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3" r:id="rId25"/>
    <p:sldId id="264" r:id="rId26"/>
    <p:sldId id="283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445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819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3908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318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363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21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7762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9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312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055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90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32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89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590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372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503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30AFC-05D1-4B2A-9DF2-84413B8B9E73}" type="datetimeFigureOut">
              <a:rPr lang="hu-HU" smtClean="0"/>
              <a:t>2013.12.03.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DFE0C1-0A8B-4C96-9133-372B25DA1E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662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Query-Aware</a:t>
            </a:r>
            <a:r>
              <a:rPr lang="hu-HU" dirty="0" smtClean="0"/>
              <a:t> </a:t>
            </a:r>
            <a:r>
              <a:rPr lang="hu-HU" dirty="0" err="1" smtClean="0"/>
              <a:t>Compression</a:t>
            </a:r>
            <a:r>
              <a:rPr lang="hu-HU" dirty="0" smtClean="0"/>
              <a:t> of </a:t>
            </a:r>
            <a:r>
              <a:rPr lang="hu-HU" dirty="0" err="1" smtClean="0"/>
              <a:t>Join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Christopher</a:t>
            </a:r>
            <a:r>
              <a:rPr lang="hu-HU" dirty="0" smtClean="0"/>
              <a:t> M. </a:t>
            </a:r>
            <a:r>
              <a:rPr lang="hu-HU" dirty="0" err="1" smtClean="0"/>
              <a:t>Mullins</a:t>
            </a:r>
            <a:r>
              <a:rPr lang="hu-HU" dirty="0" smtClean="0"/>
              <a:t>, </a:t>
            </a:r>
            <a:r>
              <a:rPr lang="hu-HU" dirty="0" err="1" smtClean="0"/>
              <a:t>Lipyeow</a:t>
            </a:r>
            <a:r>
              <a:rPr lang="hu-HU" dirty="0" smtClean="0"/>
              <a:t> </a:t>
            </a:r>
            <a:r>
              <a:rPr lang="hu-HU" dirty="0" err="1" smtClean="0"/>
              <a:t>Lim</a:t>
            </a:r>
            <a:r>
              <a:rPr lang="hu-HU" dirty="0" smtClean="0"/>
              <a:t>, Christian A. Lang</a:t>
            </a:r>
          </a:p>
          <a:p>
            <a:r>
              <a:rPr lang="hu-HU" dirty="0"/>
              <a:t/>
            </a:r>
            <a:br>
              <a:rPr lang="hu-HU" dirty="0"/>
            </a:br>
            <a:r>
              <a:rPr lang="hu-HU" sz="1600" i="1" dirty="0"/>
              <a:t>feldolgozta: Ancsin Attila, </a:t>
            </a:r>
            <a:r>
              <a:rPr lang="hu-HU" sz="1600" i="1" dirty="0" err="1"/>
              <a:t>Dananaj</a:t>
            </a:r>
            <a:r>
              <a:rPr lang="hu-HU" sz="1600" i="1" dirty="0"/>
              <a:t> Pál, Horváth Viktor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18843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/>
              <a:t>Példa, kódolás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447749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c1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10541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c1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Ellipszis 19"/>
          <p:cNvSpPr/>
          <p:nvPr/>
        </p:nvSpPr>
        <p:spPr>
          <a:xfrm>
            <a:off x="6718300" y="3149600"/>
            <a:ext cx="571500" cy="5715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DE, D(C), c1 | DE, D(S), 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16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/>
              <a:t>Példa, kódolás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299814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0,</a:t>
                      </a:r>
                      <a:r>
                        <a:rPr lang="hu-HU" b="1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81869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Ellipszis 19"/>
          <p:cNvSpPr/>
          <p:nvPr/>
        </p:nvSpPr>
        <p:spPr>
          <a:xfrm>
            <a:off x="5943600" y="2336800"/>
            <a:ext cx="736600" cy="736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DE, D(j1), 0,</a:t>
            </a:r>
            <a:r>
              <a:rPr lang="hu-HU" dirty="0" err="1" smtClean="0"/>
              <a:t>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9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/>
              <a:t>Példa, kódolás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92265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06918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llipszis 6"/>
          <p:cNvSpPr/>
          <p:nvPr/>
        </p:nvSpPr>
        <p:spPr>
          <a:xfrm>
            <a:off x="7620000" y="2565400"/>
            <a:ext cx="571500" cy="5715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DE, D(</a:t>
            </a:r>
            <a:r>
              <a:rPr lang="hu-HU" dirty="0" err="1" smtClean="0"/>
              <a:t>D</a:t>
            </a:r>
            <a:r>
              <a:rPr lang="hu-HU" dirty="0" smtClean="0"/>
              <a:t>), d1 | DE, D(Q’), 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34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/>
              <a:t>Példa, kódolás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64165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70621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zis 7"/>
          <p:cNvSpPr/>
          <p:nvPr/>
        </p:nvSpPr>
        <p:spPr>
          <a:xfrm>
            <a:off x="6578600" y="1485900"/>
            <a:ext cx="736600" cy="736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TF, 0,</a:t>
            </a:r>
            <a:r>
              <a:rPr lang="hu-HU" dirty="0" err="1" smtClean="0"/>
              <a:t>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22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/>
              <a:t>Példa, kódolás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43849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a1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b1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0,</a:t>
                      </a:r>
                      <a:r>
                        <a:rPr lang="hu-HU" b="1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623972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-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5562600" y="3149600"/>
            <a:ext cx="571500" cy="5715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6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/>
              <a:t>Példa, kódolás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54145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c2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597320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c2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DE, D(C), c2 | DE, D(S), 1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6718300" y="3149600"/>
            <a:ext cx="571500" cy="5715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49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/>
              <a:t>Példa, kódolás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568987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0,1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56288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DE, D(j1), 0,1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5943600" y="2336800"/>
            <a:ext cx="736600" cy="736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00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Példa, </a:t>
            </a:r>
            <a:r>
              <a:rPr lang="hu-HU" dirty="0"/>
              <a:t>kódolás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34815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1207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7620000" y="2565400"/>
            <a:ext cx="571500" cy="5715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36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Példa, kódolás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5321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22761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TF, 1,0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6578600" y="1485900"/>
            <a:ext cx="736600" cy="736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01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Példa, dekódolás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27468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0,</a:t>
                      </a:r>
                      <a:r>
                        <a:rPr lang="hu-HU" b="1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49612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Beérkezett üzenet: TF, </a:t>
            </a:r>
            <a:r>
              <a:rPr lang="hu-HU" b="1" dirty="0" smtClean="0">
                <a:solidFill>
                  <a:srgbClr val="FF0000"/>
                </a:solidFill>
              </a:rPr>
              <a:t>0,</a:t>
            </a:r>
            <a:r>
              <a:rPr lang="hu-HU" b="1" dirty="0" err="1" smtClean="0">
                <a:solidFill>
                  <a:srgbClr val="FF0000"/>
                </a:solidFill>
              </a:rPr>
              <a:t>0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6578600" y="1485900"/>
            <a:ext cx="736600" cy="736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/>
          <a:lstStyle/>
          <a:p>
            <a:r>
              <a:rPr lang="hu-HU" dirty="0" smtClean="0"/>
              <a:t>Cél</a:t>
            </a:r>
            <a:endParaRPr lang="hu-HU" dirty="0"/>
          </a:p>
        </p:txBody>
      </p:sp>
      <p:sp>
        <p:nvSpPr>
          <p:cNvPr id="24" name="Tartalom helye 23"/>
          <p:cNvSpPr>
            <a:spLocks noGrp="1"/>
          </p:cNvSpPr>
          <p:nvPr>
            <p:ph idx="1"/>
          </p:nvPr>
        </p:nvSpPr>
        <p:spPr>
          <a:xfrm>
            <a:off x="1942415" y="1560110"/>
            <a:ext cx="6591985" cy="3777622"/>
          </a:xfrm>
        </p:spPr>
        <p:txBody>
          <a:bodyPr/>
          <a:lstStyle/>
          <a:p>
            <a:r>
              <a:rPr lang="hu-HU" dirty="0" smtClean="0"/>
              <a:t>A kliens-szerver architektúrájú adatbázis lekérdezések esetében fontos az adatok tömörítése</a:t>
            </a:r>
            <a:endParaRPr lang="hu-HU" dirty="0"/>
          </a:p>
          <a:p>
            <a:pPr lvl="1"/>
            <a:r>
              <a:rPr lang="hu-HU" dirty="0" smtClean="0"/>
              <a:t>Kisebb sávszélesség is elég</a:t>
            </a:r>
          </a:p>
          <a:p>
            <a:pPr lvl="1"/>
            <a:r>
              <a:rPr lang="hu-HU" dirty="0" smtClean="0"/>
              <a:t>Rövidebb adatátvitel</a:t>
            </a:r>
          </a:p>
          <a:p>
            <a:pPr lvl="1"/>
            <a:r>
              <a:rPr lang="hu-HU" dirty="0" smtClean="0"/>
              <a:t>Hosszabb akkumulátor idő (notebook, mobil, </a:t>
            </a:r>
            <a:r>
              <a:rPr lang="hu-HU" dirty="0" err="1" smtClean="0"/>
              <a:t>tablet</a:t>
            </a:r>
            <a:r>
              <a:rPr lang="hu-HU" dirty="0" smtClean="0"/>
              <a:t>)</a:t>
            </a:r>
          </a:p>
          <a:p>
            <a:r>
              <a:rPr lang="hu-HU" dirty="0" smtClean="0"/>
              <a:t>Cél: a lekérdezések eredményének hatékonyabb tömörítése</a:t>
            </a:r>
          </a:p>
          <a:p>
            <a:r>
              <a:rPr lang="hu-HU" dirty="0" smtClean="0"/>
              <a:t>Módszer: az összekapcsolásos lekérdezések eredményeiben sok a redundancia, ezt kihasználva hatékonyabbá tehetjük a tömörítést</a:t>
            </a:r>
          </a:p>
        </p:txBody>
      </p:sp>
    </p:spTree>
    <p:extLst>
      <p:ext uri="{BB962C8B-B14F-4D97-AF65-F5344CB8AC3E}">
        <p14:creationId xmlns:p14="http://schemas.microsoft.com/office/powerpoint/2010/main" val="42439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Példa, dekódolás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1462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0,</a:t>
                      </a:r>
                      <a:r>
                        <a:rPr lang="hu-HU" b="1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0,</a:t>
                      </a:r>
                      <a:r>
                        <a:rPr lang="hu-HU" b="1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49612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zis 7"/>
          <p:cNvSpPr/>
          <p:nvPr/>
        </p:nvSpPr>
        <p:spPr>
          <a:xfrm>
            <a:off x="5943600" y="2336800"/>
            <a:ext cx="736600" cy="736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94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Példa, dekódolás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00531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a1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b1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0,</a:t>
                      </a:r>
                      <a:r>
                        <a:rPr lang="hu-HU" b="1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49612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Ellipszis 9"/>
          <p:cNvSpPr/>
          <p:nvPr/>
        </p:nvSpPr>
        <p:spPr>
          <a:xfrm>
            <a:off x="5562600" y="3149600"/>
            <a:ext cx="571500" cy="5715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79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Példa, dekódolás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987368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a1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b1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c1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49612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zis 7"/>
          <p:cNvSpPr/>
          <p:nvPr/>
        </p:nvSpPr>
        <p:spPr>
          <a:xfrm>
            <a:off x="6718300" y="3149600"/>
            <a:ext cx="571500" cy="5715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Példa, dekódolás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541009"/>
              </p:ext>
            </p:extLst>
          </p:nvPr>
        </p:nvGraphicFramePr>
        <p:xfrm>
          <a:off x="1945200" y="42120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a1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b1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c1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d1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hu-HU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0,1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49612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Dekódolt sor: a1, b1, c1, d1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7620000" y="2565400"/>
            <a:ext cx="571500" cy="5715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/>
          <a:lstStyle/>
          <a:p>
            <a:r>
              <a:rPr lang="hu-HU" dirty="0" smtClean="0"/>
              <a:t>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45201" y="1759010"/>
            <a:ext cx="6591985" cy="3777622"/>
          </a:xfrm>
        </p:spPr>
        <p:txBody>
          <a:bodyPr/>
          <a:lstStyle/>
          <a:p>
            <a:r>
              <a:rPr lang="hu-HU" dirty="0" smtClean="0"/>
              <a:t>Tömörítési ráta = eredeti / tömörített</a:t>
            </a:r>
          </a:p>
          <a:p>
            <a:r>
              <a:rPr lang="hu-HU" dirty="0" smtClean="0"/>
              <a:t>Méréshez használt tömörítő: </a:t>
            </a:r>
            <a:r>
              <a:rPr lang="hu-HU" dirty="0" err="1" smtClean="0"/>
              <a:t>gzip</a:t>
            </a:r>
            <a:r>
              <a:rPr lang="hu-HU" dirty="0" smtClean="0"/>
              <a:t> </a:t>
            </a:r>
            <a:r>
              <a:rPr lang="hu-HU" dirty="0" err="1" smtClean="0"/>
              <a:t>--best</a:t>
            </a:r>
            <a:endParaRPr lang="hu-HU" dirty="0" smtClean="0"/>
          </a:p>
          <a:p>
            <a:r>
              <a:rPr lang="hu-HU" dirty="0" smtClean="0"/>
              <a:t>Lekérdezések: TPC-H példaadatbázisból</a:t>
            </a:r>
          </a:p>
          <a:p>
            <a:pPr marL="457200" lvl="1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895" y="3468822"/>
            <a:ext cx="6315810" cy="206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/>
          <a:lstStyle/>
          <a:p>
            <a:r>
              <a:rPr lang="hu-HU" dirty="0" smtClean="0"/>
              <a:t>Eredmények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070" y="1560110"/>
            <a:ext cx="6085459" cy="3778250"/>
          </a:xfrm>
        </p:spPr>
      </p:pic>
    </p:spTree>
    <p:extLst>
      <p:ext uri="{BB962C8B-B14F-4D97-AF65-F5344CB8AC3E}">
        <p14:creationId xmlns:p14="http://schemas.microsoft.com/office/powerpoint/2010/main" val="2670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0" y="2503710"/>
            <a:ext cx="6589200" cy="177619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Kérdések?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97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775" y="1560110"/>
            <a:ext cx="6226049" cy="3778250"/>
          </a:xfrm>
        </p:spPr>
      </p:pic>
    </p:spTree>
    <p:extLst>
      <p:ext uri="{BB962C8B-B14F-4D97-AF65-F5344CB8AC3E}">
        <p14:creationId xmlns:p14="http://schemas.microsoft.com/office/powerpoint/2010/main" val="12868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560110"/>
            <a:ext cx="6591300" cy="3104549"/>
          </a:xfrm>
        </p:spPr>
      </p:pic>
    </p:spTree>
    <p:extLst>
      <p:ext uri="{BB962C8B-B14F-4D97-AF65-F5344CB8AC3E}">
        <p14:creationId xmlns:p14="http://schemas.microsoft.com/office/powerpoint/2010/main" val="71907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/>
          <a:lstStyle/>
          <a:p>
            <a:r>
              <a:rPr lang="hu-HU" dirty="0"/>
              <a:t>Szótárak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45201" y="1560110"/>
            <a:ext cx="6591985" cy="4408890"/>
          </a:xfrm>
        </p:spPr>
        <p:txBody>
          <a:bodyPr>
            <a:normAutofit/>
          </a:bodyPr>
          <a:lstStyle/>
          <a:p>
            <a:r>
              <a:rPr lang="hu-HU" dirty="0" smtClean="0"/>
              <a:t>Szinkronizált szótárakat használunk a tömörítéshez</a:t>
            </a:r>
          </a:p>
          <a:p>
            <a:pPr lvl="1"/>
            <a:r>
              <a:rPr lang="hu-HU" dirty="0"/>
              <a:t>Az összekapcsolási fa minden nem gyökér </a:t>
            </a:r>
            <a:r>
              <a:rPr lang="hu-HU" dirty="0" smtClean="0"/>
              <a:t>csomópontjához</a:t>
            </a:r>
          </a:p>
          <a:p>
            <a:pPr lvl="1"/>
            <a:r>
              <a:rPr lang="hu-HU" dirty="0" smtClean="0"/>
              <a:t>Az eredmény minden oszlopához</a:t>
            </a:r>
          </a:p>
          <a:p>
            <a:r>
              <a:rPr lang="hu-HU" dirty="0" smtClean="0"/>
              <a:t>Példában:</a:t>
            </a:r>
          </a:p>
          <a:p>
            <a:pPr lvl="1"/>
            <a:r>
              <a:rPr lang="hu-HU" dirty="0" smtClean="0"/>
              <a:t>D(R), D(S), D(Q’), D(j1)</a:t>
            </a:r>
          </a:p>
          <a:p>
            <a:pPr lvl="1"/>
            <a:r>
              <a:rPr lang="hu-HU" dirty="0" smtClean="0"/>
              <a:t>D(A), D(B), D(C), D(</a:t>
            </a:r>
            <a:r>
              <a:rPr lang="hu-HU" dirty="0" err="1" smtClean="0"/>
              <a:t>D</a:t>
            </a:r>
            <a:r>
              <a:rPr lang="hu-HU" dirty="0" smtClean="0"/>
              <a:t>)</a:t>
            </a:r>
          </a:p>
          <a:p>
            <a:r>
              <a:rPr lang="hu-HU" dirty="0" smtClean="0"/>
              <a:t>Az algoritmus minden eredmény soron végigiterál és tömöríti a sort a szótárak és az összekapcsolási fa segítségével</a:t>
            </a:r>
          </a:p>
          <a:p>
            <a:r>
              <a:rPr lang="hu-HU" dirty="0" smtClean="0"/>
              <a:t>A szótárak méretét limitálni kell (cache)</a:t>
            </a:r>
          </a:p>
        </p:txBody>
      </p:sp>
    </p:spTree>
    <p:extLst>
      <p:ext uri="{BB962C8B-B14F-4D97-AF65-F5344CB8AC3E}">
        <p14:creationId xmlns:p14="http://schemas.microsoft.com/office/powerpoint/2010/main" val="38075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Algoritmus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200" y="1549400"/>
            <a:ext cx="6931551" cy="4826000"/>
          </a:xfrm>
        </p:spPr>
      </p:pic>
    </p:spTree>
    <p:extLst>
      <p:ext uri="{BB962C8B-B14F-4D97-AF65-F5344CB8AC3E}">
        <p14:creationId xmlns:p14="http://schemas.microsoft.com/office/powerpoint/2010/main" val="42538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Algoritmus</a:t>
            </a: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200" y="1560109"/>
            <a:ext cx="6589199" cy="5017383"/>
          </a:xfrm>
        </p:spPr>
      </p:pic>
    </p:spTree>
    <p:extLst>
      <p:ext uri="{BB962C8B-B14F-4D97-AF65-F5344CB8AC3E}">
        <p14:creationId xmlns:p14="http://schemas.microsoft.com/office/powerpoint/2010/main" val="23949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 smtClean="0"/>
              <a:t>Algoritmus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201" y="1560110"/>
            <a:ext cx="6591300" cy="2089924"/>
          </a:xfrm>
        </p:spPr>
      </p:pic>
    </p:spTree>
    <p:extLst>
      <p:ext uri="{BB962C8B-B14F-4D97-AF65-F5344CB8AC3E}">
        <p14:creationId xmlns:p14="http://schemas.microsoft.com/office/powerpoint/2010/main" val="23181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000"/>
          </a:xfrm>
        </p:spPr>
        <p:txBody>
          <a:bodyPr>
            <a:normAutofit/>
          </a:bodyPr>
          <a:lstStyle/>
          <a:p>
            <a:r>
              <a:rPr lang="hu-HU" dirty="0"/>
              <a:t>Példa, kódolás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46331"/>
              </p:ext>
            </p:extLst>
          </p:nvPr>
        </p:nvGraphicFramePr>
        <p:xfrm>
          <a:off x="1945201" y="4212600"/>
          <a:ext cx="68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D(A)</a:t>
                      </a:r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D(B)</a:t>
                      </a:r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D(C)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</a:t>
                      </a:r>
                      <a:r>
                        <a:rPr lang="hu-HU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D(R)</a:t>
                      </a:r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D(S)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D(j1)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D(Q’)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a1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b1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0,</a:t>
                      </a:r>
                      <a:r>
                        <a:rPr lang="hu-HU" b="1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hu-HU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Tartalom helye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00" y="1560110"/>
            <a:ext cx="2485714" cy="2057143"/>
          </a:xfrm>
        </p:spPr>
      </p:pic>
      <p:graphicFrame>
        <p:nvGraphicFramePr>
          <p:cNvPr id="19" name="Tábláza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695710"/>
              </p:ext>
            </p:extLst>
          </p:nvPr>
        </p:nvGraphicFramePr>
        <p:xfrm>
          <a:off x="1945201" y="1613872"/>
          <a:ext cx="2781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  <a:endParaRPr lang="hu-H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c3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Ellipszis 19"/>
          <p:cNvSpPr/>
          <p:nvPr/>
        </p:nvSpPr>
        <p:spPr>
          <a:xfrm>
            <a:off x="5562600" y="3149600"/>
            <a:ext cx="571500" cy="5715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/>
          <p:cNvSpPr txBox="1"/>
          <p:nvPr/>
        </p:nvSpPr>
        <p:spPr>
          <a:xfrm>
            <a:off x="1945201" y="5791200"/>
            <a:ext cx="680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Üzenetek: DE, D(A), a1 | DE, D(B), b1 | DE, D(R), 0,</a:t>
            </a:r>
            <a:r>
              <a:rPr lang="hu-HU" dirty="0" err="1" smtClean="0"/>
              <a:t>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44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559</TotalTime>
  <Words>1084</Words>
  <Application>Microsoft Office PowerPoint</Application>
  <PresentationFormat>Diavetítés a képernyőre (4:3 oldalarány)</PresentationFormat>
  <Paragraphs>718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Szálak</vt:lpstr>
      <vt:lpstr>Query-Aware Compression of Join Results</vt:lpstr>
      <vt:lpstr>Cél</vt:lpstr>
      <vt:lpstr>Példa</vt:lpstr>
      <vt:lpstr>Példa</vt:lpstr>
      <vt:lpstr>Szótárak</vt:lpstr>
      <vt:lpstr>Algoritmus</vt:lpstr>
      <vt:lpstr>Algoritmus</vt:lpstr>
      <vt:lpstr>Algoritmus</vt:lpstr>
      <vt:lpstr>Példa, kódolás</vt:lpstr>
      <vt:lpstr>Példa, kódolás</vt:lpstr>
      <vt:lpstr>Példa, kódolás</vt:lpstr>
      <vt:lpstr>Példa, kódolás</vt:lpstr>
      <vt:lpstr>Példa, kódolás</vt:lpstr>
      <vt:lpstr>Példa, kódolás</vt:lpstr>
      <vt:lpstr>Példa, kódolás</vt:lpstr>
      <vt:lpstr>Példa, kódolás</vt:lpstr>
      <vt:lpstr>Példa, kódolás</vt:lpstr>
      <vt:lpstr>Példa, kódolás</vt:lpstr>
      <vt:lpstr>Példa, dekódolás</vt:lpstr>
      <vt:lpstr>Példa, dekódolás</vt:lpstr>
      <vt:lpstr>Példa, dekódolás</vt:lpstr>
      <vt:lpstr>Példa, dekódolás</vt:lpstr>
      <vt:lpstr>Példa, dekódolás</vt:lpstr>
      <vt:lpstr>Eredmények</vt:lpstr>
      <vt:lpstr>Eredmények</vt:lpstr>
      <vt:lpstr>Köszönöm a figyelmet!  Kérdések?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Query-Aware Compression of Join Results</dc:title>
  <dc:creator>Ancsin Attila</dc:creator>
  <cp:lastModifiedBy>Ancsin Attila</cp:lastModifiedBy>
  <cp:revision>55</cp:revision>
  <dcterms:created xsi:type="dcterms:W3CDTF">2013-11-24T21:04:58Z</dcterms:created>
  <dcterms:modified xsi:type="dcterms:W3CDTF">2013-12-03T21:11:37Z</dcterms:modified>
</cp:coreProperties>
</file>