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7" r:id="rId3"/>
    <p:sldId id="262" r:id="rId4"/>
    <p:sldId id="263" r:id="rId5"/>
    <p:sldId id="264" r:id="rId6"/>
    <p:sldId id="265" r:id="rId7"/>
    <p:sldId id="271" r:id="rId8"/>
    <p:sldId id="276" r:id="rId9"/>
    <p:sldId id="275" r:id="rId10"/>
    <p:sldId id="272" r:id="rId11"/>
    <p:sldId id="273" r:id="rId12"/>
    <p:sldId id="274" r:id="rId13"/>
    <p:sldId id="278" r:id="rId14"/>
    <p:sldId id="279" r:id="rId15"/>
    <p:sldId id="280" r:id="rId16"/>
    <p:sldId id="267" r:id="rId17"/>
    <p:sldId id="277" r:id="rId18"/>
    <p:sldId id="259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  <a:srgbClr val="E1E1E1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C5739-F905-48A8-971E-8C4695943EEB}" type="datetimeFigureOut">
              <a:rPr lang="hu-HU" smtClean="0"/>
              <a:t>2012.10.31.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0E26-E0DF-4651-A7AE-64BB155B4D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68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404C1-67FF-4519-A0F9-603C1350534B}" type="datetimeFigureOut">
              <a:rPr lang="hu-HU" smtClean="0"/>
              <a:t>2012.10.31.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8487-7053-4D30-A977-0C11CDAE46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5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@</a:t>
            </a:r>
            <a:r>
              <a:rPr lang="hu-HU" dirty="0" err="1" smtClean="0"/>
              <a:t>article</a:t>
            </a:r>
            <a:r>
              <a:rPr lang="hu-HU" dirty="0" smtClean="0"/>
              <a:t>{</a:t>
            </a:r>
            <a:r>
              <a:rPr lang="hu-HU" dirty="0" err="1" smtClean="0"/>
              <a:t>Feng</a:t>
            </a:r>
            <a:r>
              <a:rPr lang="hu-HU" dirty="0" smtClean="0"/>
              <a:t>:2012:TTM:2347407.2347418,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author</a:t>
            </a:r>
            <a:r>
              <a:rPr lang="hu-HU" dirty="0" smtClean="0"/>
              <a:t> = {</a:t>
            </a:r>
            <a:r>
              <a:rPr lang="hu-HU" dirty="0" err="1" smtClean="0"/>
              <a:t>Feng</a:t>
            </a:r>
            <a:r>
              <a:rPr lang="hu-HU" dirty="0" smtClean="0"/>
              <a:t>, </a:t>
            </a:r>
            <a:r>
              <a:rPr lang="hu-HU" dirty="0" err="1" smtClean="0"/>
              <a:t>Jianhua</a:t>
            </a:r>
            <a:r>
              <a:rPr lang="hu-HU" dirty="0" smtClean="0"/>
              <a:t> and </a:t>
            </a:r>
            <a:r>
              <a:rPr lang="hu-HU" dirty="0" err="1" smtClean="0"/>
              <a:t>Wang</a:t>
            </a:r>
            <a:r>
              <a:rPr lang="hu-HU" dirty="0" smtClean="0"/>
              <a:t>, </a:t>
            </a:r>
            <a:r>
              <a:rPr lang="hu-HU" dirty="0" err="1" smtClean="0"/>
              <a:t>Jiannan</a:t>
            </a:r>
            <a:r>
              <a:rPr lang="hu-HU" dirty="0" smtClean="0"/>
              <a:t> </a:t>
            </a:r>
            <a:r>
              <a:rPr lang="hu-HU" dirty="0" err="1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Li</a:t>
            </a:r>
            <a:r>
              <a:rPr lang="hu-HU" dirty="0" smtClean="0"/>
              <a:t>, </a:t>
            </a:r>
            <a:r>
              <a:rPr lang="hu-HU" dirty="0" err="1" smtClean="0"/>
              <a:t>Guoliang</a:t>
            </a:r>
            <a:r>
              <a:rPr lang="hu-HU" dirty="0" smtClean="0"/>
              <a:t>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title</a:t>
            </a:r>
            <a:r>
              <a:rPr lang="hu-HU" dirty="0" smtClean="0"/>
              <a:t> = {</a:t>
            </a:r>
            <a:r>
              <a:rPr lang="hu-HU" dirty="0" err="1" smtClean="0"/>
              <a:t>Trie-join</a:t>
            </a:r>
            <a:r>
              <a:rPr lang="hu-HU" dirty="0" smtClean="0"/>
              <a:t>: a </a:t>
            </a:r>
            <a:r>
              <a:rPr lang="hu-HU" dirty="0" err="1" smtClean="0"/>
              <a:t>trie-based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efficient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</a:t>
            </a:r>
            <a:r>
              <a:rPr lang="hu-HU" dirty="0" err="1" smtClean="0"/>
              <a:t>joins</a:t>
            </a:r>
            <a:r>
              <a:rPr lang="hu-HU" dirty="0" smtClean="0"/>
              <a:t>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journal</a:t>
            </a:r>
            <a:r>
              <a:rPr lang="hu-HU" dirty="0" smtClean="0"/>
              <a:t> = {The VLDB Journal},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issue</a:t>
            </a:r>
            <a:r>
              <a:rPr lang="hu-HU" dirty="0" smtClean="0"/>
              <a:t>_</a:t>
            </a:r>
            <a:r>
              <a:rPr lang="hu-HU" dirty="0" err="1" smtClean="0"/>
              <a:t>date</a:t>
            </a:r>
            <a:r>
              <a:rPr lang="hu-HU" dirty="0" smtClean="0"/>
              <a:t> = {August    2012},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 = {21},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= {4},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month</a:t>
            </a:r>
            <a:r>
              <a:rPr lang="hu-HU" dirty="0" smtClean="0"/>
              <a:t> = </a:t>
            </a:r>
            <a:r>
              <a:rPr lang="hu-HU" dirty="0" err="1" smtClean="0"/>
              <a:t>aug</a:t>
            </a:r>
            <a:r>
              <a:rPr lang="hu-HU" dirty="0" smtClean="0"/>
              <a:t>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year</a:t>
            </a:r>
            <a:r>
              <a:rPr lang="hu-HU" dirty="0" smtClean="0"/>
              <a:t> = {2012},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issn</a:t>
            </a:r>
            <a:r>
              <a:rPr lang="hu-HU" dirty="0" smtClean="0"/>
              <a:t> = {1066-8888},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pages</a:t>
            </a:r>
            <a:r>
              <a:rPr lang="hu-HU" dirty="0" smtClean="0"/>
              <a:t> = {437--461},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numpages</a:t>
            </a:r>
            <a:r>
              <a:rPr lang="hu-HU" dirty="0" smtClean="0"/>
              <a:t> = {25},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url</a:t>
            </a:r>
            <a:r>
              <a:rPr lang="hu-HU" dirty="0" smtClean="0"/>
              <a:t> = {http://dx.doi.org/10.1007/s00778-011-0252-8},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doi</a:t>
            </a:r>
            <a:r>
              <a:rPr lang="hu-HU" dirty="0" smtClean="0"/>
              <a:t> = {10.1007/s00778-011-0252-8},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acmid</a:t>
            </a:r>
            <a:r>
              <a:rPr lang="hu-HU" dirty="0" smtClean="0"/>
              <a:t> = {2347418},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publisher</a:t>
            </a:r>
            <a:r>
              <a:rPr lang="hu-HU" dirty="0" smtClean="0"/>
              <a:t> = {</a:t>
            </a:r>
            <a:r>
              <a:rPr lang="hu-HU" dirty="0" err="1" smtClean="0"/>
              <a:t>Springer-Verlag</a:t>
            </a:r>
            <a:r>
              <a:rPr lang="hu-HU" dirty="0" smtClean="0"/>
              <a:t> New York, Inc.},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address</a:t>
            </a:r>
            <a:r>
              <a:rPr lang="hu-HU" dirty="0" smtClean="0"/>
              <a:t> = {</a:t>
            </a:r>
            <a:r>
              <a:rPr lang="hu-HU" dirty="0" err="1" smtClean="0"/>
              <a:t>Secaucus</a:t>
            </a:r>
            <a:r>
              <a:rPr lang="hu-HU" dirty="0" smtClean="0"/>
              <a:t>, NJ, USA},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keywords</a:t>
            </a:r>
            <a:r>
              <a:rPr lang="hu-HU" dirty="0" smtClean="0"/>
              <a:t> = {Data </a:t>
            </a:r>
            <a:r>
              <a:rPr lang="hu-HU" dirty="0" err="1" smtClean="0"/>
              <a:t>integration</a:t>
            </a:r>
            <a:r>
              <a:rPr lang="hu-HU" dirty="0" smtClean="0"/>
              <a:t> and </a:t>
            </a:r>
            <a:r>
              <a:rPr lang="hu-HU" dirty="0" err="1" smtClean="0"/>
              <a:t>cleaning</a:t>
            </a:r>
            <a:r>
              <a:rPr lang="hu-HU" dirty="0" smtClean="0"/>
              <a:t>, Edit </a:t>
            </a:r>
            <a:r>
              <a:rPr lang="hu-HU" dirty="0" err="1" smtClean="0"/>
              <a:t>distance</a:t>
            </a:r>
            <a:r>
              <a:rPr lang="hu-HU" dirty="0" smtClean="0"/>
              <a:t>, </a:t>
            </a:r>
            <a:r>
              <a:rPr lang="hu-HU" dirty="0" err="1" smtClean="0"/>
              <a:t>String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</a:t>
            </a:r>
            <a:r>
              <a:rPr lang="hu-HU" dirty="0" err="1" smtClean="0"/>
              <a:t>joins</a:t>
            </a:r>
            <a:r>
              <a:rPr lang="hu-HU" dirty="0" smtClean="0"/>
              <a:t>, </a:t>
            </a:r>
            <a:r>
              <a:rPr lang="hu-HU" dirty="0" err="1" smtClean="0"/>
              <a:t>Subtrie</a:t>
            </a:r>
            <a:r>
              <a:rPr lang="hu-HU" dirty="0" smtClean="0"/>
              <a:t> </a:t>
            </a:r>
            <a:r>
              <a:rPr lang="hu-HU" dirty="0" err="1" smtClean="0"/>
              <a:t>pruning</a:t>
            </a:r>
            <a:r>
              <a:rPr lang="hu-HU" dirty="0" smtClean="0"/>
              <a:t>, </a:t>
            </a:r>
            <a:r>
              <a:rPr lang="hu-HU" dirty="0" err="1" smtClean="0"/>
              <a:t>Trie</a:t>
            </a:r>
            <a:r>
              <a:rPr lang="hu-HU" dirty="0" smtClean="0"/>
              <a:t> index},</a:t>
            </a:r>
          </a:p>
          <a:p>
            <a:r>
              <a:rPr lang="hu-HU" dirty="0" smtClean="0"/>
              <a:t>}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0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</a:t>
            </a:r>
            <a:r>
              <a:rPr lang="hu-HU" dirty="0" err="1" smtClean="0"/>
              <a:t>preorder</a:t>
            </a:r>
            <a:r>
              <a:rPr lang="hu-HU" baseline="0" dirty="0" smtClean="0"/>
              <a:t> bejárást egy verem és egy ciklus segítségével implementáljuk.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02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Nagy szerkesztési távolság határszám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) esetén ez jelentős gyorsulást eredményez.</a:t>
                </a:r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Nagy szerkesztési távolság határszám (</a:t>
                </a:r>
                <a:r>
                  <a:rPr lang="hu-HU" i="0" smtClean="0">
                    <a:latin typeface="Cambria Math"/>
                  </a:rPr>
                  <a:t>𝜏</a:t>
                </a:r>
                <a:r>
                  <a:rPr lang="hu-HU" dirty="0" smtClean="0"/>
                  <a:t>) esetén ez jelentős gyorsulást eredményez.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07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05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6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17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71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83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Egy elem értékét csak a</a:t>
                </a:r>
                <a:r>
                  <a:rPr lang="hu-HU" baseline="0" dirty="0" smtClean="0"/>
                  <a:t> felette- és balra- lévő elemek befolyásolhatják: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Felette lévő + 1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Balra lévő + 1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Keresztbe lévő + 0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Keresztbe lévő + 1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hu-HU" baseline="0" dirty="0" smtClean="0"/>
                  <a:t>Ha a szerkesztési távolság küszöb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hu-HU" baseline="0" dirty="0" smtClean="0"/>
                  <a:t>) 1, akkor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dirty="0" smtClean="0"/>
                  <a:t>Csak a mátrix</a:t>
                </a:r>
                <a:r>
                  <a:rPr lang="hu-HU" baseline="0" dirty="0" smtClean="0"/>
                  <a:t> főátlója környezetében</a:t>
                </a:r>
                <a:r>
                  <a:rPr lang="hu-HU" dirty="0" smtClean="0"/>
                  <a:t> </a:t>
                </a:r>
                <a:r>
                  <a:rPr lang="hu-HU" baseline="0" dirty="0" smtClean="0"/>
                  <a:t>lévő elemek érdekesek.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A 2. sor kiszámítása után már tudjuk, hogy ez a két </a:t>
                </a:r>
                <a:r>
                  <a:rPr lang="hu-HU" baseline="0" dirty="0" err="1" smtClean="0"/>
                  <a:t>string</a:t>
                </a:r>
                <a:r>
                  <a:rPr lang="hu-HU" baseline="0" dirty="0" smtClean="0"/>
                  <a:t> nem hasonló.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hu-HU" baseline="0" dirty="0" smtClean="0"/>
                  <a:t>Tulajdonságok: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hu-HU" baseline="0" dirty="0" smtClean="0"/>
                  <a:t>A mátrix szimmetrikus</a:t>
                </a:r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Egy elem értékét csak a</a:t>
                </a:r>
                <a:r>
                  <a:rPr lang="hu-HU" baseline="0" dirty="0" smtClean="0"/>
                  <a:t> felette- és balra- lévő elemek befolyásolhatják: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Felette lévő + 1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Balra lévő + 1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Keresztbe lévő + 0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Keresztbe lévő + 1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hu-HU" baseline="0" dirty="0" smtClean="0"/>
                  <a:t>Ha a szerkesztési távolság küszöb (</a:t>
                </a:r>
                <a:r>
                  <a:rPr lang="hu-HU" b="0" i="0" smtClean="0">
                    <a:latin typeface="Cambria Math"/>
                  </a:rPr>
                  <a:t>𝜏</a:t>
                </a:r>
                <a:r>
                  <a:rPr lang="hu-HU" baseline="0" dirty="0" smtClean="0"/>
                  <a:t>) 1, akkor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dirty="0" smtClean="0"/>
                  <a:t>Csak a mátrix</a:t>
                </a:r>
                <a:r>
                  <a:rPr lang="hu-HU" baseline="0" dirty="0" smtClean="0"/>
                  <a:t> főátlója környezetében</a:t>
                </a:r>
                <a:r>
                  <a:rPr lang="hu-HU" dirty="0" smtClean="0"/>
                  <a:t> </a:t>
                </a:r>
                <a:r>
                  <a:rPr lang="hu-HU" baseline="0" dirty="0" smtClean="0"/>
                  <a:t>lévő elemek érdekesek.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hu-HU" baseline="0" dirty="0" smtClean="0"/>
                  <a:t>A 2. sor kiszámítása után már tudjuk, hogy ez a két </a:t>
                </a:r>
                <a:r>
                  <a:rPr lang="hu-HU" baseline="0" dirty="0" err="1" smtClean="0"/>
                  <a:t>string</a:t>
                </a:r>
                <a:r>
                  <a:rPr lang="hu-HU" baseline="0" dirty="0" smtClean="0"/>
                  <a:t> nem hasonló.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hu-HU" baseline="0" dirty="0" smtClean="0"/>
                  <a:t>Tulajdonságok: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hu-HU" baseline="0" dirty="0" smtClean="0"/>
                  <a:t>A mátrix szimmetrikus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89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86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Trie-fa</a:t>
            </a:r>
            <a:r>
              <a:rPr lang="hu-HU" dirty="0" smtClean="0"/>
              <a:t> jobb tulajdonságokkal rendelkezik, mint: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különböző bináris keresőfák (</a:t>
            </a:r>
            <a:r>
              <a:rPr lang="hu-HU" baseline="0" dirty="0" err="1" smtClean="0"/>
              <a:t>AVL-fa</a:t>
            </a:r>
            <a:r>
              <a:rPr lang="hu-HU" baseline="0" dirty="0" smtClean="0"/>
              <a:t>, piros-fekete fa)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</a:t>
            </a:r>
            <a:r>
              <a:rPr lang="hu-HU" baseline="0" dirty="0" err="1" smtClean="0"/>
              <a:t>Hash-táblák</a:t>
            </a:r>
            <a:endParaRPr lang="hu-HU" baseline="0" dirty="0" smtClean="0"/>
          </a:p>
          <a:p>
            <a:pPr marL="0" indent="0">
              <a:buFont typeface="Arial" pitchFamily="34" charset="0"/>
              <a:buNone/>
            </a:pPr>
            <a:r>
              <a:rPr lang="hu-HU" baseline="0" dirty="0" smtClean="0"/>
              <a:t>Tulajdonságok: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A műveletigény nem függ az adatok számosságától.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83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preorder</a:t>
            </a:r>
            <a:r>
              <a:rPr lang="hu-HU" baseline="0" dirty="0" smtClean="0"/>
              <a:t> bejárást rekurzívan implementáljuk.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11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8487-7053-4D30-A977-0C11CDAE469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7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08" y="-17760"/>
            <a:ext cx="9163050" cy="6858000"/>
          </a:xfrm>
          <a:prstGeom prst="rect">
            <a:avLst/>
          </a:prstGeom>
          <a:solidFill>
            <a:srgbClr val="0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4233" y="2259484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550" y="3716338"/>
            <a:ext cx="7128966" cy="1008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326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00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uiExpan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00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6228184" y="1628800"/>
            <a:ext cx="2664296" cy="216024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47260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6228184" y="3933056"/>
            <a:ext cx="2664296" cy="216024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00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6588224" y="1916832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47260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 flipH="1">
            <a:off x="6588224" y="3284984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 flipH="1">
            <a:off x="6588224" y="4653136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2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0" y="0"/>
            <a:ext cx="9163050" cy="6858000"/>
          </a:xfrm>
          <a:prstGeom prst="rect">
            <a:avLst/>
          </a:prstGeom>
          <a:solidFill>
            <a:srgbClr val="0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29.png"/><Relationship Id="rId21" Type="http://schemas.openxmlformats.org/officeDocument/2006/relationships/image" Target="../media/image2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2" Type="http://schemas.openxmlformats.org/officeDocument/2006/relationships/image" Target="../media/image28.png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32.emf"/><Relationship Id="rId5" Type="http://schemas.openxmlformats.org/officeDocument/2006/relationships/image" Target="../media/image31.png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10" Type="http://schemas.openxmlformats.org/officeDocument/2006/relationships/image" Target="../media/image36.png"/><Relationship Id="rId19" Type="http://schemas.openxmlformats.org/officeDocument/2006/relationships/image" Target="../media/image27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2.emf"/><Relationship Id="rId2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3.png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Trie-join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Hatékony </a:t>
            </a:r>
            <a:r>
              <a:rPr lang="hu-HU" dirty="0" err="1" smtClean="0"/>
              <a:t>trie-fa</a:t>
            </a:r>
            <a:r>
              <a:rPr lang="hu-HU" dirty="0" smtClean="0"/>
              <a:t> </a:t>
            </a:r>
            <a:r>
              <a:rPr lang="hu-HU" dirty="0"/>
              <a:t>alapú módszerek </a:t>
            </a:r>
            <a:r>
              <a:rPr lang="hu-HU" dirty="0" err="1"/>
              <a:t>string</a:t>
            </a:r>
            <a:r>
              <a:rPr lang="hu-HU" dirty="0"/>
              <a:t> hasonlósági összekapcsolásra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2000" y="5040000"/>
            <a:ext cx="79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Fazakas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Róbert (FAROAAI.ELTE),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Maczika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Száva (MASRAAI.ELTE), Rákos Rudolf (RARRABI.ELTE)</a:t>
            </a:r>
            <a:b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 adatbázisrendszerek elméleti alapjai – ELTE-IK, 2012</a:t>
            </a:r>
          </a:p>
          <a:p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Jianhua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Feng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Jiannan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Wang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Guoliang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2012.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Trie-join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trie-based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efficient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string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similarity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joins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The VLDB Journal 21, 4 (August 2012), 437-461. DOI=10.1007/s00778-011-0252-8 http://dx.doi.org/10.1007/s00778-011-0252-8</a:t>
            </a:r>
          </a:p>
          <a:p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hu-HU" dirty="0" smtClean="0"/>
                  <a:t>Algoritmus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/>
                  <a:t>Építsünk </a:t>
                </a:r>
                <a:r>
                  <a:rPr lang="hu-HU" dirty="0" err="1"/>
                  <a:t>Trie-fát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elemeiből.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/>
                  <a:t>Járjuk be a </a:t>
                </a:r>
                <a:r>
                  <a:rPr lang="hu-HU" dirty="0" err="1" smtClean="0"/>
                  <a:t>Trie-fát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preorder</a:t>
                </a:r>
                <a:r>
                  <a:rPr lang="hu-HU" dirty="0" smtClean="0"/>
                  <a:t> bejárással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𝑛</m:t>
                    </m:r>
                    <m:r>
                      <a:rPr lang="hu-HU" i="1" dirty="0">
                        <a:latin typeface="Cambria Math"/>
                      </a:rPr>
                      <m:t>∈</m:t>
                    </m:r>
                    <m:r>
                      <a:rPr lang="hu-HU" i="1" dirty="0">
                        <a:latin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):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/>
                  <a:t>Számítsuk ki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𝒮</m:t>
                    </m:r>
                  </m:oMath>
                </a14:m>
                <a:r>
                  <a:rPr lang="hu-HU" dirty="0" smtClean="0"/>
                  <a:t>-beli aktív csúcsainak halmazát </a:t>
                </a:r>
                <a:r>
                  <a:rPr lang="hu-HU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dirty="0"/>
                  <a:t>)</a:t>
                </a:r>
                <a:r>
                  <a:rPr lang="hu-HU" dirty="0" smtClean="0"/>
                  <a:t>.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 smtClean="0"/>
                  <a:t>Ha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hu-HU" dirty="0" smtClean="0"/>
                  <a:t> levél, akkor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dirty="0" err="1"/>
                  <a:t>-beli</a:t>
                </a:r>
                <a:r>
                  <a:rPr lang="hu-HU" dirty="0"/>
                  <a:t> levelek hasonlóak </a:t>
                </a:r>
                <a:r>
                  <a:rPr lang="hu-HU" dirty="0" smtClean="0"/>
                  <a:t>hozzá.</a:t>
                </a:r>
              </a:p>
              <a:p>
                <a:r>
                  <a:rPr lang="hu-HU" dirty="0" smtClean="0"/>
                  <a:t>Probléma</a:t>
                </a:r>
              </a:p>
              <a:p>
                <a:pPr lvl="1"/>
                <a:r>
                  <a:rPr lang="hu-HU" dirty="0" smtClean="0"/>
                  <a:t>Minden csúcsra kiszámítja az aktív csúcsok halmazát.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Trie-bejárás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3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hu-HU" dirty="0" smtClean="0"/>
              <a:t>Ötlet</a:t>
            </a:r>
          </a:p>
          <a:p>
            <a:pPr lvl="1">
              <a:buClr>
                <a:schemeClr val="bg1"/>
              </a:buClr>
            </a:pPr>
            <a:r>
              <a:rPr lang="hu-HU" dirty="0" smtClean="0"/>
              <a:t>A </a:t>
            </a:r>
            <a:r>
              <a:rPr lang="hu-HU" dirty="0" err="1" smtClean="0"/>
              <a:t>Trie-fába</a:t>
            </a:r>
            <a:r>
              <a:rPr lang="hu-HU" dirty="0" smtClean="0"/>
              <a:t> történő beszúrásakor számítsuk </a:t>
            </a:r>
            <a:r>
              <a:rPr lang="hu-HU" dirty="0"/>
              <a:t>ki </a:t>
            </a:r>
            <a:r>
              <a:rPr lang="hu-HU" dirty="0" smtClean="0"/>
              <a:t>egy csúcs </a:t>
            </a:r>
            <a:r>
              <a:rPr lang="hu-HU" dirty="0"/>
              <a:t>aktív csúcsainak </a:t>
            </a:r>
            <a:r>
              <a:rPr lang="hu-HU" dirty="0" smtClean="0"/>
              <a:t>halmazát.</a:t>
            </a:r>
          </a:p>
          <a:p>
            <a:pPr>
              <a:buClr>
                <a:schemeClr val="bg1"/>
              </a:buClr>
            </a:pPr>
            <a:r>
              <a:rPr lang="hu-HU" dirty="0" smtClean="0"/>
              <a:t>Megjegyzés</a:t>
            </a:r>
          </a:p>
          <a:p>
            <a:pPr lvl="1">
              <a:buClr>
                <a:schemeClr val="bg1"/>
              </a:buClr>
            </a:pPr>
            <a:r>
              <a:rPr lang="hu-HU" dirty="0" smtClean="0"/>
              <a:t>Az aktív csúcs tulajdonság szimmetrikus</a:t>
            </a:r>
          </a:p>
          <a:p>
            <a:pPr lvl="1">
              <a:buClr>
                <a:schemeClr val="bg1"/>
              </a:buClr>
            </a:pPr>
            <a:r>
              <a:rPr lang="hu-HU" dirty="0" smtClean="0"/>
              <a:t>Frissíteni </a:t>
            </a:r>
            <a:r>
              <a:rPr lang="hu-HU" dirty="0"/>
              <a:t>kell </a:t>
            </a:r>
            <a:r>
              <a:rPr lang="hu-HU" dirty="0" smtClean="0"/>
              <a:t>a korábban kiszámolt aktív csúcs halmazokat.</a:t>
            </a:r>
          </a:p>
          <a:p>
            <a:r>
              <a:rPr lang="hu-HU" dirty="0" smtClean="0"/>
              <a:t>Probléma</a:t>
            </a:r>
          </a:p>
          <a:p>
            <a:pPr lvl="1"/>
            <a:r>
              <a:rPr lang="hu-HU" dirty="0" smtClean="0"/>
              <a:t>Minden </a:t>
            </a:r>
            <a:r>
              <a:rPr lang="hu-HU" dirty="0"/>
              <a:t>csúcsra </a:t>
            </a:r>
            <a:r>
              <a:rPr lang="hu-HU" dirty="0" smtClean="0"/>
              <a:t>tárolja az </a:t>
            </a:r>
            <a:r>
              <a:rPr lang="hu-HU" dirty="0"/>
              <a:t>aktív csúcsok halmazát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Trie-dinamikus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2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hu-HU" dirty="0" smtClean="0"/>
                  <a:t>Ötlet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hu-HU" dirty="0" smtClean="0"/>
                  <a:t>Egyesítsük az előző algoritmusokat.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hu-HU" dirty="0" smtClean="0"/>
                  <a:t>„Virtuális </a:t>
                </a:r>
                <a:r>
                  <a:rPr lang="hu-HU" dirty="0"/>
                  <a:t>nem teljes” </a:t>
                </a:r>
                <a:r>
                  <a:rPr lang="hu-HU" dirty="0" smtClean="0"/>
                  <a:t>részfa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hu-HU" dirty="0" smtClean="0"/>
                  <a:t>A szimmetria tulajdonság miatt csak a már bejárt csúcsokkal kell foglalkoznunk.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hu-HU" dirty="0" smtClean="0"/>
                  <a:t>Használjunk egy vermet a gyökértől az aktuális csúcsig tartó út nyilvántartására.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hu-HU" dirty="0" smtClean="0"/>
                  <a:t>Tároljuk az aktív csúcs halmazokat is.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hu-HU" dirty="0" smtClean="0"/>
                  <a:t>Frissíteni legfeljebb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számú előző (felmenő) csúcs aktív csúcs halmazát kell.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endParaRPr lang="hu-HU" dirty="0"/>
              </a:p>
              <a:p>
                <a:endParaRPr lang="hu-HU" dirty="0" smtClean="0"/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0" b="-80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Trie-ÚtVerem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78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hu-HU" dirty="0" smtClean="0"/>
                  <a:t>Algoritmus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/>
                  <a:t>Építsünk </a:t>
                </a:r>
                <a:r>
                  <a:rPr lang="hu-HU" dirty="0" err="1"/>
                  <a:t>Trie-fát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/>
                  <a:t> elemeiből.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/>
                  <a:t>Járjuk be a </a:t>
                </a:r>
                <a:r>
                  <a:rPr lang="hu-HU" dirty="0" err="1"/>
                  <a:t>Trie-fát</a:t>
                </a:r>
                <a:r>
                  <a:rPr lang="hu-HU" dirty="0"/>
                  <a:t> </a:t>
                </a:r>
                <a:r>
                  <a:rPr lang="hu-HU" dirty="0" err="1"/>
                  <a:t>preorder</a:t>
                </a:r>
                <a:r>
                  <a:rPr lang="hu-HU" dirty="0"/>
                  <a:t> bejárással </a:t>
                </a:r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𝑐</m:t>
                    </m:r>
                    <m:r>
                      <a:rPr lang="hu-HU" i="1" dirty="0">
                        <a:latin typeface="Cambria Math"/>
                      </a:rPr>
                      <m:t>∈</m:t>
                    </m:r>
                    <m:r>
                      <a:rPr lang="hu-HU" i="1" dirty="0">
                        <a:latin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):</a:t>
                </a:r>
                <a:endParaRPr lang="hu-HU" dirty="0"/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/>
                  <a:t>Számítsuk ki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/>
                      </a:rPr>
                      <m:t>𝒮</m:t>
                    </m:r>
                  </m:oMath>
                </a14:m>
                <a:r>
                  <a:rPr lang="hu-HU" dirty="0" err="1"/>
                  <a:t>-beli</a:t>
                </a:r>
                <a:r>
                  <a:rPr lang="hu-HU" dirty="0"/>
                  <a:t> </a:t>
                </a:r>
                <a:r>
                  <a:rPr lang="hu-HU" dirty="0" smtClean="0"/>
                  <a:t>aktív </a:t>
                </a:r>
                <a:r>
                  <a:rPr lang="hu-HU" dirty="0"/>
                  <a:t>csúcsainak halmazát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dirty="0"/>
                  <a:t>).</a:t>
                </a:r>
                <a:endParaRPr lang="hu-HU" dirty="0" smtClean="0"/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 smtClean="0"/>
                  <a:t>Frissítsük a verem tetején levő legfeljebb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 csúcs (felmenők) aktív csúcs halmazait, ha szükséges.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/>
                  <a:t>Ha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hu-HU" dirty="0"/>
                  <a:t> levél, akkor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hu-HU" dirty="0" err="1"/>
                  <a:t>-beli</a:t>
                </a:r>
                <a:r>
                  <a:rPr lang="hu-HU" dirty="0"/>
                  <a:t> levelek hasonlóak hozzá.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endParaRPr lang="hu-HU" dirty="0" smtClean="0"/>
              </a:p>
              <a:p>
                <a:pPr lvl="1"/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Trie-ÚtVerem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6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Trie-ÚtVerem</a:t>
            </a:r>
            <a:r>
              <a:rPr lang="hu-HU" dirty="0" smtClean="0"/>
              <a:t> példa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rtalom helye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1295578"/>
                  </p:ext>
                </p:extLst>
              </p:nvPr>
            </p:nvGraphicFramePr>
            <p:xfrm>
              <a:off x="468000" y="1620000"/>
              <a:ext cx="1512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12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ℛ</m:t>
                                </m:r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rtalom helye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1295578"/>
                  </p:ext>
                </p:extLst>
              </p:nvPr>
            </p:nvGraphicFramePr>
            <p:xfrm>
              <a:off x="468000" y="1620000"/>
              <a:ext cx="1512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12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3" t="-1220" b="-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1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94954"/>
              </p:ext>
            </p:extLst>
          </p:nvPr>
        </p:nvGraphicFramePr>
        <p:xfrm>
          <a:off x="468000" y="2124000"/>
          <a:ext cx="1512000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>
                          <a:solidFill>
                            <a:schemeClr val="bg1"/>
                          </a:solidFill>
                          <a:latin typeface="Segoe UI Light" pitchFamily="34" charset="0"/>
                        </a:rPr>
                        <a:t>bay</a:t>
                      </a: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rtalom helye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061043"/>
                  </p:ext>
                </p:extLst>
              </p:nvPr>
            </p:nvGraphicFramePr>
            <p:xfrm>
              <a:off x="468000" y="4644000"/>
              <a:ext cx="1512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12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6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hu-HU" sz="2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rtalom helye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061043"/>
                  </p:ext>
                </p:extLst>
              </p:nvPr>
            </p:nvGraphicFramePr>
            <p:xfrm>
              <a:off x="468000" y="4644000"/>
              <a:ext cx="1512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12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3" t="-1220" b="-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3977"/>
              </p:ext>
            </p:extLst>
          </p:nvPr>
        </p:nvGraphicFramePr>
        <p:xfrm>
          <a:off x="468000" y="5148000"/>
          <a:ext cx="1512000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>
                          <a:solidFill>
                            <a:schemeClr val="bg1"/>
                          </a:solidFill>
                          <a:latin typeface="Segoe UI Light" pitchFamily="34" charset="0"/>
                        </a:rPr>
                        <a:t>bag</a:t>
                      </a: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ábláza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17718"/>
              </p:ext>
            </p:extLst>
          </p:nvPr>
        </p:nvGraphicFramePr>
        <p:xfrm>
          <a:off x="468000" y="2628000"/>
          <a:ext cx="1512000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>
                          <a:solidFill>
                            <a:schemeClr val="bg1"/>
                          </a:solidFill>
                          <a:latin typeface="Segoe UI Light" pitchFamily="34" charset="0"/>
                        </a:rPr>
                        <a:t>ebay</a:t>
                      </a: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áblázat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19341"/>
              </p:ext>
            </p:extLst>
          </p:nvPr>
        </p:nvGraphicFramePr>
        <p:xfrm>
          <a:off x="468000" y="5652000"/>
          <a:ext cx="1512000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>
                          <a:solidFill>
                            <a:schemeClr val="bg1"/>
                          </a:solidFill>
                          <a:latin typeface="Segoe UI Light" pitchFamily="34" charset="0"/>
                        </a:rPr>
                        <a:t>beagy</a:t>
                      </a: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rtalom helye 20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877665"/>
              </p:ext>
            </p:extLst>
          </p:nvPr>
        </p:nvGraphicFramePr>
        <p:xfrm>
          <a:off x="5724000" y="1620000"/>
          <a:ext cx="2988000" cy="252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8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3128347"/>
                  </p:ext>
                </p:extLst>
              </p:nvPr>
            </p:nvGraphicFramePr>
            <p:xfrm>
              <a:off x="6480000" y="5148000"/>
              <a:ext cx="2232000" cy="100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16000"/>
                    <a:gridCol w="1116000"/>
                  </a:tblGrid>
                  <a:tr h="504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ℛ</m:t>
                                </m:r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err="1" smtClean="0">
                              <a:solidFill>
                                <a:schemeClr val="bg1"/>
                              </a:solidFill>
                              <a:latin typeface="Segoe UI Light" pitchFamily="34" charset="0"/>
                            </a:rPr>
                            <a:t>bay</a:t>
                          </a:r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D0D0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400" dirty="0" err="1" smtClean="0">
                              <a:solidFill>
                                <a:schemeClr val="bg1"/>
                              </a:solidFill>
                              <a:latin typeface="Segoe UI Light" pitchFamily="34" charset="0"/>
                            </a:rPr>
                            <a:t>bag</a:t>
                          </a:r>
                          <a:endParaRPr lang="hu-HU" sz="2400" dirty="0" smtClean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D0D0D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3128347"/>
                  </p:ext>
                </p:extLst>
              </p:nvPr>
            </p:nvGraphicFramePr>
            <p:xfrm>
              <a:off x="6480000" y="5148000"/>
              <a:ext cx="2232000" cy="1008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16000"/>
                    <a:gridCol w="1116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46" r="-100546" b="-124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546" r="-546" b="-124096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err="1" smtClean="0">
                              <a:solidFill>
                                <a:schemeClr val="bg1"/>
                              </a:solidFill>
                              <a:latin typeface="Segoe UI Light" pitchFamily="34" charset="0"/>
                            </a:rPr>
                            <a:t>bay</a:t>
                          </a:r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D0D0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400" dirty="0" err="1" smtClean="0">
                              <a:solidFill>
                                <a:schemeClr val="bg1"/>
                              </a:solidFill>
                              <a:latin typeface="Segoe UI Light" pitchFamily="34" charset="0"/>
                            </a:rPr>
                            <a:t>bag</a:t>
                          </a:r>
                          <a:endParaRPr lang="hu-HU" sz="2400" dirty="0" smtClean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D0D0D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7223615"/>
                  </p:ext>
                </p:extLst>
              </p:nvPr>
            </p:nvGraphicFramePr>
            <p:xfrm>
              <a:off x="5724000" y="3636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07223615"/>
                  </p:ext>
                </p:extLst>
              </p:nvPr>
            </p:nvGraphicFramePr>
            <p:xfrm>
              <a:off x="5724000" y="3636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04" r="-204" b="-1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832301"/>
                  </p:ext>
                </p:extLst>
              </p:nvPr>
            </p:nvGraphicFramePr>
            <p:xfrm>
              <a:off x="5724000" y="3132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𝑏𝑒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9832301"/>
                  </p:ext>
                </p:extLst>
              </p:nvPr>
            </p:nvGraphicFramePr>
            <p:xfrm>
              <a:off x="5724000" y="3132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204" t="-1220" r="-204" b="-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810553"/>
                  </p:ext>
                </p:extLst>
              </p:nvPr>
            </p:nvGraphicFramePr>
            <p:xfrm>
              <a:off x="5724000" y="2628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𝑏𝑎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𝑏𝑎𝑔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𝑏𝑒𝑎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810553"/>
                  </p:ext>
                </p:extLst>
              </p:nvPr>
            </p:nvGraphicFramePr>
            <p:xfrm>
              <a:off x="5724000" y="2628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" r="-204" b="-144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47445342"/>
                  </p:ext>
                </p:extLst>
              </p:nvPr>
            </p:nvGraphicFramePr>
            <p:xfrm>
              <a:off x="5724000" y="2124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u="none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𝑏𝑎𝑦</m:t>
                                    </m:r>
                                    <m:r>
                                      <a:rPr lang="hu-HU" sz="2400" b="0" i="1" u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u="none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u="none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</m:t>
                                        </m:r>
                                        <m:r>
                                          <a:rPr lang="hu-HU" sz="2400" b="0" i="1" u="none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u="none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𝑏𝑎𝑔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u="none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47445342"/>
                  </p:ext>
                </p:extLst>
              </p:nvPr>
            </p:nvGraphicFramePr>
            <p:xfrm>
              <a:off x="5724000" y="2124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4" r="-204" b="-144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9298269"/>
                  </p:ext>
                </p:extLst>
              </p:nvPr>
            </p:nvGraphicFramePr>
            <p:xfrm>
              <a:off x="5724000" y="3132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9298269"/>
                  </p:ext>
                </p:extLst>
              </p:nvPr>
            </p:nvGraphicFramePr>
            <p:xfrm>
              <a:off x="5724000" y="3132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204" t="-1220" r="-204" b="-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5441715"/>
                  </p:ext>
                </p:extLst>
              </p:nvPr>
            </p:nvGraphicFramePr>
            <p:xfrm>
              <a:off x="5724000" y="2628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𝑒𝑏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5441715"/>
                  </p:ext>
                </p:extLst>
              </p:nvPr>
            </p:nvGraphicFramePr>
            <p:xfrm>
              <a:off x="5724000" y="2628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204" r="-2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074492"/>
                  </p:ext>
                </p:extLst>
              </p:nvPr>
            </p:nvGraphicFramePr>
            <p:xfrm>
              <a:off x="5724000" y="2124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𝑒𝑏𝑎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𝑏𝑎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074492"/>
                  </p:ext>
                </p:extLst>
              </p:nvPr>
            </p:nvGraphicFramePr>
            <p:xfrm>
              <a:off x="5724000" y="2124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1"/>
                          <a:stretch>
                            <a:fillRect l="-204" r="-204" b="-1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9953819"/>
                  </p:ext>
                </p:extLst>
              </p:nvPr>
            </p:nvGraphicFramePr>
            <p:xfrm>
              <a:off x="5724000" y="1620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𝑒𝑏𝑎𝑦</m:t>
                                    </m:r>
                                    <m:r>
                                      <a:rPr lang="hu-H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hu-HU" sz="2400" dirty="0">
                            <a:solidFill>
                              <a:schemeClr val="bg1"/>
                            </a:solidFill>
                            <a:latin typeface="Segoe UI Light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rtalom helye 204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9953819"/>
                  </p:ext>
                </p:extLst>
              </p:nvPr>
            </p:nvGraphicFramePr>
            <p:xfrm>
              <a:off x="5724000" y="1620000"/>
              <a:ext cx="2988000" cy="504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988000"/>
                  </a:tblGrid>
                  <a:tr h="50400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204" t="-1220" r="-204" b="-158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Kép 4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6" name="Kép 5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1414936"/>
            <a:ext cx="3002036" cy="4722242"/>
          </a:xfrm>
          <a:prstGeom prst="rect">
            <a:avLst/>
          </a:prstGeom>
        </p:spPr>
      </p:pic>
      <p:pic>
        <p:nvPicPr>
          <p:cNvPr id="7" name="Kép 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8" name="Kép 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9" name="Kép 8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22877"/>
            <a:ext cx="3247305" cy="3914301"/>
          </a:xfrm>
          <a:prstGeom prst="rect">
            <a:avLst/>
          </a:prstGeom>
        </p:spPr>
      </p:pic>
      <p:pic>
        <p:nvPicPr>
          <p:cNvPr id="10" name="Kép 9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1" name="Kép 10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2" name="Kép 11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3" name="Kép 12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4" name="Kép 13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3145"/>
            <a:ext cx="3002036" cy="3915410"/>
          </a:xfrm>
          <a:prstGeom prst="rect">
            <a:avLst/>
          </a:prstGeom>
        </p:spPr>
      </p:pic>
      <p:pic>
        <p:nvPicPr>
          <p:cNvPr id="15" name="Kép 14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6" name="Kép 15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7" name="Kép 16"/>
          <p:cNvPicPr>
            <a:picLocks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  <p:pic>
        <p:nvPicPr>
          <p:cNvPr id="18" name="Kép 17"/>
          <p:cNvPicPr>
            <a:picLocks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2222878"/>
            <a:ext cx="3002036" cy="39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Ötlet</a:t>
                </a:r>
              </a:p>
              <a:p>
                <a:pPr lvl="1"/>
                <a:r>
                  <a:rPr lang="hu-HU" dirty="0" smtClean="0"/>
                  <a:t>Vágjuk ketté a </a:t>
                </a:r>
                <a:r>
                  <a:rPr lang="hu-HU" dirty="0" err="1" smtClean="0"/>
                  <a:t>stringeket</a:t>
                </a:r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Algoritmus</a:t>
                </a:r>
              </a:p>
              <a:p>
                <a:pPr marL="711450" lvl="1" indent="-45720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/>
                  <a:t>Futtassuk kétszer a </a:t>
                </a:r>
                <a:r>
                  <a:rPr lang="hu-HU" dirty="0" err="1" smtClean="0"/>
                  <a:t>Trie-ÚtVerem</a:t>
                </a:r>
                <a:r>
                  <a:rPr lang="hu-HU" dirty="0" smtClean="0"/>
                  <a:t> algoritmust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r>
                              <a:rPr lang="hu-H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dirty="0" smtClean="0"/>
                  <a:t> szerkesztési távolság határszámmal.</a:t>
                </a:r>
              </a:p>
              <a:p>
                <a:pPr marL="948600" lvl="2" indent="-457200">
                  <a:buClr>
                    <a:schemeClr val="bg1"/>
                  </a:buClr>
                  <a:buFont typeface="+mj-lt"/>
                  <a:buAutoNum type="arabicPeriod" startAt="2"/>
                </a:pPr>
                <a:r>
                  <a:rPr lang="hu-HU" dirty="0" smtClean="0"/>
                  <a:t>Az eredeti </a:t>
                </a:r>
                <a:r>
                  <a:rPr lang="hu-HU" dirty="0" err="1" smtClean="0"/>
                  <a:t>stringeken</a:t>
                </a:r>
                <a:r>
                  <a:rPr lang="hu-HU" dirty="0" smtClean="0"/>
                  <a:t> és a </a:t>
                </a:r>
                <a:r>
                  <a:rPr lang="hu-HU" dirty="0" err="1" smtClean="0"/>
                  <a:t>stringek</a:t>
                </a:r>
                <a:r>
                  <a:rPr lang="hu-HU" dirty="0" smtClean="0"/>
                  <a:t> első felén. </a:t>
                </a:r>
              </a:p>
              <a:p>
                <a:pPr marL="948600" lvl="2" indent="-457200">
                  <a:buClr>
                    <a:schemeClr val="bg1"/>
                  </a:buClr>
                  <a:buFont typeface="+mj-lt"/>
                  <a:buAutoNum type="arabicPeriod" startAt="2"/>
                </a:pPr>
                <a:r>
                  <a:rPr lang="hu-HU" dirty="0" smtClean="0"/>
                  <a:t>Az eredeti </a:t>
                </a:r>
                <a:r>
                  <a:rPr lang="hu-HU" dirty="0" err="1" smtClean="0"/>
                  <a:t>stringek</a:t>
                </a:r>
                <a:r>
                  <a:rPr lang="hu-HU" dirty="0" smtClean="0"/>
                  <a:t> megfordításain és a </a:t>
                </a:r>
                <a:r>
                  <a:rPr lang="hu-HU" dirty="0" err="1" smtClean="0"/>
                  <a:t>stringek</a:t>
                </a:r>
                <a:r>
                  <a:rPr lang="hu-HU" dirty="0" smtClean="0"/>
                  <a:t> második felének megfordításain.</a:t>
                </a: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Bináris-Trie-ÚtVerem</a:t>
            </a:r>
            <a:r>
              <a:rPr lang="hu-HU" dirty="0"/>
              <a:t> </a:t>
            </a:r>
            <a:r>
              <a:rPr lang="hu-HU" dirty="0" smtClean="0"/>
              <a:t>algoritmus (egy halmazra)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95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Trie-bejárás</a:t>
            </a:r>
            <a:r>
              <a:rPr lang="hu-HU" dirty="0"/>
              <a:t>, </a:t>
            </a:r>
            <a:r>
              <a:rPr lang="hu-HU" dirty="0" err="1" smtClean="0"/>
              <a:t>Trie-ÚtVerem</a:t>
            </a:r>
            <a:endParaRPr lang="hu-HU" dirty="0"/>
          </a:p>
          <a:p>
            <a:pPr lvl="1"/>
            <a:r>
              <a:rPr lang="hu-HU" dirty="0" smtClean="0"/>
              <a:t>Vágási technikák</a:t>
            </a:r>
          </a:p>
          <a:p>
            <a:pPr lvl="2"/>
            <a:r>
              <a:rPr lang="hu-HU" dirty="0" smtClean="0"/>
              <a:t>Hosszúsági vágás</a:t>
            </a:r>
          </a:p>
          <a:p>
            <a:pPr lvl="2"/>
            <a:r>
              <a:rPr lang="hu-HU" dirty="0" smtClean="0"/>
              <a:t>Egyszeres-ág vágás</a:t>
            </a:r>
          </a:p>
          <a:p>
            <a:pPr lvl="2"/>
            <a:r>
              <a:rPr lang="hu-HU" dirty="0" smtClean="0"/>
              <a:t>Számolásos vágás</a:t>
            </a:r>
          </a:p>
          <a:p>
            <a:r>
              <a:rPr lang="hu-HU" dirty="0" err="1" smtClean="0"/>
              <a:t>Bináris-Trie-ÚtVerem</a:t>
            </a:r>
            <a:endParaRPr lang="hu-HU" dirty="0" smtClean="0"/>
          </a:p>
          <a:p>
            <a:pPr lvl="1"/>
            <a:r>
              <a:rPr lang="hu-HU" dirty="0"/>
              <a:t>Levél </a:t>
            </a:r>
            <a:r>
              <a:rPr lang="hu-HU" dirty="0" err="1"/>
              <a:t>optimalizáció</a:t>
            </a:r>
            <a:endParaRPr lang="hu-HU" dirty="0"/>
          </a:p>
          <a:p>
            <a:pPr lvl="1"/>
            <a:r>
              <a:rPr lang="hu-HU" dirty="0" err="1" smtClean="0"/>
              <a:t>Trie-méret</a:t>
            </a:r>
            <a:r>
              <a:rPr lang="hu-HU" dirty="0" smtClean="0"/>
              <a:t> </a:t>
            </a:r>
            <a:r>
              <a:rPr lang="hu-HU" dirty="0" err="1"/>
              <a:t>optimalizáció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lvl="2"/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000" cy="778098"/>
          </a:xfrm>
        </p:spPr>
        <p:txBody>
          <a:bodyPr/>
          <a:lstStyle/>
          <a:p>
            <a:r>
              <a:rPr lang="hu-HU" dirty="0" err="1" smtClean="0"/>
              <a:t>Optimalizációk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8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cikk tartalmaz</a:t>
            </a:r>
          </a:p>
          <a:p>
            <a:pPr lvl="1"/>
            <a:r>
              <a:rPr lang="hu-HU" dirty="0"/>
              <a:t>Inkrementális </a:t>
            </a:r>
            <a:r>
              <a:rPr lang="hu-HU" dirty="0" smtClean="0"/>
              <a:t>algoritmus változatokat</a:t>
            </a:r>
          </a:p>
          <a:p>
            <a:pPr lvl="1"/>
            <a:r>
              <a:rPr lang="hu-HU" dirty="0" smtClean="0"/>
              <a:t>Példákat</a:t>
            </a:r>
          </a:p>
          <a:p>
            <a:pPr lvl="1"/>
            <a:r>
              <a:rPr lang="hu-HU" dirty="0" smtClean="0"/>
              <a:t>Részletes magyarázatokat</a:t>
            </a:r>
          </a:p>
          <a:p>
            <a:pPr lvl="1"/>
            <a:r>
              <a:rPr lang="hu-HU" dirty="0" smtClean="0"/>
              <a:t>Tételeket, bizonyításokat</a:t>
            </a:r>
          </a:p>
          <a:p>
            <a:pPr lvl="1"/>
            <a:r>
              <a:rPr lang="hu-HU" dirty="0" smtClean="0"/>
              <a:t>Kísérleti eredményeket</a:t>
            </a:r>
          </a:p>
          <a:p>
            <a:pPr lvl="1"/>
            <a:r>
              <a:rPr lang="hu-HU" dirty="0" smtClean="0"/>
              <a:t>Összehasonlításokat más algoritmusokkal</a:t>
            </a:r>
          </a:p>
          <a:p>
            <a:pPr lvl="1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Megjegyzések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96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0"/>
          </p:nvPr>
        </p:nvSpPr>
        <p:spPr/>
        <p:txBody>
          <a:bodyPr anchor="ctr"/>
          <a:lstStyle/>
          <a:p>
            <a:pPr algn="ctr"/>
            <a:r>
              <a:rPr lang="hu-HU" sz="16600" dirty="0" smtClean="0">
                <a:effectLst>
                  <a:reflection blurRad="6350" stA="60000" endPos="80000" dist="76200" dir="5400000" sy="-100000" algn="bl" rotWithShape="0"/>
                </a:effectLst>
              </a:rPr>
              <a:t>?</a:t>
            </a:r>
            <a:endParaRPr lang="hu-HU" sz="16600" dirty="0">
              <a:effectLst>
                <a:reflection blurRad="6350" stA="60000" endPos="80000" dist="76200" dir="5400000" sy="-100000" algn="bl" rotWithShape="0"/>
              </a:effectLst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Köszönjük a figyelmet.</a:t>
            </a:r>
          </a:p>
          <a:p>
            <a:r>
              <a:rPr lang="hu-HU" dirty="0"/>
              <a:t>Kérdések?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 algn="ctr">
              <a:buClr>
                <a:prstClr val="black"/>
              </a:buClr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30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String</a:t>
            </a:r>
            <a:r>
              <a:rPr lang="hu-HU" dirty="0" smtClean="0"/>
              <a:t> hasonlósági összekapcsolás</a:t>
            </a:r>
          </a:p>
          <a:p>
            <a:r>
              <a:rPr lang="hu-HU" dirty="0" smtClean="0"/>
              <a:t>Szerkesztési távolság</a:t>
            </a:r>
          </a:p>
          <a:p>
            <a:r>
              <a:rPr lang="hu-HU" dirty="0" err="1" smtClean="0"/>
              <a:t>Trie-fa</a:t>
            </a:r>
            <a:endParaRPr lang="hu-HU" dirty="0" smtClean="0"/>
          </a:p>
          <a:p>
            <a:r>
              <a:rPr lang="hu-HU" dirty="0" smtClean="0"/>
              <a:t>Algoritmusok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1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Hasonlóság</a:t>
                </a:r>
              </a:p>
              <a:p>
                <a:pPr lvl="1"/>
                <a:r>
                  <a:rPr lang="hu-HU" dirty="0" smtClean="0"/>
                  <a:t>Két </a:t>
                </a:r>
                <a:r>
                  <a:rPr lang="hu-HU" dirty="0" err="1" smtClean="0"/>
                  <a:t>string</a:t>
                </a:r>
                <a:r>
                  <a:rPr lang="hu-HU" dirty="0" smtClean="0"/>
                  <a:t> hasonló, ha szerkesztési távolságuk legfeljebb egy bizonyos határszám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hu-HU" dirty="0" smtClean="0"/>
                  <a:t>).</a:t>
                </a:r>
              </a:p>
              <a:p>
                <a:r>
                  <a:rPr lang="hu-HU" dirty="0" smtClean="0"/>
                  <a:t>Alkalmazások</a:t>
                </a:r>
              </a:p>
              <a:p>
                <a:pPr lvl="1"/>
                <a:r>
                  <a:rPr lang="hu-HU" dirty="0" smtClean="0"/>
                  <a:t>Fuzzy keresés</a:t>
                </a:r>
              </a:p>
              <a:p>
                <a:pPr lvl="1"/>
                <a:r>
                  <a:rPr lang="hu-HU" dirty="0" smtClean="0"/>
                  <a:t>Hasonló adathalmazok egyesítése</a:t>
                </a:r>
              </a:p>
              <a:p>
                <a:pPr lvl="1"/>
                <a:r>
                  <a:rPr lang="hu-HU" dirty="0" smtClean="0"/>
                  <a:t>Adat-tisztítás</a:t>
                </a:r>
              </a:p>
              <a:p>
                <a:pPr lvl="1"/>
                <a:r>
                  <a:rPr lang="hu-HU" dirty="0" smtClean="0"/>
                  <a:t>Elírások kezelése</a:t>
                </a:r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String</a:t>
            </a:r>
            <a:r>
              <a:rPr lang="hu-HU" dirty="0"/>
              <a:t> hasonlósági összekapcsolás</a:t>
            </a:r>
          </a:p>
        </p:txBody>
      </p:sp>
    </p:spTree>
    <p:extLst>
      <p:ext uri="{BB962C8B-B14F-4D97-AF65-F5344CB8AC3E}">
        <p14:creationId xmlns:p14="http://schemas.microsoft.com/office/powerpoint/2010/main" val="10303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Szerkesztési távolság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0"/>
          </p:nvPr>
        </p:nvSpPr>
        <p:spPr>
          <a:xfrm flipH="1">
            <a:off x="6228184" y="1628800"/>
            <a:ext cx="2664296" cy="4464496"/>
          </a:xfrm>
        </p:spPr>
        <p:txBody>
          <a:bodyPr anchor="ctr"/>
          <a:lstStyle/>
          <a:p>
            <a:r>
              <a:rPr lang="hu-HU" dirty="0" smtClean="0"/>
              <a:t>Példa</a:t>
            </a:r>
            <a:endParaRPr lang="hu-HU" dirty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hu-HU" dirty="0" smtClean="0"/>
              <a:t>0. </a:t>
            </a:r>
            <a:r>
              <a:rPr lang="hu-HU" dirty="0" err="1" smtClean="0"/>
              <a:t>ebay</a:t>
            </a:r>
            <a:endParaRPr lang="hu-HU" dirty="0" smtClean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hu-HU" dirty="0" smtClean="0"/>
              <a:t>1. </a:t>
            </a:r>
            <a:r>
              <a:rPr lang="hu-HU" dirty="0" err="1" smtClean="0"/>
              <a:t>kebay</a:t>
            </a:r>
            <a:endParaRPr lang="hu-HU" dirty="0" smtClean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hu-HU" dirty="0" smtClean="0"/>
              <a:t>2. </a:t>
            </a:r>
            <a:r>
              <a:rPr lang="hu-HU" dirty="0" err="1" smtClean="0"/>
              <a:t>kobay</a:t>
            </a:r>
            <a:endParaRPr lang="hu-HU" dirty="0" smtClean="0"/>
          </a:p>
          <a:p>
            <a:pPr lvl="1">
              <a:buClr>
                <a:schemeClr val="bg1">
                  <a:lumMod val="75000"/>
                </a:schemeClr>
              </a:buClr>
            </a:pPr>
            <a:r>
              <a:rPr lang="hu-HU" dirty="0" smtClean="0"/>
              <a:t>3. </a:t>
            </a:r>
            <a:r>
              <a:rPr lang="hu-HU" dirty="0" err="1" smtClean="0"/>
              <a:t>koby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Levenshtein</a:t>
            </a:r>
            <a:r>
              <a:rPr lang="hu-HU" dirty="0"/>
              <a:t> </a:t>
            </a:r>
            <a:r>
              <a:rPr lang="hu-HU" dirty="0" smtClean="0"/>
              <a:t>távolság</a:t>
            </a:r>
          </a:p>
          <a:p>
            <a:pPr lvl="1"/>
            <a:r>
              <a:rPr lang="hu-HU" dirty="0" smtClean="0"/>
              <a:t>Két </a:t>
            </a:r>
            <a:r>
              <a:rPr lang="hu-HU" dirty="0" err="1" smtClean="0"/>
              <a:t>string</a:t>
            </a:r>
            <a:r>
              <a:rPr lang="hu-HU" dirty="0" smtClean="0"/>
              <a:t> egymásba való átalakításához szükséges műveletek minimális száma.</a:t>
            </a:r>
          </a:p>
          <a:p>
            <a:r>
              <a:rPr lang="hu-HU" dirty="0" smtClean="0"/>
              <a:t>Műveletek</a:t>
            </a:r>
          </a:p>
          <a:p>
            <a:pPr lvl="1"/>
            <a:r>
              <a:rPr lang="hu-HU" dirty="0"/>
              <a:t>Beszúrás</a:t>
            </a:r>
          </a:p>
          <a:p>
            <a:pPr lvl="1"/>
            <a:r>
              <a:rPr lang="hu-HU" dirty="0" smtClean="0"/>
              <a:t>Törlés</a:t>
            </a:r>
          </a:p>
          <a:p>
            <a:pPr lvl="1"/>
            <a:r>
              <a:rPr lang="hu-HU" dirty="0" smtClean="0"/>
              <a:t>Megváltoztatás</a:t>
            </a:r>
            <a:endParaRPr lang="hu-HU" dirty="0"/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974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Szerkesztési </a:t>
            </a:r>
            <a:r>
              <a:rPr lang="hu-HU" dirty="0" smtClean="0"/>
              <a:t>távolság meghatározása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Dinamikus programozással</a:t>
            </a:r>
          </a:p>
          <a:p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26601692"/>
              </p:ext>
            </p:extLst>
          </p:nvPr>
        </p:nvGraphicFramePr>
        <p:xfrm>
          <a:off x="2592001" y="2340000"/>
          <a:ext cx="3959998" cy="395999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0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e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b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a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Y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0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k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o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b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y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>
                        <a:alpha val="5411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17328"/>
              </p:ext>
            </p:extLst>
          </p:nvPr>
        </p:nvGraphicFramePr>
        <p:xfrm>
          <a:off x="3726000" y="3474000"/>
          <a:ext cx="2828570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0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63565"/>
              </p:ext>
            </p:extLst>
          </p:nvPr>
        </p:nvGraphicFramePr>
        <p:xfrm>
          <a:off x="3726000" y="4050000"/>
          <a:ext cx="2828570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1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22894"/>
              </p:ext>
            </p:extLst>
          </p:nvPr>
        </p:nvGraphicFramePr>
        <p:xfrm>
          <a:off x="3726000" y="4608000"/>
          <a:ext cx="2828570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55040"/>
              </p:ext>
            </p:extLst>
          </p:nvPr>
        </p:nvGraphicFramePr>
        <p:xfrm>
          <a:off x="4284000" y="4608000"/>
          <a:ext cx="1697142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ábláza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37274"/>
              </p:ext>
            </p:extLst>
          </p:nvPr>
        </p:nvGraphicFramePr>
        <p:xfrm>
          <a:off x="4284000" y="4608000"/>
          <a:ext cx="1697142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accent2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1" kern="1200" dirty="0">
                        <a:solidFill>
                          <a:schemeClr val="accent2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accent2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1" kern="1200" dirty="0">
                        <a:solidFill>
                          <a:schemeClr val="accent2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accent2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1" kern="1200" dirty="0">
                        <a:solidFill>
                          <a:schemeClr val="accent2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47743"/>
              </p:ext>
            </p:extLst>
          </p:nvPr>
        </p:nvGraphicFramePr>
        <p:xfrm>
          <a:off x="3726000" y="5166000"/>
          <a:ext cx="2828570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2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31126"/>
              </p:ext>
            </p:extLst>
          </p:nvPr>
        </p:nvGraphicFramePr>
        <p:xfrm>
          <a:off x="3726000" y="5724000"/>
          <a:ext cx="2828570" cy="56571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4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kern="1200" dirty="0" smtClean="0">
                          <a:solidFill>
                            <a:schemeClr val="bg1"/>
                          </a:solidFill>
                          <a:latin typeface="Segoe UI Light" pitchFamily="34" charset="0"/>
                          <a:ea typeface="+mn-ea"/>
                          <a:cs typeface="+mn-cs"/>
                        </a:rPr>
                        <a:t>3</a:t>
                      </a:r>
                      <a:endParaRPr lang="hu-HU" sz="2400" b="0" kern="1200" dirty="0">
                        <a:solidFill>
                          <a:schemeClr val="bg1"/>
                        </a:solidFill>
                        <a:latin typeface="Segoe UI Ligh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49350"/>
              </p:ext>
            </p:extLst>
          </p:nvPr>
        </p:nvGraphicFramePr>
        <p:xfrm>
          <a:off x="3726000" y="3474000"/>
          <a:ext cx="2828570" cy="282857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565714"/>
                <a:gridCol w="565714"/>
                <a:gridCol w="565714"/>
                <a:gridCol w="565714"/>
                <a:gridCol w="565714"/>
              </a:tblGrid>
              <a:tr h="565714"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4"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4"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4"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714">
                <a:tc>
                  <a:txBody>
                    <a:bodyPr/>
                    <a:lstStyle/>
                    <a:p>
                      <a:endParaRPr lang="hu-HU" sz="240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latin typeface="Segoe UI Light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Ötlet</a:t>
            </a:r>
          </a:p>
          <a:p>
            <a:pPr lvl="1"/>
            <a:r>
              <a:rPr lang="hu-HU" dirty="0" smtClean="0"/>
              <a:t>A csúcsok nem tárolnak adatokat (kulcsokat).</a:t>
            </a:r>
          </a:p>
          <a:p>
            <a:pPr lvl="2"/>
            <a:r>
              <a:rPr lang="hu-HU" dirty="0" smtClean="0"/>
              <a:t>Az adatok a csúcsokhoz vezető utakat határozzák meg.</a:t>
            </a:r>
          </a:p>
          <a:p>
            <a:r>
              <a:rPr lang="hu-HU" dirty="0" smtClean="0"/>
              <a:t>Definíció</a:t>
            </a:r>
          </a:p>
          <a:p>
            <a:pPr lvl="1"/>
            <a:r>
              <a:rPr lang="hu-HU" dirty="0" smtClean="0"/>
              <a:t>Egy adott csúcshoz tartozó adat (kulcs) a csúcs leszármazottjaihoz tartozó adatok (kulcsok) </a:t>
            </a:r>
            <a:r>
              <a:rPr lang="hu-HU" dirty="0" err="1" smtClean="0"/>
              <a:t>prefixe</a:t>
            </a:r>
            <a:r>
              <a:rPr lang="hu-HU" dirty="0" smtClean="0"/>
              <a:t>.</a:t>
            </a:r>
          </a:p>
          <a:p>
            <a:r>
              <a:rPr lang="hu-HU" dirty="0" smtClean="0"/>
              <a:t>Alkalmazások</a:t>
            </a:r>
          </a:p>
          <a:p>
            <a:pPr lvl="1"/>
            <a:r>
              <a:rPr lang="hu-HU" dirty="0"/>
              <a:t>Asszociatív </a:t>
            </a:r>
            <a:r>
              <a:rPr lang="hu-HU" dirty="0" smtClean="0"/>
              <a:t>adatszerkezetek</a:t>
            </a:r>
            <a:endParaRPr lang="hu-HU" dirty="0"/>
          </a:p>
          <a:p>
            <a:pPr lvl="1"/>
            <a:r>
              <a:rPr lang="hu-HU" dirty="0" smtClean="0"/>
              <a:t>Halmazok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Trie-fa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Trie-fa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0"/>
          </p:nvPr>
        </p:nvSpPr>
        <p:spPr>
          <a:xfrm flipH="1">
            <a:off x="5148000" y="1628800"/>
            <a:ext cx="3708000" cy="4464496"/>
          </a:xfrm>
        </p:spPr>
        <p:txBody>
          <a:bodyPr anchor="t"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4428000" cy="4525963"/>
              </a:xfrm>
            </p:spPr>
            <p:txBody>
              <a:bodyPr/>
              <a:lstStyle/>
              <a:p>
                <a:r>
                  <a:rPr lang="hu-HU" dirty="0" smtClean="0"/>
                  <a:t>Előnyök</a:t>
                </a:r>
              </a:p>
              <a:p>
                <a:pPr lvl="1"/>
                <a:r>
                  <a:rPr lang="hu-HU" dirty="0" smtClean="0"/>
                  <a:t>Helytakarékos</a:t>
                </a:r>
                <a:endParaRPr lang="hu-HU" dirty="0"/>
              </a:p>
              <a:p>
                <a:pPr lvl="1"/>
                <a:r>
                  <a:rPr lang="hu-HU" dirty="0" smtClean="0"/>
                  <a:t>Minden művelet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𝒪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hu-HU" dirty="0" smtClean="0"/>
                  <a:t> műveletigényű</a:t>
                </a:r>
              </a:p>
              <a:p>
                <a:pPr lvl="1"/>
                <a:r>
                  <a:rPr lang="hu-HU" dirty="0" smtClean="0"/>
                  <a:t>Nem alkalmaz </a:t>
                </a:r>
                <a:r>
                  <a:rPr lang="hu-HU" dirty="0" err="1" smtClean="0"/>
                  <a:t>hash-elést</a:t>
                </a:r>
                <a:endParaRPr lang="hu-HU" dirty="0" smtClean="0"/>
              </a:p>
              <a:p>
                <a:pPr lvl="1"/>
                <a:r>
                  <a:rPr lang="hu-HU" dirty="0" smtClean="0"/>
                  <a:t>Nem </a:t>
                </a:r>
                <a:r>
                  <a:rPr lang="hu-HU" dirty="0"/>
                  <a:t>kell </a:t>
                </a:r>
                <a:r>
                  <a:rPr lang="hu-HU" dirty="0" smtClean="0"/>
                  <a:t>kiegyensúlyozni</a:t>
                </a:r>
              </a:p>
              <a:p>
                <a:pPr lvl="1"/>
                <a:r>
                  <a:rPr lang="hu-HU" dirty="0" smtClean="0"/>
                  <a:t>Rendezett</a:t>
                </a:r>
              </a:p>
              <a:p>
                <a:r>
                  <a:rPr lang="hu-HU" dirty="0" smtClean="0"/>
                  <a:t>Hátrányok</a:t>
                </a:r>
              </a:p>
              <a:p>
                <a:pPr lvl="1"/>
                <a:r>
                  <a:rPr lang="hu-HU" dirty="0" smtClean="0"/>
                  <a:t>Véletlen elérést használ</a:t>
                </a:r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4428000" cy="4525963"/>
              </a:xfrm>
              <a:blipFill rotWithShape="1">
                <a:blip r:embed="rId3"/>
                <a:stretch>
                  <a:fillRect l="-3581" t="-1750" b="-67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Kép 4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45" name="Kép 4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1851251"/>
            <a:ext cx="3353019" cy="3808621"/>
          </a:xfrm>
          <a:prstGeom prst="rect">
            <a:avLst/>
          </a:prstGeom>
        </p:spPr>
      </p:pic>
      <p:pic>
        <p:nvPicPr>
          <p:cNvPr id="46" name="Kép 4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47" name="Kép 4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48" name="Kép 4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2" y="2502880"/>
            <a:ext cx="3550835" cy="3156992"/>
          </a:xfrm>
          <a:prstGeom prst="rect">
            <a:avLst/>
          </a:prstGeom>
        </p:spPr>
      </p:pic>
      <p:pic>
        <p:nvPicPr>
          <p:cNvPr id="49" name="Kép 4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0" name="Kép 4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1" name="Kép 5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2" name="Kép 5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3" name="Kép 5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4" y="2503360"/>
            <a:ext cx="3353018" cy="3157888"/>
          </a:xfrm>
          <a:prstGeom prst="rect">
            <a:avLst/>
          </a:prstGeom>
        </p:spPr>
      </p:pic>
      <p:pic>
        <p:nvPicPr>
          <p:cNvPr id="54" name="Kép 5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5" name="Kép 5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6" name="Kép 5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7" name="Kép 56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8" name="Kép 57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59" name="Kép 58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60" name="Kép 59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61" name="Kép 60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13" y="2502880"/>
            <a:ext cx="3353019" cy="3156992"/>
          </a:xfrm>
          <a:prstGeom prst="rect">
            <a:avLst/>
          </a:prstGeom>
        </p:spPr>
      </p:pic>
      <p:pic>
        <p:nvPicPr>
          <p:cNvPr id="62" name="Kép 61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4" y="2502880"/>
            <a:ext cx="3381662" cy="31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35" dur="1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37" dur="1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39" dur="1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41" dur="1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43" dur="1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45" dur="1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47" dur="1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 animBg="1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Aktív csúcs pár</a:t>
                </a:r>
              </a:p>
              <a:p>
                <a:pPr lvl="1"/>
                <a:r>
                  <a:rPr lang="hu-HU" dirty="0" smtClean="0"/>
                  <a:t>Hasonló csúcsok által alkotott pár.</a:t>
                </a:r>
              </a:p>
              <a:p>
                <a:pPr lvl="1"/>
                <a:r>
                  <a:rPr lang="hu-HU" dirty="0" smtClean="0"/>
                  <a:t>Egy adott csúcshoz tartozó aktív csúcsok halmaza könnyen meghatározható inkrementálisan.</a:t>
                </a:r>
              </a:p>
              <a:p>
                <a:r>
                  <a:rPr lang="hu-HU" dirty="0" smtClean="0"/>
                  <a:t>Bemenet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 smtClean="0"/>
                  <a:t> halmazok</a:t>
                </a:r>
                <a:endParaRPr lang="hu-HU" dirty="0"/>
              </a:p>
              <a:p>
                <a:r>
                  <a:rPr lang="hu-HU" dirty="0" smtClean="0"/>
                  <a:t>Kimenet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 smtClean="0"/>
                  <a:t> halmazok közötti hasonló </a:t>
                </a:r>
                <a:r>
                  <a:rPr lang="hu-HU" dirty="0" err="1" smtClean="0"/>
                  <a:t>stringek</a:t>
                </a:r>
                <a:r>
                  <a:rPr lang="hu-HU" dirty="0" smtClean="0"/>
                  <a:t> halmazai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Algoritmusok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6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bg1"/>
                  </a:buClr>
                </a:pPr>
                <a:r>
                  <a:rPr lang="hu-HU" dirty="0" smtClean="0"/>
                  <a:t>Algoritmus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/>
                  <a:t>Építsünk </a:t>
                </a:r>
                <a:r>
                  <a:rPr lang="hu-HU" dirty="0" err="1" smtClean="0"/>
                  <a:t>Trie-fát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hu-HU" dirty="0" smtClean="0"/>
                  <a:t> elemeiből.</a:t>
                </a:r>
              </a:p>
              <a:p>
                <a:pPr marL="768600" lvl="1" indent="-514350">
                  <a:buClr>
                    <a:schemeClr val="bg1"/>
                  </a:buClr>
                  <a:buFont typeface="+mj-lt"/>
                  <a:buAutoNum type="arabicPeriod"/>
                </a:pPr>
                <a:r>
                  <a:rPr lang="hu-HU" dirty="0" smtClean="0"/>
                  <a:t>Nézzünk végig minden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 smtClean="0"/>
                  <a:t> elemet: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dirty="0" smtClean="0"/>
                  <a:t>Számítsuk ki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u-HU" dirty="0" smtClean="0"/>
                  <a:t> aktív csúcsainak halmazát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dirty="0" smtClean="0"/>
                  <a:t>).</a:t>
                </a:r>
              </a:p>
              <a:p>
                <a:pPr marL="1005750" lvl="2" indent="-514350">
                  <a:buClr>
                    <a:schemeClr val="bg1"/>
                  </a:buClr>
                  <a:buFont typeface="+mj-lt"/>
                  <a:buAutoNum type="arabicPeriod" startAt="3"/>
                </a:pPr>
                <a:r>
                  <a:rPr lang="hu-HU" b="0" dirty="0" smtClean="0"/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hu-HU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dirty="0" err="1" smtClean="0"/>
                  <a:t>-beli</a:t>
                </a:r>
                <a:r>
                  <a:rPr lang="hu-HU" dirty="0" smtClean="0"/>
                  <a:t> levelek hasonlóak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𝑠</m:t>
                    </m:r>
                  </m:oMath>
                </a14:m>
                <a:r>
                  <a:rPr lang="hu-HU" dirty="0" err="1" smtClean="0"/>
                  <a:t>-hez</a:t>
                </a:r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Probléma</a:t>
                </a:r>
              </a:p>
              <a:p>
                <a:pPr lvl="1"/>
                <a:r>
                  <a:rPr lang="hu-HU" dirty="0" smtClean="0"/>
                  <a:t>Nem veszi figyelembe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  <a:ea typeface="Cambria Math"/>
                      </a:rPr>
                      <m:t>𝒮</m:t>
                    </m:r>
                  </m:oMath>
                </a14:m>
                <a:r>
                  <a:rPr lang="hu-HU" dirty="0" smtClean="0"/>
                  <a:t>-beli közös </a:t>
                </a:r>
                <a:r>
                  <a:rPr lang="hu-HU" dirty="0" err="1" smtClean="0"/>
                  <a:t>prefixeket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Trie-keresés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MetroStyle</Template>
  <TotalTime>998</TotalTime>
  <Words>970</Words>
  <Application>Microsoft Office PowerPoint</Application>
  <PresentationFormat>Diavetítés a képernyőre (4:3 oldalarány)</PresentationFormat>
  <Paragraphs>244</Paragraphs>
  <Slides>18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Trie-join</vt:lpstr>
      <vt:lpstr>Tartalom</vt:lpstr>
      <vt:lpstr>String hasonlósági összekapcsolás</vt:lpstr>
      <vt:lpstr>Szerkesztési távolság</vt:lpstr>
      <vt:lpstr>Szerkesztési távolság meghatározása</vt:lpstr>
      <vt:lpstr>Trie-fa</vt:lpstr>
      <vt:lpstr>Trie-fa</vt:lpstr>
      <vt:lpstr>Algoritmusok</vt:lpstr>
      <vt:lpstr>Trie-keresés</vt:lpstr>
      <vt:lpstr>Trie-bejárás</vt:lpstr>
      <vt:lpstr>Trie-dinamikus</vt:lpstr>
      <vt:lpstr>Trie-ÚtVerem</vt:lpstr>
      <vt:lpstr>Trie-ÚtVerem</vt:lpstr>
      <vt:lpstr>Trie-ÚtVerem példa</vt:lpstr>
      <vt:lpstr>Bináris-Trie-ÚtVerem algoritmus (egy halmazra)</vt:lpstr>
      <vt:lpstr>Optimalizációk</vt:lpstr>
      <vt:lpstr>Megjegyzések</vt:lpstr>
      <vt:lpstr>Kérdések</vt:lpstr>
    </vt:vector>
  </TitlesOfParts>
  <Company>ELTE-IK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Trie-join</dc:title>
  <dc:creator>Fazakas Róbert;Maczika Száva;Rákos Rudolf</dc:creator>
  <cp:lastModifiedBy>Rákos Rudolf</cp:lastModifiedBy>
  <cp:revision>231</cp:revision>
  <dcterms:created xsi:type="dcterms:W3CDTF">2012-10-30T08:41:27Z</dcterms:created>
  <dcterms:modified xsi:type="dcterms:W3CDTF">2012-10-31T01:22:28Z</dcterms:modified>
</cp:coreProperties>
</file>