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1" r:id="rId2"/>
    <p:sldMasterId id="2147483652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Calibri"/>
              <a:buNone/>
            </a:pPr>
            <a:r>
              <a:rPr lang="hu-HU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7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324"/>
              </a:spcBef>
              <a:buClr>
                <a:schemeClr val="accent1"/>
              </a:buClr>
              <a:buFont typeface="Arial"/>
              <a:buNone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350"/>
              </a:spcBef>
              <a:buClr>
                <a:schemeClr val="accent2"/>
              </a:buClr>
              <a:buFont typeface="Arial"/>
              <a:buNone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350"/>
              </a:spcBef>
              <a:buClr>
                <a:schemeClr val="accent2"/>
              </a:buClr>
              <a:buFont typeface="Arial"/>
              <a:buNone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350"/>
              </a:spcBef>
              <a:buClr>
                <a:schemeClr val="accent2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50"/>
              </a:spcBef>
              <a:buClr>
                <a:schemeClr val="accent3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50"/>
              </a:spcBef>
              <a:buClr>
                <a:schemeClr val="accent3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50"/>
              </a:spcBef>
              <a:buClr>
                <a:schemeClr val="accent3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50"/>
              </a:spcBef>
              <a:buClr>
                <a:schemeClr val="accent3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9430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700">
                <a:solidFill>
                  <a:schemeClr val="dk1"/>
                </a:solidFill>
              </a:defRPr>
            </a:lvl1pPr>
            <a:lvl2pPr marL="621792" indent="-151891" algn="l" rtl="0">
              <a:spcBef>
                <a:spcPts val="324"/>
              </a:spcBef>
              <a:buClr>
                <a:schemeClr val="accent1"/>
              </a:buClr>
              <a:buFont typeface="Arial"/>
              <a:buChar char="•"/>
              <a:defRPr sz="2300">
                <a:solidFill>
                  <a:schemeClr val="dk1"/>
                </a:solidFill>
              </a:defRPr>
            </a:lvl2pPr>
            <a:lvl3pPr marL="859536" indent="-157861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2100">
                <a:solidFill>
                  <a:schemeClr val="dk1"/>
                </a:solidFill>
              </a:defRPr>
            </a:lvl3pPr>
            <a:lvl4pPr marL="1143000" indent="-155575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1900">
                <a:solidFill>
                  <a:schemeClr val="dk1"/>
                </a:solidFill>
              </a:defRPr>
            </a:lvl4pPr>
            <a:lvl5pPr marL="1371600" indent="-158750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marL="1600200" indent="-158750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6pPr>
            <a:lvl7pPr marL="182880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dk1"/>
                </a:solidFill>
              </a:defRPr>
            </a:lvl7pPr>
            <a:lvl8pPr marL="205740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dk1"/>
                </a:solidFill>
              </a:defRPr>
            </a:lvl8pPr>
            <a:lvl9pPr marL="228600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 sz="4100" b="1">
                <a:solidFill>
                  <a:schemeClr val="dk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715962" y="5002212"/>
            <a:ext cx="3802061" cy="1443037"/>
          </a:xfrm>
          <a:custGeom>
            <a:avLst/>
            <a:gdLst/>
            <a:ahLst/>
            <a:cxnLst/>
            <a:rect l="0" t="0" r="0" b="0"/>
            <a:pathLst>
              <a:path w="7485" h="682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-53975" y="5784850"/>
            <a:ext cx="3802062" cy="838199"/>
          </a:xfrm>
          <a:custGeom>
            <a:avLst/>
            <a:gdLst/>
            <a:ahLst/>
            <a:cxnLst/>
            <a:rect l="0" t="0" r="0" b="0"/>
            <a:pathLst>
              <a:path w="6408" h="685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-12700" y="5784850"/>
            <a:ext cx="3414712" cy="1092199"/>
            <a:chOff x="-12700" y="5784850"/>
            <a:chExt cx="3414712" cy="1092199"/>
          </a:xfrm>
        </p:grpSpPr>
        <p:sp>
          <p:nvSpPr>
            <p:cNvPr id="12" name="Shape 12"/>
            <p:cNvSpPr/>
            <p:nvPr/>
          </p:nvSpPr>
          <p:spPr>
            <a:xfrm>
              <a:off x="-12700" y="5784850"/>
              <a:ext cx="3414712" cy="109219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  <p:sp>
          <p:nvSpPr>
            <p:cNvPr id="13" name="Shape 13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" name="Shape 14"/>
          <p:cNvSpPr/>
          <p:nvPr/>
        </p:nvSpPr>
        <p:spPr>
          <a:xfrm>
            <a:off x="-19050" y="5772150"/>
            <a:ext cx="3421062" cy="11096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1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9430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spcBef>
                <a:spcPts val="324"/>
              </a:spcBef>
              <a:buClr>
                <a:schemeClr val="accent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007897"/>
              </a:gs>
              <a:gs pos="55000">
                <a:srgbClr val="4ABBE0"/>
              </a:gs>
              <a:gs pos="55000">
                <a:srgbClr val="4ABBE0"/>
              </a:gs>
              <a:gs pos="100000">
                <a:srgbClr val="007897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22" name="Shape 22"/>
          <p:cNvGrpSpPr/>
          <p:nvPr/>
        </p:nvGrpSpPr>
        <p:grpSpPr>
          <a:xfrm>
            <a:off x="-11601" y="4953000"/>
            <a:ext cx="9161697" cy="1916452"/>
            <a:chOff x="0" y="0"/>
            <a:chExt cx="2147483647" cy="2147483647"/>
          </a:xfrm>
        </p:grpSpPr>
        <p:sp>
          <p:nvSpPr>
            <p:cNvPr id="23" name="Shape 23"/>
            <p:cNvSpPr/>
            <p:nvPr/>
          </p:nvSpPr>
          <p:spPr>
            <a:xfrm>
              <a:off x="398381776" y="0"/>
              <a:ext cx="1747673040" cy="546790183"/>
            </a:xfrm>
            <a:custGeom>
              <a:avLst/>
              <a:gdLst/>
              <a:ahLst/>
              <a:cxnLst/>
              <a:rect l="0" t="0" r="0" b="0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11164829" y="318947376"/>
              <a:ext cx="2134890021" cy="883395142"/>
            </a:xfrm>
            <a:custGeom>
              <a:avLst/>
              <a:gdLst/>
              <a:ahLst/>
              <a:cxnLst/>
              <a:rect l="0" t="0" r="0" b="0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grpSp>
          <p:nvGrpSpPr>
            <p:cNvPr id="25" name="Shape 25"/>
            <p:cNvGrpSpPr/>
            <p:nvPr/>
          </p:nvGrpSpPr>
          <p:grpSpPr>
            <a:xfrm>
              <a:off x="1428798" y="44383519"/>
              <a:ext cx="2146054848" cy="2103100126"/>
              <a:chOff x="0" y="0"/>
              <a:chExt cx="2147483647" cy="2147483647"/>
            </a:xfrm>
          </p:grpSpPr>
          <p:sp>
            <p:nvSpPr>
              <p:cNvPr id="26" name="Shape 26"/>
              <p:cNvSpPr/>
              <p:nvPr/>
            </p:nvSpPr>
            <p:spPr>
              <a:xfrm>
                <a:off x="0" y="0"/>
                <a:ext cx="2147483647" cy="2147483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sp>
          <p:sp>
            <p:nvSpPr>
              <p:cNvPr id="27" name="Shape 27"/>
              <p:cNvSpPr txBox="1"/>
              <p:nvPr/>
            </p:nvSpPr>
            <p:spPr>
              <a:xfrm>
                <a:off x="1429749" y="95552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Shape 28"/>
            <p:cNvSpPr/>
            <p:nvPr/>
          </p:nvSpPr>
          <p:spPr>
            <a:xfrm>
              <a:off x="0" y="37555243"/>
              <a:ext cx="2147483647" cy="91498531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1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9430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spcBef>
                <a:spcPts val="324"/>
              </a:spcBef>
              <a:buClr>
                <a:schemeClr val="accent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rgbClr val="E8F0F4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715962" y="5002212"/>
            <a:ext cx="3802061" cy="1443037"/>
          </a:xfrm>
          <a:custGeom>
            <a:avLst/>
            <a:gdLst/>
            <a:ahLst/>
            <a:cxnLst/>
            <a:rect l="0" t="0" r="0" b="0"/>
            <a:pathLst>
              <a:path w="7485" h="682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-53975" y="5784850"/>
            <a:ext cx="3802062" cy="838199"/>
          </a:xfrm>
          <a:custGeom>
            <a:avLst/>
            <a:gdLst/>
            <a:ahLst/>
            <a:cxnLst/>
            <a:rect l="0" t="0" r="0" b="0"/>
            <a:pathLst>
              <a:path w="6408" h="685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grpSp>
        <p:nvGrpSpPr>
          <p:cNvPr id="40" name="Shape 40"/>
          <p:cNvGrpSpPr/>
          <p:nvPr/>
        </p:nvGrpSpPr>
        <p:grpSpPr>
          <a:xfrm>
            <a:off x="-12700" y="5784850"/>
            <a:ext cx="3414712" cy="1092199"/>
            <a:chOff x="-12700" y="5784850"/>
            <a:chExt cx="3414712" cy="1092199"/>
          </a:xfrm>
        </p:grpSpPr>
        <p:sp>
          <p:nvSpPr>
            <p:cNvPr id="41" name="Shape 41"/>
            <p:cNvSpPr/>
            <p:nvPr/>
          </p:nvSpPr>
          <p:spPr>
            <a:xfrm>
              <a:off x="-12700" y="5784850"/>
              <a:ext cx="3414712" cy="109219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42" name="Shape 42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" name="Shape 43"/>
          <p:cNvSpPr/>
          <p:nvPr/>
        </p:nvSpPr>
        <p:spPr>
          <a:xfrm>
            <a:off x="-19050" y="5772150"/>
            <a:ext cx="3421062" cy="11096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1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9430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spcBef>
                <a:spcPts val="324"/>
              </a:spcBef>
              <a:buClr>
                <a:schemeClr val="accent1"/>
              </a:buClr>
              <a:buFont typeface="Arial"/>
              <a:buChar char="•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spcBef>
                <a:spcPts val="350"/>
              </a:spcBef>
              <a:buClr>
                <a:schemeClr val="accent2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youtube.com/v/SybWjN9pKQ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youtube.com/v/TbsXUJITa4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 sz="4300"/>
              <a:t>Korszerű adatbázisok</a:t>
            </a:r>
            <a:r>
              <a:rPr lang="hu-HU" sz="43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43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43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előadás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685800" y="3611562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hu-HU"/>
              <a:t>Bevezetés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hu-HU" sz="1800">
                <a:solidFill>
                  <a:schemeClr val="dk1"/>
                </a:solidFill>
              </a:rPr>
              <a:t>1</a:t>
            </a:r>
            <a:r>
              <a:rPr lang="hu-H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33206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Oracle Big Data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Big data</a:t>
            </a:r>
          </a:p>
        </p:txBody>
      </p:sp>
      <p:sp>
        <p:nvSpPr>
          <p:cNvPr id="150" name="Shape 150"/>
          <p:cNvSpPr/>
          <p:nvPr/>
        </p:nvSpPr>
        <p:spPr>
          <a:xfrm>
            <a:off x="818475" y="2065600"/>
            <a:ext cx="7303069" cy="38432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32321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0740"/>
              <a:buFont typeface="Arial"/>
              <a:buAutoNum type="arabicPeriod"/>
            </a:pPr>
            <a:r>
              <a:rPr lang="hu-HU"/>
              <a:t>Facebook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0740"/>
              <a:buFont typeface="Arial"/>
              <a:buAutoNum type="arabicPeriod"/>
            </a:pPr>
            <a:r>
              <a:rPr lang="hu-HU"/>
              <a:t>YouTube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0740"/>
              <a:buFont typeface="Arial"/>
              <a:buAutoNum type="arabicPeriod"/>
            </a:pPr>
            <a:r>
              <a:rPr lang="hu-HU"/>
              <a:t>MySpace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0740"/>
              <a:buFont typeface="Arial"/>
              <a:buAutoNum type="arabicPeriod"/>
            </a:pPr>
            <a:r>
              <a:rPr lang="hu-HU"/>
              <a:t>Yahoo! Answers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0740"/>
              <a:buFont typeface="Arial"/>
              <a:buAutoNum type="arabicPeriod"/>
            </a:pPr>
            <a:r>
              <a:rPr lang="hu-HU"/>
              <a:t>Tagged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0740"/>
              <a:buFont typeface="Arial"/>
              <a:buAutoNum type="arabicPeriod"/>
            </a:pPr>
            <a:r>
              <a:rPr lang="hu-HU"/>
              <a:t>Twitter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0740"/>
              <a:buFont typeface="Arial"/>
              <a:buAutoNum type="arabicPeriod"/>
            </a:pPr>
            <a:r>
              <a:rPr lang="hu-HU"/>
              <a:t>myYearbook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0740"/>
              <a:buFont typeface="Arial"/>
              <a:buAutoNum type="arabicPeriod"/>
            </a:pPr>
            <a:r>
              <a:rPr lang="hu-HU"/>
              <a:t>Mylife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0740"/>
              <a:buFont typeface="Arial"/>
              <a:buAutoNum type="arabicPeriod"/>
            </a:pPr>
            <a:r>
              <a:rPr lang="hu-HU"/>
              <a:t>MocoSpace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0740"/>
              <a:buFont typeface="Arial"/>
              <a:buAutoNum type="arabicPeriod"/>
            </a:pPr>
            <a:r>
              <a:rPr lang="hu-HU"/>
              <a:t>Linkedin</a:t>
            </a:r>
          </a:p>
          <a:p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Közösségi hálók</a:t>
            </a:r>
          </a:p>
        </p:txBody>
      </p:sp>
      <p:sp>
        <p:nvSpPr>
          <p:cNvPr id="160" name="Shape 160"/>
          <p:cNvSpPr/>
          <p:nvPr/>
        </p:nvSpPr>
        <p:spPr>
          <a:xfrm>
            <a:off x="4138686" y="1325691"/>
            <a:ext cx="4379100" cy="50184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Közösségi hálók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846375" y="1392189"/>
            <a:ext cx="5171100" cy="452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1202550" y="1691525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1474700" y="3909475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658275" y="1528225"/>
            <a:ext cx="7274100" cy="4433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hu-HU" sz="2700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 single day 294 billion emails are sent.</a:t>
            </a:r>
          </a:p>
          <a:p>
            <a:pPr marL="457200" lvl="0" indent="-40005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hu-HU" sz="2700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million blog posts are written everyday.</a:t>
            </a:r>
          </a:p>
          <a:p>
            <a:pPr marL="457200" lvl="0" indent="-40005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hu-HU" sz="2700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172 million people visit Facebook everyday and more than 250 million photos are uploaded to Facebook everyday.</a:t>
            </a:r>
          </a:p>
          <a:p>
            <a:pPr marL="457200" lvl="0" indent="-40005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hu-HU" sz="2700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Twitter serves more than 340 million tweets per day.</a:t>
            </a:r>
          </a:p>
          <a:p>
            <a:pPr marL="457200" lvl="0" indent="-40005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hu-HU" sz="2700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conducts more than  4 billion searches per day.</a:t>
            </a:r>
          </a:p>
          <a:p>
            <a:endParaRPr/>
          </a:p>
          <a:p>
            <a:pPr lvl="0">
              <a:buNone/>
            </a:pPr>
            <a:r>
              <a:rPr lang="hu-HU" sz="2700"/>
              <a:t>      * 2012-es adatok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28839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Rövid üzenet (tweet)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Továbbítás (retweet)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Követő (follower)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Hashtag </a:t>
            </a:r>
          </a:p>
          <a:p>
            <a:pPr marL="0" marR="0" lvl="0" indent="0" algn="l" rtl="0">
              <a:buNone/>
            </a:pPr>
            <a:r>
              <a:rPr lang="hu-HU"/>
              <a:t> #korszeru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Twitter</a:t>
            </a:r>
          </a:p>
        </p:txBody>
      </p:sp>
      <p:sp>
        <p:nvSpPr>
          <p:cNvPr id="182" name="Shape 182"/>
          <p:cNvSpPr/>
          <p:nvPr/>
        </p:nvSpPr>
        <p:spPr>
          <a:xfrm>
            <a:off x="3370225" y="1248954"/>
            <a:ext cx="5586389" cy="49904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3" name="Shape 183"/>
          <p:cNvSpPr/>
          <p:nvPr/>
        </p:nvSpPr>
        <p:spPr>
          <a:xfrm>
            <a:off x="1801912" y="5214950"/>
            <a:ext cx="912700" cy="7922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70694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Twitter elemzések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Járványok, földrengések detektálása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szimpátiák (termék, cég, politikus)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Twitter</a:t>
            </a:r>
          </a:p>
        </p:txBody>
      </p:sp>
      <p:sp>
        <p:nvSpPr>
          <p:cNvPr id="193" name="Shape 193"/>
          <p:cNvSpPr/>
          <p:nvPr/>
        </p:nvSpPr>
        <p:spPr>
          <a:xfrm>
            <a:off x="4536392" y="2925386"/>
            <a:ext cx="4471257" cy="27142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4" name="Shape 194">
            <a:hlinkClick r:id="rId4"/>
          </p:cNvPr>
          <p:cNvSpPr/>
          <p:nvPr/>
        </p:nvSpPr>
        <p:spPr>
          <a:xfrm>
            <a:off x="457200" y="2823780"/>
            <a:ext cx="3752310" cy="28158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27537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Az adatok egy része ingyenesen letölthető.</a:t>
            </a:r>
          </a:p>
          <a:p>
            <a:endParaRPr/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Az ELTE-n a CasJobs virtuális obszervatórium alá van betöltve:</a:t>
            </a:r>
          </a:p>
          <a:p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Twitter adatok </a:t>
            </a:r>
          </a:p>
        </p:txBody>
      </p:sp>
      <p:sp>
        <p:nvSpPr>
          <p:cNvPr id="204" name="Shape 204"/>
          <p:cNvSpPr/>
          <p:nvPr/>
        </p:nvSpPr>
        <p:spPr>
          <a:xfrm>
            <a:off x="3489182" y="1417637"/>
            <a:ext cx="5197617" cy="37061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5" name="Shape 205"/>
          <p:cNvSpPr txBox="1"/>
          <p:nvPr/>
        </p:nvSpPr>
        <p:spPr>
          <a:xfrm>
            <a:off x="2143108" y="5572140"/>
            <a:ext cx="6572296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400"/>
              </a:spcBef>
              <a:buClr>
                <a:srgbClr val="000000"/>
              </a:buClr>
              <a:buSzPct val="40740"/>
              <a:buFont typeface="Arial"/>
              <a:buNone/>
            </a:pPr>
            <a:r>
              <a:rPr lang="hu-HU" sz="2700" dirty="0">
                <a:solidFill>
                  <a:schemeClr val="dk1"/>
                </a:solidFill>
              </a:rPr>
              <a:t>http://nm.vo.elte.hu/casjobs/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05160" y="1481137"/>
            <a:ext cx="23627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MS SQL server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Adatok lekérdezhetők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MyDB-be áttölthetők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import/export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várakozási sorok kezelése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Twitter adatok </a:t>
            </a:r>
          </a:p>
        </p:txBody>
      </p:sp>
      <p:sp>
        <p:nvSpPr>
          <p:cNvPr id="215" name="Shape 215"/>
          <p:cNvSpPr/>
          <p:nvPr/>
        </p:nvSpPr>
        <p:spPr>
          <a:xfrm>
            <a:off x="2813159" y="1417637"/>
            <a:ext cx="6330840" cy="47935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</a:t>
            </a:r>
            <a:r>
              <a:rPr lang="hu-HU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data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Közösségi hálók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Számítási felhők, virtualizáció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NoSQL adatbázisok, MongoDB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Szemantikus Web, SPARQL</a:t>
            </a:r>
          </a:p>
          <a:p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Bevezetés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17500" algn="l" rtl="0">
              <a:buClr>
                <a:schemeClr val="accent1"/>
              </a:buClr>
              <a:buSzPct val="129629"/>
              <a:buFont typeface="Arial"/>
              <a:buChar char="•"/>
            </a:pPr>
            <a:r>
              <a:rPr lang="hu-HU" sz="1800"/>
              <a:t>A 2012-es londoni olimpia alatt </a:t>
            </a:r>
          </a:p>
          <a:p>
            <a:pPr marL="0" marR="0" lvl="0" indent="0" rtl="0">
              <a:buNone/>
            </a:pPr>
            <a:r>
              <a:rPr lang="hu-HU" sz="1800"/>
              <a:t>       generált adatok </a:t>
            </a:r>
            <a:r>
              <a:rPr lang="hu-HU"/>
              <a:t> 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Big data</a:t>
            </a:r>
          </a:p>
        </p:txBody>
      </p:sp>
      <p:sp>
        <p:nvSpPr>
          <p:cNvPr id="75" name="Shape 75"/>
          <p:cNvSpPr/>
          <p:nvPr/>
        </p:nvSpPr>
        <p:spPr>
          <a:xfrm>
            <a:off x="4216169" y="138792"/>
            <a:ext cx="4671447" cy="62699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6" name="Shape 76">
            <a:hlinkClick r:id="rId4"/>
          </p:cNvPr>
          <p:cNvSpPr/>
          <p:nvPr/>
        </p:nvSpPr>
        <p:spPr>
          <a:xfrm>
            <a:off x="356277" y="2566953"/>
            <a:ext cx="3628575" cy="272408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51734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Az adatmennyiség kétévente   duplázódik</a:t>
            </a:r>
          </a:p>
        </p:txBody>
      </p:sp>
      <p:sp>
        <p:nvSpPr>
          <p:cNvPr id="84" name="Shape 84"/>
          <p:cNvSpPr/>
          <p:nvPr/>
        </p:nvSpPr>
        <p:spPr>
          <a:xfrm>
            <a:off x="313362" y="2362841"/>
            <a:ext cx="5220294" cy="34336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5" name="Shape 85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8647111" y="6408737"/>
            <a:ext cx="366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Big data</a:t>
            </a:r>
          </a:p>
        </p:txBody>
      </p:sp>
      <p:sp>
        <p:nvSpPr>
          <p:cNvPr id="88" name="Shape 88"/>
          <p:cNvSpPr/>
          <p:nvPr/>
        </p:nvSpPr>
        <p:spPr>
          <a:xfrm>
            <a:off x="5743299" y="0"/>
            <a:ext cx="3388371" cy="6857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26708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Milyen</a:t>
            </a:r>
          </a:p>
          <a:p>
            <a:pPr marL="0" marR="0" lvl="0" indent="0" algn="l" rtl="0">
              <a:buNone/>
            </a:pPr>
            <a:r>
              <a:rPr lang="hu-HU"/>
              <a:t> iparágak</a:t>
            </a:r>
          </a:p>
          <a:p>
            <a:pPr marL="0" marR="0" lvl="0" indent="0" algn="l" rtl="0">
              <a:buNone/>
            </a:pPr>
            <a:r>
              <a:rPr lang="hu-HU"/>
              <a:t> gyártják az </a:t>
            </a:r>
          </a:p>
          <a:p>
            <a:pPr marL="0" marR="0" lvl="0" indent="0" algn="l" rtl="0">
              <a:buNone/>
            </a:pPr>
            <a:r>
              <a:rPr lang="hu-HU"/>
              <a:t> adatok?</a:t>
            </a:r>
          </a:p>
          <a:p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Big data</a:t>
            </a:r>
          </a:p>
        </p:txBody>
      </p:sp>
      <p:sp>
        <p:nvSpPr>
          <p:cNvPr id="98" name="Shape 98"/>
          <p:cNvSpPr/>
          <p:nvPr/>
        </p:nvSpPr>
        <p:spPr>
          <a:xfrm>
            <a:off x="3087500" y="274637"/>
            <a:ext cx="5900177" cy="57236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24540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Mikorra </a:t>
            </a:r>
          </a:p>
          <a:p>
            <a:pPr marL="0" marR="0" lvl="0" indent="0" algn="l" rtl="0">
              <a:buNone/>
            </a:pPr>
            <a:r>
              <a:rPr lang="hu-HU"/>
              <a:t> várható a</a:t>
            </a:r>
          </a:p>
          <a:p>
            <a:pPr marL="0" marR="0" lvl="0" indent="0" algn="l" rtl="0">
              <a:buNone/>
            </a:pPr>
            <a:r>
              <a:rPr lang="hu-HU"/>
              <a:t> hasznosulás?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Big data</a:t>
            </a:r>
          </a:p>
        </p:txBody>
      </p:sp>
      <p:sp>
        <p:nvSpPr>
          <p:cNvPr id="108" name="Shape 108"/>
          <p:cNvSpPr/>
          <p:nvPr/>
        </p:nvSpPr>
        <p:spPr>
          <a:xfrm>
            <a:off x="2819146" y="363480"/>
            <a:ext cx="6324853" cy="56048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Big data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6884675" y="211197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48887"/>
            <a:ext cx="34683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Hogyan </a:t>
            </a:r>
          </a:p>
          <a:p>
            <a:pPr marL="0" marR="0" lvl="0" indent="0" algn="l" rtl="0">
              <a:buNone/>
            </a:pPr>
            <a:r>
              <a:rPr lang="hu-HU"/>
              <a:t>  hasznosítsuk az </a:t>
            </a:r>
          </a:p>
          <a:p>
            <a:pPr marL="0" marR="0" lvl="0" indent="0" algn="l" rtl="0">
              <a:buNone/>
            </a:pPr>
            <a:r>
              <a:rPr lang="hu-HU"/>
              <a:t>  adatokat?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Hogyan tároljuk?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Hogyan mentsük?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Hogyan keressünk</a:t>
            </a:r>
          </a:p>
          <a:p>
            <a:pPr marL="0" marR="0" lvl="0" indent="0" algn="l" rtl="0">
              <a:buNone/>
            </a:pPr>
            <a:r>
              <a:rPr lang="hu-HU"/>
              <a:t>  gyorsan?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Olcsó, hibatűrő,</a:t>
            </a:r>
          </a:p>
          <a:p>
            <a:pPr marL="0" marR="0" lvl="0" indent="0" algn="l" rtl="0">
              <a:buNone/>
            </a:pPr>
            <a:r>
              <a:rPr lang="hu-HU"/>
              <a:t>  hatékony </a:t>
            </a:r>
            <a:r>
              <a:rPr lang="hu-HU" b="1">
                <a:solidFill>
                  <a:srgbClr val="FF0000"/>
                </a:solidFill>
              </a:rPr>
              <a:t>ÚJ</a:t>
            </a:r>
          </a:p>
          <a:p>
            <a:pPr marL="0" marR="0" lvl="0" indent="0" algn="l" rtl="0">
              <a:buNone/>
            </a:pPr>
            <a:r>
              <a:rPr lang="hu-HU"/>
              <a:t>  megoldások </a:t>
            </a:r>
          </a:p>
          <a:p>
            <a:pPr marL="0" marR="0" lvl="0" indent="0" algn="l" rtl="0">
              <a:buNone/>
            </a:pPr>
            <a:r>
              <a:rPr lang="hu-HU"/>
              <a:t>  szükségesek!</a:t>
            </a:r>
          </a:p>
        </p:txBody>
      </p:sp>
      <p:sp>
        <p:nvSpPr>
          <p:cNvPr id="119" name="Shape 119"/>
          <p:cNvSpPr/>
          <p:nvPr/>
        </p:nvSpPr>
        <p:spPr>
          <a:xfrm>
            <a:off x="3917403" y="96950"/>
            <a:ext cx="5166592" cy="6355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44555" y="1481137"/>
            <a:ext cx="31260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Új technológiák</a:t>
            </a:r>
          </a:p>
          <a:p>
            <a:pPr marL="0" marR="0" lvl="0" indent="0" algn="l" rtl="0">
              <a:buClr>
                <a:schemeClr val="accent1"/>
              </a:buClr>
              <a:buSzPct val="67901"/>
              <a:buFont typeface="Arial"/>
              <a:buChar char="•"/>
            </a:pPr>
            <a:r>
              <a:rPr lang="hu-HU"/>
              <a:t> Új szolgáltatások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Big data</a:t>
            </a:r>
          </a:p>
        </p:txBody>
      </p:sp>
      <p:sp>
        <p:nvSpPr>
          <p:cNvPr id="129" name="Shape 129"/>
          <p:cNvSpPr/>
          <p:nvPr/>
        </p:nvSpPr>
        <p:spPr>
          <a:xfrm>
            <a:off x="3390625" y="194950"/>
            <a:ext cx="5593901" cy="61314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3359555" y="897578"/>
            <a:ext cx="5654156" cy="51838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7" name="Shape 137"/>
          <p:cNvSpPr txBox="1"/>
          <p:nvPr/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hu-HU" sz="1000">
                <a:solidFill>
                  <a:schemeClr val="dk1"/>
                </a:solidFill>
              </a:rPr>
              <a:t>1</a:t>
            </a:r>
            <a:r>
              <a:rPr lang="hu-HU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előadás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/>
              <a:t> Big data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38450" y="1584425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hu-HU" sz="2700"/>
              <a:t>A felhő és a big data</a:t>
            </a:r>
          </a:p>
          <a:p>
            <a:pPr>
              <a:buNone/>
            </a:pPr>
            <a:r>
              <a:rPr lang="hu-HU" sz="2700"/>
              <a:t>megfelelő rétegei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2504469" y="233707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Sétatér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2DA2BF"/>
      </a:accent4>
      <a:accent5>
        <a:srgbClr val="DA1F28"/>
      </a:accent5>
      <a:accent6>
        <a:srgbClr val="FFFFFF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1_Sétatér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2DA2BF"/>
      </a:accent4>
      <a:accent5>
        <a:srgbClr val="DA1F28"/>
      </a:accent5>
      <a:accent6>
        <a:srgbClr val="FFFFFF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2_Sétatér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2DA2BF"/>
      </a:accent4>
      <a:accent5>
        <a:srgbClr val="DA1F28"/>
      </a:accent5>
      <a:accent6>
        <a:srgbClr val="FFFFFF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PresentationFormat>Diavetítés a képernyőre (4:3 oldalarány)</PresentationFormat>
  <Paragraphs>133</Paragraphs>
  <Slides>16</Slides>
  <Notes>16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/>
      <vt:lpstr/>
      <vt:lpstr/>
      <vt:lpstr>Korszerű adatbázisok 1. előadás</vt:lpstr>
      <vt:lpstr> Bevezetés</vt:lpstr>
      <vt:lpstr> Big data</vt:lpstr>
      <vt:lpstr> Big data</vt:lpstr>
      <vt:lpstr> Big data</vt:lpstr>
      <vt:lpstr> Big data</vt:lpstr>
      <vt:lpstr> Big data</vt:lpstr>
      <vt:lpstr> Big data</vt:lpstr>
      <vt:lpstr> Big data</vt:lpstr>
      <vt:lpstr> Big data</vt:lpstr>
      <vt:lpstr> Közösségi hálók</vt:lpstr>
      <vt:lpstr> Közösségi hálók</vt:lpstr>
      <vt:lpstr> Twitter</vt:lpstr>
      <vt:lpstr> Twitter</vt:lpstr>
      <vt:lpstr> Twitter adatok </vt:lpstr>
      <vt:lpstr> Twitter adatok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Korszerű adatbázisok 1. előadás</dc:title>
  <dc:creator>Kiss Attila</dc:creator>
  <cp:lastModifiedBy>Kiss Attila</cp:lastModifiedBy>
  <cp:revision>1</cp:revision>
  <dcterms:modified xsi:type="dcterms:W3CDTF">2013-02-10T15:24:06Z</dcterms:modified>
</cp:coreProperties>
</file>