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32D7-78B8-48A9-B248-1FF7E3C61823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1D350-1C45-4103-9668-B08208F8C97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Régen – egy alkalmazás egy szerver (+mentés,tesztelés/fejlesztés)</a:t>
            </a:r>
          </a:p>
          <a:p>
            <a:endParaRPr lang="hu-HU" dirty="0" smtClean="0"/>
          </a:p>
          <a:p>
            <a:r>
              <a:rPr lang="hu-HU" dirty="0" smtClean="0"/>
              <a:t>Rendszer erőforrásainak felosztása több (eltérő) virtuális számítógépre</a:t>
            </a:r>
          </a:p>
          <a:p>
            <a:r>
              <a:rPr lang="hu-HU" dirty="0" err="1" smtClean="0"/>
              <a:t>-Több</a:t>
            </a:r>
            <a:r>
              <a:rPr lang="hu-HU" dirty="0" smtClean="0"/>
              <a:t> környezet / operációs rendszer futtatása ugyanazon a számítógépen</a:t>
            </a:r>
          </a:p>
          <a:p>
            <a:r>
              <a:rPr lang="hu-HU" dirty="0" err="1" smtClean="0"/>
              <a:t>-Költséghatékonyság</a:t>
            </a:r>
            <a:r>
              <a:rPr lang="hu-HU" dirty="0" smtClean="0"/>
              <a:t> (infrastruktúra - hely,hűtés,áram; redundancia; kihasználtság; skálázhatóság)</a:t>
            </a:r>
          </a:p>
          <a:p>
            <a:r>
              <a:rPr lang="hu-HU" dirty="0" err="1" smtClean="0"/>
              <a:t>-Hátránya</a:t>
            </a:r>
            <a:r>
              <a:rPr lang="hu-HU" dirty="0" smtClean="0"/>
              <a:t>  - ha a fizikai vas sérül, nem mennek a virtuális gépek sem</a:t>
            </a:r>
          </a:p>
          <a:p>
            <a:endParaRPr lang="hu-HU" dirty="0" smtClean="0"/>
          </a:p>
          <a:p>
            <a:r>
              <a:rPr lang="hu-HU" dirty="0" smtClean="0"/>
              <a:t>Memória </a:t>
            </a:r>
            <a:r>
              <a:rPr lang="hu-HU" dirty="0" err="1" smtClean="0"/>
              <a:t>virtualizálás</a:t>
            </a:r>
            <a:endParaRPr lang="hu-HU" dirty="0" smtClean="0"/>
          </a:p>
          <a:p>
            <a:r>
              <a:rPr lang="hu-HU" dirty="0" err="1" smtClean="0"/>
              <a:t>-Manchester</a:t>
            </a:r>
            <a:r>
              <a:rPr lang="hu-HU" dirty="0" smtClean="0"/>
              <a:t> – Egyetem – Atlas számítógép</a:t>
            </a:r>
          </a:p>
          <a:p>
            <a:r>
              <a:rPr lang="hu-HU" dirty="0" err="1" smtClean="0"/>
              <a:t>-Kevés</a:t>
            </a:r>
            <a:r>
              <a:rPr lang="hu-HU" dirty="0" smtClean="0"/>
              <a:t> fizikai memória</a:t>
            </a:r>
          </a:p>
          <a:p>
            <a:r>
              <a:rPr lang="hu-HU" dirty="0" err="1" smtClean="0"/>
              <a:t>-Alkalmazásoknak</a:t>
            </a:r>
            <a:r>
              <a:rPr lang="hu-HU" dirty="0" smtClean="0"/>
              <a:t> úgy tűnjön, több van</a:t>
            </a:r>
          </a:p>
          <a:p>
            <a:r>
              <a:rPr lang="hu-HU" dirty="0" err="1" smtClean="0"/>
              <a:t>-Merevlemezen</a:t>
            </a:r>
            <a:r>
              <a:rPr lang="hu-HU" dirty="0" smtClean="0"/>
              <a:t> tárolja az adatokat, átviszi a memóriába amikor szükség van rá</a:t>
            </a:r>
          </a:p>
          <a:p>
            <a:endParaRPr lang="hu-HU" dirty="0" smtClean="0"/>
          </a:p>
          <a:p>
            <a:r>
              <a:rPr lang="hu-HU" dirty="0" smtClean="0"/>
              <a:t>Erőforrás </a:t>
            </a:r>
            <a:r>
              <a:rPr lang="hu-HU" dirty="0" err="1" smtClean="0"/>
              <a:t>virtualizáció</a:t>
            </a:r>
            <a:endParaRPr lang="hu-HU" baseline="0" dirty="0" smtClean="0"/>
          </a:p>
          <a:p>
            <a:r>
              <a:rPr lang="hu-HU" baseline="0" dirty="0" err="1" smtClean="0"/>
              <a:t>-</a:t>
            </a:r>
            <a:r>
              <a:rPr lang="hu-HU" dirty="0" err="1" smtClean="0"/>
              <a:t>Elhiteti</a:t>
            </a:r>
            <a:r>
              <a:rPr lang="hu-HU" dirty="0" smtClean="0"/>
              <a:t> a programokkal, hogy másmilyen hardver van a számítógépben,mint ami ténylegesen adott</a:t>
            </a:r>
          </a:p>
          <a:p>
            <a:pPr>
              <a:buFontTx/>
              <a:buChar char="-"/>
            </a:pPr>
            <a:r>
              <a:rPr lang="hu-HU" dirty="0" smtClean="0"/>
              <a:t>Processzor-ütemezés</a:t>
            </a:r>
            <a:r>
              <a:rPr lang="hu-HU" baseline="0" dirty="0" smtClean="0"/>
              <a:t> - </a:t>
            </a:r>
            <a:r>
              <a:rPr lang="hu-HU" dirty="0" smtClean="0"/>
              <a:t>Másodperc tört része alatt többször is megállhat a program futása </a:t>
            </a:r>
          </a:p>
          <a:p>
            <a:pPr>
              <a:buFontTx/>
              <a:buChar char="-"/>
            </a:pPr>
            <a:r>
              <a:rPr lang="hu-HU" dirty="0" smtClean="0"/>
              <a:t>Virtuális memória</a:t>
            </a:r>
          </a:p>
          <a:p>
            <a:r>
              <a:rPr lang="hu-HU" dirty="0" err="1" smtClean="0"/>
              <a:t>-Virtuális</a:t>
            </a:r>
            <a:r>
              <a:rPr lang="hu-HU" dirty="0" smtClean="0"/>
              <a:t> optikai eszköz ( </a:t>
            </a:r>
            <a:r>
              <a:rPr lang="hu-HU" dirty="0" err="1" smtClean="0"/>
              <a:t>pl</a:t>
            </a:r>
            <a:r>
              <a:rPr lang="hu-HU" dirty="0" smtClean="0"/>
              <a:t> - </a:t>
            </a:r>
            <a:r>
              <a:rPr lang="hu-HU" dirty="0" err="1" smtClean="0"/>
              <a:t>iso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Desktop</a:t>
            </a:r>
            <a:r>
              <a:rPr lang="hu-HU" dirty="0" smtClean="0"/>
              <a:t>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r>
              <a:rPr lang="hu-HU" dirty="0" err="1" smtClean="0"/>
              <a:t>-Kliens</a:t>
            </a:r>
            <a:r>
              <a:rPr lang="hu-HU" dirty="0" smtClean="0"/>
              <a:t> segítségével hálózaton keresztül másik számítógépre bejelentkezés</a:t>
            </a:r>
          </a:p>
          <a:p>
            <a:r>
              <a:rPr lang="hu-HU" dirty="0" err="1" smtClean="0"/>
              <a:t>-Az</a:t>
            </a:r>
            <a:r>
              <a:rPr lang="hu-HU" dirty="0" smtClean="0"/>
              <a:t> alkalmazások a szerveren futnak</a:t>
            </a:r>
          </a:p>
          <a:p>
            <a:r>
              <a:rPr lang="hu-HU" dirty="0" err="1" smtClean="0"/>
              <a:t>-Pl</a:t>
            </a:r>
            <a:r>
              <a:rPr lang="hu-HU" dirty="0" smtClean="0"/>
              <a:t> </a:t>
            </a:r>
            <a:r>
              <a:rPr lang="hu-HU" dirty="0" err="1" smtClean="0"/>
              <a:t>vnc</a:t>
            </a:r>
            <a:r>
              <a:rPr lang="hu-HU" dirty="0" smtClean="0"/>
              <a:t>, </a:t>
            </a:r>
            <a:r>
              <a:rPr lang="hu-HU" dirty="0" err="1" smtClean="0"/>
              <a:t>rdp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Emuláció</a:t>
            </a:r>
          </a:p>
          <a:p>
            <a:r>
              <a:rPr lang="hu-HU" dirty="0" err="1" smtClean="0"/>
              <a:t>-Az</a:t>
            </a:r>
            <a:r>
              <a:rPr lang="hu-HU" dirty="0" smtClean="0"/>
              <a:t> emuláció során a fizikai hardvertől teljesen különböző virtuális hardverelemeket lehet létrehozni.</a:t>
            </a:r>
          </a:p>
          <a:p>
            <a:r>
              <a:rPr lang="hu-HU" dirty="0" err="1" smtClean="0"/>
              <a:t>-Egy</a:t>
            </a:r>
            <a:r>
              <a:rPr lang="hu-HU" dirty="0" smtClean="0"/>
              <a:t> programot másik környezetben (</a:t>
            </a:r>
            <a:r>
              <a:rPr lang="hu-HU" dirty="0" err="1" smtClean="0"/>
              <a:t>pl</a:t>
            </a:r>
            <a:r>
              <a:rPr lang="hu-HU" dirty="0" smtClean="0"/>
              <a:t> más architektúrájú processzoron) is ki lehessen próbálni.</a:t>
            </a:r>
          </a:p>
          <a:p>
            <a:pPr lvl="1"/>
            <a:r>
              <a:rPr lang="hu-HU" dirty="0" smtClean="0"/>
              <a:t>Régi alkalmazások futtatásához - pl. C64, Nintendo, </a:t>
            </a:r>
            <a:r>
              <a:rPr lang="hu-HU" dirty="0" err="1" smtClean="0"/>
              <a:t>Dos</a:t>
            </a:r>
            <a:r>
              <a:rPr lang="hu-HU" dirty="0" smtClean="0"/>
              <a:t>, Amiga</a:t>
            </a:r>
          </a:p>
          <a:p>
            <a:r>
              <a:rPr lang="hu-HU" dirty="0" err="1" smtClean="0"/>
              <a:t>-Az</a:t>
            </a:r>
            <a:r>
              <a:rPr lang="hu-HU" dirty="0" smtClean="0"/>
              <a:t> emulációs szoftver egy folyamat az operációs rendszerben, ebből a szempontból olyan, mint bármelyik másik program.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Platform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-A </a:t>
            </a:r>
            <a:r>
              <a:rPr lang="hu-HU" dirty="0" err="1" smtClean="0"/>
              <a:t>virtualizált</a:t>
            </a:r>
            <a:r>
              <a:rPr lang="hu-HU" dirty="0" smtClean="0"/>
              <a:t> operációs rendszer ugyanúgy fusson, mintha közvetlenül lenne feltelepítve és kizárólagos hozzáférése legyen az erőforrásokhoz.</a:t>
            </a:r>
          </a:p>
          <a:p>
            <a:r>
              <a:rPr lang="hu-HU" dirty="0" err="1" smtClean="0"/>
              <a:t>-Operációs</a:t>
            </a:r>
            <a:r>
              <a:rPr lang="hu-HU" dirty="0" smtClean="0"/>
              <a:t> rendszer szintű  - 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 err="1" smtClean="0"/>
              <a:t>chroot</a:t>
            </a:r>
            <a:r>
              <a:rPr lang="hu-HU" dirty="0" smtClean="0"/>
              <a:t> - elszigetelés</a:t>
            </a:r>
            <a:r>
              <a:rPr lang="hu-HU" baseline="0" dirty="0" smtClean="0"/>
              <a:t> - </a:t>
            </a:r>
            <a:r>
              <a:rPr lang="hu-HU" dirty="0" smtClean="0"/>
              <a:t>Közös kernel</a:t>
            </a:r>
          </a:p>
          <a:p>
            <a:r>
              <a:rPr lang="hu-HU" dirty="0" err="1" smtClean="0"/>
              <a:t>-Szoftveres</a:t>
            </a:r>
            <a:r>
              <a:rPr lang="hu-HU" dirty="0" smtClean="0"/>
              <a:t> </a:t>
            </a:r>
            <a:r>
              <a:rPr lang="hu-HU" dirty="0" err="1" smtClean="0"/>
              <a:t>virtualizáció</a:t>
            </a:r>
            <a:r>
              <a:rPr lang="hu-HU" dirty="0" smtClean="0"/>
              <a:t> – </a:t>
            </a:r>
            <a:r>
              <a:rPr lang="hu-HU" dirty="0" err="1" smtClean="0"/>
              <a:t>pl</a:t>
            </a:r>
            <a:r>
              <a:rPr lang="hu-HU" dirty="0" smtClean="0"/>
              <a:t> Java VM</a:t>
            </a:r>
            <a:r>
              <a:rPr lang="hu-HU" baseline="0" dirty="0" smtClean="0"/>
              <a:t> </a:t>
            </a:r>
            <a:r>
              <a:rPr lang="hu-HU" dirty="0" smtClean="0"/>
              <a:t>-A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 egy program, ami az operációs rendszer alatt fut ~ emuláció</a:t>
            </a:r>
          </a:p>
          <a:p>
            <a:r>
              <a:rPr lang="hu-HU" dirty="0" err="1" smtClean="0"/>
              <a:t>-Hibrid</a:t>
            </a:r>
            <a:r>
              <a:rPr lang="hu-HU" dirty="0" smtClean="0"/>
              <a:t> ~ </a:t>
            </a:r>
            <a:r>
              <a:rPr lang="hu-HU" dirty="0" err="1" smtClean="0"/>
              <a:t>Hosted</a:t>
            </a:r>
            <a:r>
              <a:rPr lang="hu-HU" dirty="0" smtClean="0"/>
              <a:t>  ~ Type-2 </a:t>
            </a:r>
            <a:r>
              <a:rPr lang="hu-HU" dirty="0" err="1" smtClean="0"/>
              <a:t>hypervisor</a:t>
            </a:r>
            <a:r>
              <a:rPr lang="hu-HU" dirty="0" smtClean="0"/>
              <a:t> – 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 err="1" smtClean="0"/>
              <a:t>Virtualbox</a:t>
            </a:r>
            <a:r>
              <a:rPr lang="hu-HU" baseline="0" dirty="0" smtClean="0"/>
              <a:t> - </a:t>
            </a:r>
            <a:r>
              <a:rPr lang="hu-HU" dirty="0" smtClean="0"/>
              <a:t>Az operációs rendszer maga a VMM, kliens alapú megoldás </a:t>
            </a:r>
          </a:p>
          <a:p>
            <a:r>
              <a:rPr lang="hu-HU" dirty="0" err="1" smtClean="0"/>
              <a:t>-Bare-metal</a:t>
            </a:r>
            <a:r>
              <a:rPr lang="hu-HU" dirty="0" smtClean="0"/>
              <a:t> ~ Type-1 </a:t>
            </a:r>
            <a:r>
              <a:rPr lang="hu-HU" dirty="0" err="1" smtClean="0"/>
              <a:t>hypervisor</a:t>
            </a:r>
            <a:r>
              <a:rPr lang="hu-HU" dirty="0" smtClean="0"/>
              <a:t> - A VMM az operációs rendszer és a hardver közé kerül, az operációs rendszerrel együtt települ a </a:t>
            </a:r>
            <a:r>
              <a:rPr lang="hu-HU" dirty="0" err="1" smtClean="0"/>
              <a:t>hypervisor</a:t>
            </a:r>
            <a:r>
              <a:rPr lang="hu-HU" dirty="0" smtClean="0"/>
              <a:t> – virtuális hardverkörnyezetet biztosít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1D350-1C45-4103-9668-B08208F8C97A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E24B-FF07-4EE8-9AF8-FE8CDE1A2145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8D0D-F1EB-4917-8F59-F861DBA9D88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orcl_virtualize" TargetMode="External"/><Relationship Id="rId2" Type="http://schemas.openxmlformats.org/officeDocument/2006/relationships/hyperlink" Target="http://www.oracle.com/virtual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elivery.oracle.com/oraclevm" TargetMode="External"/><Relationship Id="rId5" Type="http://schemas.openxmlformats.org/officeDocument/2006/relationships/hyperlink" Target="http://www.blogs.oracle.com/virtualization" TargetMode="External"/><Relationship Id="rId4" Type="http://schemas.openxmlformats.org/officeDocument/2006/relationships/hyperlink" Target="http://www.facebook.com/oraclevirtualiz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Virtualizáció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5184576" cy="62292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Korszerű Adatbázisok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551723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Ferenci László</a:t>
            </a:r>
            <a:br>
              <a:rPr lang="hu-HU" sz="2200" dirty="0" smtClean="0"/>
            </a:br>
            <a:r>
              <a:rPr lang="hu-HU" sz="2200" dirty="0" err="1" smtClean="0"/>
              <a:t>ferencil</a:t>
            </a:r>
            <a:r>
              <a:rPr lang="hu-HU" sz="2200" dirty="0" smtClean="0"/>
              <a:t>@</a:t>
            </a:r>
            <a:r>
              <a:rPr lang="hu-HU" sz="2200" dirty="0" err="1" smtClean="0"/>
              <a:t>inf.elte.hu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Tárolási kapacitás kezelése</a:t>
            </a:r>
            <a:endParaRPr lang="hu-HU" dirty="0"/>
          </a:p>
        </p:txBody>
      </p:sp>
      <p:pic>
        <p:nvPicPr>
          <p:cNvPr id="8" name="Tartalom helye 7" descr="ovm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088232" cy="1249210"/>
          </a:xfrm>
        </p:spPr>
      </p:pic>
      <p:pic>
        <p:nvPicPr>
          <p:cNvPr id="9" name="Kép 8" descr="l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7987350" cy="2016224"/>
          </a:xfrm>
          <a:prstGeom prst="rect">
            <a:avLst/>
          </a:prstGeom>
        </p:spPr>
      </p:pic>
      <p:pic>
        <p:nvPicPr>
          <p:cNvPr id="10" name="Kép 9" descr="s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56992"/>
            <a:ext cx="2808312" cy="1418197"/>
          </a:xfrm>
          <a:prstGeom prst="rect">
            <a:avLst/>
          </a:prstGeom>
        </p:spPr>
      </p:pic>
      <p:pic>
        <p:nvPicPr>
          <p:cNvPr id="11" name="Kép 10" descr="cl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97151"/>
            <a:ext cx="8136904" cy="20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Sablon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Gyors átcsoportosítás</a:t>
            </a:r>
          </a:p>
          <a:p>
            <a:r>
              <a:rPr lang="hu-HU" dirty="0" smtClean="0"/>
              <a:t>90+ rendelkezésre álló sablon</a:t>
            </a:r>
          </a:p>
          <a:p>
            <a:r>
              <a:rPr lang="hu-HU" dirty="0" smtClean="0"/>
              <a:t>Elő-telepített és beállított kész VM</a:t>
            </a:r>
          </a:p>
          <a:p>
            <a:r>
              <a:rPr lang="hu-HU" dirty="0" smtClean="0"/>
              <a:t>Alkalmazások, adatbázisok, operációs rendszerek</a:t>
            </a:r>
          </a:p>
          <a:p>
            <a:endParaRPr lang="hu-HU" dirty="0"/>
          </a:p>
        </p:txBody>
      </p:sp>
      <p:pic>
        <p:nvPicPr>
          <p:cNvPr id="5" name="Picture 46" descr="Cap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615" y="4572000"/>
            <a:ext cx="7830771" cy="174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 OVS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err="1" smtClean="0"/>
              <a:t>Supermicro</a:t>
            </a:r>
            <a:r>
              <a:rPr lang="hu-HU" sz="2800" b="1" dirty="0" smtClean="0"/>
              <a:t> </a:t>
            </a:r>
            <a:r>
              <a:rPr lang="hu-HU" sz="2800" b="1" dirty="0" err="1" smtClean="0"/>
              <a:t>SuperServer</a:t>
            </a:r>
            <a:r>
              <a:rPr lang="hu-HU" sz="2800" b="1" dirty="0" smtClean="0"/>
              <a:t> SYS-6036ST-6LR</a:t>
            </a:r>
          </a:p>
          <a:p>
            <a:r>
              <a:rPr lang="hu-HU" sz="2800" dirty="0" smtClean="0"/>
              <a:t>24GB memória</a:t>
            </a:r>
          </a:p>
          <a:p>
            <a:r>
              <a:rPr lang="hu-HU" sz="2800" dirty="0" err="1" smtClean="0"/>
              <a:t>Xeon</a:t>
            </a:r>
            <a:r>
              <a:rPr lang="hu-HU" sz="2800" dirty="0" smtClean="0"/>
              <a:t> X5650 </a:t>
            </a:r>
            <a:r>
              <a:rPr lang="hu-HU" sz="2800" dirty="0" err="1" smtClean="0"/>
              <a:t>cpu</a:t>
            </a:r>
            <a:r>
              <a:rPr lang="hu-HU" sz="2800" dirty="0" smtClean="0"/>
              <a:t> *2 – </a:t>
            </a:r>
            <a:r>
              <a:rPr lang="hu-HU" sz="2800" dirty="0" err="1" smtClean="0"/>
              <a:t>2</a:t>
            </a:r>
            <a:r>
              <a:rPr lang="hu-HU" sz="2800" dirty="0" smtClean="0"/>
              <a:t>,66GHz </a:t>
            </a:r>
            <a:r>
              <a:rPr lang="hu-HU" sz="2800" dirty="0" err="1" smtClean="0"/>
              <a:t>proci</a:t>
            </a:r>
            <a:r>
              <a:rPr lang="hu-HU" sz="2800" dirty="0" smtClean="0"/>
              <a:t>, 6mag</a:t>
            </a:r>
          </a:p>
          <a:p>
            <a:r>
              <a:rPr lang="hu-HU" sz="2800" dirty="0" smtClean="0"/>
              <a:t>7*2TB </a:t>
            </a:r>
            <a:r>
              <a:rPr lang="hu-HU" sz="2800" dirty="0" err="1" smtClean="0"/>
              <a:t>disk</a:t>
            </a:r>
            <a:r>
              <a:rPr lang="hu-HU" sz="2800" dirty="0" smtClean="0"/>
              <a:t> – Raid10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8677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72431"/>
            <a:ext cx="58483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7" y="1681956"/>
            <a:ext cx="58007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72431"/>
            <a:ext cx="58483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72431"/>
            <a:ext cx="58483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58144"/>
            <a:ext cx="58483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2" y="1662906"/>
            <a:ext cx="5857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1667669"/>
            <a:ext cx="5838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Napirend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virtualizáció</a:t>
            </a:r>
            <a:r>
              <a:rPr lang="hu-HU" dirty="0" smtClean="0"/>
              <a:t> típusai</a:t>
            </a:r>
          </a:p>
          <a:p>
            <a:r>
              <a:rPr lang="hu-HU" dirty="0" smtClean="0"/>
              <a:t>Oracle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r>
              <a:rPr lang="hu-HU" dirty="0" smtClean="0"/>
              <a:t>Oracle VM 3</a:t>
            </a:r>
          </a:p>
          <a:p>
            <a:r>
              <a:rPr lang="hu-HU" smtClean="0"/>
              <a:t>ELTE OVS</a:t>
            </a:r>
            <a:endParaRPr lang="hu-HU" dirty="0" smtClean="0"/>
          </a:p>
          <a:p>
            <a:r>
              <a:rPr lang="hu-HU" dirty="0" smtClean="0"/>
              <a:t>Telepítés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1662906"/>
            <a:ext cx="5838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38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OVS telepítés</a:t>
            </a:r>
            <a:endParaRPr lang="hu-H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681956"/>
            <a:ext cx="5829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1594"/>
            <a:ext cx="8229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3531"/>
            <a:ext cx="8229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77381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7" y="1672431"/>
            <a:ext cx="6715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715294"/>
            <a:ext cx="70294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Manager telepítés</a:t>
            </a:r>
            <a:endParaRPr lang="hu-H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691481"/>
            <a:ext cx="6610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Honlap: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2"/>
              </a:rPr>
              <a:t>oracle.com/virtualization</a:t>
            </a:r>
            <a:endParaRPr lang="hu-HU" dirty="0" smtClean="0"/>
          </a:p>
          <a:p>
            <a:r>
              <a:rPr lang="hu-HU" dirty="0" err="1" smtClean="0"/>
              <a:t>Twitter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3"/>
              </a:rPr>
              <a:t>twitter.com/</a:t>
            </a:r>
            <a:r>
              <a:rPr lang="en-US" u="sng" kern="0" dirty="0" err="1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3"/>
              </a:rPr>
              <a:t>orcl_virtualize</a:t>
            </a: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rPr>
              <a:t> </a:t>
            </a:r>
            <a:endParaRPr lang="hu-HU" dirty="0" smtClean="0"/>
          </a:p>
          <a:p>
            <a:r>
              <a:rPr lang="hu-HU" dirty="0" err="1" smtClean="0"/>
              <a:t>Facebook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4"/>
              </a:rPr>
              <a:t>facebook.com/</a:t>
            </a:r>
            <a:r>
              <a:rPr lang="en-US" u="sng" kern="0" dirty="0" err="1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4"/>
              </a:rPr>
              <a:t>oraclevirtualization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rPr>
              <a:t> </a:t>
            </a:r>
            <a:endParaRPr lang="hu-HU" dirty="0" smtClean="0"/>
          </a:p>
          <a:p>
            <a:r>
              <a:rPr lang="hu-HU" dirty="0" err="1" smtClean="0"/>
              <a:t>Blog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5"/>
              </a:rPr>
              <a:t>blogs.oracle.com/virtualization</a:t>
            </a:r>
            <a:endParaRPr lang="hu-HU" dirty="0" smtClean="0"/>
          </a:p>
          <a:p>
            <a:r>
              <a:rPr lang="hu-HU" dirty="0" smtClean="0"/>
              <a:t>Letöltés: </a:t>
            </a:r>
            <a:r>
              <a:rPr lang="en-US" u="sng" kern="0" dirty="0">
                <a:latin typeface="+mn-lt"/>
                <a:ea typeface="+mn-ea"/>
                <a:cs typeface="ヒラギノ角ゴ Pro W3" charset="0"/>
                <a:hlinkClick r:id="rId6"/>
              </a:rPr>
              <a:t>edelivery.oracle.com/</a:t>
            </a:r>
            <a:r>
              <a:rPr lang="en-US" u="sng" kern="0" dirty="0" err="1">
                <a:latin typeface="+mn-lt"/>
                <a:ea typeface="+mn-ea"/>
                <a:cs typeface="ヒラギノ角ゴ Pro W3" charset="0"/>
                <a:hlinkClick r:id="rId6"/>
              </a:rPr>
              <a:t>oraclevm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virtualizáció</a:t>
            </a:r>
            <a:r>
              <a:rPr lang="hu-HU" dirty="0" smtClean="0"/>
              <a:t> típusai</a:t>
            </a:r>
            <a:endParaRPr lang="hu-HU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79512" y="1196752"/>
            <a:ext cx="4297501" cy="2583038"/>
            <a:chOff x="179512" y="1196752"/>
            <a:chExt cx="4297501" cy="2583038"/>
          </a:xfrm>
        </p:grpSpPr>
        <p:sp>
          <p:nvSpPr>
            <p:cNvPr id="12" name="Szövegdoboz 11"/>
            <p:cNvSpPr txBox="1"/>
            <p:nvPr/>
          </p:nvSpPr>
          <p:spPr>
            <a:xfrm>
              <a:off x="179512" y="1196752"/>
              <a:ext cx="3773790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Platform </a:t>
              </a:r>
              <a:r>
                <a:rPr lang="hu-HU" sz="2800" dirty="0" err="1" smtClean="0"/>
                <a:t>virtualizáció</a:t>
              </a:r>
              <a:endParaRPr lang="hu-HU" sz="2800" dirty="0" smtClean="0"/>
            </a:p>
            <a:p>
              <a:endParaRPr lang="hu-HU" sz="3200" dirty="0" smtClean="0"/>
            </a:p>
            <a:p>
              <a:endParaRPr lang="hu-HU" sz="3200" dirty="0"/>
            </a:p>
            <a:p>
              <a:endParaRPr lang="hu-HU" sz="3200" dirty="0"/>
            </a:p>
          </p:txBody>
        </p:sp>
        <p:pic>
          <p:nvPicPr>
            <p:cNvPr id="13" name="Kép 12" descr="server_vi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1800" y="1988840"/>
              <a:ext cx="1705213" cy="1790950"/>
            </a:xfrm>
            <a:prstGeom prst="rect">
              <a:avLst/>
            </a:prstGeom>
          </p:spPr>
        </p:pic>
      </p:grpSp>
      <p:grpSp>
        <p:nvGrpSpPr>
          <p:cNvPr id="21" name="Csoportba foglalás 20"/>
          <p:cNvGrpSpPr/>
          <p:nvPr/>
        </p:nvGrpSpPr>
        <p:grpSpPr>
          <a:xfrm>
            <a:off x="4499992" y="1268760"/>
            <a:ext cx="4464496" cy="2714165"/>
            <a:chOff x="4499992" y="1268760"/>
            <a:chExt cx="4644008" cy="2714165"/>
          </a:xfrm>
        </p:grpSpPr>
        <p:sp>
          <p:nvSpPr>
            <p:cNvPr id="6" name="Szövegdoboz 5"/>
            <p:cNvSpPr txBox="1"/>
            <p:nvPr/>
          </p:nvSpPr>
          <p:spPr>
            <a:xfrm>
              <a:off x="4572000" y="1268760"/>
              <a:ext cx="4572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/>
                <a:t>Alkalmazás </a:t>
              </a:r>
              <a:r>
                <a:rPr lang="hu-HU" sz="2800" dirty="0" err="1" smtClean="0"/>
                <a:t>virtualizáció</a:t>
              </a:r>
              <a:endParaRPr lang="hu-HU" sz="2800" dirty="0"/>
            </a:p>
            <a:p>
              <a:endParaRPr lang="hu-HU" sz="2800" dirty="0"/>
            </a:p>
            <a:p>
              <a:endParaRPr lang="hu-HU" sz="2800" dirty="0" smtClean="0"/>
            </a:p>
            <a:p>
              <a:endParaRPr lang="hu-HU" sz="2800" dirty="0" smtClean="0"/>
            </a:p>
          </p:txBody>
        </p:sp>
        <p:pic>
          <p:nvPicPr>
            <p:cNvPr id="7" name="Kép 6" descr="app_vi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1772816"/>
              <a:ext cx="2501434" cy="2210109"/>
            </a:xfrm>
            <a:prstGeom prst="rect">
              <a:avLst/>
            </a:prstGeom>
          </p:spPr>
        </p:pic>
      </p:grpSp>
      <p:grpSp>
        <p:nvGrpSpPr>
          <p:cNvPr id="23" name="Csoportba foglalás 22"/>
          <p:cNvGrpSpPr/>
          <p:nvPr/>
        </p:nvGrpSpPr>
        <p:grpSpPr>
          <a:xfrm>
            <a:off x="755576" y="3861048"/>
            <a:ext cx="3752950" cy="2677656"/>
            <a:chOff x="755576" y="3861048"/>
            <a:chExt cx="3752950" cy="2677656"/>
          </a:xfrm>
        </p:grpSpPr>
        <p:sp>
          <p:nvSpPr>
            <p:cNvPr id="9" name="Szövegdoboz 8"/>
            <p:cNvSpPr txBox="1"/>
            <p:nvPr/>
          </p:nvSpPr>
          <p:spPr>
            <a:xfrm>
              <a:off x="755576" y="3861048"/>
              <a:ext cx="375295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hu-HU" sz="2800" dirty="0" smtClean="0"/>
            </a:p>
            <a:p>
              <a:endParaRPr lang="hu-HU" sz="2800" dirty="0"/>
            </a:p>
            <a:p>
              <a:endParaRPr lang="hu-HU" sz="2800" dirty="0"/>
            </a:p>
            <a:p>
              <a:endParaRPr lang="hu-HU" sz="2800" dirty="0" smtClean="0"/>
            </a:p>
            <a:p>
              <a:pPr>
                <a:buFont typeface="Arial" pitchFamily="34" charset="0"/>
                <a:buChar char="•"/>
              </a:pPr>
              <a:endParaRPr lang="hu-HU" sz="2200" dirty="0" smtClean="0"/>
            </a:p>
            <a:p>
              <a:r>
                <a:rPr lang="hu-HU" sz="2800" dirty="0" err="1" smtClean="0"/>
                <a:t>Desktop</a:t>
              </a:r>
              <a:r>
                <a:rPr lang="hu-HU" sz="2800" dirty="0" smtClean="0"/>
                <a:t> </a:t>
              </a:r>
              <a:r>
                <a:rPr lang="hu-HU" sz="2800" dirty="0" err="1" smtClean="0"/>
                <a:t>virtualizáció</a:t>
              </a:r>
              <a:endParaRPr lang="hu-HU" sz="3200" dirty="0"/>
            </a:p>
          </p:txBody>
        </p:sp>
        <p:pic>
          <p:nvPicPr>
            <p:cNvPr id="22" name="Kép 21" descr="present_vi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80" y="3933056"/>
              <a:ext cx="2751420" cy="1992964"/>
            </a:xfrm>
            <a:prstGeom prst="rect">
              <a:avLst/>
            </a:prstGeom>
          </p:spPr>
        </p:pic>
      </p:grpSp>
      <p:grpSp>
        <p:nvGrpSpPr>
          <p:cNvPr id="26" name="Csoportba foglalás 25"/>
          <p:cNvGrpSpPr/>
          <p:nvPr/>
        </p:nvGrpSpPr>
        <p:grpSpPr>
          <a:xfrm>
            <a:off x="4572000" y="4005064"/>
            <a:ext cx="4572000" cy="2903552"/>
            <a:chOff x="4572000" y="4005064"/>
            <a:chExt cx="4572000" cy="2903552"/>
          </a:xfrm>
        </p:grpSpPr>
        <p:sp>
          <p:nvSpPr>
            <p:cNvPr id="24" name="Szövegdoboz 23"/>
            <p:cNvSpPr txBox="1"/>
            <p:nvPr/>
          </p:nvSpPr>
          <p:spPr>
            <a:xfrm>
              <a:off x="4572000" y="4077072"/>
              <a:ext cx="457200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hu-HU" sz="2200" dirty="0" smtClean="0"/>
            </a:p>
            <a:p>
              <a:pPr>
                <a:buFont typeface="Arial" pitchFamily="34" charset="0"/>
                <a:buChar char="•"/>
              </a:pPr>
              <a:endParaRPr lang="hu-HU" sz="2200" dirty="0"/>
            </a:p>
            <a:p>
              <a:r>
                <a:rPr lang="hu-HU" sz="2200" dirty="0" smtClean="0"/>
                <a:t>Folyamat</a:t>
              </a:r>
            </a:p>
            <a:p>
              <a:endParaRPr lang="hu-HU" sz="2800" dirty="0" smtClean="0"/>
            </a:p>
            <a:p>
              <a:endParaRPr lang="hu-HU" sz="2800" dirty="0"/>
            </a:p>
            <a:p>
              <a:r>
                <a:rPr lang="hu-HU" sz="2800" dirty="0" smtClean="0"/>
                <a:t>Emuláció, </a:t>
              </a:r>
              <a:br>
                <a:rPr lang="hu-HU" sz="2800" dirty="0" smtClean="0"/>
              </a:br>
              <a:r>
                <a:rPr lang="hu-HU" sz="2800" dirty="0" smtClean="0"/>
                <a:t>erőforrás </a:t>
              </a:r>
              <a:r>
                <a:rPr lang="hu-HU" sz="2800" dirty="0" err="1" smtClean="0"/>
                <a:t>virtualizáció</a:t>
              </a:r>
              <a:endParaRPr lang="hu-HU" sz="2800" dirty="0"/>
            </a:p>
          </p:txBody>
        </p:sp>
        <p:pic>
          <p:nvPicPr>
            <p:cNvPr id="25" name="Kép 24" descr="desktop_vir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4008" y="4005064"/>
              <a:ext cx="2520280" cy="19994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Szerver </a:t>
            </a:r>
            <a:r>
              <a:rPr lang="hu-HU" dirty="0" err="1" smtClean="0"/>
              <a:t>virtualizáció</a:t>
            </a:r>
            <a:r>
              <a:rPr lang="hu-HU" dirty="0" smtClean="0"/>
              <a:t> és karbantartás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OVMM – Oracle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smtClean="0"/>
              <a:t>Ingyenes használat</a:t>
            </a:r>
          </a:p>
          <a:p>
            <a:pPr lvl="1"/>
            <a:r>
              <a:rPr lang="hu-HU" dirty="0" smtClean="0"/>
              <a:t>Magas teljesítmény</a:t>
            </a:r>
          </a:p>
          <a:p>
            <a:pPr lvl="1"/>
            <a:r>
              <a:rPr lang="hu-HU" dirty="0" smtClean="0"/>
              <a:t>Központi kezelés</a:t>
            </a:r>
          </a:p>
          <a:p>
            <a:pPr lvl="1"/>
            <a:r>
              <a:rPr lang="hu-HU" dirty="0" smtClean="0"/>
              <a:t>Egyszerű átcsoportosítás</a:t>
            </a:r>
          </a:p>
          <a:p>
            <a:pPr lvl="1"/>
            <a:r>
              <a:rPr lang="hu-HU" dirty="0" smtClean="0"/>
              <a:t>Vállalati szintű terméktámogatás</a:t>
            </a:r>
          </a:p>
          <a:p>
            <a:pPr lvl="1"/>
            <a:r>
              <a:rPr lang="hu-HU" dirty="0" smtClean="0"/>
              <a:t>X86/X64/</a:t>
            </a:r>
            <a:r>
              <a:rPr lang="hu-HU" dirty="0" err="1" smtClean="0"/>
              <a:t>Sparc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X86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hu-HU" dirty="0" smtClean="0"/>
              <a:t>Oracle VM Manager</a:t>
            </a:r>
          </a:p>
          <a:p>
            <a:pPr lvl="1"/>
            <a:r>
              <a:rPr lang="hu-HU" dirty="0" smtClean="0"/>
              <a:t>Központi kezelés</a:t>
            </a:r>
          </a:p>
          <a:p>
            <a:pPr lvl="2"/>
            <a:r>
              <a:rPr lang="hu-HU" dirty="0" smtClean="0"/>
              <a:t>Szerver</a:t>
            </a:r>
          </a:p>
          <a:p>
            <a:pPr lvl="2"/>
            <a:r>
              <a:rPr lang="hu-HU" dirty="0" smtClean="0"/>
              <a:t>Virtuális gépek</a:t>
            </a:r>
          </a:p>
          <a:p>
            <a:pPr lvl="2"/>
            <a:r>
              <a:rPr lang="hu-HU" dirty="0" smtClean="0"/>
              <a:t>Erőforrások</a:t>
            </a:r>
          </a:p>
          <a:p>
            <a:pPr lvl="1"/>
            <a:r>
              <a:rPr lang="hu-HU" dirty="0" smtClean="0"/>
              <a:t>Böngésző alapú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4283968" y="2276872"/>
            <a:ext cx="4608512" cy="2808312"/>
            <a:chOff x="5580112" y="2348880"/>
            <a:chExt cx="2314565" cy="13001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2348880"/>
              <a:ext cx="2136775" cy="9810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1927" y="2693370"/>
              <a:ext cx="1682750" cy="9556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X86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/>
          <a:lstStyle/>
          <a:p>
            <a:r>
              <a:rPr lang="hu-HU" dirty="0" smtClean="0"/>
              <a:t>Oracle VM Server</a:t>
            </a:r>
          </a:p>
          <a:p>
            <a:pPr lvl="1"/>
            <a:r>
              <a:rPr lang="hu-HU" dirty="0" smtClean="0"/>
              <a:t>A „nyers vasra” települ</a:t>
            </a:r>
          </a:p>
          <a:p>
            <a:pPr lvl="1"/>
            <a:r>
              <a:rPr lang="hu-HU" dirty="0" smtClean="0"/>
              <a:t>Magas teljesítmény</a:t>
            </a:r>
          </a:p>
          <a:p>
            <a:pPr lvl="1"/>
            <a:r>
              <a:rPr lang="hu-HU" dirty="0" smtClean="0"/>
              <a:t>Sok vendég </a:t>
            </a:r>
            <a:r>
              <a:rPr lang="hu-HU" dirty="0" err="1" smtClean="0"/>
              <a:t>op.rendszer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508104" y="1700808"/>
            <a:ext cx="3168352" cy="2016224"/>
            <a:chOff x="6084168" y="2060848"/>
            <a:chExt cx="1957388" cy="1316038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084168" y="2060848"/>
              <a:ext cx="1957388" cy="1316038"/>
              <a:chOff x="1157" y="2239"/>
              <a:chExt cx="940" cy="845"/>
            </a:xfrm>
          </p:grpSpPr>
          <p:pic>
            <p:nvPicPr>
              <p:cNvPr id="7" name="Picture 16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8" y="2239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7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7" y="2500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8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0" y="2243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9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98" y="2674"/>
                <a:ext cx="241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0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57" y="2504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8" descr="Oracle_VM_cl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2956" y="2425971"/>
              <a:ext cx="1008062" cy="4095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áttekintés</a:t>
            </a:r>
            <a:endParaRPr lang="hu-HU" dirty="0"/>
          </a:p>
        </p:txBody>
      </p:sp>
      <p:pic>
        <p:nvPicPr>
          <p:cNvPr id="4" name="Picture 7" descr="Captur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632848" cy="535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OVM áttekintés II.</a:t>
            </a:r>
            <a:endParaRPr lang="hu-HU" dirty="0"/>
          </a:p>
        </p:txBody>
      </p:sp>
      <p:pic>
        <p:nvPicPr>
          <p:cNvPr id="4" name="Picture 6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41253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</a:t>
            </a:r>
            <a:r>
              <a:rPr lang="hu-HU" dirty="0" err="1" smtClean="0"/>
              <a:t>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Magas rendelkezésre-állás</a:t>
            </a:r>
          </a:p>
          <a:p>
            <a:r>
              <a:rPr lang="hu-HU" dirty="0" smtClean="0"/>
              <a:t>Biztonságos migráció</a:t>
            </a:r>
          </a:p>
          <a:p>
            <a:r>
              <a:rPr lang="hu-HU" dirty="0" smtClean="0"/>
              <a:t>Dinamikus erőforrás kezelés</a:t>
            </a:r>
          </a:p>
          <a:p>
            <a:r>
              <a:rPr lang="hu-HU" dirty="0" smtClean="0"/>
              <a:t>Fizikai-virtuális / virtuális-virtuális migráció</a:t>
            </a:r>
          </a:p>
          <a:p>
            <a:r>
              <a:rPr lang="hu-HU" dirty="0" smtClean="0"/>
              <a:t>Gyors létrehozás – VM sablon</a:t>
            </a:r>
          </a:p>
          <a:p>
            <a:r>
              <a:rPr lang="hu-HU" dirty="0" smtClean="0"/>
              <a:t>Hálózati erőforrás-kezelés</a:t>
            </a:r>
          </a:p>
          <a:p>
            <a:r>
              <a:rPr lang="hu-HU" dirty="0" smtClean="0"/>
              <a:t>Tárolási kapacitás kezelése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00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</TotalTime>
  <Words>513</Words>
  <Application>Microsoft Office PowerPoint</Application>
  <PresentationFormat>Diavetítés a képernyőre (4:3 oldalarány)</PresentationFormat>
  <Paragraphs>127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Virtualizáció</vt:lpstr>
      <vt:lpstr>Napirend</vt:lpstr>
      <vt:lpstr>A virtualizáció típusai</vt:lpstr>
      <vt:lpstr>Szerver virtualizáció és karbantartás</vt:lpstr>
      <vt:lpstr>Oracle VM X86</vt:lpstr>
      <vt:lpstr>Oracle VM X86</vt:lpstr>
      <vt:lpstr>OVM áttekintés</vt:lpstr>
      <vt:lpstr>OVM áttekintés II.</vt:lpstr>
      <vt:lpstr>Oracle VM virtualizáció</vt:lpstr>
      <vt:lpstr>Tárolási kapacitás kezelése</vt:lpstr>
      <vt:lpstr>Oracle VM Sablon</vt:lpstr>
      <vt:lpstr>ELTE OVS</vt:lpstr>
      <vt:lpstr>OVS telepítés</vt:lpstr>
      <vt:lpstr>OVS telepítés</vt:lpstr>
      <vt:lpstr>OVS telepítés</vt:lpstr>
      <vt:lpstr>OVS telepítés</vt:lpstr>
      <vt:lpstr>OVS telepítés</vt:lpstr>
      <vt:lpstr>OVS telepítés</vt:lpstr>
      <vt:lpstr>OVS telepítés</vt:lpstr>
      <vt:lpstr>OVS telepítés</vt:lpstr>
      <vt:lpstr>OVS telepítés</vt:lpstr>
      <vt:lpstr>OVS telepítés</vt:lpstr>
      <vt:lpstr>OVM Manager telepítés</vt:lpstr>
      <vt:lpstr>OVM Manager telepítés</vt:lpstr>
      <vt:lpstr>OVM Manager telepítés</vt:lpstr>
      <vt:lpstr>OVM Manager telepítés</vt:lpstr>
      <vt:lpstr>OVM Manager telepítés</vt:lpstr>
      <vt:lpstr>OVM Manager telepítés</vt:lpstr>
      <vt:lpstr>Oracle Virtualizáció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László Ferenci</dc:creator>
  <cp:lastModifiedBy>László Ferenci</cp:lastModifiedBy>
  <cp:revision>47</cp:revision>
  <dcterms:created xsi:type="dcterms:W3CDTF">2013-02-10T19:05:05Z</dcterms:created>
  <dcterms:modified xsi:type="dcterms:W3CDTF">2013-02-11T07:54:08Z</dcterms:modified>
</cp:coreProperties>
</file>