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621" r:id="rId2"/>
    <p:sldId id="624" r:id="rId3"/>
    <p:sldId id="625" r:id="rId4"/>
    <p:sldId id="626" r:id="rId5"/>
    <p:sldId id="627" r:id="rId6"/>
    <p:sldId id="623" r:id="rId7"/>
    <p:sldId id="622" r:id="rId8"/>
    <p:sldId id="629" r:id="rId9"/>
    <p:sldId id="633" r:id="rId10"/>
    <p:sldId id="617" r:id="rId11"/>
    <p:sldId id="632" r:id="rId12"/>
    <p:sldId id="638" r:id="rId13"/>
    <p:sldId id="630" r:id="rId14"/>
    <p:sldId id="634" r:id="rId15"/>
    <p:sldId id="637" r:id="rId16"/>
    <p:sldId id="636" r:id="rId17"/>
    <p:sldId id="635" r:id="rId18"/>
    <p:sldId id="606" r:id="rId19"/>
    <p:sldId id="640" r:id="rId20"/>
    <p:sldId id="641" r:id="rId21"/>
    <p:sldId id="642" r:id="rId22"/>
    <p:sldId id="643" r:id="rId23"/>
    <p:sldId id="628" r:id="rId24"/>
    <p:sldId id="620" r:id="rId25"/>
    <p:sldId id="619" r:id="rId26"/>
    <p:sldId id="603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D000"/>
    <a:srgbClr val="068600"/>
    <a:srgbClr val="60646D"/>
    <a:srgbClr val="176F1B"/>
    <a:srgbClr val="000000"/>
    <a:srgbClr val="800000"/>
    <a:srgbClr val="F2F2F2"/>
    <a:srgbClr val="EEF3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7" autoAdjust="0"/>
    <p:restoredTop sz="71367" autoAdjust="0"/>
  </p:normalViewPr>
  <p:slideViewPr>
    <p:cSldViewPr>
      <p:cViewPr varScale="1">
        <p:scale>
          <a:sx n="100" d="100"/>
          <a:sy n="100" d="100"/>
        </p:scale>
        <p:origin x="-96" y="-1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E7EA6-E867-47BF-A4CD-5ABEC0E78A8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38CD7C1-498C-42F2-AFDD-B62E6A8C0C63}">
      <dgm:prSet phldrT="[Szöveg]"/>
      <dgm:spPr/>
      <dgm:t>
        <a:bodyPr/>
        <a:lstStyle/>
        <a:p>
          <a:r>
            <a:rPr lang="hu-HU" dirty="0" err="1" smtClean="0"/>
            <a:t>Chunk</a:t>
          </a:r>
          <a:endParaRPr lang="hu-HU" dirty="0"/>
        </a:p>
      </dgm:t>
    </dgm:pt>
    <dgm:pt modelId="{1B4186E5-92E0-49C8-B3B2-CC1327E7A5A7}" type="parTrans" cxnId="{1084308F-AAD4-445A-9CEE-2AA4CD266059}">
      <dgm:prSet/>
      <dgm:spPr/>
      <dgm:t>
        <a:bodyPr/>
        <a:lstStyle/>
        <a:p>
          <a:endParaRPr lang="hu-HU"/>
        </a:p>
      </dgm:t>
    </dgm:pt>
    <dgm:pt modelId="{AB6663E5-23CB-44BA-B904-B9476EF8BEE0}" type="sibTrans" cxnId="{1084308F-AAD4-445A-9CEE-2AA4CD266059}">
      <dgm:prSet/>
      <dgm:spPr/>
      <dgm:t>
        <a:bodyPr/>
        <a:lstStyle/>
        <a:p>
          <a:endParaRPr lang="hu-HU"/>
        </a:p>
      </dgm:t>
    </dgm:pt>
    <dgm:pt modelId="{5673B8E8-64EB-47E0-BF9F-61883EA1084F}">
      <dgm:prSet phldrT="[Szöveg]"/>
      <dgm:spPr/>
      <dgm:t>
        <a:bodyPr/>
        <a:lstStyle/>
        <a:p>
          <a:r>
            <a:rPr lang="hu-HU" dirty="0" err="1" smtClean="0"/>
            <a:t>Stream</a:t>
          </a:r>
          <a:r>
            <a:rPr lang="hu-HU" dirty="0" smtClean="0"/>
            <a:t> feldarabolása napi fájlokra</a:t>
          </a:r>
          <a:endParaRPr lang="hu-HU" dirty="0"/>
        </a:p>
      </dgm:t>
    </dgm:pt>
    <dgm:pt modelId="{7892EC9B-8877-4B4F-B1D0-6ABCAD8F2F9B}" type="parTrans" cxnId="{8307A3D3-B000-4128-A927-501C495E74AC}">
      <dgm:prSet/>
      <dgm:spPr/>
      <dgm:t>
        <a:bodyPr/>
        <a:lstStyle/>
        <a:p>
          <a:endParaRPr lang="hu-HU"/>
        </a:p>
      </dgm:t>
    </dgm:pt>
    <dgm:pt modelId="{0EE6E83F-108D-433A-900A-C0C2B223091F}" type="sibTrans" cxnId="{8307A3D3-B000-4128-A927-501C495E74AC}">
      <dgm:prSet/>
      <dgm:spPr/>
      <dgm:t>
        <a:bodyPr/>
        <a:lstStyle/>
        <a:p>
          <a:endParaRPr lang="hu-HU"/>
        </a:p>
      </dgm:t>
    </dgm:pt>
    <dgm:pt modelId="{49DDCEFC-3D6F-48D0-BF9B-E28027866F55}">
      <dgm:prSet phldrT="[Szöveg]"/>
      <dgm:spPr/>
      <dgm:t>
        <a:bodyPr/>
        <a:lstStyle/>
        <a:p>
          <a:r>
            <a:rPr lang="hu-HU" dirty="0" err="1" smtClean="0"/>
            <a:t>TwitterToolkit</a:t>
          </a:r>
          <a:r>
            <a:rPr lang="hu-HU" dirty="0" smtClean="0"/>
            <a:t> </a:t>
          </a:r>
          <a:r>
            <a:rPr lang="hu-HU" dirty="0" err="1" smtClean="0"/>
            <a:t>Reader</a:t>
          </a:r>
          <a:r>
            <a:rPr lang="hu-HU" dirty="0" smtClean="0"/>
            <a:t> automatikusan</a:t>
          </a:r>
          <a:endParaRPr lang="hu-HU" dirty="0"/>
        </a:p>
      </dgm:t>
    </dgm:pt>
    <dgm:pt modelId="{BAE988C6-C52B-4DB2-AAB7-35C0BA9EAFEB}" type="parTrans" cxnId="{615CF9F5-0F6C-455D-87DE-893390DF1C77}">
      <dgm:prSet/>
      <dgm:spPr/>
      <dgm:t>
        <a:bodyPr/>
        <a:lstStyle/>
        <a:p>
          <a:endParaRPr lang="hu-HU"/>
        </a:p>
      </dgm:t>
    </dgm:pt>
    <dgm:pt modelId="{982A7889-229A-4655-ACFE-2E10947B4075}" type="sibTrans" cxnId="{615CF9F5-0F6C-455D-87DE-893390DF1C77}">
      <dgm:prSet/>
      <dgm:spPr/>
      <dgm:t>
        <a:bodyPr/>
        <a:lstStyle/>
        <a:p>
          <a:endParaRPr lang="hu-HU"/>
        </a:p>
      </dgm:t>
    </dgm:pt>
    <dgm:pt modelId="{51A20485-20A8-4BAD-AD54-2C040CBEA5AA}">
      <dgm:prSet phldrT="[Szöveg]"/>
      <dgm:spPr/>
      <dgm:t>
        <a:bodyPr/>
        <a:lstStyle/>
        <a:p>
          <a:r>
            <a:rPr lang="hu-HU" dirty="0" err="1" smtClean="0"/>
            <a:t>Prepare</a:t>
          </a:r>
          <a:endParaRPr lang="hu-HU" dirty="0"/>
        </a:p>
      </dgm:t>
    </dgm:pt>
    <dgm:pt modelId="{E8217F38-3389-4EBA-8D1B-BA15DB1899E9}" type="parTrans" cxnId="{9E8D5C72-68CB-44A9-9D46-4D8EEFD3CBA1}">
      <dgm:prSet/>
      <dgm:spPr/>
      <dgm:t>
        <a:bodyPr/>
        <a:lstStyle/>
        <a:p>
          <a:endParaRPr lang="hu-HU"/>
        </a:p>
      </dgm:t>
    </dgm:pt>
    <dgm:pt modelId="{662556E0-4920-4055-9A37-85894C744B53}" type="sibTrans" cxnId="{9E8D5C72-68CB-44A9-9D46-4D8EEFD3CBA1}">
      <dgm:prSet/>
      <dgm:spPr/>
      <dgm:t>
        <a:bodyPr/>
        <a:lstStyle/>
        <a:p>
          <a:endParaRPr lang="hu-HU"/>
        </a:p>
      </dgm:t>
    </dgm:pt>
    <dgm:pt modelId="{155A98DD-9515-4335-B114-8C81583BE074}">
      <dgm:prSet phldrT="[Szöveg]"/>
      <dgm:spPr/>
      <dgm:t>
        <a:bodyPr/>
        <a:lstStyle/>
        <a:p>
          <a:r>
            <a:rPr lang="hu-HU" dirty="0" err="1" smtClean="0"/>
            <a:t>Bulk</a:t>
          </a:r>
          <a:r>
            <a:rPr lang="hu-HU" dirty="0" smtClean="0"/>
            <a:t> </a:t>
          </a:r>
          <a:r>
            <a:rPr lang="hu-HU" dirty="0" err="1" smtClean="0"/>
            <a:t>insert</a:t>
          </a:r>
          <a:r>
            <a:rPr lang="hu-HU" dirty="0" smtClean="0"/>
            <a:t> fájl előállítása minden </a:t>
          </a:r>
          <a:r>
            <a:rPr lang="hu-HU" dirty="0" err="1" smtClean="0"/>
            <a:t>chunkra</a:t>
          </a:r>
          <a:endParaRPr lang="hu-HU" dirty="0"/>
        </a:p>
      </dgm:t>
    </dgm:pt>
    <dgm:pt modelId="{B6BCC2AC-181F-478E-BE0A-F35D007B842C}" type="parTrans" cxnId="{BFFBB964-A84F-4493-B39C-F203ED5F12F6}">
      <dgm:prSet/>
      <dgm:spPr/>
      <dgm:t>
        <a:bodyPr/>
        <a:lstStyle/>
        <a:p>
          <a:endParaRPr lang="hu-HU"/>
        </a:p>
      </dgm:t>
    </dgm:pt>
    <dgm:pt modelId="{1AC2F602-7477-4A0C-BA47-CFE76EFAF965}" type="sibTrans" cxnId="{BFFBB964-A84F-4493-B39C-F203ED5F12F6}">
      <dgm:prSet/>
      <dgm:spPr/>
      <dgm:t>
        <a:bodyPr/>
        <a:lstStyle/>
        <a:p>
          <a:endParaRPr lang="hu-HU"/>
        </a:p>
      </dgm:t>
    </dgm:pt>
    <dgm:pt modelId="{C6F919C1-D2E5-4AE9-B39F-605D2E49E65C}">
      <dgm:prSet phldrT="[Szöveg]"/>
      <dgm:spPr/>
      <dgm:t>
        <a:bodyPr/>
        <a:lstStyle/>
        <a:p>
          <a:r>
            <a:rPr lang="hu-HU" dirty="0" err="1" smtClean="0"/>
            <a:t>Load</a:t>
          </a:r>
          <a:endParaRPr lang="hu-HU" dirty="0"/>
        </a:p>
      </dgm:t>
    </dgm:pt>
    <dgm:pt modelId="{9D6DFFDA-637E-4B89-9670-2AF9B8270D74}" type="parTrans" cxnId="{9CAD01D3-4CEC-4C6C-8DCC-A14B9769D396}">
      <dgm:prSet/>
      <dgm:spPr/>
      <dgm:t>
        <a:bodyPr/>
        <a:lstStyle/>
        <a:p>
          <a:endParaRPr lang="hu-HU"/>
        </a:p>
      </dgm:t>
    </dgm:pt>
    <dgm:pt modelId="{BABA1AC5-8E61-4B85-932D-F34CB130B95A}" type="sibTrans" cxnId="{9CAD01D3-4CEC-4C6C-8DCC-A14B9769D396}">
      <dgm:prSet/>
      <dgm:spPr/>
      <dgm:t>
        <a:bodyPr/>
        <a:lstStyle/>
        <a:p>
          <a:endParaRPr lang="hu-HU"/>
        </a:p>
      </dgm:t>
    </dgm:pt>
    <dgm:pt modelId="{194BFDB1-5934-4AB6-AD5F-BF44151AACD0}">
      <dgm:prSet phldrT="[Szöveg]"/>
      <dgm:spPr/>
      <dgm:t>
        <a:bodyPr/>
        <a:lstStyle/>
        <a:p>
          <a:r>
            <a:rPr lang="hu-HU" dirty="0" err="1" smtClean="0"/>
            <a:t>Chunkok</a:t>
          </a:r>
          <a:r>
            <a:rPr lang="hu-HU" dirty="0" smtClean="0"/>
            <a:t> betöltése a </a:t>
          </a:r>
          <a:r>
            <a:rPr lang="hu-HU" dirty="0" err="1" smtClean="0"/>
            <a:t>LoaderDB-be</a:t>
          </a:r>
          <a:endParaRPr lang="hu-HU" dirty="0"/>
        </a:p>
      </dgm:t>
    </dgm:pt>
    <dgm:pt modelId="{70DD6A04-4F51-473A-AC5D-FF4004C851B7}" type="parTrans" cxnId="{8B827AAB-9B94-42B9-ACCC-96BC0F67CAEA}">
      <dgm:prSet/>
      <dgm:spPr/>
      <dgm:t>
        <a:bodyPr/>
        <a:lstStyle/>
        <a:p>
          <a:endParaRPr lang="hu-HU"/>
        </a:p>
      </dgm:t>
    </dgm:pt>
    <dgm:pt modelId="{1CE054B3-45FB-4797-BAA5-8389769A0CC8}" type="sibTrans" cxnId="{8B827AAB-9B94-42B9-ACCC-96BC0F67CAEA}">
      <dgm:prSet/>
      <dgm:spPr/>
      <dgm:t>
        <a:bodyPr/>
        <a:lstStyle/>
        <a:p>
          <a:endParaRPr lang="hu-HU"/>
        </a:p>
      </dgm:t>
    </dgm:pt>
    <dgm:pt modelId="{0A1B8E08-8813-41A6-8C72-02335F3BB589}">
      <dgm:prSet phldrT="[Szöveg]"/>
      <dgm:spPr/>
      <dgm:t>
        <a:bodyPr/>
        <a:lstStyle/>
        <a:p>
          <a:r>
            <a:rPr lang="hu-HU" dirty="0" err="1" smtClean="0"/>
            <a:t>Merge</a:t>
          </a:r>
          <a:endParaRPr lang="hu-HU" dirty="0"/>
        </a:p>
      </dgm:t>
    </dgm:pt>
    <dgm:pt modelId="{6E6F6F2D-A17B-4B29-9EA4-67276B713D8A}" type="parTrans" cxnId="{B698C2E7-5554-448C-8F2F-3A0EC18CD94D}">
      <dgm:prSet/>
      <dgm:spPr/>
      <dgm:t>
        <a:bodyPr/>
        <a:lstStyle/>
        <a:p>
          <a:endParaRPr lang="hu-HU"/>
        </a:p>
      </dgm:t>
    </dgm:pt>
    <dgm:pt modelId="{A16CA94A-6828-450C-BE05-0279F4AAD621}" type="sibTrans" cxnId="{B698C2E7-5554-448C-8F2F-3A0EC18CD94D}">
      <dgm:prSet/>
      <dgm:spPr/>
      <dgm:t>
        <a:bodyPr/>
        <a:lstStyle/>
        <a:p>
          <a:endParaRPr lang="hu-HU"/>
        </a:p>
      </dgm:t>
    </dgm:pt>
    <dgm:pt modelId="{05C2DCF7-21E1-4D6C-8AA8-23832AFB23C8}">
      <dgm:prSet phldrT="[Szöveg]"/>
      <dgm:spPr/>
      <dgm:t>
        <a:bodyPr/>
        <a:lstStyle/>
        <a:p>
          <a:r>
            <a:rPr lang="hu-HU" dirty="0" err="1" smtClean="0"/>
            <a:t>CleanUp</a:t>
          </a:r>
          <a:endParaRPr lang="hu-HU" dirty="0"/>
        </a:p>
      </dgm:t>
    </dgm:pt>
    <dgm:pt modelId="{1AD24C74-C4C3-45F3-ABCF-94B52EB40F8D}" type="parTrans" cxnId="{8C89EBA8-65E0-44FE-A3DA-9DD49745AA32}">
      <dgm:prSet/>
      <dgm:spPr/>
      <dgm:t>
        <a:bodyPr/>
        <a:lstStyle/>
        <a:p>
          <a:endParaRPr lang="hu-HU"/>
        </a:p>
      </dgm:t>
    </dgm:pt>
    <dgm:pt modelId="{955C7203-713F-46CC-8368-C9382BD7CB1F}" type="sibTrans" cxnId="{8C89EBA8-65E0-44FE-A3DA-9DD49745AA32}">
      <dgm:prSet/>
      <dgm:spPr/>
      <dgm:t>
        <a:bodyPr/>
        <a:lstStyle/>
        <a:p>
          <a:endParaRPr lang="hu-HU"/>
        </a:p>
      </dgm:t>
    </dgm:pt>
    <dgm:pt modelId="{9EAE9C60-A0CF-441B-A49A-653A34760627}">
      <dgm:prSet/>
      <dgm:spPr/>
      <dgm:t>
        <a:bodyPr/>
        <a:lstStyle/>
        <a:p>
          <a:r>
            <a:rPr lang="hu-HU" dirty="0" err="1" smtClean="0"/>
            <a:t>LoaderDB</a:t>
          </a:r>
          <a:r>
            <a:rPr lang="hu-HU" dirty="0" smtClean="0"/>
            <a:t> </a:t>
          </a:r>
          <a:r>
            <a:rPr lang="hu-HU" dirty="0" err="1" smtClean="0"/>
            <a:t>adatainek</a:t>
          </a:r>
          <a:r>
            <a:rPr lang="hu-HU" dirty="0" smtClean="0"/>
            <a:t> összefésülése a meglevő adatokkal</a:t>
          </a:r>
          <a:endParaRPr lang="hu-HU" dirty="0"/>
        </a:p>
      </dgm:t>
    </dgm:pt>
    <dgm:pt modelId="{DF90FCFE-8568-4DE1-9745-2EC84458F1E6}" type="parTrans" cxnId="{709FED86-9F7F-4610-88B0-6ED38387C190}">
      <dgm:prSet/>
      <dgm:spPr/>
      <dgm:t>
        <a:bodyPr/>
        <a:lstStyle/>
        <a:p>
          <a:endParaRPr lang="hu-HU"/>
        </a:p>
      </dgm:t>
    </dgm:pt>
    <dgm:pt modelId="{C4F1B880-6440-4C01-8ECC-0669B9AA4470}" type="sibTrans" cxnId="{709FED86-9F7F-4610-88B0-6ED38387C190}">
      <dgm:prSet/>
      <dgm:spPr/>
      <dgm:t>
        <a:bodyPr/>
        <a:lstStyle/>
        <a:p>
          <a:endParaRPr lang="hu-HU"/>
        </a:p>
      </dgm:t>
    </dgm:pt>
    <dgm:pt modelId="{20294878-E301-4990-80A3-01D57727AF5D}">
      <dgm:prSet/>
      <dgm:spPr/>
      <dgm:t>
        <a:bodyPr/>
        <a:lstStyle/>
        <a:p>
          <a:r>
            <a:rPr lang="hu-HU" dirty="0" err="1" smtClean="0"/>
            <a:t>LoaderDB</a:t>
          </a:r>
          <a:r>
            <a:rPr lang="hu-HU" dirty="0" smtClean="0"/>
            <a:t> kitakarítása következő </a:t>
          </a:r>
          <a:r>
            <a:rPr lang="hu-HU" dirty="0" err="1" smtClean="0"/>
            <a:t>batch-hez</a:t>
          </a:r>
          <a:endParaRPr lang="hu-HU" dirty="0"/>
        </a:p>
      </dgm:t>
    </dgm:pt>
    <dgm:pt modelId="{1B03FE16-2FDF-4FE6-9C4A-143F7AB9FC7A}" type="parTrans" cxnId="{CF343DDD-E436-4816-B527-D51D13711D9E}">
      <dgm:prSet/>
      <dgm:spPr/>
      <dgm:t>
        <a:bodyPr/>
        <a:lstStyle/>
        <a:p>
          <a:endParaRPr lang="hu-HU"/>
        </a:p>
      </dgm:t>
    </dgm:pt>
    <dgm:pt modelId="{465FCA4C-005D-421B-A724-BC91FF794C55}" type="sibTrans" cxnId="{CF343DDD-E436-4816-B527-D51D13711D9E}">
      <dgm:prSet/>
      <dgm:spPr/>
      <dgm:t>
        <a:bodyPr/>
        <a:lstStyle/>
        <a:p>
          <a:endParaRPr lang="hu-HU"/>
        </a:p>
      </dgm:t>
    </dgm:pt>
    <dgm:pt modelId="{FB04AA5E-DB7C-4C20-A358-938EA4E2B714}" type="pres">
      <dgm:prSet presAssocID="{C8DE7EA6-E867-47BF-A4CD-5ABEC0E78A8D}" presName="linearFlow" presStyleCnt="0">
        <dgm:presLayoutVars>
          <dgm:dir/>
          <dgm:animLvl val="lvl"/>
          <dgm:resizeHandles val="exact"/>
        </dgm:presLayoutVars>
      </dgm:prSet>
      <dgm:spPr/>
    </dgm:pt>
    <dgm:pt modelId="{E2C1C7D9-21C8-4362-BA75-96DAF160A17E}" type="pres">
      <dgm:prSet presAssocID="{F38CD7C1-498C-42F2-AFDD-B62E6A8C0C63}" presName="composite" presStyleCnt="0"/>
      <dgm:spPr/>
    </dgm:pt>
    <dgm:pt modelId="{5FC01FBB-E525-4098-8318-C79A3CF65F99}" type="pres">
      <dgm:prSet presAssocID="{F38CD7C1-498C-42F2-AFDD-B62E6A8C0C63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ED6D09F5-F989-4CAB-9DB2-EFA6EC2E9251}" type="pres">
      <dgm:prSet presAssocID="{F38CD7C1-498C-42F2-AFDD-B62E6A8C0C6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266D44D-370C-4C3B-A510-DA5D27F67E5A}" type="pres">
      <dgm:prSet presAssocID="{AB6663E5-23CB-44BA-B904-B9476EF8BEE0}" presName="sp" presStyleCnt="0"/>
      <dgm:spPr/>
    </dgm:pt>
    <dgm:pt modelId="{4A4C39FD-0BD4-4178-801C-C3754A51365F}" type="pres">
      <dgm:prSet presAssocID="{51A20485-20A8-4BAD-AD54-2C040CBEA5AA}" presName="composite" presStyleCnt="0"/>
      <dgm:spPr/>
    </dgm:pt>
    <dgm:pt modelId="{730E4292-BF40-4E7A-B2D8-A4E0A1EF7FB9}" type="pres">
      <dgm:prSet presAssocID="{51A20485-20A8-4BAD-AD54-2C040CBEA5AA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8BCF206C-4B0D-4B00-A109-601B93BABE4F}" type="pres">
      <dgm:prSet presAssocID="{51A20485-20A8-4BAD-AD54-2C040CBEA5A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064A7B-02FA-4D28-BE5E-21F084235CEB}" type="pres">
      <dgm:prSet presAssocID="{662556E0-4920-4055-9A37-85894C744B53}" presName="sp" presStyleCnt="0"/>
      <dgm:spPr/>
    </dgm:pt>
    <dgm:pt modelId="{1FB6C4BB-2ECE-45DF-A0C2-7FE5AD590840}" type="pres">
      <dgm:prSet presAssocID="{C6F919C1-D2E5-4AE9-B39F-605D2E49E65C}" presName="composite" presStyleCnt="0"/>
      <dgm:spPr/>
    </dgm:pt>
    <dgm:pt modelId="{7DBDB609-1184-4FC9-98EA-4E5134FEB4DC}" type="pres">
      <dgm:prSet presAssocID="{C6F919C1-D2E5-4AE9-B39F-605D2E49E65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EB23C04-C5F1-4F28-9F16-00330A7573EA}" type="pres">
      <dgm:prSet presAssocID="{C6F919C1-D2E5-4AE9-B39F-605D2E49E65C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5DEF76-C81F-45D1-AC7B-798C68B7111A}" type="pres">
      <dgm:prSet presAssocID="{BABA1AC5-8E61-4B85-932D-F34CB130B95A}" presName="sp" presStyleCnt="0"/>
      <dgm:spPr/>
    </dgm:pt>
    <dgm:pt modelId="{9DBCBB90-F1C2-49F8-BD23-B64E07545F8A}" type="pres">
      <dgm:prSet presAssocID="{0A1B8E08-8813-41A6-8C72-02335F3BB589}" presName="composite" presStyleCnt="0"/>
      <dgm:spPr/>
    </dgm:pt>
    <dgm:pt modelId="{3BA391FF-05D5-4FEF-BE7B-A5EEF36D8D7C}" type="pres">
      <dgm:prSet presAssocID="{0A1B8E08-8813-41A6-8C72-02335F3BB589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57F4B6E5-6FF0-4BF5-94F5-053E0122974B}" type="pres">
      <dgm:prSet presAssocID="{0A1B8E08-8813-41A6-8C72-02335F3BB58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1485D88-EC2A-4C23-8EDE-61FC7058A6A4}" type="pres">
      <dgm:prSet presAssocID="{A16CA94A-6828-450C-BE05-0279F4AAD621}" presName="sp" presStyleCnt="0"/>
      <dgm:spPr/>
    </dgm:pt>
    <dgm:pt modelId="{405F9EAD-2DBE-4410-BBFA-CF67F1CA0BF4}" type="pres">
      <dgm:prSet presAssocID="{05C2DCF7-21E1-4D6C-8AA8-23832AFB23C8}" presName="composite" presStyleCnt="0"/>
      <dgm:spPr/>
    </dgm:pt>
    <dgm:pt modelId="{3967A917-D6F1-4DC6-B125-C5B7C889BF75}" type="pres">
      <dgm:prSet presAssocID="{05C2DCF7-21E1-4D6C-8AA8-23832AFB23C8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C6D40446-3B14-41DC-BA20-ABD1A7805A68}" type="pres">
      <dgm:prSet presAssocID="{05C2DCF7-21E1-4D6C-8AA8-23832AFB23C8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307A3D3-B000-4128-A927-501C495E74AC}" srcId="{F38CD7C1-498C-42F2-AFDD-B62E6A8C0C63}" destId="{5673B8E8-64EB-47E0-BF9F-61883EA1084F}" srcOrd="0" destOrd="0" parTransId="{7892EC9B-8877-4B4F-B1D0-6ABCAD8F2F9B}" sibTransId="{0EE6E83F-108D-433A-900A-C0C2B223091F}"/>
    <dgm:cxn modelId="{8C89EBA8-65E0-44FE-A3DA-9DD49745AA32}" srcId="{C8DE7EA6-E867-47BF-A4CD-5ABEC0E78A8D}" destId="{05C2DCF7-21E1-4D6C-8AA8-23832AFB23C8}" srcOrd="4" destOrd="0" parTransId="{1AD24C74-C4C3-45F3-ABCF-94B52EB40F8D}" sibTransId="{955C7203-713F-46CC-8368-C9382BD7CB1F}"/>
    <dgm:cxn modelId="{9CAD01D3-4CEC-4C6C-8DCC-A14B9769D396}" srcId="{C8DE7EA6-E867-47BF-A4CD-5ABEC0E78A8D}" destId="{C6F919C1-D2E5-4AE9-B39F-605D2E49E65C}" srcOrd="2" destOrd="0" parTransId="{9D6DFFDA-637E-4B89-9670-2AF9B8270D74}" sibTransId="{BABA1AC5-8E61-4B85-932D-F34CB130B95A}"/>
    <dgm:cxn modelId="{6FEBBBD2-DE89-4537-AE46-55D93D1466CE}" type="presOf" srcId="{49DDCEFC-3D6F-48D0-BF9B-E28027866F55}" destId="{ED6D09F5-F989-4CAB-9DB2-EFA6EC2E9251}" srcOrd="0" destOrd="1" presId="urn:microsoft.com/office/officeart/2005/8/layout/chevron2"/>
    <dgm:cxn modelId="{8B827AAB-9B94-42B9-ACCC-96BC0F67CAEA}" srcId="{C6F919C1-D2E5-4AE9-B39F-605D2E49E65C}" destId="{194BFDB1-5934-4AB6-AD5F-BF44151AACD0}" srcOrd="0" destOrd="0" parTransId="{70DD6A04-4F51-473A-AC5D-FF4004C851B7}" sibTransId="{1CE054B3-45FB-4797-BAA5-8389769A0CC8}"/>
    <dgm:cxn modelId="{F98F6EB9-1012-421B-9005-6E819F8E7F70}" type="presOf" srcId="{F38CD7C1-498C-42F2-AFDD-B62E6A8C0C63}" destId="{5FC01FBB-E525-4098-8318-C79A3CF65F99}" srcOrd="0" destOrd="0" presId="urn:microsoft.com/office/officeart/2005/8/layout/chevron2"/>
    <dgm:cxn modelId="{898B65FD-0180-4392-BAA2-2AB2D1BBE12B}" type="presOf" srcId="{20294878-E301-4990-80A3-01D57727AF5D}" destId="{C6D40446-3B14-41DC-BA20-ABD1A7805A68}" srcOrd="0" destOrd="0" presId="urn:microsoft.com/office/officeart/2005/8/layout/chevron2"/>
    <dgm:cxn modelId="{BFFBB964-A84F-4493-B39C-F203ED5F12F6}" srcId="{51A20485-20A8-4BAD-AD54-2C040CBEA5AA}" destId="{155A98DD-9515-4335-B114-8C81583BE074}" srcOrd="0" destOrd="0" parTransId="{B6BCC2AC-181F-478E-BE0A-F35D007B842C}" sibTransId="{1AC2F602-7477-4A0C-BA47-CFE76EFAF965}"/>
    <dgm:cxn modelId="{B1FA9D31-2495-4933-88E8-24417DD4665D}" type="presOf" srcId="{155A98DD-9515-4335-B114-8C81583BE074}" destId="{8BCF206C-4B0D-4B00-A109-601B93BABE4F}" srcOrd="0" destOrd="0" presId="urn:microsoft.com/office/officeart/2005/8/layout/chevron2"/>
    <dgm:cxn modelId="{9E6727F4-1249-4919-97FD-17D3F4B1F65D}" type="presOf" srcId="{0A1B8E08-8813-41A6-8C72-02335F3BB589}" destId="{3BA391FF-05D5-4FEF-BE7B-A5EEF36D8D7C}" srcOrd="0" destOrd="0" presId="urn:microsoft.com/office/officeart/2005/8/layout/chevron2"/>
    <dgm:cxn modelId="{6665A648-50A9-4F66-A562-5B177072C3F5}" type="presOf" srcId="{5673B8E8-64EB-47E0-BF9F-61883EA1084F}" destId="{ED6D09F5-F989-4CAB-9DB2-EFA6EC2E9251}" srcOrd="0" destOrd="0" presId="urn:microsoft.com/office/officeart/2005/8/layout/chevron2"/>
    <dgm:cxn modelId="{1084308F-AAD4-445A-9CEE-2AA4CD266059}" srcId="{C8DE7EA6-E867-47BF-A4CD-5ABEC0E78A8D}" destId="{F38CD7C1-498C-42F2-AFDD-B62E6A8C0C63}" srcOrd="0" destOrd="0" parTransId="{1B4186E5-92E0-49C8-B3B2-CC1327E7A5A7}" sibTransId="{AB6663E5-23CB-44BA-B904-B9476EF8BEE0}"/>
    <dgm:cxn modelId="{709FED86-9F7F-4610-88B0-6ED38387C190}" srcId="{0A1B8E08-8813-41A6-8C72-02335F3BB589}" destId="{9EAE9C60-A0CF-441B-A49A-653A34760627}" srcOrd="0" destOrd="0" parTransId="{DF90FCFE-8568-4DE1-9745-2EC84458F1E6}" sibTransId="{C4F1B880-6440-4C01-8ECC-0669B9AA4470}"/>
    <dgm:cxn modelId="{F8F77A42-91AD-4FE8-807E-59F115ED3414}" type="presOf" srcId="{51A20485-20A8-4BAD-AD54-2C040CBEA5AA}" destId="{730E4292-BF40-4E7A-B2D8-A4E0A1EF7FB9}" srcOrd="0" destOrd="0" presId="urn:microsoft.com/office/officeart/2005/8/layout/chevron2"/>
    <dgm:cxn modelId="{AEE40C1C-1162-4B59-85E8-9117990BF732}" type="presOf" srcId="{C6F919C1-D2E5-4AE9-B39F-605D2E49E65C}" destId="{7DBDB609-1184-4FC9-98EA-4E5134FEB4DC}" srcOrd="0" destOrd="0" presId="urn:microsoft.com/office/officeart/2005/8/layout/chevron2"/>
    <dgm:cxn modelId="{28A5F217-E9A2-4F72-890A-43749F3A4C71}" type="presOf" srcId="{C8DE7EA6-E867-47BF-A4CD-5ABEC0E78A8D}" destId="{FB04AA5E-DB7C-4C20-A358-938EA4E2B714}" srcOrd="0" destOrd="0" presId="urn:microsoft.com/office/officeart/2005/8/layout/chevron2"/>
    <dgm:cxn modelId="{B698C2E7-5554-448C-8F2F-3A0EC18CD94D}" srcId="{C8DE7EA6-E867-47BF-A4CD-5ABEC0E78A8D}" destId="{0A1B8E08-8813-41A6-8C72-02335F3BB589}" srcOrd="3" destOrd="0" parTransId="{6E6F6F2D-A17B-4B29-9EA4-67276B713D8A}" sibTransId="{A16CA94A-6828-450C-BE05-0279F4AAD621}"/>
    <dgm:cxn modelId="{711E2C47-D785-445E-B3D9-F88BBC1C975C}" type="presOf" srcId="{194BFDB1-5934-4AB6-AD5F-BF44151AACD0}" destId="{5EB23C04-C5F1-4F28-9F16-00330A7573EA}" srcOrd="0" destOrd="0" presId="urn:microsoft.com/office/officeart/2005/8/layout/chevron2"/>
    <dgm:cxn modelId="{0F9D051F-055F-4C0A-88AF-A4F6A06314E3}" type="presOf" srcId="{9EAE9C60-A0CF-441B-A49A-653A34760627}" destId="{57F4B6E5-6FF0-4BF5-94F5-053E0122974B}" srcOrd="0" destOrd="0" presId="urn:microsoft.com/office/officeart/2005/8/layout/chevron2"/>
    <dgm:cxn modelId="{9E8D5C72-68CB-44A9-9D46-4D8EEFD3CBA1}" srcId="{C8DE7EA6-E867-47BF-A4CD-5ABEC0E78A8D}" destId="{51A20485-20A8-4BAD-AD54-2C040CBEA5AA}" srcOrd="1" destOrd="0" parTransId="{E8217F38-3389-4EBA-8D1B-BA15DB1899E9}" sibTransId="{662556E0-4920-4055-9A37-85894C744B53}"/>
    <dgm:cxn modelId="{3EF0EBF5-A7B2-4550-8AA8-011394A1BCF9}" type="presOf" srcId="{05C2DCF7-21E1-4D6C-8AA8-23832AFB23C8}" destId="{3967A917-D6F1-4DC6-B125-C5B7C889BF75}" srcOrd="0" destOrd="0" presId="urn:microsoft.com/office/officeart/2005/8/layout/chevron2"/>
    <dgm:cxn modelId="{CF343DDD-E436-4816-B527-D51D13711D9E}" srcId="{05C2DCF7-21E1-4D6C-8AA8-23832AFB23C8}" destId="{20294878-E301-4990-80A3-01D57727AF5D}" srcOrd="0" destOrd="0" parTransId="{1B03FE16-2FDF-4FE6-9C4A-143F7AB9FC7A}" sibTransId="{465FCA4C-005D-421B-A724-BC91FF794C55}"/>
    <dgm:cxn modelId="{615CF9F5-0F6C-455D-87DE-893390DF1C77}" srcId="{F38CD7C1-498C-42F2-AFDD-B62E6A8C0C63}" destId="{49DDCEFC-3D6F-48D0-BF9B-E28027866F55}" srcOrd="1" destOrd="0" parTransId="{BAE988C6-C52B-4DB2-AAB7-35C0BA9EAFEB}" sibTransId="{982A7889-229A-4655-ACFE-2E10947B4075}"/>
    <dgm:cxn modelId="{C9D002AD-4925-45B6-A2AD-12DE3574760E}" type="presParOf" srcId="{FB04AA5E-DB7C-4C20-A358-938EA4E2B714}" destId="{E2C1C7D9-21C8-4362-BA75-96DAF160A17E}" srcOrd="0" destOrd="0" presId="urn:microsoft.com/office/officeart/2005/8/layout/chevron2"/>
    <dgm:cxn modelId="{DD74020E-9DF6-49E7-A877-FC7A017C7ED2}" type="presParOf" srcId="{E2C1C7D9-21C8-4362-BA75-96DAF160A17E}" destId="{5FC01FBB-E525-4098-8318-C79A3CF65F99}" srcOrd="0" destOrd="0" presId="urn:microsoft.com/office/officeart/2005/8/layout/chevron2"/>
    <dgm:cxn modelId="{B37EE584-FB68-4847-8081-453E3A150048}" type="presParOf" srcId="{E2C1C7D9-21C8-4362-BA75-96DAF160A17E}" destId="{ED6D09F5-F989-4CAB-9DB2-EFA6EC2E9251}" srcOrd="1" destOrd="0" presId="urn:microsoft.com/office/officeart/2005/8/layout/chevron2"/>
    <dgm:cxn modelId="{75F19111-D526-41A1-B3C5-ECB80152C098}" type="presParOf" srcId="{FB04AA5E-DB7C-4C20-A358-938EA4E2B714}" destId="{5266D44D-370C-4C3B-A510-DA5D27F67E5A}" srcOrd="1" destOrd="0" presId="urn:microsoft.com/office/officeart/2005/8/layout/chevron2"/>
    <dgm:cxn modelId="{E65B6481-BAD7-4307-8A78-EF0AD1E5FC93}" type="presParOf" srcId="{FB04AA5E-DB7C-4C20-A358-938EA4E2B714}" destId="{4A4C39FD-0BD4-4178-801C-C3754A51365F}" srcOrd="2" destOrd="0" presId="urn:microsoft.com/office/officeart/2005/8/layout/chevron2"/>
    <dgm:cxn modelId="{203A3553-EDBA-4297-96DD-3D6DF48B6550}" type="presParOf" srcId="{4A4C39FD-0BD4-4178-801C-C3754A51365F}" destId="{730E4292-BF40-4E7A-B2D8-A4E0A1EF7FB9}" srcOrd="0" destOrd="0" presId="urn:microsoft.com/office/officeart/2005/8/layout/chevron2"/>
    <dgm:cxn modelId="{ADD4709A-1165-4572-9CF7-F8DAEE7848A5}" type="presParOf" srcId="{4A4C39FD-0BD4-4178-801C-C3754A51365F}" destId="{8BCF206C-4B0D-4B00-A109-601B93BABE4F}" srcOrd="1" destOrd="0" presId="urn:microsoft.com/office/officeart/2005/8/layout/chevron2"/>
    <dgm:cxn modelId="{BF10550D-6863-4036-A359-5BB4164E35C6}" type="presParOf" srcId="{FB04AA5E-DB7C-4C20-A358-938EA4E2B714}" destId="{FD064A7B-02FA-4D28-BE5E-21F084235CEB}" srcOrd="3" destOrd="0" presId="urn:microsoft.com/office/officeart/2005/8/layout/chevron2"/>
    <dgm:cxn modelId="{591111FA-8BCC-42EF-8D32-07D7ADD54546}" type="presParOf" srcId="{FB04AA5E-DB7C-4C20-A358-938EA4E2B714}" destId="{1FB6C4BB-2ECE-45DF-A0C2-7FE5AD590840}" srcOrd="4" destOrd="0" presId="urn:microsoft.com/office/officeart/2005/8/layout/chevron2"/>
    <dgm:cxn modelId="{C384FABB-0521-422E-A8AD-82CB5EC69440}" type="presParOf" srcId="{1FB6C4BB-2ECE-45DF-A0C2-7FE5AD590840}" destId="{7DBDB609-1184-4FC9-98EA-4E5134FEB4DC}" srcOrd="0" destOrd="0" presId="urn:microsoft.com/office/officeart/2005/8/layout/chevron2"/>
    <dgm:cxn modelId="{8DEC7C16-0DCB-4BA3-B293-F7480ABC7897}" type="presParOf" srcId="{1FB6C4BB-2ECE-45DF-A0C2-7FE5AD590840}" destId="{5EB23C04-C5F1-4F28-9F16-00330A7573EA}" srcOrd="1" destOrd="0" presId="urn:microsoft.com/office/officeart/2005/8/layout/chevron2"/>
    <dgm:cxn modelId="{433803BC-5B24-47E6-9DD3-7C6D8B3F46D0}" type="presParOf" srcId="{FB04AA5E-DB7C-4C20-A358-938EA4E2B714}" destId="{835DEF76-C81F-45D1-AC7B-798C68B7111A}" srcOrd="5" destOrd="0" presId="urn:microsoft.com/office/officeart/2005/8/layout/chevron2"/>
    <dgm:cxn modelId="{41E97438-2EA2-41E0-9ED1-EF41B90B17D4}" type="presParOf" srcId="{FB04AA5E-DB7C-4C20-A358-938EA4E2B714}" destId="{9DBCBB90-F1C2-49F8-BD23-B64E07545F8A}" srcOrd="6" destOrd="0" presId="urn:microsoft.com/office/officeart/2005/8/layout/chevron2"/>
    <dgm:cxn modelId="{43B3CD0E-BED8-4007-B620-965692EC6704}" type="presParOf" srcId="{9DBCBB90-F1C2-49F8-BD23-B64E07545F8A}" destId="{3BA391FF-05D5-4FEF-BE7B-A5EEF36D8D7C}" srcOrd="0" destOrd="0" presId="urn:microsoft.com/office/officeart/2005/8/layout/chevron2"/>
    <dgm:cxn modelId="{E82A9C04-472E-4BE8-B3EF-11D17905BC0B}" type="presParOf" srcId="{9DBCBB90-F1C2-49F8-BD23-B64E07545F8A}" destId="{57F4B6E5-6FF0-4BF5-94F5-053E0122974B}" srcOrd="1" destOrd="0" presId="urn:microsoft.com/office/officeart/2005/8/layout/chevron2"/>
    <dgm:cxn modelId="{D00678FF-0ADA-442D-A0C1-7FE736E01632}" type="presParOf" srcId="{FB04AA5E-DB7C-4C20-A358-938EA4E2B714}" destId="{01485D88-EC2A-4C23-8EDE-61FC7058A6A4}" srcOrd="7" destOrd="0" presId="urn:microsoft.com/office/officeart/2005/8/layout/chevron2"/>
    <dgm:cxn modelId="{5199ACB1-199F-4EF6-A8AB-AEEF333921D6}" type="presParOf" srcId="{FB04AA5E-DB7C-4C20-A358-938EA4E2B714}" destId="{405F9EAD-2DBE-4410-BBFA-CF67F1CA0BF4}" srcOrd="8" destOrd="0" presId="urn:microsoft.com/office/officeart/2005/8/layout/chevron2"/>
    <dgm:cxn modelId="{6F4F6B6A-ADFB-47C2-969C-B5F658262B90}" type="presParOf" srcId="{405F9EAD-2DBE-4410-BBFA-CF67F1CA0BF4}" destId="{3967A917-D6F1-4DC6-B125-C5B7C889BF75}" srcOrd="0" destOrd="0" presId="urn:microsoft.com/office/officeart/2005/8/layout/chevron2"/>
    <dgm:cxn modelId="{1EDEA260-493D-4A78-BC85-76ED3C47CCE1}" type="presParOf" srcId="{405F9EAD-2DBE-4410-BBFA-CF67F1CA0BF4}" destId="{C6D40446-3B14-41DC-BA20-ABD1A7805A6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C01FBB-E525-4098-8318-C79A3CF65F99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Chunk</a:t>
          </a:r>
          <a:endParaRPr lang="hu-HU" sz="1500" kern="1200" dirty="0"/>
        </a:p>
      </dsp:txBody>
      <dsp:txXfrm rot="5400000">
        <a:off x="-149834" y="152032"/>
        <a:ext cx="998894" cy="699225"/>
      </dsp:txXfrm>
    </dsp:sp>
    <dsp:sp modelId="{ED6D09F5-F989-4CAB-9DB2-EFA6EC2E9251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err="1" smtClean="0"/>
            <a:t>Stream</a:t>
          </a:r>
          <a:r>
            <a:rPr lang="hu-HU" sz="1800" kern="1200" dirty="0" smtClean="0"/>
            <a:t> feldarabolása napi fájlokra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err="1" smtClean="0"/>
            <a:t>TwitterToolkit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Reader</a:t>
          </a:r>
          <a:r>
            <a:rPr lang="hu-HU" sz="1800" kern="1200" dirty="0" smtClean="0"/>
            <a:t> automatikusan</a:t>
          </a:r>
          <a:endParaRPr lang="hu-HU" sz="1800" kern="1200" dirty="0"/>
        </a:p>
      </dsp:txBody>
      <dsp:txXfrm rot="5400000">
        <a:off x="4139772" y="-3438347"/>
        <a:ext cx="649281" cy="7530374"/>
      </dsp:txXfrm>
    </dsp:sp>
    <dsp:sp modelId="{730E4292-BF40-4E7A-B2D8-A4E0A1EF7FB9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Prepare</a:t>
          </a:r>
          <a:endParaRPr lang="hu-HU" sz="1500" kern="1200" dirty="0"/>
        </a:p>
      </dsp:txBody>
      <dsp:txXfrm rot="5400000">
        <a:off x="-149834" y="1032700"/>
        <a:ext cx="998894" cy="699225"/>
      </dsp:txXfrm>
    </dsp:sp>
    <dsp:sp modelId="{8BCF206C-4B0D-4B00-A109-601B93BABE4F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err="1" smtClean="0"/>
            <a:t>Bulk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insert</a:t>
          </a:r>
          <a:r>
            <a:rPr lang="hu-HU" sz="1800" kern="1200" dirty="0" smtClean="0"/>
            <a:t> fájl előállítása minden </a:t>
          </a:r>
          <a:r>
            <a:rPr lang="hu-HU" sz="1800" kern="1200" dirty="0" err="1" smtClean="0"/>
            <a:t>chunkra</a:t>
          </a:r>
          <a:endParaRPr lang="hu-HU" sz="1800" kern="1200" dirty="0"/>
        </a:p>
      </dsp:txBody>
      <dsp:txXfrm rot="5400000">
        <a:off x="4139772" y="-2557679"/>
        <a:ext cx="649281" cy="7530374"/>
      </dsp:txXfrm>
    </dsp:sp>
    <dsp:sp modelId="{7DBDB609-1184-4FC9-98EA-4E5134FEB4DC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Load</a:t>
          </a:r>
          <a:endParaRPr lang="hu-HU" sz="1500" kern="1200" dirty="0"/>
        </a:p>
      </dsp:txBody>
      <dsp:txXfrm rot="5400000">
        <a:off x="-149834" y="1913368"/>
        <a:ext cx="998894" cy="699225"/>
      </dsp:txXfrm>
    </dsp:sp>
    <dsp:sp modelId="{5EB23C04-C5F1-4F28-9F16-00330A7573EA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err="1" smtClean="0"/>
            <a:t>Chunkok</a:t>
          </a:r>
          <a:r>
            <a:rPr lang="hu-HU" sz="1800" kern="1200" dirty="0" smtClean="0"/>
            <a:t> betöltése a </a:t>
          </a:r>
          <a:r>
            <a:rPr lang="hu-HU" sz="1800" kern="1200" dirty="0" err="1" smtClean="0"/>
            <a:t>LoaderDB-be</a:t>
          </a:r>
          <a:endParaRPr lang="hu-HU" sz="1800" kern="1200" dirty="0"/>
        </a:p>
      </dsp:txBody>
      <dsp:txXfrm rot="5400000">
        <a:off x="4139772" y="-1677012"/>
        <a:ext cx="649281" cy="7530374"/>
      </dsp:txXfrm>
    </dsp:sp>
    <dsp:sp modelId="{3BA391FF-05D5-4FEF-BE7B-A5EEF36D8D7C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Merge</a:t>
          </a:r>
          <a:endParaRPr lang="hu-HU" sz="1500" kern="1200" dirty="0"/>
        </a:p>
      </dsp:txBody>
      <dsp:txXfrm rot="5400000">
        <a:off x="-149834" y="2794036"/>
        <a:ext cx="998894" cy="699225"/>
      </dsp:txXfrm>
    </dsp:sp>
    <dsp:sp modelId="{57F4B6E5-6FF0-4BF5-94F5-053E0122974B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err="1" smtClean="0"/>
            <a:t>LoaderDB</a:t>
          </a:r>
          <a:r>
            <a:rPr lang="hu-HU" sz="1800" kern="1200" dirty="0" smtClean="0"/>
            <a:t> </a:t>
          </a:r>
          <a:r>
            <a:rPr lang="hu-HU" sz="1800" kern="1200" dirty="0" err="1" smtClean="0"/>
            <a:t>adatainek</a:t>
          </a:r>
          <a:r>
            <a:rPr lang="hu-HU" sz="1800" kern="1200" dirty="0" smtClean="0"/>
            <a:t> összefésülése a meglevő adatokkal</a:t>
          </a:r>
          <a:endParaRPr lang="hu-HU" sz="1800" kern="1200" dirty="0"/>
        </a:p>
      </dsp:txBody>
      <dsp:txXfrm rot="5400000">
        <a:off x="4139772" y="-796344"/>
        <a:ext cx="649281" cy="7530374"/>
      </dsp:txXfrm>
    </dsp:sp>
    <dsp:sp modelId="{3967A917-D6F1-4DC6-B125-C5B7C889BF75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 smtClean="0"/>
            <a:t>CleanUp</a:t>
          </a:r>
          <a:endParaRPr lang="hu-HU" sz="1500" kern="1200" dirty="0"/>
        </a:p>
      </dsp:txBody>
      <dsp:txXfrm rot="5400000">
        <a:off x="-149834" y="3674704"/>
        <a:ext cx="998894" cy="699225"/>
      </dsp:txXfrm>
    </dsp:sp>
    <dsp:sp modelId="{C6D40446-3B14-41DC-BA20-ABD1A7805A68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kern="1200" dirty="0" err="1" smtClean="0"/>
            <a:t>LoaderDB</a:t>
          </a:r>
          <a:r>
            <a:rPr lang="hu-HU" sz="1800" kern="1200" dirty="0" smtClean="0"/>
            <a:t> kitakarítása következő </a:t>
          </a:r>
          <a:r>
            <a:rPr lang="hu-HU" sz="1800" kern="1200" dirty="0" err="1" smtClean="0"/>
            <a:t>batch-hez</a:t>
          </a:r>
          <a:endParaRPr lang="hu-HU" sz="1800" kern="1200" dirty="0"/>
        </a:p>
      </dsp:txBody>
      <dsp:txXfrm rot="5400000">
        <a:off x="4139772" y="84323"/>
        <a:ext cx="649281" cy="7530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ACFB-0D14-484F-B7E7-295CAA86D291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12D85-F926-4E4E-9F08-8861ED2C7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2D85-F926-4E4E-9F08-8861ED2C73E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2012.09.27.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3737049"/>
            <a:ext cx="7772400" cy="1470025"/>
          </a:xfrm>
        </p:spPr>
        <p:txBody>
          <a:bodyPr/>
          <a:lstStyle/>
          <a:p>
            <a:r>
              <a:rPr lang="hu-HU" dirty="0" smtClean="0"/>
              <a:t>Gráf-adatbázis építése </a:t>
            </a:r>
            <a:r>
              <a:rPr lang="hu-HU" dirty="0" err="1" smtClean="0"/>
              <a:t>twitter</a:t>
            </a:r>
            <a:r>
              <a:rPr lang="hu-HU" dirty="0" smtClean="0"/>
              <a:t> adatokból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5492824"/>
            <a:ext cx="6400800" cy="1752600"/>
          </a:xfrm>
        </p:spPr>
        <p:txBody>
          <a:bodyPr/>
          <a:lstStyle/>
          <a:p>
            <a:r>
              <a:rPr lang="hu-HU" dirty="0" smtClean="0"/>
              <a:t>Hanyecz Tamás, Dobos László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899592" y="620688"/>
            <a:ext cx="2520000" cy="2520280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Picture 2" descr="http://www.infobarrel.com/media/image/1567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1944216" cy="1944216"/>
          </a:xfrm>
          <a:prstGeom prst="rect">
            <a:avLst/>
          </a:prstGeom>
          <a:noFill/>
        </p:spPr>
      </p:pic>
      <p:sp>
        <p:nvSpPr>
          <p:cNvPr id="9" name="Lekerekített téglalap 8"/>
          <p:cNvSpPr/>
          <p:nvPr/>
        </p:nvSpPr>
        <p:spPr>
          <a:xfrm>
            <a:off x="5724128" y="620688"/>
            <a:ext cx="2520000" cy="2520280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Picture 4" descr="http://obieosobalu.files.wordpress.com/2011/08/sql-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69248"/>
            <a:ext cx="2232248" cy="1811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Twitter Stream </a:t>
            </a:r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lehetséges</a:t>
            </a:r>
            <a:r>
              <a:rPr lang="en-US" dirty="0" smtClean="0"/>
              <a:t> </a:t>
            </a:r>
            <a:r>
              <a:rPr lang="en-US" dirty="0" err="1" smtClean="0"/>
              <a:t>alkalmazása</a:t>
            </a:r>
            <a:endParaRPr lang="en-US" dirty="0"/>
          </a:p>
        </p:txBody>
      </p:sp>
      <p:pic>
        <p:nvPicPr>
          <p:cNvPr id="4" name="Tartalom helye 3" descr="térké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8229600" cy="428891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Twitter</a:t>
            </a:r>
            <a:r>
              <a:rPr lang="hu-HU" dirty="0" smtClean="0"/>
              <a:t> </a:t>
            </a:r>
            <a:r>
              <a:rPr lang="hu-HU" dirty="0" err="1" smtClean="0"/>
              <a:t>Toolkit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Programok az adatok feldolgozásához</a:t>
            </a:r>
          </a:p>
          <a:p>
            <a:endParaRPr lang="hu-HU" dirty="0" smtClean="0"/>
          </a:p>
          <a:p>
            <a:r>
              <a:rPr lang="hu-HU" dirty="0" err="1" smtClean="0"/>
              <a:t>TwitterReader</a:t>
            </a:r>
            <a:endParaRPr lang="hu-HU" dirty="0" smtClean="0"/>
          </a:p>
          <a:p>
            <a:pPr lvl="1"/>
            <a:r>
              <a:rPr lang="hu-HU" dirty="0" smtClean="0"/>
              <a:t>Adatfolyam olvasása és lementése</a:t>
            </a:r>
          </a:p>
          <a:p>
            <a:pPr lvl="1"/>
            <a:r>
              <a:rPr lang="hu-HU" dirty="0" smtClean="0"/>
              <a:t>Kezeli a törékeny hálózatot</a:t>
            </a:r>
          </a:p>
          <a:p>
            <a:pPr lvl="1"/>
            <a:r>
              <a:rPr lang="hu-HU" dirty="0" smtClean="0"/>
              <a:t>Időnként új fájlt kezd (batch)</a:t>
            </a:r>
          </a:p>
          <a:p>
            <a:pPr lvl="1"/>
            <a:endParaRPr lang="hu-HU" dirty="0" smtClean="0"/>
          </a:p>
          <a:p>
            <a:r>
              <a:rPr lang="hu-HU" dirty="0" err="1" smtClean="0"/>
              <a:t>TwitterLoader</a:t>
            </a:r>
            <a:endParaRPr lang="hu-HU" dirty="0" smtClean="0"/>
          </a:p>
          <a:p>
            <a:pPr lvl="1"/>
            <a:r>
              <a:rPr lang="hu-HU" dirty="0" err="1" smtClean="0"/>
              <a:t>Batch-ek</a:t>
            </a:r>
            <a:r>
              <a:rPr lang="hu-HU" dirty="0" smtClean="0"/>
              <a:t> betöltése MSSQL adatbázisba</a:t>
            </a:r>
          </a:p>
          <a:p>
            <a:pPr lvl="1"/>
            <a:r>
              <a:rPr lang="hu-HU" dirty="0" smtClean="0"/>
              <a:t>Összefésülés a már meglevő adatokkal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Adatok adatbázisba töltése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Adatfolyam adatbázisba töltése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Adatbázis séma</a:t>
            </a:r>
            <a:endParaRPr lang="hu-HU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14371"/>
            <a:ext cx="8229600" cy="349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Nézetek</a:t>
            </a:r>
            <a:endParaRPr lang="hu-HU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05" y="1839126"/>
            <a:ext cx="8228589" cy="404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Nyitott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user</a:t>
            </a:r>
            <a:r>
              <a:rPr lang="hu-HU" dirty="0" smtClean="0"/>
              <a:t> status </a:t>
            </a:r>
            <a:r>
              <a:rPr lang="hu-HU" dirty="0" err="1" smtClean="0"/>
              <a:t>merge</a:t>
            </a:r>
            <a:r>
              <a:rPr lang="hu-HU" dirty="0" smtClean="0"/>
              <a:t> lassú. Kell a </a:t>
            </a:r>
            <a:r>
              <a:rPr lang="hu-HU" dirty="0" err="1" smtClean="0"/>
              <a:t>user</a:t>
            </a:r>
            <a:r>
              <a:rPr lang="hu-HU" dirty="0" smtClean="0"/>
              <a:t> összes adata a </a:t>
            </a:r>
            <a:r>
              <a:rPr lang="hu-HU" dirty="0" err="1" smtClean="0"/>
              <a:t>user</a:t>
            </a:r>
            <a:r>
              <a:rPr lang="hu-HU" dirty="0" smtClean="0"/>
              <a:t> táblában, vagy elegendő a </a:t>
            </a:r>
            <a:r>
              <a:rPr lang="hu-HU" dirty="0" err="1" smtClean="0"/>
              <a:t>user</a:t>
            </a:r>
            <a:r>
              <a:rPr lang="hu-HU" dirty="0" smtClean="0"/>
              <a:t> update tábla?</a:t>
            </a:r>
          </a:p>
          <a:p>
            <a:endParaRPr lang="hu-HU" dirty="0" smtClean="0"/>
          </a:p>
          <a:p>
            <a:r>
              <a:rPr lang="hu-HU" dirty="0" smtClean="0"/>
              <a:t>Akarjuk-e tárolni a többi </a:t>
            </a:r>
            <a:r>
              <a:rPr lang="hu-HU" dirty="0" err="1" smtClean="0"/>
              <a:t>tweetből</a:t>
            </a:r>
            <a:r>
              <a:rPr lang="hu-HU" dirty="0" smtClean="0"/>
              <a:t> </a:t>
            </a:r>
            <a:r>
              <a:rPr lang="hu-HU" dirty="0" err="1" smtClean="0"/>
              <a:t>parse-olt</a:t>
            </a:r>
            <a:r>
              <a:rPr lang="hu-HU" dirty="0" smtClean="0"/>
              <a:t> adatot?</a:t>
            </a:r>
          </a:p>
          <a:p>
            <a:pPr lvl="1"/>
            <a:r>
              <a:rPr lang="hu-HU" dirty="0" err="1" smtClean="0"/>
              <a:t>url-ek</a:t>
            </a:r>
            <a:r>
              <a:rPr lang="hu-HU" dirty="0" smtClean="0"/>
              <a:t>, képek, videók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Twitter</a:t>
            </a:r>
            <a:r>
              <a:rPr lang="hu-HU" dirty="0" smtClean="0"/>
              <a:t> kapcsolatok felderítése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hálózat felderítése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hu-HU" dirty="0" smtClean="0"/>
              <a:t>Algoritmus</a:t>
            </a:r>
          </a:p>
          <a:p>
            <a:r>
              <a:rPr lang="hu-HU" dirty="0" smtClean="0"/>
              <a:t>Kezdeti csúcs kiválasztása és a listában tevése</a:t>
            </a:r>
          </a:p>
          <a:p>
            <a:r>
              <a:rPr lang="hu-HU" dirty="0" smtClean="0"/>
              <a:t>Ciklus: Amíg a mélység &lt;= Max:</a:t>
            </a:r>
          </a:p>
          <a:p>
            <a:pPr lvl="1"/>
            <a:r>
              <a:rPr lang="hu-HU" dirty="0" smtClean="0"/>
              <a:t>Csúcs kiválasztása a listából</a:t>
            </a:r>
          </a:p>
          <a:p>
            <a:pPr lvl="1"/>
            <a:r>
              <a:rPr lang="hu-HU" dirty="0" smtClean="0"/>
              <a:t>Csúcs szomszédjainak felderítése</a:t>
            </a:r>
          </a:p>
          <a:p>
            <a:pPr lvl="1"/>
            <a:r>
              <a:rPr lang="hu-HU" dirty="0" smtClean="0"/>
              <a:t>Szomszédok tárolása egy listában</a:t>
            </a:r>
          </a:p>
          <a:p>
            <a:r>
              <a:rPr lang="hu-HU" dirty="0" smtClean="0"/>
              <a:t>Ciklus Vége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412976"/>
          </a:xfrm>
        </p:spPr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5" name="Ellipszis 4"/>
          <p:cNvSpPr>
            <a:spLocks noChangeAspect="1"/>
          </p:cNvSpPr>
          <p:nvPr/>
        </p:nvSpPr>
        <p:spPr>
          <a:xfrm>
            <a:off x="6372200" y="19888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zis 5"/>
          <p:cNvSpPr>
            <a:spLocks noChangeAspect="1"/>
          </p:cNvSpPr>
          <p:nvPr/>
        </p:nvSpPr>
        <p:spPr>
          <a:xfrm>
            <a:off x="7524328" y="32129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zis 6"/>
          <p:cNvSpPr>
            <a:spLocks noChangeAspect="1"/>
          </p:cNvSpPr>
          <p:nvPr/>
        </p:nvSpPr>
        <p:spPr>
          <a:xfrm>
            <a:off x="6012160" y="32129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zis 7"/>
          <p:cNvSpPr>
            <a:spLocks noChangeAspect="1"/>
          </p:cNvSpPr>
          <p:nvPr/>
        </p:nvSpPr>
        <p:spPr>
          <a:xfrm>
            <a:off x="5364088" y="32129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Egyenes összekötő 9"/>
          <p:cNvCxnSpPr/>
          <p:nvPr/>
        </p:nvCxnSpPr>
        <p:spPr>
          <a:xfrm rot="5400000" flipH="1" flipV="1">
            <a:off x="5688124" y="2456892"/>
            <a:ext cx="720080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 rot="5400000" flipH="1" flipV="1">
            <a:off x="6012160" y="2636912"/>
            <a:ext cx="72008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rot="5400000">
            <a:off x="6228184" y="2780928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 rot="16200000" flipH="1">
            <a:off x="6480212" y="2600908"/>
            <a:ext cx="720080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32240" y="2420888"/>
            <a:ext cx="864096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églalap 23"/>
          <p:cNvSpPr/>
          <p:nvPr/>
        </p:nvSpPr>
        <p:spPr>
          <a:xfrm>
            <a:off x="6660232" y="2780928"/>
            <a:ext cx="6480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hu-H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5" name="Egyenes összekötő 24"/>
          <p:cNvCxnSpPr/>
          <p:nvPr/>
        </p:nvCxnSpPr>
        <p:spPr>
          <a:xfrm rot="5400000" flipH="1" flipV="1">
            <a:off x="4932040" y="3789040"/>
            <a:ext cx="648072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rot="16200000" flipV="1">
            <a:off x="5328084" y="3969060"/>
            <a:ext cx="576064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Ellipszis 32"/>
          <p:cNvSpPr>
            <a:spLocks noChangeAspect="1"/>
          </p:cNvSpPr>
          <p:nvPr/>
        </p:nvSpPr>
        <p:spPr>
          <a:xfrm>
            <a:off x="5436096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Ellipszis 33"/>
          <p:cNvSpPr>
            <a:spLocks noChangeAspect="1"/>
          </p:cNvSpPr>
          <p:nvPr/>
        </p:nvSpPr>
        <p:spPr>
          <a:xfrm>
            <a:off x="4788024" y="436510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églalap 40"/>
          <p:cNvSpPr/>
          <p:nvPr/>
        </p:nvSpPr>
        <p:spPr>
          <a:xfrm>
            <a:off x="5076056" y="4293096"/>
            <a:ext cx="4320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hu-H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43" name="Egyenes összekötő 42"/>
          <p:cNvCxnSpPr/>
          <p:nvPr/>
        </p:nvCxnSpPr>
        <p:spPr>
          <a:xfrm rot="16200000" flipV="1">
            <a:off x="5832140" y="3969060"/>
            <a:ext cx="72008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rot="16200000" flipV="1">
            <a:off x="6192180" y="3753036"/>
            <a:ext cx="720080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zis 44"/>
          <p:cNvSpPr>
            <a:spLocks noChangeAspect="1"/>
          </p:cNvSpPr>
          <p:nvPr/>
        </p:nvSpPr>
        <p:spPr>
          <a:xfrm>
            <a:off x="6660232" y="44371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llipszis 45"/>
          <p:cNvSpPr>
            <a:spLocks noChangeAspect="1"/>
          </p:cNvSpPr>
          <p:nvPr/>
        </p:nvSpPr>
        <p:spPr>
          <a:xfrm>
            <a:off x="5940152" y="44371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églalap 46"/>
          <p:cNvSpPr/>
          <p:nvPr/>
        </p:nvSpPr>
        <p:spPr>
          <a:xfrm>
            <a:off x="6228184" y="4365104"/>
            <a:ext cx="43204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hu-H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" name="Szövegdoboz 60"/>
          <p:cNvSpPr txBox="1"/>
          <p:nvPr/>
        </p:nvSpPr>
        <p:spPr>
          <a:xfrm>
            <a:off x="4644008" y="5157192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Listába került pontok</a:t>
            </a:r>
          </a:p>
          <a:p>
            <a:r>
              <a:rPr lang="hu-HU" dirty="0" smtClean="0"/>
              <a:t>1 + N(0,1) + N(1,</a:t>
            </a:r>
            <a:r>
              <a:rPr lang="hu-HU" dirty="0" err="1" smtClean="0"/>
              <a:t>1</a:t>
            </a:r>
            <a:r>
              <a:rPr lang="hu-HU" dirty="0" smtClean="0"/>
              <a:t>) + N(1,2) +… +N(1,n</a:t>
            </a:r>
            <a:r>
              <a:rPr lang="hu-HU" baseline="-25000" dirty="0" smtClean="0"/>
              <a:t>1</a:t>
            </a:r>
            <a:r>
              <a:rPr lang="hu-HU" dirty="0" smtClean="0"/>
              <a:t>) + N(2,1) + N(2,</a:t>
            </a:r>
            <a:r>
              <a:rPr lang="hu-HU" dirty="0" err="1" smtClean="0"/>
              <a:t>2</a:t>
            </a:r>
            <a:r>
              <a:rPr lang="hu-HU" dirty="0" smtClean="0"/>
              <a:t>) +  … + N(2,n</a:t>
            </a:r>
            <a:r>
              <a:rPr lang="hu-HU" baseline="-25000" dirty="0" smtClean="0"/>
              <a:t>2</a:t>
            </a:r>
            <a:r>
              <a:rPr lang="hu-HU" dirty="0" smtClean="0"/>
              <a:t>) + ….</a:t>
            </a:r>
            <a:endParaRPr lang="en-US" dirty="0"/>
          </a:p>
        </p:txBody>
      </p:sp>
      <p:cxnSp>
        <p:nvCxnSpPr>
          <p:cNvPr id="63" name="Egyenes összekötő 62"/>
          <p:cNvCxnSpPr/>
          <p:nvPr/>
        </p:nvCxnSpPr>
        <p:spPr>
          <a:xfrm>
            <a:off x="4644008" y="5733256"/>
            <a:ext cx="2880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65"/>
          <p:cNvCxnSpPr/>
          <p:nvPr/>
        </p:nvCxnSpPr>
        <p:spPr>
          <a:xfrm>
            <a:off x="4644008" y="5733256"/>
            <a:ext cx="2880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66"/>
          <p:cNvCxnSpPr/>
          <p:nvPr/>
        </p:nvCxnSpPr>
        <p:spPr>
          <a:xfrm>
            <a:off x="5004048" y="5733256"/>
            <a:ext cx="64807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68"/>
          <p:cNvCxnSpPr/>
          <p:nvPr/>
        </p:nvCxnSpPr>
        <p:spPr>
          <a:xfrm>
            <a:off x="5004048" y="5733256"/>
            <a:ext cx="64807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gyenes összekötő 69"/>
          <p:cNvCxnSpPr/>
          <p:nvPr/>
        </p:nvCxnSpPr>
        <p:spPr>
          <a:xfrm>
            <a:off x="5796136" y="5733256"/>
            <a:ext cx="64807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gyenes összekötő 70"/>
          <p:cNvCxnSpPr/>
          <p:nvPr/>
        </p:nvCxnSpPr>
        <p:spPr>
          <a:xfrm>
            <a:off x="5796136" y="5733256"/>
            <a:ext cx="64807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71"/>
          <p:cNvCxnSpPr/>
          <p:nvPr/>
        </p:nvCxnSpPr>
        <p:spPr>
          <a:xfrm>
            <a:off x="6588224" y="5733256"/>
            <a:ext cx="648072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72"/>
          <p:cNvCxnSpPr/>
          <p:nvPr/>
        </p:nvCxnSpPr>
        <p:spPr>
          <a:xfrm>
            <a:off x="6588224" y="5733256"/>
            <a:ext cx="64807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églalap 77"/>
          <p:cNvSpPr/>
          <p:nvPr/>
        </p:nvSpPr>
        <p:spPr>
          <a:xfrm>
            <a:off x="7380312" y="4005064"/>
            <a:ext cx="432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endParaRPr lang="hu-H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9" name="Téglalap 78"/>
          <p:cNvSpPr/>
          <p:nvPr/>
        </p:nvSpPr>
        <p:spPr>
          <a:xfrm>
            <a:off x="1259632" y="3861048"/>
            <a:ext cx="316835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églalap 79"/>
          <p:cNvSpPr/>
          <p:nvPr/>
        </p:nvSpPr>
        <p:spPr>
          <a:xfrm>
            <a:off x="1259632" y="4293096"/>
            <a:ext cx="316835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églalap 80"/>
          <p:cNvSpPr/>
          <p:nvPr/>
        </p:nvSpPr>
        <p:spPr>
          <a:xfrm>
            <a:off x="1259632" y="5013176"/>
            <a:ext cx="3168352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églalap 81"/>
          <p:cNvSpPr/>
          <p:nvPr/>
        </p:nvSpPr>
        <p:spPr>
          <a:xfrm>
            <a:off x="1259632" y="3861048"/>
            <a:ext cx="3168352" cy="36004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églalap 82"/>
          <p:cNvSpPr/>
          <p:nvPr/>
        </p:nvSpPr>
        <p:spPr>
          <a:xfrm>
            <a:off x="1259632" y="4293096"/>
            <a:ext cx="3168352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églalap 83"/>
          <p:cNvSpPr/>
          <p:nvPr/>
        </p:nvSpPr>
        <p:spPr>
          <a:xfrm>
            <a:off x="1259632" y="5013176"/>
            <a:ext cx="3168352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Ellipszis 84"/>
          <p:cNvSpPr/>
          <p:nvPr/>
        </p:nvSpPr>
        <p:spPr>
          <a:xfrm>
            <a:off x="5292080" y="3140968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Ellipszis 85"/>
          <p:cNvSpPr/>
          <p:nvPr/>
        </p:nvSpPr>
        <p:spPr>
          <a:xfrm>
            <a:off x="5292000" y="3140968"/>
            <a:ext cx="504056" cy="504056"/>
          </a:xfrm>
          <a:prstGeom prst="ellipse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24" grpId="0"/>
      <p:bldP spid="33" grpId="0" animBg="1"/>
      <p:bldP spid="34" grpId="0" animBg="1"/>
      <p:bldP spid="41" grpId="0"/>
      <p:bldP spid="45" grpId="0" animBg="1"/>
      <p:bldP spid="46" grpId="0" animBg="1"/>
      <p:bldP spid="47" grpId="0"/>
      <p:bldP spid="78" grpId="0" build="allAtOnce"/>
      <p:bldP spid="79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Felderítés</a:t>
            </a:r>
            <a:r>
              <a:rPr lang="en-US" dirty="0" smtClean="0"/>
              <a:t> </a:t>
            </a:r>
            <a:r>
              <a:rPr lang="en-US" dirty="0" err="1" smtClean="0"/>
              <a:t>alapelve</a:t>
            </a:r>
            <a:endParaRPr lang="en-US" dirty="0"/>
          </a:p>
        </p:txBody>
      </p:sp>
      <p:pic>
        <p:nvPicPr>
          <p:cNvPr id="4" name="Kép 3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429000"/>
            <a:ext cx="1498330" cy="1600200"/>
          </a:xfrm>
          <a:prstGeom prst="rect">
            <a:avLst/>
          </a:prstGeom>
        </p:spPr>
      </p:pic>
      <p:pic>
        <p:nvPicPr>
          <p:cNvPr id="5" name="Kép 4" descr="img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447800"/>
            <a:ext cx="1003445" cy="8382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876800" y="1447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Központi</a:t>
            </a:r>
            <a:r>
              <a:rPr lang="en-US" dirty="0" smtClean="0"/>
              <a:t> </a:t>
            </a:r>
            <a:r>
              <a:rPr lang="en-US" dirty="0" err="1" smtClean="0"/>
              <a:t>gép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Ezen</a:t>
            </a:r>
            <a:r>
              <a:rPr lang="en-US" dirty="0" smtClean="0"/>
              <a:t> </a:t>
            </a:r>
            <a:r>
              <a:rPr lang="en-US" dirty="0" err="1" smtClean="0"/>
              <a:t>tároljuk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adatokat</a:t>
            </a:r>
            <a:endParaRPr lang="en-US" dirty="0"/>
          </a:p>
        </p:txBody>
      </p:sp>
      <p:pic>
        <p:nvPicPr>
          <p:cNvPr id="7" name="Kép 6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05200"/>
            <a:ext cx="1498330" cy="1600200"/>
          </a:xfrm>
          <a:prstGeom prst="rect">
            <a:avLst/>
          </a:prstGeom>
        </p:spPr>
      </p:pic>
      <p:pic>
        <p:nvPicPr>
          <p:cNvPr id="8" name="Kép 7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505200"/>
            <a:ext cx="1498330" cy="1600200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2895600" y="5486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Ezeken</a:t>
            </a:r>
            <a:r>
              <a:rPr lang="en-US" dirty="0" smtClean="0"/>
              <a:t> a </a:t>
            </a:r>
            <a:r>
              <a:rPr lang="en-US" dirty="0" err="1" smtClean="0"/>
              <a:t>gépeken</a:t>
            </a:r>
            <a:r>
              <a:rPr lang="en-US" dirty="0" smtClean="0"/>
              <a:t> </a:t>
            </a:r>
            <a:r>
              <a:rPr lang="en-US" dirty="0" err="1" smtClean="0"/>
              <a:t>futtatjuk</a:t>
            </a:r>
            <a:r>
              <a:rPr lang="en-US" dirty="0" smtClean="0"/>
              <a:t> a </a:t>
            </a:r>
            <a:r>
              <a:rPr lang="en-US" dirty="0" err="1" smtClean="0"/>
              <a:t>méréseket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töltjük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adatokat</a:t>
            </a:r>
            <a:r>
              <a:rPr lang="en-US" dirty="0" smtClean="0"/>
              <a:t> a </a:t>
            </a:r>
            <a:r>
              <a:rPr lang="en-US" dirty="0" err="1" smtClean="0"/>
              <a:t>központi</a:t>
            </a:r>
            <a:r>
              <a:rPr lang="en-US" dirty="0" smtClean="0"/>
              <a:t> </a:t>
            </a:r>
            <a:r>
              <a:rPr lang="en-US" dirty="0" err="1" smtClean="0"/>
              <a:t>gépre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2" name="Egyenes összekötő nyíllal 11"/>
          <p:cNvCxnSpPr/>
          <p:nvPr/>
        </p:nvCxnSpPr>
        <p:spPr>
          <a:xfrm flipV="1">
            <a:off x="2209800" y="2286000"/>
            <a:ext cx="1676400" cy="9906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V="1">
            <a:off x="4343400" y="2362200"/>
            <a:ext cx="0" cy="9906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 flipV="1">
            <a:off x="5181600" y="2362200"/>
            <a:ext cx="1676400" cy="9906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Twitter</a:t>
            </a:r>
            <a:r>
              <a:rPr lang="hu-HU" dirty="0" smtClean="0"/>
              <a:t> üzenetek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Tweet</a:t>
            </a:r>
            <a:endParaRPr lang="hu-HU" dirty="0" smtClean="0"/>
          </a:p>
          <a:p>
            <a:pPr lvl="1"/>
            <a:r>
              <a:rPr lang="hu-HU" dirty="0" smtClean="0"/>
              <a:t>Kb. </a:t>
            </a:r>
            <a:r>
              <a:rPr lang="hu-HU" dirty="0" err="1" smtClean="0"/>
              <a:t>max</a:t>
            </a:r>
            <a:r>
              <a:rPr lang="hu-HU" dirty="0" smtClean="0"/>
              <a:t>. 160 karakter hosszú szöveg</a:t>
            </a:r>
          </a:p>
          <a:p>
            <a:pPr lvl="1"/>
            <a:r>
              <a:rPr lang="hu-HU" dirty="0" smtClean="0"/>
              <a:t>A publikus </a:t>
            </a:r>
            <a:r>
              <a:rPr lang="hu-HU" dirty="0" err="1" smtClean="0"/>
              <a:t>tweeteket</a:t>
            </a:r>
            <a:r>
              <a:rPr lang="hu-HU" dirty="0" smtClean="0"/>
              <a:t> bárki olvashatja</a:t>
            </a:r>
          </a:p>
          <a:p>
            <a:pPr lvl="1"/>
            <a:r>
              <a:rPr lang="hu-HU" dirty="0" smtClean="0"/>
              <a:t>Fel lehet iratkozni egyes emberek üzeneteire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A teljes adatfolyam mintavételezett változata valós időben letölthető (</a:t>
            </a:r>
            <a:r>
              <a:rPr lang="hu-HU" dirty="0" err="1" smtClean="0"/>
              <a:t>stream</a:t>
            </a:r>
            <a:r>
              <a:rPr lang="hu-HU" dirty="0" smtClean="0"/>
              <a:t>)</a:t>
            </a:r>
            <a:endParaRPr lang="hu-HU" dirty="0" smtClean="0"/>
          </a:p>
          <a:p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Felderítés</a:t>
            </a:r>
            <a:r>
              <a:rPr lang="en-US" dirty="0" smtClean="0"/>
              <a:t> </a:t>
            </a:r>
            <a:r>
              <a:rPr lang="en-US" dirty="0" err="1" smtClean="0"/>
              <a:t>kevés</a:t>
            </a:r>
            <a:r>
              <a:rPr lang="en-US" dirty="0" smtClean="0"/>
              <a:t> (&lt;30) </a:t>
            </a:r>
            <a:r>
              <a:rPr lang="en-US" dirty="0" err="1" smtClean="0"/>
              <a:t>gép</a:t>
            </a:r>
            <a:r>
              <a:rPr lang="en-US" dirty="0" smtClean="0"/>
              <a:t> </a:t>
            </a:r>
            <a:r>
              <a:rPr lang="en-US" dirty="0" err="1" smtClean="0"/>
              <a:t>esetén</a:t>
            </a:r>
            <a:endParaRPr lang="en-US" dirty="0"/>
          </a:p>
        </p:txBody>
      </p:sp>
      <p:pic>
        <p:nvPicPr>
          <p:cNvPr id="4" name="Kép 3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429000"/>
            <a:ext cx="1498330" cy="1600200"/>
          </a:xfrm>
          <a:prstGeom prst="rect">
            <a:avLst/>
          </a:prstGeom>
        </p:spPr>
      </p:pic>
      <p:pic>
        <p:nvPicPr>
          <p:cNvPr id="5" name="Kép 4" descr="img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447800"/>
            <a:ext cx="1003445" cy="838200"/>
          </a:xfrm>
          <a:prstGeom prst="rect">
            <a:avLst/>
          </a:prstGeom>
        </p:spPr>
      </p:pic>
      <p:pic>
        <p:nvPicPr>
          <p:cNvPr id="7" name="Kép 6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505200"/>
            <a:ext cx="1498330" cy="1600200"/>
          </a:xfrm>
          <a:prstGeom prst="rect">
            <a:avLst/>
          </a:prstGeom>
        </p:spPr>
      </p:pic>
      <p:pic>
        <p:nvPicPr>
          <p:cNvPr id="8" name="Kép 7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3505200"/>
            <a:ext cx="1498330" cy="1600200"/>
          </a:xfrm>
          <a:prstGeom prst="rect">
            <a:avLst/>
          </a:prstGeom>
        </p:spPr>
      </p:pic>
      <p:sp>
        <p:nvSpPr>
          <p:cNvPr id="14" name="Szövegdoboz 13"/>
          <p:cNvSpPr txBox="1"/>
          <p:nvPr/>
        </p:nvSpPr>
        <p:spPr>
          <a:xfrm>
            <a:off x="228600" y="1371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</a:t>
            </a:r>
            <a:r>
              <a:rPr lang="en-US" sz="1200" dirty="0" err="1" smtClean="0"/>
              <a:t>Végre</a:t>
            </a:r>
            <a:r>
              <a:rPr lang="en-US" sz="1200" dirty="0" smtClean="0"/>
              <a:t> </a:t>
            </a:r>
            <a:r>
              <a:rPr lang="en-US" sz="1200" dirty="0" err="1" smtClean="0"/>
              <a:t>hajtunk</a:t>
            </a:r>
            <a:r>
              <a:rPr lang="en-US" sz="1200" dirty="0" smtClean="0"/>
              <a:t> 150 </a:t>
            </a:r>
            <a:r>
              <a:rPr lang="en-US" sz="1200" dirty="0" err="1" smtClean="0"/>
              <a:t>lekérdezést</a:t>
            </a:r>
            <a:r>
              <a:rPr lang="en-US" sz="1200" dirty="0"/>
              <a:t>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eredményt</a:t>
            </a:r>
            <a:r>
              <a:rPr lang="en-US" sz="1200" dirty="0" smtClean="0"/>
              <a:t> </a:t>
            </a:r>
            <a:r>
              <a:rPr lang="en-US" sz="1200" dirty="0" err="1" smtClean="0"/>
              <a:t>berjuk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éllistába</a:t>
            </a:r>
            <a:r>
              <a:rPr lang="en-US" sz="1200" dirty="0" smtClean="0"/>
              <a:t>, a </a:t>
            </a:r>
            <a:r>
              <a:rPr lang="en-US" sz="1200" dirty="0" err="1" smtClean="0"/>
              <a:t>felderített</a:t>
            </a:r>
            <a:r>
              <a:rPr lang="en-US" sz="1200" dirty="0" smtClean="0"/>
              <a:t> </a:t>
            </a:r>
            <a:r>
              <a:rPr lang="en-US" sz="1200" dirty="0" err="1" smtClean="0"/>
              <a:t>csúcsokat</a:t>
            </a:r>
            <a:r>
              <a:rPr lang="en-US" sz="1200" dirty="0" smtClean="0"/>
              <a:t> </a:t>
            </a:r>
            <a:r>
              <a:rPr lang="en-US" sz="1200" dirty="0" err="1" smtClean="0"/>
              <a:t>pedig</a:t>
            </a:r>
            <a:r>
              <a:rPr lang="en-US" sz="1200" dirty="0" smtClean="0"/>
              <a:t> </a:t>
            </a:r>
            <a:r>
              <a:rPr lang="en-US" sz="1200" dirty="0" err="1" smtClean="0"/>
              <a:t>egy</a:t>
            </a:r>
            <a:r>
              <a:rPr lang="en-US" sz="1200" dirty="0" smtClean="0"/>
              <a:t> </a:t>
            </a:r>
            <a:r>
              <a:rPr lang="en-US" sz="1200" dirty="0" err="1" smtClean="0"/>
              <a:t>fájlba</a:t>
            </a:r>
            <a:r>
              <a:rPr lang="en-US" sz="1200" dirty="0" smtClean="0"/>
              <a:t> </a:t>
            </a:r>
            <a:r>
              <a:rPr lang="en-US" sz="1200" dirty="0" err="1" smtClean="0"/>
              <a:t>beírjuk</a:t>
            </a:r>
            <a:endParaRPr lang="en-US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52400" y="2057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</a:t>
            </a:r>
            <a:r>
              <a:rPr lang="en-US" sz="1200" dirty="0" err="1" smtClean="0"/>
              <a:t>Kiválasztunk</a:t>
            </a:r>
            <a:r>
              <a:rPr lang="en-US" sz="1200" dirty="0" smtClean="0"/>
              <a:t> 150 </a:t>
            </a:r>
            <a:r>
              <a:rPr lang="en-US" sz="1200" dirty="0" err="1" smtClean="0"/>
              <a:t>fel</a:t>
            </a:r>
            <a:r>
              <a:rPr lang="en-US" sz="1200" dirty="0" smtClean="0"/>
              <a:t> </a:t>
            </a:r>
            <a:r>
              <a:rPr lang="en-US" sz="1200" dirty="0" err="1" smtClean="0"/>
              <a:t>nem</a:t>
            </a:r>
            <a:r>
              <a:rPr lang="en-US" sz="1200" dirty="0" smtClean="0"/>
              <a:t> </a:t>
            </a:r>
            <a:r>
              <a:rPr lang="en-US" sz="1200" dirty="0" err="1" smtClean="0"/>
              <a:t>derített</a:t>
            </a:r>
            <a:r>
              <a:rPr lang="en-US" sz="1200" dirty="0" smtClean="0"/>
              <a:t> </a:t>
            </a:r>
            <a:r>
              <a:rPr lang="en-US" sz="1200" dirty="0" err="1" smtClean="0"/>
              <a:t>csúcsot</a:t>
            </a:r>
            <a:r>
              <a:rPr lang="en-US" sz="1200" dirty="0" smtClean="0"/>
              <a:t>, </a:t>
            </a:r>
            <a:r>
              <a:rPr lang="en-US" sz="1200" dirty="0" err="1" smtClean="0"/>
              <a:t>beírjuk</a:t>
            </a:r>
            <a:r>
              <a:rPr lang="en-US" sz="1200" dirty="0" smtClean="0"/>
              <a:t> </a:t>
            </a:r>
            <a:r>
              <a:rPr lang="en-US" sz="1200" dirty="0" err="1" smtClean="0"/>
              <a:t>egy</a:t>
            </a:r>
            <a:r>
              <a:rPr lang="en-US" sz="1200" dirty="0" smtClean="0"/>
              <a:t> </a:t>
            </a:r>
            <a:r>
              <a:rPr lang="en-US" sz="1200" dirty="0" err="1" smtClean="0"/>
              <a:t>fájlba</a:t>
            </a:r>
            <a:r>
              <a:rPr lang="en-US" sz="1200" dirty="0" smtClean="0"/>
              <a:t>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feltöltjük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1. </a:t>
            </a:r>
            <a:r>
              <a:rPr lang="en-US" sz="1200" dirty="0" err="1" smtClean="0"/>
              <a:t>számú</a:t>
            </a:r>
            <a:r>
              <a:rPr lang="en-US" sz="1200" dirty="0" smtClean="0"/>
              <a:t> </a:t>
            </a:r>
            <a:r>
              <a:rPr lang="en-US" sz="1200" dirty="0" err="1" smtClean="0"/>
              <a:t>gépre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304800" y="5105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r>
              <a:rPr lang="en-US" sz="1200" dirty="0" smtClean="0"/>
              <a:t>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</a:t>
            </a:r>
            <a:r>
              <a:rPr lang="en-US" sz="1200" dirty="0" err="1" smtClean="0"/>
              <a:t>Végre</a:t>
            </a:r>
            <a:r>
              <a:rPr lang="en-US" sz="1200" dirty="0" smtClean="0"/>
              <a:t> </a:t>
            </a:r>
            <a:r>
              <a:rPr lang="en-US" sz="1200" dirty="0" err="1" smtClean="0"/>
              <a:t>hajtunk</a:t>
            </a:r>
            <a:r>
              <a:rPr lang="en-US" sz="1200" dirty="0" smtClean="0"/>
              <a:t> 150 </a:t>
            </a:r>
            <a:r>
              <a:rPr lang="en-US" sz="1200" dirty="0" err="1" smtClean="0"/>
              <a:t>lekérdezést</a:t>
            </a:r>
            <a:r>
              <a:rPr lang="en-US" sz="1200" dirty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1. </a:t>
            </a:r>
            <a:r>
              <a:rPr lang="en-US" sz="1200" dirty="0" err="1" smtClean="0"/>
              <a:t>számú</a:t>
            </a:r>
            <a:r>
              <a:rPr lang="en-US" sz="1200" dirty="0" smtClean="0"/>
              <a:t> </a:t>
            </a:r>
            <a:r>
              <a:rPr lang="en-US" sz="1200" dirty="0" err="1" smtClean="0"/>
              <a:t>gép</a:t>
            </a:r>
            <a:r>
              <a:rPr lang="en-US" sz="1200" dirty="0" smtClean="0"/>
              <a:t>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eredményt</a:t>
            </a:r>
            <a:r>
              <a:rPr lang="en-US" sz="1200" dirty="0" smtClean="0"/>
              <a:t> </a:t>
            </a:r>
            <a:r>
              <a:rPr lang="en-US" sz="1200" dirty="0" err="1" smtClean="0"/>
              <a:t>berjuk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éllistába</a:t>
            </a:r>
            <a:r>
              <a:rPr lang="en-US" sz="1200" dirty="0" smtClean="0"/>
              <a:t>, a </a:t>
            </a:r>
            <a:r>
              <a:rPr lang="en-US" sz="1200" dirty="0" err="1" smtClean="0"/>
              <a:t>felderített</a:t>
            </a:r>
            <a:r>
              <a:rPr lang="en-US" sz="1200" dirty="0" smtClean="0"/>
              <a:t> </a:t>
            </a:r>
            <a:r>
              <a:rPr lang="en-US" sz="1200" dirty="0" err="1" smtClean="0"/>
              <a:t>csúcsokat</a:t>
            </a:r>
            <a:r>
              <a:rPr lang="en-US" sz="1200" dirty="0" smtClean="0"/>
              <a:t> </a:t>
            </a:r>
            <a:r>
              <a:rPr lang="en-US" sz="1200" dirty="0" err="1" smtClean="0"/>
              <a:t>pedig</a:t>
            </a:r>
            <a:r>
              <a:rPr lang="en-US" sz="1200" dirty="0" smtClean="0"/>
              <a:t> </a:t>
            </a:r>
            <a:r>
              <a:rPr lang="en-US" sz="1200" dirty="0" err="1" smtClean="0"/>
              <a:t>egy</a:t>
            </a:r>
            <a:r>
              <a:rPr lang="en-US" sz="1200" dirty="0" smtClean="0"/>
              <a:t> </a:t>
            </a:r>
            <a:r>
              <a:rPr lang="en-US" sz="1200" dirty="0" err="1" smtClean="0"/>
              <a:t>fájlba</a:t>
            </a:r>
            <a:r>
              <a:rPr lang="en-US" sz="1200" dirty="0" smtClean="0"/>
              <a:t> </a:t>
            </a:r>
            <a:r>
              <a:rPr lang="en-US" sz="1200" dirty="0" err="1" smtClean="0"/>
              <a:t>beírjuk</a:t>
            </a:r>
            <a:endParaRPr lang="en-US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304800" y="60198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A </a:t>
            </a:r>
            <a:r>
              <a:rPr lang="en-US" sz="1200" dirty="0" err="1" smtClean="0"/>
              <a:t>fájlokat</a:t>
            </a:r>
            <a:r>
              <a:rPr lang="en-US" sz="1200" dirty="0" smtClean="0"/>
              <a:t> </a:t>
            </a:r>
            <a:r>
              <a:rPr lang="en-US" sz="1200" dirty="0" err="1" smtClean="0"/>
              <a:t>feltöltjük</a:t>
            </a:r>
            <a:r>
              <a:rPr lang="en-US" sz="1200" dirty="0" smtClean="0"/>
              <a:t> a </a:t>
            </a:r>
            <a:r>
              <a:rPr lang="en-US" sz="1200" dirty="0" err="1" smtClean="0"/>
              <a:t>központi</a:t>
            </a:r>
            <a:r>
              <a:rPr lang="en-US" sz="1200" dirty="0" smtClean="0"/>
              <a:t> </a:t>
            </a:r>
            <a:r>
              <a:rPr lang="en-US" sz="1200" dirty="0" err="1" smtClean="0"/>
              <a:t>gépre</a:t>
            </a:r>
            <a:endParaRPr lang="en-US" dirty="0"/>
          </a:p>
        </p:txBody>
      </p:sp>
      <p:cxnSp>
        <p:nvCxnSpPr>
          <p:cNvPr id="20" name="Egyenes összekötő nyíllal 19"/>
          <p:cNvCxnSpPr/>
          <p:nvPr/>
        </p:nvCxnSpPr>
        <p:spPr>
          <a:xfrm flipH="1">
            <a:off x="2057400" y="2362200"/>
            <a:ext cx="1524000" cy="8382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V="1">
            <a:off x="2209800" y="2514600"/>
            <a:ext cx="1524000" cy="8382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5029200" y="1447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</a:t>
            </a:r>
            <a:r>
              <a:rPr lang="en-US" sz="1200" dirty="0" err="1" smtClean="0"/>
              <a:t>Kiválasztunk</a:t>
            </a:r>
            <a:r>
              <a:rPr lang="en-US" sz="1200" dirty="0" smtClean="0"/>
              <a:t> 150 </a:t>
            </a:r>
            <a:r>
              <a:rPr lang="en-US" sz="1200" dirty="0" err="1" smtClean="0"/>
              <a:t>fel</a:t>
            </a:r>
            <a:r>
              <a:rPr lang="en-US" sz="1200" dirty="0" smtClean="0"/>
              <a:t> </a:t>
            </a:r>
            <a:r>
              <a:rPr lang="en-US" sz="1200" dirty="0" err="1" smtClean="0"/>
              <a:t>nem</a:t>
            </a:r>
            <a:r>
              <a:rPr lang="en-US" sz="1200" dirty="0" smtClean="0"/>
              <a:t> </a:t>
            </a:r>
            <a:r>
              <a:rPr lang="en-US" sz="1200" dirty="0" err="1" smtClean="0"/>
              <a:t>derített</a:t>
            </a:r>
            <a:r>
              <a:rPr lang="en-US" sz="1200" dirty="0" smtClean="0"/>
              <a:t> </a:t>
            </a:r>
            <a:r>
              <a:rPr lang="en-US" sz="1200" dirty="0" err="1" smtClean="0"/>
              <a:t>csúcsot</a:t>
            </a:r>
            <a:r>
              <a:rPr lang="en-US" sz="1200" dirty="0" smtClean="0"/>
              <a:t>, </a:t>
            </a:r>
            <a:r>
              <a:rPr lang="en-US" sz="1200" dirty="0" err="1" smtClean="0"/>
              <a:t>beírjuk</a:t>
            </a:r>
            <a:r>
              <a:rPr lang="en-US" sz="1200" dirty="0" smtClean="0"/>
              <a:t> </a:t>
            </a:r>
            <a:r>
              <a:rPr lang="en-US" sz="1200" dirty="0" err="1" smtClean="0"/>
              <a:t>egy</a:t>
            </a:r>
            <a:r>
              <a:rPr lang="en-US" sz="1200" dirty="0" smtClean="0"/>
              <a:t> </a:t>
            </a:r>
            <a:r>
              <a:rPr lang="en-US" sz="1200" dirty="0" err="1" smtClean="0"/>
              <a:t>fájlba</a:t>
            </a:r>
            <a:r>
              <a:rPr lang="en-US" sz="1200" dirty="0" smtClean="0"/>
              <a:t>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feltöltjük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2. </a:t>
            </a:r>
            <a:r>
              <a:rPr lang="en-US" sz="1200" dirty="0" err="1" smtClean="0"/>
              <a:t>számú</a:t>
            </a:r>
            <a:r>
              <a:rPr lang="en-US" sz="1200" dirty="0" smtClean="0"/>
              <a:t> </a:t>
            </a:r>
            <a:r>
              <a:rPr lang="en-US" sz="1200" dirty="0" err="1" smtClean="0"/>
              <a:t>gépre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cxnSp>
        <p:nvCxnSpPr>
          <p:cNvPr id="25" name="Egyenes összekötő nyíllal 24"/>
          <p:cNvCxnSpPr/>
          <p:nvPr/>
        </p:nvCxnSpPr>
        <p:spPr>
          <a:xfrm>
            <a:off x="4267200" y="2362200"/>
            <a:ext cx="0" cy="10668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3810000" y="51816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5.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</a:t>
            </a:r>
            <a:r>
              <a:rPr lang="en-US" sz="1200" dirty="0" err="1" smtClean="0"/>
              <a:t>Végre</a:t>
            </a:r>
            <a:r>
              <a:rPr lang="en-US" sz="1200" dirty="0" smtClean="0"/>
              <a:t> </a:t>
            </a:r>
            <a:r>
              <a:rPr lang="en-US" sz="1200" dirty="0" err="1" smtClean="0"/>
              <a:t>hajtunk</a:t>
            </a:r>
            <a:r>
              <a:rPr lang="en-US" sz="1200" dirty="0" smtClean="0"/>
              <a:t> 150 </a:t>
            </a:r>
            <a:r>
              <a:rPr lang="en-US" sz="1200" dirty="0" err="1" smtClean="0"/>
              <a:t>lekérdezést</a:t>
            </a:r>
            <a:r>
              <a:rPr lang="en-US" sz="1200" dirty="0"/>
              <a:t> </a:t>
            </a:r>
            <a:r>
              <a:rPr lang="en-US" sz="1200" dirty="0" smtClean="0"/>
              <a:t>a </a:t>
            </a:r>
            <a:r>
              <a:rPr lang="en-US" sz="1200" dirty="0"/>
              <a:t>2</a:t>
            </a:r>
            <a:r>
              <a:rPr lang="en-US" sz="1200" dirty="0" smtClean="0"/>
              <a:t>. </a:t>
            </a:r>
            <a:r>
              <a:rPr lang="en-US" sz="1200" dirty="0" err="1" smtClean="0"/>
              <a:t>számú</a:t>
            </a:r>
            <a:r>
              <a:rPr lang="en-US" sz="1200" dirty="0" smtClean="0"/>
              <a:t> </a:t>
            </a:r>
            <a:r>
              <a:rPr lang="en-US" sz="1200" dirty="0" err="1" smtClean="0"/>
              <a:t>gép</a:t>
            </a:r>
            <a:r>
              <a:rPr lang="en-US" sz="1200" dirty="0" smtClean="0"/>
              <a:t>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eredményt</a:t>
            </a:r>
            <a:r>
              <a:rPr lang="en-US" sz="1200" dirty="0" smtClean="0"/>
              <a:t> </a:t>
            </a:r>
            <a:r>
              <a:rPr lang="en-US" sz="1200" dirty="0" err="1" smtClean="0"/>
              <a:t>berjuk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</a:t>
            </a:r>
            <a:r>
              <a:rPr lang="en-US" sz="1200" dirty="0" err="1" smtClean="0"/>
              <a:t>éllistába</a:t>
            </a:r>
            <a:r>
              <a:rPr lang="en-US" sz="1200" dirty="0" smtClean="0"/>
              <a:t>, a </a:t>
            </a:r>
            <a:r>
              <a:rPr lang="en-US" sz="1200" dirty="0" err="1" smtClean="0"/>
              <a:t>felderített</a:t>
            </a:r>
            <a:r>
              <a:rPr lang="en-US" sz="1200" dirty="0" smtClean="0"/>
              <a:t> </a:t>
            </a:r>
            <a:r>
              <a:rPr lang="en-US" sz="1200" dirty="0" err="1" smtClean="0"/>
              <a:t>csúcsokat</a:t>
            </a:r>
            <a:r>
              <a:rPr lang="en-US" sz="1200" dirty="0" smtClean="0"/>
              <a:t> </a:t>
            </a:r>
            <a:r>
              <a:rPr lang="en-US" sz="1200" dirty="0" err="1" smtClean="0"/>
              <a:t>pedig</a:t>
            </a:r>
            <a:r>
              <a:rPr lang="en-US" sz="1200" dirty="0" smtClean="0"/>
              <a:t> </a:t>
            </a:r>
            <a:r>
              <a:rPr lang="en-US" sz="1200" dirty="0" err="1" smtClean="0"/>
              <a:t>egy</a:t>
            </a:r>
            <a:r>
              <a:rPr lang="en-US" sz="1200" dirty="0" smtClean="0"/>
              <a:t> </a:t>
            </a:r>
            <a:r>
              <a:rPr lang="en-US" sz="1200" dirty="0" err="1" smtClean="0"/>
              <a:t>fájlba</a:t>
            </a:r>
            <a:r>
              <a:rPr lang="en-US" sz="1200" dirty="0" smtClean="0"/>
              <a:t> </a:t>
            </a:r>
            <a:r>
              <a:rPr lang="en-US" sz="1200" dirty="0" err="1" smtClean="0"/>
              <a:t>beírjuk</a:t>
            </a:r>
            <a:endParaRPr lang="en-US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3733800" y="60198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r>
              <a:rPr lang="en-US" sz="1200" dirty="0" smtClean="0"/>
              <a:t>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A </a:t>
            </a:r>
            <a:r>
              <a:rPr lang="en-US" sz="1200" dirty="0" err="1" smtClean="0"/>
              <a:t>fájlokat</a:t>
            </a:r>
            <a:r>
              <a:rPr lang="en-US" sz="1200" dirty="0" smtClean="0"/>
              <a:t> </a:t>
            </a:r>
            <a:r>
              <a:rPr lang="en-US" sz="1200" dirty="0" err="1" smtClean="0"/>
              <a:t>feltöltjük</a:t>
            </a:r>
            <a:r>
              <a:rPr lang="en-US" sz="1200" dirty="0" smtClean="0"/>
              <a:t> a </a:t>
            </a:r>
            <a:r>
              <a:rPr lang="en-US" sz="1200" dirty="0" err="1" smtClean="0"/>
              <a:t>központi</a:t>
            </a:r>
            <a:r>
              <a:rPr lang="en-US" sz="1200" dirty="0" smtClean="0"/>
              <a:t> </a:t>
            </a:r>
            <a:r>
              <a:rPr lang="en-US" sz="1200" dirty="0" err="1" smtClean="0"/>
              <a:t>gépre</a:t>
            </a:r>
            <a:endParaRPr lang="en-US" dirty="0"/>
          </a:p>
        </p:txBody>
      </p:sp>
      <p:cxnSp>
        <p:nvCxnSpPr>
          <p:cNvPr id="29" name="Egyenes összekötő nyíllal 28"/>
          <p:cNvCxnSpPr/>
          <p:nvPr/>
        </p:nvCxnSpPr>
        <p:spPr>
          <a:xfrm flipV="1">
            <a:off x="4495800" y="2362200"/>
            <a:ext cx="0" cy="10668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/>
          <p:cNvSpPr txBox="1"/>
          <p:nvPr/>
        </p:nvSpPr>
        <p:spPr>
          <a:xfrm>
            <a:off x="5181600" y="2286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7. </a:t>
            </a:r>
            <a:r>
              <a:rPr lang="en-US" sz="1200" dirty="0" err="1" smtClean="0"/>
              <a:t>Lépés</a:t>
            </a:r>
            <a:r>
              <a:rPr lang="en-US" sz="1200" dirty="0" smtClean="0"/>
              <a:t>: </a:t>
            </a:r>
            <a:r>
              <a:rPr lang="en-US" sz="1200" dirty="0" err="1" smtClean="0"/>
              <a:t>és</a:t>
            </a:r>
            <a:r>
              <a:rPr lang="en-US" sz="1200" dirty="0" smtClean="0"/>
              <a:t> </a:t>
            </a:r>
            <a:r>
              <a:rPr lang="en-US" sz="1200" dirty="0" err="1" smtClean="0"/>
              <a:t>így</a:t>
            </a:r>
            <a:r>
              <a:rPr lang="en-US" sz="1200" dirty="0" smtClean="0"/>
              <a:t> </a:t>
            </a:r>
            <a:r>
              <a:rPr lang="en-US" sz="1200" dirty="0" err="1" smtClean="0"/>
              <a:t>tovább</a:t>
            </a:r>
            <a:r>
              <a:rPr lang="en-US" sz="1200" dirty="0" smtClean="0"/>
              <a:t>, </a:t>
            </a:r>
            <a:r>
              <a:rPr lang="en-US" sz="1200" dirty="0" err="1" smtClean="0"/>
              <a:t>amíg</a:t>
            </a:r>
            <a:r>
              <a:rPr lang="en-US" sz="1200" dirty="0" smtClean="0"/>
              <a:t> van </a:t>
            </a:r>
            <a:r>
              <a:rPr lang="en-US" sz="1200" dirty="0" err="1" smtClean="0"/>
              <a:t>gép</a:t>
            </a:r>
            <a:r>
              <a:rPr lang="en-US" sz="1200" dirty="0" smtClean="0"/>
              <a:t>, </a:t>
            </a:r>
            <a:r>
              <a:rPr lang="en-US" sz="1200" dirty="0" err="1" smtClean="0"/>
              <a:t>aztán</a:t>
            </a:r>
            <a:r>
              <a:rPr lang="en-US" sz="1200" dirty="0" smtClean="0"/>
              <a:t> </a:t>
            </a:r>
            <a:r>
              <a:rPr lang="en-US" sz="1200" dirty="0" err="1" smtClean="0"/>
              <a:t>újra</a:t>
            </a:r>
            <a:r>
              <a:rPr lang="en-US" sz="1200" dirty="0" smtClean="0"/>
              <a:t> a 2. </a:t>
            </a:r>
            <a:r>
              <a:rPr lang="en-US" sz="1200" dirty="0" err="1" smtClean="0"/>
              <a:t>ponttól</a:t>
            </a:r>
            <a:r>
              <a:rPr lang="en-US" sz="1200" dirty="0" smtClean="0"/>
              <a:t> </a:t>
            </a:r>
            <a:r>
              <a:rPr lang="en-US" sz="1200" dirty="0" err="1" smtClean="0"/>
              <a:t>vagy</a:t>
            </a:r>
            <a:r>
              <a:rPr lang="en-US" sz="1200" dirty="0" smtClean="0"/>
              <a:t> </a:t>
            </a:r>
            <a:r>
              <a:rPr lang="en-US" sz="1200" dirty="0" err="1" smtClean="0"/>
              <a:t>az</a:t>
            </a:r>
            <a:r>
              <a:rPr lang="en-US" sz="1200" dirty="0" smtClean="0"/>
              <a:t> 1. -</a:t>
            </a:r>
            <a:r>
              <a:rPr lang="en-US" sz="1200" dirty="0" err="1" smtClean="0"/>
              <a:t>től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Felderítés</a:t>
            </a:r>
            <a:r>
              <a:rPr lang="en-US" dirty="0" smtClean="0"/>
              <a:t> </a:t>
            </a:r>
            <a:r>
              <a:rPr lang="en-US" dirty="0" err="1" smtClean="0"/>
              <a:t>sok</a:t>
            </a:r>
            <a:r>
              <a:rPr lang="en-US" dirty="0" smtClean="0"/>
              <a:t> (&gt;30) </a:t>
            </a:r>
            <a:r>
              <a:rPr lang="en-US" dirty="0" err="1" smtClean="0"/>
              <a:t>gép</a:t>
            </a:r>
            <a:r>
              <a:rPr lang="en-US" dirty="0" smtClean="0"/>
              <a:t> </a:t>
            </a:r>
            <a:r>
              <a:rPr lang="en-US" dirty="0" err="1" smtClean="0"/>
              <a:t>esetén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Szükséges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adatbázis</a:t>
            </a:r>
            <a:endParaRPr lang="en-US" dirty="0" smtClean="0"/>
          </a:p>
          <a:p>
            <a:r>
              <a:rPr lang="en-US" dirty="0" smtClean="0"/>
              <a:t>Minden </a:t>
            </a:r>
            <a:r>
              <a:rPr lang="en-US" dirty="0" err="1" smtClean="0"/>
              <a:t>csúcsnak</a:t>
            </a:r>
            <a:r>
              <a:rPr lang="en-US" dirty="0" smtClean="0"/>
              <a:t> van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adatbázisbeli</a:t>
            </a:r>
            <a:r>
              <a:rPr lang="en-US" dirty="0" smtClean="0"/>
              <a:t> </a:t>
            </a:r>
            <a:r>
              <a:rPr lang="en-US" dirty="0" err="1" smtClean="0"/>
              <a:t>azonosítója</a:t>
            </a:r>
            <a:r>
              <a:rPr lang="en-US" dirty="0" smtClean="0"/>
              <a:t>: 1,2,3,…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gépek</a:t>
            </a:r>
            <a:r>
              <a:rPr lang="en-US" dirty="0" smtClean="0"/>
              <a:t> </a:t>
            </a:r>
            <a:r>
              <a:rPr lang="en-US" dirty="0" err="1" smtClean="0"/>
              <a:t>között</a:t>
            </a:r>
            <a:r>
              <a:rPr lang="en-US" dirty="0" smtClean="0"/>
              <a:t> </a:t>
            </a:r>
            <a:r>
              <a:rPr lang="en-US" dirty="0" err="1" smtClean="0"/>
              <a:t>kiosztjuk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milyen</a:t>
            </a:r>
            <a:r>
              <a:rPr lang="en-US" dirty="0" smtClean="0"/>
              <a:t> </a:t>
            </a:r>
            <a:r>
              <a:rPr lang="en-US" dirty="0" err="1" smtClean="0"/>
              <a:t>azonosítójú</a:t>
            </a:r>
            <a:r>
              <a:rPr lang="en-US" dirty="0" smtClean="0"/>
              <a:t> </a:t>
            </a:r>
            <a:r>
              <a:rPr lang="en-US" dirty="0" err="1" smtClean="0"/>
              <a:t>csúcsokat</a:t>
            </a:r>
            <a:r>
              <a:rPr lang="en-US" dirty="0" smtClean="0"/>
              <a:t> </a:t>
            </a:r>
            <a:r>
              <a:rPr lang="en-US" dirty="0" err="1" smtClean="0"/>
              <a:t>kérdezzenek</a:t>
            </a:r>
            <a:r>
              <a:rPr lang="en-US" dirty="0" smtClean="0"/>
              <a:t> le</a:t>
            </a:r>
          </a:p>
          <a:p>
            <a:r>
              <a:rPr lang="en-US" dirty="0" smtClean="0"/>
              <a:t>Pl.: </a:t>
            </a:r>
            <a:r>
              <a:rPr lang="en-US" dirty="0" err="1" smtClean="0"/>
              <a:t>Tfh</a:t>
            </a:r>
            <a:r>
              <a:rPr lang="en-US" dirty="0" smtClean="0"/>
              <a:t>. Van n. db </a:t>
            </a:r>
            <a:r>
              <a:rPr lang="en-US" dirty="0" err="1" smtClean="0"/>
              <a:t>gép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N </a:t>
            </a:r>
            <a:r>
              <a:rPr lang="en-US" dirty="0" err="1" smtClean="0"/>
              <a:t>csúcs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k. </a:t>
            </a:r>
            <a:r>
              <a:rPr lang="en-US" dirty="0" err="1" smtClean="0">
                <a:sym typeface="Wingdings" pitchFamily="2" charset="2"/>
              </a:rPr>
              <a:t>gép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lekérdezi</a:t>
            </a:r>
            <a:r>
              <a:rPr lang="en-US" dirty="0" smtClean="0">
                <a:sym typeface="Wingdings" pitchFamily="2" charset="2"/>
              </a:rPr>
              <a:t> a: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N mod n </a:t>
            </a:r>
            <a:r>
              <a:rPr lang="en-US" dirty="0" smtClean="0"/>
              <a:t>≡ k -1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számú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derített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csúcsot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Felderítés</a:t>
            </a:r>
            <a:r>
              <a:rPr lang="en-US" dirty="0" smtClean="0"/>
              <a:t> </a:t>
            </a:r>
            <a:r>
              <a:rPr lang="en-US" dirty="0" err="1" smtClean="0"/>
              <a:t>sok</a:t>
            </a:r>
            <a:r>
              <a:rPr lang="en-US" dirty="0" smtClean="0"/>
              <a:t> (&gt;30) </a:t>
            </a:r>
            <a:r>
              <a:rPr lang="en-US" dirty="0" err="1" smtClean="0"/>
              <a:t>gép</a:t>
            </a:r>
            <a:r>
              <a:rPr lang="en-US" dirty="0" smtClean="0"/>
              <a:t> </a:t>
            </a:r>
            <a:r>
              <a:rPr lang="en-US" dirty="0" err="1" smtClean="0"/>
              <a:t>esetén</a:t>
            </a:r>
            <a:endParaRPr lang="en-US" dirty="0"/>
          </a:p>
        </p:txBody>
      </p:sp>
      <p:pic>
        <p:nvPicPr>
          <p:cNvPr id="7" name="Kép 6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962400"/>
            <a:ext cx="1498330" cy="1600200"/>
          </a:xfrm>
          <a:prstGeom prst="rect">
            <a:avLst/>
          </a:prstGeom>
        </p:spPr>
      </p:pic>
      <p:pic>
        <p:nvPicPr>
          <p:cNvPr id="8" name="Kép 7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4038600"/>
            <a:ext cx="1498330" cy="1600200"/>
          </a:xfrm>
          <a:prstGeom prst="rect">
            <a:avLst/>
          </a:prstGeom>
        </p:spPr>
      </p:pic>
      <p:pic>
        <p:nvPicPr>
          <p:cNvPr id="19" name="Kép 18" descr="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962400"/>
            <a:ext cx="1498330" cy="1600200"/>
          </a:xfrm>
          <a:prstGeom prst="rect">
            <a:avLst/>
          </a:prstGeom>
        </p:spPr>
      </p:pic>
      <p:pic>
        <p:nvPicPr>
          <p:cNvPr id="22" name="Kép 21" descr="img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905000"/>
            <a:ext cx="1143000" cy="954773"/>
          </a:xfrm>
          <a:prstGeom prst="rect">
            <a:avLst/>
          </a:prstGeom>
        </p:spPr>
      </p:pic>
      <p:sp>
        <p:nvSpPr>
          <p:cNvPr id="23" name="Szövegdoboz 22"/>
          <p:cNvSpPr txBox="1"/>
          <p:nvPr/>
        </p:nvSpPr>
        <p:spPr>
          <a:xfrm>
            <a:off x="304800" y="137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Feltétel</a:t>
            </a:r>
            <a:r>
              <a:rPr lang="en-US" dirty="0" smtClean="0"/>
              <a:t>: </a:t>
            </a:r>
            <a:r>
              <a:rPr lang="en-US" dirty="0" err="1" smtClean="0"/>
              <a:t>Adatbázis</a:t>
            </a:r>
            <a:endParaRPr lang="en-US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57200" y="1828800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lépés</a:t>
            </a:r>
            <a:r>
              <a:rPr lang="en-US" dirty="0" smtClean="0"/>
              <a:t>: </a:t>
            </a:r>
            <a:r>
              <a:rPr lang="en-US" dirty="0" err="1" smtClean="0"/>
              <a:t>Feltöltjük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adatbázis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legyen</a:t>
            </a:r>
            <a:r>
              <a:rPr lang="en-US" dirty="0" smtClean="0"/>
              <a:t> benne </a:t>
            </a:r>
            <a:r>
              <a:rPr lang="en-US" dirty="0" err="1" smtClean="0"/>
              <a:t>legalább</a:t>
            </a:r>
            <a:r>
              <a:rPr lang="en-US" dirty="0" smtClean="0"/>
              <a:t> 150 </a:t>
            </a:r>
            <a:r>
              <a:rPr lang="en-US" dirty="0" err="1" smtClean="0"/>
              <a:t>fel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derített</a:t>
            </a:r>
            <a:r>
              <a:rPr lang="en-US" dirty="0" smtClean="0"/>
              <a:t> </a:t>
            </a:r>
            <a:r>
              <a:rPr lang="en-US" dirty="0" err="1" smtClean="0"/>
              <a:t>csúcs</a:t>
            </a:r>
            <a:r>
              <a:rPr lang="en-US" dirty="0" smtClean="0"/>
              <a:t> (1-2 </a:t>
            </a:r>
            <a:r>
              <a:rPr lang="en-US" dirty="0" err="1" smtClean="0"/>
              <a:t>lekérdezés</a:t>
            </a:r>
            <a:r>
              <a:rPr lang="en-US" dirty="0" smtClean="0"/>
              <a:t> </a:t>
            </a:r>
            <a:r>
              <a:rPr lang="en-US" dirty="0" err="1" smtClean="0"/>
              <a:t>elég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5486400" y="1676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lépes</a:t>
            </a:r>
            <a:r>
              <a:rPr lang="en-US" dirty="0" smtClean="0"/>
              <a:t>: A </a:t>
            </a:r>
            <a:r>
              <a:rPr lang="en-US" dirty="0" err="1" smtClean="0"/>
              <a:t>gépeken</a:t>
            </a:r>
            <a:r>
              <a:rPr lang="en-US" dirty="0" smtClean="0"/>
              <a:t> </a:t>
            </a:r>
            <a:r>
              <a:rPr lang="en-US" dirty="0" err="1" smtClean="0"/>
              <a:t>elindítjuk</a:t>
            </a:r>
            <a:r>
              <a:rPr lang="en-US" dirty="0" smtClean="0"/>
              <a:t> </a:t>
            </a:r>
            <a:r>
              <a:rPr lang="en-US" dirty="0" err="1" smtClean="0"/>
              <a:t>párhuzamosan</a:t>
            </a:r>
            <a:r>
              <a:rPr lang="en-US" dirty="0" smtClean="0"/>
              <a:t> a </a:t>
            </a:r>
            <a:r>
              <a:rPr lang="en-US" dirty="0" err="1" smtClean="0"/>
              <a:t>lekérdezéseket</a:t>
            </a:r>
            <a:endParaRPr lang="en-US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6858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 N ≡ 0</a:t>
            </a:r>
            <a:endParaRPr lang="en-US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3505200" y="563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 N ≡ 1</a:t>
            </a:r>
            <a:endParaRPr lang="en-US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6248400" y="5638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 N ≡ N-1</a:t>
            </a:r>
            <a:endParaRPr lang="en-US" dirty="0"/>
          </a:p>
        </p:txBody>
      </p:sp>
      <p:cxnSp>
        <p:nvCxnSpPr>
          <p:cNvPr id="35" name="Egyenes összekötő nyíllal 34"/>
          <p:cNvCxnSpPr/>
          <p:nvPr/>
        </p:nvCxnSpPr>
        <p:spPr>
          <a:xfrm flipH="1">
            <a:off x="2133600" y="2971800"/>
            <a:ext cx="1524000" cy="838200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4267200" y="2971800"/>
            <a:ext cx="0" cy="838200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nyíllal 38"/>
          <p:cNvCxnSpPr/>
          <p:nvPr/>
        </p:nvCxnSpPr>
        <p:spPr>
          <a:xfrm>
            <a:off x="5029200" y="2971800"/>
            <a:ext cx="1828800" cy="914400"/>
          </a:xfrm>
          <a:prstGeom prst="straightConnector1">
            <a:avLst/>
          </a:prstGeom>
          <a:ln w="412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Twitter</a:t>
            </a:r>
            <a:r>
              <a:rPr lang="hu-HU" dirty="0" smtClean="0"/>
              <a:t> kapcsolatok felderítése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Egy adott felhasználó</a:t>
            </a:r>
          </a:p>
          <a:p>
            <a:pPr lvl="1"/>
            <a:r>
              <a:rPr lang="hu-HU" dirty="0" smtClean="0"/>
              <a:t>kit követ</a:t>
            </a:r>
          </a:p>
          <a:p>
            <a:pPr lvl="1"/>
            <a:r>
              <a:rPr lang="hu-HU" dirty="0" smtClean="0"/>
              <a:t>őt ki követi</a:t>
            </a:r>
            <a:endParaRPr lang="hu-HU" dirty="0" smtClean="0"/>
          </a:p>
          <a:p>
            <a:r>
              <a:rPr lang="hu-HU" dirty="0" smtClean="0"/>
              <a:t>Fel szeretnénk deríteni a gráfot (irányított élek)</a:t>
            </a:r>
          </a:p>
          <a:p>
            <a:endParaRPr lang="hu-HU" dirty="0" smtClean="0"/>
          </a:p>
          <a:p>
            <a:r>
              <a:rPr lang="hu-HU" dirty="0" smtClean="0"/>
              <a:t>Akadályok</a:t>
            </a:r>
          </a:p>
          <a:p>
            <a:pPr lvl="1"/>
            <a:r>
              <a:rPr lang="hu-HU" dirty="0" smtClean="0"/>
              <a:t>Egy kérés egy felhasználó ismerőseit adja vissza</a:t>
            </a:r>
          </a:p>
          <a:p>
            <a:pPr lvl="1"/>
            <a:r>
              <a:rPr lang="hu-HU" dirty="0" smtClean="0"/>
              <a:t>Egy válasz </a:t>
            </a:r>
            <a:r>
              <a:rPr lang="hu-HU" dirty="0" err="1" smtClean="0"/>
              <a:t>max</a:t>
            </a:r>
            <a:r>
              <a:rPr lang="hu-HU" dirty="0" smtClean="0"/>
              <a:t>. 5000 ismerőst ad vissza</a:t>
            </a:r>
          </a:p>
          <a:p>
            <a:pPr lvl="1"/>
            <a:r>
              <a:rPr lang="hu-HU" dirty="0" smtClean="0"/>
              <a:t>A parancs egy IP-ről óránként </a:t>
            </a:r>
            <a:r>
              <a:rPr lang="hu-HU" dirty="0" err="1" smtClean="0"/>
              <a:t>max</a:t>
            </a:r>
            <a:r>
              <a:rPr lang="hu-HU" dirty="0" smtClean="0"/>
              <a:t>. 150-szer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Gépenként napi 3600 lekérdezés</a:t>
            </a:r>
          </a:p>
          <a:p>
            <a:r>
              <a:rPr lang="hu-HU" dirty="0" smtClean="0"/>
              <a:t>Max. 18 M irányított gráf él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Eredmények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Programok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C# </a:t>
            </a:r>
            <a:r>
              <a:rPr lang="en-US" dirty="0" err="1" smtClean="0"/>
              <a:t>nyelven</a:t>
            </a:r>
            <a:r>
              <a:rPr lang="en-US" dirty="0" smtClean="0"/>
              <a:t> </a:t>
            </a:r>
            <a:r>
              <a:rPr lang="en-US" dirty="0" err="1" smtClean="0"/>
              <a:t>közvetlen</a:t>
            </a:r>
            <a:r>
              <a:rPr lang="en-US" dirty="0" smtClean="0"/>
              <a:t> </a:t>
            </a:r>
            <a:r>
              <a:rPr lang="en-US" dirty="0" err="1" smtClean="0"/>
              <a:t>adatbázisba</a:t>
            </a:r>
            <a:r>
              <a:rPr lang="en-US" dirty="0" smtClean="0"/>
              <a:t> </a:t>
            </a:r>
            <a:r>
              <a:rPr lang="en-US" dirty="0" err="1" smtClean="0"/>
              <a:t>tölt</a:t>
            </a:r>
            <a:r>
              <a:rPr lang="en-US" dirty="0" smtClean="0"/>
              <a:t> be </a:t>
            </a:r>
          </a:p>
          <a:p>
            <a:pPr lvl="1"/>
            <a:r>
              <a:rPr lang="en-US" dirty="0" smtClean="0"/>
              <a:t>Python </a:t>
            </a:r>
            <a:r>
              <a:rPr lang="en-US" dirty="0" err="1" smtClean="0"/>
              <a:t>nyelven</a:t>
            </a:r>
            <a:r>
              <a:rPr lang="en-US" dirty="0" smtClean="0"/>
              <a:t>, </a:t>
            </a:r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 err="1" smtClean="0"/>
              <a:t>fájlokba</a:t>
            </a:r>
            <a:r>
              <a:rPr lang="en-US" dirty="0" smtClean="0"/>
              <a:t> </a:t>
            </a:r>
            <a:r>
              <a:rPr lang="en-US" dirty="0" err="1" smtClean="0"/>
              <a:t>tölt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adatbázisba</a:t>
            </a:r>
            <a:endParaRPr lang="en-US" dirty="0" smtClean="0"/>
          </a:p>
          <a:p>
            <a:pPr lvl="1"/>
            <a:r>
              <a:rPr lang="en-US" dirty="0" smtClean="0"/>
              <a:t>Kb.: 100 GB-</a:t>
            </a:r>
            <a:r>
              <a:rPr lang="en-US" dirty="0" err="1" smtClean="0"/>
              <a:t>nyi</a:t>
            </a:r>
            <a:r>
              <a:rPr lang="en-US" dirty="0" smtClean="0"/>
              <a:t> </a:t>
            </a:r>
            <a:r>
              <a:rPr lang="en-US" dirty="0" err="1" smtClean="0"/>
              <a:t>elemzhető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– </a:t>
            </a:r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 err="1" smtClean="0"/>
              <a:t>újra</a:t>
            </a:r>
            <a:r>
              <a:rPr lang="en-US" dirty="0" smtClean="0"/>
              <a:t> </a:t>
            </a:r>
            <a:r>
              <a:rPr lang="en-US" dirty="0" err="1" smtClean="0"/>
              <a:t>bővülni</a:t>
            </a:r>
            <a:r>
              <a:rPr lang="en-US" dirty="0" smtClean="0"/>
              <a:t> fog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Planetlab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újra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használható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Tervek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Twitter Stream:</a:t>
            </a:r>
          </a:p>
          <a:p>
            <a:pPr lvl="1"/>
            <a:r>
              <a:rPr lang="en-US" dirty="0" err="1" smtClean="0"/>
              <a:t>Térképek</a:t>
            </a:r>
            <a:r>
              <a:rPr lang="en-US" dirty="0" smtClean="0"/>
              <a:t>, “</a:t>
            </a:r>
            <a:r>
              <a:rPr lang="en-US" dirty="0" err="1" smtClean="0"/>
              <a:t>Filmek</a:t>
            </a:r>
            <a:r>
              <a:rPr lang="en-US" dirty="0" smtClean="0"/>
              <a:t>” </a:t>
            </a:r>
            <a:r>
              <a:rPr lang="en-US" dirty="0" err="1" smtClean="0"/>
              <a:t>készítése</a:t>
            </a:r>
            <a:endParaRPr lang="en-US" dirty="0" smtClean="0"/>
          </a:p>
          <a:p>
            <a:pPr lvl="1"/>
            <a:r>
              <a:rPr lang="hu-HU" dirty="0" smtClean="0"/>
              <a:t>Üzenetek követése</a:t>
            </a:r>
          </a:p>
          <a:p>
            <a:pPr lvl="1"/>
            <a:r>
              <a:rPr lang="hu-HU" dirty="0" smtClean="0"/>
              <a:t>Kik azok aki a legtöbb üzenetet küldik?</a:t>
            </a:r>
          </a:p>
          <a:p>
            <a:pPr lvl="1"/>
            <a:r>
              <a:rPr lang="hu-HU" dirty="0" smtClean="0"/>
              <a:t>Kik azok akik a legnagyobb hatással vannak az üzenet küldésekre?</a:t>
            </a:r>
            <a:endParaRPr lang="en-US" dirty="0" smtClean="0"/>
          </a:p>
          <a:p>
            <a:pPr lvl="1"/>
            <a:r>
              <a:rPr lang="en-US" dirty="0" smtClean="0"/>
              <a:t>???</a:t>
            </a:r>
            <a:endParaRPr lang="hu-HU" dirty="0" smtClean="0"/>
          </a:p>
          <a:p>
            <a:r>
              <a:rPr lang="en-US" dirty="0" smtClean="0"/>
              <a:t>Twitter </a:t>
            </a:r>
            <a:r>
              <a:rPr lang="en-US" dirty="0" err="1" smtClean="0"/>
              <a:t>Hálózat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ismertségi</a:t>
            </a:r>
            <a:r>
              <a:rPr lang="en-US" dirty="0" smtClean="0"/>
              <a:t> </a:t>
            </a:r>
            <a:r>
              <a:rPr lang="en-US" dirty="0" err="1" smtClean="0"/>
              <a:t>háló</a:t>
            </a:r>
            <a:r>
              <a:rPr lang="en-US" dirty="0" smtClean="0"/>
              <a:t> </a:t>
            </a:r>
            <a:r>
              <a:rPr lang="en-US" dirty="0" err="1" smtClean="0"/>
              <a:t>felderítése</a:t>
            </a:r>
            <a:r>
              <a:rPr lang="en-US" dirty="0" smtClean="0"/>
              <a:t> friends </a:t>
            </a:r>
            <a:r>
              <a:rPr lang="en-US" dirty="0" err="1" smtClean="0"/>
              <a:t>és</a:t>
            </a:r>
            <a:r>
              <a:rPr lang="en-US" dirty="0" smtClean="0"/>
              <a:t> followers </a:t>
            </a:r>
            <a:r>
              <a:rPr lang="en-US" dirty="0" err="1" smtClean="0"/>
              <a:t>irányba</a:t>
            </a:r>
            <a:r>
              <a:rPr lang="en-US" dirty="0" smtClean="0"/>
              <a:t>. A </a:t>
            </a:r>
            <a:r>
              <a:rPr lang="en-US" dirty="0" err="1" smtClean="0"/>
              <a:t>gráf</a:t>
            </a:r>
            <a:r>
              <a:rPr lang="en-US" dirty="0" smtClean="0"/>
              <a:t> </a:t>
            </a:r>
            <a:r>
              <a:rPr lang="en-US" dirty="0" err="1" smtClean="0"/>
              <a:t>elemzése</a:t>
            </a:r>
            <a:r>
              <a:rPr lang="en-US" dirty="0" smtClean="0"/>
              <a:t>: </a:t>
            </a:r>
            <a:r>
              <a:rPr lang="en-US" dirty="0" err="1" smtClean="0"/>
              <a:t>legrövidebb</a:t>
            </a:r>
            <a:r>
              <a:rPr lang="en-US" dirty="0" smtClean="0"/>
              <a:t> </a:t>
            </a:r>
            <a:r>
              <a:rPr lang="en-US" dirty="0" err="1" smtClean="0"/>
              <a:t>utak</a:t>
            </a:r>
            <a:r>
              <a:rPr lang="en-US" dirty="0" smtClean="0"/>
              <a:t>, </a:t>
            </a:r>
            <a:r>
              <a:rPr lang="en-US" dirty="0" err="1" smtClean="0"/>
              <a:t>fokszám</a:t>
            </a:r>
            <a:r>
              <a:rPr lang="en-US" dirty="0" smtClean="0"/>
              <a:t> </a:t>
            </a:r>
            <a:r>
              <a:rPr lang="en-US" dirty="0" err="1" smtClean="0"/>
              <a:t>eloszlás</a:t>
            </a:r>
            <a:r>
              <a:rPr lang="en-US" dirty="0" smtClean="0"/>
              <a:t>, </a:t>
            </a:r>
            <a:r>
              <a:rPr lang="en-US" dirty="0" err="1" smtClean="0"/>
              <a:t>szinezhetőség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Hálózati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: </a:t>
            </a:r>
            <a:r>
              <a:rPr lang="en-US" dirty="0" err="1" smtClean="0"/>
              <a:t>Hogyan</a:t>
            </a:r>
            <a:r>
              <a:rPr lang="en-US" dirty="0" smtClean="0"/>
              <a:t> </a:t>
            </a:r>
            <a:r>
              <a:rPr lang="en-US" dirty="0" err="1" smtClean="0"/>
              <a:t>változik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ismerettségi</a:t>
            </a:r>
            <a:r>
              <a:rPr lang="en-US" dirty="0" smtClean="0"/>
              <a:t> </a:t>
            </a:r>
            <a:r>
              <a:rPr lang="en-US" dirty="0" err="1" smtClean="0"/>
              <a:t>háló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???</a:t>
            </a:r>
          </a:p>
          <a:p>
            <a:r>
              <a:rPr lang="en-US" dirty="0" smtClean="0"/>
              <a:t>Stream + </a:t>
            </a:r>
            <a:r>
              <a:rPr lang="en-US" dirty="0" err="1" smtClean="0"/>
              <a:t>Hálózat</a:t>
            </a:r>
            <a:r>
              <a:rPr lang="en-US" dirty="0" smtClean="0"/>
              <a:t>: </a:t>
            </a:r>
            <a:r>
              <a:rPr lang="en-US" dirty="0" err="1" smtClean="0"/>
              <a:t>Felhasználók</a:t>
            </a:r>
            <a:r>
              <a:rPr lang="en-US" dirty="0" smtClean="0"/>
              <a:t> a </a:t>
            </a:r>
            <a:r>
              <a:rPr lang="en-US" dirty="0" err="1" smtClean="0"/>
              <a:t>Föld</a:t>
            </a:r>
            <a:r>
              <a:rPr lang="en-US" dirty="0" smtClean="0"/>
              <a:t> </a:t>
            </a:r>
            <a:r>
              <a:rPr lang="en-US" dirty="0" err="1" smtClean="0"/>
              <a:t>felszínén</a:t>
            </a:r>
            <a:r>
              <a:rPr lang="en-US" dirty="0" smtClean="0"/>
              <a:t>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Tweetek</a:t>
            </a:r>
            <a:r>
              <a:rPr lang="hu-HU" dirty="0" smtClean="0"/>
              <a:t> tartalma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Üzenet</a:t>
            </a:r>
          </a:p>
          <a:p>
            <a:r>
              <a:rPr lang="hu-HU" dirty="0" smtClean="0"/>
              <a:t>Küldő felhasználó adatai</a:t>
            </a:r>
          </a:p>
          <a:p>
            <a:pPr lvl="1"/>
            <a:r>
              <a:rPr lang="hu-HU" dirty="0" smtClean="0"/>
              <a:t>ID, </a:t>
            </a:r>
            <a:r>
              <a:rPr lang="hu-HU" dirty="0" err="1" smtClean="0"/>
              <a:t>screen</a:t>
            </a:r>
            <a:r>
              <a:rPr lang="hu-HU" dirty="0" smtClean="0"/>
              <a:t>_</a:t>
            </a:r>
            <a:r>
              <a:rPr lang="hu-HU" dirty="0" err="1" smtClean="0"/>
              <a:t>name</a:t>
            </a:r>
            <a:r>
              <a:rPr lang="hu-HU" dirty="0" smtClean="0"/>
              <a:t>, </a:t>
            </a:r>
            <a:r>
              <a:rPr lang="hu-HU" dirty="0" err="1" smtClean="0"/>
              <a:t>lang</a:t>
            </a:r>
            <a:endParaRPr lang="hu-HU" dirty="0" smtClean="0"/>
          </a:p>
          <a:p>
            <a:pPr lvl="1"/>
            <a:r>
              <a:rPr lang="hu-HU" dirty="0" err="1" smtClean="0"/>
              <a:t>Description</a:t>
            </a:r>
            <a:endParaRPr lang="hu-HU" dirty="0" smtClean="0"/>
          </a:p>
          <a:p>
            <a:pPr lvl="1"/>
            <a:r>
              <a:rPr lang="hu-HU" dirty="0" smtClean="0"/>
              <a:t>UTC </a:t>
            </a:r>
            <a:r>
              <a:rPr lang="hu-HU" dirty="0" err="1" smtClean="0"/>
              <a:t>offset</a:t>
            </a:r>
            <a:r>
              <a:rPr lang="hu-HU" dirty="0" smtClean="0"/>
              <a:t>, GPS koordináták</a:t>
            </a:r>
            <a:endParaRPr lang="hu-HU" dirty="0" smtClean="0"/>
          </a:p>
          <a:p>
            <a:pPr lvl="1"/>
            <a:r>
              <a:rPr lang="hu-HU" dirty="0" smtClean="0"/>
              <a:t>Profil beállítások</a:t>
            </a:r>
          </a:p>
          <a:p>
            <a:r>
              <a:rPr lang="hu-HU" dirty="0" smtClean="0"/>
              <a:t>Ha válaszüzenet, akkor kinek mire válasz</a:t>
            </a:r>
          </a:p>
          <a:p>
            <a:r>
              <a:rPr lang="hu-HU" dirty="0" err="1" smtClean="0"/>
              <a:t>Retweet</a:t>
            </a:r>
            <a:r>
              <a:rPr lang="hu-HU" dirty="0" smtClean="0"/>
              <a:t>: továbbküldött üzenet</a:t>
            </a:r>
          </a:p>
          <a:p>
            <a:pPr lvl="1"/>
            <a:r>
              <a:rPr lang="hu-HU" dirty="0" smtClean="0"/>
              <a:t>Az eredeti üzenet összes paramétere is</a:t>
            </a:r>
          </a:p>
          <a:p>
            <a:pPr lvl="1"/>
            <a:r>
              <a:rPr lang="hu-HU" dirty="0" smtClean="0"/>
              <a:t>Nagyon régi üzenetek is előbukkannak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Tweetek</a:t>
            </a:r>
            <a:r>
              <a:rPr lang="hu-HU" dirty="0" smtClean="0"/>
              <a:t> tartalma 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üzenet tartalmának előre </a:t>
            </a:r>
            <a:r>
              <a:rPr lang="hu-HU" dirty="0" err="1" smtClean="0"/>
              <a:t>parse-olt</a:t>
            </a:r>
            <a:r>
              <a:rPr lang="hu-HU" dirty="0" smtClean="0"/>
              <a:t> részei:</a:t>
            </a:r>
          </a:p>
          <a:p>
            <a:pPr lvl="1"/>
            <a:r>
              <a:rPr lang="hu-HU" dirty="0" smtClean="0"/>
              <a:t>Linkek képekre, videókra</a:t>
            </a:r>
          </a:p>
          <a:p>
            <a:pPr lvl="1"/>
            <a:r>
              <a:rPr lang="hu-HU" dirty="0" smtClean="0"/>
              <a:t>Említett felhasználók (@</a:t>
            </a:r>
            <a:r>
              <a:rPr lang="hu-HU" dirty="0" err="1" smtClean="0"/>
              <a:t>username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Hashtag-ek</a:t>
            </a:r>
            <a:r>
              <a:rPr lang="hu-HU" dirty="0" smtClean="0"/>
              <a:t> (#valami)</a:t>
            </a:r>
          </a:p>
          <a:p>
            <a:endParaRPr lang="hu-HU" dirty="0" smtClean="0"/>
          </a:p>
          <a:p>
            <a:r>
              <a:rPr lang="hu-HU" dirty="0" err="1" smtClean="0"/>
              <a:t>Place</a:t>
            </a:r>
            <a:r>
              <a:rPr lang="hu-HU" dirty="0" smtClean="0"/>
              <a:t> információk</a:t>
            </a:r>
          </a:p>
          <a:p>
            <a:pPr lvl="1"/>
            <a:r>
              <a:rPr lang="hu-HU" dirty="0" smtClean="0"/>
              <a:t>Ha a </a:t>
            </a:r>
            <a:r>
              <a:rPr lang="hu-HU" dirty="0" err="1" smtClean="0"/>
              <a:t>tweetelő</a:t>
            </a:r>
            <a:r>
              <a:rPr lang="hu-HU" dirty="0" smtClean="0"/>
              <a:t> nem személy, hanem cég, bolt stb.</a:t>
            </a:r>
          </a:p>
          <a:p>
            <a:pPr lvl="1"/>
            <a:r>
              <a:rPr lang="hu-HU" dirty="0" smtClean="0"/>
              <a:t>Részletes geográfiai adatok (</a:t>
            </a:r>
            <a:r>
              <a:rPr lang="hu-HU" dirty="0" err="1" smtClean="0"/>
              <a:t>location</a:t>
            </a:r>
            <a:r>
              <a:rPr lang="hu-HU" dirty="0" smtClean="0"/>
              <a:t> </a:t>
            </a:r>
            <a:r>
              <a:rPr lang="hu-HU" dirty="0" err="1" smtClean="0"/>
              <a:t>polygon</a:t>
            </a:r>
            <a:r>
              <a:rPr lang="hu-HU" dirty="0" smtClean="0"/>
              <a:t>)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Felhasználói profil adatai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Név</a:t>
            </a:r>
          </a:p>
          <a:p>
            <a:r>
              <a:rPr lang="hu-HU" dirty="0" smtClean="0"/>
              <a:t>Regisztráció időpontja</a:t>
            </a:r>
          </a:p>
          <a:p>
            <a:r>
              <a:rPr lang="hu-HU" dirty="0" smtClean="0"/>
              <a:t>Időzóna</a:t>
            </a:r>
          </a:p>
          <a:p>
            <a:r>
              <a:rPr lang="hu-HU" dirty="0" smtClean="0"/>
              <a:t>GPS koordináták (ritkán)</a:t>
            </a:r>
          </a:p>
          <a:p>
            <a:r>
              <a:rPr lang="hu-HU" dirty="0" smtClean="0"/>
              <a:t>URL</a:t>
            </a:r>
          </a:p>
          <a:p>
            <a:r>
              <a:rPr lang="hu-HU" dirty="0" smtClean="0"/>
              <a:t>Összesen hány</a:t>
            </a:r>
          </a:p>
          <a:p>
            <a:pPr lvl="1"/>
            <a:r>
              <a:rPr lang="hu-HU" dirty="0" err="1" smtClean="0"/>
              <a:t>Tweet</a:t>
            </a:r>
            <a:endParaRPr lang="hu-HU" dirty="0" smtClean="0"/>
          </a:p>
          <a:p>
            <a:pPr lvl="1"/>
            <a:r>
              <a:rPr lang="hu-HU" dirty="0" smtClean="0"/>
              <a:t>Követés</a:t>
            </a:r>
          </a:p>
          <a:p>
            <a:pPr lvl="1"/>
            <a:r>
              <a:rPr lang="hu-HU" dirty="0" smtClean="0"/>
              <a:t>K</a:t>
            </a:r>
            <a:r>
              <a:rPr lang="hu-HU" dirty="0" smtClean="0"/>
              <a:t>övető</a:t>
            </a:r>
          </a:p>
          <a:p>
            <a:r>
              <a:rPr lang="hu-HU" dirty="0" smtClean="0"/>
              <a:t>UI </a:t>
            </a:r>
            <a:r>
              <a:rPr lang="hu-HU" dirty="0" smtClean="0"/>
              <a:t>beállítások (színek, profilkép)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Twitter</a:t>
            </a:r>
            <a:r>
              <a:rPr lang="hu-HU" dirty="0" smtClean="0"/>
              <a:t> API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dev.twitter.com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API funkciók</a:t>
            </a:r>
          </a:p>
          <a:p>
            <a:pPr lvl="1"/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Twitter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integrálása saját oldalba (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follow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gomb)</a:t>
            </a:r>
          </a:p>
          <a:p>
            <a:pPr lvl="1"/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Adott felhasználók üzeneteinek követése</a:t>
            </a:r>
          </a:p>
          <a:p>
            <a:pPr lvl="1"/>
            <a:r>
              <a:rPr lang="hu-HU" dirty="0" smtClean="0"/>
              <a:t>Összes üzenet adatfolyamának követése</a:t>
            </a:r>
            <a:br>
              <a:rPr lang="hu-HU" dirty="0" smtClean="0"/>
            </a:br>
            <a:r>
              <a:rPr lang="hu-HU" dirty="0" smtClean="0"/>
              <a:t>(random mintavételezett)</a:t>
            </a:r>
          </a:p>
          <a:p>
            <a:pPr lvl="1"/>
            <a:r>
              <a:rPr lang="hu-HU" dirty="0" smtClean="0"/>
              <a:t>Adott felhasználó által követett felhasználók lekérdezése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Twitter</a:t>
            </a:r>
            <a:r>
              <a:rPr lang="hu-HU" dirty="0" smtClean="0"/>
              <a:t> adatfolyamok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Filter</a:t>
            </a:r>
          </a:p>
          <a:p>
            <a:pPr lvl="1"/>
            <a:r>
              <a:rPr lang="hu-HU" dirty="0" smtClean="0"/>
              <a:t>megadhatók feltételek</a:t>
            </a:r>
          </a:p>
          <a:p>
            <a:endParaRPr lang="hu-HU" dirty="0" smtClean="0"/>
          </a:p>
          <a:p>
            <a:r>
              <a:rPr lang="hu-HU" dirty="0" err="1" smtClean="0"/>
              <a:t>Sample</a:t>
            </a:r>
            <a:r>
              <a:rPr lang="hu-HU" dirty="0" smtClean="0"/>
              <a:t> (ingyenes)</a:t>
            </a:r>
          </a:p>
          <a:p>
            <a:pPr lvl="1"/>
            <a:r>
              <a:rPr lang="hu-HU" dirty="0" smtClean="0"/>
              <a:t>Véletlenszerűen mintavételezett adatfolyam</a:t>
            </a:r>
          </a:p>
          <a:p>
            <a:pPr lvl="1"/>
            <a:r>
              <a:rPr lang="hu-HU" dirty="0" smtClean="0"/>
              <a:t>Az összes üzenet kb. 1%-a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Garden</a:t>
            </a:r>
            <a:r>
              <a:rPr lang="hu-HU" dirty="0" smtClean="0"/>
              <a:t> </a:t>
            </a:r>
            <a:r>
              <a:rPr lang="hu-HU" dirty="0" err="1" smtClean="0"/>
              <a:t>hose</a:t>
            </a:r>
            <a:r>
              <a:rPr lang="hu-HU" dirty="0" smtClean="0"/>
              <a:t>:	≈ 10%	(speciális account kell)</a:t>
            </a:r>
          </a:p>
          <a:p>
            <a:r>
              <a:rPr lang="hu-HU" dirty="0" err="1" smtClean="0"/>
              <a:t>Firehose</a:t>
            </a:r>
            <a:r>
              <a:rPr lang="hu-HU" dirty="0" smtClean="0"/>
              <a:t>: teljes adatfolyam	(fizetős)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Adatfolyam statisztika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Kb. </a:t>
            </a:r>
            <a:r>
              <a:rPr lang="hu-HU" dirty="0" err="1" smtClean="0"/>
              <a:t>max</a:t>
            </a:r>
            <a:r>
              <a:rPr lang="hu-HU" dirty="0" smtClean="0"/>
              <a:t>. 10 GB / nap nyers adat (JSON)</a:t>
            </a:r>
          </a:p>
          <a:p>
            <a:pPr lvl="1"/>
            <a:r>
              <a:rPr lang="hu-HU" dirty="0" smtClean="0"/>
              <a:t>Napi 4-4,5 M üzenet</a:t>
            </a:r>
          </a:p>
          <a:p>
            <a:pPr lvl="1"/>
            <a:r>
              <a:rPr lang="hu-HU" dirty="0" smtClean="0"/>
              <a:t>Napi 3,2 M egyedi felhasználóról jön adat</a:t>
            </a:r>
          </a:p>
          <a:p>
            <a:pPr lvl="1">
              <a:buNone/>
            </a:pPr>
            <a:r>
              <a:rPr lang="hu-HU" dirty="0" smtClean="0"/>
              <a:t>	(+ 0,5 M </a:t>
            </a:r>
            <a:r>
              <a:rPr lang="hu-HU" dirty="0" err="1" smtClean="0"/>
              <a:t>retweetelt</a:t>
            </a:r>
            <a:r>
              <a:rPr lang="hu-HU" dirty="0" smtClean="0"/>
              <a:t> felhasználó, de lehet átfedés)</a:t>
            </a:r>
          </a:p>
          <a:p>
            <a:endParaRPr lang="hu-HU" dirty="0" smtClean="0"/>
          </a:p>
          <a:p>
            <a:r>
              <a:rPr lang="hu-HU" dirty="0" smtClean="0"/>
              <a:t>Adatbázisba töltve: kb. 6 GB / nap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hu-HU" dirty="0" err="1" smtClean="0"/>
              <a:t>ddigi</a:t>
            </a:r>
            <a:r>
              <a:rPr lang="hu-HU" dirty="0" smtClean="0"/>
              <a:t> gyűjtések</a:t>
            </a:r>
            <a:endParaRPr lang="en-US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33400" y="1371600"/>
          <a:ext cx="7999038" cy="3072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173"/>
                <a:gridCol w="1333173"/>
                <a:gridCol w="1333173"/>
                <a:gridCol w="1333173"/>
                <a:gridCol w="1333173"/>
                <a:gridCol w="1333173"/>
              </a:tblGrid>
              <a:tr h="438911">
                <a:tc>
                  <a:txBody>
                    <a:bodyPr/>
                    <a:lstStyle/>
                    <a:p>
                      <a:r>
                        <a:rPr lang="hu-HU" dirty="0" smtClean="0"/>
                        <a:t>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Mettől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Meddig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Napok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Retweet</a:t>
                      </a:r>
                      <a:endParaRPr lang="en-US" dirty="0"/>
                    </a:p>
                  </a:txBody>
                  <a:tcPr anchor="ctr"/>
                </a:tc>
              </a:tr>
              <a:tr h="438911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</a:t>
                      </a:r>
                      <a:r>
                        <a:rPr lang="hu-HU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Már</a:t>
                      </a:r>
                      <a:r>
                        <a:rPr lang="hu-HU" dirty="0" smtClean="0"/>
                        <a:t>.</a:t>
                      </a:r>
                      <a:r>
                        <a:rPr lang="hu-HU" baseline="0" dirty="0" smtClean="0"/>
                        <a:t> </a:t>
                      </a:r>
                      <a:r>
                        <a:rPr lang="en-US" dirty="0" smtClean="0"/>
                        <a:t>20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Nem</a:t>
                      </a:r>
                      <a:endParaRPr lang="en-US" dirty="0"/>
                    </a:p>
                  </a:txBody>
                  <a:tcPr anchor="ctr"/>
                </a:tc>
              </a:tr>
              <a:tr h="438911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Már</a:t>
                      </a:r>
                      <a:r>
                        <a:rPr lang="hu-HU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20.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Má</a:t>
                      </a:r>
                      <a:r>
                        <a:rPr lang="hu-HU" dirty="0" smtClean="0"/>
                        <a:t>j.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31.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Nem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</a:tr>
              <a:tr h="4389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Jún</a:t>
                      </a:r>
                      <a:r>
                        <a:rPr lang="hu-HU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Jún</a:t>
                      </a:r>
                      <a:r>
                        <a:rPr lang="hu-HU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kimaradt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438911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Júl</a:t>
                      </a:r>
                      <a:r>
                        <a:rPr lang="hu-HU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Aug</a:t>
                      </a:r>
                      <a:r>
                        <a:rPr lang="hu-HU" baseline="0" dirty="0" smtClean="0"/>
                        <a:t>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18.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Nem</a:t>
                      </a:r>
                      <a:endParaRPr lang="en-US" dirty="0"/>
                    </a:p>
                  </a:txBody>
                  <a:tcPr anchor="ctr"/>
                </a:tc>
              </a:tr>
              <a:tr h="438911"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Aug. 18.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Complex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</a:t>
                      </a:r>
                      <a:endParaRPr lang="en-US" dirty="0"/>
                    </a:p>
                  </a:txBody>
                  <a:tcPr anchor="ctr"/>
                </a:tc>
              </a:tr>
              <a:tr h="438911"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</a:t>
                      </a:r>
                      <a:r>
                        <a:rPr lang="hu-HU" dirty="0" smtClean="0"/>
                        <a:t>.</a:t>
                      </a:r>
                      <a:r>
                        <a:rPr lang="en-US" dirty="0" smtClean="0"/>
                        <a:t> 18</a:t>
                      </a:r>
                      <a:r>
                        <a:rPr lang="hu-HU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Blackhole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Igen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</TotalTime>
  <Words>957</Words>
  <Application>Microsoft Office PowerPoint</Application>
  <PresentationFormat>Diavetítés a képernyőre (4:3 oldalarány)</PresentationFormat>
  <Paragraphs>211</Paragraphs>
  <Slides>26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Office-téma</vt:lpstr>
      <vt:lpstr>Gráf-adatbázis építése twitter adatokból</vt:lpstr>
      <vt:lpstr>Twitter üzenetek</vt:lpstr>
      <vt:lpstr>Tweetek tartalma</vt:lpstr>
      <vt:lpstr>Tweetek tartalma 2</vt:lpstr>
      <vt:lpstr>Felhasználói profil adatai</vt:lpstr>
      <vt:lpstr>Twitter API</vt:lpstr>
      <vt:lpstr>Twitter adatfolyamok</vt:lpstr>
      <vt:lpstr>Adatfolyam statisztika</vt:lpstr>
      <vt:lpstr>Eddigi gyűjtések</vt:lpstr>
      <vt:lpstr>Twitter Stream adatok egy lehetséges alkalmazása</vt:lpstr>
      <vt:lpstr>Twitter Toolkit</vt:lpstr>
      <vt:lpstr>Adatok adatbázisba töltése</vt:lpstr>
      <vt:lpstr>Adatfolyam adatbázisba töltése</vt:lpstr>
      <vt:lpstr>Adatbázis séma</vt:lpstr>
      <vt:lpstr>Nézetek</vt:lpstr>
      <vt:lpstr>Nyitott kérdések</vt:lpstr>
      <vt:lpstr>Twitter kapcsolatok felderítése</vt:lpstr>
      <vt:lpstr>A hálózat felderítése</vt:lpstr>
      <vt:lpstr>Felderítés alapelve</vt:lpstr>
      <vt:lpstr>Felderítés kevés (&lt;30) gép esetén</vt:lpstr>
      <vt:lpstr>Felderítés sok (&gt;30) gép esetén</vt:lpstr>
      <vt:lpstr>Felderítés sok (&gt;30) gép esetén</vt:lpstr>
      <vt:lpstr>Twitter kapcsolatok felderítése</vt:lpstr>
      <vt:lpstr>Eredmények</vt:lpstr>
      <vt:lpstr>Tervek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matray</dc:creator>
  <cp:lastModifiedBy>Dobos László</cp:lastModifiedBy>
  <cp:revision>481</cp:revision>
  <dcterms:created xsi:type="dcterms:W3CDTF">2011-04-07T14:56:46Z</dcterms:created>
  <dcterms:modified xsi:type="dcterms:W3CDTF">2012-09-27T13:52:56Z</dcterms:modified>
</cp:coreProperties>
</file>