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70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5" r:id="rId15"/>
    <p:sldId id="277" r:id="rId16"/>
    <p:sldId id="278" r:id="rId17"/>
    <p:sldId id="279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6" r:id="rId41"/>
    <p:sldId id="307" r:id="rId42"/>
    <p:sldId id="308" r:id="rId43"/>
    <p:sldId id="309" r:id="rId44"/>
    <p:sldId id="310" r:id="rId45"/>
    <p:sldId id="311" r:id="rId46"/>
    <p:sldId id="313" r:id="rId47"/>
    <p:sldId id="314" r:id="rId48"/>
    <p:sldId id="315" r:id="rId49"/>
    <p:sldId id="316" r:id="rId50"/>
    <p:sldId id="317" r:id="rId51"/>
    <p:sldId id="319" r:id="rId52"/>
    <p:sldId id="320" r:id="rId53"/>
    <p:sldId id="321" r:id="rId54"/>
    <p:sldId id="322" r:id="rId55"/>
    <p:sldId id="323" r:id="rId56"/>
    <p:sldId id="324" r:id="rId57"/>
    <p:sldId id="325" r:id="rId58"/>
    <p:sldId id="326" r:id="rId59"/>
    <p:sldId id="327" r:id="rId60"/>
    <p:sldId id="328" r:id="rId61"/>
    <p:sldId id="329" r:id="rId62"/>
    <p:sldId id="331" r:id="rId63"/>
    <p:sldId id="332" r:id="rId64"/>
    <p:sldId id="333" r:id="rId65"/>
    <p:sldId id="334" r:id="rId66"/>
    <p:sldId id="335" r:id="rId67"/>
    <p:sldId id="336" r:id="rId68"/>
    <p:sldId id="337" r:id="rId6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505C72-4EE0-426B-A07C-6FEF4DAD87AA}" type="datetimeFigureOut">
              <a:rPr lang="hu-HU"/>
              <a:pPr>
                <a:defRPr/>
              </a:pPr>
              <a:t>2013.01.14.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1B82F9-2CAA-43CA-91E1-D67B72EE96D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4235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17412" name="Dia számának hely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06ABAF-7FCF-463A-A56A-07B301655498}" type="slidenum">
              <a:rPr lang="hu-H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u-H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18436" name="Dia számának hely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9B98A8-BECE-4017-9828-D1AADC4530E4}" type="slidenum">
              <a:rPr lang="hu-H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hu-H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298132-5468-4979-AB26-4F27A582D318}" type="slidenum">
              <a:rPr lang="en-US" smtClean="0"/>
              <a:pPr>
                <a:defRPr/>
              </a:pPr>
              <a:t>48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rékszögű háromszög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Csoportba foglalás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Szabadkézi sokszög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Szabadkézi sokszög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Egyenes összekötő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11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3F2AEF-02BA-4E41-8EFB-ECCDC7D2098D}" type="datetime1">
              <a:rPr lang="en-US"/>
              <a:pPr>
                <a:defRPr/>
              </a:pPr>
              <a:t>1/14/2013</a:t>
            </a:fld>
            <a:endParaRPr lang="en-US" sz="1600" dirty="0"/>
          </a:p>
        </p:txBody>
      </p:sp>
      <p:sp>
        <p:nvSpPr>
          <p:cNvPr id="12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6. előadás</a:t>
            </a:r>
            <a:endParaRPr lang="en-US" dirty="0"/>
          </a:p>
        </p:txBody>
      </p:sp>
      <p:sp>
        <p:nvSpPr>
          <p:cNvPr id="13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30D1DC3-0743-4A80-9E49-D03BD5D5BC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764194-A24D-42BF-86B6-16ADC7DEFA2C}" type="datetime1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6. előadás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990A41CF-82D9-4B83-85B8-15447769C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6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0DAFD8-B894-4084-B109-5550CC9DA30D}" type="datetime1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6. előadás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4A9DDB0D-BBEE-4BFA-A338-595C193D0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1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E1E1F4-9726-4910-BE03-DABAFDC60D2E}" type="datetime1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6. előadás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F4B78128-24CE-4B71-ABA0-A9806EC815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70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ávnyíl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ávnyíl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74F6DD-ABDE-4320-9F8F-B499A912AF6F}" type="datetime1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6. előadás</a:t>
            </a:r>
            <a:endParaRPr lang="en-US" dirty="0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0E66A0EE-C6C4-4B9D-80DC-48825EC34E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03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9AA575-343C-4318-84CD-912997638A86}" type="datetime1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6. előadás</a:t>
            </a: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0664D9D5-0A98-455C-AE6C-082768310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98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93DBE2-46ED-490B-8CE4-1E0A75E08AED}" type="datetime1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6. előadás</a:t>
            </a:r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63BCB55F-3E92-4CF6-A506-EAF63ECD6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7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701E2B-A17F-4F5C-93D0-7500EC486FDA}" type="datetime1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6. előadás</a:t>
            </a:r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B6A8B632-80F4-4DD5-8700-72DD82675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0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987DD1-85E8-44B5-9DA0-B8BC35AAF72F}" type="datetime1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6. előadás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ED5D4F63-0479-4E01-9420-03D3DDE0A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7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21E338-6600-4E5A-AFFE-3D484413B33D}" type="datetime1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6. előadás</a:t>
            </a:r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  <a:extLst/>
          </a:lstStyle>
          <a:p>
            <a:pPr>
              <a:defRPr/>
            </a:pPr>
            <a:fld id="{8C04C55C-3453-4A90-AB6E-66086E9B9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7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abadkézi sokszög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zabadkézi sokszög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" name="Derékszögű háromszög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ávnyíl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ávnyíl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1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40AB540-1427-4DE2-ACE4-B96A568C195D}" type="datetime1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12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hu-HU"/>
              <a:t>6. előadás</a:t>
            </a:r>
            <a:endParaRPr lang="en-US"/>
          </a:p>
        </p:txBody>
      </p:sp>
      <p:sp>
        <p:nvSpPr>
          <p:cNvPr id="13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DF27B4A-B023-4521-8A54-19B4A9828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Szabadkézi sokszög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33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CBAAF7C-171B-47A9-900A-4786432A6DF8}" type="datetime1">
              <a:rPr lang="en-US"/>
              <a:pPr>
                <a:defRPr/>
              </a:pPr>
              <a:t>1/14/2013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hu-HU"/>
              <a:t>6. előadás</a:t>
            </a:r>
            <a:endParaRPr lang="en-US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B37F795-53A4-4953-A4B2-2C92F9F801F3}" type="slidenum">
              <a:rPr lang="en-US"/>
              <a:pPr>
                <a:defRPr/>
              </a:pPr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Adatbázisrendszerek elméleti alapjai</a:t>
            </a:r>
            <a:br>
              <a:rPr lang="hu-HU" dirty="0" smtClean="0"/>
            </a:br>
            <a:r>
              <a:rPr lang="hu-HU" dirty="0" smtClean="0"/>
              <a:t>3. előadás</a:t>
            </a:r>
            <a:endParaRPr lang="hu-HU" dirty="0"/>
          </a:p>
        </p:txBody>
      </p:sp>
      <p:sp>
        <p:nvSpPr>
          <p:cNvPr id="13315" name="Alcím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hu-HU" dirty="0" smtClean="0"/>
              <a:t>Konjunktív </a:t>
            </a:r>
            <a:r>
              <a:rPr lang="hu-HU" dirty="0" smtClean="0"/>
              <a:t>lekérdezések</a:t>
            </a:r>
            <a:br>
              <a:rPr lang="hu-HU" dirty="0" smtClean="0"/>
            </a:br>
            <a:r>
              <a:rPr lang="hu-HU" dirty="0" err="1" smtClean="0"/>
              <a:t>Datalog</a:t>
            </a:r>
            <a:r>
              <a:rPr lang="hu-HU" dirty="0" smtClean="0"/>
              <a:t> programok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Véletlen volt, hogy át tudtuk írni, vagy</a:t>
            </a:r>
            <a:r>
              <a:rPr lang="en-US" smtClean="0"/>
              <a:t> </a:t>
            </a:r>
            <a:r>
              <a:rPr lang="hu-HU" smtClean="0"/>
              <a:t>a </a:t>
            </a:r>
            <a:r>
              <a:rPr lang="en-US" smtClean="0"/>
              <a:t>CQ </a:t>
            </a:r>
            <a:r>
              <a:rPr lang="hu-HU" smtClean="0"/>
              <a:t>lekérdezések pontosan a </a:t>
            </a:r>
          </a:p>
          <a:p>
            <a:pPr eaLnBrk="1" hangingPunct="1">
              <a:buFontTx/>
              <a:buNone/>
            </a:pPr>
            <a:r>
              <a:rPr lang="hu-HU" smtClean="0"/>
              <a:t>	</a:t>
            </a:r>
            <a:r>
              <a:rPr lang="en-US" smtClean="0">
                <a:solidFill>
                  <a:srgbClr val="0066FF"/>
                </a:solidFill>
              </a:rPr>
              <a:t>SELECT-DISTINCT-FROM-WHERE </a:t>
            </a:r>
            <a:r>
              <a:rPr lang="hu-HU" smtClean="0"/>
              <a:t>lekérdezéseknek felelnek meg</a:t>
            </a:r>
            <a:r>
              <a:rPr lang="en-US" smtClean="0"/>
              <a:t>?</a:t>
            </a:r>
            <a:endParaRPr lang="hu-HU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A </a:t>
            </a:r>
            <a:r>
              <a:rPr lang="en-US"/>
              <a:t>CQ </a:t>
            </a:r>
            <a:r>
              <a:rPr lang="hu-HU"/>
              <a:t>és az</a:t>
            </a:r>
            <a:r>
              <a:rPr lang="en-US"/>
              <a:t> SQL</a:t>
            </a:r>
            <a:r>
              <a:rPr lang="hu-HU"/>
              <a:t> közti viszony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92E60-7A3C-4236-890C-2AA654234D6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2819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smtClean="0"/>
              <a:t> A </a:t>
            </a:r>
            <a:r>
              <a:rPr lang="en-US" smtClean="0"/>
              <a:t>CQ </a:t>
            </a:r>
            <a:r>
              <a:rPr lang="hu-HU" smtClean="0"/>
              <a:t>pontosan a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s</a:t>
            </a:r>
            <a:r>
              <a:rPr lang="en-US" baseline="-25000" smtClean="0"/>
              <a:t>C</a:t>
            </a:r>
            <a:r>
              <a:rPr lang="en-US" smtClean="0"/>
              <a:t>, </a:t>
            </a:r>
            <a:r>
              <a:rPr lang="en-US" smtClean="0">
                <a:latin typeface="Symbol" pitchFamily="18" charset="2"/>
              </a:rPr>
              <a:t>P</a:t>
            </a:r>
            <a:r>
              <a:rPr lang="en-US" baseline="-25000" smtClean="0"/>
              <a:t>A</a:t>
            </a:r>
            <a:r>
              <a:rPr lang="en-US" smtClean="0"/>
              <a:t>, </a:t>
            </a:r>
            <a:r>
              <a:rPr lang="en-US" smtClean="0">
                <a:sym typeface="Symbol" pitchFamily="18" charset="2"/>
              </a:rPr>
              <a:t></a:t>
            </a:r>
            <a:r>
              <a:rPr lang="hu-HU" smtClean="0">
                <a:sym typeface="Symbol" pitchFamily="18" charset="2"/>
              </a:rPr>
              <a:t> műveletekkel felírható relációs algebrai kifejezéseknek felel meg, </a:t>
            </a:r>
            <a:r>
              <a:rPr lang="en-US" smtClean="0"/>
              <a:t>(</a:t>
            </a:r>
            <a:r>
              <a:rPr lang="hu-HU" smtClean="0"/>
              <a:t>nem szerepel benne</a:t>
            </a:r>
            <a:r>
              <a:rPr lang="en-US" smtClean="0"/>
              <a:t>: </a:t>
            </a:r>
            <a:r>
              <a:rPr lang="en-US" smtClean="0">
                <a:sym typeface="Symbol" pitchFamily="18" charset="2"/>
              </a:rPr>
              <a:t></a:t>
            </a:r>
            <a:r>
              <a:rPr lang="en-US" smtClean="0"/>
              <a:t>, –)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CQ </a:t>
            </a:r>
            <a:r>
              <a:rPr lang="hu-HU"/>
              <a:t>és a relációs algebra</a:t>
            </a:r>
            <a:r>
              <a:rPr lang="en-US"/>
              <a:t> </a:t>
            </a:r>
            <a:r>
              <a:rPr lang="hu-HU"/>
              <a:t>(</a:t>
            </a:r>
            <a:r>
              <a:rPr lang="en-US"/>
              <a:t>RA</a:t>
            </a:r>
            <a:r>
              <a:rPr lang="hu-HU"/>
              <a:t>)</a:t>
            </a:r>
            <a:endParaRPr lang="en-US"/>
          </a:p>
        </p:txBody>
      </p:sp>
      <p:sp>
        <p:nvSpPr>
          <p:cNvPr id="1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9F369-DB5F-4F2F-8E03-1A925A95190A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grpSp>
        <p:nvGrpSpPr>
          <p:cNvPr id="23557" name="Group 15"/>
          <p:cNvGrpSpPr>
            <a:grpSpLocks/>
          </p:cNvGrpSpPr>
          <p:nvPr/>
        </p:nvGrpSpPr>
        <p:grpSpPr bwMode="auto">
          <a:xfrm>
            <a:off x="2762250" y="4264025"/>
            <a:ext cx="3419475" cy="1916113"/>
            <a:chOff x="1488" y="3089"/>
            <a:chExt cx="2154" cy="1207"/>
          </a:xfrm>
        </p:grpSpPr>
        <p:sp>
          <p:nvSpPr>
            <p:cNvPr id="23559" name="AutoShape 4"/>
            <p:cNvSpPr>
              <a:spLocks noChangeAspect="1" noChangeArrowheads="1"/>
            </p:cNvSpPr>
            <p:nvPr/>
          </p:nvSpPr>
          <p:spPr bwMode="auto">
            <a:xfrm rot="-5400000">
              <a:off x="2269" y="3491"/>
              <a:ext cx="122" cy="243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hu-HU" sz="2800">
                <a:latin typeface="Times New Roman" pitchFamily="18" charset="0"/>
              </a:endParaRPr>
            </a:p>
          </p:txBody>
        </p:sp>
        <p:sp>
          <p:nvSpPr>
            <p:cNvPr id="23560" name="Rectangle 5"/>
            <p:cNvSpPr>
              <a:spLocks noChangeArrowheads="1"/>
            </p:cNvSpPr>
            <p:nvPr/>
          </p:nvSpPr>
          <p:spPr bwMode="auto">
            <a:xfrm>
              <a:off x="2208" y="3089"/>
              <a:ext cx="7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Symbol" pitchFamily="18" charset="2"/>
                </a:rPr>
                <a:t>P</a:t>
              </a:r>
              <a:r>
                <a:rPr lang="en-US" baseline="-25000">
                  <a:latin typeface="Times New Roman" pitchFamily="18" charset="0"/>
                </a:rPr>
                <a:t>$2.name</a:t>
              </a:r>
              <a:endParaRPr lang="en-US">
                <a:latin typeface="Symbol" pitchFamily="18" charset="2"/>
              </a:endParaRPr>
            </a:p>
          </p:txBody>
        </p:sp>
        <p:sp>
          <p:nvSpPr>
            <p:cNvPr id="23561" name="Rectangle 6"/>
            <p:cNvSpPr>
              <a:spLocks noChangeArrowheads="1"/>
            </p:cNvSpPr>
            <p:nvPr/>
          </p:nvSpPr>
          <p:spPr bwMode="auto">
            <a:xfrm>
              <a:off x="1570" y="3728"/>
              <a:ext cx="8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latin typeface="Symbol" pitchFamily="18" charset="2"/>
                </a:rPr>
                <a:t>s</a:t>
              </a:r>
              <a:r>
                <a:rPr lang="en-US" sz="2000" baseline="-25000">
                  <a:latin typeface="Times New Roman" pitchFamily="18" charset="0"/>
                </a:rPr>
                <a:t>name=“Smith”</a:t>
              </a:r>
              <a:endParaRPr lang="en-US" sz="2000">
                <a:latin typeface="Symbol" pitchFamily="18" charset="2"/>
              </a:endParaRPr>
            </a:p>
          </p:txBody>
        </p:sp>
        <p:sp>
          <p:nvSpPr>
            <p:cNvPr id="23562" name="Rectangle 7"/>
            <p:cNvSpPr>
              <a:spLocks noChangeArrowheads="1"/>
            </p:cNvSpPr>
            <p:nvPr/>
          </p:nvSpPr>
          <p:spPr bwMode="auto">
            <a:xfrm>
              <a:off x="1488" y="4065"/>
              <a:ext cx="8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ManagedBy</a:t>
              </a:r>
            </a:p>
          </p:txBody>
        </p:sp>
        <p:sp>
          <p:nvSpPr>
            <p:cNvPr id="23563" name="Rectangle 8"/>
            <p:cNvSpPr>
              <a:spLocks noChangeArrowheads="1"/>
            </p:cNvSpPr>
            <p:nvPr/>
          </p:nvSpPr>
          <p:spPr bwMode="auto">
            <a:xfrm>
              <a:off x="2592" y="4065"/>
              <a:ext cx="8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ManagedBy</a:t>
              </a:r>
            </a:p>
          </p:txBody>
        </p:sp>
        <p:sp>
          <p:nvSpPr>
            <p:cNvPr id="23564" name="Text Box 9"/>
            <p:cNvSpPr txBox="1">
              <a:spLocks noChangeArrowheads="1"/>
            </p:cNvSpPr>
            <p:nvPr/>
          </p:nvSpPr>
          <p:spPr bwMode="auto">
            <a:xfrm>
              <a:off x="2412" y="3603"/>
              <a:ext cx="123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>
                  <a:latin typeface="Times New Roman" pitchFamily="18" charset="0"/>
                </a:rPr>
                <a:t>$1.manager=$2.manager</a:t>
              </a:r>
            </a:p>
          </p:txBody>
        </p:sp>
        <p:sp>
          <p:nvSpPr>
            <p:cNvPr id="23565" name="Line 10"/>
            <p:cNvSpPr>
              <a:spLocks noChangeShapeType="1"/>
            </p:cNvSpPr>
            <p:nvPr/>
          </p:nvSpPr>
          <p:spPr bwMode="auto">
            <a:xfrm>
              <a:off x="1728" y="39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566" name="Line 11"/>
            <p:cNvSpPr>
              <a:spLocks noChangeShapeType="1"/>
            </p:cNvSpPr>
            <p:nvPr/>
          </p:nvSpPr>
          <p:spPr bwMode="auto">
            <a:xfrm flipV="1">
              <a:off x="1776" y="3696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567" name="Line 12"/>
            <p:cNvSpPr>
              <a:spLocks noChangeShapeType="1"/>
            </p:cNvSpPr>
            <p:nvPr/>
          </p:nvSpPr>
          <p:spPr bwMode="auto">
            <a:xfrm>
              <a:off x="2448" y="3744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568" name="Line 13"/>
            <p:cNvSpPr>
              <a:spLocks noChangeShapeType="1"/>
            </p:cNvSpPr>
            <p:nvPr/>
          </p:nvSpPr>
          <p:spPr bwMode="auto">
            <a:xfrm>
              <a:off x="2334" y="335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23558" name="Rectangle 14"/>
          <p:cNvSpPr>
            <a:spLocks noChangeArrowheads="1"/>
          </p:cNvSpPr>
          <p:nvPr/>
        </p:nvSpPr>
        <p:spPr bwMode="auto">
          <a:xfrm>
            <a:off x="838200" y="3500438"/>
            <a:ext cx="7910264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/>
              <a:t>A(x) :-  </a:t>
            </a:r>
            <a:r>
              <a:rPr lang="en-US" sz="2800" dirty="0" err="1"/>
              <a:t>ManagedBy</a:t>
            </a:r>
            <a:r>
              <a:rPr lang="en-US" sz="2800" dirty="0"/>
              <a:t>(“</a:t>
            </a:r>
            <a:r>
              <a:rPr lang="en-US" sz="2800" dirty="0" err="1"/>
              <a:t>Smith”,y</a:t>
            </a:r>
            <a:r>
              <a:rPr lang="en-US" sz="2800" dirty="0"/>
              <a:t>),   </a:t>
            </a:r>
            <a:r>
              <a:rPr lang="en-US" sz="2800" dirty="0" err="1"/>
              <a:t>ManagedBy</a:t>
            </a:r>
            <a:r>
              <a:rPr lang="en-US" sz="2800" dirty="0"/>
              <a:t>(</a:t>
            </a:r>
            <a:r>
              <a:rPr lang="en-US" sz="2800" dirty="0" err="1"/>
              <a:t>x,y</a:t>
            </a:r>
            <a:r>
              <a:rPr lang="en-US" sz="28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A</a:t>
            </a:r>
            <a:r>
              <a:rPr lang="en-US"/>
              <a:t> CQ</a:t>
            </a:r>
            <a:r>
              <a:rPr lang="hu-HU"/>
              <a:t> kiterjesztései</a:t>
            </a:r>
            <a:endParaRPr lang="en-US"/>
          </a:p>
        </p:txBody>
      </p:sp>
      <p:sp>
        <p:nvSpPr>
          <p:cNvPr id="10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92251-27ED-4E4B-99E8-8264FE3E2801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77871" y="1512063"/>
            <a:ext cx="6158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CQ</a:t>
            </a:r>
            <a:r>
              <a:rPr lang="en-US" baseline="30000">
                <a:sym typeface="Symbol" pitchFamily="18" charset="2"/>
              </a:rPr>
              <a:t></a:t>
            </a:r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46133" y="2235417"/>
            <a:ext cx="505779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/>
              <a:t>A(y) :-  </a:t>
            </a:r>
            <a:r>
              <a:rPr lang="en-US" dirty="0" err="1"/>
              <a:t>ManagedBy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),   </a:t>
            </a:r>
            <a:r>
              <a:rPr lang="en-US" dirty="0" err="1"/>
              <a:t>ManagedBy</a:t>
            </a:r>
            <a:r>
              <a:rPr lang="en-US" dirty="0"/>
              <a:t>(</a:t>
            </a:r>
            <a:r>
              <a:rPr lang="en-US" dirty="0" err="1"/>
              <a:t>z,y</a:t>
            </a:r>
            <a:r>
              <a:rPr lang="en-US" dirty="0"/>
              <a:t>), </a:t>
            </a:r>
            <a:r>
              <a:rPr lang="en-US" dirty="0" err="1">
                <a:solidFill>
                  <a:srgbClr val="0066FF"/>
                </a:solidFill>
              </a:rPr>
              <a:t>x</a:t>
            </a:r>
            <a:r>
              <a:rPr lang="en-US" dirty="0" err="1">
                <a:solidFill>
                  <a:srgbClr val="0066FF"/>
                </a:solidFill>
                <a:sym typeface="Symbol" pitchFamily="18" charset="2"/>
              </a:rPr>
              <a:t>z</a:t>
            </a:r>
            <a:endParaRPr lang="en-US" dirty="0">
              <a:solidFill>
                <a:srgbClr val="0066FF"/>
              </a:solidFill>
              <a:sym typeface="Symbol" pitchFamily="18" charset="2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46133" y="1872348"/>
            <a:ext cx="63530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 dirty="0"/>
              <a:t>Kik azok a főnökök, akiknek LEGALÁBB</a:t>
            </a:r>
            <a:r>
              <a:rPr lang="en-US" dirty="0"/>
              <a:t> 2 </a:t>
            </a:r>
            <a:r>
              <a:rPr lang="hu-HU" dirty="0"/>
              <a:t>beosztottjuk van?</a:t>
            </a:r>
            <a:endParaRPr lang="en-US" dirty="0"/>
          </a:p>
        </p:txBody>
      </p:sp>
      <p:sp>
        <p:nvSpPr>
          <p:cNvPr id="24583" name="Text Box 11"/>
          <p:cNvSpPr txBox="1">
            <a:spLocks noChangeArrowheads="1"/>
          </p:cNvSpPr>
          <p:nvPr/>
        </p:nvSpPr>
        <p:spPr bwMode="auto">
          <a:xfrm>
            <a:off x="1765346" y="1481901"/>
            <a:ext cx="16557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u-HU"/>
          </a:p>
        </p:txBody>
      </p:sp>
      <p:sp>
        <p:nvSpPr>
          <p:cNvPr id="24584" name="Text Box 12"/>
          <p:cNvSpPr txBox="1">
            <a:spLocks noChangeArrowheads="1"/>
          </p:cNvSpPr>
          <p:nvPr/>
        </p:nvSpPr>
        <p:spPr bwMode="auto">
          <a:xfrm>
            <a:off x="1086052" y="1512063"/>
            <a:ext cx="50193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 dirty="0"/>
              <a:t>: a lekérdezésben használható </a:t>
            </a:r>
            <a:r>
              <a:rPr lang="hu-HU" b="1" dirty="0">
                <a:solidFill>
                  <a:srgbClr val="0066FF"/>
                </a:solidFill>
              </a:rPr>
              <a:t>nem egyenlő</a:t>
            </a:r>
            <a:r>
              <a:rPr lang="hu-HU" dirty="0"/>
              <a:t> is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46133" y="2780928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CQ</a:t>
            </a:r>
            <a:r>
              <a:rPr lang="en-US" baseline="30000">
                <a:sym typeface="Symbol" pitchFamily="18" charset="2"/>
              </a:rPr>
              <a:t>&lt;</a:t>
            </a:r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46133" y="3519592"/>
            <a:ext cx="5659242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/>
              <a:t>A(y) :-  </a:t>
            </a:r>
            <a:r>
              <a:rPr lang="en-US" dirty="0" err="1"/>
              <a:t>ManagedBy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), Salary(</a:t>
            </a:r>
            <a:r>
              <a:rPr lang="en-US" dirty="0" err="1"/>
              <a:t>x,u</a:t>
            </a:r>
            <a:r>
              <a:rPr lang="en-US" dirty="0"/>
              <a:t>), Salary(</a:t>
            </a:r>
            <a:r>
              <a:rPr lang="en-US" dirty="0" err="1"/>
              <a:t>y,v</a:t>
            </a:r>
            <a:r>
              <a:rPr lang="en-US" dirty="0"/>
              <a:t>), </a:t>
            </a:r>
            <a:r>
              <a:rPr lang="en-US" dirty="0">
                <a:solidFill>
                  <a:srgbClr val="0066FF"/>
                </a:solidFill>
              </a:rPr>
              <a:t>u&gt;v</a:t>
            </a:r>
            <a:r>
              <a:rPr lang="en-US" dirty="0"/>
              <a:t>)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46133" y="3150260"/>
            <a:ext cx="50577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/>
              <a:t>Mely dolgozók keresnek többet mint a főnökük?</a:t>
            </a:r>
            <a:endParaRPr lang="en-US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086052" y="2780928"/>
            <a:ext cx="528862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 dirty="0"/>
              <a:t>: a lekérdezésben használható </a:t>
            </a:r>
            <a:r>
              <a:rPr lang="hu-HU" b="1" dirty="0">
                <a:solidFill>
                  <a:srgbClr val="0066FF"/>
                </a:solidFill>
              </a:rPr>
              <a:t>egyenlőtlenség</a:t>
            </a:r>
            <a:r>
              <a:rPr lang="hu-HU" dirty="0"/>
              <a:t> is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46133" y="4027487"/>
            <a:ext cx="639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CQ</a:t>
            </a:r>
            <a:r>
              <a:rPr lang="en-US" baseline="30000">
                <a:sym typeface="Symbol" pitchFamily="18" charset="2"/>
              </a:rPr>
              <a:t></a:t>
            </a:r>
            <a:endParaRPr lang="en-U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46133" y="5043150"/>
            <a:ext cx="5205987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/>
              <a:t>A(y) :-  Office(“</a:t>
            </a:r>
            <a:r>
              <a:rPr lang="en-US" dirty="0" err="1"/>
              <a:t>Alice”,u</a:t>
            </a:r>
            <a:r>
              <a:rPr lang="en-US" dirty="0"/>
              <a:t>), Office(</a:t>
            </a:r>
            <a:r>
              <a:rPr lang="en-US" dirty="0" err="1"/>
              <a:t>y,u</a:t>
            </a:r>
            <a:r>
              <a:rPr lang="en-US" dirty="0"/>
              <a:t>),</a:t>
            </a:r>
            <a:br>
              <a:rPr lang="en-US" dirty="0"/>
            </a:br>
            <a:r>
              <a:rPr lang="en-US" dirty="0"/>
              <a:t>            </a:t>
            </a:r>
            <a:r>
              <a:rPr lang="hu-HU" dirty="0" smtClean="0"/>
              <a:t> </a:t>
            </a:r>
            <a:r>
              <a:rPr lang="en-US" dirty="0" err="1" smtClean="0"/>
              <a:t>ManagedBy</a:t>
            </a:r>
            <a:r>
              <a:rPr lang="en-US" dirty="0"/>
              <a:t>(“</a:t>
            </a:r>
            <a:r>
              <a:rPr lang="en-US" dirty="0" err="1"/>
              <a:t>Alice”,x</a:t>
            </a:r>
            <a:r>
              <a:rPr lang="en-US" dirty="0"/>
              <a:t>), </a:t>
            </a:r>
            <a:r>
              <a:rPr lang="en-US" dirty="0">
                <a:solidFill>
                  <a:srgbClr val="0066FF"/>
                </a:solidFill>
                <a:sym typeface="Symbol" pitchFamily="18" charset="2"/>
              </a:rPr>
              <a:t></a:t>
            </a:r>
            <a:r>
              <a:rPr lang="en-US" dirty="0" err="1"/>
              <a:t>ManagedBy</a:t>
            </a:r>
            <a:r>
              <a:rPr lang="en-US" dirty="0"/>
              <a:t>(</a:t>
            </a:r>
            <a:r>
              <a:rPr lang="hu-HU" dirty="0"/>
              <a:t>y</a:t>
            </a:r>
            <a:r>
              <a:rPr lang="en-US" dirty="0"/>
              <a:t>,</a:t>
            </a:r>
            <a:r>
              <a:rPr lang="hu-HU" dirty="0"/>
              <a:t>x</a:t>
            </a:r>
            <a:r>
              <a:rPr lang="en-US" dirty="0"/>
              <a:t>)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46133" y="4396819"/>
            <a:ext cx="53783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 dirty="0"/>
              <a:t>Kik azok, akik ugyanabban az irodában dolgoznak,</a:t>
            </a:r>
          </a:p>
          <a:p>
            <a:pPr eaLnBrk="1" hangingPunct="1"/>
            <a:r>
              <a:rPr lang="hu-HU" dirty="0"/>
              <a:t>mint Alice, de nem ugyanaz a főnökük?</a:t>
            </a:r>
            <a:endParaRPr lang="en-US" dirty="0"/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086052" y="4027487"/>
            <a:ext cx="44807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 dirty="0"/>
              <a:t>: a lekérdezésben használható </a:t>
            </a:r>
            <a:r>
              <a:rPr lang="hu-HU" b="1" dirty="0">
                <a:solidFill>
                  <a:srgbClr val="0066FF"/>
                </a:solidFill>
              </a:rPr>
              <a:t>tagadás</a:t>
            </a:r>
            <a:r>
              <a:rPr lang="hu-HU" dirty="0"/>
              <a:t>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A</a:t>
            </a:r>
            <a:r>
              <a:rPr lang="en-US"/>
              <a:t> CQ</a:t>
            </a:r>
            <a:r>
              <a:rPr lang="hu-HU"/>
              <a:t> kiterjesztései</a:t>
            </a:r>
            <a:endParaRPr lang="en-US"/>
          </a:p>
        </p:txBody>
      </p:sp>
      <p:sp>
        <p:nvSpPr>
          <p:cNvPr id="10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12E1B-49BA-4776-861E-36A88B7387BA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85800" y="1405198"/>
            <a:ext cx="7617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UCQ</a:t>
            </a:r>
            <a:r>
              <a:rPr lang="hu-HU" dirty="0" smtClean="0"/>
              <a:t>:</a:t>
            </a:r>
            <a:endParaRPr lang="en-US" dirty="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85800" y="2143862"/>
            <a:ext cx="6077431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A(name) :-  Employee(name, dept, age, salary), age &gt; 50</a:t>
            </a:r>
            <a:br>
              <a:rPr lang="en-US"/>
            </a:br>
            <a:r>
              <a:rPr lang="en-US"/>
              <a:t>A(name) :-  RetiredEmployee(name, address)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547664" y="1379623"/>
            <a:ext cx="32367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 dirty="0"/>
              <a:t>Konjunktív lekérdezések uniói</a:t>
            </a:r>
            <a:endParaRPr lang="en-US" dirty="0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85800" y="2924944"/>
            <a:ext cx="6083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A </a:t>
            </a:r>
            <a:r>
              <a:rPr lang="en-US" dirty="0" err="1"/>
              <a:t>Datalog</a:t>
            </a:r>
            <a:r>
              <a:rPr lang="en-US" dirty="0"/>
              <a:t> </a:t>
            </a:r>
            <a:r>
              <a:rPr lang="hu-HU" dirty="0"/>
              <a:t>jelölésével</a:t>
            </a:r>
            <a:r>
              <a:rPr lang="en-US" dirty="0"/>
              <a:t> </a:t>
            </a:r>
            <a:r>
              <a:rPr lang="hu-HU" dirty="0"/>
              <a:t>kényelmesen lehet kifejezni az uniót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</a:t>
            </a:r>
            <a:r>
              <a:rPr lang="hu-HU" dirty="0"/>
              <a:t>nem kell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 )</a:t>
            </a:r>
            <a:endParaRPr lang="en-US" dirty="0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625895" y="1774530"/>
            <a:ext cx="20954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66FF"/>
                </a:solidFill>
              </a:rPr>
              <a:t>Datalog</a:t>
            </a:r>
            <a:r>
              <a:rPr lang="hu-HU" b="1" dirty="0"/>
              <a:t> </a:t>
            </a:r>
            <a:r>
              <a:rPr lang="hu-HU" b="1" dirty="0">
                <a:solidFill>
                  <a:srgbClr val="FF0000"/>
                </a:solidFill>
              </a:rPr>
              <a:t>program</a:t>
            </a:r>
            <a:r>
              <a:rPr lang="en-US" dirty="0"/>
              <a:t>:</a:t>
            </a:r>
          </a:p>
        </p:txBody>
      </p:sp>
      <p:sp>
        <p:nvSpPr>
          <p:cNvPr id="2" name="Téglalap 1"/>
          <p:cNvSpPr/>
          <p:nvPr/>
        </p:nvSpPr>
        <p:spPr>
          <a:xfrm>
            <a:off x="685800" y="4005064"/>
            <a:ext cx="77026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hu-HU" i="1" dirty="0" smtClean="0"/>
              <a:t>Megjegyzés: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Ha </a:t>
            </a:r>
            <a:r>
              <a:rPr lang="hu-HU" dirty="0"/>
              <a:t>túl sokat terjesztünk ki, akkor </a:t>
            </a:r>
            <a:r>
              <a:rPr lang="hu-HU" dirty="0" smtClean="0"/>
              <a:t>az elsőrendű </a:t>
            </a:r>
            <a:r>
              <a:rPr lang="hu-HU" dirty="0"/>
              <a:t>logikához jutunk.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hu-HU" dirty="0"/>
              <a:t>Óvatosnak kell lennünk: a kis kiterjesztések is erősen megváltoztathatják a CQ bizonyos elméleti tulajdonságait.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7924800" cy="4114800"/>
          </a:xfrm>
        </p:spPr>
        <p:txBody>
          <a:bodyPr/>
          <a:lstStyle/>
          <a:p>
            <a:pPr eaLnBrk="1" hangingPunct="1"/>
            <a:r>
              <a:rPr lang="hu-HU" sz="2400" dirty="0" smtClean="0"/>
              <a:t>Az optimalizálás miatt szükséges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1977</a:t>
            </a:r>
            <a:r>
              <a:rPr lang="hu-HU" sz="2400" dirty="0" smtClean="0"/>
              <a:t> óta foglalkoznak vele</a:t>
            </a:r>
          </a:p>
          <a:p>
            <a:pPr eaLnBrk="1" hangingPunct="1"/>
            <a:endParaRPr lang="hu-HU" sz="2400" dirty="0" smtClean="0"/>
          </a:p>
          <a:p>
            <a:pPr eaLnBrk="1" hangingPunct="1"/>
            <a:r>
              <a:rPr lang="hu-HU" sz="2800" dirty="0"/>
              <a:t>A q</a:t>
            </a:r>
            <a:r>
              <a:rPr lang="hu-HU" sz="2800" baseline="-25000" dirty="0"/>
              <a:t>1</a:t>
            </a:r>
            <a:r>
              <a:rPr lang="hu-HU" sz="2800" dirty="0"/>
              <a:t> és q</a:t>
            </a:r>
            <a:r>
              <a:rPr lang="hu-HU" sz="2800" baseline="-25000" dirty="0"/>
              <a:t>2</a:t>
            </a:r>
            <a:r>
              <a:rPr lang="hu-HU" sz="2800" dirty="0"/>
              <a:t> lekérdezések </a:t>
            </a:r>
            <a:r>
              <a:rPr lang="hu-HU" sz="2800" b="1" dirty="0"/>
              <a:t>ekvivalensek</a:t>
            </a:r>
            <a:r>
              <a:rPr lang="hu-HU" sz="2800" dirty="0"/>
              <a:t>, ha minden </a:t>
            </a:r>
            <a:r>
              <a:rPr lang="hu-HU" sz="2800" b="1" dirty="0"/>
              <a:t>D</a:t>
            </a:r>
            <a:r>
              <a:rPr lang="hu-HU" sz="2800" dirty="0"/>
              <a:t> adatbázisra: q</a:t>
            </a:r>
            <a:r>
              <a:rPr lang="hu-HU" sz="2800" baseline="-25000" dirty="0"/>
              <a:t>1</a:t>
            </a:r>
            <a:r>
              <a:rPr lang="hu-HU" sz="2800" dirty="0"/>
              <a:t>(</a:t>
            </a:r>
            <a:r>
              <a:rPr lang="hu-HU" sz="2800" b="1" dirty="0"/>
              <a:t>D</a:t>
            </a:r>
            <a:r>
              <a:rPr lang="hu-HU" sz="2800" dirty="0"/>
              <a:t>) </a:t>
            </a:r>
            <a:r>
              <a:rPr lang="hu-HU" sz="2800" dirty="0">
                <a:sym typeface="Symbol" pitchFamily="18" charset="2"/>
              </a:rPr>
              <a:t>= q</a:t>
            </a:r>
            <a:r>
              <a:rPr lang="hu-HU" sz="2800" baseline="-25000" dirty="0">
                <a:sym typeface="Symbol" pitchFamily="18" charset="2"/>
              </a:rPr>
              <a:t>2</a:t>
            </a:r>
            <a:r>
              <a:rPr lang="hu-HU" sz="2800" dirty="0">
                <a:sym typeface="Symbol" pitchFamily="18" charset="2"/>
              </a:rPr>
              <a:t>(</a:t>
            </a:r>
            <a:r>
              <a:rPr lang="hu-HU" sz="2800" b="1" dirty="0">
                <a:sym typeface="Symbol" pitchFamily="18" charset="2"/>
              </a:rPr>
              <a:t>D</a:t>
            </a:r>
            <a:r>
              <a:rPr lang="hu-HU" sz="2800" dirty="0" smtClean="0">
                <a:sym typeface="Symbol" pitchFamily="18" charset="2"/>
              </a:rPr>
              <a:t>).</a:t>
            </a:r>
            <a:endParaRPr lang="hu-HU" sz="2800" dirty="0"/>
          </a:p>
          <a:p>
            <a:pPr eaLnBrk="1" hangingPunct="1"/>
            <a:r>
              <a:rPr lang="hu-HU" sz="2800" dirty="0"/>
              <a:t>Jelölés: q</a:t>
            </a:r>
            <a:r>
              <a:rPr lang="hu-HU" sz="2800" baseline="-25000" dirty="0"/>
              <a:t>1</a:t>
            </a:r>
            <a:r>
              <a:rPr lang="hu-HU" sz="2800" dirty="0"/>
              <a:t> </a:t>
            </a:r>
            <a:r>
              <a:rPr lang="hu-HU" sz="2800" dirty="0">
                <a:sym typeface="Symbol" pitchFamily="18" charset="2"/>
              </a:rPr>
              <a:t></a:t>
            </a:r>
            <a:r>
              <a:rPr lang="hu-HU" sz="2800" dirty="0"/>
              <a:t> q</a:t>
            </a:r>
            <a:r>
              <a:rPr lang="hu-HU" sz="2800" baseline="-25000" dirty="0"/>
              <a:t>2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/>
              <a:t>Lekérdezések ekvivalenciája és tartalmazása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554BC-59F9-4566-A562-1E807E3370E7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Lekérdezések ekvivalenciája</a:t>
            </a:r>
            <a:endParaRPr lang="en-US"/>
          </a:p>
        </p:txBody>
      </p:sp>
      <p:sp>
        <p:nvSpPr>
          <p:cNvPr id="7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E54FB-8FE8-485D-A3A1-2C79D674472E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685800" y="2438400"/>
            <a:ext cx="7990656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/>
              <a:t>SELECT DISTINCT x.name, </a:t>
            </a:r>
            <a:r>
              <a:rPr lang="en-US" sz="2800" dirty="0" err="1"/>
              <a:t>x.manager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FROM    Employee x, Employee y</a:t>
            </a:r>
            <a:br>
              <a:rPr lang="en-US" sz="2800" dirty="0"/>
            </a:br>
            <a:r>
              <a:rPr lang="en-US" sz="2800" dirty="0"/>
              <a:t>WHERE </a:t>
            </a:r>
            <a:r>
              <a:rPr lang="en-US" sz="2800" dirty="0" err="1"/>
              <a:t>x.dept</a:t>
            </a:r>
            <a:r>
              <a:rPr lang="en-US" sz="2800" dirty="0"/>
              <a:t> = ‘Sales’ and </a:t>
            </a:r>
            <a:r>
              <a:rPr lang="en-US" sz="2800" dirty="0" err="1"/>
              <a:t>x.office</a:t>
            </a:r>
            <a:r>
              <a:rPr lang="en-US" sz="2800" dirty="0"/>
              <a:t> = </a:t>
            </a:r>
            <a:r>
              <a:rPr lang="en-US" sz="2800" dirty="0" err="1" smtClean="0"/>
              <a:t>y.office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 smtClean="0"/>
              <a:t>              </a:t>
            </a:r>
            <a:r>
              <a:rPr lang="en-US" sz="2800" dirty="0" smtClean="0"/>
              <a:t>and  </a:t>
            </a:r>
            <a:r>
              <a:rPr lang="en-US" sz="2800" dirty="0" err="1"/>
              <a:t>x.floor</a:t>
            </a:r>
            <a:r>
              <a:rPr lang="en-US" sz="2800" dirty="0"/>
              <a:t> = 5 and </a:t>
            </a:r>
            <a:r>
              <a:rPr lang="en-US" sz="2800" dirty="0" err="1"/>
              <a:t>y.dept</a:t>
            </a:r>
            <a:r>
              <a:rPr lang="en-US" sz="2800" dirty="0"/>
              <a:t> = ‘Sales’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295400" y="4875213"/>
            <a:ext cx="63277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Hmmmm….   </a:t>
            </a:r>
            <a:r>
              <a:rPr lang="hu-HU" sz="2400"/>
              <a:t>Lehet-e ezt egyszerűbben írni</a:t>
            </a:r>
            <a:r>
              <a:rPr lang="en-US" sz="24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800" smtClean="0"/>
              <a:t>A q</a:t>
            </a:r>
            <a:r>
              <a:rPr lang="hu-HU" sz="2800" baseline="-25000" smtClean="0"/>
              <a:t>1</a:t>
            </a:r>
            <a:r>
              <a:rPr lang="hu-HU" sz="2800" smtClean="0"/>
              <a:t> lekérdezést </a:t>
            </a:r>
            <a:r>
              <a:rPr lang="hu-HU" sz="2800" b="1" smtClean="0"/>
              <a:t>tartalmazza</a:t>
            </a:r>
            <a:r>
              <a:rPr lang="hu-HU" sz="2800" smtClean="0"/>
              <a:t> a q</a:t>
            </a:r>
            <a:r>
              <a:rPr lang="hu-HU" sz="2800" baseline="-25000" smtClean="0"/>
              <a:t>2</a:t>
            </a:r>
            <a:r>
              <a:rPr lang="hu-HU" sz="2800" smtClean="0"/>
              <a:t>, ha minden </a:t>
            </a:r>
            <a:r>
              <a:rPr lang="hu-HU" sz="2800" b="1" smtClean="0"/>
              <a:t>D</a:t>
            </a:r>
            <a:r>
              <a:rPr lang="hu-HU" sz="2800" smtClean="0"/>
              <a:t> adatbázisra: q</a:t>
            </a:r>
            <a:r>
              <a:rPr lang="hu-HU" sz="2800" baseline="-25000" smtClean="0"/>
              <a:t>1</a:t>
            </a:r>
            <a:r>
              <a:rPr lang="hu-HU" sz="2800" smtClean="0"/>
              <a:t>(</a:t>
            </a:r>
            <a:r>
              <a:rPr lang="hu-HU" sz="2800" b="1" smtClean="0"/>
              <a:t>D</a:t>
            </a:r>
            <a:r>
              <a:rPr lang="hu-HU" sz="2800" smtClean="0"/>
              <a:t>) </a:t>
            </a:r>
            <a:r>
              <a:rPr lang="hu-HU" sz="2800" smtClean="0">
                <a:sym typeface="Symbol" pitchFamily="18" charset="2"/>
              </a:rPr>
              <a:t> q</a:t>
            </a:r>
            <a:r>
              <a:rPr lang="hu-HU" sz="2800" baseline="-25000" smtClean="0">
                <a:sym typeface="Symbol" pitchFamily="18" charset="2"/>
              </a:rPr>
              <a:t>2</a:t>
            </a:r>
            <a:r>
              <a:rPr lang="hu-HU" sz="2800" smtClean="0">
                <a:sym typeface="Symbol" pitchFamily="18" charset="2"/>
              </a:rPr>
              <a:t>(</a:t>
            </a:r>
            <a:r>
              <a:rPr lang="hu-HU" sz="2800" b="1" smtClean="0">
                <a:sym typeface="Symbol" pitchFamily="18" charset="2"/>
              </a:rPr>
              <a:t>D</a:t>
            </a:r>
            <a:r>
              <a:rPr lang="hu-HU" sz="2800" smtClean="0">
                <a:sym typeface="Symbol" pitchFamily="18" charset="2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A q</a:t>
            </a:r>
            <a:r>
              <a:rPr lang="hu-HU" sz="2800" baseline="-25000" smtClean="0"/>
              <a:t>1</a:t>
            </a:r>
            <a:r>
              <a:rPr lang="hu-HU" sz="2800" smtClean="0">
                <a:sym typeface="Symbol" pitchFamily="18" charset="2"/>
              </a:rPr>
              <a:t> és </a:t>
            </a:r>
            <a:r>
              <a:rPr lang="hu-HU" sz="2800" smtClean="0"/>
              <a:t>q</a:t>
            </a:r>
            <a:r>
              <a:rPr lang="hu-HU" sz="2800" baseline="-25000" smtClean="0"/>
              <a:t>2</a:t>
            </a:r>
            <a:r>
              <a:rPr lang="hu-HU" sz="2800" smtClean="0">
                <a:sym typeface="Symbol" pitchFamily="18" charset="2"/>
              </a:rPr>
              <a:t> </a:t>
            </a:r>
            <a:r>
              <a:rPr lang="hu-HU" sz="2800" b="1" smtClean="0">
                <a:sym typeface="Symbol" pitchFamily="18" charset="2"/>
              </a:rPr>
              <a:t>ekvivalensek</a:t>
            </a:r>
            <a:r>
              <a:rPr lang="hu-HU" sz="2800" smtClean="0">
                <a:sym typeface="Symbol" pitchFamily="18" charset="2"/>
              </a:rPr>
              <a:t>, </a:t>
            </a:r>
            <a:r>
              <a:rPr lang="hu-HU" sz="2800" smtClean="0"/>
              <a:t>ha minden </a:t>
            </a:r>
            <a:r>
              <a:rPr lang="hu-HU" sz="2800" b="1" smtClean="0"/>
              <a:t>D</a:t>
            </a:r>
            <a:r>
              <a:rPr lang="hu-HU" sz="2800" smtClean="0"/>
              <a:t> adatbázisra: q</a:t>
            </a:r>
            <a:r>
              <a:rPr lang="hu-HU" sz="2800" baseline="-25000" smtClean="0"/>
              <a:t>1</a:t>
            </a:r>
            <a:r>
              <a:rPr lang="hu-HU" sz="2800" smtClean="0">
                <a:sym typeface="Symbol" pitchFamily="18" charset="2"/>
              </a:rPr>
              <a:t>(</a:t>
            </a:r>
            <a:r>
              <a:rPr lang="hu-HU" sz="2800" b="1" smtClean="0">
                <a:sym typeface="Symbol" pitchFamily="18" charset="2"/>
              </a:rPr>
              <a:t>D</a:t>
            </a:r>
            <a:r>
              <a:rPr lang="hu-HU" sz="2800" smtClean="0">
                <a:sym typeface="Symbol" pitchFamily="18" charset="2"/>
              </a:rPr>
              <a:t>) = </a:t>
            </a:r>
            <a:r>
              <a:rPr lang="hu-HU" sz="2800" smtClean="0"/>
              <a:t>q</a:t>
            </a:r>
            <a:r>
              <a:rPr lang="hu-HU" sz="2800" baseline="-25000" smtClean="0"/>
              <a:t>2</a:t>
            </a:r>
            <a:r>
              <a:rPr lang="hu-HU" sz="2800" smtClean="0">
                <a:sym typeface="Symbol" pitchFamily="18" charset="2"/>
              </a:rPr>
              <a:t>(</a:t>
            </a:r>
            <a:r>
              <a:rPr lang="hu-HU" sz="2800" b="1" smtClean="0">
                <a:sym typeface="Symbol" pitchFamily="18" charset="2"/>
              </a:rPr>
              <a:t>D</a:t>
            </a:r>
            <a:r>
              <a:rPr lang="hu-HU" sz="2800" smtClean="0"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hu-HU" sz="2800" smtClean="0"/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Jelölés: q</a:t>
            </a:r>
            <a:r>
              <a:rPr lang="hu-HU" sz="2800" baseline="-25000" smtClean="0"/>
              <a:t>1</a:t>
            </a:r>
            <a:r>
              <a:rPr lang="hu-HU" sz="2800" smtClean="0"/>
              <a:t> </a:t>
            </a:r>
            <a:r>
              <a:rPr lang="hu-HU" sz="2800" smtClean="0">
                <a:sym typeface="Symbol" pitchFamily="18" charset="2"/>
              </a:rPr>
              <a:t></a:t>
            </a:r>
            <a:r>
              <a:rPr lang="hu-HU" sz="2800" smtClean="0"/>
              <a:t> q</a:t>
            </a:r>
            <a:r>
              <a:rPr lang="hu-HU" sz="2800" baseline="-25000" smtClean="0"/>
              <a:t>2</a:t>
            </a:r>
            <a:r>
              <a:rPr lang="hu-HU" sz="2800" smtClean="0"/>
              <a:t>, q</a:t>
            </a:r>
            <a:r>
              <a:rPr lang="hu-HU" sz="2800" baseline="-25000" smtClean="0"/>
              <a:t>1</a:t>
            </a:r>
            <a:r>
              <a:rPr lang="hu-HU" sz="2800" smtClean="0"/>
              <a:t> </a:t>
            </a:r>
            <a:r>
              <a:rPr lang="hu-HU" sz="2800" smtClean="0">
                <a:sym typeface="Symbol" pitchFamily="18" charset="2"/>
              </a:rPr>
              <a:t></a:t>
            </a:r>
            <a:r>
              <a:rPr lang="hu-HU" sz="2800" smtClean="0"/>
              <a:t> q</a:t>
            </a:r>
            <a:r>
              <a:rPr lang="hu-HU" sz="2800" baseline="-25000" smtClean="0"/>
              <a:t>2</a:t>
            </a:r>
          </a:p>
          <a:p>
            <a:pPr eaLnBrk="1" hangingPunct="1">
              <a:lnSpc>
                <a:spcPct val="90000"/>
              </a:lnSpc>
            </a:pPr>
            <a:endParaRPr lang="hu-HU" sz="2800" baseline="-25000" smtClean="0"/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Nyilván: q</a:t>
            </a:r>
            <a:r>
              <a:rPr lang="hu-HU" sz="2800" baseline="-25000" smtClean="0"/>
              <a:t>1</a:t>
            </a:r>
            <a:r>
              <a:rPr lang="hu-HU" sz="2800" smtClean="0"/>
              <a:t> </a:t>
            </a:r>
            <a:r>
              <a:rPr lang="hu-HU" sz="2800" smtClean="0">
                <a:sym typeface="Symbol" pitchFamily="18" charset="2"/>
              </a:rPr>
              <a:t></a:t>
            </a:r>
            <a:r>
              <a:rPr lang="hu-HU" sz="2800" smtClean="0"/>
              <a:t> q</a:t>
            </a:r>
            <a:r>
              <a:rPr lang="hu-HU" sz="2800" baseline="-25000" smtClean="0"/>
              <a:t>2</a:t>
            </a:r>
            <a:r>
              <a:rPr lang="hu-HU" sz="2800" smtClean="0"/>
              <a:t> és q</a:t>
            </a:r>
            <a:r>
              <a:rPr lang="hu-HU" sz="2800" baseline="-25000" smtClean="0"/>
              <a:t>2</a:t>
            </a:r>
            <a:r>
              <a:rPr lang="hu-HU" sz="2800" smtClean="0"/>
              <a:t> </a:t>
            </a:r>
            <a:r>
              <a:rPr lang="hu-HU" sz="2800" smtClean="0">
                <a:sym typeface="Symbol" pitchFamily="18" charset="2"/>
              </a:rPr>
              <a:t></a:t>
            </a:r>
            <a:r>
              <a:rPr lang="hu-HU" sz="2800" smtClean="0"/>
              <a:t> q</a:t>
            </a:r>
            <a:r>
              <a:rPr lang="hu-HU" sz="2800" baseline="-25000" smtClean="0"/>
              <a:t>1</a:t>
            </a:r>
            <a:r>
              <a:rPr lang="hu-HU" sz="2800" smtClean="0"/>
              <a:t> </a:t>
            </a:r>
            <a:r>
              <a:rPr lang="hu-HU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⇔</a:t>
            </a:r>
            <a:r>
              <a:rPr lang="hu-HU" sz="2800" smtClean="0"/>
              <a:t> q</a:t>
            </a:r>
            <a:r>
              <a:rPr lang="hu-HU" sz="2800" baseline="-25000" smtClean="0"/>
              <a:t>1</a:t>
            </a:r>
            <a:r>
              <a:rPr lang="hu-HU" sz="2800" smtClean="0"/>
              <a:t> </a:t>
            </a:r>
            <a:r>
              <a:rPr lang="hu-HU" sz="2800" smtClean="0">
                <a:sym typeface="Symbol" pitchFamily="18" charset="2"/>
              </a:rPr>
              <a:t></a:t>
            </a:r>
            <a:r>
              <a:rPr lang="hu-HU" sz="2800" smtClean="0"/>
              <a:t> q</a:t>
            </a:r>
            <a:r>
              <a:rPr lang="hu-HU" sz="2800" baseline="-25000" smtClean="0"/>
              <a:t>2</a:t>
            </a:r>
            <a:endParaRPr lang="hu-HU" sz="2800" smtClean="0"/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Továbbá: q</a:t>
            </a:r>
            <a:r>
              <a:rPr lang="hu-HU" sz="2800" baseline="-25000" smtClean="0"/>
              <a:t>1</a:t>
            </a:r>
            <a:r>
              <a:rPr lang="hu-HU" sz="2800" smtClean="0"/>
              <a:t> </a:t>
            </a:r>
            <a:r>
              <a:rPr lang="hu-HU" sz="2800" smtClean="0">
                <a:sym typeface="Symbol" pitchFamily="18" charset="2"/>
              </a:rPr>
              <a:t></a:t>
            </a:r>
            <a:r>
              <a:rPr lang="hu-HU" sz="2800" smtClean="0"/>
              <a:t> q</a:t>
            </a:r>
            <a:r>
              <a:rPr lang="hu-HU" sz="2800" baseline="-25000" smtClean="0"/>
              <a:t>2</a:t>
            </a:r>
            <a:r>
              <a:rPr lang="hu-HU" sz="2800" smtClean="0"/>
              <a:t> </a:t>
            </a:r>
            <a:r>
              <a:rPr lang="hu-HU" sz="2800" smtClean="0">
                <a:sym typeface="Symbol" pitchFamily="18" charset="2"/>
              </a:rPr>
              <a:t></a:t>
            </a:r>
            <a:r>
              <a:rPr lang="hu-HU" sz="2800" smtClean="0"/>
              <a:t> q</a:t>
            </a:r>
            <a:r>
              <a:rPr lang="hu-HU" sz="2800" baseline="-25000" smtClean="0"/>
              <a:t>1</a:t>
            </a:r>
            <a:r>
              <a:rPr lang="hu-HU" sz="2800" smtClean="0"/>
              <a:t> </a:t>
            </a:r>
            <a:r>
              <a:rPr lang="hu-HU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⇔</a:t>
            </a:r>
            <a:r>
              <a:rPr lang="hu-HU" sz="2800" smtClean="0"/>
              <a:t> q</a:t>
            </a:r>
            <a:r>
              <a:rPr lang="hu-HU" sz="2800" baseline="-25000" smtClean="0"/>
              <a:t>1</a:t>
            </a:r>
            <a:r>
              <a:rPr lang="hu-HU" sz="2800" smtClean="0"/>
              <a:t> </a:t>
            </a:r>
            <a:r>
              <a:rPr lang="hu-HU" sz="2800" smtClean="0">
                <a:sym typeface="Symbol" pitchFamily="18" charset="2"/>
              </a:rPr>
              <a:t></a:t>
            </a:r>
            <a:r>
              <a:rPr lang="hu-HU" sz="2800" smtClean="0"/>
              <a:t> q</a:t>
            </a:r>
            <a:r>
              <a:rPr lang="hu-HU" sz="2800" baseline="-25000" smtClean="0"/>
              <a:t>2</a:t>
            </a:r>
            <a:r>
              <a:rPr lang="hu-HU" sz="2800" smtClean="0"/>
              <a:t> 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Lekérdezések tartalmazása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9246B-FDD3-487F-A767-6A4CE158500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1228725" y="5445125"/>
            <a:ext cx="6029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800">
                <a:solidFill>
                  <a:srgbClr val="FF0000"/>
                </a:solidFill>
              </a:rPr>
              <a:t>Most csak a tartalmazással foglalkozunk.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4000"/>
              <a:t>Példák lekérdezések tartalmazására</a:t>
            </a:r>
            <a:endParaRPr lang="en-US" sz="4000"/>
          </a:p>
        </p:txBody>
      </p:sp>
      <p:sp>
        <p:nvSpPr>
          <p:cNvPr id="8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D6DA3-0D8C-47CE-AC58-6C86AFF73DBE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1691680" y="1788723"/>
            <a:ext cx="3263394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q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(x) :- R(</a:t>
            </a:r>
            <a:r>
              <a:rPr lang="en-US" sz="2000" dirty="0" err="1">
                <a:latin typeface="Times New Roman" pitchFamily="18" charset="0"/>
              </a:rPr>
              <a:t>x,u</a:t>
            </a:r>
            <a:r>
              <a:rPr lang="en-US" sz="2000" dirty="0">
                <a:latin typeface="Times New Roman" pitchFamily="18" charset="0"/>
              </a:rPr>
              <a:t>), R(</a:t>
            </a:r>
            <a:r>
              <a:rPr lang="en-US" sz="2000" dirty="0" err="1">
                <a:latin typeface="Times New Roman" pitchFamily="18" charset="0"/>
              </a:rPr>
              <a:t>u,v</a:t>
            </a:r>
            <a:r>
              <a:rPr lang="en-US" sz="2000" dirty="0">
                <a:latin typeface="Times New Roman" pitchFamily="18" charset="0"/>
              </a:rPr>
              <a:t>), R(</a:t>
            </a:r>
            <a:r>
              <a:rPr lang="en-US" sz="2000" dirty="0" err="1">
                <a:latin typeface="Times New Roman" pitchFamily="18" charset="0"/>
              </a:rPr>
              <a:t>v,w</a:t>
            </a:r>
            <a:r>
              <a:rPr lang="en-US" sz="2000" dirty="0">
                <a:latin typeface="Times New Roman" pitchFamily="18" charset="0"/>
              </a:rPr>
              <a:t>)</a:t>
            </a:r>
          </a:p>
          <a:p>
            <a:r>
              <a:rPr lang="en-US" sz="2000" dirty="0">
                <a:latin typeface="Times New Roman" pitchFamily="18" charset="0"/>
              </a:rPr>
              <a:t>q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(x) :- R(</a:t>
            </a:r>
            <a:r>
              <a:rPr lang="en-US" sz="2000" dirty="0" err="1">
                <a:latin typeface="Times New Roman" pitchFamily="18" charset="0"/>
              </a:rPr>
              <a:t>x,u</a:t>
            </a:r>
            <a:r>
              <a:rPr lang="en-US" sz="2000" dirty="0">
                <a:latin typeface="Times New Roman" pitchFamily="18" charset="0"/>
              </a:rPr>
              <a:t>), R(</a:t>
            </a:r>
            <a:r>
              <a:rPr lang="en-US" sz="2000" dirty="0" err="1">
                <a:latin typeface="Times New Roman" pitchFamily="18" charset="0"/>
              </a:rPr>
              <a:t>u,v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33798" name="Text Box 8"/>
          <p:cNvSpPr txBox="1">
            <a:spLocks noChangeArrowheads="1"/>
          </p:cNvSpPr>
          <p:nvPr/>
        </p:nvSpPr>
        <p:spPr bwMode="auto">
          <a:xfrm>
            <a:off x="653665" y="1382284"/>
            <a:ext cx="34547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 sz="2000" dirty="0" smtClean="0">
                <a:latin typeface="Times New Roman" pitchFamily="18" charset="0"/>
              </a:rPr>
              <a:t>1. példa: Igaz-e</a:t>
            </a:r>
            <a:r>
              <a:rPr lang="hu-HU" sz="2000" dirty="0">
                <a:latin typeface="Times New Roman" pitchFamily="18" charset="0"/>
              </a:rPr>
              <a:t>, hogy</a:t>
            </a:r>
            <a:r>
              <a:rPr lang="en-US" sz="2000" dirty="0">
                <a:latin typeface="Times New Roman" pitchFamily="18" charset="0"/>
              </a:rPr>
              <a:t> q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</a:t>
            </a:r>
            <a:r>
              <a:rPr lang="en-US" sz="2000" dirty="0">
                <a:latin typeface="Times New Roman" pitchFamily="18" charset="0"/>
              </a:rPr>
              <a:t>  q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 ?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691680" y="2965014"/>
            <a:ext cx="3205686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q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(x) :- R(</a:t>
            </a:r>
            <a:r>
              <a:rPr lang="en-US" sz="2000" dirty="0" err="1">
                <a:latin typeface="Times New Roman" pitchFamily="18" charset="0"/>
              </a:rPr>
              <a:t>x,u</a:t>
            </a:r>
            <a:r>
              <a:rPr lang="en-US" sz="2000" dirty="0">
                <a:latin typeface="Times New Roman" pitchFamily="18" charset="0"/>
              </a:rPr>
              <a:t>), R(</a:t>
            </a:r>
            <a:r>
              <a:rPr lang="en-US" sz="2000" dirty="0" err="1">
                <a:latin typeface="Times New Roman" pitchFamily="18" charset="0"/>
              </a:rPr>
              <a:t>u,v</a:t>
            </a:r>
            <a:r>
              <a:rPr lang="en-US" sz="2000" dirty="0">
                <a:latin typeface="Times New Roman" pitchFamily="18" charset="0"/>
              </a:rPr>
              <a:t>), R(</a:t>
            </a:r>
            <a:r>
              <a:rPr lang="en-US" sz="2000" dirty="0" err="1">
                <a:latin typeface="Times New Roman" pitchFamily="18" charset="0"/>
              </a:rPr>
              <a:t>v,x</a:t>
            </a:r>
            <a:r>
              <a:rPr lang="en-US" sz="2000" dirty="0">
                <a:latin typeface="Times New Roman" pitchFamily="18" charset="0"/>
              </a:rPr>
              <a:t>)</a:t>
            </a:r>
          </a:p>
          <a:p>
            <a:r>
              <a:rPr lang="en-US" sz="2000" dirty="0">
                <a:latin typeface="Times New Roman" pitchFamily="18" charset="0"/>
              </a:rPr>
              <a:t>q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(x) :- R(</a:t>
            </a:r>
            <a:r>
              <a:rPr lang="en-US" sz="2000" dirty="0" err="1">
                <a:latin typeface="Times New Roman" pitchFamily="18" charset="0"/>
              </a:rPr>
              <a:t>x,u</a:t>
            </a:r>
            <a:r>
              <a:rPr lang="en-US" sz="2000" dirty="0">
                <a:latin typeface="Times New Roman" pitchFamily="18" charset="0"/>
              </a:rPr>
              <a:t>), R(</a:t>
            </a:r>
            <a:r>
              <a:rPr lang="en-US" sz="2000" dirty="0" err="1">
                <a:latin typeface="Times New Roman" pitchFamily="18" charset="0"/>
              </a:rPr>
              <a:t>u,x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53665" y="2564904"/>
            <a:ext cx="34483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 sz="2000" dirty="0" smtClean="0">
                <a:latin typeface="Times New Roman" pitchFamily="18" charset="0"/>
              </a:rPr>
              <a:t>2. példa: Igaz-e</a:t>
            </a:r>
            <a:r>
              <a:rPr lang="hu-HU" sz="2000" dirty="0">
                <a:latin typeface="Times New Roman" pitchFamily="18" charset="0"/>
              </a:rPr>
              <a:t>, hogy</a:t>
            </a:r>
            <a:r>
              <a:rPr lang="en-US" sz="2000" dirty="0">
                <a:latin typeface="Times New Roman" pitchFamily="18" charset="0"/>
              </a:rPr>
              <a:t> q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</a:t>
            </a:r>
            <a:r>
              <a:rPr lang="en-US" sz="2000" dirty="0">
                <a:latin typeface="Times New Roman" pitchFamily="18" charset="0"/>
              </a:rPr>
              <a:t>  q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 ?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691680" y="4129118"/>
            <a:ext cx="3263394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q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(x) :- R(</a:t>
            </a:r>
            <a:r>
              <a:rPr lang="en-US" sz="2000" dirty="0" err="1">
                <a:latin typeface="Times New Roman" pitchFamily="18" charset="0"/>
              </a:rPr>
              <a:t>x,u</a:t>
            </a:r>
            <a:r>
              <a:rPr lang="en-US" sz="2000" dirty="0">
                <a:latin typeface="Times New Roman" pitchFamily="18" charset="0"/>
              </a:rPr>
              <a:t>), R(</a:t>
            </a:r>
            <a:r>
              <a:rPr lang="en-US" sz="2000" dirty="0" err="1">
                <a:latin typeface="Times New Roman" pitchFamily="18" charset="0"/>
              </a:rPr>
              <a:t>u,u</a:t>
            </a:r>
            <a:r>
              <a:rPr lang="en-US" sz="2000" dirty="0">
                <a:latin typeface="Times New Roman" pitchFamily="18" charset="0"/>
              </a:rPr>
              <a:t>)</a:t>
            </a:r>
          </a:p>
          <a:p>
            <a:r>
              <a:rPr lang="en-US" sz="2000" dirty="0">
                <a:latin typeface="Times New Roman" pitchFamily="18" charset="0"/>
              </a:rPr>
              <a:t>q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(x) :- R(</a:t>
            </a:r>
            <a:r>
              <a:rPr lang="en-US" sz="2000" dirty="0" err="1">
                <a:latin typeface="Times New Roman" pitchFamily="18" charset="0"/>
              </a:rPr>
              <a:t>x,u</a:t>
            </a:r>
            <a:r>
              <a:rPr lang="en-US" sz="2000" dirty="0">
                <a:latin typeface="Times New Roman" pitchFamily="18" charset="0"/>
              </a:rPr>
              <a:t>), R(</a:t>
            </a:r>
            <a:r>
              <a:rPr lang="en-US" sz="2000" dirty="0" err="1">
                <a:latin typeface="Times New Roman" pitchFamily="18" charset="0"/>
              </a:rPr>
              <a:t>u,v</a:t>
            </a:r>
            <a:r>
              <a:rPr lang="en-US" sz="2000" dirty="0">
                <a:latin typeface="Times New Roman" pitchFamily="18" charset="0"/>
              </a:rPr>
              <a:t>), R(</a:t>
            </a:r>
            <a:r>
              <a:rPr lang="en-US" sz="2000" dirty="0" err="1">
                <a:latin typeface="Times New Roman" pitchFamily="18" charset="0"/>
              </a:rPr>
              <a:t>v,w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53665" y="3729008"/>
            <a:ext cx="34547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 sz="2000" dirty="0" smtClean="0">
                <a:latin typeface="Times New Roman" pitchFamily="18" charset="0"/>
              </a:rPr>
              <a:t>3. példa: Igaz-e</a:t>
            </a:r>
            <a:r>
              <a:rPr lang="hu-HU" sz="2000" dirty="0">
                <a:latin typeface="Times New Roman" pitchFamily="18" charset="0"/>
              </a:rPr>
              <a:t>, hogy</a:t>
            </a:r>
            <a:r>
              <a:rPr lang="en-US" sz="2000" dirty="0">
                <a:latin typeface="Times New Roman" pitchFamily="18" charset="0"/>
              </a:rPr>
              <a:t> q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</a:t>
            </a:r>
            <a:r>
              <a:rPr lang="en-US" sz="2000" dirty="0">
                <a:latin typeface="Times New Roman" pitchFamily="18" charset="0"/>
              </a:rPr>
              <a:t>  q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 ?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72840" y="5341278"/>
            <a:ext cx="3142207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q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(x) :- R(</a:t>
            </a:r>
            <a:r>
              <a:rPr lang="en-US" sz="2000" dirty="0" err="1">
                <a:latin typeface="Times New Roman" pitchFamily="18" charset="0"/>
              </a:rPr>
              <a:t>x,u</a:t>
            </a:r>
            <a:r>
              <a:rPr lang="en-US" sz="2000" dirty="0">
                <a:latin typeface="Times New Roman" pitchFamily="18" charset="0"/>
              </a:rPr>
              <a:t>), R(</a:t>
            </a:r>
            <a:r>
              <a:rPr lang="en-US" sz="2000" dirty="0" err="1">
                <a:latin typeface="Times New Roman" pitchFamily="18" charset="0"/>
              </a:rPr>
              <a:t>u,”Smith</a:t>
            </a:r>
            <a:r>
              <a:rPr lang="en-US" sz="2000" dirty="0">
                <a:latin typeface="Times New Roman" pitchFamily="18" charset="0"/>
              </a:rPr>
              <a:t>”)</a:t>
            </a:r>
          </a:p>
          <a:p>
            <a:r>
              <a:rPr lang="en-US" sz="2000" dirty="0">
                <a:latin typeface="Times New Roman" pitchFamily="18" charset="0"/>
              </a:rPr>
              <a:t>q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(x) :- R(</a:t>
            </a:r>
            <a:r>
              <a:rPr lang="en-US" sz="2000" dirty="0" err="1">
                <a:latin typeface="Times New Roman" pitchFamily="18" charset="0"/>
              </a:rPr>
              <a:t>x,u</a:t>
            </a:r>
            <a:r>
              <a:rPr lang="en-US" sz="2000" dirty="0">
                <a:latin typeface="Times New Roman" pitchFamily="18" charset="0"/>
              </a:rPr>
              <a:t>), R(</a:t>
            </a:r>
            <a:r>
              <a:rPr lang="en-US" sz="2000" dirty="0" err="1">
                <a:latin typeface="Times New Roman" pitchFamily="18" charset="0"/>
              </a:rPr>
              <a:t>u,v</a:t>
            </a:r>
            <a:r>
              <a:rPr lang="en-US" sz="2000" dirty="0">
                <a:latin typeface="Times New Roman" pitchFamily="18" charset="0"/>
              </a:rPr>
              <a:t>)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53665" y="4941168"/>
            <a:ext cx="34547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 sz="2000" dirty="0" smtClean="0">
                <a:latin typeface="Times New Roman" pitchFamily="18" charset="0"/>
              </a:rPr>
              <a:t>4. példa: Igaz-e</a:t>
            </a:r>
            <a:r>
              <a:rPr lang="hu-HU" sz="2000" dirty="0">
                <a:latin typeface="Times New Roman" pitchFamily="18" charset="0"/>
              </a:rPr>
              <a:t>, hogy</a:t>
            </a:r>
            <a:r>
              <a:rPr lang="en-US" sz="2000" dirty="0">
                <a:latin typeface="Times New Roman" pitchFamily="18" charset="0"/>
              </a:rPr>
              <a:t> q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</a:t>
            </a:r>
            <a:r>
              <a:rPr lang="en-US" sz="2000" dirty="0">
                <a:latin typeface="Times New Roman" pitchFamily="18" charset="0"/>
              </a:rPr>
              <a:t>  q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/>
            <a:r>
              <a:rPr lang="hu-HU" b="1" dirty="0" smtClean="0"/>
              <a:t>Tétel:</a:t>
            </a:r>
            <a:r>
              <a:rPr lang="hu-HU" dirty="0" smtClean="0"/>
              <a:t> A lekérdezések tartalmazása </a:t>
            </a:r>
            <a:r>
              <a:rPr lang="hu-HU" dirty="0" err="1" smtClean="0"/>
              <a:t>FO-ban</a:t>
            </a:r>
            <a:r>
              <a:rPr lang="hu-HU" dirty="0" smtClean="0"/>
              <a:t> eldönthetetlen</a:t>
            </a:r>
          </a:p>
          <a:p>
            <a:pPr eaLnBrk="1" hangingPunct="1"/>
            <a:endParaRPr lang="hu-HU" dirty="0" smtClean="0"/>
          </a:p>
          <a:p>
            <a:pPr eaLnBrk="1" hangingPunct="1"/>
            <a:r>
              <a:rPr lang="hu-HU" b="1" dirty="0" smtClean="0"/>
              <a:t>Tétel:</a:t>
            </a:r>
            <a:r>
              <a:rPr lang="hu-HU" dirty="0" smtClean="0"/>
              <a:t> A lekérdezések tartalmazása </a:t>
            </a:r>
            <a:r>
              <a:rPr lang="hu-HU" dirty="0" err="1" smtClean="0"/>
              <a:t>CQ-ban</a:t>
            </a:r>
            <a:r>
              <a:rPr lang="hu-HU" dirty="0" smtClean="0"/>
              <a:t> eldönthető és </a:t>
            </a:r>
            <a:r>
              <a:rPr lang="hu-HU" dirty="0" err="1" smtClean="0"/>
              <a:t>NP-teljes</a:t>
            </a:r>
            <a:r>
              <a:rPr lang="hu-HU" dirty="0" smtClean="0"/>
              <a:t>.</a:t>
            </a:r>
          </a:p>
          <a:p>
            <a:pPr eaLnBrk="1" hangingPunct="1"/>
            <a:endParaRPr lang="hu-HU" b="1" i="1" u="sng" dirty="0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Lekérdezések tartalmazása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5DBBC-29BC-4D0E-9FFE-970C8BE1E19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10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sz="2800" smtClean="0"/>
              <a:t>Hogyan döntsük el, hogy q</a:t>
            </a:r>
            <a:r>
              <a:rPr lang="hu-HU" sz="2800" baseline="-25000" smtClean="0"/>
              <a:t>1</a:t>
            </a:r>
            <a:r>
              <a:rPr lang="hu-HU" sz="2800" smtClean="0"/>
              <a:t> </a:t>
            </a:r>
            <a:r>
              <a:rPr lang="hu-HU" sz="2800" smtClean="0">
                <a:sym typeface="Symbol" pitchFamily="18" charset="2"/>
              </a:rPr>
              <a:t></a:t>
            </a:r>
            <a:r>
              <a:rPr lang="hu-HU" sz="2800" smtClean="0"/>
              <a:t> q</a:t>
            </a:r>
            <a:r>
              <a:rPr lang="hu-HU" sz="2800" baseline="-25000" smtClean="0"/>
              <a:t>2</a:t>
            </a:r>
            <a:r>
              <a:rPr lang="hu-HU" sz="2800" smtClean="0"/>
              <a:t> igaz-e?</a:t>
            </a:r>
          </a:p>
          <a:p>
            <a:pPr eaLnBrk="1" hangingPunct="1">
              <a:buFontTx/>
              <a:buNone/>
            </a:pPr>
            <a:endParaRPr lang="hu-HU" sz="2800" smtClean="0"/>
          </a:p>
          <a:p>
            <a:pPr eaLnBrk="1" hangingPunct="1"/>
            <a:r>
              <a:rPr lang="hu-HU" sz="2800" smtClean="0"/>
              <a:t>A q</a:t>
            </a:r>
            <a:r>
              <a:rPr lang="hu-HU" sz="2800" baseline="-25000" smtClean="0"/>
              <a:t>1</a:t>
            </a:r>
            <a:r>
              <a:rPr lang="hu-HU" sz="2800" smtClean="0"/>
              <a:t> </a:t>
            </a:r>
            <a:r>
              <a:rPr lang="hu-HU" sz="2800" b="1" smtClean="0"/>
              <a:t>kanonikus adatbázisa</a:t>
            </a:r>
            <a:r>
              <a:rPr lang="hu-HU" sz="2800" smtClean="0"/>
              <a:t>:</a:t>
            </a:r>
            <a:br>
              <a:rPr lang="hu-HU" sz="2800" smtClean="0"/>
            </a:br>
            <a:r>
              <a:rPr lang="hu-HU" sz="2800" smtClean="0"/>
              <a:t>        </a:t>
            </a:r>
            <a:r>
              <a:rPr lang="hu-HU" sz="2800" b="1" smtClean="0"/>
              <a:t>D</a:t>
            </a:r>
            <a:r>
              <a:rPr lang="hu-HU" sz="2800" b="1" baseline="-25000" smtClean="0"/>
              <a:t>q1</a:t>
            </a:r>
            <a:r>
              <a:rPr lang="hu-HU" sz="2800" smtClean="0"/>
              <a:t> = (D, R</a:t>
            </a:r>
            <a:r>
              <a:rPr lang="hu-HU" sz="2800" baseline="-25000" smtClean="0"/>
              <a:t>1</a:t>
            </a:r>
            <a:r>
              <a:rPr lang="hu-HU" sz="2800" baseline="30000" smtClean="0"/>
              <a:t>D</a:t>
            </a:r>
            <a:r>
              <a:rPr lang="hu-HU" sz="2800" smtClean="0"/>
              <a:t>, …, R</a:t>
            </a:r>
            <a:r>
              <a:rPr lang="hu-HU" sz="2800" baseline="-25000" smtClean="0"/>
              <a:t>k</a:t>
            </a:r>
            <a:r>
              <a:rPr lang="hu-HU" sz="2800" baseline="30000" smtClean="0"/>
              <a:t>D</a:t>
            </a:r>
            <a:r>
              <a:rPr lang="hu-HU" sz="2800" smtClean="0"/>
              <a:t>)</a:t>
            </a:r>
            <a:endParaRPr lang="hu-HU" sz="2800" b="1" smtClean="0"/>
          </a:p>
          <a:p>
            <a:pPr lvl="1" eaLnBrk="1" hangingPunct="1"/>
            <a:r>
              <a:rPr lang="hu-HU" sz="2400" smtClean="0"/>
              <a:t>D = q</a:t>
            </a:r>
            <a:r>
              <a:rPr lang="hu-HU" sz="2400" baseline="-25000" smtClean="0"/>
              <a:t>1</a:t>
            </a:r>
            <a:r>
              <a:rPr lang="hu-HU" sz="2400" smtClean="0"/>
              <a:t>-ben szereplő összes változó és konstans</a:t>
            </a:r>
            <a:endParaRPr lang="hu-HU" sz="2400" baseline="-25000" smtClean="0"/>
          </a:p>
          <a:p>
            <a:pPr lvl="1" eaLnBrk="1" hangingPunct="1"/>
            <a:r>
              <a:rPr lang="hu-HU" sz="2400" smtClean="0"/>
              <a:t>R</a:t>
            </a:r>
            <a:r>
              <a:rPr lang="hu-HU" sz="2400" baseline="-25000" smtClean="0"/>
              <a:t>1</a:t>
            </a:r>
            <a:r>
              <a:rPr lang="hu-HU" sz="2400" baseline="30000" smtClean="0"/>
              <a:t>D</a:t>
            </a:r>
            <a:r>
              <a:rPr lang="hu-HU" sz="2400" smtClean="0"/>
              <a:t>, …, R</a:t>
            </a:r>
            <a:r>
              <a:rPr lang="hu-HU" sz="2400" baseline="-25000" smtClean="0"/>
              <a:t>k</a:t>
            </a:r>
            <a:r>
              <a:rPr lang="hu-HU" sz="2400" baseline="30000" smtClean="0"/>
              <a:t>D</a:t>
            </a:r>
            <a:r>
              <a:rPr lang="hu-HU" sz="2400" smtClean="0"/>
              <a:t> = q</a:t>
            </a:r>
            <a:r>
              <a:rPr lang="hu-HU" sz="2400" baseline="-25000" smtClean="0"/>
              <a:t>1</a:t>
            </a:r>
            <a:r>
              <a:rPr lang="hu-HU" sz="2400" smtClean="0"/>
              <a:t> törzse</a:t>
            </a:r>
            <a:endParaRPr lang="hu-HU" sz="2400" baseline="-25000" smtClean="0"/>
          </a:p>
          <a:p>
            <a:pPr eaLnBrk="1" hangingPunct="1"/>
            <a:r>
              <a:rPr lang="hu-HU" sz="2800" smtClean="0"/>
              <a:t>A q</a:t>
            </a:r>
            <a:r>
              <a:rPr lang="hu-HU" sz="2800" baseline="-25000" smtClean="0"/>
              <a:t>1</a:t>
            </a:r>
            <a:r>
              <a:rPr lang="hu-HU" sz="2800" smtClean="0"/>
              <a:t> </a:t>
            </a:r>
            <a:r>
              <a:rPr lang="hu-HU" sz="2800" b="1" smtClean="0"/>
              <a:t>kanonikus sora</a:t>
            </a:r>
            <a:r>
              <a:rPr lang="hu-HU" sz="2800" smtClean="0"/>
              <a:t>:</a:t>
            </a:r>
            <a:br>
              <a:rPr lang="hu-HU" sz="2800" smtClean="0"/>
            </a:br>
            <a:r>
              <a:rPr lang="hu-HU" sz="2800" smtClean="0"/>
              <a:t>         t</a:t>
            </a:r>
            <a:r>
              <a:rPr lang="hu-HU" sz="2800" baseline="-25000" smtClean="0"/>
              <a:t>q1    </a:t>
            </a:r>
            <a:r>
              <a:rPr lang="hu-HU" sz="2800" smtClean="0"/>
              <a:t>(q</a:t>
            </a:r>
            <a:r>
              <a:rPr lang="hu-HU" sz="2800" baseline="-25000" smtClean="0"/>
              <a:t>1</a:t>
            </a:r>
            <a:r>
              <a:rPr lang="hu-HU" sz="2800" smtClean="0"/>
              <a:t> feje)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4000"/>
              <a:t>Algoritmus a lekérdezések tartalmazásának eldöntésére</a:t>
            </a:r>
            <a:endParaRPr lang="en-US" sz="400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76BAF-3209-445B-B2F5-CA8777EF0014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Konjunktív lekérdezések</a:t>
            </a:r>
          </a:p>
          <a:p>
            <a:pPr eaLnBrk="1" hangingPunct="1"/>
            <a:r>
              <a:rPr lang="hu-HU" smtClean="0"/>
              <a:t>Datalog</a:t>
            </a:r>
          </a:p>
          <a:p>
            <a:pPr eaLnBrk="1" hangingPunct="1"/>
            <a:r>
              <a:rPr lang="hu-HU" smtClean="0"/>
              <a:t>Lekérdezések ekvivalenciája és tartalmazása</a:t>
            </a:r>
          </a:p>
          <a:p>
            <a:pPr eaLnBrk="1" hangingPunct="1"/>
            <a:r>
              <a:rPr lang="hu-HU" smtClean="0"/>
              <a:t>Lekérdezések és nézetek minimalizálása</a:t>
            </a:r>
          </a:p>
          <a:p>
            <a:pPr eaLnBrk="1" hangingPunct="1"/>
            <a:r>
              <a:rPr lang="hu-HU" smtClean="0"/>
              <a:t>Lekérdezések bonyolultsága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Konjunktív </a:t>
            </a:r>
            <a:r>
              <a:rPr lang="hu-HU" dirty="0" smtClean="0"/>
              <a:t>lekérdezések, </a:t>
            </a:r>
            <a:r>
              <a:rPr lang="hu-HU" dirty="0" err="1" smtClean="0"/>
              <a:t>Datalog</a:t>
            </a:r>
            <a:r>
              <a:rPr lang="hu-HU" dirty="0" smtClean="0"/>
              <a:t> programok</a:t>
            </a:r>
            <a:endParaRPr lang="hu-HU" dirty="0"/>
          </a:p>
        </p:txBody>
      </p:sp>
      <p:sp>
        <p:nvSpPr>
          <p:cNvPr id="14339" name="Élőláb helye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u-HU" smtClean="0"/>
              <a:t>6. előadás</a:t>
            </a:r>
            <a:endParaRPr lang="en-US" smtClean="0"/>
          </a:p>
        </p:txBody>
      </p:sp>
      <p:sp>
        <p:nvSpPr>
          <p:cNvPr id="14340" name="Dia számának helye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6F5DE8-EE29-41BE-80E1-7CAF142E2D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u-HU" sz="2400" smtClean="0"/>
          </a:p>
          <a:p>
            <a:pPr eaLnBrk="1" hangingPunct="1"/>
            <a:endParaRPr lang="hu-HU" sz="2400" smtClean="0"/>
          </a:p>
          <a:p>
            <a:pPr eaLnBrk="1" hangingPunct="1"/>
            <a:r>
              <a:rPr lang="hu-HU" sz="2400" smtClean="0"/>
              <a:t>Kanonikus adatbázis: </a:t>
            </a:r>
            <a:r>
              <a:rPr lang="hu-HU" sz="2400" b="1" smtClean="0"/>
              <a:t>D</a:t>
            </a:r>
            <a:r>
              <a:rPr lang="hu-HU" sz="2400" baseline="-25000" smtClean="0"/>
              <a:t>q1</a:t>
            </a:r>
            <a:r>
              <a:rPr lang="hu-HU" sz="2400" smtClean="0"/>
              <a:t> = (D, R</a:t>
            </a:r>
            <a:r>
              <a:rPr lang="hu-HU" sz="2400" baseline="30000" smtClean="0"/>
              <a:t>D</a:t>
            </a:r>
            <a:r>
              <a:rPr lang="hu-HU" sz="2400" smtClean="0"/>
              <a:t>)</a:t>
            </a:r>
            <a:endParaRPr lang="hu-HU" sz="2400" b="1" smtClean="0"/>
          </a:p>
          <a:p>
            <a:pPr lvl="1" eaLnBrk="1" hangingPunct="1"/>
            <a:r>
              <a:rPr lang="hu-HU" sz="2000" smtClean="0"/>
              <a:t>D={x,y,u,v}</a:t>
            </a:r>
          </a:p>
          <a:p>
            <a:pPr lvl="1" eaLnBrk="1" hangingPunct="1"/>
            <a:r>
              <a:rPr lang="hu-HU" sz="2000" smtClean="0"/>
              <a:t>R</a:t>
            </a:r>
            <a:r>
              <a:rPr lang="hu-HU" sz="2000" baseline="30000" smtClean="0"/>
              <a:t>D</a:t>
            </a:r>
            <a:r>
              <a:rPr lang="hu-HU" sz="2000" smtClean="0"/>
              <a:t> =</a:t>
            </a:r>
          </a:p>
          <a:p>
            <a:pPr eaLnBrk="1" hangingPunct="1"/>
            <a:endParaRPr lang="hu-HU" sz="2400" smtClean="0"/>
          </a:p>
          <a:p>
            <a:pPr eaLnBrk="1" hangingPunct="1"/>
            <a:endParaRPr lang="hu-HU" sz="2400" smtClean="0"/>
          </a:p>
          <a:p>
            <a:pPr eaLnBrk="1" hangingPunct="1"/>
            <a:r>
              <a:rPr lang="hu-HU" sz="2400" smtClean="0"/>
              <a:t>Kanonikus sor: t</a:t>
            </a:r>
            <a:r>
              <a:rPr lang="hu-HU" sz="2400" baseline="-25000" smtClean="0"/>
              <a:t>q1</a:t>
            </a:r>
            <a:r>
              <a:rPr lang="hu-HU" sz="2400" smtClean="0"/>
              <a:t> = (x,y)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Példa kanonikus adatbázisra</a:t>
            </a:r>
            <a:endParaRPr lang="en-US"/>
          </a:p>
        </p:txBody>
      </p:sp>
      <p:sp>
        <p:nvSpPr>
          <p:cNvPr id="21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67AD9-E243-4CD9-B69E-0CC6FC5E4664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graphicFrame>
        <p:nvGraphicFramePr>
          <p:cNvPr id="22532" name="Group 4"/>
          <p:cNvGraphicFramePr>
            <a:graphicFrameLocks noGrp="1"/>
          </p:cNvGraphicFramePr>
          <p:nvPr/>
        </p:nvGraphicFramePr>
        <p:xfrm>
          <a:off x="1979613" y="3068638"/>
          <a:ext cx="1981200" cy="1097202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x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u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v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u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v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y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55" name="Rectangle 18"/>
          <p:cNvSpPr>
            <a:spLocks noChangeArrowheads="1"/>
          </p:cNvSpPr>
          <p:nvPr/>
        </p:nvSpPr>
        <p:spPr bwMode="auto">
          <a:xfrm>
            <a:off x="914400" y="1700213"/>
            <a:ext cx="4559300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q1(x,y) :- R(x,u),R(v,u),R(v,y)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D</a:t>
            </a:r>
            <a:r>
              <a:rPr lang="en-US" sz="2800" baseline="-25000" smtClean="0"/>
              <a:t>q1</a:t>
            </a:r>
            <a:r>
              <a:rPr lang="en-US" sz="2800" smtClean="0"/>
              <a:t> = (D, R)</a:t>
            </a:r>
            <a:endParaRPr lang="en-US" sz="2800" b="1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D={x,u,”Smith”,”Fred”}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 =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</a:t>
            </a:r>
            <a:r>
              <a:rPr lang="en-US" sz="2800" baseline="-25000" smtClean="0"/>
              <a:t>q1</a:t>
            </a:r>
            <a:r>
              <a:rPr lang="en-US" sz="2800" smtClean="0"/>
              <a:t> = (x)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Példa kanonikus adatbázisra</a:t>
            </a:r>
            <a:endParaRPr lang="en-US"/>
          </a:p>
        </p:txBody>
      </p:sp>
      <p:sp>
        <p:nvSpPr>
          <p:cNvPr id="2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83F6A-DD9A-4A66-9F28-7168F735CC79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graphicFrame>
        <p:nvGraphicFramePr>
          <p:cNvPr id="23556" name="Group 4"/>
          <p:cNvGraphicFramePr>
            <a:graphicFrameLocks noGrp="1"/>
          </p:cNvGraphicFramePr>
          <p:nvPr/>
        </p:nvGraphicFramePr>
        <p:xfrm>
          <a:off x="1908175" y="3213100"/>
          <a:ext cx="2133600" cy="1492424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</a:tblGrid>
              <a:tr h="365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x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u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u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“Smith”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u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“Fred”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u</a:t>
                      </a:r>
                    </a:p>
                  </a:txBody>
                  <a:tcPr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u</a:t>
                      </a:r>
                    </a:p>
                  </a:txBody>
                  <a:tcPr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82" name="Rectangle 21"/>
          <p:cNvSpPr>
            <a:spLocks noChangeArrowheads="1"/>
          </p:cNvSpPr>
          <p:nvPr/>
        </p:nvSpPr>
        <p:spPr bwMode="auto">
          <a:xfrm>
            <a:off x="625475" y="1628775"/>
            <a:ext cx="7432675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q1(x) :- R(x,u), R(u,”Smith”), R(u,”Fred”), R(u, 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400" b="1" smtClean="0"/>
              <a:t>Tétel</a:t>
            </a:r>
            <a:r>
              <a:rPr lang="hu-HU" sz="2400" smtClean="0"/>
              <a:t>: q</a:t>
            </a:r>
            <a:r>
              <a:rPr lang="hu-HU" sz="2400" baseline="-25000" smtClean="0"/>
              <a:t>1</a:t>
            </a:r>
            <a:r>
              <a:rPr lang="hu-HU" sz="2400" smtClean="0"/>
              <a:t> </a:t>
            </a:r>
            <a:r>
              <a:rPr lang="hu-HU" sz="2400" smtClean="0">
                <a:sym typeface="Symbol" pitchFamily="18" charset="2"/>
              </a:rPr>
              <a:t></a:t>
            </a:r>
            <a:r>
              <a:rPr lang="hu-HU" sz="2400" smtClean="0"/>
              <a:t> q</a:t>
            </a:r>
            <a:r>
              <a:rPr lang="hu-HU" sz="2400" baseline="-25000" smtClean="0"/>
              <a:t>2 </a:t>
            </a:r>
            <a:r>
              <a:rPr lang="hu-HU" sz="2400" smtClean="0"/>
              <a:t>akkor és csak akkor, ha t</a:t>
            </a:r>
            <a:r>
              <a:rPr lang="hu-HU" sz="2400" baseline="-25000" smtClean="0"/>
              <a:t>q1</a:t>
            </a:r>
            <a:r>
              <a:rPr lang="hu-HU" sz="2400" smtClean="0"/>
              <a:t> </a:t>
            </a:r>
            <a:r>
              <a:rPr lang="hu-HU" sz="2400" smtClean="0">
                <a:sym typeface="Symbol" pitchFamily="18" charset="2"/>
              </a:rPr>
              <a:t>q</a:t>
            </a:r>
            <a:r>
              <a:rPr lang="hu-HU" sz="2400" baseline="-25000" smtClean="0">
                <a:sym typeface="Symbol" pitchFamily="18" charset="2"/>
              </a:rPr>
              <a:t>2</a:t>
            </a:r>
            <a:r>
              <a:rPr lang="hu-HU" sz="2400" smtClean="0">
                <a:sym typeface="Symbol" pitchFamily="18" charset="2"/>
              </a:rPr>
              <a:t>(</a:t>
            </a:r>
            <a:r>
              <a:rPr lang="hu-HU" sz="2400" b="1" smtClean="0">
                <a:sym typeface="Symbol" pitchFamily="18" charset="2"/>
              </a:rPr>
              <a:t>D</a:t>
            </a:r>
            <a:r>
              <a:rPr lang="hu-HU" sz="2400" baseline="-25000" smtClean="0">
                <a:sym typeface="Symbol" pitchFamily="18" charset="2"/>
              </a:rPr>
              <a:t>q1</a:t>
            </a:r>
            <a:r>
              <a:rPr lang="hu-HU" sz="2400" smtClean="0">
                <a:sym typeface="Symbol" pitchFamily="18" charset="2"/>
              </a:rPr>
              <a:t>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sz="2400" b="1" i="1" u="sng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400" smtClean="0"/>
              <a:t>Példa: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hu-HU" sz="2400" smtClean="0"/>
              <a:t>	q</a:t>
            </a:r>
            <a:r>
              <a:rPr lang="hu-HU" sz="2400" baseline="-25000" smtClean="0"/>
              <a:t>1</a:t>
            </a:r>
            <a:r>
              <a:rPr lang="hu-HU" sz="2400" smtClean="0"/>
              <a:t>(x,y) :- R(x,u),R(v,u),R(v,y)</a:t>
            </a:r>
            <a:br>
              <a:rPr lang="hu-HU" sz="2400" smtClean="0"/>
            </a:br>
            <a:r>
              <a:rPr lang="hu-HU" sz="2400" smtClean="0"/>
              <a:t>q</a:t>
            </a:r>
            <a:r>
              <a:rPr lang="hu-HU" sz="2400" baseline="-25000" smtClean="0"/>
              <a:t>2</a:t>
            </a:r>
            <a:r>
              <a:rPr lang="hu-HU" sz="2400" smtClean="0"/>
              <a:t>(x,y) :- R(x,u),R(v,u),R(v,w),R(t,w),R(t,y)</a:t>
            </a:r>
            <a:br>
              <a:rPr lang="hu-HU" sz="2400" smtClean="0"/>
            </a:br>
            <a:endParaRPr lang="hu-HU" sz="2400" smtClean="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hu-HU" sz="2400" smtClean="0"/>
              <a:t>D={x,y,u,v}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R =					t</a:t>
            </a:r>
            <a:r>
              <a:rPr lang="hu-HU" sz="2400" baseline="-25000" smtClean="0"/>
              <a:t>q1</a:t>
            </a:r>
            <a:r>
              <a:rPr lang="hu-HU" sz="2400" smtClean="0"/>
              <a:t> = (x,y)</a:t>
            </a:r>
          </a:p>
          <a:p>
            <a:pPr eaLnBrk="1" hangingPunct="1">
              <a:lnSpc>
                <a:spcPct val="90000"/>
              </a:lnSpc>
            </a:pPr>
            <a:endParaRPr lang="hu-HU" sz="2400" smtClean="0"/>
          </a:p>
          <a:p>
            <a:pPr eaLnBrk="1" hangingPunct="1">
              <a:lnSpc>
                <a:spcPct val="90000"/>
              </a:lnSpc>
            </a:pPr>
            <a:endParaRPr lang="hu-HU" sz="2400" smtClean="0"/>
          </a:p>
          <a:p>
            <a:pPr eaLnBrk="1" hangingPunct="1">
              <a:lnSpc>
                <a:spcPct val="90000"/>
              </a:lnSpc>
            </a:pPr>
            <a:endParaRPr lang="hu-HU" sz="2400" smtClean="0"/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Igen, q</a:t>
            </a:r>
            <a:r>
              <a:rPr lang="hu-HU" sz="2400" baseline="-25000" smtClean="0"/>
              <a:t>1</a:t>
            </a:r>
            <a:r>
              <a:rPr lang="hu-HU" sz="2400" smtClean="0"/>
              <a:t> </a:t>
            </a:r>
            <a:r>
              <a:rPr lang="hu-HU" sz="2400" smtClean="0">
                <a:sym typeface="Symbol" pitchFamily="18" charset="2"/>
              </a:rPr>
              <a:t></a:t>
            </a:r>
            <a:r>
              <a:rPr lang="hu-HU" sz="2400" smtClean="0"/>
              <a:t> q</a:t>
            </a:r>
            <a:r>
              <a:rPr lang="hu-HU" sz="2400" baseline="-25000" smtClean="0"/>
              <a:t>2 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Tartalmazás eldöntése</a:t>
            </a:r>
            <a:endParaRPr lang="en-US"/>
          </a:p>
        </p:txBody>
      </p:sp>
      <p:sp>
        <p:nvSpPr>
          <p:cNvPr id="2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8C893-57AF-4E66-B834-9ACC9870829F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graphicFrame>
        <p:nvGraphicFramePr>
          <p:cNvPr id="24580" name="Group 4"/>
          <p:cNvGraphicFramePr>
            <a:graphicFrameLocks noGrp="1"/>
          </p:cNvGraphicFramePr>
          <p:nvPr/>
        </p:nvGraphicFramePr>
        <p:xfrm>
          <a:off x="1835150" y="4149725"/>
          <a:ext cx="1981200" cy="1188426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395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x</a:t>
                      </a:r>
                    </a:p>
                  </a:txBody>
                  <a:tcPr marT="45671" marB="45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u</a:t>
                      </a:r>
                    </a:p>
                  </a:txBody>
                  <a:tcPr marT="45671" marB="45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v</a:t>
                      </a:r>
                    </a:p>
                  </a:txBody>
                  <a:tcPr marT="45671" marB="45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u</a:t>
                      </a:r>
                    </a:p>
                  </a:txBody>
                  <a:tcPr marT="45671" marB="45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v</a:t>
                      </a:r>
                    </a:p>
                  </a:txBody>
                  <a:tcPr marT="45671" marB="4567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y</a:t>
                      </a:r>
                    </a:p>
                  </a:txBody>
                  <a:tcPr marT="45671" marB="456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78813" cy="4114800"/>
          </a:xfrm>
        </p:spPr>
        <p:txBody>
          <a:bodyPr/>
          <a:lstStyle/>
          <a:p>
            <a:pPr eaLnBrk="1" hangingPunct="1"/>
            <a:r>
              <a:rPr lang="hu-HU" smtClean="0">
                <a:sym typeface="Wingdings" pitchFamily="2" charset="2"/>
              </a:rPr>
              <a:t>Egy f: var(q</a:t>
            </a:r>
            <a:r>
              <a:rPr lang="hu-HU" baseline="-25000" smtClean="0">
                <a:sym typeface="Wingdings" pitchFamily="2" charset="2"/>
              </a:rPr>
              <a:t>2</a:t>
            </a:r>
            <a:r>
              <a:rPr lang="hu-HU" smtClean="0">
                <a:sym typeface="Wingdings" pitchFamily="2" charset="2"/>
              </a:rPr>
              <a:t>)  var(q</a:t>
            </a:r>
            <a:r>
              <a:rPr lang="hu-HU" baseline="-25000" smtClean="0">
                <a:sym typeface="Wingdings" pitchFamily="2" charset="2"/>
              </a:rPr>
              <a:t>1</a:t>
            </a:r>
            <a:r>
              <a:rPr lang="hu-HU" smtClean="0">
                <a:sym typeface="Wingdings" pitchFamily="2" charset="2"/>
              </a:rPr>
              <a:t>) </a:t>
            </a:r>
            <a:r>
              <a:rPr lang="hu-HU" smtClean="0">
                <a:sym typeface="Symbol" pitchFamily="18" charset="2"/>
              </a:rPr>
              <a:t></a:t>
            </a:r>
            <a:r>
              <a:rPr lang="hu-HU" smtClean="0">
                <a:sym typeface="Wingdings" pitchFamily="2" charset="2"/>
              </a:rPr>
              <a:t> const(q</a:t>
            </a:r>
            <a:r>
              <a:rPr lang="hu-HU" baseline="-25000" smtClean="0">
                <a:sym typeface="Wingdings" pitchFamily="2" charset="2"/>
              </a:rPr>
              <a:t>1</a:t>
            </a:r>
            <a:r>
              <a:rPr lang="hu-HU" smtClean="0">
                <a:sym typeface="Wingdings" pitchFamily="2" charset="2"/>
              </a:rPr>
              <a:t>) függvény lekérdezésekre való </a:t>
            </a:r>
            <a:r>
              <a:rPr lang="hu-HU" smtClean="0"/>
              <a:t>f : q</a:t>
            </a:r>
            <a:r>
              <a:rPr lang="hu-HU" baseline="-25000" smtClean="0"/>
              <a:t>2</a:t>
            </a:r>
            <a:r>
              <a:rPr lang="hu-HU" smtClean="0"/>
              <a:t> </a:t>
            </a:r>
            <a:r>
              <a:rPr lang="hu-HU" smtClean="0">
                <a:sym typeface="Wingdings" pitchFamily="2" charset="2"/>
              </a:rPr>
              <a:t> q</a:t>
            </a:r>
            <a:r>
              <a:rPr lang="hu-HU" baseline="-25000" smtClean="0">
                <a:sym typeface="Wingdings" pitchFamily="2" charset="2"/>
              </a:rPr>
              <a:t>1</a:t>
            </a:r>
            <a:r>
              <a:rPr lang="hu-HU" smtClean="0">
                <a:sym typeface="Wingdings" pitchFamily="2" charset="2"/>
              </a:rPr>
              <a:t> kiterjesztése </a:t>
            </a:r>
            <a:r>
              <a:rPr lang="hu-HU" b="1" i="1" u="sng" smtClean="0"/>
              <a:t>homomorfizmus</a:t>
            </a:r>
            <a:r>
              <a:rPr lang="hu-HU" smtClean="0"/>
              <a:t>, ha:</a:t>
            </a:r>
            <a:endParaRPr lang="hu-HU" smtClean="0">
              <a:sym typeface="Wingdings" pitchFamily="2" charset="2"/>
            </a:endParaRPr>
          </a:p>
          <a:p>
            <a:pPr lvl="1" eaLnBrk="1" hangingPunct="1"/>
            <a:r>
              <a:rPr lang="en-US" smtClean="0">
                <a:sym typeface="Wingdings" pitchFamily="2" charset="2"/>
              </a:rPr>
              <a:t>f(body(q</a:t>
            </a:r>
            <a:r>
              <a:rPr lang="en-US" baseline="-25000" smtClean="0">
                <a:sym typeface="Wingdings" pitchFamily="2" charset="2"/>
              </a:rPr>
              <a:t>2</a:t>
            </a:r>
            <a:r>
              <a:rPr lang="en-US" smtClean="0">
                <a:sym typeface="Wingdings" pitchFamily="2" charset="2"/>
              </a:rPr>
              <a:t>)) </a:t>
            </a:r>
            <a:r>
              <a:rPr lang="en-US" smtClean="0">
                <a:sym typeface="Symbol" pitchFamily="18" charset="2"/>
              </a:rPr>
              <a:t> body(q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)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f(t</a:t>
            </a:r>
            <a:r>
              <a:rPr lang="en-US" baseline="-25000" smtClean="0">
                <a:sym typeface="Symbol" pitchFamily="18" charset="2"/>
              </a:rPr>
              <a:t>q1</a:t>
            </a:r>
            <a:r>
              <a:rPr lang="en-US" smtClean="0">
                <a:sym typeface="Symbol" pitchFamily="18" charset="2"/>
              </a:rPr>
              <a:t>) = t</a:t>
            </a:r>
            <a:r>
              <a:rPr lang="en-US" baseline="-25000" smtClean="0">
                <a:sym typeface="Symbol" pitchFamily="18" charset="2"/>
              </a:rPr>
              <a:t>q2</a:t>
            </a:r>
          </a:p>
          <a:p>
            <a:pPr lvl="1" eaLnBrk="1" hangingPunct="1"/>
            <a:endParaRPr lang="hu-HU" baseline="-2500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hu-HU" b="1" smtClean="0">
                <a:sym typeface="Wingdings" pitchFamily="2" charset="2"/>
              </a:rPr>
              <a:t>A homomorfizmus-tétel:</a:t>
            </a:r>
            <a:r>
              <a:rPr lang="hu-HU" smtClean="0">
                <a:sym typeface="Wingdings" pitchFamily="2" charset="2"/>
              </a:rPr>
              <a:t> </a:t>
            </a:r>
            <a:r>
              <a:rPr lang="hu-HU" smtClean="0"/>
              <a:t>q</a:t>
            </a:r>
            <a:r>
              <a:rPr lang="hu-HU" baseline="-25000" smtClean="0"/>
              <a:t>1</a:t>
            </a:r>
            <a:r>
              <a:rPr lang="hu-HU" smtClean="0"/>
              <a:t> </a:t>
            </a:r>
            <a:r>
              <a:rPr lang="hu-HU" smtClean="0">
                <a:sym typeface="Symbol" pitchFamily="18" charset="2"/>
              </a:rPr>
              <a:t></a:t>
            </a:r>
            <a:r>
              <a:rPr lang="hu-HU" smtClean="0"/>
              <a:t> q</a:t>
            </a:r>
            <a:r>
              <a:rPr lang="hu-HU" baseline="-25000" smtClean="0"/>
              <a:t>2 </a:t>
            </a:r>
            <a:r>
              <a:rPr lang="hu-HU" smtClean="0"/>
              <a:t>akkor és csak akkor, ha létezik f : q</a:t>
            </a:r>
            <a:r>
              <a:rPr lang="hu-HU" baseline="-25000" smtClean="0"/>
              <a:t>2</a:t>
            </a:r>
            <a:r>
              <a:rPr lang="hu-HU" smtClean="0"/>
              <a:t> </a:t>
            </a:r>
            <a:r>
              <a:rPr lang="hu-HU" smtClean="0">
                <a:sym typeface="Wingdings" pitchFamily="2" charset="2"/>
              </a:rPr>
              <a:t> q</a:t>
            </a:r>
            <a:r>
              <a:rPr lang="hu-HU" baseline="-25000" smtClean="0">
                <a:sym typeface="Wingdings" pitchFamily="2" charset="2"/>
              </a:rPr>
              <a:t>1</a:t>
            </a:r>
            <a:r>
              <a:rPr lang="hu-HU" smtClean="0">
                <a:sym typeface="Wingdings" pitchFamily="2" charset="2"/>
              </a:rPr>
              <a:t> </a:t>
            </a:r>
            <a:r>
              <a:rPr lang="hu-HU" smtClean="0"/>
              <a:t>homomorfizmus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/>
              <a:t>Lekérdezések homomorfizmusa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99420-0B67-4C7F-81B4-BCBA034E747C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var</a:t>
            </a:r>
            <a:r>
              <a:rPr lang="en-US" sz="2800" dirty="0" smtClean="0"/>
              <a:t>(q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 = {x, u, v, y}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var</a:t>
            </a:r>
            <a:r>
              <a:rPr lang="en-US" sz="2800" dirty="0" smtClean="0"/>
              <a:t>(q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= {x, u, v, w, t, y}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q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(</a:t>
            </a:r>
            <a:r>
              <a:rPr lang="en-US" sz="2800" dirty="0" err="1" smtClean="0"/>
              <a:t>x,y</a:t>
            </a:r>
            <a:r>
              <a:rPr lang="en-US" sz="2800" dirty="0" smtClean="0"/>
              <a:t>) :- R(</a:t>
            </a:r>
            <a:r>
              <a:rPr lang="en-US" sz="2800" dirty="0" err="1" smtClean="0"/>
              <a:t>x,u</a:t>
            </a:r>
            <a:r>
              <a:rPr lang="en-US" sz="2800" dirty="0" smtClean="0"/>
              <a:t>),R(</a:t>
            </a:r>
            <a:r>
              <a:rPr lang="en-US" sz="2800" dirty="0" err="1" smtClean="0"/>
              <a:t>v,u</a:t>
            </a:r>
            <a:r>
              <a:rPr lang="en-US" sz="2800" dirty="0" smtClean="0"/>
              <a:t>),R(</a:t>
            </a:r>
            <a:r>
              <a:rPr lang="en-US" sz="2800" dirty="0" err="1" smtClean="0"/>
              <a:t>v,y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q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</a:t>
            </a:r>
            <a:r>
              <a:rPr lang="en-US" sz="2800" dirty="0" err="1" smtClean="0"/>
              <a:t>x,y</a:t>
            </a:r>
            <a:r>
              <a:rPr lang="en-US" sz="2800" dirty="0" smtClean="0"/>
              <a:t>) :- R(</a:t>
            </a:r>
            <a:r>
              <a:rPr lang="en-US" sz="2800" dirty="0" err="1" smtClean="0"/>
              <a:t>x,u</a:t>
            </a:r>
            <a:r>
              <a:rPr lang="en-US" sz="2800" dirty="0" smtClean="0"/>
              <a:t>),R(</a:t>
            </a:r>
            <a:r>
              <a:rPr lang="en-US" sz="2800" dirty="0" err="1" smtClean="0"/>
              <a:t>v,u</a:t>
            </a:r>
            <a:r>
              <a:rPr lang="en-US" sz="2800" dirty="0" smtClean="0"/>
              <a:t>),R(</a:t>
            </a:r>
            <a:r>
              <a:rPr lang="en-US" sz="2800" dirty="0" err="1" smtClean="0"/>
              <a:t>v,w</a:t>
            </a:r>
            <a:r>
              <a:rPr lang="en-US" sz="2800" dirty="0" smtClean="0"/>
              <a:t>),R(</a:t>
            </a:r>
            <a:r>
              <a:rPr lang="en-US" sz="2800" dirty="0" err="1" smtClean="0"/>
              <a:t>t,w</a:t>
            </a:r>
            <a:r>
              <a:rPr lang="en-US" sz="2800" dirty="0" smtClean="0"/>
              <a:t>),R(</a:t>
            </a:r>
            <a:r>
              <a:rPr lang="en-US" sz="2800" dirty="0" err="1" smtClean="0"/>
              <a:t>t,y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382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4000"/>
              <a:t>Példák lekérdezések homomorfizmusára</a:t>
            </a:r>
            <a:endParaRPr lang="en-US" sz="4000"/>
          </a:p>
        </p:txBody>
      </p:sp>
      <p:sp>
        <p:nvSpPr>
          <p:cNvPr id="2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0ACEF-BA74-4181-AF48-C157B5135B6A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44037" name="Line 4"/>
          <p:cNvSpPr>
            <a:spLocks noChangeShapeType="1"/>
          </p:cNvSpPr>
          <p:nvPr/>
        </p:nvSpPr>
        <p:spPr bwMode="auto">
          <a:xfrm flipV="1">
            <a:off x="2917608" y="40767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38" name="Line 5"/>
          <p:cNvSpPr>
            <a:spLocks noChangeShapeType="1"/>
          </p:cNvSpPr>
          <p:nvPr/>
        </p:nvSpPr>
        <p:spPr bwMode="auto">
          <a:xfrm flipV="1">
            <a:off x="4114800" y="40767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39" name="Line 6"/>
          <p:cNvSpPr>
            <a:spLocks noChangeShapeType="1"/>
          </p:cNvSpPr>
          <p:nvPr/>
        </p:nvSpPr>
        <p:spPr bwMode="auto">
          <a:xfrm flipH="1" flipV="1">
            <a:off x="4254674" y="40767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40" name="Line 7"/>
          <p:cNvSpPr>
            <a:spLocks noChangeShapeType="1"/>
          </p:cNvSpPr>
          <p:nvPr/>
        </p:nvSpPr>
        <p:spPr bwMode="auto">
          <a:xfrm flipH="1" flipV="1">
            <a:off x="4648200" y="4078135"/>
            <a:ext cx="2133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41" name="Line 8"/>
          <p:cNvSpPr>
            <a:spLocks noChangeShapeType="1"/>
          </p:cNvSpPr>
          <p:nvPr/>
        </p:nvSpPr>
        <p:spPr bwMode="auto">
          <a:xfrm flipH="1" flipV="1">
            <a:off x="5793288" y="4125760"/>
            <a:ext cx="1981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42" name="Line 9"/>
          <p:cNvSpPr>
            <a:spLocks noChangeShapeType="1"/>
          </p:cNvSpPr>
          <p:nvPr/>
        </p:nvSpPr>
        <p:spPr bwMode="auto">
          <a:xfrm flipV="1">
            <a:off x="2955186" y="237620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43" name="Line 10"/>
          <p:cNvSpPr>
            <a:spLocks noChangeShapeType="1"/>
          </p:cNvSpPr>
          <p:nvPr/>
        </p:nvSpPr>
        <p:spPr bwMode="auto">
          <a:xfrm flipV="1">
            <a:off x="3472860" y="237093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44" name="Line 11"/>
          <p:cNvSpPr>
            <a:spLocks noChangeShapeType="1"/>
          </p:cNvSpPr>
          <p:nvPr/>
        </p:nvSpPr>
        <p:spPr bwMode="auto">
          <a:xfrm flipV="1">
            <a:off x="3886200" y="2382844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45" name="Line 12"/>
          <p:cNvSpPr>
            <a:spLocks noChangeShapeType="1"/>
          </p:cNvSpPr>
          <p:nvPr/>
        </p:nvSpPr>
        <p:spPr bwMode="auto">
          <a:xfrm flipH="1" flipV="1">
            <a:off x="3547269" y="2409309"/>
            <a:ext cx="677862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46" name="Line 13"/>
          <p:cNvSpPr>
            <a:spLocks noChangeShapeType="1"/>
          </p:cNvSpPr>
          <p:nvPr/>
        </p:nvSpPr>
        <p:spPr bwMode="auto">
          <a:xfrm flipH="1" flipV="1">
            <a:off x="3962400" y="2417477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47" name="Line 14"/>
          <p:cNvSpPr>
            <a:spLocks noChangeShapeType="1"/>
          </p:cNvSpPr>
          <p:nvPr/>
        </p:nvSpPr>
        <p:spPr bwMode="auto">
          <a:xfrm flipH="1" flipV="1">
            <a:off x="4419600" y="2420422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48" name="Line 15"/>
          <p:cNvSpPr>
            <a:spLocks noChangeShapeType="1"/>
          </p:cNvSpPr>
          <p:nvPr/>
        </p:nvSpPr>
        <p:spPr bwMode="auto">
          <a:xfrm flipV="1">
            <a:off x="1763688" y="412576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49" name="Line 16"/>
          <p:cNvSpPr>
            <a:spLocks noChangeShapeType="1"/>
          </p:cNvSpPr>
          <p:nvPr/>
        </p:nvSpPr>
        <p:spPr bwMode="auto">
          <a:xfrm flipV="1">
            <a:off x="2051720" y="411623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4050" name="Rectangle 17"/>
          <p:cNvSpPr>
            <a:spLocks noChangeArrowheads="1"/>
          </p:cNvSpPr>
          <p:nvPr/>
        </p:nvSpPr>
        <p:spPr bwMode="auto">
          <a:xfrm>
            <a:off x="2936875" y="5248275"/>
            <a:ext cx="250825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800">
                <a:solidFill>
                  <a:srgbClr val="C00000"/>
                </a:solidFill>
              </a:rPr>
              <a:t>Ezért</a:t>
            </a:r>
            <a:r>
              <a:rPr lang="en-US" sz="2800">
                <a:solidFill>
                  <a:srgbClr val="C00000"/>
                </a:solidFill>
              </a:rPr>
              <a:t>   q</a:t>
            </a:r>
            <a:r>
              <a:rPr lang="en-US" sz="2800" baseline="-25000">
                <a:solidFill>
                  <a:srgbClr val="C00000"/>
                </a:solidFill>
              </a:rPr>
              <a:t>1</a:t>
            </a:r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>
                <a:solidFill>
                  <a:srgbClr val="C00000"/>
                </a:solidFill>
                <a:sym typeface="Symbol" pitchFamily="18" charset="2"/>
              </a:rPr>
              <a:t></a:t>
            </a:r>
            <a:r>
              <a:rPr lang="en-US" sz="2800">
                <a:solidFill>
                  <a:srgbClr val="C00000"/>
                </a:solidFill>
              </a:rPr>
              <a:t> q</a:t>
            </a:r>
            <a:r>
              <a:rPr lang="en-US" sz="2800" baseline="-25000">
                <a:solidFill>
                  <a:srgbClr val="C00000"/>
                </a:solidFill>
              </a:rPr>
              <a:t>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695325" y="1844675"/>
            <a:ext cx="8153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(q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</a:t>
            </a:r>
            <a:r>
              <a:rPr lang="en-US" dirty="0" smtClean="0"/>
              <a:t> </a:t>
            </a:r>
            <a:r>
              <a:rPr lang="en-US" dirty="0" err="1" smtClean="0"/>
              <a:t>const</a:t>
            </a:r>
            <a:r>
              <a:rPr lang="en-US" dirty="0" smtClean="0"/>
              <a:t>(q</a:t>
            </a:r>
            <a:r>
              <a:rPr lang="en-US" baseline="-25000" dirty="0" smtClean="0"/>
              <a:t>1</a:t>
            </a:r>
            <a:r>
              <a:rPr lang="en-US" dirty="0" smtClean="0"/>
              <a:t>) = {</a:t>
            </a:r>
            <a:r>
              <a:rPr lang="en-US" dirty="0" err="1" smtClean="0"/>
              <a:t>x,u</a:t>
            </a:r>
            <a:r>
              <a:rPr lang="en-US" dirty="0" smtClean="0"/>
              <a:t>, “Smith”}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			   </a:t>
            </a:r>
            <a:r>
              <a:rPr lang="en-US" dirty="0" err="1" smtClean="0"/>
              <a:t>var</a:t>
            </a:r>
            <a:r>
              <a:rPr lang="en-US" dirty="0" smtClean="0"/>
              <a:t>(q</a:t>
            </a:r>
            <a:r>
              <a:rPr lang="en-US" baseline="-25000" dirty="0" smtClean="0"/>
              <a:t>2</a:t>
            </a:r>
            <a:r>
              <a:rPr lang="en-US" dirty="0" smtClean="0"/>
              <a:t>) = {</a:t>
            </a:r>
            <a:r>
              <a:rPr lang="en-US" dirty="0" err="1" smtClean="0"/>
              <a:t>x,u,v,w</a:t>
            </a:r>
            <a:r>
              <a:rPr lang="en-US" dirty="0" smtClean="0"/>
              <a:t>}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(x) :- R(</a:t>
            </a:r>
            <a:r>
              <a:rPr lang="en-US" dirty="0" err="1" smtClean="0"/>
              <a:t>x,u</a:t>
            </a:r>
            <a:r>
              <a:rPr lang="en-US" dirty="0" smtClean="0"/>
              <a:t>), R(</a:t>
            </a:r>
            <a:r>
              <a:rPr lang="en-US" dirty="0" err="1" smtClean="0"/>
              <a:t>u,”Smith</a:t>
            </a:r>
            <a:r>
              <a:rPr lang="en-US" dirty="0" smtClean="0"/>
              <a:t>”), R(</a:t>
            </a:r>
            <a:r>
              <a:rPr lang="en-US" dirty="0" err="1" smtClean="0"/>
              <a:t>u,”Fred</a:t>
            </a:r>
            <a:r>
              <a:rPr lang="en-US" dirty="0" smtClean="0"/>
              <a:t>”), R(u, u)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(x) :- R(</a:t>
            </a:r>
            <a:r>
              <a:rPr lang="en-US" dirty="0" err="1" smtClean="0"/>
              <a:t>x,u</a:t>
            </a:r>
            <a:r>
              <a:rPr lang="en-US" dirty="0" smtClean="0"/>
              <a:t>), R(</a:t>
            </a:r>
            <a:r>
              <a:rPr lang="en-US" dirty="0" err="1" smtClean="0"/>
              <a:t>u,v</a:t>
            </a:r>
            <a:r>
              <a:rPr lang="en-US" dirty="0" smtClean="0"/>
              <a:t>), R(</a:t>
            </a:r>
            <a:r>
              <a:rPr lang="en-US" dirty="0" err="1" smtClean="0"/>
              <a:t>u,”Smith</a:t>
            </a:r>
            <a:r>
              <a:rPr lang="en-US" dirty="0" smtClean="0"/>
              <a:t>”), R(</a:t>
            </a:r>
            <a:r>
              <a:rPr lang="en-US" dirty="0" err="1" smtClean="0"/>
              <a:t>w,u</a:t>
            </a:r>
            <a:r>
              <a:rPr lang="en-US" dirty="0" smtClean="0"/>
              <a:t>)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4000"/>
              <a:t>Példák lekérdezések homomorfizmusára</a:t>
            </a:r>
            <a:endParaRPr lang="en-US" sz="4000"/>
          </a:p>
        </p:txBody>
      </p:sp>
      <p:sp>
        <p:nvSpPr>
          <p:cNvPr id="1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9C3C2-0E6D-4D40-897C-2100A93189F3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45061" name="Line 4"/>
          <p:cNvSpPr>
            <a:spLocks noChangeShapeType="1"/>
          </p:cNvSpPr>
          <p:nvPr/>
        </p:nvSpPr>
        <p:spPr bwMode="auto">
          <a:xfrm flipV="1">
            <a:off x="5067300" y="2266950"/>
            <a:ext cx="1905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5062" name="Line 5"/>
          <p:cNvSpPr>
            <a:spLocks noChangeShapeType="1"/>
          </p:cNvSpPr>
          <p:nvPr/>
        </p:nvSpPr>
        <p:spPr bwMode="auto">
          <a:xfrm flipV="1">
            <a:off x="4709917" y="2266950"/>
            <a:ext cx="181366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5063" name="Line 6"/>
          <p:cNvSpPr>
            <a:spLocks noChangeShapeType="1"/>
          </p:cNvSpPr>
          <p:nvPr/>
        </p:nvSpPr>
        <p:spPr bwMode="auto">
          <a:xfrm flipV="1">
            <a:off x="5378363" y="2269299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5064" name="Line 7"/>
          <p:cNvSpPr>
            <a:spLocks noChangeShapeType="1"/>
          </p:cNvSpPr>
          <p:nvPr/>
        </p:nvSpPr>
        <p:spPr bwMode="auto">
          <a:xfrm flipH="1" flipV="1">
            <a:off x="5275023" y="2323317"/>
            <a:ext cx="381043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5065" name="Line 8"/>
          <p:cNvSpPr>
            <a:spLocks noChangeShapeType="1"/>
          </p:cNvSpPr>
          <p:nvPr/>
        </p:nvSpPr>
        <p:spPr bwMode="auto">
          <a:xfrm flipV="1">
            <a:off x="1403648" y="4077072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5066" name="Line 9"/>
          <p:cNvSpPr>
            <a:spLocks noChangeShapeType="1"/>
          </p:cNvSpPr>
          <p:nvPr/>
        </p:nvSpPr>
        <p:spPr bwMode="auto">
          <a:xfrm flipV="1">
            <a:off x="2483768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5067" name="Line 10"/>
          <p:cNvSpPr>
            <a:spLocks noChangeShapeType="1"/>
          </p:cNvSpPr>
          <p:nvPr/>
        </p:nvSpPr>
        <p:spPr bwMode="auto">
          <a:xfrm flipV="1">
            <a:off x="3696222" y="4114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5068" name="Line 11"/>
          <p:cNvSpPr>
            <a:spLocks noChangeShapeType="1"/>
          </p:cNvSpPr>
          <p:nvPr/>
        </p:nvSpPr>
        <p:spPr bwMode="auto">
          <a:xfrm flipH="1" flipV="1">
            <a:off x="4152900" y="41148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5069" name="Line 12"/>
          <p:cNvSpPr>
            <a:spLocks noChangeShapeType="1"/>
          </p:cNvSpPr>
          <p:nvPr/>
        </p:nvSpPr>
        <p:spPr bwMode="auto">
          <a:xfrm flipV="1">
            <a:off x="7308304" y="4039494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5070" name="Rectangle 13"/>
          <p:cNvSpPr>
            <a:spLocks noChangeArrowheads="1"/>
          </p:cNvSpPr>
          <p:nvPr/>
        </p:nvSpPr>
        <p:spPr bwMode="auto">
          <a:xfrm>
            <a:off x="3241675" y="5470525"/>
            <a:ext cx="2508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800" dirty="0">
                <a:solidFill>
                  <a:srgbClr val="C00000"/>
                </a:solidFill>
              </a:rPr>
              <a:t>Ezért</a:t>
            </a:r>
            <a:r>
              <a:rPr lang="en-US" sz="2800" dirty="0">
                <a:solidFill>
                  <a:srgbClr val="C00000"/>
                </a:solidFill>
              </a:rPr>
              <a:t>   q</a:t>
            </a:r>
            <a:r>
              <a:rPr lang="en-US" sz="2800" baseline="-25000" dirty="0">
                <a:solidFill>
                  <a:srgbClr val="C00000"/>
                </a:solidFill>
              </a:rPr>
              <a:t>1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  <a:sym typeface="Symbol" pitchFamily="18" charset="2"/>
              </a:rPr>
              <a:t></a:t>
            </a:r>
            <a:r>
              <a:rPr lang="en-US" sz="2800" dirty="0">
                <a:solidFill>
                  <a:srgbClr val="C00000"/>
                </a:solidFill>
              </a:rPr>
              <a:t> q</a:t>
            </a:r>
            <a:r>
              <a:rPr lang="en-US" sz="2800" baseline="-25000" dirty="0">
                <a:solidFill>
                  <a:srgbClr val="C00000"/>
                </a:solidFill>
              </a:rPr>
              <a:t>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b="1" smtClean="0"/>
              <a:t>Tétel:</a:t>
            </a:r>
            <a:r>
              <a:rPr lang="hu-HU" smtClean="0"/>
              <a:t> A konjunktív lekérdezések tartalmazása: </a:t>
            </a:r>
            <a:br>
              <a:rPr lang="hu-HU" smtClean="0"/>
            </a:br>
            <a:r>
              <a:rPr lang="hu-HU" smtClean="0"/>
              <a:t>	(1) eldönthető (miért ?)</a:t>
            </a:r>
            <a:br>
              <a:rPr lang="hu-HU" smtClean="0"/>
            </a:br>
            <a:r>
              <a:rPr lang="hu-HU" smtClean="0"/>
              <a:t>	(2) NP-ben van (miért ?)</a:t>
            </a:r>
            <a:br>
              <a:rPr lang="hu-HU" smtClean="0"/>
            </a:br>
            <a:r>
              <a:rPr lang="hu-HU" smtClean="0"/>
              <a:t>	(3) NP-nehéz</a:t>
            </a:r>
          </a:p>
          <a:p>
            <a:pPr eaLnBrk="1" hangingPunct="1"/>
            <a:endParaRPr lang="hu-HU" smtClean="0"/>
          </a:p>
          <a:p>
            <a:pPr eaLnBrk="1" hangingPunct="1"/>
            <a:r>
              <a:rPr lang="hu-HU" smtClean="0"/>
              <a:t>Röviden: NP-teljes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A homomorfizmus-tétel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5D336-1378-4E7C-8D6E-DFEA6D09B0C8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800" smtClean="0"/>
              <a:t>q</a:t>
            </a:r>
            <a:r>
              <a:rPr lang="hu-HU" sz="2800" baseline="-25000" smtClean="0"/>
              <a:t>1 </a:t>
            </a:r>
            <a:r>
              <a:rPr lang="hu-HU" sz="2800" smtClean="0">
                <a:sym typeface="Symbol" pitchFamily="18" charset="2"/>
              </a:rPr>
              <a:t></a:t>
            </a:r>
            <a:r>
              <a:rPr lang="hu-HU" sz="2800" smtClean="0"/>
              <a:t> q</a:t>
            </a:r>
            <a:r>
              <a:rPr lang="hu-HU" sz="2800" baseline="-25000" smtClean="0"/>
              <a:t>2  </a:t>
            </a:r>
            <a:r>
              <a:rPr lang="hu-HU" sz="2800" smtClean="0">
                <a:sym typeface="Symbol" pitchFamily="18" charset="2"/>
              </a:rPr>
              <a:t></a:t>
            </a:r>
            <a:r>
              <a:rPr lang="hu-HU" sz="2800" smtClean="0"/>
              <a:t> q</a:t>
            </a:r>
            <a:r>
              <a:rPr lang="hu-HU" sz="2800" baseline="-25000" smtClean="0"/>
              <a:t>3  </a:t>
            </a:r>
            <a:r>
              <a:rPr lang="hu-HU" sz="2800" smtClean="0">
                <a:sym typeface="Symbol" pitchFamily="18" charset="2"/>
              </a:rPr>
              <a:t></a:t>
            </a:r>
            <a:r>
              <a:rPr lang="hu-HU" sz="2800" smtClean="0"/>
              <a:t> . . . . </a:t>
            </a:r>
            <a:r>
              <a:rPr lang="hu-HU" sz="2800" smtClean="0">
                <a:sym typeface="Symbol" pitchFamily="18" charset="2"/>
              </a:rPr>
              <a:t></a:t>
            </a:r>
            <a:r>
              <a:rPr lang="hu-HU" sz="2800" smtClean="0"/>
              <a:t> q</a:t>
            </a:r>
            <a:r>
              <a:rPr lang="hu-HU" sz="2800" baseline="-25000" smtClean="0"/>
              <a:t>1</a:t>
            </a:r>
            <a:r>
              <a:rPr lang="hu-HU" sz="2800" smtClean="0"/>
              <a:t>’</a:t>
            </a:r>
            <a:r>
              <a:rPr lang="hu-HU" sz="2800" baseline="-25000" smtClean="0"/>
              <a:t> </a:t>
            </a:r>
            <a:r>
              <a:rPr lang="hu-HU" sz="2800" smtClean="0">
                <a:sym typeface="Symbol" pitchFamily="18" charset="2"/>
              </a:rPr>
              <a:t></a:t>
            </a:r>
            <a:r>
              <a:rPr lang="hu-HU" sz="2800" smtClean="0"/>
              <a:t> q</a:t>
            </a:r>
            <a:r>
              <a:rPr lang="hu-HU" sz="2800" baseline="-25000" smtClean="0"/>
              <a:t>2</a:t>
            </a:r>
            <a:r>
              <a:rPr lang="hu-HU" sz="2800" smtClean="0"/>
              <a:t>’</a:t>
            </a:r>
            <a:r>
              <a:rPr lang="hu-HU" sz="2800" baseline="-25000" smtClean="0"/>
              <a:t>  </a:t>
            </a:r>
            <a:r>
              <a:rPr lang="hu-HU" sz="2800" smtClean="0">
                <a:sym typeface="Symbol" pitchFamily="18" charset="2"/>
              </a:rPr>
              <a:t></a:t>
            </a:r>
            <a:r>
              <a:rPr lang="hu-HU" sz="2800" smtClean="0"/>
              <a:t> q</a:t>
            </a:r>
            <a:r>
              <a:rPr lang="hu-HU" sz="2800" baseline="-25000" smtClean="0"/>
              <a:t>3</a:t>
            </a:r>
            <a:r>
              <a:rPr lang="hu-HU" sz="2800" smtClean="0"/>
              <a:t>’</a:t>
            </a:r>
            <a:r>
              <a:rPr lang="hu-HU" sz="2800" baseline="-25000" smtClean="0"/>
              <a:t>  </a:t>
            </a:r>
            <a:r>
              <a:rPr lang="hu-HU" sz="2800" smtClean="0">
                <a:sym typeface="Symbol" pitchFamily="18" charset="2"/>
              </a:rPr>
              <a:t></a:t>
            </a:r>
            <a:r>
              <a:rPr lang="hu-HU" sz="2800" smtClean="0"/>
              <a:t> . . . . </a:t>
            </a:r>
          </a:p>
          <a:p>
            <a:pPr eaLnBrk="1" hangingPunct="1">
              <a:lnSpc>
                <a:spcPct val="90000"/>
              </a:lnSpc>
            </a:pPr>
            <a:endParaRPr lang="hu-H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800" smtClean="0"/>
              <a:t>Megjegyzés: q</a:t>
            </a:r>
            <a:r>
              <a:rPr lang="hu-HU" sz="2800" baseline="-25000" smtClean="0"/>
              <a:t>1 </a:t>
            </a:r>
            <a:r>
              <a:rPr lang="hu-HU" sz="2800" smtClean="0">
                <a:sym typeface="Symbol" pitchFamily="18" charset="2"/>
              </a:rPr>
              <a:t></a:t>
            </a:r>
            <a:r>
              <a:rPr lang="hu-HU" sz="2800" smtClean="0"/>
              <a:t> q</a:t>
            </a:r>
            <a:r>
              <a:rPr lang="hu-HU" sz="2800" baseline="-25000" smtClean="0"/>
              <a:t>2  </a:t>
            </a:r>
            <a:r>
              <a:rPr lang="hu-HU" sz="2800" smtClean="0">
                <a:sym typeface="Symbol" pitchFamily="18" charset="2"/>
              </a:rPr>
              <a:t></a:t>
            </a:r>
            <a:r>
              <a:rPr lang="hu-HU" sz="2800" smtClean="0"/>
              <a:t> q</a:t>
            </a:r>
            <a:r>
              <a:rPr lang="hu-HU" sz="2800" baseline="-25000" smtClean="0"/>
              <a:t>3  </a:t>
            </a:r>
            <a:r>
              <a:rPr lang="hu-HU" sz="2800" smtClean="0">
                <a:sym typeface="Symbol" pitchFamily="18" charset="2"/>
              </a:rPr>
              <a:t></a:t>
            </a:r>
            <a:r>
              <a:rPr lang="hu-HU" sz="2800" smtClean="0"/>
              <a:t> . . . . </a:t>
            </a:r>
            <a:r>
              <a:rPr lang="hu-HU" sz="2800" smtClean="0">
                <a:sym typeface="Symbol" pitchFamily="18" charset="2"/>
              </a:rPr>
              <a:t></a:t>
            </a:r>
            <a:r>
              <a:rPr lang="hu-HU" sz="2800" smtClean="0"/>
              <a:t> q  pontosan akkor, ha q</a:t>
            </a:r>
            <a:r>
              <a:rPr lang="hu-HU" sz="2800" baseline="-25000" smtClean="0"/>
              <a:t>1  </a:t>
            </a:r>
            <a:r>
              <a:rPr lang="hu-HU" sz="2800" smtClean="0">
                <a:sym typeface="Symbol" pitchFamily="18" charset="2"/>
              </a:rPr>
              <a:t></a:t>
            </a:r>
            <a:r>
              <a:rPr lang="hu-HU" sz="2800" smtClean="0"/>
              <a:t> q  és q</a:t>
            </a:r>
            <a:r>
              <a:rPr lang="hu-HU" sz="2800" baseline="-25000" smtClean="0"/>
              <a:t>2  </a:t>
            </a:r>
            <a:r>
              <a:rPr lang="hu-HU" sz="2800" smtClean="0">
                <a:sym typeface="Symbol" pitchFamily="18" charset="2"/>
              </a:rPr>
              <a:t></a:t>
            </a:r>
            <a:r>
              <a:rPr lang="hu-HU" sz="2800" smtClean="0"/>
              <a:t> q és q</a:t>
            </a:r>
            <a:r>
              <a:rPr lang="hu-HU" sz="2800" baseline="-25000" smtClean="0"/>
              <a:t>3  </a:t>
            </a:r>
            <a:r>
              <a:rPr lang="hu-HU" sz="2800" smtClean="0">
                <a:sym typeface="Symbol" pitchFamily="18" charset="2"/>
              </a:rPr>
              <a:t></a:t>
            </a:r>
            <a:r>
              <a:rPr lang="hu-HU" sz="2800" smtClean="0"/>
              <a:t> q és …. </a:t>
            </a:r>
            <a:br>
              <a:rPr lang="hu-HU" sz="2800" smtClean="0"/>
            </a:br>
            <a:endParaRPr lang="hu-H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800" b="1" smtClean="0"/>
              <a:t>Tétel:</a:t>
            </a:r>
            <a:r>
              <a:rPr lang="hu-HU" sz="2800" smtClean="0"/>
              <a:t> q </a:t>
            </a:r>
            <a:r>
              <a:rPr lang="hu-HU" sz="2800" smtClean="0">
                <a:sym typeface="Symbol" pitchFamily="18" charset="2"/>
              </a:rPr>
              <a:t></a:t>
            </a:r>
            <a:r>
              <a:rPr lang="hu-HU" sz="2800" smtClean="0"/>
              <a:t> q</a:t>
            </a:r>
            <a:r>
              <a:rPr lang="hu-HU" sz="2800" baseline="-25000" smtClean="0"/>
              <a:t>1</a:t>
            </a:r>
            <a:r>
              <a:rPr lang="hu-HU" sz="2800" smtClean="0"/>
              <a:t>’</a:t>
            </a:r>
            <a:r>
              <a:rPr lang="hu-HU" sz="2800" baseline="-25000" smtClean="0"/>
              <a:t> </a:t>
            </a:r>
            <a:r>
              <a:rPr lang="hu-HU" sz="2800" smtClean="0">
                <a:sym typeface="Symbol" pitchFamily="18" charset="2"/>
              </a:rPr>
              <a:t></a:t>
            </a:r>
            <a:r>
              <a:rPr lang="hu-HU" sz="2800" smtClean="0"/>
              <a:t> q</a:t>
            </a:r>
            <a:r>
              <a:rPr lang="hu-HU" sz="2800" baseline="-25000" smtClean="0"/>
              <a:t>2</a:t>
            </a:r>
            <a:r>
              <a:rPr lang="hu-HU" sz="2800" smtClean="0"/>
              <a:t>’</a:t>
            </a:r>
            <a:r>
              <a:rPr lang="hu-HU" sz="2800" baseline="-25000" smtClean="0"/>
              <a:t>  </a:t>
            </a:r>
            <a:r>
              <a:rPr lang="hu-HU" sz="2800" smtClean="0">
                <a:sym typeface="Symbol" pitchFamily="18" charset="2"/>
              </a:rPr>
              <a:t></a:t>
            </a:r>
            <a:r>
              <a:rPr lang="hu-HU" sz="2800" smtClean="0"/>
              <a:t> q</a:t>
            </a:r>
            <a:r>
              <a:rPr lang="hu-HU" sz="2800" baseline="-25000" smtClean="0"/>
              <a:t>3</a:t>
            </a:r>
            <a:r>
              <a:rPr lang="hu-HU" sz="2800" smtClean="0"/>
              <a:t>’</a:t>
            </a:r>
            <a:r>
              <a:rPr lang="hu-HU" sz="2800" baseline="-25000" smtClean="0"/>
              <a:t>  </a:t>
            </a:r>
            <a:r>
              <a:rPr lang="hu-HU" sz="2800" smtClean="0">
                <a:sym typeface="Symbol" pitchFamily="18" charset="2"/>
              </a:rPr>
              <a:t></a:t>
            </a:r>
            <a:r>
              <a:rPr lang="hu-HU" sz="2800" smtClean="0"/>
              <a:t> . . . . pontosan akkor, ha létezik olyan k, hogy: q </a:t>
            </a:r>
            <a:r>
              <a:rPr lang="hu-HU" sz="2800" smtClean="0">
                <a:sym typeface="Symbol" pitchFamily="18" charset="2"/>
              </a:rPr>
              <a:t></a:t>
            </a:r>
            <a:r>
              <a:rPr lang="hu-HU" sz="2800" smtClean="0"/>
              <a:t> q</a:t>
            </a:r>
            <a:r>
              <a:rPr lang="hu-HU" sz="2800" baseline="-25000" smtClean="0"/>
              <a:t>k</a:t>
            </a:r>
            <a:r>
              <a:rPr lang="hu-HU" sz="2800" smtClean="0"/>
              <a:t>’</a:t>
            </a:r>
            <a:r>
              <a:rPr lang="hu-HU" sz="2800" baseline="-250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sz="2800" baseline="-25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800" smtClean="0"/>
              <a:t>Következik, hogy a tartalmazás UCQ-ban eldönthető és NP-teljes.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4000"/>
              <a:t>Lekérdezések tartalmazása UCQ-ban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C3D9C-821F-49B0-B7A1-D161FF1B4D29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4000"/>
              <a:t>Lekérdezések tartalmazása CQ</a:t>
            </a:r>
            <a:r>
              <a:rPr lang="hu-HU" sz="4000" baseline="30000"/>
              <a:t>&lt;</a:t>
            </a:r>
            <a:r>
              <a:rPr lang="hu-HU" sz="4000"/>
              <a:t>-ban</a:t>
            </a:r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6E4A3-A24B-4842-9638-DAAC7BEE9B54}" type="slidenum">
              <a:rPr lang="en-US" smtClean="0"/>
              <a:pPr>
                <a:defRPr/>
              </a:pPr>
              <a:t>28</a:t>
            </a:fld>
            <a:endParaRPr lang="en-US" smtClean="0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914400" y="2057400"/>
            <a:ext cx="3243263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hu-HU" sz="2800">
                <a:latin typeface="Times New Roman" pitchFamily="18" charset="0"/>
              </a:rPr>
              <a:t>q</a:t>
            </a:r>
            <a:r>
              <a:rPr lang="hu-HU" sz="2800" baseline="-25000">
                <a:latin typeface="Times New Roman" pitchFamily="18" charset="0"/>
              </a:rPr>
              <a:t>1</a:t>
            </a:r>
            <a:r>
              <a:rPr lang="hu-HU" sz="2800">
                <a:latin typeface="Times New Roman" pitchFamily="18" charset="0"/>
              </a:rPr>
              <a:t>() :- R(x,y), R(y,x)</a:t>
            </a:r>
          </a:p>
          <a:p>
            <a:r>
              <a:rPr lang="hu-HU" sz="2800">
                <a:latin typeface="Times New Roman" pitchFamily="18" charset="0"/>
              </a:rPr>
              <a:t>q</a:t>
            </a:r>
            <a:r>
              <a:rPr lang="hu-HU" sz="2800" baseline="-25000">
                <a:latin typeface="Times New Roman" pitchFamily="18" charset="0"/>
              </a:rPr>
              <a:t>2</a:t>
            </a:r>
            <a:r>
              <a:rPr lang="hu-HU" sz="2800">
                <a:latin typeface="Times New Roman" pitchFamily="18" charset="0"/>
              </a:rPr>
              <a:t>() :- R(x,y), x &lt;=  y</a:t>
            </a:r>
          </a:p>
        </p:txBody>
      </p:sp>
      <p:sp>
        <p:nvSpPr>
          <p:cNvPr id="48134" name="Rectangle 5"/>
          <p:cNvSpPr>
            <a:spLocks noChangeArrowheads="1"/>
          </p:cNvSpPr>
          <p:nvPr/>
        </p:nvSpPr>
        <p:spPr bwMode="auto">
          <a:xfrm>
            <a:off x="685800" y="3214688"/>
            <a:ext cx="64293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3200"/>
              <a:t>q</a:t>
            </a:r>
            <a:r>
              <a:rPr lang="hu-HU" sz="3200" baseline="-25000"/>
              <a:t>1</a:t>
            </a:r>
            <a:r>
              <a:rPr lang="hu-HU" sz="3200"/>
              <a:t> </a:t>
            </a:r>
            <a:r>
              <a:rPr lang="hu-HU" sz="3200">
                <a:sym typeface="Symbol" pitchFamily="18" charset="2"/>
              </a:rPr>
              <a:t></a:t>
            </a:r>
            <a:r>
              <a:rPr lang="hu-HU" sz="3200"/>
              <a:t> q</a:t>
            </a:r>
            <a:r>
              <a:rPr lang="hu-HU" sz="3200" baseline="-25000"/>
              <a:t>2 </a:t>
            </a:r>
            <a:r>
              <a:rPr lang="hu-HU" sz="3200"/>
              <a:t>, de itt nincs homomorfizmus !</a:t>
            </a:r>
            <a:endParaRPr lang="hu-HU" sz="3200" baseline="-25000"/>
          </a:p>
        </p:txBody>
      </p:sp>
      <p:sp>
        <p:nvSpPr>
          <p:cNvPr id="48135" name="Rectangle 6"/>
          <p:cNvSpPr>
            <a:spLocks noChangeArrowheads="1"/>
          </p:cNvSpPr>
          <p:nvPr/>
        </p:nvSpPr>
        <p:spPr bwMode="auto">
          <a:xfrm>
            <a:off x="1041400" y="3933825"/>
            <a:ext cx="7826375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sz="2000"/>
              <a:t>A tartalmazást így ellenőrizhetjük:</a:t>
            </a:r>
          </a:p>
          <a:p>
            <a:pPr>
              <a:buFontTx/>
              <a:buChar char="-"/>
            </a:pPr>
            <a:r>
              <a:rPr lang="hu-HU" sz="2000"/>
              <a:t> Tekintsük q</a:t>
            </a:r>
            <a:r>
              <a:rPr lang="hu-HU" sz="2000" baseline="-25000"/>
              <a:t>1</a:t>
            </a:r>
            <a:r>
              <a:rPr lang="hu-HU" sz="2000"/>
              <a:t> változóinak minden lehetséges sorrendjét.</a:t>
            </a:r>
          </a:p>
          <a:p>
            <a:pPr>
              <a:buFontTx/>
              <a:buChar char="-"/>
            </a:pPr>
            <a:r>
              <a:rPr lang="hu-HU" sz="2000"/>
              <a:t> Mindegyikre nézzük meg, hogy q</a:t>
            </a:r>
            <a:r>
              <a:rPr lang="hu-HU" sz="2000" baseline="-25000"/>
              <a:t>1</a:t>
            </a:r>
            <a:r>
              <a:rPr lang="hu-HU" sz="2000"/>
              <a:t>-et tartalmazza-e q</a:t>
            </a:r>
            <a:r>
              <a:rPr lang="hu-HU" sz="2000" baseline="-25000"/>
              <a:t>2</a:t>
            </a:r>
            <a:r>
              <a:rPr lang="hu-HU" sz="2000"/>
              <a:t>.</a:t>
            </a:r>
          </a:p>
          <a:p>
            <a:pPr>
              <a:buFontTx/>
              <a:buChar char="-"/>
            </a:pPr>
            <a:r>
              <a:rPr lang="hu-HU" sz="2000"/>
              <a:t> Ha mind teljesül, akkor q</a:t>
            </a:r>
            <a:r>
              <a:rPr lang="hu-HU" sz="2000" baseline="-25000"/>
              <a:t>1</a:t>
            </a:r>
            <a:r>
              <a:rPr lang="hu-HU" sz="2000"/>
              <a:t> </a:t>
            </a:r>
            <a:r>
              <a:rPr lang="hu-HU" sz="2000">
                <a:sym typeface="Symbol" pitchFamily="18" charset="2"/>
              </a:rPr>
              <a:t></a:t>
            </a:r>
            <a:r>
              <a:rPr lang="hu-HU" sz="2000"/>
              <a:t> q</a:t>
            </a:r>
            <a:r>
              <a:rPr lang="hu-HU" sz="2000" baseline="-25000"/>
              <a:t>2 </a:t>
            </a:r>
            <a:r>
              <a:rPr lang="hu-HU" sz="2000"/>
              <a:t>.</a:t>
            </a:r>
          </a:p>
        </p:txBody>
      </p:sp>
      <p:sp>
        <p:nvSpPr>
          <p:cNvPr id="48136" name="Rectangle 7"/>
          <p:cNvSpPr>
            <a:spLocks noChangeArrowheads="1"/>
          </p:cNvSpPr>
          <p:nvPr/>
        </p:nvSpPr>
        <p:spPr bwMode="auto">
          <a:xfrm>
            <a:off x="827088" y="5453063"/>
            <a:ext cx="71643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000"/>
              <a:t>Még mindig eldönthető, de nehezebb, mint NP: most </a:t>
            </a:r>
            <a:r>
              <a:rPr lang="hu-HU" sz="2000">
                <a:sym typeface="Symbol" pitchFamily="18" charset="2"/>
              </a:rPr>
              <a:t></a:t>
            </a:r>
            <a:r>
              <a:rPr lang="hu-HU" sz="2000" baseline="30000"/>
              <a:t>p</a:t>
            </a:r>
            <a:r>
              <a:rPr lang="hu-HU" sz="2000" baseline="-25000"/>
              <a:t>2</a:t>
            </a:r>
            <a:r>
              <a:rPr lang="hu-HU" sz="2000"/>
              <a:t>-beli.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u-HU" b="1" dirty="0" smtClean="0"/>
              <a:t>Definíció:</a:t>
            </a:r>
            <a:r>
              <a:rPr lang="hu-HU" dirty="0" smtClean="0"/>
              <a:t> Egy q konjunktív lekérdezés minimális, ha minden más vele ekvivalens q’ konjunktív lekérdezés</a:t>
            </a:r>
            <a:r>
              <a:rPr lang="hu-HU" dirty="0" smtClean="0">
                <a:sym typeface="Symbol" pitchFamily="18" charset="2"/>
              </a:rPr>
              <a:t>ben legalább annyi predikátum (‘részcél’) van, mint q-ban.</a:t>
            </a:r>
          </a:p>
          <a:p>
            <a:pPr eaLnBrk="1" hangingPunct="1">
              <a:buFontTx/>
              <a:buNone/>
            </a:pPr>
            <a:endParaRPr lang="hu-HU" dirty="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hu-HU" dirty="0" smtClean="0">
                <a:sym typeface="Symbol" pitchFamily="18" charset="2"/>
              </a:rPr>
              <a:t>Minimálisak-e ezek a lekérdezések ?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Lekérdezés minimalizálása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7077C-8AC3-4F9C-8C89-23A9441047EA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1295400" y="4365624"/>
            <a:ext cx="3106300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hu-HU" sz="2000" dirty="0">
                <a:latin typeface="Times New Roman" pitchFamily="18" charset="0"/>
                <a:sym typeface="Symbol" pitchFamily="18" charset="2"/>
              </a:rPr>
              <a:t>q(x) :- R(x,y), R(y,z), R(x,</a:t>
            </a:r>
            <a:r>
              <a:rPr lang="hu-HU" sz="2000" dirty="0" err="1">
                <a:latin typeface="Times New Roman" pitchFamily="18" charset="0"/>
                <a:sym typeface="Symbol" pitchFamily="18" charset="2"/>
              </a:rPr>
              <a:t>x</a:t>
            </a:r>
            <a:r>
              <a:rPr lang="hu-HU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49158" name="Rectangle 5"/>
          <p:cNvSpPr>
            <a:spLocks noChangeArrowheads="1"/>
          </p:cNvSpPr>
          <p:nvPr/>
        </p:nvSpPr>
        <p:spPr bwMode="auto">
          <a:xfrm>
            <a:off x="1295400" y="5157788"/>
            <a:ext cx="3702617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hu-HU" sz="2000" dirty="0">
                <a:latin typeface="Times New Roman" pitchFamily="18" charset="0"/>
                <a:sym typeface="Symbol" pitchFamily="18" charset="2"/>
              </a:rPr>
              <a:t>q(x) :- R(x,y), R(y,z), R(x,’</a:t>
            </a:r>
            <a:r>
              <a:rPr lang="hu-HU" sz="2000" dirty="0" err="1">
                <a:latin typeface="Times New Roman" pitchFamily="18" charset="0"/>
                <a:sym typeface="Symbol" pitchFamily="18" charset="2"/>
              </a:rPr>
              <a:t>Alice</a:t>
            </a:r>
            <a:r>
              <a:rPr lang="hu-HU" sz="2000" dirty="0">
                <a:latin typeface="Times New Roman" pitchFamily="18" charset="0"/>
                <a:sym typeface="Symbol" pitchFamily="18" charset="2"/>
              </a:rPr>
              <a:t>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400" smtClean="0"/>
              <a:t>Az első rendű logikai (</a:t>
            </a:r>
            <a:r>
              <a:rPr lang="en-US" sz="2400" smtClean="0"/>
              <a:t>FO</a:t>
            </a:r>
            <a:r>
              <a:rPr lang="hu-HU" sz="2400" smtClean="0"/>
              <a:t>)</a:t>
            </a:r>
            <a:r>
              <a:rPr lang="en-US" sz="2400" smtClean="0"/>
              <a:t> </a:t>
            </a:r>
            <a:r>
              <a:rPr lang="hu-HU" sz="2400" smtClean="0"/>
              <a:t>lekérdezések (relációs kalkulusok) részosztálya.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Megfelel a</a:t>
            </a:r>
            <a:r>
              <a:rPr lang="en-US" sz="2400" smtClean="0"/>
              <a:t> </a:t>
            </a:r>
            <a:br>
              <a:rPr lang="en-US" sz="2400" smtClean="0"/>
            </a:br>
            <a:r>
              <a:rPr lang="en-US" sz="2400" b="1" smtClean="0">
                <a:solidFill>
                  <a:srgbClr val="0066FF"/>
                </a:solidFill>
              </a:rPr>
              <a:t>SELECT-DISTINCT-FROM-WHERE</a:t>
            </a:r>
            <a:endParaRPr lang="hu-HU" sz="2400" b="1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400" smtClean="0"/>
              <a:t>	SQL lekérdezéseknek.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A gyakorlatban előforduló legtöbb lekérdezés ilyen.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Az optimalizáló algoritmusok leggyakrabban konjunktív lekérdezésekre használhatók, ezért </a:t>
            </a:r>
            <a:r>
              <a:rPr lang="hu-HU" sz="2400" b="1" smtClean="0">
                <a:solidFill>
                  <a:srgbClr val="0066FF"/>
                </a:solidFill>
              </a:rPr>
              <a:t>bontsuk fel a lekérdezéseket</a:t>
            </a:r>
            <a:r>
              <a:rPr lang="hu-HU" sz="2400" smtClean="0"/>
              <a:t> CQ részlekérdezésekre.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CQ</a:t>
            </a:r>
            <a:r>
              <a:rPr lang="hu-HU" sz="2400" smtClean="0"/>
              <a:t> lekérdezések jól meghatározható, </a:t>
            </a:r>
            <a:r>
              <a:rPr lang="hu-HU" sz="2400" b="1" smtClean="0">
                <a:solidFill>
                  <a:srgbClr val="0066FF"/>
                </a:solidFill>
              </a:rPr>
              <a:t>elméletileg bizonyítható tulajdonságokkal</a:t>
            </a:r>
            <a:r>
              <a:rPr lang="hu-HU" sz="2400" smtClean="0"/>
              <a:t> rendelkeznek.</a:t>
            </a:r>
            <a:endParaRPr lang="en-US" sz="2400" smtClean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Konjunktív lekérdezések (CQ)</a:t>
            </a:r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52F176-1237-4DBC-A9B9-38F87FEFD3C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400" smtClean="0"/>
              <a:t>Lekérdezés minimalizálásának algoritmusa</a:t>
            </a:r>
          </a:p>
          <a:p>
            <a:pPr eaLnBrk="1" hangingPunct="1">
              <a:lnSpc>
                <a:spcPct val="90000"/>
              </a:lnSpc>
            </a:pPr>
            <a:endParaRPr lang="hu-HU" sz="24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hu-HU" sz="2000" smtClean="0"/>
              <a:t>Válasszunk q-ból egy g részcélt.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hu-HU" sz="2000" smtClean="0"/>
              <a:t>Töröljük g-t és legyen q’ az így kapott új lekérdezés.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hu-HU" sz="2000" smtClean="0"/>
              <a:t>Tudjuk, hogy q </a:t>
            </a:r>
            <a:r>
              <a:rPr lang="hu-HU" sz="2000" smtClean="0">
                <a:sym typeface="Symbol" pitchFamily="18" charset="2"/>
              </a:rPr>
              <a:t></a:t>
            </a:r>
            <a:r>
              <a:rPr lang="hu-HU" sz="2000" smtClean="0"/>
              <a:t>  q’ . (miért ?)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hu-HU" sz="2000" smtClean="0"/>
              <a:t>Ha q’ </a:t>
            </a:r>
            <a:r>
              <a:rPr lang="hu-HU" sz="2000" smtClean="0">
                <a:sym typeface="Symbol" pitchFamily="18" charset="2"/>
              </a:rPr>
              <a:t></a:t>
            </a:r>
            <a:r>
              <a:rPr lang="hu-HU" sz="2000" smtClean="0"/>
              <a:t>  q , akkor g-t véglegesen töröljük.</a:t>
            </a:r>
          </a:p>
          <a:p>
            <a:pPr eaLnBrk="1" hangingPunct="1">
              <a:lnSpc>
                <a:spcPct val="90000"/>
              </a:lnSpc>
            </a:pPr>
            <a:endParaRPr lang="hu-HU" sz="2400" smtClean="0"/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Megjegyzés: nem számít, hogy milyen sorrendben vizsgáljuk a részcélokat.</a:t>
            </a:r>
          </a:p>
          <a:p>
            <a:pPr eaLnBrk="1" hangingPunct="1">
              <a:lnSpc>
                <a:spcPct val="90000"/>
              </a:lnSpc>
            </a:pPr>
            <a:endParaRPr lang="hu-HU" sz="2400" smtClean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Lekérdezés minimalizálása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021EF-716D-4457-824F-2376C2CA5096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876800"/>
          </a:xfrm>
        </p:spPr>
        <p:txBody>
          <a:bodyPr/>
          <a:lstStyle/>
          <a:p>
            <a:pPr eaLnBrk="1" hangingPunct="1"/>
            <a:r>
              <a:rPr lang="hu-HU" smtClean="0"/>
              <a:t>Ma semelyik adatbázisrendszer nem végez minimalizálást !!! </a:t>
            </a:r>
          </a:p>
          <a:p>
            <a:pPr eaLnBrk="1" hangingPunct="1"/>
            <a:r>
              <a:rPr lang="hu-HU" smtClean="0"/>
              <a:t>Oka:</a:t>
            </a:r>
          </a:p>
          <a:p>
            <a:pPr lvl="1" eaLnBrk="1" hangingPunct="1"/>
            <a:r>
              <a:rPr lang="hu-HU" smtClean="0"/>
              <a:t>Nehéz (NP-teljes)</a:t>
            </a:r>
          </a:p>
          <a:p>
            <a:pPr lvl="1" eaLnBrk="1" hangingPunct="1"/>
            <a:r>
              <a:rPr lang="hu-HU" smtClean="0"/>
              <a:t>A felhasználók nem írnak nem-minimális lekérdezéseket.</a:t>
            </a:r>
          </a:p>
          <a:p>
            <a:pPr eaLnBrk="1" hangingPunct="1"/>
            <a:r>
              <a:rPr lang="hu-HU" smtClean="0"/>
              <a:t>Nézetek használata esetén viszont előfordulhatnak nem-minimális lekérdezések.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4000"/>
              <a:t>Lekérdezés minimalizálása a gyakorlatban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730191-E4EA-4F1C-8F31-B855676BBD2D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4000"/>
              <a:t>Lekérdezés minimalizálása nézetekhez</a:t>
            </a:r>
            <a:endParaRPr lang="en-US" sz="4000"/>
          </a:p>
        </p:txBody>
      </p:sp>
      <p:sp>
        <p:nvSpPr>
          <p:cNvPr id="8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CE4BD-2558-4BB4-9457-425FB175ED73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1828800" y="2743200"/>
            <a:ext cx="4872038" cy="2246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Times New Roman" pitchFamily="18" charset="0"/>
                <a:sym typeface="Symbol" pitchFamily="18" charset="2"/>
              </a:rPr>
              <a:t>CREATE VIEW HappyBoaters</a:t>
            </a:r>
            <a:br>
              <a:rPr lang="en-US" sz="2000">
                <a:latin typeface="Times New Roman" pitchFamily="18" charset="0"/>
                <a:sym typeface="Symbol" pitchFamily="18" charset="2"/>
              </a:rPr>
            </a:br>
            <a:r>
              <a:rPr lang="en-US" sz="2000">
                <a:latin typeface="Times New Roman" pitchFamily="18" charset="0"/>
                <a:sym typeface="Symbol" pitchFamily="18" charset="2"/>
              </a:rPr>
              <a:t/>
            </a:r>
            <a:br>
              <a:rPr lang="en-US" sz="2000">
                <a:latin typeface="Times New Roman" pitchFamily="18" charset="0"/>
                <a:sym typeface="Symbol" pitchFamily="18" charset="2"/>
              </a:rPr>
            </a:br>
            <a:r>
              <a:rPr lang="en-US" sz="2000">
                <a:latin typeface="Times New Roman" pitchFamily="18" charset="0"/>
                <a:sym typeface="Symbol" pitchFamily="18" charset="2"/>
              </a:rPr>
              <a:t>   SELECT DISTINCT E1.name, E1.manager</a:t>
            </a:r>
            <a:br>
              <a:rPr lang="en-US" sz="2000">
                <a:latin typeface="Times New Roman" pitchFamily="18" charset="0"/>
                <a:sym typeface="Symbol" pitchFamily="18" charset="2"/>
              </a:rPr>
            </a:br>
            <a:r>
              <a:rPr lang="en-US" sz="2000">
                <a:latin typeface="Times New Roman" pitchFamily="18" charset="0"/>
                <a:sym typeface="Symbol" pitchFamily="18" charset="2"/>
              </a:rPr>
              <a:t>   FROM Employee E1, Employee E2</a:t>
            </a:r>
            <a:br>
              <a:rPr lang="en-US" sz="2000">
                <a:latin typeface="Times New Roman" pitchFamily="18" charset="0"/>
                <a:sym typeface="Symbol" pitchFamily="18" charset="2"/>
              </a:rPr>
            </a:br>
            <a:r>
              <a:rPr lang="en-US" sz="2000">
                <a:latin typeface="Times New Roman" pitchFamily="18" charset="0"/>
                <a:sym typeface="Symbol" pitchFamily="18" charset="2"/>
              </a:rPr>
              <a:t>   WHERE E1.manager = E2.name</a:t>
            </a:r>
            <a:br>
              <a:rPr lang="en-US" sz="2000">
                <a:latin typeface="Times New Roman" pitchFamily="18" charset="0"/>
                <a:sym typeface="Symbol" pitchFamily="18" charset="2"/>
              </a:rPr>
            </a:br>
            <a:r>
              <a:rPr lang="en-US" sz="2000">
                <a:latin typeface="Times New Roman" pitchFamily="18" charset="0"/>
                <a:sym typeface="Symbol" pitchFamily="18" charset="2"/>
              </a:rPr>
              <a:t>           and E1.boater=‘YES’</a:t>
            </a:r>
            <a:br>
              <a:rPr lang="en-US" sz="2000">
                <a:latin typeface="Times New Roman" pitchFamily="18" charset="0"/>
                <a:sym typeface="Symbol" pitchFamily="18" charset="2"/>
              </a:rPr>
            </a:br>
            <a:r>
              <a:rPr lang="en-US" sz="2000">
                <a:latin typeface="Times New Roman" pitchFamily="18" charset="0"/>
                <a:sym typeface="Symbol" pitchFamily="18" charset="2"/>
              </a:rPr>
              <a:t>           and E2.boater=‘YES’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2335213" y="5229225"/>
            <a:ext cx="38306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Ez a lekérdezés minimális.</a:t>
            </a:r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684213" y="1773238"/>
            <a:ext cx="766445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Kik azok a csónakosok, akiknek a főnöke is csónakos?</a:t>
            </a:r>
          </a:p>
          <a:p>
            <a:r>
              <a:rPr lang="hu-HU" sz="2400"/>
              <a:t>(Boldog csónakosok)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4000"/>
              <a:t>Lekérdezés minimalizálása nézetekhez</a:t>
            </a:r>
          </a:p>
        </p:txBody>
      </p:sp>
      <p:sp>
        <p:nvSpPr>
          <p:cNvPr id="9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3038B-20E1-4682-9DBD-FFFE96B55C5E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1676400" y="2667000"/>
            <a:ext cx="4794250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Times New Roman" pitchFamily="18" charset="0"/>
                <a:sym typeface="Symbol" pitchFamily="18" charset="2"/>
              </a:rPr>
              <a:t>SELECT DISTINCT  H1.name</a:t>
            </a:r>
            <a:br>
              <a:rPr lang="en-US" sz="2000">
                <a:latin typeface="Times New Roman" pitchFamily="18" charset="0"/>
                <a:sym typeface="Symbol" pitchFamily="18" charset="2"/>
              </a:rPr>
            </a:br>
            <a:r>
              <a:rPr lang="en-US" sz="2000">
                <a:latin typeface="Times New Roman" pitchFamily="18" charset="0"/>
                <a:sym typeface="Symbol" pitchFamily="18" charset="2"/>
              </a:rPr>
              <a:t>FROM HappyBoaters H1, HappyBoaters H2</a:t>
            </a:r>
            <a:br>
              <a:rPr lang="en-US" sz="2000">
                <a:latin typeface="Times New Roman" pitchFamily="18" charset="0"/>
                <a:sym typeface="Symbol" pitchFamily="18" charset="2"/>
              </a:rPr>
            </a:br>
            <a:r>
              <a:rPr lang="en-US" sz="2000">
                <a:latin typeface="Times New Roman" pitchFamily="18" charset="0"/>
                <a:sym typeface="Symbol" pitchFamily="18" charset="2"/>
              </a:rPr>
              <a:t>WHERE H1.manager = H2.name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1116013" y="1812925"/>
            <a:ext cx="70977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Most számítsuk ki a Nagyon boldog csónakosokat.</a:t>
            </a:r>
          </a:p>
        </p:txBody>
      </p:sp>
      <p:sp>
        <p:nvSpPr>
          <p:cNvPr id="53254" name="Rectangle 5"/>
          <p:cNvSpPr>
            <a:spLocks noChangeArrowheads="1"/>
          </p:cNvSpPr>
          <p:nvPr/>
        </p:nvSpPr>
        <p:spPr bwMode="auto">
          <a:xfrm>
            <a:off x="936625" y="5013325"/>
            <a:ext cx="745648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Mi történik az SQL-ben, amikor egy nézeten futtatunk</a:t>
            </a:r>
          </a:p>
          <a:p>
            <a:r>
              <a:rPr lang="hu-HU" sz="2400"/>
              <a:t>lekérdezést ?</a:t>
            </a:r>
          </a:p>
        </p:txBody>
      </p:sp>
      <p:sp>
        <p:nvSpPr>
          <p:cNvPr id="53255" name="Rectangle 6"/>
          <p:cNvSpPr>
            <a:spLocks noChangeArrowheads="1"/>
          </p:cNvSpPr>
          <p:nvPr/>
        </p:nvSpPr>
        <p:spPr bwMode="auto">
          <a:xfrm>
            <a:off x="1593850" y="4021138"/>
            <a:ext cx="4140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Ez a lekérdezés is minimális.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4000"/>
              <a:t>Lekérdezés minimalizálása nézetekhez</a:t>
            </a:r>
            <a:endParaRPr lang="en-US" sz="4000"/>
          </a:p>
        </p:txBody>
      </p:sp>
      <p:sp>
        <p:nvSpPr>
          <p:cNvPr id="17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0F48D-65EB-4287-B896-F551DD3D4B35}" type="slidenum">
              <a:rPr lang="en-US" smtClean="0"/>
              <a:pPr>
                <a:defRPr/>
              </a:pPr>
              <a:t>34</a:t>
            </a:fld>
            <a:endParaRPr lang="en-US" smtClean="0"/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306388" y="2399301"/>
            <a:ext cx="8332788" cy="162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imes New Roman" pitchFamily="18" charset="0"/>
                <a:sym typeface="Symbol" pitchFamily="18" charset="2"/>
              </a:rPr>
              <a:t>SELECT DISTINCT  E1.name</a:t>
            </a:r>
            <a:br>
              <a:rPr lang="en-US" sz="2000" dirty="0">
                <a:latin typeface="Times New Roman" pitchFamily="18" charset="0"/>
                <a:sym typeface="Symbol" pitchFamily="18" charset="2"/>
              </a:rPr>
            </a:br>
            <a:r>
              <a:rPr lang="en-US" sz="2000" dirty="0">
                <a:latin typeface="Times New Roman" pitchFamily="18" charset="0"/>
                <a:sym typeface="Symbol" pitchFamily="18" charset="2"/>
              </a:rPr>
              <a:t>FROM Employee E1, Employee E2, Employee E3, Employee E4</a:t>
            </a:r>
            <a:br>
              <a:rPr lang="en-US" sz="2000" dirty="0">
                <a:latin typeface="Times New Roman" pitchFamily="18" charset="0"/>
                <a:sym typeface="Symbol" pitchFamily="18" charset="2"/>
              </a:rPr>
            </a:br>
            <a:r>
              <a:rPr lang="en-US" sz="2000" dirty="0">
                <a:latin typeface="Times New Roman" pitchFamily="18" charset="0"/>
                <a:sym typeface="Symbol" pitchFamily="18" charset="2"/>
              </a:rPr>
              <a:t>WHERE E1.manager = E2.name and E1.boater = ‘YES’ and E2.boater = ‘YES’</a:t>
            </a:r>
            <a:br>
              <a:rPr lang="en-US" sz="2000" dirty="0">
                <a:latin typeface="Times New Roman" pitchFamily="18" charset="0"/>
                <a:sym typeface="Symbol" pitchFamily="18" charset="2"/>
              </a:rPr>
            </a:br>
            <a:r>
              <a:rPr lang="en-US" sz="2000" dirty="0">
                <a:latin typeface="Times New Roman" pitchFamily="18" charset="0"/>
                <a:sym typeface="Symbol" pitchFamily="18" charset="2"/>
              </a:rPr>
              <a:t>      and E3.manager = E4.name and E3.boater = ‘YES’ and E4.boater = ‘YES’</a:t>
            </a:r>
            <a:br>
              <a:rPr lang="en-US" sz="2000" dirty="0">
                <a:latin typeface="Times New Roman" pitchFamily="18" charset="0"/>
                <a:sym typeface="Symbol" pitchFamily="18" charset="2"/>
              </a:rPr>
            </a:br>
            <a:r>
              <a:rPr lang="en-US" sz="2000" dirty="0">
                <a:latin typeface="Times New Roman" pitchFamily="18" charset="0"/>
                <a:sym typeface="Symbol" pitchFamily="18" charset="2"/>
              </a:rPr>
              <a:t>      and E1.manager = E3.name</a:t>
            </a:r>
          </a:p>
        </p:txBody>
      </p:sp>
      <p:sp>
        <p:nvSpPr>
          <p:cNvPr id="54277" name="Rectangle 4"/>
          <p:cNvSpPr>
            <a:spLocks noChangeArrowheads="1"/>
          </p:cNvSpPr>
          <p:nvPr/>
        </p:nvSpPr>
        <p:spPr bwMode="auto">
          <a:xfrm>
            <a:off x="1433513" y="1812925"/>
            <a:ext cx="27003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A nézet kibontása:</a:t>
            </a:r>
            <a:endParaRPr lang="en-US" sz="2400"/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1676400" y="4338638"/>
            <a:ext cx="52165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Ez a lekérdezés már nem minimális !</a:t>
            </a:r>
            <a:endParaRPr lang="en-US" sz="2400"/>
          </a:p>
        </p:txBody>
      </p:sp>
      <p:grpSp>
        <p:nvGrpSpPr>
          <p:cNvPr id="54279" name="Csoportba foglalás 1"/>
          <p:cNvGrpSpPr>
            <a:grpSpLocks/>
          </p:cNvGrpSpPr>
          <p:nvPr/>
        </p:nvGrpSpPr>
        <p:grpSpPr bwMode="auto">
          <a:xfrm>
            <a:off x="1468438" y="4894263"/>
            <a:ext cx="3505200" cy="1303337"/>
            <a:chOff x="1469231" y="4894459"/>
            <a:chExt cx="3505200" cy="1303337"/>
          </a:xfrm>
        </p:grpSpPr>
        <p:sp>
          <p:nvSpPr>
            <p:cNvPr id="54281" name="Line 6"/>
            <p:cNvSpPr>
              <a:spLocks noChangeShapeType="1"/>
            </p:cNvSpPr>
            <p:nvPr/>
          </p:nvSpPr>
          <p:spPr bwMode="auto">
            <a:xfrm flipV="1">
              <a:off x="1469231" y="5654871"/>
              <a:ext cx="1143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4282" name="Line 7"/>
            <p:cNvSpPr>
              <a:spLocks noChangeShapeType="1"/>
            </p:cNvSpPr>
            <p:nvPr/>
          </p:nvSpPr>
          <p:spPr bwMode="auto">
            <a:xfrm>
              <a:off x="2688431" y="5654871"/>
              <a:ext cx="914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4283" name="Line 8"/>
            <p:cNvSpPr>
              <a:spLocks noChangeShapeType="1"/>
            </p:cNvSpPr>
            <p:nvPr/>
          </p:nvSpPr>
          <p:spPr bwMode="auto">
            <a:xfrm flipV="1">
              <a:off x="2764631" y="5426271"/>
              <a:ext cx="1143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4284" name="Line 9"/>
            <p:cNvSpPr>
              <a:spLocks noChangeShapeType="1"/>
            </p:cNvSpPr>
            <p:nvPr/>
          </p:nvSpPr>
          <p:spPr bwMode="auto">
            <a:xfrm>
              <a:off x="3907631" y="5426271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4285" name="Rectangle 10"/>
            <p:cNvSpPr>
              <a:spLocks noChangeArrowheads="1"/>
            </p:cNvSpPr>
            <p:nvPr/>
          </p:nvSpPr>
          <p:spPr bwMode="auto">
            <a:xfrm>
              <a:off x="1627981" y="5334196"/>
              <a:ext cx="5222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E1</a:t>
              </a:r>
            </a:p>
          </p:txBody>
        </p:sp>
        <p:sp>
          <p:nvSpPr>
            <p:cNvPr id="54286" name="Rectangle 11"/>
            <p:cNvSpPr>
              <a:spLocks noChangeArrowheads="1"/>
            </p:cNvSpPr>
            <p:nvPr/>
          </p:nvSpPr>
          <p:spPr bwMode="auto">
            <a:xfrm>
              <a:off x="2977356" y="5061146"/>
              <a:ext cx="5222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E3</a:t>
              </a:r>
            </a:p>
          </p:txBody>
        </p:sp>
        <p:sp>
          <p:nvSpPr>
            <p:cNvPr id="54287" name="Rectangle 12"/>
            <p:cNvSpPr>
              <a:spLocks noChangeArrowheads="1"/>
            </p:cNvSpPr>
            <p:nvPr/>
          </p:nvSpPr>
          <p:spPr bwMode="auto">
            <a:xfrm>
              <a:off x="4212431" y="4894459"/>
              <a:ext cx="5222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E4</a:t>
              </a:r>
            </a:p>
          </p:txBody>
        </p:sp>
        <p:sp>
          <p:nvSpPr>
            <p:cNvPr id="54288" name="Rectangle 13"/>
            <p:cNvSpPr>
              <a:spLocks noChangeArrowheads="1"/>
            </p:cNvSpPr>
            <p:nvPr/>
          </p:nvSpPr>
          <p:spPr bwMode="auto">
            <a:xfrm>
              <a:off x="2783681" y="5740596"/>
              <a:ext cx="5222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E2</a:t>
              </a:r>
            </a:p>
          </p:txBody>
        </p:sp>
      </p:grpSp>
      <p:sp>
        <p:nvSpPr>
          <p:cNvPr id="54280" name="Rectangle 14"/>
          <p:cNvSpPr>
            <a:spLocks noChangeArrowheads="1"/>
          </p:cNvSpPr>
          <p:nvPr/>
        </p:nvSpPr>
        <p:spPr bwMode="auto">
          <a:xfrm>
            <a:off x="5391150" y="5351463"/>
            <a:ext cx="3001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E2 </a:t>
            </a:r>
            <a:r>
              <a:rPr lang="hu-HU"/>
              <a:t>felesleges. (E2=E3)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66875"/>
            <a:ext cx="7989887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b="1" smtClean="0"/>
              <a:t>Definíció:</a:t>
            </a:r>
            <a:r>
              <a:rPr lang="hu-HU" smtClean="0"/>
              <a:t> Egy q lekérdezés monoton, ha:</a:t>
            </a:r>
            <a:br>
              <a:rPr lang="hu-HU" smtClean="0"/>
            </a:br>
            <a:r>
              <a:rPr lang="hu-HU" smtClean="0"/>
              <a:t>Bármely két D, D’ adatbázis esetén:</a:t>
            </a:r>
            <a:br>
              <a:rPr lang="hu-HU" smtClean="0"/>
            </a:br>
            <a:r>
              <a:rPr lang="hu-HU" smtClean="0"/>
              <a:t>ha  D </a:t>
            </a:r>
            <a:r>
              <a:rPr lang="hu-HU" smtClean="0">
                <a:sym typeface="Symbol" pitchFamily="18" charset="2"/>
              </a:rPr>
              <a:t></a:t>
            </a:r>
            <a:r>
              <a:rPr lang="hu-HU" smtClean="0"/>
              <a:t> D’ , akkor q(D) </a:t>
            </a:r>
            <a:r>
              <a:rPr lang="hu-HU" smtClean="0">
                <a:sym typeface="Symbol" pitchFamily="18" charset="2"/>
              </a:rPr>
              <a:t></a:t>
            </a:r>
            <a:r>
              <a:rPr lang="hu-HU" smtClean="0"/>
              <a:t>  q(D’)</a:t>
            </a:r>
          </a:p>
          <a:p>
            <a:pPr eaLnBrk="1" hangingPunct="1">
              <a:buFontTx/>
              <a:buNone/>
            </a:pPr>
            <a:endParaRPr lang="hu-HU" smtClean="0"/>
          </a:p>
          <a:p>
            <a:pPr eaLnBrk="1" hangingPunct="1">
              <a:buFontTx/>
              <a:buNone/>
            </a:pPr>
            <a:r>
              <a:rPr lang="hu-HU" smtClean="0"/>
              <a:t>Az alábbi lekérdezések közül melyik monoton?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Monoton lekérdezések</a:t>
            </a:r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0037A-4374-4020-8FC1-4079E4B94E97}" type="slidenum">
              <a:rPr lang="en-US" smtClean="0"/>
              <a:pPr>
                <a:defRPr/>
              </a:pPr>
              <a:t>35</a:t>
            </a:fld>
            <a:endParaRPr lang="en-US" smtClean="0"/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914400" y="4292600"/>
            <a:ext cx="1731963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Times New Roman" pitchFamily="18" charset="0"/>
                <a:sym typeface="Symbol" pitchFamily="18" charset="2"/>
              </a:rPr>
              <a:t>    x.R(x,x)</a:t>
            </a:r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904875" y="4865688"/>
            <a:ext cx="4649788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Times New Roman" pitchFamily="18" charset="0"/>
                <a:sym typeface="Symbol" pitchFamily="18" charset="2"/>
              </a:rPr>
              <a:t>   x.y.z.u.(R(x,y)  R(y,z)  R(z,u))</a:t>
            </a:r>
          </a:p>
        </p:txBody>
      </p:sp>
      <p:sp>
        <p:nvSpPr>
          <p:cNvPr id="55303" name="Rectangle 6"/>
          <p:cNvSpPr>
            <a:spLocks noChangeArrowheads="1"/>
          </p:cNvSpPr>
          <p:nvPr/>
        </p:nvSpPr>
        <p:spPr bwMode="auto">
          <a:xfrm>
            <a:off x="914400" y="5486400"/>
            <a:ext cx="2025650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>
                <a:latin typeface="Times New Roman" pitchFamily="18" charset="0"/>
                <a:sym typeface="Symbol" pitchFamily="18" charset="2"/>
              </a:rPr>
              <a:t>   x.y.R(x,y)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b="1" smtClean="0"/>
              <a:t>Tétel:</a:t>
            </a:r>
            <a:r>
              <a:rPr lang="hu-HU" smtClean="0"/>
              <a:t> Minden konjunktív lekérdezés monoton.</a:t>
            </a:r>
          </a:p>
          <a:p>
            <a:pPr eaLnBrk="1" hangingPunct="1"/>
            <a:endParaRPr lang="hu-HU" smtClean="0"/>
          </a:p>
          <a:p>
            <a:pPr eaLnBrk="1" hangingPunct="1"/>
            <a:r>
              <a:rPr lang="hu-HU" smtClean="0"/>
              <a:t>Erősebb: minden UCQ lekérdezés monoton.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Monoton lekérdezések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D6B2E-ADC8-4C44-9283-977FA5808AF7}" type="slidenum">
              <a:rPr lang="en-US" smtClean="0"/>
              <a:pPr>
                <a:defRPr/>
              </a:pPr>
              <a:t>36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7772400" cy="4543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400" smtClean="0">
                <a:latin typeface="Arial" charset="0"/>
                <a:cs typeface="Arial" charset="0"/>
              </a:rPr>
              <a:t>Keressük azokat az ivókat, akik szeretnek legalább egy olyan sört, amelyet nem szolgálnak fel a “Black Cat” bárban.</a:t>
            </a:r>
          </a:p>
          <a:p>
            <a:pPr eaLnBrk="1" hangingPunct="1">
              <a:lnSpc>
                <a:spcPct val="80000"/>
              </a:lnSpc>
            </a:pPr>
            <a:endParaRPr lang="hu-HU" sz="28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hu-HU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hu-HU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hu-HU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hu-HU" sz="24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sz="2400" smtClean="0">
                <a:latin typeface="Arial" charset="0"/>
                <a:cs typeface="Arial" charset="0"/>
              </a:rPr>
              <a:t>Meg lehet-e oldani ezt egy egyszerű SELECT-FROM-WHERE lekérdezéssel (vagyis al-lekérdezés nélkül) ?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/>
              <a:t>Hogyan nyűgözzük le a hallgatóinkat vagy a főnökünket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A9428-2B79-470B-B3A0-BFD16905DDFC}" type="slidenum">
              <a:rPr lang="en-US" smtClean="0"/>
              <a:pPr>
                <a:defRPr/>
              </a:pPr>
              <a:t>37</a:t>
            </a:fld>
            <a:endParaRPr lang="en-US" smtClean="0"/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1295400" y="2636838"/>
            <a:ext cx="5673725" cy="1631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SELECT L.drinker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FROM Likes L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WHERE L.beer not in (SELECT S.beer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                                      FROM Serves S</a:t>
            </a:r>
            <a:br>
              <a:rPr lang="en-US" sz="2000">
                <a:latin typeface="Times New Roman" pitchFamily="18" charset="0"/>
              </a:rPr>
            </a:br>
            <a:r>
              <a:rPr lang="en-US" sz="2000">
                <a:latin typeface="Times New Roman" pitchFamily="18" charset="0"/>
              </a:rPr>
              <a:t>                                      WHERE S.bar = ‘Black Cat’)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A következő lekérdezéseket nem lehet FO-ban kifejezni:</a:t>
            </a:r>
          </a:p>
          <a:p>
            <a:pPr eaLnBrk="1" hangingPunct="1"/>
            <a:endParaRPr lang="hu-HU" smtClean="0"/>
          </a:p>
          <a:p>
            <a:pPr eaLnBrk="1" hangingPunct="1"/>
            <a:r>
              <a:rPr lang="hu-HU" smtClean="0"/>
              <a:t>Tranzitív lezárt:</a:t>
            </a:r>
          </a:p>
          <a:p>
            <a:pPr lvl="1">
              <a:spcBef>
                <a:spcPct val="0"/>
              </a:spcBef>
            </a:pPr>
            <a:r>
              <a:rPr lang="hu-HU" sz="2400" smtClean="0">
                <a:sym typeface="Symbol" pitchFamily="18" charset="2"/>
              </a:rPr>
              <a:t>x.y. létezik olyan x</a:t>
            </a:r>
            <a:r>
              <a:rPr lang="hu-HU" sz="2400" baseline="-25000" smtClean="0">
                <a:sym typeface="Symbol" pitchFamily="18" charset="2"/>
              </a:rPr>
              <a:t>1</a:t>
            </a:r>
            <a:r>
              <a:rPr lang="hu-HU" sz="2400" smtClean="0">
                <a:sym typeface="Symbol" pitchFamily="18" charset="2"/>
              </a:rPr>
              <a:t>, ..., x</a:t>
            </a:r>
            <a:r>
              <a:rPr lang="hu-HU" sz="2400" baseline="-25000" smtClean="0">
                <a:sym typeface="Symbol" pitchFamily="18" charset="2"/>
              </a:rPr>
              <a:t>n</a:t>
            </a:r>
            <a:r>
              <a:rPr lang="hu-HU" sz="2400" smtClean="0">
                <a:sym typeface="Symbol" pitchFamily="18" charset="2"/>
              </a:rPr>
              <a:t> , hogy:</a:t>
            </a:r>
            <a:br>
              <a:rPr lang="hu-HU" sz="2400" smtClean="0">
                <a:sym typeface="Symbol" pitchFamily="18" charset="2"/>
              </a:rPr>
            </a:br>
            <a:r>
              <a:rPr lang="hu-HU" sz="2400" smtClean="0">
                <a:sym typeface="Symbol" pitchFamily="18" charset="2"/>
              </a:rPr>
              <a:t>R(x,x</a:t>
            </a:r>
            <a:r>
              <a:rPr lang="hu-HU" sz="2400" baseline="-25000" smtClean="0">
                <a:sym typeface="Symbol" pitchFamily="18" charset="2"/>
              </a:rPr>
              <a:t>1</a:t>
            </a:r>
            <a:r>
              <a:rPr lang="hu-HU" sz="2400" smtClean="0">
                <a:sym typeface="Symbol" pitchFamily="18" charset="2"/>
              </a:rPr>
              <a:t>)  R(x</a:t>
            </a:r>
            <a:r>
              <a:rPr lang="hu-HU" sz="2400" baseline="-25000" smtClean="0">
                <a:sym typeface="Symbol" pitchFamily="18" charset="2"/>
              </a:rPr>
              <a:t>1</a:t>
            </a:r>
            <a:r>
              <a:rPr lang="hu-HU" sz="2400" smtClean="0">
                <a:sym typeface="Symbol" pitchFamily="18" charset="2"/>
              </a:rPr>
              <a:t>,x</a:t>
            </a:r>
            <a:r>
              <a:rPr lang="hu-HU" sz="2400" baseline="-25000" smtClean="0">
                <a:sym typeface="Symbol" pitchFamily="18" charset="2"/>
              </a:rPr>
              <a:t>2</a:t>
            </a:r>
            <a:r>
              <a:rPr lang="hu-HU" sz="2400" smtClean="0">
                <a:sym typeface="Symbol" pitchFamily="18" charset="2"/>
              </a:rPr>
              <a:t>)  ...  R(x</a:t>
            </a:r>
            <a:r>
              <a:rPr lang="hu-HU" sz="2400" baseline="-25000" smtClean="0">
                <a:sym typeface="Symbol" pitchFamily="18" charset="2"/>
              </a:rPr>
              <a:t>n-1</a:t>
            </a:r>
            <a:r>
              <a:rPr lang="hu-HU" sz="2400" smtClean="0">
                <a:sym typeface="Symbol" pitchFamily="18" charset="2"/>
              </a:rPr>
              <a:t>,x</a:t>
            </a:r>
            <a:r>
              <a:rPr lang="hu-HU" sz="2400" baseline="-25000" smtClean="0">
                <a:sym typeface="Symbol" pitchFamily="18" charset="2"/>
              </a:rPr>
              <a:t>n</a:t>
            </a:r>
            <a:r>
              <a:rPr lang="hu-HU" sz="2400" smtClean="0">
                <a:sym typeface="Symbol" pitchFamily="18" charset="2"/>
              </a:rPr>
              <a:t>)  R(x</a:t>
            </a:r>
            <a:r>
              <a:rPr lang="hu-HU" sz="2400" baseline="-25000" smtClean="0">
                <a:sym typeface="Symbol" pitchFamily="18" charset="2"/>
              </a:rPr>
              <a:t>n</a:t>
            </a:r>
            <a:r>
              <a:rPr lang="hu-HU" sz="2400" smtClean="0">
                <a:sym typeface="Symbol" pitchFamily="18" charset="2"/>
              </a:rPr>
              <a:t>,y)</a:t>
            </a:r>
          </a:p>
          <a:p>
            <a:pPr>
              <a:spcBef>
                <a:spcPct val="0"/>
              </a:spcBef>
            </a:pPr>
            <a:endParaRPr lang="hu-HU" smtClean="0">
              <a:sym typeface="Symbol" pitchFamily="18" charset="2"/>
            </a:endParaRPr>
          </a:p>
          <a:p>
            <a:pPr>
              <a:spcBef>
                <a:spcPct val="0"/>
              </a:spcBef>
            </a:pPr>
            <a:r>
              <a:rPr lang="hu-HU" smtClean="0">
                <a:sym typeface="Symbol" pitchFamily="18" charset="2"/>
              </a:rPr>
              <a:t>Paritás: az R-beli élek száma páros.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Az FO kifejező ereje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EAA220-03EF-46C9-83F9-F925DEE85796}" type="slidenum">
              <a:rPr lang="en-US" smtClean="0"/>
              <a:pPr>
                <a:defRPr/>
              </a:pPr>
              <a:t>38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000" dirty="0" smtClean="0"/>
              <a:t>Támogatja a rekurziót, így már ki tudjuk számolni a tranzitív lezártat.</a:t>
            </a:r>
          </a:p>
          <a:p>
            <a:pPr eaLnBrk="1" hangingPunct="1">
              <a:buFontTx/>
              <a:buNone/>
            </a:pPr>
            <a:r>
              <a:rPr lang="hu-HU" sz="2000" dirty="0" smtClean="0"/>
              <a:t>Egy </a:t>
            </a:r>
            <a:r>
              <a:rPr lang="hu-HU" sz="2000" dirty="0" err="1" smtClean="0"/>
              <a:t>Datalog</a:t>
            </a:r>
            <a:r>
              <a:rPr lang="hu-HU" sz="2000" dirty="0" smtClean="0"/>
              <a:t> program (lekérdezés) </a:t>
            </a:r>
            <a:r>
              <a:rPr lang="hu-HU" sz="2000" dirty="0" err="1" smtClean="0"/>
              <a:t>Datalog</a:t>
            </a:r>
            <a:r>
              <a:rPr lang="hu-HU" sz="2000" dirty="0" smtClean="0"/>
              <a:t> szabályokból áll: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	</a:t>
            </a:r>
            <a:r>
              <a:rPr lang="hu-HU" sz="1800" dirty="0" smtClean="0"/>
              <a:t>P</a:t>
            </a:r>
            <a:r>
              <a:rPr lang="hu-HU" sz="1800" baseline="-25000" dirty="0" smtClean="0"/>
              <a:t>1</a:t>
            </a:r>
            <a:r>
              <a:rPr lang="hu-HU" sz="1800" dirty="0" smtClean="0"/>
              <a:t>(t</a:t>
            </a:r>
            <a:r>
              <a:rPr lang="hu-HU" sz="1800" baseline="-25000" dirty="0" smtClean="0"/>
              <a:t>1</a:t>
            </a:r>
            <a:r>
              <a:rPr lang="hu-HU" sz="1800" dirty="0" smtClean="0"/>
              <a:t>) :- body</a:t>
            </a:r>
            <a:r>
              <a:rPr lang="hu-HU" sz="1800" baseline="-25000" dirty="0" smtClean="0"/>
              <a:t>1</a:t>
            </a:r>
            <a:br>
              <a:rPr lang="hu-HU" sz="1800" baseline="-25000" dirty="0" smtClean="0"/>
            </a:br>
            <a:r>
              <a:rPr lang="hu-HU" sz="1800" baseline="-25000" dirty="0" smtClean="0"/>
              <a:t>	</a:t>
            </a:r>
            <a:r>
              <a:rPr lang="hu-HU" sz="1800" dirty="0" smtClean="0"/>
              <a:t>P</a:t>
            </a:r>
            <a:r>
              <a:rPr lang="hu-HU" sz="1800" baseline="-25000" dirty="0" smtClean="0"/>
              <a:t>2</a:t>
            </a:r>
            <a:r>
              <a:rPr lang="hu-HU" sz="1800" dirty="0" smtClean="0"/>
              <a:t>(t</a:t>
            </a:r>
            <a:r>
              <a:rPr lang="hu-HU" sz="1800" baseline="-25000" dirty="0" smtClean="0"/>
              <a:t>2</a:t>
            </a:r>
            <a:r>
              <a:rPr lang="hu-HU" sz="1800" dirty="0" smtClean="0"/>
              <a:t>) :- body</a:t>
            </a:r>
            <a:r>
              <a:rPr lang="hu-HU" sz="1800" baseline="-25000" dirty="0" smtClean="0"/>
              <a:t>2</a:t>
            </a:r>
            <a:br>
              <a:rPr lang="hu-HU" sz="1800" baseline="-25000" dirty="0" smtClean="0"/>
            </a:br>
            <a:r>
              <a:rPr lang="hu-HU" sz="1800" baseline="-25000" dirty="0" smtClean="0"/>
              <a:t>	.</a:t>
            </a:r>
            <a:r>
              <a:rPr lang="hu-HU" sz="1800" dirty="0" smtClean="0"/>
              <a:t>. . .</a:t>
            </a:r>
            <a:br>
              <a:rPr lang="hu-HU" sz="1800" dirty="0" smtClean="0"/>
            </a:br>
            <a:r>
              <a:rPr lang="hu-HU" sz="1800" dirty="0" smtClean="0"/>
              <a:t>	</a:t>
            </a:r>
            <a:r>
              <a:rPr lang="hu-HU" sz="1800" dirty="0" err="1" smtClean="0"/>
              <a:t>P</a:t>
            </a:r>
            <a:r>
              <a:rPr lang="hu-HU" sz="1800" baseline="-25000" dirty="0" err="1" smtClean="0"/>
              <a:t>n</a:t>
            </a:r>
            <a:r>
              <a:rPr lang="hu-HU" sz="1800" dirty="0" smtClean="0"/>
              <a:t>(</a:t>
            </a:r>
            <a:r>
              <a:rPr lang="hu-HU" sz="1800" dirty="0" err="1" smtClean="0"/>
              <a:t>t</a:t>
            </a:r>
            <a:r>
              <a:rPr lang="hu-HU" sz="1800" baseline="-25000" dirty="0" err="1" smtClean="0"/>
              <a:t>n</a:t>
            </a:r>
            <a:r>
              <a:rPr lang="hu-HU" sz="1800" dirty="0" smtClean="0"/>
              <a:t>) :- body</a:t>
            </a:r>
            <a:r>
              <a:rPr lang="hu-HU" sz="1800" baseline="-25000" dirty="0" smtClean="0"/>
              <a:t>n</a:t>
            </a:r>
          </a:p>
          <a:p>
            <a:pPr eaLnBrk="1" hangingPunct="1">
              <a:buFontTx/>
              <a:buNone/>
            </a:pPr>
            <a:endParaRPr lang="hu-HU" sz="1800" baseline="-25000" dirty="0" smtClean="0"/>
          </a:p>
          <a:p>
            <a:pPr eaLnBrk="1" hangingPunct="1">
              <a:buFontTx/>
              <a:buNone/>
            </a:pPr>
            <a:r>
              <a:rPr lang="hu-HU" sz="2400" dirty="0" smtClean="0"/>
              <a:t>Elnevezések</a:t>
            </a:r>
            <a:r>
              <a:rPr lang="hu-HU" sz="2400" dirty="0"/>
              <a:t>:</a:t>
            </a:r>
          </a:p>
          <a:p>
            <a:pPr eaLnBrk="1" hangingPunct="1"/>
            <a:r>
              <a:rPr lang="hu-HU" sz="2000" dirty="0"/>
              <a:t>EDB = </a:t>
            </a:r>
            <a:r>
              <a:rPr lang="hu-HU" sz="2000" dirty="0" err="1"/>
              <a:t>Extenzionális</a:t>
            </a:r>
            <a:r>
              <a:rPr lang="hu-HU" sz="2000" dirty="0"/>
              <a:t> adatbázis predikátumok</a:t>
            </a:r>
          </a:p>
          <a:p>
            <a:pPr lvl="1" eaLnBrk="1" hangingPunct="1"/>
            <a:r>
              <a:rPr lang="hu-HU" sz="1800" dirty="0"/>
              <a:t>Az adatbázis predikátumai. (Az adatbázis tábláinak felelnek meg.)</a:t>
            </a:r>
          </a:p>
          <a:p>
            <a:pPr eaLnBrk="1" hangingPunct="1"/>
            <a:r>
              <a:rPr lang="hu-HU" sz="2000" dirty="0"/>
              <a:t>IDB = Intenzionális adatbázis predikátumok</a:t>
            </a:r>
          </a:p>
          <a:p>
            <a:pPr lvl="1" eaLnBrk="1" hangingPunct="1"/>
            <a:r>
              <a:rPr lang="hu-HU" sz="1800" dirty="0"/>
              <a:t>A programban definiált predikátumok.</a:t>
            </a:r>
          </a:p>
          <a:p>
            <a:pPr eaLnBrk="1" hangingPunct="1">
              <a:lnSpc>
                <a:spcPct val="90000"/>
              </a:lnSpc>
            </a:pPr>
            <a:endParaRPr lang="hu-HU" sz="2000" baseline="-25000" dirty="0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Datalog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E5D08-9DAC-4CF1-876A-F064332314C7}" type="slidenum">
              <a:rPr lang="en-US" smtClean="0"/>
              <a:pPr>
                <a:defRPr/>
              </a:pPr>
              <a:t>39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0475"/>
            <a:ext cx="8610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800" b="1" smtClean="0">
                <a:solidFill>
                  <a:srgbClr val="0066FF"/>
                </a:solidFill>
              </a:rPr>
              <a:t>Definíció</a:t>
            </a:r>
            <a:r>
              <a:rPr lang="hu-HU" sz="2800" b="1" smtClean="0"/>
              <a:t>: </a:t>
            </a:r>
            <a:r>
              <a:rPr lang="hu-HU" sz="2800" smtClean="0"/>
              <a:t>a konjunktív lekérdezésekhez tartozó DRC formulákat rekurzívan definiáljuk:</a:t>
            </a:r>
          </a:p>
          <a:p>
            <a:pPr eaLnBrk="1" hangingPunct="1">
              <a:lnSpc>
                <a:spcPct val="90000"/>
              </a:lnSpc>
            </a:pPr>
            <a:endParaRPr lang="hu-HU" sz="2800" smtClean="0"/>
          </a:p>
          <a:p>
            <a:pPr eaLnBrk="1" hangingPunct="1">
              <a:lnSpc>
                <a:spcPct val="90000"/>
              </a:lnSpc>
            </a:pPr>
            <a:endParaRPr lang="hu-HU" sz="2800" smtClean="0"/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ahol </a:t>
            </a:r>
            <a:r>
              <a:rPr lang="hu-HU" sz="2800" smtClean="0">
                <a:sym typeface="Symbol" pitchFamily="18" charset="2"/>
              </a:rPr>
              <a:t> és ’ konjunktív lekérdezéshez tartozó formula.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Vegyük észre, hogy nem szerepel: </a:t>
            </a:r>
            <a:r>
              <a:rPr lang="hu-HU" sz="2800" b="1" smtClean="0">
                <a:solidFill>
                  <a:srgbClr val="0066FF"/>
                </a:solidFill>
                <a:sym typeface="Symbol" pitchFamily="18" charset="2"/>
              </a:rPr>
              <a:t>, ,</a:t>
            </a:r>
            <a:r>
              <a:rPr lang="hu-HU" sz="2800" b="1" smtClean="0">
                <a:solidFill>
                  <a:srgbClr val="0066FF"/>
                </a:solidFill>
              </a:rPr>
              <a:t> </a:t>
            </a:r>
            <a:r>
              <a:rPr lang="hu-HU" sz="2800" b="1" smtClean="0">
                <a:solidFill>
                  <a:srgbClr val="0066FF"/>
                </a:solidFill>
                <a:sym typeface="Symbol" pitchFamily="18" charset="2"/>
              </a:rPr>
              <a:t></a:t>
            </a:r>
            <a:endParaRPr lang="hu-HU" sz="2800" b="1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Lekérdezésen időnként a lekérdezéshez tartozó formulát értjük.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Vegyük észre, hogy CQ </a:t>
            </a:r>
            <a:r>
              <a:rPr lang="hu-HU" sz="2800" smtClean="0">
                <a:sym typeface="Symbol" pitchFamily="18" charset="2"/>
              </a:rPr>
              <a:t> FO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4000"/>
              <a:t>Konjunktív lekérdezések definíciója</a:t>
            </a:r>
            <a:endParaRPr lang="en-US" sz="4000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6B1D7D-BDC4-4B81-B0CB-6DAA17209D55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684213" y="2474913"/>
            <a:ext cx="7896225" cy="53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Symbol" pitchFamily="18" charset="2"/>
              <a:buChar char="j"/>
            </a:pPr>
            <a:r>
              <a:rPr lang="en-US" sz="3200">
                <a:latin typeface="Times New Roman" pitchFamily="18" charset="0"/>
              </a:rPr>
              <a:t>::= R(t</a:t>
            </a:r>
            <a:r>
              <a:rPr lang="en-US" sz="3200" baseline="-25000">
                <a:latin typeface="Times New Roman" pitchFamily="18" charset="0"/>
              </a:rPr>
              <a:t>1</a:t>
            </a:r>
            <a:r>
              <a:rPr lang="en-US" sz="3200">
                <a:latin typeface="Times New Roman" pitchFamily="18" charset="0"/>
              </a:rPr>
              <a:t>, ..., t</a:t>
            </a:r>
            <a:r>
              <a:rPr lang="en-US" sz="3200" baseline="-25000">
                <a:latin typeface="Times New Roman" pitchFamily="18" charset="0"/>
              </a:rPr>
              <a:t>ar(R)</a:t>
            </a:r>
            <a:r>
              <a:rPr lang="en-US" sz="3200">
                <a:latin typeface="Times New Roman" pitchFamily="18" charset="0"/>
              </a:rPr>
              <a:t>)    |    t</a:t>
            </a:r>
            <a:r>
              <a:rPr lang="en-US" sz="3200" baseline="-25000">
                <a:latin typeface="Times New Roman" pitchFamily="18" charset="0"/>
              </a:rPr>
              <a:t>i</a:t>
            </a:r>
            <a:r>
              <a:rPr lang="en-US" sz="3200">
                <a:latin typeface="Times New Roman" pitchFamily="18" charset="0"/>
              </a:rPr>
              <a:t> = t</a:t>
            </a:r>
            <a:r>
              <a:rPr lang="en-US" sz="3200" baseline="-25000">
                <a:latin typeface="Times New Roman" pitchFamily="18" charset="0"/>
              </a:rPr>
              <a:t>j</a:t>
            </a:r>
            <a:r>
              <a:rPr lang="en-US" sz="3200">
                <a:latin typeface="Times New Roman" pitchFamily="18" charset="0"/>
              </a:rPr>
              <a:t>   |  </a:t>
            </a:r>
            <a:r>
              <a:rPr lang="en-US" sz="3200">
                <a:latin typeface="Times New Roman" pitchFamily="18" charset="0"/>
                <a:sym typeface="Symbol" pitchFamily="18" charset="2"/>
              </a:rPr>
              <a:t>  ’  |  x.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Datalog</a:t>
            </a:r>
          </a:p>
        </p:txBody>
      </p:sp>
      <p:sp>
        <p:nvSpPr>
          <p:cNvPr id="1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0999D-5165-4B46-A09D-43E665E21B21}" type="slidenum">
              <a:rPr lang="en-US" smtClean="0"/>
              <a:pPr>
                <a:defRPr/>
              </a:pPr>
              <a:t>40</a:t>
            </a:fld>
            <a:endParaRPr lang="en-US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2438" y="2133600"/>
            <a:ext cx="7696200" cy="519113"/>
          </a:xfrm>
        </p:spPr>
        <p:txBody>
          <a:bodyPr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sz="2800" dirty="0">
                <a:solidFill>
                  <a:schemeClr val="accent5"/>
                </a:solidFill>
              </a:rPr>
              <a:t>Employee(x), </a:t>
            </a:r>
            <a:r>
              <a:rPr lang="en-US" sz="2800" dirty="0" err="1">
                <a:solidFill>
                  <a:schemeClr val="accent5"/>
                </a:solidFill>
              </a:rPr>
              <a:t>ManagedBy</a:t>
            </a:r>
            <a:r>
              <a:rPr lang="en-US" sz="2800" dirty="0">
                <a:solidFill>
                  <a:schemeClr val="accent5"/>
                </a:solidFill>
              </a:rPr>
              <a:t>(</a:t>
            </a:r>
            <a:r>
              <a:rPr lang="en-US" sz="2800" dirty="0" err="1">
                <a:solidFill>
                  <a:schemeClr val="accent5"/>
                </a:solidFill>
              </a:rPr>
              <a:t>x,y</a:t>
            </a:r>
            <a:r>
              <a:rPr lang="en-US" sz="2800" dirty="0">
                <a:solidFill>
                  <a:schemeClr val="accent5"/>
                </a:solidFill>
              </a:rPr>
              <a:t>), Manager(y)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762000" y="3657600"/>
            <a:ext cx="7735888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err="1">
                <a:latin typeface="Times New Roman" pitchFamily="18" charset="0"/>
              </a:rPr>
              <a:t>HMngr</a:t>
            </a:r>
            <a:r>
              <a:rPr lang="en-US" sz="2400" dirty="0">
                <a:latin typeface="Times New Roman" pitchFamily="18" charset="0"/>
              </a:rPr>
              <a:t>(x)  :- 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</a:rPr>
              <a:t>Manager</a:t>
            </a:r>
            <a:r>
              <a:rPr lang="en-US" sz="2400" dirty="0">
                <a:latin typeface="Times New Roman" pitchFamily="18" charset="0"/>
              </a:rPr>
              <a:t>(x), 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</a:rPr>
              <a:t>ManagedBy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</a:rPr>
              <a:t>y,x</a:t>
            </a:r>
            <a:r>
              <a:rPr lang="en-US" sz="2400" dirty="0">
                <a:latin typeface="Times New Roman" pitchFamily="18" charset="0"/>
              </a:rPr>
              <a:t>), </a:t>
            </a: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</a:rPr>
              <a:t>ManagedBy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</a:rPr>
              <a:t>z,y</a:t>
            </a:r>
            <a:r>
              <a:rPr lang="en-US" sz="2400" dirty="0">
                <a:latin typeface="Times New Roman" pitchFamily="18" charset="0"/>
              </a:rPr>
              <a:t>)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</a:rPr>
              <a:t>Answer(x) :- </a:t>
            </a:r>
            <a:r>
              <a:rPr lang="en-US" sz="2400" dirty="0" err="1">
                <a:latin typeface="Times New Roman" pitchFamily="18" charset="0"/>
              </a:rPr>
              <a:t>HMngr</a:t>
            </a:r>
            <a:r>
              <a:rPr lang="en-US" sz="2400" dirty="0">
                <a:latin typeface="Times New Roman" pitchFamily="18" charset="0"/>
              </a:rPr>
              <a:t>(x), 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</a:rPr>
              <a:t>Employee</a:t>
            </a:r>
            <a:r>
              <a:rPr lang="en-US" sz="2400" dirty="0">
                <a:latin typeface="Times New Roman" pitchFamily="18" charset="0"/>
              </a:rPr>
              <a:t>(x)</a:t>
            </a:r>
          </a:p>
        </p:txBody>
      </p:sp>
      <p:sp>
        <p:nvSpPr>
          <p:cNvPr id="61446" name="Text Box 5"/>
          <p:cNvSpPr txBox="1">
            <a:spLocks noChangeArrowheads="1"/>
          </p:cNvSpPr>
          <p:nvPr/>
        </p:nvSpPr>
        <p:spPr bwMode="auto">
          <a:xfrm>
            <a:off x="584200" y="2781300"/>
            <a:ext cx="674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>
                <a:latin typeface="Times New Roman" pitchFamily="18" charset="0"/>
              </a:rPr>
              <a:t>Azok a felsőbb szintű főnökök, akik alkalmazottak is:</a:t>
            </a:r>
          </a:p>
        </p:txBody>
      </p:sp>
      <p:sp>
        <p:nvSpPr>
          <p:cNvPr id="78854" name="Oval 6"/>
          <p:cNvSpPr>
            <a:spLocks noChangeArrowheads="1"/>
          </p:cNvSpPr>
          <p:nvPr/>
        </p:nvSpPr>
        <p:spPr bwMode="auto">
          <a:xfrm>
            <a:off x="6996113" y="2830513"/>
            <a:ext cx="1035050" cy="520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accent5"/>
                </a:solidFill>
                <a:latin typeface="Times New Roman" pitchFamily="18" charset="0"/>
              </a:rPr>
              <a:t>EDBs</a:t>
            </a:r>
          </a:p>
        </p:txBody>
      </p:sp>
      <p:sp>
        <p:nvSpPr>
          <p:cNvPr id="61448" name="Oval 7"/>
          <p:cNvSpPr>
            <a:spLocks noChangeArrowheads="1"/>
          </p:cNvSpPr>
          <p:nvPr/>
        </p:nvSpPr>
        <p:spPr bwMode="auto">
          <a:xfrm>
            <a:off x="900113" y="4991100"/>
            <a:ext cx="1103312" cy="619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Times New Roman" pitchFamily="18" charset="0"/>
              </a:rPr>
              <a:t>IDBs</a:t>
            </a:r>
          </a:p>
        </p:txBody>
      </p:sp>
      <p:sp>
        <p:nvSpPr>
          <p:cNvPr id="61449" name="Line 8"/>
          <p:cNvSpPr>
            <a:spLocks noChangeShapeType="1"/>
          </p:cNvSpPr>
          <p:nvPr/>
        </p:nvSpPr>
        <p:spPr bwMode="auto">
          <a:xfrm flipH="1">
            <a:off x="3348038" y="3090863"/>
            <a:ext cx="3551237" cy="566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1450" name="Line 9"/>
          <p:cNvSpPr>
            <a:spLocks noChangeShapeType="1"/>
          </p:cNvSpPr>
          <p:nvPr/>
        </p:nvSpPr>
        <p:spPr bwMode="auto">
          <a:xfrm flipH="1">
            <a:off x="5278438" y="3335338"/>
            <a:ext cx="1885950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1451" name="Line 10"/>
          <p:cNvSpPr>
            <a:spLocks noChangeShapeType="1"/>
          </p:cNvSpPr>
          <p:nvPr/>
        </p:nvSpPr>
        <p:spPr bwMode="auto">
          <a:xfrm flipH="1">
            <a:off x="7329488" y="3400425"/>
            <a:ext cx="184150" cy="257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1452" name="Line 11"/>
          <p:cNvSpPr>
            <a:spLocks noChangeShapeType="1"/>
          </p:cNvSpPr>
          <p:nvPr/>
        </p:nvSpPr>
        <p:spPr bwMode="auto">
          <a:xfrm flipV="1">
            <a:off x="1236663" y="4489450"/>
            <a:ext cx="0" cy="50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1453" name="Line 12"/>
          <p:cNvSpPr>
            <a:spLocks noChangeShapeType="1"/>
          </p:cNvSpPr>
          <p:nvPr/>
        </p:nvSpPr>
        <p:spPr bwMode="auto">
          <a:xfrm flipV="1">
            <a:off x="1908175" y="4489450"/>
            <a:ext cx="935038" cy="668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Datalog</a:t>
            </a:r>
          </a:p>
        </p:txBody>
      </p:sp>
      <p:sp>
        <p:nvSpPr>
          <p:cNvPr id="9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50785-D9DB-41AC-A286-BD3E4463B8F3}" type="slidenum">
              <a:rPr lang="en-US" smtClean="0"/>
              <a:pPr>
                <a:defRPr/>
              </a:pPr>
              <a:t>41</a:t>
            </a:fld>
            <a:endParaRPr lang="en-US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6100" y="2205038"/>
            <a:ext cx="7526338" cy="522287"/>
          </a:xfrm>
        </p:spPr>
        <p:txBody>
          <a:bodyPr wrap="none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sz="2800" dirty="0">
                <a:solidFill>
                  <a:schemeClr val="accent5"/>
                </a:solidFill>
              </a:rPr>
              <a:t>Employee(x), </a:t>
            </a:r>
            <a:r>
              <a:rPr lang="en-US" sz="2800" dirty="0" err="1">
                <a:solidFill>
                  <a:schemeClr val="accent5"/>
                </a:solidFill>
              </a:rPr>
              <a:t>ManagedBy</a:t>
            </a:r>
            <a:r>
              <a:rPr lang="en-US" sz="2800" dirty="0">
                <a:solidFill>
                  <a:schemeClr val="accent5"/>
                </a:solidFill>
              </a:rPr>
              <a:t>(</a:t>
            </a:r>
            <a:r>
              <a:rPr lang="en-US" sz="2800" dirty="0" err="1">
                <a:solidFill>
                  <a:schemeClr val="accent5"/>
                </a:solidFill>
              </a:rPr>
              <a:t>x,y</a:t>
            </a:r>
            <a:r>
              <a:rPr lang="en-US" sz="2800" dirty="0">
                <a:solidFill>
                  <a:schemeClr val="accent5"/>
                </a:solidFill>
              </a:rPr>
              <a:t>), Manager(y)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914400" y="3590925"/>
            <a:ext cx="3327400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</a:rPr>
              <a:t>Person(x) :- 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</a:rPr>
              <a:t>Manager</a:t>
            </a:r>
            <a:r>
              <a:rPr lang="en-US" sz="2400" dirty="0">
                <a:latin typeface="Times New Roman" pitchFamily="18" charset="0"/>
              </a:rPr>
              <a:t>(x) 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</a:rPr>
              <a:t>Person(x) :- 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</a:rPr>
              <a:t>Employee</a:t>
            </a:r>
            <a:r>
              <a:rPr lang="en-US" sz="2400" dirty="0">
                <a:latin typeface="Times New Roman" pitchFamily="18" charset="0"/>
              </a:rPr>
              <a:t>(x)</a:t>
            </a:r>
          </a:p>
        </p:txBody>
      </p:sp>
      <p:sp>
        <p:nvSpPr>
          <p:cNvPr id="62470" name="Text Box 5"/>
          <p:cNvSpPr txBox="1">
            <a:spLocks noChangeArrowheads="1"/>
          </p:cNvSpPr>
          <p:nvPr/>
        </p:nvSpPr>
        <p:spPr bwMode="auto">
          <a:xfrm>
            <a:off x="822325" y="2949575"/>
            <a:ext cx="2289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 sz="2400">
                <a:latin typeface="Times New Roman" pitchFamily="18" charset="0"/>
              </a:rPr>
              <a:t>Minden személy:</a:t>
            </a:r>
          </a:p>
        </p:txBody>
      </p:sp>
      <p:sp>
        <p:nvSpPr>
          <p:cNvPr id="62471" name="Text Box 6"/>
          <p:cNvSpPr txBox="1">
            <a:spLocks noChangeArrowheads="1"/>
          </p:cNvSpPr>
          <p:nvPr/>
        </p:nvSpPr>
        <p:spPr bwMode="auto">
          <a:xfrm>
            <a:off x="4787900" y="3787775"/>
            <a:ext cx="2754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</a:rPr>
              <a:t>Manger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</a:t>
            </a:r>
            <a:r>
              <a:rPr lang="en-US" sz="2400">
                <a:latin typeface="Times New Roman" pitchFamily="18" charset="0"/>
              </a:rPr>
              <a:t> Employee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4000"/>
              <a:t>Nem-rekurzív szabályok kibontása</a:t>
            </a:r>
          </a:p>
        </p:txBody>
      </p:sp>
      <p:sp>
        <p:nvSpPr>
          <p:cNvPr id="9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2F9DA-8B52-4333-A283-FCD946610AE4}" type="slidenum">
              <a:rPr lang="en-US" smtClean="0"/>
              <a:pPr>
                <a:defRPr/>
              </a:pPr>
              <a:t>42</a:t>
            </a:fld>
            <a:endParaRPr lang="en-US" smtClean="0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609600" y="2209800"/>
            <a:ext cx="203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hu-HU" sz="2800" dirty="0">
                <a:latin typeface="Times New Roman" pitchFamily="18" charset="0"/>
              </a:rPr>
              <a:t>Gráf:</a:t>
            </a:r>
            <a:r>
              <a:rPr lang="hu-HU" sz="2800" dirty="0">
                <a:solidFill>
                  <a:schemeClr val="accent2"/>
                </a:solidFill>
                <a:latin typeface="Times New Roman" pitchFamily="18" charset="0"/>
              </a:rPr>
              <a:t>  </a:t>
            </a:r>
            <a:r>
              <a:rPr lang="hu-HU" sz="2800" dirty="0">
                <a:solidFill>
                  <a:schemeClr val="accent5"/>
                </a:solidFill>
                <a:latin typeface="Times New Roman" pitchFamily="18" charset="0"/>
              </a:rPr>
              <a:t>R(x,y)</a:t>
            </a:r>
            <a:endParaRPr lang="hu-HU" sz="3200" dirty="0">
              <a:solidFill>
                <a:schemeClr val="accent5"/>
              </a:solidFill>
              <a:latin typeface="Times New Roman" pitchFamily="18" charset="0"/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676400" y="2852738"/>
            <a:ext cx="3960813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</a:rPr>
              <a:t>P(</a:t>
            </a:r>
            <a:r>
              <a:rPr lang="en-US" sz="2400" dirty="0" err="1">
                <a:latin typeface="Times New Roman" pitchFamily="18" charset="0"/>
              </a:rPr>
              <a:t>x,y</a:t>
            </a:r>
            <a:r>
              <a:rPr lang="en-US" sz="2400" dirty="0">
                <a:latin typeface="Times New Roman" pitchFamily="18" charset="0"/>
              </a:rPr>
              <a:t>) :- 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</a:rPr>
              <a:t>x,u</a:t>
            </a:r>
            <a:r>
              <a:rPr lang="en-US" sz="2400" dirty="0">
                <a:latin typeface="Times New Roman" pitchFamily="18" charset="0"/>
              </a:rPr>
              <a:t>), 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</a:rPr>
              <a:t>u,v</a:t>
            </a:r>
            <a:r>
              <a:rPr lang="en-US" sz="2400" dirty="0">
                <a:latin typeface="Times New Roman" pitchFamily="18" charset="0"/>
              </a:rPr>
              <a:t>), 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</a:rPr>
              <a:t>v,y</a:t>
            </a:r>
            <a:r>
              <a:rPr lang="en-US" sz="2400" dirty="0">
                <a:latin typeface="Times New Roman" pitchFamily="18" charset="0"/>
              </a:rPr>
              <a:t>)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</a:rPr>
              <a:t>A(</a:t>
            </a:r>
            <a:r>
              <a:rPr lang="en-US" sz="2400" dirty="0" err="1">
                <a:latin typeface="Times New Roman" pitchFamily="18" charset="0"/>
              </a:rPr>
              <a:t>x,y</a:t>
            </a:r>
            <a:r>
              <a:rPr lang="en-US" sz="2400" dirty="0">
                <a:latin typeface="Times New Roman" pitchFamily="18" charset="0"/>
              </a:rPr>
              <a:t>) :- P(</a:t>
            </a:r>
            <a:r>
              <a:rPr lang="en-US" sz="2400" dirty="0" err="1">
                <a:latin typeface="Times New Roman" pitchFamily="18" charset="0"/>
              </a:rPr>
              <a:t>x,u</a:t>
            </a:r>
            <a:r>
              <a:rPr lang="en-US" sz="2400" dirty="0">
                <a:latin typeface="Times New Roman" pitchFamily="18" charset="0"/>
              </a:rPr>
              <a:t>), P(</a:t>
            </a:r>
            <a:r>
              <a:rPr lang="en-US" sz="2400" dirty="0" err="1">
                <a:latin typeface="Times New Roman" pitchFamily="18" charset="0"/>
              </a:rPr>
              <a:t>u,y</a:t>
            </a:r>
            <a:r>
              <a:rPr lang="en-US" sz="2400" dirty="0">
                <a:latin typeface="Times New Roman" pitchFamily="18" charset="0"/>
              </a:rPr>
              <a:t>)</a:t>
            </a:r>
          </a:p>
        </p:txBody>
      </p:sp>
      <p:sp>
        <p:nvSpPr>
          <p:cNvPr id="63494" name="Text Box 5"/>
          <p:cNvSpPr txBox="1">
            <a:spLocks noChangeArrowheads="1"/>
          </p:cNvSpPr>
          <p:nvPr/>
        </p:nvSpPr>
        <p:spPr bwMode="auto">
          <a:xfrm>
            <a:off x="739775" y="3860800"/>
            <a:ext cx="29940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 sz="2800">
                <a:latin typeface="Times New Roman" pitchFamily="18" charset="0"/>
              </a:rPr>
              <a:t>Így lehet kibontani: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1295400" y="4508500"/>
            <a:ext cx="7126288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</a:rPr>
              <a:t>A(</a:t>
            </a:r>
            <a:r>
              <a:rPr lang="en-US" sz="2400" dirty="0" err="1">
                <a:latin typeface="Times New Roman" pitchFamily="18" charset="0"/>
              </a:rPr>
              <a:t>x,y</a:t>
            </a:r>
            <a:r>
              <a:rPr lang="en-US" sz="2400" dirty="0">
                <a:latin typeface="Times New Roman" pitchFamily="18" charset="0"/>
              </a:rPr>
              <a:t>) :- 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</a:rPr>
              <a:t>x,u</a:t>
            </a:r>
            <a:r>
              <a:rPr lang="en-US" sz="2400" dirty="0">
                <a:latin typeface="Times New Roman" pitchFamily="18" charset="0"/>
              </a:rPr>
              <a:t>), 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</a:rPr>
              <a:t>u,v</a:t>
            </a:r>
            <a:r>
              <a:rPr lang="en-US" sz="2400" dirty="0">
                <a:latin typeface="Times New Roman" pitchFamily="18" charset="0"/>
              </a:rPr>
              <a:t>), 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</a:rPr>
              <a:t>v,w</a:t>
            </a:r>
            <a:r>
              <a:rPr lang="en-US" sz="2400" dirty="0">
                <a:latin typeface="Times New Roman" pitchFamily="18" charset="0"/>
              </a:rPr>
              <a:t>), 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</a:rPr>
              <a:t>w,m</a:t>
            </a:r>
            <a:r>
              <a:rPr lang="en-US" sz="2400" dirty="0">
                <a:latin typeface="Times New Roman" pitchFamily="18" charset="0"/>
              </a:rPr>
              <a:t>), 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</a:rPr>
              <a:t>m,n</a:t>
            </a:r>
            <a:r>
              <a:rPr lang="en-US" sz="2400" dirty="0">
                <a:latin typeface="Times New Roman" pitchFamily="18" charset="0"/>
              </a:rPr>
              <a:t>), 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</a:rPr>
              <a:t>n,y</a:t>
            </a:r>
            <a:r>
              <a:rPr lang="en-US" sz="2400" dirty="0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4000"/>
              <a:t>Nem-rekurzív szabályok kibontása</a:t>
            </a:r>
          </a:p>
        </p:txBody>
      </p:sp>
      <p:sp>
        <p:nvSpPr>
          <p:cNvPr id="9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C0852-730D-4559-834D-7BD141B349D4}" type="slidenum">
              <a:rPr lang="en-US" smtClean="0"/>
              <a:pPr>
                <a:defRPr/>
              </a:pPr>
              <a:t>43</a:t>
            </a:fld>
            <a:endParaRPr lang="en-US" smtClean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609600" y="2209800"/>
            <a:ext cx="203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hu-HU" sz="2800" dirty="0">
                <a:latin typeface="Times New Roman" pitchFamily="18" charset="0"/>
              </a:rPr>
              <a:t>Gráf:</a:t>
            </a:r>
            <a:r>
              <a:rPr lang="hu-HU" sz="2800" dirty="0">
                <a:solidFill>
                  <a:schemeClr val="accent2"/>
                </a:solidFill>
                <a:latin typeface="Times New Roman" pitchFamily="18" charset="0"/>
              </a:rPr>
              <a:t>  </a:t>
            </a:r>
            <a:r>
              <a:rPr lang="hu-HU" sz="2800" dirty="0">
                <a:solidFill>
                  <a:schemeClr val="accent5"/>
                </a:solidFill>
                <a:latin typeface="Times New Roman" pitchFamily="18" charset="0"/>
              </a:rPr>
              <a:t>R(x,y)</a:t>
            </a:r>
            <a:endParaRPr lang="hu-HU" sz="3200" dirty="0">
              <a:solidFill>
                <a:schemeClr val="accent5"/>
              </a:solidFill>
              <a:latin typeface="Times New Roman" pitchFamily="18" charset="0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3200400" y="2590800"/>
            <a:ext cx="3032125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</a:rPr>
              <a:t>P(</a:t>
            </a:r>
            <a:r>
              <a:rPr lang="en-US" sz="2400" dirty="0" err="1">
                <a:latin typeface="Times New Roman" pitchFamily="18" charset="0"/>
              </a:rPr>
              <a:t>x,y</a:t>
            </a:r>
            <a:r>
              <a:rPr lang="en-US" sz="2400" dirty="0">
                <a:latin typeface="Times New Roman" pitchFamily="18" charset="0"/>
              </a:rPr>
              <a:t>) :- 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</a:rPr>
              <a:t>x,y</a:t>
            </a:r>
            <a:r>
              <a:rPr lang="en-US" sz="2400" dirty="0">
                <a:latin typeface="Times New Roman" pitchFamily="18" charset="0"/>
              </a:rPr>
              <a:t>)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P(</a:t>
            </a:r>
            <a:r>
              <a:rPr lang="en-US" sz="2400" dirty="0" err="1">
                <a:latin typeface="Times New Roman" pitchFamily="18" charset="0"/>
              </a:rPr>
              <a:t>x,y</a:t>
            </a:r>
            <a:r>
              <a:rPr lang="en-US" sz="2400" dirty="0">
                <a:latin typeface="Times New Roman" pitchFamily="18" charset="0"/>
              </a:rPr>
              <a:t>) :- 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</a:rPr>
              <a:t>x,u</a:t>
            </a:r>
            <a:r>
              <a:rPr lang="en-US" sz="2400" dirty="0">
                <a:latin typeface="Times New Roman" pitchFamily="18" charset="0"/>
              </a:rPr>
              <a:t>), 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</a:rPr>
              <a:t>u,y</a:t>
            </a:r>
            <a:r>
              <a:rPr lang="en-US" sz="2400" dirty="0">
                <a:latin typeface="Times New Roman" pitchFamily="18" charset="0"/>
              </a:rPr>
              <a:t>)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</a:rPr>
              <a:t>A(</a:t>
            </a:r>
            <a:r>
              <a:rPr lang="en-US" sz="2400" dirty="0" err="1">
                <a:latin typeface="Times New Roman" pitchFamily="18" charset="0"/>
              </a:rPr>
              <a:t>x,y</a:t>
            </a:r>
            <a:r>
              <a:rPr lang="en-US" sz="2400" dirty="0">
                <a:latin typeface="Times New Roman" pitchFamily="18" charset="0"/>
              </a:rPr>
              <a:t>) :- P(</a:t>
            </a:r>
            <a:r>
              <a:rPr lang="en-US" sz="2400" dirty="0" err="1">
                <a:latin typeface="Times New Roman" pitchFamily="18" charset="0"/>
              </a:rPr>
              <a:t>x,y</a:t>
            </a:r>
            <a:r>
              <a:rPr lang="en-US" sz="2400" dirty="0">
                <a:latin typeface="Times New Roman" pitchFamily="18" charset="0"/>
              </a:rPr>
              <a:t>)</a:t>
            </a:r>
          </a:p>
        </p:txBody>
      </p:sp>
      <p:sp>
        <p:nvSpPr>
          <p:cNvPr id="64518" name="Text Box 5"/>
          <p:cNvSpPr txBox="1">
            <a:spLocks noChangeArrowheads="1"/>
          </p:cNvSpPr>
          <p:nvPr/>
        </p:nvSpPr>
        <p:spPr bwMode="auto">
          <a:xfrm>
            <a:off x="746125" y="4041775"/>
            <a:ext cx="4303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 sz="2400">
                <a:latin typeface="Times New Roman" pitchFamily="18" charset="0"/>
              </a:rPr>
              <a:t>Most a kibontásban van egy unió: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1825625" y="4714875"/>
            <a:ext cx="504507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</a:rPr>
              <a:t>A(</a:t>
            </a:r>
            <a:r>
              <a:rPr lang="en-US" sz="2400" dirty="0" err="1">
                <a:latin typeface="Times New Roman" pitchFamily="18" charset="0"/>
              </a:rPr>
              <a:t>x,y</a:t>
            </a:r>
            <a:r>
              <a:rPr lang="en-US" sz="2400" dirty="0">
                <a:latin typeface="Times New Roman" pitchFamily="18" charset="0"/>
              </a:rPr>
              <a:t>) :- 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</a:rPr>
              <a:t>x,y</a:t>
            </a:r>
            <a:r>
              <a:rPr lang="en-US" sz="2400" dirty="0">
                <a:latin typeface="Times New Roman" pitchFamily="18" charset="0"/>
              </a:rPr>
              <a:t>)  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  u(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</a:rPr>
              <a:t>x,u</a:t>
            </a:r>
            <a:r>
              <a:rPr lang="en-US" sz="2400" dirty="0">
                <a:latin typeface="Times New Roman" pitchFamily="18" charset="0"/>
              </a:rPr>
              <a:t>) 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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</a:rPr>
              <a:t>u,y</a:t>
            </a:r>
            <a:r>
              <a:rPr lang="en-US" sz="2400" dirty="0">
                <a:latin typeface="Times New Roman" pitchFamily="18" charset="0"/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Rekurzió a Datalogban</a:t>
            </a:r>
          </a:p>
        </p:txBody>
      </p:sp>
      <p:sp>
        <p:nvSpPr>
          <p:cNvPr id="10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8B4E0-FDBF-48A9-B52D-15D31B3DD5F6}" type="slidenum">
              <a:rPr lang="en-US" smtClean="0"/>
              <a:pPr>
                <a:defRPr/>
              </a:pPr>
              <a:t>44</a:t>
            </a:fld>
            <a:endParaRPr lang="en-US" smtClean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609600" y="2209800"/>
            <a:ext cx="203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hu-HU" sz="2800" dirty="0">
                <a:latin typeface="Times New Roman" pitchFamily="18" charset="0"/>
              </a:rPr>
              <a:t>Gráf:</a:t>
            </a:r>
            <a:r>
              <a:rPr lang="hu-HU" sz="2800" dirty="0">
                <a:solidFill>
                  <a:schemeClr val="accent2"/>
                </a:solidFill>
                <a:latin typeface="Times New Roman" pitchFamily="18" charset="0"/>
              </a:rPr>
              <a:t>  </a:t>
            </a:r>
            <a:r>
              <a:rPr lang="hu-HU" sz="2800" dirty="0">
                <a:solidFill>
                  <a:schemeClr val="accent5"/>
                </a:solidFill>
                <a:latin typeface="Times New Roman" pitchFamily="18" charset="0"/>
              </a:rPr>
              <a:t>R(x,y)</a:t>
            </a:r>
            <a:endParaRPr lang="hu-HU" sz="3200" dirty="0">
              <a:solidFill>
                <a:schemeClr val="accent5"/>
              </a:solidFill>
              <a:latin typeface="Times New Roman" pitchFamily="18" charset="0"/>
            </a:endParaRP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3962400" y="3124200"/>
            <a:ext cx="2997200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</a:rPr>
              <a:t>P(</a:t>
            </a:r>
            <a:r>
              <a:rPr lang="en-US" sz="2400" dirty="0" err="1">
                <a:latin typeface="Times New Roman" pitchFamily="18" charset="0"/>
              </a:rPr>
              <a:t>x,y</a:t>
            </a:r>
            <a:r>
              <a:rPr lang="en-US" sz="2400" dirty="0">
                <a:latin typeface="Times New Roman" pitchFamily="18" charset="0"/>
              </a:rPr>
              <a:t>) :- 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</a:rPr>
              <a:t>x,y</a:t>
            </a:r>
            <a:r>
              <a:rPr lang="en-US" sz="2400" dirty="0">
                <a:latin typeface="Times New Roman" pitchFamily="18" charset="0"/>
              </a:rPr>
              <a:t>)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</a:rPr>
              <a:t>P(</a:t>
            </a:r>
            <a:r>
              <a:rPr lang="en-US" sz="2400" dirty="0" err="1">
                <a:latin typeface="Times New Roman" pitchFamily="18" charset="0"/>
              </a:rPr>
              <a:t>x,y</a:t>
            </a:r>
            <a:r>
              <a:rPr lang="en-US" sz="2400" dirty="0">
                <a:latin typeface="Times New Roman" pitchFamily="18" charset="0"/>
              </a:rPr>
              <a:t>) :- P(</a:t>
            </a:r>
            <a:r>
              <a:rPr lang="en-US" sz="2400" dirty="0" err="1">
                <a:latin typeface="Times New Roman" pitchFamily="18" charset="0"/>
              </a:rPr>
              <a:t>x,u</a:t>
            </a:r>
            <a:r>
              <a:rPr lang="en-US" sz="2400" dirty="0">
                <a:latin typeface="Times New Roman" pitchFamily="18" charset="0"/>
              </a:rPr>
              <a:t>), 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</a:rPr>
              <a:t>u,y</a:t>
            </a:r>
            <a:r>
              <a:rPr lang="en-US" sz="2400" dirty="0">
                <a:latin typeface="Times New Roman" pitchFamily="18" charset="0"/>
              </a:rPr>
              <a:t>)</a:t>
            </a:r>
          </a:p>
        </p:txBody>
      </p:sp>
      <p:sp>
        <p:nvSpPr>
          <p:cNvPr id="65542" name="Text Box 5"/>
          <p:cNvSpPr txBox="1">
            <a:spLocks noChangeArrowheads="1"/>
          </p:cNvSpPr>
          <p:nvPr/>
        </p:nvSpPr>
        <p:spPr bwMode="auto">
          <a:xfrm>
            <a:off x="746125" y="3013075"/>
            <a:ext cx="2470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 sz="2800">
                <a:latin typeface="Times New Roman" pitchFamily="18" charset="0"/>
              </a:rPr>
              <a:t>Tranzitív lezárt: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3962400" y="4502150"/>
            <a:ext cx="2963863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imes New Roman" pitchFamily="18" charset="0"/>
              </a:rPr>
              <a:t>P(</a:t>
            </a:r>
            <a:r>
              <a:rPr lang="en-US" sz="2400" dirty="0" err="1">
                <a:latin typeface="Times New Roman" pitchFamily="18" charset="0"/>
              </a:rPr>
              <a:t>x,y</a:t>
            </a:r>
            <a:r>
              <a:rPr lang="en-US" sz="2400" dirty="0">
                <a:latin typeface="Times New Roman" pitchFamily="18" charset="0"/>
              </a:rPr>
              <a:t>) :- </a:t>
            </a:r>
            <a:r>
              <a:rPr lang="en-US" sz="2400" dirty="0">
                <a:solidFill>
                  <a:schemeClr val="accent5"/>
                </a:solidFill>
                <a:latin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</a:rPr>
              <a:t>x,y</a:t>
            </a:r>
            <a:r>
              <a:rPr lang="en-US" sz="2400" dirty="0">
                <a:latin typeface="Times New Roman" pitchFamily="18" charset="0"/>
              </a:rPr>
              <a:t>)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</a:rPr>
              <a:t>P(</a:t>
            </a:r>
            <a:r>
              <a:rPr lang="en-US" sz="2400" dirty="0" err="1">
                <a:latin typeface="Times New Roman" pitchFamily="18" charset="0"/>
              </a:rPr>
              <a:t>x,y</a:t>
            </a:r>
            <a:r>
              <a:rPr lang="en-US" sz="2400" dirty="0">
                <a:latin typeface="Times New Roman" pitchFamily="18" charset="0"/>
              </a:rPr>
              <a:t>) :- P(</a:t>
            </a:r>
            <a:r>
              <a:rPr lang="en-US" sz="2400" dirty="0" err="1">
                <a:latin typeface="Times New Roman" pitchFamily="18" charset="0"/>
              </a:rPr>
              <a:t>x,u</a:t>
            </a:r>
            <a:r>
              <a:rPr lang="en-US" sz="2400" dirty="0">
                <a:latin typeface="Times New Roman" pitchFamily="18" charset="0"/>
              </a:rPr>
              <a:t>), P(</a:t>
            </a:r>
            <a:r>
              <a:rPr lang="en-US" sz="2400" dirty="0" err="1">
                <a:latin typeface="Times New Roman" pitchFamily="18" charset="0"/>
              </a:rPr>
              <a:t>u,y</a:t>
            </a:r>
            <a:r>
              <a:rPr lang="en-US" sz="2400" dirty="0">
                <a:latin typeface="Times New Roman" pitchFamily="18" charset="0"/>
              </a:rPr>
              <a:t>)</a:t>
            </a:r>
          </a:p>
        </p:txBody>
      </p:sp>
      <p:sp>
        <p:nvSpPr>
          <p:cNvPr id="65544" name="Text Box 7"/>
          <p:cNvSpPr txBox="1">
            <a:spLocks noChangeArrowheads="1"/>
          </p:cNvSpPr>
          <p:nvPr/>
        </p:nvSpPr>
        <p:spPr bwMode="auto">
          <a:xfrm>
            <a:off x="762000" y="4391025"/>
            <a:ext cx="21415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 sz="2400">
                <a:latin typeface="Times New Roman" pitchFamily="18" charset="0"/>
                <a:cs typeface="Times New Roman" pitchFamily="18" charset="0"/>
              </a:rPr>
              <a:t>Tranzitív lezárt: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42338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hu-HU" sz="2400" dirty="0"/>
              <a:t>Logikai fák:</a:t>
            </a:r>
            <a:br>
              <a:rPr lang="hu-HU" sz="2400" dirty="0"/>
            </a:br>
            <a:r>
              <a:rPr lang="hu-HU" sz="2000" dirty="0">
                <a:solidFill>
                  <a:schemeClr val="accent5"/>
                </a:solidFill>
              </a:rPr>
              <a:t>Leaf0(x), Leaf1(x),</a:t>
            </a:r>
            <a:br>
              <a:rPr lang="hu-HU" sz="2000" dirty="0">
                <a:solidFill>
                  <a:schemeClr val="accent5"/>
                </a:solidFill>
              </a:rPr>
            </a:br>
            <a:r>
              <a:rPr lang="hu-HU" sz="2000" dirty="0">
                <a:solidFill>
                  <a:schemeClr val="accent5"/>
                </a:solidFill>
              </a:rPr>
              <a:t>AND(x, y</a:t>
            </a:r>
            <a:r>
              <a:rPr lang="hu-HU" sz="2000" baseline="-25000" dirty="0">
                <a:solidFill>
                  <a:schemeClr val="accent5"/>
                </a:solidFill>
              </a:rPr>
              <a:t>1</a:t>
            </a:r>
            <a:r>
              <a:rPr lang="hu-HU" sz="2000" dirty="0">
                <a:solidFill>
                  <a:schemeClr val="accent5"/>
                </a:solidFill>
              </a:rPr>
              <a:t>, y</a:t>
            </a:r>
            <a:r>
              <a:rPr lang="hu-HU" sz="2000" baseline="-25000" dirty="0">
                <a:solidFill>
                  <a:schemeClr val="accent5"/>
                </a:solidFill>
              </a:rPr>
              <a:t>2</a:t>
            </a:r>
            <a:r>
              <a:rPr lang="hu-HU" sz="2000" dirty="0">
                <a:solidFill>
                  <a:schemeClr val="accent5"/>
                </a:solidFill>
              </a:rPr>
              <a:t>), OR(x, y</a:t>
            </a:r>
            <a:r>
              <a:rPr lang="hu-HU" sz="2000" baseline="-25000" dirty="0">
                <a:solidFill>
                  <a:schemeClr val="accent5"/>
                </a:solidFill>
              </a:rPr>
              <a:t>1</a:t>
            </a:r>
            <a:r>
              <a:rPr lang="hu-HU" sz="2000" dirty="0">
                <a:solidFill>
                  <a:schemeClr val="accent5"/>
                </a:solidFill>
              </a:rPr>
              <a:t>, y</a:t>
            </a:r>
            <a:r>
              <a:rPr lang="hu-HU" sz="2000" baseline="-25000" dirty="0">
                <a:solidFill>
                  <a:schemeClr val="accent5"/>
                </a:solidFill>
              </a:rPr>
              <a:t>2</a:t>
            </a:r>
            <a:r>
              <a:rPr lang="hu-HU" sz="2000" dirty="0">
                <a:solidFill>
                  <a:schemeClr val="accent5"/>
                </a:solidFill>
              </a:rPr>
              <a:t>),</a:t>
            </a:r>
            <a:br>
              <a:rPr lang="hu-HU" sz="2000" dirty="0">
                <a:solidFill>
                  <a:schemeClr val="accent5"/>
                </a:solidFill>
              </a:rPr>
            </a:br>
            <a:r>
              <a:rPr lang="hu-HU" sz="2000" dirty="0" err="1">
                <a:solidFill>
                  <a:schemeClr val="accent5"/>
                </a:solidFill>
              </a:rPr>
              <a:t>Root</a:t>
            </a:r>
            <a:r>
              <a:rPr lang="hu-HU" sz="2000" dirty="0">
                <a:solidFill>
                  <a:schemeClr val="accent5"/>
                </a:solidFill>
              </a:rPr>
              <a:t>(x)</a:t>
            </a:r>
          </a:p>
          <a:p>
            <a:pPr eaLnBrk="1" hangingPunct="1">
              <a:defRPr/>
            </a:pPr>
            <a:r>
              <a:rPr lang="hu-HU" sz="2400" dirty="0"/>
              <a:t>Írjunk egy programot, ami kiszámolja:</a:t>
            </a:r>
          </a:p>
          <a:p>
            <a:pPr lvl="1" eaLnBrk="1" hangingPunct="1">
              <a:buFontTx/>
              <a:buNone/>
              <a:defRPr/>
            </a:pPr>
            <a:r>
              <a:rPr lang="hu-HU" dirty="0" err="1"/>
              <a:t>Answer</a:t>
            </a:r>
            <a:r>
              <a:rPr lang="hu-HU" dirty="0"/>
              <a:t>() :- igaz, ha a gyökércsúcs értéke 1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Rekurzió a Datalogban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D4231-3DA6-46AE-87D5-9C436CE506D1}" type="slidenum">
              <a:rPr lang="en-US" smtClean="0"/>
              <a:pPr>
                <a:defRPr/>
              </a:pPr>
              <a:t>45</a:t>
            </a:fld>
            <a:endParaRPr lang="en-US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71599" y="3933056"/>
            <a:ext cx="6346825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One(x)		:- Leaf1(x)</a:t>
            </a:r>
          </a:p>
          <a:p>
            <a:r>
              <a:rPr lang="en-US" sz="2400" dirty="0">
                <a:latin typeface="Times New Roman" pitchFamily="18" charset="0"/>
              </a:rPr>
              <a:t>One(x) 	:- AND(x, y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, y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), One(y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), One(y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)</a:t>
            </a:r>
          </a:p>
          <a:p>
            <a:r>
              <a:rPr lang="en-US" sz="2400" dirty="0">
                <a:latin typeface="Times New Roman" pitchFamily="18" charset="0"/>
              </a:rPr>
              <a:t>One(x) 	:- OR(x, y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, y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), One(y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)</a:t>
            </a:r>
          </a:p>
          <a:p>
            <a:r>
              <a:rPr lang="en-US" sz="2400" dirty="0">
                <a:latin typeface="Times New Roman" pitchFamily="18" charset="0"/>
              </a:rPr>
              <a:t>One(x) 	:- OR(x, y</a:t>
            </a:r>
            <a:r>
              <a:rPr lang="en-US" sz="2400" baseline="-25000" dirty="0">
                <a:latin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</a:rPr>
              <a:t>, y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), One(y</a:t>
            </a:r>
            <a:r>
              <a:rPr lang="en-US" sz="2400" baseline="-25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)</a:t>
            </a:r>
          </a:p>
          <a:p>
            <a:r>
              <a:rPr lang="en-US" sz="2400" dirty="0">
                <a:latin typeface="Times New Roman" pitchFamily="18" charset="0"/>
              </a:rPr>
              <a:t>Answer() 	:- Root(x), One(x)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773238"/>
            <a:ext cx="82073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hu-HU" sz="2400" dirty="0"/>
              <a:t>Logikai fák:</a:t>
            </a:r>
            <a:br>
              <a:rPr lang="hu-HU" sz="2400" dirty="0"/>
            </a:br>
            <a:r>
              <a:rPr lang="hu-HU" sz="2000" dirty="0">
                <a:solidFill>
                  <a:schemeClr val="accent5"/>
                </a:solidFill>
              </a:rPr>
              <a:t>Leaf0(x), Leaf1(x),</a:t>
            </a:r>
            <a:br>
              <a:rPr lang="hu-HU" sz="2000" dirty="0">
                <a:solidFill>
                  <a:schemeClr val="accent5"/>
                </a:solidFill>
              </a:rPr>
            </a:br>
            <a:r>
              <a:rPr lang="hu-HU" sz="2000" dirty="0">
                <a:solidFill>
                  <a:schemeClr val="accent5"/>
                </a:solidFill>
              </a:rPr>
              <a:t>AND(x, y</a:t>
            </a:r>
            <a:r>
              <a:rPr lang="hu-HU" sz="2000" baseline="-25000" dirty="0">
                <a:solidFill>
                  <a:schemeClr val="accent5"/>
                </a:solidFill>
              </a:rPr>
              <a:t>1</a:t>
            </a:r>
            <a:r>
              <a:rPr lang="hu-HU" sz="2000" dirty="0">
                <a:solidFill>
                  <a:schemeClr val="accent5"/>
                </a:solidFill>
              </a:rPr>
              <a:t>, y</a:t>
            </a:r>
            <a:r>
              <a:rPr lang="hu-HU" sz="2000" baseline="-25000" dirty="0">
                <a:solidFill>
                  <a:schemeClr val="accent5"/>
                </a:solidFill>
              </a:rPr>
              <a:t>2</a:t>
            </a:r>
            <a:r>
              <a:rPr lang="hu-HU" sz="2000" dirty="0">
                <a:solidFill>
                  <a:schemeClr val="accent5"/>
                </a:solidFill>
              </a:rPr>
              <a:t>), OR(x, y</a:t>
            </a:r>
            <a:r>
              <a:rPr lang="hu-HU" sz="2000" baseline="-25000" dirty="0">
                <a:solidFill>
                  <a:schemeClr val="accent5"/>
                </a:solidFill>
              </a:rPr>
              <a:t>1</a:t>
            </a:r>
            <a:r>
              <a:rPr lang="hu-HU" sz="2000" dirty="0">
                <a:solidFill>
                  <a:schemeClr val="accent5"/>
                </a:solidFill>
              </a:rPr>
              <a:t>, y</a:t>
            </a:r>
            <a:r>
              <a:rPr lang="hu-HU" sz="2000" baseline="-25000" dirty="0">
                <a:solidFill>
                  <a:schemeClr val="accent5"/>
                </a:solidFill>
              </a:rPr>
              <a:t>2</a:t>
            </a:r>
            <a:r>
              <a:rPr lang="hu-HU" sz="2000" dirty="0">
                <a:solidFill>
                  <a:schemeClr val="accent5"/>
                </a:solidFill>
              </a:rPr>
              <a:t>), </a:t>
            </a:r>
            <a:r>
              <a:rPr lang="hu-HU" sz="2000" dirty="0" err="1">
                <a:solidFill>
                  <a:schemeClr val="accent5"/>
                </a:solidFill>
              </a:rPr>
              <a:t>Not</a:t>
            </a:r>
            <a:r>
              <a:rPr lang="hu-HU" sz="2000" dirty="0">
                <a:solidFill>
                  <a:schemeClr val="accent5"/>
                </a:solidFill>
              </a:rPr>
              <a:t>(x,y),</a:t>
            </a:r>
            <a:br>
              <a:rPr lang="hu-HU" sz="2000" dirty="0">
                <a:solidFill>
                  <a:schemeClr val="accent5"/>
                </a:solidFill>
              </a:rPr>
            </a:br>
            <a:r>
              <a:rPr lang="hu-HU" sz="2000" dirty="0" err="1">
                <a:solidFill>
                  <a:schemeClr val="accent5"/>
                </a:solidFill>
              </a:rPr>
              <a:t>Root</a:t>
            </a:r>
            <a:r>
              <a:rPr lang="hu-HU" sz="2000" dirty="0">
                <a:solidFill>
                  <a:schemeClr val="accent5"/>
                </a:solidFill>
              </a:rPr>
              <a:t>(x)</a:t>
            </a:r>
          </a:p>
          <a:p>
            <a:pPr eaLnBrk="1" hangingPunct="1">
              <a:lnSpc>
                <a:spcPct val="90000"/>
              </a:lnSpc>
              <a:defRPr/>
            </a:pPr>
            <a:endParaRPr lang="hu-HU" sz="28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dirty="0"/>
              <a:t>Írjunk </a:t>
            </a:r>
            <a:r>
              <a:rPr lang="hu-HU" sz="2400" dirty="0" err="1"/>
              <a:t>Datalog</a:t>
            </a:r>
            <a:r>
              <a:rPr lang="hu-HU" sz="2400" dirty="0"/>
              <a:t> programot, amely kiszámolja azon csúcsok halmazát, melyek értéke “igaz” vagy “egy”.</a:t>
            </a:r>
            <a:endParaRPr lang="hu-HU" sz="24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hu-HU" sz="2400" b="1" dirty="0"/>
              <a:t>Tipp</a:t>
            </a:r>
            <a:r>
              <a:rPr lang="hu-HU" sz="2400" dirty="0"/>
              <a:t>: Számoljuk ki </a:t>
            </a:r>
            <a:r>
              <a:rPr lang="hu-HU" sz="2400" dirty="0" err="1"/>
              <a:t>One</a:t>
            </a:r>
            <a:r>
              <a:rPr lang="hu-HU" sz="2400" dirty="0"/>
              <a:t>(x)</a:t>
            </a:r>
            <a:r>
              <a:rPr lang="hu-HU" sz="2400" dirty="0" err="1"/>
              <a:t>-et</a:t>
            </a:r>
            <a:r>
              <a:rPr lang="hu-HU" sz="2400" dirty="0"/>
              <a:t> és </a:t>
            </a:r>
            <a:r>
              <a:rPr lang="hu-HU" sz="2400" dirty="0" err="1"/>
              <a:t>Zero</a:t>
            </a:r>
            <a:r>
              <a:rPr lang="hu-HU" sz="2400" dirty="0"/>
              <a:t>(x)</a:t>
            </a:r>
            <a:r>
              <a:rPr lang="hu-HU" sz="2400" dirty="0" err="1"/>
              <a:t>-et</a:t>
            </a:r>
            <a:r>
              <a:rPr lang="hu-HU" sz="2400" dirty="0"/>
              <a:t>. </a:t>
            </a:r>
            <a:br>
              <a:rPr lang="hu-HU" sz="2400" dirty="0"/>
            </a:br>
            <a:r>
              <a:rPr lang="hu-HU" sz="2400" dirty="0"/>
              <a:t>Itt Leaf0-t kell használni.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Feladat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64A0D-DFEA-44C2-8A63-541BADAEEAFF}" type="slidenum">
              <a:rPr lang="en-US" smtClean="0"/>
              <a:pPr>
                <a:defRPr/>
              </a:pPr>
              <a:t>46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A Datalog változatai</a:t>
            </a:r>
          </a:p>
        </p:txBody>
      </p:sp>
      <p:sp>
        <p:nvSpPr>
          <p:cNvPr id="33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638CF-786A-4D3A-89BE-B8E2DE549AFE}" type="slidenum">
              <a:rPr lang="en-US" smtClean="0"/>
              <a:pPr>
                <a:defRPr/>
              </a:pPr>
              <a:t>47</a:t>
            </a:fld>
            <a:endParaRPr lang="en-US" smtClean="0"/>
          </a:p>
        </p:txBody>
      </p:sp>
      <p:graphicFrame>
        <p:nvGraphicFramePr>
          <p:cNvPr id="87043" name="Group 3"/>
          <p:cNvGraphicFramePr>
            <a:graphicFrameLocks noGrp="1"/>
          </p:cNvGraphicFramePr>
          <p:nvPr/>
        </p:nvGraphicFramePr>
        <p:xfrm>
          <a:off x="228600" y="1981200"/>
          <a:ext cx="7696200" cy="3276600"/>
        </p:xfrm>
        <a:graphic>
          <a:graphicData uri="http://schemas.openxmlformats.org/drawingml/2006/table">
            <a:tbl>
              <a:tblPr/>
              <a:tblGrid>
                <a:gridCol w="1752600"/>
                <a:gridCol w="3625850"/>
                <a:gridCol w="2317750"/>
              </a:tblGrid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nincs rekurzió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van rekurzió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nincs </a:t>
                      </a: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  <a:sym typeface="Symbol" pitchFamily="18" charset="2"/>
                        </a:rPr>
                        <a:t>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Nem-rekurzív Datalog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= UCQ (miért ?)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Datalog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van </a:t>
                      </a: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  <a:sym typeface="Symbol" pitchFamily="18" charset="2"/>
                        </a:rPr>
                        <a:t>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Nem-rekurzív Datalog</a:t>
                      </a:r>
                      <a:r>
                        <a:rPr kumimoji="0" lang="hu-H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  <a:sym typeface="Symbol" pitchFamily="18" charset="2"/>
                        </a:rPr>
                        <a:t>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  <a:sym typeface="Symbol" pitchFamily="18" charset="2"/>
                        </a:rPr>
                        <a:t>= FO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Datalog</a:t>
                      </a:r>
                      <a:r>
                        <a:rPr kumimoji="0" lang="hu-H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  <a:sym typeface="Symbol" pitchFamily="18" charset="2"/>
                        </a:rPr>
                        <a:t></a:t>
                      </a:r>
                      <a:endParaRPr kumimoji="0" 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Konjunktív lekérdezések uniója = UCQ</a:t>
            </a:r>
          </a:p>
          <a:p>
            <a:pPr lvl="1" eaLnBrk="1" hangingPunct="1"/>
            <a:r>
              <a:rPr lang="hu-HU" smtClean="0"/>
              <a:t>A tartalmazás eldönthető és NP-teljes.</a:t>
            </a:r>
          </a:p>
          <a:p>
            <a:pPr lvl="1" eaLnBrk="1" hangingPunct="1"/>
            <a:endParaRPr lang="hu-HU" smtClean="0"/>
          </a:p>
          <a:p>
            <a:pPr eaLnBrk="1" hangingPunct="1"/>
            <a:r>
              <a:rPr lang="hu-HU" smtClean="0"/>
              <a:t>Nem-rekurzív Datalog</a:t>
            </a:r>
          </a:p>
          <a:p>
            <a:pPr lvl="1" eaLnBrk="1" hangingPunct="1"/>
            <a:r>
              <a:rPr lang="hu-HU" smtClean="0"/>
              <a:t>Ekvivalens az UCQ-val.</a:t>
            </a:r>
          </a:p>
          <a:p>
            <a:pPr lvl="1" eaLnBrk="1" hangingPunct="1"/>
            <a:r>
              <a:rPr lang="hu-HU" smtClean="0"/>
              <a:t>Ezért a tartalmazás itt is eldönthető.</a:t>
            </a:r>
          </a:p>
          <a:p>
            <a:pPr lvl="1" eaLnBrk="1" hangingPunct="1"/>
            <a:r>
              <a:rPr lang="hu-HU" smtClean="0"/>
              <a:t>Ez is NP-teljes-e ?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Nem-rekurzív Datalog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3EF54-4B45-4AB9-92F3-407350634358}" type="slidenum">
              <a:rPr lang="en-US" smtClean="0"/>
              <a:pPr>
                <a:defRPr/>
              </a:pPr>
              <a:t>48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400" smtClean="0">
                <a:latin typeface="Arial" charset="0"/>
                <a:cs typeface="Arial" charset="0"/>
              </a:rPr>
              <a:t>Egy nem-rekurzív Datalog:</a:t>
            </a:r>
          </a:p>
          <a:p>
            <a:pPr eaLnBrk="1" hangingPunct="1">
              <a:lnSpc>
                <a:spcPct val="90000"/>
              </a:lnSpc>
            </a:pPr>
            <a:endParaRPr lang="hu-HU" sz="2400" smtClean="0"/>
          </a:p>
          <a:p>
            <a:pPr eaLnBrk="1" hangingPunct="1">
              <a:lnSpc>
                <a:spcPct val="90000"/>
              </a:lnSpc>
            </a:pPr>
            <a:endParaRPr lang="hu-HU" sz="2400" smtClean="0"/>
          </a:p>
          <a:p>
            <a:pPr eaLnBrk="1" hangingPunct="1">
              <a:lnSpc>
                <a:spcPct val="90000"/>
              </a:lnSpc>
            </a:pPr>
            <a:endParaRPr lang="hu-HU" sz="2400" smtClean="0"/>
          </a:p>
          <a:p>
            <a:pPr eaLnBrk="1" hangingPunct="1">
              <a:lnSpc>
                <a:spcPct val="90000"/>
              </a:lnSpc>
            </a:pPr>
            <a:endParaRPr lang="hu-HU" sz="2400" smtClean="0"/>
          </a:p>
          <a:p>
            <a:pPr eaLnBrk="1" hangingPunct="1">
              <a:lnSpc>
                <a:spcPct val="90000"/>
              </a:lnSpc>
            </a:pPr>
            <a:r>
              <a:rPr lang="hu-HU" sz="2400" smtClean="0">
                <a:latin typeface="Arial" charset="0"/>
                <a:cs typeface="Arial" charset="0"/>
              </a:rPr>
              <a:t>Kibontása CQ-vá:</a:t>
            </a:r>
          </a:p>
          <a:p>
            <a:pPr eaLnBrk="1" hangingPunct="1">
              <a:lnSpc>
                <a:spcPct val="90000"/>
              </a:lnSpc>
            </a:pPr>
            <a:endParaRPr lang="hu-HU" sz="2400" smtClean="0"/>
          </a:p>
          <a:p>
            <a:pPr eaLnBrk="1" hangingPunct="1">
              <a:lnSpc>
                <a:spcPct val="90000"/>
              </a:lnSpc>
            </a:pPr>
            <a:endParaRPr lang="hu-HU" sz="2400" smtClean="0"/>
          </a:p>
          <a:p>
            <a:pPr eaLnBrk="1" hangingPunct="1">
              <a:lnSpc>
                <a:spcPct val="90000"/>
              </a:lnSpc>
            </a:pPr>
            <a:r>
              <a:rPr lang="hu-HU" sz="2400" smtClean="0">
                <a:latin typeface="Arial" charset="0"/>
                <a:cs typeface="Arial" charset="0"/>
              </a:rPr>
              <a:t>Mekkora ez a lekérdezés ?</a:t>
            </a: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Nem-rekurzív Datalog</a:t>
            </a: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C0440-8FB3-4E23-922D-E7E18047D34F}" type="slidenum">
              <a:rPr lang="en-US" smtClean="0"/>
              <a:pPr>
                <a:defRPr/>
              </a:pPr>
              <a:t>49</a:t>
            </a:fld>
            <a:endParaRPr lang="en-US" smtClean="0"/>
          </a:p>
        </p:txBody>
      </p:sp>
      <p:sp>
        <p:nvSpPr>
          <p:cNvPr id="71685" name="Rectangle 4"/>
          <p:cNvSpPr>
            <a:spLocks noChangeArrowheads="1"/>
          </p:cNvSpPr>
          <p:nvPr/>
        </p:nvSpPr>
        <p:spPr bwMode="auto">
          <a:xfrm>
            <a:off x="4572000" y="1557338"/>
            <a:ext cx="401955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(x,y)   :-  R(x,u), R(u,y)</a:t>
            </a:r>
          </a:p>
          <a:p>
            <a:r>
              <a:rPr lang="en-US" sz="24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(x,y)   :-  T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(x,u), T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(u,y)</a:t>
            </a:r>
          </a:p>
          <a:p>
            <a:r>
              <a:rPr lang="en-US" sz="2400">
                <a:latin typeface="Times New Roman" pitchFamily="18" charset="0"/>
              </a:rPr>
              <a:t>    .   .   .</a:t>
            </a:r>
          </a:p>
          <a:p>
            <a:r>
              <a:rPr lang="en-US" sz="24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(x,y)   :-  T</a:t>
            </a:r>
            <a:r>
              <a:rPr lang="en-US" sz="2400" baseline="-25000">
                <a:latin typeface="Times New Roman" pitchFamily="18" charset="0"/>
              </a:rPr>
              <a:t>n-1</a:t>
            </a:r>
            <a:r>
              <a:rPr lang="en-US" sz="2400">
                <a:latin typeface="Times New Roman" pitchFamily="18" charset="0"/>
              </a:rPr>
              <a:t> (x,u), T</a:t>
            </a:r>
            <a:r>
              <a:rPr lang="en-US" sz="2400" baseline="-25000">
                <a:latin typeface="Times New Roman" pitchFamily="18" charset="0"/>
              </a:rPr>
              <a:t>n-1</a:t>
            </a:r>
            <a:r>
              <a:rPr lang="en-US" sz="2400">
                <a:latin typeface="Times New Roman" pitchFamily="18" charset="0"/>
              </a:rPr>
              <a:t> (u,y)</a:t>
            </a:r>
          </a:p>
          <a:p>
            <a:r>
              <a:rPr lang="en-US" sz="2400">
                <a:latin typeface="Times New Roman" pitchFamily="18" charset="0"/>
              </a:rPr>
              <a:t>Answer(x,y) :- T</a:t>
            </a:r>
            <a:r>
              <a:rPr lang="en-US" sz="2400" baseline="-25000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(x,y)</a:t>
            </a:r>
          </a:p>
        </p:txBody>
      </p:sp>
      <p:sp>
        <p:nvSpPr>
          <p:cNvPr id="71686" name="Rectangle 5"/>
          <p:cNvSpPr>
            <a:spLocks noChangeArrowheads="1"/>
          </p:cNvSpPr>
          <p:nvPr/>
        </p:nvSpPr>
        <p:spPr bwMode="auto">
          <a:xfrm>
            <a:off x="944563" y="3860800"/>
            <a:ext cx="725487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Answer(x,y)   :-  R(x,u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), R(u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, u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), R(u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, u</a:t>
            </a:r>
            <a:r>
              <a:rPr lang="en-US" sz="2400" baseline="-25000">
                <a:latin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</a:rPr>
              <a:t>), . . . R(u</a:t>
            </a:r>
            <a:r>
              <a:rPr lang="en-US" sz="2400" baseline="-25000">
                <a:latin typeface="Times New Roman" pitchFamily="18" charset="0"/>
              </a:rPr>
              <a:t>m</a:t>
            </a:r>
            <a:r>
              <a:rPr lang="en-US" sz="2400">
                <a:latin typeface="Times New Roman" pitchFamily="18" charset="0"/>
              </a:rPr>
              <a:t>, 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12875"/>
            <a:ext cx="8610600" cy="4683125"/>
          </a:xfrm>
        </p:spPr>
        <p:txBody>
          <a:bodyPr/>
          <a:lstStyle/>
          <a:p>
            <a:pPr eaLnBrk="1" hangingPunct="1"/>
            <a:r>
              <a:rPr lang="hu-HU" smtClean="0"/>
              <a:t>Konjunktív lekérdezések (van-e valami kapcsolat köztük?) :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hu-HU" smtClean="0"/>
          </a:p>
          <a:p>
            <a:pPr eaLnBrk="1" hangingPunct="1"/>
            <a:r>
              <a:rPr lang="hu-HU" smtClean="0"/>
              <a:t>Nem konjunktív lekérdezések (miért?)</a:t>
            </a:r>
            <a:r>
              <a:rPr lang="en-US" smtClean="0"/>
              <a:t>: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159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4000"/>
              <a:t>Példák konjunktív lekérdezésekre</a:t>
            </a:r>
            <a:endParaRPr lang="en-US" sz="4000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BBEB1-695F-45F3-A6E4-23A080543CD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258888" y="2276475"/>
            <a:ext cx="6311900" cy="1382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q(x,y) = 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z.(R(x,z)  u.(R(z,u)  R(u,y)))</a:t>
            </a:r>
          </a:p>
          <a:p>
            <a:endParaRPr lang="en-US" sz="2800">
              <a:latin typeface="Times New Roman" pitchFamily="18" charset="0"/>
              <a:sym typeface="Symbol" pitchFamily="18" charset="2"/>
            </a:endParaRPr>
          </a:p>
          <a:p>
            <a:r>
              <a:rPr lang="en-US" sz="2800">
                <a:latin typeface="Times New Roman" pitchFamily="18" charset="0"/>
                <a:sym typeface="Symbol" pitchFamily="18" charset="2"/>
              </a:rPr>
              <a:t>q(x</a:t>
            </a:r>
            <a:r>
              <a:rPr lang="hu-HU" sz="2800">
                <a:latin typeface="Times New Roman" pitchFamily="18" charset="0"/>
                <a:sym typeface="Symbol" pitchFamily="18" charset="2"/>
              </a:rPr>
              <a:t>,y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) = z.u.(R(x,z)  R(z,u)  R(u,y))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195513" y="4221163"/>
            <a:ext cx="4579937" cy="13827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q(</a:t>
            </a:r>
            <a:r>
              <a:rPr lang="en-US" sz="2800" dirty="0" err="1">
                <a:latin typeface="Times New Roman" pitchFamily="18" charset="0"/>
              </a:rPr>
              <a:t>x,y</a:t>
            </a:r>
            <a:r>
              <a:rPr lang="en-US" sz="2800" dirty="0">
                <a:latin typeface="Times New Roman" pitchFamily="18" charset="0"/>
              </a:rPr>
              <a:t>) = </a:t>
            </a:r>
            <a:r>
              <a:rPr lang="en-US" sz="2800" b="1" dirty="0">
                <a:solidFill>
                  <a:srgbClr val="FF0000"/>
                </a:solidFill>
                <a:sym typeface="Symbol" pitchFamily="18" charset="2"/>
              </a:rPr>
              <a:t>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z.(R(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x,z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)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 R(</a:t>
            </a:r>
            <a:r>
              <a:rPr lang="en-US" sz="2800" dirty="0" err="1">
                <a:latin typeface="Times New Roman" pitchFamily="18" charset="0"/>
                <a:sym typeface="Wingdings" pitchFamily="2" charset="2"/>
              </a:rPr>
              <a:t>y,z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))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 </a:t>
            </a:r>
            <a:br>
              <a:rPr lang="en-US" sz="2800" dirty="0">
                <a:latin typeface="Times New Roman" pitchFamily="18" charset="0"/>
                <a:sym typeface="Symbol" pitchFamily="18" charset="2"/>
              </a:rPr>
            </a:br>
            <a:r>
              <a:rPr lang="en-US" sz="2800" dirty="0">
                <a:latin typeface="Times New Roman" pitchFamily="18" charset="0"/>
                <a:sym typeface="Symbol" pitchFamily="18" charset="2"/>
              </a:rPr>
              <a:t/>
            </a:r>
            <a:br>
              <a:rPr lang="en-US" sz="2800" dirty="0">
                <a:latin typeface="Times New Roman" pitchFamily="18" charset="0"/>
                <a:sym typeface="Symbol" pitchFamily="18" charset="2"/>
              </a:rPr>
            </a:br>
            <a:r>
              <a:rPr lang="en-US" sz="2800" dirty="0">
                <a:latin typeface="Times New Roman" pitchFamily="18" charset="0"/>
                <a:sym typeface="Symbol" pitchFamily="18" charset="2"/>
              </a:rPr>
              <a:t>q(x) = </a:t>
            </a:r>
            <a:r>
              <a:rPr lang="en-US" sz="2800" dirty="0">
                <a:sym typeface="Symbol" pitchFamily="18" charset="2"/>
              </a:rPr>
              <a:t>T(x) </a:t>
            </a:r>
            <a:r>
              <a:rPr lang="en-US" sz="2800" b="1" dirty="0">
                <a:solidFill>
                  <a:srgbClr val="FF0000"/>
                </a:solidFill>
                <a:sym typeface="Symbol" pitchFamily="18" charset="2"/>
              </a:rPr>
              <a:t>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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z.S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800" dirty="0" err="1">
                <a:latin typeface="Times New Roman" pitchFamily="18" charset="0"/>
                <a:sym typeface="Symbol" pitchFamily="18" charset="2"/>
              </a:rPr>
              <a:t>x,z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z="2400" dirty="0" smtClean="0">
                <a:latin typeface="Arial" charset="0"/>
                <a:cs typeface="Arial" charset="0"/>
              </a:rPr>
              <a:t>Legyen</a:t>
            </a:r>
            <a:r>
              <a:rPr lang="hu-HU" sz="2400" dirty="0" smtClean="0"/>
              <a:t> </a:t>
            </a:r>
            <a:r>
              <a:rPr lang="hu-HU" sz="2400" dirty="0" smtClean="0">
                <a:latin typeface="Times New Roman" pitchFamily="18" charset="0"/>
                <a:sym typeface="Symbol" pitchFamily="18" charset="2"/>
              </a:rPr>
              <a:t></a:t>
            </a:r>
            <a:r>
              <a:rPr lang="hu-HU" sz="2400" dirty="0" smtClean="0"/>
              <a:t> </a:t>
            </a:r>
            <a:r>
              <a:rPr lang="hu-HU" sz="2400" dirty="0" smtClean="0">
                <a:latin typeface="Arial" charset="0"/>
                <a:cs typeface="Arial" charset="0"/>
              </a:rPr>
              <a:t>egy </a:t>
            </a:r>
            <a:r>
              <a:rPr lang="hu-HU" sz="2400" dirty="0" err="1" smtClean="0">
                <a:latin typeface="Arial" charset="0"/>
                <a:cs typeface="Arial" charset="0"/>
              </a:rPr>
              <a:t>FO-beli</a:t>
            </a:r>
            <a:r>
              <a:rPr lang="hu-HU" sz="2400" dirty="0" smtClean="0">
                <a:latin typeface="Arial" charset="0"/>
                <a:cs typeface="Arial" charset="0"/>
              </a:rPr>
              <a:t> lekérdezés.</a:t>
            </a:r>
            <a:endParaRPr lang="hu-HU" sz="2400" dirty="0" smtClean="0"/>
          </a:p>
          <a:p>
            <a:pPr eaLnBrk="1" hangingPunct="1"/>
            <a:r>
              <a:rPr lang="hu-HU" sz="2400" dirty="0" smtClean="0">
                <a:latin typeface="Arial" charset="0"/>
                <a:cs typeface="Arial" charset="0"/>
              </a:rPr>
              <a:t>És</a:t>
            </a:r>
            <a:r>
              <a:rPr lang="hu-HU" sz="2400" dirty="0" smtClean="0"/>
              <a:t> </a:t>
            </a:r>
            <a:r>
              <a:rPr lang="hu-HU" sz="2400" b="1" dirty="0" smtClean="0"/>
              <a:t>D</a:t>
            </a:r>
            <a:r>
              <a:rPr lang="hu-HU" sz="2400" dirty="0" smtClean="0"/>
              <a:t> = (</a:t>
            </a:r>
            <a:r>
              <a:rPr lang="hu-HU" sz="2400" dirty="0" err="1" smtClean="0"/>
              <a:t>D</a:t>
            </a:r>
            <a:r>
              <a:rPr lang="hu-HU" sz="2400" dirty="0" smtClean="0"/>
              <a:t>, R</a:t>
            </a:r>
            <a:r>
              <a:rPr lang="hu-HU" sz="2400" baseline="-25000" dirty="0" smtClean="0"/>
              <a:t>1</a:t>
            </a:r>
            <a:r>
              <a:rPr lang="hu-HU" sz="2400" baseline="30000" dirty="0" smtClean="0"/>
              <a:t>D</a:t>
            </a:r>
            <a:r>
              <a:rPr lang="hu-HU" sz="2400" dirty="0" smtClean="0"/>
              <a:t>, …, </a:t>
            </a:r>
            <a:r>
              <a:rPr lang="hu-HU" sz="2400" dirty="0" err="1" smtClean="0"/>
              <a:t>R</a:t>
            </a:r>
            <a:r>
              <a:rPr lang="hu-HU" sz="2400" baseline="-25000" dirty="0" err="1" smtClean="0"/>
              <a:t>k</a:t>
            </a:r>
            <a:r>
              <a:rPr lang="hu-HU" sz="2400" baseline="30000" dirty="0" err="1" smtClean="0"/>
              <a:t>D</a:t>
            </a:r>
            <a:r>
              <a:rPr lang="hu-HU" sz="2400" dirty="0" smtClean="0"/>
              <a:t>) </a:t>
            </a:r>
            <a:r>
              <a:rPr lang="hu-HU" sz="2400" dirty="0" smtClean="0">
                <a:latin typeface="Arial" charset="0"/>
                <a:cs typeface="Arial" charset="0"/>
              </a:rPr>
              <a:t>egy modell.</a:t>
            </a:r>
            <a:endParaRPr lang="hu-HU" sz="2400" dirty="0" smtClean="0"/>
          </a:p>
          <a:p>
            <a:pPr eaLnBrk="1" hangingPunct="1"/>
            <a:r>
              <a:rPr lang="hu-HU" sz="2400" dirty="0" smtClean="0">
                <a:latin typeface="Arial" charset="0"/>
                <a:cs typeface="Arial" charset="0"/>
              </a:rPr>
              <a:t>Mennyire bonyolult a </a:t>
            </a:r>
            <a:r>
              <a:rPr lang="hu-HU" sz="2400" dirty="0" smtClean="0">
                <a:latin typeface="Arial" charset="0"/>
                <a:cs typeface="Arial" charset="0"/>
                <a:sym typeface="Symbol" pitchFamily="18" charset="2"/>
              </a:rPr>
              <a:t>(D) eredményét kiszámítani?</a:t>
            </a:r>
          </a:p>
          <a:p>
            <a:pPr eaLnBrk="1" hangingPunct="1"/>
            <a:endParaRPr lang="hu-HU" sz="2400" dirty="0" smtClean="0">
              <a:latin typeface="Arial" charset="0"/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400" dirty="0" err="1"/>
              <a:t>Vardi</a:t>
            </a:r>
            <a:r>
              <a:rPr lang="hu-HU" sz="2400" dirty="0"/>
              <a:t> osztályozása</a:t>
            </a:r>
            <a:r>
              <a:rPr lang="hu-HU" sz="2400" dirty="0" smtClean="0"/>
              <a:t>:</a:t>
            </a:r>
            <a:endParaRPr lang="hu-HU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000" b="1" dirty="0"/>
              <a:t>Adat szerinti bonyolultság:</a:t>
            </a:r>
            <a:endParaRPr lang="hu-HU" sz="2000" dirty="0"/>
          </a:p>
          <a:p>
            <a:pPr eaLnBrk="1" hangingPunct="1">
              <a:lnSpc>
                <a:spcPct val="90000"/>
              </a:lnSpc>
            </a:pPr>
            <a:r>
              <a:rPr lang="hu-HU" sz="2000" dirty="0">
                <a:latin typeface="Times New Roman" pitchFamily="18" charset="0"/>
                <a:sym typeface="Symbol" pitchFamily="18" charset="2"/>
              </a:rPr>
              <a:t>Legyen  rögzített. Számoljuk ki (D)</a:t>
            </a:r>
            <a:r>
              <a:rPr lang="hu-HU" sz="2000" dirty="0" err="1">
                <a:latin typeface="Times New Roman" pitchFamily="18" charset="0"/>
                <a:sym typeface="Symbol" pitchFamily="18" charset="2"/>
              </a:rPr>
              <a:t>-t</a:t>
            </a:r>
            <a:r>
              <a:rPr lang="hu-HU" sz="2000" dirty="0">
                <a:latin typeface="Times New Roman" pitchFamily="18" charset="0"/>
                <a:sym typeface="Symbol" pitchFamily="18" charset="2"/>
              </a:rPr>
              <a:t> |</a:t>
            </a:r>
            <a:r>
              <a:rPr lang="hu-HU" sz="2000" dirty="0" err="1">
                <a:latin typeface="Times New Roman" pitchFamily="18" charset="0"/>
                <a:sym typeface="Symbol" pitchFamily="18" charset="2"/>
              </a:rPr>
              <a:t>D</a:t>
            </a:r>
            <a:r>
              <a:rPr lang="hu-HU" sz="2000" dirty="0">
                <a:latin typeface="Times New Roman" pitchFamily="18" charset="0"/>
                <a:sym typeface="Symbol" pitchFamily="18" charset="2"/>
              </a:rPr>
              <a:t>| függvényében</a:t>
            </a:r>
            <a:r>
              <a:rPr lang="hu-HU" sz="2000" dirty="0" smtClean="0">
                <a:latin typeface="Times New Roman" pitchFamily="18" charset="0"/>
                <a:sym typeface="Symbol" pitchFamily="18" charset="2"/>
              </a:rPr>
              <a:t>.</a:t>
            </a:r>
            <a:endParaRPr lang="hu-HU" sz="20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000" b="1" dirty="0">
                <a:sym typeface="Symbol" pitchFamily="18" charset="2"/>
              </a:rPr>
              <a:t>Lekérdezés szerinti bonyolultság:</a:t>
            </a:r>
            <a:endParaRPr lang="hu-HU" sz="2000" dirty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hu-HU" sz="2000" dirty="0">
                <a:latin typeface="Times New Roman" pitchFamily="18" charset="0"/>
                <a:sym typeface="Symbol" pitchFamily="18" charset="2"/>
              </a:rPr>
              <a:t>Legyen D rögzített. Számoljuk ki (D)</a:t>
            </a:r>
            <a:r>
              <a:rPr lang="hu-HU" sz="2000" dirty="0" err="1">
                <a:latin typeface="Times New Roman" pitchFamily="18" charset="0"/>
                <a:sym typeface="Symbol" pitchFamily="18" charset="2"/>
              </a:rPr>
              <a:t>-t</a:t>
            </a:r>
            <a:r>
              <a:rPr lang="hu-HU" sz="2000" dirty="0">
                <a:latin typeface="Times New Roman" pitchFamily="18" charset="0"/>
                <a:sym typeface="Symbol" pitchFamily="18" charset="2"/>
              </a:rPr>
              <a:t> || függvényében</a:t>
            </a:r>
            <a:r>
              <a:rPr lang="hu-HU" sz="2000" dirty="0" smtClean="0">
                <a:latin typeface="Times New Roman" pitchFamily="18" charset="0"/>
                <a:sym typeface="Symbol" pitchFamily="18" charset="2"/>
              </a:rPr>
              <a:t>.</a:t>
            </a:r>
            <a:endParaRPr lang="hu-HU" sz="2000" dirty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000" b="1" dirty="0">
                <a:sym typeface="Symbol" pitchFamily="18" charset="2"/>
              </a:rPr>
              <a:t>Együttes bonyolultság:</a:t>
            </a:r>
          </a:p>
          <a:p>
            <a:pPr eaLnBrk="1" hangingPunct="1">
              <a:lnSpc>
                <a:spcPct val="90000"/>
              </a:lnSpc>
            </a:pPr>
            <a:r>
              <a:rPr lang="hu-HU" sz="2000" dirty="0">
                <a:latin typeface="Times New Roman" pitchFamily="18" charset="0"/>
                <a:sym typeface="Symbol" pitchFamily="18" charset="2"/>
              </a:rPr>
              <a:t>Számoljuk ki (D)</a:t>
            </a:r>
            <a:r>
              <a:rPr lang="hu-HU" sz="2000" dirty="0" err="1">
                <a:latin typeface="Times New Roman" pitchFamily="18" charset="0"/>
                <a:sym typeface="Symbol" pitchFamily="18" charset="2"/>
              </a:rPr>
              <a:t>-t</a:t>
            </a:r>
            <a:r>
              <a:rPr lang="hu-HU" sz="2000" dirty="0">
                <a:latin typeface="Times New Roman" pitchFamily="18" charset="0"/>
                <a:sym typeface="Symbol" pitchFamily="18" charset="2"/>
              </a:rPr>
              <a:t> |</a:t>
            </a:r>
            <a:r>
              <a:rPr lang="hu-HU" sz="2000" dirty="0" err="1">
                <a:latin typeface="Times New Roman" pitchFamily="18" charset="0"/>
                <a:sym typeface="Symbol" pitchFamily="18" charset="2"/>
              </a:rPr>
              <a:t>D</a:t>
            </a:r>
            <a:r>
              <a:rPr lang="hu-HU" sz="2000" dirty="0">
                <a:latin typeface="Times New Roman" pitchFamily="18" charset="0"/>
                <a:sym typeface="Symbol" pitchFamily="18" charset="2"/>
              </a:rPr>
              <a:t>| és || függvényében.</a:t>
            </a:r>
          </a:p>
          <a:p>
            <a:pPr eaLnBrk="1" hangingPunct="1"/>
            <a:endParaRPr lang="hu-HU" sz="2000" dirty="0" smtClean="0">
              <a:latin typeface="Arial" charset="0"/>
              <a:cs typeface="Arial" charset="0"/>
              <a:sym typeface="Symbol" pitchFamily="18" charset="2"/>
            </a:endParaRP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Lekérdezések bonyolultsága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D1FCA-0940-4013-92F1-144BE42DB8E9}" type="slidenum">
              <a:rPr lang="en-US" smtClean="0"/>
              <a:pPr>
                <a:defRPr/>
              </a:pPr>
              <a:t>50</a:t>
            </a:fld>
            <a:endParaRPr lang="en-US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59632" y="5517232"/>
            <a:ext cx="70643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800" dirty="0">
                <a:solidFill>
                  <a:srgbClr val="C00000"/>
                </a:solidFill>
              </a:rPr>
              <a:t>Melyik a legfontosabb az adatbázisokban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Példa</a:t>
            </a:r>
          </a:p>
        </p:txBody>
      </p:sp>
      <p:sp>
        <p:nvSpPr>
          <p:cNvPr id="67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D9D073-A24C-475F-817B-AB2C88E78012}" type="slidenum">
              <a:rPr lang="en-US" smtClean="0"/>
              <a:pPr>
                <a:defRPr/>
              </a:pPr>
              <a:t>51</a:t>
            </a:fld>
            <a:endParaRPr lang="en-US" smtClean="0"/>
          </a:p>
        </p:txBody>
      </p:sp>
      <p:sp>
        <p:nvSpPr>
          <p:cNvPr id="74756" name="Rectangle 3"/>
          <p:cNvSpPr>
            <a:spLocks noChangeArrowheads="1"/>
          </p:cNvSpPr>
          <p:nvPr/>
        </p:nvSpPr>
        <p:spPr bwMode="auto">
          <a:xfrm>
            <a:off x="1447800" y="1736725"/>
            <a:ext cx="63357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imes New Roman" pitchFamily="18" charset="0"/>
                <a:sym typeface="Symbol" pitchFamily="18" charset="2"/>
              </a:rPr>
              <a:t>(x)      u.(R(u,x)  y.(v.S(y,v)  R(x,y)))</a:t>
            </a:r>
          </a:p>
        </p:txBody>
      </p:sp>
      <p:graphicFrame>
        <p:nvGraphicFramePr>
          <p:cNvPr id="93188" name="Group 4"/>
          <p:cNvGraphicFramePr>
            <a:graphicFrameLocks noGrp="1"/>
          </p:cNvGraphicFramePr>
          <p:nvPr/>
        </p:nvGraphicFramePr>
        <p:xfrm>
          <a:off x="2268538" y="2659063"/>
          <a:ext cx="1295400" cy="3124203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09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89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98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3220" name="Group 36"/>
          <p:cNvGraphicFramePr>
            <a:graphicFrameLocks noGrp="1"/>
          </p:cNvGraphicFramePr>
          <p:nvPr/>
        </p:nvGraphicFramePr>
        <p:xfrm>
          <a:off x="5724525" y="2889250"/>
          <a:ext cx="1295400" cy="2430465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43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815" name="Rectangle 62"/>
          <p:cNvSpPr>
            <a:spLocks noChangeArrowheads="1"/>
          </p:cNvSpPr>
          <p:nvPr/>
        </p:nvSpPr>
        <p:spPr bwMode="auto">
          <a:xfrm>
            <a:off x="1274763" y="3876675"/>
            <a:ext cx="63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 =</a:t>
            </a:r>
          </a:p>
        </p:txBody>
      </p:sp>
      <p:sp>
        <p:nvSpPr>
          <p:cNvPr id="74816" name="Rectangle 63"/>
          <p:cNvSpPr>
            <a:spLocks noChangeArrowheads="1"/>
          </p:cNvSpPr>
          <p:nvPr/>
        </p:nvSpPr>
        <p:spPr bwMode="auto">
          <a:xfrm>
            <a:off x="4732338" y="3876675"/>
            <a:ext cx="601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 =</a:t>
            </a:r>
          </a:p>
        </p:txBody>
      </p:sp>
      <p:sp>
        <p:nvSpPr>
          <p:cNvPr id="74817" name="Rectangle 64"/>
          <p:cNvSpPr>
            <a:spLocks noChangeArrowheads="1"/>
          </p:cNvSpPr>
          <p:nvPr/>
        </p:nvSpPr>
        <p:spPr bwMode="auto">
          <a:xfrm>
            <a:off x="3851275" y="5573713"/>
            <a:ext cx="2514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Hogyan tovább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/>
              <a:t>Általános kiértékelési algoritmus</a:t>
            </a:r>
          </a:p>
        </p:txBody>
      </p:sp>
      <p:sp>
        <p:nvSpPr>
          <p:cNvPr id="8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7BE18D-2E1A-460E-B78D-4CE4051828C2}" type="slidenum">
              <a:rPr lang="en-US" smtClean="0"/>
              <a:pPr>
                <a:defRPr/>
              </a:pPr>
              <a:t>52</a:t>
            </a:fld>
            <a:endParaRPr lang="en-US" smtClean="0"/>
          </a:p>
        </p:txBody>
      </p:sp>
      <p:sp>
        <p:nvSpPr>
          <p:cNvPr id="75780" name="Rectangle 3"/>
          <p:cNvSpPr>
            <a:spLocks noChangeArrowheads="1"/>
          </p:cNvSpPr>
          <p:nvPr/>
        </p:nvSpPr>
        <p:spPr bwMode="auto">
          <a:xfrm>
            <a:off x="395288" y="1773238"/>
            <a:ext cx="8134350" cy="155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hu-HU" sz="2800">
                <a:latin typeface="Times New Roman" pitchFamily="18" charset="0"/>
                <a:sym typeface="Symbol" pitchFamily="18" charset="2"/>
              </a:rPr>
              <a:t> minden egyes </a:t>
            </a:r>
            <a:r>
              <a:rPr lang="hu-HU" sz="2800" baseline="-25000">
                <a:latin typeface="Times New Roman" pitchFamily="18" charset="0"/>
                <a:sym typeface="Symbol" pitchFamily="18" charset="2"/>
              </a:rPr>
              <a:t>i </a:t>
            </a:r>
            <a:r>
              <a:rPr lang="hu-HU" sz="2800">
                <a:latin typeface="Times New Roman" pitchFamily="18" charset="0"/>
                <a:sym typeface="Symbol" pitchFamily="18" charset="2"/>
              </a:rPr>
              <a:t>részkifejezésére, (i = 1, …, m)</a:t>
            </a:r>
          </a:p>
          <a:p>
            <a:pPr>
              <a:spcBef>
                <a:spcPct val="20000"/>
              </a:spcBef>
            </a:pPr>
            <a:r>
              <a:rPr lang="hu-HU" sz="2800">
                <a:latin typeface="Times New Roman" pitchFamily="18" charset="0"/>
                <a:sym typeface="Symbol" pitchFamily="18" charset="2"/>
              </a:rPr>
              <a:t>    számoljuk ki </a:t>
            </a:r>
            <a:r>
              <a:rPr lang="hu-HU" sz="2800" baseline="-25000">
                <a:latin typeface="Times New Roman" pitchFamily="18" charset="0"/>
                <a:sym typeface="Symbol" pitchFamily="18" charset="2"/>
              </a:rPr>
              <a:t>i </a:t>
            </a:r>
            <a:r>
              <a:rPr lang="hu-HU" sz="2800">
                <a:latin typeface="Times New Roman" pitchFamily="18" charset="0"/>
                <a:sym typeface="Symbol" pitchFamily="18" charset="2"/>
              </a:rPr>
              <a:t>eredményét egy T</a:t>
            </a:r>
            <a:r>
              <a:rPr lang="hu-HU" sz="2800" baseline="-25000">
                <a:latin typeface="Times New Roman" pitchFamily="18" charset="0"/>
                <a:sym typeface="Symbol" pitchFamily="18" charset="2"/>
              </a:rPr>
              <a:t>i</a:t>
            </a:r>
            <a:r>
              <a:rPr lang="hu-HU" sz="2800">
                <a:latin typeface="Times New Roman" pitchFamily="18" charset="0"/>
                <a:sym typeface="Symbol" pitchFamily="18" charset="2"/>
              </a:rPr>
              <a:t>(x</a:t>
            </a:r>
            <a:r>
              <a:rPr lang="hu-HU" sz="28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hu-HU" sz="2800">
                <a:latin typeface="Times New Roman" pitchFamily="18" charset="0"/>
                <a:sym typeface="Symbol" pitchFamily="18" charset="2"/>
              </a:rPr>
              <a:t>, …, x</a:t>
            </a:r>
            <a:r>
              <a:rPr lang="hu-HU" sz="2800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hu-HU" sz="2800">
                <a:latin typeface="Times New Roman" pitchFamily="18" charset="0"/>
                <a:sym typeface="Symbol" pitchFamily="18" charset="2"/>
              </a:rPr>
              <a:t>) táblába</a:t>
            </a:r>
          </a:p>
          <a:p>
            <a:pPr>
              <a:spcBef>
                <a:spcPct val="20000"/>
              </a:spcBef>
            </a:pPr>
            <a:r>
              <a:rPr lang="hu-HU" sz="2800" b="1">
                <a:latin typeface="Times New Roman" pitchFamily="18" charset="0"/>
                <a:sym typeface="Symbol" pitchFamily="18" charset="2"/>
              </a:rPr>
              <a:t>Eredmény:</a:t>
            </a:r>
            <a:r>
              <a:rPr lang="hu-HU" sz="2800">
                <a:latin typeface="Times New Roman" pitchFamily="18" charset="0"/>
                <a:sym typeface="Symbol" pitchFamily="18" charset="2"/>
              </a:rPr>
              <a:t> T</a:t>
            </a:r>
            <a:r>
              <a:rPr lang="hu-HU" sz="2800" baseline="-25000">
                <a:latin typeface="Times New Roman" pitchFamily="18" charset="0"/>
                <a:sym typeface="Symbol" pitchFamily="18" charset="2"/>
              </a:rPr>
              <a:t>m</a:t>
            </a:r>
          </a:p>
        </p:txBody>
      </p:sp>
      <p:sp>
        <p:nvSpPr>
          <p:cNvPr id="75781" name="Rectangle 4"/>
          <p:cNvSpPr>
            <a:spLocks noChangeArrowheads="1"/>
          </p:cNvSpPr>
          <p:nvPr/>
        </p:nvSpPr>
        <p:spPr bwMode="auto">
          <a:xfrm>
            <a:off x="838200" y="3716338"/>
            <a:ext cx="6018213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hu-HU" sz="2800" b="1"/>
              <a:t>Tétel:</a:t>
            </a:r>
            <a:r>
              <a:rPr lang="hu-HU" sz="2800"/>
              <a:t>  Ha </a:t>
            </a:r>
            <a:r>
              <a:rPr lang="hu-HU" sz="2800">
                <a:latin typeface="Times New Roman" pitchFamily="18" charset="0"/>
                <a:sym typeface="Symbol" pitchFamily="18" charset="2"/>
              </a:rPr>
              <a:t>-ben k változó van, akkor</a:t>
            </a:r>
            <a:r>
              <a:rPr lang="hu-HU" sz="2800"/>
              <a:t> </a:t>
            </a:r>
            <a:br>
              <a:rPr lang="hu-HU" sz="2800"/>
            </a:br>
            <a:r>
              <a:rPr lang="hu-HU" sz="2800"/>
              <a:t>a </a:t>
            </a:r>
            <a:r>
              <a:rPr lang="hu-HU" sz="2800">
                <a:latin typeface="Times New Roman" pitchFamily="18" charset="0"/>
                <a:sym typeface="Symbol" pitchFamily="18" charset="2"/>
              </a:rPr>
              <a:t>(D) kiszámításának ideje: O(||*|D|</a:t>
            </a:r>
            <a:r>
              <a:rPr lang="hu-HU" sz="2800" baseline="30000">
                <a:latin typeface="Times New Roman" pitchFamily="18" charset="0"/>
                <a:sym typeface="Symbol" pitchFamily="18" charset="2"/>
              </a:rPr>
              <a:t>k</a:t>
            </a:r>
            <a:r>
              <a:rPr lang="hu-HU" sz="28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75782" name="Rectangle 5"/>
          <p:cNvSpPr>
            <a:spLocks noChangeArrowheads="1"/>
          </p:cNvSpPr>
          <p:nvPr/>
        </p:nvSpPr>
        <p:spPr bwMode="auto">
          <a:xfrm>
            <a:off x="395288" y="4767263"/>
            <a:ext cx="7678737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200"/>
              <a:t>Adat szerinti bonyolultság           = </a:t>
            </a:r>
            <a:r>
              <a:rPr lang="hu-HU" sz="2200">
                <a:latin typeface="Times New Roman" pitchFamily="18" charset="0"/>
                <a:sym typeface="Symbol" pitchFamily="18" charset="2"/>
              </a:rPr>
              <a:t>O(|D|</a:t>
            </a:r>
            <a:r>
              <a:rPr lang="hu-HU" sz="2200" baseline="30000">
                <a:latin typeface="Times New Roman" pitchFamily="18" charset="0"/>
                <a:sym typeface="Symbol" pitchFamily="18" charset="2"/>
              </a:rPr>
              <a:t>k</a:t>
            </a:r>
            <a:r>
              <a:rPr lang="hu-HU" sz="2200">
                <a:latin typeface="Times New Roman" pitchFamily="18" charset="0"/>
                <a:sym typeface="Symbol" pitchFamily="18" charset="2"/>
              </a:rPr>
              <a:t>) = (polinomiális)</a:t>
            </a:r>
          </a:p>
          <a:p>
            <a:r>
              <a:rPr lang="hu-HU" sz="2200"/>
              <a:t>Lekérdezés szerinti bonyolultság = </a:t>
            </a:r>
            <a:r>
              <a:rPr lang="hu-HU" sz="2200">
                <a:latin typeface="Times New Roman" pitchFamily="18" charset="0"/>
                <a:sym typeface="Symbol" pitchFamily="18" charset="2"/>
              </a:rPr>
              <a:t>O(||*c</a:t>
            </a:r>
            <a:r>
              <a:rPr lang="hu-HU" sz="2200" baseline="30000">
                <a:latin typeface="Times New Roman" pitchFamily="18" charset="0"/>
                <a:sym typeface="Symbol" pitchFamily="18" charset="2"/>
              </a:rPr>
              <a:t>k</a:t>
            </a:r>
            <a:r>
              <a:rPr lang="hu-HU" sz="2200">
                <a:latin typeface="Times New Roman" pitchFamily="18" charset="0"/>
                <a:sym typeface="Symbol" pitchFamily="18" charset="2"/>
              </a:rPr>
              <a:t>) = (exponenciális)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/>
              <a:t>Általános kiértékelési algoritmus</a:t>
            </a:r>
          </a:p>
        </p:txBody>
      </p:sp>
      <p:sp>
        <p:nvSpPr>
          <p:cNvPr id="8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5C38B8-5493-47AF-BB2D-CB3EE373BA94}" type="slidenum">
              <a:rPr lang="en-US" smtClean="0"/>
              <a:pPr>
                <a:defRPr/>
              </a:pPr>
              <a:t>53</a:t>
            </a:fld>
            <a:endParaRPr lang="en-US" smtClean="0"/>
          </a:p>
        </p:txBody>
      </p:sp>
      <p:sp>
        <p:nvSpPr>
          <p:cNvPr id="76804" name="Rectangle 3"/>
          <p:cNvSpPr>
            <a:spLocks noChangeArrowheads="1"/>
          </p:cNvSpPr>
          <p:nvPr/>
        </p:nvSpPr>
        <p:spPr bwMode="auto">
          <a:xfrm>
            <a:off x="539750" y="2062163"/>
            <a:ext cx="10588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Példa:</a:t>
            </a:r>
          </a:p>
        </p:txBody>
      </p:sp>
      <p:sp>
        <p:nvSpPr>
          <p:cNvPr id="76805" name="Rectangle 4"/>
          <p:cNvSpPr>
            <a:spLocks noChangeArrowheads="1"/>
          </p:cNvSpPr>
          <p:nvPr/>
        </p:nvSpPr>
        <p:spPr bwMode="auto">
          <a:xfrm>
            <a:off x="2339975" y="2852738"/>
            <a:ext cx="4649788" cy="302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imes New Roman" pitchFamily="18" charset="0"/>
                <a:sym typeface="Symbol" pitchFamily="18" charset="2"/>
              </a:rPr>
              <a:t></a:t>
            </a:r>
            <a:r>
              <a:rPr lang="en-US" sz="24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(u,x)      R(u,x) </a:t>
            </a:r>
            <a:br>
              <a:rPr lang="en-US" sz="2400">
                <a:latin typeface="Times New Roman" pitchFamily="18" charset="0"/>
                <a:sym typeface="Symbol" pitchFamily="18" charset="2"/>
              </a:rPr>
            </a:br>
            <a:r>
              <a:rPr lang="en-US" sz="2400">
                <a:latin typeface="Times New Roman" pitchFamily="18" charset="0"/>
                <a:sym typeface="Symbol" pitchFamily="18" charset="2"/>
              </a:rPr>
              <a:t></a:t>
            </a:r>
            <a:r>
              <a:rPr lang="en-US" sz="2400" baseline="-25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(y,v)      S(y,v) </a:t>
            </a:r>
            <a:br>
              <a:rPr lang="en-US" sz="2400">
                <a:latin typeface="Times New Roman" pitchFamily="18" charset="0"/>
                <a:sym typeface="Symbol" pitchFamily="18" charset="2"/>
              </a:rPr>
            </a:br>
            <a:r>
              <a:rPr lang="en-US" sz="2400">
                <a:latin typeface="Times New Roman" pitchFamily="18" charset="0"/>
                <a:sym typeface="Symbol" pitchFamily="18" charset="2"/>
              </a:rPr>
              <a:t></a:t>
            </a:r>
            <a:r>
              <a:rPr lang="en-US" sz="2400" baseline="-2500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(x,y)      R(x,y)</a:t>
            </a:r>
            <a:br>
              <a:rPr lang="en-US" sz="2400">
                <a:latin typeface="Times New Roman" pitchFamily="18" charset="0"/>
                <a:sym typeface="Symbol" pitchFamily="18" charset="2"/>
              </a:rPr>
            </a:br>
            <a:r>
              <a:rPr lang="en-US" sz="2400">
                <a:latin typeface="Times New Roman" pitchFamily="18" charset="0"/>
                <a:sym typeface="Symbol" pitchFamily="18" charset="2"/>
              </a:rPr>
              <a:t></a:t>
            </a:r>
            <a:r>
              <a:rPr lang="en-US" sz="2400" baseline="-25000">
                <a:latin typeface="Times New Roman" pitchFamily="18" charset="0"/>
                <a:sym typeface="Symbol" pitchFamily="18" charset="2"/>
              </a:rPr>
              <a:t>4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(y)         v.</a:t>
            </a:r>
            <a:r>
              <a:rPr lang="en-US" sz="2400" baseline="-25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(y,v) </a:t>
            </a:r>
            <a:br>
              <a:rPr lang="en-US" sz="2400">
                <a:latin typeface="Times New Roman" pitchFamily="18" charset="0"/>
                <a:sym typeface="Symbol" pitchFamily="18" charset="2"/>
              </a:rPr>
            </a:br>
            <a:r>
              <a:rPr lang="en-US" sz="2400">
                <a:latin typeface="Times New Roman" pitchFamily="18" charset="0"/>
                <a:sym typeface="Symbol" pitchFamily="18" charset="2"/>
              </a:rPr>
              <a:t></a:t>
            </a:r>
            <a:r>
              <a:rPr lang="en-US" sz="2400" baseline="-25000">
                <a:latin typeface="Times New Roman" pitchFamily="18" charset="0"/>
                <a:sym typeface="Symbol" pitchFamily="18" charset="2"/>
              </a:rPr>
              <a:t>5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(x,y)      </a:t>
            </a:r>
            <a:r>
              <a:rPr lang="en-US" sz="2400" baseline="-25000">
                <a:latin typeface="Times New Roman" pitchFamily="18" charset="0"/>
                <a:sym typeface="Symbol" pitchFamily="18" charset="2"/>
              </a:rPr>
              <a:t>4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(y)  </a:t>
            </a:r>
            <a:r>
              <a:rPr lang="en-US" sz="2400" baseline="-2500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(x,y) </a:t>
            </a:r>
            <a:br>
              <a:rPr lang="en-US" sz="2400">
                <a:latin typeface="Times New Roman" pitchFamily="18" charset="0"/>
                <a:sym typeface="Symbol" pitchFamily="18" charset="2"/>
              </a:rPr>
            </a:br>
            <a:r>
              <a:rPr lang="en-US" sz="2400">
                <a:latin typeface="Times New Roman" pitchFamily="18" charset="0"/>
                <a:sym typeface="Symbol" pitchFamily="18" charset="2"/>
              </a:rPr>
              <a:t></a:t>
            </a:r>
            <a:r>
              <a:rPr lang="en-US" sz="2400" baseline="-25000">
                <a:latin typeface="Times New Roman" pitchFamily="18" charset="0"/>
                <a:sym typeface="Symbol" pitchFamily="18" charset="2"/>
              </a:rPr>
              <a:t>6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(x)         y. </a:t>
            </a:r>
            <a:r>
              <a:rPr lang="en-US" sz="2400" baseline="-25000">
                <a:latin typeface="Times New Roman" pitchFamily="18" charset="0"/>
                <a:sym typeface="Symbol" pitchFamily="18" charset="2"/>
              </a:rPr>
              <a:t>5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(x,y) </a:t>
            </a:r>
            <a:br>
              <a:rPr lang="en-US" sz="2400">
                <a:latin typeface="Times New Roman" pitchFamily="18" charset="0"/>
                <a:sym typeface="Symbol" pitchFamily="18" charset="2"/>
              </a:rPr>
            </a:br>
            <a:r>
              <a:rPr lang="en-US" sz="2400">
                <a:latin typeface="Times New Roman" pitchFamily="18" charset="0"/>
                <a:sym typeface="Symbol" pitchFamily="18" charset="2"/>
              </a:rPr>
              <a:t></a:t>
            </a:r>
            <a:r>
              <a:rPr lang="en-US" sz="2400" baseline="-25000">
                <a:latin typeface="Times New Roman" pitchFamily="18" charset="0"/>
                <a:sym typeface="Symbol" pitchFamily="18" charset="2"/>
              </a:rPr>
              <a:t>7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(u,x)      </a:t>
            </a:r>
            <a:r>
              <a:rPr lang="en-US" sz="24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(u,x)  </a:t>
            </a:r>
            <a:r>
              <a:rPr lang="en-US" sz="2400" baseline="-25000">
                <a:latin typeface="Times New Roman" pitchFamily="18" charset="0"/>
                <a:sym typeface="Symbol" pitchFamily="18" charset="2"/>
              </a:rPr>
              <a:t>6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(x) </a:t>
            </a:r>
            <a:br>
              <a:rPr lang="en-US" sz="2400">
                <a:latin typeface="Times New Roman" pitchFamily="18" charset="0"/>
                <a:sym typeface="Symbol" pitchFamily="18" charset="2"/>
              </a:rPr>
            </a:br>
            <a:r>
              <a:rPr lang="en-US" sz="2400">
                <a:latin typeface="Times New Roman" pitchFamily="18" charset="0"/>
                <a:sym typeface="Symbol" pitchFamily="18" charset="2"/>
              </a:rPr>
              <a:t></a:t>
            </a:r>
            <a:r>
              <a:rPr lang="en-US" sz="2400" baseline="-25000">
                <a:latin typeface="Times New Roman" pitchFamily="18" charset="0"/>
                <a:sym typeface="Symbol" pitchFamily="18" charset="2"/>
              </a:rPr>
              <a:t>8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(x)         u. </a:t>
            </a:r>
            <a:r>
              <a:rPr lang="en-US" sz="2400" baseline="-25000">
                <a:latin typeface="Times New Roman" pitchFamily="18" charset="0"/>
                <a:sym typeface="Symbol" pitchFamily="18" charset="2"/>
              </a:rPr>
              <a:t>7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(u,x)           (x) </a:t>
            </a:r>
          </a:p>
        </p:txBody>
      </p:sp>
      <p:sp>
        <p:nvSpPr>
          <p:cNvPr id="76806" name="Rectangle 5"/>
          <p:cNvSpPr>
            <a:spLocks noChangeArrowheads="1"/>
          </p:cNvSpPr>
          <p:nvPr/>
        </p:nvSpPr>
        <p:spPr bwMode="auto">
          <a:xfrm>
            <a:off x="1981200" y="2057400"/>
            <a:ext cx="63357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imes New Roman" pitchFamily="18" charset="0"/>
                <a:sym typeface="Symbol" pitchFamily="18" charset="2"/>
              </a:rPr>
              <a:t>(x)      u.(R(u,x)  y.(v.S(y,v)  R(x,y)))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844675"/>
            <a:ext cx="8229600" cy="4381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b="1" smtClean="0"/>
              <a:t>Tétel:</a:t>
            </a:r>
            <a:r>
              <a:rPr lang="hu-HU" smtClean="0"/>
              <a:t>  Ha </a:t>
            </a:r>
            <a:r>
              <a:rPr lang="hu-HU" smtClean="0">
                <a:latin typeface="Times New Roman" pitchFamily="18" charset="0"/>
                <a:sym typeface="Symbol" pitchFamily="18" charset="2"/>
              </a:rPr>
              <a:t>-ben k változó van, akkor</a:t>
            </a:r>
            <a:r>
              <a:rPr lang="hu-HU" smtClean="0"/>
              <a:t> </a:t>
            </a:r>
            <a:r>
              <a:rPr lang="hu-HU" smtClean="0">
                <a:latin typeface="Times New Roman" pitchFamily="18" charset="0"/>
                <a:sym typeface="Symbol" pitchFamily="18" charset="2"/>
              </a:rPr>
              <a:t>(D)-t O(||*|D|</a:t>
            </a:r>
            <a:r>
              <a:rPr lang="hu-HU" baseline="30000" smtClean="0">
                <a:latin typeface="Times New Roman" pitchFamily="18" charset="0"/>
                <a:sym typeface="Symbol" pitchFamily="18" charset="2"/>
              </a:rPr>
              <a:t>k</a:t>
            </a:r>
            <a:r>
              <a:rPr lang="hu-HU" smtClean="0">
                <a:latin typeface="Times New Roman" pitchFamily="18" charset="0"/>
                <a:sym typeface="Symbol" pitchFamily="18" charset="2"/>
              </a:rPr>
              <a:t>) idő alatt ki lehet számítani.</a:t>
            </a:r>
          </a:p>
          <a:p>
            <a:pPr eaLnBrk="1" hangingPunct="1">
              <a:buFontTx/>
              <a:buNone/>
            </a:pPr>
            <a:endParaRPr lang="hu-HU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endParaRPr lang="hu-HU" smtClean="0">
              <a:latin typeface="Times New Roman" pitchFamily="18" charset="0"/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hu-HU" sz="2400" b="1" smtClean="0">
                <a:latin typeface="Times New Roman" pitchFamily="18" charset="0"/>
                <a:sym typeface="Symbol" pitchFamily="18" charset="2"/>
              </a:rPr>
              <a:t>Megjegyzés:</a:t>
            </a:r>
            <a:r>
              <a:rPr lang="hu-HU" sz="2400" smtClean="0">
                <a:latin typeface="Times New Roman" pitchFamily="18" charset="0"/>
                <a:sym typeface="Symbol" pitchFamily="18" charset="2"/>
              </a:rPr>
              <a:t>  A változók száma számít!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Bonyolultság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421BD-B36E-48BA-BECE-4F469B759503}" type="slidenum">
              <a:rPr lang="en-US" smtClean="0"/>
              <a:pPr>
                <a:defRPr/>
              </a:pPr>
              <a:t>54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162425"/>
          </a:xfrm>
        </p:spPr>
        <p:txBody>
          <a:bodyPr/>
          <a:lstStyle/>
          <a:p>
            <a:pPr eaLnBrk="1" hangingPunct="1"/>
            <a:r>
              <a:rPr lang="hu-HU" smtClean="0"/>
              <a:t>Számítsunk ki minden m hosszú láncot.</a:t>
            </a:r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  <a:p>
            <a:pPr eaLnBrk="1" hangingPunct="1"/>
            <a:r>
              <a:rPr lang="hu-HU" smtClean="0"/>
              <a:t>m+1 változót használtunk.</a:t>
            </a:r>
          </a:p>
          <a:p>
            <a:pPr eaLnBrk="1" hangingPunct="1"/>
            <a:r>
              <a:rPr lang="hu-HU" smtClean="0"/>
              <a:t>Lehetséges-e újraírni kevesebb változóval ?</a:t>
            </a: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Figyeljünk a változókra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2C187-6121-489C-917E-512320426FB4}" type="slidenum">
              <a:rPr lang="en-US" smtClean="0"/>
              <a:pPr>
                <a:defRPr/>
              </a:pPr>
              <a:t>55</a:t>
            </a:fld>
            <a:endParaRPr lang="en-US" smtClean="0"/>
          </a:p>
        </p:txBody>
      </p:sp>
      <p:sp>
        <p:nvSpPr>
          <p:cNvPr id="78853" name="Rectangle 4"/>
          <p:cNvSpPr>
            <a:spLocks noChangeArrowheads="1"/>
          </p:cNvSpPr>
          <p:nvPr/>
        </p:nvSpPr>
        <p:spPr bwMode="auto">
          <a:xfrm>
            <a:off x="685800" y="2819400"/>
            <a:ext cx="735806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Chain</a:t>
            </a:r>
            <a:r>
              <a:rPr lang="en-US" sz="2400" baseline="-25000">
                <a:latin typeface="Times New Roman" pitchFamily="18" charset="0"/>
              </a:rPr>
              <a:t>m</a:t>
            </a:r>
            <a:r>
              <a:rPr lang="en-US" sz="2400">
                <a:latin typeface="Times New Roman" pitchFamily="18" charset="0"/>
              </a:rPr>
              <a:t>(x,y)   :-  R(x,u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), R(u</a:t>
            </a:r>
            <a:r>
              <a:rPr lang="en-US" sz="2400" baseline="-25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, u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), R(u</a:t>
            </a:r>
            <a:r>
              <a:rPr lang="en-US" sz="2400" baseline="-25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, u</a:t>
            </a:r>
            <a:r>
              <a:rPr lang="en-US" sz="2400" baseline="-25000">
                <a:latin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</a:rPr>
              <a:t>), . . . R(u</a:t>
            </a:r>
            <a:r>
              <a:rPr lang="en-US" sz="2400" baseline="-25000">
                <a:latin typeface="Times New Roman" pitchFamily="18" charset="0"/>
              </a:rPr>
              <a:t>m-1</a:t>
            </a:r>
            <a:r>
              <a:rPr lang="en-US" sz="2400">
                <a:latin typeface="Times New Roman" pitchFamily="18" charset="0"/>
              </a:rPr>
              <a:t>, 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idx="1"/>
          </p:nvPr>
        </p:nvSpPr>
        <p:spPr>
          <a:xfrm>
            <a:off x="430213" y="1844675"/>
            <a:ext cx="8229600" cy="4176713"/>
          </a:xfrm>
        </p:spPr>
        <p:txBody>
          <a:bodyPr/>
          <a:lstStyle/>
          <a:p>
            <a:pPr eaLnBrk="1" hangingPunct="1"/>
            <a:r>
              <a:rPr lang="hu-HU" smtClean="0"/>
              <a:t>FO</a:t>
            </a:r>
            <a:r>
              <a:rPr lang="hu-HU" baseline="30000" smtClean="0"/>
              <a:t>k</a:t>
            </a:r>
            <a:r>
              <a:rPr lang="hu-HU" smtClean="0"/>
              <a:t>  =  FO, amelyben csak az x</a:t>
            </a:r>
            <a:r>
              <a:rPr lang="hu-HU" baseline="-25000" smtClean="0"/>
              <a:t>1</a:t>
            </a:r>
            <a:r>
              <a:rPr lang="hu-HU" smtClean="0"/>
              <a:t>,…, x</a:t>
            </a:r>
            <a:r>
              <a:rPr lang="hu-HU" baseline="-25000" smtClean="0"/>
              <a:t>k</a:t>
            </a:r>
            <a:r>
              <a:rPr lang="hu-HU" smtClean="0"/>
              <a:t> változókat használhatjuk.</a:t>
            </a:r>
            <a:endParaRPr lang="hu-HU" baseline="-25000" smtClean="0"/>
          </a:p>
          <a:p>
            <a:pPr eaLnBrk="1" hangingPunct="1"/>
            <a:endParaRPr lang="hu-HU" baseline="-25000" smtClean="0"/>
          </a:p>
          <a:p>
            <a:pPr eaLnBrk="1" hangingPunct="1"/>
            <a:r>
              <a:rPr lang="hu-HU" smtClean="0"/>
              <a:t>Írjuk le az előbbi kifejezést FO</a:t>
            </a:r>
            <a:r>
              <a:rPr lang="hu-HU" baseline="30000" smtClean="0"/>
              <a:t>3</a:t>
            </a:r>
            <a:r>
              <a:rPr lang="hu-HU" smtClean="0"/>
              <a:t>-ban:</a:t>
            </a:r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Számoljuk a változókat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F64C5-7089-447B-9F34-A80908CF4AC7}" type="slidenum">
              <a:rPr lang="en-US" smtClean="0"/>
              <a:pPr>
                <a:defRPr/>
              </a:pPr>
              <a:t>56</a:t>
            </a:fld>
            <a:endParaRPr lang="en-US" smtClean="0"/>
          </a:p>
        </p:txBody>
      </p:sp>
      <p:sp>
        <p:nvSpPr>
          <p:cNvPr id="79877" name="Rectangle 4"/>
          <p:cNvSpPr>
            <a:spLocks noChangeArrowheads="1"/>
          </p:cNvSpPr>
          <p:nvPr/>
        </p:nvSpPr>
        <p:spPr bwMode="auto">
          <a:xfrm>
            <a:off x="107950" y="3789363"/>
            <a:ext cx="8888413" cy="46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Chain</a:t>
            </a:r>
            <a:r>
              <a:rPr lang="en-US" sz="2400" baseline="-25000">
                <a:latin typeface="Times New Roman" pitchFamily="18" charset="0"/>
              </a:rPr>
              <a:t>m</a:t>
            </a:r>
            <a:r>
              <a:rPr lang="en-US" sz="2400">
                <a:latin typeface="Times New Roman" pitchFamily="18" charset="0"/>
              </a:rPr>
              <a:t>(x,y)   :- 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u.</a:t>
            </a:r>
            <a:r>
              <a:rPr lang="en-US" sz="2400">
                <a:latin typeface="Times New Roman" pitchFamily="18" charset="0"/>
              </a:rPr>
              <a:t>R(x,u)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(x.</a:t>
            </a:r>
            <a:r>
              <a:rPr lang="en-US" sz="2400">
                <a:latin typeface="Times New Roman" pitchFamily="18" charset="0"/>
              </a:rPr>
              <a:t>R(u, x)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(u.</a:t>
            </a:r>
            <a:r>
              <a:rPr lang="en-US" sz="2400">
                <a:latin typeface="Times New Roman" pitchFamily="18" charset="0"/>
              </a:rPr>
              <a:t>R(x,u)…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(u.</a:t>
            </a:r>
            <a:r>
              <a:rPr lang="en-US" sz="2400">
                <a:latin typeface="Times New Roman" pitchFamily="18" charset="0"/>
              </a:rPr>
              <a:t> R(u, y)…))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idx="1"/>
          </p:nvPr>
        </p:nvSpPr>
        <p:spPr>
          <a:xfrm>
            <a:off x="436563" y="1773238"/>
            <a:ext cx="8229600" cy="4525962"/>
          </a:xfrm>
        </p:spPr>
        <p:txBody>
          <a:bodyPr/>
          <a:lstStyle/>
          <a:p>
            <a:pPr eaLnBrk="1" hangingPunct="1"/>
            <a:r>
              <a:rPr lang="hu-HU" smtClean="0">
                <a:latin typeface="Arial" charset="0"/>
                <a:cs typeface="Arial" charset="0"/>
              </a:rPr>
              <a:t>Megjegyzés: elég csak a logikai értékű lekérdezéseket vizsgálni.</a:t>
            </a:r>
          </a:p>
          <a:p>
            <a:pPr lvl="1" eaLnBrk="1" hangingPunct="1"/>
            <a:r>
              <a:rPr lang="hu-HU" sz="2400" smtClean="0">
                <a:latin typeface="Times New Roman" pitchFamily="18" charset="0"/>
                <a:sym typeface="Symbol" pitchFamily="18" charset="2"/>
              </a:rPr>
              <a:t>Ha a lekérdezés nem logikai, akkor:</a:t>
            </a:r>
          </a:p>
          <a:p>
            <a:pPr eaLnBrk="1" hangingPunct="1"/>
            <a:endParaRPr lang="hu-HU" smtClean="0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Lekérdezések bonyolultsága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A33B8-D68E-4BBC-AB9B-BB42FC994CA3}" type="slidenum">
              <a:rPr lang="en-US" smtClean="0"/>
              <a:pPr>
                <a:defRPr/>
              </a:pPr>
              <a:t>57</a:t>
            </a:fld>
            <a:endParaRPr lang="en-US" smtClean="0"/>
          </a:p>
        </p:txBody>
      </p:sp>
      <p:sp>
        <p:nvSpPr>
          <p:cNvPr id="80901" name="Rectangle 4"/>
          <p:cNvSpPr>
            <a:spLocks noChangeArrowheads="1"/>
          </p:cNvSpPr>
          <p:nvPr/>
        </p:nvSpPr>
        <p:spPr bwMode="auto">
          <a:xfrm>
            <a:off x="1042988" y="3500438"/>
            <a:ext cx="7164387" cy="1343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hu-HU" sz="2400" b="1">
                <a:latin typeface="Times New Roman" pitchFamily="18" charset="0"/>
                <a:sym typeface="Symbol" pitchFamily="18" charset="2"/>
              </a:rPr>
              <a:t>for</a:t>
            </a:r>
            <a:r>
              <a:rPr lang="hu-HU" sz="2400">
                <a:latin typeface="Times New Roman" pitchFamily="18" charset="0"/>
                <a:sym typeface="Symbol" pitchFamily="18" charset="2"/>
              </a:rPr>
              <a:t> a</a:t>
            </a:r>
            <a:r>
              <a:rPr lang="hu-HU" sz="24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hu-HU" sz="2400">
                <a:latin typeface="Times New Roman" pitchFamily="18" charset="0"/>
                <a:sym typeface="Symbol" pitchFamily="18" charset="2"/>
              </a:rPr>
              <a:t> in D, …, a</a:t>
            </a:r>
            <a:r>
              <a:rPr lang="hu-HU" sz="2400" baseline="-25000">
                <a:latin typeface="Times New Roman" pitchFamily="18" charset="0"/>
                <a:sym typeface="Symbol" pitchFamily="18" charset="2"/>
              </a:rPr>
              <a:t>k</a:t>
            </a:r>
            <a:r>
              <a:rPr lang="hu-HU" sz="2400">
                <a:latin typeface="Times New Roman" pitchFamily="18" charset="0"/>
                <a:sym typeface="Symbol" pitchFamily="18" charset="2"/>
              </a:rPr>
              <a:t> in D</a:t>
            </a:r>
          </a:p>
          <a:p>
            <a:pPr>
              <a:spcBef>
                <a:spcPct val="20000"/>
              </a:spcBef>
            </a:pPr>
            <a:r>
              <a:rPr lang="hu-HU" sz="2400">
                <a:latin typeface="Times New Roman" pitchFamily="18" charset="0"/>
                <a:sym typeface="Symbol" pitchFamily="18" charset="2"/>
              </a:rPr>
              <a:t>      </a:t>
            </a:r>
            <a:r>
              <a:rPr lang="hu-HU" sz="2400" b="1">
                <a:latin typeface="Times New Roman" pitchFamily="18" charset="0"/>
                <a:sym typeface="Symbol" pitchFamily="18" charset="2"/>
              </a:rPr>
              <a:t>if</a:t>
            </a:r>
            <a:r>
              <a:rPr lang="hu-HU" sz="2400">
                <a:latin typeface="Times New Roman" pitchFamily="18" charset="0"/>
                <a:sym typeface="Symbol" pitchFamily="18" charset="2"/>
              </a:rPr>
              <a:t> (a</a:t>
            </a:r>
            <a:r>
              <a:rPr lang="hu-HU" sz="24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hu-HU" sz="2400">
                <a:latin typeface="Times New Roman" pitchFamily="18" charset="0"/>
                <a:sym typeface="Symbol" pitchFamily="18" charset="2"/>
              </a:rPr>
              <a:t>, …, a</a:t>
            </a:r>
            <a:r>
              <a:rPr lang="hu-HU" sz="2400" baseline="-25000">
                <a:latin typeface="Times New Roman" pitchFamily="18" charset="0"/>
                <a:sym typeface="Symbol" pitchFamily="18" charset="2"/>
              </a:rPr>
              <a:t>k</a:t>
            </a:r>
            <a:r>
              <a:rPr lang="hu-HU" sz="2400">
                <a:latin typeface="Times New Roman" pitchFamily="18" charset="0"/>
                <a:sym typeface="Symbol" pitchFamily="18" charset="2"/>
              </a:rPr>
              <a:t>) in (D)  /* ez egy logikai lekérdezés */</a:t>
            </a:r>
          </a:p>
          <a:p>
            <a:pPr>
              <a:spcBef>
                <a:spcPct val="20000"/>
              </a:spcBef>
            </a:pPr>
            <a:r>
              <a:rPr lang="hu-HU" sz="2400">
                <a:latin typeface="Times New Roman" pitchFamily="18" charset="0"/>
              </a:rPr>
              <a:t>           </a:t>
            </a:r>
            <a:r>
              <a:rPr lang="hu-HU" sz="2400" b="1">
                <a:latin typeface="Times New Roman" pitchFamily="18" charset="0"/>
              </a:rPr>
              <a:t>then</a:t>
            </a:r>
            <a:r>
              <a:rPr lang="hu-HU" sz="2400">
                <a:latin typeface="Times New Roman" pitchFamily="18" charset="0"/>
              </a:rPr>
              <a:t> output (a</a:t>
            </a:r>
            <a:r>
              <a:rPr lang="hu-HU" sz="2400" baseline="-25000">
                <a:latin typeface="Times New Roman" pitchFamily="18" charset="0"/>
              </a:rPr>
              <a:t>1</a:t>
            </a:r>
            <a:r>
              <a:rPr lang="hu-HU" sz="2400">
                <a:latin typeface="Times New Roman" pitchFamily="18" charset="0"/>
              </a:rPr>
              <a:t>, …, a</a:t>
            </a:r>
            <a:r>
              <a:rPr lang="hu-HU" sz="2400" baseline="-25000">
                <a:latin typeface="Times New Roman" pitchFamily="18" charset="0"/>
              </a:rPr>
              <a:t>k</a:t>
            </a:r>
            <a:r>
              <a:rPr lang="hu-HU" sz="2400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105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000" smtClean="0">
                <a:latin typeface="Arial" charset="0"/>
                <a:cs typeface="Arial" charset="0"/>
              </a:rPr>
              <a:t>Emlékezzünk vissza a bonyolultság osztályaira: (futásidő és tárigény)</a:t>
            </a:r>
          </a:p>
          <a:p>
            <a:pPr eaLnBrk="1" hangingPunct="1">
              <a:lnSpc>
                <a:spcPct val="90000"/>
              </a:lnSpc>
            </a:pPr>
            <a:r>
              <a:rPr lang="hu-HU" sz="2000" smtClean="0">
                <a:latin typeface="Arial" charset="0"/>
                <a:cs typeface="Arial" charset="0"/>
              </a:rPr>
              <a:t>AC</a:t>
            </a:r>
            <a:r>
              <a:rPr lang="hu-HU" sz="2000" baseline="30000" smtClean="0">
                <a:latin typeface="Arial" charset="0"/>
                <a:cs typeface="Arial" charset="0"/>
              </a:rPr>
              <a:t>0</a:t>
            </a:r>
            <a:endParaRPr lang="hu-HU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u-HU" sz="2000" smtClean="0">
                <a:latin typeface="Arial" charset="0"/>
                <a:cs typeface="Arial" charset="0"/>
              </a:rPr>
              <a:t>LOGSPACE (logaritmikus tárigényű)</a:t>
            </a:r>
          </a:p>
          <a:p>
            <a:pPr eaLnBrk="1" hangingPunct="1">
              <a:lnSpc>
                <a:spcPct val="90000"/>
              </a:lnSpc>
            </a:pPr>
            <a:r>
              <a:rPr lang="hu-HU" sz="2000" smtClean="0">
                <a:latin typeface="Arial" charset="0"/>
                <a:cs typeface="Arial" charset="0"/>
              </a:rPr>
              <a:t>NLOGSPACE (nemdeterminisztikusan logaritmikus tárigényű)</a:t>
            </a:r>
          </a:p>
          <a:p>
            <a:pPr eaLnBrk="1" hangingPunct="1">
              <a:lnSpc>
                <a:spcPct val="90000"/>
              </a:lnSpc>
            </a:pPr>
            <a:r>
              <a:rPr lang="hu-HU" sz="2000" smtClean="0">
                <a:latin typeface="Arial" charset="0"/>
                <a:cs typeface="Arial" charset="0"/>
              </a:rPr>
              <a:t>PTIME (polinom idejű)</a:t>
            </a:r>
          </a:p>
          <a:p>
            <a:pPr eaLnBrk="1" hangingPunct="1">
              <a:lnSpc>
                <a:spcPct val="90000"/>
              </a:lnSpc>
            </a:pPr>
            <a:r>
              <a:rPr lang="hu-HU" sz="2000" smtClean="0">
                <a:latin typeface="Arial" charset="0"/>
                <a:cs typeface="Arial" charset="0"/>
              </a:rPr>
              <a:t>NP (nemdeterminisztikusan polinom idejű)</a:t>
            </a:r>
          </a:p>
          <a:p>
            <a:pPr eaLnBrk="1" hangingPunct="1">
              <a:lnSpc>
                <a:spcPct val="90000"/>
              </a:lnSpc>
            </a:pPr>
            <a:r>
              <a:rPr lang="hu-HU" sz="2000" smtClean="0">
                <a:latin typeface="Arial" charset="0"/>
                <a:cs typeface="Arial" charset="0"/>
              </a:rPr>
              <a:t>PSPACE (polinom tárigényű)</a:t>
            </a:r>
          </a:p>
          <a:p>
            <a:pPr eaLnBrk="1" hangingPunct="1">
              <a:lnSpc>
                <a:spcPct val="90000"/>
              </a:lnSpc>
            </a:pPr>
            <a:r>
              <a:rPr lang="hu-HU" sz="2000" smtClean="0">
                <a:latin typeface="Arial" charset="0"/>
                <a:cs typeface="Arial" charset="0"/>
              </a:rPr>
              <a:t>EXPTIME (exponenciális idejű)</a:t>
            </a:r>
          </a:p>
          <a:p>
            <a:pPr eaLnBrk="1" hangingPunct="1">
              <a:lnSpc>
                <a:spcPct val="90000"/>
              </a:lnSpc>
            </a:pPr>
            <a:r>
              <a:rPr lang="hu-HU" sz="2000" smtClean="0">
                <a:latin typeface="Arial" charset="0"/>
                <a:cs typeface="Arial" charset="0"/>
              </a:rPr>
              <a:t>EXPSPACE (exponenciális tárigényű)</a:t>
            </a:r>
          </a:p>
          <a:p>
            <a:pPr eaLnBrk="1" hangingPunct="1">
              <a:lnSpc>
                <a:spcPct val="90000"/>
              </a:lnSpc>
            </a:pPr>
            <a:r>
              <a:rPr lang="hu-HU" sz="2000" smtClean="0">
                <a:latin typeface="Arial" charset="0"/>
                <a:cs typeface="Arial" charset="0"/>
              </a:rPr>
              <a:t>(Kalmár) Elemi függvények</a:t>
            </a:r>
          </a:p>
          <a:p>
            <a:pPr eaLnBrk="1" hangingPunct="1">
              <a:lnSpc>
                <a:spcPct val="90000"/>
              </a:lnSpc>
            </a:pPr>
            <a:r>
              <a:rPr lang="hu-HU" sz="2000" smtClean="0">
                <a:latin typeface="Arial" charset="0"/>
                <a:cs typeface="Arial" charset="0"/>
              </a:rPr>
              <a:t>Turing-kiszámítható függvények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dirty="0"/>
              <a:t>A kiszámítási bonyolultság osztályai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CACC2-02EF-4F4D-A585-5B5621A86805}" type="slidenum">
              <a:rPr lang="en-US" smtClean="0"/>
              <a:pPr>
                <a:defRPr/>
              </a:pPr>
              <a:t>58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/>
              <a:t>A lekérdező nyelvek adat szerinti bonyolultsága</a:t>
            </a:r>
          </a:p>
        </p:txBody>
      </p:sp>
      <p:sp>
        <p:nvSpPr>
          <p:cNvPr id="22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0434E-7E08-4081-898B-DCBCDA69785F}" type="slidenum">
              <a:rPr lang="en-US" smtClean="0"/>
              <a:pPr>
                <a:defRPr/>
              </a:pPr>
              <a:t>59</a:t>
            </a:fld>
            <a:endParaRPr lang="en-US" smtClean="0"/>
          </a:p>
        </p:txBody>
      </p:sp>
      <p:sp>
        <p:nvSpPr>
          <p:cNvPr id="82948" name="Oval 3"/>
          <p:cNvSpPr>
            <a:spLocks noChangeArrowheads="1"/>
          </p:cNvSpPr>
          <p:nvPr/>
        </p:nvSpPr>
        <p:spPr bwMode="auto">
          <a:xfrm>
            <a:off x="2439988" y="4113213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949" name="Oval 4"/>
          <p:cNvSpPr>
            <a:spLocks noChangeArrowheads="1"/>
          </p:cNvSpPr>
          <p:nvPr/>
        </p:nvSpPr>
        <p:spPr bwMode="auto">
          <a:xfrm>
            <a:off x="2209800" y="3200400"/>
            <a:ext cx="1371600" cy="2057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950" name="Oval 5"/>
          <p:cNvSpPr>
            <a:spLocks noChangeArrowheads="1"/>
          </p:cNvSpPr>
          <p:nvPr/>
        </p:nvSpPr>
        <p:spPr bwMode="auto">
          <a:xfrm>
            <a:off x="1981200" y="2362200"/>
            <a:ext cx="1828800" cy="3048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951" name="Text Box 6"/>
          <p:cNvSpPr txBox="1">
            <a:spLocks noChangeArrowheads="1"/>
          </p:cNvSpPr>
          <p:nvPr/>
        </p:nvSpPr>
        <p:spPr bwMode="auto">
          <a:xfrm>
            <a:off x="2574925" y="4308475"/>
            <a:ext cx="70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>
                <a:latin typeface="Times New Roman" pitchFamily="18" charset="0"/>
              </a:rPr>
              <a:t>AC</a:t>
            </a:r>
            <a:r>
              <a:rPr lang="hu-HU" baseline="30000">
                <a:latin typeface="Times New Roman" pitchFamily="18" charset="0"/>
              </a:rPr>
              <a:t>0</a:t>
            </a:r>
            <a:endParaRPr lang="hu-HU">
              <a:latin typeface="Times New Roman" pitchFamily="18" charset="0"/>
            </a:endParaRPr>
          </a:p>
        </p:txBody>
      </p:sp>
      <p:sp>
        <p:nvSpPr>
          <p:cNvPr id="82952" name="Text Box 7"/>
          <p:cNvSpPr txBox="1">
            <a:spLocks noChangeArrowheads="1"/>
          </p:cNvSpPr>
          <p:nvPr/>
        </p:nvSpPr>
        <p:spPr bwMode="auto">
          <a:xfrm>
            <a:off x="2438400" y="35052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>
                <a:latin typeface="Times New Roman" pitchFamily="18" charset="0"/>
              </a:rPr>
              <a:t>PTIME</a:t>
            </a:r>
          </a:p>
        </p:txBody>
      </p:sp>
      <p:sp>
        <p:nvSpPr>
          <p:cNvPr id="82953" name="Text Box 8"/>
          <p:cNvSpPr txBox="1">
            <a:spLocks noChangeArrowheads="1"/>
          </p:cNvSpPr>
          <p:nvPr/>
        </p:nvSpPr>
        <p:spPr bwMode="auto">
          <a:xfrm>
            <a:off x="2438400" y="2590800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>
                <a:latin typeface="Times New Roman" pitchFamily="18" charset="0"/>
              </a:rPr>
              <a:t>PSPACE</a:t>
            </a:r>
          </a:p>
        </p:txBody>
      </p:sp>
      <p:sp>
        <p:nvSpPr>
          <p:cNvPr id="82954" name="Oval 9"/>
          <p:cNvSpPr>
            <a:spLocks noChangeArrowheads="1"/>
          </p:cNvSpPr>
          <p:nvPr/>
        </p:nvSpPr>
        <p:spPr bwMode="auto">
          <a:xfrm>
            <a:off x="5640388" y="4113213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955" name="Oval 10"/>
          <p:cNvSpPr>
            <a:spLocks noChangeArrowheads="1"/>
          </p:cNvSpPr>
          <p:nvPr/>
        </p:nvSpPr>
        <p:spPr bwMode="auto">
          <a:xfrm>
            <a:off x="5410200" y="3200400"/>
            <a:ext cx="1371600" cy="2057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956" name="Oval 11"/>
          <p:cNvSpPr>
            <a:spLocks noChangeArrowheads="1"/>
          </p:cNvSpPr>
          <p:nvPr/>
        </p:nvSpPr>
        <p:spPr bwMode="auto">
          <a:xfrm>
            <a:off x="5181600" y="2362200"/>
            <a:ext cx="1828800" cy="3048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957" name="Text Box 12"/>
          <p:cNvSpPr txBox="1">
            <a:spLocks noChangeArrowheads="1"/>
          </p:cNvSpPr>
          <p:nvPr/>
        </p:nvSpPr>
        <p:spPr bwMode="auto">
          <a:xfrm>
            <a:off x="5775325" y="4308475"/>
            <a:ext cx="310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>
                <a:latin typeface="Times New Roman" pitchFamily="18" charset="0"/>
              </a:rPr>
              <a:t>FO = nem-rek. datalog</a:t>
            </a:r>
            <a:r>
              <a:rPr lang="hu-HU" baseline="30000">
                <a:latin typeface="Times New Roman" pitchFamily="18" charset="0"/>
                <a:sym typeface="Symbol" pitchFamily="18" charset="2"/>
              </a:rPr>
              <a:t></a:t>
            </a:r>
          </a:p>
        </p:txBody>
      </p:sp>
      <p:sp>
        <p:nvSpPr>
          <p:cNvPr id="82958" name="Text Box 13"/>
          <p:cNvSpPr txBox="1">
            <a:spLocks noChangeArrowheads="1"/>
          </p:cNvSpPr>
          <p:nvPr/>
        </p:nvSpPr>
        <p:spPr bwMode="auto">
          <a:xfrm>
            <a:off x="5638800" y="3505200"/>
            <a:ext cx="2668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>
                <a:latin typeface="Times New Roman" pitchFamily="18" charset="0"/>
              </a:rPr>
              <a:t>FO(LFP) = datalog</a:t>
            </a:r>
            <a:r>
              <a:rPr lang="hu-HU" baseline="30000">
                <a:latin typeface="Times New Roman" pitchFamily="18" charset="0"/>
                <a:sym typeface="Symbol" pitchFamily="18" charset="2"/>
              </a:rPr>
              <a:t></a:t>
            </a:r>
          </a:p>
        </p:txBody>
      </p:sp>
      <p:sp>
        <p:nvSpPr>
          <p:cNvPr id="82959" name="Text Box 14"/>
          <p:cNvSpPr txBox="1">
            <a:spLocks noChangeArrowheads="1"/>
          </p:cNvSpPr>
          <p:nvPr/>
        </p:nvSpPr>
        <p:spPr bwMode="auto">
          <a:xfrm>
            <a:off x="5638800" y="2590800"/>
            <a:ext cx="2803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>
                <a:latin typeface="Times New Roman" pitchFamily="18" charset="0"/>
              </a:rPr>
              <a:t>FO(PFP) = datalog</a:t>
            </a:r>
            <a:r>
              <a:rPr lang="hu-HU" baseline="30000">
                <a:latin typeface="Times New Roman" pitchFamily="18" charset="0"/>
                <a:sym typeface="Symbol" pitchFamily="18" charset="2"/>
              </a:rPr>
              <a:t>,*</a:t>
            </a:r>
          </a:p>
        </p:txBody>
      </p:sp>
      <p:sp>
        <p:nvSpPr>
          <p:cNvPr id="82960" name="Line 15"/>
          <p:cNvSpPr>
            <a:spLocks noChangeShapeType="1"/>
          </p:cNvSpPr>
          <p:nvPr/>
        </p:nvSpPr>
        <p:spPr bwMode="auto">
          <a:xfrm flipH="1">
            <a:off x="3200400" y="45720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961" name="Line 16"/>
          <p:cNvSpPr>
            <a:spLocks noChangeShapeType="1"/>
          </p:cNvSpPr>
          <p:nvPr/>
        </p:nvSpPr>
        <p:spPr bwMode="auto">
          <a:xfrm flipH="1">
            <a:off x="3505200" y="3810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962" name="Line 17"/>
          <p:cNvSpPr>
            <a:spLocks noChangeShapeType="1"/>
          </p:cNvSpPr>
          <p:nvPr/>
        </p:nvSpPr>
        <p:spPr bwMode="auto">
          <a:xfrm flipH="1">
            <a:off x="3810000" y="2895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963" name="Text Box 18"/>
          <p:cNvSpPr txBox="1">
            <a:spLocks noChangeArrowheads="1"/>
          </p:cNvSpPr>
          <p:nvPr/>
        </p:nvSpPr>
        <p:spPr bwMode="auto">
          <a:xfrm>
            <a:off x="371475" y="54102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 sz="2400">
                <a:latin typeface="Times New Roman" pitchFamily="18" charset="0"/>
              </a:rPr>
              <a:t>Fontos: minél bonyolultabb egy nyelv, annál nehezebb optimalizálni</a:t>
            </a:r>
          </a:p>
        </p:txBody>
      </p:sp>
      <p:sp>
        <p:nvSpPr>
          <p:cNvPr id="82964" name="Text Box 19"/>
          <p:cNvSpPr txBox="1">
            <a:spLocks noChangeArrowheads="1"/>
          </p:cNvSpPr>
          <p:nvPr/>
        </p:nvSpPr>
        <p:spPr bwMode="auto">
          <a:xfrm>
            <a:off x="39688" y="1844675"/>
            <a:ext cx="8739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 sz="2400">
                <a:latin typeface="Times New Roman" pitchFamily="18" charset="0"/>
              </a:rPr>
              <a:t>Cikk: A logikának a számítástudománybeli szokatlan hatékonyságáról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317500" y="1462088"/>
            <a:ext cx="8458200" cy="4114800"/>
          </a:xfrm>
        </p:spPr>
        <p:txBody>
          <a:bodyPr/>
          <a:lstStyle/>
          <a:p>
            <a:pPr eaLnBrk="1" hangingPunct="1"/>
            <a:r>
              <a:rPr lang="hu-HU" sz="2800" smtClean="0"/>
              <a:t>Tetszőleges</a:t>
            </a:r>
            <a:r>
              <a:rPr lang="en-US" sz="2800" smtClean="0"/>
              <a:t> CQ </a:t>
            </a:r>
            <a:r>
              <a:rPr lang="hu-HU" sz="2800" smtClean="0"/>
              <a:t>lekérdezés ekvivalens (átírható) ilyen alakú CQ lekérdezéssel</a:t>
            </a:r>
            <a:r>
              <a:rPr lang="en-US" sz="2800" smtClean="0"/>
              <a:t>:</a:t>
            </a:r>
          </a:p>
          <a:p>
            <a:pPr eaLnBrk="1" hangingPunct="1"/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	(</a:t>
            </a:r>
            <a:r>
              <a:rPr lang="hu-HU" sz="2800" smtClean="0"/>
              <a:t>Vagyis az összes kvantor a formula elején szerepel.</a:t>
            </a:r>
            <a:r>
              <a:rPr lang="en-US" sz="2800" smtClean="0"/>
              <a:t>)</a:t>
            </a:r>
            <a:br>
              <a:rPr lang="en-US" sz="2800" smtClean="0"/>
            </a:br>
            <a:endParaRPr lang="en-US" sz="2800" smtClean="0">
              <a:sym typeface="Symbol" pitchFamily="18" charset="2"/>
            </a:endParaRPr>
          </a:p>
          <a:p>
            <a:pPr eaLnBrk="1" hangingPunct="1"/>
            <a:r>
              <a:rPr lang="hu-HU" sz="2800" smtClean="0">
                <a:sym typeface="Symbol" pitchFamily="18" charset="2"/>
              </a:rPr>
              <a:t>Ugyanez </a:t>
            </a:r>
            <a:r>
              <a:rPr lang="en-US" sz="2800" b="1" smtClean="0">
                <a:solidFill>
                  <a:srgbClr val="0066FF"/>
                </a:solidFill>
                <a:sym typeface="Symbol" pitchFamily="18" charset="2"/>
              </a:rPr>
              <a:t>Datalog</a:t>
            </a:r>
            <a:r>
              <a:rPr lang="en-US" sz="2800" smtClean="0">
                <a:sym typeface="Symbol" pitchFamily="18" charset="2"/>
              </a:rPr>
              <a:t> </a:t>
            </a:r>
            <a:r>
              <a:rPr lang="hu-HU" sz="2800" smtClean="0">
                <a:sym typeface="Symbol" pitchFamily="18" charset="2"/>
              </a:rPr>
              <a:t>jelöléssel</a:t>
            </a:r>
            <a:r>
              <a:rPr lang="en-US" sz="2800" smtClean="0">
                <a:sym typeface="Symbol" pitchFamily="18" charset="2"/>
              </a:rPr>
              <a:t>:</a:t>
            </a:r>
            <a:br>
              <a:rPr lang="en-US" sz="2800" smtClean="0">
                <a:sym typeface="Symbol" pitchFamily="18" charset="2"/>
              </a:rPr>
            </a:br>
            <a:endParaRPr lang="en-US" sz="2800" smtClean="0">
              <a:sym typeface="Symbol" pitchFamily="18" charset="2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Konjunktív lekérdezések</a:t>
            </a:r>
            <a:endParaRPr lang="en-US"/>
          </a:p>
        </p:txBody>
      </p:sp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19502-886E-4BBA-9D6D-FF762761DCE8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114300" y="2468563"/>
            <a:ext cx="8877300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sym typeface="Symbol" pitchFamily="18" charset="2"/>
              </a:rPr>
              <a:t>q(x</a:t>
            </a:r>
            <a:r>
              <a:rPr lang="en-US" sz="28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,...,x</a:t>
            </a:r>
            <a:r>
              <a:rPr lang="en-US" sz="2800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)  = y</a:t>
            </a:r>
            <a:r>
              <a:rPr lang="en-US" sz="28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.y</a:t>
            </a:r>
            <a:r>
              <a:rPr lang="en-US" sz="2800" baseline="-25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...y</a:t>
            </a:r>
            <a:r>
              <a:rPr lang="en-US" sz="2800" baseline="-25000">
                <a:latin typeface="Times New Roman" pitchFamily="18" charset="0"/>
                <a:sym typeface="Symbol" pitchFamily="18" charset="2"/>
              </a:rPr>
              <a:t>p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.(R</a:t>
            </a:r>
            <a:r>
              <a:rPr lang="en-US" sz="28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(t</a:t>
            </a:r>
            <a:r>
              <a:rPr lang="en-US" sz="2800" baseline="-25000">
                <a:latin typeface="Times New Roman" pitchFamily="18" charset="0"/>
                <a:sym typeface="Symbol" pitchFamily="18" charset="2"/>
              </a:rPr>
              <a:t>11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,...,t</a:t>
            </a:r>
            <a:r>
              <a:rPr lang="en-US" sz="2800" baseline="-25000">
                <a:latin typeface="Times New Roman" pitchFamily="18" charset="0"/>
                <a:sym typeface="Symbol" pitchFamily="18" charset="2"/>
              </a:rPr>
              <a:t>1m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) ... R</a:t>
            </a:r>
            <a:r>
              <a:rPr lang="en-US" sz="2800" baseline="-25000">
                <a:latin typeface="Times New Roman" pitchFamily="18" charset="0"/>
                <a:sym typeface="Symbol" pitchFamily="18" charset="2"/>
              </a:rPr>
              <a:t>k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(t</a:t>
            </a:r>
            <a:r>
              <a:rPr lang="en-US" sz="2800" baseline="-25000">
                <a:latin typeface="Times New Roman" pitchFamily="18" charset="0"/>
                <a:sym typeface="Symbol" pitchFamily="18" charset="2"/>
              </a:rPr>
              <a:t>k1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,...,t</a:t>
            </a:r>
            <a:r>
              <a:rPr lang="en-US" sz="2800" baseline="-25000">
                <a:latin typeface="Times New Roman" pitchFamily="18" charset="0"/>
                <a:sym typeface="Symbol" pitchFamily="18" charset="2"/>
              </a:rPr>
              <a:t>km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))</a:t>
            </a: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908050" y="5157788"/>
            <a:ext cx="6684963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  <a:sym typeface="Symbol" pitchFamily="18" charset="2"/>
              </a:rPr>
              <a:t>q(x</a:t>
            </a:r>
            <a:r>
              <a:rPr lang="en-US" sz="28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,...,x</a:t>
            </a:r>
            <a:r>
              <a:rPr lang="en-US" sz="2800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)   :-   R</a:t>
            </a:r>
            <a:r>
              <a:rPr lang="en-US" sz="28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(t</a:t>
            </a:r>
            <a:r>
              <a:rPr lang="en-US" sz="2800" baseline="-25000">
                <a:latin typeface="Times New Roman" pitchFamily="18" charset="0"/>
                <a:sym typeface="Symbol" pitchFamily="18" charset="2"/>
              </a:rPr>
              <a:t>11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,...,t</a:t>
            </a:r>
            <a:r>
              <a:rPr lang="en-US" sz="2800" baseline="-25000">
                <a:latin typeface="Times New Roman" pitchFamily="18" charset="0"/>
                <a:sym typeface="Symbol" pitchFamily="18" charset="2"/>
              </a:rPr>
              <a:t>1m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), ... , R</a:t>
            </a:r>
            <a:r>
              <a:rPr lang="en-US" sz="2800" baseline="-25000">
                <a:latin typeface="Times New Roman" pitchFamily="18" charset="0"/>
                <a:sym typeface="Symbol" pitchFamily="18" charset="2"/>
              </a:rPr>
              <a:t>k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(t</a:t>
            </a:r>
            <a:r>
              <a:rPr lang="en-US" sz="2800" baseline="-25000">
                <a:latin typeface="Times New Roman" pitchFamily="18" charset="0"/>
                <a:sym typeface="Symbol" pitchFamily="18" charset="2"/>
              </a:rPr>
              <a:t>k1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,...,t</a:t>
            </a:r>
            <a:r>
              <a:rPr lang="en-US" sz="2800" baseline="-25000">
                <a:latin typeface="Times New Roman" pitchFamily="18" charset="0"/>
                <a:sym typeface="Symbol" pitchFamily="18" charset="2"/>
              </a:rPr>
              <a:t>km</a:t>
            </a:r>
            <a:r>
              <a:rPr lang="en-US" sz="28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8439" name="AutoShape 6"/>
          <p:cNvSpPr>
            <a:spLocks/>
          </p:cNvSpPr>
          <p:nvPr/>
        </p:nvSpPr>
        <p:spPr bwMode="auto">
          <a:xfrm rot="-5400000">
            <a:off x="1581150" y="5154613"/>
            <a:ext cx="152400" cy="12192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>
              <a:latin typeface="Times New Roman" pitchFamily="18" charset="0"/>
            </a:endParaRPr>
          </a:p>
          <a:p>
            <a:pPr algn="ctr"/>
            <a:r>
              <a:rPr lang="hu-HU">
                <a:latin typeface="Times New Roman" pitchFamily="18" charset="0"/>
              </a:rPr>
              <a:t/>
            </a:r>
            <a:br>
              <a:rPr lang="hu-HU">
                <a:latin typeface="Times New Roman" pitchFamily="18" charset="0"/>
              </a:rPr>
            </a:br>
            <a:r>
              <a:rPr lang="hu-HU">
                <a:latin typeface="Times New Roman" pitchFamily="18" charset="0"/>
              </a:rPr>
              <a:t>fej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8440" name="AutoShape 7"/>
          <p:cNvSpPr>
            <a:spLocks/>
          </p:cNvSpPr>
          <p:nvPr/>
        </p:nvSpPr>
        <p:spPr bwMode="auto">
          <a:xfrm rot="-5400000">
            <a:off x="5203825" y="3687763"/>
            <a:ext cx="190500" cy="4191000"/>
          </a:xfrm>
          <a:prstGeom prst="leftBrace">
            <a:avLst>
              <a:gd name="adj1" fmla="val 15237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>
              <a:latin typeface="Times New Roman" pitchFamily="18" charset="0"/>
            </a:endParaRPr>
          </a:p>
          <a:p>
            <a:pPr algn="ctr"/>
            <a:r>
              <a:rPr lang="hu-HU">
                <a:latin typeface="Times New Roman" pitchFamily="18" charset="0"/>
              </a:rPr>
              <a:t/>
            </a:r>
            <a:br>
              <a:rPr lang="hu-HU">
                <a:latin typeface="Times New Roman" pitchFamily="18" charset="0"/>
              </a:rPr>
            </a:br>
            <a:r>
              <a:rPr lang="hu-HU">
                <a:latin typeface="Times New Roman" pitchFamily="18" charset="0"/>
              </a:rPr>
              <a:t>törzs (test)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8441" name="AutoShape 8"/>
          <p:cNvSpPr>
            <a:spLocks noChangeArrowheads="1"/>
          </p:cNvSpPr>
          <p:nvPr/>
        </p:nvSpPr>
        <p:spPr bwMode="auto">
          <a:xfrm>
            <a:off x="5913438" y="4338638"/>
            <a:ext cx="3105150" cy="619125"/>
          </a:xfrm>
          <a:prstGeom prst="wedgeEllipseCallout">
            <a:avLst>
              <a:gd name="adj1" fmla="val -65801"/>
              <a:gd name="adj2" fmla="val 8513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66FF"/>
                </a:solidFill>
                <a:latin typeface="Times New Roman" pitchFamily="18" charset="0"/>
              </a:rPr>
              <a:t>Datalog </a:t>
            </a:r>
            <a:r>
              <a:rPr lang="hu-HU" b="1">
                <a:solidFill>
                  <a:srgbClr val="FF0000"/>
                </a:solidFill>
                <a:latin typeface="Times New Roman" pitchFamily="18" charset="0"/>
              </a:rPr>
              <a:t>szabály</a:t>
            </a:r>
            <a:endParaRPr lang="en-US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9861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dirty="0">
                <a:solidFill>
                  <a:schemeClr val="accent4"/>
                </a:solidFill>
              </a:rPr>
              <a:t>Employee(x), </a:t>
            </a:r>
            <a:r>
              <a:rPr lang="en-US" sz="2800" dirty="0" err="1">
                <a:solidFill>
                  <a:schemeClr val="accent4"/>
                </a:solidFill>
              </a:rPr>
              <a:t>ManagedBy</a:t>
            </a:r>
            <a:r>
              <a:rPr lang="en-US" sz="2800" dirty="0">
                <a:solidFill>
                  <a:schemeClr val="accent4"/>
                </a:solidFill>
              </a:rPr>
              <a:t>(</a:t>
            </a:r>
            <a:r>
              <a:rPr lang="en-US" sz="2800" dirty="0" err="1">
                <a:solidFill>
                  <a:schemeClr val="accent4"/>
                </a:solidFill>
              </a:rPr>
              <a:t>x,y</a:t>
            </a:r>
            <a:r>
              <a:rPr lang="en-US" sz="2800" dirty="0">
                <a:solidFill>
                  <a:schemeClr val="accent4"/>
                </a:solidFill>
              </a:rPr>
              <a:t>), Manager(y)</a:t>
            </a:r>
          </a:p>
          <a:p>
            <a:pPr eaLnBrk="1" hangingPunct="1">
              <a:buFontTx/>
              <a:buNone/>
              <a:defRPr/>
            </a:pPr>
            <a:endParaRPr lang="en-US" sz="2800" dirty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sz="2800" dirty="0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Nézetek</a:t>
            </a:r>
          </a:p>
        </p:txBody>
      </p:sp>
      <p:sp>
        <p:nvSpPr>
          <p:cNvPr id="1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178555-75E8-4EE8-9515-9357FDEF2908}" type="slidenum">
              <a:rPr lang="en-US" smtClean="0"/>
              <a:pPr>
                <a:defRPr/>
              </a:pPr>
              <a:t>60</a:t>
            </a:fld>
            <a:endParaRPr lang="en-US" smtClean="0"/>
          </a:p>
        </p:txBody>
      </p:sp>
      <p:sp>
        <p:nvSpPr>
          <p:cNvPr id="83973" name="Rectangle 4"/>
          <p:cNvSpPr>
            <a:spLocks noChangeArrowheads="1"/>
          </p:cNvSpPr>
          <p:nvPr/>
        </p:nvSpPr>
        <p:spPr bwMode="auto">
          <a:xfrm>
            <a:off x="1765300" y="2247900"/>
            <a:ext cx="5602288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L(x,y) :- ManagedBy(x,u), ManagedBy(u,y)</a:t>
            </a:r>
          </a:p>
        </p:txBody>
      </p:sp>
      <p:sp>
        <p:nvSpPr>
          <p:cNvPr id="83974" name="Rectangle 5"/>
          <p:cNvSpPr>
            <a:spLocks noChangeArrowheads="1"/>
          </p:cNvSpPr>
          <p:nvPr/>
        </p:nvSpPr>
        <p:spPr bwMode="auto">
          <a:xfrm>
            <a:off x="1763713" y="4076700"/>
            <a:ext cx="6691312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</a:rPr>
              <a:t>Q(x,y) :- ManagedBy(x,u), ManagedBy(u,v),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              </a:t>
            </a:r>
            <a:r>
              <a:rPr lang="hu-HU" sz="2400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ManagedBy(v,w), ManagedBy(w,y),</a:t>
            </a:r>
            <a:r>
              <a:rPr lang="hu-HU" sz="2400">
                <a:latin typeface="Times New Roman" pitchFamily="18" charset="0"/>
              </a:rPr>
              <a:t/>
            </a:r>
            <a:br>
              <a:rPr lang="hu-HU" sz="2400">
                <a:latin typeface="Times New Roman" pitchFamily="18" charset="0"/>
              </a:rPr>
            </a:br>
            <a:r>
              <a:rPr lang="hu-HU" sz="2400">
                <a:latin typeface="Times New Roman" pitchFamily="18" charset="0"/>
              </a:rPr>
              <a:t>               </a:t>
            </a:r>
            <a:r>
              <a:rPr lang="en-US" sz="2400">
                <a:latin typeface="Times New Roman" pitchFamily="18" charset="0"/>
              </a:rPr>
              <a:t>Employee(y)</a:t>
            </a:r>
          </a:p>
        </p:txBody>
      </p:sp>
      <p:sp>
        <p:nvSpPr>
          <p:cNvPr id="83975" name="Rectangle 6"/>
          <p:cNvSpPr>
            <a:spLocks noChangeArrowheads="1"/>
          </p:cNvSpPr>
          <p:nvPr/>
        </p:nvSpPr>
        <p:spPr bwMode="auto">
          <a:xfrm>
            <a:off x="1765300" y="3305175"/>
            <a:ext cx="51165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E(x,y) :- ManagedBy(x,y), Employee(y)</a:t>
            </a:r>
          </a:p>
        </p:txBody>
      </p:sp>
      <p:sp>
        <p:nvSpPr>
          <p:cNvPr id="83976" name="Text Box 7"/>
          <p:cNvSpPr txBox="1">
            <a:spLocks noChangeArrowheads="1"/>
          </p:cNvSpPr>
          <p:nvPr/>
        </p:nvSpPr>
        <p:spPr bwMode="auto">
          <a:xfrm>
            <a:off x="384175" y="5419725"/>
            <a:ext cx="7878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u-HU" sz="2400">
                <a:latin typeface="Times New Roman" pitchFamily="18" charset="0"/>
              </a:rPr>
              <a:t>Hogyan tudjuk Q-t megválaszolni, ha csak L-t és E-t ismerjük?</a:t>
            </a:r>
          </a:p>
        </p:txBody>
      </p:sp>
      <p:sp>
        <p:nvSpPr>
          <p:cNvPr id="83977" name="AutoShape 8"/>
          <p:cNvSpPr>
            <a:spLocks/>
          </p:cNvSpPr>
          <p:nvPr/>
        </p:nvSpPr>
        <p:spPr bwMode="auto">
          <a:xfrm>
            <a:off x="1565275" y="2247900"/>
            <a:ext cx="200025" cy="1524000"/>
          </a:xfrm>
          <a:prstGeom prst="leftBrace">
            <a:avLst>
              <a:gd name="adj1" fmla="val 8331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hu-HU" sz="2000">
                <a:latin typeface="Times New Roman" pitchFamily="18" charset="0"/>
              </a:rPr>
              <a:t>Nézetek   </a:t>
            </a:r>
          </a:p>
        </p:txBody>
      </p:sp>
      <p:sp>
        <p:nvSpPr>
          <p:cNvPr id="83978" name="AutoShape 9"/>
          <p:cNvSpPr>
            <a:spLocks/>
          </p:cNvSpPr>
          <p:nvPr/>
        </p:nvSpPr>
        <p:spPr bwMode="auto">
          <a:xfrm>
            <a:off x="1565275" y="4143375"/>
            <a:ext cx="200025" cy="1066800"/>
          </a:xfrm>
          <a:prstGeom prst="leftBrace">
            <a:avLst>
              <a:gd name="adj1" fmla="val 44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hu-HU" sz="2000">
                <a:latin typeface="Times New Roman" pitchFamily="18" charset="0"/>
              </a:rPr>
              <a:t>Lekérdezés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mtClean="0"/>
              <a:t>Lekérdezések átírása nézetek használatával (ha lehetséges):</a:t>
            </a:r>
          </a:p>
          <a:p>
            <a:pPr eaLnBrk="1" hangingPunct="1">
              <a:lnSpc>
                <a:spcPct val="90000"/>
              </a:lnSpc>
            </a:pPr>
            <a:endParaRPr lang="hu-HU" smtClean="0"/>
          </a:p>
          <a:p>
            <a:pPr eaLnBrk="1" hangingPunct="1">
              <a:lnSpc>
                <a:spcPct val="90000"/>
              </a:lnSpc>
            </a:pPr>
            <a:endParaRPr lang="hu-HU" smtClean="0"/>
          </a:p>
          <a:p>
            <a:pPr eaLnBrk="1" hangingPunct="1">
              <a:lnSpc>
                <a:spcPct val="90000"/>
              </a:lnSpc>
            </a:pPr>
            <a:endParaRPr lang="hu-HU" smtClean="0"/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Lekérdezések megválaszolása:</a:t>
            </a:r>
          </a:p>
          <a:p>
            <a:pPr lvl="1" eaLnBrk="1" hangingPunct="1">
              <a:lnSpc>
                <a:spcPct val="90000"/>
              </a:lnSpc>
            </a:pPr>
            <a:r>
              <a:rPr lang="hu-HU" smtClean="0"/>
              <a:t>Néha nem tudjuk CQ-ban vagy FO-ban kifejezni, de mégis meg tudjuk válaszolni.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Nézetek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7F981-9EAE-4B10-8115-B6749FB67577}" type="slidenum">
              <a:rPr lang="en-US" smtClean="0"/>
              <a:pPr>
                <a:defRPr/>
              </a:pPr>
              <a:t>61</a:t>
            </a:fld>
            <a:endParaRPr lang="en-US" smtClean="0"/>
          </a:p>
        </p:txBody>
      </p:sp>
      <p:sp>
        <p:nvSpPr>
          <p:cNvPr id="84997" name="Rectangle 4"/>
          <p:cNvSpPr>
            <a:spLocks noChangeArrowheads="1"/>
          </p:cNvSpPr>
          <p:nvPr/>
        </p:nvSpPr>
        <p:spPr bwMode="auto">
          <a:xfrm>
            <a:off x="1905000" y="2492375"/>
            <a:ext cx="4578350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Q(x,y) :- L(x,u), L(u,y), E(v,y)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u-HU" b="1" smtClean="0"/>
              <a:t>Tétel:</a:t>
            </a:r>
            <a:r>
              <a:rPr lang="hu-HU" smtClean="0"/>
              <a:t>  Ha adottak a V</a:t>
            </a:r>
            <a:r>
              <a:rPr lang="hu-HU" baseline="-25000" smtClean="0"/>
              <a:t>1</a:t>
            </a:r>
            <a:r>
              <a:rPr lang="hu-HU" smtClean="0"/>
              <a:t>, …, V</a:t>
            </a:r>
            <a:r>
              <a:rPr lang="hu-HU" baseline="-25000" smtClean="0"/>
              <a:t>n</a:t>
            </a:r>
            <a:r>
              <a:rPr lang="hu-HU" smtClean="0"/>
              <a:t> nézetek és a Q lekérdezés, akkor annak eldöntése, hogy Q-t ki lehet-e fejezni V</a:t>
            </a:r>
            <a:r>
              <a:rPr lang="hu-HU" baseline="-25000" smtClean="0"/>
              <a:t>1</a:t>
            </a:r>
            <a:r>
              <a:rPr lang="hu-HU" smtClean="0"/>
              <a:t>, …, V</a:t>
            </a:r>
            <a:r>
              <a:rPr lang="hu-HU" baseline="-25000" smtClean="0"/>
              <a:t>n</a:t>
            </a:r>
            <a:r>
              <a:rPr lang="hu-HU" smtClean="0"/>
              <a:t> használatával, NP-teljes.</a:t>
            </a: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Átírás keresése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EA535-584F-460B-91A0-8351C0D7DB72}" type="slidenum">
              <a:rPr lang="en-US" smtClean="0"/>
              <a:pPr>
                <a:defRPr/>
              </a:pPr>
              <a:t>62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Néha nem tudunk válaszolni, de közel tudunk kerülni.</a:t>
            </a: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Biztos válaszok</a:t>
            </a:r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0DA57B-81F6-4493-9E0F-8CEC43C1C30B}" type="slidenum">
              <a:rPr lang="en-US" smtClean="0"/>
              <a:pPr>
                <a:defRPr/>
              </a:pPr>
              <a:t>63</a:t>
            </a:fld>
            <a:endParaRPr lang="en-US" smtClean="0"/>
          </a:p>
        </p:txBody>
      </p:sp>
      <p:sp>
        <p:nvSpPr>
          <p:cNvPr id="88069" name="Rectangle 4"/>
          <p:cNvSpPr>
            <a:spLocks noChangeArrowheads="1"/>
          </p:cNvSpPr>
          <p:nvPr/>
        </p:nvSpPr>
        <p:spPr bwMode="auto">
          <a:xfrm>
            <a:off x="1803400" y="2492375"/>
            <a:ext cx="5100638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V1(x,y) :- E(x,u), E(u,v), E(v,y)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V2(x,y) :- E(x,u), E(u,y), Black(y)</a:t>
            </a:r>
          </a:p>
        </p:txBody>
      </p:sp>
      <p:sp>
        <p:nvSpPr>
          <p:cNvPr id="88070" name="Rectangle 5"/>
          <p:cNvSpPr>
            <a:spLocks noChangeArrowheads="1"/>
          </p:cNvSpPr>
          <p:nvPr/>
        </p:nvSpPr>
        <p:spPr bwMode="auto">
          <a:xfrm>
            <a:off x="1600200" y="3933825"/>
            <a:ext cx="5507038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Q(x) :- E(x,u), E(u,v), E(v,w), E(w,s)</a:t>
            </a:r>
          </a:p>
        </p:txBody>
      </p:sp>
      <p:sp>
        <p:nvSpPr>
          <p:cNvPr id="88071" name="Rectangle 6"/>
          <p:cNvSpPr>
            <a:spLocks noChangeArrowheads="1"/>
          </p:cNvSpPr>
          <p:nvPr/>
        </p:nvSpPr>
        <p:spPr bwMode="auto">
          <a:xfrm>
            <a:off x="1114425" y="4840288"/>
            <a:ext cx="7129463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sz="2400"/>
              <a:t>Nem tudjuk megválaszolni Q-t, de közelítéseket találhatunk….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Biztos válaszok</a:t>
            </a:r>
          </a:p>
        </p:txBody>
      </p:sp>
      <p:sp>
        <p:nvSpPr>
          <p:cNvPr id="9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9975A-42DE-4A8D-828D-F0E30F046D15}" type="slidenum">
              <a:rPr lang="en-US" smtClean="0"/>
              <a:pPr>
                <a:defRPr/>
              </a:pPr>
              <a:t>64</a:t>
            </a:fld>
            <a:endParaRPr lang="en-US" smtClean="0"/>
          </a:p>
        </p:txBody>
      </p:sp>
      <p:sp>
        <p:nvSpPr>
          <p:cNvPr id="89092" name="Rectangle 3"/>
          <p:cNvSpPr>
            <a:spLocks noChangeArrowheads="1"/>
          </p:cNvSpPr>
          <p:nvPr/>
        </p:nvSpPr>
        <p:spPr bwMode="auto">
          <a:xfrm>
            <a:off x="838200" y="1579563"/>
            <a:ext cx="5100638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V1(x,y) :- E(x,u), E(u,v), E(v,y)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V2(x,y) :- E(x,u), E(u,y), Black(y)</a:t>
            </a:r>
          </a:p>
        </p:txBody>
      </p:sp>
      <p:sp>
        <p:nvSpPr>
          <p:cNvPr id="89093" name="Rectangle 4"/>
          <p:cNvSpPr>
            <a:spLocks noChangeArrowheads="1"/>
          </p:cNvSpPr>
          <p:nvPr/>
        </p:nvSpPr>
        <p:spPr bwMode="auto">
          <a:xfrm>
            <a:off x="822325" y="2747963"/>
            <a:ext cx="5507038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Q(x) :- E(x,u), E(u,v), E(v,w), E(w,s)</a:t>
            </a:r>
          </a:p>
        </p:txBody>
      </p:sp>
      <p:sp>
        <p:nvSpPr>
          <p:cNvPr id="89094" name="Rectangle 5"/>
          <p:cNvSpPr>
            <a:spLocks noChangeArrowheads="1"/>
          </p:cNvSpPr>
          <p:nvPr/>
        </p:nvSpPr>
        <p:spPr bwMode="auto">
          <a:xfrm>
            <a:off x="838200" y="3811588"/>
            <a:ext cx="3670300" cy="13827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Q(x) :- V2(x,u), V2(u,v)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Q(x) :- V1(x,u), V2(u,v)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Q(x) :- V1(x,u), V1(u,v)</a:t>
            </a:r>
          </a:p>
        </p:txBody>
      </p:sp>
      <p:sp>
        <p:nvSpPr>
          <p:cNvPr id="89095" name="Rectangle 6"/>
          <p:cNvSpPr>
            <a:spLocks noChangeArrowheads="1"/>
          </p:cNvSpPr>
          <p:nvPr/>
        </p:nvSpPr>
        <p:spPr bwMode="auto">
          <a:xfrm>
            <a:off x="5041900" y="4092575"/>
            <a:ext cx="25765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Ezek mind „biztos”</a:t>
            </a:r>
          </a:p>
          <a:p>
            <a:r>
              <a:rPr lang="hu-HU"/>
              <a:t>válaszokat adnak…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u-HU" b="1" smtClean="0"/>
              <a:t>Definíció:</a:t>
            </a:r>
            <a:r>
              <a:rPr lang="hu-HU" smtClean="0"/>
              <a:t>  Ha adottak V</a:t>
            </a:r>
            <a:r>
              <a:rPr lang="hu-HU" baseline="-25000" smtClean="0"/>
              <a:t>1</a:t>
            </a:r>
            <a:r>
              <a:rPr lang="hu-HU" smtClean="0"/>
              <a:t>, …, V</a:t>
            </a:r>
            <a:r>
              <a:rPr lang="hu-HU" baseline="-25000" smtClean="0"/>
              <a:t>n</a:t>
            </a:r>
            <a:r>
              <a:rPr lang="hu-HU" smtClean="0"/>
              <a:t>, a válaszaik A</a:t>
            </a:r>
            <a:r>
              <a:rPr lang="hu-HU" baseline="-25000" smtClean="0"/>
              <a:t>1</a:t>
            </a:r>
            <a:r>
              <a:rPr lang="hu-HU" smtClean="0"/>
              <a:t>, …, A</a:t>
            </a:r>
            <a:r>
              <a:rPr lang="hu-HU" baseline="-25000" smtClean="0"/>
              <a:t>n</a:t>
            </a:r>
            <a:r>
              <a:rPr lang="hu-HU" smtClean="0"/>
              <a:t> és egy Q lekérdezés, akkor egy t sor </a:t>
            </a:r>
            <a:r>
              <a:rPr lang="hu-HU" b="1" i="1" smtClean="0"/>
              <a:t>biztos</a:t>
            </a:r>
            <a:r>
              <a:rPr lang="hu-HU" smtClean="0"/>
              <a:t> sor Q-hoz pontosan akkor, ha minden D adatbázis-példányra:</a:t>
            </a: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Biztos válaszok</a:t>
            </a:r>
          </a:p>
        </p:txBody>
      </p:sp>
      <p:sp>
        <p:nvSpPr>
          <p:cNvPr id="1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BA968-8AE5-4CDE-A030-7CE28E06C3CD}" type="slidenum">
              <a:rPr lang="en-US" smtClean="0"/>
              <a:pPr>
                <a:defRPr/>
              </a:pPr>
              <a:t>65</a:t>
            </a:fld>
            <a:endParaRPr lang="en-US" smtClean="0"/>
          </a:p>
        </p:txBody>
      </p:sp>
      <p:sp>
        <p:nvSpPr>
          <p:cNvPr id="90117" name="Rectangle 4"/>
          <p:cNvSpPr>
            <a:spLocks noChangeArrowheads="1"/>
          </p:cNvSpPr>
          <p:nvPr/>
        </p:nvSpPr>
        <p:spPr bwMode="auto">
          <a:xfrm>
            <a:off x="619125" y="3284538"/>
            <a:ext cx="7642225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hu-HU" sz="2800"/>
              <a:t>Ha A</a:t>
            </a:r>
            <a:r>
              <a:rPr lang="hu-HU" sz="2800" baseline="-25000"/>
              <a:t>1</a:t>
            </a:r>
            <a:r>
              <a:rPr lang="hu-HU" sz="2800">
                <a:sym typeface="Symbol" pitchFamily="18" charset="2"/>
              </a:rPr>
              <a:t>=</a:t>
            </a:r>
            <a:r>
              <a:rPr lang="hu-HU" sz="2800"/>
              <a:t>V</a:t>
            </a:r>
            <a:r>
              <a:rPr lang="hu-HU" sz="2800" baseline="-25000"/>
              <a:t>1</a:t>
            </a:r>
            <a:r>
              <a:rPr lang="hu-HU" sz="2800"/>
              <a:t>(D) és … és A</a:t>
            </a:r>
            <a:r>
              <a:rPr lang="hu-HU" sz="2800" baseline="-25000"/>
              <a:t>n</a:t>
            </a:r>
            <a:r>
              <a:rPr lang="hu-HU" sz="2800"/>
              <a:t> </a:t>
            </a:r>
            <a:r>
              <a:rPr lang="hu-HU" sz="2800">
                <a:sym typeface="Symbol" pitchFamily="18" charset="2"/>
              </a:rPr>
              <a:t>=</a:t>
            </a:r>
            <a:r>
              <a:rPr lang="hu-HU" sz="2800"/>
              <a:t>V</a:t>
            </a:r>
            <a:r>
              <a:rPr lang="hu-HU" sz="2800" baseline="-25000"/>
              <a:t>n</a:t>
            </a:r>
            <a:r>
              <a:rPr lang="hu-HU" sz="2800"/>
              <a:t>(D) akkor t </a:t>
            </a:r>
            <a:r>
              <a:rPr lang="hu-HU" sz="2800">
                <a:sym typeface="Symbol" pitchFamily="18" charset="2"/>
              </a:rPr>
              <a:t> Q(D)</a:t>
            </a:r>
          </a:p>
        </p:txBody>
      </p:sp>
      <p:sp>
        <p:nvSpPr>
          <p:cNvPr id="90118" name="Rectangle 5"/>
          <p:cNvSpPr>
            <a:spLocks noChangeArrowheads="1"/>
          </p:cNvSpPr>
          <p:nvPr/>
        </p:nvSpPr>
        <p:spPr bwMode="auto">
          <a:xfrm>
            <a:off x="627063" y="4581525"/>
            <a:ext cx="7634287" cy="522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hu-HU" sz="2800"/>
              <a:t>Ha A</a:t>
            </a:r>
            <a:r>
              <a:rPr lang="hu-HU" sz="2800" baseline="-25000"/>
              <a:t>1</a:t>
            </a:r>
            <a:r>
              <a:rPr lang="hu-HU" sz="2800">
                <a:sym typeface="Symbol" pitchFamily="18" charset="2"/>
              </a:rPr>
              <a:t></a:t>
            </a:r>
            <a:r>
              <a:rPr lang="hu-HU" sz="2800"/>
              <a:t>V</a:t>
            </a:r>
            <a:r>
              <a:rPr lang="hu-HU" sz="2800" baseline="-25000"/>
              <a:t>1</a:t>
            </a:r>
            <a:r>
              <a:rPr lang="hu-HU" sz="2800"/>
              <a:t>(D) és … és A</a:t>
            </a:r>
            <a:r>
              <a:rPr lang="hu-HU" sz="2800" baseline="-25000"/>
              <a:t>n</a:t>
            </a:r>
            <a:r>
              <a:rPr lang="hu-HU" sz="2800">
                <a:sym typeface="Symbol" pitchFamily="18" charset="2"/>
              </a:rPr>
              <a:t></a:t>
            </a:r>
            <a:r>
              <a:rPr lang="hu-HU" sz="2800"/>
              <a:t>V</a:t>
            </a:r>
            <a:r>
              <a:rPr lang="hu-HU" sz="2800" baseline="-25000"/>
              <a:t>n</a:t>
            </a:r>
            <a:r>
              <a:rPr lang="hu-HU" sz="2800"/>
              <a:t>(D) akkor t </a:t>
            </a:r>
            <a:r>
              <a:rPr lang="hu-HU" sz="2800">
                <a:sym typeface="Symbol" pitchFamily="18" charset="2"/>
              </a:rPr>
              <a:t> Q(D)</a:t>
            </a:r>
          </a:p>
        </p:txBody>
      </p:sp>
      <p:sp>
        <p:nvSpPr>
          <p:cNvPr id="90119" name="Rectangle 6"/>
          <p:cNvSpPr>
            <a:spLocks noChangeArrowheads="1"/>
          </p:cNvSpPr>
          <p:nvPr/>
        </p:nvSpPr>
        <p:spPr bwMode="auto">
          <a:xfrm>
            <a:off x="4343400" y="4005263"/>
            <a:ext cx="380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CWD (Zárt világ feltételezés)</a:t>
            </a:r>
          </a:p>
        </p:txBody>
      </p:sp>
      <p:sp>
        <p:nvSpPr>
          <p:cNvPr id="90120" name="Rectangle 7"/>
          <p:cNvSpPr>
            <a:spLocks noChangeArrowheads="1"/>
          </p:cNvSpPr>
          <p:nvPr/>
        </p:nvSpPr>
        <p:spPr bwMode="auto">
          <a:xfrm>
            <a:off x="4343400" y="5235575"/>
            <a:ext cx="394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OWD (Nyílt világ feltételezés)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/>
              <a:t>Biztos válaszok kiszámítása nyílt világ feltételezés mellett</a:t>
            </a:r>
          </a:p>
        </p:txBody>
      </p:sp>
      <p:sp>
        <p:nvSpPr>
          <p:cNvPr id="10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5A59-E5C9-4D65-A718-3E0CB1D93230}" type="slidenum">
              <a:rPr lang="en-US" smtClean="0"/>
              <a:pPr>
                <a:defRPr/>
              </a:pPr>
              <a:t>66</a:t>
            </a:fld>
            <a:endParaRPr lang="en-US" smtClean="0"/>
          </a:p>
        </p:txBody>
      </p:sp>
      <p:sp>
        <p:nvSpPr>
          <p:cNvPr id="91140" name="Rectangle 3"/>
          <p:cNvSpPr>
            <a:spLocks noChangeArrowheads="1"/>
          </p:cNvSpPr>
          <p:nvPr/>
        </p:nvSpPr>
        <p:spPr bwMode="auto">
          <a:xfrm>
            <a:off x="381000" y="1557338"/>
            <a:ext cx="4430713" cy="830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V1(x,y) :- E(x,u), E(u,v), E(v,y)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V2(x,y) :- E(x,u), E(u,y), Black(y)</a:t>
            </a:r>
          </a:p>
        </p:txBody>
      </p:sp>
      <p:sp>
        <p:nvSpPr>
          <p:cNvPr id="91141" name="Rectangle 4"/>
          <p:cNvSpPr>
            <a:spLocks noChangeArrowheads="1"/>
          </p:cNvSpPr>
          <p:nvPr/>
        </p:nvSpPr>
        <p:spPr bwMode="auto">
          <a:xfrm>
            <a:off x="379413" y="2686050"/>
            <a:ext cx="4743450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Q(x) :- E(x,u), E(u,v), E(v,w), E(w,s)</a:t>
            </a:r>
          </a:p>
        </p:txBody>
      </p:sp>
      <p:sp>
        <p:nvSpPr>
          <p:cNvPr id="91142" name="Rectangle 5"/>
          <p:cNvSpPr>
            <a:spLocks noChangeArrowheads="1"/>
          </p:cNvSpPr>
          <p:nvPr/>
        </p:nvSpPr>
        <p:spPr bwMode="auto">
          <a:xfrm>
            <a:off x="381000" y="3276600"/>
            <a:ext cx="4179888" cy="230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E(x,f(x,y)) 		:- V1(x,y)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E(f(x,y),g(x,y)) 	:- V1(x,y)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E(g(x,y),y) 		:- V1(x,y)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E(x,h(x,y)) 		:- V2(x,y)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E(h(x,y),y) 		:- V2(x,y)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Black(y) 		:- V2(x,y)</a:t>
            </a:r>
          </a:p>
        </p:txBody>
      </p:sp>
      <p:sp>
        <p:nvSpPr>
          <p:cNvPr id="91143" name="AutoShape 6"/>
          <p:cNvSpPr>
            <a:spLocks/>
          </p:cNvSpPr>
          <p:nvPr/>
        </p:nvSpPr>
        <p:spPr bwMode="auto">
          <a:xfrm>
            <a:off x="4560888" y="3276600"/>
            <a:ext cx="457200" cy="2308225"/>
          </a:xfrm>
          <a:prstGeom prst="rightBrace">
            <a:avLst>
              <a:gd name="adj1" fmla="val 4583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       Szabályok</a:t>
            </a:r>
          </a:p>
          <a:p>
            <a:r>
              <a:rPr lang="hu-HU"/>
              <a:t>       fordítottjai</a:t>
            </a:r>
          </a:p>
        </p:txBody>
      </p:sp>
      <p:sp>
        <p:nvSpPr>
          <p:cNvPr id="91144" name="AutoShape 7"/>
          <p:cNvSpPr>
            <a:spLocks/>
          </p:cNvSpPr>
          <p:nvPr/>
        </p:nvSpPr>
        <p:spPr bwMode="auto">
          <a:xfrm>
            <a:off x="6043613" y="2686050"/>
            <a:ext cx="609600" cy="2898775"/>
          </a:xfrm>
          <a:prstGeom prst="rightBrace">
            <a:avLst>
              <a:gd name="adj1" fmla="val 4687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         Egyesített</a:t>
            </a:r>
            <a:br>
              <a:rPr lang="hu-HU"/>
            </a:br>
            <a:r>
              <a:rPr lang="hu-HU"/>
              <a:t>         Datalog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u-HU" sz="2400" smtClean="0"/>
              <a:t>Most két lehetőségünk van:</a:t>
            </a:r>
          </a:p>
          <a:p>
            <a:pPr eaLnBrk="1" hangingPunct="1">
              <a:buFontTx/>
              <a:buNone/>
            </a:pPr>
            <a:endParaRPr lang="hu-HU" sz="2400" smtClean="0"/>
          </a:p>
          <a:p>
            <a:pPr eaLnBrk="1" hangingPunct="1"/>
            <a:r>
              <a:rPr lang="hu-HU" sz="2400" smtClean="0"/>
              <a:t>Futtassuk az egyesített “Datalog” programot.</a:t>
            </a:r>
          </a:p>
          <a:p>
            <a:pPr lvl="1" eaLnBrk="1" hangingPunct="1"/>
            <a:r>
              <a:rPr lang="hu-HU" sz="2000" smtClean="0"/>
              <a:t>Valójában egy Prolog program.</a:t>
            </a:r>
          </a:p>
          <a:p>
            <a:pPr lvl="1" eaLnBrk="1" hangingPunct="1"/>
            <a:r>
              <a:rPr lang="hu-HU" sz="2000" smtClean="0"/>
              <a:t>Megjegyzés: az adat szerint polinomiális idejű.</a:t>
            </a:r>
          </a:p>
          <a:p>
            <a:pPr lvl="1" eaLnBrk="1" hangingPunct="1"/>
            <a:endParaRPr lang="hu-HU" sz="2000" smtClean="0"/>
          </a:p>
          <a:p>
            <a:pPr eaLnBrk="1" hangingPunct="1"/>
            <a:r>
              <a:rPr lang="hu-HU" sz="2400" smtClean="0"/>
              <a:t>Előbb alakítsuk át a Datalog programot, hogy Q csak olyan értékeket adjon vissza, amelyek nem Skolem Termek.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/>
              <a:t>Biztos válaszok kiszámítása nyílt világ feltételezés mellett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E783E-3D1C-4FFF-8241-A3C5C03F0031}" type="slidenum">
              <a:rPr lang="en-US" smtClean="0"/>
              <a:pPr>
                <a:defRPr/>
              </a:pPr>
              <a:t>67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>
                <a:solidFill>
                  <a:schemeClr val="tx1"/>
                </a:solidFill>
              </a:rPr>
              <a:t>Zárt világ feltételezés mellett máshogyan számolunk</a:t>
            </a:r>
          </a:p>
        </p:txBody>
      </p:sp>
      <p:sp>
        <p:nvSpPr>
          <p:cNvPr id="8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A015E-2495-4A1D-83A8-DDCA667C2D95}" type="slidenum">
              <a:rPr lang="en-US" smtClean="0"/>
              <a:pPr>
                <a:defRPr/>
              </a:pPr>
              <a:t>68</a:t>
            </a:fld>
            <a:endParaRPr lang="en-US" smtClean="0"/>
          </a:p>
        </p:txBody>
      </p:sp>
      <p:sp>
        <p:nvSpPr>
          <p:cNvPr id="93188" name="Rectangle 3"/>
          <p:cNvSpPr>
            <a:spLocks noChangeArrowheads="1"/>
          </p:cNvSpPr>
          <p:nvPr/>
        </p:nvSpPr>
        <p:spPr bwMode="auto">
          <a:xfrm>
            <a:off x="381000" y="1763713"/>
            <a:ext cx="21336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V1(x) :- R(x,u)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V2(y) :- R(v,y)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Q(x,y) :- R(x,y)</a:t>
            </a:r>
          </a:p>
        </p:txBody>
      </p:sp>
      <p:sp>
        <p:nvSpPr>
          <p:cNvPr id="93189" name="Rectangle 4"/>
          <p:cNvSpPr>
            <a:spLocks noChangeArrowheads="1"/>
          </p:cNvSpPr>
          <p:nvPr/>
        </p:nvSpPr>
        <p:spPr bwMode="auto">
          <a:xfrm>
            <a:off x="3733800" y="2133600"/>
            <a:ext cx="1336675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A1 = {a}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A2 = {b}</a:t>
            </a:r>
          </a:p>
        </p:txBody>
      </p:sp>
      <p:sp>
        <p:nvSpPr>
          <p:cNvPr id="93190" name="Rectangle 5"/>
          <p:cNvSpPr>
            <a:spLocks noChangeArrowheads="1"/>
          </p:cNvSpPr>
          <p:nvPr/>
        </p:nvSpPr>
        <p:spPr bwMode="auto">
          <a:xfrm>
            <a:off x="381000" y="3213100"/>
            <a:ext cx="8583613" cy="2092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hu-HU" sz="2600">
                <a:latin typeface="Times New Roman" pitchFamily="18" charset="0"/>
                <a:cs typeface="Times New Roman" pitchFamily="18" charset="0"/>
              </a:rPr>
              <a:t>Biztos válaszok Q-ra nyílt világ feltételezés mellett:   nincs</a:t>
            </a:r>
          </a:p>
          <a:p>
            <a:endParaRPr lang="hu-HU" sz="260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600">
                <a:latin typeface="Times New Roman" pitchFamily="18" charset="0"/>
                <a:cs typeface="Times New Roman" pitchFamily="18" charset="0"/>
              </a:rPr>
              <a:t>Biztos válaszok Q-ra zárt világ feltételezés mellett :   (a,b)</a:t>
            </a:r>
          </a:p>
          <a:p>
            <a:endParaRPr lang="hu-HU" sz="260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600">
                <a:latin typeface="Times New Roman" pitchFamily="18" charset="0"/>
                <a:cs typeface="Times New Roman" pitchFamily="18" charset="0"/>
              </a:rPr>
              <a:t>Miért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46088" y="148431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0066FF"/>
                </a:solidFill>
              </a:rPr>
              <a:t>Employee(x), ManagedBy(x,y), Manager(y)</a:t>
            </a:r>
          </a:p>
          <a:p>
            <a:pPr eaLnBrk="1" hangingPunct="1">
              <a:buFontTx/>
              <a:buNone/>
            </a:pPr>
            <a:r>
              <a:rPr lang="hu-HU" sz="2800" smtClean="0"/>
              <a:t>(Az adatbázisban dolgozókat, főnököket, és a „kinek ki a főnöke” relációt tároljuk.)</a:t>
            </a:r>
            <a:endParaRPr lang="en-US" sz="2800" smtClean="0"/>
          </a:p>
          <a:p>
            <a:pPr eaLnBrk="1" hangingPunct="1"/>
            <a:r>
              <a:rPr lang="hu-HU" sz="2800" i="1" smtClean="0"/>
              <a:t>Keressük meg az összes dolgozót, akinek ugyanaz a főnöke, mint </a:t>
            </a:r>
            <a:r>
              <a:rPr lang="en-US" sz="2800" i="1" smtClean="0"/>
              <a:t>“Smith”</a:t>
            </a:r>
            <a:r>
              <a:rPr lang="hu-HU" sz="2800" i="1" smtClean="0"/>
              <a:t>-nek</a:t>
            </a:r>
            <a:r>
              <a:rPr lang="en-US" sz="2800" i="1" smtClean="0"/>
              <a:t>:</a:t>
            </a:r>
            <a:br>
              <a:rPr lang="en-US" sz="2800" i="1" smtClean="0"/>
            </a:br>
            <a:r>
              <a:rPr lang="en-US" sz="2800" smtClean="0"/>
              <a:t/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Példák a Datalog jelölésre</a:t>
            </a:r>
            <a:endParaRPr lang="en-US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936E34-8CAC-4C4E-8F95-F9550211068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736600" y="4076700"/>
            <a:ext cx="7915275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/>
              <a:t>A(x) :-  ManagedBy(“Smith”,y),   ManagedBy(x,y)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0066FF"/>
                </a:solidFill>
              </a:rPr>
              <a:t>Employee(x), ManagedBy(x,y), Manager(y)</a:t>
            </a:r>
          </a:p>
          <a:p>
            <a:pPr eaLnBrk="1" hangingPunct="1"/>
            <a:r>
              <a:rPr lang="hu-HU" sz="2800" smtClean="0"/>
              <a:t>Az </a:t>
            </a:r>
            <a:r>
              <a:rPr lang="hu-HU" sz="2800" b="1" smtClean="0">
                <a:solidFill>
                  <a:srgbClr val="0066FF"/>
                </a:solidFill>
              </a:rPr>
              <a:t>igazgató</a:t>
            </a:r>
            <a:r>
              <a:rPr lang="hu-HU" sz="2800" smtClean="0"/>
              <a:t> a főnök főnöke legyen.</a:t>
            </a:r>
            <a:endParaRPr lang="en-US" sz="2800" smtClean="0"/>
          </a:p>
          <a:p>
            <a:pPr eaLnBrk="1" hangingPunct="1"/>
            <a:r>
              <a:rPr lang="hu-HU" sz="2800" i="1" smtClean="0"/>
              <a:t>Keressük meg az összes dolgozót, akinek ugyanaz az </a:t>
            </a:r>
            <a:r>
              <a:rPr lang="hu-HU" sz="2800" b="1" i="1" smtClean="0"/>
              <a:t>igazgatója</a:t>
            </a:r>
            <a:r>
              <a:rPr lang="hu-HU" sz="2800" i="1" smtClean="0"/>
              <a:t>, mint </a:t>
            </a:r>
            <a:r>
              <a:rPr lang="en-US" sz="2800" i="1" smtClean="0"/>
              <a:t>“Smith”</a:t>
            </a:r>
            <a:r>
              <a:rPr lang="hu-HU" sz="2800" i="1" smtClean="0"/>
              <a:t>-nek</a:t>
            </a:r>
            <a:r>
              <a:rPr lang="en-US" sz="2800" i="1" smtClean="0"/>
              <a:t>:</a:t>
            </a:r>
            <a:br>
              <a:rPr lang="en-US" sz="2800" i="1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/>
              <a:t>Példák a Datalog jelölésre</a:t>
            </a:r>
            <a:endParaRPr lang="en-US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16D508-10AD-4DC1-99FE-BAA6B92FB69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762000" y="3789363"/>
            <a:ext cx="7698432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/>
              <a:t>A(x) :- </a:t>
            </a:r>
            <a:r>
              <a:rPr lang="en-US" sz="2800" dirty="0" err="1"/>
              <a:t>ManagedBy</a:t>
            </a:r>
            <a:r>
              <a:rPr lang="en-US" sz="2800" dirty="0"/>
              <a:t>(“</a:t>
            </a:r>
            <a:r>
              <a:rPr lang="en-US" sz="2800" dirty="0" err="1"/>
              <a:t>Smith”,y</a:t>
            </a:r>
            <a:r>
              <a:rPr lang="en-US" sz="2800" dirty="0"/>
              <a:t>), </a:t>
            </a:r>
            <a:r>
              <a:rPr lang="en-US" sz="2800" dirty="0" err="1"/>
              <a:t>ManagedBy</a:t>
            </a:r>
            <a:r>
              <a:rPr lang="en-US" sz="2800" dirty="0"/>
              <a:t>(</a:t>
            </a:r>
            <a:r>
              <a:rPr lang="en-US" sz="2800" dirty="0" err="1"/>
              <a:t>y,z</a:t>
            </a:r>
            <a:r>
              <a:rPr lang="en-US" sz="2800" dirty="0"/>
              <a:t>),</a:t>
            </a:r>
            <a:br>
              <a:rPr lang="en-US" sz="2800" dirty="0"/>
            </a:br>
            <a:r>
              <a:rPr lang="en-US" sz="2800" dirty="0"/>
              <a:t>            </a:t>
            </a:r>
            <a:r>
              <a:rPr lang="en-US" sz="2800" dirty="0" err="1"/>
              <a:t>ManagedBy</a:t>
            </a:r>
            <a:r>
              <a:rPr lang="en-US" sz="2800" dirty="0"/>
              <a:t>(</a:t>
            </a:r>
            <a:r>
              <a:rPr lang="en-US" sz="2800" dirty="0" err="1"/>
              <a:t>x,u</a:t>
            </a:r>
            <a:r>
              <a:rPr lang="en-US" sz="2800" dirty="0"/>
              <a:t>), </a:t>
            </a:r>
            <a:r>
              <a:rPr lang="en-US" sz="2800" dirty="0" err="1"/>
              <a:t>ManagedBy</a:t>
            </a:r>
            <a:r>
              <a:rPr lang="en-US" sz="2800" dirty="0"/>
              <a:t>(</a:t>
            </a:r>
            <a:r>
              <a:rPr lang="en-US" sz="2800" dirty="0" err="1"/>
              <a:t>u,z</a:t>
            </a:r>
            <a:r>
              <a:rPr lang="en-US" sz="28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/>
              <a:t>A </a:t>
            </a:r>
            <a:r>
              <a:rPr lang="en-US" dirty="0"/>
              <a:t>CQ </a:t>
            </a:r>
            <a:r>
              <a:rPr lang="hu-HU" dirty="0"/>
              <a:t>és az</a:t>
            </a:r>
            <a:r>
              <a:rPr lang="en-US" dirty="0"/>
              <a:t> SQL</a:t>
            </a:r>
            <a:r>
              <a:rPr lang="hu-HU" dirty="0"/>
              <a:t> közti viszony</a:t>
            </a:r>
            <a:endParaRPr lang="en-US" dirty="0"/>
          </a:p>
        </p:txBody>
      </p:sp>
      <p:sp>
        <p:nvSpPr>
          <p:cNvPr id="11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36FEA-E28F-4B95-A118-E21528A5E527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1225550" y="4437063"/>
            <a:ext cx="5715000" cy="163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0070C0"/>
                </a:solidFill>
                <a:latin typeface="Times New Roman" pitchFamily="18" charset="0"/>
              </a:rPr>
              <a:t>select distinct </a:t>
            </a:r>
            <a:r>
              <a:rPr lang="en-US" sz="2800">
                <a:latin typeface="Times New Roman" pitchFamily="18" charset="0"/>
              </a:rPr>
              <a:t>m2.name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solidFill>
                  <a:srgbClr val="0070C0"/>
                </a:solidFill>
                <a:latin typeface="Times New Roman" pitchFamily="18" charset="0"/>
              </a:rPr>
              <a:t>from</a:t>
            </a:r>
            <a:r>
              <a:rPr lang="en-US" sz="2800">
                <a:latin typeface="Times New Roman" pitchFamily="18" charset="0"/>
              </a:rPr>
              <a:t> ManagedBy m1, ManagedBy m2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solidFill>
                  <a:srgbClr val="0070C0"/>
                </a:solidFill>
                <a:latin typeface="Times New Roman" pitchFamily="18" charset="0"/>
              </a:rPr>
              <a:t>where</a:t>
            </a:r>
            <a:r>
              <a:rPr lang="en-US" sz="2800">
                <a:latin typeface="Times New Roman" pitchFamily="18" charset="0"/>
              </a:rPr>
              <a:t> m1.name=“Smith” AND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           m1.manager=m2.manager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611188" y="2579688"/>
            <a:ext cx="7986712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/>
              <a:t>A(x) :-  ManagedBy(“Smith”,y),   ManagedBy(x,y)</a:t>
            </a: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1187450" y="1916113"/>
            <a:ext cx="8620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/>
              <a:t>CQ:</a:t>
            </a: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1219200" y="3711575"/>
            <a:ext cx="1065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/>
              <a:t>SQL: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932363" y="3500438"/>
            <a:ext cx="2301875" cy="1136650"/>
          </a:xfrm>
          <a:prstGeom prst="wedgeEllipseCallout">
            <a:avLst>
              <a:gd name="adj1" fmla="val -126412"/>
              <a:gd name="adj2" fmla="val 41727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hu-HU"/>
              <a:t>Fontos a </a:t>
            </a:r>
            <a:r>
              <a:rPr lang="en-US"/>
              <a:t>“distinct”</a:t>
            </a:r>
            <a:r>
              <a:rPr lang="hu-HU"/>
              <a:t>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2897</Words>
  <Application>Microsoft Office PowerPoint</Application>
  <PresentationFormat>Diavetítés a képernyőre (4:3 oldalarány)</PresentationFormat>
  <Paragraphs>634</Paragraphs>
  <Slides>68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68</vt:i4>
      </vt:variant>
    </vt:vector>
  </HeadingPairs>
  <TitlesOfParts>
    <vt:vector size="69" baseType="lpstr">
      <vt:lpstr>Sétatér</vt:lpstr>
      <vt:lpstr>Adatbázisrendszerek elméleti alapjai 3. előadás</vt:lpstr>
      <vt:lpstr>Konjunktív lekérdezések, Datalog programok</vt:lpstr>
      <vt:lpstr>Konjunktív lekérdezések (CQ)</vt:lpstr>
      <vt:lpstr>Konjunktív lekérdezések definíciója</vt:lpstr>
      <vt:lpstr>Példák konjunktív lekérdezésekre</vt:lpstr>
      <vt:lpstr>Konjunktív lekérdezések</vt:lpstr>
      <vt:lpstr>Példák a Datalog jelölésre</vt:lpstr>
      <vt:lpstr>Példák a Datalog jelölésre</vt:lpstr>
      <vt:lpstr>A CQ és az SQL közti viszony</vt:lpstr>
      <vt:lpstr>A CQ és az SQL közti viszony</vt:lpstr>
      <vt:lpstr>CQ és a relációs algebra (RA)</vt:lpstr>
      <vt:lpstr>A CQ kiterjesztései</vt:lpstr>
      <vt:lpstr>A CQ kiterjesztései</vt:lpstr>
      <vt:lpstr>Lekérdezések ekvivalenciája és tartalmazása</vt:lpstr>
      <vt:lpstr>Lekérdezések ekvivalenciája</vt:lpstr>
      <vt:lpstr>Lekérdezések tartalmazása</vt:lpstr>
      <vt:lpstr>Példák lekérdezések tartalmazására</vt:lpstr>
      <vt:lpstr>Lekérdezések tartalmazása</vt:lpstr>
      <vt:lpstr>Algoritmus a lekérdezések tartalmazásának eldöntésére</vt:lpstr>
      <vt:lpstr>Példa kanonikus adatbázisra</vt:lpstr>
      <vt:lpstr>Példa kanonikus adatbázisra</vt:lpstr>
      <vt:lpstr>Tartalmazás eldöntése</vt:lpstr>
      <vt:lpstr>Lekérdezések homomorfizmusa</vt:lpstr>
      <vt:lpstr>Példák lekérdezések homomorfizmusára</vt:lpstr>
      <vt:lpstr>Példák lekérdezések homomorfizmusára</vt:lpstr>
      <vt:lpstr>A homomorfizmus-tétel</vt:lpstr>
      <vt:lpstr>Lekérdezések tartalmazása UCQ-ban</vt:lpstr>
      <vt:lpstr>Lekérdezések tartalmazása CQ&lt;-ban</vt:lpstr>
      <vt:lpstr>Lekérdezés minimalizálása</vt:lpstr>
      <vt:lpstr>Lekérdezés minimalizálása</vt:lpstr>
      <vt:lpstr>Lekérdezés minimalizálása a gyakorlatban</vt:lpstr>
      <vt:lpstr>Lekérdezés minimalizálása nézetekhez</vt:lpstr>
      <vt:lpstr>Lekérdezés minimalizálása nézetekhez</vt:lpstr>
      <vt:lpstr>Lekérdezés minimalizálása nézetekhez</vt:lpstr>
      <vt:lpstr>Monoton lekérdezések</vt:lpstr>
      <vt:lpstr>Monoton lekérdezések</vt:lpstr>
      <vt:lpstr>Hogyan nyűgözzük le a hallgatóinkat vagy a főnökünket</vt:lpstr>
      <vt:lpstr>Az FO kifejező ereje</vt:lpstr>
      <vt:lpstr>Datalog</vt:lpstr>
      <vt:lpstr>Datalog</vt:lpstr>
      <vt:lpstr>Datalog</vt:lpstr>
      <vt:lpstr>Nem-rekurzív szabályok kibontása</vt:lpstr>
      <vt:lpstr>Nem-rekurzív szabályok kibontása</vt:lpstr>
      <vt:lpstr>Rekurzió a Datalogban</vt:lpstr>
      <vt:lpstr>Rekurzió a Datalogban</vt:lpstr>
      <vt:lpstr>Feladat</vt:lpstr>
      <vt:lpstr>A Datalog változatai</vt:lpstr>
      <vt:lpstr>Nem-rekurzív Datalog</vt:lpstr>
      <vt:lpstr>Nem-rekurzív Datalog</vt:lpstr>
      <vt:lpstr>Lekérdezések bonyolultsága</vt:lpstr>
      <vt:lpstr>Példa</vt:lpstr>
      <vt:lpstr>Általános kiértékelési algoritmus</vt:lpstr>
      <vt:lpstr>Általános kiértékelési algoritmus</vt:lpstr>
      <vt:lpstr>Bonyolultság</vt:lpstr>
      <vt:lpstr>Figyeljünk a változókra</vt:lpstr>
      <vt:lpstr>Számoljuk a változókat</vt:lpstr>
      <vt:lpstr>Lekérdezések bonyolultsága</vt:lpstr>
      <vt:lpstr>A kiszámítási bonyolultság osztályai</vt:lpstr>
      <vt:lpstr>A lekérdező nyelvek adat szerinti bonyolultsága</vt:lpstr>
      <vt:lpstr>Nézetek</vt:lpstr>
      <vt:lpstr>Nézetek</vt:lpstr>
      <vt:lpstr>Átírás keresése</vt:lpstr>
      <vt:lpstr>Biztos válaszok</vt:lpstr>
      <vt:lpstr>Biztos válaszok</vt:lpstr>
      <vt:lpstr>Biztos válaszok</vt:lpstr>
      <vt:lpstr>Biztos válaszok kiszámítása nyílt világ feltételezés mellett</vt:lpstr>
      <vt:lpstr>Biztos válaszok kiszámítása nyílt világ feltételezés mellett</vt:lpstr>
      <vt:lpstr>Zárt világ feltételezés mellett máshogyan számolunk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Osztott adatbázisok</dc:title>
  <dc:creator>Kiss Attila</dc:creator>
  <cp:lastModifiedBy>TOMI</cp:lastModifiedBy>
  <cp:revision>24</cp:revision>
  <dcterms:created xsi:type="dcterms:W3CDTF">2012-12-05T17:00:24Z</dcterms:created>
  <dcterms:modified xsi:type="dcterms:W3CDTF">2013-01-14T13:16:08Z</dcterms:modified>
</cp:coreProperties>
</file>