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77" r:id="rId7"/>
    <p:sldId id="265" r:id="rId8"/>
    <p:sldId id="266" r:id="rId9"/>
    <p:sldId id="268" r:id="rId10"/>
    <p:sldId id="269" r:id="rId11"/>
    <p:sldId id="259" r:id="rId12"/>
    <p:sldId id="267" r:id="rId13"/>
    <p:sldId id="271" r:id="rId14"/>
    <p:sldId id="272" r:id="rId15"/>
    <p:sldId id="274" r:id="rId16"/>
    <p:sldId id="273" r:id="rId17"/>
    <p:sldId id="270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62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BA59-6063-4B95-BFE3-B58B0F7E23AF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0CCB-5504-4B41-81EE-AB0BB6ED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8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0CCB-5504-4B41-81EE-AB0BB6EDDAE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49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9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10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81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8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1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1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2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4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67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42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5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8ECB-C8CA-4A3D-87C3-4FC2D7D97B31}" type="datetimeFigureOut">
              <a:rPr lang="hu-HU" smtClean="0"/>
              <a:t>2012.11.05.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2651-95EC-4F47-9078-9817C23EB1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xpath/xpath_examples.asp" TargetMode="External"/><Relationship Id="rId2" Type="http://schemas.openxmlformats.org/officeDocument/2006/relationships/hyperlink" Target="http://www.w3schools.com/xquery/xquery_syntax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afa.jussieu.fr/~serre/Data/Slides/vianu.pdf" TargetMode="External"/><Relationship Id="rId4" Type="http://schemas.openxmlformats.org/officeDocument/2006/relationships/hyperlink" Target="http://www.w3schools.com/xs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Hatékony lekérdezőnyelvek rendezetlen adatfákra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QAXML és </a:t>
            </a:r>
            <a:r>
              <a:rPr lang="hu-HU" dirty="0" err="1" smtClean="0"/>
              <a:t>while</a:t>
            </a:r>
            <a:r>
              <a:rPr lang="hu-HU" dirty="0" smtClean="0"/>
              <a:t> variánsai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705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 lekérdezés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dirty="0" smtClean="0">
                    <a:ea typeface="Cambria Math"/>
                  </a:rPr>
                  <a:t>DTD = egy megszorítás a fák szerkezetére</a:t>
                </a:r>
              </a:p>
              <a:p>
                <a:pPr marL="0" indent="0">
                  <a:buNone/>
                </a:pPr>
                <a:r>
                  <a:rPr lang="hu-HU" dirty="0" smtClean="0">
                    <a:ea typeface="Cambria Math"/>
                  </a:rPr>
                  <a:t>Egy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 reláció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hu-HU" dirty="0" smtClean="0"/>
                  <a:t> feletti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hu-HU" dirty="0" smtClean="0"/>
                  <a:t>-nak megfelelő adatfákon</a:t>
                </a:r>
              </a:p>
              <a:p>
                <a:r>
                  <a:rPr lang="hu-HU" dirty="0" smtClean="0"/>
                  <a:t>C-generikus,</a:t>
                </a:r>
              </a:p>
              <a:p>
                <a:r>
                  <a:rPr lang="hu-HU" dirty="0" smtClean="0"/>
                  <a:t>Kiszámítható</a:t>
                </a:r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𝐽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𝑑𝑜𝑚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d>
                    <m:r>
                      <a:rPr lang="hu-HU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𝑑𝑜𝑚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hu-HU" dirty="0" smtClean="0"/>
                  <a:t> csúcsai </a:t>
                </a:r>
                <a:r>
                  <a:rPr lang="hu-HU" dirty="0" err="1" smtClean="0"/>
                  <a:t>diszjunktak</a:t>
                </a:r>
                <a:r>
                  <a:rPr lang="hu-HU" dirty="0" smtClean="0"/>
                  <a:t>.</a:t>
                </a:r>
              </a:p>
              <a:p>
                <a:pPr marL="0" indent="0">
                  <a:buNone/>
                </a:pPr>
                <a:r>
                  <a:rPr lang="hu-HU" dirty="0" smtClean="0"/>
                  <a:t>(Lekérdezés teljesség)</a:t>
                </a:r>
              </a:p>
              <a:p>
                <a:pPr marL="0" indent="0">
                  <a:buNone/>
                </a:pPr>
                <a:r>
                  <a:rPr lang="hu-HU" dirty="0" smtClean="0"/>
                  <a:t>(Determinizmus fogalma)</a:t>
                </a:r>
                <a:endParaRPr lang="hu-HU" dirty="0" smtClean="0"/>
              </a:p>
              <a:p>
                <a:pPr lvl="1"/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704" t="-25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8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4294"/>
            <a:ext cx="5186675" cy="216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523885"/>
            <a:ext cx="352839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AXML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</p:spPr>
            <p:txBody>
              <a:bodyPr/>
              <a:lstStyle/>
              <a:p>
                <a:r>
                  <a:rPr lang="hu-HU" dirty="0" smtClean="0"/>
                  <a:t>Speciális adatfa</a:t>
                </a:r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hu-HU" dirty="0" smtClean="0"/>
                  <a:t> a </a:t>
                </a:r>
                <a:r>
                  <a:rPr lang="hu-HU" dirty="0" smtClean="0"/>
                  <a:t>függvénynevek végtelen halmaza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={!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?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?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Egy olyan fa, ahol a levelek függvény szimbólumokkal is lehetnek címkézve</a:t>
                </a:r>
              </a:p>
              <a:p>
                <a:r>
                  <a:rPr lang="hu-HU" dirty="0" smtClean="0"/>
                  <a:t>Redukáltság kiterjesztése (</a:t>
                </a:r>
                <a14:m>
                  <m:oMath xmlns:m="http://schemas.openxmlformats.org/officeDocument/2006/math">
                    <m:r>
                      <a:rPr lang="hu-HU">
                        <a:latin typeface="Cambria Math"/>
                        <a:ea typeface="Cambria Math"/>
                      </a:rPr>
                      <m:t>?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hu-HU" b="0" i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?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hu-HU" dirty="0" smtClean="0"/>
                  <a:t>)</a:t>
                </a:r>
                <a:endParaRPr lang="hu-HU" dirty="0" smtClean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  <a:blipFill rotWithShape="1">
                <a:blip r:embed="rId3"/>
                <a:stretch>
                  <a:fillRect l="-1630" t="-1949" b="-1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Jobb oldali kapcsos zárójel 3"/>
          <p:cNvSpPr/>
          <p:nvPr/>
        </p:nvSpPr>
        <p:spPr>
          <a:xfrm>
            <a:off x="4093274" y="3316379"/>
            <a:ext cx="144016" cy="926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536098" y="354898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Függvény szimbólumok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3005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Document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</a:t>
            </a:r>
            <a:r>
              <a:rPr lang="hu-HU" dirty="0" err="1" smtClean="0"/>
              <a:t>Declaration</a:t>
            </a:r>
            <a:r>
              <a:rPr lang="hu-HU" dirty="0" smtClean="0"/>
              <a:t> (DTD)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hu-HU" dirty="0" smtClean="0"/>
                  <a:t> címkék egy véges halmaza.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hu-HU" dirty="0" smtClean="0"/>
                  <a:t> DTD megadja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hu-HU" dirty="0" smtClean="0"/>
                  <a:t> elemeire, hogy milyen gyermekei lehetnek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hu-HU" dirty="0" smtClean="0"/>
                  <a:t> kifejezések logikai kombinációja, ahol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𝑏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?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𝑑𝑜𝑚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mindig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u-HU" dirty="0" smtClean="0"/>
                  <a:t> a gyökér</a:t>
                </a:r>
              </a:p>
              <a:p>
                <a:r>
                  <a:rPr lang="hu-HU" dirty="0"/>
                  <a:t>s</a:t>
                </a:r>
                <a:r>
                  <a:rPr lang="hu-HU" dirty="0" smtClean="0"/>
                  <a:t>tatikus vs. aktív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92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34" y="3861048"/>
            <a:ext cx="54737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Minták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56510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𝑇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𝑐𝑜𝑛𝑑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– minta és feltétel</a:t>
                </a:r>
              </a:p>
              <a:p>
                <a:r>
                  <a:rPr lang="hu-HU" dirty="0"/>
                  <a:t>s</a:t>
                </a:r>
                <a:r>
                  <a:rPr lang="hu-HU" dirty="0" smtClean="0"/>
                  <a:t>trukturális és adat változók</a:t>
                </a:r>
              </a:p>
              <a:p>
                <a:r>
                  <a:rPr lang="hu-HU" dirty="0"/>
                  <a:t>g</a:t>
                </a:r>
                <a:r>
                  <a:rPr lang="hu-HU" dirty="0" smtClean="0"/>
                  <a:t>yermek és leszármazott (|,||)</a:t>
                </a:r>
              </a:p>
              <a:p>
                <a:r>
                  <a:rPr lang="hu-HU" dirty="0"/>
                  <a:t>p</a:t>
                </a:r>
                <a:r>
                  <a:rPr lang="hu-HU" dirty="0" smtClean="0"/>
                  <a:t>ozitív és negatív(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hu-HU" dirty="0" smtClean="0"/>
                  <a:t>) csúcs</a:t>
                </a:r>
              </a:p>
              <a:p>
                <a:r>
                  <a:rPr lang="hu-HU" dirty="0" smtClean="0"/>
                  <a:t>Határcsúcsok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𝑐𝑜𝑛𝑑</m:t>
                    </m:r>
                    <m:r>
                      <a:rPr lang="hu-HU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</a:rPr>
                      <m:t>b</m:t>
                    </m:r>
                    <m:r>
                      <a:rPr lang="hu-HU" b="0" i="0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𝑡</m:t>
                    </m:r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𝑌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565103"/>
              </a:xfrm>
              <a:blipFill rotWithShape="1">
                <a:blip r:embed="rId3"/>
                <a:stretch>
                  <a:fillRect l="-1630" t="-26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43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 illesztése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 smtClean="0"/>
                  <a:t>Eredmény: leképezések halmaza</a:t>
                </a:r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𝑣𝑎𝑟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hu-HU" b="0" dirty="0" smtClean="0">
                  <a:ea typeface="Cambria Math"/>
                </a:endParaRPr>
              </a:p>
              <a:p>
                <a:pPr lvl="1"/>
                <a:r>
                  <a:rPr lang="hu-HU" dirty="0"/>
                  <a:t>g</a:t>
                </a:r>
                <a:r>
                  <a:rPr lang="hu-HU" dirty="0" smtClean="0"/>
                  <a:t>yermek és leszármazott megőrzése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egy adat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𝑐𝑜𝑛𝑑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 eleget tesz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𝑡</m:t>
                    </m:r>
                    <m:r>
                      <a:rPr lang="hu-HU" b="0" i="1" smtClean="0">
                        <a:latin typeface="Cambria Math"/>
                      </a:rPr>
                      <m:t>→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hu-HU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</a:rPr>
                      <m:t>→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 [/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hu-HU" dirty="0" smtClean="0"/>
              </a:p>
              <a:p>
                <a:pPr lvl="1"/>
                <a:r>
                  <a:rPr lang="hu-HU" dirty="0" smtClean="0"/>
                  <a:t>maximális negatív gyökerű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hu-HU" b="0" dirty="0" smtClean="0">
                    <a:ea typeface="Cambria Math"/>
                  </a:rPr>
                  <a:t> részfákra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hu-HU" b="0" dirty="0" smtClean="0">
                    <a:ea typeface="Cambria Math"/>
                  </a:rPr>
                  <a:t> nem kiterjeszthető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hu-HU" b="0" dirty="0" err="1" smtClean="0">
                    <a:ea typeface="Cambria Math"/>
                  </a:rPr>
                  <a:t>-re</a:t>
                </a:r>
                <a:r>
                  <a:rPr lang="hu-HU" b="0" dirty="0" smtClean="0">
                    <a:ea typeface="Cambria Math"/>
                  </a:rPr>
                  <a:t> a fenti feltételek mellett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𝐵𝑖𝑛𝑑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hu-HU" b="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⊨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3"/>
                <a:stretch>
                  <a:fillRect l="-1481" t="-1531" b="-3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6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28" y="1700808"/>
            <a:ext cx="6338686" cy="390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Relatív minta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851920" y="4649998"/>
                <a:ext cx="4680520" cy="14730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u-HU" dirty="0" smtClean="0"/>
                  <a:t>Egy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𝑛</m:t>
                    </m:r>
                    <m:r>
                      <a:rPr lang="hu-HU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párhoz képest értékeljük ki.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𝑠𝑒𝑙𝑓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→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𝜈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hu-HU" dirty="0" smtClean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0" y="4649998"/>
                <a:ext cx="4680520" cy="1473027"/>
              </a:xfrm>
              <a:blipFill rotWithShape="1">
                <a:blip r:embed="rId3"/>
                <a:stretch>
                  <a:fillRect l="-2734" t="-82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/>
          <p:cNvSpPr/>
          <p:nvPr/>
        </p:nvSpPr>
        <p:spPr>
          <a:xfrm>
            <a:off x="2877522" y="3717032"/>
            <a:ext cx="864096" cy="562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17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Mintaillesztés eredménye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𝐵𝑜𝑑𝑦</m:t>
                    </m:r>
                    <m:r>
                      <a:rPr lang="hu-HU" b="0" i="1" smtClean="0">
                        <a:latin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</a:rPr>
                      <m:t>𝐻𝑒𝑎𝑑</m:t>
                    </m:r>
                  </m:oMath>
                </a14:m>
                <a:r>
                  <a:rPr lang="hu-HU" dirty="0" smtClean="0"/>
                  <a:t> típusú szabályok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𝐵𝑜𝑑𝑦</m:t>
                    </m:r>
                  </m:oMath>
                </a14:m>
                <a:r>
                  <a:rPr lang="hu-HU" dirty="0" smtClean="0"/>
                  <a:t> egy minta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𝐻𝑒𝑎𝑑</m:t>
                    </m:r>
                  </m:oMath>
                </a14:m>
                <a:r>
                  <a:rPr lang="hu-HU" dirty="0" smtClean="0"/>
                  <a:t> egy AXML gráf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𝐵𝑜𝑑𝑦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dirty="0" smtClean="0"/>
                  <a:t> változóival</a:t>
                </a:r>
              </a:p>
              <a:p>
                <a:r>
                  <a:rPr lang="hu-HU" dirty="0" smtClean="0"/>
                  <a:t>Konstruktor csúcs </a:t>
                </a:r>
                <a:r>
                  <a:rPr lang="hu-HU" dirty="0" smtClean="0">
                    <a:sym typeface="Wingdings" pitchFamily="2" charset="2"/>
                  </a:rPr>
                  <a:t>: gyermekek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𝐵𝑖𝑛𝑑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hu-HU" dirty="0" smtClean="0"/>
                  <a:t>-ből</a:t>
                </a:r>
              </a:p>
              <a:p>
                <a:r>
                  <a:rPr lang="hu-HU" dirty="0" smtClean="0"/>
                  <a:t>Eredmény:</a:t>
                </a:r>
              </a:p>
              <a:p>
                <a:pPr lvl="1"/>
                <a:r>
                  <a:rPr lang="hu-HU" dirty="0" smtClean="0"/>
                  <a:t>1 fa/szabály</a:t>
                </a:r>
              </a:p>
              <a:p>
                <a:pPr lvl="1"/>
                <a:r>
                  <a:rPr lang="hu-HU" dirty="0" smtClean="0"/>
                  <a:t>egy erdő a lekérdezésre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0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dirty="0" smtClean="0"/>
                  <a:t>GAXML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QAXML (1)</a:t>
                </a:r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Függvény hívások a fában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!</m:t>
                    </m:r>
                    <m:r>
                      <a:rPr lang="hu-HU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r>
                  <a:rPr lang="hu-HU" dirty="0" smtClean="0"/>
                  <a:t>Futó hívások (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?</m:t>
                    </m:r>
                    <m:r>
                      <a:rPr lang="hu-HU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r>
                  <a:rPr lang="hu-HU" dirty="0" smtClean="0"/>
                  <a:t>Függvény:</a:t>
                </a:r>
              </a:p>
              <a:p>
                <a:pPr lvl="1"/>
                <a:r>
                  <a:rPr lang="hu-HU" dirty="0" smtClean="0"/>
                  <a:t>Saját munkaterülete van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u-HU" dirty="0" smtClean="0"/>
                  <a:t>)</a:t>
                </a:r>
              </a:p>
              <a:p>
                <a:pPr lvl="1"/>
                <a:r>
                  <a:rPr lang="hu-HU" dirty="0" smtClean="0"/>
                  <a:t>Belépési őrfeltétel (minták logikai kombinációja)</a:t>
                </a:r>
              </a:p>
              <a:p>
                <a:pPr lvl="1"/>
                <a:r>
                  <a:rPr lang="hu-HU" dirty="0" smtClean="0"/>
                  <a:t>Input </a:t>
                </a:r>
                <a:r>
                  <a:rPr lang="hu-HU" dirty="0" err="1" smtClean="0"/>
                  <a:t>query</a:t>
                </a:r>
                <a:r>
                  <a:rPr lang="hu-HU" dirty="0" smtClean="0"/>
                  <a:t> (relatív): munkaterület inicializálása</a:t>
                </a:r>
              </a:p>
              <a:p>
                <a:pPr lvl="1"/>
                <a:r>
                  <a:rPr lang="hu-HU" dirty="0" smtClean="0"/>
                  <a:t>(További függvényhívások: rekurzió)</a:t>
                </a:r>
              </a:p>
              <a:p>
                <a:pPr lvl="1"/>
                <a:r>
                  <a:rPr lang="hu-HU" dirty="0" smtClean="0"/>
                  <a:t>Visszatérési </a:t>
                </a:r>
                <a:r>
                  <a:rPr lang="hu-HU" dirty="0" smtClean="0"/>
                  <a:t>őrfeltétel (mint fent, de a gyökér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u-HU" dirty="0" smtClean="0"/>
                  <a:t>)</a:t>
                </a:r>
              </a:p>
              <a:p>
                <a:pPr lvl="1"/>
                <a:r>
                  <a:rPr lang="hu-HU" dirty="0" err="1" smtClean="0"/>
                  <a:t>Return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query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𝐵𝑜𝑑𝑦</m:t>
                    </m:r>
                  </m:oMath>
                </a14:m>
                <a:r>
                  <a:rPr lang="hu-HU" dirty="0" smtClean="0"/>
                  <a:t> gyökere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u-HU" dirty="0" smtClean="0"/>
                  <a:t>)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3"/>
                <a:stretch>
                  <a:fillRect l="-1630" t="-25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65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dirty="0" smtClean="0"/>
                  <a:t>GAXML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QAXML </a:t>
                </a:r>
                <a:r>
                  <a:rPr lang="hu-HU" dirty="0" smtClean="0"/>
                  <a:t>(2)</a:t>
                </a:r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 program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– függvények és DTD</a:t>
                </a:r>
              </a:p>
              <a:p>
                <a:r>
                  <a:rPr lang="hu-HU" dirty="0" smtClean="0"/>
                  <a:t>Program állapota: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𝑒𝑣𝑎𝑙</m:t>
                        </m:r>
                      </m:e>
                    </m:d>
                  </m:oMath>
                </a14:m>
                <a:endParaRPr lang="hu-HU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AXML erdő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𝑒𝑣𝑎𝑙</m:t>
                    </m:r>
                  </m:oMath>
                </a14:m>
                <a:r>
                  <a:rPr lang="hu-HU" dirty="0" smtClean="0"/>
                  <a:t>: futó függvények</a:t>
                </a:r>
              </a:p>
              <a:p>
                <a:r>
                  <a:rPr lang="hu-HU" dirty="0" err="1" smtClean="0"/>
                  <a:t>Det</a:t>
                </a:r>
                <a:r>
                  <a:rPr lang="hu-HU" dirty="0" smtClean="0"/>
                  <a:t>. </a:t>
                </a:r>
                <a:r>
                  <a:rPr lang="hu-HU" dirty="0"/>
                  <a:t>v</a:t>
                </a:r>
                <a:r>
                  <a:rPr lang="hu-HU" dirty="0" smtClean="0"/>
                  <a:t>s. </a:t>
                </a:r>
                <a:r>
                  <a:rPr lang="hu-HU" dirty="0" err="1" smtClean="0"/>
                  <a:t>nemdet</a:t>
                </a:r>
                <a:r>
                  <a:rPr lang="hu-HU" dirty="0" smtClean="0"/>
                  <a:t>. Szemantika</a:t>
                </a:r>
              </a:p>
              <a:p>
                <a:r>
                  <a:rPr lang="hu-HU" dirty="0" smtClean="0"/>
                  <a:t>DQAXML vs. NQAXML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71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Állapotátmenet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𝑒𝑣𝑎𝑙</m:t>
                        </m:r>
                      </m:e>
                    </m:d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′= 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𝑒𝑣𝑎𝑙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⊢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′ ⟺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hu-HU" dirty="0" err="1" smtClean="0"/>
                  <a:t>-ből</a:t>
                </a:r>
                <a:r>
                  <a:rPr lang="hu-HU" dirty="0" smtClean="0"/>
                  <a:t> egy hívható függvény futása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hu-HU" dirty="0" err="1" smtClean="0"/>
                  <a:t>-t</a:t>
                </a:r>
                <a:r>
                  <a:rPr lang="hu-HU" dirty="0" smtClean="0"/>
                  <a:t> állítja elő.</a:t>
                </a:r>
              </a:p>
              <a:p>
                <a:r>
                  <a:rPr lang="hu-HU" dirty="0" smtClean="0"/>
                  <a:t>A </a:t>
                </a:r>
                <a:r>
                  <a:rPr lang="hu-HU" dirty="0" err="1" smtClean="0"/>
                  <a:t>nemdet</a:t>
                </a:r>
                <a:r>
                  <a:rPr lang="hu-HU" dirty="0" smtClean="0"/>
                  <a:t>. </a:t>
                </a:r>
                <a:r>
                  <a:rPr lang="hu-HU" dirty="0"/>
                  <a:t>f</a:t>
                </a:r>
                <a:r>
                  <a:rPr lang="hu-HU" dirty="0" smtClean="0"/>
                  <a:t>utás egy </a:t>
                </a:r>
                <a:r>
                  <a:rPr lang="hu-HU" dirty="0" err="1" smtClean="0"/>
                  <a:t>max</a:t>
                </a:r>
                <a:r>
                  <a:rPr lang="hu-HU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0" smtClean="0">
                            <a:latin typeface="Cambria Math"/>
                            <a:ea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0≤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dirty="0" smtClean="0"/>
                  <a:t> sorozat:</a:t>
                </a:r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∀0&lt;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⊢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 eleget tesz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hu-HU" dirty="0" smtClean="0"/>
                  <a:t>-nek</a:t>
                </a:r>
              </a:p>
              <a:p>
                <a:r>
                  <a:rPr lang="hu-HU" dirty="0"/>
                  <a:t>t</a:t>
                </a:r>
                <a:r>
                  <a:rPr lang="hu-HU" dirty="0" smtClean="0"/>
                  <a:t>erminált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eredmény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𝑂𝑢𝑡</m:t>
                    </m:r>
                  </m:oMath>
                </a14:m>
                <a:r>
                  <a:rPr lang="hu-HU" dirty="0" smtClean="0"/>
                  <a:t> csúcs alatt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2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Eddigi irányok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Hatékony kiértékelés (kompromisszum)</a:t>
                </a:r>
              </a:p>
              <a:p>
                <a:pPr lvl="1"/>
                <a:r>
                  <a:rPr lang="hu-HU" dirty="0" smtClean="0"/>
                  <a:t>Rendezett adatfák</a:t>
                </a:r>
              </a:p>
              <a:p>
                <a:pPr lvl="1"/>
                <a:r>
                  <a:rPr lang="hu-HU" dirty="0" smtClean="0"/>
                  <a:t>Korlátozott kifejezőerő</a:t>
                </a:r>
              </a:p>
              <a:p>
                <a:pPr marL="914400" lvl="2" indent="0">
                  <a:buNone/>
                </a:pPr>
                <a:r>
                  <a:rPr lang="hu-HU" sz="3200" dirty="0" smtClean="0"/>
                  <a:t>→ Nem túl általános</a:t>
                </a:r>
              </a:p>
              <a:p>
                <a:pPr marL="685800" indent="-571500"/>
                <a:r>
                  <a:rPr lang="hu-HU" sz="4000" dirty="0" err="1" smtClean="0"/>
                  <a:t>XQuery</a:t>
                </a:r>
                <a:r>
                  <a:rPr lang="hu-HU" sz="4000" dirty="0" smtClean="0"/>
                  <a:t> </a:t>
                </a:r>
                <a14:m>
                  <m:oMath xmlns:m="http://schemas.openxmlformats.org/officeDocument/2006/math">
                    <m:r>
                      <a:rPr lang="hu-HU" sz="4000" i="1" smtClean="0">
                        <a:latin typeface="Cambria Math"/>
                        <a:ea typeface="Cambria Math"/>
                      </a:rPr>
                      <m:t>⊇</m:t>
                    </m:r>
                  </m:oMath>
                </a14:m>
                <a:r>
                  <a:rPr lang="hu-HU" sz="4000" dirty="0" smtClean="0"/>
                  <a:t> XPath</a:t>
                </a:r>
              </a:p>
              <a:p>
                <a:pPr marL="685800" indent="-571500"/>
                <a:r>
                  <a:rPr lang="hu-HU" sz="4000" dirty="0" smtClean="0"/>
                  <a:t>XSLT (transzformáció)</a:t>
                </a:r>
                <a:endParaRPr lang="hu-HU" sz="40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17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Lekérdezőnyelvek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Példák az </a:t>
            </a:r>
            <a:r>
              <a:rPr lang="hu-HU" dirty="0" err="1" smtClean="0"/>
              <a:t>APPENDIX-ben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510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QAXML izolált függvényekkel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/>
              </a:bodyPr>
              <a:lstStyle/>
              <a:p>
                <a:r>
                  <a:rPr lang="hu-HU" dirty="0" smtClean="0"/>
                  <a:t>Statikus DTD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!</m:t>
                    </m:r>
                    <m:r>
                      <a:rPr lang="hu-HU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u-HU" dirty="0" smtClean="0"/>
                  <a:t> beágyazása a gyökér alá</a:t>
                </a:r>
              </a:p>
              <a:p>
                <a:r>
                  <a:rPr lang="hu-HU" dirty="0" smtClean="0"/>
                  <a:t>Nincs hívás konstruktor alatt</a:t>
                </a:r>
              </a:p>
              <a:p>
                <a:pPr marL="0" indent="0">
                  <a:buNone/>
                </a:pPr>
                <a:r>
                  <a:rPr lang="hu-HU" dirty="0"/>
                  <a:t>a</a:t>
                </a:r>
                <a:r>
                  <a:rPr lang="hu-HU" dirty="0" smtClean="0"/>
                  <a:t>zaz </a:t>
                </a:r>
                <a:r>
                  <a:rPr lang="hu-HU" dirty="0"/>
                  <a:t>t</a:t>
                </a:r>
                <a:r>
                  <a:rPr lang="hu-HU" dirty="0" smtClean="0"/>
                  <a:t>riviális beágyazások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hu-HU" dirty="0" smtClean="0"/>
                  <a:t> kiszámítja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-t, ha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kiel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é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í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ti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-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hu-HU" dirty="0" err="1" smtClean="0"/>
                  <a:t>-nak</a:t>
                </a:r>
                <a:r>
                  <a:rPr lang="hu-HU" dirty="0" smtClean="0"/>
                  <a:t/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hu-HU" dirty="0" smtClean="0"/>
                  <a:t> futása, hogy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hu-HU" dirty="0" err="1" smtClean="0"/>
                  <a:t>-t</a:t>
                </a:r>
                <a:r>
                  <a:rPr lang="hu-HU" dirty="0" smtClean="0"/>
                  <a:t> adja eredményül</a:t>
                </a:r>
              </a:p>
              <a:p>
                <a:r>
                  <a:rPr lang="hu-HU" dirty="0" err="1" smtClean="0"/>
                  <a:t>Pl</a:t>
                </a:r>
                <a:r>
                  <a:rPr lang="hu-HU" dirty="0" smtClean="0"/>
                  <a:t>: lásd APPENDIX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852" t="-1684" b="-6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85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i="1" dirty="0" smtClean="0"/>
                  <a:t>(N-)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/>
                          </a:rPr>
                          <m:t>𝑤h𝑖𝑙𝑒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ℕ</m:t>
                        </m:r>
                      </m:sub>
                      <m:sup>
                        <m:r>
                          <a:rPr lang="hu-HU" i="1">
                            <a:latin typeface="Cambria Math"/>
                          </a:rPr>
                          <m:t>𝑡𝑟𝑒𝑒</m:t>
                        </m:r>
                      </m:sup>
                    </m:sSubSup>
                  </m:oMath>
                </a14:m>
                <a:r>
                  <a:rPr lang="hu-HU" dirty="0" smtClean="0"/>
                  <a:t> fákra </a:t>
                </a:r>
                <a:r>
                  <a:rPr lang="hu-HU" dirty="0" smtClean="0"/>
                  <a:t>(1)</a:t>
                </a:r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6371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egészek: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𝑖</m:t>
                    </m:r>
                    <m:r>
                      <a:rPr lang="hu-HU" i="1" dirty="0" smtClean="0">
                        <a:latin typeface="Cambria Math"/>
                      </a:rPr>
                      <m:t>,</m:t>
                    </m:r>
                    <m:r>
                      <a:rPr lang="hu-HU" i="1" dirty="0" smtClean="0">
                        <a:latin typeface="Cambria Math"/>
                      </a:rPr>
                      <m:t>𝑗</m:t>
                    </m:r>
                    <m:r>
                      <a:rPr lang="hu-HU" i="1" dirty="0" smtClean="0">
                        <a:latin typeface="Cambria Math"/>
                      </a:rPr>
                      <m:t>,…</m:t>
                    </m:r>
                  </m:oMath>
                </a14:m>
                <a:r>
                  <a:rPr lang="hu-HU" dirty="0" smtClean="0"/>
                  <a:t> (kezdetben 0)</a:t>
                </a:r>
              </a:p>
              <a:p>
                <a:pPr lvl="1"/>
                <a:r>
                  <a:rPr lang="hu-HU" dirty="0"/>
                  <a:t>n</a:t>
                </a:r>
                <a:r>
                  <a:rPr lang="hu-HU" dirty="0" smtClean="0"/>
                  <a:t>övelés/csökkentés</a:t>
                </a:r>
              </a:p>
              <a:p>
                <a:r>
                  <a:rPr lang="hu-HU" dirty="0" smtClean="0"/>
                  <a:t>erdők: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𝑋</m:t>
                    </m:r>
                    <m:r>
                      <a:rPr lang="hu-HU" i="1" dirty="0" smtClean="0">
                        <a:latin typeface="Cambria Math"/>
                      </a:rPr>
                      <m:t>,</m:t>
                    </m:r>
                    <m:r>
                      <a:rPr lang="hu-HU" i="1" dirty="0" smtClean="0">
                        <a:latin typeface="Cambria Math"/>
                      </a:rPr>
                      <m:t>𝑌</m:t>
                    </m:r>
                    <m:r>
                      <a:rPr lang="hu-HU" i="1" dirty="0" smtClean="0">
                        <a:latin typeface="Cambria Math"/>
                      </a:rPr>
                      <m:t>,…  </m:t>
                    </m:r>
                  </m:oMath>
                </a14:m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r>
                      <a:rPr lang="hu-HU" i="1" dirty="0" err="1" smtClean="0">
                        <a:latin typeface="Cambria Math"/>
                      </a:rPr>
                      <m:t>𝐼𝑛</m:t>
                    </m:r>
                    <m:r>
                      <a:rPr lang="hu-HU" i="1" dirty="0" smtClean="0">
                        <a:latin typeface="Cambria Math"/>
                      </a:rPr>
                      <m:t>,</m:t>
                    </m:r>
                    <m:r>
                      <a:rPr lang="hu-HU" i="1" dirty="0" smtClean="0">
                        <a:latin typeface="Cambria Math"/>
                      </a:rPr>
                      <m:t>𝑂𝑢𝑡</m:t>
                    </m:r>
                  </m:oMath>
                </a14:m>
                <a:r>
                  <a:rPr lang="hu-HU" dirty="0" smtClean="0"/>
                  <a:t>, verem)</a:t>
                </a:r>
              </a:p>
              <a:p>
                <a:pPr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</a:rPr>
                          <m:t>≔</m:t>
                        </m:r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b="0" dirty="0" smtClean="0"/>
              </a:p>
              <a:p>
                <a:pPr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</a:rPr>
                      <m:t>𝑌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hu-HU" b="0" dirty="0" smtClean="0">
                  <a:ea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</a:rPr>
                      <m:t>𝑎</m:t>
                    </m:r>
                    <m:r>
                      <a:rPr lang="hu-HU" b="0" i="1" smtClean="0">
                        <a:latin typeface="Cambria Math"/>
                      </a:rPr>
                      <m:t>[</m:t>
                    </m:r>
                    <m:r>
                      <a:rPr lang="hu-HU" b="0" i="1" smtClean="0">
                        <a:latin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</a:rPr>
                      <m:t>]</m:t>
                    </m:r>
                  </m:oMath>
                </a14:m>
                <a:endParaRPr lang="hu-HU" dirty="0" smtClean="0"/>
              </a:p>
              <a:p>
                <a:pPr/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𝑝𝑢𝑠h</m:t>
                    </m:r>
                    <m:r>
                      <a:rPr lang="hu-HU" i="1" dirty="0" smtClean="0">
                        <a:latin typeface="Cambria Math"/>
                      </a:rPr>
                      <m:t>(</m:t>
                    </m:r>
                    <m:r>
                      <a:rPr lang="hu-HU" i="1" dirty="0" smtClean="0">
                        <a:latin typeface="Cambria Math"/>
                      </a:rPr>
                      <m:t>𝑋</m:t>
                    </m:r>
                    <m:r>
                      <a:rPr lang="hu-HU" i="1" dirty="0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/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</a:rPr>
                      <m:t>𝑡𝑜𝑝</m:t>
                    </m:r>
                  </m:oMath>
                </a14:m>
                <a:endParaRPr lang="hu-HU" dirty="0" smtClean="0"/>
              </a:p>
              <a:p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637110"/>
              </a:xfrm>
              <a:blipFill rotWithShape="1">
                <a:blip r:embed="rId3"/>
                <a:stretch>
                  <a:fillRect l="-1481" t="-3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artalom helye 2"/>
          <p:cNvSpPr txBox="1">
            <a:spLocks/>
          </p:cNvSpPr>
          <p:nvPr/>
        </p:nvSpPr>
        <p:spPr>
          <a:xfrm>
            <a:off x="481933" y="4437112"/>
            <a:ext cx="8229600" cy="18002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5271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i="1" dirty="0" smtClean="0"/>
                  <a:t>(N-)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/>
                        </m:ctrlPr>
                      </m:sSubSupPr>
                      <m:e>
                        <m:r>
                          <a:rPr lang="hu-HU" i="1"/>
                          <m:t>𝑤h𝑖𝑙𝑒</m:t>
                        </m:r>
                      </m:e>
                      <m:sub>
                        <m:r>
                          <a:rPr lang="hu-HU" i="1"/>
                          <m:t>ℕ</m:t>
                        </m:r>
                      </m:sub>
                      <m:sup>
                        <m:r>
                          <a:rPr lang="hu-HU" i="1"/>
                          <m:t>𝑡𝑟𝑒𝑒</m:t>
                        </m:r>
                      </m:sup>
                    </m:sSubSup>
                  </m:oMath>
                </a14:m>
                <a:r>
                  <a:rPr lang="hu-HU" dirty="0" smtClean="0"/>
                  <a:t> fákra (2)</a:t>
                </a:r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w</a:t>
                </a:r>
                <a:r>
                  <a:rPr lang="hu-HU" b="0" dirty="0" err="1" smtClean="0"/>
                  <a:t>hile</a:t>
                </a:r>
                <a:r>
                  <a:rPr lang="hu-HU" b="0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𝑖</m:t>
                    </m:r>
                    <m:r>
                      <a:rPr lang="hu-HU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do</a:t>
                </a:r>
                <a:r>
                  <a:rPr lang="hu-HU" dirty="0" smtClean="0"/>
                  <a:t> program</a:t>
                </a:r>
              </a:p>
              <a:p>
                <a:r>
                  <a:rPr lang="hu-HU" dirty="0" smtClean="0"/>
                  <a:t>w</a:t>
                </a:r>
                <a:r>
                  <a:rPr lang="hu-HU" b="0" dirty="0" err="1" smtClean="0"/>
                  <a:t>hile</a:t>
                </a:r>
                <a:r>
                  <a:rPr lang="hu-HU" b="0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do</a:t>
                </a:r>
                <a:r>
                  <a:rPr lang="hu-HU" dirty="0" smtClean="0"/>
                  <a:t> program</a:t>
                </a:r>
              </a:p>
              <a:p>
                <a:r>
                  <a:rPr lang="hu-HU" dirty="0" smtClean="0"/>
                  <a:t>program1 ; program2</a:t>
                </a:r>
              </a:p>
              <a:p>
                <a:r>
                  <a:rPr lang="hu-HU" dirty="0" smtClean="0"/>
                  <a:t>(program1 | program2</a:t>
                </a:r>
                <a:r>
                  <a:rPr lang="hu-HU" dirty="0" smtClean="0"/>
                  <a:t>)</a:t>
                </a:r>
                <a:endParaRPr lang="hu-HU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hu-HU" dirty="0" smtClean="0"/>
                  <a:t> DTD megszorítás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u-HU" dirty="0" smtClean="0"/>
                  <a:t> program kiszámítja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-t, ha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kiel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é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í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ti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hu-HU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u-HU" dirty="0" smtClean="0"/>
                  <a:t> lehetséges kimeneteinek halmaza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ℛ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b="-35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0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dirty="0" smtClean="0"/>
                  <a:t>[N/D]QAXML és </a:t>
                </a:r>
                <a:r>
                  <a:rPr lang="hu-HU" i="1" dirty="0" smtClean="0"/>
                  <a:t>(N-)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/>
                          </a:rPr>
                          <m:t>𝑤h𝑖𝑙𝑒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ℕ</m:t>
                        </m:r>
                      </m:sub>
                      <m:sup>
                        <m:r>
                          <a:rPr lang="hu-HU" i="1">
                            <a:latin typeface="Cambria Math"/>
                          </a:rPr>
                          <m:t>𝑡𝑟𝑒𝑒</m:t>
                        </m:r>
                      </m:sup>
                    </m:sSubSup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9971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</a:p>
              <a:p>
                <a:pPr marL="0" indent="0">
                  <a:buNone/>
                </a:pPr>
                <a:r>
                  <a:rPr lang="hu-HU" dirty="0" smtClean="0"/>
                  <a:t>[N]QAXML izolált </a:t>
                </a:r>
                <a:r>
                  <a:rPr lang="hu-HU" dirty="0" err="1" smtClean="0"/>
                  <a:t>fv-ekkel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hu-HU" dirty="0" smtClean="0"/>
                  <a:t> [N-]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/>
                          </a:rPr>
                          <m:t>𝑤h𝑖𝑙𝑒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ℕ</m:t>
                        </m:r>
                      </m:sub>
                      <m:sup>
                        <m:r>
                          <a:rPr lang="hu-HU" i="1">
                            <a:latin typeface="Cambria Math"/>
                          </a:rPr>
                          <m:t>𝑡𝑟𝑒𝑒</m:t>
                        </m:r>
                      </m:sup>
                    </m:sSubSup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Normálforma</a:t>
                </a:r>
                <a:endParaRPr lang="hu-HU" dirty="0"/>
              </a:p>
              <a:p>
                <a:pPr marL="0" indent="0">
                  <a:buNone/>
                </a:pPr>
                <a:endParaRPr lang="hu-HU" u="sng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</a:p>
              <a:p>
                <a:pPr marL="0" indent="0">
                  <a:buNone/>
                </a:pPr>
                <a:r>
                  <a:rPr lang="hu-HU" dirty="0" smtClean="0"/>
                  <a:t>D</a:t>
                </a:r>
                <a:r>
                  <a:rPr lang="hu-HU" dirty="0" smtClean="0"/>
                  <a:t>QAXML izolált </a:t>
                </a:r>
                <a:r>
                  <a:rPr lang="hu-HU" dirty="0" err="1" smtClean="0"/>
                  <a:t>fv.-ekkel</a:t>
                </a:r>
                <a:r>
                  <a:rPr lang="hu-HU" dirty="0" smtClean="0"/>
                  <a:t> pontosan NQAXML izolált </a:t>
                </a:r>
                <a:r>
                  <a:rPr lang="hu-HU" dirty="0" err="1" smtClean="0"/>
                  <a:t>fv.-ekkel</a:t>
                </a:r>
                <a:r>
                  <a:rPr lang="hu-HU" dirty="0" smtClean="0"/>
                  <a:t> determinisztikus részét fejezi ki.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Normálforma</a:t>
                </a:r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Egyik sem lekérdezés teljes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997152"/>
              </a:xfrm>
              <a:blipFill rotWithShape="1">
                <a:blip r:embed="rId3"/>
                <a:stretch>
                  <a:fillRect l="-1778" t="-2442" b="-30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13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Logikai értékű lekérdezések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𝑂𝑢𝑡</m:t>
                    </m:r>
                    <m:r>
                      <a:rPr lang="hu-HU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b="0" dirty="0" smtClean="0"/>
                  <a:t>csúcs alatt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𝑎𝑐𝑐𝑒𝑝𝑡𝑒𝑑</m:t>
                    </m:r>
                    <m:r>
                      <a:rPr lang="hu-HU" b="0" i="1" smtClean="0">
                        <a:latin typeface="Cambria Math"/>
                      </a:rPr>
                      <m:t>/</m:t>
                    </m:r>
                    <m:r>
                      <a:rPr lang="hu-HU" b="0" i="1" smtClean="0">
                        <a:latin typeface="Cambria Math"/>
                      </a:rPr>
                      <m:t>𝑟𝑒𝑗𝑒𝑐𝑡𝑒𝑑</m:t>
                    </m:r>
                  </m:oMath>
                </a14:m>
                <a:r>
                  <a:rPr lang="hu-HU" b="0" dirty="0" smtClean="0"/>
                  <a:t> csúcs</a:t>
                </a:r>
              </a:p>
              <a:p>
                <a:pPr/>
                <a:r>
                  <a:rPr lang="hu-HU" dirty="0" smtClean="0"/>
                  <a:t>Egy példányt elfogad, ha legalább egy futás elfogadja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b="0" dirty="0" smtClean="0"/>
                  <a:t> ekvivalens, ha </a:t>
                </a:r>
                <a:r>
                  <a:rPr lang="hu-HU" b="0" dirty="0" err="1" smtClean="0"/>
                  <a:t>u.a</a:t>
                </a:r>
                <a:r>
                  <a:rPr lang="hu-HU" b="0" dirty="0" smtClean="0"/>
                  <a:t>. a </a:t>
                </a:r>
                <a:r>
                  <a:rPr lang="hu-HU" b="0" dirty="0" err="1" smtClean="0"/>
                  <a:t>DTD-jük</a:t>
                </a:r>
                <a:r>
                  <a:rPr lang="hu-HU" b="0" dirty="0" smtClean="0"/>
                  <a:t> és </a:t>
                </a:r>
                <a:r>
                  <a:rPr lang="hu-HU" b="0" dirty="0" err="1" smtClean="0"/>
                  <a:t>u.a</a:t>
                </a:r>
                <a:r>
                  <a:rPr lang="hu-HU" b="0" dirty="0" smtClean="0"/>
                  <a:t>. a halmazt fogadják el.</a:t>
                </a:r>
                <a:endParaRPr lang="hu-HU" b="0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</a:p>
              <a:p>
                <a:pPr marL="0" indent="0">
                  <a:buNone/>
                </a:pPr>
                <a:r>
                  <a:rPr lang="hu-HU" dirty="0" smtClean="0"/>
                  <a:t>NQAXML </a:t>
                </a:r>
                <a:r>
                  <a:rPr lang="hu-HU" dirty="0" err="1" smtClean="0"/>
                  <a:t>iz</a:t>
                </a:r>
                <a:r>
                  <a:rPr lang="hu-HU" dirty="0" smtClean="0"/>
                  <a:t>. </a:t>
                </a:r>
                <a:r>
                  <a:rPr lang="hu-HU" dirty="0" err="1"/>
                  <a:t>f</a:t>
                </a:r>
                <a:r>
                  <a:rPr lang="hu-HU" dirty="0" err="1" smtClean="0"/>
                  <a:t>v.-</a:t>
                </a:r>
                <a:r>
                  <a:rPr lang="hu-HU" dirty="0" err="1" smtClean="0"/>
                  <a:t>ekkel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hu-HU" dirty="0" smtClean="0"/>
                  <a:t> DQAXML </a:t>
                </a:r>
                <a:r>
                  <a:rPr lang="hu-HU" dirty="0" err="1" smtClean="0"/>
                  <a:t>iz</a:t>
                </a:r>
                <a:r>
                  <a:rPr lang="hu-HU" dirty="0" smtClean="0"/>
                  <a:t>. </a:t>
                </a:r>
                <a:r>
                  <a:rPr lang="hu-HU" dirty="0" err="1"/>
                  <a:t>f</a:t>
                </a:r>
                <a:r>
                  <a:rPr lang="hu-HU" dirty="0" err="1" smtClean="0"/>
                  <a:t>v.-ekkel</a:t>
                </a:r>
                <a:endParaRPr lang="hu-H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Normálforma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35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82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QAXML </a:t>
            </a:r>
            <a:r>
              <a:rPr lang="hu-HU" dirty="0"/>
              <a:t>s</a:t>
            </a:r>
            <a:r>
              <a:rPr lang="hu-HU" dirty="0" smtClean="0"/>
              <a:t>űrű függvényekkel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Statikus DTD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!</m:t>
                    </m:r>
                    <m:r>
                      <a:rPr lang="hu-HU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u-HU" dirty="0" smtClean="0"/>
                  <a:t> beágyazása </a:t>
                </a:r>
                <a:r>
                  <a:rPr lang="hu-HU" dirty="0" smtClean="0"/>
                  <a:t>minden címke alá</a:t>
                </a:r>
                <a:endParaRPr lang="hu-HU" dirty="0" smtClean="0"/>
              </a:p>
              <a:p>
                <a:r>
                  <a:rPr lang="hu-HU" dirty="0" smtClean="0"/>
                  <a:t>Megoldás az izolált esethez hasonlóan</a:t>
                </a:r>
                <a:endParaRPr lang="hu-HU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</a:p>
              <a:p>
                <a:pPr marL="0" indent="0">
                  <a:buNone/>
                </a:pPr>
                <a:r>
                  <a:rPr lang="hu-HU" dirty="0" smtClean="0"/>
                  <a:t>NQAXML sűrű </a:t>
                </a:r>
                <a:r>
                  <a:rPr lang="hu-HU" dirty="0" err="1" smtClean="0"/>
                  <a:t>fv.-ekkel</a:t>
                </a:r>
                <a:r>
                  <a:rPr lang="hu-HU" dirty="0" smtClean="0"/>
                  <a:t> lekérdezés teljes</a:t>
                </a:r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</a:p>
              <a:p>
                <a:pPr marL="0" indent="0">
                  <a:buNone/>
                </a:pPr>
                <a:r>
                  <a:rPr lang="hu-HU" dirty="0" smtClean="0"/>
                  <a:t>D</a:t>
                </a:r>
                <a:r>
                  <a:rPr lang="hu-HU" dirty="0" smtClean="0"/>
                  <a:t>QAXML sűrű </a:t>
                </a:r>
                <a:r>
                  <a:rPr lang="hu-HU" dirty="0" err="1" smtClean="0"/>
                  <a:t>fv.-ekkel</a:t>
                </a:r>
                <a:r>
                  <a:rPr lang="hu-HU" dirty="0" smtClean="0"/>
                  <a:t> </a:t>
                </a:r>
                <a:r>
                  <a:rPr lang="hu-HU" i="1" dirty="0" smtClean="0"/>
                  <a:t>nem</a:t>
                </a:r>
                <a:r>
                  <a:rPr lang="hu-HU" dirty="0" smtClean="0"/>
                  <a:t> lekérdezés teljes</a:t>
                </a:r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78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dirty="0" smtClean="0"/>
                  <a:t>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hu-HU" baseline="30000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8531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adat vált. = strukturális vált.</a:t>
                </a:r>
                <a:endParaRPr lang="hu-HU" dirty="0" smtClean="0"/>
              </a:p>
              <a:p>
                <a:r>
                  <a:rPr lang="hu-HU" dirty="0" smtClean="0"/>
                  <a:t>Felszínes egyenlőség: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Mély egyenlőség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  <a:r>
                  <a:rPr lang="hu-HU" dirty="0" smtClean="0"/>
                  <a:t> DQAXML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izolált </a:t>
                </a:r>
                <a:r>
                  <a:rPr lang="hu-HU" dirty="0" err="1" smtClean="0"/>
                  <a:t>fv</a:t>
                </a:r>
                <a:r>
                  <a:rPr lang="hu-HU" dirty="0" err="1" smtClean="0"/>
                  <a:t>.-ekkel</a:t>
                </a:r>
                <a:r>
                  <a:rPr lang="hu-HU" dirty="0" smtClean="0"/>
                  <a:t> lekérdezés </a:t>
                </a:r>
                <a:r>
                  <a:rPr lang="hu-HU" dirty="0" smtClean="0"/>
                  <a:t>teljes </a:t>
                </a:r>
                <a:endParaRPr lang="hu-H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Normálforma</a:t>
                </a:r>
                <a:endParaRPr lang="hu-HU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</a:t>
                </a:r>
                <a:r>
                  <a:rPr lang="hu-HU" u="sng" dirty="0" smtClean="0"/>
                  <a:t>:</a:t>
                </a:r>
                <a:r>
                  <a:rPr lang="hu-HU" dirty="0" smtClean="0"/>
                  <a:t> NQAXML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izolált fv</a:t>
                </a:r>
                <a:r>
                  <a:rPr lang="hu-HU" dirty="0" err="1" smtClean="0"/>
                  <a:t>.-ekkel</a:t>
                </a:r>
                <a:r>
                  <a:rPr lang="hu-HU" dirty="0" smtClean="0"/>
                  <a:t> </a:t>
                </a:r>
                <a:r>
                  <a:rPr lang="hu-HU" i="1" dirty="0" smtClean="0"/>
                  <a:t>nem</a:t>
                </a:r>
                <a:r>
                  <a:rPr lang="hu-HU" dirty="0" smtClean="0"/>
                  <a:t> lekérdezés teljes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Gyengén </a:t>
                </a:r>
                <a:r>
                  <a:rPr lang="hu-HU" dirty="0" err="1" smtClean="0"/>
                  <a:t>nemdet</a:t>
                </a:r>
                <a:r>
                  <a:rPr lang="hu-HU" dirty="0" smtClean="0"/>
                  <a:t>.</a:t>
                </a:r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  <a:r>
                  <a:rPr lang="hu-HU" dirty="0" smtClean="0"/>
                  <a:t> NQAXML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query-dense </a:t>
                </a:r>
                <a:r>
                  <a:rPr lang="hu-HU" dirty="0" err="1" smtClean="0"/>
                  <a:t>fv</a:t>
                </a:r>
                <a:r>
                  <a:rPr lang="hu-HU" dirty="0" err="1" smtClean="0"/>
                  <a:t>.-ekkel</a:t>
                </a:r>
                <a:r>
                  <a:rPr lang="hu-HU" dirty="0" smtClean="0"/>
                  <a:t> </a:t>
                </a:r>
                <a:r>
                  <a:rPr lang="hu-HU" dirty="0" smtClean="0"/>
                  <a:t>lekérdezés </a:t>
                </a:r>
                <a:r>
                  <a:rPr lang="hu-HU" dirty="0" smtClean="0"/>
                  <a:t>teljes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Normálforma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853136"/>
              </a:xfrm>
              <a:blipFill rotWithShape="1">
                <a:blip r:embed="rId3"/>
                <a:stretch>
                  <a:fillRect l="-1778" t="-3266" b="-4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3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u-HU" i="1" dirty="0" smtClean="0"/>
                  <a:t>(N-)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824536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,…</m:t>
                    </m:r>
                  </m:oMath>
                </a14:m>
                <a:r>
                  <a:rPr lang="hu-HU" dirty="0" smtClean="0"/>
                  <a:t> erdő változók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𝐼𝑛</m:t>
                    </m:r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𝑂𝑢𝑡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hu-HU" b="0" dirty="0" smtClean="0">
                  <a:ea typeface="Cambria Math"/>
                </a:endParaRPr>
              </a:p>
              <a:p>
                <a:r>
                  <a:rPr lang="hu-HU" dirty="0" err="1"/>
                  <a:t>w</a:t>
                </a:r>
                <a:r>
                  <a:rPr lang="hu-HU" dirty="0" err="1" smtClean="0"/>
                  <a:t>hile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hu-HU" dirty="0" smtClean="0"/>
                  <a:t> do</a:t>
                </a:r>
              </a:p>
              <a:p>
                <a:r>
                  <a:rPr lang="hu-HU" dirty="0" smtClean="0"/>
                  <a:t>(program1 | program2)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hu-HU" i="1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hu-HU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hu-HU" i="1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+"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𝑋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</m:e>
                    </m:box>
                    <m:r>
                      <a:rPr lang="hu-HU" b="0" i="1" smtClean="0">
                        <a:latin typeface="Cambria Math"/>
                        <a:ea typeface="Cambria Math"/>
                      </a:rPr>
                      <m:t>𝑐h𝑜𝑜𝑠𝑒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)"</m:t>
                    </m:r>
                  </m:oMath>
                </a14:m>
                <a:endParaRPr lang="hu-HU" b="0" dirty="0" smtClean="0"/>
              </a:p>
              <a:p>
                <a:pPr marL="0" indent="0">
                  <a:buNone/>
                </a:pPr>
                <a:r>
                  <a:rPr lang="hu-HU" u="sng" dirty="0" smtClean="0"/>
                  <a:t>TÉTEL:</a:t>
                </a:r>
                <a:endParaRPr lang="hu-HU" u="sng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hu-HU" dirty="0" smtClean="0"/>
                  <a:t> DQAXML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iz</a:t>
                </a:r>
                <a:r>
                  <a:rPr lang="hu-HU" dirty="0" smtClean="0"/>
                  <a:t>. </a:t>
                </a:r>
                <a:r>
                  <a:rPr lang="hu-HU" dirty="0" err="1"/>
                  <a:t>f</a:t>
                </a:r>
                <a:r>
                  <a:rPr lang="hu-HU" dirty="0" err="1" smtClean="0"/>
                  <a:t>v.-ekkel</a:t>
                </a:r>
                <a:endParaRPr lang="hu-HU" u="sng" dirty="0" smtClean="0"/>
              </a:p>
              <a:p>
                <a:pPr marL="0" indent="0">
                  <a:buNone/>
                </a:pPr>
                <a:r>
                  <a:rPr lang="hu-HU" i="1" dirty="0" smtClean="0"/>
                  <a:t>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hu-HU" dirty="0" smtClean="0"/>
                  <a:t> NQAXML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iz</a:t>
                </a:r>
                <a:r>
                  <a:rPr lang="hu-HU" dirty="0" smtClean="0"/>
                  <a:t>. </a:t>
                </a:r>
                <a:r>
                  <a:rPr lang="hu-HU" dirty="0" err="1"/>
                  <a:t>f</a:t>
                </a:r>
                <a:r>
                  <a:rPr lang="hu-HU" dirty="0" err="1" smtClean="0"/>
                  <a:t>v.-</a:t>
                </a:r>
                <a:r>
                  <a:rPr lang="hu-HU" dirty="0" err="1" smtClean="0"/>
                  <a:t>ekkel</a:t>
                </a:r>
                <a:endParaRPr lang="hu-HU" u="sng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lang="hu-HU" i="1" dirty="0" smtClean="0"/>
                      <m:t>-</m:t>
                    </m:r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𝑤h𝑖𝑙𝑒</m:t>
                        </m:r>
                      </m:e>
                      <m:sup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hu-HU" dirty="0" smtClean="0"/>
                  <a:t> NQAXML</a:t>
                </a:r>
                <a14:m>
                  <m:oMath xmlns:m="http://schemas.openxmlformats.org/officeDocument/2006/math">
                    <m:r>
                      <a:rPr lang="hu-HU" i="1" baseline="3000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/>
                  <a:t>query-dense </a:t>
                </a:r>
                <a:r>
                  <a:rPr lang="hu-HU" dirty="0" err="1"/>
                  <a:t>f</a:t>
                </a:r>
                <a:r>
                  <a:rPr lang="hu-HU" dirty="0" err="1" smtClean="0"/>
                  <a:t>v.-</a:t>
                </a:r>
                <a:r>
                  <a:rPr lang="hu-HU" dirty="0" err="1" smtClean="0"/>
                  <a:t>ekkel</a:t>
                </a:r>
                <a:r>
                  <a:rPr lang="hu-HU" dirty="0" smtClean="0"/>
                  <a:t> és lekérdezés teljes</a:t>
                </a:r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824536"/>
              </a:xfrm>
              <a:blipFill rotWithShape="1">
                <a:blip r:embed="rId3"/>
                <a:stretch>
                  <a:fillRect l="-1704" t="-3287" b="-2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XQuery</a:t>
            </a:r>
            <a:r>
              <a:rPr lang="hu-HU" dirty="0" smtClean="0"/>
              <a:t>: </a:t>
            </a:r>
            <a:r>
              <a:rPr lang="hu-HU" dirty="0" smtClean="0">
                <a:hlinkClick r:id="rId2"/>
              </a:rPr>
              <a:t>http://www.w3schools.com/</a:t>
            </a:r>
            <a:r>
              <a:rPr lang="hu-HU" dirty="0" err="1" smtClean="0">
                <a:hlinkClick r:id="rId2"/>
              </a:rPr>
              <a:t>xquery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xquery</a:t>
            </a:r>
            <a:r>
              <a:rPr lang="hu-HU" dirty="0" smtClean="0">
                <a:hlinkClick r:id="rId2"/>
              </a:rPr>
              <a:t>_</a:t>
            </a:r>
            <a:r>
              <a:rPr lang="hu-HU" dirty="0" err="1" smtClean="0">
                <a:hlinkClick r:id="rId2"/>
              </a:rPr>
              <a:t>syntax.asp</a:t>
            </a:r>
            <a:endParaRPr lang="hu-HU" dirty="0" smtClean="0"/>
          </a:p>
          <a:p>
            <a:r>
              <a:rPr lang="hu-HU" dirty="0" err="1" smtClean="0"/>
              <a:t>XPath</a:t>
            </a:r>
            <a:r>
              <a:rPr lang="hu-HU" dirty="0" smtClean="0"/>
              <a:t>: </a:t>
            </a:r>
            <a:r>
              <a:rPr lang="hu-HU" dirty="0" smtClean="0">
                <a:hlinkClick r:id="rId3"/>
              </a:rPr>
              <a:t>http://www.w3schools.com/</a:t>
            </a:r>
            <a:r>
              <a:rPr lang="hu-HU" dirty="0" err="1" smtClean="0">
                <a:hlinkClick r:id="rId3"/>
              </a:rPr>
              <a:t>xpath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xpath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examples.asp</a:t>
            </a:r>
            <a:endParaRPr lang="hu-HU" dirty="0" smtClean="0"/>
          </a:p>
          <a:p>
            <a:r>
              <a:rPr lang="hu-HU" dirty="0" smtClean="0"/>
              <a:t>XSLT: </a:t>
            </a:r>
            <a:r>
              <a:rPr lang="hu-HU" dirty="0" smtClean="0">
                <a:hlinkClick r:id="rId4"/>
              </a:rPr>
              <a:t>http://www.w3schools.com/</a:t>
            </a:r>
            <a:r>
              <a:rPr lang="hu-HU" dirty="0" err="1" smtClean="0">
                <a:hlinkClick r:id="rId4"/>
              </a:rPr>
              <a:t>xsl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 smtClean="0"/>
              <a:t>GAXML: </a:t>
            </a:r>
            <a:r>
              <a:rPr lang="hu-HU" dirty="0" smtClean="0">
                <a:hlinkClick r:id="rId5"/>
              </a:rPr>
              <a:t>http://www.liafa.jussieu.fr/~serre/Data/Slides/vianu.pdf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74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Cikk témája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Rendezetlen adatfák</a:t>
            </a:r>
          </a:p>
          <a:p>
            <a:r>
              <a:rPr lang="hu-HU" dirty="0" smtClean="0"/>
              <a:t>Halmaz megközelítés (információ)</a:t>
            </a:r>
          </a:p>
          <a:p>
            <a:r>
              <a:rPr lang="hu-HU" dirty="0" smtClean="0"/>
              <a:t>Vezérlés különböző formákban</a:t>
            </a:r>
          </a:p>
          <a:p>
            <a:r>
              <a:rPr lang="hu-HU" dirty="0" smtClean="0"/>
              <a:t>Mintaillesztés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Guarded</a:t>
            </a:r>
            <a:r>
              <a:rPr lang="hu-HU" dirty="0" smtClean="0"/>
              <a:t>) AXML</a:t>
            </a:r>
          </a:p>
          <a:p>
            <a:r>
              <a:rPr lang="hu-HU" i="1" dirty="0" err="1" smtClean="0"/>
              <a:t>while</a:t>
            </a:r>
            <a:endParaRPr lang="hu-HU" i="1" dirty="0" smtClean="0"/>
          </a:p>
          <a:p>
            <a:r>
              <a:rPr lang="hu-HU" dirty="0" smtClean="0"/>
              <a:t>Determinisztikus v. </a:t>
            </a:r>
            <a:r>
              <a:rPr lang="hu-HU" dirty="0" err="1" smtClean="0"/>
              <a:t>nemdeterminisztikus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66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Kifejezőerő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 smtClean="0"/>
                  <a:t>Turing teljesség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∼</m:t>
                    </m:r>
                  </m:oMath>
                </a14:m>
                <a:r>
                  <a:rPr lang="hu-HU" dirty="0" smtClean="0"/>
                  <a:t> lekérdezés teljesség)</a:t>
                </a:r>
              </a:p>
              <a:p>
                <a:r>
                  <a:rPr lang="hu-HU" dirty="0" smtClean="0"/>
                  <a:t>Turing ekvivalencia</a:t>
                </a:r>
              </a:p>
              <a:p>
                <a:r>
                  <a:rPr lang="hu-HU" dirty="0" smtClean="0"/>
                  <a:t>Lekérdezés teljes: Kifejez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hu-HU" dirty="0" smtClean="0"/>
                  <a:t> kiszámítható lekérdezést.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Fontos tényezők:</a:t>
                </a:r>
              </a:p>
              <a:p>
                <a:r>
                  <a:rPr lang="hu-HU" dirty="0" smtClean="0"/>
                  <a:t>Alapelemek kifejezőereje</a:t>
                </a:r>
              </a:p>
              <a:p>
                <a:r>
                  <a:rPr lang="hu-HU" dirty="0" smtClean="0"/>
                  <a:t>Kódbeágyazás = Vezérlés módja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64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while</a:t>
            </a:r>
            <a:r>
              <a:rPr lang="hu-HU" dirty="0" smtClean="0"/>
              <a:t> nyelvcsalád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 smtClean="0"/>
                  <a:t>Reláció változók</a:t>
                </a:r>
              </a:p>
              <a:p>
                <a:r>
                  <a:rPr lang="hu-HU" dirty="0" smtClean="0"/>
                  <a:t>FO lekérdezések	</a:t>
                </a:r>
                <a:r>
                  <a:rPr lang="hu-HU" dirty="0" err="1" smtClean="0"/>
                  <a:t>while</a:t>
                </a:r>
                <a:r>
                  <a:rPr lang="hu-HU" dirty="0" smtClean="0"/>
                  <a:t> (PSPACE)</a:t>
                </a:r>
              </a:p>
              <a:p>
                <a:r>
                  <a:rPr lang="hu-HU" dirty="0" err="1" smtClean="0"/>
                  <a:t>while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</a:rPr>
                      <m:t>≠ ∅</m:t>
                    </m:r>
                  </m:oMath>
                </a14:m>
                <a:r>
                  <a:rPr lang="hu-HU" dirty="0" smtClean="0"/>
                  <a:t> do</a:t>
                </a:r>
              </a:p>
              <a:p>
                <a:r>
                  <a:rPr lang="hu-HU" i="1" dirty="0" err="1" smtClean="0"/>
                  <a:t>while</a:t>
                </a:r>
                <a:r>
                  <a:rPr lang="hu-HU" i="1" baseline="30000" dirty="0" smtClean="0"/>
                  <a:t>+</a:t>
                </a:r>
                <a:r>
                  <a:rPr lang="hu-HU" i="1" dirty="0" smtClean="0"/>
                  <a:t>  </a:t>
                </a:r>
                <a:r>
                  <a:rPr lang="hu-HU" dirty="0" smtClean="0"/>
                  <a:t>= fixpont lekérdezések (PTIME)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u-HU" i="1" dirty="0" smtClean="0">
                            <a:latin typeface="Cambria Math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hu-HU" i="1" dirty="0" err="1" smtClean="0">
                            <a:latin typeface="Cambria Math"/>
                          </a:rPr>
                          <m:t>hil</m:t>
                        </m:r>
                        <m:r>
                          <m:rPr>
                            <m:nor/>
                          </m:rPr>
                          <a:rPr lang="hu-HU" b="0" i="1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hu-HU" i="1" dirty="0" smtClean="0">
                            <a:latin typeface="Cambria Math"/>
                            <a:ea typeface="Cambria Math"/>
                          </a:rPr>
                          <m:t>ℕ</m:t>
                        </m:r>
                      </m:sub>
                    </m:sSub>
                  </m:oMath>
                </a14:m>
                <a:r>
                  <a:rPr lang="hu-HU" i="1" dirty="0" smtClean="0"/>
                  <a:t> </a:t>
                </a:r>
                <a:r>
                  <a:rPr lang="hu-HU" dirty="0" smtClean="0"/>
                  <a:t>= </a:t>
                </a:r>
                <a:r>
                  <a:rPr lang="hu-HU" i="1" dirty="0" err="1" smtClean="0"/>
                  <a:t>while</a:t>
                </a:r>
                <a:r>
                  <a:rPr lang="hu-HU" dirty="0" smtClean="0"/>
                  <a:t> + integer (PTIME)</a:t>
                </a:r>
              </a:p>
              <a:p>
                <a:pPr lvl="1"/>
                <a:r>
                  <a:rPr lang="hu-HU" dirty="0" smtClean="0"/>
                  <a:t>0-1 törvény</a:t>
                </a:r>
              </a:p>
              <a:p>
                <a:pPr lvl="1"/>
                <a:r>
                  <a:rPr lang="hu-HU" dirty="0"/>
                  <a:t>n</a:t>
                </a:r>
                <a:r>
                  <a:rPr lang="hu-HU" dirty="0" smtClean="0"/>
                  <a:t>ormál forma</a:t>
                </a:r>
              </a:p>
              <a:p>
                <a:r>
                  <a:rPr lang="hu-HU" i="1" dirty="0" err="1" smtClean="0"/>
                  <a:t>while</a:t>
                </a:r>
                <a:r>
                  <a:rPr lang="hu-HU" i="1" baseline="-25000" dirty="0" err="1" smtClean="0"/>
                  <a:t>new</a:t>
                </a:r>
                <a:r>
                  <a:rPr lang="hu-HU" dirty="0" smtClean="0"/>
                  <a:t> = </a:t>
                </a:r>
                <a:r>
                  <a:rPr lang="hu-HU" i="1" dirty="0" err="1" smtClean="0"/>
                  <a:t>while</a:t>
                </a:r>
                <a:r>
                  <a:rPr lang="hu-HU" dirty="0" smtClean="0"/>
                  <a:t> + X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≔</m:t>
                    </m:r>
                  </m:oMath>
                </a14:m>
                <a:r>
                  <a:rPr lang="hu-HU" i="1" dirty="0" smtClean="0"/>
                  <a:t> </a:t>
                </a:r>
                <a:r>
                  <a:rPr lang="hu-HU" i="1" dirty="0" err="1" smtClean="0"/>
                  <a:t>new</a:t>
                </a:r>
                <a:r>
                  <a:rPr lang="hu-HU" i="1" dirty="0" smtClean="0"/>
                  <a:t>(Y</a:t>
                </a:r>
                <a:r>
                  <a:rPr lang="hu-HU" dirty="0" smtClean="0"/>
                  <a:t>)</a:t>
                </a:r>
              </a:p>
              <a:p>
                <a:pPr lvl="1"/>
                <a:r>
                  <a:rPr lang="hu-HU" i="1" dirty="0" err="1" smtClean="0"/>
                  <a:t>arity</a:t>
                </a:r>
                <a:r>
                  <a:rPr lang="hu-HU" dirty="0" smtClean="0"/>
                  <a:t>(X) = </a:t>
                </a:r>
                <a:r>
                  <a:rPr lang="hu-HU" i="1" dirty="0" err="1" smtClean="0"/>
                  <a:t>arity</a:t>
                </a:r>
                <a:r>
                  <a:rPr lang="hu-HU" dirty="0" smtClean="0"/>
                  <a:t>(Y) + 1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Jobb oldali kapcsos zárójel 3"/>
          <p:cNvSpPr/>
          <p:nvPr/>
        </p:nvSpPr>
        <p:spPr>
          <a:xfrm>
            <a:off x="3635896" y="1700807"/>
            <a:ext cx="288032" cy="12869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97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34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Adatfa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címkézett, rang nélküli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,…}</m:t>
                    </m:r>
                  </m:oMath>
                </a14:m>
                <a:r>
                  <a:rPr lang="hu-HU" dirty="0" smtClean="0"/>
                  <a:t> a csúcsok végtelen halmaza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,…}</m:t>
                    </m:r>
                  </m:oMath>
                </a14:m>
                <a:r>
                  <a:rPr lang="hu-HU" dirty="0" smtClean="0"/>
                  <a:t> a címkék végtelen halmaza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,…}</m:t>
                    </m:r>
                  </m:oMath>
                </a14:m>
                <a:r>
                  <a:rPr lang="hu-HU" dirty="0" smtClean="0"/>
                  <a:t> az adatok végtelen halmaza</a:t>
                </a:r>
                <a:endParaRPr lang="hu-HU" dirty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𝑝𝑎𝑟𝑒𝑛𝑡</m:t>
                    </m:r>
                    <m:r>
                      <a:rPr lang="hu-HU" b="0" i="1" smtClean="0">
                        <a:latin typeface="Cambria Math"/>
                      </a:rPr>
                      <m:t> 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𝑝𝑎𝑟𝑒𝑛𝑡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∅</m:t>
                    </m:r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lit/>
                      </m:rPr>
                      <a:rPr lang="hu-HU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}:|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𝑝𝑎𝑟𝑒𝑛𝑡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hu-HU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𝑙𝑎𝑏𝑒𝑙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hu-HU" b="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hu-HU" b="0" dirty="0" smtClean="0">
                    <a:ea typeface="Cambria Math"/>
                  </a:rPr>
                  <a:t> elemeit csak levekhez</a:t>
                </a:r>
              </a:p>
              <a:p>
                <a:r>
                  <a:rPr lang="hu-HU" dirty="0"/>
                  <a:t>r</a:t>
                </a:r>
                <a:r>
                  <a:rPr lang="hu-HU" dirty="0" smtClean="0"/>
                  <a:t>edukált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𝑑𝑜𝑚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fa adatainak halmaza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481" t="-3368" b="-20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5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C-genericitás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b="0" dirty="0" smtClean="0">
                    <a:ea typeface="Cambria Math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hu-HU" dirty="0" smtClean="0"/>
                  <a:t> véges, ekkor egy adatfák feletti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 reláció C-generikus, ha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hu-HU" dirty="0" err="1" smtClean="0"/>
                  <a:t>-ra</a:t>
                </a:r>
                <a:r>
                  <a:rPr lang="hu-HU" dirty="0" smtClean="0"/>
                  <a:t>, ahol</a:t>
                </a:r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hu-HU" dirty="0" smtClean="0"/>
                  <a:t> injektív,</a:t>
                </a:r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u-HU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hu-HU" dirty="0" smtClean="0"/>
                  <a:t> és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⟺(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))∈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.</a:t>
                </a: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Tulajdonképpen azt fejezi ki, hogy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hu-HU" dirty="0" smtClean="0"/>
                  <a:t>-én kívüli adatoktól független az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852" t="-2551" b="-1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5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Kiszámíthatóság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 rel. kiszámítható, ha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nemdeterminisztikus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ℛ</m:t>
                        </m:r>
                      </m:sub>
                    </m:sSub>
                  </m:oMath>
                </a14:m>
                <a:r>
                  <a:rPr lang="hu-HU" dirty="0" smtClean="0"/>
                  <a:t>, hogy ha adott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hu-HU" dirty="0" smtClean="0"/>
                  <a:t> rendezés az adatokon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𝑒𝑛𝑐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≤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kódolása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fának, akkor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a:rPr lang="hu-HU" i="1" smtClean="0">
                            <a:latin typeface="Cambria Math"/>
                            <a:ea typeface="Cambria Math"/>
                          </a:rPr>
                          <m:t>ℛ</m:t>
                        </m:r>
                      </m:sub>
                    </m:sSub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𝑒𝑛𝑐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≤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hu-HU" dirty="0" smtClean="0"/>
                  <a:t> bemenetre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𝑒𝑛𝑐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≤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𝐽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err="1" smtClean="0"/>
                  <a:t>-</a:t>
                </a:r>
                <a:r>
                  <a:rPr lang="hu-HU" dirty="0" err="1" smtClean="0"/>
                  <a:t>vel</a:t>
                </a:r>
                <a:r>
                  <a:rPr lang="hu-HU" dirty="0" smtClean="0"/>
                  <a:t> terminál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/>
                      </a:rPr>
                      <m:t>⟺(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)∈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08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1356</Words>
  <Application>Microsoft Office PowerPoint</Application>
  <PresentationFormat>Diavetítés a képernyőre (4:3 oldalarány)</PresentationFormat>
  <Paragraphs>212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Hatékony lekérdezőnyelvek rendezetlen adatfákra</vt:lpstr>
      <vt:lpstr>Eddigi irányok</vt:lpstr>
      <vt:lpstr>Cikk témája</vt:lpstr>
      <vt:lpstr>Kifejezőerő</vt:lpstr>
      <vt:lpstr>while nyelvcsalád</vt:lpstr>
      <vt:lpstr>Alapfogalmak</vt:lpstr>
      <vt:lpstr>Adatfa</vt:lpstr>
      <vt:lpstr>C-genericitás</vt:lpstr>
      <vt:lpstr>Kiszámíthatóság</vt:lpstr>
      <vt:lpstr>Fa lekérdezés</vt:lpstr>
      <vt:lpstr>AXML</vt:lpstr>
      <vt:lpstr>Document Type Declaration (DTD)</vt:lpstr>
      <vt:lpstr>Minták</vt:lpstr>
      <vt:lpstr>Minta illesztése</vt:lpstr>
      <vt:lpstr>Relatív minta</vt:lpstr>
      <vt:lpstr>Mintaillesztés eredménye</vt:lpstr>
      <vt:lpstr>GAXML ≈ QAXML (1)</vt:lpstr>
      <vt:lpstr>GAXML ≈ QAXML (2)</vt:lpstr>
      <vt:lpstr>Állapotátmenet</vt:lpstr>
      <vt:lpstr>Lekérdezőnyelvek</vt:lpstr>
      <vt:lpstr>QAXML izolált függvényekkel</vt:lpstr>
      <vt:lpstr>(N-)〖while〗_N^tree fákra (1)</vt:lpstr>
      <vt:lpstr>(N-)〖while〗_N^tree fákra (2)</vt:lpstr>
      <vt:lpstr>[N/D]QAXML és (N-)〖while〗_N^tree</vt:lpstr>
      <vt:lpstr>Logikai értékű lekérdezések</vt:lpstr>
      <vt:lpstr>QAXML sűrű függvényekkel</vt:lpstr>
      <vt:lpstr>QAXMLτ</vt:lpstr>
      <vt:lpstr>(N-)〖while〗^τ</vt:lpstr>
      <vt:lpstr>Linkek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Hatékony lekérdezőnyelvek rendezetlen adatfákra</dc:title>
  <dc:creator>Lengyelnyul</dc:creator>
  <cp:lastModifiedBy>Lengyelnyul</cp:lastModifiedBy>
  <cp:revision>176</cp:revision>
  <dcterms:created xsi:type="dcterms:W3CDTF">2012-11-05T08:28:13Z</dcterms:created>
  <dcterms:modified xsi:type="dcterms:W3CDTF">2012-11-05T21:08:58Z</dcterms:modified>
</cp:coreProperties>
</file>