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4" r:id="rId26"/>
    <p:sldId id="282" r:id="rId27"/>
    <p:sldId id="283" r:id="rId28"/>
    <p:sldId id="287" r:id="rId29"/>
    <p:sldId id="284" r:id="rId30"/>
    <p:sldId id="288" r:id="rId31"/>
    <p:sldId id="285" r:id="rId32"/>
    <p:sldId id="289" r:id="rId33"/>
    <p:sldId id="286" r:id="rId34"/>
    <p:sldId id="290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434-D206-4FB9-9CB1-17148C55861A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286A-5FBE-47A0-8093-006BAC9F8FE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orcl_virtualize" TargetMode="External"/><Relationship Id="rId2" Type="http://schemas.openxmlformats.org/officeDocument/2006/relationships/hyperlink" Target="http://www.oracle.com/virtual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elivery.oracle.com/oraclevm" TargetMode="External"/><Relationship Id="rId5" Type="http://schemas.openxmlformats.org/officeDocument/2006/relationships/hyperlink" Target="http://www.blogs.oracle.com/virtualization" TargetMode="External"/><Relationship Id="rId4" Type="http://schemas.openxmlformats.org/officeDocument/2006/relationships/hyperlink" Target="http://www.facebook.com/oraclevirtualiza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Adatbázisok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Virtualizáció</a:t>
            </a:r>
          </a:p>
          <a:p>
            <a:r>
              <a:rPr lang="hu-HU" dirty="0" smtClean="0"/>
              <a:t>2014.02.11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Desktop</a:t>
            </a:r>
            <a:r>
              <a:rPr lang="hu-HU" dirty="0" smtClean="0"/>
              <a:t>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Egy kliens segítségével a hálózaton keresztül lehet bejelentkezni a saját számítógépre, így megvan a felület, de a programok nem a helyi gépen futnak, csak a megjelenítés kerül át. </a:t>
            </a:r>
          </a:p>
          <a:p>
            <a:pPr lvl="1"/>
            <a:r>
              <a:rPr lang="hu-HU" dirty="0" smtClean="0"/>
              <a:t>Gyakorlatilag ez a távoli asztal (VNC, Microsoft -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Desktop</a:t>
            </a:r>
            <a:r>
              <a:rPr lang="hu-HU" dirty="0" smtClean="0"/>
              <a:t> </a:t>
            </a:r>
            <a:r>
              <a:rPr lang="hu-HU" dirty="0" err="1" smtClean="0"/>
              <a:t>Protocol</a:t>
            </a:r>
            <a:r>
              <a:rPr lang="hu-HU" dirty="0" smtClean="0"/>
              <a:t> = RDP) </a:t>
            </a:r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81128"/>
            <a:ext cx="27051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Emuláció</a:t>
            </a:r>
          </a:p>
          <a:p>
            <a:pPr lvl="1"/>
            <a:r>
              <a:rPr lang="hu-HU" dirty="0" smtClean="0"/>
              <a:t>Az emuláció során a fizikai hardvertől teljesen különböző virtuális hardverelemeket lehet létrehozni, ez segít abban, hogy egy programot másik környezetben (</a:t>
            </a:r>
            <a:r>
              <a:rPr lang="hu-HU" dirty="0" err="1" smtClean="0"/>
              <a:t>pl</a:t>
            </a:r>
            <a:r>
              <a:rPr lang="hu-HU" dirty="0" smtClean="0"/>
              <a:t> más architektúrájú processzoron) is ki lehessen próbálni. A teljesítmény gyakran a natív futáshoz képest 20%-os veszteséget is eléri. </a:t>
            </a:r>
          </a:p>
          <a:p>
            <a:pPr lvl="1"/>
            <a:r>
              <a:rPr lang="hu-HU" dirty="0" smtClean="0"/>
              <a:t>Emulációt szoktak még régi alkalmazások futtatásához is használni, pl. C64, Nintendo, </a:t>
            </a:r>
            <a:r>
              <a:rPr lang="hu-HU" dirty="0" err="1" smtClean="0"/>
              <a:t>Dos</a:t>
            </a:r>
            <a:r>
              <a:rPr lang="hu-HU" dirty="0" smtClean="0"/>
              <a:t>, Amiga platformra írt programok esetén.</a:t>
            </a:r>
          </a:p>
          <a:p>
            <a:pPr lvl="1"/>
            <a:r>
              <a:rPr lang="hu-HU" dirty="0" smtClean="0"/>
              <a:t>Az emulációs szoftver egy folyamat az</a:t>
            </a:r>
            <a:br>
              <a:rPr lang="hu-HU" dirty="0" smtClean="0"/>
            </a:br>
            <a:r>
              <a:rPr lang="hu-HU" dirty="0" smtClean="0"/>
              <a:t>operációs rendszerben, ebből a </a:t>
            </a:r>
            <a:br>
              <a:rPr lang="hu-HU" dirty="0" smtClean="0"/>
            </a:br>
            <a:r>
              <a:rPr lang="hu-HU" dirty="0" smtClean="0"/>
              <a:t>szempontból olyan, mint </a:t>
            </a:r>
            <a:br>
              <a:rPr lang="hu-HU" dirty="0" smtClean="0"/>
            </a:br>
            <a:r>
              <a:rPr lang="hu-HU" dirty="0" smtClean="0"/>
              <a:t>bármelyik másik program.</a:t>
            </a:r>
          </a:p>
          <a:p>
            <a:pPr lvl="1"/>
            <a:endParaRPr lang="hu-H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2800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VI.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Platform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Elvárás: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virtualizált</a:t>
            </a:r>
            <a:r>
              <a:rPr lang="hu-HU" dirty="0" smtClean="0"/>
              <a:t> operációs rendszer ugyanúgy fusson, mintha közvetlenül lenne feltelepítve, és kizárólagos hozzáférése lenne az erőforrásokhoz.</a:t>
            </a:r>
          </a:p>
          <a:p>
            <a:pPr lvl="1"/>
            <a:r>
              <a:rPr lang="hu-HU" dirty="0" smtClean="0"/>
              <a:t>Fajtái:</a:t>
            </a:r>
          </a:p>
          <a:p>
            <a:pPr lvl="2"/>
            <a:r>
              <a:rPr lang="hu-HU" dirty="0" smtClean="0"/>
              <a:t>Operációs rendszer szintű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2"/>
            <a:r>
              <a:rPr lang="hu-HU" dirty="0" smtClean="0"/>
              <a:t>Szoftveres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2"/>
            <a:r>
              <a:rPr lang="hu-HU" dirty="0" smtClean="0"/>
              <a:t>Type-2 </a:t>
            </a:r>
            <a:r>
              <a:rPr lang="hu-HU" dirty="0" err="1" smtClean="0"/>
              <a:t>hypervisor</a:t>
            </a:r>
            <a:r>
              <a:rPr lang="hu-HU" dirty="0" smtClean="0"/>
              <a:t> vagy hibrid esetleg </a:t>
            </a:r>
            <a:r>
              <a:rPr lang="hu-HU" dirty="0" err="1" smtClean="0"/>
              <a:t>hosted</a:t>
            </a:r>
            <a:r>
              <a:rPr lang="hu-HU" dirty="0" smtClean="0"/>
              <a:t> </a:t>
            </a:r>
            <a:r>
              <a:rPr lang="hu-HU" dirty="0" err="1" smtClean="0"/>
              <a:t>virtualizáció</a:t>
            </a:r>
            <a:endParaRPr lang="hu-HU" i="1" dirty="0" smtClean="0"/>
          </a:p>
          <a:p>
            <a:pPr lvl="2"/>
            <a:r>
              <a:rPr lang="hu-HU" dirty="0" err="1" smtClean="0"/>
              <a:t>Bare-metal</a:t>
            </a:r>
            <a:r>
              <a:rPr lang="hu-HU" dirty="0" smtClean="0"/>
              <a:t> vagy Type-1 </a:t>
            </a:r>
            <a:r>
              <a:rPr lang="hu-HU" dirty="0" err="1" smtClean="0"/>
              <a:t>hypervisor</a:t>
            </a:r>
            <a:endParaRPr lang="hu-HU" i="1" dirty="0" smtClean="0"/>
          </a:p>
          <a:p>
            <a:pPr lvl="2"/>
            <a:endParaRPr lang="hu-HU" dirty="0" smtClean="0"/>
          </a:p>
          <a:p>
            <a:endParaRPr lang="hu-H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5086350"/>
            <a:ext cx="1657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Platform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Operációs rendszer szintű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Ha egy meglévő rendszert kell több példányban futtatni – közös kernel, de van lehetőség külön eszközök kialakítására (saját hálózati interfész / memóriaterület / tárhely / felhasználói csoport)</a:t>
            </a:r>
          </a:p>
          <a:p>
            <a:pPr lvl="1"/>
            <a:r>
              <a:rPr lang="hu-HU" dirty="0" smtClean="0"/>
              <a:t>Teljes értékű operációs rendszer, csak az eredeti rendszert lehet sokszorosítani</a:t>
            </a:r>
          </a:p>
          <a:p>
            <a:pPr lvl="1"/>
            <a:r>
              <a:rPr lang="hu-HU" dirty="0" smtClean="0"/>
              <a:t>Korai megoldása a </a:t>
            </a:r>
            <a:r>
              <a:rPr lang="hu-HU" dirty="0" err="1" smtClean="0"/>
              <a:t>chroot-olt</a:t>
            </a:r>
            <a:r>
              <a:rPr lang="hu-HU" dirty="0" smtClean="0"/>
              <a:t> környezet</a:t>
            </a:r>
          </a:p>
          <a:p>
            <a:pPr lvl="2"/>
            <a:r>
              <a:rPr lang="hu-HU" dirty="0" smtClean="0"/>
              <a:t>A </a:t>
            </a:r>
            <a:r>
              <a:rPr lang="hu-HU" dirty="0" err="1" smtClean="0"/>
              <a:t>chroot</a:t>
            </a:r>
            <a:r>
              <a:rPr lang="hu-HU" dirty="0" smtClean="0"/>
              <a:t> beszűkíti az elérhető </a:t>
            </a:r>
            <a:r>
              <a:rPr lang="hu-HU" dirty="0" err="1" smtClean="0"/>
              <a:t>filerendszert</a:t>
            </a:r>
            <a:r>
              <a:rPr lang="hu-HU" dirty="0" smtClean="0"/>
              <a:t>, és a bezárt program nem fog kilátni a neki megadott virtuális környezetből.</a:t>
            </a:r>
          </a:p>
          <a:p>
            <a:pPr lvl="2"/>
            <a:r>
              <a:rPr lang="hu-HU" dirty="0" smtClean="0"/>
              <a:t>Nem ad teljes biztonságot, már több kitörési lehetőség ismert</a:t>
            </a:r>
            <a:r>
              <a:rPr lang="hu-HU" i="1" dirty="0" smtClean="0"/>
              <a:t/>
            </a:r>
            <a:br>
              <a:rPr lang="hu-HU" i="1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Szoftveres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 (felügyeli a virtuális gépeket, biztosítja számukra az erőforrásokat és kezeli a környezetüket) egy program, ami az operációs rendszerben fut (emulációnak is tekinthető).  </a:t>
            </a:r>
          </a:p>
          <a:p>
            <a:pPr lvl="1"/>
            <a:r>
              <a:rPr lang="hu-HU" dirty="0" smtClean="0"/>
              <a:t>Ilyen például a Java VM. Rendkívül rugalmas , mivel a virtuális gépnek bármilyen utasításkészletet képes biztosítani.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Type-2 </a:t>
            </a:r>
            <a:r>
              <a:rPr lang="hu-HU" dirty="0" err="1" smtClean="0"/>
              <a:t>hypervisor</a:t>
            </a:r>
            <a:r>
              <a:rPr lang="hu-HU" dirty="0" smtClean="0"/>
              <a:t> vagy hibrid esetleg </a:t>
            </a:r>
            <a:r>
              <a:rPr lang="hu-HU" dirty="0" err="1" smtClean="0"/>
              <a:t>hosted</a:t>
            </a:r>
            <a:r>
              <a:rPr lang="hu-HU" dirty="0" smtClean="0"/>
              <a:t>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Az operációs rendszer maga a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Manager, ezek kliens alapú megoldások, mint pl. Sun </a:t>
            </a:r>
            <a:r>
              <a:rPr lang="hu-HU" dirty="0" err="1" smtClean="0"/>
              <a:t>Virtualbox</a:t>
            </a:r>
            <a:r>
              <a:rPr lang="hu-HU" dirty="0" smtClean="0"/>
              <a:t>, Microsoft </a:t>
            </a:r>
            <a:r>
              <a:rPr lang="hu-HU" dirty="0" err="1" smtClean="0"/>
              <a:t>Virtual</a:t>
            </a:r>
            <a:r>
              <a:rPr lang="hu-HU" dirty="0" smtClean="0"/>
              <a:t> PC,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Worksation</a:t>
            </a:r>
            <a:r>
              <a:rPr lang="hu-HU" dirty="0" smtClean="0"/>
              <a:t>/</a:t>
            </a:r>
            <a:r>
              <a:rPr lang="hu-HU" dirty="0" err="1" smtClean="0"/>
              <a:t>Player</a:t>
            </a:r>
            <a:r>
              <a:rPr lang="hu-HU" dirty="0" smtClean="0"/>
              <a:t>/Server. </a:t>
            </a:r>
          </a:p>
          <a:p>
            <a:pPr lvl="1"/>
            <a:r>
              <a:rPr lang="hu-HU" dirty="0" smtClean="0"/>
              <a:t>A hardverre közvetlenül telepítve van egy operációs rendszer (</a:t>
            </a:r>
            <a:r>
              <a:rPr lang="hu-HU" dirty="0" err="1" smtClean="0"/>
              <a:t>host</a:t>
            </a:r>
            <a:r>
              <a:rPr lang="hu-HU" dirty="0" smtClean="0"/>
              <a:t> OS), és efelett fut egy </a:t>
            </a:r>
            <a:r>
              <a:rPr lang="hu-HU" dirty="0" err="1" smtClean="0"/>
              <a:t>virtualizációs</a:t>
            </a:r>
            <a:r>
              <a:rPr lang="hu-HU" dirty="0" smtClean="0"/>
              <a:t> szoftver, ami futtatja a virtuális gépeket (</a:t>
            </a:r>
            <a:r>
              <a:rPr lang="hu-HU" dirty="0" err="1" smtClean="0"/>
              <a:t>guest</a:t>
            </a:r>
            <a:r>
              <a:rPr lang="hu-HU" dirty="0" smtClean="0"/>
              <a:t> OS) és a virtuális hardverkörnyezetet biztosítja. </a:t>
            </a:r>
          </a:p>
          <a:p>
            <a:pPr lvl="1"/>
            <a:r>
              <a:rPr lang="hu-HU" dirty="0" smtClean="0"/>
              <a:t>Előnye, hogy viszonylag könnyen telepíthető meglevő rendszerekre. A hardver eléréséhez a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driver-eit</a:t>
            </a:r>
            <a:r>
              <a:rPr lang="hu-HU" dirty="0" smtClean="0"/>
              <a:t> veszi igénybe .</a:t>
            </a:r>
          </a:p>
          <a:p>
            <a:pPr lvl="1"/>
            <a:r>
              <a:rPr lang="hu-HU" dirty="0" smtClean="0"/>
              <a:t>Megoldható,hogy a virtuális gépek közvetlenül elérjék a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OS-t</a:t>
            </a:r>
            <a:r>
              <a:rPr lang="hu-HU" dirty="0" smtClean="0"/>
              <a:t> (közös mappa,amit mind a </a:t>
            </a:r>
            <a:r>
              <a:rPr lang="hu-HU" dirty="0" err="1" smtClean="0"/>
              <a:t>host</a:t>
            </a:r>
            <a:r>
              <a:rPr lang="hu-HU" dirty="0" smtClean="0"/>
              <a:t> OS mind a </a:t>
            </a:r>
            <a:r>
              <a:rPr lang="hu-HU" dirty="0" err="1" smtClean="0"/>
              <a:t>guest</a:t>
            </a:r>
            <a:r>
              <a:rPr lang="hu-HU" dirty="0" smtClean="0"/>
              <a:t> OS lát).</a:t>
            </a:r>
          </a:p>
          <a:p>
            <a:endParaRPr lang="hu-HU" i="1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Platform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Bare-metal</a:t>
            </a:r>
            <a:r>
              <a:rPr lang="hu-HU" dirty="0" smtClean="0"/>
              <a:t> vagy Type-1 </a:t>
            </a:r>
            <a:r>
              <a:rPr lang="hu-HU" dirty="0" err="1" smtClean="0"/>
              <a:t>hypervisor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 az operációs rendszer és a hardver közé kerül. </a:t>
            </a:r>
          </a:p>
          <a:p>
            <a:pPr lvl="1"/>
            <a:r>
              <a:rPr lang="hu-HU" dirty="0" smtClean="0"/>
              <a:t>Amikor feltelepül az operációs rendszer, azzal együtt feltelepül a </a:t>
            </a:r>
            <a:r>
              <a:rPr lang="hu-HU" dirty="0" err="1" smtClean="0"/>
              <a:t>hypervisor</a:t>
            </a:r>
            <a:r>
              <a:rPr lang="hu-HU" dirty="0" smtClean="0"/>
              <a:t> (speciális operációs rendszer kernel, ami virtuális hardverkörnyezetet biztosít, minden virtuális gép efelett fut, még az ezt kezelő operációs rendszer is), és ez fogja vezérelni az operációs rendszert is. </a:t>
            </a:r>
          </a:p>
          <a:p>
            <a:pPr lvl="1"/>
            <a:r>
              <a:rPr lang="hu-HU" dirty="0" smtClean="0"/>
              <a:t>Pl. Oracle VM, </a:t>
            </a:r>
            <a:r>
              <a:rPr lang="hu-HU" dirty="0" err="1" smtClean="0"/>
              <a:t>VMware</a:t>
            </a:r>
            <a:r>
              <a:rPr lang="hu-HU" dirty="0" smtClean="0"/>
              <a:t> ESX, </a:t>
            </a:r>
            <a:r>
              <a:rPr lang="hu-HU" dirty="0" err="1" smtClean="0"/>
              <a:t>Citrix</a:t>
            </a:r>
            <a:r>
              <a:rPr lang="hu-HU" dirty="0" smtClean="0"/>
              <a:t> </a:t>
            </a:r>
            <a:r>
              <a:rPr lang="hu-HU" dirty="0" err="1" smtClean="0"/>
              <a:t>XenServer</a:t>
            </a:r>
            <a:r>
              <a:rPr lang="hu-HU" dirty="0" smtClean="0"/>
              <a:t> és Microsoft </a:t>
            </a:r>
            <a:r>
              <a:rPr lang="hu-HU" dirty="0" err="1" smtClean="0"/>
              <a:t>Hyper-V</a:t>
            </a:r>
            <a:r>
              <a:rPr lang="hu-HU" dirty="0" smtClean="0"/>
              <a:t>.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Virtualizációról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különböző </a:t>
            </a:r>
            <a:r>
              <a:rPr lang="hu-HU" dirty="0" err="1" smtClean="0"/>
              <a:t>virtualizációs</a:t>
            </a:r>
            <a:r>
              <a:rPr lang="hu-HU" dirty="0" smtClean="0"/>
              <a:t> programokból vannak szerver és asztali megoldások is</a:t>
            </a:r>
          </a:p>
          <a:p>
            <a:r>
              <a:rPr lang="hu-HU" dirty="0" smtClean="0"/>
              <a:t>Az asztali megoldásoknál a könnyű kezelhetőség, átlátható grafikus felület a lényeges, a szerver megoldásoknál pedig a magas rendelkezésre állás. </a:t>
            </a:r>
          </a:p>
          <a:p>
            <a:r>
              <a:rPr lang="hu-HU" dirty="0" smtClean="0"/>
              <a:t>Fontos, hogy egy virtuális gép felépítésénél az alap hardvert ismerni kell (nem érdemes több CPU-t / memóriát / tárhelyet kiosztani, mint ami rendelkezésre áll)</a:t>
            </a:r>
          </a:p>
          <a:p>
            <a:r>
              <a:rPr lang="hu-HU" dirty="0" smtClean="0"/>
              <a:t>Megfelelő rendszer esetén megoldható a virtuális gépek futás közbeni (leállítás nélküli) áthelyezése másik gazdagépre – </a:t>
            </a:r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endParaRPr lang="hu-H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NIST (National Institute of </a:t>
            </a:r>
            <a:r>
              <a:rPr lang="hu-HU" dirty="0" err="1" smtClean="0"/>
              <a:t>Standards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„A számítási felhő (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) modell révén a felhasználók kényelmesen és igény szerint férhetnek hozzá a megosztott, beállítható informatikai erőforrásokhoz (például nyomtatókhoz, kiszolgálókhoz, tárolókapacitáshoz, alkalmazásokhoz és szolgáltatásokhoz), amelyeket gyorsan és minimális adminisztrációs megterhelés vagy szolgáltatói beavatkozás mellett rendelkezésre lehet bocsátani és fel lehet szabadítani.” </a:t>
            </a:r>
          </a:p>
          <a:p>
            <a:endParaRPr lang="hu-H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számítási felhő főbb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Önkiszolgálás</a:t>
            </a:r>
          </a:p>
          <a:p>
            <a:r>
              <a:rPr lang="hu-HU" dirty="0" smtClean="0"/>
              <a:t>Szolgáltatás biztosítása, ellenőrzése, felügyelete, mérése</a:t>
            </a:r>
          </a:p>
          <a:p>
            <a:r>
              <a:rPr lang="hu-HU" dirty="0" smtClean="0"/>
              <a:t>Erőforrás megosztás</a:t>
            </a:r>
          </a:p>
          <a:p>
            <a:r>
              <a:rPr lang="hu-HU" dirty="0" smtClean="0"/>
              <a:t>Rugalmasság</a:t>
            </a:r>
          </a:p>
          <a:p>
            <a:r>
              <a:rPr lang="hu-HU" dirty="0" smtClean="0"/>
              <a:t>Hálózati hozzáférés - helyfüggetlen</a:t>
            </a:r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</a:t>
            </a:r>
            <a:r>
              <a:rPr lang="hu-HU" dirty="0" err="1" smtClean="0"/>
              <a:t>virtualizáció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</a:t>
            </a:r>
            <a:r>
              <a:rPr lang="hu-HU" dirty="0" err="1"/>
              <a:t>virtualizáció</a:t>
            </a:r>
            <a:r>
              <a:rPr lang="hu-HU" dirty="0"/>
              <a:t> egy olyan technikai megoldás, ami lehetővé teszi a rendszer erőforrásainak felosztását több (esetleg eltérő) virtuális </a:t>
            </a:r>
            <a:r>
              <a:rPr lang="hu-HU" dirty="0" smtClean="0"/>
              <a:t>számítógépre.</a:t>
            </a:r>
            <a:endParaRPr lang="hu-HU" dirty="0"/>
          </a:p>
          <a:p>
            <a:r>
              <a:rPr lang="hu-HU" dirty="0"/>
              <a:t>Egyszerűen fogalmazva költséghatékonyan lehet virtuálisan több környezetet, vagy operációs rendszereket és alkalmazásokat futtatni ugyanazon a számítógépen egyszerre. </a:t>
            </a:r>
          </a:p>
          <a:p>
            <a:r>
              <a:rPr lang="hu-HU" dirty="0" smtClean="0"/>
              <a:t>Konkrétabban </a:t>
            </a:r>
            <a:r>
              <a:rPr lang="hu-HU" dirty="0"/>
              <a:t>megfogalmazva: a </a:t>
            </a:r>
            <a:r>
              <a:rPr lang="hu-HU" dirty="0" err="1"/>
              <a:t>virtualizáció</a:t>
            </a:r>
            <a:r>
              <a:rPr lang="hu-HU" dirty="0"/>
              <a:t> leválasztja nemcsak a felhasználót, hanem az operációs rendszert is a </a:t>
            </a:r>
            <a:r>
              <a:rPr lang="hu-HU" dirty="0" smtClean="0"/>
              <a:t>hardverről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Felhő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számítási felhő összehozza a szolgáltatás-orientáltságot a </a:t>
            </a:r>
            <a:r>
              <a:rPr lang="hu-HU" dirty="0" err="1" smtClean="0"/>
              <a:t>virtualizáció</a:t>
            </a:r>
            <a:r>
              <a:rPr lang="hu-HU" dirty="0" smtClean="0"/>
              <a:t> skálázhatóságával. </a:t>
            </a:r>
          </a:p>
          <a:p>
            <a:r>
              <a:rPr lang="hu-HU" dirty="0" smtClean="0"/>
              <a:t>Egy felhő üzemeltetésénél fontos a </a:t>
            </a:r>
            <a:r>
              <a:rPr lang="hu-HU" dirty="0" err="1" smtClean="0"/>
              <a:t>virtualizáció</a:t>
            </a:r>
            <a:r>
              <a:rPr lang="hu-HU" dirty="0" smtClean="0"/>
              <a:t>, mivel az erőforrásokat fontos elválasztani a fizikai hardvertől, mert különben nagyon nehéz lenne a felhő kezelése.</a:t>
            </a:r>
          </a:p>
          <a:p>
            <a:r>
              <a:rPr lang="hu-HU" dirty="0" smtClean="0"/>
              <a:t>A felhő maga hardver, hálózat, háttértár, szolgáltatások, interfészek összessége, ami lehetővé teszi a számítási kapacitás szolgáltatását. A felhő szolgáltatás magában foglalja a szoftver, infrastruktúra és háttértár jelenlétét is az interneten keresztül a felhasználó kérésére.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Felhő lényege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 adott ( nagy számítási kapacitást vagy tárhelyet igénylő ) művelet nem a saját számítógépen, hanem egy térben elosztott rendszerrel hajthatja végre a felhasználó egy kliensprogramon keresztül.</a:t>
            </a:r>
          </a:p>
          <a:p>
            <a:r>
              <a:rPr lang="hu-HU" dirty="0" smtClean="0"/>
              <a:t>A szolgáltatások bármikor igénybe vehetőek, a skálázhatóságnak köszönhetően bővíthető a terhelésnek megfelelően, és a rendszer karbantartását nem a felhasználónak kell elvégeznie.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Felhő rétegei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Service – </a:t>
            </a:r>
            <a:r>
              <a:rPr lang="hu-HU" dirty="0" err="1" smtClean="0"/>
              <a:t>IaaS</a:t>
            </a:r>
            <a:endParaRPr lang="hu-HU" dirty="0" smtClean="0"/>
          </a:p>
          <a:p>
            <a:pPr lvl="1"/>
            <a:r>
              <a:rPr lang="hu-HU" dirty="0" smtClean="0"/>
              <a:t>Háttértárat és számítási kapacitást nyújt</a:t>
            </a:r>
          </a:p>
          <a:p>
            <a:pPr lvl="1"/>
            <a:r>
              <a:rPr lang="hu-HU" dirty="0" smtClean="0"/>
              <a:t>Gyakorlatilag a hardver szolgáltatásként való bérlése.</a:t>
            </a:r>
          </a:p>
          <a:p>
            <a:pPr lvl="1"/>
            <a:r>
              <a:rPr lang="hu-HU" dirty="0" smtClean="0"/>
              <a:t>Tartozhat hozzá dinamikus skálázhatóság, hogyha több/kevesebb erőforrásra lenne szükség</a:t>
            </a:r>
          </a:p>
          <a:p>
            <a:pPr lvl="1"/>
            <a:r>
              <a:rPr lang="hu-HU" dirty="0" smtClean="0"/>
              <a:t>Egyik legnagyobb szolgáltató: Amazon </a:t>
            </a:r>
            <a:r>
              <a:rPr lang="hu-HU" dirty="0" err="1" smtClean="0"/>
              <a:t>Elastic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 (E2C)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Felhő rétegei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hu-HU" dirty="0" err="1" smtClean="0"/>
              <a:t>as</a:t>
            </a:r>
            <a:r>
              <a:rPr lang="hu-HU" dirty="0" smtClean="0"/>
              <a:t> a Service – </a:t>
            </a:r>
            <a:r>
              <a:rPr lang="hu-HU" dirty="0" err="1" smtClean="0"/>
              <a:t>PaaS</a:t>
            </a:r>
            <a:endParaRPr lang="hu-HU" dirty="0" smtClean="0"/>
          </a:p>
          <a:p>
            <a:pPr lvl="1"/>
            <a:r>
              <a:rPr lang="hu-HU" dirty="0" smtClean="0"/>
              <a:t>Fejlesztői környezetet nyújt, aminek segítségével felhő-kész alkalmazásokat lehet létrehozni általában webes felületen.</a:t>
            </a:r>
          </a:p>
          <a:p>
            <a:pPr lvl="1"/>
            <a:r>
              <a:rPr lang="hu-HU" dirty="0" smtClean="0"/>
              <a:t>Bezár a felhőbe – azokat az eszközöket kell használni, amit a felhő nyújt, az exportálás kizárásának lehetősége is előfordul -&gt; Open </a:t>
            </a:r>
            <a:r>
              <a:rPr lang="hu-HU" dirty="0" err="1" smtClean="0"/>
              <a:t>PaaS</a:t>
            </a:r>
            <a:endParaRPr lang="hu-HU" dirty="0" smtClean="0"/>
          </a:p>
          <a:p>
            <a:pPr lvl="1"/>
            <a:r>
              <a:rPr lang="hu-HU" dirty="0" smtClean="0"/>
              <a:t>Például a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App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, Microsoft </a:t>
            </a:r>
            <a:r>
              <a:rPr lang="hu-HU" dirty="0" err="1" smtClean="0"/>
              <a:t>Azure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Felhő rétegei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Software </a:t>
            </a:r>
            <a:r>
              <a:rPr lang="hu-HU" dirty="0" err="1" smtClean="0"/>
              <a:t>as</a:t>
            </a:r>
            <a:r>
              <a:rPr lang="hu-HU" dirty="0" smtClean="0"/>
              <a:t> a Service – </a:t>
            </a:r>
            <a:r>
              <a:rPr lang="hu-HU" dirty="0" err="1" smtClean="0"/>
              <a:t>SaaS</a:t>
            </a:r>
            <a:endParaRPr lang="hu-HU" dirty="0" smtClean="0"/>
          </a:p>
          <a:p>
            <a:pPr marL="742950" lvl="2" indent="-342900"/>
            <a:r>
              <a:rPr lang="hu-HU" dirty="0" smtClean="0"/>
              <a:t>Adott feladatra szánt alkalmazásokat nyújt</a:t>
            </a:r>
          </a:p>
          <a:p>
            <a:pPr marL="742950" lvl="2" indent="-342900"/>
            <a:r>
              <a:rPr lang="hu-HU" dirty="0" smtClean="0"/>
              <a:t>Leggyakoribb alkalmazása a CRM (</a:t>
            </a:r>
            <a:r>
              <a:rPr lang="hu-HU" dirty="0" err="1" smtClean="0"/>
              <a:t>Customer</a:t>
            </a:r>
            <a:r>
              <a:rPr lang="hu-HU" dirty="0" smtClean="0"/>
              <a:t> </a:t>
            </a:r>
            <a:r>
              <a:rPr lang="hu-HU" dirty="0" err="1" smtClean="0"/>
              <a:t>Relationship</a:t>
            </a:r>
            <a:r>
              <a:rPr lang="hu-HU" dirty="0" smtClean="0"/>
              <a:t> Management ) rendszer </a:t>
            </a:r>
          </a:p>
          <a:p>
            <a:pPr marL="742950" lvl="2" indent="-342900"/>
            <a:r>
              <a:rPr lang="hu-HU" dirty="0" smtClean="0"/>
              <a:t>Pl. </a:t>
            </a:r>
            <a:r>
              <a:rPr lang="hu-HU" dirty="0" err="1" smtClean="0"/>
              <a:t>salesforce</a:t>
            </a:r>
            <a:r>
              <a:rPr lang="hu-HU" dirty="0" smtClean="0"/>
              <a:t>, </a:t>
            </a:r>
            <a:r>
              <a:rPr lang="hu-HU" dirty="0" err="1" smtClean="0"/>
              <a:t>facebook</a:t>
            </a:r>
            <a:r>
              <a:rPr lang="hu-HU" dirty="0" smtClean="0"/>
              <a:t>, </a:t>
            </a:r>
            <a:r>
              <a:rPr lang="hu-HU" dirty="0" err="1" smtClean="0"/>
              <a:t>ebay</a:t>
            </a:r>
            <a:r>
              <a:rPr lang="hu-HU" dirty="0" smtClean="0"/>
              <a:t>, </a:t>
            </a:r>
            <a:r>
              <a:rPr lang="hu-HU" dirty="0" err="1" smtClean="0"/>
              <a:t>skype</a:t>
            </a:r>
            <a:r>
              <a:rPr lang="hu-HU" dirty="0" smtClean="0"/>
              <a:t>, </a:t>
            </a:r>
            <a:r>
              <a:rPr lang="hu-HU" dirty="0" err="1" smtClean="0"/>
              <a:t>paypal</a:t>
            </a:r>
            <a:r>
              <a:rPr lang="hu-HU" dirty="0" smtClean="0"/>
              <a:t>, </a:t>
            </a:r>
            <a:r>
              <a:rPr lang="hu-HU" dirty="0" err="1" smtClean="0"/>
              <a:t>youtube</a:t>
            </a:r>
            <a:r>
              <a:rPr lang="hu-HU" dirty="0" smtClean="0"/>
              <a:t>, </a:t>
            </a:r>
            <a:r>
              <a:rPr lang="hu-HU" dirty="0" err="1" smtClean="0"/>
              <a:t>wikipedia</a:t>
            </a:r>
            <a:r>
              <a:rPr lang="hu-HU" dirty="0" smtClean="0"/>
              <a:t>, </a:t>
            </a:r>
            <a:r>
              <a:rPr lang="hu-HU" dirty="0" err="1" smtClean="0"/>
              <a:t>twitter</a:t>
            </a:r>
            <a:r>
              <a:rPr lang="hu-HU" dirty="0" smtClean="0"/>
              <a:t>, </a:t>
            </a:r>
            <a:r>
              <a:rPr lang="hu-HU" dirty="0" err="1" smtClean="0"/>
              <a:t>Google</a:t>
            </a:r>
            <a:r>
              <a:rPr lang="hu-HU" dirty="0" smtClean="0"/>
              <a:t>,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8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Felhő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Eddig a Publikus Felhőről volt szó.</a:t>
            </a:r>
          </a:p>
          <a:p>
            <a:r>
              <a:rPr lang="hu-HU" dirty="0" smtClean="0"/>
              <a:t>Privát Felhő</a:t>
            </a:r>
          </a:p>
          <a:p>
            <a:pPr lvl="1"/>
            <a:r>
              <a:rPr lang="hu-HU" dirty="0" smtClean="0"/>
              <a:t>magasan </a:t>
            </a:r>
            <a:r>
              <a:rPr lang="hu-HU" dirty="0" err="1" smtClean="0"/>
              <a:t>virtualizált</a:t>
            </a:r>
            <a:r>
              <a:rPr lang="hu-HU" dirty="0" smtClean="0"/>
              <a:t> felhő-adatközpont, a (céges) tűzfalon belül jól menedzselhető környezettel</a:t>
            </a:r>
          </a:p>
          <a:p>
            <a:pPr lvl="1"/>
            <a:r>
              <a:rPr lang="hu-HU" dirty="0" smtClean="0"/>
              <a:t>a helyi informatikusok rendelkeznek a szolgáltatások és erőforrások kiosztása felett</a:t>
            </a:r>
          </a:p>
          <a:p>
            <a:r>
              <a:rPr lang="hu-HU" dirty="0" smtClean="0"/>
              <a:t>Hibrid Felhő</a:t>
            </a:r>
          </a:p>
          <a:p>
            <a:pPr lvl="1"/>
            <a:r>
              <a:rPr lang="hu-HU" dirty="0" smtClean="0"/>
              <a:t>a publikus és privát felhők vegyítése. Például hogyha egy vállalatnak tetszik az egyik szolgáltató </a:t>
            </a:r>
            <a:r>
              <a:rPr lang="hu-HU" dirty="0" err="1" smtClean="0"/>
              <a:t>SaaS</a:t>
            </a:r>
            <a:r>
              <a:rPr lang="hu-HU" dirty="0" smtClean="0"/>
              <a:t> alkalmazása, és azt szeretnék használni egy privát felhőben (biztonsági okokból), akkor kapnak hozzá egy VPN megoldást, így már megfelelő számukra a környezet.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</a:t>
            </a:r>
            <a:r>
              <a:rPr lang="hu-HU" dirty="0" err="1" smtClean="0"/>
              <a:t>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Böngészőn keresztül elérhető központilag kezelhető rendszer</a:t>
            </a:r>
          </a:p>
          <a:p>
            <a:r>
              <a:rPr lang="hu-HU" dirty="0" err="1" smtClean="0"/>
              <a:t>Xen</a:t>
            </a:r>
            <a:r>
              <a:rPr lang="hu-HU" dirty="0" smtClean="0"/>
              <a:t> alapú </a:t>
            </a:r>
            <a:r>
              <a:rPr lang="hu-HU" dirty="0" err="1" smtClean="0"/>
              <a:t>virtualizáció</a:t>
            </a:r>
            <a:r>
              <a:rPr lang="hu-HU" dirty="0" smtClean="0"/>
              <a:t> – Oracle VM Server</a:t>
            </a:r>
          </a:p>
          <a:p>
            <a:r>
              <a:rPr lang="hu-HU" dirty="0" smtClean="0"/>
              <a:t>Magas rendelkezésre állás</a:t>
            </a:r>
          </a:p>
          <a:p>
            <a:r>
              <a:rPr lang="hu-HU" dirty="0" smtClean="0"/>
              <a:t>X86/X64/</a:t>
            </a:r>
            <a:r>
              <a:rPr lang="hu-HU" dirty="0" err="1" smtClean="0"/>
              <a:t>Sparc</a:t>
            </a:r>
            <a:endParaRPr lang="hu-HU" dirty="0" smtClean="0"/>
          </a:p>
          <a:p>
            <a:r>
              <a:rPr lang="hu-HU" dirty="0" smtClean="0"/>
              <a:t>Ingyenes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X86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Xen</a:t>
            </a:r>
            <a:r>
              <a:rPr lang="hu-HU" dirty="0" smtClean="0"/>
              <a:t> alapú </a:t>
            </a:r>
            <a:r>
              <a:rPr lang="hu-HU" dirty="0" err="1" smtClean="0"/>
              <a:t>Hypervisor</a:t>
            </a:r>
            <a:endParaRPr lang="hu-HU" dirty="0" smtClean="0"/>
          </a:p>
          <a:p>
            <a:r>
              <a:rPr lang="hu-HU" dirty="0" smtClean="0"/>
              <a:t>A nyers vasra települ</a:t>
            </a:r>
          </a:p>
          <a:p>
            <a:r>
              <a:rPr lang="hu-HU" dirty="0" smtClean="0"/>
              <a:t>Magas teljesítmény</a:t>
            </a:r>
          </a:p>
          <a:p>
            <a:endParaRPr lang="hu-HU" dirty="0" smtClean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5076056" y="4149080"/>
            <a:ext cx="3168352" cy="2016224"/>
            <a:chOff x="6084168" y="2060848"/>
            <a:chExt cx="1957388" cy="1316038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084168" y="2060848"/>
              <a:ext cx="1957388" cy="1316038"/>
              <a:chOff x="1157" y="2239"/>
              <a:chExt cx="940" cy="845"/>
            </a:xfrm>
          </p:grpSpPr>
          <p:pic>
            <p:nvPicPr>
              <p:cNvPr id="7" name="Picture 16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8" y="2239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7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7" y="2500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8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20" y="2243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9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98" y="2674"/>
                <a:ext cx="241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0" descr="C:\Documents and Settings\ahawley\My Documents\OUTBOUND\PRESOS_CUSTOMER\GRAPHICS\NewServer\NewServ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57" y="2504"/>
                <a:ext cx="24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8" descr="Oracle_VM_cl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2956" y="2425971"/>
              <a:ext cx="1008062" cy="4095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felépítés</a:t>
            </a:r>
            <a:endParaRPr lang="hu-HU" dirty="0"/>
          </a:p>
        </p:txBody>
      </p:sp>
      <p:pic>
        <p:nvPicPr>
          <p:cNvPr id="4" name="Picture 7" descr="Cap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302" y="1268760"/>
            <a:ext cx="7786146" cy="5460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Kezdetek – Memória </a:t>
            </a:r>
            <a:r>
              <a:rPr lang="hu-HU" dirty="0" err="1" smtClean="0"/>
              <a:t>virtualizálás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egész rendszer </a:t>
            </a:r>
            <a:r>
              <a:rPr lang="hu-HU" dirty="0" err="1" smtClean="0"/>
              <a:t>virtualizálásának</a:t>
            </a:r>
            <a:r>
              <a:rPr lang="hu-HU" dirty="0" smtClean="0"/>
              <a:t> ötlete előtt megoldották a memória </a:t>
            </a:r>
            <a:r>
              <a:rPr lang="hu-HU" dirty="0" err="1" smtClean="0"/>
              <a:t>virtualizálásának</a:t>
            </a:r>
            <a:r>
              <a:rPr lang="hu-HU" dirty="0" smtClean="0"/>
              <a:t> kezelését.</a:t>
            </a:r>
          </a:p>
          <a:p>
            <a:r>
              <a:rPr lang="hu-HU" dirty="0" smtClean="0"/>
              <a:t>Először - </a:t>
            </a:r>
            <a:r>
              <a:rPr lang="hu-HU" dirty="0" err="1" smtClean="0"/>
              <a:t>Manchester-i</a:t>
            </a:r>
            <a:r>
              <a:rPr lang="hu-HU" dirty="0" smtClean="0"/>
              <a:t> egyetem – Atlas </a:t>
            </a:r>
          </a:p>
          <a:p>
            <a:r>
              <a:rPr lang="hu-HU" dirty="0"/>
              <a:t>A virtuális memória lehetőséget ad arra, hogy egy olyan rendszer, aminek amúgy kevés fizikai memóriája van, egyes alkalmazásoknak úgy tűnjön, mintha sokkal több </a:t>
            </a:r>
            <a:r>
              <a:rPr lang="hu-HU" dirty="0" smtClean="0"/>
              <a:t>lenne</a:t>
            </a:r>
            <a:r>
              <a:rPr lang="hu-HU" dirty="0"/>
              <a:t> </a:t>
            </a:r>
            <a:r>
              <a:rPr lang="hu-HU" dirty="0" smtClean="0"/>
              <a:t>– a merevlemez segítségével</a:t>
            </a: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r>
              <a:rPr lang="hu-HU" dirty="0" smtClean="0"/>
              <a:t>OVMM – Oracle </a:t>
            </a:r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támogatás</a:t>
            </a:r>
          </a:p>
          <a:p>
            <a:pPr lvl="1"/>
            <a:r>
              <a:rPr lang="hu-HU" dirty="0" smtClean="0"/>
              <a:t>Dinamikus erőforrás-kezelés</a:t>
            </a:r>
          </a:p>
          <a:p>
            <a:pPr lvl="1"/>
            <a:r>
              <a:rPr lang="hu-HU" dirty="0" smtClean="0"/>
              <a:t>Hálózati erőforrás-kezelés</a:t>
            </a:r>
          </a:p>
          <a:p>
            <a:pPr lvl="1"/>
            <a:r>
              <a:rPr lang="hu-HU" dirty="0" smtClean="0"/>
              <a:t>Tárolási kapacitás kezelés</a:t>
            </a:r>
          </a:p>
          <a:p>
            <a:pPr lvl="1"/>
            <a:r>
              <a:rPr lang="hu-HU" dirty="0" smtClean="0"/>
              <a:t>Virtuális gép sablon kezelés</a:t>
            </a:r>
          </a:p>
          <a:p>
            <a:pPr lvl="1"/>
            <a:r>
              <a:rPr lang="hu-HU" dirty="0" smtClean="0"/>
              <a:t>Biztonságos migráció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716016" y="4221088"/>
            <a:ext cx="4608512" cy="2808312"/>
            <a:chOff x="5580112" y="2348880"/>
            <a:chExt cx="2314565" cy="13001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2348880"/>
              <a:ext cx="2136775" cy="9810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1927" y="2693370"/>
              <a:ext cx="1682750" cy="9556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Oracle VM </a:t>
            </a:r>
            <a:r>
              <a:rPr lang="hu-HU" dirty="0" err="1" smtClean="0"/>
              <a:t>áttekintkés</a:t>
            </a:r>
            <a:endParaRPr lang="hu-HU" dirty="0"/>
          </a:p>
        </p:txBody>
      </p:sp>
      <p:pic>
        <p:nvPicPr>
          <p:cNvPr id="4" name="Picture 6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269" y="1268760"/>
            <a:ext cx="8529379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Tárolási kapacitás kezelése</a:t>
            </a:r>
            <a:endParaRPr lang="hu-HU" dirty="0"/>
          </a:p>
        </p:txBody>
      </p:sp>
      <p:pic>
        <p:nvPicPr>
          <p:cNvPr id="10" name="Tartalom helye 7" descr="ovm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088232" cy="1249210"/>
          </a:xfrm>
        </p:spPr>
      </p:pic>
      <p:pic>
        <p:nvPicPr>
          <p:cNvPr id="11" name="Kép 10" descr="l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7987350" cy="2016224"/>
          </a:xfrm>
          <a:prstGeom prst="rect">
            <a:avLst/>
          </a:prstGeom>
        </p:spPr>
      </p:pic>
      <p:pic>
        <p:nvPicPr>
          <p:cNvPr id="12" name="Kép 11" descr="s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56992"/>
            <a:ext cx="2808312" cy="1418197"/>
          </a:xfrm>
          <a:prstGeom prst="rect">
            <a:avLst/>
          </a:prstGeom>
        </p:spPr>
      </p:pic>
      <p:pic>
        <p:nvPicPr>
          <p:cNvPr id="13" name="Kép 12" descr="cl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97151"/>
            <a:ext cx="8136904" cy="20243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Oracle VM Sablon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Gyors átcsoportosítás</a:t>
            </a:r>
          </a:p>
          <a:p>
            <a:r>
              <a:rPr lang="hu-HU" dirty="0" smtClean="0"/>
              <a:t>90+ rendelkezésre álló sablon</a:t>
            </a:r>
          </a:p>
          <a:p>
            <a:r>
              <a:rPr lang="hu-HU" dirty="0" smtClean="0"/>
              <a:t>Elő-telepített és beállított kész VM</a:t>
            </a:r>
          </a:p>
          <a:p>
            <a:r>
              <a:rPr lang="hu-HU" dirty="0" smtClean="0"/>
              <a:t>Alkalmazások, adatbázisok, operációs rendszerek</a:t>
            </a:r>
          </a:p>
          <a:p>
            <a:endParaRPr lang="hu-HU" dirty="0"/>
          </a:p>
        </p:txBody>
      </p:sp>
      <p:pic>
        <p:nvPicPr>
          <p:cNvPr id="6" name="Picture 46" descr="Cap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615" y="4572000"/>
            <a:ext cx="7830771" cy="17487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Oracle Virtualizáció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Honlap: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2"/>
              </a:rPr>
              <a:t>oracle.com/virtualization</a:t>
            </a:r>
            <a:endParaRPr lang="hu-HU" dirty="0" smtClean="0"/>
          </a:p>
          <a:p>
            <a:r>
              <a:rPr lang="hu-HU" dirty="0" err="1" smtClean="0"/>
              <a:t>Twitter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3"/>
              </a:rPr>
              <a:t>twitter.com/</a:t>
            </a:r>
            <a:r>
              <a:rPr lang="en-US" u="sng" kern="0" dirty="0" err="1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3"/>
              </a:rPr>
              <a:t>orcl_virtualize</a:t>
            </a: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rPr>
              <a:t> </a:t>
            </a:r>
            <a:endParaRPr lang="hu-HU" dirty="0" smtClean="0"/>
          </a:p>
          <a:p>
            <a:r>
              <a:rPr lang="hu-HU" dirty="0" err="1" smtClean="0"/>
              <a:t>Facebook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4"/>
              </a:rPr>
              <a:t>facebook.com/</a:t>
            </a:r>
            <a:r>
              <a:rPr lang="en-US" u="sng" kern="0" dirty="0" err="1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4"/>
              </a:rPr>
              <a:t>oraclevirtualization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rPr>
              <a:t> </a:t>
            </a:r>
            <a:endParaRPr lang="hu-HU" dirty="0" smtClean="0"/>
          </a:p>
          <a:p>
            <a:r>
              <a:rPr lang="hu-HU" dirty="0" err="1" smtClean="0"/>
              <a:t>Blog</a:t>
            </a:r>
            <a:r>
              <a:rPr lang="hu-HU" dirty="0" smtClean="0"/>
              <a:t>: </a:t>
            </a:r>
            <a:r>
              <a:rPr lang="en-US" u="sng" kern="0" dirty="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  <a:hlinkClick r:id="rId5"/>
              </a:rPr>
              <a:t>blogs.oracle.com/virtualization</a:t>
            </a:r>
            <a:endParaRPr lang="hu-HU" dirty="0" smtClean="0"/>
          </a:p>
          <a:p>
            <a:r>
              <a:rPr lang="hu-HU" dirty="0" smtClean="0"/>
              <a:t>Letöltés: </a:t>
            </a:r>
            <a:r>
              <a:rPr lang="en-US" u="sng" kern="0" dirty="0">
                <a:latin typeface="+mn-lt"/>
                <a:ea typeface="+mn-ea"/>
                <a:cs typeface="ヒラギノ角ゴ Pro W3" charset="0"/>
                <a:hlinkClick r:id="rId6"/>
              </a:rPr>
              <a:t>edelivery.oracle.com/</a:t>
            </a:r>
            <a:r>
              <a:rPr lang="en-US" u="sng" kern="0" dirty="0" err="1">
                <a:latin typeface="+mn-lt"/>
                <a:ea typeface="+mn-ea"/>
                <a:cs typeface="ヒラギノ角ゴ Pro W3" charset="0"/>
                <a:hlinkClick r:id="rId6"/>
              </a:rPr>
              <a:t>oraclevm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alkalmazás egy fizikai szerver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szerverek száma exponenciálisan növekedett</a:t>
            </a:r>
          </a:p>
          <a:p>
            <a:pPr lvl="1"/>
            <a:r>
              <a:rPr lang="hu-HU" dirty="0" smtClean="0"/>
              <a:t>Helyfoglalás</a:t>
            </a:r>
          </a:p>
          <a:p>
            <a:pPr lvl="1"/>
            <a:r>
              <a:rPr lang="hu-HU" dirty="0" smtClean="0"/>
              <a:t>Áramfogyasztás</a:t>
            </a:r>
          </a:p>
          <a:p>
            <a:pPr lvl="1"/>
            <a:r>
              <a:rPr lang="hu-HU" dirty="0" smtClean="0"/>
              <a:t>Üzemeltetés</a:t>
            </a:r>
          </a:p>
          <a:p>
            <a:pPr lvl="1"/>
            <a:r>
              <a:rPr lang="hu-HU" dirty="0" smtClean="0"/>
              <a:t>Kihasználatlan számítási kapacitás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felhasználásával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Egységesített munkafolyamatok</a:t>
            </a:r>
          </a:p>
          <a:p>
            <a:r>
              <a:rPr lang="hu-HU" dirty="0" smtClean="0"/>
              <a:t>Csökkentett hardver- , áram- , helyköltségek</a:t>
            </a:r>
          </a:p>
          <a:p>
            <a:r>
              <a:rPr lang="hu-HU" dirty="0" smtClean="0"/>
              <a:t>Egy fizikai számítógépen akár több operációs rendszer (biztonsági szempontok – </a:t>
            </a:r>
            <a:r>
              <a:rPr lang="hu-HU" dirty="0" err="1" smtClean="0"/>
              <a:t>sandbox</a:t>
            </a:r>
            <a:r>
              <a:rPr lang="hu-HU" dirty="0" smtClean="0"/>
              <a:t> -  izoláció, átláthatóság, hibakeresés)</a:t>
            </a:r>
          </a:p>
          <a:p>
            <a:r>
              <a:rPr lang="hu-HU" dirty="0" smtClean="0"/>
              <a:t>Rugalmas infrastruktúra (egyszerűbb létrehozás/törlés/mozgatás/módosítás)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Virtualizáció hátránya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a fizikai hardver sérül, a virtuális gépek működésében is problémák merülnek fel, egyszerre leállhat az összes virtuális gép / szolgáltatás, szélsőséges esetben adatvesztés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Erőforrás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Az operációs rendszerek már jó ideje végeznek valamilyen szintű </a:t>
            </a:r>
            <a:r>
              <a:rPr lang="hu-HU" dirty="0" err="1" smtClean="0"/>
              <a:t>virtualizációt</a:t>
            </a:r>
            <a:r>
              <a:rPr lang="hu-HU" dirty="0" smtClean="0"/>
              <a:t> pl. processzor-ütemezés, virtuális memória, kép file-ok (</a:t>
            </a:r>
            <a:r>
              <a:rPr lang="hu-HU" dirty="0" err="1" smtClean="0"/>
              <a:t>iso</a:t>
            </a:r>
            <a:r>
              <a:rPr lang="hu-HU" dirty="0" smtClean="0"/>
              <a:t>/</a:t>
            </a:r>
            <a:r>
              <a:rPr lang="hu-HU" dirty="0" err="1" smtClean="0"/>
              <a:t>img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Ezek a módszerek elhitetik a programokkal, hogy másmilyen hardver van a számítógépben, mint ami ténylegesen adott.</a:t>
            </a:r>
          </a:p>
          <a:p>
            <a:pPr lvl="1">
              <a:buNone/>
            </a:pPr>
            <a:endParaRPr lang="hu-H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4819650"/>
            <a:ext cx="2800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Alkalmazás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Gyűjtőfogalom, olyan szoftveres megoldások tartoznak ide,amik segítik a programokat hordozhatóbbá tenni és biztonságos környezetben történő futásukat lehetővé tenni</a:t>
            </a:r>
          </a:p>
          <a:p>
            <a:pPr lvl="1"/>
            <a:r>
              <a:rPr lang="hu-HU" dirty="0" smtClean="0"/>
              <a:t>Nem kell minden gépre telepíteni és beállítani az alkalmazást, akár a szerveren is lehet futtatni</a:t>
            </a:r>
          </a:p>
          <a:p>
            <a:pPr lvl="1"/>
            <a:r>
              <a:rPr lang="hu-HU" dirty="0" smtClean="0"/>
              <a:t>Kevesebb erőforrást használ, mint egy VM</a:t>
            </a:r>
          </a:p>
          <a:p>
            <a:pPr lvl="1"/>
            <a:r>
              <a:rPr lang="hu-HU" dirty="0" smtClean="0"/>
              <a:t>Nem lehet minden szoftvert </a:t>
            </a:r>
            <a:r>
              <a:rPr lang="hu-HU" dirty="0" err="1" smtClean="0"/>
              <a:t>virtualizálni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(pl. amikhez eszközmeghajtó szükséges,</a:t>
            </a:r>
            <a:br>
              <a:rPr lang="hu-HU" dirty="0" smtClean="0"/>
            </a:br>
            <a:r>
              <a:rPr lang="hu-HU" dirty="0" smtClean="0"/>
              <a:t> vagy az osztott memóriában kell futnia,</a:t>
            </a:r>
            <a:br>
              <a:rPr lang="hu-HU" dirty="0" smtClean="0"/>
            </a:br>
            <a:r>
              <a:rPr lang="hu-HU" dirty="0" smtClean="0"/>
              <a:t> vagy ha ez egy 16 bites alkalmazás)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43450"/>
            <a:ext cx="2219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Virtualizáció Típusai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Alkalmazás szintű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A platformok közti átjárhatóságon a hangsúly, a cél,hogy különböző operációs rendszereken a program gond nélkül fusson.</a:t>
            </a:r>
          </a:p>
          <a:p>
            <a:pPr lvl="1"/>
            <a:r>
              <a:rPr lang="hu-HU" dirty="0" smtClean="0"/>
              <a:t>Pl. Java – saját futtatókörnyezet, </a:t>
            </a:r>
            <a:r>
              <a:rPr lang="hu-HU" dirty="0" err="1" smtClean="0"/>
              <a:t>wine</a:t>
            </a:r>
            <a:r>
              <a:rPr lang="hu-HU" dirty="0" smtClean="0"/>
              <a:t>/</a:t>
            </a:r>
            <a:r>
              <a:rPr lang="hu-HU" dirty="0" err="1" smtClean="0"/>
              <a:t>cygwin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3050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1464</Words>
  <Application>Microsoft Office PowerPoint</Application>
  <PresentationFormat>Diavetítés a képernyőre (4:3 oldalarány)</PresentationFormat>
  <Paragraphs>156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Korszerű Adatbázisok</vt:lpstr>
      <vt:lpstr>Mi a virtualizáció?</vt:lpstr>
      <vt:lpstr>Kezdetek – Memória virtualizálás</vt:lpstr>
      <vt:lpstr>Egy alkalmazás egy fizikai szerver</vt:lpstr>
      <vt:lpstr>Virtualizáció felhasználásával</vt:lpstr>
      <vt:lpstr>A Virtualizáció hátránya</vt:lpstr>
      <vt:lpstr>Virtualizáció Típusai I.</vt:lpstr>
      <vt:lpstr>Virtualizáció Típusai II.</vt:lpstr>
      <vt:lpstr>Virtualizáció Típusai III.</vt:lpstr>
      <vt:lpstr>Virtualizáció Típusai IV.</vt:lpstr>
      <vt:lpstr>Virtualizáció Típusai V.</vt:lpstr>
      <vt:lpstr>Virtualizáció Típusai VI.</vt:lpstr>
      <vt:lpstr>Platform Virtualizáció</vt:lpstr>
      <vt:lpstr>Platform Virtualizáció</vt:lpstr>
      <vt:lpstr>Platform Virtualizáció</vt:lpstr>
      <vt:lpstr>Platform Virtualizáció</vt:lpstr>
      <vt:lpstr>A Virtualizációról</vt:lpstr>
      <vt:lpstr>Felhők</vt:lpstr>
      <vt:lpstr>A számítási felhő főbb jellemzői</vt:lpstr>
      <vt:lpstr>Számítási Felhő</vt:lpstr>
      <vt:lpstr>A Felhő lényege</vt:lpstr>
      <vt:lpstr>A Felhő rétegei</vt:lpstr>
      <vt:lpstr>A Felhő rétegei</vt:lpstr>
      <vt:lpstr>A Felhő rétegei</vt:lpstr>
      <vt:lpstr>25. dia</vt:lpstr>
      <vt:lpstr>Felhő típusok</vt:lpstr>
      <vt:lpstr>Oracle virtualizáció</vt:lpstr>
      <vt:lpstr>Oracle VM X86 Server</vt:lpstr>
      <vt:lpstr>Oracle VM felépítés</vt:lpstr>
      <vt:lpstr>Oracle VM</vt:lpstr>
      <vt:lpstr>Oracle VM áttekintkés</vt:lpstr>
      <vt:lpstr>Tárolási kapacitás kezelése</vt:lpstr>
      <vt:lpstr>Oracle VM Sablon</vt:lpstr>
      <vt:lpstr>Oracle Virtualizáció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László Ferenci</dc:creator>
  <cp:lastModifiedBy>László Ferenci</cp:lastModifiedBy>
  <cp:revision>83</cp:revision>
  <dcterms:created xsi:type="dcterms:W3CDTF">2014-01-31T12:07:54Z</dcterms:created>
  <dcterms:modified xsi:type="dcterms:W3CDTF">2014-02-05T12:44:45Z</dcterms:modified>
</cp:coreProperties>
</file>