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42"/>
  </p:notesMasterIdLst>
  <p:handoutMasterIdLst>
    <p:handoutMasterId r:id="rId43"/>
  </p:handoutMasterIdLst>
  <p:sldIdLst>
    <p:sldId id="256" r:id="rId2"/>
    <p:sldId id="257" r:id="rId3"/>
    <p:sldId id="297" r:id="rId4"/>
    <p:sldId id="298" r:id="rId5"/>
    <p:sldId id="299" r:id="rId6"/>
    <p:sldId id="300" r:id="rId7"/>
    <p:sldId id="262" r:id="rId8"/>
    <p:sldId id="263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</p:sldIdLst>
  <p:sldSz cx="9906000" cy="6858000" type="A4"/>
  <p:notesSz cx="6669088" cy="98202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5pPr>
    <a:lvl6pPr marL="2286000" algn="l" defTabSz="914400" rtl="0" eaLnBrk="1" latinLnBrk="0" hangingPunct="1">
      <a:defRPr sz="1400"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6pPr>
    <a:lvl7pPr marL="2743200" algn="l" defTabSz="914400" rtl="0" eaLnBrk="1" latinLnBrk="0" hangingPunct="1">
      <a:defRPr sz="1400"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7pPr>
    <a:lvl8pPr marL="3200400" algn="l" defTabSz="914400" rtl="0" eaLnBrk="1" latinLnBrk="0" hangingPunct="1">
      <a:defRPr sz="1400"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8pPr>
    <a:lvl9pPr marL="3657600" algn="l" defTabSz="914400" rtl="0" eaLnBrk="1" latinLnBrk="0" hangingPunct="1">
      <a:defRPr sz="1400"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747" autoAdjust="0"/>
    <p:restoredTop sz="94660"/>
  </p:normalViewPr>
  <p:slideViewPr>
    <p:cSldViewPr>
      <p:cViewPr varScale="1">
        <p:scale>
          <a:sx n="112" d="100"/>
          <a:sy n="112" d="100"/>
        </p:scale>
        <p:origin x="1884" y="96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4" d="100"/>
          <a:sy n="44" d="100"/>
        </p:scale>
        <p:origin x="-1320" y="-26"/>
      </p:cViewPr>
      <p:guideLst>
        <p:guide orient="horz" pos="2160"/>
        <p:guide pos="312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7C8D8EA6-8183-46B9-A7AF-3EEA53CF507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1588" y="-1588"/>
            <a:ext cx="2890838" cy="4921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defTabSz="949325">
              <a:defRPr sz="1000" b="0" i="1" smtClean="0"/>
            </a:lvl1pPr>
          </a:lstStyle>
          <a:p>
            <a:pPr>
              <a:defRPr/>
            </a:pPr>
            <a:endParaRPr lang="en-US" altLang="hu-HU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1E7AECEE-96BE-42A8-A287-6E3FEC6640F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8250" y="-1588"/>
            <a:ext cx="2890838" cy="4921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 defTabSz="949325">
              <a:defRPr sz="1000" b="0" i="1" smtClean="0"/>
            </a:lvl1pPr>
          </a:lstStyle>
          <a:p>
            <a:pPr>
              <a:defRPr/>
            </a:pPr>
            <a:endParaRPr lang="en-US" altLang="hu-HU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FA04193B-694A-454F-B2D0-05D01C09D660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1588" y="9329738"/>
            <a:ext cx="2890838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defTabSz="949325">
              <a:defRPr sz="1000" b="0" i="1" smtClean="0"/>
            </a:lvl1pPr>
          </a:lstStyle>
          <a:p>
            <a:pPr>
              <a:defRPr/>
            </a:pPr>
            <a:endParaRPr lang="en-US" altLang="hu-HU"/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FCB36615-BDBD-4A52-B77B-209170711F87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8250" y="9329738"/>
            <a:ext cx="2890838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 defTabSz="949325">
              <a:defRPr sz="1000" b="0" i="1" smtClean="0"/>
            </a:lvl1pPr>
          </a:lstStyle>
          <a:p>
            <a:pPr>
              <a:defRPr/>
            </a:pPr>
            <a:fld id="{5827129D-8DE2-48EC-88F0-DDF47F22D2A6}" type="slidenum">
              <a:rPr lang="en-US" altLang="hu-HU"/>
              <a:pPr>
                <a:defRPr/>
              </a:pPr>
              <a:t>‹#›</a:t>
            </a:fld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ACD0BE1D-8B2C-4C67-95C2-6662184AE48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1588" y="-1588"/>
            <a:ext cx="2890838" cy="4921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defTabSz="790575">
              <a:defRPr sz="1000" b="0" i="1" smtClean="0"/>
            </a:lvl1pPr>
          </a:lstStyle>
          <a:p>
            <a:pPr>
              <a:defRPr/>
            </a:pPr>
            <a:endParaRPr lang="en-US" altLang="hu-HU"/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070630FA-D8A6-4260-9BD0-4E867724FD03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778250" y="-1588"/>
            <a:ext cx="2890838" cy="4921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 defTabSz="790575">
              <a:defRPr sz="1000" b="0" i="1" smtClean="0"/>
            </a:lvl1pPr>
          </a:lstStyle>
          <a:p>
            <a:pPr>
              <a:defRPr/>
            </a:pPr>
            <a:endParaRPr lang="en-US" altLang="hu-HU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E28F3001-7F10-48FE-AB57-D7559EA22010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1588" y="9329738"/>
            <a:ext cx="2890838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defTabSz="790575">
              <a:defRPr sz="1000" b="0" i="1" smtClean="0"/>
            </a:lvl1pPr>
          </a:lstStyle>
          <a:p>
            <a:pPr>
              <a:defRPr/>
            </a:pPr>
            <a:endParaRPr lang="en-US" altLang="hu-HU"/>
          </a:p>
        </p:txBody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248C3A9D-8411-462D-B050-D32CC224B56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8250" y="9329738"/>
            <a:ext cx="2890838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 defTabSz="790575">
              <a:defRPr sz="1000" b="0" i="1" smtClean="0"/>
            </a:lvl1pPr>
          </a:lstStyle>
          <a:p>
            <a:pPr>
              <a:defRPr/>
            </a:pPr>
            <a:fld id="{71B1ED95-BA92-4423-AC3D-DB9B6CAF17E3}" type="slidenum">
              <a:rPr lang="en-US" altLang="hu-HU"/>
              <a:pPr>
                <a:defRPr/>
              </a:pPr>
              <a:t>‹#›</a:t>
            </a:fld>
            <a:endParaRPr lang="en-US" altLang="hu-HU"/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id="{3DD3082A-DF97-4E7E-8E46-FA8262ED57E5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81038" y="744538"/>
            <a:ext cx="5305425" cy="366871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id="{30E9D14B-5A44-4CA4-AE98-14962CD398EE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7413" y="4665663"/>
            <a:ext cx="4892675" cy="4418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3" tIns="47625" rIns="93663" bIns="4762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hu-HU" noProof="0"/>
              <a:t>Click to edit Master text styles</a:t>
            </a:r>
          </a:p>
          <a:p>
            <a:pPr lvl="1"/>
            <a:r>
              <a:rPr lang="en-US" altLang="hu-HU" noProof="0"/>
              <a:t>Second level</a:t>
            </a:r>
          </a:p>
          <a:p>
            <a:pPr lvl="2"/>
            <a:r>
              <a:rPr lang="en-US" altLang="hu-HU" noProof="0"/>
              <a:t>Third level</a:t>
            </a:r>
          </a:p>
          <a:p>
            <a:pPr lvl="3"/>
            <a:r>
              <a:rPr lang="en-US" altLang="hu-HU" noProof="0"/>
              <a:t>Fourth level</a:t>
            </a:r>
          </a:p>
          <a:p>
            <a:pPr lvl="4"/>
            <a:r>
              <a:rPr lang="en-US" altLang="hu-HU" noProof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7905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1pPr>
    <a:lvl2pPr marL="466725" algn="l" defTabSz="7905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2pPr>
    <a:lvl3pPr marL="931863" algn="l" defTabSz="7905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3pPr>
    <a:lvl4pPr marL="1398588" algn="l" defTabSz="7905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4pPr>
    <a:lvl5pPr marL="1863725" algn="l" defTabSz="7905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5">
            <a:extLst>
              <a:ext uri="{FF2B5EF4-FFF2-40B4-BE49-F238E27FC236}">
                <a16:creationId xmlns:a16="http://schemas.microsoft.com/office/drawing/2014/main" id="{689DE96B-DEC9-471C-B6CC-93CECAD21FE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790575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790575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790575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790575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790575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790575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790575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790575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790575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fld id="{4A6D11BD-AB05-4F4B-97E7-9E5B2F3CCB55}" type="slidenum">
              <a:rPr lang="en-US" altLang="hu-HU" sz="1000" b="0"/>
              <a:pPr/>
              <a:t>1</a:t>
            </a:fld>
            <a:endParaRPr lang="en-US" altLang="hu-HU" sz="1000" b="0"/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6626A140-D25D-4F16-85A7-D11D3F28C6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5250" tIns="49213" rIns="95250" bIns="49213"/>
          <a:lstStyle/>
          <a:p>
            <a:endParaRPr lang="hu-HU" altLang="hu-HU"/>
          </a:p>
        </p:txBody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9A1BB276-8F5B-47F2-8C30-55802B98FFE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84213" y="744538"/>
            <a:ext cx="5299075" cy="3668712"/>
          </a:xfrm>
          <a:ln cap="flat"/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5">
            <a:extLst>
              <a:ext uri="{FF2B5EF4-FFF2-40B4-BE49-F238E27FC236}">
                <a16:creationId xmlns:a16="http://schemas.microsoft.com/office/drawing/2014/main" id="{289DE67D-5A14-45F0-B51C-D973D4B73FB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790575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790575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790575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790575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790575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790575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790575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790575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790575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fld id="{7E680C10-82B8-413D-9010-047D645F0645}" type="slidenum">
              <a:rPr lang="en-US" altLang="hu-HU" sz="1000" b="0"/>
              <a:pPr/>
              <a:t>10</a:t>
            </a:fld>
            <a:endParaRPr lang="en-US" altLang="hu-HU" sz="1000" b="0"/>
          </a:p>
        </p:txBody>
      </p:sp>
      <p:sp>
        <p:nvSpPr>
          <p:cNvPr id="24579" name="Rectangle 2">
            <a:extLst>
              <a:ext uri="{FF2B5EF4-FFF2-40B4-BE49-F238E27FC236}">
                <a16:creationId xmlns:a16="http://schemas.microsoft.com/office/drawing/2014/main" id="{16E458A0-4F57-43E3-BB63-16D7441B9A3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5250" tIns="49213" rIns="95250" bIns="49213"/>
          <a:lstStyle/>
          <a:p>
            <a:endParaRPr lang="hu-HU" altLang="hu-HU"/>
          </a:p>
        </p:txBody>
      </p:sp>
      <p:sp>
        <p:nvSpPr>
          <p:cNvPr id="24580" name="Rectangle 3">
            <a:extLst>
              <a:ext uri="{FF2B5EF4-FFF2-40B4-BE49-F238E27FC236}">
                <a16:creationId xmlns:a16="http://schemas.microsoft.com/office/drawing/2014/main" id="{E1CD2642-56AB-479E-8277-7A3516CDD4E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84213" y="744538"/>
            <a:ext cx="5299075" cy="3668712"/>
          </a:xfrm>
          <a:ln cap="flat"/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5">
            <a:extLst>
              <a:ext uri="{FF2B5EF4-FFF2-40B4-BE49-F238E27FC236}">
                <a16:creationId xmlns:a16="http://schemas.microsoft.com/office/drawing/2014/main" id="{4C1E47E5-DBC2-4DE0-9B9F-1A3A05C1348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790575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790575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790575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790575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790575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790575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790575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790575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790575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fld id="{FB640B91-BD4D-46EB-8ACD-036C09AB5008}" type="slidenum">
              <a:rPr lang="en-US" altLang="hu-HU" sz="1000" b="0"/>
              <a:pPr/>
              <a:t>11</a:t>
            </a:fld>
            <a:endParaRPr lang="en-US" altLang="hu-HU" sz="1000" b="0"/>
          </a:p>
        </p:txBody>
      </p:sp>
      <p:sp>
        <p:nvSpPr>
          <p:cNvPr id="26627" name="Rectangle 2">
            <a:extLst>
              <a:ext uri="{FF2B5EF4-FFF2-40B4-BE49-F238E27FC236}">
                <a16:creationId xmlns:a16="http://schemas.microsoft.com/office/drawing/2014/main" id="{3D6319C6-27E0-402B-8A2A-9EF3207EC40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5250" tIns="49213" rIns="95250" bIns="49213"/>
          <a:lstStyle/>
          <a:p>
            <a:endParaRPr lang="hu-HU" altLang="hu-HU"/>
          </a:p>
        </p:txBody>
      </p:sp>
      <p:sp>
        <p:nvSpPr>
          <p:cNvPr id="26628" name="Rectangle 3">
            <a:extLst>
              <a:ext uri="{FF2B5EF4-FFF2-40B4-BE49-F238E27FC236}">
                <a16:creationId xmlns:a16="http://schemas.microsoft.com/office/drawing/2014/main" id="{D592D316-BFDF-4ADB-A5BC-A97C5BC369B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84213" y="744538"/>
            <a:ext cx="5299075" cy="3668712"/>
          </a:xfrm>
          <a:ln cap="flat"/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5">
            <a:extLst>
              <a:ext uri="{FF2B5EF4-FFF2-40B4-BE49-F238E27FC236}">
                <a16:creationId xmlns:a16="http://schemas.microsoft.com/office/drawing/2014/main" id="{701C3355-99DC-470A-AF6E-ED2E48D72BA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790575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790575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790575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790575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790575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790575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790575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790575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790575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fld id="{26757018-A55A-48EB-B880-A1C76B43FCD5}" type="slidenum">
              <a:rPr lang="en-US" altLang="hu-HU" sz="1000" b="0"/>
              <a:pPr/>
              <a:t>12</a:t>
            </a:fld>
            <a:endParaRPr lang="en-US" altLang="hu-HU" sz="1000" b="0"/>
          </a:p>
        </p:txBody>
      </p:sp>
      <p:sp>
        <p:nvSpPr>
          <p:cNvPr id="28675" name="Rectangle 2">
            <a:extLst>
              <a:ext uri="{FF2B5EF4-FFF2-40B4-BE49-F238E27FC236}">
                <a16:creationId xmlns:a16="http://schemas.microsoft.com/office/drawing/2014/main" id="{EFA6193B-0A3C-49A5-9D5B-22844624543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5250" tIns="49213" rIns="95250" bIns="49213"/>
          <a:lstStyle/>
          <a:p>
            <a:endParaRPr lang="hu-HU" altLang="hu-HU"/>
          </a:p>
        </p:txBody>
      </p:sp>
      <p:sp>
        <p:nvSpPr>
          <p:cNvPr id="28676" name="Rectangle 3">
            <a:extLst>
              <a:ext uri="{FF2B5EF4-FFF2-40B4-BE49-F238E27FC236}">
                <a16:creationId xmlns:a16="http://schemas.microsoft.com/office/drawing/2014/main" id="{01C8B8A7-744B-40CD-831E-410FA532474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84213" y="744538"/>
            <a:ext cx="5299075" cy="3668712"/>
          </a:xfrm>
          <a:ln cap="flat"/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5">
            <a:extLst>
              <a:ext uri="{FF2B5EF4-FFF2-40B4-BE49-F238E27FC236}">
                <a16:creationId xmlns:a16="http://schemas.microsoft.com/office/drawing/2014/main" id="{C416E4A1-E334-45EE-BBC9-6650AC820F5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790575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790575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790575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790575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790575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790575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790575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790575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790575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fld id="{8098A936-5445-4F01-8A66-D64B061433A1}" type="slidenum">
              <a:rPr lang="en-US" altLang="hu-HU" sz="1000" b="0"/>
              <a:pPr/>
              <a:t>13</a:t>
            </a:fld>
            <a:endParaRPr lang="en-US" altLang="hu-HU" sz="1000" b="0"/>
          </a:p>
        </p:txBody>
      </p:sp>
      <p:sp>
        <p:nvSpPr>
          <p:cNvPr id="30723" name="Rectangle 2">
            <a:extLst>
              <a:ext uri="{FF2B5EF4-FFF2-40B4-BE49-F238E27FC236}">
                <a16:creationId xmlns:a16="http://schemas.microsoft.com/office/drawing/2014/main" id="{98C9279B-F595-494E-BADD-23DEB844C63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5250" tIns="49213" rIns="95250" bIns="49213"/>
          <a:lstStyle/>
          <a:p>
            <a:endParaRPr lang="hu-HU" altLang="hu-HU"/>
          </a:p>
        </p:txBody>
      </p:sp>
      <p:sp>
        <p:nvSpPr>
          <p:cNvPr id="30724" name="Rectangle 3">
            <a:extLst>
              <a:ext uri="{FF2B5EF4-FFF2-40B4-BE49-F238E27FC236}">
                <a16:creationId xmlns:a16="http://schemas.microsoft.com/office/drawing/2014/main" id="{D976AF74-4F82-4399-A0F2-5D4FE8D3EB2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84213" y="744538"/>
            <a:ext cx="5299075" cy="3668712"/>
          </a:xfrm>
          <a:ln cap="flat"/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5">
            <a:extLst>
              <a:ext uri="{FF2B5EF4-FFF2-40B4-BE49-F238E27FC236}">
                <a16:creationId xmlns:a16="http://schemas.microsoft.com/office/drawing/2014/main" id="{F709580E-7031-4956-9CCF-F9333FF1673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790575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790575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790575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790575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790575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790575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790575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790575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790575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fld id="{02F97B08-FEEB-4BAA-8624-28A7378EB61E}" type="slidenum">
              <a:rPr lang="en-US" altLang="hu-HU" sz="1000" b="0"/>
              <a:pPr/>
              <a:t>14</a:t>
            </a:fld>
            <a:endParaRPr lang="en-US" altLang="hu-HU" sz="1000" b="0"/>
          </a:p>
        </p:txBody>
      </p:sp>
      <p:sp>
        <p:nvSpPr>
          <p:cNvPr id="32771" name="Rectangle 2">
            <a:extLst>
              <a:ext uri="{FF2B5EF4-FFF2-40B4-BE49-F238E27FC236}">
                <a16:creationId xmlns:a16="http://schemas.microsoft.com/office/drawing/2014/main" id="{0C6F8FC6-0D0B-418B-BA24-19D49A36D23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5250" tIns="49213" rIns="95250" bIns="49213"/>
          <a:lstStyle/>
          <a:p>
            <a:endParaRPr lang="hu-HU" altLang="hu-HU"/>
          </a:p>
        </p:txBody>
      </p:sp>
      <p:sp>
        <p:nvSpPr>
          <p:cNvPr id="32772" name="Rectangle 3">
            <a:extLst>
              <a:ext uri="{FF2B5EF4-FFF2-40B4-BE49-F238E27FC236}">
                <a16:creationId xmlns:a16="http://schemas.microsoft.com/office/drawing/2014/main" id="{F67EA8AB-B52B-43F3-A7A7-87735D1B990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84213" y="744538"/>
            <a:ext cx="5299075" cy="3668712"/>
          </a:xfrm>
          <a:ln cap="flat"/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5">
            <a:extLst>
              <a:ext uri="{FF2B5EF4-FFF2-40B4-BE49-F238E27FC236}">
                <a16:creationId xmlns:a16="http://schemas.microsoft.com/office/drawing/2014/main" id="{253A3ED4-854B-4C5F-9A21-126F2FD26D5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790575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790575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790575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790575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790575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790575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790575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790575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790575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fld id="{28CD6F99-7920-4689-BA4C-189565D292BB}" type="slidenum">
              <a:rPr lang="en-US" altLang="hu-HU" sz="1000" b="0"/>
              <a:pPr/>
              <a:t>15</a:t>
            </a:fld>
            <a:endParaRPr lang="en-US" altLang="hu-HU" sz="1000" b="0"/>
          </a:p>
        </p:txBody>
      </p:sp>
      <p:sp>
        <p:nvSpPr>
          <p:cNvPr id="34819" name="Rectangle 2">
            <a:extLst>
              <a:ext uri="{FF2B5EF4-FFF2-40B4-BE49-F238E27FC236}">
                <a16:creationId xmlns:a16="http://schemas.microsoft.com/office/drawing/2014/main" id="{562470E3-5A14-45EA-A51F-54669B22B51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84213" y="744538"/>
            <a:ext cx="5299075" cy="3668712"/>
          </a:xfrm>
          <a:ln cap="flat"/>
        </p:spPr>
      </p:sp>
      <p:sp>
        <p:nvSpPr>
          <p:cNvPr id="34820" name="Rectangle 3">
            <a:extLst>
              <a:ext uri="{FF2B5EF4-FFF2-40B4-BE49-F238E27FC236}">
                <a16:creationId xmlns:a16="http://schemas.microsoft.com/office/drawing/2014/main" id="{98EB2D7D-BDC3-4A9E-A29F-66735E6FBD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5250" tIns="49213" rIns="95250" bIns="49213"/>
          <a:lstStyle/>
          <a:p>
            <a:endParaRPr lang="hu-HU" altLang="hu-H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5">
            <a:extLst>
              <a:ext uri="{FF2B5EF4-FFF2-40B4-BE49-F238E27FC236}">
                <a16:creationId xmlns:a16="http://schemas.microsoft.com/office/drawing/2014/main" id="{D70BC5B9-17AC-473E-B4EF-29A8847FBF2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790575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790575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790575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790575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790575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790575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790575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790575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790575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fld id="{6B7C42AA-2EED-4EC2-AFDA-40A3F30C21CC}" type="slidenum">
              <a:rPr lang="en-US" altLang="hu-HU" sz="1000" b="0"/>
              <a:pPr/>
              <a:t>16</a:t>
            </a:fld>
            <a:endParaRPr lang="en-US" altLang="hu-HU" sz="1000" b="0"/>
          </a:p>
        </p:txBody>
      </p:sp>
      <p:sp>
        <p:nvSpPr>
          <p:cNvPr id="36867" name="Rectangle 2">
            <a:extLst>
              <a:ext uri="{FF2B5EF4-FFF2-40B4-BE49-F238E27FC236}">
                <a16:creationId xmlns:a16="http://schemas.microsoft.com/office/drawing/2014/main" id="{F96BD81C-B6E2-411D-9649-620EE20B45E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5250" tIns="49213" rIns="95250" bIns="49213"/>
          <a:lstStyle/>
          <a:p>
            <a:endParaRPr lang="hu-HU" altLang="hu-HU"/>
          </a:p>
        </p:txBody>
      </p:sp>
      <p:sp>
        <p:nvSpPr>
          <p:cNvPr id="36868" name="Rectangle 3">
            <a:extLst>
              <a:ext uri="{FF2B5EF4-FFF2-40B4-BE49-F238E27FC236}">
                <a16:creationId xmlns:a16="http://schemas.microsoft.com/office/drawing/2014/main" id="{5701E452-DD27-45C9-BA49-3E341EE9867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84213" y="744538"/>
            <a:ext cx="5299075" cy="3668712"/>
          </a:xfrm>
          <a:ln cap="flat"/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5">
            <a:extLst>
              <a:ext uri="{FF2B5EF4-FFF2-40B4-BE49-F238E27FC236}">
                <a16:creationId xmlns:a16="http://schemas.microsoft.com/office/drawing/2014/main" id="{98791007-681C-4FDF-968D-464F6B44CD5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790575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790575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790575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790575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790575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790575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790575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790575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790575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fld id="{635CAF5B-893D-4656-B77A-B4F3B9694D49}" type="slidenum">
              <a:rPr lang="en-US" altLang="hu-HU" sz="1000" b="0"/>
              <a:pPr/>
              <a:t>17</a:t>
            </a:fld>
            <a:endParaRPr lang="en-US" altLang="hu-HU" sz="1000" b="0"/>
          </a:p>
        </p:txBody>
      </p:sp>
      <p:sp>
        <p:nvSpPr>
          <p:cNvPr id="38915" name="Rectangle 2">
            <a:extLst>
              <a:ext uri="{FF2B5EF4-FFF2-40B4-BE49-F238E27FC236}">
                <a16:creationId xmlns:a16="http://schemas.microsoft.com/office/drawing/2014/main" id="{A7E4BBC8-8DA3-4FD4-AD65-D4201D1FFA2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5250" tIns="49213" rIns="95250" bIns="49213"/>
          <a:lstStyle/>
          <a:p>
            <a:endParaRPr lang="hu-HU" altLang="hu-HU"/>
          </a:p>
        </p:txBody>
      </p:sp>
      <p:sp>
        <p:nvSpPr>
          <p:cNvPr id="38916" name="Rectangle 3">
            <a:extLst>
              <a:ext uri="{FF2B5EF4-FFF2-40B4-BE49-F238E27FC236}">
                <a16:creationId xmlns:a16="http://schemas.microsoft.com/office/drawing/2014/main" id="{0E0B98A3-A681-40C5-AC1F-F10FBDDE5EC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84213" y="744538"/>
            <a:ext cx="5299075" cy="3668712"/>
          </a:xfrm>
          <a:ln cap="flat"/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5">
            <a:extLst>
              <a:ext uri="{FF2B5EF4-FFF2-40B4-BE49-F238E27FC236}">
                <a16:creationId xmlns:a16="http://schemas.microsoft.com/office/drawing/2014/main" id="{BDDAD740-98B0-431E-A5CC-E0356C7CDA5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790575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790575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790575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790575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790575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790575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790575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790575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790575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fld id="{BDA36268-6ED8-43AD-85A0-CB5AB5615E33}" type="slidenum">
              <a:rPr lang="en-US" altLang="hu-HU" sz="1000" b="0"/>
              <a:pPr/>
              <a:t>18</a:t>
            </a:fld>
            <a:endParaRPr lang="en-US" altLang="hu-HU" sz="1000" b="0"/>
          </a:p>
        </p:txBody>
      </p:sp>
      <p:sp>
        <p:nvSpPr>
          <p:cNvPr id="40963" name="Rectangle 2">
            <a:extLst>
              <a:ext uri="{FF2B5EF4-FFF2-40B4-BE49-F238E27FC236}">
                <a16:creationId xmlns:a16="http://schemas.microsoft.com/office/drawing/2014/main" id="{F68DA53A-146B-47E4-A00E-F5E601F0BF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5250" tIns="49213" rIns="95250" bIns="49213"/>
          <a:lstStyle/>
          <a:p>
            <a:endParaRPr lang="hu-HU" altLang="hu-HU"/>
          </a:p>
        </p:txBody>
      </p:sp>
      <p:sp>
        <p:nvSpPr>
          <p:cNvPr id="40964" name="Rectangle 3">
            <a:extLst>
              <a:ext uri="{FF2B5EF4-FFF2-40B4-BE49-F238E27FC236}">
                <a16:creationId xmlns:a16="http://schemas.microsoft.com/office/drawing/2014/main" id="{B9753035-0CF3-41F4-A642-37C051053F4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84213" y="744538"/>
            <a:ext cx="5299075" cy="3668712"/>
          </a:xfrm>
          <a:ln cap="flat"/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5">
            <a:extLst>
              <a:ext uri="{FF2B5EF4-FFF2-40B4-BE49-F238E27FC236}">
                <a16:creationId xmlns:a16="http://schemas.microsoft.com/office/drawing/2014/main" id="{10E112E4-8B38-412F-BE5E-B44EC46A061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790575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790575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790575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790575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790575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790575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790575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790575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790575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fld id="{853B08B2-AD9D-408A-8EA2-1A1B75E70B0D}" type="slidenum">
              <a:rPr lang="en-US" altLang="hu-HU" sz="1000" b="0"/>
              <a:pPr/>
              <a:t>19</a:t>
            </a:fld>
            <a:endParaRPr lang="en-US" altLang="hu-HU" sz="1000" b="0"/>
          </a:p>
        </p:txBody>
      </p:sp>
      <p:sp>
        <p:nvSpPr>
          <p:cNvPr id="43011" name="Rectangle 2">
            <a:extLst>
              <a:ext uri="{FF2B5EF4-FFF2-40B4-BE49-F238E27FC236}">
                <a16:creationId xmlns:a16="http://schemas.microsoft.com/office/drawing/2014/main" id="{CFF9C820-AFB1-464F-AC27-EF75427AFA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5250" tIns="49213" rIns="95250" bIns="49213"/>
          <a:lstStyle/>
          <a:p>
            <a:endParaRPr lang="hu-HU" altLang="hu-HU"/>
          </a:p>
        </p:txBody>
      </p:sp>
      <p:sp>
        <p:nvSpPr>
          <p:cNvPr id="43012" name="Rectangle 3">
            <a:extLst>
              <a:ext uri="{FF2B5EF4-FFF2-40B4-BE49-F238E27FC236}">
                <a16:creationId xmlns:a16="http://schemas.microsoft.com/office/drawing/2014/main" id="{300739D6-C844-4DE7-9266-5C263CAF49B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84213" y="744538"/>
            <a:ext cx="5299075" cy="3668712"/>
          </a:xfrm>
          <a:ln cap="flat"/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5">
            <a:extLst>
              <a:ext uri="{FF2B5EF4-FFF2-40B4-BE49-F238E27FC236}">
                <a16:creationId xmlns:a16="http://schemas.microsoft.com/office/drawing/2014/main" id="{70A45967-47F4-4DFB-92E3-A2DE12D87D3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790575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790575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790575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790575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790575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790575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790575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790575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790575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fld id="{63DF2B43-D4B8-44B0-9150-C400C0DDC8EB}" type="slidenum">
              <a:rPr lang="en-US" altLang="hu-HU" sz="1000" b="0"/>
              <a:pPr/>
              <a:t>2</a:t>
            </a:fld>
            <a:endParaRPr lang="en-US" altLang="hu-HU" sz="1000" b="0"/>
          </a:p>
        </p:txBody>
      </p:sp>
      <p:sp>
        <p:nvSpPr>
          <p:cNvPr id="8195" name="Rectangle 2">
            <a:extLst>
              <a:ext uri="{FF2B5EF4-FFF2-40B4-BE49-F238E27FC236}">
                <a16:creationId xmlns:a16="http://schemas.microsoft.com/office/drawing/2014/main" id="{BF49055A-DDD6-466E-8F0E-01564DFDBA6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84213" y="744538"/>
            <a:ext cx="5299075" cy="3668712"/>
          </a:xfrm>
          <a:ln cap="flat"/>
        </p:spPr>
      </p:sp>
      <p:sp>
        <p:nvSpPr>
          <p:cNvPr id="8196" name="Rectangle 3">
            <a:extLst>
              <a:ext uri="{FF2B5EF4-FFF2-40B4-BE49-F238E27FC236}">
                <a16:creationId xmlns:a16="http://schemas.microsoft.com/office/drawing/2014/main" id="{B6B5ED5B-9343-411F-B6EA-47728DB003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5250" tIns="49213" rIns="95250" bIns="49213"/>
          <a:lstStyle/>
          <a:p>
            <a:endParaRPr lang="hu-HU" altLang="hu-HU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5">
            <a:extLst>
              <a:ext uri="{FF2B5EF4-FFF2-40B4-BE49-F238E27FC236}">
                <a16:creationId xmlns:a16="http://schemas.microsoft.com/office/drawing/2014/main" id="{25E7DE99-E776-499B-9A27-214ECA2251D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790575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790575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790575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790575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790575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790575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790575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790575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790575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fld id="{B8698E91-7BE5-4601-B5FE-0A882F6E19EF}" type="slidenum">
              <a:rPr lang="en-US" altLang="hu-HU" sz="1000" b="0"/>
              <a:pPr/>
              <a:t>20</a:t>
            </a:fld>
            <a:endParaRPr lang="en-US" altLang="hu-HU" sz="1000" b="0"/>
          </a:p>
        </p:txBody>
      </p:sp>
      <p:sp>
        <p:nvSpPr>
          <p:cNvPr id="45059" name="Rectangle 2">
            <a:extLst>
              <a:ext uri="{FF2B5EF4-FFF2-40B4-BE49-F238E27FC236}">
                <a16:creationId xmlns:a16="http://schemas.microsoft.com/office/drawing/2014/main" id="{1D49A225-961A-4247-BDB9-5A70B7C595E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5250" tIns="49213" rIns="95250" bIns="49213"/>
          <a:lstStyle/>
          <a:p>
            <a:endParaRPr lang="hu-HU" altLang="hu-HU"/>
          </a:p>
        </p:txBody>
      </p:sp>
      <p:sp>
        <p:nvSpPr>
          <p:cNvPr id="45060" name="Rectangle 3">
            <a:extLst>
              <a:ext uri="{FF2B5EF4-FFF2-40B4-BE49-F238E27FC236}">
                <a16:creationId xmlns:a16="http://schemas.microsoft.com/office/drawing/2014/main" id="{C6340EED-5682-4B28-8C71-4A1AC027726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84213" y="744538"/>
            <a:ext cx="5299075" cy="3668712"/>
          </a:xfrm>
          <a:ln cap="flat"/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5">
            <a:extLst>
              <a:ext uri="{FF2B5EF4-FFF2-40B4-BE49-F238E27FC236}">
                <a16:creationId xmlns:a16="http://schemas.microsoft.com/office/drawing/2014/main" id="{87AB3741-BF29-4AD8-8CD4-BC82DA51EB9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790575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790575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790575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790575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790575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790575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790575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790575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790575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fld id="{9F1146A4-9FDD-4CDF-8450-97D8249392D5}" type="slidenum">
              <a:rPr lang="en-US" altLang="hu-HU" sz="1000" b="0"/>
              <a:pPr/>
              <a:t>21</a:t>
            </a:fld>
            <a:endParaRPr lang="en-US" altLang="hu-HU" sz="1000" b="0"/>
          </a:p>
        </p:txBody>
      </p:sp>
      <p:sp>
        <p:nvSpPr>
          <p:cNvPr id="47107" name="Rectangle 2">
            <a:extLst>
              <a:ext uri="{FF2B5EF4-FFF2-40B4-BE49-F238E27FC236}">
                <a16:creationId xmlns:a16="http://schemas.microsoft.com/office/drawing/2014/main" id="{C5A05949-F8D0-4E44-8D40-5682CDDB2B9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5250" tIns="49213" rIns="95250" bIns="49213"/>
          <a:lstStyle/>
          <a:p>
            <a:endParaRPr lang="hu-HU" altLang="hu-HU"/>
          </a:p>
        </p:txBody>
      </p:sp>
      <p:sp>
        <p:nvSpPr>
          <p:cNvPr id="47108" name="Rectangle 3">
            <a:extLst>
              <a:ext uri="{FF2B5EF4-FFF2-40B4-BE49-F238E27FC236}">
                <a16:creationId xmlns:a16="http://schemas.microsoft.com/office/drawing/2014/main" id="{FA7029E4-E453-4145-845D-2E6480B9E0E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84213" y="744538"/>
            <a:ext cx="5299075" cy="3668712"/>
          </a:xfrm>
          <a:ln cap="flat"/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5">
            <a:extLst>
              <a:ext uri="{FF2B5EF4-FFF2-40B4-BE49-F238E27FC236}">
                <a16:creationId xmlns:a16="http://schemas.microsoft.com/office/drawing/2014/main" id="{D0BD39A6-F6C9-4797-9CC1-2A556F8317D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790575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790575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790575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790575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790575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790575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790575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790575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790575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fld id="{909DE0B1-2794-480A-A116-9FADBA9AF285}" type="slidenum">
              <a:rPr lang="en-US" altLang="hu-HU" sz="1000" b="0"/>
              <a:pPr/>
              <a:t>22</a:t>
            </a:fld>
            <a:endParaRPr lang="en-US" altLang="hu-HU" sz="1000" b="0"/>
          </a:p>
        </p:txBody>
      </p:sp>
      <p:sp>
        <p:nvSpPr>
          <p:cNvPr id="49155" name="Rectangle 2">
            <a:extLst>
              <a:ext uri="{FF2B5EF4-FFF2-40B4-BE49-F238E27FC236}">
                <a16:creationId xmlns:a16="http://schemas.microsoft.com/office/drawing/2014/main" id="{2D6042C9-5F04-4169-9C0F-A8208CDF164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5250" tIns="49213" rIns="95250" bIns="49213"/>
          <a:lstStyle/>
          <a:p>
            <a:endParaRPr lang="hu-HU" altLang="hu-HU"/>
          </a:p>
        </p:txBody>
      </p:sp>
      <p:sp>
        <p:nvSpPr>
          <p:cNvPr id="49156" name="Rectangle 3">
            <a:extLst>
              <a:ext uri="{FF2B5EF4-FFF2-40B4-BE49-F238E27FC236}">
                <a16:creationId xmlns:a16="http://schemas.microsoft.com/office/drawing/2014/main" id="{5CFD4E3C-3FE2-4D5E-87AD-9183B250858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84213" y="744538"/>
            <a:ext cx="5299075" cy="3668712"/>
          </a:xfrm>
          <a:ln cap="flat"/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5">
            <a:extLst>
              <a:ext uri="{FF2B5EF4-FFF2-40B4-BE49-F238E27FC236}">
                <a16:creationId xmlns:a16="http://schemas.microsoft.com/office/drawing/2014/main" id="{1A423030-7FEA-40CE-83D3-11334C2303C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790575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790575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790575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790575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790575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790575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790575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790575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790575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fld id="{2F054387-19E1-491D-B4DB-08BDE911AD50}" type="slidenum">
              <a:rPr lang="en-US" altLang="hu-HU" sz="1000" b="0"/>
              <a:pPr/>
              <a:t>23</a:t>
            </a:fld>
            <a:endParaRPr lang="en-US" altLang="hu-HU" sz="1000" b="0"/>
          </a:p>
        </p:txBody>
      </p:sp>
      <p:sp>
        <p:nvSpPr>
          <p:cNvPr id="51203" name="Rectangle 2">
            <a:extLst>
              <a:ext uri="{FF2B5EF4-FFF2-40B4-BE49-F238E27FC236}">
                <a16:creationId xmlns:a16="http://schemas.microsoft.com/office/drawing/2014/main" id="{0D51F4C9-7EEB-42C0-81F3-CF204608F2A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5250" tIns="49213" rIns="95250" bIns="49213"/>
          <a:lstStyle/>
          <a:p>
            <a:endParaRPr lang="hu-HU" altLang="hu-HU"/>
          </a:p>
        </p:txBody>
      </p:sp>
      <p:sp>
        <p:nvSpPr>
          <p:cNvPr id="51204" name="Rectangle 3">
            <a:extLst>
              <a:ext uri="{FF2B5EF4-FFF2-40B4-BE49-F238E27FC236}">
                <a16:creationId xmlns:a16="http://schemas.microsoft.com/office/drawing/2014/main" id="{DA25198D-0A3F-45F1-8F78-91312D31801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84213" y="744538"/>
            <a:ext cx="5299075" cy="3668712"/>
          </a:xfrm>
          <a:ln cap="flat"/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5">
            <a:extLst>
              <a:ext uri="{FF2B5EF4-FFF2-40B4-BE49-F238E27FC236}">
                <a16:creationId xmlns:a16="http://schemas.microsoft.com/office/drawing/2014/main" id="{C0015CC5-08AF-4092-B35A-7B4490086D0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790575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790575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790575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790575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790575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790575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790575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790575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790575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fld id="{C1A7189F-B0F0-46E0-AF43-167B88A4FBB8}" type="slidenum">
              <a:rPr lang="en-US" altLang="hu-HU" sz="1000" b="0"/>
              <a:pPr/>
              <a:t>24</a:t>
            </a:fld>
            <a:endParaRPr lang="en-US" altLang="hu-HU" sz="1000" b="0"/>
          </a:p>
        </p:txBody>
      </p:sp>
      <p:sp>
        <p:nvSpPr>
          <p:cNvPr id="53251" name="Rectangle 2">
            <a:extLst>
              <a:ext uri="{FF2B5EF4-FFF2-40B4-BE49-F238E27FC236}">
                <a16:creationId xmlns:a16="http://schemas.microsoft.com/office/drawing/2014/main" id="{24089E16-DEDE-4789-88FB-5E31DE9927A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84213" y="744538"/>
            <a:ext cx="5299075" cy="3668712"/>
          </a:xfrm>
          <a:ln cap="flat"/>
        </p:spPr>
      </p:sp>
      <p:sp>
        <p:nvSpPr>
          <p:cNvPr id="53252" name="Rectangle 3">
            <a:extLst>
              <a:ext uri="{FF2B5EF4-FFF2-40B4-BE49-F238E27FC236}">
                <a16:creationId xmlns:a16="http://schemas.microsoft.com/office/drawing/2014/main" id="{F43FAA27-4715-4537-B2E9-B2CBF8D7D96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5250" tIns="49213" rIns="95250" bIns="49213"/>
          <a:lstStyle/>
          <a:p>
            <a:endParaRPr lang="hu-HU" altLang="hu-HU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5">
            <a:extLst>
              <a:ext uri="{FF2B5EF4-FFF2-40B4-BE49-F238E27FC236}">
                <a16:creationId xmlns:a16="http://schemas.microsoft.com/office/drawing/2014/main" id="{B0CA6A1F-74D8-46BE-A565-C0E3AD88DA7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790575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790575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790575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790575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790575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790575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790575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790575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790575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fld id="{F1FA1726-E862-4A22-A5EE-117046AC81A3}" type="slidenum">
              <a:rPr lang="en-US" altLang="hu-HU" sz="1000" b="0"/>
              <a:pPr/>
              <a:t>25</a:t>
            </a:fld>
            <a:endParaRPr lang="en-US" altLang="hu-HU" sz="1000" b="0"/>
          </a:p>
        </p:txBody>
      </p:sp>
      <p:sp>
        <p:nvSpPr>
          <p:cNvPr id="55299" name="Rectangle 2">
            <a:extLst>
              <a:ext uri="{FF2B5EF4-FFF2-40B4-BE49-F238E27FC236}">
                <a16:creationId xmlns:a16="http://schemas.microsoft.com/office/drawing/2014/main" id="{35C687F7-36DF-43DE-8A60-79873E11B8B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5250" tIns="49213" rIns="95250" bIns="49213"/>
          <a:lstStyle/>
          <a:p>
            <a:endParaRPr lang="hu-HU" altLang="hu-HU"/>
          </a:p>
        </p:txBody>
      </p:sp>
      <p:sp>
        <p:nvSpPr>
          <p:cNvPr id="55300" name="Rectangle 3">
            <a:extLst>
              <a:ext uri="{FF2B5EF4-FFF2-40B4-BE49-F238E27FC236}">
                <a16:creationId xmlns:a16="http://schemas.microsoft.com/office/drawing/2014/main" id="{F616F7E3-3594-4BE8-BCEA-56209E31E32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84213" y="744538"/>
            <a:ext cx="5299075" cy="3668712"/>
          </a:xfrm>
          <a:ln cap="flat"/>
        </p:spPr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5">
            <a:extLst>
              <a:ext uri="{FF2B5EF4-FFF2-40B4-BE49-F238E27FC236}">
                <a16:creationId xmlns:a16="http://schemas.microsoft.com/office/drawing/2014/main" id="{67633A31-C349-4D9D-9372-96433E2659A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790575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790575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790575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790575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790575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790575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790575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790575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790575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fld id="{E52B3432-C685-4819-8824-2397B38BC3CA}" type="slidenum">
              <a:rPr lang="en-US" altLang="hu-HU" sz="1000" b="0"/>
              <a:pPr/>
              <a:t>26</a:t>
            </a:fld>
            <a:endParaRPr lang="en-US" altLang="hu-HU" sz="1000" b="0"/>
          </a:p>
        </p:txBody>
      </p:sp>
      <p:sp>
        <p:nvSpPr>
          <p:cNvPr id="57347" name="Rectangle 2">
            <a:extLst>
              <a:ext uri="{FF2B5EF4-FFF2-40B4-BE49-F238E27FC236}">
                <a16:creationId xmlns:a16="http://schemas.microsoft.com/office/drawing/2014/main" id="{61AC671C-B046-4721-A9DB-4D9818A1C43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5250" tIns="49213" rIns="95250" bIns="49213"/>
          <a:lstStyle/>
          <a:p>
            <a:endParaRPr lang="hu-HU" altLang="hu-HU"/>
          </a:p>
        </p:txBody>
      </p:sp>
      <p:sp>
        <p:nvSpPr>
          <p:cNvPr id="57348" name="Rectangle 3">
            <a:extLst>
              <a:ext uri="{FF2B5EF4-FFF2-40B4-BE49-F238E27FC236}">
                <a16:creationId xmlns:a16="http://schemas.microsoft.com/office/drawing/2014/main" id="{176A0150-51C0-45BC-9370-8596435F5C4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84213" y="744538"/>
            <a:ext cx="5299075" cy="3668712"/>
          </a:xfrm>
          <a:ln cap="flat"/>
        </p:spPr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5">
            <a:extLst>
              <a:ext uri="{FF2B5EF4-FFF2-40B4-BE49-F238E27FC236}">
                <a16:creationId xmlns:a16="http://schemas.microsoft.com/office/drawing/2014/main" id="{F1986CE1-7C37-45D3-A5D0-0D545EA9B96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790575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790575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790575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790575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790575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790575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790575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790575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790575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fld id="{C56E1B58-371A-4F0A-9F28-09DC532B1C89}" type="slidenum">
              <a:rPr lang="en-US" altLang="hu-HU" sz="1000" b="0"/>
              <a:pPr/>
              <a:t>27</a:t>
            </a:fld>
            <a:endParaRPr lang="en-US" altLang="hu-HU" sz="1000" b="0"/>
          </a:p>
        </p:txBody>
      </p:sp>
      <p:sp>
        <p:nvSpPr>
          <p:cNvPr id="59395" name="Rectangle 2">
            <a:extLst>
              <a:ext uri="{FF2B5EF4-FFF2-40B4-BE49-F238E27FC236}">
                <a16:creationId xmlns:a16="http://schemas.microsoft.com/office/drawing/2014/main" id="{6D41FF06-34A8-4049-BE9E-1112CB7D2C7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5250" tIns="49213" rIns="95250" bIns="49213"/>
          <a:lstStyle/>
          <a:p>
            <a:endParaRPr lang="hu-HU" altLang="hu-HU"/>
          </a:p>
        </p:txBody>
      </p:sp>
      <p:sp>
        <p:nvSpPr>
          <p:cNvPr id="59396" name="Rectangle 3">
            <a:extLst>
              <a:ext uri="{FF2B5EF4-FFF2-40B4-BE49-F238E27FC236}">
                <a16:creationId xmlns:a16="http://schemas.microsoft.com/office/drawing/2014/main" id="{0AC05C73-6B7A-44DC-9045-2E8D61DCC7E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84213" y="744538"/>
            <a:ext cx="5299075" cy="3668712"/>
          </a:xfrm>
          <a:ln cap="flat"/>
        </p:spPr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5">
            <a:extLst>
              <a:ext uri="{FF2B5EF4-FFF2-40B4-BE49-F238E27FC236}">
                <a16:creationId xmlns:a16="http://schemas.microsoft.com/office/drawing/2014/main" id="{5C36A6EE-CF18-4606-8AC9-9D439A26E30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790575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790575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790575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790575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790575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790575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790575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790575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790575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fld id="{B483D9C6-E5A0-43EE-BA54-78AF5F97B1E6}" type="slidenum">
              <a:rPr lang="en-US" altLang="hu-HU" sz="1000" b="0"/>
              <a:pPr/>
              <a:t>28</a:t>
            </a:fld>
            <a:endParaRPr lang="en-US" altLang="hu-HU" sz="1000" b="0"/>
          </a:p>
        </p:txBody>
      </p:sp>
      <p:sp>
        <p:nvSpPr>
          <p:cNvPr id="61443" name="Rectangle 2">
            <a:extLst>
              <a:ext uri="{FF2B5EF4-FFF2-40B4-BE49-F238E27FC236}">
                <a16:creationId xmlns:a16="http://schemas.microsoft.com/office/drawing/2014/main" id="{64619C75-B313-4127-850E-FEFEA47CCEE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84213" y="744538"/>
            <a:ext cx="5299075" cy="3668712"/>
          </a:xfrm>
          <a:ln cap="flat"/>
        </p:spPr>
      </p:sp>
      <p:sp>
        <p:nvSpPr>
          <p:cNvPr id="61444" name="Rectangle 3">
            <a:extLst>
              <a:ext uri="{FF2B5EF4-FFF2-40B4-BE49-F238E27FC236}">
                <a16:creationId xmlns:a16="http://schemas.microsoft.com/office/drawing/2014/main" id="{6328A253-A8DB-4AC1-86AB-AE7613F355E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5250" tIns="49213" rIns="95250" bIns="49213"/>
          <a:lstStyle/>
          <a:p>
            <a:endParaRPr lang="hu-HU" altLang="hu-HU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5">
            <a:extLst>
              <a:ext uri="{FF2B5EF4-FFF2-40B4-BE49-F238E27FC236}">
                <a16:creationId xmlns:a16="http://schemas.microsoft.com/office/drawing/2014/main" id="{728F69F3-415E-4348-B54B-DCF0895B845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790575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790575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790575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790575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790575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790575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790575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790575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790575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fld id="{4BC80E87-E1F4-4F31-A524-EFFBA240E4D8}" type="slidenum">
              <a:rPr lang="en-US" altLang="hu-HU" sz="1000" b="0"/>
              <a:pPr/>
              <a:t>29</a:t>
            </a:fld>
            <a:endParaRPr lang="en-US" altLang="hu-HU" sz="1000" b="0"/>
          </a:p>
        </p:txBody>
      </p:sp>
      <p:sp>
        <p:nvSpPr>
          <p:cNvPr id="63491" name="Rectangle 2">
            <a:extLst>
              <a:ext uri="{FF2B5EF4-FFF2-40B4-BE49-F238E27FC236}">
                <a16:creationId xmlns:a16="http://schemas.microsoft.com/office/drawing/2014/main" id="{72FD34F8-F68D-4341-8D74-748AF974709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5250" tIns="49213" rIns="95250" bIns="49213"/>
          <a:lstStyle/>
          <a:p>
            <a:endParaRPr lang="hu-HU" altLang="hu-HU"/>
          </a:p>
        </p:txBody>
      </p:sp>
      <p:sp>
        <p:nvSpPr>
          <p:cNvPr id="63492" name="Rectangle 3">
            <a:extLst>
              <a:ext uri="{FF2B5EF4-FFF2-40B4-BE49-F238E27FC236}">
                <a16:creationId xmlns:a16="http://schemas.microsoft.com/office/drawing/2014/main" id="{3D7A25E6-2C57-4CC5-B0AA-417F7BE1C5F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84213" y="744538"/>
            <a:ext cx="5299075" cy="3668712"/>
          </a:xfrm>
          <a:ln cap="flat"/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5">
            <a:extLst>
              <a:ext uri="{FF2B5EF4-FFF2-40B4-BE49-F238E27FC236}">
                <a16:creationId xmlns:a16="http://schemas.microsoft.com/office/drawing/2014/main" id="{3F10EA84-4024-4640-9831-5D0FF5DEE88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790575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790575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790575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790575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790575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790575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790575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790575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790575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fld id="{0031C449-7995-4913-96E5-6F90C9AD1D71}" type="slidenum">
              <a:rPr lang="en-US" altLang="hu-HU" sz="1000" b="0"/>
              <a:pPr/>
              <a:t>3</a:t>
            </a:fld>
            <a:endParaRPr lang="en-US" altLang="hu-HU" sz="1000" b="0"/>
          </a:p>
        </p:txBody>
      </p:sp>
      <p:sp>
        <p:nvSpPr>
          <p:cNvPr id="10243" name="Rectangle 2">
            <a:extLst>
              <a:ext uri="{FF2B5EF4-FFF2-40B4-BE49-F238E27FC236}">
                <a16:creationId xmlns:a16="http://schemas.microsoft.com/office/drawing/2014/main" id="{2E4A3AB4-D9BB-48DE-BA95-6CB6343E004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84213" y="744538"/>
            <a:ext cx="5299075" cy="3668712"/>
          </a:xfrm>
          <a:ln/>
        </p:spPr>
      </p:sp>
      <p:sp>
        <p:nvSpPr>
          <p:cNvPr id="10244" name="Rectangle 3">
            <a:extLst>
              <a:ext uri="{FF2B5EF4-FFF2-40B4-BE49-F238E27FC236}">
                <a16:creationId xmlns:a16="http://schemas.microsoft.com/office/drawing/2014/main" id="{2331AF39-BCF6-4523-99DC-A762F26405A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hu-HU" altLang="hu-HU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5">
            <a:extLst>
              <a:ext uri="{FF2B5EF4-FFF2-40B4-BE49-F238E27FC236}">
                <a16:creationId xmlns:a16="http://schemas.microsoft.com/office/drawing/2014/main" id="{67A3D9BA-FD97-42F4-994C-A1D20229D89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790575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790575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790575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790575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790575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790575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790575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790575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790575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fld id="{DF564B94-814B-4F20-BDC7-FB05C11EDEAB}" type="slidenum">
              <a:rPr lang="en-US" altLang="hu-HU" sz="1000" b="0"/>
              <a:pPr/>
              <a:t>30</a:t>
            </a:fld>
            <a:endParaRPr lang="en-US" altLang="hu-HU" sz="1000" b="0"/>
          </a:p>
        </p:txBody>
      </p:sp>
      <p:sp>
        <p:nvSpPr>
          <p:cNvPr id="65539" name="Rectangle 2">
            <a:extLst>
              <a:ext uri="{FF2B5EF4-FFF2-40B4-BE49-F238E27FC236}">
                <a16:creationId xmlns:a16="http://schemas.microsoft.com/office/drawing/2014/main" id="{76548B22-1AE7-40D2-A285-45D04F1167F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5250" tIns="49213" rIns="95250" bIns="49213"/>
          <a:lstStyle/>
          <a:p>
            <a:endParaRPr lang="hu-HU" altLang="hu-HU"/>
          </a:p>
        </p:txBody>
      </p:sp>
      <p:sp>
        <p:nvSpPr>
          <p:cNvPr id="65540" name="Rectangle 3">
            <a:extLst>
              <a:ext uri="{FF2B5EF4-FFF2-40B4-BE49-F238E27FC236}">
                <a16:creationId xmlns:a16="http://schemas.microsoft.com/office/drawing/2014/main" id="{103B2C99-D9FF-43EC-A8DD-011B845E832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84213" y="744538"/>
            <a:ext cx="5299075" cy="3668712"/>
          </a:xfrm>
          <a:ln cap="flat"/>
        </p:spPr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5">
            <a:extLst>
              <a:ext uri="{FF2B5EF4-FFF2-40B4-BE49-F238E27FC236}">
                <a16:creationId xmlns:a16="http://schemas.microsoft.com/office/drawing/2014/main" id="{A33FC9BC-19F5-4C41-914F-F21495E53E0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790575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790575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790575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790575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790575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790575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790575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790575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790575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fld id="{EAAFD56A-FC6F-44F2-82C4-34CA5D979B70}" type="slidenum">
              <a:rPr lang="en-US" altLang="hu-HU" sz="1000" b="0"/>
              <a:pPr/>
              <a:t>31</a:t>
            </a:fld>
            <a:endParaRPr lang="en-US" altLang="hu-HU" sz="1000" b="0"/>
          </a:p>
        </p:txBody>
      </p:sp>
      <p:sp>
        <p:nvSpPr>
          <p:cNvPr id="67587" name="Rectangle 2">
            <a:extLst>
              <a:ext uri="{FF2B5EF4-FFF2-40B4-BE49-F238E27FC236}">
                <a16:creationId xmlns:a16="http://schemas.microsoft.com/office/drawing/2014/main" id="{7693073E-003E-4CD8-B6CF-ADDE69C2AC3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5250" tIns="49213" rIns="95250" bIns="49213"/>
          <a:lstStyle/>
          <a:p>
            <a:endParaRPr lang="hu-HU" altLang="hu-HU"/>
          </a:p>
        </p:txBody>
      </p:sp>
      <p:sp>
        <p:nvSpPr>
          <p:cNvPr id="67588" name="Rectangle 3">
            <a:extLst>
              <a:ext uri="{FF2B5EF4-FFF2-40B4-BE49-F238E27FC236}">
                <a16:creationId xmlns:a16="http://schemas.microsoft.com/office/drawing/2014/main" id="{41F9E1D9-DB56-4E1B-9BE8-DE0A541C7B0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84213" y="744538"/>
            <a:ext cx="5299075" cy="3668712"/>
          </a:xfrm>
          <a:ln cap="flat"/>
        </p:spPr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5">
            <a:extLst>
              <a:ext uri="{FF2B5EF4-FFF2-40B4-BE49-F238E27FC236}">
                <a16:creationId xmlns:a16="http://schemas.microsoft.com/office/drawing/2014/main" id="{F2D348C0-E7E5-4F1F-8600-CB60AEAA67E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790575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790575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790575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790575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790575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790575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790575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790575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790575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fld id="{1AB3A5FA-8DE1-4E8A-81C3-8CBDAE94211E}" type="slidenum">
              <a:rPr lang="en-US" altLang="hu-HU" sz="1000" b="0"/>
              <a:pPr/>
              <a:t>32</a:t>
            </a:fld>
            <a:endParaRPr lang="en-US" altLang="hu-HU" sz="1000" b="0"/>
          </a:p>
        </p:txBody>
      </p:sp>
      <p:sp>
        <p:nvSpPr>
          <p:cNvPr id="69635" name="Rectangle 2">
            <a:extLst>
              <a:ext uri="{FF2B5EF4-FFF2-40B4-BE49-F238E27FC236}">
                <a16:creationId xmlns:a16="http://schemas.microsoft.com/office/drawing/2014/main" id="{142B6BAD-EF9F-4316-B5AC-694F59EB5F3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5250" tIns="49213" rIns="95250" bIns="49213"/>
          <a:lstStyle/>
          <a:p>
            <a:endParaRPr lang="hu-HU" altLang="hu-HU"/>
          </a:p>
        </p:txBody>
      </p:sp>
      <p:sp>
        <p:nvSpPr>
          <p:cNvPr id="69636" name="Rectangle 3">
            <a:extLst>
              <a:ext uri="{FF2B5EF4-FFF2-40B4-BE49-F238E27FC236}">
                <a16:creationId xmlns:a16="http://schemas.microsoft.com/office/drawing/2014/main" id="{1118064F-D22F-4D37-96BE-81136776D96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84213" y="744538"/>
            <a:ext cx="5299075" cy="3668712"/>
          </a:xfrm>
          <a:ln cap="flat"/>
        </p:spPr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5">
            <a:extLst>
              <a:ext uri="{FF2B5EF4-FFF2-40B4-BE49-F238E27FC236}">
                <a16:creationId xmlns:a16="http://schemas.microsoft.com/office/drawing/2014/main" id="{289EECBA-CCA9-4010-BF83-2ABAB0E3E07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790575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790575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790575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790575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790575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790575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790575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790575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790575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fld id="{7E75A991-2E14-4555-ACF5-DEE4ACB9F215}" type="slidenum">
              <a:rPr lang="en-US" altLang="hu-HU" sz="1000" b="0"/>
              <a:pPr/>
              <a:t>33</a:t>
            </a:fld>
            <a:endParaRPr lang="en-US" altLang="hu-HU" sz="1000" b="0"/>
          </a:p>
        </p:txBody>
      </p:sp>
      <p:sp>
        <p:nvSpPr>
          <p:cNvPr id="71683" name="Rectangle 2">
            <a:extLst>
              <a:ext uri="{FF2B5EF4-FFF2-40B4-BE49-F238E27FC236}">
                <a16:creationId xmlns:a16="http://schemas.microsoft.com/office/drawing/2014/main" id="{8E13523A-B0B7-4F48-8AFC-1C44457BFD9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5250" tIns="49213" rIns="95250" bIns="49213"/>
          <a:lstStyle/>
          <a:p>
            <a:endParaRPr lang="hu-HU" altLang="hu-HU"/>
          </a:p>
        </p:txBody>
      </p:sp>
      <p:sp>
        <p:nvSpPr>
          <p:cNvPr id="71684" name="Rectangle 3">
            <a:extLst>
              <a:ext uri="{FF2B5EF4-FFF2-40B4-BE49-F238E27FC236}">
                <a16:creationId xmlns:a16="http://schemas.microsoft.com/office/drawing/2014/main" id="{D89A3E6C-A9F4-4D27-B377-AA405195B57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84213" y="744538"/>
            <a:ext cx="5299075" cy="3668712"/>
          </a:xfrm>
          <a:ln cap="flat"/>
        </p:spPr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5">
            <a:extLst>
              <a:ext uri="{FF2B5EF4-FFF2-40B4-BE49-F238E27FC236}">
                <a16:creationId xmlns:a16="http://schemas.microsoft.com/office/drawing/2014/main" id="{21CE3514-DA2F-409B-89DA-454EDA85311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790575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790575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790575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790575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790575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790575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790575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790575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790575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fld id="{1B73C9BB-EE5D-42A6-A502-AEC403ED2E4D}" type="slidenum">
              <a:rPr lang="en-US" altLang="hu-HU" sz="1000" b="0"/>
              <a:pPr/>
              <a:t>34</a:t>
            </a:fld>
            <a:endParaRPr lang="en-US" altLang="hu-HU" sz="1000" b="0"/>
          </a:p>
        </p:txBody>
      </p:sp>
      <p:sp>
        <p:nvSpPr>
          <p:cNvPr id="73731" name="Rectangle 2">
            <a:extLst>
              <a:ext uri="{FF2B5EF4-FFF2-40B4-BE49-F238E27FC236}">
                <a16:creationId xmlns:a16="http://schemas.microsoft.com/office/drawing/2014/main" id="{47780FA8-1680-426A-9A07-BA30884C6F1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5250" tIns="49213" rIns="95250" bIns="49213"/>
          <a:lstStyle/>
          <a:p>
            <a:endParaRPr lang="hu-HU" altLang="hu-HU"/>
          </a:p>
        </p:txBody>
      </p:sp>
      <p:sp>
        <p:nvSpPr>
          <p:cNvPr id="73732" name="Rectangle 3">
            <a:extLst>
              <a:ext uri="{FF2B5EF4-FFF2-40B4-BE49-F238E27FC236}">
                <a16:creationId xmlns:a16="http://schemas.microsoft.com/office/drawing/2014/main" id="{84071CE5-4932-4BB8-96BC-1701D5FCC4D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84213" y="744538"/>
            <a:ext cx="5299075" cy="3668712"/>
          </a:xfrm>
          <a:ln cap="flat"/>
        </p:spPr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5">
            <a:extLst>
              <a:ext uri="{FF2B5EF4-FFF2-40B4-BE49-F238E27FC236}">
                <a16:creationId xmlns:a16="http://schemas.microsoft.com/office/drawing/2014/main" id="{BF372B3A-C3A7-464E-886E-1E036C3B056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790575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790575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790575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790575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790575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790575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790575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790575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790575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fld id="{9E231D06-ABBE-475A-8B3A-6B945C13F154}" type="slidenum">
              <a:rPr lang="en-US" altLang="hu-HU" sz="1000" b="0"/>
              <a:pPr/>
              <a:t>35</a:t>
            </a:fld>
            <a:endParaRPr lang="en-US" altLang="hu-HU" sz="1000" b="0"/>
          </a:p>
        </p:txBody>
      </p:sp>
      <p:sp>
        <p:nvSpPr>
          <p:cNvPr id="75779" name="Rectangle 2">
            <a:extLst>
              <a:ext uri="{FF2B5EF4-FFF2-40B4-BE49-F238E27FC236}">
                <a16:creationId xmlns:a16="http://schemas.microsoft.com/office/drawing/2014/main" id="{09A94D45-185C-462B-A91B-83FD27D3A4B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5250" tIns="49213" rIns="95250" bIns="49213"/>
          <a:lstStyle/>
          <a:p>
            <a:endParaRPr lang="hu-HU" altLang="hu-HU"/>
          </a:p>
        </p:txBody>
      </p:sp>
      <p:sp>
        <p:nvSpPr>
          <p:cNvPr id="75780" name="Rectangle 3">
            <a:extLst>
              <a:ext uri="{FF2B5EF4-FFF2-40B4-BE49-F238E27FC236}">
                <a16:creationId xmlns:a16="http://schemas.microsoft.com/office/drawing/2014/main" id="{9DA338BE-BA13-45DA-BEBC-A72EFEA8A1A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84213" y="744538"/>
            <a:ext cx="5299075" cy="3668712"/>
          </a:xfrm>
          <a:ln cap="flat"/>
        </p:spPr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5">
            <a:extLst>
              <a:ext uri="{FF2B5EF4-FFF2-40B4-BE49-F238E27FC236}">
                <a16:creationId xmlns:a16="http://schemas.microsoft.com/office/drawing/2014/main" id="{AA385848-B07B-45FA-8935-C4D0BC8483F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790575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790575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790575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790575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790575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790575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790575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790575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790575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fld id="{1A9EF47A-5757-4B33-B58A-CEB7698D723A}" type="slidenum">
              <a:rPr lang="en-US" altLang="hu-HU" sz="1000" b="0"/>
              <a:pPr/>
              <a:t>36</a:t>
            </a:fld>
            <a:endParaRPr lang="en-US" altLang="hu-HU" sz="1000" b="0"/>
          </a:p>
        </p:txBody>
      </p:sp>
      <p:sp>
        <p:nvSpPr>
          <p:cNvPr id="77827" name="Rectangle 2">
            <a:extLst>
              <a:ext uri="{FF2B5EF4-FFF2-40B4-BE49-F238E27FC236}">
                <a16:creationId xmlns:a16="http://schemas.microsoft.com/office/drawing/2014/main" id="{8A715E3C-70F6-4979-A021-55924436C5E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5250" tIns="49213" rIns="95250" bIns="49213"/>
          <a:lstStyle/>
          <a:p>
            <a:endParaRPr lang="hu-HU" altLang="hu-HU"/>
          </a:p>
        </p:txBody>
      </p:sp>
      <p:sp>
        <p:nvSpPr>
          <p:cNvPr id="77828" name="Rectangle 3">
            <a:extLst>
              <a:ext uri="{FF2B5EF4-FFF2-40B4-BE49-F238E27FC236}">
                <a16:creationId xmlns:a16="http://schemas.microsoft.com/office/drawing/2014/main" id="{CD2AEC7B-F08A-4CFD-B474-62B9586ABD2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84213" y="744538"/>
            <a:ext cx="5299075" cy="3668712"/>
          </a:xfrm>
          <a:ln cap="flat"/>
        </p:spPr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5">
            <a:extLst>
              <a:ext uri="{FF2B5EF4-FFF2-40B4-BE49-F238E27FC236}">
                <a16:creationId xmlns:a16="http://schemas.microsoft.com/office/drawing/2014/main" id="{04FA21B2-C8F5-4DAE-9AE4-846C81C6EC3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790575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790575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790575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790575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790575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790575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790575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790575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790575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fld id="{D41436F7-0BD9-4C95-B10A-580EF8CF06F2}" type="slidenum">
              <a:rPr lang="en-US" altLang="hu-HU" sz="1000" b="0"/>
              <a:pPr/>
              <a:t>37</a:t>
            </a:fld>
            <a:endParaRPr lang="en-US" altLang="hu-HU" sz="1000" b="0"/>
          </a:p>
        </p:txBody>
      </p:sp>
      <p:sp>
        <p:nvSpPr>
          <p:cNvPr id="79875" name="Rectangle 2">
            <a:extLst>
              <a:ext uri="{FF2B5EF4-FFF2-40B4-BE49-F238E27FC236}">
                <a16:creationId xmlns:a16="http://schemas.microsoft.com/office/drawing/2014/main" id="{553D05ED-3EDE-4B6C-9329-29098E2712D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84213" y="744538"/>
            <a:ext cx="5299075" cy="3668712"/>
          </a:xfrm>
          <a:ln cap="flat"/>
        </p:spPr>
      </p:sp>
      <p:sp>
        <p:nvSpPr>
          <p:cNvPr id="79876" name="Rectangle 3">
            <a:extLst>
              <a:ext uri="{FF2B5EF4-FFF2-40B4-BE49-F238E27FC236}">
                <a16:creationId xmlns:a16="http://schemas.microsoft.com/office/drawing/2014/main" id="{532E41E5-7EDF-4129-A22D-A89B0BCCFCE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5250" tIns="49213" rIns="95250" bIns="49213"/>
          <a:lstStyle/>
          <a:p>
            <a:endParaRPr lang="hu-HU" altLang="hu-HU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5">
            <a:extLst>
              <a:ext uri="{FF2B5EF4-FFF2-40B4-BE49-F238E27FC236}">
                <a16:creationId xmlns:a16="http://schemas.microsoft.com/office/drawing/2014/main" id="{36B2664A-AAD4-44C5-A265-254BF844B84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790575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790575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790575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790575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790575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790575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790575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790575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790575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fld id="{4A5ACCDB-735D-402E-BAEC-061281B1B48E}" type="slidenum">
              <a:rPr lang="en-US" altLang="hu-HU" sz="1000" b="0"/>
              <a:pPr/>
              <a:t>38</a:t>
            </a:fld>
            <a:endParaRPr lang="en-US" altLang="hu-HU" sz="1000" b="0"/>
          </a:p>
        </p:txBody>
      </p:sp>
      <p:sp>
        <p:nvSpPr>
          <p:cNvPr id="81923" name="Rectangle 2">
            <a:extLst>
              <a:ext uri="{FF2B5EF4-FFF2-40B4-BE49-F238E27FC236}">
                <a16:creationId xmlns:a16="http://schemas.microsoft.com/office/drawing/2014/main" id="{D3C7ECB1-6C9F-4DD7-BD8E-2F189052471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5250" tIns="49213" rIns="95250" bIns="49213"/>
          <a:lstStyle/>
          <a:p>
            <a:endParaRPr lang="hu-HU" altLang="hu-HU"/>
          </a:p>
        </p:txBody>
      </p:sp>
      <p:sp>
        <p:nvSpPr>
          <p:cNvPr id="81924" name="Rectangle 3">
            <a:extLst>
              <a:ext uri="{FF2B5EF4-FFF2-40B4-BE49-F238E27FC236}">
                <a16:creationId xmlns:a16="http://schemas.microsoft.com/office/drawing/2014/main" id="{6F53C26F-3D6F-426C-9E2E-C5D85D7C64B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84213" y="744538"/>
            <a:ext cx="5299075" cy="3668712"/>
          </a:xfrm>
          <a:ln cap="flat"/>
        </p:spPr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5">
            <a:extLst>
              <a:ext uri="{FF2B5EF4-FFF2-40B4-BE49-F238E27FC236}">
                <a16:creationId xmlns:a16="http://schemas.microsoft.com/office/drawing/2014/main" id="{D993FD00-CF4F-4D9A-8191-0C22D7E7621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790575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790575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790575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790575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790575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790575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790575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790575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790575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fld id="{06446239-059B-4BA9-985D-2D4C3E6D2F2E}" type="slidenum">
              <a:rPr lang="en-US" altLang="hu-HU" sz="1000" b="0"/>
              <a:pPr/>
              <a:t>39</a:t>
            </a:fld>
            <a:endParaRPr lang="en-US" altLang="hu-HU" sz="1000" b="0"/>
          </a:p>
        </p:txBody>
      </p:sp>
      <p:sp>
        <p:nvSpPr>
          <p:cNvPr id="83971" name="Rectangle 2">
            <a:extLst>
              <a:ext uri="{FF2B5EF4-FFF2-40B4-BE49-F238E27FC236}">
                <a16:creationId xmlns:a16="http://schemas.microsoft.com/office/drawing/2014/main" id="{A913BF92-943C-4D30-91AE-35539BEFF8A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5250" tIns="49213" rIns="95250" bIns="49213"/>
          <a:lstStyle/>
          <a:p>
            <a:endParaRPr lang="hu-HU" altLang="hu-HU"/>
          </a:p>
        </p:txBody>
      </p:sp>
      <p:sp>
        <p:nvSpPr>
          <p:cNvPr id="83972" name="Rectangle 3">
            <a:extLst>
              <a:ext uri="{FF2B5EF4-FFF2-40B4-BE49-F238E27FC236}">
                <a16:creationId xmlns:a16="http://schemas.microsoft.com/office/drawing/2014/main" id="{B6153926-1256-4B09-8B3C-38F7522E186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84213" y="744538"/>
            <a:ext cx="5299075" cy="3668712"/>
          </a:xfrm>
          <a:ln cap="flat"/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5">
            <a:extLst>
              <a:ext uri="{FF2B5EF4-FFF2-40B4-BE49-F238E27FC236}">
                <a16:creationId xmlns:a16="http://schemas.microsoft.com/office/drawing/2014/main" id="{881F37E1-5FD0-4DE7-BB0C-4A89BC77742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790575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790575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790575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790575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790575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790575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790575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790575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790575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fld id="{C1DC36E6-0A90-44F1-B71D-910995E7F0B5}" type="slidenum">
              <a:rPr lang="en-US" altLang="hu-HU" sz="1000" b="0"/>
              <a:pPr/>
              <a:t>4</a:t>
            </a:fld>
            <a:endParaRPr lang="en-US" altLang="hu-HU" sz="1000" b="0"/>
          </a:p>
        </p:txBody>
      </p:sp>
      <p:sp>
        <p:nvSpPr>
          <p:cNvPr id="12291" name="Rectangle 2">
            <a:extLst>
              <a:ext uri="{FF2B5EF4-FFF2-40B4-BE49-F238E27FC236}">
                <a16:creationId xmlns:a16="http://schemas.microsoft.com/office/drawing/2014/main" id="{BD75170A-630B-4848-9E6E-92705E5C7E9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84213" y="744538"/>
            <a:ext cx="5299075" cy="3668712"/>
          </a:xfrm>
          <a:ln/>
        </p:spPr>
      </p:sp>
      <p:sp>
        <p:nvSpPr>
          <p:cNvPr id="12292" name="Rectangle 3">
            <a:extLst>
              <a:ext uri="{FF2B5EF4-FFF2-40B4-BE49-F238E27FC236}">
                <a16:creationId xmlns:a16="http://schemas.microsoft.com/office/drawing/2014/main" id="{6D3615C9-03CD-4BEC-9AD6-B56B2815735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hu-HU" altLang="hu-HU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5">
            <a:extLst>
              <a:ext uri="{FF2B5EF4-FFF2-40B4-BE49-F238E27FC236}">
                <a16:creationId xmlns:a16="http://schemas.microsoft.com/office/drawing/2014/main" id="{2792C20C-876C-492A-9D68-A12E5C98293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790575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790575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790575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790575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790575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790575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790575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790575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790575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fld id="{28A6DD8C-0FB3-4AB2-81B8-F73215345160}" type="slidenum">
              <a:rPr lang="en-US" altLang="hu-HU" sz="1000" b="0"/>
              <a:pPr/>
              <a:t>40</a:t>
            </a:fld>
            <a:endParaRPr lang="en-US" altLang="hu-HU" sz="1000" b="0"/>
          </a:p>
        </p:txBody>
      </p:sp>
      <p:sp>
        <p:nvSpPr>
          <p:cNvPr id="86019" name="Rectangle 2">
            <a:extLst>
              <a:ext uri="{FF2B5EF4-FFF2-40B4-BE49-F238E27FC236}">
                <a16:creationId xmlns:a16="http://schemas.microsoft.com/office/drawing/2014/main" id="{68CED011-162C-41C1-B72D-A1A81E739F6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5250" tIns="49213" rIns="95250" bIns="49213"/>
          <a:lstStyle/>
          <a:p>
            <a:endParaRPr lang="hu-HU" altLang="hu-HU"/>
          </a:p>
        </p:txBody>
      </p:sp>
      <p:sp>
        <p:nvSpPr>
          <p:cNvPr id="86020" name="Rectangle 3">
            <a:extLst>
              <a:ext uri="{FF2B5EF4-FFF2-40B4-BE49-F238E27FC236}">
                <a16:creationId xmlns:a16="http://schemas.microsoft.com/office/drawing/2014/main" id="{9D35EE15-0246-4F79-929C-4CBA415B9F6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84213" y="744538"/>
            <a:ext cx="5299075" cy="3668712"/>
          </a:xfrm>
          <a:ln cap="flat"/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5">
            <a:extLst>
              <a:ext uri="{FF2B5EF4-FFF2-40B4-BE49-F238E27FC236}">
                <a16:creationId xmlns:a16="http://schemas.microsoft.com/office/drawing/2014/main" id="{FA2E5C42-FB66-490B-B746-62BFCF66A34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790575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790575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790575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790575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790575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790575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790575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790575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790575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fld id="{D429C59B-7D73-4EF4-9947-C74F5B9A17FE}" type="slidenum">
              <a:rPr lang="en-US" altLang="hu-HU" sz="1000" b="0"/>
              <a:pPr/>
              <a:t>5</a:t>
            </a:fld>
            <a:endParaRPr lang="en-US" altLang="hu-HU" sz="1000" b="0"/>
          </a:p>
        </p:txBody>
      </p:sp>
      <p:sp>
        <p:nvSpPr>
          <p:cNvPr id="14339" name="Rectangle 2">
            <a:extLst>
              <a:ext uri="{FF2B5EF4-FFF2-40B4-BE49-F238E27FC236}">
                <a16:creationId xmlns:a16="http://schemas.microsoft.com/office/drawing/2014/main" id="{0D382AFA-BC86-48E0-A43E-ED931136730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84213" y="744538"/>
            <a:ext cx="5299075" cy="3668712"/>
          </a:xfrm>
          <a:ln/>
        </p:spPr>
      </p:sp>
      <p:sp>
        <p:nvSpPr>
          <p:cNvPr id="14340" name="Rectangle 3">
            <a:extLst>
              <a:ext uri="{FF2B5EF4-FFF2-40B4-BE49-F238E27FC236}">
                <a16:creationId xmlns:a16="http://schemas.microsoft.com/office/drawing/2014/main" id="{B94300BD-4C08-4240-BFF2-FAE9BB5E8A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hu-HU" altLang="hu-H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5">
            <a:extLst>
              <a:ext uri="{FF2B5EF4-FFF2-40B4-BE49-F238E27FC236}">
                <a16:creationId xmlns:a16="http://schemas.microsoft.com/office/drawing/2014/main" id="{2AE38F4F-9965-4CF4-83FA-DFA40F081D1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790575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790575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790575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790575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790575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790575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790575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790575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790575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fld id="{03B5971E-4F92-41CD-A6D0-5EC44CDBB2C4}" type="slidenum">
              <a:rPr lang="en-US" altLang="hu-HU" sz="1000" b="0"/>
              <a:pPr/>
              <a:t>6</a:t>
            </a:fld>
            <a:endParaRPr lang="en-US" altLang="hu-HU" sz="1000" b="0"/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04647965-9280-474F-A685-13D61E7CA71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84213" y="744538"/>
            <a:ext cx="5299075" cy="3668712"/>
          </a:xfrm>
          <a:ln/>
        </p:spPr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627A7FEF-0E91-47F2-A894-4C23B932425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hu-HU" altLang="hu-H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5">
            <a:extLst>
              <a:ext uri="{FF2B5EF4-FFF2-40B4-BE49-F238E27FC236}">
                <a16:creationId xmlns:a16="http://schemas.microsoft.com/office/drawing/2014/main" id="{E6DB1CBB-C1A1-46B3-88FF-2743F0B8624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790575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790575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790575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790575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790575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790575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790575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790575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790575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fld id="{827A50AB-50DD-476F-ADB4-78591B891D5A}" type="slidenum">
              <a:rPr lang="en-US" altLang="hu-HU" sz="1000" b="0"/>
              <a:pPr/>
              <a:t>7</a:t>
            </a:fld>
            <a:endParaRPr lang="en-US" altLang="hu-HU" sz="1000" b="0"/>
          </a:p>
        </p:txBody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id="{5D88B457-CF6C-4266-9CE3-86E9DBBB883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5250" tIns="49213" rIns="95250" bIns="49213"/>
          <a:lstStyle/>
          <a:p>
            <a:endParaRPr lang="hu-HU" altLang="hu-HU"/>
          </a:p>
        </p:txBody>
      </p:sp>
      <p:sp>
        <p:nvSpPr>
          <p:cNvPr id="18436" name="Rectangle 3">
            <a:extLst>
              <a:ext uri="{FF2B5EF4-FFF2-40B4-BE49-F238E27FC236}">
                <a16:creationId xmlns:a16="http://schemas.microsoft.com/office/drawing/2014/main" id="{63FF36E4-4D60-4D36-AAED-4B0F521D18B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84213" y="744538"/>
            <a:ext cx="5299075" cy="3668712"/>
          </a:xfrm>
          <a:ln cap="flat"/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5">
            <a:extLst>
              <a:ext uri="{FF2B5EF4-FFF2-40B4-BE49-F238E27FC236}">
                <a16:creationId xmlns:a16="http://schemas.microsoft.com/office/drawing/2014/main" id="{943BB425-2E3A-48F2-930F-3320BEDB261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790575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790575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790575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790575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790575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790575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790575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790575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790575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fld id="{F3D3283D-5146-4F59-9BB1-8579958ADE60}" type="slidenum">
              <a:rPr lang="en-US" altLang="hu-HU" sz="1000" b="0"/>
              <a:pPr/>
              <a:t>8</a:t>
            </a:fld>
            <a:endParaRPr lang="en-US" altLang="hu-HU" sz="1000" b="0"/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315CED73-1FCF-4884-AED6-9642E7DBC4E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5250" tIns="49213" rIns="95250" bIns="49213"/>
          <a:lstStyle/>
          <a:p>
            <a:endParaRPr lang="hu-HU" altLang="hu-HU"/>
          </a:p>
        </p:txBody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id="{6A9F4C73-607A-4272-8823-AC52B53E673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84213" y="744538"/>
            <a:ext cx="5299075" cy="3668712"/>
          </a:xfrm>
          <a:ln cap="flat"/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5">
            <a:extLst>
              <a:ext uri="{FF2B5EF4-FFF2-40B4-BE49-F238E27FC236}">
                <a16:creationId xmlns:a16="http://schemas.microsoft.com/office/drawing/2014/main" id="{AF254AF1-718D-45B1-B12C-AE027B99BDB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790575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790575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790575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790575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790575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790575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790575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790575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790575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fld id="{F3842925-B71B-439E-AAD8-52F426BC4702}" type="slidenum">
              <a:rPr lang="en-US" altLang="hu-HU" sz="1000" b="0"/>
              <a:pPr/>
              <a:t>9</a:t>
            </a:fld>
            <a:endParaRPr lang="en-US" altLang="hu-HU" sz="1000" b="0"/>
          </a:p>
        </p:txBody>
      </p:sp>
      <p:sp>
        <p:nvSpPr>
          <p:cNvPr id="22531" name="Rectangle 2">
            <a:extLst>
              <a:ext uri="{FF2B5EF4-FFF2-40B4-BE49-F238E27FC236}">
                <a16:creationId xmlns:a16="http://schemas.microsoft.com/office/drawing/2014/main" id="{A2FD993B-4585-4871-BAEE-0C4E300310E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84213" y="744538"/>
            <a:ext cx="5299075" cy="3668712"/>
          </a:xfrm>
          <a:ln cap="flat"/>
        </p:spPr>
      </p:sp>
      <p:sp>
        <p:nvSpPr>
          <p:cNvPr id="22532" name="Rectangle 3">
            <a:extLst>
              <a:ext uri="{FF2B5EF4-FFF2-40B4-BE49-F238E27FC236}">
                <a16:creationId xmlns:a16="http://schemas.microsoft.com/office/drawing/2014/main" id="{C42ECD94-0279-44F3-AF11-1C4CDCEF944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5250" tIns="49213" rIns="95250" bIns="49213"/>
          <a:lstStyle/>
          <a:p>
            <a:endParaRPr lang="hu-HU" altLang="hu-H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2F4C8B17-9868-4DE2-A27A-2DC8E4CA62D6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891713" cy="6845300"/>
            <a:chOff x="0" y="0"/>
            <a:chExt cx="5752" cy="4312"/>
          </a:xfrm>
        </p:grpSpPr>
        <p:grpSp>
          <p:nvGrpSpPr>
            <p:cNvPr id="5" name="Group 3">
              <a:extLst>
                <a:ext uri="{FF2B5EF4-FFF2-40B4-BE49-F238E27FC236}">
                  <a16:creationId xmlns:a16="http://schemas.microsoft.com/office/drawing/2014/main" id="{A1B540AF-F3E9-4BDA-A6BF-3A252BF4C19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0"/>
              <a:ext cx="5752" cy="4312"/>
              <a:chOff x="0" y="0"/>
              <a:chExt cx="5752" cy="4312"/>
            </a:xfrm>
          </p:grpSpPr>
          <p:sp>
            <p:nvSpPr>
              <p:cNvPr id="7" name="Rectangle 4">
                <a:extLst>
                  <a:ext uri="{FF2B5EF4-FFF2-40B4-BE49-F238E27FC236}">
                    <a16:creationId xmlns:a16="http://schemas.microsoft.com/office/drawing/2014/main" id="{9F55854C-6E54-47FD-B46B-D76098B052B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0" y="0"/>
                <a:ext cx="5752" cy="4312"/>
              </a:xfrm>
              <a:prstGeom prst="rect">
                <a:avLst/>
              </a:prstGeom>
              <a:gradFill rotWithShape="0">
                <a:gsLst>
                  <a:gs pos="0">
                    <a:srgbClr val="919191"/>
                  </a:gs>
                  <a:gs pos="100000">
                    <a:srgbClr val="BDBDBD"/>
                  </a:gs>
                </a:gsLst>
                <a:path path="rect">
                  <a:fillToRect l="100000" t="10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4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14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14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14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14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hu-HU" altLang="hu-HU"/>
              </a:p>
            </p:txBody>
          </p:sp>
          <p:sp useBgFill="1">
            <p:nvSpPr>
              <p:cNvPr id="8" name="Rectangle 5">
                <a:extLst>
                  <a:ext uri="{FF2B5EF4-FFF2-40B4-BE49-F238E27FC236}">
                    <a16:creationId xmlns:a16="http://schemas.microsoft.com/office/drawing/2014/main" id="{CCED9F1D-AACC-4A69-BFE9-1E0229B983D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0" y="0"/>
                <a:ext cx="5424" cy="3984"/>
              </a:xfrm>
              <a:prstGeom prst="rect">
                <a:avLst/>
              </a:prstGeom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4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14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14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14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14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hu-HU" altLang="hu-HU"/>
              </a:p>
            </p:txBody>
          </p:sp>
        </p:grpSp>
        <p:sp>
          <p:nvSpPr>
            <p:cNvPr id="6" name="Rectangle 6">
              <a:extLst>
                <a:ext uri="{FF2B5EF4-FFF2-40B4-BE49-F238E27FC236}">
                  <a16:creationId xmlns:a16="http://schemas.microsoft.com/office/drawing/2014/main" id="{1546C515-043D-467B-B534-8464E83B0A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" y="816"/>
              <a:ext cx="5461" cy="5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hu-HU" altLang="hu-HU"/>
            </a:p>
          </p:txBody>
        </p:sp>
      </p:grpSp>
      <p:pic>
        <p:nvPicPr>
          <p:cNvPr id="9" name="Picture 12" descr="Corvinus_Inf_rsz">
            <a:extLst>
              <a:ext uri="{FF2B5EF4-FFF2-40B4-BE49-F238E27FC236}">
                <a16:creationId xmlns:a16="http://schemas.microsoft.com/office/drawing/2014/main" id="{09010967-65E2-49C0-B25D-936A5B8E2A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4600" y="0"/>
            <a:ext cx="16002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397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hu-HU" noProof="0"/>
              <a:t>Mintacím szerkesztése</a:t>
            </a:r>
          </a:p>
        </p:txBody>
      </p:sp>
      <p:sp>
        <p:nvSpPr>
          <p:cNvPr id="83976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hu-HU" noProof="0"/>
              <a:t>Alcím mintájának szerkesztése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8125E4D-2C6E-4639-9878-37D1F3AB5D6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495300" y="6245225"/>
            <a:ext cx="23114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hu-HU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C48C622-C8D1-4915-8336-32BD8EB3E44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384550" y="6245225"/>
            <a:ext cx="31369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hu-HU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AE54372-10E4-4ADD-8F25-692C6A6C2E4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090B411-5DB9-47BC-ADAA-AD157BE7CF77}" type="slidenum">
              <a:rPr lang="en-US" altLang="hu-HU"/>
              <a:pPr>
                <a:defRPr/>
              </a:pPr>
              <a:t>‹#›</a:t>
            </a:fld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val="1656407333"/>
      </p:ext>
    </p:extLst>
  </p:cSld>
  <p:clrMapOvr>
    <a:masterClrMapping/>
  </p:clrMapOvr>
  <p:transition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9">
            <a:extLst>
              <a:ext uri="{FF2B5EF4-FFF2-40B4-BE49-F238E27FC236}">
                <a16:creationId xmlns:a16="http://schemas.microsoft.com/office/drawing/2014/main" id="{73721401-9E9F-4CA2-BA8E-D822D2AB8D4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hu-HU"/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48C3157E-A993-4536-8603-EB6E377EB36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hu-HU"/>
              <a:t>Információrendszer fejlesztés módszertana, Dr. Molnár Bálint egyetemi docens</a:t>
            </a:r>
          </a:p>
        </p:txBody>
      </p:sp>
      <p:sp>
        <p:nvSpPr>
          <p:cNvPr id="6" name="Rectangle 11">
            <a:extLst>
              <a:ext uri="{FF2B5EF4-FFF2-40B4-BE49-F238E27FC236}">
                <a16:creationId xmlns:a16="http://schemas.microsoft.com/office/drawing/2014/main" id="{13C5477B-2CD3-42B4-8B70-A41E93A27A1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853565-4578-4FAC-A4E1-DC62B79E51CF}" type="slidenum">
              <a:rPr lang="en-US" altLang="hu-HU"/>
              <a:pPr>
                <a:defRPr/>
              </a:pPr>
              <a:t>‹#›</a:t>
            </a:fld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val="2510860901"/>
      </p:ext>
    </p:extLst>
  </p:cSld>
  <p:clrMapOvr>
    <a:masterClrMapping/>
  </p:clrMapOvr>
  <p:transition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7058025" y="0"/>
            <a:ext cx="2352675" cy="6126163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905625" cy="6126163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9">
            <a:extLst>
              <a:ext uri="{FF2B5EF4-FFF2-40B4-BE49-F238E27FC236}">
                <a16:creationId xmlns:a16="http://schemas.microsoft.com/office/drawing/2014/main" id="{4350F72E-03BB-40FD-A124-D18137F7040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hu-HU"/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C5F23B8A-F1B7-4720-94C0-1DA645802AA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hu-HU"/>
              <a:t>Információrendszer fejlesztés módszertana, Dr. Molnár Bálint egyetemi docens</a:t>
            </a:r>
          </a:p>
        </p:txBody>
      </p:sp>
      <p:sp>
        <p:nvSpPr>
          <p:cNvPr id="6" name="Rectangle 11">
            <a:extLst>
              <a:ext uri="{FF2B5EF4-FFF2-40B4-BE49-F238E27FC236}">
                <a16:creationId xmlns:a16="http://schemas.microsoft.com/office/drawing/2014/main" id="{9325C51A-EC8B-4CF0-9610-184DF2C7A3D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31CFDF-C981-4CF4-9B98-E2734C531C53}" type="slidenum">
              <a:rPr lang="en-US" altLang="hu-HU"/>
              <a:pPr>
                <a:defRPr/>
              </a:pPr>
              <a:t>‹#›</a:t>
            </a:fld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val="1687789537"/>
      </p:ext>
    </p:extLst>
  </p:cSld>
  <p:clrMapOvr>
    <a:masterClrMapping/>
  </p:clrMapOvr>
  <p:transition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9">
            <a:extLst>
              <a:ext uri="{FF2B5EF4-FFF2-40B4-BE49-F238E27FC236}">
                <a16:creationId xmlns:a16="http://schemas.microsoft.com/office/drawing/2014/main" id="{D256CA4D-FE99-4FAE-B668-0111B1D260B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hu-HU"/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674912CB-D3DA-44F2-94B0-6AAEC419AD2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hu-HU"/>
              <a:t>Információrendszer fejlesztés módszertana, Dr. Molnár Bálint egyetemi docens</a:t>
            </a:r>
          </a:p>
        </p:txBody>
      </p:sp>
      <p:sp>
        <p:nvSpPr>
          <p:cNvPr id="6" name="Rectangle 11">
            <a:extLst>
              <a:ext uri="{FF2B5EF4-FFF2-40B4-BE49-F238E27FC236}">
                <a16:creationId xmlns:a16="http://schemas.microsoft.com/office/drawing/2014/main" id="{1A601534-027D-4D9E-B84A-9A0AB460211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E8BCD8-70A1-4CE8-BF91-95D2E3B4324B}" type="slidenum">
              <a:rPr lang="en-US" altLang="hu-HU"/>
              <a:pPr>
                <a:defRPr/>
              </a:pPr>
              <a:t>‹#›</a:t>
            </a:fld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val="789319119"/>
      </p:ext>
    </p:extLst>
  </p:cSld>
  <p:clrMapOvr>
    <a:masterClrMapping/>
  </p:clrMapOvr>
  <p:transition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76275" y="1709738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676275" y="4589463"/>
            <a:ext cx="8543925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Rectangle 9">
            <a:extLst>
              <a:ext uri="{FF2B5EF4-FFF2-40B4-BE49-F238E27FC236}">
                <a16:creationId xmlns:a16="http://schemas.microsoft.com/office/drawing/2014/main" id="{822753BF-2441-40B3-AE5B-9DE4396061E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hu-HU"/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53ED613B-6B69-40B8-AF29-1010EA50E7A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hu-HU"/>
              <a:t>Információrendszer fejlesztés módszertana, Dr. Molnár Bálint egyetemi docens</a:t>
            </a:r>
          </a:p>
        </p:txBody>
      </p:sp>
      <p:sp>
        <p:nvSpPr>
          <p:cNvPr id="6" name="Rectangle 11">
            <a:extLst>
              <a:ext uri="{FF2B5EF4-FFF2-40B4-BE49-F238E27FC236}">
                <a16:creationId xmlns:a16="http://schemas.microsoft.com/office/drawing/2014/main" id="{31DE29D2-5A3B-466F-8675-F450AA9B94C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6EC53E-4E77-4355-929F-862D046722D0}" type="slidenum">
              <a:rPr lang="en-US" altLang="hu-HU"/>
              <a:pPr>
                <a:defRPr/>
              </a:pPr>
              <a:t>‹#›</a:t>
            </a:fld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val="2752478293"/>
      </p:ext>
    </p:extLst>
  </p:cSld>
  <p:clrMapOvr>
    <a:masterClrMapping/>
  </p:clrMapOvr>
  <p:transition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95300" y="1600200"/>
            <a:ext cx="4381500" cy="4525963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5029200" y="1600200"/>
            <a:ext cx="4381500" cy="4525963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C427B5A9-5570-4AE8-AC61-BA719B39153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hu-HU"/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BDA02540-2853-4CB1-A946-19E770DBE0B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hu-HU"/>
              <a:t>Információrendszer fejlesztés módszertana, Dr. Molnár Bálint egyetemi docens</a:t>
            </a:r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335B1D2D-1327-4ED8-8B9A-0F0E3295B43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BB61C4-F265-4F36-A69E-17DF366E7B90}" type="slidenum">
              <a:rPr lang="en-US" altLang="hu-HU"/>
              <a:pPr>
                <a:defRPr/>
              </a:pPr>
              <a:t>‹#›</a:t>
            </a:fld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val="323058535"/>
      </p:ext>
    </p:extLst>
  </p:cSld>
  <p:clrMapOvr>
    <a:masterClrMapping/>
  </p:clrMapOvr>
  <p:transition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82625" y="365125"/>
            <a:ext cx="8543925" cy="1325563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682625" y="1681163"/>
            <a:ext cx="41910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82625" y="2505075"/>
            <a:ext cx="4191000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6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637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Rectangle 9">
            <a:extLst>
              <a:ext uri="{FF2B5EF4-FFF2-40B4-BE49-F238E27FC236}">
                <a16:creationId xmlns:a16="http://schemas.microsoft.com/office/drawing/2014/main" id="{35BAE9E8-5DEB-46FB-A318-1601D9D7E51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hu-HU"/>
          </a:p>
        </p:txBody>
      </p:sp>
      <p:sp>
        <p:nvSpPr>
          <p:cNvPr id="8" name="Rectangle 10">
            <a:extLst>
              <a:ext uri="{FF2B5EF4-FFF2-40B4-BE49-F238E27FC236}">
                <a16:creationId xmlns:a16="http://schemas.microsoft.com/office/drawing/2014/main" id="{C61BCFA0-4047-4916-9E22-4BE4D916AE7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hu-HU"/>
              <a:t>Információrendszer fejlesztés módszertana, Dr. Molnár Bálint egyetemi docens</a:t>
            </a:r>
          </a:p>
        </p:txBody>
      </p:sp>
      <p:sp>
        <p:nvSpPr>
          <p:cNvPr id="9" name="Rectangle 11">
            <a:extLst>
              <a:ext uri="{FF2B5EF4-FFF2-40B4-BE49-F238E27FC236}">
                <a16:creationId xmlns:a16="http://schemas.microsoft.com/office/drawing/2014/main" id="{32693359-36DF-45DE-B29E-70A4BE47DCA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AF74D2-560B-40FB-8809-0923FDDCE058}" type="slidenum">
              <a:rPr lang="en-US" altLang="hu-HU"/>
              <a:pPr>
                <a:defRPr/>
              </a:pPr>
              <a:t>‹#›</a:t>
            </a:fld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val="3926182211"/>
      </p:ext>
    </p:extLst>
  </p:cSld>
  <p:clrMapOvr>
    <a:masterClrMapping/>
  </p:clrMapOvr>
  <p:transition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39F23C53-221E-46B1-94F4-2A6F5C247E3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hu-HU"/>
          </a:p>
        </p:txBody>
      </p:sp>
      <p:sp>
        <p:nvSpPr>
          <p:cNvPr id="4" name="Rectangle 10">
            <a:extLst>
              <a:ext uri="{FF2B5EF4-FFF2-40B4-BE49-F238E27FC236}">
                <a16:creationId xmlns:a16="http://schemas.microsoft.com/office/drawing/2014/main" id="{D9597328-822D-443F-B613-53DA160D3B8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hu-HU"/>
              <a:t>Információrendszer fejlesztés módszertana, Dr. Molnár Bálint egyetemi docens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72BE528E-EE34-4530-9CCD-ADB777B816D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1A7EF2-14AD-46B3-B355-F3E28DF927B9}" type="slidenum">
              <a:rPr lang="en-US" altLang="hu-HU"/>
              <a:pPr>
                <a:defRPr/>
              </a:pPr>
              <a:t>‹#›</a:t>
            </a:fld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val="3474497599"/>
      </p:ext>
    </p:extLst>
  </p:cSld>
  <p:clrMapOvr>
    <a:masterClrMapping/>
  </p:clrMapOvr>
  <p:transition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>
            <a:extLst>
              <a:ext uri="{FF2B5EF4-FFF2-40B4-BE49-F238E27FC236}">
                <a16:creationId xmlns:a16="http://schemas.microsoft.com/office/drawing/2014/main" id="{7D0DC172-AFEF-424E-81E7-E52A2BB9668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hu-HU"/>
          </a:p>
        </p:txBody>
      </p:sp>
      <p:sp>
        <p:nvSpPr>
          <p:cNvPr id="3" name="Rectangle 10">
            <a:extLst>
              <a:ext uri="{FF2B5EF4-FFF2-40B4-BE49-F238E27FC236}">
                <a16:creationId xmlns:a16="http://schemas.microsoft.com/office/drawing/2014/main" id="{50E34AB1-B8BC-44D6-82EB-DFAE32E3CAA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hu-HU"/>
              <a:t>Információrendszer fejlesztés módszertana, Dr. Molnár Bálint egyetemi docens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05CFC61E-1619-4253-B1F1-2B95F40CEAE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CC9FDA-381D-4D13-9C73-D7C88DEF3CEF}" type="slidenum">
              <a:rPr lang="en-US" altLang="hu-HU"/>
              <a:pPr>
                <a:defRPr/>
              </a:pPr>
              <a:t>‹#›</a:t>
            </a:fld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val="783957959"/>
      </p:ext>
    </p:extLst>
  </p:cSld>
  <p:clrMapOvr>
    <a:masterClrMapping/>
  </p:clrMapOvr>
  <p:transition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3F06E59F-17C3-4079-A3D9-876DB019F3F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hu-HU"/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CFAB75EF-27BF-46A3-BCAB-7D5ACD5B970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hu-HU"/>
              <a:t>Információrendszer fejlesztés módszertana, Dr. Molnár Bálint egyetemi docens</a:t>
            </a:r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AB140CCB-3A1A-4E77-B6B2-BDAE2AD1D7F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771B7C-508D-47D8-940F-A6A25944EC20}" type="slidenum">
              <a:rPr lang="en-US" altLang="hu-HU"/>
              <a:pPr>
                <a:defRPr/>
              </a:pPr>
              <a:t>‹#›</a:t>
            </a:fld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val="960393793"/>
      </p:ext>
    </p:extLst>
  </p:cSld>
  <p:clrMapOvr>
    <a:masterClrMapping/>
  </p:clrMapOvr>
  <p:transition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F0306B0C-051F-427C-A037-ECEDF310E76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hu-HU"/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C79E221D-CA0C-46FA-B92B-88037FD79F5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hu-HU"/>
              <a:t>Információrendszer fejlesztés módszertana, Dr. Molnár Bálint egyetemi docens</a:t>
            </a:r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7B4B01C1-B3D5-480D-8C39-ECA663177C0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E5B428-A694-4A69-ABB9-A8269C388C4A}" type="slidenum">
              <a:rPr lang="en-US" altLang="hu-HU"/>
              <a:pPr>
                <a:defRPr/>
              </a:pPr>
              <a:t>‹#›</a:t>
            </a:fld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val="674256434"/>
      </p:ext>
    </p:extLst>
  </p:cSld>
  <p:clrMapOvr>
    <a:masterClrMapping/>
  </p:clrMapOvr>
  <p:transition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>
            <a:extLst>
              <a:ext uri="{FF2B5EF4-FFF2-40B4-BE49-F238E27FC236}">
                <a16:creationId xmlns:a16="http://schemas.microsoft.com/office/drawing/2014/main" id="{6BA83F8C-60FC-4293-8994-8D6E3D73AC26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891713" cy="6845300"/>
            <a:chOff x="0" y="0"/>
            <a:chExt cx="5752" cy="4312"/>
          </a:xfrm>
        </p:grpSpPr>
        <p:grpSp>
          <p:nvGrpSpPr>
            <p:cNvPr id="1033" name="Group 3">
              <a:extLst>
                <a:ext uri="{FF2B5EF4-FFF2-40B4-BE49-F238E27FC236}">
                  <a16:creationId xmlns:a16="http://schemas.microsoft.com/office/drawing/2014/main" id="{0D61FC4A-7612-4BDE-823D-DADE9868B62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0"/>
              <a:ext cx="5752" cy="4312"/>
              <a:chOff x="0" y="0"/>
              <a:chExt cx="5752" cy="4312"/>
            </a:xfrm>
          </p:grpSpPr>
          <p:sp>
            <p:nvSpPr>
              <p:cNvPr id="1035" name="Rectangle 4">
                <a:extLst>
                  <a:ext uri="{FF2B5EF4-FFF2-40B4-BE49-F238E27FC236}">
                    <a16:creationId xmlns:a16="http://schemas.microsoft.com/office/drawing/2014/main" id="{76916CE8-84C7-4896-8DF2-C6B7949009A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0" y="0"/>
                <a:ext cx="5752" cy="4312"/>
              </a:xfrm>
              <a:prstGeom prst="rect">
                <a:avLst/>
              </a:prstGeom>
              <a:gradFill rotWithShape="0">
                <a:gsLst>
                  <a:gs pos="0">
                    <a:srgbClr val="919191"/>
                  </a:gs>
                  <a:gs pos="100000">
                    <a:srgbClr val="BDBDBD"/>
                  </a:gs>
                </a:gsLst>
                <a:path path="rect">
                  <a:fillToRect l="100000" t="10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4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14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14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14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14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hu-HU" altLang="hu-HU"/>
              </a:p>
            </p:txBody>
          </p:sp>
          <p:sp useBgFill="1">
            <p:nvSpPr>
              <p:cNvPr id="1036" name="Rectangle 5">
                <a:extLst>
                  <a:ext uri="{FF2B5EF4-FFF2-40B4-BE49-F238E27FC236}">
                    <a16:creationId xmlns:a16="http://schemas.microsoft.com/office/drawing/2014/main" id="{65FAB7DD-DF37-42B2-A63D-26C2D8D0829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0" y="0"/>
                <a:ext cx="5424" cy="3984"/>
              </a:xfrm>
              <a:prstGeom prst="rect">
                <a:avLst/>
              </a:prstGeom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4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14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14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14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14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hu-HU" altLang="hu-HU"/>
              </a:p>
            </p:txBody>
          </p:sp>
        </p:grpSp>
        <p:sp>
          <p:nvSpPr>
            <p:cNvPr id="1034" name="Rectangle 6">
              <a:extLst>
                <a:ext uri="{FF2B5EF4-FFF2-40B4-BE49-F238E27FC236}">
                  <a16:creationId xmlns:a16="http://schemas.microsoft.com/office/drawing/2014/main" id="{3A83A13E-4050-4A24-9584-07CF296239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" y="816"/>
              <a:ext cx="5461" cy="5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hu-HU" altLang="hu-HU"/>
            </a:p>
          </p:txBody>
        </p:sp>
      </p:grpSp>
      <p:sp>
        <p:nvSpPr>
          <p:cNvPr id="1027" name="Rectangle 7">
            <a:extLst>
              <a:ext uri="{FF2B5EF4-FFF2-40B4-BE49-F238E27FC236}">
                <a16:creationId xmlns:a16="http://schemas.microsoft.com/office/drawing/2014/main" id="{8CA51B7B-B138-47B4-BA49-4CF73DF6F25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8255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hu-HU"/>
              <a:t>Mintacím szerkesztése</a:t>
            </a:r>
          </a:p>
        </p:txBody>
      </p:sp>
      <p:sp>
        <p:nvSpPr>
          <p:cNvPr id="1028" name="Rectangle 8">
            <a:extLst>
              <a:ext uri="{FF2B5EF4-FFF2-40B4-BE49-F238E27FC236}">
                <a16:creationId xmlns:a16="http://schemas.microsoft.com/office/drawing/2014/main" id="{D4928D60-A1BF-45F7-B390-1CD08523CE9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600200"/>
            <a:ext cx="89154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hu-HU"/>
              <a:t>Mintaszöveg szerkesztése</a:t>
            </a:r>
          </a:p>
          <a:p>
            <a:pPr lvl="1"/>
            <a:r>
              <a:rPr lang="en-US" altLang="hu-HU"/>
              <a:t>Második szint</a:t>
            </a:r>
          </a:p>
          <a:p>
            <a:pPr lvl="2"/>
            <a:r>
              <a:rPr lang="en-US" altLang="hu-HU"/>
              <a:t>Harmadik szint</a:t>
            </a:r>
          </a:p>
          <a:p>
            <a:pPr lvl="3"/>
            <a:r>
              <a:rPr lang="en-US" altLang="hu-HU"/>
              <a:t>Negyedik szint</a:t>
            </a:r>
          </a:p>
          <a:p>
            <a:pPr lvl="4"/>
            <a:r>
              <a:rPr lang="en-US" altLang="hu-HU"/>
              <a:t>Ötödik szint</a:t>
            </a:r>
          </a:p>
        </p:txBody>
      </p:sp>
      <p:sp>
        <p:nvSpPr>
          <p:cNvPr id="82953" name="Rectangle 9">
            <a:extLst>
              <a:ext uri="{FF2B5EF4-FFF2-40B4-BE49-F238E27FC236}">
                <a16:creationId xmlns:a16="http://schemas.microsoft.com/office/drawing/2014/main" id="{6D5FE680-9689-41ED-9925-45282DF54987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95300" y="6245225"/>
            <a:ext cx="785813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hu-HU"/>
          </a:p>
        </p:txBody>
      </p:sp>
      <p:sp>
        <p:nvSpPr>
          <p:cNvPr id="82954" name="Rectangle 10">
            <a:extLst>
              <a:ext uri="{FF2B5EF4-FFF2-40B4-BE49-F238E27FC236}">
                <a16:creationId xmlns:a16="http://schemas.microsoft.com/office/drawing/2014/main" id="{4E2CE17E-B545-43A5-9317-5BD9F4236175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423988" y="6308725"/>
            <a:ext cx="6913562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b="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 altLang="hu-HU"/>
              <a:t>Információrendszer fejlesztés módszertana, Dr. Molnár Bálint egyetemi docens</a:t>
            </a:r>
          </a:p>
        </p:txBody>
      </p:sp>
      <p:sp>
        <p:nvSpPr>
          <p:cNvPr id="82955" name="Rectangle 11">
            <a:extLst>
              <a:ext uri="{FF2B5EF4-FFF2-40B4-BE49-F238E27FC236}">
                <a16:creationId xmlns:a16="http://schemas.microsoft.com/office/drawing/2014/main" id="{58C0E108-856A-48CA-931C-9D2E7389798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245225"/>
            <a:ext cx="23114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b="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01AAF2AD-A566-42D5-B98B-F472DAF89F0A}" type="slidenum">
              <a:rPr lang="en-US" altLang="hu-HU"/>
              <a:pPr>
                <a:defRPr/>
              </a:pPr>
              <a:t>‹#›</a:t>
            </a:fld>
            <a:endParaRPr lang="en-US" altLang="hu-HU"/>
          </a:p>
        </p:txBody>
      </p:sp>
      <p:pic>
        <p:nvPicPr>
          <p:cNvPr id="1032" name="Picture 12" descr="Corvinus_Inf_rsz">
            <a:extLst>
              <a:ext uri="{FF2B5EF4-FFF2-40B4-BE49-F238E27FC236}">
                <a16:creationId xmlns:a16="http://schemas.microsoft.com/office/drawing/2014/main" id="{DF4CB526-2575-48AE-980A-A9738FA944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7388" y="0"/>
            <a:ext cx="1598612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wipe dir="d"/>
  </p:transition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anose="030F0702030302020204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anose="030F0702030302020204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anose="030F0702030302020204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anose="030F0702030302020204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anose="030F0702030302020204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anose="030F0702030302020204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anose="030F0702030302020204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anose="030F0702030302020204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wmf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Élőláb helye 4">
            <a:extLst>
              <a:ext uri="{FF2B5EF4-FFF2-40B4-BE49-F238E27FC236}">
                <a16:creationId xmlns:a16="http://schemas.microsoft.com/office/drawing/2014/main" id="{62A2A7E2-D995-40B0-AEA6-948BBD551C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hu-HU" b="0">
                <a:latin typeface="Arial" panose="020B0604020202020204" pitchFamily="34" charset="0"/>
              </a:rPr>
              <a:t>Információrendszer fejlesztés módszertana, Dr. Molnár Bálint egyetemi docens</a:t>
            </a:r>
          </a:p>
        </p:txBody>
      </p:sp>
      <p:sp>
        <p:nvSpPr>
          <p:cNvPr id="5123" name="Dia számának helye 5">
            <a:extLst>
              <a:ext uri="{FF2B5EF4-FFF2-40B4-BE49-F238E27FC236}">
                <a16:creationId xmlns:a16="http://schemas.microsoft.com/office/drawing/2014/main" id="{248EAE3D-9F7F-4E77-8FD2-813804FB75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fld id="{4F2CDDCF-D46A-4C31-A82E-B3C8E0D291F5}" type="slidenum">
              <a:rPr lang="en-US" altLang="hu-HU" b="0">
                <a:latin typeface="Arial" panose="020B0604020202020204" pitchFamily="34" charset="0"/>
              </a:rPr>
              <a:pPr/>
              <a:t>1</a:t>
            </a:fld>
            <a:endParaRPr lang="en-US" altLang="hu-HU" b="0">
              <a:latin typeface="Arial" panose="020B0604020202020204" pitchFamily="34" charset="0"/>
            </a:endParaRPr>
          </a:p>
        </p:txBody>
      </p:sp>
      <p:sp>
        <p:nvSpPr>
          <p:cNvPr id="5124" name="Rectangle 2">
            <a:extLst>
              <a:ext uri="{FF2B5EF4-FFF2-40B4-BE49-F238E27FC236}">
                <a16:creationId xmlns:a16="http://schemas.microsoft.com/office/drawing/2014/main" id="{3851FFFD-ACD2-4656-AB0A-3CBEDD4605E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77925" y="461963"/>
            <a:ext cx="7920038" cy="279400"/>
          </a:xfrm>
          <a:noFill/>
        </p:spPr>
        <p:txBody>
          <a:bodyPr lIns="0" tIns="0" rIns="0" bIns="0"/>
          <a:lstStyle/>
          <a:p>
            <a:pPr marL="0" indent="0" algn="ctr" defTabSz="401638" eaLnBrk="1" hangingPunct="1">
              <a:spcBef>
                <a:spcPct val="0"/>
              </a:spcBef>
            </a:pPr>
            <a:r>
              <a:rPr lang="en-US" altLang="hu-HU" sz="2400"/>
              <a:t>AZ ELőADÁS CÉLJA</a:t>
            </a:r>
          </a:p>
        </p:txBody>
      </p:sp>
      <p:sp>
        <p:nvSpPr>
          <p:cNvPr id="5125" name="Rectangle 3">
            <a:extLst>
              <a:ext uri="{FF2B5EF4-FFF2-40B4-BE49-F238E27FC236}">
                <a16:creationId xmlns:a16="http://schemas.microsoft.com/office/drawing/2014/main" id="{65CBFA34-4D0B-490F-9B2F-4EAA7963A3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76438" y="1887538"/>
            <a:ext cx="7459662" cy="4075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hu-HU" sz="2000" b="0">
                <a:solidFill>
                  <a:srgbClr val="000000"/>
                </a:solidFill>
              </a:rPr>
              <a:t>Miért készítünk adatfolyam-modellt? </a:t>
            </a:r>
          </a:p>
          <a:p>
            <a:endParaRPr lang="en-US" altLang="hu-HU" sz="2000" b="0">
              <a:solidFill>
                <a:srgbClr val="000000"/>
              </a:solidFill>
            </a:endParaRPr>
          </a:p>
          <a:p>
            <a:endParaRPr lang="en-US" altLang="hu-HU" sz="2000" b="0">
              <a:solidFill>
                <a:srgbClr val="000000"/>
              </a:solidFill>
            </a:endParaRPr>
          </a:p>
          <a:p>
            <a:endParaRPr lang="en-US" altLang="hu-HU" sz="2000" b="0">
              <a:solidFill>
                <a:srgbClr val="000000"/>
              </a:solidFill>
            </a:endParaRPr>
          </a:p>
          <a:p>
            <a:r>
              <a:rPr lang="en-US" altLang="hu-HU" sz="2000" b="0">
                <a:solidFill>
                  <a:srgbClr val="000000"/>
                </a:solidFill>
              </a:rPr>
              <a:t>A módszerben elfoglalt helyének és szerepének meghatározása</a:t>
            </a:r>
          </a:p>
          <a:p>
            <a:endParaRPr lang="en-US" altLang="hu-HU" sz="2000" b="0">
              <a:solidFill>
                <a:srgbClr val="000000"/>
              </a:solidFill>
            </a:endParaRPr>
          </a:p>
          <a:p>
            <a:endParaRPr lang="en-US" altLang="hu-HU" sz="2000" b="0">
              <a:solidFill>
                <a:srgbClr val="000000"/>
              </a:solidFill>
            </a:endParaRPr>
          </a:p>
          <a:p>
            <a:endParaRPr lang="en-US" altLang="hu-HU" sz="2000" b="0">
              <a:solidFill>
                <a:srgbClr val="000000"/>
              </a:solidFill>
            </a:endParaRPr>
          </a:p>
          <a:p>
            <a:r>
              <a:rPr lang="en-US" altLang="hu-HU" sz="2000" b="0">
                <a:solidFill>
                  <a:srgbClr val="000000"/>
                </a:solidFill>
              </a:rPr>
              <a:t>A adatfolyam-modellezés jelöléseinek ismertetése</a:t>
            </a:r>
          </a:p>
          <a:p>
            <a:endParaRPr lang="en-US" altLang="hu-HU" sz="2000" b="0">
              <a:solidFill>
                <a:srgbClr val="000000"/>
              </a:solidFill>
            </a:endParaRPr>
          </a:p>
          <a:p>
            <a:endParaRPr lang="en-US" altLang="hu-HU" sz="2000" b="0">
              <a:solidFill>
                <a:srgbClr val="000000"/>
              </a:solidFill>
            </a:endParaRPr>
          </a:p>
          <a:p>
            <a:endParaRPr lang="en-US" altLang="hu-HU" sz="2000" b="0">
              <a:solidFill>
                <a:srgbClr val="000000"/>
              </a:solidFill>
            </a:endParaRPr>
          </a:p>
          <a:p>
            <a:r>
              <a:rPr lang="en-US" altLang="hu-HU" sz="2000" b="0">
                <a:solidFill>
                  <a:srgbClr val="000000"/>
                </a:solidFill>
              </a:rPr>
              <a:t>Egy adatfolyam-modell elkészítési módszer bemutatása</a:t>
            </a:r>
          </a:p>
        </p:txBody>
      </p:sp>
      <p:sp>
        <p:nvSpPr>
          <p:cNvPr id="5126" name="Rectangle 4">
            <a:extLst>
              <a:ext uri="{FF2B5EF4-FFF2-40B4-BE49-F238E27FC236}">
                <a16:creationId xmlns:a16="http://schemas.microsoft.com/office/drawing/2014/main" id="{A7D20BC3-8180-4A38-B660-E6F7450C5C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95500" y="2447925"/>
            <a:ext cx="6019800" cy="62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hu-HU" altLang="hu-HU"/>
          </a:p>
        </p:txBody>
      </p:sp>
      <p:sp>
        <p:nvSpPr>
          <p:cNvPr id="5127" name="Rectangle 5">
            <a:extLst>
              <a:ext uri="{FF2B5EF4-FFF2-40B4-BE49-F238E27FC236}">
                <a16:creationId xmlns:a16="http://schemas.microsoft.com/office/drawing/2014/main" id="{B6682A45-D59E-4464-A77B-6CEB540F7F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73288" y="4943475"/>
            <a:ext cx="8709025" cy="17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hu-HU" sz="100" b="0">
                <a:solidFill>
                  <a:srgbClr val="7F604F"/>
                </a:solidFill>
              </a:rPr>
              <a:t> </a:t>
            </a:r>
          </a:p>
        </p:txBody>
      </p:sp>
    </p:spTree>
  </p:cSld>
  <p:clrMapOvr>
    <a:masterClrMapping/>
  </p:clrMapOvr>
  <p:transition>
    <p:wipe dir="d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Élőláb helye 4">
            <a:extLst>
              <a:ext uri="{FF2B5EF4-FFF2-40B4-BE49-F238E27FC236}">
                <a16:creationId xmlns:a16="http://schemas.microsoft.com/office/drawing/2014/main" id="{93B7C56B-5FC7-4FC3-B5B5-4249210726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hu-HU" b="0">
                <a:latin typeface="Arial" panose="020B0604020202020204" pitchFamily="34" charset="0"/>
              </a:rPr>
              <a:t>Információrendszer fejlesztés módszertana, Dr. Molnár Bálint egyetemi docens</a:t>
            </a:r>
          </a:p>
        </p:txBody>
      </p:sp>
      <p:sp>
        <p:nvSpPr>
          <p:cNvPr id="23555" name="Dia számának helye 5">
            <a:extLst>
              <a:ext uri="{FF2B5EF4-FFF2-40B4-BE49-F238E27FC236}">
                <a16:creationId xmlns:a16="http://schemas.microsoft.com/office/drawing/2014/main" id="{F0EF6914-19D9-4E6B-82D8-71E2730282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fld id="{4F92EB54-D9C9-4EE6-9B41-1010E508FC32}" type="slidenum">
              <a:rPr lang="en-US" altLang="hu-HU" b="0">
                <a:latin typeface="Arial" panose="020B0604020202020204" pitchFamily="34" charset="0"/>
              </a:rPr>
              <a:pPr/>
              <a:t>10</a:t>
            </a:fld>
            <a:endParaRPr lang="en-US" altLang="hu-HU" b="0">
              <a:latin typeface="Arial" panose="020B0604020202020204" pitchFamily="34" charset="0"/>
            </a:endParaRPr>
          </a:p>
        </p:txBody>
      </p:sp>
      <p:sp>
        <p:nvSpPr>
          <p:cNvPr id="23556" name="Rectangle 2">
            <a:extLst>
              <a:ext uri="{FF2B5EF4-FFF2-40B4-BE49-F238E27FC236}">
                <a16:creationId xmlns:a16="http://schemas.microsoft.com/office/drawing/2014/main" id="{7807AB0F-2ADE-4013-9EF0-1F54FA3341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7875" y="6234113"/>
            <a:ext cx="20383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hu-HU" altLang="hu-HU"/>
          </a:p>
        </p:txBody>
      </p:sp>
      <p:sp>
        <p:nvSpPr>
          <p:cNvPr id="23557" name="Rectangle 3">
            <a:extLst>
              <a:ext uri="{FF2B5EF4-FFF2-40B4-BE49-F238E27FC236}">
                <a16:creationId xmlns:a16="http://schemas.microsoft.com/office/drawing/2014/main" id="{C43E62A7-8197-4022-A31C-0A17F7CFF0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98838" y="6234113"/>
            <a:ext cx="31083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hu-HU" altLang="hu-HU"/>
          </a:p>
        </p:txBody>
      </p:sp>
      <p:sp>
        <p:nvSpPr>
          <p:cNvPr id="23558" name="Rectangle 4">
            <a:extLst>
              <a:ext uri="{FF2B5EF4-FFF2-40B4-BE49-F238E27FC236}">
                <a16:creationId xmlns:a16="http://schemas.microsoft.com/office/drawing/2014/main" id="{FA897A09-7D85-4175-8345-4F5A7B04B62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49450" y="1927225"/>
            <a:ext cx="7004050" cy="3673475"/>
          </a:xfrm>
          <a:noFill/>
        </p:spPr>
        <p:txBody>
          <a:bodyPr lIns="0" tIns="0" rIns="0" bIns="0"/>
          <a:lstStyle/>
          <a:p>
            <a:pPr marL="0" indent="0" defTabSz="401638" eaLnBrk="1" hangingPunct="1">
              <a:spcBef>
                <a:spcPct val="0"/>
              </a:spcBef>
            </a:pPr>
            <a:r>
              <a:rPr lang="en-US" altLang="hu-HU" sz="1800"/>
              <a:t>1. Szakasz: </a:t>
            </a:r>
          </a:p>
          <a:p>
            <a:pPr marL="1809750" lvl="4" indent="-200025" defTabSz="401638" eaLnBrk="1" hangingPunct="1"/>
            <a:r>
              <a:rPr lang="en-US" altLang="hu-HU"/>
              <a:t>Projektalapító okirat</a:t>
            </a:r>
          </a:p>
          <a:p>
            <a:pPr marL="1809750" lvl="4" indent="-200025" defTabSz="401638" eaLnBrk="1" hangingPunct="1"/>
            <a:r>
              <a:rPr lang="en-US" altLang="hu-HU"/>
              <a:t>Megvalósíthatósági tanulmány</a:t>
            </a:r>
          </a:p>
          <a:p>
            <a:pPr marL="0" indent="0" defTabSz="401638" eaLnBrk="1" hangingPunct="1"/>
            <a:r>
              <a:rPr lang="en-US" altLang="hu-HU" sz="2000"/>
              <a:t>2.Szakasz:</a:t>
            </a:r>
          </a:p>
          <a:p>
            <a:pPr marL="1809750" lvl="4" indent="-200025" defTabSz="401638" eaLnBrk="1" hangingPunct="1"/>
            <a:r>
              <a:rPr lang="en-US" altLang="hu-HU"/>
              <a:t>Logikai DFM</a:t>
            </a:r>
          </a:p>
          <a:p>
            <a:pPr marL="1809750" lvl="4" indent="-200025" defTabSz="401638" eaLnBrk="1" hangingPunct="1"/>
            <a:r>
              <a:rPr lang="en-US" altLang="hu-HU"/>
              <a:t>Követelményjegyzék</a:t>
            </a:r>
          </a:p>
          <a:p>
            <a:pPr marL="0" indent="0" defTabSz="401638" eaLnBrk="1" hangingPunct="1"/>
            <a:r>
              <a:rPr lang="en-US" altLang="hu-HU" sz="2000"/>
              <a:t>3. szakasz:</a:t>
            </a:r>
          </a:p>
          <a:p>
            <a:pPr marL="1809750" lvl="4" indent="-200025" defTabSz="401638" eaLnBrk="1" hangingPunct="1"/>
            <a:r>
              <a:rPr lang="en-US" altLang="hu-HU"/>
              <a:t>Követelményjegyzék</a:t>
            </a:r>
          </a:p>
          <a:p>
            <a:pPr marL="1809750" lvl="4" indent="-200025" defTabSz="401638" eaLnBrk="1" hangingPunct="1"/>
            <a:r>
              <a:rPr lang="en-US" altLang="hu-HU"/>
              <a:t>Kiválasztott rendszerszervezési alternatíva</a:t>
            </a:r>
          </a:p>
          <a:p>
            <a:pPr marL="1809750" lvl="4" indent="-200025" defTabSz="401638" eaLnBrk="1" hangingPunct="1"/>
            <a:r>
              <a:rPr lang="en-US" altLang="hu-HU"/>
              <a:t>Logikai DFM</a:t>
            </a:r>
          </a:p>
        </p:txBody>
      </p:sp>
      <p:sp>
        <p:nvSpPr>
          <p:cNvPr id="23559" name="Rectangle 5">
            <a:extLst>
              <a:ext uri="{FF2B5EF4-FFF2-40B4-BE49-F238E27FC236}">
                <a16:creationId xmlns:a16="http://schemas.microsoft.com/office/drawing/2014/main" id="{F9996B53-2CED-42E8-9F83-6C54AC3D3A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3150" y="701675"/>
            <a:ext cx="7408242" cy="52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hu-HU" sz="2400" b="0" dirty="0">
                <a:solidFill>
                  <a:srgbClr val="000000"/>
                </a:solidFill>
              </a:rPr>
              <a:t>AZ ADATFOLYAM-MODELLEZÉS BEMENETEI</a:t>
            </a:r>
          </a:p>
        </p:txBody>
      </p:sp>
      <p:sp>
        <p:nvSpPr>
          <p:cNvPr id="23560" name="Rectangle 6">
            <a:extLst>
              <a:ext uri="{FF2B5EF4-FFF2-40B4-BE49-F238E27FC236}">
                <a16:creationId xmlns:a16="http://schemas.microsoft.com/office/drawing/2014/main" id="{2EE1CA6E-CB88-4BC9-924B-76792C93DC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4225" y="2784475"/>
            <a:ext cx="1789113" cy="207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hu-HU" altLang="hu-HU"/>
          </a:p>
        </p:txBody>
      </p:sp>
      <p:sp>
        <p:nvSpPr>
          <p:cNvPr id="23561" name="Rectangle 7">
            <a:extLst>
              <a:ext uri="{FF2B5EF4-FFF2-40B4-BE49-F238E27FC236}">
                <a16:creationId xmlns:a16="http://schemas.microsoft.com/office/drawing/2014/main" id="{5C6D1FCC-C175-4175-9051-6DB0A90675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82913" y="2109788"/>
            <a:ext cx="5803900" cy="417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hu-HU" altLang="hu-HU"/>
          </a:p>
        </p:txBody>
      </p:sp>
    </p:spTree>
  </p:cSld>
  <p:clrMapOvr>
    <a:masterClrMapping/>
  </p:clrMapOvr>
  <p:transition>
    <p:wipe dir="d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Élőláb helye 4">
            <a:extLst>
              <a:ext uri="{FF2B5EF4-FFF2-40B4-BE49-F238E27FC236}">
                <a16:creationId xmlns:a16="http://schemas.microsoft.com/office/drawing/2014/main" id="{51F7B3C0-FA12-4785-9FD2-818014320F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hu-HU" b="0">
                <a:latin typeface="Arial" panose="020B0604020202020204" pitchFamily="34" charset="0"/>
              </a:rPr>
              <a:t>Információrendszer fejlesztés módszertana, Dr. Molnár Bálint egyetemi docens</a:t>
            </a:r>
          </a:p>
        </p:txBody>
      </p:sp>
      <p:sp>
        <p:nvSpPr>
          <p:cNvPr id="25603" name="Dia számának helye 5">
            <a:extLst>
              <a:ext uri="{FF2B5EF4-FFF2-40B4-BE49-F238E27FC236}">
                <a16:creationId xmlns:a16="http://schemas.microsoft.com/office/drawing/2014/main" id="{48DC9E5E-F4DA-4E99-BC76-B94592CB6E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fld id="{A41F18AA-F6D9-4DA0-B729-5AD15C06B231}" type="slidenum">
              <a:rPr lang="en-US" altLang="hu-HU" b="0">
                <a:latin typeface="Arial" panose="020B0604020202020204" pitchFamily="34" charset="0"/>
              </a:rPr>
              <a:pPr/>
              <a:t>11</a:t>
            </a:fld>
            <a:endParaRPr lang="en-US" altLang="hu-HU" b="0">
              <a:latin typeface="Arial" panose="020B0604020202020204" pitchFamily="34" charset="0"/>
            </a:endParaRPr>
          </a:p>
        </p:txBody>
      </p:sp>
      <p:sp>
        <p:nvSpPr>
          <p:cNvPr id="25604" name="Rectangle 2">
            <a:extLst>
              <a:ext uri="{FF2B5EF4-FFF2-40B4-BE49-F238E27FC236}">
                <a16:creationId xmlns:a16="http://schemas.microsoft.com/office/drawing/2014/main" id="{2A834EE7-A17E-436D-AAA8-6AFF3C658E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7875" y="6234113"/>
            <a:ext cx="20383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hu-HU" altLang="hu-HU"/>
          </a:p>
        </p:txBody>
      </p:sp>
      <p:sp>
        <p:nvSpPr>
          <p:cNvPr id="25605" name="Rectangle 3">
            <a:extLst>
              <a:ext uri="{FF2B5EF4-FFF2-40B4-BE49-F238E27FC236}">
                <a16:creationId xmlns:a16="http://schemas.microsoft.com/office/drawing/2014/main" id="{A1E9F124-6749-4D1D-B7F1-325A1DF4F3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98838" y="6234113"/>
            <a:ext cx="31083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hu-HU" altLang="hu-HU"/>
          </a:p>
        </p:txBody>
      </p:sp>
      <p:sp>
        <p:nvSpPr>
          <p:cNvPr id="25606" name="Rectangle 4">
            <a:extLst>
              <a:ext uri="{FF2B5EF4-FFF2-40B4-BE49-F238E27FC236}">
                <a16:creationId xmlns:a16="http://schemas.microsoft.com/office/drawing/2014/main" id="{2411E961-EFAC-4A53-9DC3-BA43821F5E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49363" y="657225"/>
            <a:ext cx="7920037" cy="534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hu-HU" sz="2400" b="0">
                <a:solidFill>
                  <a:srgbClr val="000000"/>
                </a:solidFill>
              </a:rPr>
              <a:t>AZ ADATFOLYAM-MODELLEZÉS TERMÉKEI</a:t>
            </a:r>
          </a:p>
        </p:txBody>
      </p:sp>
      <p:sp>
        <p:nvSpPr>
          <p:cNvPr id="25607" name="Rectangle 5">
            <a:extLst>
              <a:ext uri="{FF2B5EF4-FFF2-40B4-BE49-F238E27FC236}">
                <a16:creationId xmlns:a16="http://schemas.microsoft.com/office/drawing/2014/main" id="{363275BE-41E3-4D29-8203-10779CCA67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28950" y="1847850"/>
            <a:ext cx="6286500" cy="4552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hu-HU" sz="1800" b="0">
                <a:solidFill>
                  <a:srgbClr val="000000"/>
                </a:solidFill>
              </a:rPr>
              <a:t>ADATFOLYAM-MODELL</a:t>
            </a:r>
          </a:p>
          <a:p>
            <a:endParaRPr lang="en-US" altLang="hu-HU" sz="1800" b="0">
              <a:solidFill>
                <a:srgbClr val="000000"/>
              </a:solidFill>
            </a:endParaRPr>
          </a:p>
          <a:p>
            <a:r>
              <a:rPr lang="en-US" altLang="hu-HU" sz="1800" b="0">
                <a:solidFill>
                  <a:srgbClr val="000000"/>
                </a:solidFill>
              </a:rPr>
              <a:t>ADATFOLYAM-ÁBRÁK</a:t>
            </a:r>
          </a:p>
          <a:p>
            <a:r>
              <a:rPr lang="en-US" altLang="hu-HU" sz="1800" b="0">
                <a:solidFill>
                  <a:srgbClr val="000000"/>
                </a:solidFill>
              </a:rPr>
              <a:t>(HIERARCHIKUS HALMAZA)</a:t>
            </a:r>
          </a:p>
          <a:p>
            <a:endParaRPr lang="en-US" altLang="hu-HU" sz="1800" b="0">
              <a:solidFill>
                <a:srgbClr val="000000"/>
              </a:solidFill>
            </a:endParaRPr>
          </a:p>
          <a:p>
            <a:r>
              <a:rPr lang="en-US" altLang="hu-HU" sz="1800" b="0">
                <a:solidFill>
                  <a:srgbClr val="000000"/>
                </a:solidFill>
              </a:rPr>
              <a:t>ADATJEGYZÉK</a:t>
            </a:r>
          </a:p>
          <a:p>
            <a:endParaRPr lang="en-US" altLang="hu-HU" sz="1800" b="0">
              <a:solidFill>
                <a:srgbClr val="000000"/>
              </a:solidFill>
            </a:endParaRPr>
          </a:p>
          <a:p>
            <a:r>
              <a:rPr lang="en-US" altLang="hu-HU" sz="1800" b="0">
                <a:solidFill>
                  <a:srgbClr val="000000"/>
                </a:solidFill>
              </a:rPr>
              <a:t>ELEMI FOLYAMATOK LEÍRÁSAI</a:t>
            </a:r>
          </a:p>
          <a:p>
            <a:endParaRPr lang="en-US" altLang="hu-HU" sz="1800" b="0">
              <a:solidFill>
                <a:srgbClr val="000000"/>
              </a:solidFill>
            </a:endParaRPr>
          </a:p>
          <a:p>
            <a:r>
              <a:rPr lang="en-US" altLang="hu-HU" sz="1800" b="0">
                <a:solidFill>
                  <a:srgbClr val="000000"/>
                </a:solidFill>
              </a:rPr>
              <a:t>KÜLSő ENTITÁSOK LEÍRÁSAI</a:t>
            </a:r>
          </a:p>
          <a:p>
            <a:endParaRPr lang="en-US" altLang="hu-HU" sz="1800" b="0">
              <a:solidFill>
                <a:srgbClr val="000000"/>
              </a:solidFill>
            </a:endParaRPr>
          </a:p>
          <a:p>
            <a:r>
              <a:rPr lang="en-US" altLang="hu-HU" sz="1800" b="0">
                <a:solidFill>
                  <a:srgbClr val="000000"/>
                </a:solidFill>
              </a:rPr>
              <a:t>BEMENETEK/KIMENETEK LEÍRÁSAI</a:t>
            </a:r>
          </a:p>
          <a:p>
            <a:endParaRPr lang="en-US" altLang="hu-HU" sz="1800" b="0">
              <a:solidFill>
                <a:srgbClr val="000000"/>
              </a:solidFill>
            </a:endParaRPr>
          </a:p>
          <a:p>
            <a:r>
              <a:rPr lang="en-US" altLang="hu-HU" sz="1800" b="0">
                <a:solidFill>
                  <a:srgbClr val="000000"/>
                </a:solidFill>
              </a:rPr>
              <a:t>LOGIKAI ADATTÁR-ENTITÁS MEGFELELTETÉS</a:t>
            </a:r>
          </a:p>
        </p:txBody>
      </p:sp>
      <p:sp>
        <p:nvSpPr>
          <p:cNvPr id="25608" name="Rectangle 6">
            <a:extLst>
              <a:ext uri="{FF2B5EF4-FFF2-40B4-BE49-F238E27FC236}">
                <a16:creationId xmlns:a16="http://schemas.microsoft.com/office/drawing/2014/main" id="{066A145B-49DC-41BC-B4F1-648A800060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11500" y="2809875"/>
            <a:ext cx="5324475" cy="62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hu-HU" altLang="hu-HU"/>
          </a:p>
        </p:txBody>
      </p:sp>
    </p:spTree>
  </p:cSld>
  <p:clrMapOvr>
    <a:masterClrMapping/>
  </p:clrMapOvr>
  <p:transition>
    <p:wipe dir="d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Élőláb helye 4">
            <a:extLst>
              <a:ext uri="{FF2B5EF4-FFF2-40B4-BE49-F238E27FC236}">
                <a16:creationId xmlns:a16="http://schemas.microsoft.com/office/drawing/2014/main" id="{93357A58-B974-442A-8E0F-80D92A1AEB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hu-HU" b="0">
                <a:latin typeface="Arial" panose="020B0604020202020204" pitchFamily="34" charset="0"/>
              </a:rPr>
              <a:t>Információrendszer fejlesztés módszertana, Dr. Molnár Bálint egyetemi docens</a:t>
            </a:r>
          </a:p>
        </p:txBody>
      </p:sp>
      <p:sp>
        <p:nvSpPr>
          <p:cNvPr id="27651" name="Dia számának helye 5">
            <a:extLst>
              <a:ext uri="{FF2B5EF4-FFF2-40B4-BE49-F238E27FC236}">
                <a16:creationId xmlns:a16="http://schemas.microsoft.com/office/drawing/2014/main" id="{634730B0-6512-40E7-A3BB-909931F91B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fld id="{53EE871B-9D92-4CB5-925F-945B08084CB0}" type="slidenum">
              <a:rPr lang="en-US" altLang="hu-HU" b="0">
                <a:latin typeface="Arial" panose="020B0604020202020204" pitchFamily="34" charset="0"/>
              </a:rPr>
              <a:pPr/>
              <a:t>12</a:t>
            </a:fld>
            <a:endParaRPr lang="en-US" altLang="hu-HU" b="0">
              <a:latin typeface="Arial" panose="020B0604020202020204" pitchFamily="34" charset="0"/>
            </a:endParaRPr>
          </a:p>
        </p:txBody>
      </p:sp>
      <p:sp>
        <p:nvSpPr>
          <p:cNvPr id="27652" name="Rectangle 2">
            <a:extLst>
              <a:ext uri="{FF2B5EF4-FFF2-40B4-BE49-F238E27FC236}">
                <a16:creationId xmlns:a16="http://schemas.microsoft.com/office/drawing/2014/main" id="{34D4C076-8E05-4CCF-85A8-89C1000743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7875" y="6234113"/>
            <a:ext cx="20383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hu-HU" altLang="hu-HU"/>
          </a:p>
        </p:txBody>
      </p:sp>
      <p:sp>
        <p:nvSpPr>
          <p:cNvPr id="27653" name="Rectangle 3">
            <a:extLst>
              <a:ext uri="{FF2B5EF4-FFF2-40B4-BE49-F238E27FC236}">
                <a16:creationId xmlns:a16="http://schemas.microsoft.com/office/drawing/2014/main" id="{9A5ABC2E-F595-46E1-87B7-F5A69C2BB7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98688" y="6215063"/>
            <a:ext cx="31083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hu-HU" altLang="hu-HU"/>
          </a:p>
        </p:txBody>
      </p:sp>
      <p:sp>
        <p:nvSpPr>
          <p:cNvPr id="27654" name="Rectangle 4">
            <a:extLst>
              <a:ext uri="{FF2B5EF4-FFF2-40B4-BE49-F238E27FC236}">
                <a16:creationId xmlns:a16="http://schemas.microsoft.com/office/drawing/2014/main" id="{E3EA02BA-760A-410C-8CA4-7B94E8DB513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57288" y="550863"/>
            <a:ext cx="7986712" cy="687387"/>
          </a:xfrm>
          <a:noFill/>
        </p:spPr>
        <p:txBody>
          <a:bodyPr lIns="0" tIns="0" rIns="0" bIns="0"/>
          <a:lstStyle/>
          <a:p>
            <a:pPr marL="0" indent="0" algn="ctr" defTabSz="401638" eaLnBrk="1" hangingPunct="1">
              <a:spcBef>
                <a:spcPct val="0"/>
              </a:spcBef>
            </a:pPr>
            <a:r>
              <a:rPr lang="en-US" altLang="hu-HU" sz="2300"/>
              <a:t>ADATFOLYAM-ÁBRÁK </a:t>
            </a:r>
          </a:p>
          <a:p>
            <a:pPr marL="0" indent="0" algn="ctr" defTabSz="401638" eaLnBrk="1" hangingPunct="1">
              <a:spcBef>
                <a:spcPct val="0"/>
              </a:spcBef>
            </a:pPr>
            <a:r>
              <a:rPr lang="en-US" altLang="hu-HU" sz="2300">
                <a:highlight>
                  <a:srgbClr val="FFFF00"/>
                </a:highlight>
              </a:rPr>
              <a:t>JELÖLÉSEI</a:t>
            </a:r>
          </a:p>
        </p:txBody>
      </p:sp>
      <p:sp>
        <p:nvSpPr>
          <p:cNvPr id="27655" name="Oval 5">
            <a:extLst>
              <a:ext uri="{FF2B5EF4-FFF2-40B4-BE49-F238E27FC236}">
                <a16:creationId xmlns:a16="http://schemas.microsoft.com/office/drawing/2014/main" id="{DC0C1AC7-A64A-41CF-9DA3-260510556D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65325" y="1911350"/>
            <a:ext cx="1914525" cy="787400"/>
          </a:xfrm>
          <a:prstGeom prst="ellips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hu-HU" altLang="hu-HU"/>
          </a:p>
        </p:txBody>
      </p:sp>
      <p:sp>
        <p:nvSpPr>
          <p:cNvPr id="27656" name="Rectangle 6">
            <a:extLst>
              <a:ext uri="{FF2B5EF4-FFF2-40B4-BE49-F238E27FC236}">
                <a16:creationId xmlns:a16="http://schemas.microsoft.com/office/drawing/2014/main" id="{2FCF721E-7586-4763-921C-71EA55ED00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08300" y="1944688"/>
            <a:ext cx="117475" cy="106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hu-HU" sz="1800" b="0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27657" name="Rectangle 7">
            <a:extLst>
              <a:ext uri="{FF2B5EF4-FFF2-40B4-BE49-F238E27FC236}">
                <a16:creationId xmlns:a16="http://schemas.microsoft.com/office/drawing/2014/main" id="{27D189BD-36AC-4AB7-BFE4-9EC941338E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92363" y="2166938"/>
            <a:ext cx="1006475" cy="119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hu-HU" sz="1800" b="0">
                <a:solidFill>
                  <a:srgbClr val="000000"/>
                </a:solidFill>
              </a:rPr>
              <a:t>VEVő</a:t>
            </a:r>
          </a:p>
        </p:txBody>
      </p:sp>
      <p:sp>
        <p:nvSpPr>
          <p:cNvPr id="27658" name="Oval 8">
            <a:extLst>
              <a:ext uri="{FF2B5EF4-FFF2-40B4-BE49-F238E27FC236}">
                <a16:creationId xmlns:a16="http://schemas.microsoft.com/office/drawing/2014/main" id="{97B31242-EA41-42A0-AF12-D1AC02EFCA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06838" y="2616200"/>
            <a:ext cx="1897062" cy="825500"/>
          </a:xfrm>
          <a:prstGeom prst="ellips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hu-HU" altLang="hu-HU"/>
          </a:p>
        </p:txBody>
      </p:sp>
      <p:sp>
        <p:nvSpPr>
          <p:cNvPr id="27659" name="Line 9">
            <a:extLst>
              <a:ext uri="{FF2B5EF4-FFF2-40B4-BE49-F238E27FC236}">
                <a16:creationId xmlns:a16="http://schemas.microsoft.com/office/drawing/2014/main" id="{F008BC0C-9D3A-4545-83AE-2EF3D3C9322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914775" y="2609850"/>
            <a:ext cx="969963" cy="284163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7660" name="Rectangle 10">
            <a:extLst>
              <a:ext uri="{FF2B5EF4-FFF2-40B4-BE49-F238E27FC236}">
                <a16:creationId xmlns:a16="http://schemas.microsoft.com/office/drawing/2014/main" id="{57228E30-D3BE-4B95-8986-606D1CA3A1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0450" y="2630488"/>
            <a:ext cx="117475" cy="107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hu-HU" sz="1800" b="0">
                <a:solidFill>
                  <a:srgbClr val="000000"/>
                </a:solidFill>
              </a:rPr>
              <a:t>b</a:t>
            </a:r>
          </a:p>
        </p:txBody>
      </p:sp>
      <p:sp>
        <p:nvSpPr>
          <p:cNvPr id="27661" name="Rectangle 11">
            <a:extLst>
              <a:ext uri="{FF2B5EF4-FFF2-40B4-BE49-F238E27FC236}">
                <a16:creationId xmlns:a16="http://schemas.microsoft.com/office/drawing/2014/main" id="{52F0A05C-CC7F-4063-8249-8EAB1C3E89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10025" y="2847975"/>
            <a:ext cx="1717675" cy="122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hu-HU" sz="1800" b="0">
                <a:solidFill>
                  <a:srgbClr val="000000"/>
                </a:solidFill>
              </a:rPr>
              <a:t>FOLYÓ-</a:t>
            </a:r>
          </a:p>
          <a:p>
            <a:pPr algn="ctr"/>
            <a:r>
              <a:rPr lang="en-US" altLang="hu-HU" sz="1800" b="0">
                <a:solidFill>
                  <a:srgbClr val="000000"/>
                </a:solidFill>
              </a:rPr>
              <a:t>SZÁMLÁK</a:t>
            </a:r>
          </a:p>
        </p:txBody>
      </p:sp>
      <p:sp>
        <p:nvSpPr>
          <p:cNvPr id="27662" name="Oval 12">
            <a:extLst>
              <a:ext uri="{FF2B5EF4-FFF2-40B4-BE49-F238E27FC236}">
                <a16:creationId xmlns:a16="http://schemas.microsoft.com/office/drawing/2014/main" id="{6F1D0014-D5D2-4D68-9265-FCE4550AC8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13438" y="1868488"/>
            <a:ext cx="1890712" cy="811212"/>
          </a:xfrm>
          <a:prstGeom prst="ellips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hu-HU" altLang="hu-HU"/>
          </a:p>
        </p:txBody>
      </p:sp>
      <p:sp>
        <p:nvSpPr>
          <p:cNvPr id="27663" name="Line 13">
            <a:extLst>
              <a:ext uri="{FF2B5EF4-FFF2-40B4-BE49-F238E27FC236}">
                <a16:creationId xmlns:a16="http://schemas.microsoft.com/office/drawing/2014/main" id="{01B9FD47-1CE0-4150-AFB4-08A5D4A4C2B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922963" y="1862138"/>
            <a:ext cx="968375" cy="28257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7664" name="Rectangle 14">
            <a:extLst>
              <a:ext uri="{FF2B5EF4-FFF2-40B4-BE49-F238E27FC236}">
                <a16:creationId xmlns:a16="http://schemas.microsoft.com/office/drawing/2014/main" id="{E0D864B7-2010-40D0-934F-005A1882C7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43713" y="1882775"/>
            <a:ext cx="115887" cy="10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hu-HU" sz="1800" b="0">
                <a:solidFill>
                  <a:srgbClr val="000000"/>
                </a:solidFill>
              </a:rPr>
              <a:t>b</a:t>
            </a:r>
          </a:p>
        </p:txBody>
      </p:sp>
      <p:sp>
        <p:nvSpPr>
          <p:cNvPr id="27665" name="Rectangle 15">
            <a:extLst>
              <a:ext uri="{FF2B5EF4-FFF2-40B4-BE49-F238E27FC236}">
                <a16:creationId xmlns:a16="http://schemas.microsoft.com/office/drawing/2014/main" id="{BE8CF03E-02CA-4212-9BE8-0F7091E728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07100" y="2103438"/>
            <a:ext cx="1787525" cy="12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hu-HU" sz="1800" b="0">
                <a:solidFill>
                  <a:srgbClr val="000000"/>
                </a:solidFill>
              </a:rPr>
              <a:t>FOLYÓ-SZÁMLÁK</a:t>
            </a:r>
          </a:p>
        </p:txBody>
      </p:sp>
      <p:sp>
        <p:nvSpPr>
          <p:cNvPr id="27666" name="AutoShape 16">
            <a:extLst>
              <a:ext uri="{FF2B5EF4-FFF2-40B4-BE49-F238E27FC236}">
                <a16:creationId xmlns:a16="http://schemas.microsoft.com/office/drawing/2014/main" id="{36A04C51-2059-47A1-B2E2-2D448436E2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13038" y="4810125"/>
            <a:ext cx="1833562" cy="860425"/>
          </a:xfrm>
          <a:prstGeom prst="roundRect">
            <a:avLst>
              <a:gd name="adj" fmla="val 12495"/>
            </a:avLst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hu-HU" altLang="hu-HU"/>
          </a:p>
        </p:txBody>
      </p:sp>
      <p:sp>
        <p:nvSpPr>
          <p:cNvPr id="27667" name="Line 17">
            <a:extLst>
              <a:ext uri="{FF2B5EF4-FFF2-40B4-BE49-F238E27FC236}">
                <a16:creationId xmlns:a16="http://schemas.microsoft.com/office/drawing/2014/main" id="{7C1F4ECA-0658-4090-BC2B-4FA866355D7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709863" y="5089525"/>
            <a:ext cx="1843087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7668" name="Line 18">
            <a:extLst>
              <a:ext uri="{FF2B5EF4-FFF2-40B4-BE49-F238E27FC236}">
                <a16:creationId xmlns:a16="http://schemas.microsoft.com/office/drawing/2014/main" id="{21072926-00B4-445E-912F-8C05A430E21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222625" y="4797425"/>
            <a:ext cx="0" cy="290513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7669" name="Rectangle 19">
            <a:extLst>
              <a:ext uri="{FF2B5EF4-FFF2-40B4-BE49-F238E27FC236}">
                <a16:creationId xmlns:a16="http://schemas.microsoft.com/office/drawing/2014/main" id="{9CCE00EA-9642-4E1B-BA33-6E63346D9C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38450" y="5181600"/>
            <a:ext cx="66675" cy="241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hu-HU" sz="1800" b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27670" name="Line 20">
            <a:extLst>
              <a:ext uri="{FF2B5EF4-FFF2-40B4-BE49-F238E27FC236}">
                <a16:creationId xmlns:a16="http://schemas.microsoft.com/office/drawing/2014/main" id="{7DCA527C-DE7F-42E0-888D-EBD186E80DA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184650" y="5386388"/>
            <a:ext cx="368300" cy="2809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7671" name="Rectangle 21">
            <a:extLst>
              <a:ext uri="{FF2B5EF4-FFF2-40B4-BE49-F238E27FC236}">
                <a16:creationId xmlns:a16="http://schemas.microsoft.com/office/drawing/2014/main" id="{9257D52E-387F-439C-8C54-D92C527B17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95788" y="5502275"/>
            <a:ext cx="82550" cy="16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hu-HU" sz="1800" b="0">
                <a:solidFill>
                  <a:srgbClr val="000000"/>
                </a:solidFill>
              </a:rPr>
              <a:t>*</a:t>
            </a:r>
          </a:p>
        </p:txBody>
      </p:sp>
      <p:sp>
        <p:nvSpPr>
          <p:cNvPr id="27672" name="Rectangle 22">
            <a:extLst>
              <a:ext uri="{FF2B5EF4-FFF2-40B4-BE49-F238E27FC236}">
                <a16:creationId xmlns:a16="http://schemas.microsoft.com/office/drawing/2014/main" id="{2CA94B98-06C8-436E-AD8B-CB5BBE3C0A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6425" y="5461000"/>
            <a:ext cx="44450" cy="16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hu-HU" sz="1800" b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27673" name="Rectangle 23">
            <a:extLst>
              <a:ext uri="{FF2B5EF4-FFF2-40B4-BE49-F238E27FC236}">
                <a16:creationId xmlns:a16="http://schemas.microsoft.com/office/drawing/2014/main" id="{8B9565EE-0FDE-44E4-9777-A0365C09C3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05100" y="4862513"/>
            <a:ext cx="387350" cy="280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hu-HU" sz="1600" b="0">
                <a:solidFill>
                  <a:srgbClr val="000000"/>
                </a:solidFill>
              </a:rPr>
              <a:t>1.5</a:t>
            </a:r>
          </a:p>
        </p:txBody>
      </p:sp>
      <p:sp>
        <p:nvSpPr>
          <p:cNvPr id="27674" name="Rectangle 24">
            <a:extLst>
              <a:ext uri="{FF2B5EF4-FFF2-40B4-BE49-F238E27FC236}">
                <a16:creationId xmlns:a16="http://schemas.microsoft.com/office/drawing/2014/main" id="{F7A092E9-2E49-4C57-A7D3-CCA609379B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52788" y="4875213"/>
            <a:ext cx="1319212" cy="290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hu-HU" b="0">
                <a:solidFill>
                  <a:srgbClr val="000000"/>
                </a:solidFill>
              </a:rPr>
              <a:t>FSZLA.KEZEL</a:t>
            </a:r>
            <a:r>
              <a:rPr lang="en-US" altLang="hu-HU" sz="1600" b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27675" name="AutoShape 25">
            <a:extLst>
              <a:ext uri="{FF2B5EF4-FFF2-40B4-BE49-F238E27FC236}">
                <a16:creationId xmlns:a16="http://schemas.microsoft.com/office/drawing/2014/main" id="{FC796A4E-576C-4218-846C-BDB1100424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13038" y="3767138"/>
            <a:ext cx="1831975" cy="836612"/>
          </a:xfrm>
          <a:prstGeom prst="roundRect">
            <a:avLst>
              <a:gd name="adj" fmla="val 12495"/>
            </a:avLst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hu-HU" altLang="hu-HU"/>
          </a:p>
        </p:txBody>
      </p:sp>
      <p:sp>
        <p:nvSpPr>
          <p:cNvPr id="27676" name="Line 26">
            <a:extLst>
              <a:ext uri="{FF2B5EF4-FFF2-40B4-BE49-F238E27FC236}">
                <a16:creationId xmlns:a16="http://schemas.microsoft.com/office/drawing/2014/main" id="{669FB063-4AF3-44F9-91F0-750309937FC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709863" y="4040188"/>
            <a:ext cx="18415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7677" name="Line 27">
            <a:extLst>
              <a:ext uri="{FF2B5EF4-FFF2-40B4-BE49-F238E27FC236}">
                <a16:creationId xmlns:a16="http://schemas.microsoft.com/office/drawing/2014/main" id="{6CEE7E05-E49A-4F1C-9C63-61157B89079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222625" y="3752850"/>
            <a:ext cx="0" cy="28257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7678" name="Rectangle 28">
            <a:extLst>
              <a:ext uri="{FF2B5EF4-FFF2-40B4-BE49-F238E27FC236}">
                <a16:creationId xmlns:a16="http://schemas.microsoft.com/office/drawing/2014/main" id="{57AB9BA6-E8B6-4D21-954B-23C26EA57D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24150" y="4148138"/>
            <a:ext cx="1924050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hu-HU" sz="1800" b="0">
                <a:solidFill>
                  <a:srgbClr val="000000"/>
                </a:solidFill>
              </a:rPr>
              <a:t>FOLYAMATNÉV</a:t>
            </a:r>
          </a:p>
        </p:txBody>
      </p:sp>
      <p:sp>
        <p:nvSpPr>
          <p:cNvPr id="27679" name="Rectangle 29">
            <a:extLst>
              <a:ext uri="{FF2B5EF4-FFF2-40B4-BE49-F238E27FC236}">
                <a16:creationId xmlns:a16="http://schemas.microsoft.com/office/drawing/2014/main" id="{B6CDE190-4916-410F-8B9A-7C03E672D9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24175" y="3817938"/>
            <a:ext cx="90488" cy="158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hu-HU" sz="1800" b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27680" name="Rectangle 30">
            <a:extLst>
              <a:ext uri="{FF2B5EF4-FFF2-40B4-BE49-F238E27FC236}">
                <a16:creationId xmlns:a16="http://schemas.microsoft.com/office/drawing/2014/main" id="{F8669A99-FCE8-455B-9618-518B08C496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30575" y="3816350"/>
            <a:ext cx="1192213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hu-HU" sz="1800" b="0">
                <a:solidFill>
                  <a:srgbClr val="000000"/>
                </a:solidFill>
              </a:rPr>
              <a:t>TERÜLET</a:t>
            </a:r>
          </a:p>
        </p:txBody>
      </p:sp>
      <p:sp>
        <p:nvSpPr>
          <p:cNvPr id="27681" name="Rectangle 31">
            <a:extLst>
              <a:ext uri="{FF2B5EF4-FFF2-40B4-BE49-F238E27FC236}">
                <a16:creationId xmlns:a16="http://schemas.microsoft.com/office/drawing/2014/main" id="{AAC6E891-7F5F-43D7-9859-81AEB2216C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738" y="1941513"/>
            <a:ext cx="2767012" cy="344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hu-HU" sz="1800" b="0">
                <a:solidFill>
                  <a:srgbClr val="000000"/>
                </a:solidFill>
              </a:rPr>
              <a:t>Külső   entitás</a:t>
            </a:r>
          </a:p>
        </p:txBody>
      </p:sp>
      <p:sp>
        <p:nvSpPr>
          <p:cNvPr id="27682" name="Rectangle 32">
            <a:extLst>
              <a:ext uri="{FF2B5EF4-FFF2-40B4-BE49-F238E27FC236}">
                <a16:creationId xmlns:a16="http://schemas.microsoft.com/office/drawing/2014/main" id="{0821D13D-C348-4EEF-9B82-21F744D96C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225" y="3829050"/>
            <a:ext cx="1319213" cy="179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hu-HU" sz="1800" b="0">
                <a:solidFill>
                  <a:srgbClr val="000000"/>
                </a:solidFill>
              </a:rPr>
              <a:t>Folyamat</a:t>
            </a:r>
          </a:p>
        </p:txBody>
      </p:sp>
      <p:sp>
        <p:nvSpPr>
          <p:cNvPr id="27683" name="Rectangle 33">
            <a:extLst>
              <a:ext uri="{FF2B5EF4-FFF2-40B4-BE49-F238E27FC236}">
                <a16:creationId xmlns:a16="http://schemas.microsoft.com/office/drawing/2014/main" id="{99CC3CF6-1D80-4F1C-A522-B96B037064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34013" y="4964113"/>
            <a:ext cx="2068512" cy="411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hu-HU" sz="1800" b="0">
                <a:solidFill>
                  <a:srgbClr val="000000"/>
                </a:solidFill>
              </a:rPr>
              <a:t>Alsó szintű folyamat</a:t>
            </a:r>
          </a:p>
        </p:txBody>
      </p:sp>
      <p:sp>
        <p:nvSpPr>
          <p:cNvPr id="27684" name="Line 34">
            <a:extLst>
              <a:ext uri="{FF2B5EF4-FFF2-40B4-BE49-F238E27FC236}">
                <a16:creationId xmlns:a16="http://schemas.microsoft.com/office/drawing/2014/main" id="{5794517E-448B-44B6-A2B6-0F3659B25BC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718050" y="5137150"/>
            <a:ext cx="650875" cy="16033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</p:spTree>
  </p:cSld>
  <p:clrMapOvr>
    <a:masterClrMapping/>
  </p:clrMapOvr>
  <p:transition>
    <p:wipe dir="d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Élőláb helye 4">
            <a:extLst>
              <a:ext uri="{FF2B5EF4-FFF2-40B4-BE49-F238E27FC236}">
                <a16:creationId xmlns:a16="http://schemas.microsoft.com/office/drawing/2014/main" id="{A31CC060-644E-4841-80D5-5EFC0BB1E4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hu-HU" b="0">
                <a:latin typeface="Arial" panose="020B0604020202020204" pitchFamily="34" charset="0"/>
              </a:rPr>
              <a:t>Információrendszer fejlesztés módszertana, Dr. Molnár Bálint egyetemi docens</a:t>
            </a:r>
          </a:p>
        </p:txBody>
      </p:sp>
      <p:sp>
        <p:nvSpPr>
          <p:cNvPr id="29699" name="Dia számának helye 5">
            <a:extLst>
              <a:ext uri="{FF2B5EF4-FFF2-40B4-BE49-F238E27FC236}">
                <a16:creationId xmlns:a16="http://schemas.microsoft.com/office/drawing/2014/main" id="{60BF6233-C68F-4354-915C-B535BEF75C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fld id="{97828790-72F4-4FD7-AB71-A007BA2E8D68}" type="slidenum">
              <a:rPr lang="en-US" altLang="hu-HU" b="0">
                <a:latin typeface="Arial" panose="020B0604020202020204" pitchFamily="34" charset="0"/>
              </a:rPr>
              <a:pPr/>
              <a:t>13</a:t>
            </a:fld>
            <a:endParaRPr lang="en-US" altLang="hu-HU" b="0">
              <a:latin typeface="Arial" panose="020B0604020202020204" pitchFamily="34" charset="0"/>
            </a:endParaRPr>
          </a:p>
        </p:txBody>
      </p:sp>
      <p:sp>
        <p:nvSpPr>
          <p:cNvPr id="29700" name="Rectangle 2">
            <a:extLst>
              <a:ext uri="{FF2B5EF4-FFF2-40B4-BE49-F238E27FC236}">
                <a16:creationId xmlns:a16="http://schemas.microsoft.com/office/drawing/2014/main" id="{5F4E2F35-29F0-44EC-833F-C170BFEC9F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7875" y="6234113"/>
            <a:ext cx="20383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hu-HU" altLang="hu-HU"/>
          </a:p>
        </p:txBody>
      </p:sp>
      <p:sp>
        <p:nvSpPr>
          <p:cNvPr id="29701" name="Rectangle 3">
            <a:extLst>
              <a:ext uri="{FF2B5EF4-FFF2-40B4-BE49-F238E27FC236}">
                <a16:creationId xmlns:a16="http://schemas.microsoft.com/office/drawing/2014/main" id="{19E24834-E222-49F8-B9F2-D264495574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98838" y="6234113"/>
            <a:ext cx="31083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hu-HU" altLang="hu-HU"/>
          </a:p>
        </p:txBody>
      </p:sp>
      <p:sp>
        <p:nvSpPr>
          <p:cNvPr id="29702" name="Rectangle 4">
            <a:extLst>
              <a:ext uri="{FF2B5EF4-FFF2-40B4-BE49-F238E27FC236}">
                <a16:creationId xmlns:a16="http://schemas.microsoft.com/office/drawing/2014/main" id="{AA06C629-1D96-4A73-8053-DA50D32D45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65388" y="549275"/>
            <a:ext cx="6007100" cy="534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hu-HU" sz="2300" b="0">
                <a:solidFill>
                  <a:srgbClr val="000000"/>
                </a:solidFill>
              </a:rPr>
              <a:t>ADATFOLYAM-ÁBRÁK </a:t>
            </a:r>
            <a:r>
              <a:rPr lang="en-US" altLang="hu-HU" sz="2300" b="0">
                <a:solidFill>
                  <a:srgbClr val="000000"/>
                </a:solidFill>
                <a:highlight>
                  <a:srgbClr val="FFFF00"/>
                </a:highlight>
              </a:rPr>
              <a:t>JELÖLÉSEI</a:t>
            </a:r>
          </a:p>
        </p:txBody>
      </p:sp>
      <p:grpSp>
        <p:nvGrpSpPr>
          <p:cNvPr id="29703" name="Group 8">
            <a:extLst>
              <a:ext uri="{FF2B5EF4-FFF2-40B4-BE49-F238E27FC236}">
                <a16:creationId xmlns:a16="http://schemas.microsoft.com/office/drawing/2014/main" id="{11CE34D2-FFEA-447A-BA13-F779F09C0CE2}"/>
              </a:ext>
            </a:extLst>
          </p:cNvPr>
          <p:cNvGrpSpPr>
            <a:grpSpLocks/>
          </p:cNvGrpSpPr>
          <p:nvPr/>
        </p:nvGrpSpPr>
        <p:grpSpPr bwMode="auto">
          <a:xfrm>
            <a:off x="2611438" y="4051300"/>
            <a:ext cx="5851525" cy="341313"/>
            <a:chOff x="1645" y="2552"/>
            <a:chExt cx="3686" cy="215"/>
          </a:xfrm>
        </p:grpSpPr>
        <p:sp>
          <p:nvSpPr>
            <p:cNvPr id="29736" name="Oval 5">
              <a:extLst>
                <a:ext uri="{FF2B5EF4-FFF2-40B4-BE49-F238E27FC236}">
                  <a16:creationId xmlns:a16="http://schemas.microsoft.com/office/drawing/2014/main" id="{F0B30978-7A34-44BE-B6EE-F5148EBF45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45" y="2552"/>
              <a:ext cx="781" cy="215"/>
            </a:xfrm>
            <a:prstGeom prst="ellips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hu-HU" altLang="hu-HU"/>
            </a:p>
          </p:txBody>
        </p:sp>
        <p:sp>
          <p:nvSpPr>
            <p:cNvPr id="29737" name="Rectangle 6">
              <a:extLst>
                <a:ext uri="{FF2B5EF4-FFF2-40B4-BE49-F238E27FC236}">
                  <a16:creationId xmlns:a16="http://schemas.microsoft.com/office/drawing/2014/main" id="{83A0D6EA-63C6-4CC0-B964-2A46808ECA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83" y="2574"/>
              <a:ext cx="1652" cy="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hu-HU" altLang="hu-HU"/>
            </a:p>
          </p:txBody>
        </p:sp>
        <p:sp>
          <p:nvSpPr>
            <p:cNvPr id="29738" name="Rectangle 7">
              <a:extLst>
                <a:ext uri="{FF2B5EF4-FFF2-40B4-BE49-F238E27FC236}">
                  <a16:creationId xmlns:a16="http://schemas.microsoft.com/office/drawing/2014/main" id="{B537E0D7-45DD-4F54-BE1E-2BE0739C58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11" y="2645"/>
              <a:ext cx="20" cy="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defTabSz="401638">
                <a:defRPr sz="1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defTabSz="401638">
                <a:defRPr sz="1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defTabSz="401638">
                <a:defRPr sz="1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defTabSz="401638">
                <a:defRPr sz="1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defTabSz="401638">
                <a:defRPr sz="1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defTabSz="401638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defTabSz="401638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defTabSz="401638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defTabSz="401638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/>
              <a:r>
                <a:rPr lang="en-US" altLang="hu-HU" sz="1100" b="0">
                  <a:solidFill>
                    <a:srgbClr val="000000"/>
                  </a:solidFill>
                </a:rPr>
                <a:t> </a:t>
              </a:r>
            </a:p>
          </p:txBody>
        </p:sp>
      </p:grpSp>
      <p:sp>
        <p:nvSpPr>
          <p:cNvPr id="29704" name="Rectangle 9">
            <a:extLst>
              <a:ext uri="{FF2B5EF4-FFF2-40B4-BE49-F238E27FC236}">
                <a16:creationId xmlns:a16="http://schemas.microsoft.com/office/drawing/2014/main" id="{AB5368A8-886F-41F0-90C3-DDFA1BCB08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79625" y="1847850"/>
            <a:ext cx="1176338" cy="207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hu-HU" sz="1800" b="0">
                <a:solidFill>
                  <a:srgbClr val="000000"/>
                </a:solidFill>
              </a:rPr>
              <a:t>adattár</a:t>
            </a:r>
          </a:p>
        </p:txBody>
      </p:sp>
      <p:sp>
        <p:nvSpPr>
          <p:cNvPr id="29705" name="Line 10">
            <a:extLst>
              <a:ext uri="{FF2B5EF4-FFF2-40B4-BE49-F238E27FC236}">
                <a16:creationId xmlns:a16="http://schemas.microsoft.com/office/drawing/2014/main" id="{2B59D1C9-21BE-4C10-B415-B3E952D24C5B}"/>
              </a:ext>
            </a:extLst>
          </p:cNvPr>
          <p:cNvSpPr>
            <a:spLocks noChangeShapeType="1"/>
          </p:cNvSpPr>
          <p:nvPr/>
        </p:nvSpPr>
        <p:spPr bwMode="auto">
          <a:xfrm>
            <a:off x="3419475" y="3524250"/>
            <a:ext cx="257492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9706" name="Freeform 11">
            <a:extLst>
              <a:ext uri="{FF2B5EF4-FFF2-40B4-BE49-F238E27FC236}">
                <a16:creationId xmlns:a16="http://schemas.microsoft.com/office/drawing/2014/main" id="{92F3D07E-7207-44D3-A8F1-207B9D8912C6}"/>
              </a:ext>
            </a:extLst>
          </p:cNvPr>
          <p:cNvSpPr>
            <a:spLocks/>
          </p:cNvSpPr>
          <p:nvPr/>
        </p:nvSpPr>
        <p:spPr bwMode="auto">
          <a:xfrm>
            <a:off x="3714750" y="2751138"/>
            <a:ext cx="2311400" cy="260350"/>
          </a:xfrm>
          <a:custGeom>
            <a:avLst/>
            <a:gdLst>
              <a:gd name="T0" fmla="*/ 2309813 w 1456"/>
              <a:gd name="T1" fmla="*/ 0 h 164"/>
              <a:gd name="T2" fmla="*/ 0 w 1456"/>
              <a:gd name="T3" fmla="*/ 0 h 164"/>
              <a:gd name="T4" fmla="*/ 0 w 1456"/>
              <a:gd name="T5" fmla="*/ 258763 h 164"/>
              <a:gd name="T6" fmla="*/ 2309813 w 1456"/>
              <a:gd name="T7" fmla="*/ 258763 h 164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456" h="164">
                <a:moveTo>
                  <a:pt x="1455" y="0"/>
                </a:moveTo>
                <a:lnTo>
                  <a:pt x="0" y="0"/>
                </a:lnTo>
                <a:lnTo>
                  <a:pt x="0" y="163"/>
                </a:lnTo>
                <a:lnTo>
                  <a:pt x="1455" y="163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9707" name="Line 12">
            <a:extLst>
              <a:ext uri="{FF2B5EF4-FFF2-40B4-BE49-F238E27FC236}">
                <a16:creationId xmlns:a16="http://schemas.microsoft.com/office/drawing/2014/main" id="{0C78BC2E-5CC0-48F1-AE22-CAA0EE6776B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195763" y="2747963"/>
            <a:ext cx="0" cy="26193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9708" name="Rectangle 13">
            <a:extLst>
              <a:ext uri="{FF2B5EF4-FFF2-40B4-BE49-F238E27FC236}">
                <a16:creationId xmlns:a16="http://schemas.microsoft.com/office/drawing/2014/main" id="{4013292A-A440-4553-9954-B9FC05F4ED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79838" y="2762250"/>
            <a:ext cx="450850" cy="234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hu-HU" sz="1600" b="0">
                <a:solidFill>
                  <a:srgbClr val="000000"/>
                </a:solidFill>
              </a:rPr>
              <a:t>D1</a:t>
            </a:r>
          </a:p>
        </p:txBody>
      </p:sp>
      <p:sp>
        <p:nvSpPr>
          <p:cNvPr id="29709" name="Line 14">
            <a:extLst>
              <a:ext uri="{FF2B5EF4-FFF2-40B4-BE49-F238E27FC236}">
                <a16:creationId xmlns:a16="http://schemas.microsoft.com/office/drawing/2014/main" id="{C6038CEE-FB0B-4355-AF44-D02CBB50856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784600" y="2747963"/>
            <a:ext cx="0" cy="26193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9710" name="Rectangle 15">
            <a:extLst>
              <a:ext uri="{FF2B5EF4-FFF2-40B4-BE49-F238E27FC236}">
                <a16:creationId xmlns:a16="http://schemas.microsoft.com/office/drawing/2014/main" id="{08F39911-5C5C-449F-9088-97F9642362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06675" y="2532063"/>
            <a:ext cx="4232275" cy="17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hu-HU" b="0">
                <a:solidFill>
                  <a:srgbClr val="000000"/>
                </a:solidFill>
              </a:rPr>
              <a:t>AZONOSÍTÓ "D", "M", "T"</a:t>
            </a:r>
          </a:p>
        </p:txBody>
      </p:sp>
      <p:sp>
        <p:nvSpPr>
          <p:cNvPr id="29711" name="Rectangle 16">
            <a:extLst>
              <a:ext uri="{FF2B5EF4-FFF2-40B4-BE49-F238E27FC236}">
                <a16:creationId xmlns:a16="http://schemas.microsoft.com/office/drawing/2014/main" id="{B17C5857-E227-4668-8B30-4F362613A6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76438" y="3224213"/>
            <a:ext cx="2501900" cy="206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hu-HU" sz="1800" b="0">
                <a:solidFill>
                  <a:srgbClr val="000000"/>
                </a:solidFill>
              </a:rPr>
              <a:t>adatfolyam</a:t>
            </a:r>
          </a:p>
        </p:txBody>
      </p:sp>
      <p:sp>
        <p:nvSpPr>
          <p:cNvPr id="29712" name="Line 17">
            <a:extLst>
              <a:ext uri="{FF2B5EF4-FFF2-40B4-BE49-F238E27FC236}">
                <a16:creationId xmlns:a16="http://schemas.microsoft.com/office/drawing/2014/main" id="{A2601A3E-9B5F-4B41-9DF9-E3DF4377960D}"/>
              </a:ext>
            </a:extLst>
          </p:cNvPr>
          <p:cNvSpPr>
            <a:spLocks noChangeShapeType="1"/>
          </p:cNvSpPr>
          <p:nvPr/>
        </p:nvSpPr>
        <p:spPr bwMode="auto">
          <a:xfrm>
            <a:off x="3432175" y="3771900"/>
            <a:ext cx="25781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stealth" w="med" len="lg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grpSp>
        <p:nvGrpSpPr>
          <p:cNvPr id="29713" name="Group 21">
            <a:extLst>
              <a:ext uri="{FF2B5EF4-FFF2-40B4-BE49-F238E27FC236}">
                <a16:creationId xmlns:a16="http://schemas.microsoft.com/office/drawing/2014/main" id="{7270014A-ABA2-41B0-8F11-71A60DB885A1}"/>
              </a:ext>
            </a:extLst>
          </p:cNvPr>
          <p:cNvGrpSpPr>
            <a:grpSpLocks/>
          </p:cNvGrpSpPr>
          <p:nvPr/>
        </p:nvGrpSpPr>
        <p:grpSpPr bwMode="auto">
          <a:xfrm>
            <a:off x="5848350" y="4052888"/>
            <a:ext cx="2828925" cy="341312"/>
            <a:chOff x="3684" y="2553"/>
            <a:chExt cx="1782" cy="215"/>
          </a:xfrm>
        </p:grpSpPr>
        <p:sp>
          <p:nvSpPr>
            <p:cNvPr id="29733" name="Oval 18">
              <a:extLst>
                <a:ext uri="{FF2B5EF4-FFF2-40B4-BE49-F238E27FC236}">
                  <a16:creationId xmlns:a16="http://schemas.microsoft.com/office/drawing/2014/main" id="{A3927704-5145-45D2-9F5D-B48345EF3E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84" y="2553"/>
              <a:ext cx="781" cy="215"/>
            </a:xfrm>
            <a:prstGeom prst="ellips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hu-HU" altLang="hu-HU"/>
            </a:p>
          </p:txBody>
        </p:sp>
        <p:sp>
          <p:nvSpPr>
            <p:cNvPr id="29734" name="Rectangle 19">
              <a:extLst>
                <a:ext uri="{FF2B5EF4-FFF2-40B4-BE49-F238E27FC236}">
                  <a16:creationId xmlns:a16="http://schemas.microsoft.com/office/drawing/2014/main" id="{53CF51E3-C172-45C0-BD8C-099C0E02CB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06" y="2575"/>
              <a:ext cx="1160" cy="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hu-HU" altLang="hu-HU"/>
            </a:p>
          </p:txBody>
        </p:sp>
        <p:sp>
          <p:nvSpPr>
            <p:cNvPr id="29735" name="Rectangle 20">
              <a:extLst>
                <a:ext uri="{FF2B5EF4-FFF2-40B4-BE49-F238E27FC236}">
                  <a16:creationId xmlns:a16="http://schemas.microsoft.com/office/drawing/2014/main" id="{D5591BAD-F064-47A3-97B5-A1E7DD5872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79" y="2646"/>
              <a:ext cx="165" cy="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defTabSz="401638">
                <a:defRPr sz="1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defTabSz="401638">
                <a:defRPr sz="1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defTabSz="401638">
                <a:defRPr sz="1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defTabSz="401638">
                <a:defRPr sz="1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defTabSz="401638">
                <a:defRPr sz="1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defTabSz="401638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defTabSz="401638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defTabSz="401638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defTabSz="401638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/>
              <a:r>
                <a:rPr lang="en-US" altLang="hu-HU" sz="1100" b="0">
                  <a:solidFill>
                    <a:srgbClr val="000000"/>
                  </a:solidFill>
                </a:rPr>
                <a:t> </a:t>
              </a:r>
            </a:p>
          </p:txBody>
        </p:sp>
      </p:grpSp>
      <p:sp>
        <p:nvSpPr>
          <p:cNvPr id="29714" name="Line 22">
            <a:extLst>
              <a:ext uri="{FF2B5EF4-FFF2-40B4-BE49-F238E27FC236}">
                <a16:creationId xmlns:a16="http://schemas.microsoft.com/office/drawing/2014/main" id="{D547E627-9FEC-4CD0-8CD7-105596766C62}"/>
              </a:ext>
            </a:extLst>
          </p:cNvPr>
          <p:cNvSpPr>
            <a:spLocks noChangeShapeType="1"/>
          </p:cNvSpPr>
          <p:nvPr/>
        </p:nvSpPr>
        <p:spPr bwMode="auto">
          <a:xfrm>
            <a:off x="3910013" y="4227513"/>
            <a:ext cx="1900237" cy="0"/>
          </a:xfrm>
          <a:prstGeom prst="line">
            <a:avLst/>
          </a:prstGeom>
          <a:noFill/>
          <a:ln w="12700">
            <a:solidFill>
              <a:srgbClr val="000000"/>
            </a:solidFill>
            <a:prstDash val="lgDash"/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9715" name="AutoShape 23">
            <a:extLst>
              <a:ext uri="{FF2B5EF4-FFF2-40B4-BE49-F238E27FC236}">
                <a16:creationId xmlns:a16="http://schemas.microsoft.com/office/drawing/2014/main" id="{74CF88CC-A10F-46DF-90B3-DCED9DC272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4763" y="4948238"/>
            <a:ext cx="1927225" cy="225425"/>
          </a:xfrm>
          <a:prstGeom prst="roundRect">
            <a:avLst>
              <a:gd name="adj" fmla="val 12495"/>
            </a:avLst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hu-HU" altLang="hu-HU"/>
          </a:p>
        </p:txBody>
      </p:sp>
      <p:sp>
        <p:nvSpPr>
          <p:cNvPr id="29716" name="Freeform 24">
            <a:extLst>
              <a:ext uri="{FF2B5EF4-FFF2-40B4-BE49-F238E27FC236}">
                <a16:creationId xmlns:a16="http://schemas.microsoft.com/office/drawing/2014/main" id="{3CF6234E-057B-4C45-943B-F9425E33AFE3}"/>
              </a:ext>
            </a:extLst>
          </p:cNvPr>
          <p:cNvSpPr>
            <a:spLocks/>
          </p:cNvSpPr>
          <p:nvPr/>
        </p:nvSpPr>
        <p:spPr bwMode="auto">
          <a:xfrm>
            <a:off x="3844925" y="5746750"/>
            <a:ext cx="1951038" cy="236538"/>
          </a:xfrm>
          <a:custGeom>
            <a:avLst/>
            <a:gdLst>
              <a:gd name="T0" fmla="*/ 0 w 1229"/>
              <a:gd name="T1" fmla="*/ 0 h 149"/>
              <a:gd name="T2" fmla="*/ 1733550 w 1229"/>
              <a:gd name="T3" fmla="*/ 1588 h 149"/>
              <a:gd name="T4" fmla="*/ 1949450 w 1229"/>
              <a:gd name="T5" fmla="*/ 117475 h 149"/>
              <a:gd name="T6" fmla="*/ 1733550 w 1229"/>
              <a:gd name="T7" fmla="*/ 234950 h 149"/>
              <a:gd name="T8" fmla="*/ 0 w 1229"/>
              <a:gd name="T9" fmla="*/ 234950 h 149"/>
              <a:gd name="T10" fmla="*/ 0 w 1229"/>
              <a:gd name="T11" fmla="*/ 0 h 149"/>
              <a:gd name="T12" fmla="*/ 0 w 1229"/>
              <a:gd name="T13" fmla="*/ 0 h 14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229" h="149">
                <a:moveTo>
                  <a:pt x="0" y="0"/>
                </a:moveTo>
                <a:lnTo>
                  <a:pt x="1092" y="1"/>
                </a:lnTo>
                <a:lnTo>
                  <a:pt x="1228" y="74"/>
                </a:lnTo>
                <a:lnTo>
                  <a:pt x="1092" y="148"/>
                </a:lnTo>
                <a:lnTo>
                  <a:pt x="0" y="148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9717" name="Rectangle 25">
            <a:extLst>
              <a:ext uri="{FF2B5EF4-FFF2-40B4-BE49-F238E27FC236}">
                <a16:creationId xmlns:a16="http://schemas.microsoft.com/office/drawing/2014/main" id="{04FCCF43-3C38-4CC9-ACEB-7501B00BD0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90725" y="4595813"/>
            <a:ext cx="2173288" cy="206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hu-HU" sz="1800" b="0">
                <a:solidFill>
                  <a:srgbClr val="000000"/>
                </a:solidFill>
              </a:rPr>
              <a:t>anyagtárolás</a:t>
            </a:r>
          </a:p>
        </p:txBody>
      </p:sp>
      <p:sp>
        <p:nvSpPr>
          <p:cNvPr id="29718" name="Rectangle 26">
            <a:extLst>
              <a:ext uri="{FF2B5EF4-FFF2-40B4-BE49-F238E27FC236}">
                <a16:creationId xmlns:a16="http://schemas.microsoft.com/office/drawing/2014/main" id="{9075D43C-7246-48B8-A10A-AD00BDB643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95488" y="5402263"/>
            <a:ext cx="2638425" cy="207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hu-HU" sz="1800" b="0">
                <a:solidFill>
                  <a:srgbClr val="000000"/>
                </a:solidFill>
              </a:rPr>
              <a:t>anyagáramlás</a:t>
            </a:r>
          </a:p>
        </p:txBody>
      </p:sp>
      <p:sp>
        <p:nvSpPr>
          <p:cNvPr id="29719" name="Rectangle 27">
            <a:extLst>
              <a:ext uri="{FF2B5EF4-FFF2-40B4-BE49-F238E27FC236}">
                <a16:creationId xmlns:a16="http://schemas.microsoft.com/office/drawing/2014/main" id="{F0BB78D8-6991-4DD4-90D5-29A99CFE50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38588" y="5751513"/>
            <a:ext cx="1668462" cy="180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hu-HU" b="0">
                <a:solidFill>
                  <a:srgbClr val="000000"/>
                </a:solidFill>
              </a:rPr>
              <a:t>Fizikai anyagok</a:t>
            </a:r>
          </a:p>
        </p:txBody>
      </p:sp>
      <p:sp>
        <p:nvSpPr>
          <p:cNvPr id="29720" name="Rectangle 28">
            <a:extLst>
              <a:ext uri="{FF2B5EF4-FFF2-40B4-BE49-F238E27FC236}">
                <a16:creationId xmlns:a16="http://schemas.microsoft.com/office/drawing/2014/main" id="{16DF1C0B-DD3C-4408-BBAA-77063BFAF3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62725" y="1955800"/>
            <a:ext cx="2962275" cy="1263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hu-HU" sz="1800" b="0">
                <a:solidFill>
                  <a:srgbClr val="000000"/>
                </a:solidFill>
              </a:rPr>
              <a:t>D = Számítógépes adattár</a:t>
            </a:r>
          </a:p>
          <a:p>
            <a:r>
              <a:rPr lang="en-US" altLang="hu-HU" sz="1800" b="0">
                <a:solidFill>
                  <a:srgbClr val="000000"/>
                </a:solidFill>
              </a:rPr>
              <a:t>M = Kézi adattár</a:t>
            </a:r>
          </a:p>
          <a:p>
            <a:r>
              <a:rPr lang="en-US" altLang="hu-HU" sz="1800" b="0">
                <a:solidFill>
                  <a:srgbClr val="000000"/>
                </a:solidFill>
              </a:rPr>
              <a:t>T = Ideiglenes adattár</a:t>
            </a:r>
          </a:p>
          <a:p>
            <a:r>
              <a:rPr lang="en-US" altLang="hu-HU" sz="1800" b="0">
                <a:solidFill>
                  <a:srgbClr val="000000"/>
                </a:solidFill>
              </a:rPr>
              <a:t>T(M) = Ideiglenes kézi adattár</a:t>
            </a:r>
          </a:p>
        </p:txBody>
      </p:sp>
      <p:sp>
        <p:nvSpPr>
          <p:cNvPr id="29721" name="Rectangle 29">
            <a:extLst>
              <a:ext uri="{FF2B5EF4-FFF2-40B4-BE49-F238E27FC236}">
                <a16:creationId xmlns:a16="http://schemas.microsoft.com/office/drawing/2014/main" id="{B93B4CA3-C63C-45BC-94F6-2A83B2826D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4300" y="4962525"/>
            <a:ext cx="1622425" cy="180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hu-HU" b="0">
                <a:solidFill>
                  <a:srgbClr val="000000"/>
                </a:solidFill>
              </a:rPr>
              <a:t>Fizikai anyagok tára</a:t>
            </a:r>
          </a:p>
        </p:txBody>
      </p:sp>
      <p:sp>
        <p:nvSpPr>
          <p:cNvPr id="29722" name="Freeform 30">
            <a:extLst>
              <a:ext uri="{FF2B5EF4-FFF2-40B4-BE49-F238E27FC236}">
                <a16:creationId xmlns:a16="http://schemas.microsoft.com/office/drawing/2014/main" id="{1569F821-1C02-4AFF-8574-1FB567271355}"/>
              </a:ext>
            </a:extLst>
          </p:cNvPr>
          <p:cNvSpPr>
            <a:spLocks/>
          </p:cNvSpPr>
          <p:nvPr/>
        </p:nvSpPr>
        <p:spPr bwMode="auto">
          <a:xfrm>
            <a:off x="3676650" y="2057400"/>
            <a:ext cx="2344738" cy="311150"/>
          </a:xfrm>
          <a:custGeom>
            <a:avLst/>
            <a:gdLst>
              <a:gd name="T0" fmla="*/ 2343150 w 1477"/>
              <a:gd name="T1" fmla="*/ 0 h 196"/>
              <a:gd name="T2" fmla="*/ 0 w 1477"/>
              <a:gd name="T3" fmla="*/ 0 h 196"/>
              <a:gd name="T4" fmla="*/ 0 w 1477"/>
              <a:gd name="T5" fmla="*/ 309563 h 196"/>
              <a:gd name="T6" fmla="*/ 2343150 w 1477"/>
              <a:gd name="T7" fmla="*/ 309563 h 196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477" h="196">
                <a:moveTo>
                  <a:pt x="1476" y="0"/>
                </a:moveTo>
                <a:lnTo>
                  <a:pt x="0" y="0"/>
                </a:lnTo>
                <a:lnTo>
                  <a:pt x="0" y="195"/>
                </a:lnTo>
                <a:lnTo>
                  <a:pt x="1476" y="195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9723" name="Line 31">
            <a:extLst>
              <a:ext uri="{FF2B5EF4-FFF2-40B4-BE49-F238E27FC236}">
                <a16:creationId xmlns:a16="http://schemas.microsoft.com/office/drawing/2014/main" id="{DEEF7F4D-3A71-49CA-B2AC-E6C586AE895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103688" y="2057400"/>
            <a:ext cx="0" cy="309563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9724" name="Rectangle 32">
            <a:extLst>
              <a:ext uri="{FF2B5EF4-FFF2-40B4-BE49-F238E27FC236}">
                <a16:creationId xmlns:a16="http://schemas.microsoft.com/office/drawing/2014/main" id="{0157E21A-FBD7-4D3F-9598-F139C78F62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92525" y="2065338"/>
            <a:ext cx="477838" cy="280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hu-HU" sz="1600" b="0">
                <a:solidFill>
                  <a:srgbClr val="000000"/>
                </a:solidFill>
              </a:rPr>
              <a:t>D1</a:t>
            </a:r>
          </a:p>
        </p:txBody>
      </p:sp>
      <p:sp>
        <p:nvSpPr>
          <p:cNvPr id="29725" name="Line 33">
            <a:extLst>
              <a:ext uri="{FF2B5EF4-FFF2-40B4-BE49-F238E27FC236}">
                <a16:creationId xmlns:a16="http://schemas.microsoft.com/office/drawing/2014/main" id="{0C29A496-5A22-4AD8-857C-D8E16B13936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748088" y="2316163"/>
            <a:ext cx="139700" cy="18573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9726" name="Rectangle 34">
            <a:extLst>
              <a:ext uri="{FF2B5EF4-FFF2-40B4-BE49-F238E27FC236}">
                <a16:creationId xmlns:a16="http://schemas.microsoft.com/office/drawing/2014/main" id="{EE008638-4920-42D9-93A0-CFE12C5FF8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00525" y="2081213"/>
            <a:ext cx="1660525" cy="193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hu-HU" sz="1600" b="0">
                <a:solidFill>
                  <a:srgbClr val="000000"/>
                </a:solidFill>
              </a:rPr>
              <a:t>ADATTÁRNÉV</a:t>
            </a:r>
          </a:p>
        </p:txBody>
      </p:sp>
      <p:sp>
        <p:nvSpPr>
          <p:cNvPr id="29727" name="Rectangle 35">
            <a:extLst>
              <a:ext uri="{FF2B5EF4-FFF2-40B4-BE49-F238E27FC236}">
                <a16:creationId xmlns:a16="http://schemas.microsoft.com/office/drawing/2014/main" id="{CD13B85B-AB1D-41BB-B66C-2F47283A71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1000" y="2770188"/>
            <a:ext cx="3495675" cy="211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hu-HU" b="0">
                <a:solidFill>
                  <a:srgbClr val="000000"/>
                </a:solidFill>
              </a:rPr>
              <a:t>MEGISMÉTELT ADATTÁR</a:t>
            </a:r>
          </a:p>
        </p:txBody>
      </p:sp>
      <p:sp>
        <p:nvSpPr>
          <p:cNvPr id="29728" name="Rectangle 36">
            <a:extLst>
              <a:ext uri="{FF2B5EF4-FFF2-40B4-BE49-F238E27FC236}">
                <a16:creationId xmlns:a16="http://schemas.microsoft.com/office/drawing/2014/main" id="{98B7D164-C9F4-4A6F-BF0E-21F7EC4A7D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60700" y="4059238"/>
            <a:ext cx="360363" cy="207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hu-HU" sz="1600" b="0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29729" name="Rectangle 37">
            <a:extLst>
              <a:ext uri="{FF2B5EF4-FFF2-40B4-BE49-F238E27FC236}">
                <a16:creationId xmlns:a16="http://schemas.microsoft.com/office/drawing/2014/main" id="{72A1006C-3222-45F7-9B5D-9E59EE7008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84625" y="4027488"/>
            <a:ext cx="1173163" cy="150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hu-HU" sz="1600" b="0">
                <a:solidFill>
                  <a:srgbClr val="000000"/>
                </a:solidFill>
              </a:rPr>
              <a:t>Információ</a:t>
            </a:r>
          </a:p>
        </p:txBody>
      </p:sp>
      <p:sp>
        <p:nvSpPr>
          <p:cNvPr id="29730" name="Rectangle 38">
            <a:extLst>
              <a:ext uri="{FF2B5EF4-FFF2-40B4-BE49-F238E27FC236}">
                <a16:creationId xmlns:a16="http://schemas.microsoft.com/office/drawing/2014/main" id="{F1634664-D6BC-40D4-A65B-C33DBEEAC7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86225" y="3328988"/>
            <a:ext cx="1190625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hu-HU" sz="1600" b="0">
                <a:solidFill>
                  <a:srgbClr val="000000"/>
                </a:solidFill>
              </a:rPr>
              <a:t>Egy irányú</a:t>
            </a:r>
          </a:p>
        </p:txBody>
      </p:sp>
      <p:sp>
        <p:nvSpPr>
          <p:cNvPr id="29731" name="Rectangle 39">
            <a:extLst>
              <a:ext uri="{FF2B5EF4-FFF2-40B4-BE49-F238E27FC236}">
                <a16:creationId xmlns:a16="http://schemas.microsoft.com/office/drawing/2014/main" id="{BAD94A59-43FA-40C0-AEC5-CBCA9D6AB8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02100" y="3562350"/>
            <a:ext cx="1131888" cy="150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hu-HU" sz="1600" b="0">
                <a:solidFill>
                  <a:srgbClr val="000000"/>
                </a:solidFill>
              </a:rPr>
              <a:t>Két irányú</a:t>
            </a:r>
          </a:p>
        </p:txBody>
      </p:sp>
      <p:sp>
        <p:nvSpPr>
          <p:cNvPr id="29732" name="Rectangle 40">
            <a:extLst>
              <a:ext uri="{FF2B5EF4-FFF2-40B4-BE49-F238E27FC236}">
                <a16:creationId xmlns:a16="http://schemas.microsoft.com/office/drawing/2014/main" id="{C0CB8825-F313-472F-98F4-19D28372B0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51588" y="4049713"/>
            <a:ext cx="422275" cy="207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hu-HU" sz="1600" b="0">
                <a:solidFill>
                  <a:srgbClr val="000000"/>
                </a:solidFill>
              </a:rPr>
              <a:t>b</a:t>
            </a:r>
          </a:p>
        </p:txBody>
      </p:sp>
    </p:spTree>
  </p:cSld>
  <p:clrMapOvr>
    <a:masterClrMapping/>
  </p:clrMapOvr>
  <p:transition>
    <p:wipe dir="d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Élőláb helye 4">
            <a:extLst>
              <a:ext uri="{FF2B5EF4-FFF2-40B4-BE49-F238E27FC236}">
                <a16:creationId xmlns:a16="http://schemas.microsoft.com/office/drawing/2014/main" id="{7403FDA2-5B22-4C8C-8664-B4A0EEC918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hu-HU" b="0">
                <a:latin typeface="Arial" panose="020B0604020202020204" pitchFamily="34" charset="0"/>
              </a:rPr>
              <a:t>Információrendszer fejlesztés módszertana, Dr. Molnár Bálint egyetemi docens</a:t>
            </a:r>
          </a:p>
        </p:txBody>
      </p:sp>
      <p:sp>
        <p:nvSpPr>
          <p:cNvPr id="31747" name="Dia számának helye 5">
            <a:extLst>
              <a:ext uri="{FF2B5EF4-FFF2-40B4-BE49-F238E27FC236}">
                <a16:creationId xmlns:a16="http://schemas.microsoft.com/office/drawing/2014/main" id="{9D1FE4D0-48DC-429B-A0F0-6BD6081907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fld id="{5D93BBD3-5F01-4468-8436-33B25C675469}" type="slidenum">
              <a:rPr lang="en-US" altLang="hu-HU" b="0">
                <a:latin typeface="Arial" panose="020B0604020202020204" pitchFamily="34" charset="0"/>
              </a:rPr>
              <a:pPr/>
              <a:t>14</a:t>
            </a:fld>
            <a:endParaRPr lang="en-US" altLang="hu-HU" b="0">
              <a:latin typeface="Arial" panose="020B0604020202020204" pitchFamily="34" charset="0"/>
            </a:endParaRPr>
          </a:p>
        </p:txBody>
      </p:sp>
      <p:sp>
        <p:nvSpPr>
          <p:cNvPr id="31748" name="Rectangle 2">
            <a:extLst>
              <a:ext uri="{FF2B5EF4-FFF2-40B4-BE49-F238E27FC236}">
                <a16:creationId xmlns:a16="http://schemas.microsoft.com/office/drawing/2014/main" id="{D0F08E5B-EC04-4549-A3F8-DF112DF27A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50" y="25400"/>
            <a:ext cx="9880600" cy="6273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hu-HU" altLang="hu-HU"/>
          </a:p>
        </p:txBody>
      </p:sp>
      <p:sp>
        <p:nvSpPr>
          <p:cNvPr id="31749" name="Rectangle 3">
            <a:extLst>
              <a:ext uri="{FF2B5EF4-FFF2-40B4-BE49-F238E27FC236}">
                <a16:creationId xmlns:a16="http://schemas.microsoft.com/office/drawing/2014/main" id="{449CBDA7-F087-4AC2-815A-DA05779FA2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7875" y="6234113"/>
            <a:ext cx="20383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hu-HU" altLang="hu-HU"/>
          </a:p>
        </p:txBody>
      </p:sp>
      <p:sp>
        <p:nvSpPr>
          <p:cNvPr id="31750" name="Rectangle 4">
            <a:extLst>
              <a:ext uri="{FF2B5EF4-FFF2-40B4-BE49-F238E27FC236}">
                <a16:creationId xmlns:a16="http://schemas.microsoft.com/office/drawing/2014/main" id="{3842D938-566C-4B61-B2F3-958B05D45F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98838" y="6234113"/>
            <a:ext cx="31083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hu-HU" altLang="hu-HU"/>
          </a:p>
        </p:txBody>
      </p:sp>
      <p:sp>
        <p:nvSpPr>
          <p:cNvPr id="31751" name="Rectangle 5">
            <a:extLst>
              <a:ext uri="{FF2B5EF4-FFF2-40B4-BE49-F238E27FC236}">
                <a16:creationId xmlns:a16="http://schemas.microsoft.com/office/drawing/2014/main" id="{F70B09C1-A5BC-44A0-94D2-D45822F2C59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66813" y="149225"/>
            <a:ext cx="7869237" cy="541338"/>
          </a:xfrm>
          <a:noFill/>
        </p:spPr>
        <p:txBody>
          <a:bodyPr lIns="0" tIns="0" rIns="0" bIns="0"/>
          <a:lstStyle/>
          <a:p>
            <a:pPr marL="0" indent="0" algn="ctr" defTabSz="401638" eaLnBrk="1" hangingPunct="1">
              <a:spcBef>
                <a:spcPct val="0"/>
              </a:spcBef>
            </a:pPr>
            <a:r>
              <a:rPr lang="en-US" altLang="hu-HU" sz="2300"/>
              <a:t>ADATFOLYAM-ÁBRÁK</a:t>
            </a:r>
          </a:p>
          <a:p>
            <a:pPr marL="0" indent="0" algn="ctr" defTabSz="401638" eaLnBrk="1" hangingPunct="1">
              <a:spcBef>
                <a:spcPct val="0"/>
              </a:spcBef>
            </a:pPr>
            <a:r>
              <a:rPr lang="en-US" altLang="hu-HU" sz="2300"/>
              <a:t> JELÖLÉSEI</a:t>
            </a:r>
          </a:p>
        </p:txBody>
      </p:sp>
      <p:grpSp>
        <p:nvGrpSpPr>
          <p:cNvPr id="31752" name="Group 12">
            <a:extLst>
              <a:ext uri="{FF2B5EF4-FFF2-40B4-BE49-F238E27FC236}">
                <a16:creationId xmlns:a16="http://schemas.microsoft.com/office/drawing/2014/main" id="{9E8D3CC4-69C4-4B7F-9B11-3C8D7EC74B79}"/>
              </a:ext>
            </a:extLst>
          </p:cNvPr>
          <p:cNvGrpSpPr>
            <a:grpSpLocks/>
          </p:cNvGrpSpPr>
          <p:nvPr/>
        </p:nvGrpSpPr>
        <p:grpSpPr bwMode="auto">
          <a:xfrm>
            <a:off x="1817688" y="1862138"/>
            <a:ext cx="1809750" cy="811212"/>
            <a:chOff x="1145" y="1173"/>
            <a:chExt cx="1140" cy="511"/>
          </a:xfrm>
        </p:grpSpPr>
        <p:sp>
          <p:nvSpPr>
            <p:cNvPr id="31873" name="AutoShape 6">
              <a:extLst>
                <a:ext uri="{FF2B5EF4-FFF2-40B4-BE49-F238E27FC236}">
                  <a16:creationId xmlns:a16="http://schemas.microsoft.com/office/drawing/2014/main" id="{83E1DAB7-8073-41D0-99D3-E36DF98756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8" y="1183"/>
              <a:ext cx="1132" cy="501"/>
            </a:xfrm>
            <a:prstGeom prst="roundRect">
              <a:avLst>
                <a:gd name="adj" fmla="val 12495"/>
              </a:avLst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hu-HU" altLang="hu-HU"/>
            </a:p>
          </p:txBody>
        </p:sp>
        <p:sp>
          <p:nvSpPr>
            <p:cNvPr id="31874" name="Line 7">
              <a:extLst>
                <a:ext uri="{FF2B5EF4-FFF2-40B4-BE49-F238E27FC236}">
                  <a16:creationId xmlns:a16="http://schemas.microsoft.com/office/drawing/2014/main" id="{5A518608-1BD1-4F63-AA8B-C88B542EE27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145" y="1344"/>
              <a:ext cx="114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31875" name="Line 8">
              <a:extLst>
                <a:ext uri="{FF2B5EF4-FFF2-40B4-BE49-F238E27FC236}">
                  <a16:creationId xmlns:a16="http://schemas.microsoft.com/office/drawing/2014/main" id="{C4AB404B-D94D-4A7A-BEF5-3E0D50BB868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464" y="1173"/>
              <a:ext cx="0" cy="17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31876" name="Rectangle 9">
              <a:extLst>
                <a:ext uri="{FF2B5EF4-FFF2-40B4-BE49-F238E27FC236}">
                  <a16:creationId xmlns:a16="http://schemas.microsoft.com/office/drawing/2014/main" id="{737D788A-6EA3-480A-86B9-B332479B30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27" y="1399"/>
              <a:ext cx="777" cy="1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defTabSz="401638">
                <a:defRPr sz="1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defTabSz="401638">
                <a:defRPr sz="1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defTabSz="401638">
                <a:defRPr sz="1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defTabSz="401638">
                <a:defRPr sz="1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defTabSz="401638">
                <a:defRPr sz="1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defTabSz="401638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defTabSz="401638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defTabSz="401638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defTabSz="401638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hu-HU" sz="1200" b="0">
                  <a:solidFill>
                    <a:srgbClr val="000000"/>
                  </a:solidFill>
                </a:rPr>
                <a:t>Rend. beérkezése és összegyüjtése</a:t>
              </a:r>
            </a:p>
          </p:txBody>
        </p:sp>
        <p:sp>
          <p:nvSpPr>
            <p:cNvPr id="31877" name="Rectangle 10">
              <a:extLst>
                <a:ext uri="{FF2B5EF4-FFF2-40B4-BE49-F238E27FC236}">
                  <a16:creationId xmlns:a16="http://schemas.microsoft.com/office/drawing/2014/main" id="{E8E2EFC3-21BB-4928-9BA3-EBC89BE7B7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78" y="1213"/>
              <a:ext cx="58" cy="9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defTabSz="401638">
                <a:defRPr sz="1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defTabSz="401638">
                <a:defRPr sz="1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defTabSz="401638">
                <a:defRPr sz="1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defTabSz="401638">
                <a:defRPr sz="1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defTabSz="401638">
                <a:defRPr sz="1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defTabSz="401638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defTabSz="401638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defTabSz="401638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defTabSz="401638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/>
              <a:r>
                <a:rPr lang="en-US" altLang="hu-HU" sz="1200" b="0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31878" name="Rectangle 11">
              <a:extLst>
                <a:ext uri="{FF2B5EF4-FFF2-40B4-BE49-F238E27FC236}">
                  <a16:creationId xmlns:a16="http://schemas.microsoft.com/office/drawing/2014/main" id="{FBBB318E-03C8-40C2-BA6E-FD4EED1357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28" y="1212"/>
              <a:ext cx="401" cy="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defTabSz="401638">
                <a:defRPr sz="1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defTabSz="401638">
                <a:defRPr sz="1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defTabSz="401638">
                <a:defRPr sz="1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defTabSz="401638">
                <a:defRPr sz="1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defTabSz="401638">
                <a:defRPr sz="1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defTabSz="401638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defTabSz="401638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defTabSz="401638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defTabSz="401638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hu-HU" sz="1200" b="0">
                  <a:solidFill>
                    <a:srgbClr val="000000"/>
                  </a:solidFill>
                </a:rPr>
                <a:t>ELADÁS</a:t>
              </a:r>
            </a:p>
          </p:txBody>
        </p:sp>
      </p:grpSp>
      <p:sp>
        <p:nvSpPr>
          <p:cNvPr id="31753" name="AutoShape 13">
            <a:extLst>
              <a:ext uri="{FF2B5EF4-FFF2-40B4-BE49-F238E27FC236}">
                <a16:creationId xmlns:a16="http://schemas.microsoft.com/office/drawing/2014/main" id="{76D5ACCE-2943-43E4-80C7-F2F8F9CF60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00725" y="1746250"/>
            <a:ext cx="1700213" cy="758825"/>
          </a:xfrm>
          <a:prstGeom prst="roundRect">
            <a:avLst>
              <a:gd name="adj" fmla="val 12495"/>
            </a:avLst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hu-HU" altLang="hu-HU"/>
          </a:p>
        </p:txBody>
      </p:sp>
      <p:sp>
        <p:nvSpPr>
          <p:cNvPr id="31754" name="Line 14">
            <a:extLst>
              <a:ext uri="{FF2B5EF4-FFF2-40B4-BE49-F238E27FC236}">
                <a16:creationId xmlns:a16="http://schemas.microsoft.com/office/drawing/2014/main" id="{134AC72E-6724-44CF-90FB-3EA044CFCB6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795963" y="1990725"/>
            <a:ext cx="17145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31755" name="Line 15">
            <a:extLst>
              <a:ext uri="{FF2B5EF4-FFF2-40B4-BE49-F238E27FC236}">
                <a16:creationId xmlns:a16="http://schemas.microsoft.com/office/drawing/2014/main" id="{9597334C-AD89-4ED8-9BA6-A542DDDC10C9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269038" y="1739900"/>
            <a:ext cx="7937" cy="2476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31756" name="Rectangle 16">
            <a:extLst>
              <a:ext uri="{FF2B5EF4-FFF2-40B4-BE49-F238E27FC236}">
                <a16:creationId xmlns:a16="http://schemas.microsoft.com/office/drawing/2014/main" id="{9F7E6728-4869-473D-9D64-19EC02FE9D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15025" y="2074863"/>
            <a:ext cx="858838" cy="269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hu-HU" sz="1200" b="0">
                <a:solidFill>
                  <a:srgbClr val="000000"/>
                </a:solidFill>
              </a:rPr>
              <a:t>Rendelések bevitele</a:t>
            </a:r>
          </a:p>
        </p:txBody>
      </p:sp>
      <p:sp>
        <p:nvSpPr>
          <p:cNvPr id="31757" name="Line 17">
            <a:extLst>
              <a:ext uri="{FF2B5EF4-FFF2-40B4-BE49-F238E27FC236}">
                <a16:creationId xmlns:a16="http://schemas.microsoft.com/office/drawing/2014/main" id="{5ABFEDBB-C5AE-4E1D-A2AD-0E5CFE48DBF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159625" y="2254250"/>
            <a:ext cx="338138" cy="24923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31758" name="Rectangle 18">
            <a:extLst>
              <a:ext uri="{FF2B5EF4-FFF2-40B4-BE49-F238E27FC236}">
                <a16:creationId xmlns:a16="http://schemas.microsoft.com/office/drawing/2014/main" id="{1323D6C1-401D-49DE-B369-E4C0B803DC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61238" y="2359025"/>
            <a:ext cx="77787" cy="13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hu-HU" sz="1200" b="0">
                <a:solidFill>
                  <a:srgbClr val="000000"/>
                </a:solidFill>
              </a:rPr>
              <a:t>*</a:t>
            </a:r>
          </a:p>
        </p:txBody>
      </p:sp>
      <p:sp>
        <p:nvSpPr>
          <p:cNvPr id="31759" name="Rectangle 19">
            <a:extLst>
              <a:ext uri="{FF2B5EF4-FFF2-40B4-BE49-F238E27FC236}">
                <a16:creationId xmlns:a16="http://schemas.microsoft.com/office/drawing/2014/main" id="{75E18C6E-0C7F-4B38-AA78-99DD1EDA4C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97575" y="1792288"/>
            <a:ext cx="85725" cy="14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hu-HU" sz="1200" b="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31760" name="Rectangle 20">
            <a:extLst>
              <a:ext uri="{FF2B5EF4-FFF2-40B4-BE49-F238E27FC236}">
                <a16:creationId xmlns:a16="http://schemas.microsoft.com/office/drawing/2014/main" id="{60CCA1A3-AC32-4C74-B53F-D164CBF748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72225" y="1792288"/>
            <a:ext cx="1171575" cy="14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hu-HU" sz="1200" b="0">
                <a:solidFill>
                  <a:srgbClr val="000000"/>
                </a:solidFill>
              </a:rPr>
              <a:t>Adatelőkészítők</a:t>
            </a:r>
          </a:p>
        </p:txBody>
      </p:sp>
      <p:sp>
        <p:nvSpPr>
          <p:cNvPr id="31761" name="AutoShape 21">
            <a:extLst>
              <a:ext uri="{FF2B5EF4-FFF2-40B4-BE49-F238E27FC236}">
                <a16:creationId xmlns:a16="http://schemas.microsoft.com/office/drawing/2014/main" id="{0A922E92-6BA8-4DEE-A4FB-87D20D5680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9150" y="2825750"/>
            <a:ext cx="1778000" cy="717550"/>
          </a:xfrm>
          <a:prstGeom prst="roundRect">
            <a:avLst>
              <a:gd name="adj" fmla="val 12495"/>
            </a:avLst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hu-HU" altLang="hu-HU"/>
          </a:p>
        </p:txBody>
      </p:sp>
      <p:sp>
        <p:nvSpPr>
          <p:cNvPr id="31762" name="Line 22">
            <a:extLst>
              <a:ext uri="{FF2B5EF4-FFF2-40B4-BE49-F238E27FC236}">
                <a16:creationId xmlns:a16="http://schemas.microsoft.com/office/drawing/2014/main" id="{7B3DF99D-5ECF-472C-8BAC-5A3977F13A9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355975" y="3055938"/>
            <a:ext cx="178911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31763" name="Line 23">
            <a:extLst>
              <a:ext uri="{FF2B5EF4-FFF2-40B4-BE49-F238E27FC236}">
                <a16:creationId xmlns:a16="http://schemas.microsoft.com/office/drawing/2014/main" id="{A07731D2-DCA5-44CB-9C70-AC494A66D81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859213" y="2828925"/>
            <a:ext cx="0" cy="2222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31764" name="Rectangle 24">
            <a:extLst>
              <a:ext uri="{FF2B5EF4-FFF2-40B4-BE49-F238E27FC236}">
                <a16:creationId xmlns:a16="http://schemas.microsoft.com/office/drawing/2014/main" id="{E095F256-934A-45EF-9C59-CD2CB7E5C8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82975" y="3135313"/>
            <a:ext cx="1673225" cy="349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hu-HU" sz="1200" b="0">
                <a:solidFill>
                  <a:srgbClr val="000000"/>
                </a:solidFill>
              </a:rPr>
              <a:t>Hibajavítás  </a:t>
            </a:r>
          </a:p>
        </p:txBody>
      </p:sp>
      <p:sp>
        <p:nvSpPr>
          <p:cNvPr id="31765" name="Rectangle 25">
            <a:extLst>
              <a:ext uri="{FF2B5EF4-FFF2-40B4-BE49-F238E27FC236}">
                <a16:creationId xmlns:a16="http://schemas.microsoft.com/office/drawing/2014/main" id="{97A44377-9812-4178-BBF5-1D04C44E3C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67113" y="2868613"/>
            <a:ext cx="87312" cy="13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hu-HU" sz="1200" b="0">
                <a:solidFill>
                  <a:srgbClr val="000000"/>
                </a:solidFill>
              </a:rPr>
              <a:t>4</a:t>
            </a:r>
          </a:p>
        </p:txBody>
      </p:sp>
      <p:sp>
        <p:nvSpPr>
          <p:cNvPr id="31766" name="Rectangle 26">
            <a:extLst>
              <a:ext uri="{FF2B5EF4-FFF2-40B4-BE49-F238E27FC236}">
                <a16:creationId xmlns:a16="http://schemas.microsoft.com/office/drawing/2014/main" id="{C532C4ED-CAB5-4B4B-A742-3A043019B3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7638" y="2868613"/>
            <a:ext cx="627062" cy="128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hu-HU" sz="1200" b="0">
                <a:solidFill>
                  <a:srgbClr val="000000"/>
                </a:solidFill>
              </a:rPr>
              <a:t>ELADÁS</a:t>
            </a:r>
          </a:p>
        </p:txBody>
      </p:sp>
      <p:sp>
        <p:nvSpPr>
          <p:cNvPr id="31767" name="AutoShape 27">
            <a:extLst>
              <a:ext uri="{FF2B5EF4-FFF2-40B4-BE49-F238E27FC236}">
                <a16:creationId xmlns:a16="http://schemas.microsoft.com/office/drawing/2014/main" id="{EAD5C0DC-D493-4B8F-9E45-E99BBF22A9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3150" y="4349750"/>
            <a:ext cx="1763713" cy="787400"/>
          </a:xfrm>
          <a:prstGeom prst="roundRect">
            <a:avLst>
              <a:gd name="adj" fmla="val 12495"/>
            </a:avLst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hu-HU" altLang="hu-HU"/>
          </a:p>
        </p:txBody>
      </p:sp>
      <p:sp>
        <p:nvSpPr>
          <p:cNvPr id="31768" name="Line 28">
            <a:extLst>
              <a:ext uri="{FF2B5EF4-FFF2-40B4-BE49-F238E27FC236}">
                <a16:creationId xmlns:a16="http://schemas.microsoft.com/office/drawing/2014/main" id="{CBFD5E40-6A9E-4926-99F3-C017DC013B8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071563" y="4600575"/>
            <a:ext cx="1773237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31769" name="Line 29">
            <a:extLst>
              <a:ext uri="{FF2B5EF4-FFF2-40B4-BE49-F238E27FC236}">
                <a16:creationId xmlns:a16="http://schemas.microsoft.com/office/drawing/2014/main" id="{1268A242-E0F1-4114-9450-CA90CFF5F7B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566863" y="4330700"/>
            <a:ext cx="0" cy="2682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31770" name="Rectangle 30">
            <a:extLst>
              <a:ext uri="{FF2B5EF4-FFF2-40B4-BE49-F238E27FC236}">
                <a16:creationId xmlns:a16="http://schemas.microsoft.com/office/drawing/2014/main" id="{2BD5F43B-7FE9-4744-87B6-7C001E3053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6975" y="4689475"/>
            <a:ext cx="885825" cy="28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hu-HU" sz="1200" b="0">
                <a:solidFill>
                  <a:srgbClr val="000000"/>
                </a:solidFill>
              </a:rPr>
              <a:t>Rendelések szerkesztése </a:t>
            </a:r>
          </a:p>
        </p:txBody>
      </p:sp>
      <p:sp>
        <p:nvSpPr>
          <p:cNvPr id="31771" name="Rectangle 31">
            <a:extLst>
              <a:ext uri="{FF2B5EF4-FFF2-40B4-BE49-F238E27FC236}">
                <a16:creationId xmlns:a16="http://schemas.microsoft.com/office/drawing/2014/main" id="{0E4C6C9D-3979-4617-85D2-A63DF7E8E6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77938" y="4398963"/>
            <a:ext cx="85725" cy="147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hu-HU" sz="1200" b="0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31772" name="Rectangle 32">
            <a:extLst>
              <a:ext uri="{FF2B5EF4-FFF2-40B4-BE49-F238E27FC236}">
                <a16:creationId xmlns:a16="http://schemas.microsoft.com/office/drawing/2014/main" id="{B6AB379B-5C2E-4A90-BF79-D022D16563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65288" y="4398963"/>
            <a:ext cx="1003300" cy="13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hu-HU" sz="1200" b="0">
                <a:solidFill>
                  <a:srgbClr val="000000"/>
                </a:solidFill>
              </a:rPr>
              <a:t>SZÁMÍTÓGÉP</a:t>
            </a:r>
          </a:p>
        </p:txBody>
      </p:sp>
      <p:grpSp>
        <p:nvGrpSpPr>
          <p:cNvPr id="31773" name="Group 39">
            <a:extLst>
              <a:ext uri="{FF2B5EF4-FFF2-40B4-BE49-F238E27FC236}">
                <a16:creationId xmlns:a16="http://schemas.microsoft.com/office/drawing/2014/main" id="{0B3882B6-3E4D-48AD-AAB8-8FD9F1886F36}"/>
              </a:ext>
            </a:extLst>
          </p:cNvPr>
          <p:cNvGrpSpPr>
            <a:grpSpLocks/>
          </p:cNvGrpSpPr>
          <p:nvPr/>
        </p:nvGrpSpPr>
        <p:grpSpPr bwMode="auto">
          <a:xfrm>
            <a:off x="5788025" y="4102100"/>
            <a:ext cx="1806575" cy="738188"/>
            <a:chOff x="3646" y="2584"/>
            <a:chExt cx="1138" cy="465"/>
          </a:xfrm>
        </p:grpSpPr>
        <p:sp>
          <p:nvSpPr>
            <p:cNvPr id="31867" name="AutoShape 33">
              <a:extLst>
                <a:ext uri="{FF2B5EF4-FFF2-40B4-BE49-F238E27FC236}">
                  <a16:creationId xmlns:a16="http://schemas.microsoft.com/office/drawing/2014/main" id="{2F337ACA-A34F-4D72-A099-1BFDFED42B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48" y="2594"/>
              <a:ext cx="1132" cy="455"/>
            </a:xfrm>
            <a:prstGeom prst="roundRect">
              <a:avLst>
                <a:gd name="adj" fmla="val 12495"/>
              </a:avLst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hu-HU" altLang="hu-HU"/>
            </a:p>
          </p:txBody>
        </p:sp>
        <p:sp>
          <p:nvSpPr>
            <p:cNvPr id="31868" name="Line 34">
              <a:extLst>
                <a:ext uri="{FF2B5EF4-FFF2-40B4-BE49-F238E27FC236}">
                  <a16:creationId xmlns:a16="http://schemas.microsoft.com/office/drawing/2014/main" id="{DB0C9A41-24FD-4B8D-A849-35D59282DB6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646" y="2741"/>
              <a:ext cx="1138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31869" name="Line 35">
              <a:extLst>
                <a:ext uri="{FF2B5EF4-FFF2-40B4-BE49-F238E27FC236}">
                  <a16:creationId xmlns:a16="http://schemas.microsoft.com/office/drawing/2014/main" id="{0E5CDBEF-38A6-4D24-9C70-63F907A20FC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963" y="2584"/>
              <a:ext cx="0" cy="15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31870" name="Rectangle 36">
              <a:extLst>
                <a:ext uri="{FF2B5EF4-FFF2-40B4-BE49-F238E27FC236}">
                  <a16:creationId xmlns:a16="http://schemas.microsoft.com/office/drawing/2014/main" id="{8A04F1C5-05B3-4268-9B09-9B8B4E7D3A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27" y="2790"/>
              <a:ext cx="954" cy="1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defTabSz="401638">
                <a:defRPr sz="1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defTabSz="401638">
                <a:defRPr sz="1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defTabSz="401638">
                <a:defRPr sz="1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defTabSz="401638">
                <a:defRPr sz="1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defTabSz="401638">
                <a:defRPr sz="1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defTabSz="401638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defTabSz="401638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defTabSz="401638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defTabSz="401638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hu-HU" sz="1200" b="0">
                  <a:solidFill>
                    <a:srgbClr val="000000"/>
                  </a:solidFill>
                </a:rPr>
                <a:t>Készletek és árak ellenőrzése</a:t>
              </a:r>
            </a:p>
          </p:txBody>
        </p:sp>
        <p:sp>
          <p:nvSpPr>
            <p:cNvPr id="31871" name="Rectangle 37">
              <a:extLst>
                <a:ext uri="{FF2B5EF4-FFF2-40B4-BE49-F238E27FC236}">
                  <a16:creationId xmlns:a16="http://schemas.microsoft.com/office/drawing/2014/main" id="{CCDD9A93-3EDF-497D-88A3-DBA15FF667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81" y="2620"/>
              <a:ext cx="55" cy="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defTabSz="401638">
                <a:defRPr sz="1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defTabSz="401638">
                <a:defRPr sz="1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defTabSz="401638">
                <a:defRPr sz="1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defTabSz="401638">
                <a:defRPr sz="1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defTabSz="401638">
                <a:defRPr sz="1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defTabSz="401638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defTabSz="401638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defTabSz="401638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defTabSz="401638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/>
              <a:r>
                <a:rPr lang="en-US" altLang="hu-HU" sz="1200" b="0">
                  <a:solidFill>
                    <a:srgbClr val="000000"/>
                  </a:solidFill>
                </a:rPr>
                <a:t>5</a:t>
              </a:r>
            </a:p>
          </p:txBody>
        </p:sp>
        <p:sp>
          <p:nvSpPr>
            <p:cNvPr id="31872" name="Rectangle 38">
              <a:extLst>
                <a:ext uri="{FF2B5EF4-FFF2-40B4-BE49-F238E27FC236}">
                  <a16:creationId xmlns:a16="http://schemas.microsoft.com/office/drawing/2014/main" id="{923436A2-8AE4-46AB-8438-9BF665BE4F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29" y="2620"/>
              <a:ext cx="643" cy="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defTabSz="401638">
                <a:defRPr sz="1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defTabSz="401638">
                <a:defRPr sz="1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defTabSz="401638">
                <a:defRPr sz="1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defTabSz="401638">
                <a:defRPr sz="1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defTabSz="401638">
                <a:defRPr sz="1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defTabSz="401638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defTabSz="401638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defTabSz="401638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defTabSz="401638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hu-HU" sz="1200" b="0">
                  <a:solidFill>
                    <a:srgbClr val="000000"/>
                  </a:solidFill>
                </a:rPr>
                <a:t>SZÁMÍTÓGÉP</a:t>
              </a:r>
            </a:p>
          </p:txBody>
        </p:sp>
      </p:grpSp>
      <p:sp>
        <p:nvSpPr>
          <p:cNvPr id="31774" name="AutoShape 40">
            <a:extLst>
              <a:ext uri="{FF2B5EF4-FFF2-40B4-BE49-F238E27FC236}">
                <a16:creationId xmlns:a16="http://schemas.microsoft.com/office/drawing/2014/main" id="{0D1C87F5-7E8B-40EF-A002-A354E93BB6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41750" y="5387975"/>
            <a:ext cx="1731963" cy="815975"/>
          </a:xfrm>
          <a:prstGeom prst="roundRect">
            <a:avLst>
              <a:gd name="adj" fmla="val 12495"/>
            </a:avLst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hu-HU" altLang="hu-HU"/>
          </a:p>
        </p:txBody>
      </p:sp>
      <p:sp>
        <p:nvSpPr>
          <p:cNvPr id="31775" name="Line 41">
            <a:extLst>
              <a:ext uri="{FF2B5EF4-FFF2-40B4-BE49-F238E27FC236}">
                <a16:creationId xmlns:a16="http://schemas.microsoft.com/office/drawing/2014/main" id="{1080D46A-1F3D-4EA3-95CF-E1017DECBEC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840163" y="5646738"/>
            <a:ext cx="1744662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31776" name="Line 42">
            <a:extLst>
              <a:ext uri="{FF2B5EF4-FFF2-40B4-BE49-F238E27FC236}">
                <a16:creationId xmlns:a16="http://schemas.microsoft.com/office/drawing/2014/main" id="{7038EBF0-4A5B-4B53-AB26-8AF984299A0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329113" y="5383213"/>
            <a:ext cx="0" cy="26352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31777" name="Rectangle 43">
            <a:extLst>
              <a:ext uri="{FF2B5EF4-FFF2-40B4-BE49-F238E27FC236}">
                <a16:creationId xmlns:a16="http://schemas.microsoft.com/office/drawing/2014/main" id="{196298E8-ACCB-4C74-B247-89EA5CCE04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75088" y="5743575"/>
            <a:ext cx="1289050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hu-HU" sz="1200" b="0">
                <a:solidFill>
                  <a:srgbClr val="000000"/>
                </a:solidFill>
              </a:rPr>
              <a:t>Összeállítási listák kísérő jegyzék</a:t>
            </a:r>
          </a:p>
        </p:txBody>
      </p:sp>
      <p:sp>
        <p:nvSpPr>
          <p:cNvPr id="31778" name="Rectangle 44">
            <a:extLst>
              <a:ext uri="{FF2B5EF4-FFF2-40B4-BE49-F238E27FC236}">
                <a16:creationId xmlns:a16="http://schemas.microsoft.com/office/drawing/2014/main" id="{E98808FD-2B96-4D9C-AC94-41EE82046C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00500" y="5435600"/>
            <a:ext cx="169863" cy="157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hu-HU" sz="1200" b="0">
                <a:solidFill>
                  <a:srgbClr val="000000"/>
                </a:solidFill>
              </a:rPr>
              <a:t>10</a:t>
            </a:r>
          </a:p>
        </p:txBody>
      </p:sp>
      <p:sp>
        <p:nvSpPr>
          <p:cNvPr id="31779" name="Rectangle 45">
            <a:extLst>
              <a:ext uri="{FF2B5EF4-FFF2-40B4-BE49-F238E27FC236}">
                <a16:creationId xmlns:a16="http://schemas.microsoft.com/office/drawing/2014/main" id="{2D6DBF3C-F981-45D8-A789-67E4EA07F1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25950" y="5435600"/>
            <a:ext cx="896938" cy="157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hu-HU" sz="1200" b="0">
                <a:solidFill>
                  <a:srgbClr val="000000"/>
                </a:solidFill>
              </a:rPr>
              <a:t>Számítógép</a:t>
            </a:r>
          </a:p>
        </p:txBody>
      </p:sp>
      <p:sp>
        <p:nvSpPr>
          <p:cNvPr id="31780" name="Freeform 46">
            <a:extLst>
              <a:ext uri="{FF2B5EF4-FFF2-40B4-BE49-F238E27FC236}">
                <a16:creationId xmlns:a16="http://schemas.microsoft.com/office/drawing/2014/main" id="{BFA222E1-BCA0-4D76-B310-050324FA2020}"/>
              </a:ext>
            </a:extLst>
          </p:cNvPr>
          <p:cNvSpPr>
            <a:spLocks/>
          </p:cNvSpPr>
          <p:nvPr/>
        </p:nvSpPr>
        <p:spPr bwMode="auto">
          <a:xfrm>
            <a:off x="1236663" y="5327650"/>
            <a:ext cx="1955800" cy="303213"/>
          </a:xfrm>
          <a:custGeom>
            <a:avLst/>
            <a:gdLst>
              <a:gd name="T0" fmla="*/ 1954213 w 1232"/>
              <a:gd name="T1" fmla="*/ 0 h 191"/>
              <a:gd name="T2" fmla="*/ 0 w 1232"/>
              <a:gd name="T3" fmla="*/ 0 h 191"/>
              <a:gd name="T4" fmla="*/ 0 w 1232"/>
              <a:gd name="T5" fmla="*/ 301625 h 191"/>
              <a:gd name="T6" fmla="*/ 1954213 w 1232"/>
              <a:gd name="T7" fmla="*/ 301625 h 191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232" h="191">
                <a:moveTo>
                  <a:pt x="1231" y="0"/>
                </a:moveTo>
                <a:lnTo>
                  <a:pt x="0" y="0"/>
                </a:lnTo>
                <a:lnTo>
                  <a:pt x="0" y="190"/>
                </a:lnTo>
                <a:lnTo>
                  <a:pt x="1231" y="19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31781" name="Rectangle 47">
            <a:extLst>
              <a:ext uri="{FF2B5EF4-FFF2-40B4-BE49-F238E27FC236}">
                <a16:creationId xmlns:a16="http://schemas.microsoft.com/office/drawing/2014/main" id="{BE97AE46-A9FA-4708-9370-F2DD17B08B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82713" y="5419725"/>
            <a:ext cx="227012" cy="117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hu-HU" sz="1200" b="0">
                <a:solidFill>
                  <a:srgbClr val="000000"/>
                </a:solidFill>
              </a:rPr>
              <a:t>D3</a:t>
            </a:r>
          </a:p>
        </p:txBody>
      </p:sp>
      <p:sp>
        <p:nvSpPr>
          <p:cNvPr id="31782" name="Line 48">
            <a:extLst>
              <a:ext uri="{FF2B5EF4-FFF2-40B4-BE49-F238E27FC236}">
                <a16:creationId xmlns:a16="http://schemas.microsoft.com/office/drawing/2014/main" id="{B0FEB99F-451C-4FBE-A80E-B5DD2B48DE70}"/>
              </a:ext>
            </a:extLst>
          </p:cNvPr>
          <p:cNvSpPr>
            <a:spLocks noChangeShapeType="1"/>
          </p:cNvSpPr>
          <p:nvPr/>
        </p:nvSpPr>
        <p:spPr bwMode="auto">
          <a:xfrm>
            <a:off x="1724025" y="5334000"/>
            <a:ext cx="0" cy="29527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31783" name="Rectangle 49">
            <a:extLst>
              <a:ext uri="{FF2B5EF4-FFF2-40B4-BE49-F238E27FC236}">
                <a16:creationId xmlns:a16="http://schemas.microsoft.com/office/drawing/2014/main" id="{D4C74E9F-113E-4949-9330-D4EF8BA4BB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54200" y="5414963"/>
            <a:ext cx="1549400" cy="24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hu-HU" sz="1200" b="0">
                <a:solidFill>
                  <a:srgbClr val="000000"/>
                </a:solidFill>
              </a:rPr>
              <a:t>RAKTÁRI KÉSZLET</a:t>
            </a:r>
          </a:p>
        </p:txBody>
      </p:sp>
      <p:grpSp>
        <p:nvGrpSpPr>
          <p:cNvPr id="31784" name="Group 54">
            <a:extLst>
              <a:ext uri="{FF2B5EF4-FFF2-40B4-BE49-F238E27FC236}">
                <a16:creationId xmlns:a16="http://schemas.microsoft.com/office/drawing/2014/main" id="{86A06E0B-6CAB-4C29-B100-DCC482091D4A}"/>
              </a:ext>
            </a:extLst>
          </p:cNvPr>
          <p:cNvGrpSpPr>
            <a:grpSpLocks/>
          </p:cNvGrpSpPr>
          <p:nvPr/>
        </p:nvGrpSpPr>
        <p:grpSpPr bwMode="auto">
          <a:xfrm>
            <a:off x="6215063" y="5586413"/>
            <a:ext cx="2744787" cy="300037"/>
            <a:chOff x="3915" y="3519"/>
            <a:chExt cx="1729" cy="189"/>
          </a:xfrm>
        </p:grpSpPr>
        <p:sp>
          <p:nvSpPr>
            <p:cNvPr id="31863" name="Freeform 50">
              <a:extLst>
                <a:ext uri="{FF2B5EF4-FFF2-40B4-BE49-F238E27FC236}">
                  <a16:creationId xmlns:a16="http://schemas.microsoft.com/office/drawing/2014/main" id="{4F14C0A1-993C-412B-8CE9-DDBB8352D9EA}"/>
                </a:ext>
              </a:extLst>
            </p:cNvPr>
            <p:cNvSpPr>
              <a:spLocks/>
            </p:cNvSpPr>
            <p:nvPr/>
          </p:nvSpPr>
          <p:spPr bwMode="auto">
            <a:xfrm>
              <a:off x="3915" y="3519"/>
              <a:ext cx="1231" cy="189"/>
            </a:xfrm>
            <a:custGeom>
              <a:avLst/>
              <a:gdLst>
                <a:gd name="T0" fmla="*/ 1230 w 1231"/>
                <a:gd name="T1" fmla="*/ 0 h 189"/>
                <a:gd name="T2" fmla="*/ 0 w 1231"/>
                <a:gd name="T3" fmla="*/ 0 h 189"/>
                <a:gd name="T4" fmla="*/ 0 w 1231"/>
                <a:gd name="T5" fmla="*/ 188 h 189"/>
                <a:gd name="T6" fmla="*/ 1230 w 1231"/>
                <a:gd name="T7" fmla="*/ 188 h 18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231" h="189">
                  <a:moveTo>
                    <a:pt x="1230" y="0"/>
                  </a:moveTo>
                  <a:lnTo>
                    <a:pt x="0" y="0"/>
                  </a:lnTo>
                  <a:lnTo>
                    <a:pt x="0" y="188"/>
                  </a:lnTo>
                  <a:lnTo>
                    <a:pt x="1230" y="188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31864" name="Rectangle 51">
              <a:extLst>
                <a:ext uri="{FF2B5EF4-FFF2-40B4-BE49-F238E27FC236}">
                  <a16:creationId xmlns:a16="http://schemas.microsoft.com/office/drawing/2014/main" id="{B545E570-6A7C-464A-A07E-924E0F8A83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06" y="3576"/>
              <a:ext cx="143" cy="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defTabSz="401638">
                <a:defRPr sz="1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defTabSz="401638">
                <a:defRPr sz="1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defTabSz="401638">
                <a:defRPr sz="1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defTabSz="401638">
                <a:defRPr sz="1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defTabSz="401638">
                <a:defRPr sz="1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defTabSz="401638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defTabSz="401638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defTabSz="401638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defTabSz="401638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/>
              <a:r>
                <a:rPr lang="en-US" altLang="hu-HU" sz="1200" b="0">
                  <a:solidFill>
                    <a:srgbClr val="000000"/>
                  </a:solidFill>
                </a:rPr>
                <a:t>D6</a:t>
              </a:r>
            </a:p>
          </p:txBody>
        </p:sp>
        <p:sp>
          <p:nvSpPr>
            <p:cNvPr id="31865" name="Line 52">
              <a:extLst>
                <a:ext uri="{FF2B5EF4-FFF2-40B4-BE49-F238E27FC236}">
                  <a16:creationId xmlns:a16="http://schemas.microsoft.com/office/drawing/2014/main" id="{ED962497-6374-462E-AAB4-6EC54F4037F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20" y="3523"/>
              <a:ext cx="0" cy="18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31866" name="Rectangle 53">
              <a:extLst>
                <a:ext uri="{FF2B5EF4-FFF2-40B4-BE49-F238E27FC236}">
                  <a16:creationId xmlns:a16="http://schemas.microsoft.com/office/drawing/2014/main" id="{4E0CC6A2-2485-4CE7-9F18-047DC92469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00" y="3574"/>
              <a:ext cx="1344" cy="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defTabSz="401638">
                <a:defRPr sz="1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defTabSz="401638">
                <a:defRPr sz="1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defTabSz="401638">
                <a:defRPr sz="1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defTabSz="401638">
                <a:defRPr sz="1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defTabSz="401638">
                <a:defRPr sz="1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defTabSz="401638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defTabSz="401638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defTabSz="401638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defTabSz="401638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hu-HU" sz="1200" b="0">
                  <a:solidFill>
                    <a:srgbClr val="000000"/>
                  </a:solidFill>
                </a:rPr>
                <a:t>Teljesített megrendelések</a:t>
              </a:r>
            </a:p>
          </p:txBody>
        </p:sp>
      </p:grpSp>
      <p:sp>
        <p:nvSpPr>
          <p:cNvPr id="31785" name="Oval 55">
            <a:extLst>
              <a:ext uri="{FF2B5EF4-FFF2-40B4-BE49-F238E27FC236}">
                <a16:creationId xmlns:a16="http://schemas.microsoft.com/office/drawing/2014/main" id="{FA627A92-F5A9-4B9D-A4FF-474BF71F7D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92925" y="3465513"/>
            <a:ext cx="1492250" cy="468312"/>
          </a:xfrm>
          <a:prstGeom prst="ellips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hu-HU" altLang="hu-HU"/>
          </a:p>
        </p:txBody>
      </p:sp>
      <p:sp>
        <p:nvSpPr>
          <p:cNvPr id="31786" name="Line 56">
            <a:extLst>
              <a:ext uri="{FF2B5EF4-FFF2-40B4-BE49-F238E27FC236}">
                <a16:creationId xmlns:a16="http://schemas.microsoft.com/office/drawing/2014/main" id="{808CC877-C95E-46C1-B5A9-FE1A4EFD03A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894513" y="3487738"/>
            <a:ext cx="428625" cy="2286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31787" name="Rectangle 57">
            <a:extLst>
              <a:ext uri="{FF2B5EF4-FFF2-40B4-BE49-F238E27FC236}">
                <a16:creationId xmlns:a16="http://schemas.microsoft.com/office/drawing/2014/main" id="{1500367F-E621-496A-B82D-85BBA1658E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31088" y="3705225"/>
            <a:ext cx="487362" cy="119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hu-HU" sz="1200" b="0">
                <a:solidFill>
                  <a:srgbClr val="000000"/>
                </a:solidFill>
              </a:rPr>
              <a:t>VEVő</a:t>
            </a:r>
          </a:p>
        </p:txBody>
      </p:sp>
      <p:sp>
        <p:nvSpPr>
          <p:cNvPr id="31788" name="Rectangle 58">
            <a:extLst>
              <a:ext uri="{FF2B5EF4-FFF2-40B4-BE49-F238E27FC236}">
                <a16:creationId xmlns:a16="http://schemas.microsoft.com/office/drawing/2014/main" id="{E07AAFAA-312B-4FE7-AAAF-27D488656C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12063" y="3546475"/>
            <a:ext cx="117475" cy="119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hu-HU" sz="1200" b="0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31789" name="Freeform 59">
            <a:extLst>
              <a:ext uri="{FF2B5EF4-FFF2-40B4-BE49-F238E27FC236}">
                <a16:creationId xmlns:a16="http://schemas.microsoft.com/office/drawing/2014/main" id="{98AFE83A-561A-4E57-BB64-F2A39FCB6E05}"/>
              </a:ext>
            </a:extLst>
          </p:cNvPr>
          <p:cNvSpPr>
            <a:spLocks/>
          </p:cNvSpPr>
          <p:nvPr/>
        </p:nvSpPr>
        <p:spPr bwMode="auto">
          <a:xfrm>
            <a:off x="6434138" y="2986088"/>
            <a:ext cx="1958975" cy="300037"/>
          </a:xfrm>
          <a:custGeom>
            <a:avLst/>
            <a:gdLst>
              <a:gd name="T0" fmla="*/ 1957388 w 1234"/>
              <a:gd name="T1" fmla="*/ 0 h 189"/>
              <a:gd name="T2" fmla="*/ 0 w 1234"/>
              <a:gd name="T3" fmla="*/ 0 h 189"/>
              <a:gd name="T4" fmla="*/ 0 w 1234"/>
              <a:gd name="T5" fmla="*/ 298450 h 189"/>
              <a:gd name="T6" fmla="*/ 1957388 w 1234"/>
              <a:gd name="T7" fmla="*/ 298450 h 189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234" h="189">
                <a:moveTo>
                  <a:pt x="1233" y="0"/>
                </a:moveTo>
                <a:lnTo>
                  <a:pt x="0" y="0"/>
                </a:lnTo>
                <a:lnTo>
                  <a:pt x="0" y="188"/>
                </a:lnTo>
                <a:lnTo>
                  <a:pt x="1233" y="188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31790" name="Rectangle 60">
            <a:extLst>
              <a:ext uri="{FF2B5EF4-FFF2-40B4-BE49-F238E27FC236}">
                <a16:creationId xmlns:a16="http://schemas.microsoft.com/office/drawing/2014/main" id="{F577F4BD-B3BE-498F-BE81-9E2AAC3A70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65900" y="3076575"/>
            <a:ext cx="258763" cy="117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hu-HU" sz="1200" b="0">
                <a:solidFill>
                  <a:srgbClr val="000000"/>
                </a:solidFill>
              </a:rPr>
              <a:t>M1</a:t>
            </a:r>
          </a:p>
        </p:txBody>
      </p:sp>
      <p:sp>
        <p:nvSpPr>
          <p:cNvPr id="31791" name="Line 61">
            <a:extLst>
              <a:ext uri="{FF2B5EF4-FFF2-40B4-BE49-F238E27FC236}">
                <a16:creationId xmlns:a16="http://schemas.microsoft.com/office/drawing/2014/main" id="{B6352D34-6209-4B26-9592-9521970DC19E}"/>
              </a:ext>
            </a:extLst>
          </p:cNvPr>
          <p:cNvSpPr>
            <a:spLocks noChangeShapeType="1"/>
          </p:cNvSpPr>
          <p:nvPr/>
        </p:nvSpPr>
        <p:spPr bwMode="auto">
          <a:xfrm>
            <a:off x="6918325" y="2994025"/>
            <a:ext cx="0" cy="290513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31792" name="Rectangle 62">
            <a:extLst>
              <a:ext uri="{FF2B5EF4-FFF2-40B4-BE49-F238E27FC236}">
                <a16:creationId xmlns:a16="http://schemas.microsoft.com/office/drawing/2014/main" id="{6B365024-9F03-475B-9117-FA754C8715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61188" y="2973388"/>
            <a:ext cx="1522412" cy="265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hu-HU" sz="1200" b="0">
                <a:solidFill>
                  <a:srgbClr val="000000"/>
                </a:solidFill>
              </a:rPr>
              <a:t>Eredeti vásárlói rendelések</a:t>
            </a:r>
          </a:p>
        </p:txBody>
      </p:sp>
      <p:grpSp>
        <p:nvGrpSpPr>
          <p:cNvPr id="31793" name="Group 67">
            <a:extLst>
              <a:ext uri="{FF2B5EF4-FFF2-40B4-BE49-F238E27FC236}">
                <a16:creationId xmlns:a16="http://schemas.microsoft.com/office/drawing/2014/main" id="{8DC8E0E9-560A-41DF-BF7A-A5DD055141E3}"/>
              </a:ext>
            </a:extLst>
          </p:cNvPr>
          <p:cNvGrpSpPr>
            <a:grpSpLocks/>
          </p:cNvGrpSpPr>
          <p:nvPr/>
        </p:nvGrpSpPr>
        <p:grpSpPr bwMode="auto">
          <a:xfrm>
            <a:off x="3400425" y="4154488"/>
            <a:ext cx="1960563" cy="303212"/>
            <a:chOff x="2142" y="2617"/>
            <a:chExt cx="1235" cy="191"/>
          </a:xfrm>
        </p:grpSpPr>
        <p:sp>
          <p:nvSpPr>
            <p:cNvPr id="31859" name="Freeform 63">
              <a:extLst>
                <a:ext uri="{FF2B5EF4-FFF2-40B4-BE49-F238E27FC236}">
                  <a16:creationId xmlns:a16="http://schemas.microsoft.com/office/drawing/2014/main" id="{678D3CD9-B1B1-4764-BE60-4B50BBCA9944}"/>
                </a:ext>
              </a:extLst>
            </p:cNvPr>
            <p:cNvSpPr>
              <a:spLocks/>
            </p:cNvSpPr>
            <p:nvPr/>
          </p:nvSpPr>
          <p:spPr bwMode="auto">
            <a:xfrm>
              <a:off x="2142" y="2617"/>
              <a:ext cx="1235" cy="191"/>
            </a:xfrm>
            <a:custGeom>
              <a:avLst/>
              <a:gdLst>
                <a:gd name="T0" fmla="*/ 1234 w 1235"/>
                <a:gd name="T1" fmla="*/ 0 h 191"/>
                <a:gd name="T2" fmla="*/ 0 w 1235"/>
                <a:gd name="T3" fmla="*/ 0 h 191"/>
                <a:gd name="T4" fmla="*/ 0 w 1235"/>
                <a:gd name="T5" fmla="*/ 190 h 191"/>
                <a:gd name="T6" fmla="*/ 1234 w 1235"/>
                <a:gd name="T7" fmla="*/ 190 h 19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235" h="191">
                  <a:moveTo>
                    <a:pt x="1234" y="0"/>
                  </a:moveTo>
                  <a:lnTo>
                    <a:pt x="0" y="0"/>
                  </a:lnTo>
                  <a:lnTo>
                    <a:pt x="0" y="190"/>
                  </a:lnTo>
                  <a:lnTo>
                    <a:pt x="1234" y="19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31860" name="Rectangle 64">
              <a:extLst>
                <a:ext uri="{FF2B5EF4-FFF2-40B4-BE49-F238E27FC236}">
                  <a16:creationId xmlns:a16="http://schemas.microsoft.com/office/drawing/2014/main" id="{925CB10C-6C3F-40C8-9F23-1E28A3B173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35" y="2675"/>
              <a:ext cx="143" cy="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defTabSz="401638">
                <a:defRPr sz="1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defTabSz="401638">
                <a:defRPr sz="1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defTabSz="401638">
                <a:defRPr sz="1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defTabSz="401638">
                <a:defRPr sz="1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defTabSz="401638">
                <a:defRPr sz="1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defTabSz="401638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defTabSz="401638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defTabSz="401638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defTabSz="401638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/>
              <a:r>
                <a:rPr lang="en-US" altLang="hu-HU" sz="1200" b="0">
                  <a:solidFill>
                    <a:srgbClr val="000000"/>
                  </a:solidFill>
                </a:rPr>
                <a:t>D1</a:t>
              </a:r>
            </a:p>
          </p:txBody>
        </p:sp>
        <p:sp>
          <p:nvSpPr>
            <p:cNvPr id="31861" name="Line 65">
              <a:extLst>
                <a:ext uri="{FF2B5EF4-FFF2-40B4-BE49-F238E27FC236}">
                  <a16:creationId xmlns:a16="http://schemas.microsoft.com/office/drawing/2014/main" id="{9F876C71-5944-4D16-8AB0-F9C8D797A56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49" y="2622"/>
              <a:ext cx="0" cy="18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31862" name="Rectangle 66">
              <a:extLst>
                <a:ext uri="{FF2B5EF4-FFF2-40B4-BE49-F238E27FC236}">
                  <a16:creationId xmlns:a16="http://schemas.microsoft.com/office/drawing/2014/main" id="{B8D29183-8BC1-423F-8A04-0EB74C630C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31" y="2673"/>
              <a:ext cx="309" cy="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defTabSz="401638">
                <a:defRPr sz="1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defTabSz="401638">
                <a:defRPr sz="1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defTabSz="401638">
                <a:defRPr sz="1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defTabSz="401638">
                <a:defRPr sz="1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defTabSz="401638">
                <a:defRPr sz="1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defTabSz="401638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defTabSz="401638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defTabSz="401638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defTabSz="401638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hu-HU" sz="1200" b="0">
                  <a:solidFill>
                    <a:srgbClr val="000000"/>
                  </a:solidFill>
                </a:rPr>
                <a:t>VEVő</a:t>
              </a:r>
            </a:p>
          </p:txBody>
        </p:sp>
      </p:grpSp>
      <p:sp>
        <p:nvSpPr>
          <p:cNvPr id="31794" name="Freeform 68">
            <a:extLst>
              <a:ext uri="{FF2B5EF4-FFF2-40B4-BE49-F238E27FC236}">
                <a16:creationId xmlns:a16="http://schemas.microsoft.com/office/drawing/2014/main" id="{1C76878E-5986-4780-A3F6-ABF21335271A}"/>
              </a:ext>
            </a:extLst>
          </p:cNvPr>
          <p:cNvSpPr>
            <a:spLocks/>
          </p:cNvSpPr>
          <p:nvPr/>
        </p:nvSpPr>
        <p:spPr bwMode="auto">
          <a:xfrm>
            <a:off x="3617913" y="4938713"/>
            <a:ext cx="1958975" cy="301625"/>
          </a:xfrm>
          <a:custGeom>
            <a:avLst/>
            <a:gdLst>
              <a:gd name="T0" fmla="*/ 1957388 w 1234"/>
              <a:gd name="T1" fmla="*/ 0 h 190"/>
              <a:gd name="T2" fmla="*/ 0 w 1234"/>
              <a:gd name="T3" fmla="*/ 0 h 190"/>
              <a:gd name="T4" fmla="*/ 0 w 1234"/>
              <a:gd name="T5" fmla="*/ 300038 h 190"/>
              <a:gd name="T6" fmla="*/ 1957388 w 1234"/>
              <a:gd name="T7" fmla="*/ 300038 h 19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234" h="190">
                <a:moveTo>
                  <a:pt x="1233" y="0"/>
                </a:moveTo>
                <a:lnTo>
                  <a:pt x="0" y="0"/>
                </a:lnTo>
                <a:lnTo>
                  <a:pt x="0" y="189"/>
                </a:lnTo>
                <a:lnTo>
                  <a:pt x="1233" y="18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31795" name="Rectangle 69">
            <a:extLst>
              <a:ext uri="{FF2B5EF4-FFF2-40B4-BE49-F238E27FC236}">
                <a16:creationId xmlns:a16="http://schemas.microsoft.com/office/drawing/2014/main" id="{A0AC47D2-81EB-425C-97E9-F5A2782FCF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63963" y="5027613"/>
            <a:ext cx="228600" cy="120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hu-HU" sz="1200" b="0">
                <a:solidFill>
                  <a:srgbClr val="000000"/>
                </a:solidFill>
              </a:rPr>
              <a:t>D2</a:t>
            </a:r>
          </a:p>
        </p:txBody>
      </p:sp>
      <p:sp>
        <p:nvSpPr>
          <p:cNvPr id="31796" name="Line 70">
            <a:extLst>
              <a:ext uri="{FF2B5EF4-FFF2-40B4-BE49-F238E27FC236}">
                <a16:creationId xmlns:a16="http://schemas.microsoft.com/office/drawing/2014/main" id="{1E9E5685-7C4C-4E7B-94BE-8DF072C021B3}"/>
              </a:ext>
            </a:extLst>
          </p:cNvPr>
          <p:cNvSpPr>
            <a:spLocks noChangeShapeType="1"/>
          </p:cNvSpPr>
          <p:nvPr/>
        </p:nvSpPr>
        <p:spPr bwMode="auto">
          <a:xfrm>
            <a:off x="4105275" y="4945063"/>
            <a:ext cx="0" cy="2936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31797" name="Rectangle 71">
            <a:extLst>
              <a:ext uri="{FF2B5EF4-FFF2-40B4-BE49-F238E27FC236}">
                <a16:creationId xmlns:a16="http://schemas.microsoft.com/office/drawing/2014/main" id="{FF7053E7-F7DC-4685-8A70-5A6A9F77D8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21150" y="5002213"/>
            <a:ext cx="1536700" cy="293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hu-HU" sz="1200" b="0">
                <a:solidFill>
                  <a:srgbClr val="000000"/>
                </a:solidFill>
              </a:rPr>
              <a:t>TERMÉKEK és ÁRAK</a:t>
            </a:r>
          </a:p>
        </p:txBody>
      </p:sp>
      <p:grpSp>
        <p:nvGrpSpPr>
          <p:cNvPr id="31798" name="Group 77">
            <a:extLst>
              <a:ext uri="{FF2B5EF4-FFF2-40B4-BE49-F238E27FC236}">
                <a16:creationId xmlns:a16="http://schemas.microsoft.com/office/drawing/2014/main" id="{31A2C2A1-A547-42E5-94F0-71952CC7EE00}"/>
              </a:ext>
            </a:extLst>
          </p:cNvPr>
          <p:cNvGrpSpPr>
            <a:grpSpLocks/>
          </p:cNvGrpSpPr>
          <p:nvPr/>
        </p:nvGrpSpPr>
        <p:grpSpPr bwMode="auto">
          <a:xfrm>
            <a:off x="4500563" y="3644900"/>
            <a:ext cx="1957387" cy="301625"/>
            <a:chOff x="2835" y="2296"/>
            <a:chExt cx="1233" cy="190"/>
          </a:xfrm>
        </p:grpSpPr>
        <p:sp>
          <p:nvSpPr>
            <p:cNvPr id="31854" name="Freeform 72">
              <a:extLst>
                <a:ext uri="{FF2B5EF4-FFF2-40B4-BE49-F238E27FC236}">
                  <a16:creationId xmlns:a16="http://schemas.microsoft.com/office/drawing/2014/main" id="{33500B5F-7942-443F-8F94-4749E49F2858}"/>
                </a:ext>
              </a:extLst>
            </p:cNvPr>
            <p:cNvSpPr>
              <a:spLocks/>
            </p:cNvSpPr>
            <p:nvPr/>
          </p:nvSpPr>
          <p:spPr bwMode="auto">
            <a:xfrm>
              <a:off x="2835" y="2296"/>
              <a:ext cx="1233" cy="190"/>
            </a:xfrm>
            <a:custGeom>
              <a:avLst/>
              <a:gdLst>
                <a:gd name="T0" fmla="*/ 1232 w 1233"/>
                <a:gd name="T1" fmla="*/ 0 h 190"/>
                <a:gd name="T2" fmla="*/ 0 w 1233"/>
                <a:gd name="T3" fmla="*/ 0 h 190"/>
                <a:gd name="T4" fmla="*/ 0 w 1233"/>
                <a:gd name="T5" fmla="*/ 189 h 190"/>
                <a:gd name="T6" fmla="*/ 1232 w 1233"/>
                <a:gd name="T7" fmla="*/ 189 h 19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233" h="190">
                  <a:moveTo>
                    <a:pt x="1232" y="0"/>
                  </a:moveTo>
                  <a:lnTo>
                    <a:pt x="0" y="0"/>
                  </a:lnTo>
                  <a:lnTo>
                    <a:pt x="0" y="189"/>
                  </a:lnTo>
                  <a:lnTo>
                    <a:pt x="1232" y="189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31855" name="Rectangle 73">
              <a:extLst>
                <a:ext uri="{FF2B5EF4-FFF2-40B4-BE49-F238E27FC236}">
                  <a16:creationId xmlns:a16="http://schemas.microsoft.com/office/drawing/2014/main" id="{B67EB3BD-B512-4FA5-B868-E35C38B1BF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27" y="2353"/>
              <a:ext cx="143" cy="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defTabSz="401638">
                <a:defRPr sz="1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defTabSz="401638">
                <a:defRPr sz="1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defTabSz="401638">
                <a:defRPr sz="1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defTabSz="401638">
                <a:defRPr sz="1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defTabSz="401638">
                <a:defRPr sz="1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defTabSz="401638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defTabSz="401638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defTabSz="401638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defTabSz="401638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/>
              <a:r>
                <a:rPr lang="en-US" altLang="hu-HU" sz="1200" b="0">
                  <a:solidFill>
                    <a:srgbClr val="000000"/>
                  </a:solidFill>
                </a:rPr>
                <a:t>D5</a:t>
              </a:r>
            </a:p>
          </p:txBody>
        </p:sp>
        <p:sp>
          <p:nvSpPr>
            <p:cNvPr id="31856" name="Line 74">
              <a:extLst>
                <a:ext uri="{FF2B5EF4-FFF2-40B4-BE49-F238E27FC236}">
                  <a16:creationId xmlns:a16="http://schemas.microsoft.com/office/drawing/2014/main" id="{AEA4117B-A678-4098-A3C4-BAA86918ADA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41" y="2300"/>
              <a:ext cx="0" cy="18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31857" name="Rectangle 75">
              <a:extLst>
                <a:ext uri="{FF2B5EF4-FFF2-40B4-BE49-F238E27FC236}">
                  <a16:creationId xmlns:a16="http://schemas.microsoft.com/office/drawing/2014/main" id="{1422CD51-88E3-4C92-8017-18042A6CD4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22" y="2313"/>
              <a:ext cx="803" cy="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defTabSz="401638">
                <a:defRPr sz="1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defTabSz="401638">
                <a:defRPr sz="1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defTabSz="401638">
                <a:defRPr sz="1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defTabSz="401638">
                <a:defRPr sz="1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defTabSz="401638">
                <a:defRPr sz="1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defTabSz="401638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defTabSz="401638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defTabSz="401638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defTabSz="401638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hu-HU" sz="1200" b="0">
                  <a:solidFill>
                    <a:srgbClr val="000000"/>
                  </a:solidFill>
                </a:rPr>
                <a:t>SZERKESZTETT</a:t>
              </a:r>
            </a:p>
          </p:txBody>
        </p:sp>
        <p:sp>
          <p:nvSpPr>
            <p:cNvPr id="31858" name="Rectangle 76">
              <a:extLst>
                <a:ext uri="{FF2B5EF4-FFF2-40B4-BE49-F238E27FC236}">
                  <a16:creationId xmlns:a16="http://schemas.microsoft.com/office/drawing/2014/main" id="{F156AAEE-F240-44B3-AB4B-CDBC114A12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26" y="2395"/>
              <a:ext cx="558" cy="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defTabSz="401638">
                <a:defRPr sz="1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defTabSz="401638">
                <a:defRPr sz="1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defTabSz="401638">
                <a:defRPr sz="1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defTabSz="401638">
                <a:defRPr sz="1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defTabSz="401638">
                <a:defRPr sz="1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defTabSz="401638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defTabSz="401638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defTabSz="401638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defTabSz="401638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hu-HU" sz="1200" b="0">
                  <a:solidFill>
                    <a:srgbClr val="000000"/>
                  </a:solidFill>
                </a:rPr>
                <a:t>RENDELÉS</a:t>
              </a:r>
            </a:p>
          </p:txBody>
        </p:sp>
      </p:grpSp>
      <p:sp>
        <p:nvSpPr>
          <p:cNvPr id="31799" name="Line 78">
            <a:extLst>
              <a:ext uri="{FF2B5EF4-FFF2-40B4-BE49-F238E27FC236}">
                <a16:creationId xmlns:a16="http://schemas.microsoft.com/office/drawing/2014/main" id="{5847B4D3-EB8E-4D81-958F-0B7605DEE84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330450" y="1343025"/>
            <a:ext cx="4587875" cy="0"/>
          </a:xfrm>
          <a:prstGeom prst="line">
            <a:avLst/>
          </a:prstGeom>
          <a:noFill/>
          <a:ln w="12700">
            <a:solidFill>
              <a:srgbClr val="000000"/>
            </a:solidFill>
            <a:prstDash val="lgDash"/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31800" name="Line 79">
            <a:extLst>
              <a:ext uri="{FF2B5EF4-FFF2-40B4-BE49-F238E27FC236}">
                <a16:creationId xmlns:a16="http://schemas.microsoft.com/office/drawing/2014/main" id="{5E24A4E3-7092-4393-A157-774E9B7D0F2D}"/>
              </a:ext>
            </a:extLst>
          </p:cNvPr>
          <p:cNvSpPr>
            <a:spLocks noChangeShapeType="1"/>
          </p:cNvSpPr>
          <p:nvPr/>
        </p:nvSpPr>
        <p:spPr bwMode="auto">
          <a:xfrm>
            <a:off x="1736725" y="1585913"/>
            <a:ext cx="862013" cy="26193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31801" name="Line 80">
            <a:extLst>
              <a:ext uri="{FF2B5EF4-FFF2-40B4-BE49-F238E27FC236}">
                <a16:creationId xmlns:a16="http://schemas.microsoft.com/office/drawing/2014/main" id="{E3800A3E-5AA8-4160-A87B-3CC17F56BA77}"/>
              </a:ext>
            </a:extLst>
          </p:cNvPr>
          <p:cNvSpPr>
            <a:spLocks noChangeShapeType="1"/>
          </p:cNvSpPr>
          <p:nvPr/>
        </p:nvSpPr>
        <p:spPr bwMode="auto">
          <a:xfrm>
            <a:off x="3635375" y="2251075"/>
            <a:ext cx="212566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31802" name="Line 81">
            <a:extLst>
              <a:ext uri="{FF2B5EF4-FFF2-40B4-BE49-F238E27FC236}">
                <a16:creationId xmlns:a16="http://schemas.microsoft.com/office/drawing/2014/main" id="{C6240AA8-DC34-4E50-9F5C-531280CBDB61}"/>
              </a:ext>
            </a:extLst>
          </p:cNvPr>
          <p:cNvSpPr>
            <a:spLocks noChangeShapeType="1"/>
          </p:cNvSpPr>
          <p:nvPr/>
        </p:nvSpPr>
        <p:spPr bwMode="auto">
          <a:xfrm>
            <a:off x="7310438" y="2513013"/>
            <a:ext cx="0" cy="4587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31803" name="Line 82">
            <a:extLst>
              <a:ext uri="{FF2B5EF4-FFF2-40B4-BE49-F238E27FC236}">
                <a16:creationId xmlns:a16="http://schemas.microsoft.com/office/drawing/2014/main" id="{62140068-D8A7-488B-8FC0-2D2CB7F6493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165725" y="3149600"/>
            <a:ext cx="124936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31804" name="Line 83">
            <a:extLst>
              <a:ext uri="{FF2B5EF4-FFF2-40B4-BE49-F238E27FC236}">
                <a16:creationId xmlns:a16="http://schemas.microsoft.com/office/drawing/2014/main" id="{85567FE0-9B03-4D51-8816-623FC844B6F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151438" y="2524125"/>
            <a:ext cx="1501775" cy="50323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31805" name="Freeform 84">
            <a:extLst>
              <a:ext uri="{FF2B5EF4-FFF2-40B4-BE49-F238E27FC236}">
                <a16:creationId xmlns:a16="http://schemas.microsoft.com/office/drawing/2014/main" id="{E9857AC6-7C8C-41F3-B767-779B175B8DE4}"/>
              </a:ext>
            </a:extLst>
          </p:cNvPr>
          <p:cNvSpPr>
            <a:spLocks/>
          </p:cNvSpPr>
          <p:nvPr/>
        </p:nvSpPr>
        <p:spPr bwMode="auto">
          <a:xfrm>
            <a:off x="1239838" y="2513013"/>
            <a:ext cx="4554537" cy="1804987"/>
          </a:xfrm>
          <a:custGeom>
            <a:avLst/>
            <a:gdLst>
              <a:gd name="T0" fmla="*/ 4552950 w 2869"/>
              <a:gd name="T1" fmla="*/ 0 h 1137"/>
              <a:gd name="T2" fmla="*/ 0 w 2869"/>
              <a:gd name="T3" fmla="*/ 382587 h 1137"/>
              <a:gd name="T4" fmla="*/ 12700 w 2869"/>
              <a:gd name="T5" fmla="*/ 1803400 h 113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869" h="1137">
                <a:moveTo>
                  <a:pt x="2868" y="0"/>
                </a:moveTo>
                <a:lnTo>
                  <a:pt x="0" y="241"/>
                </a:lnTo>
                <a:lnTo>
                  <a:pt x="8" y="113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31806" name="Line 85">
            <a:extLst>
              <a:ext uri="{FF2B5EF4-FFF2-40B4-BE49-F238E27FC236}">
                <a16:creationId xmlns:a16="http://schemas.microsoft.com/office/drawing/2014/main" id="{E7C8FA5E-F6D1-47B1-834A-2D4FEBEBBCD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330450" y="3505200"/>
            <a:ext cx="1022350" cy="82232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31807" name="Freeform 86">
            <a:extLst>
              <a:ext uri="{FF2B5EF4-FFF2-40B4-BE49-F238E27FC236}">
                <a16:creationId xmlns:a16="http://schemas.microsoft.com/office/drawing/2014/main" id="{7FCBD9C4-E977-4D80-9AA9-B10A00DDC82B}"/>
              </a:ext>
            </a:extLst>
          </p:cNvPr>
          <p:cNvSpPr>
            <a:spLocks/>
          </p:cNvSpPr>
          <p:nvPr/>
        </p:nvSpPr>
        <p:spPr bwMode="auto">
          <a:xfrm>
            <a:off x="2755900" y="3813175"/>
            <a:ext cx="1708150" cy="515938"/>
          </a:xfrm>
          <a:custGeom>
            <a:avLst/>
            <a:gdLst>
              <a:gd name="T0" fmla="*/ 0 w 1076"/>
              <a:gd name="T1" fmla="*/ 514350 h 325"/>
              <a:gd name="T2" fmla="*/ 877888 w 1076"/>
              <a:gd name="T3" fmla="*/ 0 h 325"/>
              <a:gd name="T4" fmla="*/ 1706563 w 1076"/>
              <a:gd name="T5" fmla="*/ 0 h 325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76" h="325">
                <a:moveTo>
                  <a:pt x="0" y="324"/>
                </a:moveTo>
                <a:lnTo>
                  <a:pt x="553" y="0"/>
                </a:lnTo>
                <a:lnTo>
                  <a:pt x="1075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31808" name="Line 87">
            <a:extLst>
              <a:ext uri="{FF2B5EF4-FFF2-40B4-BE49-F238E27FC236}">
                <a16:creationId xmlns:a16="http://schemas.microsoft.com/office/drawing/2014/main" id="{970C8E02-9992-4BE9-BAAA-4105433B26DE}"/>
              </a:ext>
            </a:extLst>
          </p:cNvPr>
          <p:cNvSpPr>
            <a:spLocks noChangeShapeType="1"/>
          </p:cNvSpPr>
          <p:nvPr/>
        </p:nvSpPr>
        <p:spPr bwMode="auto">
          <a:xfrm>
            <a:off x="5181600" y="4302125"/>
            <a:ext cx="579438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stealth" w="med" len="lg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31809" name="Line 88">
            <a:extLst>
              <a:ext uri="{FF2B5EF4-FFF2-40B4-BE49-F238E27FC236}">
                <a16:creationId xmlns:a16="http://schemas.microsoft.com/office/drawing/2014/main" id="{E94CCDF9-C769-460A-ACDB-3717D7767EA4}"/>
              </a:ext>
            </a:extLst>
          </p:cNvPr>
          <p:cNvSpPr>
            <a:spLocks noChangeShapeType="1"/>
          </p:cNvSpPr>
          <p:nvPr/>
        </p:nvSpPr>
        <p:spPr bwMode="auto">
          <a:xfrm>
            <a:off x="5165725" y="3402013"/>
            <a:ext cx="1785938" cy="16986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stealth" w="med" len="lg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31810" name="Freeform 89">
            <a:extLst>
              <a:ext uri="{FF2B5EF4-FFF2-40B4-BE49-F238E27FC236}">
                <a16:creationId xmlns:a16="http://schemas.microsoft.com/office/drawing/2014/main" id="{D306A147-604B-49A0-9843-CCA73E67DC61}"/>
              </a:ext>
            </a:extLst>
          </p:cNvPr>
          <p:cNvSpPr>
            <a:spLocks/>
          </p:cNvSpPr>
          <p:nvPr/>
        </p:nvSpPr>
        <p:spPr bwMode="auto">
          <a:xfrm>
            <a:off x="2755900" y="4679950"/>
            <a:ext cx="3006725" cy="636588"/>
          </a:xfrm>
          <a:custGeom>
            <a:avLst/>
            <a:gdLst>
              <a:gd name="T0" fmla="*/ 0 w 1894"/>
              <a:gd name="T1" fmla="*/ 635000 h 401"/>
              <a:gd name="T2" fmla="*/ 655638 w 1894"/>
              <a:gd name="T3" fmla="*/ 166688 h 401"/>
              <a:gd name="T4" fmla="*/ 3005138 w 1894"/>
              <a:gd name="T5" fmla="*/ 0 h 40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894" h="401">
                <a:moveTo>
                  <a:pt x="0" y="400"/>
                </a:moveTo>
                <a:lnTo>
                  <a:pt x="413" y="105"/>
                </a:lnTo>
                <a:lnTo>
                  <a:pt x="1893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stealth" w="med" len="lg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31811" name="Line 90">
            <a:extLst>
              <a:ext uri="{FF2B5EF4-FFF2-40B4-BE49-F238E27FC236}">
                <a16:creationId xmlns:a16="http://schemas.microsoft.com/office/drawing/2014/main" id="{E57CAC1F-63BD-4457-BAA7-AE3F367DC83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526088" y="4867275"/>
            <a:ext cx="454025" cy="214313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31812" name="Line 91">
            <a:extLst>
              <a:ext uri="{FF2B5EF4-FFF2-40B4-BE49-F238E27FC236}">
                <a16:creationId xmlns:a16="http://schemas.microsoft.com/office/drawing/2014/main" id="{1440842E-CB0A-48FC-9A0A-92424EB544EF}"/>
              </a:ext>
            </a:extLst>
          </p:cNvPr>
          <p:cNvSpPr>
            <a:spLocks noChangeShapeType="1"/>
          </p:cNvSpPr>
          <p:nvPr/>
        </p:nvSpPr>
        <p:spPr bwMode="auto">
          <a:xfrm>
            <a:off x="6326188" y="4857750"/>
            <a:ext cx="0" cy="7112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31813" name="Line 92">
            <a:extLst>
              <a:ext uri="{FF2B5EF4-FFF2-40B4-BE49-F238E27FC236}">
                <a16:creationId xmlns:a16="http://schemas.microsoft.com/office/drawing/2014/main" id="{B6856DFF-96BF-4373-819E-BE586747866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602288" y="5735638"/>
            <a:ext cx="61277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31814" name="Line 93">
            <a:extLst>
              <a:ext uri="{FF2B5EF4-FFF2-40B4-BE49-F238E27FC236}">
                <a16:creationId xmlns:a16="http://schemas.microsoft.com/office/drawing/2014/main" id="{4BE5D36D-E00A-43C2-A2BC-8076FD224E7A}"/>
              </a:ext>
            </a:extLst>
          </p:cNvPr>
          <p:cNvSpPr>
            <a:spLocks noChangeShapeType="1"/>
          </p:cNvSpPr>
          <p:nvPr/>
        </p:nvSpPr>
        <p:spPr bwMode="auto">
          <a:xfrm>
            <a:off x="7310438" y="4848225"/>
            <a:ext cx="0" cy="20637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31815" name="Rectangle 94">
            <a:extLst>
              <a:ext uri="{FF2B5EF4-FFF2-40B4-BE49-F238E27FC236}">
                <a16:creationId xmlns:a16="http://schemas.microsoft.com/office/drawing/2014/main" id="{F22A7BA2-DA3B-4869-9800-0A7ADEBA9D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51338" y="1158875"/>
            <a:ext cx="598487" cy="117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hu-HU" b="0">
                <a:solidFill>
                  <a:srgbClr val="000000"/>
                </a:solidFill>
              </a:rPr>
              <a:t>Számla</a:t>
            </a:r>
          </a:p>
        </p:txBody>
      </p:sp>
      <p:sp>
        <p:nvSpPr>
          <p:cNvPr id="31816" name="Rectangle 95">
            <a:extLst>
              <a:ext uri="{FF2B5EF4-FFF2-40B4-BE49-F238E27FC236}">
                <a16:creationId xmlns:a16="http://schemas.microsoft.com/office/drawing/2014/main" id="{7ABB8CF3-DC57-45E9-9AAD-91749AA6C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01875" y="1568450"/>
            <a:ext cx="1558925" cy="374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hu-HU" sz="1200" b="0">
                <a:solidFill>
                  <a:srgbClr val="000000"/>
                </a:solidFill>
              </a:rPr>
              <a:t>Vásárlói rendelés</a:t>
            </a:r>
          </a:p>
        </p:txBody>
      </p:sp>
      <p:sp>
        <p:nvSpPr>
          <p:cNvPr id="31817" name="Rectangle 96">
            <a:extLst>
              <a:ext uri="{FF2B5EF4-FFF2-40B4-BE49-F238E27FC236}">
                <a16:creationId xmlns:a16="http://schemas.microsoft.com/office/drawing/2014/main" id="{F06319D0-29A3-4C5E-8FDC-EBDDF023DE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800" y="2024063"/>
            <a:ext cx="1943100" cy="133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hu-HU" b="0">
                <a:solidFill>
                  <a:srgbClr val="000000"/>
                </a:solidFill>
              </a:rPr>
              <a:t>Összegyűjtött rendelések</a:t>
            </a:r>
          </a:p>
        </p:txBody>
      </p:sp>
      <p:sp>
        <p:nvSpPr>
          <p:cNvPr id="31818" name="Rectangle 97">
            <a:extLst>
              <a:ext uri="{FF2B5EF4-FFF2-40B4-BE49-F238E27FC236}">
                <a16:creationId xmlns:a16="http://schemas.microsoft.com/office/drawing/2014/main" id="{A2861DD4-F7D5-4C08-AEFB-70B6D9CDC8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04925" y="2974975"/>
            <a:ext cx="1139825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hu-HU" b="0">
                <a:solidFill>
                  <a:srgbClr val="000000"/>
                </a:solidFill>
              </a:rPr>
              <a:t>Adatként</a:t>
            </a:r>
          </a:p>
          <a:p>
            <a:r>
              <a:rPr lang="en-US" altLang="hu-HU" b="0">
                <a:solidFill>
                  <a:srgbClr val="000000"/>
                </a:solidFill>
              </a:rPr>
              <a:t>előkészített rendelések</a:t>
            </a:r>
          </a:p>
        </p:txBody>
      </p:sp>
      <p:sp>
        <p:nvSpPr>
          <p:cNvPr id="31819" name="Rectangle 98">
            <a:extLst>
              <a:ext uri="{FF2B5EF4-FFF2-40B4-BE49-F238E27FC236}">
                <a16:creationId xmlns:a16="http://schemas.microsoft.com/office/drawing/2014/main" id="{4222B6B8-92BD-423E-885B-FC51F45A73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3188" y="3338513"/>
            <a:ext cx="920750" cy="117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hu-HU" altLang="hu-HU"/>
          </a:p>
        </p:txBody>
      </p:sp>
      <p:sp>
        <p:nvSpPr>
          <p:cNvPr id="31820" name="Rectangle 99">
            <a:extLst>
              <a:ext uri="{FF2B5EF4-FFF2-40B4-BE49-F238E27FC236}">
                <a16:creationId xmlns:a16="http://schemas.microsoft.com/office/drawing/2014/main" id="{56D16B93-CCA0-44E8-A846-F19CDE9D66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8000" y="3702050"/>
            <a:ext cx="1050925" cy="119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hu-HU" b="0">
                <a:solidFill>
                  <a:srgbClr val="000000"/>
                </a:solidFill>
              </a:rPr>
              <a:t>Érvényesítési</a:t>
            </a:r>
          </a:p>
        </p:txBody>
      </p:sp>
      <p:sp>
        <p:nvSpPr>
          <p:cNvPr id="31821" name="Rectangle 100">
            <a:extLst>
              <a:ext uri="{FF2B5EF4-FFF2-40B4-BE49-F238E27FC236}">
                <a16:creationId xmlns:a16="http://schemas.microsoft.com/office/drawing/2014/main" id="{61B568B7-C134-4F16-B15E-70031D7609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5" y="3857625"/>
            <a:ext cx="646113" cy="119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hu-HU" b="0">
                <a:solidFill>
                  <a:srgbClr val="000000"/>
                </a:solidFill>
              </a:rPr>
              <a:t>jelentés</a:t>
            </a:r>
          </a:p>
        </p:txBody>
      </p:sp>
      <p:sp>
        <p:nvSpPr>
          <p:cNvPr id="31822" name="Oval 101">
            <a:extLst>
              <a:ext uri="{FF2B5EF4-FFF2-40B4-BE49-F238E27FC236}">
                <a16:creationId xmlns:a16="http://schemas.microsoft.com/office/drawing/2014/main" id="{E04870D0-9C26-4647-860A-6C04E3032C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1213" y="1111250"/>
            <a:ext cx="1489075" cy="466725"/>
          </a:xfrm>
          <a:prstGeom prst="ellips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hu-HU" altLang="hu-HU"/>
          </a:p>
        </p:txBody>
      </p:sp>
      <p:sp>
        <p:nvSpPr>
          <p:cNvPr id="31823" name="Line 102">
            <a:extLst>
              <a:ext uri="{FF2B5EF4-FFF2-40B4-BE49-F238E27FC236}">
                <a16:creationId xmlns:a16="http://schemas.microsoft.com/office/drawing/2014/main" id="{0E52E5C9-4697-41AB-BDF6-182F81CB942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09625" y="1133475"/>
            <a:ext cx="430213" cy="2301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31824" name="Rectangle 103">
            <a:extLst>
              <a:ext uri="{FF2B5EF4-FFF2-40B4-BE49-F238E27FC236}">
                <a16:creationId xmlns:a16="http://schemas.microsoft.com/office/drawing/2014/main" id="{699523E8-D417-4B13-A432-9AC27DD082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47788" y="1352550"/>
            <a:ext cx="488950" cy="120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hu-HU" sz="1200" b="0">
                <a:solidFill>
                  <a:srgbClr val="000000"/>
                </a:solidFill>
              </a:rPr>
              <a:t>VEVő</a:t>
            </a:r>
          </a:p>
        </p:txBody>
      </p:sp>
      <p:sp>
        <p:nvSpPr>
          <p:cNvPr id="31825" name="Rectangle 104">
            <a:extLst>
              <a:ext uri="{FF2B5EF4-FFF2-40B4-BE49-F238E27FC236}">
                <a16:creationId xmlns:a16="http://schemas.microsoft.com/office/drawing/2014/main" id="{C0863DFA-5A58-493A-B175-E883D09C42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7175" y="1192213"/>
            <a:ext cx="115888" cy="120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hu-HU" sz="1200" b="0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31826" name="Oval 105">
            <a:extLst>
              <a:ext uri="{FF2B5EF4-FFF2-40B4-BE49-F238E27FC236}">
                <a16:creationId xmlns:a16="http://schemas.microsoft.com/office/drawing/2014/main" id="{C89DB342-62E6-4A17-8AB8-943DCFEA85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53250" y="1111250"/>
            <a:ext cx="1489075" cy="466725"/>
          </a:xfrm>
          <a:prstGeom prst="ellips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hu-HU" altLang="hu-HU"/>
          </a:p>
        </p:txBody>
      </p:sp>
      <p:sp>
        <p:nvSpPr>
          <p:cNvPr id="31827" name="Rectangle 106">
            <a:extLst>
              <a:ext uri="{FF2B5EF4-FFF2-40B4-BE49-F238E27FC236}">
                <a16:creationId xmlns:a16="http://schemas.microsoft.com/office/drawing/2014/main" id="{6F7FC769-D796-4A02-A93A-6955E7B8FB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00913" y="1352550"/>
            <a:ext cx="858837" cy="120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hu-HU" sz="1200" b="0">
                <a:solidFill>
                  <a:srgbClr val="000000"/>
                </a:solidFill>
              </a:rPr>
              <a:t>Számlázás</a:t>
            </a:r>
          </a:p>
        </p:txBody>
      </p:sp>
      <p:sp>
        <p:nvSpPr>
          <p:cNvPr id="31828" name="Rectangle 107">
            <a:extLst>
              <a:ext uri="{FF2B5EF4-FFF2-40B4-BE49-F238E27FC236}">
                <a16:creationId xmlns:a16="http://schemas.microsoft.com/office/drawing/2014/main" id="{A78E71BA-EC5B-4773-876B-A8DF62679C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69213" y="1192213"/>
            <a:ext cx="117475" cy="120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hu-HU" sz="1200" b="0">
                <a:solidFill>
                  <a:srgbClr val="000000"/>
                </a:solidFill>
              </a:rPr>
              <a:t>b</a:t>
            </a:r>
          </a:p>
        </p:txBody>
      </p:sp>
      <p:sp>
        <p:nvSpPr>
          <p:cNvPr id="31829" name="Freeform 108">
            <a:extLst>
              <a:ext uri="{FF2B5EF4-FFF2-40B4-BE49-F238E27FC236}">
                <a16:creationId xmlns:a16="http://schemas.microsoft.com/office/drawing/2014/main" id="{672F0FD7-DF5B-4D0F-8FE1-43F5827238E6}"/>
              </a:ext>
            </a:extLst>
          </p:cNvPr>
          <p:cNvSpPr>
            <a:spLocks/>
          </p:cNvSpPr>
          <p:nvPr/>
        </p:nvSpPr>
        <p:spPr bwMode="auto">
          <a:xfrm>
            <a:off x="6513513" y="5075238"/>
            <a:ext cx="1958975" cy="298450"/>
          </a:xfrm>
          <a:custGeom>
            <a:avLst/>
            <a:gdLst>
              <a:gd name="T0" fmla="*/ 1957388 w 1234"/>
              <a:gd name="T1" fmla="*/ 0 h 188"/>
              <a:gd name="T2" fmla="*/ 0 w 1234"/>
              <a:gd name="T3" fmla="*/ 0 h 188"/>
              <a:gd name="T4" fmla="*/ 0 w 1234"/>
              <a:gd name="T5" fmla="*/ 296863 h 188"/>
              <a:gd name="T6" fmla="*/ 1957388 w 1234"/>
              <a:gd name="T7" fmla="*/ 296863 h 188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234" h="188">
                <a:moveTo>
                  <a:pt x="1233" y="0"/>
                </a:moveTo>
                <a:lnTo>
                  <a:pt x="0" y="0"/>
                </a:lnTo>
                <a:lnTo>
                  <a:pt x="0" y="187"/>
                </a:lnTo>
                <a:lnTo>
                  <a:pt x="1233" y="187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31830" name="Rectangle 109">
            <a:extLst>
              <a:ext uri="{FF2B5EF4-FFF2-40B4-BE49-F238E27FC236}">
                <a16:creationId xmlns:a16="http://schemas.microsoft.com/office/drawing/2014/main" id="{C1EC8675-E4D0-4190-A71B-B5CB1CCE92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61150" y="5164138"/>
            <a:ext cx="228600" cy="120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hu-HU" sz="1200" b="0">
                <a:solidFill>
                  <a:srgbClr val="000000"/>
                </a:solidFill>
              </a:rPr>
              <a:t>D7</a:t>
            </a:r>
          </a:p>
        </p:txBody>
      </p:sp>
      <p:sp>
        <p:nvSpPr>
          <p:cNvPr id="31831" name="Line 110">
            <a:extLst>
              <a:ext uri="{FF2B5EF4-FFF2-40B4-BE49-F238E27FC236}">
                <a16:creationId xmlns:a16="http://schemas.microsoft.com/office/drawing/2014/main" id="{F1054B7D-FF89-4D25-BF0D-81DC9783B60C}"/>
              </a:ext>
            </a:extLst>
          </p:cNvPr>
          <p:cNvSpPr>
            <a:spLocks noChangeShapeType="1"/>
          </p:cNvSpPr>
          <p:nvPr/>
        </p:nvSpPr>
        <p:spPr bwMode="auto">
          <a:xfrm>
            <a:off x="7000875" y="5081588"/>
            <a:ext cx="0" cy="2921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31832" name="Rectangle 111">
            <a:extLst>
              <a:ext uri="{FF2B5EF4-FFF2-40B4-BE49-F238E27FC236}">
                <a16:creationId xmlns:a16="http://schemas.microsoft.com/office/drawing/2014/main" id="{E7CD2666-0EA7-480A-BEA9-9AEAB384CB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29463" y="5099050"/>
            <a:ext cx="925512" cy="112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hu-HU" sz="1200" b="0">
                <a:solidFill>
                  <a:srgbClr val="000000"/>
                </a:solidFill>
              </a:rPr>
              <a:t>EGYENLEG</a:t>
            </a:r>
          </a:p>
        </p:txBody>
      </p:sp>
      <p:sp>
        <p:nvSpPr>
          <p:cNvPr id="31833" name="Rectangle 112">
            <a:extLst>
              <a:ext uri="{FF2B5EF4-FFF2-40B4-BE49-F238E27FC236}">
                <a16:creationId xmlns:a16="http://schemas.microsoft.com/office/drawing/2014/main" id="{E8989CCB-2B4A-4116-99DF-9572BBB260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34225" y="5230813"/>
            <a:ext cx="554038" cy="111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hu-HU" sz="1200" b="0">
                <a:solidFill>
                  <a:srgbClr val="000000"/>
                </a:solidFill>
              </a:rPr>
              <a:t>HIBÁK</a:t>
            </a:r>
          </a:p>
        </p:txBody>
      </p:sp>
      <p:sp>
        <p:nvSpPr>
          <p:cNvPr id="31834" name="Freeform 113">
            <a:extLst>
              <a:ext uri="{FF2B5EF4-FFF2-40B4-BE49-F238E27FC236}">
                <a16:creationId xmlns:a16="http://schemas.microsoft.com/office/drawing/2014/main" id="{11CA0622-205A-4AD5-A1AD-79B91AEF873C}"/>
              </a:ext>
            </a:extLst>
          </p:cNvPr>
          <p:cNvSpPr>
            <a:spLocks/>
          </p:cNvSpPr>
          <p:nvPr/>
        </p:nvSpPr>
        <p:spPr bwMode="auto">
          <a:xfrm>
            <a:off x="6513513" y="5075238"/>
            <a:ext cx="1958975" cy="298450"/>
          </a:xfrm>
          <a:custGeom>
            <a:avLst/>
            <a:gdLst>
              <a:gd name="T0" fmla="*/ 1957388 w 1234"/>
              <a:gd name="T1" fmla="*/ 0 h 188"/>
              <a:gd name="T2" fmla="*/ 0 w 1234"/>
              <a:gd name="T3" fmla="*/ 0 h 188"/>
              <a:gd name="T4" fmla="*/ 0 w 1234"/>
              <a:gd name="T5" fmla="*/ 296863 h 188"/>
              <a:gd name="T6" fmla="*/ 1957388 w 1234"/>
              <a:gd name="T7" fmla="*/ 296863 h 188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234" h="188">
                <a:moveTo>
                  <a:pt x="1233" y="0"/>
                </a:moveTo>
                <a:lnTo>
                  <a:pt x="0" y="0"/>
                </a:lnTo>
                <a:lnTo>
                  <a:pt x="0" y="187"/>
                </a:lnTo>
                <a:lnTo>
                  <a:pt x="1233" y="187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31835" name="Rectangle 114">
            <a:extLst>
              <a:ext uri="{FF2B5EF4-FFF2-40B4-BE49-F238E27FC236}">
                <a16:creationId xmlns:a16="http://schemas.microsoft.com/office/drawing/2014/main" id="{E0116E4F-67DD-4050-97C9-9E837754B3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61150" y="5164138"/>
            <a:ext cx="228600" cy="120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hu-HU" sz="1200" b="0">
                <a:solidFill>
                  <a:srgbClr val="000000"/>
                </a:solidFill>
              </a:rPr>
              <a:t>D7</a:t>
            </a:r>
          </a:p>
        </p:txBody>
      </p:sp>
      <p:sp>
        <p:nvSpPr>
          <p:cNvPr id="31836" name="Line 115">
            <a:extLst>
              <a:ext uri="{FF2B5EF4-FFF2-40B4-BE49-F238E27FC236}">
                <a16:creationId xmlns:a16="http://schemas.microsoft.com/office/drawing/2014/main" id="{414917E9-6FE1-4FCD-90AE-A30FB70A2BED}"/>
              </a:ext>
            </a:extLst>
          </p:cNvPr>
          <p:cNvSpPr>
            <a:spLocks noChangeShapeType="1"/>
          </p:cNvSpPr>
          <p:nvPr/>
        </p:nvSpPr>
        <p:spPr bwMode="auto">
          <a:xfrm>
            <a:off x="7000875" y="5081588"/>
            <a:ext cx="0" cy="2921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31837" name="Rectangle 116">
            <a:extLst>
              <a:ext uri="{FF2B5EF4-FFF2-40B4-BE49-F238E27FC236}">
                <a16:creationId xmlns:a16="http://schemas.microsoft.com/office/drawing/2014/main" id="{8667A5FD-9F58-45B1-BEE3-C6B1C991D9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29463" y="5099050"/>
            <a:ext cx="925512" cy="112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hu-HU" sz="1200" b="0">
                <a:solidFill>
                  <a:srgbClr val="000000"/>
                </a:solidFill>
              </a:rPr>
              <a:t>EGYENLEG</a:t>
            </a:r>
          </a:p>
        </p:txBody>
      </p:sp>
      <p:sp>
        <p:nvSpPr>
          <p:cNvPr id="31838" name="Rectangle 117">
            <a:extLst>
              <a:ext uri="{FF2B5EF4-FFF2-40B4-BE49-F238E27FC236}">
                <a16:creationId xmlns:a16="http://schemas.microsoft.com/office/drawing/2014/main" id="{DA99C305-0297-4627-AE51-7B702337FB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34225" y="5230813"/>
            <a:ext cx="554038" cy="111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hu-HU" sz="1200" b="0">
                <a:solidFill>
                  <a:srgbClr val="000000"/>
                </a:solidFill>
              </a:rPr>
              <a:t>HIBÁK</a:t>
            </a:r>
          </a:p>
        </p:txBody>
      </p:sp>
      <p:sp>
        <p:nvSpPr>
          <p:cNvPr id="31839" name="Freeform 118">
            <a:extLst>
              <a:ext uri="{FF2B5EF4-FFF2-40B4-BE49-F238E27FC236}">
                <a16:creationId xmlns:a16="http://schemas.microsoft.com/office/drawing/2014/main" id="{7EE9F190-8FDB-436D-8FC0-2E932CC8773A}"/>
              </a:ext>
            </a:extLst>
          </p:cNvPr>
          <p:cNvSpPr>
            <a:spLocks/>
          </p:cNvSpPr>
          <p:nvPr/>
        </p:nvSpPr>
        <p:spPr bwMode="auto">
          <a:xfrm>
            <a:off x="6513513" y="5075238"/>
            <a:ext cx="1958975" cy="298450"/>
          </a:xfrm>
          <a:custGeom>
            <a:avLst/>
            <a:gdLst>
              <a:gd name="T0" fmla="*/ 1957388 w 1234"/>
              <a:gd name="T1" fmla="*/ 0 h 188"/>
              <a:gd name="T2" fmla="*/ 0 w 1234"/>
              <a:gd name="T3" fmla="*/ 0 h 188"/>
              <a:gd name="T4" fmla="*/ 0 w 1234"/>
              <a:gd name="T5" fmla="*/ 296863 h 188"/>
              <a:gd name="T6" fmla="*/ 1957388 w 1234"/>
              <a:gd name="T7" fmla="*/ 296863 h 188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234" h="188">
                <a:moveTo>
                  <a:pt x="1233" y="0"/>
                </a:moveTo>
                <a:lnTo>
                  <a:pt x="0" y="0"/>
                </a:lnTo>
                <a:lnTo>
                  <a:pt x="0" y="187"/>
                </a:lnTo>
                <a:lnTo>
                  <a:pt x="1233" y="187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31840" name="Rectangle 119">
            <a:extLst>
              <a:ext uri="{FF2B5EF4-FFF2-40B4-BE49-F238E27FC236}">
                <a16:creationId xmlns:a16="http://schemas.microsoft.com/office/drawing/2014/main" id="{7043D16F-D42D-471A-AD97-F1ECD025E6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61150" y="5164138"/>
            <a:ext cx="228600" cy="120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hu-HU" sz="1200" b="0">
                <a:solidFill>
                  <a:srgbClr val="000000"/>
                </a:solidFill>
              </a:rPr>
              <a:t>D7</a:t>
            </a:r>
          </a:p>
        </p:txBody>
      </p:sp>
      <p:sp>
        <p:nvSpPr>
          <p:cNvPr id="31841" name="Line 120">
            <a:extLst>
              <a:ext uri="{FF2B5EF4-FFF2-40B4-BE49-F238E27FC236}">
                <a16:creationId xmlns:a16="http://schemas.microsoft.com/office/drawing/2014/main" id="{4686B9AF-97B8-4CF8-A36D-B4DFC7F74D57}"/>
              </a:ext>
            </a:extLst>
          </p:cNvPr>
          <p:cNvSpPr>
            <a:spLocks noChangeShapeType="1"/>
          </p:cNvSpPr>
          <p:nvPr/>
        </p:nvSpPr>
        <p:spPr bwMode="auto">
          <a:xfrm>
            <a:off x="7000875" y="5081588"/>
            <a:ext cx="0" cy="2921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31842" name="Rectangle 121">
            <a:extLst>
              <a:ext uri="{FF2B5EF4-FFF2-40B4-BE49-F238E27FC236}">
                <a16:creationId xmlns:a16="http://schemas.microsoft.com/office/drawing/2014/main" id="{17B227A7-8641-44D6-8B9A-CCDDD4B402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29463" y="5099050"/>
            <a:ext cx="925512" cy="112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hu-HU" sz="1200" b="0">
                <a:solidFill>
                  <a:srgbClr val="000000"/>
                </a:solidFill>
              </a:rPr>
              <a:t>EGYENLEG</a:t>
            </a:r>
          </a:p>
        </p:txBody>
      </p:sp>
      <p:sp>
        <p:nvSpPr>
          <p:cNvPr id="31843" name="Rectangle 122">
            <a:extLst>
              <a:ext uri="{FF2B5EF4-FFF2-40B4-BE49-F238E27FC236}">
                <a16:creationId xmlns:a16="http://schemas.microsoft.com/office/drawing/2014/main" id="{09644452-4127-4291-9DC1-9E5035EE3D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34225" y="5230813"/>
            <a:ext cx="554038" cy="111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hu-HU" sz="1200" b="0">
                <a:solidFill>
                  <a:srgbClr val="000000"/>
                </a:solidFill>
              </a:rPr>
              <a:t>HIBÁK</a:t>
            </a:r>
          </a:p>
        </p:txBody>
      </p:sp>
      <p:sp>
        <p:nvSpPr>
          <p:cNvPr id="31844" name="Freeform 123">
            <a:extLst>
              <a:ext uri="{FF2B5EF4-FFF2-40B4-BE49-F238E27FC236}">
                <a16:creationId xmlns:a16="http://schemas.microsoft.com/office/drawing/2014/main" id="{09703845-CE48-4034-BAD2-05016929BAC9}"/>
              </a:ext>
            </a:extLst>
          </p:cNvPr>
          <p:cNvSpPr>
            <a:spLocks/>
          </p:cNvSpPr>
          <p:nvPr/>
        </p:nvSpPr>
        <p:spPr bwMode="auto">
          <a:xfrm>
            <a:off x="6513513" y="5075238"/>
            <a:ext cx="1958975" cy="298450"/>
          </a:xfrm>
          <a:custGeom>
            <a:avLst/>
            <a:gdLst>
              <a:gd name="T0" fmla="*/ 1957388 w 1234"/>
              <a:gd name="T1" fmla="*/ 0 h 188"/>
              <a:gd name="T2" fmla="*/ 0 w 1234"/>
              <a:gd name="T3" fmla="*/ 0 h 188"/>
              <a:gd name="T4" fmla="*/ 0 w 1234"/>
              <a:gd name="T5" fmla="*/ 296863 h 188"/>
              <a:gd name="T6" fmla="*/ 1957388 w 1234"/>
              <a:gd name="T7" fmla="*/ 296863 h 188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234" h="188">
                <a:moveTo>
                  <a:pt x="1233" y="0"/>
                </a:moveTo>
                <a:lnTo>
                  <a:pt x="0" y="0"/>
                </a:lnTo>
                <a:lnTo>
                  <a:pt x="0" y="187"/>
                </a:lnTo>
                <a:lnTo>
                  <a:pt x="1233" y="187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31845" name="Rectangle 124">
            <a:extLst>
              <a:ext uri="{FF2B5EF4-FFF2-40B4-BE49-F238E27FC236}">
                <a16:creationId xmlns:a16="http://schemas.microsoft.com/office/drawing/2014/main" id="{046C35AA-73D5-47DA-ABB8-2AF506A34F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61150" y="5164138"/>
            <a:ext cx="228600" cy="120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hu-HU" sz="1200" b="0">
                <a:solidFill>
                  <a:srgbClr val="000000"/>
                </a:solidFill>
              </a:rPr>
              <a:t>D7</a:t>
            </a:r>
          </a:p>
        </p:txBody>
      </p:sp>
      <p:sp>
        <p:nvSpPr>
          <p:cNvPr id="31846" name="Line 125">
            <a:extLst>
              <a:ext uri="{FF2B5EF4-FFF2-40B4-BE49-F238E27FC236}">
                <a16:creationId xmlns:a16="http://schemas.microsoft.com/office/drawing/2014/main" id="{95A2599F-1C07-4766-93E4-A589B45B3CE2}"/>
              </a:ext>
            </a:extLst>
          </p:cNvPr>
          <p:cNvSpPr>
            <a:spLocks noChangeShapeType="1"/>
          </p:cNvSpPr>
          <p:nvPr/>
        </p:nvSpPr>
        <p:spPr bwMode="auto">
          <a:xfrm>
            <a:off x="7000875" y="5081588"/>
            <a:ext cx="0" cy="2921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31847" name="Rectangle 126">
            <a:extLst>
              <a:ext uri="{FF2B5EF4-FFF2-40B4-BE49-F238E27FC236}">
                <a16:creationId xmlns:a16="http://schemas.microsoft.com/office/drawing/2014/main" id="{2B55D574-9DBF-4936-B530-F63F259243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34225" y="5230813"/>
            <a:ext cx="554038" cy="111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hu-HU" sz="1200" b="0">
                <a:solidFill>
                  <a:srgbClr val="000000"/>
                </a:solidFill>
              </a:rPr>
              <a:t>HIBÁK</a:t>
            </a:r>
          </a:p>
        </p:txBody>
      </p:sp>
      <p:sp>
        <p:nvSpPr>
          <p:cNvPr id="31848" name="Rectangle 127">
            <a:extLst>
              <a:ext uri="{FF2B5EF4-FFF2-40B4-BE49-F238E27FC236}">
                <a16:creationId xmlns:a16="http://schemas.microsoft.com/office/drawing/2014/main" id="{06048907-A4B4-438B-BDB8-A60811BD2E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29463" y="5099050"/>
            <a:ext cx="925512" cy="112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hu-HU" sz="1200" b="0">
                <a:solidFill>
                  <a:srgbClr val="000000"/>
                </a:solidFill>
              </a:rPr>
              <a:t>EGYENLEG</a:t>
            </a:r>
          </a:p>
        </p:txBody>
      </p:sp>
      <p:sp>
        <p:nvSpPr>
          <p:cNvPr id="31849" name="Freeform 128">
            <a:extLst>
              <a:ext uri="{FF2B5EF4-FFF2-40B4-BE49-F238E27FC236}">
                <a16:creationId xmlns:a16="http://schemas.microsoft.com/office/drawing/2014/main" id="{47B67691-8AF4-49E8-94AF-4D3BE35AC8B7}"/>
              </a:ext>
            </a:extLst>
          </p:cNvPr>
          <p:cNvSpPr>
            <a:spLocks/>
          </p:cNvSpPr>
          <p:nvPr/>
        </p:nvSpPr>
        <p:spPr bwMode="auto">
          <a:xfrm>
            <a:off x="6513513" y="5075238"/>
            <a:ext cx="1958975" cy="298450"/>
          </a:xfrm>
          <a:custGeom>
            <a:avLst/>
            <a:gdLst>
              <a:gd name="T0" fmla="*/ 1957388 w 1234"/>
              <a:gd name="T1" fmla="*/ 0 h 188"/>
              <a:gd name="T2" fmla="*/ 0 w 1234"/>
              <a:gd name="T3" fmla="*/ 0 h 188"/>
              <a:gd name="T4" fmla="*/ 0 w 1234"/>
              <a:gd name="T5" fmla="*/ 296863 h 188"/>
              <a:gd name="T6" fmla="*/ 1957388 w 1234"/>
              <a:gd name="T7" fmla="*/ 296863 h 188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234" h="188">
                <a:moveTo>
                  <a:pt x="1233" y="0"/>
                </a:moveTo>
                <a:lnTo>
                  <a:pt x="0" y="0"/>
                </a:lnTo>
                <a:lnTo>
                  <a:pt x="0" y="187"/>
                </a:lnTo>
                <a:lnTo>
                  <a:pt x="1233" y="187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31850" name="Rectangle 129">
            <a:extLst>
              <a:ext uri="{FF2B5EF4-FFF2-40B4-BE49-F238E27FC236}">
                <a16:creationId xmlns:a16="http://schemas.microsoft.com/office/drawing/2014/main" id="{DFA001FC-6005-4B0E-9087-F016528076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61150" y="5164138"/>
            <a:ext cx="228600" cy="120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hu-HU" sz="1200" b="0">
                <a:solidFill>
                  <a:srgbClr val="000000"/>
                </a:solidFill>
              </a:rPr>
              <a:t>D7</a:t>
            </a:r>
          </a:p>
        </p:txBody>
      </p:sp>
      <p:sp>
        <p:nvSpPr>
          <p:cNvPr id="31851" name="Line 130">
            <a:extLst>
              <a:ext uri="{FF2B5EF4-FFF2-40B4-BE49-F238E27FC236}">
                <a16:creationId xmlns:a16="http://schemas.microsoft.com/office/drawing/2014/main" id="{5BCF2693-D0D5-4A6E-8668-6A1E57FCA043}"/>
              </a:ext>
            </a:extLst>
          </p:cNvPr>
          <p:cNvSpPr>
            <a:spLocks noChangeShapeType="1"/>
          </p:cNvSpPr>
          <p:nvPr/>
        </p:nvSpPr>
        <p:spPr bwMode="auto">
          <a:xfrm>
            <a:off x="7000875" y="5081588"/>
            <a:ext cx="0" cy="2921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31852" name="Rectangle 131">
            <a:extLst>
              <a:ext uri="{FF2B5EF4-FFF2-40B4-BE49-F238E27FC236}">
                <a16:creationId xmlns:a16="http://schemas.microsoft.com/office/drawing/2014/main" id="{706203CB-98E2-41DC-AFF4-814301E67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34225" y="5230813"/>
            <a:ext cx="554038" cy="111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hu-HU" sz="1200" b="0">
                <a:solidFill>
                  <a:srgbClr val="000000"/>
                </a:solidFill>
              </a:rPr>
              <a:t>HIBÁK</a:t>
            </a:r>
          </a:p>
        </p:txBody>
      </p:sp>
      <p:sp>
        <p:nvSpPr>
          <p:cNvPr id="31853" name="Freeform 132">
            <a:extLst>
              <a:ext uri="{FF2B5EF4-FFF2-40B4-BE49-F238E27FC236}">
                <a16:creationId xmlns:a16="http://schemas.microsoft.com/office/drawing/2014/main" id="{8198149B-6C87-40A7-9236-9A57799F6DD8}"/>
              </a:ext>
            </a:extLst>
          </p:cNvPr>
          <p:cNvSpPr>
            <a:spLocks/>
          </p:cNvSpPr>
          <p:nvPr/>
        </p:nvSpPr>
        <p:spPr bwMode="auto">
          <a:xfrm>
            <a:off x="533400" y="1700213"/>
            <a:ext cx="8178800" cy="4511675"/>
          </a:xfrm>
          <a:custGeom>
            <a:avLst/>
            <a:gdLst>
              <a:gd name="T0" fmla="*/ 0 w 5152"/>
              <a:gd name="T1" fmla="*/ 4510088 h 2842"/>
              <a:gd name="T2" fmla="*/ 0 w 5152"/>
              <a:gd name="T3" fmla="*/ 41275 h 2842"/>
              <a:gd name="T4" fmla="*/ 8177213 w 5152"/>
              <a:gd name="T5" fmla="*/ 0 h 2842"/>
              <a:gd name="T6" fmla="*/ 8177213 w 5152"/>
              <a:gd name="T7" fmla="*/ 1676400 h 2842"/>
              <a:gd name="T8" fmla="*/ 6229350 w 5152"/>
              <a:gd name="T9" fmla="*/ 1676400 h 2842"/>
              <a:gd name="T10" fmla="*/ 6229350 w 5152"/>
              <a:gd name="T11" fmla="*/ 2338388 h 2842"/>
              <a:gd name="T12" fmla="*/ 8177213 w 5152"/>
              <a:gd name="T13" fmla="*/ 2338388 h 2842"/>
              <a:gd name="T14" fmla="*/ 8177213 w 5152"/>
              <a:gd name="T15" fmla="*/ 4397375 h 2842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5152" h="2842">
                <a:moveTo>
                  <a:pt x="0" y="2841"/>
                </a:moveTo>
                <a:lnTo>
                  <a:pt x="0" y="26"/>
                </a:lnTo>
                <a:lnTo>
                  <a:pt x="5151" y="0"/>
                </a:lnTo>
                <a:lnTo>
                  <a:pt x="5151" y="1056"/>
                </a:lnTo>
                <a:lnTo>
                  <a:pt x="3924" y="1056"/>
                </a:lnTo>
                <a:lnTo>
                  <a:pt x="3924" y="1473"/>
                </a:lnTo>
                <a:lnTo>
                  <a:pt x="5151" y="1473"/>
                </a:lnTo>
                <a:lnTo>
                  <a:pt x="5151" y="277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dashDot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</p:spTree>
  </p:cSld>
  <p:clrMapOvr>
    <a:masterClrMapping/>
  </p:clrMapOvr>
  <p:transition>
    <p:wipe dir="d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Élőláb helye 4">
            <a:extLst>
              <a:ext uri="{FF2B5EF4-FFF2-40B4-BE49-F238E27FC236}">
                <a16:creationId xmlns:a16="http://schemas.microsoft.com/office/drawing/2014/main" id="{3E650EEC-2C0D-400D-AD29-E539E902CF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hu-HU" b="0">
                <a:latin typeface="Arial" panose="020B0604020202020204" pitchFamily="34" charset="0"/>
              </a:rPr>
              <a:t>Információrendszer fejlesztés módszertana, Dr. Molnár Bálint egyetemi docens</a:t>
            </a:r>
          </a:p>
        </p:txBody>
      </p:sp>
      <p:sp>
        <p:nvSpPr>
          <p:cNvPr id="33795" name="Dia számának helye 5">
            <a:extLst>
              <a:ext uri="{FF2B5EF4-FFF2-40B4-BE49-F238E27FC236}">
                <a16:creationId xmlns:a16="http://schemas.microsoft.com/office/drawing/2014/main" id="{5FF23901-D135-49D4-9266-10CA6CE448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fld id="{5C6F7BCB-59B4-4905-B4DD-DFA9ACF87B13}" type="slidenum">
              <a:rPr lang="en-US" altLang="hu-HU" b="0">
                <a:latin typeface="Arial" panose="020B0604020202020204" pitchFamily="34" charset="0"/>
              </a:rPr>
              <a:pPr/>
              <a:t>15</a:t>
            </a:fld>
            <a:endParaRPr lang="en-US" altLang="hu-HU" b="0">
              <a:latin typeface="Arial" panose="020B0604020202020204" pitchFamily="34" charset="0"/>
            </a:endParaRPr>
          </a:p>
        </p:txBody>
      </p:sp>
      <p:sp>
        <p:nvSpPr>
          <p:cNvPr id="33796" name="Rectangle 2">
            <a:extLst>
              <a:ext uri="{FF2B5EF4-FFF2-40B4-BE49-F238E27FC236}">
                <a16:creationId xmlns:a16="http://schemas.microsoft.com/office/drawing/2014/main" id="{697F4478-9076-4623-A431-90B75256B1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50" y="6350"/>
            <a:ext cx="9880600" cy="61595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hu-HU" altLang="hu-HU"/>
          </a:p>
        </p:txBody>
      </p:sp>
      <p:sp>
        <p:nvSpPr>
          <p:cNvPr id="33797" name="Rectangle 3">
            <a:extLst>
              <a:ext uri="{FF2B5EF4-FFF2-40B4-BE49-F238E27FC236}">
                <a16:creationId xmlns:a16="http://schemas.microsoft.com/office/drawing/2014/main" id="{DC29BA4E-336C-4BFF-9DDE-0704AE64142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/>
          <a:lstStyle/>
          <a:p>
            <a:pPr eaLnBrk="1" hangingPunct="1"/>
            <a:r>
              <a:rPr lang="en-US" altLang="hu-HU" sz="2400"/>
              <a:t>MINőSÍTő, VAGY SZEREPNEVEK</a:t>
            </a:r>
          </a:p>
        </p:txBody>
      </p:sp>
      <p:sp>
        <p:nvSpPr>
          <p:cNvPr id="33798" name="Rectangle 4">
            <a:extLst>
              <a:ext uri="{FF2B5EF4-FFF2-40B4-BE49-F238E27FC236}">
                <a16:creationId xmlns:a16="http://schemas.microsoft.com/office/drawing/2014/main" id="{900C8509-627A-46B3-911C-BFEABE28260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61950" y="1276350"/>
            <a:ext cx="9531350" cy="4489450"/>
          </a:xfrm>
          <a:noFill/>
        </p:spPr>
        <p:txBody>
          <a:bodyPr lIns="92075" tIns="46038" rIns="92075" bIns="46038"/>
          <a:lstStyle/>
          <a:p>
            <a:pPr eaLnBrk="1" hangingPunct="1"/>
            <a:r>
              <a:rPr lang="en-US" altLang="hu-HU" sz="1800"/>
              <a:t>A folyamatokhoz, a  külső entitásokhoz, adattárolókhoz szerepnevek adhatók, [szögletes zárójelben]</a:t>
            </a:r>
          </a:p>
          <a:p>
            <a:pPr eaLnBrk="1" hangingPunct="1"/>
            <a:r>
              <a:rPr lang="en-US" altLang="hu-HU" sz="1800"/>
              <a:t>Adattár  szerepnévvel:</a:t>
            </a:r>
          </a:p>
          <a:p>
            <a:pPr eaLnBrk="1" hangingPunct="1"/>
            <a:endParaRPr lang="en-US" altLang="hu-HU" sz="1800"/>
          </a:p>
          <a:p>
            <a:pPr eaLnBrk="1" hangingPunct="1"/>
            <a:endParaRPr lang="en-US" altLang="hu-HU" sz="1600"/>
          </a:p>
          <a:p>
            <a:pPr eaLnBrk="1" hangingPunct="1"/>
            <a:endParaRPr lang="en-US" altLang="hu-HU" sz="1600"/>
          </a:p>
          <a:p>
            <a:pPr eaLnBrk="1" hangingPunct="1"/>
            <a:endParaRPr lang="en-US" altLang="hu-HU" sz="1600"/>
          </a:p>
        </p:txBody>
      </p:sp>
      <p:graphicFrame>
        <p:nvGraphicFramePr>
          <p:cNvPr id="33799" name="Object 5">
            <a:extLst>
              <a:ext uri="{FF2B5EF4-FFF2-40B4-BE49-F238E27FC236}">
                <a16:creationId xmlns:a16="http://schemas.microsoft.com/office/drawing/2014/main" id="{C0403633-CFEF-449B-861B-8CCF51F34492}"/>
              </a:ext>
            </a:extLst>
          </p:cNvPr>
          <p:cNvGraphicFramePr>
            <a:graphicFrameLocks/>
          </p:cNvGraphicFramePr>
          <p:nvPr/>
        </p:nvGraphicFramePr>
        <p:xfrm>
          <a:off x="635000" y="-4033838"/>
          <a:ext cx="8018463" cy="13171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5486400" imgH="8229600" progId="Word.Document.8">
                  <p:embed/>
                </p:oleObj>
              </mc:Choice>
              <mc:Fallback>
                <p:oleObj name="Document" r:id="rId3" imgW="5486400" imgH="8229600" progId="Word.Document.8">
                  <p:embed/>
                  <p:pic>
                    <p:nvPicPr>
                      <p:cNvPr id="0" name="Object 5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5000" y="-4033838"/>
                        <a:ext cx="8018463" cy="13171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800" name="Rectangle 6">
            <a:extLst>
              <a:ext uri="{FF2B5EF4-FFF2-40B4-BE49-F238E27FC236}">
                <a16:creationId xmlns:a16="http://schemas.microsoft.com/office/drawing/2014/main" id="{6E633422-8830-4519-A54A-3063208DD4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8500" y="4619625"/>
            <a:ext cx="3913188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0963" tIns="41275" rIns="80963" bIns="41275">
            <a:spAutoFit/>
          </a:bodyPr>
          <a:lstStyle>
            <a:lvl1pPr defTabSz="669925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669925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669925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669925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669925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669925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669925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669925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669925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20000"/>
              </a:spcBef>
              <a:buSzPct val="100000"/>
              <a:buFontTx/>
              <a:buChar char="•"/>
            </a:pPr>
            <a:r>
              <a:rPr lang="en-US" altLang="hu-HU" sz="1800" b="0">
                <a:solidFill>
                  <a:srgbClr val="000000"/>
                </a:solidFill>
              </a:rPr>
              <a:t>  Folyamat szerepnévvel:</a:t>
            </a:r>
          </a:p>
        </p:txBody>
      </p:sp>
      <p:sp>
        <p:nvSpPr>
          <p:cNvPr id="33801" name="Rectangle 7">
            <a:extLst>
              <a:ext uri="{FF2B5EF4-FFF2-40B4-BE49-F238E27FC236}">
                <a16:creationId xmlns:a16="http://schemas.microsoft.com/office/drawing/2014/main" id="{18E1B353-0A11-4259-AE86-0218252B63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6750" y="3467100"/>
            <a:ext cx="3198813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0963" tIns="41275" rIns="80963" bIns="41275">
            <a:spAutoFit/>
          </a:bodyPr>
          <a:lstStyle>
            <a:lvl1pPr defTabSz="669925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669925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669925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669925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669925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669925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669925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669925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669925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20000"/>
              </a:spcBef>
              <a:buSzPct val="100000"/>
              <a:buFontTx/>
              <a:buChar char="•"/>
            </a:pPr>
            <a:r>
              <a:rPr lang="en-US" altLang="hu-HU" sz="1800" b="0">
                <a:solidFill>
                  <a:srgbClr val="000000"/>
                </a:solidFill>
              </a:rPr>
              <a:t>Külső  entitás szerepnévvel:</a:t>
            </a:r>
          </a:p>
        </p:txBody>
      </p:sp>
      <p:sp>
        <p:nvSpPr>
          <p:cNvPr id="33802" name="Oval 8">
            <a:extLst>
              <a:ext uri="{FF2B5EF4-FFF2-40B4-BE49-F238E27FC236}">
                <a16:creationId xmlns:a16="http://schemas.microsoft.com/office/drawing/2014/main" id="{F3BBC5CB-834B-4504-A89A-5264513D07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21038" y="3482975"/>
            <a:ext cx="1992312" cy="1025525"/>
          </a:xfrm>
          <a:prstGeom prst="ellipse">
            <a:avLst/>
          </a:prstGeom>
          <a:solidFill>
            <a:srgbClr val="FFFFFF"/>
          </a:solidFill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hu-HU" altLang="hu-HU"/>
          </a:p>
        </p:txBody>
      </p:sp>
      <p:sp>
        <p:nvSpPr>
          <p:cNvPr id="33803" name="Rectangle 9">
            <a:extLst>
              <a:ext uri="{FF2B5EF4-FFF2-40B4-BE49-F238E27FC236}">
                <a16:creationId xmlns:a16="http://schemas.microsoft.com/office/drawing/2014/main" id="{4D2EFC22-E5CF-4198-BFCA-7971FA5DDD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08438" y="3492500"/>
            <a:ext cx="361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hu-HU" sz="1800" b="0">
                <a:solidFill>
                  <a:srgbClr val="000000"/>
                </a:solidFill>
              </a:rPr>
              <a:t>m</a:t>
            </a:r>
          </a:p>
        </p:txBody>
      </p:sp>
      <p:sp>
        <p:nvSpPr>
          <p:cNvPr id="33804" name="Rectangle 10">
            <a:extLst>
              <a:ext uri="{FF2B5EF4-FFF2-40B4-BE49-F238E27FC236}">
                <a16:creationId xmlns:a16="http://schemas.microsoft.com/office/drawing/2014/main" id="{4C9A5988-C818-44DE-8608-5B7C0C48D1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44850" y="3887788"/>
            <a:ext cx="221138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hu-HU" sz="1800" b="0">
                <a:solidFill>
                  <a:srgbClr val="000000"/>
                </a:solidFill>
              </a:rPr>
              <a:t>Fiók vezető [küldő]</a:t>
            </a:r>
          </a:p>
        </p:txBody>
      </p:sp>
      <p:sp>
        <p:nvSpPr>
          <p:cNvPr id="33805" name="Rectangle 11">
            <a:extLst>
              <a:ext uri="{FF2B5EF4-FFF2-40B4-BE49-F238E27FC236}">
                <a16:creationId xmlns:a16="http://schemas.microsoft.com/office/drawing/2014/main" id="{893E2D29-E016-4C51-BD03-9CEDDCB010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48075" y="4713288"/>
            <a:ext cx="1909763" cy="1284287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hu-HU" altLang="hu-HU"/>
          </a:p>
        </p:txBody>
      </p:sp>
      <p:sp>
        <p:nvSpPr>
          <p:cNvPr id="33806" name="Line 12">
            <a:extLst>
              <a:ext uri="{FF2B5EF4-FFF2-40B4-BE49-F238E27FC236}">
                <a16:creationId xmlns:a16="http://schemas.microsoft.com/office/drawing/2014/main" id="{57FDF658-05F6-4687-B82C-E635544F9235}"/>
              </a:ext>
            </a:extLst>
          </p:cNvPr>
          <p:cNvSpPr>
            <a:spLocks noChangeShapeType="1"/>
          </p:cNvSpPr>
          <p:nvPr/>
        </p:nvSpPr>
        <p:spPr bwMode="auto">
          <a:xfrm>
            <a:off x="3338513" y="4970463"/>
            <a:ext cx="191452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33807" name="Line 13">
            <a:extLst>
              <a:ext uri="{FF2B5EF4-FFF2-40B4-BE49-F238E27FC236}">
                <a16:creationId xmlns:a16="http://schemas.microsoft.com/office/drawing/2014/main" id="{AFF0A470-643F-4487-8337-2501FDF724D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638550" y="4665663"/>
            <a:ext cx="1588" cy="3063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33808" name="Rectangle 14">
            <a:extLst>
              <a:ext uri="{FF2B5EF4-FFF2-40B4-BE49-F238E27FC236}">
                <a16:creationId xmlns:a16="http://schemas.microsoft.com/office/drawing/2014/main" id="{AA4F7464-6E0C-4764-B1FE-4B60F4B383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38513" y="4635500"/>
            <a:ext cx="284162" cy="290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hu-HU" sz="1300" b="0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33809" name="Rectangle 15">
            <a:extLst>
              <a:ext uri="{FF2B5EF4-FFF2-40B4-BE49-F238E27FC236}">
                <a16:creationId xmlns:a16="http://schemas.microsoft.com/office/drawing/2014/main" id="{5E42C9BF-A0CA-4468-910E-80F91323E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56000" y="5106988"/>
            <a:ext cx="1598613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hu-HU" sz="1800" b="0">
                <a:solidFill>
                  <a:srgbClr val="000000"/>
                </a:solidFill>
              </a:rPr>
              <a:t>Folyószámla áttétel [átadó]</a:t>
            </a:r>
          </a:p>
        </p:txBody>
      </p:sp>
      <p:sp>
        <p:nvSpPr>
          <p:cNvPr id="33810" name="Rectangle 16">
            <a:extLst>
              <a:ext uri="{FF2B5EF4-FFF2-40B4-BE49-F238E27FC236}">
                <a16:creationId xmlns:a16="http://schemas.microsoft.com/office/drawing/2014/main" id="{D4F58B20-96A4-4F2A-B2E8-5E2C2CC815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95700" y="4667250"/>
            <a:ext cx="158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hu-HU" sz="1800" b="0">
                <a:solidFill>
                  <a:srgbClr val="000000"/>
                </a:solidFill>
              </a:rPr>
              <a:t>Foly.sz.vez.</a:t>
            </a:r>
          </a:p>
        </p:txBody>
      </p:sp>
    </p:spTree>
  </p:cSld>
  <p:clrMapOvr>
    <a:masterClrMapping/>
  </p:clrMapOvr>
  <p:transition>
    <p:wipe dir="d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Élőláb helye 4">
            <a:extLst>
              <a:ext uri="{FF2B5EF4-FFF2-40B4-BE49-F238E27FC236}">
                <a16:creationId xmlns:a16="http://schemas.microsoft.com/office/drawing/2014/main" id="{C001C76B-972F-4BE2-980B-FA35AF903F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hu-HU" b="0">
                <a:latin typeface="Arial" panose="020B0604020202020204" pitchFamily="34" charset="0"/>
              </a:rPr>
              <a:t>Információrendszer fejlesztés módszertana, Dr. Molnár Bálint egyetemi docens</a:t>
            </a:r>
          </a:p>
        </p:txBody>
      </p:sp>
      <p:sp>
        <p:nvSpPr>
          <p:cNvPr id="35843" name="Dia számának helye 5">
            <a:extLst>
              <a:ext uri="{FF2B5EF4-FFF2-40B4-BE49-F238E27FC236}">
                <a16:creationId xmlns:a16="http://schemas.microsoft.com/office/drawing/2014/main" id="{D176CBBE-3AF7-4A36-926F-F80342CB7F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fld id="{DC3890E1-A5AF-4773-8188-2CD860EB5050}" type="slidenum">
              <a:rPr lang="en-US" altLang="hu-HU" b="0">
                <a:latin typeface="Arial" panose="020B0604020202020204" pitchFamily="34" charset="0"/>
              </a:rPr>
              <a:pPr/>
              <a:t>16</a:t>
            </a:fld>
            <a:endParaRPr lang="en-US" altLang="hu-HU" b="0">
              <a:latin typeface="Arial" panose="020B0604020202020204" pitchFamily="34" charset="0"/>
            </a:endParaRPr>
          </a:p>
        </p:txBody>
      </p:sp>
      <p:sp>
        <p:nvSpPr>
          <p:cNvPr id="35844" name="Rectangle 2">
            <a:extLst>
              <a:ext uri="{FF2B5EF4-FFF2-40B4-BE49-F238E27FC236}">
                <a16:creationId xmlns:a16="http://schemas.microsoft.com/office/drawing/2014/main" id="{68E98E5B-0561-439E-90BE-8918C606E2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98838" y="6234113"/>
            <a:ext cx="31083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hu-HU" altLang="hu-HU"/>
          </a:p>
        </p:txBody>
      </p:sp>
      <p:sp>
        <p:nvSpPr>
          <p:cNvPr id="35845" name="Rectangle 3">
            <a:extLst>
              <a:ext uri="{FF2B5EF4-FFF2-40B4-BE49-F238E27FC236}">
                <a16:creationId xmlns:a16="http://schemas.microsoft.com/office/drawing/2014/main" id="{565910FB-E7F1-4136-A634-95C7677C198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92188" y="388938"/>
            <a:ext cx="8404225" cy="293687"/>
          </a:xfrm>
          <a:noFill/>
        </p:spPr>
        <p:txBody>
          <a:bodyPr lIns="0" tIns="0" rIns="0" bIns="0"/>
          <a:lstStyle/>
          <a:p>
            <a:pPr marL="0" indent="0" algn="ctr" defTabSz="401638" eaLnBrk="1" hangingPunct="1">
              <a:spcBef>
                <a:spcPct val="0"/>
              </a:spcBef>
            </a:pPr>
            <a:r>
              <a:rPr lang="en-US" altLang="hu-HU" sz="2400" dirty="0"/>
              <a:t>DFD ELKÉSZÍTÉSÉNEK </a:t>
            </a:r>
            <a:r>
              <a:rPr lang="en-US" altLang="hu-HU" sz="2400" dirty="0">
                <a:highlight>
                  <a:srgbClr val="FFFF00"/>
                </a:highlight>
              </a:rPr>
              <a:t>LÉPÉSEI</a:t>
            </a:r>
          </a:p>
        </p:txBody>
      </p:sp>
      <p:sp>
        <p:nvSpPr>
          <p:cNvPr id="35846" name="Rectangle 4">
            <a:extLst>
              <a:ext uri="{FF2B5EF4-FFF2-40B4-BE49-F238E27FC236}">
                <a16:creationId xmlns:a16="http://schemas.microsoft.com/office/drawing/2014/main" id="{186818BB-8487-4EFA-B213-9ACB69A0A6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950" y="2000250"/>
            <a:ext cx="3133725" cy="318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hu-HU" sz="2000" b="0">
                <a:solidFill>
                  <a:srgbClr val="000000"/>
                </a:solidFill>
              </a:rPr>
              <a:t>Dokumentumáramlási ábra </a:t>
            </a:r>
          </a:p>
          <a:p>
            <a:r>
              <a:rPr lang="en-US" altLang="hu-HU" sz="2000" b="0">
                <a:solidFill>
                  <a:srgbClr val="000000"/>
                </a:solidFill>
              </a:rPr>
              <a:t>elkészítése</a:t>
            </a:r>
          </a:p>
          <a:p>
            <a:endParaRPr lang="en-US" altLang="hu-HU" sz="2000" b="0">
              <a:solidFill>
                <a:srgbClr val="000000"/>
              </a:solidFill>
            </a:endParaRPr>
          </a:p>
          <a:p>
            <a:r>
              <a:rPr lang="en-US" altLang="hu-HU" sz="2000" b="0">
                <a:solidFill>
                  <a:srgbClr val="000000"/>
                </a:solidFill>
              </a:rPr>
              <a:t>A szükséges folyamatokkal és</a:t>
            </a:r>
          </a:p>
          <a:p>
            <a:r>
              <a:rPr lang="en-US" altLang="hu-HU" sz="2000" b="0">
                <a:solidFill>
                  <a:srgbClr val="000000"/>
                </a:solidFill>
              </a:rPr>
              <a:t>adattárakkal való kibővítése</a:t>
            </a:r>
          </a:p>
          <a:p>
            <a:endParaRPr lang="en-US" altLang="hu-HU" sz="2000" b="0">
              <a:solidFill>
                <a:srgbClr val="000000"/>
              </a:solidFill>
            </a:endParaRPr>
          </a:p>
          <a:p>
            <a:r>
              <a:rPr lang="en-US" altLang="hu-HU" sz="2000" b="0">
                <a:solidFill>
                  <a:srgbClr val="000000"/>
                </a:solidFill>
              </a:rPr>
              <a:t>Alsó szintű DFD-k létrehozása</a:t>
            </a:r>
          </a:p>
          <a:p>
            <a:endParaRPr lang="en-US" altLang="hu-HU" sz="2000" b="0">
              <a:solidFill>
                <a:srgbClr val="000000"/>
              </a:solidFill>
            </a:endParaRPr>
          </a:p>
          <a:p>
            <a:r>
              <a:rPr lang="en-US" altLang="hu-HU" sz="2000" b="0">
                <a:solidFill>
                  <a:srgbClr val="000000"/>
                </a:solidFill>
              </a:rPr>
              <a:t>DFD halmaz áttekintése</a:t>
            </a:r>
          </a:p>
        </p:txBody>
      </p:sp>
      <p:sp>
        <p:nvSpPr>
          <p:cNvPr id="35847" name="Freeform 5">
            <a:extLst>
              <a:ext uri="{FF2B5EF4-FFF2-40B4-BE49-F238E27FC236}">
                <a16:creationId xmlns:a16="http://schemas.microsoft.com/office/drawing/2014/main" id="{1593439E-70F7-4F33-9F7B-C7A23FD684B1}"/>
              </a:ext>
            </a:extLst>
          </p:cNvPr>
          <p:cNvSpPr>
            <a:spLocks/>
          </p:cNvSpPr>
          <p:nvPr/>
        </p:nvSpPr>
        <p:spPr bwMode="auto">
          <a:xfrm>
            <a:off x="5210175" y="3459163"/>
            <a:ext cx="428625" cy="255587"/>
          </a:xfrm>
          <a:custGeom>
            <a:avLst/>
            <a:gdLst>
              <a:gd name="T0" fmla="*/ 0 w 270"/>
              <a:gd name="T1" fmla="*/ 0 h 161"/>
              <a:gd name="T2" fmla="*/ 0 w 270"/>
              <a:gd name="T3" fmla="*/ 254000 h 161"/>
              <a:gd name="T4" fmla="*/ 427038 w 270"/>
              <a:gd name="T5" fmla="*/ 254000 h 161"/>
              <a:gd name="T6" fmla="*/ 427038 w 270"/>
              <a:gd name="T7" fmla="*/ 0 h 161"/>
              <a:gd name="T8" fmla="*/ 0 w 270"/>
              <a:gd name="T9" fmla="*/ 0 h 161"/>
              <a:gd name="T10" fmla="*/ 0 w 270"/>
              <a:gd name="T11" fmla="*/ 0 h 161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270" h="161">
                <a:moveTo>
                  <a:pt x="0" y="0"/>
                </a:moveTo>
                <a:lnTo>
                  <a:pt x="0" y="160"/>
                </a:lnTo>
                <a:lnTo>
                  <a:pt x="269" y="160"/>
                </a:lnTo>
                <a:lnTo>
                  <a:pt x="269" y="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35848" name="Oval 6">
            <a:extLst>
              <a:ext uri="{FF2B5EF4-FFF2-40B4-BE49-F238E27FC236}">
                <a16:creationId xmlns:a16="http://schemas.microsoft.com/office/drawing/2014/main" id="{6E393B6F-DAD6-4C0B-8493-81F83B9695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08513" y="3330575"/>
            <a:ext cx="414337" cy="206375"/>
          </a:xfrm>
          <a:prstGeom prst="ellips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hu-HU" altLang="hu-HU"/>
          </a:p>
        </p:txBody>
      </p:sp>
      <p:sp>
        <p:nvSpPr>
          <p:cNvPr id="35849" name="Line 7">
            <a:extLst>
              <a:ext uri="{FF2B5EF4-FFF2-40B4-BE49-F238E27FC236}">
                <a16:creationId xmlns:a16="http://schemas.microsoft.com/office/drawing/2014/main" id="{D56D42AE-560E-4BAD-A23E-78DC5CFC7D47}"/>
              </a:ext>
            </a:extLst>
          </p:cNvPr>
          <p:cNvSpPr>
            <a:spLocks noChangeShapeType="1"/>
          </p:cNvSpPr>
          <p:nvPr/>
        </p:nvSpPr>
        <p:spPr bwMode="auto">
          <a:xfrm>
            <a:off x="5207000" y="3521075"/>
            <a:ext cx="43021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35850" name="Line 8">
            <a:extLst>
              <a:ext uri="{FF2B5EF4-FFF2-40B4-BE49-F238E27FC236}">
                <a16:creationId xmlns:a16="http://schemas.microsoft.com/office/drawing/2014/main" id="{CB4C1239-66A2-45BB-A9BB-D71DDA9E937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275263" y="3459163"/>
            <a:ext cx="0" cy="762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35851" name="Freeform 9">
            <a:extLst>
              <a:ext uri="{FF2B5EF4-FFF2-40B4-BE49-F238E27FC236}">
                <a16:creationId xmlns:a16="http://schemas.microsoft.com/office/drawing/2014/main" id="{9BBC6B46-EBFB-44D5-A77F-77BB78DBA363}"/>
              </a:ext>
            </a:extLst>
          </p:cNvPr>
          <p:cNvSpPr>
            <a:spLocks/>
          </p:cNvSpPr>
          <p:nvPr/>
        </p:nvSpPr>
        <p:spPr bwMode="auto">
          <a:xfrm>
            <a:off x="6145213" y="3459163"/>
            <a:ext cx="433387" cy="255587"/>
          </a:xfrm>
          <a:custGeom>
            <a:avLst/>
            <a:gdLst>
              <a:gd name="T0" fmla="*/ 0 w 273"/>
              <a:gd name="T1" fmla="*/ 0 h 161"/>
              <a:gd name="T2" fmla="*/ 0 w 273"/>
              <a:gd name="T3" fmla="*/ 254000 h 161"/>
              <a:gd name="T4" fmla="*/ 431800 w 273"/>
              <a:gd name="T5" fmla="*/ 254000 h 161"/>
              <a:gd name="T6" fmla="*/ 431800 w 273"/>
              <a:gd name="T7" fmla="*/ 0 h 161"/>
              <a:gd name="T8" fmla="*/ 0 w 273"/>
              <a:gd name="T9" fmla="*/ 0 h 161"/>
              <a:gd name="T10" fmla="*/ 0 w 273"/>
              <a:gd name="T11" fmla="*/ 0 h 161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273" h="161">
                <a:moveTo>
                  <a:pt x="0" y="0"/>
                </a:moveTo>
                <a:lnTo>
                  <a:pt x="0" y="160"/>
                </a:lnTo>
                <a:lnTo>
                  <a:pt x="272" y="160"/>
                </a:lnTo>
                <a:lnTo>
                  <a:pt x="272" y="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35852" name="Line 10">
            <a:extLst>
              <a:ext uri="{FF2B5EF4-FFF2-40B4-BE49-F238E27FC236}">
                <a16:creationId xmlns:a16="http://schemas.microsoft.com/office/drawing/2014/main" id="{63F330BD-A1E5-4511-8488-CD3172DCD192}"/>
              </a:ext>
            </a:extLst>
          </p:cNvPr>
          <p:cNvSpPr>
            <a:spLocks noChangeShapeType="1"/>
          </p:cNvSpPr>
          <p:nvPr/>
        </p:nvSpPr>
        <p:spPr bwMode="auto">
          <a:xfrm>
            <a:off x="6142038" y="3521075"/>
            <a:ext cx="43497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35853" name="Line 11">
            <a:extLst>
              <a:ext uri="{FF2B5EF4-FFF2-40B4-BE49-F238E27FC236}">
                <a16:creationId xmlns:a16="http://schemas.microsoft.com/office/drawing/2014/main" id="{861EB0C5-D72D-4143-880F-5112472365B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210300" y="3459163"/>
            <a:ext cx="0" cy="762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35854" name="Freeform 12">
            <a:extLst>
              <a:ext uri="{FF2B5EF4-FFF2-40B4-BE49-F238E27FC236}">
                <a16:creationId xmlns:a16="http://schemas.microsoft.com/office/drawing/2014/main" id="{121BA04A-BF33-4375-8961-53168C59A863}"/>
              </a:ext>
            </a:extLst>
          </p:cNvPr>
          <p:cNvSpPr>
            <a:spLocks/>
          </p:cNvSpPr>
          <p:nvPr/>
        </p:nvSpPr>
        <p:spPr bwMode="auto">
          <a:xfrm>
            <a:off x="5218113" y="3844925"/>
            <a:ext cx="431800" cy="255588"/>
          </a:xfrm>
          <a:custGeom>
            <a:avLst/>
            <a:gdLst>
              <a:gd name="T0" fmla="*/ 0 w 272"/>
              <a:gd name="T1" fmla="*/ 0 h 161"/>
              <a:gd name="T2" fmla="*/ 0 w 272"/>
              <a:gd name="T3" fmla="*/ 254000 h 161"/>
              <a:gd name="T4" fmla="*/ 430213 w 272"/>
              <a:gd name="T5" fmla="*/ 254000 h 161"/>
              <a:gd name="T6" fmla="*/ 430213 w 272"/>
              <a:gd name="T7" fmla="*/ 0 h 161"/>
              <a:gd name="T8" fmla="*/ 0 w 272"/>
              <a:gd name="T9" fmla="*/ 0 h 161"/>
              <a:gd name="T10" fmla="*/ 0 w 272"/>
              <a:gd name="T11" fmla="*/ 0 h 161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272" h="161">
                <a:moveTo>
                  <a:pt x="0" y="0"/>
                </a:moveTo>
                <a:lnTo>
                  <a:pt x="0" y="160"/>
                </a:lnTo>
                <a:lnTo>
                  <a:pt x="271" y="160"/>
                </a:lnTo>
                <a:lnTo>
                  <a:pt x="271" y="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35855" name="Line 13">
            <a:extLst>
              <a:ext uri="{FF2B5EF4-FFF2-40B4-BE49-F238E27FC236}">
                <a16:creationId xmlns:a16="http://schemas.microsoft.com/office/drawing/2014/main" id="{DAC4FF26-9D79-4CDD-BD23-209704519E80}"/>
              </a:ext>
            </a:extLst>
          </p:cNvPr>
          <p:cNvSpPr>
            <a:spLocks noChangeShapeType="1"/>
          </p:cNvSpPr>
          <p:nvPr/>
        </p:nvSpPr>
        <p:spPr bwMode="auto">
          <a:xfrm>
            <a:off x="5218113" y="3905250"/>
            <a:ext cx="430212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35856" name="Line 14">
            <a:extLst>
              <a:ext uri="{FF2B5EF4-FFF2-40B4-BE49-F238E27FC236}">
                <a16:creationId xmlns:a16="http://schemas.microsoft.com/office/drawing/2014/main" id="{8BEE9EE9-F28A-4E77-A82F-B0C5106051D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286375" y="3841750"/>
            <a:ext cx="0" cy="762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35857" name="Freeform 15">
            <a:extLst>
              <a:ext uri="{FF2B5EF4-FFF2-40B4-BE49-F238E27FC236}">
                <a16:creationId xmlns:a16="http://schemas.microsoft.com/office/drawing/2014/main" id="{88011615-EE3F-410A-ACEC-49B62D033C56}"/>
              </a:ext>
            </a:extLst>
          </p:cNvPr>
          <p:cNvSpPr>
            <a:spLocks/>
          </p:cNvSpPr>
          <p:nvPr/>
        </p:nvSpPr>
        <p:spPr bwMode="auto">
          <a:xfrm>
            <a:off x="6145213" y="3844925"/>
            <a:ext cx="433387" cy="255588"/>
          </a:xfrm>
          <a:custGeom>
            <a:avLst/>
            <a:gdLst>
              <a:gd name="T0" fmla="*/ 0 w 273"/>
              <a:gd name="T1" fmla="*/ 0 h 161"/>
              <a:gd name="T2" fmla="*/ 0 w 273"/>
              <a:gd name="T3" fmla="*/ 254000 h 161"/>
              <a:gd name="T4" fmla="*/ 431800 w 273"/>
              <a:gd name="T5" fmla="*/ 254000 h 161"/>
              <a:gd name="T6" fmla="*/ 431800 w 273"/>
              <a:gd name="T7" fmla="*/ 0 h 161"/>
              <a:gd name="T8" fmla="*/ 0 w 273"/>
              <a:gd name="T9" fmla="*/ 0 h 161"/>
              <a:gd name="T10" fmla="*/ 0 w 273"/>
              <a:gd name="T11" fmla="*/ 0 h 161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273" h="161">
                <a:moveTo>
                  <a:pt x="0" y="0"/>
                </a:moveTo>
                <a:lnTo>
                  <a:pt x="0" y="160"/>
                </a:lnTo>
                <a:lnTo>
                  <a:pt x="272" y="160"/>
                </a:lnTo>
                <a:lnTo>
                  <a:pt x="272" y="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35858" name="Line 16">
            <a:extLst>
              <a:ext uri="{FF2B5EF4-FFF2-40B4-BE49-F238E27FC236}">
                <a16:creationId xmlns:a16="http://schemas.microsoft.com/office/drawing/2014/main" id="{25AF1E9A-137F-4598-BA36-6B5156B4A2DD}"/>
              </a:ext>
            </a:extLst>
          </p:cNvPr>
          <p:cNvSpPr>
            <a:spLocks noChangeShapeType="1"/>
          </p:cNvSpPr>
          <p:nvPr/>
        </p:nvSpPr>
        <p:spPr bwMode="auto">
          <a:xfrm>
            <a:off x="6145213" y="3905250"/>
            <a:ext cx="4318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35859" name="Line 17">
            <a:extLst>
              <a:ext uri="{FF2B5EF4-FFF2-40B4-BE49-F238E27FC236}">
                <a16:creationId xmlns:a16="http://schemas.microsoft.com/office/drawing/2014/main" id="{E753CAE3-40D0-4549-A40C-2D9504B717B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210300" y="3843338"/>
            <a:ext cx="0" cy="7461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35860" name="Freeform 18">
            <a:extLst>
              <a:ext uri="{FF2B5EF4-FFF2-40B4-BE49-F238E27FC236}">
                <a16:creationId xmlns:a16="http://schemas.microsoft.com/office/drawing/2014/main" id="{738E4D44-37B1-4900-8F5F-B09AAD7A5354}"/>
              </a:ext>
            </a:extLst>
          </p:cNvPr>
          <p:cNvSpPr>
            <a:spLocks/>
          </p:cNvSpPr>
          <p:nvPr/>
        </p:nvSpPr>
        <p:spPr bwMode="auto">
          <a:xfrm>
            <a:off x="5721350" y="3754438"/>
            <a:ext cx="354013" cy="95250"/>
          </a:xfrm>
          <a:custGeom>
            <a:avLst/>
            <a:gdLst>
              <a:gd name="T0" fmla="*/ 352425 w 223"/>
              <a:gd name="T1" fmla="*/ 0 h 60"/>
              <a:gd name="T2" fmla="*/ 0 w 223"/>
              <a:gd name="T3" fmla="*/ 0 h 60"/>
              <a:gd name="T4" fmla="*/ 0 w 223"/>
              <a:gd name="T5" fmla="*/ 93663 h 60"/>
              <a:gd name="T6" fmla="*/ 352425 w 223"/>
              <a:gd name="T7" fmla="*/ 93663 h 6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23" h="60">
                <a:moveTo>
                  <a:pt x="222" y="0"/>
                </a:moveTo>
                <a:lnTo>
                  <a:pt x="0" y="0"/>
                </a:lnTo>
                <a:lnTo>
                  <a:pt x="0" y="59"/>
                </a:lnTo>
                <a:lnTo>
                  <a:pt x="222" y="5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35861" name="Rectangle 19">
            <a:extLst>
              <a:ext uri="{FF2B5EF4-FFF2-40B4-BE49-F238E27FC236}">
                <a16:creationId xmlns:a16="http://schemas.microsoft.com/office/drawing/2014/main" id="{414F0BC1-9ADA-4F99-B17C-5FF4529D46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08575" y="1847850"/>
            <a:ext cx="2817813" cy="252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hu-HU" sz="1800" b="0">
                <a:solidFill>
                  <a:srgbClr val="000000"/>
                </a:solidFill>
              </a:rPr>
              <a:t>A DFD-halmaz áttekintése</a:t>
            </a:r>
          </a:p>
        </p:txBody>
      </p:sp>
      <p:sp>
        <p:nvSpPr>
          <p:cNvPr id="35862" name="Oval 20">
            <a:extLst>
              <a:ext uri="{FF2B5EF4-FFF2-40B4-BE49-F238E27FC236}">
                <a16:creationId xmlns:a16="http://schemas.microsoft.com/office/drawing/2014/main" id="{5B40E4F1-8813-4011-B5DC-D91F8A957F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48475" y="3233738"/>
            <a:ext cx="417513" cy="207962"/>
          </a:xfrm>
          <a:prstGeom prst="ellips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hu-HU" altLang="hu-HU"/>
          </a:p>
        </p:txBody>
      </p:sp>
      <p:sp>
        <p:nvSpPr>
          <p:cNvPr id="35863" name="Oval 21">
            <a:extLst>
              <a:ext uri="{FF2B5EF4-FFF2-40B4-BE49-F238E27FC236}">
                <a16:creationId xmlns:a16="http://schemas.microsoft.com/office/drawing/2014/main" id="{4E9832A3-043B-48E8-8C23-9002930AD4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97400" y="4000500"/>
            <a:ext cx="415925" cy="209550"/>
          </a:xfrm>
          <a:prstGeom prst="ellips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hu-HU" altLang="hu-HU"/>
          </a:p>
        </p:txBody>
      </p:sp>
      <p:sp>
        <p:nvSpPr>
          <p:cNvPr id="35864" name="Oval 22">
            <a:extLst>
              <a:ext uri="{FF2B5EF4-FFF2-40B4-BE49-F238E27FC236}">
                <a16:creationId xmlns:a16="http://schemas.microsoft.com/office/drawing/2014/main" id="{C0AD6E78-3DA9-430D-93D5-43020A605A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48475" y="3521075"/>
            <a:ext cx="417513" cy="209550"/>
          </a:xfrm>
          <a:prstGeom prst="ellips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hu-HU" altLang="hu-HU"/>
          </a:p>
        </p:txBody>
      </p:sp>
      <p:sp>
        <p:nvSpPr>
          <p:cNvPr id="35865" name="Freeform 23">
            <a:extLst>
              <a:ext uri="{FF2B5EF4-FFF2-40B4-BE49-F238E27FC236}">
                <a16:creationId xmlns:a16="http://schemas.microsoft.com/office/drawing/2014/main" id="{258A4F19-8A93-4C58-B2D6-25F03F0594FD}"/>
              </a:ext>
            </a:extLst>
          </p:cNvPr>
          <p:cNvSpPr>
            <a:spLocks/>
          </p:cNvSpPr>
          <p:nvPr/>
        </p:nvSpPr>
        <p:spPr bwMode="auto">
          <a:xfrm>
            <a:off x="5148263" y="3402013"/>
            <a:ext cx="1471612" cy="882650"/>
          </a:xfrm>
          <a:custGeom>
            <a:avLst/>
            <a:gdLst>
              <a:gd name="T0" fmla="*/ 0 w 927"/>
              <a:gd name="T1" fmla="*/ 873125 h 556"/>
              <a:gd name="T2" fmla="*/ 0 w 927"/>
              <a:gd name="T3" fmla="*/ 0 h 556"/>
              <a:gd name="T4" fmla="*/ 1470025 w 927"/>
              <a:gd name="T5" fmla="*/ 0 h 556"/>
              <a:gd name="T6" fmla="*/ 1470025 w 927"/>
              <a:gd name="T7" fmla="*/ 881063 h 556"/>
              <a:gd name="T8" fmla="*/ 0 w 927"/>
              <a:gd name="T9" fmla="*/ 881063 h 55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927" h="556">
                <a:moveTo>
                  <a:pt x="0" y="550"/>
                </a:moveTo>
                <a:lnTo>
                  <a:pt x="0" y="0"/>
                </a:lnTo>
                <a:lnTo>
                  <a:pt x="926" y="0"/>
                </a:lnTo>
                <a:lnTo>
                  <a:pt x="926" y="555"/>
                </a:lnTo>
                <a:lnTo>
                  <a:pt x="0" y="555"/>
                </a:lnTo>
              </a:path>
            </a:pathLst>
          </a:custGeom>
          <a:noFill/>
          <a:ln w="12700" cap="rnd" cmpd="sng">
            <a:solidFill>
              <a:srgbClr val="5F5F5F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35866" name="Line 24">
            <a:extLst>
              <a:ext uri="{FF2B5EF4-FFF2-40B4-BE49-F238E27FC236}">
                <a16:creationId xmlns:a16="http://schemas.microsoft.com/office/drawing/2014/main" id="{6AA34D2C-7E3A-48A5-9204-2B85D67546D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816600" y="3754438"/>
            <a:ext cx="0" cy="9207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35867" name="Line 25">
            <a:extLst>
              <a:ext uri="{FF2B5EF4-FFF2-40B4-BE49-F238E27FC236}">
                <a16:creationId xmlns:a16="http://schemas.microsoft.com/office/drawing/2014/main" id="{7532EAED-3BC3-4E45-A9B3-4FB1076E5A0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816600" y="3536950"/>
            <a:ext cx="0" cy="88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35868" name="Freeform 26">
            <a:extLst>
              <a:ext uri="{FF2B5EF4-FFF2-40B4-BE49-F238E27FC236}">
                <a16:creationId xmlns:a16="http://schemas.microsoft.com/office/drawing/2014/main" id="{8F83BB86-7451-4A4F-9B69-C18499177752}"/>
              </a:ext>
            </a:extLst>
          </p:cNvPr>
          <p:cNvSpPr>
            <a:spLocks/>
          </p:cNvSpPr>
          <p:nvPr/>
        </p:nvSpPr>
        <p:spPr bwMode="auto">
          <a:xfrm>
            <a:off x="5905500" y="3494088"/>
            <a:ext cx="30163" cy="50800"/>
          </a:xfrm>
          <a:custGeom>
            <a:avLst/>
            <a:gdLst>
              <a:gd name="T0" fmla="*/ 14288 w 19"/>
              <a:gd name="T1" fmla="*/ 49213 h 32"/>
              <a:gd name="T2" fmla="*/ 28575 w 19"/>
              <a:gd name="T3" fmla="*/ 0 h 32"/>
              <a:gd name="T4" fmla="*/ 0 w 19"/>
              <a:gd name="T5" fmla="*/ 1588 h 32"/>
              <a:gd name="T6" fmla="*/ 14288 w 19"/>
              <a:gd name="T7" fmla="*/ 49213 h 32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9" h="32">
                <a:moveTo>
                  <a:pt x="9" y="31"/>
                </a:moveTo>
                <a:lnTo>
                  <a:pt x="18" y="0"/>
                </a:lnTo>
                <a:lnTo>
                  <a:pt x="0" y="1"/>
                </a:lnTo>
                <a:lnTo>
                  <a:pt x="9" y="3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35869" name="Freeform 27">
            <a:extLst>
              <a:ext uri="{FF2B5EF4-FFF2-40B4-BE49-F238E27FC236}">
                <a16:creationId xmlns:a16="http://schemas.microsoft.com/office/drawing/2014/main" id="{09E36833-11CE-4400-A511-E3E59F0E51B9}"/>
              </a:ext>
            </a:extLst>
          </p:cNvPr>
          <p:cNvSpPr>
            <a:spLocks/>
          </p:cNvSpPr>
          <p:nvPr/>
        </p:nvSpPr>
        <p:spPr bwMode="auto">
          <a:xfrm>
            <a:off x="5651500" y="3929063"/>
            <a:ext cx="58738" cy="33337"/>
          </a:xfrm>
          <a:custGeom>
            <a:avLst/>
            <a:gdLst>
              <a:gd name="T0" fmla="*/ 0 w 37"/>
              <a:gd name="T1" fmla="*/ 15875 h 21"/>
              <a:gd name="T2" fmla="*/ 57150 w 37"/>
              <a:gd name="T3" fmla="*/ 0 h 21"/>
              <a:gd name="T4" fmla="*/ 57150 w 37"/>
              <a:gd name="T5" fmla="*/ 31750 h 21"/>
              <a:gd name="T6" fmla="*/ 0 w 37"/>
              <a:gd name="T7" fmla="*/ 15875 h 21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37" h="21">
                <a:moveTo>
                  <a:pt x="0" y="10"/>
                </a:moveTo>
                <a:lnTo>
                  <a:pt x="36" y="0"/>
                </a:lnTo>
                <a:lnTo>
                  <a:pt x="36" y="20"/>
                </a:lnTo>
                <a:lnTo>
                  <a:pt x="0" y="1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35870" name="Freeform 28">
            <a:extLst>
              <a:ext uri="{FF2B5EF4-FFF2-40B4-BE49-F238E27FC236}">
                <a16:creationId xmlns:a16="http://schemas.microsoft.com/office/drawing/2014/main" id="{85943C82-F017-4B48-8215-00302CA9D4A1}"/>
              </a:ext>
            </a:extLst>
          </p:cNvPr>
          <p:cNvSpPr>
            <a:spLocks/>
          </p:cNvSpPr>
          <p:nvPr/>
        </p:nvSpPr>
        <p:spPr bwMode="auto">
          <a:xfrm>
            <a:off x="5721350" y="3536950"/>
            <a:ext cx="354013" cy="90488"/>
          </a:xfrm>
          <a:custGeom>
            <a:avLst/>
            <a:gdLst>
              <a:gd name="T0" fmla="*/ 352425 w 223"/>
              <a:gd name="T1" fmla="*/ 0 h 57"/>
              <a:gd name="T2" fmla="*/ 0 w 223"/>
              <a:gd name="T3" fmla="*/ 0 h 57"/>
              <a:gd name="T4" fmla="*/ 0 w 223"/>
              <a:gd name="T5" fmla="*/ 88900 h 57"/>
              <a:gd name="T6" fmla="*/ 352425 w 223"/>
              <a:gd name="T7" fmla="*/ 88900 h 57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23" h="57">
                <a:moveTo>
                  <a:pt x="222" y="0"/>
                </a:moveTo>
                <a:lnTo>
                  <a:pt x="0" y="0"/>
                </a:lnTo>
                <a:lnTo>
                  <a:pt x="0" y="56"/>
                </a:lnTo>
                <a:lnTo>
                  <a:pt x="222" y="5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35871" name="Freeform 29">
            <a:extLst>
              <a:ext uri="{FF2B5EF4-FFF2-40B4-BE49-F238E27FC236}">
                <a16:creationId xmlns:a16="http://schemas.microsoft.com/office/drawing/2014/main" id="{1B140A26-08F6-43F9-ACAA-13C373122A78}"/>
              </a:ext>
            </a:extLst>
          </p:cNvPr>
          <p:cNvSpPr>
            <a:spLocks/>
          </p:cNvSpPr>
          <p:nvPr/>
        </p:nvSpPr>
        <p:spPr bwMode="auto">
          <a:xfrm>
            <a:off x="5918200" y="3608388"/>
            <a:ext cx="228600" cy="49212"/>
          </a:xfrm>
          <a:custGeom>
            <a:avLst/>
            <a:gdLst>
              <a:gd name="T0" fmla="*/ 0 w 144"/>
              <a:gd name="T1" fmla="*/ 0 h 31"/>
              <a:gd name="T2" fmla="*/ 0 w 144"/>
              <a:gd name="T3" fmla="*/ 47625 h 31"/>
              <a:gd name="T4" fmla="*/ 227013 w 144"/>
              <a:gd name="T5" fmla="*/ 47625 h 3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44" h="31">
                <a:moveTo>
                  <a:pt x="0" y="0"/>
                </a:moveTo>
                <a:lnTo>
                  <a:pt x="0" y="30"/>
                </a:lnTo>
                <a:lnTo>
                  <a:pt x="143" y="3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35872" name="Freeform 30">
            <a:extLst>
              <a:ext uri="{FF2B5EF4-FFF2-40B4-BE49-F238E27FC236}">
                <a16:creationId xmlns:a16="http://schemas.microsoft.com/office/drawing/2014/main" id="{B1C7599F-8B21-4186-9BEC-862F54321C58}"/>
              </a:ext>
            </a:extLst>
          </p:cNvPr>
          <p:cNvSpPr>
            <a:spLocks/>
          </p:cNvSpPr>
          <p:nvPr/>
        </p:nvSpPr>
        <p:spPr bwMode="auto">
          <a:xfrm>
            <a:off x="5638800" y="3473450"/>
            <a:ext cx="282575" cy="79375"/>
          </a:xfrm>
          <a:custGeom>
            <a:avLst/>
            <a:gdLst>
              <a:gd name="T0" fmla="*/ 0 w 178"/>
              <a:gd name="T1" fmla="*/ 0 h 50"/>
              <a:gd name="T2" fmla="*/ 280988 w 178"/>
              <a:gd name="T3" fmla="*/ 0 h 50"/>
              <a:gd name="T4" fmla="*/ 280988 w 178"/>
              <a:gd name="T5" fmla="*/ 77788 h 5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78" h="50">
                <a:moveTo>
                  <a:pt x="0" y="0"/>
                </a:moveTo>
                <a:lnTo>
                  <a:pt x="177" y="0"/>
                </a:lnTo>
                <a:lnTo>
                  <a:pt x="177" y="4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35873" name="Freeform 31">
            <a:extLst>
              <a:ext uri="{FF2B5EF4-FFF2-40B4-BE49-F238E27FC236}">
                <a16:creationId xmlns:a16="http://schemas.microsoft.com/office/drawing/2014/main" id="{C3623DC9-4770-42E3-B703-E9DD594E4C27}"/>
              </a:ext>
            </a:extLst>
          </p:cNvPr>
          <p:cNvSpPr>
            <a:spLocks/>
          </p:cNvSpPr>
          <p:nvPr/>
        </p:nvSpPr>
        <p:spPr bwMode="auto">
          <a:xfrm>
            <a:off x="5648325" y="3830638"/>
            <a:ext cx="217488" cy="142875"/>
          </a:xfrm>
          <a:custGeom>
            <a:avLst/>
            <a:gdLst>
              <a:gd name="T0" fmla="*/ 215900 w 137"/>
              <a:gd name="T1" fmla="*/ 0 h 90"/>
              <a:gd name="T2" fmla="*/ 215900 w 137"/>
              <a:gd name="T3" fmla="*/ 141288 h 90"/>
              <a:gd name="T4" fmla="*/ 0 w 137"/>
              <a:gd name="T5" fmla="*/ 141288 h 9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37" h="90">
                <a:moveTo>
                  <a:pt x="136" y="0"/>
                </a:moveTo>
                <a:lnTo>
                  <a:pt x="136" y="89"/>
                </a:lnTo>
                <a:lnTo>
                  <a:pt x="0" y="8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35874" name="Freeform 32">
            <a:extLst>
              <a:ext uri="{FF2B5EF4-FFF2-40B4-BE49-F238E27FC236}">
                <a16:creationId xmlns:a16="http://schemas.microsoft.com/office/drawing/2014/main" id="{5F8C2DA0-915A-4D04-A3ED-E7F4CC7090D4}"/>
              </a:ext>
            </a:extLst>
          </p:cNvPr>
          <p:cNvSpPr>
            <a:spLocks/>
          </p:cNvSpPr>
          <p:nvPr/>
        </p:nvSpPr>
        <p:spPr bwMode="auto">
          <a:xfrm>
            <a:off x="5927725" y="3830638"/>
            <a:ext cx="219075" cy="142875"/>
          </a:xfrm>
          <a:custGeom>
            <a:avLst/>
            <a:gdLst>
              <a:gd name="T0" fmla="*/ 217488 w 138"/>
              <a:gd name="T1" fmla="*/ 141288 h 90"/>
              <a:gd name="T2" fmla="*/ 0 w 138"/>
              <a:gd name="T3" fmla="*/ 141288 h 90"/>
              <a:gd name="T4" fmla="*/ 0 w 138"/>
              <a:gd name="T5" fmla="*/ 0 h 9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38" h="90">
                <a:moveTo>
                  <a:pt x="137" y="89"/>
                </a:moveTo>
                <a:lnTo>
                  <a:pt x="0" y="89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35875" name="Line 33">
            <a:extLst>
              <a:ext uri="{FF2B5EF4-FFF2-40B4-BE49-F238E27FC236}">
                <a16:creationId xmlns:a16="http://schemas.microsoft.com/office/drawing/2014/main" id="{F53F1C78-E3ED-43FF-8CF8-A955C656FCF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019675" y="4011613"/>
            <a:ext cx="203200" cy="8731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35876" name="Freeform 34">
            <a:extLst>
              <a:ext uri="{FF2B5EF4-FFF2-40B4-BE49-F238E27FC236}">
                <a16:creationId xmlns:a16="http://schemas.microsoft.com/office/drawing/2014/main" id="{657ACA3F-1DE7-4CE9-9E56-ACEA559A2711}"/>
              </a:ext>
            </a:extLst>
          </p:cNvPr>
          <p:cNvSpPr>
            <a:spLocks/>
          </p:cNvSpPr>
          <p:nvPr/>
        </p:nvSpPr>
        <p:spPr bwMode="auto">
          <a:xfrm>
            <a:off x="6577013" y="3422650"/>
            <a:ext cx="53975" cy="46038"/>
          </a:xfrm>
          <a:custGeom>
            <a:avLst/>
            <a:gdLst>
              <a:gd name="T0" fmla="*/ 0 w 34"/>
              <a:gd name="T1" fmla="*/ 44450 h 29"/>
              <a:gd name="T2" fmla="*/ 52388 w 34"/>
              <a:gd name="T3" fmla="*/ 23813 h 29"/>
              <a:gd name="T4" fmla="*/ 33338 w 34"/>
              <a:gd name="T5" fmla="*/ 0 h 29"/>
              <a:gd name="T6" fmla="*/ 0 w 34"/>
              <a:gd name="T7" fmla="*/ 44450 h 29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34" h="29">
                <a:moveTo>
                  <a:pt x="0" y="28"/>
                </a:moveTo>
                <a:lnTo>
                  <a:pt x="33" y="15"/>
                </a:lnTo>
                <a:lnTo>
                  <a:pt x="21" y="0"/>
                </a:lnTo>
                <a:lnTo>
                  <a:pt x="0" y="28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35877" name="Freeform 35">
            <a:extLst>
              <a:ext uri="{FF2B5EF4-FFF2-40B4-BE49-F238E27FC236}">
                <a16:creationId xmlns:a16="http://schemas.microsoft.com/office/drawing/2014/main" id="{5533EEC7-0996-441D-BE56-0E06E1567B61}"/>
              </a:ext>
            </a:extLst>
          </p:cNvPr>
          <p:cNvSpPr>
            <a:spLocks/>
          </p:cNvSpPr>
          <p:nvPr/>
        </p:nvSpPr>
        <p:spPr bwMode="auto">
          <a:xfrm>
            <a:off x="6788150" y="3586163"/>
            <a:ext cx="58738" cy="34925"/>
          </a:xfrm>
          <a:custGeom>
            <a:avLst/>
            <a:gdLst>
              <a:gd name="T0" fmla="*/ 57150 w 37"/>
              <a:gd name="T1" fmla="*/ 17463 h 22"/>
              <a:gd name="T2" fmla="*/ 0 w 37"/>
              <a:gd name="T3" fmla="*/ 0 h 22"/>
              <a:gd name="T4" fmla="*/ 0 w 37"/>
              <a:gd name="T5" fmla="*/ 33338 h 22"/>
              <a:gd name="T6" fmla="*/ 57150 w 37"/>
              <a:gd name="T7" fmla="*/ 17463 h 22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37" h="22">
                <a:moveTo>
                  <a:pt x="36" y="11"/>
                </a:moveTo>
                <a:lnTo>
                  <a:pt x="0" y="0"/>
                </a:lnTo>
                <a:lnTo>
                  <a:pt x="0" y="21"/>
                </a:lnTo>
                <a:lnTo>
                  <a:pt x="36" y="1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35878" name="Line 36">
            <a:extLst>
              <a:ext uri="{FF2B5EF4-FFF2-40B4-BE49-F238E27FC236}">
                <a16:creationId xmlns:a16="http://schemas.microsoft.com/office/drawing/2014/main" id="{A7209113-E208-4102-9107-42079A643747}"/>
              </a:ext>
            </a:extLst>
          </p:cNvPr>
          <p:cNvSpPr>
            <a:spLocks noChangeShapeType="1"/>
          </p:cNvSpPr>
          <p:nvPr/>
        </p:nvSpPr>
        <p:spPr bwMode="auto">
          <a:xfrm>
            <a:off x="5029200" y="3414713"/>
            <a:ext cx="180975" cy="96837"/>
          </a:xfrm>
          <a:prstGeom prst="line">
            <a:avLst/>
          </a:prstGeom>
          <a:noFill/>
          <a:ln w="12700">
            <a:solidFill>
              <a:srgbClr val="D2D2D2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35879" name="Line 37">
            <a:extLst>
              <a:ext uri="{FF2B5EF4-FFF2-40B4-BE49-F238E27FC236}">
                <a16:creationId xmlns:a16="http://schemas.microsoft.com/office/drawing/2014/main" id="{0C70C3C1-AF7A-4328-B96F-5F5B71BFB41E}"/>
              </a:ext>
            </a:extLst>
          </p:cNvPr>
          <p:cNvSpPr>
            <a:spLocks noChangeShapeType="1"/>
          </p:cNvSpPr>
          <p:nvPr/>
        </p:nvSpPr>
        <p:spPr bwMode="auto">
          <a:xfrm>
            <a:off x="6577013" y="3598863"/>
            <a:ext cx="266700" cy="317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35880" name="Line 38">
            <a:extLst>
              <a:ext uri="{FF2B5EF4-FFF2-40B4-BE49-F238E27FC236}">
                <a16:creationId xmlns:a16="http://schemas.microsoft.com/office/drawing/2014/main" id="{6E5A01FF-4100-466A-9CF8-C37C0DFA4C7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573838" y="3313113"/>
            <a:ext cx="273050" cy="18097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35881" name="Freeform 39">
            <a:extLst>
              <a:ext uri="{FF2B5EF4-FFF2-40B4-BE49-F238E27FC236}">
                <a16:creationId xmlns:a16="http://schemas.microsoft.com/office/drawing/2014/main" id="{714D54E0-8F42-40BD-BBB2-BA2275572282}"/>
              </a:ext>
            </a:extLst>
          </p:cNvPr>
          <p:cNvSpPr>
            <a:spLocks/>
          </p:cNvSpPr>
          <p:nvPr/>
        </p:nvSpPr>
        <p:spPr bwMode="auto">
          <a:xfrm>
            <a:off x="5205413" y="4765675"/>
            <a:ext cx="428625" cy="255588"/>
          </a:xfrm>
          <a:custGeom>
            <a:avLst/>
            <a:gdLst>
              <a:gd name="T0" fmla="*/ 0 w 270"/>
              <a:gd name="T1" fmla="*/ 0 h 161"/>
              <a:gd name="T2" fmla="*/ 0 w 270"/>
              <a:gd name="T3" fmla="*/ 254000 h 161"/>
              <a:gd name="T4" fmla="*/ 427038 w 270"/>
              <a:gd name="T5" fmla="*/ 254000 h 161"/>
              <a:gd name="T6" fmla="*/ 427038 w 270"/>
              <a:gd name="T7" fmla="*/ 0 h 161"/>
              <a:gd name="T8" fmla="*/ 0 w 270"/>
              <a:gd name="T9" fmla="*/ 0 h 161"/>
              <a:gd name="T10" fmla="*/ 0 w 270"/>
              <a:gd name="T11" fmla="*/ 0 h 161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270" h="161">
                <a:moveTo>
                  <a:pt x="0" y="0"/>
                </a:moveTo>
                <a:lnTo>
                  <a:pt x="0" y="160"/>
                </a:lnTo>
                <a:lnTo>
                  <a:pt x="269" y="160"/>
                </a:lnTo>
                <a:lnTo>
                  <a:pt x="269" y="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35882" name="Oval 40">
            <a:extLst>
              <a:ext uri="{FF2B5EF4-FFF2-40B4-BE49-F238E27FC236}">
                <a16:creationId xmlns:a16="http://schemas.microsoft.com/office/drawing/2014/main" id="{28F5F050-8983-4B43-800D-DE463139E0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02163" y="4826000"/>
            <a:ext cx="415925" cy="207963"/>
          </a:xfrm>
          <a:prstGeom prst="ellips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hu-HU" altLang="hu-HU"/>
          </a:p>
        </p:txBody>
      </p:sp>
      <p:sp>
        <p:nvSpPr>
          <p:cNvPr id="35883" name="Line 41">
            <a:extLst>
              <a:ext uri="{FF2B5EF4-FFF2-40B4-BE49-F238E27FC236}">
                <a16:creationId xmlns:a16="http://schemas.microsoft.com/office/drawing/2014/main" id="{15AF2929-9BEE-4251-A48C-6BEEDD19DC09}"/>
              </a:ext>
            </a:extLst>
          </p:cNvPr>
          <p:cNvSpPr>
            <a:spLocks noChangeShapeType="1"/>
          </p:cNvSpPr>
          <p:nvPr/>
        </p:nvSpPr>
        <p:spPr bwMode="auto">
          <a:xfrm>
            <a:off x="5200650" y="4827588"/>
            <a:ext cx="43497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35884" name="Line 42">
            <a:extLst>
              <a:ext uri="{FF2B5EF4-FFF2-40B4-BE49-F238E27FC236}">
                <a16:creationId xmlns:a16="http://schemas.microsoft.com/office/drawing/2014/main" id="{D04C72CE-DFFD-4800-80BB-3C87B7EF16F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270500" y="4765675"/>
            <a:ext cx="0" cy="762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35885" name="Freeform 43">
            <a:extLst>
              <a:ext uri="{FF2B5EF4-FFF2-40B4-BE49-F238E27FC236}">
                <a16:creationId xmlns:a16="http://schemas.microsoft.com/office/drawing/2014/main" id="{CBEE199E-D8D3-4BC0-AE43-5083D7D47CFA}"/>
              </a:ext>
            </a:extLst>
          </p:cNvPr>
          <p:cNvSpPr>
            <a:spLocks/>
          </p:cNvSpPr>
          <p:nvPr/>
        </p:nvSpPr>
        <p:spPr bwMode="auto">
          <a:xfrm>
            <a:off x="6140450" y="4765675"/>
            <a:ext cx="431800" cy="255588"/>
          </a:xfrm>
          <a:custGeom>
            <a:avLst/>
            <a:gdLst>
              <a:gd name="T0" fmla="*/ 0 w 272"/>
              <a:gd name="T1" fmla="*/ 0 h 161"/>
              <a:gd name="T2" fmla="*/ 0 w 272"/>
              <a:gd name="T3" fmla="*/ 254000 h 161"/>
              <a:gd name="T4" fmla="*/ 430213 w 272"/>
              <a:gd name="T5" fmla="*/ 254000 h 161"/>
              <a:gd name="T6" fmla="*/ 430213 w 272"/>
              <a:gd name="T7" fmla="*/ 0 h 161"/>
              <a:gd name="T8" fmla="*/ 0 w 272"/>
              <a:gd name="T9" fmla="*/ 0 h 161"/>
              <a:gd name="T10" fmla="*/ 0 w 272"/>
              <a:gd name="T11" fmla="*/ 0 h 161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272" h="161">
                <a:moveTo>
                  <a:pt x="0" y="0"/>
                </a:moveTo>
                <a:lnTo>
                  <a:pt x="0" y="160"/>
                </a:lnTo>
                <a:lnTo>
                  <a:pt x="271" y="160"/>
                </a:lnTo>
                <a:lnTo>
                  <a:pt x="271" y="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35886" name="Line 44">
            <a:extLst>
              <a:ext uri="{FF2B5EF4-FFF2-40B4-BE49-F238E27FC236}">
                <a16:creationId xmlns:a16="http://schemas.microsoft.com/office/drawing/2014/main" id="{9C69EA8A-542E-4099-AD81-FD540859B9CA}"/>
              </a:ext>
            </a:extLst>
          </p:cNvPr>
          <p:cNvSpPr>
            <a:spLocks noChangeShapeType="1"/>
          </p:cNvSpPr>
          <p:nvPr/>
        </p:nvSpPr>
        <p:spPr bwMode="auto">
          <a:xfrm>
            <a:off x="6137275" y="4827588"/>
            <a:ext cx="433388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35887" name="Line 45">
            <a:extLst>
              <a:ext uri="{FF2B5EF4-FFF2-40B4-BE49-F238E27FC236}">
                <a16:creationId xmlns:a16="http://schemas.microsoft.com/office/drawing/2014/main" id="{60C44EAD-789F-47F5-87A8-11A7A8008DE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207125" y="4765675"/>
            <a:ext cx="0" cy="762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35888" name="Freeform 46">
            <a:extLst>
              <a:ext uri="{FF2B5EF4-FFF2-40B4-BE49-F238E27FC236}">
                <a16:creationId xmlns:a16="http://schemas.microsoft.com/office/drawing/2014/main" id="{A5C45E8C-D55A-43D6-8036-C9CAF2F27154}"/>
              </a:ext>
            </a:extLst>
          </p:cNvPr>
          <p:cNvSpPr>
            <a:spLocks/>
          </p:cNvSpPr>
          <p:nvPr/>
        </p:nvSpPr>
        <p:spPr bwMode="auto">
          <a:xfrm>
            <a:off x="5654675" y="5003800"/>
            <a:ext cx="431800" cy="254000"/>
          </a:xfrm>
          <a:custGeom>
            <a:avLst/>
            <a:gdLst>
              <a:gd name="T0" fmla="*/ 0 w 272"/>
              <a:gd name="T1" fmla="*/ 0 h 160"/>
              <a:gd name="T2" fmla="*/ 0 w 272"/>
              <a:gd name="T3" fmla="*/ 252413 h 160"/>
              <a:gd name="T4" fmla="*/ 430213 w 272"/>
              <a:gd name="T5" fmla="*/ 252413 h 160"/>
              <a:gd name="T6" fmla="*/ 430213 w 272"/>
              <a:gd name="T7" fmla="*/ 0 h 160"/>
              <a:gd name="T8" fmla="*/ 0 w 272"/>
              <a:gd name="T9" fmla="*/ 0 h 160"/>
              <a:gd name="T10" fmla="*/ 0 w 272"/>
              <a:gd name="T11" fmla="*/ 0 h 16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272" h="160">
                <a:moveTo>
                  <a:pt x="0" y="0"/>
                </a:moveTo>
                <a:lnTo>
                  <a:pt x="0" y="159"/>
                </a:lnTo>
                <a:lnTo>
                  <a:pt x="271" y="159"/>
                </a:lnTo>
                <a:lnTo>
                  <a:pt x="271" y="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35889" name="Line 47">
            <a:extLst>
              <a:ext uri="{FF2B5EF4-FFF2-40B4-BE49-F238E27FC236}">
                <a16:creationId xmlns:a16="http://schemas.microsoft.com/office/drawing/2014/main" id="{72114AE0-65CB-4911-B001-CD10828F0AC8}"/>
              </a:ext>
            </a:extLst>
          </p:cNvPr>
          <p:cNvSpPr>
            <a:spLocks noChangeShapeType="1"/>
          </p:cNvSpPr>
          <p:nvPr/>
        </p:nvSpPr>
        <p:spPr bwMode="auto">
          <a:xfrm>
            <a:off x="5654675" y="5062538"/>
            <a:ext cx="43021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35890" name="Line 48">
            <a:extLst>
              <a:ext uri="{FF2B5EF4-FFF2-40B4-BE49-F238E27FC236}">
                <a16:creationId xmlns:a16="http://schemas.microsoft.com/office/drawing/2014/main" id="{C7F8276C-2A3C-49F9-891C-30A55CCB733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719763" y="5003800"/>
            <a:ext cx="0" cy="7302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35891" name="Freeform 49">
            <a:extLst>
              <a:ext uri="{FF2B5EF4-FFF2-40B4-BE49-F238E27FC236}">
                <a16:creationId xmlns:a16="http://schemas.microsoft.com/office/drawing/2014/main" id="{86AB2039-8970-48EB-8BFA-0D18CA2EE3DB}"/>
              </a:ext>
            </a:extLst>
          </p:cNvPr>
          <p:cNvSpPr>
            <a:spLocks/>
          </p:cNvSpPr>
          <p:nvPr/>
        </p:nvSpPr>
        <p:spPr bwMode="auto">
          <a:xfrm>
            <a:off x="5218113" y="5143500"/>
            <a:ext cx="352425" cy="92075"/>
          </a:xfrm>
          <a:custGeom>
            <a:avLst/>
            <a:gdLst>
              <a:gd name="T0" fmla="*/ 350838 w 222"/>
              <a:gd name="T1" fmla="*/ 0 h 58"/>
              <a:gd name="T2" fmla="*/ 0 w 222"/>
              <a:gd name="T3" fmla="*/ 0 h 58"/>
              <a:gd name="T4" fmla="*/ 0 w 222"/>
              <a:gd name="T5" fmla="*/ 90488 h 58"/>
              <a:gd name="T6" fmla="*/ 350838 w 222"/>
              <a:gd name="T7" fmla="*/ 90488 h 58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22" h="58">
                <a:moveTo>
                  <a:pt x="221" y="0"/>
                </a:moveTo>
                <a:lnTo>
                  <a:pt x="0" y="0"/>
                </a:lnTo>
                <a:lnTo>
                  <a:pt x="0" y="57"/>
                </a:lnTo>
                <a:lnTo>
                  <a:pt x="221" y="57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35892" name="Freeform 50">
            <a:extLst>
              <a:ext uri="{FF2B5EF4-FFF2-40B4-BE49-F238E27FC236}">
                <a16:creationId xmlns:a16="http://schemas.microsoft.com/office/drawing/2014/main" id="{5694E1C8-A269-40F1-884F-F4F5B634EA90}"/>
              </a:ext>
            </a:extLst>
          </p:cNvPr>
          <p:cNvSpPr>
            <a:spLocks/>
          </p:cNvSpPr>
          <p:nvPr/>
        </p:nvSpPr>
        <p:spPr bwMode="auto">
          <a:xfrm>
            <a:off x="5145088" y="4545013"/>
            <a:ext cx="1471612" cy="881062"/>
          </a:xfrm>
          <a:custGeom>
            <a:avLst/>
            <a:gdLst>
              <a:gd name="T0" fmla="*/ 0 w 927"/>
              <a:gd name="T1" fmla="*/ 871537 h 555"/>
              <a:gd name="T2" fmla="*/ 0 w 927"/>
              <a:gd name="T3" fmla="*/ 0 h 555"/>
              <a:gd name="T4" fmla="*/ 1470025 w 927"/>
              <a:gd name="T5" fmla="*/ 0 h 555"/>
              <a:gd name="T6" fmla="*/ 1470025 w 927"/>
              <a:gd name="T7" fmla="*/ 879475 h 555"/>
              <a:gd name="T8" fmla="*/ 0 w 927"/>
              <a:gd name="T9" fmla="*/ 879475 h 5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927" h="555">
                <a:moveTo>
                  <a:pt x="0" y="549"/>
                </a:moveTo>
                <a:lnTo>
                  <a:pt x="0" y="0"/>
                </a:lnTo>
                <a:lnTo>
                  <a:pt x="926" y="0"/>
                </a:lnTo>
                <a:lnTo>
                  <a:pt x="926" y="554"/>
                </a:lnTo>
                <a:lnTo>
                  <a:pt x="0" y="55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35893" name="Line 51">
            <a:extLst>
              <a:ext uri="{FF2B5EF4-FFF2-40B4-BE49-F238E27FC236}">
                <a16:creationId xmlns:a16="http://schemas.microsoft.com/office/drawing/2014/main" id="{92952420-16E8-4770-9671-869C397C5F2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316538" y="5143500"/>
            <a:ext cx="0" cy="904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35894" name="Freeform 52">
            <a:extLst>
              <a:ext uri="{FF2B5EF4-FFF2-40B4-BE49-F238E27FC236}">
                <a16:creationId xmlns:a16="http://schemas.microsoft.com/office/drawing/2014/main" id="{1899E0F2-0D66-4685-918B-8843FFA2EB4E}"/>
              </a:ext>
            </a:extLst>
          </p:cNvPr>
          <p:cNvSpPr>
            <a:spLocks/>
          </p:cNvSpPr>
          <p:nvPr/>
        </p:nvSpPr>
        <p:spPr bwMode="auto">
          <a:xfrm>
            <a:off x="5438775" y="5030788"/>
            <a:ext cx="217488" cy="141287"/>
          </a:xfrm>
          <a:custGeom>
            <a:avLst/>
            <a:gdLst>
              <a:gd name="T0" fmla="*/ 0 w 137"/>
              <a:gd name="T1" fmla="*/ 139700 h 89"/>
              <a:gd name="T2" fmla="*/ 0 w 137"/>
              <a:gd name="T3" fmla="*/ 0 h 89"/>
              <a:gd name="T4" fmla="*/ 215900 w 137"/>
              <a:gd name="T5" fmla="*/ 0 h 89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37" h="89">
                <a:moveTo>
                  <a:pt x="0" y="88"/>
                </a:moveTo>
                <a:lnTo>
                  <a:pt x="0" y="0"/>
                </a:lnTo>
                <a:lnTo>
                  <a:pt x="136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35895" name="Freeform 53">
            <a:extLst>
              <a:ext uri="{FF2B5EF4-FFF2-40B4-BE49-F238E27FC236}">
                <a16:creationId xmlns:a16="http://schemas.microsoft.com/office/drawing/2014/main" id="{270598E6-D610-4F56-99B0-DC1A6CBD3D3F}"/>
              </a:ext>
            </a:extLst>
          </p:cNvPr>
          <p:cNvSpPr>
            <a:spLocks/>
          </p:cNvSpPr>
          <p:nvPr/>
        </p:nvSpPr>
        <p:spPr bwMode="auto">
          <a:xfrm>
            <a:off x="5318125" y="2754313"/>
            <a:ext cx="430213" cy="258762"/>
          </a:xfrm>
          <a:custGeom>
            <a:avLst/>
            <a:gdLst>
              <a:gd name="T0" fmla="*/ 0 w 271"/>
              <a:gd name="T1" fmla="*/ 0 h 163"/>
              <a:gd name="T2" fmla="*/ 0 w 271"/>
              <a:gd name="T3" fmla="*/ 257175 h 163"/>
              <a:gd name="T4" fmla="*/ 428625 w 271"/>
              <a:gd name="T5" fmla="*/ 257175 h 163"/>
              <a:gd name="T6" fmla="*/ 428625 w 271"/>
              <a:gd name="T7" fmla="*/ 0 h 163"/>
              <a:gd name="T8" fmla="*/ 0 w 271"/>
              <a:gd name="T9" fmla="*/ 0 h 163"/>
              <a:gd name="T10" fmla="*/ 0 w 271"/>
              <a:gd name="T11" fmla="*/ 0 h 163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271" h="163">
                <a:moveTo>
                  <a:pt x="0" y="0"/>
                </a:moveTo>
                <a:lnTo>
                  <a:pt x="0" y="162"/>
                </a:lnTo>
                <a:lnTo>
                  <a:pt x="270" y="162"/>
                </a:lnTo>
                <a:lnTo>
                  <a:pt x="270" y="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35896" name="Oval 54">
            <a:extLst>
              <a:ext uri="{FF2B5EF4-FFF2-40B4-BE49-F238E27FC236}">
                <a16:creationId xmlns:a16="http://schemas.microsoft.com/office/drawing/2014/main" id="{92847B23-3879-4212-A1BE-08999D6E43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08525" y="2776538"/>
            <a:ext cx="417513" cy="209550"/>
          </a:xfrm>
          <a:prstGeom prst="ellips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hu-HU" altLang="hu-HU"/>
          </a:p>
        </p:txBody>
      </p:sp>
      <p:sp>
        <p:nvSpPr>
          <p:cNvPr id="35897" name="Line 55">
            <a:extLst>
              <a:ext uri="{FF2B5EF4-FFF2-40B4-BE49-F238E27FC236}">
                <a16:creationId xmlns:a16="http://schemas.microsoft.com/office/drawing/2014/main" id="{635FC70D-3E2D-4EEA-B13F-C78F594A91BE}"/>
              </a:ext>
            </a:extLst>
          </p:cNvPr>
          <p:cNvSpPr>
            <a:spLocks noChangeShapeType="1"/>
          </p:cNvSpPr>
          <p:nvPr/>
        </p:nvSpPr>
        <p:spPr bwMode="auto">
          <a:xfrm>
            <a:off x="5318125" y="2816225"/>
            <a:ext cx="427038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35898" name="Line 56">
            <a:extLst>
              <a:ext uri="{FF2B5EF4-FFF2-40B4-BE49-F238E27FC236}">
                <a16:creationId xmlns:a16="http://schemas.microsoft.com/office/drawing/2014/main" id="{B48CF543-D02B-40A4-ACF5-F6BD2F167A2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384800" y="2752725"/>
            <a:ext cx="0" cy="777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35899" name="Freeform 57">
            <a:extLst>
              <a:ext uri="{FF2B5EF4-FFF2-40B4-BE49-F238E27FC236}">
                <a16:creationId xmlns:a16="http://schemas.microsoft.com/office/drawing/2014/main" id="{39C1412C-7E67-4877-A36F-1D21CE2D2DFC}"/>
              </a:ext>
            </a:extLst>
          </p:cNvPr>
          <p:cNvSpPr>
            <a:spLocks/>
          </p:cNvSpPr>
          <p:nvPr/>
        </p:nvSpPr>
        <p:spPr bwMode="auto">
          <a:xfrm>
            <a:off x="6029325" y="2755900"/>
            <a:ext cx="430213" cy="258763"/>
          </a:xfrm>
          <a:custGeom>
            <a:avLst/>
            <a:gdLst>
              <a:gd name="T0" fmla="*/ 0 w 271"/>
              <a:gd name="T1" fmla="*/ 0 h 163"/>
              <a:gd name="T2" fmla="*/ 0 w 271"/>
              <a:gd name="T3" fmla="*/ 257175 h 163"/>
              <a:gd name="T4" fmla="*/ 428625 w 271"/>
              <a:gd name="T5" fmla="*/ 257175 h 163"/>
              <a:gd name="T6" fmla="*/ 428625 w 271"/>
              <a:gd name="T7" fmla="*/ 0 h 163"/>
              <a:gd name="T8" fmla="*/ 0 w 271"/>
              <a:gd name="T9" fmla="*/ 0 h 163"/>
              <a:gd name="T10" fmla="*/ 0 w 271"/>
              <a:gd name="T11" fmla="*/ 0 h 163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271" h="163">
                <a:moveTo>
                  <a:pt x="0" y="0"/>
                </a:moveTo>
                <a:lnTo>
                  <a:pt x="0" y="162"/>
                </a:lnTo>
                <a:lnTo>
                  <a:pt x="270" y="162"/>
                </a:lnTo>
                <a:lnTo>
                  <a:pt x="270" y="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35900" name="Line 58">
            <a:extLst>
              <a:ext uri="{FF2B5EF4-FFF2-40B4-BE49-F238E27FC236}">
                <a16:creationId xmlns:a16="http://schemas.microsoft.com/office/drawing/2014/main" id="{79BE1954-53B8-4660-9888-3ADC575D1213}"/>
              </a:ext>
            </a:extLst>
          </p:cNvPr>
          <p:cNvSpPr>
            <a:spLocks noChangeShapeType="1"/>
          </p:cNvSpPr>
          <p:nvPr/>
        </p:nvSpPr>
        <p:spPr bwMode="auto">
          <a:xfrm>
            <a:off x="6024563" y="2816225"/>
            <a:ext cx="433387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35901" name="Line 59">
            <a:extLst>
              <a:ext uri="{FF2B5EF4-FFF2-40B4-BE49-F238E27FC236}">
                <a16:creationId xmlns:a16="http://schemas.microsoft.com/office/drawing/2014/main" id="{2E5956CE-7C2F-4DA0-8D42-4B06587CE4C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094413" y="2755900"/>
            <a:ext cx="0" cy="74613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35902" name="Line 60">
            <a:extLst>
              <a:ext uri="{FF2B5EF4-FFF2-40B4-BE49-F238E27FC236}">
                <a16:creationId xmlns:a16="http://schemas.microsoft.com/office/drawing/2014/main" id="{82B1F2D6-CB4F-4A14-A1F6-8A7B5EF25A9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746750" y="2868613"/>
            <a:ext cx="28257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stealth" w="med" len="lg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35903" name="Oval 61">
            <a:extLst>
              <a:ext uri="{FF2B5EF4-FFF2-40B4-BE49-F238E27FC236}">
                <a16:creationId xmlns:a16="http://schemas.microsoft.com/office/drawing/2014/main" id="{DF3B23C7-9132-4E57-BCD5-1908534F44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32575" y="2778125"/>
            <a:ext cx="414338" cy="209550"/>
          </a:xfrm>
          <a:prstGeom prst="ellips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hu-HU" altLang="hu-HU"/>
          </a:p>
        </p:txBody>
      </p:sp>
      <p:sp>
        <p:nvSpPr>
          <p:cNvPr id="35904" name="Line 62">
            <a:extLst>
              <a:ext uri="{FF2B5EF4-FFF2-40B4-BE49-F238E27FC236}">
                <a16:creationId xmlns:a16="http://schemas.microsoft.com/office/drawing/2014/main" id="{0433DB14-3686-40E5-85F8-331CB6914DE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132388" y="2868613"/>
            <a:ext cx="185737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35905" name="Line 63">
            <a:extLst>
              <a:ext uri="{FF2B5EF4-FFF2-40B4-BE49-F238E27FC236}">
                <a16:creationId xmlns:a16="http://schemas.microsoft.com/office/drawing/2014/main" id="{6F86C772-0D79-4CAC-AF47-308292B2CB02}"/>
              </a:ext>
            </a:extLst>
          </p:cNvPr>
          <p:cNvSpPr>
            <a:spLocks noChangeShapeType="1"/>
          </p:cNvSpPr>
          <p:nvPr/>
        </p:nvSpPr>
        <p:spPr bwMode="auto">
          <a:xfrm>
            <a:off x="6457950" y="2868613"/>
            <a:ext cx="16986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35906" name="Freeform 64">
            <a:extLst>
              <a:ext uri="{FF2B5EF4-FFF2-40B4-BE49-F238E27FC236}">
                <a16:creationId xmlns:a16="http://schemas.microsoft.com/office/drawing/2014/main" id="{1068DCE6-FFBB-410D-A729-AC91CEF1C142}"/>
              </a:ext>
            </a:extLst>
          </p:cNvPr>
          <p:cNvSpPr>
            <a:spLocks/>
          </p:cNvSpPr>
          <p:nvPr/>
        </p:nvSpPr>
        <p:spPr bwMode="auto">
          <a:xfrm>
            <a:off x="5218113" y="2659063"/>
            <a:ext cx="1327150" cy="503237"/>
          </a:xfrm>
          <a:custGeom>
            <a:avLst/>
            <a:gdLst>
              <a:gd name="T0" fmla="*/ 0 w 836"/>
              <a:gd name="T1" fmla="*/ 492125 h 317"/>
              <a:gd name="T2" fmla="*/ 0 w 836"/>
              <a:gd name="T3" fmla="*/ 0 h 317"/>
              <a:gd name="T4" fmla="*/ 1325563 w 836"/>
              <a:gd name="T5" fmla="*/ 0 h 317"/>
              <a:gd name="T6" fmla="*/ 1325563 w 836"/>
              <a:gd name="T7" fmla="*/ 501650 h 317"/>
              <a:gd name="T8" fmla="*/ 0 w 836"/>
              <a:gd name="T9" fmla="*/ 501650 h 31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836" h="317">
                <a:moveTo>
                  <a:pt x="0" y="310"/>
                </a:moveTo>
                <a:lnTo>
                  <a:pt x="0" y="0"/>
                </a:lnTo>
                <a:lnTo>
                  <a:pt x="835" y="0"/>
                </a:lnTo>
                <a:lnTo>
                  <a:pt x="835" y="316"/>
                </a:lnTo>
                <a:lnTo>
                  <a:pt x="0" y="316"/>
                </a:lnTo>
              </a:path>
            </a:pathLst>
          </a:custGeom>
          <a:noFill/>
          <a:ln w="12700" cap="rnd" cmpd="sng">
            <a:solidFill>
              <a:srgbClr val="5F5F5F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35907" name="Oval 65">
            <a:extLst>
              <a:ext uri="{FF2B5EF4-FFF2-40B4-BE49-F238E27FC236}">
                <a16:creationId xmlns:a16="http://schemas.microsoft.com/office/drawing/2014/main" id="{E634EFA4-A08C-4DFF-9FC6-5DF80EF2B3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86488" y="2273300"/>
            <a:ext cx="414337" cy="209550"/>
          </a:xfrm>
          <a:prstGeom prst="ellips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hu-HU" altLang="hu-HU"/>
          </a:p>
        </p:txBody>
      </p:sp>
      <p:sp>
        <p:nvSpPr>
          <p:cNvPr id="35908" name="Oval 66">
            <a:extLst>
              <a:ext uri="{FF2B5EF4-FFF2-40B4-BE49-F238E27FC236}">
                <a16:creationId xmlns:a16="http://schemas.microsoft.com/office/drawing/2014/main" id="{E1C58464-7BF0-474A-9AB9-8ED07808CC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54613" y="2273300"/>
            <a:ext cx="415925" cy="209550"/>
          </a:xfrm>
          <a:prstGeom prst="ellips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hu-HU" altLang="hu-HU"/>
          </a:p>
        </p:txBody>
      </p:sp>
      <p:sp>
        <p:nvSpPr>
          <p:cNvPr id="35909" name="Line 67">
            <a:extLst>
              <a:ext uri="{FF2B5EF4-FFF2-40B4-BE49-F238E27FC236}">
                <a16:creationId xmlns:a16="http://schemas.microsoft.com/office/drawing/2014/main" id="{EF9F8DB1-EDE5-418A-81FC-8CFDF57F64B0}"/>
              </a:ext>
            </a:extLst>
          </p:cNvPr>
          <p:cNvSpPr>
            <a:spLocks noChangeShapeType="1"/>
          </p:cNvSpPr>
          <p:nvPr/>
        </p:nvSpPr>
        <p:spPr bwMode="auto">
          <a:xfrm>
            <a:off x="5362575" y="2444750"/>
            <a:ext cx="195263" cy="382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35910" name="Line 68">
            <a:extLst>
              <a:ext uri="{FF2B5EF4-FFF2-40B4-BE49-F238E27FC236}">
                <a16:creationId xmlns:a16="http://schemas.microsoft.com/office/drawing/2014/main" id="{5CFB6E1B-F400-49B4-95A3-15CE44AAB98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257925" y="2444750"/>
            <a:ext cx="138113" cy="3873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35911" name="Line 69">
            <a:extLst>
              <a:ext uri="{FF2B5EF4-FFF2-40B4-BE49-F238E27FC236}">
                <a16:creationId xmlns:a16="http://schemas.microsoft.com/office/drawing/2014/main" id="{5EA04756-09F6-46B2-BC6E-42566B150C7D}"/>
              </a:ext>
            </a:extLst>
          </p:cNvPr>
          <p:cNvSpPr>
            <a:spLocks noChangeShapeType="1"/>
          </p:cNvSpPr>
          <p:nvPr/>
        </p:nvSpPr>
        <p:spPr bwMode="auto">
          <a:xfrm>
            <a:off x="5159375" y="4706938"/>
            <a:ext cx="1468438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35912" name="Line 70">
            <a:extLst>
              <a:ext uri="{FF2B5EF4-FFF2-40B4-BE49-F238E27FC236}">
                <a16:creationId xmlns:a16="http://schemas.microsoft.com/office/drawing/2014/main" id="{7B2866B7-ECC8-40A2-BFA4-E3BF2139B63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467350" y="4545013"/>
            <a:ext cx="0" cy="2032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35913" name="Freeform 71">
            <a:extLst>
              <a:ext uri="{FF2B5EF4-FFF2-40B4-BE49-F238E27FC236}">
                <a16:creationId xmlns:a16="http://schemas.microsoft.com/office/drawing/2014/main" id="{490D6088-9B79-46F1-BAE3-92098B7CB573}"/>
              </a:ext>
            </a:extLst>
          </p:cNvPr>
          <p:cNvSpPr>
            <a:spLocks/>
          </p:cNvSpPr>
          <p:nvPr/>
        </p:nvSpPr>
        <p:spPr bwMode="auto">
          <a:xfrm>
            <a:off x="4797425" y="5003800"/>
            <a:ext cx="1089025" cy="388938"/>
          </a:xfrm>
          <a:custGeom>
            <a:avLst/>
            <a:gdLst>
              <a:gd name="T0" fmla="*/ 1087438 w 686"/>
              <a:gd name="T1" fmla="*/ 315913 h 245"/>
              <a:gd name="T2" fmla="*/ 1087438 w 686"/>
              <a:gd name="T3" fmla="*/ 387350 h 245"/>
              <a:gd name="T4" fmla="*/ 0 w 686"/>
              <a:gd name="T5" fmla="*/ 387350 h 245"/>
              <a:gd name="T6" fmla="*/ 0 w 686"/>
              <a:gd name="T7" fmla="*/ 0 h 245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686" h="245">
                <a:moveTo>
                  <a:pt x="685" y="199"/>
                </a:moveTo>
                <a:lnTo>
                  <a:pt x="685" y="244"/>
                </a:lnTo>
                <a:lnTo>
                  <a:pt x="0" y="244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35914" name="Line 72">
            <a:extLst>
              <a:ext uri="{FF2B5EF4-FFF2-40B4-BE49-F238E27FC236}">
                <a16:creationId xmlns:a16="http://schemas.microsoft.com/office/drawing/2014/main" id="{866D8D66-9242-4FCD-BAA3-7C931FFF3C21}"/>
              </a:ext>
            </a:extLst>
          </p:cNvPr>
          <p:cNvSpPr>
            <a:spLocks noChangeShapeType="1"/>
          </p:cNvSpPr>
          <p:nvPr/>
        </p:nvSpPr>
        <p:spPr bwMode="auto">
          <a:xfrm>
            <a:off x="5632450" y="4889500"/>
            <a:ext cx="5080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35915" name="Line 73">
            <a:extLst>
              <a:ext uri="{FF2B5EF4-FFF2-40B4-BE49-F238E27FC236}">
                <a16:creationId xmlns:a16="http://schemas.microsoft.com/office/drawing/2014/main" id="{82100151-B8D7-4B58-9DC6-6DB1D8BCB14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146675" y="4048125"/>
            <a:ext cx="68263" cy="615950"/>
          </a:xfrm>
          <a:prstGeom prst="line">
            <a:avLst/>
          </a:prstGeom>
          <a:noFill/>
          <a:ln w="12700">
            <a:solidFill>
              <a:srgbClr val="5F5F5F"/>
            </a:solidFill>
            <a:prstDash val="lg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35916" name="Line 74">
            <a:extLst>
              <a:ext uri="{FF2B5EF4-FFF2-40B4-BE49-F238E27FC236}">
                <a16:creationId xmlns:a16="http://schemas.microsoft.com/office/drawing/2014/main" id="{35D693C4-09BB-4EC3-94E6-1596102D8B2A}"/>
              </a:ext>
            </a:extLst>
          </p:cNvPr>
          <p:cNvSpPr>
            <a:spLocks noChangeShapeType="1"/>
          </p:cNvSpPr>
          <p:nvPr/>
        </p:nvSpPr>
        <p:spPr bwMode="auto">
          <a:xfrm>
            <a:off x="5651500" y="4048125"/>
            <a:ext cx="965200" cy="615950"/>
          </a:xfrm>
          <a:prstGeom prst="line">
            <a:avLst/>
          </a:prstGeom>
          <a:noFill/>
          <a:ln w="12700">
            <a:solidFill>
              <a:srgbClr val="5F5F5F"/>
            </a:solidFill>
            <a:prstDash val="lg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35917" name="Freeform 75">
            <a:extLst>
              <a:ext uri="{FF2B5EF4-FFF2-40B4-BE49-F238E27FC236}">
                <a16:creationId xmlns:a16="http://schemas.microsoft.com/office/drawing/2014/main" id="{CF327786-55B4-4B86-AE0E-5EB53199F454}"/>
              </a:ext>
            </a:extLst>
          </p:cNvPr>
          <p:cNvSpPr>
            <a:spLocks/>
          </p:cNvSpPr>
          <p:nvPr/>
        </p:nvSpPr>
        <p:spPr bwMode="auto">
          <a:xfrm>
            <a:off x="6804025" y="4929188"/>
            <a:ext cx="647700" cy="161925"/>
          </a:xfrm>
          <a:custGeom>
            <a:avLst/>
            <a:gdLst>
              <a:gd name="T0" fmla="*/ 646113 w 408"/>
              <a:gd name="T1" fmla="*/ 0 h 102"/>
              <a:gd name="T2" fmla="*/ 0 w 408"/>
              <a:gd name="T3" fmla="*/ 0 h 102"/>
              <a:gd name="T4" fmla="*/ 0 w 408"/>
              <a:gd name="T5" fmla="*/ 160338 h 102"/>
              <a:gd name="T6" fmla="*/ 646113 w 408"/>
              <a:gd name="T7" fmla="*/ 160338 h 102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408" h="102">
                <a:moveTo>
                  <a:pt x="407" y="0"/>
                </a:moveTo>
                <a:lnTo>
                  <a:pt x="0" y="0"/>
                </a:lnTo>
                <a:lnTo>
                  <a:pt x="0" y="101"/>
                </a:lnTo>
                <a:lnTo>
                  <a:pt x="407" y="10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35918" name="Line 76">
            <a:extLst>
              <a:ext uri="{FF2B5EF4-FFF2-40B4-BE49-F238E27FC236}">
                <a16:creationId xmlns:a16="http://schemas.microsoft.com/office/drawing/2014/main" id="{9B8F4E91-31AC-4840-BB7D-A5D13E8AF1C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978650" y="4929188"/>
            <a:ext cx="0" cy="15716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35919" name="Line 77">
            <a:extLst>
              <a:ext uri="{FF2B5EF4-FFF2-40B4-BE49-F238E27FC236}">
                <a16:creationId xmlns:a16="http://schemas.microsoft.com/office/drawing/2014/main" id="{C316ABD6-DB48-4E26-A79E-7FB17EDD4FD6}"/>
              </a:ext>
            </a:extLst>
          </p:cNvPr>
          <p:cNvSpPr>
            <a:spLocks noChangeShapeType="1"/>
          </p:cNvSpPr>
          <p:nvPr/>
        </p:nvSpPr>
        <p:spPr bwMode="auto">
          <a:xfrm>
            <a:off x="6084888" y="5035550"/>
            <a:ext cx="719137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35920" name="Line 78">
            <a:extLst>
              <a:ext uri="{FF2B5EF4-FFF2-40B4-BE49-F238E27FC236}">
                <a16:creationId xmlns:a16="http://schemas.microsoft.com/office/drawing/2014/main" id="{ADF32CB7-2D3A-4CBE-894B-B6EC50EDBE91}"/>
              </a:ext>
            </a:extLst>
          </p:cNvPr>
          <p:cNvSpPr>
            <a:spLocks noChangeShapeType="1"/>
          </p:cNvSpPr>
          <p:nvPr/>
        </p:nvSpPr>
        <p:spPr bwMode="auto">
          <a:xfrm>
            <a:off x="6569075" y="4943475"/>
            <a:ext cx="23495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35921" name="Rectangle 79">
            <a:extLst>
              <a:ext uri="{FF2B5EF4-FFF2-40B4-BE49-F238E27FC236}">
                <a16:creationId xmlns:a16="http://schemas.microsoft.com/office/drawing/2014/main" id="{1CE236DB-D5E2-4774-B0A2-E2FA92D5AD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82025" y="2863850"/>
            <a:ext cx="1076325" cy="665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hu-HU" sz="1800" b="0">
                <a:solidFill>
                  <a:srgbClr val="000000"/>
                </a:solidFill>
              </a:rPr>
              <a:t>Áttekintés-határok</a:t>
            </a:r>
          </a:p>
        </p:txBody>
      </p:sp>
      <p:sp>
        <p:nvSpPr>
          <p:cNvPr id="35922" name="Rectangle 80">
            <a:extLst>
              <a:ext uri="{FF2B5EF4-FFF2-40B4-BE49-F238E27FC236}">
                <a16:creationId xmlns:a16="http://schemas.microsoft.com/office/drawing/2014/main" id="{E7A57E29-7A89-4D3D-B903-59BEF43509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02663" y="3781425"/>
            <a:ext cx="1222375" cy="101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hu-HU" sz="1800" b="0">
                <a:solidFill>
                  <a:srgbClr val="000000"/>
                </a:solidFill>
              </a:rPr>
              <a:t>Áttekintés = felosztás</a:t>
            </a:r>
          </a:p>
          <a:p>
            <a:r>
              <a:rPr lang="en-US" altLang="hu-HU" sz="1800" b="0">
                <a:solidFill>
                  <a:srgbClr val="000000"/>
                </a:solidFill>
              </a:rPr>
              <a:t>= teljesség</a:t>
            </a:r>
          </a:p>
        </p:txBody>
      </p:sp>
      <p:sp>
        <p:nvSpPr>
          <p:cNvPr id="35923" name="Rectangle 81">
            <a:extLst>
              <a:ext uri="{FF2B5EF4-FFF2-40B4-BE49-F238E27FC236}">
                <a16:creationId xmlns:a16="http://schemas.microsoft.com/office/drawing/2014/main" id="{D4C9A1BE-6D1A-40D8-8881-C122C1C9D4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23300" y="4259263"/>
            <a:ext cx="901700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hu-HU" altLang="hu-HU"/>
          </a:p>
        </p:txBody>
      </p:sp>
      <p:sp>
        <p:nvSpPr>
          <p:cNvPr id="35924" name="Rectangle 82">
            <a:extLst>
              <a:ext uri="{FF2B5EF4-FFF2-40B4-BE49-F238E27FC236}">
                <a16:creationId xmlns:a16="http://schemas.microsoft.com/office/drawing/2014/main" id="{93B37B40-B114-46A1-A121-AB327AA5F2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45400" y="2701925"/>
            <a:ext cx="123825" cy="25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hu-HU" sz="1500" b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35925" name="Rectangle 83">
            <a:extLst>
              <a:ext uri="{FF2B5EF4-FFF2-40B4-BE49-F238E27FC236}">
                <a16:creationId xmlns:a16="http://schemas.microsoft.com/office/drawing/2014/main" id="{D40652EE-B390-4148-AF50-F3F7DB97DA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77150" y="3663950"/>
            <a:ext cx="123825" cy="252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hu-HU" sz="1500" b="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35926" name="Rectangle 84">
            <a:extLst>
              <a:ext uri="{FF2B5EF4-FFF2-40B4-BE49-F238E27FC236}">
                <a16:creationId xmlns:a16="http://schemas.microsoft.com/office/drawing/2014/main" id="{FFDD7E78-8CD4-4F61-8CF4-C71FB51803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77150" y="4638675"/>
            <a:ext cx="123825" cy="25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hu-HU" sz="1500" b="0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35927" name="Line 85">
            <a:extLst>
              <a:ext uri="{FF2B5EF4-FFF2-40B4-BE49-F238E27FC236}">
                <a16:creationId xmlns:a16="http://schemas.microsoft.com/office/drawing/2014/main" id="{583D8304-D7D3-44E4-BAA2-844CF682DD8D}"/>
              </a:ext>
            </a:extLst>
          </p:cNvPr>
          <p:cNvSpPr>
            <a:spLocks noChangeShapeType="1"/>
          </p:cNvSpPr>
          <p:nvPr/>
        </p:nvSpPr>
        <p:spPr bwMode="auto">
          <a:xfrm>
            <a:off x="8451850" y="2792413"/>
            <a:ext cx="0" cy="123031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35928" name="Freeform 86">
            <a:extLst>
              <a:ext uri="{FF2B5EF4-FFF2-40B4-BE49-F238E27FC236}">
                <a16:creationId xmlns:a16="http://schemas.microsoft.com/office/drawing/2014/main" id="{E26D4F3C-518D-4587-ACD9-4BFCEEBEAE82}"/>
              </a:ext>
            </a:extLst>
          </p:cNvPr>
          <p:cNvSpPr>
            <a:spLocks/>
          </p:cNvSpPr>
          <p:nvPr/>
        </p:nvSpPr>
        <p:spPr bwMode="auto">
          <a:xfrm>
            <a:off x="7578725" y="3862388"/>
            <a:ext cx="871538" cy="1873250"/>
          </a:xfrm>
          <a:custGeom>
            <a:avLst/>
            <a:gdLst>
              <a:gd name="T0" fmla="*/ 869950 w 549"/>
              <a:gd name="T1" fmla="*/ 23813 h 1180"/>
              <a:gd name="T2" fmla="*/ 869950 w 549"/>
              <a:gd name="T3" fmla="*/ 1871663 h 1180"/>
              <a:gd name="T4" fmla="*/ 0 w 549"/>
              <a:gd name="T5" fmla="*/ 1871663 h 1180"/>
              <a:gd name="T6" fmla="*/ 0 w 549"/>
              <a:gd name="T7" fmla="*/ 0 h 118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549" h="1180">
                <a:moveTo>
                  <a:pt x="548" y="15"/>
                </a:moveTo>
                <a:lnTo>
                  <a:pt x="548" y="1179"/>
                </a:lnTo>
                <a:lnTo>
                  <a:pt x="0" y="1179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35929" name="Freeform 87">
            <a:extLst>
              <a:ext uri="{FF2B5EF4-FFF2-40B4-BE49-F238E27FC236}">
                <a16:creationId xmlns:a16="http://schemas.microsoft.com/office/drawing/2014/main" id="{CA188A3C-EFF1-4F4D-BF4A-192CA931CE92}"/>
              </a:ext>
            </a:extLst>
          </p:cNvPr>
          <p:cNvSpPr>
            <a:spLocks/>
          </p:cNvSpPr>
          <p:nvPr/>
        </p:nvSpPr>
        <p:spPr bwMode="auto">
          <a:xfrm>
            <a:off x="7497763" y="2801938"/>
            <a:ext cx="82550" cy="1219200"/>
          </a:xfrm>
          <a:custGeom>
            <a:avLst/>
            <a:gdLst>
              <a:gd name="T0" fmla="*/ 0 w 52"/>
              <a:gd name="T1" fmla="*/ 0 h 768"/>
              <a:gd name="T2" fmla="*/ 80963 w 52"/>
              <a:gd name="T3" fmla="*/ 0 h 768"/>
              <a:gd name="T4" fmla="*/ 80963 w 52"/>
              <a:gd name="T5" fmla="*/ 1217613 h 76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52" h="768">
                <a:moveTo>
                  <a:pt x="0" y="0"/>
                </a:moveTo>
                <a:lnTo>
                  <a:pt x="51" y="0"/>
                </a:lnTo>
                <a:lnTo>
                  <a:pt x="51" y="767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35930" name="Line 88">
            <a:extLst>
              <a:ext uri="{FF2B5EF4-FFF2-40B4-BE49-F238E27FC236}">
                <a16:creationId xmlns:a16="http://schemas.microsoft.com/office/drawing/2014/main" id="{353843B2-3BE4-48C1-B9BB-0C8E82A9E4CF}"/>
              </a:ext>
            </a:extLst>
          </p:cNvPr>
          <p:cNvSpPr>
            <a:spLocks noChangeShapeType="1"/>
          </p:cNvSpPr>
          <p:nvPr/>
        </p:nvSpPr>
        <p:spPr bwMode="auto">
          <a:xfrm>
            <a:off x="7848600" y="3781425"/>
            <a:ext cx="60325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35931" name="Rectangle 89">
            <a:extLst>
              <a:ext uri="{FF2B5EF4-FFF2-40B4-BE49-F238E27FC236}">
                <a16:creationId xmlns:a16="http://schemas.microsoft.com/office/drawing/2014/main" id="{0046B263-5AA2-4C1A-A1BD-E401BEAC05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12175" y="4648200"/>
            <a:ext cx="122238" cy="25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hu-HU" sz="1500" b="0">
                <a:solidFill>
                  <a:srgbClr val="000000"/>
                </a:solidFill>
              </a:rPr>
              <a:t>4</a:t>
            </a:r>
          </a:p>
        </p:txBody>
      </p:sp>
      <p:sp>
        <p:nvSpPr>
          <p:cNvPr id="35932" name="Line 90">
            <a:extLst>
              <a:ext uri="{FF2B5EF4-FFF2-40B4-BE49-F238E27FC236}">
                <a16:creationId xmlns:a16="http://schemas.microsoft.com/office/drawing/2014/main" id="{27BC481D-249B-4738-9479-B99D84DFFCE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883275" y="5207000"/>
            <a:ext cx="0" cy="5873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35933" name="Freeform 91">
            <a:extLst>
              <a:ext uri="{FF2B5EF4-FFF2-40B4-BE49-F238E27FC236}">
                <a16:creationId xmlns:a16="http://schemas.microsoft.com/office/drawing/2014/main" id="{F0D51D2D-10E5-4330-9F28-C4482F45B913}"/>
              </a:ext>
            </a:extLst>
          </p:cNvPr>
          <p:cNvSpPr>
            <a:spLocks/>
          </p:cNvSpPr>
          <p:nvPr/>
        </p:nvSpPr>
        <p:spPr bwMode="auto">
          <a:xfrm>
            <a:off x="5437188" y="3663950"/>
            <a:ext cx="284162" cy="155575"/>
          </a:xfrm>
          <a:custGeom>
            <a:avLst/>
            <a:gdLst>
              <a:gd name="T0" fmla="*/ 0 w 179"/>
              <a:gd name="T1" fmla="*/ 0 h 98"/>
              <a:gd name="T2" fmla="*/ 0 w 179"/>
              <a:gd name="T3" fmla="*/ 153988 h 98"/>
              <a:gd name="T4" fmla="*/ 282575 w 179"/>
              <a:gd name="T5" fmla="*/ 153988 h 9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79" h="98">
                <a:moveTo>
                  <a:pt x="0" y="0"/>
                </a:moveTo>
                <a:lnTo>
                  <a:pt x="0" y="97"/>
                </a:lnTo>
                <a:lnTo>
                  <a:pt x="178" y="97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35934" name="Freeform 92">
            <a:extLst>
              <a:ext uri="{FF2B5EF4-FFF2-40B4-BE49-F238E27FC236}">
                <a16:creationId xmlns:a16="http://schemas.microsoft.com/office/drawing/2014/main" id="{12F3C5FC-FE04-45FA-B5D0-D75F72384460}"/>
              </a:ext>
            </a:extLst>
          </p:cNvPr>
          <p:cNvSpPr>
            <a:spLocks/>
          </p:cNvSpPr>
          <p:nvPr/>
        </p:nvSpPr>
        <p:spPr bwMode="auto">
          <a:xfrm>
            <a:off x="5848350" y="3224213"/>
            <a:ext cx="101600" cy="198437"/>
          </a:xfrm>
          <a:custGeom>
            <a:avLst/>
            <a:gdLst>
              <a:gd name="T0" fmla="*/ 49213 w 64"/>
              <a:gd name="T1" fmla="*/ 196850 h 125"/>
              <a:gd name="T2" fmla="*/ 0 w 64"/>
              <a:gd name="T3" fmla="*/ 0 h 125"/>
              <a:gd name="T4" fmla="*/ 100013 w 64"/>
              <a:gd name="T5" fmla="*/ 0 h 125"/>
              <a:gd name="T6" fmla="*/ 49213 w 64"/>
              <a:gd name="T7" fmla="*/ 196850 h 125"/>
              <a:gd name="T8" fmla="*/ 49213 w 64"/>
              <a:gd name="T9" fmla="*/ 196850 h 12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64" h="125">
                <a:moveTo>
                  <a:pt x="31" y="124"/>
                </a:moveTo>
                <a:lnTo>
                  <a:pt x="0" y="0"/>
                </a:lnTo>
                <a:lnTo>
                  <a:pt x="63" y="0"/>
                </a:lnTo>
                <a:lnTo>
                  <a:pt x="31" y="124"/>
                </a:lnTo>
              </a:path>
            </a:pathLst>
          </a:custGeom>
          <a:solidFill>
            <a:srgbClr val="000000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35935" name="Line 93">
            <a:extLst>
              <a:ext uri="{FF2B5EF4-FFF2-40B4-BE49-F238E27FC236}">
                <a16:creationId xmlns:a16="http://schemas.microsoft.com/office/drawing/2014/main" id="{4F025E44-E980-49E4-9235-4E5C0B51B62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899150" y="3086100"/>
            <a:ext cx="0" cy="37147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35936" name="Freeform 94">
            <a:extLst>
              <a:ext uri="{FF2B5EF4-FFF2-40B4-BE49-F238E27FC236}">
                <a16:creationId xmlns:a16="http://schemas.microsoft.com/office/drawing/2014/main" id="{8EE9F7BB-7C96-4E9E-85A0-2F5CDC2A55B0}"/>
              </a:ext>
            </a:extLst>
          </p:cNvPr>
          <p:cNvSpPr>
            <a:spLocks/>
          </p:cNvSpPr>
          <p:nvPr/>
        </p:nvSpPr>
        <p:spPr bwMode="auto">
          <a:xfrm>
            <a:off x="7540625" y="3668713"/>
            <a:ext cx="71438" cy="141287"/>
          </a:xfrm>
          <a:custGeom>
            <a:avLst/>
            <a:gdLst>
              <a:gd name="T0" fmla="*/ 36513 w 45"/>
              <a:gd name="T1" fmla="*/ 138112 h 89"/>
              <a:gd name="T2" fmla="*/ 69850 w 45"/>
              <a:gd name="T3" fmla="*/ 0 h 89"/>
              <a:gd name="T4" fmla="*/ 0 w 45"/>
              <a:gd name="T5" fmla="*/ 0 h 89"/>
              <a:gd name="T6" fmla="*/ 36513 w 45"/>
              <a:gd name="T7" fmla="*/ 139700 h 89"/>
              <a:gd name="T8" fmla="*/ 36513 w 45"/>
              <a:gd name="T9" fmla="*/ 138112 h 89"/>
              <a:gd name="T10" fmla="*/ 36513 w 45"/>
              <a:gd name="T11" fmla="*/ 138112 h 8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45" h="89">
                <a:moveTo>
                  <a:pt x="23" y="87"/>
                </a:moveTo>
                <a:lnTo>
                  <a:pt x="44" y="0"/>
                </a:lnTo>
                <a:lnTo>
                  <a:pt x="0" y="0"/>
                </a:lnTo>
                <a:lnTo>
                  <a:pt x="23" y="88"/>
                </a:lnTo>
                <a:lnTo>
                  <a:pt x="23" y="87"/>
                </a:lnTo>
              </a:path>
            </a:pathLst>
          </a:custGeom>
          <a:solidFill>
            <a:srgbClr val="000000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35937" name="Freeform 95">
            <a:extLst>
              <a:ext uri="{FF2B5EF4-FFF2-40B4-BE49-F238E27FC236}">
                <a16:creationId xmlns:a16="http://schemas.microsoft.com/office/drawing/2014/main" id="{E5917455-48C7-4D09-8473-379443164555}"/>
              </a:ext>
            </a:extLst>
          </p:cNvPr>
          <p:cNvSpPr>
            <a:spLocks/>
          </p:cNvSpPr>
          <p:nvPr/>
        </p:nvSpPr>
        <p:spPr bwMode="auto">
          <a:xfrm>
            <a:off x="8416925" y="2792413"/>
            <a:ext cx="73025" cy="139700"/>
          </a:xfrm>
          <a:custGeom>
            <a:avLst/>
            <a:gdLst>
              <a:gd name="T0" fmla="*/ 34925 w 46"/>
              <a:gd name="T1" fmla="*/ 1588 h 88"/>
              <a:gd name="T2" fmla="*/ 0 w 46"/>
              <a:gd name="T3" fmla="*/ 138113 h 88"/>
              <a:gd name="T4" fmla="*/ 71438 w 46"/>
              <a:gd name="T5" fmla="*/ 138113 h 88"/>
              <a:gd name="T6" fmla="*/ 34925 w 46"/>
              <a:gd name="T7" fmla="*/ 0 h 88"/>
              <a:gd name="T8" fmla="*/ 34925 w 46"/>
              <a:gd name="T9" fmla="*/ 1588 h 88"/>
              <a:gd name="T10" fmla="*/ 34925 w 46"/>
              <a:gd name="T11" fmla="*/ 1588 h 8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46" h="88">
                <a:moveTo>
                  <a:pt x="22" y="1"/>
                </a:moveTo>
                <a:lnTo>
                  <a:pt x="0" y="87"/>
                </a:lnTo>
                <a:lnTo>
                  <a:pt x="45" y="87"/>
                </a:lnTo>
                <a:lnTo>
                  <a:pt x="22" y="0"/>
                </a:lnTo>
                <a:lnTo>
                  <a:pt x="22" y="1"/>
                </a:lnTo>
              </a:path>
            </a:pathLst>
          </a:custGeom>
          <a:solidFill>
            <a:srgbClr val="000000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35938" name="Freeform 96">
            <a:extLst>
              <a:ext uri="{FF2B5EF4-FFF2-40B4-BE49-F238E27FC236}">
                <a16:creationId xmlns:a16="http://schemas.microsoft.com/office/drawing/2014/main" id="{6FB25F69-4685-4520-804E-EDBC2B5A13AC}"/>
              </a:ext>
            </a:extLst>
          </p:cNvPr>
          <p:cNvSpPr>
            <a:spLocks/>
          </p:cNvSpPr>
          <p:nvPr/>
        </p:nvSpPr>
        <p:spPr bwMode="auto">
          <a:xfrm>
            <a:off x="8310563" y="3751263"/>
            <a:ext cx="142875" cy="76200"/>
          </a:xfrm>
          <a:custGeom>
            <a:avLst/>
            <a:gdLst>
              <a:gd name="T0" fmla="*/ 141288 w 90"/>
              <a:gd name="T1" fmla="*/ 34925 h 48"/>
              <a:gd name="T2" fmla="*/ 0 w 90"/>
              <a:gd name="T3" fmla="*/ 0 h 48"/>
              <a:gd name="T4" fmla="*/ 0 w 90"/>
              <a:gd name="T5" fmla="*/ 74613 h 48"/>
              <a:gd name="T6" fmla="*/ 141288 w 90"/>
              <a:gd name="T7" fmla="*/ 34925 h 48"/>
              <a:gd name="T8" fmla="*/ 141288 w 90"/>
              <a:gd name="T9" fmla="*/ 34925 h 4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90" h="48">
                <a:moveTo>
                  <a:pt x="89" y="22"/>
                </a:moveTo>
                <a:lnTo>
                  <a:pt x="0" y="0"/>
                </a:lnTo>
                <a:lnTo>
                  <a:pt x="0" y="47"/>
                </a:lnTo>
                <a:lnTo>
                  <a:pt x="89" y="22"/>
                </a:lnTo>
              </a:path>
            </a:pathLst>
          </a:custGeom>
          <a:solidFill>
            <a:srgbClr val="000000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35939" name="Freeform 97">
            <a:extLst>
              <a:ext uri="{FF2B5EF4-FFF2-40B4-BE49-F238E27FC236}">
                <a16:creationId xmlns:a16="http://schemas.microsoft.com/office/drawing/2014/main" id="{DBA18EB7-572F-4CA6-8D95-F3AC4905073F}"/>
              </a:ext>
            </a:extLst>
          </p:cNvPr>
          <p:cNvSpPr>
            <a:spLocks/>
          </p:cNvSpPr>
          <p:nvPr/>
        </p:nvSpPr>
        <p:spPr bwMode="auto">
          <a:xfrm>
            <a:off x="8415338" y="3878263"/>
            <a:ext cx="69850" cy="144462"/>
          </a:xfrm>
          <a:custGeom>
            <a:avLst/>
            <a:gdLst>
              <a:gd name="T0" fmla="*/ 33338 w 44"/>
              <a:gd name="T1" fmla="*/ 1587 h 91"/>
              <a:gd name="T2" fmla="*/ 0 w 44"/>
              <a:gd name="T3" fmla="*/ 142875 h 91"/>
              <a:gd name="T4" fmla="*/ 68263 w 44"/>
              <a:gd name="T5" fmla="*/ 142875 h 91"/>
              <a:gd name="T6" fmla="*/ 33338 w 44"/>
              <a:gd name="T7" fmla="*/ 0 h 91"/>
              <a:gd name="T8" fmla="*/ 33338 w 44"/>
              <a:gd name="T9" fmla="*/ 1587 h 91"/>
              <a:gd name="T10" fmla="*/ 33338 w 44"/>
              <a:gd name="T11" fmla="*/ 1587 h 91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44" h="91">
                <a:moveTo>
                  <a:pt x="21" y="1"/>
                </a:moveTo>
                <a:lnTo>
                  <a:pt x="0" y="90"/>
                </a:lnTo>
                <a:lnTo>
                  <a:pt x="43" y="90"/>
                </a:lnTo>
                <a:lnTo>
                  <a:pt x="21" y="0"/>
                </a:lnTo>
                <a:lnTo>
                  <a:pt x="21" y="1"/>
                </a:lnTo>
              </a:path>
            </a:pathLst>
          </a:custGeom>
          <a:solidFill>
            <a:srgbClr val="000000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35940" name="Freeform 98">
            <a:extLst>
              <a:ext uri="{FF2B5EF4-FFF2-40B4-BE49-F238E27FC236}">
                <a16:creationId xmlns:a16="http://schemas.microsoft.com/office/drawing/2014/main" id="{A2F0D784-A0A1-4170-ABD5-CB19E9895DC9}"/>
              </a:ext>
            </a:extLst>
          </p:cNvPr>
          <p:cNvSpPr>
            <a:spLocks/>
          </p:cNvSpPr>
          <p:nvPr/>
        </p:nvSpPr>
        <p:spPr bwMode="auto">
          <a:xfrm>
            <a:off x="7540625" y="4673600"/>
            <a:ext cx="71438" cy="142875"/>
          </a:xfrm>
          <a:custGeom>
            <a:avLst/>
            <a:gdLst>
              <a:gd name="T0" fmla="*/ 36513 w 45"/>
              <a:gd name="T1" fmla="*/ 139700 h 90"/>
              <a:gd name="T2" fmla="*/ 69850 w 45"/>
              <a:gd name="T3" fmla="*/ 0 h 90"/>
              <a:gd name="T4" fmla="*/ 0 w 45"/>
              <a:gd name="T5" fmla="*/ 1588 h 90"/>
              <a:gd name="T6" fmla="*/ 36513 w 45"/>
              <a:gd name="T7" fmla="*/ 141288 h 90"/>
              <a:gd name="T8" fmla="*/ 36513 w 45"/>
              <a:gd name="T9" fmla="*/ 139700 h 90"/>
              <a:gd name="T10" fmla="*/ 36513 w 45"/>
              <a:gd name="T11" fmla="*/ 139700 h 9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45" h="90">
                <a:moveTo>
                  <a:pt x="23" y="88"/>
                </a:moveTo>
                <a:lnTo>
                  <a:pt x="44" y="0"/>
                </a:lnTo>
                <a:lnTo>
                  <a:pt x="0" y="1"/>
                </a:lnTo>
                <a:lnTo>
                  <a:pt x="23" y="89"/>
                </a:lnTo>
                <a:lnTo>
                  <a:pt x="23" y="88"/>
                </a:lnTo>
              </a:path>
            </a:pathLst>
          </a:custGeom>
          <a:solidFill>
            <a:srgbClr val="000000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</p:spTree>
  </p:cSld>
  <p:clrMapOvr>
    <a:masterClrMapping/>
  </p:clrMapOvr>
  <p:transition>
    <p:wipe dir="d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Élőláb helye 4">
            <a:extLst>
              <a:ext uri="{FF2B5EF4-FFF2-40B4-BE49-F238E27FC236}">
                <a16:creationId xmlns:a16="http://schemas.microsoft.com/office/drawing/2014/main" id="{F497CC78-42BF-4FAE-81B1-7071915D6A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hu-HU" b="0">
                <a:latin typeface="Arial" panose="020B0604020202020204" pitchFamily="34" charset="0"/>
              </a:rPr>
              <a:t>Információrendszer fejlesztés módszertana, Dr. Molnár Bálint egyetemi docens</a:t>
            </a:r>
          </a:p>
        </p:txBody>
      </p:sp>
      <p:sp>
        <p:nvSpPr>
          <p:cNvPr id="37891" name="Dia számának helye 5">
            <a:extLst>
              <a:ext uri="{FF2B5EF4-FFF2-40B4-BE49-F238E27FC236}">
                <a16:creationId xmlns:a16="http://schemas.microsoft.com/office/drawing/2014/main" id="{FA981288-9E9E-4D79-AEE7-3BDAA8BD41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fld id="{0B90554E-2DD1-405C-BA43-4B3673B009FD}" type="slidenum">
              <a:rPr lang="en-US" altLang="hu-HU" b="0">
                <a:latin typeface="Arial" panose="020B0604020202020204" pitchFamily="34" charset="0"/>
              </a:rPr>
              <a:pPr/>
              <a:t>17</a:t>
            </a:fld>
            <a:endParaRPr lang="en-US" altLang="hu-HU" b="0">
              <a:latin typeface="Arial" panose="020B0604020202020204" pitchFamily="34" charset="0"/>
            </a:endParaRPr>
          </a:p>
        </p:txBody>
      </p:sp>
      <p:sp>
        <p:nvSpPr>
          <p:cNvPr id="37892" name="Rectangle 2">
            <a:extLst>
              <a:ext uri="{FF2B5EF4-FFF2-40B4-BE49-F238E27FC236}">
                <a16:creationId xmlns:a16="http://schemas.microsoft.com/office/drawing/2014/main" id="{ABCF5C98-BABE-4A62-AE7C-425B183D60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50" y="6350"/>
            <a:ext cx="9880600" cy="633095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hu-HU" altLang="hu-HU"/>
          </a:p>
        </p:txBody>
      </p:sp>
      <p:sp>
        <p:nvSpPr>
          <p:cNvPr id="37893" name="Rectangle 3">
            <a:extLst>
              <a:ext uri="{FF2B5EF4-FFF2-40B4-BE49-F238E27FC236}">
                <a16:creationId xmlns:a16="http://schemas.microsoft.com/office/drawing/2014/main" id="{E6A3BBFE-E50F-4964-8EA9-DAAF069103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7875" y="6234113"/>
            <a:ext cx="20383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hu-HU" altLang="hu-HU"/>
          </a:p>
        </p:txBody>
      </p:sp>
      <p:sp>
        <p:nvSpPr>
          <p:cNvPr id="37894" name="Rectangle 4">
            <a:extLst>
              <a:ext uri="{FF2B5EF4-FFF2-40B4-BE49-F238E27FC236}">
                <a16:creationId xmlns:a16="http://schemas.microsoft.com/office/drawing/2014/main" id="{C7542770-ECCB-476D-AE74-F23454C502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98838" y="6234113"/>
            <a:ext cx="31083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hu-HU" altLang="hu-HU"/>
          </a:p>
        </p:txBody>
      </p:sp>
      <p:sp>
        <p:nvSpPr>
          <p:cNvPr id="37895" name="Rectangle 5">
            <a:extLst>
              <a:ext uri="{FF2B5EF4-FFF2-40B4-BE49-F238E27FC236}">
                <a16:creationId xmlns:a16="http://schemas.microsoft.com/office/drawing/2014/main" id="{30878C3F-C607-4756-9586-5139A428C2C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323975" y="228600"/>
            <a:ext cx="8043863" cy="534988"/>
          </a:xfrm>
          <a:noFill/>
        </p:spPr>
        <p:txBody>
          <a:bodyPr lIns="0" tIns="0" rIns="0" bIns="0"/>
          <a:lstStyle/>
          <a:p>
            <a:pPr marL="0" indent="0" algn="ctr" defTabSz="401638" eaLnBrk="1" hangingPunct="1">
              <a:spcBef>
                <a:spcPct val="0"/>
              </a:spcBef>
            </a:pPr>
            <a:r>
              <a:rPr lang="en-US" altLang="hu-HU" sz="2400"/>
              <a:t>1 SZINTű DFD ELKÉSZÍTÉSE DOKUMENTUMÁRAMLÁSI ÁBRA</a:t>
            </a:r>
          </a:p>
        </p:txBody>
      </p:sp>
      <p:sp>
        <p:nvSpPr>
          <p:cNvPr id="37896" name="Oval 6">
            <a:extLst>
              <a:ext uri="{FF2B5EF4-FFF2-40B4-BE49-F238E27FC236}">
                <a16:creationId xmlns:a16="http://schemas.microsoft.com/office/drawing/2014/main" id="{9D6F4476-BB2D-49A5-A2FA-9BD961EB2F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24050" y="1112838"/>
            <a:ext cx="1281113" cy="438150"/>
          </a:xfrm>
          <a:prstGeom prst="ellips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hu-HU" altLang="hu-HU"/>
          </a:p>
        </p:txBody>
      </p:sp>
      <p:sp>
        <p:nvSpPr>
          <p:cNvPr id="37897" name="Oval 7">
            <a:extLst>
              <a:ext uri="{FF2B5EF4-FFF2-40B4-BE49-F238E27FC236}">
                <a16:creationId xmlns:a16="http://schemas.microsoft.com/office/drawing/2014/main" id="{9D937EF5-2B96-4BC7-9B28-5438A84F05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97613" y="1111250"/>
            <a:ext cx="1276350" cy="438150"/>
          </a:xfrm>
          <a:prstGeom prst="ellips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hu-HU" altLang="hu-HU"/>
          </a:p>
        </p:txBody>
      </p:sp>
      <p:sp>
        <p:nvSpPr>
          <p:cNvPr id="37898" name="Oval 8">
            <a:extLst>
              <a:ext uri="{FF2B5EF4-FFF2-40B4-BE49-F238E27FC236}">
                <a16:creationId xmlns:a16="http://schemas.microsoft.com/office/drawing/2014/main" id="{184F5735-ECD7-4CD1-91AD-022020B353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57488" y="2100263"/>
            <a:ext cx="1279525" cy="438150"/>
          </a:xfrm>
          <a:prstGeom prst="ellips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hu-HU" altLang="hu-HU"/>
          </a:p>
        </p:txBody>
      </p:sp>
      <p:sp>
        <p:nvSpPr>
          <p:cNvPr id="37899" name="Oval 9">
            <a:extLst>
              <a:ext uri="{FF2B5EF4-FFF2-40B4-BE49-F238E27FC236}">
                <a16:creationId xmlns:a16="http://schemas.microsoft.com/office/drawing/2014/main" id="{7D09BC82-4AF7-4335-8BE6-5F401C2322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62588" y="2100263"/>
            <a:ext cx="1277937" cy="438150"/>
          </a:xfrm>
          <a:prstGeom prst="ellips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hu-HU" altLang="hu-HU"/>
          </a:p>
        </p:txBody>
      </p:sp>
      <p:sp>
        <p:nvSpPr>
          <p:cNvPr id="37900" name="Oval 10">
            <a:extLst>
              <a:ext uri="{FF2B5EF4-FFF2-40B4-BE49-F238E27FC236}">
                <a16:creationId xmlns:a16="http://schemas.microsoft.com/office/drawing/2014/main" id="{079F7EC1-E994-44E8-8410-47525CBA0D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54200" y="3081338"/>
            <a:ext cx="1279525" cy="439737"/>
          </a:xfrm>
          <a:prstGeom prst="ellips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hu-HU" altLang="hu-HU"/>
          </a:p>
        </p:txBody>
      </p:sp>
      <p:sp>
        <p:nvSpPr>
          <p:cNvPr id="37901" name="Oval 11">
            <a:extLst>
              <a:ext uri="{FF2B5EF4-FFF2-40B4-BE49-F238E27FC236}">
                <a16:creationId xmlns:a16="http://schemas.microsoft.com/office/drawing/2014/main" id="{ED9A217F-E8AA-4B59-8204-4501AE4DD7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11900" y="3092450"/>
            <a:ext cx="1279525" cy="438150"/>
          </a:xfrm>
          <a:prstGeom prst="ellips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hu-HU" altLang="hu-HU"/>
          </a:p>
        </p:txBody>
      </p:sp>
      <p:sp>
        <p:nvSpPr>
          <p:cNvPr id="37902" name="Oval 12">
            <a:extLst>
              <a:ext uri="{FF2B5EF4-FFF2-40B4-BE49-F238E27FC236}">
                <a16:creationId xmlns:a16="http://schemas.microsoft.com/office/drawing/2014/main" id="{53F47312-30D6-4FE3-9579-25F2F8E913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27225" y="3660775"/>
            <a:ext cx="1279525" cy="436563"/>
          </a:xfrm>
          <a:prstGeom prst="ellips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hu-HU" altLang="hu-HU"/>
          </a:p>
        </p:txBody>
      </p:sp>
      <p:sp>
        <p:nvSpPr>
          <p:cNvPr id="37903" name="Oval 13">
            <a:extLst>
              <a:ext uri="{FF2B5EF4-FFF2-40B4-BE49-F238E27FC236}">
                <a16:creationId xmlns:a16="http://schemas.microsoft.com/office/drawing/2014/main" id="{3FD77C80-BF63-457C-8F05-69EAED44CA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49988" y="3670300"/>
            <a:ext cx="1277937" cy="439738"/>
          </a:xfrm>
          <a:prstGeom prst="ellips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hu-HU" altLang="hu-HU"/>
          </a:p>
        </p:txBody>
      </p:sp>
      <p:sp>
        <p:nvSpPr>
          <p:cNvPr id="37904" name="Oval 14">
            <a:extLst>
              <a:ext uri="{FF2B5EF4-FFF2-40B4-BE49-F238E27FC236}">
                <a16:creationId xmlns:a16="http://schemas.microsoft.com/office/drawing/2014/main" id="{513FC650-5F26-4A11-B749-6A48F55E30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62138" y="5721350"/>
            <a:ext cx="1277937" cy="438150"/>
          </a:xfrm>
          <a:prstGeom prst="ellips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hu-HU" altLang="hu-HU"/>
          </a:p>
        </p:txBody>
      </p:sp>
      <p:sp>
        <p:nvSpPr>
          <p:cNvPr id="37905" name="Oval 15">
            <a:extLst>
              <a:ext uri="{FF2B5EF4-FFF2-40B4-BE49-F238E27FC236}">
                <a16:creationId xmlns:a16="http://schemas.microsoft.com/office/drawing/2014/main" id="{18C82C14-C9A7-407B-8C43-8EAFF23D80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73800" y="5727700"/>
            <a:ext cx="1279525" cy="438150"/>
          </a:xfrm>
          <a:prstGeom prst="ellips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hu-HU" altLang="hu-HU"/>
          </a:p>
        </p:txBody>
      </p:sp>
      <p:sp>
        <p:nvSpPr>
          <p:cNvPr id="37906" name="Rectangle 16">
            <a:extLst>
              <a:ext uri="{FF2B5EF4-FFF2-40B4-BE49-F238E27FC236}">
                <a16:creationId xmlns:a16="http://schemas.microsoft.com/office/drawing/2014/main" id="{68A53854-DA65-44C9-91C8-4DC16DAFEB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1800" y="2133600"/>
            <a:ext cx="860425" cy="139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hu-HU">
                <a:solidFill>
                  <a:srgbClr val="000000"/>
                </a:solidFill>
              </a:rPr>
              <a:t>FORRÁS</a:t>
            </a:r>
          </a:p>
          <a:p>
            <a:pPr algn="ctr"/>
            <a:r>
              <a:rPr lang="en-US" altLang="hu-HU">
                <a:solidFill>
                  <a:srgbClr val="000000"/>
                </a:solidFill>
              </a:rPr>
              <a:t>/ÁTVEVő</a:t>
            </a:r>
          </a:p>
        </p:txBody>
      </p:sp>
      <p:sp>
        <p:nvSpPr>
          <p:cNvPr id="37907" name="Rectangle 17">
            <a:extLst>
              <a:ext uri="{FF2B5EF4-FFF2-40B4-BE49-F238E27FC236}">
                <a16:creationId xmlns:a16="http://schemas.microsoft.com/office/drawing/2014/main" id="{ACB25292-81B5-440A-A57C-47943FFFF0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68500" y="3187700"/>
            <a:ext cx="110807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hu-HU" sz="1800">
                <a:solidFill>
                  <a:srgbClr val="000000"/>
                </a:solidFill>
              </a:rPr>
              <a:t>ÁTVEVő</a:t>
            </a:r>
          </a:p>
        </p:txBody>
      </p:sp>
      <p:sp>
        <p:nvSpPr>
          <p:cNvPr id="37908" name="Rectangle 18">
            <a:extLst>
              <a:ext uri="{FF2B5EF4-FFF2-40B4-BE49-F238E27FC236}">
                <a16:creationId xmlns:a16="http://schemas.microsoft.com/office/drawing/2014/main" id="{9332DC78-B1F8-43F8-BA71-CE371CC6F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46300" y="1219200"/>
            <a:ext cx="792163" cy="192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hu-HU" sz="1800">
                <a:solidFill>
                  <a:srgbClr val="000000"/>
                </a:solidFill>
              </a:rPr>
              <a:t>Forrás</a:t>
            </a:r>
          </a:p>
        </p:txBody>
      </p:sp>
      <p:sp>
        <p:nvSpPr>
          <p:cNvPr id="37909" name="Rectangle 19">
            <a:extLst>
              <a:ext uri="{FF2B5EF4-FFF2-40B4-BE49-F238E27FC236}">
                <a16:creationId xmlns:a16="http://schemas.microsoft.com/office/drawing/2014/main" id="{77F0C7F2-C5EA-4B3F-893B-3A4ED152DE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64300" y="1271588"/>
            <a:ext cx="881063" cy="201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hu-HU" sz="1800">
                <a:solidFill>
                  <a:srgbClr val="000000"/>
                </a:solidFill>
              </a:rPr>
              <a:t>Forrás</a:t>
            </a:r>
          </a:p>
        </p:txBody>
      </p:sp>
      <p:sp>
        <p:nvSpPr>
          <p:cNvPr id="37910" name="Rectangle 20">
            <a:extLst>
              <a:ext uri="{FF2B5EF4-FFF2-40B4-BE49-F238E27FC236}">
                <a16:creationId xmlns:a16="http://schemas.microsoft.com/office/drawing/2014/main" id="{5C72F9CC-FE78-482C-A20E-83658FBBC9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8200" y="3810000"/>
            <a:ext cx="808038" cy="150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hu-HU" sz="1800">
                <a:solidFill>
                  <a:srgbClr val="000000"/>
                </a:solidFill>
              </a:rPr>
              <a:t>VEVő</a:t>
            </a:r>
          </a:p>
        </p:txBody>
      </p:sp>
      <p:sp>
        <p:nvSpPr>
          <p:cNvPr id="37911" name="Rectangle 21">
            <a:extLst>
              <a:ext uri="{FF2B5EF4-FFF2-40B4-BE49-F238E27FC236}">
                <a16:creationId xmlns:a16="http://schemas.microsoft.com/office/drawing/2014/main" id="{B8B230FC-F8EC-48E0-AC65-D8E992F606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14525" y="5845175"/>
            <a:ext cx="1249363" cy="139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hu-HU" sz="1600">
                <a:solidFill>
                  <a:srgbClr val="000000"/>
                </a:solidFill>
              </a:rPr>
              <a:t>Folyószámlák</a:t>
            </a:r>
          </a:p>
        </p:txBody>
      </p:sp>
      <p:sp>
        <p:nvSpPr>
          <p:cNvPr id="37912" name="Rectangle 22">
            <a:extLst>
              <a:ext uri="{FF2B5EF4-FFF2-40B4-BE49-F238E27FC236}">
                <a16:creationId xmlns:a16="http://schemas.microsoft.com/office/drawing/2014/main" id="{684A2743-0F5C-465A-B357-9283CD5001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59538" y="5883275"/>
            <a:ext cx="911225" cy="139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hu-HU" sz="1600">
                <a:solidFill>
                  <a:srgbClr val="000000"/>
                </a:solidFill>
              </a:rPr>
              <a:t>ÁTVEVő</a:t>
            </a:r>
          </a:p>
        </p:txBody>
      </p:sp>
      <p:sp>
        <p:nvSpPr>
          <p:cNvPr id="37913" name="Line 23">
            <a:extLst>
              <a:ext uri="{FF2B5EF4-FFF2-40B4-BE49-F238E27FC236}">
                <a16:creationId xmlns:a16="http://schemas.microsoft.com/office/drawing/2014/main" id="{28602FA2-56A4-4854-8768-0A6DAA29674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048125" y="2314575"/>
            <a:ext cx="141287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37914" name="Line 24">
            <a:extLst>
              <a:ext uri="{FF2B5EF4-FFF2-40B4-BE49-F238E27FC236}">
                <a16:creationId xmlns:a16="http://schemas.microsoft.com/office/drawing/2014/main" id="{C079D80E-FD15-46E5-AFB0-426CEEED40F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064000" y="4941888"/>
            <a:ext cx="141605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stealth" w="med" len="lg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37915" name="Line 25">
            <a:extLst>
              <a:ext uri="{FF2B5EF4-FFF2-40B4-BE49-F238E27FC236}">
                <a16:creationId xmlns:a16="http://schemas.microsoft.com/office/drawing/2014/main" id="{EE4C45F5-EEAC-4F22-98BB-87857A004414}"/>
              </a:ext>
            </a:extLst>
          </p:cNvPr>
          <p:cNvSpPr>
            <a:spLocks noChangeShapeType="1"/>
          </p:cNvSpPr>
          <p:nvPr/>
        </p:nvSpPr>
        <p:spPr bwMode="auto">
          <a:xfrm>
            <a:off x="2557463" y="1557338"/>
            <a:ext cx="887412" cy="5349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37916" name="Line 26">
            <a:extLst>
              <a:ext uri="{FF2B5EF4-FFF2-40B4-BE49-F238E27FC236}">
                <a16:creationId xmlns:a16="http://schemas.microsoft.com/office/drawing/2014/main" id="{B96AE411-FA65-43E4-B161-20A1F46EB95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100763" y="1554163"/>
            <a:ext cx="887412" cy="5349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37917" name="Line 27">
            <a:extLst>
              <a:ext uri="{FF2B5EF4-FFF2-40B4-BE49-F238E27FC236}">
                <a16:creationId xmlns:a16="http://schemas.microsoft.com/office/drawing/2014/main" id="{F9239E01-58BB-4762-9D32-048D657907F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506663" y="2535238"/>
            <a:ext cx="890587" cy="53657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37918" name="Line 28">
            <a:extLst>
              <a:ext uri="{FF2B5EF4-FFF2-40B4-BE49-F238E27FC236}">
                <a16:creationId xmlns:a16="http://schemas.microsoft.com/office/drawing/2014/main" id="{889D8AE7-0B43-48A8-B644-18451B87ABA0}"/>
              </a:ext>
            </a:extLst>
          </p:cNvPr>
          <p:cNvSpPr>
            <a:spLocks noChangeShapeType="1"/>
          </p:cNvSpPr>
          <p:nvPr/>
        </p:nvSpPr>
        <p:spPr bwMode="auto">
          <a:xfrm>
            <a:off x="6115050" y="2551113"/>
            <a:ext cx="892175" cy="5334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37919" name="Rectangle 29">
            <a:extLst>
              <a:ext uri="{FF2B5EF4-FFF2-40B4-BE49-F238E27FC236}">
                <a16:creationId xmlns:a16="http://schemas.microsoft.com/office/drawing/2014/main" id="{3B862ACD-6D5F-42FD-BE39-CC38AEB4C3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28975" y="1638300"/>
            <a:ext cx="1482725" cy="20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hu-HU" sz="1800">
                <a:solidFill>
                  <a:srgbClr val="000000"/>
                </a:solidFill>
              </a:rPr>
              <a:t>Adatfolyam</a:t>
            </a:r>
          </a:p>
        </p:txBody>
      </p:sp>
      <p:sp>
        <p:nvSpPr>
          <p:cNvPr id="37920" name="Rectangle 30">
            <a:extLst>
              <a:ext uri="{FF2B5EF4-FFF2-40B4-BE49-F238E27FC236}">
                <a16:creationId xmlns:a16="http://schemas.microsoft.com/office/drawing/2014/main" id="{46D91629-4121-45FA-B149-B02A1BCB79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49888" y="2798763"/>
            <a:ext cx="1058862" cy="139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hu-HU" sz="1600">
                <a:solidFill>
                  <a:srgbClr val="000000"/>
                </a:solidFill>
              </a:rPr>
              <a:t>XXXXXXX</a:t>
            </a:r>
          </a:p>
        </p:txBody>
      </p:sp>
      <p:sp>
        <p:nvSpPr>
          <p:cNvPr id="37921" name="Rectangle 31">
            <a:extLst>
              <a:ext uri="{FF2B5EF4-FFF2-40B4-BE49-F238E27FC236}">
                <a16:creationId xmlns:a16="http://schemas.microsoft.com/office/drawing/2014/main" id="{D998B95A-B873-40ED-96A6-36C115BCCC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02000" y="2798763"/>
            <a:ext cx="1057275" cy="139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hu-HU" sz="1600">
                <a:solidFill>
                  <a:srgbClr val="000000"/>
                </a:solidFill>
              </a:rPr>
              <a:t>XXXXXXX</a:t>
            </a:r>
          </a:p>
        </p:txBody>
      </p:sp>
      <p:sp>
        <p:nvSpPr>
          <p:cNvPr id="37922" name="Rectangle 32">
            <a:extLst>
              <a:ext uri="{FF2B5EF4-FFF2-40B4-BE49-F238E27FC236}">
                <a16:creationId xmlns:a16="http://schemas.microsoft.com/office/drawing/2014/main" id="{C5446498-5AB3-473E-98B5-95CB79D6C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4813" y="4102100"/>
            <a:ext cx="1055687" cy="138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hu-HU" sz="1600">
                <a:solidFill>
                  <a:srgbClr val="000000"/>
                </a:solidFill>
              </a:rPr>
              <a:t>XXXXXXX</a:t>
            </a:r>
          </a:p>
        </p:txBody>
      </p:sp>
      <p:sp>
        <p:nvSpPr>
          <p:cNvPr id="37923" name="Line 33">
            <a:extLst>
              <a:ext uri="{FF2B5EF4-FFF2-40B4-BE49-F238E27FC236}">
                <a16:creationId xmlns:a16="http://schemas.microsoft.com/office/drawing/2014/main" id="{F983BA8E-DDCE-4918-8D75-36C972923A28}"/>
              </a:ext>
            </a:extLst>
          </p:cNvPr>
          <p:cNvSpPr>
            <a:spLocks noChangeShapeType="1"/>
          </p:cNvSpPr>
          <p:nvPr/>
        </p:nvSpPr>
        <p:spPr bwMode="auto">
          <a:xfrm>
            <a:off x="2554288" y="4117975"/>
            <a:ext cx="889000" cy="531813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37924" name="Line 34">
            <a:extLst>
              <a:ext uri="{FF2B5EF4-FFF2-40B4-BE49-F238E27FC236}">
                <a16:creationId xmlns:a16="http://schemas.microsoft.com/office/drawing/2014/main" id="{9771F5A8-A7A3-42FA-B7F1-6989043C9048}"/>
              </a:ext>
            </a:extLst>
          </p:cNvPr>
          <p:cNvSpPr>
            <a:spLocks noChangeShapeType="1"/>
          </p:cNvSpPr>
          <p:nvPr/>
        </p:nvSpPr>
        <p:spPr bwMode="auto">
          <a:xfrm>
            <a:off x="2579688" y="4795838"/>
            <a:ext cx="1471612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37925" name="Line 35">
            <a:extLst>
              <a:ext uri="{FF2B5EF4-FFF2-40B4-BE49-F238E27FC236}">
                <a16:creationId xmlns:a16="http://schemas.microsoft.com/office/drawing/2014/main" id="{29AC92A5-3E60-43FE-BA0B-EA3F1108B664}"/>
              </a:ext>
            </a:extLst>
          </p:cNvPr>
          <p:cNvSpPr>
            <a:spLocks noChangeShapeType="1"/>
          </p:cNvSpPr>
          <p:nvPr/>
        </p:nvSpPr>
        <p:spPr bwMode="auto">
          <a:xfrm>
            <a:off x="2879725" y="4654550"/>
            <a:ext cx="0" cy="1412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37926" name="Rectangle 36">
            <a:extLst>
              <a:ext uri="{FF2B5EF4-FFF2-40B4-BE49-F238E27FC236}">
                <a16:creationId xmlns:a16="http://schemas.microsoft.com/office/drawing/2014/main" id="{BF3EE055-5EB3-4D72-832D-AA7A273251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22538" y="4833938"/>
            <a:ext cx="1530350" cy="280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hu-HU">
                <a:solidFill>
                  <a:srgbClr val="000000"/>
                </a:solidFill>
              </a:rPr>
              <a:t>RENDELÉS ÉRVÉNYESÍTÉS</a:t>
            </a:r>
          </a:p>
        </p:txBody>
      </p:sp>
      <p:sp>
        <p:nvSpPr>
          <p:cNvPr id="37927" name="Freeform 37">
            <a:extLst>
              <a:ext uri="{FF2B5EF4-FFF2-40B4-BE49-F238E27FC236}">
                <a16:creationId xmlns:a16="http://schemas.microsoft.com/office/drawing/2014/main" id="{93EBB5C6-327B-4A6C-B1E2-9A02D183F05A}"/>
              </a:ext>
            </a:extLst>
          </p:cNvPr>
          <p:cNvSpPr>
            <a:spLocks/>
          </p:cNvSpPr>
          <p:nvPr/>
        </p:nvSpPr>
        <p:spPr bwMode="auto">
          <a:xfrm>
            <a:off x="2579688" y="4640263"/>
            <a:ext cx="1473200" cy="538162"/>
          </a:xfrm>
          <a:custGeom>
            <a:avLst/>
            <a:gdLst>
              <a:gd name="T0" fmla="*/ 0 w 928"/>
              <a:gd name="T1" fmla="*/ 0 h 339"/>
              <a:gd name="T2" fmla="*/ 0 w 928"/>
              <a:gd name="T3" fmla="*/ 536575 h 339"/>
              <a:gd name="T4" fmla="*/ 1471613 w 928"/>
              <a:gd name="T5" fmla="*/ 536575 h 339"/>
              <a:gd name="T6" fmla="*/ 1471613 w 928"/>
              <a:gd name="T7" fmla="*/ 0 h 339"/>
              <a:gd name="T8" fmla="*/ 0 w 928"/>
              <a:gd name="T9" fmla="*/ 0 h 33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928" h="339">
                <a:moveTo>
                  <a:pt x="0" y="0"/>
                </a:moveTo>
                <a:lnTo>
                  <a:pt x="0" y="338"/>
                </a:lnTo>
                <a:lnTo>
                  <a:pt x="927" y="338"/>
                </a:lnTo>
                <a:lnTo>
                  <a:pt x="927" y="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37928" name="Rectangle 38">
            <a:extLst>
              <a:ext uri="{FF2B5EF4-FFF2-40B4-BE49-F238E27FC236}">
                <a16:creationId xmlns:a16="http://schemas.microsoft.com/office/drawing/2014/main" id="{4E520546-B87B-43EA-9842-2D36A9431D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84513" y="4641850"/>
            <a:ext cx="927100" cy="139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hu-HU">
                <a:solidFill>
                  <a:srgbClr val="000000"/>
                </a:solidFill>
              </a:rPr>
              <a:t>HIVATAL</a:t>
            </a:r>
          </a:p>
        </p:txBody>
      </p:sp>
      <p:sp>
        <p:nvSpPr>
          <p:cNvPr id="37929" name="Rectangle 39">
            <a:extLst>
              <a:ext uri="{FF2B5EF4-FFF2-40B4-BE49-F238E27FC236}">
                <a16:creationId xmlns:a16="http://schemas.microsoft.com/office/drawing/2014/main" id="{2CE52D51-9AEA-43AF-913B-7434F5BD79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98750" y="4627563"/>
            <a:ext cx="107950" cy="139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hu-HU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37930" name="Line 40">
            <a:extLst>
              <a:ext uri="{FF2B5EF4-FFF2-40B4-BE49-F238E27FC236}">
                <a16:creationId xmlns:a16="http://schemas.microsoft.com/office/drawing/2014/main" id="{6CF8FBEF-C63B-4D40-83B7-750F5C71FED8}"/>
              </a:ext>
            </a:extLst>
          </p:cNvPr>
          <p:cNvSpPr>
            <a:spLocks noChangeShapeType="1"/>
          </p:cNvSpPr>
          <p:nvPr/>
        </p:nvSpPr>
        <p:spPr bwMode="auto">
          <a:xfrm>
            <a:off x="5475288" y="4795838"/>
            <a:ext cx="1290637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37931" name="Line 41">
            <a:extLst>
              <a:ext uri="{FF2B5EF4-FFF2-40B4-BE49-F238E27FC236}">
                <a16:creationId xmlns:a16="http://schemas.microsoft.com/office/drawing/2014/main" id="{3BDA9C5A-B62B-4A65-8795-0D1C26E1DAD9}"/>
              </a:ext>
            </a:extLst>
          </p:cNvPr>
          <p:cNvSpPr>
            <a:spLocks noChangeShapeType="1"/>
          </p:cNvSpPr>
          <p:nvPr/>
        </p:nvSpPr>
        <p:spPr bwMode="auto">
          <a:xfrm>
            <a:off x="5773738" y="4654550"/>
            <a:ext cx="0" cy="1412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37932" name="Rectangle 42">
            <a:extLst>
              <a:ext uri="{FF2B5EF4-FFF2-40B4-BE49-F238E27FC236}">
                <a16:creationId xmlns:a16="http://schemas.microsoft.com/office/drawing/2014/main" id="{241B0F86-B055-408C-8A38-504391E29B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99100" y="4805363"/>
            <a:ext cx="1244600" cy="300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hu-HU">
                <a:solidFill>
                  <a:srgbClr val="000000"/>
                </a:solidFill>
              </a:rPr>
              <a:t>BELSő</a:t>
            </a:r>
          </a:p>
          <a:p>
            <a:pPr algn="ctr"/>
            <a:r>
              <a:rPr lang="en-US" altLang="hu-HU">
                <a:solidFill>
                  <a:srgbClr val="000000"/>
                </a:solidFill>
              </a:rPr>
              <a:t>FOLYAMAT</a:t>
            </a:r>
          </a:p>
        </p:txBody>
      </p:sp>
      <p:sp>
        <p:nvSpPr>
          <p:cNvPr id="37933" name="Freeform 43">
            <a:extLst>
              <a:ext uri="{FF2B5EF4-FFF2-40B4-BE49-F238E27FC236}">
                <a16:creationId xmlns:a16="http://schemas.microsoft.com/office/drawing/2014/main" id="{87AD7E99-6027-424F-AA44-CDC3CA15A501}"/>
              </a:ext>
            </a:extLst>
          </p:cNvPr>
          <p:cNvSpPr>
            <a:spLocks/>
          </p:cNvSpPr>
          <p:nvPr/>
        </p:nvSpPr>
        <p:spPr bwMode="auto">
          <a:xfrm>
            <a:off x="5475288" y="4654550"/>
            <a:ext cx="1292225" cy="523875"/>
          </a:xfrm>
          <a:custGeom>
            <a:avLst/>
            <a:gdLst>
              <a:gd name="T0" fmla="*/ 0 w 814"/>
              <a:gd name="T1" fmla="*/ 0 h 330"/>
              <a:gd name="T2" fmla="*/ 0 w 814"/>
              <a:gd name="T3" fmla="*/ 522288 h 330"/>
              <a:gd name="T4" fmla="*/ 1290638 w 814"/>
              <a:gd name="T5" fmla="*/ 522288 h 330"/>
              <a:gd name="T6" fmla="*/ 1290638 w 814"/>
              <a:gd name="T7" fmla="*/ 0 h 330"/>
              <a:gd name="T8" fmla="*/ 0 w 814"/>
              <a:gd name="T9" fmla="*/ 0 h 33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814" h="330">
                <a:moveTo>
                  <a:pt x="0" y="0"/>
                </a:moveTo>
                <a:lnTo>
                  <a:pt x="0" y="329"/>
                </a:lnTo>
                <a:lnTo>
                  <a:pt x="813" y="329"/>
                </a:lnTo>
                <a:lnTo>
                  <a:pt x="813" y="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37934" name="Rectangle 44">
            <a:extLst>
              <a:ext uri="{FF2B5EF4-FFF2-40B4-BE49-F238E27FC236}">
                <a16:creationId xmlns:a16="http://schemas.microsoft.com/office/drawing/2014/main" id="{88DFAA18-C61F-482B-84AE-EEDBF21040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27675" y="4983163"/>
            <a:ext cx="1182688" cy="139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hu-HU" altLang="hu-HU"/>
          </a:p>
        </p:txBody>
      </p:sp>
      <p:sp>
        <p:nvSpPr>
          <p:cNvPr id="37935" name="Rectangle 45">
            <a:extLst>
              <a:ext uri="{FF2B5EF4-FFF2-40B4-BE49-F238E27FC236}">
                <a16:creationId xmlns:a16="http://schemas.microsoft.com/office/drawing/2014/main" id="{BE8E5F09-FEE7-4547-8B23-DE6AB0B5AD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72125" y="4627563"/>
            <a:ext cx="109538" cy="139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hu-HU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37936" name="Rectangle 46">
            <a:extLst>
              <a:ext uri="{FF2B5EF4-FFF2-40B4-BE49-F238E27FC236}">
                <a16:creationId xmlns:a16="http://schemas.microsoft.com/office/drawing/2014/main" id="{FD3FBE1E-BF1B-4AEC-A20C-A95B64B90F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60900" y="4745038"/>
            <a:ext cx="708025" cy="271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hu-HU" sz="1600">
                <a:solidFill>
                  <a:srgbClr val="000000"/>
                </a:solidFill>
              </a:rPr>
              <a:t>XXX</a:t>
            </a:r>
          </a:p>
        </p:txBody>
      </p:sp>
      <p:sp>
        <p:nvSpPr>
          <p:cNvPr id="37937" name="Rectangle 47">
            <a:extLst>
              <a:ext uri="{FF2B5EF4-FFF2-40B4-BE49-F238E27FC236}">
                <a16:creationId xmlns:a16="http://schemas.microsoft.com/office/drawing/2014/main" id="{FB80D51F-0C97-44F4-A4A3-315A9C2F9B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14825" y="4986338"/>
            <a:ext cx="450850" cy="139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hu-HU" sz="1600">
                <a:solidFill>
                  <a:srgbClr val="000000"/>
                </a:solidFill>
              </a:rPr>
              <a:t>XXX</a:t>
            </a:r>
          </a:p>
        </p:txBody>
      </p:sp>
      <p:sp>
        <p:nvSpPr>
          <p:cNvPr id="37938" name="Line 48">
            <a:extLst>
              <a:ext uri="{FF2B5EF4-FFF2-40B4-BE49-F238E27FC236}">
                <a16:creationId xmlns:a16="http://schemas.microsoft.com/office/drawing/2014/main" id="{CB3B2406-B972-4692-9CAB-8C50245DE1CD}"/>
              </a:ext>
            </a:extLst>
          </p:cNvPr>
          <p:cNvSpPr>
            <a:spLocks noChangeShapeType="1"/>
          </p:cNvSpPr>
          <p:nvPr/>
        </p:nvSpPr>
        <p:spPr bwMode="auto">
          <a:xfrm>
            <a:off x="6011863" y="5184775"/>
            <a:ext cx="890587" cy="5349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37939" name="Line 49">
            <a:extLst>
              <a:ext uri="{FF2B5EF4-FFF2-40B4-BE49-F238E27FC236}">
                <a16:creationId xmlns:a16="http://schemas.microsoft.com/office/drawing/2014/main" id="{70994F5E-10DC-4DBF-9114-2F141ED0F7E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011863" y="4117975"/>
            <a:ext cx="890587" cy="5349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37940" name="Line 50">
            <a:extLst>
              <a:ext uri="{FF2B5EF4-FFF2-40B4-BE49-F238E27FC236}">
                <a16:creationId xmlns:a16="http://schemas.microsoft.com/office/drawing/2014/main" id="{6F19EA86-1B88-4973-9365-5DB0684ACAD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547938" y="5176838"/>
            <a:ext cx="885825" cy="5334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37941" name="Freeform 51">
            <a:extLst>
              <a:ext uri="{FF2B5EF4-FFF2-40B4-BE49-F238E27FC236}">
                <a16:creationId xmlns:a16="http://schemas.microsoft.com/office/drawing/2014/main" id="{F9842756-8BF6-46FC-B483-0286BCDB29E7}"/>
              </a:ext>
            </a:extLst>
          </p:cNvPr>
          <p:cNvSpPr>
            <a:spLocks/>
          </p:cNvSpPr>
          <p:nvPr/>
        </p:nvSpPr>
        <p:spPr bwMode="auto">
          <a:xfrm>
            <a:off x="2486025" y="4448175"/>
            <a:ext cx="4564063" cy="915988"/>
          </a:xfrm>
          <a:custGeom>
            <a:avLst/>
            <a:gdLst>
              <a:gd name="T0" fmla="*/ 0 w 2875"/>
              <a:gd name="T1" fmla="*/ 0 h 577"/>
              <a:gd name="T2" fmla="*/ 4562475 w 2875"/>
              <a:gd name="T3" fmla="*/ 0 h 577"/>
              <a:gd name="T4" fmla="*/ 4562475 w 2875"/>
              <a:gd name="T5" fmla="*/ 914400 h 577"/>
              <a:gd name="T6" fmla="*/ 0 w 2875"/>
              <a:gd name="T7" fmla="*/ 914400 h 577"/>
              <a:gd name="T8" fmla="*/ 0 w 2875"/>
              <a:gd name="T9" fmla="*/ 0 h 57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875" h="577">
                <a:moveTo>
                  <a:pt x="0" y="0"/>
                </a:moveTo>
                <a:lnTo>
                  <a:pt x="2874" y="0"/>
                </a:lnTo>
                <a:lnTo>
                  <a:pt x="2874" y="576"/>
                </a:lnTo>
                <a:lnTo>
                  <a:pt x="0" y="576"/>
                </a:lnTo>
                <a:lnTo>
                  <a:pt x="0" y="0"/>
                </a:lnTo>
              </a:path>
            </a:pathLst>
          </a:custGeom>
          <a:noFill/>
          <a:ln w="50800" cap="rnd" cmpd="sng">
            <a:solidFill>
              <a:srgbClr val="5F5F5F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37942" name="Rectangle 52">
            <a:extLst>
              <a:ext uri="{FF2B5EF4-FFF2-40B4-BE49-F238E27FC236}">
                <a16:creationId xmlns:a16="http://schemas.microsoft.com/office/drawing/2014/main" id="{7E8ACBA7-1DBE-4D99-B5FF-FBB68DC9A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73688" y="5514975"/>
            <a:ext cx="1057275" cy="139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hu-HU" sz="1600">
                <a:solidFill>
                  <a:srgbClr val="000000"/>
                </a:solidFill>
              </a:rPr>
              <a:t>XXXXXXX</a:t>
            </a:r>
          </a:p>
        </p:txBody>
      </p:sp>
      <p:sp>
        <p:nvSpPr>
          <p:cNvPr id="37943" name="Rectangle 53">
            <a:extLst>
              <a:ext uri="{FF2B5EF4-FFF2-40B4-BE49-F238E27FC236}">
                <a16:creationId xmlns:a16="http://schemas.microsoft.com/office/drawing/2014/main" id="{B84172C2-4683-4CA8-85C5-30400D78C7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30575" y="5514975"/>
            <a:ext cx="1055688" cy="139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hu-HU" sz="1600">
                <a:solidFill>
                  <a:srgbClr val="000000"/>
                </a:solidFill>
              </a:rPr>
              <a:t>XXXXXXX</a:t>
            </a:r>
          </a:p>
        </p:txBody>
      </p:sp>
      <p:sp>
        <p:nvSpPr>
          <p:cNvPr id="37944" name="Rectangle 54">
            <a:extLst>
              <a:ext uri="{FF2B5EF4-FFF2-40B4-BE49-F238E27FC236}">
                <a16:creationId xmlns:a16="http://schemas.microsoft.com/office/drawing/2014/main" id="{00CCF80E-4263-4DF7-AEA8-46E6293471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33700" y="4043363"/>
            <a:ext cx="1868488" cy="280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hu-HU" sz="1800">
                <a:solidFill>
                  <a:srgbClr val="000000"/>
                </a:solidFill>
              </a:rPr>
              <a:t>Vásárlói rend.</a:t>
            </a:r>
          </a:p>
        </p:txBody>
      </p:sp>
      <p:sp>
        <p:nvSpPr>
          <p:cNvPr id="37945" name="Rectangle 55">
            <a:extLst>
              <a:ext uri="{FF2B5EF4-FFF2-40B4-BE49-F238E27FC236}">
                <a16:creationId xmlns:a16="http://schemas.microsoft.com/office/drawing/2014/main" id="{6C1F41DB-9A24-4838-ADF4-F3BCD2603A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12000" y="4500563"/>
            <a:ext cx="1282700" cy="871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hu-HU" sz="1800">
                <a:solidFill>
                  <a:srgbClr val="000000"/>
                </a:solidFill>
              </a:rPr>
              <a:t>A rendszer</a:t>
            </a:r>
          </a:p>
          <a:p>
            <a:pPr algn="ctr"/>
            <a:r>
              <a:rPr lang="en-US" altLang="hu-HU" sz="1800">
                <a:solidFill>
                  <a:srgbClr val="000000"/>
                </a:solidFill>
              </a:rPr>
              <a:t>harárvonala</a:t>
            </a:r>
          </a:p>
          <a:p>
            <a:pPr algn="ctr"/>
            <a:r>
              <a:rPr lang="en-US" altLang="hu-HU" sz="1800">
                <a:solidFill>
                  <a:srgbClr val="000000"/>
                </a:solidFill>
              </a:rPr>
              <a:t>(Kiterjedése)</a:t>
            </a:r>
          </a:p>
        </p:txBody>
      </p:sp>
      <p:sp>
        <p:nvSpPr>
          <p:cNvPr id="37946" name="Rectangle 56">
            <a:extLst>
              <a:ext uri="{FF2B5EF4-FFF2-40B4-BE49-F238E27FC236}">
                <a16:creationId xmlns:a16="http://schemas.microsoft.com/office/drawing/2014/main" id="{A9518027-43E7-453A-907F-7035B675C6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38988" y="4883150"/>
            <a:ext cx="1108075" cy="141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hu-HU" altLang="hu-HU"/>
          </a:p>
        </p:txBody>
      </p:sp>
      <p:sp>
        <p:nvSpPr>
          <p:cNvPr id="37947" name="Rectangle 57">
            <a:extLst>
              <a:ext uri="{FF2B5EF4-FFF2-40B4-BE49-F238E27FC236}">
                <a16:creationId xmlns:a16="http://schemas.microsoft.com/office/drawing/2014/main" id="{1097C298-1FBC-497C-B51E-95CB1DACDA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43750" y="5318125"/>
            <a:ext cx="1173163" cy="138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hu-HU" altLang="hu-HU"/>
          </a:p>
        </p:txBody>
      </p:sp>
      <p:sp>
        <p:nvSpPr>
          <p:cNvPr id="37948" name="Rectangle 58">
            <a:extLst>
              <a:ext uri="{FF2B5EF4-FFF2-40B4-BE49-F238E27FC236}">
                <a16:creationId xmlns:a16="http://schemas.microsoft.com/office/drawing/2014/main" id="{98A43316-D7CA-4A48-8E12-BE664EAAB0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32400" y="1651000"/>
            <a:ext cx="1276350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hu-HU" sz="1800">
                <a:solidFill>
                  <a:srgbClr val="000000"/>
                </a:solidFill>
              </a:rPr>
              <a:t>XXXXXXX</a:t>
            </a:r>
          </a:p>
        </p:txBody>
      </p:sp>
      <p:sp>
        <p:nvSpPr>
          <p:cNvPr id="37949" name="Rectangle 59">
            <a:extLst>
              <a:ext uri="{FF2B5EF4-FFF2-40B4-BE49-F238E27FC236}">
                <a16:creationId xmlns:a16="http://schemas.microsoft.com/office/drawing/2014/main" id="{775389F9-1387-4978-A7E0-71706D3E84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16375" y="1106488"/>
            <a:ext cx="903288" cy="230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hu-HU" sz="1800" b="0">
                <a:solidFill>
                  <a:srgbClr val="000000"/>
                </a:solidFill>
              </a:rPr>
              <a:t>Példa</a:t>
            </a:r>
          </a:p>
        </p:txBody>
      </p:sp>
      <p:sp>
        <p:nvSpPr>
          <p:cNvPr id="37950" name="Rectangle 60">
            <a:extLst>
              <a:ext uri="{FF2B5EF4-FFF2-40B4-BE49-F238E27FC236}">
                <a16:creationId xmlns:a16="http://schemas.microsoft.com/office/drawing/2014/main" id="{BF8BACE2-86F3-4B07-92D9-AAC2136D03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65788" y="2139950"/>
            <a:ext cx="862012" cy="141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hu-HU">
                <a:solidFill>
                  <a:srgbClr val="000000"/>
                </a:solidFill>
              </a:rPr>
              <a:t>FORRÁS</a:t>
            </a:r>
          </a:p>
          <a:p>
            <a:pPr algn="ctr"/>
            <a:r>
              <a:rPr lang="en-US" altLang="hu-HU">
                <a:solidFill>
                  <a:srgbClr val="000000"/>
                </a:solidFill>
              </a:rPr>
              <a:t>/ÁTVEVő</a:t>
            </a:r>
          </a:p>
        </p:txBody>
      </p:sp>
      <p:sp>
        <p:nvSpPr>
          <p:cNvPr id="37951" name="Rectangle 61">
            <a:extLst>
              <a:ext uri="{FF2B5EF4-FFF2-40B4-BE49-F238E27FC236}">
                <a16:creationId xmlns:a16="http://schemas.microsoft.com/office/drawing/2014/main" id="{30347EF7-01BD-4869-8BDE-15AAD2B35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38900" y="3213100"/>
            <a:ext cx="1106488" cy="173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hu-HU" sz="1800">
                <a:solidFill>
                  <a:srgbClr val="000000"/>
                </a:solidFill>
              </a:rPr>
              <a:t>ÁTVEVő</a:t>
            </a:r>
          </a:p>
        </p:txBody>
      </p:sp>
      <p:sp>
        <p:nvSpPr>
          <p:cNvPr id="37952" name="Rectangle 62">
            <a:extLst>
              <a:ext uri="{FF2B5EF4-FFF2-40B4-BE49-F238E27FC236}">
                <a16:creationId xmlns:a16="http://schemas.microsoft.com/office/drawing/2014/main" id="{5C24077F-444B-488A-8C8C-7494EF81F4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77000" y="3797300"/>
            <a:ext cx="781050" cy="16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hu-HU" sz="1800">
                <a:solidFill>
                  <a:srgbClr val="000000"/>
                </a:solidFill>
              </a:rPr>
              <a:t>Forrás</a:t>
            </a:r>
          </a:p>
        </p:txBody>
      </p:sp>
    </p:spTree>
  </p:cSld>
  <p:clrMapOvr>
    <a:masterClrMapping/>
  </p:clrMapOvr>
  <p:transition>
    <p:wipe dir="d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Élőláb helye 4">
            <a:extLst>
              <a:ext uri="{FF2B5EF4-FFF2-40B4-BE49-F238E27FC236}">
                <a16:creationId xmlns:a16="http://schemas.microsoft.com/office/drawing/2014/main" id="{4B4046D2-6630-4830-818B-2A135B416D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hu-HU" b="0">
                <a:latin typeface="Arial" panose="020B0604020202020204" pitchFamily="34" charset="0"/>
              </a:rPr>
              <a:t>Információrendszer fejlesztés módszertana, Dr. Molnár Bálint egyetemi docens</a:t>
            </a:r>
          </a:p>
        </p:txBody>
      </p:sp>
      <p:sp>
        <p:nvSpPr>
          <p:cNvPr id="39939" name="Dia számának helye 5">
            <a:extLst>
              <a:ext uri="{FF2B5EF4-FFF2-40B4-BE49-F238E27FC236}">
                <a16:creationId xmlns:a16="http://schemas.microsoft.com/office/drawing/2014/main" id="{87BD29F7-A646-49E9-A30B-B5DBE34732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fld id="{33E05E4F-75A8-45B8-9DE1-B0950EEB499C}" type="slidenum">
              <a:rPr lang="en-US" altLang="hu-HU" b="0">
                <a:latin typeface="Arial" panose="020B0604020202020204" pitchFamily="34" charset="0"/>
              </a:rPr>
              <a:pPr/>
              <a:t>18</a:t>
            </a:fld>
            <a:endParaRPr lang="en-US" altLang="hu-HU" b="0">
              <a:latin typeface="Arial" panose="020B0604020202020204" pitchFamily="34" charset="0"/>
            </a:endParaRPr>
          </a:p>
        </p:txBody>
      </p:sp>
      <p:sp>
        <p:nvSpPr>
          <p:cNvPr id="39940" name="Rectangle 2">
            <a:extLst>
              <a:ext uri="{FF2B5EF4-FFF2-40B4-BE49-F238E27FC236}">
                <a16:creationId xmlns:a16="http://schemas.microsoft.com/office/drawing/2014/main" id="{187C6150-6A2E-41A0-B5C3-9C1FA1176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7875" y="6234113"/>
            <a:ext cx="20383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hu-HU" altLang="hu-HU"/>
          </a:p>
        </p:txBody>
      </p:sp>
      <p:sp>
        <p:nvSpPr>
          <p:cNvPr id="39941" name="Rectangle 3">
            <a:extLst>
              <a:ext uri="{FF2B5EF4-FFF2-40B4-BE49-F238E27FC236}">
                <a16:creationId xmlns:a16="http://schemas.microsoft.com/office/drawing/2014/main" id="{97F7C08A-225E-4973-B37E-2E157555AD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98838" y="6234113"/>
            <a:ext cx="31083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hu-HU" altLang="hu-HU"/>
          </a:p>
        </p:txBody>
      </p:sp>
      <p:sp>
        <p:nvSpPr>
          <p:cNvPr id="39942" name="Rectangle 4">
            <a:extLst>
              <a:ext uri="{FF2B5EF4-FFF2-40B4-BE49-F238E27FC236}">
                <a16:creationId xmlns:a16="http://schemas.microsoft.com/office/drawing/2014/main" id="{3E071807-8C9F-43BF-8EEE-3D11775AA7B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27125" y="417513"/>
            <a:ext cx="8112125" cy="744537"/>
          </a:xfrm>
          <a:noFill/>
        </p:spPr>
        <p:txBody>
          <a:bodyPr lIns="0" tIns="0" rIns="0" bIns="0"/>
          <a:lstStyle/>
          <a:p>
            <a:pPr marL="0" indent="0" algn="ctr" defTabSz="401638" eaLnBrk="1" hangingPunct="1">
              <a:spcBef>
                <a:spcPct val="0"/>
              </a:spcBef>
            </a:pPr>
            <a:r>
              <a:rPr lang="en-US" altLang="hu-HU" sz="2300"/>
              <a:t>1 SZINTű DFD ELKÉSZÍTÉSE </a:t>
            </a:r>
          </a:p>
          <a:p>
            <a:pPr marL="0" indent="0" algn="ctr" defTabSz="401638" eaLnBrk="1" hangingPunct="1">
              <a:spcBef>
                <a:spcPct val="0"/>
              </a:spcBef>
            </a:pPr>
            <a:r>
              <a:rPr lang="en-US" altLang="hu-HU" sz="2300"/>
              <a:t>1.RÉSZ</a:t>
            </a:r>
          </a:p>
        </p:txBody>
      </p:sp>
      <p:sp>
        <p:nvSpPr>
          <p:cNvPr id="39943" name="Rectangle 5">
            <a:extLst>
              <a:ext uri="{FF2B5EF4-FFF2-40B4-BE49-F238E27FC236}">
                <a16:creationId xmlns:a16="http://schemas.microsoft.com/office/drawing/2014/main" id="{5B526D47-6FEB-439C-B870-89F24E5EAE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6300" y="1843088"/>
            <a:ext cx="8705850" cy="4195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hu-HU" sz="2000" b="0">
                <a:solidFill>
                  <a:srgbClr val="000000"/>
                </a:solidFill>
              </a:rPr>
              <a:t>Vásárlói rendelések feldolgozása</a:t>
            </a:r>
          </a:p>
          <a:p>
            <a:pPr algn="ctr"/>
            <a:endParaRPr lang="en-US" altLang="hu-HU" sz="2000" b="0">
              <a:solidFill>
                <a:srgbClr val="000000"/>
              </a:solidFill>
            </a:endParaRPr>
          </a:p>
          <a:p>
            <a:r>
              <a:rPr lang="en-US" altLang="hu-HU" sz="2000" b="0">
                <a:solidFill>
                  <a:srgbClr val="000000"/>
                </a:solidFill>
              </a:rPr>
              <a:t>A vevő rendelési űrlapot küld az eladóknak, akik megkapják a listákat és továbbítják az adat-előkészítőknek.</a:t>
            </a:r>
          </a:p>
          <a:p>
            <a:endParaRPr lang="en-US" altLang="hu-HU" sz="2000" b="0">
              <a:solidFill>
                <a:srgbClr val="000000"/>
              </a:solidFill>
            </a:endParaRPr>
          </a:p>
          <a:p>
            <a:r>
              <a:rPr lang="en-US" altLang="hu-HU" sz="2000" b="0">
                <a:solidFill>
                  <a:srgbClr val="000000"/>
                </a:solidFill>
              </a:rPr>
              <a:t>A számítógép feldolgozza az adatokká alakított rendeléseket. A hibákat jelzi az eladóknak egy érvényesítési jelentésen.</a:t>
            </a:r>
          </a:p>
          <a:p>
            <a:endParaRPr lang="en-US" altLang="hu-HU" sz="2000" b="0">
              <a:solidFill>
                <a:srgbClr val="000000"/>
              </a:solidFill>
            </a:endParaRPr>
          </a:p>
          <a:p>
            <a:r>
              <a:rPr lang="en-US" altLang="hu-HU" sz="2000" b="0">
                <a:solidFill>
                  <a:srgbClr val="000000"/>
                </a:solidFill>
              </a:rPr>
              <a:t>Az érvényes megrendelések alkotják az összeállítási listákat, amelyeket elküldenek a raktáraknak és a kísérő jegyzékeket, amelyeket a kiszállításnak küldenek.</a:t>
            </a:r>
          </a:p>
          <a:p>
            <a:endParaRPr lang="en-US" altLang="hu-HU" sz="2000" b="0">
              <a:solidFill>
                <a:srgbClr val="000000"/>
              </a:solidFill>
            </a:endParaRPr>
          </a:p>
          <a:p>
            <a:r>
              <a:rPr lang="en-US" altLang="hu-HU" sz="2000" b="0">
                <a:solidFill>
                  <a:srgbClr val="000000"/>
                </a:solidFill>
              </a:rPr>
              <a:t>A számítógép számlát készít, amelyet a vevőnek küldenek el, egy másolatot pedig a könyvelésnek.</a:t>
            </a:r>
          </a:p>
        </p:txBody>
      </p:sp>
      <p:sp>
        <p:nvSpPr>
          <p:cNvPr id="39944" name="Rectangle 6">
            <a:extLst>
              <a:ext uri="{FF2B5EF4-FFF2-40B4-BE49-F238E27FC236}">
                <a16:creationId xmlns:a16="http://schemas.microsoft.com/office/drawing/2014/main" id="{1F5302F9-BE0D-41C3-A62F-7276DB01B9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11300" y="1833563"/>
            <a:ext cx="7472363" cy="766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hu-HU" altLang="hu-HU"/>
          </a:p>
        </p:txBody>
      </p:sp>
      <p:sp>
        <p:nvSpPr>
          <p:cNvPr id="39945" name="Rectangle 7">
            <a:extLst>
              <a:ext uri="{FF2B5EF4-FFF2-40B4-BE49-F238E27FC236}">
                <a16:creationId xmlns:a16="http://schemas.microsoft.com/office/drawing/2014/main" id="{1DF2ADB0-C482-46C4-AFB4-A30193AA73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65263" y="2882900"/>
            <a:ext cx="7275512" cy="655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hu-HU" altLang="hu-HU"/>
          </a:p>
        </p:txBody>
      </p:sp>
    </p:spTree>
  </p:cSld>
  <p:clrMapOvr>
    <a:masterClrMapping/>
  </p:clrMapOvr>
  <p:transition>
    <p:wipe dir="d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Élőláb helye 4">
            <a:extLst>
              <a:ext uri="{FF2B5EF4-FFF2-40B4-BE49-F238E27FC236}">
                <a16:creationId xmlns:a16="http://schemas.microsoft.com/office/drawing/2014/main" id="{C80F453E-B12B-482E-9F52-B88D62DC01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hu-HU" b="0">
                <a:latin typeface="Arial" panose="020B0604020202020204" pitchFamily="34" charset="0"/>
              </a:rPr>
              <a:t>Információrendszer fejlesztés módszertana, Dr. Molnár Bálint egyetemi docens</a:t>
            </a:r>
          </a:p>
        </p:txBody>
      </p:sp>
      <p:sp>
        <p:nvSpPr>
          <p:cNvPr id="41987" name="Dia számának helye 5">
            <a:extLst>
              <a:ext uri="{FF2B5EF4-FFF2-40B4-BE49-F238E27FC236}">
                <a16:creationId xmlns:a16="http://schemas.microsoft.com/office/drawing/2014/main" id="{EA3A6B04-5755-4C07-939E-4FBFD2A43B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fld id="{727BD089-7B7B-4245-BEC9-717D2E1E9944}" type="slidenum">
              <a:rPr lang="en-US" altLang="hu-HU" b="0">
                <a:latin typeface="Arial" panose="020B0604020202020204" pitchFamily="34" charset="0"/>
              </a:rPr>
              <a:pPr/>
              <a:t>19</a:t>
            </a:fld>
            <a:endParaRPr lang="en-US" altLang="hu-HU" b="0">
              <a:latin typeface="Arial" panose="020B0604020202020204" pitchFamily="34" charset="0"/>
            </a:endParaRPr>
          </a:p>
        </p:txBody>
      </p:sp>
      <p:sp>
        <p:nvSpPr>
          <p:cNvPr id="41988" name="Rectangle 2">
            <a:extLst>
              <a:ext uri="{FF2B5EF4-FFF2-40B4-BE49-F238E27FC236}">
                <a16:creationId xmlns:a16="http://schemas.microsoft.com/office/drawing/2014/main" id="{485EBC85-E8B1-4AE7-9C82-5FF8914665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27138" y="469900"/>
            <a:ext cx="7869237" cy="550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hu-HU" sz="2300" b="0">
                <a:solidFill>
                  <a:srgbClr val="000000"/>
                </a:solidFill>
              </a:rPr>
              <a:t>1 SZINTű DFD ELKÉSZÍTÉSE</a:t>
            </a:r>
          </a:p>
          <a:p>
            <a:pPr algn="ctr"/>
            <a:r>
              <a:rPr lang="en-US" altLang="hu-HU" sz="2300" b="0">
                <a:solidFill>
                  <a:srgbClr val="000000"/>
                </a:solidFill>
              </a:rPr>
              <a:t>1. RÉSZ 1. LÉPÉS</a:t>
            </a:r>
          </a:p>
        </p:txBody>
      </p:sp>
      <p:sp>
        <p:nvSpPr>
          <p:cNvPr id="41989" name="Rectangle 3">
            <a:extLst>
              <a:ext uri="{FF2B5EF4-FFF2-40B4-BE49-F238E27FC236}">
                <a16:creationId xmlns:a16="http://schemas.microsoft.com/office/drawing/2014/main" id="{40BC71FC-EAAE-488A-826B-0740494C79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3813" y="1943100"/>
            <a:ext cx="7907337" cy="269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hu-HU" sz="2200" b="0">
                <a:solidFill>
                  <a:srgbClr val="000000"/>
                </a:solidFill>
              </a:rPr>
              <a:t>Fontos folyamok felsorolása</a:t>
            </a:r>
          </a:p>
        </p:txBody>
      </p:sp>
      <p:sp>
        <p:nvSpPr>
          <p:cNvPr id="41990" name="Rectangle 4">
            <a:extLst>
              <a:ext uri="{FF2B5EF4-FFF2-40B4-BE49-F238E27FC236}">
                <a16:creationId xmlns:a16="http://schemas.microsoft.com/office/drawing/2014/main" id="{4BF4DFEA-44A7-4EB8-ADF7-88AD984888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" y="2667000"/>
            <a:ext cx="2609850" cy="302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hu-HU" sz="2000" b="0">
                <a:solidFill>
                  <a:srgbClr val="000000"/>
                </a:solidFill>
              </a:rPr>
              <a:t>FORRÁS</a:t>
            </a:r>
          </a:p>
          <a:p>
            <a:endParaRPr lang="en-US" altLang="hu-HU" sz="2000" b="0">
              <a:solidFill>
                <a:srgbClr val="000000"/>
              </a:solidFill>
            </a:endParaRPr>
          </a:p>
          <a:p>
            <a:r>
              <a:rPr lang="en-US" altLang="hu-HU" sz="2000" b="0">
                <a:solidFill>
                  <a:srgbClr val="000000"/>
                </a:solidFill>
              </a:rPr>
              <a:t>VEVő</a:t>
            </a:r>
          </a:p>
          <a:p>
            <a:r>
              <a:rPr lang="en-US" altLang="hu-HU" sz="2000" b="0">
                <a:solidFill>
                  <a:srgbClr val="000000"/>
                </a:solidFill>
              </a:rPr>
              <a:t>ELADÓK</a:t>
            </a:r>
          </a:p>
          <a:p>
            <a:r>
              <a:rPr lang="en-US" altLang="hu-HU" sz="2000" b="0">
                <a:solidFill>
                  <a:srgbClr val="000000"/>
                </a:solidFill>
              </a:rPr>
              <a:t>ADAT-ELőKÉSZÍTő</a:t>
            </a:r>
          </a:p>
          <a:p>
            <a:r>
              <a:rPr lang="en-US" altLang="hu-HU" sz="2000" b="0">
                <a:solidFill>
                  <a:srgbClr val="000000"/>
                </a:solidFill>
              </a:rPr>
              <a:t>SZÁMÍTÓGÉP</a:t>
            </a:r>
          </a:p>
          <a:p>
            <a:r>
              <a:rPr lang="en-US" altLang="hu-HU" sz="2000" b="0">
                <a:solidFill>
                  <a:srgbClr val="000000"/>
                </a:solidFill>
              </a:rPr>
              <a:t>SZÁMÍTÓGÉP</a:t>
            </a:r>
          </a:p>
          <a:p>
            <a:r>
              <a:rPr lang="en-US" altLang="hu-HU" sz="2000" b="0">
                <a:solidFill>
                  <a:srgbClr val="000000"/>
                </a:solidFill>
              </a:rPr>
              <a:t>SZÁMÍTÓGÉP</a:t>
            </a:r>
          </a:p>
          <a:p>
            <a:r>
              <a:rPr lang="en-US" altLang="hu-HU" sz="2000" b="0">
                <a:solidFill>
                  <a:srgbClr val="000000"/>
                </a:solidFill>
              </a:rPr>
              <a:t>SZÁMÍTÓGÉP SZÁMÍTÓGÉP</a:t>
            </a:r>
          </a:p>
        </p:txBody>
      </p:sp>
      <p:sp>
        <p:nvSpPr>
          <p:cNvPr id="41991" name="Rectangle 5">
            <a:extLst>
              <a:ext uri="{FF2B5EF4-FFF2-40B4-BE49-F238E27FC236}">
                <a16:creationId xmlns:a16="http://schemas.microsoft.com/office/drawing/2014/main" id="{3508F5EF-B223-4066-9AA9-698AF4351C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0" y="2697163"/>
            <a:ext cx="3009900" cy="3227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hu-HU" sz="2000" b="0">
                <a:solidFill>
                  <a:srgbClr val="000000"/>
                </a:solidFill>
              </a:rPr>
              <a:t>FOLYAM</a:t>
            </a:r>
          </a:p>
          <a:p>
            <a:endParaRPr lang="en-US" altLang="hu-HU" sz="2000" b="0">
              <a:solidFill>
                <a:srgbClr val="000000"/>
              </a:solidFill>
            </a:endParaRPr>
          </a:p>
          <a:p>
            <a:r>
              <a:rPr lang="en-US" altLang="hu-HU" sz="2000" b="0">
                <a:solidFill>
                  <a:srgbClr val="000000"/>
                </a:solidFill>
              </a:rPr>
              <a:t>VÁSÁRLÓI RENDELÉS </a:t>
            </a:r>
          </a:p>
          <a:p>
            <a:r>
              <a:rPr lang="en-US" altLang="hu-HU" sz="2000" b="0">
                <a:solidFill>
                  <a:srgbClr val="000000"/>
                </a:solidFill>
              </a:rPr>
              <a:t>VÁSÁRLÓI RENDELÉS</a:t>
            </a:r>
          </a:p>
          <a:p>
            <a:r>
              <a:rPr lang="en-US" altLang="hu-HU" sz="2000" b="0">
                <a:solidFill>
                  <a:srgbClr val="000000"/>
                </a:solidFill>
              </a:rPr>
              <a:t>ELőKÉSZÍTETT V. REND</a:t>
            </a:r>
          </a:p>
          <a:p>
            <a:r>
              <a:rPr lang="en-US" altLang="hu-HU" sz="2000" b="0">
                <a:solidFill>
                  <a:srgbClr val="000000"/>
                </a:solidFill>
              </a:rPr>
              <a:t>KÍSÉRőJEGYZÉK</a:t>
            </a:r>
          </a:p>
          <a:p>
            <a:r>
              <a:rPr lang="en-US" altLang="hu-HU" sz="2000" b="0">
                <a:solidFill>
                  <a:srgbClr val="000000"/>
                </a:solidFill>
              </a:rPr>
              <a:t>SZÁMLA</a:t>
            </a:r>
          </a:p>
          <a:p>
            <a:r>
              <a:rPr lang="en-US" altLang="hu-HU" sz="2000" b="0">
                <a:solidFill>
                  <a:srgbClr val="000000"/>
                </a:solidFill>
              </a:rPr>
              <a:t>SZÁMLA (MÁSOLAT)</a:t>
            </a:r>
          </a:p>
          <a:p>
            <a:r>
              <a:rPr lang="en-US" altLang="hu-HU" sz="2000" b="0">
                <a:solidFill>
                  <a:srgbClr val="000000"/>
                </a:solidFill>
              </a:rPr>
              <a:t>ÉRVÉNYESÍTETT JELENTÉS)</a:t>
            </a:r>
            <a:br>
              <a:rPr lang="en-US" altLang="hu-HU" sz="2000" b="0">
                <a:solidFill>
                  <a:srgbClr val="000000"/>
                </a:solidFill>
              </a:rPr>
            </a:br>
            <a:endParaRPr lang="en-US" altLang="hu-HU" sz="2000" b="0">
              <a:solidFill>
                <a:srgbClr val="000000"/>
              </a:solidFill>
            </a:endParaRPr>
          </a:p>
        </p:txBody>
      </p:sp>
      <p:sp>
        <p:nvSpPr>
          <p:cNvPr id="41992" name="Rectangle 6">
            <a:extLst>
              <a:ext uri="{FF2B5EF4-FFF2-40B4-BE49-F238E27FC236}">
                <a16:creationId xmlns:a16="http://schemas.microsoft.com/office/drawing/2014/main" id="{BA8679AF-9A8D-4D51-9417-5301C67473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05650" y="2582863"/>
            <a:ext cx="2686050" cy="3132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hu-HU" sz="2000" b="0">
                <a:solidFill>
                  <a:srgbClr val="000000"/>
                </a:solidFill>
              </a:rPr>
              <a:t>ÁTVEVő</a:t>
            </a:r>
          </a:p>
          <a:p>
            <a:pPr algn="ctr"/>
            <a:endParaRPr lang="en-US" altLang="hu-HU" sz="2000" b="0">
              <a:solidFill>
                <a:srgbClr val="000000"/>
              </a:solidFill>
            </a:endParaRPr>
          </a:p>
          <a:p>
            <a:r>
              <a:rPr lang="en-US" altLang="hu-HU" sz="2000" b="0">
                <a:solidFill>
                  <a:srgbClr val="000000"/>
                </a:solidFill>
              </a:rPr>
              <a:t>ELADÓK</a:t>
            </a:r>
          </a:p>
          <a:p>
            <a:r>
              <a:rPr lang="en-US" altLang="hu-HU" sz="2000" b="0">
                <a:solidFill>
                  <a:srgbClr val="000000"/>
                </a:solidFill>
              </a:rPr>
              <a:t>ADATELőKÉSZ.</a:t>
            </a:r>
          </a:p>
          <a:p>
            <a:r>
              <a:rPr lang="en-US" altLang="hu-HU" sz="2000" b="0">
                <a:solidFill>
                  <a:srgbClr val="000000"/>
                </a:solidFill>
              </a:rPr>
              <a:t>SZÁMÍTÓGÉP</a:t>
            </a:r>
          </a:p>
          <a:p>
            <a:r>
              <a:rPr lang="en-US" altLang="hu-HU" sz="2000" b="0">
                <a:solidFill>
                  <a:srgbClr val="000000"/>
                </a:solidFill>
              </a:rPr>
              <a:t>RAKTÁR</a:t>
            </a:r>
          </a:p>
          <a:p>
            <a:r>
              <a:rPr lang="en-US" altLang="hu-HU" sz="2000" b="0">
                <a:solidFill>
                  <a:srgbClr val="000000"/>
                </a:solidFill>
              </a:rPr>
              <a:t>FELADÓ</a:t>
            </a:r>
          </a:p>
          <a:p>
            <a:r>
              <a:rPr lang="en-US" altLang="hu-HU" sz="2000" b="0">
                <a:solidFill>
                  <a:srgbClr val="000000"/>
                </a:solidFill>
              </a:rPr>
              <a:t>VEVő</a:t>
            </a:r>
          </a:p>
          <a:p>
            <a:r>
              <a:rPr lang="en-US" altLang="hu-HU" sz="2000" b="0">
                <a:solidFill>
                  <a:srgbClr val="000000"/>
                </a:solidFill>
              </a:rPr>
              <a:t>KÖNYVELÉS</a:t>
            </a:r>
          </a:p>
          <a:p>
            <a:r>
              <a:rPr lang="en-US" altLang="hu-HU" sz="2000" b="0">
                <a:solidFill>
                  <a:srgbClr val="000000"/>
                </a:solidFill>
              </a:rPr>
              <a:t>ELADÓK</a:t>
            </a:r>
          </a:p>
          <a:p>
            <a:endParaRPr lang="en-US" altLang="hu-HU" sz="2000" b="0">
              <a:solidFill>
                <a:srgbClr val="000000"/>
              </a:solidFill>
            </a:endParaRPr>
          </a:p>
        </p:txBody>
      </p:sp>
      <p:sp>
        <p:nvSpPr>
          <p:cNvPr id="41993" name="Rectangle 7">
            <a:extLst>
              <a:ext uri="{FF2B5EF4-FFF2-40B4-BE49-F238E27FC236}">
                <a16:creationId xmlns:a16="http://schemas.microsoft.com/office/drawing/2014/main" id="{661ED469-22A1-4847-BD3B-48FB21F528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00838" y="3095625"/>
            <a:ext cx="1292225" cy="179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hu-HU" altLang="hu-HU"/>
          </a:p>
        </p:txBody>
      </p:sp>
    </p:spTree>
  </p:cSld>
  <p:clrMapOvr>
    <a:masterClrMapping/>
  </p:clrMapOvr>
  <p:transition>
    <p:wipe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Élőláb helye 4">
            <a:extLst>
              <a:ext uri="{FF2B5EF4-FFF2-40B4-BE49-F238E27FC236}">
                <a16:creationId xmlns:a16="http://schemas.microsoft.com/office/drawing/2014/main" id="{B54F8985-6A03-4DA4-842D-1901FA4710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hu-HU" b="0">
                <a:latin typeface="Arial" panose="020B0604020202020204" pitchFamily="34" charset="0"/>
              </a:rPr>
              <a:t>Információrendszer fejlesztés módszertana, Dr. Molnár Bálint egyetemi docens</a:t>
            </a:r>
          </a:p>
        </p:txBody>
      </p:sp>
      <p:sp>
        <p:nvSpPr>
          <p:cNvPr id="7171" name="Dia számának helye 5">
            <a:extLst>
              <a:ext uri="{FF2B5EF4-FFF2-40B4-BE49-F238E27FC236}">
                <a16:creationId xmlns:a16="http://schemas.microsoft.com/office/drawing/2014/main" id="{C7BF7BDF-E06F-402E-988A-88B24F0783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fld id="{159A82D2-D6C9-41B7-BF60-887F696678A5}" type="slidenum">
              <a:rPr lang="en-US" altLang="hu-HU" b="0">
                <a:latin typeface="Arial" panose="020B0604020202020204" pitchFamily="34" charset="0"/>
              </a:rPr>
              <a:pPr/>
              <a:t>2</a:t>
            </a:fld>
            <a:endParaRPr lang="en-US" altLang="hu-HU" b="0">
              <a:latin typeface="Arial" panose="020B0604020202020204" pitchFamily="34" charset="0"/>
            </a:endParaRPr>
          </a:p>
        </p:txBody>
      </p:sp>
      <p:sp>
        <p:nvSpPr>
          <p:cNvPr id="7172" name="Rectangle 2">
            <a:extLst>
              <a:ext uri="{FF2B5EF4-FFF2-40B4-BE49-F238E27FC236}">
                <a16:creationId xmlns:a16="http://schemas.microsoft.com/office/drawing/2014/main" id="{53564235-BE82-4268-B48F-71633BE1FF8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25600" y="190500"/>
            <a:ext cx="7942263" cy="1143000"/>
          </a:xfrm>
          <a:noFill/>
        </p:spPr>
        <p:txBody>
          <a:bodyPr lIns="92075" tIns="46038" rIns="92075" bIns="46038"/>
          <a:lstStyle/>
          <a:p>
            <a:pPr eaLnBrk="1" hangingPunct="1"/>
            <a:r>
              <a:rPr lang="en-US" altLang="hu-HU" sz="2400" dirty="0"/>
              <a:t>Az </a:t>
            </a:r>
            <a:r>
              <a:rPr lang="en-US" altLang="hu-HU" sz="2400" dirty="0" err="1"/>
              <a:t>adatfolyam</a:t>
            </a:r>
            <a:r>
              <a:rPr lang="en-US" altLang="hu-HU" sz="2400" dirty="0"/>
              <a:t> </a:t>
            </a:r>
            <a:r>
              <a:rPr lang="en-US" altLang="hu-HU" sz="2400" dirty="0" err="1"/>
              <a:t>modellezés</a:t>
            </a:r>
            <a:r>
              <a:rPr lang="en-US" altLang="hu-HU" sz="2400" dirty="0"/>
              <a:t> a </a:t>
            </a:r>
            <a:r>
              <a:rPr lang="en-US" altLang="hu-HU" sz="2400" dirty="0" err="1"/>
              <a:t>rendszerfejlesztési</a:t>
            </a:r>
            <a:r>
              <a:rPr lang="en-US" altLang="hu-HU" sz="2400" dirty="0"/>
              <a:t> </a:t>
            </a:r>
            <a:r>
              <a:rPr lang="en-US" altLang="hu-HU" sz="2400" dirty="0" err="1"/>
              <a:t>alapmintában</a:t>
            </a:r>
            <a:endParaRPr lang="en-US" altLang="hu-HU" sz="2400" dirty="0"/>
          </a:p>
        </p:txBody>
      </p:sp>
      <p:sp>
        <p:nvSpPr>
          <p:cNvPr id="7173" name="Rectangle 3">
            <a:extLst>
              <a:ext uri="{FF2B5EF4-FFF2-40B4-BE49-F238E27FC236}">
                <a16:creationId xmlns:a16="http://schemas.microsoft.com/office/drawing/2014/main" id="{50389BF2-AC16-487E-95F9-C1E471E92E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0700" y="1897063"/>
            <a:ext cx="1441450" cy="4040187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hu-HU" altLang="hu-HU"/>
          </a:p>
        </p:txBody>
      </p:sp>
      <p:sp>
        <p:nvSpPr>
          <p:cNvPr id="7174" name="Rectangle 4">
            <a:extLst>
              <a:ext uri="{FF2B5EF4-FFF2-40B4-BE49-F238E27FC236}">
                <a16:creationId xmlns:a16="http://schemas.microsoft.com/office/drawing/2014/main" id="{ABF39DA5-9568-4987-AEDD-7F39BCA6E9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89675" y="1882775"/>
            <a:ext cx="1481138" cy="4040188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hu-HU" altLang="hu-HU"/>
          </a:p>
        </p:txBody>
      </p:sp>
      <p:sp>
        <p:nvSpPr>
          <p:cNvPr id="7175" name="Rectangle 5">
            <a:extLst>
              <a:ext uri="{FF2B5EF4-FFF2-40B4-BE49-F238E27FC236}">
                <a16:creationId xmlns:a16="http://schemas.microsoft.com/office/drawing/2014/main" id="{FF0230E1-6ACB-4388-8F81-68F32D243C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89875" y="1908175"/>
            <a:ext cx="1438275" cy="402907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hu-HU" altLang="hu-HU"/>
          </a:p>
        </p:txBody>
      </p:sp>
      <p:sp>
        <p:nvSpPr>
          <p:cNvPr id="7176" name="Rectangle 6">
            <a:extLst>
              <a:ext uri="{FF2B5EF4-FFF2-40B4-BE49-F238E27FC236}">
                <a16:creationId xmlns:a16="http://schemas.microsoft.com/office/drawing/2014/main" id="{556307FB-2784-45D7-8A51-5F28B7FDE3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3450" y="3454400"/>
            <a:ext cx="3841750" cy="1770063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hu-HU" altLang="hu-HU"/>
          </a:p>
        </p:txBody>
      </p:sp>
      <p:sp>
        <p:nvSpPr>
          <p:cNvPr id="7177" name="Rectangle 7">
            <a:extLst>
              <a:ext uri="{FF2B5EF4-FFF2-40B4-BE49-F238E27FC236}">
                <a16:creationId xmlns:a16="http://schemas.microsoft.com/office/drawing/2014/main" id="{138CDB7A-584E-462D-94E6-174623CA79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3450" y="1908175"/>
            <a:ext cx="3838575" cy="111125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hu-HU" altLang="hu-HU"/>
          </a:p>
        </p:txBody>
      </p:sp>
      <p:sp>
        <p:nvSpPr>
          <p:cNvPr id="7178" name="Rectangle 8">
            <a:extLst>
              <a:ext uri="{FF2B5EF4-FFF2-40B4-BE49-F238E27FC236}">
                <a16:creationId xmlns:a16="http://schemas.microsoft.com/office/drawing/2014/main" id="{E91A071E-04A3-42CB-AF49-21FEEC4A1C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3450" y="5378450"/>
            <a:ext cx="3838575" cy="5588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hu-HU" altLang="hu-HU"/>
          </a:p>
        </p:txBody>
      </p:sp>
      <p:sp>
        <p:nvSpPr>
          <p:cNvPr id="7179" name="Rectangle 9">
            <a:extLst>
              <a:ext uri="{FF2B5EF4-FFF2-40B4-BE49-F238E27FC236}">
                <a16:creationId xmlns:a16="http://schemas.microsoft.com/office/drawing/2014/main" id="{5CF813B4-B69F-4737-ABFA-AA5B76B22A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6963" y="3525838"/>
            <a:ext cx="1993900" cy="84455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hu-HU" altLang="hu-HU"/>
          </a:p>
        </p:txBody>
      </p:sp>
      <p:sp>
        <p:nvSpPr>
          <p:cNvPr id="7180" name="Rectangle 10">
            <a:extLst>
              <a:ext uri="{FF2B5EF4-FFF2-40B4-BE49-F238E27FC236}">
                <a16:creationId xmlns:a16="http://schemas.microsoft.com/office/drawing/2014/main" id="{33B3F468-8C97-49AD-BA40-754A6D717C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49763" y="3525838"/>
            <a:ext cx="1508125" cy="1630362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hu-HU" altLang="hu-HU"/>
          </a:p>
        </p:txBody>
      </p:sp>
      <p:sp>
        <p:nvSpPr>
          <p:cNvPr id="7181" name="Rectangle 11">
            <a:extLst>
              <a:ext uri="{FF2B5EF4-FFF2-40B4-BE49-F238E27FC236}">
                <a16:creationId xmlns:a16="http://schemas.microsoft.com/office/drawing/2014/main" id="{2C225C9B-524F-4718-B4D0-90E96DBDDB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6963" y="4449763"/>
            <a:ext cx="1993900" cy="706437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hu-HU" altLang="hu-HU"/>
          </a:p>
        </p:txBody>
      </p:sp>
      <p:sp>
        <p:nvSpPr>
          <p:cNvPr id="7182" name="Rectangle 12">
            <a:extLst>
              <a:ext uri="{FF2B5EF4-FFF2-40B4-BE49-F238E27FC236}">
                <a16:creationId xmlns:a16="http://schemas.microsoft.com/office/drawing/2014/main" id="{CDE9FF01-B899-436A-B1E3-C7BD37D5AC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0700" y="2198688"/>
            <a:ext cx="10001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hu-HU" sz="1800">
                <a:solidFill>
                  <a:srgbClr val="000000"/>
                </a:solidFill>
              </a:rPr>
              <a:t>Döntési</a:t>
            </a:r>
          </a:p>
        </p:txBody>
      </p:sp>
      <p:sp>
        <p:nvSpPr>
          <p:cNvPr id="7183" name="Rectangle 13">
            <a:extLst>
              <a:ext uri="{FF2B5EF4-FFF2-40B4-BE49-F238E27FC236}">
                <a16:creationId xmlns:a16="http://schemas.microsoft.com/office/drawing/2014/main" id="{7E646666-B544-4C7E-AD72-BBA30CF529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0700" y="2468563"/>
            <a:ext cx="1219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hu-HU" sz="1800">
                <a:solidFill>
                  <a:srgbClr val="000000"/>
                </a:solidFill>
              </a:rPr>
              <a:t>struktúra</a:t>
            </a:r>
          </a:p>
        </p:txBody>
      </p:sp>
      <p:sp>
        <p:nvSpPr>
          <p:cNvPr id="7184" name="Rectangle 14">
            <a:extLst>
              <a:ext uri="{FF2B5EF4-FFF2-40B4-BE49-F238E27FC236}">
                <a16:creationId xmlns:a16="http://schemas.microsoft.com/office/drawing/2014/main" id="{A515603B-7155-4A45-84E3-22865B899E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52650" y="1889125"/>
            <a:ext cx="31654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hu-HU" sz="1800">
                <a:solidFill>
                  <a:srgbClr val="000000"/>
                </a:solidFill>
              </a:rPr>
              <a:t>Vizsgálat/ helyzetfelmérés</a:t>
            </a:r>
          </a:p>
        </p:txBody>
      </p:sp>
      <p:sp>
        <p:nvSpPr>
          <p:cNvPr id="7185" name="Rectangle 15">
            <a:extLst>
              <a:ext uri="{FF2B5EF4-FFF2-40B4-BE49-F238E27FC236}">
                <a16:creationId xmlns:a16="http://schemas.microsoft.com/office/drawing/2014/main" id="{B2E3E0F9-C87B-45A5-9B0D-350757510F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23000" y="2254250"/>
            <a:ext cx="139065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hu-HU" sz="1800">
                <a:solidFill>
                  <a:srgbClr val="000000"/>
                </a:solidFill>
              </a:rPr>
              <a:t>Felhaszná-</a:t>
            </a:r>
          </a:p>
          <a:p>
            <a:r>
              <a:rPr lang="en-US" altLang="hu-HU" sz="1800">
                <a:solidFill>
                  <a:srgbClr val="000000"/>
                </a:solidFill>
              </a:rPr>
              <a:t>lói</a:t>
            </a:r>
          </a:p>
          <a:p>
            <a:r>
              <a:rPr lang="en-US" altLang="hu-HU" sz="1800">
                <a:solidFill>
                  <a:srgbClr val="000000"/>
                </a:solidFill>
              </a:rPr>
              <a:t>szervezet</a:t>
            </a:r>
          </a:p>
        </p:txBody>
      </p:sp>
      <p:sp>
        <p:nvSpPr>
          <p:cNvPr id="7186" name="Rectangle 16">
            <a:extLst>
              <a:ext uri="{FF2B5EF4-FFF2-40B4-BE49-F238E27FC236}">
                <a16:creationId xmlns:a16="http://schemas.microsoft.com/office/drawing/2014/main" id="{473F1ED5-F355-42CB-8183-070D03AD3F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23000" y="2520950"/>
            <a:ext cx="425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hu-HU" altLang="hu-HU"/>
          </a:p>
        </p:txBody>
      </p:sp>
      <p:sp>
        <p:nvSpPr>
          <p:cNvPr id="7187" name="Rectangle 17">
            <a:extLst>
              <a:ext uri="{FF2B5EF4-FFF2-40B4-BE49-F238E27FC236}">
                <a16:creationId xmlns:a16="http://schemas.microsoft.com/office/drawing/2014/main" id="{5629D15C-7023-47E6-87CB-347A04CFBF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23000" y="2809875"/>
            <a:ext cx="10715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hu-HU" altLang="hu-HU"/>
          </a:p>
        </p:txBody>
      </p:sp>
      <p:sp>
        <p:nvSpPr>
          <p:cNvPr id="7188" name="Rectangle 18">
            <a:extLst>
              <a:ext uri="{FF2B5EF4-FFF2-40B4-BE49-F238E27FC236}">
                <a16:creationId xmlns:a16="http://schemas.microsoft.com/office/drawing/2014/main" id="{A5E69EF8-4BFF-4B63-9CBF-38E48A4FF1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10500" y="2176463"/>
            <a:ext cx="135731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hu-HU" sz="1800">
                <a:solidFill>
                  <a:srgbClr val="000000"/>
                </a:solidFill>
              </a:rPr>
              <a:t>Koncepciók</a:t>
            </a:r>
          </a:p>
        </p:txBody>
      </p:sp>
      <p:sp>
        <p:nvSpPr>
          <p:cNvPr id="7189" name="Rectangle 19">
            <a:extLst>
              <a:ext uri="{FF2B5EF4-FFF2-40B4-BE49-F238E27FC236}">
                <a16:creationId xmlns:a16="http://schemas.microsoft.com/office/drawing/2014/main" id="{9CB69B1C-0D26-4EFB-ACDA-98EA706A31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10500" y="2441575"/>
            <a:ext cx="5222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hu-HU" sz="1800">
                <a:solidFill>
                  <a:srgbClr val="000000"/>
                </a:solidFill>
              </a:rPr>
              <a:t> és</a:t>
            </a:r>
          </a:p>
        </p:txBody>
      </p:sp>
      <p:sp>
        <p:nvSpPr>
          <p:cNvPr id="7190" name="Rectangle 20">
            <a:extLst>
              <a:ext uri="{FF2B5EF4-FFF2-40B4-BE49-F238E27FC236}">
                <a16:creationId xmlns:a16="http://schemas.microsoft.com/office/drawing/2014/main" id="{5C95DD48-C7BD-434D-ABD9-A60204B25A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10500" y="2809875"/>
            <a:ext cx="10810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hu-HU" sz="1800">
                <a:solidFill>
                  <a:srgbClr val="000000"/>
                </a:solidFill>
              </a:rPr>
              <a:t>eljárás-</a:t>
            </a:r>
          </a:p>
        </p:txBody>
      </p:sp>
      <p:sp>
        <p:nvSpPr>
          <p:cNvPr id="7191" name="Rectangle 21">
            <a:extLst>
              <a:ext uri="{FF2B5EF4-FFF2-40B4-BE49-F238E27FC236}">
                <a16:creationId xmlns:a16="http://schemas.microsoft.com/office/drawing/2014/main" id="{6171FC70-2D11-4289-85DD-FAA622FDCE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10500" y="3070225"/>
            <a:ext cx="9286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hu-HU" sz="1800">
                <a:solidFill>
                  <a:srgbClr val="000000"/>
                </a:solidFill>
              </a:rPr>
              <a:t>rendek</a:t>
            </a:r>
          </a:p>
        </p:txBody>
      </p:sp>
      <p:sp>
        <p:nvSpPr>
          <p:cNvPr id="7192" name="Rectangle 22">
            <a:extLst>
              <a:ext uri="{FF2B5EF4-FFF2-40B4-BE49-F238E27FC236}">
                <a16:creationId xmlns:a16="http://schemas.microsoft.com/office/drawing/2014/main" id="{A90BD424-AF7A-4C8A-87DB-388FA80651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89163" y="3008313"/>
            <a:ext cx="150653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hu-HU" sz="1800">
                <a:solidFill>
                  <a:srgbClr val="000000"/>
                </a:solidFill>
              </a:rPr>
              <a:t>Specifikáció</a:t>
            </a:r>
          </a:p>
        </p:txBody>
      </p:sp>
      <p:sp>
        <p:nvSpPr>
          <p:cNvPr id="7193" name="Rectangle 23">
            <a:extLst>
              <a:ext uri="{FF2B5EF4-FFF2-40B4-BE49-F238E27FC236}">
                <a16:creationId xmlns:a16="http://schemas.microsoft.com/office/drawing/2014/main" id="{DBA1ADB7-5E52-4070-AC62-A0C5755DF9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82838" y="3954463"/>
            <a:ext cx="180181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hu-HU" sz="1800">
                <a:solidFill>
                  <a:srgbClr val="000000"/>
                </a:solidFill>
              </a:rPr>
              <a:t>Fogalmi Modell</a:t>
            </a:r>
          </a:p>
        </p:txBody>
      </p:sp>
      <p:sp>
        <p:nvSpPr>
          <p:cNvPr id="7194" name="Rectangle 24">
            <a:extLst>
              <a:ext uri="{FF2B5EF4-FFF2-40B4-BE49-F238E27FC236}">
                <a16:creationId xmlns:a16="http://schemas.microsoft.com/office/drawing/2014/main" id="{DF4ECD1F-E4B6-46DC-9046-D3161FC4E0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32038" y="4745038"/>
            <a:ext cx="130651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hu-HU" sz="1800">
                <a:solidFill>
                  <a:srgbClr val="000000"/>
                </a:solidFill>
              </a:rPr>
              <a:t>Belső terv</a:t>
            </a:r>
          </a:p>
        </p:txBody>
      </p:sp>
      <p:sp>
        <p:nvSpPr>
          <p:cNvPr id="7195" name="Rectangle 25">
            <a:extLst>
              <a:ext uri="{FF2B5EF4-FFF2-40B4-BE49-F238E27FC236}">
                <a16:creationId xmlns:a16="http://schemas.microsoft.com/office/drawing/2014/main" id="{F24AC688-7DC2-4C28-A38F-EF3B6A964B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29125" y="4516438"/>
            <a:ext cx="13239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hu-HU" sz="1800">
                <a:solidFill>
                  <a:srgbClr val="000000"/>
                </a:solidFill>
              </a:rPr>
              <a:t>Rendszer-</a:t>
            </a:r>
          </a:p>
        </p:txBody>
      </p:sp>
      <p:sp>
        <p:nvSpPr>
          <p:cNvPr id="7196" name="Rectangle 26">
            <a:extLst>
              <a:ext uri="{FF2B5EF4-FFF2-40B4-BE49-F238E27FC236}">
                <a16:creationId xmlns:a16="http://schemas.microsoft.com/office/drawing/2014/main" id="{969D02F1-9F62-4171-9E2D-6E3FB8497E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29125" y="4737100"/>
            <a:ext cx="1504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hu-HU" sz="1800">
                <a:solidFill>
                  <a:srgbClr val="000000"/>
                </a:solidFill>
              </a:rPr>
              <a:t>felület-terv</a:t>
            </a:r>
          </a:p>
        </p:txBody>
      </p:sp>
      <p:sp>
        <p:nvSpPr>
          <p:cNvPr id="7197" name="Rectangle 27">
            <a:extLst>
              <a:ext uri="{FF2B5EF4-FFF2-40B4-BE49-F238E27FC236}">
                <a16:creationId xmlns:a16="http://schemas.microsoft.com/office/drawing/2014/main" id="{52F373B2-2FC5-480F-8817-9299BD3438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03463" y="5359400"/>
            <a:ext cx="18462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hu-HU" sz="1800">
                <a:solidFill>
                  <a:srgbClr val="000000"/>
                </a:solidFill>
              </a:rPr>
              <a:t>Rendszerépítés</a:t>
            </a:r>
          </a:p>
        </p:txBody>
      </p:sp>
      <p:sp>
        <p:nvSpPr>
          <p:cNvPr id="7198" name="Rectangle 28">
            <a:extLst>
              <a:ext uri="{FF2B5EF4-FFF2-40B4-BE49-F238E27FC236}">
                <a16:creationId xmlns:a16="http://schemas.microsoft.com/office/drawing/2014/main" id="{248F2269-31F4-475A-9DA4-BDB28177A1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51125" y="2260600"/>
            <a:ext cx="34766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hu-HU" sz="1600" b="0" i="1" dirty="0" err="1">
                <a:solidFill>
                  <a:srgbClr val="000000"/>
                </a:solidFill>
                <a:highlight>
                  <a:srgbClr val="FFFF00"/>
                </a:highlight>
              </a:rPr>
              <a:t>Jelenlegi</a:t>
            </a:r>
            <a:r>
              <a:rPr lang="en-US" altLang="hu-HU" sz="1600" b="0" i="1" dirty="0">
                <a:solidFill>
                  <a:srgbClr val="000000"/>
                </a:solidFill>
                <a:highlight>
                  <a:srgbClr val="FFFF00"/>
                </a:highlight>
              </a:rPr>
              <a:t> </a:t>
            </a:r>
            <a:r>
              <a:rPr lang="en-US" altLang="hu-HU" sz="1600" b="0" i="1" dirty="0" err="1">
                <a:solidFill>
                  <a:srgbClr val="000000"/>
                </a:solidFill>
                <a:highlight>
                  <a:srgbClr val="FFFF00"/>
                </a:highlight>
              </a:rPr>
              <a:t>fizikai</a:t>
            </a:r>
            <a:r>
              <a:rPr lang="en-US" altLang="hu-HU" sz="1600" b="0" i="1" dirty="0">
                <a:solidFill>
                  <a:srgbClr val="000000"/>
                </a:solidFill>
                <a:highlight>
                  <a:srgbClr val="FFFF00"/>
                </a:highlight>
              </a:rPr>
              <a:t> </a:t>
            </a:r>
            <a:r>
              <a:rPr lang="en-US" altLang="hu-HU" sz="1600" b="0" i="1" dirty="0" err="1">
                <a:solidFill>
                  <a:srgbClr val="000000"/>
                </a:solidFill>
                <a:highlight>
                  <a:srgbClr val="FFFF00"/>
                </a:highlight>
              </a:rPr>
              <a:t>adatfolyam</a:t>
            </a:r>
            <a:r>
              <a:rPr lang="en-US" altLang="hu-HU" sz="1600" b="0" i="1" dirty="0">
                <a:solidFill>
                  <a:srgbClr val="000000"/>
                </a:solidFill>
                <a:highlight>
                  <a:srgbClr val="FFFF00"/>
                </a:highlight>
              </a:rPr>
              <a:t> </a:t>
            </a:r>
            <a:r>
              <a:rPr lang="en-US" altLang="hu-HU" sz="1600" b="0" i="1" dirty="0" err="1">
                <a:solidFill>
                  <a:srgbClr val="000000"/>
                </a:solidFill>
                <a:highlight>
                  <a:srgbClr val="FFFF00"/>
                </a:highlight>
              </a:rPr>
              <a:t>modell</a:t>
            </a:r>
            <a:endParaRPr lang="en-US" altLang="hu-HU" sz="1600" b="0" i="1" dirty="0">
              <a:solidFill>
                <a:srgbClr val="000000"/>
              </a:solidFill>
              <a:highlight>
                <a:srgbClr val="FFFF00"/>
              </a:highlight>
            </a:endParaRPr>
          </a:p>
          <a:p>
            <a:r>
              <a:rPr lang="en-US" altLang="hu-HU" sz="1600" b="0" i="1" dirty="0" err="1">
                <a:solidFill>
                  <a:srgbClr val="000000"/>
                </a:solidFill>
              </a:rPr>
              <a:t>Logikai</a:t>
            </a:r>
            <a:r>
              <a:rPr lang="en-US" altLang="hu-HU" sz="1600" b="0" i="1" dirty="0">
                <a:solidFill>
                  <a:srgbClr val="000000"/>
                </a:solidFill>
              </a:rPr>
              <a:t> </a:t>
            </a:r>
            <a:r>
              <a:rPr lang="en-US" altLang="hu-HU" sz="1600" b="0" i="1" dirty="0" err="1">
                <a:solidFill>
                  <a:srgbClr val="000000"/>
                </a:solidFill>
              </a:rPr>
              <a:t>adatfolyam</a:t>
            </a:r>
            <a:r>
              <a:rPr lang="en-US" altLang="hu-HU" sz="1600" b="0" i="1" dirty="0">
                <a:solidFill>
                  <a:srgbClr val="000000"/>
                </a:solidFill>
              </a:rPr>
              <a:t> </a:t>
            </a:r>
            <a:r>
              <a:rPr lang="en-US" altLang="hu-HU" sz="1600" b="0" i="1" dirty="0" err="1">
                <a:solidFill>
                  <a:srgbClr val="000000"/>
                </a:solidFill>
              </a:rPr>
              <a:t>modell</a:t>
            </a:r>
            <a:endParaRPr lang="en-US" altLang="hu-HU" sz="1600" b="0" i="1" dirty="0">
              <a:solidFill>
                <a:srgbClr val="000000"/>
              </a:solidFill>
            </a:endParaRPr>
          </a:p>
        </p:txBody>
      </p:sp>
      <p:sp>
        <p:nvSpPr>
          <p:cNvPr id="7199" name="Rectangle 29">
            <a:extLst>
              <a:ext uri="{FF2B5EF4-FFF2-40B4-BE49-F238E27FC236}">
                <a16:creationId xmlns:a16="http://schemas.microsoft.com/office/drawing/2014/main" id="{5D08B83D-108A-46CE-9F0A-EAB3AC379C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74988" y="2387600"/>
            <a:ext cx="1277937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hu-HU" altLang="hu-HU"/>
          </a:p>
        </p:txBody>
      </p:sp>
      <p:sp>
        <p:nvSpPr>
          <p:cNvPr id="7200" name="Rectangle 30">
            <a:extLst>
              <a:ext uri="{FF2B5EF4-FFF2-40B4-BE49-F238E27FC236}">
                <a16:creationId xmlns:a16="http://schemas.microsoft.com/office/drawing/2014/main" id="{801DECA9-1A51-482E-A445-CD1D78F786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33900" y="3482975"/>
            <a:ext cx="1447800" cy="954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hu-HU" b="0" i="1" dirty="0">
                <a:solidFill>
                  <a:srgbClr val="000000"/>
                </a:solidFill>
              </a:rPr>
              <a:t>Az </a:t>
            </a:r>
            <a:r>
              <a:rPr lang="en-US" altLang="hu-HU" b="0" i="1" dirty="0" err="1">
                <a:solidFill>
                  <a:srgbClr val="000000"/>
                </a:solidFill>
                <a:highlight>
                  <a:srgbClr val="FFFF00"/>
                </a:highlight>
              </a:rPr>
              <a:t>igényelt</a:t>
            </a:r>
            <a:endParaRPr lang="en-US" altLang="hu-HU" b="0" i="1" dirty="0">
              <a:solidFill>
                <a:srgbClr val="000000"/>
              </a:solidFill>
              <a:highlight>
                <a:srgbClr val="FFFF00"/>
              </a:highlight>
            </a:endParaRPr>
          </a:p>
          <a:p>
            <a:r>
              <a:rPr lang="en-US" altLang="hu-HU" b="0" i="1" dirty="0" err="1">
                <a:solidFill>
                  <a:srgbClr val="000000"/>
                </a:solidFill>
                <a:highlight>
                  <a:srgbClr val="FFFF00"/>
                </a:highlight>
              </a:rPr>
              <a:t>rendszer</a:t>
            </a:r>
            <a:endParaRPr lang="en-US" altLang="hu-HU" b="0" i="1" dirty="0">
              <a:solidFill>
                <a:srgbClr val="000000"/>
              </a:solidFill>
              <a:highlight>
                <a:srgbClr val="FFFF00"/>
              </a:highlight>
            </a:endParaRPr>
          </a:p>
          <a:p>
            <a:r>
              <a:rPr lang="en-US" altLang="hu-HU" b="0" i="1" dirty="0" err="1">
                <a:solidFill>
                  <a:srgbClr val="000000"/>
                </a:solidFill>
                <a:highlight>
                  <a:srgbClr val="FFFF00"/>
                </a:highlight>
              </a:rPr>
              <a:t>adatfolyam</a:t>
            </a:r>
            <a:endParaRPr lang="en-US" altLang="hu-HU" b="0" i="1" dirty="0">
              <a:solidFill>
                <a:srgbClr val="000000"/>
              </a:solidFill>
              <a:highlight>
                <a:srgbClr val="FFFF00"/>
              </a:highlight>
            </a:endParaRPr>
          </a:p>
          <a:p>
            <a:r>
              <a:rPr lang="en-US" altLang="hu-HU" b="0" i="1" dirty="0" err="1">
                <a:solidFill>
                  <a:srgbClr val="000000"/>
                </a:solidFill>
                <a:highlight>
                  <a:srgbClr val="FFFF00"/>
                </a:highlight>
              </a:rPr>
              <a:t>modell</a:t>
            </a:r>
            <a:endParaRPr lang="en-US" altLang="hu-HU" b="0" i="1" dirty="0">
              <a:solidFill>
                <a:srgbClr val="000000"/>
              </a:solidFill>
              <a:highlight>
                <a:srgbClr val="FFFF00"/>
              </a:highlight>
            </a:endParaRPr>
          </a:p>
        </p:txBody>
      </p:sp>
      <p:sp>
        <p:nvSpPr>
          <p:cNvPr id="7201" name="Rectangle 31">
            <a:extLst>
              <a:ext uri="{FF2B5EF4-FFF2-40B4-BE49-F238E27FC236}">
                <a16:creationId xmlns:a16="http://schemas.microsoft.com/office/drawing/2014/main" id="{CFBC9585-6330-46F2-A4D6-818EA790B5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51388" y="3814763"/>
            <a:ext cx="641350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hu-HU" altLang="hu-HU"/>
          </a:p>
        </p:txBody>
      </p:sp>
      <p:sp>
        <p:nvSpPr>
          <p:cNvPr id="7202" name="Rectangle 32">
            <a:extLst>
              <a:ext uri="{FF2B5EF4-FFF2-40B4-BE49-F238E27FC236}">
                <a16:creationId xmlns:a16="http://schemas.microsoft.com/office/drawing/2014/main" id="{D28F6728-0520-4841-AF35-4F30066A65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03788" y="3979863"/>
            <a:ext cx="460375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hu-HU" altLang="hu-HU"/>
          </a:p>
        </p:txBody>
      </p:sp>
      <p:sp>
        <p:nvSpPr>
          <p:cNvPr id="7203" name="Rectangle 33">
            <a:extLst>
              <a:ext uri="{FF2B5EF4-FFF2-40B4-BE49-F238E27FC236}">
                <a16:creationId xmlns:a16="http://schemas.microsoft.com/office/drawing/2014/main" id="{5456C037-1AB5-4AA0-BF77-E6D3403838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8800" y="3192463"/>
            <a:ext cx="1368425" cy="963612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hu-HU" altLang="hu-HU"/>
          </a:p>
        </p:txBody>
      </p:sp>
      <p:sp>
        <p:nvSpPr>
          <p:cNvPr id="7204" name="Rectangle 34">
            <a:extLst>
              <a:ext uri="{FF2B5EF4-FFF2-40B4-BE49-F238E27FC236}">
                <a16:creationId xmlns:a16="http://schemas.microsoft.com/office/drawing/2014/main" id="{06E9D31F-D840-4B60-ABA7-BFBF09FFD7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6250" y="3141663"/>
            <a:ext cx="1288814" cy="10778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hu-HU" sz="1600" b="0" i="1" dirty="0" err="1">
                <a:solidFill>
                  <a:srgbClr val="000000"/>
                </a:solidFill>
              </a:rPr>
              <a:t>Rendszer</a:t>
            </a:r>
            <a:r>
              <a:rPr lang="en-US" altLang="hu-HU" sz="1600" b="0" i="1" dirty="0">
                <a:solidFill>
                  <a:srgbClr val="000000"/>
                </a:solidFill>
              </a:rPr>
              <a:t>-</a:t>
            </a:r>
          </a:p>
          <a:p>
            <a:r>
              <a:rPr lang="en-US" altLang="hu-HU" sz="1600" b="0" i="1" dirty="0" err="1">
                <a:solidFill>
                  <a:srgbClr val="000000"/>
                </a:solidFill>
              </a:rPr>
              <a:t>szervezési</a:t>
            </a:r>
            <a:endParaRPr lang="en-US" altLang="hu-HU" sz="1600" b="0" i="1" dirty="0">
              <a:solidFill>
                <a:srgbClr val="000000"/>
              </a:solidFill>
            </a:endParaRPr>
          </a:p>
          <a:p>
            <a:r>
              <a:rPr lang="en-US" altLang="hu-HU" sz="1600" b="0" i="1" dirty="0" err="1">
                <a:solidFill>
                  <a:srgbClr val="000000"/>
                </a:solidFill>
                <a:highlight>
                  <a:srgbClr val="FFFF00"/>
                </a:highlight>
              </a:rPr>
              <a:t>alternatíva</a:t>
            </a:r>
            <a:r>
              <a:rPr lang="en-US" altLang="hu-HU" sz="1600" b="0" i="1" dirty="0">
                <a:solidFill>
                  <a:srgbClr val="000000"/>
                </a:solidFill>
                <a:highlight>
                  <a:srgbClr val="FFFF00"/>
                </a:highlight>
              </a:rPr>
              <a:t> </a:t>
            </a:r>
            <a:endParaRPr lang="hu-HU" altLang="hu-HU" sz="1600" b="0" i="1" dirty="0">
              <a:solidFill>
                <a:srgbClr val="000000"/>
              </a:solidFill>
              <a:highlight>
                <a:srgbClr val="FFFF00"/>
              </a:highlight>
            </a:endParaRPr>
          </a:p>
          <a:p>
            <a:r>
              <a:rPr lang="en-US" altLang="hu-HU" sz="1600" b="0" i="1" dirty="0">
                <a:solidFill>
                  <a:srgbClr val="000000"/>
                </a:solidFill>
                <a:highlight>
                  <a:srgbClr val="FFFF00"/>
                </a:highlight>
              </a:rPr>
              <a:t>DFD</a:t>
            </a:r>
            <a:r>
              <a:rPr lang="en-US" altLang="hu-HU" sz="1600" b="0" i="1" dirty="0">
                <a:solidFill>
                  <a:srgbClr val="000000"/>
                </a:solidFill>
              </a:rPr>
              <a:t>-je</a:t>
            </a:r>
          </a:p>
        </p:txBody>
      </p:sp>
      <p:sp>
        <p:nvSpPr>
          <p:cNvPr id="7205" name="Rectangle 35">
            <a:extLst>
              <a:ext uri="{FF2B5EF4-FFF2-40B4-BE49-F238E27FC236}">
                <a16:creationId xmlns:a16="http://schemas.microsoft.com/office/drawing/2014/main" id="{0BB0FE69-3EF6-4B40-A7CE-69951F72A1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6575" y="3465513"/>
            <a:ext cx="896938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hu-HU" altLang="hu-HU"/>
          </a:p>
        </p:txBody>
      </p:sp>
      <p:sp>
        <p:nvSpPr>
          <p:cNvPr id="7206" name="Line 36">
            <a:extLst>
              <a:ext uri="{FF2B5EF4-FFF2-40B4-BE49-F238E27FC236}">
                <a16:creationId xmlns:a16="http://schemas.microsoft.com/office/drawing/2014/main" id="{66C40A9C-A91F-4993-91DF-D65FEE2A0EAB}"/>
              </a:ext>
            </a:extLst>
          </p:cNvPr>
          <p:cNvSpPr>
            <a:spLocks noChangeShapeType="1"/>
          </p:cNvSpPr>
          <p:nvPr/>
        </p:nvSpPr>
        <p:spPr bwMode="auto">
          <a:xfrm>
            <a:off x="5008563" y="2690813"/>
            <a:ext cx="0" cy="74136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7207" name="Freeform 37">
            <a:extLst>
              <a:ext uri="{FF2B5EF4-FFF2-40B4-BE49-F238E27FC236}">
                <a16:creationId xmlns:a16="http://schemas.microsoft.com/office/drawing/2014/main" id="{68E180FF-771D-4938-8D78-3BADC5A710EA}"/>
              </a:ext>
            </a:extLst>
          </p:cNvPr>
          <p:cNvSpPr>
            <a:spLocks/>
          </p:cNvSpPr>
          <p:nvPr/>
        </p:nvSpPr>
        <p:spPr bwMode="auto">
          <a:xfrm>
            <a:off x="4957763" y="3384550"/>
            <a:ext cx="106362" cy="190500"/>
          </a:xfrm>
          <a:custGeom>
            <a:avLst/>
            <a:gdLst>
              <a:gd name="T0" fmla="*/ 104775 w 67"/>
              <a:gd name="T1" fmla="*/ 0 h 120"/>
              <a:gd name="T2" fmla="*/ 0 w 67"/>
              <a:gd name="T3" fmla="*/ 0 h 120"/>
              <a:gd name="T4" fmla="*/ 52387 w 67"/>
              <a:gd name="T5" fmla="*/ 188913 h 120"/>
              <a:gd name="T6" fmla="*/ 104775 w 67"/>
              <a:gd name="T7" fmla="*/ 0 h 12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67" h="120">
                <a:moveTo>
                  <a:pt x="66" y="0"/>
                </a:moveTo>
                <a:lnTo>
                  <a:pt x="0" y="0"/>
                </a:lnTo>
                <a:lnTo>
                  <a:pt x="33" y="119"/>
                </a:lnTo>
                <a:lnTo>
                  <a:pt x="66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7208" name="Freeform 38">
            <a:extLst>
              <a:ext uri="{FF2B5EF4-FFF2-40B4-BE49-F238E27FC236}">
                <a16:creationId xmlns:a16="http://schemas.microsoft.com/office/drawing/2014/main" id="{12178764-035B-4705-A63E-E4FA72991AAE}"/>
              </a:ext>
            </a:extLst>
          </p:cNvPr>
          <p:cNvSpPr>
            <a:spLocks/>
          </p:cNvSpPr>
          <p:nvPr/>
        </p:nvSpPr>
        <p:spPr bwMode="auto">
          <a:xfrm>
            <a:off x="1144588" y="2552700"/>
            <a:ext cx="1603375" cy="569913"/>
          </a:xfrm>
          <a:custGeom>
            <a:avLst/>
            <a:gdLst>
              <a:gd name="T0" fmla="*/ 1601788 w 1010"/>
              <a:gd name="T1" fmla="*/ 0 h 359"/>
              <a:gd name="T2" fmla="*/ 0 w 1010"/>
              <a:gd name="T3" fmla="*/ 442913 h 359"/>
              <a:gd name="T4" fmla="*/ 0 w 1010"/>
              <a:gd name="T5" fmla="*/ 568325 h 359"/>
              <a:gd name="T6" fmla="*/ 1601788 w 1010"/>
              <a:gd name="T7" fmla="*/ 0 h 359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010" h="359">
                <a:moveTo>
                  <a:pt x="1009" y="0"/>
                </a:moveTo>
                <a:lnTo>
                  <a:pt x="0" y="279"/>
                </a:lnTo>
                <a:lnTo>
                  <a:pt x="0" y="358"/>
                </a:lnTo>
                <a:lnTo>
                  <a:pt x="1009" y="0"/>
                </a:lnTo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7209" name="Freeform 39">
            <a:extLst>
              <a:ext uri="{FF2B5EF4-FFF2-40B4-BE49-F238E27FC236}">
                <a16:creationId xmlns:a16="http://schemas.microsoft.com/office/drawing/2014/main" id="{DB7E1080-F5C7-408D-97CE-3C2E4A958D2B}"/>
              </a:ext>
            </a:extLst>
          </p:cNvPr>
          <p:cNvSpPr>
            <a:spLocks/>
          </p:cNvSpPr>
          <p:nvPr/>
        </p:nvSpPr>
        <p:spPr bwMode="auto">
          <a:xfrm>
            <a:off x="1144588" y="2552700"/>
            <a:ext cx="1622425" cy="585788"/>
          </a:xfrm>
          <a:custGeom>
            <a:avLst/>
            <a:gdLst>
              <a:gd name="T0" fmla="*/ 1620838 w 1022"/>
              <a:gd name="T1" fmla="*/ 0 h 369"/>
              <a:gd name="T2" fmla="*/ 0 w 1022"/>
              <a:gd name="T3" fmla="*/ 455613 h 369"/>
              <a:gd name="T4" fmla="*/ 0 w 1022"/>
              <a:gd name="T5" fmla="*/ 584200 h 369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22" h="369">
                <a:moveTo>
                  <a:pt x="1021" y="0"/>
                </a:moveTo>
                <a:lnTo>
                  <a:pt x="0" y="287"/>
                </a:lnTo>
                <a:lnTo>
                  <a:pt x="0" y="368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7210" name="Freeform 40">
            <a:extLst>
              <a:ext uri="{FF2B5EF4-FFF2-40B4-BE49-F238E27FC236}">
                <a16:creationId xmlns:a16="http://schemas.microsoft.com/office/drawing/2014/main" id="{26A747A9-C07B-4E30-971E-2BCEA2FBC99D}"/>
              </a:ext>
            </a:extLst>
          </p:cNvPr>
          <p:cNvSpPr>
            <a:spLocks/>
          </p:cNvSpPr>
          <p:nvPr/>
        </p:nvSpPr>
        <p:spPr bwMode="auto">
          <a:xfrm>
            <a:off x="1101725" y="3109913"/>
            <a:ext cx="98425" cy="98425"/>
          </a:xfrm>
          <a:custGeom>
            <a:avLst/>
            <a:gdLst>
              <a:gd name="T0" fmla="*/ 96838 w 62"/>
              <a:gd name="T1" fmla="*/ 0 h 62"/>
              <a:gd name="T2" fmla="*/ 0 w 62"/>
              <a:gd name="T3" fmla="*/ 0 h 62"/>
              <a:gd name="T4" fmla="*/ 46038 w 62"/>
              <a:gd name="T5" fmla="*/ 96838 h 62"/>
              <a:gd name="T6" fmla="*/ 96838 w 62"/>
              <a:gd name="T7" fmla="*/ 0 h 62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62" h="62">
                <a:moveTo>
                  <a:pt x="61" y="0"/>
                </a:moveTo>
                <a:lnTo>
                  <a:pt x="0" y="0"/>
                </a:lnTo>
                <a:lnTo>
                  <a:pt x="29" y="61"/>
                </a:lnTo>
                <a:lnTo>
                  <a:pt x="61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7211" name="Line 41">
            <a:extLst>
              <a:ext uri="{FF2B5EF4-FFF2-40B4-BE49-F238E27FC236}">
                <a16:creationId xmlns:a16="http://schemas.microsoft.com/office/drawing/2014/main" id="{70436023-5C80-441F-87A6-27C3539DF26C}"/>
              </a:ext>
            </a:extLst>
          </p:cNvPr>
          <p:cNvSpPr>
            <a:spLocks noChangeShapeType="1"/>
          </p:cNvSpPr>
          <p:nvPr/>
        </p:nvSpPr>
        <p:spPr bwMode="auto">
          <a:xfrm>
            <a:off x="1947863" y="3675063"/>
            <a:ext cx="2555875" cy="25876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7212" name="Freeform 42">
            <a:extLst>
              <a:ext uri="{FF2B5EF4-FFF2-40B4-BE49-F238E27FC236}">
                <a16:creationId xmlns:a16="http://schemas.microsoft.com/office/drawing/2014/main" id="{08C2E8D3-C82E-4602-BAD0-8B2C1E057250}"/>
              </a:ext>
            </a:extLst>
          </p:cNvPr>
          <p:cNvSpPr>
            <a:spLocks/>
          </p:cNvSpPr>
          <p:nvPr/>
        </p:nvSpPr>
        <p:spPr bwMode="auto">
          <a:xfrm>
            <a:off x="4473575" y="3889375"/>
            <a:ext cx="114300" cy="85725"/>
          </a:xfrm>
          <a:custGeom>
            <a:avLst/>
            <a:gdLst>
              <a:gd name="T0" fmla="*/ 9525 w 72"/>
              <a:gd name="T1" fmla="*/ 0 h 54"/>
              <a:gd name="T2" fmla="*/ 0 w 72"/>
              <a:gd name="T3" fmla="*/ 84138 h 54"/>
              <a:gd name="T4" fmla="*/ 112713 w 72"/>
              <a:gd name="T5" fmla="*/ 53975 h 54"/>
              <a:gd name="T6" fmla="*/ 9525 w 72"/>
              <a:gd name="T7" fmla="*/ 0 h 54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72" h="54">
                <a:moveTo>
                  <a:pt x="6" y="0"/>
                </a:moveTo>
                <a:lnTo>
                  <a:pt x="0" y="53"/>
                </a:lnTo>
                <a:lnTo>
                  <a:pt x="71" y="34"/>
                </a:lnTo>
                <a:lnTo>
                  <a:pt x="6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</p:spTree>
  </p:cSld>
  <p:clrMapOvr>
    <a:masterClrMapping/>
  </p:clrMapOvr>
  <p:transition>
    <p:wipe dir="d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Élőláb helye 4">
            <a:extLst>
              <a:ext uri="{FF2B5EF4-FFF2-40B4-BE49-F238E27FC236}">
                <a16:creationId xmlns:a16="http://schemas.microsoft.com/office/drawing/2014/main" id="{E1B0DD04-1C66-4C7E-8C00-009B22C5C6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hu-HU" b="0">
                <a:latin typeface="Arial" panose="020B0604020202020204" pitchFamily="34" charset="0"/>
              </a:rPr>
              <a:t>Információrendszer fejlesztés módszertana, Dr. Molnár Bálint egyetemi docens</a:t>
            </a:r>
          </a:p>
        </p:txBody>
      </p:sp>
      <p:sp>
        <p:nvSpPr>
          <p:cNvPr id="44035" name="Dia számának helye 5">
            <a:extLst>
              <a:ext uri="{FF2B5EF4-FFF2-40B4-BE49-F238E27FC236}">
                <a16:creationId xmlns:a16="http://schemas.microsoft.com/office/drawing/2014/main" id="{58975A71-6017-496A-A58A-CAB03F5F48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fld id="{3B60CC4C-49A5-4B78-A2CB-D17FFD652ED6}" type="slidenum">
              <a:rPr lang="en-US" altLang="hu-HU" b="0">
                <a:latin typeface="Arial" panose="020B0604020202020204" pitchFamily="34" charset="0"/>
              </a:rPr>
              <a:pPr/>
              <a:t>20</a:t>
            </a:fld>
            <a:endParaRPr lang="en-US" altLang="hu-HU" b="0">
              <a:latin typeface="Arial" panose="020B0604020202020204" pitchFamily="34" charset="0"/>
            </a:endParaRPr>
          </a:p>
        </p:txBody>
      </p:sp>
      <p:sp>
        <p:nvSpPr>
          <p:cNvPr id="44036" name="Rectangle 2">
            <a:extLst>
              <a:ext uri="{FF2B5EF4-FFF2-40B4-BE49-F238E27FC236}">
                <a16:creationId xmlns:a16="http://schemas.microsoft.com/office/drawing/2014/main" id="{74DCDE62-D90B-498F-9BD8-89F70BC6A6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7875" y="6234113"/>
            <a:ext cx="20383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hu-HU" altLang="hu-HU"/>
          </a:p>
        </p:txBody>
      </p:sp>
      <p:sp>
        <p:nvSpPr>
          <p:cNvPr id="44037" name="Rectangle 3">
            <a:extLst>
              <a:ext uri="{FF2B5EF4-FFF2-40B4-BE49-F238E27FC236}">
                <a16:creationId xmlns:a16="http://schemas.microsoft.com/office/drawing/2014/main" id="{134D0A82-D9FA-4649-9156-C60DF12EE2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98838" y="6234113"/>
            <a:ext cx="31083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hu-HU" altLang="hu-HU"/>
          </a:p>
        </p:txBody>
      </p:sp>
      <p:sp>
        <p:nvSpPr>
          <p:cNvPr id="44038" name="Rectangle 4">
            <a:extLst>
              <a:ext uri="{FF2B5EF4-FFF2-40B4-BE49-F238E27FC236}">
                <a16:creationId xmlns:a16="http://schemas.microsoft.com/office/drawing/2014/main" id="{D5DE4A19-A269-43B5-8EEF-815F390E3AC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09663" y="455613"/>
            <a:ext cx="8089900" cy="696912"/>
          </a:xfrm>
          <a:noFill/>
        </p:spPr>
        <p:txBody>
          <a:bodyPr lIns="0" tIns="0" rIns="0" bIns="0"/>
          <a:lstStyle/>
          <a:p>
            <a:pPr marL="0" indent="0" algn="ctr" defTabSz="401638" eaLnBrk="1" hangingPunct="1">
              <a:spcBef>
                <a:spcPct val="0"/>
              </a:spcBef>
            </a:pPr>
            <a:r>
              <a:rPr lang="en-US" altLang="hu-HU" sz="2300"/>
              <a:t>1. SZINTű DFD ELKÉSZÍTÉSE</a:t>
            </a:r>
          </a:p>
          <a:p>
            <a:pPr marL="0" indent="0" algn="ctr" defTabSz="401638" eaLnBrk="1" hangingPunct="1">
              <a:spcBef>
                <a:spcPct val="0"/>
              </a:spcBef>
            </a:pPr>
            <a:r>
              <a:rPr lang="en-US" altLang="hu-HU" sz="2300"/>
              <a:t> 1.RÉSZ 2. LÉPÉS</a:t>
            </a:r>
          </a:p>
        </p:txBody>
      </p:sp>
      <p:sp>
        <p:nvSpPr>
          <p:cNvPr id="44039" name="Rectangle 5">
            <a:extLst>
              <a:ext uri="{FF2B5EF4-FFF2-40B4-BE49-F238E27FC236}">
                <a16:creationId xmlns:a16="http://schemas.microsoft.com/office/drawing/2014/main" id="{8A795BFB-CA78-4A1C-9544-068553368C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28788" y="1862138"/>
            <a:ext cx="7991475" cy="417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hu-HU" sz="2000" b="0">
                <a:solidFill>
                  <a:srgbClr val="000000"/>
                </a:solidFill>
              </a:rPr>
              <a:t>A kiinduló ábra megrajzolása</a:t>
            </a:r>
          </a:p>
        </p:txBody>
      </p:sp>
      <p:sp>
        <p:nvSpPr>
          <p:cNvPr id="44040" name="Oval 6">
            <a:extLst>
              <a:ext uri="{FF2B5EF4-FFF2-40B4-BE49-F238E27FC236}">
                <a16:creationId xmlns:a16="http://schemas.microsoft.com/office/drawing/2014/main" id="{9FE2EDC2-CA8B-4D98-9277-28E36FDD65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0288" y="1800225"/>
            <a:ext cx="1622425" cy="623888"/>
          </a:xfrm>
          <a:prstGeom prst="ellips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hu-HU" altLang="hu-HU"/>
          </a:p>
        </p:txBody>
      </p:sp>
      <p:sp>
        <p:nvSpPr>
          <p:cNvPr id="44041" name="Rectangle 7">
            <a:extLst>
              <a:ext uri="{FF2B5EF4-FFF2-40B4-BE49-F238E27FC236}">
                <a16:creationId xmlns:a16="http://schemas.microsoft.com/office/drawing/2014/main" id="{1F90D8B7-2D4E-4920-AAF8-45696BF289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9700" y="2028825"/>
            <a:ext cx="8128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hu-HU" sz="1800" b="0">
                <a:solidFill>
                  <a:srgbClr val="000000"/>
                </a:solidFill>
              </a:rPr>
              <a:t>VEVő</a:t>
            </a:r>
          </a:p>
        </p:txBody>
      </p:sp>
      <p:sp>
        <p:nvSpPr>
          <p:cNvPr id="44042" name="Rectangle 8">
            <a:extLst>
              <a:ext uri="{FF2B5EF4-FFF2-40B4-BE49-F238E27FC236}">
                <a16:creationId xmlns:a16="http://schemas.microsoft.com/office/drawing/2014/main" id="{9C394778-A43F-4D49-AD03-662D27092E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7700" y="2582863"/>
            <a:ext cx="1193800" cy="350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hu-HU" sz="1800" b="0">
                <a:solidFill>
                  <a:srgbClr val="000000"/>
                </a:solidFill>
              </a:rPr>
              <a:t>Vásárlói</a:t>
            </a:r>
          </a:p>
          <a:p>
            <a:pPr algn="ctr"/>
            <a:r>
              <a:rPr lang="en-US" altLang="hu-HU" sz="1800" b="0">
                <a:solidFill>
                  <a:srgbClr val="000000"/>
                </a:solidFill>
              </a:rPr>
              <a:t>rendelés</a:t>
            </a:r>
          </a:p>
        </p:txBody>
      </p:sp>
      <p:sp>
        <p:nvSpPr>
          <p:cNvPr id="44043" name="Oval 9">
            <a:extLst>
              <a:ext uri="{FF2B5EF4-FFF2-40B4-BE49-F238E27FC236}">
                <a16:creationId xmlns:a16="http://schemas.microsoft.com/office/drawing/2014/main" id="{79A4674B-5222-4016-BAA7-92C3F4EC0E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6000" y="3468688"/>
            <a:ext cx="1619250" cy="623887"/>
          </a:xfrm>
          <a:prstGeom prst="ellips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hu-HU" altLang="hu-HU"/>
          </a:p>
        </p:txBody>
      </p:sp>
      <p:sp>
        <p:nvSpPr>
          <p:cNvPr id="44044" name="Rectangle 10">
            <a:extLst>
              <a:ext uri="{FF2B5EF4-FFF2-40B4-BE49-F238E27FC236}">
                <a16:creationId xmlns:a16="http://schemas.microsoft.com/office/drawing/2014/main" id="{D7D0F6B5-1F0D-40AF-9349-7823D51F0A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81100" y="3524250"/>
            <a:ext cx="1223963" cy="387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hu-HU" sz="1800" b="0">
                <a:solidFill>
                  <a:srgbClr val="000000"/>
                </a:solidFill>
              </a:rPr>
              <a:t>ELADÁSI OSZT.</a:t>
            </a:r>
          </a:p>
        </p:txBody>
      </p:sp>
      <p:sp>
        <p:nvSpPr>
          <p:cNvPr id="44045" name="Oval 11">
            <a:extLst>
              <a:ext uri="{FF2B5EF4-FFF2-40B4-BE49-F238E27FC236}">
                <a16:creationId xmlns:a16="http://schemas.microsoft.com/office/drawing/2014/main" id="{8000A210-FA1B-4134-AC63-AB1247A0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6000" y="5132388"/>
            <a:ext cx="1619250" cy="627062"/>
          </a:xfrm>
          <a:prstGeom prst="ellips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hu-HU" altLang="hu-HU"/>
          </a:p>
        </p:txBody>
      </p:sp>
      <p:sp>
        <p:nvSpPr>
          <p:cNvPr id="44046" name="Rectangle 12">
            <a:extLst>
              <a:ext uri="{FF2B5EF4-FFF2-40B4-BE49-F238E27FC236}">
                <a16:creationId xmlns:a16="http://schemas.microsoft.com/office/drawing/2014/main" id="{1ED3833E-45F3-4D16-9BB0-0E6C09C97C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5191125"/>
            <a:ext cx="1350963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hu-HU" sz="1800" b="0">
                <a:solidFill>
                  <a:srgbClr val="000000"/>
                </a:solidFill>
              </a:rPr>
              <a:t>ADATELő-</a:t>
            </a:r>
          </a:p>
          <a:p>
            <a:pPr algn="ctr"/>
            <a:r>
              <a:rPr lang="en-US" altLang="hu-HU" sz="1800" b="0">
                <a:solidFill>
                  <a:srgbClr val="000000"/>
                </a:solidFill>
              </a:rPr>
              <a:t>KÉSZÍTőK</a:t>
            </a:r>
          </a:p>
        </p:txBody>
      </p:sp>
      <p:sp>
        <p:nvSpPr>
          <p:cNvPr id="44047" name="Oval 13">
            <a:extLst>
              <a:ext uri="{FF2B5EF4-FFF2-40B4-BE49-F238E27FC236}">
                <a16:creationId xmlns:a16="http://schemas.microsoft.com/office/drawing/2014/main" id="{7F0984C2-CB82-4977-B572-E972BBD9CC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49713" y="3457575"/>
            <a:ext cx="1619250" cy="623888"/>
          </a:xfrm>
          <a:prstGeom prst="ellips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hu-HU" altLang="hu-HU"/>
          </a:p>
        </p:txBody>
      </p:sp>
      <p:sp>
        <p:nvSpPr>
          <p:cNvPr id="44048" name="Rectangle 14">
            <a:extLst>
              <a:ext uri="{FF2B5EF4-FFF2-40B4-BE49-F238E27FC236}">
                <a16:creationId xmlns:a16="http://schemas.microsoft.com/office/drawing/2014/main" id="{AF2FC023-7EAD-4D7D-AAFC-7683266EC9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76700" y="3676650"/>
            <a:ext cx="1584325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hu-HU" sz="1800" b="0">
                <a:solidFill>
                  <a:srgbClr val="000000"/>
                </a:solidFill>
              </a:rPr>
              <a:t>SZÁMÍTÓGÉP</a:t>
            </a:r>
          </a:p>
        </p:txBody>
      </p:sp>
      <p:sp>
        <p:nvSpPr>
          <p:cNvPr id="44049" name="Oval 15">
            <a:extLst>
              <a:ext uri="{FF2B5EF4-FFF2-40B4-BE49-F238E27FC236}">
                <a16:creationId xmlns:a16="http://schemas.microsoft.com/office/drawing/2014/main" id="{075F48BE-4653-438A-AC1E-FAD453B4D0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49713" y="5127625"/>
            <a:ext cx="1619250" cy="625475"/>
          </a:xfrm>
          <a:prstGeom prst="ellips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hu-HU" altLang="hu-HU"/>
          </a:p>
        </p:txBody>
      </p:sp>
      <p:sp>
        <p:nvSpPr>
          <p:cNvPr id="44050" name="Rectangle 16">
            <a:extLst>
              <a:ext uri="{FF2B5EF4-FFF2-40B4-BE49-F238E27FC236}">
                <a16:creationId xmlns:a16="http://schemas.microsoft.com/office/drawing/2014/main" id="{586C93C2-FA23-4C09-831B-CEC7358296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86250" y="5276850"/>
            <a:ext cx="1123950" cy="225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hu-HU" sz="1800" b="0">
                <a:solidFill>
                  <a:srgbClr val="000000"/>
                </a:solidFill>
              </a:rPr>
              <a:t>RAKTÁR</a:t>
            </a:r>
          </a:p>
        </p:txBody>
      </p:sp>
      <p:sp>
        <p:nvSpPr>
          <p:cNvPr id="44051" name="Oval 17">
            <a:extLst>
              <a:ext uri="{FF2B5EF4-FFF2-40B4-BE49-F238E27FC236}">
                <a16:creationId xmlns:a16="http://schemas.microsoft.com/office/drawing/2014/main" id="{D53C470B-A102-4586-9E97-01CEC8903F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38975" y="3468688"/>
            <a:ext cx="1622425" cy="623887"/>
          </a:xfrm>
          <a:prstGeom prst="ellips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hu-HU" altLang="hu-HU"/>
          </a:p>
        </p:txBody>
      </p:sp>
      <p:sp>
        <p:nvSpPr>
          <p:cNvPr id="44052" name="Rectangle 18">
            <a:extLst>
              <a:ext uri="{FF2B5EF4-FFF2-40B4-BE49-F238E27FC236}">
                <a16:creationId xmlns:a16="http://schemas.microsoft.com/office/drawing/2014/main" id="{F34D2952-F430-4C93-9209-1C716A3A6A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81850" y="3554413"/>
            <a:ext cx="1289050" cy="560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hu-HU" sz="1800" b="0">
                <a:solidFill>
                  <a:srgbClr val="000000"/>
                </a:solidFill>
              </a:rPr>
              <a:t>KÖNYVE-</a:t>
            </a:r>
          </a:p>
          <a:p>
            <a:pPr algn="ctr"/>
            <a:r>
              <a:rPr lang="en-US" altLang="hu-HU" sz="1800" b="0">
                <a:solidFill>
                  <a:srgbClr val="000000"/>
                </a:solidFill>
              </a:rPr>
              <a:t>LÉS</a:t>
            </a:r>
          </a:p>
        </p:txBody>
      </p:sp>
      <p:sp>
        <p:nvSpPr>
          <p:cNvPr id="44053" name="Oval 19">
            <a:extLst>
              <a:ext uri="{FF2B5EF4-FFF2-40B4-BE49-F238E27FC236}">
                <a16:creationId xmlns:a16="http://schemas.microsoft.com/office/drawing/2014/main" id="{4F4C4069-F8CB-4FFA-8E7F-D9DD3EBEC7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43738" y="5140325"/>
            <a:ext cx="1622425" cy="625475"/>
          </a:xfrm>
          <a:prstGeom prst="ellips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hu-HU" altLang="hu-HU"/>
          </a:p>
        </p:txBody>
      </p:sp>
      <p:sp>
        <p:nvSpPr>
          <p:cNvPr id="44054" name="Rectangle 20">
            <a:extLst>
              <a:ext uri="{FF2B5EF4-FFF2-40B4-BE49-F238E27FC236}">
                <a16:creationId xmlns:a16="http://schemas.microsoft.com/office/drawing/2014/main" id="{82947727-3294-43B4-88BB-8153DCB89A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00900" y="5357813"/>
            <a:ext cx="1506538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hu-HU" sz="1800" b="0">
                <a:solidFill>
                  <a:srgbClr val="000000"/>
                </a:solidFill>
              </a:rPr>
              <a:t>SZÁLLÍTÁS</a:t>
            </a:r>
          </a:p>
        </p:txBody>
      </p:sp>
      <p:sp>
        <p:nvSpPr>
          <p:cNvPr id="44055" name="Line 21">
            <a:extLst>
              <a:ext uri="{FF2B5EF4-FFF2-40B4-BE49-F238E27FC236}">
                <a16:creationId xmlns:a16="http://schemas.microsoft.com/office/drawing/2014/main" id="{BEF57EFA-C37D-4E81-ACCE-502DDABFBACC}"/>
              </a:ext>
            </a:extLst>
          </p:cNvPr>
          <p:cNvSpPr>
            <a:spLocks noChangeShapeType="1"/>
          </p:cNvSpPr>
          <p:nvPr/>
        </p:nvSpPr>
        <p:spPr bwMode="auto">
          <a:xfrm>
            <a:off x="1851025" y="2430463"/>
            <a:ext cx="0" cy="102711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44056" name="Line 22">
            <a:extLst>
              <a:ext uri="{FF2B5EF4-FFF2-40B4-BE49-F238E27FC236}">
                <a16:creationId xmlns:a16="http://schemas.microsoft.com/office/drawing/2014/main" id="{30C12D4F-0CF3-4CC4-BEF6-AA265998D2D1}"/>
              </a:ext>
            </a:extLst>
          </p:cNvPr>
          <p:cNvSpPr>
            <a:spLocks noChangeShapeType="1"/>
          </p:cNvSpPr>
          <p:nvPr/>
        </p:nvSpPr>
        <p:spPr bwMode="auto">
          <a:xfrm>
            <a:off x="1855788" y="4103688"/>
            <a:ext cx="0" cy="10287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44057" name="Line 23">
            <a:extLst>
              <a:ext uri="{FF2B5EF4-FFF2-40B4-BE49-F238E27FC236}">
                <a16:creationId xmlns:a16="http://schemas.microsoft.com/office/drawing/2014/main" id="{38262C0A-5A66-41BB-AB4D-799199810336}"/>
              </a:ext>
            </a:extLst>
          </p:cNvPr>
          <p:cNvSpPr>
            <a:spLocks noChangeShapeType="1"/>
          </p:cNvSpPr>
          <p:nvPr/>
        </p:nvSpPr>
        <p:spPr bwMode="auto">
          <a:xfrm>
            <a:off x="4852988" y="4084638"/>
            <a:ext cx="0" cy="10287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44058" name="Line 24">
            <a:extLst>
              <a:ext uri="{FF2B5EF4-FFF2-40B4-BE49-F238E27FC236}">
                <a16:creationId xmlns:a16="http://schemas.microsoft.com/office/drawing/2014/main" id="{640183B9-7298-4443-A095-EEF1D67DF4D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671763" y="3767138"/>
            <a:ext cx="13970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44059" name="Line 25">
            <a:extLst>
              <a:ext uri="{FF2B5EF4-FFF2-40B4-BE49-F238E27FC236}">
                <a16:creationId xmlns:a16="http://schemas.microsoft.com/office/drawing/2014/main" id="{05455DEE-3981-44F9-A092-D04156E1C94C}"/>
              </a:ext>
            </a:extLst>
          </p:cNvPr>
          <p:cNvSpPr>
            <a:spLocks noChangeShapeType="1"/>
          </p:cNvSpPr>
          <p:nvPr/>
        </p:nvSpPr>
        <p:spPr bwMode="auto">
          <a:xfrm>
            <a:off x="5680075" y="3770313"/>
            <a:ext cx="136366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44060" name="Line 26">
            <a:extLst>
              <a:ext uri="{FF2B5EF4-FFF2-40B4-BE49-F238E27FC236}">
                <a16:creationId xmlns:a16="http://schemas.microsoft.com/office/drawing/2014/main" id="{734A8649-9B27-42CC-B7FD-B2719B57311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189163" y="4025900"/>
            <a:ext cx="2149475" cy="113347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44061" name="Line 27">
            <a:extLst>
              <a:ext uri="{FF2B5EF4-FFF2-40B4-BE49-F238E27FC236}">
                <a16:creationId xmlns:a16="http://schemas.microsoft.com/office/drawing/2014/main" id="{287C7166-2DA8-49A4-B9CD-FB317DC568E5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182813" y="2395538"/>
            <a:ext cx="2170112" cy="11303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44062" name="Line 28">
            <a:extLst>
              <a:ext uri="{FF2B5EF4-FFF2-40B4-BE49-F238E27FC236}">
                <a16:creationId xmlns:a16="http://schemas.microsoft.com/office/drawing/2014/main" id="{27808B98-323A-4DD6-84BD-BC302345F730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4000" y="4025900"/>
            <a:ext cx="2174875" cy="113347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44063" name="Rectangle 29">
            <a:extLst>
              <a:ext uri="{FF2B5EF4-FFF2-40B4-BE49-F238E27FC236}">
                <a16:creationId xmlns:a16="http://schemas.microsoft.com/office/drawing/2014/main" id="{30F1F6A9-62CC-4D5C-95DB-A2096ADF25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0100" y="4333875"/>
            <a:ext cx="1041400" cy="352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hu-HU" sz="1800" b="0">
                <a:solidFill>
                  <a:srgbClr val="000000"/>
                </a:solidFill>
              </a:rPr>
              <a:t>Vásárlói</a:t>
            </a:r>
          </a:p>
          <a:p>
            <a:pPr algn="ctr"/>
            <a:r>
              <a:rPr lang="en-US" altLang="hu-HU" sz="1800" b="0">
                <a:solidFill>
                  <a:srgbClr val="000000"/>
                </a:solidFill>
              </a:rPr>
              <a:t>rendelés</a:t>
            </a:r>
          </a:p>
        </p:txBody>
      </p:sp>
      <p:sp>
        <p:nvSpPr>
          <p:cNvPr id="44064" name="Rectangle 30">
            <a:extLst>
              <a:ext uri="{FF2B5EF4-FFF2-40B4-BE49-F238E27FC236}">
                <a16:creationId xmlns:a16="http://schemas.microsoft.com/office/drawing/2014/main" id="{24BF43B9-1B29-4A26-B652-D0DD0EAB49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62250" y="3463925"/>
            <a:ext cx="1184275" cy="158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hu-HU" sz="1800" b="0">
                <a:solidFill>
                  <a:srgbClr val="000000"/>
                </a:solidFill>
              </a:rPr>
              <a:t>Érvényesítés</a:t>
            </a:r>
          </a:p>
        </p:txBody>
      </p:sp>
      <p:sp>
        <p:nvSpPr>
          <p:cNvPr id="44065" name="Rectangle 31">
            <a:extLst>
              <a:ext uri="{FF2B5EF4-FFF2-40B4-BE49-F238E27FC236}">
                <a16:creationId xmlns:a16="http://schemas.microsoft.com/office/drawing/2014/main" id="{EC24AC48-19DE-4F8B-B6C8-3B272AF8B3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70588" y="3541713"/>
            <a:ext cx="695325" cy="160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hu-HU" sz="1800" b="0">
                <a:solidFill>
                  <a:srgbClr val="000000"/>
                </a:solidFill>
              </a:rPr>
              <a:t>Számla</a:t>
            </a:r>
          </a:p>
        </p:txBody>
      </p:sp>
      <p:sp>
        <p:nvSpPr>
          <p:cNvPr id="44066" name="Rectangle 32">
            <a:extLst>
              <a:ext uri="{FF2B5EF4-FFF2-40B4-BE49-F238E27FC236}">
                <a16:creationId xmlns:a16="http://schemas.microsoft.com/office/drawing/2014/main" id="{634B69D0-79E1-451E-8A5F-F7AC2004F2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5813" y="3829050"/>
            <a:ext cx="936625" cy="160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hu-HU" sz="1800" b="0">
                <a:solidFill>
                  <a:srgbClr val="000000"/>
                </a:solidFill>
              </a:rPr>
              <a:t>(másolat)</a:t>
            </a:r>
          </a:p>
        </p:txBody>
      </p:sp>
      <p:sp>
        <p:nvSpPr>
          <p:cNvPr id="44067" name="Rectangle 33">
            <a:extLst>
              <a:ext uri="{FF2B5EF4-FFF2-40B4-BE49-F238E27FC236}">
                <a16:creationId xmlns:a16="http://schemas.microsoft.com/office/drawing/2014/main" id="{5A2E7429-58F7-4FFE-9875-C732676323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28938" y="3829050"/>
            <a:ext cx="817562" cy="160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hu-HU" sz="1800" b="0">
                <a:solidFill>
                  <a:srgbClr val="000000"/>
                </a:solidFill>
              </a:rPr>
              <a:t>Jelentés</a:t>
            </a:r>
          </a:p>
        </p:txBody>
      </p:sp>
      <p:sp>
        <p:nvSpPr>
          <p:cNvPr id="44068" name="Rectangle 34">
            <a:extLst>
              <a:ext uri="{FF2B5EF4-FFF2-40B4-BE49-F238E27FC236}">
                <a16:creationId xmlns:a16="http://schemas.microsoft.com/office/drawing/2014/main" id="{7109AFA5-06D4-44D6-A70F-9016ADB32C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14725" y="2792413"/>
            <a:ext cx="693738" cy="157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hu-HU" sz="1800" b="0">
                <a:solidFill>
                  <a:srgbClr val="000000"/>
                </a:solidFill>
              </a:rPr>
              <a:t>Számla</a:t>
            </a:r>
          </a:p>
        </p:txBody>
      </p:sp>
      <p:sp>
        <p:nvSpPr>
          <p:cNvPr id="44069" name="Rectangle 35">
            <a:extLst>
              <a:ext uri="{FF2B5EF4-FFF2-40B4-BE49-F238E27FC236}">
                <a16:creationId xmlns:a16="http://schemas.microsoft.com/office/drawing/2014/main" id="{3C15A51E-242B-4AAD-8118-BA427DD117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4892675"/>
            <a:ext cx="1447800" cy="1184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hu-HU" sz="1800" b="0">
                <a:solidFill>
                  <a:srgbClr val="000000"/>
                </a:solidFill>
              </a:rPr>
              <a:t>Adatokká</a:t>
            </a:r>
          </a:p>
          <a:p>
            <a:pPr algn="ctr"/>
            <a:r>
              <a:rPr lang="en-US" altLang="hu-HU" sz="1800" b="0">
                <a:solidFill>
                  <a:srgbClr val="000000"/>
                </a:solidFill>
              </a:rPr>
              <a:t>alakított</a:t>
            </a:r>
          </a:p>
          <a:p>
            <a:pPr algn="ctr"/>
            <a:r>
              <a:rPr lang="en-US" altLang="hu-HU" sz="1800" b="0">
                <a:solidFill>
                  <a:srgbClr val="000000"/>
                </a:solidFill>
              </a:rPr>
              <a:t>megrendelések</a:t>
            </a:r>
          </a:p>
        </p:txBody>
      </p:sp>
      <p:sp>
        <p:nvSpPr>
          <p:cNvPr id="44070" name="Rectangle 36">
            <a:extLst>
              <a:ext uri="{FF2B5EF4-FFF2-40B4-BE49-F238E27FC236}">
                <a16:creationId xmlns:a16="http://schemas.microsoft.com/office/drawing/2014/main" id="{F82A8DED-B1C6-4DAC-80DB-0B45C712B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48225" y="4454525"/>
            <a:ext cx="1343025" cy="34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hu-HU" sz="1800" b="0">
                <a:solidFill>
                  <a:srgbClr val="000000"/>
                </a:solidFill>
              </a:rPr>
              <a:t>Összeállítási</a:t>
            </a:r>
          </a:p>
          <a:p>
            <a:pPr algn="ctr"/>
            <a:r>
              <a:rPr lang="en-US" altLang="hu-HU" sz="1800" b="0">
                <a:solidFill>
                  <a:srgbClr val="000000"/>
                </a:solidFill>
              </a:rPr>
              <a:t>lista</a:t>
            </a:r>
          </a:p>
        </p:txBody>
      </p:sp>
      <p:sp>
        <p:nvSpPr>
          <p:cNvPr id="44071" name="Rectangle 37">
            <a:extLst>
              <a:ext uri="{FF2B5EF4-FFF2-40B4-BE49-F238E27FC236}">
                <a16:creationId xmlns:a16="http://schemas.microsoft.com/office/drawing/2014/main" id="{60A0F1FE-6634-4817-8D10-5A3EC81806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07213" y="4494213"/>
            <a:ext cx="1550987" cy="554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hu-HU" sz="1800" b="0">
                <a:solidFill>
                  <a:srgbClr val="000000"/>
                </a:solidFill>
              </a:rPr>
              <a:t>kísérő</a:t>
            </a:r>
          </a:p>
          <a:p>
            <a:pPr algn="ctr"/>
            <a:r>
              <a:rPr lang="en-US" altLang="hu-HU" sz="1800" b="0">
                <a:solidFill>
                  <a:srgbClr val="000000"/>
                </a:solidFill>
              </a:rPr>
              <a:t>jegyzék</a:t>
            </a:r>
          </a:p>
        </p:txBody>
      </p:sp>
    </p:spTree>
  </p:cSld>
  <p:clrMapOvr>
    <a:masterClrMapping/>
  </p:clrMapOvr>
  <p:transition>
    <p:wipe dir="d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Élőláb helye 4">
            <a:extLst>
              <a:ext uri="{FF2B5EF4-FFF2-40B4-BE49-F238E27FC236}">
                <a16:creationId xmlns:a16="http://schemas.microsoft.com/office/drawing/2014/main" id="{9A50DDE0-B8A1-42D9-8832-86D158720D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hu-HU" b="0">
                <a:latin typeface="Arial" panose="020B0604020202020204" pitchFamily="34" charset="0"/>
              </a:rPr>
              <a:t>Információrendszer fejlesztés módszertana, Dr. Molnár Bálint egyetemi docens</a:t>
            </a:r>
          </a:p>
        </p:txBody>
      </p:sp>
      <p:sp>
        <p:nvSpPr>
          <p:cNvPr id="46083" name="Dia számának helye 5">
            <a:extLst>
              <a:ext uri="{FF2B5EF4-FFF2-40B4-BE49-F238E27FC236}">
                <a16:creationId xmlns:a16="http://schemas.microsoft.com/office/drawing/2014/main" id="{DE5F1949-C43B-4B3F-8250-3E5D46A170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fld id="{26D6285D-B140-4099-810D-EF720BFEF5AA}" type="slidenum">
              <a:rPr lang="en-US" altLang="hu-HU" b="0">
                <a:latin typeface="Arial" panose="020B0604020202020204" pitchFamily="34" charset="0"/>
              </a:rPr>
              <a:pPr/>
              <a:t>21</a:t>
            </a:fld>
            <a:endParaRPr lang="en-US" altLang="hu-HU" b="0">
              <a:latin typeface="Arial" panose="020B0604020202020204" pitchFamily="34" charset="0"/>
            </a:endParaRPr>
          </a:p>
        </p:txBody>
      </p:sp>
      <p:sp>
        <p:nvSpPr>
          <p:cNvPr id="46084" name="Rectangle 2">
            <a:extLst>
              <a:ext uri="{FF2B5EF4-FFF2-40B4-BE49-F238E27FC236}">
                <a16:creationId xmlns:a16="http://schemas.microsoft.com/office/drawing/2014/main" id="{69F802FA-D659-4DDD-8197-64479BD23F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7875" y="6234113"/>
            <a:ext cx="20383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hu-HU" altLang="hu-HU"/>
          </a:p>
        </p:txBody>
      </p:sp>
      <p:sp>
        <p:nvSpPr>
          <p:cNvPr id="46085" name="Rectangle 3">
            <a:extLst>
              <a:ext uri="{FF2B5EF4-FFF2-40B4-BE49-F238E27FC236}">
                <a16:creationId xmlns:a16="http://schemas.microsoft.com/office/drawing/2014/main" id="{01B9C6F5-13F7-48FA-850B-1A73C123E0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98838" y="6234113"/>
            <a:ext cx="31083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hu-HU" altLang="hu-HU"/>
          </a:p>
        </p:txBody>
      </p:sp>
      <p:sp>
        <p:nvSpPr>
          <p:cNvPr id="46086" name="Rectangle 4">
            <a:extLst>
              <a:ext uri="{FF2B5EF4-FFF2-40B4-BE49-F238E27FC236}">
                <a16:creationId xmlns:a16="http://schemas.microsoft.com/office/drawing/2014/main" id="{95A2D4DF-9F98-4BAF-8559-E691EB77218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47750" y="277813"/>
            <a:ext cx="8001000" cy="884237"/>
          </a:xfrm>
          <a:noFill/>
        </p:spPr>
        <p:txBody>
          <a:bodyPr lIns="0" tIns="0" rIns="0" bIns="0"/>
          <a:lstStyle/>
          <a:p>
            <a:pPr marL="0" indent="0" algn="ctr" defTabSz="401638" eaLnBrk="1" hangingPunct="1">
              <a:spcBef>
                <a:spcPct val="0"/>
              </a:spcBef>
            </a:pPr>
            <a:r>
              <a:rPr lang="en-US" altLang="hu-HU" sz="2400"/>
              <a:t>1.SZINTű DFD ELKÉSZÍTÉSE</a:t>
            </a:r>
          </a:p>
          <a:p>
            <a:pPr marL="0" indent="0" algn="ctr" defTabSz="401638" eaLnBrk="1" hangingPunct="1">
              <a:spcBef>
                <a:spcPct val="0"/>
              </a:spcBef>
            </a:pPr>
            <a:r>
              <a:rPr lang="en-US" altLang="hu-HU" sz="2400"/>
              <a:t>1. RÉSZ 2. LÉPÉS ÁTTEKINTÉS</a:t>
            </a:r>
          </a:p>
        </p:txBody>
      </p:sp>
      <p:sp>
        <p:nvSpPr>
          <p:cNvPr id="46087" name="Rectangle 5">
            <a:extLst>
              <a:ext uri="{FF2B5EF4-FFF2-40B4-BE49-F238E27FC236}">
                <a16:creationId xmlns:a16="http://schemas.microsoft.com/office/drawing/2014/main" id="{9EA6471A-F868-42D4-A447-1AE457D2F6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6588" y="1062038"/>
            <a:ext cx="6367462" cy="417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hu-HU" sz="2000" b="0">
                <a:solidFill>
                  <a:srgbClr val="000000"/>
                </a:solidFill>
              </a:rPr>
              <a:t>Áttekintés a teljesség ellenőrzése céljából</a:t>
            </a:r>
          </a:p>
        </p:txBody>
      </p:sp>
      <p:sp>
        <p:nvSpPr>
          <p:cNvPr id="46088" name="Oval 6">
            <a:extLst>
              <a:ext uri="{FF2B5EF4-FFF2-40B4-BE49-F238E27FC236}">
                <a16:creationId xmlns:a16="http://schemas.microsoft.com/office/drawing/2014/main" id="{B6895592-F23D-4E26-8DE5-023791A7FC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9313" y="1854200"/>
            <a:ext cx="1749425" cy="657225"/>
          </a:xfrm>
          <a:prstGeom prst="ellips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hu-HU" altLang="hu-HU"/>
          </a:p>
        </p:txBody>
      </p:sp>
      <p:sp>
        <p:nvSpPr>
          <p:cNvPr id="46089" name="Rectangle 7">
            <a:extLst>
              <a:ext uri="{FF2B5EF4-FFF2-40B4-BE49-F238E27FC236}">
                <a16:creationId xmlns:a16="http://schemas.microsoft.com/office/drawing/2014/main" id="{5904210A-716D-46B9-B94F-896D30DFC5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74788" y="2101850"/>
            <a:ext cx="669925" cy="185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hu-HU" sz="1800" b="0">
                <a:solidFill>
                  <a:srgbClr val="000000"/>
                </a:solidFill>
              </a:rPr>
              <a:t>VEVő</a:t>
            </a:r>
          </a:p>
        </p:txBody>
      </p:sp>
      <p:sp>
        <p:nvSpPr>
          <p:cNvPr id="46090" name="Rectangle 8">
            <a:extLst>
              <a:ext uri="{FF2B5EF4-FFF2-40B4-BE49-F238E27FC236}">
                <a16:creationId xmlns:a16="http://schemas.microsoft.com/office/drawing/2014/main" id="{5CFBAAE7-03FE-435F-BDAB-1981C21B37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1688" y="2744788"/>
            <a:ext cx="831850" cy="165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hu-HU" sz="1800" b="0">
                <a:solidFill>
                  <a:srgbClr val="000000"/>
                </a:solidFill>
              </a:rPr>
              <a:t>Vásárlói</a:t>
            </a:r>
          </a:p>
        </p:txBody>
      </p:sp>
      <p:sp>
        <p:nvSpPr>
          <p:cNvPr id="46091" name="Oval 9">
            <a:extLst>
              <a:ext uri="{FF2B5EF4-FFF2-40B4-BE49-F238E27FC236}">
                <a16:creationId xmlns:a16="http://schemas.microsoft.com/office/drawing/2014/main" id="{3F3D737A-CF04-47F6-9690-29141B7480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9313" y="3609975"/>
            <a:ext cx="1749425" cy="657225"/>
          </a:xfrm>
          <a:prstGeom prst="ellips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hu-HU" altLang="hu-HU"/>
          </a:p>
        </p:txBody>
      </p:sp>
      <p:sp>
        <p:nvSpPr>
          <p:cNvPr id="46092" name="Oval 10">
            <a:extLst>
              <a:ext uri="{FF2B5EF4-FFF2-40B4-BE49-F238E27FC236}">
                <a16:creationId xmlns:a16="http://schemas.microsoft.com/office/drawing/2014/main" id="{6349B5C0-24CD-4F3E-958F-07D22482DC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9313" y="5367338"/>
            <a:ext cx="1749425" cy="657225"/>
          </a:xfrm>
          <a:prstGeom prst="ellips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hu-HU" altLang="hu-HU"/>
          </a:p>
        </p:txBody>
      </p:sp>
      <p:sp>
        <p:nvSpPr>
          <p:cNvPr id="46093" name="Rectangle 11">
            <a:extLst>
              <a:ext uri="{FF2B5EF4-FFF2-40B4-BE49-F238E27FC236}">
                <a16:creationId xmlns:a16="http://schemas.microsoft.com/office/drawing/2014/main" id="{D06A3FFD-30FC-43E4-BC5B-EC77FBBBD1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3450" y="5384800"/>
            <a:ext cx="1657350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hu-HU" sz="1800" b="0">
                <a:solidFill>
                  <a:srgbClr val="000000"/>
                </a:solidFill>
              </a:rPr>
              <a:t>ADAT</a:t>
            </a:r>
          </a:p>
          <a:p>
            <a:pPr algn="ctr"/>
            <a:r>
              <a:rPr lang="en-US" altLang="hu-HU" sz="1800" b="0">
                <a:solidFill>
                  <a:srgbClr val="000000"/>
                </a:solidFill>
              </a:rPr>
              <a:t>ELőKÉSZÍTőK</a:t>
            </a:r>
          </a:p>
        </p:txBody>
      </p:sp>
      <p:sp>
        <p:nvSpPr>
          <p:cNvPr id="46094" name="Oval 12">
            <a:extLst>
              <a:ext uri="{FF2B5EF4-FFF2-40B4-BE49-F238E27FC236}">
                <a16:creationId xmlns:a16="http://schemas.microsoft.com/office/drawing/2014/main" id="{92959DD5-577A-40AC-A8E9-C9EA37FD3A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9563" y="3598863"/>
            <a:ext cx="1749425" cy="657225"/>
          </a:xfrm>
          <a:prstGeom prst="ellips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hu-HU" altLang="hu-HU"/>
          </a:p>
        </p:txBody>
      </p:sp>
      <p:sp>
        <p:nvSpPr>
          <p:cNvPr id="46095" name="Rectangle 13">
            <a:extLst>
              <a:ext uri="{FF2B5EF4-FFF2-40B4-BE49-F238E27FC236}">
                <a16:creationId xmlns:a16="http://schemas.microsoft.com/office/drawing/2014/main" id="{6D859E7E-DB69-42DD-82E5-352CB23BCE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8937" y="3844925"/>
            <a:ext cx="1676401" cy="14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hu-HU" sz="1800" b="0" dirty="0">
                <a:solidFill>
                  <a:srgbClr val="000000"/>
                </a:solidFill>
              </a:rPr>
              <a:t>SZÁMÍTÓGÉP</a:t>
            </a:r>
          </a:p>
        </p:txBody>
      </p:sp>
      <p:sp>
        <p:nvSpPr>
          <p:cNvPr id="46096" name="Oval 14">
            <a:extLst>
              <a:ext uri="{FF2B5EF4-FFF2-40B4-BE49-F238E27FC236}">
                <a16:creationId xmlns:a16="http://schemas.microsoft.com/office/drawing/2014/main" id="{43F7DE96-6290-4DCF-BFE4-064CEB9872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9563" y="5362575"/>
            <a:ext cx="1749425" cy="658813"/>
          </a:xfrm>
          <a:prstGeom prst="ellips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hu-HU" altLang="hu-HU"/>
          </a:p>
        </p:txBody>
      </p:sp>
      <p:sp>
        <p:nvSpPr>
          <p:cNvPr id="46097" name="Rectangle 15">
            <a:extLst>
              <a:ext uri="{FF2B5EF4-FFF2-40B4-BE49-F238E27FC236}">
                <a16:creationId xmlns:a16="http://schemas.microsoft.com/office/drawing/2014/main" id="{4D850291-C1C0-403F-BCAE-F8CD7764F3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68825" y="5610225"/>
            <a:ext cx="979488" cy="169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hu-HU" sz="1800" b="0">
                <a:solidFill>
                  <a:srgbClr val="000000"/>
                </a:solidFill>
              </a:rPr>
              <a:t>RAKTÁR</a:t>
            </a:r>
          </a:p>
        </p:txBody>
      </p:sp>
      <p:sp>
        <p:nvSpPr>
          <p:cNvPr id="46098" name="Oval 16">
            <a:extLst>
              <a:ext uri="{FF2B5EF4-FFF2-40B4-BE49-F238E27FC236}">
                <a16:creationId xmlns:a16="http://schemas.microsoft.com/office/drawing/2014/main" id="{EBE852BE-8095-444D-AEE4-5352E9432A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61238" y="3611563"/>
            <a:ext cx="1747837" cy="661987"/>
          </a:xfrm>
          <a:prstGeom prst="ellips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hu-HU" altLang="hu-HU"/>
          </a:p>
        </p:txBody>
      </p:sp>
      <p:sp>
        <p:nvSpPr>
          <p:cNvPr id="46099" name="Oval 17">
            <a:extLst>
              <a:ext uri="{FF2B5EF4-FFF2-40B4-BE49-F238E27FC236}">
                <a16:creationId xmlns:a16="http://schemas.microsoft.com/office/drawing/2014/main" id="{72991483-E0B8-4435-9660-633EBBDC01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46950" y="5375275"/>
            <a:ext cx="1749425" cy="657225"/>
          </a:xfrm>
          <a:prstGeom prst="ellips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hu-HU" altLang="hu-HU"/>
          </a:p>
        </p:txBody>
      </p:sp>
      <p:sp>
        <p:nvSpPr>
          <p:cNvPr id="46100" name="Rectangle 18">
            <a:extLst>
              <a:ext uri="{FF2B5EF4-FFF2-40B4-BE49-F238E27FC236}">
                <a16:creationId xmlns:a16="http://schemas.microsoft.com/office/drawing/2014/main" id="{C9CAB517-FDDA-4551-AF64-910EDBDD12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45288" y="5640387"/>
            <a:ext cx="1427262" cy="149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hu-HU" sz="1800" b="0" dirty="0">
                <a:solidFill>
                  <a:srgbClr val="000000"/>
                </a:solidFill>
              </a:rPr>
              <a:t>SZÁLLÍTÁS</a:t>
            </a:r>
          </a:p>
        </p:txBody>
      </p:sp>
      <p:sp>
        <p:nvSpPr>
          <p:cNvPr id="46101" name="Rectangle 19">
            <a:extLst>
              <a:ext uri="{FF2B5EF4-FFF2-40B4-BE49-F238E27FC236}">
                <a16:creationId xmlns:a16="http://schemas.microsoft.com/office/drawing/2014/main" id="{C1DB889F-38A9-4C0E-90FC-BCED929B32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7275" y="5702300"/>
            <a:ext cx="1638300" cy="169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hu-HU" altLang="hu-HU"/>
          </a:p>
        </p:txBody>
      </p:sp>
      <p:sp>
        <p:nvSpPr>
          <p:cNvPr id="46102" name="Line 20">
            <a:extLst>
              <a:ext uri="{FF2B5EF4-FFF2-40B4-BE49-F238E27FC236}">
                <a16:creationId xmlns:a16="http://schemas.microsoft.com/office/drawing/2014/main" id="{118B9D73-B7D1-4ACC-BFA0-250AF61A8A8B}"/>
              </a:ext>
            </a:extLst>
          </p:cNvPr>
          <p:cNvSpPr>
            <a:spLocks noChangeShapeType="1"/>
          </p:cNvSpPr>
          <p:nvPr/>
        </p:nvSpPr>
        <p:spPr bwMode="auto">
          <a:xfrm>
            <a:off x="1725613" y="2514600"/>
            <a:ext cx="0" cy="10795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46103" name="Line 21">
            <a:extLst>
              <a:ext uri="{FF2B5EF4-FFF2-40B4-BE49-F238E27FC236}">
                <a16:creationId xmlns:a16="http://schemas.microsoft.com/office/drawing/2014/main" id="{963BB219-06DC-453F-9B6C-1D637266439F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4038" y="4279900"/>
            <a:ext cx="0" cy="10810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46104" name="Line 22">
            <a:extLst>
              <a:ext uri="{FF2B5EF4-FFF2-40B4-BE49-F238E27FC236}">
                <a16:creationId xmlns:a16="http://schemas.microsoft.com/office/drawing/2014/main" id="{16A0AE29-484B-4993-89BE-6A7722FE2C65}"/>
              </a:ext>
            </a:extLst>
          </p:cNvPr>
          <p:cNvSpPr>
            <a:spLocks noChangeShapeType="1"/>
          </p:cNvSpPr>
          <p:nvPr/>
        </p:nvSpPr>
        <p:spPr bwMode="auto">
          <a:xfrm>
            <a:off x="4987925" y="4260850"/>
            <a:ext cx="0" cy="1071563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46105" name="Line 23">
            <a:extLst>
              <a:ext uri="{FF2B5EF4-FFF2-40B4-BE49-F238E27FC236}">
                <a16:creationId xmlns:a16="http://schemas.microsoft.com/office/drawing/2014/main" id="{A2465FAB-F0CA-4B16-B519-B844965FA55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614613" y="3922713"/>
            <a:ext cx="1503362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46106" name="Line 24">
            <a:extLst>
              <a:ext uri="{FF2B5EF4-FFF2-40B4-BE49-F238E27FC236}">
                <a16:creationId xmlns:a16="http://schemas.microsoft.com/office/drawing/2014/main" id="{86DDC961-7C4E-40C3-8E97-A27BBCE43E99}"/>
              </a:ext>
            </a:extLst>
          </p:cNvPr>
          <p:cNvSpPr>
            <a:spLocks noChangeShapeType="1"/>
          </p:cNvSpPr>
          <p:nvPr/>
        </p:nvSpPr>
        <p:spPr bwMode="auto">
          <a:xfrm>
            <a:off x="5875338" y="3922713"/>
            <a:ext cx="14478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46107" name="Line 25">
            <a:extLst>
              <a:ext uri="{FF2B5EF4-FFF2-40B4-BE49-F238E27FC236}">
                <a16:creationId xmlns:a16="http://schemas.microsoft.com/office/drawing/2014/main" id="{874CCDB7-7625-4628-846E-ABD8B5DB83D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124075" y="4200525"/>
            <a:ext cx="2338388" cy="11938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46108" name="Line 26">
            <a:extLst>
              <a:ext uri="{FF2B5EF4-FFF2-40B4-BE49-F238E27FC236}">
                <a16:creationId xmlns:a16="http://schemas.microsoft.com/office/drawing/2014/main" id="{D07FB444-4129-4DA1-9CE4-D5E0193BFFA1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124075" y="2484438"/>
            <a:ext cx="2300288" cy="117633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46109" name="Rectangle 27">
            <a:extLst>
              <a:ext uri="{FF2B5EF4-FFF2-40B4-BE49-F238E27FC236}">
                <a16:creationId xmlns:a16="http://schemas.microsoft.com/office/drawing/2014/main" id="{EEBD0353-AFA0-42C6-986E-7B3BA9BB67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5175" y="2914650"/>
            <a:ext cx="906463" cy="165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hu-HU" sz="1800" b="0">
                <a:solidFill>
                  <a:srgbClr val="000000"/>
                </a:solidFill>
              </a:rPr>
              <a:t>rendelés</a:t>
            </a:r>
          </a:p>
        </p:txBody>
      </p:sp>
      <p:sp>
        <p:nvSpPr>
          <p:cNvPr id="46110" name="Rectangle 28">
            <a:extLst>
              <a:ext uri="{FF2B5EF4-FFF2-40B4-BE49-F238E27FC236}">
                <a16:creationId xmlns:a16="http://schemas.microsoft.com/office/drawing/2014/main" id="{34A4C474-17A8-4BEB-821A-1B03225849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1450" y="4510088"/>
            <a:ext cx="1370013" cy="804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hu-HU" sz="1800" b="0">
                <a:solidFill>
                  <a:srgbClr val="000000"/>
                </a:solidFill>
              </a:rPr>
              <a:t>újra bevitt</a:t>
            </a:r>
          </a:p>
          <a:p>
            <a:pPr algn="ctr"/>
            <a:r>
              <a:rPr lang="en-US" altLang="hu-HU" sz="1800" b="0">
                <a:solidFill>
                  <a:srgbClr val="000000"/>
                </a:solidFill>
              </a:rPr>
              <a:t>megrendelések</a:t>
            </a:r>
          </a:p>
        </p:txBody>
      </p:sp>
      <p:sp>
        <p:nvSpPr>
          <p:cNvPr id="46111" name="Rectangle 29">
            <a:extLst>
              <a:ext uri="{FF2B5EF4-FFF2-40B4-BE49-F238E27FC236}">
                <a16:creationId xmlns:a16="http://schemas.microsoft.com/office/drawing/2014/main" id="{4206C4FB-8F5A-4206-8BB0-61868DD901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27338" y="3663950"/>
            <a:ext cx="1271587" cy="166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hu-HU" sz="1800" b="0">
                <a:solidFill>
                  <a:srgbClr val="000000"/>
                </a:solidFill>
              </a:rPr>
              <a:t>Érvényesítés</a:t>
            </a:r>
          </a:p>
        </p:txBody>
      </p:sp>
      <p:sp>
        <p:nvSpPr>
          <p:cNvPr id="46112" name="Rectangle 30">
            <a:extLst>
              <a:ext uri="{FF2B5EF4-FFF2-40B4-BE49-F238E27FC236}">
                <a16:creationId xmlns:a16="http://schemas.microsoft.com/office/drawing/2014/main" id="{0B0AAB7C-6071-4727-8C8B-F7E597CBD0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03950" y="3702050"/>
            <a:ext cx="741363" cy="166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hu-HU" sz="1800" b="0">
                <a:solidFill>
                  <a:srgbClr val="000000"/>
                </a:solidFill>
              </a:rPr>
              <a:t>Számla</a:t>
            </a:r>
          </a:p>
        </p:txBody>
      </p:sp>
      <p:sp>
        <p:nvSpPr>
          <p:cNvPr id="46113" name="Rectangle 31">
            <a:extLst>
              <a:ext uri="{FF2B5EF4-FFF2-40B4-BE49-F238E27FC236}">
                <a16:creationId xmlns:a16="http://schemas.microsoft.com/office/drawing/2014/main" id="{E3F4FF6E-FACD-4A4F-8182-FE9F6E118C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46800" y="4008438"/>
            <a:ext cx="846138" cy="166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hu-HU" sz="1800" b="0">
                <a:solidFill>
                  <a:srgbClr val="000000"/>
                </a:solidFill>
              </a:rPr>
              <a:t>másolat</a:t>
            </a:r>
          </a:p>
        </p:txBody>
      </p:sp>
      <p:sp>
        <p:nvSpPr>
          <p:cNvPr id="46114" name="Rectangle 32">
            <a:extLst>
              <a:ext uri="{FF2B5EF4-FFF2-40B4-BE49-F238E27FC236}">
                <a16:creationId xmlns:a16="http://schemas.microsoft.com/office/drawing/2014/main" id="{33AEB7B5-DA01-498F-9F09-1C5C99D9E6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71825" y="4008438"/>
            <a:ext cx="812800" cy="166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hu-HU" sz="1800" b="0">
                <a:solidFill>
                  <a:srgbClr val="000000"/>
                </a:solidFill>
              </a:rPr>
              <a:t>jelentés</a:t>
            </a:r>
          </a:p>
        </p:txBody>
      </p:sp>
      <p:sp>
        <p:nvSpPr>
          <p:cNvPr id="46115" name="Rectangle 33">
            <a:extLst>
              <a:ext uri="{FF2B5EF4-FFF2-40B4-BE49-F238E27FC236}">
                <a16:creationId xmlns:a16="http://schemas.microsoft.com/office/drawing/2014/main" id="{A7641333-D3F2-4BD7-9D8C-61FEA29A9D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78250" y="2919413"/>
            <a:ext cx="738188" cy="166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hu-HU" sz="1800" b="0">
                <a:solidFill>
                  <a:srgbClr val="000000"/>
                </a:solidFill>
              </a:rPr>
              <a:t>Számla</a:t>
            </a:r>
          </a:p>
          <a:p>
            <a:pPr algn="ctr"/>
            <a:r>
              <a:rPr lang="en-US" altLang="hu-HU" sz="1800" b="0">
                <a:solidFill>
                  <a:srgbClr val="000000"/>
                </a:solidFill>
              </a:rPr>
              <a:t>2 pld.</a:t>
            </a:r>
          </a:p>
        </p:txBody>
      </p:sp>
      <p:sp>
        <p:nvSpPr>
          <p:cNvPr id="46116" name="Rectangle 34">
            <a:extLst>
              <a:ext uri="{FF2B5EF4-FFF2-40B4-BE49-F238E27FC236}">
                <a16:creationId xmlns:a16="http://schemas.microsoft.com/office/drawing/2014/main" id="{32EC5BBB-9E19-4C03-A809-7E0E599910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55913" y="4887913"/>
            <a:ext cx="2058987" cy="541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hu-HU" sz="1800" b="0">
                <a:solidFill>
                  <a:srgbClr val="000000"/>
                </a:solidFill>
              </a:rPr>
              <a:t>Adatokká alakított</a:t>
            </a:r>
          </a:p>
          <a:p>
            <a:pPr algn="ctr"/>
            <a:r>
              <a:rPr lang="en-US" altLang="hu-HU" sz="1800" b="0">
                <a:solidFill>
                  <a:srgbClr val="000000"/>
                </a:solidFill>
              </a:rPr>
              <a:t>megrendelések</a:t>
            </a:r>
          </a:p>
        </p:txBody>
      </p:sp>
      <p:sp>
        <p:nvSpPr>
          <p:cNvPr id="46117" name="Rectangle 35">
            <a:extLst>
              <a:ext uri="{FF2B5EF4-FFF2-40B4-BE49-F238E27FC236}">
                <a16:creationId xmlns:a16="http://schemas.microsoft.com/office/drawing/2014/main" id="{1628B08C-2928-4117-9DDD-726137722B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16213" y="5276850"/>
            <a:ext cx="1654175" cy="166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hu-HU" altLang="hu-HU"/>
          </a:p>
        </p:txBody>
      </p:sp>
      <p:sp>
        <p:nvSpPr>
          <p:cNvPr id="46118" name="Rectangle 36">
            <a:extLst>
              <a:ext uri="{FF2B5EF4-FFF2-40B4-BE49-F238E27FC236}">
                <a16:creationId xmlns:a16="http://schemas.microsoft.com/office/drawing/2014/main" id="{BBEACDEA-BD02-4758-AB49-4C6BD23AA8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43488" y="4652963"/>
            <a:ext cx="1095375" cy="165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hu-HU" sz="1800" b="0">
                <a:solidFill>
                  <a:srgbClr val="000000"/>
                </a:solidFill>
              </a:rPr>
              <a:t>Összesített</a:t>
            </a:r>
          </a:p>
        </p:txBody>
      </p:sp>
      <p:sp>
        <p:nvSpPr>
          <p:cNvPr id="46119" name="Rectangle 37">
            <a:extLst>
              <a:ext uri="{FF2B5EF4-FFF2-40B4-BE49-F238E27FC236}">
                <a16:creationId xmlns:a16="http://schemas.microsoft.com/office/drawing/2014/main" id="{CD1ED4C5-F7FE-44B0-AB32-9C0295A705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81625" y="4843463"/>
            <a:ext cx="400050" cy="166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hu-HU" sz="1800" b="0">
                <a:solidFill>
                  <a:srgbClr val="000000"/>
                </a:solidFill>
              </a:rPr>
              <a:t>lista</a:t>
            </a:r>
          </a:p>
        </p:txBody>
      </p:sp>
      <p:sp>
        <p:nvSpPr>
          <p:cNvPr id="46120" name="Rectangle 38">
            <a:extLst>
              <a:ext uri="{FF2B5EF4-FFF2-40B4-BE49-F238E27FC236}">
                <a16:creationId xmlns:a16="http://schemas.microsoft.com/office/drawing/2014/main" id="{D473C0E2-3F65-4603-AED9-8EA670A1C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38988" y="4495800"/>
            <a:ext cx="1700212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hu-HU" sz="1800" b="0">
                <a:solidFill>
                  <a:srgbClr val="000000"/>
                </a:solidFill>
              </a:rPr>
              <a:t>Kiigazított</a:t>
            </a:r>
          </a:p>
          <a:p>
            <a:pPr algn="ctr"/>
            <a:r>
              <a:rPr lang="en-US" altLang="hu-HU" sz="1800" b="0">
                <a:solidFill>
                  <a:srgbClr val="000000"/>
                </a:solidFill>
              </a:rPr>
              <a:t>kísérőjegyzék</a:t>
            </a:r>
          </a:p>
        </p:txBody>
      </p:sp>
      <p:sp>
        <p:nvSpPr>
          <p:cNvPr id="46121" name="Rectangle 39">
            <a:extLst>
              <a:ext uri="{FF2B5EF4-FFF2-40B4-BE49-F238E27FC236}">
                <a16:creationId xmlns:a16="http://schemas.microsoft.com/office/drawing/2014/main" id="{BCB3C7F9-9907-41AD-B9CE-63E3A7411E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90925" y="3078163"/>
            <a:ext cx="585788" cy="165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hu-HU" altLang="hu-HU"/>
          </a:p>
        </p:txBody>
      </p:sp>
      <p:sp>
        <p:nvSpPr>
          <p:cNvPr id="46122" name="Rectangle 40">
            <a:extLst>
              <a:ext uri="{FF2B5EF4-FFF2-40B4-BE49-F238E27FC236}">
                <a16:creationId xmlns:a16="http://schemas.microsoft.com/office/drawing/2014/main" id="{B4C6CBF9-1B3B-4E4B-8B95-A6500F28D0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95450" y="4337050"/>
            <a:ext cx="1143000" cy="387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hu-HU" sz="1800" b="0">
                <a:solidFill>
                  <a:srgbClr val="000000"/>
                </a:solidFill>
              </a:rPr>
              <a:t>Össze-</a:t>
            </a:r>
          </a:p>
          <a:p>
            <a:pPr algn="ctr"/>
            <a:r>
              <a:rPr lang="en-US" altLang="hu-HU" sz="1800" b="0">
                <a:solidFill>
                  <a:srgbClr val="000000"/>
                </a:solidFill>
              </a:rPr>
              <a:t>gyűjtött</a:t>
            </a:r>
          </a:p>
          <a:p>
            <a:pPr algn="ctr"/>
            <a:r>
              <a:rPr lang="en-US" altLang="hu-HU" sz="1800" b="0">
                <a:solidFill>
                  <a:srgbClr val="000000"/>
                </a:solidFill>
              </a:rPr>
              <a:t>rend.</a:t>
            </a:r>
          </a:p>
        </p:txBody>
      </p:sp>
      <p:sp>
        <p:nvSpPr>
          <p:cNvPr id="46123" name="Line 41">
            <a:extLst>
              <a:ext uri="{FF2B5EF4-FFF2-40B4-BE49-F238E27FC236}">
                <a16:creationId xmlns:a16="http://schemas.microsoft.com/office/drawing/2014/main" id="{BE118691-6F35-4ECF-8688-D456C641014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547813" y="4279900"/>
            <a:ext cx="1587" cy="10858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46124" name="Line 42">
            <a:extLst>
              <a:ext uri="{FF2B5EF4-FFF2-40B4-BE49-F238E27FC236}">
                <a16:creationId xmlns:a16="http://schemas.microsoft.com/office/drawing/2014/main" id="{15960834-98FC-42B0-ADA8-D78ECE948D8A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673725" y="4140200"/>
            <a:ext cx="2432050" cy="1231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46125" name="Line 43">
            <a:extLst>
              <a:ext uri="{FF2B5EF4-FFF2-40B4-BE49-F238E27FC236}">
                <a16:creationId xmlns:a16="http://schemas.microsoft.com/office/drawing/2014/main" id="{D8EA4030-9ECE-4E33-80BD-A6A8EA8E4A81}"/>
              </a:ext>
            </a:extLst>
          </p:cNvPr>
          <p:cNvSpPr>
            <a:spLocks noChangeShapeType="1"/>
          </p:cNvSpPr>
          <p:nvPr/>
        </p:nvSpPr>
        <p:spPr bwMode="auto">
          <a:xfrm>
            <a:off x="5445125" y="4219575"/>
            <a:ext cx="2317750" cy="1198563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46126" name="Rectangle 44">
            <a:extLst>
              <a:ext uri="{FF2B5EF4-FFF2-40B4-BE49-F238E27FC236}">
                <a16:creationId xmlns:a16="http://schemas.microsoft.com/office/drawing/2014/main" id="{37569F70-ED95-41AA-AEF0-EB0669AFE9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94400" y="5421313"/>
            <a:ext cx="1404938" cy="166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hu-HU" sz="1800" b="0">
                <a:solidFill>
                  <a:srgbClr val="000000"/>
                </a:solidFill>
              </a:rPr>
              <a:t>Kísérőjegyzék</a:t>
            </a:r>
          </a:p>
        </p:txBody>
      </p:sp>
      <p:sp>
        <p:nvSpPr>
          <p:cNvPr id="46127" name="Rectangle 45">
            <a:extLst>
              <a:ext uri="{FF2B5EF4-FFF2-40B4-BE49-F238E27FC236}">
                <a16:creationId xmlns:a16="http://schemas.microsoft.com/office/drawing/2014/main" id="{56E30BFA-8FEB-445A-9537-0AACC24C1A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08575" y="2601913"/>
            <a:ext cx="873125" cy="166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hu-HU" sz="1800" b="0" dirty="0" err="1">
                <a:solidFill>
                  <a:srgbClr val="000000"/>
                </a:solidFill>
              </a:rPr>
              <a:t>Átutalás</a:t>
            </a:r>
            <a:endParaRPr lang="en-US" altLang="hu-HU" sz="1800" b="0" dirty="0">
              <a:solidFill>
                <a:srgbClr val="000000"/>
              </a:solidFill>
            </a:endParaRPr>
          </a:p>
        </p:txBody>
      </p:sp>
      <p:sp>
        <p:nvSpPr>
          <p:cNvPr id="46128" name="Rectangle 46">
            <a:extLst>
              <a:ext uri="{FF2B5EF4-FFF2-40B4-BE49-F238E27FC236}">
                <a16:creationId xmlns:a16="http://schemas.microsoft.com/office/drawing/2014/main" id="{E1E94810-6E8A-4F94-B11A-7391628CF9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64075" y="1930400"/>
            <a:ext cx="2474913" cy="166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hu-HU" sz="1800" b="0">
                <a:solidFill>
                  <a:srgbClr val="000000"/>
                </a:solidFill>
              </a:rPr>
              <a:t>Kiigazított kísérőjegyzék</a:t>
            </a:r>
          </a:p>
        </p:txBody>
      </p:sp>
      <p:sp>
        <p:nvSpPr>
          <p:cNvPr id="46129" name="Freeform 47">
            <a:extLst>
              <a:ext uri="{FF2B5EF4-FFF2-40B4-BE49-F238E27FC236}">
                <a16:creationId xmlns:a16="http://schemas.microsoft.com/office/drawing/2014/main" id="{EC4115DE-65AC-4ADA-AF5E-637112CDAAC3}"/>
              </a:ext>
            </a:extLst>
          </p:cNvPr>
          <p:cNvSpPr>
            <a:spLocks/>
          </p:cNvSpPr>
          <p:nvPr/>
        </p:nvSpPr>
        <p:spPr bwMode="auto">
          <a:xfrm>
            <a:off x="2614613" y="2187575"/>
            <a:ext cx="6835775" cy="3522663"/>
          </a:xfrm>
          <a:custGeom>
            <a:avLst/>
            <a:gdLst>
              <a:gd name="T0" fmla="*/ 6484938 w 4306"/>
              <a:gd name="T1" fmla="*/ 3521075 h 2219"/>
              <a:gd name="T2" fmla="*/ 6834188 w 4306"/>
              <a:gd name="T3" fmla="*/ 2725738 h 2219"/>
              <a:gd name="T4" fmla="*/ 6834188 w 4306"/>
              <a:gd name="T5" fmla="*/ 7938 h 2219"/>
              <a:gd name="T6" fmla="*/ 0 w 4306"/>
              <a:gd name="T7" fmla="*/ 0 h 2219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4306" h="2219">
                <a:moveTo>
                  <a:pt x="4085" y="2218"/>
                </a:moveTo>
                <a:lnTo>
                  <a:pt x="4305" y="1717"/>
                </a:lnTo>
                <a:lnTo>
                  <a:pt x="4305" y="5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46130" name="Line 48">
            <a:extLst>
              <a:ext uri="{FF2B5EF4-FFF2-40B4-BE49-F238E27FC236}">
                <a16:creationId xmlns:a16="http://schemas.microsoft.com/office/drawing/2014/main" id="{51692C36-03AF-4611-A80D-362452530028}"/>
              </a:ext>
            </a:extLst>
          </p:cNvPr>
          <p:cNvSpPr>
            <a:spLocks noChangeShapeType="1"/>
          </p:cNvSpPr>
          <p:nvPr/>
        </p:nvSpPr>
        <p:spPr bwMode="auto">
          <a:xfrm>
            <a:off x="2505075" y="2328863"/>
            <a:ext cx="5727700" cy="126523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46131" name="Rectangle 49">
            <a:extLst>
              <a:ext uri="{FF2B5EF4-FFF2-40B4-BE49-F238E27FC236}">
                <a16:creationId xmlns:a16="http://schemas.microsoft.com/office/drawing/2014/main" id="{8127DFF3-04F7-4A32-BCF7-1485A63BF1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80276" y="3776663"/>
            <a:ext cx="1816100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hu-HU" sz="1800" b="0" dirty="0">
                <a:solidFill>
                  <a:srgbClr val="000000"/>
                </a:solidFill>
              </a:rPr>
              <a:t>KÖNYVELÉS</a:t>
            </a:r>
          </a:p>
        </p:txBody>
      </p:sp>
      <p:sp>
        <p:nvSpPr>
          <p:cNvPr id="46132" name="Rectangle 50">
            <a:extLst>
              <a:ext uri="{FF2B5EF4-FFF2-40B4-BE49-F238E27FC236}">
                <a16:creationId xmlns:a16="http://schemas.microsoft.com/office/drawing/2014/main" id="{6F01DC6F-D286-4CB8-BF5B-E0EBA98CB8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87450" y="3737769"/>
            <a:ext cx="1073150" cy="35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hu-HU" sz="1800" b="0" dirty="0">
                <a:solidFill>
                  <a:srgbClr val="000000"/>
                </a:solidFill>
              </a:rPr>
              <a:t>ELADÁSI OSZT.</a:t>
            </a:r>
          </a:p>
        </p:txBody>
      </p:sp>
    </p:spTree>
  </p:cSld>
  <p:clrMapOvr>
    <a:masterClrMapping/>
  </p:clrMapOvr>
  <p:transition>
    <p:wipe dir="d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Élőláb helye 4">
            <a:extLst>
              <a:ext uri="{FF2B5EF4-FFF2-40B4-BE49-F238E27FC236}">
                <a16:creationId xmlns:a16="http://schemas.microsoft.com/office/drawing/2014/main" id="{A31EC999-6E52-4F36-AFA9-1D412B439B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hu-HU" b="0">
                <a:latin typeface="Arial" panose="020B0604020202020204" pitchFamily="34" charset="0"/>
              </a:rPr>
              <a:t>Információrendszer fejlesztés módszertana, Dr. Molnár Bálint egyetemi docens</a:t>
            </a:r>
          </a:p>
        </p:txBody>
      </p:sp>
      <p:sp>
        <p:nvSpPr>
          <p:cNvPr id="48131" name="Dia számának helye 5">
            <a:extLst>
              <a:ext uri="{FF2B5EF4-FFF2-40B4-BE49-F238E27FC236}">
                <a16:creationId xmlns:a16="http://schemas.microsoft.com/office/drawing/2014/main" id="{153FE0C1-7659-4A29-99E8-93DB21A98C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fld id="{0DE1DEC8-B48D-45C9-AFE7-57E6CC819A0B}" type="slidenum">
              <a:rPr lang="en-US" altLang="hu-HU" b="0">
                <a:latin typeface="Arial" panose="020B0604020202020204" pitchFamily="34" charset="0"/>
              </a:rPr>
              <a:pPr/>
              <a:t>22</a:t>
            </a:fld>
            <a:endParaRPr lang="en-US" altLang="hu-HU" b="0">
              <a:latin typeface="Arial" panose="020B0604020202020204" pitchFamily="34" charset="0"/>
            </a:endParaRPr>
          </a:p>
        </p:txBody>
      </p:sp>
      <p:sp>
        <p:nvSpPr>
          <p:cNvPr id="48132" name="Rectangle 2">
            <a:extLst>
              <a:ext uri="{FF2B5EF4-FFF2-40B4-BE49-F238E27FC236}">
                <a16:creationId xmlns:a16="http://schemas.microsoft.com/office/drawing/2014/main" id="{3048F57C-24FB-42BF-80A2-851AE3CEDB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50" y="6350"/>
            <a:ext cx="9880600" cy="629285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hu-HU" altLang="hu-HU"/>
          </a:p>
        </p:txBody>
      </p:sp>
      <p:sp>
        <p:nvSpPr>
          <p:cNvPr id="48133" name="Rectangle 3">
            <a:extLst>
              <a:ext uri="{FF2B5EF4-FFF2-40B4-BE49-F238E27FC236}">
                <a16:creationId xmlns:a16="http://schemas.microsoft.com/office/drawing/2014/main" id="{31245F3E-4B9F-4AEC-A579-0428EAE81D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7875" y="6234113"/>
            <a:ext cx="20383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hu-HU" altLang="hu-HU"/>
          </a:p>
        </p:txBody>
      </p:sp>
      <p:sp>
        <p:nvSpPr>
          <p:cNvPr id="48134" name="Rectangle 4">
            <a:extLst>
              <a:ext uri="{FF2B5EF4-FFF2-40B4-BE49-F238E27FC236}">
                <a16:creationId xmlns:a16="http://schemas.microsoft.com/office/drawing/2014/main" id="{83E6750B-4186-4708-B6D4-CF1C84A7E6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98838" y="6234113"/>
            <a:ext cx="31083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hu-HU" altLang="hu-HU"/>
          </a:p>
        </p:txBody>
      </p:sp>
      <p:sp>
        <p:nvSpPr>
          <p:cNvPr id="48135" name="Rectangle 5">
            <a:extLst>
              <a:ext uri="{FF2B5EF4-FFF2-40B4-BE49-F238E27FC236}">
                <a16:creationId xmlns:a16="http://schemas.microsoft.com/office/drawing/2014/main" id="{9C842056-F87B-4C8F-B6A7-0FE58419454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58875" y="382588"/>
            <a:ext cx="7927975" cy="569912"/>
          </a:xfrm>
          <a:noFill/>
        </p:spPr>
        <p:txBody>
          <a:bodyPr lIns="0" tIns="0" rIns="0" bIns="0"/>
          <a:lstStyle/>
          <a:p>
            <a:pPr marL="0" indent="0" algn="ctr" defTabSz="401638" eaLnBrk="1" hangingPunct="1">
              <a:spcBef>
                <a:spcPct val="0"/>
              </a:spcBef>
            </a:pPr>
            <a:r>
              <a:rPr lang="en-US" altLang="hu-HU" sz="2400"/>
              <a:t>1.SZINTű DFD ELKÉSZÍTÉSE</a:t>
            </a:r>
          </a:p>
          <a:p>
            <a:pPr marL="0" indent="0" algn="ctr" defTabSz="401638" eaLnBrk="1" hangingPunct="1">
              <a:spcBef>
                <a:spcPct val="0"/>
              </a:spcBef>
            </a:pPr>
            <a:r>
              <a:rPr lang="en-US" altLang="hu-HU" sz="2400"/>
              <a:t>1.RÉSZ 3.LÉPÉS</a:t>
            </a:r>
          </a:p>
        </p:txBody>
      </p:sp>
      <p:sp>
        <p:nvSpPr>
          <p:cNvPr id="48136" name="Rectangle 6">
            <a:extLst>
              <a:ext uri="{FF2B5EF4-FFF2-40B4-BE49-F238E27FC236}">
                <a16:creationId xmlns:a16="http://schemas.microsoft.com/office/drawing/2014/main" id="{0F93D758-78A2-4E7A-8117-FCF1277897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57288" y="1217613"/>
            <a:ext cx="7918450" cy="415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hu-HU" sz="1800" b="0">
                <a:solidFill>
                  <a:srgbClr val="000000"/>
                </a:solidFill>
              </a:rPr>
              <a:t>Megegyezés a </a:t>
            </a:r>
            <a:r>
              <a:rPr lang="en-US" altLang="hu-HU" sz="1800" b="0">
                <a:solidFill>
                  <a:srgbClr val="000000"/>
                </a:solidFill>
                <a:highlight>
                  <a:srgbClr val="FFFF00"/>
                </a:highlight>
              </a:rPr>
              <a:t>rendszer határában</a:t>
            </a:r>
          </a:p>
        </p:txBody>
      </p:sp>
      <p:sp>
        <p:nvSpPr>
          <p:cNvPr id="48137" name="Freeform 7">
            <a:extLst>
              <a:ext uri="{FF2B5EF4-FFF2-40B4-BE49-F238E27FC236}">
                <a16:creationId xmlns:a16="http://schemas.microsoft.com/office/drawing/2014/main" id="{78664448-DA0C-4BBD-A147-78546ADE0AC4}"/>
              </a:ext>
            </a:extLst>
          </p:cNvPr>
          <p:cNvSpPr>
            <a:spLocks/>
          </p:cNvSpPr>
          <p:nvPr/>
        </p:nvSpPr>
        <p:spPr bwMode="auto">
          <a:xfrm>
            <a:off x="4351338" y="2879725"/>
            <a:ext cx="1725612" cy="581025"/>
          </a:xfrm>
          <a:custGeom>
            <a:avLst/>
            <a:gdLst>
              <a:gd name="T0" fmla="*/ 0 w 1087"/>
              <a:gd name="T1" fmla="*/ 579438 h 366"/>
              <a:gd name="T2" fmla="*/ 0 w 1087"/>
              <a:gd name="T3" fmla="*/ 0 h 366"/>
              <a:gd name="T4" fmla="*/ 1724025 w 1087"/>
              <a:gd name="T5" fmla="*/ 0 h 366"/>
              <a:gd name="T6" fmla="*/ 1724025 w 1087"/>
              <a:gd name="T7" fmla="*/ 579438 h 366"/>
              <a:gd name="T8" fmla="*/ 0 w 1087"/>
              <a:gd name="T9" fmla="*/ 579438 h 36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087" h="366">
                <a:moveTo>
                  <a:pt x="0" y="365"/>
                </a:moveTo>
                <a:lnTo>
                  <a:pt x="0" y="0"/>
                </a:lnTo>
                <a:lnTo>
                  <a:pt x="1086" y="0"/>
                </a:lnTo>
                <a:lnTo>
                  <a:pt x="1086" y="365"/>
                </a:lnTo>
                <a:lnTo>
                  <a:pt x="0" y="365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48138" name="Rectangle 8">
            <a:extLst>
              <a:ext uri="{FF2B5EF4-FFF2-40B4-BE49-F238E27FC236}">
                <a16:creationId xmlns:a16="http://schemas.microsoft.com/office/drawing/2014/main" id="{8FAC1927-37AE-4448-9295-21C03AF35C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06925" y="2867025"/>
            <a:ext cx="1412875" cy="16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hu-HU" sz="1700" b="0">
                <a:solidFill>
                  <a:srgbClr val="000000"/>
                </a:solidFill>
              </a:rPr>
              <a:t>SZÁMÍTÓG.</a:t>
            </a:r>
          </a:p>
        </p:txBody>
      </p:sp>
      <p:sp>
        <p:nvSpPr>
          <p:cNvPr id="48139" name="Line 9">
            <a:extLst>
              <a:ext uri="{FF2B5EF4-FFF2-40B4-BE49-F238E27FC236}">
                <a16:creationId xmlns:a16="http://schemas.microsoft.com/office/drawing/2014/main" id="{393F180E-95AE-4681-A12E-1FAB97171D95}"/>
              </a:ext>
            </a:extLst>
          </p:cNvPr>
          <p:cNvSpPr>
            <a:spLocks noChangeShapeType="1"/>
          </p:cNvSpPr>
          <p:nvPr/>
        </p:nvSpPr>
        <p:spPr bwMode="auto">
          <a:xfrm>
            <a:off x="4351338" y="3052763"/>
            <a:ext cx="172402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48140" name="Line 10">
            <a:extLst>
              <a:ext uri="{FF2B5EF4-FFF2-40B4-BE49-F238E27FC236}">
                <a16:creationId xmlns:a16="http://schemas.microsoft.com/office/drawing/2014/main" id="{DFD67F7E-C16C-464F-A6A6-DF84D9D00EAC}"/>
              </a:ext>
            </a:extLst>
          </p:cNvPr>
          <p:cNvSpPr>
            <a:spLocks noChangeShapeType="1"/>
          </p:cNvSpPr>
          <p:nvPr/>
        </p:nvSpPr>
        <p:spPr bwMode="auto">
          <a:xfrm>
            <a:off x="4651375" y="2879725"/>
            <a:ext cx="0" cy="17303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48141" name="Oval 11">
            <a:extLst>
              <a:ext uri="{FF2B5EF4-FFF2-40B4-BE49-F238E27FC236}">
                <a16:creationId xmlns:a16="http://schemas.microsoft.com/office/drawing/2014/main" id="{ED7E37A2-8DE1-4976-8574-370842BA7D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58913" y="1524000"/>
            <a:ext cx="1601787" cy="515938"/>
          </a:xfrm>
          <a:prstGeom prst="ellips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hu-HU" altLang="hu-HU"/>
          </a:p>
        </p:txBody>
      </p:sp>
      <p:sp>
        <p:nvSpPr>
          <p:cNvPr id="48142" name="Rectangle 12">
            <a:extLst>
              <a:ext uri="{FF2B5EF4-FFF2-40B4-BE49-F238E27FC236}">
                <a16:creationId xmlns:a16="http://schemas.microsoft.com/office/drawing/2014/main" id="{F66B7083-3CAA-4120-A797-05E65074BF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41513" y="1770063"/>
            <a:ext cx="577850" cy="133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hu-HU" sz="1600" b="0">
                <a:solidFill>
                  <a:srgbClr val="000000"/>
                </a:solidFill>
              </a:rPr>
              <a:t>VEVő</a:t>
            </a:r>
          </a:p>
        </p:txBody>
      </p:sp>
      <p:sp>
        <p:nvSpPr>
          <p:cNvPr id="48143" name="Rectangle 13">
            <a:extLst>
              <a:ext uri="{FF2B5EF4-FFF2-40B4-BE49-F238E27FC236}">
                <a16:creationId xmlns:a16="http://schemas.microsoft.com/office/drawing/2014/main" id="{56ED503B-829A-4E5C-B434-4A8970877B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70000" y="2298700"/>
            <a:ext cx="939800" cy="249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hu-HU" sz="1600" b="0">
                <a:solidFill>
                  <a:srgbClr val="000000"/>
                </a:solidFill>
              </a:rPr>
              <a:t>Vásárlói</a:t>
            </a:r>
          </a:p>
          <a:p>
            <a:pPr algn="ctr"/>
            <a:r>
              <a:rPr lang="en-US" altLang="hu-HU" sz="1600" b="0">
                <a:solidFill>
                  <a:srgbClr val="000000"/>
                </a:solidFill>
              </a:rPr>
              <a:t>rendelés</a:t>
            </a:r>
          </a:p>
        </p:txBody>
      </p:sp>
      <p:sp>
        <p:nvSpPr>
          <p:cNvPr id="48144" name="Oval 14">
            <a:extLst>
              <a:ext uri="{FF2B5EF4-FFF2-40B4-BE49-F238E27FC236}">
                <a16:creationId xmlns:a16="http://schemas.microsoft.com/office/drawing/2014/main" id="{D17F2821-278B-4A24-9A58-C188746586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35675" y="1527175"/>
            <a:ext cx="1598613" cy="514350"/>
          </a:xfrm>
          <a:prstGeom prst="ellips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hu-HU" altLang="hu-HU"/>
          </a:p>
        </p:txBody>
      </p:sp>
      <p:sp>
        <p:nvSpPr>
          <p:cNvPr id="48145" name="Rectangle 15">
            <a:extLst>
              <a:ext uri="{FF2B5EF4-FFF2-40B4-BE49-F238E27FC236}">
                <a16:creationId xmlns:a16="http://schemas.microsoft.com/office/drawing/2014/main" id="{447DC1CE-AE24-4C12-90CB-C6FF7D14DD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21425" y="1763713"/>
            <a:ext cx="1239838" cy="123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hu-HU" sz="1600" b="0">
                <a:solidFill>
                  <a:srgbClr val="000000"/>
                </a:solidFill>
              </a:rPr>
              <a:t>KÖNYVELÉS</a:t>
            </a:r>
          </a:p>
        </p:txBody>
      </p:sp>
      <p:sp>
        <p:nvSpPr>
          <p:cNvPr id="48146" name="Line 16">
            <a:extLst>
              <a:ext uri="{FF2B5EF4-FFF2-40B4-BE49-F238E27FC236}">
                <a16:creationId xmlns:a16="http://schemas.microsoft.com/office/drawing/2014/main" id="{BD3E7AE9-A905-49F0-B5FD-C546DD6B494F}"/>
              </a:ext>
            </a:extLst>
          </p:cNvPr>
          <p:cNvSpPr>
            <a:spLocks noChangeShapeType="1"/>
          </p:cNvSpPr>
          <p:nvPr/>
        </p:nvSpPr>
        <p:spPr bwMode="auto">
          <a:xfrm>
            <a:off x="2292350" y="2047875"/>
            <a:ext cx="4763" cy="8255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48147" name="Line 17">
            <a:extLst>
              <a:ext uri="{FF2B5EF4-FFF2-40B4-BE49-F238E27FC236}">
                <a16:creationId xmlns:a16="http://schemas.microsoft.com/office/drawing/2014/main" id="{7C673FB8-5EBC-45DD-B34A-E8DCBDB42CBD}"/>
              </a:ext>
            </a:extLst>
          </p:cNvPr>
          <p:cNvSpPr>
            <a:spLocks noChangeShapeType="1"/>
          </p:cNvSpPr>
          <p:nvPr/>
        </p:nvSpPr>
        <p:spPr bwMode="auto">
          <a:xfrm>
            <a:off x="2349500" y="3481388"/>
            <a:ext cx="0" cy="84772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48148" name="Line 18">
            <a:extLst>
              <a:ext uri="{FF2B5EF4-FFF2-40B4-BE49-F238E27FC236}">
                <a16:creationId xmlns:a16="http://schemas.microsoft.com/office/drawing/2014/main" id="{DCFB2B4D-4A00-410F-B4B8-8950FB481F43}"/>
              </a:ext>
            </a:extLst>
          </p:cNvPr>
          <p:cNvSpPr>
            <a:spLocks noChangeShapeType="1"/>
          </p:cNvSpPr>
          <p:nvPr/>
        </p:nvSpPr>
        <p:spPr bwMode="auto">
          <a:xfrm>
            <a:off x="5259388" y="3465513"/>
            <a:ext cx="3175" cy="8524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48149" name="Line 19">
            <a:extLst>
              <a:ext uri="{FF2B5EF4-FFF2-40B4-BE49-F238E27FC236}">
                <a16:creationId xmlns:a16="http://schemas.microsoft.com/office/drawing/2014/main" id="{CA9C1BB8-B43D-4D29-B070-98DEF04E9DE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074988" y="3203575"/>
            <a:ext cx="1230312" cy="317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48150" name="Rectangle 20">
            <a:extLst>
              <a:ext uri="{FF2B5EF4-FFF2-40B4-BE49-F238E27FC236}">
                <a16:creationId xmlns:a16="http://schemas.microsoft.com/office/drawing/2014/main" id="{8EC4B4F0-FA07-4D48-AE91-6A71FB62BF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6475" y="3590925"/>
            <a:ext cx="1165225" cy="663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hu-HU" sz="1600" b="0">
                <a:solidFill>
                  <a:srgbClr val="000000"/>
                </a:solidFill>
              </a:rPr>
              <a:t>újra bevitt megrende-</a:t>
            </a:r>
          </a:p>
          <a:p>
            <a:pPr algn="ctr"/>
            <a:r>
              <a:rPr lang="en-US" altLang="hu-HU" sz="1600" b="0">
                <a:solidFill>
                  <a:srgbClr val="000000"/>
                </a:solidFill>
              </a:rPr>
              <a:t>lések</a:t>
            </a:r>
          </a:p>
        </p:txBody>
      </p:sp>
      <p:sp>
        <p:nvSpPr>
          <p:cNvPr id="48151" name="Rectangle 21">
            <a:extLst>
              <a:ext uri="{FF2B5EF4-FFF2-40B4-BE49-F238E27FC236}">
                <a16:creationId xmlns:a16="http://schemas.microsoft.com/office/drawing/2014/main" id="{F0638B34-9E1B-4489-ADCC-661DE4F615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35313" y="2933700"/>
            <a:ext cx="1157287" cy="120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hu-HU" sz="1600" b="0">
                <a:solidFill>
                  <a:srgbClr val="000000"/>
                </a:solidFill>
              </a:rPr>
              <a:t>Érvényesítési</a:t>
            </a:r>
          </a:p>
        </p:txBody>
      </p:sp>
      <p:sp>
        <p:nvSpPr>
          <p:cNvPr id="48152" name="Rectangle 22">
            <a:extLst>
              <a:ext uri="{FF2B5EF4-FFF2-40B4-BE49-F238E27FC236}">
                <a16:creationId xmlns:a16="http://schemas.microsoft.com/office/drawing/2014/main" id="{14D5BCE9-2E18-418C-98D0-52256B75DD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00825" y="2427288"/>
            <a:ext cx="1031875" cy="569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hu-HU" sz="1600" b="0">
                <a:solidFill>
                  <a:srgbClr val="000000"/>
                </a:solidFill>
              </a:rPr>
              <a:t>Számla</a:t>
            </a:r>
          </a:p>
          <a:p>
            <a:pPr algn="ctr"/>
            <a:r>
              <a:rPr lang="en-US" altLang="hu-HU" sz="1600" b="0">
                <a:solidFill>
                  <a:srgbClr val="000000"/>
                </a:solidFill>
              </a:rPr>
              <a:t>másolat</a:t>
            </a:r>
          </a:p>
        </p:txBody>
      </p:sp>
      <p:sp>
        <p:nvSpPr>
          <p:cNvPr id="48153" name="Rectangle 23">
            <a:extLst>
              <a:ext uri="{FF2B5EF4-FFF2-40B4-BE49-F238E27FC236}">
                <a16:creationId xmlns:a16="http://schemas.microsoft.com/office/drawing/2014/main" id="{756F6E1C-DA5A-450B-B54A-576CB81594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95663" y="3259138"/>
            <a:ext cx="712787" cy="123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hu-HU" sz="1600" b="0">
                <a:solidFill>
                  <a:srgbClr val="000000"/>
                </a:solidFill>
              </a:rPr>
              <a:t>jelentés</a:t>
            </a:r>
          </a:p>
        </p:txBody>
      </p:sp>
      <p:sp>
        <p:nvSpPr>
          <p:cNvPr id="48154" name="Rectangle 24">
            <a:extLst>
              <a:ext uri="{FF2B5EF4-FFF2-40B4-BE49-F238E27FC236}">
                <a16:creationId xmlns:a16="http://schemas.microsoft.com/office/drawing/2014/main" id="{38FE6842-ACD0-4989-BA07-CE90AF8842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97313" y="2311400"/>
            <a:ext cx="979487" cy="209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hu-HU" sz="1600" b="0">
                <a:solidFill>
                  <a:srgbClr val="000000"/>
                </a:solidFill>
              </a:rPr>
              <a:t>Számla</a:t>
            </a:r>
          </a:p>
        </p:txBody>
      </p:sp>
      <p:sp>
        <p:nvSpPr>
          <p:cNvPr id="48155" name="Rectangle 25">
            <a:extLst>
              <a:ext uri="{FF2B5EF4-FFF2-40B4-BE49-F238E27FC236}">
                <a16:creationId xmlns:a16="http://schemas.microsoft.com/office/drawing/2014/main" id="{BD4757C8-3739-4A8A-A28C-DC45FABC55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0400" y="4237038"/>
            <a:ext cx="1133475" cy="754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hu-HU" sz="1600" b="0">
                <a:solidFill>
                  <a:srgbClr val="000000"/>
                </a:solidFill>
              </a:rPr>
              <a:t>Adatokká</a:t>
            </a:r>
          </a:p>
          <a:p>
            <a:pPr algn="ctr"/>
            <a:r>
              <a:rPr lang="en-US" altLang="hu-HU" sz="1600" b="0">
                <a:solidFill>
                  <a:srgbClr val="000000"/>
                </a:solidFill>
              </a:rPr>
              <a:t>alakított</a:t>
            </a:r>
          </a:p>
          <a:p>
            <a:pPr algn="ctr"/>
            <a:r>
              <a:rPr lang="en-US" altLang="hu-HU" sz="1600" b="0">
                <a:solidFill>
                  <a:srgbClr val="000000"/>
                </a:solidFill>
              </a:rPr>
              <a:t>megrendelés</a:t>
            </a:r>
          </a:p>
        </p:txBody>
      </p:sp>
      <p:sp>
        <p:nvSpPr>
          <p:cNvPr id="48156" name="Rectangle 26">
            <a:extLst>
              <a:ext uri="{FF2B5EF4-FFF2-40B4-BE49-F238E27FC236}">
                <a16:creationId xmlns:a16="http://schemas.microsoft.com/office/drawing/2014/main" id="{7C07B63C-062B-47F4-BAF5-C49A82FA76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30700" y="3681413"/>
            <a:ext cx="1036638" cy="433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hu-HU" sz="1600" b="0">
                <a:solidFill>
                  <a:srgbClr val="000000"/>
                </a:solidFill>
              </a:rPr>
              <a:t>Összeáll.</a:t>
            </a:r>
          </a:p>
          <a:p>
            <a:pPr algn="ctr"/>
            <a:r>
              <a:rPr lang="en-US" altLang="hu-HU" sz="1600" b="0">
                <a:solidFill>
                  <a:srgbClr val="000000"/>
                </a:solidFill>
              </a:rPr>
              <a:t>lista</a:t>
            </a:r>
          </a:p>
        </p:txBody>
      </p:sp>
      <p:sp>
        <p:nvSpPr>
          <p:cNvPr id="48157" name="Rectangle 27">
            <a:extLst>
              <a:ext uri="{FF2B5EF4-FFF2-40B4-BE49-F238E27FC236}">
                <a16:creationId xmlns:a16="http://schemas.microsoft.com/office/drawing/2014/main" id="{32A34C04-E59D-4A2E-AD19-32873389D8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58063" y="3581400"/>
            <a:ext cx="1341437" cy="31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hu-HU" sz="1600" b="0">
                <a:solidFill>
                  <a:srgbClr val="000000"/>
                </a:solidFill>
              </a:rPr>
              <a:t>Kísérőjegyzék</a:t>
            </a:r>
          </a:p>
        </p:txBody>
      </p:sp>
      <p:sp>
        <p:nvSpPr>
          <p:cNvPr id="48158" name="Line 28">
            <a:extLst>
              <a:ext uri="{FF2B5EF4-FFF2-40B4-BE49-F238E27FC236}">
                <a16:creationId xmlns:a16="http://schemas.microsoft.com/office/drawing/2014/main" id="{996DA07E-8644-4DEF-826D-BCA18D38BD48}"/>
              </a:ext>
            </a:extLst>
          </p:cNvPr>
          <p:cNvSpPr>
            <a:spLocks noChangeShapeType="1"/>
          </p:cNvSpPr>
          <p:nvPr/>
        </p:nvSpPr>
        <p:spPr bwMode="auto">
          <a:xfrm>
            <a:off x="2136775" y="3481388"/>
            <a:ext cx="0" cy="850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48159" name="Rectangle 29">
            <a:extLst>
              <a:ext uri="{FF2B5EF4-FFF2-40B4-BE49-F238E27FC236}">
                <a16:creationId xmlns:a16="http://schemas.microsoft.com/office/drawing/2014/main" id="{DECB91C3-64A8-4818-93D3-9160B702D0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31000" y="5086350"/>
            <a:ext cx="1160463" cy="55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hu-HU" sz="1600" b="0">
                <a:solidFill>
                  <a:srgbClr val="000000"/>
                </a:solidFill>
              </a:rPr>
              <a:t>Kiigazított</a:t>
            </a:r>
          </a:p>
          <a:p>
            <a:pPr algn="ctr"/>
            <a:r>
              <a:rPr lang="en-US" altLang="hu-HU" sz="1600" b="0">
                <a:solidFill>
                  <a:srgbClr val="000000"/>
                </a:solidFill>
              </a:rPr>
              <a:t>kísérőjegyzék</a:t>
            </a:r>
          </a:p>
        </p:txBody>
      </p:sp>
      <p:sp>
        <p:nvSpPr>
          <p:cNvPr id="48160" name="Rectangle 30">
            <a:extLst>
              <a:ext uri="{FF2B5EF4-FFF2-40B4-BE49-F238E27FC236}">
                <a16:creationId xmlns:a16="http://schemas.microsoft.com/office/drawing/2014/main" id="{0A62DCE4-A3E3-4265-8BAE-7C6131AA12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21150" y="1801813"/>
            <a:ext cx="806450" cy="230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hu-HU" sz="1600" b="0">
                <a:solidFill>
                  <a:srgbClr val="000000"/>
                </a:solidFill>
              </a:rPr>
              <a:t>Átutalás</a:t>
            </a:r>
          </a:p>
        </p:txBody>
      </p:sp>
      <p:sp>
        <p:nvSpPr>
          <p:cNvPr id="48161" name="Line 31">
            <a:extLst>
              <a:ext uri="{FF2B5EF4-FFF2-40B4-BE49-F238E27FC236}">
                <a16:creationId xmlns:a16="http://schemas.microsoft.com/office/drawing/2014/main" id="{90FF43CE-58C4-496A-AB43-BC42D25E802B}"/>
              </a:ext>
            </a:extLst>
          </p:cNvPr>
          <p:cNvSpPr>
            <a:spLocks noChangeShapeType="1"/>
          </p:cNvSpPr>
          <p:nvPr/>
        </p:nvSpPr>
        <p:spPr bwMode="auto">
          <a:xfrm>
            <a:off x="8107363" y="4930775"/>
            <a:ext cx="0" cy="723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48162" name="Line 32">
            <a:extLst>
              <a:ext uri="{FF2B5EF4-FFF2-40B4-BE49-F238E27FC236}">
                <a16:creationId xmlns:a16="http://schemas.microsoft.com/office/drawing/2014/main" id="{FE697AFF-3293-4380-948A-37D2BF2466F7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657475" y="2027238"/>
            <a:ext cx="1647825" cy="84613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48163" name="Line 33">
            <a:extLst>
              <a:ext uri="{FF2B5EF4-FFF2-40B4-BE49-F238E27FC236}">
                <a16:creationId xmlns:a16="http://schemas.microsoft.com/office/drawing/2014/main" id="{047DF1D3-E386-45F8-BF09-F70E5A50A17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053138" y="2062163"/>
            <a:ext cx="811212" cy="81121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48164" name="Line 34">
            <a:extLst>
              <a:ext uri="{FF2B5EF4-FFF2-40B4-BE49-F238E27FC236}">
                <a16:creationId xmlns:a16="http://schemas.microsoft.com/office/drawing/2014/main" id="{6B39ABA9-39C0-4698-95DD-D5C1230E51B1}"/>
              </a:ext>
            </a:extLst>
          </p:cNvPr>
          <p:cNvSpPr>
            <a:spLocks noChangeShapeType="1"/>
          </p:cNvSpPr>
          <p:nvPr/>
        </p:nvSpPr>
        <p:spPr bwMode="auto">
          <a:xfrm>
            <a:off x="3082925" y="1782763"/>
            <a:ext cx="293211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48165" name="Rectangle 35">
            <a:extLst>
              <a:ext uri="{FF2B5EF4-FFF2-40B4-BE49-F238E27FC236}">
                <a16:creationId xmlns:a16="http://schemas.microsoft.com/office/drawing/2014/main" id="{6D0B2F3B-56EA-4A58-9654-5E2112BF40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84438" y="3538538"/>
            <a:ext cx="952500" cy="125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hu-HU" sz="1600" b="0">
                <a:solidFill>
                  <a:srgbClr val="000000"/>
                </a:solidFill>
              </a:rPr>
              <a:t>(Összegy.)</a:t>
            </a:r>
          </a:p>
          <a:p>
            <a:pPr algn="ctr"/>
            <a:r>
              <a:rPr lang="en-US" altLang="hu-HU" sz="1600" b="0">
                <a:solidFill>
                  <a:srgbClr val="000000"/>
                </a:solidFill>
              </a:rPr>
              <a:t>rendelések</a:t>
            </a:r>
          </a:p>
        </p:txBody>
      </p:sp>
      <p:sp>
        <p:nvSpPr>
          <p:cNvPr id="48166" name="Line 36">
            <a:extLst>
              <a:ext uri="{FF2B5EF4-FFF2-40B4-BE49-F238E27FC236}">
                <a16:creationId xmlns:a16="http://schemas.microsoft.com/office/drawing/2014/main" id="{70446323-DDFE-410D-BC52-9D6ED4FE1DB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25750" y="3465513"/>
            <a:ext cx="1479550" cy="86677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48167" name="Rectangle 37">
            <a:extLst>
              <a:ext uri="{FF2B5EF4-FFF2-40B4-BE49-F238E27FC236}">
                <a16:creationId xmlns:a16="http://schemas.microsoft.com/office/drawing/2014/main" id="{7BB7C275-6217-41B3-9CF9-120A905E02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72163" y="3956050"/>
            <a:ext cx="1404937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hu-HU" sz="1600" b="0">
                <a:solidFill>
                  <a:srgbClr val="000000"/>
                </a:solidFill>
              </a:rPr>
              <a:t>Kísérőjegyzék</a:t>
            </a:r>
          </a:p>
          <a:p>
            <a:pPr algn="ctr"/>
            <a:r>
              <a:rPr lang="en-US" altLang="hu-HU" sz="1600" b="0">
                <a:solidFill>
                  <a:srgbClr val="000000"/>
                </a:solidFill>
              </a:rPr>
              <a:t>kiigazítás</a:t>
            </a:r>
          </a:p>
        </p:txBody>
      </p:sp>
      <p:sp>
        <p:nvSpPr>
          <p:cNvPr id="48168" name="Line 38">
            <a:extLst>
              <a:ext uri="{FF2B5EF4-FFF2-40B4-BE49-F238E27FC236}">
                <a16:creationId xmlns:a16="http://schemas.microsoft.com/office/drawing/2014/main" id="{AC77DC3F-66B6-4196-854A-9FF9738350DC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053138" y="3465513"/>
            <a:ext cx="1808162" cy="84931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48169" name="Line 39">
            <a:extLst>
              <a:ext uri="{FF2B5EF4-FFF2-40B4-BE49-F238E27FC236}">
                <a16:creationId xmlns:a16="http://schemas.microsoft.com/office/drawing/2014/main" id="{1A80D374-86EA-4668-945B-E159ED6BDA35}"/>
              </a:ext>
            </a:extLst>
          </p:cNvPr>
          <p:cNvSpPr>
            <a:spLocks noChangeShapeType="1"/>
          </p:cNvSpPr>
          <p:nvPr/>
        </p:nvSpPr>
        <p:spPr bwMode="auto">
          <a:xfrm>
            <a:off x="6062663" y="3260725"/>
            <a:ext cx="2295525" cy="1071563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48170" name="Freeform 40">
            <a:extLst>
              <a:ext uri="{FF2B5EF4-FFF2-40B4-BE49-F238E27FC236}">
                <a16:creationId xmlns:a16="http://schemas.microsoft.com/office/drawing/2014/main" id="{1AE30567-6AD8-4E62-A67D-1065EC064327}"/>
              </a:ext>
            </a:extLst>
          </p:cNvPr>
          <p:cNvSpPr>
            <a:spLocks/>
          </p:cNvSpPr>
          <p:nvPr/>
        </p:nvSpPr>
        <p:spPr bwMode="auto">
          <a:xfrm>
            <a:off x="914400" y="2247900"/>
            <a:ext cx="8440738" cy="2854325"/>
          </a:xfrm>
          <a:custGeom>
            <a:avLst/>
            <a:gdLst>
              <a:gd name="T0" fmla="*/ 8439150 w 5317"/>
              <a:gd name="T1" fmla="*/ 2852738 h 1798"/>
              <a:gd name="T2" fmla="*/ 8439150 w 5317"/>
              <a:gd name="T3" fmla="*/ 0 h 1798"/>
              <a:gd name="T4" fmla="*/ 0 w 5317"/>
              <a:gd name="T5" fmla="*/ 0 h 1798"/>
              <a:gd name="T6" fmla="*/ 0 w 5317"/>
              <a:gd name="T7" fmla="*/ 2852738 h 1798"/>
              <a:gd name="T8" fmla="*/ 8439150 w 5317"/>
              <a:gd name="T9" fmla="*/ 2852738 h 179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5317" h="1798">
                <a:moveTo>
                  <a:pt x="5316" y="1797"/>
                </a:moveTo>
                <a:lnTo>
                  <a:pt x="5316" y="0"/>
                </a:lnTo>
                <a:lnTo>
                  <a:pt x="0" y="0"/>
                </a:lnTo>
                <a:lnTo>
                  <a:pt x="0" y="1797"/>
                </a:lnTo>
                <a:lnTo>
                  <a:pt x="5316" y="1797"/>
                </a:lnTo>
              </a:path>
            </a:pathLst>
          </a:custGeom>
          <a:noFill/>
          <a:ln w="50800" cap="rnd" cmpd="sng">
            <a:solidFill>
              <a:srgbClr val="5F5F5F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48171" name="Rectangle 41">
            <a:extLst>
              <a:ext uri="{FF2B5EF4-FFF2-40B4-BE49-F238E27FC236}">
                <a16:creationId xmlns:a16="http://schemas.microsoft.com/office/drawing/2014/main" id="{97688ACC-E0DE-4357-BB14-7321A98970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16338" y="5153025"/>
            <a:ext cx="2606675" cy="123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hu-HU" sz="1800" b="0">
                <a:solidFill>
                  <a:srgbClr val="000000"/>
                </a:solidFill>
              </a:rPr>
              <a:t>Az elfogadott rendszerhatár</a:t>
            </a:r>
          </a:p>
        </p:txBody>
      </p:sp>
      <p:sp>
        <p:nvSpPr>
          <p:cNvPr id="48172" name="Line 42">
            <a:extLst>
              <a:ext uri="{FF2B5EF4-FFF2-40B4-BE49-F238E27FC236}">
                <a16:creationId xmlns:a16="http://schemas.microsoft.com/office/drawing/2014/main" id="{CF70E075-A733-4D01-9E39-EFF93B7E0ED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473200" y="1536700"/>
            <a:ext cx="541338" cy="19843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48173" name="Freeform 43">
            <a:extLst>
              <a:ext uri="{FF2B5EF4-FFF2-40B4-BE49-F238E27FC236}">
                <a16:creationId xmlns:a16="http://schemas.microsoft.com/office/drawing/2014/main" id="{14CF76EB-A6C7-4219-9AB0-501A3D633FB7}"/>
              </a:ext>
            </a:extLst>
          </p:cNvPr>
          <p:cNvSpPr>
            <a:spLocks/>
          </p:cNvSpPr>
          <p:nvPr/>
        </p:nvSpPr>
        <p:spPr bwMode="auto">
          <a:xfrm>
            <a:off x="914400" y="5411788"/>
            <a:ext cx="2878138" cy="876300"/>
          </a:xfrm>
          <a:custGeom>
            <a:avLst/>
            <a:gdLst>
              <a:gd name="T0" fmla="*/ 0 w 1813"/>
              <a:gd name="T1" fmla="*/ 0 h 552"/>
              <a:gd name="T2" fmla="*/ 2876550 w 1813"/>
              <a:gd name="T3" fmla="*/ 0 h 552"/>
              <a:gd name="T4" fmla="*/ 2876550 w 1813"/>
              <a:gd name="T5" fmla="*/ 874713 h 552"/>
              <a:gd name="T6" fmla="*/ 0 w 1813"/>
              <a:gd name="T7" fmla="*/ 874713 h 552"/>
              <a:gd name="T8" fmla="*/ 0 w 1813"/>
              <a:gd name="T9" fmla="*/ 0 h 55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813" h="552">
                <a:moveTo>
                  <a:pt x="0" y="0"/>
                </a:moveTo>
                <a:lnTo>
                  <a:pt x="1812" y="0"/>
                </a:lnTo>
                <a:lnTo>
                  <a:pt x="1812" y="551"/>
                </a:lnTo>
                <a:lnTo>
                  <a:pt x="0" y="551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48174" name="Rectangle 44">
            <a:extLst>
              <a:ext uri="{FF2B5EF4-FFF2-40B4-BE49-F238E27FC236}">
                <a16:creationId xmlns:a16="http://schemas.microsoft.com/office/drawing/2014/main" id="{03A1AAD4-5989-489D-9DD2-D6BA94515E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97038" y="5453063"/>
            <a:ext cx="1635125" cy="158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hu-HU" sz="1800" b="0">
                <a:solidFill>
                  <a:srgbClr val="000000"/>
                </a:solidFill>
              </a:rPr>
              <a:t>Követelmény-</a:t>
            </a:r>
          </a:p>
        </p:txBody>
      </p:sp>
      <p:sp>
        <p:nvSpPr>
          <p:cNvPr id="48175" name="Rectangle 45">
            <a:extLst>
              <a:ext uri="{FF2B5EF4-FFF2-40B4-BE49-F238E27FC236}">
                <a16:creationId xmlns:a16="http://schemas.microsoft.com/office/drawing/2014/main" id="{E0303054-810C-492B-9011-D3DE670FB9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32000" y="5637213"/>
            <a:ext cx="881063" cy="16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hu-HU" sz="1800" b="0">
                <a:solidFill>
                  <a:srgbClr val="000000"/>
                </a:solidFill>
              </a:rPr>
              <a:t>jegyzék</a:t>
            </a:r>
          </a:p>
        </p:txBody>
      </p:sp>
      <p:sp>
        <p:nvSpPr>
          <p:cNvPr id="48176" name="Line 46">
            <a:extLst>
              <a:ext uri="{FF2B5EF4-FFF2-40B4-BE49-F238E27FC236}">
                <a16:creationId xmlns:a16="http://schemas.microsoft.com/office/drawing/2014/main" id="{DA51C8B9-D617-431D-8CB5-4693591D994B}"/>
              </a:ext>
            </a:extLst>
          </p:cNvPr>
          <p:cNvSpPr>
            <a:spLocks noChangeShapeType="1"/>
          </p:cNvSpPr>
          <p:nvPr/>
        </p:nvSpPr>
        <p:spPr bwMode="auto">
          <a:xfrm>
            <a:off x="1076325" y="5876925"/>
            <a:ext cx="1212850" cy="0"/>
          </a:xfrm>
          <a:prstGeom prst="line">
            <a:avLst/>
          </a:prstGeom>
          <a:noFill/>
          <a:ln w="12700">
            <a:solidFill>
              <a:srgbClr val="D2D2D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48177" name="Line 47">
            <a:extLst>
              <a:ext uri="{FF2B5EF4-FFF2-40B4-BE49-F238E27FC236}">
                <a16:creationId xmlns:a16="http://schemas.microsoft.com/office/drawing/2014/main" id="{BACD9778-6C4B-466A-911B-B864902B0D14}"/>
              </a:ext>
            </a:extLst>
          </p:cNvPr>
          <p:cNvSpPr>
            <a:spLocks noChangeShapeType="1"/>
          </p:cNvSpPr>
          <p:nvPr/>
        </p:nvSpPr>
        <p:spPr bwMode="auto">
          <a:xfrm>
            <a:off x="1076325" y="5911850"/>
            <a:ext cx="1212850" cy="0"/>
          </a:xfrm>
          <a:prstGeom prst="line">
            <a:avLst/>
          </a:prstGeom>
          <a:noFill/>
          <a:ln w="12700">
            <a:solidFill>
              <a:srgbClr val="D2D2D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48178" name="Line 48">
            <a:extLst>
              <a:ext uri="{FF2B5EF4-FFF2-40B4-BE49-F238E27FC236}">
                <a16:creationId xmlns:a16="http://schemas.microsoft.com/office/drawing/2014/main" id="{67744A2C-5CF5-4921-9F3C-9FB69103CA31}"/>
              </a:ext>
            </a:extLst>
          </p:cNvPr>
          <p:cNvSpPr>
            <a:spLocks noChangeShapeType="1"/>
          </p:cNvSpPr>
          <p:nvPr/>
        </p:nvSpPr>
        <p:spPr bwMode="auto">
          <a:xfrm>
            <a:off x="1076325" y="5988050"/>
            <a:ext cx="1212850" cy="0"/>
          </a:xfrm>
          <a:prstGeom prst="line">
            <a:avLst/>
          </a:prstGeom>
          <a:noFill/>
          <a:ln w="12700">
            <a:solidFill>
              <a:srgbClr val="D2D2D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48179" name="Line 49">
            <a:extLst>
              <a:ext uri="{FF2B5EF4-FFF2-40B4-BE49-F238E27FC236}">
                <a16:creationId xmlns:a16="http://schemas.microsoft.com/office/drawing/2014/main" id="{3C7C2092-14CE-4FD9-8FD5-567BF77C6EE0}"/>
              </a:ext>
            </a:extLst>
          </p:cNvPr>
          <p:cNvSpPr>
            <a:spLocks noChangeShapeType="1"/>
          </p:cNvSpPr>
          <p:nvPr/>
        </p:nvSpPr>
        <p:spPr bwMode="auto">
          <a:xfrm>
            <a:off x="1076325" y="6100763"/>
            <a:ext cx="1212850" cy="0"/>
          </a:xfrm>
          <a:prstGeom prst="line">
            <a:avLst/>
          </a:prstGeom>
          <a:noFill/>
          <a:ln w="12700">
            <a:solidFill>
              <a:srgbClr val="D2D2D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48180" name="Line 50">
            <a:extLst>
              <a:ext uri="{FF2B5EF4-FFF2-40B4-BE49-F238E27FC236}">
                <a16:creationId xmlns:a16="http://schemas.microsoft.com/office/drawing/2014/main" id="{795D945A-9F04-4F32-9224-865155026A77}"/>
              </a:ext>
            </a:extLst>
          </p:cNvPr>
          <p:cNvSpPr>
            <a:spLocks noChangeShapeType="1"/>
          </p:cNvSpPr>
          <p:nvPr/>
        </p:nvSpPr>
        <p:spPr bwMode="auto">
          <a:xfrm>
            <a:off x="1076325" y="6138863"/>
            <a:ext cx="1212850" cy="0"/>
          </a:xfrm>
          <a:prstGeom prst="line">
            <a:avLst/>
          </a:prstGeom>
          <a:noFill/>
          <a:ln w="12700">
            <a:solidFill>
              <a:srgbClr val="D2D2D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48181" name="Line 51">
            <a:extLst>
              <a:ext uri="{FF2B5EF4-FFF2-40B4-BE49-F238E27FC236}">
                <a16:creationId xmlns:a16="http://schemas.microsoft.com/office/drawing/2014/main" id="{E5334A40-1235-4B2C-8B35-37AC412CCFFE}"/>
              </a:ext>
            </a:extLst>
          </p:cNvPr>
          <p:cNvSpPr>
            <a:spLocks noChangeShapeType="1"/>
          </p:cNvSpPr>
          <p:nvPr/>
        </p:nvSpPr>
        <p:spPr bwMode="auto">
          <a:xfrm>
            <a:off x="1076325" y="6176963"/>
            <a:ext cx="1212850" cy="0"/>
          </a:xfrm>
          <a:prstGeom prst="line">
            <a:avLst/>
          </a:prstGeom>
          <a:noFill/>
          <a:ln w="12700">
            <a:solidFill>
              <a:srgbClr val="D2D2D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48182" name="Line 52">
            <a:extLst>
              <a:ext uri="{FF2B5EF4-FFF2-40B4-BE49-F238E27FC236}">
                <a16:creationId xmlns:a16="http://schemas.microsoft.com/office/drawing/2014/main" id="{A023794B-CD95-4F48-8FE1-A4F883ABEBC5}"/>
              </a:ext>
            </a:extLst>
          </p:cNvPr>
          <p:cNvSpPr>
            <a:spLocks noChangeShapeType="1"/>
          </p:cNvSpPr>
          <p:nvPr/>
        </p:nvSpPr>
        <p:spPr bwMode="auto">
          <a:xfrm>
            <a:off x="1076325" y="6216650"/>
            <a:ext cx="1212850" cy="0"/>
          </a:xfrm>
          <a:prstGeom prst="line">
            <a:avLst/>
          </a:prstGeom>
          <a:noFill/>
          <a:ln w="12700">
            <a:solidFill>
              <a:srgbClr val="D2D2D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grpSp>
        <p:nvGrpSpPr>
          <p:cNvPr id="48183" name="Group 58">
            <a:extLst>
              <a:ext uri="{FF2B5EF4-FFF2-40B4-BE49-F238E27FC236}">
                <a16:creationId xmlns:a16="http://schemas.microsoft.com/office/drawing/2014/main" id="{1C7AA40A-8045-457F-8BD4-67EE9CA090EA}"/>
              </a:ext>
            </a:extLst>
          </p:cNvPr>
          <p:cNvGrpSpPr>
            <a:grpSpLocks/>
          </p:cNvGrpSpPr>
          <p:nvPr/>
        </p:nvGrpSpPr>
        <p:grpSpPr bwMode="auto">
          <a:xfrm>
            <a:off x="1076325" y="5949950"/>
            <a:ext cx="1212850" cy="303213"/>
            <a:chOff x="678" y="3748"/>
            <a:chExt cx="764" cy="191"/>
          </a:xfrm>
        </p:grpSpPr>
        <p:sp>
          <p:nvSpPr>
            <p:cNvPr id="48206" name="Line 53">
              <a:extLst>
                <a:ext uri="{FF2B5EF4-FFF2-40B4-BE49-F238E27FC236}">
                  <a16:creationId xmlns:a16="http://schemas.microsoft.com/office/drawing/2014/main" id="{9118F3B2-E840-4388-B650-64082B77616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78" y="3748"/>
              <a:ext cx="764" cy="0"/>
            </a:xfrm>
            <a:prstGeom prst="line">
              <a:avLst/>
            </a:prstGeom>
            <a:noFill/>
            <a:ln w="12700">
              <a:solidFill>
                <a:srgbClr val="D2D2D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48207" name="Line 54">
              <a:extLst>
                <a:ext uri="{FF2B5EF4-FFF2-40B4-BE49-F238E27FC236}">
                  <a16:creationId xmlns:a16="http://schemas.microsoft.com/office/drawing/2014/main" id="{D016215A-89F6-467B-ABED-9582172481E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78" y="3795"/>
              <a:ext cx="764" cy="0"/>
            </a:xfrm>
            <a:prstGeom prst="line">
              <a:avLst/>
            </a:prstGeom>
            <a:noFill/>
            <a:ln w="12700">
              <a:solidFill>
                <a:srgbClr val="D2D2D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48208" name="Line 55">
              <a:extLst>
                <a:ext uri="{FF2B5EF4-FFF2-40B4-BE49-F238E27FC236}">
                  <a16:creationId xmlns:a16="http://schemas.microsoft.com/office/drawing/2014/main" id="{4DCF42B0-294F-4AF8-82DE-E99DE1869FB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78" y="3819"/>
              <a:ext cx="764" cy="0"/>
            </a:xfrm>
            <a:prstGeom prst="line">
              <a:avLst/>
            </a:prstGeom>
            <a:noFill/>
            <a:ln w="12700">
              <a:solidFill>
                <a:srgbClr val="D2D2D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48209" name="Line 56">
              <a:extLst>
                <a:ext uri="{FF2B5EF4-FFF2-40B4-BE49-F238E27FC236}">
                  <a16:creationId xmlns:a16="http://schemas.microsoft.com/office/drawing/2014/main" id="{FFE3B29C-9A9C-4F39-8798-0E0F8EA0A3D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78" y="3939"/>
              <a:ext cx="764" cy="0"/>
            </a:xfrm>
            <a:prstGeom prst="line">
              <a:avLst/>
            </a:prstGeom>
            <a:noFill/>
            <a:ln w="12700">
              <a:solidFill>
                <a:srgbClr val="D2D2D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48210" name="Line 57">
              <a:extLst>
                <a:ext uri="{FF2B5EF4-FFF2-40B4-BE49-F238E27FC236}">
                  <a16:creationId xmlns:a16="http://schemas.microsoft.com/office/drawing/2014/main" id="{A0573265-CDF1-4559-A429-8D7ABE0BB79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96" y="3888"/>
              <a:ext cx="744" cy="0"/>
            </a:xfrm>
            <a:prstGeom prst="line">
              <a:avLst/>
            </a:prstGeom>
            <a:noFill/>
            <a:ln w="12700">
              <a:solidFill>
                <a:srgbClr val="D2D2D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/>
            </a:p>
          </p:txBody>
        </p:sp>
      </p:grpSp>
      <p:sp>
        <p:nvSpPr>
          <p:cNvPr id="48184" name="Freeform 59">
            <a:extLst>
              <a:ext uri="{FF2B5EF4-FFF2-40B4-BE49-F238E27FC236}">
                <a16:creationId xmlns:a16="http://schemas.microsoft.com/office/drawing/2014/main" id="{802512B0-4C6C-4958-9C2C-CDE3308D0778}"/>
              </a:ext>
            </a:extLst>
          </p:cNvPr>
          <p:cNvSpPr>
            <a:spLocks/>
          </p:cNvSpPr>
          <p:nvPr/>
        </p:nvSpPr>
        <p:spPr bwMode="auto">
          <a:xfrm>
            <a:off x="1357313" y="2889250"/>
            <a:ext cx="1724025" cy="582613"/>
          </a:xfrm>
          <a:custGeom>
            <a:avLst/>
            <a:gdLst>
              <a:gd name="T0" fmla="*/ 0 w 1086"/>
              <a:gd name="T1" fmla="*/ 581025 h 367"/>
              <a:gd name="T2" fmla="*/ 0 w 1086"/>
              <a:gd name="T3" fmla="*/ 0 h 367"/>
              <a:gd name="T4" fmla="*/ 1722438 w 1086"/>
              <a:gd name="T5" fmla="*/ 0 h 367"/>
              <a:gd name="T6" fmla="*/ 1722438 w 1086"/>
              <a:gd name="T7" fmla="*/ 581025 h 367"/>
              <a:gd name="T8" fmla="*/ 0 w 1086"/>
              <a:gd name="T9" fmla="*/ 581025 h 36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086" h="367">
                <a:moveTo>
                  <a:pt x="0" y="366"/>
                </a:moveTo>
                <a:lnTo>
                  <a:pt x="0" y="0"/>
                </a:lnTo>
                <a:lnTo>
                  <a:pt x="1085" y="0"/>
                </a:lnTo>
                <a:lnTo>
                  <a:pt x="1085" y="366"/>
                </a:lnTo>
                <a:lnTo>
                  <a:pt x="0" y="36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48185" name="Rectangle 60">
            <a:extLst>
              <a:ext uri="{FF2B5EF4-FFF2-40B4-BE49-F238E27FC236}">
                <a16:creationId xmlns:a16="http://schemas.microsoft.com/office/drawing/2014/main" id="{D0375EE6-5FEE-4611-BDF6-7562C62F2E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8000" y="2876550"/>
            <a:ext cx="1035050" cy="412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hu-HU" sz="1600" b="0">
                <a:solidFill>
                  <a:srgbClr val="000000"/>
                </a:solidFill>
              </a:rPr>
              <a:t>ELADÓK</a:t>
            </a:r>
          </a:p>
        </p:txBody>
      </p:sp>
      <p:sp>
        <p:nvSpPr>
          <p:cNvPr id="48186" name="Line 61">
            <a:extLst>
              <a:ext uri="{FF2B5EF4-FFF2-40B4-BE49-F238E27FC236}">
                <a16:creationId xmlns:a16="http://schemas.microsoft.com/office/drawing/2014/main" id="{99B20530-23AF-40C8-94A3-632DC0A6950C}"/>
              </a:ext>
            </a:extLst>
          </p:cNvPr>
          <p:cNvSpPr>
            <a:spLocks noChangeShapeType="1"/>
          </p:cNvSpPr>
          <p:nvPr/>
        </p:nvSpPr>
        <p:spPr bwMode="auto">
          <a:xfrm>
            <a:off x="1357313" y="3067050"/>
            <a:ext cx="1722437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48187" name="Line 62">
            <a:extLst>
              <a:ext uri="{FF2B5EF4-FFF2-40B4-BE49-F238E27FC236}">
                <a16:creationId xmlns:a16="http://schemas.microsoft.com/office/drawing/2014/main" id="{60A515C0-E888-4032-ABE5-1678A9EE7329}"/>
              </a:ext>
            </a:extLst>
          </p:cNvPr>
          <p:cNvSpPr>
            <a:spLocks noChangeShapeType="1"/>
          </p:cNvSpPr>
          <p:nvPr/>
        </p:nvSpPr>
        <p:spPr bwMode="auto">
          <a:xfrm>
            <a:off x="1654175" y="2889250"/>
            <a:ext cx="0" cy="1778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48188" name="Freeform 63">
            <a:extLst>
              <a:ext uri="{FF2B5EF4-FFF2-40B4-BE49-F238E27FC236}">
                <a16:creationId xmlns:a16="http://schemas.microsoft.com/office/drawing/2014/main" id="{4F462685-380A-4778-8DFC-9FFD28B36AF5}"/>
              </a:ext>
            </a:extLst>
          </p:cNvPr>
          <p:cNvSpPr>
            <a:spLocks/>
          </p:cNvSpPr>
          <p:nvPr/>
        </p:nvSpPr>
        <p:spPr bwMode="auto">
          <a:xfrm>
            <a:off x="1357313" y="4335463"/>
            <a:ext cx="1727200" cy="582612"/>
          </a:xfrm>
          <a:custGeom>
            <a:avLst/>
            <a:gdLst>
              <a:gd name="T0" fmla="*/ 0 w 1088"/>
              <a:gd name="T1" fmla="*/ 581025 h 367"/>
              <a:gd name="T2" fmla="*/ 0 w 1088"/>
              <a:gd name="T3" fmla="*/ 0 h 367"/>
              <a:gd name="T4" fmla="*/ 1725613 w 1088"/>
              <a:gd name="T5" fmla="*/ 0 h 367"/>
              <a:gd name="T6" fmla="*/ 1725613 w 1088"/>
              <a:gd name="T7" fmla="*/ 581025 h 367"/>
              <a:gd name="T8" fmla="*/ 0 w 1088"/>
              <a:gd name="T9" fmla="*/ 581025 h 36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088" h="367">
                <a:moveTo>
                  <a:pt x="0" y="366"/>
                </a:moveTo>
                <a:lnTo>
                  <a:pt x="0" y="0"/>
                </a:lnTo>
                <a:lnTo>
                  <a:pt x="1087" y="0"/>
                </a:lnTo>
                <a:lnTo>
                  <a:pt x="1087" y="366"/>
                </a:lnTo>
                <a:lnTo>
                  <a:pt x="0" y="36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48189" name="Rectangle 64">
            <a:extLst>
              <a:ext uri="{FF2B5EF4-FFF2-40B4-BE49-F238E27FC236}">
                <a16:creationId xmlns:a16="http://schemas.microsoft.com/office/drawing/2014/main" id="{F51764A5-8A8A-402B-B380-737627A60B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38300" y="4335463"/>
            <a:ext cx="1501775" cy="350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hu-HU" sz="1500" b="0">
                <a:solidFill>
                  <a:srgbClr val="000000"/>
                </a:solidFill>
              </a:rPr>
              <a:t>ADATELőKÉSZ</a:t>
            </a:r>
          </a:p>
        </p:txBody>
      </p:sp>
      <p:sp>
        <p:nvSpPr>
          <p:cNvPr id="48190" name="Line 65">
            <a:extLst>
              <a:ext uri="{FF2B5EF4-FFF2-40B4-BE49-F238E27FC236}">
                <a16:creationId xmlns:a16="http://schemas.microsoft.com/office/drawing/2014/main" id="{B91BE4AE-79EA-42F0-BEC1-9E37EB1AF87D}"/>
              </a:ext>
            </a:extLst>
          </p:cNvPr>
          <p:cNvSpPr>
            <a:spLocks noChangeShapeType="1"/>
          </p:cNvSpPr>
          <p:nvPr/>
        </p:nvSpPr>
        <p:spPr bwMode="auto">
          <a:xfrm>
            <a:off x="1358900" y="4510088"/>
            <a:ext cx="172402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48191" name="Line 66">
            <a:extLst>
              <a:ext uri="{FF2B5EF4-FFF2-40B4-BE49-F238E27FC236}">
                <a16:creationId xmlns:a16="http://schemas.microsoft.com/office/drawing/2014/main" id="{B57CEF81-BDF2-40C7-BF1C-6C89A61345D0}"/>
              </a:ext>
            </a:extLst>
          </p:cNvPr>
          <p:cNvSpPr>
            <a:spLocks noChangeShapeType="1"/>
          </p:cNvSpPr>
          <p:nvPr/>
        </p:nvSpPr>
        <p:spPr bwMode="auto">
          <a:xfrm>
            <a:off x="1658938" y="4335463"/>
            <a:ext cx="0" cy="17462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48192" name="Freeform 67">
            <a:extLst>
              <a:ext uri="{FF2B5EF4-FFF2-40B4-BE49-F238E27FC236}">
                <a16:creationId xmlns:a16="http://schemas.microsoft.com/office/drawing/2014/main" id="{749DFE87-7ABA-4C8A-8E87-68DA34205C53}"/>
              </a:ext>
            </a:extLst>
          </p:cNvPr>
          <p:cNvSpPr>
            <a:spLocks/>
          </p:cNvSpPr>
          <p:nvPr/>
        </p:nvSpPr>
        <p:spPr bwMode="auto">
          <a:xfrm>
            <a:off x="4289425" y="4335463"/>
            <a:ext cx="1725613" cy="582612"/>
          </a:xfrm>
          <a:custGeom>
            <a:avLst/>
            <a:gdLst>
              <a:gd name="T0" fmla="*/ 0 w 1087"/>
              <a:gd name="T1" fmla="*/ 581025 h 367"/>
              <a:gd name="T2" fmla="*/ 0 w 1087"/>
              <a:gd name="T3" fmla="*/ 0 h 367"/>
              <a:gd name="T4" fmla="*/ 1724025 w 1087"/>
              <a:gd name="T5" fmla="*/ 0 h 367"/>
              <a:gd name="T6" fmla="*/ 1724025 w 1087"/>
              <a:gd name="T7" fmla="*/ 581025 h 367"/>
              <a:gd name="T8" fmla="*/ 0 w 1087"/>
              <a:gd name="T9" fmla="*/ 581025 h 36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087" h="367">
                <a:moveTo>
                  <a:pt x="0" y="366"/>
                </a:moveTo>
                <a:lnTo>
                  <a:pt x="0" y="0"/>
                </a:lnTo>
                <a:lnTo>
                  <a:pt x="1086" y="0"/>
                </a:lnTo>
                <a:lnTo>
                  <a:pt x="1086" y="366"/>
                </a:lnTo>
                <a:lnTo>
                  <a:pt x="0" y="36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48193" name="Rectangle 68">
            <a:extLst>
              <a:ext uri="{FF2B5EF4-FFF2-40B4-BE49-F238E27FC236}">
                <a16:creationId xmlns:a16="http://schemas.microsoft.com/office/drawing/2014/main" id="{B7CD84D4-477B-4DDB-9EE4-A924CBAA51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14875" y="4310063"/>
            <a:ext cx="1089025" cy="452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hu-HU" sz="1700" b="0">
                <a:solidFill>
                  <a:srgbClr val="000000"/>
                </a:solidFill>
              </a:rPr>
              <a:t>RAKTÁR</a:t>
            </a:r>
          </a:p>
        </p:txBody>
      </p:sp>
      <p:sp>
        <p:nvSpPr>
          <p:cNvPr id="48194" name="Line 69">
            <a:extLst>
              <a:ext uri="{FF2B5EF4-FFF2-40B4-BE49-F238E27FC236}">
                <a16:creationId xmlns:a16="http://schemas.microsoft.com/office/drawing/2014/main" id="{64667A22-DEFC-4DB1-A189-755C2E78AD8B}"/>
              </a:ext>
            </a:extLst>
          </p:cNvPr>
          <p:cNvSpPr>
            <a:spLocks noChangeShapeType="1"/>
          </p:cNvSpPr>
          <p:nvPr/>
        </p:nvSpPr>
        <p:spPr bwMode="auto">
          <a:xfrm>
            <a:off x="4302125" y="4510088"/>
            <a:ext cx="172402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48195" name="Line 70">
            <a:extLst>
              <a:ext uri="{FF2B5EF4-FFF2-40B4-BE49-F238E27FC236}">
                <a16:creationId xmlns:a16="http://schemas.microsoft.com/office/drawing/2014/main" id="{E7B8F389-22CD-4CCD-BBC1-197B1D630426}"/>
              </a:ext>
            </a:extLst>
          </p:cNvPr>
          <p:cNvSpPr>
            <a:spLocks noChangeShapeType="1"/>
          </p:cNvSpPr>
          <p:nvPr/>
        </p:nvSpPr>
        <p:spPr bwMode="auto">
          <a:xfrm>
            <a:off x="4587875" y="4335463"/>
            <a:ext cx="0" cy="17462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48196" name="Freeform 71">
            <a:extLst>
              <a:ext uri="{FF2B5EF4-FFF2-40B4-BE49-F238E27FC236}">
                <a16:creationId xmlns:a16="http://schemas.microsoft.com/office/drawing/2014/main" id="{AFA03FCC-E5F7-4135-85D7-313BF4884034}"/>
              </a:ext>
            </a:extLst>
          </p:cNvPr>
          <p:cNvSpPr>
            <a:spLocks/>
          </p:cNvSpPr>
          <p:nvPr/>
        </p:nvSpPr>
        <p:spPr bwMode="auto">
          <a:xfrm>
            <a:off x="7267575" y="4335463"/>
            <a:ext cx="1728788" cy="582612"/>
          </a:xfrm>
          <a:custGeom>
            <a:avLst/>
            <a:gdLst>
              <a:gd name="T0" fmla="*/ 0 w 1089"/>
              <a:gd name="T1" fmla="*/ 581025 h 367"/>
              <a:gd name="T2" fmla="*/ 0 w 1089"/>
              <a:gd name="T3" fmla="*/ 0 h 367"/>
              <a:gd name="T4" fmla="*/ 1727200 w 1089"/>
              <a:gd name="T5" fmla="*/ 0 h 367"/>
              <a:gd name="T6" fmla="*/ 1727200 w 1089"/>
              <a:gd name="T7" fmla="*/ 581025 h 367"/>
              <a:gd name="T8" fmla="*/ 0 w 1089"/>
              <a:gd name="T9" fmla="*/ 581025 h 36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089" h="367">
                <a:moveTo>
                  <a:pt x="0" y="366"/>
                </a:moveTo>
                <a:lnTo>
                  <a:pt x="0" y="0"/>
                </a:lnTo>
                <a:lnTo>
                  <a:pt x="1088" y="0"/>
                </a:lnTo>
                <a:lnTo>
                  <a:pt x="1088" y="366"/>
                </a:lnTo>
                <a:lnTo>
                  <a:pt x="0" y="36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48197" name="Line 72">
            <a:extLst>
              <a:ext uri="{FF2B5EF4-FFF2-40B4-BE49-F238E27FC236}">
                <a16:creationId xmlns:a16="http://schemas.microsoft.com/office/drawing/2014/main" id="{BEA512C1-E2E7-4153-A51E-11A8BE686E4C}"/>
              </a:ext>
            </a:extLst>
          </p:cNvPr>
          <p:cNvSpPr>
            <a:spLocks noChangeShapeType="1"/>
          </p:cNvSpPr>
          <p:nvPr/>
        </p:nvSpPr>
        <p:spPr bwMode="auto">
          <a:xfrm>
            <a:off x="7267575" y="4510088"/>
            <a:ext cx="17272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48198" name="Line 73">
            <a:extLst>
              <a:ext uri="{FF2B5EF4-FFF2-40B4-BE49-F238E27FC236}">
                <a16:creationId xmlns:a16="http://schemas.microsoft.com/office/drawing/2014/main" id="{B933F02A-FBEF-4E27-8860-180E2A89C51A}"/>
              </a:ext>
            </a:extLst>
          </p:cNvPr>
          <p:cNvSpPr>
            <a:spLocks noChangeShapeType="1"/>
          </p:cNvSpPr>
          <p:nvPr/>
        </p:nvSpPr>
        <p:spPr bwMode="auto">
          <a:xfrm>
            <a:off x="7564438" y="4335463"/>
            <a:ext cx="0" cy="17462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48199" name="Oval 74">
            <a:extLst>
              <a:ext uri="{FF2B5EF4-FFF2-40B4-BE49-F238E27FC236}">
                <a16:creationId xmlns:a16="http://schemas.microsoft.com/office/drawing/2014/main" id="{88FED33D-1EC2-4949-9F76-E4D0F39F41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92975" y="5664200"/>
            <a:ext cx="1604963" cy="511175"/>
          </a:xfrm>
          <a:prstGeom prst="ellips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hu-HU" altLang="hu-HU"/>
          </a:p>
        </p:txBody>
      </p:sp>
      <p:sp>
        <p:nvSpPr>
          <p:cNvPr id="48200" name="Rectangle 75">
            <a:extLst>
              <a:ext uri="{FF2B5EF4-FFF2-40B4-BE49-F238E27FC236}">
                <a16:creationId xmlns:a16="http://schemas.microsoft.com/office/drawing/2014/main" id="{2B8C8F90-4EB4-4FF8-A3A3-C06272E7D7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70813" y="5902325"/>
            <a:ext cx="877887" cy="269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hu-HU" sz="1800" b="0">
                <a:solidFill>
                  <a:srgbClr val="000000"/>
                </a:solidFill>
              </a:rPr>
              <a:t>VEVő</a:t>
            </a:r>
          </a:p>
        </p:txBody>
      </p:sp>
      <p:sp>
        <p:nvSpPr>
          <p:cNvPr id="48201" name="Line 76">
            <a:extLst>
              <a:ext uri="{FF2B5EF4-FFF2-40B4-BE49-F238E27FC236}">
                <a16:creationId xmlns:a16="http://schemas.microsoft.com/office/drawing/2014/main" id="{00C64443-10CE-4601-A738-2C1A0D9A629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315200" y="5680075"/>
            <a:ext cx="517525" cy="1968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48202" name="Rectangle 77">
            <a:extLst>
              <a:ext uri="{FF2B5EF4-FFF2-40B4-BE49-F238E27FC236}">
                <a16:creationId xmlns:a16="http://schemas.microsoft.com/office/drawing/2014/main" id="{A6B6FE20-31A8-4B10-B90C-24B3E9FD68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70113" y="1579563"/>
            <a:ext cx="142875" cy="133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hu-HU" sz="1800" b="0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48203" name="Rectangle 78">
            <a:extLst>
              <a:ext uri="{FF2B5EF4-FFF2-40B4-BE49-F238E27FC236}">
                <a16:creationId xmlns:a16="http://schemas.microsoft.com/office/drawing/2014/main" id="{18D24B66-837C-4C6A-A3A4-D333B16BC9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91325" y="1576388"/>
            <a:ext cx="134938" cy="133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hu-HU" sz="1800" b="0">
                <a:solidFill>
                  <a:srgbClr val="000000"/>
                </a:solidFill>
              </a:rPr>
              <a:t>b</a:t>
            </a:r>
          </a:p>
        </p:txBody>
      </p:sp>
      <p:sp>
        <p:nvSpPr>
          <p:cNvPr id="48204" name="Rectangle 79">
            <a:extLst>
              <a:ext uri="{FF2B5EF4-FFF2-40B4-BE49-F238E27FC236}">
                <a16:creationId xmlns:a16="http://schemas.microsoft.com/office/drawing/2014/main" id="{E932D006-5EEC-4A6D-A8F2-0ED535E0E4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08938" y="5713413"/>
            <a:ext cx="141287" cy="13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hu-HU" sz="1800" b="0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48205" name="Rectangle 80">
            <a:extLst>
              <a:ext uri="{FF2B5EF4-FFF2-40B4-BE49-F238E27FC236}">
                <a16:creationId xmlns:a16="http://schemas.microsoft.com/office/drawing/2014/main" id="{ABCB6BF0-C899-4368-9B2E-9B14F4F313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64400" y="4327525"/>
            <a:ext cx="18923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hu-HU" sz="1700" b="0">
                <a:solidFill>
                  <a:srgbClr val="000000"/>
                </a:solidFill>
              </a:rPr>
              <a:t>SZÁLLÍTÁS</a:t>
            </a:r>
          </a:p>
        </p:txBody>
      </p:sp>
    </p:spTree>
  </p:cSld>
  <p:clrMapOvr>
    <a:masterClrMapping/>
  </p:clrMapOvr>
  <p:transition>
    <p:wipe dir="d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Élőláb helye 4">
            <a:extLst>
              <a:ext uri="{FF2B5EF4-FFF2-40B4-BE49-F238E27FC236}">
                <a16:creationId xmlns:a16="http://schemas.microsoft.com/office/drawing/2014/main" id="{CBDE5672-2E72-4A15-ADFE-EA5C390DB5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hu-HU" b="0">
                <a:latin typeface="Arial" panose="020B0604020202020204" pitchFamily="34" charset="0"/>
              </a:rPr>
              <a:t>Információrendszer fejlesztés módszertana, Dr. Molnár Bálint egyetemi docens</a:t>
            </a:r>
          </a:p>
        </p:txBody>
      </p:sp>
      <p:sp>
        <p:nvSpPr>
          <p:cNvPr id="50179" name="Dia számának helye 5">
            <a:extLst>
              <a:ext uri="{FF2B5EF4-FFF2-40B4-BE49-F238E27FC236}">
                <a16:creationId xmlns:a16="http://schemas.microsoft.com/office/drawing/2014/main" id="{5202E8F9-84C4-45F5-BB7E-3A2F34BDD5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fld id="{8D2AD3DF-D8E3-4EDA-9E97-AEAA54FC8CA7}" type="slidenum">
              <a:rPr lang="en-US" altLang="hu-HU" b="0">
                <a:latin typeface="Arial" panose="020B0604020202020204" pitchFamily="34" charset="0"/>
              </a:rPr>
              <a:pPr/>
              <a:t>23</a:t>
            </a:fld>
            <a:endParaRPr lang="en-US" altLang="hu-HU" b="0">
              <a:latin typeface="Arial" panose="020B0604020202020204" pitchFamily="34" charset="0"/>
            </a:endParaRPr>
          </a:p>
        </p:txBody>
      </p:sp>
      <p:sp>
        <p:nvSpPr>
          <p:cNvPr id="50180" name="Rectangle 2">
            <a:extLst>
              <a:ext uri="{FF2B5EF4-FFF2-40B4-BE49-F238E27FC236}">
                <a16:creationId xmlns:a16="http://schemas.microsoft.com/office/drawing/2014/main" id="{6FD05ABC-E154-48B2-BF1F-C2AF567D3B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7875" y="6234113"/>
            <a:ext cx="20383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hu-HU" altLang="hu-HU"/>
          </a:p>
        </p:txBody>
      </p:sp>
      <p:sp>
        <p:nvSpPr>
          <p:cNvPr id="50181" name="Rectangle 3">
            <a:extLst>
              <a:ext uri="{FF2B5EF4-FFF2-40B4-BE49-F238E27FC236}">
                <a16:creationId xmlns:a16="http://schemas.microsoft.com/office/drawing/2014/main" id="{E0889892-A5E3-44AB-93BA-8FBC856C74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98838" y="6234113"/>
            <a:ext cx="31083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hu-HU" altLang="hu-HU"/>
          </a:p>
        </p:txBody>
      </p:sp>
      <p:sp>
        <p:nvSpPr>
          <p:cNvPr id="50182" name="Rectangle 4">
            <a:extLst>
              <a:ext uri="{FF2B5EF4-FFF2-40B4-BE49-F238E27FC236}">
                <a16:creationId xmlns:a16="http://schemas.microsoft.com/office/drawing/2014/main" id="{8154931D-6F73-4A86-BBE1-B3CF4A52189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57288" y="246063"/>
            <a:ext cx="8005762" cy="820737"/>
          </a:xfrm>
          <a:noFill/>
        </p:spPr>
        <p:txBody>
          <a:bodyPr lIns="0" tIns="0" rIns="0" bIns="0"/>
          <a:lstStyle/>
          <a:p>
            <a:pPr marL="0" indent="0" algn="ctr" defTabSz="401638" eaLnBrk="1" hangingPunct="1">
              <a:spcBef>
                <a:spcPct val="0"/>
              </a:spcBef>
            </a:pPr>
            <a:r>
              <a:rPr lang="en-US" altLang="hu-HU" sz="2400"/>
              <a:t>A DFD ELKÉSZîTÉSE</a:t>
            </a:r>
          </a:p>
          <a:p>
            <a:pPr marL="0" indent="0" algn="ctr" defTabSz="401638" eaLnBrk="1" hangingPunct="1">
              <a:spcBef>
                <a:spcPct val="0"/>
              </a:spcBef>
            </a:pPr>
            <a:r>
              <a:rPr lang="en-US" altLang="hu-HU" sz="2400"/>
              <a:t>1.RÉSZ 1.-3. LÉPÉS</a:t>
            </a:r>
          </a:p>
        </p:txBody>
      </p:sp>
      <p:sp>
        <p:nvSpPr>
          <p:cNvPr id="50183" name="Rectangle 5">
            <a:extLst>
              <a:ext uri="{FF2B5EF4-FFF2-40B4-BE49-F238E27FC236}">
                <a16:creationId xmlns:a16="http://schemas.microsoft.com/office/drawing/2014/main" id="{D3A1F789-FF82-45D9-93FD-EF79F38AB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19488" y="993775"/>
            <a:ext cx="3124200" cy="207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hu-HU" sz="2000" b="0">
                <a:solidFill>
                  <a:srgbClr val="000000"/>
                </a:solidFill>
              </a:rPr>
              <a:t>ÖSSZEFOGLALÁS</a:t>
            </a:r>
          </a:p>
        </p:txBody>
      </p:sp>
      <p:sp>
        <p:nvSpPr>
          <p:cNvPr id="50184" name="Rectangle 6">
            <a:extLst>
              <a:ext uri="{FF2B5EF4-FFF2-40B4-BE49-F238E27FC236}">
                <a16:creationId xmlns:a16="http://schemas.microsoft.com/office/drawing/2014/main" id="{B8E3B979-396D-43CC-A8E6-AE26F405F2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38375" y="1860550"/>
            <a:ext cx="1481138" cy="222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hu-HU" sz="1800" b="0">
                <a:solidFill>
                  <a:srgbClr val="000000"/>
                </a:solidFill>
              </a:rPr>
              <a:t>1.LÉPÉS</a:t>
            </a:r>
          </a:p>
        </p:txBody>
      </p:sp>
      <p:sp>
        <p:nvSpPr>
          <p:cNvPr id="50185" name="Oval 7">
            <a:extLst>
              <a:ext uri="{FF2B5EF4-FFF2-40B4-BE49-F238E27FC236}">
                <a16:creationId xmlns:a16="http://schemas.microsoft.com/office/drawing/2014/main" id="{07136574-2622-4D3C-B393-BE7BB055A0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24088" y="3049588"/>
            <a:ext cx="1000125" cy="550862"/>
          </a:xfrm>
          <a:prstGeom prst="ellips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hu-HU" altLang="hu-HU"/>
          </a:p>
        </p:txBody>
      </p:sp>
      <p:sp>
        <p:nvSpPr>
          <p:cNvPr id="50186" name="Rectangle 8">
            <a:extLst>
              <a:ext uri="{FF2B5EF4-FFF2-40B4-BE49-F238E27FC236}">
                <a16:creationId xmlns:a16="http://schemas.microsoft.com/office/drawing/2014/main" id="{693F7756-3996-45F6-B0BD-73D8D76935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00338" y="3168650"/>
            <a:ext cx="122237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hu-HU" sz="1800" b="0">
                <a:solidFill>
                  <a:srgbClr val="000000"/>
                </a:solidFill>
              </a:rPr>
              <a:t>F</a:t>
            </a:r>
          </a:p>
        </p:txBody>
      </p:sp>
      <p:sp>
        <p:nvSpPr>
          <p:cNvPr id="50187" name="Oval 9">
            <a:extLst>
              <a:ext uri="{FF2B5EF4-FFF2-40B4-BE49-F238E27FC236}">
                <a16:creationId xmlns:a16="http://schemas.microsoft.com/office/drawing/2014/main" id="{1ADD6F48-C267-4D0A-AD02-8C72310500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9363" y="3049588"/>
            <a:ext cx="1000125" cy="550862"/>
          </a:xfrm>
          <a:prstGeom prst="ellips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hu-HU" altLang="hu-HU"/>
          </a:p>
        </p:txBody>
      </p:sp>
      <p:sp>
        <p:nvSpPr>
          <p:cNvPr id="50188" name="Rectangle 10">
            <a:extLst>
              <a:ext uri="{FF2B5EF4-FFF2-40B4-BE49-F238E27FC236}">
                <a16:creationId xmlns:a16="http://schemas.microsoft.com/office/drawing/2014/main" id="{690B3085-E1F7-45D9-9453-E8CE94410C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29088" y="3168650"/>
            <a:ext cx="374650" cy="258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hu-HU" sz="1800" b="0">
                <a:solidFill>
                  <a:srgbClr val="000000"/>
                </a:solidFill>
              </a:rPr>
              <a:t>F/Á</a:t>
            </a:r>
          </a:p>
        </p:txBody>
      </p:sp>
      <p:sp>
        <p:nvSpPr>
          <p:cNvPr id="50189" name="Oval 11">
            <a:extLst>
              <a:ext uri="{FF2B5EF4-FFF2-40B4-BE49-F238E27FC236}">
                <a16:creationId xmlns:a16="http://schemas.microsoft.com/office/drawing/2014/main" id="{627D3C7B-9D80-462B-AFD2-A9CEC0000A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27663" y="3049588"/>
            <a:ext cx="1000125" cy="550862"/>
          </a:xfrm>
          <a:prstGeom prst="ellips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hu-HU" altLang="hu-HU"/>
          </a:p>
        </p:txBody>
      </p:sp>
      <p:sp>
        <p:nvSpPr>
          <p:cNvPr id="50190" name="Rectangle 12">
            <a:extLst>
              <a:ext uri="{FF2B5EF4-FFF2-40B4-BE49-F238E27FC236}">
                <a16:creationId xmlns:a16="http://schemas.microsoft.com/office/drawing/2014/main" id="{865EA413-35AF-4464-9738-FBEE2BC8F5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61038" y="3192463"/>
            <a:ext cx="377825" cy="265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hu-HU" sz="1800" b="0">
                <a:solidFill>
                  <a:srgbClr val="000000"/>
                </a:solidFill>
              </a:rPr>
              <a:t>F/Á</a:t>
            </a:r>
          </a:p>
        </p:txBody>
      </p:sp>
      <p:sp>
        <p:nvSpPr>
          <p:cNvPr id="50191" name="Oval 13">
            <a:extLst>
              <a:ext uri="{FF2B5EF4-FFF2-40B4-BE49-F238E27FC236}">
                <a16:creationId xmlns:a16="http://schemas.microsoft.com/office/drawing/2014/main" id="{134D0DB4-6A72-475D-91E4-393EA80F9E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23088" y="3049588"/>
            <a:ext cx="995362" cy="550862"/>
          </a:xfrm>
          <a:prstGeom prst="ellips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hu-HU" altLang="hu-HU"/>
          </a:p>
        </p:txBody>
      </p:sp>
      <p:sp>
        <p:nvSpPr>
          <p:cNvPr id="50192" name="Rectangle 14">
            <a:extLst>
              <a:ext uri="{FF2B5EF4-FFF2-40B4-BE49-F238E27FC236}">
                <a16:creationId xmlns:a16="http://schemas.microsoft.com/office/drawing/2014/main" id="{000DF0A3-8386-4FFE-A113-76D2809E81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81875" y="3168650"/>
            <a:ext cx="168275" cy="261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hu-HU" sz="1800" b="0">
                <a:solidFill>
                  <a:srgbClr val="000000"/>
                </a:solidFill>
              </a:rPr>
              <a:t>Á</a:t>
            </a:r>
          </a:p>
        </p:txBody>
      </p:sp>
      <p:sp>
        <p:nvSpPr>
          <p:cNvPr id="50193" name="Freeform 15">
            <a:extLst>
              <a:ext uri="{FF2B5EF4-FFF2-40B4-BE49-F238E27FC236}">
                <a16:creationId xmlns:a16="http://schemas.microsoft.com/office/drawing/2014/main" id="{EC66D04E-12FB-4148-80EF-A006E1AEC300}"/>
              </a:ext>
            </a:extLst>
          </p:cNvPr>
          <p:cNvSpPr>
            <a:spLocks/>
          </p:cNvSpPr>
          <p:nvPr/>
        </p:nvSpPr>
        <p:spPr bwMode="auto">
          <a:xfrm>
            <a:off x="4797425" y="3275013"/>
            <a:ext cx="149225" cy="77787"/>
          </a:xfrm>
          <a:custGeom>
            <a:avLst/>
            <a:gdLst>
              <a:gd name="T0" fmla="*/ 0 w 94"/>
              <a:gd name="T1" fmla="*/ 38100 h 49"/>
              <a:gd name="T2" fmla="*/ 147638 w 94"/>
              <a:gd name="T3" fmla="*/ 0 h 49"/>
              <a:gd name="T4" fmla="*/ 147638 w 94"/>
              <a:gd name="T5" fmla="*/ 76200 h 49"/>
              <a:gd name="T6" fmla="*/ 0 w 94"/>
              <a:gd name="T7" fmla="*/ 38100 h 49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94" h="49">
                <a:moveTo>
                  <a:pt x="0" y="24"/>
                </a:moveTo>
                <a:lnTo>
                  <a:pt x="93" y="0"/>
                </a:lnTo>
                <a:lnTo>
                  <a:pt x="93" y="48"/>
                </a:lnTo>
                <a:lnTo>
                  <a:pt x="0" y="2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50194" name="Freeform 16">
            <a:extLst>
              <a:ext uri="{FF2B5EF4-FFF2-40B4-BE49-F238E27FC236}">
                <a16:creationId xmlns:a16="http://schemas.microsoft.com/office/drawing/2014/main" id="{459CEA3A-0BC5-49A0-9631-C34DFF81F095}"/>
              </a:ext>
            </a:extLst>
          </p:cNvPr>
          <p:cNvSpPr>
            <a:spLocks/>
          </p:cNvSpPr>
          <p:nvPr/>
        </p:nvSpPr>
        <p:spPr bwMode="auto">
          <a:xfrm>
            <a:off x="5281613" y="3275013"/>
            <a:ext cx="150812" cy="74612"/>
          </a:xfrm>
          <a:custGeom>
            <a:avLst/>
            <a:gdLst>
              <a:gd name="T0" fmla="*/ 149225 w 95"/>
              <a:gd name="T1" fmla="*/ 34925 h 47"/>
              <a:gd name="T2" fmla="*/ 0 w 95"/>
              <a:gd name="T3" fmla="*/ 0 h 47"/>
              <a:gd name="T4" fmla="*/ 0 w 95"/>
              <a:gd name="T5" fmla="*/ 73025 h 47"/>
              <a:gd name="T6" fmla="*/ 149225 w 95"/>
              <a:gd name="T7" fmla="*/ 34925 h 47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95" h="47">
                <a:moveTo>
                  <a:pt x="94" y="22"/>
                </a:moveTo>
                <a:lnTo>
                  <a:pt x="0" y="0"/>
                </a:lnTo>
                <a:lnTo>
                  <a:pt x="0" y="46"/>
                </a:lnTo>
                <a:lnTo>
                  <a:pt x="94" y="2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50195" name="Line 17">
            <a:extLst>
              <a:ext uri="{FF2B5EF4-FFF2-40B4-BE49-F238E27FC236}">
                <a16:creationId xmlns:a16="http://schemas.microsoft.com/office/drawing/2014/main" id="{C25A15F4-EB62-4931-B113-BC1FA6CBB018}"/>
              </a:ext>
            </a:extLst>
          </p:cNvPr>
          <p:cNvSpPr>
            <a:spLocks noChangeShapeType="1"/>
          </p:cNvSpPr>
          <p:nvPr/>
        </p:nvSpPr>
        <p:spPr bwMode="auto">
          <a:xfrm>
            <a:off x="6440488" y="3309938"/>
            <a:ext cx="48577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50196" name="Line 18">
            <a:extLst>
              <a:ext uri="{FF2B5EF4-FFF2-40B4-BE49-F238E27FC236}">
                <a16:creationId xmlns:a16="http://schemas.microsoft.com/office/drawing/2014/main" id="{2577DAB5-C988-45F5-A76A-AEDDBE34E520}"/>
              </a:ext>
            </a:extLst>
          </p:cNvPr>
          <p:cNvSpPr>
            <a:spLocks noChangeShapeType="1"/>
          </p:cNvSpPr>
          <p:nvPr/>
        </p:nvSpPr>
        <p:spPr bwMode="auto">
          <a:xfrm>
            <a:off x="4795838" y="3309938"/>
            <a:ext cx="63182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stealth" w="med" len="lg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50197" name="Line 19">
            <a:extLst>
              <a:ext uri="{FF2B5EF4-FFF2-40B4-BE49-F238E27FC236}">
                <a16:creationId xmlns:a16="http://schemas.microsoft.com/office/drawing/2014/main" id="{D80F0BE8-7C4B-406B-8CB1-9338FC1638FE}"/>
              </a:ext>
            </a:extLst>
          </p:cNvPr>
          <p:cNvSpPr>
            <a:spLocks noChangeShapeType="1"/>
          </p:cNvSpPr>
          <p:nvPr/>
        </p:nvSpPr>
        <p:spPr bwMode="auto">
          <a:xfrm>
            <a:off x="3235325" y="3309938"/>
            <a:ext cx="55245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50198" name="Rectangle 20">
            <a:extLst>
              <a:ext uri="{FF2B5EF4-FFF2-40B4-BE49-F238E27FC236}">
                <a16:creationId xmlns:a16="http://schemas.microsoft.com/office/drawing/2014/main" id="{3D5159AC-E670-4C1B-9462-C4F823A353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51075" y="2619375"/>
            <a:ext cx="2733675" cy="255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hu-HU" sz="1800" b="0">
                <a:solidFill>
                  <a:srgbClr val="000000"/>
                </a:solidFill>
              </a:rPr>
              <a:t>2. LÉPÉS</a:t>
            </a:r>
          </a:p>
        </p:txBody>
      </p:sp>
      <p:sp>
        <p:nvSpPr>
          <p:cNvPr id="50199" name="Rectangle 21">
            <a:extLst>
              <a:ext uri="{FF2B5EF4-FFF2-40B4-BE49-F238E27FC236}">
                <a16:creationId xmlns:a16="http://schemas.microsoft.com/office/drawing/2014/main" id="{DDF59A68-C7CB-4631-BCAF-B81895320C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38375" y="3765550"/>
            <a:ext cx="2212975" cy="265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hu-HU" sz="1800" b="0">
                <a:solidFill>
                  <a:srgbClr val="000000"/>
                </a:solidFill>
              </a:rPr>
              <a:t>3. LÉPÉS</a:t>
            </a:r>
          </a:p>
        </p:txBody>
      </p:sp>
      <p:sp>
        <p:nvSpPr>
          <p:cNvPr id="50200" name="Rectangle 22">
            <a:extLst>
              <a:ext uri="{FF2B5EF4-FFF2-40B4-BE49-F238E27FC236}">
                <a16:creationId xmlns:a16="http://schemas.microsoft.com/office/drawing/2014/main" id="{9EF25C5F-710F-449F-8B7C-2666B8B5B8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19325" y="2133600"/>
            <a:ext cx="974725" cy="157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hu-HU" sz="1800" b="0">
                <a:solidFill>
                  <a:srgbClr val="000000"/>
                </a:solidFill>
              </a:rPr>
              <a:t>FORRÁS</a:t>
            </a:r>
          </a:p>
        </p:txBody>
      </p:sp>
      <p:sp>
        <p:nvSpPr>
          <p:cNvPr id="50201" name="Rectangle 23">
            <a:extLst>
              <a:ext uri="{FF2B5EF4-FFF2-40B4-BE49-F238E27FC236}">
                <a16:creationId xmlns:a16="http://schemas.microsoft.com/office/drawing/2014/main" id="{3641654D-41F1-4C69-B1DB-B4B96A9B0A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26238" y="2095500"/>
            <a:ext cx="1033462" cy="157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hu-HU" sz="1800" b="0">
                <a:solidFill>
                  <a:srgbClr val="000000"/>
                </a:solidFill>
              </a:rPr>
              <a:t>FOGADÓ</a:t>
            </a:r>
          </a:p>
        </p:txBody>
      </p:sp>
      <p:sp>
        <p:nvSpPr>
          <p:cNvPr id="50202" name="Rectangle 24">
            <a:extLst>
              <a:ext uri="{FF2B5EF4-FFF2-40B4-BE49-F238E27FC236}">
                <a16:creationId xmlns:a16="http://schemas.microsoft.com/office/drawing/2014/main" id="{06D28918-305F-49F9-BB89-AA53368C40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5025" y="1962150"/>
            <a:ext cx="1449388" cy="173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hu-HU" sz="1800" b="0">
                <a:solidFill>
                  <a:srgbClr val="000000"/>
                </a:solidFill>
              </a:rPr>
              <a:t>Adatfolyam</a:t>
            </a:r>
          </a:p>
        </p:txBody>
      </p:sp>
      <p:sp>
        <p:nvSpPr>
          <p:cNvPr id="50203" name="Line 25">
            <a:extLst>
              <a:ext uri="{FF2B5EF4-FFF2-40B4-BE49-F238E27FC236}">
                <a16:creationId xmlns:a16="http://schemas.microsoft.com/office/drawing/2014/main" id="{2055996C-E824-4C72-9382-2D03D2D53728}"/>
              </a:ext>
            </a:extLst>
          </p:cNvPr>
          <p:cNvSpPr>
            <a:spLocks noChangeShapeType="1"/>
          </p:cNvSpPr>
          <p:nvPr/>
        </p:nvSpPr>
        <p:spPr bwMode="auto">
          <a:xfrm>
            <a:off x="4784725" y="2346325"/>
            <a:ext cx="865188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50204" name="Oval 26">
            <a:extLst>
              <a:ext uri="{FF2B5EF4-FFF2-40B4-BE49-F238E27FC236}">
                <a16:creationId xmlns:a16="http://schemas.microsoft.com/office/drawing/2014/main" id="{8CF1E857-34B3-4ACA-BA73-F1E04FAF53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75575" y="4887913"/>
            <a:ext cx="933450" cy="487362"/>
          </a:xfrm>
          <a:prstGeom prst="ellips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hu-HU" altLang="hu-HU"/>
          </a:p>
        </p:txBody>
      </p:sp>
      <p:sp>
        <p:nvSpPr>
          <p:cNvPr id="50205" name="Line 27">
            <a:extLst>
              <a:ext uri="{FF2B5EF4-FFF2-40B4-BE49-F238E27FC236}">
                <a16:creationId xmlns:a16="http://schemas.microsoft.com/office/drawing/2014/main" id="{B3D7385E-D7F6-41A8-9A55-C4885EC2AA7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662613" y="5132388"/>
            <a:ext cx="77152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stealth" w="med" len="lg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50206" name="Freeform 28">
            <a:extLst>
              <a:ext uri="{FF2B5EF4-FFF2-40B4-BE49-F238E27FC236}">
                <a16:creationId xmlns:a16="http://schemas.microsoft.com/office/drawing/2014/main" id="{4FC94D7E-2AB3-46F6-9C13-3969EF5336F8}"/>
              </a:ext>
            </a:extLst>
          </p:cNvPr>
          <p:cNvSpPr>
            <a:spLocks/>
          </p:cNvSpPr>
          <p:nvPr/>
        </p:nvSpPr>
        <p:spPr bwMode="auto">
          <a:xfrm>
            <a:off x="4773613" y="4876800"/>
            <a:ext cx="890587" cy="506413"/>
          </a:xfrm>
          <a:custGeom>
            <a:avLst/>
            <a:gdLst>
              <a:gd name="T0" fmla="*/ 0 w 561"/>
              <a:gd name="T1" fmla="*/ 504825 h 319"/>
              <a:gd name="T2" fmla="*/ 0 w 561"/>
              <a:gd name="T3" fmla="*/ 0 h 319"/>
              <a:gd name="T4" fmla="*/ 889000 w 561"/>
              <a:gd name="T5" fmla="*/ 0 h 319"/>
              <a:gd name="T6" fmla="*/ 889000 w 561"/>
              <a:gd name="T7" fmla="*/ 504825 h 319"/>
              <a:gd name="T8" fmla="*/ 0 w 561"/>
              <a:gd name="T9" fmla="*/ 504825 h 31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561" h="319">
                <a:moveTo>
                  <a:pt x="0" y="318"/>
                </a:moveTo>
                <a:lnTo>
                  <a:pt x="0" y="0"/>
                </a:lnTo>
                <a:lnTo>
                  <a:pt x="560" y="0"/>
                </a:lnTo>
                <a:lnTo>
                  <a:pt x="560" y="318"/>
                </a:lnTo>
                <a:lnTo>
                  <a:pt x="0" y="318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50207" name="Line 29">
            <a:extLst>
              <a:ext uri="{FF2B5EF4-FFF2-40B4-BE49-F238E27FC236}">
                <a16:creationId xmlns:a16="http://schemas.microsoft.com/office/drawing/2014/main" id="{B4CE0279-6C24-4375-979A-219E3C4A130F}"/>
              </a:ext>
            </a:extLst>
          </p:cNvPr>
          <p:cNvSpPr>
            <a:spLocks noChangeShapeType="1"/>
          </p:cNvSpPr>
          <p:nvPr/>
        </p:nvSpPr>
        <p:spPr bwMode="auto">
          <a:xfrm>
            <a:off x="4773613" y="5087938"/>
            <a:ext cx="8890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50208" name="Line 30">
            <a:extLst>
              <a:ext uri="{FF2B5EF4-FFF2-40B4-BE49-F238E27FC236}">
                <a16:creationId xmlns:a16="http://schemas.microsoft.com/office/drawing/2014/main" id="{83A9E2B4-B6CA-40C4-B06D-614B4445D154}"/>
              </a:ext>
            </a:extLst>
          </p:cNvPr>
          <p:cNvSpPr>
            <a:spLocks noChangeShapeType="1"/>
          </p:cNvSpPr>
          <p:nvPr/>
        </p:nvSpPr>
        <p:spPr bwMode="auto">
          <a:xfrm>
            <a:off x="4978400" y="4881563"/>
            <a:ext cx="0" cy="21113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50209" name="Freeform 31">
            <a:extLst>
              <a:ext uri="{FF2B5EF4-FFF2-40B4-BE49-F238E27FC236}">
                <a16:creationId xmlns:a16="http://schemas.microsoft.com/office/drawing/2014/main" id="{2764A826-7F40-48FD-B81F-75B00321E77C}"/>
              </a:ext>
            </a:extLst>
          </p:cNvPr>
          <p:cNvSpPr>
            <a:spLocks/>
          </p:cNvSpPr>
          <p:nvPr/>
        </p:nvSpPr>
        <p:spPr bwMode="auto">
          <a:xfrm>
            <a:off x="6434138" y="4876800"/>
            <a:ext cx="890587" cy="504825"/>
          </a:xfrm>
          <a:custGeom>
            <a:avLst/>
            <a:gdLst>
              <a:gd name="T0" fmla="*/ 0 w 561"/>
              <a:gd name="T1" fmla="*/ 503238 h 318"/>
              <a:gd name="T2" fmla="*/ 0 w 561"/>
              <a:gd name="T3" fmla="*/ 0 h 318"/>
              <a:gd name="T4" fmla="*/ 889000 w 561"/>
              <a:gd name="T5" fmla="*/ 0 h 318"/>
              <a:gd name="T6" fmla="*/ 889000 w 561"/>
              <a:gd name="T7" fmla="*/ 503238 h 318"/>
              <a:gd name="T8" fmla="*/ 0 w 561"/>
              <a:gd name="T9" fmla="*/ 503238 h 31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561" h="318">
                <a:moveTo>
                  <a:pt x="0" y="317"/>
                </a:moveTo>
                <a:lnTo>
                  <a:pt x="0" y="0"/>
                </a:lnTo>
                <a:lnTo>
                  <a:pt x="560" y="0"/>
                </a:lnTo>
                <a:lnTo>
                  <a:pt x="560" y="317"/>
                </a:lnTo>
                <a:lnTo>
                  <a:pt x="0" y="317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50210" name="Line 32">
            <a:extLst>
              <a:ext uri="{FF2B5EF4-FFF2-40B4-BE49-F238E27FC236}">
                <a16:creationId xmlns:a16="http://schemas.microsoft.com/office/drawing/2014/main" id="{395B98B7-502B-4751-9D3E-5EE9D37B95CD}"/>
              </a:ext>
            </a:extLst>
          </p:cNvPr>
          <p:cNvSpPr>
            <a:spLocks noChangeShapeType="1"/>
          </p:cNvSpPr>
          <p:nvPr/>
        </p:nvSpPr>
        <p:spPr bwMode="auto">
          <a:xfrm>
            <a:off x="6434138" y="5087938"/>
            <a:ext cx="8890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50211" name="Line 33">
            <a:extLst>
              <a:ext uri="{FF2B5EF4-FFF2-40B4-BE49-F238E27FC236}">
                <a16:creationId xmlns:a16="http://schemas.microsoft.com/office/drawing/2014/main" id="{13743CC7-E47F-41D7-869D-B13D61C5D988}"/>
              </a:ext>
            </a:extLst>
          </p:cNvPr>
          <p:cNvSpPr>
            <a:spLocks noChangeShapeType="1"/>
          </p:cNvSpPr>
          <p:nvPr/>
        </p:nvSpPr>
        <p:spPr bwMode="auto">
          <a:xfrm>
            <a:off x="6635750" y="4881563"/>
            <a:ext cx="6350" cy="19843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50212" name="Rectangle 34">
            <a:extLst>
              <a:ext uri="{FF2B5EF4-FFF2-40B4-BE49-F238E27FC236}">
                <a16:creationId xmlns:a16="http://schemas.microsoft.com/office/drawing/2014/main" id="{41D670DE-E3C0-4C9A-826A-BF8226DE92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59338" y="4305300"/>
            <a:ext cx="2314575" cy="201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hu-HU" sz="1800" b="0">
                <a:solidFill>
                  <a:srgbClr val="000000"/>
                </a:solidFill>
              </a:rPr>
              <a:t>Elfogadott rendszerhatár</a:t>
            </a:r>
          </a:p>
        </p:txBody>
      </p:sp>
      <p:sp>
        <p:nvSpPr>
          <p:cNvPr id="50213" name="Oval 35">
            <a:extLst>
              <a:ext uri="{FF2B5EF4-FFF2-40B4-BE49-F238E27FC236}">
                <a16:creationId xmlns:a16="http://schemas.microsoft.com/office/drawing/2014/main" id="{A6D92D0F-A58C-47F3-88CD-CF61B89FD4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65500" y="4887913"/>
            <a:ext cx="935038" cy="487362"/>
          </a:xfrm>
          <a:prstGeom prst="ellips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hu-HU" altLang="hu-HU"/>
          </a:p>
        </p:txBody>
      </p:sp>
      <p:sp>
        <p:nvSpPr>
          <p:cNvPr id="50214" name="Rectangle 36">
            <a:extLst>
              <a:ext uri="{FF2B5EF4-FFF2-40B4-BE49-F238E27FC236}">
                <a16:creationId xmlns:a16="http://schemas.microsoft.com/office/drawing/2014/main" id="{72CF2CFF-8B52-4EB9-9607-9D97976E25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7775" y="5000625"/>
            <a:ext cx="119063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hu-HU" sz="1800" b="0">
                <a:solidFill>
                  <a:srgbClr val="000000"/>
                </a:solidFill>
              </a:rPr>
              <a:t>F</a:t>
            </a:r>
          </a:p>
        </p:txBody>
      </p:sp>
      <p:sp>
        <p:nvSpPr>
          <p:cNvPr id="50215" name="Rectangle 37">
            <a:extLst>
              <a:ext uri="{FF2B5EF4-FFF2-40B4-BE49-F238E27FC236}">
                <a16:creationId xmlns:a16="http://schemas.microsoft.com/office/drawing/2014/main" id="{44FE18C3-0535-444F-91D1-B3AEA47D7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85150" y="5000625"/>
            <a:ext cx="161925" cy="230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hu-HU" sz="1800" b="0">
                <a:solidFill>
                  <a:srgbClr val="000000"/>
                </a:solidFill>
              </a:rPr>
              <a:t>Á</a:t>
            </a:r>
          </a:p>
        </p:txBody>
      </p:sp>
      <p:sp>
        <p:nvSpPr>
          <p:cNvPr id="50216" name="Line 38">
            <a:extLst>
              <a:ext uri="{FF2B5EF4-FFF2-40B4-BE49-F238E27FC236}">
                <a16:creationId xmlns:a16="http://schemas.microsoft.com/office/drawing/2014/main" id="{C0D48C60-E1BC-4B41-B83B-9A9E345A1E5E}"/>
              </a:ext>
            </a:extLst>
          </p:cNvPr>
          <p:cNvSpPr>
            <a:spLocks noChangeShapeType="1"/>
          </p:cNvSpPr>
          <p:nvPr/>
        </p:nvSpPr>
        <p:spPr bwMode="auto">
          <a:xfrm>
            <a:off x="7323138" y="5140325"/>
            <a:ext cx="452437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50217" name="Line 39">
            <a:extLst>
              <a:ext uri="{FF2B5EF4-FFF2-40B4-BE49-F238E27FC236}">
                <a16:creationId xmlns:a16="http://schemas.microsoft.com/office/drawing/2014/main" id="{A731899C-9708-436F-A19E-F7D6DC98B935}"/>
              </a:ext>
            </a:extLst>
          </p:cNvPr>
          <p:cNvSpPr>
            <a:spLocks noChangeShapeType="1"/>
          </p:cNvSpPr>
          <p:nvPr/>
        </p:nvSpPr>
        <p:spPr bwMode="auto">
          <a:xfrm>
            <a:off x="4308475" y="5126038"/>
            <a:ext cx="465138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50218" name="Rectangle 40">
            <a:extLst>
              <a:ext uri="{FF2B5EF4-FFF2-40B4-BE49-F238E27FC236}">
                <a16:creationId xmlns:a16="http://schemas.microsoft.com/office/drawing/2014/main" id="{EB6A1256-1D8A-41FE-9F47-9D53EDB9C9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54575" y="4841875"/>
            <a:ext cx="60325" cy="112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hu-HU" sz="1800" b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50219" name="Rectangle 41">
            <a:extLst>
              <a:ext uri="{FF2B5EF4-FFF2-40B4-BE49-F238E27FC236}">
                <a16:creationId xmlns:a16="http://schemas.microsoft.com/office/drawing/2014/main" id="{01484C46-169E-4CAE-B7AB-A420E5D733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00813" y="4879975"/>
            <a:ext cx="60325" cy="112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hu-HU" sz="1800" b="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50220" name="Freeform 42">
            <a:extLst>
              <a:ext uri="{FF2B5EF4-FFF2-40B4-BE49-F238E27FC236}">
                <a16:creationId xmlns:a16="http://schemas.microsoft.com/office/drawing/2014/main" id="{7EBA2F5B-465E-4C9E-B5BA-83D0451F6C8D}"/>
              </a:ext>
            </a:extLst>
          </p:cNvPr>
          <p:cNvSpPr>
            <a:spLocks/>
          </p:cNvSpPr>
          <p:nvPr/>
        </p:nvSpPr>
        <p:spPr bwMode="auto">
          <a:xfrm>
            <a:off x="4587875" y="4683125"/>
            <a:ext cx="2901950" cy="892175"/>
          </a:xfrm>
          <a:custGeom>
            <a:avLst/>
            <a:gdLst>
              <a:gd name="T0" fmla="*/ 0 w 1828"/>
              <a:gd name="T1" fmla="*/ 14288 h 562"/>
              <a:gd name="T2" fmla="*/ 0 w 1828"/>
              <a:gd name="T3" fmla="*/ 890588 h 562"/>
              <a:gd name="T4" fmla="*/ 2900363 w 1828"/>
              <a:gd name="T5" fmla="*/ 890588 h 562"/>
              <a:gd name="T6" fmla="*/ 2900363 w 1828"/>
              <a:gd name="T7" fmla="*/ 0 h 562"/>
              <a:gd name="T8" fmla="*/ 0 w 1828"/>
              <a:gd name="T9" fmla="*/ 0 h 56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828" h="562">
                <a:moveTo>
                  <a:pt x="0" y="9"/>
                </a:moveTo>
                <a:lnTo>
                  <a:pt x="0" y="561"/>
                </a:lnTo>
                <a:lnTo>
                  <a:pt x="1827" y="561"/>
                </a:lnTo>
                <a:lnTo>
                  <a:pt x="1827" y="0"/>
                </a:lnTo>
                <a:lnTo>
                  <a:pt x="0" y="0"/>
                </a:lnTo>
              </a:path>
            </a:pathLst>
          </a:custGeom>
          <a:noFill/>
          <a:ln w="50800" cap="rnd" cmpd="sng">
            <a:solidFill>
              <a:srgbClr val="5F5F5F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50221" name="Freeform 43">
            <a:extLst>
              <a:ext uri="{FF2B5EF4-FFF2-40B4-BE49-F238E27FC236}">
                <a16:creationId xmlns:a16="http://schemas.microsoft.com/office/drawing/2014/main" id="{7B244E08-02A8-4E7E-968C-61CB584D0190}"/>
              </a:ext>
            </a:extLst>
          </p:cNvPr>
          <p:cNvSpPr>
            <a:spLocks/>
          </p:cNvSpPr>
          <p:nvPr/>
        </p:nvSpPr>
        <p:spPr bwMode="auto">
          <a:xfrm>
            <a:off x="1447800" y="4581525"/>
            <a:ext cx="1752600" cy="1096963"/>
          </a:xfrm>
          <a:custGeom>
            <a:avLst/>
            <a:gdLst>
              <a:gd name="T0" fmla="*/ 0 w 1104"/>
              <a:gd name="T1" fmla="*/ 0 h 691"/>
              <a:gd name="T2" fmla="*/ 1751013 w 1104"/>
              <a:gd name="T3" fmla="*/ 0 h 691"/>
              <a:gd name="T4" fmla="*/ 1751013 w 1104"/>
              <a:gd name="T5" fmla="*/ 1095375 h 691"/>
              <a:gd name="T6" fmla="*/ 0 w 1104"/>
              <a:gd name="T7" fmla="*/ 1095375 h 691"/>
              <a:gd name="T8" fmla="*/ 0 w 1104"/>
              <a:gd name="T9" fmla="*/ 0 h 69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104" h="691">
                <a:moveTo>
                  <a:pt x="0" y="0"/>
                </a:moveTo>
                <a:lnTo>
                  <a:pt x="1103" y="0"/>
                </a:lnTo>
                <a:lnTo>
                  <a:pt x="1103" y="690"/>
                </a:lnTo>
                <a:lnTo>
                  <a:pt x="0" y="69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50222" name="Rectangle 44">
            <a:extLst>
              <a:ext uri="{FF2B5EF4-FFF2-40B4-BE49-F238E27FC236}">
                <a16:creationId xmlns:a16="http://schemas.microsoft.com/office/drawing/2014/main" id="{7E72FA38-78FF-46A3-9FEA-F422A596AE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1013" y="4578350"/>
            <a:ext cx="1360487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hu-HU" sz="1800" b="0">
                <a:solidFill>
                  <a:srgbClr val="000000"/>
                </a:solidFill>
              </a:rPr>
              <a:t>Követelmény</a:t>
            </a:r>
          </a:p>
          <a:p>
            <a:pPr algn="ctr"/>
            <a:r>
              <a:rPr lang="en-US" altLang="hu-HU" sz="1800" b="0">
                <a:solidFill>
                  <a:srgbClr val="000000"/>
                </a:solidFill>
              </a:rPr>
              <a:t>jegyzék</a:t>
            </a:r>
          </a:p>
        </p:txBody>
      </p:sp>
      <p:sp>
        <p:nvSpPr>
          <p:cNvPr id="50223" name="Line 45">
            <a:extLst>
              <a:ext uri="{FF2B5EF4-FFF2-40B4-BE49-F238E27FC236}">
                <a16:creationId xmlns:a16="http://schemas.microsoft.com/office/drawing/2014/main" id="{BE85FF8C-A40F-45BD-80DB-BA62675C8EED}"/>
              </a:ext>
            </a:extLst>
          </p:cNvPr>
          <p:cNvSpPr>
            <a:spLocks noChangeShapeType="1"/>
          </p:cNvSpPr>
          <p:nvPr/>
        </p:nvSpPr>
        <p:spPr bwMode="auto">
          <a:xfrm>
            <a:off x="1538288" y="5094288"/>
            <a:ext cx="746125" cy="0"/>
          </a:xfrm>
          <a:prstGeom prst="line">
            <a:avLst/>
          </a:prstGeom>
          <a:noFill/>
          <a:ln w="12700">
            <a:solidFill>
              <a:srgbClr val="D2D2D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50224" name="Line 46">
            <a:extLst>
              <a:ext uri="{FF2B5EF4-FFF2-40B4-BE49-F238E27FC236}">
                <a16:creationId xmlns:a16="http://schemas.microsoft.com/office/drawing/2014/main" id="{F29A794C-AF1E-4D2E-A6B4-1C2C613DBE1D}"/>
              </a:ext>
            </a:extLst>
          </p:cNvPr>
          <p:cNvSpPr>
            <a:spLocks noChangeShapeType="1"/>
          </p:cNvSpPr>
          <p:nvPr/>
        </p:nvSpPr>
        <p:spPr bwMode="auto">
          <a:xfrm>
            <a:off x="1538288" y="5132388"/>
            <a:ext cx="746125" cy="0"/>
          </a:xfrm>
          <a:prstGeom prst="line">
            <a:avLst/>
          </a:prstGeom>
          <a:noFill/>
          <a:ln w="12700">
            <a:solidFill>
              <a:srgbClr val="D2D2D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50225" name="Line 47">
            <a:extLst>
              <a:ext uri="{FF2B5EF4-FFF2-40B4-BE49-F238E27FC236}">
                <a16:creationId xmlns:a16="http://schemas.microsoft.com/office/drawing/2014/main" id="{96160C2E-5FB1-4B24-ACBC-66DCB02EC6E9}"/>
              </a:ext>
            </a:extLst>
          </p:cNvPr>
          <p:cNvSpPr>
            <a:spLocks noChangeShapeType="1"/>
          </p:cNvSpPr>
          <p:nvPr/>
        </p:nvSpPr>
        <p:spPr bwMode="auto">
          <a:xfrm>
            <a:off x="1538288" y="5168900"/>
            <a:ext cx="746125" cy="0"/>
          </a:xfrm>
          <a:prstGeom prst="line">
            <a:avLst/>
          </a:prstGeom>
          <a:noFill/>
          <a:ln w="12700">
            <a:solidFill>
              <a:srgbClr val="D2D2D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50226" name="Line 48">
            <a:extLst>
              <a:ext uri="{FF2B5EF4-FFF2-40B4-BE49-F238E27FC236}">
                <a16:creationId xmlns:a16="http://schemas.microsoft.com/office/drawing/2014/main" id="{1594449F-D1A6-46D4-A50E-C23D51AC77C5}"/>
              </a:ext>
            </a:extLst>
          </p:cNvPr>
          <p:cNvSpPr>
            <a:spLocks noChangeShapeType="1"/>
          </p:cNvSpPr>
          <p:nvPr/>
        </p:nvSpPr>
        <p:spPr bwMode="auto">
          <a:xfrm>
            <a:off x="1538288" y="5210175"/>
            <a:ext cx="746125" cy="0"/>
          </a:xfrm>
          <a:prstGeom prst="line">
            <a:avLst/>
          </a:prstGeom>
          <a:noFill/>
          <a:ln w="12700">
            <a:solidFill>
              <a:srgbClr val="D2D2D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50227" name="Line 49">
            <a:extLst>
              <a:ext uri="{FF2B5EF4-FFF2-40B4-BE49-F238E27FC236}">
                <a16:creationId xmlns:a16="http://schemas.microsoft.com/office/drawing/2014/main" id="{999D06CB-1954-4591-BDE1-3A480162A8DF}"/>
              </a:ext>
            </a:extLst>
          </p:cNvPr>
          <p:cNvSpPr>
            <a:spLocks noChangeShapeType="1"/>
          </p:cNvSpPr>
          <p:nvPr/>
        </p:nvSpPr>
        <p:spPr bwMode="auto">
          <a:xfrm>
            <a:off x="1538288" y="5248275"/>
            <a:ext cx="746125" cy="0"/>
          </a:xfrm>
          <a:prstGeom prst="line">
            <a:avLst/>
          </a:prstGeom>
          <a:noFill/>
          <a:ln w="12700">
            <a:solidFill>
              <a:srgbClr val="D2D2D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50228" name="Line 50">
            <a:extLst>
              <a:ext uri="{FF2B5EF4-FFF2-40B4-BE49-F238E27FC236}">
                <a16:creationId xmlns:a16="http://schemas.microsoft.com/office/drawing/2014/main" id="{1A7D6413-1577-4DD2-B07F-1824E6BEA544}"/>
              </a:ext>
            </a:extLst>
          </p:cNvPr>
          <p:cNvSpPr>
            <a:spLocks noChangeShapeType="1"/>
          </p:cNvSpPr>
          <p:nvPr/>
        </p:nvSpPr>
        <p:spPr bwMode="auto">
          <a:xfrm>
            <a:off x="1538288" y="5286375"/>
            <a:ext cx="746125" cy="0"/>
          </a:xfrm>
          <a:prstGeom prst="line">
            <a:avLst/>
          </a:prstGeom>
          <a:noFill/>
          <a:ln w="12700">
            <a:solidFill>
              <a:srgbClr val="D2D2D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50229" name="Line 51">
            <a:extLst>
              <a:ext uri="{FF2B5EF4-FFF2-40B4-BE49-F238E27FC236}">
                <a16:creationId xmlns:a16="http://schemas.microsoft.com/office/drawing/2014/main" id="{9F47D8B3-14C4-47B5-AC63-98DE28EA6174}"/>
              </a:ext>
            </a:extLst>
          </p:cNvPr>
          <p:cNvSpPr>
            <a:spLocks noChangeShapeType="1"/>
          </p:cNvSpPr>
          <p:nvPr/>
        </p:nvSpPr>
        <p:spPr bwMode="auto">
          <a:xfrm>
            <a:off x="1538288" y="5324475"/>
            <a:ext cx="746125" cy="0"/>
          </a:xfrm>
          <a:prstGeom prst="line">
            <a:avLst/>
          </a:prstGeom>
          <a:noFill/>
          <a:ln w="12700">
            <a:solidFill>
              <a:srgbClr val="D2D2D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50230" name="Line 52">
            <a:extLst>
              <a:ext uri="{FF2B5EF4-FFF2-40B4-BE49-F238E27FC236}">
                <a16:creationId xmlns:a16="http://schemas.microsoft.com/office/drawing/2014/main" id="{D093CE7C-F5BD-4D75-9ACF-DFE88E388C1E}"/>
              </a:ext>
            </a:extLst>
          </p:cNvPr>
          <p:cNvSpPr>
            <a:spLocks noChangeShapeType="1"/>
          </p:cNvSpPr>
          <p:nvPr/>
        </p:nvSpPr>
        <p:spPr bwMode="auto">
          <a:xfrm>
            <a:off x="1538288" y="5365750"/>
            <a:ext cx="746125" cy="0"/>
          </a:xfrm>
          <a:prstGeom prst="line">
            <a:avLst/>
          </a:prstGeom>
          <a:noFill/>
          <a:ln w="12700">
            <a:solidFill>
              <a:srgbClr val="D2D2D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50231" name="Line 53">
            <a:extLst>
              <a:ext uri="{FF2B5EF4-FFF2-40B4-BE49-F238E27FC236}">
                <a16:creationId xmlns:a16="http://schemas.microsoft.com/office/drawing/2014/main" id="{734954F4-E9F4-44F1-A6CD-9FDED67EA903}"/>
              </a:ext>
            </a:extLst>
          </p:cNvPr>
          <p:cNvSpPr>
            <a:spLocks noChangeShapeType="1"/>
          </p:cNvSpPr>
          <p:nvPr/>
        </p:nvSpPr>
        <p:spPr bwMode="auto">
          <a:xfrm>
            <a:off x="1538288" y="5400675"/>
            <a:ext cx="746125" cy="0"/>
          </a:xfrm>
          <a:prstGeom prst="line">
            <a:avLst/>
          </a:prstGeom>
          <a:noFill/>
          <a:ln w="12700">
            <a:solidFill>
              <a:srgbClr val="D2D2D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50232" name="Line 54">
            <a:extLst>
              <a:ext uri="{FF2B5EF4-FFF2-40B4-BE49-F238E27FC236}">
                <a16:creationId xmlns:a16="http://schemas.microsoft.com/office/drawing/2014/main" id="{CCE1A8E8-7031-4AE3-9728-DF4BCF1562F4}"/>
              </a:ext>
            </a:extLst>
          </p:cNvPr>
          <p:cNvSpPr>
            <a:spLocks noChangeShapeType="1"/>
          </p:cNvSpPr>
          <p:nvPr/>
        </p:nvSpPr>
        <p:spPr bwMode="auto">
          <a:xfrm>
            <a:off x="1538288" y="5440363"/>
            <a:ext cx="746125" cy="0"/>
          </a:xfrm>
          <a:prstGeom prst="line">
            <a:avLst/>
          </a:prstGeom>
          <a:noFill/>
          <a:ln w="12700">
            <a:solidFill>
              <a:srgbClr val="D2D2D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50233" name="Line 55">
            <a:extLst>
              <a:ext uri="{FF2B5EF4-FFF2-40B4-BE49-F238E27FC236}">
                <a16:creationId xmlns:a16="http://schemas.microsoft.com/office/drawing/2014/main" id="{6CBE0BBA-1312-49C8-B5B6-D918F8BEF2BE}"/>
              </a:ext>
            </a:extLst>
          </p:cNvPr>
          <p:cNvSpPr>
            <a:spLocks noChangeShapeType="1"/>
          </p:cNvSpPr>
          <p:nvPr/>
        </p:nvSpPr>
        <p:spPr bwMode="auto">
          <a:xfrm>
            <a:off x="1538288" y="5480050"/>
            <a:ext cx="746125" cy="0"/>
          </a:xfrm>
          <a:prstGeom prst="line">
            <a:avLst/>
          </a:prstGeom>
          <a:noFill/>
          <a:ln w="12700">
            <a:solidFill>
              <a:srgbClr val="D2D2D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50234" name="Line 56">
            <a:extLst>
              <a:ext uri="{FF2B5EF4-FFF2-40B4-BE49-F238E27FC236}">
                <a16:creationId xmlns:a16="http://schemas.microsoft.com/office/drawing/2014/main" id="{688830D4-7823-4BE8-A6E1-BC98A3B579CF}"/>
              </a:ext>
            </a:extLst>
          </p:cNvPr>
          <p:cNvSpPr>
            <a:spLocks noChangeShapeType="1"/>
          </p:cNvSpPr>
          <p:nvPr/>
        </p:nvSpPr>
        <p:spPr bwMode="auto">
          <a:xfrm>
            <a:off x="1538288" y="5516563"/>
            <a:ext cx="746125" cy="0"/>
          </a:xfrm>
          <a:prstGeom prst="line">
            <a:avLst/>
          </a:prstGeom>
          <a:noFill/>
          <a:ln w="12700">
            <a:solidFill>
              <a:srgbClr val="D2D2D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50235" name="Line 57">
            <a:extLst>
              <a:ext uri="{FF2B5EF4-FFF2-40B4-BE49-F238E27FC236}">
                <a16:creationId xmlns:a16="http://schemas.microsoft.com/office/drawing/2014/main" id="{24D515D9-C2C9-4DFA-9EBE-B9AA013DA87D}"/>
              </a:ext>
            </a:extLst>
          </p:cNvPr>
          <p:cNvSpPr>
            <a:spLocks noChangeShapeType="1"/>
          </p:cNvSpPr>
          <p:nvPr/>
        </p:nvSpPr>
        <p:spPr bwMode="auto">
          <a:xfrm>
            <a:off x="1538288" y="5557838"/>
            <a:ext cx="746125" cy="0"/>
          </a:xfrm>
          <a:prstGeom prst="line">
            <a:avLst/>
          </a:prstGeom>
          <a:noFill/>
          <a:ln w="12700">
            <a:solidFill>
              <a:srgbClr val="D2D2D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50236" name="Rectangle 58">
            <a:extLst>
              <a:ext uri="{FF2B5EF4-FFF2-40B4-BE49-F238E27FC236}">
                <a16:creationId xmlns:a16="http://schemas.microsoft.com/office/drawing/2014/main" id="{42B5E198-1D25-4F38-A4EC-917D7C6420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53013" y="4868863"/>
            <a:ext cx="649287" cy="185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261938" indent="2413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617538" indent="388938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hu-HU" sz="1800" b="0">
                <a:solidFill>
                  <a:srgbClr val="000000"/>
                </a:solidFill>
              </a:rPr>
              <a:t>Hely</a:t>
            </a:r>
          </a:p>
        </p:txBody>
      </p:sp>
      <p:sp>
        <p:nvSpPr>
          <p:cNvPr id="50237" name="Rectangle 59">
            <a:extLst>
              <a:ext uri="{FF2B5EF4-FFF2-40B4-BE49-F238E27FC236}">
                <a16:creationId xmlns:a16="http://schemas.microsoft.com/office/drawing/2014/main" id="{A4E93943-AC0D-48CE-8AF5-0E1578F740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46875" y="4862513"/>
            <a:ext cx="517525" cy="179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261938" indent="2413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617538" indent="388938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hu-HU" sz="1800" b="0">
                <a:solidFill>
                  <a:srgbClr val="000000"/>
                </a:solidFill>
              </a:rPr>
              <a:t>Hely</a:t>
            </a:r>
          </a:p>
        </p:txBody>
      </p:sp>
    </p:spTree>
  </p:cSld>
  <p:clrMapOvr>
    <a:masterClrMapping/>
  </p:clrMapOvr>
  <p:transition>
    <p:wipe dir="d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Élőláb helye 2">
            <a:extLst>
              <a:ext uri="{FF2B5EF4-FFF2-40B4-BE49-F238E27FC236}">
                <a16:creationId xmlns:a16="http://schemas.microsoft.com/office/drawing/2014/main" id="{FD382375-97A3-4427-8235-5B76FF50DA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hu-HU" b="0">
                <a:latin typeface="Arial" panose="020B0604020202020204" pitchFamily="34" charset="0"/>
              </a:rPr>
              <a:t>Információrendszer fejlesztés módszertana, Dr. Molnár Bálint egyetemi docens</a:t>
            </a:r>
          </a:p>
        </p:txBody>
      </p:sp>
      <p:sp>
        <p:nvSpPr>
          <p:cNvPr id="52227" name="Dia számának helye 3">
            <a:extLst>
              <a:ext uri="{FF2B5EF4-FFF2-40B4-BE49-F238E27FC236}">
                <a16:creationId xmlns:a16="http://schemas.microsoft.com/office/drawing/2014/main" id="{4D9761F3-F616-4B28-9C04-A81E0EC653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fld id="{52F63758-2491-408C-9E2C-551C93A3D2F6}" type="slidenum">
              <a:rPr lang="en-US" altLang="hu-HU" b="0">
                <a:latin typeface="Arial" panose="020B0604020202020204" pitchFamily="34" charset="0"/>
              </a:rPr>
              <a:pPr/>
              <a:t>24</a:t>
            </a:fld>
            <a:endParaRPr lang="en-US" altLang="hu-HU" b="0">
              <a:latin typeface="Arial" panose="020B0604020202020204" pitchFamily="34" charset="0"/>
            </a:endParaRPr>
          </a:p>
        </p:txBody>
      </p:sp>
      <p:sp>
        <p:nvSpPr>
          <p:cNvPr id="52228" name="Rectangle 2">
            <a:extLst>
              <a:ext uri="{FF2B5EF4-FFF2-40B4-BE49-F238E27FC236}">
                <a16:creationId xmlns:a16="http://schemas.microsoft.com/office/drawing/2014/main" id="{47C8941A-1988-49DB-AA3E-3778BF1AD1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98838" y="6234113"/>
            <a:ext cx="31083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hu-HU" altLang="hu-HU"/>
          </a:p>
        </p:txBody>
      </p:sp>
      <p:sp>
        <p:nvSpPr>
          <p:cNvPr id="52229" name="Rectangle 3">
            <a:extLst>
              <a:ext uri="{FF2B5EF4-FFF2-40B4-BE49-F238E27FC236}">
                <a16:creationId xmlns:a16="http://schemas.microsoft.com/office/drawing/2014/main" id="{77087200-98FB-4A7B-8516-FC243697E6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2188" y="388938"/>
            <a:ext cx="8404225" cy="293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654050" indent="-252413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006475" indent="-201613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408113" indent="-201613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1809750" indent="-200025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266950" indent="-200025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724150" indent="-200025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181350" indent="-200025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638550" indent="-200025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hu-HU" sz="2400" b="0">
                <a:solidFill>
                  <a:srgbClr val="000000"/>
                </a:solidFill>
              </a:rPr>
              <a:t>DFD ELKÉSZÍTÉSÉNEK LÉPÉSEI</a:t>
            </a:r>
          </a:p>
        </p:txBody>
      </p:sp>
      <p:sp>
        <p:nvSpPr>
          <p:cNvPr id="52230" name="Rectangle 4">
            <a:extLst>
              <a:ext uri="{FF2B5EF4-FFF2-40B4-BE49-F238E27FC236}">
                <a16:creationId xmlns:a16="http://schemas.microsoft.com/office/drawing/2014/main" id="{77D19301-F624-450F-8BD1-36F0E90A6B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950" y="2000250"/>
            <a:ext cx="3133725" cy="318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hu-HU" sz="2000" b="0">
                <a:solidFill>
                  <a:srgbClr val="000000"/>
                </a:solidFill>
              </a:rPr>
              <a:t>Dokumentumáramlási ábra </a:t>
            </a:r>
          </a:p>
          <a:p>
            <a:r>
              <a:rPr lang="en-US" altLang="hu-HU" sz="2000" b="0">
                <a:solidFill>
                  <a:srgbClr val="000000"/>
                </a:solidFill>
              </a:rPr>
              <a:t>elkészítése</a:t>
            </a:r>
          </a:p>
          <a:p>
            <a:endParaRPr lang="en-US" altLang="hu-HU" sz="2000" b="0">
              <a:solidFill>
                <a:srgbClr val="000000"/>
              </a:solidFill>
            </a:endParaRPr>
          </a:p>
          <a:p>
            <a:r>
              <a:rPr lang="en-US" altLang="hu-HU" sz="2000" b="0">
                <a:solidFill>
                  <a:srgbClr val="000000"/>
                </a:solidFill>
              </a:rPr>
              <a:t>A szükséges folyamatokkal és</a:t>
            </a:r>
          </a:p>
          <a:p>
            <a:r>
              <a:rPr lang="en-US" altLang="hu-HU" sz="2000" b="0">
                <a:solidFill>
                  <a:srgbClr val="000000"/>
                </a:solidFill>
              </a:rPr>
              <a:t>adattárakkal való kibővítése</a:t>
            </a:r>
          </a:p>
          <a:p>
            <a:endParaRPr lang="en-US" altLang="hu-HU" sz="2000" b="0">
              <a:solidFill>
                <a:srgbClr val="000000"/>
              </a:solidFill>
            </a:endParaRPr>
          </a:p>
          <a:p>
            <a:r>
              <a:rPr lang="en-US" altLang="hu-HU" sz="2000" b="0">
                <a:solidFill>
                  <a:srgbClr val="000000"/>
                </a:solidFill>
              </a:rPr>
              <a:t>Alsó szintű DFD-k létrehozása</a:t>
            </a:r>
          </a:p>
          <a:p>
            <a:endParaRPr lang="en-US" altLang="hu-HU" sz="2000" b="0">
              <a:solidFill>
                <a:srgbClr val="000000"/>
              </a:solidFill>
            </a:endParaRPr>
          </a:p>
          <a:p>
            <a:r>
              <a:rPr lang="en-US" altLang="hu-HU" sz="2000" b="0">
                <a:solidFill>
                  <a:srgbClr val="000000"/>
                </a:solidFill>
              </a:rPr>
              <a:t>DFD halmaz áttekintése</a:t>
            </a:r>
          </a:p>
        </p:txBody>
      </p:sp>
      <p:sp>
        <p:nvSpPr>
          <p:cNvPr id="52231" name="Freeform 5">
            <a:extLst>
              <a:ext uri="{FF2B5EF4-FFF2-40B4-BE49-F238E27FC236}">
                <a16:creationId xmlns:a16="http://schemas.microsoft.com/office/drawing/2014/main" id="{36E0282E-0233-4F3A-9513-BA22810A136A}"/>
              </a:ext>
            </a:extLst>
          </p:cNvPr>
          <p:cNvSpPr>
            <a:spLocks/>
          </p:cNvSpPr>
          <p:nvPr/>
        </p:nvSpPr>
        <p:spPr bwMode="auto">
          <a:xfrm>
            <a:off x="5210175" y="3459163"/>
            <a:ext cx="428625" cy="255587"/>
          </a:xfrm>
          <a:custGeom>
            <a:avLst/>
            <a:gdLst>
              <a:gd name="T0" fmla="*/ 0 w 270"/>
              <a:gd name="T1" fmla="*/ 0 h 161"/>
              <a:gd name="T2" fmla="*/ 0 w 270"/>
              <a:gd name="T3" fmla="*/ 254000 h 161"/>
              <a:gd name="T4" fmla="*/ 427038 w 270"/>
              <a:gd name="T5" fmla="*/ 254000 h 161"/>
              <a:gd name="T6" fmla="*/ 427038 w 270"/>
              <a:gd name="T7" fmla="*/ 0 h 161"/>
              <a:gd name="T8" fmla="*/ 0 w 270"/>
              <a:gd name="T9" fmla="*/ 0 h 161"/>
              <a:gd name="T10" fmla="*/ 0 w 270"/>
              <a:gd name="T11" fmla="*/ 0 h 161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270" h="161">
                <a:moveTo>
                  <a:pt x="0" y="0"/>
                </a:moveTo>
                <a:lnTo>
                  <a:pt x="0" y="160"/>
                </a:lnTo>
                <a:lnTo>
                  <a:pt x="269" y="160"/>
                </a:lnTo>
                <a:lnTo>
                  <a:pt x="269" y="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52232" name="Oval 6">
            <a:extLst>
              <a:ext uri="{FF2B5EF4-FFF2-40B4-BE49-F238E27FC236}">
                <a16:creationId xmlns:a16="http://schemas.microsoft.com/office/drawing/2014/main" id="{FADFC9C7-EAD4-4E90-82E5-FFE6D8F5E1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08513" y="3330575"/>
            <a:ext cx="414337" cy="206375"/>
          </a:xfrm>
          <a:prstGeom prst="ellips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hu-HU" altLang="hu-HU"/>
          </a:p>
        </p:txBody>
      </p:sp>
      <p:sp>
        <p:nvSpPr>
          <p:cNvPr id="52233" name="Line 7">
            <a:extLst>
              <a:ext uri="{FF2B5EF4-FFF2-40B4-BE49-F238E27FC236}">
                <a16:creationId xmlns:a16="http://schemas.microsoft.com/office/drawing/2014/main" id="{6A305491-6534-4597-BF66-2B09983EDF14}"/>
              </a:ext>
            </a:extLst>
          </p:cNvPr>
          <p:cNvSpPr>
            <a:spLocks noChangeShapeType="1"/>
          </p:cNvSpPr>
          <p:nvPr/>
        </p:nvSpPr>
        <p:spPr bwMode="auto">
          <a:xfrm>
            <a:off x="5207000" y="3521075"/>
            <a:ext cx="43021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52234" name="Line 8">
            <a:extLst>
              <a:ext uri="{FF2B5EF4-FFF2-40B4-BE49-F238E27FC236}">
                <a16:creationId xmlns:a16="http://schemas.microsoft.com/office/drawing/2014/main" id="{7EF5659E-7A6C-4927-A2F9-D2F97F9744A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275263" y="3459163"/>
            <a:ext cx="0" cy="762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52235" name="Freeform 9">
            <a:extLst>
              <a:ext uri="{FF2B5EF4-FFF2-40B4-BE49-F238E27FC236}">
                <a16:creationId xmlns:a16="http://schemas.microsoft.com/office/drawing/2014/main" id="{19A7DAE3-1FB0-488C-86FF-BDDD7A3CF239}"/>
              </a:ext>
            </a:extLst>
          </p:cNvPr>
          <p:cNvSpPr>
            <a:spLocks/>
          </p:cNvSpPr>
          <p:nvPr/>
        </p:nvSpPr>
        <p:spPr bwMode="auto">
          <a:xfrm>
            <a:off x="6145213" y="3459163"/>
            <a:ext cx="433387" cy="255587"/>
          </a:xfrm>
          <a:custGeom>
            <a:avLst/>
            <a:gdLst>
              <a:gd name="T0" fmla="*/ 0 w 273"/>
              <a:gd name="T1" fmla="*/ 0 h 161"/>
              <a:gd name="T2" fmla="*/ 0 w 273"/>
              <a:gd name="T3" fmla="*/ 254000 h 161"/>
              <a:gd name="T4" fmla="*/ 431800 w 273"/>
              <a:gd name="T5" fmla="*/ 254000 h 161"/>
              <a:gd name="T6" fmla="*/ 431800 w 273"/>
              <a:gd name="T7" fmla="*/ 0 h 161"/>
              <a:gd name="T8" fmla="*/ 0 w 273"/>
              <a:gd name="T9" fmla="*/ 0 h 161"/>
              <a:gd name="T10" fmla="*/ 0 w 273"/>
              <a:gd name="T11" fmla="*/ 0 h 161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273" h="161">
                <a:moveTo>
                  <a:pt x="0" y="0"/>
                </a:moveTo>
                <a:lnTo>
                  <a:pt x="0" y="160"/>
                </a:lnTo>
                <a:lnTo>
                  <a:pt x="272" y="160"/>
                </a:lnTo>
                <a:lnTo>
                  <a:pt x="272" y="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52236" name="Line 10">
            <a:extLst>
              <a:ext uri="{FF2B5EF4-FFF2-40B4-BE49-F238E27FC236}">
                <a16:creationId xmlns:a16="http://schemas.microsoft.com/office/drawing/2014/main" id="{BDFF39A9-BF62-4FA8-A7E1-1809DF64F28B}"/>
              </a:ext>
            </a:extLst>
          </p:cNvPr>
          <p:cNvSpPr>
            <a:spLocks noChangeShapeType="1"/>
          </p:cNvSpPr>
          <p:nvPr/>
        </p:nvSpPr>
        <p:spPr bwMode="auto">
          <a:xfrm>
            <a:off x="6142038" y="3521075"/>
            <a:ext cx="43497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52237" name="Line 11">
            <a:extLst>
              <a:ext uri="{FF2B5EF4-FFF2-40B4-BE49-F238E27FC236}">
                <a16:creationId xmlns:a16="http://schemas.microsoft.com/office/drawing/2014/main" id="{34E05812-36D5-44A0-8E16-E38B3FFC71F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210300" y="3459163"/>
            <a:ext cx="0" cy="762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52238" name="Freeform 12">
            <a:extLst>
              <a:ext uri="{FF2B5EF4-FFF2-40B4-BE49-F238E27FC236}">
                <a16:creationId xmlns:a16="http://schemas.microsoft.com/office/drawing/2014/main" id="{A1A78602-0C14-4E7F-98CD-D7163665F2E4}"/>
              </a:ext>
            </a:extLst>
          </p:cNvPr>
          <p:cNvSpPr>
            <a:spLocks/>
          </p:cNvSpPr>
          <p:nvPr/>
        </p:nvSpPr>
        <p:spPr bwMode="auto">
          <a:xfrm>
            <a:off x="5218113" y="3844925"/>
            <a:ext cx="431800" cy="255588"/>
          </a:xfrm>
          <a:custGeom>
            <a:avLst/>
            <a:gdLst>
              <a:gd name="T0" fmla="*/ 0 w 272"/>
              <a:gd name="T1" fmla="*/ 0 h 161"/>
              <a:gd name="T2" fmla="*/ 0 w 272"/>
              <a:gd name="T3" fmla="*/ 254000 h 161"/>
              <a:gd name="T4" fmla="*/ 430213 w 272"/>
              <a:gd name="T5" fmla="*/ 254000 h 161"/>
              <a:gd name="T6" fmla="*/ 430213 w 272"/>
              <a:gd name="T7" fmla="*/ 0 h 161"/>
              <a:gd name="T8" fmla="*/ 0 w 272"/>
              <a:gd name="T9" fmla="*/ 0 h 161"/>
              <a:gd name="T10" fmla="*/ 0 w 272"/>
              <a:gd name="T11" fmla="*/ 0 h 161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272" h="161">
                <a:moveTo>
                  <a:pt x="0" y="0"/>
                </a:moveTo>
                <a:lnTo>
                  <a:pt x="0" y="160"/>
                </a:lnTo>
                <a:lnTo>
                  <a:pt x="271" y="160"/>
                </a:lnTo>
                <a:lnTo>
                  <a:pt x="271" y="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52239" name="Line 13">
            <a:extLst>
              <a:ext uri="{FF2B5EF4-FFF2-40B4-BE49-F238E27FC236}">
                <a16:creationId xmlns:a16="http://schemas.microsoft.com/office/drawing/2014/main" id="{E55A557B-0D27-40E9-A09A-07647088D6E3}"/>
              </a:ext>
            </a:extLst>
          </p:cNvPr>
          <p:cNvSpPr>
            <a:spLocks noChangeShapeType="1"/>
          </p:cNvSpPr>
          <p:nvPr/>
        </p:nvSpPr>
        <p:spPr bwMode="auto">
          <a:xfrm>
            <a:off x="5218113" y="3905250"/>
            <a:ext cx="430212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52240" name="Line 14">
            <a:extLst>
              <a:ext uri="{FF2B5EF4-FFF2-40B4-BE49-F238E27FC236}">
                <a16:creationId xmlns:a16="http://schemas.microsoft.com/office/drawing/2014/main" id="{B4935D6F-1476-4A08-A692-B5A324D21FE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286375" y="3841750"/>
            <a:ext cx="0" cy="762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52241" name="Freeform 15">
            <a:extLst>
              <a:ext uri="{FF2B5EF4-FFF2-40B4-BE49-F238E27FC236}">
                <a16:creationId xmlns:a16="http://schemas.microsoft.com/office/drawing/2014/main" id="{8B96070B-27B8-4ADE-8AC5-7EB2897EB80D}"/>
              </a:ext>
            </a:extLst>
          </p:cNvPr>
          <p:cNvSpPr>
            <a:spLocks/>
          </p:cNvSpPr>
          <p:nvPr/>
        </p:nvSpPr>
        <p:spPr bwMode="auto">
          <a:xfrm>
            <a:off x="6145213" y="3844925"/>
            <a:ext cx="433387" cy="255588"/>
          </a:xfrm>
          <a:custGeom>
            <a:avLst/>
            <a:gdLst>
              <a:gd name="T0" fmla="*/ 0 w 273"/>
              <a:gd name="T1" fmla="*/ 0 h 161"/>
              <a:gd name="T2" fmla="*/ 0 w 273"/>
              <a:gd name="T3" fmla="*/ 254000 h 161"/>
              <a:gd name="T4" fmla="*/ 431800 w 273"/>
              <a:gd name="T5" fmla="*/ 254000 h 161"/>
              <a:gd name="T6" fmla="*/ 431800 w 273"/>
              <a:gd name="T7" fmla="*/ 0 h 161"/>
              <a:gd name="T8" fmla="*/ 0 w 273"/>
              <a:gd name="T9" fmla="*/ 0 h 161"/>
              <a:gd name="T10" fmla="*/ 0 w 273"/>
              <a:gd name="T11" fmla="*/ 0 h 161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273" h="161">
                <a:moveTo>
                  <a:pt x="0" y="0"/>
                </a:moveTo>
                <a:lnTo>
                  <a:pt x="0" y="160"/>
                </a:lnTo>
                <a:lnTo>
                  <a:pt x="272" y="160"/>
                </a:lnTo>
                <a:lnTo>
                  <a:pt x="272" y="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52242" name="Line 16">
            <a:extLst>
              <a:ext uri="{FF2B5EF4-FFF2-40B4-BE49-F238E27FC236}">
                <a16:creationId xmlns:a16="http://schemas.microsoft.com/office/drawing/2014/main" id="{3AB4A5C6-14A3-4DB0-9AD6-662B892A3E4C}"/>
              </a:ext>
            </a:extLst>
          </p:cNvPr>
          <p:cNvSpPr>
            <a:spLocks noChangeShapeType="1"/>
          </p:cNvSpPr>
          <p:nvPr/>
        </p:nvSpPr>
        <p:spPr bwMode="auto">
          <a:xfrm>
            <a:off x="6145213" y="3905250"/>
            <a:ext cx="4318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52243" name="Line 17">
            <a:extLst>
              <a:ext uri="{FF2B5EF4-FFF2-40B4-BE49-F238E27FC236}">
                <a16:creationId xmlns:a16="http://schemas.microsoft.com/office/drawing/2014/main" id="{A6656757-56B0-4169-8FE2-6CC2477D3B9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210300" y="3843338"/>
            <a:ext cx="0" cy="7461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52244" name="Freeform 18">
            <a:extLst>
              <a:ext uri="{FF2B5EF4-FFF2-40B4-BE49-F238E27FC236}">
                <a16:creationId xmlns:a16="http://schemas.microsoft.com/office/drawing/2014/main" id="{6521215A-47FF-4FA0-96D4-0A8F213C974C}"/>
              </a:ext>
            </a:extLst>
          </p:cNvPr>
          <p:cNvSpPr>
            <a:spLocks/>
          </p:cNvSpPr>
          <p:nvPr/>
        </p:nvSpPr>
        <p:spPr bwMode="auto">
          <a:xfrm>
            <a:off x="5721350" y="3754438"/>
            <a:ext cx="354013" cy="95250"/>
          </a:xfrm>
          <a:custGeom>
            <a:avLst/>
            <a:gdLst>
              <a:gd name="T0" fmla="*/ 352425 w 223"/>
              <a:gd name="T1" fmla="*/ 0 h 60"/>
              <a:gd name="T2" fmla="*/ 0 w 223"/>
              <a:gd name="T3" fmla="*/ 0 h 60"/>
              <a:gd name="T4" fmla="*/ 0 w 223"/>
              <a:gd name="T5" fmla="*/ 93663 h 60"/>
              <a:gd name="T6" fmla="*/ 352425 w 223"/>
              <a:gd name="T7" fmla="*/ 93663 h 6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23" h="60">
                <a:moveTo>
                  <a:pt x="222" y="0"/>
                </a:moveTo>
                <a:lnTo>
                  <a:pt x="0" y="0"/>
                </a:lnTo>
                <a:lnTo>
                  <a:pt x="0" y="59"/>
                </a:lnTo>
                <a:lnTo>
                  <a:pt x="222" y="5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52245" name="Rectangle 19">
            <a:extLst>
              <a:ext uri="{FF2B5EF4-FFF2-40B4-BE49-F238E27FC236}">
                <a16:creationId xmlns:a16="http://schemas.microsoft.com/office/drawing/2014/main" id="{79456ACF-370B-4669-BC05-4E97DDF3ED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08575" y="1847850"/>
            <a:ext cx="2817813" cy="252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hu-HU" sz="1800" b="0">
                <a:solidFill>
                  <a:srgbClr val="000000"/>
                </a:solidFill>
              </a:rPr>
              <a:t>A DFD-halmaz áttekintése</a:t>
            </a:r>
          </a:p>
        </p:txBody>
      </p:sp>
      <p:sp>
        <p:nvSpPr>
          <p:cNvPr id="52246" name="Oval 20">
            <a:extLst>
              <a:ext uri="{FF2B5EF4-FFF2-40B4-BE49-F238E27FC236}">
                <a16:creationId xmlns:a16="http://schemas.microsoft.com/office/drawing/2014/main" id="{B08A3F29-FA1E-4C52-8B77-375174BD93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48475" y="3233738"/>
            <a:ext cx="417513" cy="207962"/>
          </a:xfrm>
          <a:prstGeom prst="ellips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hu-HU" altLang="hu-HU"/>
          </a:p>
        </p:txBody>
      </p:sp>
      <p:sp>
        <p:nvSpPr>
          <p:cNvPr id="52247" name="Oval 21">
            <a:extLst>
              <a:ext uri="{FF2B5EF4-FFF2-40B4-BE49-F238E27FC236}">
                <a16:creationId xmlns:a16="http://schemas.microsoft.com/office/drawing/2014/main" id="{189C3AEA-C57C-45DB-B7E1-EAA99CB5F3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97400" y="4000500"/>
            <a:ext cx="415925" cy="209550"/>
          </a:xfrm>
          <a:prstGeom prst="ellips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hu-HU" altLang="hu-HU"/>
          </a:p>
        </p:txBody>
      </p:sp>
      <p:sp>
        <p:nvSpPr>
          <p:cNvPr id="52248" name="Oval 22">
            <a:extLst>
              <a:ext uri="{FF2B5EF4-FFF2-40B4-BE49-F238E27FC236}">
                <a16:creationId xmlns:a16="http://schemas.microsoft.com/office/drawing/2014/main" id="{5D5E5BCB-4655-4332-84E8-C4AD7C856C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48475" y="3521075"/>
            <a:ext cx="417513" cy="209550"/>
          </a:xfrm>
          <a:prstGeom prst="ellips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hu-HU" altLang="hu-HU"/>
          </a:p>
        </p:txBody>
      </p:sp>
      <p:sp>
        <p:nvSpPr>
          <p:cNvPr id="52249" name="Freeform 23">
            <a:extLst>
              <a:ext uri="{FF2B5EF4-FFF2-40B4-BE49-F238E27FC236}">
                <a16:creationId xmlns:a16="http://schemas.microsoft.com/office/drawing/2014/main" id="{A2A1F3EF-0C10-4CB4-965D-B135F5764C24}"/>
              </a:ext>
            </a:extLst>
          </p:cNvPr>
          <p:cNvSpPr>
            <a:spLocks/>
          </p:cNvSpPr>
          <p:nvPr/>
        </p:nvSpPr>
        <p:spPr bwMode="auto">
          <a:xfrm>
            <a:off x="5148263" y="3402013"/>
            <a:ext cx="1471612" cy="882650"/>
          </a:xfrm>
          <a:custGeom>
            <a:avLst/>
            <a:gdLst>
              <a:gd name="T0" fmla="*/ 0 w 927"/>
              <a:gd name="T1" fmla="*/ 873125 h 556"/>
              <a:gd name="T2" fmla="*/ 0 w 927"/>
              <a:gd name="T3" fmla="*/ 0 h 556"/>
              <a:gd name="T4" fmla="*/ 1470025 w 927"/>
              <a:gd name="T5" fmla="*/ 0 h 556"/>
              <a:gd name="T6" fmla="*/ 1470025 w 927"/>
              <a:gd name="T7" fmla="*/ 881063 h 556"/>
              <a:gd name="T8" fmla="*/ 0 w 927"/>
              <a:gd name="T9" fmla="*/ 881063 h 55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927" h="556">
                <a:moveTo>
                  <a:pt x="0" y="550"/>
                </a:moveTo>
                <a:lnTo>
                  <a:pt x="0" y="0"/>
                </a:lnTo>
                <a:lnTo>
                  <a:pt x="926" y="0"/>
                </a:lnTo>
                <a:lnTo>
                  <a:pt x="926" y="555"/>
                </a:lnTo>
                <a:lnTo>
                  <a:pt x="0" y="555"/>
                </a:lnTo>
              </a:path>
            </a:pathLst>
          </a:custGeom>
          <a:noFill/>
          <a:ln w="12700" cap="rnd" cmpd="sng">
            <a:solidFill>
              <a:srgbClr val="5F5F5F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52250" name="Line 24">
            <a:extLst>
              <a:ext uri="{FF2B5EF4-FFF2-40B4-BE49-F238E27FC236}">
                <a16:creationId xmlns:a16="http://schemas.microsoft.com/office/drawing/2014/main" id="{531C2CC8-0251-49E4-B641-19867B5971E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816600" y="3754438"/>
            <a:ext cx="0" cy="9207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52251" name="Line 25">
            <a:extLst>
              <a:ext uri="{FF2B5EF4-FFF2-40B4-BE49-F238E27FC236}">
                <a16:creationId xmlns:a16="http://schemas.microsoft.com/office/drawing/2014/main" id="{1C64EE69-34A6-42E4-AA86-8E38A43FEE0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816600" y="3536950"/>
            <a:ext cx="0" cy="88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52252" name="Freeform 26">
            <a:extLst>
              <a:ext uri="{FF2B5EF4-FFF2-40B4-BE49-F238E27FC236}">
                <a16:creationId xmlns:a16="http://schemas.microsoft.com/office/drawing/2014/main" id="{60AE267F-0A99-4416-9971-DA01581FC786}"/>
              </a:ext>
            </a:extLst>
          </p:cNvPr>
          <p:cNvSpPr>
            <a:spLocks/>
          </p:cNvSpPr>
          <p:nvPr/>
        </p:nvSpPr>
        <p:spPr bwMode="auto">
          <a:xfrm>
            <a:off x="5905500" y="3494088"/>
            <a:ext cx="30163" cy="50800"/>
          </a:xfrm>
          <a:custGeom>
            <a:avLst/>
            <a:gdLst>
              <a:gd name="T0" fmla="*/ 14288 w 19"/>
              <a:gd name="T1" fmla="*/ 49213 h 32"/>
              <a:gd name="T2" fmla="*/ 28575 w 19"/>
              <a:gd name="T3" fmla="*/ 0 h 32"/>
              <a:gd name="T4" fmla="*/ 0 w 19"/>
              <a:gd name="T5" fmla="*/ 1588 h 32"/>
              <a:gd name="T6" fmla="*/ 14288 w 19"/>
              <a:gd name="T7" fmla="*/ 49213 h 32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9" h="32">
                <a:moveTo>
                  <a:pt x="9" y="31"/>
                </a:moveTo>
                <a:lnTo>
                  <a:pt x="18" y="0"/>
                </a:lnTo>
                <a:lnTo>
                  <a:pt x="0" y="1"/>
                </a:lnTo>
                <a:lnTo>
                  <a:pt x="9" y="3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52253" name="Freeform 27">
            <a:extLst>
              <a:ext uri="{FF2B5EF4-FFF2-40B4-BE49-F238E27FC236}">
                <a16:creationId xmlns:a16="http://schemas.microsoft.com/office/drawing/2014/main" id="{8CB6A1C1-9E97-4953-9E10-30E40B94D2A4}"/>
              </a:ext>
            </a:extLst>
          </p:cNvPr>
          <p:cNvSpPr>
            <a:spLocks/>
          </p:cNvSpPr>
          <p:nvPr/>
        </p:nvSpPr>
        <p:spPr bwMode="auto">
          <a:xfrm>
            <a:off x="5651500" y="3929063"/>
            <a:ext cx="58738" cy="33337"/>
          </a:xfrm>
          <a:custGeom>
            <a:avLst/>
            <a:gdLst>
              <a:gd name="T0" fmla="*/ 0 w 37"/>
              <a:gd name="T1" fmla="*/ 15875 h 21"/>
              <a:gd name="T2" fmla="*/ 57150 w 37"/>
              <a:gd name="T3" fmla="*/ 0 h 21"/>
              <a:gd name="T4" fmla="*/ 57150 w 37"/>
              <a:gd name="T5" fmla="*/ 31750 h 21"/>
              <a:gd name="T6" fmla="*/ 0 w 37"/>
              <a:gd name="T7" fmla="*/ 15875 h 21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37" h="21">
                <a:moveTo>
                  <a:pt x="0" y="10"/>
                </a:moveTo>
                <a:lnTo>
                  <a:pt x="36" y="0"/>
                </a:lnTo>
                <a:lnTo>
                  <a:pt x="36" y="20"/>
                </a:lnTo>
                <a:lnTo>
                  <a:pt x="0" y="1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52254" name="Freeform 28">
            <a:extLst>
              <a:ext uri="{FF2B5EF4-FFF2-40B4-BE49-F238E27FC236}">
                <a16:creationId xmlns:a16="http://schemas.microsoft.com/office/drawing/2014/main" id="{2961B3CB-8B33-4EAE-A256-3B527AFA2C08}"/>
              </a:ext>
            </a:extLst>
          </p:cNvPr>
          <p:cNvSpPr>
            <a:spLocks/>
          </p:cNvSpPr>
          <p:nvPr/>
        </p:nvSpPr>
        <p:spPr bwMode="auto">
          <a:xfrm>
            <a:off x="5721350" y="3536950"/>
            <a:ext cx="354013" cy="90488"/>
          </a:xfrm>
          <a:custGeom>
            <a:avLst/>
            <a:gdLst>
              <a:gd name="T0" fmla="*/ 352425 w 223"/>
              <a:gd name="T1" fmla="*/ 0 h 57"/>
              <a:gd name="T2" fmla="*/ 0 w 223"/>
              <a:gd name="T3" fmla="*/ 0 h 57"/>
              <a:gd name="T4" fmla="*/ 0 w 223"/>
              <a:gd name="T5" fmla="*/ 88900 h 57"/>
              <a:gd name="T6" fmla="*/ 352425 w 223"/>
              <a:gd name="T7" fmla="*/ 88900 h 57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23" h="57">
                <a:moveTo>
                  <a:pt x="222" y="0"/>
                </a:moveTo>
                <a:lnTo>
                  <a:pt x="0" y="0"/>
                </a:lnTo>
                <a:lnTo>
                  <a:pt x="0" y="56"/>
                </a:lnTo>
                <a:lnTo>
                  <a:pt x="222" y="5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52255" name="Freeform 29">
            <a:extLst>
              <a:ext uri="{FF2B5EF4-FFF2-40B4-BE49-F238E27FC236}">
                <a16:creationId xmlns:a16="http://schemas.microsoft.com/office/drawing/2014/main" id="{76C8F4F4-3E4E-4B49-B927-7B0AF2C5549C}"/>
              </a:ext>
            </a:extLst>
          </p:cNvPr>
          <p:cNvSpPr>
            <a:spLocks/>
          </p:cNvSpPr>
          <p:nvPr/>
        </p:nvSpPr>
        <p:spPr bwMode="auto">
          <a:xfrm>
            <a:off x="5918200" y="3608388"/>
            <a:ext cx="228600" cy="49212"/>
          </a:xfrm>
          <a:custGeom>
            <a:avLst/>
            <a:gdLst>
              <a:gd name="T0" fmla="*/ 0 w 144"/>
              <a:gd name="T1" fmla="*/ 0 h 31"/>
              <a:gd name="T2" fmla="*/ 0 w 144"/>
              <a:gd name="T3" fmla="*/ 47625 h 31"/>
              <a:gd name="T4" fmla="*/ 227013 w 144"/>
              <a:gd name="T5" fmla="*/ 47625 h 3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44" h="31">
                <a:moveTo>
                  <a:pt x="0" y="0"/>
                </a:moveTo>
                <a:lnTo>
                  <a:pt x="0" y="30"/>
                </a:lnTo>
                <a:lnTo>
                  <a:pt x="143" y="3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52256" name="Freeform 30">
            <a:extLst>
              <a:ext uri="{FF2B5EF4-FFF2-40B4-BE49-F238E27FC236}">
                <a16:creationId xmlns:a16="http://schemas.microsoft.com/office/drawing/2014/main" id="{87F9BA95-7F76-48B2-AA19-9729F2CE80AE}"/>
              </a:ext>
            </a:extLst>
          </p:cNvPr>
          <p:cNvSpPr>
            <a:spLocks/>
          </p:cNvSpPr>
          <p:nvPr/>
        </p:nvSpPr>
        <p:spPr bwMode="auto">
          <a:xfrm>
            <a:off x="5638800" y="3473450"/>
            <a:ext cx="282575" cy="79375"/>
          </a:xfrm>
          <a:custGeom>
            <a:avLst/>
            <a:gdLst>
              <a:gd name="T0" fmla="*/ 0 w 178"/>
              <a:gd name="T1" fmla="*/ 0 h 50"/>
              <a:gd name="T2" fmla="*/ 280988 w 178"/>
              <a:gd name="T3" fmla="*/ 0 h 50"/>
              <a:gd name="T4" fmla="*/ 280988 w 178"/>
              <a:gd name="T5" fmla="*/ 77788 h 5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78" h="50">
                <a:moveTo>
                  <a:pt x="0" y="0"/>
                </a:moveTo>
                <a:lnTo>
                  <a:pt x="177" y="0"/>
                </a:lnTo>
                <a:lnTo>
                  <a:pt x="177" y="4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52257" name="Freeform 31">
            <a:extLst>
              <a:ext uri="{FF2B5EF4-FFF2-40B4-BE49-F238E27FC236}">
                <a16:creationId xmlns:a16="http://schemas.microsoft.com/office/drawing/2014/main" id="{2B91FE55-BFF9-4CC8-AF39-8BB745B4EC10}"/>
              </a:ext>
            </a:extLst>
          </p:cNvPr>
          <p:cNvSpPr>
            <a:spLocks/>
          </p:cNvSpPr>
          <p:nvPr/>
        </p:nvSpPr>
        <p:spPr bwMode="auto">
          <a:xfrm>
            <a:off x="5648325" y="3830638"/>
            <a:ext cx="217488" cy="142875"/>
          </a:xfrm>
          <a:custGeom>
            <a:avLst/>
            <a:gdLst>
              <a:gd name="T0" fmla="*/ 215900 w 137"/>
              <a:gd name="T1" fmla="*/ 0 h 90"/>
              <a:gd name="T2" fmla="*/ 215900 w 137"/>
              <a:gd name="T3" fmla="*/ 141288 h 90"/>
              <a:gd name="T4" fmla="*/ 0 w 137"/>
              <a:gd name="T5" fmla="*/ 141288 h 9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37" h="90">
                <a:moveTo>
                  <a:pt x="136" y="0"/>
                </a:moveTo>
                <a:lnTo>
                  <a:pt x="136" y="89"/>
                </a:lnTo>
                <a:lnTo>
                  <a:pt x="0" y="8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52258" name="Freeform 32">
            <a:extLst>
              <a:ext uri="{FF2B5EF4-FFF2-40B4-BE49-F238E27FC236}">
                <a16:creationId xmlns:a16="http://schemas.microsoft.com/office/drawing/2014/main" id="{4E59075D-0EAA-48CB-9CFC-0FA23E0A14D4}"/>
              </a:ext>
            </a:extLst>
          </p:cNvPr>
          <p:cNvSpPr>
            <a:spLocks/>
          </p:cNvSpPr>
          <p:nvPr/>
        </p:nvSpPr>
        <p:spPr bwMode="auto">
          <a:xfrm>
            <a:off x="5927725" y="3830638"/>
            <a:ext cx="219075" cy="142875"/>
          </a:xfrm>
          <a:custGeom>
            <a:avLst/>
            <a:gdLst>
              <a:gd name="T0" fmla="*/ 217488 w 138"/>
              <a:gd name="T1" fmla="*/ 141288 h 90"/>
              <a:gd name="T2" fmla="*/ 0 w 138"/>
              <a:gd name="T3" fmla="*/ 141288 h 90"/>
              <a:gd name="T4" fmla="*/ 0 w 138"/>
              <a:gd name="T5" fmla="*/ 0 h 9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38" h="90">
                <a:moveTo>
                  <a:pt x="137" y="89"/>
                </a:moveTo>
                <a:lnTo>
                  <a:pt x="0" y="89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52259" name="Line 33">
            <a:extLst>
              <a:ext uri="{FF2B5EF4-FFF2-40B4-BE49-F238E27FC236}">
                <a16:creationId xmlns:a16="http://schemas.microsoft.com/office/drawing/2014/main" id="{64D096C8-9504-4494-BCD7-44E4D2EE2C2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019675" y="4011613"/>
            <a:ext cx="203200" cy="8731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52260" name="Freeform 34">
            <a:extLst>
              <a:ext uri="{FF2B5EF4-FFF2-40B4-BE49-F238E27FC236}">
                <a16:creationId xmlns:a16="http://schemas.microsoft.com/office/drawing/2014/main" id="{121D99DB-4BB3-44E2-AFA8-D407B17F2436}"/>
              </a:ext>
            </a:extLst>
          </p:cNvPr>
          <p:cNvSpPr>
            <a:spLocks/>
          </p:cNvSpPr>
          <p:nvPr/>
        </p:nvSpPr>
        <p:spPr bwMode="auto">
          <a:xfrm>
            <a:off x="6577013" y="3422650"/>
            <a:ext cx="53975" cy="46038"/>
          </a:xfrm>
          <a:custGeom>
            <a:avLst/>
            <a:gdLst>
              <a:gd name="T0" fmla="*/ 0 w 34"/>
              <a:gd name="T1" fmla="*/ 44450 h 29"/>
              <a:gd name="T2" fmla="*/ 52388 w 34"/>
              <a:gd name="T3" fmla="*/ 23813 h 29"/>
              <a:gd name="T4" fmla="*/ 33338 w 34"/>
              <a:gd name="T5" fmla="*/ 0 h 29"/>
              <a:gd name="T6" fmla="*/ 0 w 34"/>
              <a:gd name="T7" fmla="*/ 44450 h 29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34" h="29">
                <a:moveTo>
                  <a:pt x="0" y="28"/>
                </a:moveTo>
                <a:lnTo>
                  <a:pt x="33" y="15"/>
                </a:lnTo>
                <a:lnTo>
                  <a:pt x="21" y="0"/>
                </a:lnTo>
                <a:lnTo>
                  <a:pt x="0" y="28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52261" name="Freeform 35">
            <a:extLst>
              <a:ext uri="{FF2B5EF4-FFF2-40B4-BE49-F238E27FC236}">
                <a16:creationId xmlns:a16="http://schemas.microsoft.com/office/drawing/2014/main" id="{DF34F3EC-D4C1-40C7-A18F-90F5506CD220}"/>
              </a:ext>
            </a:extLst>
          </p:cNvPr>
          <p:cNvSpPr>
            <a:spLocks/>
          </p:cNvSpPr>
          <p:nvPr/>
        </p:nvSpPr>
        <p:spPr bwMode="auto">
          <a:xfrm>
            <a:off x="6788150" y="3586163"/>
            <a:ext cx="58738" cy="34925"/>
          </a:xfrm>
          <a:custGeom>
            <a:avLst/>
            <a:gdLst>
              <a:gd name="T0" fmla="*/ 57150 w 37"/>
              <a:gd name="T1" fmla="*/ 17463 h 22"/>
              <a:gd name="T2" fmla="*/ 0 w 37"/>
              <a:gd name="T3" fmla="*/ 0 h 22"/>
              <a:gd name="T4" fmla="*/ 0 w 37"/>
              <a:gd name="T5" fmla="*/ 33338 h 22"/>
              <a:gd name="T6" fmla="*/ 57150 w 37"/>
              <a:gd name="T7" fmla="*/ 17463 h 22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37" h="22">
                <a:moveTo>
                  <a:pt x="36" y="11"/>
                </a:moveTo>
                <a:lnTo>
                  <a:pt x="0" y="0"/>
                </a:lnTo>
                <a:lnTo>
                  <a:pt x="0" y="21"/>
                </a:lnTo>
                <a:lnTo>
                  <a:pt x="36" y="1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52262" name="Line 36">
            <a:extLst>
              <a:ext uri="{FF2B5EF4-FFF2-40B4-BE49-F238E27FC236}">
                <a16:creationId xmlns:a16="http://schemas.microsoft.com/office/drawing/2014/main" id="{4CF65119-49E0-4474-93EB-17B3FDD050C2}"/>
              </a:ext>
            </a:extLst>
          </p:cNvPr>
          <p:cNvSpPr>
            <a:spLocks noChangeShapeType="1"/>
          </p:cNvSpPr>
          <p:nvPr/>
        </p:nvSpPr>
        <p:spPr bwMode="auto">
          <a:xfrm>
            <a:off x="5029200" y="3414713"/>
            <a:ext cx="180975" cy="96837"/>
          </a:xfrm>
          <a:prstGeom prst="line">
            <a:avLst/>
          </a:prstGeom>
          <a:noFill/>
          <a:ln w="12700">
            <a:solidFill>
              <a:srgbClr val="D2D2D2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52263" name="Line 37">
            <a:extLst>
              <a:ext uri="{FF2B5EF4-FFF2-40B4-BE49-F238E27FC236}">
                <a16:creationId xmlns:a16="http://schemas.microsoft.com/office/drawing/2014/main" id="{962C5F7D-B356-4CC1-B457-AA982B894107}"/>
              </a:ext>
            </a:extLst>
          </p:cNvPr>
          <p:cNvSpPr>
            <a:spLocks noChangeShapeType="1"/>
          </p:cNvSpPr>
          <p:nvPr/>
        </p:nvSpPr>
        <p:spPr bwMode="auto">
          <a:xfrm>
            <a:off x="6577013" y="3598863"/>
            <a:ext cx="266700" cy="317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52264" name="Line 38">
            <a:extLst>
              <a:ext uri="{FF2B5EF4-FFF2-40B4-BE49-F238E27FC236}">
                <a16:creationId xmlns:a16="http://schemas.microsoft.com/office/drawing/2014/main" id="{DCE9FB0B-A3DB-49DA-9A8B-95D664236C3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573838" y="3313113"/>
            <a:ext cx="273050" cy="18097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52265" name="Freeform 39">
            <a:extLst>
              <a:ext uri="{FF2B5EF4-FFF2-40B4-BE49-F238E27FC236}">
                <a16:creationId xmlns:a16="http://schemas.microsoft.com/office/drawing/2014/main" id="{DC76FCFA-677F-49C3-B06F-95C0CC550717}"/>
              </a:ext>
            </a:extLst>
          </p:cNvPr>
          <p:cNvSpPr>
            <a:spLocks/>
          </p:cNvSpPr>
          <p:nvPr/>
        </p:nvSpPr>
        <p:spPr bwMode="auto">
          <a:xfrm>
            <a:off x="5205413" y="4765675"/>
            <a:ext cx="428625" cy="255588"/>
          </a:xfrm>
          <a:custGeom>
            <a:avLst/>
            <a:gdLst>
              <a:gd name="T0" fmla="*/ 0 w 270"/>
              <a:gd name="T1" fmla="*/ 0 h 161"/>
              <a:gd name="T2" fmla="*/ 0 w 270"/>
              <a:gd name="T3" fmla="*/ 254000 h 161"/>
              <a:gd name="T4" fmla="*/ 427038 w 270"/>
              <a:gd name="T5" fmla="*/ 254000 h 161"/>
              <a:gd name="T6" fmla="*/ 427038 w 270"/>
              <a:gd name="T7" fmla="*/ 0 h 161"/>
              <a:gd name="T8" fmla="*/ 0 w 270"/>
              <a:gd name="T9" fmla="*/ 0 h 161"/>
              <a:gd name="T10" fmla="*/ 0 w 270"/>
              <a:gd name="T11" fmla="*/ 0 h 161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270" h="161">
                <a:moveTo>
                  <a:pt x="0" y="0"/>
                </a:moveTo>
                <a:lnTo>
                  <a:pt x="0" y="160"/>
                </a:lnTo>
                <a:lnTo>
                  <a:pt x="269" y="160"/>
                </a:lnTo>
                <a:lnTo>
                  <a:pt x="269" y="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52266" name="Oval 40">
            <a:extLst>
              <a:ext uri="{FF2B5EF4-FFF2-40B4-BE49-F238E27FC236}">
                <a16:creationId xmlns:a16="http://schemas.microsoft.com/office/drawing/2014/main" id="{D7E140BE-B106-46CD-BEFD-C58D040360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02163" y="4826000"/>
            <a:ext cx="415925" cy="207963"/>
          </a:xfrm>
          <a:prstGeom prst="ellips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hu-HU" altLang="hu-HU"/>
          </a:p>
        </p:txBody>
      </p:sp>
      <p:sp>
        <p:nvSpPr>
          <p:cNvPr id="52267" name="Line 41">
            <a:extLst>
              <a:ext uri="{FF2B5EF4-FFF2-40B4-BE49-F238E27FC236}">
                <a16:creationId xmlns:a16="http://schemas.microsoft.com/office/drawing/2014/main" id="{BEF12A10-715E-45EA-BA65-26C8CC3977DF}"/>
              </a:ext>
            </a:extLst>
          </p:cNvPr>
          <p:cNvSpPr>
            <a:spLocks noChangeShapeType="1"/>
          </p:cNvSpPr>
          <p:nvPr/>
        </p:nvSpPr>
        <p:spPr bwMode="auto">
          <a:xfrm>
            <a:off x="5200650" y="4827588"/>
            <a:ext cx="43497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52268" name="Line 42">
            <a:extLst>
              <a:ext uri="{FF2B5EF4-FFF2-40B4-BE49-F238E27FC236}">
                <a16:creationId xmlns:a16="http://schemas.microsoft.com/office/drawing/2014/main" id="{969ED7D2-58FC-4283-AA96-9B800B8CA43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270500" y="4765675"/>
            <a:ext cx="0" cy="762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52269" name="Freeform 43">
            <a:extLst>
              <a:ext uri="{FF2B5EF4-FFF2-40B4-BE49-F238E27FC236}">
                <a16:creationId xmlns:a16="http://schemas.microsoft.com/office/drawing/2014/main" id="{F975DC27-411F-4EDC-8F3C-387ABB823EAD}"/>
              </a:ext>
            </a:extLst>
          </p:cNvPr>
          <p:cNvSpPr>
            <a:spLocks/>
          </p:cNvSpPr>
          <p:nvPr/>
        </p:nvSpPr>
        <p:spPr bwMode="auto">
          <a:xfrm>
            <a:off x="6140450" y="4765675"/>
            <a:ext cx="431800" cy="255588"/>
          </a:xfrm>
          <a:custGeom>
            <a:avLst/>
            <a:gdLst>
              <a:gd name="T0" fmla="*/ 0 w 272"/>
              <a:gd name="T1" fmla="*/ 0 h 161"/>
              <a:gd name="T2" fmla="*/ 0 w 272"/>
              <a:gd name="T3" fmla="*/ 254000 h 161"/>
              <a:gd name="T4" fmla="*/ 430213 w 272"/>
              <a:gd name="T5" fmla="*/ 254000 h 161"/>
              <a:gd name="T6" fmla="*/ 430213 w 272"/>
              <a:gd name="T7" fmla="*/ 0 h 161"/>
              <a:gd name="T8" fmla="*/ 0 w 272"/>
              <a:gd name="T9" fmla="*/ 0 h 161"/>
              <a:gd name="T10" fmla="*/ 0 w 272"/>
              <a:gd name="T11" fmla="*/ 0 h 161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272" h="161">
                <a:moveTo>
                  <a:pt x="0" y="0"/>
                </a:moveTo>
                <a:lnTo>
                  <a:pt x="0" y="160"/>
                </a:lnTo>
                <a:lnTo>
                  <a:pt x="271" y="160"/>
                </a:lnTo>
                <a:lnTo>
                  <a:pt x="271" y="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52270" name="Line 44">
            <a:extLst>
              <a:ext uri="{FF2B5EF4-FFF2-40B4-BE49-F238E27FC236}">
                <a16:creationId xmlns:a16="http://schemas.microsoft.com/office/drawing/2014/main" id="{CC9842BA-A003-4CE6-8B28-D29881AB6427}"/>
              </a:ext>
            </a:extLst>
          </p:cNvPr>
          <p:cNvSpPr>
            <a:spLocks noChangeShapeType="1"/>
          </p:cNvSpPr>
          <p:nvPr/>
        </p:nvSpPr>
        <p:spPr bwMode="auto">
          <a:xfrm>
            <a:off x="6137275" y="4827588"/>
            <a:ext cx="433388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52271" name="Line 45">
            <a:extLst>
              <a:ext uri="{FF2B5EF4-FFF2-40B4-BE49-F238E27FC236}">
                <a16:creationId xmlns:a16="http://schemas.microsoft.com/office/drawing/2014/main" id="{C9BF07E3-AB93-45F5-B15D-86A8F0D8401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207125" y="4765675"/>
            <a:ext cx="0" cy="762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52272" name="Freeform 46">
            <a:extLst>
              <a:ext uri="{FF2B5EF4-FFF2-40B4-BE49-F238E27FC236}">
                <a16:creationId xmlns:a16="http://schemas.microsoft.com/office/drawing/2014/main" id="{1D7B3910-C0D8-4D02-BEBC-57C5E01B17DD}"/>
              </a:ext>
            </a:extLst>
          </p:cNvPr>
          <p:cNvSpPr>
            <a:spLocks/>
          </p:cNvSpPr>
          <p:nvPr/>
        </p:nvSpPr>
        <p:spPr bwMode="auto">
          <a:xfrm>
            <a:off x="5654675" y="5003800"/>
            <a:ext cx="431800" cy="254000"/>
          </a:xfrm>
          <a:custGeom>
            <a:avLst/>
            <a:gdLst>
              <a:gd name="T0" fmla="*/ 0 w 272"/>
              <a:gd name="T1" fmla="*/ 0 h 160"/>
              <a:gd name="T2" fmla="*/ 0 w 272"/>
              <a:gd name="T3" fmla="*/ 252413 h 160"/>
              <a:gd name="T4" fmla="*/ 430213 w 272"/>
              <a:gd name="T5" fmla="*/ 252413 h 160"/>
              <a:gd name="T6" fmla="*/ 430213 w 272"/>
              <a:gd name="T7" fmla="*/ 0 h 160"/>
              <a:gd name="T8" fmla="*/ 0 w 272"/>
              <a:gd name="T9" fmla="*/ 0 h 160"/>
              <a:gd name="T10" fmla="*/ 0 w 272"/>
              <a:gd name="T11" fmla="*/ 0 h 16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272" h="160">
                <a:moveTo>
                  <a:pt x="0" y="0"/>
                </a:moveTo>
                <a:lnTo>
                  <a:pt x="0" y="159"/>
                </a:lnTo>
                <a:lnTo>
                  <a:pt x="271" y="159"/>
                </a:lnTo>
                <a:lnTo>
                  <a:pt x="271" y="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52273" name="Line 47">
            <a:extLst>
              <a:ext uri="{FF2B5EF4-FFF2-40B4-BE49-F238E27FC236}">
                <a16:creationId xmlns:a16="http://schemas.microsoft.com/office/drawing/2014/main" id="{D1361A7B-1BFB-4A79-83A6-5C3C0C5D0DC0}"/>
              </a:ext>
            </a:extLst>
          </p:cNvPr>
          <p:cNvSpPr>
            <a:spLocks noChangeShapeType="1"/>
          </p:cNvSpPr>
          <p:nvPr/>
        </p:nvSpPr>
        <p:spPr bwMode="auto">
          <a:xfrm>
            <a:off x="5654675" y="5062538"/>
            <a:ext cx="43021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52274" name="Line 48">
            <a:extLst>
              <a:ext uri="{FF2B5EF4-FFF2-40B4-BE49-F238E27FC236}">
                <a16:creationId xmlns:a16="http://schemas.microsoft.com/office/drawing/2014/main" id="{80CA7DEE-1B08-48F6-88CF-A07BB811F5D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719763" y="5003800"/>
            <a:ext cx="0" cy="7302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52275" name="Freeform 49">
            <a:extLst>
              <a:ext uri="{FF2B5EF4-FFF2-40B4-BE49-F238E27FC236}">
                <a16:creationId xmlns:a16="http://schemas.microsoft.com/office/drawing/2014/main" id="{723DF414-6A9B-4D22-B80C-4C19347FAD27}"/>
              </a:ext>
            </a:extLst>
          </p:cNvPr>
          <p:cNvSpPr>
            <a:spLocks/>
          </p:cNvSpPr>
          <p:nvPr/>
        </p:nvSpPr>
        <p:spPr bwMode="auto">
          <a:xfrm>
            <a:off x="5218113" y="5143500"/>
            <a:ext cx="352425" cy="92075"/>
          </a:xfrm>
          <a:custGeom>
            <a:avLst/>
            <a:gdLst>
              <a:gd name="T0" fmla="*/ 350838 w 222"/>
              <a:gd name="T1" fmla="*/ 0 h 58"/>
              <a:gd name="T2" fmla="*/ 0 w 222"/>
              <a:gd name="T3" fmla="*/ 0 h 58"/>
              <a:gd name="T4" fmla="*/ 0 w 222"/>
              <a:gd name="T5" fmla="*/ 90488 h 58"/>
              <a:gd name="T6" fmla="*/ 350838 w 222"/>
              <a:gd name="T7" fmla="*/ 90488 h 58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22" h="58">
                <a:moveTo>
                  <a:pt x="221" y="0"/>
                </a:moveTo>
                <a:lnTo>
                  <a:pt x="0" y="0"/>
                </a:lnTo>
                <a:lnTo>
                  <a:pt x="0" y="57"/>
                </a:lnTo>
                <a:lnTo>
                  <a:pt x="221" y="57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52276" name="Freeform 50">
            <a:extLst>
              <a:ext uri="{FF2B5EF4-FFF2-40B4-BE49-F238E27FC236}">
                <a16:creationId xmlns:a16="http://schemas.microsoft.com/office/drawing/2014/main" id="{F492A7F5-A3E6-4994-99A3-8DFE276D89BA}"/>
              </a:ext>
            </a:extLst>
          </p:cNvPr>
          <p:cNvSpPr>
            <a:spLocks/>
          </p:cNvSpPr>
          <p:nvPr/>
        </p:nvSpPr>
        <p:spPr bwMode="auto">
          <a:xfrm>
            <a:off x="5145088" y="4545013"/>
            <a:ext cx="1471612" cy="881062"/>
          </a:xfrm>
          <a:custGeom>
            <a:avLst/>
            <a:gdLst>
              <a:gd name="T0" fmla="*/ 0 w 927"/>
              <a:gd name="T1" fmla="*/ 871537 h 555"/>
              <a:gd name="T2" fmla="*/ 0 w 927"/>
              <a:gd name="T3" fmla="*/ 0 h 555"/>
              <a:gd name="T4" fmla="*/ 1470025 w 927"/>
              <a:gd name="T5" fmla="*/ 0 h 555"/>
              <a:gd name="T6" fmla="*/ 1470025 w 927"/>
              <a:gd name="T7" fmla="*/ 879475 h 555"/>
              <a:gd name="T8" fmla="*/ 0 w 927"/>
              <a:gd name="T9" fmla="*/ 879475 h 5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927" h="555">
                <a:moveTo>
                  <a:pt x="0" y="549"/>
                </a:moveTo>
                <a:lnTo>
                  <a:pt x="0" y="0"/>
                </a:lnTo>
                <a:lnTo>
                  <a:pt x="926" y="0"/>
                </a:lnTo>
                <a:lnTo>
                  <a:pt x="926" y="554"/>
                </a:lnTo>
                <a:lnTo>
                  <a:pt x="0" y="55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52277" name="Line 51">
            <a:extLst>
              <a:ext uri="{FF2B5EF4-FFF2-40B4-BE49-F238E27FC236}">
                <a16:creationId xmlns:a16="http://schemas.microsoft.com/office/drawing/2014/main" id="{459CDA7B-F1ED-4144-9D5B-3DB709FEE2E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316538" y="5143500"/>
            <a:ext cx="0" cy="904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52278" name="Freeform 52">
            <a:extLst>
              <a:ext uri="{FF2B5EF4-FFF2-40B4-BE49-F238E27FC236}">
                <a16:creationId xmlns:a16="http://schemas.microsoft.com/office/drawing/2014/main" id="{4B22C44A-977D-4583-9BB9-0C54D4DCE282}"/>
              </a:ext>
            </a:extLst>
          </p:cNvPr>
          <p:cNvSpPr>
            <a:spLocks/>
          </p:cNvSpPr>
          <p:nvPr/>
        </p:nvSpPr>
        <p:spPr bwMode="auto">
          <a:xfrm>
            <a:off x="5438775" y="5030788"/>
            <a:ext cx="217488" cy="141287"/>
          </a:xfrm>
          <a:custGeom>
            <a:avLst/>
            <a:gdLst>
              <a:gd name="T0" fmla="*/ 0 w 137"/>
              <a:gd name="T1" fmla="*/ 139700 h 89"/>
              <a:gd name="T2" fmla="*/ 0 w 137"/>
              <a:gd name="T3" fmla="*/ 0 h 89"/>
              <a:gd name="T4" fmla="*/ 215900 w 137"/>
              <a:gd name="T5" fmla="*/ 0 h 89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37" h="89">
                <a:moveTo>
                  <a:pt x="0" y="88"/>
                </a:moveTo>
                <a:lnTo>
                  <a:pt x="0" y="0"/>
                </a:lnTo>
                <a:lnTo>
                  <a:pt x="136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52279" name="Freeform 53">
            <a:extLst>
              <a:ext uri="{FF2B5EF4-FFF2-40B4-BE49-F238E27FC236}">
                <a16:creationId xmlns:a16="http://schemas.microsoft.com/office/drawing/2014/main" id="{523CB699-56A6-463B-8F44-927A67D81C3D}"/>
              </a:ext>
            </a:extLst>
          </p:cNvPr>
          <p:cNvSpPr>
            <a:spLocks/>
          </p:cNvSpPr>
          <p:nvPr/>
        </p:nvSpPr>
        <p:spPr bwMode="auto">
          <a:xfrm>
            <a:off x="5318125" y="2754313"/>
            <a:ext cx="430213" cy="258762"/>
          </a:xfrm>
          <a:custGeom>
            <a:avLst/>
            <a:gdLst>
              <a:gd name="T0" fmla="*/ 0 w 271"/>
              <a:gd name="T1" fmla="*/ 0 h 163"/>
              <a:gd name="T2" fmla="*/ 0 w 271"/>
              <a:gd name="T3" fmla="*/ 257175 h 163"/>
              <a:gd name="T4" fmla="*/ 428625 w 271"/>
              <a:gd name="T5" fmla="*/ 257175 h 163"/>
              <a:gd name="T6" fmla="*/ 428625 w 271"/>
              <a:gd name="T7" fmla="*/ 0 h 163"/>
              <a:gd name="T8" fmla="*/ 0 w 271"/>
              <a:gd name="T9" fmla="*/ 0 h 163"/>
              <a:gd name="T10" fmla="*/ 0 w 271"/>
              <a:gd name="T11" fmla="*/ 0 h 163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271" h="163">
                <a:moveTo>
                  <a:pt x="0" y="0"/>
                </a:moveTo>
                <a:lnTo>
                  <a:pt x="0" y="162"/>
                </a:lnTo>
                <a:lnTo>
                  <a:pt x="270" y="162"/>
                </a:lnTo>
                <a:lnTo>
                  <a:pt x="270" y="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52280" name="Oval 54">
            <a:extLst>
              <a:ext uri="{FF2B5EF4-FFF2-40B4-BE49-F238E27FC236}">
                <a16:creationId xmlns:a16="http://schemas.microsoft.com/office/drawing/2014/main" id="{DD1404DB-734A-430B-A32B-080EF6601B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08525" y="2776538"/>
            <a:ext cx="417513" cy="209550"/>
          </a:xfrm>
          <a:prstGeom prst="ellips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hu-HU" altLang="hu-HU"/>
          </a:p>
        </p:txBody>
      </p:sp>
      <p:sp>
        <p:nvSpPr>
          <p:cNvPr id="52281" name="Line 55">
            <a:extLst>
              <a:ext uri="{FF2B5EF4-FFF2-40B4-BE49-F238E27FC236}">
                <a16:creationId xmlns:a16="http://schemas.microsoft.com/office/drawing/2014/main" id="{73BA1257-91EA-4153-8020-0E51BF8AE859}"/>
              </a:ext>
            </a:extLst>
          </p:cNvPr>
          <p:cNvSpPr>
            <a:spLocks noChangeShapeType="1"/>
          </p:cNvSpPr>
          <p:nvPr/>
        </p:nvSpPr>
        <p:spPr bwMode="auto">
          <a:xfrm>
            <a:off x="5318125" y="2816225"/>
            <a:ext cx="427038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52282" name="Line 56">
            <a:extLst>
              <a:ext uri="{FF2B5EF4-FFF2-40B4-BE49-F238E27FC236}">
                <a16:creationId xmlns:a16="http://schemas.microsoft.com/office/drawing/2014/main" id="{0F508C83-FED5-42A4-B9F9-EFB056DBE46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384800" y="2752725"/>
            <a:ext cx="0" cy="777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52283" name="Freeform 57">
            <a:extLst>
              <a:ext uri="{FF2B5EF4-FFF2-40B4-BE49-F238E27FC236}">
                <a16:creationId xmlns:a16="http://schemas.microsoft.com/office/drawing/2014/main" id="{0EF6CF90-B5EF-49D7-B174-1F4164178967}"/>
              </a:ext>
            </a:extLst>
          </p:cNvPr>
          <p:cNvSpPr>
            <a:spLocks/>
          </p:cNvSpPr>
          <p:nvPr/>
        </p:nvSpPr>
        <p:spPr bwMode="auto">
          <a:xfrm>
            <a:off x="6029325" y="2755900"/>
            <a:ext cx="430213" cy="258763"/>
          </a:xfrm>
          <a:custGeom>
            <a:avLst/>
            <a:gdLst>
              <a:gd name="T0" fmla="*/ 0 w 271"/>
              <a:gd name="T1" fmla="*/ 0 h 163"/>
              <a:gd name="T2" fmla="*/ 0 w 271"/>
              <a:gd name="T3" fmla="*/ 257175 h 163"/>
              <a:gd name="T4" fmla="*/ 428625 w 271"/>
              <a:gd name="T5" fmla="*/ 257175 h 163"/>
              <a:gd name="T6" fmla="*/ 428625 w 271"/>
              <a:gd name="T7" fmla="*/ 0 h 163"/>
              <a:gd name="T8" fmla="*/ 0 w 271"/>
              <a:gd name="T9" fmla="*/ 0 h 163"/>
              <a:gd name="T10" fmla="*/ 0 w 271"/>
              <a:gd name="T11" fmla="*/ 0 h 163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271" h="163">
                <a:moveTo>
                  <a:pt x="0" y="0"/>
                </a:moveTo>
                <a:lnTo>
                  <a:pt x="0" y="162"/>
                </a:lnTo>
                <a:lnTo>
                  <a:pt x="270" y="162"/>
                </a:lnTo>
                <a:lnTo>
                  <a:pt x="270" y="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52284" name="Line 58">
            <a:extLst>
              <a:ext uri="{FF2B5EF4-FFF2-40B4-BE49-F238E27FC236}">
                <a16:creationId xmlns:a16="http://schemas.microsoft.com/office/drawing/2014/main" id="{88F2FB2F-B15C-4BDA-ADE6-6F06ACD3E5DC}"/>
              </a:ext>
            </a:extLst>
          </p:cNvPr>
          <p:cNvSpPr>
            <a:spLocks noChangeShapeType="1"/>
          </p:cNvSpPr>
          <p:nvPr/>
        </p:nvSpPr>
        <p:spPr bwMode="auto">
          <a:xfrm>
            <a:off x="6024563" y="2816225"/>
            <a:ext cx="433387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52285" name="Line 59">
            <a:extLst>
              <a:ext uri="{FF2B5EF4-FFF2-40B4-BE49-F238E27FC236}">
                <a16:creationId xmlns:a16="http://schemas.microsoft.com/office/drawing/2014/main" id="{723F30E9-8204-4F12-808F-356B683C207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094413" y="2755900"/>
            <a:ext cx="0" cy="74613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52286" name="Line 60">
            <a:extLst>
              <a:ext uri="{FF2B5EF4-FFF2-40B4-BE49-F238E27FC236}">
                <a16:creationId xmlns:a16="http://schemas.microsoft.com/office/drawing/2014/main" id="{24F3CD06-4095-4681-B0EE-7FEFCE2A606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746750" y="2868613"/>
            <a:ext cx="28257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stealth" w="med" len="lg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52287" name="Oval 61">
            <a:extLst>
              <a:ext uri="{FF2B5EF4-FFF2-40B4-BE49-F238E27FC236}">
                <a16:creationId xmlns:a16="http://schemas.microsoft.com/office/drawing/2014/main" id="{9094D5FC-6CF8-4E59-BD1A-F8AF619892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32575" y="2778125"/>
            <a:ext cx="414338" cy="209550"/>
          </a:xfrm>
          <a:prstGeom prst="ellips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hu-HU" altLang="hu-HU"/>
          </a:p>
        </p:txBody>
      </p:sp>
      <p:sp>
        <p:nvSpPr>
          <p:cNvPr id="52288" name="Line 62">
            <a:extLst>
              <a:ext uri="{FF2B5EF4-FFF2-40B4-BE49-F238E27FC236}">
                <a16:creationId xmlns:a16="http://schemas.microsoft.com/office/drawing/2014/main" id="{56D36155-B965-47DD-9B80-7CFD9EA7AEE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132388" y="2868613"/>
            <a:ext cx="185737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52289" name="Line 63">
            <a:extLst>
              <a:ext uri="{FF2B5EF4-FFF2-40B4-BE49-F238E27FC236}">
                <a16:creationId xmlns:a16="http://schemas.microsoft.com/office/drawing/2014/main" id="{A4DDE04D-CC8F-45AF-9AFC-7BF3112E0CE1}"/>
              </a:ext>
            </a:extLst>
          </p:cNvPr>
          <p:cNvSpPr>
            <a:spLocks noChangeShapeType="1"/>
          </p:cNvSpPr>
          <p:nvPr/>
        </p:nvSpPr>
        <p:spPr bwMode="auto">
          <a:xfrm>
            <a:off x="6457950" y="2868613"/>
            <a:ext cx="16986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52290" name="Freeform 64">
            <a:extLst>
              <a:ext uri="{FF2B5EF4-FFF2-40B4-BE49-F238E27FC236}">
                <a16:creationId xmlns:a16="http://schemas.microsoft.com/office/drawing/2014/main" id="{F26B7562-DAAE-46A5-B2A6-BBBCE526A5BC}"/>
              </a:ext>
            </a:extLst>
          </p:cNvPr>
          <p:cNvSpPr>
            <a:spLocks/>
          </p:cNvSpPr>
          <p:nvPr/>
        </p:nvSpPr>
        <p:spPr bwMode="auto">
          <a:xfrm>
            <a:off x="5218113" y="2659063"/>
            <a:ext cx="1327150" cy="503237"/>
          </a:xfrm>
          <a:custGeom>
            <a:avLst/>
            <a:gdLst>
              <a:gd name="T0" fmla="*/ 0 w 836"/>
              <a:gd name="T1" fmla="*/ 492125 h 317"/>
              <a:gd name="T2" fmla="*/ 0 w 836"/>
              <a:gd name="T3" fmla="*/ 0 h 317"/>
              <a:gd name="T4" fmla="*/ 1325563 w 836"/>
              <a:gd name="T5" fmla="*/ 0 h 317"/>
              <a:gd name="T6" fmla="*/ 1325563 w 836"/>
              <a:gd name="T7" fmla="*/ 501650 h 317"/>
              <a:gd name="T8" fmla="*/ 0 w 836"/>
              <a:gd name="T9" fmla="*/ 501650 h 31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836" h="317">
                <a:moveTo>
                  <a:pt x="0" y="310"/>
                </a:moveTo>
                <a:lnTo>
                  <a:pt x="0" y="0"/>
                </a:lnTo>
                <a:lnTo>
                  <a:pt x="835" y="0"/>
                </a:lnTo>
                <a:lnTo>
                  <a:pt x="835" y="316"/>
                </a:lnTo>
                <a:lnTo>
                  <a:pt x="0" y="316"/>
                </a:lnTo>
              </a:path>
            </a:pathLst>
          </a:custGeom>
          <a:noFill/>
          <a:ln w="12700" cap="rnd" cmpd="sng">
            <a:solidFill>
              <a:srgbClr val="5F5F5F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52291" name="Oval 65">
            <a:extLst>
              <a:ext uri="{FF2B5EF4-FFF2-40B4-BE49-F238E27FC236}">
                <a16:creationId xmlns:a16="http://schemas.microsoft.com/office/drawing/2014/main" id="{7C25AB22-E99D-41D2-B7B6-ABE92862BF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86488" y="2273300"/>
            <a:ext cx="414337" cy="209550"/>
          </a:xfrm>
          <a:prstGeom prst="ellips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hu-HU" altLang="hu-HU"/>
          </a:p>
        </p:txBody>
      </p:sp>
      <p:sp>
        <p:nvSpPr>
          <p:cNvPr id="52292" name="Oval 66">
            <a:extLst>
              <a:ext uri="{FF2B5EF4-FFF2-40B4-BE49-F238E27FC236}">
                <a16:creationId xmlns:a16="http://schemas.microsoft.com/office/drawing/2014/main" id="{46D5A1AA-5C7A-4111-B886-D7731B3EC3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54613" y="2273300"/>
            <a:ext cx="415925" cy="209550"/>
          </a:xfrm>
          <a:prstGeom prst="ellips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hu-HU" altLang="hu-HU"/>
          </a:p>
        </p:txBody>
      </p:sp>
      <p:sp>
        <p:nvSpPr>
          <p:cNvPr id="52293" name="Line 67">
            <a:extLst>
              <a:ext uri="{FF2B5EF4-FFF2-40B4-BE49-F238E27FC236}">
                <a16:creationId xmlns:a16="http://schemas.microsoft.com/office/drawing/2014/main" id="{61718293-7A34-4027-9D7B-CD29B3A930C0}"/>
              </a:ext>
            </a:extLst>
          </p:cNvPr>
          <p:cNvSpPr>
            <a:spLocks noChangeShapeType="1"/>
          </p:cNvSpPr>
          <p:nvPr/>
        </p:nvSpPr>
        <p:spPr bwMode="auto">
          <a:xfrm>
            <a:off x="5362575" y="2444750"/>
            <a:ext cx="195263" cy="382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52294" name="Line 68">
            <a:extLst>
              <a:ext uri="{FF2B5EF4-FFF2-40B4-BE49-F238E27FC236}">
                <a16:creationId xmlns:a16="http://schemas.microsoft.com/office/drawing/2014/main" id="{1449C174-C8FE-4342-8856-F688C4AB798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257925" y="2444750"/>
            <a:ext cx="138113" cy="3873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52295" name="Line 69">
            <a:extLst>
              <a:ext uri="{FF2B5EF4-FFF2-40B4-BE49-F238E27FC236}">
                <a16:creationId xmlns:a16="http://schemas.microsoft.com/office/drawing/2014/main" id="{06A1B28C-8840-45AC-BB72-81EBE53671F9}"/>
              </a:ext>
            </a:extLst>
          </p:cNvPr>
          <p:cNvSpPr>
            <a:spLocks noChangeShapeType="1"/>
          </p:cNvSpPr>
          <p:nvPr/>
        </p:nvSpPr>
        <p:spPr bwMode="auto">
          <a:xfrm>
            <a:off x="5159375" y="4706938"/>
            <a:ext cx="1468438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52296" name="Line 70">
            <a:extLst>
              <a:ext uri="{FF2B5EF4-FFF2-40B4-BE49-F238E27FC236}">
                <a16:creationId xmlns:a16="http://schemas.microsoft.com/office/drawing/2014/main" id="{C5AFAC79-E172-45C1-A5B4-675C64117E9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467350" y="4545013"/>
            <a:ext cx="0" cy="2032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52297" name="Freeform 71">
            <a:extLst>
              <a:ext uri="{FF2B5EF4-FFF2-40B4-BE49-F238E27FC236}">
                <a16:creationId xmlns:a16="http://schemas.microsoft.com/office/drawing/2014/main" id="{F2A8391D-E31D-434D-8770-C0C1E8061E7B}"/>
              </a:ext>
            </a:extLst>
          </p:cNvPr>
          <p:cNvSpPr>
            <a:spLocks/>
          </p:cNvSpPr>
          <p:nvPr/>
        </p:nvSpPr>
        <p:spPr bwMode="auto">
          <a:xfrm>
            <a:off x="4797425" y="5003800"/>
            <a:ext cx="1089025" cy="388938"/>
          </a:xfrm>
          <a:custGeom>
            <a:avLst/>
            <a:gdLst>
              <a:gd name="T0" fmla="*/ 1087438 w 686"/>
              <a:gd name="T1" fmla="*/ 315913 h 245"/>
              <a:gd name="T2" fmla="*/ 1087438 w 686"/>
              <a:gd name="T3" fmla="*/ 387350 h 245"/>
              <a:gd name="T4" fmla="*/ 0 w 686"/>
              <a:gd name="T5" fmla="*/ 387350 h 245"/>
              <a:gd name="T6" fmla="*/ 0 w 686"/>
              <a:gd name="T7" fmla="*/ 0 h 245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686" h="245">
                <a:moveTo>
                  <a:pt x="685" y="199"/>
                </a:moveTo>
                <a:lnTo>
                  <a:pt x="685" y="244"/>
                </a:lnTo>
                <a:lnTo>
                  <a:pt x="0" y="244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52298" name="Line 72">
            <a:extLst>
              <a:ext uri="{FF2B5EF4-FFF2-40B4-BE49-F238E27FC236}">
                <a16:creationId xmlns:a16="http://schemas.microsoft.com/office/drawing/2014/main" id="{83B0D065-C365-49AD-B26B-56FA01BBF02B}"/>
              </a:ext>
            </a:extLst>
          </p:cNvPr>
          <p:cNvSpPr>
            <a:spLocks noChangeShapeType="1"/>
          </p:cNvSpPr>
          <p:nvPr/>
        </p:nvSpPr>
        <p:spPr bwMode="auto">
          <a:xfrm>
            <a:off x="5632450" y="4889500"/>
            <a:ext cx="5080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52299" name="Line 73">
            <a:extLst>
              <a:ext uri="{FF2B5EF4-FFF2-40B4-BE49-F238E27FC236}">
                <a16:creationId xmlns:a16="http://schemas.microsoft.com/office/drawing/2014/main" id="{EBB6986A-4B7B-4404-B3D1-0877BA07A97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146675" y="4048125"/>
            <a:ext cx="68263" cy="615950"/>
          </a:xfrm>
          <a:prstGeom prst="line">
            <a:avLst/>
          </a:prstGeom>
          <a:noFill/>
          <a:ln w="12700">
            <a:solidFill>
              <a:srgbClr val="5F5F5F"/>
            </a:solidFill>
            <a:prstDash val="lg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52300" name="Line 74">
            <a:extLst>
              <a:ext uri="{FF2B5EF4-FFF2-40B4-BE49-F238E27FC236}">
                <a16:creationId xmlns:a16="http://schemas.microsoft.com/office/drawing/2014/main" id="{895AAD2E-6EB0-4D47-AFA6-BBF3AFBF4294}"/>
              </a:ext>
            </a:extLst>
          </p:cNvPr>
          <p:cNvSpPr>
            <a:spLocks noChangeShapeType="1"/>
          </p:cNvSpPr>
          <p:nvPr/>
        </p:nvSpPr>
        <p:spPr bwMode="auto">
          <a:xfrm>
            <a:off x="5651500" y="4048125"/>
            <a:ext cx="965200" cy="615950"/>
          </a:xfrm>
          <a:prstGeom prst="line">
            <a:avLst/>
          </a:prstGeom>
          <a:noFill/>
          <a:ln w="12700">
            <a:solidFill>
              <a:srgbClr val="5F5F5F"/>
            </a:solidFill>
            <a:prstDash val="lg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52301" name="Freeform 75">
            <a:extLst>
              <a:ext uri="{FF2B5EF4-FFF2-40B4-BE49-F238E27FC236}">
                <a16:creationId xmlns:a16="http://schemas.microsoft.com/office/drawing/2014/main" id="{587A09E4-EB20-400B-99A2-DFB77CE6E368}"/>
              </a:ext>
            </a:extLst>
          </p:cNvPr>
          <p:cNvSpPr>
            <a:spLocks/>
          </p:cNvSpPr>
          <p:nvPr/>
        </p:nvSpPr>
        <p:spPr bwMode="auto">
          <a:xfrm>
            <a:off x="6804025" y="4929188"/>
            <a:ext cx="647700" cy="161925"/>
          </a:xfrm>
          <a:custGeom>
            <a:avLst/>
            <a:gdLst>
              <a:gd name="T0" fmla="*/ 646113 w 408"/>
              <a:gd name="T1" fmla="*/ 0 h 102"/>
              <a:gd name="T2" fmla="*/ 0 w 408"/>
              <a:gd name="T3" fmla="*/ 0 h 102"/>
              <a:gd name="T4" fmla="*/ 0 w 408"/>
              <a:gd name="T5" fmla="*/ 160338 h 102"/>
              <a:gd name="T6" fmla="*/ 646113 w 408"/>
              <a:gd name="T7" fmla="*/ 160338 h 102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408" h="102">
                <a:moveTo>
                  <a:pt x="407" y="0"/>
                </a:moveTo>
                <a:lnTo>
                  <a:pt x="0" y="0"/>
                </a:lnTo>
                <a:lnTo>
                  <a:pt x="0" y="101"/>
                </a:lnTo>
                <a:lnTo>
                  <a:pt x="407" y="10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52302" name="Line 76">
            <a:extLst>
              <a:ext uri="{FF2B5EF4-FFF2-40B4-BE49-F238E27FC236}">
                <a16:creationId xmlns:a16="http://schemas.microsoft.com/office/drawing/2014/main" id="{304798A2-33D3-4059-B0EB-BFCAE226DF8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978650" y="4929188"/>
            <a:ext cx="0" cy="15716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52303" name="Line 77">
            <a:extLst>
              <a:ext uri="{FF2B5EF4-FFF2-40B4-BE49-F238E27FC236}">
                <a16:creationId xmlns:a16="http://schemas.microsoft.com/office/drawing/2014/main" id="{41F8EEF6-782F-49CC-B67E-2ED1BED73F25}"/>
              </a:ext>
            </a:extLst>
          </p:cNvPr>
          <p:cNvSpPr>
            <a:spLocks noChangeShapeType="1"/>
          </p:cNvSpPr>
          <p:nvPr/>
        </p:nvSpPr>
        <p:spPr bwMode="auto">
          <a:xfrm>
            <a:off x="6084888" y="5035550"/>
            <a:ext cx="719137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52304" name="Line 78">
            <a:extLst>
              <a:ext uri="{FF2B5EF4-FFF2-40B4-BE49-F238E27FC236}">
                <a16:creationId xmlns:a16="http://schemas.microsoft.com/office/drawing/2014/main" id="{F3F58CCF-9CAD-4841-854A-29D870903631}"/>
              </a:ext>
            </a:extLst>
          </p:cNvPr>
          <p:cNvSpPr>
            <a:spLocks noChangeShapeType="1"/>
          </p:cNvSpPr>
          <p:nvPr/>
        </p:nvSpPr>
        <p:spPr bwMode="auto">
          <a:xfrm>
            <a:off x="6569075" y="4943475"/>
            <a:ext cx="23495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52305" name="Rectangle 79">
            <a:extLst>
              <a:ext uri="{FF2B5EF4-FFF2-40B4-BE49-F238E27FC236}">
                <a16:creationId xmlns:a16="http://schemas.microsoft.com/office/drawing/2014/main" id="{E046557C-5EC0-4AC7-B759-28823302EE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82025" y="2863850"/>
            <a:ext cx="1076325" cy="665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hu-HU" sz="1800" b="0">
                <a:solidFill>
                  <a:srgbClr val="000000"/>
                </a:solidFill>
              </a:rPr>
              <a:t>Áttekintés-határok</a:t>
            </a:r>
          </a:p>
        </p:txBody>
      </p:sp>
      <p:sp>
        <p:nvSpPr>
          <p:cNvPr id="52306" name="Rectangle 80">
            <a:extLst>
              <a:ext uri="{FF2B5EF4-FFF2-40B4-BE49-F238E27FC236}">
                <a16:creationId xmlns:a16="http://schemas.microsoft.com/office/drawing/2014/main" id="{FD0F6AE2-4769-4A67-B8E0-8879839A96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02663" y="3781425"/>
            <a:ext cx="1222375" cy="101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hu-HU" sz="1800" b="0">
                <a:solidFill>
                  <a:srgbClr val="000000"/>
                </a:solidFill>
              </a:rPr>
              <a:t>Áttekintés = felosztás</a:t>
            </a:r>
          </a:p>
          <a:p>
            <a:r>
              <a:rPr lang="en-US" altLang="hu-HU" sz="1800" b="0">
                <a:solidFill>
                  <a:srgbClr val="000000"/>
                </a:solidFill>
              </a:rPr>
              <a:t>= teljesség</a:t>
            </a:r>
          </a:p>
        </p:txBody>
      </p:sp>
      <p:sp>
        <p:nvSpPr>
          <p:cNvPr id="52307" name="Rectangle 81">
            <a:extLst>
              <a:ext uri="{FF2B5EF4-FFF2-40B4-BE49-F238E27FC236}">
                <a16:creationId xmlns:a16="http://schemas.microsoft.com/office/drawing/2014/main" id="{6660D16B-DE20-4197-9D14-F2D0C22369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23300" y="4259263"/>
            <a:ext cx="901700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hu-HU" altLang="hu-HU"/>
          </a:p>
        </p:txBody>
      </p:sp>
      <p:sp>
        <p:nvSpPr>
          <p:cNvPr id="52308" name="Rectangle 82">
            <a:extLst>
              <a:ext uri="{FF2B5EF4-FFF2-40B4-BE49-F238E27FC236}">
                <a16:creationId xmlns:a16="http://schemas.microsoft.com/office/drawing/2014/main" id="{9FAB4BED-AD62-491B-8D65-3F356A838F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45400" y="2701925"/>
            <a:ext cx="123825" cy="25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hu-HU" sz="1500" b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52309" name="Rectangle 83">
            <a:extLst>
              <a:ext uri="{FF2B5EF4-FFF2-40B4-BE49-F238E27FC236}">
                <a16:creationId xmlns:a16="http://schemas.microsoft.com/office/drawing/2014/main" id="{D1A9C5D0-7AAF-4E5E-A621-E57452993F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77150" y="3663950"/>
            <a:ext cx="123825" cy="252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hu-HU" sz="1500" b="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52310" name="Rectangle 84">
            <a:extLst>
              <a:ext uri="{FF2B5EF4-FFF2-40B4-BE49-F238E27FC236}">
                <a16:creationId xmlns:a16="http://schemas.microsoft.com/office/drawing/2014/main" id="{F4F975CC-6E7D-4C1B-AD1D-A47AF79D37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77150" y="4638675"/>
            <a:ext cx="123825" cy="25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hu-HU" sz="1500" b="0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52311" name="Line 85">
            <a:extLst>
              <a:ext uri="{FF2B5EF4-FFF2-40B4-BE49-F238E27FC236}">
                <a16:creationId xmlns:a16="http://schemas.microsoft.com/office/drawing/2014/main" id="{71A2E794-E93C-4271-8A0D-9F3D0F30CD33}"/>
              </a:ext>
            </a:extLst>
          </p:cNvPr>
          <p:cNvSpPr>
            <a:spLocks noChangeShapeType="1"/>
          </p:cNvSpPr>
          <p:nvPr/>
        </p:nvSpPr>
        <p:spPr bwMode="auto">
          <a:xfrm>
            <a:off x="8451850" y="2792413"/>
            <a:ext cx="0" cy="123031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52312" name="Freeform 86">
            <a:extLst>
              <a:ext uri="{FF2B5EF4-FFF2-40B4-BE49-F238E27FC236}">
                <a16:creationId xmlns:a16="http://schemas.microsoft.com/office/drawing/2014/main" id="{9563E5C0-F9E9-4E8F-89F2-69C24C99996A}"/>
              </a:ext>
            </a:extLst>
          </p:cNvPr>
          <p:cNvSpPr>
            <a:spLocks/>
          </p:cNvSpPr>
          <p:nvPr/>
        </p:nvSpPr>
        <p:spPr bwMode="auto">
          <a:xfrm>
            <a:off x="7578725" y="3862388"/>
            <a:ext cx="871538" cy="1873250"/>
          </a:xfrm>
          <a:custGeom>
            <a:avLst/>
            <a:gdLst>
              <a:gd name="T0" fmla="*/ 869950 w 549"/>
              <a:gd name="T1" fmla="*/ 23813 h 1180"/>
              <a:gd name="T2" fmla="*/ 869950 w 549"/>
              <a:gd name="T3" fmla="*/ 1871663 h 1180"/>
              <a:gd name="T4" fmla="*/ 0 w 549"/>
              <a:gd name="T5" fmla="*/ 1871663 h 1180"/>
              <a:gd name="T6" fmla="*/ 0 w 549"/>
              <a:gd name="T7" fmla="*/ 0 h 118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549" h="1180">
                <a:moveTo>
                  <a:pt x="548" y="15"/>
                </a:moveTo>
                <a:lnTo>
                  <a:pt x="548" y="1179"/>
                </a:lnTo>
                <a:lnTo>
                  <a:pt x="0" y="1179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52313" name="Freeform 87">
            <a:extLst>
              <a:ext uri="{FF2B5EF4-FFF2-40B4-BE49-F238E27FC236}">
                <a16:creationId xmlns:a16="http://schemas.microsoft.com/office/drawing/2014/main" id="{53326C60-0541-4303-9615-94C7904D65F1}"/>
              </a:ext>
            </a:extLst>
          </p:cNvPr>
          <p:cNvSpPr>
            <a:spLocks/>
          </p:cNvSpPr>
          <p:nvPr/>
        </p:nvSpPr>
        <p:spPr bwMode="auto">
          <a:xfrm>
            <a:off x="7497763" y="2801938"/>
            <a:ext cx="82550" cy="1219200"/>
          </a:xfrm>
          <a:custGeom>
            <a:avLst/>
            <a:gdLst>
              <a:gd name="T0" fmla="*/ 0 w 52"/>
              <a:gd name="T1" fmla="*/ 0 h 768"/>
              <a:gd name="T2" fmla="*/ 80963 w 52"/>
              <a:gd name="T3" fmla="*/ 0 h 768"/>
              <a:gd name="T4" fmla="*/ 80963 w 52"/>
              <a:gd name="T5" fmla="*/ 1217613 h 76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52" h="768">
                <a:moveTo>
                  <a:pt x="0" y="0"/>
                </a:moveTo>
                <a:lnTo>
                  <a:pt x="51" y="0"/>
                </a:lnTo>
                <a:lnTo>
                  <a:pt x="51" y="767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52314" name="Line 88">
            <a:extLst>
              <a:ext uri="{FF2B5EF4-FFF2-40B4-BE49-F238E27FC236}">
                <a16:creationId xmlns:a16="http://schemas.microsoft.com/office/drawing/2014/main" id="{B33198B3-2B8A-4F54-AA20-188AE7740794}"/>
              </a:ext>
            </a:extLst>
          </p:cNvPr>
          <p:cNvSpPr>
            <a:spLocks noChangeShapeType="1"/>
          </p:cNvSpPr>
          <p:nvPr/>
        </p:nvSpPr>
        <p:spPr bwMode="auto">
          <a:xfrm>
            <a:off x="7848600" y="3781425"/>
            <a:ext cx="60325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52315" name="Rectangle 89">
            <a:extLst>
              <a:ext uri="{FF2B5EF4-FFF2-40B4-BE49-F238E27FC236}">
                <a16:creationId xmlns:a16="http://schemas.microsoft.com/office/drawing/2014/main" id="{6F293AF4-C792-41CC-B973-FC35E9381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12175" y="4648200"/>
            <a:ext cx="122238" cy="25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hu-HU" sz="1500" b="0">
                <a:solidFill>
                  <a:srgbClr val="000000"/>
                </a:solidFill>
              </a:rPr>
              <a:t>4</a:t>
            </a:r>
          </a:p>
        </p:txBody>
      </p:sp>
      <p:sp>
        <p:nvSpPr>
          <p:cNvPr id="52316" name="Line 90">
            <a:extLst>
              <a:ext uri="{FF2B5EF4-FFF2-40B4-BE49-F238E27FC236}">
                <a16:creationId xmlns:a16="http://schemas.microsoft.com/office/drawing/2014/main" id="{1D01C6C3-6D6A-4929-BDAD-47E5E731A83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883275" y="5207000"/>
            <a:ext cx="0" cy="5873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52317" name="Freeform 91">
            <a:extLst>
              <a:ext uri="{FF2B5EF4-FFF2-40B4-BE49-F238E27FC236}">
                <a16:creationId xmlns:a16="http://schemas.microsoft.com/office/drawing/2014/main" id="{19438216-56B8-490C-83EA-D4831013AC3A}"/>
              </a:ext>
            </a:extLst>
          </p:cNvPr>
          <p:cNvSpPr>
            <a:spLocks/>
          </p:cNvSpPr>
          <p:nvPr/>
        </p:nvSpPr>
        <p:spPr bwMode="auto">
          <a:xfrm>
            <a:off x="5437188" y="3663950"/>
            <a:ext cx="284162" cy="155575"/>
          </a:xfrm>
          <a:custGeom>
            <a:avLst/>
            <a:gdLst>
              <a:gd name="T0" fmla="*/ 0 w 179"/>
              <a:gd name="T1" fmla="*/ 0 h 98"/>
              <a:gd name="T2" fmla="*/ 0 w 179"/>
              <a:gd name="T3" fmla="*/ 153988 h 98"/>
              <a:gd name="T4" fmla="*/ 282575 w 179"/>
              <a:gd name="T5" fmla="*/ 153988 h 9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79" h="98">
                <a:moveTo>
                  <a:pt x="0" y="0"/>
                </a:moveTo>
                <a:lnTo>
                  <a:pt x="0" y="97"/>
                </a:lnTo>
                <a:lnTo>
                  <a:pt x="178" y="97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52318" name="Freeform 92">
            <a:extLst>
              <a:ext uri="{FF2B5EF4-FFF2-40B4-BE49-F238E27FC236}">
                <a16:creationId xmlns:a16="http://schemas.microsoft.com/office/drawing/2014/main" id="{E7250598-FE8F-4310-9B4D-D352E08980DA}"/>
              </a:ext>
            </a:extLst>
          </p:cNvPr>
          <p:cNvSpPr>
            <a:spLocks/>
          </p:cNvSpPr>
          <p:nvPr/>
        </p:nvSpPr>
        <p:spPr bwMode="auto">
          <a:xfrm>
            <a:off x="5848350" y="3224213"/>
            <a:ext cx="101600" cy="198437"/>
          </a:xfrm>
          <a:custGeom>
            <a:avLst/>
            <a:gdLst>
              <a:gd name="T0" fmla="*/ 49213 w 64"/>
              <a:gd name="T1" fmla="*/ 196850 h 125"/>
              <a:gd name="T2" fmla="*/ 0 w 64"/>
              <a:gd name="T3" fmla="*/ 0 h 125"/>
              <a:gd name="T4" fmla="*/ 100013 w 64"/>
              <a:gd name="T5" fmla="*/ 0 h 125"/>
              <a:gd name="T6" fmla="*/ 49213 w 64"/>
              <a:gd name="T7" fmla="*/ 196850 h 125"/>
              <a:gd name="T8" fmla="*/ 49213 w 64"/>
              <a:gd name="T9" fmla="*/ 196850 h 12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64" h="125">
                <a:moveTo>
                  <a:pt x="31" y="124"/>
                </a:moveTo>
                <a:lnTo>
                  <a:pt x="0" y="0"/>
                </a:lnTo>
                <a:lnTo>
                  <a:pt x="63" y="0"/>
                </a:lnTo>
                <a:lnTo>
                  <a:pt x="31" y="124"/>
                </a:lnTo>
              </a:path>
            </a:pathLst>
          </a:custGeom>
          <a:solidFill>
            <a:srgbClr val="000000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52319" name="Line 93">
            <a:extLst>
              <a:ext uri="{FF2B5EF4-FFF2-40B4-BE49-F238E27FC236}">
                <a16:creationId xmlns:a16="http://schemas.microsoft.com/office/drawing/2014/main" id="{47837F82-AB33-4DF0-8512-E298E3DA80D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899150" y="3086100"/>
            <a:ext cx="0" cy="37147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52320" name="Freeform 94">
            <a:extLst>
              <a:ext uri="{FF2B5EF4-FFF2-40B4-BE49-F238E27FC236}">
                <a16:creationId xmlns:a16="http://schemas.microsoft.com/office/drawing/2014/main" id="{CB6C0E1F-5FB6-475D-A016-08BD3249B7C6}"/>
              </a:ext>
            </a:extLst>
          </p:cNvPr>
          <p:cNvSpPr>
            <a:spLocks/>
          </p:cNvSpPr>
          <p:nvPr/>
        </p:nvSpPr>
        <p:spPr bwMode="auto">
          <a:xfrm>
            <a:off x="7540625" y="3668713"/>
            <a:ext cx="71438" cy="141287"/>
          </a:xfrm>
          <a:custGeom>
            <a:avLst/>
            <a:gdLst>
              <a:gd name="T0" fmla="*/ 36513 w 45"/>
              <a:gd name="T1" fmla="*/ 138112 h 89"/>
              <a:gd name="T2" fmla="*/ 69850 w 45"/>
              <a:gd name="T3" fmla="*/ 0 h 89"/>
              <a:gd name="T4" fmla="*/ 0 w 45"/>
              <a:gd name="T5" fmla="*/ 0 h 89"/>
              <a:gd name="T6" fmla="*/ 36513 w 45"/>
              <a:gd name="T7" fmla="*/ 139700 h 89"/>
              <a:gd name="T8" fmla="*/ 36513 w 45"/>
              <a:gd name="T9" fmla="*/ 138112 h 89"/>
              <a:gd name="T10" fmla="*/ 36513 w 45"/>
              <a:gd name="T11" fmla="*/ 138112 h 8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45" h="89">
                <a:moveTo>
                  <a:pt x="23" y="87"/>
                </a:moveTo>
                <a:lnTo>
                  <a:pt x="44" y="0"/>
                </a:lnTo>
                <a:lnTo>
                  <a:pt x="0" y="0"/>
                </a:lnTo>
                <a:lnTo>
                  <a:pt x="23" y="88"/>
                </a:lnTo>
                <a:lnTo>
                  <a:pt x="23" y="87"/>
                </a:lnTo>
              </a:path>
            </a:pathLst>
          </a:custGeom>
          <a:solidFill>
            <a:srgbClr val="000000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52321" name="Freeform 95">
            <a:extLst>
              <a:ext uri="{FF2B5EF4-FFF2-40B4-BE49-F238E27FC236}">
                <a16:creationId xmlns:a16="http://schemas.microsoft.com/office/drawing/2014/main" id="{02F22F52-1C88-4505-A716-65F98315318E}"/>
              </a:ext>
            </a:extLst>
          </p:cNvPr>
          <p:cNvSpPr>
            <a:spLocks/>
          </p:cNvSpPr>
          <p:nvPr/>
        </p:nvSpPr>
        <p:spPr bwMode="auto">
          <a:xfrm>
            <a:off x="8416925" y="2792413"/>
            <a:ext cx="73025" cy="139700"/>
          </a:xfrm>
          <a:custGeom>
            <a:avLst/>
            <a:gdLst>
              <a:gd name="T0" fmla="*/ 34925 w 46"/>
              <a:gd name="T1" fmla="*/ 1588 h 88"/>
              <a:gd name="T2" fmla="*/ 0 w 46"/>
              <a:gd name="T3" fmla="*/ 138113 h 88"/>
              <a:gd name="T4" fmla="*/ 71438 w 46"/>
              <a:gd name="T5" fmla="*/ 138113 h 88"/>
              <a:gd name="T6" fmla="*/ 34925 w 46"/>
              <a:gd name="T7" fmla="*/ 0 h 88"/>
              <a:gd name="T8" fmla="*/ 34925 w 46"/>
              <a:gd name="T9" fmla="*/ 1588 h 88"/>
              <a:gd name="T10" fmla="*/ 34925 w 46"/>
              <a:gd name="T11" fmla="*/ 1588 h 8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46" h="88">
                <a:moveTo>
                  <a:pt x="22" y="1"/>
                </a:moveTo>
                <a:lnTo>
                  <a:pt x="0" y="87"/>
                </a:lnTo>
                <a:lnTo>
                  <a:pt x="45" y="87"/>
                </a:lnTo>
                <a:lnTo>
                  <a:pt x="22" y="0"/>
                </a:lnTo>
                <a:lnTo>
                  <a:pt x="22" y="1"/>
                </a:lnTo>
              </a:path>
            </a:pathLst>
          </a:custGeom>
          <a:solidFill>
            <a:srgbClr val="000000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52322" name="Freeform 96">
            <a:extLst>
              <a:ext uri="{FF2B5EF4-FFF2-40B4-BE49-F238E27FC236}">
                <a16:creationId xmlns:a16="http://schemas.microsoft.com/office/drawing/2014/main" id="{9C647115-BC5C-4183-96B1-855B77B8175D}"/>
              </a:ext>
            </a:extLst>
          </p:cNvPr>
          <p:cNvSpPr>
            <a:spLocks/>
          </p:cNvSpPr>
          <p:nvPr/>
        </p:nvSpPr>
        <p:spPr bwMode="auto">
          <a:xfrm>
            <a:off x="8310563" y="3751263"/>
            <a:ext cx="142875" cy="76200"/>
          </a:xfrm>
          <a:custGeom>
            <a:avLst/>
            <a:gdLst>
              <a:gd name="T0" fmla="*/ 141288 w 90"/>
              <a:gd name="T1" fmla="*/ 34925 h 48"/>
              <a:gd name="T2" fmla="*/ 0 w 90"/>
              <a:gd name="T3" fmla="*/ 0 h 48"/>
              <a:gd name="T4" fmla="*/ 0 w 90"/>
              <a:gd name="T5" fmla="*/ 74613 h 48"/>
              <a:gd name="T6" fmla="*/ 141288 w 90"/>
              <a:gd name="T7" fmla="*/ 34925 h 48"/>
              <a:gd name="T8" fmla="*/ 141288 w 90"/>
              <a:gd name="T9" fmla="*/ 34925 h 4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90" h="48">
                <a:moveTo>
                  <a:pt x="89" y="22"/>
                </a:moveTo>
                <a:lnTo>
                  <a:pt x="0" y="0"/>
                </a:lnTo>
                <a:lnTo>
                  <a:pt x="0" y="47"/>
                </a:lnTo>
                <a:lnTo>
                  <a:pt x="89" y="22"/>
                </a:lnTo>
              </a:path>
            </a:pathLst>
          </a:custGeom>
          <a:solidFill>
            <a:srgbClr val="000000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52323" name="Freeform 97">
            <a:extLst>
              <a:ext uri="{FF2B5EF4-FFF2-40B4-BE49-F238E27FC236}">
                <a16:creationId xmlns:a16="http://schemas.microsoft.com/office/drawing/2014/main" id="{0DDF3ECD-1A2E-4E3B-AFCE-58694F5B0C54}"/>
              </a:ext>
            </a:extLst>
          </p:cNvPr>
          <p:cNvSpPr>
            <a:spLocks/>
          </p:cNvSpPr>
          <p:nvPr/>
        </p:nvSpPr>
        <p:spPr bwMode="auto">
          <a:xfrm>
            <a:off x="8415338" y="3878263"/>
            <a:ext cx="69850" cy="144462"/>
          </a:xfrm>
          <a:custGeom>
            <a:avLst/>
            <a:gdLst>
              <a:gd name="T0" fmla="*/ 33338 w 44"/>
              <a:gd name="T1" fmla="*/ 1587 h 91"/>
              <a:gd name="T2" fmla="*/ 0 w 44"/>
              <a:gd name="T3" fmla="*/ 142875 h 91"/>
              <a:gd name="T4" fmla="*/ 68263 w 44"/>
              <a:gd name="T5" fmla="*/ 142875 h 91"/>
              <a:gd name="T6" fmla="*/ 33338 w 44"/>
              <a:gd name="T7" fmla="*/ 0 h 91"/>
              <a:gd name="T8" fmla="*/ 33338 w 44"/>
              <a:gd name="T9" fmla="*/ 1587 h 91"/>
              <a:gd name="T10" fmla="*/ 33338 w 44"/>
              <a:gd name="T11" fmla="*/ 1587 h 91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44" h="91">
                <a:moveTo>
                  <a:pt x="21" y="1"/>
                </a:moveTo>
                <a:lnTo>
                  <a:pt x="0" y="90"/>
                </a:lnTo>
                <a:lnTo>
                  <a:pt x="43" y="90"/>
                </a:lnTo>
                <a:lnTo>
                  <a:pt x="21" y="0"/>
                </a:lnTo>
                <a:lnTo>
                  <a:pt x="21" y="1"/>
                </a:lnTo>
              </a:path>
            </a:pathLst>
          </a:custGeom>
          <a:solidFill>
            <a:srgbClr val="000000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52324" name="Freeform 98">
            <a:extLst>
              <a:ext uri="{FF2B5EF4-FFF2-40B4-BE49-F238E27FC236}">
                <a16:creationId xmlns:a16="http://schemas.microsoft.com/office/drawing/2014/main" id="{46D94337-9D6E-4A75-94D1-CAFBD70FC619}"/>
              </a:ext>
            </a:extLst>
          </p:cNvPr>
          <p:cNvSpPr>
            <a:spLocks/>
          </p:cNvSpPr>
          <p:nvPr/>
        </p:nvSpPr>
        <p:spPr bwMode="auto">
          <a:xfrm>
            <a:off x="7540625" y="4673600"/>
            <a:ext cx="71438" cy="142875"/>
          </a:xfrm>
          <a:custGeom>
            <a:avLst/>
            <a:gdLst>
              <a:gd name="T0" fmla="*/ 36513 w 45"/>
              <a:gd name="T1" fmla="*/ 139700 h 90"/>
              <a:gd name="T2" fmla="*/ 69850 w 45"/>
              <a:gd name="T3" fmla="*/ 0 h 90"/>
              <a:gd name="T4" fmla="*/ 0 w 45"/>
              <a:gd name="T5" fmla="*/ 1588 h 90"/>
              <a:gd name="T6" fmla="*/ 36513 w 45"/>
              <a:gd name="T7" fmla="*/ 141288 h 90"/>
              <a:gd name="T8" fmla="*/ 36513 w 45"/>
              <a:gd name="T9" fmla="*/ 139700 h 90"/>
              <a:gd name="T10" fmla="*/ 36513 w 45"/>
              <a:gd name="T11" fmla="*/ 139700 h 9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45" h="90">
                <a:moveTo>
                  <a:pt x="23" y="88"/>
                </a:moveTo>
                <a:lnTo>
                  <a:pt x="44" y="0"/>
                </a:lnTo>
                <a:lnTo>
                  <a:pt x="0" y="1"/>
                </a:lnTo>
                <a:lnTo>
                  <a:pt x="23" y="89"/>
                </a:lnTo>
                <a:lnTo>
                  <a:pt x="23" y="88"/>
                </a:lnTo>
              </a:path>
            </a:pathLst>
          </a:custGeom>
          <a:solidFill>
            <a:srgbClr val="000000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</p:spTree>
  </p:cSld>
  <p:clrMapOvr>
    <a:masterClrMapping/>
  </p:clrMapOvr>
  <p:transition>
    <p:wipe dir="d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Élőláb helye 4">
            <a:extLst>
              <a:ext uri="{FF2B5EF4-FFF2-40B4-BE49-F238E27FC236}">
                <a16:creationId xmlns:a16="http://schemas.microsoft.com/office/drawing/2014/main" id="{56D1D08C-E06D-405F-8519-DE41A9BC13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hu-HU" b="0">
                <a:latin typeface="Arial" panose="020B0604020202020204" pitchFamily="34" charset="0"/>
              </a:rPr>
              <a:t>Információrendszer fejlesztés módszertana, Dr. Molnár Bálint egyetemi docens</a:t>
            </a:r>
          </a:p>
        </p:txBody>
      </p:sp>
      <p:sp>
        <p:nvSpPr>
          <p:cNvPr id="54275" name="Dia számának helye 5">
            <a:extLst>
              <a:ext uri="{FF2B5EF4-FFF2-40B4-BE49-F238E27FC236}">
                <a16:creationId xmlns:a16="http://schemas.microsoft.com/office/drawing/2014/main" id="{10774459-17CF-4C68-A6C8-CDD6125C68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fld id="{4CA7532D-39A7-4C23-AA07-F8E56F7E55C4}" type="slidenum">
              <a:rPr lang="en-US" altLang="hu-HU" b="0">
                <a:latin typeface="Arial" panose="020B0604020202020204" pitchFamily="34" charset="0"/>
              </a:rPr>
              <a:pPr/>
              <a:t>25</a:t>
            </a:fld>
            <a:endParaRPr lang="en-US" altLang="hu-HU" b="0">
              <a:latin typeface="Arial" panose="020B0604020202020204" pitchFamily="34" charset="0"/>
            </a:endParaRPr>
          </a:p>
        </p:txBody>
      </p:sp>
      <p:sp>
        <p:nvSpPr>
          <p:cNvPr id="54276" name="Rectangle 2">
            <a:extLst>
              <a:ext uri="{FF2B5EF4-FFF2-40B4-BE49-F238E27FC236}">
                <a16:creationId xmlns:a16="http://schemas.microsoft.com/office/drawing/2014/main" id="{7B78C4FA-FC39-45FC-AEB1-F3ADF62E4D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50" y="6350"/>
            <a:ext cx="9880600" cy="6121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hu-HU" altLang="hu-HU"/>
          </a:p>
        </p:txBody>
      </p:sp>
      <p:sp>
        <p:nvSpPr>
          <p:cNvPr id="54277" name="Rectangle 3">
            <a:extLst>
              <a:ext uri="{FF2B5EF4-FFF2-40B4-BE49-F238E27FC236}">
                <a16:creationId xmlns:a16="http://schemas.microsoft.com/office/drawing/2014/main" id="{FC117535-910B-43B8-8DC0-E0C0C104A2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7875" y="6234113"/>
            <a:ext cx="20383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hu-HU" altLang="hu-HU"/>
          </a:p>
        </p:txBody>
      </p:sp>
      <p:sp>
        <p:nvSpPr>
          <p:cNvPr id="54278" name="Rectangle 4">
            <a:extLst>
              <a:ext uri="{FF2B5EF4-FFF2-40B4-BE49-F238E27FC236}">
                <a16:creationId xmlns:a16="http://schemas.microsoft.com/office/drawing/2014/main" id="{185CA651-1A34-4033-9B98-B9DD0BE98B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98838" y="6234113"/>
            <a:ext cx="31083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hu-HU" altLang="hu-HU"/>
          </a:p>
        </p:txBody>
      </p:sp>
      <p:sp>
        <p:nvSpPr>
          <p:cNvPr id="54279" name="Rectangle 5">
            <a:extLst>
              <a:ext uri="{FF2B5EF4-FFF2-40B4-BE49-F238E27FC236}">
                <a16:creationId xmlns:a16="http://schemas.microsoft.com/office/drawing/2014/main" id="{90539E67-9855-498E-9060-C056ECE015B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77925" y="584200"/>
            <a:ext cx="7847013" cy="336550"/>
          </a:xfrm>
          <a:noFill/>
        </p:spPr>
        <p:txBody>
          <a:bodyPr lIns="0" tIns="0" rIns="0" bIns="0"/>
          <a:lstStyle/>
          <a:p>
            <a:pPr marL="0" indent="0" algn="ctr" defTabSz="401638" eaLnBrk="1" hangingPunct="1">
              <a:spcBef>
                <a:spcPct val="0"/>
              </a:spcBef>
            </a:pPr>
            <a:r>
              <a:rPr lang="en-US" altLang="hu-HU" sz="2300"/>
              <a:t>ANYAGÁRAMLÁSI ÁBRA</a:t>
            </a:r>
          </a:p>
        </p:txBody>
      </p:sp>
      <p:sp>
        <p:nvSpPr>
          <p:cNvPr id="54280" name="Rectangle 6">
            <a:extLst>
              <a:ext uri="{FF2B5EF4-FFF2-40B4-BE49-F238E27FC236}">
                <a16:creationId xmlns:a16="http://schemas.microsoft.com/office/drawing/2014/main" id="{4FE6752F-37F3-4F2C-BF1C-809183C7BF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06488" y="5788025"/>
            <a:ext cx="7869237" cy="62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hu-HU" sz="1800" b="0">
                <a:solidFill>
                  <a:srgbClr val="000000"/>
                </a:solidFill>
              </a:rPr>
              <a:t>Egészítsük ki velük az adatfolyamokat, vagy alakítsuk őket adatfolyamokká a DFD-n</a:t>
            </a:r>
          </a:p>
        </p:txBody>
      </p:sp>
      <p:sp>
        <p:nvSpPr>
          <p:cNvPr id="54281" name="AutoShape 7">
            <a:extLst>
              <a:ext uri="{FF2B5EF4-FFF2-40B4-BE49-F238E27FC236}">
                <a16:creationId xmlns:a16="http://schemas.microsoft.com/office/drawing/2014/main" id="{7678B52A-98A8-4532-ABB3-AD700B6DC2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1450" y="2419350"/>
            <a:ext cx="1835150" cy="487363"/>
          </a:xfrm>
          <a:prstGeom prst="roundRect">
            <a:avLst>
              <a:gd name="adj" fmla="val 12495"/>
            </a:avLst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hu-HU" altLang="hu-HU"/>
          </a:p>
        </p:txBody>
      </p:sp>
      <p:sp>
        <p:nvSpPr>
          <p:cNvPr id="54282" name="Rectangle 8">
            <a:extLst>
              <a:ext uri="{FF2B5EF4-FFF2-40B4-BE49-F238E27FC236}">
                <a16:creationId xmlns:a16="http://schemas.microsoft.com/office/drawing/2014/main" id="{83A0F1E1-215E-4042-82C1-F857FC7ED5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16538" y="2403475"/>
            <a:ext cx="1681162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hu-HU" sz="1800" b="0">
                <a:solidFill>
                  <a:srgbClr val="000000"/>
                </a:solidFill>
              </a:rPr>
              <a:t>Leltárba vett alkatrészek</a:t>
            </a:r>
          </a:p>
        </p:txBody>
      </p:sp>
      <p:sp>
        <p:nvSpPr>
          <p:cNvPr id="54283" name="Oval 9">
            <a:extLst>
              <a:ext uri="{FF2B5EF4-FFF2-40B4-BE49-F238E27FC236}">
                <a16:creationId xmlns:a16="http://schemas.microsoft.com/office/drawing/2014/main" id="{85B30BE7-3D26-43C2-86C8-F8977BF5FF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63738" y="1104900"/>
            <a:ext cx="1604962" cy="573088"/>
          </a:xfrm>
          <a:prstGeom prst="ellips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hu-HU" altLang="hu-HU"/>
          </a:p>
        </p:txBody>
      </p:sp>
      <p:sp>
        <p:nvSpPr>
          <p:cNvPr id="54284" name="Rectangle 10">
            <a:extLst>
              <a:ext uri="{FF2B5EF4-FFF2-40B4-BE49-F238E27FC236}">
                <a16:creationId xmlns:a16="http://schemas.microsoft.com/office/drawing/2014/main" id="{76DC48C4-556D-4D82-AEE5-BC1283F7BC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12988" y="1323975"/>
            <a:ext cx="863600" cy="133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hu-HU" sz="1600" b="0">
                <a:solidFill>
                  <a:srgbClr val="000000"/>
                </a:solidFill>
              </a:rPr>
              <a:t>ELLÁTÓ</a:t>
            </a:r>
          </a:p>
        </p:txBody>
      </p:sp>
      <p:sp>
        <p:nvSpPr>
          <p:cNvPr id="54285" name="Freeform 11">
            <a:extLst>
              <a:ext uri="{FF2B5EF4-FFF2-40B4-BE49-F238E27FC236}">
                <a16:creationId xmlns:a16="http://schemas.microsoft.com/office/drawing/2014/main" id="{672C0CAC-8442-4DAB-8F8E-8BFF70DDBDCD}"/>
              </a:ext>
            </a:extLst>
          </p:cNvPr>
          <p:cNvSpPr>
            <a:spLocks/>
          </p:cNvSpPr>
          <p:nvPr/>
        </p:nvSpPr>
        <p:spPr bwMode="auto">
          <a:xfrm>
            <a:off x="3695700" y="2619375"/>
            <a:ext cx="1449388" cy="468313"/>
          </a:xfrm>
          <a:custGeom>
            <a:avLst/>
            <a:gdLst>
              <a:gd name="T0" fmla="*/ 0 w 913"/>
              <a:gd name="T1" fmla="*/ 0 h 295"/>
              <a:gd name="T2" fmla="*/ 1208088 w 913"/>
              <a:gd name="T3" fmla="*/ 0 h 295"/>
              <a:gd name="T4" fmla="*/ 1447800 w 913"/>
              <a:gd name="T5" fmla="*/ 233363 h 295"/>
              <a:gd name="T6" fmla="*/ 1208088 w 913"/>
              <a:gd name="T7" fmla="*/ 466725 h 295"/>
              <a:gd name="T8" fmla="*/ 0 w 913"/>
              <a:gd name="T9" fmla="*/ 466725 h 295"/>
              <a:gd name="T10" fmla="*/ 0 w 913"/>
              <a:gd name="T11" fmla="*/ 0 h 295"/>
              <a:gd name="T12" fmla="*/ 0 w 913"/>
              <a:gd name="T13" fmla="*/ 0 h 29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913" h="295">
                <a:moveTo>
                  <a:pt x="0" y="0"/>
                </a:moveTo>
                <a:lnTo>
                  <a:pt x="761" y="0"/>
                </a:lnTo>
                <a:lnTo>
                  <a:pt x="912" y="147"/>
                </a:lnTo>
                <a:lnTo>
                  <a:pt x="761" y="294"/>
                </a:lnTo>
                <a:lnTo>
                  <a:pt x="0" y="294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54286" name="Freeform 12">
            <a:extLst>
              <a:ext uri="{FF2B5EF4-FFF2-40B4-BE49-F238E27FC236}">
                <a16:creationId xmlns:a16="http://schemas.microsoft.com/office/drawing/2014/main" id="{F4EE6E55-7398-46EF-A599-0C51D5019735}"/>
              </a:ext>
            </a:extLst>
          </p:cNvPr>
          <p:cNvSpPr>
            <a:spLocks/>
          </p:cNvSpPr>
          <p:nvPr/>
        </p:nvSpPr>
        <p:spPr bwMode="auto">
          <a:xfrm>
            <a:off x="2559050" y="1730375"/>
            <a:ext cx="403225" cy="652463"/>
          </a:xfrm>
          <a:custGeom>
            <a:avLst/>
            <a:gdLst>
              <a:gd name="T0" fmla="*/ 401638 w 254"/>
              <a:gd name="T1" fmla="*/ 0 h 411"/>
              <a:gd name="T2" fmla="*/ 401638 w 254"/>
              <a:gd name="T3" fmla="*/ 474663 h 411"/>
              <a:gd name="T4" fmla="*/ 201613 w 254"/>
              <a:gd name="T5" fmla="*/ 650875 h 411"/>
              <a:gd name="T6" fmla="*/ 0 w 254"/>
              <a:gd name="T7" fmla="*/ 474663 h 411"/>
              <a:gd name="T8" fmla="*/ 0 w 254"/>
              <a:gd name="T9" fmla="*/ 0 h 411"/>
              <a:gd name="T10" fmla="*/ 401638 w 254"/>
              <a:gd name="T11" fmla="*/ 0 h 411"/>
              <a:gd name="T12" fmla="*/ 401638 w 254"/>
              <a:gd name="T13" fmla="*/ 0 h 411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254" h="411">
                <a:moveTo>
                  <a:pt x="253" y="0"/>
                </a:moveTo>
                <a:lnTo>
                  <a:pt x="253" y="299"/>
                </a:lnTo>
                <a:lnTo>
                  <a:pt x="127" y="410"/>
                </a:lnTo>
                <a:lnTo>
                  <a:pt x="0" y="299"/>
                </a:lnTo>
                <a:lnTo>
                  <a:pt x="0" y="0"/>
                </a:lnTo>
                <a:lnTo>
                  <a:pt x="253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54287" name="Freeform 13">
            <a:extLst>
              <a:ext uri="{FF2B5EF4-FFF2-40B4-BE49-F238E27FC236}">
                <a16:creationId xmlns:a16="http://schemas.microsoft.com/office/drawing/2014/main" id="{D08E6DEF-DF76-49DB-9FC5-2AE8C8CEFC28}"/>
              </a:ext>
            </a:extLst>
          </p:cNvPr>
          <p:cNvSpPr>
            <a:spLocks/>
          </p:cNvSpPr>
          <p:nvPr/>
        </p:nvSpPr>
        <p:spPr bwMode="auto">
          <a:xfrm>
            <a:off x="5994400" y="2974975"/>
            <a:ext cx="395288" cy="519113"/>
          </a:xfrm>
          <a:custGeom>
            <a:avLst/>
            <a:gdLst>
              <a:gd name="T0" fmla="*/ 393700 w 249"/>
              <a:gd name="T1" fmla="*/ 0 h 327"/>
              <a:gd name="T2" fmla="*/ 393700 w 249"/>
              <a:gd name="T3" fmla="*/ 376238 h 327"/>
              <a:gd name="T4" fmla="*/ 196850 w 249"/>
              <a:gd name="T5" fmla="*/ 517525 h 327"/>
              <a:gd name="T6" fmla="*/ 0 w 249"/>
              <a:gd name="T7" fmla="*/ 376238 h 327"/>
              <a:gd name="T8" fmla="*/ 0 w 249"/>
              <a:gd name="T9" fmla="*/ 0 h 327"/>
              <a:gd name="T10" fmla="*/ 393700 w 249"/>
              <a:gd name="T11" fmla="*/ 0 h 327"/>
              <a:gd name="T12" fmla="*/ 393700 w 249"/>
              <a:gd name="T13" fmla="*/ 0 h 327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249" h="327">
                <a:moveTo>
                  <a:pt x="248" y="0"/>
                </a:moveTo>
                <a:lnTo>
                  <a:pt x="248" y="237"/>
                </a:lnTo>
                <a:lnTo>
                  <a:pt x="124" y="326"/>
                </a:lnTo>
                <a:lnTo>
                  <a:pt x="0" y="237"/>
                </a:lnTo>
                <a:lnTo>
                  <a:pt x="0" y="0"/>
                </a:lnTo>
                <a:lnTo>
                  <a:pt x="248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54288" name="Rectangle 14">
            <a:extLst>
              <a:ext uri="{FF2B5EF4-FFF2-40B4-BE49-F238E27FC236}">
                <a16:creationId xmlns:a16="http://schemas.microsoft.com/office/drawing/2014/main" id="{E921EB66-2CD8-43C0-9818-41837DC997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94313" y="3859213"/>
            <a:ext cx="1690687" cy="763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hu-HU" sz="1600" b="0">
                <a:solidFill>
                  <a:srgbClr val="000000"/>
                </a:solidFill>
              </a:rPr>
              <a:t>A  VEVőNEK FELADOTT ALKATRÉSZEK</a:t>
            </a:r>
          </a:p>
        </p:txBody>
      </p:sp>
      <p:grpSp>
        <p:nvGrpSpPr>
          <p:cNvPr id="54289" name="Group 19">
            <a:extLst>
              <a:ext uri="{FF2B5EF4-FFF2-40B4-BE49-F238E27FC236}">
                <a16:creationId xmlns:a16="http://schemas.microsoft.com/office/drawing/2014/main" id="{FCFDF921-FCB6-42F1-B8EF-D4CAF84C73A4}"/>
              </a:ext>
            </a:extLst>
          </p:cNvPr>
          <p:cNvGrpSpPr>
            <a:grpSpLocks/>
          </p:cNvGrpSpPr>
          <p:nvPr/>
        </p:nvGrpSpPr>
        <p:grpSpPr bwMode="auto">
          <a:xfrm>
            <a:off x="5245100" y="3505200"/>
            <a:ext cx="1917700" cy="1035050"/>
            <a:chOff x="3304" y="2208"/>
            <a:chExt cx="1208" cy="652"/>
          </a:xfrm>
        </p:grpSpPr>
        <p:sp>
          <p:nvSpPr>
            <p:cNvPr id="54303" name="AutoShape 15">
              <a:extLst>
                <a:ext uri="{FF2B5EF4-FFF2-40B4-BE49-F238E27FC236}">
                  <a16:creationId xmlns:a16="http://schemas.microsoft.com/office/drawing/2014/main" id="{E6EBE88C-E23A-47CD-84E5-63A2565497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08" y="2216"/>
              <a:ext cx="1199" cy="644"/>
            </a:xfrm>
            <a:prstGeom prst="roundRect">
              <a:avLst>
                <a:gd name="adj" fmla="val 12495"/>
              </a:avLst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hu-HU" altLang="hu-HU"/>
            </a:p>
          </p:txBody>
        </p:sp>
        <p:sp>
          <p:nvSpPr>
            <p:cNvPr id="54304" name="Line 16">
              <a:extLst>
                <a:ext uri="{FF2B5EF4-FFF2-40B4-BE49-F238E27FC236}">
                  <a16:creationId xmlns:a16="http://schemas.microsoft.com/office/drawing/2014/main" id="{40330237-5FDA-47EC-8964-AD819DC2ECE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304" y="2425"/>
              <a:ext cx="1208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54305" name="Line 17">
              <a:extLst>
                <a:ext uri="{FF2B5EF4-FFF2-40B4-BE49-F238E27FC236}">
                  <a16:creationId xmlns:a16="http://schemas.microsoft.com/office/drawing/2014/main" id="{CB552E59-CDBB-4936-BDF5-31A269E9EBF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667" y="2208"/>
              <a:ext cx="0" cy="21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54306" name="Rectangle 18">
              <a:extLst>
                <a:ext uri="{FF2B5EF4-FFF2-40B4-BE49-F238E27FC236}">
                  <a16:creationId xmlns:a16="http://schemas.microsoft.com/office/drawing/2014/main" id="{51E08FFD-C978-4A5B-9A97-CECECFB398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31" y="2264"/>
              <a:ext cx="29" cy="14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defTabSz="401638">
                <a:defRPr sz="1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defTabSz="401638">
                <a:defRPr sz="1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defTabSz="401638">
                <a:defRPr sz="1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defTabSz="401638">
                <a:defRPr sz="1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defTabSz="401638">
                <a:defRPr sz="1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defTabSz="401638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defTabSz="401638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defTabSz="401638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defTabSz="401638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hu-HU" sz="1600" b="0">
                  <a:solidFill>
                    <a:srgbClr val="000000"/>
                  </a:solidFill>
                </a:rPr>
                <a:t> </a:t>
              </a:r>
            </a:p>
          </p:txBody>
        </p:sp>
      </p:grpSp>
      <p:sp>
        <p:nvSpPr>
          <p:cNvPr id="54290" name="Freeform 20">
            <a:extLst>
              <a:ext uri="{FF2B5EF4-FFF2-40B4-BE49-F238E27FC236}">
                <a16:creationId xmlns:a16="http://schemas.microsoft.com/office/drawing/2014/main" id="{A5F4132F-70F2-4AB2-B8E0-B61C85F6C2EB}"/>
              </a:ext>
            </a:extLst>
          </p:cNvPr>
          <p:cNvSpPr>
            <a:spLocks/>
          </p:cNvSpPr>
          <p:nvPr/>
        </p:nvSpPr>
        <p:spPr bwMode="auto">
          <a:xfrm>
            <a:off x="6019800" y="4622800"/>
            <a:ext cx="381000" cy="519113"/>
          </a:xfrm>
          <a:custGeom>
            <a:avLst/>
            <a:gdLst>
              <a:gd name="T0" fmla="*/ 379413 w 240"/>
              <a:gd name="T1" fmla="*/ 0 h 327"/>
              <a:gd name="T2" fmla="*/ 379413 w 240"/>
              <a:gd name="T3" fmla="*/ 376238 h 327"/>
              <a:gd name="T4" fmla="*/ 190500 w 240"/>
              <a:gd name="T5" fmla="*/ 517525 h 327"/>
              <a:gd name="T6" fmla="*/ 0 w 240"/>
              <a:gd name="T7" fmla="*/ 376238 h 327"/>
              <a:gd name="T8" fmla="*/ 0 w 240"/>
              <a:gd name="T9" fmla="*/ 0 h 327"/>
              <a:gd name="T10" fmla="*/ 379413 w 240"/>
              <a:gd name="T11" fmla="*/ 0 h 327"/>
              <a:gd name="T12" fmla="*/ 379413 w 240"/>
              <a:gd name="T13" fmla="*/ 0 h 327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240" h="327">
                <a:moveTo>
                  <a:pt x="239" y="0"/>
                </a:moveTo>
                <a:lnTo>
                  <a:pt x="239" y="237"/>
                </a:lnTo>
                <a:lnTo>
                  <a:pt x="120" y="326"/>
                </a:lnTo>
                <a:lnTo>
                  <a:pt x="0" y="237"/>
                </a:lnTo>
                <a:lnTo>
                  <a:pt x="0" y="0"/>
                </a:lnTo>
                <a:lnTo>
                  <a:pt x="239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54291" name="Oval 21">
            <a:extLst>
              <a:ext uri="{FF2B5EF4-FFF2-40B4-BE49-F238E27FC236}">
                <a16:creationId xmlns:a16="http://schemas.microsoft.com/office/drawing/2014/main" id="{135BBABA-19F8-492A-A281-F3BBFCE575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86388" y="5192713"/>
            <a:ext cx="1601787" cy="579437"/>
          </a:xfrm>
          <a:prstGeom prst="ellips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hu-HU" altLang="hu-HU"/>
          </a:p>
        </p:txBody>
      </p:sp>
      <p:sp>
        <p:nvSpPr>
          <p:cNvPr id="54292" name="Rectangle 22">
            <a:extLst>
              <a:ext uri="{FF2B5EF4-FFF2-40B4-BE49-F238E27FC236}">
                <a16:creationId xmlns:a16="http://schemas.microsoft.com/office/drawing/2014/main" id="{17734DDB-E2CD-4FDC-862B-EAB002B3EF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02338" y="5427663"/>
            <a:ext cx="601662" cy="131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hu-HU" sz="1600" b="0">
                <a:solidFill>
                  <a:srgbClr val="000000"/>
                </a:solidFill>
              </a:rPr>
              <a:t>VEVő</a:t>
            </a:r>
          </a:p>
        </p:txBody>
      </p:sp>
      <p:sp>
        <p:nvSpPr>
          <p:cNvPr id="54293" name="Rectangle 23">
            <a:extLst>
              <a:ext uri="{FF2B5EF4-FFF2-40B4-BE49-F238E27FC236}">
                <a16:creationId xmlns:a16="http://schemas.microsoft.com/office/drawing/2014/main" id="{D77F9BA4-4416-4866-8A4A-80F079F868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1838" y="1973263"/>
            <a:ext cx="1557337" cy="131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hu-HU" sz="1600" b="0">
                <a:solidFill>
                  <a:srgbClr val="000000"/>
                </a:solidFill>
              </a:rPr>
              <a:t>ALKATRÉSZEK</a:t>
            </a:r>
          </a:p>
        </p:txBody>
      </p:sp>
      <p:sp>
        <p:nvSpPr>
          <p:cNvPr id="54294" name="Rectangle 24">
            <a:extLst>
              <a:ext uri="{FF2B5EF4-FFF2-40B4-BE49-F238E27FC236}">
                <a16:creationId xmlns:a16="http://schemas.microsoft.com/office/drawing/2014/main" id="{A17BCFD8-65B3-484D-929E-5B8025D3FF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79838" y="2619375"/>
            <a:ext cx="1117600" cy="328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hu-HU" sz="1600" b="0">
                <a:solidFill>
                  <a:srgbClr val="000000"/>
                </a:solidFill>
              </a:rPr>
              <a:t>ALKAT-</a:t>
            </a:r>
          </a:p>
          <a:p>
            <a:r>
              <a:rPr lang="en-US" altLang="hu-HU" sz="1600" b="0">
                <a:solidFill>
                  <a:srgbClr val="000000"/>
                </a:solidFill>
              </a:rPr>
              <a:t>RÉSZEK</a:t>
            </a:r>
          </a:p>
        </p:txBody>
      </p:sp>
      <p:sp>
        <p:nvSpPr>
          <p:cNvPr id="54295" name="Rectangle 25">
            <a:extLst>
              <a:ext uri="{FF2B5EF4-FFF2-40B4-BE49-F238E27FC236}">
                <a16:creationId xmlns:a16="http://schemas.microsoft.com/office/drawing/2014/main" id="{B818DF74-38AE-4C02-A820-9BC71E7B6B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73850" y="2917825"/>
            <a:ext cx="172085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hu-HU" sz="1600" b="0">
                <a:solidFill>
                  <a:srgbClr val="000000"/>
                </a:solidFill>
              </a:rPr>
              <a:t>LEFOGLALT</a:t>
            </a:r>
          </a:p>
          <a:p>
            <a:r>
              <a:rPr lang="en-US" altLang="hu-HU" sz="1600" b="0">
                <a:solidFill>
                  <a:srgbClr val="000000"/>
                </a:solidFill>
              </a:rPr>
              <a:t>ALKATRÉSZEK</a:t>
            </a:r>
          </a:p>
        </p:txBody>
      </p:sp>
      <p:sp>
        <p:nvSpPr>
          <p:cNvPr id="54296" name="AutoShape 26">
            <a:extLst>
              <a:ext uri="{FF2B5EF4-FFF2-40B4-BE49-F238E27FC236}">
                <a16:creationId xmlns:a16="http://schemas.microsoft.com/office/drawing/2014/main" id="{C6CE7897-358E-4589-A464-60EDB37B6B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52613" y="2447925"/>
            <a:ext cx="1736725" cy="1000125"/>
          </a:xfrm>
          <a:prstGeom prst="roundRect">
            <a:avLst>
              <a:gd name="adj" fmla="val 12495"/>
            </a:avLst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hu-HU" altLang="hu-HU"/>
          </a:p>
        </p:txBody>
      </p:sp>
      <p:sp>
        <p:nvSpPr>
          <p:cNvPr id="54297" name="Line 27">
            <a:extLst>
              <a:ext uri="{FF2B5EF4-FFF2-40B4-BE49-F238E27FC236}">
                <a16:creationId xmlns:a16="http://schemas.microsoft.com/office/drawing/2014/main" id="{F1DECDB8-665D-4362-B863-02074E3C7F7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847850" y="2773363"/>
            <a:ext cx="1747838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54298" name="Line 28">
            <a:extLst>
              <a:ext uri="{FF2B5EF4-FFF2-40B4-BE49-F238E27FC236}">
                <a16:creationId xmlns:a16="http://schemas.microsoft.com/office/drawing/2014/main" id="{B686E6B9-E301-40BE-A00C-0A0B74259CA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373313" y="2441575"/>
            <a:ext cx="1587" cy="3317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54299" name="Rectangle 29">
            <a:extLst>
              <a:ext uri="{FF2B5EF4-FFF2-40B4-BE49-F238E27FC236}">
                <a16:creationId xmlns:a16="http://schemas.microsoft.com/office/drawing/2014/main" id="{0B0E797F-662A-4364-84BA-5FEE92E692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6588" y="2767013"/>
            <a:ext cx="1598612" cy="585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hu-HU" sz="1600" b="0">
                <a:solidFill>
                  <a:srgbClr val="000000"/>
                </a:solidFill>
              </a:rPr>
              <a:t>AZ ÁRUK LELTÁRBA VÉTELE</a:t>
            </a:r>
          </a:p>
        </p:txBody>
      </p:sp>
      <p:sp>
        <p:nvSpPr>
          <p:cNvPr id="54300" name="Rectangle 30">
            <a:extLst>
              <a:ext uri="{FF2B5EF4-FFF2-40B4-BE49-F238E27FC236}">
                <a16:creationId xmlns:a16="http://schemas.microsoft.com/office/drawing/2014/main" id="{2FF80053-FA84-412E-8564-C915E065E5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08188" y="3217863"/>
            <a:ext cx="811212" cy="222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hu-HU" altLang="hu-HU"/>
          </a:p>
        </p:txBody>
      </p:sp>
      <p:sp>
        <p:nvSpPr>
          <p:cNvPr id="54301" name="Rectangle 31">
            <a:extLst>
              <a:ext uri="{FF2B5EF4-FFF2-40B4-BE49-F238E27FC236}">
                <a16:creationId xmlns:a16="http://schemas.microsoft.com/office/drawing/2014/main" id="{B8C10C34-A411-47D1-8FE2-3A961B8746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6338" y="2525713"/>
            <a:ext cx="962025" cy="231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hu-HU" sz="1600" b="0">
                <a:solidFill>
                  <a:srgbClr val="000000"/>
                </a:solidFill>
              </a:rPr>
              <a:t>RAKTÁR</a:t>
            </a:r>
          </a:p>
        </p:txBody>
      </p:sp>
      <p:sp>
        <p:nvSpPr>
          <p:cNvPr id="54302" name="Rectangle 32">
            <a:extLst>
              <a:ext uri="{FF2B5EF4-FFF2-40B4-BE49-F238E27FC236}">
                <a16:creationId xmlns:a16="http://schemas.microsoft.com/office/drawing/2014/main" id="{54198010-591A-4CD7-A9B2-D607E4828E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89738" y="4840288"/>
            <a:ext cx="1557337" cy="133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hu-HU" sz="1600" b="0">
                <a:solidFill>
                  <a:srgbClr val="000000"/>
                </a:solidFill>
              </a:rPr>
              <a:t>ALKATRÉSZEK</a:t>
            </a:r>
          </a:p>
        </p:txBody>
      </p:sp>
    </p:spTree>
  </p:cSld>
  <p:clrMapOvr>
    <a:masterClrMapping/>
  </p:clrMapOvr>
  <p:transition>
    <p:wipe dir="d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Élőláb helye 4">
            <a:extLst>
              <a:ext uri="{FF2B5EF4-FFF2-40B4-BE49-F238E27FC236}">
                <a16:creationId xmlns:a16="http://schemas.microsoft.com/office/drawing/2014/main" id="{99C225D1-4008-4A68-81CF-54E1957D4E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hu-HU" b="0">
                <a:latin typeface="Arial" panose="020B0604020202020204" pitchFamily="34" charset="0"/>
              </a:rPr>
              <a:t>Információrendszer fejlesztés módszertana, Dr. Molnár Bálint egyetemi docens</a:t>
            </a:r>
          </a:p>
        </p:txBody>
      </p:sp>
      <p:sp>
        <p:nvSpPr>
          <p:cNvPr id="56323" name="Dia számának helye 5">
            <a:extLst>
              <a:ext uri="{FF2B5EF4-FFF2-40B4-BE49-F238E27FC236}">
                <a16:creationId xmlns:a16="http://schemas.microsoft.com/office/drawing/2014/main" id="{3B9286E2-69D8-439A-B8AF-E235DD7788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fld id="{CE9E5705-7FBF-41FE-A639-26F14C4F024E}" type="slidenum">
              <a:rPr lang="en-US" altLang="hu-HU" b="0">
                <a:latin typeface="Arial" panose="020B0604020202020204" pitchFamily="34" charset="0"/>
              </a:rPr>
              <a:pPr/>
              <a:t>26</a:t>
            </a:fld>
            <a:endParaRPr lang="en-US" altLang="hu-HU" b="0">
              <a:latin typeface="Arial" panose="020B0604020202020204" pitchFamily="34" charset="0"/>
            </a:endParaRPr>
          </a:p>
        </p:txBody>
      </p:sp>
      <p:sp>
        <p:nvSpPr>
          <p:cNvPr id="56324" name="Rectangle 2">
            <a:extLst>
              <a:ext uri="{FF2B5EF4-FFF2-40B4-BE49-F238E27FC236}">
                <a16:creationId xmlns:a16="http://schemas.microsoft.com/office/drawing/2014/main" id="{993A0226-32FA-4836-B9DC-AF62F9B343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7875" y="6234113"/>
            <a:ext cx="20383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hu-HU" altLang="hu-HU"/>
          </a:p>
        </p:txBody>
      </p:sp>
      <p:sp>
        <p:nvSpPr>
          <p:cNvPr id="56325" name="Rectangle 3">
            <a:extLst>
              <a:ext uri="{FF2B5EF4-FFF2-40B4-BE49-F238E27FC236}">
                <a16:creationId xmlns:a16="http://schemas.microsoft.com/office/drawing/2014/main" id="{9CABDA4B-A4C0-4D0D-8E5D-A4FF8668A6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98838" y="6234113"/>
            <a:ext cx="31083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hu-HU" altLang="hu-HU"/>
          </a:p>
        </p:txBody>
      </p:sp>
      <p:sp>
        <p:nvSpPr>
          <p:cNvPr id="56326" name="Rectangle 4">
            <a:extLst>
              <a:ext uri="{FF2B5EF4-FFF2-40B4-BE49-F238E27FC236}">
                <a16:creationId xmlns:a16="http://schemas.microsoft.com/office/drawing/2014/main" id="{7FB3D331-93BC-47D5-BB7D-349B4961C9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57288" y="303213"/>
            <a:ext cx="7869237" cy="930275"/>
          </a:xfrm>
          <a:noFill/>
        </p:spPr>
        <p:txBody>
          <a:bodyPr lIns="0" tIns="0" rIns="0" bIns="0"/>
          <a:lstStyle/>
          <a:p>
            <a:pPr marL="0" indent="0" algn="ctr" defTabSz="401638" eaLnBrk="1" hangingPunct="1">
              <a:spcBef>
                <a:spcPct val="0"/>
              </a:spcBef>
            </a:pPr>
            <a:r>
              <a:rPr lang="en-US" altLang="hu-HU" sz="2300"/>
              <a:t>1 SZINTű DFD</a:t>
            </a:r>
          </a:p>
          <a:p>
            <a:pPr marL="0" indent="0" algn="ctr" defTabSz="401638" eaLnBrk="1" hangingPunct="1">
              <a:spcBef>
                <a:spcPct val="0"/>
              </a:spcBef>
            </a:pPr>
            <a:r>
              <a:rPr lang="en-US" altLang="hu-HU" sz="2300"/>
              <a:t>ELKÉSZÍTÉSE - 2 RÉSZ</a:t>
            </a:r>
          </a:p>
        </p:txBody>
      </p:sp>
      <p:sp>
        <p:nvSpPr>
          <p:cNvPr id="56327" name="Rectangle 5">
            <a:extLst>
              <a:ext uri="{FF2B5EF4-FFF2-40B4-BE49-F238E27FC236}">
                <a16:creationId xmlns:a16="http://schemas.microsoft.com/office/drawing/2014/main" id="{D2294795-8743-4C43-8618-3458298A19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62100" y="1885950"/>
            <a:ext cx="8153400" cy="62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hu-HU" sz="1800" b="0">
                <a:solidFill>
                  <a:srgbClr val="000000"/>
                </a:solidFill>
              </a:rPr>
              <a:t>Állapítsa meg a létrehozó vagy átvevő folyamatot minden adatfolyamhoz</a:t>
            </a:r>
          </a:p>
          <a:p>
            <a:r>
              <a:rPr lang="en-US" altLang="hu-HU" sz="1800" b="0">
                <a:solidFill>
                  <a:srgbClr val="000000"/>
                </a:solidFill>
              </a:rPr>
              <a:t>Határozza meg minden folyamathoz az általa használt adattárakat</a:t>
            </a:r>
          </a:p>
        </p:txBody>
      </p:sp>
      <p:sp>
        <p:nvSpPr>
          <p:cNvPr id="56328" name="Rectangle 6">
            <a:extLst>
              <a:ext uri="{FF2B5EF4-FFF2-40B4-BE49-F238E27FC236}">
                <a16:creationId xmlns:a16="http://schemas.microsoft.com/office/drawing/2014/main" id="{B9533B68-B365-4C57-A051-A1838EA856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74900" y="2887663"/>
            <a:ext cx="1282700" cy="554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hu-HU" sz="1800" b="0">
                <a:solidFill>
                  <a:srgbClr val="000000"/>
                </a:solidFill>
              </a:rPr>
              <a:t>Vásárlói rendelés</a:t>
            </a:r>
          </a:p>
        </p:txBody>
      </p:sp>
      <p:sp>
        <p:nvSpPr>
          <p:cNvPr id="56329" name="Oval 7">
            <a:extLst>
              <a:ext uri="{FF2B5EF4-FFF2-40B4-BE49-F238E27FC236}">
                <a16:creationId xmlns:a16="http://schemas.microsoft.com/office/drawing/2014/main" id="{56DECCF4-8C05-4381-8DEC-74D6B5B0CB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1700" y="2546350"/>
            <a:ext cx="1441450" cy="592138"/>
          </a:xfrm>
          <a:prstGeom prst="ellips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hu-HU" altLang="hu-HU"/>
          </a:p>
        </p:txBody>
      </p:sp>
      <p:sp>
        <p:nvSpPr>
          <p:cNvPr id="56330" name="Freeform 8">
            <a:extLst>
              <a:ext uri="{FF2B5EF4-FFF2-40B4-BE49-F238E27FC236}">
                <a16:creationId xmlns:a16="http://schemas.microsoft.com/office/drawing/2014/main" id="{F3843E5B-00B4-426A-A738-C0E417C45CC8}"/>
              </a:ext>
            </a:extLst>
          </p:cNvPr>
          <p:cNvSpPr>
            <a:spLocks/>
          </p:cNvSpPr>
          <p:nvPr/>
        </p:nvSpPr>
        <p:spPr bwMode="auto">
          <a:xfrm>
            <a:off x="1905000" y="3622675"/>
            <a:ext cx="1576388" cy="887413"/>
          </a:xfrm>
          <a:custGeom>
            <a:avLst/>
            <a:gdLst>
              <a:gd name="T0" fmla="*/ 0 w 993"/>
              <a:gd name="T1" fmla="*/ 885825 h 559"/>
              <a:gd name="T2" fmla="*/ 0 w 993"/>
              <a:gd name="T3" fmla="*/ 0 h 559"/>
              <a:gd name="T4" fmla="*/ 1574800 w 993"/>
              <a:gd name="T5" fmla="*/ 0 h 559"/>
              <a:gd name="T6" fmla="*/ 1574800 w 993"/>
              <a:gd name="T7" fmla="*/ 885825 h 559"/>
              <a:gd name="T8" fmla="*/ 0 w 993"/>
              <a:gd name="T9" fmla="*/ 885825 h 55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993" h="559">
                <a:moveTo>
                  <a:pt x="0" y="558"/>
                </a:moveTo>
                <a:lnTo>
                  <a:pt x="0" y="0"/>
                </a:lnTo>
                <a:lnTo>
                  <a:pt x="992" y="0"/>
                </a:lnTo>
                <a:lnTo>
                  <a:pt x="992" y="558"/>
                </a:lnTo>
                <a:lnTo>
                  <a:pt x="0" y="558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56331" name="Line 9">
            <a:extLst>
              <a:ext uri="{FF2B5EF4-FFF2-40B4-BE49-F238E27FC236}">
                <a16:creationId xmlns:a16="http://schemas.microsoft.com/office/drawing/2014/main" id="{2C16D679-D552-416D-BACD-0BB65EB64531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3846513"/>
            <a:ext cx="15748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56332" name="Line 10">
            <a:extLst>
              <a:ext uri="{FF2B5EF4-FFF2-40B4-BE49-F238E27FC236}">
                <a16:creationId xmlns:a16="http://schemas.microsoft.com/office/drawing/2014/main" id="{32841015-FBDE-4461-BC3B-6740A47A6CB2}"/>
              </a:ext>
            </a:extLst>
          </p:cNvPr>
          <p:cNvSpPr>
            <a:spLocks noChangeShapeType="1"/>
          </p:cNvSpPr>
          <p:nvPr/>
        </p:nvSpPr>
        <p:spPr bwMode="auto">
          <a:xfrm>
            <a:off x="2165350" y="3619500"/>
            <a:ext cx="0" cy="227013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56333" name="Rectangle 11">
            <a:extLst>
              <a:ext uri="{FF2B5EF4-FFF2-40B4-BE49-F238E27FC236}">
                <a16:creationId xmlns:a16="http://schemas.microsoft.com/office/drawing/2014/main" id="{1FECD668-1A9A-40BF-B945-F771568508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95488" y="3643313"/>
            <a:ext cx="111125" cy="188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hu-HU" sz="1600" b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56334" name="Rectangle 12">
            <a:extLst>
              <a:ext uri="{FF2B5EF4-FFF2-40B4-BE49-F238E27FC236}">
                <a16:creationId xmlns:a16="http://schemas.microsoft.com/office/drawing/2014/main" id="{75D8B4AE-1410-4BF0-ACA0-8746CEBA67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20938" y="3643313"/>
            <a:ext cx="1033462" cy="192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hu-HU" sz="1800" b="0">
                <a:solidFill>
                  <a:srgbClr val="000000"/>
                </a:solidFill>
              </a:rPr>
              <a:t>ELADÓK</a:t>
            </a:r>
          </a:p>
        </p:txBody>
      </p:sp>
      <p:sp>
        <p:nvSpPr>
          <p:cNvPr id="56335" name="Rectangle 13">
            <a:extLst>
              <a:ext uri="{FF2B5EF4-FFF2-40B4-BE49-F238E27FC236}">
                <a16:creationId xmlns:a16="http://schemas.microsoft.com/office/drawing/2014/main" id="{861ED3E7-49A2-4C42-A29D-74866A6EB2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55800" y="3900488"/>
            <a:ext cx="1331913" cy="544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hu-HU" sz="1800" b="0">
                <a:solidFill>
                  <a:srgbClr val="000000"/>
                </a:solidFill>
              </a:rPr>
              <a:t>A rendelés érvényesítése</a:t>
            </a:r>
          </a:p>
        </p:txBody>
      </p:sp>
      <p:sp>
        <p:nvSpPr>
          <p:cNvPr id="56336" name="Rectangle 14">
            <a:extLst>
              <a:ext uri="{FF2B5EF4-FFF2-40B4-BE49-F238E27FC236}">
                <a16:creationId xmlns:a16="http://schemas.microsoft.com/office/drawing/2014/main" id="{FF915DBF-169B-4C44-AA02-C27A217D1D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55700" y="2755900"/>
            <a:ext cx="830263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hu-HU" sz="1800" b="0">
                <a:solidFill>
                  <a:srgbClr val="000000"/>
                </a:solidFill>
              </a:rPr>
              <a:t>VEVő</a:t>
            </a:r>
          </a:p>
        </p:txBody>
      </p:sp>
      <p:sp>
        <p:nvSpPr>
          <p:cNvPr id="56337" name="Line 15">
            <a:extLst>
              <a:ext uri="{FF2B5EF4-FFF2-40B4-BE49-F238E27FC236}">
                <a16:creationId xmlns:a16="http://schemas.microsoft.com/office/drawing/2014/main" id="{2F9D98EE-F557-4120-9472-6EF5745BA0AC}"/>
              </a:ext>
            </a:extLst>
          </p:cNvPr>
          <p:cNvSpPr>
            <a:spLocks noChangeShapeType="1"/>
          </p:cNvSpPr>
          <p:nvPr/>
        </p:nvSpPr>
        <p:spPr bwMode="auto">
          <a:xfrm>
            <a:off x="1616075" y="3143250"/>
            <a:ext cx="1060450" cy="46672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56338" name="Rectangle 16">
            <a:extLst>
              <a:ext uri="{FF2B5EF4-FFF2-40B4-BE49-F238E27FC236}">
                <a16:creationId xmlns:a16="http://schemas.microsoft.com/office/drawing/2014/main" id="{B6AEA8B8-DC37-48AE-A189-BFCEB1320A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3988" y="3630613"/>
            <a:ext cx="479425" cy="115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hu-HU" sz="1800" b="0">
                <a:solidFill>
                  <a:srgbClr val="000000"/>
                </a:solidFill>
              </a:rPr>
              <a:t>rend.</a:t>
            </a:r>
          </a:p>
        </p:txBody>
      </p:sp>
      <p:sp>
        <p:nvSpPr>
          <p:cNvPr id="56339" name="Freeform 17">
            <a:extLst>
              <a:ext uri="{FF2B5EF4-FFF2-40B4-BE49-F238E27FC236}">
                <a16:creationId xmlns:a16="http://schemas.microsoft.com/office/drawing/2014/main" id="{37C526CC-B84D-4B14-90EE-DC70E88C0FD1}"/>
              </a:ext>
            </a:extLst>
          </p:cNvPr>
          <p:cNvSpPr>
            <a:spLocks/>
          </p:cNvSpPr>
          <p:nvPr/>
        </p:nvSpPr>
        <p:spPr bwMode="auto">
          <a:xfrm>
            <a:off x="5080000" y="4303713"/>
            <a:ext cx="1474788" cy="1019175"/>
          </a:xfrm>
          <a:custGeom>
            <a:avLst/>
            <a:gdLst>
              <a:gd name="T0" fmla="*/ 0 w 929"/>
              <a:gd name="T1" fmla="*/ 1017588 h 642"/>
              <a:gd name="T2" fmla="*/ 0 w 929"/>
              <a:gd name="T3" fmla="*/ 0 h 642"/>
              <a:gd name="T4" fmla="*/ 1473200 w 929"/>
              <a:gd name="T5" fmla="*/ 0 h 642"/>
              <a:gd name="T6" fmla="*/ 1473200 w 929"/>
              <a:gd name="T7" fmla="*/ 1017588 h 642"/>
              <a:gd name="T8" fmla="*/ 0 w 929"/>
              <a:gd name="T9" fmla="*/ 1017588 h 64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929" h="642">
                <a:moveTo>
                  <a:pt x="0" y="641"/>
                </a:moveTo>
                <a:lnTo>
                  <a:pt x="0" y="0"/>
                </a:lnTo>
                <a:lnTo>
                  <a:pt x="928" y="0"/>
                </a:lnTo>
                <a:lnTo>
                  <a:pt x="928" y="641"/>
                </a:lnTo>
                <a:lnTo>
                  <a:pt x="0" y="64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56340" name="Line 18">
            <a:extLst>
              <a:ext uri="{FF2B5EF4-FFF2-40B4-BE49-F238E27FC236}">
                <a16:creationId xmlns:a16="http://schemas.microsoft.com/office/drawing/2014/main" id="{425EF0FA-4FC7-4B11-8984-2EC8F59DCDDF}"/>
              </a:ext>
            </a:extLst>
          </p:cNvPr>
          <p:cNvSpPr>
            <a:spLocks noChangeShapeType="1"/>
          </p:cNvSpPr>
          <p:nvPr/>
        </p:nvSpPr>
        <p:spPr bwMode="auto">
          <a:xfrm>
            <a:off x="5080000" y="4567238"/>
            <a:ext cx="14732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56341" name="Line 19">
            <a:extLst>
              <a:ext uri="{FF2B5EF4-FFF2-40B4-BE49-F238E27FC236}">
                <a16:creationId xmlns:a16="http://schemas.microsoft.com/office/drawing/2014/main" id="{6699956F-F887-45F4-8292-936B23D893AF}"/>
              </a:ext>
            </a:extLst>
          </p:cNvPr>
          <p:cNvSpPr>
            <a:spLocks noChangeShapeType="1"/>
          </p:cNvSpPr>
          <p:nvPr/>
        </p:nvSpPr>
        <p:spPr bwMode="auto">
          <a:xfrm>
            <a:off x="5327650" y="4300538"/>
            <a:ext cx="0" cy="2667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56342" name="Rectangle 20">
            <a:extLst>
              <a:ext uri="{FF2B5EF4-FFF2-40B4-BE49-F238E27FC236}">
                <a16:creationId xmlns:a16="http://schemas.microsoft.com/office/drawing/2014/main" id="{5485849D-81C9-43DA-925A-7C30BE44B4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57788" y="4330700"/>
            <a:ext cx="107950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hu-HU" sz="1600" b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56343" name="Rectangle 21">
            <a:extLst>
              <a:ext uri="{FF2B5EF4-FFF2-40B4-BE49-F238E27FC236}">
                <a16:creationId xmlns:a16="http://schemas.microsoft.com/office/drawing/2014/main" id="{7BC2C35B-0153-45B3-9BA6-85DA35953C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56250" y="4330700"/>
            <a:ext cx="971550" cy="27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hu-HU" sz="1800" b="0">
                <a:solidFill>
                  <a:srgbClr val="000000"/>
                </a:solidFill>
              </a:rPr>
              <a:t>ELADÓK</a:t>
            </a:r>
          </a:p>
        </p:txBody>
      </p:sp>
      <p:sp>
        <p:nvSpPr>
          <p:cNvPr id="56344" name="Rectangle 22">
            <a:extLst>
              <a:ext uri="{FF2B5EF4-FFF2-40B4-BE49-F238E27FC236}">
                <a16:creationId xmlns:a16="http://schemas.microsoft.com/office/drawing/2014/main" id="{3CD006F1-30F5-458A-B93C-510B02347E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2794000"/>
            <a:ext cx="879475" cy="225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hu-HU" sz="1800" b="0">
                <a:solidFill>
                  <a:srgbClr val="000000"/>
                </a:solidFill>
              </a:rPr>
              <a:t>VEVő</a:t>
            </a:r>
          </a:p>
        </p:txBody>
      </p:sp>
      <p:sp>
        <p:nvSpPr>
          <p:cNvPr id="56345" name="Rectangle 23">
            <a:extLst>
              <a:ext uri="{FF2B5EF4-FFF2-40B4-BE49-F238E27FC236}">
                <a16:creationId xmlns:a16="http://schemas.microsoft.com/office/drawing/2014/main" id="{02D1B481-39A2-4EB4-B483-75A6D80B48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35813" y="3806825"/>
            <a:ext cx="1995487" cy="28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hu-HU" sz="1600" b="0">
                <a:solidFill>
                  <a:srgbClr val="000000"/>
                </a:solidFill>
              </a:rPr>
              <a:t>TERMÉKEK ÉS ÁRAK</a:t>
            </a:r>
          </a:p>
        </p:txBody>
      </p:sp>
      <p:sp>
        <p:nvSpPr>
          <p:cNvPr id="56346" name="Freeform 24">
            <a:extLst>
              <a:ext uri="{FF2B5EF4-FFF2-40B4-BE49-F238E27FC236}">
                <a16:creationId xmlns:a16="http://schemas.microsoft.com/office/drawing/2014/main" id="{5B8186F7-D254-4146-A278-5950C72DE1E8}"/>
              </a:ext>
            </a:extLst>
          </p:cNvPr>
          <p:cNvSpPr>
            <a:spLocks/>
          </p:cNvSpPr>
          <p:nvPr/>
        </p:nvSpPr>
        <p:spPr bwMode="auto">
          <a:xfrm>
            <a:off x="6667500" y="3797300"/>
            <a:ext cx="1792288" cy="471488"/>
          </a:xfrm>
          <a:custGeom>
            <a:avLst/>
            <a:gdLst>
              <a:gd name="T0" fmla="*/ 1790700 w 1129"/>
              <a:gd name="T1" fmla="*/ 0 h 297"/>
              <a:gd name="T2" fmla="*/ 0 w 1129"/>
              <a:gd name="T3" fmla="*/ 0 h 297"/>
              <a:gd name="T4" fmla="*/ 0 w 1129"/>
              <a:gd name="T5" fmla="*/ 469900 h 297"/>
              <a:gd name="T6" fmla="*/ 1790700 w 1129"/>
              <a:gd name="T7" fmla="*/ 469900 h 297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129" h="297">
                <a:moveTo>
                  <a:pt x="1128" y="0"/>
                </a:moveTo>
                <a:lnTo>
                  <a:pt x="0" y="0"/>
                </a:lnTo>
                <a:lnTo>
                  <a:pt x="0" y="296"/>
                </a:lnTo>
                <a:lnTo>
                  <a:pt x="1128" y="29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56347" name="Line 25">
            <a:extLst>
              <a:ext uri="{FF2B5EF4-FFF2-40B4-BE49-F238E27FC236}">
                <a16:creationId xmlns:a16="http://schemas.microsoft.com/office/drawing/2014/main" id="{3C9B5A70-CB20-4C98-875D-73579A7CF73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058025" y="3797300"/>
            <a:ext cx="3175" cy="44767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56348" name="Rectangle 26">
            <a:extLst>
              <a:ext uri="{FF2B5EF4-FFF2-40B4-BE49-F238E27FC236}">
                <a16:creationId xmlns:a16="http://schemas.microsoft.com/office/drawing/2014/main" id="{948361D4-BF33-4FEC-A851-51215A4A36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38938" y="4006850"/>
            <a:ext cx="249237" cy="133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hu-HU" sz="1600" b="0">
                <a:solidFill>
                  <a:srgbClr val="000000"/>
                </a:solidFill>
              </a:rPr>
              <a:t>D1</a:t>
            </a:r>
          </a:p>
        </p:txBody>
      </p:sp>
      <p:sp>
        <p:nvSpPr>
          <p:cNvPr id="56349" name="Rectangle 27">
            <a:extLst>
              <a:ext uri="{FF2B5EF4-FFF2-40B4-BE49-F238E27FC236}">
                <a16:creationId xmlns:a16="http://schemas.microsoft.com/office/drawing/2014/main" id="{BA56E8A3-619B-43D3-83CB-199D46C433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02513" y="5026025"/>
            <a:ext cx="1144587" cy="155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hu-HU" sz="1600" b="0">
                <a:solidFill>
                  <a:srgbClr val="000000"/>
                </a:solidFill>
              </a:rPr>
              <a:t>VEVő</a:t>
            </a:r>
          </a:p>
        </p:txBody>
      </p:sp>
      <p:sp>
        <p:nvSpPr>
          <p:cNvPr id="56350" name="Rectangle 28">
            <a:extLst>
              <a:ext uri="{FF2B5EF4-FFF2-40B4-BE49-F238E27FC236}">
                <a16:creationId xmlns:a16="http://schemas.microsoft.com/office/drawing/2014/main" id="{F60840C4-F778-41A0-9CE3-B3F4470195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72300" y="5026025"/>
            <a:ext cx="368300" cy="130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hu-HU" sz="1600" b="0">
                <a:solidFill>
                  <a:srgbClr val="000000"/>
                </a:solidFill>
              </a:rPr>
              <a:t>D2</a:t>
            </a:r>
          </a:p>
        </p:txBody>
      </p:sp>
      <p:sp>
        <p:nvSpPr>
          <p:cNvPr id="56351" name="Rectangle 29">
            <a:extLst>
              <a:ext uri="{FF2B5EF4-FFF2-40B4-BE49-F238E27FC236}">
                <a16:creationId xmlns:a16="http://schemas.microsoft.com/office/drawing/2014/main" id="{B26012F4-FBD5-4CFB-B659-AB981228C4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14975" y="5834063"/>
            <a:ext cx="1774825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hu-HU" sz="1600" b="0">
                <a:solidFill>
                  <a:srgbClr val="000000"/>
                </a:solidFill>
              </a:rPr>
              <a:t>SZERKESZTETT REND.</a:t>
            </a:r>
          </a:p>
        </p:txBody>
      </p:sp>
      <p:sp>
        <p:nvSpPr>
          <p:cNvPr id="56352" name="Rectangle 30">
            <a:extLst>
              <a:ext uri="{FF2B5EF4-FFF2-40B4-BE49-F238E27FC236}">
                <a16:creationId xmlns:a16="http://schemas.microsoft.com/office/drawing/2014/main" id="{AFC12BFB-6B6F-4404-9DB1-5AD6D76DE0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08575" y="5948363"/>
            <a:ext cx="31432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hu-HU" sz="1600" b="0">
                <a:solidFill>
                  <a:srgbClr val="000000"/>
                </a:solidFill>
              </a:rPr>
              <a:t>D3</a:t>
            </a:r>
          </a:p>
        </p:txBody>
      </p:sp>
      <p:sp>
        <p:nvSpPr>
          <p:cNvPr id="56353" name="Freeform 31">
            <a:extLst>
              <a:ext uri="{FF2B5EF4-FFF2-40B4-BE49-F238E27FC236}">
                <a16:creationId xmlns:a16="http://schemas.microsoft.com/office/drawing/2014/main" id="{60894DCE-CFDB-4DE5-B588-3DDB04DC202F}"/>
              </a:ext>
            </a:extLst>
          </p:cNvPr>
          <p:cNvSpPr>
            <a:spLocks/>
          </p:cNvSpPr>
          <p:nvPr/>
        </p:nvSpPr>
        <p:spPr bwMode="auto">
          <a:xfrm>
            <a:off x="1741488" y="3455988"/>
            <a:ext cx="1911350" cy="842962"/>
          </a:xfrm>
          <a:custGeom>
            <a:avLst/>
            <a:gdLst>
              <a:gd name="T0" fmla="*/ 1909763 w 1204"/>
              <a:gd name="T1" fmla="*/ 0 h 531"/>
              <a:gd name="T2" fmla="*/ 0 w 1204"/>
              <a:gd name="T3" fmla="*/ 0 h 531"/>
              <a:gd name="T4" fmla="*/ 0 w 1204"/>
              <a:gd name="T5" fmla="*/ 841375 h 53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204" h="531">
                <a:moveTo>
                  <a:pt x="1203" y="0"/>
                </a:moveTo>
                <a:lnTo>
                  <a:pt x="0" y="0"/>
                </a:lnTo>
                <a:lnTo>
                  <a:pt x="0" y="53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56354" name="Rectangle 32">
            <a:extLst>
              <a:ext uri="{FF2B5EF4-FFF2-40B4-BE49-F238E27FC236}">
                <a16:creationId xmlns:a16="http://schemas.microsoft.com/office/drawing/2014/main" id="{2FAFA596-6F49-45E9-B0D9-D8E94C8A69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76875" y="3457575"/>
            <a:ext cx="306070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hu-HU" sz="1800" b="0">
                <a:solidFill>
                  <a:srgbClr val="000000"/>
                </a:solidFill>
              </a:rPr>
              <a:t>A RENDELÉS KEZELÉSE</a:t>
            </a:r>
          </a:p>
        </p:txBody>
      </p:sp>
      <p:sp>
        <p:nvSpPr>
          <p:cNvPr id="56355" name="Freeform 33">
            <a:extLst>
              <a:ext uri="{FF2B5EF4-FFF2-40B4-BE49-F238E27FC236}">
                <a16:creationId xmlns:a16="http://schemas.microsoft.com/office/drawing/2014/main" id="{25B47425-1FB7-455F-8BD5-B47D7BFEF06D}"/>
              </a:ext>
            </a:extLst>
          </p:cNvPr>
          <p:cNvSpPr>
            <a:spLocks/>
          </p:cNvSpPr>
          <p:nvPr/>
        </p:nvSpPr>
        <p:spPr bwMode="auto">
          <a:xfrm>
            <a:off x="4841875" y="3424238"/>
            <a:ext cx="3514725" cy="1973262"/>
          </a:xfrm>
          <a:custGeom>
            <a:avLst/>
            <a:gdLst>
              <a:gd name="T0" fmla="*/ 3513138 w 2214"/>
              <a:gd name="T1" fmla="*/ 0 h 1243"/>
              <a:gd name="T2" fmla="*/ 0 w 2214"/>
              <a:gd name="T3" fmla="*/ 0 h 1243"/>
              <a:gd name="T4" fmla="*/ 0 w 2214"/>
              <a:gd name="T5" fmla="*/ 1971675 h 1243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214" h="1243">
                <a:moveTo>
                  <a:pt x="2213" y="0"/>
                </a:moveTo>
                <a:lnTo>
                  <a:pt x="0" y="0"/>
                </a:lnTo>
                <a:lnTo>
                  <a:pt x="0" y="124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56356" name="Line 34">
            <a:extLst>
              <a:ext uri="{FF2B5EF4-FFF2-40B4-BE49-F238E27FC236}">
                <a16:creationId xmlns:a16="http://schemas.microsoft.com/office/drawing/2014/main" id="{3FB175F3-CED4-4659-BECB-63C082F02DF4}"/>
              </a:ext>
            </a:extLst>
          </p:cNvPr>
          <p:cNvSpPr>
            <a:spLocks noChangeShapeType="1"/>
          </p:cNvSpPr>
          <p:nvPr/>
        </p:nvSpPr>
        <p:spPr bwMode="auto">
          <a:xfrm>
            <a:off x="4841875" y="3689350"/>
            <a:ext cx="3513138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56357" name="Line 35">
            <a:extLst>
              <a:ext uri="{FF2B5EF4-FFF2-40B4-BE49-F238E27FC236}">
                <a16:creationId xmlns:a16="http://schemas.microsoft.com/office/drawing/2014/main" id="{FE47C13C-5A14-4825-AC74-46879172E2A8}"/>
              </a:ext>
            </a:extLst>
          </p:cNvPr>
          <p:cNvSpPr>
            <a:spLocks noChangeShapeType="1"/>
          </p:cNvSpPr>
          <p:nvPr/>
        </p:nvSpPr>
        <p:spPr bwMode="auto">
          <a:xfrm>
            <a:off x="5411788" y="3424238"/>
            <a:ext cx="0" cy="26511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56358" name="Rectangle 36">
            <a:extLst>
              <a:ext uri="{FF2B5EF4-FFF2-40B4-BE49-F238E27FC236}">
                <a16:creationId xmlns:a16="http://schemas.microsoft.com/office/drawing/2014/main" id="{41D68471-186E-42E5-BBDF-6C8B15DF76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00700" y="3813175"/>
            <a:ext cx="7175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hu-HU" sz="1600" b="0">
                <a:solidFill>
                  <a:srgbClr val="000000"/>
                </a:solidFill>
              </a:rPr>
              <a:t>Raktár</a:t>
            </a:r>
          </a:p>
        </p:txBody>
      </p:sp>
      <p:sp>
        <p:nvSpPr>
          <p:cNvPr id="56359" name="Rectangle 37">
            <a:extLst>
              <a:ext uri="{FF2B5EF4-FFF2-40B4-BE49-F238E27FC236}">
                <a16:creationId xmlns:a16="http://schemas.microsoft.com/office/drawing/2014/main" id="{F1EB631E-0ECB-4377-B5CD-17716B5575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16750" y="4316413"/>
            <a:ext cx="577850" cy="192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hu-HU" sz="1800" b="0">
                <a:solidFill>
                  <a:srgbClr val="000000"/>
                </a:solidFill>
              </a:rPr>
              <a:t>Név</a:t>
            </a:r>
          </a:p>
        </p:txBody>
      </p:sp>
      <p:sp>
        <p:nvSpPr>
          <p:cNvPr id="56360" name="Rectangle 38">
            <a:extLst>
              <a:ext uri="{FF2B5EF4-FFF2-40B4-BE49-F238E27FC236}">
                <a16:creationId xmlns:a16="http://schemas.microsoft.com/office/drawing/2014/main" id="{6A311836-8B6B-44CF-9A76-9A8EF24857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48600" y="4621213"/>
            <a:ext cx="812800" cy="242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hu-HU" sz="1800" b="0">
                <a:solidFill>
                  <a:srgbClr val="000000"/>
                </a:solidFill>
              </a:rPr>
              <a:t>új vevő</a:t>
            </a:r>
          </a:p>
        </p:txBody>
      </p:sp>
      <p:sp>
        <p:nvSpPr>
          <p:cNvPr id="56361" name="Freeform 39">
            <a:extLst>
              <a:ext uri="{FF2B5EF4-FFF2-40B4-BE49-F238E27FC236}">
                <a16:creationId xmlns:a16="http://schemas.microsoft.com/office/drawing/2014/main" id="{4F767274-C4F5-46BF-A18A-AC1BFB645E41}"/>
              </a:ext>
            </a:extLst>
          </p:cNvPr>
          <p:cNvSpPr>
            <a:spLocks/>
          </p:cNvSpPr>
          <p:nvPr/>
        </p:nvSpPr>
        <p:spPr bwMode="auto">
          <a:xfrm>
            <a:off x="6604000" y="4541838"/>
            <a:ext cx="890588" cy="376237"/>
          </a:xfrm>
          <a:custGeom>
            <a:avLst/>
            <a:gdLst>
              <a:gd name="T0" fmla="*/ 0 w 561"/>
              <a:gd name="T1" fmla="*/ 0 h 237"/>
              <a:gd name="T2" fmla="*/ 889000 w 561"/>
              <a:gd name="T3" fmla="*/ 0 h 237"/>
              <a:gd name="T4" fmla="*/ 889000 w 561"/>
              <a:gd name="T5" fmla="*/ 374650 h 23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561" h="237">
                <a:moveTo>
                  <a:pt x="0" y="0"/>
                </a:moveTo>
                <a:lnTo>
                  <a:pt x="560" y="0"/>
                </a:lnTo>
                <a:lnTo>
                  <a:pt x="560" y="23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stealth" w="med" len="lg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56362" name="Line 40">
            <a:extLst>
              <a:ext uri="{FF2B5EF4-FFF2-40B4-BE49-F238E27FC236}">
                <a16:creationId xmlns:a16="http://schemas.microsoft.com/office/drawing/2014/main" id="{5BD9DBE9-BABF-4000-A382-40F6FE4B7AC1}"/>
              </a:ext>
            </a:extLst>
          </p:cNvPr>
          <p:cNvSpPr>
            <a:spLocks noChangeShapeType="1"/>
          </p:cNvSpPr>
          <p:nvPr/>
        </p:nvSpPr>
        <p:spPr bwMode="auto">
          <a:xfrm>
            <a:off x="5791200" y="5308600"/>
            <a:ext cx="0" cy="5207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56363" name="Rectangle 41">
            <a:extLst>
              <a:ext uri="{FF2B5EF4-FFF2-40B4-BE49-F238E27FC236}">
                <a16:creationId xmlns:a16="http://schemas.microsoft.com/office/drawing/2014/main" id="{556CAFAD-9230-4591-BBF2-1929DF1884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53113" y="5360988"/>
            <a:ext cx="1125537" cy="4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hu-HU" sz="1600" b="0">
                <a:solidFill>
                  <a:srgbClr val="000000"/>
                </a:solidFill>
              </a:rPr>
              <a:t>Érvényes</a:t>
            </a:r>
          </a:p>
          <a:p>
            <a:pPr algn="ctr"/>
            <a:r>
              <a:rPr lang="en-US" altLang="hu-HU" sz="1600" b="0">
                <a:solidFill>
                  <a:srgbClr val="000000"/>
                </a:solidFill>
              </a:rPr>
              <a:t>rendelések</a:t>
            </a:r>
          </a:p>
        </p:txBody>
      </p:sp>
      <p:sp>
        <p:nvSpPr>
          <p:cNvPr id="56364" name="Freeform 42">
            <a:extLst>
              <a:ext uri="{FF2B5EF4-FFF2-40B4-BE49-F238E27FC236}">
                <a16:creationId xmlns:a16="http://schemas.microsoft.com/office/drawing/2014/main" id="{7165C54E-64BD-4BAF-A867-7473DC63C116}"/>
              </a:ext>
            </a:extLst>
          </p:cNvPr>
          <p:cNvSpPr>
            <a:spLocks/>
          </p:cNvSpPr>
          <p:nvPr/>
        </p:nvSpPr>
        <p:spPr bwMode="auto">
          <a:xfrm>
            <a:off x="5551488" y="4038600"/>
            <a:ext cx="1087437" cy="254000"/>
          </a:xfrm>
          <a:custGeom>
            <a:avLst/>
            <a:gdLst>
              <a:gd name="T0" fmla="*/ 1085850 w 685"/>
              <a:gd name="T1" fmla="*/ 0 h 160"/>
              <a:gd name="T2" fmla="*/ 0 w 685"/>
              <a:gd name="T3" fmla="*/ 0 h 160"/>
              <a:gd name="T4" fmla="*/ 4762 w 685"/>
              <a:gd name="T5" fmla="*/ 252413 h 16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685" h="160">
                <a:moveTo>
                  <a:pt x="684" y="0"/>
                </a:moveTo>
                <a:lnTo>
                  <a:pt x="0" y="0"/>
                </a:lnTo>
                <a:lnTo>
                  <a:pt x="3" y="15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56365" name="Freeform 43">
            <a:extLst>
              <a:ext uri="{FF2B5EF4-FFF2-40B4-BE49-F238E27FC236}">
                <a16:creationId xmlns:a16="http://schemas.microsoft.com/office/drawing/2014/main" id="{BEF1EAD3-25D0-4395-A38D-5456F17BCA7A}"/>
              </a:ext>
            </a:extLst>
          </p:cNvPr>
          <p:cNvSpPr>
            <a:spLocks/>
          </p:cNvSpPr>
          <p:nvPr/>
        </p:nvSpPr>
        <p:spPr bwMode="auto">
          <a:xfrm>
            <a:off x="4500563" y="3144838"/>
            <a:ext cx="554037" cy="1538287"/>
          </a:xfrm>
          <a:custGeom>
            <a:avLst/>
            <a:gdLst>
              <a:gd name="T0" fmla="*/ 0 w 349"/>
              <a:gd name="T1" fmla="*/ 0 h 969"/>
              <a:gd name="T2" fmla="*/ 0 w 349"/>
              <a:gd name="T3" fmla="*/ 1003300 h 969"/>
              <a:gd name="T4" fmla="*/ 552450 w 349"/>
              <a:gd name="T5" fmla="*/ 1536700 h 969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349" h="969">
                <a:moveTo>
                  <a:pt x="0" y="0"/>
                </a:moveTo>
                <a:lnTo>
                  <a:pt x="0" y="632"/>
                </a:lnTo>
                <a:lnTo>
                  <a:pt x="348" y="968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56366" name="Freeform 44">
            <a:extLst>
              <a:ext uri="{FF2B5EF4-FFF2-40B4-BE49-F238E27FC236}">
                <a16:creationId xmlns:a16="http://schemas.microsoft.com/office/drawing/2014/main" id="{F7C0F909-A0A3-460B-8A5C-D9610ECB321A}"/>
              </a:ext>
            </a:extLst>
          </p:cNvPr>
          <p:cNvSpPr>
            <a:spLocks/>
          </p:cNvSpPr>
          <p:nvPr/>
        </p:nvSpPr>
        <p:spPr bwMode="auto">
          <a:xfrm>
            <a:off x="1317625" y="2495550"/>
            <a:ext cx="3216275" cy="3351213"/>
          </a:xfrm>
          <a:custGeom>
            <a:avLst/>
            <a:gdLst>
              <a:gd name="T0" fmla="*/ 3214688 w 2026"/>
              <a:gd name="T1" fmla="*/ 0 h 2111"/>
              <a:gd name="T2" fmla="*/ 2500313 w 2026"/>
              <a:gd name="T3" fmla="*/ 307975 h 2111"/>
              <a:gd name="T4" fmla="*/ 2447925 w 2026"/>
              <a:gd name="T5" fmla="*/ 1941513 h 2111"/>
              <a:gd name="T6" fmla="*/ 1300163 w 2026"/>
              <a:gd name="T7" fmla="*/ 2319338 h 2111"/>
              <a:gd name="T8" fmla="*/ 1276350 w 2026"/>
              <a:gd name="T9" fmla="*/ 2987675 h 2111"/>
              <a:gd name="T10" fmla="*/ 0 w 2026"/>
              <a:gd name="T11" fmla="*/ 3349625 h 2111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2026" h="2111">
                <a:moveTo>
                  <a:pt x="2025" y="0"/>
                </a:moveTo>
                <a:lnTo>
                  <a:pt x="1575" y="194"/>
                </a:lnTo>
                <a:lnTo>
                  <a:pt x="1542" y="1223"/>
                </a:lnTo>
                <a:lnTo>
                  <a:pt x="819" y="1461"/>
                </a:lnTo>
                <a:lnTo>
                  <a:pt x="804" y="1882"/>
                </a:lnTo>
                <a:lnTo>
                  <a:pt x="0" y="2110"/>
                </a:lnTo>
              </a:path>
            </a:pathLst>
          </a:custGeom>
          <a:noFill/>
          <a:ln w="12700" cap="rnd" cmpd="sng">
            <a:solidFill>
              <a:srgbClr val="5F5F5F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56367" name="Rectangle 45">
            <a:extLst>
              <a:ext uri="{FF2B5EF4-FFF2-40B4-BE49-F238E27FC236}">
                <a16:creationId xmlns:a16="http://schemas.microsoft.com/office/drawing/2014/main" id="{A7928CE9-C0E2-43F5-9788-C5A71D7FAA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47813" y="4926013"/>
            <a:ext cx="647700" cy="14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hu-HU" sz="1800" b="0">
                <a:solidFill>
                  <a:srgbClr val="000000"/>
                </a:solidFill>
              </a:rPr>
              <a:t>Előtte</a:t>
            </a:r>
          </a:p>
        </p:txBody>
      </p:sp>
      <p:sp>
        <p:nvSpPr>
          <p:cNvPr id="56368" name="Rectangle 46">
            <a:extLst>
              <a:ext uri="{FF2B5EF4-FFF2-40B4-BE49-F238E27FC236}">
                <a16:creationId xmlns:a16="http://schemas.microsoft.com/office/drawing/2014/main" id="{7DD03B20-011B-47F3-AFB3-A011277AFC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43250" y="4926013"/>
            <a:ext cx="706438" cy="14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hu-HU" sz="1800" b="0">
                <a:solidFill>
                  <a:srgbClr val="000000"/>
                </a:solidFill>
              </a:rPr>
              <a:t>Utána</a:t>
            </a:r>
          </a:p>
        </p:txBody>
      </p:sp>
      <p:sp>
        <p:nvSpPr>
          <p:cNvPr id="56369" name="Rectangle 47">
            <a:extLst>
              <a:ext uri="{FF2B5EF4-FFF2-40B4-BE49-F238E27FC236}">
                <a16:creationId xmlns:a16="http://schemas.microsoft.com/office/drawing/2014/main" id="{3FC1D344-5992-4576-927D-0B424F69E7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05350" y="2560638"/>
            <a:ext cx="127000" cy="11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hu-HU" sz="1800" b="0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56370" name="Rectangle 48">
            <a:extLst>
              <a:ext uri="{FF2B5EF4-FFF2-40B4-BE49-F238E27FC236}">
                <a16:creationId xmlns:a16="http://schemas.microsoft.com/office/drawing/2014/main" id="{301BD797-82E9-4105-A38A-2B15466468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6550" y="2546350"/>
            <a:ext cx="130175" cy="115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hu-HU" sz="1800" b="0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56371" name="Rectangle 49">
            <a:extLst>
              <a:ext uri="{FF2B5EF4-FFF2-40B4-BE49-F238E27FC236}">
                <a16:creationId xmlns:a16="http://schemas.microsoft.com/office/drawing/2014/main" id="{A2038E7C-5120-47F9-8E98-5879933F7D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67313" y="4662488"/>
            <a:ext cx="1335087" cy="506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hu-HU" sz="1800" b="0">
                <a:solidFill>
                  <a:srgbClr val="000000"/>
                </a:solidFill>
              </a:rPr>
              <a:t>A rendelés érvényesítése</a:t>
            </a:r>
          </a:p>
        </p:txBody>
      </p:sp>
      <p:sp>
        <p:nvSpPr>
          <p:cNvPr id="56372" name="Oval 50">
            <a:extLst>
              <a:ext uri="{FF2B5EF4-FFF2-40B4-BE49-F238E27FC236}">
                <a16:creationId xmlns:a16="http://schemas.microsoft.com/office/drawing/2014/main" id="{EAF3EABB-2A6C-4DF8-8A03-93EDC5AAD0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64000" y="2559050"/>
            <a:ext cx="1441450" cy="592138"/>
          </a:xfrm>
          <a:prstGeom prst="ellips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hu-HU" altLang="hu-HU"/>
          </a:p>
        </p:txBody>
      </p:sp>
      <p:sp>
        <p:nvSpPr>
          <p:cNvPr id="56373" name="Freeform 51">
            <a:extLst>
              <a:ext uri="{FF2B5EF4-FFF2-40B4-BE49-F238E27FC236}">
                <a16:creationId xmlns:a16="http://schemas.microsoft.com/office/drawing/2014/main" id="{A525F5E6-3262-4B6E-A856-4ACB62D665EC}"/>
              </a:ext>
            </a:extLst>
          </p:cNvPr>
          <p:cNvSpPr>
            <a:spLocks/>
          </p:cNvSpPr>
          <p:nvPr/>
        </p:nvSpPr>
        <p:spPr bwMode="auto">
          <a:xfrm>
            <a:off x="6921500" y="4902200"/>
            <a:ext cx="1792288" cy="471488"/>
          </a:xfrm>
          <a:custGeom>
            <a:avLst/>
            <a:gdLst>
              <a:gd name="T0" fmla="*/ 1790700 w 1129"/>
              <a:gd name="T1" fmla="*/ 0 h 297"/>
              <a:gd name="T2" fmla="*/ 0 w 1129"/>
              <a:gd name="T3" fmla="*/ 0 h 297"/>
              <a:gd name="T4" fmla="*/ 0 w 1129"/>
              <a:gd name="T5" fmla="*/ 469900 h 297"/>
              <a:gd name="T6" fmla="*/ 1790700 w 1129"/>
              <a:gd name="T7" fmla="*/ 469900 h 297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129" h="297">
                <a:moveTo>
                  <a:pt x="1128" y="0"/>
                </a:moveTo>
                <a:lnTo>
                  <a:pt x="0" y="0"/>
                </a:lnTo>
                <a:lnTo>
                  <a:pt x="0" y="296"/>
                </a:lnTo>
                <a:lnTo>
                  <a:pt x="1128" y="29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56374" name="Line 52">
            <a:extLst>
              <a:ext uri="{FF2B5EF4-FFF2-40B4-BE49-F238E27FC236}">
                <a16:creationId xmlns:a16="http://schemas.microsoft.com/office/drawing/2014/main" id="{08B823EF-6A3E-49A3-98A5-FC00D8E50E8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312025" y="4902200"/>
            <a:ext cx="3175" cy="44767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56375" name="Freeform 53">
            <a:extLst>
              <a:ext uri="{FF2B5EF4-FFF2-40B4-BE49-F238E27FC236}">
                <a16:creationId xmlns:a16="http://schemas.microsoft.com/office/drawing/2014/main" id="{23B113FB-97B6-47B5-B8A7-7CB671481F77}"/>
              </a:ext>
            </a:extLst>
          </p:cNvPr>
          <p:cNvSpPr>
            <a:spLocks/>
          </p:cNvSpPr>
          <p:nvPr/>
        </p:nvSpPr>
        <p:spPr bwMode="auto">
          <a:xfrm>
            <a:off x="5054600" y="5842000"/>
            <a:ext cx="1792288" cy="471488"/>
          </a:xfrm>
          <a:custGeom>
            <a:avLst/>
            <a:gdLst>
              <a:gd name="T0" fmla="*/ 1790700 w 1129"/>
              <a:gd name="T1" fmla="*/ 0 h 297"/>
              <a:gd name="T2" fmla="*/ 0 w 1129"/>
              <a:gd name="T3" fmla="*/ 0 h 297"/>
              <a:gd name="T4" fmla="*/ 0 w 1129"/>
              <a:gd name="T5" fmla="*/ 469900 h 297"/>
              <a:gd name="T6" fmla="*/ 1790700 w 1129"/>
              <a:gd name="T7" fmla="*/ 469900 h 297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129" h="297">
                <a:moveTo>
                  <a:pt x="1128" y="0"/>
                </a:moveTo>
                <a:lnTo>
                  <a:pt x="0" y="0"/>
                </a:lnTo>
                <a:lnTo>
                  <a:pt x="0" y="296"/>
                </a:lnTo>
                <a:lnTo>
                  <a:pt x="1128" y="29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56376" name="Line 54">
            <a:extLst>
              <a:ext uri="{FF2B5EF4-FFF2-40B4-BE49-F238E27FC236}">
                <a16:creationId xmlns:a16="http://schemas.microsoft.com/office/drawing/2014/main" id="{8E2BF049-5F47-4319-BE9C-6AA23F7792D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445125" y="5842000"/>
            <a:ext cx="3175" cy="44767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</p:spTree>
  </p:cSld>
  <p:clrMapOvr>
    <a:masterClrMapping/>
  </p:clrMapOvr>
  <p:transition>
    <p:wipe dir="d"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Élőláb helye 4">
            <a:extLst>
              <a:ext uri="{FF2B5EF4-FFF2-40B4-BE49-F238E27FC236}">
                <a16:creationId xmlns:a16="http://schemas.microsoft.com/office/drawing/2014/main" id="{37E98030-6310-426B-AF2E-375D68CF0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hu-HU" b="0">
                <a:latin typeface="Arial" panose="020B0604020202020204" pitchFamily="34" charset="0"/>
              </a:rPr>
              <a:t>Információrendszer fejlesztés módszertana, Dr. Molnár Bálint egyetemi docens</a:t>
            </a:r>
          </a:p>
        </p:txBody>
      </p:sp>
      <p:sp>
        <p:nvSpPr>
          <p:cNvPr id="58371" name="Dia számának helye 5">
            <a:extLst>
              <a:ext uri="{FF2B5EF4-FFF2-40B4-BE49-F238E27FC236}">
                <a16:creationId xmlns:a16="http://schemas.microsoft.com/office/drawing/2014/main" id="{FBC1509C-7244-4DC2-92B2-FCA247F945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fld id="{EF487E5F-7E02-4274-BC1C-A8DE8E58B1F1}" type="slidenum">
              <a:rPr lang="en-US" altLang="hu-HU" b="0">
                <a:latin typeface="Arial" panose="020B0604020202020204" pitchFamily="34" charset="0"/>
              </a:rPr>
              <a:pPr/>
              <a:t>27</a:t>
            </a:fld>
            <a:endParaRPr lang="en-US" altLang="hu-HU" b="0">
              <a:latin typeface="Arial" panose="020B0604020202020204" pitchFamily="34" charset="0"/>
            </a:endParaRPr>
          </a:p>
        </p:txBody>
      </p:sp>
      <p:sp>
        <p:nvSpPr>
          <p:cNvPr id="58372" name="Rectangle 2">
            <a:extLst>
              <a:ext uri="{FF2B5EF4-FFF2-40B4-BE49-F238E27FC236}">
                <a16:creationId xmlns:a16="http://schemas.microsoft.com/office/drawing/2014/main" id="{8FC267C7-A4CE-4D47-81B7-869A7911E1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7875" y="6234113"/>
            <a:ext cx="20383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hu-HU" altLang="hu-HU"/>
          </a:p>
        </p:txBody>
      </p:sp>
      <p:sp>
        <p:nvSpPr>
          <p:cNvPr id="58373" name="Rectangle 3">
            <a:extLst>
              <a:ext uri="{FF2B5EF4-FFF2-40B4-BE49-F238E27FC236}">
                <a16:creationId xmlns:a16="http://schemas.microsoft.com/office/drawing/2014/main" id="{749D41D6-5F5F-45E1-848E-2803BFF9DB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98838" y="6234113"/>
            <a:ext cx="31083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hu-HU" altLang="hu-HU"/>
          </a:p>
        </p:txBody>
      </p:sp>
      <p:sp>
        <p:nvSpPr>
          <p:cNvPr id="58374" name="Rectangle 4">
            <a:extLst>
              <a:ext uri="{FF2B5EF4-FFF2-40B4-BE49-F238E27FC236}">
                <a16:creationId xmlns:a16="http://schemas.microsoft.com/office/drawing/2014/main" id="{73C1DC91-28D5-4A71-B511-566CF955CBF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57288" y="584200"/>
            <a:ext cx="7869237" cy="536575"/>
          </a:xfrm>
          <a:noFill/>
        </p:spPr>
        <p:txBody>
          <a:bodyPr lIns="0" tIns="0" rIns="0" bIns="0"/>
          <a:lstStyle/>
          <a:p>
            <a:pPr marL="0" indent="0" algn="ctr" defTabSz="401638" eaLnBrk="1" hangingPunct="1">
              <a:spcBef>
                <a:spcPct val="0"/>
              </a:spcBef>
            </a:pPr>
            <a:r>
              <a:rPr lang="en-US" altLang="hu-HU" sz="2300"/>
              <a:t>KONTEXTUS ÁBRA</a:t>
            </a:r>
          </a:p>
          <a:p>
            <a:pPr marL="0" indent="0" algn="ctr" defTabSz="401638" eaLnBrk="1" hangingPunct="1">
              <a:spcBef>
                <a:spcPct val="0"/>
              </a:spcBef>
            </a:pPr>
            <a:r>
              <a:rPr lang="en-US" altLang="hu-HU" sz="1800"/>
              <a:t>A rendszer kiterjedésének tisztázása</a:t>
            </a:r>
          </a:p>
        </p:txBody>
      </p:sp>
      <p:sp>
        <p:nvSpPr>
          <p:cNvPr id="58375" name="Rectangle 5">
            <a:extLst>
              <a:ext uri="{FF2B5EF4-FFF2-40B4-BE49-F238E27FC236}">
                <a16:creationId xmlns:a16="http://schemas.microsoft.com/office/drawing/2014/main" id="{1FCA5451-B014-42E8-9D31-02C3646853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63950" y="2263775"/>
            <a:ext cx="1492250" cy="758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hu-HU" sz="1800" b="0">
                <a:solidFill>
                  <a:srgbClr val="000000"/>
                </a:solidFill>
              </a:rPr>
              <a:t>Vásárlói</a:t>
            </a:r>
          </a:p>
          <a:p>
            <a:pPr algn="ctr"/>
            <a:r>
              <a:rPr lang="en-US" altLang="hu-HU" sz="1800" b="0">
                <a:solidFill>
                  <a:srgbClr val="000000"/>
                </a:solidFill>
              </a:rPr>
              <a:t>rendelési űrlap</a:t>
            </a:r>
          </a:p>
        </p:txBody>
      </p:sp>
      <p:sp>
        <p:nvSpPr>
          <p:cNvPr id="58376" name="Freeform 6">
            <a:extLst>
              <a:ext uri="{FF2B5EF4-FFF2-40B4-BE49-F238E27FC236}">
                <a16:creationId xmlns:a16="http://schemas.microsoft.com/office/drawing/2014/main" id="{6D21A4E6-985C-4BDD-870D-AE0C90E18CE6}"/>
              </a:ext>
            </a:extLst>
          </p:cNvPr>
          <p:cNvSpPr>
            <a:spLocks/>
          </p:cNvSpPr>
          <p:nvPr/>
        </p:nvSpPr>
        <p:spPr bwMode="auto">
          <a:xfrm>
            <a:off x="3978275" y="3251200"/>
            <a:ext cx="1817688" cy="552450"/>
          </a:xfrm>
          <a:custGeom>
            <a:avLst/>
            <a:gdLst>
              <a:gd name="T0" fmla="*/ 0 w 1145"/>
              <a:gd name="T1" fmla="*/ 550863 h 348"/>
              <a:gd name="T2" fmla="*/ 0 w 1145"/>
              <a:gd name="T3" fmla="*/ 0 h 348"/>
              <a:gd name="T4" fmla="*/ 1816100 w 1145"/>
              <a:gd name="T5" fmla="*/ 0 h 348"/>
              <a:gd name="T6" fmla="*/ 1816100 w 1145"/>
              <a:gd name="T7" fmla="*/ 550863 h 348"/>
              <a:gd name="T8" fmla="*/ 0 w 1145"/>
              <a:gd name="T9" fmla="*/ 550863 h 34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145" h="348">
                <a:moveTo>
                  <a:pt x="0" y="347"/>
                </a:moveTo>
                <a:lnTo>
                  <a:pt x="0" y="0"/>
                </a:lnTo>
                <a:lnTo>
                  <a:pt x="1144" y="0"/>
                </a:lnTo>
                <a:lnTo>
                  <a:pt x="1144" y="347"/>
                </a:lnTo>
                <a:lnTo>
                  <a:pt x="0" y="347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58377" name="Rectangle 7">
            <a:extLst>
              <a:ext uri="{FF2B5EF4-FFF2-40B4-BE49-F238E27FC236}">
                <a16:creationId xmlns:a16="http://schemas.microsoft.com/office/drawing/2014/main" id="{1CAB884D-A0D7-4952-B330-F320EB9788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51300" y="3290888"/>
            <a:ext cx="1533525" cy="430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hu-HU" sz="1800" b="0">
                <a:solidFill>
                  <a:srgbClr val="000000"/>
                </a:solidFill>
              </a:rPr>
              <a:t>RENDELÉSI</a:t>
            </a:r>
          </a:p>
          <a:p>
            <a:pPr algn="ctr"/>
            <a:r>
              <a:rPr lang="en-US" altLang="hu-HU" sz="1800" b="0">
                <a:solidFill>
                  <a:srgbClr val="000000"/>
                </a:solidFill>
              </a:rPr>
              <a:t>RENDSZER</a:t>
            </a:r>
          </a:p>
        </p:txBody>
      </p:sp>
      <p:sp>
        <p:nvSpPr>
          <p:cNvPr id="58378" name="Rectangle 8">
            <a:extLst>
              <a:ext uri="{FF2B5EF4-FFF2-40B4-BE49-F238E27FC236}">
                <a16:creationId xmlns:a16="http://schemas.microsoft.com/office/drawing/2014/main" id="{C1224712-909F-4141-8E4F-7F14A89CC0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08438" y="3625850"/>
            <a:ext cx="1841500" cy="17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hu-HU" sz="1800" b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58379" name="Oval 9">
            <a:extLst>
              <a:ext uri="{FF2B5EF4-FFF2-40B4-BE49-F238E27FC236}">
                <a16:creationId xmlns:a16="http://schemas.microsoft.com/office/drawing/2014/main" id="{CF22CDFA-D123-405C-8F1E-92DD48D056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1849438"/>
            <a:ext cx="1771650" cy="773112"/>
          </a:xfrm>
          <a:prstGeom prst="ellips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hu-HU" altLang="hu-HU"/>
          </a:p>
        </p:txBody>
      </p:sp>
      <p:sp>
        <p:nvSpPr>
          <p:cNvPr id="58380" name="Rectangle 10">
            <a:extLst>
              <a:ext uri="{FF2B5EF4-FFF2-40B4-BE49-F238E27FC236}">
                <a16:creationId xmlns:a16="http://schemas.microsoft.com/office/drawing/2014/main" id="{B325FE86-9B1D-4148-A3C4-D890F58069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44688" y="2125663"/>
            <a:ext cx="862012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hu-HU" sz="1800" b="0">
                <a:solidFill>
                  <a:srgbClr val="000000"/>
                </a:solidFill>
              </a:rPr>
              <a:t>VEVő</a:t>
            </a:r>
          </a:p>
        </p:txBody>
      </p:sp>
      <p:sp>
        <p:nvSpPr>
          <p:cNvPr id="58381" name="Rectangle 11">
            <a:extLst>
              <a:ext uri="{FF2B5EF4-FFF2-40B4-BE49-F238E27FC236}">
                <a16:creationId xmlns:a16="http://schemas.microsoft.com/office/drawing/2014/main" id="{83797BC9-A378-4EC6-A29C-3062D06802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22513" y="1865313"/>
            <a:ext cx="144462" cy="134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hu-HU" sz="1800" b="0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58382" name="Line 12">
            <a:extLst>
              <a:ext uri="{FF2B5EF4-FFF2-40B4-BE49-F238E27FC236}">
                <a16:creationId xmlns:a16="http://schemas.microsoft.com/office/drawing/2014/main" id="{42451930-81DE-409B-B89E-26FEF4D7FFF8}"/>
              </a:ext>
            </a:extLst>
          </p:cNvPr>
          <p:cNvSpPr>
            <a:spLocks noChangeShapeType="1"/>
          </p:cNvSpPr>
          <p:nvPr/>
        </p:nvSpPr>
        <p:spPr bwMode="auto">
          <a:xfrm>
            <a:off x="5516563" y="3816350"/>
            <a:ext cx="1509712" cy="950913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58383" name="Rectangle 13">
            <a:extLst>
              <a:ext uri="{FF2B5EF4-FFF2-40B4-BE49-F238E27FC236}">
                <a16:creationId xmlns:a16="http://schemas.microsoft.com/office/drawing/2014/main" id="{12FEACCD-3AD4-4B02-B1DC-027D45BF04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33925" y="4213225"/>
            <a:ext cx="1501775" cy="752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hu-HU" sz="1800" b="0">
                <a:solidFill>
                  <a:srgbClr val="000000"/>
                </a:solidFill>
              </a:rPr>
              <a:t>Kigazított</a:t>
            </a:r>
          </a:p>
          <a:p>
            <a:pPr algn="ctr"/>
            <a:r>
              <a:rPr lang="en-US" altLang="hu-HU" sz="1800" b="0">
                <a:solidFill>
                  <a:srgbClr val="000000"/>
                </a:solidFill>
              </a:rPr>
              <a:t>kísérőjegyzék</a:t>
            </a:r>
          </a:p>
        </p:txBody>
      </p:sp>
      <p:sp>
        <p:nvSpPr>
          <p:cNvPr id="58384" name="Line 14">
            <a:extLst>
              <a:ext uri="{FF2B5EF4-FFF2-40B4-BE49-F238E27FC236}">
                <a16:creationId xmlns:a16="http://schemas.microsoft.com/office/drawing/2014/main" id="{D5F6B0E6-B068-4AA4-BC9C-1AE50ED0628B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717800" y="2603500"/>
            <a:ext cx="1235075" cy="79692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stealth" w="med" len="lg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58385" name="Line 15">
            <a:extLst>
              <a:ext uri="{FF2B5EF4-FFF2-40B4-BE49-F238E27FC236}">
                <a16:creationId xmlns:a16="http://schemas.microsoft.com/office/drawing/2014/main" id="{9B9C6C38-599D-489D-B9A7-0CD2C1DE2D41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149600" y="2565400"/>
            <a:ext cx="1108075" cy="684213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58386" name="Rectangle 16">
            <a:extLst>
              <a:ext uri="{FF2B5EF4-FFF2-40B4-BE49-F238E27FC236}">
                <a16:creationId xmlns:a16="http://schemas.microsoft.com/office/drawing/2014/main" id="{D52C2531-7648-4441-A034-59FC8820CC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52700" y="3100388"/>
            <a:ext cx="744538" cy="134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hu-HU" sz="1800" b="0">
                <a:solidFill>
                  <a:srgbClr val="000000"/>
                </a:solidFill>
              </a:rPr>
              <a:t>Számla</a:t>
            </a:r>
          </a:p>
        </p:txBody>
      </p:sp>
      <p:sp>
        <p:nvSpPr>
          <p:cNvPr id="58387" name="Line 17">
            <a:extLst>
              <a:ext uri="{FF2B5EF4-FFF2-40B4-BE49-F238E27FC236}">
                <a16:creationId xmlns:a16="http://schemas.microsoft.com/office/drawing/2014/main" id="{1430B677-99CE-4197-986B-FE53B0B271A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838825" y="2590800"/>
            <a:ext cx="1044575" cy="63182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58388" name="Rectangle 18">
            <a:extLst>
              <a:ext uri="{FF2B5EF4-FFF2-40B4-BE49-F238E27FC236}">
                <a16:creationId xmlns:a16="http://schemas.microsoft.com/office/drawing/2014/main" id="{6A662B59-59DB-4C71-B8AD-40494BCB9A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72238" y="2835275"/>
            <a:ext cx="982662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hu-HU" sz="1800" b="0">
                <a:solidFill>
                  <a:srgbClr val="000000"/>
                </a:solidFill>
              </a:rPr>
              <a:t>Számla</a:t>
            </a:r>
          </a:p>
          <a:p>
            <a:pPr algn="ctr"/>
            <a:r>
              <a:rPr lang="en-US" altLang="hu-HU" sz="1800" b="0">
                <a:solidFill>
                  <a:srgbClr val="000000"/>
                </a:solidFill>
              </a:rPr>
              <a:t>adatok</a:t>
            </a:r>
          </a:p>
        </p:txBody>
      </p:sp>
      <p:sp>
        <p:nvSpPr>
          <p:cNvPr id="58389" name="Rectangle 19">
            <a:extLst>
              <a:ext uri="{FF2B5EF4-FFF2-40B4-BE49-F238E27FC236}">
                <a16:creationId xmlns:a16="http://schemas.microsoft.com/office/drawing/2014/main" id="{6E5C3662-9BE6-429F-AE2A-B112D8BD25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77050" y="2068513"/>
            <a:ext cx="1320800" cy="490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hu-HU" sz="1800" b="0">
                <a:solidFill>
                  <a:srgbClr val="000000"/>
                </a:solidFill>
              </a:rPr>
              <a:t>FOLYÓ-</a:t>
            </a:r>
          </a:p>
          <a:p>
            <a:pPr algn="ctr"/>
            <a:r>
              <a:rPr lang="en-US" altLang="hu-HU" sz="1800" b="0">
                <a:solidFill>
                  <a:srgbClr val="000000"/>
                </a:solidFill>
              </a:rPr>
              <a:t>SZÁMLÁK</a:t>
            </a:r>
          </a:p>
        </p:txBody>
      </p:sp>
      <p:sp>
        <p:nvSpPr>
          <p:cNvPr id="58390" name="Oval 20">
            <a:extLst>
              <a:ext uri="{FF2B5EF4-FFF2-40B4-BE49-F238E27FC236}">
                <a16:creationId xmlns:a16="http://schemas.microsoft.com/office/drawing/2014/main" id="{D0ECB1B0-EAE3-4C5C-934F-7B933F2445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00800" y="4783138"/>
            <a:ext cx="1771650" cy="773112"/>
          </a:xfrm>
          <a:prstGeom prst="ellips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hu-HU" altLang="hu-HU"/>
          </a:p>
        </p:txBody>
      </p:sp>
      <p:sp>
        <p:nvSpPr>
          <p:cNvPr id="58391" name="Rectangle 21">
            <a:extLst>
              <a:ext uri="{FF2B5EF4-FFF2-40B4-BE49-F238E27FC236}">
                <a16:creationId xmlns:a16="http://schemas.microsoft.com/office/drawing/2014/main" id="{21D0193A-848C-4C3E-9DF3-0B5B0C085A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46888" y="5110163"/>
            <a:ext cx="862012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hu-HU" sz="1800" b="0">
                <a:solidFill>
                  <a:srgbClr val="000000"/>
                </a:solidFill>
              </a:rPr>
              <a:t>VEVő</a:t>
            </a:r>
          </a:p>
        </p:txBody>
      </p:sp>
      <p:sp>
        <p:nvSpPr>
          <p:cNvPr id="58392" name="Rectangle 22">
            <a:extLst>
              <a:ext uri="{FF2B5EF4-FFF2-40B4-BE49-F238E27FC236}">
                <a16:creationId xmlns:a16="http://schemas.microsoft.com/office/drawing/2014/main" id="{9840958C-D0A8-4A91-B48A-494D02BB0E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99313" y="4799013"/>
            <a:ext cx="144462" cy="134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hu-HU" sz="1800" b="0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58393" name="Oval 23">
            <a:extLst>
              <a:ext uri="{FF2B5EF4-FFF2-40B4-BE49-F238E27FC236}">
                <a16:creationId xmlns:a16="http://schemas.microsoft.com/office/drawing/2014/main" id="{B7707606-CFBC-4A40-9F92-92B39EBD91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67500" y="1849438"/>
            <a:ext cx="1771650" cy="773112"/>
          </a:xfrm>
          <a:prstGeom prst="ellips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hu-HU" altLang="hu-HU"/>
          </a:p>
        </p:txBody>
      </p:sp>
      <p:sp>
        <p:nvSpPr>
          <p:cNvPr id="58394" name="Rectangle 24">
            <a:extLst>
              <a:ext uri="{FF2B5EF4-FFF2-40B4-BE49-F238E27FC236}">
                <a16:creationId xmlns:a16="http://schemas.microsoft.com/office/drawing/2014/main" id="{F861831E-C0AE-49CD-9833-4760BF26FC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46963" y="1846263"/>
            <a:ext cx="144462" cy="134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hu-HU" sz="1800" b="0">
                <a:solidFill>
                  <a:srgbClr val="000000"/>
                </a:solidFill>
              </a:rPr>
              <a:t>b</a:t>
            </a:r>
          </a:p>
        </p:txBody>
      </p:sp>
    </p:spTree>
  </p:cSld>
  <p:clrMapOvr>
    <a:masterClrMapping/>
  </p:clrMapOvr>
  <p:transition>
    <p:wipe dir="d"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Élőláb helye 2">
            <a:extLst>
              <a:ext uri="{FF2B5EF4-FFF2-40B4-BE49-F238E27FC236}">
                <a16:creationId xmlns:a16="http://schemas.microsoft.com/office/drawing/2014/main" id="{BCBBF2B1-DA90-4479-B557-AAB48FFB99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hu-HU" b="0">
                <a:latin typeface="Arial" panose="020B0604020202020204" pitchFamily="34" charset="0"/>
              </a:rPr>
              <a:t>Információrendszer fejlesztés módszertana, Dr. Molnár Bálint egyetemi docens</a:t>
            </a:r>
          </a:p>
        </p:txBody>
      </p:sp>
      <p:sp>
        <p:nvSpPr>
          <p:cNvPr id="60419" name="Dia számának helye 3">
            <a:extLst>
              <a:ext uri="{FF2B5EF4-FFF2-40B4-BE49-F238E27FC236}">
                <a16:creationId xmlns:a16="http://schemas.microsoft.com/office/drawing/2014/main" id="{A3FE57E4-B8C2-4681-A0A7-E5EC782D40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fld id="{4D499022-5A20-427D-B273-AB73718522A7}" type="slidenum">
              <a:rPr lang="en-US" altLang="hu-HU" b="0">
                <a:latin typeface="Arial" panose="020B0604020202020204" pitchFamily="34" charset="0"/>
              </a:rPr>
              <a:pPr/>
              <a:t>28</a:t>
            </a:fld>
            <a:endParaRPr lang="en-US" altLang="hu-HU" b="0">
              <a:latin typeface="Arial" panose="020B0604020202020204" pitchFamily="34" charset="0"/>
            </a:endParaRPr>
          </a:p>
        </p:txBody>
      </p:sp>
      <p:sp>
        <p:nvSpPr>
          <p:cNvPr id="60420" name="Rectangle 2">
            <a:extLst>
              <a:ext uri="{FF2B5EF4-FFF2-40B4-BE49-F238E27FC236}">
                <a16:creationId xmlns:a16="http://schemas.microsoft.com/office/drawing/2014/main" id="{B9C52D69-7419-4FF3-98CD-72E4C53883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98838" y="6234113"/>
            <a:ext cx="31083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hu-HU" altLang="hu-HU"/>
          </a:p>
        </p:txBody>
      </p:sp>
      <p:sp>
        <p:nvSpPr>
          <p:cNvPr id="60421" name="Rectangle 3">
            <a:extLst>
              <a:ext uri="{FF2B5EF4-FFF2-40B4-BE49-F238E27FC236}">
                <a16:creationId xmlns:a16="http://schemas.microsoft.com/office/drawing/2014/main" id="{E9616C24-E443-43EE-9521-AA265A533D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3138" y="655638"/>
            <a:ext cx="8404225" cy="293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654050" indent="-252413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006475" indent="-201613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408113" indent="-201613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1809750" indent="-200025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266950" indent="-200025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724150" indent="-200025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181350" indent="-200025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638550" indent="-200025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hu-HU" sz="2400" b="0">
                <a:solidFill>
                  <a:srgbClr val="000000"/>
                </a:solidFill>
              </a:rPr>
              <a:t>DFD ELKÉSZÍTÉSÉNEK LÉPÉSEI</a:t>
            </a:r>
          </a:p>
        </p:txBody>
      </p:sp>
      <p:sp>
        <p:nvSpPr>
          <p:cNvPr id="60422" name="Rectangle 4">
            <a:extLst>
              <a:ext uri="{FF2B5EF4-FFF2-40B4-BE49-F238E27FC236}">
                <a16:creationId xmlns:a16="http://schemas.microsoft.com/office/drawing/2014/main" id="{9FAA8547-DD64-4A4C-B8ED-9E6F0A87A1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950" y="2000250"/>
            <a:ext cx="3133725" cy="318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hu-HU" sz="2000" b="0">
                <a:solidFill>
                  <a:srgbClr val="000000"/>
                </a:solidFill>
              </a:rPr>
              <a:t>Dokumentumáramlási ábra </a:t>
            </a:r>
          </a:p>
          <a:p>
            <a:r>
              <a:rPr lang="en-US" altLang="hu-HU" sz="2000" b="0">
                <a:solidFill>
                  <a:srgbClr val="000000"/>
                </a:solidFill>
              </a:rPr>
              <a:t>elkészítése</a:t>
            </a:r>
          </a:p>
          <a:p>
            <a:endParaRPr lang="en-US" altLang="hu-HU" sz="2000" b="0">
              <a:solidFill>
                <a:srgbClr val="000000"/>
              </a:solidFill>
            </a:endParaRPr>
          </a:p>
          <a:p>
            <a:r>
              <a:rPr lang="en-US" altLang="hu-HU" sz="2000" b="0">
                <a:solidFill>
                  <a:srgbClr val="000000"/>
                </a:solidFill>
              </a:rPr>
              <a:t>A szükséges folyamatokkal és</a:t>
            </a:r>
          </a:p>
          <a:p>
            <a:r>
              <a:rPr lang="en-US" altLang="hu-HU" sz="2000" b="0">
                <a:solidFill>
                  <a:srgbClr val="000000"/>
                </a:solidFill>
              </a:rPr>
              <a:t>adattárakkal való kibővítése</a:t>
            </a:r>
          </a:p>
          <a:p>
            <a:endParaRPr lang="en-US" altLang="hu-HU" sz="2000" b="0">
              <a:solidFill>
                <a:srgbClr val="000000"/>
              </a:solidFill>
            </a:endParaRPr>
          </a:p>
          <a:p>
            <a:r>
              <a:rPr lang="en-US" altLang="hu-HU" sz="2000" b="0">
                <a:solidFill>
                  <a:srgbClr val="000000"/>
                </a:solidFill>
              </a:rPr>
              <a:t>Alsó szintű DFD-k létrehozása</a:t>
            </a:r>
          </a:p>
          <a:p>
            <a:endParaRPr lang="en-US" altLang="hu-HU" sz="2000" b="0">
              <a:solidFill>
                <a:srgbClr val="000000"/>
              </a:solidFill>
            </a:endParaRPr>
          </a:p>
          <a:p>
            <a:r>
              <a:rPr lang="en-US" altLang="hu-HU" sz="2000" b="0">
                <a:solidFill>
                  <a:srgbClr val="000000"/>
                </a:solidFill>
              </a:rPr>
              <a:t>DFD halmaz áttekintése</a:t>
            </a:r>
          </a:p>
        </p:txBody>
      </p:sp>
      <p:sp>
        <p:nvSpPr>
          <p:cNvPr id="60423" name="Freeform 5">
            <a:extLst>
              <a:ext uri="{FF2B5EF4-FFF2-40B4-BE49-F238E27FC236}">
                <a16:creationId xmlns:a16="http://schemas.microsoft.com/office/drawing/2014/main" id="{0134EE78-6629-4687-9A47-CB9A375128AB}"/>
              </a:ext>
            </a:extLst>
          </p:cNvPr>
          <p:cNvSpPr>
            <a:spLocks/>
          </p:cNvSpPr>
          <p:nvPr/>
        </p:nvSpPr>
        <p:spPr bwMode="auto">
          <a:xfrm>
            <a:off x="5210175" y="3459163"/>
            <a:ext cx="428625" cy="255587"/>
          </a:xfrm>
          <a:custGeom>
            <a:avLst/>
            <a:gdLst>
              <a:gd name="T0" fmla="*/ 0 w 270"/>
              <a:gd name="T1" fmla="*/ 0 h 161"/>
              <a:gd name="T2" fmla="*/ 0 w 270"/>
              <a:gd name="T3" fmla="*/ 254000 h 161"/>
              <a:gd name="T4" fmla="*/ 427038 w 270"/>
              <a:gd name="T5" fmla="*/ 254000 h 161"/>
              <a:gd name="T6" fmla="*/ 427038 w 270"/>
              <a:gd name="T7" fmla="*/ 0 h 161"/>
              <a:gd name="T8" fmla="*/ 0 w 270"/>
              <a:gd name="T9" fmla="*/ 0 h 161"/>
              <a:gd name="T10" fmla="*/ 0 w 270"/>
              <a:gd name="T11" fmla="*/ 0 h 161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270" h="161">
                <a:moveTo>
                  <a:pt x="0" y="0"/>
                </a:moveTo>
                <a:lnTo>
                  <a:pt x="0" y="160"/>
                </a:lnTo>
                <a:lnTo>
                  <a:pt x="269" y="160"/>
                </a:lnTo>
                <a:lnTo>
                  <a:pt x="269" y="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0424" name="Oval 6">
            <a:extLst>
              <a:ext uri="{FF2B5EF4-FFF2-40B4-BE49-F238E27FC236}">
                <a16:creationId xmlns:a16="http://schemas.microsoft.com/office/drawing/2014/main" id="{87885BE3-53D2-4D53-84A8-21E4F3EA32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08513" y="3330575"/>
            <a:ext cx="414337" cy="206375"/>
          </a:xfrm>
          <a:prstGeom prst="ellips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hu-HU" altLang="hu-HU"/>
          </a:p>
        </p:txBody>
      </p:sp>
      <p:sp>
        <p:nvSpPr>
          <p:cNvPr id="60425" name="Line 7">
            <a:extLst>
              <a:ext uri="{FF2B5EF4-FFF2-40B4-BE49-F238E27FC236}">
                <a16:creationId xmlns:a16="http://schemas.microsoft.com/office/drawing/2014/main" id="{4CD594FF-3781-474F-BA78-2C661039BDED}"/>
              </a:ext>
            </a:extLst>
          </p:cNvPr>
          <p:cNvSpPr>
            <a:spLocks noChangeShapeType="1"/>
          </p:cNvSpPr>
          <p:nvPr/>
        </p:nvSpPr>
        <p:spPr bwMode="auto">
          <a:xfrm>
            <a:off x="5207000" y="3521075"/>
            <a:ext cx="43021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0426" name="Line 8">
            <a:extLst>
              <a:ext uri="{FF2B5EF4-FFF2-40B4-BE49-F238E27FC236}">
                <a16:creationId xmlns:a16="http://schemas.microsoft.com/office/drawing/2014/main" id="{ACA46F3F-6CD1-4242-90D1-490F621E8A3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275263" y="3459163"/>
            <a:ext cx="0" cy="762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0427" name="Freeform 9">
            <a:extLst>
              <a:ext uri="{FF2B5EF4-FFF2-40B4-BE49-F238E27FC236}">
                <a16:creationId xmlns:a16="http://schemas.microsoft.com/office/drawing/2014/main" id="{94D01D53-4D68-46F2-8764-E2B3428A7641}"/>
              </a:ext>
            </a:extLst>
          </p:cNvPr>
          <p:cNvSpPr>
            <a:spLocks/>
          </p:cNvSpPr>
          <p:nvPr/>
        </p:nvSpPr>
        <p:spPr bwMode="auto">
          <a:xfrm>
            <a:off x="6145213" y="3459163"/>
            <a:ext cx="433387" cy="255587"/>
          </a:xfrm>
          <a:custGeom>
            <a:avLst/>
            <a:gdLst>
              <a:gd name="T0" fmla="*/ 0 w 273"/>
              <a:gd name="T1" fmla="*/ 0 h 161"/>
              <a:gd name="T2" fmla="*/ 0 w 273"/>
              <a:gd name="T3" fmla="*/ 254000 h 161"/>
              <a:gd name="T4" fmla="*/ 431800 w 273"/>
              <a:gd name="T5" fmla="*/ 254000 h 161"/>
              <a:gd name="T6" fmla="*/ 431800 w 273"/>
              <a:gd name="T7" fmla="*/ 0 h 161"/>
              <a:gd name="T8" fmla="*/ 0 w 273"/>
              <a:gd name="T9" fmla="*/ 0 h 161"/>
              <a:gd name="T10" fmla="*/ 0 w 273"/>
              <a:gd name="T11" fmla="*/ 0 h 161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273" h="161">
                <a:moveTo>
                  <a:pt x="0" y="0"/>
                </a:moveTo>
                <a:lnTo>
                  <a:pt x="0" y="160"/>
                </a:lnTo>
                <a:lnTo>
                  <a:pt x="272" y="160"/>
                </a:lnTo>
                <a:lnTo>
                  <a:pt x="272" y="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0428" name="Line 10">
            <a:extLst>
              <a:ext uri="{FF2B5EF4-FFF2-40B4-BE49-F238E27FC236}">
                <a16:creationId xmlns:a16="http://schemas.microsoft.com/office/drawing/2014/main" id="{3BECC69B-5D59-4F8E-AD39-76385BB95376}"/>
              </a:ext>
            </a:extLst>
          </p:cNvPr>
          <p:cNvSpPr>
            <a:spLocks noChangeShapeType="1"/>
          </p:cNvSpPr>
          <p:nvPr/>
        </p:nvSpPr>
        <p:spPr bwMode="auto">
          <a:xfrm>
            <a:off x="6142038" y="3521075"/>
            <a:ext cx="43497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0429" name="Line 11">
            <a:extLst>
              <a:ext uri="{FF2B5EF4-FFF2-40B4-BE49-F238E27FC236}">
                <a16:creationId xmlns:a16="http://schemas.microsoft.com/office/drawing/2014/main" id="{ACBEAD27-9E98-49EA-96FD-623EB1BCE19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210300" y="3459163"/>
            <a:ext cx="0" cy="762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0430" name="Freeform 12">
            <a:extLst>
              <a:ext uri="{FF2B5EF4-FFF2-40B4-BE49-F238E27FC236}">
                <a16:creationId xmlns:a16="http://schemas.microsoft.com/office/drawing/2014/main" id="{4444B834-B7DC-49E9-9757-666132088E43}"/>
              </a:ext>
            </a:extLst>
          </p:cNvPr>
          <p:cNvSpPr>
            <a:spLocks/>
          </p:cNvSpPr>
          <p:nvPr/>
        </p:nvSpPr>
        <p:spPr bwMode="auto">
          <a:xfrm>
            <a:off x="5218113" y="3844925"/>
            <a:ext cx="431800" cy="255588"/>
          </a:xfrm>
          <a:custGeom>
            <a:avLst/>
            <a:gdLst>
              <a:gd name="T0" fmla="*/ 0 w 272"/>
              <a:gd name="T1" fmla="*/ 0 h 161"/>
              <a:gd name="T2" fmla="*/ 0 w 272"/>
              <a:gd name="T3" fmla="*/ 254000 h 161"/>
              <a:gd name="T4" fmla="*/ 430213 w 272"/>
              <a:gd name="T5" fmla="*/ 254000 h 161"/>
              <a:gd name="T6" fmla="*/ 430213 w 272"/>
              <a:gd name="T7" fmla="*/ 0 h 161"/>
              <a:gd name="T8" fmla="*/ 0 w 272"/>
              <a:gd name="T9" fmla="*/ 0 h 161"/>
              <a:gd name="T10" fmla="*/ 0 w 272"/>
              <a:gd name="T11" fmla="*/ 0 h 161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272" h="161">
                <a:moveTo>
                  <a:pt x="0" y="0"/>
                </a:moveTo>
                <a:lnTo>
                  <a:pt x="0" y="160"/>
                </a:lnTo>
                <a:lnTo>
                  <a:pt x="271" y="160"/>
                </a:lnTo>
                <a:lnTo>
                  <a:pt x="271" y="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0431" name="Line 13">
            <a:extLst>
              <a:ext uri="{FF2B5EF4-FFF2-40B4-BE49-F238E27FC236}">
                <a16:creationId xmlns:a16="http://schemas.microsoft.com/office/drawing/2014/main" id="{F5D05597-A1A8-46AC-9313-88C7AA038580}"/>
              </a:ext>
            </a:extLst>
          </p:cNvPr>
          <p:cNvSpPr>
            <a:spLocks noChangeShapeType="1"/>
          </p:cNvSpPr>
          <p:nvPr/>
        </p:nvSpPr>
        <p:spPr bwMode="auto">
          <a:xfrm>
            <a:off x="5218113" y="3905250"/>
            <a:ext cx="430212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0432" name="Line 14">
            <a:extLst>
              <a:ext uri="{FF2B5EF4-FFF2-40B4-BE49-F238E27FC236}">
                <a16:creationId xmlns:a16="http://schemas.microsoft.com/office/drawing/2014/main" id="{5E9A0015-119B-4E98-9AD2-C4F197BDE24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286375" y="3841750"/>
            <a:ext cx="0" cy="762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0433" name="Freeform 15">
            <a:extLst>
              <a:ext uri="{FF2B5EF4-FFF2-40B4-BE49-F238E27FC236}">
                <a16:creationId xmlns:a16="http://schemas.microsoft.com/office/drawing/2014/main" id="{21E5AAB3-9D80-4F29-B903-009F6442CC15}"/>
              </a:ext>
            </a:extLst>
          </p:cNvPr>
          <p:cNvSpPr>
            <a:spLocks/>
          </p:cNvSpPr>
          <p:nvPr/>
        </p:nvSpPr>
        <p:spPr bwMode="auto">
          <a:xfrm>
            <a:off x="6145213" y="3844925"/>
            <a:ext cx="433387" cy="255588"/>
          </a:xfrm>
          <a:custGeom>
            <a:avLst/>
            <a:gdLst>
              <a:gd name="T0" fmla="*/ 0 w 273"/>
              <a:gd name="T1" fmla="*/ 0 h 161"/>
              <a:gd name="T2" fmla="*/ 0 w 273"/>
              <a:gd name="T3" fmla="*/ 254000 h 161"/>
              <a:gd name="T4" fmla="*/ 431800 w 273"/>
              <a:gd name="T5" fmla="*/ 254000 h 161"/>
              <a:gd name="T6" fmla="*/ 431800 w 273"/>
              <a:gd name="T7" fmla="*/ 0 h 161"/>
              <a:gd name="T8" fmla="*/ 0 w 273"/>
              <a:gd name="T9" fmla="*/ 0 h 161"/>
              <a:gd name="T10" fmla="*/ 0 w 273"/>
              <a:gd name="T11" fmla="*/ 0 h 161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273" h="161">
                <a:moveTo>
                  <a:pt x="0" y="0"/>
                </a:moveTo>
                <a:lnTo>
                  <a:pt x="0" y="160"/>
                </a:lnTo>
                <a:lnTo>
                  <a:pt x="272" y="160"/>
                </a:lnTo>
                <a:lnTo>
                  <a:pt x="272" y="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0434" name="Line 16">
            <a:extLst>
              <a:ext uri="{FF2B5EF4-FFF2-40B4-BE49-F238E27FC236}">
                <a16:creationId xmlns:a16="http://schemas.microsoft.com/office/drawing/2014/main" id="{463737FB-7F98-4373-A8C5-5C102E189850}"/>
              </a:ext>
            </a:extLst>
          </p:cNvPr>
          <p:cNvSpPr>
            <a:spLocks noChangeShapeType="1"/>
          </p:cNvSpPr>
          <p:nvPr/>
        </p:nvSpPr>
        <p:spPr bwMode="auto">
          <a:xfrm>
            <a:off x="6145213" y="3905250"/>
            <a:ext cx="4318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0435" name="Line 17">
            <a:extLst>
              <a:ext uri="{FF2B5EF4-FFF2-40B4-BE49-F238E27FC236}">
                <a16:creationId xmlns:a16="http://schemas.microsoft.com/office/drawing/2014/main" id="{211043DE-CB96-45A9-9984-8D526812F65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210300" y="3843338"/>
            <a:ext cx="0" cy="7461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0436" name="Freeform 18">
            <a:extLst>
              <a:ext uri="{FF2B5EF4-FFF2-40B4-BE49-F238E27FC236}">
                <a16:creationId xmlns:a16="http://schemas.microsoft.com/office/drawing/2014/main" id="{1BBB4DB5-D45D-446F-AD7A-AE65C1919BAB}"/>
              </a:ext>
            </a:extLst>
          </p:cNvPr>
          <p:cNvSpPr>
            <a:spLocks/>
          </p:cNvSpPr>
          <p:nvPr/>
        </p:nvSpPr>
        <p:spPr bwMode="auto">
          <a:xfrm>
            <a:off x="5721350" y="3754438"/>
            <a:ext cx="354013" cy="95250"/>
          </a:xfrm>
          <a:custGeom>
            <a:avLst/>
            <a:gdLst>
              <a:gd name="T0" fmla="*/ 352425 w 223"/>
              <a:gd name="T1" fmla="*/ 0 h 60"/>
              <a:gd name="T2" fmla="*/ 0 w 223"/>
              <a:gd name="T3" fmla="*/ 0 h 60"/>
              <a:gd name="T4" fmla="*/ 0 w 223"/>
              <a:gd name="T5" fmla="*/ 93663 h 60"/>
              <a:gd name="T6" fmla="*/ 352425 w 223"/>
              <a:gd name="T7" fmla="*/ 93663 h 6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23" h="60">
                <a:moveTo>
                  <a:pt x="222" y="0"/>
                </a:moveTo>
                <a:lnTo>
                  <a:pt x="0" y="0"/>
                </a:lnTo>
                <a:lnTo>
                  <a:pt x="0" y="59"/>
                </a:lnTo>
                <a:lnTo>
                  <a:pt x="222" y="5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0437" name="Rectangle 19">
            <a:extLst>
              <a:ext uri="{FF2B5EF4-FFF2-40B4-BE49-F238E27FC236}">
                <a16:creationId xmlns:a16="http://schemas.microsoft.com/office/drawing/2014/main" id="{E9A8E0C2-E35A-459A-BF66-9E9C846E76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08575" y="1847850"/>
            <a:ext cx="2817813" cy="252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hu-HU" sz="1800" b="0">
                <a:solidFill>
                  <a:srgbClr val="000000"/>
                </a:solidFill>
              </a:rPr>
              <a:t>A DFD-halmaz áttekintése</a:t>
            </a:r>
          </a:p>
        </p:txBody>
      </p:sp>
      <p:sp>
        <p:nvSpPr>
          <p:cNvPr id="60438" name="Oval 20">
            <a:extLst>
              <a:ext uri="{FF2B5EF4-FFF2-40B4-BE49-F238E27FC236}">
                <a16:creationId xmlns:a16="http://schemas.microsoft.com/office/drawing/2014/main" id="{1E8D0FCB-CA4F-47EA-8576-8631DDD6F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48475" y="3233738"/>
            <a:ext cx="417513" cy="207962"/>
          </a:xfrm>
          <a:prstGeom prst="ellips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hu-HU" altLang="hu-HU"/>
          </a:p>
        </p:txBody>
      </p:sp>
      <p:sp>
        <p:nvSpPr>
          <p:cNvPr id="60439" name="Oval 21">
            <a:extLst>
              <a:ext uri="{FF2B5EF4-FFF2-40B4-BE49-F238E27FC236}">
                <a16:creationId xmlns:a16="http://schemas.microsoft.com/office/drawing/2014/main" id="{62280F74-F9C4-40D5-9236-102F28E950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97400" y="4000500"/>
            <a:ext cx="415925" cy="209550"/>
          </a:xfrm>
          <a:prstGeom prst="ellips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hu-HU" altLang="hu-HU"/>
          </a:p>
        </p:txBody>
      </p:sp>
      <p:sp>
        <p:nvSpPr>
          <p:cNvPr id="60440" name="Oval 22">
            <a:extLst>
              <a:ext uri="{FF2B5EF4-FFF2-40B4-BE49-F238E27FC236}">
                <a16:creationId xmlns:a16="http://schemas.microsoft.com/office/drawing/2014/main" id="{950F5804-C662-4145-8872-15F944A3BA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48475" y="3521075"/>
            <a:ext cx="417513" cy="209550"/>
          </a:xfrm>
          <a:prstGeom prst="ellips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hu-HU" altLang="hu-HU"/>
          </a:p>
        </p:txBody>
      </p:sp>
      <p:sp>
        <p:nvSpPr>
          <p:cNvPr id="60441" name="Freeform 23">
            <a:extLst>
              <a:ext uri="{FF2B5EF4-FFF2-40B4-BE49-F238E27FC236}">
                <a16:creationId xmlns:a16="http://schemas.microsoft.com/office/drawing/2014/main" id="{263E5EAB-738F-4181-9AFC-40045C9E5955}"/>
              </a:ext>
            </a:extLst>
          </p:cNvPr>
          <p:cNvSpPr>
            <a:spLocks/>
          </p:cNvSpPr>
          <p:nvPr/>
        </p:nvSpPr>
        <p:spPr bwMode="auto">
          <a:xfrm>
            <a:off x="5148263" y="3402013"/>
            <a:ext cx="1471612" cy="882650"/>
          </a:xfrm>
          <a:custGeom>
            <a:avLst/>
            <a:gdLst>
              <a:gd name="T0" fmla="*/ 0 w 927"/>
              <a:gd name="T1" fmla="*/ 873125 h 556"/>
              <a:gd name="T2" fmla="*/ 0 w 927"/>
              <a:gd name="T3" fmla="*/ 0 h 556"/>
              <a:gd name="T4" fmla="*/ 1470025 w 927"/>
              <a:gd name="T5" fmla="*/ 0 h 556"/>
              <a:gd name="T6" fmla="*/ 1470025 w 927"/>
              <a:gd name="T7" fmla="*/ 881063 h 556"/>
              <a:gd name="T8" fmla="*/ 0 w 927"/>
              <a:gd name="T9" fmla="*/ 881063 h 55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927" h="556">
                <a:moveTo>
                  <a:pt x="0" y="550"/>
                </a:moveTo>
                <a:lnTo>
                  <a:pt x="0" y="0"/>
                </a:lnTo>
                <a:lnTo>
                  <a:pt x="926" y="0"/>
                </a:lnTo>
                <a:lnTo>
                  <a:pt x="926" y="555"/>
                </a:lnTo>
                <a:lnTo>
                  <a:pt x="0" y="555"/>
                </a:lnTo>
              </a:path>
            </a:pathLst>
          </a:custGeom>
          <a:noFill/>
          <a:ln w="12700" cap="rnd" cmpd="sng">
            <a:solidFill>
              <a:srgbClr val="5F5F5F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0442" name="Line 24">
            <a:extLst>
              <a:ext uri="{FF2B5EF4-FFF2-40B4-BE49-F238E27FC236}">
                <a16:creationId xmlns:a16="http://schemas.microsoft.com/office/drawing/2014/main" id="{20394E07-E990-4BF7-BC04-472A0C8EEC3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816600" y="3754438"/>
            <a:ext cx="0" cy="9207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0443" name="Line 25">
            <a:extLst>
              <a:ext uri="{FF2B5EF4-FFF2-40B4-BE49-F238E27FC236}">
                <a16:creationId xmlns:a16="http://schemas.microsoft.com/office/drawing/2014/main" id="{72793B08-1EF9-4AC5-99D0-B3672125064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816600" y="3536950"/>
            <a:ext cx="0" cy="88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0444" name="Freeform 26">
            <a:extLst>
              <a:ext uri="{FF2B5EF4-FFF2-40B4-BE49-F238E27FC236}">
                <a16:creationId xmlns:a16="http://schemas.microsoft.com/office/drawing/2014/main" id="{174AD12C-6728-443B-BF06-61C807EFBDCB}"/>
              </a:ext>
            </a:extLst>
          </p:cNvPr>
          <p:cNvSpPr>
            <a:spLocks/>
          </p:cNvSpPr>
          <p:nvPr/>
        </p:nvSpPr>
        <p:spPr bwMode="auto">
          <a:xfrm>
            <a:off x="5905500" y="3494088"/>
            <a:ext cx="30163" cy="50800"/>
          </a:xfrm>
          <a:custGeom>
            <a:avLst/>
            <a:gdLst>
              <a:gd name="T0" fmla="*/ 14288 w 19"/>
              <a:gd name="T1" fmla="*/ 49213 h 32"/>
              <a:gd name="T2" fmla="*/ 28575 w 19"/>
              <a:gd name="T3" fmla="*/ 0 h 32"/>
              <a:gd name="T4" fmla="*/ 0 w 19"/>
              <a:gd name="T5" fmla="*/ 1588 h 32"/>
              <a:gd name="T6" fmla="*/ 14288 w 19"/>
              <a:gd name="T7" fmla="*/ 49213 h 32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9" h="32">
                <a:moveTo>
                  <a:pt x="9" y="31"/>
                </a:moveTo>
                <a:lnTo>
                  <a:pt x="18" y="0"/>
                </a:lnTo>
                <a:lnTo>
                  <a:pt x="0" y="1"/>
                </a:lnTo>
                <a:lnTo>
                  <a:pt x="9" y="3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0445" name="Freeform 27">
            <a:extLst>
              <a:ext uri="{FF2B5EF4-FFF2-40B4-BE49-F238E27FC236}">
                <a16:creationId xmlns:a16="http://schemas.microsoft.com/office/drawing/2014/main" id="{F46DB5AA-4A4A-479A-94AF-1C3D17DF4099}"/>
              </a:ext>
            </a:extLst>
          </p:cNvPr>
          <p:cNvSpPr>
            <a:spLocks/>
          </p:cNvSpPr>
          <p:nvPr/>
        </p:nvSpPr>
        <p:spPr bwMode="auto">
          <a:xfrm>
            <a:off x="5651500" y="3929063"/>
            <a:ext cx="58738" cy="33337"/>
          </a:xfrm>
          <a:custGeom>
            <a:avLst/>
            <a:gdLst>
              <a:gd name="T0" fmla="*/ 0 w 37"/>
              <a:gd name="T1" fmla="*/ 15875 h 21"/>
              <a:gd name="T2" fmla="*/ 57150 w 37"/>
              <a:gd name="T3" fmla="*/ 0 h 21"/>
              <a:gd name="T4" fmla="*/ 57150 w 37"/>
              <a:gd name="T5" fmla="*/ 31750 h 21"/>
              <a:gd name="T6" fmla="*/ 0 w 37"/>
              <a:gd name="T7" fmla="*/ 15875 h 21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37" h="21">
                <a:moveTo>
                  <a:pt x="0" y="10"/>
                </a:moveTo>
                <a:lnTo>
                  <a:pt x="36" y="0"/>
                </a:lnTo>
                <a:lnTo>
                  <a:pt x="36" y="20"/>
                </a:lnTo>
                <a:lnTo>
                  <a:pt x="0" y="1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0446" name="Freeform 28">
            <a:extLst>
              <a:ext uri="{FF2B5EF4-FFF2-40B4-BE49-F238E27FC236}">
                <a16:creationId xmlns:a16="http://schemas.microsoft.com/office/drawing/2014/main" id="{A6ECA72B-8B48-4339-A545-57D326E6530C}"/>
              </a:ext>
            </a:extLst>
          </p:cNvPr>
          <p:cNvSpPr>
            <a:spLocks/>
          </p:cNvSpPr>
          <p:nvPr/>
        </p:nvSpPr>
        <p:spPr bwMode="auto">
          <a:xfrm>
            <a:off x="5721350" y="3536950"/>
            <a:ext cx="354013" cy="90488"/>
          </a:xfrm>
          <a:custGeom>
            <a:avLst/>
            <a:gdLst>
              <a:gd name="T0" fmla="*/ 352425 w 223"/>
              <a:gd name="T1" fmla="*/ 0 h 57"/>
              <a:gd name="T2" fmla="*/ 0 w 223"/>
              <a:gd name="T3" fmla="*/ 0 h 57"/>
              <a:gd name="T4" fmla="*/ 0 w 223"/>
              <a:gd name="T5" fmla="*/ 88900 h 57"/>
              <a:gd name="T6" fmla="*/ 352425 w 223"/>
              <a:gd name="T7" fmla="*/ 88900 h 57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23" h="57">
                <a:moveTo>
                  <a:pt x="222" y="0"/>
                </a:moveTo>
                <a:lnTo>
                  <a:pt x="0" y="0"/>
                </a:lnTo>
                <a:lnTo>
                  <a:pt x="0" y="56"/>
                </a:lnTo>
                <a:lnTo>
                  <a:pt x="222" y="5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0447" name="Freeform 29">
            <a:extLst>
              <a:ext uri="{FF2B5EF4-FFF2-40B4-BE49-F238E27FC236}">
                <a16:creationId xmlns:a16="http://schemas.microsoft.com/office/drawing/2014/main" id="{57F6BD5C-FB62-4354-A37A-CE3814297E8A}"/>
              </a:ext>
            </a:extLst>
          </p:cNvPr>
          <p:cNvSpPr>
            <a:spLocks/>
          </p:cNvSpPr>
          <p:nvPr/>
        </p:nvSpPr>
        <p:spPr bwMode="auto">
          <a:xfrm>
            <a:off x="5918200" y="3608388"/>
            <a:ext cx="228600" cy="49212"/>
          </a:xfrm>
          <a:custGeom>
            <a:avLst/>
            <a:gdLst>
              <a:gd name="T0" fmla="*/ 0 w 144"/>
              <a:gd name="T1" fmla="*/ 0 h 31"/>
              <a:gd name="T2" fmla="*/ 0 w 144"/>
              <a:gd name="T3" fmla="*/ 47625 h 31"/>
              <a:gd name="T4" fmla="*/ 227013 w 144"/>
              <a:gd name="T5" fmla="*/ 47625 h 3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44" h="31">
                <a:moveTo>
                  <a:pt x="0" y="0"/>
                </a:moveTo>
                <a:lnTo>
                  <a:pt x="0" y="30"/>
                </a:lnTo>
                <a:lnTo>
                  <a:pt x="143" y="3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0448" name="Freeform 30">
            <a:extLst>
              <a:ext uri="{FF2B5EF4-FFF2-40B4-BE49-F238E27FC236}">
                <a16:creationId xmlns:a16="http://schemas.microsoft.com/office/drawing/2014/main" id="{645DD79E-5DBB-479A-AFAD-85FFE69A62C0}"/>
              </a:ext>
            </a:extLst>
          </p:cNvPr>
          <p:cNvSpPr>
            <a:spLocks/>
          </p:cNvSpPr>
          <p:nvPr/>
        </p:nvSpPr>
        <p:spPr bwMode="auto">
          <a:xfrm>
            <a:off x="5638800" y="3473450"/>
            <a:ext cx="282575" cy="79375"/>
          </a:xfrm>
          <a:custGeom>
            <a:avLst/>
            <a:gdLst>
              <a:gd name="T0" fmla="*/ 0 w 178"/>
              <a:gd name="T1" fmla="*/ 0 h 50"/>
              <a:gd name="T2" fmla="*/ 280988 w 178"/>
              <a:gd name="T3" fmla="*/ 0 h 50"/>
              <a:gd name="T4" fmla="*/ 280988 w 178"/>
              <a:gd name="T5" fmla="*/ 77788 h 5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78" h="50">
                <a:moveTo>
                  <a:pt x="0" y="0"/>
                </a:moveTo>
                <a:lnTo>
                  <a:pt x="177" y="0"/>
                </a:lnTo>
                <a:lnTo>
                  <a:pt x="177" y="4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0449" name="Freeform 31">
            <a:extLst>
              <a:ext uri="{FF2B5EF4-FFF2-40B4-BE49-F238E27FC236}">
                <a16:creationId xmlns:a16="http://schemas.microsoft.com/office/drawing/2014/main" id="{5722C889-01C8-49D3-816D-F6A69CDE31EF}"/>
              </a:ext>
            </a:extLst>
          </p:cNvPr>
          <p:cNvSpPr>
            <a:spLocks/>
          </p:cNvSpPr>
          <p:nvPr/>
        </p:nvSpPr>
        <p:spPr bwMode="auto">
          <a:xfrm>
            <a:off x="5648325" y="3830638"/>
            <a:ext cx="217488" cy="142875"/>
          </a:xfrm>
          <a:custGeom>
            <a:avLst/>
            <a:gdLst>
              <a:gd name="T0" fmla="*/ 215900 w 137"/>
              <a:gd name="T1" fmla="*/ 0 h 90"/>
              <a:gd name="T2" fmla="*/ 215900 w 137"/>
              <a:gd name="T3" fmla="*/ 141288 h 90"/>
              <a:gd name="T4" fmla="*/ 0 w 137"/>
              <a:gd name="T5" fmla="*/ 141288 h 9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37" h="90">
                <a:moveTo>
                  <a:pt x="136" y="0"/>
                </a:moveTo>
                <a:lnTo>
                  <a:pt x="136" y="89"/>
                </a:lnTo>
                <a:lnTo>
                  <a:pt x="0" y="8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0450" name="Freeform 32">
            <a:extLst>
              <a:ext uri="{FF2B5EF4-FFF2-40B4-BE49-F238E27FC236}">
                <a16:creationId xmlns:a16="http://schemas.microsoft.com/office/drawing/2014/main" id="{D4F58FD7-0B40-486B-A9FD-A746122D623B}"/>
              </a:ext>
            </a:extLst>
          </p:cNvPr>
          <p:cNvSpPr>
            <a:spLocks/>
          </p:cNvSpPr>
          <p:nvPr/>
        </p:nvSpPr>
        <p:spPr bwMode="auto">
          <a:xfrm>
            <a:off x="5927725" y="3830638"/>
            <a:ext cx="219075" cy="142875"/>
          </a:xfrm>
          <a:custGeom>
            <a:avLst/>
            <a:gdLst>
              <a:gd name="T0" fmla="*/ 217488 w 138"/>
              <a:gd name="T1" fmla="*/ 141288 h 90"/>
              <a:gd name="T2" fmla="*/ 0 w 138"/>
              <a:gd name="T3" fmla="*/ 141288 h 90"/>
              <a:gd name="T4" fmla="*/ 0 w 138"/>
              <a:gd name="T5" fmla="*/ 0 h 9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38" h="90">
                <a:moveTo>
                  <a:pt x="137" y="89"/>
                </a:moveTo>
                <a:lnTo>
                  <a:pt x="0" y="89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0451" name="Line 33">
            <a:extLst>
              <a:ext uri="{FF2B5EF4-FFF2-40B4-BE49-F238E27FC236}">
                <a16:creationId xmlns:a16="http://schemas.microsoft.com/office/drawing/2014/main" id="{BD313492-9581-4139-A386-F13C7600308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019675" y="4011613"/>
            <a:ext cx="203200" cy="8731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0452" name="Freeform 34">
            <a:extLst>
              <a:ext uri="{FF2B5EF4-FFF2-40B4-BE49-F238E27FC236}">
                <a16:creationId xmlns:a16="http://schemas.microsoft.com/office/drawing/2014/main" id="{B7E01443-172B-43DA-A7BF-009C7D98F585}"/>
              </a:ext>
            </a:extLst>
          </p:cNvPr>
          <p:cNvSpPr>
            <a:spLocks/>
          </p:cNvSpPr>
          <p:nvPr/>
        </p:nvSpPr>
        <p:spPr bwMode="auto">
          <a:xfrm>
            <a:off x="6577013" y="3422650"/>
            <a:ext cx="53975" cy="46038"/>
          </a:xfrm>
          <a:custGeom>
            <a:avLst/>
            <a:gdLst>
              <a:gd name="T0" fmla="*/ 0 w 34"/>
              <a:gd name="T1" fmla="*/ 44450 h 29"/>
              <a:gd name="T2" fmla="*/ 52388 w 34"/>
              <a:gd name="T3" fmla="*/ 23813 h 29"/>
              <a:gd name="T4" fmla="*/ 33338 w 34"/>
              <a:gd name="T5" fmla="*/ 0 h 29"/>
              <a:gd name="T6" fmla="*/ 0 w 34"/>
              <a:gd name="T7" fmla="*/ 44450 h 29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34" h="29">
                <a:moveTo>
                  <a:pt x="0" y="28"/>
                </a:moveTo>
                <a:lnTo>
                  <a:pt x="33" y="15"/>
                </a:lnTo>
                <a:lnTo>
                  <a:pt x="21" y="0"/>
                </a:lnTo>
                <a:lnTo>
                  <a:pt x="0" y="28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0453" name="Freeform 35">
            <a:extLst>
              <a:ext uri="{FF2B5EF4-FFF2-40B4-BE49-F238E27FC236}">
                <a16:creationId xmlns:a16="http://schemas.microsoft.com/office/drawing/2014/main" id="{0FDF89AB-1E77-4B34-839F-7C1B52C09382}"/>
              </a:ext>
            </a:extLst>
          </p:cNvPr>
          <p:cNvSpPr>
            <a:spLocks/>
          </p:cNvSpPr>
          <p:nvPr/>
        </p:nvSpPr>
        <p:spPr bwMode="auto">
          <a:xfrm>
            <a:off x="6788150" y="3586163"/>
            <a:ext cx="58738" cy="34925"/>
          </a:xfrm>
          <a:custGeom>
            <a:avLst/>
            <a:gdLst>
              <a:gd name="T0" fmla="*/ 57150 w 37"/>
              <a:gd name="T1" fmla="*/ 17463 h 22"/>
              <a:gd name="T2" fmla="*/ 0 w 37"/>
              <a:gd name="T3" fmla="*/ 0 h 22"/>
              <a:gd name="T4" fmla="*/ 0 w 37"/>
              <a:gd name="T5" fmla="*/ 33338 h 22"/>
              <a:gd name="T6" fmla="*/ 57150 w 37"/>
              <a:gd name="T7" fmla="*/ 17463 h 22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37" h="22">
                <a:moveTo>
                  <a:pt x="36" y="11"/>
                </a:moveTo>
                <a:lnTo>
                  <a:pt x="0" y="0"/>
                </a:lnTo>
                <a:lnTo>
                  <a:pt x="0" y="21"/>
                </a:lnTo>
                <a:lnTo>
                  <a:pt x="36" y="1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0454" name="Line 36">
            <a:extLst>
              <a:ext uri="{FF2B5EF4-FFF2-40B4-BE49-F238E27FC236}">
                <a16:creationId xmlns:a16="http://schemas.microsoft.com/office/drawing/2014/main" id="{6C1406BA-63A3-40E1-95C9-70D6C8D69835}"/>
              </a:ext>
            </a:extLst>
          </p:cNvPr>
          <p:cNvSpPr>
            <a:spLocks noChangeShapeType="1"/>
          </p:cNvSpPr>
          <p:nvPr/>
        </p:nvSpPr>
        <p:spPr bwMode="auto">
          <a:xfrm>
            <a:off x="5029200" y="3414713"/>
            <a:ext cx="180975" cy="96837"/>
          </a:xfrm>
          <a:prstGeom prst="line">
            <a:avLst/>
          </a:prstGeom>
          <a:noFill/>
          <a:ln w="12700">
            <a:solidFill>
              <a:srgbClr val="D2D2D2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0455" name="Line 37">
            <a:extLst>
              <a:ext uri="{FF2B5EF4-FFF2-40B4-BE49-F238E27FC236}">
                <a16:creationId xmlns:a16="http://schemas.microsoft.com/office/drawing/2014/main" id="{7A1F671B-2B35-4F28-9F6F-FF404FFC75A2}"/>
              </a:ext>
            </a:extLst>
          </p:cNvPr>
          <p:cNvSpPr>
            <a:spLocks noChangeShapeType="1"/>
          </p:cNvSpPr>
          <p:nvPr/>
        </p:nvSpPr>
        <p:spPr bwMode="auto">
          <a:xfrm>
            <a:off x="6577013" y="3598863"/>
            <a:ext cx="266700" cy="317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0456" name="Line 38">
            <a:extLst>
              <a:ext uri="{FF2B5EF4-FFF2-40B4-BE49-F238E27FC236}">
                <a16:creationId xmlns:a16="http://schemas.microsoft.com/office/drawing/2014/main" id="{E65552BC-59FE-4589-A1B8-FBA084A0495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573838" y="3313113"/>
            <a:ext cx="273050" cy="18097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0457" name="Freeform 39">
            <a:extLst>
              <a:ext uri="{FF2B5EF4-FFF2-40B4-BE49-F238E27FC236}">
                <a16:creationId xmlns:a16="http://schemas.microsoft.com/office/drawing/2014/main" id="{467EDB14-1A39-4444-844F-7EFCCF6C57D0}"/>
              </a:ext>
            </a:extLst>
          </p:cNvPr>
          <p:cNvSpPr>
            <a:spLocks/>
          </p:cNvSpPr>
          <p:nvPr/>
        </p:nvSpPr>
        <p:spPr bwMode="auto">
          <a:xfrm>
            <a:off x="5205413" y="4765675"/>
            <a:ext cx="428625" cy="255588"/>
          </a:xfrm>
          <a:custGeom>
            <a:avLst/>
            <a:gdLst>
              <a:gd name="T0" fmla="*/ 0 w 270"/>
              <a:gd name="T1" fmla="*/ 0 h 161"/>
              <a:gd name="T2" fmla="*/ 0 w 270"/>
              <a:gd name="T3" fmla="*/ 254000 h 161"/>
              <a:gd name="T4" fmla="*/ 427038 w 270"/>
              <a:gd name="T5" fmla="*/ 254000 h 161"/>
              <a:gd name="T6" fmla="*/ 427038 w 270"/>
              <a:gd name="T7" fmla="*/ 0 h 161"/>
              <a:gd name="T8" fmla="*/ 0 w 270"/>
              <a:gd name="T9" fmla="*/ 0 h 161"/>
              <a:gd name="T10" fmla="*/ 0 w 270"/>
              <a:gd name="T11" fmla="*/ 0 h 161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270" h="161">
                <a:moveTo>
                  <a:pt x="0" y="0"/>
                </a:moveTo>
                <a:lnTo>
                  <a:pt x="0" y="160"/>
                </a:lnTo>
                <a:lnTo>
                  <a:pt x="269" y="160"/>
                </a:lnTo>
                <a:lnTo>
                  <a:pt x="269" y="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0458" name="Oval 40">
            <a:extLst>
              <a:ext uri="{FF2B5EF4-FFF2-40B4-BE49-F238E27FC236}">
                <a16:creationId xmlns:a16="http://schemas.microsoft.com/office/drawing/2014/main" id="{7E68D668-8665-4CEC-906E-1127FDF97A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02163" y="4826000"/>
            <a:ext cx="415925" cy="207963"/>
          </a:xfrm>
          <a:prstGeom prst="ellips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hu-HU" altLang="hu-HU"/>
          </a:p>
        </p:txBody>
      </p:sp>
      <p:sp>
        <p:nvSpPr>
          <p:cNvPr id="60459" name="Line 41">
            <a:extLst>
              <a:ext uri="{FF2B5EF4-FFF2-40B4-BE49-F238E27FC236}">
                <a16:creationId xmlns:a16="http://schemas.microsoft.com/office/drawing/2014/main" id="{F5762D69-3F22-4567-AA29-50FDD39C7D38}"/>
              </a:ext>
            </a:extLst>
          </p:cNvPr>
          <p:cNvSpPr>
            <a:spLocks noChangeShapeType="1"/>
          </p:cNvSpPr>
          <p:nvPr/>
        </p:nvSpPr>
        <p:spPr bwMode="auto">
          <a:xfrm>
            <a:off x="5200650" y="4827588"/>
            <a:ext cx="43497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0460" name="Line 42">
            <a:extLst>
              <a:ext uri="{FF2B5EF4-FFF2-40B4-BE49-F238E27FC236}">
                <a16:creationId xmlns:a16="http://schemas.microsoft.com/office/drawing/2014/main" id="{C99915A8-5C2B-4195-BB2F-80AA898D36E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270500" y="4765675"/>
            <a:ext cx="0" cy="762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0461" name="Freeform 43">
            <a:extLst>
              <a:ext uri="{FF2B5EF4-FFF2-40B4-BE49-F238E27FC236}">
                <a16:creationId xmlns:a16="http://schemas.microsoft.com/office/drawing/2014/main" id="{3259039F-7756-4ABA-A7EF-98E45EDEB986}"/>
              </a:ext>
            </a:extLst>
          </p:cNvPr>
          <p:cNvSpPr>
            <a:spLocks/>
          </p:cNvSpPr>
          <p:nvPr/>
        </p:nvSpPr>
        <p:spPr bwMode="auto">
          <a:xfrm>
            <a:off x="6140450" y="4765675"/>
            <a:ext cx="431800" cy="255588"/>
          </a:xfrm>
          <a:custGeom>
            <a:avLst/>
            <a:gdLst>
              <a:gd name="T0" fmla="*/ 0 w 272"/>
              <a:gd name="T1" fmla="*/ 0 h 161"/>
              <a:gd name="T2" fmla="*/ 0 w 272"/>
              <a:gd name="T3" fmla="*/ 254000 h 161"/>
              <a:gd name="T4" fmla="*/ 430213 w 272"/>
              <a:gd name="T5" fmla="*/ 254000 h 161"/>
              <a:gd name="T6" fmla="*/ 430213 w 272"/>
              <a:gd name="T7" fmla="*/ 0 h 161"/>
              <a:gd name="T8" fmla="*/ 0 w 272"/>
              <a:gd name="T9" fmla="*/ 0 h 161"/>
              <a:gd name="T10" fmla="*/ 0 w 272"/>
              <a:gd name="T11" fmla="*/ 0 h 161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272" h="161">
                <a:moveTo>
                  <a:pt x="0" y="0"/>
                </a:moveTo>
                <a:lnTo>
                  <a:pt x="0" y="160"/>
                </a:lnTo>
                <a:lnTo>
                  <a:pt x="271" y="160"/>
                </a:lnTo>
                <a:lnTo>
                  <a:pt x="271" y="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0462" name="Line 44">
            <a:extLst>
              <a:ext uri="{FF2B5EF4-FFF2-40B4-BE49-F238E27FC236}">
                <a16:creationId xmlns:a16="http://schemas.microsoft.com/office/drawing/2014/main" id="{86596284-5633-4BED-A6BB-8446682935BD}"/>
              </a:ext>
            </a:extLst>
          </p:cNvPr>
          <p:cNvSpPr>
            <a:spLocks noChangeShapeType="1"/>
          </p:cNvSpPr>
          <p:nvPr/>
        </p:nvSpPr>
        <p:spPr bwMode="auto">
          <a:xfrm>
            <a:off x="6137275" y="4827588"/>
            <a:ext cx="433388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0463" name="Line 45">
            <a:extLst>
              <a:ext uri="{FF2B5EF4-FFF2-40B4-BE49-F238E27FC236}">
                <a16:creationId xmlns:a16="http://schemas.microsoft.com/office/drawing/2014/main" id="{3CCF6545-D3AC-428D-82CE-8432CB10310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207125" y="4765675"/>
            <a:ext cx="0" cy="762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0464" name="Freeform 46">
            <a:extLst>
              <a:ext uri="{FF2B5EF4-FFF2-40B4-BE49-F238E27FC236}">
                <a16:creationId xmlns:a16="http://schemas.microsoft.com/office/drawing/2014/main" id="{A81A176E-314E-4FE8-AE69-742631A68651}"/>
              </a:ext>
            </a:extLst>
          </p:cNvPr>
          <p:cNvSpPr>
            <a:spLocks/>
          </p:cNvSpPr>
          <p:nvPr/>
        </p:nvSpPr>
        <p:spPr bwMode="auto">
          <a:xfrm>
            <a:off x="5654675" y="5003800"/>
            <a:ext cx="431800" cy="254000"/>
          </a:xfrm>
          <a:custGeom>
            <a:avLst/>
            <a:gdLst>
              <a:gd name="T0" fmla="*/ 0 w 272"/>
              <a:gd name="T1" fmla="*/ 0 h 160"/>
              <a:gd name="T2" fmla="*/ 0 w 272"/>
              <a:gd name="T3" fmla="*/ 252413 h 160"/>
              <a:gd name="T4" fmla="*/ 430213 w 272"/>
              <a:gd name="T5" fmla="*/ 252413 h 160"/>
              <a:gd name="T6" fmla="*/ 430213 w 272"/>
              <a:gd name="T7" fmla="*/ 0 h 160"/>
              <a:gd name="T8" fmla="*/ 0 w 272"/>
              <a:gd name="T9" fmla="*/ 0 h 160"/>
              <a:gd name="T10" fmla="*/ 0 w 272"/>
              <a:gd name="T11" fmla="*/ 0 h 16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272" h="160">
                <a:moveTo>
                  <a:pt x="0" y="0"/>
                </a:moveTo>
                <a:lnTo>
                  <a:pt x="0" y="159"/>
                </a:lnTo>
                <a:lnTo>
                  <a:pt x="271" y="159"/>
                </a:lnTo>
                <a:lnTo>
                  <a:pt x="271" y="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0465" name="Line 47">
            <a:extLst>
              <a:ext uri="{FF2B5EF4-FFF2-40B4-BE49-F238E27FC236}">
                <a16:creationId xmlns:a16="http://schemas.microsoft.com/office/drawing/2014/main" id="{54D4AAEA-E580-4460-BE81-50FCC6EF2B63}"/>
              </a:ext>
            </a:extLst>
          </p:cNvPr>
          <p:cNvSpPr>
            <a:spLocks noChangeShapeType="1"/>
          </p:cNvSpPr>
          <p:nvPr/>
        </p:nvSpPr>
        <p:spPr bwMode="auto">
          <a:xfrm>
            <a:off x="5654675" y="5062538"/>
            <a:ext cx="43021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0466" name="Line 48">
            <a:extLst>
              <a:ext uri="{FF2B5EF4-FFF2-40B4-BE49-F238E27FC236}">
                <a16:creationId xmlns:a16="http://schemas.microsoft.com/office/drawing/2014/main" id="{5D4E5366-4AD5-495D-9E5C-D5DEF20D2C4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719763" y="5003800"/>
            <a:ext cx="0" cy="7302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0467" name="Freeform 49">
            <a:extLst>
              <a:ext uri="{FF2B5EF4-FFF2-40B4-BE49-F238E27FC236}">
                <a16:creationId xmlns:a16="http://schemas.microsoft.com/office/drawing/2014/main" id="{7360729A-ADDA-41E5-AE6E-1E03F3E3D7DD}"/>
              </a:ext>
            </a:extLst>
          </p:cNvPr>
          <p:cNvSpPr>
            <a:spLocks/>
          </p:cNvSpPr>
          <p:nvPr/>
        </p:nvSpPr>
        <p:spPr bwMode="auto">
          <a:xfrm>
            <a:off x="5218113" y="5143500"/>
            <a:ext cx="352425" cy="92075"/>
          </a:xfrm>
          <a:custGeom>
            <a:avLst/>
            <a:gdLst>
              <a:gd name="T0" fmla="*/ 350838 w 222"/>
              <a:gd name="T1" fmla="*/ 0 h 58"/>
              <a:gd name="T2" fmla="*/ 0 w 222"/>
              <a:gd name="T3" fmla="*/ 0 h 58"/>
              <a:gd name="T4" fmla="*/ 0 w 222"/>
              <a:gd name="T5" fmla="*/ 90488 h 58"/>
              <a:gd name="T6" fmla="*/ 350838 w 222"/>
              <a:gd name="T7" fmla="*/ 90488 h 58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22" h="58">
                <a:moveTo>
                  <a:pt x="221" y="0"/>
                </a:moveTo>
                <a:lnTo>
                  <a:pt x="0" y="0"/>
                </a:lnTo>
                <a:lnTo>
                  <a:pt x="0" y="57"/>
                </a:lnTo>
                <a:lnTo>
                  <a:pt x="221" y="57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0468" name="Freeform 50">
            <a:extLst>
              <a:ext uri="{FF2B5EF4-FFF2-40B4-BE49-F238E27FC236}">
                <a16:creationId xmlns:a16="http://schemas.microsoft.com/office/drawing/2014/main" id="{139408DC-19DC-4245-91D8-A2025A1246A2}"/>
              </a:ext>
            </a:extLst>
          </p:cNvPr>
          <p:cNvSpPr>
            <a:spLocks/>
          </p:cNvSpPr>
          <p:nvPr/>
        </p:nvSpPr>
        <p:spPr bwMode="auto">
          <a:xfrm>
            <a:off x="5145088" y="4545013"/>
            <a:ext cx="1471612" cy="881062"/>
          </a:xfrm>
          <a:custGeom>
            <a:avLst/>
            <a:gdLst>
              <a:gd name="T0" fmla="*/ 0 w 927"/>
              <a:gd name="T1" fmla="*/ 871537 h 555"/>
              <a:gd name="T2" fmla="*/ 0 w 927"/>
              <a:gd name="T3" fmla="*/ 0 h 555"/>
              <a:gd name="T4" fmla="*/ 1470025 w 927"/>
              <a:gd name="T5" fmla="*/ 0 h 555"/>
              <a:gd name="T6" fmla="*/ 1470025 w 927"/>
              <a:gd name="T7" fmla="*/ 879475 h 555"/>
              <a:gd name="T8" fmla="*/ 0 w 927"/>
              <a:gd name="T9" fmla="*/ 879475 h 5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927" h="555">
                <a:moveTo>
                  <a:pt x="0" y="549"/>
                </a:moveTo>
                <a:lnTo>
                  <a:pt x="0" y="0"/>
                </a:lnTo>
                <a:lnTo>
                  <a:pt x="926" y="0"/>
                </a:lnTo>
                <a:lnTo>
                  <a:pt x="926" y="554"/>
                </a:lnTo>
                <a:lnTo>
                  <a:pt x="0" y="55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0469" name="Line 51">
            <a:extLst>
              <a:ext uri="{FF2B5EF4-FFF2-40B4-BE49-F238E27FC236}">
                <a16:creationId xmlns:a16="http://schemas.microsoft.com/office/drawing/2014/main" id="{BC458B8F-458E-4E73-B40A-62FCD402B10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316538" y="5143500"/>
            <a:ext cx="0" cy="904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0470" name="Freeform 52">
            <a:extLst>
              <a:ext uri="{FF2B5EF4-FFF2-40B4-BE49-F238E27FC236}">
                <a16:creationId xmlns:a16="http://schemas.microsoft.com/office/drawing/2014/main" id="{4E9AA42D-D45E-40FE-91EF-41EA5B601466}"/>
              </a:ext>
            </a:extLst>
          </p:cNvPr>
          <p:cNvSpPr>
            <a:spLocks/>
          </p:cNvSpPr>
          <p:nvPr/>
        </p:nvSpPr>
        <p:spPr bwMode="auto">
          <a:xfrm>
            <a:off x="5438775" y="5030788"/>
            <a:ext cx="217488" cy="141287"/>
          </a:xfrm>
          <a:custGeom>
            <a:avLst/>
            <a:gdLst>
              <a:gd name="T0" fmla="*/ 0 w 137"/>
              <a:gd name="T1" fmla="*/ 139700 h 89"/>
              <a:gd name="T2" fmla="*/ 0 w 137"/>
              <a:gd name="T3" fmla="*/ 0 h 89"/>
              <a:gd name="T4" fmla="*/ 215900 w 137"/>
              <a:gd name="T5" fmla="*/ 0 h 89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37" h="89">
                <a:moveTo>
                  <a:pt x="0" y="88"/>
                </a:moveTo>
                <a:lnTo>
                  <a:pt x="0" y="0"/>
                </a:lnTo>
                <a:lnTo>
                  <a:pt x="136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0471" name="Freeform 53">
            <a:extLst>
              <a:ext uri="{FF2B5EF4-FFF2-40B4-BE49-F238E27FC236}">
                <a16:creationId xmlns:a16="http://schemas.microsoft.com/office/drawing/2014/main" id="{D47F43A0-1314-419C-A502-4CA79750795F}"/>
              </a:ext>
            </a:extLst>
          </p:cNvPr>
          <p:cNvSpPr>
            <a:spLocks/>
          </p:cNvSpPr>
          <p:nvPr/>
        </p:nvSpPr>
        <p:spPr bwMode="auto">
          <a:xfrm>
            <a:off x="5318125" y="2754313"/>
            <a:ext cx="430213" cy="258762"/>
          </a:xfrm>
          <a:custGeom>
            <a:avLst/>
            <a:gdLst>
              <a:gd name="T0" fmla="*/ 0 w 271"/>
              <a:gd name="T1" fmla="*/ 0 h 163"/>
              <a:gd name="T2" fmla="*/ 0 w 271"/>
              <a:gd name="T3" fmla="*/ 257175 h 163"/>
              <a:gd name="T4" fmla="*/ 428625 w 271"/>
              <a:gd name="T5" fmla="*/ 257175 h 163"/>
              <a:gd name="T6" fmla="*/ 428625 w 271"/>
              <a:gd name="T7" fmla="*/ 0 h 163"/>
              <a:gd name="T8" fmla="*/ 0 w 271"/>
              <a:gd name="T9" fmla="*/ 0 h 163"/>
              <a:gd name="T10" fmla="*/ 0 w 271"/>
              <a:gd name="T11" fmla="*/ 0 h 163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271" h="163">
                <a:moveTo>
                  <a:pt x="0" y="0"/>
                </a:moveTo>
                <a:lnTo>
                  <a:pt x="0" y="162"/>
                </a:lnTo>
                <a:lnTo>
                  <a:pt x="270" y="162"/>
                </a:lnTo>
                <a:lnTo>
                  <a:pt x="270" y="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0472" name="Oval 54">
            <a:extLst>
              <a:ext uri="{FF2B5EF4-FFF2-40B4-BE49-F238E27FC236}">
                <a16:creationId xmlns:a16="http://schemas.microsoft.com/office/drawing/2014/main" id="{B8822337-8B1B-42D2-863E-2F07DB9F55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08525" y="2776538"/>
            <a:ext cx="417513" cy="209550"/>
          </a:xfrm>
          <a:prstGeom prst="ellips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hu-HU" altLang="hu-HU"/>
          </a:p>
        </p:txBody>
      </p:sp>
      <p:sp>
        <p:nvSpPr>
          <p:cNvPr id="60473" name="Line 55">
            <a:extLst>
              <a:ext uri="{FF2B5EF4-FFF2-40B4-BE49-F238E27FC236}">
                <a16:creationId xmlns:a16="http://schemas.microsoft.com/office/drawing/2014/main" id="{9BABFBD4-4EBA-4802-8D88-8BFDCE93D72E}"/>
              </a:ext>
            </a:extLst>
          </p:cNvPr>
          <p:cNvSpPr>
            <a:spLocks noChangeShapeType="1"/>
          </p:cNvSpPr>
          <p:nvPr/>
        </p:nvSpPr>
        <p:spPr bwMode="auto">
          <a:xfrm>
            <a:off x="5318125" y="2816225"/>
            <a:ext cx="427038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0474" name="Line 56">
            <a:extLst>
              <a:ext uri="{FF2B5EF4-FFF2-40B4-BE49-F238E27FC236}">
                <a16:creationId xmlns:a16="http://schemas.microsoft.com/office/drawing/2014/main" id="{803EEC65-0D4D-4A9A-A94A-7C78CB4C2BD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384800" y="2752725"/>
            <a:ext cx="0" cy="777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0475" name="Freeform 57">
            <a:extLst>
              <a:ext uri="{FF2B5EF4-FFF2-40B4-BE49-F238E27FC236}">
                <a16:creationId xmlns:a16="http://schemas.microsoft.com/office/drawing/2014/main" id="{5763EB51-EAF8-4C35-9CD2-34CC28EFB635}"/>
              </a:ext>
            </a:extLst>
          </p:cNvPr>
          <p:cNvSpPr>
            <a:spLocks/>
          </p:cNvSpPr>
          <p:nvPr/>
        </p:nvSpPr>
        <p:spPr bwMode="auto">
          <a:xfrm>
            <a:off x="6029325" y="2755900"/>
            <a:ext cx="430213" cy="258763"/>
          </a:xfrm>
          <a:custGeom>
            <a:avLst/>
            <a:gdLst>
              <a:gd name="T0" fmla="*/ 0 w 271"/>
              <a:gd name="T1" fmla="*/ 0 h 163"/>
              <a:gd name="T2" fmla="*/ 0 w 271"/>
              <a:gd name="T3" fmla="*/ 257175 h 163"/>
              <a:gd name="T4" fmla="*/ 428625 w 271"/>
              <a:gd name="T5" fmla="*/ 257175 h 163"/>
              <a:gd name="T6" fmla="*/ 428625 w 271"/>
              <a:gd name="T7" fmla="*/ 0 h 163"/>
              <a:gd name="T8" fmla="*/ 0 w 271"/>
              <a:gd name="T9" fmla="*/ 0 h 163"/>
              <a:gd name="T10" fmla="*/ 0 w 271"/>
              <a:gd name="T11" fmla="*/ 0 h 163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271" h="163">
                <a:moveTo>
                  <a:pt x="0" y="0"/>
                </a:moveTo>
                <a:lnTo>
                  <a:pt x="0" y="162"/>
                </a:lnTo>
                <a:lnTo>
                  <a:pt x="270" y="162"/>
                </a:lnTo>
                <a:lnTo>
                  <a:pt x="270" y="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0476" name="Line 58">
            <a:extLst>
              <a:ext uri="{FF2B5EF4-FFF2-40B4-BE49-F238E27FC236}">
                <a16:creationId xmlns:a16="http://schemas.microsoft.com/office/drawing/2014/main" id="{282FB2EF-ACA3-43D7-8DBE-517057361C8A}"/>
              </a:ext>
            </a:extLst>
          </p:cNvPr>
          <p:cNvSpPr>
            <a:spLocks noChangeShapeType="1"/>
          </p:cNvSpPr>
          <p:nvPr/>
        </p:nvSpPr>
        <p:spPr bwMode="auto">
          <a:xfrm>
            <a:off x="6024563" y="2816225"/>
            <a:ext cx="433387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0477" name="Line 59">
            <a:extLst>
              <a:ext uri="{FF2B5EF4-FFF2-40B4-BE49-F238E27FC236}">
                <a16:creationId xmlns:a16="http://schemas.microsoft.com/office/drawing/2014/main" id="{6DA42790-E975-4CC4-92E7-F309C5DF1D9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094413" y="2755900"/>
            <a:ext cx="0" cy="74613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0478" name="Line 60">
            <a:extLst>
              <a:ext uri="{FF2B5EF4-FFF2-40B4-BE49-F238E27FC236}">
                <a16:creationId xmlns:a16="http://schemas.microsoft.com/office/drawing/2014/main" id="{0FC2DB2B-DD29-49DB-9DC5-57DA1BBB139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746750" y="2868613"/>
            <a:ext cx="28257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stealth" w="med" len="lg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0479" name="Oval 61">
            <a:extLst>
              <a:ext uri="{FF2B5EF4-FFF2-40B4-BE49-F238E27FC236}">
                <a16:creationId xmlns:a16="http://schemas.microsoft.com/office/drawing/2014/main" id="{D5163457-564B-4CEC-91D7-8B0BF1927C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32575" y="2778125"/>
            <a:ext cx="414338" cy="209550"/>
          </a:xfrm>
          <a:prstGeom prst="ellips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hu-HU" altLang="hu-HU"/>
          </a:p>
        </p:txBody>
      </p:sp>
      <p:sp>
        <p:nvSpPr>
          <p:cNvPr id="60480" name="Line 62">
            <a:extLst>
              <a:ext uri="{FF2B5EF4-FFF2-40B4-BE49-F238E27FC236}">
                <a16:creationId xmlns:a16="http://schemas.microsoft.com/office/drawing/2014/main" id="{760E6F77-42FF-439E-B7AA-7586EED7118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132388" y="2868613"/>
            <a:ext cx="185737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0481" name="Line 63">
            <a:extLst>
              <a:ext uri="{FF2B5EF4-FFF2-40B4-BE49-F238E27FC236}">
                <a16:creationId xmlns:a16="http://schemas.microsoft.com/office/drawing/2014/main" id="{3F8E8200-8726-45D7-9FDE-37978AC5DD5A}"/>
              </a:ext>
            </a:extLst>
          </p:cNvPr>
          <p:cNvSpPr>
            <a:spLocks noChangeShapeType="1"/>
          </p:cNvSpPr>
          <p:nvPr/>
        </p:nvSpPr>
        <p:spPr bwMode="auto">
          <a:xfrm>
            <a:off x="6457950" y="2868613"/>
            <a:ext cx="16986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0482" name="Freeform 64">
            <a:extLst>
              <a:ext uri="{FF2B5EF4-FFF2-40B4-BE49-F238E27FC236}">
                <a16:creationId xmlns:a16="http://schemas.microsoft.com/office/drawing/2014/main" id="{8D5C8321-1BBF-453F-B46E-9CCB04F18D51}"/>
              </a:ext>
            </a:extLst>
          </p:cNvPr>
          <p:cNvSpPr>
            <a:spLocks/>
          </p:cNvSpPr>
          <p:nvPr/>
        </p:nvSpPr>
        <p:spPr bwMode="auto">
          <a:xfrm>
            <a:off x="5218113" y="2659063"/>
            <a:ext cx="1327150" cy="503237"/>
          </a:xfrm>
          <a:custGeom>
            <a:avLst/>
            <a:gdLst>
              <a:gd name="T0" fmla="*/ 0 w 836"/>
              <a:gd name="T1" fmla="*/ 492125 h 317"/>
              <a:gd name="T2" fmla="*/ 0 w 836"/>
              <a:gd name="T3" fmla="*/ 0 h 317"/>
              <a:gd name="T4" fmla="*/ 1325563 w 836"/>
              <a:gd name="T5" fmla="*/ 0 h 317"/>
              <a:gd name="T6" fmla="*/ 1325563 w 836"/>
              <a:gd name="T7" fmla="*/ 501650 h 317"/>
              <a:gd name="T8" fmla="*/ 0 w 836"/>
              <a:gd name="T9" fmla="*/ 501650 h 31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836" h="317">
                <a:moveTo>
                  <a:pt x="0" y="310"/>
                </a:moveTo>
                <a:lnTo>
                  <a:pt x="0" y="0"/>
                </a:lnTo>
                <a:lnTo>
                  <a:pt x="835" y="0"/>
                </a:lnTo>
                <a:lnTo>
                  <a:pt x="835" y="316"/>
                </a:lnTo>
                <a:lnTo>
                  <a:pt x="0" y="316"/>
                </a:lnTo>
              </a:path>
            </a:pathLst>
          </a:custGeom>
          <a:noFill/>
          <a:ln w="12700" cap="rnd" cmpd="sng">
            <a:solidFill>
              <a:srgbClr val="5F5F5F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0483" name="Oval 65">
            <a:extLst>
              <a:ext uri="{FF2B5EF4-FFF2-40B4-BE49-F238E27FC236}">
                <a16:creationId xmlns:a16="http://schemas.microsoft.com/office/drawing/2014/main" id="{5569714A-1CD5-4546-94DE-BACE798B96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86488" y="2273300"/>
            <a:ext cx="414337" cy="209550"/>
          </a:xfrm>
          <a:prstGeom prst="ellips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hu-HU" altLang="hu-HU"/>
          </a:p>
        </p:txBody>
      </p:sp>
      <p:sp>
        <p:nvSpPr>
          <p:cNvPr id="60484" name="Oval 66">
            <a:extLst>
              <a:ext uri="{FF2B5EF4-FFF2-40B4-BE49-F238E27FC236}">
                <a16:creationId xmlns:a16="http://schemas.microsoft.com/office/drawing/2014/main" id="{5994642E-C046-4562-BCCA-FE770ACFBC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54613" y="2273300"/>
            <a:ext cx="415925" cy="209550"/>
          </a:xfrm>
          <a:prstGeom prst="ellips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hu-HU" altLang="hu-HU"/>
          </a:p>
        </p:txBody>
      </p:sp>
      <p:sp>
        <p:nvSpPr>
          <p:cNvPr id="60485" name="Line 67">
            <a:extLst>
              <a:ext uri="{FF2B5EF4-FFF2-40B4-BE49-F238E27FC236}">
                <a16:creationId xmlns:a16="http://schemas.microsoft.com/office/drawing/2014/main" id="{705CFF28-82E0-49FA-87E6-312A03EE4A76}"/>
              </a:ext>
            </a:extLst>
          </p:cNvPr>
          <p:cNvSpPr>
            <a:spLocks noChangeShapeType="1"/>
          </p:cNvSpPr>
          <p:nvPr/>
        </p:nvSpPr>
        <p:spPr bwMode="auto">
          <a:xfrm>
            <a:off x="5362575" y="2444750"/>
            <a:ext cx="195263" cy="382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0486" name="Line 68">
            <a:extLst>
              <a:ext uri="{FF2B5EF4-FFF2-40B4-BE49-F238E27FC236}">
                <a16:creationId xmlns:a16="http://schemas.microsoft.com/office/drawing/2014/main" id="{975D0F37-A16F-4F7B-973A-3A2F35B0BFE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257925" y="2444750"/>
            <a:ext cx="138113" cy="3873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0487" name="Line 69">
            <a:extLst>
              <a:ext uri="{FF2B5EF4-FFF2-40B4-BE49-F238E27FC236}">
                <a16:creationId xmlns:a16="http://schemas.microsoft.com/office/drawing/2014/main" id="{F9309CDF-2D23-48CE-8CA2-ED4C604FB91A}"/>
              </a:ext>
            </a:extLst>
          </p:cNvPr>
          <p:cNvSpPr>
            <a:spLocks noChangeShapeType="1"/>
          </p:cNvSpPr>
          <p:nvPr/>
        </p:nvSpPr>
        <p:spPr bwMode="auto">
          <a:xfrm>
            <a:off x="5159375" y="4706938"/>
            <a:ext cx="1468438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0488" name="Line 70">
            <a:extLst>
              <a:ext uri="{FF2B5EF4-FFF2-40B4-BE49-F238E27FC236}">
                <a16:creationId xmlns:a16="http://schemas.microsoft.com/office/drawing/2014/main" id="{8854C76E-3B7E-406F-9876-FDBA525C768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467350" y="4545013"/>
            <a:ext cx="0" cy="2032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0489" name="Freeform 71">
            <a:extLst>
              <a:ext uri="{FF2B5EF4-FFF2-40B4-BE49-F238E27FC236}">
                <a16:creationId xmlns:a16="http://schemas.microsoft.com/office/drawing/2014/main" id="{F1543A58-B380-4E12-A956-F22B71E48BF9}"/>
              </a:ext>
            </a:extLst>
          </p:cNvPr>
          <p:cNvSpPr>
            <a:spLocks/>
          </p:cNvSpPr>
          <p:nvPr/>
        </p:nvSpPr>
        <p:spPr bwMode="auto">
          <a:xfrm>
            <a:off x="4797425" y="5003800"/>
            <a:ext cx="1089025" cy="388938"/>
          </a:xfrm>
          <a:custGeom>
            <a:avLst/>
            <a:gdLst>
              <a:gd name="T0" fmla="*/ 1087438 w 686"/>
              <a:gd name="T1" fmla="*/ 315913 h 245"/>
              <a:gd name="T2" fmla="*/ 1087438 w 686"/>
              <a:gd name="T3" fmla="*/ 387350 h 245"/>
              <a:gd name="T4" fmla="*/ 0 w 686"/>
              <a:gd name="T5" fmla="*/ 387350 h 245"/>
              <a:gd name="T6" fmla="*/ 0 w 686"/>
              <a:gd name="T7" fmla="*/ 0 h 245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686" h="245">
                <a:moveTo>
                  <a:pt x="685" y="199"/>
                </a:moveTo>
                <a:lnTo>
                  <a:pt x="685" y="244"/>
                </a:lnTo>
                <a:lnTo>
                  <a:pt x="0" y="244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0490" name="Line 72">
            <a:extLst>
              <a:ext uri="{FF2B5EF4-FFF2-40B4-BE49-F238E27FC236}">
                <a16:creationId xmlns:a16="http://schemas.microsoft.com/office/drawing/2014/main" id="{11EBC610-20C3-45C8-B89D-AE268B9F0747}"/>
              </a:ext>
            </a:extLst>
          </p:cNvPr>
          <p:cNvSpPr>
            <a:spLocks noChangeShapeType="1"/>
          </p:cNvSpPr>
          <p:nvPr/>
        </p:nvSpPr>
        <p:spPr bwMode="auto">
          <a:xfrm>
            <a:off x="5632450" y="4889500"/>
            <a:ext cx="5080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0491" name="Line 73">
            <a:extLst>
              <a:ext uri="{FF2B5EF4-FFF2-40B4-BE49-F238E27FC236}">
                <a16:creationId xmlns:a16="http://schemas.microsoft.com/office/drawing/2014/main" id="{FCD39800-4C67-43CE-8CD1-536FAC6A6B6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146675" y="4048125"/>
            <a:ext cx="68263" cy="615950"/>
          </a:xfrm>
          <a:prstGeom prst="line">
            <a:avLst/>
          </a:prstGeom>
          <a:noFill/>
          <a:ln w="12700">
            <a:solidFill>
              <a:srgbClr val="5F5F5F"/>
            </a:solidFill>
            <a:prstDash val="lg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0492" name="Line 74">
            <a:extLst>
              <a:ext uri="{FF2B5EF4-FFF2-40B4-BE49-F238E27FC236}">
                <a16:creationId xmlns:a16="http://schemas.microsoft.com/office/drawing/2014/main" id="{22241583-4F6F-488D-90F6-68419AEAC79A}"/>
              </a:ext>
            </a:extLst>
          </p:cNvPr>
          <p:cNvSpPr>
            <a:spLocks noChangeShapeType="1"/>
          </p:cNvSpPr>
          <p:nvPr/>
        </p:nvSpPr>
        <p:spPr bwMode="auto">
          <a:xfrm>
            <a:off x="5651500" y="4048125"/>
            <a:ext cx="965200" cy="615950"/>
          </a:xfrm>
          <a:prstGeom prst="line">
            <a:avLst/>
          </a:prstGeom>
          <a:noFill/>
          <a:ln w="12700">
            <a:solidFill>
              <a:srgbClr val="5F5F5F"/>
            </a:solidFill>
            <a:prstDash val="lg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0493" name="Freeform 75">
            <a:extLst>
              <a:ext uri="{FF2B5EF4-FFF2-40B4-BE49-F238E27FC236}">
                <a16:creationId xmlns:a16="http://schemas.microsoft.com/office/drawing/2014/main" id="{521BA43B-B940-4A8B-AFA1-07A447D3BDB2}"/>
              </a:ext>
            </a:extLst>
          </p:cNvPr>
          <p:cNvSpPr>
            <a:spLocks/>
          </p:cNvSpPr>
          <p:nvPr/>
        </p:nvSpPr>
        <p:spPr bwMode="auto">
          <a:xfrm>
            <a:off x="6804025" y="4929188"/>
            <a:ext cx="647700" cy="161925"/>
          </a:xfrm>
          <a:custGeom>
            <a:avLst/>
            <a:gdLst>
              <a:gd name="T0" fmla="*/ 646113 w 408"/>
              <a:gd name="T1" fmla="*/ 0 h 102"/>
              <a:gd name="T2" fmla="*/ 0 w 408"/>
              <a:gd name="T3" fmla="*/ 0 h 102"/>
              <a:gd name="T4" fmla="*/ 0 w 408"/>
              <a:gd name="T5" fmla="*/ 160338 h 102"/>
              <a:gd name="T6" fmla="*/ 646113 w 408"/>
              <a:gd name="T7" fmla="*/ 160338 h 102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408" h="102">
                <a:moveTo>
                  <a:pt x="407" y="0"/>
                </a:moveTo>
                <a:lnTo>
                  <a:pt x="0" y="0"/>
                </a:lnTo>
                <a:lnTo>
                  <a:pt x="0" y="101"/>
                </a:lnTo>
                <a:lnTo>
                  <a:pt x="407" y="10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0494" name="Line 76">
            <a:extLst>
              <a:ext uri="{FF2B5EF4-FFF2-40B4-BE49-F238E27FC236}">
                <a16:creationId xmlns:a16="http://schemas.microsoft.com/office/drawing/2014/main" id="{85E3E173-84C1-4BFB-A0F6-49EA0B4C08A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978650" y="4929188"/>
            <a:ext cx="0" cy="15716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0495" name="Line 77">
            <a:extLst>
              <a:ext uri="{FF2B5EF4-FFF2-40B4-BE49-F238E27FC236}">
                <a16:creationId xmlns:a16="http://schemas.microsoft.com/office/drawing/2014/main" id="{7358E8B0-2903-4C1F-8E5D-E4D823141B24}"/>
              </a:ext>
            </a:extLst>
          </p:cNvPr>
          <p:cNvSpPr>
            <a:spLocks noChangeShapeType="1"/>
          </p:cNvSpPr>
          <p:nvPr/>
        </p:nvSpPr>
        <p:spPr bwMode="auto">
          <a:xfrm>
            <a:off x="6084888" y="5035550"/>
            <a:ext cx="719137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0496" name="Line 78">
            <a:extLst>
              <a:ext uri="{FF2B5EF4-FFF2-40B4-BE49-F238E27FC236}">
                <a16:creationId xmlns:a16="http://schemas.microsoft.com/office/drawing/2014/main" id="{982BF416-5A52-4EB8-8808-06EF5BB3BF57}"/>
              </a:ext>
            </a:extLst>
          </p:cNvPr>
          <p:cNvSpPr>
            <a:spLocks noChangeShapeType="1"/>
          </p:cNvSpPr>
          <p:nvPr/>
        </p:nvSpPr>
        <p:spPr bwMode="auto">
          <a:xfrm>
            <a:off x="6569075" y="4943475"/>
            <a:ext cx="23495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0497" name="Rectangle 79">
            <a:extLst>
              <a:ext uri="{FF2B5EF4-FFF2-40B4-BE49-F238E27FC236}">
                <a16:creationId xmlns:a16="http://schemas.microsoft.com/office/drawing/2014/main" id="{B7904789-DEE2-44AB-9BF4-4A52B13E1E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82025" y="2863850"/>
            <a:ext cx="1076325" cy="665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hu-HU" sz="1800" b="0">
                <a:solidFill>
                  <a:srgbClr val="000000"/>
                </a:solidFill>
              </a:rPr>
              <a:t>Áttekintés-határok</a:t>
            </a:r>
          </a:p>
        </p:txBody>
      </p:sp>
      <p:sp>
        <p:nvSpPr>
          <p:cNvPr id="60498" name="Rectangle 80">
            <a:extLst>
              <a:ext uri="{FF2B5EF4-FFF2-40B4-BE49-F238E27FC236}">
                <a16:creationId xmlns:a16="http://schemas.microsoft.com/office/drawing/2014/main" id="{90A1C0BB-4E9A-414D-9B41-0D471A6BB3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02663" y="3781425"/>
            <a:ext cx="1222375" cy="101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hu-HU" sz="1800" b="0">
                <a:solidFill>
                  <a:srgbClr val="000000"/>
                </a:solidFill>
              </a:rPr>
              <a:t>Áttekintés = felbontás</a:t>
            </a:r>
          </a:p>
          <a:p>
            <a:r>
              <a:rPr lang="en-US" altLang="hu-HU" sz="1800" b="0">
                <a:solidFill>
                  <a:srgbClr val="000000"/>
                </a:solidFill>
              </a:rPr>
              <a:t>= teljesség</a:t>
            </a:r>
          </a:p>
        </p:txBody>
      </p:sp>
      <p:sp>
        <p:nvSpPr>
          <p:cNvPr id="60499" name="Rectangle 81">
            <a:extLst>
              <a:ext uri="{FF2B5EF4-FFF2-40B4-BE49-F238E27FC236}">
                <a16:creationId xmlns:a16="http://schemas.microsoft.com/office/drawing/2014/main" id="{807F5B29-53C3-487C-A323-D0DAB08F43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23300" y="4259263"/>
            <a:ext cx="901700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hu-HU" altLang="hu-HU"/>
          </a:p>
        </p:txBody>
      </p:sp>
      <p:sp>
        <p:nvSpPr>
          <p:cNvPr id="60500" name="Rectangle 82">
            <a:extLst>
              <a:ext uri="{FF2B5EF4-FFF2-40B4-BE49-F238E27FC236}">
                <a16:creationId xmlns:a16="http://schemas.microsoft.com/office/drawing/2014/main" id="{CCC7F2C9-9E7F-433D-AD88-8F2674618E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45400" y="2701925"/>
            <a:ext cx="123825" cy="25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hu-HU" sz="1500" b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60501" name="Rectangle 83">
            <a:extLst>
              <a:ext uri="{FF2B5EF4-FFF2-40B4-BE49-F238E27FC236}">
                <a16:creationId xmlns:a16="http://schemas.microsoft.com/office/drawing/2014/main" id="{297718F3-6349-41B6-881E-98FEC69B23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77150" y="3663950"/>
            <a:ext cx="123825" cy="252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hu-HU" sz="1500" b="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60502" name="Rectangle 84">
            <a:extLst>
              <a:ext uri="{FF2B5EF4-FFF2-40B4-BE49-F238E27FC236}">
                <a16:creationId xmlns:a16="http://schemas.microsoft.com/office/drawing/2014/main" id="{02F06F24-91C9-4FA9-BE52-3369F3DA99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77150" y="4638675"/>
            <a:ext cx="123825" cy="25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hu-HU" sz="1500" b="0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60503" name="Line 85">
            <a:extLst>
              <a:ext uri="{FF2B5EF4-FFF2-40B4-BE49-F238E27FC236}">
                <a16:creationId xmlns:a16="http://schemas.microsoft.com/office/drawing/2014/main" id="{62A08F83-622F-428D-82B8-4C6CA774978A}"/>
              </a:ext>
            </a:extLst>
          </p:cNvPr>
          <p:cNvSpPr>
            <a:spLocks noChangeShapeType="1"/>
          </p:cNvSpPr>
          <p:nvPr/>
        </p:nvSpPr>
        <p:spPr bwMode="auto">
          <a:xfrm>
            <a:off x="8451850" y="2792413"/>
            <a:ext cx="0" cy="123031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0504" name="Freeform 86">
            <a:extLst>
              <a:ext uri="{FF2B5EF4-FFF2-40B4-BE49-F238E27FC236}">
                <a16:creationId xmlns:a16="http://schemas.microsoft.com/office/drawing/2014/main" id="{122A9419-0D52-4311-9E42-C6D143958AB5}"/>
              </a:ext>
            </a:extLst>
          </p:cNvPr>
          <p:cNvSpPr>
            <a:spLocks/>
          </p:cNvSpPr>
          <p:nvPr/>
        </p:nvSpPr>
        <p:spPr bwMode="auto">
          <a:xfrm>
            <a:off x="7578725" y="3862388"/>
            <a:ext cx="871538" cy="1873250"/>
          </a:xfrm>
          <a:custGeom>
            <a:avLst/>
            <a:gdLst>
              <a:gd name="T0" fmla="*/ 869950 w 549"/>
              <a:gd name="T1" fmla="*/ 23813 h 1180"/>
              <a:gd name="T2" fmla="*/ 869950 w 549"/>
              <a:gd name="T3" fmla="*/ 1871663 h 1180"/>
              <a:gd name="T4" fmla="*/ 0 w 549"/>
              <a:gd name="T5" fmla="*/ 1871663 h 1180"/>
              <a:gd name="T6" fmla="*/ 0 w 549"/>
              <a:gd name="T7" fmla="*/ 0 h 118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549" h="1180">
                <a:moveTo>
                  <a:pt x="548" y="15"/>
                </a:moveTo>
                <a:lnTo>
                  <a:pt x="548" y="1179"/>
                </a:lnTo>
                <a:lnTo>
                  <a:pt x="0" y="1179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0505" name="Freeform 87">
            <a:extLst>
              <a:ext uri="{FF2B5EF4-FFF2-40B4-BE49-F238E27FC236}">
                <a16:creationId xmlns:a16="http://schemas.microsoft.com/office/drawing/2014/main" id="{A4B5DD3C-B0E4-4529-938E-A7E00B6BC037}"/>
              </a:ext>
            </a:extLst>
          </p:cNvPr>
          <p:cNvSpPr>
            <a:spLocks/>
          </p:cNvSpPr>
          <p:nvPr/>
        </p:nvSpPr>
        <p:spPr bwMode="auto">
          <a:xfrm>
            <a:off x="7497763" y="2801938"/>
            <a:ext cx="82550" cy="1219200"/>
          </a:xfrm>
          <a:custGeom>
            <a:avLst/>
            <a:gdLst>
              <a:gd name="T0" fmla="*/ 0 w 52"/>
              <a:gd name="T1" fmla="*/ 0 h 768"/>
              <a:gd name="T2" fmla="*/ 80963 w 52"/>
              <a:gd name="T3" fmla="*/ 0 h 768"/>
              <a:gd name="T4" fmla="*/ 80963 w 52"/>
              <a:gd name="T5" fmla="*/ 1217613 h 76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52" h="768">
                <a:moveTo>
                  <a:pt x="0" y="0"/>
                </a:moveTo>
                <a:lnTo>
                  <a:pt x="51" y="0"/>
                </a:lnTo>
                <a:lnTo>
                  <a:pt x="51" y="767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0506" name="Line 88">
            <a:extLst>
              <a:ext uri="{FF2B5EF4-FFF2-40B4-BE49-F238E27FC236}">
                <a16:creationId xmlns:a16="http://schemas.microsoft.com/office/drawing/2014/main" id="{1A2E06AA-4AB6-430F-A601-45DF6ECB7000}"/>
              </a:ext>
            </a:extLst>
          </p:cNvPr>
          <p:cNvSpPr>
            <a:spLocks noChangeShapeType="1"/>
          </p:cNvSpPr>
          <p:nvPr/>
        </p:nvSpPr>
        <p:spPr bwMode="auto">
          <a:xfrm>
            <a:off x="7848600" y="3781425"/>
            <a:ext cx="60325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0507" name="Rectangle 89">
            <a:extLst>
              <a:ext uri="{FF2B5EF4-FFF2-40B4-BE49-F238E27FC236}">
                <a16:creationId xmlns:a16="http://schemas.microsoft.com/office/drawing/2014/main" id="{714960A1-6D53-41F7-A397-B7EF1BA7CF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12175" y="4648200"/>
            <a:ext cx="122238" cy="25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hu-HU" sz="1500" b="0">
                <a:solidFill>
                  <a:srgbClr val="000000"/>
                </a:solidFill>
              </a:rPr>
              <a:t>4</a:t>
            </a:r>
          </a:p>
        </p:txBody>
      </p:sp>
      <p:sp>
        <p:nvSpPr>
          <p:cNvPr id="60508" name="Line 90">
            <a:extLst>
              <a:ext uri="{FF2B5EF4-FFF2-40B4-BE49-F238E27FC236}">
                <a16:creationId xmlns:a16="http://schemas.microsoft.com/office/drawing/2014/main" id="{CE3EE245-C352-4D88-A691-04089422E73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883275" y="5207000"/>
            <a:ext cx="0" cy="5873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0509" name="Freeform 91">
            <a:extLst>
              <a:ext uri="{FF2B5EF4-FFF2-40B4-BE49-F238E27FC236}">
                <a16:creationId xmlns:a16="http://schemas.microsoft.com/office/drawing/2014/main" id="{C4D055A2-D38B-4D95-9EAF-7795183406A0}"/>
              </a:ext>
            </a:extLst>
          </p:cNvPr>
          <p:cNvSpPr>
            <a:spLocks/>
          </p:cNvSpPr>
          <p:nvPr/>
        </p:nvSpPr>
        <p:spPr bwMode="auto">
          <a:xfrm>
            <a:off x="5437188" y="3663950"/>
            <a:ext cx="284162" cy="155575"/>
          </a:xfrm>
          <a:custGeom>
            <a:avLst/>
            <a:gdLst>
              <a:gd name="T0" fmla="*/ 0 w 179"/>
              <a:gd name="T1" fmla="*/ 0 h 98"/>
              <a:gd name="T2" fmla="*/ 0 w 179"/>
              <a:gd name="T3" fmla="*/ 153988 h 98"/>
              <a:gd name="T4" fmla="*/ 282575 w 179"/>
              <a:gd name="T5" fmla="*/ 153988 h 9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79" h="98">
                <a:moveTo>
                  <a:pt x="0" y="0"/>
                </a:moveTo>
                <a:lnTo>
                  <a:pt x="0" y="97"/>
                </a:lnTo>
                <a:lnTo>
                  <a:pt x="178" y="97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0510" name="Freeform 92">
            <a:extLst>
              <a:ext uri="{FF2B5EF4-FFF2-40B4-BE49-F238E27FC236}">
                <a16:creationId xmlns:a16="http://schemas.microsoft.com/office/drawing/2014/main" id="{67E785D8-15DF-4BA4-A84E-6D1BC5F40589}"/>
              </a:ext>
            </a:extLst>
          </p:cNvPr>
          <p:cNvSpPr>
            <a:spLocks/>
          </p:cNvSpPr>
          <p:nvPr/>
        </p:nvSpPr>
        <p:spPr bwMode="auto">
          <a:xfrm>
            <a:off x="5848350" y="3224213"/>
            <a:ext cx="101600" cy="198437"/>
          </a:xfrm>
          <a:custGeom>
            <a:avLst/>
            <a:gdLst>
              <a:gd name="T0" fmla="*/ 49213 w 64"/>
              <a:gd name="T1" fmla="*/ 196850 h 125"/>
              <a:gd name="T2" fmla="*/ 0 w 64"/>
              <a:gd name="T3" fmla="*/ 0 h 125"/>
              <a:gd name="T4" fmla="*/ 100013 w 64"/>
              <a:gd name="T5" fmla="*/ 0 h 125"/>
              <a:gd name="T6" fmla="*/ 49213 w 64"/>
              <a:gd name="T7" fmla="*/ 196850 h 125"/>
              <a:gd name="T8" fmla="*/ 49213 w 64"/>
              <a:gd name="T9" fmla="*/ 196850 h 12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64" h="125">
                <a:moveTo>
                  <a:pt x="31" y="124"/>
                </a:moveTo>
                <a:lnTo>
                  <a:pt x="0" y="0"/>
                </a:lnTo>
                <a:lnTo>
                  <a:pt x="63" y="0"/>
                </a:lnTo>
                <a:lnTo>
                  <a:pt x="31" y="124"/>
                </a:lnTo>
              </a:path>
            </a:pathLst>
          </a:custGeom>
          <a:solidFill>
            <a:srgbClr val="000000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0511" name="Line 93">
            <a:extLst>
              <a:ext uri="{FF2B5EF4-FFF2-40B4-BE49-F238E27FC236}">
                <a16:creationId xmlns:a16="http://schemas.microsoft.com/office/drawing/2014/main" id="{E6C027C3-7B70-4F36-840B-2A2D1874A4D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899150" y="3086100"/>
            <a:ext cx="0" cy="37147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0512" name="Freeform 94">
            <a:extLst>
              <a:ext uri="{FF2B5EF4-FFF2-40B4-BE49-F238E27FC236}">
                <a16:creationId xmlns:a16="http://schemas.microsoft.com/office/drawing/2014/main" id="{8B121529-6419-46AC-BEFD-32EEA0F41B82}"/>
              </a:ext>
            </a:extLst>
          </p:cNvPr>
          <p:cNvSpPr>
            <a:spLocks/>
          </p:cNvSpPr>
          <p:nvPr/>
        </p:nvSpPr>
        <p:spPr bwMode="auto">
          <a:xfrm>
            <a:off x="7540625" y="3668713"/>
            <a:ext cx="71438" cy="141287"/>
          </a:xfrm>
          <a:custGeom>
            <a:avLst/>
            <a:gdLst>
              <a:gd name="T0" fmla="*/ 36513 w 45"/>
              <a:gd name="T1" fmla="*/ 138112 h 89"/>
              <a:gd name="T2" fmla="*/ 69850 w 45"/>
              <a:gd name="T3" fmla="*/ 0 h 89"/>
              <a:gd name="T4" fmla="*/ 0 w 45"/>
              <a:gd name="T5" fmla="*/ 0 h 89"/>
              <a:gd name="T6" fmla="*/ 36513 w 45"/>
              <a:gd name="T7" fmla="*/ 139700 h 89"/>
              <a:gd name="T8" fmla="*/ 36513 w 45"/>
              <a:gd name="T9" fmla="*/ 138112 h 89"/>
              <a:gd name="T10" fmla="*/ 36513 w 45"/>
              <a:gd name="T11" fmla="*/ 138112 h 8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45" h="89">
                <a:moveTo>
                  <a:pt x="23" y="87"/>
                </a:moveTo>
                <a:lnTo>
                  <a:pt x="44" y="0"/>
                </a:lnTo>
                <a:lnTo>
                  <a:pt x="0" y="0"/>
                </a:lnTo>
                <a:lnTo>
                  <a:pt x="23" y="88"/>
                </a:lnTo>
                <a:lnTo>
                  <a:pt x="23" y="87"/>
                </a:lnTo>
              </a:path>
            </a:pathLst>
          </a:custGeom>
          <a:solidFill>
            <a:srgbClr val="000000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0513" name="Freeform 95">
            <a:extLst>
              <a:ext uri="{FF2B5EF4-FFF2-40B4-BE49-F238E27FC236}">
                <a16:creationId xmlns:a16="http://schemas.microsoft.com/office/drawing/2014/main" id="{CD00B1A2-2A81-415D-934A-5D58EC64349C}"/>
              </a:ext>
            </a:extLst>
          </p:cNvPr>
          <p:cNvSpPr>
            <a:spLocks/>
          </p:cNvSpPr>
          <p:nvPr/>
        </p:nvSpPr>
        <p:spPr bwMode="auto">
          <a:xfrm>
            <a:off x="8416925" y="2792413"/>
            <a:ext cx="73025" cy="139700"/>
          </a:xfrm>
          <a:custGeom>
            <a:avLst/>
            <a:gdLst>
              <a:gd name="T0" fmla="*/ 34925 w 46"/>
              <a:gd name="T1" fmla="*/ 1588 h 88"/>
              <a:gd name="T2" fmla="*/ 0 w 46"/>
              <a:gd name="T3" fmla="*/ 138113 h 88"/>
              <a:gd name="T4" fmla="*/ 71438 w 46"/>
              <a:gd name="T5" fmla="*/ 138113 h 88"/>
              <a:gd name="T6" fmla="*/ 34925 w 46"/>
              <a:gd name="T7" fmla="*/ 0 h 88"/>
              <a:gd name="T8" fmla="*/ 34925 w 46"/>
              <a:gd name="T9" fmla="*/ 1588 h 88"/>
              <a:gd name="T10" fmla="*/ 34925 w 46"/>
              <a:gd name="T11" fmla="*/ 1588 h 8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46" h="88">
                <a:moveTo>
                  <a:pt x="22" y="1"/>
                </a:moveTo>
                <a:lnTo>
                  <a:pt x="0" y="87"/>
                </a:lnTo>
                <a:lnTo>
                  <a:pt x="45" y="87"/>
                </a:lnTo>
                <a:lnTo>
                  <a:pt x="22" y="0"/>
                </a:lnTo>
                <a:lnTo>
                  <a:pt x="22" y="1"/>
                </a:lnTo>
              </a:path>
            </a:pathLst>
          </a:custGeom>
          <a:solidFill>
            <a:srgbClr val="000000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0514" name="Freeform 96">
            <a:extLst>
              <a:ext uri="{FF2B5EF4-FFF2-40B4-BE49-F238E27FC236}">
                <a16:creationId xmlns:a16="http://schemas.microsoft.com/office/drawing/2014/main" id="{5730CB0D-5786-434B-9684-B017466FE8D0}"/>
              </a:ext>
            </a:extLst>
          </p:cNvPr>
          <p:cNvSpPr>
            <a:spLocks/>
          </p:cNvSpPr>
          <p:nvPr/>
        </p:nvSpPr>
        <p:spPr bwMode="auto">
          <a:xfrm>
            <a:off x="8310563" y="3751263"/>
            <a:ext cx="142875" cy="76200"/>
          </a:xfrm>
          <a:custGeom>
            <a:avLst/>
            <a:gdLst>
              <a:gd name="T0" fmla="*/ 141288 w 90"/>
              <a:gd name="T1" fmla="*/ 34925 h 48"/>
              <a:gd name="T2" fmla="*/ 0 w 90"/>
              <a:gd name="T3" fmla="*/ 0 h 48"/>
              <a:gd name="T4" fmla="*/ 0 w 90"/>
              <a:gd name="T5" fmla="*/ 74613 h 48"/>
              <a:gd name="T6" fmla="*/ 141288 w 90"/>
              <a:gd name="T7" fmla="*/ 34925 h 48"/>
              <a:gd name="T8" fmla="*/ 141288 w 90"/>
              <a:gd name="T9" fmla="*/ 34925 h 4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90" h="48">
                <a:moveTo>
                  <a:pt x="89" y="22"/>
                </a:moveTo>
                <a:lnTo>
                  <a:pt x="0" y="0"/>
                </a:lnTo>
                <a:lnTo>
                  <a:pt x="0" y="47"/>
                </a:lnTo>
                <a:lnTo>
                  <a:pt x="89" y="22"/>
                </a:lnTo>
              </a:path>
            </a:pathLst>
          </a:custGeom>
          <a:solidFill>
            <a:srgbClr val="000000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0515" name="Freeform 97">
            <a:extLst>
              <a:ext uri="{FF2B5EF4-FFF2-40B4-BE49-F238E27FC236}">
                <a16:creationId xmlns:a16="http://schemas.microsoft.com/office/drawing/2014/main" id="{8EBE5E79-518A-4A08-9D66-74B3A5FADDA7}"/>
              </a:ext>
            </a:extLst>
          </p:cNvPr>
          <p:cNvSpPr>
            <a:spLocks/>
          </p:cNvSpPr>
          <p:nvPr/>
        </p:nvSpPr>
        <p:spPr bwMode="auto">
          <a:xfrm>
            <a:off x="8415338" y="3878263"/>
            <a:ext cx="69850" cy="144462"/>
          </a:xfrm>
          <a:custGeom>
            <a:avLst/>
            <a:gdLst>
              <a:gd name="T0" fmla="*/ 33338 w 44"/>
              <a:gd name="T1" fmla="*/ 1587 h 91"/>
              <a:gd name="T2" fmla="*/ 0 w 44"/>
              <a:gd name="T3" fmla="*/ 142875 h 91"/>
              <a:gd name="T4" fmla="*/ 68263 w 44"/>
              <a:gd name="T5" fmla="*/ 142875 h 91"/>
              <a:gd name="T6" fmla="*/ 33338 w 44"/>
              <a:gd name="T7" fmla="*/ 0 h 91"/>
              <a:gd name="T8" fmla="*/ 33338 w 44"/>
              <a:gd name="T9" fmla="*/ 1587 h 91"/>
              <a:gd name="T10" fmla="*/ 33338 w 44"/>
              <a:gd name="T11" fmla="*/ 1587 h 91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44" h="91">
                <a:moveTo>
                  <a:pt x="21" y="1"/>
                </a:moveTo>
                <a:lnTo>
                  <a:pt x="0" y="90"/>
                </a:lnTo>
                <a:lnTo>
                  <a:pt x="43" y="90"/>
                </a:lnTo>
                <a:lnTo>
                  <a:pt x="21" y="0"/>
                </a:lnTo>
                <a:lnTo>
                  <a:pt x="21" y="1"/>
                </a:lnTo>
              </a:path>
            </a:pathLst>
          </a:custGeom>
          <a:solidFill>
            <a:srgbClr val="000000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0516" name="Freeform 98">
            <a:extLst>
              <a:ext uri="{FF2B5EF4-FFF2-40B4-BE49-F238E27FC236}">
                <a16:creationId xmlns:a16="http://schemas.microsoft.com/office/drawing/2014/main" id="{82188E8C-4B3E-41EA-8E86-86075EBA9BC4}"/>
              </a:ext>
            </a:extLst>
          </p:cNvPr>
          <p:cNvSpPr>
            <a:spLocks/>
          </p:cNvSpPr>
          <p:nvPr/>
        </p:nvSpPr>
        <p:spPr bwMode="auto">
          <a:xfrm>
            <a:off x="7540625" y="4673600"/>
            <a:ext cx="71438" cy="142875"/>
          </a:xfrm>
          <a:custGeom>
            <a:avLst/>
            <a:gdLst>
              <a:gd name="T0" fmla="*/ 36513 w 45"/>
              <a:gd name="T1" fmla="*/ 139700 h 90"/>
              <a:gd name="T2" fmla="*/ 69850 w 45"/>
              <a:gd name="T3" fmla="*/ 0 h 90"/>
              <a:gd name="T4" fmla="*/ 0 w 45"/>
              <a:gd name="T5" fmla="*/ 1588 h 90"/>
              <a:gd name="T6" fmla="*/ 36513 w 45"/>
              <a:gd name="T7" fmla="*/ 141288 h 90"/>
              <a:gd name="T8" fmla="*/ 36513 w 45"/>
              <a:gd name="T9" fmla="*/ 139700 h 90"/>
              <a:gd name="T10" fmla="*/ 36513 w 45"/>
              <a:gd name="T11" fmla="*/ 139700 h 9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45" h="90">
                <a:moveTo>
                  <a:pt x="23" y="88"/>
                </a:moveTo>
                <a:lnTo>
                  <a:pt x="44" y="0"/>
                </a:lnTo>
                <a:lnTo>
                  <a:pt x="0" y="1"/>
                </a:lnTo>
                <a:lnTo>
                  <a:pt x="23" y="89"/>
                </a:lnTo>
                <a:lnTo>
                  <a:pt x="23" y="88"/>
                </a:lnTo>
              </a:path>
            </a:pathLst>
          </a:custGeom>
          <a:solidFill>
            <a:srgbClr val="000000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</p:spTree>
  </p:cSld>
  <p:clrMapOvr>
    <a:masterClrMapping/>
  </p:clrMapOvr>
  <p:transition>
    <p:wipe dir="d"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Élőláb helye 4">
            <a:extLst>
              <a:ext uri="{FF2B5EF4-FFF2-40B4-BE49-F238E27FC236}">
                <a16:creationId xmlns:a16="http://schemas.microsoft.com/office/drawing/2014/main" id="{AF311894-98CB-49D3-AE58-BFF5D2B3F6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hu-HU" b="0">
                <a:latin typeface="Arial" panose="020B0604020202020204" pitchFamily="34" charset="0"/>
              </a:rPr>
              <a:t>Információrendszer fejlesztés módszertana, Dr. Molnár Bálint egyetemi docens</a:t>
            </a:r>
          </a:p>
        </p:txBody>
      </p:sp>
      <p:sp>
        <p:nvSpPr>
          <p:cNvPr id="62467" name="Dia számának helye 5">
            <a:extLst>
              <a:ext uri="{FF2B5EF4-FFF2-40B4-BE49-F238E27FC236}">
                <a16:creationId xmlns:a16="http://schemas.microsoft.com/office/drawing/2014/main" id="{ECEBAC94-E563-487E-8932-3A70E85D94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fld id="{175439F3-DF82-400F-B0E4-493F90D8B4B4}" type="slidenum">
              <a:rPr lang="en-US" altLang="hu-HU" b="0">
                <a:latin typeface="Arial" panose="020B0604020202020204" pitchFamily="34" charset="0"/>
              </a:rPr>
              <a:pPr/>
              <a:t>29</a:t>
            </a:fld>
            <a:endParaRPr lang="en-US" altLang="hu-HU" b="0">
              <a:latin typeface="Arial" panose="020B0604020202020204" pitchFamily="34" charset="0"/>
            </a:endParaRPr>
          </a:p>
        </p:txBody>
      </p:sp>
      <p:sp>
        <p:nvSpPr>
          <p:cNvPr id="62468" name="Rectangle 2">
            <a:extLst>
              <a:ext uri="{FF2B5EF4-FFF2-40B4-BE49-F238E27FC236}">
                <a16:creationId xmlns:a16="http://schemas.microsoft.com/office/drawing/2014/main" id="{B6262DBB-8BB4-4B27-A13B-4694D655F9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50" y="6350"/>
            <a:ext cx="9880600" cy="62357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hu-HU" altLang="hu-HU"/>
          </a:p>
        </p:txBody>
      </p:sp>
      <p:sp>
        <p:nvSpPr>
          <p:cNvPr id="62469" name="Rectangle 3">
            <a:extLst>
              <a:ext uri="{FF2B5EF4-FFF2-40B4-BE49-F238E27FC236}">
                <a16:creationId xmlns:a16="http://schemas.microsoft.com/office/drawing/2014/main" id="{00876831-02E8-4D63-AA33-65F43FF8C0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7875" y="6234113"/>
            <a:ext cx="20383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hu-HU" altLang="hu-HU"/>
          </a:p>
        </p:txBody>
      </p:sp>
      <p:sp>
        <p:nvSpPr>
          <p:cNvPr id="62470" name="Rectangle 4">
            <a:extLst>
              <a:ext uri="{FF2B5EF4-FFF2-40B4-BE49-F238E27FC236}">
                <a16:creationId xmlns:a16="http://schemas.microsoft.com/office/drawing/2014/main" id="{D5A8B5D0-060E-4168-836C-E692F667B6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98838" y="6234113"/>
            <a:ext cx="31083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hu-HU" altLang="hu-HU"/>
          </a:p>
        </p:txBody>
      </p:sp>
      <p:sp>
        <p:nvSpPr>
          <p:cNvPr id="62471" name="Rectangle 5">
            <a:extLst>
              <a:ext uri="{FF2B5EF4-FFF2-40B4-BE49-F238E27FC236}">
                <a16:creationId xmlns:a16="http://schemas.microsoft.com/office/drawing/2014/main" id="{2F57F881-836A-42CE-B77B-B77DFB97502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55713" y="300038"/>
            <a:ext cx="7843837" cy="501650"/>
          </a:xfrm>
          <a:noFill/>
        </p:spPr>
        <p:txBody>
          <a:bodyPr lIns="0" tIns="0" rIns="0" bIns="0"/>
          <a:lstStyle/>
          <a:p>
            <a:pPr marL="0" indent="0" algn="ctr" defTabSz="401638" eaLnBrk="1" hangingPunct="1">
              <a:spcBef>
                <a:spcPct val="0"/>
              </a:spcBef>
            </a:pPr>
            <a:r>
              <a:rPr lang="en-US" altLang="hu-HU" sz="2300"/>
              <a:t>ALSÓSZINTű DFD JELÖLÉSEK</a:t>
            </a:r>
          </a:p>
        </p:txBody>
      </p:sp>
      <p:sp>
        <p:nvSpPr>
          <p:cNvPr id="62472" name="Rectangle 6">
            <a:extLst>
              <a:ext uri="{FF2B5EF4-FFF2-40B4-BE49-F238E27FC236}">
                <a16:creationId xmlns:a16="http://schemas.microsoft.com/office/drawing/2014/main" id="{5BFFA832-7B83-48EC-A373-5DFBDAA300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19213" y="5842000"/>
            <a:ext cx="7799387" cy="415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hu-HU" sz="1800" b="0">
                <a:solidFill>
                  <a:srgbClr val="000000"/>
                </a:solidFill>
              </a:rPr>
              <a:t>Megj.:D2/1 helyi adattár, csak a 2. processzben használatos</a:t>
            </a:r>
          </a:p>
        </p:txBody>
      </p:sp>
      <p:grpSp>
        <p:nvGrpSpPr>
          <p:cNvPr id="62473" name="Group 10">
            <a:extLst>
              <a:ext uri="{FF2B5EF4-FFF2-40B4-BE49-F238E27FC236}">
                <a16:creationId xmlns:a16="http://schemas.microsoft.com/office/drawing/2014/main" id="{74DA9EEA-3ABC-4382-BC74-50EF90C5CB36}"/>
              </a:ext>
            </a:extLst>
          </p:cNvPr>
          <p:cNvGrpSpPr>
            <a:grpSpLocks/>
          </p:cNvGrpSpPr>
          <p:nvPr/>
        </p:nvGrpSpPr>
        <p:grpSpPr bwMode="auto">
          <a:xfrm>
            <a:off x="3949700" y="977900"/>
            <a:ext cx="1717675" cy="801688"/>
            <a:chOff x="2488" y="616"/>
            <a:chExt cx="1082" cy="505"/>
          </a:xfrm>
        </p:grpSpPr>
        <p:sp>
          <p:nvSpPr>
            <p:cNvPr id="62553" name="Freeform 7">
              <a:extLst>
                <a:ext uri="{FF2B5EF4-FFF2-40B4-BE49-F238E27FC236}">
                  <a16:creationId xmlns:a16="http://schemas.microsoft.com/office/drawing/2014/main" id="{1756C859-2A17-4DCF-98E9-CF8C04510F2E}"/>
                </a:ext>
              </a:extLst>
            </p:cNvPr>
            <p:cNvSpPr>
              <a:spLocks/>
            </p:cNvSpPr>
            <p:nvPr/>
          </p:nvSpPr>
          <p:spPr bwMode="auto">
            <a:xfrm>
              <a:off x="2488" y="616"/>
              <a:ext cx="1082" cy="505"/>
            </a:xfrm>
            <a:custGeom>
              <a:avLst/>
              <a:gdLst>
                <a:gd name="T0" fmla="*/ 0 w 1082"/>
                <a:gd name="T1" fmla="*/ 504 h 505"/>
                <a:gd name="T2" fmla="*/ 148 w 1082"/>
                <a:gd name="T3" fmla="*/ 0 h 505"/>
                <a:gd name="T4" fmla="*/ 1081 w 1082"/>
                <a:gd name="T5" fmla="*/ 0 h 505"/>
                <a:gd name="T6" fmla="*/ 953 w 1082"/>
                <a:gd name="T7" fmla="*/ 504 h 505"/>
                <a:gd name="T8" fmla="*/ 0 w 1082"/>
                <a:gd name="T9" fmla="*/ 504 h 5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82" h="505">
                  <a:moveTo>
                    <a:pt x="0" y="504"/>
                  </a:moveTo>
                  <a:lnTo>
                    <a:pt x="148" y="0"/>
                  </a:lnTo>
                  <a:lnTo>
                    <a:pt x="1081" y="0"/>
                  </a:lnTo>
                  <a:lnTo>
                    <a:pt x="953" y="504"/>
                  </a:lnTo>
                  <a:lnTo>
                    <a:pt x="0" y="5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62554" name="Line 8">
              <a:extLst>
                <a:ext uri="{FF2B5EF4-FFF2-40B4-BE49-F238E27FC236}">
                  <a16:creationId xmlns:a16="http://schemas.microsoft.com/office/drawing/2014/main" id="{01E46502-94F3-40D0-929B-7629835C098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590" y="783"/>
              <a:ext cx="936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62555" name="Line 9">
              <a:extLst>
                <a:ext uri="{FF2B5EF4-FFF2-40B4-BE49-F238E27FC236}">
                  <a16:creationId xmlns:a16="http://schemas.microsoft.com/office/drawing/2014/main" id="{CBA59429-465D-44B6-AF1B-265D124CDC2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831" y="616"/>
              <a:ext cx="48" cy="16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/>
            </a:p>
          </p:txBody>
        </p:sp>
      </p:grpSp>
      <p:sp>
        <p:nvSpPr>
          <p:cNvPr id="62474" name="Rectangle 11">
            <a:extLst>
              <a:ext uri="{FF2B5EF4-FFF2-40B4-BE49-F238E27FC236}">
                <a16:creationId xmlns:a16="http://schemas.microsoft.com/office/drawing/2014/main" id="{4C558AAC-3176-4118-8DCD-46DFED7ACED4}"/>
              </a:ext>
            </a:extLst>
          </p:cNvPr>
          <p:cNvSpPr>
            <a:spLocks noChangeArrowheads="1"/>
          </p:cNvSpPr>
          <p:nvPr/>
        </p:nvSpPr>
        <p:spPr bwMode="auto">
          <a:xfrm rot="60000">
            <a:off x="4648200" y="989013"/>
            <a:ext cx="877888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hu-HU" sz="1600" b="0">
                <a:solidFill>
                  <a:srgbClr val="000000"/>
                </a:solidFill>
              </a:rPr>
              <a:t>HELY</a:t>
            </a:r>
          </a:p>
        </p:txBody>
      </p:sp>
      <p:sp>
        <p:nvSpPr>
          <p:cNvPr id="62475" name="Rectangle 12">
            <a:extLst>
              <a:ext uri="{FF2B5EF4-FFF2-40B4-BE49-F238E27FC236}">
                <a16:creationId xmlns:a16="http://schemas.microsoft.com/office/drawing/2014/main" id="{531E448E-E6EA-4CBC-B401-115723D8FCD9}"/>
              </a:ext>
            </a:extLst>
          </p:cNvPr>
          <p:cNvSpPr>
            <a:spLocks noChangeArrowheads="1"/>
          </p:cNvSpPr>
          <p:nvPr/>
        </p:nvSpPr>
        <p:spPr bwMode="auto">
          <a:xfrm rot="60000">
            <a:off x="4316413" y="1004888"/>
            <a:ext cx="79375" cy="96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hu-HU" sz="1600" b="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62476" name="Rectangle 13">
            <a:extLst>
              <a:ext uri="{FF2B5EF4-FFF2-40B4-BE49-F238E27FC236}">
                <a16:creationId xmlns:a16="http://schemas.microsoft.com/office/drawing/2014/main" id="{CE502E60-0A51-443C-A952-99097AEC3D2D}"/>
              </a:ext>
            </a:extLst>
          </p:cNvPr>
          <p:cNvSpPr>
            <a:spLocks noChangeArrowheads="1"/>
          </p:cNvSpPr>
          <p:nvPr/>
        </p:nvSpPr>
        <p:spPr bwMode="auto">
          <a:xfrm rot="60000">
            <a:off x="8039100" y="2252663"/>
            <a:ext cx="138113" cy="13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hu-HU" sz="1600" b="0">
                <a:solidFill>
                  <a:srgbClr val="000000"/>
                </a:solidFill>
              </a:rPr>
              <a:t>b</a:t>
            </a:r>
          </a:p>
        </p:txBody>
      </p:sp>
      <p:sp>
        <p:nvSpPr>
          <p:cNvPr id="62477" name="Freeform 14">
            <a:extLst>
              <a:ext uri="{FF2B5EF4-FFF2-40B4-BE49-F238E27FC236}">
                <a16:creationId xmlns:a16="http://schemas.microsoft.com/office/drawing/2014/main" id="{FC1FBA53-E157-4348-983E-9EEA90178C3E}"/>
              </a:ext>
            </a:extLst>
          </p:cNvPr>
          <p:cNvSpPr>
            <a:spLocks/>
          </p:cNvSpPr>
          <p:nvPr/>
        </p:nvSpPr>
        <p:spPr bwMode="auto">
          <a:xfrm>
            <a:off x="2411413" y="1358900"/>
            <a:ext cx="1387475" cy="265113"/>
          </a:xfrm>
          <a:custGeom>
            <a:avLst/>
            <a:gdLst>
              <a:gd name="T0" fmla="*/ 1385888 w 874"/>
              <a:gd name="T1" fmla="*/ 0 h 167"/>
              <a:gd name="T2" fmla="*/ 74613 w 874"/>
              <a:gd name="T3" fmla="*/ 0 h 167"/>
              <a:gd name="T4" fmla="*/ 0 w 874"/>
              <a:gd name="T5" fmla="*/ 263525 h 167"/>
              <a:gd name="T6" fmla="*/ 1322388 w 874"/>
              <a:gd name="T7" fmla="*/ 263525 h 167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874" h="167">
                <a:moveTo>
                  <a:pt x="873" y="0"/>
                </a:moveTo>
                <a:lnTo>
                  <a:pt x="47" y="0"/>
                </a:lnTo>
                <a:lnTo>
                  <a:pt x="0" y="166"/>
                </a:lnTo>
                <a:lnTo>
                  <a:pt x="833" y="16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2478" name="Line 15">
            <a:extLst>
              <a:ext uri="{FF2B5EF4-FFF2-40B4-BE49-F238E27FC236}">
                <a16:creationId xmlns:a16="http://schemas.microsoft.com/office/drawing/2014/main" id="{FD95D546-3E56-43B8-8FBD-340EDE503A3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59075" y="1358900"/>
            <a:ext cx="85725" cy="26352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2479" name="Rectangle 16">
            <a:extLst>
              <a:ext uri="{FF2B5EF4-FFF2-40B4-BE49-F238E27FC236}">
                <a16:creationId xmlns:a16="http://schemas.microsoft.com/office/drawing/2014/main" id="{CD3C6901-1FD6-4418-BE3E-EEB9D12CC05F}"/>
              </a:ext>
            </a:extLst>
          </p:cNvPr>
          <p:cNvSpPr>
            <a:spLocks noChangeArrowheads="1"/>
          </p:cNvSpPr>
          <p:nvPr/>
        </p:nvSpPr>
        <p:spPr bwMode="auto">
          <a:xfrm rot="60000">
            <a:off x="2882900" y="1362075"/>
            <a:ext cx="1039813" cy="28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hu-HU" sz="1600" b="0">
                <a:solidFill>
                  <a:srgbClr val="000000"/>
                </a:solidFill>
              </a:rPr>
              <a:t>ADATTÁR</a:t>
            </a:r>
          </a:p>
        </p:txBody>
      </p:sp>
      <p:sp>
        <p:nvSpPr>
          <p:cNvPr id="62480" name="Rectangle 17">
            <a:extLst>
              <a:ext uri="{FF2B5EF4-FFF2-40B4-BE49-F238E27FC236}">
                <a16:creationId xmlns:a16="http://schemas.microsoft.com/office/drawing/2014/main" id="{36DFD387-0150-42BE-B615-CAEDDB6E4541}"/>
              </a:ext>
            </a:extLst>
          </p:cNvPr>
          <p:cNvSpPr>
            <a:spLocks noChangeArrowheads="1"/>
          </p:cNvSpPr>
          <p:nvPr/>
        </p:nvSpPr>
        <p:spPr bwMode="auto">
          <a:xfrm rot="60000">
            <a:off x="2471738" y="1338263"/>
            <a:ext cx="323850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hu-HU" sz="1600" b="0">
                <a:solidFill>
                  <a:srgbClr val="000000"/>
                </a:solidFill>
              </a:rPr>
              <a:t>D1</a:t>
            </a:r>
          </a:p>
        </p:txBody>
      </p:sp>
      <p:sp>
        <p:nvSpPr>
          <p:cNvPr id="62481" name="Freeform 18">
            <a:extLst>
              <a:ext uri="{FF2B5EF4-FFF2-40B4-BE49-F238E27FC236}">
                <a16:creationId xmlns:a16="http://schemas.microsoft.com/office/drawing/2014/main" id="{B6C6423C-434D-44E5-ABDC-C704D0F90A1E}"/>
              </a:ext>
            </a:extLst>
          </p:cNvPr>
          <p:cNvSpPr>
            <a:spLocks/>
          </p:cNvSpPr>
          <p:nvPr/>
        </p:nvSpPr>
        <p:spPr bwMode="auto">
          <a:xfrm>
            <a:off x="1843088" y="819150"/>
            <a:ext cx="5721350" cy="1855788"/>
          </a:xfrm>
          <a:custGeom>
            <a:avLst/>
            <a:gdLst>
              <a:gd name="T0" fmla="*/ 0 w 3604"/>
              <a:gd name="T1" fmla="*/ 1854200 h 1169"/>
              <a:gd name="T2" fmla="*/ 625475 w 3604"/>
              <a:gd name="T3" fmla="*/ 0 h 1169"/>
              <a:gd name="T4" fmla="*/ 5719763 w 3604"/>
              <a:gd name="T5" fmla="*/ 0 h 1169"/>
              <a:gd name="T6" fmla="*/ 5091113 w 3604"/>
              <a:gd name="T7" fmla="*/ 1854200 h 1169"/>
              <a:gd name="T8" fmla="*/ 0 w 3604"/>
              <a:gd name="T9" fmla="*/ 1854200 h 116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604" h="1169">
                <a:moveTo>
                  <a:pt x="0" y="1168"/>
                </a:moveTo>
                <a:lnTo>
                  <a:pt x="394" y="0"/>
                </a:lnTo>
                <a:lnTo>
                  <a:pt x="3603" y="0"/>
                </a:lnTo>
                <a:lnTo>
                  <a:pt x="3207" y="1168"/>
                </a:lnTo>
                <a:lnTo>
                  <a:pt x="0" y="1168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2482" name="Oval 19">
            <a:extLst>
              <a:ext uri="{FF2B5EF4-FFF2-40B4-BE49-F238E27FC236}">
                <a16:creationId xmlns:a16="http://schemas.microsoft.com/office/drawing/2014/main" id="{65B0E00D-B14D-4C37-BFB9-4BD4400284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9963" y="1346200"/>
            <a:ext cx="1106487" cy="349250"/>
          </a:xfrm>
          <a:prstGeom prst="ellips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hu-HU" altLang="hu-HU"/>
          </a:p>
        </p:txBody>
      </p:sp>
      <p:sp>
        <p:nvSpPr>
          <p:cNvPr id="62483" name="Oval 20">
            <a:extLst>
              <a:ext uri="{FF2B5EF4-FFF2-40B4-BE49-F238E27FC236}">
                <a16:creationId xmlns:a16="http://schemas.microsoft.com/office/drawing/2014/main" id="{B309367F-2633-46CB-A775-90F3E345AC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40625" y="2143125"/>
            <a:ext cx="1109663" cy="349250"/>
          </a:xfrm>
          <a:prstGeom prst="ellips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hu-HU" altLang="hu-HU"/>
          </a:p>
        </p:txBody>
      </p:sp>
      <p:sp>
        <p:nvSpPr>
          <p:cNvPr id="62484" name="Rectangle 21">
            <a:extLst>
              <a:ext uri="{FF2B5EF4-FFF2-40B4-BE49-F238E27FC236}">
                <a16:creationId xmlns:a16="http://schemas.microsoft.com/office/drawing/2014/main" id="{48408D3A-05EA-4111-83F6-997B2EC0F01A}"/>
              </a:ext>
            </a:extLst>
          </p:cNvPr>
          <p:cNvSpPr>
            <a:spLocks noChangeArrowheads="1"/>
          </p:cNvSpPr>
          <p:nvPr/>
        </p:nvSpPr>
        <p:spPr bwMode="auto">
          <a:xfrm rot="60000">
            <a:off x="1449388" y="1449388"/>
            <a:ext cx="136525" cy="13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hu-HU" sz="1600" b="0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62485" name="Freeform 22">
            <a:extLst>
              <a:ext uri="{FF2B5EF4-FFF2-40B4-BE49-F238E27FC236}">
                <a16:creationId xmlns:a16="http://schemas.microsoft.com/office/drawing/2014/main" id="{B152AF6A-F0E4-46CF-9393-6EBCD5BC2B05}"/>
              </a:ext>
            </a:extLst>
          </p:cNvPr>
          <p:cNvSpPr>
            <a:spLocks/>
          </p:cNvSpPr>
          <p:nvPr/>
        </p:nvSpPr>
        <p:spPr bwMode="auto">
          <a:xfrm>
            <a:off x="1284288" y="1698625"/>
            <a:ext cx="1139825" cy="611188"/>
          </a:xfrm>
          <a:custGeom>
            <a:avLst/>
            <a:gdLst>
              <a:gd name="T0" fmla="*/ 227013 w 718"/>
              <a:gd name="T1" fmla="*/ 0 h 385"/>
              <a:gd name="T2" fmla="*/ 0 w 718"/>
              <a:gd name="T3" fmla="*/ 609600 h 385"/>
              <a:gd name="T4" fmla="*/ 1138238 w 718"/>
              <a:gd name="T5" fmla="*/ 609600 h 385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718" h="385">
                <a:moveTo>
                  <a:pt x="143" y="0"/>
                </a:moveTo>
                <a:lnTo>
                  <a:pt x="0" y="384"/>
                </a:lnTo>
                <a:lnTo>
                  <a:pt x="717" y="38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2486" name="Line 23">
            <a:extLst>
              <a:ext uri="{FF2B5EF4-FFF2-40B4-BE49-F238E27FC236}">
                <a16:creationId xmlns:a16="http://schemas.microsoft.com/office/drawing/2014/main" id="{60AEEE3F-D096-43E5-9E28-35FD7CCD717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970213" y="1624013"/>
            <a:ext cx="149225" cy="382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2487" name="Freeform 24">
            <a:extLst>
              <a:ext uri="{FF2B5EF4-FFF2-40B4-BE49-F238E27FC236}">
                <a16:creationId xmlns:a16="http://schemas.microsoft.com/office/drawing/2014/main" id="{8F59DD0A-B3C9-4AD8-8FC8-EC3075257EC1}"/>
              </a:ext>
            </a:extLst>
          </p:cNvPr>
          <p:cNvSpPr>
            <a:spLocks/>
          </p:cNvSpPr>
          <p:nvPr/>
        </p:nvSpPr>
        <p:spPr bwMode="auto">
          <a:xfrm>
            <a:off x="3194050" y="1239838"/>
            <a:ext cx="909638" cy="98425"/>
          </a:xfrm>
          <a:custGeom>
            <a:avLst/>
            <a:gdLst>
              <a:gd name="T0" fmla="*/ 0 w 573"/>
              <a:gd name="T1" fmla="*/ 96838 h 62"/>
              <a:gd name="T2" fmla="*/ 31750 w 573"/>
              <a:gd name="T3" fmla="*/ 0 h 62"/>
              <a:gd name="T4" fmla="*/ 908050 w 573"/>
              <a:gd name="T5" fmla="*/ 0 h 6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573" h="62">
                <a:moveTo>
                  <a:pt x="0" y="61"/>
                </a:moveTo>
                <a:lnTo>
                  <a:pt x="20" y="0"/>
                </a:lnTo>
                <a:lnTo>
                  <a:pt x="572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2488" name="Freeform 25">
            <a:extLst>
              <a:ext uri="{FF2B5EF4-FFF2-40B4-BE49-F238E27FC236}">
                <a16:creationId xmlns:a16="http://schemas.microsoft.com/office/drawing/2014/main" id="{D09A9A40-F5FE-407E-BE3C-F477B209F8A7}"/>
              </a:ext>
            </a:extLst>
          </p:cNvPr>
          <p:cNvSpPr>
            <a:spLocks/>
          </p:cNvSpPr>
          <p:nvPr/>
        </p:nvSpPr>
        <p:spPr bwMode="auto">
          <a:xfrm>
            <a:off x="5576888" y="1498600"/>
            <a:ext cx="750887" cy="506413"/>
          </a:xfrm>
          <a:custGeom>
            <a:avLst/>
            <a:gdLst>
              <a:gd name="T0" fmla="*/ 0 w 473"/>
              <a:gd name="T1" fmla="*/ 0 h 319"/>
              <a:gd name="T2" fmla="*/ 749300 w 473"/>
              <a:gd name="T3" fmla="*/ 0 h 319"/>
              <a:gd name="T4" fmla="*/ 554037 w 473"/>
              <a:gd name="T5" fmla="*/ 504825 h 319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73" h="319">
                <a:moveTo>
                  <a:pt x="0" y="0"/>
                </a:moveTo>
                <a:lnTo>
                  <a:pt x="472" y="0"/>
                </a:lnTo>
                <a:lnTo>
                  <a:pt x="349" y="318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2489" name="Line 26">
            <a:extLst>
              <a:ext uri="{FF2B5EF4-FFF2-40B4-BE49-F238E27FC236}">
                <a16:creationId xmlns:a16="http://schemas.microsoft.com/office/drawing/2014/main" id="{2DB205D2-BD05-4698-8A5C-809DF4694C8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492875" y="2320925"/>
            <a:ext cx="1046163" cy="4763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2490" name="Freeform 27">
            <a:extLst>
              <a:ext uri="{FF2B5EF4-FFF2-40B4-BE49-F238E27FC236}">
                <a16:creationId xmlns:a16="http://schemas.microsoft.com/office/drawing/2014/main" id="{5EEFDE3F-9FB1-4D4D-AD22-115D1FB24257}"/>
              </a:ext>
            </a:extLst>
          </p:cNvPr>
          <p:cNvSpPr>
            <a:spLocks/>
          </p:cNvSpPr>
          <p:nvPr/>
        </p:nvSpPr>
        <p:spPr bwMode="auto">
          <a:xfrm>
            <a:off x="2468563" y="3182938"/>
            <a:ext cx="4486275" cy="1885950"/>
          </a:xfrm>
          <a:custGeom>
            <a:avLst/>
            <a:gdLst>
              <a:gd name="T0" fmla="*/ 0 w 2826"/>
              <a:gd name="T1" fmla="*/ 0 h 1188"/>
              <a:gd name="T2" fmla="*/ 0 w 2826"/>
              <a:gd name="T3" fmla="*/ 1884363 h 1188"/>
              <a:gd name="T4" fmla="*/ 4484688 w 2826"/>
              <a:gd name="T5" fmla="*/ 1884363 h 1188"/>
              <a:gd name="T6" fmla="*/ 4484688 w 2826"/>
              <a:gd name="T7" fmla="*/ 0 h 1188"/>
              <a:gd name="T8" fmla="*/ 0 w 2826"/>
              <a:gd name="T9" fmla="*/ 0 h 118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826" h="1188">
                <a:moveTo>
                  <a:pt x="0" y="0"/>
                </a:moveTo>
                <a:lnTo>
                  <a:pt x="0" y="1187"/>
                </a:lnTo>
                <a:lnTo>
                  <a:pt x="2825" y="1187"/>
                </a:lnTo>
                <a:lnTo>
                  <a:pt x="2825" y="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2491" name="Line 28">
            <a:extLst>
              <a:ext uri="{FF2B5EF4-FFF2-40B4-BE49-F238E27FC236}">
                <a16:creationId xmlns:a16="http://schemas.microsoft.com/office/drawing/2014/main" id="{9803462F-AA65-483F-86D9-4C21AB76F324}"/>
              </a:ext>
            </a:extLst>
          </p:cNvPr>
          <p:cNvSpPr>
            <a:spLocks noChangeShapeType="1"/>
          </p:cNvSpPr>
          <p:nvPr/>
        </p:nvSpPr>
        <p:spPr bwMode="auto">
          <a:xfrm>
            <a:off x="2463800" y="3586163"/>
            <a:ext cx="4491038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2492" name="Line 29">
            <a:extLst>
              <a:ext uri="{FF2B5EF4-FFF2-40B4-BE49-F238E27FC236}">
                <a16:creationId xmlns:a16="http://schemas.microsoft.com/office/drawing/2014/main" id="{89521BCB-7718-4084-BACB-2EDD4302D559}"/>
              </a:ext>
            </a:extLst>
          </p:cNvPr>
          <p:cNvSpPr>
            <a:spLocks noChangeShapeType="1"/>
          </p:cNvSpPr>
          <p:nvPr/>
        </p:nvSpPr>
        <p:spPr bwMode="auto">
          <a:xfrm>
            <a:off x="3678238" y="3179763"/>
            <a:ext cx="0" cy="4064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2493" name="Rectangle 30">
            <a:extLst>
              <a:ext uri="{FF2B5EF4-FFF2-40B4-BE49-F238E27FC236}">
                <a16:creationId xmlns:a16="http://schemas.microsoft.com/office/drawing/2014/main" id="{3A659861-6B74-42CE-B3BB-FC0DF0E5B1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1438" y="3278188"/>
            <a:ext cx="2462212" cy="209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hu-HU" sz="1700" b="0">
                <a:solidFill>
                  <a:srgbClr val="000000"/>
                </a:solidFill>
              </a:rPr>
              <a:t>FOLYAMATNÉV</a:t>
            </a:r>
          </a:p>
        </p:txBody>
      </p:sp>
      <p:sp>
        <p:nvSpPr>
          <p:cNvPr id="62494" name="Freeform 31">
            <a:extLst>
              <a:ext uri="{FF2B5EF4-FFF2-40B4-BE49-F238E27FC236}">
                <a16:creationId xmlns:a16="http://schemas.microsoft.com/office/drawing/2014/main" id="{4DB9BF68-D8D6-41A2-A83F-BDD1F771913A}"/>
              </a:ext>
            </a:extLst>
          </p:cNvPr>
          <p:cNvSpPr>
            <a:spLocks/>
          </p:cNvSpPr>
          <p:nvPr/>
        </p:nvSpPr>
        <p:spPr bwMode="auto">
          <a:xfrm>
            <a:off x="4995863" y="4632325"/>
            <a:ext cx="1554162" cy="241300"/>
          </a:xfrm>
          <a:custGeom>
            <a:avLst/>
            <a:gdLst>
              <a:gd name="T0" fmla="*/ 1552575 w 979"/>
              <a:gd name="T1" fmla="*/ 0 h 152"/>
              <a:gd name="T2" fmla="*/ 0 w 979"/>
              <a:gd name="T3" fmla="*/ 0 h 152"/>
              <a:gd name="T4" fmla="*/ 0 w 979"/>
              <a:gd name="T5" fmla="*/ 239713 h 152"/>
              <a:gd name="T6" fmla="*/ 1552575 w 979"/>
              <a:gd name="T7" fmla="*/ 239713 h 152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979" h="152">
                <a:moveTo>
                  <a:pt x="978" y="0"/>
                </a:moveTo>
                <a:lnTo>
                  <a:pt x="0" y="0"/>
                </a:lnTo>
                <a:lnTo>
                  <a:pt x="0" y="151"/>
                </a:lnTo>
                <a:lnTo>
                  <a:pt x="978" y="15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2495" name="Line 32">
            <a:extLst>
              <a:ext uri="{FF2B5EF4-FFF2-40B4-BE49-F238E27FC236}">
                <a16:creationId xmlns:a16="http://schemas.microsoft.com/office/drawing/2014/main" id="{CE9E9AFD-5F1D-480C-A623-D101C5E7AF8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446713" y="4632325"/>
            <a:ext cx="0" cy="239713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2496" name="Rectangle 33">
            <a:extLst>
              <a:ext uri="{FF2B5EF4-FFF2-40B4-BE49-F238E27FC236}">
                <a16:creationId xmlns:a16="http://schemas.microsoft.com/office/drawing/2014/main" id="{C953B76B-AACC-41D3-BBAF-799421347D11}"/>
              </a:ext>
            </a:extLst>
          </p:cNvPr>
          <p:cNvSpPr>
            <a:spLocks noChangeArrowheads="1"/>
          </p:cNvSpPr>
          <p:nvPr/>
        </p:nvSpPr>
        <p:spPr bwMode="auto">
          <a:xfrm rot="60000">
            <a:off x="5124450" y="4754563"/>
            <a:ext cx="211138" cy="96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hu-HU" sz="1200" b="0">
                <a:solidFill>
                  <a:srgbClr val="000000"/>
                </a:solidFill>
              </a:rPr>
              <a:t>2/1</a:t>
            </a:r>
          </a:p>
        </p:txBody>
      </p:sp>
      <p:sp>
        <p:nvSpPr>
          <p:cNvPr id="62497" name="Rectangle 34">
            <a:extLst>
              <a:ext uri="{FF2B5EF4-FFF2-40B4-BE49-F238E27FC236}">
                <a16:creationId xmlns:a16="http://schemas.microsoft.com/office/drawing/2014/main" id="{E3AFEE7C-8449-4AA2-BA5D-AEE54BEEE0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4825" y="3278188"/>
            <a:ext cx="185738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hu-HU" sz="1700" b="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62498" name="Freeform 35">
            <a:extLst>
              <a:ext uri="{FF2B5EF4-FFF2-40B4-BE49-F238E27FC236}">
                <a16:creationId xmlns:a16="http://schemas.microsoft.com/office/drawing/2014/main" id="{241E35C2-FD2E-493D-944F-0B5AEF9088E2}"/>
              </a:ext>
            </a:extLst>
          </p:cNvPr>
          <p:cNvSpPr>
            <a:spLocks/>
          </p:cNvSpPr>
          <p:nvPr/>
        </p:nvSpPr>
        <p:spPr bwMode="auto">
          <a:xfrm>
            <a:off x="1693863" y="4197350"/>
            <a:ext cx="1109662" cy="263525"/>
          </a:xfrm>
          <a:custGeom>
            <a:avLst/>
            <a:gdLst>
              <a:gd name="T0" fmla="*/ 1587 w 699"/>
              <a:gd name="T1" fmla="*/ 0 h 166"/>
              <a:gd name="T2" fmla="*/ 0 w 699"/>
              <a:gd name="T3" fmla="*/ 261938 h 166"/>
              <a:gd name="T4" fmla="*/ 1108075 w 699"/>
              <a:gd name="T5" fmla="*/ 261938 h 16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699" h="166">
                <a:moveTo>
                  <a:pt x="1" y="0"/>
                </a:moveTo>
                <a:lnTo>
                  <a:pt x="0" y="165"/>
                </a:lnTo>
                <a:lnTo>
                  <a:pt x="698" y="165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2499" name="Line 36">
            <a:extLst>
              <a:ext uri="{FF2B5EF4-FFF2-40B4-BE49-F238E27FC236}">
                <a16:creationId xmlns:a16="http://schemas.microsoft.com/office/drawing/2014/main" id="{29760EB3-B7A5-47D8-879E-FBBAF1115594}"/>
              </a:ext>
            </a:extLst>
          </p:cNvPr>
          <p:cNvSpPr>
            <a:spLocks noChangeShapeType="1"/>
          </p:cNvSpPr>
          <p:nvPr/>
        </p:nvSpPr>
        <p:spPr bwMode="auto">
          <a:xfrm>
            <a:off x="4394200" y="4224338"/>
            <a:ext cx="71755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2500" name="Line 37">
            <a:extLst>
              <a:ext uri="{FF2B5EF4-FFF2-40B4-BE49-F238E27FC236}">
                <a16:creationId xmlns:a16="http://schemas.microsoft.com/office/drawing/2014/main" id="{1D785AAE-BA55-4BF7-91E1-94E4AE00A666}"/>
              </a:ext>
            </a:extLst>
          </p:cNvPr>
          <p:cNvSpPr>
            <a:spLocks noChangeShapeType="1"/>
          </p:cNvSpPr>
          <p:nvPr/>
        </p:nvSpPr>
        <p:spPr bwMode="auto">
          <a:xfrm>
            <a:off x="5862638" y="4398963"/>
            <a:ext cx="0" cy="2349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2501" name="Freeform 38">
            <a:extLst>
              <a:ext uri="{FF2B5EF4-FFF2-40B4-BE49-F238E27FC236}">
                <a16:creationId xmlns:a16="http://schemas.microsoft.com/office/drawing/2014/main" id="{6D6FC2FC-C1C0-413B-819E-5A47BE46708B}"/>
              </a:ext>
            </a:extLst>
          </p:cNvPr>
          <p:cNvSpPr>
            <a:spLocks/>
          </p:cNvSpPr>
          <p:nvPr/>
        </p:nvSpPr>
        <p:spPr bwMode="auto">
          <a:xfrm>
            <a:off x="6689725" y="3914775"/>
            <a:ext cx="1373188" cy="341313"/>
          </a:xfrm>
          <a:custGeom>
            <a:avLst/>
            <a:gdLst>
              <a:gd name="T0" fmla="*/ 0 w 865"/>
              <a:gd name="T1" fmla="*/ 0 h 215"/>
              <a:gd name="T2" fmla="*/ 1371600 w 865"/>
              <a:gd name="T3" fmla="*/ 0 h 215"/>
              <a:gd name="T4" fmla="*/ 1371600 w 865"/>
              <a:gd name="T5" fmla="*/ 339725 h 215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865" h="215">
                <a:moveTo>
                  <a:pt x="0" y="0"/>
                </a:moveTo>
                <a:lnTo>
                  <a:pt x="864" y="0"/>
                </a:lnTo>
                <a:lnTo>
                  <a:pt x="864" y="21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2502" name="Freeform 39">
            <a:extLst>
              <a:ext uri="{FF2B5EF4-FFF2-40B4-BE49-F238E27FC236}">
                <a16:creationId xmlns:a16="http://schemas.microsoft.com/office/drawing/2014/main" id="{E8630536-50A7-4641-8F5D-04DB6230C0B8}"/>
              </a:ext>
            </a:extLst>
          </p:cNvPr>
          <p:cNvSpPr>
            <a:spLocks/>
          </p:cNvSpPr>
          <p:nvPr/>
        </p:nvSpPr>
        <p:spPr bwMode="auto">
          <a:xfrm>
            <a:off x="2474913" y="1776413"/>
            <a:ext cx="1789112" cy="1411287"/>
          </a:xfrm>
          <a:custGeom>
            <a:avLst/>
            <a:gdLst>
              <a:gd name="T0" fmla="*/ 1431925 w 1127"/>
              <a:gd name="T1" fmla="*/ 0 h 889"/>
              <a:gd name="T2" fmla="*/ 1787525 w 1127"/>
              <a:gd name="T3" fmla="*/ 230187 h 889"/>
              <a:gd name="T4" fmla="*/ 1539875 w 1127"/>
              <a:gd name="T5" fmla="*/ 773112 h 889"/>
              <a:gd name="T6" fmla="*/ 0 w 1127"/>
              <a:gd name="T7" fmla="*/ 1409700 h 889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127" h="889">
                <a:moveTo>
                  <a:pt x="902" y="0"/>
                </a:moveTo>
                <a:lnTo>
                  <a:pt x="1126" y="145"/>
                </a:lnTo>
                <a:lnTo>
                  <a:pt x="970" y="487"/>
                </a:lnTo>
                <a:lnTo>
                  <a:pt x="0" y="888"/>
                </a:lnTo>
              </a:path>
            </a:pathLst>
          </a:custGeom>
          <a:noFill/>
          <a:ln w="12700" cap="rnd" cmpd="sng">
            <a:solidFill>
              <a:srgbClr val="5F5F5F"/>
            </a:solidFill>
            <a:prstDash val="lg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2503" name="Freeform 40">
            <a:extLst>
              <a:ext uri="{FF2B5EF4-FFF2-40B4-BE49-F238E27FC236}">
                <a16:creationId xmlns:a16="http://schemas.microsoft.com/office/drawing/2014/main" id="{3A4C431C-F8EF-4E55-B44D-7661BFC5E433}"/>
              </a:ext>
            </a:extLst>
          </p:cNvPr>
          <p:cNvSpPr>
            <a:spLocks/>
          </p:cNvSpPr>
          <p:nvPr/>
        </p:nvSpPr>
        <p:spPr bwMode="auto">
          <a:xfrm>
            <a:off x="4638675" y="1776413"/>
            <a:ext cx="2312988" cy="1411287"/>
          </a:xfrm>
          <a:custGeom>
            <a:avLst/>
            <a:gdLst>
              <a:gd name="T0" fmla="*/ 808038 w 1457"/>
              <a:gd name="T1" fmla="*/ 0 h 889"/>
              <a:gd name="T2" fmla="*/ 231775 w 1457"/>
              <a:gd name="T3" fmla="*/ 230187 h 889"/>
              <a:gd name="T4" fmla="*/ 0 w 1457"/>
              <a:gd name="T5" fmla="*/ 773112 h 889"/>
              <a:gd name="T6" fmla="*/ 2311400 w 1457"/>
              <a:gd name="T7" fmla="*/ 1409700 h 889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457" h="889">
                <a:moveTo>
                  <a:pt x="509" y="0"/>
                </a:moveTo>
                <a:lnTo>
                  <a:pt x="146" y="145"/>
                </a:lnTo>
                <a:lnTo>
                  <a:pt x="0" y="487"/>
                </a:lnTo>
                <a:lnTo>
                  <a:pt x="1456" y="888"/>
                </a:lnTo>
              </a:path>
            </a:pathLst>
          </a:custGeom>
          <a:noFill/>
          <a:ln w="12700" cap="rnd" cmpd="sng">
            <a:solidFill>
              <a:srgbClr val="5F5F5F"/>
            </a:solidFill>
            <a:prstDash val="lg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2504" name="Line 41">
            <a:extLst>
              <a:ext uri="{FF2B5EF4-FFF2-40B4-BE49-F238E27FC236}">
                <a16:creationId xmlns:a16="http://schemas.microsoft.com/office/drawing/2014/main" id="{78827B9C-F15F-45A4-8EE7-0B8B3643DA9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962025" y="2555875"/>
            <a:ext cx="1349375" cy="212725"/>
          </a:xfrm>
          <a:prstGeom prst="line">
            <a:avLst/>
          </a:prstGeom>
          <a:noFill/>
          <a:ln w="12700">
            <a:solidFill>
              <a:srgbClr val="5F5F5F"/>
            </a:solidFill>
            <a:prstDash val="lg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2505" name="Line 42">
            <a:extLst>
              <a:ext uri="{FF2B5EF4-FFF2-40B4-BE49-F238E27FC236}">
                <a16:creationId xmlns:a16="http://schemas.microsoft.com/office/drawing/2014/main" id="{FEB6CD65-1342-44D9-9E6D-61574611CB8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962025" y="2555875"/>
            <a:ext cx="2900363" cy="839788"/>
          </a:xfrm>
          <a:prstGeom prst="line">
            <a:avLst/>
          </a:prstGeom>
          <a:noFill/>
          <a:ln w="12700">
            <a:solidFill>
              <a:srgbClr val="5F5F5F"/>
            </a:solidFill>
            <a:prstDash val="lg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2506" name="Line 43">
            <a:extLst>
              <a:ext uri="{FF2B5EF4-FFF2-40B4-BE49-F238E27FC236}">
                <a16:creationId xmlns:a16="http://schemas.microsoft.com/office/drawing/2014/main" id="{6A389F00-5812-4E09-B461-578FF71AC638}"/>
              </a:ext>
            </a:extLst>
          </p:cNvPr>
          <p:cNvSpPr>
            <a:spLocks noChangeShapeType="1"/>
          </p:cNvSpPr>
          <p:nvPr/>
        </p:nvSpPr>
        <p:spPr bwMode="auto">
          <a:xfrm>
            <a:off x="4814888" y="2547938"/>
            <a:ext cx="3949700" cy="998537"/>
          </a:xfrm>
          <a:prstGeom prst="line">
            <a:avLst/>
          </a:prstGeom>
          <a:noFill/>
          <a:ln w="12700">
            <a:solidFill>
              <a:srgbClr val="5F5F5F"/>
            </a:solidFill>
            <a:prstDash val="lg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2507" name="Line 44">
            <a:extLst>
              <a:ext uri="{FF2B5EF4-FFF2-40B4-BE49-F238E27FC236}">
                <a16:creationId xmlns:a16="http://schemas.microsoft.com/office/drawing/2014/main" id="{ACFD8AE3-DD8E-49E9-A147-534C94BA013F}"/>
              </a:ext>
            </a:extLst>
          </p:cNvPr>
          <p:cNvSpPr>
            <a:spLocks noChangeShapeType="1"/>
          </p:cNvSpPr>
          <p:nvPr/>
        </p:nvSpPr>
        <p:spPr bwMode="auto">
          <a:xfrm>
            <a:off x="6353175" y="2547938"/>
            <a:ext cx="2411413" cy="82550"/>
          </a:xfrm>
          <a:prstGeom prst="line">
            <a:avLst/>
          </a:prstGeom>
          <a:noFill/>
          <a:ln w="12700">
            <a:solidFill>
              <a:srgbClr val="5F5F5F"/>
            </a:solidFill>
            <a:prstDash val="lg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2508" name="Rectangle 45">
            <a:extLst>
              <a:ext uri="{FF2B5EF4-FFF2-40B4-BE49-F238E27FC236}">
                <a16:creationId xmlns:a16="http://schemas.microsoft.com/office/drawing/2014/main" id="{01BB8A0C-99A6-4ED5-9F5B-CFE56ED90A61}"/>
              </a:ext>
            </a:extLst>
          </p:cNvPr>
          <p:cNvSpPr>
            <a:spLocks noChangeArrowheads="1"/>
          </p:cNvSpPr>
          <p:nvPr/>
        </p:nvSpPr>
        <p:spPr bwMode="auto">
          <a:xfrm rot="60000">
            <a:off x="4173538" y="1282700"/>
            <a:ext cx="1268412" cy="434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hu-HU" sz="1600" b="0">
                <a:solidFill>
                  <a:srgbClr val="000000"/>
                </a:solidFill>
              </a:rPr>
              <a:t>FOLYAMATNÉV</a:t>
            </a:r>
          </a:p>
        </p:txBody>
      </p:sp>
      <p:sp>
        <p:nvSpPr>
          <p:cNvPr id="62509" name="Rectangle 46">
            <a:extLst>
              <a:ext uri="{FF2B5EF4-FFF2-40B4-BE49-F238E27FC236}">
                <a16:creationId xmlns:a16="http://schemas.microsoft.com/office/drawing/2014/main" id="{87FDADAE-C7D3-4222-9D8B-1D90B056D3EE}"/>
              </a:ext>
            </a:extLst>
          </p:cNvPr>
          <p:cNvSpPr>
            <a:spLocks noChangeArrowheads="1"/>
          </p:cNvSpPr>
          <p:nvPr/>
        </p:nvSpPr>
        <p:spPr bwMode="auto">
          <a:xfrm rot="60000">
            <a:off x="5172075" y="4611688"/>
            <a:ext cx="104775" cy="95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hu-HU" sz="1200" b="0">
                <a:solidFill>
                  <a:srgbClr val="000000"/>
                </a:solidFill>
              </a:rPr>
              <a:t>D</a:t>
            </a:r>
          </a:p>
        </p:txBody>
      </p:sp>
      <p:sp>
        <p:nvSpPr>
          <p:cNvPr id="62510" name="Freeform 47">
            <a:extLst>
              <a:ext uri="{FF2B5EF4-FFF2-40B4-BE49-F238E27FC236}">
                <a16:creationId xmlns:a16="http://schemas.microsoft.com/office/drawing/2014/main" id="{B45EC079-B0AB-4BBF-AB46-887620165F96}"/>
              </a:ext>
            </a:extLst>
          </p:cNvPr>
          <p:cNvSpPr>
            <a:spLocks/>
          </p:cNvSpPr>
          <p:nvPr/>
        </p:nvSpPr>
        <p:spPr bwMode="auto">
          <a:xfrm>
            <a:off x="2325688" y="2014538"/>
            <a:ext cx="1751012" cy="539750"/>
          </a:xfrm>
          <a:custGeom>
            <a:avLst/>
            <a:gdLst>
              <a:gd name="T0" fmla="*/ 0 w 1103"/>
              <a:gd name="T1" fmla="*/ 538163 h 340"/>
              <a:gd name="T2" fmla="*/ 241300 w 1103"/>
              <a:gd name="T3" fmla="*/ 0 h 340"/>
              <a:gd name="T4" fmla="*/ 1749425 w 1103"/>
              <a:gd name="T5" fmla="*/ 0 h 340"/>
              <a:gd name="T6" fmla="*/ 1539875 w 1103"/>
              <a:gd name="T7" fmla="*/ 538163 h 340"/>
              <a:gd name="T8" fmla="*/ 0 w 1103"/>
              <a:gd name="T9" fmla="*/ 538163 h 34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103" h="340">
                <a:moveTo>
                  <a:pt x="0" y="339"/>
                </a:moveTo>
                <a:lnTo>
                  <a:pt x="152" y="0"/>
                </a:lnTo>
                <a:lnTo>
                  <a:pt x="1102" y="0"/>
                </a:lnTo>
                <a:lnTo>
                  <a:pt x="970" y="339"/>
                </a:lnTo>
                <a:lnTo>
                  <a:pt x="0" y="33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2511" name="Line 48">
            <a:extLst>
              <a:ext uri="{FF2B5EF4-FFF2-40B4-BE49-F238E27FC236}">
                <a16:creationId xmlns:a16="http://schemas.microsoft.com/office/drawing/2014/main" id="{042B58D8-8C7F-4433-AA28-F5E71598A669}"/>
              </a:ext>
            </a:extLst>
          </p:cNvPr>
          <p:cNvSpPr>
            <a:spLocks noChangeShapeType="1"/>
          </p:cNvSpPr>
          <p:nvPr/>
        </p:nvSpPr>
        <p:spPr bwMode="auto">
          <a:xfrm>
            <a:off x="2490788" y="2193925"/>
            <a:ext cx="15113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2512" name="Line 49">
            <a:extLst>
              <a:ext uri="{FF2B5EF4-FFF2-40B4-BE49-F238E27FC236}">
                <a16:creationId xmlns:a16="http://schemas.microsoft.com/office/drawing/2014/main" id="{D55CC5F3-D69F-4EEE-B62E-3F117A58648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79725" y="2014538"/>
            <a:ext cx="76200" cy="1793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2513" name="Rectangle 50">
            <a:extLst>
              <a:ext uri="{FF2B5EF4-FFF2-40B4-BE49-F238E27FC236}">
                <a16:creationId xmlns:a16="http://schemas.microsoft.com/office/drawing/2014/main" id="{BB53692E-A924-4C09-81C0-3192AE2D6236}"/>
              </a:ext>
            </a:extLst>
          </p:cNvPr>
          <p:cNvSpPr>
            <a:spLocks noChangeArrowheads="1"/>
          </p:cNvSpPr>
          <p:nvPr/>
        </p:nvSpPr>
        <p:spPr bwMode="auto">
          <a:xfrm rot="60000">
            <a:off x="3452813" y="2062163"/>
            <a:ext cx="38100" cy="95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hu-HU" sz="1600" b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62514" name="Rectangle 51">
            <a:extLst>
              <a:ext uri="{FF2B5EF4-FFF2-40B4-BE49-F238E27FC236}">
                <a16:creationId xmlns:a16="http://schemas.microsoft.com/office/drawing/2014/main" id="{037EF8FD-DA9E-4276-B538-4C1C95E17656}"/>
              </a:ext>
            </a:extLst>
          </p:cNvPr>
          <p:cNvSpPr>
            <a:spLocks noChangeArrowheads="1"/>
          </p:cNvSpPr>
          <p:nvPr/>
        </p:nvSpPr>
        <p:spPr bwMode="auto">
          <a:xfrm rot="60000">
            <a:off x="2697163" y="2009775"/>
            <a:ext cx="76200" cy="96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hu-HU" sz="1600" b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62515" name="Rectangle 52">
            <a:extLst>
              <a:ext uri="{FF2B5EF4-FFF2-40B4-BE49-F238E27FC236}">
                <a16:creationId xmlns:a16="http://schemas.microsoft.com/office/drawing/2014/main" id="{0A6AE152-8120-4A2E-89BE-8F46A0268FAA}"/>
              </a:ext>
            </a:extLst>
          </p:cNvPr>
          <p:cNvSpPr>
            <a:spLocks noChangeArrowheads="1"/>
          </p:cNvSpPr>
          <p:nvPr/>
        </p:nvSpPr>
        <p:spPr bwMode="auto">
          <a:xfrm rot="60000">
            <a:off x="3144838" y="2257425"/>
            <a:ext cx="39687" cy="96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hu-HU" sz="1600" b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62516" name="Rectangle 53">
            <a:extLst>
              <a:ext uri="{FF2B5EF4-FFF2-40B4-BE49-F238E27FC236}">
                <a16:creationId xmlns:a16="http://schemas.microsoft.com/office/drawing/2014/main" id="{059609EF-44FD-4185-9A28-E7273EF82054}"/>
              </a:ext>
            </a:extLst>
          </p:cNvPr>
          <p:cNvSpPr>
            <a:spLocks noChangeArrowheads="1"/>
          </p:cNvSpPr>
          <p:nvPr/>
        </p:nvSpPr>
        <p:spPr bwMode="auto">
          <a:xfrm rot="60000">
            <a:off x="3144838" y="2389188"/>
            <a:ext cx="39687" cy="96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hu-HU" sz="1600" b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62517" name="Freeform 54">
            <a:extLst>
              <a:ext uri="{FF2B5EF4-FFF2-40B4-BE49-F238E27FC236}">
                <a16:creationId xmlns:a16="http://schemas.microsoft.com/office/drawing/2014/main" id="{41895C31-1D2C-4FD8-BD6A-854A39609548}"/>
              </a:ext>
            </a:extLst>
          </p:cNvPr>
          <p:cNvSpPr>
            <a:spLocks/>
          </p:cNvSpPr>
          <p:nvPr/>
        </p:nvSpPr>
        <p:spPr bwMode="auto">
          <a:xfrm>
            <a:off x="4826000" y="2014538"/>
            <a:ext cx="1746250" cy="539750"/>
          </a:xfrm>
          <a:custGeom>
            <a:avLst/>
            <a:gdLst>
              <a:gd name="T0" fmla="*/ 0 w 1100"/>
              <a:gd name="T1" fmla="*/ 538163 h 340"/>
              <a:gd name="T2" fmla="*/ 239713 w 1100"/>
              <a:gd name="T3" fmla="*/ 0 h 340"/>
              <a:gd name="T4" fmla="*/ 1744663 w 1100"/>
              <a:gd name="T5" fmla="*/ 0 h 340"/>
              <a:gd name="T6" fmla="*/ 1538288 w 1100"/>
              <a:gd name="T7" fmla="*/ 538163 h 340"/>
              <a:gd name="T8" fmla="*/ 0 w 1100"/>
              <a:gd name="T9" fmla="*/ 538163 h 34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100" h="340">
                <a:moveTo>
                  <a:pt x="0" y="339"/>
                </a:moveTo>
                <a:lnTo>
                  <a:pt x="151" y="0"/>
                </a:lnTo>
                <a:lnTo>
                  <a:pt x="1099" y="0"/>
                </a:lnTo>
                <a:lnTo>
                  <a:pt x="969" y="339"/>
                </a:lnTo>
                <a:lnTo>
                  <a:pt x="0" y="33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2518" name="Line 55">
            <a:extLst>
              <a:ext uri="{FF2B5EF4-FFF2-40B4-BE49-F238E27FC236}">
                <a16:creationId xmlns:a16="http://schemas.microsoft.com/office/drawing/2014/main" id="{2C40558B-5097-45AB-9459-A4A90E9A0C51}"/>
              </a:ext>
            </a:extLst>
          </p:cNvPr>
          <p:cNvSpPr>
            <a:spLocks noChangeShapeType="1"/>
          </p:cNvSpPr>
          <p:nvPr/>
        </p:nvSpPr>
        <p:spPr bwMode="auto">
          <a:xfrm>
            <a:off x="4987925" y="2193925"/>
            <a:ext cx="151447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2519" name="Line 56">
            <a:extLst>
              <a:ext uri="{FF2B5EF4-FFF2-40B4-BE49-F238E27FC236}">
                <a16:creationId xmlns:a16="http://schemas.microsoft.com/office/drawing/2014/main" id="{C8FBE78A-BC71-4BAA-BDEA-B0660443B9F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380038" y="2014538"/>
            <a:ext cx="76200" cy="1793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2520" name="Rectangle 57">
            <a:extLst>
              <a:ext uri="{FF2B5EF4-FFF2-40B4-BE49-F238E27FC236}">
                <a16:creationId xmlns:a16="http://schemas.microsoft.com/office/drawing/2014/main" id="{2D208436-1C50-4BD6-981F-4C304F0DA29E}"/>
              </a:ext>
            </a:extLst>
          </p:cNvPr>
          <p:cNvSpPr>
            <a:spLocks noChangeArrowheads="1"/>
          </p:cNvSpPr>
          <p:nvPr/>
        </p:nvSpPr>
        <p:spPr bwMode="auto">
          <a:xfrm rot="60000">
            <a:off x="5949950" y="2062163"/>
            <a:ext cx="39688" cy="96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hu-HU" sz="1600" b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62521" name="Rectangle 58">
            <a:extLst>
              <a:ext uri="{FF2B5EF4-FFF2-40B4-BE49-F238E27FC236}">
                <a16:creationId xmlns:a16="http://schemas.microsoft.com/office/drawing/2014/main" id="{D8C48C92-626E-45FA-A33C-0E22D9BB3FB0}"/>
              </a:ext>
            </a:extLst>
          </p:cNvPr>
          <p:cNvSpPr>
            <a:spLocks noChangeArrowheads="1"/>
          </p:cNvSpPr>
          <p:nvPr/>
        </p:nvSpPr>
        <p:spPr bwMode="auto">
          <a:xfrm rot="60000">
            <a:off x="5195888" y="2011363"/>
            <a:ext cx="76200" cy="96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hu-HU" sz="1600" b="0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62522" name="Rectangle 59">
            <a:extLst>
              <a:ext uri="{FF2B5EF4-FFF2-40B4-BE49-F238E27FC236}">
                <a16:creationId xmlns:a16="http://schemas.microsoft.com/office/drawing/2014/main" id="{9309E855-C36D-4A4D-BBBE-DB47B64D5DA3}"/>
              </a:ext>
            </a:extLst>
          </p:cNvPr>
          <p:cNvSpPr>
            <a:spLocks noChangeArrowheads="1"/>
          </p:cNvSpPr>
          <p:nvPr/>
        </p:nvSpPr>
        <p:spPr bwMode="auto">
          <a:xfrm rot="60000">
            <a:off x="5643563" y="2260600"/>
            <a:ext cx="36512" cy="95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hu-HU" sz="1600" b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62523" name="Rectangle 60">
            <a:extLst>
              <a:ext uri="{FF2B5EF4-FFF2-40B4-BE49-F238E27FC236}">
                <a16:creationId xmlns:a16="http://schemas.microsoft.com/office/drawing/2014/main" id="{ADB5243F-27C5-4FA1-BF03-116C0E149CD9}"/>
              </a:ext>
            </a:extLst>
          </p:cNvPr>
          <p:cNvSpPr>
            <a:spLocks noChangeArrowheads="1"/>
          </p:cNvSpPr>
          <p:nvPr/>
        </p:nvSpPr>
        <p:spPr bwMode="auto">
          <a:xfrm rot="60000">
            <a:off x="5643563" y="2389188"/>
            <a:ext cx="36512" cy="96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hu-HU" sz="1600" b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62524" name="Freeform 61">
            <a:extLst>
              <a:ext uri="{FF2B5EF4-FFF2-40B4-BE49-F238E27FC236}">
                <a16:creationId xmlns:a16="http://schemas.microsoft.com/office/drawing/2014/main" id="{E8261C60-8196-4236-9584-5C05C6FB51A2}"/>
              </a:ext>
            </a:extLst>
          </p:cNvPr>
          <p:cNvSpPr>
            <a:spLocks/>
          </p:cNvSpPr>
          <p:nvPr/>
        </p:nvSpPr>
        <p:spPr bwMode="auto">
          <a:xfrm>
            <a:off x="800100" y="3873500"/>
            <a:ext cx="1517650" cy="322263"/>
          </a:xfrm>
          <a:custGeom>
            <a:avLst/>
            <a:gdLst>
              <a:gd name="T0" fmla="*/ 1516063 w 956"/>
              <a:gd name="T1" fmla="*/ 0 h 203"/>
              <a:gd name="T2" fmla="*/ 0 w 956"/>
              <a:gd name="T3" fmla="*/ 0 h 203"/>
              <a:gd name="T4" fmla="*/ 0 w 956"/>
              <a:gd name="T5" fmla="*/ 320675 h 203"/>
              <a:gd name="T6" fmla="*/ 1516063 w 956"/>
              <a:gd name="T7" fmla="*/ 320675 h 203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956" h="203">
                <a:moveTo>
                  <a:pt x="955" y="0"/>
                </a:moveTo>
                <a:lnTo>
                  <a:pt x="0" y="0"/>
                </a:lnTo>
                <a:lnTo>
                  <a:pt x="0" y="202"/>
                </a:lnTo>
                <a:lnTo>
                  <a:pt x="955" y="20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2525" name="Line 62">
            <a:extLst>
              <a:ext uri="{FF2B5EF4-FFF2-40B4-BE49-F238E27FC236}">
                <a16:creationId xmlns:a16="http://schemas.microsoft.com/office/drawing/2014/main" id="{9666324C-7BF8-4748-8794-E72729E81E7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238250" y="3873500"/>
            <a:ext cx="0" cy="32067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2526" name="Rectangle 63">
            <a:extLst>
              <a:ext uri="{FF2B5EF4-FFF2-40B4-BE49-F238E27FC236}">
                <a16:creationId xmlns:a16="http://schemas.microsoft.com/office/drawing/2014/main" id="{9521744D-4FED-44EC-B2ED-85C6B1807ADF}"/>
              </a:ext>
            </a:extLst>
          </p:cNvPr>
          <p:cNvSpPr>
            <a:spLocks noChangeArrowheads="1"/>
          </p:cNvSpPr>
          <p:nvPr/>
        </p:nvSpPr>
        <p:spPr bwMode="auto">
          <a:xfrm rot="60000">
            <a:off x="914400" y="3935413"/>
            <a:ext cx="315913" cy="16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hu-HU" sz="1600" b="0">
                <a:solidFill>
                  <a:srgbClr val="000000"/>
                </a:solidFill>
              </a:rPr>
              <a:t>D1</a:t>
            </a:r>
          </a:p>
        </p:txBody>
      </p:sp>
      <p:sp>
        <p:nvSpPr>
          <p:cNvPr id="62527" name="Rectangle 64">
            <a:extLst>
              <a:ext uri="{FF2B5EF4-FFF2-40B4-BE49-F238E27FC236}">
                <a16:creationId xmlns:a16="http://schemas.microsoft.com/office/drawing/2014/main" id="{2FFD81C5-79AB-4573-A29C-95A47645937C}"/>
              </a:ext>
            </a:extLst>
          </p:cNvPr>
          <p:cNvSpPr>
            <a:spLocks noChangeArrowheads="1"/>
          </p:cNvSpPr>
          <p:nvPr/>
        </p:nvSpPr>
        <p:spPr bwMode="auto">
          <a:xfrm rot="60000">
            <a:off x="1266825" y="3906838"/>
            <a:ext cx="1044575" cy="211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hu-HU" sz="1600" b="0">
                <a:solidFill>
                  <a:srgbClr val="000000"/>
                </a:solidFill>
              </a:rPr>
              <a:t>ADATTÁR</a:t>
            </a:r>
          </a:p>
        </p:txBody>
      </p:sp>
      <p:sp>
        <p:nvSpPr>
          <p:cNvPr id="62528" name="Freeform 65">
            <a:extLst>
              <a:ext uri="{FF2B5EF4-FFF2-40B4-BE49-F238E27FC236}">
                <a16:creationId xmlns:a16="http://schemas.microsoft.com/office/drawing/2014/main" id="{764A2C82-717C-4D12-A3D9-89D8E732B22B}"/>
              </a:ext>
            </a:extLst>
          </p:cNvPr>
          <p:cNvSpPr>
            <a:spLocks/>
          </p:cNvSpPr>
          <p:nvPr/>
        </p:nvSpPr>
        <p:spPr bwMode="auto">
          <a:xfrm>
            <a:off x="2819400" y="3949700"/>
            <a:ext cx="1560513" cy="752475"/>
          </a:xfrm>
          <a:custGeom>
            <a:avLst/>
            <a:gdLst>
              <a:gd name="T0" fmla="*/ 0 w 983"/>
              <a:gd name="T1" fmla="*/ 0 h 474"/>
              <a:gd name="T2" fmla="*/ 0 w 983"/>
              <a:gd name="T3" fmla="*/ 750888 h 474"/>
              <a:gd name="T4" fmla="*/ 1558925 w 983"/>
              <a:gd name="T5" fmla="*/ 750888 h 474"/>
              <a:gd name="T6" fmla="*/ 1558925 w 983"/>
              <a:gd name="T7" fmla="*/ 0 h 474"/>
              <a:gd name="T8" fmla="*/ 0 w 983"/>
              <a:gd name="T9" fmla="*/ 0 h 47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983" h="474">
                <a:moveTo>
                  <a:pt x="0" y="0"/>
                </a:moveTo>
                <a:lnTo>
                  <a:pt x="0" y="473"/>
                </a:lnTo>
                <a:lnTo>
                  <a:pt x="982" y="473"/>
                </a:lnTo>
                <a:lnTo>
                  <a:pt x="982" y="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2529" name="Rectangle 66">
            <a:extLst>
              <a:ext uri="{FF2B5EF4-FFF2-40B4-BE49-F238E27FC236}">
                <a16:creationId xmlns:a16="http://schemas.microsoft.com/office/drawing/2014/main" id="{3FA71F9C-3834-4C4F-A834-2D1384F03299}"/>
              </a:ext>
            </a:extLst>
          </p:cNvPr>
          <p:cNvSpPr>
            <a:spLocks noChangeArrowheads="1"/>
          </p:cNvSpPr>
          <p:nvPr/>
        </p:nvSpPr>
        <p:spPr bwMode="auto">
          <a:xfrm rot="60000">
            <a:off x="2873375" y="3975100"/>
            <a:ext cx="366713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hu-HU" sz="1600" b="0">
                <a:solidFill>
                  <a:srgbClr val="000000"/>
                </a:solidFill>
              </a:rPr>
              <a:t>2.1</a:t>
            </a:r>
          </a:p>
        </p:txBody>
      </p:sp>
      <p:sp>
        <p:nvSpPr>
          <p:cNvPr id="62530" name="Line 67">
            <a:extLst>
              <a:ext uri="{FF2B5EF4-FFF2-40B4-BE49-F238E27FC236}">
                <a16:creationId xmlns:a16="http://schemas.microsoft.com/office/drawing/2014/main" id="{596BE850-F7BD-44F5-9289-C95B49DA8E7A}"/>
              </a:ext>
            </a:extLst>
          </p:cNvPr>
          <p:cNvSpPr>
            <a:spLocks noChangeShapeType="1"/>
          </p:cNvSpPr>
          <p:nvPr/>
        </p:nvSpPr>
        <p:spPr bwMode="auto">
          <a:xfrm>
            <a:off x="2827338" y="4179888"/>
            <a:ext cx="1550987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2531" name="Line 68">
            <a:extLst>
              <a:ext uri="{FF2B5EF4-FFF2-40B4-BE49-F238E27FC236}">
                <a16:creationId xmlns:a16="http://schemas.microsoft.com/office/drawing/2014/main" id="{1E44954B-3196-4B6A-99B7-CD9385ADCAA5}"/>
              </a:ext>
            </a:extLst>
          </p:cNvPr>
          <p:cNvSpPr>
            <a:spLocks noChangeShapeType="1"/>
          </p:cNvSpPr>
          <p:nvPr/>
        </p:nvSpPr>
        <p:spPr bwMode="auto">
          <a:xfrm>
            <a:off x="3402013" y="3949700"/>
            <a:ext cx="0" cy="227013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2532" name="Line 69">
            <a:extLst>
              <a:ext uri="{FF2B5EF4-FFF2-40B4-BE49-F238E27FC236}">
                <a16:creationId xmlns:a16="http://schemas.microsoft.com/office/drawing/2014/main" id="{32946526-094E-43A8-A9D5-6EE0A74B7C8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979863" y="4440238"/>
            <a:ext cx="388937" cy="25082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2533" name="Rectangle 70">
            <a:extLst>
              <a:ext uri="{FF2B5EF4-FFF2-40B4-BE49-F238E27FC236}">
                <a16:creationId xmlns:a16="http://schemas.microsoft.com/office/drawing/2014/main" id="{ECD70B34-3541-4BDF-AA2E-8246D57E40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11638" y="4546600"/>
            <a:ext cx="87312" cy="138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hu-HU" sz="1600" b="0">
                <a:solidFill>
                  <a:srgbClr val="000000"/>
                </a:solidFill>
              </a:rPr>
              <a:t>*</a:t>
            </a:r>
          </a:p>
        </p:txBody>
      </p:sp>
      <p:sp>
        <p:nvSpPr>
          <p:cNvPr id="62534" name="Rectangle 71">
            <a:extLst>
              <a:ext uri="{FF2B5EF4-FFF2-40B4-BE49-F238E27FC236}">
                <a16:creationId xmlns:a16="http://schemas.microsoft.com/office/drawing/2014/main" id="{2DD0E827-CF35-4777-8B76-5EB911BCDFC9}"/>
              </a:ext>
            </a:extLst>
          </p:cNvPr>
          <p:cNvSpPr>
            <a:spLocks noChangeArrowheads="1"/>
          </p:cNvSpPr>
          <p:nvPr/>
        </p:nvSpPr>
        <p:spPr bwMode="auto">
          <a:xfrm rot="60000">
            <a:off x="3455988" y="3952875"/>
            <a:ext cx="627062" cy="16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hu-HU" sz="1600" b="0">
                <a:solidFill>
                  <a:srgbClr val="000000"/>
                </a:solidFill>
              </a:rPr>
              <a:t>HELY</a:t>
            </a:r>
          </a:p>
        </p:txBody>
      </p:sp>
      <p:sp>
        <p:nvSpPr>
          <p:cNvPr id="62535" name="Freeform 72">
            <a:extLst>
              <a:ext uri="{FF2B5EF4-FFF2-40B4-BE49-F238E27FC236}">
                <a16:creationId xmlns:a16="http://schemas.microsoft.com/office/drawing/2014/main" id="{7F27F3D2-6EEB-43F2-AF6E-5C8E20B3162E}"/>
              </a:ext>
            </a:extLst>
          </p:cNvPr>
          <p:cNvSpPr>
            <a:spLocks/>
          </p:cNvSpPr>
          <p:nvPr/>
        </p:nvSpPr>
        <p:spPr bwMode="auto">
          <a:xfrm>
            <a:off x="5118100" y="3695700"/>
            <a:ext cx="1573213" cy="709613"/>
          </a:xfrm>
          <a:custGeom>
            <a:avLst/>
            <a:gdLst>
              <a:gd name="T0" fmla="*/ 0 w 991"/>
              <a:gd name="T1" fmla="*/ 0 h 447"/>
              <a:gd name="T2" fmla="*/ 0 w 991"/>
              <a:gd name="T3" fmla="*/ 708025 h 447"/>
              <a:gd name="T4" fmla="*/ 1571625 w 991"/>
              <a:gd name="T5" fmla="*/ 708025 h 447"/>
              <a:gd name="T6" fmla="*/ 1571625 w 991"/>
              <a:gd name="T7" fmla="*/ 0 h 447"/>
              <a:gd name="T8" fmla="*/ 0 w 991"/>
              <a:gd name="T9" fmla="*/ 0 h 44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991" h="447">
                <a:moveTo>
                  <a:pt x="0" y="0"/>
                </a:moveTo>
                <a:lnTo>
                  <a:pt x="0" y="446"/>
                </a:lnTo>
                <a:lnTo>
                  <a:pt x="990" y="446"/>
                </a:lnTo>
                <a:lnTo>
                  <a:pt x="990" y="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2536" name="Rectangle 73">
            <a:extLst>
              <a:ext uri="{FF2B5EF4-FFF2-40B4-BE49-F238E27FC236}">
                <a16:creationId xmlns:a16="http://schemas.microsoft.com/office/drawing/2014/main" id="{CB6AFBC6-819C-4FB4-8C67-3E7C585BCE65}"/>
              </a:ext>
            </a:extLst>
          </p:cNvPr>
          <p:cNvSpPr>
            <a:spLocks noChangeArrowheads="1"/>
          </p:cNvSpPr>
          <p:nvPr/>
        </p:nvSpPr>
        <p:spPr bwMode="auto">
          <a:xfrm rot="60000">
            <a:off x="5157788" y="3703638"/>
            <a:ext cx="360362" cy="198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hu-HU" sz="1600" b="0">
                <a:solidFill>
                  <a:srgbClr val="000000"/>
                </a:solidFill>
              </a:rPr>
              <a:t>2.2</a:t>
            </a:r>
          </a:p>
        </p:txBody>
      </p:sp>
      <p:sp>
        <p:nvSpPr>
          <p:cNvPr id="62537" name="Line 74">
            <a:extLst>
              <a:ext uri="{FF2B5EF4-FFF2-40B4-BE49-F238E27FC236}">
                <a16:creationId xmlns:a16="http://schemas.microsoft.com/office/drawing/2014/main" id="{9D0EC51B-A480-4C67-9A27-49198D5BF536}"/>
              </a:ext>
            </a:extLst>
          </p:cNvPr>
          <p:cNvSpPr>
            <a:spLocks noChangeShapeType="1"/>
          </p:cNvSpPr>
          <p:nvPr/>
        </p:nvSpPr>
        <p:spPr bwMode="auto">
          <a:xfrm>
            <a:off x="5127625" y="3913188"/>
            <a:ext cx="15621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2538" name="Line 75">
            <a:extLst>
              <a:ext uri="{FF2B5EF4-FFF2-40B4-BE49-F238E27FC236}">
                <a16:creationId xmlns:a16="http://schemas.microsoft.com/office/drawing/2014/main" id="{6BB58270-A5F0-4B29-96C1-436B20D98CB8}"/>
              </a:ext>
            </a:extLst>
          </p:cNvPr>
          <p:cNvSpPr>
            <a:spLocks noChangeShapeType="1"/>
          </p:cNvSpPr>
          <p:nvPr/>
        </p:nvSpPr>
        <p:spPr bwMode="auto">
          <a:xfrm>
            <a:off x="5705475" y="3695700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2539" name="Line 76">
            <a:extLst>
              <a:ext uri="{FF2B5EF4-FFF2-40B4-BE49-F238E27FC236}">
                <a16:creationId xmlns:a16="http://schemas.microsoft.com/office/drawing/2014/main" id="{31F56864-514F-44EA-A69B-5A3CD2AFCBA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284913" y="4157663"/>
            <a:ext cx="388937" cy="23812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2540" name="Rectangle 77">
            <a:extLst>
              <a:ext uri="{FF2B5EF4-FFF2-40B4-BE49-F238E27FC236}">
                <a16:creationId xmlns:a16="http://schemas.microsoft.com/office/drawing/2014/main" id="{DF5C40BC-CE80-4580-A141-AAD493807E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16688" y="4260850"/>
            <a:ext cx="88900" cy="125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hu-HU" sz="1600" b="0">
                <a:solidFill>
                  <a:srgbClr val="000000"/>
                </a:solidFill>
              </a:rPr>
              <a:t>*</a:t>
            </a:r>
          </a:p>
        </p:txBody>
      </p:sp>
      <p:sp>
        <p:nvSpPr>
          <p:cNvPr id="62541" name="Rectangle 78">
            <a:extLst>
              <a:ext uri="{FF2B5EF4-FFF2-40B4-BE49-F238E27FC236}">
                <a16:creationId xmlns:a16="http://schemas.microsoft.com/office/drawing/2014/main" id="{6AFACB01-9669-48ED-89B7-607C818FFEF1}"/>
              </a:ext>
            </a:extLst>
          </p:cNvPr>
          <p:cNvSpPr>
            <a:spLocks noChangeArrowheads="1"/>
          </p:cNvSpPr>
          <p:nvPr/>
        </p:nvSpPr>
        <p:spPr bwMode="auto">
          <a:xfrm rot="60000">
            <a:off x="5703888" y="3702050"/>
            <a:ext cx="661987" cy="150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hu-HU" sz="1600" b="0">
                <a:solidFill>
                  <a:srgbClr val="000000"/>
                </a:solidFill>
              </a:rPr>
              <a:t>HELY</a:t>
            </a:r>
          </a:p>
        </p:txBody>
      </p:sp>
      <p:sp>
        <p:nvSpPr>
          <p:cNvPr id="62542" name="Freeform 79">
            <a:extLst>
              <a:ext uri="{FF2B5EF4-FFF2-40B4-BE49-F238E27FC236}">
                <a16:creationId xmlns:a16="http://schemas.microsoft.com/office/drawing/2014/main" id="{C93D8957-3970-4DA2-A8DF-429DD6B830F0}"/>
              </a:ext>
            </a:extLst>
          </p:cNvPr>
          <p:cNvSpPr>
            <a:spLocks/>
          </p:cNvSpPr>
          <p:nvPr/>
        </p:nvSpPr>
        <p:spPr bwMode="auto">
          <a:xfrm>
            <a:off x="7134225" y="4256088"/>
            <a:ext cx="1525588" cy="803275"/>
          </a:xfrm>
          <a:custGeom>
            <a:avLst/>
            <a:gdLst>
              <a:gd name="T0" fmla="*/ 0 w 961"/>
              <a:gd name="T1" fmla="*/ 0 h 506"/>
              <a:gd name="T2" fmla="*/ 0 w 961"/>
              <a:gd name="T3" fmla="*/ 801688 h 506"/>
              <a:gd name="T4" fmla="*/ 1524000 w 961"/>
              <a:gd name="T5" fmla="*/ 801688 h 506"/>
              <a:gd name="T6" fmla="*/ 1524000 w 961"/>
              <a:gd name="T7" fmla="*/ 0 h 506"/>
              <a:gd name="T8" fmla="*/ 0 w 961"/>
              <a:gd name="T9" fmla="*/ 0 h 50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961" h="506">
                <a:moveTo>
                  <a:pt x="0" y="0"/>
                </a:moveTo>
                <a:lnTo>
                  <a:pt x="0" y="505"/>
                </a:lnTo>
                <a:lnTo>
                  <a:pt x="960" y="505"/>
                </a:lnTo>
                <a:lnTo>
                  <a:pt x="960" y="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2543" name="Rectangle 80">
            <a:extLst>
              <a:ext uri="{FF2B5EF4-FFF2-40B4-BE49-F238E27FC236}">
                <a16:creationId xmlns:a16="http://schemas.microsoft.com/office/drawing/2014/main" id="{D427CE34-B4F3-4507-8FAD-F2A812A7E5E9}"/>
              </a:ext>
            </a:extLst>
          </p:cNvPr>
          <p:cNvSpPr>
            <a:spLocks noChangeArrowheads="1"/>
          </p:cNvSpPr>
          <p:nvPr/>
        </p:nvSpPr>
        <p:spPr bwMode="auto">
          <a:xfrm rot="60000">
            <a:off x="7161213" y="4279900"/>
            <a:ext cx="360362" cy="179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hu-HU" sz="1600" b="0">
                <a:solidFill>
                  <a:srgbClr val="000000"/>
                </a:solidFill>
              </a:rPr>
              <a:t>3.1</a:t>
            </a:r>
          </a:p>
        </p:txBody>
      </p:sp>
      <p:sp>
        <p:nvSpPr>
          <p:cNvPr id="62544" name="Line 81">
            <a:extLst>
              <a:ext uri="{FF2B5EF4-FFF2-40B4-BE49-F238E27FC236}">
                <a16:creationId xmlns:a16="http://schemas.microsoft.com/office/drawing/2014/main" id="{E345F4E9-A29F-44E0-B793-7D1A9BBC0465}"/>
              </a:ext>
            </a:extLst>
          </p:cNvPr>
          <p:cNvSpPr>
            <a:spLocks noChangeShapeType="1"/>
          </p:cNvSpPr>
          <p:nvPr/>
        </p:nvSpPr>
        <p:spPr bwMode="auto">
          <a:xfrm>
            <a:off x="7143750" y="4502150"/>
            <a:ext cx="151447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2545" name="Line 82">
            <a:extLst>
              <a:ext uri="{FF2B5EF4-FFF2-40B4-BE49-F238E27FC236}">
                <a16:creationId xmlns:a16="http://schemas.microsoft.com/office/drawing/2014/main" id="{E3E0D42F-3084-4333-B3CC-69E3D76E3B4D}"/>
              </a:ext>
            </a:extLst>
          </p:cNvPr>
          <p:cNvSpPr>
            <a:spLocks noChangeShapeType="1"/>
          </p:cNvSpPr>
          <p:nvPr/>
        </p:nvSpPr>
        <p:spPr bwMode="auto">
          <a:xfrm>
            <a:off x="7705725" y="4256088"/>
            <a:ext cx="0" cy="24606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2546" name="Line 83">
            <a:extLst>
              <a:ext uri="{FF2B5EF4-FFF2-40B4-BE49-F238E27FC236}">
                <a16:creationId xmlns:a16="http://schemas.microsoft.com/office/drawing/2014/main" id="{FD49DDE6-F1C9-431E-A2C1-C25FC73F817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269288" y="4783138"/>
            <a:ext cx="382587" cy="2682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2547" name="Rectangle 84">
            <a:extLst>
              <a:ext uri="{FF2B5EF4-FFF2-40B4-BE49-F238E27FC236}">
                <a16:creationId xmlns:a16="http://schemas.microsoft.com/office/drawing/2014/main" id="{8F501F41-D233-44CD-A498-F37BDD937C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99475" y="4899025"/>
            <a:ext cx="87313" cy="146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hu-HU" sz="1600" b="0">
                <a:solidFill>
                  <a:srgbClr val="000000"/>
                </a:solidFill>
              </a:rPr>
              <a:t>*</a:t>
            </a:r>
          </a:p>
        </p:txBody>
      </p:sp>
      <p:sp>
        <p:nvSpPr>
          <p:cNvPr id="62548" name="Rectangle 85">
            <a:extLst>
              <a:ext uri="{FF2B5EF4-FFF2-40B4-BE49-F238E27FC236}">
                <a16:creationId xmlns:a16="http://schemas.microsoft.com/office/drawing/2014/main" id="{ABD35DEF-1AAE-44EE-962F-6D78B20DD93A}"/>
              </a:ext>
            </a:extLst>
          </p:cNvPr>
          <p:cNvSpPr>
            <a:spLocks noChangeArrowheads="1"/>
          </p:cNvSpPr>
          <p:nvPr/>
        </p:nvSpPr>
        <p:spPr bwMode="auto">
          <a:xfrm rot="60000">
            <a:off x="7867650" y="4278313"/>
            <a:ext cx="630238" cy="173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hu-HU" sz="1600" b="0">
                <a:solidFill>
                  <a:srgbClr val="000000"/>
                </a:solidFill>
              </a:rPr>
              <a:t>HELY</a:t>
            </a:r>
          </a:p>
        </p:txBody>
      </p:sp>
      <p:sp>
        <p:nvSpPr>
          <p:cNvPr id="62549" name="Line 86">
            <a:extLst>
              <a:ext uri="{FF2B5EF4-FFF2-40B4-BE49-F238E27FC236}">
                <a16:creationId xmlns:a16="http://schemas.microsoft.com/office/drawing/2014/main" id="{091A2306-7CF9-45BD-9B48-CC9E30AE7A7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483100" y="4905375"/>
            <a:ext cx="603250" cy="300038"/>
          </a:xfrm>
          <a:prstGeom prst="line">
            <a:avLst/>
          </a:prstGeom>
          <a:noFill/>
          <a:ln w="12700">
            <a:solidFill>
              <a:srgbClr val="000000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2550" name="Rectangle 87">
            <a:extLst>
              <a:ext uri="{FF2B5EF4-FFF2-40B4-BE49-F238E27FC236}">
                <a16:creationId xmlns:a16="http://schemas.microsoft.com/office/drawing/2014/main" id="{8F85B126-43C4-4DC4-BB45-39701222B4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03675" y="5210175"/>
            <a:ext cx="957263" cy="190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261938" indent="2413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617538" indent="388938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hu-HU" sz="1800" b="0">
                <a:solidFill>
                  <a:srgbClr val="000000"/>
                </a:solidFill>
              </a:rPr>
              <a:t>Processz</a:t>
            </a:r>
          </a:p>
        </p:txBody>
      </p:sp>
      <p:sp>
        <p:nvSpPr>
          <p:cNvPr id="62551" name="Line 88">
            <a:extLst>
              <a:ext uri="{FF2B5EF4-FFF2-40B4-BE49-F238E27FC236}">
                <a16:creationId xmlns:a16="http://schemas.microsoft.com/office/drawing/2014/main" id="{3BD0AC7A-5BC9-44C5-8303-9F90F61D3178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324475" y="4914900"/>
            <a:ext cx="173038" cy="268288"/>
          </a:xfrm>
          <a:prstGeom prst="line">
            <a:avLst/>
          </a:prstGeom>
          <a:noFill/>
          <a:ln w="12700">
            <a:solidFill>
              <a:srgbClr val="000000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2552" name="Rectangle 89">
            <a:extLst>
              <a:ext uri="{FF2B5EF4-FFF2-40B4-BE49-F238E27FC236}">
                <a16:creationId xmlns:a16="http://schemas.microsoft.com/office/drawing/2014/main" id="{2EA4758F-C90E-48B1-86F7-F8AE013997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53050" y="5202238"/>
            <a:ext cx="847725" cy="169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261938" indent="2413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617538" indent="388938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hu-HU" sz="1800" b="0">
                <a:solidFill>
                  <a:srgbClr val="000000"/>
                </a:solidFill>
              </a:rPr>
              <a:t>Sorszám</a:t>
            </a:r>
          </a:p>
        </p:txBody>
      </p:sp>
    </p:spTree>
  </p:cSld>
  <p:clrMapOvr>
    <a:masterClrMapping/>
  </p:clrMapOvr>
  <p:transition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Élőláb helye 2">
            <a:extLst>
              <a:ext uri="{FF2B5EF4-FFF2-40B4-BE49-F238E27FC236}">
                <a16:creationId xmlns:a16="http://schemas.microsoft.com/office/drawing/2014/main" id="{DCC0692E-91B1-4E0D-9C2D-1A5F364733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hu-HU" b="0">
                <a:latin typeface="Arial" panose="020B0604020202020204" pitchFamily="34" charset="0"/>
              </a:rPr>
              <a:t>Információrendszer fejlesztés módszertana, Dr. Molnár Bálint egyetemi docens</a:t>
            </a:r>
          </a:p>
        </p:txBody>
      </p:sp>
      <p:sp>
        <p:nvSpPr>
          <p:cNvPr id="9219" name="Dia számának helye 3">
            <a:extLst>
              <a:ext uri="{FF2B5EF4-FFF2-40B4-BE49-F238E27FC236}">
                <a16:creationId xmlns:a16="http://schemas.microsoft.com/office/drawing/2014/main" id="{FDD0B7B7-BFE2-4111-8E49-EEDED073DD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fld id="{89A2BE60-8CED-4479-A587-8186E4013B73}" type="slidenum">
              <a:rPr lang="en-US" altLang="hu-HU" b="0">
                <a:latin typeface="Arial" panose="020B0604020202020204" pitchFamily="34" charset="0"/>
              </a:rPr>
              <a:pPr/>
              <a:t>3</a:t>
            </a:fld>
            <a:endParaRPr lang="en-US" altLang="hu-HU" b="0">
              <a:latin typeface="Arial" panose="020B0604020202020204" pitchFamily="34" charset="0"/>
            </a:endParaRPr>
          </a:p>
        </p:txBody>
      </p:sp>
      <p:sp>
        <p:nvSpPr>
          <p:cNvPr id="9220" name="Rectangle 2">
            <a:extLst>
              <a:ext uri="{FF2B5EF4-FFF2-40B4-BE49-F238E27FC236}">
                <a16:creationId xmlns:a16="http://schemas.microsoft.com/office/drawing/2014/main" id="{F0D373F7-A8F5-4D6F-90CE-DBDBEFCC3B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700" y="12700"/>
            <a:ext cx="9879013" cy="5989638"/>
          </a:xfrm>
          <a:prstGeom prst="rect">
            <a:avLst/>
          </a:prstGeom>
          <a:solidFill>
            <a:srgbClr val="FFFFFF"/>
          </a:solidFill>
          <a:ln w="254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hu-HU" altLang="hu-HU"/>
          </a:p>
        </p:txBody>
      </p:sp>
      <p:sp>
        <p:nvSpPr>
          <p:cNvPr id="9221" name="Line 3">
            <a:extLst>
              <a:ext uri="{FF2B5EF4-FFF2-40B4-BE49-F238E27FC236}">
                <a16:creationId xmlns:a16="http://schemas.microsoft.com/office/drawing/2014/main" id="{5E796C3B-F3D5-4A16-B107-3202E6E1450B}"/>
              </a:ext>
            </a:extLst>
          </p:cNvPr>
          <p:cNvSpPr>
            <a:spLocks noChangeShapeType="1"/>
          </p:cNvSpPr>
          <p:nvPr/>
        </p:nvSpPr>
        <p:spPr bwMode="auto">
          <a:xfrm>
            <a:off x="58738" y="369888"/>
            <a:ext cx="9807575" cy="1587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9222" name="Rectangle 4">
            <a:extLst>
              <a:ext uri="{FF2B5EF4-FFF2-40B4-BE49-F238E27FC236}">
                <a16:creationId xmlns:a16="http://schemas.microsoft.com/office/drawing/2014/main" id="{F15AC8C5-75FD-42F4-AC48-EFDBE84DBF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06500" y="506413"/>
            <a:ext cx="8350250" cy="5313362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hu-HU" altLang="hu-HU"/>
          </a:p>
        </p:txBody>
      </p:sp>
      <p:sp>
        <p:nvSpPr>
          <p:cNvPr id="9223" name="Line 5">
            <a:extLst>
              <a:ext uri="{FF2B5EF4-FFF2-40B4-BE49-F238E27FC236}">
                <a16:creationId xmlns:a16="http://schemas.microsoft.com/office/drawing/2014/main" id="{AD5EBDCB-6420-4BDD-98DF-BF87566FB17D}"/>
              </a:ext>
            </a:extLst>
          </p:cNvPr>
          <p:cNvSpPr>
            <a:spLocks noChangeShapeType="1"/>
          </p:cNvSpPr>
          <p:nvPr/>
        </p:nvSpPr>
        <p:spPr bwMode="auto">
          <a:xfrm>
            <a:off x="1206500" y="722313"/>
            <a:ext cx="834072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9224" name="Rectangle 6">
            <a:extLst>
              <a:ext uri="{FF2B5EF4-FFF2-40B4-BE49-F238E27FC236}">
                <a16:creationId xmlns:a16="http://schemas.microsoft.com/office/drawing/2014/main" id="{85A574FE-724C-4437-868D-AC0BEEF716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92925" y="395288"/>
            <a:ext cx="2468563" cy="13811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hu-HU" altLang="hu-HU"/>
          </a:p>
        </p:txBody>
      </p:sp>
      <p:sp>
        <p:nvSpPr>
          <p:cNvPr id="9225" name="Rectangle 7">
            <a:extLst>
              <a:ext uri="{FF2B5EF4-FFF2-40B4-BE49-F238E27FC236}">
                <a16:creationId xmlns:a16="http://schemas.microsoft.com/office/drawing/2014/main" id="{CC65EED4-C215-463B-BA0C-D9124635CC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6125" y="298450"/>
            <a:ext cx="2546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hu-HU" sz="1800">
                <a:solidFill>
                  <a:srgbClr val="000000"/>
                </a:solidFill>
              </a:rPr>
              <a:t>0. szakasz irányítása</a:t>
            </a:r>
          </a:p>
        </p:txBody>
      </p:sp>
      <p:sp>
        <p:nvSpPr>
          <p:cNvPr id="9226" name="Rectangle 8">
            <a:extLst>
              <a:ext uri="{FF2B5EF4-FFF2-40B4-BE49-F238E27FC236}">
                <a16:creationId xmlns:a16="http://schemas.microsoft.com/office/drawing/2014/main" id="{A4E69C7D-15CB-49BD-B677-6108B71B9B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67088" y="3125788"/>
            <a:ext cx="2178481" cy="1385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hu-HU" dirty="0">
                <a:solidFill>
                  <a:srgbClr val="000000"/>
                </a:solidFill>
              </a:rPr>
              <a:t>A </a:t>
            </a:r>
            <a:r>
              <a:rPr lang="en-US" altLang="hu-HU" dirty="0" err="1">
                <a:solidFill>
                  <a:srgbClr val="000000"/>
                </a:solidFill>
                <a:highlight>
                  <a:srgbClr val="FFFF00"/>
                </a:highlight>
              </a:rPr>
              <a:t>jelenlegi</a:t>
            </a:r>
            <a:r>
              <a:rPr lang="en-US" altLang="hu-HU" dirty="0">
                <a:solidFill>
                  <a:srgbClr val="000000"/>
                </a:solidFill>
                <a:highlight>
                  <a:srgbClr val="FFFF00"/>
                </a:highlight>
              </a:rPr>
              <a:t> </a:t>
            </a:r>
            <a:r>
              <a:rPr lang="en-US" altLang="hu-HU" dirty="0" err="1">
                <a:solidFill>
                  <a:srgbClr val="000000"/>
                </a:solidFill>
                <a:highlight>
                  <a:srgbClr val="FFFF00"/>
                </a:highlight>
              </a:rPr>
              <a:t>helyzet</a:t>
            </a:r>
            <a:r>
              <a:rPr lang="en-US" altLang="hu-HU" dirty="0">
                <a:solidFill>
                  <a:srgbClr val="000000"/>
                </a:solidFill>
                <a:highlight>
                  <a:srgbClr val="FFFF00"/>
                </a:highlight>
              </a:rPr>
              <a:t> </a:t>
            </a:r>
          </a:p>
          <a:p>
            <a:r>
              <a:rPr lang="en-US" altLang="hu-HU" dirty="0" err="1">
                <a:solidFill>
                  <a:srgbClr val="000000"/>
                </a:solidFill>
              </a:rPr>
              <a:t>vázlatos</a:t>
            </a:r>
            <a:r>
              <a:rPr lang="en-US" altLang="hu-HU" dirty="0">
                <a:solidFill>
                  <a:srgbClr val="000000"/>
                </a:solidFill>
              </a:rPr>
              <a:t> </a:t>
            </a:r>
            <a:r>
              <a:rPr lang="en-US" altLang="hu-HU" dirty="0" err="1">
                <a:solidFill>
                  <a:srgbClr val="000000"/>
                </a:solidFill>
              </a:rPr>
              <a:t>leírása</a:t>
            </a:r>
            <a:endParaRPr lang="en-US" altLang="hu-HU" dirty="0">
              <a:solidFill>
                <a:srgbClr val="000000"/>
              </a:solidFill>
            </a:endParaRPr>
          </a:p>
          <a:p>
            <a:r>
              <a:rPr lang="en-US" altLang="hu-HU" dirty="0">
                <a:solidFill>
                  <a:srgbClr val="000000"/>
                </a:solidFill>
              </a:rPr>
              <a:t>Az </a:t>
            </a:r>
            <a:r>
              <a:rPr lang="en-US" altLang="hu-HU" dirty="0" err="1">
                <a:solidFill>
                  <a:srgbClr val="000000"/>
                </a:solidFill>
                <a:highlight>
                  <a:srgbClr val="FFFF00"/>
                </a:highlight>
              </a:rPr>
              <a:t>igényelt</a:t>
            </a:r>
            <a:r>
              <a:rPr lang="en-US" altLang="hu-HU" dirty="0">
                <a:solidFill>
                  <a:srgbClr val="000000"/>
                </a:solidFill>
                <a:highlight>
                  <a:srgbClr val="FFFF00"/>
                </a:highlight>
              </a:rPr>
              <a:t> </a:t>
            </a:r>
            <a:r>
              <a:rPr lang="en-US" altLang="hu-HU" dirty="0" err="1">
                <a:solidFill>
                  <a:srgbClr val="000000"/>
                </a:solidFill>
                <a:highlight>
                  <a:srgbClr val="FFFF00"/>
                </a:highlight>
              </a:rPr>
              <a:t>környezet</a:t>
            </a:r>
            <a:r>
              <a:rPr lang="en-US" altLang="hu-HU" dirty="0">
                <a:solidFill>
                  <a:srgbClr val="000000"/>
                </a:solidFill>
                <a:highlight>
                  <a:srgbClr val="FFFF00"/>
                </a:highlight>
              </a:rPr>
              <a:t> </a:t>
            </a:r>
          </a:p>
          <a:p>
            <a:r>
              <a:rPr lang="en-US" altLang="hu-HU" dirty="0" err="1">
                <a:solidFill>
                  <a:srgbClr val="000000"/>
                </a:solidFill>
              </a:rPr>
              <a:t>vázlatos</a:t>
            </a:r>
            <a:r>
              <a:rPr lang="en-US" altLang="hu-HU" dirty="0">
                <a:solidFill>
                  <a:srgbClr val="000000"/>
                </a:solidFill>
              </a:rPr>
              <a:t> </a:t>
            </a:r>
            <a:r>
              <a:rPr lang="en-US" altLang="hu-HU" dirty="0" err="1">
                <a:solidFill>
                  <a:srgbClr val="000000"/>
                </a:solidFill>
              </a:rPr>
              <a:t>leírása</a:t>
            </a:r>
            <a:endParaRPr lang="en-US" altLang="hu-HU" dirty="0">
              <a:solidFill>
                <a:srgbClr val="000000"/>
              </a:solidFill>
            </a:endParaRPr>
          </a:p>
          <a:p>
            <a:r>
              <a:rPr lang="en-US" altLang="hu-HU" dirty="0" err="1">
                <a:solidFill>
                  <a:srgbClr val="000000"/>
                </a:solidFill>
              </a:rPr>
              <a:t>Követelményjegyzék</a:t>
            </a:r>
            <a:endParaRPr lang="en-US" altLang="hu-HU" dirty="0">
              <a:solidFill>
                <a:srgbClr val="000000"/>
              </a:solidFill>
            </a:endParaRPr>
          </a:p>
          <a:p>
            <a:r>
              <a:rPr lang="en-US" altLang="hu-HU" dirty="0" err="1">
                <a:solidFill>
                  <a:srgbClr val="000000"/>
                </a:solidFill>
              </a:rPr>
              <a:t>Felhasználójegyzék</a:t>
            </a:r>
            <a:endParaRPr lang="en-US" altLang="hu-HU" dirty="0">
              <a:solidFill>
                <a:srgbClr val="000000"/>
              </a:solidFill>
            </a:endParaRPr>
          </a:p>
        </p:txBody>
      </p:sp>
      <p:sp>
        <p:nvSpPr>
          <p:cNvPr id="9227" name="Rectangle 9">
            <a:extLst>
              <a:ext uri="{FF2B5EF4-FFF2-40B4-BE49-F238E27FC236}">
                <a16:creationId xmlns:a16="http://schemas.microsoft.com/office/drawing/2014/main" id="{2576DBE7-7508-4AF1-BD44-45EAB6DA20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57625" y="2076450"/>
            <a:ext cx="1203325" cy="912813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hu-HU" altLang="hu-HU"/>
          </a:p>
        </p:txBody>
      </p:sp>
      <p:sp>
        <p:nvSpPr>
          <p:cNvPr id="9228" name="Line 10">
            <a:extLst>
              <a:ext uri="{FF2B5EF4-FFF2-40B4-BE49-F238E27FC236}">
                <a16:creationId xmlns:a16="http://schemas.microsoft.com/office/drawing/2014/main" id="{A1BA7FE6-CBAD-4FE9-8774-42A245CE65A4}"/>
              </a:ext>
            </a:extLst>
          </p:cNvPr>
          <p:cNvSpPr>
            <a:spLocks noChangeShapeType="1"/>
          </p:cNvSpPr>
          <p:nvPr/>
        </p:nvSpPr>
        <p:spPr bwMode="auto">
          <a:xfrm>
            <a:off x="3856038" y="2309813"/>
            <a:ext cx="1220787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9229" name="Rectangle 11">
            <a:extLst>
              <a:ext uri="{FF2B5EF4-FFF2-40B4-BE49-F238E27FC236}">
                <a16:creationId xmlns:a16="http://schemas.microsoft.com/office/drawing/2014/main" id="{4A5C7EB9-466E-434C-9B03-7A661D52E1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11600" y="2001838"/>
            <a:ext cx="603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hu-HU" sz="1800">
                <a:solidFill>
                  <a:srgbClr val="000000"/>
                </a:solidFill>
              </a:rPr>
              <a:t>020</a:t>
            </a:r>
          </a:p>
        </p:txBody>
      </p:sp>
      <p:sp>
        <p:nvSpPr>
          <p:cNvPr id="9230" name="Rectangle 12">
            <a:extLst>
              <a:ext uri="{FF2B5EF4-FFF2-40B4-BE49-F238E27FC236}">
                <a16:creationId xmlns:a16="http://schemas.microsoft.com/office/drawing/2014/main" id="{B16FEA13-CD56-4336-9F2C-7D37B69485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97300" y="2317750"/>
            <a:ext cx="1184275" cy="639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hu-HU" sz="1200">
                <a:solidFill>
                  <a:srgbClr val="000000"/>
                </a:solidFill>
              </a:rPr>
              <a:t>A PROBLÉMA</a:t>
            </a:r>
          </a:p>
          <a:p>
            <a:r>
              <a:rPr lang="en-US" altLang="hu-HU" sz="1200">
                <a:solidFill>
                  <a:srgbClr val="000000"/>
                </a:solidFill>
              </a:rPr>
              <a:t>MEGFOGAL-</a:t>
            </a:r>
          </a:p>
          <a:p>
            <a:r>
              <a:rPr lang="en-US" altLang="hu-HU" sz="1200">
                <a:solidFill>
                  <a:srgbClr val="000000"/>
                </a:solidFill>
              </a:rPr>
              <a:t>MAZÁSA</a:t>
            </a:r>
          </a:p>
        </p:txBody>
      </p:sp>
      <p:sp>
        <p:nvSpPr>
          <p:cNvPr id="9231" name="Rectangle 13">
            <a:extLst>
              <a:ext uri="{FF2B5EF4-FFF2-40B4-BE49-F238E27FC236}">
                <a16:creationId xmlns:a16="http://schemas.microsoft.com/office/drawing/2014/main" id="{F5E25810-5F7D-4D70-B281-455ADF4D79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48338" y="3238500"/>
            <a:ext cx="1308100" cy="9874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hu-HU" altLang="hu-HU"/>
          </a:p>
        </p:txBody>
      </p:sp>
      <p:sp>
        <p:nvSpPr>
          <p:cNvPr id="9232" name="Line 14">
            <a:extLst>
              <a:ext uri="{FF2B5EF4-FFF2-40B4-BE49-F238E27FC236}">
                <a16:creationId xmlns:a16="http://schemas.microsoft.com/office/drawing/2014/main" id="{F5AFD98D-FA7B-47F5-A7F5-4B03E7CF33C2}"/>
              </a:ext>
            </a:extLst>
          </p:cNvPr>
          <p:cNvSpPr>
            <a:spLocks noChangeShapeType="1"/>
          </p:cNvSpPr>
          <p:nvPr/>
        </p:nvSpPr>
        <p:spPr bwMode="auto">
          <a:xfrm>
            <a:off x="5753100" y="3486150"/>
            <a:ext cx="12192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9233" name="Rectangle 15">
            <a:extLst>
              <a:ext uri="{FF2B5EF4-FFF2-40B4-BE49-F238E27FC236}">
                <a16:creationId xmlns:a16="http://schemas.microsoft.com/office/drawing/2014/main" id="{2CDFF868-7528-4986-9810-0B575FAE3A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45163" y="3143250"/>
            <a:ext cx="603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hu-HU" sz="1800">
                <a:solidFill>
                  <a:srgbClr val="000000"/>
                </a:solidFill>
              </a:rPr>
              <a:t>030</a:t>
            </a:r>
          </a:p>
        </p:txBody>
      </p:sp>
      <p:sp>
        <p:nvSpPr>
          <p:cNvPr id="9234" name="Rectangle 16">
            <a:extLst>
              <a:ext uri="{FF2B5EF4-FFF2-40B4-BE49-F238E27FC236}">
                <a16:creationId xmlns:a16="http://schemas.microsoft.com/office/drawing/2014/main" id="{2F9A5576-61BE-4001-99B2-452903BD35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64200" y="3463925"/>
            <a:ext cx="14097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hu-HU" sz="1200">
                <a:solidFill>
                  <a:srgbClr val="000000"/>
                </a:solidFill>
              </a:rPr>
              <a:t>MEGVALÓSÍT-</a:t>
            </a:r>
          </a:p>
          <a:p>
            <a:r>
              <a:rPr lang="en-US" altLang="hu-HU" sz="1200">
                <a:solidFill>
                  <a:srgbClr val="000000"/>
                </a:solidFill>
              </a:rPr>
              <a:t>HATÓSÁGI</a:t>
            </a:r>
          </a:p>
          <a:p>
            <a:r>
              <a:rPr lang="en-US" altLang="hu-HU" sz="1200">
                <a:solidFill>
                  <a:srgbClr val="000000"/>
                </a:solidFill>
              </a:rPr>
              <a:t>ALTERNATÍVÁK</a:t>
            </a:r>
          </a:p>
          <a:p>
            <a:r>
              <a:rPr lang="en-US" altLang="hu-HU" sz="1200">
                <a:solidFill>
                  <a:srgbClr val="000000"/>
                </a:solidFill>
              </a:rPr>
              <a:t>KIDOLGOZÁSA</a:t>
            </a:r>
          </a:p>
        </p:txBody>
      </p:sp>
      <p:sp>
        <p:nvSpPr>
          <p:cNvPr id="9235" name="Rectangle 17">
            <a:extLst>
              <a:ext uri="{FF2B5EF4-FFF2-40B4-BE49-F238E27FC236}">
                <a16:creationId xmlns:a16="http://schemas.microsoft.com/office/drawing/2014/main" id="{1FB36411-3F67-41B4-B453-6569928CDE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03725" y="476250"/>
            <a:ext cx="32289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hu-HU">
                <a:solidFill>
                  <a:srgbClr val="000000"/>
                </a:solidFill>
              </a:rPr>
              <a:t>Megállapodás a vizsgálat határairól</a:t>
            </a:r>
          </a:p>
        </p:txBody>
      </p:sp>
      <p:sp>
        <p:nvSpPr>
          <p:cNvPr id="9236" name="Rectangle 18">
            <a:extLst>
              <a:ext uri="{FF2B5EF4-FFF2-40B4-BE49-F238E27FC236}">
                <a16:creationId xmlns:a16="http://schemas.microsoft.com/office/drawing/2014/main" id="{9DF9851D-F72C-4A95-89BD-64EAE773E6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90813" y="815975"/>
            <a:ext cx="42132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hu-HU" b="0">
                <a:solidFill>
                  <a:srgbClr val="000000"/>
                </a:solidFill>
              </a:rPr>
              <a:t>Kölcsönösen elfogadott probléma megfogalmazás</a:t>
            </a:r>
          </a:p>
        </p:txBody>
      </p:sp>
      <p:sp>
        <p:nvSpPr>
          <p:cNvPr id="9237" name="Rectangle 19">
            <a:extLst>
              <a:ext uri="{FF2B5EF4-FFF2-40B4-BE49-F238E27FC236}">
                <a16:creationId xmlns:a16="http://schemas.microsoft.com/office/drawing/2014/main" id="{9F102744-B8EE-4DC2-BF86-9CC6BF4E7D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37375" y="4314825"/>
            <a:ext cx="2500313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hu-HU" sz="1200">
                <a:solidFill>
                  <a:srgbClr val="000000"/>
                </a:solidFill>
              </a:rPr>
              <a:t>Megvalósíthatósági alternatívák</a:t>
            </a:r>
          </a:p>
        </p:txBody>
      </p:sp>
      <p:sp>
        <p:nvSpPr>
          <p:cNvPr id="9238" name="Rectangle 20">
            <a:extLst>
              <a:ext uri="{FF2B5EF4-FFF2-40B4-BE49-F238E27FC236}">
                <a16:creationId xmlns:a16="http://schemas.microsoft.com/office/drawing/2014/main" id="{FDA1A16F-7C1E-4154-A74F-1815D954DF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67450" y="2881313"/>
            <a:ext cx="10779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hu-HU">
                <a:solidFill>
                  <a:srgbClr val="000000"/>
                </a:solidFill>
              </a:rPr>
              <a:t>Akció terv</a:t>
            </a:r>
          </a:p>
        </p:txBody>
      </p:sp>
      <p:sp>
        <p:nvSpPr>
          <p:cNvPr id="9239" name="Rectangle 21">
            <a:extLst>
              <a:ext uri="{FF2B5EF4-FFF2-40B4-BE49-F238E27FC236}">
                <a16:creationId xmlns:a16="http://schemas.microsoft.com/office/drawing/2014/main" id="{9D1DAF3B-2EB4-445D-A0AA-3931101BF9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18300" y="2400300"/>
            <a:ext cx="30718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hu-HU" sz="1600">
                <a:solidFill>
                  <a:srgbClr val="000000"/>
                </a:solidFill>
              </a:rPr>
              <a:t>Megvalósíthatósági tanulmány</a:t>
            </a:r>
          </a:p>
        </p:txBody>
      </p:sp>
      <p:sp>
        <p:nvSpPr>
          <p:cNvPr id="9240" name="Rectangle 22">
            <a:extLst>
              <a:ext uri="{FF2B5EF4-FFF2-40B4-BE49-F238E27FC236}">
                <a16:creationId xmlns:a16="http://schemas.microsoft.com/office/drawing/2014/main" id="{8EAD5FD1-69FC-4762-A78C-6A82F0B481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69000" y="1485900"/>
            <a:ext cx="3744913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hu-HU" sz="1600">
                <a:solidFill>
                  <a:srgbClr val="000000"/>
                </a:solidFill>
              </a:rPr>
              <a:t>Projekt és a rendszerelemzés kiterjedése</a:t>
            </a:r>
          </a:p>
        </p:txBody>
      </p:sp>
      <p:sp>
        <p:nvSpPr>
          <p:cNvPr id="9241" name="Rectangle 23">
            <a:extLst>
              <a:ext uri="{FF2B5EF4-FFF2-40B4-BE49-F238E27FC236}">
                <a16:creationId xmlns:a16="http://schemas.microsoft.com/office/drawing/2014/main" id="{5CE6C586-F0DC-473A-9725-A117218C2F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0513" y="1485900"/>
            <a:ext cx="2572820" cy="3699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hu-HU" sz="1800" dirty="0" err="1">
                <a:solidFill>
                  <a:srgbClr val="000000"/>
                </a:solidFill>
              </a:rPr>
              <a:t>Projek</a:t>
            </a:r>
            <a:r>
              <a:rPr lang="hu-HU" altLang="hu-HU" sz="1800" dirty="0">
                <a:solidFill>
                  <a:srgbClr val="000000"/>
                </a:solidFill>
              </a:rPr>
              <a:t>t</a:t>
            </a:r>
            <a:r>
              <a:rPr lang="en-US" altLang="hu-HU" sz="1800" dirty="0">
                <a:solidFill>
                  <a:srgbClr val="000000"/>
                </a:solidFill>
              </a:rPr>
              <a:t> </a:t>
            </a:r>
            <a:r>
              <a:rPr lang="en-US" altLang="hu-HU" sz="1800" dirty="0" err="1">
                <a:solidFill>
                  <a:srgbClr val="000000"/>
                </a:solidFill>
              </a:rPr>
              <a:t>dokumentáció</a:t>
            </a:r>
            <a:endParaRPr lang="en-US" altLang="hu-HU" sz="1800" dirty="0">
              <a:solidFill>
                <a:srgbClr val="000000"/>
              </a:solidFill>
            </a:endParaRPr>
          </a:p>
        </p:txBody>
      </p:sp>
      <p:sp>
        <p:nvSpPr>
          <p:cNvPr id="9242" name="Rectangle 24">
            <a:extLst>
              <a:ext uri="{FF2B5EF4-FFF2-40B4-BE49-F238E27FC236}">
                <a16:creationId xmlns:a16="http://schemas.microsoft.com/office/drawing/2014/main" id="{0B197771-606E-4595-B65B-1014D58301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95863" y="2016125"/>
            <a:ext cx="251301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hu-HU" sz="1600">
                <a:solidFill>
                  <a:srgbClr val="000000"/>
                </a:solidFill>
              </a:rPr>
              <a:t>Problémamegfogalmazás</a:t>
            </a:r>
          </a:p>
        </p:txBody>
      </p:sp>
      <p:sp>
        <p:nvSpPr>
          <p:cNvPr id="9243" name="Rectangle 25">
            <a:extLst>
              <a:ext uri="{FF2B5EF4-FFF2-40B4-BE49-F238E27FC236}">
                <a16:creationId xmlns:a16="http://schemas.microsoft.com/office/drawing/2014/main" id="{963B8491-B9F1-428F-B11E-2B5F98C548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3238" y="68263"/>
            <a:ext cx="5189537" cy="20955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hu-HU" altLang="hu-HU"/>
          </a:p>
        </p:txBody>
      </p:sp>
      <p:sp>
        <p:nvSpPr>
          <p:cNvPr id="9244" name="Rectangle 26">
            <a:extLst>
              <a:ext uri="{FF2B5EF4-FFF2-40B4-BE49-F238E27FC236}">
                <a16:creationId xmlns:a16="http://schemas.microsoft.com/office/drawing/2014/main" id="{4C628003-95A6-4B21-8EAC-617767D241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84525" y="-22225"/>
            <a:ext cx="52990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hu-HU" sz="1800">
                <a:solidFill>
                  <a:srgbClr val="000000"/>
                </a:solidFill>
              </a:rPr>
              <a:t>Információ gyűjtés / szolgáltatás és irányítás</a:t>
            </a:r>
          </a:p>
        </p:txBody>
      </p:sp>
      <p:sp>
        <p:nvSpPr>
          <p:cNvPr id="9245" name="Line 27">
            <a:extLst>
              <a:ext uri="{FF2B5EF4-FFF2-40B4-BE49-F238E27FC236}">
                <a16:creationId xmlns:a16="http://schemas.microsoft.com/office/drawing/2014/main" id="{B45A3D72-5BCE-4DD4-875A-FCC1E05DD2B7}"/>
              </a:ext>
            </a:extLst>
          </p:cNvPr>
          <p:cNvSpPr>
            <a:spLocks noChangeShapeType="1"/>
          </p:cNvSpPr>
          <p:nvPr/>
        </p:nvSpPr>
        <p:spPr bwMode="auto">
          <a:xfrm>
            <a:off x="331788" y="404813"/>
            <a:ext cx="0" cy="14239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9246" name="Line 28">
            <a:extLst>
              <a:ext uri="{FF2B5EF4-FFF2-40B4-BE49-F238E27FC236}">
                <a16:creationId xmlns:a16="http://schemas.microsoft.com/office/drawing/2014/main" id="{7FFBEF80-8F38-4863-A1BA-2A2B163F2999}"/>
              </a:ext>
            </a:extLst>
          </p:cNvPr>
          <p:cNvSpPr>
            <a:spLocks noChangeShapeType="1"/>
          </p:cNvSpPr>
          <p:nvPr/>
        </p:nvSpPr>
        <p:spPr bwMode="auto">
          <a:xfrm>
            <a:off x="341313" y="1457325"/>
            <a:ext cx="681037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9247" name="Freeform 29">
            <a:extLst>
              <a:ext uri="{FF2B5EF4-FFF2-40B4-BE49-F238E27FC236}">
                <a16:creationId xmlns:a16="http://schemas.microsoft.com/office/drawing/2014/main" id="{51ACCA16-97F0-473A-A734-1508F1D9BA18}"/>
              </a:ext>
            </a:extLst>
          </p:cNvPr>
          <p:cNvSpPr>
            <a:spLocks/>
          </p:cNvSpPr>
          <p:nvPr/>
        </p:nvSpPr>
        <p:spPr bwMode="auto">
          <a:xfrm>
            <a:off x="1003300" y="1420813"/>
            <a:ext cx="76200" cy="73025"/>
          </a:xfrm>
          <a:custGeom>
            <a:avLst/>
            <a:gdLst>
              <a:gd name="T0" fmla="*/ 0 w 48"/>
              <a:gd name="T1" fmla="*/ 0 h 46"/>
              <a:gd name="T2" fmla="*/ 0 w 48"/>
              <a:gd name="T3" fmla="*/ 71438 h 46"/>
              <a:gd name="T4" fmla="*/ 74613 w 48"/>
              <a:gd name="T5" fmla="*/ 36513 h 46"/>
              <a:gd name="T6" fmla="*/ 0 w 48"/>
              <a:gd name="T7" fmla="*/ 0 h 46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48" h="46">
                <a:moveTo>
                  <a:pt x="0" y="0"/>
                </a:moveTo>
                <a:lnTo>
                  <a:pt x="0" y="45"/>
                </a:lnTo>
                <a:lnTo>
                  <a:pt x="47" y="23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9248" name="Line 30">
            <a:extLst>
              <a:ext uri="{FF2B5EF4-FFF2-40B4-BE49-F238E27FC236}">
                <a16:creationId xmlns:a16="http://schemas.microsoft.com/office/drawing/2014/main" id="{6EAED0BB-8DEA-4DD1-8EF8-A224D5D3BF84}"/>
              </a:ext>
            </a:extLst>
          </p:cNvPr>
          <p:cNvSpPr>
            <a:spLocks noChangeShapeType="1"/>
          </p:cNvSpPr>
          <p:nvPr/>
        </p:nvSpPr>
        <p:spPr bwMode="auto">
          <a:xfrm>
            <a:off x="319088" y="1822450"/>
            <a:ext cx="268922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9249" name="Freeform 31">
            <a:extLst>
              <a:ext uri="{FF2B5EF4-FFF2-40B4-BE49-F238E27FC236}">
                <a16:creationId xmlns:a16="http://schemas.microsoft.com/office/drawing/2014/main" id="{374371AF-B126-4C6F-B534-944385970327}"/>
              </a:ext>
            </a:extLst>
          </p:cNvPr>
          <p:cNvSpPr>
            <a:spLocks/>
          </p:cNvSpPr>
          <p:nvPr/>
        </p:nvSpPr>
        <p:spPr bwMode="auto">
          <a:xfrm>
            <a:off x="2989263" y="1785938"/>
            <a:ext cx="76200" cy="73025"/>
          </a:xfrm>
          <a:custGeom>
            <a:avLst/>
            <a:gdLst>
              <a:gd name="T0" fmla="*/ 0 w 48"/>
              <a:gd name="T1" fmla="*/ 0 h 46"/>
              <a:gd name="T2" fmla="*/ 0 w 48"/>
              <a:gd name="T3" fmla="*/ 71438 h 46"/>
              <a:gd name="T4" fmla="*/ 74613 w 48"/>
              <a:gd name="T5" fmla="*/ 33338 h 46"/>
              <a:gd name="T6" fmla="*/ 0 w 48"/>
              <a:gd name="T7" fmla="*/ 0 h 46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48" h="46">
                <a:moveTo>
                  <a:pt x="0" y="0"/>
                </a:moveTo>
                <a:lnTo>
                  <a:pt x="0" y="45"/>
                </a:lnTo>
                <a:lnTo>
                  <a:pt x="47" y="21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9250" name="Line 32">
            <a:extLst>
              <a:ext uri="{FF2B5EF4-FFF2-40B4-BE49-F238E27FC236}">
                <a16:creationId xmlns:a16="http://schemas.microsoft.com/office/drawing/2014/main" id="{6F270AE2-C669-4D51-BA07-E9B1392E46AD}"/>
              </a:ext>
            </a:extLst>
          </p:cNvPr>
          <p:cNvSpPr>
            <a:spLocks noChangeShapeType="1"/>
          </p:cNvSpPr>
          <p:nvPr/>
        </p:nvSpPr>
        <p:spPr bwMode="auto">
          <a:xfrm>
            <a:off x="3073400" y="1822450"/>
            <a:ext cx="0" cy="763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9251" name="Freeform 33">
            <a:extLst>
              <a:ext uri="{FF2B5EF4-FFF2-40B4-BE49-F238E27FC236}">
                <a16:creationId xmlns:a16="http://schemas.microsoft.com/office/drawing/2014/main" id="{BE5E8684-1150-482B-9EF3-28957C2A5646}"/>
              </a:ext>
            </a:extLst>
          </p:cNvPr>
          <p:cNvSpPr>
            <a:spLocks/>
          </p:cNvSpPr>
          <p:nvPr/>
        </p:nvSpPr>
        <p:spPr bwMode="auto">
          <a:xfrm>
            <a:off x="3036888" y="2568575"/>
            <a:ext cx="73025" cy="73025"/>
          </a:xfrm>
          <a:custGeom>
            <a:avLst/>
            <a:gdLst>
              <a:gd name="T0" fmla="*/ 71438 w 46"/>
              <a:gd name="T1" fmla="*/ 0 h 46"/>
              <a:gd name="T2" fmla="*/ 0 w 46"/>
              <a:gd name="T3" fmla="*/ 0 h 46"/>
              <a:gd name="T4" fmla="*/ 33338 w 46"/>
              <a:gd name="T5" fmla="*/ 71438 h 46"/>
              <a:gd name="T6" fmla="*/ 71438 w 46"/>
              <a:gd name="T7" fmla="*/ 0 h 46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46" h="46">
                <a:moveTo>
                  <a:pt x="45" y="0"/>
                </a:moveTo>
                <a:lnTo>
                  <a:pt x="0" y="0"/>
                </a:lnTo>
                <a:lnTo>
                  <a:pt x="21" y="45"/>
                </a:lnTo>
                <a:lnTo>
                  <a:pt x="45" y="0"/>
                </a:lnTo>
              </a:path>
            </a:pathLst>
          </a:custGeom>
          <a:solidFill>
            <a:srgbClr val="000000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9252" name="Line 34">
            <a:extLst>
              <a:ext uri="{FF2B5EF4-FFF2-40B4-BE49-F238E27FC236}">
                <a16:creationId xmlns:a16="http://schemas.microsoft.com/office/drawing/2014/main" id="{873CE515-238B-47EC-93AA-5E00AB4E9B0C}"/>
              </a:ext>
            </a:extLst>
          </p:cNvPr>
          <p:cNvSpPr>
            <a:spLocks noChangeShapeType="1"/>
          </p:cNvSpPr>
          <p:nvPr/>
        </p:nvSpPr>
        <p:spPr bwMode="auto">
          <a:xfrm>
            <a:off x="3082925" y="2652713"/>
            <a:ext cx="65722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9253" name="Freeform 35">
            <a:extLst>
              <a:ext uri="{FF2B5EF4-FFF2-40B4-BE49-F238E27FC236}">
                <a16:creationId xmlns:a16="http://schemas.microsoft.com/office/drawing/2014/main" id="{FC36B72F-8243-4F7E-97D6-C603F03C3F0D}"/>
              </a:ext>
            </a:extLst>
          </p:cNvPr>
          <p:cNvSpPr>
            <a:spLocks/>
          </p:cNvSpPr>
          <p:nvPr/>
        </p:nvSpPr>
        <p:spPr bwMode="auto">
          <a:xfrm>
            <a:off x="3722688" y="2616200"/>
            <a:ext cx="76200" cy="69850"/>
          </a:xfrm>
          <a:custGeom>
            <a:avLst/>
            <a:gdLst>
              <a:gd name="T0" fmla="*/ 0 w 48"/>
              <a:gd name="T1" fmla="*/ 0 h 44"/>
              <a:gd name="T2" fmla="*/ 0 w 48"/>
              <a:gd name="T3" fmla="*/ 68263 h 44"/>
              <a:gd name="T4" fmla="*/ 74613 w 48"/>
              <a:gd name="T5" fmla="*/ 34925 h 44"/>
              <a:gd name="T6" fmla="*/ 0 w 48"/>
              <a:gd name="T7" fmla="*/ 0 h 44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48" h="44">
                <a:moveTo>
                  <a:pt x="0" y="0"/>
                </a:moveTo>
                <a:lnTo>
                  <a:pt x="0" y="43"/>
                </a:lnTo>
                <a:lnTo>
                  <a:pt x="47" y="22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9254" name="Line 36">
            <a:extLst>
              <a:ext uri="{FF2B5EF4-FFF2-40B4-BE49-F238E27FC236}">
                <a16:creationId xmlns:a16="http://schemas.microsoft.com/office/drawing/2014/main" id="{DB6A7733-7AEF-4A80-AB41-D894D2D22BC1}"/>
              </a:ext>
            </a:extLst>
          </p:cNvPr>
          <p:cNvSpPr>
            <a:spLocks noChangeShapeType="1"/>
          </p:cNvSpPr>
          <p:nvPr/>
        </p:nvSpPr>
        <p:spPr bwMode="auto">
          <a:xfrm>
            <a:off x="3073400" y="1828800"/>
            <a:ext cx="648652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9255" name="Freeform 37">
            <a:extLst>
              <a:ext uri="{FF2B5EF4-FFF2-40B4-BE49-F238E27FC236}">
                <a16:creationId xmlns:a16="http://schemas.microsoft.com/office/drawing/2014/main" id="{73814568-9179-4D5F-82AA-ACA2D378BA7E}"/>
              </a:ext>
            </a:extLst>
          </p:cNvPr>
          <p:cNvSpPr>
            <a:spLocks/>
          </p:cNvSpPr>
          <p:nvPr/>
        </p:nvSpPr>
        <p:spPr bwMode="auto">
          <a:xfrm>
            <a:off x="9542463" y="1793875"/>
            <a:ext cx="73025" cy="71438"/>
          </a:xfrm>
          <a:custGeom>
            <a:avLst/>
            <a:gdLst>
              <a:gd name="T0" fmla="*/ 0 w 46"/>
              <a:gd name="T1" fmla="*/ 0 h 45"/>
              <a:gd name="T2" fmla="*/ 0 w 46"/>
              <a:gd name="T3" fmla="*/ 69850 h 45"/>
              <a:gd name="T4" fmla="*/ 71438 w 46"/>
              <a:gd name="T5" fmla="*/ 34925 h 45"/>
              <a:gd name="T6" fmla="*/ 0 w 46"/>
              <a:gd name="T7" fmla="*/ 0 h 45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46" h="45">
                <a:moveTo>
                  <a:pt x="0" y="0"/>
                </a:moveTo>
                <a:lnTo>
                  <a:pt x="0" y="44"/>
                </a:lnTo>
                <a:lnTo>
                  <a:pt x="45" y="22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9256" name="Line 38">
            <a:extLst>
              <a:ext uri="{FF2B5EF4-FFF2-40B4-BE49-F238E27FC236}">
                <a16:creationId xmlns:a16="http://schemas.microsoft.com/office/drawing/2014/main" id="{F7093E94-C20C-417C-A482-3D31105BA23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9626600" y="439738"/>
            <a:ext cx="0" cy="367347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9257" name="Freeform 39">
            <a:extLst>
              <a:ext uri="{FF2B5EF4-FFF2-40B4-BE49-F238E27FC236}">
                <a16:creationId xmlns:a16="http://schemas.microsoft.com/office/drawing/2014/main" id="{CFF287D9-09A4-4061-8F97-2CF91AED8B34}"/>
              </a:ext>
            </a:extLst>
          </p:cNvPr>
          <p:cNvSpPr>
            <a:spLocks/>
          </p:cNvSpPr>
          <p:nvPr/>
        </p:nvSpPr>
        <p:spPr bwMode="auto">
          <a:xfrm>
            <a:off x="9590088" y="382588"/>
            <a:ext cx="68262" cy="77787"/>
          </a:xfrm>
          <a:custGeom>
            <a:avLst/>
            <a:gdLst>
              <a:gd name="T0" fmla="*/ 0 w 43"/>
              <a:gd name="T1" fmla="*/ 76200 h 49"/>
              <a:gd name="T2" fmla="*/ 66675 w 43"/>
              <a:gd name="T3" fmla="*/ 76200 h 49"/>
              <a:gd name="T4" fmla="*/ 34925 w 43"/>
              <a:gd name="T5" fmla="*/ 0 h 49"/>
              <a:gd name="T6" fmla="*/ 0 w 43"/>
              <a:gd name="T7" fmla="*/ 76200 h 49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43" h="49">
                <a:moveTo>
                  <a:pt x="0" y="48"/>
                </a:moveTo>
                <a:lnTo>
                  <a:pt x="42" y="48"/>
                </a:lnTo>
                <a:lnTo>
                  <a:pt x="22" y="0"/>
                </a:lnTo>
                <a:lnTo>
                  <a:pt x="0" y="48"/>
                </a:lnTo>
              </a:path>
            </a:pathLst>
          </a:custGeom>
          <a:solidFill>
            <a:srgbClr val="000000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9258" name="Line 40">
            <a:extLst>
              <a:ext uri="{FF2B5EF4-FFF2-40B4-BE49-F238E27FC236}">
                <a16:creationId xmlns:a16="http://schemas.microsoft.com/office/drawing/2014/main" id="{057FDFF6-DBC8-489D-A231-B4E8A8915F85}"/>
              </a:ext>
            </a:extLst>
          </p:cNvPr>
          <p:cNvSpPr>
            <a:spLocks noChangeShapeType="1"/>
          </p:cNvSpPr>
          <p:nvPr/>
        </p:nvSpPr>
        <p:spPr bwMode="auto">
          <a:xfrm>
            <a:off x="7062788" y="4098925"/>
            <a:ext cx="2517775" cy="317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9259" name="Freeform 41">
            <a:extLst>
              <a:ext uri="{FF2B5EF4-FFF2-40B4-BE49-F238E27FC236}">
                <a16:creationId xmlns:a16="http://schemas.microsoft.com/office/drawing/2014/main" id="{F4D3B67D-E801-4D5B-B930-FC323D4F211E}"/>
              </a:ext>
            </a:extLst>
          </p:cNvPr>
          <p:cNvSpPr>
            <a:spLocks/>
          </p:cNvSpPr>
          <p:nvPr/>
        </p:nvSpPr>
        <p:spPr bwMode="auto">
          <a:xfrm>
            <a:off x="9563100" y="4067175"/>
            <a:ext cx="74613" cy="73025"/>
          </a:xfrm>
          <a:custGeom>
            <a:avLst/>
            <a:gdLst>
              <a:gd name="T0" fmla="*/ 0 w 47"/>
              <a:gd name="T1" fmla="*/ 0 h 46"/>
              <a:gd name="T2" fmla="*/ 0 w 47"/>
              <a:gd name="T3" fmla="*/ 71438 h 46"/>
              <a:gd name="T4" fmla="*/ 73025 w 47"/>
              <a:gd name="T5" fmla="*/ 36513 h 46"/>
              <a:gd name="T6" fmla="*/ 0 w 47"/>
              <a:gd name="T7" fmla="*/ 0 h 46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47" h="46">
                <a:moveTo>
                  <a:pt x="0" y="0"/>
                </a:moveTo>
                <a:lnTo>
                  <a:pt x="0" y="45"/>
                </a:lnTo>
                <a:lnTo>
                  <a:pt x="46" y="23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9260" name="Oval 42">
            <a:extLst>
              <a:ext uri="{FF2B5EF4-FFF2-40B4-BE49-F238E27FC236}">
                <a16:creationId xmlns:a16="http://schemas.microsoft.com/office/drawing/2014/main" id="{FFB2103D-3149-4466-B432-2D488EB873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54925" y="2689225"/>
            <a:ext cx="1292225" cy="1063625"/>
          </a:xfrm>
          <a:prstGeom prst="ellipse">
            <a:avLst/>
          </a:prstGeom>
          <a:solidFill>
            <a:srgbClr val="FFFFFF"/>
          </a:solidFill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hu-HU" altLang="hu-HU"/>
          </a:p>
        </p:txBody>
      </p:sp>
      <p:sp>
        <p:nvSpPr>
          <p:cNvPr id="9261" name="Rectangle 43">
            <a:extLst>
              <a:ext uri="{FF2B5EF4-FFF2-40B4-BE49-F238E27FC236}">
                <a16:creationId xmlns:a16="http://schemas.microsoft.com/office/drawing/2014/main" id="{E07C829D-AE2C-4607-9733-661DFF5ACE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80325" y="2844800"/>
            <a:ext cx="1539875" cy="639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hu-HU" sz="1200">
                <a:solidFill>
                  <a:srgbClr val="000000"/>
                </a:solidFill>
              </a:rPr>
              <a:t>A megvalósítha-</a:t>
            </a:r>
          </a:p>
          <a:p>
            <a:r>
              <a:rPr lang="en-US" altLang="hu-HU" sz="1200">
                <a:solidFill>
                  <a:srgbClr val="000000"/>
                </a:solidFill>
              </a:rPr>
              <a:t>tósági tanul mány </a:t>
            </a:r>
          </a:p>
          <a:p>
            <a:r>
              <a:rPr lang="en-US" altLang="hu-HU" sz="1200">
                <a:solidFill>
                  <a:srgbClr val="000000"/>
                </a:solidFill>
              </a:rPr>
              <a:t>elkészítése</a:t>
            </a:r>
          </a:p>
        </p:txBody>
      </p:sp>
      <p:sp>
        <p:nvSpPr>
          <p:cNvPr id="9262" name="Line 44">
            <a:extLst>
              <a:ext uri="{FF2B5EF4-FFF2-40B4-BE49-F238E27FC236}">
                <a16:creationId xmlns:a16="http://schemas.microsoft.com/office/drawing/2014/main" id="{FF61A003-6C5C-4E69-9FB2-846FA8D23BE3}"/>
              </a:ext>
            </a:extLst>
          </p:cNvPr>
          <p:cNvSpPr>
            <a:spLocks noChangeShapeType="1"/>
          </p:cNvSpPr>
          <p:nvPr/>
        </p:nvSpPr>
        <p:spPr bwMode="auto">
          <a:xfrm>
            <a:off x="8953500" y="3213100"/>
            <a:ext cx="6350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9263" name="Freeform 45">
            <a:extLst>
              <a:ext uri="{FF2B5EF4-FFF2-40B4-BE49-F238E27FC236}">
                <a16:creationId xmlns:a16="http://schemas.microsoft.com/office/drawing/2014/main" id="{CE1AEC8B-39FF-4E38-960A-B32F1B8BCBA9}"/>
              </a:ext>
            </a:extLst>
          </p:cNvPr>
          <p:cNvSpPr>
            <a:spLocks/>
          </p:cNvSpPr>
          <p:nvPr/>
        </p:nvSpPr>
        <p:spPr bwMode="auto">
          <a:xfrm>
            <a:off x="9563100" y="3190875"/>
            <a:ext cx="74613" cy="73025"/>
          </a:xfrm>
          <a:custGeom>
            <a:avLst/>
            <a:gdLst>
              <a:gd name="T0" fmla="*/ 0 w 47"/>
              <a:gd name="T1" fmla="*/ 0 h 46"/>
              <a:gd name="T2" fmla="*/ 0 w 47"/>
              <a:gd name="T3" fmla="*/ 71438 h 46"/>
              <a:gd name="T4" fmla="*/ 73025 w 47"/>
              <a:gd name="T5" fmla="*/ 33338 h 46"/>
              <a:gd name="T6" fmla="*/ 0 w 47"/>
              <a:gd name="T7" fmla="*/ 0 h 46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47" h="46">
                <a:moveTo>
                  <a:pt x="0" y="0"/>
                </a:moveTo>
                <a:lnTo>
                  <a:pt x="0" y="45"/>
                </a:lnTo>
                <a:lnTo>
                  <a:pt x="46" y="21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9264" name="Line 46">
            <a:extLst>
              <a:ext uri="{FF2B5EF4-FFF2-40B4-BE49-F238E27FC236}">
                <a16:creationId xmlns:a16="http://schemas.microsoft.com/office/drawing/2014/main" id="{D249FB9B-251D-4A23-BB51-EF9E542D6BA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442200" y="3352800"/>
            <a:ext cx="0" cy="7493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9265" name="Freeform 47">
            <a:extLst>
              <a:ext uri="{FF2B5EF4-FFF2-40B4-BE49-F238E27FC236}">
                <a16:creationId xmlns:a16="http://schemas.microsoft.com/office/drawing/2014/main" id="{CF8C7FE8-66FA-4464-A39F-65A430A8E3DD}"/>
              </a:ext>
            </a:extLst>
          </p:cNvPr>
          <p:cNvSpPr>
            <a:spLocks/>
          </p:cNvSpPr>
          <p:nvPr/>
        </p:nvSpPr>
        <p:spPr bwMode="auto">
          <a:xfrm>
            <a:off x="7412038" y="3295650"/>
            <a:ext cx="66675" cy="76200"/>
          </a:xfrm>
          <a:custGeom>
            <a:avLst/>
            <a:gdLst>
              <a:gd name="T0" fmla="*/ 0 w 42"/>
              <a:gd name="T1" fmla="*/ 74613 h 48"/>
              <a:gd name="T2" fmla="*/ 65088 w 42"/>
              <a:gd name="T3" fmla="*/ 74613 h 48"/>
              <a:gd name="T4" fmla="*/ 28575 w 42"/>
              <a:gd name="T5" fmla="*/ 0 h 48"/>
              <a:gd name="T6" fmla="*/ 0 w 42"/>
              <a:gd name="T7" fmla="*/ 74613 h 48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42" h="48">
                <a:moveTo>
                  <a:pt x="0" y="47"/>
                </a:moveTo>
                <a:lnTo>
                  <a:pt x="41" y="47"/>
                </a:lnTo>
                <a:lnTo>
                  <a:pt x="18" y="0"/>
                </a:lnTo>
                <a:lnTo>
                  <a:pt x="0" y="47"/>
                </a:lnTo>
              </a:path>
            </a:pathLst>
          </a:custGeom>
          <a:solidFill>
            <a:srgbClr val="000000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9266" name="Line 48">
            <a:extLst>
              <a:ext uri="{FF2B5EF4-FFF2-40B4-BE49-F238E27FC236}">
                <a16:creationId xmlns:a16="http://schemas.microsoft.com/office/drawing/2014/main" id="{AB13A018-40F6-4F03-A051-83F0695667EF}"/>
              </a:ext>
            </a:extLst>
          </p:cNvPr>
          <p:cNvSpPr>
            <a:spLocks noChangeShapeType="1"/>
          </p:cNvSpPr>
          <p:nvPr/>
        </p:nvSpPr>
        <p:spPr bwMode="auto">
          <a:xfrm>
            <a:off x="7456488" y="3295650"/>
            <a:ext cx="1270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9267" name="Freeform 49">
            <a:extLst>
              <a:ext uri="{FF2B5EF4-FFF2-40B4-BE49-F238E27FC236}">
                <a16:creationId xmlns:a16="http://schemas.microsoft.com/office/drawing/2014/main" id="{9E2782C5-A017-4496-BF6C-33D173D6AE5A}"/>
              </a:ext>
            </a:extLst>
          </p:cNvPr>
          <p:cNvSpPr>
            <a:spLocks/>
          </p:cNvSpPr>
          <p:nvPr/>
        </p:nvSpPr>
        <p:spPr bwMode="auto">
          <a:xfrm>
            <a:off x="7566025" y="3259138"/>
            <a:ext cx="73025" cy="73025"/>
          </a:xfrm>
          <a:custGeom>
            <a:avLst/>
            <a:gdLst>
              <a:gd name="T0" fmla="*/ 0 w 46"/>
              <a:gd name="T1" fmla="*/ 0 h 46"/>
              <a:gd name="T2" fmla="*/ 0 w 46"/>
              <a:gd name="T3" fmla="*/ 71438 h 46"/>
              <a:gd name="T4" fmla="*/ 71438 w 46"/>
              <a:gd name="T5" fmla="*/ 36513 h 46"/>
              <a:gd name="T6" fmla="*/ 0 w 46"/>
              <a:gd name="T7" fmla="*/ 0 h 46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46" h="46">
                <a:moveTo>
                  <a:pt x="0" y="0"/>
                </a:moveTo>
                <a:lnTo>
                  <a:pt x="0" y="45"/>
                </a:lnTo>
                <a:lnTo>
                  <a:pt x="45" y="23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9268" name="Line 50">
            <a:extLst>
              <a:ext uri="{FF2B5EF4-FFF2-40B4-BE49-F238E27FC236}">
                <a16:creationId xmlns:a16="http://schemas.microsoft.com/office/drawing/2014/main" id="{B0A76FF5-8A6F-4AD6-A292-2BDE67E6B3F9}"/>
              </a:ext>
            </a:extLst>
          </p:cNvPr>
          <p:cNvSpPr>
            <a:spLocks noChangeShapeType="1"/>
          </p:cNvSpPr>
          <p:nvPr/>
        </p:nvSpPr>
        <p:spPr bwMode="auto">
          <a:xfrm>
            <a:off x="7062788" y="3819525"/>
            <a:ext cx="111125" cy="63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9269" name="Freeform 51">
            <a:extLst>
              <a:ext uri="{FF2B5EF4-FFF2-40B4-BE49-F238E27FC236}">
                <a16:creationId xmlns:a16="http://schemas.microsoft.com/office/drawing/2014/main" id="{2745D063-5C33-4021-90DA-BC4709BFF3BF}"/>
              </a:ext>
            </a:extLst>
          </p:cNvPr>
          <p:cNvSpPr>
            <a:spLocks/>
          </p:cNvSpPr>
          <p:nvPr/>
        </p:nvSpPr>
        <p:spPr bwMode="auto">
          <a:xfrm>
            <a:off x="7156450" y="3792538"/>
            <a:ext cx="74613" cy="71437"/>
          </a:xfrm>
          <a:custGeom>
            <a:avLst/>
            <a:gdLst>
              <a:gd name="T0" fmla="*/ 0 w 47"/>
              <a:gd name="T1" fmla="*/ 0 h 45"/>
              <a:gd name="T2" fmla="*/ 0 w 47"/>
              <a:gd name="T3" fmla="*/ 69850 h 45"/>
              <a:gd name="T4" fmla="*/ 73025 w 47"/>
              <a:gd name="T5" fmla="*/ 34925 h 45"/>
              <a:gd name="T6" fmla="*/ 0 w 47"/>
              <a:gd name="T7" fmla="*/ 0 h 45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47" h="45">
                <a:moveTo>
                  <a:pt x="0" y="0"/>
                </a:moveTo>
                <a:lnTo>
                  <a:pt x="0" y="44"/>
                </a:lnTo>
                <a:lnTo>
                  <a:pt x="46" y="22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9270" name="Line 52">
            <a:extLst>
              <a:ext uri="{FF2B5EF4-FFF2-40B4-BE49-F238E27FC236}">
                <a16:creationId xmlns:a16="http://schemas.microsoft.com/office/drawing/2014/main" id="{CDEB2336-BAAD-4963-ABA7-869C94DE1C3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229475" y="3006725"/>
            <a:ext cx="0" cy="8191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9271" name="Freeform 53">
            <a:extLst>
              <a:ext uri="{FF2B5EF4-FFF2-40B4-BE49-F238E27FC236}">
                <a16:creationId xmlns:a16="http://schemas.microsoft.com/office/drawing/2014/main" id="{9E423F3B-F837-4348-80B7-9EDD3BD8F78B}"/>
              </a:ext>
            </a:extLst>
          </p:cNvPr>
          <p:cNvSpPr>
            <a:spLocks/>
          </p:cNvSpPr>
          <p:nvPr/>
        </p:nvSpPr>
        <p:spPr bwMode="auto">
          <a:xfrm>
            <a:off x="7192963" y="2951163"/>
            <a:ext cx="71437" cy="74612"/>
          </a:xfrm>
          <a:custGeom>
            <a:avLst/>
            <a:gdLst>
              <a:gd name="T0" fmla="*/ 0 w 45"/>
              <a:gd name="T1" fmla="*/ 73025 h 47"/>
              <a:gd name="T2" fmla="*/ 69850 w 45"/>
              <a:gd name="T3" fmla="*/ 73025 h 47"/>
              <a:gd name="T4" fmla="*/ 34925 w 45"/>
              <a:gd name="T5" fmla="*/ 0 h 47"/>
              <a:gd name="T6" fmla="*/ 0 w 45"/>
              <a:gd name="T7" fmla="*/ 73025 h 47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45" h="47">
                <a:moveTo>
                  <a:pt x="0" y="46"/>
                </a:moveTo>
                <a:lnTo>
                  <a:pt x="44" y="46"/>
                </a:lnTo>
                <a:lnTo>
                  <a:pt x="22" y="0"/>
                </a:lnTo>
                <a:lnTo>
                  <a:pt x="0" y="46"/>
                </a:lnTo>
              </a:path>
            </a:pathLst>
          </a:custGeom>
          <a:solidFill>
            <a:srgbClr val="000000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9272" name="Line 54">
            <a:extLst>
              <a:ext uri="{FF2B5EF4-FFF2-40B4-BE49-F238E27FC236}">
                <a16:creationId xmlns:a16="http://schemas.microsoft.com/office/drawing/2014/main" id="{E640714A-3A03-42DA-8B27-77D1673A7937}"/>
              </a:ext>
            </a:extLst>
          </p:cNvPr>
          <p:cNvSpPr>
            <a:spLocks noChangeShapeType="1"/>
          </p:cNvSpPr>
          <p:nvPr/>
        </p:nvSpPr>
        <p:spPr bwMode="auto">
          <a:xfrm>
            <a:off x="7221538" y="2962275"/>
            <a:ext cx="4318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9273" name="Freeform 55">
            <a:extLst>
              <a:ext uri="{FF2B5EF4-FFF2-40B4-BE49-F238E27FC236}">
                <a16:creationId xmlns:a16="http://schemas.microsoft.com/office/drawing/2014/main" id="{089DCFDB-0553-43C6-B73D-A5A2BB302F3E}"/>
              </a:ext>
            </a:extLst>
          </p:cNvPr>
          <p:cNvSpPr>
            <a:spLocks/>
          </p:cNvSpPr>
          <p:nvPr/>
        </p:nvSpPr>
        <p:spPr bwMode="auto">
          <a:xfrm>
            <a:off x="7635875" y="2925763"/>
            <a:ext cx="74613" cy="73025"/>
          </a:xfrm>
          <a:custGeom>
            <a:avLst/>
            <a:gdLst>
              <a:gd name="T0" fmla="*/ 0 w 47"/>
              <a:gd name="T1" fmla="*/ 0 h 46"/>
              <a:gd name="T2" fmla="*/ 0 w 47"/>
              <a:gd name="T3" fmla="*/ 71438 h 46"/>
              <a:gd name="T4" fmla="*/ 73025 w 47"/>
              <a:gd name="T5" fmla="*/ 33338 h 46"/>
              <a:gd name="T6" fmla="*/ 0 w 47"/>
              <a:gd name="T7" fmla="*/ 0 h 46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47" h="46">
                <a:moveTo>
                  <a:pt x="0" y="0"/>
                </a:moveTo>
                <a:lnTo>
                  <a:pt x="0" y="45"/>
                </a:lnTo>
                <a:lnTo>
                  <a:pt x="46" y="21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9274" name="Line 56">
            <a:extLst>
              <a:ext uri="{FF2B5EF4-FFF2-40B4-BE49-F238E27FC236}">
                <a16:creationId xmlns:a16="http://schemas.microsoft.com/office/drawing/2014/main" id="{4D5A506B-4FB7-4FCD-8E2A-603C8B710F7B}"/>
              </a:ext>
            </a:extLst>
          </p:cNvPr>
          <p:cNvSpPr>
            <a:spLocks noChangeShapeType="1"/>
          </p:cNvSpPr>
          <p:nvPr/>
        </p:nvSpPr>
        <p:spPr bwMode="auto">
          <a:xfrm>
            <a:off x="5087938" y="2922588"/>
            <a:ext cx="214312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9275" name="Freeform 57">
            <a:extLst>
              <a:ext uri="{FF2B5EF4-FFF2-40B4-BE49-F238E27FC236}">
                <a16:creationId xmlns:a16="http://schemas.microsoft.com/office/drawing/2014/main" id="{50564CD2-D7D3-4F83-A3F3-87CC8E7295D7}"/>
              </a:ext>
            </a:extLst>
          </p:cNvPr>
          <p:cNvSpPr>
            <a:spLocks/>
          </p:cNvSpPr>
          <p:nvPr/>
        </p:nvSpPr>
        <p:spPr bwMode="auto">
          <a:xfrm>
            <a:off x="5284788" y="2890838"/>
            <a:ext cx="71437" cy="69850"/>
          </a:xfrm>
          <a:custGeom>
            <a:avLst/>
            <a:gdLst>
              <a:gd name="T0" fmla="*/ 0 w 45"/>
              <a:gd name="T1" fmla="*/ 0 h 44"/>
              <a:gd name="T2" fmla="*/ 0 w 45"/>
              <a:gd name="T3" fmla="*/ 68263 h 44"/>
              <a:gd name="T4" fmla="*/ 69850 w 45"/>
              <a:gd name="T5" fmla="*/ 30163 h 44"/>
              <a:gd name="T6" fmla="*/ 0 w 45"/>
              <a:gd name="T7" fmla="*/ 0 h 44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45" h="44">
                <a:moveTo>
                  <a:pt x="0" y="0"/>
                </a:moveTo>
                <a:lnTo>
                  <a:pt x="0" y="43"/>
                </a:lnTo>
                <a:lnTo>
                  <a:pt x="44" y="19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9276" name="Line 58">
            <a:extLst>
              <a:ext uri="{FF2B5EF4-FFF2-40B4-BE49-F238E27FC236}">
                <a16:creationId xmlns:a16="http://schemas.microsoft.com/office/drawing/2014/main" id="{DA14C3D1-3890-40EC-B93E-B2D85FF07291}"/>
              </a:ext>
            </a:extLst>
          </p:cNvPr>
          <p:cNvSpPr>
            <a:spLocks noChangeShapeType="1"/>
          </p:cNvSpPr>
          <p:nvPr/>
        </p:nvSpPr>
        <p:spPr bwMode="auto">
          <a:xfrm>
            <a:off x="5354638" y="2933700"/>
            <a:ext cx="0" cy="106362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9277" name="Freeform 59">
            <a:extLst>
              <a:ext uri="{FF2B5EF4-FFF2-40B4-BE49-F238E27FC236}">
                <a16:creationId xmlns:a16="http://schemas.microsoft.com/office/drawing/2014/main" id="{CF304A1B-BA70-4A4D-B9A2-4CC0A51FF88C}"/>
              </a:ext>
            </a:extLst>
          </p:cNvPr>
          <p:cNvSpPr>
            <a:spLocks/>
          </p:cNvSpPr>
          <p:nvPr/>
        </p:nvSpPr>
        <p:spPr bwMode="auto">
          <a:xfrm>
            <a:off x="5322888" y="3978275"/>
            <a:ext cx="69850" cy="77788"/>
          </a:xfrm>
          <a:custGeom>
            <a:avLst/>
            <a:gdLst>
              <a:gd name="T0" fmla="*/ 68263 w 44"/>
              <a:gd name="T1" fmla="*/ 0 h 49"/>
              <a:gd name="T2" fmla="*/ 0 w 44"/>
              <a:gd name="T3" fmla="*/ 0 h 49"/>
              <a:gd name="T4" fmla="*/ 31750 w 44"/>
              <a:gd name="T5" fmla="*/ 76200 h 49"/>
              <a:gd name="T6" fmla="*/ 68263 w 44"/>
              <a:gd name="T7" fmla="*/ 0 h 49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44" h="49">
                <a:moveTo>
                  <a:pt x="43" y="0"/>
                </a:moveTo>
                <a:lnTo>
                  <a:pt x="0" y="0"/>
                </a:lnTo>
                <a:lnTo>
                  <a:pt x="20" y="48"/>
                </a:lnTo>
                <a:lnTo>
                  <a:pt x="43" y="0"/>
                </a:lnTo>
              </a:path>
            </a:pathLst>
          </a:custGeom>
          <a:solidFill>
            <a:srgbClr val="000000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9278" name="Line 60">
            <a:extLst>
              <a:ext uri="{FF2B5EF4-FFF2-40B4-BE49-F238E27FC236}">
                <a16:creationId xmlns:a16="http://schemas.microsoft.com/office/drawing/2014/main" id="{75EDAF45-CDE6-400D-A002-614F818B4359}"/>
              </a:ext>
            </a:extLst>
          </p:cNvPr>
          <p:cNvSpPr>
            <a:spLocks noChangeShapeType="1"/>
          </p:cNvSpPr>
          <p:nvPr/>
        </p:nvSpPr>
        <p:spPr bwMode="auto">
          <a:xfrm>
            <a:off x="5357813" y="4060825"/>
            <a:ext cx="32385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9279" name="Freeform 61">
            <a:extLst>
              <a:ext uri="{FF2B5EF4-FFF2-40B4-BE49-F238E27FC236}">
                <a16:creationId xmlns:a16="http://schemas.microsoft.com/office/drawing/2014/main" id="{252F86F9-F994-41AB-A771-7C009547E3C7}"/>
              </a:ext>
            </a:extLst>
          </p:cNvPr>
          <p:cNvSpPr>
            <a:spLocks/>
          </p:cNvSpPr>
          <p:nvPr/>
        </p:nvSpPr>
        <p:spPr bwMode="auto">
          <a:xfrm>
            <a:off x="5659438" y="4022725"/>
            <a:ext cx="76200" cy="69850"/>
          </a:xfrm>
          <a:custGeom>
            <a:avLst/>
            <a:gdLst>
              <a:gd name="T0" fmla="*/ 0 w 48"/>
              <a:gd name="T1" fmla="*/ 0 h 44"/>
              <a:gd name="T2" fmla="*/ 0 w 48"/>
              <a:gd name="T3" fmla="*/ 68263 h 44"/>
              <a:gd name="T4" fmla="*/ 74613 w 48"/>
              <a:gd name="T5" fmla="*/ 36513 h 44"/>
              <a:gd name="T6" fmla="*/ 0 w 48"/>
              <a:gd name="T7" fmla="*/ 0 h 44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48" h="44">
                <a:moveTo>
                  <a:pt x="0" y="0"/>
                </a:moveTo>
                <a:lnTo>
                  <a:pt x="0" y="43"/>
                </a:lnTo>
                <a:lnTo>
                  <a:pt x="47" y="23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9280" name="Line 62">
            <a:extLst>
              <a:ext uri="{FF2B5EF4-FFF2-40B4-BE49-F238E27FC236}">
                <a16:creationId xmlns:a16="http://schemas.microsoft.com/office/drawing/2014/main" id="{65468848-9825-4690-9AB4-F6617FFBBBBB}"/>
              </a:ext>
            </a:extLst>
          </p:cNvPr>
          <p:cNvSpPr>
            <a:spLocks noChangeShapeType="1"/>
          </p:cNvSpPr>
          <p:nvPr/>
        </p:nvSpPr>
        <p:spPr bwMode="auto">
          <a:xfrm>
            <a:off x="5076825" y="2354263"/>
            <a:ext cx="449262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9281" name="Freeform 63">
            <a:extLst>
              <a:ext uri="{FF2B5EF4-FFF2-40B4-BE49-F238E27FC236}">
                <a16:creationId xmlns:a16="http://schemas.microsoft.com/office/drawing/2014/main" id="{214A7EEA-5632-4E74-8A20-5811E3015068}"/>
              </a:ext>
            </a:extLst>
          </p:cNvPr>
          <p:cNvSpPr>
            <a:spLocks/>
          </p:cNvSpPr>
          <p:nvPr/>
        </p:nvSpPr>
        <p:spPr bwMode="auto">
          <a:xfrm>
            <a:off x="9553575" y="2317750"/>
            <a:ext cx="74613" cy="71438"/>
          </a:xfrm>
          <a:custGeom>
            <a:avLst/>
            <a:gdLst>
              <a:gd name="T0" fmla="*/ 0 w 47"/>
              <a:gd name="T1" fmla="*/ 0 h 45"/>
              <a:gd name="T2" fmla="*/ 0 w 47"/>
              <a:gd name="T3" fmla="*/ 69850 h 45"/>
              <a:gd name="T4" fmla="*/ 73025 w 47"/>
              <a:gd name="T5" fmla="*/ 34925 h 45"/>
              <a:gd name="T6" fmla="*/ 0 w 47"/>
              <a:gd name="T7" fmla="*/ 0 h 45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47" h="45">
                <a:moveTo>
                  <a:pt x="0" y="0"/>
                </a:moveTo>
                <a:lnTo>
                  <a:pt x="0" y="44"/>
                </a:lnTo>
                <a:lnTo>
                  <a:pt x="46" y="22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9282" name="Line 64">
            <a:extLst>
              <a:ext uri="{FF2B5EF4-FFF2-40B4-BE49-F238E27FC236}">
                <a16:creationId xmlns:a16="http://schemas.microsoft.com/office/drawing/2014/main" id="{6154C6FF-3413-48B1-AF9B-D759715F9173}"/>
              </a:ext>
            </a:extLst>
          </p:cNvPr>
          <p:cNvSpPr>
            <a:spLocks noChangeShapeType="1"/>
          </p:cNvSpPr>
          <p:nvPr/>
        </p:nvSpPr>
        <p:spPr bwMode="auto">
          <a:xfrm>
            <a:off x="5527675" y="2354263"/>
            <a:ext cx="0" cy="127476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9283" name="Freeform 65">
            <a:extLst>
              <a:ext uri="{FF2B5EF4-FFF2-40B4-BE49-F238E27FC236}">
                <a16:creationId xmlns:a16="http://schemas.microsoft.com/office/drawing/2014/main" id="{4528141C-9AA2-4DE6-AF08-9F04928486AA}"/>
              </a:ext>
            </a:extLst>
          </p:cNvPr>
          <p:cNvSpPr>
            <a:spLocks/>
          </p:cNvSpPr>
          <p:nvPr/>
        </p:nvSpPr>
        <p:spPr bwMode="auto">
          <a:xfrm>
            <a:off x="5494338" y="3613150"/>
            <a:ext cx="71437" cy="76200"/>
          </a:xfrm>
          <a:custGeom>
            <a:avLst/>
            <a:gdLst>
              <a:gd name="T0" fmla="*/ 69850 w 45"/>
              <a:gd name="T1" fmla="*/ 0 h 48"/>
              <a:gd name="T2" fmla="*/ 0 w 45"/>
              <a:gd name="T3" fmla="*/ 0 h 48"/>
              <a:gd name="T4" fmla="*/ 33337 w 45"/>
              <a:gd name="T5" fmla="*/ 74613 h 48"/>
              <a:gd name="T6" fmla="*/ 69850 w 45"/>
              <a:gd name="T7" fmla="*/ 0 h 48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45" h="48">
                <a:moveTo>
                  <a:pt x="44" y="0"/>
                </a:moveTo>
                <a:lnTo>
                  <a:pt x="0" y="0"/>
                </a:lnTo>
                <a:lnTo>
                  <a:pt x="21" y="47"/>
                </a:lnTo>
                <a:lnTo>
                  <a:pt x="44" y="0"/>
                </a:lnTo>
              </a:path>
            </a:pathLst>
          </a:custGeom>
          <a:solidFill>
            <a:srgbClr val="000000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9284" name="Line 66">
            <a:extLst>
              <a:ext uri="{FF2B5EF4-FFF2-40B4-BE49-F238E27FC236}">
                <a16:creationId xmlns:a16="http://schemas.microsoft.com/office/drawing/2014/main" id="{4903AF38-0BFE-4F87-946B-C49FD14FC5B4}"/>
              </a:ext>
            </a:extLst>
          </p:cNvPr>
          <p:cNvSpPr>
            <a:spLocks noChangeShapeType="1"/>
          </p:cNvSpPr>
          <p:nvPr/>
        </p:nvSpPr>
        <p:spPr bwMode="auto">
          <a:xfrm>
            <a:off x="5527675" y="3687763"/>
            <a:ext cx="1651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9285" name="Freeform 67">
            <a:extLst>
              <a:ext uri="{FF2B5EF4-FFF2-40B4-BE49-F238E27FC236}">
                <a16:creationId xmlns:a16="http://schemas.microsoft.com/office/drawing/2014/main" id="{E803F0CA-51D2-4A29-A898-DE2E780DF4D8}"/>
              </a:ext>
            </a:extLst>
          </p:cNvPr>
          <p:cNvSpPr>
            <a:spLocks/>
          </p:cNvSpPr>
          <p:nvPr/>
        </p:nvSpPr>
        <p:spPr bwMode="auto">
          <a:xfrm>
            <a:off x="5670550" y="3652838"/>
            <a:ext cx="74613" cy="71437"/>
          </a:xfrm>
          <a:custGeom>
            <a:avLst/>
            <a:gdLst>
              <a:gd name="T0" fmla="*/ 0 w 47"/>
              <a:gd name="T1" fmla="*/ 0 h 45"/>
              <a:gd name="T2" fmla="*/ 0 w 47"/>
              <a:gd name="T3" fmla="*/ 69850 h 45"/>
              <a:gd name="T4" fmla="*/ 73025 w 47"/>
              <a:gd name="T5" fmla="*/ 34925 h 45"/>
              <a:gd name="T6" fmla="*/ 0 w 47"/>
              <a:gd name="T7" fmla="*/ 0 h 45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47" h="45">
                <a:moveTo>
                  <a:pt x="0" y="0"/>
                </a:moveTo>
                <a:lnTo>
                  <a:pt x="0" y="44"/>
                </a:lnTo>
                <a:lnTo>
                  <a:pt x="46" y="22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9286" name="Rectangle 68">
            <a:extLst>
              <a:ext uri="{FF2B5EF4-FFF2-40B4-BE49-F238E27FC236}">
                <a16:creationId xmlns:a16="http://schemas.microsoft.com/office/drawing/2014/main" id="{2EF85908-3CCD-403B-B27E-A7844FDEBF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5588" y="1050925"/>
            <a:ext cx="21129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hu-HU" sz="1800">
                <a:solidFill>
                  <a:srgbClr val="000000"/>
                </a:solidFill>
              </a:rPr>
              <a:t>0. szakasz tervei</a:t>
            </a:r>
          </a:p>
        </p:txBody>
      </p:sp>
      <p:sp>
        <p:nvSpPr>
          <p:cNvPr id="9287" name="Freeform 69">
            <a:extLst>
              <a:ext uri="{FF2B5EF4-FFF2-40B4-BE49-F238E27FC236}">
                <a16:creationId xmlns:a16="http://schemas.microsoft.com/office/drawing/2014/main" id="{FCCE97A3-D947-4C1C-ADC6-A4AED1D3205A}"/>
              </a:ext>
            </a:extLst>
          </p:cNvPr>
          <p:cNvSpPr>
            <a:spLocks/>
          </p:cNvSpPr>
          <p:nvPr/>
        </p:nvSpPr>
        <p:spPr bwMode="auto">
          <a:xfrm>
            <a:off x="6746875" y="368300"/>
            <a:ext cx="1588" cy="30163"/>
          </a:xfrm>
          <a:custGeom>
            <a:avLst/>
            <a:gdLst>
              <a:gd name="T0" fmla="*/ 0 w 1"/>
              <a:gd name="T1" fmla="*/ 0 h 19"/>
              <a:gd name="T2" fmla="*/ 0 w 1"/>
              <a:gd name="T3" fmla="*/ 0 h 19"/>
              <a:gd name="T4" fmla="*/ 0 w 1"/>
              <a:gd name="T5" fmla="*/ 28575 h 19"/>
              <a:gd name="T6" fmla="*/ 0 w 1"/>
              <a:gd name="T7" fmla="*/ 28575 h 19"/>
              <a:gd name="T8" fmla="*/ 0 w 1"/>
              <a:gd name="T9" fmla="*/ 0 h 1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" h="19">
                <a:moveTo>
                  <a:pt x="0" y="0"/>
                </a:moveTo>
                <a:lnTo>
                  <a:pt x="0" y="0"/>
                </a:lnTo>
                <a:lnTo>
                  <a:pt x="0" y="18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9288" name="Freeform 70">
            <a:extLst>
              <a:ext uri="{FF2B5EF4-FFF2-40B4-BE49-F238E27FC236}">
                <a16:creationId xmlns:a16="http://schemas.microsoft.com/office/drawing/2014/main" id="{69016EE8-17F6-4010-8D11-0D0D321EFDCF}"/>
              </a:ext>
            </a:extLst>
          </p:cNvPr>
          <p:cNvSpPr>
            <a:spLocks/>
          </p:cNvSpPr>
          <p:nvPr/>
        </p:nvSpPr>
        <p:spPr bwMode="auto">
          <a:xfrm>
            <a:off x="6746875" y="433388"/>
            <a:ext cx="1588" cy="30162"/>
          </a:xfrm>
          <a:custGeom>
            <a:avLst/>
            <a:gdLst>
              <a:gd name="T0" fmla="*/ 0 w 1"/>
              <a:gd name="T1" fmla="*/ 0 h 19"/>
              <a:gd name="T2" fmla="*/ 0 w 1"/>
              <a:gd name="T3" fmla="*/ 0 h 19"/>
              <a:gd name="T4" fmla="*/ 0 w 1"/>
              <a:gd name="T5" fmla="*/ 28575 h 19"/>
              <a:gd name="T6" fmla="*/ 0 w 1"/>
              <a:gd name="T7" fmla="*/ 28575 h 19"/>
              <a:gd name="T8" fmla="*/ 0 w 1"/>
              <a:gd name="T9" fmla="*/ 0 h 1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" h="19">
                <a:moveTo>
                  <a:pt x="0" y="0"/>
                </a:moveTo>
                <a:lnTo>
                  <a:pt x="0" y="0"/>
                </a:lnTo>
                <a:lnTo>
                  <a:pt x="0" y="18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9289" name="Freeform 71">
            <a:extLst>
              <a:ext uri="{FF2B5EF4-FFF2-40B4-BE49-F238E27FC236}">
                <a16:creationId xmlns:a16="http://schemas.microsoft.com/office/drawing/2014/main" id="{BAFA61DA-4CA0-4B61-B8F9-37B09EF281A2}"/>
              </a:ext>
            </a:extLst>
          </p:cNvPr>
          <p:cNvSpPr>
            <a:spLocks/>
          </p:cNvSpPr>
          <p:nvPr/>
        </p:nvSpPr>
        <p:spPr bwMode="auto">
          <a:xfrm>
            <a:off x="6746875" y="500063"/>
            <a:ext cx="1588" cy="30162"/>
          </a:xfrm>
          <a:custGeom>
            <a:avLst/>
            <a:gdLst>
              <a:gd name="T0" fmla="*/ 0 w 1"/>
              <a:gd name="T1" fmla="*/ 0 h 19"/>
              <a:gd name="T2" fmla="*/ 0 w 1"/>
              <a:gd name="T3" fmla="*/ 0 h 19"/>
              <a:gd name="T4" fmla="*/ 0 w 1"/>
              <a:gd name="T5" fmla="*/ 28575 h 19"/>
              <a:gd name="T6" fmla="*/ 0 w 1"/>
              <a:gd name="T7" fmla="*/ 28575 h 19"/>
              <a:gd name="T8" fmla="*/ 0 w 1"/>
              <a:gd name="T9" fmla="*/ 0 h 1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" h="19">
                <a:moveTo>
                  <a:pt x="0" y="0"/>
                </a:moveTo>
                <a:lnTo>
                  <a:pt x="0" y="0"/>
                </a:lnTo>
                <a:lnTo>
                  <a:pt x="0" y="18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9290" name="Freeform 72">
            <a:extLst>
              <a:ext uri="{FF2B5EF4-FFF2-40B4-BE49-F238E27FC236}">
                <a16:creationId xmlns:a16="http://schemas.microsoft.com/office/drawing/2014/main" id="{08770449-CBF1-43CB-9B3B-17A520040792}"/>
              </a:ext>
            </a:extLst>
          </p:cNvPr>
          <p:cNvSpPr>
            <a:spLocks/>
          </p:cNvSpPr>
          <p:nvPr/>
        </p:nvSpPr>
        <p:spPr bwMode="auto">
          <a:xfrm>
            <a:off x="6719888" y="503238"/>
            <a:ext cx="68262" cy="74612"/>
          </a:xfrm>
          <a:custGeom>
            <a:avLst/>
            <a:gdLst>
              <a:gd name="T0" fmla="*/ 66675 w 43"/>
              <a:gd name="T1" fmla="*/ 0 h 47"/>
              <a:gd name="T2" fmla="*/ 0 w 43"/>
              <a:gd name="T3" fmla="*/ 0 h 47"/>
              <a:gd name="T4" fmla="*/ 30162 w 43"/>
              <a:gd name="T5" fmla="*/ 73025 h 47"/>
              <a:gd name="T6" fmla="*/ 66675 w 43"/>
              <a:gd name="T7" fmla="*/ 0 h 47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43" h="47">
                <a:moveTo>
                  <a:pt x="42" y="0"/>
                </a:moveTo>
                <a:lnTo>
                  <a:pt x="0" y="0"/>
                </a:lnTo>
                <a:lnTo>
                  <a:pt x="19" y="46"/>
                </a:lnTo>
                <a:lnTo>
                  <a:pt x="42" y="0"/>
                </a:lnTo>
              </a:path>
            </a:pathLst>
          </a:custGeom>
          <a:solidFill>
            <a:srgbClr val="000000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9291" name="Freeform 73">
            <a:extLst>
              <a:ext uri="{FF2B5EF4-FFF2-40B4-BE49-F238E27FC236}">
                <a16:creationId xmlns:a16="http://schemas.microsoft.com/office/drawing/2014/main" id="{D1D73BFF-79EB-40C8-BA78-FC5567C5D14B}"/>
              </a:ext>
            </a:extLst>
          </p:cNvPr>
          <p:cNvSpPr>
            <a:spLocks/>
          </p:cNvSpPr>
          <p:nvPr/>
        </p:nvSpPr>
        <p:spPr bwMode="auto">
          <a:xfrm>
            <a:off x="4443413" y="407988"/>
            <a:ext cx="28575" cy="30162"/>
          </a:xfrm>
          <a:custGeom>
            <a:avLst/>
            <a:gdLst>
              <a:gd name="T0" fmla="*/ 0 w 18"/>
              <a:gd name="T1" fmla="*/ 0 h 19"/>
              <a:gd name="T2" fmla="*/ 26988 w 18"/>
              <a:gd name="T3" fmla="*/ 0 h 19"/>
              <a:gd name="T4" fmla="*/ 26988 w 18"/>
              <a:gd name="T5" fmla="*/ 28575 h 19"/>
              <a:gd name="T6" fmla="*/ 0 w 18"/>
              <a:gd name="T7" fmla="*/ 28575 h 19"/>
              <a:gd name="T8" fmla="*/ 0 w 18"/>
              <a:gd name="T9" fmla="*/ 0 h 1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8" h="19">
                <a:moveTo>
                  <a:pt x="0" y="0"/>
                </a:moveTo>
                <a:lnTo>
                  <a:pt x="17" y="0"/>
                </a:lnTo>
                <a:lnTo>
                  <a:pt x="17" y="18"/>
                </a:lnTo>
                <a:lnTo>
                  <a:pt x="0" y="18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9292" name="Freeform 74">
            <a:extLst>
              <a:ext uri="{FF2B5EF4-FFF2-40B4-BE49-F238E27FC236}">
                <a16:creationId xmlns:a16="http://schemas.microsoft.com/office/drawing/2014/main" id="{C1A006A5-F60D-415A-92DF-762A320CF239}"/>
              </a:ext>
            </a:extLst>
          </p:cNvPr>
          <p:cNvSpPr>
            <a:spLocks/>
          </p:cNvSpPr>
          <p:nvPr/>
        </p:nvSpPr>
        <p:spPr bwMode="auto">
          <a:xfrm>
            <a:off x="4443413" y="473075"/>
            <a:ext cx="28575" cy="30163"/>
          </a:xfrm>
          <a:custGeom>
            <a:avLst/>
            <a:gdLst>
              <a:gd name="T0" fmla="*/ 0 w 18"/>
              <a:gd name="T1" fmla="*/ 0 h 19"/>
              <a:gd name="T2" fmla="*/ 26988 w 18"/>
              <a:gd name="T3" fmla="*/ 0 h 19"/>
              <a:gd name="T4" fmla="*/ 26988 w 18"/>
              <a:gd name="T5" fmla="*/ 28575 h 19"/>
              <a:gd name="T6" fmla="*/ 0 w 18"/>
              <a:gd name="T7" fmla="*/ 28575 h 19"/>
              <a:gd name="T8" fmla="*/ 0 w 18"/>
              <a:gd name="T9" fmla="*/ 0 h 1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8" h="19">
                <a:moveTo>
                  <a:pt x="0" y="0"/>
                </a:moveTo>
                <a:lnTo>
                  <a:pt x="17" y="0"/>
                </a:lnTo>
                <a:lnTo>
                  <a:pt x="17" y="18"/>
                </a:lnTo>
                <a:lnTo>
                  <a:pt x="0" y="18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9293" name="Freeform 75">
            <a:extLst>
              <a:ext uri="{FF2B5EF4-FFF2-40B4-BE49-F238E27FC236}">
                <a16:creationId xmlns:a16="http://schemas.microsoft.com/office/drawing/2014/main" id="{AB239246-667A-4F39-84A7-3519F7678F26}"/>
              </a:ext>
            </a:extLst>
          </p:cNvPr>
          <p:cNvSpPr>
            <a:spLocks/>
          </p:cNvSpPr>
          <p:nvPr/>
        </p:nvSpPr>
        <p:spPr bwMode="auto">
          <a:xfrm>
            <a:off x="4443413" y="534988"/>
            <a:ext cx="28575" cy="30162"/>
          </a:xfrm>
          <a:custGeom>
            <a:avLst/>
            <a:gdLst>
              <a:gd name="T0" fmla="*/ 0 w 18"/>
              <a:gd name="T1" fmla="*/ 0 h 19"/>
              <a:gd name="T2" fmla="*/ 26988 w 18"/>
              <a:gd name="T3" fmla="*/ 0 h 19"/>
              <a:gd name="T4" fmla="*/ 26988 w 18"/>
              <a:gd name="T5" fmla="*/ 28575 h 19"/>
              <a:gd name="T6" fmla="*/ 0 w 18"/>
              <a:gd name="T7" fmla="*/ 28575 h 19"/>
              <a:gd name="T8" fmla="*/ 0 w 18"/>
              <a:gd name="T9" fmla="*/ 0 h 1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8" h="19">
                <a:moveTo>
                  <a:pt x="0" y="0"/>
                </a:moveTo>
                <a:lnTo>
                  <a:pt x="17" y="0"/>
                </a:lnTo>
                <a:lnTo>
                  <a:pt x="17" y="18"/>
                </a:lnTo>
                <a:lnTo>
                  <a:pt x="0" y="18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9294" name="Freeform 76">
            <a:extLst>
              <a:ext uri="{FF2B5EF4-FFF2-40B4-BE49-F238E27FC236}">
                <a16:creationId xmlns:a16="http://schemas.microsoft.com/office/drawing/2014/main" id="{9A935B31-55FD-41CF-9059-D5DD0FF1F199}"/>
              </a:ext>
            </a:extLst>
          </p:cNvPr>
          <p:cNvSpPr>
            <a:spLocks/>
          </p:cNvSpPr>
          <p:nvPr/>
        </p:nvSpPr>
        <p:spPr bwMode="auto">
          <a:xfrm>
            <a:off x="4443413" y="600075"/>
            <a:ext cx="28575" cy="30163"/>
          </a:xfrm>
          <a:custGeom>
            <a:avLst/>
            <a:gdLst>
              <a:gd name="T0" fmla="*/ 0 w 18"/>
              <a:gd name="T1" fmla="*/ 0 h 19"/>
              <a:gd name="T2" fmla="*/ 26988 w 18"/>
              <a:gd name="T3" fmla="*/ 0 h 19"/>
              <a:gd name="T4" fmla="*/ 26988 w 18"/>
              <a:gd name="T5" fmla="*/ 28575 h 19"/>
              <a:gd name="T6" fmla="*/ 0 w 18"/>
              <a:gd name="T7" fmla="*/ 28575 h 19"/>
              <a:gd name="T8" fmla="*/ 0 w 18"/>
              <a:gd name="T9" fmla="*/ 0 h 1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8" h="19">
                <a:moveTo>
                  <a:pt x="0" y="0"/>
                </a:moveTo>
                <a:lnTo>
                  <a:pt x="17" y="0"/>
                </a:lnTo>
                <a:lnTo>
                  <a:pt x="17" y="18"/>
                </a:lnTo>
                <a:lnTo>
                  <a:pt x="0" y="18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9295" name="Freeform 77">
            <a:extLst>
              <a:ext uri="{FF2B5EF4-FFF2-40B4-BE49-F238E27FC236}">
                <a16:creationId xmlns:a16="http://schemas.microsoft.com/office/drawing/2014/main" id="{2C6A0F3E-C51C-4F4C-A42F-C3116A586168}"/>
              </a:ext>
            </a:extLst>
          </p:cNvPr>
          <p:cNvSpPr>
            <a:spLocks/>
          </p:cNvSpPr>
          <p:nvPr/>
        </p:nvSpPr>
        <p:spPr bwMode="auto">
          <a:xfrm>
            <a:off x="4443413" y="663575"/>
            <a:ext cx="28575" cy="30163"/>
          </a:xfrm>
          <a:custGeom>
            <a:avLst/>
            <a:gdLst>
              <a:gd name="T0" fmla="*/ 0 w 18"/>
              <a:gd name="T1" fmla="*/ 0 h 19"/>
              <a:gd name="T2" fmla="*/ 26988 w 18"/>
              <a:gd name="T3" fmla="*/ 0 h 19"/>
              <a:gd name="T4" fmla="*/ 26988 w 18"/>
              <a:gd name="T5" fmla="*/ 28575 h 19"/>
              <a:gd name="T6" fmla="*/ 0 w 18"/>
              <a:gd name="T7" fmla="*/ 28575 h 19"/>
              <a:gd name="T8" fmla="*/ 0 w 18"/>
              <a:gd name="T9" fmla="*/ 0 h 1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8" h="19">
                <a:moveTo>
                  <a:pt x="0" y="0"/>
                </a:moveTo>
                <a:lnTo>
                  <a:pt x="17" y="0"/>
                </a:lnTo>
                <a:lnTo>
                  <a:pt x="17" y="18"/>
                </a:lnTo>
                <a:lnTo>
                  <a:pt x="0" y="18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9296" name="Freeform 78">
            <a:extLst>
              <a:ext uri="{FF2B5EF4-FFF2-40B4-BE49-F238E27FC236}">
                <a16:creationId xmlns:a16="http://schemas.microsoft.com/office/drawing/2014/main" id="{0DC30C09-F009-461C-9AFF-253A4F998ACD}"/>
              </a:ext>
            </a:extLst>
          </p:cNvPr>
          <p:cNvSpPr>
            <a:spLocks/>
          </p:cNvSpPr>
          <p:nvPr/>
        </p:nvSpPr>
        <p:spPr bwMode="auto">
          <a:xfrm>
            <a:off x="4443413" y="725488"/>
            <a:ext cx="28575" cy="31750"/>
          </a:xfrm>
          <a:custGeom>
            <a:avLst/>
            <a:gdLst>
              <a:gd name="T0" fmla="*/ 0 w 18"/>
              <a:gd name="T1" fmla="*/ 0 h 20"/>
              <a:gd name="T2" fmla="*/ 26988 w 18"/>
              <a:gd name="T3" fmla="*/ 0 h 20"/>
              <a:gd name="T4" fmla="*/ 26988 w 18"/>
              <a:gd name="T5" fmla="*/ 30163 h 20"/>
              <a:gd name="T6" fmla="*/ 0 w 18"/>
              <a:gd name="T7" fmla="*/ 30163 h 20"/>
              <a:gd name="T8" fmla="*/ 0 w 18"/>
              <a:gd name="T9" fmla="*/ 0 h 2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8" h="20">
                <a:moveTo>
                  <a:pt x="0" y="0"/>
                </a:moveTo>
                <a:lnTo>
                  <a:pt x="17" y="0"/>
                </a:lnTo>
                <a:lnTo>
                  <a:pt x="17" y="19"/>
                </a:lnTo>
                <a:lnTo>
                  <a:pt x="0" y="19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9297" name="Freeform 79">
            <a:extLst>
              <a:ext uri="{FF2B5EF4-FFF2-40B4-BE49-F238E27FC236}">
                <a16:creationId xmlns:a16="http://schemas.microsoft.com/office/drawing/2014/main" id="{322C4DE9-0658-4E56-AF6C-481897FE1D19}"/>
              </a:ext>
            </a:extLst>
          </p:cNvPr>
          <p:cNvSpPr>
            <a:spLocks/>
          </p:cNvSpPr>
          <p:nvPr/>
        </p:nvSpPr>
        <p:spPr bwMode="auto">
          <a:xfrm>
            <a:off x="4443413" y="790575"/>
            <a:ext cx="28575" cy="30163"/>
          </a:xfrm>
          <a:custGeom>
            <a:avLst/>
            <a:gdLst>
              <a:gd name="T0" fmla="*/ 0 w 18"/>
              <a:gd name="T1" fmla="*/ 0 h 19"/>
              <a:gd name="T2" fmla="*/ 26988 w 18"/>
              <a:gd name="T3" fmla="*/ 0 h 19"/>
              <a:gd name="T4" fmla="*/ 26988 w 18"/>
              <a:gd name="T5" fmla="*/ 28575 h 19"/>
              <a:gd name="T6" fmla="*/ 0 w 18"/>
              <a:gd name="T7" fmla="*/ 28575 h 19"/>
              <a:gd name="T8" fmla="*/ 0 w 18"/>
              <a:gd name="T9" fmla="*/ 0 h 1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8" h="19">
                <a:moveTo>
                  <a:pt x="0" y="0"/>
                </a:moveTo>
                <a:lnTo>
                  <a:pt x="17" y="0"/>
                </a:lnTo>
                <a:lnTo>
                  <a:pt x="17" y="18"/>
                </a:lnTo>
                <a:lnTo>
                  <a:pt x="0" y="18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9298" name="Freeform 80">
            <a:extLst>
              <a:ext uri="{FF2B5EF4-FFF2-40B4-BE49-F238E27FC236}">
                <a16:creationId xmlns:a16="http://schemas.microsoft.com/office/drawing/2014/main" id="{20742BEA-9444-4EB3-A5C7-959100AC1A67}"/>
              </a:ext>
            </a:extLst>
          </p:cNvPr>
          <p:cNvSpPr>
            <a:spLocks/>
          </p:cNvSpPr>
          <p:nvPr/>
        </p:nvSpPr>
        <p:spPr bwMode="auto">
          <a:xfrm>
            <a:off x="4443413" y="854075"/>
            <a:ext cx="28575" cy="30163"/>
          </a:xfrm>
          <a:custGeom>
            <a:avLst/>
            <a:gdLst>
              <a:gd name="T0" fmla="*/ 0 w 18"/>
              <a:gd name="T1" fmla="*/ 0 h 19"/>
              <a:gd name="T2" fmla="*/ 26988 w 18"/>
              <a:gd name="T3" fmla="*/ 0 h 19"/>
              <a:gd name="T4" fmla="*/ 26988 w 18"/>
              <a:gd name="T5" fmla="*/ 28575 h 19"/>
              <a:gd name="T6" fmla="*/ 0 w 18"/>
              <a:gd name="T7" fmla="*/ 28575 h 19"/>
              <a:gd name="T8" fmla="*/ 0 w 18"/>
              <a:gd name="T9" fmla="*/ 0 h 1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8" h="19">
                <a:moveTo>
                  <a:pt x="0" y="0"/>
                </a:moveTo>
                <a:lnTo>
                  <a:pt x="17" y="0"/>
                </a:lnTo>
                <a:lnTo>
                  <a:pt x="17" y="18"/>
                </a:lnTo>
                <a:lnTo>
                  <a:pt x="0" y="18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9299" name="Freeform 81">
            <a:extLst>
              <a:ext uri="{FF2B5EF4-FFF2-40B4-BE49-F238E27FC236}">
                <a16:creationId xmlns:a16="http://schemas.microsoft.com/office/drawing/2014/main" id="{C8B2AB96-36E2-4DA4-B195-9968A150B792}"/>
              </a:ext>
            </a:extLst>
          </p:cNvPr>
          <p:cNvSpPr>
            <a:spLocks/>
          </p:cNvSpPr>
          <p:nvPr/>
        </p:nvSpPr>
        <p:spPr bwMode="auto">
          <a:xfrm>
            <a:off x="4443413" y="917575"/>
            <a:ext cx="28575" cy="30163"/>
          </a:xfrm>
          <a:custGeom>
            <a:avLst/>
            <a:gdLst>
              <a:gd name="T0" fmla="*/ 0 w 18"/>
              <a:gd name="T1" fmla="*/ 0 h 19"/>
              <a:gd name="T2" fmla="*/ 26988 w 18"/>
              <a:gd name="T3" fmla="*/ 0 h 19"/>
              <a:gd name="T4" fmla="*/ 26988 w 18"/>
              <a:gd name="T5" fmla="*/ 28575 h 19"/>
              <a:gd name="T6" fmla="*/ 0 w 18"/>
              <a:gd name="T7" fmla="*/ 28575 h 19"/>
              <a:gd name="T8" fmla="*/ 0 w 18"/>
              <a:gd name="T9" fmla="*/ 0 h 1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8" h="19">
                <a:moveTo>
                  <a:pt x="0" y="0"/>
                </a:moveTo>
                <a:lnTo>
                  <a:pt x="17" y="0"/>
                </a:lnTo>
                <a:lnTo>
                  <a:pt x="17" y="18"/>
                </a:lnTo>
                <a:lnTo>
                  <a:pt x="0" y="18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9300" name="Freeform 82">
            <a:extLst>
              <a:ext uri="{FF2B5EF4-FFF2-40B4-BE49-F238E27FC236}">
                <a16:creationId xmlns:a16="http://schemas.microsoft.com/office/drawing/2014/main" id="{02210B9D-B671-41FF-9441-C60D2FB3E996}"/>
              </a:ext>
            </a:extLst>
          </p:cNvPr>
          <p:cNvSpPr>
            <a:spLocks/>
          </p:cNvSpPr>
          <p:nvPr/>
        </p:nvSpPr>
        <p:spPr bwMode="auto">
          <a:xfrm>
            <a:off x="4443413" y="981075"/>
            <a:ext cx="28575" cy="30163"/>
          </a:xfrm>
          <a:custGeom>
            <a:avLst/>
            <a:gdLst>
              <a:gd name="T0" fmla="*/ 0 w 18"/>
              <a:gd name="T1" fmla="*/ 0 h 19"/>
              <a:gd name="T2" fmla="*/ 26988 w 18"/>
              <a:gd name="T3" fmla="*/ 0 h 19"/>
              <a:gd name="T4" fmla="*/ 26988 w 18"/>
              <a:gd name="T5" fmla="*/ 28575 h 19"/>
              <a:gd name="T6" fmla="*/ 0 w 18"/>
              <a:gd name="T7" fmla="*/ 28575 h 19"/>
              <a:gd name="T8" fmla="*/ 0 w 18"/>
              <a:gd name="T9" fmla="*/ 0 h 1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8" h="19">
                <a:moveTo>
                  <a:pt x="0" y="0"/>
                </a:moveTo>
                <a:lnTo>
                  <a:pt x="17" y="0"/>
                </a:lnTo>
                <a:lnTo>
                  <a:pt x="17" y="18"/>
                </a:lnTo>
                <a:lnTo>
                  <a:pt x="0" y="18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9301" name="Freeform 83">
            <a:extLst>
              <a:ext uri="{FF2B5EF4-FFF2-40B4-BE49-F238E27FC236}">
                <a16:creationId xmlns:a16="http://schemas.microsoft.com/office/drawing/2014/main" id="{11575621-3646-4685-BC2A-6123967BB2CD}"/>
              </a:ext>
            </a:extLst>
          </p:cNvPr>
          <p:cNvSpPr>
            <a:spLocks/>
          </p:cNvSpPr>
          <p:nvPr/>
        </p:nvSpPr>
        <p:spPr bwMode="auto">
          <a:xfrm>
            <a:off x="4443413" y="1044575"/>
            <a:ext cx="28575" cy="30163"/>
          </a:xfrm>
          <a:custGeom>
            <a:avLst/>
            <a:gdLst>
              <a:gd name="T0" fmla="*/ 0 w 18"/>
              <a:gd name="T1" fmla="*/ 0 h 19"/>
              <a:gd name="T2" fmla="*/ 26988 w 18"/>
              <a:gd name="T3" fmla="*/ 0 h 19"/>
              <a:gd name="T4" fmla="*/ 26988 w 18"/>
              <a:gd name="T5" fmla="*/ 28575 h 19"/>
              <a:gd name="T6" fmla="*/ 0 w 18"/>
              <a:gd name="T7" fmla="*/ 28575 h 19"/>
              <a:gd name="T8" fmla="*/ 0 w 18"/>
              <a:gd name="T9" fmla="*/ 0 h 1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8" h="19">
                <a:moveTo>
                  <a:pt x="0" y="0"/>
                </a:moveTo>
                <a:lnTo>
                  <a:pt x="17" y="0"/>
                </a:lnTo>
                <a:lnTo>
                  <a:pt x="17" y="18"/>
                </a:lnTo>
                <a:lnTo>
                  <a:pt x="0" y="18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9302" name="Freeform 84">
            <a:extLst>
              <a:ext uri="{FF2B5EF4-FFF2-40B4-BE49-F238E27FC236}">
                <a16:creationId xmlns:a16="http://schemas.microsoft.com/office/drawing/2014/main" id="{541BD779-62CB-4B12-A880-326491BE33F8}"/>
              </a:ext>
            </a:extLst>
          </p:cNvPr>
          <p:cNvSpPr>
            <a:spLocks/>
          </p:cNvSpPr>
          <p:nvPr/>
        </p:nvSpPr>
        <p:spPr bwMode="auto">
          <a:xfrm>
            <a:off x="4443413" y="1108075"/>
            <a:ext cx="28575" cy="30163"/>
          </a:xfrm>
          <a:custGeom>
            <a:avLst/>
            <a:gdLst>
              <a:gd name="T0" fmla="*/ 0 w 18"/>
              <a:gd name="T1" fmla="*/ 0 h 19"/>
              <a:gd name="T2" fmla="*/ 26988 w 18"/>
              <a:gd name="T3" fmla="*/ 0 h 19"/>
              <a:gd name="T4" fmla="*/ 26988 w 18"/>
              <a:gd name="T5" fmla="*/ 28575 h 19"/>
              <a:gd name="T6" fmla="*/ 0 w 18"/>
              <a:gd name="T7" fmla="*/ 28575 h 19"/>
              <a:gd name="T8" fmla="*/ 0 w 18"/>
              <a:gd name="T9" fmla="*/ 0 h 1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8" h="19">
                <a:moveTo>
                  <a:pt x="0" y="0"/>
                </a:moveTo>
                <a:lnTo>
                  <a:pt x="17" y="0"/>
                </a:lnTo>
                <a:lnTo>
                  <a:pt x="17" y="18"/>
                </a:lnTo>
                <a:lnTo>
                  <a:pt x="0" y="18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9303" name="Freeform 85">
            <a:extLst>
              <a:ext uri="{FF2B5EF4-FFF2-40B4-BE49-F238E27FC236}">
                <a16:creationId xmlns:a16="http://schemas.microsoft.com/office/drawing/2014/main" id="{8D794932-90F1-4F43-BE30-DEFC26F4ED7F}"/>
              </a:ext>
            </a:extLst>
          </p:cNvPr>
          <p:cNvSpPr>
            <a:spLocks/>
          </p:cNvSpPr>
          <p:nvPr/>
        </p:nvSpPr>
        <p:spPr bwMode="auto">
          <a:xfrm>
            <a:off x="4443413" y="1173163"/>
            <a:ext cx="28575" cy="30162"/>
          </a:xfrm>
          <a:custGeom>
            <a:avLst/>
            <a:gdLst>
              <a:gd name="T0" fmla="*/ 0 w 18"/>
              <a:gd name="T1" fmla="*/ 0 h 19"/>
              <a:gd name="T2" fmla="*/ 26988 w 18"/>
              <a:gd name="T3" fmla="*/ 0 h 19"/>
              <a:gd name="T4" fmla="*/ 26988 w 18"/>
              <a:gd name="T5" fmla="*/ 28575 h 19"/>
              <a:gd name="T6" fmla="*/ 0 w 18"/>
              <a:gd name="T7" fmla="*/ 28575 h 19"/>
              <a:gd name="T8" fmla="*/ 0 w 18"/>
              <a:gd name="T9" fmla="*/ 0 h 1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8" h="19">
                <a:moveTo>
                  <a:pt x="0" y="0"/>
                </a:moveTo>
                <a:lnTo>
                  <a:pt x="17" y="0"/>
                </a:lnTo>
                <a:lnTo>
                  <a:pt x="17" y="18"/>
                </a:lnTo>
                <a:lnTo>
                  <a:pt x="0" y="18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9304" name="Freeform 86">
            <a:extLst>
              <a:ext uri="{FF2B5EF4-FFF2-40B4-BE49-F238E27FC236}">
                <a16:creationId xmlns:a16="http://schemas.microsoft.com/office/drawing/2014/main" id="{102C20F9-2AAF-46E9-A068-E0EFAF468D3D}"/>
              </a:ext>
            </a:extLst>
          </p:cNvPr>
          <p:cNvSpPr>
            <a:spLocks/>
          </p:cNvSpPr>
          <p:nvPr/>
        </p:nvSpPr>
        <p:spPr bwMode="auto">
          <a:xfrm>
            <a:off x="4443413" y="1238250"/>
            <a:ext cx="28575" cy="31750"/>
          </a:xfrm>
          <a:custGeom>
            <a:avLst/>
            <a:gdLst>
              <a:gd name="T0" fmla="*/ 0 w 18"/>
              <a:gd name="T1" fmla="*/ 0 h 20"/>
              <a:gd name="T2" fmla="*/ 26988 w 18"/>
              <a:gd name="T3" fmla="*/ 0 h 20"/>
              <a:gd name="T4" fmla="*/ 26988 w 18"/>
              <a:gd name="T5" fmla="*/ 30163 h 20"/>
              <a:gd name="T6" fmla="*/ 0 w 18"/>
              <a:gd name="T7" fmla="*/ 30163 h 20"/>
              <a:gd name="T8" fmla="*/ 0 w 18"/>
              <a:gd name="T9" fmla="*/ 0 h 2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8" h="20">
                <a:moveTo>
                  <a:pt x="0" y="0"/>
                </a:moveTo>
                <a:lnTo>
                  <a:pt x="17" y="0"/>
                </a:lnTo>
                <a:lnTo>
                  <a:pt x="17" y="19"/>
                </a:lnTo>
                <a:lnTo>
                  <a:pt x="0" y="19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9305" name="Freeform 87">
            <a:extLst>
              <a:ext uri="{FF2B5EF4-FFF2-40B4-BE49-F238E27FC236}">
                <a16:creationId xmlns:a16="http://schemas.microsoft.com/office/drawing/2014/main" id="{B10B8788-604A-40C7-A9A2-E6F1A8E3A2F9}"/>
              </a:ext>
            </a:extLst>
          </p:cNvPr>
          <p:cNvSpPr>
            <a:spLocks/>
          </p:cNvSpPr>
          <p:nvPr/>
        </p:nvSpPr>
        <p:spPr bwMode="auto">
          <a:xfrm>
            <a:off x="4443413" y="1304925"/>
            <a:ext cx="28575" cy="30163"/>
          </a:xfrm>
          <a:custGeom>
            <a:avLst/>
            <a:gdLst>
              <a:gd name="T0" fmla="*/ 0 w 18"/>
              <a:gd name="T1" fmla="*/ 0 h 19"/>
              <a:gd name="T2" fmla="*/ 26988 w 18"/>
              <a:gd name="T3" fmla="*/ 0 h 19"/>
              <a:gd name="T4" fmla="*/ 26988 w 18"/>
              <a:gd name="T5" fmla="*/ 28575 h 19"/>
              <a:gd name="T6" fmla="*/ 0 w 18"/>
              <a:gd name="T7" fmla="*/ 28575 h 19"/>
              <a:gd name="T8" fmla="*/ 0 w 18"/>
              <a:gd name="T9" fmla="*/ 0 h 1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8" h="19">
                <a:moveTo>
                  <a:pt x="0" y="0"/>
                </a:moveTo>
                <a:lnTo>
                  <a:pt x="17" y="0"/>
                </a:lnTo>
                <a:lnTo>
                  <a:pt x="17" y="18"/>
                </a:lnTo>
                <a:lnTo>
                  <a:pt x="0" y="18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9306" name="Freeform 88">
            <a:extLst>
              <a:ext uri="{FF2B5EF4-FFF2-40B4-BE49-F238E27FC236}">
                <a16:creationId xmlns:a16="http://schemas.microsoft.com/office/drawing/2014/main" id="{7E5C86EC-EC95-4239-AECC-93A0912CCA4C}"/>
              </a:ext>
            </a:extLst>
          </p:cNvPr>
          <p:cNvSpPr>
            <a:spLocks/>
          </p:cNvSpPr>
          <p:nvPr/>
        </p:nvSpPr>
        <p:spPr bwMode="auto">
          <a:xfrm>
            <a:off x="4443413" y="1368425"/>
            <a:ext cx="28575" cy="31750"/>
          </a:xfrm>
          <a:custGeom>
            <a:avLst/>
            <a:gdLst>
              <a:gd name="T0" fmla="*/ 0 w 18"/>
              <a:gd name="T1" fmla="*/ 0 h 20"/>
              <a:gd name="T2" fmla="*/ 26988 w 18"/>
              <a:gd name="T3" fmla="*/ 0 h 20"/>
              <a:gd name="T4" fmla="*/ 26988 w 18"/>
              <a:gd name="T5" fmla="*/ 30163 h 20"/>
              <a:gd name="T6" fmla="*/ 0 w 18"/>
              <a:gd name="T7" fmla="*/ 30163 h 20"/>
              <a:gd name="T8" fmla="*/ 0 w 18"/>
              <a:gd name="T9" fmla="*/ 0 h 2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8" h="20">
                <a:moveTo>
                  <a:pt x="0" y="0"/>
                </a:moveTo>
                <a:lnTo>
                  <a:pt x="17" y="0"/>
                </a:lnTo>
                <a:lnTo>
                  <a:pt x="17" y="19"/>
                </a:lnTo>
                <a:lnTo>
                  <a:pt x="0" y="19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9307" name="Freeform 89">
            <a:extLst>
              <a:ext uri="{FF2B5EF4-FFF2-40B4-BE49-F238E27FC236}">
                <a16:creationId xmlns:a16="http://schemas.microsoft.com/office/drawing/2014/main" id="{B36D7663-44C8-4F01-BE46-1C4D4791F92B}"/>
              </a:ext>
            </a:extLst>
          </p:cNvPr>
          <p:cNvSpPr>
            <a:spLocks/>
          </p:cNvSpPr>
          <p:nvPr/>
        </p:nvSpPr>
        <p:spPr bwMode="auto">
          <a:xfrm>
            <a:off x="4443413" y="1431925"/>
            <a:ext cx="28575" cy="30163"/>
          </a:xfrm>
          <a:custGeom>
            <a:avLst/>
            <a:gdLst>
              <a:gd name="T0" fmla="*/ 0 w 18"/>
              <a:gd name="T1" fmla="*/ 0 h 19"/>
              <a:gd name="T2" fmla="*/ 26988 w 18"/>
              <a:gd name="T3" fmla="*/ 0 h 19"/>
              <a:gd name="T4" fmla="*/ 26988 w 18"/>
              <a:gd name="T5" fmla="*/ 28575 h 19"/>
              <a:gd name="T6" fmla="*/ 0 w 18"/>
              <a:gd name="T7" fmla="*/ 28575 h 19"/>
              <a:gd name="T8" fmla="*/ 0 w 18"/>
              <a:gd name="T9" fmla="*/ 0 h 1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8" h="19">
                <a:moveTo>
                  <a:pt x="0" y="0"/>
                </a:moveTo>
                <a:lnTo>
                  <a:pt x="17" y="0"/>
                </a:lnTo>
                <a:lnTo>
                  <a:pt x="17" y="18"/>
                </a:lnTo>
                <a:lnTo>
                  <a:pt x="0" y="18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9308" name="Freeform 90">
            <a:extLst>
              <a:ext uri="{FF2B5EF4-FFF2-40B4-BE49-F238E27FC236}">
                <a16:creationId xmlns:a16="http://schemas.microsoft.com/office/drawing/2014/main" id="{FB31789A-0B90-4565-BE01-DEC06EA8AB59}"/>
              </a:ext>
            </a:extLst>
          </p:cNvPr>
          <p:cNvSpPr>
            <a:spLocks/>
          </p:cNvSpPr>
          <p:nvPr/>
        </p:nvSpPr>
        <p:spPr bwMode="auto">
          <a:xfrm>
            <a:off x="4443413" y="1497013"/>
            <a:ext cx="28575" cy="30162"/>
          </a:xfrm>
          <a:custGeom>
            <a:avLst/>
            <a:gdLst>
              <a:gd name="T0" fmla="*/ 0 w 18"/>
              <a:gd name="T1" fmla="*/ 0 h 19"/>
              <a:gd name="T2" fmla="*/ 26988 w 18"/>
              <a:gd name="T3" fmla="*/ 0 h 19"/>
              <a:gd name="T4" fmla="*/ 26988 w 18"/>
              <a:gd name="T5" fmla="*/ 28575 h 19"/>
              <a:gd name="T6" fmla="*/ 0 w 18"/>
              <a:gd name="T7" fmla="*/ 28575 h 19"/>
              <a:gd name="T8" fmla="*/ 0 w 18"/>
              <a:gd name="T9" fmla="*/ 0 h 1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8" h="19">
                <a:moveTo>
                  <a:pt x="0" y="0"/>
                </a:moveTo>
                <a:lnTo>
                  <a:pt x="17" y="0"/>
                </a:lnTo>
                <a:lnTo>
                  <a:pt x="17" y="18"/>
                </a:lnTo>
                <a:lnTo>
                  <a:pt x="0" y="18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9309" name="Freeform 91">
            <a:extLst>
              <a:ext uri="{FF2B5EF4-FFF2-40B4-BE49-F238E27FC236}">
                <a16:creationId xmlns:a16="http://schemas.microsoft.com/office/drawing/2014/main" id="{B33619DD-EA28-4BB6-B8BB-3D9F41E4FD91}"/>
              </a:ext>
            </a:extLst>
          </p:cNvPr>
          <p:cNvSpPr>
            <a:spLocks/>
          </p:cNvSpPr>
          <p:nvPr/>
        </p:nvSpPr>
        <p:spPr bwMode="auto">
          <a:xfrm>
            <a:off x="4443413" y="1558925"/>
            <a:ext cx="28575" cy="30163"/>
          </a:xfrm>
          <a:custGeom>
            <a:avLst/>
            <a:gdLst>
              <a:gd name="T0" fmla="*/ 0 w 18"/>
              <a:gd name="T1" fmla="*/ 0 h 19"/>
              <a:gd name="T2" fmla="*/ 26988 w 18"/>
              <a:gd name="T3" fmla="*/ 0 h 19"/>
              <a:gd name="T4" fmla="*/ 26988 w 18"/>
              <a:gd name="T5" fmla="*/ 28575 h 19"/>
              <a:gd name="T6" fmla="*/ 0 w 18"/>
              <a:gd name="T7" fmla="*/ 28575 h 19"/>
              <a:gd name="T8" fmla="*/ 0 w 18"/>
              <a:gd name="T9" fmla="*/ 0 h 1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8" h="19">
                <a:moveTo>
                  <a:pt x="0" y="0"/>
                </a:moveTo>
                <a:lnTo>
                  <a:pt x="17" y="0"/>
                </a:lnTo>
                <a:lnTo>
                  <a:pt x="17" y="18"/>
                </a:lnTo>
                <a:lnTo>
                  <a:pt x="0" y="18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9310" name="Freeform 92">
            <a:extLst>
              <a:ext uri="{FF2B5EF4-FFF2-40B4-BE49-F238E27FC236}">
                <a16:creationId xmlns:a16="http://schemas.microsoft.com/office/drawing/2014/main" id="{948075A5-B7A3-40E8-A9C0-9F4F4356086F}"/>
              </a:ext>
            </a:extLst>
          </p:cNvPr>
          <p:cNvSpPr>
            <a:spLocks/>
          </p:cNvSpPr>
          <p:nvPr/>
        </p:nvSpPr>
        <p:spPr bwMode="auto">
          <a:xfrm>
            <a:off x="4443413" y="1624013"/>
            <a:ext cx="28575" cy="30162"/>
          </a:xfrm>
          <a:custGeom>
            <a:avLst/>
            <a:gdLst>
              <a:gd name="T0" fmla="*/ 0 w 18"/>
              <a:gd name="T1" fmla="*/ 0 h 19"/>
              <a:gd name="T2" fmla="*/ 26988 w 18"/>
              <a:gd name="T3" fmla="*/ 0 h 19"/>
              <a:gd name="T4" fmla="*/ 26988 w 18"/>
              <a:gd name="T5" fmla="*/ 28575 h 19"/>
              <a:gd name="T6" fmla="*/ 0 w 18"/>
              <a:gd name="T7" fmla="*/ 28575 h 19"/>
              <a:gd name="T8" fmla="*/ 0 w 18"/>
              <a:gd name="T9" fmla="*/ 0 h 1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8" h="19">
                <a:moveTo>
                  <a:pt x="0" y="0"/>
                </a:moveTo>
                <a:lnTo>
                  <a:pt x="17" y="0"/>
                </a:lnTo>
                <a:lnTo>
                  <a:pt x="17" y="18"/>
                </a:lnTo>
                <a:lnTo>
                  <a:pt x="0" y="18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9311" name="Freeform 93">
            <a:extLst>
              <a:ext uri="{FF2B5EF4-FFF2-40B4-BE49-F238E27FC236}">
                <a16:creationId xmlns:a16="http://schemas.microsoft.com/office/drawing/2014/main" id="{7D44FE3A-75D3-449C-AA0F-F0A5BA4C4015}"/>
              </a:ext>
            </a:extLst>
          </p:cNvPr>
          <p:cNvSpPr>
            <a:spLocks/>
          </p:cNvSpPr>
          <p:nvPr/>
        </p:nvSpPr>
        <p:spPr bwMode="auto">
          <a:xfrm>
            <a:off x="4443413" y="1685925"/>
            <a:ext cx="28575" cy="30163"/>
          </a:xfrm>
          <a:custGeom>
            <a:avLst/>
            <a:gdLst>
              <a:gd name="T0" fmla="*/ 0 w 18"/>
              <a:gd name="T1" fmla="*/ 0 h 19"/>
              <a:gd name="T2" fmla="*/ 26988 w 18"/>
              <a:gd name="T3" fmla="*/ 0 h 19"/>
              <a:gd name="T4" fmla="*/ 26988 w 18"/>
              <a:gd name="T5" fmla="*/ 28575 h 19"/>
              <a:gd name="T6" fmla="*/ 0 w 18"/>
              <a:gd name="T7" fmla="*/ 28575 h 19"/>
              <a:gd name="T8" fmla="*/ 0 w 18"/>
              <a:gd name="T9" fmla="*/ 0 h 1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8" h="19">
                <a:moveTo>
                  <a:pt x="0" y="0"/>
                </a:moveTo>
                <a:lnTo>
                  <a:pt x="17" y="0"/>
                </a:lnTo>
                <a:lnTo>
                  <a:pt x="17" y="18"/>
                </a:lnTo>
                <a:lnTo>
                  <a:pt x="0" y="18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9312" name="Freeform 94">
            <a:extLst>
              <a:ext uri="{FF2B5EF4-FFF2-40B4-BE49-F238E27FC236}">
                <a16:creationId xmlns:a16="http://schemas.microsoft.com/office/drawing/2014/main" id="{657B5C48-BC61-4DB4-8C48-49ED64775CF6}"/>
              </a:ext>
            </a:extLst>
          </p:cNvPr>
          <p:cNvSpPr>
            <a:spLocks/>
          </p:cNvSpPr>
          <p:nvPr/>
        </p:nvSpPr>
        <p:spPr bwMode="auto">
          <a:xfrm>
            <a:off x="4443413" y="1751013"/>
            <a:ext cx="28575" cy="31750"/>
          </a:xfrm>
          <a:custGeom>
            <a:avLst/>
            <a:gdLst>
              <a:gd name="T0" fmla="*/ 0 w 18"/>
              <a:gd name="T1" fmla="*/ 0 h 20"/>
              <a:gd name="T2" fmla="*/ 26988 w 18"/>
              <a:gd name="T3" fmla="*/ 0 h 20"/>
              <a:gd name="T4" fmla="*/ 26988 w 18"/>
              <a:gd name="T5" fmla="*/ 30163 h 20"/>
              <a:gd name="T6" fmla="*/ 0 w 18"/>
              <a:gd name="T7" fmla="*/ 30163 h 20"/>
              <a:gd name="T8" fmla="*/ 0 w 18"/>
              <a:gd name="T9" fmla="*/ 0 h 2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8" h="20">
                <a:moveTo>
                  <a:pt x="0" y="0"/>
                </a:moveTo>
                <a:lnTo>
                  <a:pt x="17" y="0"/>
                </a:lnTo>
                <a:lnTo>
                  <a:pt x="17" y="19"/>
                </a:lnTo>
                <a:lnTo>
                  <a:pt x="0" y="19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9313" name="Freeform 95">
            <a:extLst>
              <a:ext uri="{FF2B5EF4-FFF2-40B4-BE49-F238E27FC236}">
                <a16:creationId xmlns:a16="http://schemas.microsoft.com/office/drawing/2014/main" id="{0FB9F845-C778-48D6-94A8-704EA758C664}"/>
              </a:ext>
            </a:extLst>
          </p:cNvPr>
          <p:cNvSpPr>
            <a:spLocks/>
          </p:cNvSpPr>
          <p:nvPr/>
        </p:nvSpPr>
        <p:spPr bwMode="auto">
          <a:xfrm>
            <a:off x="4443413" y="1814513"/>
            <a:ext cx="28575" cy="30162"/>
          </a:xfrm>
          <a:custGeom>
            <a:avLst/>
            <a:gdLst>
              <a:gd name="T0" fmla="*/ 0 w 18"/>
              <a:gd name="T1" fmla="*/ 0 h 19"/>
              <a:gd name="T2" fmla="*/ 26988 w 18"/>
              <a:gd name="T3" fmla="*/ 0 h 19"/>
              <a:gd name="T4" fmla="*/ 26988 w 18"/>
              <a:gd name="T5" fmla="*/ 28575 h 19"/>
              <a:gd name="T6" fmla="*/ 0 w 18"/>
              <a:gd name="T7" fmla="*/ 28575 h 19"/>
              <a:gd name="T8" fmla="*/ 0 w 18"/>
              <a:gd name="T9" fmla="*/ 0 h 1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8" h="19">
                <a:moveTo>
                  <a:pt x="0" y="0"/>
                </a:moveTo>
                <a:lnTo>
                  <a:pt x="17" y="0"/>
                </a:lnTo>
                <a:lnTo>
                  <a:pt x="17" y="18"/>
                </a:lnTo>
                <a:lnTo>
                  <a:pt x="0" y="18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9314" name="Freeform 96">
            <a:extLst>
              <a:ext uri="{FF2B5EF4-FFF2-40B4-BE49-F238E27FC236}">
                <a16:creationId xmlns:a16="http://schemas.microsoft.com/office/drawing/2014/main" id="{1CAFAA8A-A001-4A4E-B433-08970149CD78}"/>
              </a:ext>
            </a:extLst>
          </p:cNvPr>
          <p:cNvSpPr>
            <a:spLocks/>
          </p:cNvSpPr>
          <p:nvPr/>
        </p:nvSpPr>
        <p:spPr bwMode="auto">
          <a:xfrm>
            <a:off x="4443413" y="1879600"/>
            <a:ext cx="28575" cy="30163"/>
          </a:xfrm>
          <a:custGeom>
            <a:avLst/>
            <a:gdLst>
              <a:gd name="T0" fmla="*/ 0 w 18"/>
              <a:gd name="T1" fmla="*/ 0 h 19"/>
              <a:gd name="T2" fmla="*/ 26988 w 18"/>
              <a:gd name="T3" fmla="*/ 0 h 19"/>
              <a:gd name="T4" fmla="*/ 26988 w 18"/>
              <a:gd name="T5" fmla="*/ 28575 h 19"/>
              <a:gd name="T6" fmla="*/ 0 w 18"/>
              <a:gd name="T7" fmla="*/ 28575 h 19"/>
              <a:gd name="T8" fmla="*/ 0 w 18"/>
              <a:gd name="T9" fmla="*/ 0 h 1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8" h="19">
                <a:moveTo>
                  <a:pt x="0" y="0"/>
                </a:moveTo>
                <a:lnTo>
                  <a:pt x="17" y="0"/>
                </a:lnTo>
                <a:lnTo>
                  <a:pt x="17" y="18"/>
                </a:lnTo>
                <a:lnTo>
                  <a:pt x="0" y="18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9315" name="Freeform 97">
            <a:extLst>
              <a:ext uri="{FF2B5EF4-FFF2-40B4-BE49-F238E27FC236}">
                <a16:creationId xmlns:a16="http://schemas.microsoft.com/office/drawing/2014/main" id="{4C655770-CA21-403B-B98C-3AB77AEDFE17}"/>
              </a:ext>
            </a:extLst>
          </p:cNvPr>
          <p:cNvSpPr>
            <a:spLocks/>
          </p:cNvSpPr>
          <p:nvPr/>
        </p:nvSpPr>
        <p:spPr bwMode="auto">
          <a:xfrm>
            <a:off x="4443413" y="1941513"/>
            <a:ext cx="28575" cy="30162"/>
          </a:xfrm>
          <a:custGeom>
            <a:avLst/>
            <a:gdLst>
              <a:gd name="T0" fmla="*/ 0 w 18"/>
              <a:gd name="T1" fmla="*/ 0 h 19"/>
              <a:gd name="T2" fmla="*/ 26988 w 18"/>
              <a:gd name="T3" fmla="*/ 0 h 19"/>
              <a:gd name="T4" fmla="*/ 26988 w 18"/>
              <a:gd name="T5" fmla="*/ 28575 h 19"/>
              <a:gd name="T6" fmla="*/ 0 w 18"/>
              <a:gd name="T7" fmla="*/ 28575 h 19"/>
              <a:gd name="T8" fmla="*/ 0 w 18"/>
              <a:gd name="T9" fmla="*/ 0 h 1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8" h="19">
                <a:moveTo>
                  <a:pt x="0" y="0"/>
                </a:moveTo>
                <a:lnTo>
                  <a:pt x="17" y="0"/>
                </a:lnTo>
                <a:lnTo>
                  <a:pt x="17" y="18"/>
                </a:lnTo>
                <a:lnTo>
                  <a:pt x="0" y="18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9316" name="Freeform 98">
            <a:extLst>
              <a:ext uri="{FF2B5EF4-FFF2-40B4-BE49-F238E27FC236}">
                <a16:creationId xmlns:a16="http://schemas.microsoft.com/office/drawing/2014/main" id="{0B69ED07-3535-43D5-A553-00EC8D9C0040}"/>
              </a:ext>
            </a:extLst>
          </p:cNvPr>
          <p:cNvSpPr>
            <a:spLocks/>
          </p:cNvSpPr>
          <p:nvPr/>
        </p:nvSpPr>
        <p:spPr bwMode="auto">
          <a:xfrm>
            <a:off x="4443413" y="2000250"/>
            <a:ext cx="28575" cy="31750"/>
          </a:xfrm>
          <a:custGeom>
            <a:avLst/>
            <a:gdLst>
              <a:gd name="T0" fmla="*/ 0 w 18"/>
              <a:gd name="T1" fmla="*/ 0 h 20"/>
              <a:gd name="T2" fmla="*/ 26988 w 18"/>
              <a:gd name="T3" fmla="*/ 0 h 20"/>
              <a:gd name="T4" fmla="*/ 26988 w 18"/>
              <a:gd name="T5" fmla="*/ 30163 h 20"/>
              <a:gd name="T6" fmla="*/ 0 w 18"/>
              <a:gd name="T7" fmla="*/ 30163 h 20"/>
              <a:gd name="T8" fmla="*/ 0 w 18"/>
              <a:gd name="T9" fmla="*/ 0 h 2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8" h="20">
                <a:moveTo>
                  <a:pt x="0" y="0"/>
                </a:moveTo>
                <a:lnTo>
                  <a:pt x="17" y="0"/>
                </a:lnTo>
                <a:lnTo>
                  <a:pt x="17" y="19"/>
                </a:lnTo>
                <a:lnTo>
                  <a:pt x="0" y="19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9317" name="Freeform 99">
            <a:extLst>
              <a:ext uri="{FF2B5EF4-FFF2-40B4-BE49-F238E27FC236}">
                <a16:creationId xmlns:a16="http://schemas.microsoft.com/office/drawing/2014/main" id="{DBBCED16-D012-446F-8DA4-30C73558D91D}"/>
              </a:ext>
            </a:extLst>
          </p:cNvPr>
          <p:cNvSpPr>
            <a:spLocks/>
          </p:cNvSpPr>
          <p:nvPr/>
        </p:nvSpPr>
        <p:spPr bwMode="auto">
          <a:xfrm>
            <a:off x="4413250" y="1990725"/>
            <a:ext cx="71438" cy="76200"/>
          </a:xfrm>
          <a:custGeom>
            <a:avLst/>
            <a:gdLst>
              <a:gd name="T0" fmla="*/ 69850 w 45"/>
              <a:gd name="T1" fmla="*/ 0 h 48"/>
              <a:gd name="T2" fmla="*/ 0 w 45"/>
              <a:gd name="T3" fmla="*/ 0 h 48"/>
              <a:gd name="T4" fmla="*/ 31750 w 45"/>
              <a:gd name="T5" fmla="*/ 74613 h 48"/>
              <a:gd name="T6" fmla="*/ 69850 w 45"/>
              <a:gd name="T7" fmla="*/ 0 h 48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45" h="48">
                <a:moveTo>
                  <a:pt x="44" y="0"/>
                </a:moveTo>
                <a:lnTo>
                  <a:pt x="0" y="0"/>
                </a:lnTo>
                <a:lnTo>
                  <a:pt x="20" y="47"/>
                </a:lnTo>
                <a:lnTo>
                  <a:pt x="44" y="0"/>
                </a:lnTo>
              </a:path>
            </a:pathLst>
          </a:custGeom>
          <a:solidFill>
            <a:srgbClr val="000000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9318" name="Freeform 100">
            <a:extLst>
              <a:ext uri="{FF2B5EF4-FFF2-40B4-BE49-F238E27FC236}">
                <a16:creationId xmlns:a16="http://schemas.microsoft.com/office/drawing/2014/main" id="{A1B7C79F-1BE3-4476-9C86-54E22D8FB18A}"/>
              </a:ext>
            </a:extLst>
          </p:cNvPr>
          <p:cNvSpPr>
            <a:spLocks/>
          </p:cNvSpPr>
          <p:nvPr/>
        </p:nvSpPr>
        <p:spPr bwMode="auto">
          <a:xfrm>
            <a:off x="6526213" y="404813"/>
            <a:ext cx="1587" cy="30162"/>
          </a:xfrm>
          <a:custGeom>
            <a:avLst/>
            <a:gdLst>
              <a:gd name="T0" fmla="*/ 0 w 1"/>
              <a:gd name="T1" fmla="*/ 0 h 19"/>
              <a:gd name="T2" fmla="*/ 0 w 1"/>
              <a:gd name="T3" fmla="*/ 0 h 19"/>
              <a:gd name="T4" fmla="*/ 0 w 1"/>
              <a:gd name="T5" fmla="*/ 28575 h 19"/>
              <a:gd name="T6" fmla="*/ 0 w 1"/>
              <a:gd name="T7" fmla="*/ 28575 h 19"/>
              <a:gd name="T8" fmla="*/ 0 w 1"/>
              <a:gd name="T9" fmla="*/ 0 h 1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" h="19">
                <a:moveTo>
                  <a:pt x="0" y="0"/>
                </a:moveTo>
                <a:lnTo>
                  <a:pt x="0" y="0"/>
                </a:lnTo>
                <a:lnTo>
                  <a:pt x="0" y="18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9319" name="Freeform 101">
            <a:extLst>
              <a:ext uri="{FF2B5EF4-FFF2-40B4-BE49-F238E27FC236}">
                <a16:creationId xmlns:a16="http://schemas.microsoft.com/office/drawing/2014/main" id="{B0AF54BF-47F1-41FE-B649-5B9F514A3240}"/>
              </a:ext>
            </a:extLst>
          </p:cNvPr>
          <p:cNvSpPr>
            <a:spLocks/>
          </p:cNvSpPr>
          <p:nvPr/>
        </p:nvSpPr>
        <p:spPr bwMode="auto">
          <a:xfrm>
            <a:off x="6526213" y="468313"/>
            <a:ext cx="1587" cy="30162"/>
          </a:xfrm>
          <a:custGeom>
            <a:avLst/>
            <a:gdLst>
              <a:gd name="T0" fmla="*/ 0 w 1"/>
              <a:gd name="T1" fmla="*/ 0 h 19"/>
              <a:gd name="T2" fmla="*/ 0 w 1"/>
              <a:gd name="T3" fmla="*/ 0 h 19"/>
              <a:gd name="T4" fmla="*/ 0 w 1"/>
              <a:gd name="T5" fmla="*/ 28575 h 19"/>
              <a:gd name="T6" fmla="*/ 0 w 1"/>
              <a:gd name="T7" fmla="*/ 28575 h 19"/>
              <a:gd name="T8" fmla="*/ 0 w 1"/>
              <a:gd name="T9" fmla="*/ 0 h 1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" h="19">
                <a:moveTo>
                  <a:pt x="0" y="0"/>
                </a:moveTo>
                <a:lnTo>
                  <a:pt x="0" y="0"/>
                </a:lnTo>
                <a:lnTo>
                  <a:pt x="0" y="18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9320" name="Freeform 102">
            <a:extLst>
              <a:ext uri="{FF2B5EF4-FFF2-40B4-BE49-F238E27FC236}">
                <a16:creationId xmlns:a16="http://schemas.microsoft.com/office/drawing/2014/main" id="{644D027B-9D18-4379-B61E-25805E1AC48D}"/>
              </a:ext>
            </a:extLst>
          </p:cNvPr>
          <p:cNvSpPr>
            <a:spLocks/>
          </p:cNvSpPr>
          <p:nvPr/>
        </p:nvSpPr>
        <p:spPr bwMode="auto">
          <a:xfrm>
            <a:off x="6526213" y="533400"/>
            <a:ext cx="1587" cy="30163"/>
          </a:xfrm>
          <a:custGeom>
            <a:avLst/>
            <a:gdLst>
              <a:gd name="T0" fmla="*/ 0 w 1"/>
              <a:gd name="T1" fmla="*/ 0 h 19"/>
              <a:gd name="T2" fmla="*/ 0 w 1"/>
              <a:gd name="T3" fmla="*/ 0 h 19"/>
              <a:gd name="T4" fmla="*/ 0 w 1"/>
              <a:gd name="T5" fmla="*/ 28575 h 19"/>
              <a:gd name="T6" fmla="*/ 0 w 1"/>
              <a:gd name="T7" fmla="*/ 28575 h 19"/>
              <a:gd name="T8" fmla="*/ 0 w 1"/>
              <a:gd name="T9" fmla="*/ 0 h 1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" h="19">
                <a:moveTo>
                  <a:pt x="0" y="0"/>
                </a:moveTo>
                <a:lnTo>
                  <a:pt x="0" y="0"/>
                </a:lnTo>
                <a:lnTo>
                  <a:pt x="0" y="18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9321" name="Freeform 103">
            <a:extLst>
              <a:ext uri="{FF2B5EF4-FFF2-40B4-BE49-F238E27FC236}">
                <a16:creationId xmlns:a16="http://schemas.microsoft.com/office/drawing/2014/main" id="{6D31B1C7-5845-45A5-BE90-518C11D3B589}"/>
              </a:ext>
            </a:extLst>
          </p:cNvPr>
          <p:cNvSpPr>
            <a:spLocks/>
          </p:cNvSpPr>
          <p:nvPr/>
        </p:nvSpPr>
        <p:spPr bwMode="auto">
          <a:xfrm>
            <a:off x="6526213" y="595313"/>
            <a:ext cx="1587" cy="31750"/>
          </a:xfrm>
          <a:custGeom>
            <a:avLst/>
            <a:gdLst>
              <a:gd name="T0" fmla="*/ 0 w 1"/>
              <a:gd name="T1" fmla="*/ 0 h 20"/>
              <a:gd name="T2" fmla="*/ 0 w 1"/>
              <a:gd name="T3" fmla="*/ 0 h 20"/>
              <a:gd name="T4" fmla="*/ 0 w 1"/>
              <a:gd name="T5" fmla="*/ 30163 h 20"/>
              <a:gd name="T6" fmla="*/ 0 w 1"/>
              <a:gd name="T7" fmla="*/ 30163 h 20"/>
              <a:gd name="T8" fmla="*/ 0 w 1"/>
              <a:gd name="T9" fmla="*/ 0 h 2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" h="20">
                <a:moveTo>
                  <a:pt x="0" y="0"/>
                </a:moveTo>
                <a:lnTo>
                  <a:pt x="0" y="0"/>
                </a:lnTo>
                <a:lnTo>
                  <a:pt x="0" y="19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9322" name="Freeform 104">
            <a:extLst>
              <a:ext uri="{FF2B5EF4-FFF2-40B4-BE49-F238E27FC236}">
                <a16:creationId xmlns:a16="http://schemas.microsoft.com/office/drawing/2014/main" id="{65A07867-600E-44CE-A0B9-4189D6244ED8}"/>
              </a:ext>
            </a:extLst>
          </p:cNvPr>
          <p:cNvSpPr>
            <a:spLocks/>
          </p:cNvSpPr>
          <p:nvPr/>
        </p:nvSpPr>
        <p:spPr bwMode="auto">
          <a:xfrm>
            <a:off x="6526213" y="660400"/>
            <a:ext cx="1587" cy="30163"/>
          </a:xfrm>
          <a:custGeom>
            <a:avLst/>
            <a:gdLst>
              <a:gd name="T0" fmla="*/ 0 w 1"/>
              <a:gd name="T1" fmla="*/ 0 h 19"/>
              <a:gd name="T2" fmla="*/ 0 w 1"/>
              <a:gd name="T3" fmla="*/ 0 h 19"/>
              <a:gd name="T4" fmla="*/ 0 w 1"/>
              <a:gd name="T5" fmla="*/ 28575 h 19"/>
              <a:gd name="T6" fmla="*/ 0 w 1"/>
              <a:gd name="T7" fmla="*/ 28575 h 19"/>
              <a:gd name="T8" fmla="*/ 0 w 1"/>
              <a:gd name="T9" fmla="*/ 0 h 1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" h="19">
                <a:moveTo>
                  <a:pt x="0" y="0"/>
                </a:moveTo>
                <a:lnTo>
                  <a:pt x="0" y="0"/>
                </a:lnTo>
                <a:lnTo>
                  <a:pt x="0" y="18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9323" name="Freeform 105">
            <a:extLst>
              <a:ext uri="{FF2B5EF4-FFF2-40B4-BE49-F238E27FC236}">
                <a16:creationId xmlns:a16="http://schemas.microsoft.com/office/drawing/2014/main" id="{39F45C17-22B2-4AD0-BB54-BE0D33BD0B96}"/>
              </a:ext>
            </a:extLst>
          </p:cNvPr>
          <p:cNvSpPr>
            <a:spLocks/>
          </p:cNvSpPr>
          <p:nvPr/>
        </p:nvSpPr>
        <p:spPr bwMode="auto">
          <a:xfrm>
            <a:off x="6526213" y="720725"/>
            <a:ext cx="1587" cy="30163"/>
          </a:xfrm>
          <a:custGeom>
            <a:avLst/>
            <a:gdLst>
              <a:gd name="T0" fmla="*/ 0 w 1"/>
              <a:gd name="T1" fmla="*/ 0 h 19"/>
              <a:gd name="T2" fmla="*/ 0 w 1"/>
              <a:gd name="T3" fmla="*/ 0 h 19"/>
              <a:gd name="T4" fmla="*/ 0 w 1"/>
              <a:gd name="T5" fmla="*/ 28575 h 19"/>
              <a:gd name="T6" fmla="*/ 0 w 1"/>
              <a:gd name="T7" fmla="*/ 28575 h 19"/>
              <a:gd name="T8" fmla="*/ 0 w 1"/>
              <a:gd name="T9" fmla="*/ 0 h 1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" h="19">
                <a:moveTo>
                  <a:pt x="0" y="0"/>
                </a:moveTo>
                <a:lnTo>
                  <a:pt x="0" y="0"/>
                </a:lnTo>
                <a:lnTo>
                  <a:pt x="0" y="18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9324" name="Freeform 106">
            <a:extLst>
              <a:ext uri="{FF2B5EF4-FFF2-40B4-BE49-F238E27FC236}">
                <a16:creationId xmlns:a16="http://schemas.microsoft.com/office/drawing/2014/main" id="{5198FCFC-EE8A-4FDC-90AB-87F761E8DBC3}"/>
              </a:ext>
            </a:extLst>
          </p:cNvPr>
          <p:cNvSpPr>
            <a:spLocks/>
          </p:cNvSpPr>
          <p:nvPr/>
        </p:nvSpPr>
        <p:spPr bwMode="auto">
          <a:xfrm>
            <a:off x="6526213" y="787400"/>
            <a:ext cx="1587" cy="30163"/>
          </a:xfrm>
          <a:custGeom>
            <a:avLst/>
            <a:gdLst>
              <a:gd name="T0" fmla="*/ 0 w 1"/>
              <a:gd name="T1" fmla="*/ 0 h 19"/>
              <a:gd name="T2" fmla="*/ 0 w 1"/>
              <a:gd name="T3" fmla="*/ 0 h 19"/>
              <a:gd name="T4" fmla="*/ 0 w 1"/>
              <a:gd name="T5" fmla="*/ 28575 h 19"/>
              <a:gd name="T6" fmla="*/ 0 w 1"/>
              <a:gd name="T7" fmla="*/ 28575 h 19"/>
              <a:gd name="T8" fmla="*/ 0 w 1"/>
              <a:gd name="T9" fmla="*/ 0 h 1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" h="19">
                <a:moveTo>
                  <a:pt x="0" y="0"/>
                </a:moveTo>
                <a:lnTo>
                  <a:pt x="0" y="0"/>
                </a:lnTo>
                <a:lnTo>
                  <a:pt x="0" y="18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9325" name="Freeform 107">
            <a:extLst>
              <a:ext uri="{FF2B5EF4-FFF2-40B4-BE49-F238E27FC236}">
                <a16:creationId xmlns:a16="http://schemas.microsoft.com/office/drawing/2014/main" id="{0E06F6C2-C90A-489B-975C-DA6E6CF8A40B}"/>
              </a:ext>
            </a:extLst>
          </p:cNvPr>
          <p:cNvSpPr>
            <a:spLocks/>
          </p:cNvSpPr>
          <p:nvPr/>
        </p:nvSpPr>
        <p:spPr bwMode="auto">
          <a:xfrm>
            <a:off x="6526213" y="849313"/>
            <a:ext cx="1587" cy="31750"/>
          </a:xfrm>
          <a:custGeom>
            <a:avLst/>
            <a:gdLst>
              <a:gd name="T0" fmla="*/ 0 w 1"/>
              <a:gd name="T1" fmla="*/ 0 h 20"/>
              <a:gd name="T2" fmla="*/ 0 w 1"/>
              <a:gd name="T3" fmla="*/ 0 h 20"/>
              <a:gd name="T4" fmla="*/ 0 w 1"/>
              <a:gd name="T5" fmla="*/ 30163 h 20"/>
              <a:gd name="T6" fmla="*/ 0 w 1"/>
              <a:gd name="T7" fmla="*/ 30163 h 20"/>
              <a:gd name="T8" fmla="*/ 0 w 1"/>
              <a:gd name="T9" fmla="*/ 0 h 2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" h="20">
                <a:moveTo>
                  <a:pt x="0" y="0"/>
                </a:moveTo>
                <a:lnTo>
                  <a:pt x="0" y="0"/>
                </a:lnTo>
                <a:lnTo>
                  <a:pt x="0" y="19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9326" name="Freeform 108">
            <a:extLst>
              <a:ext uri="{FF2B5EF4-FFF2-40B4-BE49-F238E27FC236}">
                <a16:creationId xmlns:a16="http://schemas.microsoft.com/office/drawing/2014/main" id="{88ED9D78-4A0A-4C63-B8E6-6629EF2DDF11}"/>
              </a:ext>
            </a:extLst>
          </p:cNvPr>
          <p:cNvSpPr>
            <a:spLocks/>
          </p:cNvSpPr>
          <p:nvPr/>
        </p:nvSpPr>
        <p:spPr bwMode="auto">
          <a:xfrm>
            <a:off x="6526213" y="914400"/>
            <a:ext cx="1587" cy="30163"/>
          </a:xfrm>
          <a:custGeom>
            <a:avLst/>
            <a:gdLst>
              <a:gd name="T0" fmla="*/ 0 w 1"/>
              <a:gd name="T1" fmla="*/ 0 h 19"/>
              <a:gd name="T2" fmla="*/ 0 w 1"/>
              <a:gd name="T3" fmla="*/ 0 h 19"/>
              <a:gd name="T4" fmla="*/ 0 w 1"/>
              <a:gd name="T5" fmla="*/ 28575 h 19"/>
              <a:gd name="T6" fmla="*/ 0 w 1"/>
              <a:gd name="T7" fmla="*/ 28575 h 19"/>
              <a:gd name="T8" fmla="*/ 0 w 1"/>
              <a:gd name="T9" fmla="*/ 0 h 1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" h="19">
                <a:moveTo>
                  <a:pt x="0" y="0"/>
                </a:moveTo>
                <a:lnTo>
                  <a:pt x="0" y="0"/>
                </a:lnTo>
                <a:lnTo>
                  <a:pt x="0" y="18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9327" name="Freeform 109">
            <a:extLst>
              <a:ext uri="{FF2B5EF4-FFF2-40B4-BE49-F238E27FC236}">
                <a16:creationId xmlns:a16="http://schemas.microsoft.com/office/drawing/2014/main" id="{FE58E51D-2412-4BCC-882D-310C551D65EF}"/>
              </a:ext>
            </a:extLst>
          </p:cNvPr>
          <p:cNvSpPr>
            <a:spLocks/>
          </p:cNvSpPr>
          <p:nvPr/>
        </p:nvSpPr>
        <p:spPr bwMode="auto">
          <a:xfrm>
            <a:off x="6526213" y="977900"/>
            <a:ext cx="1587" cy="30163"/>
          </a:xfrm>
          <a:custGeom>
            <a:avLst/>
            <a:gdLst>
              <a:gd name="T0" fmla="*/ 0 w 1"/>
              <a:gd name="T1" fmla="*/ 0 h 19"/>
              <a:gd name="T2" fmla="*/ 0 w 1"/>
              <a:gd name="T3" fmla="*/ 0 h 19"/>
              <a:gd name="T4" fmla="*/ 0 w 1"/>
              <a:gd name="T5" fmla="*/ 28575 h 19"/>
              <a:gd name="T6" fmla="*/ 0 w 1"/>
              <a:gd name="T7" fmla="*/ 28575 h 19"/>
              <a:gd name="T8" fmla="*/ 0 w 1"/>
              <a:gd name="T9" fmla="*/ 0 h 1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" h="19">
                <a:moveTo>
                  <a:pt x="0" y="0"/>
                </a:moveTo>
                <a:lnTo>
                  <a:pt x="0" y="0"/>
                </a:lnTo>
                <a:lnTo>
                  <a:pt x="0" y="18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9328" name="Freeform 110">
            <a:extLst>
              <a:ext uri="{FF2B5EF4-FFF2-40B4-BE49-F238E27FC236}">
                <a16:creationId xmlns:a16="http://schemas.microsoft.com/office/drawing/2014/main" id="{68A8A07A-740C-4D4F-AED9-428C46CBBEA9}"/>
              </a:ext>
            </a:extLst>
          </p:cNvPr>
          <p:cNvSpPr>
            <a:spLocks/>
          </p:cNvSpPr>
          <p:nvPr/>
        </p:nvSpPr>
        <p:spPr bwMode="auto">
          <a:xfrm>
            <a:off x="6526213" y="1041400"/>
            <a:ext cx="1587" cy="30163"/>
          </a:xfrm>
          <a:custGeom>
            <a:avLst/>
            <a:gdLst>
              <a:gd name="T0" fmla="*/ 0 w 1"/>
              <a:gd name="T1" fmla="*/ 0 h 19"/>
              <a:gd name="T2" fmla="*/ 0 w 1"/>
              <a:gd name="T3" fmla="*/ 0 h 19"/>
              <a:gd name="T4" fmla="*/ 0 w 1"/>
              <a:gd name="T5" fmla="*/ 28575 h 19"/>
              <a:gd name="T6" fmla="*/ 0 w 1"/>
              <a:gd name="T7" fmla="*/ 28575 h 19"/>
              <a:gd name="T8" fmla="*/ 0 w 1"/>
              <a:gd name="T9" fmla="*/ 0 h 1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" h="19">
                <a:moveTo>
                  <a:pt x="0" y="0"/>
                </a:moveTo>
                <a:lnTo>
                  <a:pt x="0" y="0"/>
                </a:lnTo>
                <a:lnTo>
                  <a:pt x="0" y="18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9329" name="Freeform 111">
            <a:extLst>
              <a:ext uri="{FF2B5EF4-FFF2-40B4-BE49-F238E27FC236}">
                <a16:creationId xmlns:a16="http://schemas.microsoft.com/office/drawing/2014/main" id="{DE41E67A-0EC2-4789-BFC9-B58FF311BC71}"/>
              </a:ext>
            </a:extLst>
          </p:cNvPr>
          <p:cNvSpPr>
            <a:spLocks/>
          </p:cNvSpPr>
          <p:nvPr/>
        </p:nvSpPr>
        <p:spPr bwMode="auto">
          <a:xfrm>
            <a:off x="6526213" y="1106488"/>
            <a:ext cx="1587" cy="30162"/>
          </a:xfrm>
          <a:custGeom>
            <a:avLst/>
            <a:gdLst>
              <a:gd name="T0" fmla="*/ 0 w 1"/>
              <a:gd name="T1" fmla="*/ 0 h 19"/>
              <a:gd name="T2" fmla="*/ 0 w 1"/>
              <a:gd name="T3" fmla="*/ 0 h 19"/>
              <a:gd name="T4" fmla="*/ 0 w 1"/>
              <a:gd name="T5" fmla="*/ 28575 h 19"/>
              <a:gd name="T6" fmla="*/ 0 w 1"/>
              <a:gd name="T7" fmla="*/ 28575 h 19"/>
              <a:gd name="T8" fmla="*/ 0 w 1"/>
              <a:gd name="T9" fmla="*/ 0 h 1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" h="19">
                <a:moveTo>
                  <a:pt x="0" y="0"/>
                </a:moveTo>
                <a:lnTo>
                  <a:pt x="0" y="0"/>
                </a:lnTo>
                <a:lnTo>
                  <a:pt x="0" y="18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9330" name="Freeform 112">
            <a:extLst>
              <a:ext uri="{FF2B5EF4-FFF2-40B4-BE49-F238E27FC236}">
                <a16:creationId xmlns:a16="http://schemas.microsoft.com/office/drawing/2014/main" id="{EFE93E09-78AF-4878-9630-927F1084E1CF}"/>
              </a:ext>
            </a:extLst>
          </p:cNvPr>
          <p:cNvSpPr>
            <a:spLocks/>
          </p:cNvSpPr>
          <p:nvPr/>
        </p:nvSpPr>
        <p:spPr bwMode="auto">
          <a:xfrm>
            <a:off x="6526213" y="1168400"/>
            <a:ext cx="1587" cy="30163"/>
          </a:xfrm>
          <a:custGeom>
            <a:avLst/>
            <a:gdLst>
              <a:gd name="T0" fmla="*/ 0 w 1"/>
              <a:gd name="T1" fmla="*/ 0 h 19"/>
              <a:gd name="T2" fmla="*/ 0 w 1"/>
              <a:gd name="T3" fmla="*/ 0 h 19"/>
              <a:gd name="T4" fmla="*/ 0 w 1"/>
              <a:gd name="T5" fmla="*/ 28575 h 19"/>
              <a:gd name="T6" fmla="*/ 0 w 1"/>
              <a:gd name="T7" fmla="*/ 28575 h 19"/>
              <a:gd name="T8" fmla="*/ 0 w 1"/>
              <a:gd name="T9" fmla="*/ 0 h 1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" h="19">
                <a:moveTo>
                  <a:pt x="0" y="0"/>
                </a:moveTo>
                <a:lnTo>
                  <a:pt x="0" y="0"/>
                </a:lnTo>
                <a:lnTo>
                  <a:pt x="0" y="18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9331" name="Freeform 113">
            <a:extLst>
              <a:ext uri="{FF2B5EF4-FFF2-40B4-BE49-F238E27FC236}">
                <a16:creationId xmlns:a16="http://schemas.microsoft.com/office/drawing/2014/main" id="{07E9FA3C-8ECA-473E-8202-F8F072227E7A}"/>
              </a:ext>
            </a:extLst>
          </p:cNvPr>
          <p:cNvSpPr>
            <a:spLocks/>
          </p:cNvSpPr>
          <p:nvPr/>
        </p:nvSpPr>
        <p:spPr bwMode="auto">
          <a:xfrm>
            <a:off x="6526213" y="1233488"/>
            <a:ext cx="1587" cy="31750"/>
          </a:xfrm>
          <a:custGeom>
            <a:avLst/>
            <a:gdLst>
              <a:gd name="T0" fmla="*/ 0 w 1"/>
              <a:gd name="T1" fmla="*/ 0 h 20"/>
              <a:gd name="T2" fmla="*/ 0 w 1"/>
              <a:gd name="T3" fmla="*/ 0 h 20"/>
              <a:gd name="T4" fmla="*/ 0 w 1"/>
              <a:gd name="T5" fmla="*/ 30163 h 20"/>
              <a:gd name="T6" fmla="*/ 0 w 1"/>
              <a:gd name="T7" fmla="*/ 30163 h 20"/>
              <a:gd name="T8" fmla="*/ 0 w 1"/>
              <a:gd name="T9" fmla="*/ 0 h 2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" h="20">
                <a:moveTo>
                  <a:pt x="0" y="0"/>
                </a:moveTo>
                <a:lnTo>
                  <a:pt x="0" y="0"/>
                </a:lnTo>
                <a:lnTo>
                  <a:pt x="0" y="19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9332" name="Freeform 114">
            <a:extLst>
              <a:ext uri="{FF2B5EF4-FFF2-40B4-BE49-F238E27FC236}">
                <a16:creationId xmlns:a16="http://schemas.microsoft.com/office/drawing/2014/main" id="{A879D911-9104-48DE-9004-B4B6C898058D}"/>
              </a:ext>
            </a:extLst>
          </p:cNvPr>
          <p:cNvSpPr>
            <a:spLocks/>
          </p:cNvSpPr>
          <p:nvPr/>
        </p:nvSpPr>
        <p:spPr bwMode="auto">
          <a:xfrm>
            <a:off x="6526213" y="1296988"/>
            <a:ext cx="1587" cy="30162"/>
          </a:xfrm>
          <a:custGeom>
            <a:avLst/>
            <a:gdLst>
              <a:gd name="T0" fmla="*/ 0 w 1"/>
              <a:gd name="T1" fmla="*/ 0 h 19"/>
              <a:gd name="T2" fmla="*/ 0 w 1"/>
              <a:gd name="T3" fmla="*/ 0 h 19"/>
              <a:gd name="T4" fmla="*/ 0 w 1"/>
              <a:gd name="T5" fmla="*/ 28575 h 19"/>
              <a:gd name="T6" fmla="*/ 0 w 1"/>
              <a:gd name="T7" fmla="*/ 28575 h 19"/>
              <a:gd name="T8" fmla="*/ 0 w 1"/>
              <a:gd name="T9" fmla="*/ 0 h 1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" h="19">
                <a:moveTo>
                  <a:pt x="0" y="0"/>
                </a:moveTo>
                <a:lnTo>
                  <a:pt x="0" y="0"/>
                </a:lnTo>
                <a:lnTo>
                  <a:pt x="0" y="18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9333" name="Freeform 115">
            <a:extLst>
              <a:ext uri="{FF2B5EF4-FFF2-40B4-BE49-F238E27FC236}">
                <a16:creationId xmlns:a16="http://schemas.microsoft.com/office/drawing/2014/main" id="{66C15290-6EDA-4145-AC3E-1DF4BD6BEB81}"/>
              </a:ext>
            </a:extLst>
          </p:cNvPr>
          <p:cNvSpPr>
            <a:spLocks/>
          </p:cNvSpPr>
          <p:nvPr/>
        </p:nvSpPr>
        <p:spPr bwMode="auto">
          <a:xfrm>
            <a:off x="6526213" y="1362075"/>
            <a:ext cx="1587" cy="30163"/>
          </a:xfrm>
          <a:custGeom>
            <a:avLst/>
            <a:gdLst>
              <a:gd name="T0" fmla="*/ 0 w 1"/>
              <a:gd name="T1" fmla="*/ 0 h 19"/>
              <a:gd name="T2" fmla="*/ 0 w 1"/>
              <a:gd name="T3" fmla="*/ 0 h 19"/>
              <a:gd name="T4" fmla="*/ 0 w 1"/>
              <a:gd name="T5" fmla="*/ 28575 h 19"/>
              <a:gd name="T6" fmla="*/ 0 w 1"/>
              <a:gd name="T7" fmla="*/ 28575 h 19"/>
              <a:gd name="T8" fmla="*/ 0 w 1"/>
              <a:gd name="T9" fmla="*/ 0 h 1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" h="19">
                <a:moveTo>
                  <a:pt x="0" y="0"/>
                </a:moveTo>
                <a:lnTo>
                  <a:pt x="0" y="0"/>
                </a:lnTo>
                <a:lnTo>
                  <a:pt x="0" y="18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9334" name="Freeform 116">
            <a:extLst>
              <a:ext uri="{FF2B5EF4-FFF2-40B4-BE49-F238E27FC236}">
                <a16:creationId xmlns:a16="http://schemas.microsoft.com/office/drawing/2014/main" id="{F75495FD-21D8-45BA-8CF1-FDD60A65FD02}"/>
              </a:ext>
            </a:extLst>
          </p:cNvPr>
          <p:cNvSpPr>
            <a:spLocks/>
          </p:cNvSpPr>
          <p:nvPr/>
        </p:nvSpPr>
        <p:spPr bwMode="auto">
          <a:xfrm>
            <a:off x="6526213" y="1423988"/>
            <a:ext cx="1587" cy="30162"/>
          </a:xfrm>
          <a:custGeom>
            <a:avLst/>
            <a:gdLst>
              <a:gd name="T0" fmla="*/ 0 w 1"/>
              <a:gd name="T1" fmla="*/ 0 h 19"/>
              <a:gd name="T2" fmla="*/ 0 w 1"/>
              <a:gd name="T3" fmla="*/ 0 h 19"/>
              <a:gd name="T4" fmla="*/ 0 w 1"/>
              <a:gd name="T5" fmla="*/ 28575 h 19"/>
              <a:gd name="T6" fmla="*/ 0 w 1"/>
              <a:gd name="T7" fmla="*/ 28575 h 19"/>
              <a:gd name="T8" fmla="*/ 0 w 1"/>
              <a:gd name="T9" fmla="*/ 0 h 1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" h="19">
                <a:moveTo>
                  <a:pt x="0" y="0"/>
                </a:moveTo>
                <a:lnTo>
                  <a:pt x="0" y="0"/>
                </a:lnTo>
                <a:lnTo>
                  <a:pt x="0" y="18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9335" name="Freeform 117">
            <a:extLst>
              <a:ext uri="{FF2B5EF4-FFF2-40B4-BE49-F238E27FC236}">
                <a16:creationId xmlns:a16="http://schemas.microsoft.com/office/drawing/2014/main" id="{14641171-542D-4CFC-A120-399F4DF6E6B4}"/>
              </a:ext>
            </a:extLst>
          </p:cNvPr>
          <p:cNvSpPr>
            <a:spLocks/>
          </p:cNvSpPr>
          <p:nvPr/>
        </p:nvSpPr>
        <p:spPr bwMode="auto">
          <a:xfrm>
            <a:off x="6526213" y="1489075"/>
            <a:ext cx="1587" cy="30163"/>
          </a:xfrm>
          <a:custGeom>
            <a:avLst/>
            <a:gdLst>
              <a:gd name="T0" fmla="*/ 0 w 1"/>
              <a:gd name="T1" fmla="*/ 0 h 19"/>
              <a:gd name="T2" fmla="*/ 0 w 1"/>
              <a:gd name="T3" fmla="*/ 0 h 19"/>
              <a:gd name="T4" fmla="*/ 0 w 1"/>
              <a:gd name="T5" fmla="*/ 28575 h 19"/>
              <a:gd name="T6" fmla="*/ 0 w 1"/>
              <a:gd name="T7" fmla="*/ 28575 h 19"/>
              <a:gd name="T8" fmla="*/ 0 w 1"/>
              <a:gd name="T9" fmla="*/ 0 h 1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" h="19">
                <a:moveTo>
                  <a:pt x="0" y="0"/>
                </a:moveTo>
                <a:lnTo>
                  <a:pt x="0" y="0"/>
                </a:lnTo>
                <a:lnTo>
                  <a:pt x="0" y="18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9336" name="Freeform 118">
            <a:extLst>
              <a:ext uri="{FF2B5EF4-FFF2-40B4-BE49-F238E27FC236}">
                <a16:creationId xmlns:a16="http://schemas.microsoft.com/office/drawing/2014/main" id="{FF6CD3CA-6531-48C6-8195-9652C7D4F775}"/>
              </a:ext>
            </a:extLst>
          </p:cNvPr>
          <p:cNvSpPr>
            <a:spLocks/>
          </p:cNvSpPr>
          <p:nvPr/>
        </p:nvSpPr>
        <p:spPr bwMode="auto">
          <a:xfrm>
            <a:off x="6526213" y="1552575"/>
            <a:ext cx="1587" cy="30163"/>
          </a:xfrm>
          <a:custGeom>
            <a:avLst/>
            <a:gdLst>
              <a:gd name="T0" fmla="*/ 0 w 1"/>
              <a:gd name="T1" fmla="*/ 0 h 19"/>
              <a:gd name="T2" fmla="*/ 0 w 1"/>
              <a:gd name="T3" fmla="*/ 0 h 19"/>
              <a:gd name="T4" fmla="*/ 0 w 1"/>
              <a:gd name="T5" fmla="*/ 28575 h 19"/>
              <a:gd name="T6" fmla="*/ 0 w 1"/>
              <a:gd name="T7" fmla="*/ 28575 h 19"/>
              <a:gd name="T8" fmla="*/ 0 w 1"/>
              <a:gd name="T9" fmla="*/ 0 h 1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" h="19">
                <a:moveTo>
                  <a:pt x="0" y="0"/>
                </a:moveTo>
                <a:lnTo>
                  <a:pt x="0" y="0"/>
                </a:lnTo>
                <a:lnTo>
                  <a:pt x="0" y="18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9337" name="Freeform 119">
            <a:extLst>
              <a:ext uri="{FF2B5EF4-FFF2-40B4-BE49-F238E27FC236}">
                <a16:creationId xmlns:a16="http://schemas.microsoft.com/office/drawing/2014/main" id="{8E810ED8-6FA9-4898-BEC4-CC9FB5E928C1}"/>
              </a:ext>
            </a:extLst>
          </p:cNvPr>
          <p:cNvSpPr>
            <a:spLocks/>
          </p:cNvSpPr>
          <p:nvPr/>
        </p:nvSpPr>
        <p:spPr bwMode="auto">
          <a:xfrm>
            <a:off x="6526213" y="1616075"/>
            <a:ext cx="1587" cy="30163"/>
          </a:xfrm>
          <a:custGeom>
            <a:avLst/>
            <a:gdLst>
              <a:gd name="T0" fmla="*/ 0 w 1"/>
              <a:gd name="T1" fmla="*/ 0 h 19"/>
              <a:gd name="T2" fmla="*/ 0 w 1"/>
              <a:gd name="T3" fmla="*/ 0 h 19"/>
              <a:gd name="T4" fmla="*/ 0 w 1"/>
              <a:gd name="T5" fmla="*/ 28575 h 19"/>
              <a:gd name="T6" fmla="*/ 0 w 1"/>
              <a:gd name="T7" fmla="*/ 28575 h 19"/>
              <a:gd name="T8" fmla="*/ 0 w 1"/>
              <a:gd name="T9" fmla="*/ 0 h 1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" h="19">
                <a:moveTo>
                  <a:pt x="0" y="0"/>
                </a:moveTo>
                <a:lnTo>
                  <a:pt x="0" y="0"/>
                </a:lnTo>
                <a:lnTo>
                  <a:pt x="0" y="18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9338" name="Freeform 120">
            <a:extLst>
              <a:ext uri="{FF2B5EF4-FFF2-40B4-BE49-F238E27FC236}">
                <a16:creationId xmlns:a16="http://schemas.microsoft.com/office/drawing/2014/main" id="{B6B70533-4EF9-409F-99AE-BAFC45067B66}"/>
              </a:ext>
            </a:extLst>
          </p:cNvPr>
          <p:cNvSpPr>
            <a:spLocks/>
          </p:cNvSpPr>
          <p:nvPr/>
        </p:nvSpPr>
        <p:spPr bwMode="auto">
          <a:xfrm>
            <a:off x="6526213" y="1681163"/>
            <a:ext cx="1587" cy="30162"/>
          </a:xfrm>
          <a:custGeom>
            <a:avLst/>
            <a:gdLst>
              <a:gd name="T0" fmla="*/ 0 w 1"/>
              <a:gd name="T1" fmla="*/ 0 h 19"/>
              <a:gd name="T2" fmla="*/ 0 w 1"/>
              <a:gd name="T3" fmla="*/ 0 h 19"/>
              <a:gd name="T4" fmla="*/ 0 w 1"/>
              <a:gd name="T5" fmla="*/ 28575 h 19"/>
              <a:gd name="T6" fmla="*/ 0 w 1"/>
              <a:gd name="T7" fmla="*/ 28575 h 19"/>
              <a:gd name="T8" fmla="*/ 0 w 1"/>
              <a:gd name="T9" fmla="*/ 0 h 1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" h="19">
                <a:moveTo>
                  <a:pt x="0" y="0"/>
                </a:moveTo>
                <a:lnTo>
                  <a:pt x="0" y="0"/>
                </a:lnTo>
                <a:lnTo>
                  <a:pt x="0" y="18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9339" name="Freeform 121">
            <a:extLst>
              <a:ext uri="{FF2B5EF4-FFF2-40B4-BE49-F238E27FC236}">
                <a16:creationId xmlns:a16="http://schemas.microsoft.com/office/drawing/2014/main" id="{222A15FC-0887-4299-946D-6076CD1769B7}"/>
              </a:ext>
            </a:extLst>
          </p:cNvPr>
          <p:cNvSpPr>
            <a:spLocks/>
          </p:cNvSpPr>
          <p:nvPr/>
        </p:nvSpPr>
        <p:spPr bwMode="auto">
          <a:xfrm>
            <a:off x="6526213" y="1743075"/>
            <a:ext cx="1587" cy="31750"/>
          </a:xfrm>
          <a:custGeom>
            <a:avLst/>
            <a:gdLst>
              <a:gd name="T0" fmla="*/ 0 w 1"/>
              <a:gd name="T1" fmla="*/ 0 h 20"/>
              <a:gd name="T2" fmla="*/ 0 w 1"/>
              <a:gd name="T3" fmla="*/ 0 h 20"/>
              <a:gd name="T4" fmla="*/ 0 w 1"/>
              <a:gd name="T5" fmla="*/ 30163 h 20"/>
              <a:gd name="T6" fmla="*/ 0 w 1"/>
              <a:gd name="T7" fmla="*/ 30163 h 20"/>
              <a:gd name="T8" fmla="*/ 0 w 1"/>
              <a:gd name="T9" fmla="*/ 0 h 2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" h="20">
                <a:moveTo>
                  <a:pt x="0" y="0"/>
                </a:moveTo>
                <a:lnTo>
                  <a:pt x="0" y="0"/>
                </a:lnTo>
                <a:lnTo>
                  <a:pt x="0" y="19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9340" name="Freeform 122">
            <a:extLst>
              <a:ext uri="{FF2B5EF4-FFF2-40B4-BE49-F238E27FC236}">
                <a16:creationId xmlns:a16="http://schemas.microsoft.com/office/drawing/2014/main" id="{6E5019A4-D0ED-4AC2-9EB4-AE7032C64AF3}"/>
              </a:ext>
            </a:extLst>
          </p:cNvPr>
          <p:cNvSpPr>
            <a:spLocks/>
          </p:cNvSpPr>
          <p:nvPr/>
        </p:nvSpPr>
        <p:spPr bwMode="auto">
          <a:xfrm>
            <a:off x="6526213" y="1808163"/>
            <a:ext cx="1587" cy="30162"/>
          </a:xfrm>
          <a:custGeom>
            <a:avLst/>
            <a:gdLst>
              <a:gd name="T0" fmla="*/ 0 w 1"/>
              <a:gd name="T1" fmla="*/ 0 h 19"/>
              <a:gd name="T2" fmla="*/ 0 w 1"/>
              <a:gd name="T3" fmla="*/ 0 h 19"/>
              <a:gd name="T4" fmla="*/ 0 w 1"/>
              <a:gd name="T5" fmla="*/ 28575 h 19"/>
              <a:gd name="T6" fmla="*/ 0 w 1"/>
              <a:gd name="T7" fmla="*/ 28575 h 19"/>
              <a:gd name="T8" fmla="*/ 0 w 1"/>
              <a:gd name="T9" fmla="*/ 0 h 1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" h="19">
                <a:moveTo>
                  <a:pt x="0" y="0"/>
                </a:moveTo>
                <a:lnTo>
                  <a:pt x="0" y="0"/>
                </a:lnTo>
                <a:lnTo>
                  <a:pt x="0" y="18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9341" name="Freeform 123">
            <a:extLst>
              <a:ext uri="{FF2B5EF4-FFF2-40B4-BE49-F238E27FC236}">
                <a16:creationId xmlns:a16="http://schemas.microsoft.com/office/drawing/2014/main" id="{02B3D305-6205-4EBB-B255-63F0709990BC}"/>
              </a:ext>
            </a:extLst>
          </p:cNvPr>
          <p:cNvSpPr>
            <a:spLocks/>
          </p:cNvSpPr>
          <p:nvPr/>
        </p:nvSpPr>
        <p:spPr bwMode="auto">
          <a:xfrm>
            <a:off x="6526213" y="1870075"/>
            <a:ext cx="1587" cy="30163"/>
          </a:xfrm>
          <a:custGeom>
            <a:avLst/>
            <a:gdLst>
              <a:gd name="T0" fmla="*/ 0 w 1"/>
              <a:gd name="T1" fmla="*/ 0 h 19"/>
              <a:gd name="T2" fmla="*/ 0 w 1"/>
              <a:gd name="T3" fmla="*/ 0 h 19"/>
              <a:gd name="T4" fmla="*/ 0 w 1"/>
              <a:gd name="T5" fmla="*/ 28575 h 19"/>
              <a:gd name="T6" fmla="*/ 0 w 1"/>
              <a:gd name="T7" fmla="*/ 28575 h 19"/>
              <a:gd name="T8" fmla="*/ 0 w 1"/>
              <a:gd name="T9" fmla="*/ 0 h 1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" h="19">
                <a:moveTo>
                  <a:pt x="0" y="0"/>
                </a:moveTo>
                <a:lnTo>
                  <a:pt x="0" y="0"/>
                </a:lnTo>
                <a:lnTo>
                  <a:pt x="0" y="18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9342" name="Freeform 124">
            <a:extLst>
              <a:ext uri="{FF2B5EF4-FFF2-40B4-BE49-F238E27FC236}">
                <a16:creationId xmlns:a16="http://schemas.microsoft.com/office/drawing/2014/main" id="{70CAB33B-FF7A-4132-A107-F0D8894C23F9}"/>
              </a:ext>
            </a:extLst>
          </p:cNvPr>
          <p:cNvSpPr>
            <a:spLocks/>
          </p:cNvSpPr>
          <p:nvPr/>
        </p:nvSpPr>
        <p:spPr bwMode="auto">
          <a:xfrm>
            <a:off x="6526213" y="1935163"/>
            <a:ext cx="1587" cy="30162"/>
          </a:xfrm>
          <a:custGeom>
            <a:avLst/>
            <a:gdLst>
              <a:gd name="T0" fmla="*/ 0 w 1"/>
              <a:gd name="T1" fmla="*/ 0 h 19"/>
              <a:gd name="T2" fmla="*/ 0 w 1"/>
              <a:gd name="T3" fmla="*/ 0 h 19"/>
              <a:gd name="T4" fmla="*/ 0 w 1"/>
              <a:gd name="T5" fmla="*/ 28575 h 19"/>
              <a:gd name="T6" fmla="*/ 0 w 1"/>
              <a:gd name="T7" fmla="*/ 28575 h 19"/>
              <a:gd name="T8" fmla="*/ 0 w 1"/>
              <a:gd name="T9" fmla="*/ 0 h 1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" h="19">
                <a:moveTo>
                  <a:pt x="0" y="0"/>
                </a:moveTo>
                <a:lnTo>
                  <a:pt x="0" y="0"/>
                </a:lnTo>
                <a:lnTo>
                  <a:pt x="0" y="18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9343" name="Freeform 125">
            <a:extLst>
              <a:ext uri="{FF2B5EF4-FFF2-40B4-BE49-F238E27FC236}">
                <a16:creationId xmlns:a16="http://schemas.microsoft.com/office/drawing/2014/main" id="{C7C7AEA8-D019-42F7-9900-FEF12808963C}"/>
              </a:ext>
            </a:extLst>
          </p:cNvPr>
          <p:cNvSpPr>
            <a:spLocks/>
          </p:cNvSpPr>
          <p:nvPr/>
        </p:nvSpPr>
        <p:spPr bwMode="auto">
          <a:xfrm>
            <a:off x="6526213" y="1997075"/>
            <a:ext cx="1587" cy="30163"/>
          </a:xfrm>
          <a:custGeom>
            <a:avLst/>
            <a:gdLst>
              <a:gd name="T0" fmla="*/ 0 w 1"/>
              <a:gd name="T1" fmla="*/ 0 h 19"/>
              <a:gd name="T2" fmla="*/ 0 w 1"/>
              <a:gd name="T3" fmla="*/ 0 h 19"/>
              <a:gd name="T4" fmla="*/ 0 w 1"/>
              <a:gd name="T5" fmla="*/ 28575 h 19"/>
              <a:gd name="T6" fmla="*/ 0 w 1"/>
              <a:gd name="T7" fmla="*/ 28575 h 19"/>
              <a:gd name="T8" fmla="*/ 0 w 1"/>
              <a:gd name="T9" fmla="*/ 0 h 1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" h="19">
                <a:moveTo>
                  <a:pt x="0" y="0"/>
                </a:moveTo>
                <a:lnTo>
                  <a:pt x="0" y="0"/>
                </a:lnTo>
                <a:lnTo>
                  <a:pt x="0" y="18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9344" name="Freeform 126">
            <a:extLst>
              <a:ext uri="{FF2B5EF4-FFF2-40B4-BE49-F238E27FC236}">
                <a16:creationId xmlns:a16="http://schemas.microsoft.com/office/drawing/2014/main" id="{44448048-D508-4DC5-97C4-8CB9A9A258D1}"/>
              </a:ext>
            </a:extLst>
          </p:cNvPr>
          <p:cNvSpPr>
            <a:spLocks/>
          </p:cNvSpPr>
          <p:nvPr/>
        </p:nvSpPr>
        <p:spPr bwMode="auto">
          <a:xfrm>
            <a:off x="6526213" y="2062163"/>
            <a:ext cx="1587" cy="30162"/>
          </a:xfrm>
          <a:custGeom>
            <a:avLst/>
            <a:gdLst>
              <a:gd name="T0" fmla="*/ 0 w 1"/>
              <a:gd name="T1" fmla="*/ 0 h 19"/>
              <a:gd name="T2" fmla="*/ 0 w 1"/>
              <a:gd name="T3" fmla="*/ 0 h 19"/>
              <a:gd name="T4" fmla="*/ 0 w 1"/>
              <a:gd name="T5" fmla="*/ 28575 h 19"/>
              <a:gd name="T6" fmla="*/ 0 w 1"/>
              <a:gd name="T7" fmla="*/ 28575 h 19"/>
              <a:gd name="T8" fmla="*/ 0 w 1"/>
              <a:gd name="T9" fmla="*/ 0 h 1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" h="19">
                <a:moveTo>
                  <a:pt x="0" y="0"/>
                </a:moveTo>
                <a:lnTo>
                  <a:pt x="0" y="0"/>
                </a:lnTo>
                <a:lnTo>
                  <a:pt x="0" y="18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9345" name="Freeform 127">
            <a:extLst>
              <a:ext uri="{FF2B5EF4-FFF2-40B4-BE49-F238E27FC236}">
                <a16:creationId xmlns:a16="http://schemas.microsoft.com/office/drawing/2014/main" id="{FD37ED37-5915-4AD2-8127-AC681BB7982F}"/>
              </a:ext>
            </a:extLst>
          </p:cNvPr>
          <p:cNvSpPr>
            <a:spLocks/>
          </p:cNvSpPr>
          <p:nvPr/>
        </p:nvSpPr>
        <p:spPr bwMode="auto">
          <a:xfrm>
            <a:off x="6526213" y="2124075"/>
            <a:ext cx="1587" cy="30163"/>
          </a:xfrm>
          <a:custGeom>
            <a:avLst/>
            <a:gdLst>
              <a:gd name="T0" fmla="*/ 0 w 1"/>
              <a:gd name="T1" fmla="*/ 0 h 19"/>
              <a:gd name="T2" fmla="*/ 0 w 1"/>
              <a:gd name="T3" fmla="*/ 0 h 19"/>
              <a:gd name="T4" fmla="*/ 0 w 1"/>
              <a:gd name="T5" fmla="*/ 28575 h 19"/>
              <a:gd name="T6" fmla="*/ 0 w 1"/>
              <a:gd name="T7" fmla="*/ 28575 h 19"/>
              <a:gd name="T8" fmla="*/ 0 w 1"/>
              <a:gd name="T9" fmla="*/ 0 h 1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" h="19">
                <a:moveTo>
                  <a:pt x="0" y="0"/>
                </a:moveTo>
                <a:lnTo>
                  <a:pt x="0" y="0"/>
                </a:lnTo>
                <a:lnTo>
                  <a:pt x="0" y="18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9346" name="Freeform 128">
            <a:extLst>
              <a:ext uri="{FF2B5EF4-FFF2-40B4-BE49-F238E27FC236}">
                <a16:creationId xmlns:a16="http://schemas.microsoft.com/office/drawing/2014/main" id="{B61DB4C9-4982-42C4-BDE5-632ADF03BAF3}"/>
              </a:ext>
            </a:extLst>
          </p:cNvPr>
          <p:cNvSpPr>
            <a:spLocks/>
          </p:cNvSpPr>
          <p:nvPr/>
        </p:nvSpPr>
        <p:spPr bwMode="auto">
          <a:xfrm>
            <a:off x="6526213" y="2189163"/>
            <a:ext cx="1587" cy="30162"/>
          </a:xfrm>
          <a:custGeom>
            <a:avLst/>
            <a:gdLst>
              <a:gd name="T0" fmla="*/ 0 w 1"/>
              <a:gd name="T1" fmla="*/ 0 h 19"/>
              <a:gd name="T2" fmla="*/ 0 w 1"/>
              <a:gd name="T3" fmla="*/ 0 h 19"/>
              <a:gd name="T4" fmla="*/ 0 w 1"/>
              <a:gd name="T5" fmla="*/ 28575 h 19"/>
              <a:gd name="T6" fmla="*/ 0 w 1"/>
              <a:gd name="T7" fmla="*/ 28575 h 19"/>
              <a:gd name="T8" fmla="*/ 0 w 1"/>
              <a:gd name="T9" fmla="*/ 0 h 1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" h="19">
                <a:moveTo>
                  <a:pt x="0" y="0"/>
                </a:moveTo>
                <a:lnTo>
                  <a:pt x="0" y="0"/>
                </a:lnTo>
                <a:lnTo>
                  <a:pt x="0" y="18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9347" name="Freeform 129">
            <a:extLst>
              <a:ext uri="{FF2B5EF4-FFF2-40B4-BE49-F238E27FC236}">
                <a16:creationId xmlns:a16="http://schemas.microsoft.com/office/drawing/2014/main" id="{BF6570F6-7D36-47A1-BA95-FD0589F615CB}"/>
              </a:ext>
            </a:extLst>
          </p:cNvPr>
          <p:cNvSpPr>
            <a:spLocks/>
          </p:cNvSpPr>
          <p:nvPr/>
        </p:nvSpPr>
        <p:spPr bwMode="auto">
          <a:xfrm>
            <a:off x="6526213" y="2254250"/>
            <a:ext cx="1587" cy="31750"/>
          </a:xfrm>
          <a:custGeom>
            <a:avLst/>
            <a:gdLst>
              <a:gd name="T0" fmla="*/ 0 w 1"/>
              <a:gd name="T1" fmla="*/ 0 h 20"/>
              <a:gd name="T2" fmla="*/ 0 w 1"/>
              <a:gd name="T3" fmla="*/ 0 h 20"/>
              <a:gd name="T4" fmla="*/ 0 w 1"/>
              <a:gd name="T5" fmla="*/ 30163 h 20"/>
              <a:gd name="T6" fmla="*/ 0 w 1"/>
              <a:gd name="T7" fmla="*/ 30163 h 20"/>
              <a:gd name="T8" fmla="*/ 0 w 1"/>
              <a:gd name="T9" fmla="*/ 0 h 2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" h="20">
                <a:moveTo>
                  <a:pt x="0" y="0"/>
                </a:moveTo>
                <a:lnTo>
                  <a:pt x="0" y="0"/>
                </a:lnTo>
                <a:lnTo>
                  <a:pt x="0" y="19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9348" name="Freeform 130">
            <a:extLst>
              <a:ext uri="{FF2B5EF4-FFF2-40B4-BE49-F238E27FC236}">
                <a16:creationId xmlns:a16="http://schemas.microsoft.com/office/drawing/2014/main" id="{3F3A4CDE-E4D4-4BEE-8226-3364A0C8AFCF}"/>
              </a:ext>
            </a:extLst>
          </p:cNvPr>
          <p:cNvSpPr>
            <a:spLocks/>
          </p:cNvSpPr>
          <p:nvPr/>
        </p:nvSpPr>
        <p:spPr bwMode="auto">
          <a:xfrm>
            <a:off x="6526213" y="2317750"/>
            <a:ext cx="1587" cy="30163"/>
          </a:xfrm>
          <a:custGeom>
            <a:avLst/>
            <a:gdLst>
              <a:gd name="T0" fmla="*/ 0 w 1"/>
              <a:gd name="T1" fmla="*/ 0 h 19"/>
              <a:gd name="T2" fmla="*/ 0 w 1"/>
              <a:gd name="T3" fmla="*/ 0 h 19"/>
              <a:gd name="T4" fmla="*/ 0 w 1"/>
              <a:gd name="T5" fmla="*/ 28575 h 19"/>
              <a:gd name="T6" fmla="*/ 0 w 1"/>
              <a:gd name="T7" fmla="*/ 28575 h 19"/>
              <a:gd name="T8" fmla="*/ 0 w 1"/>
              <a:gd name="T9" fmla="*/ 0 h 1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" h="19">
                <a:moveTo>
                  <a:pt x="0" y="0"/>
                </a:moveTo>
                <a:lnTo>
                  <a:pt x="0" y="0"/>
                </a:lnTo>
                <a:lnTo>
                  <a:pt x="0" y="18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9349" name="Freeform 131">
            <a:extLst>
              <a:ext uri="{FF2B5EF4-FFF2-40B4-BE49-F238E27FC236}">
                <a16:creationId xmlns:a16="http://schemas.microsoft.com/office/drawing/2014/main" id="{BF901125-6D47-40F9-8C9A-0CFDED75AB17}"/>
              </a:ext>
            </a:extLst>
          </p:cNvPr>
          <p:cNvSpPr>
            <a:spLocks/>
          </p:cNvSpPr>
          <p:nvPr/>
        </p:nvSpPr>
        <p:spPr bwMode="auto">
          <a:xfrm>
            <a:off x="6526213" y="2382838"/>
            <a:ext cx="1587" cy="30162"/>
          </a:xfrm>
          <a:custGeom>
            <a:avLst/>
            <a:gdLst>
              <a:gd name="T0" fmla="*/ 0 w 1"/>
              <a:gd name="T1" fmla="*/ 0 h 19"/>
              <a:gd name="T2" fmla="*/ 0 w 1"/>
              <a:gd name="T3" fmla="*/ 0 h 19"/>
              <a:gd name="T4" fmla="*/ 0 w 1"/>
              <a:gd name="T5" fmla="*/ 28575 h 19"/>
              <a:gd name="T6" fmla="*/ 0 w 1"/>
              <a:gd name="T7" fmla="*/ 28575 h 19"/>
              <a:gd name="T8" fmla="*/ 0 w 1"/>
              <a:gd name="T9" fmla="*/ 0 h 1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" h="19">
                <a:moveTo>
                  <a:pt x="0" y="0"/>
                </a:moveTo>
                <a:lnTo>
                  <a:pt x="0" y="0"/>
                </a:lnTo>
                <a:lnTo>
                  <a:pt x="0" y="18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9350" name="Freeform 132">
            <a:extLst>
              <a:ext uri="{FF2B5EF4-FFF2-40B4-BE49-F238E27FC236}">
                <a16:creationId xmlns:a16="http://schemas.microsoft.com/office/drawing/2014/main" id="{3E1045F3-9B65-4BD7-9927-CA12475D0150}"/>
              </a:ext>
            </a:extLst>
          </p:cNvPr>
          <p:cNvSpPr>
            <a:spLocks/>
          </p:cNvSpPr>
          <p:nvPr/>
        </p:nvSpPr>
        <p:spPr bwMode="auto">
          <a:xfrm>
            <a:off x="6526213" y="2444750"/>
            <a:ext cx="1587" cy="30163"/>
          </a:xfrm>
          <a:custGeom>
            <a:avLst/>
            <a:gdLst>
              <a:gd name="T0" fmla="*/ 0 w 1"/>
              <a:gd name="T1" fmla="*/ 0 h 19"/>
              <a:gd name="T2" fmla="*/ 0 w 1"/>
              <a:gd name="T3" fmla="*/ 0 h 19"/>
              <a:gd name="T4" fmla="*/ 0 w 1"/>
              <a:gd name="T5" fmla="*/ 28575 h 19"/>
              <a:gd name="T6" fmla="*/ 0 w 1"/>
              <a:gd name="T7" fmla="*/ 28575 h 19"/>
              <a:gd name="T8" fmla="*/ 0 w 1"/>
              <a:gd name="T9" fmla="*/ 0 h 1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" h="19">
                <a:moveTo>
                  <a:pt x="0" y="0"/>
                </a:moveTo>
                <a:lnTo>
                  <a:pt x="0" y="0"/>
                </a:lnTo>
                <a:lnTo>
                  <a:pt x="0" y="18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9351" name="Freeform 133">
            <a:extLst>
              <a:ext uri="{FF2B5EF4-FFF2-40B4-BE49-F238E27FC236}">
                <a16:creationId xmlns:a16="http://schemas.microsoft.com/office/drawing/2014/main" id="{20680CEC-D859-4C43-BA63-CB9D2C67F6E3}"/>
              </a:ext>
            </a:extLst>
          </p:cNvPr>
          <p:cNvSpPr>
            <a:spLocks/>
          </p:cNvSpPr>
          <p:nvPr/>
        </p:nvSpPr>
        <p:spPr bwMode="auto">
          <a:xfrm>
            <a:off x="6526213" y="2509838"/>
            <a:ext cx="1587" cy="30162"/>
          </a:xfrm>
          <a:custGeom>
            <a:avLst/>
            <a:gdLst>
              <a:gd name="T0" fmla="*/ 0 w 1"/>
              <a:gd name="T1" fmla="*/ 0 h 19"/>
              <a:gd name="T2" fmla="*/ 0 w 1"/>
              <a:gd name="T3" fmla="*/ 0 h 19"/>
              <a:gd name="T4" fmla="*/ 0 w 1"/>
              <a:gd name="T5" fmla="*/ 28575 h 19"/>
              <a:gd name="T6" fmla="*/ 0 w 1"/>
              <a:gd name="T7" fmla="*/ 28575 h 19"/>
              <a:gd name="T8" fmla="*/ 0 w 1"/>
              <a:gd name="T9" fmla="*/ 0 h 1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" h="19">
                <a:moveTo>
                  <a:pt x="0" y="0"/>
                </a:moveTo>
                <a:lnTo>
                  <a:pt x="0" y="0"/>
                </a:lnTo>
                <a:lnTo>
                  <a:pt x="0" y="18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9352" name="Freeform 134">
            <a:extLst>
              <a:ext uri="{FF2B5EF4-FFF2-40B4-BE49-F238E27FC236}">
                <a16:creationId xmlns:a16="http://schemas.microsoft.com/office/drawing/2014/main" id="{E834918E-9EE3-4DA7-8014-5EF451BA871F}"/>
              </a:ext>
            </a:extLst>
          </p:cNvPr>
          <p:cNvSpPr>
            <a:spLocks/>
          </p:cNvSpPr>
          <p:nvPr/>
        </p:nvSpPr>
        <p:spPr bwMode="auto">
          <a:xfrm>
            <a:off x="6526213" y="2571750"/>
            <a:ext cx="1587" cy="30163"/>
          </a:xfrm>
          <a:custGeom>
            <a:avLst/>
            <a:gdLst>
              <a:gd name="T0" fmla="*/ 0 w 1"/>
              <a:gd name="T1" fmla="*/ 0 h 19"/>
              <a:gd name="T2" fmla="*/ 0 w 1"/>
              <a:gd name="T3" fmla="*/ 0 h 19"/>
              <a:gd name="T4" fmla="*/ 0 w 1"/>
              <a:gd name="T5" fmla="*/ 28575 h 19"/>
              <a:gd name="T6" fmla="*/ 0 w 1"/>
              <a:gd name="T7" fmla="*/ 28575 h 19"/>
              <a:gd name="T8" fmla="*/ 0 w 1"/>
              <a:gd name="T9" fmla="*/ 0 h 1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" h="19">
                <a:moveTo>
                  <a:pt x="0" y="0"/>
                </a:moveTo>
                <a:lnTo>
                  <a:pt x="0" y="0"/>
                </a:lnTo>
                <a:lnTo>
                  <a:pt x="0" y="18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9353" name="Freeform 135">
            <a:extLst>
              <a:ext uri="{FF2B5EF4-FFF2-40B4-BE49-F238E27FC236}">
                <a16:creationId xmlns:a16="http://schemas.microsoft.com/office/drawing/2014/main" id="{557A6CBB-6104-4CA5-8A79-78E00AF003AD}"/>
              </a:ext>
            </a:extLst>
          </p:cNvPr>
          <p:cNvSpPr>
            <a:spLocks/>
          </p:cNvSpPr>
          <p:nvPr/>
        </p:nvSpPr>
        <p:spPr bwMode="auto">
          <a:xfrm>
            <a:off x="6526213" y="2636838"/>
            <a:ext cx="1587" cy="30162"/>
          </a:xfrm>
          <a:custGeom>
            <a:avLst/>
            <a:gdLst>
              <a:gd name="T0" fmla="*/ 0 w 1"/>
              <a:gd name="T1" fmla="*/ 0 h 19"/>
              <a:gd name="T2" fmla="*/ 0 w 1"/>
              <a:gd name="T3" fmla="*/ 0 h 19"/>
              <a:gd name="T4" fmla="*/ 0 w 1"/>
              <a:gd name="T5" fmla="*/ 28575 h 19"/>
              <a:gd name="T6" fmla="*/ 0 w 1"/>
              <a:gd name="T7" fmla="*/ 28575 h 19"/>
              <a:gd name="T8" fmla="*/ 0 w 1"/>
              <a:gd name="T9" fmla="*/ 0 h 1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" h="19">
                <a:moveTo>
                  <a:pt x="0" y="0"/>
                </a:moveTo>
                <a:lnTo>
                  <a:pt x="0" y="0"/>
                </a:lnTo>
                <a:lnTo>
                  <a:pt x="0" y="18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9354" name="Freeform 136">
            <a:extLst>
              <a:ext uri="{FF2B5EF4-FFF2-40B4-BE49-F238E27FC236}">
                <a16:creationId xmlns:a16="http://schemas.microsoft.com/office/drawing/2014/main" id="{813EDCE3-D1F8-44CD-8368-CA10FA116892}"/>
              </a:ext>
            </a:extLst>
          </p:cNvPr>
          <p:cNvSpPr>
            <a:spLocks/>
          </p:cNvSpPr>
          <p:nvPr/>
        </p:nvSpPr>
        <p:spPr bwMode="auto">
          <a:xfrm>
            <a:off x="6526213" y="2698750"/>
            <a:ext cx="1587" cy="30163"/>
          </a:xfrm>
          <a:custGeom>
            <a:avLst/>
            <a:gdLst>
              <a:gd name="T0" fmla="*/ 0 w 1"/>
              <a:gd name="T1" fmla="*/ 0 h 19"/>
              <a:gd name="T2" fmla="*/ 0 w 1"/>
              <a:gd name="T3" fmla="*/ 0 h 19"/>
              <a:gd name="T4" fmla="*/ 0 w 1"/>
              <a:gd name="T5" fmla="*/ 28575 h 19"/>
              <a:gd name="T6" fmla="*/ 0 w 1"/>
              <a:gd name="T7" fmla="*/ 28575 h 19"/>
              <a:gd name="T8" fmla="*/ 0 w 1"/>
              <a:gd name="T9" fmla="*/ 0 h 1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" h="19">
                <a:moveTo>
                  <a:pt x="0" y="0"/>
                </a:moveTo>
                <a:lnTo>
                  <a:pt x="0" y="0"/>
                </a:lnTo>
                <a:lnTo>
                  <a:pt x="0" y="18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9355" name="Freeform 137">
            <a:extLst>
              <a:ext uri="{FF2B5EF4-FFF2-40B4-BE49-F238E27FC236}">
                <a16:creationId xmlns:a16="http://schemas.microsoft.com/office/drawing/2014/main" id="{57672871-C83E-4370-A0B2-468D53DF9744}"/>
              </a:ext>
            </a:extLst>
          </p:cNvPr>
          <p:cNvSpPr>
            <a:spLocks/>
          </p:cNvSpPr>
          <p:nvPr/>
        </p:nvSpPr>
        <p:spPr bwMode="auto">
          <a:xfrm>
            <a:off x="6526213" y="2763838"/>
            <a:ext cx="1587" cy="31750"/>
          </a:xfrm>
          <a:custGeom>
            <a:avLst/>
            <a:gdLst>
              <a:gd name="T0" fmla="*/ 0 w 1"/>
              <a:gd name="T1" fmla="*/ 0 h 20"/>
              <a:gd name="T2" fmla="*/ 0 w 1"/>
              <a:gd name="T3" fmla="*/ 0 h 20"/>
              <a:gd name="T4" fmla="*/ 0 w 1"/>
              <a:gd name="T5" fmla="*/ 30163 h 20"/>
              <a:gd name="T6" fmla="*/ 0 w 1"/>
              <a:gd name="T7" fmla="*/ 30163 h 20"/>
              <a:gd name="T8" fmla="*/ 0 w 1"/>
              <a:gd name="T9" fmla="*/ 0 h 2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" h="20">
                <a:moveTo>
                  <a:pt x="0" y="0"/>
                </a:moveTo>
                <a:lnTo>
                  <a:pt x="0" y="0"/>
                </a:lnTo>
                <a:lnTo>
                  <a:pt x="0" y="19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9356" name="Freeform 138">
            <a:extLst>
              <a:ext uri="{FF2B5EF4-FFF2-40B4-BE49-F238E27FC236}">
                <a16:creationId xmlns:a16="http://schemas.microsoft.com/office/drawing/2014/main" id="{F0078FE0-F222-4C9E-979C-B85387B283DC}"/>
              </a:ext>
            </a:extLst>
          </p:cNvPr>
          <p:cNvSpPr>
            <a:spLocks/>
          </p:cNvSpPr>
          <p:nvPr/>
        </p:nvSpPr>
        <p:spPr bwMode="auto">
          <a:xfrm>
            <a:off x="6526213" y="2828925"/>
            <a:ext cx="1587" cy="30163"/>
          </a:xfrm>
          <a:custGeom>
            <a:avLst/>
            <a:gdLst>
              <a:gd name="T0" fmla="*/ 0 w 1"/>
              <a:gd name="T1" fmla="*/ 0 h 19"/>
              <a:gd name="T2" fmla="*/ 0 w 1"/>
              <a:gd name="T3" fmla="*/ 0 h 19"/>
              <a:gd name="T4" fmla="*/ 0 w 1"/>
              <a:gd name="T5" fmla="*/ 28575 h 19"/>
              <a:gd name="T6" fmla="*/ 0 w 1"/>
              <a:gd name="T7" fmla="*/ 28575 h 19"/>
              <a:gd name="T8" fmla="*/ 0 w 1"/>
              <a:gd name="T9" fmla="*/ 0 h 1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" h="19">
                <a:moveTo>
                  <a:pt x="0" y="0"/>
                </a:moveTo>
                <a:lnTo>
                  <a:pt x="0" y="0"/>
                </a:lnTo>
                <a:lnTo>
                  <a:pt x="0" y="18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9357" name="Freeform 139">
            <a:extLst>
              <a:ext uri="{FF2B5EF4-FFF2-40B4-BE49-F238E27FC236}">
                <a16:creationId xmlns:a16="http://schemas.microsoft.com/office/drawing/2014/main" id="{903BE655-EAE1-4738-9B0A-F82C0BA96E5D}"/>
              </a:ext>
            </a:extLst>
          </p:cNvPr>
          <p:cNvSpPr>
            <a:spLocks/>
          </p:cNvSpPr>
          <p:nvPr/>
        </p:nvSpPr>
        <p:spPr bwMode="auto">
          <a:xfrm>
            <a:off x="6526213" y="2890838"/>
            <a:ext cx="1587" cy="30162"/>
          </a:xfrm>
          <a:custGeom>
            <a:avLst/>
            <a:gdLst>
              <a:gd name="T0" fmla="*/ 0 w 1"/>
              <a:gd name="T1" fmla="*/ 0 h 19"/>
              <a:gd name="T2" fmla="*/ 0 w 1"/>
              <a:gd name="T3" fmla="*/ 0 h 19"/>
              <a:gd name="T4" fmla="*/ 0 w 1"/>
              <a:gd name="T5" fmla="*/ 28575 h 19"/>
              <a:gd name="T6" fmla="*/ 0 w 1"/>
              <a:gd name="T7" fmla="*/ 28575 h 19"/>
              <a:gd name="T8" fmla="*/ 0 w 1"/>
              <a:gd name="T9" fmla="*/ 0 h 1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" h="19">
                <a:moveTo>
                  <a:pt x="0" y="0"/>
                </a:moveTo>
                <a:lnTo>
                  <a:pt x="0" y="0"/>
                </a:lnTo>
                <a:lnTo>
                  <a:pt x="0" y="18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9358" name="Freeform 140">
            <a:extLst>
              <a:ext uri="{FF2B5EF4-FFF2-40B4-BE49-F238E27FC236}">
                <a16:creationId xmlns:a16="http://schemas.microsoft.com/office/drawing/2014/main" id="{BF981250-42E4-4875-8D9C-3FFD79D4E025}"/>
              </a:ext>
            </a:extLst>
          </p:cNvPr>
          <p:cNvSpPr>
            <a:spLocks/>
          </p:cNvSpPr>
          <p:nvPr/>
        </p:nvSpPr>
        <p:spPr bwMode="auto">
          <a:xfrm>
            <a:off x="6526213" y="2954338"/>
            <a:ext cx="1587" cy="30162"/>
          </a:xfrm>
          <a:custGeom>
            <a:avLst/>
            <a:gdLst>
              <a:gd name="T0" fmla="*/ 0 w 1"/>
              <a:gd name="T1" fmla="*/ 0 h 19"/>
              <a:gd name="T2" fmla="*/ 0 w 1"/>
              <a:gd name="T3" fmla="*/ 0 h 19"/>
              <a:gd name="T4" fmla="*/ 0 w 1"/>
              <a:gd name="T5" fmla="*/ 28575 h 19"/>
              <a:gd name="T6" fmla="*/ 0 w 1"/>
              <a:gd name="T7" fmla="*/ 28575 h 19"/>
              <a:gd name="T8" fmla="*/ 0 w 1"/>
              <a:gd name="T9" fmla="*/ 0 h 1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" h="19">
                <a:moveTo>
                  <a:pt x="0" y="0"/>
                </a:moveTo>
                <a:lnTo>
                  <a:pt x="0" y="0"/>
                </a:lnTo>
                <a:lnTo>
                  <a:pt x="0" y="18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9359" name="Freeform 141">
            <a:extLst>
              <a:ext uri="{FF2B5EF4-FFF2-40B4-BE49-F238E27FC236}">
                <a16:creationId xmlns:a16="http://schemas.microsoft.com/office/drawing/2014/main" id="{1216B31C-7E33-46F8-93D9-58C4890C5242}"/>
              </a:ext>
            </a:extLst>
          </p:cNvPr>
          <p:cNvSpPr>
            <a:spLocks/>
          </p:cNvSpPr>
          <p:nvPr/>
        </p:nvSpPr>
        <p:spPr bwMode="auto">
          <a:xfrm>
            <a:off x="6526213" y="3017838"/>
            <a:ext cx="1587" cy="30162"/>
          </a:xfrm>
          <a:custGeom>
            <a:avLst/>
            <a:gdLst>
              <a:gd name="T0" fmla="*/ 0 w 1"/>
              <a:gd name="T1" fmla="*/ 0 h 19"/>
              <a:gd name="T2" fmla="*/ 0 w 1"/>
              <a:gd name="T3" fmla="*/ 0 h 19"/>
              <a:gd name="T4" fmla="*/ 0 w 1"/>
              <a:gd name="T5" fmla="*/ 28575 h 19"/>
              <a:gd name="T6" fmla="*/ 0 w 1"/>
              <a:gd name="T7" fmla="*/ 28575 h 19"/>
              <a:gd name="T8" fmla="*/ 0 w 1"/>
              <a:gd name="T9" fmla="*/ 0 h 1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" h="19">
                <a:moveTo>
                  <a:pt x="0" y="0"/>
                </a:moveTo>
                <a:lnTo>
                  <a:pt x="0" y="0"/>
                </a:lnTo>
                <a:lnTo>
                  <a:pt x="0" y="18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9360" name="Freeform 142">
            <a:extLst>
              <a:ext uri="{FF2B5EF4-FFF2-40B4-BE49-F238E27FC236}">
                <a16:creationId xmlns:a16="http://schemas.microsoft.com/office/drawing/2014/main" id="{4CA106D9-6D99-4441-971E-9F4741591139}"/>
              </a:ext>
            </a:extLst>
          </p:cNvPr>
          <p:cNvSpPr>
            <a:spLocks/>
          </p:cNvSpPr>
          <p:nvPr/>
        </p:nvSpPr>
        <p:spPr bwMode="auto">
          <a:xfrm>
            <a:off x="6526213" y="3081338"/>
            <a:ext cx="1587" cy="31750"/>
          </a:xfrm>
          <a:custGeom>
            <a:avLst/>
            <a:gdLst>
              <a:gd name="T0" fmla="*/ 0 w 1"/>
              <a:gd name="T1" fmla="*/ 0 h 20"/>
              <a:gd name="T2" fmla="*/ 0 w 1"/>
              <a:gd name="T3" fmla="*/ 0 h 20"/>
              <a:gd name="T4" fmla="*/ 0 w 1"/>
              <a:gd name="T5" fmla="*/ 30163 h 20"/>
              <a:gd name="T6" fmla="*/ 0 w 1"/>
              <a:gd name="T7" fmla="*/ 30163 h 20"/>
              <a:gd name="T8" fmla="*/ 0 w 1"/>
              <a:gd name="T9" fmla="*/ 0 h 2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" h="20">
                <a:moveTo>
                  <a:pt x="0" y="0"/>
                </a:moveTo>
                <a:lnTo>
                  <a:pt x="0" y="0"/>
                </a:lnTo>
                <a:lnTo>
                  <a:pt x="0" y="19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9361" name="Freeform 143">
            <a:extLst>
              <a:ext uri="{FF2B5EF4-FFF2-40B4-BE49-F238E27FC236}">
                <a16:creationId xmlns:a16="http://schemas.microsoft.com/office/drawing/2014/main" id="{3693E7BE-A3A8-4B74-8D13-E9407FE76BAF}"/>
              </a:ext>
            </a:extLst>
          </p:cNvPr>
          <p:cNvSpPr>
            <a:spLocks/>
          </p:cNvSpPr>
          <p:nvPr/>
        </p:nvSpPr>
        <p:spPr bwMode="auto">
          <a:xfrm>
            <a:off x="6526213" y="3144838"/>
            <a:ext cx="1587" cy="30162"/>
          </a:xfrm>
          <a:custGeom>
            <a:avLst/>
            <a:gdLst>
              <a:gd name="T0" fmla="*/ 0 w 1"/>
              <a:gd name="T1" fmla="*/ 0 h 19"/>
              <a:gd name="T2" fmla="*/ 0 w 1"/>
              <a:gd name="T3" fmla="*/ 0 h 19"/>
              <a:gd name="T4" fmla="*/ 0 w 1"/>
              <a:gd name="T5" fmla="*/ 28575 h 19"/>
              <a:gd name="T6" fmla="*/ 0 w 1"/>
              <a:gd name="T7" fmla="*/ 28575 h 19"/>
              <a:gd name="T8" fmla="*/ 0 w 1"/>
              <a:gd name="T9" fmla="*/ 0 h 1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" h="19">
                <a:moveTo>
                  <a:pt x="0" y="0"/>
                </a:moveTo>
                <a:lnTo>
                  <a:pt x="0" y="0"/>
                </a:lnTo>
                <a:lnTo>
                  <a:pt x="0" y="18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9362" name="Freeform 144">
            <a:extLst>
              <a:ext uri="{FF2B5EF4-FFF2-40B4-BE49-F238E27FC236}">
                <a16:creationId xmlns:a16="http://schemas.microsoft.com/office/drawing/2014/main" id="{7D04F4FA-8416-4691-99A7-821975C4E78A}"/>
              </a:ext>
            </a:extLst>
          </p:cNvPr>
          <p:cNvSpPr>
            <a:spLocks/>
          </p:cNvSpPr>
          <p:nvPr/>
        </p:nvSpPr>
        <p:spPr bwMode="auto">
          <a:xfrm>
            <a:off x="6496050" y="3148013"/>
            <a:ext cx="69850" cy="77787"/>
          </a:xfrm>
          <a:custGeom>
            <a:avLst/>
            <a:gdLst>
              <a:gd name="T0" fmla="*/ 68263 w 44"/>
              <a:gd name="T1" fmla="*/ 0 h 49"/>
              <a:gd name="T2" fmla="*/ 0 w 44"/>
              <a:gd name="T3" fmla="*/ 0 h 49"/>
              <a:gd name="T4" fmla="*/ 34925 w 44"/>
              <a:gd name="T5" fmla="*/ 76200 h 49"/>
              <a:gd name="T6" fmla="*/ 68263 w 44"/>
              <a:gd name="T7" fmla="*/ 0 h 49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44" h="49">
                <a:moveTo>
                  <a:pt x="43" y="0"/>
                </a:moveTo>
                <a:lnTo>
                  <a:pt x="0" y="0"/>
                </a:lnTo>
                <a:lnTo>
                  <a:pt x="22" y="48"/>
                </a:lnTo>
                <a:lnTo>
                  <a:pt x="43" y="0"/>
                </a:lnTo>
              </a:path>
            </a:pathLst>
          </a:custGeom>
          <a:solidFill>
            <a:srgbClr val="000000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9363" name="Rectangle 145">
            <a:extLst>
              <a:ext uri="{FF2B5EF4-FFF2-40B4-BE49-F238E27FC236}">
                <a16:creationId xmlns:a16="http://schemas.microsoft.com/office/drawing/2014/main" id="{E5FED952-C17E-4713-98E2-7D280ABAC7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13513" y="763588"/>
            <a:ext cx="3275012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hu-HU" sz="1600">
                <a:solidFill>
                  <a:srgbClr val="000000"/>
                </a:solidFill>
              </a:rPr>
              <a:t>Megvalósíthatósági alternatívák</a:t>
            </a:r>
          </a:p>
          <a:p>
            <a:r>
              <a:rPr lang="en-US" altLang="hu-HU" sz="1600">
                <a:solidFill>
                  <a:srgbClr val="000000"/>
                </a:solidFill>
              </a:rPr>
              <a:t>kiválasztása</a:t>
            </a:r>
          </a:p>
        </p:txBody>
      </p:sp>
    </p:spTree>
  </p:cSld>
  <p:clrMapOvr>
    <a:masterClrMapping/>
  </p:clrMapOvr>
  <p:transition>
    <p:wipe dir="d"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Élőláb helye 4">
            <a:extLst>
              <a:ext uri="{FF2B5EF4-FFF2-40B4-BE49-F238E27FC236}">
                <a16:creationId xmlns:a16="http://schemas.microsoft.com/office/drawing/2014/main" id="{F64783C8-E7FD-4F2E-B87C-5E0EC545EB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hu-HU" b="0">
                <a:latin typeface="Arial" panose="020B0604020202020204" pitchFamily="34" charset="0"/>
              </a:rPr>
              <a:t>Információrendszer fejlesztés módszertana, Dr. Molnár Bálint egyetemi docens</a:t>
            </a:r>
          </a:p>
        </p:txBody>
      </p:sp>
      <p:sp>
        <p:nvSpPr>
          <p:cNvPr id="64515" name="Dia számának helye 5">
            <a:extLst>
              <a:ext uri="{FF2B5EF4-FFF2-40B4-BE49-F238E27FC236}">
                <a16:creationId xmlns:a16="http://schemas.microsoft.com/office/drawing/2014/main" id="{14DBC75C-115E-4CEC-858F-64EE4734C6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fld id="{AC1D41C1-5F1B-459C-85F8-C1283E589952}" type="slidenum">
              <a:rPr lang="en-US" altLang="hu-HU" b="0">
                <a:latin typeface="Arial" panose="020B0604020202020204" pitchFamily="34" charset="0"/>
              </a:rPr>
              <a:pPr/>
              <a:t>30</a:t>
            </a:fld>
            <a:endParaRPr lang="en-US" altLang="hu-HU" b="0">
              <a:latin typeface="Arial" panose="020B0604020202020204" pitchFamily="34" charset="0"/>
            </a:endParaRPr>
          </a:p>
        </p:txBody>
      </p:sp>
      <p:sp>
        <p:nvSpPr>
          <p:cNvPr id="64516" name="Rectangle 2">
            <a:extLst>
              <a:ext uri="{FF2B5EF4-FFF2-40B4-BE49-F238E27FC236}">
                <a16:creationId xmlns:a16="http://schemas.microsoft.com/office/drawing/2014/main" id="{AD6C8947-A9CD-42EC-9E38-3ADC0B291A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7875" y="6234113"/>
            <a:ext cx="20383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hu-HU" altLang="hu-HU"/>
          </a:p>
        </p:txBody>
      </p:sp>
      <p:sp>
        <p:nvSpPr>
          <p:cNvPr id="64517" name="Rectangle 3">
            <a:extLst>
              <a:ext uri="{FF2B5EF4-FFF2-40B4-BE49-F238E27FC236}">
                <a16:creationId xmlns:a16="http://schemas.microsoft.com/office/drawing/2014/main" id="{0101DBD1-72C5-4598-AF7B-A6F0B70052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98838" y="6234113"/>
            <a:ext cx="31083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hu-HU" altLang="hu-HU"/>
          </a:p>
        </p:txBody>
      </p:sp>
      <p:sp>
        <p:nvSpPr>
          <p:cNvPr id="64518" name="Rectangle 4">
            <a:extLst>
              <a:ext uri="{FF2B5EF4-FFF2-40B4-BE49-F238E27FC236}">
                <a16:creationId xmlns:a16="http://schemas.microsoft.com/office/drawing/2014/main" id="{788DA8B2-73A2-4708-98F1-9C1C853F14A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57288" y="584200"/>
            <a:ext cx="7869237" cy="536575"/>
          </a:xfrm>
          <a:noFill/>
        </p:spPr>
        <p:txBody>
          <a:bodyPr lIns="0" tIns="0" rIns="0" bIns="0"/>
          <a:lstStyle/>
          <a:p>
            <a:pPr marL="0" indent="0" algn="ctr" defTabSz="401638" eaLnBrk="1" hangingPunct="1">
              <a:spcBef>
                <a:spcPct val="0"/>
              </a:spcBef>
            </a:pPr>
            <a:r>
              <a:rPr lang="en-US" altLang="hu-HU" sz="2400"/>
              <a:t>4 LÉPÉSES FOLYAMAT</a:t>
            </a:r>
          </a:p>
        </p:txBody>
      </p:sp>
      <p:sp>
        <p:nvSpPr>
          <p:cNvPr id="64519" name="Rectangle 5">
            <a:extLst>
              <a:ext uri="{FF2B5EF4-FFF2-40B4-BE49-F238E27FC236}">
                <a16:creationId xmlns:a16="http://schemas.microsoft.com/office/drawing/2014/main" id="{D55D4547-07E4-4193-A45D-323C0AB15E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9650" y="1920875"/>
            <a:ext cx="8534400" cy="3660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hu-HU" sz="2200" b="0">
                <a:solidFill>
                  <a:srgbClr val="000000"/>
                </a:solidFill>
              </a:rPr>
              <a:t>Tekintse át az 1. szintű folyamatokat kiterjesztési, illetve lebontási szempontból!</a:t>
            </a:r>
          </a:p>
          <a:p>
            <a:endParaRPr lang="en-US" altLang="hu-HU" sz="2200" b="0">
              <a:solidFill>
                <a:srgbClr val="000000"/>
              </a:solidFill>
            </a:endParaRPr>
          </a:p>
          <a:p>
            <a:r>
              <a:rPr lang="en-US" altLang="hu-HU" sz="2200" b="0">
                <a:solidFill>
                  <a:srgbClr val="000000"/>
                </a:solidFill>
              </a:rPr>
              <a:t>Egy első szintű folyamat összes bemenő és kimenő adatfolyamának szerepelnie kell a következő szinten (2. szint) és minden ilyen </a:t>
            </a:r>
            <a:r>
              <a:rPr lang="en-US" altLang="hu-HU" sz="2200" b="0">
                <a:solidFill>
                  <a:srgbClr val="000000"/>
                </a:solidFill>
                <a:highlight>
                  <a:srgbClr val="FFFF00"/>
                </a:highlight>
              </a:rPr>
              <a:t>adatfolyam kezelésére egy 2. szintű folyamatot </a:t>
            </a:r>
            <a:r>
              <a:rPr lang="en-US" altLang="hu-HU" sz="2200" b="0">
                <a:solidFill>
                  <a:srgbClr val="000000"/>
                </a:solidFill>
              </a:rPr>
              <a:t>kell létrehozni.</a:t>
            </a:r>
          </a:p>
          <a:p>
            <a:endParaRPr lang="en-US" altLang="hu-HU" sz="2200" b="0">
              <a:solidFill>
                <a:srgbClr val="000000"/>
              </a:solidFill>
            </a:endParaRPr>
          </a:p>
          <a:p>
            <a:r>
              <a:rPr lang="en-US" altLang="hu-HU" sz="2200" b="0">
                <a:solidFill>
                  <a:srgbClr val="000000"/>
                </a:solidFill>
              </a:rPr>
              <a:t>A teljesség vizsgálata, azaz a lyukak kitöltése</a:t>
            </a:r>
          </a:p>
          <a:p>
            <a:endParaRPr lang="en-US" altLang="hu-HU" sz="2200" b="0">
              <a:solidFill>
                <a:srgbClr val="000000"/>
              </a:solidFill>
            </a:endParaRPr>
          </a:p>
          <a:p>
            <a:r>
              <a:rPr lang="en-US" altLang="hu-HU" sz="2200" b="0">
                <a:solidFill>
                  <a:srgbClr val="000000"/>
                </a:solidFill>
              </a:rPr>
              <a:t>Az 1.szint áttekintése a lebontás után, majd a felhasználóval történő áttekintés</a:t>
            </a:r>
          </a:p>
        </p:txBody>
      </p:sp>
      <p:sp>
        <p:nvSpPr>
          <p:cNvPr id="64520" name="Rectangle 6">
            <a:extLst>
              <a:ext uri="{FF2B5EF4-FFF2-40B4-BE49-F238E27FC236}">
                <a16:creationId xmlns:a16="http://schemas.microsoft.com/office/drawing/2014/main" id="{AE0C2B98-93EE-4D42-97CE-07420E901E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73213" y="2270125"/>
            <a:ext cx="8121650" cy="1249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hu-HU" altLang="hu-HU"/>
          </a:p>
        </p:txBody>
      </p:sp>
    </p:spTree>
  </p:cSld>
  <p:clrMapOvr>
    <a:masterClrMapping/>
  </p:clrMapOvr>
  <p:transition>
    <p:wipe dir="d"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Élőláb helye 4">
            <a:extLst>
              <a:ext uri="{FF2B5EF4-FFF2-40B4-BE49-F238E27FC236}">
                <a16:creationId xmlns:a16="http://schemas.microsoft.com/office/drawing/2014/main" id="{3DB8A029-C2D3-4DF3-AD7D-3E7D11F02D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hu-HU" b="0">
                <a:latin typeface="Arial" panose="020B0604020202020204" pitchFamily="34" charset="0"/>
              </a:rPr>
              <a:t>Információrendszer fejlesztés módszertana, Dr. Molnár Bálint egyetemi docens</a:t>
            </a:r>
          </a:p>
        </p:txBody>
      </p:sp>
      <p:sp>
        <p:nvSpPr>
          <p:cNvPr id="66563" name="Dia számának helye 5">
            <a:extLst>
              <a:ext uri="{FF2B5EF4-FFF2-40B4-BE49-F238E27FC236}">
                <a16:creationId xmlns:a16="http://schemas.microsoft.com/office/drawing/2014/main" id="{D5C73D4B-A28C-4C6B-8AC0-A2889214F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fld id="{053B785F-7086-4B7D-A742-2BC9F8BB5037}" type="slidenum">
              <a:rPr lang="en-US" altLang="hu-HU" b="0">
                <a:latin typeface="Arial" panose="020B0604020202020204" pitchFamily="34" charset="0"/>
              </a:rPr>
              <a:pPr/>
              <a:t>31</a:t>
            </a:fld>
            <a:endParaRPr lang="en-US" altLang="hu-HU" b="0">
              <a:latin typeface="Arial" panose="020B0604020202020204" pitchFamily="34" charset="0"/>
            </a:endParaRPr>
          </a:p>
        </p:txBody>
      </p:sp>
      <p:sp>
        <p:nvSpPr>
          <p:cNvPr id="66564" name="Rectangle 2">
            <a:extLst>
              <a:ext uri="{FF2B5EF4-FFF2-40B4-BE49-F238E27FC236}">
                <a16:creationId xmlns:a16="http://schemas.microsoft.com/office/drawing/2014/main" id="{75FB0589-575C-49EB-B417-1251B7B57E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7875" y="6234113"/>
            <a:ext cx="20383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hu-HU" altLang="hu-HU"/>
          </a:p>
        </p:txBody>
      </p:sp>
      <p:sp>
        <p:nvSpPr>
          <p:cNvPr id="66565" name="Rectangle 3">
            <a:extLst>
              <a:ext uri="{FF2B5EF4-FFF2-40B4-BE49-F238E27FC236}">
                <a16:creationId xmlns:a16="http://schemas.microsoft.com/office/drawing/2014/main" id="{80A959D8-A5A2-40E2-A824-A1B88EFBB9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98838" y="6234113"/>
            <a:ext cx="31083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hu-HU" altLang="hu-HU"/>
          </a:p>
        </p:txBody>
      </p:sp>
      <p:sp>
        <p:nvSpPr>
          <p:cNvPr id="66566" name="Line 4">
            <a:extLst>
              <a:ext uri="{FF2B5EF4-FFF2-40B4-BE49-F238E27FC236}">
                <a16:creationId xmlns:a16="http://schemas.microsoft.com/office/drawing/2014/main" id="{E95E1F35-5E26-4D6E-B8D8-6E4C22EFDC07}"/>
              </a:ext>
            </a:extLst>
          </p:cNvPr>
          <p:cNvSpPr>
            <a:spLocks noChangeShapeType="1"/>
          </p:cNvSpPr>
          <p:nvPr/>
        </p:nvSpPr>
        <p:spPr bwMode="auto">
          <a:xfrm>
            <a:off x="877888" y="5038725"/>
            <a:ext cx="0" cy="989013"/>
          </a:xfrm>
          <a:prstGeom prst="line">
            <a:avLst/>
          </a:prstGeom>
          <a:noFill/>
          <a:ln w="12700">
            <a:solidFill>
              <a:srgbClr val="000000"/>
            </a:solidFill>
            <a:prstDash val="lg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6567" name="Rectangle 5">
            <a:extLst>
              <a:ext uri="{FF2B5EF4-FFF2-40B4-BE49-F238E27FC236}">
                <a16:creationId xmlns:a16="http://schemas.microsoft.com/office/drawing/2014/main" id="{E64342CB-20EE-410D-925C-32FD8287DE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8338" y="466725"/>
            <a:ext cx="9104312" cy="809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hu-HU" sz="2400" b="0">
                <a:solidFill>
                  <a:srgbClr val="000000"/>
                </a:solidFill>
              </a:rPr>
              <a:t>1.LÉPÉS</a:t>
            </a:r>
          </a:p>
          <a:p>
            <a:pPr algn="ctr"/>
            <a:r>
              <a:rPr lang="en-US" altLang="hu-HU" sz="2400" b="0">
                <a:solidFill>
                  <a:srgbClr val="000000"/>
                </a:solidFill>
              </a:rPr>
              <a:t>1. szintű folyamatok megvizsgálása</a:t>
            </a:r>
          </a:p>
        </p:txBody>
      </p:sp>
      <p:sp>
        <p:nvSpPr>
          <p:cNvPr id="66568" name="Freeform 6">
            <a:extLst>
              <a:ext uri="{FF2B5EF4-FFF2-40B4-BE49-F238E27FC236}">
                <a16:creationId xmlns:a16="http://schemas.microsoft.com/office/drawing/2014/main" id="{EBBCBA34-DE9D-4879-B03D-AF25230E2677}"/>
              </a:ext>
            </a:extLst>
          </p:cNvPr>
          <p:cNvSpPr>
            <a:spLocks/>
          </p:cNvSpPr>
          <p:nvPr/>
        </p:nvSpPr>
        <p:spPr bwMode="auto">
          <a:xfrm>
            <a:off x="5565775" y="3311525"/>
            <a:ext cx="1939925" cy="719138"/>
          </a:xfrm>
          <a:custGeom>
            <a:avLst/>
            <a:gdLst>
              <a:gd name="T0" fmla="*/ 0 w 1222"/>
              <a:gd name="T1" fmla="*/ 0 h 453"/>
              <a:gd name="T2" fmla="*/ 0 w 1222"/>
              <a:gd name="T3" fmla="*/ 717550 h 453"/>
              <a:gd name="T4" fmla="*/ 1938338 w 1222"/>
              <a:gd name="T5" fmla="*/ 717550 h 453"/>
              <a:gd name="T6" fmla="*/ 1938338 w 1222"/>
              <a:gd name="T7" fmla="*/ 0 h 453"/>
              <a:gd name="T8" fmla="*/ 0 w 1222"/>
              <a:gd name="T9" fmla="*/ 0 h 453"/>
              <a:gd name="T10" fmla="*/ 0 w 1222"/>
              <a:gd name="T11" fmla="*/ 0 h 453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222" h="453">
                <a:moveTo>
                  <a:pt x="0" y="0"/>
                </a:moveTo>
                <a:lnTo>
                  <a:pt x="0" y="452"/>
                </a:lnTo>
                <a:lnTo>
                  <a:pt x="1221" y="452"/>
                </a:lnTo>
                <a:lnTo>
                  <a:pt x="1221" y="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6569" name="Line 7">
            <a:extLst>
              <a:ext uri="{FF2B5EF4-FFF2-40B4-BE49-F238E27FC236}">
                <a16:creationId xmlns:a16="http://schemas.microsoft.com/office/drawing/2014/main" id="{D163B615-8781-447B-A186-297130D0F19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570538" y="3546475"/>
            <a:ext cx="192405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6570" name="Line 8">
            <a:extLst>
              <a:ext uri="{FF2B5EF4-FFF2-40B4-BE49-F238E27FC236}">
                <a16:creationId xmlns:a16="http://schemas.microsoft.com/office/drawing/2014/main" id="{685D7B12-76B9-4013-8DA3-DCDE75A94F7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956300" y="3324225"/>
            <a:ext cx="0" cy="2174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6571" name="Rectangle 9">
            <a:extLst>
              <a:ext uri="{FF2B5EF4-FFF2-40B4-BE49-F238E27FC236}">
                <a16:creationId xmlns:a16="http://schemas.microsoft.com/office/drawing/2014/main" id="{7DC7C3AD-CE3D-4C8D-AB5A-811CDC1DA48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505450" y="4592638"/>
            <a:ext cx="1555750" cy="125412"/>
          </a:xfrm>
          <a:noFill/>
        </p:spPr>
        <p:txBody>
          <a:bodyPr lIns="0" tIns="0" rIns="0" bIns="0"/>
          <a:lstStyle/>
          <a:p>
            <a:pPr marL="0" indent="0" algn="ctr" defTabSz="401638" eaLnBrk="1" hangingPunct="1">
              <a:spcBef>
                <a:spcPct val="0"/>
              </a:spcBef>
            </a:pPr>
            <a:r>
              <a:rPr lang="en-US" altLang="hu-HU" sz="1400"/>
              <a:t>SZÁMÍTÓGÉP</a:t>
            </a:r>
          </a:p>
        </p:txBody>
      </p:sp>
      <p:sp>
        <p:nvSpPr>
          <p:cNvPr id="66572" name="Rectangle 10">
            <a:extLst>
              <a:ext uri="{FF2B5EF4-FFF2-40B4-BE49-F238E27FC236}">
                <a16:creationId xmlns:a16="http://schemas.microsoft.com/office/drawing/2014/main" id="{BBC85381-2940-475F-A1CC-C18B63A1CD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78488" y="3359150"/>
            <a:ext cx="107950" cy="131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hu-HU" sz="1600" b="0">
                <a:solidFill>
                  <a:srgbClr val="000000"/>
                </a:solidFill>
              </a:rPr>
              <a:t>5</a:t>
            </a:r>
          </a:p>
        </p:txBody>
      </p:sp>
      <p:sp>
        <p:nvSpPr>
          <p:cNvPr id="66573" name="Rectangle 11">
            <a:extLst>
              <a:ext uri="{FF2B5EF4-FFF2-40B4-BE49-F238E27FC236}">
                <a16:creationId xmlns:a16="http://schemas.microsoft.com/office/drawing/2014/main" id="{0AA29927-2746-49D4-9A90-11EBE734C4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00" y="3575050"/>
            <a:ext cx="1673225" cy="387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hu-HU" sz="1600" b="0">
                <a:solidFill>
                  <a:srgbClr val="000000"/>
                </a:solidFill>
              </a:rPr>
              <a:t>KÉSZLET ÉS ÁR ELLENőRZÉS</a:t>
            </a:r>
          </a:p>
        </p:txBody>
      </p:sp>
      <p:sp>
        <p:nvSpPr>
          <p:cNvPr id="66574" name="Freeform 12">
            <a:extLst>
              <a:ext uri="{FF2B5EF4-FFF2-40B4-BE49-F238E27FC236}">
                <a16:creationId xmlns:a16="http://schemas.microsoft.com/office/drawing/2014/main" id="{07FC1272-2D47-44DD-AE9F-2536BAF24C1B}"/>
              </a:ext>
            </a:extLst>
          </p:cNvPr>
          <p:cNvSpPr>
            <a:spLocks/>
          </p:cNvSpPr>
          <p:nvPr/>
        </p:nvSpPr>
        <p:spPr bwMode="auto">
          <a:xfrm>
            <a:off x="1371600" y="1685925"/>
            <a:ext cx="1831975" cy="449263"/>
          </a:xfrm>
          <a:custGeom>
            <a:avLst/>
            <a:gdLst>
              <a:gd name="T0" fmla="*/ 1830388 w 1154"/>
              <a:gd name="T1" fmla="*/ 0 h 283"/>
              <a:gd name="T2" fmla="*/ 0 w 1154"/>
              <a:gd name="T3" fmla="*/ 0 h 283"/>
              <a:gd name="T4" fmla="*/ 0 w 1154"/>
              <a:gd name="T5" fmla="*/ 447675 h 283"/>
              <a:gd name="T6" fmla="*/ 1830388 w 1154"/>
              <a:gd name="T7" fmla="*/ 447675 h 283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154" h="283">
                <a:moveTo>
                  <a:pt x="1153" y="0"/>
                </a:moveTo>
                <a:lnTo>
                  <a:pt x="0" y="0"/>
                </a:lnTo>
                <a:lnTo>
                  <a:pt x="0" y="282"/>
                </a:lnTo>
                <a:lnTo>
                  <a:pt x="1153" y="28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6575" name="Rectangle 13">
            <a:extLst>
              <a:ext uri="{FF2B5EF4-FFF2-40B4-BE49-F238E27FC236}">
                <a16:creationId xmlns:a16="http://schemas.microsoft.com/office/drawing/2014/main" id="{0910E9C0-E463-4F0A-BFA9-72E502F7A6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81138" y="1827213"/>
            <a:ext cx="258762" cy="166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hu-HU" sz="1600" b="0">
                <a:solidFill>
                  <a:srgbClr val="000000"/>
                </a:solidFill>
              </a:rPr>
              <a:t>D6</a:t>
            </a:r>
          </a:p>
        </p:txBody>
      </p:sp>
      <p:sp>
        <p:nvSpPr>
          <p:cNvPr id="66576" name="Line 14">
            <a:extLst>
              <a:ext uri="{FF2B5EF4-FFF2-40B4-BE49-F238E27FC236}">
                <a16:creationId xmlns:a16="http://schemas.microsoft.com/office/drawing/2014/main" id="{F1F6CDEB-BAC0-4A9C-A691-534561FD4A55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5625" y="1695450"/>
            <a:ext cx="0" cy="4381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6577" name="Rectangle 15">
            <a:extLst>
              <a:ext uri="{FF2B5EF4-FFF2-40B4-BE49-F238E27FC236}">
                <a16:creationId xmlns:a16="http://schemas.microsoft.com/office/drawing/2014/main" id="{C953405E-D144-4DEC-B2E1-C687B25D86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33575" y="1695450"/>
            <a:ext cx="120015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hu-HU" sz="1600" b="0">
                <a:solidFill>
                  <a:srgbClr val="000000"/>
                </a:solidFill>
              </a:rPr>
              <a:t>SZÁMLA ADATOK</a:t>
            </a:r>
          </a:p>
        </p:txBody>
      </p:sp>
      <p:sp>
        <p:nvSpPr>
          <p:cNvPr id="66578" name="Rectangle 16">
            <a:extLst>
              <a:ext uri="{FF2B5EF4-FFF2-40B4-BE49-F238E27FC236}">
                <a16:creationId xmlns:a16="http://schemas.microsoft.com/office/drawing/2014/main" id="{80845D64-7178-4A1D-A923-56CBC45E0C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24325" y="3505200"/>
            <a:ext cx="655638" cy="131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hu-HU" sz="1600" b="0">
                <a:solidFill>
                  <a:srgbClr val="000000"/>
                </a:solidFill>
              </a:rPr>
              <a:t>Készlet</a:t>
            </a:r>
          </a:p>
        </p:txBody>
      </p:sp>
      <p:sp>
        <p:nvSpPr>
          <p:cNvPr id="66579" name="Rectangle 17">
            <a:extLst>
              <a:ext uri="{FF2B5EF4-FFF2-40B4-BE49-F238E27FC236}">
                <a16:creationId xmlns:a16="http://schemas.microsoft.com/office/drawing/2014/main" id="{65324243-F7EE-4CF0-9D13-67067FDEAB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98888" y="1965325"/>
            <a:ext cx="1392237" cy="125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hu-HU" sz="1600" b="0">
                <a:solidFill>
                  <a:srgbClr val="000000"/>
                </a:solidFill>
              </a:rPr>
              <a:t>Számla adatok</a:t>
            </a:r>
          </a:p>
        </p:txBody>
      </p:sp>
      <p:sp>
        <p:nvSpPr>
          <p:cNvPr id="66580" name="Rectangle 18">
            <a:extLst>
              <a:ext uri="{FF2B5EF4-FFF2-40B4-BE49-F238E27FC236}">
                <a16:creationId xmlns:a16="http://schemas.microsoft.com/office/drawing/2014/main" id="{02DCA611-F199-4391-89A1-8234A56780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92313" y="819150"/>
            <a:ext cx="6188075" cy="239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hu-HU" altLang="hu-HU"/>
          </a:p>
        </p:txBody>
      </p:sp>
      <p:sp>
        <p:nvSpPr>
          <p:cNvPr id="66581" name="Rectangle 19">
            <a:extLst>
              <a:ext uri="{FF2B5EF4-FFF2-40B4-BE49-F238E27FC236}">
                <a16:creationId xmlns:a16="http://schemas.microsoft.com/office/drawing/2014/main" id="{955DFBB1-FBBE-47CE-8734-4B4A5429D1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76375" y="2466975"/>
            <a:ext cx="257175" cy="131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hu-HU" sz="1600" b="0">
                <a:solidFill>
                  <a:srgbClr val="000000"/>
                </a:solidFill>
              </a:rPr>
              <a:t>D1</a:t>
            </a:r>
          </a:p>
        </p:txBody>
      </p:sp>
      <p:sp>
        <p:nvSpPr>
          <p:cNvPr id="66582" name="Rectangle 20">
            <a:extLst>
              <a:ext uri="{FF2B5EF4-FFF2-40B4-BE49-F238E27FC236}">
                <a16:creationId xmlns:a16="http://schemas.microsoft.com/office/drawing/2014/main" id="{4F77B7B5-240B-459C-8A23-437C9F58C2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76425" y="2297113"/>
            <a:ext cx="1457325" cy="331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hu-HU" sz="1600" b="0">
                <a:solidFill>
                  <a:srgbClr val="000000"/>
                </a:solidFill>
              </a:rPr>
              <a:t>TERMÉKEK  ÉS  ÁRAK</a:t>
            </a:r>
          </a:p>
        </p:txBody>
      </p:sp>
      <p:sp>
        <p:nvSpPr>
          <p:cNvPr id="66583" name="Rectangle 21">
            <a:extLst>
              <a:ext uri="{FF2B5EF4-FFF2-40B4-BE49-F238E27FC236}">
                <a16:creationId xmlns:a16="http://schemas.microsoft.com/office/drawing/2014/main" id="{B3E86D48-DEF7-4EE6-B5DD-607321DF8E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25613" y="3670300"/>
            <a:ext cx="257175" cy="130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hu-HU" sz="1600" b="0">
                <a:solidFill>
                  <a:srgbClr val="000000"/>
                </a:solidFill>
              </a:rPr>
              <a:t>D4</a:t>
            </a:r>
          </a:p>
        </p:txBody>
      </p:sp>
      <p:sp>
        <p:nvSpPr>
          <p:cNvPr id="66584" name="Rectangle 22">
            <a:extLst>
              <a:ext uri="{FF2B5EF4-FFF2-40B4-BE49-F238E27FC236}">
                <a16:creationId xmlns:a16="http://schemas.microsoft.com/office/drawing/2014/main" id="{90F97C00-7E4D-4B8A-8985-FB377F1DDA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62175" y="3475038"/>
            <a:ext cx="1204913" cy="344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hu-HU" sz="1600" b="0">
                <a:solidFill>
                  <a:srgbClr val="000000"/>
                </a:solidFill>
              </a:rPr>
              <a:t>RAKTÁRI KÉSZLET</a:t>
            </a:r>
          </a:p>
        </p:txBody>
      </p:sp>
      <p:sp>
        <p:nvSpPr>
          <p:cNvPr id="66585" name="Rectangle 23">
            <a:extLst>
              <a:ext uri="{FF2B5EF4-FFF2-40B4-BE49-F238E27FC236}">
                <a16:creationId xmlns:a16="http://schemas.microsoft.com/office/drawing/2014/main" id="{173C674A-C7F2-4F77-913B-DFDDBF609C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25613" y="4356100"/>
            <a:ext cx="257175" cy="130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hu-HU" sz="1300" b="0">
                <a:solidFill>
                  <a:srgbClr val="000000"/>
                </a:solidFill>
              </a:rPr>
              <a:t>D5</a:t>
            </a:r>
          </a:p>
        </p:txBody>
      </p:sp>
      <p:sp>
        <p:nvSpPr>
          <p:cNvPr id="66586" name="Line 24">
            <a:extLst>
              <a:ext uri="{FF2B5EF4-FFF2-40B4-BE49-F238E27FC236}">
                <a16:creationId xmlns:a16="http://schemas.microsoft.com/office/drawing/2014/main" id="{F436704D-AD70-4267-9D03-7346A17F4273}"/>
              </a:ext>
            </a:extLst>
          </p:cNvPr>
          <p:cNvSpPr>
            <a:spLocks noChangeShapeType="1"/>
          </p:cNvSpPr>
          <p:nvPr/>
        </p:nvSpPr>
        <p:spPr bwMode="auto">
          <a:xfrm>
            <a:off x="2066925" y="4221163"/>
            <a:ext cx="0" cy="4460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6587" name="Rectangle 25">
            <a:extLst>
              <a:ext uri="{FF2B5EF4-FFF2-40B4-BE49-F238E27FC236}">
                <a16:creationId xmlns:a16="http://schemas.microsoft.com/office/drawing/2014/main" id="{4A8A1040-4F45-4DA0-98FB-6193FA3D76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70100" y="4256088"/>
            <a:ext cx="1503363" cy="357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hu-HU" sz="1300" b="0">
                <a:solidFill>
                  <a:srgbClr val="000000"/>
                </a:solidFill>
              </a:rPr>
              <a:t>FÜGGőBEN LÉVő RENDELÉSEK</a:t>
            </a:r>
          </a:p>
        </p:txBody>
      </p:sp>
      <p:sp>
        <p:nvSpPr>
          <p:cNvPr id="66588" name="Freeform 26">
            <a:extLst>
              <a:ext uri="{FF2B5EF4-FFF2-40B4-BE49-F238E27FC236}">
                <a16:creationId xmlns:a16="http://schemas.microsoft.com/office/drawing/2014/main" id="{AC6A3EE3-FD36-418B-86FB-F7ED9476C85D}"/>
              </a:ext>
            </a:extLst>
          </p:cNvPr>
          <p:cNvSpPr>
            <a:spLocks/>
          </p:cNvSpPr>
          <p:nvPr/>
        </p:nvSpPr>
        <p:spPr bwMode="auto">
          <a:xfrm>
            <a:off x="5556250" y="2438400"/>
            <a:ext cx="1814513" cy="354013"/>
          </a:xfrm>
          <a:custGeom>
            <a:avLst/>
            <a:gdLst>
              <a:gd name="T0" fmla="*/ 1812925 w 1143"/>
              <a:gd name="T1" fmla="*/ 0 h 223"/>
              <a:gd name="T2" fmla="*/ 0 w 1143"/>
              <a:gd name="T3" fmla="*/ 0 h 223"/>
              <a:gd name="T4" fmla="*/ 0 w 1143"/>
              <a:gd name="T5" fmla="*/ 352425 h 223"/>
              <a:gd name="T6" fmla="*/ 1812925 w 1143"/>
              <a:gd name="T7" fmla="*/ 352425 h 223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143" h="223">
                <a:moveTo>
                  <a:pt x="1142" y="0"/>
                </a:moveTo>
                <a:lnTo>
                  <a:pt x="0" y="0"/>
                </a:lnTo>
                <a:lnTo>
                  <a:pt x="0" y="222"/>
                </a:lnTo>
                <a:lnTo>
                  <a:pt x="1142" y="22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6589" name="Rectangle 27">
            <a:extLst>
              <a:ext uri="{FF2B5EF4-FFF2-40B4-BE49-F238E27FC236}">
                <a16:creationId xmlns:a16="http://schemas.microsoft.com/office/drawing/2014/main" id="{5C3FE274-59FA-4F04-87BA-F4DE0B87F2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59438" y="2557463"/>
            <a:ext cx="258762" cy="131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hu-HU" sz="1600" b="0">
                <a:solidFill>
                  <a:srgbClr val="000000"/>
                </a:solidFill>
              </a:rPr>
              <a:t>D3</a:t>
            </a:r>
          </a:p>
        </p:txBody>
      </p:sp>
      <p:sp>
        <p:nvSpPr>
          <p:cNvPr id="66590" name="Line 28">
            <a:extLst>
              <a:ext uri="{FF2B5EF4-FFF2-40B4-BE49-F238E27FC236}">
                <a16:creationId xmlns:a16="http://schemas.microsoft.com/office/drawing/2014/main" id="{017A3339-D0C2-4ACE-8B65-7137E27C7331}"/>
              </a:ext>
            </a:extLst>
          </p:cNvPr>
          <p:cNvSpPr>
            <a:spLocks noChangeShapeType="1"/>
          </p:cNvSpPr>
          <p:nvPr/>
        </p:nvSpPr>
        <p:spPr bwMode="auto">
          <a:xfrm>
            <a:off x="6005513" y="2446338"/>
            <a:ext cx="0" cy="34131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6591" name="Rectangle 29">
            <a:extLst>
              <a:ext uri="{FF2B5EF4-FFF2-40B4-BE49-F238E27FC236}">
                <a16:creationId xmlns:a16="http://schemas.microsoft.com/office/drawing/2014/main" id="{F43096DA-A87C-4ECD-8B40-BFD6AF9640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91225" y="2425700"/>
            <a:ext cx="1625600" cy="239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hu-HU" b="0">
                <a:solidFill>
                  <a:srgbClr val="000000"/>
                </a:solidFill>
              </a:rPr>
              <a:t>SZERKESZTETT REND</a:t>
            </a:r>
          </a:p>
        </p:txBody>
      </p:sp>
      <p:sp>
        <p:nvSpPr>
          <p:cNvPr id="66592" name="Freeform 30">
            <a:extLst>
              <a:ext uri="{FF2B5EF4-FFF2-40B4-BE49-F238E27FC236}">
                <a16:creationId xmlns:a16="http://schemas.microsoft.com/office/drawing/2014/main" id="{24BC45E7-E7EF-421A-9C15-86F31A0CD6FF}"/>
              </a:ext>
            </a:extLst>
          </p:cNvPr>
          <p:cNvSpPr>
            <a:spLocks/>
          </p:cNvSpPr>
          <p:nvPr/>
        </p:nvSpPr>
        <p:spPr bwMode="auto">
          <a:xfrm>
            <a:off x="5807075" y="1749425"/>
            <a:ext cx="1812925" cy="352425"/>
          </a:xfrm>
          <a:custGeom>
            <a:avLst/>
            <a:gdLst>
              <a:gd name="T0" fmla="*/ 1811338 w 1142"/>
              <a:gd name="T1" fmla="*/ 0 h 222"/>
              <a:gd name="T2" fmla="*/ 0 w 1142"/>
              <a:gd name="T3" fmla="*/ 0 h 222"/>
              <a:gd name="T4" fmla="*/ 0 w 1142"/>
              <a:gd name="T5" fmla="*/ 350838 h 222"/>
              <a:gd name="T6" fmla="*/ 1811338 w 1142"/>
              <a:gd name="T7" fmla="*/ 350838 h 222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142" h="222">
                <a:moveTo>
                  <a:pt x="1141" y="0"/>
                </a:moveTo>
                <a:lnTo>
                  <a:pt x="0" y="0"/>
                </a:lnTo>
                <a:lnTo>
                  <a:pt x="0" y="221"/>
                </a:lnTo>
                <a:lnTo>
                  <a:pt x="1141" y="22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6593" name="Rectangle 31">
            <a:extLst>
              <a:ext uri="{FF2B5EF4-FFF2-40B4-BE49-F238E27FC236}">
                <a16:creationId xmlns:a16="http://schemas.microsoft.com/office/drawing/2014/main" id="{4D77ACC1-1FD6-4B1B-9F8E-35A5E7D518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11850" y="1873250"/>
            <a:ext cx="258763" cy="131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hu-HU" sz="1600" b="0">
                <a:solidFill>
                  <a:srgbClr val="000000"/>
                </a:solidFill>
              </a:rPr>
              <a:t>D2</a:t>
            </a:r>
          </a:p>
        </p:txBody>
      </p:sp>
      <p:sp>
        <p:nvSpPr>
          <p:cNvPr id="66594" name="Line 32">
            <a:extLst>
              <a:ext uri="{FF2B5EF4-FFF2-40B4-BE49-F238E27FC236}">
                <a16:creationId xmlns:a16="http://schemas.microsoft.com/office/drawing/2014/main" id="{268F2E7E-4473-4582-A70B-EE48D87B116C}"/>
              </a:ext>
            </a:extLst>
          </p:cNvPr>
          <p:cNvSpPr>
            <a:spLocks noChangeShapeType="1"/>
          </p:cNvSpPr>
          <p:nvPr/>
        </p:nvSpPr>
        <p:spPr bwMode="auto">
          <a:xfrm>
            <a:off x="6257925" y="1757363"/>
            <a:ext cx="0" cy="3444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6595" name="Rectangle 33">
            <a:extLst>
              <a:ext uri="{FF2B5EF4-FFF2-40B4-BE49-F238E27FC236}">
                <a16:creationId xmlns:a16="http://schemas.microsoft.com/office/drawing/2014/main" id="{3DE2944A-137D-41F3-9539-0E3FF6D3D8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10313" y="1852613"/>
            <a:ext cx="1262062" cy="204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hu-HU" sz="1600" b="0">
                <a:solidFill>
                  <a:srgbClr val="000000"/>
                </a:solidFill>
              </a:rPr>
              <a:t>VEVőK</a:t>
            </a:r>
          </a:p>
        </p:txBody>
      </p:sp>
      <p:sp>
        <p:nvSpPr>
          <p:cNvPr id="66596" name="Freeform 34">
            <a:extLst>
              <a:ext uri="{FF2B5EF4-FFF2-40B4-BE49-F238E27FC236}">
                <a16:creationId xmlns:a16="http://schemas.microsoft.com/office/drawing/2014/main" id="{03B32E4D-262C-46DB-B067-99005F533599}"/>
              </a:ext>
            </a:extLst>
          </p:cNvPr>
          <p:cNvSpPr>
            <a:spLocks/>
          </p:cNvSpPr>
          <p:nvPr/>
        </p:nvSpPr>
        <p:spPr bwMode="auto">
          <a:xfrm>
            <a:off x="5592763" y="5156200"/>
            <a:ext cx="1939925" cy="708025"/>
          </a:xfrm>
          <a:custGeom>
            <a:avLst/>
            <a:gdLst>
              <a:gd name="T0" fmla="*/ 0 w 1222"/>
              <a:gd name="T1" fmla="*/ 0 h 446"/>
              <a:gd name="T2" fmla="*/ 0 w 1222"/>
              <a:gd name="T3" fmla="*/ 706438 h 446"/>
              <a:gd name="T4" fmla="*/ 1938338 w 1222"/>
              <a:gd name="T5" fmla="*/ 706438 h 446"/>
              <a:gd name="T6" fmla="*/ 1938338 w 1222"/>
              <a:gd name="T7" fmla="*/ 0 h 446"/>
              <a:gd name="T8" fmla="*/ 0 w 1222"/>
              <a:gd name="T9" fmla="*/ 0 h 446"/>
              <a:gd name="T10" fmla="*/ 0 w 1222"/>
              <a:gd name="T11" fmla="*/ 0 h 44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222" h="446">
                <a:moveTo>
                  <a:pt x="0" y="0"/>
                </a:moveTo>
                <a:lnTo>
                  <a:pt x="0" y="445"/>
                </a:lnTo>
                <a:lnTo>
                  <a:pt x="1221" y="445"/>
                </a:lnTo>
                <a:lnTo>
                  <a:pt x="1221" y="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6597" name="Line 35">
            <a:extLst>
              <a:ext uri="{FF2B5EF4-FFF2-40B4-BE49-F238E27FC236}">
                <a16:creationId xmlns:a16="http://schemas.microsoft.com/office/drawing/2014/main" id="{7E5DEE0E-1172-4A4A-A400-303B95F25AC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592763" y="5370513"/>
            <a:ext cx="1938337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6598" name="Line 36">
            <a:extLst>
              <a:ext uri="{FF2B5EF4-FFF2-40B4-BE49-F238E27FC236}">
                <a16:creationId xmlns:a16="http://schemas.microsoft.com/office/drawing/2014/main" id="{D7486C7C-9966-4477-8710-C2CBC056D02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973763" y="5151438"/>
            <a:ext cx="0" cy="21431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6599" name="Rectangle 37">
            <a:extLst>
              <a:ext uri="{FF2B5EF4-FFF2-40B4-BE49-F238E27FC236}">
                <a16:creationId xmlns:a16="http://schemas.microsoft.com/office/drawing/2014/main" id="{57419E35-9C65-4C1F-B599-7AE141C14E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08725" y="5175250"/>
            <a:ext cx="1120775" cy="187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hu-HU" sz="1600" b="0">
                <a:solidFill>
                  <a:srgbClr val="000000"/>
                </a:solidFill>
              </a:rPr>
              <a:t>FELADÓ</a:t>
            </a:r>
          </a:p>
        </p:txBody>
      </p:sp>
      <p:sp>
        <p:nvSpPr>
          <p:cNvPr id="66600" name="Rectangle 38">
            <a:extLst>
              <a:ext uri="{FF2B5EF4-FFF2-40B4-BE49-F238E27FC236}">
                <a16:creationId xmlns:a16="http://schemas.microsoft.com/office/drawing/2014/main" id="{A1837ABE-59CC-4306-A9CD-2E844D7152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3413" y="5175250"/>
            <a:ext cx="109537" cy="130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hu-HU" sz="1600" b="0">
                <a:solidFill>
                  <a:srgbClr val="000000"/>
                </a:solidFill>
              </a:rPr>
              <a:t>7</a:t>
            </a:r>
          </a:p>
        </p:txBody>
      </p:sp>
      <p:sp>
        <p:nvSpPr>
          <p:cNvPr id="66601" name="Rectangle 39">
            <a:extLst>
              <a:ext uri="{FF2B5EF4-FFF2-40B4-BE49-F238E27FC236}">
                <a16:creationId xmlns:a16="http://schemas.microsoft.com/office/drawing/2014/main" id="{9E3E85C5-B16D-4263-868F-AF87C1FF22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48325" y="5407025"/>
            <a:ext cx="1800225" cy="34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hu-HU" sz="1600" b="0">
                <a:solidFill>
                  <a:srgbClr val="000000"/>
                </a:solidFill>
              </a:rPr>
              <a:t>KISÉRőJEGYZÉK</a:t>
            </a:r>
          </a:p>
          <a:p>
            <a:pPr algn="ctr"/>
            <a:r>
              <a:rPr lang="en-US" altLang="hu-HU" sz="1600" b="0">
                <a:solidFill>
                  <a:srgbClr val="000000"/>
                </a:solidFill>
              </a:rPr>
              <a:t>ÖSSZEÁLLÍTÁS</a:t>
            </a:r>
          </a:p>
        </p:txBody>
      </p:sp>
      <p:sp>
        <p:nvSpPr>
          <p:cNvPr id="66602" name="Rectangle 40">
            <a:extLst>
              <a:ext uri="{FF2B5EF4-FFF2-40B4-BE49-F238E27FC236}">
                <a16:creationId xmlns:a16="http://schemas.microsoft.com/office/drawing/2014/main" id="{87060A3F-8223-401A-B364-1E94EE2C75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76938" y="5621338"/>
            <a:ext cx="1449387" cy="120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hu-HU" altLang="hu-HU"/>
          </a:p>
        </p:txBody>
      </p:sp>
      <p:sp>
        <p:nvSpPr>
          <p:cNvPr id="66603" name="Freeform 41">
            <a:extLst>
              <a:ext uri="{FF2B5EF4-FFF2-40B4-BE49-F238E27FC236}">
                <a16:creationId xmlns:a16="http://schemas.microsoft.com/office/drawing/2014/main" id="{7D4BEC39-56F5-4C7A-BFD9-49E7AB0B9086}"/>
              </a:ext>
            </a:extLst>
          </p:cNvPr>
          <p:cNvSpPr>
            <a:spLocks/>
          </p:cNvSpPr>
          <p:nvPr/>
        </p:nvSpPr>
        <p:spPr bwMode="auto">
          <a:xfrm>
            <a:off x="1606550" y="5146675"/>
            <a:ext cx="1938338" cy="719138"/>
          </a:xfrm>
          <a:custGeom>
            <a:avLst/>
            <a:gdLst>
              <a:gd name="T0" fmla="*/ 0 w 1221"/>
              <a:gd name="T1" fmla="*/ 0 h 453"/>
              <a:gd name="T2" fmla="*/ 0 w 1221"/>
              <a:gd name="T3" fmla="*/ 717550 h 453"/>
              <a:gd name="T4" fmla="*/ 1936750 w 1221"/>
              <a:gd name="T5" fmla="*/ 717550 h 453"/>
              <a:gd name="T6" fmla="*/ 1936750 w 1221"/>
              <a:gd name="T7" fmla="*/ 0 h 453"/>
              <a:gd name="T8" fmla="*/ 0 w 1221"/>
              <a:gd name="T9" fmla="*/ 0 h 453"/>
              <a:gd name="T10" fmla="*/ 0 w 1221"/>
              <a:gd name="T11" fmla="*/ 0 h 453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221" h="453">
                <a:moveTo>
                  <a:pt x="0" y="0"/>
                </a:moveTo>
                <a:lnTo>
                  <a:pt x="0" y="452"/>
                </a:lnTo>
                <a:lnTo>
                  <a:pt x="1220" y="452"/>
                </a:lnTo>
                <a:lnTo>
                  <a:pt x="1220" y="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6604" name="Line 42">
            <a:extLst>
              <a:ext uri="{FF2B5EF4-FFF2-40B4-BE49-F238E27FC236}">
                <a16:creationId xmlns:a16="http://schemas.microsoft.com/office/drawing/2014/main" id="{C1177EDD-245A-41BA-A793-FC982C4CCEE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595438" y="5364163"/>
            <a:ext cx="1947862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6605" name="Line 43">
            <a:extLst>
              <a:ext uri="{FF2B5EF4-FFF2-40B4-BE49-F238E27FC236}">
                <a16:creationId xmlns:a16="http://schemas.microsoft.com/office/drawing/2014/main" id="{DA95A567-1EE8-4A8D-A9A9-90C39393CD4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993900" y="5146675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6606" name="Rectangle 44">
            <a:extLst>
              <a:ext uri="{FF2B5EF4-FFF2-40B4-BE49-F238E27FC236}">
                <a16:creationId xmlns:a16="http://schemas.microsoft.com/office/drawing/2014/main" id="{B9CD522C-ED73-4D53-A988-44E4BE3FB7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87600" y="5149850"/>
            <a:ext cx="1022350" cy="165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hu-HU" sz="1600" b="0">
                <a:solidFill>
                  <a:srgbClr val="000000"/>
                </a:solidFill>
              </a:rPr>
              <a:t>RAKTÁR</a:t>
            </a:r>
          </a:p>
        </p:txBody>
      </p:sp>
      <p:sp>
        <p:nvSpPr>
          <p:cNvPr id="66607" name="Rectangle 45">
            <a:extLst>
              <a:ext uri="{FF2B5EF4-FFF2-40B4-BE49-F238E27FC236}">
                <a16:creationId xmlns:a16="http://schemas.microsoft.com/office/drawing/2014/main" id="{36EAAD00-587D-48C7-BFCB-4CC81AA2D0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14500" y="5194300"/>
            <a:ext cx="106363" cy="131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hu-HU" sz="1600" b="0">
                <a:solidFill>
                  <a:srgbClr val="000000"/>
                </a:solidFill>
              </a:rPr>
              <a:t>6</a:t>
            </a:r>
          </a:p>
        </p:txBody>
      </p:sp>
      <p:sp>
        <p:nvSpPr>
          <p:cNvPr id="66608" name="Rectangle 46">
            <a:extLst>
              <a:ext uri="{FF2B5EF4-FFF2-40B4-BE49-F238E27FC236}">
                <a16:creationId xmlns:a16="http://schemas.microsoft.com/office/drawing/2014/main" id="{A285C515-AF7F-480B-BDBE-FA411550E3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24025" y="5486400"/>
            <a:ext cx="1676400" cy="258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hu-HU" sz="1800" b="0">
                <a:solidFill>
                  <a:srgbClr val="000000"/>
                </a:solidFill>
              </a:rPr>
              <a:t>ÁRUFELVÉTEL</a:t>
            </a:r>
          </a:p>
        </p:txBody>
      </p:sp>
      <p:sp>
        <p:nvSpPr>
          <p:cNvPr id="66609" name="Line 47">
            <a:extLst>
              <a:ext uri="{FF2B5EF4-FFF2-40B4-BE49-F238E27FC236}">
                <a16:creationId xmlns:a16="http://schemas.microsoft.com/office/drawing/2014/main" id="{D8EC7D3F-3D4B-4E5A-8BDA-2D5CDC315332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208338" y="1960563"/>
            <a:ext cx="2627312" cy="135413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6610" name="Line 48">
            <a:extLst>
              <a:ext uri="{FF2B5EF4-FFF2-40B4-BE49-F238E27FC236}">
                <a16:creationId xmlns:a16="http://schemas.microsoft.com/office/drawing/2014/main" id="{1CDEC683-F477-4866-A7D3-55BE1BA9BE52}"/>
              </a:ext>
            </a:extLst>
          </p:cNvPr>
          <p:cNvSpPr>
            <a:spLocks noChangeShapeType="1"/>
          </p:cNvSpPr>
          <p:nvPr/>
        </p:nvSpPr>
        <p:spPr bwMode="auto">
          <a:xfrm>
            <a:off x="6700838" y="2790825"/>
            <a:ext cx="0" cy="519113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6611" name="Line 49">
            <a:extLst>
              <a:ext uri="{FF2B5EF4-FFF2-40B4-BE49-F238E27FC236}">
                <a16:creationId xmlns:a16="http://schemas.microsoft.com/office/drawing/2014/main" id="{9CC7368F-B4EE-4956-B287-03963F953D28}"/>
              </a:ext>
            </a:extLst>
          </p:cNvPr>
          <p:cNvSpPr>
            <a:spLocks noChangeShapeType="1"/>
          </p:cNvSpPr>
          <p:nvPr/>
        </p:nvSpPr>
        <p:spPr bwMode="auto">
          <a:xfrm>
            <a:off x="3451225" y="3733800"/>
            <a:ext cx="211931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stealth" w="med" len="lg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6612" name="Freeform 50">
            <a:extLst>
              <a:ext uri="{FF2B5EF4-FFF2-40B4-BE49-F238E27FC236}">
                <a16:creationId xmlns:a16="http://schemas.microsoft.com/office/drawing/2014/main" id="{D20BB4CE-306A-45F4-9F2F-0BED7843D926}"/>
              </a:ext>
            </a:extLst>
          </p:cNvPr>
          <p:cNvSpPr>
            <a:spLocks/>
          </p:cNvSpPr>
          <p:nvPr/>
        </p:nvSpPr>
        <p:spPr bwMode="auto">
          <a:xfrm>
            <a:off x="3455988" y="4029075"/>
            <a:ext cx="2317750" cy="422275"/>
          </a:xfrm>
          <a:custGeom>
            <a:avLst/>
            <a:gdLst>
              <a:gd name="T0" fmla="*/ 0 w 1460"/>
              <a:gd name="T1" fmla="*/ 420688 h 266"/>
              <a:gd name="T2" fmla="*/ 2316163 w 1460"/>
              <a:gd name="T3" fmla="*/ 420688 h 266"/>
              <a:gd name="T4" fmla="*/ 2316163 w 1460"/>
              <a:gd name="T5" fmla="*/ 0 h 26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460" h="266">
                <a:moveTo>
                  <a:pt x="0" y="265"/>
                </a:moveTo>
                <a:lnTo>
                  <a:pt x="1459" y="265"/>
                </a:lnTo>
                <a:lnTo>
                  <a:pt x="1459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stealth" w="med" len="lg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6613" name="Freeform 51">
            <a:extLst>
              <a:ext uri="{FF2B5EF4-FFF2-40B4-BE49-F238E27FC236}">
                <a16:creationId xmlns:a16="http://schemas.microsoft.com/office/drawing/2014/main" id="{2CF17156-E49F-46EB-AFCB-CAFB353FDEA6}"/>
              </a:ext>
            </a:extLst>
          </p:cNvPr>
          <p:cNvSpPr>
            <a:spLocks/>
          </p:cNvSpPr>
          <p:nvPr/>
        </p:nvSpPr>
        <p:spPr bwMode="auto">
          <a:xfrm>
            <a:off x="2914650" y="4025900"/>
            <a:ext cx="3371850" cy="1116013"/>
          </a:xfrm>
          <a:custGeom>
            <a:avLst/>
            <a:gdLst>
              <a:gd name="T0" fmla="*/ 3370263 w 2124"/>
              <a:gd name="T1" fmla="*/ 0 h 703"/>
              <a:gd name="T2" fmla="*/ 3370263 w 2124"/>
              <a:gd name="T3" fmla="*/ 847725 h 703"/>
              <a:gd name="T4" fmla="*/ 0 w 2124"/>
              <a:gd name="T5" fmla="*/ 847725 h 703"/>
              <a:gd name="T6" fmla="*/ 0 w 2124"/>
              <a:gd name="T7" fmla="*/ 1114425 h 703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24" h="703">
                <a:moveTo>
                  <a:pt x="2123" y="0"/>
                </a:moveTo>
                <a:lnTo>
                  <a:pt x="2123" y="534"/>
                </a:lnTo>
                <a:lnTo>
                  <a:pt x="0" y="534"/>
                </a:lnTo>
                <a:lnTo>
                  <a:pt x="0" y="70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6614" name="Line 52">
            <a:extLst>
              <a:ext uri="{FF2B5EF4-FFF2-40B4-BE49-F238E27FC236}">
                <a16:creationId xmlns:a16="http://schemas.microsoft.com/office/drawing/2014/main" id="{E7AB1451-0D59-47EF-A68A-006B93BA481A}"/>
              </a:ext>
            </a:extLst>
          </p:cNvPr>
          <p:cNvSpPr>
            <a:spLocks noChangeShapeType="1"/>
          </p:cNvSpPr>
          <p:nvPr/>
        </p:nvSpPr>
        <p:spPr bwMode="auto">
          <a:xfrm>
            <a:off x="7061200" y="4029075"/>
            <a:ext cx="0" cy="11112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6615" name="Freeform 53">
            <a:extLst>
              <a:ext uri="{FF2B5EF4-FFF2-40B4-BE49-F238E27FC236}">
                <a16:creationId xmlns:a16="http://schemas.microsoft.com/office/drawing/2014/main" id="{02FC4EC7-0423-4CAF-9998-AB852FCA5C67}"/>
              </a:ext>
            </a:extLst>
          </p:cNvPr>
          <p:cNvSpPr>
            <a:spLocks/>
          </p:cNvSpPr>
          <p:nvPr/>
        </p:nvSpPr>
        <p:spPr bwMode="auto">
          <a:xfrm>
            <a:off x="7502525" y="2100263"/>
            <a:ext cx="874713" cy="1636712"/>
          </a:xfrm>
          <a:custGeom>
            <a:avLst/>
            <a:gdLst>
              <a:gd name="T0" fmla="*/ 0 w 551"/>
              <a:gd name="T1" fmla="*/ 1635125 h 1031"/>
              <a:gd name="T2" fmla="*/ 873125 w 551"/>
              <a:gd name="T3" fmla="*/ 1635125 h 1031"/>
              <a:gd name="T4" fmla="*/ 873125 w 551"/>
              <a:gd name="T5" fmla="*/ 271462 h 1031"/>
              <a:gd name="T6" fmla="*/ 12700 w 551"/>
              <a:gd name="T7" fmla="*/ 0 h 1031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551" h="1031">
                <a:moveTo>
                  <a:pt x="0" y="1030"/>
                </a:moveTo>
                <a:lnTo>
                  <a:pt x="550" y="1030"/>
                </a:lnTo>
                <a:lnTo>
                  <a:pt x="550" y="171"/>
                </a:lnTo>
                <a:lnTo>
                  <a:pt x="8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stealth" w="med" len="lg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6616" name="Line 54">
            <a:extLst>
              <a:ext uri="{FF2B5EF4-FFF2-40B4-BE49-F238E27FC236}">
                <a16:creationId xmlns:a16="http://schemas.microsoft.com/office/drawing/2014/main" id="{436AA316-B490-4220-B7D9-4C86F493A1DB}"/>
              </a:ext>
            </a:extLst>
          </p:cNvPr>
          <p:cNvSpPr>
            <a:spLocks noChangeShapeType="1"/>
          </p:cNvSpPr>
          <p:nvPr/>
        </p:nvSpPr>
        <p:spPr bwMode="auto">
          <a:xfrm>
            <a:off x="2379663" y="2722563"/>
            <a:ext cx="3181350" cy="7366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6617" name="Rectangle 55">
            <a:extLst>
              <a:ext uri="{FF2B5EF4-FFF2-40B4-BE49-F238E27FC236}">
                <a16:creationId xmlns:a16="http://schemas.microsoft.com/office/drawing/2014/main" id="{F7D3C1EC-0B24-47F6-B337-A97E361A89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24288" y="4216400"/>
            <a:ext cx="1125537" cy="128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hu-HU" sz="1600" b="0">
                <a:solidFill>
                  <a:srgbClr val="000000"/>
                </a:solidFill>
              </a:rPr>
              <a:t>Rendelések</a:t>
            </a:r>
          </a:p>
        </p:txBody>
      </p:sp>
      <p:sp>
        <p:nvSpPr>
          <p:cNvPr id="66618" name="Freeform 56">
            <a:extLst>
              <a:ext uri="{FF2B5EF4-FFF2-40B4-BE49-F238E27FC236}">
                <a16:creationId xmlns:a16="http://schemas.microsoft.com/office/drawing/2014/main" id="{EAA468A2-9CE2-4EF9-A590-6CF36FD88566}"/>
              </a:ext>
            </a:extLst>
          </p:cNvPr>
          <p:cNvSpPr>
            <a:spLocks/>
          </p:cNvSpPr>
          <p:nvPr/>
        </p:nvSpPr>
        <p:spPr bwMode="auto">
          <a:xfrm>
            <a:off x="4814888" y="2922588"/>
            <a:ext cx="3440112" cy="1671637"/>
          </a:xfrm>
          <a:custGeom>
            <a:avLst/>
            <a:gdLst>
              <a:gd name="T0" fmla="*/ 0 w 2167"/>
              <a:gd name="T1" fmla="*/ 1670050 h 1053"/>
              <a:gd name="T2" fmla="*/ 0 w 2167"/>
              <a:gd name="T3" fmla="*/ 0 h 1053"/>
              <a:gd name="T4" fmla="*/ 3438525 w 2167"/>
              <a:gd name="T5" fmla="*/ 0 h 1053"/>
              <a:gd name="T6" fmla="*/ 3438525 w 2167"/>
              <a:gd name="T7" fmla="*/ 1670050 h 1053"/>
              <a:gd name="T8" fmla="*/ 0 w 2167"/>
              <a:gd name="T9" fmla="*/ 1670050 h 105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167" h="1053">
                <a:moveTo>
                  <a:pt x="0" y="1052"/>
                </a:moveTo>
                <a:lnTo>
                  <a:pt x="0" y="0"/>
                </a:lnTo>
                <a:lnTo>
                  <a:pt x="2166" y="0"/>
                </a:lnTo>
                <a:lnTo>
                  <a:pt x="2166" y="1052"/>
                </a:lnTo>
                <a:lnTo>
                  <a:pt x="0" y="1052"/>
                </a:lnTo>
              </a:path>
            </a:pathLst>
          </a:custGeom>
          <a:noFill/>
          <a:ln w="12700" cap="rnd" cmpd="sng">
            <a:solidFill>
              <a:srgbClr val="5F5F5F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6619" name="Rectangle 57">
            <a:extLst>
              <a:ext uri="{FF2B5EF4-FFF2-40B4-BE49-F238E27FC236}">
                <a16:creationId xmlns:a16="http://schemas.microsoft.com/office/drawing/2014/main" id="{A4D2DA8C-41D5-455E-BCF9-0ED302353E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48475" y="2897188"/>
            <a:ext cx="771525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hu-HU" sz="1600" b="0">
                <a:solidFill>
                  <a:srgbClr val="000000"/>
                </a:solidFill>
              </a:rPr>
              <a:t>Vásárlói</a:t>
            </a:r>
          </a:p>
          <a:p>
            <a:pPr algn="ctr"/>
            <a:r>
              <a:rPr lang="en-US" altLang="hu-HU" sz="1600" b="0">
                <a:solidFill>
                  <a:srgbClr val="000000"/>
                </a:solidFill>
              </a:rPr>
              <a:t>rend.</a:t>
            </a:r>
          </a:p>
        </p:txBody>
      </p:sp>
      <p:sp>
        <p:nvSpPr>
          <p:cNvPr id="66620" name="Rectangle 58">
            <a:extLst>
              <a:ext uri="{FF2B5EF4-FFF2-40B4-BE49-F238E27FC236}">
                <a16:creationId xmlns:a16="http://schemas.microsoft.com/office/drawing/2014/main" id="{4E8132B5-E864-4646-980A-F9D7499701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49975" y="2132013"/>
            <a:ext cx="1470025" cy="130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hu-HU" sz="1600" b="0">
                <a:solidFill>
                  <a:srgbClr val="000000"/>
                </a:solidFill>
              </a:rPr>
              <a:t>vevő egyenleg</a:t>
            </a:r>
          </a:p>
        </p:txBody>
      </p:sp>
      <p:sp>
        <p:nvSpPr>
          <p:cNvPr id="66621" name="Rectangle 59">
            <a:extLst>
              <a:ext uri="{FF2B5EF4-FFF2-40B4-BE49-F238E27FC236}">
                <a16:creationId xmlns:a16="http://schemas.microsoft.com/office/drawing/2014/main" id="{39C70990-77F2-4509-8E65-CCE0992DAA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43813" y="3800475"/>
            <a:ext cx="914400" cy="131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hu-HU" sz="1600" b="0">
                <a:solidFill>
                  <a:srgbClr val="000000"/>
                </a:solidFill>
              </a:rPr>
              <a:t>Egyenleg</a:t>
            </a:r>
          </a:p>
          <a:p>
            <a:pPr algn="ctr"/>
            <a:r>
              <a:rPr lang="en-US" altLang="hu-HU" sz="1600" b="0">
                <a:solidFill>
                  <a:srgbClr val="000000"/>
                </a:solidFill>
              </a:rPr>
              <a:t>ellenőrzés</a:t>
            </a:r>
          </a:p>
        </p:txBody>
      </p:sp>
      <p:sp>
        <p:nvSpPr>
          <p:cNvPr id="66622" name="Rectangle 60">
            <a:extLst>
              <a:ext uri="{FF2B5EF4-FFF2-40B4-BE49-F238E27FC236}">
                <a16:creationId xmlns:a16="http://schemas.microsoft.com/office/drawing/2014/main" id="{C1127E43-D708-40A6-8171-BD65015A77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3175" y="3925888"/>
            <a:ext cx="952500" cy="130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hu-HU" altLang="hu-HU"/>
          </a:p>
        </p:txBody>
      </p:sp>
      <p:sp>
        <p:nvSpPr>
          <p:cNvPr id="66623" name="Rectangle 61">
            <a:extLst>
              <a:ext uri="{FF2B5EF4-FFF2-40B4-BE49-F238E27FC236}">
                <a16:creationId xmlns:a16="http://schemas.microsoft.com/office/drawing/2014/main" id="{E3205219-B32B-4AA7-979A-1A8C5509A3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86150" y="4595813"/>
            <a:ext cx="2058988" cy="130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hu-HU" sz="1600" b="0">
                <a:solidFill>
                  <a:srgbClr val="000000"/>
                </a:solidFill>
              </a:rPr>
              <a:t>Érvényes rendelések/</a:t>
            </a:r>
          </a:p>
          <a:p>
            <a:pPr algn="ctr"/>
            <a:r>
              <a:rPr lang="en-US" altLang="hu-HU" sz="1600" b="0">
                <a:solidFill>
                  <a:srgbClr val="000000"/>
                </a:solidFill>
              </a:rPr>
              <a:t>Felvételi lista</a:t>
            </a:r>
          </a:p>
        </p:txBody>
      </p:sp>
      <p:sp>
        <p:nvSpPr>
          <p:cNvPr id="66624" name="Rectangle 62">
            <a:extLst>
              <a:ext uri="{FF2B5EF4-FFF2-40B4-BE49-F238E27FC236}">
                <a16:creationId xmlns:a16="http://schemas.microsoft.com/office/drawing/2014/main" id="{5DB5BE81-99C3-4845-92DC-47A7B1DC6C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62825" y="4716463"/>
            <a:ext cx="1290638" cy="131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hu-HU" sz="1600" b="0">
                <a:solidFill>
                  <a:srgbClr val="000000"/>
                </a:solidFill>
              </a:rPr>
              <a:t>Kísérőjegyzék</a:t>
            </a:r>
          </a:p>
        </p:txBody>
      </p:sp>
      <p:sp>
        <p:nvSpPr>
          <p:cNvPr id="66625" name="Rectangle 63">
            <a:extLst>
              <a:ext uri="{FF2B5EF4-FFF2-40B4-BE49-F238E27FC236}">
                <a16:creationId xmlns:a16="http://schemas.microsoft.com/office/drawing/2014/main" id="{B614AE8A-89AB-49C9-BAE5-FE9D2D6029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83038" y="2892425"/>
            <a:ext cx="425450" cy="12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hu-HU" sz="1600" b="0">
                <a:solidFill>
                  <a:srgbClr val="000000"/>
                </a:solidFill>
              </a:rPr>
              <a:t>Árak</a:t>
            </a:r>
          </a:p>
        </p:txBody>
      </p:sp>
      <p:sp>
        <p:nvSpPr>
          <p:cNvPr id="66626" name="Freeform 64">
            <a:extLst>
              <a:ext uri="{FF2B5EF4-FFF2-40B4-BE49-F238E27FC236}">
                <a16:creationId xmlns:a16="http://schemas.microsoft.com/office/drawing/2014/main" id="{639832F4-DD0A-4A28-B138-7C6D42075C38}"/>
              </a:ext>
            </a:extLst>
          </p:cNvPr>
          <p:cNvSpPr>
            <a:spLocks/>
          </p:cNvSpPr>
          <p:nvPr/>
        </p:nvSpPr>
        <p:spPr bwMode="auto">
          <a:xfrm>
            <a:off x="3544888" y="5356225"/>
            <a:ext cx="2028825" cy="388938"/>
          </a:xfrm>
          <a:custGeom>
            <a:avLst/>
            <a:gdLst>
              <a:gd name="T0" fmla="*/ 0 w 1278"/>
              <a:gd name="T1" fmla="*/ 90488 h 245"/>
              <a:gd name="T2" fmla="*/ 1765300 w 1278"/>
              <a:gd name="T3" fmla="*/ 90488 h 245"/>
              <a:gd name="T4" fmla="*/ 1765300 w 1278"/>
              <a:gd name="T5" fmla="*/ 0 h 245"/>
              <a:gd name="T6" fmla="*/ 2027238 w 1278"/>
              <a:gd name="T7" fmla="*/ 192088 h 245"/>
              <a:gd name="T8" fmla="*/ 1765300 w 1278"/>
              <a:gd name="T9" fmla="*/ 387350 h 245"/>
              <a:gd name="T10" fmla="*/ 1765300 w 1278"/>
              <a:gd name="T11" fmla="*/ 287338 h 245"/>
              <a:gd name="T12" fmla="*/ 0 w 1278"/>
              <a:gd name="T13" fmla="*/ 287338 h 24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278" h="245">
                <a:moveTo>
                  <a:pt x="0" y="57"/>
                </a:moveTo>
                <a:lnTo>
                  <a:pt x="1112" y="57"/>
                </a:lnTo>
                <a:lnTo>
                  <a:pt x="1112" y="0"/>
                </a:lnTo>
                <a:lnTo>
                  <a:pt x="1277" y="121"/>
                </a:lnTo>
                <a:lnTo>
                  <a:pt x="1112" y="244"/>
                </a:lnTo>
                <a:lnTo>
                  <a:pt x="1112" y="181"/>
                </a:lnTo>
                <a:lnTo>
                  <a:pt x="0" y="18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6627" name="Rectangle 65">
            <a:extLst>
              <a:ext uri="{FF2B5EF4-FFF2-40B4-BE49-F238E27FC236}">
                <a16:creationId xmlns:a16="http://schemas.microsoft.com/office/drawing/2014/main" id="{9DF90963-522F-4BD7-A915-ECD213D98D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0225" y="5451475"/>
            <a:ext cx="431800" cy="130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hu-HU" sz="1600" b="0">
                <a:solidFill>
                  <a:srgbClr val="000000"/>
                </a:solidFill>
              </a:rPr>
              <a:t>Áruk</a:t>
            </a:r>
          </a:p>
        </p:txBody>
      </p:sp>
      <p:sp>
        <p:nvSpPr>
          <p:cNvPr id="66628" name="Freeform 66">
            <a:extLst>
              <a:ext uri="{FF2B5EF4-FFF2-40B4-BE49-F238E27FC236}">
                <a16:creationId xmlns:a16="http://schemas.microsoft.com/office/drawing/2014/main" id="{70C79716-65E8-420F-86C3-39637D440B3A}"/>
              </a:ext>
            </a:extLst>
          </p:cNvPr>
          <p:cNvSpPr>
            <a:spLocks/>
          </p:cNvSpPr>
          <p:nvPr/>
        </p:nvSpPr>
        <p:spPr bwMode="auto">
          <a:xfrm>
            <a:off x="857250" y="1409700"/>
            <a:ext cx="5675313" cy="3462338"/>
          </a:xfrm>
          <a:custGeom>
            <a:avLst/>
            <a:gdLst>
              <a:gd name="T0" fmla="*/ 5673725 w 3575"/>
              <a:gd name="T1" fmla="*/ 0 h 2181"/>
              <a:gd name="T2" fmla="*/ 4763 w 3575"/>
              <a:gd name="T3" fmla="*/ 0 h 2181"/>
              <a:gd name="T4" fmla="*/ 0 w 3575"/>
              <a:gd name="T5" fmla="*/ 3460750 h 218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3575" h="2181">
                <a:moveTo>
                  <a:pt x="3574" y="0"/>
                </a:moveTo>
                <a:lnTo>
                  <a:pt x="3" y="0"/>
                </a:lnTo>
                <a:lnTo>
                  <a:pt x="0" y="218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6629" name="Line 67">
            <a:extLst>
              <a:ext uri="{FF2B5EF4-FFF2-40B4-BE49-F238E27FC236}">
                <a16:creationId xmlns:a16="http://schemas.microsoft.com/office/drawing/2014/main" id="{0EEABB24-A5FC-4751-9BF2-B03E86CC02D8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6725" y="1403350"/>
            <a:ext cx="2100263" cy="0"/>
          </a:xfrm>
          <a:prstGeom prst="line">
            <a:avLst/>
          </a:prstGeom>
          <a:noFill/>
          <a:ln w="12700">
            <a:solidFill>
              <a:srgbClr val="000000"/>
            </a:solidFill>
            <a:prstDash val="lg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6630" name="Rectangle 68">
            <a:extLst>
              <a:ext uri="{FF2B5EF4-FFF2-40B4-BE49-F238E27FC236}">
                <a16:creationId xmlns:a16="http://schemas.microsoft.com/office/drawing/2014/main" id="{A08AC774-A679-43E7-B097-1760DEB8DE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43350" y="4905375"/>
            <a:ext cx="1203325" cy="128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hu-HU" altLang="hu-HU"/>
          </a:p>
        </p:txBody>
      </p:sp>
      <p:sp>
        <p:nvSpPr>
          <p:cNvPr id="66631" name="Rectangle 69">
            <a:extLst>
              <a:ext uri="{FF2B5EF4-FFF2-40B4-BE49-F238E27FC236}">
                <a16:creationId xmlns:a16="http://schemas.microsoft.com/office/drawing/2014/main" id="{6FF47E39-4D5B-4DF3-9C84-D4F02EF1BE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93788" y="5962650"/>
            <a:ext cx="7493000" cy="376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hu-HU" sz="1800" b="0">
                <a:solidFill>
                  <a:srgbClr val="000000"/>
                </a:solidFill>
              </a:rPr>
              <a:t>[MEGJEGYZÉS : DFD RÉSZLET]</a:t>
            </a:r>
          </a:p>
        </p:txBody>
      </p:sp>
      <p:sp>
        <p:nvSpPr>
          <p:cNvPr id="66632" name="Freeform 70">
            <a:extLst>
              <a:ext uri="{FF2B5EF4-FFF2-40B4-BE49-F238E27FC236}">
                <a16:creationId xmlns:a16="http://schemas.microsoft.com/office/drawing/2014/main" id="{6B119A4B-D5A4-41BE-91BC-3B5843350E6C}"/>
              </a:ext>
            </a:extLst>
          </p:cNvPr>
          <p:cNvSpPr>
            <a:spLocks/>
          </p:cNvSpPr>
          <p:nvPr/>
        </p:nvSpPr>
        <p:spPr bwMode="auto">
          <a:xfrm>
            <a:off x="1371600" y="2286000"/>
            <a:ext cx="1831975" cy="449263"/>
          </a:xfrm>
          <a:custGeom>
            <a:avLst/>
            <a:gdLst>
              <a:gd name="T0" fmla="*/ 1830388 w 1154"/>
              <a:gd name="T1" fmla="*/ 0 h 283"/>
              <a:gd name="T2" fmla="*/ 0 w 1154"/>
              <a:gd name="T3" fmla="*/ 0 h 283"/>
              <a:gd name="T4" fmla="*/ 0 w 1154"/>
              <a:gd name="T5" fmla="*/ 447675 h 283"/>
              <a:gd name="T6" fmla="*/ 1830388 w 1154"/>
              <a:gd name="T7" fmla="*/ 447675 h 283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154" h="283">
                <a:moveTo>
                  <a:pt x="1153" y="0"/>
                </a:moveTo>
                <a:lnTo>
                  <a:pt x="0" y="0"/>
                </a:lnTo>
                <a:lnTo>
                  <a:pt x="0" y="282"/>
                </a:lnTo>
                <a:lnTo>
                  <a:pt x="1153" y="28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6633" name="Line 71">
            <a:extLst>
              <a:ext uri="{FF2B5EF4-FFF2-40B4-BE49-F238E27FC236}">
                <a16:creationId xmlns:a16="http://schemas.microsoft.com/office/drawing/2014/main" id="{5D846FD4-E34F-4D58-83CD-F3A164FEC881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5625" y="2295525"/>
            <a:ext cx="0" cy="4381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6634" name="Freeform 72">
            <a:extLst>
              <a:ext uri="{FF2B5EF4-FFF2-40B4-BE49-F238E27FC236}">
                <a16:creationId xmlns:a16="http://schemas.microsoft.com/office/drawing/2014/main" id="{A045485E-70AF-45DF-900C-EA0F4BDC23C6}"/>
              </a:ext>
            </a:extLst>
          </p:cNvPr>
          <p:cNvSpPr>
            <a:spLocks/>
          </p:cNvSpPr>
          <p:nvPr/>
        </p:nvSpPr>
        <p:spPr bwMode="auto">
          <a:xfrm>
            <a:off x="1590675" y="3486150"/>
            <a:ext cx="1831975" cy="449263"/>
          </a:xfrm>
          <a:custGeom>
            <a:avLst/>
            <a:gdLst>
              <a:gd name="T0" fmla="*/ 1830388 w 1154"/>
              <a:gd name="T1" fmla="*/ 0 h 283"/>
              <a:gd name="T2" fmla="*/ 0 w 1154"/>
              <a:gd name="T3" fmla="*/ 0 h 283"/>
              <a:gd name="T4" fmla="*/ 0 w 1154"/>
              <a:gd name="T5" fmla="*/ 447675 h 283"/>
              <a:gd name="T6" fmla="*/ 1830388 w 1154"/>
              <a:gd name="T7" fmla="*/ 447675 h 283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154" h="283">
                <a:moveTo>
                  <a:pt x="1153" y="0"/>
                </a:moveTo>
                <a:lnTo>
                  <a:pt x="0" y="0"/>
                </a:lnTo>
                <a:lnTo>
                  <a:pt x="0" y="282"/>
                </a:lnTo>
                <a:lnTo>
                  <a:pt x="1153" y="28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6635" name="Line 73">
            <a:extLst>
              <a:ext uri="{FF2B5EF4-FFF2-40B4-BE49-F238E27FC236}">
                <a16:creationId xmlns:a16="http://schemas.microsoft.com/office/drawing/2014/main" id="{99A8D518-4B42-4E9B-A913-4917FDBDD577}"/>
              </a:ext>
            </a:extLst>
          </p:cNvPr>
          <p:cNvSpPr>
            <a:spLocks noChangeShapeType="1"/>
          </p:cNvSpPr>
          <p:nvPr/>
        </p:nvSpPr>
        <p:spPr bwMode="auto">
          <a:xfrm>
            <a:off x="2044700" y="3495675"/>
            <a:ext cx="0" cy="4381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6636" name="Line 74">
            <a:extLst>
              <a:ext uri="{FF2B5EF4-FFF2-40B4-BE49-F238E27FC236}">
                <a16:creationId xmlns:a16="http://schemas.microsoft.com/office/drawing/2014/main" id="{DDCD805D-F3B1-4BBA-814D-074257331747}"/>
              </a:ext>
            </a:extLst>
          </p:cNvPr>
          <p:cNvSpPr>
            <a:spLocks noChangeShapeType="1"/>
          </p:cNvSpPr>
          <p:nvPr/>
        </p:nvSpPr>
        <p:spPr bwMode="auto">
          <a:xfrm>
            <a:off x="1666875" y="3476625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6637" name="Freeform 75">
            <a:extLst>
              <a:ext uri="{FF2B5EF4-FFF2-40B4-BE49-F238E27FC236}">
                <a16:creationId xmlns:a16="http://schemas.microsoft.com/office/drawing/2014/main" id="{C9841E0F-6CE4-47AC-BD52-907B765D9C66}"/>
              </a:ext>
            </a:extLst>
          </p:cNvPr>
          <p:cNvSpPr>
            <a:spLocks/>
          </p:cNvSpPr>
          <p:nvPr/>
        </p:nvSpPr>
        <p:spPr bwMode="auto">
          <a:xfrm>
            <a:off x="1571625" y="4210050"/>
            <a:ext cx="1831975" cy="449263"/>
          </a:xfrm>
          <a:custGeom>
            <a:avLst/>
            <a:gdLst>
              <a:gd name="T0" fmla="*/ 1830388 w 1154"/>
              <a:gd name="T1" fmla="*/ 0 h 283"/>
              <a:gd name="T2" fmla="*/ 0 w 1154"/>
              <a:gd name="T3" fmla="*/ 0 h 283"/>
              <a:gd name="T4" fmla="*/ 0 w 1154"/>
              <a:gd name="T5" fmla="*/ 447675 h 283"/>
              <a:gd name="T6" fmla="*/ 1830388 w 1154"/>
              <a:gd name="T7" fmla="*/ 447675 h 283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154" h="283">
                <a:moveTo>
                  <a:pt x="1153" y="0"/>
                </a:moveTo>
                <a:lnTo>
                  <a:pt x="0" y="0"/>
                </a:lnTo>
                <a:lnTo>
                  <a:pt x="0" y="282"/>
                </a:lnTo>
                <a:lnTo>
                  <a:pt x="1153" y="28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6638" name="Line 76">
            <a:extLst>
              <a:ext uri="{FF2B5EF4-FFF2-40B4-BE49-F238E27FC236}">
                <a16:creationId xmlns:a16="http://schemas.microsoft.com/office/drawing/2014/main" id="{A60D4CBC-0FFC-4915-ADAD-A57D2E042A7A}"/>
              </a:ext>
            </a:extLst>
          </p:cNvPr>
          <p:cNvSpPr>
            <a:spLocks noChangeShapeType="1"/>
          </p:cNvSpPr>
          <p:nvPr/>
        </p:nvSpPr>
        <p:spPr bwMode="auto">
          <a:xfrm>
            <a:off x="1635125" y="4229100"/>
            <a:ext cx="0" cy="4381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</p:spTree>
  </p:cSld>
  <p:clrMapOvr>
    <a:masterClrMapping/>
  </p:clrMapOvr>
  <p:transition>
    <p:wipe dir="d"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Élőláb helye 4">
            <a:extLst>
              <a:ext uri="{FF2B5EF4-FFF2-40B4-BE49-F238E27FC236}">
                <a16:creationId xmlns:a16="http://schemas.microsoft.com/office/drawing/2014/main" id="{18FD58CF-F72A-4B57-B25A-6686538DF5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hu-HU" b="0">
                <a:latin typeface="Arial" panose="020B0604020202020204" pitchFamily="34" charset="0"/>
              </a:rPr>
              <a:t>Információrendszer fejlesztés módszertana, Dr. Molnár Bálint egyetemi docens</a:t>
            </a:r>
          </a:p>
        </p:txBody>
      </p:sp>
      <p:sp>
        <p:nvSpPr>
          <p:cNvPr id="68611" name="Dia számának helye 5">
            <a:extLst>
              <a:ext uri="{FF2B5EF4-FFF2-40B4-BE49-F238E27FC236}">
                <a16:creationId xmlns:a16="http://schemas.microsoft.com/office/drawing/2014/main" id="{B5778A4E-802D-4CE2-BF0B-BE6EC325CC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fld id="{CA0CB623-AE57-4B9D-8732-4CCA860811AE}" type="slidenum">
              <a:rPr lang="en-US" altLang="hu-HU" b="0">
                <a:latin typeface="Arial" panose="020B0604020202020204" pitchFamily="34" charset="0"/>
              </a:rPr>
              <a:pPr/>
              <a:t>32</a:t>
            </a:fld>
            <a:endParaRPr lang="en-US" altLang="hu-HU" b="0">
              <a:latin typeface="Arial" panose="020B0604020202020204" pitchFamily="34" charset="0"/>
            </a:endParaRPr>
          </a:p>
        </p:txBody>
      </p:sp>
      <p:sp>
        <p:nvSpPr>
          <p:cNvPr id="68612" name="Rectangle 2">
            <a:extLst>
              <a:ext uri="{FF2B5EF4-FFF2-40B4-BE49-F238E27FC236}">
                <a16:creationId xmlns:a16="http://schemas.microsoft.com/office/drawing/2014/main" id="{B0725D3B-02FE-41FD-B7D7-76A7D9FEBD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9275" y="5662613"/>
            <a:ext cx="20383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hu-HU" altLang="hu-HU"/>
          </a:p>
        </p:txBody>
      </p:sp>
      <p:sp>
        <p:nvSpPr>
          <p:cNvPr id="68613" name="Rectangle 3">
            <a:extLst>
              <a:ext uri="{FF2B5EF4-FFF2-40B4-BE49-F238E27FC236}">
                <a16:creationId xmlns:a16="http://schemas.microsoft.com/office/drawing/2014/main" id="{8D1D0A5F-E288-4A0C-A63B-D1B4455D56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98838" y="6234113"/>
            <a:ext cx="31083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hu-HU" altLang="hu-HU"/>
          </a:p>
        </p:txBody>
      </p:sp>
      <p:sp>
        <p:nvSpPr>
          <p:cNvPr id="68614" name="Rectangle 4">
            <a:extLst>
              <a:ext uri="{FF2B5EF4-FFF2-40B4-BE49-F238E27FC236}">
                <a16:creationId xmlns:a16="http://schemas.microsoft.com/office/drawing/2014/main" id="{C20EAFDE-9CF8-4166-8A16-06A14470853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62063" y="357188"/>
            <a:ext cx="8110537" cy="995362"/>
          </a:xfrm>
          <a:noFill/>
        </p:spPr>
        <p:txBody>
          <a:bodyPr lIns="0" tIns="0" rIns="0" bIns="0"/>
          <a:lstStyle/>
          <a:p>
            <a:pPr marL="0" indent="0" algn="ctr" defTabSz="401638" eaLnBrk="1" hangingPunct="1">
              <a:spcBef>
                <a:spcPct val="0"/>
              </a:spcBef>
            </a:pPr>
            <a:r>
              <a:rPr lang="en-US" altLang="hu-HU" sz="2500"/>
              <a:t>2.LÉPÉS</a:t>
            </a:r>
          </a:p>
          <a:p>
            <a:pPr marL="0" indent="0" algn="ctr" defTabSz="401638" eaLnBrk="1" hangingPunct="1">
              <a:spcBef>
                <a:spcPct val="0"/>
              </a:spcBef>
            </a:pPr>
            <a:r>
              <a:rPr lang="en-US" altLang="hu-HU" sz="1800"/>
              <a:t>Átvevő vagy létrehozó folyamat felvétele minden folyamhoz, amely az 1.szintű folyamatot érinti</a:t>
            </a:r>
          </a:p>
        </p:txBody>
      </p:sp>
      <p:sp>
        <p:nvSpPr>
          <p:cNvPr id="68615" name="Line 5">
            <a:extLst>
              <a:ext uri="{FF2B5EF4-FFF2-40B4-BE49-F238E27FC236}">
                <a16:creationId xmlns:a16="http://schemas.microsoft.com/office/drawing/2014/main" id="{54844867-0288-4859-AD9C-F5DAE051A53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452688" y="3046413"/>
            <a:ext cx="4503737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8616" name="Rectangle 6">
            <a:extLst>
              <a:ext uri="{FF2B5EF4-FFF2-40B4-BE49-F238E27FC236}">
                <a16:creationId xmlns:a16="http://schemas.microsoft.com/office/drawing/2014/main" id="{DC9BAE40-547B-4AD4-A570-322E037B00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6600" y="2708275"/>
            <a:ext cx="3883025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hu-HU" sz="1800" b="0">
                <a:solidFill>
                  <a:srgbClr val="000000"/>
                </a:solidFill>
              </a:rPr>
              <a:t>KÉSZLET és ÁRELLENőRZÉS</a:t>
            </a:r>
          </a:p>
        </p:txBody>
      </p:sp>
      <p:sp>
        <p:nvSpPr>
          <p:cNvPr id="68617" name="Freeform 7">
            <a:extLst>
              <a:ext uri="{FF2B5EF4-FFF2-40B4-BE49-F238E27FC236}">
                <a16:creationId xmlns:a16="http://schemas.microsoft.com/office/drawing/2014/main" id="{BED76169-4373-433B-AF77-89E2C44A7097}"/>
              </a:ext>
            </a:extLst>
          </p:cNvPr>
          <p:cNvSpPr>
            <a:spLocks/>
          </p:cNvSpPr>
          <p:nvPr/>
        </p:nvSpPr>
        <p:spPr bwMode="auto">
          <a:xfrm>
            <a:off x="5300663" y="3328988"/>
            <a:ext cx="1381125" cy="563562"/>
          </a:xfrm>
          <a:custGeom>
            <a:avLst/>
            <a:gdLst>
              <a:gd name="T0" fmla="*/ 0 w 870"/>
              <a:gd name="T1" fmla="*/ 0 h 355"/>
              <a:gd name="T2" fmla="*/ 1588 w 870"/>
              <a:gd name="T3" fmla="*/ 561975 h 355"/>
              <a:gd name="T4" fmla="*/ 1379538 w 870"/>
              <a:gd name="T5" fmla="*/ 561975 h 355"/>
              <a:gd name="T6" fmla="*/ 1379538 w 870"/>
              <a:gd name="T7" fmla="*/ 0 h 355"/>
              <a:gd name="T8" fmla="*/ 0 w 870"/>
              <a:gd name="T9" fmla="*/ 0 h 3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870" h="355">
                <a:moveTo>
                  <a:pt x="0" y="0"/>
                </a:moveTo>
                <a:lnTo>
                  <a:pt x="1" y="354"/>
                </a:lnTo>
                <a:lnTo>
                  <a:pt x="869" y="354"/>
                </a:lnTo>
                <a:lnTo>
                  <a:pt x="869" y="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8618" name="Rectangle 8">
            <a:extLst>
              <a:ext uri="{FF2B5EF4-FFF2-40B4-BE49-F238E27FC236}">
                <a16:creationId xmlns:a16="http://schemas.microsoft.com/office/drawing/2014/main" id="{ECAAD1DF-AACA-48E5-9DA2-6B9F42D8A6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86388" y="3344863"/>
            <a:ext cx="212725" cy="117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hu-HU" sz="1000" b="0">
                <a:solidFill>
                  <a:srgbClr val="000000"/>
                </a:solidFill>
              </a:rPr>
              <a:t>5.3</a:t>
            </a:r>
          </a:p>
        </p:txBody>
      </p:sp>
      <p:sp>
        <p:nvSpPr>
          <p:cNvPr id="68619" name="Line 9">
            <a:extLst>
              <a:ext uri="{FF2B5EF4-FFF2-40B4-BE49-F238E27FC236}">
                <a16:creationId xmlns:a16="http://schemas.microsoft.com/office/drawing/2014/main" id="{15BADAE9-ABDF-4014-9E2F-35A786C4BCCF}"/>
              </a:ext>
            </a:extLst>
          </p:cNvPr>
          <p:cNvSpPr>
            <a:spLocks noChangeShapeType="1"/>
          </p:cNvSpPr>
          <p:nvPr/>
        </p:nvSpPr>
        <p:spPr bwMode="auto">
          <a:xfrm>
            <a:off x="5310188" y="3500438"/>
            <a:ext cx="1370012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8620" name="Rectangle 10">
            <a:extLst>
              <a:ext uri="{FF2B5EF4-FFF2-40B4-BE49-F238E27FC236}">
                <a16:creationId xmlns:a16="http://schemas.microsoft.com/office/drawing/2014/main" id="{03021F1A-39A0-4FC2-94B3-06E01DD7DA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38438" y="2773363"/>
            <a:ext cx="144462" cy="185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hu-HU" sz="1800" b="0">
                <a:solidFill>
                  <a:srgbClr val="000000"/>
                </a:solidFill>
              </a:rPr>
              <a:t>5</a:t>
            </a:r>
          </a:p>
        </p:txBody>
      </p:sp>
      <p:sp>
        <p:nvSpPr>
          <p:cNvPr id="68621" name="Line 11">
            <a:extLst>
              <a:ext uri="{FF2B5EF4-FFF2-40B4-BE49-F238E27FC236}">
                <a16:creationId xmlns:a16="http://schemas.microsoft.com/office/drawing/2014/main" id="{D070CF60-7D98-4895-91B6-8D7D904A6F49}"/>
              </a:ext>
            </a:extLst>
          </p:cNvPr>
          <p:cNvSpPr>
            <a:spLocks noChangeShapeType="1"/>
          </p:cNvSpPr>
          <p:nvPr/>
        </p:nvSpPr>
        <p:spPr bwMode="auto">
          <a:xfrm>
            <a:off x="5670550" y="3328988"/>
            <a:ext cx="0" cy="1714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8622" name="Rectangle 12">
            <a:extLst>
              <a:ext uri="{FF2B5EF4-FFF2-40B4-BE49-F238E27FC236}">
                <a16:creationId xmlns:a16="http://schemas.microsoft.com/office/drawing/2014/main" id="{4D1D7283-711C-4FE7-936B-9756F2AACC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4863" y="1928813"/>
            <a:ext cx="328612" cy="271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hu-HU" sz="1800" b="0">
                <a:solidFill>
                  <a:srgbClr val="000000"/>
                </a:solidFill>
              </a:rPr>
              <a:t>D5</a:t>
            </a:r>
          </a:p>
        </p:txBody>
      </p:sp>
      <p:sp>
        <p:nvSpPr>
          <p:cNvPr id="68623" name="Rectangle 13">
            <a:extLst>
              <a:ext uri="{FF2B5EF4-FFF2-40B4-BE49-F238E27FC236}">
                <a16:creationId xmlns:a16="http://schemas.microsoft.com/office/drawing/2014/main" id="{972B1D8D-8BC7-4660-8221-EA961851AA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33488" y="1838325"/>
            <a:ext cx="1624012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hu-HU" b="0">
                <a:solidFill>
                  <a:srgbClr val="000000"/>
                </a:solidFill>
              </a:rPr>
              <a:t>FÜGGőBEN LÉVő RENDELÉSEK</a:t>
            </a:r>
          </a:p>
        </p:txBody>
      </p:sp>
      <p:sp>
        <p:nvSpPr>
          <p:cNvPr id="68624" name="Freeform 14">
            <a:extLst>
              <a:ext uri="{FF2B5EF4-FFF2-40B4-BE49-F238E27FC236}">
                <a16:creationId xmlns:a16="http://schemas.microsoft.com/office/drawing/2014/main" id="{DAACC2CA-2277-4BDA-80D5-5B61EC181743}"/>
              </a:ext>
            </a:extLst>
          </p:cNvPr>
          <p:cNvSpPr>
            <a:spLocks/>
          </p:cNvSpPr>
          <p:nvPr/>
        </p:nvSpPr>
        <p:spPr bwMode="auto">
          <a:xfrm>
            <a:off x="800100" y="1819275"/>
            <a:ext cx="1582738" cy="458788"/>
          </a:xfrm>
          <a:custGeom>
            <a:avLst/>
            <a:gdLst>
              <a:gd name="T0" fmla="*/ 1581150 w 997"/>
              <a:gd name="T1" fmla="*/ 0 h 289"/>
              <a:gd name="T2" fmla="*/ 0 w 997"/>
              <a:gd name="T3" fmla="*/ 3175 h 289"/>
              <a:gd name="T4" fmla="*/ 0 w 997"/>
              <a:gd name="T5" fmla="*/ 457200 h 289"/>
              <a:gd name="T6" fmla="*/ 1581150 w 997"/>
              <a:gd name="T7" fmla="*/ 457200 h 289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997" h="289">
                <a:moveTo>
                  <a:pt x="996" y="0"/>
                </a:moveTo>
                <a:lnTo>
                  <a:pt x="0" y="2"/>
                </a:lnTo>
                <a:lnTo>
                  <a:pt x="0" y="288"/>
                </a:lnTo>
                <a:lnTo>
                  <a:pt x="996" y="288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8625" name="Line 15">
            <a:extLst>
              <a:ext uri="{FF2B5EF4-FFF2-40B4-BE49-F238E27FC236}">
                <a16:creationId xmlns:a16="http://schemas.microsoft.com/office/drawing/2014/main" id="{EE15F2F9-3484-4E6B-B01E-DF27C48E2E2B}"/>
              </a:ext>
            </a:extLst>
          </p:cNvPr>
          <p:cNvSpPr>
            <a:spLocks noChangeShapeType="1"/>
          </p:cNvSpPr>
          <p:nvPr/>
        </p:nvSpPr>
        <p:spPr bwMode="auto">
          <a:xfrm>
            <a:off x="1198563" y="1824038"/>
            <a:ext cx="0" cy="45243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8626" name="Rectangle 16">
            <a:extLst>
              <a:ext uri="{FF2B5EF4-FFF2-40B4-BE49-F238E27FC236}">
                <a16:creationId xmlns:a16="http://schemas.microsoft.com/office/drawing/2014/main" id="{EE2CFF4E-D7D8-4BA3-8CA6-3659227EFC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8338" y="1849438"/>
            <a:ext cx="306387" cy="284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hu-HU" sz="1600" b="0">
                <a:solidFill>
                  <a:srgbClr val="000000"/>
                </a:solidFill>
              </a:rPr>
              <a:t>D3</a:t>
            </a:r>
          </a:p>
        </p:txBody>
      </p:sp>
      <p:sp>
        <p:nvSpPr>
          <p:cNvPr id="68627" name="Rectangle 17">
            <a:extLst>
              <a:ext uri="{FF2B5EF4-FFF2-40B4-BE49-F238E27FC236}">
                <a16:creationId xmlns:a16="http://schemas.microsoft.com/office/drawing/2014/main" id="{9BF912CB-745C-4CEF-A95E-9A787014E6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54413" y="1800225"/>
            <a:ext cx="1627187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hu-HU" sz="1600" b="0">
                <a:solidFill>
                  <a:srgbClr val="000000"/>
                </a:solidFill>
              </a:rPr>
              <a:t>SZERKESZTETT REND.</a:t>
            </a:r>
          </a:p>
        </p:txBody>
      </p:sp>
      <p:sp>
        <p:nvSpPr>
          <p:cNvPr id="68628" name="Rectangle 18">
            <a:extLst>
              <a:ext uri="{FF2B5EF4-FFF2-40B4-BE49-F238E27FC236}">
                <a16:creationId xmlns:a16="http://schemas.microsoft.com/office/drawing/2014/main" id="{4B74AEC8-2A3B-44AD-822D-A549E7B50A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37163" y="1843088"/>
            <a:ext cx="287337" cy="347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hu-HU" sz="1800" b="0">
                <a:solidFill>
                  <a:srgbClr val="000000"/>
                </a:solidFill>
              </a:rPr>
              <a:t>D4</a:t>
            </a:r>
          </a:p>
        </p:txBody>
      </p:sp>
      <p:sp>
        <p:nvSpPr>
          <p:cNvPr id="68629" name="Rectangle 19">
            <a:extLst>
              <a:ext uri="{FF2B5EF4-FFF2-40B4-BE49-F238E27FC236}">
                <a16:creationId xmlns:a16="http://schemas.microsoft.com/office/drawing/2014/main" id="{0F5A8669-030C-4188-981F-9D5D522365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70538" y="1814513"/>
            <a:ext cx="1401762" cy="433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hu-HU" sz="1600" b="0">
                <a:solidFill>
                  <a:srgbClr val="000000"/>
                </a:solidFill>
              </a:rPr>
              <a:t>RAKTÁRI KÉSZL.</a:t>
            </a:r>
          </a:p>
        </p:txBody>
      </p:sp>
      <p:sp>
        <p:nvSpPr>
          <p:cNvPr id="68630" name="Rectangle 20">
            <a:extLst>
              <a:ext uri="{FF2B5EF4-FFF2-40B4-BE49-F238E27FC236}">
                <a16:creationId xmlns:a16="http://schemas.microsoft.com/office/drawing/2014/main" id="{55DDF004-45E8-482D-A31F-8392A33C69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80250" y="1931988"/>
            <a:ext cx="301625" cy="325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hu-HU" sz="1800" b="0">
                <a:solidFill>
                  <a:srgbClr val="000000"/>
                </a:solidFill>
              </a:rPr>
              <a:t>D1</a:t>
            </a:r>
          </a:p>
        </p:txBody>
      </p:sp>
      <p:sp>
        <p:nvSpPr>
          <p:cNvPr id="68631" name="Rectangle 21">
            <a:extLst>
              <a:ext uri="{FF2B5EF4-FFF2-40B4-BE49-F238E27FC236}">
                <a16:creationId xmlns:a16="http://schemas.microsoft.com/office/drawing/2014/main" id="{B13043AE-2A09-409D-AAE2-3F70F28F10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89825" y="1803400"/>
            <a:ext cx="1330325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hu-HU" sz="1700" b="0">
                <a:solidFill>
                  <a:srgbClr val="000000"/>
                </a:solidFill>
              </a:rPr>
              <a:t>TERMÉKEK ÉS ÁRAK</a:t>
            </a:r>
          </a:p>
        </p:txBody>
      </p:sp>
      <p:sp>
        <p:nvSpPr>
          <p:cNvPr id="68632" name="Rectangle 22">
            <a:extLst>
              <a:ext uri="{FF2B5EF4-FFF2-40B4-BE49-F238E27FC236}">
                <a16:creationId xmlns:a16="http://schemas.microsoft.com/office/drawing/2014/main" id="{62AD8B2D-65F4-4D44-9233-279AA470E8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77125" y="4638675"/>
            <a:ext cx="419100" cy="266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hu-HU" sz="1800" b="0">
                <a:solidFill>
                  <a:srgbClr val="000000"/>
                </a:solidFill>
              </a:rPr>
              <a:t>D6</a:t>
            </a:r>
          </a:p>
        </p:txBody>
      </p:sp>
      <p:sp>
        <p:nvSpPr>
          <p:cNvPr id="68633" name="Rectangle 23">
            <a:extLst>
              <a:ext uri="{FF2B5EF4-FFF2-40B4-BE49-F238E27FC236}">
                <a16:creationId xmlns:a16="http://schemas.microsoft.com/office/drawing/2014/main" id="{2F23DD42-2CE5-4157-A851-6444470789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12100" y="4543425"/>
            <a:ext cx="1203325" cy="409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hu-HU" sz="1600" b="0">
                <a:solidFill>
                  <a:srgbClr val="000000"/>
                </a:solidFill>
              </a:rPr>
              <a:t>SZÁMLA ADATOK</a:t>
            </a:r>
          </a:p>
        </p:txBody>
      </p:sp>
      <p:sp>
        <p:nvSpPr>
          <p:cNvPr id="68634" name="Line 24">
            <a:extLst>
              <a:ext uri="{FF2B5EF4-FFF2-40B4-BE49-F238E27FC236}">
                <a16:creationId xmlns:a16="http://schemas.microsoft.com/office/drawing/2014/main" id="{A3BFA531-6D26-48AC-BFA0-BDA1CFB3ABEA}"/>
              </a:ext>
            </a:extLst>
          </p:cNvPr>
          <p:cNvSpPr>
            <a:spLocks noChangeShapeType="1"/>
          </p:cNvSpPr>
          <p:nvPr/>
        </p:nvSpPr>
        <p:spPr bwMode="auto">
          <a:xfrm>
            <a:off x="3160713" y="2662238"/>
            <a:ext cx="0" cy="38576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8635" name="Freeform 25">
            <a:extLst>
              <a:ext uri="{FF2B5EF4-FFF2-40B4-BE49-F238E27FC236}">
                <a16:creationId xmlns:a16="http://schemas.microsoft.com/office/drawing/2014/main" id="{44FBF9B2-C172-45C3-A469-8B07F270A704}"/>
              </a:ext>
            </a:extLst>
          </p:cNvPr>
          <p:cNvSpPr>
            <a:spLocks/>
          </p:cNvSpPr>
          <p:nvPr/>
        </p:nvSpPr>
        <p:spPr bwMode="auto">
          <a:xfrm>
            <a:off x="5302250" y="4322763"/>
            <a:ext cx="1382713" cy="565150"/>
          </a:xfrm>
          <a:custGeom>
            <a:avLst/>
            <a:gdLst>
              <a:gd name="T0" fmla="*/ 0 w 871"/>
              <a:gd name="T1" fmla="*/ 0 h 356"/>
              <a:gd name="T2" fmla="*/ 1588 w 871"/>
              <a:gd name="T3" fmla="*/ 563563 h 356"/>
              <a:gd name="T4" fmla="*/ 1381125 w 871"/>
              <a:gd name="T5" fmla="*/ 561975 h 356"/>
              <a:gd name="T6" fmla="*/ 1379538 w 871"/>
              <a:gd name="T7" fmla="*/ 0 h 356"/>
              <a:gd name="T8" fmla="*/ 0 w 871"/>
              <a:gd name="T9" fmla="*/ 0 h 35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871" h="356">
                <a:moveTo>
                  <a:pt x="0" y="0"/>
                </a:moveTo>
                <a:lnTo>
                  <a:pt x="1" y="355"/>
                </a:lnTo>
                <a:lnTo>
                  <a:pt x="870" y="354"/>
                </a:lnTo>
                <a:lnTo>
                  <a:pt x="869" y="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8636" name="Rectangle 26">
            <a:extLst>
              <a:ext uri="{FF2B5EF4-FFF2-40B4-BE49-F238E27FC236}">
                <a16:creationId xmlns:a16="http://schemas.microsoft.com/office/drawing/2014/main" id="{3CE3A61E-0943-48F6-9BEE-556EB98D31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73688" y="4367213"/>
            <a:ext cx="184150" cy="109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hu-HU" sz="1000" b="0">
                <a:solidFill>
                  <a:srgbClr val="000000"/>
                </a:solidFill>
              </a:rPr>
              <a:t>5.4</a:t>
            </a:r>
          </a:p>
        </p:txBody>
      </p:sp>
      <p:sp>
        <p:nvSpPr>
          <p:cNvPr id="68637" name="Line 27">
            <a:extLst>
              <a:ext uri="{FF2B5EF4-FFF2-40B4-BE49-F238E27FC236}">
                <a16:creationId xmlns:a16="http://schemas.microsoft.com/office/drawing/2014/main" id="{9F83FE4C-CA84-4BA0-842F-9592DF34A28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310188" y="4495800"/>
            <a:ext cx="1370012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8638" name="Line 28">
            <a:extLst>
              <a:ext uri="{FF2B5EF4-FFF2-40B4-BE49-F238E27FC236}">
                <a16:creationId xmlns:a16="http://schemas.microsoft.com/office/drawing/2014/main" id="{2DFFB354-466E-437E-94F6-3C6CA7AE4457}"/>
              </a:ext>
            </a:extLst>
          </p:cNvPr>
          <p:cNvSpPr>
            <a:spLocks noChangeShapeType="1"/>
          </p:cNvSpPr>
          <p:nvPr/>
        </p:nvSpPr>
        <p:spPr bwMode="auto">
          <a:xfrm>
            <a:off x="5673725" y="4322763"/>
            <a:ext cx="0" cy="17462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8639" name="Freeform 29">
            <a:extLst>
              <a:ext uri="{FF2B5EF4-FFF2-40B4-BE49-F238E27FC236}">
                <a16:creationId xmlns:a16="http://schemas.microsoft.com/office/drawing/2014/main" id="{5C024CEE-3FF9-4870-A292-E1DBE81A86C2}"/>
              </a:ext>
            </a:extLst>
          </p:cNvPr>
          <p:cNvSpPr>
            <a:spLocks/>
          </p:cNvSpPr>
          <p:nvPr/>
        </p:nvSpPr>
        <p:spPr bwMode="auto">
          <a:xfrm>
            <a:off x="2735263" y="4322763"/>
            <a:ext cx="1377950" cy="565150"/>
          </a:xfrm>
          <a:custGeom>
            <a:avLst/>
            <a:gdLst>
              <a:gd name="T0" fmla="*/ 0 w 868"/>
              <a:gd name="T1" fmla="*/ 0 h 356"/>
              <a:gd name="T2" fmla="*/ 0 w 868"/>
              <a:gd name="T3" fmla="*/ 563563 h 356"/>
              <a:gd name="T4" fmla="*/ 1376363 w 868"/>
              <a:gd name="T5" fmla="*/ 563563 h 356"/>
              <a:gd name="T6" fmla="*/ 1376363 w 868"/>
              <a:gd name="T7" fmla="*/ 0 h 356"/>
              <a:gd name="T8" fmla="*/ 0 w 868"/>
              <a:gd name="T9" fmla="*/ 0 h 35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868" h="356">
                <a:moveTo>
                  <a:pt x="0" y="0"/>
                </a:moveTo>
                <a:lnTo>
                  <a:pt x="0" y="355"/>
                </a:lnTo>
                <a:lnTo>
                  <a:pt x="867" y="355"/>
                </a:lnTo>
                <a:lnTo>
                  <a:pt x="867" y="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8640" name="Rectangle 30">
            <a:extLst>
              <a:ext uri="{FF2B5EF4-FFF2-40B4-BE49-F238E27FC236}">
                <a16:creationId xmlns:a16="http://schemas.microsoft.com/office/drawing/2014/main" id="{EC31812B-FD36-4E92-9D03-EA784634E5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38450" y="4356100"/>
            <a:ext cx="180975" cy="107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hu-HU" sz="1000" b="0">
                <a:solidFill>
                  <a:srgbClr val="000000"/>
                </a:solidFill>
              </a:rPr>
              <a:t>5.1</a:t>
            </a:r>
          </a:p>
        </p:txBody>
      </p:sp>
      <p:sp>
        <p:nvSpPr>
          <p:cNvPr id="68641" name="Line 31">
            <a:extLst>
              <a:ext uri="{FF2B5EF4-FFF2-40B4-BE49-F238E27FC236}">
                <a16:creationId xmlns:a16="http://schemas.microsoft.com/office/drawing/2014/main" id="{61841E40-F441-46B7-A89B-1F83028A325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40025" y="4497388"/>
            <a:ext cx="1371600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8642" name="Line 32">
            <a:extLst>
              <a:ext uri="{FF2B5EF4-FFF2-40B4-BE49-F238E27FC236}">
                <a16:creationId xmlns:a16="http://schemas.microsoft.com/office/drawing/2014/main" id="{611ACD36-3AB2-4512-8A55-B3D973B33E09}"/>
              </a:ext>
            </a:extLst>
          </p:cNvPr>
          <p:cNvSpPr>
            <a:spLocks noChangeShapeType="1"/>
          </p:cNvSpPr>
          <p:nvPr/>
        </p:nvSpPr>
        <p:spPr bwMode="auto">
          <a:xfrm>
            <a:off x="3101975" y="4322763"/>
            <a:ext cx="0" cy="17621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8643" name="Freeform 33">
            <a:extLst>
              <a:ext uri="{FF2B5EF4-FFF2-40B4-BE49-F238E27FC236}">
                <a16:creationId xmlns:a16="http://schemas.microsoft.com/office/drawing/2014/main" id="{71E9DA24-C0A9-43B2-B5C7-14FB0AF33513}"/>
              </a:ext>
            </a:extLst>
          </p:cNvPr>
          <p:cNvSpPr>
            <a:spLocks/>
          </p:cNvSpPr>
          <p:nvPr/>
        </p:nvSpPr>
        <p:spPr bwMode="auto">
          <a:xfrm>
            <a:off x="2733675" y="3330575"/>
            <a:ext cx="1379538" cy="563563"/>
          </a:xfrm>
          <a:custGeom>
            <a:avLst/>
            <a:gdLst>
              <a:gd name="T0" fmla="*/ 0 w 869"/>
              <a:gd name="T1" fmla="*/ 0 h 355"/>
              <a:gd name="T2" fmla="*/ 1588 w 869"/>
              <a:gd name="T3" fmla="*/ 561975 h 355"/>
              <a:gd name="T4" fmla="*/ 1377950 w 869"/>
              <a:gd name="T5" fmla="*/ 560388 h 355"/>
              <a:gd name="T6" fmla="*/ 1376363 w 869"/>
              <a:gd name="T7" fmla="*/ 0 h 355"/>
              <a:gd name="T8" fmla="*/ 0 w 869"/>
              <a:gd name="T9" fmla="*/ 0 h 3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869" h="355">
                <a:moveTo>
                  <a:pt x="0" y="0"/>
                </a:moveTo>
                <a:lnTo>
                  <a:pt x="1" y="354"/>
                </a:lnTo>
                <a:lnTo>
                  <a:pt x="868" y="353"/>
                </a:lnTo>
                <a:lnTo>
                  <a:pt x="867" y="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8644" name="Rectangle 34">
            <a:extLst>
              <a:ext uri="{FF2B5EF4-FFF2-40B4-BE49-F238E27FC236}">
                <a16:creationId xmlns:a16="http://schemas.microsoft.com/office/drawing/2014/main" id="{77E17AD2-4438-4A7B-A2AC-8FDA303AFB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7813" y="3382963"/>
            <a:ext cx="195262" cy="92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hu-HU" sz="1000" b="0">
                <a:solidFill>
                  <a:srgbClr val="000000"/>
                </a:solidFill>
              </a:rPr>
              <a:t>5.2</a:t>
            </a:r>
          </a:p>
        </p:txBody>
      </p:sp>
      <p:sp>
        <p:nvSpPr>
          <p:cNvPr id="68645" name="Line 35">
            <a:extLst>
              <a:ext uri="{FF2B5EF4-FFF2-40B4-BE49-F238E27FC236}">
                <a16:creationId xmlns:a16="http://schemas.microsoft.com/office/drawing/2014/main" id="{9AE08FD4-6BDF-407F-902F-BF71C9D36103}"/>
              </a:ext>
            </a:extLst>
          </p:cNvPr>
          <p:cNvSpPr>
            <a:spLocks noChangeShapeType="1"/>
          </p:cNvSpPr>
          <p:nvPr/>
        </p:nvSpPr>
        <p:spPr bwMode="auto">
          <a:xfrm>
            <a:off x="2738438" y="3502025"/>
            <a:ext cx="13716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8646" name="Line 36">
            <a:extLst>
              <a:ext uri="{FF2B5EF4-FFF2-40B4-BE49-F238E27FC236}">
                <a16:creationId xmlns:a16="http://schemas.microsoft.com/office/drawing/2014/main" id="{01E00A94-9207-4574-A9F2-5E7439D7F7CD}"/>
              </a:ext>
            </a:extLst>
          </p:cNvPr>
          <p:cNvSpPr>
            <a:spLocks noChangeShapeType="1"/>
          </p:cNvSpPr>
          <p:nvPr/>
        </p:nvSpPr>
        <p:spPr bwMode="auto">
          <a:xfrm>
            <a:off x="3098800" y="3330575"/>
            <a:ext cx="0" cy="1714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8647" name="Rectangle 37">
            <a:extLst>
              <a:ext uri="{FF2B5EF4-FFF2-40B4-BE49-F238E27FC236}">
                <a16:creationId xmlns:a16="http://schemas.microsoft.com/office/drawing/2014/main" id="{B613254A-E5D6-4F64-BF93-4EA6FB29FD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79763" y="3360738"/>
            <a:ext cx="911225" cy="92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hu-HU" sz="1000" b="0">
                <a:solidFill>
                  <a:srgbClr val="000000"/>
                </a:solidFill>
              </a:rPr>
              <a:t>SZÁMÍTÓGÉP</a:t>
            </a:r>
          </a:p>
        </p:txBody>
      </p:sp>
      <p:sp>
        <p:nvSpPr>
          <p:cNvPr id="68648" name="Rectangle 38">
            <a:extLst>
              <a:ext uri="{FF2B5EF4-FFF2-40B4-BE49-F238E27FC236}">
                <a16:creationId xmlns:a16="http://schemas.microsoft.com/office/drawing/2014/main" id="{DDCCB512-F829-47CE-8E31-A7F44AD04F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67013" y="3527425"/>
            <a:ext cx="1350962" cy="27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hu-HU" sz="1000" b="0">
                <a:solidFill>
                  <a:srgbClr val="000000"/>
                </a:solidFill>
              </a:rPr>
              <a:t>KÉSZLET  ELLEN.</a:t>
            </a:r>
          </a:p>
          <a:p>
            <a:r>
              <a:rPr lang="en-US" altLang="hu-HU" sz="1000" b="0">
                <a:solidFill>
                  <a:srgbClr val="000000"/>
                </a:solidFill>
              </a:rPr>
              <a:t>ÉS LEFOGLALÁS</a:t>
            </a:r>
          </a:p>
        </p:txBody>
      </p:sp>
      <p:sp>
        <p:nvSpPr>
          <p:cNvPr id="68649" name="Rectangle 39">
            <a:extLst>
              <a:ext uri="{FF2B5EF4-FFF2-40B4-BE49-F238E27FC236}">
                <a16:creationId xmlns:a16="http://schemas.microsoft.com/office/drawing/2014/main" id="{FC34F2A1-1536-4B3E-BC1F-6A195898DB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16538" y="3565525"/>
            <a:ext cx="1363662" cy="185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hu-HU" sz="1000" b="0">
                <a:solidFill>
                  <a:srgbClr val="000000"/>
                </a:solidFill>
              </a:rPr>
              <a:t>RENDELÉSEK</a:t>
            </a:r>
          </a:p>
          <a:p>
            <a:pPr algn="ctr"/>
            <a:r>
              <a:rPr lang="en-US" altLang="hu-HU" sz="1000" b="0">
                <a:solidFill>
                  <a:srgbClr val="000000"/>
                </a:solidFill>
              </a:rPr>
              <a:t>BEÁRAZÁSA</a:t>
            </a:r>
          </a:p>
        </p:txBody>
      </p:sp>
      <p:sp>
        <p:nvSpPr>
          <p:cNvPr id="68650" name="Rectangle 40">
            <a:extLst>
              <a:ext uri="{FF2B5EF4-FFF2-40B4-BE49-F238E27FC236}">
                <a16:creationId xmlns:a16="http://schemas.microsoft.com/office/drawing/2014/main" id="{7A01C880-20EB-458A-AFC3-B16238DABB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68925" y="4548188"/>
            <a:ext cx="1282700" cy="27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hu-HU" sz="1000" b="0">
                <a:solidFill>
                  <a:srgbClr val="000000"/>
                </a:solidFill>
              </a:rPr>
              <a:t>A VEVő ADATAINAK ELLENőRZÉSE</a:t>
            </a:r>
          </a:p>
        </p:txBody>
      </p:sp>
      <p:sp>
        <p:nvSpPr>
          <p:cNvPr id="68651" name="Rectangle 41">
            <a:extLst>
              <a:ext uri="{FF2B5EF4-FFF2-40B4-BE49-F238E27FC236}">
                <a16:creationId xmlns:a16="http://schemas.microsoft.com/office/drawing/2014/main" id="{4F25DD5F-A2DA-4055-A3B6-0F267D058A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71775" y="4562475"/>
            <a:ext cx="1428750" cy="352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hu-HU" sz="1000" b="0">
                <a:solidFill>
                  <a:srgbClr val="000000"/>
                </a:solidFill>
              </a:rPr>
              <a:t>KIVONATOLJA A FÜGGő REND.</a:t>
            </a:r>
          </a:p>
        </p:txBody>
      </p:sp>
      <p:sp>
        <p:nvSpPr>
          <p:cNvPr id="68652" name="Freeform 42">
            <a:extLst>
              <a:ext uri="{FF2B5EF4-FFF2-40B4-BE49-F238E27FC236}">
                <a16:creationId xmlns:a16="http://schemas.microsoft.com/office/drawing/2014/main" id="{C8019AF9-EF24-4BCA-B48A-4385AAB520B7}"/>
              </a:ext>
            </a:extLst>
          </p:cNvPr>
          <p:cNvSpPr>
            <a:spLocks/>
          </p:cNvSpPr>
          <p:nvPr/>
        </p:nvSpPr>
        <p:spPr bwMode="auto">
          <a:xfrm>
            <a:off x="2447925" y="2657475"/>
            <a:ext cx="4505325" cy="2641600"/>
          </a:xfrm>
          <a:custGeom>
            <a:avLst/>
            <a:gdLst>
              <a:gd name="T0" fmla="*/ 0 w 2838"/>
              <a:gd name="T1" fmla="*/ 1588 h 1664"/>
              <a:gd name="T2" fmla="*/ 1588 w 2838"/>
              <a:gd name="T3" fmla="*/ 2640013 h 1664"/>
              <a:gd name="T4" fmla="*/ 4503738 w 2838"/>
              <a:gd name="T5" fmla="*/ 2640013 h 1664"/>
              <a:gd name="T6" fmla="*/ 4503738 w 2838"/>
              <a:gd name="T7" fmla="*/ 0 h 1664"/>
              <a:gd name="T8" fmla="*/ 0 w 2838"/>
              <a:gd name="T9" fmla="*/ 1588 h 166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838" h="1664">
                <a:moveTo>
                  <a:pt x="0" y="1"/>
                </a:moveTo>
                <a:lnTo>
                  <a:pt x="1" y="1663"/>
                </a:lnTo>
                <a:lnTo>
                  <a:pt x="2837" y="1663"/>
                </a:lnTo>
                <a:lnTo>
                  <a:pt x="2837" y="0"/>
                </a:lnTo>
                <a:lnTo>
                  <a:pt x="0" y="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8653" name="Rectangle 43">
            <a:extLst>
              <a:ext uri="{FF2B5EF4-FFF2-40B4-BE49-F238E27FC236}">
                <a16:creationId xmlns:a16="http://schemas.microsoft.com/office/drawing/2014/main" id="{AE9BE3EB-50D5-4709-8F78-2C25D949F4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56488" y="5499100"/>
            <a:ext cx="66675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hu-HU" sz="1600" b="0">
                <a:solidFill>
                  <a:srgbClr val="000000"/>
                </a:solidFill>
              </a:rPr>
              <a:t>7</a:t>
            </a:r>
          </a:p>
        </p:txBody>
      </p:sp>
      <p:sp>
        <p:nvSpPr>
          <p:cNvPr id="68654" name="Rectangle 44">
            <a:extLst>
              <a:ext uri="{FF2B5EF4-FFF2-40B4-BE49-F238E27FC236}">
                <a16:creationId xmlns:a16="http://schemas.microsoft.com/office/drawing/2014/main" id="{C8C1184C-29CA-4A54-8ABC-059A6B36E8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72063" y="5507038"/>
            <a:ext cx="204787" cy="141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hu-HU" sz="1600" b="0">
                <a:solidFill>
                  <a:srgbClr val="000000"/>
                </a:solidFill>
              </a:rPr>
              <a:t>6</a:t>
            </a:r>
          </a:p>
        </p:txBody>
      </p:sp>
      <p:sp>
        <p:nvSpPr>
          <p:cNvPr id="68655" name="Freeform 45">
            <a:extLst>
              <a:ext uri="{FF2B5EF4-FFF2-40B4-BE49-F238E27FC236}">
                <a16:creationId xmlns:a16="http://schemas.microsoft.com/office/drawing/2014/main" id="{BD2FC432-B099-48AA-8972-FDF382E262A3}"/>
              </a:ext>
            </a:extLst>
          </p:cNvPr>
          <p:cNvSpPr>
            <a:spLocks/>
          </p:cNvSpPr>
          <p:nvPr/>
        </p:nvSpPr>
        <p:spPr bwMode="auto">
          <a:xfrm>
            <a:off x="4924425" y="5494338"/>
            <a:ext cx="1487488" cy="717550"/>
          </a:xfrm>
          <a:custGeom>
            <a:avLst/>
            <a:gdLst>
              <a:gd name="T0" fmla="*/ 0 w 937"/>
              <a:gd name="T1" fmla="*/ 1588 h 452"/>
              <a:gd name="T2" fmla="*/ 0 w 937"/>
              <a:gd name="T3" fmla="*/ 715963 h 452"/>
              <a:gd name="T4" fmla="*/ 1485900 w 937"/>
              <a:gd name="T5" fmla="*/ 714375 h 452"/>
              <a:gd name="T6" fmla="*/ 1485900 w 937"/>
              <a:gd name="T7" fmla="*/ 0 h 452"/>
              <a:gd name="T8" fmla="*/ 0 w 937"/>
              <a:gd name="T9" fmla="*/ 1588 h 45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937" h="452">
                <a:moveTo>
                  <a:pt x="0" y="1"/>
                </a:moveTo>
                <a:lnTo>
                  <a:pt x="0" y="451"/>
                </a:lnTo>
                <a:lnTo>
                  <a:pt x="936" y="450"/>
                </a:lnTo>
                <a:lnTo>
                  <a:pt x="936" y="0"/>
                </a:lnTo>
                <a:lnTo>
                  <a:pt x="0" y="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8656" name="Line 46">
            <a:extLst>
              <a:ext uri="{FF2B5EF4-FFF2-40B4-BE49-F238E27FC236}">
                <a16:creationId xmlns:a16="http://schemas.microsoft.com/office/drawing/2014/main" id="{7FC5CF05-2482-4260-9E17-99A8A2C7318E}"/>
              </a:ext>
            </a:extLst>
          </p:cNvPr>
          <p:cNvSpPr>
            <a:spLocks noChangeShapeType="1"/>
          </p:cNvSpPr>
          <p:nvPr/>
        </p:nvSpPr>
        <p:spPr bwMode="auto">
          <a:xfrm>
            <a:off x="4937125" y="5722938"/>
            <a:ext cx="147955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8657" name="Line 47">
            <a:extLst>
              <a:ext uri="{FF2B5EF4-FFF2-40B4-BE49-F238E27FC236}">
                <a16:creationId xmlns:a16="http://schemas.microsoft.com/office/drawing/2014/main" id="{95376F82-D483-4C6A-9B65-215ABE96707C}"/>
              </a:ext>
            </a:extLst>
          </p:cNvPr>
          <p:cNvSpPr>
            <a:spLocks noChangeShapeType="1"/>
          </p:cNvSpPr>
          <p:nvPr/>
        </p:nvSpPr>
        <p:spPr bwMode="auto">
          <a:xfrm>
            <a:off x="5321300" y="5495925"/>
            <a:ext cx="0" cy="2174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8658" name="Rectangle 48">
            <a:extLst>
              <a:ext uri="{FF2B5EF4-FFF2-40B4-BE49-F238E27FC236}">
                <a16:creationId xmlns:a16="http://schemas.microsoft.com/office/drawing/2014/main" id="{E3D28C8F-34DD-42F7-B697-0922CFD3F7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29550" y="5505450"/>
            <a:ext cx="771525" cy="131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hu-HU" b="0">
                <a:solidFill>
                  <a:srgbClr val="000000"/>
                </a:solidFill>
              </a:rPr>
              <a:t>FELADÓ</a:t>
            </a:r>
          </a:p>
        </p:txBody>
      </p:sp>
      <p:sp>
        <p:nvSpPr>
          <p:cNvPr id="68659" name="Rectangle 49">
            <a:extLst>
              <a:ext uri="{FF2B5EF4-FFF2-40B4-BE49-F238E27FC236}">
                <a16:creationId xmlns:a16="http://schemas.microsoft.com/office/drawing/2014/main" id="{90B1EFE8-EB4F-48EB-AB3A-04FCF46A4B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24500" y="5511800"/>
            <a:ext cx="866775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hu-HU" b="0">
                <a:solidFill>
                  <a:srgbClr val="000000"/>
                </a:solidFill>
              </a:rPr>
              <a:t>RAKTÁR</a:t>
            </a:r>
          </a:p>
        </p:txBody>
      </p:sp>
      <p:sp>
        <p:nvSpPr>
          <p:cNvPr id="68660" name="Rectangle 50">
            <a:extLst>
              <a:ext uri="{FF2B5EF4-FFF2-40B4-BE49-F238E27FC236}">
                <a16:creationId xmlns:a16="http://schemas.microsoft.com/office/drawing/2014/main" id="{C0337549-D2A1-4B14-B2FD-E2F719400A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48525" y="5705475"/>
            <a:ext cx="1466850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hu-HU" b="0">
                <a:solidFill>
                  <a:srgbClr val="000000"/>
                </a:solidFill>
              </a:rPr>
              <a:t>KÍSÉRőJEGYZÉK ÖSSZEÁLLÍTÁS</a:t>
            </a:r>
          </a:p>
        </p:txBody>
      </p:sp>
      <p:sp>
        <p:nvSpPr>
          <p:cNvPr id="68661" name="Rectangle 51">
            <a:extLst>
              <a:ext uri="{FF2B5EF4-FFF2-40B4-BE49-F238E27FC236}">
                <a16:creationId xmlns:a16="http://schemas.microsoft.com/office/drawing/2014/main" id="{E30B8481-DDFD-43E1-96FD-D2B13438B0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43475" y="5799138"/>
            <a:ext cx="1438275" cy="449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hu-HU" sz="1600" b="0">
                <a:solidFill>
                  <a:srgbClr val="000000"/>
                </a:solidFill>
              </a:rPr>
              <a:t>ÁRUFELVÉTEL</a:t>
            </a:r>
          </a:p>
        </p:txBody>
      </p:sp>
      <p:sp>
        <p:nvSpPr>
          <p:cNvPr id="68662" name="Line 52">
            <a:extLst>
              <a:ext uri="{FF2B5EF4-FFF2-40B4-BE49-F238E27FC236}">
                <a16:creationId xmlns:a16="http://schemas.microsoft.com/office/drawing/2014/main" id="{FAEF4F7F-8160-4B09-BCA1-87AA23633BE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105275" y="3048000"/>
            <a:ext cx="431800" cy="2794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8663" name="Line 53">
            <a:extLst>
              <a:ext uri="{FF2B5EF4-FFF2-40B4-BE49-F238E27FC236}">
                <a16:creationId xmlns:a16="http://schemas.microsoft.com/office/drawing/2014/main" id="{A9BB925A-299B-4141-A7EA-BBBEC3AA215C}"/>
              </a:ext>
            </a:extLst>
          </p:cNvPr>
          <p:cNvSpPr>
            <a:spLocks noChangeShapeType="1"/>
          </p:cNvSpPr>
          <p:nvPr/>
        </p:nvSpPr>
        <p:spPr bwMode="auto">
          <a:xfrm>
            <a:off x="4110038" y="3689350"/>
            <a:ext cx="1195387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8664" name="Rectangle 54">
            <a:extLst>
              <a:ext uri="{FF2B5EF4-FFF2-40B4-BE49-F238E27FC236}">
                <a16:creationId xmlns:a16="http://schemas.microsoft.com/office/drawing/2014/main" id="{F0B16540-02E5-4148-A560-3A3B7430EE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29113" y="3530600"/>
            <a:ext cx="661987" cy="38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hu-HU" sz="1000" b="0">
                <a:solidFill>
                  <a:srgbClr val="000000"/>
                </a:solidFill>
              </a:rPr>
              <a:t>Érvényes rendelések</a:t>
            </a:r>
          </a:p>
        </p:txBody>
      </p:sp>
      <p:sp>
        <p:nvSpPr>
          <p:cNvPr id="68665" name="Rectangle 55">
            <a:extLst>
              <a:ext uri="{FF2B5EF4-FFF2-40B4-BE49-F238E27FC236}">
                <a16:creationId xmlns:a16="http://schemas.microsoft.com/office/drawing/2014/main" id="{BCB8A943-E6EE-421A-8D67-1E63A37E19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40675" y="3097213"/>
            <a:ext cx="536575" cy="255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hu-HU" sz="1600" b="0">
                <a:solidFill>
                  <a:srgbClr val="000000"/>
                </a:solidFill>
              </a:rPr>
              <a:t>Árak</a:t>
            </a:r>
          </a:p>
        </p:txBody>
      </p:sp>
      <p:sp>
        <p:nvSpPr>
          <p:cNvPr id="68666" name="Rectangle 56">
            <a:extLst>
              <a:ext uri="{FF2B5EF4-FFF2-40B4-BE49-F238E27FC236}">
                <a16:creationId xmlns:a16="http://schemas.microsoft.com/office/drawing/2014/main" id="{4782D1F4-DDC1-4839-BD2F-85D7D8F261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53063" y="2428875"/>
            <a:ext cx="441325" cy="120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hu-HU" sz="700" b="0">
                <a:solidFill>
                  <a:srgbClr val="000000"/>
                </a:solidFill>
              </a:rPr>
              <a:t>készlet</a:t>
            </a:r>
          </a:p>
        </p:txBody>
      </p:sp>
      <p:sp>
        <p:nvSpPr>
          <p:cNvPr id="68667" name="Rectangle 57">
            <a:extLst>
              <a:ext uri="{FF2B5EF4-FFF2-40B4-BE49-F238E27FC236}">
                <a16:creationId xmlns:a16="http://schemas.microsoft.com/office/drawing/2014/main" id="{DB33C1B8-F3FC-49F0-A612-0853E84445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9188" y="2428875"/>
            <a:ext cx="762000" cy="93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hu-HU" sz="700" b="0">
                <a:solidFill>
                  <a:srgbClr val="000000"/>
                </a:solidFill>
              </a:rPr>
              <a:t>rendelések</a:t>
            </a:r>
          </a:p>
        </p:txBody>
      </p:sp>
      <p:sp>
        <p:nvSpPr>
          <p:cNvPr id="68668" name="Rectangle 58">
            <a:extLst>
              <a:ext uri="{FF2B5EF4-FFF2-40B4-BE49-F238E27FC236}">
                <a16:creationId xmlns:a16="http://schemas.microsoft.com/office/drawing/2014/main" id="{6FAED465-6E6E-48F0-B817-11C51EA580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17713" y="2357438"/>
            <a:ext cx="633412" cy="185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hu-HU" sz="700" b="0">
                <a:solidFill>
                  <a:srgbClr val="000000"/>
                </a:solidFill>
              </a:rPr>
              <a:t>Hiányos rendelések</a:t>
            </a:r>
          </a:p>
        </p:txBody>
      </p:sp>
      <p:sp>
        <p:nvSpPr>
          <p:cNvPr id="68669" name="Rectangle 59">
            <a:extLst>
              <a:ext uri="{FF2B5EF4-FFF2-40B4-BE49-F238E27FC236}">
                <a16:creationId xmlns:a16="http://schemas.microsoft.com/office/drawing/2014/main" id="{F09D47E8-04C1-4662-8446-3DC9529DA7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8150" y="4022725"/>
            <a:ext cx="1108075" cy="95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hu-HU" sz="1200" b="0">
                <a:solidFill>
                  <a:srgbClr val="000000"/>
                </a:solidFill>
              </a:rPr>
              <a:t>Régi rendelések</a:t>
            </a:r>
          </a:p>
        </p:txBody>
      </p:sp>
      <p:sp>
        <p:nvSpPr>
          <p:cNvPr id="68670" name="Rectangle 60">
            <a:extLst>
              <a:ext uri="{FF2B5EF4-FFF2-40B4-BE49-F238E27FC236}">
                <a16:creationId xmlns:a16="http://schemas.microsoft.com/office/drawing/2014/main" id="{36E9B2AD-4845-43FF-85F3-AF644D6669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97763" y="5187950"/>
            <a:ext cx="1389062" cy="20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hu-HU" sz="1600" b="0">
                <a:solidFill>
                  <a:srgbClr val="000000"/>
                </a:solidFill>
              </a:rPr>
              <a:t>Kísérőjegyzék</a:t>
            </a:r>
          </a:p>
        </p:txBody>
      </p:sp>
      <p:sp>
        <p:nvSpPr>
          <p:cNvPr id="68671" name="Freeform 61">
            <a:extLst>
              <a:ext uri="{FF2B5EF4-FFF2-40B4-BE49-F238E27FC236}">
                <a16:creationId xmlns:a16="http://schemas.microsoft.com/office/drawing/2014/main" id="{216EACD9-8419-4BB5-906D-7C391F8A5981}"/>
              </a:ext>
            </a:extLst>
          </p:cNvPr>
          <p:cNvSpPr>
            <a:spLocks/>
          </p:cNvSpPr>
          <p:nvPr/>
        </p:nvSpPr>
        <p:spPr bwMode="auto">
          <a:xfrm>
            <a:off x="1954213" y="2290763"/>
            <a:ext cx="757237" cy="1033462"/>
          </a:xfrm>
          <a:custGeom>
            <a:avLst/>
            <a:gdLst>
              <a:gd name="T0" fmla="*/ 755650 w 477"/>
              <a:gd name="T1" fmla="*/ 1031875 h 651"/>
              <a:gd name="T2" fmla="*/ 0 w 477"/>
              <a:gd name="T3" fmla="*/ 809625 h 651"/>
              <a:gd name="T4" fmla="*/ 0 w 477"/>
              <a:gd name="T5" fmla="*/ 0 h 65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77" h="651">
                <a:moveTo>
                  <a:pt x="476" y="650"/>
                </a:moveTo>
                <a:lnTo>
                  <a:pt x="0" y="51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8672" name="Line 62">
            <a:extLst>
              <a:ext uri="{FF2B5EF4-FFF2-40B4-BE49-F238E27FC236}">
                <a16:creationId xmlns:a16="http://schemas.microsoft.com/office/drawing/2014/main" id="{3257B8CA-632A-441F-829F-4E531A1D5755}"/>
              </a:ext>
            </a:extLst>
          </p:cNvPr>
          <p:cNvSpPr>
            <a:spLocks noChangeShapeType="1"/>
          </p:cNvSpPr>
          <p:nvPr/>
        </p:nvSpPr>
        <p:spPr bwMode="auto">
          <a:xfrm>
            <a:off x="5881688" y="3894138"/>
            <a:ext cx="0" cy="42703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8673" name="Freeform 63">
            <a:extLst>
              <a:ext uri="{FF2B5EF4-FFF2-40B4-BE49-F238E27FC236}">
                <a16:creationId xmlns:a16="http://schemas.microsoft.com/office/drawing/2014/main" id="{3178B77C-F6C6-4229-9FBD-B1F3142E9891}"/>
              </a:ext>
            </a:extLst>
          </p:cNvPr>
          <p:cNvSpPr>
            <a:spLocks/>
          </p:cNvSpPr>
          <p:nvPr/>
        </p:nvSpPr>
        <p:spPr bwMode="auto">
          <a:xfrm>
            <a:off x="1558925" y="4887913"/>
            <a:ext cx="4033838" cy="703262"/>
          </a:xfrm>
          <a:custGeom>
            <a:avLst/>
            <a:gdLst>
              <a:gd name="T0" fmla="*/ 4032250 w 2541"/>
              <a:gd name="T1" fmla="*/ 0 h 443"/>
              <a:gd name="T2" fmla="*/ 4032250 w 2541"/>
              <a:gd name="T3" fmla="*/ 273050 h 443"/>
              <a:gd name="T4" fmla="*/ 0 w 2541"/>
              <a:gd name="T5" fmla="*/ 273050 h 443"/>
              <a:gd name="T6" fmla="*/ 0 w 2541"/>
              <a:gd name="T7" fmla="*/ 701675 h 443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541" h="443">
                <a:moveTo>
                  <a:pt x="2540" y="0"/>
                </a:moveTo>
                <a:lnTo>
                  <a:pt x="2540" y="172"/>
                </a:lnTo>
                <a:lnTo>
                  <a:pt x="0" y="172"/>
                </a:lnTo>
                <a:lnTo>
                  <a:pt x="0" y="44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8674" name="Freeform 64">
            <a:extLst>
              <a:ext uri="{FF2B5EF4-FFF2-40B4-BE49-F238E27FC236}">
                <a16:creationId xmlns:a16="http://schemas.microsoft.com/office/drawing/2014/main" id="{CD8C2924-5EB1-4C22-AA42-9AFADB99D5A9}"/>
              </a:ext>
            </a:extLst>
          </p:cNvPr>
          <p:cNvSpPr>
            <a:spLocks/>
          </p:cNvSpPr>
          <p:nvPr/>
        </p:nvSpPr>
        <p:spPr bwMode="auto">
          <a:xfrm>
            <a:off x="3605213" y="4887913"/>
            <a:ext cx="2219325" cy="703262"/>
          </a:xfrm>
          <a:custGeom>
            <a:avLst/>
            <a:gdLst>
              <a:gd name="T0" fmla="*/ 2217738 w 1398"/>
              <a:gd name="T1" fmla="*/ 0 h 443"/>
              <a:gd name="T2" fmla="*/ 2216150 w 1398"/>
              <a:gd name="T3" fmla="*/ 366712 h 443"/>
              <a:gd name="T4" fmla="*/ 0 w 1398"/>
              <a:gd name="T5" fmla="*/ 368300 h 443"/>
              <a:gd name="T6" fmla="*/ 0 w 1398"/>
              <a:gd name="T7" fmla="*/ 701675 h 443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398" h="443">
                <a:moveTo>
                  <a:pt x="1397" y="0"/>
                </a:moveTo>
                <a:lnTo>
                  <a:pt x="1396" y="231"/>
                </a:lnTo>
                <a:lnTo>
                  <a:pt x="0" y="232"/>
                </a:lnTo>
                <a:lnTo>
                  <a:pt x="0" y="44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8675" name="Line 65">
            <a:extLst>
              <a:ext uri="{FF2B5EF4-FFF2-40B4-BE49-F238E27FC236}">
                <a16:creationId xmlns:a16="http://schemas.microsoft.com/office/drawing/2014/main" id="{66663586-9195-4FBD-B6E2-51A88E16B49A}"/>
              </a:ext>
            </a:extLst>
          </p:cNvPr>
          <p:cNvSpPr>
            <a:spLocks noChangeShapeType="1"/>
          </p:cNvSpPr>
          <p:nvPr/>
        </p:nvSpPr>
        <p:spPr bwMode="auto">
          <a:xfrm>
            <a:off x="6008688" y="4887913"/>
            <a:ext cx="1587" cy="5842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8676" name="Freeform 66">
            <a:extLst>
              <a:ext uri="{FF2B5EF4-FFF2-40B4-BE49-F238E27FC236}">
                <a16:creationId xmlns:a16="http://schemas.microsoft.com/office/drawing/2014/main" id="{CC035413-981D-45AA-BD86-A562819FFAB7}"/>
              </a:ext>
            </a:extLst>
          </p:cNvPr>
          <p:cNvSpPr>
            <a:spLocks/>
          </p:cNvSpPr>
          <p:nvPr/>
        </p:nvSpPr>
        <p:spPr bwMode="auto">
          <a:xfrm>
            <a:off x="6688138" y="4846638"/>
            <a:ext cx="722312" cy="641350"/>
          </a:xfrm>
          <a:custGeom>
            <a:avLst/>
            <a:gdLst>
              <a:gd name="T0" fmla="*/ 0 w 455"/>
              <a:gd name="T1" fmla="*/ 0 h 404"/>
              <a:gd name="T2" fmla="*/ 720725 w 455"/>
              <a:gd name="T3" fmla="*/ 0 h 404"/>
              <a:gd name="T4" fmla="*/ 720725 w 455"/>
              <a:gd name="T5" fmla="*/ 639763 h 40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55" h="404">
                <a:moveTo>
                  <a:pt x="0" y="0"/>
                </a:moveTo>
                <a:lnTo>
                  <a:pt x="454" y="0"/>
                </a:lnTo>
                <a:lnTo>
                  <a:pt x="454" y="403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8677" name="Line 67">
            <a:extLst>
              <a:ext uri="{FF2B5EF4-FFF2-40B4-BE49-F238E27FC236}">
                <a16:creationId xmlns:a16="http://schemas.microsoft.com/office/drawing/2014/main" id="{B0A96B94-E024-4BA2-99C3-4E26C4DE53B8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632200" y="2266950"/>
            <a:ext cx="1588" cy="39052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8678" name="Freeform 68">
            <a:extLst>
              <a:ext uri="{FF2B5EF4-FFF2-40B4-BE49-F238E27FC236}">
                <a16:creationId xmlns:a16="http://schemas.microsoft.com/office/drawing/2014/main" id="{E9EDD5E2-607A-4704-8806-BAB38BAE0A41}"/>
              </a:ext>
            </a:extLst>
          </p:cNvPr>
          <p:cNvSpPr>
            <a:spLocks/>
          </p:cNvSpPr>
          <p:nvPr/>
        </p:nvSpPr>
        <p:spPr bwMode="auto">
          <a:xfrm>
            <a:off x="6684963" y="2262188"/>
            <a:ext cx="1081087" cy="1430337"/>
          </a:xfrm>
          <a:custGeom>
            <a:avLst/>
            <a:gdLst>
              <a:gd name="T0" fmla="*/ 1077912 w 681"/>
              <a:gd name="T1" fmla="*/ 0 h 901"/>
              <a:gd name="T2" fmla="*/ 1079500 w 681"/>
              <a:gd name="T3" fmla="*/ 1428750 h 901"/>
              <a:gd name="T4" fmla="*/ 0 w 681"/>
              <a:gd name="T5" fmla="*/ 1428750 h 90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681" h="901">
                <a:moveTo>
                  <a:pt x="679" y="0"/>
                </a:moveTo>
                <a:lnTo>
                  <a:pt x="680" y="900"/>
                </a:lnTo>
                <a:lnTo>
                  <a:pt x="0" y="90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8679" name="Rectangle 69">
            <a:extLst>
              <a:ext uri="{FF2B5EF4-FFF2-40B4-BE49-F238E27FC236}">
                <a16:creationId xmlns:a16="http://schemas.microsoft.com/office/drawing/2014/main" id="{C200158C-D8DB-464A-8A8C-7CE8765C20F5}"/>
              </a:ext>
            </a:extLst>
          </p:cNvPr>
          <p:cNvSpPr>
            <a:spLocks noChangeArrowheads="1"/>
          </p:cNvSpPr>
          <p:nvPr/>
        </p:nvSpPr>
        <p:spPr bwMode="auto">
          <a:xfrm rot="60000">
            <a:off x="7494588" y="5214938"/>
            <a:ext cx="31750" cy="2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hu-HU" sz="100" b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68680" name="Rectangle 70">
            <a:extLst>
              <a:ext uri="{FF2B5EF4-FFF2-40B4-BE49-F238E27FC236}">
                <a16:creationId xmlns:a16="http://schemas.microsoft.com/office/drawing/2014/main" id="{6B8C88C6-E049-4FCB-9402-8B2240D6EE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1238" y="4905375"/>
            <a:ext cx="738187" cy="25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hu-HU" sz="1200" b="0">
                <a:solidFill>
                  <a:srgbClr val="000000"/>
                </a:solidFill>
              </a:rPr>
              <a:t>Felvételi lista</a:t>
            </a:r>
          </a:p>
        </p:txBody>
      </p:sp>
      <p:sp>
        <p:nvSpPr>
          <p:cNvPr id="68681" name="Rectangle 71">
            <a:extLst>
              <a:ext uri="{FF2B5EF4-FFF2-40B4-BE49-F238E27FC236}">
                <a16:creationId xmlns:a16="http://schemas.microsoft.com/office/drawing/2014/main" id="{4BFE5EB3-7B21-41F7-9B27-23ACABC458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6013" y="5353050"/>
            <a:ext cx="1249362" cy="157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hu-HU" sz="1600" b="0">
                <a:solidFill>
                  <a:srgbClr val="000000"/>
                </a:solidFill>
              </a:rPr>
              <a:t>Vevő egyenleg</a:t>
            </a:r>
          </a:p>
        </p:txBody>
      </p:sp>
      <p:sp>
        <p:nvSpPr>
          <p:cNvPr id="68682" name="Rectangle 72">
            <a:extLst>
              <a:ext uri="{FF2B5EF4-FFF2-40B4-BE49-F238E27FC236}">
                <a16:creationId xmlns:a16="http://schemas.microsoft.com/office/drawing/2014/main" id="{5D8EADAF-8F54-43A5-A20A-279AB51F09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19425" y="4905375"/>
            <a:ext cx="1352550" cy="93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hu-HU" sz="1200" b="0">
                <a:solidFill>
                  <a:srgbClr val="000000"/>
                </a:solidFill>
              </a:rPr>
              <a:t>Hiányos rendelések</a:t>
            </a:r>
          </a:p>
        </p:txBody>
      </p:sp>
      <p:sp>
        <p:nvSpPr>
          <p:cNvPr id="68683" name="Rectangle 73">
            <a:extLst>
              <a:ext uri="{FF2B5EF4-FFF2-40B4-BE49-F238E27FC236}">
                <a16:creationId xmlns:a16="http://schemas.microsoft.com/office/drawing/2014/main" id="{DB8390E3-D526-4642-A42A-BD8EB3D506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6400" y="5257800"/>
            <a:ext cx="685800" cy="195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hu-HU" sz="1600" b="0">
                <a:solidFill>
                  <a:srgbClr val="000000"/>
                </a:solidFill>
              </a:rPr>
              <a:t>Készlet</a:t>
            </a:r>
          </a:p>
        </p:txBody>
      </p:sp>
      <p:sp>
        <p:nvSpPr>
          <p:cNvPr id="68684" name="Rectangle 74">
            <a:extLst>
              <a:ext uri="{FF2B5EF4-FFF2-40B4-BE49-F238E27FC236}">
                <a16:creationId xmlns:a16="http://schemas.microsoft.com/office/drawing/2014/main" id="{30D37DFC-DBE8-449D-99A9-13BEC06CAC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99075" y="3952875"/>
            <a:ext cx="129222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hu-HU" sz="1000" b="0">
                <a:solidFill>
                  <a:srgbClr val="000000"/>
                </a:solidFill>
              </a:rPr>
              <a:t>Érvényes    beárazott rendelések</a:t>
            </a:r>
          </a:p>
        </p:txBody>
      </p:sp>
      <p:sp>
        <p:nvSpPr>
          <p:cNvPr id="68685" name="Rectangle 75">
            <a:extLst>
              <a:ext uri="{FF2B5EF4-FFF2-40B4-BE49-F238E27FC236}">
                <a16:creationId xmlns:a16="http://schemas.microsoft.com/office/drawing/2014/main" id="{1EB7E7B4-96FC-46EC-A83D-4A2BB95B2A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70038" y="4210050"/>
            <a:ext cx="10588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hu-HU" sz="1600" b="0">
                <a:solidFill>
                  <a:srgbClr val="000000"/>
                </a:solidFill>
              </a:rPr>
              <a:t>Régi rendelések</a:t>
            </a:r>
          </a:p>
        </p:txBody>
      </p:sp>
      <p:sp>
        <p:nvSpPr>
          <p:cNvPr id="68686" name="Freeform 76">
            <a:extLst>
              <a:ext uri="{FF2B5EF4-FFF2-40B4-BE49-F238E27FC236}">
                <a16:creationId xmlns:a16="http://schemas.microsoft.com/office/drawing/2014/main" id="{A6FB38A9-7F3B-4C47-B557-2C71B789B524}"/>
              </a:ext>
            </a:extLst>
          </p:cNvPr>
          <p:cNvSpPr>
            <a:spLocks/>
          </p:cNvSpPr>
          <p:nvPr/>
        </p:nvSpPr>
        <p:spPr bwMode="auto">
          <a:xfrm>
            <a:off x="1509713" y="2276475"/>
            <a:ext cx="1230312" cy="2419350"/>
          </a:xfrm>
          <a:custGeom>
            <a:avLst/>
            <a:gdLst>
              <a:gd name="T0" fmla="*/ 1228725 w 775"/>
              <a:gd name="T1" fmla="*/ 2416175 h 1524"/>
              <a:gd name="T2" fmla="*/ 4762 w 775"/>
              <a:gd name="T3" fmla="*/ 2417763 h 1524"/>
              <a:gd name="T4" fmla="*/ 0 w 775"/>
              <a:gd name="T5" fmla="*/ 0 h 152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775" h="1524">
                <a:moveTo>
                  <a:pt x="774" y="1522"/>
                </a:moveTo>
                <a:lnTo>
                  <a:pt x="3" y="1523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stealth" w="med" len="lg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8687" name="Freeform 77">
            <a:extLst>
              <a:ext uri="{FF2B5EF4-FFF2-40B4-BE49-F238E27FC236}">
                <a16:creationId xmlns:a16="http://schemas.microsoft.com/office/drawing/2014/main" id="{C32E37AD-B1E0-4D63-A213-65F9B9E79C05}"/>
              </a:ext>
            </a:extLst>
          </p:cNvPr>
          <p:cNvSpPr>
            <a:spLocks/>
          </p:cNvSpPr>
          <p:nvPr/>
        </p:nvSpPr>
        <p:spPr bwMode="auto">
          <a:xfrm>
            <a:off x="1301750" y="2270125"/>
            <a:ext cx="4025900" cy="2773363"/>
          </a:xfrm>
          <a:custGeom>
            <a:avLst/>
            <a:gdLst>
              <a:gd name="T0" fmla="*/ 4024313 w 2536"/>
              <a:gd name="T1" fmla="*/ 2452688 h 1747"/>
              <a:gd name="T2" fmla="*/ 3405188 w 2536"/>
              <a:gd name="T3" fmla="*/ 2452688 h 1747"/>
              <a:gd name="T4" fmla="*/ 3405188 w 2536"/>
              <a:gd name="T5" fmla="*/ 2770188 h 1747"/>
              <a:gd name="T6" fmla="*/ 1588 w 2536"/>
              <a:gd name="T7" fmla="*/ 2771775 h 1747"/>
              <a:gd name="T8" fmla="*/ 0 w 2536"/>
              <a:gd name="T9" fmla="*/ 0 h 174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536" h="1747">
                <a:moveTo>
                  <a:pt x="2535" y="1545"/>
                </a:moveTo>
                <a:lnTo>
                  <a:pt x="2145" y="1545"/>
                </a:lnTo>
                <a:lnTo>
                  <a:pt x="2145" y="1745"/>
                </a:lnTo>
                <a:lnTo>
                  <a:pt x="1" y="1746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8688" name="Line 78">
            <a:extLst>
              <a:ext uri="{FF2B5EF4-FFF2-40B4-BE49-F238E27FC236}">
                <a16:creationId xmlns:a16="http://schemas.microsoft.com/office/drawing/2014/main" id="{57150C94-7DA6-4CDD-9582-7EC8029E7145}"/>
              </a:ext>
            </a:extLst>
          </p:cNvPr>
          <p:cNvSpPr>
            <a:spLocks noChangeShapeType="1"/>
          </p:cNvSpPr>
          <p:nvPr/>
        </p:nvSpPr>
        <p:spPr bwMode="auto">
          <a:xfrm>
            <a:off x="3632200" y="3051175"/>
            <a:ext cx="0" cy="28257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8689" name="Rectangle 79">
            <a:extLst>
              <a:ext uri="{FF2B5EF4-FFF2-40B4-BE49-F238E27FC236}">
                <a16:creationId xmlns:a16="http://schemas.microsoft.com/office/drawing/2014/main" id="{14F0AC09-CEF2-471C-8DC4-8A076B33E3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05638" y="4137025"/>
            <a:ext cx="1271587" cy="349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hu-HU" sz="1600" b="0">
                <a:solidFill>
                  <a:srgbClr val="000000"/>
                </a:solidFill>
              </a:rPr>
              <a:t>Számla adatok</a:t>
            </a:r>
          </a:p>
        </p:txBody>
      </p:sp>
      <p:sp>
        <p:nvSpPr>
          <p:cNvPr id="68690" name="Line 80">
            <a:extLst>
              <a:ext uri="{FF2B5EF4-FFF2-40B4-BE49-F238E27FC236}">
                <a16:creationId xmlns:a16="http://schemas.microsoft.com/office/drawing/2014/main" id="{BFB6848C-30A7-4CEE-B6BF-DF4E48938AB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911475" y="3898900"/>
            <a:ext cx="3175" cy="423863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8691" name="Freeform 81">
            <a:extLst>
              <a:ext uri="{FF2B5EF4-FFF2-40B4-BE49-F238E27FC236}">
                <a16:creationId xmlns:a16="http://schemas.microsoft.com/office/drawing/2014/main" id="{CB36385F-9C19-46B3-B359-7896292A9948}"/>
              </a:ext>
            </a:extLst>
          </p:cNvPr>
          <p:cNvSpPr>
            <a:spLocks/>
          </p:cNvSpPr>
          <p:nvPr/>
        </p:nvSpPr>
        <p:spPr bwMode="auto">
          <a:xfrm>
            <a:off x="6684963" y="4365625"/>
            <a:ext cx="1177925" cy="173038"/>
          </a:xfrm>
          <a:custGeom>
            <a:avLst/>
            <a:gdLst>
              <a:gd name="T0" fmla="*/ 0 w 742"/>
              <a:gd name="T1" fmla="*/ 1588 h 109"/>
              <a:gd name="T2" fmla="*/ 1176338 w 742"/>
              <a:gd name="T3" fmla="*/ 0 h 109"/>
              <a:gd name="T4" fmla="*/ 1176338 w 742"/>
              <a:gd name="T5" fmla="*/ 171450 h 109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742" h="109">
                <a:moveTo>
                  <a:pt x="0" y="1"/>
                </a:moveTo>
                <a:lnTo>
                  <a:pt x="741" y="0"/>
                </a:lnTo>
                <a:lnTo>
                  <a:pt x="741" y="108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8692" name="Rectangle 82">
            <a:extLst>
              <a:ext uri="{FF2B5EF4-FFF2-40B4-BE49-F238E27FC236}">
                <a16:creationId xmlns:a16="http://schemas.microsoft.com/office/drawing/2014/main" id="{C8AFECFA-F2D6-4A0A-AD61-61E00E977703}"/>
              </a:ext>
            </a:extLst>
          </p:cNvPr>
          <p:cNvSpPr>
            <a:spLocks noChangeArrowheads="1"/>
          </p:cNvSpPr>
          <p:nvPr/>
        </p:nvSpPr>
        <p:spPr bwMode="auto">
          <a:xfrm rot="-60000">
            <a:off x="4027488" y="3798888"/>
            <a:ext cx="77787" cy="90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hu-HU" sz="700" b="0">
                <a:solidFill>
                  <a:srgbClr val="000000"/>
                </a:solidFill>
              </a:rPr>
              <a:t>*</a:t>
            </a:r>
          </a:p>
        </p:txBody>
      </p:sp>
      <p:sp>
        <p:nvSpPr>
          <p:cNvPr id="68693" name="Line 83">
            <a:extLst>
              <a:ext uri="{FF2B5EF4-FFF2-40B4-BE49-F238E27FC236}">
                <a16:creationId xmlns:a16="http://schemas.microsoft.com/office/drawing/2014/main" id="{937F640C-D134-4F31-A8F9-27EEE6D59EC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906838" y="3765550"/>
            <a:ext cx="200025" cy="1270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8694" name="Rectangle 84">
            <a:extLst>
              <a:ext uri="{FF2B5EF4-FFF2-40B4-BE49-F238E27FC236}">
                <a16:creationId xmlns:a16="http://schemas.microsoft.com/office/drawing/2014/main" id="{06E89994-30C6-4EBA-9CBA-6D7BA5A6262B}"/>
              </a:ext>
            </a:extLst>
          </p:cNvPr>
          <p:cNvSpPr>
            <a:spLocks noChangeArrowheads="1"/>
          </p:cNvSpPr>
          <p:nvPr/>
        </p:nvSpPr>
        <p:spPr bwMode="auto">
          <a:xfrm rot="-60000">
            <a:off x="4021138" y="4802188"/>
            <a:ext cx="68262" cy="93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hu-HU" sz="700" b="0">
                <a:solidFill>
                  <a:srgbClr val="000000"/>
                </a:solidFill>
              </a:rPr>
              <a:t>*</a:t>
            </a:r>
          </a:p>
        </p:txBody>
      </p:sp>
      <p:sp>
        <p:nvSpPr>
          <p:cNvPr id="68695" name="Line 85">
            <a:extLst>
              <a:ext uri="{FF2B5EF4-FFF2-40B4-BE49-F238E27FC236}">
                <a16:creationId xmlns:a16="http://schemas.microsoft.com/office/drawing/2014/main" id="{617DE83F-4DC0-4189-ADBD-526FB1B7B2E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906838" y="4757738"/>
            <a:ext cx="203200" cy="1270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8696" name="Rectangle 86">
            <a:extLst>
              <a:ext uri="{FF2B5EF4-FFF2-40B4-BE49-F238E27FC236}">
                <a16:creationId xmlns:a16="http://schemas.microsoft.com/office/drawing/2014/main" id="{8A0C539D-3ECC-421A-AD1C-3FA656208DFA}"/>
              </a:ext>
            </a:extLst>
          </p:cNvPr>
          <p:cNvSpPr>
            <a:spLocks noChangeArrowheads="1"/>
          </p:cNvSpPr>
          <p:nvPr/>
        </p:nvSpPr>
        <p:spPr bwMode="auto">
          <a:xfrm rot="-60000">
            <a:off x="6599238" y="3802063"/>
            <a:ext cx="65087" cy="96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hu-HU" sz="700" b="0">
                <a:solidFill>
                  <a:srgbClr val="000000"/>
                </a:solidFill>
              </a:rPr>
              <a:t>*</a:t>
            </a:r>
          </a:p>
        </p:txBody>
      </p:sp>
      <p:sp>
        <p:nvSpPr>
          <p:cNvPr id="68697" name="Line 87">
            <a:extLst>
              <a:ext uri="{FF2B5EF4-FFF2-40B4-BE49-F238E27FC236}">
                <a16:creationId xmlns:a16="http://schemas.microsoft.com/office/drawing/2014/main" id="{002097B2-106D-4E35-871B-2875CA9F69E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461125" y="3763963"/>
            <a:ext cx="203200" cy="1270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8698" name="Rectangle 88">
            <a:extLst>
              <a:ext uri="{FF2B5EF4-FFF2-40B4-BE49-F238E27FC236}">
                <a16:creationId xmlns:a16="http://schemas.microsoft.com/office/drawing/2014/main" id="{78FF8F0E-0D8D-48D9-A35B-E863A76DC830}"/>
              </a:ext>
            </a:extLst>
          </p:cNvPr>
          <p:cNvSpPr>
            <a:spLocks noChangeArrowheads="1"/>
          </p:cNvSpPr>
          <p:nvPr/>
        </p:nvSpPr>
        <p:spPr bwMode="auto">
          <a:xfrm rot="-60000">
            <a:off x="6599238" y="4811713"/>
            <a:ext cx="68262" cy="96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hu-HU" sz="700" b="0">
                <a:solidFill>
                  <a:srgbClr val="000000"/>
                </a:solidFill>
              </a:rPr>
              <a:t>*</a:t>
            </a:r>
          </a:p>
        </p:txBody>
      </p:sp>
      <p:sp>
        <p:nvSpPr>
          <p:cNvPr id="68699" name="Line 89">
            <a:extLst>
              <a:ext uri="{FF2B5EF4-FFF2-40B4-BE49-F238E27FC236}">
                <a16:creationId xmlns:a16="http://schemas.microsoft.com/office/drawing/2014/main" id="{1AA25404-D535-434A-BC5F-C589C36E57F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481763" y="4756150"/>
            <a:ext cx="203200" cy="128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8700" name="Line 90">
            <a:extLst>
              <a:ext uri="{FF2B5EF4-FFF2-40B4-BE49-F238E27FC236}">
                <a16:creationId xmlns:a16="http://schemas.microsoft.com/office/drawing/2014/main" id="{2B23C86B-C074-43C8-83BF-10EB337B363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053013" y="2270125"/>
            <a:ext cx="569912" cy="3873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8701" name="Rectangle 91">
            <a:extLst>
              <a:ext uri="{FF2B5EF4-FFF2-40B4-BE49-F238E27FC236}">
                <a16:creationId xmlns:a16="http://schemas.microsoft.com/office/drawing/2014/main" id="{AB567883-557E-4D12-BB65-A68D9D3CC0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1825" y="4359275"/>
            <a:ext cx="912813" cy="92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hu-HU" sz="1000" b="0">
                <a:solidFill>
                  <a:srgbClr val="000000"/>
                </a:solidFill>
              </a:rPr>
              <a:t>SZÁMÍTÓGÉP</a:t>
            </a:r>
          </a:p>
        </p:txBody>
      </p:sp>
      <p:sp>
        <p:nvSpPr>
          <p:cNvPr id="68702" name="Rectangle 92">
            <a:extLst>
              <a:ext uri="{FF2B5EF4-FFF2-40B4-BE49-F238E27FC236}">
                <a16:creationId xmlns:a16="http://schemas.microsoft.com/office/drawing/2014/main" id="{DB2F6F20-7BC9-4F77-ABD2-945778E846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1825" y="3367088"/>
            <a:ext cx="912813" cy="93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hu-HU" sz="1000" b="0">
                <a:solidFill>
                  <a:srgbClr val="000000"/>
                </a:solidFill>
              </a:rPr>
              <a:t>SZÁMÍTÓGÉP</a:t>
            </a:r>
          </a:p>
        </p:txBody>
      </p:sp>
      <p:sp>
        <p:nvSpPr>
          <p:cNvPr id="68703" name="Rectangle 93">
            <a:extLst>
              <a:ext uri="{FF2B5EF4-FFF2-40B4-BE49-F238E27FC236}">
                <a16:creationId xmlns:a16="http://schemas.microsoft.com/office/drawing/2014/main" id="{D40B1D0A-1BE4-48C5-A37D-3F7BDB828D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79763" y="4370388"/>
            <a:ext cx="911225" cy="93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hu-HU" sz="1000" b="0">
                <a:solidFill>
                  <a:srgbClr val="000000"/>
                </a:solidFill>
              </a:rPr>
              <a:t>SZÁMÍTÓGÉP</a:t>
            </a:r>
          </a:p>
        </p:txBody>
      </p:sp>
      <p:sp>
        <p:nvSpPr>
          <p:cNvPr id="68704" name="Freeform 94">
            <a:extLst>
              <a:ext uri="{FF2B5EF4-FFF2-40B4-BE49-F238E27FC236}">
                <a16:creationId xmlns:a16="http://schemas.microsoft.com/office/drawing/2014/main" id="{80B2EFDA-B223-45ED-9D65-63398D3BBBD3}"/>
              </a:ext>
            </a:extLst>
          </p:cNvPr>
          <p:cNvSpPr>
            <a:spLocks/>
          </p:cNvSpPr>
          <p:nvPr/>
        </p:nvSpPr>
        <p:spPr bwMode="auto">
          <a:xfrm>
            <a:off x="3152775" y="1809750"/>
            <a:ext cx="1582738" cy="458788"/>
          </a:xfrm>
          <a:custGeom>
            <a:avLst/>
            <a:gdLst>
              <a:gd name="T0" fmla="*/ 1581150 w 997"/>
              <a:gd name="T1" fmla="*/ 0 h 289"/>
              <a:gd name="T2" fmla="*/ 0 w 997"/>
              <a:gd name="T3" fmla="*/ 3175 h 289"/>
              <a:gd name="T4" fmla="*/ 0 w 997"/>
              <a:gd name="T5" fmla="*/ 457200 h 289"/>
              <a:gd name="T6" fmla="*/ 1581150 w 997"/>
              <a:gd name="T7" fmla="*/ 457200 h 289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997" h="289">
                <a:moveTo>
                  <a:pt x="996" y="0"/>
                </a:moveTo>
                <a:lnTo>
                  <a:pt x="0" y="2"/>
                </a:lnTo>
                <a:lnTo>
                  <a:pt x="0" y="288"/>
                </a:lnTo>
                <a:lnTo>
                  <a:pt x="996" y="288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8705" name="Line 95">
            <a:extLst>
              <a:ext uri="{FF2B5EF4-FFF2-40B4-BE49-F238E27FC236}">
                <a16:creationId xmlns:a16="http://schemas.microsoft.com/office/drawing/2014/main" id="{4C8284EB-2149-4051-8FDC-4790A9EF161B}"/>
              </a:ext>
            </a:extLst>
          </p:cNvPr>
          <p:cNvSpPr>
            <a:spLocks noChangeShapeType="1"/>
          </p:cNvSpPr>
          <p:nvPr/>
        </p:nvSpPr>
        <p:spPr bwMode="auto">
          <a:xfrm>
            <a:off x="3551238" y="1814513"/>
            <a:ext cx="0" cy="45243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8706" name="Freeform 96">
            <a:extLst>
              <a:ext uri="{FF2B5EF4-FFF2-40B4-BE49-F238E27FC236}">
                <a16:creationId xmlns:a16="http://schemas.microsoft.com/office/drawing/2014/main" id="{BE300386-F618-471F-94DD-D7D0E9E191ED}"/>
              </a:ext>
            </a:extLst>
          </p:cNvPr>
          <p:cNvSpPr>
            <a:spLocks/>
          </p:cNvSpPr>
          <p:nvPr/>
        </p:nvSpPr>
        <p:spPr bwMode="auto">
          <a:xfrm>
            <a:off x="5143500" y="1800225"/>
            <a:ext cx="1525588" cy="458788"/>
          </a:xfrm>
          <a:custGeom>
            <a:avLst/>
            <a:gdLst>
              <a:gd name="T0" fmla="*/ 1524000 w 961"/>
              <a:gd name="T1" fmla="*/ 0 h 289"/>
              <a:gd name="T2" fmla="*/ 0 w 961"/>
              <a:gd name="T3" fmla="*/ 3175 h 289"/>
              <a:gd name="T4" fmla="*/ 0 w 961"/>
              <a:gd name="T5" fmla="*/ 457200 h 289"/>
              <a:gd name="T6" fmla="*/ 1524000 w 961"/>
              <a:gd name="T7" fmla="*/ 457200 h 289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961" h="289">
                <a:moveTo>
                  <a:pt x="960" y="0"/>
                </a:moveTo>
                <a:lnTo>
                  <a:pt x="0" y="2"/>
                </a:lnTo>
                <a:lnTo>
                  <a:pt x="0" y="288"/>
                </a:lnTo>
                <a:lnTo>
                  <a:pt x="960" y="288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8707" name="Line 97">
            <a:extLst>
              <a:ext uri="{FF2B5EF4-FFF2-40B4-BE49-F238E27FC236}">
                <a16:creationId xmlns:a16="http://schemas.microsoft.com/office/drawing/2014/main" id="{B3637433-A2B6-43B9-851B-16142B49B839}"/>
              </a:ext>
            </a:extLst>
          </p:cNvPr>
          <p:cNvSpPr>
            <a:spLocks noChangeShapeType="1"/>
          </p:cNvSpPr>
          <p:nvPr/>
        </p:nvSpPr>
        <p:spPr bwMode="auto">
          <a:xfrm>
            <a:off x="5541963" y="1804988"/>
            <a:ext cx="0" cy="45243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8708" name="Line 98">
            <a:extLst>
              <a:ext uri="{FF2B5EF4-FFF2-40B4-BE49-F238E27FC236}">
                <a16:creationId xmlns:a16="http://schemas.microsoft.com/office/drawing/2014/main" id="{63DC7679-04E3-4B75-A71F-72279306CCFB}"/>
              </a:ext>
            </a:extLst>
          </p:cNvPr>
          <p:cNvSpPr>
            <a:spLocks noChangeShapeType="1"/>
          </p:cNvSpPr>
          <p:nvPr/>
        </p:nvSpPr>
        <p:spPr bwMode="auto">
          <a:xfrm>
            <a:off x="5191125" y="1800225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8709" name="Freeform 99">
            <a:extLst>
              <a:ext uri="{FF2B5EF4-FFF2-40B4-BE49-F238E27FC236}">
                <a16:creationId xmlns:a16="http://schemas.microsoft.com/office/drawing/2014/main" id="{3336CB0A-73DB-4D63-8782-D631E3630352}"/>
              </a:ext>
            </a:extLst>
          </p:cNvPr>
          <p:cNvSpPr>
            <a:spLocks/>
          </p:cNvSpPr>
          <p:nvPr/>
        </p:nvSpPr>
        <p:spPr bwMode="auto">
          <a:xfrm>
            <a:off x="7058025" y="1809750"/>
            <a:ext cx="1611313" cy="468313"/>
          </a:xfrm>
          <a:custGeom>
            <a:avLst/>
            <a:gdLst>
              <a:gd name="T0" fmla="*/ 1609725 w 1015"/>
              <a:gd name="T1" fmla="*/ 0 h 295"/>
              <a:gd name="T2" fmla="*/ 0 w 1015"/>
              <a:gd name="T3" fmla="*/ 3175 h 295"/>
              <a:gd name="T4" fmla="*/ 0 w 1015"/>
              <a:gd name="T5" fmla="*/ 466725 h 295"/>
              <a:gd name="T6" fmla="*/ 1609725 w 1015"/>
              <a:gd name="T7" fmla="*/ 466725 h 295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015" h="295">
                <a:moveTo>
                  <a:pt x="1014" y="0"/>
                </a:moveTo>
                <a:lnTo>
                  <a:pt x="0" y="2"/>
                </a:lnTo>
                <a:lnTo>
                  <a:pt x="0" y="294"/>
                </a:lnTo>
                <a:lnTo>
                  <a:pt x="1014" y="29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8710" name="Line 100">
            <a:extLst>
              <a:ext uri="{FF2B5EF4-FFF2-40B4-BE49-F238E27FC236}">
                <a16:creationId xmlns:a16="http://schemas.microsoft.com/office/drawing/2014/main" id="{EF5EAF78-7219-4B61-B03B-AD62D0CDF528}"/>
              </a:ext>
            </a:extLst>
          </p:cNvPr>
          <p:cNvSpPr>
            <a:spLocks noChangeShapeType="1"/>
          </p:cNvSpPr>
          <p:nvPr/>
        </p:nvSpPr>
        <p:spPr bwMode="auto">
          <a:xfrm>
            <a:off x="7456488" y="1814513"/>
            <a:ext cx="0" cy="45243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8711" name="Freeform 101">
            <a:extLst>
              <a:ext uri="{FF2B5EF4-FFF2-40B4-BE49-F238E27FC236}">
                <a16:creationId xmlns:a16="http://schemas.microsoft.com/office/drawing/2014/main" id="{9ABF6689-75A5-4889-8A27-0F4D3537549F}"/>
              </a:ext>
            </a:extLst>
          </p:cNvPr>
          <p:cNvSpPr>
            <a:spLocks/>
          </p:cNvSpPr>
          <p:nvPr/>
        </p:nvSpPr>
        <p:spPr bwMode="auto">
          <a:xfrm>
            <a:off x="7477125" y="4533900"/>
            <a:ext cx="1582738" cy="458788"/>
          </a:xfrm>
          <a:custGeom>
            <a:avLst/>
            <a:gdLst>
              <a:gd name="T0" fmla="*/ 1581150 w 997"/>
              <a:gd name="T1" fmla="*/ 0 h 289"/>
              <a:gd name="T2" fmla="*/ 0 w 997"/>
              <a:gd name="T3" fmla="*/ 3175 h 289"/>
              <a:gd name="T4" fmla="*/ 0 w 997"/>
              <a:gd name="T5" fmla="*/ 457200 h 289"/>
              <a:gd name="T6" fmla="*/ 1581150 w 997"/>
              <a:gd name="T7" fmla="*/ 457200 h 289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997" h="289">
                <a:moveTo>
                  <a:pt x="996" y="0"/>
                </a:moveTo>
                <a:lnTo>
                  <a:pt x="0" y="2"/>
                </a:lnTo>
                <a:lnTo>
                  <a:pt x="0" y="288"/>
                </a:lnTo>
                <a:lnTo>
                  <a:pt x="996" y="288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8712" name="Line 102">
            <a:extLst>
              <a:ext uri="{FF2B5EF4-FFF2-40B4-BE49-F238E27FC236}">
                <a16:creationId xmlns:a16="http://schemas.microsoft.com/office/drawing/2014/main" id="{9E277182-EB86-469E-9985-990895118A5F}"/>
              </a:ext>
            </a:extLst>
          </p:cNvPr>
          <p:cNvSpPr>
            <a:spLocks noChangeShapeType="1"/>
          </p:cNvSpPr>
          <p:nvPr/>
        </p:nvSpPr>
        <p:spPr bwMode="auto">
          <a:xfrm>
            <a:off x="7875588" y="4538663"/>
            <a:ext cx="0" cy="45243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8713" name="Rectangle 103">
            <a:extLst>
              <a:ext uri="{FF2B5EF4-FFF2-40B4-BE49-F238E27FC236}">
                <a16:creationId xmlns:a16="http://schemas.microsoft.com/office/drawing/2014/main" id="{9ADE8750-BFC6-449F-ADFB-80E060B2B5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4213" y="5624513"/>
            <a:ext cx="287337" cy="347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hu-HU" sz="1800" b="0">
                <a:solidFill>
                  <a:srgbClr val="000000"/>
                </a:solidFill>
              </a:rPr>
              <a:t>D4</a:t>
            </a:r>
          </a:p>
        </p:txBody>
      </p:sp>
      <p:sp>
        <p:nvSpPr>
          <p:cNvPr id="68714" name="Rectangle 104">
            <a:extLst>
              <a:ext uri="{FF2B5EF4-FFF2-40B4-BE49-F238E27FC236}">
                <a16:creationId xmlns:a16="http://schemas.microsoft.com/office/drawing/2014/main" id="{DD240B7C-FDAF-407A-8D17-3724D7A5AF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7588" y="5595938"/>
            <a:ext cx="1401762" cy="433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hu-HU" sz="1600" b="0">
                <a:solidFill>
                  <a:srgbClr val="000000"/>
                </a:solidFill>
              </a:rPr>
              <a:t>RAKTÁRI KÉSZL.</a:t>
            </a:r>
          </a:p>
        </p:txBody>
      </p:sp>
      <p:sp>
        <p:nvSpPr>
          <p:cNvPr id="68715" name="Freeform 105">
            <a:extLst>
              <a:ext uri="{FF2B5EF4-FFF2-40B4-BE49-F238E27FC236}">
                <a16:creationId xmlns:a16="http://schemas.microsoft.com/office/drawing/2014/main" id="{A5766ABF-250F-4BB6-9303-7AB656638E40}"/>
              </a:ext>
            </a:extLst>
          </p:cNvPr>
          <p:cNvSpPr>
            <a:spLocks/>
          </p:cNvSpPr>
          <p:nvPr/>
        </p:nvSpPr>
        <p:spPr bwMode="auto">
          <a:xfrm>
            <a:off x="590550" y="5581650"/>
            <a:ext cx="1582738" cy="458788"/>
          </a:xfrm>
          <a:custGeom>
            <a:avLst/>
            <a:gdLst>
              <a:gd name="T0" fmla="*/ 1581150 w 997"/>
              <a:gd name="T1" fmla="*/ 0 h 289"/>
              <a:gd name="T2" fmla="*/ 0 w 997"/>
              <a:gd name="T3" fmla="*/ 3175 h 289"/>
              <a:gd name="T4" fmla="*/ 0 w 997"/>
              <a:gd name="T5" fmla="*/ 457200 h 289"/>
              <a:gd name="T6" fmla="*/ 1581150 w 997"/>
              <a:gd name="T7" fmla="*/ 457200 h 289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997" h="289">
                <a:moveTo>
                  <a:pt x="996" y="0"/>
                </a:moveTo>
                <a:lnTo>
                  <a:pt x="0" y="2"/>
                </a:lnTo>
                <a:lnTo>
                  <a:pt x="0" y="288"/>
                </a:lnTo>
                <a:lnTo>
                  <a:pt x="996" y="288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8716" name="Line 106">
            <a:extLst>
              <a:ext uri="{FF2B5EF4-FFF2-40B4-BE49-F238E27FC236}">
                <a16:creationId xmlns:a16="http://schemas.microsoft.com/office/drawing/2014/main" id="{503FC5D3-57C3-46A9-83CA-31056958F169}"/>
              </a:ext>
            </a:extLst>
          </p:cNvPr>
          <p:cNvSpPr>
            <a:spLocks noChangeShapeType="1"/>
          </p:cNvSpPr>
          <p:nvPr/>
        </p:nvSpPr>
        <p:spPr bwMode="auto">
          <a:xfrm>
            <a:off x="989013" y="5586413"/>
            <a:ext cx="0" cy="45243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8717" name="Line 107">
            <a:extLst>
              <a:ext uri="{FF2B5EF4-FFF2-40B4-BE49-F238E27FC236}">
                <a16:creationId xmlns:a16="http://schemas.microsoft.com/office/drawing/2014/main" id="{9F8F1291-FAF0-4863-9F45-010B30A2C4C5}"/>
              </a:ext>
            </a:extLst>
          </p:cNvPr>
          <p:cNvSpPr>
            <a:spLocks noChangeShapeType="1"/>
          </p:cNvSpPr>
          <p:nvPr/>
        </p:nvSpPr>
        <p:spPr bwMode="auto">
          <a:xfrm>
            <a:off x="638175" y="558165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8718" name="Rectangle 108">
            <a:extLst>
              <a:ext uri="{FF2B5EF4-FFF2-40B4-BE49-F238E27FC236}">
                <a16:creationId xmlns:a16="http://schemas.microsoft.com/office/drawing/2014/main" id="{D4AF1CD1-1B95-4D34-9446-F3CAA7F8AE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1613" y="5681663"/>
            <a:ext cx="287337" cy="347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hu-HU" sz="1800" b="0">
                <a:solidFill>
                  <a:srgbClr val="000000"/>
                </a:solidFill>
              </a:rPr>
              <a:t>D2</a:t>
            </a:r>
          </a:p>
        </p:txBody>
      </p:sp>
      <p:sp>
        <p:nvSpPr>
          <p:cNvPr id="68719" name="Rectangle 109">
            <a:extLst>
              <a:ext uri="{FF2B5EF4-FFF2-40B4-BE49-F238E27FC236}">
                <a16:creationId xmlns:a16="http://schemas.microsoft.com/office/drawing/2014/main" id="{F745BB71-F1C0-41ED-893C-45611CF887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17838" y="5681663"/>
            <a:ext cx="1401762" cy="433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hu-HU" sz="1600" b="0">
                <a:solidFill>
                  <a:srgbClr val="000000"/>
                </a:solidFill>
              </a:rPr>
              <a:t> VEVőK</a:t>
            </a:r>
          </a:p>
        </p:txBody>
      </p:sp>
      <p:sp>
        <p:nvSpPr>
          <p:cNvPr id="68720" name="Freeform 110">
            <a:extLst>
              <a:ext uri="{FF2B5EF4-FFF2-40B4-BE49-F238E27FC236}">
                <a16:creationId xmlns:a16="http://schemas.microsoft.com/office/drawing/2014/main" id="{B9DC66FB-12AA-473E-9BBD-656558409275}"/>
              </a:ext>
            </a:extLst>
          </p:cNvPr>
          <p:cNvSpPr>
            <a:spLocks/>
          </p:cNvSpPr>
          <p:nvPr/>
        </p:nvSpPr>
        <p:spPr bwMode="auto">
          <a:xfrm>
            <a:off x="2686050" y="5591175"/>
            <a:ext cx="1582738" cy="458788"/>
          </a:xfrm>
          <a:custGeom>
            <a:avLst/>
            <a:gdLst>
              <a:gd name="T0" fmla="*/ 1581150 w 997"/>
              <a:gd name="T1" fmla="*/ 0 h 289"/>
              <a:gd name="T2" fmla="*/ 0 w 997"/>
              <a:gd name="T3" fmla="*/ 3175 h 289"/>
              <a:gd name="T4" fmla="*/ 0 w 997"/>
              <a:gd name="T5" fmla="*/ 457200 h 289"/>
              <a:gd name="T6" fmla="*/ 1581150 w 997"/>
              <a:gd name="T7" fmla="*/ 457200 h 289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997" h="289">
                <a:moveTo>
                  <a:pt x="996" y="0"/>
                </a:moveTo>
                <a:lnTo>
                  <a:pt x="0" y="2"/>
                </a:lnTo>
                <a:lnTo>
                  <a:pt x="0" y="288"/>
                </a:lnTo>
                <a:lnTo>
                  <a:pt x="996" y="288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8721" name="Line 111">
            <a:extLst>
              <a:ext uri="{FF2B5EF4-FFF2-40B4-BE49-F238E27FC236}">
                <a16:creationId xmlns:a16="http://schemas.microsoft.com/office/drawing/2014/main" id="{023BA45E-2509-4ACE-9C4A-9F0A7572831B}"/>
              </a:ext>
            </a:extLst>
          </p:cNvPr>
          <p:cNvSpPr>
            <a:spLocks noChangeShapeType="1"/>
          </p:cNvSpPr>
          <p:nvPr/>
        </p:nvSpPr>
        <p:spPr bwMode="auto">
          <a:xfrm>
            <a:off x="3084513" y="5595938"/>
            <a:ext cx="0" cy="45243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8722" name="Freeform 112">
            <a:extLst>
              <a:ext uri="{FF2B5EF4-FFF2-40B4-BE49-F238E27FC236}">
                <a16:creationId xmlns:a16="http://schemas.microsoft.com/office/drawing/2014/main" id="{F16E12D5-B9E4-4045-A48A-4D3C2B6B49E7}"/>
              </a:ext>
            </a:extLst>
          </p:cNvPr>
          <p:cNvSpPr>
            <a:spLocks/>
          </p:cNvSpPr>
          <p:nvPr/>
        </p:nvSpPr>
        <p:spPr bwMode="auto">
          <a:xfrm>
            <a:off x="7229475" y="5484813"/>
            <a:ext cx="1487488" cy="717550"/>
          </a:xfrm>
          <a:custGeom>
            <a:avLst/>
            <a:gdLst>
              <a:gd name="T0" fmla="*/ 0 w 937"/>
              <a:gd name="T1" fmla="*/ 1588 h 452"/>
              <a:gd name="T2" fmla="*/ 0 w 937"/>
              <a:gd name="T3" fmla="*/ 715963 h 452"/>
              <a:gd name="T4" fmla="*/ 1485900 w 937"/>
              <a:gd name="T5" fmla="*/ 714375 h 452"/>
              <a:gd name="T6" fmla="*/ 1485900 w 937"/>
              <a:gd name="T7" fmla="*/ 0 h 452"/>
              <a:gd name="T8" fmla="*/ 0 w 937"/>
              <a:gd name="T9" fmla="*/ 1588 h 45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937" h="452">
                <a:moveTo>
                  <a:pt x="0" y="1"/>
                </a:moveTo>
                <a:lnTo>
                  <a:pt x="0" y="451"/>
                </a:lnTo>
                <a:lnTo>
                  <a:pt x="936" y="450"/>
                </a:lnTo>
                <a:lnTo>
                  <a:pt x="936" y="0"/>
                </a:lnTo>
                <a:lnTo>
                  <a:pt x="0" y="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8723" name="Line 113">
            <a:extLst>
              <a:ext uri="{FF2B5EF4-FFF2-40B4-BE49-F238E27FC236}">
                <a16:creationId xmlns:a16="http://schemas.microsoft.com/office/drawing/2014/main" id="{0596DD5D-ED76-456A-9F90-1B4616B65EF8}"/>
              </a:ext>
            </a:extLst>
          </p:cNvPr>
          <p:cNvSpPr>
            <a:spLocks noChangeShapeType="1"/>
          </p:cNvSpPr>
          <p:nvPr/>
        </p:nvSpPr>
        <p:spPr bwMode="auto">
          <a:xfrm>
            <a:off x="7242175" y="5713413"/>
            <a:ext cx="147955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8724" name="Line 114">
            <a:extLst>
              <a:ext uri="{FF2B5EF4-FFF2-40B4-BE49-F238E27FC236}">
                <a16:creationId xmlns:a16="http://schemas.microsoft.com/office/drawing/2014/main" id="{B7E2786E-60CC-450B-ABD1-73C9927FB496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6350" y="5486400"/>
            <a:ext cx="0" cy="2174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</p:spTree>
  </p:cSld>
  <p:clrMapOvr>
    <a:masterClrMapping/>
  </p:clrMapOvr>
  <p:transition>
    <p:wipe dir="d"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Élőláb helye 4">
            <a:extLst>
              <a:ext uri="{FF2B5EF4-FFF2-40B4-BE49-F238E27FC236}">
                <a16:creationId xmlns:a16="http://schemas.microsoft.com/office/drawing/2014/main" id="{D2A96187-6A67-4755-A2B9-B169F091B7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hu-HU" b="0">
                <a:latin typeface="Arial" panose="020B0604020202020204" pitchFamily="34" charset="0"/>
              </a:rPr>
              <a:t>Információrendszer fejlesztés módszertana, Dr. Molnár Bálint egyetemi docens</a:t>
            </a:r>
          </a:p>
        </p:txBody>
      </p:sp>
      <p:sp>
        <p:nvSpPr>
          <p:cNvPr id="70659" name="Dia számának helye 5">
            <a:extLst>
              <a:ext uri="{FF2B5EF4-FFF2-40B4-BE49-F238E27FC236}">
                <a16:creationId xmlns:a16="http://schemas.microsoft.com/office/drawing/2014/main" id="{0B5AB0B8-9E09-430C-9A17-2385AAC63C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fld id="{3A2F23D9-53AC-4093-8E66-1A609D621463}" type="slidenum">
              <a:rPr lang="en-US" altLang="hu-HU" b="0">
                <a:latin typeface="Arial" panose="020B0604020202020204" pitchFamily="34" charset="0"/>
              </a:rPr>
              <a:pPr/>
              <a:t>33</a:t>
            </a:fld>
            <a:endParaRPr lang="en-US" altLang="hu-HU" b="0">
              <a:latin typeface="Arial" panose="020B0604020202020204" pitchFamily="34" charset="0"/>
            </a:endParaRPr>
          </a:p>
        </p:txBody>
      </p:sp>
      <p:sp>
        <p:nvSpPr>
          <p:cNvPr id="70660" name="Rectangle 2">
            <a:extLst>
              <a:ext uri="{FF2B5EF4-FFF2-40B4-BE49-F238E27FC236}">
                <a16:creationId xmlns:a16="http://schemas.microsoft.com/office/drawing/2014/main" id="{7CB87D88-AEEF-45C7-A233-BE39C414F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98838" y="6234113"/>
            <a:ext cx="31083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hu-HU" altLang="hu-HU"/>
          </a:p>
        </p:txBody>
      </p:sp>
      <p:sp>
        <p:nvSpPr>
          <p:cNvPr id="70661" name="Rectangle 3">
            <a:extLst>
              <a:ext uri="{FF2B5EF4-FFF2-40B4-BE49-F238E27FC236}">
                <a16:creationId xmlns:a16="http://schemas.microsoft.com/office/drawing/2014/main" id="{C931DC3F-09B4-463F-8CD0-407D08B0BA8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19188" y="444500"/>
            <a:ext cx="7967662" cy="831850"/>
          </a:xfrm>
          <a:noFill/>
        </p:spPr>
        <p:txBody>
          <a:bodyPr lIns="0" tIns="0" rIns="0" bIns="0"/>
          <a:lstStyle/>
          <a:p>
            <a:pPr marL="0" indent="0" algn="ctr" defTabSz="401638" eaLnBrk="1" hangingPunct="1">
              <a:spcBef>
                <a:spcPct val="0"/>
              </a:spcBef>
            </a:pPr>
            <a:r>
              <a:rPr lang="en-US" altLang="hu-HU" sz="2300"/>
              <a:t>3. LÉPÉS</a:t>
            </a:r>
          </a:p>
          <a:p>
            <a:pPr marL="0" indent="0" algn="ctr" defTabSz="401638" eaLnBrk="1" hangingPunct="1">
              <a:spcBef>
                <a:spcPct val="0"/>
              </a:spcBef>
            </a:pPr>
            <a:r>
              <a:rPr lang="en-US" altLang="hu-HU" sz="1800"/>
              <a:t>Áttekintés teljesség-ellenőrzési célból</a:t>
            </a:r>
          </a:p>
        </p:txBody>
      </p:sp>
      <p:sp>
        <p:nvSpPr>
          <p:cNvPr id="70662" name="Rectangle 4">
            <a:extLst>
              <a:ext uri="{FF2B5EF4-FFF2-40B4-BE49-F238E27FC236}">
                <a16:creationId xmlns:a16="http://schemas.microsoft.com/office/drawing/2014/main" id="{7B768137-28A5-4803-9AC6-64687DD5C4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28825" y="2603500"/>
            <a:ext cx="5154613" cy="249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hu-HU" b="0">
                <a:solidFill>
                  <a:srgbClr val="000000"/>
                </a:solidFill>
              </a:rPr>
              <a:t>KÉSZLET ÉS ÁRELLENőRZÉS</a:t>
            </a:r>
          </a:p>
        </p:txBody>
      </p:sp>
      <p:sp>
        <p:nvSpPr>
          <p:cNvPr id="70663" name="Rectangle 5">
            <a:extLst>
              <a:ext uri="{FF2B5EF4-FFF2-40B4-BE49-F238E27FC236}">
                <a16:creationId xmlns:a16="http://schemas.microsoft.com/office/drawing/2014/main" id="{9B149A13-9D4D-4B1A-8A97-FE20A9542E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4875" y="3848100"/>
            <a:ext cx="333375" cy="171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hu-HU" sz="1000" b="0">
                <a:solidFill>
                  <a:srgbClr val="000000"/>
                </a:solidFill>
              </a:rPr>
              <a:t>D5</a:t>
            </a:r>
          </a:p>
        </p:txBody>
      </p:sp>
      <p:sp>
        <p:nvSpPr>
          <p:cNvPr id="70664" name="Freeform 6">
            <a:extLst>
              <a:ext uri="{FF2B5EF4-FFF2-40B4-BE49-F238E27FC236}">
                <a16:creationId xmlns:a16="http://schemas.microsoft.com/office/drawing/2014/main" id="{DCFE0A39-42F5-463A-A21B-9D0B91DEA816}"/>
              </a:ext>
            </a:extLst>
          </p:cNvPr>
          <p:cNvSpPr>
            <a:spLocks/>
          </p:cNvSpPr>
          <p:nvPr/>
        </p:nvSpPr>
        <p:spPr bwMode="auto">
          <a:xfrm>
            <a:off x="5364163" y="3182938"/>
            <a:ext cx="1400175" cy="611187"/>
          </a:xfrm>
          <a:custGeom>
            <a:avLst/>
            <a:gdLst>
              <a:gd name="T0" fmla="*/ 0 w 882"/>
              <a:gd name="T1" fmla="*/ 1587 h 385"/>
              <a:gd name="T2" fmla="*/ 1588 w 882"/>
              <a:gd name="T3" fmla="*/ 609600 h 385"/>
              <a:gd name="T4" fmla="*/ 1398588 w 882"/>
              <a:gd name="T5" fmla="*/ 606425 h 385"/>
              <a:gd name="T6" fmla="*/ 1397000 w 882"/>
              <a:gd name="T7" fmla="*/ 0 h 385"/>
              <a:gd name="T8" fmla="*/ 0 w 882"/>
              <a:gd name="T9" fmla="*/ 1587 h 38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882" h="385">
                <a:moveTo>
                  <a:pt x="0" y="1"/>
                </a:moveTo>
                <a:lnTo>
                  <a:pt x="1" y="384"/>
                </a:lnTo>
                <a:lnTo>
                  <a:pt x="881" y="382"/>
                </a:lnTo>
                <a:lnTo>
                  <a:pt x="880" y="0"/>
                </a:lnTo>
                <a:lnTo>
                  <a:pt x="0" y="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70665" name="Rectangle 7">
            <a:extLst>
              <a:ext uri="{FF2B5EF4-FFF2-40B4-BE49-F238E27FC236}">
                <a16:creationId xmlns:a16="http://schemas.microsoft.com/office/drawing/2014/main" id="{E9818058-571D-4743-817E-2431EDD119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48300" y="3224213"/>
            <a:ext cx="184150" cy="100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hu-HU" sz="1000" b="0">
                <a:solidFill>
                  <a:srgbClr val="000000"/>
                </a:solidFill>
              </a:rPr>
              <a:t>5.3</a:t>
            </a:r>
          </a:p>
        </p:txBody>
      </p:sp>
      <p:sp>
        <p:nvSpPr>
          <p:cNvPr id="70666" name="Line 8">
            <a:extLst>
              <a:ext uri="{FF2B5EF4-FFF2-40B4-BE49-F238E27FC236}">
                <a16:creationId xmlns:a16="http://schemas.microsoft.com/office/drawing/2014/main" id="{F5D4590D-6DF4-4643-A22C-48D8E43B317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370513" y="3368675"/>
            <a:ext cx="1390650" cy="317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70667" name="Rectangle 9">
            <a:extLst>
              <a:ext uri="{FF2B5EF4-FFF2-40B4-BE49-F238E27FC236}">
                <a16:creationId xmlns:a16="http://schemas.microsoft.com/office/drawing/2014/main" id="{0A76428C-6213-4206-B64F-980D6515BA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70000" y="2603500"/>
            <a:ext cx="144463" cy="19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hu-HU" b="0">
                <a:solidFill>
                  <a:srgbClr val="000000"/>
                </a:solidFill>
              </a:rPr>
              <a:t>5</a:t>
            </a:r>
          </a:p>
        </p:txBody>
      </p:sp>
      <p:sp>
        <p:nvSpPr>
          <p:cNvPr id="70668" name="Line 10">
            <a:extLst>
              <a:ext uri="{FF2B5EF4-FFF2-40B4-BE49-F238E27FC236}">
                <a16:creationId xmlns:a16="http://schemas.microsoft.com/office/drawing/2014/main" id="{607CF27D-3273-44B3-A3C3-0910F75EA709}"/>
              </a:ext>
            </a:extLst>
          </p:cNvPr>
          <p:cNvSpPr>
            <a:spLocks noChangeShapeType="1"/>
          </p:cNvSpPr>
          <p:nvPr/>
        </p:nvSpPr>
        <p:spPr bwMode="auto">
          <a:xfrm>
            <a:off x="5738813" y="3186113"/>
            <a:ext cx="0" cy="18256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70669" name="Rectangle 11">
            <a:extLst>
              <a:ext uri="{FF2B5EF4-FFF2-40B4-BE49-F238E27FC236}">
                <a16:creationId xmlns:a16="http://schemas.microsoft.com/office/drawing/2014/main" id="{3D2637BB-C551-4986-84E3-490B97517C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17625" y="3802063"/>
            <a:ext cx="1408113" cy="204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hu-HU" sz="1000" b="0">
                <a:solidFill>
                  <a:srgbClr val="000000"/>
                </a:solidFill>
              </a:rPr>
              <a:t>FÜGGőBEN LÉVő RENDELÉSEK</a:t>
            </a:r>
          </a:p>
        </p:txBody>
      </p:sp>
      <p:sp>
        <p:nvSpPr>
          <p:cNvPr id="70670" name="Rectangle 12">
            <a:extLst>
              <a:ext uri="{FF2B5EF4-FFF2-40B4-BE49-F238E27FC236}">
                <a16:creationId xmlns:a16="http://schemas.microsoft.com/office/drawing/2014/main" id="{1951FB4E-9610-4D92-9373-9A1A4A6FF263}"/>
              </a:ext>
            </a:extLst>
          </p:cNvPr>
          <p:cNvSpPr>
            <a:spLocks noChangeArrowheads="1"/>
          </p:cNvSpPr>
          <p:nvPr/>
        </p:nvSpPr>
        <p:spPr bwMode="auto">
          <a:xfrm rot="60000">
            <a:off x="3225800" y="1946275"/>
            <a:ext cx="255588" cy="198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hu-HU" sz="1600" b="0">
                <a:solidFill>
                  <a:srgbClr val="000000"/>
                </a:solidFill>
              </a:rPr>
              <a:t>D3</a:t>
            </a:r>
          </a:p>
        </p:txBody>
      </p:sp>
      <p:sp>
        <p:nvSpPr>
          <p:cNvPr id="70671" name="Rectangle 13">
            <a:extLst>
              <a:ext uri="{FF2B5EF4-FFF2-40B4-BE49-F238E27FC236}">
                <a16:creationId xmlns:a16="http://schemas.microsoft.com/office/drawing/2014/main" id="{36F2EC21-6244-4BC1-B3CB-2C97EE07EA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9500" y="1809750"/>
            <a:ext cx="1228725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hu-HU" sz="1600" b="0">
                <a:solidFill>
                  <a:srgbClr val="000000"/>
                </a:solidFill>
              </a:rPr>
              <a:t>SZERKESZ. REND</a:t>
            </a:r>
          </a:p>
        </p:txBody>
      </p:sp>
      <p:sp>
        <p:nvSpPr>
          <p:cNvPr id="70672" name="Rectangle 14">
            <a:extLst>
              <a:ext uri="{FF2B5EF4-FFF2-40B4-BE49-F238E27FC236}">
                <a16:creationId xmlns:a16="http://schemas.microsoft.com/office/drawing/2014/main" id="{517A6E2A-6066-428F-95B1-68F092AB48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95875" y="1908175"/>
            <a:ext cx="290513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hu-HU" sz="1600" b="0">
                <a:solidFill>
                  <a:srgbClr val="000000"/>
                </a:solidFill>
              </a:rPr>
              <a:t>D4</a:t>
            </a:r>
          </a:p>
        </p:txBody>
      </p:sp>
      <p:sp>
        <p:nvSpPr>
          <p:cNvPr id="70673" name="Rectangle 15">
            <a:extLst>
              <a:ext uri="{FF2B5EF4-FFF2-40B4-BE49-F238E27FC236}">
                <a16:creationId xmlns:a16="http://schemas.microsoft.com/office/drawing/2014/main" id="{5B8DE144-C053-4337-9A49-A0832F1E3D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76875" y="1828800"/>
            <a:ext cx="16764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hu-HU" sz="1600" b="0">
                <a:solidFill>
                  <a:srgbClr val="000000"/>
                </a:solidFill>
              </a:rPr>
              <a:t>RAKTÁR-</a:t>
            </a:r>
          </a:p>
          <a:p>
            <a:r>
              <a:rPr lang="en-US" altLang="hu-HU" sz="1600" b="0">
                <a:solidFill>
                  <a:srgbClr val="000000"/>
                </a:solidFill>
              </a:rPr>
              <a:t>KÉSZLET</a:t>
            </a:r>
          </a:p>
        </p:txBody>
      </p:sp>
      <p:sp>
        <p:nvSpPr>
          <p:cNvPr id="70674" name="Line 16">
            <a:extLst>
              <a:ext uri="{FF2B5EF4-FFF2-40B4-BE49-F238E27FC236}">
                <a16:creationId xmlns:a16="http://schemas.microsoft.com/office/drawing/2014/main" id="{B629935D-12E0-49BF-96EA-C14B0938535F}"/>
              </a:ext>
            </a:extLst>
          </p:cNvPr>
          <p:cNvSpPr>
            <a:spLocks noChangeShapeType="1"/>
          </p:cNvSpPr>
          <p:nvPr/>
        </p:nvSpPr>
        <p:spPr bwMode="auto">
          <a:xfrm>
            <a:off x="1866900" y="2571750"/>
            <a:ext cx="0" cy="3238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70675" name="Freeform 17">
            <a:extLst>
              <a:ext uri="{FF2B5EF4-FFF2-40B4-BE49-F238E27FC236}">
                <a16:creationId xmlns:a16="http://schemas.microsoft.com/office/drawing/2014/main" id="{3635D2FD-864F-4EF0-A804-7817C8DD1DEB}"/>
              </a:ext>
            </a:extLst>
          </p:cNvPr>
          <p:cNvSpPr>
            <a:spLocks/>
          </p:cNvSpPr>
          <p:nvPr/>
        </p:nvSpPr>
        <p:spPr bwMode="auto">
          <a:xfrm>
            <a:off x="5368925" y="4267200"/>
            <a:ext cx="1395413" cy="604838"/>
          </a:xfrm>
          <a:custGeom>
            <a:avLst/>
            <a:gdLst>
              <a:gd name="T0" fmla="*/ 0 w 879"/>
              <a:gd name="T1" fmla="*/ 0 h 381"/>
              <a:gd name="T2" fmla="*/ 0 w 879"/>
              <a:gd name="T3" fmla="*/ 603250 h 381"/>
              <a:gd name="T4" fmla="*/ 1393825 w 879"/>
              <a:gd name="T5" fmla="*/ 600075 h 381"/>
              <a:gd name="T6" fmla="*/ 1392238 w 879"/>
              <a:gd name="T7" fmla="*/ 0 h 381"/>
              <a:gd name="T8" fmla="*/ 0 w 879"/>
              <a:gd name="T9" fmla="*/ 0 h 38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879" h="381">
                <a:moveTo>
                  <a:pt x="0" y="0"/>
                </a:moveTo>
                <a:lnTo>
                  <a:pt x="0" y="380"/>
                </a:lnTo>
                <a:lnTo>
                  <a:pt x="878" y="378"/>
                </a:lnTo>
                <a:lnTo>
                  <a:pt x="877" y="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70676" name="Rectangle 18">
            <a:extLst>
              <a:ext uri="{FF2B5EF4-FFF2-40B4-BE49-F238E27FC236}">
                <a16:creationId xmlns:a16="http://schemas.microsoft.com/office/drawing/2014/main" id="{26C28C02-88FD-47EC-9586-3F3CAE1CEB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78463" y="4297363"/>
            <a:ext cx="187325" cy="100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hu-HU" sz="1000" b="0">
                <a:solidFill>
                  <a:srgbClr val="000000"/>
                </a:solidFill>
              </a:rPr>
              <a:t>5.4</a:t>
            </a:r>
          </a:p>
        </p:txBody>
      </p:sp>
      <p:sp>
        <p:nvSpPr>
          <p:cNvPr id="70677" name="Line 19">
            <a:extLst>
              <a:ext uri="{FF2B5EF4-FFF2-40B4-BE49-F238E27FC236}">
                <a16:creationId xmlns:a16="http://schemas.microsoft.com/office/drawing/2014/main" id="{99A7BBAD-AC19-4CC8-B11D-FD12FEE59CD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375275" y="4446588"/>
            <a:ext cx="1392238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70678" name="Line 20">
            <a:extLst>
              <a:ext uri="{FF2B5EF4-FFF2-40B4-BE49-F238E27FC236}">
                <a16:creationId xmlns:a16="http://schemas.microsoft.com/office/drawing/2014/main" id="{3E8D56FC-CF94-4390-9319-CDC844AE352C}"/>
              </a:ext>
            </a:extLst>
          </p:cNvPr>
          <p:cNvSpPr>
            <a:spLocks noChangeShapeType="1"/>
          </p:cNvSpPr>
          <p:nvPr/>
        </p:nvSpPr>
        <p:spPr bwMode="auto">
          <a:xfrm>
            <a:off x="5740400" y="4259263"/>
            <a:ext cx="3175" cy="18891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70679" name="Freeform 21">
            <a:extLst>
              <a:ext uri="{FF2B5EF4-FFF2-40B4-BE49-F238E27FC236}">
                <a16:creationId xmlns:a16="http://schemas.microsoft.com/office/drawing/2014/main" id="{B6C0A7FF-7887-4F3D-9D25-F3D1171F35AD}"/>
              </a:ext>
            </a:extLst>
          </p:cNvPr>
          <p:cNvSpPr>
            <a:spLocks/>
          </p:cNvSpPr>
          <p:nvPr/>
        </p:nvSpPr>
        <p:spPr bwMode="auto">
          <a:xfrm>
            <a:off x="2759075" y="4264025"/>
            <a:ext cx="1400175" cy="612775"/>
          </a:xfrm>
          <a:custGeom>
            <a:avLst/>
            <a:gdLst>
              <a:gd name="T0" fmla="*/ 0 w 882"/>
              <a:gd name="T1" fmla="*/ 1588 h 386"/>
              <a:gd name="T2" fmla="*/ 1588 w 882"/>
              <a:gd name="T3" fmla="*/ 611188 h 386"/>
              <a:gd name="T4" fmla="*/ 1398588 w 882"/>
              <a:gd name="T5" fmla="*/ 608013 h 386"/>
              <a:gd name="T6" fmla="*/ 1393825 w 882"/>
              <a:gd name="T7" fmla="*/ 0 h 386"/>
              <a:gd name="T8" fmla="*/ 0 w 882"/>
              <a:gd name="T9" fmla="*/ 1588 h 38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882" h="386">
                <a:moveTo>
                  <a:pt x="0" y="1"/>
                </a:moveTo>
                <a:lnTo>
                  <a:pt x="1" y="385"/>
                </a:lnTo>
                <a:lnTo>
                  <a:pt x="881" y="383"/>
                </a:lnTo>
                <a:lnTo>
                  <a:pt x="878" y="0"/>
                </a:lnTo>
                <a:lnTo>
                  <a:pt x="0" y="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70680" name="Rectangle 22">
            <a:extLst>
              <a:ext uri="{FF2B5EF4-FFF2-40B4-BE49-F238E27FC236}">
                <a16:creationId xmlns:a16="http://schemas.microsoft.com/office/drawing/2014/main" id="{851C52AB-44CA-451D-80D0-9E2758E9B2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68613" y="4327525"/>
            <a:ext cx="185737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hu-HU" sz="1000" b="0">
                <a:solidFill>
                  <a:srgbClr val="000000"/>
                </a:solidFill>
              </a:rPr>
              <a:t>5.1</a:t>
            </a:r>
          </a:p>
        </p:txBody>
      </p:sp>
      <p:sp>
        <p:nvSpPr>
          <p:cNvPr id="70681" name="Line 23">
            <a:extLst>
              <a:ext uri="{FF2B5EF4-FFF2-40B4-BE49-F238E27FC236}">
                <a16:creationId xmlns:a16="http://schemas.microsoft.com/office/drawing/2014/main" id="{CF8E1282-4577-471C-A9D9-3AE669E76DE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67013" y="4451350"/>
            <a:ext cx="1390650" cy="317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70682" name="Line 24">
            <a:extLst>
              <a:ext uri="{FF2B5EF4-FFF2-40B4-BE49-F238E27FC236}">
                <a16:creationId xmlns:a16="http://schemas.microsoft.com/office/drawing/2014/main" id="{010115FB-E4D2-4710-92D1-30706BF82A15}"/>
              </a:ext>
            </a:extLst>
          </p:cNvPr>
          <p:cNvSpPr>
            <a:spLocks noChangeShapeType="1"/>
          </p:cNvSpPr>
          <p:nvPr/>
        </p:nvSpPr>
        <p:spPr bwMode="auto">
          <a:xfrm>
            <a:off x="3135313" y="4265613"/>
            <a:ext cx="0" cy="18732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70683" name="Freeform 25">
            <a:extLst>
              <a:ext uri="{FF2B5EF4-FFF2-40B4-BE49-F238E27FC236}">
                <a16:creationId xmlns:a16="http://schemas.microsoft.com/office/drawing/2014/main" id="{52B103E7-08B7-4751-BD7D-81A255A9A329}"/>
              </a:ext>
            </a:extLst>
          </p:cNvPr>
          <p:cNvSpPr>
            <a:spLocks/>
          </p:cNvSpPr>
          <p:nvPr/>
        </p:nvSpPr>
        <p:spPr bwMode="auto">
          <a:xfrm>
            <a:off x="2754313" y="3187700"/>
            <a:ext cx="1401762" cy="612775"/>
          </a:xfrm>
          <a:custGeom>
            <a:avLst/>
            <a:gdLst>
              <a:gd name="T0" fmla="*/ 0 w 883"/>
              <a:gd name="T1" fmla="*/ 3175 h 386"/>
              <a:gd name="T2" fmla="*/ 1587 w 883"/>
              <a:gd name="T3" fmla="*/ 611188 h 386"/>
              <a:gd name="T4" fmla="*/ 1400175 w 883"/>
              <a:gd name="T5" fmla="*/ 608013 h 386"/>
              <a:gd name="T6" fmla="*/ 1398587 w 883"/>
              <a:gd name="T7" fmla="*/ 0 h 386"/>
              <a:gd name="T8" fmla="*/ 0 w 883"/>
              <a:gd name="T9" fmla="*/ 3175 h 38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883" h="386">
                <a:moveTo>
                  <a:pt x="0" y="2"/>
                </a:moveTo>
                <a:lnTo>
                  <a:pt x="1" y="385"/>
                </a:lnTo>
                <a:lnTo>
                  <a:pt x="882" y="383"/>
                </a:lnTo>
                <a:lnTo>
                  <a:pt x="881" y="0"/>
                </a:lnTo>
                <a:lnTo>
                  <a:pt x="0" y="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70684" name="Rectangle 26">
            <a:extLst>
              <a:ext uri="{FF2B5EF4-FFF2-40B4-BE49-F238E27FC236}">
                <a16:creationId xmlns:a16="http://schemas.microsoft.com/office/drawing/2014/main" id="{7DAB6D6F-978E-439D-AC29-D3ED10208F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40038" y="3249613"/>
            <a:ext cx="185737" cy="103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hu-HU" sz="1000" b="0">
                <a:solidFill>
                  <a:srgbClr val="000000"/>
                </a:solidFill>
              </a:rPr>
              <a:t>5.2</a:t>
            </a:r>
          </a:p>
        </p:txBody>
      </p:sp>
      <p:sp>
        <p:nvSpPr>
          <p:cNvPr id="70685" name="Line 27">
            <a:extLst>
              <a:ext uri="{FF2B5EF4-FFF2-40B4-BE49-F238E27FC236}">
                <a16:creationId xmlns:a16="http://schemas.microsoft.com/office/drawing/2014/main" id="{774E662E-41AC-42F4-AA81-591C44CF1EB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60663" y="3373438"/>
            <a:ext cx="1392237" cy="317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70686" name="Line 28">
            <a:extLst>
              <a:ext uri="{FF2B5EF4-FFF2-40B4-BE49-F238E27FC236}">
                <a16:creationId xmlns:a16="http://schemas.microsoft.com/office/drawing/2014/main" id="{EC2A9904-0A67-4B7E-A468-79AA16781378}"/>
              </a:ext>
            </a:extLst>
          </p:cNvPr>
          <p:cNvSpPr>
            <a:spLocks noChangeShapeType="1"/>
          </p:cNvSpPr>
          <p:nvPr/>
        </p:nvSpPr>
        <p:spPr bwMode="auto">
          <a:xfrm>
            <a:off x="3130550" y="3189288"/>
            <a:ext cx="0" cy="18573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70687" name="Rectangle 29">
            <a:extLst>
              <a:ext uri="{FF2B5EF4-FFF2-40B4-BE49-F238E27FC236}">
                <a16:creationId xmlns:a16="http://schemas.microsoft.com/office/drawing/2014/main" id="{6C089E49-D808-433D-9AA5-8B54F7CBCC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30513" y="3394075"/>
            <a:ext cx="1379537" cy="40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hu-HU" sz="1000" b="0">
                <a:solidFill>
                  <a:srgbClr val="000000"/>
                </a:solidFill>
              </a:rPr>
              <a:t>KÉSZLET ELLENőRZÉS ÉS LEFOGLALÁS</a:t>
            </a:r>
          </a:p>
        </p:txBody>
      </p:sp>
      <p:sp>
        <p:nvSpPr>
          <p:cNvPr id="70688" name="Rectangle 30">
            <a:extLst>
              <a:ext uri="{FF2B5EF4-FFF2-40B4-BE49-F238E27FC236}">
                <a16:creationId xmlns:a16="http://schemas.microsoft.com/office/drawing/2014/main" id="{49359433-8FF1-409F-9893-80B8F06B74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0" y="3394075"/>
            <a:ext cx="1157288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hu-HU" b="0">
                <a:solidFill>
                  <a:srgbClr val="000000"/>
                </a:solidFill>
              </a:rPr>
              <a:t>RENDELÉSEK BEÁRAZÁSA</a:t>
            </a:r>
          </a:p>
        </p:txBody>
      </p:sp>
      <p:sp>
        <p:nvSpPr>
          <p:cNvPr id="70689" name="Rectangle 31">
            <a:extLst>
              <a:ext uri="{FF2B5EF4-FFF2-40B4-BE49-F238E27FC236}">
                <a16:creationId xmlns:a16="http://schemas.microsoft.com/office/drawing/2014/main" id="{D54234A9-6BE8-43CA-BE1B-A77C53ACF3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81625" y="4457700"/>
            <a:ext cx="1362075" cy="43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hu-HU" sz="1200" b="0">
                <a:solidFill>
                  <a:srgbClr val="000000"/>
                </a:solidFill>
              </a:rPr>
              <a:t>A VEVő ADATAINAK ELL.</a:t>
            </a:r>
          </a:p>
        </p:txBody>
      </p:sp>
      <p:sp>
        <p:nvSpPr>
          <p:cNvPr id="70690" name="Rectangle 32">
            <a:extLst>
              <a:ext uri="{FF2B5EF4-FFF2-40B4-BE49-F238E27FC236}">
                <a16:creationId xmlns:a16="http://schemas.microsoft.com/office/drawing/2014/main" id="{6103E486-A336-4B33-ACEE-46ED316A83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81300" y="4448175"/>
            <a:ext cx="13716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hu-HU" b="0">
                <a:solidFill>
                  <a:srgbClr val="000000"/>
                </a:solidFill>
              </a:rPr>
              <a:t>KIVONATOLJA A FÜGGő REND.</a:t>
            </a:r>
          </a:p>
        </p:txBody>
      </p:sp>
      <p:sp>
        <p:nvSpPr>
          <p:cNvPr id="70691" name="Line 33">
            <a:extLst>
              <a:ext uri="{FF2B5EF4-FFF2-40B4-BE49-F238E27FC236}">
                <a16:creationId xmlns:a16="http://schemas.microsoft.com/office/drawing/2014/main" id="{EA1ABE7A-895E-4674-B734-2EB3C109701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151313" y="2881313"/>
            <a:ext cx="431800" cy="3063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70692" name="Line 34">
            <a:extLst>
              <a:ext uri="{FF2B5EF4-FFF2-40B4-BE49-F238E27FC236}">
                <a16:creationId xmlns:a16="http://schemas.microsoft.com/office/drawing/2014/main" id="{C02585E5-CD51-4F28-8EA0-A1D86DA9894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152900" y="3573463"/>
            <a:ext cx="1212850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70693" name="Rectangle 35">
            <a:extLst>
              <a:ext uri="{FF2B5EF4-FFF2-40B4-BE49-F238E27FC236}">
                <a16:creationId xmlns:a16="http://schemas.microsoft.com/office/drawing/2014/main" id="{665C6326-41E7-422E-AFB8-DB45382CFE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54525" y="3390900"/>
            <a:ext cx="679450" cy="139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hu-HU" sz="1200" b="0">
                <a:solidFill>
                  <a:srgbClr val="000000"/>
                </a:solidFill>
              </a:rPr>
              <a:t>Érvényes</a:t>
            </a:r>
          </a:p>
        </p:txBody>
      </p:sp>
      <p:sp>
        <p:nvSpPr>
          <p:cNvPr id="70694" name="Rectangle 36">
            <a:extLst>
              <a:ext uri="{FF2B5EF4-FFF2-40B4-BE49-F238E27FC236}">
                <a16:creationId xmlns:a16="http://schemas.microsoft.com/office/drawing/2014/main" id="{D14729F8-8EF4-43DD-9EEF-023AECC930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95788" y="3629025"/>
            <a:ext cx="795337" cy="171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hu-HU" sz="1200" b="0">
                <a:solidFill>
                  <a:srgbClr val="000000"/>
                </a:solidFill>
              </a:rPr>
              <a:t>Rendelések</a:t>
            </a:r>
          </a:p>
        </p:txBody>
      </p:sp>
      <p:sp>
        <p:nvSpPr>
          <p:cNvPr id="70695" name="Rectangle 37">
            <a:extLst>
              <a:ext uri="{FF2B5EF4-FFF2-40B4-BE49-F238E27FC236}">
                <a16:creationId xmlns:a16="http://schemas.microsoft.com/office/drawing/2014/main" id="{F02C3F2C-8BE5-4935-BF5E-D54CB0705D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28000" y="3094038"/>
            <a:ext cx="615950" cy="296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hu-HU" sz="1600" b="0">
                <a:solidFill>
                  <a:srgbClr val="000000"/>
                </a:solidFill>
              </a:rPr>
              <a:t>Árak</a:t>
            </a:r>
          </a:p>
        </p:txBody>
      </p:sp>
      <p:sp>
        <p:nvSpPr>
          <p:cNvPr id="70696" name="Rectangle 38">
            <a:extLst>
              <a:ext uri="{FF2B5EF4-FFF2-40B4-BE49-F238E27FC236}">
                <a16:creationId xmlns:a16="http://schemas.microsoft.com/office/drawing/2014/main" id="{C9F19C1D-69FF-4372-97B1-5451CF7F20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45113" y="2276475"/>
            <a:ext cx="1779587" cy="238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hu-HU" sz="1600" b="0">
                <a:solidFill>
                  <a:srgbClr val="000000"/>
                </a:solidFill>
              </a:rPr>
              <a:t>Mennyiség a raktáron</a:t>
            </a:r>
          </a:p>
        </p:txBody>
      </p:sp>
      <p:sp>
        <p:nvSpPr>
          <p:cNvPr id="70697" name="Rectangle 39">
            <a:extLst>
              <a:ext uri="{FF2B5EF4-FFF2-40B4-BE49-F238E27FC236}">
                <a16:creationId xmlns:a16="http://schemas.microsoft.com/office/drawing/2014/main" id="{95717837-8C3F-4667-B7A4-2C24C638C7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38475" y="2282825"/>
            <a:ext cx="557213" cy="146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hu-HU" sz="1600" b="0">
                <a:solidFill>
                  <a:srgbClr val="000000"/>
                </a:solidFill>
              </a:rPr>
              <a:t>Rend.</a:t>
            </a:r>
          </a:p>
        </p:txBody>
      </p:sp>
      <p:sp>
        <p:nvSpPr>
          <p:cNvPr id="70698" name="Rectangle 40">
            <a:extLst>
              <a:ext uri="{FF2B5EF4-FFF2-40B4-BE49-F238E27FC236}">
                <a16:creationId xmlns:a16="http://schemas.microsoft.com/office/drawing/2014/main" id="{9F7EEC2D-FBC4-484D-8C1B-951785CCC9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35313" y="3944938"/>
            <a:ext cx="979487" cy="341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hu-HU" sz="1200" b="0">
                <a:solidFill>
                  <a:srgbClr val="000000"/>
                </a:solidFill>
              </a:rPr>
              <a:t>Régi rendelések</a:t>
            </a:r>
          </a:p>
        </p:txBody>
      </p:sp>
      <p:sp>
        <p:nvSpPr>
          <p:cNvPr id="70699" name="Line 41">
            <a:extLst>
              <a:ext uri="{FF2B5EF4-FFF2-40B4-BE49-F238E27FC236}">
                <a16:creationId xmlns:a16="http://schemas.microsoft.com/office/drawing/2014/main" id="{13DDC062-D2A8-4F0E-9F4D-63EBAFDA0937}"/>
              </a:ext>
            </a:extLst>
          </p:cNvPr>
          <p:cNvSpPr>
            <a:spLocks noChangeShapeType="1"/>
          </p:cNvSpPr>
          <p:nvPr/>
        </p:nvSpPr>
        <p:spPr bwMode="auto">
          <a:xfrm>
            <a:off x="5948363" y="3797300"/>
            <a:ext cx="1587" cy="461963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70700" name="Freeform 42">
            <a:extLst>
              <a:ext uri="{FF2B5EF4-FFF2-40B4-BE49-F238E27FC236}">
                <a16:creationId xmlns:a16="http://schemas.microsoft.com/office/drawing/2014/main" id="{45E300BA-CFA8-4B62-BF31-8415889FF4D8}"/>
              </a:ext>
            </a:extLst>
          </p:cNvPr>
          <p:cNvSpPr>
            <a:spLocks/>
          </p:cNvSpPr>
          <p:nvPr/>
        </p:nvSpPr>
        <p:spPr bwMode="auto">
          <a:xfrm>
            <a:off x="1552575" y="4867275"/>
            <a:ext cx="4113213" cy="944563"/>
          </a:xfrm>
          <a:custGeom>
            <a:avLst/>
            <a:gdLst>
              <a:gd name="T0" fmla="*/ 4108450 w 2591"/>
              <a:gd name="T1" fmla="*/ 0 h 595"/>
              <a:gd name="T2" fmla="*/ 4111625 w 2591"/>
              <a:gd name="T3" fmla="*/ 261938 h 595"/>
              <a:gd name="T4" fmla="*/ 0 w 2591"/>
              <a:gd name="T5" fmla="*/ 269875 h 595"/>
              <a:gd name="T6" fmla="*/ 1588 w 2591"/>
              <a:gd name="T7" fmla="*/ 942975 h 595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591" h="595">
                <a:moveTo>
                  <a:pt x="2588" y="0"/>
                </a:moveTo>
                <a:lnTo>
                  <a:pt x="2590" y="165"/>
                </a:lnTo>
                <a:lnTo>
                  <a:pt x="0" y="170"/>
                </a:lnTo>
                <a:lnTo>
                  <a:pt x="1" y="59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70701" name="Freeform 43">
            <a:extLst>
              <a:ext uri="{FF2B5EF4-FFF2-40B4-BE49-F238E27FC236}">
                <a16:creationId xmlns:a16="http://schemas.microsoft.com/office/drawing/2014/main" id="{1509D485-52E7-48DD-8DEF-92D4CE863A19}"/>
              </a:ext>
            </a:extLst>
          </p:cNvPr>
          <p:cNvSpPr>
            <a:spLocks/>
          </p:cNvSpPr>
          <p:nvPr/>
        </p:nvSpPr>
        <p:spPr bwMode="auto">
          <a:xfrm>
            <a:off x="3638550" y="4867275"/>
            <a:ext cx="2263775" cy="925513"/>
          </a:xfrm>
          <a:custGeom>
            <a:avLst/>
            <a:gdLst>
              <a:gd name="T0" fmla="*/ 2260600 w 1426"/>
              <a:gd name="T1" fmla="*/ 0 h 583"/>
              <a:gd name="T2" fmla="*/ 2262188 w 1426"/>
              <a:gd name="T3" fmla="*/ 485775 h 583"/>
              <a:gd name="T4" fmla="*/ 0 w 1426"/>
              <a:gd name="T5" fmla="*/ 488950 h 583"/>
              <a:gd name="T6" fmla="*/ 1588 w 1426"/>
              <a:gd name="T7" fmla="*/ 923925 h 583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426" h="583">
                <a:moveTo>
                  <a:pt x="1424" y="0"/>
                </a:moveTo>
                <a:lnTo>
                  <a:pt x="1425" y="306"/>
                </a:lnTo>
                <a:lnTo>
                  <a:pt x="0" y="308"/>
                </a:lnTo>
                <a:lnTo>
                  <a:pt x="1" y="58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stealth" w="med" len="lg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70702" name="Line 44">
            <a:extLst>
              <a:ext uri="{FF2B5EF4-FFF2-40B4-BE49-F238E27FC236}">
                <a16:creationId xmlns:a16="http://schemas.microsoft.com/office/drawing/2014/main" id="{6E6CBDBC-60AC-4176-889A-867BEA2A1E8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667125" y="2266950"/>
            <a:ext cx="0" cy="27622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70703" name="Line 45">
            <a:extLst>
              <a:ext uri="{FF2B5EF4-FFF2-40B4-BE49-F238E27FC236}">
                <a16:creationId xmlns:a16="http://schemas.microsoft.com/office/drawing/2014/main" id="{DAA236F6-68B5-4D47-AE3F-44B1DF43B60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979988" y="2314575"/>
            <a:ext cx="334962" cy="2413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70704" name="Freeform 46">
            <a:extLst>
              <a:ext uri="{FF2B5EF4-FFF2-40B4-BE49-F238E27FC236}">
                <a16:creationId xmlns:a16="http://schemas.microsoft.com/office/drawing/2014/main" id="{D54969F4-4633-4F95-BB73-3A7B1D476FD2}"/>
              </a:ext>
            </a:extLst>
          </p:cNvPr>
          <p:cNvSpPr>
            <a:spLocks/>
          </p:cNvSpPr>
          <p:nvPr/>
        </p:nvSpPr>
        <p:spPr bwMode="auto">
          <a:xfrm>
            <a:off x="6762750" y="2295525"/>
            <a:ext cx="1106488" cy="1281113"/>
          </a:xfrm>
          <a:custGeom>
            <a:avLst/>
            <a:gdLst>
              <a:gd name="T0" fmla="*/ 1100138 w 697"/>
              <a:gd name="T1" fmla="*/ 0 h 807"/>
              <a:gd name="T2" fmla="*/ 1104900 w 697"/>
              <a:gd name="T3" fmla="*/ 1277938 h 807"/>
              <a:gd name="T4" fmla="*/ 0 w 697"/>
              <a:gd name="T5" fmla="*/ 1279525 h 80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697" h="807">
                <a:moveTo>
                  <a:pt x="693" y="0"/>
                </a:moveTo>
                <a:lnTo>
                  <a:pt x="696" y="805"/>
                </a:lnTo>
                <a:lnTo>
                  <a:pt x="0" y="80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70705" name="Rectangle 47">
            <a:extLst>
              <a:ext uri="{FF2B5EF4-FFF2-40B4-BE49-F238E27FC236}">
                <a16:creationId xmlns:a16="http://schemas.microsoft.com/office/drawing/2014/main" id="{22D30E2B-91FA-4249-9368-79027E8E86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92538" y="5534025"/>
            <a:ext cx="1503362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hu-HU" b="0">
                <a:solidFill>
                  <a:srgbClr val="000000"/>
                </a:solidFill>
              </a:rPr>
              <a:t>Egyenlegrészletek</a:t>
            </a:r>
          </a:p>
        </p:txBody>
      </p:sp>
      <p:sp>
        <p:nvSpPr>
          <p:cNvPr id="70706" name="Rectangle 48">
            <a:extLst>
              <a:ext uri="{FF2B5EF4-FFF2-40B4-BE49-F238E27FC236}">
                <a16:creationId xmlns:a16="http://schemas.microsoft.com/office/drawing/2014/main" id="{206DCAC3-37ED-4DFE-B2A7-6CC6682CE1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90663" y="4895850"/>
            <a:ext cx="1924050" cy="20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hu-HU" sz="1200" b="0">
                <a:solidFill>
                  <a:srgbClr val="000000"/>
                </a:solidFill>
              </a:rPr>
              <a:t>Hiányos rendelések</a:t>
            </a:r>
          </a:p>
        </p:txBody>
      </p:sp>
      <p:sp>
        <p:nvSpPr>
          <p:cNvPr id="70707" name="Rectangle 49">
            <a:extLst>
              <a:ext uri="{FF2B5EF4-FFF2-40B4-BE49-F238E27FC236}">
                <a16:creationId xmlns:a16="http://schemas.microsoft.com/office/drawing/2014/main" id="{4EAEB76B-AD57-44F9-A21D-A4F4802EEF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35675" y="3767138"/>
            <a:ext cx="955675" cy="442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hu-HU" sz="1100" b="0">
                <a:solidFill>
                  <a:srgbClr val="000000"/>
                </a:solidFill>
              </a:rPr>
              <a:t>Érvényes beárazott rendelések</a:t>
            </a:r>
          </a:p>
        </p:txBody>
      </p:sp>
      <p:sp>
        <p:nvSpPr>
          <p:cNvPr id="70708" name="Rectangle 50">
            <a:extLst>
              <a:ext uri="{FF2B5EF4-FFF2-40B4-BE49-F238E27FC236}">
                <a16:creationId xmlns:a16="http://schemas.microsoft.com/office/drawing/2014/main" id="{3DAAD432-9214-4680-8270-4E17A0B4DD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3225" y="4449763"/>
            <a:ext cx="954088" cy="20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hu-HU" sz="1200" b="0">
                <a:solidFill>
                  <a:srgbClr val="000000"/>
                </a:solidFill>
              </a:rPr>
              <a:t>Régi rendelések</a:t>
            </a:r>
          </a:p>
        </p:txBody>
      </p:sp>
      <p:sp>
        <p:nvSpPr>
          <p:cNvPr id="70709" name="Line 51">
            <a:extLst>
              <a:ext uri="{FF2B5EF4-FFF2-40B4-BE49-F238E27FC236}">
                <a16:creationId xmlns:a16="http://schemas.microsoft.com/office/drawing/2014/main" id="{9B17D02A-3F6F-4F08-B8C1-CCD510CC0FCF}"/>
              </a:ext>
            </a:extLst>
          </p:cNvPr>
          <p:cNvSpPr>
            <a:spLocks noChangeShapeType="1"/>
          </p:cNvSpPr>
          <p:nvPr/>
        </p:nvSpPr>
        <p:spPr bwMode="auto">
          <a:xfrm>
            <a:off x="3667125" y="2884488"/>
            <a:ext cx="1588" cy="3063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70710" name="Rectangle 52">
            <a:extLst>
              <a:ext uri="{FF2B5EF4-FFF2-40B4-BE49-F238E27FC236}">
                <a16:creationId xmlns:a16="http://schemas.microsoft.com/office/drawing/2014/main" id="{0B714FE5-BAD4-49BB-85BF-A4DB1B342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45338" y="3960813"/>
            <a:ext cx="1630362" cy="198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hu-HU" sz="1600" b="0">
                <a:solidFill>
                  <a:srgbClr val="000000"/>
                </a:solidFill>
              </a:rPr>
              <a:t>Számla adatok</a:t>
            </a:r>
          </a:p>
        </p:txBody>
      </p:sp>
      <p:sp>
        <p:nvSpPr>
          <p:cNvPr id="70711" name="Freeform 53">
            <a:extLst>
              <a:ext uri="{FF2B5EF4-FFF2-40B4-BE49-F238E27FC236}">
                <a16:creationId xmlns:a16="http://schemas.microsoft.com/office/drawing/2014/main" id="{4475ECFE-A7AE-4311-8312-A3D91C498787}"/>
              </a:ext>
            </a:extLst>
          </p:cNvPr>
          <p:cNvSpPr>
            <a:spLocks/>
          </p:cNvSpPr>
          <p:nvPr/>
        </p:nvSpPr>
        <p:spPr bwMode="auto">
          <a:xfrm>
            <a:off x="1519238" y="4052888"/>
            <a:ext cx="1241425" cy="619125"/>
          </a:xfrm>
          <a:custGeom>
            <a:avLst/>
            <a:gdLst>
              <a:gd name="T0" fmla="*/ 0 w 782"/>
              <a:gd name="T1" fmla="*/ 0 h 390"/>
              <a:gd name="T2" fmla="*/ 1588 w 782"/>
              <a:gd name="T3" fmla="*/ 617538 h 390"/>
              <a:gd name="T4" fmla="*/ 1239838 w 782"/>
              <a:gd name="T5" fmla="*/ 614363 h 39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782" h="390">
                <a:moveTo>
                  <a:pt x="0" y="0"/>
                </a:moveTo>
                <a:lnTo>
                  <a:pt x="1" y="389"/>
                </a:lnTo>
                <a:lnTo>
                  <a:pt x="781" y="387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stealth" w="med" len="lg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70712" name="Freeform 54">
            <a:extLst>
              <a:ext uri="{FF2B5EF4-FFF2-40B4-BE49-F238E27FC236}">
                <a16:creationId xmlns:a16="http://schemas.microsoft.com/office/drawing/2014/main" id="{1F054D59-203C-402B-9B16-0295817CD4B4}"/>
              </a:ext>
            </a:extLst>
          </p:cNvPr>
          <p:cNvSpPr>
            <a:spLocks/>
          </p:cNvSpPr>
          <p:nvPr/>
        </p:nvSpPr>
        <p:spPr bwMode="auto">
          <a:xfrm>
            <a:off x="1314450" y="4105275"/>
            <a:ext cx="4049713" cy="935038"/>
          </a:xfrm>
          <a:custGeom>
            <a:avLst/>
            <a:gdLst>
              <a:gd name="T0" fmla="*/ 4048125 w 2551"/>
              <a:gd name="T1" fmla="*/ 596900 h 589"/>
              <a:gd name="T2" fmla="*/ 3438525 w 2551"/>
              <a:gd name="T3" fmla="*/ 601663 h 589"/>
              <a:gd name="T4" fmla="*/ 3440113 w 2551"/>
              <a:gd name="T5" fmla="*/ 928688 h 589"/>
              <a:gd name="T6" fmla="*/ 3175 w 2551"/>
              <a:gd name="T7" fmla="*/ 933450 h 589"/>
              <a:gd name="T8" fmla="*/ 0 w 2551"/>
              <a:gd name="T9" fmla="*/ 0 h 58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551" h="589">
                <a:moveTo>
                  <a:pt x="2550" y="376"/>
                </a:moveTo>
                <a:lnTo>
                  <a:pt x="2166" y="379"/>
                </a:lnTo>
                <a:lnTo>
                  <a:pt x="2167" y="585"/>
                </a:lnTo>
                <a:lnTo>
                  <a:pt x="2" y="588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70713" name="Rectangle 55">
            <a:extLst>
              <a:ext uri="{FF2B5EF4-FFF2-40B4-BE49-F238E27FC236}">
                <a16:creationId xmlns:a16="http://schemas.microsoft.com/office/drawing/2014/main" id="{CEF6E73E-A73F-4686-8FAC-102CAE2462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4100" y="3960813"/>
            <a:ext cx="115888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hu-HU" sz="700" b="0">
                <a:solidFill>
                  <a:srgbClr val="000000"/>
                </a:solidFill>
              </a:rPr>
              <a:t>/1</a:t>
            </a:r>
          </a:p>
        </p:txBody>
      </p:sp>
      <p:sp>
        <p:nvSpPr>
          <p:cNvPr id="70714" name="Line 56">
            <a:extLst>
              <a:ext uri="{FF2B5EF4-FFF2-40B4-BE49-F238E27FC236}">
                <a16:creationId xmlns:a16="http://schemas.microsoft.com/office/drawing/2014/main" id="{18273BE2-7A75-4ACE-8DCF-FC525D7C6B18}"/>
              </a:ext>
            </a:extLst>
          </p:cNvPr>
          <p:cNvSpPr>
            <a:spLocks noChangeShapeType="1"/>
          </p:cNvSpPr>
          <p:nvPr/>
        </p:nvSpPr>
        <p:spPr bwMode="auto">
          <a:xfrm>
            <a:off x="6086475" y="4873625"/>
            <a:ext cx="0" cy="9080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70715" name="Freeform 57">
            <a:extLst>
              <a:ext uri="{FF2B5EF4-FFF2-40B4-BE49-F238E27FC236}">
                <a16:creationId xmlns:a16="http://schemas.microsoft.com/office/drawing/2014/main" id="{7534E855-A5F5-4E4B-9A93-AC2CB4A02704}"/>
              </a:ext>
            </a:extLst>
          </p:cNvPr>
          <p:cNvSpPr>
            <a:spLocks/>
          </p:cNvSpPr>
          <p:nvPr/>
        </p:nvSpPr>
        <p:spPr bwMode="auto">
          <a:xfrm>
            <a:off x="6772275" y="4800600"/>
            <a:ext cx="696913" cy="935038"/>
          </a:xfrm>
          <a:custGeom>
            <a:avLst/>
            <a:gdLst>
              <a:gd name="T0" fmla="*/ 0 w 439"/>
              <a:gd name="T1" fmla="*/ 1588 h 589"/>
              <a:gd name="T2" fmla="*/ 690563 w 439"/>
              <a:gd name="T3" fmla="*/ 0 h 589"/>
              <a:gd name="T4" fmla="*/ 695325 w 439"/>
              <a:gd name="T5" fmla="*/ 933450 h 589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39" h="589">
                <a:moveTo>
                  <a:pt x="0" y="1"/>
                </a:moveTo>
                <a:lnTo>
                  <a:pt x="435" y="0"/>
                </a:lnTo>
                <a:lnTo>
                  <a:pt x="438" y="588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70716" name="Rectangle 58">
            <a:extLst>
              <a:ext uri="{FF2B5EF4-FFF2-40B4-BE49-F238E27FC236}">
                <a16:creationId xmlns:a16="http://schemas.microsoft.com/office/drawing/2014/main" id="{BE00E07C-63B6-4F68-B7F8-41656F9B83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2200" y="4933950"/>
            <a:ext cx="1000125" cy="37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hu-HU" sz="1600" b="0">
                <a:solidFill>
                  <a:srgbClr val="000000"/>
                </a:solidFill>
              </a:rPr>
              <a:t>Felvételi  Lista</a:t>
            </a:r>
          </a:p>
        </p:txBody>
      </p:sp>
      <p:sp>
        <p:nvSpPr>
          <p:cNvPr id="70717" name="Rectangle 59">
            <a:extLst>
              <a:ext uri="{FF2B5EF4-FFF2-40B4-BE49-F238E27FC236}">
                <a16:creationId xmlns:a16="http://schemas.microsoft.com/office/drawing/2014/main" id="{A4FA744A-96A5-4190-8490-BC0F273347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07288" y="5286375"/>
            <a:ext cx="1389062" cy="266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hu-HU" sz="1600" b="0">
                <a:solidFill>
                  <a:srgbClr val="000000"/>
                </a:solidFill>
              </a:rPr>
              <a:t>Kísérőjegyzék</a:t>
            </a:r>
          </a:p>
        </p:txBody>
      </p:sp>
      <p:sp>
        <p:nvSpPr>
          <p:cNvPr id="70718" name="Rectangle 60">
            <a:extLst>
              <a:ext uri="{FF2B5EF4-FFF2-40B4-BE49-F238E27FC236}">
                <a16:creationId xmlns:a16="http://schemas.microsoft.com/office/drawing/2014/main" id="{EB1CF0E4-85AB-4241-82FE-87FCE23E40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950" y="5505450"/>
            <a:ext cx="2940050" cy="43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hu-HU" b="0">
                <a:solidFill>
                  <a:srgbClr val="000000"/>
                </a:solidFill>
              </a:rPr>
              <a:t>Egyenleghiba miatti készlet visszaküldés</a:t>
            </a:r>
          </a:p>
        </p:txBody>
      </p:sp>
      <p:sp>
        <p:nvSpPr>
          <p:cNvPr id="70719" name="Freeform 61">
            <a:extLst>
              <a:ext uri="{FF2B5EF4-FFF2-40B4-BE49-F238E27FC236}">
                <a16:creationId xmlns:a16="http://schemas.microsoft.com/office/drawing/2014/main" id="{C59F4586-2D4B-4753-B357-6A93019743E9}"/>
              </a:ext>
            </a:extLst>
          </p:cNvPr>
          <p:cNvSpPr>
            <a:spLocks/>
          </p:cNvSpPr>
          <p:nvPr/>
        </p:nvSpPr>
        <p:spPr bwMode="auto">
          <a:xfrm>
            <a:off x="800100" y="2562225"/>
            <a:ext cx="6240463" cy="2916238"/>
          </a:xfrm>
          <a:custGeom>
            <a:avLst/>
            <a:gdLst>
              <a:gd name="T0" fmla="*/ 0 w 3931"/>
              <a:gd name="T1" fmla="*/ 11113 h 1837"/>
              <a:gd name="T2" fmla="*/ 6226175 w 3931"/>
              <a:gd name="T3" fmla="*/ 0 h 1837"/>
              <a:gd name="T4" fmla="*/ 6238875 w 3931"/>
              <a:gd name="T5" fmla="*/ 2901950 h 1837"/>
              <a:gd name="T6" fmla="*/ 11113 w 3931"/>
              <a:gd name="T7" fmla="*/ 2914650 h 1837"/>
              <a:gd name="T8" fmla="*/ 0 w 3931"/>
              <a:gd name="T9" fmla="*/ 11113 h 183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931" h="1837">
                <a:moveTo>
                  <a:pt x="0" y="7"/>
                </a:moveTo>
                <a:lnTo>
                  <a:pt x="3922" y="0"/>
                </a:lnTo>
                <a:lnTo>
                  <a:pt x="3930" y="1828"/>
                </a:lnTo>
                <a:lnTo>
                  <a:pt x="7" y="1836"/>
                </a:lnTo>
                <a:lnTo>
                  <a:pt x="0" y="7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70720" name="Line 62">
            <a:extLst>
              <a:ext uri="{FF2B5EF4-FFF2-40B4-BE49-F238E27FC236}">
                <a16:creationId xmlns:a16="http://schemas.microsoft.com/office/drawing/2014/main" id="{22FD5660-9A14-4D19-B438-8660F0E90A41}"/>
              </a:ext>
            </a:extLst>
          </p:cNvPr>
          <p:cNvSpPr>
            <a:spLocks noChangeShapeType="1"/>
          </p:cNvSpPr>
          <p:nvPr/>
        </p:nvSpPr>
        <p:spPr bwMode="auto">
          <a:xfrm>
            <a:off x="781050" y="2884488"/>
            <a:ext cx="6200775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70721" name="Line 63">
            <a:extLst>
              <a:ext uri="{FF2B5EF4-FFF2-40B4-BE49-F238E27FC236}">
                <a16:creationId xmlns:a16="http://schemas.microsoft.com/office/drawing/2014/main" id="{4E1CAB51-6D79-4180-BB80-2279720C6FDC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046413" y="3802063"/>
            <a:ext cx="3175" cy="4635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70722" name="Freeform 64">
            <a:extLst>
              <a:ext uri="{FF2B5EF4-FFF2-40B4-BE49-F238E27FC236}">
                <a16:creationId xmlns:a16="http://schemas.microsoft.com/office/drawing/2014/main" id="{6BA00629-52D1-4361-9D03-4EC3B5332258}"/>
              </a:ext>
            </a:extLst>
          </p:cNvPr>
          <p:cNvSpPr>
            <a:spLocks/>
          </p:cNvSpPr>
          <p:nvPr/>
        </p:nvSpPr>
        <p:spPr bwMode="auto">
          <a:xfrm>
            <a:off x="6762750" y="4295775"/>
            <a:ext cx="1092200" cy="198438"/>
          </a:xfrm>
          <a:custGeom>
            <a:avLst/>
            <a:gdLst>
              <a:gd name="T0" fmla="*/ 0 w 688"/>
              <a:gd name="T1" fmla="*/ 1588 h 125"/>
              <a:gd name="T2" fmla="*/ 1090613 w 688"/>
              <a:gd name="T3" fmla="*/ 0 h 125"/>
              <a:gd name="T4" fmla="*/ 1090613 w 688"/>
              <a:gd name="T5" fmla="*/ 196850 h 125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688" h="125">
                <a:moveTo>
                  <a:pt x="0" y="1"/>
                </a:moveTo>
                <a:lnTo>
                  <a:pt x="687" y="0"/>
                </a:lnTo>
                <a:lnTo>
                  <a:pt x="687" y="12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70723" name="Freeform 65">
            <a:extLst>
              <a:ext uri="{FF2B5EF4-FFF2-40B4-BE49-F238E27FC236}">
                <a16:creationId xmlns:a16="http://schemas.microsoft.com/office/drawing/2014/main" id="{0049C46E-1747-4A86-892D-61F15FFFA96A}"/>
              </a:ext>
            </a:extLst>
          </p:cNvPr>
          <p:cNvSpPr>
            <a:spLocks/>
          </p:cNvSpPr>
          <p:nvPr/>
        </p:nvSpPr>
        <p:spPr bwMode="auto">
          <a:xfrm>
            <a:off x="1916113" y="3476625"/>
            <a:ext cx="841375" cy="327025"/>
          </a:xfrm>
          <a:custGeom>
            <a:avLst/>
            <a:gdLst>
              <a:gd name="T0" fmla="*/ 839788 w 530"/>
              <a:gd name="T1" fmla="*/ 0 h 206"/>
              <a:gd name="T2" fmla="*/ 0 w 530"/>
              <a:gd name="T3" fmla="*/ 1588 h 206"/>
              <a:gd name="T4" fmla="*/ 0 w 530"/>
              <a:gd name="T5" fmla="*/ 325438 h 20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530" h="206">
                <a:moveTo>
                  <a:pt x="529" y="0"/>
                </a:moveTo>
                <a:lnTo>
                  <a:pt x="0" y="1"/>
                </a:lnTo>
                <a:lnTo>
                  <a:pt x="0" y="205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70724" name="Rectangle 66">
            <a:extLst>
              <a:ext uri="{FF2B5EF4-FFF2-40B4-BE49-F238E27FC236}">
                <a16:creationId xmlns:a16="http://schemas.microsoft.com/office/drawing/2014/main" id="{ABD62DFB-E451-4F84-A713-847BCD0401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0913" y="3363913"/>
            <a:ext cx="896937" cy="331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hu-HU" sz="1200" b="0">
                <a:solidFill>
                  <a:srgbClr val="000000"/>
                </a:solidFill>
              </a:rPr>
              <a:t>Raktárhibás</a:t>
            </a:r>
          </a:p>
          <a:p>
            <a:pPr algn="ctr"/>
            <a:r>
              <a:rPr lang="en-US" altLang="hu-HU" sz="1200" b="0">
                <a:solidFill>
                  <a:srgbClr val="000000"/>
                </a:solidFill>
              </a:rPr>
              <a:t>rendelések</a:t>
            </a:r>
          </a:p>
        </p:txBody>
      </p:sp>
      <p:sp>
        <p:nvSpPr>
          <p:cNvPr id="70725" name="Rectangle 67">
            <a:extLst>
              <a:ext uri="{FF2B5EF4-FFF2-40B4-BE49-F238E27FC236}">
                <a16:creationId xmlns:a16="http://schemas.microsoft.com/office/drawing/2014/main" id="{F422CE75-BE12-47FF-AE0E-8E030AB5A8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33475" y="3571875"/>
            <a:ext cx="752475" cy="171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hu-HU" altLang="hu-HU"/>
          </a:p>
        </p:txBody>
      </p:sp>
      <p:sp>
        <p:nvSpPr>
          <p:cNvPr id="70726" name="Freeform 68">
            <a:extLst>
              <a:ext uri="{FF2B5EF4-FFF2-40B4-BE49-F238E27FC236}">
                <a16:creationId xmlns:a16="http://schemas.microsoft.com/office/drawing/2014/main" id="{08EB261E-96EC-46ED-B1BC-BEE93828EC34}"/>
              </a:ext>
            </a:extLst>
          </p:cNvPr>
          <p:cNvSpPr>
            <a:spLocks/>
          </p:cNvSpPr>
          <p:nvPr/>
        </p:nvSpPr>
        <p:spPr bwMode="auto">
          <a:xfrm>
            <a:off x="915988" y="3797300"/>
            <a:ext cx="1447800" cy="290513"/>
          </a:xfrm>
          <a:custGeom>
            <a:avLst/>
            <a:gdLst>
              <a:gd name="T0" fmla="*/ 1444625 w 912"/>
              <a:gd name="T1" fmla="*/ 0 h 183"/>
              <a:gd name="T2" fmla="*/ 0 w 912"/>
              <a:gd name="T3" fmla="*/ 3175 h 183"/>
              <a:gd name="T4" fmla="*/ 1588 w 912"/>
              <a:gd name="T5" fmla="*/ 288925 h 183"/>
              <a:gd name="T6" fmla="*/ 1446213 w 912"/>
              <a:gd name="T7" fmla="*/ 285750 h 183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912" h="183">
                <a:moveTo>
                  <a:pt x="910" y="0"/>
                </a:moveTo>
                <a:lnTo>
                  <a:pt x="0" y="2"/>
                </a:lnTo>
                <a:lnTo>
                  <a:pt x="1" y="182"/>
                </a:lnTo>
                <a:lnTo>
                  <a:pt x="911" y="180"/>
                </a:lnTo>
              </a:path>
            </a:pathLst>
          </a:custGeom>
          <a:noFill/>
          <a:ln w="12700" cap="rnd" cmpd="sng">
            <a:solidFill>
              <a:srgbClr val="40404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70727" name="Line 69">
            <a:extLst>
              <a:ext uri="{FF2B5EF4-FFF2-40B4-BE49-F238E27FC236}">
                <a16:creationId xmlns:a16="http://schemas.microsoft.com/office/drawing/2014/main" id="{E43CE1EB-ED71-4130-B2CF-046DC519F69C}"/>
              </a:ext>
            </a:extLst>
          </p:cNvPr>
          <p:cNvSpPr>
            <a:spLocks noChangeShapeType="1"/>
          </p:cNvSpPr>
          <p:nvPr/>
        </p:nvSpPr>
        <p:spPr bwMode="auto">
          <a:xfrm>
            <a:off x="1274763" y="3802063"/>
            <a:ext cx="1587" cy="255587"/>
          </a:xfrm>
          <a:prstGeom prst="line">
            <a:avLst/>
          </a:prstGeom>
          <a:noFill/>
          <a:ln w="12700">
            <a:solidFill>
              <a:srgbClr val="40404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70728" name="Rectangle 70">
            <a:extLst>
              <a:ext uri="{FF2B5EF4-FFF2-40B4-BE49-F238E27FC236}">
                <a16:creationId xmlns:a16="http://schemas.microsoft.com/office/drawing/2014/main" id="{2E9432B7-9272-4353-B2DA-3E87F0E489DD}"/>
              </a:ext>
            </a:extLst>
          </p:cNvPr>
          <p:cNvSpPr>
            <a:spLocks noChangeArrowheads="1"/>
          </p:cNvSpPr>
          <p:nvPr/>
        </p:nvSpPr>
        <p:spPr bwMode="auto">
          <a:xfrm rot="-60000">
            <a:off x="4059238" y="3709988"/>
            <a:ext cx="79375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hu-HU" sz="700" b="0">
                <a:solidFill>
                  <a:srgbClr val="000000"/>
                </a:solidFill>
              </a:rPr>
              <a:t>*</a:t>
            </a:r>
          </a:p>
        </p:txBody>
      </p:sp>
      <p:sp>
        <p:nvSpPr>
          <p:cNvPr id="70729" name="Line 71">
            <a:extLst>
              <a:ext uri="{FF2B5EF4-FFF2-40B4-BE49-F238E27FC236}">
                <a16:creationId xmlns:a16="http://schemas.microsoft.com/office/drawing/2014/main" id="{45C318AE-B165-480C-BBFF-1D788067E76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951288" y="3663950"/>
            <a:ext cx="206375" cy="138113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70730" name="Rectangle 72">
            <a:extLst>
              <a:ext uri="{FF2B5EF4-FFF2-40B4-BE49-F238E27FC236}">
                <a16:creationId xmlns:a16="http://schemas.microsoft.com/office/drawing/2014/main" id="{85A9B1B8-37D1-4189-88F5-57C2CB02A249}"/>
              </a:ext>
            </a:extLst>
          </p:cNvPr>
          <p:cNvSpPr>
            <a:spLocks noChangeArrowheads="1"/>
          </p:cNvSpPr>
          <p:nvPr/>
        </p:nvSpPr>
        <p:spPr bwMode="auto">
          <a:xfrm rot="-60000">
            <a:off x="4059238" y="4786313"/>
            <a:ext cx="79375" cy="100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hu-HU" sz="700" b="0">
                <a:solidFill>
                  <a:srgbClr val="000000"/>
                </a:solidFill>
              </a:rPr>
              <a:t>*</a:t>
            </a:r>
          </a:p>
        </p:txBody>
      </p:sp>
      <p:sp>
        <p:nvSpPr>
          <p:cNvPr id="70731" name="Line 73">
            <a:extLst>
              <a:ext uri="{FF2B5EF4-FFF2-40B4-BE49-F238E27FC236}">
                <a16:creationId xmlns:a16="http://schemas.microsoft.com/office/drawing/2014/main" id="{47414DB3-87CE-423F-883E-6326E4E31A5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957638" y="4737100"/>
            <a:ext cx="201612" cy="138113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70732" name="Rectangle 74">
            <a:extLst>
              <a:ext uri="{FF2B5EF4-FFF2-40B4-BE49-F238E27FC236}">
                <a16:creationId xmlns:a16="http://schemas.microsoft.com/office/drawing/2014/main" id="{60A66E5A-1DD6-455E-90A9-7057FD7C9804}"/>
              </a:ext>
            </a:extLst>
          </p:cNvPr>
          <p:cNvSpPr>
            <a:spLocks noChangeArrowheads="1"/>
          </p:cNvSpPr>
          <p:nvPr/>
        </p:nvSpPr>
        <p:spPr bwMode="auto">
          <a:xfrm rot="-60000">
            <a:off x="6664325" y="3702050"/>
            <a:ext cx="762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hu-HU" sz="700" b="0">
                <a:solidFill>
                  <a:srgbClr val="000000"/>
                </a:solidFill>
              </a:rPr>
              <a:t>*</a:t>
            </a:r>
          </a:p>
        </p:txBody>
      </p:sp>
      <p:sp>
        <p:nvSpPr>
          <p:cNvPr id="70733" name="Line 75">
            <a:extLst>
              <a:ext uri="{FF2B5EF4-FFF2-40B4-BE49-F238E27FC236}">
                <a16:creationId xmlns:a16="http://schemas.microsoft.com/office/drawing/2014/main" id="{9ECEEDF2-2A9F-4224-8B61-2056EC5B188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554788" y="3651250"/>
            <a:ext cx="206375" cy="138113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70734" name="Rectangle 76">
            <a:extLst>
              <a:ext uri="{FF2B5EF4-FFF2-40B4-BE49-F238E27FC236}">
                <a16:creationId xmlns:a16="http://schemas.microsoft.com/office/drawing/2014/main" id="{20377FE5-411C-44E6-85B5-692B6CA08DBE}"/>
              </a:ext>
            </a:extLst>
          </p:cNvPr>
          <p:cNvSpPr>
            <a:spLocks noChangeArrowheads="1"/>
          </p:cNvSpPr>
          <p:nvPr/>
        </p:nvSpPr>
        <p:spPr bwMode="auto">
          <a:xfrm rot="-60000">
            <a:off x="6672263" y="4786313"/>
            <a:ext cx="79375" cy="100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hu-HU" sz="700" b="0">
                <a:solidFill>
                  <a:srgbClr val="000000"/>
                </a:solidFill>
              </a:rPr>
              <a:t>*</a:t>
            </a:r>
          </a:p>
        </p:txBody>
      </p:sp>
      <p:sp>
        <p:nvSpPr>
          <p:cNvPr id="70735" name="Line 77">
            <a:extLst>
              <a:ext uri="{FF2B5EF4-FFF2-40B4-BE49-F238E27FC236}">
                <a16:creationId xmlns:a16="http://schemas.microsoft.com/office/drawing/2014/main" id="{E9A667A9-F04E-4827-A4D8-3D66E3B22F6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567488" y="4733925"/>
            <a:ext cx="206375" cy="13652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70736" name="Line 78">
            <a:extLst>
              <a:ext uri="{FF2B5EF4-FFF2-40B4-BE49-F238E27FC236}">
                <a16:creationId xmlns:a16="http://schemas.microsoft.com/office/drawing/2014/main" id="{88B1DC78-C943-4DB3-BBEE-C6B3941C192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229225" y="2266950"/>
            <a:ext cx="133350" cy="1143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70737" name="Rectangle 79">
            <a:extLst>
              <a:ext uri="{FF2B5EF4-FFF2-40B4-BE49-F238E27FC236}">
                <a16:creationId xmlns:a16="http://schemas.microsoft.com/office/drawing/2014/main" id="{28093C1D-93E1-4A25-AD62-3AEC59B819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03400" y="5149850"/>
            <a:ext cx="2860675" cy="20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hu-HU" b="0">
                <a:solidFill>
                  <a:srgbClr val="000000"/>
                </a:solidFill>
              </a:rPr>
              <a:t>Raktári mennyiség felszabadítás</a:t>
            </a:r>
          </a:p>
        </p:txBody>
      </p:sp>
      <p:sp>
        <p:nvSpPr>
          <p:cNvPr id="70738" name="Rectangle 80">
            <a:extLst>
              <a:ext uri="{FF2B5EF4-FFF2-40B4-BE49-F238E27FC236}">
                <a16:creationId xmlns:a16="http://schemas.microsoft.com/office/drawing/2014/main" id="{757F2DCA-9E96-41C8-8455-221D7AB381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07075" y="3206750"/>
            <a:ext cx="923925" cy="98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hu-HU" sz="1000" b="0">
                <a:solidFill>
                  <a:srgbClr val="000000"/>
                </a:solidFill>
              </a:rPr>
              <a:t>SZÁMÍTÓGÉP</a:t>
            </a:r>
          </a:p>
        </p:txBody>
      </p:sp>
      <p:sp>
        <p:nvSpPr>
          <p:cNvPr id="70739" name="Rectangle 81">
            <a:extLst>
              <a:ext uri="{FF2B5EF4-FFF2-40B4-BE49-F238E27FC236}">
                <a16:creationId xmlns:a16="http://schemas.microsoft.com/office/drawing/2014/main" id="{4667BAAE-3658-4969-A5FC-88E35B9456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82938" y="3252788"/>
            <a:ext cx="925512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hu-HU" sz="1000" b="0">
                <a:solidFill>
                  <a:srgbClr val="000000"/>
                </a:solidFill>
              </a:rPr>
              <a:t>SZÁMÍTÓGÉP</a:t>
            </a:r>
          </a:p>
        </p:txBody>
      </p:sp>
      <p:sp>
        <p:nvSpPr>
          <p:cNvPr id="70740" name="Rectangle 82">
            <a:extLst>
              <a:ext uri="{FF2B5EF4-FFF2-40B4-BE49-F238E27FC236}">
                <a16:creationId xmlns:a16="http://schemas.microsoft.com/office/drawing/2014/main" id="{F0A379EA-D558-413B-86CD-42AB33B369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82938" y="4305300"/>
            <a:ext cx="925512" cy="100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hu-HU" sz="1000" b="0">
                <a:solidFill>
                  <a:srgbClr val="000000"/>
                </a:solidFill>
              </a:rPr>
              <a:t>SZÁMÍTÓGÉP</a:t>
            </a:r>
          </a:p>
        </p:txBody>
      </p:sp>
      <p:sp>
        <p:nvSpPr>
          <p:cNvPr id="70741" name="Rectangle 83">
            <a:extLst>
              <a:ext uri="{FF2B5EF4-FFF2-40B4-BE49-F238E27FC236}">
                <a16:creationId xmlns:a16="http://schemas.microsoft.com/office/drawing/2014/main" id="{4F123632-ACFE-43C3-8730-0B812E2B97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08663" y="4295775"/>
            <a:ext cx="925512" cy="98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hu-HU" sz="1000" b="0">
                <a:solidFill>
                  <a:srgbClr val="000000"/>
                </a:solidFill>
              </a:rPr>
              <a:t>SZÁMÍTÓGÉP</a:t>
            </a:r>
          </a:p>
        </p:txBody>
      </p:sp>
      <p:sp>
        <p:nvSpPr>
          <p:cNvPr id="70742" name="Freeform 84">
            <a:extLst>
              <a:ext uri="{FF2B5EF4-FFF2-40B4-BE49-F238E27FC236}">
                <a16:creationId xmlns:a16="http://schemas.microsoft.com/office/drawing/2014/main" id="{1AE813DA-E943-4053-8F36-F1A4EA98225F}"/>
              </a:ext>
            </a:extLst>
          </p:cNvPr>
          <p:cNvSpPr>
            <a:spLocks/>
          </p:cNvSpPr>
          <p:nvPr/>
        </p:nvSpPr>
        <p:spPr bwMode="auto">
          <a:xfrm>
            <a:off x="3152775" y="1809750"/>
            <a:ext cx="1582738" cy="458788"/>
          </a:xfrm>
          <a:custGeom>
            <a:avLst/>
            <a:gdLst>
              <a:gd name="T0" fmla="*/ 1581150 w 997"/>
              <a:gd name="T1" fmla="*/ 0 h 289"/>
              <a:gd name="T2" fmla="*/ 0 w 997"/>
              <a:gd name="T3" fmla="*/ 3175 h 289"/>
              <a:gd name="T4" fmla="*/ 0 w 997"/>
              <a:gd name="T5" fmla="*/ 457200 h 289"/>
              <a:gd name="T6" fmla="*/ 1581150 w 997"/>
              <a:gd name="T7" fmla="*/ 457200 h 289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997" h="289">
                <a:moveTo>
                  <a:pt x="996" y="0"/>
                </a:moveTo>
                <a:lnTo>
                  <a:pt x="0" y="2"/>
                </a:lnTo>
                <a:lnTo>
                  <a:pt x="0" y="288"/>
                </a:lnTo>
                <a:lnTo>
                  <a:pt x="996" y="288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70743" name="Line 85">
            <a:extLst>
              <a:ext uri="{FF2B5EF4-FFF2-40B4-BE49-F238E27FC236}">
                <a16:creationId xmlns:a16="http://schemas.microsoft.com/office/drawing/2014/main" id="{A84B8AAC-4F44-41EA-8BF6-3C61F7C5459E}"/>
              </a:ext>
            </a:extLst>
          </p:cNvPr>
          <p:cNvSpPr>
            <a:spLocks noChangeShapeType="1"/>
          </p:cNvSpPr>
          <p:nvPr/>
        </p:nvSpPr>
        <p:spPr bwMode="auto">
          <a:xfrm>
            <a:off x="3551238" y="1814513"/>
            <a:ext cx="0" cy="45243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70744" name="Freeform 86">
            <a:extLst>
              <a:ext uri="{FF2B5EF4-FFF2-40B4-BE49-F238E27FC236}">
                <a16:creationId xmlns:a16="http://schemas.microsoft.com/office/drawing/2014/main" id="{2FB061CF-8990-48AF-9B1A-3CBB35BA72F1}"/>
              </a:ext>
            </a:extLst>
          </p:cNvPr>
          <p:cNvSpPr>
            <a:spLocks/>
          </p:cNvSpPr>
          <p:nvPr/>
        </p:nvSpPr>
        <p:spPr bwMode="auto">
          <a:xfrm>
            <a:off x="5067300" y="1809750"/>
            <a:ext cx="1582738" cy="458788"/>
          </a:xfrm>
          <a:custGeom>
            <a:avLst/>
            <a:gdLst>
              <a:gd name="T0" fmla="*/ 1581150 w 997"/>
              <a:gd name="T1" fmla="*/ 0 h 289"/>
              <a:gd name="T2" fmla="*/ 0 w 997"/>
              <a:gd name="T3" fmla="*/ 3175 h 289"/>
              <a:gd name="T4" fmla="*/ 0 w 997"/>
              <a:gd name="T5" fmla="*/ 457200 h 289"/>
              <a:gd name="T6" fmla="*/ 1581150 w 997"/>
              <a:gd name="T7" fmla="*/ 457200 h 289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997" h="289">
                <a:moveTo>
                  <a:pt x="996" y="0"/>
                </a:moveTo>
                <a:lnTo>
                  <a:pt x="0" y="2"/>
                </a:lnTo>
                <a:lnTo>
                  <a:pt x="0" y="288"/>
                </a:lnTo>
                <a:lnTo>
                  <a:pt x="996" y="288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70745" name="Line 87">
            <a:extLst>
              <a:ext uri="{FF2B5EF4-FFF2-40B4-BE49-F238E27FC236}">
                <a16:creationId xmlns:a16="http://schemas.microsoft.com/office/drawing/2014/main" id="{BA0E6D52-9D8F-4A30-8607-F6F551440E39}"/>
              </a:ext>
            </a:extLst>
          </p:cNvPr>
          <p:cNvSpPr>
            <a:spLocks noChangeShapeType="1"/>
          </p:cNvSpPr>
          <p:nvPr/>
        </p:nvSpPr>
        <p:spPr bwMode="auto">
          <a:xfrm>
            <a:off x="5446713" y="1824038"/>
            <a:ext cx="0" cy="45243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70746" name="Rectangle 88">
            <a:extLst>
              <a:ext uri="{FF2B5EF4-FFF2-40B4-BE49-F238E27FC236}">
                <a16:creationId xmlns:a16="http://schemas.microsoft.com/office/drawing/2014/main" id="{E697B53D-13EC-4F3D-ABE2-5C2E9E0B6A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04075" y="1941513"/>
            <a:ext cx="301625" cy="325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hu-HU" sz="1800" b="0">
                <a:solidFill>
                  <a:srgbClr val="000000"/>
                </a:solidFill>
              </a:rPr>
              <a:t>D1</a:t>
            </a:r>
          </a:p>
        </p:txBody>
      </p:sp>
      <p:sp>
        <p:nvSpPr>
          <p:cNvPr id="70747" name="Rectangle 89">
            <a:extLst>
              <a:ext uri="{FF2B5EF4-FFF2-40B4-BE49-F238E27FC236}">
                <a16:creationId xmlns:a16="http://schemas.microsoft.com/office/drawing/2014/main" id="{246F08DD-8547-47DF-99A5-9C4022FD68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13650" y="1812925"/>
            <a:ext cx="1330325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hu-HU" sz="1700" b="0">
                <a:solidFill>
                  <a:srgbClr val="000000"/>
                </a:solidFill>
              </a:rPr>
              <a:t>TERMÉKEK ÉS ÁRAK</a:t>
            </a:r>
          </a:p>
        </p:txBody>
      </p:sp>
      <p:sp>
        <p:nvSpPr>
          <p:cNvPr id="70748" name="Freeform 90">
            <a:extLst>
              <a:ext uri="{FF2B5EF4-FFF2-40B4-BE49-F238E27FC236}">
                <a16:creationId xmlns:a16="http://schemas.microsoft.com/office/drawing/2014/main" id="{14E7608B-B3A1-4486-9CCB-23C91FA30D9E}"/>
              </a:ext>
            </a:extLst>
          </p:cNvPr>
          <p:cNvSpPr>
            <a:spLocks/>
          </p:cNvSpPr>
          <p:nvPr/>
        </p:nvSpPr>
        <p:spPr bwMode="auto">
          <a:xfrm>
            <a:off x="7181850" y="1819275"/>
            <a:ext cx="1611313" cy="468313"/>
          </a:xfrm>
          <a:custGeom>
            <a:avLst/>
            <a:gdLst>
              <a:gd name="T0" fmla="*/ 1609725 w 1015"/>
              <a:gd name="T1" fmla="*/ 0 h 295"/>
              <a:gd name="T2" fmla="*/ 0 w 1015"/>
              <a:gd name="T3" fmla="*/ 3175 h 295"/>
              <a:gd name="T4" fmla="*/ 0 w 1015"/>
              <a:gd name="T5" fmla="*/ 466725 h 295"/>
              <a:gd name="T6" fmla="*/ 1609725 w 1015"/>
              <a:gd name="T7" fmla="*/ 466725 h 295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015" h="295">
                <a:moveTo>
                  <a:pt x="1014" y="0"/>
                </a:moveTo>
                <a:lnTo>
                  <a:pt x="0" y="2"/>
                </a:lnTo>
                <a:lnTo>
                  <a:pt x="0" y="294"/>
                </a:lnTo>
                <a:lnTo>
                  <a:pt x="1014" y="29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70749" name="Line 91">
            <a:extLst>
              <a:ext uri="{FF2B5EF4-FFF2-40B4-BE49-F238E27FC236}">
                <a16:creationId xmlns:a16="http://schemas.microsoft.com/office/drawing/2014/main" id="{2874B07B-8CCE-4452-810F-48D43F5B2424}"/>
              </a:ext>
            </a:extLst>
          </p:cNvPr>
          <p:cNvSpPr>
            <a:spLocks noChangeShapeType="1"/>
          </p:cNvSpPr>
          <p:nvPr/>
        </p:nvSpPr>
        <p:spPr bwMode="auto">
          <a:xfrm>
            <a:off x="7580313" y="1824038"/>
            <a:ext cx="0" cy="45243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70750" name="Rectangle 92">
            <a:extLst>
              <a:ext uri="{FF2B5EF4-FFF2-40B4-BE49-F238E27FC236}">
                <a16:creationId xmlns:a16="http://schemas.microsoft.com/office/drawing/2014/main" id="{B89FE9C3-6FE7-4AB7-88AA-689485348C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48575" y="4610100"/>
            <a:ext cx="419100" cy="266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hu-HU" sz="1800" b="0">
                <a:solidFill>
                  <a:srgbClr val="000000"/>
                </a:solidFill>
              </a:rPr>
              <a:t>D6</a:t>
            </a:r>
          </a:p>
        </p:txBody>
      </p:sp>
      <p:sp>
        <p:nvSpPr>
          <p:cNvPr id="70751" name="Rectangle 93">
            <a:extLst>
              <a:ext uri="{FF2B5EF4-FFF2-40B4-BE49-F238E27FC236}">
                <a16:creationId xmlns:a16="http://schemas.microsoft.com/office/drawing/2014/main" id="{CA72919F-3CC9-48A4-A616-4195F0F3C9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83550" y="4514850"/>
            <a:ext cx="1203325" cy="409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hu-HU" sz="1600" b="0">
                <a:solidFill>
                  <a:srgbClr val="000000"/>
                </a:solidFill>
              </a:rPr>
              <a:t>SZÁMLA ADATOK</a:t>
            </a:r>
          </a:p>
        </p:txBody>
      </p:sp>
      <p:sp>
        <p:nvSpPr>
          <p:cNvPr id="70752" name="Freeform 94">
            <a:extLst>
              <a:ext uri="{FF2B5EF4-FFF2-40B4-BE49-F238E27FC236}">
                <a16:creationId xmlns:a16="http://schemas.microsoft.com/office/drawing/2014/main" id="{9CE242BD-F489-4078-98AB-FD0FEB3854E8}"/>
              </a:ext>
            </a:extLst>
          </p:cNvPr>
          <p:cNvSpPr>
            <a:spLocks/>
          </p:cNvSpPr>
          <p:nvPr/>
        </p:nvSpPr>
        <p:spPr bwMode="auto">
          <a:xfrm>
            <a:off x="7648575" y="4505325"/>
            <a:ext cx="1582738" cy="458788"/>
          </a:xfrm>
          <a:custGeom>
            <a:avLst/>
            <a:gdLst>
              <a:gd name="T0" fmla="*/ 1581150 w 997"/>
              <a:gd name="T1" fmla="*/ 0 h 289"/>
              <a:gd name="T2" fmla="*/ 0 w 997"/>
              <a:gd name="T3" fmla="*/ 3175 h 289"/>
              <a:gd name="T4" fmla="*/ 0 w 997"/>
              <a:gd name="T5" fmla="*/ 457200 h 289"/>
              <a:gd name="T6" fmla="*/ 1581150 w 997"/>
              <a:gd name="T7" fmla="*/ 457200 h 289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997" h="289">
                <a:moveTo>
                  <a:pt x="996" y="0"/>
                </a:moveTo>
                <a:lnTo>
                  <a:pt x="0" y="2"/>
                </a:lnTo>
                <a:lnTo>
                  <a:pt x="0" y="288"/>
                </a:lnTo>
                <a:lnTo>
                  <a:pt x="996" y="288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70753" name="Line 95">
            <a:extLst>
              <a:ext uri="{FF2B5EF4-FFF2-40B4-BE49-F238E27FC236}">
                <a16:creationId xmlns:a16="http://schemas.microsoft.com/office/drawing/2014/main" id="{17D26CA3-9EDE-4B85-A6E4-6BFC3DA97239}"/>
              </a:ext>
            </a:extLst>
          </p:cNvPr>
          <p:cNvSpPr>
            <a:spLocks noChangeShapeType="1"/>
          </p:cNvSpPr>
          <p:nvPr/>
        </p:nvSpPr>
        <p:spPr bwMode="auto">
          <a:xfrm>
            <a:off x="8047038" y="4510088"/>
            <a:ext cx="0" cy="45243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70754" name="Rectangle 96">
            <a:extLst>
              <a:ext uri="{FF2B5EF4-FFF2-40B4-BE49-F238E27FC236}">
                <a16:creationId xmlns:a16="http://schemas.microsoft.com/office/drawing/2014/main" id="{A6EE3095-3461-40C2-B25E-C0EE77F8CA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0888" y="5853113"/>
            <a:ext cx="287337" cy="347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hu-HU" sz="1800" b="0">
                <a:solidFill>
                  <a:srgbClr val="000000"/>
                </a:solidFill>
              </a:rPr>
              <a:t>D4</a:t>
            </a:r>
          </a:p>
        </p:txBody>
      </p:sp>
      <p:sp>
        <p:nvSpPr>
          <p:cNvPr id="70755" name="Rectangle 97">
            <a:extLst>
              <a:ext uri="{FF2B5EF4-FFF2-40B4-BE49-F238E27FC236}">
                <a16:creationId xmlns:a16="http://schemas.microsoft.com/office/drawing/2014/main" id="{CB618E41-756C-4761-AA81-7A256AE388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84263" y="5815013"/>
            <a:ext cx="1401762" cy="433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hu-HU" sz="1600" b="0">
                <a:solidFill>
                  <a:srgbClr val="000000"/>
                </a:solidFill>
              </a:rPr>
              <a:t>RAKTÁRI KÉSZL.</a:t>
            </a:r>
          </a:p>
        </p:txBody>
      </p:sp>
      <p:sp>
        <p:nvSpPr>
          <p:cNvPr id="70756" name="Freeform 98">
            <a:extLst>
              <a:ext uri="{FF2B5EF4-FFF2-40B4-BE49-F238E27FC236}">
                <a16:creationId xmlns:a16="http://schemas.microsoft.com/office/drawing/2014/main" id="{26A5FF3D-586F-4B17-B536-759BAA54C7C3}"/>
              </a:ext>
            </a:extLst>
          </p:cNvPr>
          <p:cNvSpPr>
            <a:spLocks/>
          </p:cNvSpPr>
          <p:nvPr/>
        </p:nvSpPr>
        <p:spPr bwMode="auto">
          <a:xfrm>
            <a:off x="657225" y="5810250"/>
            <a:ext cx="1582738" cy="458788"/>
          </a:xfrm>
          <a:custGeom>
            <a:avLst/>
            <a:gdLst>
              <a:gd name="T0" fmla="*/ 1581150 w 997"/>
              <a:gd name="T1" fmla="*/ 0 h 289"/>
              <a:gd name="T2" fmla="*/ 0 w 997"/>
              <a:gd name="T3" fmla="*/ 3175 h 289"/>
              <a:gd name="T4" fmla="*/ 0 w 997"/>
              <a:gd name="T5" fmla="*/ 457200 h 289"/>
              <a:gd name="T6" fmla="*/ 1581150 w 997"/>
              <a:gd name="T7" fmla="*/ 457200 h 289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997" h="289">
                <a:moveTo>
                  <a:pt x="996" y="0"/>
                </a:moveTo>
                <a:lnTo>
                  <a:pt x="0" y="2"/>
                </a:lnTo>
                <a:lnTo>
                  <a:pt x="0" y="288"/>
                </a:lnTo>
                <a:lnTo>
                  <a:pt x="996" y="288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70757" name="Line 99">
            <a:extLst>
              <a:ext uri="{FF2B5EF4-FFF2-40B4-BE49-F238E27FC236}">
                <a16:creationId xmlns:a16="http://schemas.microsoft.com/office/drawing/2014/main" id="{77A282B0-3C84-4655-8791-F69E5E2B31AB}"/>
              </a:ext>
            </a:extLst>
          </p:cNvPr>
          <p:cNvSpPr>
            <a:spLocks noChangeShapeType="1"/>
          </p:cNvSpPr>
          <p:nvPr/>
        </p:nvSpPr>
        <p:spPr bwMode="auto">
          <a:xfrm>
            <a:off x="1055688" y="5815013"/>
            <a:ext cx="0" cy="45243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70758" name="Line 100">
            <a:extLst>
              <a:ext uri="{FF2B5EF4-FFF2-40B4-BE49-F238E27FC236}">
                <a16:creationId xmlns:a16="http://schemas.microsoft.com/office/drawing/2014/main" id="{3CA84939-388A-4F89-8C3F-1735A48C19AB}"/>
              </a:ext>
            </a:extLst>
          </p:cNvPr>
          <p:cNvSpPr>
            <a:spLocks noChangeShapeType="1"/>
          </p:cNvSpPr>
          <p:nvPr/>
        </p:nvSpPr>
        <p:spPr bwMode="auto">
          <a:xfrm>
            <a:off x="704850" y="581025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70759" name="Rectangle 101">
            <a:extLst>
              <a:ext uri="{FF2B5EF4-FFF2-40B4-BE49-F238E27FC236}">
                <a16:creationId xmlns:a16="http://schemas.microsoft.com/office/drawing/2014/main" id="{CAE2E0C5-1F91-4F2D-AEE2-C40804012E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55913" y="5862638"/>
            <a:ext cx="287337" cy="347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hu-HU" sz="1800" b="0">
                <a:solidFill>
                  <a:srgbClr val="000000"/>
                </a:solidFill>
              </a:rPr>
              <a:t>D2</a:t>
            </a:r>
          </a:p>
        </p:txBody>
      </p:sp>
      <p:sp>
        <p:nvSpPr>
          <p:cNvPr id="70760" name="Rectangle 102">
            <a:extLst>
              <a:ext uri="{FF2B5EF4-FFF2-40B4-BE49-F238E27FC236}">
                <a16:creationId xmlns:a16="http://schemas.microsoft.com/office/drawing/2014/main" id="{C9CF8464-9F1D-4D18-94EE-D3F50ED2D0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32138" y="5862638"/>
            <a:ext cx="1401762" cy="433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hu-HU" sz="1600" b="0">
                <a:solidFill>
                  <a:srgbClr val="000000"/>
                </a:solidFill>
              </a:rPr>
              <a:t> VEVőK</a:t>
            </a:r>
          </a:p>
        </p:txBody>
      </p:sp>
      <p:sp>
        <p:nvSpPr>
          <p:cNvPr id="70761" name="Freeform 103">
            <a:extLst>
              <a:ext uri="{FF2B5EF4-FFF2-40B4-BE49-F238E27FC236}">
                <a16:creationId xmlns:a16="http://schemas.microsoft.com/office/drawing/2014/main" id="{5B8D6BCB-C05C-4692-AC4B-3F3E7D0215F5}"/>
              </a:ext>
            </a:extLst>
          </p:cNvPr>
          <p:cNvSpPr>
            <a:spLocks/>
          </p:cNvSpPr>
          <p:nvPr/>
        </p:nvSpPr>
        <p:spPr bwMode="auto">
          <a:xfrm>
            <a:off x="2800350" y="5772150"/>
            <a:ext cx="1582738" cy="458788"/>
          </a:xfrm>
          <a:custGeom>
            <a:avLst/>
            <a:gdLst>
              <a:gd name="T0" fmla="*/ 1581150 w 997"/>
              <a:gd name="T1" fmla="*/ 0 h 289"/>
              <a:gd name="T2" fmla="*/ 0 w 997"/>
              <a:gd name="T3" fmla="*/ 3175 h 289"/>
              <a:gd name="T4" fmla="*/ 0 w 997"/>
              <a:gd name="T5" fmla="*/ 457200 h 289"/>
              <a:gd name="T6" fmla="*/ 1581150 w 997"/>
              <a:gd name="T7" fmla="*/ 457200 h 289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997" h="289">
                <a:moveTo>
                  <a:pt x="996" y="0"/>
                </a:moveTo>
                <a:lnTo>
                  <a:pt x="0" y="2"/>
                </a:lnTo>
                <a:lnTo>
                  <a:pt x="0" y="288"/>
                </a:lnTo>
                <a:lnTo>
                  <a:pt x="996" y="288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70762" name="Line 104">
            <a:extLst>
              <a:ext uri="{FF2B5EF4-FFF2-40B4-BE49-F238E27FC236}">
                <a16:creationId xmlns:a16="http://schemas.microsoft.com/office/drawing/2014/main" id="{75535159-2B82-4B70-89FB-3AA8A7C742DB}"/>
              </a:ext>
            </a:extLst>
          </p:cNvPr>
          <p:cNvSpPr>
            <a:spLocks noChangeShapeType="1"/>
          </p:cNvSpPr>
          <p:nvPr/>
        </p:nvSpPr>
        <p:spPr bwMode="auto">
          <a:xfrm>
            <a:off x="3198813" y="5776913"/>
            <a:ext cx="0" cy="45243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70763" name="Rectangle 105">
            <a:extLst>
              <a:ext uri="{FF2B5EF4-FFF2-40B4-BE49-F238E27FC236}">
                <a16:creationId xmlns:a16="http://schemas.microsoft.com/office/drawing/2014/main" id="{A1F75B35-129F-4296-8E69-8E9A5B6B1B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37163" y="5862638"/>
            <a:ext cx="287337" cy="347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hu-HU" sz="1800" b="0">
                <a:solidFill>
                  <a:srgbClr val="000000"/>
                </a:solidFill>
              </a:rPr>
              <a:t>D7</a:t>
            </a:r>
          </a:p>
        </p:txBody>
      </p:sp>
      <p:sp>
        <p:nvSpPr>
          <p:cNvPr id="70764" name="Rectangle 106">
            <a:extLst>
              <a:ext uri="{FF2B5EF4-FFF2-40B4-BE49-F238E27FC236}">
                <a16:creationId xmlns:a16="http://schemas.microsoft.com/office/drawing/2014/main" id="{DE2E1630-5F01-4614-A47B-3A938E980A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13388" y="5791200"/>
            <a:ext cx="1573212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hu-HU" sz="1600" b="0">
                <a:solidFill>
                  <a:srgbClr val="000000"/>
                </a:solidFill>
              </a:rPr>
              <a:t>EGYENLEG-</a:t>
            </a:r>
          </a:p>
          <a:p>
            <a:pPr algn="ctr"/>
            <a:r>
              <a:rPr lang="en-US" altLang="hu-HU" sz="1600" b="0">
                <a:solidFill>
                  <a:srgbClr val="000000"/>
                </a:solidFill>
              </a:rPr>
              <a:t>HIBÁK</a:t>
            </a:r>
          </a:p>
        </p:txBody>
      </p:sp>
      <p:sp>
        <p:nvSpPr>
          <p:cNvPr id="70765" name="Freeform 107">
            <a:extLst>
              <a:ext uri="{FF2B5EF4-FFF2-40B4-BE49-F238E27FC236}">
                <a16:creationId xmlns:a16="http://schemas.microsoft.com/office/drawing/2014/main" id="{C307A9A7-6D97-4FF7-B462-09903C2F66B0}"/>
              </a:ext>
            </a:extLst>
          </p:cNvPr>
          <p:cNvSpPr>
            <a:spLocks/>
          </p:cNvSpPr>
          <p:nvPr/>
        </p:nvSpPr>
        <p:spPr bwMode="auto">
          <a:xfrm>
            <a:off x="5181600" y="5772150"/>
            <a:ext cx="1582738" cy="458788"/>
          </a:xfrm>
          <a:custGeom>
            <a:avLst/>
            <a:gdLst>
              <a:gd name="T0" fmla="*/ 1581150 w 997"/>
              <a:gd name="T1" fmla="*/ 0 h 289"/>
              <a:gd name="T2" fmla="*/ 0 w 997"/>
              <a:gd name="T3" fmla="*/ 3175 h 289"/>
              <a:gd name="T4" fmla="*/ 0 w 997"/>
              <a:gd name="T5" fmla="*/ 457200 h 289"/>
              <a:gd name="T6" fmla="*/ 1581150 w 997"/>
              <a:gd name="T7" fmla="*/ 457200 h 289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997" h="289">
                <a:moveTo>
                  <a:pt x="996" y="0"/>
                </a:moveTo>
                <a:lnTo>
                  <a:pt x="0" y="2"/>
                </a:lnTo>
                <a:lnTo>
                  <a:pt x="0" y="288"/>
                </a:lnTo>
                <a:lnTo>
                  <a:pt x="996" y="288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70766" name="Line 108">
            <a:extLst>
              <a:ext uri="{FF2B5EF4-FFF2-40B4-BE49-F238E27FC236}">
                <a16:creationId xmlns:a16="http://schemas.microsoft.com/office/drawing/2014/main" id="{1A698673-4E72-424E-9996-AF4659974C5D}"/>
              </a:ext>
            </a:extLst>
          </p:cNvPr>
          <p:cNvSpPr>
            <a:spLocks noChangeShapeType="1"/>
          </p:cNvSpPr>
          <p:nvPr/>
        </p:nvSpPr>
        <p:spPr bwMode="auto">
          <a:xfrm>
            <a:off x="5580063" y="5776913"/>
            <a:ext cx="0" cy="45243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70767" name="Rectangle 109">
            <a:extLst>
              <a:ext uri="{FF2B5EF4-FFF2-40B4-BE49-F238E27FC236}">
                <a16:creationId xmlns:a16="http://schemas.microsoft.com/office/drawing/2014/main" id="{3B236185-F0F6-447F-AA7B-504C79DBDD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23113" y="5834063"/>
            <a:ext cx="287337" cy="347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hu-HU" sz="1800" b="0">
                <a:solidFill>
                  <a:srgbClr val="000000"/>
                </a:solidFill>
              </a:rPr>
              <a:t>D8</a:t>
            </a:r>
          </a:p>
        </p:txBody>
      </p:sp>
      <p:sp>
        <p:nvSpPr>
          <p:cNvPr id="70768" name="Rectangle 110">
            <a:extLst>
              <a:ext uri="{FF2B5EF4-FFF2-40B4-BE49-F238E27FC236}">
                <a16:creationId xmlns:a16="http://schemas.microsoft.com/office/drawing/2014/main" id="{1C46E8A8-CFA7-4C5F-8115-756D1F199F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27913" y="5748338"/>
            <a:ext cx="1401762" cy="433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hu-HU" sz="1600" b="0">
                <a:solidFill>
                  <a:srgbClr val="000000"/>
                </a:solidFill>
              </a:rPr>
              <a:t>TELJESÍTETT</a:t>
            </a:r>
          </a:p>
          <a:p>
            <a:pPr algn="ctr"/>
            <a:r>
              <a:rPr lang="en-US" altLang="hu-HU" sz="1600" b="0">
                <a:solidFill>
                  <a:srgbClr val="000000"/>
                </a:solidFill>
              </a:rPr>
              <a:t>REND.</a:t>
            </a:r>
          </a:p>
        </p:txBody>
      </p:sp>
      <p:sp>
        <p:nvSpPr>
          <p:cNvPr id="70769" name="Freeform 111">
            <a:extLst>
              <a:ext uri="{FF2B5EF4-FFF2-40B4-BE49-F238E27FC236}">
                <a16:creationId xmlns:a16="http://schemas.microsoft.com/office/drawing/2014/main" id="{806B9180-DC8A-48F3-83C2-5CBBFC303262}"/>
              </a:ext>
            </a:extLst>
          </p:cNvPr>
          <p:cNvSpPr>
            <a:spLocks/>
          </p:cNvSpPr>
          <p:nvPr/>
        </p:nvSpPr>
        <p:spPr bwMode="auto">
          <a:xfrm>
            <a:off x="7067550" y="5743575"/>
            <a:ext cx="1582738" cy="458788"/>
          </a:xfrm>
          <a:custGeom>
            <a:avLst/>
            <a:gdLst>
              <a:gd name="T0" fmla="*/ 1581150 w 997"/>
              <a:gd name="T1" fmla="*/ 0 h 289"/>
              <a:gd name="T2" fmla="*/ 0 w 997"/>
              <a:gd name="T3" fmla="*/ 3175 h 289"/>
              <a:gd name="T4" fmla="*/ 0 w 997"/>
              <a:gd name="T5" fmla="*/ 457200 h 289"/>
              <a:gd name="T6" fmla="*/ 1581150 w 997"/>
              <a:gd name="T7" fmla="*/ 457200 h 289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997" h="289">
                <a:moveTo>
                  <a:pt x="996" y="0"/>
                </a:moveTo>
                <a:lnTo>
                  <a:pt x="0" y="2"/>
                </a:lnTo>
                <a:lnTo>
                  <a:pt x="0" y="288"/>
                </a:lnTo>
                <a:lnTo>
                  <a:pt x="996" y="288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70770" name="Line 112">
            <a:extLst>
              <a:ext uri="{FF2B5EF4-FFF2-40B4-BE49-F238E27FC236}">
                <a16:creationId xmlns:a16="http://schemas.microsoft.com/office/drawing/2014/main" id="{E17A880B-5A56-4B67-9B17-B5119B4BB7EC}"/>
              </a:ext>
            </a:extLst>
          </p:cNvPr>
          <p:cNvSpPr>
            <a:spLocks noChangeShapeType="1"/>
          </p:cNvSpPr>
          <p:nvPr/>
        </p:nvSpPr>
        <p:spPr bwMode="auto">
          <a:xfrm>
            <a:off x="7466013" y="5748338"/>
            <a:ext cx="0" cy="45243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</p:spTree>
  </p:cSld>
  <p:clrMapOvr>
    <a:masterClrMapping/>
  </p:clrMapOvr>
  <p:transition>
    <p:wipe dir="d"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Élőláb helye 4">
            <a:extLst>
              <a:ext uri="{FF2B5EF4-FFF2-40B4-BE49-F238E27FC236}">
                <a16:creationId xmlns:a16="http://schemas.microsoft.com/office/drawing/2014/main" id="{FF60B1AE-62C8-4BE6-BEA2-CC58EDB56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hu-HU" b="0">
                <a:latin typeface="Arial" panose="020B0604020202020204" pitchFamily="34" charset="0"/>
              </a:rPr>
              <a:t>Információrendszer fejlesztés módszertana, Dr. Molnár Bálint egyetemi docens</a:t>
            </a:r>
          </a:p>
        </p:txBody>
      </p:sp>
      <p:sp>
        <p:nvSpPr>
          <p:cNvPr id="72707" name="Dia számának helye 5">
            <a:extLst>
              <a:ext uri="{FF2B5EF4-FFF2-40B4-BE49-F238E27FC236}">
                <a16:creationId xmlns:a16="http://schemas.microsoft.com/office/drawing/2014/main" id="{099C1AAD-B897-416F-B744-7E334F30F2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fld id="{08883551-8B8D-4CB3-B5F2-FE6D5BA1D62F}" type="slidenum">
              <a:rPr lang="en-US" altLang="hu-HU" b="0">
                <a:latin typeface="Arial" panose="020B0604020202020204" pitchFamily="34" charset="0"/>
              </a:rPr>
              <a:pPr/>
              <a:t>34</a:t>
            </a:fld>
            <a:endParaRPr lang="en-US" altLang="hu-HU" b="0">
              <a:latin typeface="Arial" panose="020B0604020202020204" pitchFamily="34" charset="0"/>
            </a:endParaRPr>
          </a:p>
        </p:txBody>
      </p:sp>
      <p:sp>
        <p:nvSpPr>
          <p:cNvPr id="72708" name="Rectangle 2">
            <a:extLst>
              <a:ext uri="{FF2B5EF4-FFF2-40B4-BE49-F238E27FC236}">
                <a16:creationId xmlns:a16="http://schemas.microsoft.com/office/drawing/2014/main" id="{3DEFAB0E-E54C-4712-9A2C-98E4E17388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7875" y="6234113"/>
            <a:ext cx="20383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hu-HU" altLang="hu-HU"/>
          </a:p>
        </p:txBody>
      </p:sp>
      <p:sp>
        <p:nvSpPr>
          <p:cNvPr id="72709" name="Rectangle 3">
            <a:extLst>
              <a:ext uri="{FF2B5EF4-FFF2-40B4-BE49-F238E27FC236}">
                <a16:creationId xmlns:a16="http://schemas.microsoft.com/office/drawing/2014/main" id="{40635389-EF1F-47AB-A686-C5B4C827F0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98838" y="6234113"/>
            <a:ext cx="31083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hu-HU" altLang="hu-HU"/>
          </a:p>
        </p:txBody>
      </p:sp>
      <p:sp>
        <p:nvSpPr>
          <p:cNvPr id="72710" name="Rectangle 4">
            <a:extLst>
              <a:ext uri="{FF2B5EF4-FFF2-40B4-BE49-F238E27FC236}">
                <a16:creationId xmlns:a16="http://schemas.microsoft.com/office/drawing/2014/main" id="{89F2BB28-7727-423B-9F25-78C318ABA75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38250" y="376238"/>
            <a:ext cx="8655050" cy="785812"/>
          </a:xfrm>
          <a:noFill/>
        </p:spPr>
        <p:txBody>
          <a:bodyPr lIns="0" tIns="0" rIns="0" bIns="0"/>
          <a:lstStyle/>
          <a:p>
            <a:pPr marL="0" indent="0" algn="ctr" defTabSz="401638" eaLnBrk="1" hangingPunct="1">
              <a:lnSpc>
                <a:spcPct val="80000"/>
              </a:lnSpc>
              <a:spcBef>
                <a:spcPct val="0"/>
              </a:spcBef>
            </a:pPr>
            <a:r>
              <a:rPr lang="en-US" altLang="hu-HU" sz="2500"/>
              <a:t>4.LÉPÉS</a:t>
            </a:r>
          </a:p>
          <a:p>
            <a:pPr marL="0" indent="0" algn="ctr" defTabSz="401638" eaLnBrk="1" hangingPunct="1">
              <a:lnSpc>
                <a:spcPct val="80000"/>
              </a:lnSpc>
              <a:spcBef>
                <a:spcPct val="0"/>
              </a:spcBef>
            </a:pPr>
            <a:r>
              <a:rPr lang="en-US" altLang="hu-HU" sz="1800"/>
              <a:t>Az 1.szint áttekintése a kiterjesztés után, majd a felhasználóval történő egyeztetés</a:t>
            </a:r>
          </a:p>
        </p:txBody>
      </p:sp>
      <p:sp>
        <p:nvSpPr>
          <p:cNvPr id="72711" name="Freeform 5">
            <a:extLst>
              <a:ext uri="{FF2B5EF4-FFF2-40B4-BE49-F238E27FC236}">
                <a16:creationId xmlns:a16="http://schemas.microsoft.com/office/drawing/2014/main" id="{BD42D1F8-949A-48F8-8F7F-E782D4064E0D}"/>
              </a:ext>
            </a:extLst>
          </p:cNvPr>
          <p:cNvSpPr>
            <a:spLocks/>
          </p:cNvSpPr>
          <p:nvPr/>
        </p:nvSpPr>
        <p:spPr bwMode="auto">
          <a:xfrm>
            <a:off x="5819775" y="3511550"/>
            <a:ext cx="1951038" cy="709613"/>
          </a:xfrm>
          <a:custGeom>
            <a:avLst/>
            <a:gdLst>
              <a:gd name="T0" fmla="*/ 0 w 1229"/>
              <a:gd name="T1" fmla="*/ 0 h 447"/>
              <a:gd name="T2" fmla="*/ 0 w 1229"/>
              <a:gd name="T3" fmla="*/ 708025 h 447"/>
              <a:gd name="T4" fmla="*/ 1949450 w 1229"/>
              <a:gd name="T5" fmla="*/ 708025 h 447"/>
              <a:gd name="T6" fmla="*/ 1949450 w 1229"/>
              <a:gd name="T7" fmla="*/ 0 h 447"/>
              <a:gd name="T8" fmla="*/ 0 w 1229"/>
              <a:gd name="T9" fmla="*/ 0 h 447"/>
              <a:gd name="T10" fmla="*/ 0 w 1229"/>
              <a:gd name="T11" fmla="*/ 0 h 447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229" h="447">
                <a:moveTo>
                  <a:pt x="0" y="0"/>
                </a:moveTo>
                <a:lnTo>
                  <a:pt x="0" y="446"/>
                </a:lnTo>
                <a:lnTo>
                  <a:pt x="1228" y="446"/>
                </a:lnTo>
                <a:lnTo>
                  <a:pt x="1228" y="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72712" name="Line 6">
            <a:extLst>
              <a:ext uri="{FF2B5EF4-FFF2-40B4-BE49-F238E27FC236}">
                <a16:creationId xmlns:a16="http://schemas.microsoft.com/office/drawing/2014/main" id="{18E932D8-2400-4880-909A-84318E6780D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826125" y="3725863"/>
            <a:ext cx="194945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72713" name="Line 7">
            <a:extLst>
              <a:ext uri="{FF2B5EF4-FFF2-40B4-BE49-F238E27FC236}">
                <a16:creationId xmlns:a16="http://schemas.microsoft.com/office/drawing/2014/main" id="{AEFFC1C1-21F4-430A-8513-B3CFF4A984D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183313" y="3517900"/>
            <a:ext cx="0" cy="207963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72714" name="Rectangle 8">
            <a:extLst>
              <a:ext uri="{FF2B5EF4-FFF2-40B4-BE49-F238E27FC236}">
                <a16:creationId xmlns:a16="http://schemas.microsoft.com/office/drawing/2014/main" id="{6EDABFC3-BBE7-45A1-A75A-0A2F1428DA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56350" y="3535363"/>
            <a:ext cx="1255713" cy="119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hu-HU" b="0">
                <a:solidFill>
                  <a:srgbClr val="000000"/>
                </a:solidFill>
              </a:rPr>
              <a:t>SZÁMÍTÓGÉP</a:t>
            </a:r>
          </a:p>
        </p:txBody>
      </p:sp>
      <p:sp>
        <p:nvSpPr>
          <p:cNvPr id="72715" name="Rectangle 9">
            <a:extLst>
              <a:ext uri="{FF2B5EF4-FFF2-40B4-BE49-F238E27FC236}">
                <a16:creationId xmlns:a16="http://schemas.microsoft.com/office/drawing/2014/main" id="{81F784CB-95DF-4C60-830A-28B696087B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61063" y="3544888"/>
            <a:ext cx="106362" cy="128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hu-HU" b="0">
                <a:solidFill>
                  <a:srgbClr val="000000"/>
                </a:solidFill>
              </a:rPr>
              <a:t>5</a:t>
            </a:r>
          </a:p>
        </p:txBody>
      </p:sp>
      <p:sp>
        <p:nvSpPr>
          <p:cNvPr id="72716" name="Rectangle 10">
            <a:extLst>
              <a:ext uri="{FF2B5EF4-FFF2-40B4-BE49-F238E27FC236}">
                <a16:creationId xmlns:a16="http://schemas.microsoft.com/office/drawing/2014/main" id="{71A72FCA-7FC6-4384-8BE3-814ED307F6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65825" y="3721100"/>
            <a:ext cx="17145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hu-HU" sz="1700" b="0">
                <a:solidFill>
                  <a:srgbClr val="000000"/>
                </a:solidFill>
              </a:rPr>
              <a:t>KÉSZLET ÉS ÁRELLENőRZÉS</a:t>
            </a:r>
          </a:p>
        </p:txBody>
      </p:sp>
      <p:sp>
        <p:nvSpPr>
          <p:cNvPr id="72717" name="Rectangle 11">
            <a:extLst>
              <a:ext uri="{FF2B5EF4-FFF2-40B4-BE49-F238E27FC236}">
                <a16:creationId xmlns:a16="http://schemas.microsoft.com/office/drawing/2014/main" id="{BC996E71-C8B4-48E8-860D-E0ED21B6C1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27538" y="3675063"/>
            <a:ext cx="650875" cy="125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hu-HU" sz="1600" b="0">
                <a:solidFill>
                  <a:srgbClr val="000000"/>
                </a:solidFill>
              </a:rPr>
              <a:t>Készlet</a:t>
            </a:r>
          </a:p>
        </p:txBody>
      </p:sp>
      <p:sp>
        <p:nvSpPr>
          <p:cNvPr id="72718" name="Rectangle 12">
            <a:extLst>
              <a:ext uri="{FF2B5EF4-FFF2-40B4-BE49-F238E27FC236}">
                <a16:creationId xmlns:a16="http://schemas.microsoft.com/office/drawing/2014/main" id="{C405DF3F-AE4C-47BE-BF86-54AE355677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86225" y="2347913"/>
            <a:ext cx="1408113" cy="122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hu-HU" sz="1600" b="0">
                <a:solidFill>
                  <a:srgbClr val="000000"/>
                </a:solidFill>
              </a:rPr>
              <a:t>számla adatok</a:t>
            </a:r>
          </a:p>
        </p:txBody>
      </p:sp>
      <p:sp>
        <p:nvSpPr>
          <p:cNvPr id="72719" name="Line 13">
            <a:extLst>
              <a:ext uri="{FF2B5EF4-FFF2-40B4-BE49-F238E27FC236}">
                <a16:creationId xmlns:a16="http://schemas.microsoft.com/office/drawing/2014/main" id="{9A496A75-185C-4CD5-8C64-7BDCC443FA4D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348038" y="2254250"/>
            <a:ext cx="2744787" cy="126047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72720" name="Line 14">
            <a:extLst>
              <a:ext uri="{FF2B5EF4-FFF2-40B4-BE49-F238E27FC236}">
                <a16:creationId xmlns:a16="http://schemas.microsoft.com/office/drawing/2014/main" id="{9CA9BFD7-2438-4641-A674-1B954C2688FC}"/>
              </a:ext>
            </a:extLst>
          </p:cNvPr>
          <p:cNvSpPr>
            <a:spLocks noChangeShapeType="1"/>
          </p:cNvSpPr>
          <p:nvPr/>
        </p:nvSpPr>
        <p:spPr bwMode="auto">
          <a:xfrm>
            <a:off x="6959600" y="2998788"/>
            <a:ext cx="0" cy="509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72721" name="Line 15">
            <a:extLst>
              <a:ext uri="{FF2B5EF4-FFF2-40B4-BE49-F238E27FC236}">
                <a16:creationId xmlns:a16="http://schemas.microsoft.com/office/drawing/2014/main" id="{BA9A15D9-517E-48DE-B52B-6C2C0067D1ED}"/>
              </a:ext>
            </a:extLst>
          </p:cNvPr>
          <p:cNvSpPr>
            <a:spLocks noChangeShapeType="1"/>
          </p:cNvSpPr>
          <p:nvPr/>
        </p:nvSpPr>
        <p:spPr bwMode="auto">
          <a:xfrm>
            <a:off x="3689350" y="3929063"/>
            <a:ext cx="213042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stealth" w="med" len="lg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72722" name="Freeform 16">
            <a:extLst>
              <a:ext uri="{FF2B5EF4-FFF2-40B4-BE49-F238E27FC236}">
                <a16:creationId xmlns:a16="http://schemas.microsoft.com/office/drawing/2014/main" id="{C6D3ECEA-3169-4286-B17F-14DDB2B49BB5}"/>
              </a:ext>
            </a:extLst>
          </p:cNvPr>
          <p:cNvSpPr>
            <a:spLocks/>
          </p:cNvSpPr>
          <p:nvPr/>
        </p:nvSpPr>
        <p:spPr bwMode="auto">
          <a:xfrm>
            <a:off x="7767638" y="2319338"/>
            <a:ext cx="879475" cy="1612900"/>
          </a:xfrm>
          <a:custGeom>
            <a:avLst/>
            <a:gdLst>
              <a:gd name="T0" fmla="*/ 0 w 554"/>
              <a:gd name="T1" fmla="*/ 1611313 h 1016"/>
              <a:gd name="T2" fmla="*/ 877888 w 554"/>
              <a:gd name="T3" fmla="*/ 1611313 h 1016"/>
              <a:gd name="T4" fmla="*/ 877888 w 554"/>
              <a:gd name="T5" fmla="*/ 266700 h 1016"/>
              <a:gd name="T6" fmla="*/ 11113 w 554"/>
              <a:gd name="T7" fmla="*/ 0 h 1016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554" h="1016">
                <a:moveTo>
                  <a:pt x="0" y="1015"/>
                </a:moveTo>
                <a:lnTo>
                  <a:pt x="553" y="1015"/>
                </a:lnTo>
                <a:lnTo>
                  <a:pt x="553" y="168"/>
                </a:lnTo>
                <a:lnTo>
                  <a:pt x="7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stealth" w="med" len="lg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72723" name="Line 17">
            <a:extLst>
              <a:ext uri="{FF2B5EF4-FFF2-40B4-BE49-F238E27FC236}">
                <a16:creationId xmlns:a16="http://schemas.microsoft.com/office/drawing/2014/main" id="{BE56F52E-8FD8-47FE-9DA8-91A6DD4E1A60}"/>
              </a:ext>
            </a:extLst>
          </p:cNvPr>
          <p:cNvSpPr>
            <a:spLocks noChangeShapeType="1"/>
          </p:cNvSpPr>
          <p:nvPr/>
        </p:nvSpPr>
        <p:spPr bwMode="auto">
          <a:xfrm>
            <a:off x="2609850" y="2932113"/>
            <a:ext cx="3205163" cy="723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72724" name="Rectangle 18">
            <a:extLst>
              <a:ext uri="{FF2B5EF4-FFF2-40B4-BE49-F238E27FC236}">
                <a16:creationId xmlns:a16="http://schemas.microsoft.com/office/drawing/2014/main" id="{C63C9870-84DB-4214-A741-F940AE388F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65963" y="3167063"/>
            <a:ext cx="1192212" cy="309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hu-HU" sz="1600" b="0">
                <a:solidFill>
                  <a:srgbClr val="000000"/>
                </a:solidFill>
              </a:rPr>
              <a:t>Vásárlói rend.</a:t>
            </a:r>
          </a:p>
        </p:txBody>
      </p:sp>
      <p:sp>
        <p:nvSpPr>
          <p:cNvPr id="72725" name="Rectangle 19">
            <a:extLst>
              <a:ext uri="{FF2B5EF4-FFF2-40B4-BE49-F238E27FC236}">
                <a16:creationId xmlns:a16="http://schemas.microsoft.com/office/drawing/2014/main" id="{850A09FB-1756-4BD3-A1EF-07F28AD660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78825" y="2339975"/>
            <a:ext cx="1489075" cy="415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hu-HU" sz="1600" b="0">
                <a:solidFill>
                  <a:srgbClr val="000000"/>
                </a:solidFill>
              </a:rPr>
              <a:t>vevő egyenleg</a:t>
            </a:r>
          </a:p>
        </p:txBody>
      </p:sp>
      <p:sp>
        <p:nvSpPr>
          <p:cNvPr id="72726" name="Rectangle 20">
            <a:extLst>
              <a:ext uri="{FF2B5EF4-FFF2-40B4-BE49-F238E27FC236}">
                <a16:creationId xmlns:a16="http://schemas.microsoft.com/office/drawing/2014/main" id="{F691C843-A065-4EC3-8E8F-B0D9F10116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35413" y="4394200"/>
            <a:ext cx="1944687" cy="125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hu-HU" sz="1600" b="0">
                <a:solidFill>
                  <a:srgbClr val="000000"/>
                </a:solidFill>
              </a:rPr>
              <a:t>Érvényes rendelések</a:t>
            </a:r>
          </a:p>
        </p:txBody>
      </p:sp>
      <p:sp>
        <p:nvSpPr>
          <p:cNvPr id="72727" name="Rectangle 21">
            <a:extLst>
              <a:ext uri="{FF2B5EF4-FFF2-40B4-BE49-F238E27FC236}">
                <a16:creationId xmlns:a16="http://schemas.microsoft.com/office/drawing/2014/main" id="{1431F2C8-6805-4DC5-BAF6-D10FC83CF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16400" y="3103563"/>
            <a:ext cx="439738" cy="122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hu-HU" sz="1600" b="0">
                <a:solidFill>
                  <a:srgbClr val="000000"/>
                </a:solidFill>
              </a:rPr>
              <a:t>Árak</a:t>
            </a:r>
          </a:p>
        </p:txBody>
      </p:sp>
      <p:sp>
        <p:nvSpPr>
          <p:cNvPr id="72728" name="Freeform 22">
            <a:extLst>
              <a:ext uri="{FF2B5EF4-FFF2-40B4-BE49-F238E27FC236}">
                <a16:creationId xmlns:a16="http://schemas.microsoft.com/office/drawing/2014/main" id="{FB92711E-22DD-40A2-9BA4-DA61D0EFB308}"/>
              </a:ext>
            </a:extLst>
          </p:cNvPr>
          <p:cNvSpPr>
            <a:spLocks/>
          </p:cNvSpPr>
          <p:nvPr/>
        </p:nvSpPr>
        <p:spPr bwMode="auto">
          <a:xfrm>
            <a:off x="3082925" y="4222750"/>
            <a:ext cx="3475038" cy="401638"/>
          </a:xfrm>
          <a:custGeom>
            <a:avLst/>
            <a:gdLst>
              <a:gd name="T0" fmla="*/ 3473450 w 2189"/>
              <a:gd name="T1" fmla="*/ 0 h 253"/>
              <a:gd name="T2" fmla="*/ 3473450 w 2189"/>
              <a:gd name="T3" fmla="*/ 139700 h 253"/>
              <a:gd name="T4" fmla="*/ 0 w 2189"/>
              <a:gd name="T5" fmla="*/ 139700 h 253"/>
              <a:gd name="T6" fmla="*/ 0 w 2189"/>
              <a:gd name="T7" fmla="*/ 400050 h 253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89" h="253">
                <a:moveTo>
                  <a:pt x="2188" y="0"/>
                </a:moveTo>
                <a:lnTo>
                  <a:pt x="2188" y="88"/>
                </a:lnTo>
                <a:lnTo>
                  <a:pt x="0" y="88"/>
                </a:lnTo>
                <a:lnTo>
                  <a:pt x="0" y="25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72729" name="Freeform 23">
            <a:extLst>
              <a:ext uri="{FF2B5EF4-FFF2-40B4-BE49-F238E27FC236}">
                <a16:creationId xmlns:a16="http://schemas.microsoft.com/office/drawing/2014/main" id="{AE31A85C-CE17-4E34-955B-BFA0378DE7E1}"/>
              </a:ext>
            </a:extLst>
          </p:cNvPr>
          <p:cNvSpPr>
            <a:spLocks/>
          </p:cNvSpPr>
          <p:nvPr/>
        </p:nvSpPr>
        <p:spPr bwMode="auto">
          <a:xfrm>
            <a:off x="7781925" y="4106863"/>
            <a:ext cx="569913" cy="461962"/>
          </a:xfrm>
          <a:custGeom>
            <a:avLst/>
            <a:gdLst>
              <a:gd name="T0" fmla="*/ 0 w 359"/>
              <a:gd name="T1" fmla="*/ 0 h 291"/>
              <a:gd name="T2" fmla="*/ 568325 w 359"/>
              <a:gd name="T3" fmla="*/ 0 h 291"/>
              <a:gd name="T4" fmla="*/ 568325 w 359"/>
              <a:gd name="T5" fmla="*/ 460375 h 29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359" h="291">
                <a:moveTo>
                  <a:pt x="0" y="0"/>
                </a:moveTo>
                <a:lnTo>
                  <a:pt x="358" y="0"/>
                </a:lnTo>
                <a:lnTo>
                  <a:pt x="358" y="29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72730" name="Freeform 24">
            <a:extLst>
              <a:ext uri="{FF2B5EF4-FFF2-40B4-BE49-F238E27FC236}">
                <a16:creationId xmlns:a16="http://schemas.microsoft.com/office/drawing/2014/main" id="{16CDFD31-0A4B-48DE-B851-6E550A52BA99}"/>
              </a:ext>
            </a:extLst>
          </p:cNvPr>
          <p:cNvSpPr>
            <a:spLocks/>
          </p:cNvSpPr>
          <p:nvPr/>
        </p:nvSpPr>
        <p:spPr bwMode="auto">
          <a:xfrm>
            <a:off x="3073400" y="5105400"/>
            <a:ext cx="1690688" cy="363538"/>
          </a:xfrm>
          <a:custGeom>
            <a:avLst/>
            <a:gdLst>
              <a:gd name="T0" fmla="*/ 0 w 1065"/>
              <a:gd name="T1" fmla="*/ 0 h 229"/>
              <a:gd name="T2" fmla="*/ 0 w 1065"/>
              <a:gd name="T3" fmla="*/ 361950 h 229"/>
              <a:gd name="T4" fmla="*/ 1689100 w 1065"/>
              <a:gd name="T5" fmla="*/ 361950 h 229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65" h="229">
                <a:moveTo>
                  <a:pt x="0" y="0"/>
                </a:moveTo>
                <a:lnTo>
                  <a:pt x="0" y="228"/>
                </a:lnTo>
                <a:lnTo>
                  <a:pt x="1064" y="228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72731" name="Rectangle 25">
            <a:extLst>
              <a:ext uri="{FF2B5EF4-FFF2-40B4-BE49-F238E27FC236}">
                <a16:creationId xmlns:a16="http://schemas.microsoft.com/office/drawing/2014/main" id="{856E0DAD-6D03-424A-A931-E9706B11F0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8650" y="5264150"/>
            <a:ext cx="1719263" cy="12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hu-HU" sz="1600" b="0">
                <a:solidFill>
                  <a:srgbClr val="000000"/>
                </a:solidFill>
              </a:rPr>
              <a:t>Érvényes rendelés</a:t>
            </a:r>
          </a:p>
        </p:txBody>
      </p:sp>
      <p:sp>
        <p:nvSpPr>
          <p:cNvPr id="72732" name="Freeform 26">
            <a:extLst>
              <a:ext uri="{FF2B5EF4-FFF2-40B4-BE49-F238E27FC236}">
                <a16:creationId xmlns:a16="http://schemas.microsoft.com/office/drawing/2014/main" id="{F5AD6446-9B01-46D3-965F-77483B34E8D0}"/>
              </a:ext>
            </a:extLst>
          </p:cNvPr>
          <p:cNvSpPr>
            <a:spLocks/>
          </p:cNvSpPr>
          <p:nvPr/>
        </p:nvSpPr>
        <p:spPr bwMode="auto">
          <a:xfrm>
            <a:off x="1579563" y="4283075"/>
            <a:ext cx="7699375" cy="1866900"/>
          </a:xfrm>
          <a:custGeom>
            <a:avLst/>
            <a:gdLst>
              <a:gd name="T0" fmla="*/ 0 w 4850"/>
              <a:gd name="T1" fmla="*/ 0 h 1176"/>
              <a:gd name="T2" fmla="*/ 0 w 4850"/>
              <a:gd name="T3" fmla="*/ 1865313 h 1176"/>
              <a:gd name="T4" fmla="*/ 7697788 w 4850"/>
              <a:gd name="T5" fmla="*/ 1865313 h 1176"/>
              <a:gd name="T6" fmla="*/ 7697788 w 4850"/>
              <a:gd name="T7" fmla="*/ 0 h 1176"/>
              <a:gd name="T8" fmla="*/ 0 w 4850"/>
              <a:gd name="T9" fmla="*/ 0 h 117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850" h="1176">
                <a:moveTo>
                  <a:pt x="0" y="0"/>
                </a:moveTo>
                <a:lnTo>
                  <a:pt x="0" y="1175"/>
                </a:lnTo>
                <a:lnTo>
                  <a:pt x="4849" y="1175"/>
                </a:lnTo>
                <a:lnTo>
                  <a:pt x="4849" y="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5F5F5F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72733" name="Freeform 27">
            <a:extLst>
              <a:ext uri="{FF2B5EF4-FFF2-40B4-BE49-F238E27FC236}">
                <a16:creationId xmlns:a16="http://schemas.microsoft.com/office/drawing/2014/main" id="{ADD8177D-A71B-4781-8445-5056D4D5E006}"/>
              </a:ext>
            </a:extLst>
          </p:cNvPr>
          <p:cNvSpPr>
            <a:spLocks/>
          </p:cNvSpPr>
          <p:nvPr/>
        </p:nvSpPr>
        <p:spPr bwMode="auto">
          <a:xfrm>
            <a:off x="8369300" y="5067300"/>
            <a:ext cx="909638" cy="388938"/>
          </a:xfrm>
          <a:custGeom>
            <a:avLst/>
            <a:gdLst>
              <a:gd name="T0" fmla="*/ 0 w 573"/>
              <a:gd name="T1" fmla="*/ 0 h 245"/>
              <a:gd name="T2" fmla="*/ 0 w 573"/>
              <a:gd name="T3" fmla="*/ 387350 h 245"/>
              <a:gd name="T4" fmla="*/ 908050 w 573"/>
              <a:gd name="T5" fmla="*/ 387350 h 245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573" h="245">
                <a:moveTo>
                  <a:pt x="0" y="0"/>
                </a:moveTo>
                <a:lnTo>
                  <a:pt x="0" y="244"/>
                </a:lnTo>
                <a:lnTo>
                  <a:pt x="572" y="244"/>
                </a:lnTo>
              </a:path>
            </a:pathLst>
          </a:custGeom>
          <a:noFill/>
          <a:ln w="12700" cap="rnd" cmpd="sng">
            <a:solidFill>
              <a:srgbClr val="5F5F5F"/>
            </a:solidFill>
            <a:prstDash val="lg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72734" name="Line 28">
            <a:extLst>
              <a:ext uri="{FF2B5EF4-FFF2-40B4-BE49-F238E27FC236}">
                <a16:creationId xmlns:a16="http://schemas.microsoft.com/office/drawing/2014/main" id="{94587A0D-29FB-4DC2-B3D2-456632EDBA2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075238" y="5745163"/>
            <a:ext cx="261937" cy="300037"/>
          </a:xfrm>
          <a:prstGeom prst="line">
            <a:avLst/>
          </a:prstGeom>
          <a:noFill/>
          <a:ln w="12700">
            <a:solidFill>
              <a:srgbClr val="5F5F5F"/>
            </a:solidFill>
            <a:prstDash val="lg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72735" name="Line 29">
            <a:extLst>
              <a:ext uri="{FF2B5EF4-FFF2-40B4-BE49-F238E27FC236}">
                <a16:creationId xmlns:a16="http://schemas.microsoft.com/office/drawing/2014/main" id="{FE88CD32-E03C-4F9E-B3E6-735EECC9CDD4}"/>
              </a:ext>
            </a:extLst>
          </p:cNvPr>
          <p:cNvSpPr>
            <a:spLocks noChangeShapeType="1"/>
          </p:cNvSpPr>
          <p:nvPr/>
        </p:nvSpPr>
        <p:spPr bwMode="auto">
          <a:xfrm>
            <a:off x="5934075" y="5745163"/>
            <a:ext cx="346075" cy="288925"/>
          </a:xfrm>
          <a:prstGeom prst="line">
            <a:avLst/>
          </a:prstGeom>
          <a:noFill/>
          <a:ln w="12700">
            <a:solidFill>
              <a:srgbClr val="5F5F5F"/>
            </a:solidFill>
            <a:prstDash val="lg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72736" name="Rectangle 30">
            <a:extLst>
              <a:ext uri="{FF2B5EF4-FFF2-40B4-BE49-F238E27FC236}">
                <a16:creationId xmlns:a16="http://schemas.microsoft.com/office/drawing/2014/main" id="{699256BC-BD2D-44F1-8062-A2D115493B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35413" y="5805488"/>
            <a:ext cx="1201737" cy="12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hu-HU" sz="1600" b="0">
                <a:solidFill>
                  <a:srgbClr val="000000"/>
                </a:solidFill>
              </a:rPr>
              <a:t>Felvételi lista</a:t>
            </a:r>
          </a:p>
        </p:txBody>
      </p:sp>
      <p:sp>
        <p:nvSpPr>
          <p:cNvPr id="72737" name="Rectangle 31">
            <a:extLst>
              <a:ext uri="{FF2B5EF4-FFF2-40B4-BE49-F238E27FC236}">
                <a16:creationId xmlns:a16="http://schemas.microsoft.com/office/drawing/2014/main" id="{D73228D5-461B-4BB3-A312-6268E44EC7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43700" y="5824538"/>
            <a:ext cx="1336675" cy="125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hu-HU" sz="1600" b="0">
                <a:solidFill>
                  <a:srgbClr val="000000"/>
                </a:solidFill>
              </a:rPr>
              <a:t>Kísérő jegyzék</a:t>
            </a:r>
          </a:p>
        </p:txBody>
      </p:sp>
      <p:grpSp>
        <p:nvGrpSpPr>
          <p:cNvPr id="72738" name="Group 35">
            <a:extLst>
              <a:ext uri="{FF2B5EF4-FFF2-40B4-BE49-F238E27FC236}">
                <a16:creationId xmlns:a16="http://schemas.microsoft.com/office/drawing/2014/main" id="{01BC3EF3-146B-48A1-A8F9-4AEE3BF1C04D}"/>
              </a:ext>
            </a:extLst>
          </p:cNvPr>
          <p:cNvGrpSpPr>
            <a:grpSpLocks/>
          </p:cNvGrpSpPr>
          <p:nvPr/>
        </p:nvGrpSpPr>
        <p:grpSpPr bwMode="auto">
          <a:xfrm>
            <a:off x="1270000" y="1657350"/>
            <a:ext cx="7999413" cy="4527550"/>
            <a:chOff x="800" y="1044"/>
            <a:chExt cx="5039" cy="2852"/>
          </a:xfrm>
        </p:grpSpPr>
        <p:sp>
          <p:nvSpPr>
            <p:cNvPr id="72773" name="Freeform 32">
              <a:extLst>
                <a:ext uri="{FF2B5EF4-FFF2-40B4-BE49-F238E27FC236}">
                  <a16:creationId xmlns:a16="http://schemas.microsoft.com/office/drawing/2014/main" id="{79B801A7-F8F7-487C-BDAC-534E54BFA65B}"/>
                </a:ext>
              </a:extLst>
            </p:cNvPr>
            <p:cNvSpPr>
              <a:spLocks/>
            </p:cNvSpPr>
            <p:nvPr/>
          </p:nvSpPr>
          <p:spPr bwMode="auto">
            <a:xfrm>
              <a:off x="800" y="1049"/>
              <a:ext cx="3601" cy="2462"/>
            </a:xfrm>
            <a:custGeom>
              <a:avLst/>
              <a:gdLst>
                <a:gd name="T0" fmla="*/ 3600 w 3601"/>
                <a:gd name="T1" fmla="*/ 0 h 2462"/>
                <a:gd name="T2" fmla="*/ 0 w 3601"/>
                <a:gd name="T3" fmla="*/ 0 h 2462"/>
                <a:gd name="T4" fmla="*/ 0 w 3601"/>
                <a:gd name="T5" fmla="*/ 2461 h 246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601" h="2462">
                  <a:moveTo>
                    <a:pt x="3600" y="0"/>
                  </a:moveTo>
                  <a:lnTo>
                    <a:pt x="0" y="0"/>
                  </a:lnTo>
                  <a:lnTo>
                    <a:pt x="0" y="2461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72774" name="Line 33">
              <a:extLst>
                <a:ext uri="{FF2B5EF4-FFF2-40B4-BE49-F238E27FC236}">
                  <a16:creationId xmlns:a16="http://schemas.microsoft.com/office/drawing/2014/main" id="{87070857-B324-42D5-B8B3-5541571001D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07" y="3549"/>
              <a:ext cx="0" cy="34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lgDash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72775" name="Line 34">
              <a:extLst>
                <a:ext uri="{FF2B5EF4-FFF2-40B4-BE49-F238E27FC236}">
                  <a16:creationId xmlns:a16="http://schemas.microsoft.com/office/drawing/2014/main" id="{03FEFA8F-2F53-4CBB-9C81-2C0CCC54B66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505" y="1044"/>
              <a:ext cx="1334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lgDash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/>
            </a:p>
          </p:txBody>
        </p:sp>
      </p:grpSp>
      <p:sp>
        <p:nvSpPr>
          <p:cNvPr id="72739" name="Freeform 36">
            <a:extLst>
              <a:ext uri="{FF2B5EF4-FFF2-40B4-BE49-F238E27FC236}">
                <a16:creationId xmlns:a16="http://schemas.microsoft.com/office/drawing/2014/main" id="{46F7DAA0-D49C-4254-81B5-9E580D98BE5A}"/>
              </a:ext>
            </a:extLst>
          </p:cNvPr>
          <p:cNvSpPr>
            <a:spLocks/>
          </p:cNvSpPr>
          <p:nvPr/>
        </p:nvSpPr>
        <p:spPr bwMode="auto">
          <a:xfrm>
            <a:off x="4787900" y="4749800"/>
            <a:ext cx="1944688" cy="996950"/>
          </a:xfrm>
          <a:custGeom>
            <a:avLst/>
            <a:gdLst>
              <a:gd name="T0" fmla="*/ 0 w 1225"/>
              <a:gd name="T1" fmla="*/ 0 h 628"/>
              <a:gd name="T2" fmla="*/ 0 w 1225"/>
              <a:gd name="T3" fmla="*/ 995363 h 628"/>
              <a:gd name="T4" fmla="*/ 1943100 w 1225"/>
              <a:gd name="T5" fmla="*/ 995363 h 628"/>
              <a:gd name="T6" fmla="*/ 1943100 w 1225"/>
              <a:gd name="T7" fmla="*/ 0 h 628"/>
              <a:gd name="T8" fmla="*/ 0 w 1225"/>
              <a:gd name="T9" fmla="*/ 0 h 628"/>
              <a:gd name="T10" fmla="*/ 0 w 1225"/>
              <a:gd name="T11" fmla="*/ 0 h 62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225" h="628">
                <a:moveTo>
                  <a:pt x="0" y="0"/>
                </a:moveTo>
                <a:lnTo>
                  <a:pt x="0" y="627"/>
                </a:lnTo>
                <a:lnTo>
                  <a:pt x="1224" y="627"/>
                </a:lnTo>
                <a:lnTo>
                  <a:pt x="1224" y="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72740" name="Line 37">
            <a:extLst>
              <a:ext uri="{FF2B5EF4-FFF2-40B4-BE49-F238E27FC236}">
                <a16:creationId xmlns:a16="http://schemas.microsoft.com/office/drawing/2014/main" id="{371FBBED-F484-49BE-B97F-F4FEB0590EA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794250" y="5056188"/>
            <a:ext cx="193357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72741" name="Line 38">
            <a:extLst>
              <a:ext uri="{FF2B5EF4-FFF2-40B4-BE49-F238E27FC236}">
                <a16:creationId xmlns:a16="http://schemas.microsoft.com/office/drawing/2014/main" id="{5AA9BB70-339A-4380-90C2-7E4E8BBE08B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260975" y="4754563"/>
            <a:ext cx="0" cy="30162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72742" name="Rectangle 39">
            <a:extLst>
              <a:ext uri="{FF2B5EF4-FFF2-40B4-BE49-F238E27FC236}">
                <a16:creationId xmlns:a16="http://schemas.microsoft.com/office/drawing/2014/main" id="{DDA01417-B05B-45C0-9901-9D4AD8B811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24425" y="4822825"/>
            <a:ext cx="219075" cy="180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hu-HU" sz="1600" b="0">
                <a:solidFill>
                  <a:srgbClr val="000000"/>
                </a:solidFill>
              </a:rPr>
              <a:t>10</a:t>
            </a:r>
          </a:p>
        </p:txBody>
      </p:sp>
      <p:sp>
        <p:nvSpPr>
          <p:cNvPr id="72743" name="Rectangle 40">
            <a:extLst>
              <a:ext uri="{FF2B5EF4-FFF2-40B4-BE49-F238E27FC236}">
                <a16:creationId xmlns:a16="http://schemas.microsoft.com/office/drawing/2014/main" id="{45AD9C62-F898-40D9-A08B-0439E53C32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87900" y="5143500"/>
            <a:ext cx="1828800" cy="698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hu-HU" sz="1800" b="0">
                <a:solidFill>
                  <a:srgbClr val="000000"/>
                </a:solidFill>
              </a:rPr>
              <a:t>VÉTELEZÉSI</a:t>
            </a:r>
          </a:p>
          <a:p>
            <a:pPr algn="ctr"/>
            <a:r>
              <a:rPr lang="en-US" altLang="hu-HU" sz="1800" b="0">
                <a:solidFill>
                  <a:srgbClr val="000000"/>
                </a:solidFill>
              </a:rPr>
              <a:t>LISTA KÉSZÍTÉS</a:t>
            </a:r>
          </a:p>
        </p:txBody>
      </p:sp>
      <p:sp>
        <p:nvSpPr>
          <p:cNvPr id="72744" name="Rectangle 41">
            <a:extLst>
              <a:ext uri="{FF2B5EF4-FFF2-40B4-BE49-F238E27FC236}">
                <a16:creationId xmlns:a16="http://schemas.microsoft.com/office/drawing/2014/main" id="{3EC758C9-C92F-4ED9-9DD2-DA2BA88B45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45100" y="4800600"/>
            <a:ext cx="1417638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hu-HU" sz="1700" b="0">
                <a:solidFill>
                  <a:srgbClr val="000000"/>
                </a:solidFill>
              </a:rPr>
              <a:t>SZÁMÍTÓGÉP</a:t>
            </a:r>
          </a:p>
        </p:txBody>
      </p:sp>
      <p:sp>
        <p:nvSpPr>
          <p:cNvPr id="72745" name="Rectangle 42">
            <a:extLst>
              <a:ext uri="{FF2B5EF4-FFF2-40B4-BE49-F238E27FC236}">
                <a16:creationId xmlns:a16="http://schemas.microsoft.com/office/drawing/2014/main" id="{4E216D2F-A722-4117-AB6D-78A5F9B249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06575" y="1905000"/>
            <a:ext cx="419100" cy="266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hu-HU" sz="1800" b="0">
                <a:solidFill>
                  <a:srgbClr val="000000"/>
                </a:solidFill>
              </a:rPr>
              <a:t>D6</a:t>
            </a:r>
          </a:p>
        </p:txBody>
      </p:sp>
      <p:sp>
        <p:nvSpPr>
          <p:cNvPr id="72746" name="Rectangle 43">
            <a:extLst>
              <a:ext uri="{FF2B5EF4-FFF2-40B4-BE49-F238E27FC236}">
                <a16:creationId xmlns:a16="http://schemas.microsoft.com/office/drawing/2014/main" id="{590B3093-F56B-445B-B0A1-EDEB7DD000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41550" y="1809750"/>
            <a:ext cx="1203325" cy="409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hu-HU" sz="1600" b="0">
                <a:solidFill>
                  <a:srgbClr val="000000"/>
                </a:solidFill>
              </a:rPr>
              <a:t>SZÁMLA ADATOK</a:t>
            </a:r>
          </a:p>
        </p:txBody>
      </p:sp>
      <p:sp>
        <p:nvSpPr>
          <p:cNvPr id="72747" name="Freeform 44">
            <a:extLst>
              <a:ext uri="{FF2B5EF4-FFF2-40B4-BE49-F238E27FC236}">
                <a16:creationId xmlns:a16="http://schemas.microsoft.com/office/drawing/2014/main" id="{55279CA9-54E7-4E56-B26C-BEE567357483}"/>
              </a:ext>
            </a:extLst>
          </p:cNvPr>
          <p:cNvSpPr>
            <a:spLocks/>
          </p:cNvSpPr>
          <p:nvPr/>
        </p:nvSpPr>
        <p:spPr bwMode="auto">
          <a:xfrm>
            <a:off x="1806575" y="1800225"/>
            <a:ext cx="1582738" cy="458788"/>
          </a:xfrm>
          <a:custGeom>
            <a:avLst/>
            <a:gdLst>
              <a:gd name="T0" fmla="*/ 1581150 w 997"/>
              <a:gd name="T1" fmla="*/ 0 h 289"/>
              <a:gd name="T2" fmla="*/ 0 w 997"/>
              <a:gd name="T3" fmla="*/ 3175 h 289"/>
              <a:gd name="T4" fmla="*/ 0 w 997"/>
              <a:gd name="T5" fmla="*/ 457200 h 289"/>
              <a:gd name="T6" fmla="*/ 1581150 w 997"/>
              <a:gd name="T7" fmla="*/ 457200 h 289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997" h="289">
                <a:moveTo>
                  <a:pt x="996" y="0"/>
                </a:moveTo>
                <a:lnTo>
                  <a:pt x="0" y="2"/>
                </a:lnTo>
                <a:lnTo>
                  <a:pt x="0" y="288"/>
                </a:lnTo>
                <a:lnTo>
                  <a:pt x="996" y="288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72748" name="Line 45">
            <a:extLst>
              <a:ext uri="{FF2B5EF4-FFF2-40B4-BE49-F238E27FC236}">
                <a16:creationId xmlns:a16="http://schemas.microsoft.com/office/drawing/2014/main" id="{85261F79-400D-469F-AC9A-12D619F89744}"/>
              </a:ext>
            </a:extLst>
          </p:cNvPr>
          <p:cNvSpPr>
            <a:spLocks noChangeShapeType="1"/>
          </p:cNvSpPr>
          <p:nvPr/>
        </p:nvSpPr>
        <p:spPr bwMode="auto">
          <a:xfrm>
            <a:off x="2205038" y="1804988"/>
            <a:ext cx="0" cy="45243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72749" name="Rectangle 46">
            <a:extLst>
              <a:ext uri="{FF2B5EF4-FFF2-40B4-BE49-F238E27FC236}">
                <a16:creationId xmlns:a16="http://schemas.microsoft.com/office/drawing/2014/main" id="{73228581-E486-4719-A541-2D7247AC1A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50013" y="1925638"/>
            <a:ext cx="287337" cy="347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hu-HU" sz="1800" b="0">
                <a:solidFill>
                  <a:srgbClr val="000000"/>
                </a:solidFill>
              </a:rPr>
              <a:t>D2</a:t>
            </a:r>
          </a:p>
        </p:txBody>
      </p:sp>
      <p:sp>
        <p:nvSpPr>
          <p:cNvPr id="72750" name="Rectangle 47">
            <a:extLst>
              <a:ext uri="{FF2B5EF4-FFF2-40B4-BE49-F238E27FC236}">
                <a16:creationId xmlns:a16="http://schemas.microsoft.com/office/drawing/2014/main" id="{71E38324-55DF-414A-B093-18DA51AC2A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26238" y="1925638"/>
            <a:ext cx="1401762" cy="433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hu-HU" sz="1600" b="0">
                <a:solidFill>
                  <a:srgbClr val="000000"/>
                </a:solidFill>
              </a:rPr>
              <a:t> VEVőK</a:t>
            </a:r>
          </a:p>
        </p:txBody>
      </p:sp>
      <p:sp>
        <p:nvSpPr>
          <p:cNvPr id="72751" name="Freeform 48">
            <a:extLst>
              <a:ext uri="{FF2B5EF4-FFF2-40B4-BE49-F238E27FC236}">
                <a16:creationId xmlns:a16="http://schemas.microsoft.com/office/drawing/2014/main" id="{15D81F2F-E936-4FA8-AADA-3C4F1A54B4B8}"/>
              </a:ext>
            </a:extLst>
          </p:cNvPr>
          <p:cNvSpPr>
            <a:spLocks/>
          </p:cNvSpPr>
          <p:nvPr/>
        </p:nvSpPr>
        <p:spPr bwMode="auto">
          <a:xfrm>
            <a:off x="6394450" y="1835150"/>
            <a:ext cx="1582738" cy="458788"/>
          </a:xfrm>
          <a:custGeom>
            <a:avLst/>
            <a:gdLst>
              <a:gd name="T0" fmla="*/ 1581150 w 997"/>
              <a:gd name="T1" fmla="*/ 0 h 289"/>
              <a:gd name="T2" fmla="*/ 0 w 997"/>
              <a:gd name="T3" fmla="*/ 3175 h 289"/>
              <a:gd name="T4" fmla="*/ 0 w 997"/>
              <a:gd name="T5" fmla="*/ 457200 h 289"/>
              <a:gd name="T6" fmla="*/ 1581150 w 997"/>
              <a:gd name="T7" fmla="*/ 457200 h 289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997" h="289">
                <a:moveTo>
                  <a:pt x="996" y="0"/>
                </a:moveTo>
                <a:lnTo>
                  <a:pt x="0" y="2"/>
                </a:lnTo>
                <a:lnTo>
                  <a:pt x="0" y="288"/>
                </a:lnTo>
                <a:lnTo>
                  <a:pt x="996" y="288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72752" name="Line 49">
            <a:extLst>
              <a:ext uri="{FF2B5EF4-FFF2-40B4-BE49-F238E27FC236}">
                <a16:creationId xmlns:a16="http://schemas.microsoft.com/office/drawing/2014/main" id="{B210DCF1-306F-433D-9C55-E65084FEECA0}"/>
              </a:ext>
            </a:extLst>
          </p:cNvPr>
          <p:cNvSpPr>
            <a:spLocks noChangeShapeType="1"/>
          </p:cNvSpPr>
          <p:nvPr/>
        </p:nvSpPr>
        <p:spPr bwMode="auto">
          <a:xfrm>
            <a:off x="6792913" y="1839913"/>
            <a:ext cx="0" cy="45243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72753" name="Rectangle 50">
            <a:extLst>
              <a:ext uri="{FF2B5EF4-FFF2-40B4-BE49-F238E27FC236}">
                <a16:creationId xmlns:a16="http://schemas.microsoft.com/office/drawing/2014/main" id="{91950ACF-E766-490F-B3E4-C4600B18E4C1}"/>
              </a:ext>
            </a:extLst>
          </p:cNvPr>
          <p:cNvSpPr>
            <a:spLocks noChangeArrowheads="1"/>
          </p:cNvSpPr>
          <p:nvPr/>
        </p:nvSpPr>
        <p:spPr bwMode="auto">
          <a:xfrm rot="60000">
            <a:off x="6056313" y="2632075"/>
            <a:ext cx="368300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hu-HU" sz="1800" b="0">
                <a:solidFill>
                  <a:srgbClr val="000000"/>
                </a:solidFill>
              </a:rPr>
              <a:t>D3</a:t>
            </a:r>
          </a:p>
        </p:txBody>
      </p:sp>
      <p:sp>
        <p:nvSpPr>
          <p:cNvPr id="72754" name="Rectangle 51">
            <a:extLst>
              <a:ext uri="{FF2B5EF4-FFF2-40B4-BE49-F238E27FC236}">
                <a16:creationId xmlns:a16="http://schemas.microsoft.com/office/drawing/2014/main" id="{DE37959E-AA32-479F-AA79-E1ECA32378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62725" y="2514600"/>
            <a:ext cx="1228725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hu-HU" sz="1600" b="0">
                <a:solidFill>
                  <a:srgbClr val="000000"/>
                </a:solidFill>
              </a:rPr>
              <a:t>SZERKESZ. REND</a:t>
            </a:r>
          </a:p>
        </p:txBody>
      </p:sp>
      <p:sp>
        <p:nvSpPr>
          <p:cNvPr id="72755" name="Freeform 52">
            <a:extLst>
              <a:ext uri="{FF2B5EF4-FFF2-40B4-BE49-F238E27FC236}">
                <a16:creationId xmlns:a16="http://schemas.microsoft.com/office/drawing/2014/main" id="{04925698-E3BF-4D09-B10E-B7C686BF579D}"/>
              </a:ext>
            </a:extLst>
          </p:cNvPr>
          <p:cNvSpPr>
            <a:spLocks/>
          </p:cNvSpPr>
          <p:nvPr/>
        </p:nvSpPr>
        <p:spPr bwMode="auto">
          <a:xfrm>
            <a:off x="6096000" y="2514600"/>
            <a:ext cx="1582738" cy="458788"/>
          </a:xfrm>
          <a:custGeom>
            <a:avLst/>
            <a:gdLst>
              <a:gd name="T0" fmla="*/ 1581150 w 997"/>
              <a:gd name="T1" fmla="*/ 0 h 289"/>
              <a:gd name="T2" fmla="*/ 0 w 997"/>
              <a:gd name="T3" fmla="*/ 3175 h 289"/>
              <a:gd name="T4" fmla="*/ 0 w 997"/>
              <a:gd name="T5" fmla="*/ 457200 h 289"/>
              <a:gd name="T6" fmla="*/ 1581150 w 997"/>
              <a:gd name="T7" fmla="*/ 457200 h 289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997" h="289">
                <a:moveTo>
                  <a:pt x="996" y="0"/>
                </a:moveTo>
                <a:lnTo>
                  <a:pt x="0" y="2"/>
                </a:lnTo>
                <a:lnTo>
                  <a:pt x="0" y="288"/>
                </a:lnTo>
                <a:lnTo>
                  <a:pt x="996" y="288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72756" name="Line 53">
            <a:extLst>
              <a:ext uri="{FF2B5EF4-FFF2-40B4-BE49-F238E27FC236}">
                <a16:creationId xmlns:a16="http://schemas.microsoft.com/office/drawing/2014/main" id="{5ACC76E9-D2D2-4AB8-9A27-A4147E6690F2}"/>
              </a:ext>
            </a:extLst>
          </p:cNvPr>
          <p:cNvSpPr>
            <a:spLocks noChangeShapeType="1"/>
          </p:cNvSpPr>
          <p:nvPr/>
        </p:nvSpPr>
        <p:spPr bwMode="auto">
          <a:xfrm>
            <a:off x="6494463" y="2519363"/>
            <a:ext cx="0" cy="45243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72757" name="Rectangle 54">
            <a:extLst>
              <a:ext uri="{FF2B5EF4-FFF2-40B4-BE49-F238E27FC236}">
                <a16:creationId xmlns:a16="http://schemas.microsoft.com/office/drawing/2014/main" id="{D3765B98-9A94-4198-B669-74F9604E8C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60538" y="2555875"/>
            <a:ext cx="301625" cy="325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hu-HU" sz="1800" b="0">
                <a:solidFill>
                  <a:srgbClr val="000000"/>
                </a:solidFill>
              </a:rPr>
              <a:t>D1</a:t>
            </a:r>
          </a:p>
        </p:txBody>
      </p:sp>
      <p:sp>
        <p:nvSpPr>
          <p:cNvPr id="72758" name="Rectangle 55">
            <a:extLst>
              <a:ext uri="{FF2B5EF4-FFF2-40B4-BE49-F238E27FC236}">
                <a16:creationId xmlns:a16="http://schemas.microsoft.com/office/drawing/2014/main" id="{2DB86B06-3E40-4EFD-9234-3E3D7908A8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70113" y="2427288"/>
            <a:ext cx="1330325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hu-HU" sz="1700" b="0">
                <a:solidFill>
                  <a:srgbClr val="000000"/>
                </a:solidFill>
              </a:rPr>
              <a:t>TERMÉKEK ÉS ÁRAK</a:t>
            </a:r>
          </a:p>
        </p:txBody>
      </p:sp>
      <p:sp>
        <p:nvSpPr>
          <p:cNvPr id="72759" name="Freeform 56">
            <a:extLst>
              <a:ext uri="{FF2B5EF4-FFF2-40B4-BE49-F238E27FC236}">
                <a16:creationId xmlns:a16="http://schemas.microsoft.com/office/drawing/2014/main" id="{C9C1F7BE-656F-4CE5-A490-54ED6D7779D3}"/>
              </a:ext>
            </a:extLst>
          </p:cNvPr>
          <p:cNvSpPr>
            <a:spLocks/>
          </p:cNvSpPr>
          <p:nvPr/>
        </p:nvSpPr>
        <p:spPr bwMode="auto">
          <a:xfrm>
            <a:off x="1738313" y="2433638"/>
            <a:ext cx="1611312" cy="468312"/>
          </a:xfrm>
          <a:custGeom>
            <a:avLst/>
            <a:gdLst>
              <a:gd name="T0" fmla="*/ 1609725 w 1015"/>
              <a:gd name="T1" fmla="*/ 0 h 295"/>
              <a:gd name="T2" fmla="*/ 0 w 1015"/>
              <a:gd name="T3" fmla="*/ 3175 h 295"/>
              <a:gd name="T4" fmla="*/ 0 w 1015"/>
              <a:gd name="T5" fmla="*/ 466725 h 295"/>
              <a:gd name="T6" fmla="*/ 1609725 w 1015"/>
              <a:gd name="T7" fmla="*/ 466725 h 295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015" h="295">
                <a:moveTo>
                  <a:pt x="1014" y="0"/>
                </a:moveTo>
                <a:lnTo>
                  <a:pt x="0" y="2"/>
                </a:lnTo>
                <a:lnTo>
                  <a:pt x="0" y="294"/>
                </a:lnTo>
                <a:lnTo>
                  <a:pt x="1014" y="29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72760" name="Line 57">
            <a:extLst>
              <a:ext uri="{FF2B5EF4-FFF2-40B4-BE49-F238E27FC236}">
                <a16:creationId xmlns:a16="http://schemas.microsoft.com/office/drawing/2014/main" id="{E9F55B52-8FE6-4584-A81E-653A7DDA1998}"/>
              </a:ext>
            </a:extLst>
          </p:cNvPr>
          <p:cNvSpPr>
            <a:spLocks noChangeShapeType="1"/>
          </p:cNvSpPr>
          <p:nvPr/>
        </p:nvSpPr>
        <p:spPr bwMode="auto">
          <a:xfrm>
            <a:off x="2136775" y="2438400"/>
            <a:ext cx="0" cy="45243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72761" name="Rectangle 58">
            <a:extLst>
              <a:ext uri="{FF2B5EF4-FFF2-40B4-BE49-F238E27FC236}">
                <a16:creationId xmlns:a16="http://schemas.microsoft.com/office/drawing/2014/main" id="{6D84EB17-C05D-4D83-99F1-A504EFCC1B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66950" y="3722688"/>
            <a:ext cx="290513" cy="246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hu-HU" sz="1800" b="0">
                <a:solidFill>
                  <a:srgbClr val="000000"/>
                </a:solidFill>
              </a:rPr>
              <a:t>D4</a:t>
            </a:r>
          </a:p>
        </p:txBody>
      </p:sp>
      <p:sp>
        <p:nvSpPr>
          <p:cNvPr id="72762" name="Rectangle 59">
            <a:extLst>
              <a:ext uri="{FF2B5EF4-FFF2-40B4-BE49-F238E27FC236}">
                <a16:creationId xmlns:a16="http://schemas.microsoft.com/office/drawing/2014/main" id="{47AE663C-DBF1-4CA5-8995-7E75509149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47950" y="3643313"/>
            <a:ext cx="16764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hu-HU" sz="1600" b="0">
                <a:solidFill>
                  <a:srgbClr val="000000"/>
                </a:solidFill>
              </a:rPr>
              <a:t>RAKTÁR-</a:t>
            </a:r>
          </a:p>
          <a:p>
            <a:r>
              <a:rPr lang="en-US" altLang="hu-HU" sz="1600" b="0">
                <a:solidFill>
                  <a:srgbClr val="000000"/>
                </a:solidFill>
              </a:rPr>
              <a:t>KÉSZLET</a:t>
            </a:r>
          </a:p>
        </p:txBody>
      </p:sp>
      <p:sp>
        <p:nvSpPr>
          <p:cNvPr id="72763" name="Freeform 60">
            <a:extLst>
              <a:ext uri="{FF2B5EF4-FFF2-40B4-BE49-F238E27FC236}">
                <a16:creationId xmlns:a16="http://schemas.microsoft.com/office/drawing/2014/main" id="{277FD8AC-602F-420C-B205-E8B72960CB2A}"/>
              </a:ext>
            </a:extLst>
          </p:cNvPr>
          <p:cNvSpPr>
            <a:spLocks/>
          </p:cNvSpPr>
          <p:nvPr/>
        </p:nvSpPr>
        <p:spPr bwMode="auto">
          <a:xfrm>
            <a:off x="2238375" y="3624263"/>
            <a:ext cx="1582738" cy="458787"/>
          </a:xfrm>
          <a:custGeom>
            <a:avLst/>
            <a:gdLst>
              <a:gd name="T0" fmla="*/ 1581150 w 997"/>
              <a:gd name="T1" fmla="*/ 0 h 289"/>
              <a:gd name="T2" fmla="*/ 0 w 997"/>
              <a:gd name="T3" fmla="*/ 3175 h 289"/>
              <a:gd name="T4" fmla="*/ 0 w 997"/>
              <a:gd name="T5" fmla="*/ 457200 h 289"/>
              <a:gd name="T6" fmla="*/ 1581150 w 997"/>
              <a:gd name="T7" fmla="*/ 457200 h 289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997" h="289">
                <a:moveTo>
                  <a:pt x="996" y="0"/>
                </a:moveTo>
                <a:lnTo>
                  <a:pt x="0" y="2"/>
                </a:lnTo>
                <a:lnTo>
                  <a:pt x="0" y="288"/>
                </a:lnTo>
                <a:lnTo>
                  <a:pt x="996" y="288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72764" name="Line 61">
            <a:extLst>
              <a:ext uri="{FF2B5EF4-FFF2-40B4-BE49-F238E27FC236}">
                <a16:creationId xmlns:a16="http://schemas.microsoft.com/office/drawing/2014/main" id="{461B3CFA-C7FD-41A1-BB36-481EBB58DFE3}"/>
              </a:ext>
            </a:extLst>
          </p:cNvPr>
          <p:cNvSpPr>
            <a:spLocks noChangeShapeType="1"/>
          </p:cNvSpPr>
          <p:nvPr/>
        </p:nvSpPr>
        <p:spPr bwMode="auto">
          <a:xfrm>
            <a:off x="2617788" y="3638550"/>
            <a:ext cx="0" cy="45243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72765" name="Rectangle 62">
            <a:extLst>
              <a:ext uri="{FF2B5EF4-FFF2-40B4-BE49-F238E27FC236}">
                <a16:creationId xmlns:a16="http://schemas.microsoft.com/office/drawing/2014/main" id="{35060F0F-5863-4B8D-9FC5-D71832301B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82813" y="4716463"/>
            <a:ext cx="287337" cy="347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hu-HU" sz="1800" b="0">
                <a:solidFill>
                  <a:srgbClr val="000000"/>
                </a:solidFill>
              </a:rPr>
              <a:t>D8</a:t>
            </a:r>
          </a:p>
        </p:txBody>
      </p:sp>
      <p:sp>
        <p:nvSpPr>
          <p:cNvPr id="72766" name="Rectangle 63">
            <a:extLst>
              <a:ext uri="{FF2B5EF4-FFF2-40B4-BE49-F238E27FC236}">
                <a16:creationId xmlns:a16="http://schemas.microsoft.com/office/drawing/2014/main" id="{96C5657C-897D-4C80-A8AC-5A6814C4CE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87613" y="4630738"/>
            <a:ext cx="1401762" cy="433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hu-HU" sz="1600" b="0">
                <a:solidFill>
                  <a:srgbClr val="000000"/>
                </a:solidFill>
              </a:rPr>
              <a:t>TELJESÍTETT</a:t>
            </a:r>
          </a:p>
          <a:p>
            <a:pPr algn="ctr"/>
            <a:r>
              <a:rPr lang="en-US" altLang="hu-HU" sz="1600" b="0">
                <a:solidFill>
                  <a:srgbClr val="000000"/>
                </a:solidFill>
              </a:rPr>
              <a:t>REND.</a:t>
            </a:r>
          </a:p>
        </p:txBody>
      </p:sp>
      <p:sp>
        <p:nvSpPr>
          <p:cNvPr id="72767" name="Freeform 64">
            <a:extLst>
              <a:ext uri="{FF2B5EF4-FFF2-40B4-BE49-F238E27FC236}">
                <a16:creationId xmlns:a16="http://schemas.microsoft.com/office/drawing/2014/main" id="{2F87D98B-D577-47E2-8C91-2DD1B66D7E68}"/>
              </a:ext>
            </a:extLst>
          </p:cNvPr>
          <p:cNvSpPr>
            <a:spLocks/>
          </p:cNvSpPr>
          <p:nvPr/>
        </p:nvSpPr>
        <p:spPr bwMode="auto">
          <a:xfrm>
            <a:off x="2127250" y="4625975"/>
            <a:ext cx="1582738" cy="458788"/>
          </a:xfrm>
          <a:custGeom>
            <a:avLst/>
            <a:gdLst>
              <a:gd name="T0" fmla="*/ 1581150 w 997"/>
              <a:gd name="T1" fmla="*/ 0 h 289"/>
              <a:gd name="T2" fmla="*/ 0 w 997"/>
              <a:gd name="T3" fmla="*/ 3175 h 289"/>
              <a:gd name="T4" fmla="*/ 0 w 997"/>
              <a:gd name="T5" fmla="*/ 457200 h 289"/>
              <a:gd name="T6" fmla="*/ 1581150 w 997"/>
              <a:gd name="T7" fmla="*/ 457200 h 289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997" h="289">
                <a:moveTo>
                  <a:pt x="996" y="0"/>
                </a:moveTo>
                <a:lnTo>
                  <a:pt x="0" y="2"/>
                </a:lnTo>
                <a:lnTo>
                  <a:pt x="0" y="288"/>
                </a:lnTo>
                <a:lnTo>
                  <a:pt x="996" y="288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72768" name="Line 65">
            <a:extLst>
              <a:ext uri="{FF2B5EF4-FFF2-40B4-BE49-F238E27FC236}">
                <a16:creationId xmlns:a16="http://schemas.microsoft.com/office/drawing/2014/main" id="{08B8B2DB-1DE9-4DF3-AF7B-E8408D96319C}"/>
              </a:ext>
            </a:extLst>
          </p:cNvPr>
          <p:cNvSpPr>
            <a:spLocks noChangeShapeType="1"/>
          </p:cNvSpPr>
          <p:nvPr/>
        </p:nvSpPr>
        <p:spPr bwMode="auto">
          <a:xfrm>
            <a:off x="2525713" y="4630738"/>
            <a:ext cx="0" cy="45243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72769" name="Rectangle 66">
            <a:extLst>
              <a:ext uri="{FF2B5EF4-FFF2-40B4-BE49-F238E27FC236}">
                <a16:creationId xmlns:a16="http://schemas.microsoft.com/office/drawing/2014/main" id="{80E9A11F-57AF-4E0E-9100-910ECD210E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85063" y="4643438"/>
            <a:ext cx="287337" cy="347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hu-HU" sz="1800" b="0">
                <a:solidFill>
                  <a:srgbClr val="000000"/>
                </a:solidFill>
              </a:rPr>
              <a:t>D7</a:t>
            </a:r>
          </a:p>
        </p:txBody>
      </p:sp>
      <p:sp>
        <p:nvSpPr>
          <p:cNvPr id="72770" name="Rectangle 67">
            <a:extLst>
              <a:ext uri="{FF2B5EF4-FFF2-40B4-BE49-F238E27FC236}">
                <a16:creationId xmlns:a16="http://schemas.microsoft.com/office/drawing/2014/main" id="{F7CA5BE1-A952-427E-9E4C-1D91B43EB7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61288" y="4572000"/>
            <a:ext cx="1573212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hu-HU" sz="1600" b="0">
                <a:solidFill>
                  <a:srgbClr val="000000"/>
                </a:solidFill>
              </a:rPr>
              <a:t>EGYENLEG-</a:t>
            </a:r>
          </a:p>
          <a:p>
            <a:pPr algn="ctr"/>
            <a:r>
              <a:rPr lang="en-US" altLang="hu-HU" sz="1600" b="0">
                <a:solidFill>
                  <a:srgbClr val="000000"/>
                </a:solidFill>
              </a:rPr>
              <a:t>HIBÁK</a:t>
            </a:r>
          </a:p>
        </p:txBody>
      </p:sp>
      <p:sp>
        <p:nvSpPr>
          <p:cNvPr id="72771" name="Freeform 68">
            <a:extLst>
              <a:ext uri="{FF2B5EF4-FFF2-40B4-BE49-F238E27FC236}">
                <a16:creationId xmlns:a16="http://schemas.microsoft.com/office/drawing/2014/main" id="{1A0F62B2-06A8-4040-8356-4B16FCA8C678}"/>
              </a:ext>
            </a:extLst>
          </p:cNvPr>
          <p:cNvSpPr>
            <a:spLocks/>
          </p:cNvSpPr>
          <p:nvPr/>
        </p:nvSpPr>
        <p:spPr bwMode="auto">
          <a:xfrm>
            <a:off x="7429500" y="4552950"/>
            <a:ext cx="1582738" cy="458788"/>
          </a:xfrm>
          <a:custGeom>
            <a:avLst/>
            <a:gdLst>
              <a:gd name="T0" fmla="*/ 1581150 w 997"/>
              <a:gd name="T1" fmla="*/ 0 h 289"/>
              <a:gd name="T2" fmla="*/ 0 w 997"/>
              <a:gd name="T3" fmla="*/ 3175 h 289"/>
              <a:gd name="T4" fmla="*/ 0 w 997"/>
              <a:gd name="T5" fmla="*/ 457200 h 289"/>
              <a:gd name="T6" fmla="*/ 1581150 w 997"/>
              <a:gd name="T7" fmla="*/ 457200 h 289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997" h="289">
                <a:moveTo>
                  <a:pt x="996" y="0"/>
                </a:moveTo>
                <a:lnTo>
                  <a:pt x="0" y="2"/>
                </a:lnTo>
                <a:lnTo>
                  <a:pt x="0" y="288"/>
                </a:lnTo>
                <a:lnTo>
                  <a:pt x="996" y="288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72772" name="Line 69">
            <a:extLst>
              <a:ext uri="{FF2B5EF4-FFF2-40B4-BE49-F238E27FC236}">
                <a16:creationId xmlns:a16="http://schemas.microsoft.com/office/drawing/2014/main" id="{B57C1093-5C0A-49AB-82ED-2C27E5D56B4C}"/>
              </a:ext>
            </a:extLst>
          </p:cNvPr>
          <p:cNvSpPr>
            <a:spLocks noChangeShapeType="1"/>
          </p:cNvSpPr>
          <p:nvPr/>
        </p:nvSpPr>
        <p:spPr bwMode="auto">
          <a:xfrm>
            <a:off x="7827963" y="4557713"/>
            <a:ext cx="0" cy="45243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</p:spTree>
  </p:cSld>
  <p:clrMapOvr>
    <a:masterClrMapping/>
  </p:clrMapOvr>
  <p:transition>
    <p:wipe dir="d"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Élőláb helye 4">
            <a:extLst>
              <a:ext uri="{FF2B5EF4-FFF2-40B4-BE49-F238E27FC236}">
                <a16:creationId xmlns:a16="http://schemas.microsoft.com/office/drawing/2014/main" id="{E27D700D-A55F-4438-86D8-9101E8BCD7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hu-HU" b="0">
                <a:latin typeface="Arial" panose="020B0604020202020204" pitchFamily="34" charset="0"/>
              </a:rPr>
              <a:t>Információrendszer fejlesztés módszertana, Dr. Molnár Bálint egyetemi docens</a:t>
            </a:r>
          </a:p>
        </p:txBody>
      </p:sp>
      <p:sp>
        <p:nvSpPr>
          <p:cNvPr id="74755" name="Dia számának helye 5">
            <a:extLst>
              <a:ext uri="{FF2B5EF4-FFF2-40B4-BE49-F238E27FC236}">
                <a16:creationId xmlns:a16="http://schemas.microsoft.com/office/drawing/2014/main" id="{1CFC3B64-1E92-424B-BF22-799BF505D9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fld id="{436D53AE-65B4-466A-9F29-73E1BB06B044}" type="slidenum">
              <a:rPr lang="en-US" altLang="hu-HU" b="0">
                <a:latin typeface="Arial" panose="020B0604020202020204" pitchFamily="34" charset="0"/>
              </a:rPr>
              <a:pPr/>
              <a:t>35</a:t>
            </a:fld>
            <a:endParaRPr lang="en-US" altLang="hu-HU" b="0">
              <a:latin typeface="Arial" panose="020B0604020202020204" pitchFamily="34" charset="0"/>
            </a:endParaRPr>
          </a:p>
        </p:txBody>
      </p:sp>
      <p:sp>
        <p:nvSpPr>
          <p:cNvPr id="74756" name="Rectangle 2">
            <a:extLst>
              <a:ext uri="{FF2B5EF4-FFF2-40B4-BE49-F238E27FC236}">
                <a16:creationId xmlns:a16="http://schemas.microsoft.com/office/drawing/2014/main" id="{96E8C0E2-6139-4866-9471-89257647A3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7875" y="6234113"/>
            <a:ext cx="20383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hu-HU" altLang="hu-HU"/>
          </a:p>
        </p:txBody>
      </p:sp>
      <p:sp>
        <p:nvSpPr>
          <p:cNvPr id="74757" name="Rectangle 3">
            <a:extLst>
              <a:ext uri="{FF2B5EF4-FFF2-40B4-BE49-F238E27FC236}">
                <a16:creationId xmlns:a16="http://schemas.microsoft.com/office/drawing/2014/main" id="{B398CEAF-E18B-484B-9022-DD391560E5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98838" y="6234113"/>
            <a:ext cx="31083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hu-HU" altLang="hu-HU"/>
          </a:p>
        </p:txBody>
      </p:sp>
      <p:sp>
        <p:nvSpPr>
          <p:cNvPr id="74758" name="Rectangle 4">
            <a:extLst>
              <a:ext uri="{FF2B5EF4-FFF2-40B4-BE49-F238E27FC236}">
                <a16:creationId xmlns:a16="http://schemas.microsoft.com/office/drawing/2014/main" id="{3F612A82-33D3-4C76-810B-6DEA15AE923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60450" y="627063"/>
            <a:ext cx="8045450" cy="533400"/>
          </a:xfrm>
          <a:noFill/>
        </p:spPr>
        <p:txBody>
          <a:bodyPr lIns="0" tIns="0" rIns="0" bIns="0"/>
          <a:lstStyle/>
          <a:p>
            <a:pPr marL="0" indent="0" algn="ctr" defTabSz="401638" eaLnBrk="1" hangingPunct="1">
              <a:spcBef>
                <a:spcPct val="0"/>
              </a:spcBef>
            </a:pPr>
            <a:r>
              <a:rPr lang="en-US" altLang="hu-HU" sz="2400"/>
              <a:t>EGYÉB </a:t>
            </a:r>
            <a:r>
              <a:rPr lang="en-US" altLang="hu-HU" sz="2400">
                <a:highlight>
                  <a:srgbClr val="FFFF00"/>
                </a:highlight>
              </a:rPr>
              <a:t>DFD ELEMEK FELBOMLÁSA</a:t>
            </a:r>
          </a:p>
        </p:txBody>
      </p:sp>
      <p:sp>
        <p:nvSpPr>
          <p:cNvPr id="74759" name="Rectangle 5">
            <a:extLst>
              <a:ext uri="{FF2B5EF4-FFF2-40B4-BE49-F238E27FC236}">
                <a16:creationId xmlns:a16="http://schemas.microsoft.com/office/drawing/2014/main" id="{4060A2B8-75D2-4022-AB96-1B69FC5578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89088" y="1811338"/>
            <a:ext cx="4194175" cy="417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hu-HU" sz="2100" b="0">
                <a:solidFill>
                  <a:srgbClr val="000000"/>
                </a:solidFill>
              </a:rPr>
              <a:t>Külső entitás</a:t>
            </a:r>
          </a:p>
        </p:txBody>
      </p:sp>
      <p:sp>
        <p:nvSpPr>
          <p:cNvPr id="74760" name="Freeform 6">
            <a:extLst>
              <a:ext uri="{FF2B5EF4-FFF2-40B4-BE49-F238E27FC236}">
                <a16:creationId xmlns:a16="http://schemas.microsoft.com/office/drawing/2014/main" id="{DF71EDAE-D409-425F-BDBF-90C04AB69A19}"/>
              </a:ext>
            </a:extLst>
          </p:cNvPr>
          <p:cNvSpPr>
            <a:spLocks/>
          </p:cNvSpPr>
          <p:nvPr/>
        </p:nvSpPr>
        <p:spPr bwMode="auto">
          <a:xfrm>
            <a:off x="1738313" y="4610100"/>
            <a:ext cx="2630487" cy="506413"/>
          </a:xfrm>
          <a:custGeom>
            <a:avLst/>
            <a:gdLst>
              <a:gd name="T0" fmla="*/ 2628900 w 1657"/>
              <a:gd name="T1" fmla="*/ 0 h 319"/>
              <a:gd name="T2" fmla="*/ 0 w 1657"/>
              <a:gd name="T3" fmla="*/ 0 h 319"/>
              <a:gd name="T4" fmla="*/ 0 w 1657"/>
              <a:gd name="T5" fmla="*/ 504825 h 319"/>
              <a:gd name="T6" fmla="*/ 2628900 w 1657"/>
              <a:gd name="T7" fmla="*/ 504825 h 319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657" h="319">
                <a:moveTo>
                  <a:pt x="1656" y="0"/>
                </a:moveTo>
                <a:lnTo>
                  <a:pt x="0" y="0"/>
                </a:lnTo>
                <a:lnTo>
                  <a:pt x="0" y="318"/>
                </a:lnTo>
                <a:lnTo>
                  <a:pt x="1656" y="318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74761" name="Line 7">
            <a:extLst>
              <a:ext uri="{FF2B5EF4-FFF2-40B4-BE49-F238E27FC236}">
                <a16:creationId xmlns:a16="http://schemas.microsoft.com/office/drawing/2014/main" id="{AFBA3269-FB60-4664-A0D4-B6179A8BCC0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398713" y="4608513"/>
            <a:ext cx="0" cy="50641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74762" name="Rectangle 8">
            <a:extLst>
              <a:ext uri="{FF2B5EF4-FFF2-40B4-BE49-F238E27FC236}">
                <a16:creationId xmlns:a16="http://schemas.microsoft.com/office/drawing/2014/main" id="{6BEC7DC1-F5BE-4215-A145-A435C18DFE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55800" y="4727575"/>
            <a:ext cx="425450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hu-HU" sz="1800" b="0">
                <a:solidFill>
                  <a:srgbClr val="000000"/>
                </a:solidFill>
              </a:rPr>
              <a:t>D3</a:t>
            </a:r>
          </a:p>
        </p:txBody>
      </p:sp>
      <p:sp>
        <p:nvSpPr>
          <p:cNvPr id="74763" name="Rectangle 9">
            <a:extLst>
              <a:ext uri="{FF2B5EF4-FFF2-40B4-BE49-F238E27FC236}">
                <a16:creationId xmlns:a16="http://schemas.microsoft.com/office/drawing/2014/main" id="{1BA51F7D-FBF4-443F-8256-49B8978466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33650" y="4727575"/>
            <a:ext cx="803275" cy="179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hu-HU" sz="1800" b="0">
                <a:solidFill>
                  <a:srgbClr val="000000"/>
                </a:solidFill>
              </a:rPr>
              <a:t>VEVőK</a:t>
            </a:r>
          </a:p>
        </p:txBody>
      </p:sp>
      <p:sp>
        <p:nvSpPr>
          <p:cNvPr id="74764" name="Rectangle 10">
            <a:extLst>
              <a:ext uri="{FF2B5EF4-FFF2-40B4-BE49-F238E27FC236}">
                <a16:creationId xmlns:a16="http://schemas.microsoft.com/office/drawing/2014/main" id="{1D772314-391E-4C95-A025-C2539FEC5D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16075" y="4151313"/>
            <a:ext cx="2986088" cy="206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hu-HU" sz="2100" b="0">
                <a:solidFill>
                  <a:srgbClr val="000000"/>
                </a:solidFill>
              </a:rPr>
              <a:t>Adattár</a:t>
            </a:r>
          </a:p>
        </p:txBody>
      </p:sp>
      <p:sp>
        <p:nvSpPr>
          <p:cNvPr id="74765" name="Rectangle 11">
            <a:extLst>
              <a:ext uri="{FF2B5EF4-FFF2-40B4-BE49-F238E27FC236}">
                <a16:creationId xmlns:a16="http://schemas.microsoft.com/office/drawing/2014/main" id="{3503ABCC-2345-4B60-B65E-E883BFF9AC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80113" y="4730750"/>
            <a:ext cx="387350" cy="120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hu-HU" sz="1800" b="0">
                <a:solidFill>
                  <a:srgbClr val="000000"/>
                </a:solidFill>
              </a:rPr>
              <a:t>D3a</a:t>
            </a:r>
          </a:p>
        </p:txBody>
      </p:sp>
      <p:sp>
        <p:nvSpPr>
          <p:cNvPr id="74766" name="Rectangle 12">
            <a:extLst>
              <a:ext uri="{FF2B5EF4-FFF2-40B4-BE49-F238E27FC236}">
                <a16:creationId xmlns:a16="http://schemas.microsoft.com/office/drawing/2014/main" id="{433A8DD2-7BD1-47C8-9951-413F26B7FB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84875" y="5541963"/>
            <a:ext cx="401638" cy="120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hu-HU" sz="1800" b="0">
                <a:solidFill>
                  <a:srgbClr val="000000"/>
                </a:solidFill>
              </a:rPr>
              <a:t>D3b</a:t>
            </a:r>
          </a:p>
        </p:txBody>
      </p:sp>
      <p:sp>
        <p:nvSpPr>
          <p:cNvPr id="74767" name="Rectangle 13">
            <a:extLst>
              <a:ext uri="{FF2B5EF4-FFF2-40B4-BE49-F238E27FC236}">
                <a16:creationId xmlns:a16="http://schemas.microsoft.com/office/drawing/2014/main" id="{4D60F8FB-F0E9-459F-A544-623ACF4E16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30988" y="4740275"/>
            <a:ext cx="1897062" cy="122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hu-HU" sz="1800" b="0">
                <a:solidFill>
                  <a:srgbClr val="000000"/>
                </a:solidFill>
              </a:rPr>
              <a:t>KISKERESKEDőK</a:t>
            </a:r>
          </a:p>
        </p:txBody>
      </p:sp>
      <p:sp>
        <p:nvSpPr>
          <p:cNvPr id="74768" name="Rectangle 14">
            <a:extLst>
              <a:ext uri="{FF2B5EF4-FFF2-40B4-BE49-F238E27FC236}">
                <a16:creationId xmlns:a16="http://schemas.microsoft.com/office/drawing/2014/main" id="{A8946B83-2F67-4568-9FA6-5D900FA62C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75425" y="5383213"/>
            <a:ext cx="1935163" cy="403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hu-HU" sz="1800" b="0">
                <a:solidFill>
                  <a:srgbClr val="000000"/>
                </a:solidFill>
              </a:rPr>
              <a:t>NAGYKERES-KEDőK</a:t>
            </a:r>
          </a:p>
        </p:txBody>
      </p:sp>
      <p:sp>
        <p:nvSpPr>
          <p:cNvPr id="74769" name="Oval 15">
            <a:extLst>
              <a:ext uri="{FF2B5EF4-FFF2-40B4-BE49-F238E27FC236}">
                <a16:creationId xmlns:a16="http://schemas.microsoft.com/office/drawing/2014/main" id="{7A0AC1A3-CC8C-4576-88F3-8EE546819E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11850" y="3232150"/>
            <a:ext cx="1930400" cy="1054100"/>
          </a:xfrm>
          <a:prstGeom prst="ellips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hu-HU" altLang="hu-HU"/>
          </a:p>
        </p:txBody>
      </p:sp>
      <p:sp>
        <p:nvSpPr>
          <p:cNvPr id="74770" name="Rectangle 16">
            <a:extLst>
              <a:ext uri="{FF2B5EF4-FFF2-40B4-BE49-F238E27FC236}">
                <a16:creationId xmlns:a16="http://schemas.microsoft.com/office/drawing/2014/main" id="{4B8D560E-4E1F-4989-B41C-EA0645AE79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73863" y="3203575"/>
            <a:ext cx="233362" cy="119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hu-HU" sz="1600" b="0">
                <a:solidFill>
                  <a:srgbClr val="000000"/>
                </a:solidFill>
              </a:rPr>
              <a:t>a2</a:t>
            </a:r>
          </a:p>
        </p:txBody>
      </p:sp>
      <p:sp>
        <p:nvSpPr>
          <p:cNvPr id="74771" name="Rectangle 17">
            <a:extLst>
              <a:ext uri="{FF2B5EF4-FFF2-40B4-BE49-F238E27FC236}">
                <a16:creationId xmlns:a16="http://schemas.microsoft.com/office/drawing/2014/main" id="{F59EB318-867C-4CB2-BE21-5AAC4776A3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45200" y="3390900"/>
            <a:ext cx="1676400" cy="787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hu-HU" sz="1800" b="0">
                <a:solidFill>
                  <a:srgbClr val="000000"/>
                </a:solidFill>
              </a:rPr>
              <a:t>NEHÉZIPARI TERMÉKEK RAKTÁRA</a:t>
            </a:r>
          </a:p>
        </p:txBody>
      </p:sp>
      <p:sp>
        <p:nvSpPr>
          <p:cNvPr id="74772" name="Rectangle 18">
            <a:extLst>
              <a:ext uri="{FF2B5EF4-FFF2-40B4-BE49-F238E27FC236}">
                <a16:creationId xmlns:a16="http://schemas.microsoft.com/office/drawing/2014/main" id="{CED24809-0FA8-426E-A22A-5606101627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34188" y="2016125"/>
            <a:ext cx="233362" cy="119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hu-HU" sz="1800" b="0">
                <a:solidFill>
                  <a:srgbClr val="000000"/>
                </a:solidFill>
              </a:rPr>
              <a:t>a1</a:t>
            </a:r>
          </a:p>
        </p:txBody>
      </p:sp>
      <p:sp>
        <p:nvSpPr>
          <p:cNvPr id="74773" name="Rectangle 19">
            <a:extLst>
              <a:ext uri="{FF2B5EF4-FFF2-40B4-BE49-F238E27FC236}">
                <a16:creationId xmlns:a16="http://schemas.microsoft.com/office/drawing/2014/main" id="{9CEFC1D7-B115-458A-8D68-E74EA40539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24588" y="2357438"/>
            <a:ext cx="1457325" cy="500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hu-HU" sz="1800" b="0">
                <a:solidFill>
                  <a:srgbClr val="000000"/>
                </a:solidFill>
              </a:rPr>
              <a:t>ÁLTALÁNOS</a:t>
            </a:r>
          </a:p>
          <a:p>
            <a:pPr algn="ctr"/>
            <a:r>
              <a:rPr lang="en-US" altLang="hu-HU" sz="1800" b="0">
                <a:solidFill>
                  <a:srgbClr val="000000"/>
                </a:solidFill>
              </a:rPr>
              <a:t>RAKTÁR</a:t>
            </a:r>
          </a:p>
        </p:txBody>
      </p:sp>
      <p:sp>
        <p:nvSpPr>
          <p:cNvPr id="74774" name="Rectangle 20">
            <a:extLst>
              <a:ext uri="{FF2B5EF4-FFF2-40B4-BE49-F238E27FC236}">
                <a16:creationId xmlns:a16="http://schemas.microsoft.com/office/drawing/2014/main" id="{A4314A4E-2A56-4F1F-AFE0-50D08594C1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72025" y="2463800"/>
            <a:ext cx="179388" cy="179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hu-HU" sz="1800" b="0">
                <a:solidFill>
                  <a:srgbClr val="000000"/>
                </a:solidFill>
              </a:rPr>
              <a:t>=</a:t>
            </a:r>
          </a:p>
        </p:txBody>
      </p:sp>
      <p:sp>
        <p:nvSpPr>
          <p:cNvPr id="74775" name="Rectangle 21">
            <a:extLst>
              <a:ext uri="{FF2B5EF4-FFF2-40B4-BE49-F238E27FC236}">
                <a16:creationId xmlns:a16="http://schemas.microsoft.com/office/drawing/2014/main" id="{71FAEFDA-5374-4915-96E4-6F8CB3752C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10138" y="4697413"/>
            <a:ext cx="177800" cy="179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hu-HU" sz="1800" b="0">
                <a:solidFill>
                  <a:srgbClr val="000000"/>
                </a:solidFill>
              </a:rPr>
              <a:t>=</a:t>
            </a:r>
          </a:p>
        </p:txBody>
      </p:sp>
      <p:sp>
        <p:nvSpPr>
          <p:cNvPr id="74776" name="Rectangle 22">
            <a:extLst>
              <a:ext uri="{FF2B5EF4-FFF2-40B4-BE49-F238E27FC236}">
                <a16:creationId xmlns:a16="http://schemas.microsoft.com/office/drawing/2014/main" id="{22D55812-77AA-4EAB-ACD1-670A443F7B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6663" y="2366963"/>
            <a:ext cx="125412" cy="125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hu-HU" sz="1800" b="0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74777" name="Rectangle 23">
            <a:extLst>
              <a:ext uri="{FF2B5EF4-FFF2-40B4-BE49-F238E27FC236}">
                <a16:creationId xmlns:a16="http://schemas.microsoft.com/office/drawing/2014/main" id="{7EA90F86-105D-4D81-A019-61D88670A6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85950" y="2628900"/>
            <a:ext cx="1352550" cy="222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hu-HU" sz="1800" b="0">
                <a:solidFill>
                  <a:srgbClr val="000000"/>
                </a:solidFill>
              </a:rPr>
              <a:t>RAKTÁR</a:t>
            </a:r>
          </a:p>
        </p:txBody>
      </p:sp>
      <p:sp>
        <p:nvSpPr>
          <p:cNvPr id="74778" name="Oval 24">
            <a:extLst>
              <a:ext uri="{FF2B5EF4-FFF2-40B4-BE49-F238E27FC236}">
                <a16:creationId xmlns:a16="http://schemas.microsoft.com/office/drawing/2014/main" id="{EA0AE2FF-E56B-4AE2-81C8-072F0709BF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69000" y="1974850"/>
            <a:ext cx="1930400" cy="1054100"/>
          </a:xfrm>
          <a:prstGeom prst="ellips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hu-HU" altLang="hu-HU"/>
          </a:p>
        </p:txBody>
      </p:sp>
      <p:sp>
        <p:nvSpPr>
          <p:cNvPr id="74779" name="Oval 25">
            <a:extLst>
              <a:ext uri="{FF2B5EF4-FFF2-40B4-BE49-F238E27FC236}">
                <a16:creationId xmlns:a16="http://schemas.microsoft.com/office/drawing/2014/main" id="{6F8CE2D3-FF8E-4855-B404-26A52E0AF9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68450" y="2127250"/>
            <a:ext cx="1930400" cy="1054100"/>
          </a:xfrm>
          <a:prstGeom prst="ellips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hu-HU" altLang="hu-HU"/>
          </a:p>
        </p:txBody>
      </p:sp>
      <p:sp>
        <p:nvSpPr>
          <p:cNvPr id="74780" name="Freeform 26">
            <a:extLst>
              <a:ext uri="{FF2B5EF4-FFF2-40B4-BE49-F238E27FC236}">
                <a16:creationId xmlns:a16="http://schemas.microsoft.com/office/drawing/2014/main" id="{07ED4F0A-12BA-420C-A108-D01D529A7CCB}"/>
              </a:ext>
            </a:extLst>
          </p:cNvPr>
          <p:cNvSpPr>
            <a:spLocks/>
          </p:cNvSpPr>
          <p:nvPr/>
        </p:nvSpPr>
        <p:spPr bwMode="auto">
          <a:xfrm>
            <a:off x="5819775" y="5391150"/>
            <a:ext cx="2630488" cy="506413"/>
          </a:xfrm>
          <a:custGeom>
            <a:avLst/>
            <a:gdLst>
              <a:gd name="T0" fmla="*/ 2628900 w 1657"/>
              <a:gd name="T1" fmla="*/ 0 h 319"/>
              <a:gd name="T2" fmla="*/ 0 w 1657"/>
              <a:gd name="T3" fmla="*/ 0 h 319"/>
              <a:gd name="T4" fmla="*/ 0 w 1657"/>
              <a:gd name="T5" fmla="*/ 504825 h 319"/>
              <a:gd name="T6" fmla="*/ 2628900 w 1657"/>
              <a:gd name="T7" fmla="*/ 504825 h 319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657" h="319">
                <a:moveTo>
                  <a:pt x="1656" y="0"/>
                </a:moveTo>
                <a:lnTo>
                  <a:pt x="0" y="0"/>
                </a:lnTo>
                <a:lnTo>
                  <a:pt x="0" y="318"/>
                </a:lnTo>
                <a:lnTo>
                  <a:pt x="1656" y="318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74781" name="Line 27">
            <a:extLst>
              <a:ext uri="{FF2B5EF4-FFF2-40B4-BE49-F238E27FC236}">
                <a16:creationId xmlns:a16="http://schemas.microsoft.com/office/drawing/2014/main" id="{86BEFC48-7D71-4ED9-B122-8BCAD5012D5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465888" y="5389563"/>
            <a:ext cx="0" cy="50641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74782" name="Freeform 28">
            <a:extLst>
              <a:ext uri="{FF2B5EF4-FFF2-40B4-BE49-F238E27FC236}">
                <a16:creationId xmlns:a16="http://schemas.microsoft.com/office/drawing/2014/main" id="{ECBFACCC-F43F-452C-A8A5-A4F1622F3CDB}"/>
              </a:ext>
            </a:extLst>
          </p:cNvPr>
          <p:cNvSpPr>
            <a:spLocks/>
          </p:cNvSpPr>
          <p:nvPr/>
        </p:nvSpPr>
        <p:spPr bwMode="auto">
          <a:xfrm>
            <a:off x="5772150" y="4586288"/>
            <a:ext cx="2630488" cy="506412"/>
          </a:xfrm>
          <a:custGeom>
            <a:avLst/>
            <a:gdLst>
              <a:gd name="T0" fmla="*/ 2628900 w 1657"/>
              <a:gd name="T1" fmla="*/ 0 h 319"/>
              <a:gd name="T2" fmla="*/ 0 w 1657"/>
              <a:gd name="T3" fmla="*/ 0 h 319"/>
              <a:gd name="T4" fmla="*/ 0 w 1657"/>
              <a:gd name="T5" fmla="*/ 504825 h 319"/>
              <a:gd name="T6" fmla="*/ 2628900 w 1657"/>
              <a:gd name="T7" fmla="*/ 504825 h 319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657" h="319">
                <a:moveTo>
                  <a:pt x="1656" y="0"/>
                </a:moveTo>
                <a:lnTo>
                  <a:pt x="0" y="0"/>
                </a:lnTo>
                <a:lnTo>
                  <a:pt x="0" y="318"/>
                </a:lnTo>
                <a:lnTo>
                  <a:pt x="1656" y="318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74783" name="Line 29">
            <a:extLst>
              <a:ext uri="{FF2B5EF4-FFF2-40B4-BE49-F238E27FC236}">
                <a16:creationId xmlns:a16="http://schemas.microsoft.com/office/drawing/2014/main" id="{27FC6350-A7CD-4397-B2E5-2006485CEEA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432550" y="4584700"/>
            <a:ext cx="0" cy="506413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</p:spTree>
  </p:cSld>
  <p:clrMapOvr>
    <a:masterClrMapping/>
  </p:clrMapOvr>
  <p:transition>
    <p:wipe dir="d"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Élőláb helye 4">
            <a:extLst>
              <a:ext uri="{FF2B5EF4-FFF2-40B4-BE49-F238E27FC236}">
                <a16:creationId xmlns:a16="http://schemas.microsoft.com/office/drawing/2014/main" id="{A9F9E52F-B375-4010-805B-3ED9A0F322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hu-HU" b="0">
                <a:latin typeface="Arial" panose="020B0604020202020204" pitchFamily="34" charset="0"/>
              </a:rPr>
              <a:t>Információrendszer fejlesztés módszertana, Dr. Molnár Bálint egyetemi docens</a:t>
            </a:r>
          </a:p>
        </p:txBody>
      </p:sp>
      <p:sp>
        <p:nvSpPr>
          <p:cNvPr id="76803" name="Dia számának helye 5">
            <a:extLst>
              <a:ext uri="{FF2B5EF4-FFF2-40B4-BE49-F238E27FC236}">
                <a16:creationId xmlns:a16="http://schemas.microsoft.com/office/drawing/2014/main" id="{08280A51-8B5E-4B7C-8AB1-55AD725BD9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fld id="{706B3570-FED3-4EE0-8DFB-6F2BD329F304}" type="slidenum">
              <a:rPr lang="en-US" altLang="hu-HU" b="0">
                <a:latin typeface="Arial" panose="020B0604020202020204" pitchFamily="34" charset="0"/>
              </a:rPr>
              <a:pPr/>
              <a:t>36</a:t>
            </a:fld>
            <a:endParaRPr lang="en-US" altLang="hu-HU" b="0">
              <a:latin typeface="Arial" panose="020B0604020202020204" pitchFamily="34" charset="0"/>
            </a:endParaRPr>
          </a:p>
        </p:txBody>
      </p:sp>
      <p:sp>
        <p:nvSpPr>
          <p:cNvPr id="76804" name="Rectangle 2">
            <a:extLst>
              <a:ext uri="{FF2B5EF4-FFF2-40B4-BE49-F238E27FC236}">
                <a16:creationId xmlns:a16="http://schemas.microsoft.com/office/drawing/2014/main" id="{1F001077-2D6E-43E5-B4BC-3B88707654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7875" y="6234113"/>
            <a:ext cx="20383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hu-HU" altLang="hu-HU"/>
          </a:p>
        </p:txBody>
      </p:sp>
      <p:sp>
        <p:nvSpPr>
          <p:cNvPr id="76805" name="Rectangle 3">
            <a:extLst>
              <a:ext uri="{FF2B5EF4-FFF2-40B4-BE49-F238E27FC236}">
                <a16:creationId xmlns:a16="http://schemas.microsoft.com/office/drawing/2014/main" id="{D84EA74B-10C7-4C10-BF37-49F461B45D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98838" y="6234113"/>
            <a:ext cx="31083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hu-HU" altLang="hu-HU"/>
          </a:p>
        </p:txBody>
      </p:sp>
      <p:sp>
        <p:nvSpPr>
          <p:cNvPr id="76806" name="Rectangle 4">
            <a:extLst>
              <a:ext uri="{FF2B5EF4-FFF2-40B4-BE49-F238E27FC236}">
                <a16:creationId xmlns:a16="http://schemas.microsoft.com/office/drawing/2014/main" id="{B43C0B27-0975-4BFE-AA51-041D6842CBD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04900" y="638175"/>
            <a:ext cx="7943850" cy="328613"/>
          </a:xfrm>
          <a:noFill/>
        </p:spPr>
        <p:txBody>
          <a:bodyPr lIns="0" tIns="0" rIns="0" bIns="0"/>
          <a:lstStyle/>
          <a:p>
            <a:pPr marL="0" indent="0" algn="ctr" defTabSz="401638" eaLnBrk="1" hangingPunct="1">
              <a:spcBef>
                <a:spcPct val="0"/>
              </a:spcBef>
            </a:pPr>
            <a:r>
              <a:rPr lang="en-US" altLang="hu-HU" sz="2400"/>
              <a:t>KITERJESZTÉSI IRÁNYELVEK</a:t>
            </a:r>
          </a:p>
        </p:txBody>
      </p:sp>
      <p:sp>
        <p:nvSpPr>
          <p:cNvPr id="76807" name="Rectangle 5">
            <a:extLst>
              <a:ext uri="{FF2B5EF4-FFF2-40B4-BE49-F238E27FC236}">
                <a16:creationId xmlns:a16="http://schemas.microsoft.com/office/drawing/2014/main" id="{71CB4980-555D-4D71-AA6D-5D3C4D292B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85900" y="1960563"/>
            <a:ext cx="7758113" cy="2744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hu-HU" sz="2100" b="0">
                <a:solidFill>
                  <a:srgbClr val="000000"/>
                </a:solidFill>
              </a:rPr>
              <a:t>A jelenlegi rendszert csak a 2. szintig</a:t>
            </a:r>
          </a:p>
          <a:p>
            <a:endParaRPr lang="en-US" altLang="hu-HU" sz="2100" b="0">
              <a:solidFill>
                <a:srgbClr val="000000"/>
              </a:solidFill>
            </a:endParaRPr>
          </a:p>
          <a:p>
            <a:endParaRPr lang="en-US" altLang="hu-HU" sz="2100" b="0">
              <a:solidFill>
                <a:srgbClr val="000000"/>
              </a:solidFill>
            </a:endParaRPr>
          </a:p>
          <a:p>
            <a:r>
              <a:rPr lang="en-US" altLang="hu-HU" sz="2100" b="0">
                <a:solidFill>
                  <a:srgbClr val="000000"/>
                </a:solidFill>
              </a:rPr>
              <a:t>A választott rendszert csak a 3. szintig</a:t>
            </a:r>
          </a:p>
          <a:p>
            <a:endParaRPr lang="en-US" altLang="hu-HU" sz="2100" b="0">
              <a:solidFill>
                <a:srgbClr val="000000"/>
              </a:solidFill>
            </a:endParaRPr>
          </a:p>
          <a:p>
            <a:endParaRPr lang="en-US" altLang="hu-HU" sz="2100" b="0">
              <a:solidFill>
                <a:srgbClr val="000000"/>
              </a:solidFill>
            </a:endParaRPr>
          </a:p>
          <a:p>
            <a:r>
              <a:rPr lang="en-US" altLang="hu-HU" sz="2100" b="0">
                <a:solidFill>
                  <a:srgbClr val="000000"/>
                </a:solidFill>
                <a:highlight>
                  <a:srgbClr val="FFFF00"/>
                </a:highlight>
              </a:rPr>
              <a:t>Maximálisan 10-15 folyamat </a:t>
            </a:r>
            <a:r>
              <a:rPr lang="en-US" altLang="hu-HU" sz="2100" b="0">
                <a:solidFill>
                  <a:srgbClr val="000000"/>
                </a:solidFill>
              </a:rPr>
              <a:t>szerepeljen bármely szinten (könnyen olvashatónak kell lennie)</a:t>
            </a:r>
          </a:p>
        </p:txBody>
      </p:sp>
    </p:spTree>
  </p:cSld>
  <p:clrMapOvr>
    <a:masterClrMapping/>
  </p:clrMapOvr>
  <p:transition>
    <p:wipe dir="d"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Élőláb helye 2">
            <a:extLst>
              <a:ext uri="{FF2B5EF4-FFF2-40B4-BE49-F238E27FC236}">
                <a16:creationId xmlns:a16="http://schemas.microsoft.com/office/drawing/2014/main" id="{E6F0B198-98D2-448F-8A20-AD2E14215C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hu-HU" b="0">
                <a:latin typeface="Arial" panose="020B0604020202020204" pitchFamily="34" charset="0"/>
              </a:rPr>
              <a:t>Információrendszer fejlesztés módszertana, Dr. Molnár Bálint egyetemi docens</a:t>
            </a:r>
          </a:p>
        </p:txBody>
      </p:sp>
      <p:sp>
        <p:nvSpPr>
          <p:cNvPr id="78851" name="Dia számának helye 3">
            <a:extLst>
              <a:ext uri="{FF2B5EF4-FFF2-40B4-BE49-F238E27FC236}">
                <a16:creationId xmlns:a16="http://schemas.microsoft.com/office/drawing/2014/main" id="{4B7BD6AE-06F4-4FA1-B9F7-9CA527709D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fld id="{A869C591-C769-44EF-A027-409AF6594DE9}" type="slidenum">
              <a:rPr lang="en-US" altLang="hu-HU" b="0">
                <a:latin typeface="Arial" panose="020B0604020202020204" pitchFamily="34" charset="0"/>
              </a:rPr>
              <a:pPr/>
              <a:t>37</a:t>
            </a:fld>
            <a:endParaRPr lang="en-US" altLang="hu-HU" b="0">
              <a:latin typeface="Arial" panose="020B0604020202020204" pitchFamily="34" charset="0"/>
            </a:endParaRPr>
          </a:p>
        </p:txBody>
      </p:sp>
      <p:sp>
        <p:nvSpPr>
          <p:cNvPr id="78852" name="Rectangle 2">
            <a:extLst>
              <a:ext uri="{FF2B5EF4-FFF2-40B4-BE49-F238E27FC236}">
                <a16:creationId xmlns:a16="http://schemas.microsoft.com/office/drawing/2014/main" id="{24324285-79F6-40F7-8488-9E433FC789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98838" y="6234113"/>
            <a:ext cx="31083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hu-HU" altLang="hu-HU"/>
          </a:p>
        </p:txBody>
      </p:sp>
      <p:sp>
        <p:nvSpPr>
          <p:cNvPr id="78853" name="Rectangle 3">
            <a:extLst>
              <a:ext uri="{FF2B5EF4-FFF2-40B4-BE49-F238E27FC236}">
                <a16:creationId xmlns:a16="http://schemas.microsoft.com/office/drawing/2014/main" id="{A1ACA37C-9105-4645-8A74-12C7B61F1C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3138" y="655638"/>
            <a:ext cx="8404225" cy="293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654050" indent="-252413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006475" indent="-201613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408113" indent="-201613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1809750" indent="-200025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266950" indent="-200025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724150" indent="-200025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181350" indent="-200025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638550" indent="-200025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hu-HU" sz="2400" b="0">
                <a:solidFill>
                  <a:srgbClr val="000000"/>
                </a:solidFill>
              </a:rPr>
              <a:t>DFD ELKÉSZÍTÉSÉNEK LÉPÉSEI</a:t>
            </a:r>
          </a:p>
        </p:txBody>
      </p:sp>
      <p:sp>
        <p:nvSpPr>
          <p:cNvPr id="78854" name="Rectangle 4">
            <a:extLst>
              <a:ext uri="{FF2B5EF4-FFF2-40B4-BE49-F238E27FC236}">
                <a16:creationId xmlns:a16="http://schemas.microsoft.com/office/drawing/2014/main" id="{B46E521B-FD8A-4E95-BBB9-1E461DF1D4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950" y="2000250"/>
            <a:ext cx="3133725" cy="318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hu-HU" sz="2000" b="0">
                <a:solidFill>
                  <a:srgbClr val="000000"/>
                </a:solidFill>
              </a:rPr>
              <a:t>Dokumentumáramlási ábra </a:t>
            </a:r>
          </a:p>
          <a:p>
            <a:r>
              <a:rPr lang="en-US" altLang="hu-HU" sz="2000" b="0">
                <a:solidFill>
                  <a:srgbClr val="000000"/>
                </a:solidFill>
              </a:rPr>
              <a:t>elkészítése</a:t>
            </a:r>
          </a:p>
          <a:p>
            <a:endParaRPr lang="en-US" altLang="hu-HU" sz="2000" b="0">
              <a:solidFill>
                <a:srgbClr val="000000"/>
              </a:solidFill>
            </a:endParaRPr>
          </a:p>
          <a:p>
            <a:r>
              <a:rPr lang="en-US" altLang="hu-HU" sz="2000" b="0">
                <a:solidFill>
                  <a:srgbClr val="000000"/>
                </a:solidFill>
              </a:rPr>
              <a:t>A szükséges folyamatokkal és</a:t>
            </a:r>
          </a:p>
          <a:p>
            <a:r>
              <a:rPr lang="en-US" altLang="hu-HU" sz="2000" b="0">
                <a:solidFill>
                  <a:srgbClr val="000000"/>
                </a:solidFill>
              </a:rPr>
              <a:t>adattárakkal való kibővítése</a:t>
            </a:r>
          </a:p>
          <a:p>
            <a:endParaRPr lang="en-US" altLang="hu-HU" sz="2000" b="0">
              <a:solidFill>
                <a:srgbClr val="000000"/>
              </a:solidFill>
            </a:endParaRPr>
          </a:p>
          <a:p>
            <a:r>
              <a:rPr lang="en-US" altLang="hu-HU" sz="2000" b="0">
                <a:solidFill>
                  <a:srgbClr val="000000"/>
                </a:solidFill>
              </a:rPr>
              <a:t>Alsó szintű DFD-k létrehozása</a:t>
            </a:r>
          </a:p>
          <a:p>
            <a:endParaRPr lang="en-US" altLang="hu-HU" sz="2000" b="0">
              <a:solidFill>
                <a:srgbClr val="000000"/>
              </a:solidFill>
            </a:endParaRPr>
          </a:p>
          <a:p>
            <a:r>
              <a:rPr lang="en-US" altLang="hu-HU" sz="2000" b="0">
                <a:solidFill>
                  <a:srgbClr val="000000"/>
                </a:solidFill>
              </a:rPr>
              <a:t>DFD halmaz áttekintése</a:t>
            </a:r>
          </a:p>
        </p:txBody>
      </p:sp>
      <p:sp>
        <p:nvSpPr>
          <p:cNvPr id="78855" name="Freeform 5">
            <a:extLst>
              <a:ext uri="{FF2B5EF4-FFF2-40B4-BE49-F238E27FC236}">
                <a16:creationId xmlns:a16="http://schemas.microsoft.com/office/drawing/2014/main" id="{93714599-E1C4-45DC-8FFB-A7297BD87A6F}"/>
              </a:ext>
            </a:extLst>
          </p:cNvPr>
          <p:cNvSpPr>
            <a:spLocks/>
          </p:cNvSpPr>
          <p:nvPr/>
        </p:nvSpPr>
        <p:spPr bwMode="auto">
          <a:xfrm>
            <a:off x="5210175" y="3459163"/>
            <a:ext cx="428625" cy="255587"/>
          </a:xfrm>
          <a:custGeom>
            <a:avLst/>
            <a:gdLst>
              <a:gd name="T0" fmla="*/ 0 w 270"/>
              <a:gd name="T1" fmla="*/ 0 h 161"/>
              <a:gd name="T2" fmla="*/ 0 w 270"/>
              <a:gd name="T3" fmla="*/ 254000 h 161"/>
              <a:gd name="T4" fmla="*/ 427038 w 270"/>
              <a:gd name="T5" fmla="*/ 254000 h 161"/>
              <a:gd name="T6" fmla="*/ 427038 w 270"/>
              <a:gd name="T7" fmla="*/ 0 h 161"/>
              <a:gd name="T8" fmla="*/ 0 w 270"/>
              <a:gd name="T9" fmla="*/ 0 h 161"/>
              <a:gd name="T10" fmla="*/ 0 w 270"/>
              <a:gd name="T11" fmla="*/ 0 h 161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270" h="161">
                <a:moveTo>
                  <a:pt x="0" y="0"/>
                </a:moveTo>
                <a:lnTo>
                  <a:pt x="0" y="160"/>
                </a:lnTo>
                <a:lnTo>
                  <a:pt x="269" y="160"/>
                </a:lnTo>
                <a:lnTo>
                  <a:pt x="269" y="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78856" name="Oval 6">
            <a:extLst>
              <a:ext uri="{FF2B5EF4-FFF2-40B4-BE49-F238E27FC236}">
                <a16:creationId xmlns:a16="http://schemas.microsoft.com/office/drawing/2014/main" id="{72039B5C-437F-4505-90F3-A54A0F4F54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08513" y="3330575"/>
            <a:ext cx="414337" cy="206375"/>
          </a:xfrm>
          <a:prstGeom prst="ellips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hu-HU" altLang="hu-HU"/>
          </a:p>
        </p:txBody>
      </p:sp>
      <p:sp>
        <p:nvSpPr>
          <p:cNvPr id="78857" name="Line 7">
            <a:extLst>
              <a:ext uri="{FF2B5EF4-FFF2-40B4-BE49-F238E27FC236}">
                <a16:creationId xmlns:a16="http://schemas.microsoft.com/office/drawing/2014/main" id="{6CDDF609-A2A6-4A8F-B771-1E68CA3C7089}"/>
              </a:ext>
            </a:extLst>
          </p:cNvPr>
          <p:cNvSpPr>
            <a:spLocks noChangeShapeType="1"/>
          </p:cNvSpPr>
          <p:nvPr/>
        </p:nvSpPr>
        <p:spPr bwMode="auto">
          <a:xfrm>
            <a:off x="5207000" y="3521075"/>
            <a:ext cx="43021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78858" name="Line 8">
            <a:extLst>
              <a:ext uri="{FF2B5EF4-FFF2-40B4-BE49-F238E27FC236}">
                <a16:creationId xmlns:a16="http://schemas.microsoft.com/office/drawing/2014/main" id="{110786F7-183D-4415-8F17-CC3AB8E3645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275263" y="3459163"/>
            <a:ext cx="0" cy="762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78859" name="Freeform 9">
            <a:extLst>
              <a:ext uri="{FF2B5EF4-FFF2-40B4-BE49-F238E27FC236}">
                <a16:creationId xmlns:a16="http://schemas.microsoft.com/office/drawing/2014/main" id="{C37B9255-C25D-4488-92DA-38EC8DD5EC30}"/>
              </a:ext>
            </a:extLst>
          </p:cNvPr>
          <p:cNvSpPr>
            <a:spLocks/>
          </p:cNvSpPr>
          <p:nvPr/>
        </p:nvSpPr>
        <p:spPr bwMode="auto">
          <a:xfrm>
            <a:off x="6145213" y="3459163"/>
            <a:ext cx="433387" cy="255587"/>
          </a:xfrm>
          <a:custGeom>
            <a:avLst/>
            <a:gdLst>
              <a:gd name="T0" fmla="*/ 0 w 273"/>
              <a:gd name="T1" fmla="*/ 0 h 161"/>
              <a:gd name="T2" fmla="*/ 0 w 273"/>
              <a:gd name="T3" fmla="*/ 254000 h 161"/>
              <a:gd name="T4" fmla="*/ 431800 w 273"/>
              <a:gd name="T5" fmla="*/ 254000 h 161"/>
              <a:gd name="T6" fmla="*/ 431800 w 273"/>
              <a:gd name="T7" fmla="*/ 0 h 161"/>
              <a:gd name="T8" fmla="*/ 0 w 273"/>
              <a:gd name="T9" fmla="*/ 0 h 161"/>
              <a:gd name="T10" fmla="*/ 0 w 273"/>
              <a:gd name="T11" fmla="*/ 0 h 161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273" h="161">
                <a:moveTo>
                  <a:pt x="0" y="0"/>
                </a:moveTo>
                <a:lnTo>
                  <a:pt x="0" y="160"/>
                </a:lnTo>
                <a:lnTo>
                  <a:pt x="272" y="160"/>
                </a:lnTo>
                <a:lnTo>
                  <a:pt x="272" y="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78860" name="Line 10">
            <a:extLst>
              <a:ext uri="{FF2B5EF4-FFF2-40B4-BE49-F238E27FC236}">
                <a16:creationId xmlns:a16="http://schemas.microsoft.com/office/drawing/2014/main" id="{7EFD2462-0343-40B7-B732-1A927E16E7FE}"/>
              </a:ext>
            </a:extLst>
          </p:cNvPr>
          <p:cNvSpPr>
            <a:spLocks noChangeShapeType="1"/>
          </p:cNvSpPr>
          <p:nvPr/>
        </p:nvSpPr>
        <p:spPr bwMode="auto">
          <a:xfrm>
            <a:off x="6142038" y="3521075"/>
            <a:ext cx="43497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78861" name="Line 11">
            <a:extLst>
              <a:ext uri="{FF2B5EF4-FFF2-40B4-BE49-F238E27FC236}">
                <a16:creationId xmlns:a16="http://schemas.microsoft.com/office/drawing/2014/main" id="{14F37B96-C630-4236-9F7B-797E11DF377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210300" y="3459163"/>
            <a:ext cx="0" cy="762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78862" name="Freeform 12">
            <a:extLst>
              <a:ext uri="{FF2B5EF4-FFF2-40B4-BE49-F238E27FC236}">
                <a16:creationId xmlns:a16="http://schemas.microsoft.com/office/drawing/2014/main" id="{8E486276-430A-4C0C-8FB6-9CE7E810AED7}"/>
              </a:ext>
            </a:extLst>
          </p:cNvPr>
          <p:cNvSpPr>
            <a:spLocks/>
          </p:cNvSpPr>
          <p:nvPr/>
        </p:nvSpPr>
        <p:spPr bwMode="auto">
          <a:xfrm>
            <a:off x="5218113" y="3844925"/>
            <a:ext cx="431800" cy="255588"/>
          </a:xfrm>
          <a:custGeom>
            <a:avLst/>
            <a:gdLst>
              <a:gd name="T0" fmla="*/ 0 w 272"/>
              <a:gd name="T1" fmla="*/ 0 h 161"/>
              <a:gd name="T2" fmla="*/ 0 w 272"/>
              <a:gd name="T3" fmla="*/ 254000 h 161"/>
              <a:gd name="T4" fmla="*/ 430213 w 272"/>
              <a:gd name="T5" fmla="*/ 254000 h 161"/>
              <a:gd name="T6" fmla="*/ 430213 w 272"/>
              <a:gd name="T7" fmla="*/ 0 h 161"/>
              <a:gd name="T8" fmla="*/ 0 w 272"/>
              <a:gd name="T9" fmla="*/ 0 h 161"/>
              <a:gd name="T10" fmla="*/ 0 w 272"/>
              <a:gd name="T11" fmla="*/ 0 h 161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272" h="161">
                <a:moveTo>
                  <a:pt x="0" y="0"/>
                </a:moveTo>
                <a:lnTo>
                  <a:pt x="0" y="160"/>
                </a:lnTo>
                <a:lnTo>
                  <a:pt x="271" y="160"/>
                </a:lnTo>
                <a:lnTo>
                  <a:pt x="271" y="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78863" name="Line 13">
            <a:extLst>
              <a:ext uri="{FF2B5EF4-FFF2-40B4-BE49-F238E27FC236}">
                <a16:creationId xmlns:a16="http://schemas.microsoft.com/office/drawing/2014/main" id="{5AF02A1F-D894-44CD-8800-AC6713E29BFD}"/>
              </a:ext>
            </a:extLst>
          </p:cNvPr>
          <p:cNvSpPr>
            <a:spLocks noChangeShapeType="1"/>
          </p:cNvSpPr>
          <p:nvPr/>
        </p:nvSpPr>
        <p:spPr bwMode="auto">
          <a:xfrm>
            <a:off x="5218113" y="3905250"/>
            <a:ext cx="430212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78864" name="Line 14">
            <a:extLst>
              <a:ext uri="{FF2B5EF4-FFF2-40B4-BE49-F238E27FC236}">
                <a16:creationId xmlns:a16="http://schemas.microsoft.com/office/drawing/2014/main" id="{FA0F9DE5-547C-4756-8D43-6C2A20AC89B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286375" y="3841750"/>
            <a:ext cx="0" cy="762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78865" name="Freeform 15">
            <a:extLst>
              <a:ext uri="{FF2B5EF4-FFF2-40B4-BE49-F238E27FC236}">
                <a16:creationId xmlns:a16="http://schemas.microsoft.com/office/drawing/2014/main" id="{4BEB4A66-D585-40BD-8018-8067A1DCD182}"/>
              </a:ext>
            </a:extLst>
          </p:cNvPr>
          <p:cNvSpPr>
            <a:spLocks/>
          </p:cNvSpPr>
          <p:nvPr/>
        </p:nvSpPr>
        <p:spPr bwMode="auto">
          <a:xfrm>
            <a:off x="6145213" y="3844925"/>
            <a:ext cx="433387" cy="255588"/>
          </a:xfrm>
          <a:custGeom>
            <a:avLst/>
            <a:gdLst>
              <a:gd name="T0" fmla="*/ 0 w 273"/>
              <a:gd name="T1" fmla="*/ 0 h 161"/>
              <a:gd name="T2" fmla="*/ 0 w 273"/>
              <a:gd name="T3" fmla="*/ 254000 h 161"/>
              <a:gd name="T4" fmla="*/ 431800 w 273"/>
              <a:gd name="T5" fmla="*/ 254000 h 161"/>
              <a:gd name="T6" fmla="*/ 431800 w 273"/>
              <a:gd name="T7" fmla="*/ 0 h 161"/>
              <a:gd name="T8" fmla="*/ 0 w 273"/>
              <a:gd name="T9" fmla="*/ 0 h 161"/>
              <a:gd name="T10" fmla="*/ 0 w 273"/>
              <a:gd name="T11" fmla="*/ 0 h 161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273" h="161">
                <a:moveTo>
                  <a:pt x="0" y="0"/>
                </a:moveTo>
                <a:lnTo>
                  <a:pt x="0" y="160"/>
                </a:lnTo>
                <a:lnTo>
                  <a:pt x="272" y="160"/>
                </a:lnTo>
                <a:lnTo>
                  <a:pt x="272" y="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78866" name="Line 16">
            <a:extLst>
              <a:ext uri="{FF2B5EF4-FFF2-40B4-BE49-F238E27FC236}">
                <a16:creationId xmlns:a16="http://schemas.microsoft.com/office/drawing/2014/main" id="{A9D2BFE8-E510-4A2A-B2F6-F4AF773435E2}"/>
              </a:ext>
            </a:extLst>
          </p:cNvPr>
          <p:cNvSpPr>
            <a:spLocks noChangeShapeType="1"/>
          </p:cNvSpPr>
          <p:nvPr/>
        </p:nvSpPr>
        <p:spPr bwMode="auto">
          <a:xfrm>
            <a:off x="6145213" y="3905250"/>
            <a:ext cx="4318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78867" name="Line 17">
            <a:extLst>
              <a:ext uri="{FF2B5EF4-FFF2-40B4-BE49-F238E27FC236}">
                <a16:creationId xmlns:a16="http://schemas.microsoft.com/office/drawing/2014/main" id="{230B7D1F-90A7-471B-BE31-C2559A53819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210300" y="3843338"/>
            <a:ext cx="0" cy="7461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78868" name="Freeform 18">
            <a:extLst>
              <a:ext uri="{FF2B5EF4-FFF2-40B4-BE49-F238E27FC236}">
                <a16:creationId xmlns:a16="http://schemas.microsoft.com/office/drawing/2014/main" id="{2834E4DF-7AC6-49AD-A9E5-1C60D029CCC6}"/>
              </a:ext>
            </a:extLst>
          </p:cNvPr>
          <p:cNvSpPr>
            <a:spLocks/>
          </p:cNvSpPr>
          <p:nvPr/>
        </p:nvSpPr>
        <p:spPr bwMode="auto">
          <a:xfrm>
            <a:off x="5721350" y="3754438"/>
            <a:ext cx="354013" cy="95250"/>
          </a:xfrm>
          <a:custGeom>
            <a:avLst/>
            <a:gdLst>
              <a:gd name="T0" fmla="*/ 352425 w 223"/>
              <a:gd name="T1" fmla="*/ 0 h 60"/>
              <a:gd name="T2" fmla="*/ 0 w 223"/>
              <a:gd name="T3" fmla="*/ 0 h 60"/>
              <a:gd name="T4" fmla="*/ 0 w 223"/>
              <a:gd name="T5" fmla="*/ 93663 h 60"/>
              <a:gd name="T6" fmla="*/ 352425 w 223"/>
              <a:gd name="T7" fmla="*/ 93663 h 6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23" h="60">
                <a:moveTo>
                  <a:pt x="222" y="0"/>
                </a:moveTo>
                <a:lnTo>
                  <a:pt x="0" y="0"/>
                </a:lnTo>
                <a:lnTo>
                  <a:pt x="0" y="59"/>
                </a:lnTo>
                <a:lnTo>
                  <a:pt x="222" y="5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78869" name="Rectangle 19">
            <a:extLst>
              <a:ext uri="{FF2B5EF4-FFF2-40B4-BE49-F238E27FC236}">
                <a16:creationId xmlns:a16="http://schemas.microsoft.com/office/drawing/2014/main" id="{749EEE5A-A940-493C-B7F1-1782E7BE55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08575" y="1847850"/>
            <a:ext cx="2817813" cy="252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hu-HU" sz="1800" b="0">
                <a:solidFill>
                  <a:srgbClr val="000000"/>
                </a:solidFill>
              </a:rPr>
              <a:t>A DFD-halmaz áttekintése</a:t>
            </a:r>
          </a:p>
        </p:txBody>
      </p:sp>
      <p:sp>
        <p:nvSpPr>
          <p:cNvPr id="78870" name="Oval 20">
            <a:extLst>
              <a:ext uri="{FF2B5EF4-FFF2-40B4-BE49-F238E27FC236}">
                <a16:creationId xmlns:a16="http://schemas.microsoft.com/office/drawing/2014/main" id="{F4055879-337A-41E0-97E2-642536DC98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48475" y="3233738"/>
            <a:ext cx="417513" cy="207962"/>
          </a:xfrm>
          <a:prstGeom prst="ellips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hu-HU" altLang="hu-HU"/>
          </a:p>
        </p:txBody>
      </p:sp>
      <p:sp>
        <p:nvSpPr>
          <p:cNvPr id="78871" name="Oval 21">
            <a:extLst>
              <a:ext uri="{FF2B5EF4-FFF2-40B4-BE49-F238E27FC236}">
                <a16:creationId xmlns:a16="http://schemas.microsoft.com/office/drawing/2014/main" id="{AD760323-C6FC-44E8-BF97-0B308AE10E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97400" y="4000500"/>
            <a:ext cx="415925" cy="209550"/>
          </a:xfrm>
          <a:prstGeom prst="ellips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hu-HU" altLang="hu-HU"/>
          </a:p>
        </p:txBody>
      </p:sp>
      <p:sp>
        <p:nvSpPr>
          <p:cNvPr id="78872" name="Oval 22">
            <a:extLst>
              <a:ext uri="{FF2B5EF4-FFF2-40B4-BE49-F238E27FC236}">
                <a16:creationId xmlns:a16="http://schemas.microsoft.com/office/drawing/2014/main" id="{0206F817-4231-4FFF-BB20-B0A08C87E7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48475" y="3521075"/>
            <a:ext cx="417513" cy="209550"/>
          </a:xfrm>
          <a:prstGeom prst="ellips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hu-HU" altLang="hu-HU"/>
          </a:p>
        </p:txBody>
      </p:sp>
      <p:sp>
        <p:nvSpPr>
          <p:cNvPr id="78873" name="Freeform 23">
            <a:extLst>
              <a:ext uri="{FF2B5EF4-FFF2-40B4-BE49-F238E27FC236}">
                <a16:creationId xmlns:a16="http://schemas.microsoft.com/office/drawing/2014/main" id="{AF8DC701-7BAF-4E4F-860D-C9947947D6D5}"/>
              </a:ext>
            </a:extLst>
          </p:cNvPr>
          <p:cNvSpPr>
            <a:spLocks/>
          </p:cNvSpPr>
          <p:nvPr/>
        </p:nvSpPr>
        <p:spPr bwMode="auto">
          <a:xfrm>
            <a:off x="5148263" y="3402013"/>
            <a:ext cx="1471612" cy="882650"/>
          </a:xfrm>
          <a:custGeom>
            <a:avLst/>
            <a:gdLst>
              <a:gd name="T0" fmla="*/ 0 w 927"/>
              <a:gd name="T1" fmla="*/ 873125 h 556"/>
              <a:gd name="T2" fmla="*/ 0 w 927"/>
              <a:gd name="T3" fmla="*/ 0 h 556"/>
              <a:gd name="T4" fmla="*/ 1470025 w 927"/>
              <a:gd name="T5" fmla="*/ 0 h 556"/>
              <a:gd name="T6" fmla="*/ 1470025 w 927"/>
              <a:gd name="T7" fmla="*/ 881063 h 556"/>
              <a:gd name="T8" fmla="*/ 0 w 927"/>
              <a:gd name="T9" fmla="*/ 881063 h 55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927" h="556">
                <a:moveTo>
                  <a:pt x="0" y="550"/>
                </a:moveTo>
                <a:lnTo>
                  <a:pt x="0" y="0"/>
                </a:lnTo>
                <a:lnTo>
                  <a:pt x="926" y="0"/>
                </a:lnTo>
                <a:lnTo>
                  <a:pt x="926" y="555"/>
                </a:lnTo>
                <a:lnTo>
                  <a:pt x="0" y="555"/>
                </a:lnTo>
              </a:path>
            </a:pathLst>
          </a:custGeom>
          <a:noFill/>
          <a:ln w="12700" cap="rnd" cmpd="sng">
            <a:solidFill>
              <a:srgbClr val="5F5F5F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78874" name="Line 24">
            <a:extLst>
              <a:ext uri="{FF2B5EF4-FFF2-40B4-BE49-F238E27FC236}">
                <a16:creationId xmlns:a16="http://schemas.microsoft.com/office/drawing/2014/main" id="{5295D0D8-4AF8-4698-9E88-8B305A05A4C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816600" y="3754438"/>
            <a:ext cx="0" cy="9207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78875" name="Line 25">
            <a:extLst>
              <a:ext uri="{FF2B5EF4-FFF2-40B4-BE49-F238E27FC236}">
                <a16:creationId xmlns:a16="http://schemas.microsoft.com/office/drawing/2014/main" id="{D3064BE3-24E4-4660-A057-A63CD2D0209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816600" y="3536950"/>
            <a:ext cx="0" cy="88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78876" name="Freeform 26">
            <a:extLst>
              <a:ext uri="{FF2B5EF4-FFF2-40B4-BE49-F238E27FC236}">
                <a16:creationId xmlns:a16="http://schemas.microsoft.com/office/drawing/2014/main" id="{6212FBB6-3D4B-4996-A767-307649E962B9}"/>
              </a:ext>
            </a:extLst>
          </p:cNvPr>
          <p:cNvSpPr>
            <a:spLocks/>
          </p:cNvSpPr>
          <p:nvPr/>
        </p:nvSpPr>
        <p:spPr bwMode="auto">
          <a:xfrm>
            <a:off x="5905500" y="3494088"/>
            <a:ext cx="30163" cy="50800"/>
          </a:xfrm>
          <a:custGeom>
            <a:avLst/>
            <a:gdLst>
              <a:gd name="T0" fmla="*/ 14288 w 19"/>
              <a:gd name="T1" fmla="*/ 49213 h 32"/>
              <a:gd name="T2" fmla="*/ 28575 w 19"/>
              <a:gd name="T3" fmla="*/ 0 h 32"/>
              <a:gd name="T4" fmla="*/ 0 w 19"/>
              <a:gd name="T5" fmla="*/ 1588 h 32"/>
              <a:gd name="T6" fmla="*/ 14288 w 19"/>
              <a:gd name="T7" fmla="*/ 49213 h 32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9" h="32">
                <a:moveTo>
                  <a:pt x="9" y="31"/>
                </a:moveTo>
                <a:lnTo>
                  <a:pt x="18" y="0"/>
                </a:lnTo>
                <a:lnTo>
                  <a:pt x="0" y="1"/>
                </a:lnTo>
                <a:lnTo>
                  <a:pt x="9" y="3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78877" name="Freeform 27">
            <a:extLst>
              <a:ext uri="{FF2B5EF4-FFF2-40B4-BE49-F238E27FC236}">
                <a16:creationId xmlns:a16="http://schemas.microsoft.com/office/drawing/2014/main" id="{9B4F9733-916F-4749-88FF-F90AB01BC43F}"/>
              </a:ext>
            </a:extLst>
          </p:cNvPr>
          <p:cNvSpPr>
            <a:spLocks/>
          </p:cNvSpPr>
          <p:nvPr/>
        </p:nvSpPr>
        <p:spPr bwMode="auto">
          <a:xfrm>
            <a:off x="5651500" y="3929063"/>
            <a:ext cx="58738" cy="33337"/>
          </a:xfrm>
          <a:custGeom>
            <a:avLst/>
            <a:gdLst>
              <a:gd name="T0" fmla="*/ 0 w 37"/>
              <a:gd name="T1" fmla="*/ 15875 h 21"/>
              <a:gd name="T2" fmla="*/ 57150 w 37"/>
              <a:gd name="T3" fmla="*/ 0 h 21"/>
              <a:gd name="T4" fmla="*/ 57150 w 37"/>
              <a:gd name="T5" fmla="*/ 31750 h 21"/>
              <a:gd name="T6" fmla="*/ 0 w 37"/>
              <a:gd name="T7" fmla="*/ 15875 h 21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37" h="21">
                <a:moveTo>
                  <a:pt x="0" y="10"/>
                </a:moveTo>
                <a:lnTo>
                  <a:pt x="36" y="0"/>
                </a:lnTo>
                <a:lnTo>
                  <a:pt x="36" y="20"/>
                </a:lnTo>
                <a:lnTo>
                  <a:pt x="0" y="1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78878" name="Freeform 28">
            <a:extLst>
              <a:ext uri="{FF2B5EF4-FFF2-40B4-BE49-F238E27FC236}">
                <a16:creationId xmlns:a16="http://schemas.microsoft.com/office/drawing/2014/main" id="{EB8ACC52-7C65-4607-BCD0-2ADADB551B7E}"/>
              </a:ext>
            </a:extLst>
          </p:cNvPr>
          <p:cNvSpPr>
            <a:spLocks/>
          </p:cNvSpPr>
          <p:nvPr/>
        </p:nvSpPr>
        <p:spPr bwMode="auto">
          <a:xfrm>
            <a:off x="5721350" y="3536950"/>
            <a:ext cx="354013" cy="90488"/>
          </a:xfrm>
          <a:custGeom>
            <a:avLst/>
            <a:gdLst>
              <a:gd name="T0" fmla="*/ 352425 w 223"/>
              <a:gd name="T1" fmla="*/ 0 h 57"/>
              <a:gd name="T2" fmla="*/ 0 w 223"/>
              <a:gd name="T3" fmla="*/ 0 h 57"/>
              <a:gd name="T4" fmla="*/ 0 w 223"/>
              <a:gd name="T5" fmla="*/ 88900 h 57"/>
              <a:gd name="T6" fmla="*/ 352425 w 223"/>
              <a:gd name="T7" fmla="*/ 88900 h 57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23" h="57">
                <a:moveTo>
                  <a:pt x="222" y="0"/>
                </a:moveTo>
                <a:lnTo>
                  <a:pt x="0" y="0"/>
                </a:lnTo>
                <a:lnTo>
                  <a:pt x="0" y="56"/>
                </a:lnTo>
                <a:lnTo>
                  <a:pt x="222" y="5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78879" name="Freeform 29">
            <a:extLst>
              <a:ext uri="{FF2B5EF4-FFF2-40B4-BE49-F238E27FC236}">
                <a16:creationId xmlns:a16="http://schemas.microsoft.com/office/drawing/2014/main" id="{6C90E8A9-7582-4CDF-9BD9-41335EB3D38C}"/>
              </a:ext>
            </a:extLst>
          </p:cNvPr>
          <p:cNvSpPr>
            <a:spLocks/>
          </p:cNvSpPr>
          <p:nvPr/>
        </p:nvSpPr>
        <p:spPr bwMode="auto">
          <a:xfrm>
            <a:off x="5918200" y="3608388"/>
            <a:ext cx="228600" cy="49212"/>
          </a:xfrm>
          <a:custGeom>
            <a:avLst/>
            <a:gdLst>
              <a:gd name="T0" fmla="*/ 0 w 144"/>
              <a:gd name="T1" fmla="*/ 0 h 31"/>
              <a:gd name="T2" fmla="*/ 0 w 144"/>
              <a:gd name="T3" fmla="*/ 47625 h 31"/>
              <a:gd name="T4" fmla="*/ 227013 w 144"/>
              <a:gd name="T5" fmla="*/ 47625 h 3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44" h="31">
                <a:moveTo>
                  <a:pt x="0" y="0"/>
                </a:moveTo>
                <a:lnTo>
                  <a:pt x="0" y="30"/>
                </a:lnTo>
                <a:lnTo>
                  <a:pt x="143" y="3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78880" name="Freeform 30">
            <a:extLst>
              <a:ext uri="{FF2B5EF4-FFF2-40B4-BE49-F238E27FC236}">
                <a16:creationId xmlns:a16="http://schemas.microsoft.com/office/drawing/2014/main" id="{3A5F9617-89FB-43A4-B5A4-D3850F4CCC01}"/>
              </a:ext>
            </a:extLst>
          </p:cNvPr>
          <p:cNvSpPr>
            <a:spLocks/>
          </p:cNvSpPr>
          <p:nvPr/>
        </p:nvSpPr>
        <p:spPr bwMode="auto">
          <a:xfrm>
            <a:off x="5638800" y="3473450"/>
            <a:ext cx="282575" cy="79375"/>
          </a:xfrm>
          <a:custGeom>
            <a:avLst/>
            <a:gdLst>
              <a:gd name="T0" fmla="*/ 0 w 178"/>
              <a:gd name="T1" fmla="*/ 0 h 50"/>
              <a:gd name="T2" fmla="*/ 280988 w 178"/>
              <a:gd name="T3" fmla="*/ 0 h 50"/>
              <a:gd name="T4" fmla="*/ 280988 w 178"/>
              <a:gd name="T5" fmla="*/ 77788 h 5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78" h="50">
                <a:moveTo>
                  <a:pt x="0" y="0"/>
                </a:moveTo>
                <a:lnTo>
                  <a:pt x="177" y="0"/>
                </a:lnTo>
                <a:lnTo>
                  <a:pt x="177" y="4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78881" name="Freeform 31">
            <a:extLst>
              <a:ext uri="{FF2B5EF4-FFF2-40B4-BE49-F238E27FC236}">
                <a16:creationId xmlns:a16="http://schemas.microsoft.com/office/drawing/2014/main" id="{BA4170F0-F95D-47F9-BA5E-630E905A32F0}"/>
              </a:ext>
            </a:extLst>
          </p:cNvPr>
          <p:cNvSpPr>
            <a:spLocks/>
          </p:cNvSpPr>
          <p:nvPr/>
        </p:nvSpPr>
        <p:spPr bwMode="auto">
          <a:xfrm>
            <a:off x="5648325" y="3830638"/>
            <a:ext cx="217488" cy="142875"/>
          </a:xfrm>
          <a:custGeom>
            <a:avLst/>
            <a:gdLst>
              <a:gd name="T0" fmla="*/ 215900 w 137"/>
              <a:gd name="T1" fmla="*/ 0 h 90"/>
              <a:gd name="T2" fmla="*/ 215900 w 137"/>
              <a:gd name="T3" fmla="*/ 141288 h 90"/>
              <a:gd name="T4" fmla="*/ 0 w 137"/>
              <a:gd name="T5" fmla="*/ 141288 h 9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37" h="90">
                <a:moveTo>
                  <a:pt x="136" y="0"/>
                </a:moveTo>
                <a:lnTo>
                  <a:pt x="136" y="89"/>
                </a:lnTo>
                <a:lnTo>
                  <a:pt x="0" y="8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78882" name="Freeform 32">
            <a:extLst>
              <a:ext uri="{FF2B5EF4-FFF2-40B4-BE49-F238E27FC236}">
                <a16:creationId xmlns:a16="http://schemas.microsoft.com/office/drawing/2014/main" id="{263CB827-A109-4235-A966-777853BE7CDA}"/>
              </a:ext>
            </a:extLst>
          </p:cNvPr>
          <p:cNvSpPr>
            <a:spLocks/>
          </p:cNvSpPr>
          <p:nvPr/>
        </p:nvSpPr>
        <p:spPr bwMode="auto">
          <a:xfrm>
            <a:off x="5927725" y="3830638"/>
            <a:ext cx="219075" cy="142875"/>
          </a:xfrm>
          <a:custGeom>
            <a:avLst/>
            <a:gdLst>
              <a:gd name="T0" fmla="*/ 217488 w 138"/>
              <a:gd name="T1" fmla="*/ 141288 h 90"/>
              <a:gd name="T2" fmla="*/ 0 w 138"/>
              <a:gd name="T3" fmla="*/ 141288 h 90"/>
              <a:gd name="T4" fmla="*/ 0 w 138"/>
              <a:gd name="T5" fmla="*/ 0 h 9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38" h="90">
                <a:moveTo>
                  <a:pt x="137" y="89"/>
                </a:moveTo>
                <a:lnTo>
                  <a:pt x="0" y="89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78883" name="Line 33">
            <a:extLst>
              <a:ext uri="{FF2B5EF4-FFF2-40B4-BE49-F238E27FC236}">
                <a16:creationId xmlns:a16="http://schemas.microsoft.com/office/drawing/2014/main" id="{13D88AFB-2553-423B-99F7-764471D7E79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019675" y="4011613"/>
            <a:ext cx="203200" cy="8731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78884" name="Freeform 34">
            <a:extLst>
              <a:ext uri="{FF2B5EF4-FFF2-40B4-BE49-F238E27FC236}">
                <a16:creationId xmlns:a16="http://schemas.microsoft.com/office/drawing/2014/main" id="{A4B981B1-0EFE-4B43-B2CB-66F57937FBD6}"/>
              </a:ext>
            </a:extLst>
          </p:cNvPr>
          <p:cNvSpPr>
            <a:spLocks/>
          </p:cNvSpPr>
          <p:nvPr/>
        </p:nvSpPr>
        <p:spPr bwMode="auto">
          <a:xfrm>
            <a:off x="6577013" y="3422650"/>
            <a:ext cx="53975" cy="46038"/>
          </a:xfrm>
          <a:custGeom>
            <a:avLst/>
            <a:gdLst>
              <a:gd name="T0" fmla="*/ 0 w 34"/>
              <a:gd name="T1" fmla="*/ 44450 h 29"/>
              <a:gd name="T2" fmla="*/ 52388 w 34"/>
              <a:gd name="T3" fmla="*/ 23813 h 29"/>
              <a:gd name="T4" fmla="*/ 33338 w 34"/>
              <a:gd name="T5" fmla="*/ 0 h 29"/>
              <a:gd name="T6" fmla="*/ 0 w 34"/>
              <a:gd name="T7" fmla="*/ 44450 h 29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34" h="29">
                <a:moveTo>
                  <a:pt x="0" y="28"/>
                </a:moveTo>
                <a:lnTo>
                  <a:pt x="33" y="15"/>
                </a:lnTo>
                <a:lnTo>
                  <a:pt x="21" y="0"/>
                </a:lnTo>
                <a:lnTo>
                  <a:pt x="0" y="28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78885" name="Freeform 35">
            <a:extLst>
              <a:ext uri="{FF2B5EF4-FFF2-40B4-BE49-F238E27FC236}">
                <a16:creationId xmlns:a16="http://schemas.microsoft.com/office/drawing/2014/main" id="{EE05B2E6-1D00-4439-8106-45FF6406207D}"/>
              </a:ext>
            </a:extLst>
          </p:cNvPr>
          <p:cNvSpPr>
            <a:spLocks/>
          </p:cNvSpPr>
          <p:nvPr/>
        </p:nvSpPr>
        <p:spPr bwMode="auto">
          <a:xfrm>
            <a:off x="6788150" y="3586163"/>
            <a:ext cx="58738" cy="34925"/>
          </a:xfrm>
          <a:custGeom>
            <a:avLst/>
            <a:gdLst>
              <a:gd name="T0" fmla="*/ 57150 w 37"/>
              <a:gd name="T1" fmla="*/ 17463 h 22"/>
              <a:gd name="T2" fmla="*/ 0 w 37"/>
              <a:gd name="T3" fmla="*/ 0 h 22"/>
              <a:gd name="T4" fmla="*/ 0 w 37"/>
              <a:gd name="T5" fmla="*/ 33338 h 22"/>
              <a:gd name="T6" fmla="*/ 57150 w 37"/>
              <a:gd name="T7" fmla="*/ 17463 h 22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37" h="22">
                <a:moveTo>
                  <a:pt x="36" y="11"/>
                </a:moveTo>
                <a:lnTo>
                  <a:pt x="0" y="0"/>
                </a:lnTo>
                <a:lnTo>
                  <a:pt x="0" y="21"/>
                </a:lnTo>
                <a:lnTo>
                  <a:pt x="36" y="1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78886" name="Line 36">
            <a:extLst>
              <a:ext uri="{FF2B5EF4-FFF2-40B4-BE49-F238E27FC236}">
                <a16:creationId xmlns:a16="http://schemas.microsoft.com/office/drawing/2014/main" id="{4BA2FE76-C441-4E20-883E-AD979B3FF6EE}"/>
              </a:ext>
            </a:extLst>
          </p:cNvPr>
          <p:cNvSpPr>
            <a:spLocks noChangeShapeType="1"/>
          </p:cNvSpPr>
          <p:nvPr/>
        </p:nvSpPr>
        <p:spPr bwMode="auto">
          <a:xfrm>
            <a:off x="5029200" y="3414713"/>
            <a:ext cx="180975" cy="96837"/>
          </a:xfrm>
          <a:prstGeom prst="line">
            <a:avLst/>
          </a:prstGeom>
          <a:noFill/>
          <a:ln w="12700">
            <a:solidFill>
              <a:srgbClr val="D2D2D2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78887" name="Line 37">
            <a:extLst>
              <a:ext uri="{FF2B5EF4-FFF2-40B4-BE49-F238E27FC236}">
                <a16:creationId xmlns:a16="http://schemas.microsoft.com/office/drawing/2014/main" id="{41F6B337-627A-418E-AAFC-B151BAC41F98}"/>
              </a:ext>
            </a:extLst>
          </p:cNvPr>
          <p:cNvSpPr>
            <a:spLocks noChangeShapeType="1"/>
          </p:cNvSpPr>
          <p:nvPr/>
        </p:nvSpPr>
        <p:spPr bwMode="auto">
          <a:xfrm>
            <a:off x="6577013" y="3598863"/>
            <a:ext cx="266700" cy="317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78888" name="Line 38">
            <a:extLst>
              <a:ext uri="{FF2B5EF4-FFF2-40B4-BE49-F238E27FC236}">
                <a16:creationId xmlns:a16="http://schemas.microsoft.com/office/drawing/2014/main" id="{FA9220C1-BDD3-4C5C-BC6A-1BFE6EA4DCB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573838" y="3313113"/>
            <a:ext cx="273050" cy="18097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78889" name="Freeform 39">
            <a:extLst>
              <a:ext uri="{FF2B5EF4-FFF2-40B4-BE49-F238E27FC236}">
                <a16:creationId xmlns:a16="http://schemas.microsoft.com/office/drawing/2014/main" id="{F9F592D7-9D54-4560-A1B0-A0625213363B}"/>
              </a:ext>
            </a:extLst>
          </p:cNvPr>
          <p:cNvSpPr>
            <a:spLocks/>
          </p:cNvSpPr>
          <p:nvPr/>
        </p:nvSpPr>
        <p:spPr bwMode="auto">
          <a:xfrm>
            <a:off x="5205413" y="4765675"/>
            <a:ext cx="428625" cy="255588"/>
          </a:xfrm>
          <a:custGeom>
            <a:avLst/>
            <a:gdLst>
              <a:gd name="T0" fmla="*/ 0 w 270"/>
              <a:gd name="T1" fmla="*/ 0 h 161"/>
              <a:gd name="T2" fmla="*/ 0 w 270"/>
              <a:gd name="T3" fmla="*/ 254000 h 161"/>
              <a:gd name="T4" fmla="*/ 427038 w 270"/>
              <a:gd name="T5" fmla="*/ 254000 h 161"/>
              <a:gd name="T6" fmla="*/ 427038 w 270"/>
              <a:gd name="T7" fmla="*/ 0 h 161"/>
              <a:gd name="T8" fmla="*/ 0 w 270"/>
              <a:gd name="T9" fmla="*/ 0 h 161"/>
              <a:gd name="T10" fmla="*/ 0 w 270"/>
              <a:gd name="T11" fmla="*/ 0 h 161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270" h="161">
                <a:moveTo>
                  <a:pt x="0" y="0"/>
                </a:moveTo>
                <a:lnTo>
                  <a:pt x="0" y="160"/>
                </a:lnTo>
                <a:lnTo>
                  <a:pt x="269" y="160"/>
                </a:lnTo>
                <a:lnTo>
                  <a:pt x="269" y="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78890" name="Oval 40">
            <a:extLst>
              <a:ext uri="{FF2B5EF4-FFF2-40B4-BE49-F238E27FC236}">
                <a16:creationId xmlns:a16="http://schemas.microsoft.com/office/drawing/2014/main" id="{17BDA889-A7B6-4299-A057-457A59EB54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02163" y="4826000"/>
            <a:ext cx="415925" cy="207963"/>
          </a:xfrm>
          <a:prstGeom prst="ellips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hu-HU" altLang="hu-HU"/>
          </a:p>
        </p:txBody>
      </p:sp>
      <p:sp>
        <p:nvSpPr>
          <p:cNvPr id="78891" name="Line 41">
            <a:extLst>
              <a:ext uri="{FF2B5EF4-FFF2-40B4-BE49-F238E27FC236}">
                <a16:creationId xmlns:a16="http://schemas.microsoft.com/office/drawing/2014/main" id="{A2E54C3A-5AAE-4D6D-B290-BD083D7F90C8}"/>
              </a:ext>
            </a:extLst>
          </p:cNvPr>
          <p:cNvSpPr>
            <a:spLocks noChangeShapeType="1"/>
          </p:cNvSpPr>
          <p:nvPr/>
        </p:nvSpPr>
        <p:spPr bwMode="auto">
          <a:xfrm>
            <a:off x="5200650" y="4827588"/>
            <a:ext cx="43497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78892" name="Line 42">
            <a:extLst>
              <a:ext uri="{FF2B5EF4-FFF2-40B4-BE49-F238E27FC236}">
                <a16:creationId xmlns:a16="http://schemas.microsoft.com/office/drawing/2014/main" id="{FFD1A61A-F7B0-4A58-9B58-54A033F29B1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270500" y="4765675"/>
            <a:ext cx="0" cy="762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78893" name="Freeform 43">
            <a:extLst>
              <a:ext uri="{FF2B5EF4-FFF2-40B4-BE49-F238E27FC236}">
                <a16:creationId xmlns:a16="http://schemas.microsoft.com/office/drawing/2014/main" id="{906DF323-F113-408E-9F23-D7FB799C2CD8}"/>
              </a:ext>
            </a:extLst>
          </p:cNvPr>
          <p:cNvSpPr>
            <a:spLocks/>
          </p:cNvSpPr>
          <p:nvPr/>
        </p:nvSpPr>
        <p:spPr bwMode="auto">
          <a:xfrm>
            <a:off x="6140450" y="4765675"/>
            <a:ext cx="431800" cy="255588"/>
          </a:xfrm>
          <a:custGeom>
            <a:avLst/>
            <a:gdLst>
              <a:gd name="T0" fmla="*/ 0 w 272"/>
              <a:gd name="T1" fmla="*/ 0 h 161"/>
              <a:gd name="T2" fmla="*/ 0 w 272"/>
              <a:gd name="T3" fmla="*/ 254000 h 161"/>
              <a:gd name="T4" fmla="*/ 430213 w 272"/>
              <a:gd name="T5" fmla="*/ 254000 h 161"/>
              <a:gd name="T6" fmla="*/ 430213 w 272"/>
              <a:gd name="T7" fmla="*/ 0 h 161"/>
              <a:gd name="T8" fmla="*/ 0 w 272"/>
              <a:gd name="T9" fmla="*/ 0 h 161"/>
              <a:gd name="T10" fmla="*/ 0 w 272"/>
              <a:gd name="T11" fmla="*/ 0 h 161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272" h="161">
                <a:moveTo>
                  <a:pt x="0" y="0"/>
                </a:moveTo>
                <a:lnTo>
                  <a:pt x="0" y="160"/>
                </a:lnTo>
                <a:lnTo>
                  <a:pt x="271" y="160"/>
                </a:lnTo>
                <a:lnTo>
                  <a:pt x="271" y="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78894" name="Line 44">
            <a:extLst>
              <a:ext uri="{FF2B5EF4-FFF2-40B4-BE49-F238E27FC236}">
                <a16:creationId xmlns:a16="http://schemas.microsoft.com/office/drawing/2014/main" id="{69E4C96F-CB84-498D-AEB6-9248E7E94710}"/>
              </a:ext>
            </a:extLst>
          </p:cNvPr>
          <p:cNvSpPr>
            <a:spLocks noChangeShapeType="1"/>
          </p:cNvSpPr>
          <p:nvPr/>
        </p:nvSpPr>
        <p:spPr bwMode="auto">
          <a:xfrm>
            <a:off x="6137275" y="4827588"/>
            <a:ext cx="433388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78895" name="Line 45">
            <a:extLst>
              <a:ext uri="{FF2B5EF4-FFF2-40B4-BE49-F238E27FC236}">
                <a16:creationId xmlns:a16="http://schemas.microsoft.com/office/drawing/2014/main" id="{7658188A-740C-494E-88DD-1E94834E242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207125" y="4765675"/>
            <a:ext cx="0" cy="762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78896" name="Freeform 46">
            <a:extLst>
              <a:ext uri="{FF2B5EF4-FFF2-40B4-BE49-F238E27FC236}">
                <a16:creationId xmlns:a16="http://schemas.microsoft.com/office/drawing/2014/main" id="{E62476E2-7021-4E74-B6E6-2391B768710B}"/>
              </a:ext>
            </a:extLst>
          </p:cNvPr>
          <p:cNvSpPr>
            <a:spLocks/>
          </p:cNvSpPr>
          <p:nvPr/>
        </p:nvSpPr>
        <p:spPr bwMode="auto">
          <a:xfrm>
            <a:off x="5654675" y="5003800"/>
            <a:ext cx="431800" cy="254000"/>
          </a:xfrm>
          <a:custGeom>
            <a:avLst/>
            <a:gdLst>
              <a:gd name="T0" fmla="*/ 0 w 272"/>
              <a:gd name="T1" fmla="*/ 0 h 160"/>
              <a:gd name="T2" fmla="*/ 0 w 272"/>
              <a:gd name="T3" fmla="*/ 252413 h 160"/>
              <a:gd name="T4" fmla="*/ 430213 w 272"/>
              <a:gd name="T5" fmla="*/ 252413 h 160"/>
              <a:gd name="T6" fmla="*/ 430213 w 272"/>
              <a:gd name="T7" fmla="*/ 0 h 160"/>
              <a:gd name="T8" fmla="*/ 0 w 272"/>
              <a:gd name="T9" fmla="*/ 0 h 160"/>
              <a:gd name="T10" fmla="*/ 0 w 272"/>
              <a:gd name="T11" fmla="*/ 0 h 16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272" h="160">
                <a:moveTo>
                  <a:pt x="0" y="0"/>
                </a:moveTo>
                <a:lnTo>
                  <a:pt x="0" y="159"/>
                </a:lnTo>
                <a:lnTo>
                  <a:pt x="271" y="159"/>
                </a:lnTo>
                <a:lnTo>
                  <a:pt x="271" y="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78897" name="Line 47">
            <a:extLst>
              <a:ext uri="{FF2B5EF4-FFF2-40B4-BE49-F238E27FC236}">
                <a16:creationId xmlns:a16="http://schemas.microsoft.com/office/drawing/2014/main" id="{93F530A2-DCBB-4191-A513-D43D4E17DD45}"/>
              </a:ext>
            </a:extLst>
          </p:cNvPr>
          <p:cNvSpPr>
            <a:spLocks noChangeShapeType="1"/>
          </p:cNvSpPr>
          <p:nvPr/>
        </p:nvSpPr>
        <p:spPr bwMode="auto">
          <a:xfrm>
            <a:off x="5654675" y="5062538"/>
            <a:ext cx="43021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78898" name="Line 48">
            <a:extLst>
              <a:ext uri="{FF2B5EF4-FFF2-40B4-BE49-F238E27FC236}">
                <a16:creationId xmlns:a16="http://schemas.microsoft.com/office/drawing/2014/main" id="{C5EAE780-A240-4484-BF66-0F69982D878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719763" y="5003800"/>
            <a:ext cx="0" cy="7302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78899" name="Freeform 49">
            <a:extLst>
              <a:ext uri="{FF2B5EF4-FFF2-40B4-BE49-F238E27FC236}">
                <a16:creationId xmlns:a16="http://schemas.microsoft.com/office/drawing/2014/main" id="{49FFDF3C-DA53-477B-B0D5-A7A613CBCFA7}"/>
              </a:ext>
            </a:extLst>
          </p:cNvPr>
          <p:cNvSpPr>
            <a:spLocks/>
          </p:cNvSpPr>
          <p:nvPr/>
        </p:nvSpPr>
        <p:spPr bwMode="auto">
          <a:xfrm>
            <a:off x="5218113" y="5143500"/>
            <a:ext cx="352425" cy="92075"/>
          </a:xfrm>
          <a:custGeom>
            <a:avLst/>
            <a:gdLst>
              <a:gd name="T0" fmla="*/ 350838 w 222"/>
              <a:gd name="T1" fmla="*/ 0 h 58"/>
              <a:gd name="T2" fmla="*/ 0 w 222"/>
              <a:gd name="T3" fmla="*/ 0 h 58"/>
              <a:gd name="T4" fmla="*/ 0 w 222"/>
              <a:gd name="T5" fmla="*/ 90488 h 58"/>
              <a:gd name="T6" fmla="*/ 350838 w 222"/>
              <a:gd name="T7" fmla="*/ 90488 h 58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22" h="58">
                <a:moveTo>
                  <a:pt x="221" y="0"/>
                </a:moveTo>
                <a:lnTo>
                  <a:pt x="0" y="0"/>
                </a:lnTo>
                <a:lnTo>
                  <a:pt x="0" y="57"/>
                </a:lnTo>
                <a:lnTo>
                  <a:pt x="221" y="57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78900" name="Freeform 50">
            <a:extLst>
              <a:ext uri="{FF2B5EF4-FFF2-40B4-BE49-F238E27FC236}">
                <a16:creationId xmlns:a16="http://schemas.microsoft.com/office/drawing/2014/main" id="{156F2E0C-4A37-488D-AADC-19A44CCFA034}"/>
              </a:ext>
            </a:extLst>
          </p:cNvPr>
          <p:cNvSpPr>
            <a:spLocks/>
          </p:cNvSpPr>
          <p:nvPr/>
        </p:nvSpPr>
        <p:spPr bwMode="auto">
          <a:xfrm>
            <a:off x="5145088" y="4545013"/>
            <a:ext cx="1471612" cy="881062"/>
          </a:xfrm>
          <a:custGeom>
            <a:avLst/>
            <a:gdLst>
              <a:gd name="T0" fmla="*/ 0 w 927"/>
              <a:gd name="T1" fmla="*/ 871537 h 555"/>
              <a:gd name="T2" fmla="*/ 0 w 927"/>
              <a:gd name="T3" fmla="*/ 0 h 555"/>
              <a:gd name="T4" fmla="*/ 1470025 w 927"/>
              <a:gd name="T5" fmla="*/ 0 h 555"/>
              <a:gd name="T6" fmla="*/ 1470025 w 927"/>
              <a:gd name="T7" fmla="*/ 879475 h 555"/>
              <a:gd name="T8" fmla="*/ 0 w 927"/>
              <a:gd name="T9" fmla="*/ 879475 h 5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927" h="555">
                <a:moveTo>
                  <a:pt x="0" y="549"/>
                </a:moveTo>
                <a:lnTo>
                  <a:pt x="0" y="0"/>
                </a:lnTo>
                <a:lnTo>
                  <a:pt x="926" y="0"/>
                </a:lnTo>
                <a:lnTo>
                  <a:pt x="926" y="554"/>
                </a:lnTo>
                <a:lnTo>
                  <a:pt x="0" y="55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78901" name="Line 51">
            <a:extLst>
              <a:ext uri="{FF2B5EF4-FFF2-40B4-BE49-F238E27FC236}">
                <a16:creationId xmlns:a16="http://schemas.microsoft.com/office/drawing/2014/main" id="{AACE2E1F-7AD9-416C-B018-DE0C2B9C4A2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316538" y="5143500"/>
            <a:ext cx="0" cy="904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78902" name="Freeform 52">
            <a:extLst>
              <a:ext uri="{FF2B5EF4-FFF2-40B4-BE49-F238E27FC236}">
                <a16:creationId xmlns:a16="http://schemas.microsoft.com/office/drawing/2014/main" id="{A74FBDE6-BDFF-4343-9D81-B47A62E584B8}"/>
              </a:ext>
            </a:extLst>
          </p:cNvPr>
          <p:cNvSpPr>
            <a:spLocks/>
          </p:cNvSpPr>
          <p:nvPr/>
        </p:nvSpPr>
        <p:spPr bwMode="auto">
          <a:xfrm>
            <a:off x="5438775" y="5030788"/>
            <a:ext cx="217488" cy="141287"/>
          </a:xfrm>
          <a:custGeom>
            <a:avLst/>
            <a:gdLst>
              <a:gd name="T0" fmla="*/ 0 w 137"/>
              <a:gd name="T1" fmla="*/ 139700 h 89"/>
              <a:gd name="T2" fmla="*/ 0 w 137"/>
              <a:gd name="T3" fmla="*/ 0 h 89"/>
              <a:gd name="T4" fmla="*/ 215900 w 137"/>
              <a:gd name="T5" fmla="*/ 0 h 89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37" h="89">
                <a:moveTo>
                  <a:pt x="0" y="88"/>
                </a:moveTo>
                <a:lnTo>
                  <a:pt x="0" y="0"/>
                </a:lnTo>
                <a:lnTo>
                  <a:pt x="136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78903" name="Freeform 53">
            <a:extLst>
              <a:ext uri="{FF2B5EF4-FFF2-40B4-BE49-F238E27FC236}">
                <a16:creationId xmlns:a16="http://schemas.microsoft.com/office/drawing/2014/main" id="{74AAD3E8-A01C-4380-BC52-ECD37AC5B6AF}"/>
              </a:ext>
            </a:extLst>
          </p:cNvPr>
          <p:cNvSpPr>
            <a:spLocks/>
          </p:cNvSpPr>
          <p:nvPr/>
        </p:nvSpPr>
        <p:spPr bwMode="auto">
          <a:xfrm>
            <a:off x="5318125" y="2754313"/>
            <a:ext cx="430213" cy="258762"/>
          </a:xfrm>
          <a:custGeom>
            <a:avLst/>
            <a:gdLst>
              <a:gd name="T0" fmla="*/ 0 w 271"/>
              <a:gd name="T1" fmla="*/ 0 h 163"/>
              <a:gd name="T2" fmla="*/ 0 w 271"/>
              <a:gd name="T3" fmla="*/ 257175 h 163"/>
              <a:gd name="T4" fmla="*/ 428625 w 271"/>
              <a:gd name="T5" fmla="*/ 257175 h 163"/>
              <a:gd name="T6" fmla="*/ 428625 w 271"/>
              <a:gd name="T7" fmla="*/ 0 h 163"/>
              <a:gd name="T8" fmla="*/ 0 w 271"/>
              <a:gd name="T9" fmla="*/ 0 h 163"/>
              <a:gd name="T10" fmla="*/ 0 w 271"/>
              <a:gd name="T11" fmla="*/ 0 h 163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271" h="163">
                <a:moveTo>
                  <a:pt x="0" y="0"/>
                </a:moveTo>
                <a:lnTo>
                  <a:pt x="0" y="162"/>
                </a:lnTo>
                <a:lnTo>
                  <a:pt x="270" y="162"/>
                </a:lnTo>
                <a:lnTo>
                  <a:pt x="270" y="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78904" name="Oval 54">
            <a:extLst>
              <a:ext uri="{FF2B5EF4-FFF2-40B4-BE49-F238E27FC236}">
                <a16:creationId xmlns:a16="http://schemas.microsoft.com/office/drawing/2014/main" id="{DCC2FDA2-82FF-401A-B385-8E97DB1D56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08525" y="2776538"/>
            <a:ext cx="417513" cy="209550"/>
          </a:xfrm>
          <a:prstGeom prst="ellips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hu-HU" altLang="hu-HU"/>
          </a:p>
        </p:txBody>
      </p:sp>
      <p:sp>
        <p:nvSpPr>
          <p:cNvPr id="78905" name="Line 55">
            <a:extLst>
              <a:ext uri="{FF2B5EF4-FFF2-40B4-BE49-F238E27FC236}">
                <a16:creationId xmlns:a16="http://schemas.microsoft.com/office/drawing/2014/main" id="{9733A52E-2A5E-4199-9152-E7C40CDDD7D3}"/>
              </a:ext>
            </a:extLst>
          </p:cNvPr>
          <p:cNvSpPr>
            <a:spLocks noChangeShapeType="1"/>
          </p:cNvSpPr>
          <p:nvPr/>
        </p:nvSpPr>
        <p:spPr bwMode="auto">
          <a:xfrm>
            <a:off x="5318125" y="2816225"/>
            <a:ext cx="427038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78906" name="Line 56">
            <a:extLst>
              <a:ext uri="{FF2B5EF4-FFF2-40B4-BE49-F238E27FC236}">
                <a16:creationId xmlns:a16="http://schemas.microsoft.com/office/drawing/2014/main" id="{092758D7-F0B8-443D-89EA-185F3AF3D62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384800" y="2752725"/>
            <a:ext cx="0" cy="777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78907" name="Freeform 57">
            <a:extLst>
              <a:ext uri="{FF2B5EF4-FFF2-40B4-BE49-F238E27FC236}">
                <a16:creationId xmlns:a16="http://schemas.microsoft.com/office/drawing/2014/main" id="{FC86EE13-6790-4CE9-AA56-6B99775B876E}"/>
              </a:ext>
            </a:extLst>
          </p:cNvPr>
          <p:cNvSpPr>
            <a:spLocks/>
          </p:cNvSpPr>
          <p:nvPr/>
        </p:nvSpPr>
        <p:spPr bwMode="auto">
          <a:xfrm>
            <a:off x="6029325" y="2755900"/>
            <a:ext cx="430213" cy="258763"/>
          </a:xfrm>
          <a:custGeom>
            <a:avLst/>
            <a:gdLst>
              <a:gd name="T0" fmla="*/ 0 w 271"/>
              <a:gd name="T1" fmla="*/ 0 h 163"/>
              <a:gd name="T2" fmla="*/ 0 w 271"/>
              <a:gd name="T3" fmla="*/ 257175 h 163"/>
              <a:gd name="T4" fmla="*/ 428625 w 271"/>
              <a:gd name="T5" fmla="*/ 257175 h 163"/>
              <a:gd name="T6" fmla="*/ 428625 w 271"/>
              <a:gd name="T7" fmla="*/ 0 h 163"/>
              <a:gd name="T8" fmla="*/ 0 w 271"/>
              <a:gd name="T9" fmla="*/ 0 h 163"/>
              <a:gd name="T10" fmla="*/ 0 w 271"/>
              <a:gd name="T11" fmla="*/ 0 h 163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271" h="163">
                <a:moveTo>
                  <a:pt x="0" y="0"/>
                </a:moveTo>
                <a:lnTo>
                  <a:pt x="0" y="162"/>
                </a:lnTo>
                <a:lnTo>
                  <a:pt x="270" y="162"/>
                </a:lnTo>
                <a:lnTo>
                  <a:pt x="270" y="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78908" name="Line 58">
            <a:extLst>
              <a:ext uri="{FF2B5EF4-FFF2-40B4-BE49-F238E27FC236}">
                <a16:creationId xmlns:a16="http://schemas.microsoft.com/office/drawing/2014/main" id="{90F5CCDF-0BED-4663-8B80-A92786629702}"/>
              </a:ext>
            </a:extLst>
          </p:cNvPr>
          <p:cNvSpPr>
            <a:spLocks noChangeShapeType="1"/>
          </p:cNvSpPr>
          <p:nvPr/>
        </p:nvSpPr>
        <p:spPr bwMode="auto">
          <a:xfrm>
            <a:off x="6024563" y="2816225"/>
            <a:ext cx="433387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78909" name="Line 59">
            <a:extLst>
              <a:ext uri="{FF2B5EF4-FFF2-40B4-BE49-F238E27FC236}">
                <a16:creationId xmlns:a16="http://schemas.microsoft.com/office/drawing/2014/main" id="{9CC5F734-3DD3-45A9-A876-B8C476D52E0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094413" y="2755900"/>
            <a:ext cx="0" cy="74613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78910" name="Line 60">
            <a:extLst>
              <a:ext uri="{FF2B5EF4-FFF2-40B4-BE49-F238E27FC236}">
                <a16:creationId xmlns:a16="http://schemas.microsoft.com/office/drawing/2014/main" id="{FD1DA9C0-652F-4B9A-A1DC-730A7210799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746750" y="2868613"/>
            <a:ext cx="28257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stealth" w="med" len="lg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78911" name="Oval 61">
            <a:extLst>
              <a:ext uri="{FF2B5EF4-FFF2-40B4-BE49-F238E27FC236}">
                <a16:creationId xmlns:a16="http://schemas.microsoft.com/office/drawing/2014/main" id="{2013A7EC-DF40-44B0-92B5-61F50C1628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32575" y="2778125"/>
            <a:ext cx="414338" cy="209550"/>
          </a:xfrm>
          <a:prstGeom prst="ellips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hu-HU" altLang="hu-HU"/>
          </a:p>
        </p:txBody>
      </p:sp>
      <p:sp>
        <p:nvSpPr>
          <p:cNvPr id="78912" name="Line 62">
            <a:extLst>
              <a:ext uri="{FF2B5EF4-FFF2-40B4-BE49-F238E27FC236}">
                <a16:creationId xmlns:a16="http://schemas.microsoft.com/office/drawing/2014/main" id="{49D9F82C-FAD7-4091-9DD9-1AFB3A90A3C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132388" y="2868613"/>
            <a:ext cx="185737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78913" name="Line 63">
            <a:extLst>
              <a:ext uri="{FF2B5EF4-FFF2-40B4-BE49-F238E27FC236}">
                <a16:creationId xmlns:a16="http://schemas.microsoft.com/office/drawing/2014/main" id="{AEA8D6EC-D442-431D-B6B4-0924DA5BD13B}"/>
              </a:ext>
            </a:extLst>
          </p:cNvPr>
          <p:cNvSpPr>
            <a:spLocks noChangeShapeType="1"/>
          </p:cNvSpPr>
          <p:nvPr/>
        </p:nvSpPr>
        <p:spPr bwMode="auto">
          <a:xfrm>
            <a:off x="6457950" y="2868613"/>
            <a:ext cx="16986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78914" name="Freeform 64">
            <a:extLst>
              <a:ext uri="{FF2B5EF4-FFF2-40B4-BE49-F238E27FC236}">
                <a16:creationId xmlns:a16="http://schemas.microsoft.com/office/drawing/2014/main" id="{573C9994-A2D2-414F-8191-BD0D410B3D48}"/>
              </a:ext>
            </a:extLst>
          </p:cNvPr>
          <p:cNvSpPr>
            <a:spLocks/>
          </p:cNvSpPr>
          <p:nvPr/>
        </p:nvSpPr>
        <p:spPr bwMode="auto">
          <a:xfrm>
            <a:off x="5218113" y="2659063"/>
            <a:ext cx="1327150" cy="503237"/>
          </a:xfrm>
          <a:custGeom>
            <a:avLst/>
            <a:gdLst>
              <a:gd name="T0" fmla="*/ 0 w 836"/>
              <a:gd name="T1" fmla="*/ 492125 h 317"/>
              <a:gd name="T2" fmla="*/ 0 w 836"/>
              <a:gd name="T3" fmla="*/ 0 h 317"/>
              <a:gd name="T4" fmla="*/ 1325563 w 836"/>
              <a:gd name="T5" fmla="*/ 0 h 317"/>
              <a:gd name="T6" fmla="*/ 1325563 w 836"/>
              <a:gd name="T7" fmla="*/ 501650 h 317"/>
              <a:gd name="T8" fmla="*/ 0 w 836"/>
              <a:gd name="T9" fmla="*/ 501650 h 31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836" h="317">
                <a:moveTo>
                  <a:pt x="0" y="310"/>
                </a:moveTo>
                <a:lnTo>
                  <a:pt x="0" y="0"/>
                </a:lnTo>
                <a:lnTo>
                  <a:pt x="835" y="0"/>
                </a:lnTo>
                <a:lnTo>
                  <a:pt x="835" y="316"/>
                </a:lnTo>
                <a:lnTo>
                  <a:pt x="0" y="316"/>
                </a:lnTo>
              </a:path>
            </a:pathLst>
          </a:custGeom>
          <a:noFill/>
          <a:ln w="12700" cap="rnd" cmpd="sng">
            <a:solidFill>
              <a:srgbClr val="5F5F5F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78915" name="Oval 65">
            <a:extLst>
              <a:ext uri="{FF2B5EF4-FFF2-40B4-BE49-F238E27FC236}">
                <a16:creationId xmlns:a16="http://schemas.microsoft.com/office/drawing/2014/main" id="{D49F0556-8B84-4D0A-B92D-052DE438D7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86488" y="2273300"/>
            <a:ext cx="414337" cy="209550"/>
          </a:xfrm>
          <a:prstGeom prst="ellips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hu-HU" altLang="hu-HU"/>
          </a:p>
        </p:txBody>
      </p:sp>
      <p:sp>
        <p:nvSpPr>
          <p:cNvPr id="78916" name="Oval 66">
            <a:extLst>
              <a:ext uri="{FF2B5EF4-FFF2-40B4-BE49-F238E27FC236}">
                <a16:creationId xmlns:a16="http://schemas.microsoft.com/office/drawing/2014/main" id="{2D341327-BD51-4C11-9F42-6772C75A29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54613" y="2273300"/>
            <a:ext cx="415925" cy="209550"/>
          </a:xfrm>
          <a:prstGeom prst="ellips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hu-HU" altLang="hu-HU"/>
          </a:p>
        </p:txBody>
      </p:sp>
      <p:sp>
        <p:nvSpPr>
          <p:cNvPr id="78917" name="Line 67">
            <a:extLst>
              <a:ext uri="{FF2B5EF4-FFF2-40B4-BE49-F238E27FC236}">
                <a16:creationId xmlns:a16="http://schemas.microsoft.com/office/drawing/2014/main" id="{027B37AC-8E27-47C9-AE07-4BA1BDC81AA4}"/>
              </a:ext>
            </a:extLst>
          </p:cNvPr>
          <p:cNvSpPr>
            <a:spLocks noChangeShapeType="1"/>
          </p:cNvSpPr>
          <p:nvPr/>
        </p:nvSpPr>
        <p:spPr bwMode="auto">
          <a:xfrm>
            <a:off x="5362575" y="2444750"/>
            <a:ext cx="195263" cy="382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78918" name="Line 68">
            <a:extLst>
              <a:ext uri="{FF2B5EF4-FFF2-40B4-BE49-F238E27FC236}">
                <a16:creationId xmlns:a16="http://schemas.microsoft.com/office/drawing/2014/main" id="{944CF1DF-556A-434A-B9BC-B95A37887D0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257925" y="2444750"/>
            <a:ext cx="138113" cy="3873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78919" name="Line 69">
            <a:extLst>
              <a:ext uri="{FF2B5EF4-FFF2-40B4-BE49-F238E27FC236}">
                <a16:creationId xmlns:a16="http://schemas.microsoft.com/office/drawing/2014/main" id="{E3237D13-8A13-4B63-BAB1-150487957EEB}"/>
              </a:ext>
            </a:extLst>
          </p:cNvPr>
          <p:cNvSpPr>
            <a:spLocks noChangeShapeType="1"/>
          </p:cNvSpPr>
          <p:nvPr/>
        </p:nvSpPr>
        <p:spPr bwMode="auto">
          <a:xfrm>
            <a:off x="5159375" y="4706938"/>
            <a:ext cx="1468438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78920" name="Line 70">
            <a:extLst>
              <a:ext uri="{FF2B5EF4-FFF2-40B4-BE49-F238E27FC236}">
                <a16:creationId xmlns:a16="http://schemas.microsoft.com/office/drawing/2014/main" id="{6BFB8548-EDAF-4D80-B55C-6EA51FA016B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467350" y="4545013"/>
            <a:ext cx="0" cy="2032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78921" name="Freeform 71">
            <a:extLst>
              <a:ext uri="{FF2B5EF4-FFF2-40B4-BE49-F238E27FC236}">
                <a16:creationId xmlns:a16="http://schemas.microsoft.com/office/drawing/2014/main" id="{F6863511-8B59-4514-82E4-A9041A4C7D19}"/>
              </a:ext>
            </a:extLst>
          </p:cNvPr>
          <p:cNvSpPr>
            <a:spLocks/>
          </p:cNvSpPr>
          <p:nvPr/>
        </p:nvSpPr>
        <p:spPr bwMode="auto">
          <a:xfrm>
            <a:off x="4797425" y="5003800"/>
            <a:ext cx="1089025" cy="388938"/>
          </a:xfrm>
          <a:custGeom>
            <a:avLst/>
            <a:gdLst>
              <a:gd name="T0" fmla="*/ 1087438 w 686"/>
              <a:gd name="T1" fmla="*/ 315913 h 245"/>
              <a:gd name="T2" fmla="*/ 1087438 w 686"/>
              <a:gd name="T3" fmla="*/ 387350 h 245"/>
              <a:gd name="T4" fmla="*/ 0 w 686"/>
              <a:gd name="T5" fmla="*/ 387350 h 245"/>
              <a:gd name="T6" fmla="*/ 0 w 686"/>
              <a:gd name="T7" fmla="*/ 0 h 245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686" h="245">
                <a:moveTo>
                  <a:pt x="685" y="199"/>
                </a:moveTo>
                <a:lnTo>
                  <a:pt x="685" y="244"/>
                </a:lnTo>
                <a:lnTo>
                  <a:pt x="0" y="244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78922" name="Line 72">
            <a:extLst>
              <a:ext uri="{FF2B5EF4-FFF2-40B4-BE49-F238E27FC236}">
                <a16:creationId xmlns:a16="http://schemas.microsoft.com/office/drawing/2014/main" id="{422335E0-1447-4F4B-9BE5-17C3235B0C17}"/>
              </a:ext>
            </a:extLst>
          </p:cNvPr>
          <p:cNvSpPr>
            <a:spLocks noChangeShapeType="1"/>
          </p:cNvSpPr>
          <p:nvPr/>
        </p:nvSpPr>
        <p:spPr bwMode="auto">
          <a:xfrm>
            <a:off x="5632450" y="4889500"/>
            <a:ext cx="5080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78923" name="Line 73">
            <a:extLst>
              <a:ext uri="{FF2B5EF4-FFF2-40B4-BE49-F238E27FC236}">
                <a16:creationId xmlns:a16="http://schemas.microsoft.com/office/drawing/2014/main" id="{41FFEC2D-30D0-44C9-B511-AB69AA2AE09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146675" y="4048125"/>
            <a:ext cx="68263" cy="615950"/>
          </a:xfrm>
          <a:prstGeom prst="line">
            <a:avLst/>
          </a:prstGeom>
          <a:noFill/>
          <a:ln w="12700">
            <a:solidFill>
              <a:srgbClr val="5F5F5F"/>
            </a:solidFill>
            <a:prstDash val="lg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78924" name="Line 74">
            <a:extLst>
              <a:ext uri="{FF2B5EF4-FFF2-40B4-BE49-F238E27FC236}">
                <a16:creationId xmlns:a16="http://schemas.microsoft.com/office/drawing/2014/main" id="{1847894D-7364-4465-80BA-731B4FB22D13}"/>
              </a:ext>
            </a:extLst>
          </p:cNvPr>
          <p:cNvSpPr>
            <a:spLocks noChangeShapeType="1"/>
          </p:cNvSpPr>
          <p:nvPr/>
        </p:nvSpPr>
        <p:spPr bwMode="auto">
          <a:xfrm>
            <a:off x="5651500" y="4048125"/>
            <a:ext cx="965200" cy="615950"/>
          </a:xfrm>
          <a:prstGeom prst="line">
            <a:avLst/>
          </a:prstGeom>
          <a:noFill/>
          <a:ln w="12700">
            <a:solidFill>
              <a:srgbClr val="5F5F5F"/>
            </a:solidFill>
            <a:prstDash val="lg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78925" name="Freeform 75">
            <a:extLst>
              <a:ext uri="{FF2B5EF4-FFF2-40B4-BE49-F238E27FC236}">
                <a16:creationId xmlns:a16="http://schemas.microsoft.com/office/drawing/2014/main" id="{73282FFA-504E-48DD-BC37-1ADF8769D9A1}"/>
              </a:ext>
            </a:extLst>
          </p:cNvPr>
          <p:cNvSpPr>
            <a:spLocks/>
          </p:cNvSpPr>
          <p:nvPr/>
        </p:nvSpPr>
        <p:spPr bwMode="auto">
          <a:xfrm>
            <a:off x="6804025" y="4929188"/>
            <a:ext cx="647700" cy="161925"/>
          </a:xfrm>
          <a:custGeom>
            <a:avLst/>
            <a:gdLst>
              <a:gd name="T0" fmla="*/ 646113 w 408"/>
              <a:gd name="T1" fmla="*/ 0 h 102"/>
              <a:gd name="T2" fmla="*/ 0 w 408"/>
              <a:gd name="T3" fmla="*/ 0 h 102"/>
              <a:gd name="T4" fmla="*/ 0 w 408"/>
              <a:gd name="T5" fmla="*/ 160338 h 102"/>
              <a:gd name="T6" fmla="*/ 646113 w 408"/>
              <a:gd name="T7" fmla="*/ 160338 h 102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408" h="102">
                <a:moveTo>
                  <a:pt x="407" y="0"/>
                </a:moveTo>
                <a:lnTo>
                  <a:pt x="0" y="0"/>
                </a:lnTo>
                <a:lnTo>
                  <a:pt x="0" y="101"/>
                </a:lnTo>
                <a:lnTo>
                  <a:pt x="407" y="10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78926" name="Line 76">
            <a:extLst>
              <a:ext uri="{FF2B5EF4-FFF2-40B4-BE49-F238E27FC236}">
                <a16:creationId xmlns:a16="http://schemas.microsoft.com/office/drawing/2014/main" id="{96592CC1-BF1F-49D0-9F6D-84D15F5FF90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978650" y="4929188"/>
            <a:ext cx="0" cy="15716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78927" name="Line 77">
            <a:extLst>
              <a:ext uri="{FF2B5EF4-FFF2-40B4-BE49-F238E27FC236}">
                <a16:creationId xmlns:a16="http://schemas.microsoft.com/office/drawing/2014/main" id="{C6A73992-0B60-43D6-AB2F-2E3597E6603B}"/>
              </a:ext>
            </a:extLst>
          </p:cNvPr>
          <p:cNvSpPr>
            <a:spLocks noChangeShapeType="1"/>
          </p:cNvSpPr>
          <p:nvPr/>
        </p:nvSpPr>
        <p:spPr bwMode="auto">
          <a:xfrm>
            <a:off x="6084888" y="5035550"/>
            <a:ext cx="719137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78928" name="Line 78">
            <a:extLst>
              <a:ext uri="{FF2B5EF4-FFF2-40B4-BE49-F238E27FC236}">
                <a16:creationId xmlns:a16="http://schemas.microsoft.com/office/drawing/2014/main" id="{88310F6A-573F-4C9E-BA31-F29C4AF6F2AE}"/>
              </a:ext>
            </a:extLst>
          </p:cNvPr>
          <p:cNvSpPr>
            <a:spLocks noChangeShapeType="1"/>
          </p:cNvSpPr>
          <p:nvPr/>
        </p:nvSpPr>
        <p:spPr bwMode="auto">
          <a:xfrm>
            <a:off x="6569075" y="4943475"/>
            <a:ext cx="23495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78929" name="Rectangle 79">
            <a:extLst>
              <a:ext uri="{FF2B5EF4-FFF2-40B4-BE49-F238E27FC236}">
                <a16:creationId xmlns:a16="http://schemas.microsoft.com/office/drawing/2014/main" id="{574DAE62-68F6-4481-AF68-FC10F12231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82025" y="2863850"/>
            <a:ext cx="1076325" cy="665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hu-HU" sz="1800" b="0">
                <a:solidFill>
                  <a:srgbClr val="000000"/>
                </a:solidFill>
              </a:rPr>
              <a:t>Áttekintés-határok</a:t>
            </a:r>
          </a:p>
        </p:txBody>
      </p:sp>
      <p:sp>
        <p:nvSpPr>
          <p:cNvPr id="78930" name="Rectangle 80">
            <a:extLst>
              <a:ext uri="{FF2B5EF4-FFF2-40B4-BE49-F238E27FC236}">
                <a16:creationId xmlns:a16="http://schemas.microsoft.com/office/drawing/2014/main" id="{A877A13B-3C5A-4B22-8246-80C0FE5220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02663" y="3781425"/>
            <a:ext cx="1222375" cy="101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hu-HU" sz="1800" b="0">
                <a:solidFill>
                  <a:srgbClr val="000000"/>
                </a:solidFill>
              </a:rPr>
              <a:t>Áttekintés = felbontás</a:t>
            </a:r>
          </a:p>
          <a:p>
            <a:r>
              <a:rPr lang="en-US" altLang="hu-HU" sz="1800" b="0">
                <a:solidFill>
                  <a:srgbClr val="000000"/>
                </a:solidFill>
              </a:rPr>
              <a:t>= teljesség</a:t>
            </a:r>
          </a:p>
        </p:txBody>
      </p:sp>
      <p:sp>
        <p:nvSpPr>
          <p:cNvPr id="78931" name="Rectangle 81">
            <a:extLst>
              <a:ext uri="{FF2B5EF4-FFF2-40B4-BE49-F238E27FC236}">
                <a16:creationId xmlns:a16="http://schemas.microsoft.com/office/drawing/2014/main" id="{32EFC9C2-9271-46BC-9BD8-A96E225579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23300" y="4259263"/>
            <a:ext cx="901700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hu-HU" altLang="hu-HU"/>
          </a:p>
        </p:txBody>
      </p:sp>
      <p:sp>
        <p:nvSpPr>
          <p:cNvPr id="78932" name="Rectangle 82">
            <a:extLst>
              <a:ext uri="{FF2B5EF4-FFF2-40B4-BE49-F238E27FC236}">
                <a16:creationId xmlns:a16="http://schemas.microsoft.com/office/drawing/2014/main" id="{B793F4A8-2E5A-4EAD-873D-2C9C407311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45400" y="2701925"/>
            <a:ext cx="123825" cy="25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hu-HU" sz="1500" b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78933" name="Rectangle 83">
            <a:extLst>
              <a:ext uri="{FF2B5EF4-FFF2-40B4-BE49-F238E27FC236}">
                <a16:creationId xmlns:a16="http://schemas.microsoft.com/office/drawing/2014/main" id="{28D61450-A1C8-450C-BFFF-A14710A01B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77150" y="3663950"/>
            <a:ext cx="123825" cy="252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hu-HU" sz="1500" b="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78934" name="Rectangle 84">
            <a:extLst>
              <a:ext uri="{FF2B5EF4-FFF2-40B4-BE49-F238E27FC236}">
                <a16:creationId xmlns:a16="http://schemas.microsoft.com/office/drawing/2014/main" id="{234E7F34-9DA6-4CAF-BFAF-2B8948296E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77150" y="4638675"/>
            <a:ext cx="123825" cy="25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hu-HU" sz="1500" b="0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78935" name="Line 85">
            <a:extLst>
              <a:ext uri="{FF2B5EF4-FFF2-40B4-BE49-F238E27FC236}">
                <a16:creationId xmlns:a16="http://schemas.microsoft.com/office/drawing/2014/main" id="{3E1A6C69-45A0-4242-95D6-54AFC05CCD4E}"/>
              </a:ext>
            </a:extLst>
          </p:cNvPr>
          <p:cNvSpPr>
            <a:spLocks noChangeShapeType="1"/>
          </p:cNvSpPr>
          <p:nvPr/>
        </p:nvSpPr>
        <p:spPr bwMode="auto">
          <a:xfrm>
            <a:off x="8451850" y="2792413"/>
            <a:ext cx="0" cy="123031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78936" name="Freeform 86">
            <a:extLst>
              <a:ext uri="{FF2B5EF4-FFF2-40B4-BE49-F238E27FC236}">
                <a16:creationId xmlns:a16="http://schemas.microsoft.com/office/drawing/2014/main" id="{BB1E4084-683F-4D00-A707-553AD9F0D023}"/>
              </a:ext>
            </a:extLst>
          </p:cNvPr>
          <p:cNvSpPr>
            <a:spLocks/>
          </p:cNvSpPr>
          <p:nvPr/>
        </p:nvSpPr>
        <p:spPr bwMode="auto">
          <a:xfrm>
            <a:off x="7578725" y="3862388"/>
            <a:ext cx="871538" cy="1873250"/>
          </a:xfrm>
          <a:custGeom>
            <a:avLst/>
            <a:gdLst>
              <a:gd name="T0" fmla="*/ 869950 w 549"/>
              <a:gd name="T1" fmla="*/ 23813 h 1180"/>
              <a:gd name="T2" fmla="*/ 869950 w 549"/>
              <a:gd name="T3" fmla="*/ 1871663 h 1180"/>
              <a:gd name="T4" fmla="*/ 0 w 549"/>
              <a:gd name="T5" fmla="*/ 1871663 h 1180"/>
              <a:gd name="T6" fmla="*/ 0 w 549"/>
              <a:gd name="T7" fmla="*/ 0 h 118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549" h="1180">
                <a:moveTo>
                  <a:pt x="548" y="15"/>
                </a:moveTo>
                <a:lnTo>
                  <a:pt x="548" y="1179"/>
                </a:lnTo>
                <a:lnTo>
                  <a:pt x="0" y="1179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78937" name="Freeform 87">
            <a:extLst>
              <a:ext uri="{FF2B5EF4-FFF2-40B4-BE49-F238E27FC236}">
                <a16:creationId xmlns:a16="http://schemas.microsoft.com/office/drawing/2014/main" id="{7211857C-1F24-44CB-93A0-637FFCAC25F3}"/>
              </a:ext>
            </a:extLst>
          </p:cNvPr>
          <p:cNvSpPr>
            <a:spLocks/>
          </p:cNvSpPr>
          <p:nvPr/>
        </p:nvSpPr>
        <p:spPr bwMode="auto">
          <a:xfrm>
            <a:off x="7497763" y="2801938"/>
            <a:ext cx="82550" cy="1219200"/>
          </a:xfrm>
          <a:custGeom>
            <a:avLst/>
            <a:gdLst>
              <a:gd name="T0" fmla="*/ 0 w 52"/>
              <a:gd name="T1" fmla="*/ 0 h 768"/>
              <a:gd name="T2" fmla="*/ 80963 w 52"/>
              <a:gd name="T3" fmla="*/ 0 h 768"/>
              <a:gd name="T4" fmla="*/ 80963 w 52"/>
              <a:gd name="T5" fmla="*/ 1217613 h 76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52" h="768">
                <a:moveTo>
                  <a:pt x="0" y="0"/>
                </a:moveTo>
                <a:lnTo>
                  <a:pt x="51" y="0"/>
                </a:lnTo>
                <a:lnTo>
                  <a:pt x="51" y="767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78938" name="Line 88">
            <a:extLst>
              <a:ext uri="{FF2B5EF4-FFF2-40B4-BE49-F238E27FC236}">
                <a16:creationId xmlns:a16="http://schemas.microsoft.com/office/drawing/2014/main" id="{FD37136C-009A-4A0C-8537-C9F45BB40C6C}"/>
              </a:ext>
            </a:extLst>
          </p:cNvPr>
          <p:cNvSpPr>
            <a:spLocks noChangeShapeType="1"/>
          </p:cNvSpPr>
          <p:nvPr/>
        </p:nvSpPr>
        <p:spPr bwMode="auto">
          <a:xfrm>
            <a:off x="7848600" y="3781425"/>
            <a:ext cx="60325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78939" name="Rectangle 89">
            <a:extLst>
              <a:ext uri="{FF2B5EF4-FFF2-40B4-BE49-F238E27FC236}">
                <a16:creationId xmlns:a16="http://schemas.microsoft.com/office/drawing/2014/main" id="{C4043DB0-7FE1-42F3-A4FD-AA33FAD2B7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12175" y="4648200"/>
            <a:ext cx="122238" cy="25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hu-HU" sz="1500" b="0">
                <a:solidFill>
                  <a:srgbClr val="000000"/>
                </a:solidFill>
              </a:rPr>
              <a:t>4</a:t>
            </a:r>
          </a:p>
        </p:txBody>
      </p:sp>
      <p:sp>
        <p:nvSpPr>
          <p:cNvPr id="78940" name="Line 90">
            <a:extLst>
              <a:ext uri="{FF2B5EF4-FFF2-40B4-BE49-F238E27FC236}">
                <a16:creationId xmlns:a16="http://schemas.microsoft.com/office/drawing/2014/main" id="{C320A2C3-786E-456B-B1C0-01E3E5A8BF7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883275" y="5207000"/>
            <a:ext cx="0" cy="5873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78941" name="Freeform 91">
            <a:extLst>
              <a:ext uri="{FF2B5EF4-FFF2-40B4-BE49-F238E27FC236}">
                <a16:creationId xmlns:a16="http://schemas.microsoft.com/office/drawing/2014/main" id="{0666FAA1-294D-4F5B-8FB5-876D7C52A945}"/>
              </a:ext>
            </a:extLst>
          </p:cNvPr>
          <p:cNvSpPr>
            <a:spLocks/>
          </p:cNvSpPr>
          <p:nvPr/>
        </p:nvSpPr>
        <p:spPr bwMode="auto">
          <a:xfrm>
            <a:off x="5437188" y="3663950"/>
            <a:ext cx="284162" cy="155575"/>
          </a:xfrm>
          <a:custGeom>
            <a:avLst/>
            <a:gdLst>
              <a:gd name="T0" fmla="*/ 0 w 179"/>
              <a:gd name="T1" fmla="*/ 0 h 98"/>
              <a:gd name="T2" fmla="*/ 0 w 179"/>
              <a:gd name="T3" fmla="*/ 153988 h 98"/>
              <a:gd name="T4" fmla="*/ 282575 w 179"/>
              <a:gd name="T5" fmla="*/ 153988 h 9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79" h="98">
                <a:moveTo>
                  <a:pt x="0" y="0"/>
                </a:moveTo>
                <a:lnTo>
                  <a:pt x="0" y="97"/>
                </a:lnTo>
                <a:lnTo>
                  <a:pt x="178" y="97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78942" name="Freeform 92">
            <a:extLst>
              <a:ext uri="{FF2B5EF4-FFF2-40B4-BE49-F238E27FC236}">
                <a16:creationId xmlns:a16="http://schemas.microsoft.com/office/drawing/2014/main" id="{2D6079D8-0F56-48CE-B9A8-8679683905B8}"/>
              </a:ext>
            </a:extLst>
          </p:cNvPr>
          <p:cNvSpPr>
            <a:spLocks/>
          </p:cNvSpPr>
          <p:nvPr/>
        </p:nvSpPr>
        <p:spPr bwMode="auto">
          <a:xfrm>
            <a:off x="5848350" y="3224213"/>
            <a:ext cx="101600" cy="198437"/>
          </a:xfrm>
          <a:custGeom>
            <a:avLst/>
            <a:gdLst>
              <a:gd name="T0" fmla="*/ 49213 w 64"/>
              <a:gd name="T1" fmla="*/ 196850 h 125"/>
              <a:gd name="T2" fmla="*/ 0 w 64"/>
              <a:gd name="T3" fmla="*/ 0 h 125"/>
              <a:gd name="T4" fmla="*/ 100013 w 64"/>
              <a:gd name="T5" fmla="*/ 0 h 125"/>
              <a:gd name="T6" fmla="*/ 49213 w 64"/>
              <a:gd name="T7" fmla="*/ 196850 h 125"/>
              <a:gd name="T8" fmla="*/ 49213 w 64"/>
              <a:gd name="T9" fmla="*/ 196850 h 12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64" h="125">
                <a:moveTo>
                  <a:pt x="31" y="124"/>
                </a:moveTo>
                <a:lnTo>
                  <a:pt x="0" y="0"/>
                </a:lnTo>
                <a:lnTo>
                  <a:pt x="63" y="0"/>
                </a:lnTo>
                <a:lnTo>
                  <a:pt x="31" y="124"/>
                </a:lnTo>
              </a:path>
            </a:pathLst>
          </a:custGeom>
          <a:solidFill>
            <a:srgbClr val="000000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78943" name="Line 93">
            <a:extLst>
              <a:ext uri="{FF2B5EF4-FFF2-40B4-BE49-F238E27FC236}">
                <a16:creationId xmlns:a16="http://schemas.microsoft.com/office/drawing/2014/main" id="{82E485E6-3EF1-4152-B0DD-3A610E45EC1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899150" y="3086100"/>
            <a:ext cx="0" cy="37147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78944" name="Freeform 94">
            <a:extLst>
              <a:ext uri="{FF2B5EF4-FFF2-40B4-BE49-F238E27FC236}">
                <a16:creationId xmlns:a16="http://schemas.microsoft.com/office/drawing/2014/main" id="{43DA5F7D-CBD8-4E9E-9DEF-498E8FBF497C}"/>
              </a:ext>
            </a:extLst>
          </p:cNvPr>
          <p:cNvSpPr>
            <a:spLocks/>
          </p:cNvSpPr>
          <p:nvPr/>
        </p:nvSpPr>
        <p:spPr bwMode="auto">
          <a:xfrm>
            <a:off x="7540625" y="3668713"/>
            <a:ext cx="71438" cy="141287"/>
          </a:xfrm>
          <a:custGeom>
            <a:avLst/>
            <a:gdLst>
              <a:gd name="T0" fmla="*/ 36513 w 45"/>
              <a:gd name="T1" fmla="*/ 138112 h 89"/>
              <a:gd name="T2" fmla="*/ 69850 w 45"/>
              <a:gd name="T3" fmla="*/ 0 h 89"/>
              <a:gd name="T4" fmla="*/ 0 w 45"/>
              <a:gd name="T5" fmla="*/ 0 h 89"/>
              <a:gd name="T6" fmla="*/ 36513 w 45"/>
              <a:gd name="T7" fmla="*/ 139700 h 89"/>
              <a:gd name="T8" fmla="*/ 36513 w 45"/>
              <a:gd name="T9" fmla="*/ 138112 h 89"/>
              <a:gd name="T10" fmla="*/ 36513 w 45"/>
              <a:gd name="T11" fmla="*/ 138112 h 8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45" h="89">
                <a:moveTo>
                  <a:pt x="23" y="87"/>
                </a:moveTo>
                <a:lnTo>
                  <a:pt x="44" y="0"/>
                </a:lnTo>
                <a:lnTo>
                  <a:pt x="0" y="0"/>
                </a:lnTo>
                <a:lnTo>
                  <a:pt x="23" y="88"/>
                </a:lnTo>
                <a:lnTo>
                  <a:pt x="23" y="87"/>
                </a:lnTo>
              </a:path>
            </a:pathLst>
          </a:custGeom>
          <a:solidFill>
            <a:srgbClr val="000000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78945" name="Freeform 95">
            <a:extLst>
              <a:ext uri="{FF2B5EF4-FFF2-40B4-BE49-F238E27FC236}">
                <a16:creationId xmlns:a16="http://schemas.microsoft.com/office/drawing/2014/main" id="{B7636883-FD01-4FC6-8816-46ACABDD2423}"/>
              </a:ext>
            </a:extLst>
          </p:cNvPr>
          <p:cNvSpPr>
            <a:spLocks/>
          </p:cNvSpPr>
          <p:nvPr/>
        </p:nvSpPr>
        <p:spPr bwMode="auto">
          <a:xfrm>
            <a:off x="8416925" y="2792413"/>
            <a:ext cx="73025" cy="139700"/>
          </a:xfrm>
          <a:custGeom>
            <a:avLst/>
            <a:gdLst>
              <a:gd name="T0" fmla="*/ 34925 w 46"/>
              <a:gd name="T1" fmla="*/ 1588 h 88"/>
              <a:gd name="T2" fmla="*/ 0 w 46"/>
              <a:gd name="T3" fmla="*/ 138113 h 88"/>
              <a:gd name="T4" fmla="*/ 71438 w 46"/>
              <a:gd name="T5" fmla="*/ 138113 h 88"/>
              <a:gd name="T6" fmla="*/ 34925 w 46"/>
              <a:gd name="T7" fmla="*/ 0 h 88"/>
              <a:gd name="T8" fmla="*/ 34925 w 46"/>
              <a:gd name="T9" fmla="*/ 1588 h 88"/>
              <a:gd name="T10" fmla="*/ 34925 w 46"/>
              <a:gd name="T11" fmla="*/ 1588 h 8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46" h="88">
                <a:moveTo>
                  <a:pt x="22" y="1"/>
                </a:moveTo>
                <a:lnTo>
                  <a:pt x="0" y="87"/>
                </a:lnTo>
                <a:lnTo>
                  <a:pt x="45" y="87"/>
                </a:lnTo>
                <a:lnTo>
                  <a:pt x="22" y="0"/>
                </a:lnTo>
                <a:lnTo>
                  <a:pt x="22" y="1"/>
                </a:lnTo>
              </a:path>
            </a:pathLst>
          </a:custGeom>
          <a:solidFill>
            <a:srgbClr val="000000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78946" name="Freeform 96">
            <a:extLst>
              <a:ext uri="{FF2B5EF4-FFF2-40B4-BE49-F238E27FC236}">
                <a16:creationId xmlns:a16="http://schemas.microsoft.com/office/drawing/2014/main" id="{DC3B1153-9F45-4C53-9513-C1EFA167EDEE}"/>
              </a:ext>
            </a:extLst>
          </p:cNvPr>
          <p:cNvSpPr>
            <a:spLocks/>
          </p:cNvSpPr>
          <p:nvPr/>
        </p:nvSpPr>
        <p:spPr bwMode="auto">
          <a:xfrm>
            <a:off x="8310563" y="3751263"/>
            <a:ext cx="142875" cy="76200"/>
          </a:xfrm>
          <a:custGeom>
            <a:avLst/>
            <a:gdLst>
              <a:gd name="T0" fmla="*/ 141288 w 90"/>
              <a:gd name="T1" fmla="*/ 34925 h 48"/>
              <a:gd name="T2" fmla="*/ 0 w 90"/>
              <a:gd name="T3" fmla="*/ 0 h 48"/>
              <a:gd name="T4" fmla="*/ 0 w 90"/>
              <a:gd name="T5" fmla="*/ 74613 h 48"/>
              <a:gd name="T6" fmla="*/ 141288 w 90"/>
              <a:gd name="T7" fmla="*/ 34925 h 48"/>
              <a:gd name="T8" fmla="*/ 141288 w 90"/>
              <a:gd name="T9" fmla="*/ 34925 h 4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90" h="48">
                <a:moveTo>
                  <a:pt x="89" y="22"/>
                </a:moveTo>
                <a:lnTo>
                  <a:pt x="0" y="0"/>
                </a:lnTo>
                <a:lnTo>
                  <a:pt x="0" y="47"/>
                </a:lnTo>
                <a:lnTo>
                  <a:pt x="89" y="22"/>
                </a:lnTo>
              </a:path>
            </a:pathLst>
          </a:custGeom>
          <a:solidFill>
            <a:srgbClr val="000000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78947" name="Freeform 97">
            <a:extLst>
              <a:ext uri="{FF2B5EF4-FFF2-40B4-BE49-F238E27FC236}">
                <a16:creationId xmlns:a16="http://schemas.microsoft.com/office/drawing/2014/main" id="{594BA86E-8CDA-4A51-B478-24833E55C677}"/>
              </a:ext>
            </a:extLst>
          </p:cNvPr>
          <p:cNvSpPr>
            <a:spLocks/>
          </p:cNvSpPr>
          <p:nvPr/>
        </p:nvSpPr>
        <p:spPr bwMode="auto">
          <a:xfrm>
            <a:off x="8415338" y="3878263"/>
            <a:ext cx="69850" cy="144462"/>
          </a:xfrm>
          <a:custGeom>
            <a:avLst/>
            <a:gdLst>
              <a:gd name="T0" fmla="*/ 33338 w 44"/>
              <a:gd name="T1" fmla="*/ 1587 h 91"/>
              <a:gd name="T2" fmla="*/ 0 w 44"/>
              <a:gd name="T3" fmla="*/ 142875 h 91"/>
              <a:gd name="T4" fmla="*/ 68263 w 44"/>
              <a:gd name="T5" fmla="*/ 142875 h 91"/>
              <a:gd name="T6" fmla="*/ 33338 w 44"/>
              <a:gd name="T7" fmla="*/ 0 h 91"/>
              <a:gd name="T8" fmla="*/ 33338 w 44"/>
              <a:gd name="T9" fmla="*/ 1587 h 91"/>
              <a:gd name="T10" fmla="*/ 33338 w 44"/>
              <a:gd name="T11" fmla="*/ 1587 h 91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44" h="91">
                <a:moveTo>
                  <a:pt x="21" y="1"/>
                </a:moveTo>
                <a:lnTo>
                  <a:pt x="0" y="90"/>
                </a:lnTo>
                <a:lnTo>
                  <a:pt x="43" y="90"/>
                </a:lnTo>
                <a:lnTo>
                  <a:pt x="21" y="0"/>
                </a:lnTo>
                <a:lnTo>
                  <a:pt x="21" y="1"/>
                </a:lnTo>
              </a:path>
            </a:pathLst>
          </a:custGeom>
          <a:solidFill>
            <a:srgbClr val="000000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78948" name="Freeform 98">
            <a:extLst>
              <a:ext uri="{FF2B5EF4-FFF2-40B4-BE49-F238E27FC236}">
                <a16:creationId xmlns:a16="http://schemas.microsoft.com/office/drawing/2014/main" id="{30681755-3232-4035-89E3-316C59B01D69}"/>
              </a:ext>
            </a:extLst>
          </p:cNvPr>
          <p:cNvSpPr>
            <a:spLocks/>
          </p:cNvSpPr>
          <p:nvPr/>
        </p:nvSpPr>
        <p:spPr bwMode="auto">
          <a:xfrm>
            <a:off x="7540625" y="4673600"/>
            <a:ext cx="71438" cy="142875"/>
          </a:xfrm>
          <a:custGeom>
            <a:avLst/>
            <a:gdLst>
              <a:gd name="T0" fmla="*/ 36513 w 45"/>
              <a:gd name="T1" fmla="*/ 139700 h 90"/>
              <a:gd name="T2" fmla="*/ 69850 w 45"/>
              <a:gd name="T3" fmla="*/ 0 h 90"/>
              <a:gd name="T4" fmla="*/ 0 w 45"/>
              <a:gd name="T5" fmla="*/ 1588 h 90"/>
              <a:gd name="T6" fmla="*/ 36513 w 45"/>
              <a:gd name="T7" fmla="*/ 141288 h 90"/>
              <a:gd name="T8" fmla="*/ 36513 w 45"/>
              <a:gd name="T9" fmla="*/ 139700 h 90"/>
              <a:gd name="T10" fmla="*/ 36513 w 45"/>
              <a:gd name="T11" fmla="*/ 139700 h 9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45" h="90">
                <a:moveTo>
                  <a:pt x="23" y="88"/>
                </a:moveTo>
                <a:lnTo>
                  <a:pt x="44" y="0"/>
                </a:lnTo>
                <a:lnTo>
                  <a:pt x="0" y="1"/>
                </a:lnTo>
                <a:lnTo>
                  <a:pt x="23" y="89"/>
                </a:lnTo>
                <a:lnTo>
                  <a:pt x="23" y="88"/>
                </a:lnTo>
              </a:path>
            </a:pathLst>
          </a:custGeom>
          <a:solidFill>
            <a:srgbClr val="000000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</p:spTree>
  </p:cSld>
  <p:clrMapOvr>
    <a:masterClrMapping/>
  </p:clrMapOvr>
  <p:transition>
    <p:wipe dir="d"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Élőláb helye 4">
            <a:extLst>
              <a:ext uri="{FF2B5EF4-FFF2-40B4-BE49-F238E27FC236}">
                <a16:creationId xmlns:a16="http://schemas.microsoft.com/office/drawing/2014/main" id="{9F27434C-D5FA-40FF-8B50-CD4A5EA6ED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hu-HU" b="0">
                <a:latin typeface="Arial" panose="020B0604020202020204" pitchFamily="34" charset="0"/>
              </a:rPr>
              <a:t>Információrendszer fejlesztés módszertana, Dr. Molnár Bálint egyetemi docens</a:t>
            </a:r>
          </a:p>
        </p:txBody>
      </p:sp>
      <p:sp>
        <p:nvSpPr>
          <p:cNvPr id="80899" name="Dia számának helye 5">
            <a:extLst>
              <a:ext uri="{FF2B5EF4-FFF2-40B4-BE49-F238E27FC236}">
                <a16:creationId xmlns:a16="http://schemas.microsoft.com/office/drawing/2014/main" id="{DCA47D4D-5829-44A1-97B9-69836B3C62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fld id="{4A2B2450-DF07-419F-93F8-8B16F2AB1FF6}" type="slidenum">
              <a:rPr lang="en-US" altLang="hu-HU" b="0">
                <a:latin typeface="Arial" panose="020B0604020202020204" pitchFamily="34" charset="0"/>
              </a:rPr>
              <a:pPr/>
              <a:t>38</a:t>
            </a:fld>
            <a:endParaRPr lang="en-US" altLang="hu-HU" b="0">
              <a:latin typeface="Arial" panose="020B0604020202020204" pitchFamily="34" charset="0"/>
            </a:endParaRPr>
          </a:p>
        </p:txBody>
      </p:sp>
      <p:sp>
        <p:nvSpPr>
          <p:cNvPr id="80900" name="Rectangle 2">
            <a:extLst>
              <a:ext uri="{FF2B5EF4-FFF2-40B4-BE49-F238E27FC236}">
                <a16:creationId xmlns:a16="http://schemas.microsoft.com/office/drawing/2014/main" id="{D38091D4-355A-42B2-964A-C79378043D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50" y="6350"/>
            <a:ext cx="9880600" cy="594995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hu-HU" altLang="hu-HU"/>
          </a:p>
        </p:txBody>
      </p:sp>
      <p:sp>
        <p:nvSpPr>
          <p:cNvPr id="80901" name="Rectangle 3">
            <a:extLst>
              <a:ext uri="{FF2B5EF4-FFF2-40B4-BE49-F238E27FC236}">
                <a16:creationId xmlns:a16="http://schemas.microsoft.com/office/drawing/2014/main" id="{8AAD03AD-666C-409F-B27B-D8F075E6FE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7875" y="6234113"/>
            <a:ext cx="20383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hu-HU" altLang="hu-HU"/>
          </a:p>
        </p:txBody>
      </p:sp>
      <p:sp>
        <p:nvSpPr>
          <p:cNvPr id="80902" name="Rectangle 4">
            <a:extLst>
              <a:ext uri="{FF2B5EF4-FFF2-40B4-BE49-F238E27FC236}">
                <a16:creationId xmlns:a16="http://schemas.microsoft.com/office/drawing/2014/main" id="{5582BA73-FCD4-4817-A85C-30758B86AD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98838" y="6234113"/>
            <a:ext cx="31083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hu-HU" altLang="hu-HU"/>
          </a:p>
        </p:txBody>
      </p:sp>
      <p:sp>
        <p:nvSpPr>
          <p:cNvPr id="80903" name="Rectangle 5">
            <a:extLst>
              <a:ext uri="{FF2B5EF4-FFF2-40B4-BE49-F238E27FC236}">
                <a16:creationId xmlns:a16="http://schemas.microsoft.com/office/drawing/2014/main" id="{5A559E1F-97DB-4A00-9D63-78307889841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25525" y="327025"/>
            <a:ext cx="7847013" cy="339725"/>
          </a:xfrm>
          <a:noFill/>
        </p:spPr>
        <p:txBody>
          <a:bodyPr lIns="0" tIns="0" rIns="0" bIns="0"/>
          <a:lstStyle/>
          <a:p>
            <a:pPr marL="0" indent="0" algn="ctr" defTabSz="401638" eaLnBrk="1" hangingPunct="1">
              <a:spcBef>
                <a:spcPct val="0"/>
              </a:spcBef>
            </a:pPr>
            <a:r>
              <a:rPr lang="en-US" altLang="hu-HU" sz="2300"/>
              <a:t>SZINTEK ÁTTEKINTÉSE</a:t>
            </a:r>
          </a:p>
        </p:txBody>
      </p:sp>
      <p:sp>
        <p:nvSpPr>
          <p:cNvPr id="80904" name="Oval 6">
            <a:extLst>
              <a:ext uri="{FF2B5EF4-FFF2-40B4-BE49-F238E27FC236}">
                <a16:creationId xmlns:a16="http://schemas.microsoft.com/office/drawing/2014/main" id="{02F8A939-DFB9-4C0A-8D46-D26471AF37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7900" y="1350963"/>
            <a:ext cx="1074738" cy="395287"/>
          </a:xfrm>
          <a:prstGeom prst="ellips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hu-HU" altLang="hu-HU"/>
          </a:p>
        </p:txBody>
      </p:sp>
      <p:grpSp>
        <p:nvGrpSpPr>
          <p:cNvPr id="80905" name="Group 10">
            <a:extLst>
              <a:ext uri="{FF2B5EF4-FFF2-40B4-BE49-F238E27FC236}">
                <a16:creationId xmlns:a16="http://schemas.microsoft.com/office/drawing/2014/main" id="{209C46D0-F285-4B72-B520-BD6D6F12D75B}"/>
              </a:ext>
            </a:extLst>
          </p:cNvPr>
          <p:cNvGrpSpPr>
            <a:grpSpLocks/>
          </p:cNvGrpSpPr>
          <p:nvPr/>
        </p:nvGrpSpPr>
        <p:grpSpPr bwMode="auto">
          <a:xfrm>
            <a:off x="2524125" y="1209675"/>
            <a:ext cx="1277938" cy="493713"/>
            <a:chOff x="1590" y="762"/>
            <a:chExt cx="805" cy="311"/>
          </a:xfrm>
        </p:grpSpPr>
        <p:sp>
          <p:nvSpPr>
            <p:cNvPr id="81030" name="Freeform 7">
              <a:extLst>
                <a:ext uri="{FF2B5EF4-FFF2-40B4-BE49-F238E27FC236}">
                  <a16:creationId xmlns:a16="http://schemas.microsoft.com/office/drawing/2014/main" id="{235EDFCA-3162-446F-90C8-9288632F3B55}"/>
                </a:ext>
              </a:extLst>
            </p:cNvPr>
            <p:cNvSpPr>
              <a:spLocks/>
            </p:cNvSpPr>
            <p:nvPr/>
          </p:nvSpPr>
          <p:spPr bwMode="auto">
            <a:xfrm>
              <a:off x="1590" y="762"/>
              <a:ext cx="805" cy="311"/>
            </a:xfrm>
            <a:custGeom>
              <a:avLst/>
              <a:gdLst>
                <a:gd name="T0" fmla="*/ 0 w 805"/>
                <a:gd name="T1" fmla="*/ 0 h 311"/>
                <a:gd name="T2" fmla="*/ 0 w 805"/>
                <a:gd name="T3" fmla="*/ 310 h 311"/>
                <a:gd name="T4" fmla="*/ 804 w 805"/>
                <a:gd name="T5" fmla="*/ 310 h 311"/>
                <a:gd name="T6" fmla="*/ 804 w 805"/>
                <a:gd name="T7" fmla="*/ 0 h 311"/>
                <a:gd name="T8" fmla="*/ 0 w 805"/>
                <a:gd name="T9" fmla="*/ 0 h 31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805" h="311">
                  <a:moveTo>
                    <a:pt x="0" y="0"/>
                  </a:moveTo>
                  <a:lnTo>
                    <a:pt x="0" y="310"/>
                  </a:lnTo>
                  <a:lnTo>
                    <a:pt x="804" y="310"/>
                  </a:lnTo>
                  <a:lnTo>
                    <a:pt x="804" y="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81031" name="Line 8">
              <a:extLst>
                <a:ext uri="{FF2B5EF4-FFF2-40B4-BE49-F238E27FC236}">
                  <a16:creationId xmlns:a16="http://schemas.microsoft.com/office/drawing/2014/main" id="{625A12DB-9EE5-4698-9AD0-9761B234BFA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90" y="879"/>
              <a:ext cx="804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81032" name="Line 9">
              <a:extLst>
                <a:ext uri="{FF2B5EF4-FFF2-40B4-BE49-F238E27FC236}">
                  <a16:creationId xmlns:a16="http://schemas.microsoft.com/office/drawing/2014/main" id="{429B4647-2127-49C5-A8C1-6C911235DC4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847" y="768"/>
              <a:ext cx="1" cy="11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/>
            </a:p>
          </p:txBody>
        </p:sp>
      </p:grpSp>
      <p:sp>
        <p:nvSpPr>
          <p:cNvPr id="80906" name="Freeform 11">
            <a:extLst>
              <a:ext uri="{FF2B5EF4-FFF2-40B4-BE49-F238E27FC236}">
                <a16:creationId xmlns:a16="http://schemas.microsoft.com/office/drawing/2014/main" id="{96676DD3-1856-40C7-AEFB-614CF897C663}"/>
              </a:ext>
            </a:extLst>
          </p:cNvPr>
          <p:cNvSpPr>
            <a:spLocks/>
          </p:cNvSpPr>
          <p:nvPr/>
        </p:nvSpPr>
        <p:spPr bwMode="auto">
          <a:xfrm>
            <a:off x="2279650" y="2619375"/>
            <a:ext cx="4510088" cy="1401763"/>
          </a:xfrm>
          <a:custGeom>
            <a:avLst/>
            <a:gdLst>
              <a:gd name="T0" fmla="*/ 0 w 2841"/>
              <a:gd name="T1" fmla="*/ 0 h 883"/>
              <a:gd name="T2" fmla="*/ 0 w 2841"/>
              <a:gd name="T3" fmla="*/ 1400175 h 883"/>
              <a:gd name="T4" fmla="*/ 4508500 w 2841"/>
              <a:gd name="T5" fmla="*/ 1400175 h 883"/>
              <a:gd name="T6" fmla="*/ 4508500 w 2841"/>
              <a:gd name="T7" fmla="*/ 0 h 883"/>
              <a:gd name="T8" fmla="*/ 0 w 2841"/>
              <a:gd name="T9" fmla="*/ 0 h 88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841" h="883">
                <a:moveTo>
                  <a:pt x="0" y="0"/>
                </a:moveTo>
                <a:lnTo>
                  <a:pt x="0" y="882"/>
                </a:lnTo>
                <a:lnTo>
                  <a:pt x="2840" y="882"/>
                </a:lnTo>
                <a:lnTo>
                  <a:pt x="2840" y="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80907" name="Line 12">
            <a:extLst>
              <a:ext uri="{FF2B5EF4-FFF2-40B4-BE49-F238E27FC236}">
                <a16:creationId xmlns:a16="http://schemas.microsoft.com/office/drawing/2014/main" id="{96E9B57A-26BD-45C9-8A57-014B42460A4A}"/>
              </a:ext>
            </a:extLst>
          </p:cNvPr>
          <p:cNvSpPr>
            <a:spLocks noChangeShapeType="1"/>
          </p:cNvSpPr>
          <p:nvPr/>
        </p:nvSpPr>
        <p:spPr bwMode="auto">
          <a:xfrm>
            <a:off x="2290763" y="2849563"/>
            <a:ext cx="4497387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80908" name="Rectangle 13">
            <a:extLst>
              <a:ext uri="{FF2B5EF4-FFF2-40B4-BE49-F238E27FC236}">
                <a16:creationId xmlns:a16="http://schemas.microsoft.com/office/drawing/2014/main" id="{7AC48084-C1E6-4FF1-8B96-E7F3275F5D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87850" y="2622550"/>
            <a:ext cx="998538" cy="158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hu-HU" sz="1800" b="0">
                <a:solidFill>
                  <a:srgbClr val="000000"/>
                </a:solidFill>
              </a:rPr>
              <a:t>2.SZINT</a:t>
            </a:r>
          </a:p>
        </p:txBody>
      </p:sp>
      <p:sp>
        <p:nvSpPr>
          <p:cNvPr id="80909" name="Line 14">
            <a:extLst>
              <a:ext uri="{FF2B5EF4-FFF2-40B4-BE49-F238E27FC236}">
                <a16:creationId xmlns:a16="http://schemas.microsoft.com/office/drawing/2014/main" id="{8D5FDBBB-63C4-492F-B82D-1F6EF4B68D2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448050" y="2624138"/>
            <a:ext cx="0" cy="22542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80910" name="Line 15">
            <a:extLst>
              <a:ext uri="{FF2B5EF4-FFF2-40B4-BE49-F238E27FC236}">
                <a16:creationId xmlns:a16="http://schemas.microsoft.com/office/drawing/2014/main" id="{4F10518D-B49E-4E24-97D2-94F42C0E7128}"/>
              </a:ext>
            </a:extLst>
          </p:cNvPr>
          <p:cNvSpPr>
            <a:spLocks noChangeShapeType="1"/>
          </p:cNvSpPr>
          <p:nvPr/>
        </p:nvSpPr>
        <p:spPr bwMode="auto">
          <a:xfrm>
            <a:off x="2366963" y="4446588"/>
            <a:ext cx="44069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80911" name="Rectangle 16">
            <a:extLst>
              <a:ext uri="{FF2B5EF4-FFF2-40B4-BE49-F238E27FC236}">
                <a16:creationId xmlns:a16="http://schemas.microsoft.com/office/drawing/2014/main" id="{D97249EE-2847-4884-A17E-EA9CE56CC0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59313" y="4217988"/>
            <a:ext cx="996950" cy="158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hu-HU" sz="1800" b="0">
                <a:solidFill>
                  <a:srgbClr val="000000"/>
                </a:solidFill>
              </a:rPr>
              <a:t>3.SZINT</a:t>
            </a:r>
          </a:p>
        </p:txBody>
      </p:sp>
      <p:sp>
        <p:nvSpPr>
          <p:cNvPr id="80912" name="Line 17">
            <a:extLst>
              <a:ext uri="{FF2B5EF4-FFF2-40B4-BE49-F238E27FC236}">
                <a16:creationId xmlns:a16="http://schemas.microsoft.com/office/drawing/2014/main" id="{D92399EE-8D6E-428D-96F1-E28BD9AE771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502025" y="4222750"/>
            <a:ext cx="0" cy="22383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80913" name="Rectangle 18">
            <a:extLst>
              <a:ext uri="{FF2B5EF4-FFF2-40B4-BE49-F238E27FC236}">
                <a16:creationId xmlns:a16="http://schemas.microsoft.com/office/drawing/2014/main" id="{C0CBC773-E4A5-44D5-9CA8-064B570315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43375" y="1844675"/>
            <a:ext cx="323850" cy="13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hu-HU" sz="1600" b="0">
                <a:solidFill>
                  <a:srgbClr val="000000"/>
                </a:solidFill>
              </a:rPr>
              <a:t>D2</a:t>
            </a:r>
          </a:p>
        </p:txBody>
      </p:sp>
      <p:sp>
        <p:nvSpPr>
          <p:cNvPr id="80914" name="Rectangle 19">
            <a:extLst>
              <a:ext uri="{FF2B5EF4-FFF2-40B4-BE49-F238E27FC236}">
                <a16:creationId xmlns:a16="http://schemas.microsoft.com/office/drawing/2014/main" id="{EDAE9510-3872-4FD1-9CF2-40188E9EB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71763" y="1462088"/>
            <a:ext cx="890587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hu-HU" sz="1800" b="0">
                <a:solidFill>
                  <a:srgbClr val="000000"/>
                </a:solidFill>
              </a:rPr>
              <a:t>1.FOLY.</a:t>
            </a:r>
          </a:p>
        </p:txBody>
      </p:sp>
      <p:sp>
        <p:nvSpPr>
          <p:cNvPr id="80915" name="Rectangle 20">
            <a:extLst>
              <a:ext uri="{FF2B5EF4-FFF2-40B4-BE49-F238E27FC236}">
                <a16:creationId xmlns:a16="http://schemas.microsoft.com/office/drawing/2014/main" id="{6B3F701C-5C89-44A6-832D-C051A6AA29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94025" y="1200150"/>
            <a:ext cx="696913" cy="16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hu-HU" sz="1600" b="0">
                <a:solidFill>
                  <a:srgbClr val="000000"/>
                </a:solidFill>
              </a:rPr>
              <a:t>HELY</a:t>
            </a:r>
          </a:p>
        </p:txBody>
      </p:sp>
      <p:sp>
        <p:nvSpPr>
          <p:cNvPr id="80916" name="Line 21">
            <a:extLst>
              <a:ext uri="{FF2B5EF4-FFF2-40B4-BE49-F238E27FC236}">
                <a16:creationId xmlns:a16="http://schemas.microsoft.com/office/drawing/2014/main" id="{9D9F6550-29F2-44BD-BBBC-583069AF4BE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265363" y="2335213"/>
            <a:ext cx="238125" cy="284162"/>
          </a:xfrm>
          <a:prstGeom prst="line">
            <a:avLst/>
          </a:prstGeom>
          <a:noFill/>
          <a:ln w="12700">
            <a:solidFill>
              <a:srgbClr val="5F5F5F"/>
            </a:solidFill>
            <a:prstDash val="lg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80917" name="Line 22">
            <a:extLst>
              <a:ext uri="{FF2B5EF4-FFF2-40B4-BE49-F238E27FC236}">
                <a16:creationId xmlns:a16="http://schemas.microsoft.com/office/drawing/2014/main" id="{6439CF1E-BA43-452F-8B51-DEFFF941B8DC}"/>
              </a:ext>
            </a:extLst>
          </p:cNvPr>
          <p:cNvSpPr>
            <a:spLocks noChangeShapeType="1"/>
          </p:cNvSpPr>
          <p:nvPr/>
        </p:nvSpPr>
        <p:spPr bwMode="auto">
          <a:xfrm>
            <a:off x="3848100" y="2343150"/>
            <a:ext cx="2952750" cy="269875"/>
          </a:xfrm>
          <a:prstGeom prst="line">
            <a:avLst/>
          </a:prstGeom>
          <a:noFill/>
          <a:ln w="12700">
            <a:solidFill>
              <a:srgbClr val="5F5F5F"/>
            </a:solidFill>
            <a:prstDash val="lg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80918" name="Line 23">
            <a:extLst>
              <a:ext uri="{FF2B5EF4-FFF2-40B4-BE49-F238E27FC236}">
                <a16:creationId xmlns:a16="http://schemas.microsoft.com/office/drawing/2014/main" id="{3B170F60-9A38-452F-9DB1-68A045AD64A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163888" y="1700213"/>
            <a:ext cx="0" cy="20161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80919" name="Freeform 24">
            <a:extLst>
              <a:ext uri="{FF2B5EF4-FFF2-40B4-BE49-F238E27FC236}">
                <a16:creationId xmlns:a16="http://schemas.microsoft.com/office/drawing/2014/main" id="{88C9DA2E-5108-4893-87D6-53742C4DD26A}"/>
              </a:ext>
            </a:extLst>
          </p:cNvPr>
          <p:cNvSpPr>
            <a:spLocks/>
          </p:cNvSpPr>
          <p:nvPr/>
        </p:nvSpPr>
        <p:spPr bwMode="auto">
          <a:xfrm>
            <a:off x="3857625" y="2047875"/>
            <a:ext cx="657225" cy="182563"/>
          </a:xfrm>
          <a:custGeom>
            <a:avLst/>
            <a:gdLst>
              <a:gd name="T0" fmla="*/ 0 w 414"/>
              <a:gd name="T1" fmla="*/ 180975 h 115"/>
              <a:gd name="T2" fmla="*/ 655638 w 414"/>
              <a:gd name="T3" fmla="*/ 180975 h 115"/>
              <a:gd name="T4" fmla="*/ 655638 w 414"/>
              <a:gd name="T5" fmla="*/ 0 h 115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14" h="115">
                <a:moveTo>
                  <a:pt x="0" y="114"/>
                </a:moveTo>
                <a:lnTo>
                  <a:pt x="413" y="114"/>
                </a:lnTo>
                <a:lnTo>
                  <a:pt x="413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80920" name="Freeform 25">
            <a:extLst>
              <a:ext uri="{FF2B5EF4-FFF2-40B4-BE49-F238E27FC236}">
                <a16:creationId xmlns:a16="http://schemas.microsoft.com/office/drawing/2014/main" id="{38083F43-2A76-491D-8CDA-299D89EDB5BE}"/>
              </a:ext>
            </a:extLst>
          </p:cNvPr>
          <p:cNvSpPr>
            <a:spLocks/>
          </p:cNvSpPr>
          <p:nvPr/>
        </p:nvSpPr>
        <p:spPr bwMode="auto">
          <a:xfrm>
            <a:off x="4664075" y="2047875"/>
            <a:ext cx="593725" cy="144463"/>
          </a:xfrm>
          <a:custGeom>
            <a:avLst/>
            <a:gdLst>
              <a:gd name="T0" fmla="*/ 0 w 374"/>
              <a:gd name="T1" fmla="*/ 0 h 91"/>
              <a:gd name="T2" fmla="*/ 0 w 374"/>
              <a:gd name="T3" fmla="*/ 142875 h 91"/>
              <a:gd name="T4" fmla="*/ 592138 w 374"/>
              <a:gd name="T5" fmla="*/ 142875 h 9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374" h="91">
                <a:moveTo>
                  <a:pt x="0" y="0"/>
                </a:moveTo>
                <a:lnTo>
                  <a:pt x="0" y="90"/>
                </a:lnTo>
                <a:lnTo>
                  <a:pt x="373" y="9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80921" name="Line 26">
            <a:extLst>
              <a:ext uri="{FF2B5EF4-FFF2-40B4-BE49-F238E27FC236}">
                <a16:creationId xmlns:a16="http://schemas.microsoft.com/office/drawing/2014/main" id="{15E426A4-77F5-4F82-A488-CF3430ACEFC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029200" y="1703388"/>
            <a:ext cx="234950" cy="1905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80922" name="Rectangle 27">
            <a:extLst>
              <a:ext uri="{FF2B5EF4-FFF2-40B4-BE49-F238E27FC236}">
                <a16:creationId xmlns:a16="http://schemas.microsoft.com/office/drawing/2014/main" id="{77989736-55D4-4EB4-8A71-B4A5AE1C06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16800" y="933450"/>
            <a:ext cx="1060450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hu-HU" sz="1800" b="0">
                <a:solidFill>
                  <a:srgbClr val="000000"/>
                </a:solidFill>
              </a:rPr>
              <a:t>1.SZINT</a:t>
            </a:r>
          </a:p>
        </p:txBody>
      </p:sp>
      <p:sp>
        <p:nvSpPr>
          <p:cNvPr id="80923" name="Line 28">
            <a:extLst>
              <a:ext uri="{FF2B5EF4-FFF2-40B4-BE49-F238E27FC236}">
                <a16:creationId xmlns:a16="http://schemas.microsoft.com/office/drawing/2014/main" id="{66BE137B-2E38-43A2-B316-F6D0E2D645E1}"/>
              </a:ext>
            </a:extLst>
          </p:cNvPr>
          <p:cNvSpPr>
            <a:spLocks noChangeShapeType="1"/>
          </p:cNvSpPr>
          <p:nvPr/>
        </p:nvSpPr>
        <p:spPr bwMode="auto">
          <a:xfrm>
            <a:off x="2073275" y="1490663"/>
            <a:ext cx="42862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80924" name="Line 29">
            <a:extLst>
              <a:ext uri="{FF2B5EF4-FFF2-40B4-BE49-F238E27FC236}">
                <a16:creationId xmlns:a16="http://schemas.microsoft.com/office/drawing/2014/main" id="{95AE4C05-EC8E-4435-B15D-6CABCFA4A8E8}"/>
              </a:ext>
            </a:extLst>
          </p:cNvPr>
          <p:cNvSpPr>
            <a:spLocks noChangeShapeType="1"/>
          </p:cNvSpPr>
          <p:nvPr/>
        </p:nvSpPr>
        <p:spPr bwMode="auto">
          <a:xfrm>
            <a:off x="7097713" y="1195388"/>
            <a:ext cx="154305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80925" name="Rectangle 30">
            <a:extLst>
              <a:ext uri="{FF2B5EF4-FFF2-40B4-BE49-F238E27FC236}">
                <a16:creationId xmlns:a16="http://schemas.microsoft.com/office/drawing/2014/main" id="{35257212-CF25-48BE-A872-D80E5D5DAF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01925" y="3152775"/>
            <a:ext cx="1031875" cy="180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hu-HU" sz="1600" b="0">
                <a:solidFill>
                  <a:srgbClr val="000000"/>
                </a:solidFill>
              </a:rPr>
              <a:t>2.1 FOLY. </a:t>
            </a:r>
          </a:p>
        </p:txBody>
      </p:sp>
      <p:sp>
        <p:nvSpPr>
          <p:cNvPr id="80926" name="Rectangle 31">
            <a:extLst>
              <a:ext uri="{FF2B5EF4-FFF2-40B4-BE49-F238E27FC236}">
                <a16:creationId xmlns:a16="http://schemas.microsoft.com/office/drawing/2014/main" id="{7AC71CF4-D364-4306-A200-E336D92FF8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60988" y="3124200"/>
            <a:ext cx="1058862" cy="171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hu-HU" sz="1600" b="0">
                <a:solidFill>
                  <a:srgbClr val="000000"/>
                </a:solidFill>
              </a:rPr>
              <a:t> 2.2 FOLY.</a:t>
            </a:r>
          </a:p>
        </p:txBody>
      </p:sp>
      <p:sp>
        <p:nvSpPr>
          <p:cNvPr id="80927" name="Rectangle 32">
            <a:extLst>
              <a:ext uri="{FF2B5EF4-FFF2-40B4-BE49-F238E27FC236}">
                <a16:creationId xmlns:a16="http://schemas.microsoft.com/office/drawing/2014/main" id="{90BA27EA-8011-443E-A60E-DD5218D7EA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40150" y="3670300"/>
            <a:ext cx="1171575" cy="231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hu-HU" sz="1600" b="0">
                <a:solidFill>
                  <a:srgbClr val="000000"/>
                </a:solidFill>
              </a:rPr>
              <a:t> 2.3 FOLY.</a:t>
            </a:r>
          </a:p>
        </p:txBody>
      </p:sp>
      <p:sp>
        <p:nvSpPr>
          <p:cNvPr id="80928" name="Line 33">
            <a:extLst>
              <a:ext uri="{FF2B5EF4-FFF2-40B4-BE49-F238E27FC236}">
                <a16:creationId xmlns:a16="http://schemas.microsoft.com/office/drawing/2014/main" id="{E1C1700F-F53E-4133-991C-F37048A250F2}"/>
              </a:ext>
            </a:extLst>
          </p:cNvPr>
          <p:cNvSpPr>
            <a:spLocks noChangeShapeType="1"/>
          </p:cNvSpPr>
          <p:nvPr/>
        </p:nvSpPr>
        <p:spPr bwMode="auto">
          <a:xfrm>
            <a:off x="6546850" y="3179763"/>
            <a:ext cx="655638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80929" name="Line 34">
            <a:extLst>
              <a:ext uri="{FF2B5EF4-FFF2-40B4-BE49-F238E27FC236}">
                <a16:creationId xmlns:a16="http://schemas.microsoft.com/office/drawing/2014/main" id="{9034188D-9744-46B0-8241-E9D27664DDD9}"/>
              </a:ext>
            </a:extLst>
          </p:cNvPr>
          <p:cNvSpPr>
            <a:spLocks noChangeShapeType="1"/>
          </p:cNvSpPr>
          <p:nvPr/>
        </p:nvSpPr>
        <p:spPr bwMode="auto">
          <a:xfrm>
            <a:off x="3910013" y="3179763"/>
            <a:ext cx="13589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80930" name="Line 35">
            <a:extLst>
              <a:ext uri="{FF2B5EF4-FFF2-40B4-BE49-F238E27FC236}">
                <a16:creationId xmlns:a16="http://schemas.microsoft.com/office/drawing/2014/main" id="{21BF9C58-01E8-4ABD-BD71-C9F11FB702F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858963" y="3179763"/>
            <a:ext cx="788987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80931" name="Freeform 36">
            <a:extLst>
              <a:ext uri="{FF2B5EF4-FFF2-40B4-BE49-F238E27FC236}">
                <a16:creationId xmlns:a16="http://schemas.microsoft.com/office/drawing/2014/main" id="{535AF57E-F4B8-446A-ACFE-5BCE55821CD3}"/>
              </a:ext>
            </a:extLst>
          </p:cNvPr>
          <p:cNvSpPr>
            <a:spLocks/>
          </p:cNvSpPr>
          <p:nvPr/>
        </p:nvSpPr>
        <p:spPr bwMode="auto">
          <a:xfrm>
            <a:off x="4943475" y="3398838"/>
            <a:ext cx="1052513" cy="314325"/>
          </a:xfrm>
          <a:custGeom>
            <a:avLst/>
            <a:gdLst>
              <a:gd name="T0" fmla="*/ 1050925 w 663"/>
              <a:gd name="T1" fmla="*/ 0 h 198"/>
              <a:gd name="T2" fmla="*/ 1050925 w 663"/>
              <a:gd name="T3" fmla="*/ 312738 h 198"/>
              <a:gd name="T4" fmla="*/ 0 w 663"/>
              <a:gd name="T5" fmla="*/ 309563 h 19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663" h="198">
                <a:moveTo>
                  <a:pt x="662" y="0"/>
                </a:moveTo>
                <a:lnTo>
                  <a:pt x="662" y="197"/>
                </a:lnTo>
                <a:lnTo>
                  <a:pt x="0" y="195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stealth" w="med" len="lg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80932" name="Rectangle 37">
            <a:extLst>
              <a:ext uri="{FF2B5EF4-FFF2-40B4-BE49-F238E27FC236}">
                <a16:creationId xmlns:a16="http://schemas.microsoft.com/office/drawing/2014/main" id="{902E3BE0-7441-49FD-9A1A-59086A4DFD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79713" y="2632075"/>
            <a:ext cx="153987" cy="173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hu-HU" sz="1800" b="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80933" name="Rectangle 38">
            <a:extLst>
              <a:ext uri="{FF2B5EF4-FFF2-40B4-BE49-F238E27FC236}">
                <a16:creationId xmlns:a16="http://schemas.microsoft.com/office/drawing/2014/main" id="{8FF4545A-2983-4B30-A37E-BCEBF5C29E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59088" y="4219575"/>
            <a:ext cx="382587" cy="173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hu-HU" sz="1800" b="0">
                <a:solidFill>
                  <a:srgbClr val="000000"/>
                </a:solidFill>
              </a:rPr>
              <a:t>2.3</a:t>
            </a:r>
          </a:p>
        </p:txBody>
      </p:sp>
      <p:sp>
        <p:nvSpPr>
          <p:cNvPr id="80934" name="Line 39">
            <a:extLst>
              <a:ext uri="{FF2B5EF4-FFF2-40B4-BE49-F238E27FC236}">
                <a16:creationId xmlns:a16="http://schemas.microsoft.com/office/drawing/2014/main" id="{7A022C1A-8464-4F26-A297-A6714109711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279650" y="5410200"/>
            <a:ext cx="2973388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80935" name="Freeform 40">
            <a:extLst>
              <a:ext uri="{FF2B5EF4-FFF2-40B4-BE49-F238E27FC236}">
                <a16:creationId xmlns:a16="http://schemas.microsoft.com/office/drawing/2014/main" id="{CA665A34-DDA1-4E4B-8650-56E176563E90}"/>
              </a:ext>
            </a:extLst>
          </p:cNvPr>
          <p:cNvSpPr>
            <a:spLocks/>
          </p:cNvSpPr>
          <p:nvPr/>
        </p:nvSpPr>
        <p:spPr bwMode="auto">
          <a:xfrm>
            <a:off x="1589088" y="5010150"/>
            <a:ext cx="1039812" cy="130175"/>
          </a:xfrm>
          <a:custGeom>
            <a:avLst/>
            <a:gdLst>
              <a:gd name="T0" fmla="*/ 1038225 w 655"/>
              <a:gd name="T1" fmla="*/ 0 h 82"/>
              <a:gd name="T2" fmla="*/ 0 w 655"/>
              <a:gd name="T3" fmla="*/ 0 h 82"/>
              <a:gd name="T4" fmla="*/ 0 w 655"/>
              <a:gd name="T5" fmla="*/ 128588 h 8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655" h="82">
                <a:moveTo>
                  <a:pt x="654" y="0"/>
                </a:moveTo>
                <a:lnTo>
                  <a:pt x="0" y="0"/>
                </a:lnTo>
                <a:lnTo>
                  <a:pt x="0" y="8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stealth" w="med" len="lg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80936" name="Freeform 41">
            <a:extLst>
              <a:ext uri="{FF2B5EF4-FFF2-40B4-BE49-F238E27FC236}">
                <a16:creationId xmlns:a16="http://schemas.microsoft.com/office/drawing/2014/main" id="{4A5A620B-477D-481E-ACD7-8645DF99D03A}"/>
              </a:ext>
            </a:extLst>
          </p:cNvPr>
          <p:cNvSpPr>
            <a:spLocks/>
          </p:cNvSpPr>
          <p:nvPr/>
        </p:nvSpPr>
        <p:spPr bwMode="auto">
          <a:xfrm>
            <a:off x="3314700" y="4710113"/>
            <a:ext cx="690563" cy="120650"/>
          </a:xfrm>
          <a:custGeom>
            <a:avLst/>
            <a:gdLst>
              <a:gd name="T0" fmla="*/ 0 w 435"/>
              <a:gd name="T1" fmla="*/ 119063 h 76"/>
              <a:gd name="T2" fmla="*/ 0 w 435"/>
              <a:gd name="T3" fmla="*/ 0 h 76"/>
              <a:gd name="T4" fmla="*/ 688975 w 435"/>
              <a:gd name="T5" fmla="*/ 0 h 7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35" h="76">
                <a:moveTo>
                  <a:pt x="0" y="75"/>
                </a:moveTo>
                <a:lnTo>
                  <a:pt x="0" y="0"/>
                </a:lnTo>
                <a:lnTo>
                  <a:pt x="434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80937" name="Line 42">
            <a:extLst>
              <a:ext uri="{FF2B5EF4-FFF2-40B4-BE49-F238E27FC236}">
                <a16:creationId xmlns:a16="http://schemas.microsoft.com/office/drawing/2014/main" id="{1EC7AB66-783B-4F8A-A6DF-B3CD63890B3D}"/>
              </a:ext>
            </a:extLst>
          </p:cNvPr>
          <p:cNvSpPr>
            <a:spLocks noChangeShapeType="1"/>
          </p:cNvSpPr>
          <p:nvPr/>
        </p:nvSpPr>
        <p:spPr bwMode="auto">
          <a:xfrm>
            <a:off x="4918075" y="4710113"/>
            <a:ext cx="458788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80938" name="Line 43">
            <a:extLst>
              <a:ext uri="{FF2B5EF4-FFF2-40B4-BE49-F238E27FC236}">
                <a16:creationId xmlns:a16="http://schemas.microsoft.com/office/drawing/2014/main" id="{5C18C2BD-4289-4A62-A49D-DD593BB7820F}"/>
              </a:ext>
            </a:extLst>
          </p:cNvPr>
          <p:cNvSpPr>
            <a:spLocks noChangeShapeType="1"/>
          </p:cNvSpPr>
          <p:nvPr/>
        </p:nvSpPr>
        <p:spPr bwMode="auto">
          <a:xfrm>
            <a:off x="6057900" y="4972050"/>
            <a:ext cx="0" cy="195263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80939" name="Rectangle 44">
            <a:extLst>
              <a:ext uri="{FF2B5EF4-FFF2-40B4-BE49-F238E27FC236}">
                <a16:creationId xmlns:a16="http://schemas.microsoft.com/office/drawing/2014/main" id="{68981CB6-98C6-417D-BD95-1FADA1028B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8225" y="5160963"/>
            <a:ext cx="239713" cy="106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hu-HU" sz="900" b="0">
                <a:solidFill>
                  <a:srgbClr val="000000"/>
                </a:solidFill>
              </a:rPr>
              <a:t>2.2</a:t>
            </a:r>
          </a:p>
        </p:txBody>
      </p:sp>
      <p:sp>
        <p:nvSpPr>
          <p:cNvPr id="80940" name="Rectangle 45">
            <a:extLst>
              <a:ext uri="{FF2B5EF4-FFF2-40B4-BE49-F238E27FC236}">
                <a16:creationId xmlns:a16="http://schemas.microsoft.com/office/drawing/2014/main" id="{137B846C-7DC4-432A-9901-A33AF0BCAC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22600" y="5145088"/>
            <a:ext cx="503238" cy="150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hu-HU" sz="1600" b="0">
                <a:solidFill>
                  <a:srgbClr val="000000"/>
                </a:solidFill>
              </a:rPr>
              <a:t>2.3.1</a:t>
            </a:r>
          </a:p>
        </p:txBody>
      </p:sp>
      <p:sp>
        <p:nvSpPr>
          <p:cNvPr id="80941" name="Rectangle 46">
            <a:extLst>
              <a:ext uri="{FF2B5EF4-FFF2-40B4-BE49-F238E27FC236}">
                <a16:creationId xmlns:a16="http://schemas.microsoft.com/office/drawing/2014/main" id="{43ECE552-9378-466F-8B38-13EF975FC5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6550" y="4648200"/>
            <a:ext cx="1184275" cy="10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hu-HU" sz="1600" b="0">
                <a:solidFill>
                  <a:srgbClr val="000000"/>
                </a:solidFill>
              </a:rPr>
              <a:t>FOLYAMAT</a:t>
            </a:r>
          </a:p>
        </p:txBody>
      </p:sp>
      <p:sp>
        <p:nvSpPr>
          <p:cNvPr id="80942" name="Rectangle 47">
            <a:extLst>
              <a:ext uri="{FF2B5EF4-FFF2-40B4-BE49-F238E27FC236}">
                <a16:creationId xmlns:a16="http://schemas.microsoft.com/office/drawing/2014/main" id="{53C47543-56F3-441A-B85D-4ED4B526DE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43563" y="5457825"/>
            <a:ext cx="547687" cy="171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hu-HU" sz="1600" b="0">
                <a:solidFill>
                  <a:srgbClr val="000000"/>
                </a:solidFill>
              </a:rPr>
              <a:t>2.3.3</a:t>
            </a:r>
          </a:p>
        </p:txBody>
      </p:sp>
      <p:sp>
        <p:nvSpPr>
          <p:cNvPr id="80943" name="Rectangle 48">
            <a:extLst>
              <a:ext uri="{FF2B5EF4-FFF2-40B4-BE49-F238E27FC236}">
                <a16:creationId xmlns:a16="http://schemas.microsoft.com/office/drawing/2014/main" id="{0C3E5A26-7949-476E-B1AE-DAE9366FE7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99288" y="4133850"/>
            <a:ext cx="2620962" cy="201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hu-HU" b="0" u="sng">
                <a:solidFill>
                  <a:srgbClr val="000000"/>
                </a:solidFill>
              </a:rPr>
              <a:t>FELBONTÁSI ALTERNATÍVÁK</a:t>
            </a:r>
          </a:p>
          <a:p>
            <a:endParaRPr lang="en-US" altLang="hu-HU" b="0" u="sng">
              <a:solidFill>
                <a:srgbClr val="000000"/>
              </a:solidFill>
            </a:endParaRPr>
          </a:p>
          <a:p>
            <a:r>
              <a:rPr lang="en-US" altLang="hu-HU" b="0">
                <a:solidFill>
                  <a:srgbClr val="000000"/>
                </a:solidFill>
              </a:rPr>
              <a:t>- Kiterjesztés ugyanazon a  szinten</a:t>
            </a:r>
          </a:p>
          <a:p>
            <a:r>
              <a:rPr lang="en-US" altLang="hu-HU" b="0">
                <a:solidFill>
                  <a:srgbClr val="000000"/>
                </a:solidFill>
              </a:rPr>
              <a:t>- Kiterjesztés a következő alacsonyabb szinten</a:t>
            </a:r>
          </a:p>
          <a:p>
            <a:r>
              <a:rPr lang="en-US" altLang="hu-HU" b="0">
                <a:solidFill>
                  <a:srgbClr val="000000"/>
                </a:solidFill>
              </a:rPr>
              <a:t>- Szétválasztás magasabb szinten</a:t>
            </a:r>
          </a:p>
        </p:txBody>
      </p:sp>
      <p:sp>
        <p:nvSpPr>
          <p:cNvPr id="80944" name="Rectangle 49">
            <a:extLst>
              <a:ext uri="{FF2B5EF4-FFF2-40B4-BE49-F238E27FC236}">
                <a16:creationId xmlns:a16="http://schemas.microsoft.com/office/drawing/2014/main" id="{7B0584CA-A645-4FE7-A0C8-E1A4754B1C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80250" y="4976813"/>
            <a:ext cx="1743075" cy="107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hu-HU" altLang="hu-HU"/>
          </a:p>
        </p:txBody>
      </p:sp>
      <p:sp>
        <p:nvSpPr>
          <p:cNvPr id="80945" name="Rectangle 50">
            <a:extLst>
              <a:ext uri="{FF2B5EF4-FFF2-40B4-BE49-F238E27FC236}">
                <a16:creationId xmlns:a16="http://schemas.microsoft.com/office/drawing/2014/main" id="{739BE800-ADD6-4374-8DCB-9CE1E4C768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77075" y="5345113"/>
            <a:ext cx="1819275" cy="106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hu-HU" altLang="hu-HU"/>
          </a:p>
        </p:txBody>
      </p:sp>
      <p:sp>
        <p:nvSpPr>
          <p:cNvPr id="80946" name="Line 51">
            <a:extLst>
              <a:ext uri="{FF2B5EF4-FFF2-40B4-BE49-F238E27FC236}">
                <a16:creationId xmlns:a16="http://schemas.microsoft.com/office/drawing/2014/main" id="{73D5BF65-D5E6-4481-905E-39C7B8F6609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352675" y="3890963"/>
            <a:ext cx="1289050" cy="315912"/>
          </a:xfrm>
          <a:prstGeom prst="line">
            <a:avLst/>
          </a:prstGeom>
          <a:noFill/>
          <a:ln w="12700">
            <a:solidFill>
              <a:srgbClr val="5F5F5F"/>
            </a:solidFill>
            <a:prstDash val="lg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80947" name="Line 52">
            <a:extLst>
              <a:ext uri="{FF2B5EF4-FFF2-40B4-BE49-F238E27FC236}">
                <a16:creationId xmlns:a16="http://schemas.microsoft.com/office/drawing/2014/main" id="{B3225C13-2FC1-4FD3-95B7-BF7EC64E1689}"/>
              </a:ext>
            </a:extLst>
          </p:cNvPr>
          <p:cNvSpPr>
            <a:spLocks noChangeShapeType="1"/>
          </p:cNvSpPr>
          <p:nvPr/>
        </p:nvSpPr>
        <p:spPr bwMode="auto">
          <a:xfrm>
            <a:off x="4930775" y="3890963"/>
            <a:ext cx="1870075" cy="315912"/>
          </a:xfrm>
          <a:prstGeom prst="line">
            <a:avLst/>
          </a:prstGeom>
          <a:noFill/>
          <a:ln w="12700">
            <a:solidFill>
              <a:srgbClr val="5F5F5F"/>
            </a:solidFill>
            <a:prstDash val="lg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80948" name="Freeform 53">
            <a:extLst>
              <a:ext uri="{FF2B5EF4-FFF2-40B4-BE49-F238E27FC236}">
                <a16:creationId xmlns:a16="http://schemas.microsoft.com/office/drawing/2014/main" id="{21E74B36-EFD3-489F-90A3-CE25E8060959}"/>
              </a:ext>
            </a:extLst>
          </p:cNvPr>
          <p:cNvSpPr>
            <a:spLocks/>
          </p:cNvSpPr>
          <p:nvPr/>
        </p:nvSpPr>
        <p:spPr bwMode="auto">
          <a:xfrm>
            <a:off x="2279650" y="1028700"/>
            <a:ext cx="4511675" cy="1411288"/>
          </a:xfrm>
          <a:custGeom>
            <a:avLst/>
            <a:gdLst>
              <a:gd name="T0" fmla="*/ 0 w 2842"/>
              <a:gd name="T1" fmla="*/ 0 h 889"/>
              <a:gd name="T2" fmla="*/ 0 w 2842"/>
              <a:gd name="T3" fmla="*/ 1409700 h 889"/>
              <a:gd name="T4" fmla="*/ 4510088 w 2842"/>
              <a:gd name="T5" fmla="*/ 1409700 h 889"/>
              <a:gd name="T6" fmla="*/ 4510088 w 2842"/>
              <a:gd name="T7" fmla="*/ 0 h 889"/>
              <a:gd name="T8" fmla="*/ 0 w 2842"/>
              <a:gd name="T9" fmla="*/ 0 h 88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842" h="889">
                <a:moveTo>
                  <a:pt x="0" y="0"/>
                </a:moveTo>
                <a:lnTo>
                  <a:pt x="0" y="888"/>
                </a:lnTo>
                <a:lnTo>
                  <a:pt x="2841" y="888"/>
                </a:lnTo>
                <a:lnTo>
                  <a:pt x="2841" y="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80949" name="Freeform 54">
            <a:extLst>
              <a:ext uri="{FF2B5EF4-FFF2-40B4-BE49-F238E27FC236}">
                <a16:creationId xmlns:a16="http://schemas.microsoft.com/office/drawing/2014/main" id="{CC09644F-5330-4BE9-9776-120566372BF3}"/>
              </a:ext>
            </a:extLst>
          </p:cNvPr>
          <p:cNvSpPr>
            <a:spLocks/>
          </p:cNvSpPr>
          <p:nvPr/>
        </p:nvSpPr>
        <p:spPr bwMode="auto">
          <a:xfrm>
            <a:off x="2371725" y="4213225"/>
            <a:ext cx="4418013" cy="1503363"/>
          </a:xfrm>
          <a:custGeom>
            <a:avLst/>
            <a:gdLst>
              <a:gd name="T0" fmla="*/ 0 w 2783"/>
              <a:gd name="T1" fmla="*/ 0 h 947"/>
              <a:gd name="T2" fmla="*/ 0 w 2783"/>
              <a:gd name="T3" fmla="*/ 1501775 h 947"/>
              <a:gd name="T4" fmla="*/ 4416425 w 2783"/>
              <a:gd name="T5" fmla="*/ 1501775 h 947"/>
              <a:gd name="T6" fmla="*/ 4416425 w 2783"/>
              <a:gd name="T7" fmla="*/ 0 h 947"/>
              <a:gd name="T8" fmla="*/ 0 w 2783"/>
              <a:gd name="T9" fmla="*/ 0 h 94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783" h="947">
                <a:moveTo>
                  <a:pt x="0" y="0"/>
                </a:moveTo>
                <a:lnTo>
                  <a:pt x="0" y="946"/>
                </a:lnTo>
                <a:lnTo>
                  <a:pt x="2782" y="946"/>
                </a:lnTo>
                <a:lnTo>
                  <a:pt x="2782" y="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80950" name="Line 55">
            <a:extLst>
              <a:ext uri="{FF2B5EF4-FFF2-40B4-BE49-F238E27FC236}">
                <a16:creationId xmlns:a16="http://schemas.microsoft.com/office/drawing/2014/main" id="{06872929-C34B-47AE-B9E1-2BCA9408910E}"/>
              </a:ext>
            </a:extLst>
          </p:cNvPr>
          <p:cNvSpPr>
            <a:spLocks noChangeShapeType="1"/>
          </p:cNvSpPr>
          <p:nvPr/>
        </p:nvSpPr>
        <p:spPr bwMode="auto">
          <a:xfrm>
            <a:off x="4964113" y="1490663"/>
            <a:ext cx="279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80951" name="Line 56">
            <a:extLst>
              <a:ext uri="{FF2B5EF4-FFF2-40B4-BE49-F238E27FC236}">
                <a16:creationId xmlns:a16="http://schemas.microsoft.com/office/drawing/2014/main" id="{1A3F86D3-E037-43A7-B2ED-FCBFF2F0A103}"/>
              </a:ext>
            </a:extLst>
          </p:cNvPr>
          <p:cNvSpPr>
            <a:spLocks noChangeShapeType="1"/>
          </p:cNvSpPr>
          <p:nvPr/>
        </p:nvSpPr>
        <p:spPr bwMode="auto">
          <a:xfrm>
            <a:off x="3802063" y="1490663"/>
            <a:ext cx="268287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80952" name="Freeform 57">
            <a:extLst>
              <a:ext uri="{FF2B5EF4-FFF2-40B4-BE49-F238E27FC236}">
                <a16:creationId xmlns:a16="http://schemas.microsoft.com/office/drawing/2014/main" id="{3674967B-02B5-4683-89EE-52FEEAC2E22C}"/>
              </a:ext>
            </a:extLst>
          </p:cNvPr>
          <p:cNvSpPr>
            <a:spLocks/>
          </p:cNvSpPr>
          <p:nvPr/>
        </p:nvSpPr>
        <p:spPr bwMode="auto">
          <a:xfrm>
            <a:off x="4086225" y="1343025"/>
            <a:ext cx="869950" cy="230188"/>
          </a:xfrm>
          <a:custGeom>
            <a:avLst/>
            <a:gdLst>
              <a:gd name="T0" fmla="*/ 868363 w 548"/>
              <a:gd name="T1" fmla="*/ 0 h 145"/>
              <a:gd name="T2" fmla="*/ 0 w 548"/>
              <a:gd name="T3" fmla="*/ 0 h 145"/>
              <a:gd name="T4" fmla="*/ 0 w 548"/>
              <a:gd name="T5" fmla="*/ 228600 h 145"/>
              <a:gd name="T6" fmla="*/ 868363 w 548"/>
              <a:gd name="T7" fmla="*/ 228600 h 145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548" h="145">
                <a:moveTo>
                  <a:pt x="547" y="0"/>
                </a:moveTo>
                <a:lnTo>
                  <a:pt x="0" y="0"/>
                </a:lnTo>
                <a:lnTo>
                  <a:pt x="0" y="144"/>
                </a:lnTo>
                <a:lnTo>
                  <a:pt x="547" y="14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80953" name="Line 58">
            <a:extLst>
              <a:ext uri="{FF2B5EF4-FFF2-40B4-BE49-F238E27FC236}">
                <a16:creationId xmlns:a16="http://schemas.microsoft.com/office/drawing/2014/main" id="{8E2C98FE-D746-4F75-A7A9-67D500BCFB2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456113" y="1343025"/>
            <a:ext cx="1587" cy="2286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80954" name="Rectangle 59">
            <a:extLst>
              <a:ext uri="{FF2B5EF4-FFF2-40B4-BE49-F238E27FC236}">
                <a16:creationId xmlns:a16="http://schemas.microsoft.com/office/drawing/2014/main" id="{2D86BE8E-C7F4-461D-92CD-30A790B16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69175" y="2924175"/>
            <a:ext cx="222250" cy="16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hu-HU" sz="1800" b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80955" name="Line 60">
            <a:extLst>
              <a:ext uri="{FF2B5EF4-FFF2-40B4-BE49-F238E27FC236}">
                <a16:creationId xmlns:a16="http://schemas.microsoft.com/office/drawing/2014/main" id="{579E289F-E9F4-4999-AA77-6CD6CC7A685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656013" y="3238500"/>
            <a:ext cx="249237" cy="1587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80956" name="Rectangle 61">
            <a:extLst>
              <a:ext uri="{FF2B5EF4-FFF2-40B4-BE49-F238E27FC236}">
                <a16:creationId xmlns:a16="http://schemas.microsoft.com/office/drawing/2014/main" id="{A450A6A9-0057-4231-A68F-1F2B9A5CFA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30638" y="3236913"/>
            <a:ext cx="52387" cy="60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hu-HU" sz="1800" b="0">
                <a:solidFill>
                  <a:srgbClr val="000000"/>
                </a:solidFill>
              </a:rPr>
              <a:t>*</a:t>
            </a:r>
          </a:p>
        </p:txBody>
      </p:sp>
      <p:sp>
        <p:nvSpPr>
          <p:cNvPr id="80957" name="Line 62">
            <a:extLst>
              <a:ext uri="{FF2B5EF4-FFF2-40B4-BE49-F238E27FC236}">
                <a16:creationId xmlns:a16="http://schemas.microsoft.com/office/drawing/2014/main" id="{47A81D40-1552-46E0-8CC5-B14A54827EC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292850" y="3209925"/>
            <a:ext cx="241300" cy="16827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80958" name="Rectangle 63">
            <a:extLst>
              <a:ext uri="{FF2B5EF4-FFF2-40B4-BE49-F238E27FC236}">
                <a16:creationId xmlns:a16="http://schemas.microsoft.com/office/drawing/2014/main" id="{53513AD6-B637-492A-B5C6-64C1ECA562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32550" y="3227388"/>
            <a:ext cx="52388" cy="60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hu-HU" sz="1800" b="0">
                <a:solidFill>
                  <a:srgbClr val="000000"/>
                </a:solidFill>
              </a:rPr>
              <a:t>*</a:t>
            </a:r>
          </a:p>
        </p:txBody>
      </p:sp>
      <p:sp>
        <p:nvSpPr>
          <p:cNvPr id="80959" name="Line 64">
            <a:extLst>
              <a:ext uri="{FF2B5EF4-FFF2-40B4-BE49-F238E27FC236}">
                <a16:creationId xmlns:a16="http://schemas.microsoft.com/office/drawing/2014/main" id="{27BD8A87-B224-4A12-A1EE-79F8B8A2451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714750" y="5191125"/>
            <a:ext cx="190500" cy="16192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80960" name="Rectangle 65">
            <a:extLst>
              <a:ext uri="{FF2B5EF4-FFF2-40B4-BE49-F238E27FC236}">
                <a16:creationId xmlns:a16="http://schemas.microsoft.com/office/drawing/2014/main" id="{F8659013-AC0F-4834-916A-8D28EDA1D2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32225" y="5222875"/>
            <a:ext cx="52388" cy="58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hu-HU" sz="1800" b="0">
                <a:solidFill>
                  <a:srgbClr val="000000"/>
                </a:solidFill>
              </a:rPr>
              <a:t>*</a:t>
            </a:r>
          </a:p>
        </p:txBody>
      </p:sp>
      <p:sp>
        <p:nvSpPr>
          <p:cNvPr id="80961" name="Rectangle 66">
            <a:extLst>
              <a:ext uri="{FF2B5EF4-FFF2-40B4-BE49-F238E27FC236}">
                <a16:creationId xmlns:a16="http://schemas.microsoft.com/office/drawing/2014/main" id="{D791D0FC-84BC-4104-B222-E7ED17F6A5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48550" y="2460625"/>
            <a:ext cx="1100138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hu-HU" sz="1800" b="0">
                <a:solidFill>
                  <a:srgbClr val="000000"/>
                </a:solidFill>
              </a:rPr>
              <a:t>2.SZINT</a:t>
            </a:r>
          </a:p>
        </p:txBody>
      </p:sp>
      <p:sp>
        <p:nvSpPr>
          <p:cNvPr id="80962" name="Line 67">
            <a:extLst>
              <a:ext uri="{FF2B5EF4-FFF2-40B4-BE49-F238E27FC236}">
                <a16:creationId xmlns:a16="http://schemas.microsoft.com/office/drawing/2014/main" id="{C9D20378-BF7D-49A7-9DD5-02AFC534F0A1}"/>
              </a:ext>
            </a:extLst>
          </p:cNvPr>
          <p:cNvSpPr>
            <a:spLocks noChangeShapeType="1"/>
          </p:cNvSpPr>
          <p:nvPr/>
        </p:nvSpPr>
        <p:spPr bwMode="auto">
          <a:xfrm>
            <a:off x="7007225" y="2727325"/>
            <a:ext cx="154146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80963" name="Rectangle 68">
            <a:extLst>
              <a:ext uri="{FF2B5EF4-FFF2-40B4-BE49-F238E27FC236}">
                <a16:creationId xmlns:a16="http://schemas.microsoft.com/office/drawing/2014/main" id="{994DA16D-9973-4DBF-8469-65BB2329B1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19738" y="1370013"/>
            <a:ext cx="957262" cy="201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hu-HU" sz="1800" b="0">
                <a:solidFill>
                  <a:srgbClr val="000000"/>
                </a:solidFill>
              </a:rPr>
              <a:t>4.FOLY.</a:t>
            </a:r>
          </a:p>
        </p:txBody>
      </p:sp>
      <p:sp>
        <p:nvSpPr>
          <p:cNvPr id="80964" name="Rectangle 69">
            <a:extLst>
              <a:ext uri="{FF2B5EF4-FFF2-40B4-BE49-F238E27FC236}">
                <a16:creationId xmlns:a16="http://schemas.microsoft.com/office/drawing/2014/main" id="{E730128D-D3AF-4A61-A217-51D38DB5BA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62263" y="2127250"/>
            <a:ext cx="890587" cy="234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hu-HU" sz="1800" b="0">
                <a:solidFill>
                  <a:srgbClr val="000000"/>
                </a:solidFill>
              </a:rPr>
              <a:t>2.FOLY.</a:t>
            </a:r>
          </a:p>
        </p:txBody>
      </p:sp>
      <p:sp>
        <p:nvSpPr>
          <p:cNvPr id="80965" name="Rectangle 70">
            <a:extLst>
              <a:ext uri="{FF2B5EF4-FFF2-40B4-BE49-F238E27FC236}">
                <a16:creationId xmlns:a16="http://schemas.microsoft.com/office/drawing/2014/main" id="{6C7ADADD-3BDD-418C-88C7-1F42D4EAF3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19738" y="2101850"/>
            <a:ext cx="890587" cy="17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hu-HU" sz="1800" b="0">
                <a:solidFill>
                  <a:srgbClr val="000000"/>
                </a:solidFill>
              </a:rPr>
              <a:t>3.FOLY.</a:t>
            </a:r>
          </a:p>
        </p:txBody>
      </p:sp>
      <p:sp>
        <p:nvSpPr>
          <p:cNvPr id="80966" name="Rectangle 71">
            <a:extLst>
              <a:ext uri="{FF2B5EF4-FFF2-40B4-BE49-F238E27FC236}">
                <a16:creationId xmlns:a16="http://schemas.microsoft.com/office/drawing/2014/main" id="{448BFAB2-E476-433F-AFD1-00584CF37E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81613" y="5314950"/>
            <a:ext cx="1290637" cy="158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hu-HU" sz="1600" b="0">
                <a:solidFill>
                  <a:srgbClr val="000000"/>
                </a:solidFill>
              </a:rPr>
              <a:t>FOLYAMAT</a:t>
            </a:r>
          </a:p>
        </p:txBody>
      </p:sp>
      <p:sp>
        <p:nvSpPr>
          <p:cNvPr id="80967" name="Rectangle 72">
            <a:extLst>
              <a:ext uri="{FF2B5EF4-FFF2-40B4-BE49-F238E27FC236}">
                <a16:creationId xmlns:a16="http://schemas.microsoft.com/office/drawing/2014/main" id="{8E46AF52-741B-4074-BDA4-6DA01A15CB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19388" y="5000625"/>
            <a:ext cx="1185862" cy="138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hu-HU" sz="1600" b="0">
                <a:solidFill>
                  <a:srgbClr val="000000"/>
                </a:solidFill>
              </a:rPr>
              <a:t>FOLYAMAT</a:t>
            </a:r>
          </a:p>
        </p:txBody>
      </p:sp>
      <p:sp>
        <p:nvSpPr>
          <p:cNvPr id="80968" name="Rectangle 73">
            <a:extLst>
              <a:ext uri="{FF2B5EF4-FFF2-40B4-BE49-F238E27FC236}">
                <a16:creationId xmlns:a16="http://schemas.microsoft.com/office/drawing/2014/main" id="{346FF412-037D-4DEA-9159-22E493E4FE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6213" y="1400175"/>
            <a:ext cx="257175" cy="165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hu-HU" sz="1800" b="0">
                <a:solidFill>
                  <a:srgbClr val="000000"/>
                </a:solidFill>
              </a:rPr>
              <a:t>a.</a:t>
            </a:r>
          </a:p>
        </p:txBody>
      </p:sp>
      <p:sp>
        <p:nvSpPr>
          <p:cNvPr id="80969" name="Rectangle 74">
            <a:extLst>
              <a:ext uri="{FF2B5EF4-FFF2-40B4-BE49-F238E27FC236}">
                <a16:creationId xmlns:a16="http://schemas.microsoft.com/office/drawing/2014/main" id="{0BFB0261-74FB-45BB-BC43-BB6A0F0FAD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43375" y="1374775"/>
            <a:ext cx="304800" cy="130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hu-HU" sz="1600" b="0">
                <a:solidFill>
                  <a:srgbClr val="000000"/>
                </a:solidFill>
              </a:rPr>
              <a:t>D1</a:t>
            </a:r>
          </a:p>
        </p:txBody>
      </p:sp>
      <p:sp>
        <p:nvSpPr>
          <p:cNvPr id="80970" name="Rectangle 75">
            <a:extLst>
              <a:ext uri="{FF2B5EF4-FFF2-40B4-BE49-F238E27FC236}">
                <a16:creationId xmlns:a16="http://schemas.microsoft.com/office/drawing/2014/main" id="{78D1CD98-9F67-4923-A8BB-75517A301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79688" y="1200150"/>
            <a:ext cx="227012" cy="106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hu-HU" sz="1600" b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80971" name="Rectangle 76">
            <a:extLst>
              <a:ext uri="{FF2B5EF4-FFF2-40B4-BE49-F238E27FC236}">
                <a16:creationId xmlns:a16="http://schemas.microsoft.com/office/drawing/2014/main" id="{FBD2E57D-9779-420A-B62B-BACB7FF296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76850" y="1181100"/>
            <a:ext cx="390525" cy="238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hu-HU" sz="1600" b="0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80972" name="Rectangle 77">
            <a:extLst>
              <a:ext uri="{FF2B5EF4-FFF2-40B4-BE49-F238E27FC236}">
                <a16:creationId xmlns:a16="http://schemas.microsoft.com/office/drawing/2014/main" id="{023A5C86-1A6A-424F-A4A8-480B585253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38425" y="1900238"/>
            <a:ext cx="285750" cy="157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hu-HU" sz="1600" b="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80973" name="Rectangle 78">
            <a:extLst>
              <a:ext uri="{FF2B5EF4-FFF2-40B4-BE49-F238E27FC236}">
                <a16:creationId xmlns:a16="http://schemas.microsoft.com/office/drawing/2014/main" id="{FBA5B5C5-F4CE-4E34-8E3E-F7954B77AB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56225" y="1893888"/>
            <a:ext cx="227013" cy="106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hu-HU" sz="1600" b="0">
                <a:solidFill>
                  <a:srgbClr val="000000"/>
                </a:solidFill>
              </a:rPr>
              <a:t>4</a:t>
            </a:r>
          </a:p>
        </p:txBody>
      </p:sp>
      <p:sp>
        <p:nvSpPr>
          <p:cNvPr id="80974" name="Rectangle 79">
            <a:extLst>
              <a:ext uri="{FF2B5EF4-FFF2-40B4-BE49-F238E27FC236}">
                <a16:creationId xmlns:a16="http://schemas.microsoft.com/office/drawing/2014/main" id="{3137F7CE-E374-42A4-B098-1B16244AF5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92563" y="4648200"/>
            <a:ext cx="695325" cy="125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hu-HU" sz="1100" b="0">
                <a:solidFill>
                  <a:srgbClr val="000000"/>
                </a:solidFill>
              </a:rPr>
              <a:t>D 2.3/1</a:t>
            </a:r>
          </a:p>
        </p:txBody>
      </p:sp>
      <p:sp>
        <p:nvSpPr>
          <p:cNvPr id="80975" name="Rectangle 80">
            <a:extLst>
              <a:ext uri="{FF2B5EF4-FFF2-40B4-BE49-F238E27FC236}">
                <a16:creationId xmlns:a16="http://schemas.microsoft.com/office/drawing/2014/main" id="{4E7344BE-8D18-463C-BF16-52C235DF2F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43575" y="4800600"/>
            <a:ext cx="503238" cy="112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hu-HU" sz="1600" b="0">
                <a:solidFill>
                  <a:srgbClr val="000000"/>
                </a:solidFill>
              </a:rPr>
              <a:t>2.3.2</a:t>
            </a:r>
          </a:p>
        </p:txBody>
      </p:sp>
      <p:sp>
        <p:nvSpPr>
          <p:cNvPr id="80976" name="Freeform 81">
            <a:extLst>
              <a:ext uri="{FF2B5EF4-FFF2-40B4-BE49-F238E27FC236}">
                <a16:creationId xmlns:a16="http://schemas.microsoft.com/office/drawing/2014/main" id="{51B1D32D-E748-4A9B-AC72-5CE16C78E150}"/>
              </a:ext>
            </a:extLst>
          </p:cNvPr>
          <p:cNvSpPr>
            <a:spLocks/>
          </p:cNvSpPr>
          <p:nvPr/>
        </p:nvSpPr>
        <p:spPr bwMode="auto">
          <a:xfrm>
            <a:off x="5257800" y="1200150"/>
            <a:ext cx="1277938" cy="493713"/>
          </a:xfrm>
          <a:custGeom>
            <a:avLst/>
            <a:gdLst>
              <a:gd name="T0" fmla="*/ 0 w 805"/>
              <a:gd name="T1" fmla="*/ 0 h 311"/>
              <a:gd name="T2" fmla="*/ 0 w 805"/>
              <a:gd name="T3" fmla="*/ 492125 h 311"/>
              <a:gd name="T4" fmla="*/ 1276350 w 805"/>
              <a:gd name="T5" fmla="*/ 492125 h 311"/>
              <a:gd name="T6" fmla="*/ 1276350 w 805"/>
              <a:gd name="T7" fmla="*/ 0 h 311"/>
              <a:gd name="T8" fmla="*/ 0 w 805"/>
              <a:gd name="T9" fmla="*/ 0 h 31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805" h="311">
                <a:moveTo>
                  <a:pt x="0" y="0"/>
                </a:moveTo>
                <a:lnTo>
                  <a:pt x="0" y="310"/>
                </a:lnTo>
                <a:lnTo>
                  <a:pt x="804" y="310"/>
                </a:lnTo>
                <a:lnTo>
                  <a:pt x="804" y="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80977" name="Line 82">
            <a:extLst>
              <a:ext uri="{FF2B5EF4-FFF2-40B4-BE49-F238E27FC236}">
                <a16:creationId xmlns:a16="http://schemas.microsoft.com/office/drawing/2014/main" id="{7D313583-EC4B-42F2-A54E-BC673880330A}"/>
              </a:ext>
            </a:extLst>
          </p:cNvPr>
          <p:cNvSpPr>
            <a:spLocks noChangeShapeType="1"/>
          </p:cNvSpPr>
          <p:nvPr/>
        </p:nvSpPr>
        <p:spPr bwMode="auto">
          <a:xfrm>
            <a:off x="5257800" y="1385888"/>
            <a:ext cx="127635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80978" name="Line 83">
            <a:extLst>
              <a:ext uri="{FF2B5EF4-FFF2-40B4-BE49-F238E27FC236}">
                <a16:creationId xmlns:a16="http://schemas.microsoft.com/office/drawing/2014/main" id="{C8A83B68-11F2-4E13-BB69-23526E1A32C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665788" y="1209675"/>
            <a:ext cx="1587" cy="17462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80979" name="Freeform 84">
            <a:extLst>
              <a:ext uri="{FF2B5EF4-FFF2-40B4-BE49-F238E27FC236}">
                <a16:creationId xmlns:a16="http://schemas.microsoft.com/office/drawing/2014/main" id="{C41088C5-FBFF-443B-9369-C8623B18C950}"/>
              </a:ext>
            </a:extLst>
          </p:cNvPr>
          <p:cNvSpPr>
            <a:spLocks/>
          </p:cNvSpPr>
          <p:nvPr/>
        </p:nvSpPr>
        <p:spPr bwMode="auto">
          <a:xfrm>
            <a:off x="4095750" y="1828800"/>
            <a:ext cx="869950" cy="230188"/>
          </a:xfrm>
          <a:custGeom>
            <a:avLst/>
            <a:gdLst>
              <a:gd name="T0" fmla="*/ 868363 w 548"/>
              <a:gd name="T1" fmla="*/ 0 h 145"/>
              <a:gd name="T2" fmla="*/ 0 w 548"/>
              <a:gd name="T3" fmla="*/ 0 h 145"/>
              <a:gd name="T4" fmla="*/ 0 w 548"/>
              <a:gd name="T5" fmla="*/ 228600 h 145"/>
              <a:gd name="T6" fmla="*/ 868363 w 548"/>
              <a:gd name="T7" fmla="*/ 228600 h 145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548" h="145">
                <a:moveTo>
                  <a:pt x="547" y="0"/>
                </a:moveTo>
                <a:lnTo>
                  <a:pt x="0" y="0"/>
                </a:lnTo>
                <a:lnTo>
                  <a:pt x="0" y="144"/>
                </a:lnTo>
                <a:lnTo>
                  <a:pt x="547" y="14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80980" name="Line 85">
            <a:extLst>
              <a:ext uri="{FF2B5EF4-FFF2-40B4-BE49-F238E27FC236}">
                <a16:creationId xmlns:a16="http://schemas.microsoft.com/office/drawing/2014/main" id="{EB91778B-4C75-45BF-8F3D-BFEA6CDA769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465638" y="1828800"/>
            <a:ext cx="1587" cy="2286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grpSp>
        <p:nvGrpSpPr>
          <p:cNvPr id="80981" name="Group 89">
            <a:extLst>
              <a:ext uri="{FF2B5EF4-FFF2-40B4-BE49-F238E27FC236}">
                <a16:creationId xmlns:a16="http://schemas.microsoft.com/office/drawing/2014/main" id="{E36AACBF-6E22-4BC6-802C-EF7EBE2CE635}"/>
              </a:ext>
            </a:extLst>
          </p:cNvPr>
          <p:cNvGrpSpPr>
            <a:grpSpLocks/>
          </p:cNvGrpSpPr>
          <p:nvPr/>
        </p:nvGrpSpPr>
        <p:grpSpPr bwMode="auto">
          <a:xfrm>
            <a:off x="2581275" y="1905000"/>
            <a:ext cx="1277938" cy="493713"/>
            <a:chOff x="1626" y="1200"/>
            <a:chExt cx="805" cy="311"/>
          </a:xfrm>
        </p:grpSpPr>
        <p:sp>
          <p:nvSpPr>
            <p:cNvPr id="81027" name="Freeform 86">
              <a:extLst>
                <a:ext uri="{FF2B5EF4-FFF2-40B4-BE49-F238E27FC236}">
                  <a16:creationId xmlns:a16="http://schemas.microsoft.com/office/drawing/2014/main" id="{C417F87E-5CA4-4C4F-8138-8FCCC5AD3B13}"/>
                </a:ext>
              </a:extLst>
            </p:cNvPr>
            <p:cNvSpPr>
              <a:spLocks/>
            </p:cNvSpPr>
            <p:nvPr/>
          </p:nvSpPr>
          <p:spPr bwMode="auto">
            <a:xfrm>
              <a:off x="1626" y="1200"/>
              <a:ext cx="805" cy="311"/>
            </a:xfrm>
            <a:custGeom>
              <a:avLst/>
              <a:gdLst>
                <a:gd name="T0" fmla="*/ 0 w 805"/>
                <a:gd name="T1" fmla="*/ 0 h 311"/>
                <a:gd name="T2" fmla="*/ 0 w 805"/>
                <a:gd name="T3" fmla="*/ 310 h 311"/>
                <a:gd name="T4" fmla="*/ 804 w 805"/>
                <a:gd name="T5" fmla="*/ 310 h 311"/>
                <a:gd name="T6" fmla="*/ 804 w 805"/>
                <a:gd name="T7" fmla="*/ 0 h 311"/>
                <a:gd name="T8" fmla="*/ 0 w 805"/>
                <a:gd name="T9" fmla="*/ 0 h 31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805" h="311">
                  <a:moveTo>
                    <a:pt x="0" y="0"/>
                  </a:moveTo>
                  <a:lnTo>
                    <a:pt x="0" y="310"/>
                  </a:lnTo>
                  <a:lnTo>
                    <a:pt x="804" y="310"/>
                  </a:lnTo>
                  <a:lnTo>
                    <a:pt x="804" y="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81028" name="Line 87">
              <a:extLst>
                <a:ext uri="{FF2B5EF4-FFF2-40B4-BE49-F238E27FC236}">
                  <a16:creationId xmlns:a16="http://schemas.microsoft.com/office/drawing/2014/main" id="{F8CC99A3-53F3-4C42-A1A4-7D173721580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26" y="1317"/>
              <a:ext cx="804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81029" name="Line 88">
              <a:extLst>
                <a:ext uri="{FF2B5EF4-FFF2-40B4-BE49-F238E27FC236}">
                  <a16:creationId xmlns:a16="http://schemas.microsoft.com/office/drawing/2014/main" id="{001D20D0-3695-4763-9D09-9DA4E3B1D6E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883" y="1206"/>
              <a:ext cx="1" cy="11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/>
            </a:p>
          </p:txBody>
        </p:sp>
      </p:grpSp>
      <p:grpSp>
        <p:nvGrpSpPr>
          <p:cNvPr id="80982" name="Group 93">
            <a:extLst>
              <a:ext uri="{FF2B5EF4-FFF2-40B4-BE49-F238E27FC236}">
                <a16:creationId xmlns:a16="http://schemas.microsoft.com/office/drawing/2014/main" id="{E05C161E-646C-4D09-9862-2C7E5BD066EE}"/>
              </a:ext>
            </a:extLst>
          </p:cNvPr>
          <p:cNvGrpSpPr>
            <a:grpSpLocks/>
          </p:cNvGrpSpPr>
          <p:nvPr/>
        </p:nvGrpSpPr>
        <p:grpSpPr bwMode="auto">
          <a:xfrm>
            <a:off x="5267325" y="1905000"/>
            <a:ext cx="1277938" cy="493713"/>
            <a:chOff x="3318" y="1200"/>
            <a:chExt cx="805" cy="311"/>
          </a:xfrm>
        </p:grpSpPr>
        <p:sp>
          <p:nvSpPr>
            <p:cNvPr id="81024" name="Freeform 90">
              <a:extLst>
                <a:ext uri="{FF2B5EF4-FFF2-40B4-BE49-F238E27FC236}">
                  <a16:creationId xmlns:a16="http://schemas.microsoft.com/office/drawing/2014/main" id="{9BAF84E5-6CBE-4B80-9956-4327270E3E5B}"/>
                </a:ext>
              </a:extLst>
            </p:cNvPr>
            <p:cNvSpPr>
              <a:spLocks/>
            </p:cNvSpPr>
            <p:nvPr/>
          </p:nvSpPr>
          <p:spPr bwMode="auto">
            <a:xfrm>
              <a:off x="3318" y="1200"/>
              <a:ext cx="805" cy="311"/>
            </a:xfrm>
            <a:custGeom>
              <a:avLst/>
              <a:gdLst>
                <a:gd name="T0" fmla="*/ 0 w 805"/>
                <a:gd name="T1" fmla="*/ 0 h 311"/>
                <a:gd name="T2" fmla="*/ 0 w 805"/>
                <a:gd name="T3" fmla="*/ 310 h 311"/>
                <a:gd name="T4" fmla="*/ 804 w 805"/>
                <a:gd name="T5" fmla="*/ 310 h 311"/>
                <a:gd name="T6" fmla="*/ 804 w 805"/>
                <a:gd name="T7" fmla="*/ 0 h 311"/>
                <a:gd name="T8" fmla="*/ 0 w 805"/>
                <a:gd name="T9" fmla="*/ 0 h 31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805" h="311">
                  <a:moveTo>
                    <a:pt x="0" y="0"/>
                  </a:moveTo>
                  <a:lnTo>
                    <a:pt x="0" y="310"/>
                  </a:lnTo>
                  <a:lnTo>
                    <a:pt x="804" y="310"/>
                  </a:lnTo>
                  <a:lnTo>
                    <a:pt x="804" y="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81025" name="Line 91">
              <a:extLst>
                <a:ext uri="{FF2B5EF4-FFF2-40B4-BE49-F238E27FC236}">
                  <a16:creationId xmlns:a16="http://schemas.microsoft.com/office/drawing/2014/main" id="{66A9D375-D725-4448-ACED-F825F5F4BF2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18" y="1317"/>
              <a:ext cx="804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81026" name="Line 92">
              <a:extLst>
                <a:ext uri="{FF2B5EF4-FFF2-40B4-BE49-F238E27FC236}">
                  <a16:creationId xmlns:a16="http://schemas.microsoft.com/office/drawing/2014/main" id="{F0370229-A350-4D74-A781-B047EB66CE1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575" y="1206"/>
              <a:ext cx="1" cy="11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/>
            </a:p>
          </p:txBody>
        </p:sp>
      </p:grpSp>
      <p:grpSp>
        <p:nvGrpSpPr>
          <p:cNvPr id="80983" name="Group 97">
            <a:extLst>
              <a:ext uri="{FF2B5EF4-FFF2-40B4-BE49-F238E27FC236}">
                <a16:creationId xmlns:a16="http://schemas.microsoft.com/office/drawing/2014/main" id="{19B8CCE6-3F65-4715-A160-B48F44297421}"/>
              </a:ext>
            </a:extLst>
          </p:cNvPr>
          <p:cNvGrpSpPr>
            <a:grpSpLocks/>
          </p:cNvGrpSpPr>
          <p:nvPr/>
        </p:nvGrpSpPr>
        <p:grpSpPr bwMode="auto">
          <a:xfrm>
            <a:off x="2628900" y="2905125"/>
            <a:ext cx="1277938" cy="493713"/>
            <a:chOff x="1656" y="1830"/>
            <a:chExt cx="805" cy="311"/>
          </a:xfrm>
        </p:grpSpPr>
        <p:sp>
          <p:nvSpPr>
            <p:cNvPr id="81021" name="Freeform 94">
              <a:extLst>
                <a:ext uri="{FF2B5EF4-FFF2-40B4-BE49-F238E27FC236}">
                  <a16:creationId xmlns:a16="http://schemas.microsoft.com/office/drawing/2014/main" id="{2EACEA24-C363-4239-8E79-422DE54C03F9}"/>
                </a:ext>
              </a:extLst>
            </p:cNvPr>
            <p:cNvSpPr>
              <a:spLocks/>
            </p:cNvSpPr>
            <p:nvPr/>
          </p:nvSpPr>
          <p:spPr bwMode="auto">
            <a:xfrm>
              <a:off x="1656" y="1830"/>
              <a:ext cx="805" cy="311"/>
            </a:xfrm>
            <a:custGeom>
              <a:avLst/>
              <a:gdLst>
                <a:gd name="T0" fmla="*/ 0 w 805"/>
                <a:gd name="T1" fmla="*/ 0 h 311"/>
                <a:gd name="T2" fmla="*/ 0 w 805"/>
                <a:gd name="T3" fmla="*/ 310 h 311"/>
                <a:gd name="T4" fmla="*/ 804 w 805"/>
                <a:gd name="T5" fmla="*/ 310 h 311"/>
                <a:gd name="T6" fmla="*/ 804 w 805"/>
                <a:gd name="T7" fmla="*/ 0 h 311"/>
                <a:gd name="T8" fmla="*/ 0 w 805"/>
                <a:gd name="T9" fmla="*/ 0 h 31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805" h="311">
                  <a:moveTo>
                    <a:pt x="0" y="0"/>
                  </a:moveTo>
                  <a:lnTo>
                    <a:pt x="0" y="310"/>
                  </a:lnTo>
                  <a:lnTo>
                    <a:pt x="804" y="310"/>
                  </a:lnTo>
                  <a:lnTo>
                    <a:pt x="804" y="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81022" name="Line 95">
              <a:extLst>
                <a:ext uri="{FF2B5EF4-FFF2-40B4-BE49-F238E27FC236}">
                  <a16:creationId xmlns:a16="http://schemas.microsoft.com/office/drawing/2014/main" id="{54BB094B-5B56-4C6E-8965-DC3A29BCA39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56" y="1947"/>
              <a:ext cx="804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81023" name="Line 96">
              <a:extLst>
                <a:ext uri="{FF2B5EF4-FFF2-40B4-BE49-F238E27FC236}">
                  <a16:creationId xmlns:a16="http://schemas.microsoft.com/office/drawing/2014/main" id="{1D069948-AEEB-4E2F-BC0F-FDB17FC1F43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913" y="1836"/>
              <a:ext cx="1" cy="11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/>
            </a:p>
          </p:txBody>
        </p:sp>
      </p:grpSp>
      <p:grpSp>
        <p:nvGrpSpPr>
          <p:cNvPr id="80984" name="Group 101">
            <a:extLst>
              <a:ext uri="{FF2B5EF4-FFF2-40B4-BE49-F238E27FC236}">
                <a16:creationId xmlns:a16="http://schemas.microsoft.com/office/drawing/2014/main" id="{442D6D0E-E91C-43C1-A398-60031729B368}"/>
              </a:ext>
            </a:extLst>
          </p:cNvPr>
          <p:cNvGrpSpPr>
            <a:grpSpLocks/>
          </p:cNvGrpSpPr>
          <p:nvPr/>
        </p:nvGrpSpPr>
        <p:grpSpPr bwMode="auto">
          <a:xfrm>
            <a:off x="3619500" y="3429000"/>
            <a:ext cx="1277938" cy="493713"/>
            <a:chOff x="2280" y="2160"/>
            <a:chExt cx="805" cy="311"/>
          </a:xfrm>
        </p:grpSpPr>
        <p:sp>
          <p:nvSpPr>
            <p:cNvPr id="81018" name="Freeform 98">
              <a:extLst>
                <a:ext uri="{FF2B5EF4-FFF2-40B4-BE49-F238E27FC236}">
                  <a16:creationId xmlns:a16="http://schemas.microsoft.com/office/drawing/2014/main" id="{4341BFB8-F131-4486-BB7E-028CFAB21F1B}"/>
                </a:ext>
              </a:extLst>
            </p:cNvPr>
            <p:cNvSpPr>
              <a:spLocks/>
            </p:cNvSpPr>
            <p:nvPr/>
          </p:nvSpPr>
          <p:spPr bwMode="auto">
            <a:xfrm>
              <a:off x="2280" y="2160"/>
              <a:ext cx="805" cy="311"/>
            </a:xfrm>
            <a:custGeom>
              <a:avLst/>
              <a:gdLst>
                <a:gd name="T0" fmla="*/ 0 w 805"/>
                <a:gd name="T1" fmla="*/ 0 h 311"/>
                <a:gd name="T2" fmla="*/ 0 w 805"/>
                <a:gd name="T3" fmla="*/ 310 h 311"/>
                <a:gd name="T4" fmla="*/ 804 w 805"/>
                <a:gd name="T5" fmla="*/ 310 h 311"/>
                <a:gd name="T6" fmla="*/ 804 w 805"/>
                <a:gd name="T7" fmla="*/ 0 h 311"/>
                <a:gd name="T8" fmla="*/ 0 w 805"/>
                <a:gd name="T9" fmla="*/ 0 h 31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805" h="311">
                  <a:moveTo>
                    <a:pt x="0" y="0"/>
                  </a:moveTo>
                  <a:lnTo>
                    <a:pt x="0" y="310"/>
                  </a:lnTo>
                  <a:lnTo>
                    <a:pt x="804" y="310"/>
                  </a:lnTo>
                  <a:lnTo>
                    <a:pt x="804" y="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81019" name="Line 99">
              <a:extLst>
                <a:ext uri="{FF2B5EF4-FFF2-40B4-BE49-F238E27FC236}">
                  <a16:creationId xmlns:a16="http://schemas.microsoft.com/office/drawing/2014/main" id="{658D5C96-1085-46DC-A1F5-A6C8370A5D8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80" y="2277"/>
              <a:ext cx="804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81020" name="Line 100">
              <a:extLst>
                <a:ext uri="{FF2B5EF4-FFF2-40B4-BE49-F238E27FC236}">
                  <a16:creationId xmlns:a16="http://schemas.microsoft.com/office/drawing/2014/main" id="{BB169FDB-437C-4D15-B300-8B92E26B005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537" y="2166"/>
              <a:ext cx="1" cy="11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/>
            </a:p>
          </p:txBody>
        </p:sp>
      </p:grpSp>
      <p:grpSp>
        <p:nvGrpSpPr>
          <p:cNvPr id="80985" name="Group 105">
            <a:extLst>
              <a:ext uri="{FF2B5EF4-FFF2-40B4-BE49-F238E27FC236}">
                <a16:creationId xmlns:a16="http://schemas.microsoft.com/office/drawing/2014/main" id="{AE492289-B6ED-42EB-B18D-C503CC69458E}"/>
              </a:ext>
            </a:extLst>
          </p:cNvPr>
          <p:cNvGrpSpPr>
            <a:grpSpLocks/>
          </p:cNvGrpSpPr>
          <p:nvPr/>
        </p:nvGrpSpPr>
        <p:grpSpPr bwMode="auto">
          <a:xfrm>
            <a:off x="5257800" y="2895600"/>
            <a:ext cx="1277938" cy="493713"/>
            <a:chOff x="3312" y="1824"/>
            <a:chExt cx="805" cy="311"/>
          </a:xfrm>
        </p:grpSpPr>
        <p:sp>
          <p:nvSpPr>
            <p:cNvPr id="81015" name="Freeform 102">
              <a:extLst>
                <a:ext uri="{FF2B5EF4-FFF2-40B4-BE49-F238E27FC236}">
                  <a16:creationId xmlns:a16="http://schemas.microsoft.com/office/drawing/2014/main" id="{23A8E1DB-72D9-49E7-8502-6AEAA110B020}"/>
                </a:ext>
              </a:extLst>
            </p:cNvPr>
            <p:cNvSpPr>
              <a:spLocks/>
            </p:cNvSpPr>
            <p:nvPr/>
          </p:nvSpPr>
          <p:spPr bwMode="auto">
            <a:xfrm>
              <a:off x="3312" y="1824"/>
              <a:ext cx="805" cy="311"/>
            </a:xfrm>
            <a:custGeom>
              <a:avLst/>
              <a:gdLst>
                <a:gd name="T0" fmla="*/ 0 w 805"/>
                <a:gd name="T1" fmla="*/ 0 h 311"/>
                <a:gd name="T2" fmla="*/ 0 w 805"/>
                <a:gd name="T3" fmla="*/ 310 h 311"/>
                <a:gd name="T4" fmla="*/ 804 w 805"/>
                <a:gd name="T5" fmla="*/ 310 h 311"/>
                <a:gd name="T6" fmla="*/ 804 w 805"/>
                <a:gd name="T7" fmla="*/ 0 h 311"/>
                <a:gd name="T8" fmla="*/ 0 w 805"/>
                <a:gd name="T9" fmla="*/ 0 h 31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805" h="311">
                  <a:moveTo>
                    <a:pt x="0" y="0"/>
                  </a:moveTo>
                  <a:lnTo>
                    <a:pt x="0" y="310"/>
                  </a:lnTo>
                  <a:lnTo>
                    <a:pt x="804" y="310"/>
                  </a:lnTo>
                  <a:lnTo>
                    <a:pt x="804" y="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81016" name="Line 103">
              <a:extLst>
                <a:ext uri="{FF2B5EF4-FFF2-40B4-BE49-F238E27FC236}">
                  <a16:creationId xmlns:a16="http://schemas.microsoft.com/office/drawing/2014/main" id="{9FEEAB00-89DC-4BBB-B9CA-1D351150D9E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12" y="1941"/>
              <a:ext cx="804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81017" name="Line 104">
              <a:extLst>
                <a:ext uri="{FF2B5EF4-FFF2-40B4-BE49-F238E27FC236}">
                  <a16:creationId xmlns:a16="http://schemas.microsoft.com/office/drawing/2014/main" id="{2B304177-B391-4A87-B12D-56E6DE86431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569" y="1830"/>
              <a:ext cx="1" cy="11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/>
            </a:p>
          </p:txBody>
        </p:sp>
      </p:grpSp>
      <p:grpSp>
        <p:nvGrpSpPr>
          <p:cNvPr id="80986" name="Group 109">
            <a:extLst>
              <a:ext uri="{FF2B5EF4-FFF2-40B4-BE49-F238E27FC236}">
                <a16:creationId xmlns:a16="http://schemas.microsoft.com/office/drawing/2014/main" id="{149D3DED-7045-42F3-B166-8A63B572EF61}"/>
              </a:ext>
            </a:extLst>
          </p:cNvPr>
          <p:cNvGrpSpPr>
            <a:grpSpLocks/>
          </p:cNvGrpSpPr>
          <p:nvPr/>
        </p:nvGrpSpPr>
        <p:grpSpPr bwMode="auto">
          <a:xfrm>
            <a:off x="7200900" y="2971800"/>
            <a:ext cx="1277938" cy="493713"/>
            <a:chOff x="4536" y="1872"/>
            <a:chExt cx="805" cy="311"/>
          </a:xfrm>
        </p:grpSpPr>
        <p:sp>
          <p:nvSpPr>
            <p:cNvPr id="81012" name="Freeform 106">
              <a:extLst>
                <a:ext uri="{FF2B5EF4-FFF2-40B4-BE49-F238E27FC236}">
                  <a16:creationId xmlns:a16="http://schemas.microsoft.com/office/drawing/2014/main" id="{CBC4496D-0BE3-40F0-827A-4FA3AEA7676F}"/>
                </a:ext>
              </a:extLst>
            </p:cNvPr>
            <p:cNvSpPr>
              <a:spLocks/>
            </p:cNvSpPr>
            <p:nvPr/>
          </p:nvSpPr>
          <p:spPr bwMode="auto">
            <a:xfrm>
              <a:off x="4536" y="1872"/>
              <a:ext cx="805" cy="311"/>
            </a:xfrm>
            <a:custGeom>
              <a:avLst/>
              <a:gdLst>
                <a:gd name="T0" fmla="*/ 0 w 805"/>
                <a:gd name="T1" fmla="*/ 0 h 311"/>
                <a:gd name="T2" fmla="*/ 0 w 805"/>
                <a:gd name="T3" fmla="*/ 310 h 311"/>
                <a:gd name="T4" fmla="*/ 804 w 805"/>
                <a:gd name="T5" fmla="*/ 310 h 311"/>
                <a:gd name="T6" fmla="*/ 804 w 805"/>
                <a:gd name="T7" fmla="*/ 0 h 311"/>
                <a:gd name="T8" fmla="*/ 0 w 805"/>
                <a:gd name="T9" fmla="*/ 0 h 31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805" h="311">
                  <a:moveTo>
                    <a:pt x="0" y="0"/>
                  </a:moveTo>
                  <a:lnTo>
                    <a:pt x="0" y="310"/>
                  </a:lnTo>
                  <a:lnTo>
                    <a:pt x="804" y="310"/>
                  </a:lnTo>
                  <a:lnTo>
                    <a:pt x="804" y="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81013" name="Line 107">
              <a:extLst>
                <a:ext uri="{FF2B5EF4-FFF2-40B4-BE49-F238E27FC236}">
                  <a16:creationId xmlns:a16="http://schemas.microsoft.com/office/drawing/2014/main" id="{04BF20EF-3C60-4DB9-936B-BDDC8CCC62A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536" y="1989"/>
              <a:ext cx="804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81014" name="Line 108">
              <a:extLst>
                <a:ext uri="{FF2B5EF4-FFF2-40B4-BE49-F238E27FC236}">
                  <a16:creationId xmlns:a16="http://schemas.microsoft.com/office/drawing/2014/main" id="{72B1ACFD-5291-4F07-8CBD-C357082787E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793" y="1878"/>
              <a:ext cx="1" cy="11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/>
            </a:p>
          </p:txBody>
        </p:sp>
      </p:grpSp>
      <p:grpSp>
        <p:nvGrpSpPr>
          <p:cNvPr id="80987" name="Group 113">
            <a:extLst>
              <a:ext uri="{FF2B5EF4-FFF2-40B4-BE49-F238E27FC236}">
                <a16:creationId xmlns:a16="http://schemas.microsoft.com/office/drawing/2014/main" id="{022DA63D-7A53-4825-ADC1-27686B10D80C}"/>
              </a:ext>
            </a:extLst>
          </p:cNvPr>
          <p:cNvGrpSpPr>
            <a:grpSpLocks/>
          </p:cNvGrpSpPr>
          <p:nvPr/>
        </p:nvGrpSpPr>
        <p:grpSpPr bwMode="auto">
          <a:xfrm>
            <a:off x="2628900" y="4829175"/>
            <a:ext cx="1277938" cy="534988"/>
            <a:chOff x="1656" y="3042"/>
            <a:chExt cx="805" cy="337"/>
          </a:xfrm>
        </p:grpSpPr>
        <p:sp>
          <p:nvSpPr>
            <p:cNvPr id="81009" name="Freeform 110">
              <a:extLst>
                <a:ext uri="{FF2B5EF4-FFF2-40B4-BE49-F238E27FC236}">
                  <a16:creationId xmlns:a16="http://schemas.microsoft.com/office/drawing/2014/main" id="{2DF4223B-2439-4A10-8A69-70492822B64A}"/>
                </a:ext>
              </a:extLst>
            </p:cNvPr>
            <p:cNvSpPr>
              <a:spLocks/>
            </p:cNvSpPr>
            <p:nvPr/>
          </p:nvSpPr>
          <p:spPr bwMode="auto">
            <a:xfrm>
              <a:off x="1656" y="3042"/>
              <a:ext cx="805" cy="337"/>
            </a:xfrm>
            <a:custGeom>
              <a:avLst/>
              <a:gdLst>
                <a:gd name="T0" fmla="*/ 0 w 805"/>
                <a:gd name="T1" fmla="*/ 0 h 337"/>
                <a:gd name="T2" fmla="*/ 0 w 805"/>
                <a:gd name="T3" fmla="*/ 336 h 337"/>
                <a:gd name="T4" fmla="*/ 804 w 805"/>
                <a:gd name="T5" fmla="*/ 336 h 337"/>
                <a:gd name="T6" fmla="*/ 804 w 805"/>
                <a:gd name="T7" fmla="*/ 0 h 337"/>
                <a:gd name="T8" fmla="*/ 0 w 805"/>
                <a:gd name="T9" fmla="*/ 0 h 33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805" h="337">
                  <a:moveTo>
                    <a:pt x="0" y="0"/>
                  </a:moveTo>
                  <a:lnTo>
                    <a:pt x="0" y="336"/>
                  </a:lnTo>
                  <a:lnTo>
                    <a:pt x="804" y="336"/>
                  </a:lnTo>
                  <a:lnTo>
                    <a:pt x="804" y="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81010" name="Line 111">
              <a:extLst>
                <a:ext uri="{FF2B5EF4-FFF2-40B4-BE49-F238E27FC236}">
                  <a16:creationId xmlns:a16="http://schemas.microsoft.com/office/drawing/2014/main" id="{30CDAAA5-646E-4BB5-9C25-35E4ED8A556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56" y="3169"/>
              <a:ext cx="804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81011" name="Line 112">
              <a:extLst>
                <a:ext uri="{FF2B5EF4-FFF2-40B4-BE49-F238E27FC236}">
                  <a16:creationId xmlns:a16="http://schemas.microsoft.com/office/drawing/2014/main" id="{C291485B-34FB-43CC-A445-C48ED962BA2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913" y="3049"/>
              <a:ext cx="1" cy="11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/>
            </a:p>
          </p:txBody>
        </p:sp>
      </p:grpSp>
      <p:sp>
        <p:nvSpPr>
          <p:cNvPr id="80988" name="Line 114">
            <a:extLst>
              <a:ext uri="{FF2B5EF4-FFF2-40B4-BE49-F238E27FC236}">
                <a16:creationId xmlns:a16="http://schemas.microsoft.com/office/drawing/2014/main" id="{05ECE9D3-23DC-4E21-82DD-AB9F56A99CB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416675" y="4791075"/>
            <a:ext cx="241300" cy="16827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80989" name="Rectangle 115">
            <a:extLst>
              <a:ext uri="{FF2B5EF4-FFF2-40B4-BE49-F238E27FC236}">
                <a16:creationId xmlns:a16="http://schemas.microsoft.com/office/drawing/2014/main" id="{4DC09975-F164-4B46-B0BA-C578F7B46A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56375" y="4808538"/>
            <a:ext cx="52388" cy="60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hu-HU" sz="1800" b="0">
                <a:solidFill>
                  <a:srgbClr val="000000"/>
                </a:solidFill>
              </a:rPr>
              <a:t>*</a:t>
            </a:r>
          </a:p>
        </p:txBody>
      </p:sp>
      <p:grpSp>
        <p:nvGrpSpPr>
          <p:cNvPr id="80990" name="Group 119">
            <a:extLst>
              <a:ext uri="{FF2B5EF4-FFF2-40B4-BE49-F238E27FC236}">
                <a16:creationId xmlns:a16="http://schemas.microsoft.com/office/drawing/2014/main" id="{799236AA-887F-43DD-9432-29E1F0AF3985}"/>
              </a:ext>
            </a:extLst>
          </p:cNvPr>
          <p:cNvGrpSpPr>
            <a:grpSpLocks/>
          </p:cNvGrpSpPr>
          <p:nvPr/>
        </p:nvGrpSpPr>
        <p:grpSpPr bwMode="auto">
          <a:xfrm>
            <a:off x="5381625" y="4476750"/>
            <a:ext cx="1277938" cy="493713"/>
            <a:chOff x="3390" y="2820"/>
            <a:chExt cx="805" cy="311"/>
          </a:xfrm>
        </p:grpSpPr>
        <p:sp>
          <p:nvSpPr>
            <p:cNvPr id="81006" name="Freeform 116">
              <a:extLst>
                <a:ext uri="{FF2B5EF4-FFF2-40B4-BE49-F238E27FC236}">
                  <a16:creationId xmlns:a16="http://schemas.microsoft.com/office/drawing/2014/main" id="{0D52DCFA-16F8-40C2-965F-99A81A5FA34A}"/>
                </a:ext>
              </a:extLst>
            </p:cNvPr>
            <p:cNvSpPr>
              <a:spLocks/>
            </p:cNvSpPr>
            <p:nvPr/>
          </p:nvSpPr>
          <p:spPr bwMode="auto">
            <a:xfrm>
              <a:off x="3390" y="2820"/>
              <a:ext cx="805" cy="311"/>
            </a:xfrm>
            <a:custGeom>
              <a:avLst/>
              <a:gdLst>
                <a:gd name="T0" fmla="*/ 0 w 805"/>
                <a:gd name="T1" fmla="*/ 0 h 311"/>
                <a:gd name="T2" fmla="*/ 0 w 805"/>
                <a:gd name="T3" fmla="*/ 310 h 311"/>
                <a:gd name="T4" fmla="*/ 804 w 805"/>
                <a:gd name="T5" fmla="*/ 310 h 311"/>
                <a:gd name="T6" fmla="*/ 804 w 805"/>
                <a:gd name="T7" fmla="*/ 0 h 311"/>
                <a:gd name="T8" fmla="*/ 0 w 805"/>
                <a:gd name="T9" fmla="*/ 0 h 31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805" h="311">
                  <a:moveTo>
                    <a:pt x="0" y="0"/>
                  </a:moveTo>
                  <a:lnTo>
                    <a:pt x="0" y="310"/>
                  </a:lnTo>
                  <a:lnTo>
                    <a:pt x="804" y="310"/>
                  </a:lnTo>
                  <a:lnTo>
                    <a:pt x="804" y="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81007" name="Line 117">
              <a:extLst>
                <a:ext uri="{FF2B5EF4-FFF2-40B4-BE49-F238E27FC236}">
                  <a16:creationId xmlns:a16="http://schemas.microsoft.com/office/drawing/2014/main" id="{1DE319BD-CB1E-4C83-9785-E3D43D53D51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90" y="2937"/>
              <a:ext cx="804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81008" name="Line 118">
              <a:extLst>
                <a:ext uri="{FF2B5EF4-FFF2-40B4-BE49-F238E27FC236}">
                  <a16:creationId xmlns:a16="http://schemas.microsoft.com/office/drawing/2014/main" id="{F82A223E-818D-41BC-B2BE-0CA9394F2BC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647" y="2826"/>
              <a:ext cx="1" cy="11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/>
            </a:p>
          </p:txBody>
        </p:sp>
      </p:grpSp>
      <p:sp>
        <p:nvSpPr>
          <p:cNvPr id="80991" name="Line 120">
            <a:extLst>
              <a:ext uri="{FF2B5EF4-FFF2-40B4-BE49-F238E27FC236}">
                <a16:creationId xmlns:a16="http://schemas.microsoft.com/office/drawing/2014/main" id="{9CA2D16E-29D0-4845-947F-5D8083B7D24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283325" y="5505450"/>
            <a:ext cx="241300" cy="16827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80992" name="Rectangle 121">
            <a:extLst>
              <a:ext uri="{FF2B5EF4-FFF2-40B4-BE49-F238E27FC236}">
                <a16:creationId xmlns:a16="http://schemas.microsoft.com/office/drawing/2014/main" id="{24AFEEA6-10B5-4824-9743-56F516872F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51600" y="5513388"/>
            <a:ext cx="52388" cy="60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hu-HU" sz="1800" b="0">
                <a:solidFill>
                  <a:srgbClr val="000000"/>
                </a:solidFill>
              </a:rPr>
              <a:t>*</a:t>
            </a:r>
          </a:p>
        </p:txBody>
      </p:sp>
      <p:grpSp>
        <p:nvGrpSpPr>
          <p:cNvPr id="80993" name="Group 125">
            <a:extLst>
              <a:ext uri="{FF2B5EF4-FFF2-40B4-BE49-F238E27FC236}">
                <a16:creationId xmlns:a16="http://schemas.microsoft.com/office/drawing/2014/main" id="{A47A3635-273C-4CBE-9E15-F2286E96076A}"/>
              </a:ext>
            </a:extLst>
          </p:cNvPr>
          <p:cNvGrpSpPr>
            <a:grpSpLocks/>
          </p:cNvGrpSpPr>
          <p:nvPr/>
        </p:nvGrpSpPr>
        <p:grpSpPr bwMode="auto">
          <a:xfrm>
            <a:off x="5276850" y="5153025"/>
            <a:ext cx="1249363" cy="534988"/>
            <a:chOff x="3324" y="3246"/>
            <a:chExt cx="787" cy="337"/>
          </a:xfrm>
        </p:grpSpPr>
        <p:sp>
          <p:nvSpPr>
            <p:cNvPr id="81003" name="Freeform 122">
              <a:extLst>
                <a:ext uri="{FF2B5EF4-FFF2-40B4-BE49-F238E27FC236}">
                  <a16:creationId xmlns:a16="http://schemas.microsoft.com/office/drawing/2014/main" id="{8C89092A-CFF0-4F4A-B840-A409B1D5B0B5}"/>
                </a:ext>
              </a:extLst>
            </p:cNvPr>
            <p:cNvSpPr>
              <a:spLocks/>
            </p:cNvSpPr>
            <p:nvPr/>
          </p:nvSpPr>
          <p:spPr bwMode="auto">
            <a:xfrm>
              <a:off x="3324" y="3246"/>
              <a:ext cx="787" cy="337"/>
            </a:xfrm>
            <a:custGeom>
              <a:avLst/>
              <a:gdLst>
                <a:gd name="T0" fmla="*/ 0 w 787"/>
                <a:gd name="T1" fmla="*/ 0 h 337"/>
                <a:gd name="T2" fmla="*/ 0 w 787"/>
                <a:gd name="T3" fmla="*/ 336 h 337"/>
                <a:gd name="T4" fmla="*/ 786 w 787"/>
                <a:gd name="T5" fmla="*/ 336 h 337"/>
                <a:gd name="T6" fmla="*/ 786 w 787"/>
                <a:gd name="T7" fmla="*/ 0 h 337"/>
                <a:gd name="T8" fmla="*/ 0 w 787"/>
                <a:gd name="T9" fmla="*/ 0 h 33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87" h="337">
                  <a:moveTo>
                    <a:pt x="0" y="0"/>
                  </a:moveTo>
                  <a:lnTo>
                    <a:pt x="0" y="336"/>
                  </a:lnTo>
                  <a:lnTo>
                    <a:pt x="786" y="336"/>
                  </a:lnTo>
                  <a:lnTo>
                    <a:pt x="786" y="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81004" name="Line 123">
              <a:extLst>
                <a:ext uri="{FF2B5EF4-FFF2-40B4-BE49-F238E27FC236}">
                  <a16:creationId xmlns:a16="http://schemas.microsoft.com/office/drawing/2014/main" id="{67508BCD-BF11-4735-90C0-EA8387614FB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24" y="3373"/>
              <a:ext cx="786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81005" name="Line 124">
              <a:extLst>
                <a:ext uri="{FF2B5EF4-FFF2-40B4-BE49-F238E27FC236}">
                  <a16:creationId xmlns:a16="http://schemas.microsoft.com/office/drawing/2014/main" id="{317F3023-65FB-4FBC-A225-8FAA4F72B9A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575" y="3253"/>
              <a:ext cx="1" cy="11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/>
            </a:p>
          </p:txBody>
        </p:sp>
      </p:grpSp>
      <p:grpSp>
        <p:nvGrpSpPr>
          <p:cNvPr id="80994" name="Group 129">
            <a:extLst>
              <a:ext uri="{FF2B5EF4-FFF2-40B4-BE49-F238E27FC236}">
                <a16:creationId xmlns:a16="http://schemas.microsoft.com/office/drawing/2014/main" id="{FBFE0CD2-F354-49EA-8FD5-DCFB51848545}"/>
              </a:ext>
            </a:extLst>
          </p:cNvPr>
          <p:cNvGrpSpPr>
            <a:grpSpLocks/>
          </p:cNvGrpSpPr>
          <p:nvPr/>
        </p:nvGrpSpPr>
        <p:grpSpPr bwMode="auto">
          <a:xfrm>
            <a:off x="962025" y="5143500"/>
            <a:ext cx="1277938" cy="534988"/>
            <a:chOff x="606" y="3240"/>
            <a:chExt cx="805" cy="337"/>
          </a:xfrm>
        </p:grpSpPr>
        <p:sp>
          <p:nvSpPr>
            <p:cNvPr id="81000" name="Freeform 126">
              <a:extLst>
                <a:ext uri="{FF2B5EF4-FFF2-40B4-BE49-F238E27FC236}">
                  <a16:creationId xmlns:a16="http://schemas.microsoft.com/office/drawing/2014/main" id="{FC664DE6-DD91-4F3F-B35E-9F5072E20482}"/>
                </a:ext>
              </a:extLst>
            </p:cNvPr>
            <p:cNvSpPr>
              <a:spLocks/>
            </p:cNvSpPr>
            <p:nvPr/>
          </p:nvSpPr>
          <p:spPr bwMode="auto">
            <a:xfrm>
              <a:off x="606" y="3240"/>
              <a:ext cx="805" cy="337"/>
            </a:xfrm>
            <a:custGeom>
              <a:avLst/>
              <a:gdLst>
                <a:gd name="T0" fmla="*/ 0 w 805"/>
                <a:gd name="T1" fmla="*/ 0 h 337"/>
                <a:gd name="T2" fmla="*/ 0 w 805"/>
                <a:gd name="T3" fmla="*/ 336 h 337"/>
                <a:gd name="T4" fmla="*/ 804 w 805"/>
                <a:gd name="T5" fmla="*/ 336 h 337"/>
                <a:gd name="T6" fmla="*/ 804 w 805"/>
                <a:gd name="T7" fmla="*/ 0 h 337"/>
                <a:gd name="T8" fmla="*/ 0 w 805"/>
                <a:gd name="T9" fmla="*/ 0 h 33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805" h="337">
                  <a:moveTo>
                    <a:pt x="0" y="0"/>
                  </a:moveTo>
                  <a:lnTo>
                    <a:pt x="0" y="336"/>
                  </a:lnTo>
                  <a:lnTo>
                    <a:pt x="804" y="336"/>
                  </a:lnTo>
                  <a:lnTo>
                    <a:pt x="804" y="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81001" name="Line 127">
              <a:extLst>
                <a:ext uri="{FF2B5EF4-FFF2-40B4-BE49-F238E27FC236}">
                  <a16:creationId xmlns:a16="http://schemas.microsoft.com/office/drawing/2014/main" id="{1F39C729-0C01-453B-847E-B22F8665076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06" y="3367"/>
              <a:ext cx="804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81002" name="Line 128">
              <a:extLst>
                <a:ext uri="{FF2B5EF4-FFF2-40B4-BE49-F238E27FC236}">
                  <a16:creationId xmlns:a16="http://schemas.microsoft.com/office/drawing/2014/main" id="{1B114D42-1F0B-4EB9-86FD-998C48B67D2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863" y="3247"/>
              <a:ext cx="1" cy="11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/>
            </a:p>
          </p:txBody>
        </p:sp>
      </p:grpSp>
      <p:sp>
        <p:nvSpPr>
          <p:cNvPr id="80995" name="Rectangle 130">
            <a:extLst>
              <a:ext uri="{FF2B5EF4-FFF2-40B4-BE49-F238E27FC236}">
                <a16:creationId xmlns:a16="http://schemas.microsoft.com/office/drawing/2014/main" id="{EA3936CE-8E9A-47E6-807D-033E7C7347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4425" y="3082925"/>
            <a:ext cx="323850" cy="13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hu-HU" sz="1600" b="0">
                <a:solidFill>
                  <a:srgbClr val="000000"/>
                </a:solidFill>
              </a:rPr>
              <a:t>D2</a:t>
            </a:r>
          </a:p>
        </p:txBody>
      </p:sp>
      <p:sp>
        <p:nvSpPr>
          <p:cNvPr id="80996" name="Freeform 131">
            <a:extLst>
              <a:ext uri="{FF2B5EF4-FFF2-40B4-BE49-F238E27FC236}">
                <a16:creationId xmlns:a16="http://schemas.microsoft.com/office/drawing/2014/main" id="{3D85AAD7-C70A-4A9B-82D5-A8084FE345B5}"/>
              </a:ext>
            </a:extLst>
          </p:cNvPr>
          <p:cNvSpPr>
            <a:spLocks/>
          </p:cNvSpPr>
          <p:nvPr/>
        </p:nvSpPr>
        <p:spPr bwMode="auto">
          <a:xfrm>
            <a:off x="1066800" y="3067050"/>
            <a:ext cx="869950" cy="230188"/>
          </a:xfrm>
          <a:custGeom>
            <a:avLst/>
            <a:gdLst>
              <a:gd name="T0" fmla="*/ 868363 w 548"/>
              <a:gd name="T1" fmla="*/ 0 h 145"/>
              <a:gd name="T2" fmla="*/ 0 w 548"/>
              <a:gd name="T3" fmla="*/ 0 h 145"/>
              <a:gd name="T4" fmla="*/ 0 w 548"/>
              <a:gd name="T5" fmla="*/ 228600 h 145"/>
              <a:gd name="T6" fmla="*/ 868363 w 548"/>
              <a:gd name="T7" fmla="*/ 228600 h 145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548" h="145">
                <a:moveTo>
                  <a:pt x="547" y="0"/>
                </a:moveTo>
                <a:lnTo>
                  <a:pt x="0" y="0"/>
                </a:lnTo>
                <a:lnTo>
                  <a:pt x="0" y="144"/>
                </a:lnTo>
                <a:lnTo>
                  <a:pt x="547" y="14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80997" name="Line 132">
            <a:extLst>
              <a:ext uri="{FF2B5EF4-FFF2-40B4-BE49-F238E27FC236}">
                <a16:creationId xmlns:a16="http://schemas.microsoft.com/office/drawing/2014/main" id="{78AB5B89-730D-41CF-AA3A-6E875ECDD80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436688" y="3067050"/>
            <a:ext cx="1587" cy="2286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80998" name="Freeform 133">
            <a:extLst>
              <a:ext uri="{FF2B5EF4-FFF2-40B4-BE49-F238E27FC236}">
                <a16:creationId xmlns:a16="http://schemas.microsoft.com/office/drawing/2014/main" id="{31F5048C-D135-4823-957C-3CA1B344E95A}"/>
              </a:ext>
            </a:extLst>
          </p:cNvPr>
          <p:cNvSpPr>
            <a:spLocks/>
          </p:cNvSpPr>
          <p:nvPr/>
        </p:nvSpPr>
        <p:spPr bwMode="auto">
          <a:xfrm>
            <a:off x="3981450" y="4591050"/>
            <a:ext cx="869950" cy="230188"/>
          </a:xfrm>
          <a:custGeom>
            <a:avLst/>
            <a:gdLst>
              <a:gd name="T0" fmla="*/ 868363 w 548"/>
              <a:gd name="T1" fmla="*/ 0 h 145"/>
              <a:gd name="T2" fmla="*/ 0 w 548"/>
              <a:gd name="T3" fmla="*/ 0 h 145"/>
              <a:gd name="T4" fmla="*/ 0 w 548"/>
              <a:gd name="T5" fmla="*/ 228600 h 145"/>
              <a:gd name="T6" fmla="*/ 868363 w 548"/>
              <a:gd name="T7" fmla="*/ 228600 h 145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548" h="145">
                <a:moveTo>
                  <a:pt x="547" y="0"/>
                </a:moveTo>
                <a:lnTo>
                  <a:pt x="0" y="0"/>
                </a:lnTo>
                <a:lnTo>
                  <a:pt x="0" y="144"/>
                </a:lnTo>
                <a:lnTo>
                  <a:pt x="547" y="14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80999" name="Line 134">
            <a:extLst>
              <a:ext uri="{FF2B5EF4-FFF2-40B4-BE49-F238E27FC236}">
                <a16:creationId xmlns:a16="http://schemas.microsoft.com/office/drawing/2014/main" id="{5A7179D8-5B1A-47BA-BF72-5EA0C3A64AD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418013" y="4591050"/>
            <a:ext cx="1587" cy="2286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</p:spTree>
  </p:cSld>
  <p:clrMapOvr>
    <a:masterClrMapping/>
  </p:clrMapOvr>
  <p:transition>
    <p:wipe dir="d"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Élőláb helye 4">
            <a:extLst>
              <a:ext uri="{FF2B5EF4-FFF2-40B4-BE49-F238E27FC236}">
                <a16:creationId xmlns:a16="http://schemas.microsoft.com/office/drawing/2014/main" id="{C4A4C593-16D1-437E-83C3-C091AF82C6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hu-HU" b="0">
                <a:latin typeface="Arial" panose="020B0604020202020204" pitchFamily="34" charset="0"/>
              </a:rPr>
              <a:t>Információrendszer fejlesztés módszertana, Dr. Molnár Bálint egyetemi docens</a:t>
            </a:r>
          </a:p>
        </p:txBody>
      </p:sp>
      <p:sp>
        <p:nvSpPr>
          <p:cNvPr id="82947" name="Dia számának helye 5">
            <a:extLst>
              <a:ext uri="{FF2B5EF4-FFF2-40B4-BE49-F238E27FC236}">
                <a16:creationId xmlns:a16="http://schemas.microsoft.com/office/drawing/2014/main" id="{320B0FC8-2B30-4E65-8C21-FB6DA7F1E5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fld id="{DF51EB4C-7383-4BC7-905D-4726956A14DF}" type="slidenum">
              <a:rPr lang="en-US" altLang="hu-HU" b="0">
                <a:latin typeface="Arial" panose="020B0604020202020204" pitchFamily="34" charset="0"/>
              </a:rPr>
              <a:pPr/>
              <a:t>39</a:t>
            </a:fld>
            <a:endParaRPr lang="en-US" altLang="hu-HU" b="0">
              <a:latin typeface="Arial" panose="020B0604020202020204" pitchFamily="34" charset="0"/>
            </a:endParaRPr>
          </a:p>
        </p:txBody>
      </p:sp>
      <p:sp>
        <p:nvSpPr>
          <p:cNvPr id="82948" name="Rectangle 2">
            <a:extLst>
              <a:ext uri="{FF2B5EF4-FFF2-40B4-BE49-F238E27FC236}">
                <a16:creationId xmlns:a16="http://schemas.microsoft.com/office/drawing/2014/main" id="{7459404C-3588-40F5-B067-830EA50F34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7875" y="6234113"/>
            <a:ext cx="20383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hu-HU" altLang="hu-HU"/>
          </a:p>
        </p:txBody>
      </p:sp>
      <p:sp>
        <p:nvSpPr>
          <p:cNvPr id="82949" name="Rectangle 3">
            <a:extLst>
              <a:ext uri="{FF2B5EF4-FFF2-40B4-BE49-F238E27FC236}">
                <a16:creationId xmlns:a16="http://schemas.microsoft.com/office/drawing/2014/main" id="{FD5B0D5B-6687-4645-B2FB-55CA6A2832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98838" y="6234113"/>
            <a:ext cx="31083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hu-HU" altLang="hu-HU"/>
          </a:p>
        </p:txBody>
      </p:sp>
      <p:sp>
        <p:nvSpPr>
          <p:cNvPr id="82950" name="Rectangle 4">
            <a:extLst>
              <a:ext uri="{FF2B5EF4-FFF2-40B4-BE49-F238E27FC236}">
                <a16:creationId xmlns:a16="http://schemas.microsoft.com/office/drawing/2014/main" id="{49A4C2FF-B032-4EF7-ABE4-2CFD090C3C0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57288" y="593725"/>
            <a:ext cx="7920037" cy="352425"/>
          </a:xfrm>
          <a:noFill/>
        </p:spPr>
        <p:txBody>
          <a:bodyPr lIns="0" tIns="0" rIns="0" bIns="0"/>
          <a:lstStyle/>
          <a:p>
            <a:pPr marL="0" indent="0" algn="ctr" defTabSz="401638" eaLnBrk="1" hangingPunct="1">
              <a:spcBef>
                <a:spcPct val="0"/>
              </a:spcBef>
            </a:pPr>
            <a:r>
              <a:rPr lang="en-US" altLang="hu-HU" sz="2400"/>
              <a:t>SZINTEK ÁTTEKINTÉSE</a:t>
            </a:r>
          </a:p>
        </p:txBody>
      </p:sp>
      <p:sp>
        <p:nvSpPr>
          <p:cNvPr id="82951" name="Rectangle 5">
            <a:extLst>
              <a:ext uri="{FF2B5EF4-FFF2-40B4-BE49-F238E27FC236}">
                <a16:creationId xmlns:a16="http://schemas.microsoft.com/office/drawing/2014/main" id="{B43E49E6-F144-4777-925D-8DBFDDC42B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2538" y="1831975"/>
            <a:ext cx="8475662" cy="3919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hu-HU" sz="2000" b="0">
                <a:solidFill>
                  <a:srgbClr val="000000"/>
                </a:solidFill>
              </a:rPr>
              <a:t>Minden folyamatnak van egy neve, aminek lehetőség szerint egy aktív tevékenységet kifejező ige képzős alakját kell tartalmaznia</a:t>
            </a:r>
          </a:p>
          <a:p>
            <a:endParaRPr lang="en-US" altLang="hu-HU" sz="2000" b="0">
              <a:solidFill>
                <a:srgbClr val="000000"/>
              </a:solidFill>
            </a:endParaRPr>
          </a:p>
          <a:p>
            <a:r>
              <a:rPr lang="en-US" altLang="hu-HU" sz="2000" b="0">
                <a:solidFill>
                  <a:srgbClr val="000000"/>
                </a:solidFill>
              </a:rPr>
              <a:t>Minden folyamat valamilyen átalakítást végez az adatokon</a:t>
            </a:r>
          </a:p>
          <a:p>
            <a:endParaRPr lang="en-US" altLang="hu-HU" sz="2000" b="0">
              <a:solidFill>
                <a:srgbClr val="000000"/>
              </a:solidFill>
            </a:endParaRPr>
          </a:p>
          <a:p>
            <a:r>
              <a:rPr lang="en-US" altLang="hu-HU" sz="2000" b="0">
                <a:solidFill>
                  <a:srgbClr val="000000"/>
                </a:solidFill>
              </a:rPr>
              <a:t>A hierarchia különböző szintjeinek ábrái egymással konzisztensek, (azaz nem vesztek el kapcsolatok a felbontás során)</a:t>
            </a:r>
          </a:p>
          <a:p>
            <a:r>
              <a:rPr lang="en-US" altLang="hu-HU" sz="2000" b="0">
                <a:solidFill>
                  <a:srgbClr val="000000"/>
                </a:solidFill>
              </a:rPr>
              <a:t>     /De Marco: Level-balancing/</a:t>
            </a:r>
          </a:p>
          <a:p>
            <a:endParaRPr lang="en-US" altLang="hu-HU" sz="2000" b="0">
              <a:solidFill>
                <a:srgbClr val="000000"/>
              </a:solidFill>
            </a:endParaRPr>
          </a:p>
          <a:p>
            <a:r>
              <a:rPr lang="en-US" altLang="hu-HU" sz="2000" b="0">
                <a:solidFill>
                  <a:srgbClr val="000000"/>
                </a:solidFill>
              </a:rPr>
              <a:t>Az adattárak szerepelnek és használatban vannak (azaz nincsenek fekete lyukak)</a:t>
            </a:r>
          </a:p>
          <a:p>
            <a:endParaRPr lang="en-US" altLang="hu-HU" sz="2000" b="0">
              <a:solidFill>
                <a:srgbClr val="000000"/>
              </a:solidFill>
            </a:endParaRPr>
          </a:p>
          <a:p>
            <a:r>
              <a:rPr lang="en-US" altLang="hu-HU" sz="2000" b="0">
                <a:solidFill>
                  <a:srgbClr val="000000"/>
                </a:solidFill>
              </a:rPr>
              <a:t>A bemeneti adatfolyamok életének nyomkövetése (azaz ellenőrizzük, hogy a bemeneti adatok  vagy egy adattár aktualizálására, vagy kimeneti adatként felhasználásra kerülnek)</a:t>
            </a:r>
          </a:p>
        </p:txBody>
      </p:sp>
      <p:sp>
        <p:nvSpPr>
          <p:cNvPr id="82952" name="Rectangle 6">
            <a:extLst>
              <a:ext uri="{FF2B5EF4-FFF2-40B4-BE49-F238E27FC236}">
                <a16:creationId xmlns:a16="http://schemas.microsoft.com/office/drawing/2014/main" id="{BDB5C7A2-317F-4A21-AF20-F9508615A5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46438" y="1046163"/>
            <a:ext cx="3213100" cy="207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hu-HU" sz="2000" b="0">
                <a:solidFill>
                  <a:srgbClr val="000000"/>
                </a:solidFill>
              </a:rPr>
              <a:t>Minőségellenőrzés</a:t>
            </a:r>
          </a:p>
        </p:txBody>
      </p:sp>
    </p:spTree>
  </p:cSld>
  <p:clrMapOvr>
    <a:masterClrMapping/>
  </p:clrMapOvr>
  <p:transition>
    <p:wipe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Élőláb helye 2">
            <a:extLst>
              <a:ext uri="{FF2B5EF4-FFF2-40B4-BE49-F238E27FC236}">
                <a16:creationId xmlns:a16="http://schemas.microsoft.com/office/drawing/2014/main" id="{E25C90C7-652F-4F5D-9C1F-B9BD44E071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hu-HU" b="0">
                <a:latin typeface="Arial" panose="020B0604020202020204" pitchFamily="34" charset="0"/>
              </a:rPr>
              <a:t>Információrendszer fejlesztés módszertana, Dr. Molnár Bálint egyetemi docens</a:t>
            </a:r>
          </a:p>
        </p:txBody>
      </p:sp>
      <p:sp>
        <p:nvSpPr>
          <p:cNvPr id="11267" name="Dia számának helye 3">
            <a:extLst>
              <a:ext uri="{FF2B5EF4-FFF2-40B4-BE49-F238E27FC236}">
                <a16:creationId xmlns:a16="http://schemas.microsoft.com/office/drawing/2014/main" id="{988C8B0B-C082-4D4A-821F-2FE259F16F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fld id="{61F6868E-3ABB-4801-8317-19CD5C2A7AA2}" type="slidenum">
              <a:rPr lang="en-US" altLang="hu-HU" b="0">
                <a:latin typeface="Arial" panose="020B0604020202020204" pitchFamily="34" charset="0"/>
              </a:rPr>
              <a:pPr/>
              <a:t>4</a:t>
            </a:fld>
            <a:endParaRPr lang="en-US" altLang="hu-HU" b="0">
              <a:latin typeface="Arial" panose="020B0604020202020204" pitchFamily="34" charset="0"/>
            </a:endParaRPr>
          </a:p>
        </p:txBody>
      </p:sp>
      <p:sp>
        <p:nvSpPr>
          <p:cNvPr id="11268" name="Rectangle 2">
            <a:extLst>
              <a:ext uri="{FF2B5EF4-FFF2-40B4-BE49-F238E27FC236}">
                <a16:creationId xmlns:a16="http://schemas.microsoft.com/office/drawing/2014/main" id="{9D374ACF-A0AB-4FA5-8E88-3A83261EB2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700" y="12700"/>
            <a:ext cx="9879013" cy="6203950"/>
          </a:xfrm>
          <a:prstGeom prst="rect">
            <a:avLst/>
          </a:prstGeom>
          <a:solidFill>
            <a:srgbClr val="FFFFFF"/>
          </a:solidFill>
          <a:ln w="254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hu-HU" altLang="hu-HU"/>
          </a:p>
        </p:txBody>
      </p:sp>
      <p:sp>
        <p:nvSpPr>
          <p:cNvPr id="11269" name="Line 3">
            <a:extLst>
              <a:ext uri="{FF2B5EF4-FFF2-40B4-BE49-F238E27FC236}">
                <a16:creationId xmlns:a16="http://schemas.microsoft.com/office/drawing/2014/main" id="{CB7F75C2-EF9A-4E8F-89A5-49E6317A1951}"/>
              </a:ext>
            </a:extLst>
          </p:cNvPr>
          <p:cNvSpPr>
            <a:spLocks noChangeShapeType="1"/>
          </p:cNvSpPr>
          <p:nvPr/>
        </p:nvSpPr>
        <p:spPr bwMode="auto">
          <a:xfrm>
            <a:off x="12700" y="373063"/>
            <a:ext cx="9891713" cy="7937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1270" name="Rectangle 4">
            <a:extLst>
              <a:ext uri="{FF2B5EF4-FFF2-40B4-BE49-F238E27FC236}">
                <a16:creationId xmlns:a16="http://schemas.microsoft.com/office/drawing/2014/main" id="{F1813BF9-7A1B-4BDC-8317-407A45B370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28738" y="758825"/>
            <a:ext cx="6592887" cy="5316538"/>
          </a:xfrm>
          <a:prstGeom prst="rect">
            <a:avLst/>
          </a:prstGeom>
          <a:solidFill>
            <a:srgbClr val="FFFFFF"/>
          </a:solidFill>
          <a:ln w="254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hu-HU" altLang="hu-HU"/>
          </a:p>
        </p:txBody>
      </p:sp>
      <p:sp>
        <p:nvSpPr>
          <p:cNvPr id="11271" name="Line 5">
            <a:extLst>
              <a:ext uri="{FF2B5EF4-FFF2-40B4-BE49-F238E27FC236}">
                <a16:creationId xmlns:a16="http://schemas.microsoft.com/office/drawing/2014/main" id="{EDC2795F-1315-4C04-B9B6-B8E5EEF177AE}"/>
              </a:ext>
            </a:extLst>
          </p:cNvPr>
          <p:cNvSpPr>
            <a:spLocks noChangeShapeType="1"/>
          </p:cNvSpPr>
          <p:nvPr/>
        </p:nvSpPr>
        <p:spPr bwMode="auto">
          <a:xfrm>
            <a:off x="1304925" y="1025525"/>
            <a:ext cx="66040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1272" name="Rectangle 6">
            <a:extLst>
              <a:ext uri="{FF2B5EF4-FFF2-40B4-BE49-F238E27FC236}">
                <a16:creationId xmlns:a16="http://schemas.microsoft.com/office/drawing/2014/main" id="{CDBDB485-19C8-40F5-B54D-DF2CF23750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90875" y="2174875"/>
            <a:ext cx="957263" cy="731838"/>
          </a:xfrm>
          <a:prstGeom prst="rect">
            <a:avLst/>
          </a:prstGeom>
          <a:noFill/>
          <a:ln w="508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hu-HU" altLang="hu-HU"/>
          </a:p>
        </p:txBody>
      </p:sp>
      <p:sp>
        <p:nvSpPr>
          <p:cNvPr id="11273" name="Rectangle 7">
            <a:extLst>
              <a:ext uri="{FF2B5EF4-FFF2-40B4-BE49-F238E27FC236}">
                <a16:creationId xmlns:a16="http://schemas.microsoft.com/office/drawing/2014/main" id="{A95C53CD-72C8-41FA-8C00-ABD285FCED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89275" y="2411413"/>
            <a:ext cx="1082675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hu-HU" sz="1000">
                <a:solidFill>
                  <a:srgbClr val="000000"/>
                </a:solidFill>
              </a:rPr>
              <a:t>A JELENLEGI</a:t>
            </a:r>
          </a:p>
          <a:p>
            <a:r>
              <a:rPr lang="en-US" altLang="hu-HU" sz="1000">
                <a:solidFill>
                  <a:srgbClr val="000000"/>
                </a:solidFill>
              </a:rPr>
              <a:t>FOLYAMATOK</a:t>
            </a:r>
          </a:p>
          <a:p>
            <a:r>
              <a:rPr lang="en-US" altLang="hu-HU" sz="1000">
                <a:solidFill>
                  <a:srgbClr val="000000"/>
                </a:solidFill>
              </a:rPr>
              <a:t>VIZSGÁLATA</a:t>
            </a:r>
          </a:p>
        </p:txBody>
      </p:sp>
      <p:sp>
        <p:nvSpPr>
          <p:cNvPr id="11274" name="Rectangle 8">
            <a:extLst>
              <a:ext uri="{FF2B5EF4-FFF2-40B4-BE49-F238E27FC236}">
                <a16:creationId xmlns:a16="http://schemas.microsoft.com/office/drawing/2014/main" id="{7383972E-A9D2-4B68-AF88-65BD6830E7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97213" y="2097088"/>
            <a:ext cx="603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hu-HU" sz="1800">
                <a:solidFill>
                  <a:srgbClr val="000000"/>
                </a:solidFill>
              </a:rPr>
              <a:t>130</a:t>
            </a:r>
          </a:p>
        </p:txBody>
      </p:sp>
      <p:sp>
        <p:nvSpPr>
          <p:cNvPr id="11275" name="Rectangle 9">
            <a:extLst>
              <a:ext uri="{FF2B5EF4-FFF2-40B4-BE49-F238E27FC236}">
                <a16:creationId xmlns:a16="http://schemas.microsoft.com/office/drawing/2014/main" id="{52B54321-0780-423A-A2C7-AA146EA16A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30550" y="3500438"/>
            <a:ext cx="1062038" cy="76517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hu-HU" altLang="hu-HU"/>
          </a:p>
        </p:txBody>
      </p:sp>
      <p:sp>
        <p:nvSpPr>
          <p:cNvPr id="11276" name="Rectangle 10">
            <a:extLst>
              <a:ext uri="{FF2B5EF4-FFF2-40B4-BE49-F238E27FC236}">
                <a16:creationId xmlns:a16="http://schemas.microsoft.com/office/drawing/2014/main" id="{08D1A129-4AB1-4E73-89BF-3597BEBCAC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3238" y="3719513"/>
            <a:ext cx="1260475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hu-HU" sz="900">
                <a:solidFill>
                  <a:srgbClr val="000000"/>
                </a:solidFill>
              </a:rPr>
              <a:t>KÖVETELMÉNYEK</a:t>
            </a:r>
          </a:p>
          <a:p>
            <a:r>
              <a:rPr lang="en-US" altLang="hu-HU" sz="900">
                <a:solidFill>
                  <a:srgbClr val="000000"/>
                </a:solidFill>
              </a:rPr>
              <a:t>VIZSGÁLATA ÉS</a:t>
            </a:r>
          </a:p>
          <a:p>
            <a:r>
              <a:rPr lang="en-US" altLang="hu-HU" sz="900">
                <a:solidFill>
                  <a:srgbClr val="000000"/>
                </a:solidFill>
              </a:rPr>
              <a:t>MEGHATÁROZÁSA</a:t>
            </a:r>
          </a:p>
        </p:txBody>
      </p:sp>
      <p:sp>
        <p:nvSpPr>
          <p:cNvPr id="11277" name="Rectangle 11">
            <a:extLst>
              <a:ext uri="{FF2B5EF4-FFF2-40B4-BE49-F238E27FC236}">
                <a16:creationId xmlns:a16="http://schemas.microsoft.com/office/drawing/2014/main" id="{F2F33AAE-0B9B-48B6-96E1-EB5A866B13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87688" y="3470275"/>
            <a:ext cx="603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hu-HU" sz="1800">
                <a:solidFill>
                  <a:srgbClr val="000000"/>
                </a:solidFill>
              </a:rPr>
              <a:t>120</a:t>
            </a:r>
          </a:p>
        </p:txBody>
      </p:sp>
      <p:sp>
        <p:nvSpPr>
          <p:cNvPr id="11278" name="Rectangle 12">
            <a:extLst>
              <a:ext uri="{FF2B5EF4-FFF2-40B4-BE49-F238E27FC236}">
                <a16:creationId xmlns:a16="http://schemas.microsoft.com/office/drawing/2014/main" id="{03424CC1-3590-4085-B5FA-6E58EA2D63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44838" y="4781550"/>
            <a:ext cx="998537" cy="76835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hu-HU" altLang="hu-HU"/>
          </a:p>
        </p:txBody>
      </p:sp>
      <p:sp>
        <p:nvSpPr>
          <p:cNvPr id="11279" name="Rectangle 13">
            <a:extLst>
              <a:ext uri="{FF2B5EF4-FFF2-40B4-BE49-F238E27FC236}">
                <a16:creationId xmlns:a16="http://schemas.microsoft.com/office/drawing/2014/main" id="{37E248C2-B308-45CB-9432-D89FAF6E42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70225" y="4981575"/>
            <a:ext cx="10541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hu-HU" sz="1000">
                <a:solidFill>
                  <a:srgbClr val="000000"/>
                </a:solidFill>
              </a:rPr>
              <a:t>A JELENLEGI</a:t>
            </a:r>
          </a:p>
          <a:p>
            <a:r>
              <a:rPr lang="en-US" altLang="hu-HU" sz="1000">
                <a:solidFill>
                  <a:srgbClr val="000000"/>
                </a:solidFill>
              </a:rPr>
              <a:t>ADATOK</a:t>
            </a:r>
          </a:p>
          <a:p>
            <a:r>
              <a:rPr lang="en-US" altLang="hu-HU" sz="1000">
                <a:solidFill>
                  <a:srgbClr val="000000"/>
                </a:solidFill>
              </a:rPr>
              <a:t>VIZSGÁLATA</a:t>
            </a:r>
          </a:p>
        </p:txBody>
      </p:sp>
      <p:sp>
        <p:nvSpPr>
          <p:cNvPr id="11280" name="Rectangle 14">
            <a:extLst>
              <a:ext uri="{FF2B5EF4-FFF2-40B4-BE49-F238E27FC236}">
                <a16:creationId xmlns:a16="http://schemas.microsoft.com/office/drawing/2014/main" id="{9636B5C6-CA7A-4DEA-8349-749597C92E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17850" y="4705350"/>
            <a:ext cx="603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hu-HU" sz="1800">
                <a:solidFill>
                  <a:srgbClr val="000000"/>
                </a:solidFill>
              </a:rPr>
              <a:t>140</a:t>
            </a:r>
          </a:p>
        </p:txBody>
      </p:sp>
      <p:sp>
        <p:nvSpPr>
          <p:cNvPr id="11281" name="Rectangle 15">
            <a:extLst>
              <a:ext uri="{FF2B5EF4-FFF2-40B4-BE49-F238E27FC236}">
                <a16:creationId xmlns:a16="http://schemas.microsoft.com/office/drawing/2014/main" id="{3DF57BDA-5445-4135-BA5D-0C2A6200CC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08588" y="4292600"/>
            <a:ext cx="957262" cy="730250"/>
          </a:xfrm>
          <a:prstGeom prst="rect">
            <a:avLst/>
          </a:prstGeom>
          <a:noFill/>
          <a:ln w="508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hu-HU" altLang="hu-HU"/>
          </a:p>
        </p:txBody>
      </p:sp>
      <p:sp>
        <p:nvSpPr>
          <p:cNvPr id="11282" name="Line 16">
            <a:extLst>
              <a:ext uri="{FF2B5EF4-FFF2-40B4-BE49-F238E27FC236}">
                <a16:creationId xmlns:a16="http://schemas.microsoft.com/office/drawing/2014/main" id="{1B84B3F8-0CD6-4E30-A6D6-8753C410FB5A}"/>
              </a:ext>
            </a:extLst>
          </p:cNvPr>
          <p:cNvSpPr>
            <a:spLocks noChangeShapeType="1"/>
          </p:cNvSpPr>
          <p:nvPr/>
        </p:nvSpPr>
        <p:spPr bwMode="auto">
          <a:xfrm>
            <a:off x="5189538" y="4459288"/>
            <a:ext cx="10033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1283" name="Rectangle 17">
            <a:extLst>
              <a:ext uri="{FF2B5EF4-FFF2-40B4-BE49-F238E27FC236}">
                <a16:creationId xmlns:a16="http://schemas.microsoft.com/office/drawing/2014/main" id="{6A5EF93B-9614-433C-9CCA-34AE1FDC74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22863" y="4443413"/>
            <a:ext cx="1227137" cy="63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hu-HU" sz="900">
                <a:solidFill>
                  <a:srgbClr val="000000"/>
                </a:solidFill>
              </a:rPr>
              <a:t>A JELENLEGI </a:t>
            </a:r>
          </a:p>
          <a:p>
            <a:r>
              <a:rPr lang="en-US" altLang="hu-HU" sz="900">
                <a:solidFill>
                  <a:srgbClr val="000000"/>
                </a:solidFill>
              </a:rPr>
              <a:t>SZOLGÁLTATÁ-</a:t>
            </a:r>
          </a:p>
          <a:p>
            <a:r>
              <a:rPr lang="en-US" altLang="hu-HU" sz="900">
                <a:solidFill>
                  <a:srgbClr val="000000"/>
                </a:solidFill>
              </a:rPr>
              <a:t>SOK RACIONALI-</a:t>
            </a:r>
          </a:p>
          <a:p>
            <a:r>
              <a:rPr lang="en-US" altLang="hu-HU" sz="900">
                <a:solidFill>
                  <a:srgbClr val="000000"/>
                </a:solidFill>
              </a:rPr>
              <a:t>ZÁLÁSA</a:t>
            </a:r>
          </a:p>
        </p:txBody>
      </p:sp>
      <p:sp>
        <p:nvSpPr>
          <p:cNvPr id="11284" name="Rectangle 18">
            <a:extLst>
              <a:ext uri="{FF2B5EF4-FFF2-40B4-BE49-F238E27FC236}">
                <a16:creationId xmlns:a16="http://schemas.microsoft.com/office/drawing/2014/main" id="{B78E4C87-33D6-4811-939B-6FE2433092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18100" y="4192588"/>
            <a:ext cx="603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hu-HU" sz="1800">
                <a:solidFill>
                  <a:srgbClr val="000000"/>
                </a:solidFill>
              </a:rPr>
              <a:t>150</a:t>
            </a:r>
          </a:p>
        </p:txBody>
      </p:sp>
      <p:sp>
        <p:nvSpPr>
          <p:cNvPr id="11285" name="Rectangle 19">
            <a:extLst>
              <a:ext uri="{FF2B5EF4-FFF2-40B4-BE49-F238E27FC236}">
                <a16:creationId xmlns:a16="http://schemas.microsoft.com/office/drawing/2014/main" id="{A011B7C6-E206-46C4-907A-5FB874A154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41625" y="1900238"/>
            <a:ext cx="1571625" cy="3795712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hu-HU" altLang="hu-HU"/>
          </a:p>
        </p:txBody>
      </p:sp>
      <p:sp>
        <p:nvSpPr>
          <p:cNvPr id="11286" name="Rectangle 20">
            <a:extLst>
              <a:ext uri="{FF2B5EF4-FFF2-40B4-BE49-F238E27FC236}">
                <a16:creationId xmlns:a16="http://schemas.microsoft.com/office/drawing/2014/main" id="{1FF5E419-7D16-44EF-988B-E7EEFAD7B4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63800" y="685800"/>
            <a:ext cx="3962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hu-HU" sz="1800">
                <a:solidFill>
                  <a:srgbClr val="000000"/>
                </a:solidFill>
              </a:rPr>
              <a:t>Megegyezés a vizsgálat határairól</a:t>
            </a:r>
          </a:p>
        </p:txBody>
      </p:sp>
      <p:sp>
        <p:nvSpPr>
          <p:cNvPr id="11287" name="Rectangle 21">
            <a:extLst>
              <a:ext uri="{FF2B5EF4-FFF2-40B4-BE49-F238E27FC236}">
                <a16:creationId xmlns:a16="http://schemas.microsoft.com/office/drawing/2014/main" id="{6FF42AB3-60F1-40CC-920D-2263B5576F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9225" y="1704975"/>
            <a:ext cx="2968625" cy="1069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hu-HU" sz="1600">
                <a:solidFill>
                  <a:srgbClr val="000000"/>
                </a:solidFill>
              </a:rPr>
              <a:t>Megvalósíthatósági</a:t>
            </a:r>
          </a:p>
          <a:p>
            <a:r>
              <a:rPr lang="en-US" altLang="hu-HU" sz="1600">
                <a:solidFill>
                  <a:srgbClr val="000000"/>
                </a:solidFill>
              </a:rPr>
              <a:t>tanulmány</a:t>
            </a:r>
          </a:p>
          <a:p>
            <a:r>
              <a:rPr lang="en-US" altLang="hu-HU" sz="1600">
                <a:solidFill>
                  <a:srgbClr val="000000"/>
                </a:solidFill>
              </a:rPr>
              <a:t>Projektalapító okirat</a:t>
            </a:r>
          </a:p>
          <a:p>
            <a:r>
              <a:rPr lang="en-US" altLang="hu-HU" sz="1600">
                <a:solidFill>
                  <a:srgbClr val="000000"/>
                </a:solidFill>
              </a:rPr>
              <a:t>előző vizsgálatok eredménye</a:t>
            </a:r>
          </a:p>
        </p:txBody>
      </p:sp>
      <p:sp>
        <p:nvSpPr>
          <p:cNvPr id="11288" name="Rectangle 22">
            <a:extLst>
              <a:ext uri="{FF2B5EF4-FFF2-40B4-BE49-F238E27FC236}">
                <a16:creationId xmlns:a16="http://schemas.microsoft.com/office/drawing/2014/main" id="{38CE6E52-95D7-4CE3-9FD6-4A8DFDBE92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79550" y="2981325"/>
            <a:ext cx="1066800" cy="8223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hu-HU" altLang="hu-HU"/>
          </a:p>
        </p:txBody>
      </p:sp>
      <p:sp>
        <p:nvSpPr>
          <p:cNvPr id="11289" name="Rectangle 23">
            <a:extLst>
              <a:ext uri="{FF2B5EF4-FFF2-40B4-BE49-F238E27FC236}">
                <a16:creationId xmlns:a16="http://schemas.microsoft.com/office/drawing/2014/main" id="{930CABEE-DA23-4771-B001-DBD3F316C3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12875" y="2921000"/>
            <a:ext cx="603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hu-HU" sz="1800">
                <a:solidFill>
                  <a:srgbClr val="000000"/>
                </a:solidFill>
              </a:rPr>
              <a:t>115</a:t>
            </a:r>
          </a:p>
        </p:txBody>
      </p:sp>
      <p:sp>
        <p:nvSpPr>
          <p:cNvPr id="11290" name="Rectangle 24">
            <a:extLst>
              <a:ext uri="{FF2B5EF4-FFF2-40B4-BE49-F238E27FC236}">
                <a16:creationId xmlns:a16="http://schemas.microsoft.com/office/drawing/2014/main" id="{FD0BFA6D-704A-4E85-A8DA-6B49848A42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84300" y="3160713"/>
            <a:ext cx="1227138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hu-HU" sz="1000">
                <a:solidFill>
                  <a:srgbClr val="000000"/>
                </a:solidFill>
              </a:rPr>
              <a:t>A SZERVEZETI</a:t>
            </a:r>
          </a:p>
          <a:p>
            <a:r>
              <a:rPr lang="en-US" altLang="hu-HU" sz="1000">
                <a:solidFill>
                  <a:srgbClr val="000000"/>
                </a:solidFill>
              </a:rPr>
              <a:t>TEVÉKENYSÉG</a:t>
            </a:r>
          </a:p>
          <a:p>
            <a:r>
              <a:rPr lang="en-US" altLang="hu-HU" sz="1000">
                <a:solidFill>
                  <a:srgbClr val="000000"/>
                </a:solidFill>
              </a:rPr>
              <a:t>MODELL KIFEJLESZTÉSE</a:t>
            </a:r>
          </a:p>
        </p:txBody>
      </p:sp>
      <p:sp>
        <p:nvSpPr>
          <p:cNvPr id="11291" name="Rectangle 25">
            <a:extLst>
              <a:ext uri="{FF2B5EF4-FFF2-40B4-BE49-F238E27FC236}">
                <a16:creationId xmlns:a16="http://schemas.microsoft.com/office/drawing/2014/main" id="{69E48699-706C-4717-A147-0D7780F8C8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30713" y="1582738"/>
            <a:ext cx="2295525" cy="1155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hu-HU">
                <a:solidFill>
                  <a:srgbClr val="000000"/>
                </a:solidFill>
              </a:rPr>
              <a:t>Kontextus ábra</a:t>
            </a:r>
          </a:p>
          <a:p>
            <a:r>
              <a:rPr lang="en-US" altLang="hu-HU">
                <a:solidFill>
                  <a:srgbClr val="000000"/>
                </a:solidFill>
              </a:rPr>
              <a:t>Jelenlegi fizikai DFD-k</a:t>
            </a:r>
          </a:p>
          <a:p>
            <a:r>
              <a:rPr lang="en-US" altLang="hu-HU">
                <a:solidFill>
                  <a:srgbClr val="000000"/>
                </a:solidFill>
              </a:rPr>
              <a:t>Elemi folyamatok leírása</a:t>
            </a:r>
          </a:p>
          <a:p>
            <a:r>
              <a:rPr lang="en-US" altLang="hu-HU">
                <a:solidFill>
                  <a:srgbClr val="000000"/>
                </a:solidFill>
              </a:rPr>
              <a:t>Külső egyedek leírása</a:t>
            </a:r>
          </a:p>
          <a:p>
            <a:r>
              <a:rPr lang="en-US" altLang="hu-HU">
                <a:solidFill>
                  <a:srgbClr val="000000"/>
                </a:solidFill>
              </a:rPr>
              <a:t>B/K leírás</a:t>
            </a:r>
          </a:p>
        </p:txBody>
      </p:sp>
      <p:sp>
        <p:nvSpPr>
          <p:cNvPr id="11292" name="Rectangle 26">
            <a:extLst>
              <a:ext uri="{FF2B5EF4-FFF2-40B4-BE49-F238E27FC236}">
                <a16:creationId xmlns:a16="http://schemas.microsoft.com/office/drawing/2014/main" id="{1DEB0967-83EF-4CBA-85DF-9EF6D262B5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6188" y="4500563"/>
            <a:ext cx="139858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hu-HU">
                <a:solidFill>
                  <a:srgbClr val="000000"/>
                </a:solidFill>
              </a:rPr>
              <a:t>Jelenlegi LDM</a:t>
            </a:r>
          </a:p>
        </p:txBody>
      </p:sp>
      <p:sp>
        <p:nvSpPr>
          <p:cNvPr id="11293" name="Rectangle 27">
            <a:extLst>
              <a:ext uri="{FF2B5EF4-FFF2-40B4-BE49-F238E27FC236}">
                <a16:creationId xmlns:a16="http://schemas.microsoft.com/office/drawing/2014/main" id="{43667B23-7C71-48E7-A3C9-59C0253F50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38638" y="3827463"/>
            <a:ext cx="18891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hu-HU">
                <a:solidFill>
                  <a:srgbClr val="000000"/>
                </a:solidFill>
              </a:rPr>
              <a:t>Követelményjegyzék</a:t>
            </a:r>
          </a:p>
        </p:txBody>
      </p:sp>
      <p:sp>
        <p:nvSpPr>
          <p:cNvPr id="11294" name="Rectangle 28">
            <a:extLst>
              <a:ext uri="{FF2B5EF4-FFF2-40B4-BE49-F238E27FC236}">
                <a16:creationId xmlns:a16="http://schemas.microsoft.com/office/drawing/2014/main" id="{C84B2C91-DD54-42D6-BAB9-99AA6AE301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22838" y="3290888"/>
            <a:ext cx="181451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hu-HU">
                <a:solidFill>
                  <a:srgbClr val="000000"/>
                </a:solidFill>
              </a:rPr>
              <a:t>Felhasználójegyzék</a:t>
            </a:r>
          </a:p>
        </p:txBody>
      </p:sp>
      <p:sp>
        <p:nvSpPr>
          <p:cNvPr id="11295" name="Freeform 29">
            <a:extLst>
              <a:ext uri="{FF2B5EF4-FFF2-40B4-BE49-F238E27FC236}">
                <a16:creationId xmlns:a16="http://schemas.microsoft.com/office/drawing/2014/main" id="{0D02CD6A-1CF5-492E-BD90-03A79ACB00A8}"/>
              </a:ext>
            </a:extLst>
          </p:cNvPr>
          <p:cNvSpPr>
            <a:spLocks/>
          </p:cNvSpPr>
          <p:nvPr/>
        </p:nvSpPr>
        <p:spPr bwMode="auto">
          <a:xfrm>
            <a:off x="6424613" y="398463"/>
            <a:ext cx="1587" cy="30162"/>
          </a:xfrm>
          <a:custGeom>
            <a:avLst/>
            <a:gdLst>
              <a:gd name="T0" fmla="*/ 0 w 1"/>
              <a:gd name="T1" fmla="*/ 0 h 19"/>
              <a:gd name="T2" fmla="*/ 0 w 1"/>
              <a:gd name="T3" fmla="*/ 0 h 19"/>
              <a:gd name="T4" fmla="*/ 0 w 1"/>
              <a:gd name="T5" fmla="*/ 28575 h 19"/>
              <a:gd name="T6" fmla="*/ 0 w 1"/>
              <a:gd name="T7" fmla="*/ 28575 h 19"/>
              <a:gd name="T8" fmla="*/ 0 w 1"/>
              <a:gd name="T9" fmla="*/ 0 h 1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" h="19">
                <a:moveTo>
                  <a:pt x="0" y="0"/>
                </a:moveTo>
                <a:lnTo>
                  <a:pt x="0" y="0"/>
                </a:lnTo>
                <a:lnTo>
                  <a:pt x="0" y="18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1296" name="Freeform 30">
            <a:extLst>
              <a:ext uri="{FF2B5EF4-FFF2-40B4-BE49-F238E27FC236}">
                <a16:creationId xmlns:a16="http://schemas.microsoft.com/office/drawing/2014/main" id="{D5FCDC2A-A7BA-4E13-8A42-BECE1B047F7A}"/>
              </a:ext>
            </a:extLst>
          </p:cNvPr>
          <p:cNvSpPr>
            <a:spLocks/>
          </p:cNvSpPr>
          <p:nvPr/>
        </p:nvSpPr>
        <p:spPr bwMode="auto">
          <a:xfrm>
            <a:off x="6424613" y="460375"/>
            <a:ext cx="1587" cy="30163"/>
          </a:xfrm>
          <a:custGeom>
            <a:avLst/>
            <a:gdLst>
              <a:gd name="T0" fmla="*/ 0 w 1"/>
              <a:gd name="T1" fmla="*/ 0 h 19"/>
              <a:gd name="T2" fmla="*/ 0 w 1"/>
              <a:gd name="T3" fmla="*/ 0 h 19"/>
              <a:gd name="T4" fmla="*/ 0 w 1"/>
              <a:gd name="T5" fmla="*/ 28575 h 19"/>
              <a:gd name="T6" fmla="*/ 0 w 1"/>
              <a:gd name="T7" fmla="*/ 28575 h 19"/>
              <a:gd name="T8" fmla="*/ 0 w 1"/>
              <a:gd name="T9" fmla="*/ 0 h 1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" h="19">
                <a:moveTo>
                  <a:pt x="0" y="0"/>
                </a:moveTo>
                <a:lnTo>
                  <a:pt x="0" y="0"/>
                </a:lnTo>
                <a:lnTo>
                  <a:pt x="0" y="18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1297" name="Freeform 31">
            <a:extLst>
              <a:ext uri="{FF2B5EF4-FFF2-40B4-BE49-F238E27FC236}">
                <a16:creationId xmlns:a16="http://schemas.microsoft.com/office/drawing/2014/main" id="{DC62873F-D704-48FB-ACB5-6845D94A36F4}"/>
              </a:ext>
            </a:extLst>
          </p:cNvPr>
          <p:cNvSpPr>
            <a:spLocks/>
          </p:cNvSpPr>
          <p:nvPr/>
        </p:nvSpPr>
        <p:spPr bwMode="auto">
          <a:xfrm>
            <a:off x="6424613" y="520700"/>
            <a:ext cx="1587" cy="30163"/>
          </a:xfrm>
          <a:custGeom>
            <a:avLst/>
            <a:gdLst>
              <a:gd name="T0" fmla="*/ 0 w 1"/>
              <a:gd name="T1" fmla="*/ 0 h 19"/>
              <a:gd name="T2" fmla="*/ 0 w 1"/>
              <a:gd name="T3" fmla="*/ 0 h 19"/>
              <a:gd name="T4" fmla="*/ 0 w 1"/>
              <a:gd name="T5" fmla="*/ 28575 h 19"/>
              <a:gd name="T6" fmla="*/ 0 w 1"/>
              <a:gd name="T7" fmla="*/ 28575 h 19"/>
              <a:gd name="T8" fmla="*/ 0 w 1"/>
              <a:gd name="T9" fmla="*/ 0 h 1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" h="19">
                <a:moveTo>
                  <a:pt x="0" y="0"/>
                </a:moveTo>
                <a:lnTo>
                  <a:pt x="0" y="0"/>
                </a:lnTo>
                <a:lnTo>
                  <a:pt x="0" y="18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1298" name="Freeform 32">
            <a:extLst>
              <a:ext uri="{FF2B5EF4-FFF2-40B4-BE49-F238E27FC236}">
                <a16:creationId xmlns:a16="http://schemas.microsoft.com/office/drawing/2014/main" id="{E798E8DE-6714-4C38-8042-434ED9666F20}"/>
              </a:ext>
            </a:extLst>
          </p:cNvPr>
          <p:cNvSpPr>
            <a:spLocks/>
          </p:cNvSpPr>
          <p:nvPr/>
        </p:nvSpPr>
        <p:spPr bwMode="auto">
          <a:xfrm>
            <a:off x="6424613" y="581025"/>
            <a:ext cx="1587" cy="30163"/>
          </a:xfrm>
          <a:custGeom>
            <a:avLst/>
            <a:gdLst>
              <a:gd name="T0" fmla="*/ 0 w 1"/>
              <a:gd name="T1" fmla="*/ 0 h 19"/>
              <a:gd name="T2" fmla="*/ 0 w 1"/>
              <a:gd name="T3" fmla="*/ 0 h 19"/>
              <a:gd name="T4" fmla="*/ 0 w 1"/>
              <a:gd name="T5" fmla="*/ 28575 h 19"/>
              <a:gd name="T6" fmla="*/ 0 w 1"/>
              <a:gd name="T7" fmla="*/ 28575 h 19"/>
              <a:gd name="T8" fmla="*/ 0 w 1"/>
              <a:gd name="T9" fmla="*/ 0 h 1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" h="19">
                <a:moveTo>
                  <a:pt x="0" y="0"/>
                </a:moveTo>
                <a:lnTo>
                  <a:pt x="0" y="0"/>
                </a:lnTo>
                <a:lnTo>
                  <a:pt x="0" y="18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1299" name="Freeform 33">
            <a:extLst>
              <a:ext uri="{FF2B5EF4-FFF2-40B4-BE49-F238E27FC236}">
                <a16:creationId xmlns:a16="http://schemas.microsoft.com/office/drawing/2014/main" id="{50742ECC-3971-4022-A918-3075D41D0754}"/>
              </a:ext>
            </a:extLst>
          </p:cNvPr>
          <p:cNvSpPr>
            <a:spLocks/>
          </p:cNvSpPr>
          <p:nvPr/>
        </p:nvSpPr>
        <p:spPr bwMode="auto">
          <a:xfrm>
            <a:off x="6424613" y="641350"/>
            <a:ext cx="1587" cy="28575"/>
          </a:xfrm>
          <a:custGeom>
            <a:avLst/>
            <a:gdLst>
              <a:gd name="T0" fmla="*/ 0 w 1"/>
              <a:gd name="T1" fmla="*/ 0 h 18"/>
              <a:gd name="T2" fmla="*/ 0 w 1"/>
              <a:gd name="T3" fmla="*/ 0 h 18"/>
              <a:gd name="T4" fmla="*/ 0 w 1"/>
              <a:gd name="T5" fmla="*/ 26988 h 18"/>
              <a:gd name="T6" fmla="*/ 0 w 1"/>
              <a:gd name="T7" fmla="*/ 26988 h 18"/>
              <a:gd name="T8" fmla="*/ 0 w 1"/>
              <a:gd name="T9" fmla="*/ 0 h 1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" h="18">
                <a:moveTo>
                  <a:pt x="0" y="0"/>
                </a:moveTo>
                <a:lnTo>
                  <a:pt x="0" y="0"/>
                </a:lnTo>
                <a:lnTo>
                  <a:pt x="0" y="17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1300" name="Freeform 34">
            <a:extLst>
              <a:ext uri="{FF2B5EF4-FFF2-40B4-BE49-F238E27FC236}">
                <a16:creationId xmlns:a16="http://schemas.microsoft.com/office/drawing/2014/main" id="{5A9FD90D-EB90-4FD5-BF5D-4E4DB2B7E7F5}"/>
              </a:ext>
            </a:extLst>
          </p:cNvPr>
          <p:cNvSpPr>
            <a:spLocks/>
          </p:cNvSpPr>
          <p:nvPr/>
        </p:nvSpPr>
        <p:spPr bwMode="auto">
          <a:xfrm>
            <a:off x="6424613" y="701675"/>
            <a:ext cx="1587" cy="30163"/>
          </a:xfrm>
          <a:custGeom>
            <a:avLst/>
            <a:gdLst>
              <a:gd name="T0" fmla="*/ 0 w 1"/>
              <a:gd name="T1" fmla="*/ 0 h 19"/>
              <a:gd name="T2" fmla="*/ 0 w 1"/>
              <a:gd name="T3" fmla="*/ 0 h 19"/>
              <a:gd name="T4" fmla="*/ 0 w 1"/>
              <a:gd name="T5" fmla="*/ 28575 h 19"/>
              <a:gd name="T6" fmla="*/ 0 w 1"/>
              <a:gd name="T7" fmla="*/ 28575 h 19"/>
              <a:gd name="T8" fmla="*/ 0 w 1"/>
              <a:gd name="T9" fmla="*/ 0 h 1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" h="19">
                <a:moveTo>
                  <a:pt x="0" y="0"/>
                </a:moveTo>
                <a:lnTo>
                  <a:pt x="0" y="0"/>
                </a:lnTo>
                <a:lnTo>
                  <a:pt x="0" y="18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1301" name="Freeform 35">
            <a:extLst>
              <a:ext uri="{FF2B5EF4-FFF2-40B4-BE49-F238E27FC236}">
                <a16:creationId xmlns:a16="http://schemas.microsoft.com/office/drawing/2014/main" id="{1080A4AA-FDC5-4FBC-B42E-DF9819C64CB6}"/>
              </a:ext>
            </a:extLst>
          </p:cNvPr>
          <p:cNvSpPr>
            <a:spLocks/>
          </p:cNvSpPr>
          <p:nvPr/>
        </p:nvSpPr>
        <p:spPr bwMode="auto">
          <a:xfrm>
            <a:off x="6424613" y="762000"/>
            <a:ext cx="1587" cy="30163"/>
          </a:xfrm>
          <a:custGeom>
            <a:avLst/>
            <a:gdLst>
              <a:gd name="T0" fmla="*/ 0 w 1"/>
              <a:gd name="T1" fmla="*/ 0 h 19"/>
              <a:gd name="T2" fmla="*/ 0 w 1"/>
              <a:gd name="T3" fmla="*/ 0 h 19"/>
              <a:gd name="T4" fmla="*/ 0 w 1"/>
              <a:gd name="T5" fmla="*/ 28575 h 19"/>
              <a:gd name="T6" fmla="*/ 0 w 1"/>
              <a:gd name="T7" fmla="*/ 28575 h 19"/>
              <a:gd name="T8" fmla="*/ 0 w 1"/>
              <a:gd name="T9" fmla="*/ 0 h 1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" h="19">
                <a:moveTo>
                  <a:pt x="0" y="0"/>
                </a:moveTo>
                <a:lnTo>
                  <a:pt x="0" y="0"/>
                </a:lnTo>
                <a:lnTo>
                  <a:pt x="0" y="18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1302" name="Freeform 36">
            <a:extLst>
              <a:ext uri="{FF2B5EF4-FFF2-40B4-BE49-F238E27FC236}">
                <a16:creationId xmlns:a16="http://schemas.microsoft.com/office/drawing/2014/main" id="{B4C1A9A3-1EE6-4BD8-AF60-B1A72884C003}"/>
              </a:ext>
            </a:extLst>
          </p:cNvPr>
          <p:cNvSpPr>
            <a:spLocks/>
          </p:cNvSpPr>
          <p:nvPr/>
        </p:nvSpPr>
        <p:spPr bwMode="auto">
          <a:xfrm>
            <a:off x="6394450" y="758825"/>
            <a:ext cx="63500" cy="73025"/>
          </a:xfrm>
          <a:custGeom>
            <a:avLst/>
            <a:gdLst>
              <a:gd name="T0" fmla="*/ 61913 w 40"/>
              <a:gd name="T1" fmla="*/ 0 h 46"/>
              <a:gd name="T2" fmla="*/ 0 w 40"/>
              <a:gd name="T3" fmla="*/ 0 h 46"/>
              <a:gd name="T4" fmla="*/ 31750 w 40"/>
              <a:gd name="T5" fmla="*/ 71438 h 46"/>
              <a:gd name="T6" fmla="*/ 61913 w 40"/>
              <a:gd name="T7" fmla="*/ 0 h 46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40" h="46">
                <a:moveTo>
                  <a:pt x="39" y="0"/>
                </a:moveTo>
                <a:lnTo>
                  <a:pt x="0" y="0"/>
                </a:lnTo>
                <a:lnTo>
                  <a:pt x="20" y="45"/>
                </a:lnTo>
                <a:lnTo>
                  <a:pt x="39" y="0"/>
                </a:lnTo>
              </a:path>
            </a:pathLst>
          </a:custGeom>
          <a:solidFill>
            <a:srgbClr val="000000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1303" name="Rectangle 37">
            <a:extLst>
              <a:ext uri="{FF2B5EF4-FFF2-40B4-BE49-F238E27FC236}">
                <a16:creationId xmlns:a16="http://schemas.microsoft.com/office/drawing/2014/main" id="{46B704FD-1907-42FC-A3E2-2C47F5BEF5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64325" y="490538"/>
            <a:ext cx="1716088" cy="2413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hu-HU" altLang="hu-HU"/>
          </a:p>
        </p:txBody>
      </p:sp>
      <p:sp>
        <p:nvSpPr>
          <p:cNvPr id="11304" name="Rectangle 38">
            <a:extLst>
              <a:ext uri="{FF2B5EF4-FFF2-40B4-BE49-F238E27FC236}">
                <a16:creationId xmlns:a16="http://schemas.microsoft.com/office/drawing/2014/main" id="{259D796A-85A7-466B-905A-CA3772B144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64313" y="369888"/>
            <a:ext cx="20256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hu-HU">
                <a:solidFill>
                  <a:srgbClr val="000000"/>
                </a:solidFill>
              </a:rPr>
              <a:t>1. szakasz irányítása</a:t>
            </a:r>
          </a:p>
        </p:txBody>
      </p:sp>
      <p:sp>
        <p:nvSpPr>
          <p:cNvPr id="11305" name="Rectangle 39">
            <a:extLst>
              <a:ext uri="{FF2B5EF4-FFF2-40B4-BE49-F238E27FC236}">
                <a16:creationId xmlns:a16="http://schemas.microsoft.com/office/drawing/2014/main" id="{DB65B130-FBBC-413C-9C7F-9FBF999AF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69988" y="36513"/>
            <a:ext cx="5132387" cy="27622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hu-HU" altLang="hu-HU"/>
          </a:p>
        </p:txBody>
      </p:sp>
      <p:sp>
        <p:nvSpPr>
          <p:cNvPr id="11306" name="Rectangle 40">
            <a:extLst>
              <a:ext uri="{FF2B5EF4-FFF2-40B4-BE49-F238E27FC236}">
                <a16:creationId xmlns:a16="http://schemas.microsoft.com/office/drawing/2014/main" id="{F4250944-EFDE-4EC9-B4D4-52AE3DB865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49525" y="-28575"/>
            <a:ext cx="52990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hu-HU" sz="1800">
                <a:solidFill>
                  <a:srgbClr val="000000"/>
                </a:solidFill>
              </a:rPr>
              <a:t>Információ gyűjtés / szolgáltatás és irányítás</a:t>
            </a:r>
          </a:p>
        </p:txBody>
      </p:sp>
      <p:sp>
        <p:nvSpPr>
          <p:cNvPr id="11307" name="Line 41">
            <a:extLst>
              <a:ext uri="{FF2B5EF4-FFF2-40B4-BE49-F238E27FC236}">
                <a16:creationId xmlns:a16="http://schemas.microsoft.com/office/drawing/2014/main" id="{927E2483-895A-4672-97EC-4791CDF05BC7}"/>
              </a:ext>
            </a:extLst>
          </p:cNvPr>
          <p:cNvSpPr>
            <a:spLocks noChangeShapeType="1"/>
          </p:cNvSpPr>
          <p:nvPr/>
        </p:nvSpPr>
        <p:spPr bwMode="auto">
          <a:xfrm>
            <a:off x="128588" y="381000"/>
            <a:ext cx="0" cy="2386013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1308" name="Line 42">
            <a:extLst>
              <a:ext uri="{FF2B5EF4-FFF2-40B4-BE49-F238E27FC236}">
                <a16:creationId xmlns:a16="http://schemas.microsoft.com/office/drawing/2014/main" id="{43482091-4DB6-43FD-BD17-6B37778DB2FF}"/>
              </a:ext>
            </a:extLst>
          </p:cNvPr>
          <p:cNvSpPr>
            <a:spLocks noChangeShapeType="1"/>
          </p:cNvSpPr>
          <p:nvPr/>
        </p:nvSpPr>
        <p:spPr bwMode="auto">
          <a:xfrm>
            <a:off x="128588" y="2767013"/>
            <a:ext cx="2967037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1309" name="Freeform 43">
            <a:extLst>
              <a:ext uri="{FF2B5EF4-FFF2-40B4-BE49-F238E27FC236}">
                <a16:creationId xmlns:a16="http://schemas.microsoft.com/office/drawing/2014/main" id="{94FA991B-CC38-424D-8B49-D8550E35E598}"/>
              </a:ext>
            </a:extLst>
          </p:cNvPr>
          <p:cNvSpPr>
            <a:spLocks/>
          </p:cNvSpPr>
          <p:nvPr/>
        </p:nvSpPr>
        <p:spPr bwMode="auto">
          <a:xfrm>
            <a:off x="3079750" y="2732088"/>
            <a:ext cx="73025" cy="69850"/>
          </a:xfrm>
          <a:custGeom>
            <a:avLst/>
            <a:gdLst>
              <a:gd name="T0" fmla="*/ 0 w 46"/>
              <a:gd name="T1" fmla="*/ 0 h 44"/>
              <a:gd name="T2" fmla="*/ 0 w 46"/>
              <a:gd name="T3" fmla="*/ 68263 h 44"/>
              <a:gd name="T4" fmla="*/ 71438 w 46"/>
              <a:gd name="T5" fmla="*/ 34925 h 44"/>
              <a:gd name="T6" fmla="*/ 0 w 46"/>
              <a:gd name="T7" fmla="*/ 0 h 44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46" h="44">
                <a:moveTo>
                  <a:pt x="0" y="0"/>
                </a:moveTo>
                <a:lnTo>
                  <a:pt x="0" y="43"/>
                </a:lnTo>
                <a:lnTo>
                  <a:pt x="45" y="22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1310" name="Line 44">
            <a:extLst>
              <a:ext uri="{FF2B5EF4-FFF2-40B4-BE49-F238E27FC236}">
                <a16:creationId xmlns:a16="http://schemas.microsoft.com/office/drawing/2014/main" id="{92D0CED0-088A-4945-935F-55313CCD6302}"/>
              </a:ext>
            </a:extLst>
          </p:cNvPr>
          <p:cNvSpPr>
            <a:spLocks noChangeShapeType="1"/>
          </p:cNvSpPr>
          <p:nvPr/>
        </p:nvSpPr>
        <p:spPr bwMode="auto">
          <a:xfrm>
            <a:off x="127000" y="1141413"/>
            <a:ext cx="114935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1311" name="Freeform 45">
            <a:extLst>
              <a:ext uri="{FF2B5EF4-FFF2-40B4-BE49-F238E27FC236}">
                <a16:creationId xmlns:a16="http://schemas.microsoft.com/office/drawing/2014/main" id="{C1BEB8AE-C925-4C68-B9CF-7D0A88C3B27B}"/>
              </a:ext>
            </a:extLst>
          </p:cNvPr>
          <p:cNvSpPr>
            <a:spLocks/>
          </p:cNvSpPr>
          <p:nvPr/>
        </p:nvSpPr>
        <p:spPr bwMode="auto">
          <a:xfrm>
            <a:off x="1260475" y="1111250"/>
            <a:ext cx="73025" cy="68263"/>
          </a:xfrm>
          <a:custGeom>
            <a:avLst/>
            <a:gdLst>
              <a:gd name="T0" fmla="*/ 0 w 46"/>
              <a:gd name="T1" fmla="*/ 0 h 43"/>
              <a:gd name="T2" fmla="*/ 0 w 46"/>
              <a:gd name="T3" fmla="*/ 66675 h 43"/>
              <a:gd name="T4" fmla="*/ 71438 w 46"/>
              <a:gd name="T5" fmla="*/ 30163 h 43"/>
              <a:gd name="T6" fmla="*/ 0 w 46"/>
              <a:gd name="T7" fmla="*/ 0 h 43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46" h="43">
                <a:moveTo>
                  <a:pt x="0" y="0"/>
                </a:moveTo>
                <a:lnTo>
                  <a:pt x="0" y="42"/>
                </a:lnTo>
                <a:lnTo>
                  <a:pt x="45" y="19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1312" name="Line 46">
            <a:extLst>
              <a:ext uri="{FF2B5EF4-FFF2-40B4-BE49-F238E27FC236}">
                <a16:creationId xmlns:a16="http://schemas.microsoft.com/office/drawing/2014/main" id="{B365C0A9-FD71-440A-9622-543BEA4A744C}"/>
              </a:ext>
            </a:extLst>
          </p:cNvPr>
          <p:cNvSpPr>
            <a:spLocks noChangeShapeType="1"/>
          </p:cNvSpPr>
          <p:nvPr/>
        </p:nvSpPr>
        <p:spPr bwMode="auto">
          <a:xfrm>
            <a:off x="128588" y="1558925"/>
            <a:ext cx="8345487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1313" name="Freeform 47">
            <a:extLst>
              <a:ext uri="{FF2B5EF4-FFF2-40B4-BE49-F238E27FC236}">
                <a16:creationId xmlns:a16="http://schemas.microsoft.com/office/drawing/2014/main" id="{FA12A370-57AA-4B20-BDBD-ACEA596DF0DD}"/>
              </a:ext>
            </a:extLst>
          </p:cNvPr>
          <p:cNvSpPr>
            <a:spLocks/>
          </p:cNvSpPr>
          <p:nvPr/>
        </p:nvSpPr>
        <p:spPr bwMode="auto">
          <a:xfrm>
            <a:off x="8459788" y="1525588"/>
            <a:ext cx="71437" cy="69850"/>
          </a:xfrm>
          <a:custGeom>
            <a:avLst/>
            <a:gdLst>
              <a:gd name="T0" fmla="*/ 0 w 45"/>
              <a:gd name="T1" fmla="*/ 0 h 44"/>
              <a:gd name="T2" fmla="*/ 0 w 45"/>
              <a:gd name="T3" fmla="*/ 68263 h 44"/>
              <a:gd name="T4" fmla="*/ 69850 w 45"/>
              <a:gd name="T5" fmla="*/ 31750 h 44"/>
              <a:gd name="T6" fmla="*/ 0 w 45"/>
              <a:gd name="T7" fmla="*/ 0 h 44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45" h="44">
                <a:moveTo>
                  <a:pt x="0" y="0"/>
                </a:moveTo>
                <a:lnTo>
                  <a:pt x="0" y="43"/>
                </a:lnTo>
                <a:lnTo>
                  <a:pt x="44" y="20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1314" name="Rectangle 48">
            <a:extLst>
              <a:ext uri="{FF2B5EF4-FFF2-40B4-BE49-F238E27FC236}">
                <a16:creationId xmlns:a16="http://schemas.microsoft.com/office/drawing/2014/main" id="{8BC1EBB6-8B4F-49F4-B0DA-CA9C711193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675" y="1171575"/>
            <a:ext cx="42243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hu-HU" sz="1800">
                <a:solidFill>
                  <a:srgbClr val="000000"/>
                </a:solidFill>
              </a:rPr>
              <a:t>A projekt és a vizsgálat kiterjedése</a:t>
            </a:r>
          </a:p>
        </p:txBody>
      </p:sp>
      <p:sp>
        <p:nvSpPr>
          <p:cNvPr id="11315" name="Freeform 49">
            <a:extLst>
              <a:ext uri="{FF2B5EF4-FFF2-40B4-BE49-F238E27FC236}">
                <a16:creationId xmlns:a16="http://schemas.microsoft.com/office/drawing/2014/main" id="{1E3FE0D3-2B40-44C4-A97B-3535DBA85F57}"/>
              </a:ext>
            </a:extLst>
          </p:cNvPr>
          <p:cNvSpPr>
            <a:spLocks/>
          </p:cNvSpPr>
          <p:nvPr/>
        </p:nvSpPr>
        <p:spPr bwMode="auto">
          <a:xfrm>
            <a:off x="3781425" y="376238"/>
            <a:ext cx="1588" cy="30162"/>
          </a:xfrm>
          <a:custGeom>
            <a:avLst/>
            <a:gdLst>
              <a:gd name="T0" fmla="*/ 0 w 1"/>
              <a:gd name="T1" fmla="*/ 0 h 19"/>
              <a:gd name="T2" fmla="*/ 0 w 1"/>
              <a:gd name="T3" fmla="*/ 0 h 19"/>
              <a:gd name="T4" fmla="*/ 0 w 1"/>
              <a:gd name="T5" fmla="*/ 28575 h 19"/>
              <a:gd name="T6" fmla="*/ 0 w 1"/>
              <a:gd name="T7" fmla="*/ 28575 h 19"/>
              <a:gd name="T8" fmla="*/ 0 w 1"/>
              <a:gd name="T9" fmla="*/ 0 h 1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" h="19">
                <a:moveTo>
                  <a:pt x="0" y="0"/>
                </a:moveTo>
                <a:lnTo>
                  <a:pt x="0" y="0"/>
                </a:lnTo>
                <a:lnTo>
                  <a:pt x="0" y="18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1316" name="Freeform 50">
            <a:extLst>
              <a:ext uri="{FF2B5EF4-FFF2-40B4-BE49-F238E27FC236}">
                <a16:creationId xmlns:a16="http://schemas.microsoft.com/office/drawing/2014/main" id="{BED2F151-E777-4D89-BAB6-871A15E18051}"/>
              </a:ext>
            </a:extLst>
          </p:cNvPr>
          <p:cNvSpPr>
            <a:spLocks/>
          </p:cNvSpPr>
          <p:nvPr/>
        </p:nvSpPr>
        <p:spPr bwMode="auto">
          <a:xfrm>
            <a:off x="3781425" y="436563"/>
            <a:ext cx="1588" cy="28575"/>
          </a:xfrm>
          <a:custGeom>
            <a:avLst/>
            <a:gdLst>
              <a:gd name="T0" fmla="*/ 0 w 1"/>
              <a:gd name="T1" fmla="*/ 0 h 18"/>
              <a:gd name="T2" fmla="*/ 0 w 1"/>
              <a:gd name="T3" fmla="*/ 0 h 18"/>
              <a:gd name="T4" fmla="*/ 0 w 1"/>
              <a:gd name="T5" fmla="*/ 26988 h 18"/>
              <a:gd name="T6" fmla="*/ 0 w 1"/>
              <a:gd name="T7" fmla="*/ 26988 h 18"/>
              <a:gd name="T8" fmla="*/ 0 w 1"/>
              <a:gd name="T9" fmla="*/ 0 h 1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" h="18">
                <a:moveTo>
                  <a:pt x="0" y="0"/>
                </a:moveTo>
                <a:lnTo>
                  <a:pt x="0" y="0"/>
                </a:lnTo>
                <a:lnTo>
                  <a:pt x="0" y="17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1317" name="Freeform 51">
            <a:extLst>
              <a:ext uri="{FF2B5EF4-FFF2-40B4-BE49-F238E27FC236}">
                <a16:creationId xmlns:a16="http://schemas.microsoft.com/office/drawing/2014/main" id="{4AF3495F-0A78-446F-8C7F-32938F9167F1}"/>
              </a:ext>
            </a:extLst>
          </p:cNvPr>
          <p:cNvSpPr>
            <a:spLocks/>
          </p:cNvSpPr>
          <p:nvPr/>
        </p:nvSpPr>
        <p:spPr bwMode="auto">
          <a:xfrm>
            <a:off x="3781425" y="498475"/>
            <a:ext cx="1588" cy="28575"/>
          </a:xfrm>
          <a:custGeom>
            <a:avLst/>
            <a:gdLst>
              <a:gd name="T0" fmla="*/ 0 w 1"/>
              <a:gd name="T1" fmla="*/ 0 h 18"/>
              <a:gd name="T2" fmla="*/ 0 w 1"/>
              <a:gd name="T3" fmla="*/ 0 h 18"/>
              <a:gd name="T4" fmla="*/ 0 w 1"/>
              <a:gd name="T5" fmla="*/ 26988 h 18"/>
              <a:gd name="T6" fmla="*/ 0 w 1"/>
              <a:gd name="T7" fmla="*/ 26988 h 18"/>
              <a:gd name="T8" fmla="*/ 0 w 1"/>
              <a:gd name="T9" fmla="*/ 0 h 1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" h="18">
                <a:moveTo>
                  <a:pt x="0" y="0"/>
                </a:moveTo>
                <a:lnTo>
                  <a:pt x="0" y="0"/>
                </a:lnTo>
                <a:lnTo>
                  <a:pt x="0" y="17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1318" name="Freeform 52">
            <a:extLst>
              <a:ext uri="{FF2B5EF4-FFF2-40B4-BE49-F238E27FC236}">
                <a16:creationId xmlns:a16="http://schemas.microsoft.com/office/drawing/2014/main" id="{409BFCE0-6408-45B1-8B87-DA4B42D8A750}"/>
              </a:ext>
            </a:extLst>
          </p:cNvPr>
          <p:cNvSpPr>
            <a:spLocks/>
          </p:cNvSpPr>
          <p:nvPr/>
        </p:nvSpPr>
        <p:spPr bwMode="auto">
          <a:xfrm>
            <a:off x="3781425" y="557213"/>
            <a:ext cx="1588" cy="30162"/>
          </a:xfrm>
          <a:custGeom>
            <a:avLst/>
            <a:gdLst>
              <a:gd name="T0" fmla="*/ 0 w 1"/>
              <a:gd name="T1" fmla="*/ 0 h 19"/>
              <a:gd name="T2" fmla="*/ 0 w 1"/>
              <a:gd name="T3" fmla="*/ 0 h 19"/>
              <a:gd name="T4" fmla="*/ 0 w 1"/>
              <a:gd name="T5" fmla="*/ 28575 h 19"/>
              <a:gd name="T6" fmla="*/ 0 w 1"/>
              <a:gd name="T7" fmla="*/ 28575 h 19"/>
              <a:gd name="T8" fmla="*/ 0 w 1"/>
              <a:gd name="T9" fmla="*/ 0 h 1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" h="19">
                <a:moveTo>
                  <a:pt x="0" y="0"/>
                </a:moveTo>
                <a:lnTo>
                  <a:pt x="0" y="0"/>
                </a:lnTo>
                <a:lnTo>
                  <a:pt x="0" y="18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1319" name="Freeform 53">
            <a:extLst>
              <a:ext uri="{FF2B5EF4-FFF2-40B4-BE49-F238E27FC236}">
                <a16:creationId xmlns:a16="http://schemas.microsoft.com/office/drawing/2014/main" id="{2E177ACB-5DB1-4702-B02A-F48B88755B6C}"/>
              </a:ext>
            </a:extLst>
          </p:cNvPr>
          <p:cNvSpPr>
            <a:spLocks/>
          </p:cNvSpPr>
          <p:nvPr/>
        </p:nvSpPr>
        <p:spPr bwMode="auto">
          <a:xfrm>
            <a:off x="3781425" y="617538"/>
            <a:ext cx="1588" cy="30162"/>
          </a:xfrm>
          <a:custGeom>
            <a:avLst/>
            <a:gdLst>
              <a:gd name="T0" fmla="*/ 0 w 1"/>
              <a:gd name="T1" fmla="*/ 0 h 19"/>
              <a:gd name="T2" fmla="*/ 0 w 1"/>
              <a:gd name="T3" fmla="*/ 0 h 19"/>
              <a:gd name="T4" fmla="*/ 0 w 1"/>
              <a:gd name="T5" fmla="*/ 28575 h 19"/>
              <a:gd name="T6" fmla="*/ 0 w 1"/>
              <a:gd name="T7" fmla="*/ 28575 h 19"/>
              <a:gd name="T8" fmla="*/ 0 w 1"/>
              <a:gd name="T9" fmla="*/ 0 h 1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" h="19">
                <a:moveTo>
                  <a:pt x="0" y="0"/>
                </a:moveTo>
                <a:lnTo>
                  <a:pt x="0" y="0"/>
                </a:lnTo>
                <a:lnTo>
                  <a:pt x="0" y="18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1320" name="Freeform 54">
            <a:extLst>
              <a:ext uri="{FF2B5EF4-FFF2-40B4-BE49-F238E27FC236}">
                <a16:creationId xmlns:a16="http://schemas.microsoft.com/office/drawing/2014/main" id="{9ACB6E21-98C9-4A08-8F60-C95879D2C320}"/>
              </a:ext>
            </a:extLst>
          </p:cNvPr>
          <p:cNvSpPr>
            <a:spLocks/>
          </p:cNvSpPr>
          <p:nvPr/>
        </p:nvSpPr>
        <p:spPr bwMode="auto">
          <a:xfrm>
            <a:off x="3781425" y="677863"/>
            <a:ext cx="1588" cy="30162"/>
          </a:xfrm>
          <a:custGeom>
            <a:avLst/>
            <a:gdLst>
              <a:gd name="T0" fmla="*/ 0 w 1"/>
              <a:gd name="T1" fmla="*/ 0 h 19"/>
              <a:gd name="T2" fmla="*/ 0 w 1"/>
              <a:gd name="T3" fmla="*/ 0 h 19"/>
              <a:gd name="T4" fmla="*/ 0 w 1"/>
              <a:gd name="T5" fmla="*/ 28575 h 19"/>
              <a:gd name="T6" fmla="*/ 0 w 1"/>
              <a:gd name="T7" fmla="*/ 28575 h 19"/>
              <a:gd name="T8" fmla="*/ 0 w 1"/>
              <a:gd name="T9" fmla="*/ 0 h 1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" h="19">
                <a:moveTo>
                  <a:pt x="0" y="0"/>
                </a:moveTo>
                <a:lnTo>
                  <a:pt x="0" y="0"/>
                </a:lnTo>
                <a:lnTo>
                  <a:pt x="0" y="18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1321" name="Freeform 55">
            <a:extLst>
              <a:ext uri="{FF2B5EF4-FFF2-40B4-BE49-F238E27FC236}">
                <a16:creationId xmlns:a16="http://schemas.microsoft.com/office/drawing/2014/main" id="{77473272-DF17-486D-B791-25E4E0FD07DB}"/>
              </a:ext>
            </a:extLst>
          </p:cNvPr>
          <p:cNvSpPr>
            <a:spLocks/>
          </p:cNvSpPr>
          <p:nvPr/>
        </p:nvSpPr>
        <p:spPr bwMode="auto">
          <a:xfrm>
            <a:off x="3781425" y="739775"/>
            <a:ext cx="1588" cy="30163"/>
          </a:xfrm>
          <a:custGeom>
            <a:avLst/>
            <a:gdLst>
              <a:gd name="T0" fmla="*/ 0 w 1"/>
              <a:gd name="T1" fmla="*/ 0 h 19"/>
              <a:gd name="T2" fmla="*/ 0 w 1"/>
              <a:gd name="T3" fmla="*/ 0 h 19"/>
              <a:gd name="T4" fmla="*/ 0 w 1"/>
              <a:gd name="T5" fmla="*/ 28575 h 19"/>
              <a:gd name="T6" fmla="*/ 0 w 1"/>
              <a:gd name="T7" fmla="*/ 28575 h 19"/>
              <a:gd name="T8" fmla="*/ 0 w 1"/>
              <a:gd name="T9" fmla="*/ 0 h 1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" h="19">
                <a:moveTo>
                  <a:pt x="0" y="0"/>
                </a:moveTo>
                <a:lnTo>
                  <a:pt x="0" y="0"/>
                </a:lnTo>
                <a:lnTo>
                  <a:pt x="0" y="18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1322" name="Freeform 56">
            <a:extLst>
              <a:ext uri="{FF2B5EF4-FFF2-40B4-BE49-F238E27FC236}">
                <a16:creationId xmlns:a16="http://schemas.microsoft.com/office/drawing/2014/main" id="{8A9C9A3C-3C8C-4E67-A5DB-49E749728EEC}"/>
              </a:ext>
            </a:extLst>
          </p:cNvPr>
          <p:cNvSpPr>
            <a:spLocks/>
          </p:cNvSpPr>
          <p:nvPr/>
        </p:nvSpPr>
        <p:spPr bwMode="auto">
          <a:xfrm>
            <a:off x="3781425" y="796925"/>
            <a:ext cx="1588" cy="30163"/>
          </a:xfrm>
          <a:custGeom>
            <a:avLst/>
            <a:gdLst>
              <a:gd name="T0" fmla="*/ 0 w 1"/>
              <a:gd name="T1" fmla="*/ 0 h 19"/>
              <a:gd name="T2" fmla="*/ 0 w 1"/>
              <a:gd name="T3" fmla="*/ 0 h 19"/>
              <a:gd name="T4" fmla="*/ 0 w 1"/>
              <a:gd name="T5" fmla="*/ 28575 h 19"/>
              <a:gd name="T6" fmla="*/ 0 w 1"/>
              <a:gd name="T7" fmla="*/ 28575 h 19"/>
              <a:gd name="T8" fmla="*/ 0 w 1"/>
              <a:gd name="T9" fmla="*/ 0 h 1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" h="19">
                <a:moveTo>
                  <a:pt x="0" y="0"/>
                </a:moveTo>
                <a:lnTo>
                  <a:pt x="0" y="0"/>
                </a:lnTo>
                <a:lnTo>
                  <a:pt x="0" y="18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1323" name="Freeform 57">
            <a:extLst>
              <a:ext uri="{FF2B5EF4-FFF2-40B4-BE49-F238E27FC236}">
                <a16:creationId xmlns:a16="http://schemas.microsoft.com/office/drawing/2014/main" id="{55FEBAEF-4291-4BB4-8B09-BD2493F10D8A}"/>
              </a:ext>
            </a:extLst>
          </p:cNvPr>
          <p:cNvSpPr>
            <a:spLocks/>
          </p:cNvSpPr>
          <p:nvPr/>
        </p:nvSpPr>
        <p:spPr bwMode="auto">
          <a:xfrm>
            <a:off x="3781425" y="858838"/>
            <a:ext cx="1588" cy="30162"/>
          </a:xfrm>
          <a:custGeom>
            <a:avLst/>
            <a:gdLst>
              <a:gd name="T0" fmla="*/ 0 w 1"/>
              <a:gd name="T1" fmla="*/ 0 h 19"/>
              <a:gd name="T2" fmla="*/ 0 w 1"/>
              <a:gd name="T3" fmla="*/ 0 h 19"/>
              <a:gd name="T4" fmla="*/ 0 w 1"/>
              <a:gd name="T5" fmla="*/ 28575 h 19"/>
              <a:gd name="T6" fmla="*/ 0 w 1"/>
              <a:gd name="T7" fmla="*/ 28575 h 19"/>
              <a:gd name="T8" fmla="*/ 0 w 1"/>
              <a:gd name="T9" fmla="*/ 0 h 1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" h="19">
                <a:moveTo>
                  <a:pt x="0" y="0"/>
                </a:moveTo>
                <a:lnTo>
                  <a:pt x="0" y="0"/>
                </a:lnTo>
                <a:lnTo>
                  <a:pt x="0" y="18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1324" name="Freeform 58">
            <a:extLst>
              <a:ext uri="{FF2B5EF4-FFF2-40B4-BE49-F238E27FC236}">
                <a16:creationId xmlns:a16="http://schemas.microsoft.com/office/drawing/2014/main" id="{2E71F942-03BC-45E1-923D-F5A67C9667F4}"/>
              </a:ext>
            </a:extLst>
          </p:cNvPr>
          <p:cNvSpPr>
            <a:spLocks/>
          </p:cNvSpPr>
          <p:nvPr/>
        </p:nvSpPr>
        <p:spPr bwMode="auto">
          <a:xfrm>
            <a:off x="3781425" y="920750"/>
            <a:ext cx="1588" cy="30163"/>
          </a:xfrm>
          <a:custGeom>
            <a:avLst/>
            <a:gdLst>
              <a:gd name="T0" fmla="*/ 0 w 1"/>
              <a:gd name="T1" fmla="*/ 0 h 19"/>
              <a:gd name="T2" fmla="*/ 0 w 1"/>
              <a:gd name="T3" fmla="*/ 0 h 19"/>
              <a:gd name="T4" fmla="*/ 0 w 1"/>
              <a:gd name="T5" fmla="*/ 28575 h 19"/>
              <a:gd name="T6" fmla="*/ 0 w 1"/>
              <a:gd name="T7" fmla="*/ 28575 h 19"/>
              <a:gd name="T8" fmla="*/ 0 w 1"/>
              <a:gd name="T9" fmla="*/ 0 h 1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" h="19">
                <a:moveTo>
                  <a:pt x="0" y="0"/>
                </a:moveTo>
                <a:lnTo>
                  <a:pt x="0" y="0"/>
                </a:lnTo>
                <a:lnTo>
                  <a:pt x="0" y="18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1325" name="Freeform 59">
            <a:extLst>
              <a:ext uri="{FF2B5EF4-FFF2-40B4-BE49-F238E27FC236}">
                <a16:creationId xmlns:a16="http://schemas.microsoft.com/office/drawing/2014/main" id="{00AB9990-2592-4661-AF8E-AA1973C6EFD9}"/>
              </a:ext>
            </a:extLst>
          </p:cNvPr>
          <p:cNvSpPr>
            <a:spLocks/>
          </p:cNvSpPr>
          <p:nvPr/>
        </p:nvSpPr>
        <p:spPr bwMode="auto">
          <a:xfrm>
            <a:off x="3781425" y="981075"/>
            <a:ext cx="1588" cy="30163"/>
          </a:xfrm>
          <a:custGeom>
            <a:avLst/>
            <a:gdLst>
              <a:gd name="T0" fmla="*/ 0 w 1"/>
              <a:gd name="T1" fmla="*/ 0 h 19"/>
              <a:gd name="T2" fmla="*/ 0 w 1"/>
              <a:gd name="T3" fmla="*/ 0 h 19"/>
              <a:gd name="T4" fmla="*/ 0 w 1"/>
              <a:gd name="T5" fmla="*/ 28575 h 19"/>
              <a:gd name="T6" fmla="*/ 0 w 1"/>
              <a:gd name="T7" fmla="*/ 28575 h 19"/>
              <a:gd name="T8" fmla="*/ 0 w 1"/>
              <a:gd name="T9" fmla="*/ 0 h 1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" h="19">
                <a:moveTo>
                  <a:pt x="0" y="0"/>
                </a:moveTo>
                <a:lnTo>
                  <a:pt x="0" y="0"/>
                </a:lnTo>
                <a:lnTo>
                  <a:pt x="0" y="18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1326" name="Freeform 60">
            <a:extLst>
              <a:ext uri="{FF2B5EF4-FFF2-40B4-BE49-F238E27FC236}">
                <a16:creationId xmlns:a16="http://schemas.microsoft.com/office/drawing/2014/main" id="{C5DD983E-772D-4EE5-BC81-074A8B599497}"/>
              </a:ext>
            </a:extLst>
          </p:cNvPr>
          <p:cNvSpPr>
            <a:spLocks/>
          </p:cNvSpPr>
          <p:nvPr/>
        </p:nvSpPr>
        <p:spPr bwMode="auto">
          <a:xfrm>
            <a:off x="3781425" y="1041400"/>
            <a:ext cx="1588" cy="30163"/>
          </a:xfrm>
          <a:custGeom>
            <a:avLst/>
            <a:gdLst>
              <a:gd name="T0" fmla="*/ 0 w 1"/>
              <a:gd name="T1" fmla="*/ 0 h 19"/>
              <a:gd name="T2" fmla="*/ 0 w 1"/>
              <a:gd name="T3" fmla="*/ 0 h 19"/>
              <a:gd name="T4" fmla="*/ 0 w 1"/>
              <a:gd name="T5" fmla="*/ 28575 h 19"/>
              <a:gd name="T6" fmla="*/ 0 w 1"/>
              <a:gd name="T7" fmla="*/ 28575 h 19"/>
              <a:gd name="T8" fmla="*/ 0 w 1"/>
              <a:gd name="T9" fmla="*/ 0 h 1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" h="19">
                <a:moveTo>
                  <a:pt x="0" y="0"/>
                </a:moveTo>
                <a:lnTo>
                  <a:pt x="0" y="0"/>
                </a:lnTo>
                <a:lnTo>
                  <a:pt x="0" y="18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1327" name="Freeform 61">
            <a:extLst>
              <a:ext uri="{FF2B5EF4-FFF2-40B4-BE49-F238E27FC236}">
                <a16:creationId xmlns:a16="http://schemas.microsoft.com/office/drawing/2014/main" id="{1D783F7B-1F27-46F9-BD52-7B50DAC0D3F4}"/>
              </a:ext>
            </a:extLst>
          </p:cNvPr>
          <p:cNvSpPr>
            <a:spLocks/>
          </p:cNvSpPr>
          <p:nvPr/>
        </p:nvSpPr>
        <p:spPr bwMode="auto">
          <a:xfrm>
            <a:off x="3781425" y="1104900"/>
            <a:ext cx="1588" cy="30163"/>
          </a:xfrm>
          <a:custGeom>
            <a:avLst/>
            <a:gdLst>
              <a:gd name="T0" fmla="*/ 0 w 1"/>
              <a:gd name="T1" fmla="*/ 0 h 19"/>
              <a:gd name="T2" fmla="*/ 0 w 1"/>
              <a:gd name="T3" fmla="*/ 0 h 19"/>
              <a:gd name="T4" fmla="*/ 0 w 1"/>
              <a:gd name="T5" fmla="*/ 28575 h 19"/>
              <a:gd name="T6" fmla="*/ 0 w 1"/>
              <a:gd name="T7" fmla="*/ 28575 h 19"/>
              <a:gd name="T8" fmla="*/ 0 w 1"/>
              <a:gd name="T9" fmla="*/ 0 h 1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" h="19">
                <a:moveTo>
                  <a:pt x="0" y="0"/>
                </a:moveTo>
                <a:lnTo>
                  <a:pt x="0" y="0"/>
                </a:lnTo>
                <a:lnTo>
                  <a:pt x="0" y="18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1328" name="Freeform 62">
            <a:extLst>
              <a:ext uri="{FF2B5EF4-FFF2-40B4-BE49-F238E27FC236}">
                <a16:creationId xmlns:a16="http://schemas.microsoft.com/office/drawing/2014/main" id="{36EF8118-4182-4EC8-AB85-7D20DD25DD19}"/>
              </a:ext>
            </a:extLst>
          </p:cNvPr>
          <p:cNvSpPr>
            <a:spLocks/>
          </p:cNvSpPr>
          <p:nvPr/>
        </p:nvSpPr>
        <p:spPr bwMode="auto">
          <a:xfrm>
            <a:off x="3781425" y="1166813"/>
            <a:ext cx="1588" cy="30162"/>
          </a:xfrm>
          <a:custGeom>
            <a:avLst/>
            <a:gdLst>
              <a:gd name="T0" fmla="*/ 0 w 1"/>
              <a:gd name="T1" fmla="*/ 0 h 19"/>
              <a:gd name="T2" fmla="*/ 0 w 1"/>
              <a:gd name="T3" fmla="*/ 0 h 19"/>
              <a:gd name="T4" fmla="*/ 0 w 1"/>
              <a:gd name="T5" fmla="*/ 28575 h 19"/>
              <a:gd name="T6" fmla="*/ 0 w 1"/>
              <a:gd name="T7" fmla="*/ 28575 h 19"/>
              <a:gd name="T8" fmla="*/ 0 w 1"/>
              <a:gd name="T9" fmla="*/ 0 h 1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" h="19">
                <a:moveTo>
                  <a:pt x="0" y="0"/>
                </a:moveTo>
                <a:lnTo>
                  <a:pt x="0" y="0"/>
                </a:lnTo>
                <a:lnTo>
                  <a:pt x="0" y="18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1329" name="Freeform 63">
            <a:extLst>
              <a:ext uri="{FF2B5EF4-FFF2-40B4-BE49-F238E27FC236}">
                <a16:creationId xmlns:a16="http://schemas.microsoft.com/office/drawing/2014/main" id="{EB9E30D0-E44B-4367-B125-4116FCAE971E}"/>
              </a:ext>
            </a:extLst>
          </p:cNvPr>
          <p:cNvSpPr>
            <a:spLocks/>
          </p:cNvSpPr>
          <p:nvPr/>
        </p:nvSpPr>
        <p:spPr bwMode="auto">
          <a:xfrm>
            <a:off x="3781425" y="1227138"/>
            <a:ext cx="1588" cy="28575"/>
          </a:xfrm>
          <a:custGeom>
            <a:avLst/>
            <a:gdLst>
              <a:gd name="T0" fmla="*/ 0 w 1"/>
              <a:gd name="T1" fmla="*/ 0 h 18"/>
              <a:gd name="T2" fmla="*/ 0 w 1"/>
              <a:gd name="T3" fmla="*/ 0 h 18"/>
              <a:gd name="T4" fmla="*/ 0 w 1"/>
              <a:gd name="T5" fmla="*/ 26988 h 18"/>
              <a:gd name="T6" fmla="*/ 0 w 1"/>
              <a:gd name="T7" fmla="*/ 26988 h 18"/>
              <a:gd name="T8" fmla="*/ 0 w 1"/>
              <a:gd name="T9" fmla="*/ 0 h 1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" h="18">
                <a:moveTo>
                  <a:pt x="0" y="0"/>
                </a:moveTo>
                <a:lnTo>
                  <a:pt x="0" y="0"/>
                </a:lnTo>
                <a:lnTo>
                  <a:pt x="0" y="17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1330" name="Freeform 64">
            <a:extLst>
              <a:ext uri="{FF2B5EF4-FFF2-40B4-BE49-F238E27FC236}">
                <a16:creationId xmlns:a16="http://schemas.microsoft.com/office/drawing/2014/main" id="{D3E8CAAD-D8EE-4CE4-8BE6-C10623BC7A94}"/>
              </a:ext>
            </a:extLst>
          </p:cNvPr>
          <p:cNvSpPr>
            <a:spLocks/>
          </p:cNvSpPr>
          <p:nvPr/>
        </p:nvSpPr>
        <p:spPr bwMode="auto">
          <a:xfrm>
            <a:off x="3781425" y="1285875"/>
            <a:ext cx="1588" cy="30163"/>
          </a:xfrm>
          <a:custGeom>
            <a:avLst/>
            <a:gdLst>
              <a:gd name="T0" fmla="*/ 0 w 1"/>
              <a:gd name="T1" fmla="*/ 0 h 19"/>
              <a:gd name="T2" fmla="*/ 0 w 1"/>
              <a:gd name="T3" fmla="*/ 0 h 19"/>
              <a:gd name="T4" fmla="*/ 0 w 1"/>
              <a:gd name="T5" fmla="*/ 28575 h 19"/>
              <a:gd name="T6" fmla="*/ 0 w 1"/>
              <a:gd name="T7" fmla="*/ 28575 h 19"/>
              <a:gd name="T8" fmla="*/ 0 w 1"/>
              <a:gd name="T9" fmla="*/ 0 h 1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" h="19">
                <a:moveTo>
                  <a:pt x="0" y="0"/>
                </a:moveTo>
                <a:lnTo>
                  <a:pt x="0" y="0"/>
                </a:lnTo>
                <a:lnTo>
                  <a:pt x="0" y="18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1331" name="Freeform 65">
            <a:extLst>
              <a:ext uri="{FF2B5EF4-FFF2-40B4-BE49-F238E27FC236}">
                <a16:creationId xmlns:a16="http://schemas.microsoft.com/office/drawing/2014/main" id="{3A5F318A-8963-48B3-BD4B-0CD25A82C0F9}"/>
              </a:ext>
            </a:extLst>
          </p:cNvPr>
          <p:cNvSpPr>
            <a:spLocks/>
          </p:cNvSpPr>
          <p:nvPr/>
        </p:nvSpPr>
        <p:spPr bwMode="auto">
          <a:xfrm>
            <a:off x="3781425" y="1346200"/>
            <a:ext cx="1588" cy="30163"/>
          </a:xfrm>
          <a:custGeom>
            <a:avLst/>
            <a:gdLst>
              <a:gd name="T0" fmla="*/ 0 w 1"/>
              <a:gd name="T1" fmla="*/ 0 h 19"/>
              <a:gd name="T2" fmla="*/ 0 w 1"/>
              <a:gd name="T3" fmla="*/ 0 h 19"/>
              <a:gd name="T4" fmla="*/ 0 w 1"/>
              <a:gd name="T5" fmla="*/ 28575 h 19"/>
              <a:gd name="T6" fmla="*/ 0 w 1"/>
              <a:gd name="T7" fmla="*/ 28575 h 19"/>
              <a:gd name="T8" fmla="*/ 0 w 1"/>
              <a:gd name="T9" fmla="*/ 0 h 1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" h="19">
                <a:moveTo>
                  <a:pt x="0" y="0"/>
                </a:moveTo>
                <a:lnTo>
                  <a:pt x="0" y="0"/>
                </a:lnTo>
                <a:lnTo>
                  <a:pt x="0" y="18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1332" name="Freeform 66">
            <a:extLst>
              <a:ext uri="{FF2B5EF4-FFF2-40B4-BE49-F238E27FC236}">
                <a16:creationId xmlns:a16="http://schemas.microsoft.com/office/drawing/2014/main" id="{D43005C4-7A7F-4472-8849-96AA52F65B15}"/>
              </a:ext>
            </a:extLst>
          </p:cNvPr>
          <p:cNvSpPr>
            <a:spLocks/>
          </p:cNvSpPr>
          <p:nvPr/>
        </p:nvSpPr>
        <p:spPr bwMode="auto">
          <a:xfrm>
            <a:off x="3781425" y="1408113"/>
            <a:ext cx="1588" cy="30162"/>
          </a:xfrm>
          <a:custGeom>
            <a:avLst/>
            <a:gdLst>
              <a:gd name="T0" fmla="*/ 0 w 1"/>
              <a:gd name="T1" fmla="*/ 0 h 19"/>
              <a:gd name="T2" fmla="*/ 0 w 1"/>
              <a:gd name="T3" fmla="*/ 0 h 19"/>
              <a:gd name="T4" fmla="*/ 0 w 1"/>
              <a:gd name="T5" fmla="*/ 28575 h 19"/>
              <a:gd name="T6" fmla="*/ 0 w 1"/>
              <a:gd name="T7" fmla="*/ 28575 h 19"/>
              <a:gd name="T8" fmla="*/ 0 w 1"/>
              <a:gd name="T9" fmla="*/ 0 h 1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" h="19">
                <a:moveTo>
                  <a:pt x="0" y="0"/>
                </a:moveTo>
                <a:lnTo>
                  <a:pt x="0" y="0"/>
                </a:lnTo>
                <a:lnTo>
                  <a:pt x="0" y="18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1333" name="Freeform 67">
            <a:extLst>
              <a:ext uri="{FF2B5EF4-FFF2-40B4-BE49-F238E27FC236}">
                <a16:creationId xmlns:a16="http://schemas.microsoft.com/office/drawing/2014/main" id="{8234610F-0CFA-480C-9EF6-42C9CAC4AE83}"/>
              </a:ext>
            </a:extLst>
          </p:cNvPr>
          <p:cNvSpPr>
            <a:spLocks/>
          </p:cNvSpPr>
          <p:nvPr/>
        </p:nvSpPr>
        <p:spPr bwMode="auto">
          <a:xfrm>
            <a:off x="3781425" y="1470025"/>
            <a:ext cx="1588" cy="30163"/>
          </a:xfrm>
          <a:custGeom>
            <a:avLst/>
            <a:gdLst>
              <a:gd name="T0" fmla="*/ 0 w 1"/>
              <a:gd name="T1" fmla="*/ 0 h 19"/>
              <a:gd name="T2" fmla="*/ 0 w 1"/>
              <a:gd name="T3" fmla="*/ 0 h 19"/>
              <a:gd name="T4" fmla="*/ 0 w 1"/>
              <a:gd name="T5" fmla="*/ 28575 h 19"/>
              <a:gd name="T6" fmla="*/ 0 w 1"/>
              <a:gd name="T7" fmla="*/ 28575 h 19"/>
              <a:gd name="T8" fmla="*/ 0 w 1"/>
              <a:gd name="T9" fmla="*/ 0 h 1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" h="19">
                <a:moveTo>
                  <a:pt x="0" y="0"/>
                </a:moveTo>
                <a:lnTo>
                  <a:pt x="0" y="0"/>
                </a:lnTo>
                <a:lnTo>
                  <a:pt x="0" y="18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1334" name="Freeform 68">
            <a:extLst>
              <a:ext uri="{FF2B5EF4-FFF2-40B4-BE49-F238E27FC236}">
                <a16:creationId xmlns:a16="http://schemas.microsoft.com/office/drawing/2014/main" id="{4A2ABB68-AE51-400C-A379-35850D399D78}"/>
              </a:ext>
            </a:extLst>
          </p:cNvPr>
          <p:cNvSpPr>
            <a:spLocks/>
          </p:cNvSpPr>
          <p:nvPr/>
        </p:nvSpPr>
        <p:spPr bwMode="auto">
          <a:xfrm>
            <a:off x="3781425" y="1528763"/>
            <a:ext cx="1588" cy="30162"/>
          </a:xfrm>
          <a:custGeom>
            <a:avLst/>
            <a:gdLst>
              <a:gd name="T0" fmla="*/ 0 w 1"/>
              <a:gd name="T1" fmla="*/ 0 h 19"/>
              <a:gd name="T2" fmla="*/ 0 w 1"/>
              <a:gd name="T3" fmla="*/ 0 h 19"/>
              <a:gd name="T4" fmla="*/ 0 w 1"/>
              <a:gd name="T5" fmla="*/ 28575 h 19"/>
              <a:gd name="T6" fmla="*/ 0 w 1"/>
              <a:gd name="T7" fmla="*/ 28575 h 19"/>
              <a:gd name="T8" fmla="*/ 0 w 1"/>
              <a:gd name="T9" fmla="*/ 0 h 1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" h="19">
                <a:moveTo>
                  <a:pt x="0" y="0"/>
                </a:moveTo>
                <a:lnTo>
                  <a:pt x="0" y="0"/>
                </a:lnTo>
                <a:lnTo>
                  <a:pt x="0" y="18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1335" name="Freeform 69">
            <a:extLst>
              <a:ext uri="{FF2B5EF4-FFF2-40B4-BE49-F238E27FC236}">
                <a16:creationId xmlns:a16="http://schemas.microsoft.com/office/drawing/2014/main" id="{48AF022E-6249-4CDB-8A02-A0AF753D37C2}"/>
              </a:ext>
            </a:extLst>
          </p:cNvPr>
          <p:cNvSpPr>
            <a:spLocks/>
          </p:cNvSpPr>
          <p:nvPr/>
        </p:nvSpPr>
        <p:spPr bwMode="auto">
          <a:xfrm>
            <a:off x="3781425" y="1590675"/>
            <a:ext cx="1588" cy="28575"/>
          </a:xfrm>
          <a:custGeom>
            <a:avLst/>
            <a:gdLst>
              <a:gd name="T0" fmla="*/ 0 w 1"/>
              <a:gd name="T1" fmla="*/ 0 h 18"/>
              <a:gd name="T2" fmla="*/ 0 w 1"/>
              <a:gd name="T3" fmla="*/ 0 h 18"/>
              <a:gd name="T4" fmla="*/ 0 w 1"/>
              <a:gd name="T5" fmla="*/ 26988 h 18"/>
              <a:gd name="T6" fmla="*/ 0 w 1"/>
              <a:gd name="T7" fmla="*/ 26988 h 18"/>
              <a:gd name="T8" fmla="*/ 0 w 1"/>
              <a:gd name="T9" fmla="*/ 0 h 1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" h="18">
                <a:moveTo>
                  <a:pt x="0" y="0"/>
                </a:moveTo>
                <a:lnTo>
                  <a:pt x="0" y="0"/>
                </a:lnTo>
                <a:lnTo>
                  <a:pt x="0" y="17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1336" name="Freeform 70">
            <a:extLst>
              <a:ext uri="{FF2B5EF4-FFF2-40B4-BE49-F238E27FC236}">
                <a16:creationId xmlns:a16="http://schemas.microsoft.com/office/drawing/2014/main" id="{7502FCC8-1CC1-4A01-AB6B-53E1A8D7EC5B}"/>
              </a:ext>
            </a:extLst>
          </p:cNvPr>
          <p:cNvSpPr>
            <a:spLocks/>
          </p:cNvSpPr>
          <p:nvPr/>
        </p:nvSpPr>
        <p:spPr bwMode="auto">
          <a:xfrm>
            <a:off x="3781425" y="1649413"/>
            <a:ext cx="1588" cy="30162"/>
          </a:xfrm>
          <a:custGeom>
            <a:avLst/>
            <a:gdLst>
              <a:gd name="T0" fmla="*/ 0 w 1"/>
              <a:gd name="T1" fmla="*/ 0 h 19"/>
              <a:gd name="T2" fmla="*/ 0 w 1"/>
              <a:gd name="T3" fmla="*/ 0 h 19"/>
              <a:gd name="T4" fmla="*/ 0 w 1"/>
              <a:gd name="T5" fmla="*/ 28575 h 19"/>
              <a:gd name="T6" fmla="*/ 0 w 1"/>
              <a:gd name="T7" fmla="*/ 28575 h 19"/>
              <a:gd name="T8" fmla="*/ 0 w 1"/>
              <a:gd name="T9" fmla="*/ 0 h 1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" h="19">
                <a:moveTo>
                  <a:pt x="0" y="0"/>
                </a:moveTo>
                <a:lnTo>
                  <a:pt x="0" y="0"/>
                </a:lnTo>
                <a:lnTo>
                  <a:pt x="0" y="18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1337" name="Freeform 71">
            <a:extLst>
              <a:ext uri="{FF2B5EF4-FFF2-40B4-BE49-F238E27FC236}">
                <a16:creationId xmlns:a16="http://schemas.microsoft.com/office/drawing/2014/main" id="{FD726EE6-2846-4D37-893C-04B847B0EDC2}"/>
              </a:ext>
            </a:extLst>
          </p:cNvPr>
          <p:cNvSpPr>
            <a:spLocks/>
          </p:cNvSpPr>
          <p:nvPr/>
        </p:nvSpPr>
        <p:spPr bwMode="auto">
          <a:xfrm>
            <a:off x="3781425" y="1709738"/>
            <a:ext cx="1588" cy="30162"/>
          </a:xfrm>
          <a:custGeom>
            <a:avLst/>
            <a:gdLst>
              <a:gd name="T0" fmla="*/ 0 w 1"/>
              <a:gd name="T1" fmla="*/ 0 h 19"/>
              <a:gd name="T2" fmla="*/ 0 w 1"/>
              <a:gd name="T3" fmla="*/ 0 h 19"/>
              <a:gd name="T4" fmla="*/ 0 w 1"/>
              <a:gd name="T5" fmla="*/ 28575 h 19"/>
              <a:gd name="T6" fmla="*/ 0 w 1"/>
              <a:gd name="T7" fmla="*/ 28575 h 19"/>
              <a:gd name="T8" fmla="*/ 0 w 1"/>
              <a:gd name="T9" fmla="*/ 0 h 1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" h="19">
                <a:moveTo>
                  <a:pt x="0" y="0"/>
                </a:moveTo>
                <a:lnTo>
                  <a:pt x="0" y="0"/>
                </a:lnTo>
                <a:lnTo>
                  <a:pt x="0" y="18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1338" name="Freeform 72">
            <a:extLst>
              <a:ext uri="{FF2B5EF4-FFF2-40B4-BE49-F238E27FC236}">
                <a16:creationId xmlns:a16="http://schemas.microsoft.com/office/drawing/2014/main" id="{CA167DBE-8D81-4D0F-A3B4-7F9D2E154680}"/>
              </a:ext>
            </a:extLst>
          </p:cNvPr>
          <p:cNvSpPr>
            <a:spLocks/>
          </p:cNvSpPr>
          <p:nvPr/>
        </p:nvSpPr>
        <p:spPr bwMode="auto">
          <a:xfrm>
            <a:off x="3781425" y="1770063"/>
            <a:ext cx="1588" cy="30162"/>
          </a:xfrm>
          <a:custGeom>
            <a:avLst/>
            <a:gdLst>
              <a:gd name="T0" fmla="*/ 0 w 1"/>
              <a:gd name="T1" fmla="*/ 0 h 19"/>
              <a:gd name="T2" fmla="*/ 0 w 1"/>
              <a:gd name="T3" fmla="*/ 0 h 19"/>
              <a:gd name="T4" fmla="*/ 0 w 1"/>
              <a:gd name="T5" fmla="*/ 28575 h 19"/>
              <a:gd name="T6" fmla="*/ 0 w 1"/>
              <a:gd name="T7" fmla="*/ 28575 h 19"/>
              <a:gd name="T8" fmla="*/ 0 w 1"/>
              <a:gd name="T9" fmla="*/ 0 h 1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" h="19">
                <a:moveTo>
                  <a:pt x="0" y="0"/>
                </a:moveTo>
                <a:lnTo>
                  <a:pt x="0" y="0"/>
                </a:lnTo>
                <a:lnTo>
                  <a:pt x="0" y="18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1339" name="Freeform 73">
            <a:extLst>
              <a:ext uri="{FF2B5EF4-FFF2-40B4-BE49-F238E27FC236}">
                <a16:creationId xmlns:a16="http://schemas.microsoft.com/office/drawing/2014/main" id="{79DDB6CC-7EAB-4357-8FE5-912679E00260}"/>
              </a:ext>
            </a:extLst>
          </p:cNvPr>
          <p:cNvSpPr>
            <a:spLocks/>
          </p:cNvSpPr>
          <p:nvPr/>
        </p:nvSpPr>
        <p:spPr bwMode="auto">
          <a:xfrm>
            <a:off x="3752850" y="1814513"/>
            <a:ext cx="66675" cy="73025"/>
          </a:xfrm>
          <a:custGeom>
            <a:avLst/>
            <a:gdLst>
              <a:gd name="T0" fmla="*/ 65088 w 42"/>
              <a:gd name="T1" fmla="*/ 0 h 46"/>
              <a:gd name="T2" fmla="*/ 0 w 42"/>
              <a:gd name="T3" fmla="*/ 0 h 46"/>
              <a:gd name="T4" fmla="*/ 28575 w 42"/>
              <a:gd name="T5" fmla="*/ 71438 h 46"/>
              <a:gd name="T6" fmla="*/ 65088 w 42"/>
              <a:gd name="T7" fmla="*/ 0 h 46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42" h="46">
                <a:moveTo>
                  <a:pt x="41" y="0"/>
                </a:moveTo>
                <a:lnTo>
                  <a:pt x="0" y="0"/>
                </a:lnTo>
                <a:lnTo>
                  <a:pt x="18" y="45"/>
                </a:lnTo>
                <a:lnTo>
                  <a:pt x="41" y="0"/>
                </a:lnTo>
              </a:path>
            </a:pathLst>
          </a:custGeom>
          <a:solidFill>
            <a:srgbClr val="000000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1340" name="Freeform 74">
            <a:extLst>
              <a:ext uri="{FF2B5EF4-FFF2-40B4-BE49-F238E27FC236}">
                <a16:creationId xmlns:a16="http://schemas.microsoft.com/office/drawing/2014/main" id="{492F8540-CBBC-477E-AF95-E002E30F53C6}"/>
              </a:ext>
            </a:extLst>
          </p:cNvPr>
          <p:cNvSpPr>
            <a:spLocks/>
          </p:cNvSpPr>
          <p:nvPr/>
        </p:nvSpPr>
        <p:spPr bwMode="auto">
          <a:xfrm>
            <a:off x="3770313" y="1404938"/>
            <a:ext cx="28575" cy="1587"/>
          </a:xfrm>
          <a:custGeom>
            <a:avLst/>
            <a:gdLst>
              <a:gd name="T0" fmla="*/ 26988 w 18"/>
              <a:gd name="T1" fmla="*/ 0 h 1"/>
              <a:gd name="T2" fmla="*/ 26988 w 18"/>
              <a:gd name="T3" fmla="*/ 0 h 1"/>
              <a:gd name="T4" fmla="*/ 0 w 18"/>
              <a:gd name="T5" fmla="*/ 0 h 1"/>
              <a:gd name="T6" fmla="*/ 0 w 18"/>
              <a:gd name="T7" fmla="*/ 0 h 1"/>
              <a:gd name="T8" fmla="*/ 26988 w 18"/>
              <a:gd name="T9" fmla="*/ 0 h 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8" h="1">
                <a:moveTo>
                  <a:pt x="17" y="0"/>
                </a:moveTo>
                <a:lnTo>
                  <a:pt x="17" y="0"/>
                </a:lnTo>
                <a:lnTo>
                  <a:pt x="0" y="0"/>
                </a:lnTo>
                <a:lnTo>
                  <a:pt x="17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1341" name="Freeform 75">
            <a:extLst>
              <a:ext uri="{FF2B5EF4-FFF2-40B4-BE49-F238E27FC236}">
                <a16:creationId xmlns:a16="http://schemas.microsoft.com/office/drawing/2014/main" id="{32C86062-674B-4F2D-B1C5-182CB1C86EEA}"/>
              </a:ext>
            </a:extLst>
          </p:cNvPr>
          <p:cNvSpPr>
            <a:spLocks/>
          </p:cNvSpPr>
          <p:nvPr/>
        </p:nvSpPr>
        <p:spPr bwMode="auto">
          <a:xfrm>
            <a:off x="3709988" y="1404938"/>
            <a:ext cx="30162" cy="1587"/>
          </a:xfrm>
          <a:custGeom>
            <a:avLst/>
            <a:gdLst>
              <a:gd name="T0" fmla="*/ 28575 w 19"/>
              <a:gd name="T1" fmla="*/ 0 h 1"/>
              <a:gd name="T2" fmla="*/ 28575 w 19"/>
              <a:gd name="T3" fmla="*/ 0 h 1"/>
              <a:gd name="T4" fmla="*/ 0 w 19"/>
              <a:gd name="T5" fmla="*/ 0 h 1"/>
              <a:gd name="T6" fmla="*/ 0 w 19"/>
              <a:gd name="T7" fmla="*/ 0 h 1"/>
              <a:gd name="T8" fmla="*/ 28575 w 19"/>
              <a:gd name="T9" fmla="*/ 0 h 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9" h="1">
                <a:moveTo>
                  <a:pt x="18" y="0"/>
                </a:moveTo>
                <a:lnTo>
                  <a:pt x="18" y="0"/>
                </a:lnTo>
                <a:lnTo>
                  <a:pt x="0" y="0"/>
                </a:lnTo>
                <a:lnTo>
                  <a:pt x="18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1342" name="Freeform 76">
            <a:extLst>
              <a:ext uri="{FF2B5EF4-FFF2-40B4-BE49-F238E27FC236}">
                <a16:creationId xmlns:a16="http://schemas.microsoft.com/office/drawing/2014/main" id="{D5CFE1AB-7413-4865-898E-6AECEA757802}"/>
              </a:ext>
            </a:extLst>
          </p:cNvPr>
          <p:cNvSpPr>
            <a:spLocks/>
          </p:cNvSpPr>
          <p:nvPr/>
        </p:nvSpPr>
        <p:spPr bwMode="auto">
          <a:xfrm>
            <a:off x="3649663" y="1404938"/>
            <a:ext cx="28575" cy="1587"/>
          </a:xfrm>
          <a:custGeom>
            <a:avLst/>
            <a:gdLst>
              <a:gd name="T0" fmla="*/ 26988 w 18"/>
              <a:gd name="T1" fmla="*/ 0 h 1"/>
              <a:gd name="T2" fmla="*/ 26988 w 18"/>
              <a:gd name="T3" fmla="*/ 0 h 1"/>
              <a:gd name="T4" fmla="*/ 0 w 18"/>
              <a:gd name="T5" fmla="*/ 0 h 1"/>
              <a:gd name="T6" fmla="*/ 0 w 18"/>
              <a:gd name="T7" fmla="*/ 0 h 1"/>
              <a:gd name="T8" fmla="*/ 26988 w 18"/>
              <a:gd name="T9" fmla="*/ 0 h 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8" h="1">
                <a:moveTo>
                  <a:pt x="17" y="0"/>
                </a:moveTo>
                <a:lnTo>
                  <a:pt x="17" y="0"/>
                </a:lnTo>
                <a:lnTo>
                  <a:pt x="0" y="0"/>
                </a:lnTo>
                <a:lnTo>
                  <a:pt x="17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1343" name="Freeform 77">
            <a:extLst>
              <a:ext uri="{FF2B5EF4-FFF2-40B4-BE49-F238E27FC236}">
                <a16:creationId xmlns:a16="http://schemas.microsoft.com/office/drawing/2014/main" id="{61B617B2-C6CB-4403-AB6E-2B18291103CA}"/>
              </a:ext>
            </a:extLst>
          </p:cNvPr>
          <p:cNvSpPr>
            <a:spLocks/>
          </p:cNvSpPr>
          <p:nvPr/>
        </p:nvSpPr>
        <p:spPr bwMode="auto">
          <a:xfrm>
            <a:off x="3587750" y="1404938"/>
            <a:ext cx="30163" cy="1587"/>
          </a:xfrm>
          <a:custGeom>
            <a:avLst/>
            <a:gdLst>
              <a:gd name="T0" fmla="*/ 28575 w 19"/>
              <a:gd name="T1" fmla="*/ 0 h 1"/>
              <a:gd name="T2" fmla="*/ 28575 w 19"/>
              <a:gd name="T3" fmla="*/ 0 h 1"/>
              <a:gd name="T4" fmla="*/ 0 w 19"/>
              <a:gd name="T5" fmla="*/ 0 h 1"/>
              <a:gd name="T6" fmla="*/ 0 w 19"/>
              <a:gd name="T7" fmla="*/ 0 h 1"/>
              <a:gd name="T8" fmla="*/ 28575 w 19"/>
              <a:gd name="T9" fmla="*/ 0 h 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9" h="1">
                <a:moveTo>
                  <a:pt x="18" y="0"/>
                </a:moveTo>
                <a:lnTo>
                  <a:pt x="18" y="0"/>
                </a:lnTo>
                <a:lnTo>
                  <a:pt x="0" y="0"/>
                </a:lnTo>
                <a:lnTo>
                  <a:pt x="18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1344" name="Freeform 78">
            <a:extLst>
              <a:ext uri="{FF2B5EF4-FFF2-40B4-BE49-F238E27FC236}">
                <a16:creationId xmlns:a16="http://schemas.microsoft.com/office/drawing/2014/main" id="{7A710CB2-97DE-4DEA-A5ED-AA29F20A3CC0}"/>
              </a:ext>
            </a:extLst>
          </p:cNvPr>
          <p:cNvSpPr>
            <a:spLocks/>
          </p:cNvSpPr>
          <p:nvPr/>
        </p:nvSpPr>
        <p:spPr bwMode="auto">
          <a:xfrm>
            <a:off x="3527425" y="1404938"/>
            <a:ext cx="28575" cy="1587"/>
          </a:xfrm>
          <a:custGeom>
            <a:avLst/>
            <a:gdLst>
              <a:gd name="T0" fmla="*/ 26988 w 18"/>
              <a:gd name="T1" fmla="*/ 0 h 1"/>
              <a:gd name="T2" fmla="*/ 26988 w 18"/>
              <a:gd name="T3" fmla="*/ 0 h 1"/>
              <a:gd name="T4" fmla="*/ 0 w 18"/>
              <a:gd name="T5" fmla="*/ 0 h 1"/>
              <a:gd name="T6" fmla="*/ 0 w 18"/>
              <a:gd name="T7" fmla="*/ 0 h 1"/>
              <a:gd name="T8" fmla="*/ 26988 w 18"/>
              <a:gd name="T9" fmla="*/ 0 h 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8" h="1">
                <a:moveTo>
                  <a:pt x="17" y="0"/>
                </a:moveTo>
                <a:lnTo>
                  <a:pt x="17" y="0"/>
                </a:lnTo>
                <a:lnTo>
                  <a:pt x="0" y="0"/>
                </a:lnTo>
                <a:lnTo>
                  <a:pt x="17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1345" name="Freeform 79">
            <a:extLst>
              <a:ext uri="{FF2B5EF4-FFF2-40B4-BE49-F238E27FC236}">
                <a16:creationId xmlns:a16="http://schemas.microsoft.com/office/drawing/2014/main" id="{73181D37-9BAD-4BE7-9B4A-C54DFA6A3193}"/>
              </a:ext>
            </a:extLst>
          </p:cNvPr>
          <p:cNvSpPr>
            <a:spLocks/>
          </p:cNvSpPr>
          <p:nvPr/>
        </p:nvSpPr>
        <p:spPr bwMode="auto">
          <a:xfrm>
            <a:off x="3467100" y="1404938"/>
            <a:ext cx="28575" cy="1587"/>
          </a:xfrm>
          <a:custGeom>
            <a:avLst/>
            <a:gdLst>
              <a:gd name="T0" fmla="*/ 26988 w 18"/>
              <a:gd name="T1" fmla="*/ 0 h 1"/>
              <a:gd name="T2" fmla="*/ 26988 w 18"/>
              <a:gd name="T3" fmla="*/ 0 h 1"/>
              <a:gd name="T4" fmla="*/ 0 w 18"/>
              <a:gd name="T5" fmla="*/ 0 h 1"/>
              <a:gd name="T6" fmla="*/ 0 w 18"/>
              <a:gd name="T7" fmla="*/ 0 h 1"/>
              <a:gd name="T8" fmla="*/ 26988 w 18"/>
              <a:gd name="T9" fmla="*/ 0 h 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8" h="1">
                <a:moveTo>
                  <a:pt x="17" y="0"/>
                </a:moveTo>
                <a:lnTo>
                  <a:pt x="17" y="0"/>
                </a:lnTo>
                <a:lnTo>
                  <a:pt x="0" y="0"/>
                </a:lnTo>
                <a:lnTo>
                  <a:pt x="17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1346" name="Freeform 80">
            <a:extLst>
              <a:ext uri="{FF2B5EF4-FFF2-40B4-BE49-F238E27FC236}">
                <a16:creationId xmlns:a16="http://schemas.microsoft.com/office/drawing/2014/main" id="{D7C1886B-7F4D-400E-B867-E36F6943C682}"/>
              </a:ext>
            </a:extLst>
          </p:cNvPr>
          <p:cNvSpPr>
            <a:spLocks/>
          </p:cNvSpPr>
          <p:nvPr/>
        </p:nvSpPr>
        <p:spPr bwMode="auto">
          <a:xfrm>
            <a:off x="3405188" y="1404938"/>
            <a:ext cx="30162" cy="1587"/>
          </a:xfrm>
          <a:custGeom>
            <a:avLst/>
            <a:gdLst>
              <a:gd name="T0" fmla="*/ 28575 w 19"/>
              <a:gd name="T1" fmla="*/ 0 h 1"/>
              <a:gd name="T2" fmla="*/ 28575 w 19"/>
              <a:gd name="T3" fmla="*/ 0 h 1"/>
              <a:gd name="T4" fmla="*/ 0 w 19"/>
              <a:gd name="T5" fmla="*/ 0 h 1"/>
              <a:gd name="T6" fmla="*/ 0 w 19"/>
              <a:gd name="T7" fmla="*/ 0 h 1"/>
              <a:gd name="T8" fmla="*/ 28575 w 19"/>
              <a:gd name="T9" fmla="*/ 0 h 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9" h="1">
                <a:moveTo>
                  <a:pt x="18" y="0"/>
                </a:moveTo>
                <a:lnTo>
                  <a:pt x="18" y="0"/>
                </a:lnTo>
                <a:lnTo>
                  <a:pt x="0" y="0"/>
                </a:lnTo>
                <a:lnTo>
                  <a:pt x="18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1347" name="Freeform 81">
            <a:extLst>
              <a:ext uri="{FF2B5EF4-FFF2-40B4-BE49-F238E27FC236}">
                <a16:creationId xmlns:a16="http://schemas.microsoft.com/office/drawing/2014/main" id="{2E72E2DD-2C7D-4DB4-832E-BEF9088B6DA1}"/>
              </a:ext>
            </a:extLst>
          </p:cNvPr>
          <p:cNvSpPr>
            <a:spLocks/>
          </p:cNvSpPr>
          <p:nvPr/>
        </p:nvSpPr>
        <p:spPr bwMode="auto">
          <a:xfrm>
            <a:off x="3343275" y="1404938"/>
            <a:ext cx="30163" cy="1587"/>
          </a:xfrm>
          <a:custGeom>
            <a:avLst/>
            <a:gdLst>
              <a:gd name="T0" fmla="*/ 28575 w 19"/>
              <a:gd name="T1" fmla="*/ 0 h 1"/>
              <a:gd name="T2" fmla="*/ 28575 w 19"/>
              <a:gd name="T3" fmla="*/ 0 h 1"/>
              <a:gd name="T4" fmla="*/ 0 w 19"/>
              <a:gd name="T5" fmla="*/ 0 h 1"/>
              <a:gd name="T6" fmla="*/ 0 w 19"/>
              <a:gd name="T7" fmla="*/ 0 h 1"/>
              <a:gd name="T8" fmla="*/ 28575 w 19"/>
              <a:gd name="T9" fmla="*/ 0 h 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9" h="1">
                <a:moveTo>
                  <a:pt x="18" y="0"/>
                </a:moveTo>
                <a:lnTo>
                  <a:pt x="18" y="0"/>
                </a:lnTo>
                <a:lnTo>
                  <a:pt x="0" y="0"/>
                </a:lnTo>
                <a:lnTo>
                  <a:pt x="18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1348" name="Freeform 82">
            <a:extLst>
              <a:ext uri="{FF2B5EF4-FFF2-40B4-BE49-F238E27FC236}">
                <a16:creationId xmlns:a16="http://schemas.microsoft.com/office/drawing/2014/main" id="{C24ABB2E-637B-40F9-8D27-1E369592D64D}"/>
              </a:ext>
            </a:extLst>
          </p:cNvPr>
          <p:cNvSpPr>
            <a:spLocks/>
          </p:cNvSpPr>
          <p:nvPr/>
        </p:nvSpPr>
        <p:spPr bwMode="auto">
          <a:xfrm>
            <a:off x="3282950" y="1404938"/>
            <a:ext cx="28575" cy="1587"/>
          </a:xfrm>
          <a:custGeom>
            <a:avLst/>
            <a:gdLst>
              <a:gd name="T0" fmla="*/ 26988 w 18"/>
              <a:gd name="T1" fmla="*/ 0 h 1"/>
              <a:gd name="T2" fmla="*/ 26988 w 18"/>
              <a:gd name="T3" fmla="*/ 0 h 1"/>
              <a:gd name="T4" fmla="*/ 0 w 18"/>
              <a:gd name="T5" fmla="*/ 0 h 1"/>
              <a:gd name="T6" fmla="*/ 0 w 18"/>
              <a:gd name="T7" fmla="*/ 0 h 1"/>
              <a:gd name="T8" fmla="*/ 26988 w 18"/>
              <a:gd name="T9" fmla="*/ 0 h 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8" h="1">
                <a:moveTo>
                  <a:pt x="17" y="0"/>
                </a:moveTo>
                <a:lnTo>
                  <a:pt x="17" y="0"/>
                </a:lnTo>
                <a:lnTo>
                  <a:pt x="0" y="0"/>
                </a:lnTo>
                <a:lnTo>
                  <a:pt x="17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1349" name="Freeform 83">
            <a:extLst>
              <a:ext uri="{FF2B5EF4-FFF2-40B4-BE49-F238E27FC236}">
                <a16:creationId xmlns:a16="http://schemas.microsoft.com/office/drawing/2014/main" id="{BE456B66-C24F-4AB1-A7A6-258BD62B0DD5}"/>
              </a:ext>
            </a:extLst>
          </p:cNvPr>
          <p:cNvSpPr>
            <a:spLocks/>
          </p:cNvSpPr>
          <p:nvPr/>
        </p:nvSpPr>
        <p:spPr bwMode="auto">
          <a:xfrm>
            <a:off x="3222625" y="1404938"/>
            <a:ext cx="28575" cy="1587"/>
          </a:xfrm>
          <a:custGeom>
            <a:avLst/>
            <a:gdLst>
              <a:gd name="T0" fmla="*/ 26988 w 18"/>
              <a:gd name="T1" fmla="*/ 0 h 1"/>
              <a:gd name="T2" fmla="*/ 26988 w 18"/>
              <a:gd name="T3" fmla="*/ 0 h 1"/>
              <a:gd name="T4" fmla="*/ 0 w 18"/>
              <a:gd name="T5" fmla="*/ 0 h 1"/>
              <a:gd name="T6" fmla="*/ 0 w 18"/>
              <a:gd name="T7" fmla="*/ 0 h 1"/>
              <a:gd name="T8" fmla="*/ 26988 w 18"/>
              <a:gd name="T9" fmla="*/ 0 h 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8" h="1">
                <a:moveTo>
                  <a:pt x="17" y="0"/>
                </a:moveTo>
                <a:lnTo>
                  <a:pt x="17" y="0"/>
                </a:lnTo>
                <a:lnTo>
                  <a:pt x="0" y="0"/>
                </a:lnTo>
                <a:lnTo>
                  <a:pt x="17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1350" name="Freeform 84">
            <a:extLst>
              <a:ext uri="{FF2B5EF4-FFF2-40B4-BE49-F238E27FC236}">
                <a16:creationId xmlns:a16="http://schemas.microsoft.com/office/drawing/2014/main" id="{3DB8D836-C9E8-4E58-A7A1-B211DC42C908}"/>
              </a:ext>
            </a:extLst>
          </p:cNvPr>
          <p:cNvSpPr>
            <a:spLocks/>
          </p:cNvSpPr>
          <p:nvPr/>
        </p:nvSpPr>
        <p:spPr bwMode="auto">
          <a:xfrm>
            <a:off x="3160713" y="1404938"/>
            <a:ext cx="28575" cy="1587"/>
          </a:xfrm>
          <a:custGeom>
            <a:avLst/>
            <a:gdLst>
              <a:gd name="T0" fmla="*/ 26988 w 18"/>
              <a:gd name="T1" fmla="*/ 0 h 1"/>
              <a:gd name="T2" fmla="*/ 26988 w 18"/>
              <a:gd name="T3" fmla="*/ 0 h 1"/>
              <a:gd name="T4" fmla="*/ 0 w 18"/>
              <a:gd name="T5" fmla="*/ 0 h 1"/>
              <a:gd name="T6" fmla="*/ 0 w 18"/>
              <a:gd name="T7" fmla="*/ 0 h 1"/>
              <a:gd name="T8" fmla="*/ 26988 w 18"/>
              <a:gd name="T9" fmla="*/ 0 h 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8" h="1">
                <a:moveTo>
                  <a:pt x="17" y="0"/>
                </a:moveTo>
                <a:lnTo>
                  <a:pt x="17" y="0"/>
                </a:lnTo>
                <a:lnTo>
                  <a:pt x="0" y="0"/>
                </a:lnTo>
                <a:lnTo>
                  <a:pt x="17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1351" name="Freeform 85">
            <a:extLst>
              <a:ext uri="{FF2B5EF4-FFF2-40B4-BE49-F238E27FC236}">
                <a16:creationId xmlns:a16="http://schemas.microsoft.com/office/drawing/2014/main" id="{E0866048-9652-4966-8703-ADBF4D6F3035}"/>
              </a:ext>
            </a:extLst>
          </p:cNvPr>
          <p:cNvSpPr>
            <a:spLocks/>
          </p:cNvSpPr>
          <p:nvPr/>
        </p:nvSpPr>
        <p:spPr bwMode="auto">
          <a:xfrm>
            <a:off x="3098800" y="1404938"/>
            <a:ext cx="28575" cy="1587"/>
          </a:xfrm>
          <a:custGeom>
            <a:avLst/>
            <a:gdLst>
              <a:gd name="T0" fmla="*/ 26988 w 18"/>
              <a:gd name="T1" fmla="*/ 0 h 1"/>
              <a:gd name="T2" fmla="*/ 26988 w 18"/>
              <a:gd name="T3" fmla="*/ 0 h 1"/>
              <a:gd name="T4" fmla="*/ 0 w 18"/>
              <a:gd name="T5" fmla="*/ 0 h 1"/>
              <a:gd name="T6" fmla="*/ 0 w 18"/>
              <a:gd name="T7" fmla="*/ 0 h 1"/>
              <a:gd name="T8" fmla="*/ 26988 w 18"/>
              <a:gd name="T9" fmla="*/ 0 h 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8" h="1">
                <a:moveTo>
                  <a:pt x="17" y="0"/>
                </a:moveTo>
                <a:lnTo>
                  <a:pt x="17" y="0"/>
                </a:lnTo>
                <a:lnTo>
                  <a:pt x="0" y="0"/>
                </a:lnTo>
                <a:lnTo>
                  <a:pt x="17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1352" name="Freeform 86">
            <a:extLst>
              <a:ext uri="{FF2B5EF4-FFF2-40B4-BE49-F238E27FC236}">
                <a16:creationId xmlns:a16="http://schemas.microsoft.com/office/drawing/2014/main" id="{33C5C441-EB00-43DC-AFC4-58CFA601B234}"/>
              </a:ext>
            </a:extLst>
          </p:cNvPr>
          <p:cNvSpPr>
            <a:spLocks/>
          </p:cNvSpPr>
          <p:nvPr/>
        </p:nvSpPr>
        <p:spPr bwMode="auto">
          <a:xfrm>
            <a:off x="3038475" y="1404938"/>
            <a:ext cx="30163" cy="1587"/>
          </a:xfrm>
          <a:custGeom>
            <a:avLst/>
            <a:gdLst>
              <a:gd name="T0" fmla="*/ 28575 w 19"/>
              <a:gd name="T1" fmla="*/ 0 h 1"/>
              <a:gd name="T2" fmla="*/ 28575 w 19"/>
              <a:gd name="T3" fmla="*/ 0 h 1"/>
              <a:gd name="T4" fmla="*/ 0 w 19"/>
              <a:gd name="T5" fmla="*/ 0 h 1"/>
              <a:gd name="T6" fmla="*/ 0 w 19"/>
              <a:gd name="T7" fmla="*/ 0 h 1"/>
              <a:gd name="T8" fmla="*/ 28575 w 19"/>
              <a:gd name="T9" fmla="*/ 0 h 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9" h="1">
                <a:moveTo>
                  <a:pt x="18" y="0"/>
                </a:moveTo>
                <a:lnTo>
                  <a:pt x="18" y="0"/>
                </a:lnTo>
                <a:lnTo>
                  <a:pt x="0" y="0"/>
                </a:lnTo>
                <a:lnTo>
                  <a:pt x="18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1353" name="Freeform 87">
            <a:extLst>
              <a:ext uri="{FF2B5EF4-FFF2-40B4-BE49-F238E27FC236}">
                <a16:creationId xmlns:a16="http://schemas.microsoft.com/office/drawing/2014/main" id="{A7FEE0D0-F85A-4B39-B2B6-8BE72C12958B}"/>
              </a:ext>
            </a:extLst>
          </p:cNvPr>
          <p:cNvSpPr>
            <a:spLocks/>
          </p:cNvSpPr>
          <p:nvPr/>
        </p:nvSpPr>
        <p:spPr bwMode="auto">
          <a:xfrm>
            <a:off x="2974975" y="1404938"/>
            <a:ext cx="31750" cy="1587"/>
          </a:xfrm>
          <a:custGeom>
            <a:avLst/>
            <a:gdLst>
              <a:gd name="T0" fmla="*/ 30163 w 20"/>
              <a:gd name="T1" fmla="*/ 0 h 1"/>
              <a:gd name="T2" fmla="*/ 30163 w 20"/>
              <a:gd name="T3" fmla="*/ 0 h 1"/>
              <a:gd name="T4" fmla="*/ 0 w 20"/>
              <a:gd name="T5" fmla="*/ 0 h 1"/>
              <a:gd name="T6" fmla="*/ 0 w 20"/>
              <a:gd name="T7" fmla="*/ 0 h 1"/>
              <a:gd name="T8" fmla="*/ 30163 w 20"/>
              <a:gd name="T9" fmla="*/ 0 h 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0" h="1">
                <a:moveTo>
                  <a:pt x="19" y="0"/>
                </a:moveTo>
                <a:lnTo>
                  <a:pt x="19" y="0"/>
                </a:lnTo>
                <a:lnTo>
                  <a:pt x="0" y="0"/>
                </a:lnTo>
                <a:lnTo>
                  <a:pt x="19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1354" name="Freeform 88">
            <a:extLst>
              <a:ext uri="{FF2B5EF4-FFF2-40B4-BE49-F238E27FC236}">
                <a16:creationId xmlns:a16="http://schemas.microsoft.com/office/drawing/2014/main" id="{84E98A6E-CC2F-454D-9162-5A7DA377B20E}"/>
              </a:ext>
            </a:extLst>
          </p:cNvPr>
          <p:cNvSpPr>
            <a:spLocks/>
          </p:cNvSpPr>
          <p:nvPr/>
        </p:nvSpPr>
        <p:spPr bwMode="auto">
          <a:xfrm>
            <a:off x="2917825" y="1404938"/>
            <a:ext cx="28575" cy="1587"/>
          </a:xfrm>
          <a:custGeom>
            <a:avLst/>
            <a:gdLst>
              <a:gd name="T0" fmla="*/ 26988 w 18"/>
              <a:gd name="T1" fmla="*/ 0 h 1"/>
              <a:gd name="T2" fmla="*/ 26988 w 18"/>
              <a:gd name="T3" fmla="*/ 0 h 1"/>
              <a:gd name="T4" fmla="*/ 0 w 18"/>
              <a:gd name="T5" fmla="*/ 0 h 1"/>
              <a:gd name="T6" fmla="*/ 0 w 18"/>
              <a:gd name="T7" fmla="*/ 0 h 1"/>
              <a:gd name="T8" fmla="*/ 26988 w 18"/>
              <a:gd name="T9" fmla="*/ 0 h 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8" h="1">
                <a:moveTo>
                  <a:pt x="17" y="0"/>
                </a:moveTo>
                <a:lnTo>
                  <a:pt x="17" y="0"/>
                </a:lnTo>
                <a:lnTo>
                  <a:pt x="0" y="0"/>
                </a:lnTo>
                <a:lnTo>
                  <a:pt x="17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1355" name="Freeform 89">
            <a:extLst>
              <a:ext uri="{FF2B5EF4-FFF2-40B4-BE49-F238E27FC236}">
                <a16:creationId xmlns:a16="http://schemas.microsoft.com/office/drawing/2014/main" id="{55D1536B-1B2F-4E91-9A8E-7C4A198872F7}"/>
              </a:ext>
            </a:extLst>
          </p:cNvPr>
          <p:cNvSpPr>
            <a:spLocks/>
          </p:cNvSpPr>
          <p:nvPr/>
        </p:nvSpPr>
        <p:spPr bwMode="auto">
          <a:xfrm>
            <a:off x="2855913" y="1404938"/>
            <a:ext cx="28575" cy="1587"/>
          </a:xfrm>
          <a:custGeom>
            <a:avLst/>
            <a:gdLst>
              <a:gd name="T0" fmla="*/ 26988 w 18"/>
              <a:gd name="T1" fmla="*/ 0 h 1"/>
              <a:gd name="T2" fmla="*/ 26988 w 18"/>
              <a:gd name="T3" fmla="*/ 0 h 1"/>
              <a:gd name="T4" fmla="*/ 0 w 18"/>
              <a:gd name="T5" fmla="*/ 0 h 1"/>
              <a:gd name="T6" fmla="*/ 0 w 18"/>
              <a:gd name="T7" fmla="*/ 0 h 1"/>
              <a:gd name="T8" fmla="*/ 26988 w 18"/>
              <a:gd name="T9" fmla="*/ 0 h 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8" h="1">
                <a:moveTo>
                  <a:pt x="17" y="0"/>
                </a:moveTo>
                <a:lnTo>
                  <a:pt x="17" y="0"/>
                </a:lnTo>
                <a:lnTo>
                  <a:pt x="0" y="0"/>
                </a:lnTo>
                <a:lnTo>
                  <a:pt x="17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1356" name="Freeform 90">
            <a:extLst>
              <a:ext uri="{FF2B5EF4-FFF2-40B4-BE49-F238E27FC236}">
                <a16:creationId xmlns:a16="http://schemas.microsoft.com/office/drawing/2014/main" id="{656D14E6-8CE4-4ECB-970F-D7DD2561E36A}"/>
              </a:ext>
            </a:extLst>
          </p:cNvPr>
          <p:cNvSpPr>
            <a:spLocks/>
          </p:cNvSpPr>
          <p:nvPr/>
        </p:nvSpPr>
        <p:spPr bwMode="auto">
          <a:xfrm>
            <a:off x="2794000" y="1404938"/>
            <a:ext cx="28575" cy="1587"/>
          </a:xfrm>
          <a:custGeom>
            <a:avLst/>
            <a:gdLst>
              <a:gd name="T0" fmla="*/ 26988 w 18"/>
              <a:gd name="T1" fmla="*/ 0 h 1"/>
              <a:gd name="T2" fmla="*/ 26988 w 18"/>
              <a:gd name="T3" fmla="*/ 0 h 1"/>
              <a:gd name="T4" fmla="*/ 0 w 18"/>
              <a:gd name="T5" fmla="*/ 0 h 1"/>
              <a:gd name="T6" fmla="*/ 0 w 18"/>
              <a:gd name="T7" fmla="*/ 0 h 1"/>
              <a:gd name="T8" fmla="*/ 26988 w 18"/>
              <a:gd name="T9" fmla="*/ 0 h 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8" h="1">
                <a:moveTo>
                  <a:pt x="17" y="0"/>
                </a:moveTo>
                <a:lnTo>
                  <a:pt x="17" y="0"/>
                </a:lnTo>
                <a:lnTo>
                  <a:pt x="0" y="0"/>
                </a:lnTo>
                <a:lnTo>
                  <a:pt x="17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1357" name="Freeform 91">
            <a:extLst>
              <a:ext uri="{FF2B5EF4-FFF2-40B4-BE49-F238E27FC236}">
                <a16:creationId xmlns:a16="http://schemas.microsoft.com/office/drawing/2014/main" id="{F6A48C87-A114-441D-AFEC-5CC84233D6D3}"/>
              </a:ext>
            </a:extLst>
          </p:cNvPr>
          <p:cNvSpPr>
            <a:spLocks/>
          </p:cNvSpPr>
          <p:nvPr/>
        </p:nvSpPr>
        <p:spPr bwMode="auto">
          <a:xfrm>
            <a:off x="2732088" y="1404938"/>
            <a:ext cx="30162" cy="1587"/>
          </a:xfrm>
          <a:custGeom>
            <a:avLst/>
            <a:gdLst>
              <a:gd name="T0" fmla="*/ 28575 w 19"/>
              <a:gd name="T1" fmla="*/ 0 h 1"/>
              <a:gd name="T2" fmla="*/ 28575 w 19"/>
              <a:gd name="T3" fmla="*/ 0 h 1"/>
              <a:gd name="T4" fmla="*/ 0 w 19"/>
              <a:gd name="T5" fmla="*/ 0 h 1"/>
              <a:gd name="T6" fmla="*/ 0 w 19"/>
              <a:gd name="T7" fmla="*/ 0 h 1"/>
              <a:gd name="T8" fmla="*/ 28575 w 19"/>
              <a:gd name="T9" fmla="*/ 0 h 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9" h="1">
                <a:moveTo>
                  <a:pt x="18" y="0"/>
                </a:moveTo>
                <a:lnTo>
                  <a:pt x="18" y="0"/>
                </a:lnTo>
                <a:lnTo>
                  <a:pt x="0" y="0"/>
                </a:lnTo>
                <a:lnTo>
                  <a:pt x="18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1358" name="Freeform 92">
            <a:extLst>
              <a:ext uri="{FF2B5EF4-FFF2-40B4-BE49-F238E27FC236}">
                <a16:creationId xmlns:a16="http://schemas.microsoft.com/office/drawing/2014/main" id="{009B524C-968E-4B42-BD8F-E518EB039C41}"/>
              </a:ext>
            </a:extLst>
          </p:cNvPr>
          <p:cNvSpPr>
            <a:spLocks/>
          </p:cNvSpPr>
          <p:nvPr/>
        </p:nvSpPr>
        <p:spPr bwMode="auto">
          <a:xfrm>
            <a:off x="2670175" y="1404938"/>
            <a:ext cx="30163" cy="1587"/>
          </a:xfrm>
          <a:custGeom>
            <a:avLst/>
            <a:gdLst>
              <a:gd name="T0" fmla="*/ 28575 w 19"/>
              <a:gd name="T1" fmla="*/ 0 h 1"/>
              <a:gd name="T2" fmla="*/ 28575 w 19"/>
              <a:gd name="T3" fmla="*/ 0 h 1"/>
              <a:gd name="T4" fmla="*/ 0 w 19"/>
              <a:gd name="T5" fmla="*/ 0 h 1"/>
              <a:gd name="T6" fmla="*/ 0 w 19"/>
              <a:gd name="T7" fmla="*/ 0 h 1"/>
              <a:gd name="T8" fmla="*/ 28575 w 19"/>
              <a:gd name="T9" fmla="*/ 0 h 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9" h="1">
                <a:moveTo>
                  <a:pt x="18" y="0"/>
                </a:moveTo>
                <a:lnTo>
                  <a:pt x="18" y="0"/>
                </a:lnTo>
                <a:lnTo>
                  <a:pt x="0" y="0"/>
                </a:lnTo>
                <a:lnTo>
                  <a:pt x="18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1359" name="Freeform 93">
            <a:extLst>
              <a:ext uri="{FF2B5EF4-FFF2-40B4-BE49-F238E27FC236}">
                <a16:creationId xmlns:a16="http://schemas.microsoft.com/office/drawing/2014/main" id="{E12A4FCC-C955-4197-A538-1DBC3ADDC8BC}"/>
              </a:ext>
            </a:extLst>
          </p:cNvPr>
          <p:cNvSpPr>
            <a:spLocks/>
          </p:cNvSpPr>
          <p:nvPr/>
        </p:nvSpPr>
        <p:spPr bwMode="auto">
          <a:xfrm>
            <a:off x="2613025" y="1404938"/>
            <a:ext cx="28575" cy="1587"/>
          </a:xfrm>
          <a:custGeom>
            <a:avLst/>
            <a:gdLst>
              <a:gd name="T0" fmla="*/ 26988 w 18"/>
              <a:gd name="T1" fmla="*/ 0 h 1"/>
              <a:gd name="T2" fmla="*/ 26988 w 18"/>
              <a:gd name="T3" fmla="*/ 0 h 1"/>
              <a:gd name="T4" fmla="*/ 0 w 18"/>
              <a:gd name="T5" fmla="*/ 0 h 1"/>
              <a:gd name="T6" fmla="*/ 0 w 18"/>
              <a:gd name="T7" fmla="*/ 0 h 1"/>
              <a:gd name="T8" fmla="*/ 26988 w 18"/>
              <a:gd name="T9" fmla="*/ 0 h 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8" h="1">
                <a:moveTo>
                  <a:pt x="17" y="0"/>
                </a:moveTo>
                <a:lnTo>
                  <a:pt x="17" y="0"/>
                </a:lnTo>
                <a:lnTo>
                  <a:pt x="0" y="0"/>
                </a:lnTo>
                <a:lnTo>
                  <a:pt x="17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1360" name="Freeform 94">
            <a:extLst>
              <a:ext uri="{FF2B5EF4-FFF2-40B4-BE49-F238E27FC236}">
                <a16:creationId xmlns:a16="http://schemas.microsoft.com/office/drawing/2014/main" id="{09E4E2D1-7EA5-4937-BAD5-279DEE60D4C1}"/>
              </a:ext>
            </a:extLst>
          </p:cNvPr>
          <p:cNvSpPr>
            <a:spLocks/>
          </p:cNvSpPr>
          <p:nvPr/>
        </p:nvSpPr>
        <p:spPr bwMode="auto">
          <a:xfrm>
            <a:off x="2549525" y="1404938"/>
            <a:ext cx="30163" cy="1587"/>
          </a:xfrm>
          <a:custGeom>
            <a:avLst/>
            <a:gdLst>
              <a:gd name="T0" fmla="*/ 28575 w 19"/>
              <a:gd name="T1" fmla="*/ 0 h 1"/>
              <a:gd name="T2" fmla="*/ 28575 w 19"/>
              <a:gd name="T3" fmla="*/ 0 h 1"/>
              <a:gd name="T4" fmla="*/ 0 w 19"/>
              <a:gd name="T5" fmla="*/ 0 h 1"/>
              <a:gd name="T6" fmla="*/ 0 w 19"/>
              <a:gd name="T7" fmla="*/ 0 h 1"/>
              <a:gd name="T8" fmla="*/ 28575 w 19"/>
              <a:gd name="T9" fmla="*/ 0 h 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9" h="1">
                <a:moveTo>
                  <a:pt x="18" y="0"/>
                </a:moveTo>
                <a:lnTo>
                  <a:pt x="18" y="0"/>
                </a:lnTo>
                <a:lnTo>
                  <a:pt x="0" y="0"/>
                </a:lnTo>
                <a:lnTo>
                  <a:pt x="18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1361" name="Freeform 95">
            <a:extLst>
              <a:ext uri="{FF2B5EF4-FFF2-40B4-BE49-F238E27FC236}">
                <a16:creationId xmlns:a16="http://schemas.microsoft.com/office/drawing/2014/main" id="{49A1B0C4-65F9-44B4-861C-2A28D28CE137}"/>
              </a:ext>
            </a:extLst>
          </p:cNvPr>
          <p:cNvSpPr>
            <a:spLocks/>
          </p:cNvSpPr>
          <p:nvPr/>
        </p:nvSpPr>
        <p:spPr bwMode="auto">
          <a:xfrm>
            <a:off x="2489200" y="1404938"/>
            <a:ext cx="28575" cy="1587"/>
          </a:xfrm>
          <a:custGeom>
            <a:avLst/>
            <a:gdLst>
              <a:gd name="T0" fmla="*/ 26988 w 18"/>
              <a:gd name="T1" fmla="*/ 0 h 1"/>
              <a:gd name="T2" fmla="*/ 26988 w 18"/>
              <a:gd name="T3" fmla="*/ 0 h 1"/>
              <a:gd name="T4" fmla="*/ 0 w 18"/>
              <a:gd name="T5" fmla="*/ 0 h 1"/>
              <a:gd name="T6" fmla="*/ 0 w 18"/>
              <a:gd name="T7" fmla="*/ 0 h 1"/>
              <a:gd name="T8" fmla="*/ 26988 w 18"/>
              <a:gd name="T9" fmla="*/ 0 h 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8" h="1">
                <a:moveTo>
                  <a:pt x="17" y="0"/>
                </a:moveTo>
                <a:lnTo>
                  <a:pt x="17" y="0"/>
                </a:lnTo>
                <a:lnTo>
                  <a:pt x="0" y="0"/>
                </a:lnTo>
                <a:lnTo>
                  <a:pt x="17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1362" name="Freeform 96">
            <a:extLst>
              <a:ext uri="{FF2B5EF4-FFF2-40B4-BE49-F238E27FC236}">
                <a16:creationId xmlns:a16="http://schemas.microsoft.com/office/drawing/2014/main" id="{C0FDD136-48FB-455E-9D5B-9C4F8FF6C674}"/>
              </a:ext>
            </a:extLst>
          </p:cNvPr>
          <p:cNvSpPr>
            <a:spLocks/>
          </p:cNvSpPr>
          <p:nvPr/>
        </p:nvSpPr>
        <p:spPr bwMode="auto">
          <a:xfrm>
            <a:off x="2427288" y="1404938"/>
            <a:ext cx="28575" cy="1587"/>
          </a:xfrm>
          <a:custGeom>
            <a:avLst/>
            <a:gdLst>
              <a:gd name="T0" fmla="*/ 26988 w 18"/>
              <a:gd name="T1" fmla="*/ 0 h 1"/>
              <a:gd name="T2" fmla="*/ 26988 w 18"/>
              <a:gd name="T3" fmla="*/ 0 h 1"/>
              <a:gd name="T4" fmla="*/ 0 w 18"/>
              <a:gd name="T5" fmla="*/ 0 h 1"/>
              <a:gd name="T6" fmla="*/ 0 w 18"/>
              <a:gd name="T7" fmla="*/ 0 h 1"/>
              <a:gd name="T8" fmla="*/ 26988 w 18"/>
              <a:gd name="T9" fmla="*/ 0 h 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8" h="1">
                <a:moveTo>
                  <a:pt x="17" y="0"/>
                </a:moveTo>
                <a:lnTo>
                  <a:pt x="17" y="0"/>
                </a:lnTo>
                <a:lnTo>
                  <a:pt x="0" y="0"/>
                </a:lnTo>
                <a:lnTo>
                  <a:pt x="17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1363" name="Freeform 97">
            <a:extLst>
              <a:ext uri="{FF2B5EF4-FFF2-40B4-BE49-F238E27FC236}">
                <a16:creationId xmlns:a16="http://schemas.microsoft.com/office/drawing/2014/main" id="{9B19F27A-B744-42D9-882F-0878F76DFC23}"/>
              </a:ext>
            </a:extLst>
          </p:cNvPr>
          <p:cNvSpPr>
            <a:spLocks/>
          </p:cNvSpPr>
          <p:nvPr/>
        </p:nvSpPr>
        <p:spPr bwMode="auto">
          <a:xfrm>
            <a:off x="2366963" y="1404938"/>
            <a:ext cx="31750" cy="1587"/>
          </a:xfrm>
          <a:custGeom>
            <a:avLst/>
            <a:gdLst>
              <a:gd name="T0" fmla="*/ 30163 w 20"/>
              <a:gd name="T1" fmla="*/ 0 h 1"/>
              <a:gd name="T2" fmla="*/ 30163 w 20"/>
              <a:gd name="T3" fmla="*/ 0 h 1"/>
              <a:gd name="T4" fmla="*/ 0 w 20"/>
              <a:gd name="T5" fmla="*/ 0 h 1"/>
              <a:gd name="T6" fmla="*/ 0 w 20"/>
              <a:gd name="T7" fmla="*/ 0 h 1"/>
              <a:gd name="T8" fmla="*/ 30163 w 20"/>
              <a:gd name="T9" fmla="*/ 0 h 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0" h="1">
                <a:moveTo>
                  <a:pt x="19" y="0"/>
                </a:moveTo>
                <a:lnTo>
                  <a:pt x="19" y="0"/>
                </a:lnTo>
                <a:lnTo>
                  <a:pt x="0" y="0"/>
                </a:lnTo>
                <a:lnTo>
                  <a:pt x="19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1364" name="Freeform 98">
            <a:extLst>
              <a:ext uri="{FF2B5EF4-FFF2-40B4-BE49-F238E27FC236}">
                <a16:creationId xmlns:a16="http://schemas.microsoft.com/office/drawing/2014/main" id="{0C769434-ABDE-46FA-B09D-0A123EA83E45}"/>
              </a:ext>
            </a:extLst>
          </p:cNvPr>
          <p:cNvSpPr>
            <a:spLocks/>
          </p:cNvSpPr>
          <p:nvPr/>
        </p:nvSpPr>
        <p:spPr bwMode="auto">
          <a:xfrm>
            <a:off x="2306638" y="1404938"/>
            <a:ext cx="28575" cy="1587"/>
          </a:xfrm>
          <a:custGeom>
            <a:avLst/>
            <a:gdLst>
              <a:gd name="T0" fmla="*/ 26988 w 18"/>
              <a:gd name="T1" fmla="*/ 0 h 1"/>
              <a:gd name="T2" fmla="*/ 26988 w 18"/>
              <a:gd name="T3" fmla="*/ 0 h 1"/>
              <a:gd name="T4" fmla="*/ 0 w 18"/>
              <a:gd name="T5" fmla="*/ 0 h 1"/>
              <a:gd name="T6" fmla="*/ 0 w 18"/>
              <a:gd name="T7" fmla="*/ 0 h 1"/>
              <a:gd name="T8" fmla="*/ 26988 w 18"/>
              <a:gd name="T9" fmla="*/ 0 h 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8" h="1">
                <a:moveTo>
                  <a:pt x="17" y="0"/>
                </a:moveTo>
                <a:lnTo>
                  <a:pt x="17" y="0"/>
                </a:lnTo>
                <a:lnTo>
                  <a:pt x="0" y="0"/>
                </a:lnTo>
                <a:lnTo>
                  <a:pt x="17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1365" name="Freeform 99">
            <a:extLst>
              <a:ext uri="{FF2B5EF4-FFF2-40B4-BE49-F238E27FC236}">
                <a16:creationId xmlns:a16="http://schemas.microsoft.com/office/drawing/2014/main" id="{43CEFA0C-9A25-4DF6-BFDD-80665A8596BB}"/>
              </a:ext>
            </a:extLst>
          </p:cNvPr>
          <p:cNvSpPr>
            <a:spLocks/>
          </p:cNvSpPr>
          <p:nvPr/>
        </p:nvSpPr>
        <p:spPr bwMode="auto">
          <a:xfrm>
            <a:off x="2244725" y="1404938"/>
            <a:ext cx="28575" cy="1587"/>
          </a:xfrm>
          <a:custGeom>
            <a:avLst/>
            <a:gdLst>
              <a:gd name="T0" fmla="*/ 26988 w 18"/>
              <a:gd name="T1" fmla="*/ 0 h 1"/>
              <a:gd name="T2" fmla="*/ 26988 w 18"/>
              <a:gd name="T3" fmla="*/ 0 h 1"/>
              <a:gd name="T4" fmla="*/ 0 w 18"/>
              <a:gd name="T5" fmla="*/ 0 h 1"/>
              <a:gd name="T6" fmla="*/ 0 w 18"/>
              <a:gd name="T7" fmla="*/ 0 h 1"/>
              <a:gd name="T8" fmla="*/ 26988 w 18"/>
              <a:gd name="T9" fmla="*/ 0 h 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8" h="1">
                <a:moveTo>
                  <a:pt x="17" y="0"/>
                </a:moveTo>
                <a:lnTo>
                  <a:pt x="17" y="0"/>
                </a:lnTo>
                <a:lnTo>
                  <a:pt x="0" y="0"/>
                </a:lnTo>
                <a:lnTo>
                  <a:pt x="17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1366" name="Freeform 100">
            <a:extLst>
              <a:ext uri="{FF2B5EF4-FFF2-40B4-BE49-F238E27FC236}">
                <a16:creationId xmlns:a16="http://schemas.microsoft.com/office/drawing/2014/main" id="{AD217229-CD92-42D5-934C-C365463E7773}"/>
              </a:ext>
            </a:extLst>
          </p:cNvPr>
          <p:cNvSpPr>
            <a:spLocks/>
          </p:cNvSpPr>
          <p:nvPr/>
        </p:nvSpPr>
        <p:spPr bwMode="auto">
          <a:xfrm>
            <a:off x="2184400" y="1404938"/>
            <a:ext cx="28575" cy="1587"/>
          </a:xfrm>
          <a:custGeom>
            <a:avLst/>
            <a:gdLst>
              <a:gd name="T0" fmla="*/ 26988 w 18"/>
              <a:gd name="T1" fmla="*/ 0 h 1"/>
              <a:gd name="T2" fmla="*/ 26988 w 18"/>
              <a:gd name="T3" fmla="*/ 0 h 1"/>
              <a:gd name="T4" fmla="*/ 0 w 18"/>
              <a:gd name="T5" fmla="*/ 0 h 1"/>
              <a:gd name="T6" fmla="*/ 0 w 18"/>
              <a:gd name="T7" fmla="*/ 0 h 1"/>
              <a:gd name="T8" fmla="*/ 26988 w 18"/>
              <a:gd name="T9" fmla="*/ 0 h 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8" h="1">
                <a:moveTo>
                  <a:pt x="17" y="0"/>
                </a:moveTo>
                <a:lnTo>
                  <a:pt x="17" y="0"/>
                </a:lnTo>
                <a:lnTo>
                  <a:pt x="0" y="0"/>
                </a:lnTo>
                <a:lnTo>
                  <a:pt x="17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1367" name="Freeform 101">
            <a:extLst>
              <a:ext uri="{FF2B5EF4-FFF2-40B4-BE49-F238E27FC236}">
                <a16:creationId xmlns:a16="http://schemas.microsoft.com/office/drawing/2014/main" id="{8926D851-91CC-45D8-A965-06991BA2BBCA}"/>
              </a:ext>
            </a:extLst>
          </p:cNvPr>
          <p:cNvSpPr>
            <a:spLocks/>
          </p:cNvSpPr>
          <p:nvPr/>
        </p:nvSpPr>
        <p:spPr bwMode="auto">
          <a:xfrm>
            <a:off x="2120900" y="1404938"/>
            <a:ext cx="28575" cy="1587"/>
          </a:xfrm>
          <a:custGeom>
            <a:avLst/>
            <a:gdLst>
              <a:gd name="T0" fmla="*/ 26988 w 18"/>
              <a:gd name="T1" fmla="*/ 0 h 1"/>
              <a:gd name="T2" fmla="*/ 26988 w 18"/>
              <a:gd name="T3" fmla="*/ 0 h 1"/>
              <a:gd name="T4" fmla="*/ 0 w 18"/>
              <a:gd name="T5" fmla="*/ 0 h 1"/>
              <a:gd name="T6" fmla="*/ 0 w 18"/>
              <a:gd name="T7" fmla="*/ 0 h 1"/>
              <a:gd name="T8" fmla="*/ 26988 w 18"/>
              <a:gd name="T9" fmla="*/ 0 h 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8" h="1">
                <a:moveTo>
                  <a:pt x="17" y="0"/>
                </a:moveTo>
                <a:lnTo>
                  <a:pt x="17" y="0"/>
                </a:lnTo>
                <a:lnTo>
                  <a:pt x="0" y="0"/>
                </a:lnTo>
                <a:lnTo>
                  <a:pt x="17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1368" name="Freeform 102">
            <a:extLst>
              <a:ext uri="{FF2B5EF4-FFF2-40B4-BE49-F238E27FC236}">
                <a16:creationId xmlns:a16="http://schemas.microsoft.com/office/drawing/2014/main" id="{4AAC4746-0FC1-433F-A5B1-31D553659820}"/>
              </a:ext>
            </a:extLst>
          </p:cNvPr>
          <p:cNvSpPr>
            <a:spLocks/>
          </p:cNvSpPr>
          <p:nvPr/>
        </p:nvSpPr>
        <p:spPr bwMode="auto">
          <a:xfrm>
            <a:off x="2062163" y="1404938"/>
            <a:ext cx="30162" cy="1587"/>
          </a:xfrm>
          <a:custGeom>
            <a:avLst/>
            <a:gdLst>
              <a:gd name="T0" fmla="*/ 28575 w 19"/>
              <a:gd name="T1" fmla="*/ 0 h 1"/>
              <a:gd name="T2" fmla="*/ 28575 w 19"/>
              <a:gd name="T3" fmla="*/ 0 h 1"/>
              <a:gd name="T4" fmla="*/ 0 w 19"/>
              <a:gd name="T5" fmla="*/ 0 h 1"/>
              <a:gd name="T6" fmla="*/ 0 w 19"/>
              <a:gd name="T7" fmla="*/ 0 h 1"/>
              <a:gd name="T8" fmla="*/ 28575 w 19"/>
              <a:gd name="T9" fmla="*/ 0 h 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9" h="1">
                <a:moveTo>
                  <a:pt x="18" y="0"/>
                </a:moveTo>
                <a:lnTo>
                  <a:pt x="18" y="0"/>
                </a:lnTo>
                <a:lnTo>
                  <a:pt x="0" y="0"/>
                </a:lnTo>
                <a:lnTo>
                  <a:pt x="18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1369" name="Freeform 103">
            <a:extLst>
              <a:ext uri="{FF2B5EF4-FFF2-40B4-BE49-F238E27FC236}">
                <a16:creationId xmlns:a16="http://schemas.microsoft.com/office/drawing/2014/main" id="{825FDB8C-4A55-44DB-9BB6-42A58476D192}"/>
              </a:ext>
            </a:extLst>
          </p:cNvPr>
          <p:cNvSpPr>
            <a:spLocks/>
          </p:cNvSpPr>
          <p:nvPr/>
        </p:nvSpPr>
        <p:spPr bwMode="auto">
          <a:xfrm>
            <a:off x="2043113" y="1411288"/>
            <a:ext cx="1587" cy="30162"/>
          </a:xfrm>
          <a:custGeom>
            <a:avLst/>
            <a:gdLst>
              <a:gd name="T0" fmla="*/ 0 w 1"/>
              <a:gd name="T1" fmla="*/ 0 h 19"/>
              <a:gd name="T2" fmla="*/ 0 w 1"/>
              <a:gd name="T3" fmla="*/ 0 h 19"/>
              <a:gd name="T4" fmla="*/ 0 w 1"/>
              <a:gd name="T5" fmla="*/ 28575 h 19"/>
              <a:gd name="T6" fmla="*/ 0 w 1"/>
              <a:gd name="T7" fmla="*/ 28575 h 19"/>
              <a:gd name="T8" fmla="*/ 0 w 1"/>
              <a:gd name="T9" fmla="*/ 0 h 1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" h="19">
                <a:moveTo>
                  <a:pt x="0" y="0"/>
                </a:moveTo>
                <a:lnTo>
                  <a:pt x="0" y="0"/>
                </a:lnTo>
                <a:lnTo>
                  <a:pt x="0" y="18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1370" name="Freeform 104">
            <a:extLst>
              <a:ext uri="{FF2B5EF4-FFF2-40B4-BE49-F238E27FC236}">
                <a16:creationId xmlns:a16="http://schemas.microsoft.com/office/drawing/2014/main" id="{68EF3429-EDC0-419D-9936-E3E6FA8C851B}"/>
              </a:ext>
            </a:extLst>
          </p:cNvPr>
          <p:cNvSpPr>
            <a:spLocks/>
          </p:cNvSpPr>
          <p:nvPr/>
        </p:nvSpPr>
        <p:spPr bwMode="auto">
          <a:xfrm>
            <a:off x="2043113" y="1471613"/>
            <a:ext cx="1587" cy="30162"/>
          </a:xfrm>
          <a:custGeom>
            <a:avLst/>
            <a:gdLst>
              <a:gd name="T0" fmla="*/ 0 w 1"/>
              <a:gd name="T1" fmla="*/ 0 h 19"/>
              <a:gd name="T2" fmla="*/ 0 w 1"/>
              <a:gd name="T3" fmla="*/ 0 h 19"/>
              <a:gd name="T4" fmla="*/ 0 w 1"/>
              <a:gd name="T5" fmla="*/ 28575 h 19"/>
              <a:gd name="T6" fmla="*/ 0 w 1"/>
              <a:gd name="T7" fmla="*/ 28575 h 19"/>
              <a:gd name="T8" fmla="*/ 0 w 1"/>
              <a:gd name="T9" fmla="*/ 0 h 1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" h="19">
                <a:moveTo>
                  <a:pt x="0" y="0"/>
                </a:moveTo>
                <a:lnTo>
                  <a:pt x="0" y="0"/>
                </a:lnTo>
                <a:lnTo>
                  <a:pt x="0" y="18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1371" name="Freeform 105">
            <a:extLst>
              <a:ext uri="{FF2B5EF4-FFF2-40B4-BE49-F238E27FC236}">
                <a16:creationId xmlns:a16="http://schemas.microsoft.com/office/drawing/2014/main" id="{ADE5B348-3A86-441B-9701-B1C1FDC96D79}"/>
              </a:ext>
            </a:extLst>
          </p:cNvPr>
          <p:cNvSpPr>
            <a:spLocks/>
          </p:cNvSpPr>
          <p:nvPr/>
        </p:nvSpPr>
        <p:spPr bwMode="auto">
          <a:xfrm>
            <a:off x="2043113" y="1531938"/>
            <a:ext cx="1587" cy="30162"/>
          </a:xfrm>
          <a:custGeom>
            <a:avLst/>
            <a:gdLst>
              <a:gd name="T0" fmla="*/ 0 w 1"/>
              <a:gd name="T1" fmla="*/ 0 h 19"/>
              <a:gd name="T2" fmla="*/ 0 w 1"/>
              <a:gd name="T3" fmla="*/ 0 h 19"/>
              <a:gd name="T4" fmla="*/ 0 w 1"/>
              <a:gd name="T5" fmla="*/ 28575 h 19"/>
              <a:gd name="T6" fmla="*/ 0 w 1"/>
              <a:gd name="T7" fmla="*/ 28575 h 19"/>
              <a:gd name="T8" fmla="*/ 0 w 1"/>
              <a:gd name="T9" fmla="*/ 0 h 1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" h="19">
                <a:moveTo>
                  <a:pt x="0" y="0"/>
                </a:moveTo>
                <a:lnTo>
                  <a:pt x="0" y="0"/>
                </a:lnTo>
                <a:lnTo>
                  <a:pt x="0" y="18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1372" name="Freeform 106">
            <a:extLst>
              <a:ext uri="{FF2B5EF4-FFF2-40B4-BE49-F238E27FC236}">
                <a16:creationId xmlns:a16="http://schemas.microsoft.com/office/drawing/2014/main" id="{AA9BB764-7674-4256-B55A-DBFD24948897}"/>
              </a:ext>
            </a:extLst>
          </p:cNvPr>
          <p:cNvSpPr>
            <a:spLocks/>
          </p:cNvSpPr>
          <p:nvPr/>
        </p:nvSpPr>
        <p:spPr bwMode="auto">
          <a:xfrm>
            <a:off x="2043113" y="1593850"/>
            <a:ext cx="1587" cy="30163"/>
          </a:xfrm>
          <a:custGeom>
            <a:avLst/>
            <a:gdLst>
              <a:gd name="T0" fmla="*/ 0 w 1"/>
              <a:gd name="T1" fmla="*/ 0 h 19"/>
              <a:gd name="T2" fmla="*/ 0 w 1"/>
              <a:gd name="T3" fmla="*/ 0 h 19"/>
              <a:gd name="T4" fmla="*/ 0 w 1"/>
              <a:gd name="T5" fmla="*/ 28575 h 19"/>
              <a:gd name="T6" fmla="*/ 0 w 1"/>
              <a:gd name="T7" fmla="*/ 28575 h 19"/>
              <a:gd name="T8" fmla="*/ 0 w 1"/>
              <a:gd name="T9" fmla="*/ 0 h 1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" h="19">
                <a:moveTo>
                  <a:pt x="0" y="0"/>
                </a:moveTo>
                <a:lnTo>
                  <a:pt x="0" y="0"/>
                </a:lnTo>
                <a:lnTo>
                  <a:pt x="0" y="18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1373" name="Freeform 107">
            <a:extLst>
              <a:ext uri="{FF2B5EF4-FFF2-40B4-BE49-F238E27FC236}">
                <a16:creationId xmlns:a16="http://schemas.microsoft.com/office/drawing/2014/main" id="{DBB70E27-71E6-4BE9-BAEC-7DF1F7C9F75E}"/>
              </a:ext>
            </a:extLst>
          </p:cNvPr>
          <p:cNvSpPr>
            <a:spLocks/>
          </p:cNvSpPr>
          <p:nvPr/>
        </p:nvSpPr>
        <p:spPr bwMode="auto">
          <a:xfrm>
            <a:off x="2043113" y="1654175"/>
            <a:ext cx="1587" cy="28575"/>
          </a:xfrm>
          <a:custGeom>
            <a:avLst/>
            <a:gdLst>
              <a:gd name="T0" fmla="*/ 0 w 1"/>
              <a:gd name="T1" fmla="*/ 0 h 18"/>
              <a:gd name="T2" fmla="*/ 0 w 1"/>
              <a:gd name="T3" fmla="*/ 0 h 18"/>
              <a:gd name="T4" fmla="*/ 0 w 1"/>
              <a:gd name="T5" fmla="*/ 26988 h 18"/>
              <a:gd name="T6" fmla="*/ 0 w 1"/>
              <a:gd name="T7" fmla="*/ 26988 h 18"/>
              <a:gd name="T8" fmla="*/ 0 w 1"/>
              <a:gd name="T9" fmla="*/ 0 h 1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" h="18">
                <a:moveTo>
                  <a:pt x="0" y="0"/>
                </a:moveTo>
                <a:lnTo>
                  <a:pt x="0" y="0"/>
                </a:lnTo>
                <a:lnTo>
                  <a:pt x="0" y="17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1374" name="Freeform 108">
            <a:extLst>
              <a:ext uri="{FF2B5EF4-FFF2-40B4-BE49-F238E27FC236}">
                <a16:creationId xmlns:a16="http://schemas.microsoft.com/office/drawing/2014/main" id="{2EC8A9C7-F242-4380-84D8-D2EC829F78B3}"/>
              </a:ext>
            </a:extLst>
          </p:cNvPr>
          <p:cNvSpPr>
            <a:spLocks/>
          </p:cNvSpPr>
          <p:nvPr/>
        </p:nvSpPr>
        <p:spPr bwMode="auto">
          <a:xfrm>
            <a:off x="2043113" y="1712913"/>
            <a:ext cx="1587" cy="30162"/>
          </a:xfrm>
          <a:custGeom>
            <a:avLst/>
            <a:gdLst>
              <a:gd name="T0" fmla="*/ 0 w 1"/>
              <a:gd name="T1" fmla="*/ 0 h 19"/>
              <a:gd name="T2" fmla="*/ 0 w 1"/>
              <a:gd name="T3" fmla="*/ 0 h 19"/>
              <a:gd name="T4" fmla="*/ 0 w 1"/>
              <a:gd name="T5" fmla="*/ 28575 h 19"/>
              <a:gd name="T6" fmla="*/ 0 w 1"/>
              <a:gd name="T7" fmla="*/ 28575 h 19"/>
              <a:gd name="T8" fmla="*/ 0 w 1"/>
              <a:gd name="T9" fmla="*/ 0 h 1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" h="19">
                <a:moveTo>
                  <a:pt x="0" y="0"/>
                </a:moveTo>
                <a:lnTo>
                  <a:pt x="0" y="0"/>
                </a:lnTo>
                <a:lnTo>
                  <a:pt x="0" y="18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1375" name="Freeform 109">
            <a:extLst>
              <a:ext uri="{FF2B5EF4-FFF2-40B4-BE49-F238E27FC236}">
                <a16:creationId xmlns:a16="http://schemas.microsoft.com/office/drawing/2014/main" id="{1D56D454-AE29-4C94-88F2-FAB4C945E62A}"/>
              </a:ext>
            </a:extLst>
          </p:cNvPr>
          <p:cNvSpPr>
            <a:spLocks/>
          </p:cNvSpPr>
          <p:nvPr/>
        </p:nvSpPr>
        <p:spPr bwMode="auto">
          <a:xfrm>
            <a:off x="2043113" y="1773238"/>
            <a:ext cx="1587" cy="30162"/>
          </a:xfrm>
          <a:custGeom>
            <a:avLst/>
            <a:gdLst>
              <a:gd name="T0" fmla="*/ 0 w 1"/>
              <a:gd name="T1" fmla="*/ 0 h 19"/>
              <a:gd name="T2" fmla="*/ 0 w 1"/>
              <a:gd name="T3" fmla="*/ 0 h 19"/>
              <a:gd name="T4" fmla="*/ 0 w 1"/>
              <a:gd name="T5" fmla="*/ 28575 h 19"/>
              <a:gd name="T6" fmla="*/ 0 w 1"/>
              <a:gd name="T7" fmla="*/ 28575 h 19"/>
              <a:gd name="T8" fmla="*/ 0 w 1"/>
              <a:gd name="T9" fmla="*/ 0 h 1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" h="19">
                <a:moveTo>
                  <a:pt x="0" y="0"/>
                </a:moveTo>
                <a:lnTo>
                  <a:pt x="0" y="0"/>
                </a:lnTo>
                <a:lnTo>
                  <a:pt x="0" y="18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1376" name="Freeform 110">
            <a:extLst>
              <a:ext uri="{FF2B5EF4-FFF2-40B4-BE49-F238E27FC236}">
                <a16:creationId xmlns:a16="http://schemas.microsoft.com/office/drawing/2014/main" id="{3FCC367A-F514-40CC-98CB-3E7DEF71510B}"/>
              </a:ext>
            </a:extLst>
          </p:cNvPr>
          <p:cNvSpPr>
            <a:spLocks/>
          </p:cNvSpPr>
          <p:nvPr/>
        </p:nvSpPr>
        <p:spPr bwMode="auto">
          <a:xfrm>
            <a:off x="2043113" y="1835150"/>
            <a:ext cx="1587" cy="30163"/>
          </a:xfrm>
          <a:custGeom>
            <a:avLst/>
            <a:gdLst>
              <a:gd name="T0" fmla="*/ 0 w 1"/>
              <a:gd name="T1" fmla="*/ 0 h 19"/>
              <a:gd name="T2" fmla="*/ 0 w 1"/>
              <a:gd name="T3" fmla="*/ 0 h 19"/>
              <a:gd name="T4" fmla="*/ 0 w 1"/>
              <a:gd name="T5" fmla="*/ 28575 h 19"/>
              <a:gd name="T6" fmla="*/ 0 w 1"/>
              <a:gd name="T7" fmla="*/ 28575 h 19"/>
              <a:gd name="T8" fmla="*/ 0 w 1"/>
              <a:gd name="T9" fmla="*/ 0 h 1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" h="19">
                <a:moveTo>
                  <a:pt x="0" y="0"/>
                </a:moveTo>
                <a:lnTo>
                  <a:pt x="0" y="0"/>
                </a:lnTo>
                <a:lnTo>
                  <a:pt x="0" y="18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1377" name="Freeform 111">
            <a:extLst>
              <a:ext uri="{FF2B5EF4-FFF2-40B4-BE49-F238E27FC236}">
                <a16:creationId xmlns:a16="http://schemas.microsoft.com/office/drawing/2014/main" id="{44D3483F-4BB5-4138-AE0C-7DD32C8C365B}"/>
              </a:ext>
            </a:extLst>
          </p:cNvPr>
          <p:cNvSpPr>
            <a:spLocks/>
          </p:cNvSpPr>
          <p:nvPr/>
        </p:nvSpPr>
        <p:spPr bwMode="auto">
          <a:xfrm>
            <a:off x="2043113" y="1895475"/>
            <a:ext cx="1587" cy="30163"/>
          </a:xfrm>
          <a:custGeom>
            <a:avLst/>
            <a:gdLst>
              <a:gd name="T0" fmla="*/ 0 w 1"/>
              <a:gd name="T1" fmla="*/ 0 h 19"/>
              <a:gd name="T2" fmla="*/ 0 w 1"/>
              <a:gd name="T3" fmla="*/ 0 h 19"/>
              <a:gd name="T4" fmla="*/ 0 w 1"/>
              <a:gd name="T5" fmla="*/ 28575 h 19"/>
              <a:gd name="T6" fmla="*/ 0 w 1"/>
              <a:gd name="T7" fmla="*/ 28575 h 19"/>
              <a:gd name="T8" fmla="*/ 0 w 1"/>
              <a:gd name="T9" fmla="*/ 0 h 1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" h="19">
                <a:moveTo>
                  <a:pt x="0" y="0"/>
                </a:moveTo>
                <a:lnTo>
                  <a:pt x="0" y="0"/>
                </a:lnTo>
                <a:lnTo>
                  <a:pt x="0" y="18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1378" name="Freeform 112">
            <a:extLst>
              <a:ext uri="{FF2B5EF4-FFF2-40B4-BE49-F238E27FC236}">
                <a16:creationId xmlns:a16="http://schemas.microsoft.com/office/drawing/2014/main" id="{A36AB9C2-8BDC-4325-8891-90EEBBEDE9A1}"/>
              </a:ext>
            </a:extLst>
          </p:cNvPr>
          <p:cNvSpPr>
            <a:spLocks/>
          </p:cNvSpPr>
          <p:nvPr/>
        </p:nvSpPr>
        <p:spPr bwMode="auto">
          <a:xfrm>
            <a:off x="2043113" y="1955800"/>
            <a:ext cx="1587" cy="30163"/>
          </a:xfrm>
          <a:custGeom>
            <a:avLst/>
            <a:gdLst>
              <a:gd name="T0" fmla="*/ 0 w 1"/>
              <a:gd name="T1" fmla="*/ 0 h 19"/>
              <a:gd name="T2" fmla="*/ 0 w 1"/>
              <a:gd name="T3" fmla="*/ 0 h 19"/>
              <a:gd name="T4" fmla="*/ 0 w 1"/>
              <a:gd name="T5" fmla="*/ 28575 h 19"/>
              <a:gd name="T6" fmla="*/ 0 w 1"/>
              <a:gd name="T7" fmla="*/ 28575 h 19"/>
              <a:gd name="T8" fmla="*/ 0 w 1"/>
              <a:gd name="T9" fmla="*/ 0 h 1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" h="19">
                <a:moveTo>
                  <a:pt x="0" y="0"/>
                </a:moveTo>
                <a:lnTo>
                  <a:pt x="0" y="0"/>
                </a:lnTo>
                <a:lnTo>
                  <a:pt x="0" y="18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1379" name="Freeform 113">
            <a:extLst>
              <a:ext uri="{FF2B5EF4-FFF2-40B4-BE49-F238E27FC236}">
                <a16:creationId xmlns:a16="http://schemas.microsoft.com/office/drawing/2014/main" id="{0496B4BA-BBEF-4FC8-B0BB-BB5809F53467}"/>
              </a:ext>
            </a:extLst>
          </p:cNvPr>
          <p:cNvSpPr>
            <a:spLocks/>
          </p:cNvSpPr>
          <p:nvPr/>
        </p:nvSpPr>
        <p:spPr bwMode="auto">
          <a:xfrm>
            <a:off x="2043113" y="2016125"/>
            <a:ext cx="1587" cy="28575"/>
          </a:xfrm>
          <a:custGeom>
            <a:avLst/>
            <a:gdLst>
              <a:gd name="T0" fmla="*/ 0 w 1"/>
              <a:gd name="T1" fmla="*/ 0 h 18"/>
              <a:gd name="T2" fmla="*/ 0 w 1"/>
              <a:gd name="T3" fmla="*/ 0 h 18"/>
              <a:gd name="T4" fmla="*/ 0 w 1"/>
              <a:gd name="T5" fmla="*/ 26988 h 18"/>
              <a:gd name="T6" fmla="*/ 0 w 1"/>
              <a:gd name="T7" fmla="*/ 26988 h 18"/>
              <a:gd name="T8" fmla="*/ 0 w 1"/>
              <a:gd name="T9" fmla="*/ 0 h 1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" h="18">
                <a:moveTo>
                  <a:pt x="0" y="0"/>
                </a:moveTo>
                <a:lnTo>
                  <a:pt x="0" y="0"/>
                </a:lnTo>
                <a:lnTo>
                  <a:pt x="0" y="17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1380" name="Freeform 114">
            <a:extLst>
              <a:ext uri="{FF2B5EF4-FFF2-40B4-BE49-F238E27FC236}">
                <a16:creationId xmlns:a16="http://schemas.microsoft.com/office/drawing/2014/main" id="{A907FB0D-F412-4EEC-8AFB-564A7A388337}"/>
              </a:ext>
            </a:extLst>
          </p:cNvPr>
          <p:cNvSpPr>
            <a:spLocks/>
          </p:cNvSpPr>
          <p:nvPr/>
        </p:nvSpPr>
        <p:spPr bwMode="auto">
          <a:xfrm>
            <a:off x="2043113" y="2076450"/>
            <a:ext cx="1587" cy="30163"/>
          </a:xfrm>
          <a:custGeom>
            <a:avLst/>
            <a:gdLst>
              <a:gd name="T0" fmla="*/ 0 w 1"/>
              <a:gd name="T1" fmla="*/ 0 h 19"/>
              <a:gd name="T2" fmla="*/ 0 w 1"/>
              <a:gd name="T3" fmla="*/ 0 h 19"/>
              <a:gd name="T4" fmla="*/ 0 w 1"/>
              <a:gd name="T5" fmla="*/ 28575 h 19"/>
              <a:gd name="T6" fmla="*/ 0 w 1"/>
              <a:gd name="T7" fmla="*/ 28575 h 19"/>
              <a:gd name="T8" fmla="*/ 0 w 1"/>
              <a:gd name="T9" fmla="*/ 0 h 1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" h="19">
                <a:moveTo>
                  <a:pt x="0" y="0"/>
                </a:moveTo>
                <a:lnTo>
                  <a:pt x="0" y="0"/>
                </a:lnTo>
                <a:lnTo>
                  <a:pt x="0" y="18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1381" name="Freeform 115">
            <a:extLst>
              <a:ext uri="{FF2B5EF4-FFF2-40B4-BE49-F238E27FC236}">
                <a16:creationId xmlns:a16="http://schemas.microsoft.com/office/drawing/2014/main" id="{A2D12D30-805C-47DA-8229-94C40D038445}"/>
              </a:ext>
            </a:extLst>
          </p:cNvPr>
          <p:cNvSpPr>
            <a:spLocks/>
          </p:cNvSpPr>
          <p:nvPr/>
        </p:nvSpPr>
        <p:spPr bwMode="auto">
          <a:xfrm>
            <a:off x="2043113" y="2138363"/>
            <a:ext cx="1587" cy="30162"/>
          </a:xfrm>
          <a:custGeom>
            <a:avLst/>
            <a:gdLst>
              <a:gd name="T0" fmla="*/ 0 w 1"/>
              <a:gd name="T1" fmla="*/ 0 h 19"/>
              <a:gd name="T2" fmla="*/ 0 w 1"/>
              <a:gd name="T3" fmla="*/ 0 h 19"/>
              <a:gd name="T4" fmla="*/ 0 w 1"/>
              <a:gd name="T5" fmla="*/ 28575 h 19"/>
              <a:gd name="T6" fmla="*/ 0 w 1"/>
              <a:gd name="T7" fmla="*/ 28575 h 19"/>
              <a:gd name="T8" fmla="*/ 0 w 1"/>
              <a:gd name="T9" fmla="*/ 0 h 1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" h="19">
                <a:moveTo>
                  <a:pt x="0" y="0"/>
                </a:moveTo>
                <a:lnTo>
                  <a:pt x="0" y="0"/>
                </a:lnTo>
                <a:lnTo>
                  <a:pt x="0" y="18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1382" name="Freeform 116">
            <a:extLst>
              <a:ext uri="{FF2B5EF4-FFF2-40B4-BE49-F238E27FC236}">
                <a16:creationId xmlns:a16="http://schemas.microsoft.com/office/drawing/2014/main" id="{8F8BAE40-AC95-4B3D-AE2A-77F5BA45E6F5}"/>
              </a:ext>
            </a:extLst>
          </p:cNvPr>
          <p:cNvSpPr>
            <a:spLocks/>
          </p:cNvSpPr>
          <p:nvPr/>
        </p:nvSpPr>
        <p:spPr bwMode="auto">
          <a:xfrm>
            <a:off x="2043113" y="2200275"/>
            <a:ext cx="1587" cy="30163"/>
          </a:xfrm>
          <a:custGeom>
            <a:avLst/>
            <a:gdLst>
              <a:gd name="T0" fmla="*/ 0 w 1"/>
              <a:gd name="T1" fmla="*/ 0 h 19"/>
              <a:gd name="T2" fmla="*/ 0 w 1"/>
              <a:gd name="T3" fmla="*/ 0 h 19"/>
              <a:gd name="T4" fmla="*/ 0 w 1"/>
              <a:gd name="T5" fmla="*/ 28575 h 19"/>
              <a:gd name="T6" fmla="*/ 0 w 1"/>
              <a:gd name="T7" fmla="*/ 28575 h 19"/>
              <a:gd name="T8" fmla="*/ 0 w 1"/>
              <a:gd name="T9" fmla="*/ 0 h 1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" h="19">
                <a:moveTo>
                  <a:pt x="0" y="0"/>
                </a:moveTo>
                <a:lnTo>
                  <a:pt x="0" y="0"/>
                </a:lnTo>
                <a:lnTo>
                  <a:pt x="0" y="18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1383" name="Freeform 117">
            <a:extLst>
              <a:ext uri="{FF2B5EF4-FFF2-40B4-BE49-F238E27FC236}">
                <a16:creationId xmlns:a16="http://schemas.microsoft.com/office/drawing/2014/main" id="{E622877B-AA65-4039-A87A-5C769FBDDF58}"/>
              </a:ext>
            </a:extLst>
          </p:cNvPr>
          <p:cNvSpPr>
            <a:spLocks/>
          </p:cNvSpPr>
          <p:nvPr/>
        </p:nvSpPr>
        <p:spPr bwMode="auto">
          <a:xfrm>
            <a:off x="2043113" y="2262188"/>
            <a:ext cx="1587" cy="30162"/>
          </a:xfrm>
          <a:custGeom>
            <a:avLst/>
            <a:gdLst>
              <a:gd name="T0" fmla="*/ 0 w 1"/>
              <a:gd name="T1" fmla="*/ 0 h 19"/>
              <a:gd name="T2" fmla="*/ 0 w 1"/>
              <a:gd name="T3" fmla="*/ 0 h 19"/>
              <a:gd name="T4" fmla="*/ 0 w 1"/>
              <a:gd name="T5" fmla="*/ 28575 h 19"/>
              <a:gd name="T6" fmla="*/ 0 w 1"/>
              <a:gd name="T7" fmla="*/ 28575 h 19"/>
              <a:gd name="T8" fmla="*/ 0 w 1"/>
              <a:gd name="T9" fmla="*/ 0 h 1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" h="19">
                <a:moveTo>
                  <a:pt x="0" y="0"/>
                </a:moveTo>
                <a:lnTo>
                  <a:pt x="0" y="0"/>
                </a:lnTo>
                <a:lnTo>
                  <a:pt x="0" y="18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1384" name="Freeform 118">
            <a:extLst>
              <a:ext uri="{FF2B5EF4-FFF2-40B4-BE49-F238E27FC236}">
                <a16:creationId xmlns:a16="http://schemas.microsoft.com/office/drawing/2014/main" id="{323BB600-D02D-4B3E-BD1C-5E00B2CFC99C}"/>
              </a:ext>
            </a:extLst>
          </p:cNvPr>
          <p:cNvSpPr>
            <a:spLocks/>
          </p:cNvSpPr>
          <p:nvPr/>
        </p:nvSpPr>
        <p:spPr bwMode="auto">
          <a:xfrm>
            <a:off x="2043113" y="2322513"/>
            <a:ext cx="1587" cy="30162"/>
          </a:xfrm>
          <a:custGeom>
            <a:avLst/>
            <a:gdLst>
              <a:gd name="T0" fmla="*/ 0 w 1"/>
              <a:gd name="T1" fmla="*/ 0 h 19"/>
              <a:gd name="T2" fmla="*/ 0 w 1"/>
              <a:gd name="T3" fmla="*/ 0 h 19"/>
              <a:gd name="T4" fmla="*/ 0 w 1"/>
              <a:gd name="T5" fmla="*/ 28575 h 19"/>
              <a:gd name="T6" fmla="*/ 0 w 1"/>
              <a:gd name="T7" fmla="*/ 28575 h 19"/>
              <a:gd name="T8" fmla="*/ 0 w 1"/>
              <a:gd name="T9" fmla="*/ 0 h 1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" h="19">
                <a:moveTo>
                  <a:pt x="0" y="0"/>
                </a:moveTo>
                <a:lnTo>
                  <a:pt x="0" y="0"/>
                </a:lnTo>
                <a:lnTo>
                  <a:pt x="0" y="18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1385" name="Freeform 119">
            <a:extLst>
              <a:ext uri="{FF2B5EF4-FFF2-40B4-BE49-F238E27FC236}">
                <a16:creationId xmlns:a16="http://schemas.microsoft.com/office/drawing/2014/main" id="{6A5F42AB-FE9F-48A4-8622-F188E7145519}"/>
              </a:ext>
            </a:extLst>
          </p:cNvPr>
          <p:cNvSpPr>
            <a:spLocks/>
          </p:cNvSpPr>
          <p:nvPr/>
        </p:nvSpPr>
        <p:spPr bwMode="auto">
          <a:xfrm>
            <a:off x="2043113" y="2384425"/>
            <a:ext cx="1587" cy="30163"/>
          </a:xfrm>
          <a:custGeom>
            <a:avLst/>
            <a:gdLst>
              <a:gd name="T0" fmla="*/ 0 w 1"/>
              <a:gd name="T1" fmla="*/ 0 h 19"/>
              <a:gd name="T2" fmla="*/ 0 w 1"/>
              <a:gd name="T3" fmla="*/ 0 h 19"/>
              <a:gd name="T4" fmla="*/ 0 w 1"/>
              <a:gd name="T5" fmla="*/ 28575 h 19"/>
              <a:gd name="T6" fmla="*/ 0 w 1"/>
              <a:gd name="T7" fmla="*/ 28575 h 19"/>
              <a:gd name="T8" fmla="*/ 0 w 1"/>
              <a:gd name="T9" fmla="*/ 0 h 1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" h="19">
                <a:moveTo>
                  <a:pt x="0" y="0"/>
                </a:moveTo>
                <a:lnTo>
                  <a:pt x="0" y="0"/>
                </a:lnTo>
                <a:lnTo>
                  <a:pt x="0" y="18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1386" name="Freeform 120">
            <a:extLst>
              <a:ext uri="{FF2B5EF4-FFF2-40B4-BE49-F238E27FC236}">
                <a16:creationId xmlns:a16="http://schemas.microsoft.com/office/drawing/2014/main" id="{51A7F6AB-A459-4424-8E89-62E14F538C4A}"/>
              </a:ext>
            </a:extLst>
          </p:cNvPr>
          <p:cNvSpPr>
            <a:spLocks/>
          </p:cNvSpPr>
          <p:nvPr/>
        </p:nvSpPr>
        <p:spPr bwMode="auto">
          <a:xfrm>
            <a:off x="2043113" y="2443163"/>
            <a:ext cx="1587" cy="28575"/>
          </a:xfrm>
          <a:custGeom>
            <a:avLst/>
            <a:gdLst>
              <a:gd name="T0" fmla="*/ 0 w 1"/>
              <a:gd name="T1" fmla="*/ 0 h 18"/>
              <a:gd name="T2" fmla="*/ 0 w 1"/>
              <a:gd name="T3" fmla="*/ 0 h 18"/>
              <a:gd name="T4" fmla="*/ 0 w 1"/>
              <a:gd name="T5" fmla="*/ 26988 h 18"/>
              <a:gd name="T6" fmla="*/ 0 w 1"/>
              <a:gd name="T7" fmla="*/ 26988 h 18"/>
              <a:gd name="T8" fmla="*/ 0 w 1"/>
              <a:gd name="T9" fmla="*/ 0 h 1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" h="18">
                <a:moveTo>
                  <a:pt x="0" y="0"/>
                </a:moveTo>
                <a:lnTo>
                  <a:pt x="0" y="0"/>
                </a:lnTo>
                <a:lnTo>
                  <a:pt x="0" y="17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1387" name="Freeform 121">
            <a:extLst>
              <a:ext uri="{FF2B5EF4-FFF2-40B4-BE49-F238E27FC236}">
                <a16:creationId xmlns:a16="http://schemas.microsoft.com/office/drawing/2014/main" id="{B6E011D0-69ED-473D-8705-F1D3C9ECE7EB}"/>
              </a:ext>
            </a:extLst>
          </p:cNvPr>
          <p:cNvSpPr>
            <a:spLocks/>
          </p:cNvSpPr>
          <p:nvPr/>
        </p:nvSpPr>
        <p:spPr bwMode="auto">
          <a:xfrm>
            <a:off x="2043113" y="2505075"/>
            <a:ext cx="1587" cy="28575"/>
          </a:xfrm>
          <a:custGeom>
            <a:avLst/>
            <a:gdLst>
              <a:gd name="T0" fmla="*/ 0 w 1"/>
              <a:gd name="T1" fmla="*/ 0 h 18"/>
              <a:gd name="T2" fmla="*/ 0 w 1"/>
              <a:gd name="T3" fmla="*/ 0 h 18"/>
              <a:gd name="T4" fmla="*/ 0 w 1"/>
              <a:gd name="T5" fmla="*/ 26988 h 18"/>
              <a:gd name="T6" fmla="*/ 0 w 1"/>
              <a:gd name="T7" fmla="*/ 26988 h 18"/>
              <a:gd name="T8" fmla="*/ 0 w 1"/>
              <a:gd name="T9" fmla="*/ 0 h 1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" h="18">
                <a:moveTo>
                  <a:pt x="0" y="0"/>
                </a:moveTo>
                <a:lnTo>
                  <a:pt x="0" y="0"/>
                </a:lnTo>
                <a:lnTo>
                  <a:pt x="0" y="17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1388" name="Freeform 122">
            <a:extLst>
              <a:ext uri="{FF2B5EF4-FFF2-40B4-BE49-F238E27FC236}">
                <a16:creationId xmlns:a16="http://schemas.microsoft.com/office/drawing/2014/main" id="{BF53F77F-3E27-4041-BA7F-C26E353D97AF}"/>
              </a:ext>
            </a:extLst>
          </p:cNvPr>
          <p:cNvSpPr>
            <a:spLocks/>
          </p:cNvSpPr>
          <p:nvPr/>
        </p:nvSpPr>
        <p:spPr bwMode="auto">
          <a:xfrm>
            <a:off x="2043113" y="2563813"/>
            <a:ext cx="1587" cy="30162"/>
          </a:xfrm>
          <a:custGeom>
            <a:avLst/>
            <a:gdLst>
              <a:gd name="T0" fmla="*/ 0 w 1"/>
              <a:gd name="T1" fmla="*/ 0 h 19"/>
              <a:gd name="T2" fmla="*/ 0 w 1"/>
              <a:gd name="T3" fmla="*/ 0 h 19"/>
              <a:gd name="T4" fmla="*/ 0 w 1"/>
              <a:gd name="T5" fmla="*/ 28575 h 19"/>
              <a:gd name="T6" fmla="*/ 0 w 1"/>
              <a:gd name="T7" fmla="*/ 28575 h 19"/>
              <a:gd name="T8" fmla="*/ 0 w 1"/>
              <a:gd name="T9" fmla="*/ 0 h 1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" h="19">
                <a:moveTo>
                  <a:pt x="0" y="0"/>
                </a:moveTo>
                <a:lnTo>
                  <a:pt x="0" y="0"/>
                </a:lnTo>
                <a:lnTo>
                  <a:pt x="0" y="18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1389" name="Freeform 123">
            <a:extLst>
              <a:ext uri="{FF2B5EF4-FFF2-40B4-BE49-F238E27FC236}">
                <a16:creationId xmlns:a16="http://schemas.microsoft.com/office/drawing/2014/main" id="{466C33F7-6580-41C1-8BDE-33C2CF749C6D}"/>
              </a:ext>
            </a:extLst>
          </p:cNvPr>
          <p:cNvSpPr>
            <a:spLocks/>
          </p:cNvSpPr>
          <p:nvPr/>
        </p:nvSpPr>
        <p:spPr bwMode="auto">
          <a:xfrm>
            <a:off x="2043113" y="2624138"/>
            <a:ext cx="1587" cy="30162"/>
          </a:xfrm>
          <a:custGeom>
            <a:avLst/>
            <a:gdLst>
              <a:gd name="T0" fmla="*/ 0 w 1"/>
              <a:gd name="T1" fmla="*/ 0 h 19"/>
              <a:gd name="T2" fmla="*/ 0 w 1"/>
              <a:gd name="T3" fmla="*/ 0 h 19"/>
              <a:gd name="T4" fmla="*/ 0 w 1"/>
              <a:gd name="T5" fmla="*/ 28575 h 19"/>
              <a:gd name="T6" fmla="*/ 0 w 1"/>
              <a:gd name="T7" fmla="*/ 28575 h 19"/>
              <a:gd name="T8" fmla="*/ 0 w 1"/>
              <a:gd name="T9" fmla="*/ 0 h 1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" h="19">
                <a:moveTo>
                  <a:pt x="0" y="0"/>
                </a:moveTo>
                <a:lnTo>
                  <a:pt x="0" y="0"/>
                </a:lnTo>
                <a:lnTo>
                  <a:pt x="0" y="18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1390" name="Freeform 124">
            <a:extLst>
              <a:ext uri="{FF2B5EF4-FFF2-40B4-BE49-F238E27FC236}">
                <a16:creationId xmlns:a16="http://schemas.microsoft.com/office/drawing/2014/main" id="{B173DFA3-91AB-4BC3-930C-8F0CEE0EC6F6}"/>
              </a:ext>
            </a:extLst>
          </p:cNvPr>
          <p:cNvSpPr>
            <a:spLocks/>
          </p:cNvSpPr>
          <p:nvPr/>
        </p:nvSpPr>
        <p:spPr bwMode="auto">
          <a:xfrm>
            <a:off x="2043113" y="2684463"/>
            <a:ext cx="1587" cy="30162"/>
          </a:xfrm>
          <a:custGeom>
            <a:avLst/>
            <a:gdLst>
              <a:gd name="T0" fmla="*/ 0 w 1"/>
              <a:gd name="T1" fmla="*/ 0 h 19"/>
              <a:gd name="T2" fmla="*/ 0 w 1"/>
              <a:gd name="T3" fmla="*/ 0 h 19"/>
              <a:gd name="T4" fmla="*/ 0 w 1"/>
              <a:gd name="T5" fmla="*/ 28575 h 19"/>
              <a:gd name="T6" fmla="*/ 0 w 1"/>
              <a:gd name="T7" fmla="*/ 28575 h 19"/>
              <a:gd name="T8" fmla="*/ 0 w 1"/>
              <a:gd name="T9" fmla="*/ 0 h 1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" h="19">
                <a:moveTo>
                  <a:pt x="0" y="0"/>
                </a:moveTo>
                <a:lnTo>
                  <a:pt x="0" y="0"/>
                </a:lnTo>
                <a:lnTo>
                  <a:pt x="0" y="18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1391" name="Freeform 125">
            <a:extLst>
              <a:ext uri="{FF2B5EF4-FFF2-40B4-BE49-F238E27FC236}">
                <a16:creationId xmlns:a16="http://schemas.microsoft.com/office/drawing/2014/main" id="{1646A6FF-CAFE-41CA-AF86-978A288CB0ED}"/>
              </a:ext>
            </a:extLst>
          </p:cNvPr>
          <p:cNvSpPr>
            <a:spLocks/>
          </p:cNvSpPr>
          <p:nvPr/>
        </p:nvSpPr>
        <p:spPr bwMode="auto">
          <a:xfrm>
            <a:off x="2043113" y="2746375"/>
            <a:ext cx="1587" cy="30163"/>
          </a:xfrm>
          <a:custGeom>
            <a:avLst/>
            <a:gdLst>
              <a:gd name="T0" fmla="*/ 0 w 1"/>
              <a:gd name="T1" fmla="*/ 0 h 19"/>
              <a:gd name="T2" fmla="*/ 0 w 1"/>
              <a:gd name="T3" fmla="*/ 0 h 19"/>
              <a:gd name="T4" fmla="*/ 0 w 1"/>
              <a:gd name="T5" fmla="*/ 28575 h 19"/>
              <a:gd name="T6" fmla="*/ 0 w 1"/>
              <a:gd name="T7" fmla="*/ 28575 h 19"/>
              <a:gd name="T8" fmla="*/ 0 w 1"/>
              <a:gd name="T9" fmla="*/ 0 h 1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" h="19">
                <a:moveTo>
                  <a:pt x="0" y="0"/>
                </a:moveTo>
                <a:lnTo>
                  <a:pt x="0" y="0"/>
                </a:lnTo>
                <a:lnTo>
                  <a:pt x="0" y="18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1392" name="Freeform 126">
            <a:extLst>
              <a:ext uri="{FF2B5EF4-FFF2-40B4-BE49-F238E27FC236}">
                <a16:creationId xmlns:a16="http://schemas.microsoft.com/office/drawing/2014/main" id="{94740153-DCE6-4FDB-B9D8-695986974402}"/>
              </a:ext>
            </a:extLst>
          </p:cNvPr>
          <p:cNvSpPr>
            <a:spLocks/>
          </p:cNvSpPr>
          <p:nvPr/>
        </p:nvSpPr>
        <p:spPr bwMode="auto">
          <a:xfrm>
            <a:off x="2043113" y="2808288"/>
            <a:ext cx="1587" cy="30162"/>
          </a:xfrm>
          <a:custGeom>
            <a:avLst/>
            <a:gdLst>
              <a:gd name="T0" fmla="*/ 0 w 1"/>
              <a:gd name="T1" fmla="*/ 0 h 19"/>
              <a:gd name="T2" fmla="*/ 0 w 1"/>
              <a:gd name="T3" fmla="*/ 0 h 19"/>
              <a:gd name="T4" fmla="*/ 0 w 1"/>
              <a:gd name="T5" fmla="*/ 28575 h 19"/>
              <a:gd name="T6" fmla="*/ 0 w 1"/>
              <a:gd name="T7" fmla="*/ 28575 h 19"/>
              <a:gd name="T8" fmla="*/ 0 w 1"/>
              <a:gd name="T9" fmla="*/ 0 h 1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" h="19">
                <a:moveTo>
                  <a:pt x="0" y="0"/>
                </a:moveTo>
                <a:lnTo>
                  <a:pt x="0" y="0"/>
                </a:lnTo>
                <a:lnTo>
                  <a:pt x="0" y="18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1393" name="Freeform 127">
            <a:extLst>
              <a:ext uri="{FF2B5EF4-FFF2-40B4-BE49-F238E27FC236}">
                <a16:creationId xmlns:a16="http://schemas.microsoft.com/office/drawing/2014/main" id="{F7F5CE6F-A8B8-45F9-B6F5-A7A44B501083}"/>
              </a:ext>
            </a:extLst>
          </p:cNvPr>
          <p:cNvSpPr>
            <a:spLocks/>
          </p:cNvSpPr>
          <p:nvPr/>
        </p:nvSpPr>
        <p:spPr bwMode="auto">
          <a:xfrm>
            <a:off x="2043113" y="2865438"/>
            <a:ext cx="1587" cy="30162"/>
          </a:xfrm>
          <a:custGeom>
            <a:avLst/>
            <a:gdLst>
              <a:gd name="T0" fmla="*/ 0 w 1"/>
              <a:gd name="T1" fmla="*/ 0 h 19"/>
              <a:gd name="T2" fmla="*/ 0 w 1"/>
              <a:gd name="T3" fmla="*/ 0 h 19"/>
              <a:gd name="T4" fmla="*/ 0 w 1"/>
              <a:gd name="T5" fmla="*/ 28575 h 19"/>
              <a:gd name="T6" fmla="*/ 0 w 1"/>
              <a:gd name="T7" fmla="*/ 28575 h 19"/>
              <a:gd name="T8" fmla="*/ 0 w 1"/>
              <a:gd name="T9" fmla="*/ 0 h 1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" h="19">
                <a:moveTo>
                  <a:pt x="0" y="0"/>
                </a:moveTo>
                <a:lnTo>
                  <a:pt x="0" y="0"/>
                </a:lnTo>
                <a:lnTo>
                  <a:pt x="0" y="18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1394" name="Freeform 128">
            <a:extLst>
              <a:ext uri="{FF2B5EF4-FFF2-40B4-BE49-F238E27FC236}">
                <a16:creationId xmlns:a16="http://schemas.microsoft.com/office/drawing/2014/main" id="{C801FDA8-04A6-46B9-AD0C-B2BC65223583}"/>
              </a:ext>
            </a:extLst>
          </p:cNvPr>
          <p:cNvSpPr>
            <a:spLocks/>
          </p:cNvSpPr>
          <p:nvPr/>
        </p:nvSpPr>
        <p:spPr bwMode="auto">
          <a:xfrm>
            <a:off x="2043113" y="2924175"/>
            <a:ext cx="1587" cy="30163"/>
          </a:xfrm>
          <a:custGeom>
            <a:avLst/>
            <a:gdLst>
              <a:gd name="T0" fmla="*/ 0 w 1"/>
              <a:gd name="T1" fmla="*/ 0 h 19"/>
              <a:gd name="T2" fmla="*/ 0 w 1"/>
              <a:gd name="T3" fmla="*/ 0 h 19"/>
              <a:gd name="T4" fmla="*/ 0 w 1"/>
              <a:gd name="T5" fmla="*/ 28575 h 19"/>
              <a:gd name="T6" fmla="*/ 0 w 1"/>
              <a:gd name="T7" fmla="*/ 28575 h 19"/>
              <a:gd name="T8" fmla="*/ 0 w 1"/>
              <a:gd name="T9" fmla="*/ 0 h 1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" h="19">
                <a:moveTo>
                  <a:pt x="0" y="0"/>
                </a:moveTo>
                <a:lnTo>
                  <a:pt x="0" y="0"/>
                </a:lnTo>
                <a:lnTo>
                  <a:pt x="0" y="18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1395" name="Freeform 129">
            <a:extLst>
              <a:ext uri="{FF2B5EF4-FFF2-40B4-BE49-F238E27FC236}">
                <a16:creationId xmlns:a16="http://schemas.microsoft.com/office/drawing/2014/main" id="{177AA84C-4927-478F-A399-0D02EF62EA80}"/>
              </a:ext>
            </a:extLst>
          </p:cNvPr>
          <p:cNvSpPr>
            <a:spLocks/>
          </p:cNvSpPr>
          <p:nvPr/>
        </p:nvSpPr>
        <p:spPr bwMode="auto">
          <a:xfrm>
            <a:off x="2014538" y="2917825"/>
            <a:ext cx="68262" cy="71438"/>
          </a:xfrm>
          <a:custGeom>
            <a:avLst/>
            <a:gdLst>
              <a:gd name="T0" fmla="*/ 66675 w 43"/>
              <a:gd name="T1" fmla="*/ 0 h 45"/>
              <a:gd name="T2" fmla="*/ 0 w 43"/>
              <a:gd name="T3" fmla="*/ 0 h 45"/>
              <a:gd name="T4" fmla="*/ 33337 w 43"/>
              <a:gd name="T5" fmla="*/ 69850 h 45"/>
              <a:gd name="T6" fmla="*/ 66675 w 43"/>
              <a:gd name="T7" fmla="*/ 0 h 45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43" h="45">
                <a:moveTo>
                  <a:pt x="42" y="0"/>
                </a:moveTo>
                <a:lnTo>
                  <a:pt x="0" y="0"/>
                </a:lnTo>
                <a:lnTo>
                  <a:pt x="21" y="44"/>
                </a:lnTo>
                <a:lnTo>
                  <a:pt x="42" y="0"/>
                </a:lnTo>
              </a:path>
            </a:pathLst>
          </a:custGeom>
          <a:solidFill>
            <a:srgbClr val="000000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1396" name="Line 130">
            <a:extLst>
              <a:ext uri="{FF2B5EF4-FFF2-40B4-BE49-F238E27FC236}">
                <a16:creationId xmlns:a16="http://schemas.microsoft.com/office/drawing/2014/main" id="{F612E8FC-3796-43EA-8B31-1FA76F8A9BC9}"/>
              </a:ext>
            </a:extLst>
          </p:cNvPr>
          <p:cNvSpPr>
            <a:spLocks noChangeShapeType="1"/>
          </p:cNvSpPr>
          <p:nvPr/>
        </p:nvSpPr>
        <p:spPr bwMode="auto">
          <a:xfrm>
            <a:off x="2582863" y="3392488"/>
            <a:ext cx="19685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1397" name="Freeform 131">
            <a:extLst>
              <a:ext uri="{FF2B5EF4-FFF2-40B4-BE49-F238E27FC236}">
                <a16:creationId xmlns:a16="http://schemas.microsoft.com/office/drawing/2014/main" id="{06215E89-07E1-4B07-A742-30859AEA2C83}"/>
              </a:ext>
            </a:extLst>
          </p:cNvPr>
          <p:cNvSpPr>
            <a:spLocks/>
          </p:cNvSpPr>
          <p:nvPr/>
        </p:nvSpPr>
        <p:spPr bwMode="auto">
          <a:xfrm>
            <a:off x="2760663" y="3355975"/>
            <a:ext cx="74612" cy="71438"/>
          </a:xfrm>
          <a:custGeom>
            <a:avLst/>
            <a:gdLst>
              <a:gd name="T0" fmla="*/ 0 w 47"/>
              <a:gd name="T1" fmla="*/ 0 h 45"/>
              <a:gd name="T2" fmla="*/ 0 w 47"/>
              <a:gd name="T3" fmla="*/ 69850 h 45"/>
              <a:gd name="T4" fmla="*/ 73025 w 47"/>
              <a:gd name="T5" fmla="*/ 34925 h 45"/>
              <a:gd name="T6" fmla="*/ 0 w 47"/>
              <a:gd name="T7" fmla="*/ 0 h 45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47" h="45">
                <a:moveTo>
                  <a:pt x="0" y="0"/>
                </a:moveTo>
                <a:lnTo>
                  <a:pt x="0" y="44"/>
                </a:lnTo>
                <a:lnTo>
                  <a:pt x="46" y="22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1398" name="Line 132">
            <a:extLst>
              <a:ext uri="{FF2B5EF4-FFF2-40B4-BE49-F238E27FC236}">
                <a16:creationId xmlns:a16="http://schemas.microsoft.com/office/drawing/2014/main" id="{A52C96EB-E946-4195-8227-6AC7FFF8F498}"/>
              </a:ext>
            </a:extLst>
          </p:cNvPr>
          <p:cNvSpPr>
            <a:spLocks noChangeShapeType="1"/>
          </p:cNvSpPr>
          <p:nvPr/>
        </p:nvSpPr>
        <p:spPr bwMode="auto">
          <a:xfrm>
            <a:off x="2647950" y="3392488"/>
            <a:ext cx="0" cy="24526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1399" name="Line 133">
            <a:extLst>
              <a:ext uri="{FF2B5EF4-FFF2-40B4-BE49-F238E27FC236}">
                <a16:creationId xmlns:a16="http://schemas.microsoft.com/office/drawing/2014/main" id="{DC083130-0239-481E-9CA1-673C50421BF7}"/>
              </a:ext>
            </a:extLst>
          </p:cNvPr>
          <p:cNvSpPr>
            <a:spLocks noChangeShapeType="1"/>
          </p:cNvSpPr>
          <p:nvPr/>
        </p:nvSpPr>
        <p:spPr bwMode="auto">
          <a:xfrm>
            <a:off x="2667000" y="5829300"/>
            <a:ext cx="3849688" cy="4763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1400" name="Freeform 134">
            <a:extLst>
              <a:ext uri="{FF2B5EF4-FFF2-40B4-BE49-F238E27FC236}">
                <a16:creationId xmlns:a16="http://schemas.microsoft.com/office/drawing/2014/main" id="{D70126D5-8E6D-4383-8707-20F5A687845A}"/>
              </a:ext>
            </a:extLst>
          </p:cNvPr>
          <p:cNvSpPr>
            <a:spLocks/>
          </p:cNvSpPr>
          <p:nvPr/>
        </p:nvSpPr>
        <p:spPr bwMode="auto">
          <a:xfrm>
            <a:off x="6499225" y="5802313"/>
            <a:ext cx="71438" cy="65087"/>
          </a:xfrm>
          <a:custGeom>
            <a:avLst/>
            <a:gdLst>
              <a:gd name="T0" fmla="*/ 0 w 45"/>
              <a:gd name="T1" fmla="*/ 0 h 41"/>
              <a:gd name="T2" fmla="*/ 0 w 45"/>
              <a:gd name="T3" fmla="*/ 63500 h 41"/>
              <a:gd name="T4" fmla="*/ 69850 w 45"/>
              <a:gd name="T5" fmla="*/ 31750 h 41"/>
              <a:gd name="T6" fmla="*/ 0 w 45"/>
              <a:gd name="T7" fmla="*/ 0 h 41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45" h="41">
                <a:moveTo>
                  <a:pt x="0" y="0"/>
                </a:moveTo>
                <a:lnTo>
                  <a:pt x="0" y="40"/>
                </a:lnTo>
                <a:lnTo>
                  <a:pt x="44" y="20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1401" name="Line 135">
            <a:extLst>
              <a:ext uri="{FF2B5EF4-FFF2-40B4-BE49-F238E27FC236}">
                <a16:creationId xmlns:a16="http://schemas.microsoft.com/office/drawing/2014/main" id="{2B04D27B-047F-421A-86DB-EBF31904EE2F}"/>
              </a:ext>
            </a:extLst>
          </p:cNvPr>
          <p:cNvSpPr>
            <a:spLocks noChangeShapeType="1"/>
          </p:cNvSpPr>
          <p:nvPr/>
        </p:nvSpPr>
        <p:spPr bwMode="auto">
          <a:xfrm>
            <a:off x="4175125" y="2679700"/>
            <a:ext cx="76676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1402" name="Freeform 136">
            <a:extLst>
              <a:ext uri="{FF2B5EF4-FFF2-40B4-BE49-F238E27FC236}">
                <a16:creationId xmlns:a16="http://schemas.microsoft.com/office/drawing/2014/main" id="{185783BC-CA6B-464C-A97E-F87E8036EA44}"/>
              </a:ext>
            </a:extLst>
          </p:cNvPr>
          <p:cNvSpPr>
            <a:spLocks/>
          </p:cNvSpPr>
          <p:nvPr/>
        </p:nvSpPr>
        <p:spPr bwMode="auto">
          <a:xfrm>
            <a:off x="4926013" y="2643188"/>
            <a:ext cx="73025" cy="66675"/>
          </a:xfrm>
          <a:custGeom>
            <a:avLst/>
            <a:gdLst>
              <a:gd name="T0" fmla="*/ 0 w 46"/>
              <a:gd name="T1" fmla="*/ 0 h 42"/>
              <a:gd name="T2" fmla="*/ 0 w 46"/>
              <a:gd name="T3" fmla="*/ 65088 h 42"/>
              <a:gd name="T4" fmla="*/ 71438 w 46"/>
              <a:gd name="T5" fmla="*/ 34925 h 42"/>
              <a:gd name="T6" fmla="*/ 0 w 46"/>
              <a:gd name="T7" fmla="*/ 0 h 42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46" h="42">
                <a:moveTo>
                  <a:pt x="0" y="0"/>
                </a:moveTo>
                <a:lnTo>
                  <a:pt x="0" y="41"/>
                </a:lnTo>
                <a:lnTo>
                  <a:pt x="45" y="22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1403" name="Line 137">
            <a:extLst>
              <a:ext uri="{FF2B5EF4-FFF2-40B4-BE49-F238E27FC236}">
                <a16:creationId xmlns:a16="http://schemas.microsoft.com/office/drawing/2014/main" id="{1259DF43-BC50-4FCB-928D-9BD8D7C7A7AC}"/>
              </a:ext>
            </a:extLst>
          </p:cNvPr>
          <p:cNvSpPr>
            <a:spLocks noChangeShapeType="1"/>
          </p:cNvSpPr>
          <p:nvPr/>
        </p:nvSpPr>
        <p:spPr bwMode="auto">
          <a:xfrm>
            <a:off x="4972050" y="2679700"/>
            <a:ext cx="0" cy="2036763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1404" name="Line 138">
            <a:extLst>
              <a:ext uri="{FF2B5EF4-FFF2-40B4-BE49-F238E27FC236}">
                <a16:creationId xmlns:a16="http://schemas.microsoft.com/office/drawing/2014/main" id="{29AD238A-9AA9-4932-BC81-C415459D788B}"/>
              </a:ext>
            </a:extLst>
          </p:cNvPr>
          <p:cNvSpPr>
            <a:spLocks noChangeShapeType="1"/>
          </p:cNvSpPr>
          <p:nvPr/>
        </p:nvSpPr>
        <p:spPr bwMode="auto">
          <a:xfrm>
            <a:off x="4972050" y="4719638"/>
            <a:ext cx="13652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1405" name="Freeform 139">
            <a:extLst>
              <a:ext uri="{FF2B5EF4-FFF2-40B4-BE49-F238E27FC236}">
                <a16:creationId xmlns:a16="http://schemas.microsoft.com/office/drawing/2014/main" id="{CDE44D86-9CC0-4570-81AC-009534A2034C}"/>
              </a:ext>
            </a:extLst>
          </p:cNvPr>
          <p:cNvSpPr>
            <a:spLocks/>
          </p:cNvSpPr>
          <p:nvPr/>
        </p:nvSpPr>
        <p:spPr bwMode="auto">
          <a:xfrm>
            <a:off x="5087938" y="4689475"/>
            <a:ext cx="73025" cy="65088"/>
          </a:xfrm>
          <a:custGeom>
            <a:avLst/>
            <a:gdLst>
              <a:gd name="T0" fmla="*/ 0 w 46"/>
              <a:gd name="T1" fmla="*/ 0 h 41"/>
              <a:gd name="T2" fmla="*/ 0 w 46"/>
              <a:gd name="T3" fmla="*/ 63500 h 41"/>
              <a:gd name="T4" fmla="*/ 71438 w 46"/>
              <a:gd name="T5" fmla="*/ 28575 h 41"/>
              <a:gd name="T6" fmla="*/ 0 w 46"/>
              <a:gd name="T7" fmla="*/ 0 h 41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46" h="41">
                <a:moveTo>
                  <a:pt x="0" y="0"/>
                </a:moveTo>
                <a:lnTo>
                  <a:pt x="0" y="40"/>
                </a:lnTo>
                <a:lnTo>
                  <a:pt x="45" y="18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1406" name="Line 140">
            <a:extLst>
              <a:ext uri="{FF2B5EF4-FFF2-40B4-BE49-F238E27FC236}">
                <a16:creationId xmlns:a16="http://schemas.microsoft.com/office/drawing/2014/main" id="{9090EE24-72D9-4C7F-B366-B9B2B2574AB8}"/>
              </a:ext>
            </a:extLst>
          </p:cNvPr>
          <p:cNvSpPr>
            <a:spLocks noChangeShapeType="1"/>
          </p:cNvSpPr>
          <p:nvPr/>
        </p:nvSpPr>
        <p:spPr bwMode="auto">
          <a:xfrm>
            <a:off x="4429125" y="3771900"/>
            <a:ext cx="471488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1407" name="Freeform 141">
            <a:extLst>
              <a:ext uri="{FF2B5EF4-FFF2-40B4-BE49-F238E27FC236}">
                <a16:creationId xmlns:a16="http://schemas.microsoft.com/office/drawing/2014/main" id="{E5D2928A-4439-4D8A-BBF6-92A0F8780FE5}"/>
              </a:ext>
            </a:extLst>
          </p:cNvPr>
          <p:cNvSpPr>
            <a:spLocks/>
          </p:cNvSpPr>
          <p:nvPr/>
        </p:nvSpPr>
        <p:spPr bwMode="auto">
          <a:xfrm>
            <a:off x="4879975" y="3738563"/>
            <a:ext cx="74613" cy="65087"/>
          </a:xfrm>
          <a:custGeom>
            <a:avLst/>
            <a:gdLst>
              <a:gd name="T0" fmla="*/ 0 w 47"/>
              <a:gd name="T1" fmla="*/ 0 h 41"/>
              <a:gd name="T2" fmla="*/ 0 w 47"/>
              <a:gd name="T3" fmla="*/ 63500 h 41"/>
              <a:gd name="T4" fmla="*/ 73025 w 47"/>
              <a:gd name="T5" fmla="*/ 33337 h 41"/>
              <a:gd name="T6" fmla="*/ 0 w 47"/>
              <a:gd name="T7" fmla="*/ 0 h 41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47" h="41">
                <a:moveTo>
                  <a:pt x="0" y="0"/>
                </a:moveTo>
                <a:lnTo>
                  <a:pt x="0" y="40"/>
                </a:lnTo>
                <a:lnTo>
                  <a:pt x="46" y="21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1408" name="Oval 142">
            <a:extLst>
              <a:ext uri="{FF2B5EF4-FFF2-40B4-BE49-F238E27FC236}">
                <a16:creationId xmlns:a16="http://schemas.microsoft.com/office/drawing/2014/main" id="{04EE672C-DB2C-43B6-B473-51B482A9A1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43700" y="4951413"/>
            <a:ext cx="1035050" cy="1036637"/>
          </a:xfrm>
          <a:prstGeom prst="ellipse">
            <a:avLst/>
          </a:prstGeom>
          <a:solidFill>
            <a:srgbClr val="FFFFFF"/>
          </a:solidFill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hu-HU" altLang="hu-HU"/>
          </a:p>
        </p:txBody>
      </p:sp>
      <p:sp>
        <p:nvSpPr>
          <p:cNvPr id="11409" name="Rectangle 143">
            <a:extLst>
              <a:ext uri="{FF2B5EF4-FFF2-40B4-BE49-F238E27FC236}">
                <a16:creationId xmlns:a16="http://schemas.microsoft.com/office/drawing/2014/main" id="{ED6882BD-F069-4915-94D4-2C8E087988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40525" y="5129213"/>
            <a:ext cx="10953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hu-HU" sz="1000">
                <a:solidFill>
                  <a:srgbClr val="000000"/>
                </a:solidFill>
              </a:rPr>
              <a:t>A VIZSGÁLAT</a:t>
            </a:r>
          </a:p>
          <a:p>
            <a:pPr algn="ctr"/>
            <a:r>
              <a:rPr lang="en-US" altLang="hu-HU" sz="1000">
                <a:solidFill>
                  <a:srgbClr val="000000"/>
                </a:solidFill>
              </a:rPr>
              <a:t>EREDMÉNYE-</a:t>
            </a:r>
          </a:p>
          <a:p>
            <a:pPr algn="ctr"/>
            <a:r>
              <a:rPr lang="en-US" altLang="hu-HU" sz="1000">
                <a:solidFill>
                  <a:srgbClr val="000000"/>
                </a:solidFill>
              </a:rPr>
              <a:t>INEK ÖSSZE-</a:t>
            </a:r>
          </a:p>
          <a:p>
            <a:pPr algn="ctr"/>
            <a:r>
              <a:rPr lang="en-US" altLang="hu-HU" sz="1000">
                <a:solidFill>
                  <a:srgbClr val="000000"/>
                </a:solidFill>
              </a:rPr>
              <a:t>ÁLLÍTÁSA0</a:t>
            </a:r>
          </a:p>
        </p:txBody>
      </p:sp>
      <p:sp>
        <p:nvSpPr>
          <p:cNvPr id="11410" name="Line 144">
            <a:extLst>
              <a:ext uri="{FF2B5EF4-FFF2-40B4-BE49-F238E27FC236}">
                <a16:creationId xmlns:a16="http://schemas.microsoft.com/office/drawing/2014/main" id="{E9D69D68-7B94-49C5-96F4-51971498864A}"/>
              </a:ext>
            </a:extLst>
          </p:cNvPr>
          <p:cNvSpPr>
            <a:spLocks noChangeShapeType="1"/>
          </p:cNvSpPr>
          <p:nvPr/>
        </p:nvSpPr>
        <p:spPr bwMode="auto">
          <a:xfrm>
            <a:off x="4206875" y="3627438"/>
            <a:ext cx="231457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1411" name="Freeform 145">
            <a:extLst>
              <a:ext uri="{FF2B5EF4-FFF2-40B4-BE49-F238E27FC236}">
                <a16:creationId xmlns:a16="http://schemas.microsoft.com/office/drawing/2014/main" id="{149E8A97-5BF9-4425-858E-2EC920562679}"/>
              </a:ext>
            </a:extLst>
          </p:cNvPr>
          <p:cNvSpPr>
            <a:spLocks/>
          </p:cNvSpPr>
          <p:nvPr/>
        </p:nvSpPr>
        <p:spPr bwMode="auto">
          <a:xfrm>
            <a:off x="6502400" y="3597275"/>
            <a:ext cx="73025" cy="65088"/>
          </a:xfrm>
          <a:custGeom>
            <a:avLst/>
            <a:gdLst>
              <a:gd name="T0" fmla="*/ 0 w 46"/>
              <a:gd name="T1" fmla="*/ 0 h 41"/>
              <a:gd name="T2" fmla="*/ 0 w 46"/>
              <a:gd name="T3" fmla="*/ 63500 h 41"/>
              <a:gd name="T4" fmla="*/ 71438 w 46"/>
              <a:gd name="T5" fmla="*/ 28575 h 41"/>
              <a:gd name="T6" fmla="*/ 0 w 46"/>
              <a:gd name="T7" fmla="*/ 0 h 41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46" h="41">
                <a:moveTo>
                  <a:pt x="0" y="0"/>
                </a:moveTo>
                <a:lnTo>
                  <a:pt x="0" y="40"/>
                </a:lnTo>
                <a:lnTo>
                  <a:pt x="45" y="18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1412" name="Line 146">
            <a:extLst>
              <a:ext uri="{FF2B5EF4-FFF2-40B4-BE49-F238E27FC236}">
                <a16:creationId xmlns:a16="http://schemas.microsoft.com/office/drawing/2014/main" id="{E9CCB620-0D8E-4518-AFE5-ED4A8852F273}"/>
              </a:ext>
            </a:extLst>
          </p:cNvPr>
          <p:cNvSpPr>
            <a:spLocks noChangeShapeType="1"/>
          </p:cNvSpPr>
          <p:nvPr/>
        </p:nvSpPr>
        <p:spPr bwMode="auto">
          <a:xfrm>
            <a:off x="6583363" y="3627438"/>
            <a:ext cx="0" cy="22288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1413" name="Line 147">
            <a:extLst>
              <a:ext uri="{FF2B5EF4-FFF2-40B4-BE49-F238E27FC236}">
                <a16:creationId xmlns:a16="http://schemas.microsoft.com/office/drawing/2014/main" id="{1FACE6CD-2939-4118-B129-59E147479117}"/>
              </a:ext>
            </a:extLst>
          </p:cNvPr>
          <p:cNvSpPr>
            <a:spLocks noChangeShapeType="1"/>
          </p:cNvSpPr>
          <p:nvPr/>
        </p:nvSpPr>
        <p:spPr bwMode="auto">
          <a:xfrm>
            <a:off x="6605588" y="5575300"/>
            <a:ext cx="84137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1414" name="Freeform 148">
            <a:extLst>
              <a:ext uri="{FF2B5EF4-FFF2-40B4-BE49-F238E27FC236}">
                <a16:creationId xmlns:a16="http://schemas.microsoft.com/office/drawing/2014/main" id="{3466BDD8-87F7-43A7-ADFE-4F8A1D4B13EE}"/>
              </a:ext>
            </a:extLst>
          </p:cNvPr>
          <p:cNvSpPr>
            <a:spLocks/>
          </p:cNvSpPr>
          <p:nvPr/>
        </p:nvSpPr>
        <p:spPr bwMode="auto">
          <a:xfrm>
            <a:off x="6670675" y="5540375"/>
            <a:ext cx="73025" cy="65088"/>
          </a:xfrm>
          <a:custGeom>
            <a:avLst/>
            <a:gdLst>
              <a:gd name="T0" fmla="*/ 0 w 46"/>
              <a:gd name="T1" fmla="*/ 0 h 41"/>
              <a:gd name="T2" fmla="*/ 0 w 46"/>
              <a:gd name="T3" fmla="*/ 63500 h 41"/>
              <a:gd name="T4" fmla="*/ 71438 w 46"/>
              <a:gd name="T5" fmla="*/ 33338 h 41"/>
              <a:gd name="T6" fmla="*/ 0 w 46"/>
              <a:gd name="T7" fmla="*/ 0 h 41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46" h="41">
                <a:moveTo>
                  <a:pt x="0" y="0"/>
                </a:moveTo>
                <a:lnTo>
                  <a:pt x="0" y="40"/>
                </a:lnTo>
                <a:lnTo>
                  <a:pt x="45" y="21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1415" name="Line 149">
            <a:extLst>
              <a:ext uri="{FF2B5EF4-FFF2-40B4-BE49-F238E27FC236}">
                <a16:creationId xmlns:a16="http://schemas.microsoft.com/office/drawing/2014/main" id="{4915A792-C713-4A64-BA6B-CEF91091CA86}"/>
              </a:ext>
            </a:extLst>
          </p:cNvPr>
          <p:cNvSpPr>
            <a:spLocks noChangeShapeType="1"/>
          </p:cNvSpPr>
          <p:nvPr/>
        </p:nvSpPr>
        <p:spPr bwMode="auto">
          <a:xfrm>
            <a:off x="6213475" y="4697413"/>
            <a:ext cx="300038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1416" name="Freeform 150">
            <a:extLst>
              <a:ext uri="{FF2B5EF4-FFF2-40B4-BE49-F238E27FC236}">
                <a16:creationId xmlns:a16="http://schemas.microsoft.com/office/drawing/2014/main" id="{E46E9F84-7E2F-49ED-85B7-EF3C91213427}"/>
              </a:ext>
            </a:extLst>
          </p:cNvPr>
          <p:cNvSpPr>
            <a:spLocks/>
          </p:cNvSpPr>
          <p:nvPr/>
        </p:nvSpPr>
        <p:spPr bwMode="auto">
          <a:xfrm>
            <a:off x="6491288" y="4665663"/>
            <a:ext cx="74612" cy="69850"/>
          </a:xfrm>
          <a:custGeom>
            <a:avLst/>
            <a:gdLst>
              <a:gd name="T0" fmla="*/ 0 w 47"/>
              <a:gd name="T1" fmla="*/ 0 h 44"/>
              <a:gd name="T2" fmla="*/ 0 w 47"/>
              <a:gd name="T3" fmla="*/ 68263 h 44"/>
              <a:gd name="T4" fmla="*/ 73025 w 47"/>
              <a:gd name="T5" fmla="*/ 33338 h 44"/>
              <a:gd name="T6" fmla="*/ 0 w 47"/>
              <a:gd name="T7" fmla="*/ 0 h 44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47" h="44">
                <a:moveTo>
                  <a:pt x="0" y="0"/>
                </a:moveTo>
                <a:lnTo>
                  <a:pt x="0" y="43"/>
                </a:lnTo>
                <a:lnTo>
                  <a:pt x="46" y="21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1417" name="Line 151">
            <a:extLst>
              <a:ext uri="{FF2B5EF4-FFF2-40B4-BE49-F238E27FC236}">
                <a16:creationId xmlns:a16="http://schemas.microsoft.com/office/drawing/2014/main" id="{D757536F-D499-4A07-88BE-A0386A294C50}"/>
              </a:ext>
            </a:extLst>
          </p:cNvPr>
          <p:cNvSpPr>
            <a:spLocks noChangeShapeType="1"/>
          </p:cNvSpPr>
          <p:nvPr/>
        </p:nvSpPr>
        <p:spPr bwMode="auto">
          <a:xfrm>
            <a:off x="7748588" y="5476875"/>
            <a:ext cx="703262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1418" name="Freeform 152">
            <a:extLst>
              <a:ext uri="{FF2B5EF4-FFF2-40B4-BE49-F238E27FC236}">
                <a16:creationId xmlns:a16="http://schemas.microsoft.com/office/drawing/2014/main" id="{B8071765-AFBF-4765-8E5D-BF6C7F009B17}"/>
              </a:ext>
            </a:extLst>
          </p:cNvPr>
          <p:cNvSpPr>
            <a:spLocks/>
          </p:cNvSpPr>
          <p:nvPr/>
        </p:nvSpPr>
        <p:spPr bwMode="auto">
          <a:xfrm>
            <a:off x="8431213" y="5446713"/>
            <a:ext cx="74612" cy="65087"/>
          </a:xfrm>
          <a:custGeom>
            <a:avLst/>
            <a:gdLst>
              <a:gd name="T0" fmla="*/ 0 w 47"/>
              <a:gd name="T1" fmla="*/ 0 h 41"/>
              <a:gd name="T2" fmla="*/ 0 w 47"/>
              <a:gd name="T3" fmla="*/ 63500 h 41"/>
              <a:gd name="T4" fmla="*/ 73025 w 47"/>
              <a:gd name="T5" fmla="*/ 28575 h 41"/>
              <a:gd name="T6" fmla="*/ 0 w 47"/>
              <a:gd name="T7" fmla="*/ 0 h 41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47" h="41">
                <a:moveTo>
                  <a:pt x="0" y="0"/>
                </a:moveTo>
                <a:lnTo>
                  <a:pt x="0" y="40"/>
                </a:lnTo>
                <a:lnTo>
                  <a:pt x="46" y="18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1419" name="Line 153">
            <a:extLst>
              <a:ext uri="{FF2B5EF4-FFF2-40B4-BE49-F238E27FC236}">
                <a16:creationId xmlns:a16="http://schemas.microsoft.com/office/drawing/2014/main" id="{D384AD41-752B-49AD-A1EF-627ABB5148B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512175" y="431800"/>
            <a:ext cx="0" cy="504507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1420" name="Freeform 154">
            <a:extLst>
              <a:ext uri="{FF2B5EF4-FFF2-40B4-BE49-F238E27FC236}">
                <a16:creationId xmlns:a16="http://schemas.microsoft.com/office/drawing/2014/main" id="{AF3E111F-6210-4EE5-AED5-0288F6739F4D}"/>
              </a:ext>
            </a:extLst>
          </p:cNvPr>
          <p:cNvSpPr>
            <a:spLocks/>
          </p:cNvSpPr>
          <p:nvPr/>
        </p:nvSpPr>
        <p:spPr bwMode="auto">
          <a:xfrm>
            <a:off x="8478838" y="381000"/>
            <a:ext cx="69850" cy="74613"/>
          </a:xfrm>
          <a:custGeom>
            <a:avLst/>
            <a:gdLst>
              <a:gd name="T0" fmla="*/ 0 w 44"/>
              <a:gd name="T1" fmla="*/ 73025 h 47"/>
              <a:gd name="T2" fmla="*/ 68263 w 44"/>
              <a:gd name="T3" fmla="*/ 73025 h 47"/>
              <a:gd name="T4" fmla="*/ 31750 w 44"/>
              <a:gd name="T5" fmla="*/ 0 h 47"/>
              <a:gd name="T6" fmla="*/ 0 w 44"/>
              <a:gd name="T7" fmla="*/ 73025 h 47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44" h="47">
                <a:moveTo>
                  <a:pt x="0" y="46"/>
                </a:moveTo>
                <a:lnTo>
                  <a:pt x="43" y="46"/>
                </a:lnTo>
                <a:lnTo>
                  <a:pt x="20" y="0"/>
                </a:lnTo>
                <a:lnTo>
                  <a:pt x="0" y="46"/>
                </a:lnTo>
              </a:path>
            </a:pathLst>
          </a:custGeom>
          <a:solidFill>
            <a:srgbClr val="000000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1421" name="Rectangle 155">
            <a:extLst>
              <a:ext uri="{FF2B5EF4-FFF2-40B4-BE49-F238E27FC236}">
                <a16:creationId xmlns:a16="http://schemas.microsoft.com/office/drawing/2014/main" id="{B812BB1F-C518-42F7-BD67-049E92A9A3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5438" y="896938"/>
            <a:ext cx="762000" cy="1397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hu-HU" altLang="hu-HU"/>
          </a:p>
        </p:txBody>
      </p:sp>
      <p:sp>
        <p:nvSpPr>
          <p:cNvPr id="11422" name="Rectangle 156">
            <a:extLst>
              <a:ext uri="{FF2B5EF4-FFF2-40B4-BE49-F238E27FC236}">
                <a16:creationId xmlns:a16="http://schemas.microsoft.com/office/drawing/2014/main" id="{21C38336-7927-4FEE-83C7-BF5245CA62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3838" y="703263"/>
            <a:ext cx="21129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hu-HU" sz="1800">
                <a:solidFill>
                  <a:srgbClr val="000000"/>
                </a:solidFill>
              </a:rPr>
              <a:t>1. szakasz tervei</a:t>
            </a:r>
          </a:p>
        </p:txBody>
      </p:sp>
      <p:sp>
        <p:nvSpPr>
          <p:cNvPr id="11423" name="Line 157">
            <a:extLst>
              <a:ext uri="{FF2B5EF4-FFF2-40B4-BE49-F238E27FC236}">
                <a16:creationId xmlns:a16="http://schemas.microsoft.com/office/drawing/2014/main" id="{62697A65-9CF5-4173-810B-CB2E160C5CBB}"/>
              </a:ext>
            </a:extLst>
          </p:cNvPr>
          <p:cNvSpPr>
            <a:spLocks noChangeShapeType="1"/>
          </p:cNvSpPr>
          <p:nvPr/>
        </p:nvSpPr>
        <p:spPr bwMode="auto">
          <a:xfrm>
            <a:off x="4149725" y="4864100"/>
            <a:ext cx="9779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1424" name="Freeform 158">
            <a:extLst>
              <a:ext uri="{FF2B5EF4-FFF2-40B4-BE49-F238E27FC236}">
                <a16:creationId xmlns:a16="http://schemas.microsoft.com/office/drawing/2014/main" id="{504698B1-6E37-4B44-A32F-BBD1223AF69D}"/>
              </a:ext>
            </a:extLst>
          </p:cNvPr>
          <p:cNvSpPr>
            <a:spLocks/>
          </p:cNvSpPr>
          <p:nvPr/>
        </p:nvSpPr>
        <p:spPr bwMode="auto">
          <a:xfrm>
            <a:off x="5111750" y="4830763"/>
            <a:ext cx="68263" cy="66675"/>
          </a:xfrm>
          <a:custGeom>
            <a:avLst/>
            <a:gdLst>
              <a:gd name="T0" fmla="*/ 0 w 43"/>
              <a:gd name="T1" fmla="*/ 0 h 42"/>
              <a:gd name="T2" fmla="*/ 0 w 43"/>
              <a:gd name="T3" fmla="*/ 65088 h 42"/>
              <a:gd name="T4" fmla="*/ 66675 w 43"/>
              <a:gd name="T5" fmla="*/ 33338 h 42"/>
              <a:gd name="T6" fmla="*/ 0 w 43"/>
              <a:gd name="T7" fmla="*/ 0 h 42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43" h="42">
                <a:moveTo>
                  <a:pt x="0" y="0"/>
                </a:moveTo>
                <a:lnTo>
                  <a:pt x="0" y="41"/>
                </a:lnTo>
                <a:lnTo>
                  <a:pt x="42" y="21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1425" name="Rectangle 159">
            <a:extLst>
              <a:ext uri="{FF2B5EF4-FFF2-40B4-BE49-F238E27FC236}">
                <a16:creationId xmlns:a16="http://schemas.microsoft.com/office/drawing/2014/main" id="{05BA124B-009B-49F9-B7D0-7B2C45360C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59063" y="3111500"/>
            <a:ext cx="476250" cy="252413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hu-HU" altLang="hu-HU"/>
          </a:p>
        </p:txBody>
      </p:sp>
      <p:sp>
        <p:nvSpPr>
          <p:cNvPr id="11426" name="Rectangle 160">
            <a:extLst>
              <a:ext uri="{FF2B5EF4-FFF2-40B4-BE49-F238E27FC236}">
                <a16:creationId xmlns:a16="http://schemas.microsoft.com/office/drawing/2014/main" id="{7DD2A2D4-49C8-4000-905A-0280FF87CF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20950" y="2940050"/>
            <a:ext cx="1120775" cy="639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hu-HU" sz="1200">
                <a:solidFill>
                  <a:srgbClr val="000000"/>
                </a:solidFill>
              </a:rPr>
              <a:t>A szervezeti</a:t>
            </a:r>
          </a:p>
          <a:p>
            <a:r>
              <a:rPr lang="en-US" altLang="hu-HU" sz="1200">
                <a:solidFill>
                  <a:srgbClr val="000000"/>
                </a:solidFill>
              </a:rPr>
              <a:t>tevékenység</a:t>
            </a:r>
          </a:p>
          <a:p>
            <a:r>
              <a:rPr lang="en-US" altLang="hu-HU" sz="1200">
                <a:solidFill>
                  <a:srgbClr val="000000"/>
                </a:solidFill>
              </a:rPr>
              <a:t>modell</a:t>
            </a:r>
          </a:p>
        </p:txBody>
      </p:sp>
      <p:sp>
        <p:nvSpPr>
          <p:cNvPr id="11427" name="Rectangle 161">
            <a:extLst>
              <a:ext uri="{FF2B5EF4-FFF2-40B4-BE49-F238E27FC236}">
                <a16:creationId xmlns:a16="http://schemas.microsoft.com/office/drawing/2014/main" id="{C6F68DCB-5761-475A-9107-446962CB33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04000" y="3660775"/>
            <a:ext cx="866775" cy="207963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hu-HU" altLang="hu-HU"/>
          </a:p>
        </p:txBody>
      </p:sp>
      <p:sp>
        <p:nvSpPr>
          <p:cNvPr id="11428" name="Rectangle 162">
            <a:extLst>
              <a:ext uri="{FF2B5EF4-FFF2-40B4-BE49-F238E27FC236}">
                <a16:creationId xmlns:a16="http://schemas.microsoft.com/office/drawing/2014/main" id="{BC31E062-C39F-46A2-92DD-468BBF5D33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54788" y="3530600"/>
            <a:ext cx="1909762" cy="1463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hu-HU" sz="1000">
                <a:solidFill>
                  <a:srgbClr val="000000"/>
                </a:solidFill>
              </a:rPr>
              <a:t>A szervezeti tevékenység</a:t>
            </a:r>
          </a:p>
          <a:p>
            <a:r>
              <a:rPr lang="en-US" altLang="hu-HU" sz="1000">
                <a:solidFill>
                  <a:srgbClr val="000000"/>
                </a:solidFill>
              </a:rPr>
              <a:t>modell</a:t>
            </a:r>
          </a:p>
          <a:p>
            <a:r>
              <a:rPr lang="en-US" altLang="hu-HU" sz="1000">
                <a:solidFill>
                  <a:srgbClr val="000000"/>
                </a:solidFill>
              </a:rPr>
              <a:t>Kontextus ábra</a:t>
            </a:r>
          </a:p>
          <a:p>
            <a:r>
              <a:rPr lang="en-US" altLang="hu-HU" sz="1000">
                <a:solidFill>
                  <a:srgbClr val="000000"/>
                </a:solidFill>
              </a:rPr>
              <a:t>Jelenlegi környezet LDM-je</a:t>
            </a:r>
          </a:p>
          <a:p>
            <a:r>
              <a:rPr lang="en-US" altLang="hu-HU" sz="1000">
                <a:solidFill>
                  <a:srgbClr val="000000"/>
                </a:solidFill>
              </a:rPr>
              <a:t>Logikai DFM</a:t>
            </a:r>
          </a:p>
          <a:p>
            <a:r>
              <a:rPr lang="en-US" altLang="hu-HU" sz="1000">
                <a:solidFill>
                  <a:srgbClr val="000000"/>
                </a:solidFill>
              </a:rPr>
              <a:t>Logikai adattár-entitás </a:t>
            </a:r>
          </a:p>
          <a:p>
            <a:r>
              <a:rPr lang="en-US" altLang="hu-HU" sz="1000">
                <a:solidFill>
                  <a:srgbClr val="000000"/>
                </a:solidFill>
              </a:rPr>
              <a:t>megfeleltetés</a:t>
            </a:r>
          </a:p>
          <a:p>
            <a:r>
              <a:rPr lang="en-US" altLang="hu-HU" sz="1000">
                <a:solidFill>
                  <a:srgbClr val="000000"/>
                </a:solidFill>
              </a:rPr>
              <a:t>Követelményjegyzék</a:t>
            </a:r>
          </a:p>
          <a:p>
            <a:r>
              <a:rPr lang="en-US" altLang="hu-HU" sz="1000">
                <a:solidFill>
                  <a:srgbClr val="000000"/>
                </a:solidFill>
              </a:rPr>
              <a:t>Felhasználójegyzék</a:t>
            </a:r>
          </a:p>
        </p:txBody>
      </p:sp>
      <p:sp>
        <p:nvSpPr>
          <p:cNvPr id="11429" name="Rectangle 163">
            <a:extLst>
              <a:ext uri="{FF2B5EF4-FFF2-40B4-BE49-F238E27FC236}">
                <a16:creationId xmlns:a16="http://schemas.microsoft.com/office/drawing/2014/main" id="{9092688D-D5D7-479C-BA9A-A54926B210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29575" y="4643438"/>
            <a:ext cx="863600" cy="20796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hu-HU" altLang="hu-HU"/>
          </a:p>
        </p:txBody>
      </p:sp>
      <p:sp>
        <p:nvSpPr>
          <p:cNvPr id="11430" name="Rectangle 164">
            <a:extLst>
              <a:ext uri="{FF2B5EF4-FFF2-40B4-BE49-F238E27FC236}">
                <a16:creationId xmlns:a16="http://schemas.microsoft.com/office/drawing/2014/main" id="{754FD59B-6DFA-447A-9FE7-EF0D270EA6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81950" y="4581525"/>
            <a:ext cx="1922463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hu-HU" sz="1000">
                <a:solidFill>
                  <a:srgbClr val="000000"/>
                </a:solidFill>
              </a:rPr>
              <a:t>A szervezeti tevékenység </a:t>
            </a:r>
          </a:p>
          <a:p>
            <a:r>
              <a:rPr lang="en-US" altLang="hu-HU" sz="1000">
                <a:solidFill>
                  <a:srgbClr val="000000"/>
                </a:solidFill>
              </a:rPr>
              <a:t>modell</a:t>
            </a:r>
          </a:p>
          <a:p>
            <a:r>
              <a:rPr lang="en-US" altLang="hu-HU" sz="1000">
                <a:solidFill>
                  <a:srgbClr val="000000"/>
                </a:solidFill>
              </a:rPr>
              <a:t>Jelenlegi szolgáltatások leírása</a:t>
            </a:r>
          </a:p>
          <a:p>
            <a:r>
              <a:rPr lang="en-US" altLang="hu-HU" sz="1000">
                <a:solidFill>
                  <a:srgbClr val="000000"/>
                </a:solidFill>
              </a:rPr>
              <a:t>Követelményjegyzék</a:t>
            </a:r>
          </a:p>
          <a:p>
            <a:r>
              <a:rPr lang="en-US" altLang="hu-HU" sz="1000">
                <a:solidFill>
                  <a:srgbClr val="000000"/>
                </a:solidFill>
              </a:rPr>
              <a:t>Felhasználójegyzék</a:t>
            </a:r>
          </a:p>
        </p:txBody>
      </p:sp>
      <p:sp>
        <p:nvSpPr>
          <p:cNvPr id="11431" name="Rectangle 165">
            <a:extLst>
              <a:ext uri="{FF2B5EF4-FFF2-40B4-BE49-F238E27FC236}">
                <a16:creationId xmlns:a16="http://schemas.microsoft.com/office/drawing/2014/main" id="{3FF02E65-53B7-445C-8A06-A0706615C0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02588" y="5576888"/>
            <a:ext cx="744537" cy="12382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hu-HU" altLang="hu-HU"/>
          </a:p>
        </p:txBody>
      </p:sp>
      <p:sp>
        <p:nvSpPr>
          <p:cNvPr id="11432" name="Rectangle 166">
            <a:extLst>
              <a:ext uri="{FF2B5EF4-FFF2-40B4-BE49-F238E27FC236}">
                <a16:creationId xmlns:a16="http://schemas.microsoft.com/office/drawing/2014/main" id="{49C3F6E7-C1A7-4386-A818-19C3265B77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00988" y="5383213"/>
            <a:ext cx="23653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hu-HU" sz="1800">
                <a:solidFill>
                  <a:srgbClr val="000000"/>
                </a:solidFill>
              </a:rPr>
              <a:t>2. szakasz számára</a:t>
            </a:r>
          </a:p>
        </p:txBody>
      </p:sp>
      <p:sp>
        <p:nvSpPr>
          <p:cNvPr id="11433" name="Line 167">
            <a:extLst>
              <a:ext uri="{FF2B5EF4-FFF2-40B4-BE49-F238E27FC236}">
                <a16:creationId xmlns:a16="http://schemas.microsoft.com/office/drawing/2014/main" id="{D1CB5724-9953-41CD-A2ED-CFA20E808405}"/>
              </a:ext>
            </a:extLst>
          </p:cNvPr>
          <p:cNvSpPr>
            <a:spLocks noChangeShapeType="1"/>
          </p:cNvSpPr>
          <p:nvPr/>
        </p:nvSpPr>
        <p:spPr bwMode="auto">
          <a:xfrm>
            <a:off x="3176588" y="2392363"/>
            <a:ext cx="1001712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1434" name="Line 168">
            <a:extLst>
              <a:ext uri="{FF2B5EF4-FFF2-40B4-BE49-F238E27FC236}">
                <a16:creationId xmlns:a16="http://schemas.microsoft.com/office/drawing/2014/main" id="{E38CB722-0ABE-4892-A86F-F285D2C63DE8}"/>
              </a:ext>
            </a:extLst>
          </p:cNvPr>
          <p:cNvSpPr>
            <a:spLocks noChangeShapeType="1"/>
          </p:cNvSpPr>
          <p:nvPr/>
        </p:nvSpPr>
        <p:spPr bwMode="auto">
          <a:xfrm>
            <a:off x="1490663" y="3186113"/>
            <a:ext cx="10922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1435" name="Line 169">
            <a:extLst>
              <a:ext uri="{FF2B5EF4-FFF2-40B4-BE49-F238E27FC236}">
                <a16:creationId xmlns:a16="http://schemas.microsoft.com/office/drawing/2014/main" id="{4237CA2E-6C13-4284-96E4-5243954A76DB}"/>
              </a:ext>
            </a:extLst>
          </p:cNvPr>
          <p:cNvSpPr>
            <a:spLocks noChangeShapeType="1"/>
          </p:cNvSpPr>
          <p:nvPr/>
        </p:nvSpPr>
        <p:spPr bwMode="auto">
          <a:xfrm>
            <a:off x="3130550" y="3725863"/>
            <a:ext cx="10922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1436" name="Line 170">
            <a:extLst>
              <a:ext uri="{FF2B5EF4-FFF2-40B4-BE49-F238E27FC236}">
                <a16:creationId xmlns:a16="http://schemas.microsoft.com/office/drawing/2014/main" id="{1EC7A00E-4643-4625-B188-912573B598DF}"/>
              </a:ext>
            </a:extLst>
          </p:cNvPr>
          <p:cNvSpPr>
            <a:spLocks noChangeShapeType="1"/>
          </p:cNvSpPr>
          <p:nvPr/>
        </p:nvSpPr>
        <p:spPr bwMode="auto">
          <a:xfrm>
            <a:off x="3151188" y="4997450"/>
            <a:ext cx="101282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</p:spTree>
  </p:cSld>
  <p:clrMapOvr>
    <a:masterClrMapping/>
  </p:clrMapOvr>
  <p:transition>
    <p:wipe dir="d"/>
  </p:transition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Élőláb helye 4">
            <a:extLst>
              <a:ext uri="{FF2B5EF4-FFF2-40B4-BE49-F238E27FC236}">
                <a16:creationId xmlns:a16="http://schemas.microsoft.com/office/drawing/2014/main" id="{01559E1E-12A3-457D-B766-7EAA1C1422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hu-HU" b="0">
                <a:latin typeface="Arial" panose="020B0604020202020204" pitchFamily="34" charset="0"/>
              </a:rPr>
              <a:t>Információrendszer fejlesztés módszertana, Dr. Molnár Bálint egyetemi docens</a:t>
            </a:r>
          </a:p>
        </p:txBody>
      </p:sp>
      <p:sp>
        <p:nvSpPr>
          <p:cNvPr id="84995" name="Dia számának helye 5">
            <a:extLst>
              <a:ext uri="{FF2B5EF4-FFF2-40B4-BE49-F238E27FC236}">
                <a16:creationId xmlns:a16="http://schemas.microsoft.com/office/drawing/2014/main" id="{9FFC10A5-9463-4E03-8136-44D17BF996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fld id="{3BABBE57-2C03-4DF6-855C-EFE725A21FDA}" type="slidenum">
              <a:rPr lang="en-US" altLang="hu-HU" b="0">
                <a:latin typeface="Arial" panose="020B0604020202020204" pitchFamily="34" charset="0"/>
              </a:rPr>
              <a:pPr/>
              <a:t>40</a:t>
            </a:fld>
            <a:endParaRPr lang="en-US" altLang="hu-HU" b="0">
              <a:latin typeface="Arial" panose="020B0604020202020204" pitchFamily="34" charset="0"/>
            </a:endParaRPr>
          </a:p>
        </p:txBody>
      </p:sp>
      <p:sp>
        <p:nvSpPr>
          <p:cNvPr id="84996" name="Rectangle 2">
            <a:extLst>
              <a:ext uri="{FF2B5EF4-FFF2-40B4-BE49-F238E27FC236}">
                <a16:creationId xmlns:a16="http://schemas.microsoft.com/office/drawing/2014/main" id="{B2F15D16-1C6A-43E8-A8C7-6504652E68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7875" y="6234113"/>
            <a:ext cx="20383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hu-HU" altLang="hu-HU"/>
          </a:p>
        </p:txBody>
      </p:sp>
      <p:sp>
        <p:nvSpPr>
          <p:cNvPr id="84997" name="Rectangle 3">
            <a:extLst>
              <a:ext uri="{FF2B5EF4-FFF2-40B4-BE49-F238E27FC236}">
                <a16:creationId xmlns:a16="http://schemas.microsoft.com/office/drawing/2014/main" id="{34852177-8490-4947-9B5E-71C96DB40A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98838" y="6234113"/>
            <a:ext cx="31083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hu-HU" altLang="hu-HU"/>
          </a:p>
        </p:txBody>
      </p:sp>
      <p:sp>
        <p:nvSpPr>
          <p:cNvPr id="84998" name="Rectangle 4">
            <a:extLst>
              <a:ext uri="{FF2B5EF4-FFF2-40B4-BE49-F238E27FC236}">
                <a16:creationId xmlns:a16="http://schemas.microsoft.com/office/drawing/2014/main" id="{90C1D31E-43ED-4638-99AB-ACA977CF1C1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162175" y="552450"/>
            <a:ext cx="5419725" cy="628650"/>
          </a:xfrm>
          <a:noFill/>
        </p:spPr>
        <p:txBody>
          <a:bodyPr lIns="0" tIns="0" rIns="0" bIns="0"/>
          <a:lstStyle/>
          <a:p>
            <a:pPr marL="0" indent="0" algn="ctr" defTabSz="401638" eaLnBrk="1" hangingPunct="1">
              <a:spcBef>
                <a:spcPct val="0"/>
              </a:spcBef>
            </a:pPr>
            <a:r>
              <a:rPr lang="en-US" altLang="hu-HU" sz="2400"/>
              <a:t>ÖSSZEFOGLALÁS</a:t>
            </a:r>
          </a:p>
        </p:txBody>
      </p:sp>
      <p:sp>
        <p:nvSpPr>
          <p:cNvPr id="84999" name="Rectangle 5">
            <a:extLst>
              <a:ext uri="{FF2B5EF4-FFF2-40B4-BE49-F238E27FC236}">
                <a16:creationId xmlns:a16="http://schemas.microsoft.com/office/drawing/2014/main" id="{1A1550A8-E77F-4302-B150-DD3AA2EBC2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2513" y="2105025"/>
            <a:ext cx="6376987" cy="1381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hu-HU" sz="1800" b="0">
                <a:solidFill>
                  <a:srgbClr val="000000"/>
                </a:solidFill>
              </a:rPr>
              <a:t>Képi ábrázolási mód</a:t>
            </a:r>
          </a:p>
          <a:p>
            <a:r>
              <a:rPr lang="en-US" altLang="hu-HU" sz="1800" b="0">
                <a:solidFill>
                  <a:srgbClr val="000000"/>
                </a:solidFill>
              </a:rPr>
              <a:t>Közvetlen kommunikációs eszköz</a:t>
            </a:r>
          </a:p>
          <a:p>
            <a:r>
              <a:rPr lang="en-US" altLang="hu-HU" sz="1800" b="0">
                <a:solidFill>
                  <a:srgbClr val="000000"/>
                </a:solidFill>
              </a:rPr>
              <a:t> DFD-ket az alábbiak támogatják:</a:t>
            </a:r>
          </a:p>
        </p:txBody>
      </p:sp>
      <p:sp>
        <p:nvSpPr>
          <p:cNvPr id="85000" name="Freeform 6">
            <a:extLst>
              <a:ext uri="{FF2B5EF4-FFF2-40B4-BE49-F238E27FC236}">
                <a16:creationId xmlns:a16="http://schemas.microsoft.com/office/drawing/2014/main" id="{DADC25AC-9990-4F29-8CFD-0E0E89CAC612}"/>
              </a:ext>
            </a:extLst>
          </p:cNvPr>
          <p:cNvSpPr>
            <a:spLocks/>
          </p:cNvSpPr>
          <p:nvPr/>
        </p:nvSpPr>
        <p:spPr bwMode="auto">
          <a:xfrm>
            <a:off x="1481138" y="3228975"/>
            <a:ext cx="2601912" cy="876300"/>
          </a:xfrm>
          <a:custGeom>
            <a:avLst/>
            <a:gdLst>
              <a:gd name="T0" fmla="*/ 0 w 1639"/>
              <a:gd name="T1" fmla="*/ 874713 h 552"/>
              <a:gd name="T2" fmla="*/ 0 w 1639"/>
              <a:gd name="T3" fmla="*/ 0 h 552"/>
              <a:gd name="T4" fmla="*/ 2600325 w 1639"/>
              <a:gd name="T5" fmla="*/ 0 h 552"/>
              <a:gd name="T6" fmla="*/ 2600325 w 1639"/>
              <a:gd name="T7" fmla="*/ 874713 h 552"/>
              <a:gd name="T8" fmla="*/ 0 w 1639"/>
              <a:gd name="T9" fmla="*/ 874713 h 55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639" h="552">
                <a:moveTo>
                  <a:pt x="0" y="551"/>
                </a:moveTo>
                <a:lnTo>
                  <a:pt x="0" y="0"/>
                </a:lnTo>
                <a:lnTo>
                  <a:pt x="1638" y="0"/>
                </a:lnTo>
                <a:lnTo>
                  <a:pt x="1638" y="551"/>
                </a:lnTo>
                <a:lnTo>
                  <a:pt x="0" y="55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85001" name="Rectangle 7">
            <a:extLst>
              <a:ext uri="{FF2B5EF4-FFF2-40B4-BE49-F238E27FC236}">
                <a16:creationId xmlns:a16="http://schemas.microsoft.com/office/drawing/2014/main" id="{048A73F3-85F3-46B0-B127-5E5DB18EF7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14475" y="3371850"/>
            <a:ext cx="2562225" cy="55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hu-HU" sz="1800" b="0">
                <a:solidFill>
                  <a:srgbClr val="000000"/>
                </a:solidFill>
              </a:rPr>
              <a:t>FIZIKAI DFD HALMAZ</a:t>
            </a:r>
          </a:p>
        </p:txBody>
      </p:sp>
      <p:grpSp>
        <p:nvGrpSpPr>
          <p:cNvPr id="85002" name="Group 11">
            <a:extLst>
              <a:ext uri="{FF2B5EF4-FFF2-40B4-BE49-F238E27FC236}">
                <a16:creationId xmlns:a16="http://schemas.microsoft.com/office/drawing/2014/main" id="{2E2728EC-B82C-4D0D-BECA-71E6A8F41F81}"/>
              </a:ext>
            </a:extLst>
          </p:cNvPr>
          <p:cNvGrpSpPr>
            <a:grpSpLocks/>
          </p:cNvGrpSpPr>
          <p:nvPr/>
        </p:nvGrpSpPr>
        <p:grpSpPr bwMode="auto">
          <a:xfrm>
            <a:off x="2379663" y="3676650"/>
            <a:ext cx="831850" cy="354013"/>
            <a:chOff x="1499" y="2316"/>
            <a:chExt cx="524" cy="223"/>
          </a:xfrm>
        </p:grpSpPr>
        <p:sp>
          <p:nvSpPr>
            <p:cNvPr id="85012" name="Freeform 8">
              <a:extLst>
                <a:ext uri="{FF2B5EF4-FFF2-40B4-BE49-F238E27FC236}">
                  <a16:creationId xmlns:a16="http://schemas.microsoft.com/office/drawing/2014/main" id="{5F729CC3-DF45-4512-BFFF-8A60D70AF83A}"/>
                </a:ext>
              </a:extLst>
            </p:cNvPr>
            <p:cNvSpPr>
              <a:spLocks/>
            </p:cNvSpPr>
            <p:nvPr/>
          </p:nvSpPr>
          <p:spPr bwMode="auto">
            <a:xfrm>
              <a:off x="1499" y="2329"/>
              <a:ext cx="524" cy="210"/>
            </a:xfrm>
            <a:custGeom>
              <a:avLst/>
              <a:gdLst>
                <a:gd name="T0" fmla="*/ 0 w 524"/>
                <a:gd name="T1" fmla="*/ 0 h 210"/>
                <a:gd name="T2" fmla="*/ 523 w 524"/>
                <a:gd name="T3" fmla="*/ 0 h 210"/>
                <a:gd name="T4" fmla="*/ 523 w 524"/>
                <a:gd name="T5" fmla="*/ 209 h 210"/>
                <a:gd name="T6" fmla="*/ 0 w 524"/>
                <a:gd name="T7" fmla="*/ 209 h 210"/>
                <a:gd name="T8" fmla="*/ 0 w 524"/>
                <a:gd name="T9" fmla="*/ 0 h 21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24" h="210">
                  <a:moveTo>
                    <a:pt x="0" y="0"/>
                  </a:moveTo>
                  <a:lnTo>
                    <a:pt x="523" y="0"/>
                  </a:lnTo>
                  <a:lnTo>
                    <a:pt x="523" y="209"/>
                  </a:lnTo>
                  <a:lnTo>
                    <a:pt x="0" y="209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85013" name="Line 9">
              <a:extLst>
                <a:ext uri="{FF2B5EF4-FFF2-40B4-BE49-F238E27FC236}">
                  <a16:creationId xmlns:a16="http://schemas.microsoft.com/office/drawing/2014/main" id="{BC0FBCEC-3710-4173-AEC0-4ACC35B5A00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99" y="2399"/>
              <a:ext cx="523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85014" name="Line 10">
              <a:extLst>
                <a:ext uri="{FF2B5EF4-FFF2-40B4-BE49-F238E27FC236}">
                  <a16:creationId xmlns:a16="http://schemas.microsoft.com/office/drawing/2014/main" id="{69002F4E-95D0-4D6D-BE34-2ADE7C8A109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627" y="2316"/>
              <a:ext cx="0" cy="8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/>
            </a:p>
          </p:txBody>
        </p:sp>
      </p:grpSp>
      <p:sp>
        <p:nvSpPr>
          <p:cNvPr id="85003" name="Freeform 12">
            <a:extLst>
              <a:ext uri="{FF2B5EF4-FFF2-40B4-BE49-F238E27FC236}">
                <a16:creationId xmlns:a16="http://schemas.microsoft.com/office/drawing/2014/main" id="{352CF582-C09D-46D6-8C9E-7A2FEB879FE7}"/>
              </a:ext>
            </a:extLst>
          </p:cNvPr>
          <p:cNvSpPr>
            <a:spLocks/>
          </p:cNvSpPr>
          <p:nvPr/>
        </p:nvSpPr>
        <p:spPr bwMode="auto">
          <a:xfrm>
            <a:off x="1530350" y="5154613"/>
            <a:ext cx="2605088" cy="876300"/>
          </a:xfrm>
          <a:custGeom>
            <a:avLst/>
            <a:gdLst>
              <a:gd name="T0" fmla="*/ 0 w 1641"/>
              <a:gd name="T1" fmla="*/ 874713 h 552"/>
              <a:gd name="T2" fmla="*/ 0 w 1641"/>
              <a:gd name="T3" fmla="*/ 0 h 552"/>
              <a:gd name="T4" fmla="*/ 2603500 w 1641"/>
              <a:gd name="T5" fmla="*/ 0 h 552"/>
              <a:gd name="T6" fmla="*/ 2603500 w 1641"/>
              <a:gd name="T7" fmla="*/ 874713 h 552"/>
              <a:gd name="T8" fmla="*/ 0 w 1641"/>
              <a:gd name="T9" fmla="*/ 874713 h 55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641" h="552">
                <a:moveTo>
                  <a:pt x="0" y="551"/>
                </a:moveTo>
                <a:lnTo>
                  <a:pt x="0" y="0"/>
                </a:lnTo>
                <a:lnTo>
                  <a:pt x="1640" y="0"/>
                </a:lnTo>
                <a:lnTo>
                  <a:pt x="1640" y="551"/>
                </a:lnTo>
                <a:lnTo>
                  <a:pt x="0" y="55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85004" name="Rectangle 13">
            <a:extLst>
              <a:ext uri="{FF2B5EF4-FFF2-40B4-BE49-F238E27FC236}">
                <a16:creationId xmlns:a16="http://schemas.microsoft.com/office/drawing/2014/main" id="{04719D8E-58FB-4D8D-88D3-8917C60081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09850" y="4705350"/>
            <a:ext cx="6513513" cy="331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hu-HU" sz="1800" b="0">
                <a:solidFill>
                  <a:srgbClr val="000000"/>
                </a:solidFill>
              </a:rPr>
              <a:t>aktualizált KÖVETELMÉNYJEGYZÉK</a:t>
            </a:r>
          </a:p>
        </p:txBody>
      </p:sp>
      <p:sp>
        <p:nvSpPr>
          <p:cNvPr id="85005" name="Rectangle 14">
            <a:extLst>
              <a:ext uri="{FF2B5EF4-FFF2-40B4-BE49-F238E27FC236}">
                <a16:creationId xmlns:a16="http://schemas.microsoft.com/office/drawing/2014/main" id="{1AD8CFDA-E61A-41EE-AF59-CF249ACB2D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46238" y="5380038"/>
            <a:ext cx="2373312" cy="477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hu-HU" sz="1800" b="0">
                <a:solidFill>
                  <a:srgbClr val="000000"/>
                </a:solidFill>
              </a:rPr>
              <a:t>KÖVETELMÉNY-JEGYZÉK</a:t>
            </a:r>
          </a:p>
        </p:txBody>
      </p:sp>
      <p:sp>
        <p:nvSpPr>
          <p:cNvPr id="85006" name="Rectangle 15">
            <a:extLst>
              <a:ext uri="{FF2B5EF4-FFF2-40B4-BE49-F238E27FC236}">
                <a16:creationId xmlns:a16="http://schemas.microsoft.com/office/drawing/2014/main" id="{48E491A0-7ECB-4BC2-94A2-8808D2C4FF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9388" y="3482975"/>
            <a:ext cx="3900487" cy="269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hu-HU" sz="1800" b="0">
                <a:solidFill>
                  <a:srgbClr val="000000"/>
                </a:solidFill>
              </a:rPr>
              <a:t>Külső entitások leírásai</a:t>
            </a:r>
          </a:p>
        </p:txBody>
      </p:sp>
      <p:sp>
        <p:nvSpPr>
          <p:cNvPr id="85007" name="Rectangle 16">
            <a:extLst>
              <a:ext uri="{FF2B5EF4-FFF2-40B4-BE49-F238E27FC236}">
                <a16:creationId xmlns:a16="http://schemas.microsoft.com/office/drawing/2014/main" id="{D7781DBC-AA13-483E-B4D1-D3E6B79CB4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9388" y="3752850"/>
            <a:ext cx="3895725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hu-HU" sz="1800" b="0">
                <a:solidFill>
                  <a:srgbClr val="000000"/>
                </a:solidFill>
              </a:rPr>
              <a:t>B/K adatleírások</a:t>
            </a:r>
          </a:p>
        </p:txBody>
      </p:sp>
      <p:sp>
        <p:nvSpPr>
          <p:cNvPr id="85008" name="Rectangle 17">
            <a:extLst>
              <a:ext uri="{FF2B5EF4-FFF2-40B4-BE49-F238E27FC236}">
                <a16:creationId xmlns:a16="http://schemas.microsoft.com/office/drawing/2014/main" id="{E1D5F063-E113-4AA5-ADF3-5B033D59AA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9388" y="3224213"/>
            <a:ext cx="48641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hu-HU" sz="1800" b="0">
                <a:solidFill>
                  <a:srgbClr val="000000"/>
                </a:solidFill>
              </a:rPr>
              <a:t>Elemi folyamatok leírásai</a:t>
            </a:r>
          </a:p>
        </p:txBody>
      </p:sp>
      <p:sp>
        <p:nvSpPr>
          <p:cNvPr id="85009" name="Rectangle 18">
            <a:extLst>
              <a:ext uri="{FF2B5EF4-FFF2-40B4-BE49-F238E27FC236}">
                <a16:creationId xmlns:a16="http://schemas.microsoft.com/office/drawing/2014/main" id="{973AFBE4-100B-45DC-B5F3-4ED118A79B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9388" y="2979738"/>
            <a:ext cx="3656012" cy="209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hu-HU" sz="1800" b="0">
                <a:solidFill>
                  <a:srgbClr val="000000"/>
                </a:solidFill>
              </a:rPr>
              <a:t>Adatjegyzék</a:t>
            </a:r>
          </a:p>
        </p:txBody>
      </p:sp>
      <p:sp>
        <p:nvSpPr>
          <p:cNvPr id="85010" name="Rectangle 19">
            <a:extLst>
              <a:ext uri="{FF2B5EF4-FFF2-40B4-BE49-F238E27FC236}">
                <a16:creationId xmlns:a16="http://schemas.microsoft.com/office/drawing/2014/main" id="{53C578B7-B128-4A3D-B365-52814D8BAA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37050" y="2555875"/>
            <a:ext cx="1412875" cy="1677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hu-HU" sz="14700" b="0">
                <a:solidFill>
                  <a:srgbClr val="000000"/>
                </a:solidFill>
              </a:rPr>
              <a:t>{</a:t>
            </a:r>
          </a:p>
        </p:txBody>
      </p:sp>
      <p:sp>
        <p:nvSpPr>
          <p:cNvPr id="85011" name="Rectangle 20">
            <a:extLst>
              <a:ext uri="{FF2B5EF4-FFF2-40B4-BE49-F238E27FC236}">
                <a16:creationId xmlns:a16="http://schemas.microsoft.com/office/drawing/2014/main" id="{A9F83C45-DF5B-4DA0-9846-B71AFCBA4A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9388" y="4040188"/>
            <a:ext cx="3762375" cy="417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261938" indent="2413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617538" indent="388938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hu-HU" sz="1800" b="0">
                <a:solidFill>
                  <a:srgbClr val="000000"/>
                </a:solidFill>
              </a:rPr>
              <a:t>Fizikai adattár-entitás megfeleltetés</a:t>
            </a:r>
          </a:p>
        </p:txBody>
      </p:sp>
    </p:spTree>
  </p:cSld>
  <p:clrMapOvr>
    <a:masterClrMapping/>
  </p:clrMapOvr>
  <p:transition>
    <p:wipe dir="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Élőláb helye 2">
            <a:extLst>
              <a:ext uri="{FF2B5EF4-FFF2-40B4-BE49-F238E27FC236}">
                <a16:creationId xmlns:a16="http://schemas.microsoft.com/office/drawing/2014/main" id="{3A531AB5-3923-43CD-A90C-E098607DED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hu-HU" b="0">
                <a:latin typeface="Arial" panose="020B0604020202020204" pitchFamily="34" charset="0"/>
              </a:rPr>
              <a:t>Információrendszer fejlesztés módszertana, Dr. Molnár Bálint egyetemi docens</a:t>
            </a:r>
          </a:p>
        </p:txBody>
      </p:sp>
      <p:sp>
        <p:nvSpPr>
          <p:cNvPr id="13315" name="Dia számának helye 3">
            <a:extLst>
              <a:ext uri="{FF2B5EF4-FFF2-40B4-BE49-F238E27FC236}">
                <a16:creationId xmlns:a16="http://schemas.microsoft.com/office/drawing/2014/main" id="{B03E22B9-C09D-457D-9373-2A05F75BB2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fld id="{FE667EE2-B67C-400B-AEA5-4381DE9D6BB3}" type="slidenum">
              <a:rPr lang="en-US" altLang="hu-HU" b="0">
                <a:latin typeface="Arial" panose="020B0604020202020204" pitchFamily="34" charset="0"/>
              </a:rPr>
              <a:pPr/>
              <a:t>5</a:t>
            </a:fld>
            <a:endParaRPr lang="en-US" altLang="hu-HU" b="0">
              <a:latin typeface="Arial" panose="020B0604020202020204" pitchFamily="34" charset="0"/>
            </a:endParaRPr>
          </a:p>
        </p:txBody>
      </p:sp>
      <p:sp>
        <p:nvSpPr>
          <p:cNvPr id="13316" name="Rectangle 2">
            <a:extLst>
              <a:ext uri="{FF2B5EF4-FFF2-40B4-BE49-F238E27FC236}">
                <a16:creationId xmlns:a16="http://schemas.microsoft.com/office/drawing/2014/main" id="{6A9D06AE-2993-432C-AF66-61F419038D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700" y="12700"/>
            <a:ext cx="9879013" cy="6035675"/>
          </a:xfrm>
          <a:prstGeom prst="rect">
            <a:avLst/>
          </a:prstGeom>
          <a:solidFill>
            <a:srgbClr val="FFFFFF"/>
          </a:solidFill>
          <a:ln w="254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hu-HU" altLang="hu-HU"/>
          </a:p>
        </p:txBody>
      </p:sp>
      <p:sp>
        <p:nvSpPr>
          <p:cNvPr id="13317" name="Rectangle 3">
            <a:extLst>
              <a:ext uri="{FF2B5EF4-FFF2-40B4-BE49-F238E27FC236}">
                <a16:creationId xmlns:a16="http://schemas.microsoft.com/office/drawing/2014/main" id="{B7DD6265-E76B-44DA-A18C-772FF98B8F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11313" y="758825"/>
            <a:ext cx="6992937" cy="5059363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hu-HU" altLang="hu-HU"/>
          </a:p>
        </p:txBody>
      </p:sp>
      <p:sp>
        <p:nvSpPr>
          <p:cNvPr id="13318" name="Rectangle 4">
            <a:extLst>
              <a:ext uri="{FF2B5EF4-FFF2-40B4-BE49-F238E27FC236}">
                <a16:creationId xmlns:a16="http://schemas.microsoft.com/office/drawing/2014/main" id="{500B1EA4-986D-45F0-BF66-086668596F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78050" y="1395413"/>
            <a:ext cx="1985963" cy="884237"/>
          </a:xfrm>
          <a:prstGeom prst="rect">
            <a:avLst/>
          </a:prstGeom>
          <a:noFill/>
          <a:ln w="508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hu-HU" altLang="hu-HU"/>
          </a:p>
        </p:txBody>
      </p:sp>
      <p:sp>
        <p:nvSpPr>
          <p:cNvPr id="13319" name="Line 5">
            <a:extLst>
              <a:ext uri="{FF2B5EF4-FFF2-40B4-BE49-F238E27FC236}">
                <a16:creationId xmlns:a16="http://schemas.microsoft.com/office/drawing/2014/main" id="{E06BDB90-D739-43BF-AF77-71EF648F709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170113" y="1627188"/>
            <a:ext cx="2033587" cy="476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3320" name="Line 6">
            <a:extLst>
              <a:ext uri="{FF2B5EF4-FFF2-40B4-BE49-F238E27FC236}">
                <a16:creationId xmlns:a16="http://schemas.microsoft.com/office/drawing/2014/main" id="{B9298536-4DFE-4260-99A8-8E562B271686}"/>
              </a:ext>
            </a:extLst>
          </p:cNvPr>
          <p:cNvSpPr>
            <a:spLocks noChangeShapeType="1"/>
          </p:cNvSpPr>
          <p:nvPr/>
        </p:nvSpPr>
        <p:spPr bwMode="auto">
          <a:xfrm>
            <a:off x="5918200" y="3165475"/>
            <a:ext cx="209867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3321" name="Rectangle 7">
            <a:extLst>
              <a:ext uri="{FF2B5EF4-FFF2-40B4-BE49-F238E27FC236}">
                <a16:creationId xmlns:a16="http://schemas.microsoft.com/office/drawing/2014/main" id="{509777E4-704B-47FB-B2DF-CC08E297D1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1335088"/>
            <a:ext cx="5556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hu-HU" sz="1600">
                <a:solidFill>
                  <a:srgbClr val="000000"/>
                </a:solidFill>
              </a:rPr>
              <a:t>210</a:t>
            </a:r>
          </a:p>
        </p:txBody>
      </p:sp>
      <p:sp>
        <p:nvSpPr>
          <p:cNvPr id="13322" name="Rectangle 8">
            <a:extLst>
              <a:ext uri="{FF2B5EF4-FFF2-40B4-BE49-F238E27FC236}">
                <a16:creationId xmlns:a16="http://schemas.microsoft.com/office/drawing/2014/main" id="{02053E30-7E34-47E7-BF21-0750BC4DF1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1850" y="1633538"/>
            <a:ext cx="2160588" cy="687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hu-HU" sz="1300">
                <a:solidFill>
                  <a:srgbClr val="000000"/>
                </a:solidFill>
              </a:rPr>
              <a:t>RENDSZERSZERVEZÉSI</a:t>
            </a:r>
          </a:p>
          <a:p>
            <a:r>
              <a:rPr lang="en-US" altLang="hu-HU" sz="1300">
                <a:solidFill>
                  <a:srgbClr val="000000"/>
                </a:solidFill>
              </a:rPr>
              <a:t>ALTERNATÍVÁK</a:t>
            </a:r>
          </a:p>
          <a:p>
            <a:r>
              <a:rPr lang="en-US" altLang="hu-HU" sz="1300">
                <a:solidFill>
                  <a:srgbClr val="000000"/>
                </a:solidFill>
              </a:rPr>
              <a:t>MEGHATÁROZÁSA</a:t>
            </a:r>
          </a:p>
        </p:txBody>
      </p:sp>
      <p:sp>
        <p:nvSpPr>
          <p:cNvPr id="13323" name="Rectangle 9">
            <a:extLst>
              <a:ext uri="{FF2B5EF4-FFF2-40B4-BE49-F238E27FC236}">
                <a16:creationId xmlns:a16="http://schemas.microsoft.com/office/drawing/2014/main" id="{DB2986D8-F3B6-44F7-8521-2AF39D6B26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78538" y="2887663"/>
            <a:ext cx="5556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hu-HU" sz="1600">
                <a:solidFill>
                  <a:srgbClr val="000000"/>
                </a:solidFill>
              </a:rPr>
              <a:t>220</a:t>
            </a:r>
          </a:p>
        </p:txBody>
      </p:sp>
      <p:sp>
        <p:nvSpPr>
          <p:cNvPr id="13324" name="Rectangle 10">
            <a:extLst>
              <a:ext uri="{FF2B5EF4-FFF2-40B4-BE49-F238E27FC236}">
                <a16:creationId xmlns:a16="http://schemas.microsoft.com/office/drawing/2014/main" id="{2195151B-9A27-4300-950E-C2572D407F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03913" y="2940050"/>
            <a:ext cx="2157412" cy="8636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hu-HU" altLang="hu-HU"/>
          </a:p>
        </p:txBody>
      </p:sp>
      <p:sp>
        <p:nvSpPr>
          <p:cNvPr id="13325" name="Rectangle 11">
            <a:extLst>
              <a:ext uri="{FF2B5EF4-FFF2-40B4-BE49-F238E27FC236}">
                <a16:creationId xmlns:a16="http://schemas.microsoft.com/office/drawing/2014/main" id="{3446D7BD-977E-4203-94C4-6388C59A6B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19775" y="3122613"/>
            <a:ext cx="2316163" cy="73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hu-HU">
                <a:solidFill>
                  <a:srgbClr val="000000"/>
                </a:solidFill>
              </a:rPr>
              <a:t>RENDSZERSZERVEZÉSI</a:t>
            </a:r>
          </a:p>
          <a:p>
            <a:r>
              <a:rPr lang="en-US" altLang="hu-HU">
                <a:solidFill>
                  <a:srgbClr val="000000"/>
                </a:solidFill>
              </a:rPr>
              <a:t>ALTERNATÍVA </a:t>
            </a:r>
          </a:p>
          <a:p>
            <a:r>
              <a:rPr lang="en-US" altLang="hu-HU">
                <a:solidFill>
                  <a:srgbClr val="000000"/>
                </a:solidFill>
              </a:rPr>
              <a:t>KIVÁLASZTÁSA</a:t>
            </a:r>
          </a:p>
        </p:txBody>
      </p:sp>
      <p:sp>
        <p:nvSpPr>
          <p:cNvPr id="13326" name="Freeform 12">
            <a:extLst>
              <a:ext uri="{FF2B5EF4-FFF2-40B4-BE49-F238E27FC236}">
                <a16:creationId xmlns:a16="http://schemas.microsoft.com/office/drawing/2014/main" id="{60AB1256-27C1-454A-A821-6ADA08C2A0C5}"/>
              </a:ext>
            </a:extLst>
          </p:cNvPr>
          <p:cNvSpPr>
            <a:spLocks/>
          </p:cNvSpPr>
          <p:nvPr/>
        </p:nvSpPr>
        <p:spPr bwMode="auto">
          <a:xfrm>
            <a:off x="565150" y="376238"/>
            <a:ext cx="1595438" cy="1471612"/>
          </a:xfrm>
          <a:custGeom>
            <a:avLst/>
            <a:gdLst>
              <a:gd name="T0" fmla="*/ 0 w 1005"/>
              <a:gd name="T1" fmla="*/ 0 h 927"/>
              <a:gd name="T2" fmla="*/ 0 w 1005"/>
              <a:gd name="T3" fmla="*/ 1470025 h 927"/>
              <a:gd name="T4" fmla="*/ 1593850 w 1005"/>
              <a:gd name="T5" fmla="*/ 1470025 h 92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5" h="927">
                <a:moveTo>
                  <a:pt x="0" y="0"/>
                </a:moveTo>
                <a:lnTo>
                  <a:pt x="0" y="926"/>
                </a:lnTo>
                <a:lnTo>
                  <a:pt x="1004" y="92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3327" name="Freeform 13">
            <a:extLst>
              <a:ext uri="{FF2B5EF4-FFF2-40B4-BE49-F238E27FC236}">
                <a16:creationId xmlns:a16="http://schemas.microsoft.com/office/drawing/2014/main" id="{BBECD28B-59CD-4B76-A5E8-32E2F6FF40C9}"/>
              </a:ext>
            </a:extLst>
          </p:cNvPr>
          <p:cNvSpPr>
            <a:spLocks/>
          </p:cNvSpPr>
          <p:nvPr/>
        </p:nvSpPr>
        <p:spPr bwMode="auto">
          <a:xfrm>
            <a:off x="1922463" y="1790700"/>
            <a:ext cx="238125" cy="112713"/>
          </a:xfrm>
          <a:custGeom>
            <a:avLst/>
            <a:gdLst>
              <a:gd name="T0" fmla="*/ 0 w 150"/>
              <a:gd name="T1" fmla="*/ 0 h 71"/>
              <a:gd name="T2" fmla="*/ 236538 w 150"/>
              <a:gd name="T3" fmla="*/ 55563 h 71"/>
              <a:gd name="T4" fmla="*/ 0 w 150"/>
              <a:gd name="T5" fmla="*/ 111125 h 71"/>
              <a:gd name="T6" fmla="*/ 0 w 150"/>
              <a:gd name="T7" fmla="*/ 0 h 71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50" h="71">
                <a:moveTo>
                  <a:pt x="0" y="0"/>
                </a:moveTo>
                <a:lnTo>
                  <a:pt x="149" y="35"/>
                </a:lnTo>
                <a:lnTo>
                  <a:pt x="0" y="70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3328" name="Line 14">
            <a:extLst>
              <a:ext uri="{FF2B5EF4-FFF2-40B4-BE49-F238E27FC236}">
                <a16:creationId xmlns:a16="http://schemas.microsoft.com/office/drawing/2014/main" id="{CF735BFC-AB40-473D-941D-3E7CFC66BE41}"/>
              </a:ext>
            </a:extLst>
          </p:cNvPr>
          <p:cNvSpPr>
            <a:spLocks noChangeShapeType="1"/>
          </p:cNvSpPr>
          <p:nvPr/>
        </p:nvSpPr>
        <p:spPr bwMode="auto">
          <a:xfrm>
            <a:off x="6800850" y="376238"/>
            <a:ext cx="0" cy="25463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3329" name="Freeform 15">
            <a:extLst>
              <a:ext uri="{FF2B5EF4-FFF2-40B4-BE49-F238E27FC236}">
                <a16:creationId xmlns:a16="http://schemas.microsoft.com/office/drawing/2014/main" id="{772140EA-3AC7-475E-BE61-29A27E9213A1}"/>
              </a:ext>
            </a:extLst>
          </p:cNvPr>
          <p:cNvSpPr>
            <a:spLocks/>
          </p:cNvSpPr>
          <p:nvPr/>
        </p:nvSpPr>
        <p:spPr bwMode="auto">
          <a:xfrm>
            <a:off x="6756400" y="2706688"/>
            <a:ext cx="125413" cy="217487"/>
          </a:xfrm>
          <a:custGeom>
            <a:avLst/>
            <a:gdLst>
              <a:gd name="T0" fmla="*/ 123825 w 79"/>
              <a:gd name="T1" fmla="*/ 0 h 137"/>
              <a:gd name="T2" fmla="*/ 61913 w 79"/>
              <a:gd name="T3" fmla="*/ 215900 h 137"/>
              <a:gd name="T4" fmla="*/ 0 w 79"/>
              <a:gd name="T5" fmla="*/ 0 h 137"/>
              <a:gd name="T6" fmla="*/ 123825 w 79"/>
              <a:gd name="T7" fmla="*/ 0 h 137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79" h="137">
                <a:moveTo>
                  <a:pt x="78" y="0"/>
                </a:moveTo>
                <a:lnTo>
                  <a:pt x="39" y="136"/>
                </a:lnTo>
                <a:lnTo>
                  <a:pt x="0" y="0"/>
                </a:lnTo>
                <a:lnTo>
                  <a:pt x="78" y="0"/>
                </a:lnTo>
              </a:path>
            </a:pathLst>
          </a:custGeom>
          <a:solidFill>
            <a:srgbClr val="000000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3330" name="Rectangle 16">
            <a:extLst>
              <a:ext uri="{FF2B5EF4-FFF2-40B4-BE49-F238E27FC236}">
                <a16:creationId xmlns:a16="http://schemas.microsoft.com/office/drawing/2014/main" id="{E23ABD1D-A25B-4080-8315-6C7E3FA48B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22438" y="2601913"/>
            <a:ext cx="3248025" cy="1069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hu-HU" sz="1600">
                <a:solidFill>
                  <a:srgbClr val="000000"/>
                </a:solidFill>
              </a:rPr>
              <a:t>Jelenlegi szolgáltatások leírása</a:t>
            </a:r>
          </a:p>
          <a:p>
            <a:r>
              <a:rPr lang="en-US" altLang="hu-HU" sz="1600">
                <a:solidFill>
                  <a:srgbClr val="000000"/>
                </a:solidFill>
              </a:rPr>
              <a:t>Követelményjegyzék</a:t>
            </a:r>
          </a:p>
          <a:p>
            <a:r>
              <a:rPr lang="en-US" altLang="hu-HU" sz="1600">
                <a:solidFill>
                  <a:srgbClr val="000000"/>
                </a:solidFill>
              </a:rPr>
              <a:t>Felhasználójegyzék</a:t>
            </a:r>
          </a:p>
          <a:p>
            <a:r>
              <a:rPr lang="en-US" altLang="hu-HU" sz="1600">
                <a:solidFill>
                  <a:srgbClr val="000000"/>
                </a:solidFill>
              </a:rPr>
              <a:t>Szervezeti tevékenység modell</a:t>
            </a:r>
          </a:p>
        </p:txBody>
      </p:sp>
      <p:sp>
        <p:nvSpPr>
          <p:cNvPr id="13331" name="Rectangle 17">
            <a:extLst>
              <a:ext uri="{FF2B5EF4-FFF2-40B4-BE49-F238E27FC236}">
                <a16:creationId xmlns:a16="http://schemas.microsoft.com/office/drawing/2014/main" id="{A5303EF3-E1EA-4634-B14B-5BEDF02F45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425" y="1435100"/>
            <a:ext cx="22145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hu-HU" sz="1600">
                <a:solidFill>
                  <a:srgbClr val="000000"/>
                </a:solidFill>
              </a:rPr>
              <a:t>Projektalapító okirat</a:t>
            </a:r>
          </a:p>
        </p:txBody>
      </p:sp>
      <p:sp>
        <p:nvSpPr>
          <p:cNvPr id="13332" name="Rectangle 18">
            <a:extLst>
              <a:ext uri="{FF2B5EF4-FFF2-40B4-BE49-F238E27FC236}">
                <a16:creationId xmlns:a16="http://schemas.microsoft.com/office/drawing/2014/main" id="{3D53697F-B198-4ADA-9E18-015415C70A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94588" y="3743325"/>
            <a:ext cx="269398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hu-HU" sz="1800">
                <a:solidFill>
                  <a:srgbClr val="000000"/>
                </a:solidFill>
              </a:rPr>
              <a:t>Kiválasztott rendszer-</a:t>
            </a:r>
          </a:p>
        </p:txBody>
      </p:sp>
      <p:sp>
        <p:nvSpPr>
          <p:cNvPr id="13333" name="Rectangle 19">
            <a:extLst>
              <a:ext uri="{FF2B5EF4-FFF2-40B4-BE49-F238E27FC236}">
                <a16:creationId xmlns:a16="http://schemas.microsoft.com/office/drawing/2014/main" id="{413925D1-5380-4087-8A42-E149D788C0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94588" y="3965575"/>
            <a:ext cx="2609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hu-HU" sz="1800">
                <a:solidFill>
                  <a:srgbClr val="000000"/>
                </a:solidFill>
              </a:rPr>
              <a:t>szervezési alternatíva</a:t>
            </a:r>
          </a:p>
        </p:txBody>
      </p:sp>
      <p:sp>
        <p:nvSpPr>
          <p:cNvPr id="13334" name="Rectangle 20">
            <a:extLst>
              <a:ext uri="{FF2B5EF4-FFF2-40B4-BE49-F238E27FC236}">
                <a16:creationId xmlns:a16="http://schemas.microsoft.com/office/drawing/2014/main" id="{21752ED5-A316-4143-9249-B14C6FE9F7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45325" y="1008063"/>
            <a:ext cx="14144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hu-HU" sz="1800">
                <a:solidFill>
                  <a:srgbClr val="000000"/>
                </a:solidFill>
              </a:rPr>
              <a:t>Alternatíva</a:t>
            </a:r>
          </a:p>
        </p:txBody>
      </p:sp>
      <p:sp>
        <p:nvSpPr>
          <p:cNvPr id="13335" name="Rectangle 21">
            <a:extLst>
              <a:ext uri="{FF2B5EF4-FFF2-40B4-BE49-F238E27FC236}">
                <a16:creationId xmlns:a16="http://schemas.microsoft.com/office/drawing/2014/main" id="{05255225-1F0D-466A-9E16-DB813057C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45325" y="1182688"/>
            <a:ext cx="11906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hu-HU" sz="1800">
                <a:solidFill>
                  <a:srgbClr val="000000"/>
                </a:solidFill>
              </a:rPr>
              <a:t>választás</a:t>
            </a:r>
          </a:p>
        </p:txBody>
      </p:sp>
      <p:sp>
        <p:nvSpPr>
          <p:cNvPr id="13336" name="Rectangle 22">
            <a:extLst>
              <a:ext uri="{FF2B5EF4-FFF2-40B4-BE49-F238E27FC236}">
                <a16:creationId xmlns:a16="http://schemas.microsoft.com/office/drawing/2014/main" id="{BBBB5847-7772-4755-B2B1-A5353247C2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02238" y="1527175"/>
            <a:ext cx="23209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hu-HU" sz="1800">
                <a:solidFill>
                  <a:srgbClr val="000000"/>
                </a:solidFill>
              </a:rPr>
              <a:t>Rendszerszervezési</a:t>
            </a:r>
          </a:p>
        </p:txBody>
      </p:sp>
      <p:sp>
        <p:nvSpPr>
          <p:cNvPr id="13337" name="Rectangle 23">
            <a:extLst>
              <a:ext uri="{FF2B5EF4-FFF2-40B4-BE49-F238E27FC236}">
                <a16:creationId xmlns:a16="http://schemas.microsoft.com/office/drawing/2014/main" id="{84A7F9ED-8686-4A6D-9D82-A848144CDF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02238" y="1730375"/>
            <a:ext cx="1498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hu-HU" sz="1800" dirty="0" err="1">
                <a:solidFill>
                  <a:srgbClr val="FF0000"/>
                </a:solidFill>
              </a:rPr>
              <a:t>alternatívák</a:t>
            </a:r>
            <a:endParaRPr lang="en-US" altLang="hu-HU" sz="1800" dirty="0">
              <a:solidFill>
                <a:srgbClr val="FF0000"/>
              </a:solidFill>
            </a:endParaRPr>
          </a:p>
        </p:txBody>
      </p:sp>
      <p:sp>
        <p:nvSpPr>
          <p:cNvPr id="13338" name="Line 24">
            <a:extLst>
              <a:ext uri="{FF2B5EF4-FFF2-40B4-BE49-F238E27FC236}">
                <a16:creationId xmlns:a16="http://schemas.microsoft.com/office/drawing/2014/main" id="{C2623F8C-12C4-4761-A417-1CF9D284AF53}"/>
              </a:ext>
            </a:extLst>
          </p:cNvPr>
          <p:cNvSpPr>
            <a:spLocks noChangeShapeType="1"/>
          </p:cNvSpPr>
          <p:nvPr/>
        </p:nvSpPr>
        <p:spPr bwMode="auto">
          <a:xfrm>
            <a:off x="1624013" y="939800"/>
            <a:ext cx="699135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3339" name="Line 25">
            <a:extLst>
              <a:ext uri="{FF2B5EF4-FFF2-40B4-BE49-F238E27FC236}">
                <a16:creationId xmlns:a16="http://schemas.microsoft.com/office/drawing/2014/main" id="{8A5FC71A-F2A9-45DB-80BA-B7D3E8C51E9D}"/>
              </a:ext>
            </a:extLst>
          </p:cNvPr>
          <p:cNvSpPr>
            <a:spLocks noChangeShapeType="1"/>
          </p:cNvSpPr>
          <p:nvPr/>
        </p:nvSpPr>
        <p:spPr bwMode="auto">
          <a:xfrm>
            <a:off x="14288" y="366713"/>
            <a:ext cx="9885362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3340" name="Freeform 26">
            <a:extLst>
              <a:ext uri="{FF2B5EF4-FFF2-40B4-BE49-F238E27FC236}">
                <a16:creationId xmlns:a16="http://schemas.microsoft.com/office/drawing/2014/main" id="{8962F1EA-6BC4-495D-9130-74483A1732A2}"/>
              </a:ext>
            </a:extLst>
          </p:cNvPr>
          <p:cNvSpPr>
            <a:spLocks/>
          </p:cNvSpPr>
          <p:nvPr/>
        </p:nvSpPr>
        <p:spPr bwMode="auto">
          <a:xfrm>
            <a:off x="14288" y="2157413"/>
            <a:ext cx="2070100" cy="1587"/>
          </a:xfrm>
          <a:custGeom>
            <a:avLst/>
            <a:gdLst>
              <a:gd name="T0" fmla="*/ 0 w 1304"/>
              <a:gd name="T1" fmla="*/ 0 h 1"/>
              <a:gd name="T2" fmla="*/ 0 w 1304"/>
              <a:gd name="T3" fmla="*/ 0 h 1"/>
              <a:gd name="T4" fmla="*/ 2068513 w 1304"/>
              <a:gd name="T5" fmla="*/ 0 h 1"/>
              <a:gd name="T6" fmla="*/ 0 w 1304"/>
              <a:gd name="T7" fmla="*/ 0 h 1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304" h="1">
                <a:moveTo>
                  <a:pt x="0" y="0"/>
                </a:moveTo>
                <a:lnTo>
                  <a:pt x="0" y="0"/>
                </a:lnTo>
                <a:lnTo>
                  <a:pt x="1303" y="0"/>
                </a:lnTo>
                <a:lnTo>
                  <a:pt x="0" y="0"/>
                </a:ln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3341" name="Freeform 27">
            <a:extLst>
              <a:ext uri="{FF2B5EF4-FFF2-40B4-BE49-F238E27FC236}">
                <a16:creationId xmlns:a16="http://schemas.microsoft.com/office/drawing/2014/main" id="{79A90F78-FDDF-4072-9060-05E1FBB61843}"/>
              </a:ext>
            </a:extLst>
          </p:cNvPr>
          <p:cNvSpPr>
            <a:spLocks/>
          </p:cNvSpPr>
          <p:nvPr/>
        </p:nvSpPr>
        <p:spPr bwMode="auto">
          <a:xfrm>
            <a:off x="14288" y="2157413"/>
            <a:ext cx="2082800" cy="1587"/>
          </a:xfrm>
          <a:custGeom>
            <a:avLst/>
            <a:gdLst>
              <a:gd name="T0" fmla="*/ 0 w 1312"/>
              <a:gd name="T1" fmla="*/ 0 h 1"/>
              <a:gd name="T2" fmla="*/ 0 w 1312"/>
              <a:gd name="T3" fmla="*/ 0 h 1"/>
              <a:gd name="T4" fmla="*/ 2081213 w 1312"/>
              <a:gd name="T5" fmla="*/ 0 h 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312" h="1">
                <a:moveTo>
                  <a:pt x="0" y="0"/>
                </a:moveTo>
                <a:lnTo>
                  <a:pt x="0" y="0"/>
                </a:lnTo>
                <a:lnTo>
                  <a:pt x="1311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3342" name="Freeform 28">
            <a:extLst>
              <a:ext uri="{FF2B5EF4-FFF2-40B4-BE49-F238E27FC236}">
                <a16:creationId xmlns:a16="http://schemas.microsoft.com/office/drawing/2014/main" id="{A49ECDF7-0729-482B-94E1-C6CDC77B93D4}"/>
              </a:ext>
            </a:extLst>
          </p:cNvPr>
          <p:cNvSpPr>
            <a:spLocks/>
          </p:cNvSpPr>
          <p:nvPr/>
        </p:nvSpPr>
        <p:spPr bwMode="auto">
          <a:xfrm>
            <a:off x="2078038" y="2125663"/>
            <a:ext cx="71437" cy="66675"/>
          </a:xfrm>
          <a:custGeom>
            <a:avLst/>
            <a:gdLst>
              <a:gd name="T0" fmla="*/ 0 w 45"/>
              <a:gd name="T1" fmla="*/ 0 h 42"/>
              <a:gd name="T2" fmla="*/ 0 w 45"/>
              <a:gd name="T3" fmla="*/ 65088 h 42"/>
              <a:gd name="T4" fmla="*/ 69850 w 45"/>
              <a:gd name="T5" fmla="*/ 31750 h 42"/>
              <a:gd name="T6" fmla="*/ 0 w 45"/>
              <a:gd name="T7" fmla="*/ 0 h 42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45" h="42">
                <a:moveTo>
                  <a:pt x="0" y="0"/>
                </a:moveTo>
                <a:lnTo>
                  <a:pt x="0" y="41"/>
                </a:lnTo>
                <a:lnTo>
                  <a:pt x="44" y="20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3343" name="Line 29">
            <a:extLst>
              <a:ext uri="{FF2B5EF4-FFF2-40B4-BE49-F238E27FC236}">
                <a16:creationId xmlns:a16="http://schemas.microsoft.com/office/drawing/2014/main" id="{521D4940-3F87-423B-8AE0-13E69104344E}"/>
              </a:ext>
            </a:extLst>
          </p:cNvPr>
          <p:cNvSpPr>
            <a:spLocks noChangeShapeType="1"/>
          </p:cNvSpPr>
          <p:nvPr/>
        </p:nvSpPr>
        <p:spPr bwMode="auto">
          <a:xfrm>
            <a:off x="565150" y="1211263"/>
            <a:ext cx="90487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3344" name="Freeform 30">
            <a:extLst>
              <a:ext uri="{FF2B5EF4-FFF2-40B4-BE49-F238E27FC236}">
                <a16:creationId xmlns:a16="http://schemas.microsoft.com/office/drawing/2014/main" id="{D2953966-3F93-43EF-952D-05655A7658B9}"/>
              </a:ext>
            </a:extLst>
          </p:cNvPr>
          <p:cNvSpPr>
            <a:spLocks/>
          </p:cNvSpPr>
          <p:nvPr/>
        </p:nvSpPr>
        <p:spPr bwMode="auto">
          <a:xfrm>
            <a:off x="1452563" y="1179513"/>
            <a:ext cx="79375" cy="65087"/>
          </a:xfrm>
          <a:custGeom>
            <a:avLst/>
            <a:gdLst>
              <a:gd name="T0" fmla="*/ 0 w 50"/>
              <a:gd name="T1" fmla="*/ 0 h 41"/>
              <a:gd name="T2" fmla="*/ 0 w 50"/>
              <a:gd name="T3" fmla="*/ 63500 h 41"/>
              <a:gd name="T4" fmla="*/ 77788 w 50"/>
              <a:gd name="T5" fmla="*/ 31750 h 41"/>
              <a:gd name="T6" fmla="*/ 0 w 50"/>
              <a:gd name="T7" fmla="*/ 0 h 41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50" h="41">
                <a:moveTo>
                  <a:pt x="0" y="0"/>
                </a:moveTo>
                <a:lnTo>
                  <a:pt x="0" y="40"/>
                </a:lnTo>
                <a:lnTo>
                  <a:pt x="49" y="20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3345" name="Rectangle 31">
            <a:extLst>
              <a:ext uri="{FF2B5EF4-FFF2-40B4-BE49-F238E27FC236}">
                <a16:creationId xmlns:a16="http://schemas.microsoft.com/office/drawing/2014/main" id="{C6A18E52-771D-4F9D-8DD7-FC34C9CA94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9450" y="1039813"/>
            <a:ext cx="809625" cy="13335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hu-HU" altLang="hu-HU"/>
          </a:p>
        </p:txBody>
      </p:sp>
      <p:sp>
        <p:nvSpPr>
          <p:cNvPr id="13346" name="Rectangle 32">
            <a:extLst>
              <a:ext uri="{FF2B5EF4-FFF2-40B4-BE49-F238E27FC236}">
                <a16:creationId xmlns:a16="http://schemas.microsoft.com/office/drawing/2014/main" id="{4C213287-3C5B-45C7-B95C-9952EBD39A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9550" y="850900"/>
            <a:ext cx="21129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hu-HU" sz="1800">
                <a:solidFill>
                  <a:srgbClr val="000000"/>
                </a:solidFill>
              </a:rPr>
              <a:t>2. szakasz tervei</a:t>
            </a:r>
          </a:p>
        </p:txBody>
      </p:sp>
      <p:sp>
        <p:nvSpPr>
          <p:cNvPr id="13347" name="Rectangle 33">
            <a:extLst>
              <a:ext uri="{FF2B5EF4-FFF2-40B4-BE49-F238E27FC236}">
                <a16:creationId xmlns:a16="http://schemas.microsoft.com/office/drawing/2014/main" id="{B0560B62-D5D6-49F2-8A2E-18F1DB7790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3825" y="2206625"/>
            <a:ext cx="806450" cy="134938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hu-HU" altLang="hu-HU"/>
          </a:p>
        </p:txBody>
      </p:sp>
      <p:sp>
        <p:nvSpPr>
          <p:cNvPr id="13348" name="Rectangle 34">
            <a:extLst>
              <a:ext uri="{FF2B5EF4-FFF2-40B4-BE49-F238E27FC236}">
                <a16:creationId xmlns:a16="http://schemas.microsoft.com/office/drawing/2014/main" id="{076742EF-3AD4-488A-B457-558825D92C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188" y="1841500"/>
            <a:ext cx="168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hu-HU" sz="1800">
                <a:solidFill>
                  <a:srgbClr val="000000"/>
                </a:solidFill>
              </a:rPr>
              <a:t>1. szakaszból</a:t>
            </a:r>
          </a:p>
        </p:txBody>
      </p:sp>
      <p:sp>
        <p:nvSpPr>
          <p:cNvPr id="13349" name="Freeform 35">
            <a:extLst>
              <a:ext uri="{FF2B5EF4-FFF2-40B4-BE49-F238E27FC236}">
                <a16:creationId xmlns:a16="http://schemas.microsoft.com/office/drawing/2014/main" id="{54B2A9AD-DC9D-4785-9895-8E8011BF2D33}"/>
              </a:ext>
            </a:extLst>
          </p:cNvPr>
          <p:cNvSpPr>
            <a:spLocks/>
          </p:cNvSpPr>
          <p:nvPr/>
        </p:nvSpPr>
        <p:spPr bwMode="auto">
          <a:xfrm>
            <a:off x="4329113" y="376238"/>
            <a:ext cx="30162" cy="28575"/>
          </a:xfrm>
          <a:custGeom>
            <a:avLst/>
            <a:gdLst>
              <a:gd name="T0" fmla="*/ 28575 w 19"/>
              <a:gd name="T1" fmla="*/ 0 h 18"/>
              <a:gd name="T2" fmla="*/ 0 w 19"/>
              <a:gd name="T3" fmla="*/ 0 h 18"/>
              <a:gd name="T4" fmla="*/ 0 w 19"/>
              <a:gd name="T5" fmla="*/ 26988 h 18"/>
              <a:gd name="T6" fmla="*/ 28575 w 19"/>
              <a:gd name="T7" fmla="*/ 26988 h 18"/>
              <a:gd name="T8" fmla="*/ 28575 w 19"/>
              <a:gd name="T9" fmla="*/ 0 h 1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9" h="18">
                <a:moveTo>
                  <a:pt x="18" y="0"/>
                </a:moveTo>
                <a:lnTo>
                  <a:pt x="0" y="0"/>
                </a:lnTo>
                <a:lnTo>
                  <a:pt x="0" y="17"/>
                </a:lnTo>
                <a:lnTo>
                  <a:pt x="18" y="17"/>
                </a:lnTo>
                <a:lnTo>
                  <a:pt x="18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3350" name="Freeform 36">
            <a:extLst>
              <a:ext uri="{FF2B5EF4-FFF2-40B4-BE49-F238E27FC236}">
                <a16:creationId xmlns:a16="http://schemas.microsoft.com/office/drawing/2014/main" id="{7FEB98AC-BAB6-4528-BF56-B04E7AFC7F85}"/>
              </a:ext>
            </a:extLst>
          </p:cNvPr>
          <p:cNvSpPr>
            <a:spLocks/>
          </p:cNvSpPr>
          <p:nvPr/>
        </p:nvSpPr>
        <p:spPr bwMode="auto">
          <a:xfrm>
            <a:off x="4329113" y="433388"/>
            <a:ext cx="30162" cy="28575"/>
          </a:xfrm>
          <a:custGeom>
            <a:avLst/>
            <a:gdLst>
              <a:gd name="T0" fmla="*/ 28575 w 19"/>
              <a:gd name="T1" fmla="*/ 0 h 18"/>
              <a:gd name="T2" fmla="*/ 0 w 19"/>
              <a:gd name="T3" fmla="*/ 0 h 18"/>
              <a:gd name="T4" fmla="*/ 0 w 19"/>
              <a:gd name="T5" fmla="*/ 26988 h 18"/>
              <a:gd name="T6" fmla="*/ 28575 w 19"/>
              <a:gd name="T7" fmla="*/ 26988 h 18"/>
              <a:gd name="T8" fmla="*/ 28575 w 19"/>
              <a:gd name="T9" fmla="*/ 0 h 1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9" h="18">
                <a:moveTo>
                  <a:pt x="18" y="0"/>
                </a:moveTo>
                <a:lnTo>
                  <a:pt x="0" y="0"/>
                </a:lnTo>
                <a:lnTo>
                  <a:pt x="0" y="17"/>
                </a:lnTo>
                <a:lnTo>
                  <a:pt x="18" y="17"/>
                </a:lnTo>
                <a:lnTo>
                  <a:pt x="18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3351" name="Freeform 37">
            <a:extLst>
              <a:ext uri="{FF2B5EF4-FFF2-40B4-BE49-F238E27FC236}">
                <a16:creationId xmlns:a16="http://schemas.microsoft.com/office/drawing/2014/main" id="{CF0BD029-C06D-4F0A-B0AE-DB22AAFFB043}"/>
              </a:ext>
            </a:extLst>
          </p:cNvPr>
          <p:cNvSpPr>
            <a:spLocks/>
          </p:cNvSpPr>
          <p:nvPr/>
        </p:nvSpPr>
        <p:spPr bwMode="auto">
          <a:xfrm>
            <a:off x="4329113" y="492125"/>
            <a:ext cx="30162" cy="28575"/>
          </a:xfrm>
          <a:custGeom>
            <a:avLst/>
            <a:gdLst>
              <a:gd name="T0" fmla="*/ 28575 w 19"/>
              <a:gd name="T1" fmla="*/ 0 h 18"/>
              <a:gd name="T2" fmla="*/ 0 w 19"/>
              <a:gd name="T3" fmla="*/ 0 h 18"/>
              <a:gd name="T4" fmla="*/ 0 w 19"/>
              <a:gd name="T5" fmla="*/ 26988 h 18"/>
              <a:gd name="T6" fmla="*/ 28575 w 19"/>
              <a:gd name="T7" fmla="*/ 26988 h 18"/>
              <a:gd name="T8" fmla="*/ 28575 w 19"/>
              <a:gd name="T9" fmla="*/ 0 h 1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9" h="18">
                <a:moveTo>
                  <a:pt x="18" y="0"/>
                </a:moveTo>
                <a:lnTo>
                  <a:pt x="0" y="0"/>
                </a:lnTo>
                <a:lnTo>
                  <a:pt x="0" y="17"/>
                </a:lnTo>
                <a:lnTo>
                  <a:pt x="18" y="17"/>
                </a:lnTo>
                <a:lnTo>
                  <a:pt x="18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3352" name="Freeform 38">
            <a:extLst>
              <a:ext uri="{FF2B5EF4-FFF2-40B4-BE49-F238E27FC236}">
                <a16:creationId xmlns:a16="http://schemas.microsoft.com/office/drawing/2014/main" id="{346D13DE-8437-4474-9660-00236FD3D563}"/>
              </a:ext>
            </a:extLst>
          </p:cNvPr>
          <p:cNvSpPr>
            <a:spLocks/>
          </p:cNvSpPr>
          <p:nvPr/>
        </p:nvSpPr>
        <p:spPr bwMode="auto">
          <a:xfrm>
            <a:off x="4329113" y="549275"/>
            <a:ext cx="30162" cy="28575"/>
          </a:xfrm>
          <a:custGeom>
            <a:avLst/>
            <a:gdLst>
              <a:gd name="T0" fmla="*/ 28575 w 19"/>
              <a:gd name="T1" fmla="*/ 0 h 18"/>
              <a:gd name="T2" fmla="*/ 0 w 19"/>
              <a:gd name="T3" fmla="*/ 0 h 18"/>
              <a:gd name="T4" fmla="*/ 0 w 19"/>
              <a:gd name="T5" fmla="*/ 26988 h 18"/>
              <a:gd name="T6" fmla="*/ 28575 w 19"/>
              <a:gd name="T7" fmla="*/ 26988 h 18"/>
              <a:gd name="T8" fmla="*/ 28575 w 19"/>
              <a:gd name="T9" fmla="*/ 0 h 1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9" h="18">
                <a:moveTo>
                  <a:pt x="18" y="0"/>
                </a:moveTo>
                <a:lnTo>
                  <a:pt x="0" y="0"/>
                </a:lnTo>
                <a:lnTo>
                  <a:pt x="0" y="17"/>
                </a:lnTo>
                <a:lnTo>
                  <a:pt x="18" y="17"/>
                </a:lnTo>
                <a:lnTo>
                  <a:pt x="18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3353" name="Freeform 39">
            <a:extLst>
              <a:ext uri="{FF2B5EF4-FFF2-40B4-BE49-F238E27FC236}">
                <a16:creationId xmlns:a16="http://schemas.microsoft.com/office/drawing/2014/main" id="{8296A658-C914-43E2-BC97-C640D430E9AE}"/>
              </a:ext>
            </a:extLst>
          </p:cNvPr>
          <p:cNvSpPr>
            <a:spLocks/>
          </p:cNvSpPr>
          <p:nvPr/>
        </p:nvSpPr>
        <p:spPr bwMode="auto">
          <a:xfrm>
            <a:off x="4329113" y="608013"/>
            <a:ext cx="30162" cy="28575"/>
          </a:xfrm>
          <a:custGeom>
            <a:avLst/>
            <a:gdLst>
              <a:gd name="T0" fmla="*/ 28575 w 19"/>
              <a:gd name="T1" fmla="*/ 0 h 18"/>
              <a:gd name="T2" fmla="*/ 0 w 19"/>
              <a:gd name="T3" fmla="*/ 0 h 18"/>
              <a:gd name="T4" fmla="*/ 0 w 19"/>
              <a:gd name="T5" fmla="*/ 26988 h 18"/>
              <a:gd name="T6" fmla="*/ 28575 w 19"/>
              <a:gd name="T7" fmla="*/ 26988 h 18"/>
              <a:gd name="T8" fmla="*/ 28575 w 19"/>
              <a:gd name="T9" fmla="*/ 0 h 1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9" h="18">
                <a:moveTo>
                  <a:pt x="18" y="0"/>
                </a:moveTo>
                <a:lnTo>
                  <a:pt x="0" y="0"/>
                </a:lnTo>
                <a:lnTo>
                  <a:pt x="0" y="17"/>
                </a:lnTo>
                <a:lnTo>
                  <a:pt x="18" y="17"/>
                </a:lnTo>
                <a:lnTo>
                  <a:pt x="18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3354" name="Freeform 40">
            <a:extLst>
              <a:ext uri="{FF2B5EF4-FFF2-40B4-BE49-F238E27FC236}">
                <a16:creationId xmlns:a16="http://schemas.microsoft.com/office/drawing/2014/main" id="{FDADA44A-B90E-4D26-866C-A9438BB6C036}"/>
              </a:ext>
            </a:extLst>
          </p:cNvPr>
          <p:cNvSpPr>
            <a:spLocks/>
          </p:cNvSpPr>
          <p:nvPr/>
        </p:nvSpPr>
        <p:spPr bwMode="auto">
          <a:xfrm>
            <a:off x="4329113" y="665163"/>
            <a:ext cx="30162" cy="28575"/>
          </a:xfrm>
          <a:custGeom>
            <a:avLst/>
            <a:gdLst>
              <a:gd name="T0" fmla="*/ 28575 w 19"/>
              <a:gd name="T1" fmla="*/ 0 h 18"/>
              <a:gd name="T2" fmla="*/ 0 w 19"/>
              <a:gd name="T3" fmla="*/ 0 h 18"/>
              <a:gd name="T4" fmla="*/ 0 w 19"/>
              <a:gd name="T5" fmla="*/ 26988 h 18"/>
              <a:gd name="T6" fmla="*/ 28575 w 19"/>
              <a:gd name="T7" fmla="*/ 26988 h 18"/>
              <a:gd name="T8" fmla="*/ 28575 w 19"/>
              <a:gd name="T9" fmla="*/ 0 h 1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9" h="18">
                <a:moveTo>
                  <a:pt x="18" y="0"/>
                </a:moveTo>
                <a:lnTo>
                  <a:pt x="0" y="0"/>
                </a:lnTo>
                <a:lnTo>
                  <a:pt x="0" y="17"/>
                </a:lnTo>
                <a:lnTo>
                  <a:pt x="18" y="17"/>
                </a:lnTo>
                <a:lnTo>
                  <a:pt x="18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3355" name="Freeform 41">
            <a:extLst>
              <a:ext uri="{FF2B5EF4-FFF2-40B4-BE49-F238E27FC236}">
                <a16:creationId xmlns:a16="http://schemas.microsoft.com/office/drawing/2014/main" id="{66F5CBBC-EFE7-442F-8EB3-4D71D3D81325}"/>
              </a:ext>
            </a:extLst>
          </p:cNvPr>
          <p:cNvSpPr>
            <a:spLocks/>
          </p:cNvSpPr>
          <p:nvPr/>
        </p:nvSpPr>
        <p:spPr bwMode="auto">
          <a:xfrm>
            <a:off x="4329113" y="723900"/>
            <a:ext cx="30162" cy="28575"/>
          </a:xfrm>
          <a:custGeom>
            <a:avLst/>
            <a:gdLst>
              <a:gd name="T0" fmla="*/ 28575 w 19"/>
              <a:gd name="T1" fmla="*/ 0 h 18"/>
              <a:gd name="T2" fmla="*/ 0 w 19"/>
              <a:gd name="T3" fmla="*/ 0 h 18"/>
              <a:gd name="T4" fmla="*/ 0 w 19"/>
              <a:gd name="T5" fmla="*/ 26988 h 18"/>
              <a:gd name="T6" fmla="*/ 28575 w 19"/>
              <a:gd name="T7" fmla="*/ 26988 h 18"/>
              <a:gd name="T8" fmla="*/ 28575 w 19"/>
              <a:gd name="T9" fmla="*/ 0 h 1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9" h="18">
                <a:moveTo>
                  <a:pt x="18" y="0"/>
                </a:moveTo>
                <a:lnTo>
                  <a:pt x="0" y="0"/>
                </a:lnTo>
                <a:lnTo>
                  <a:pt x="0" y="17"/>
                </a:lnTo>
                <a:lnTo>
                  <a:pt x="18" y="17"/>
                </a:lnTo>
                <a:lnTo>
                  <a:pt x="18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3356" name="Freeform 42">
            <a:extLst>
              <a:ext uri="{FF2B5EF4-FFF2-40B4-BE49-F238E27FC236}">
                <a16:creationId xmlns:a16="http://schemas.microsoft.com/office/drawing/2014/main" id="{6818F667-25A2-4FBD-8E44-ECC8EA9F9388}"/>
              </a:ext>
            </a:extLst>
          </p:cNvPr>
          <p:cNvSpPr>
            <a:spLocks/>
          </p:cNvSpPr>
          <p:nvPr/>
        </p:nvSpPr>
        <p:spPr bwMode="auto">
          <a:xfrm>
            <a:off x="4297363" y="720725"/>
            <a:ext cx="74612" cy="68263"/>
          </a:xfrm>
          <a:custGeom>
            <a:avLst/>
            <a:gdLst>
              <a:gd name="T0" fmla="*/ 73025 w 47"/>
              <a:gd name="T1" fmla="*/ 0 h 43"/>
              <a:gd name="T2" fmla="*/ 0 w 47"/>
              <a:gd name="T3" fmla="*/ 0 h 43"/>
              <a:gd name="T4" fmla="*/ 36512 w 47"/>
              <a:gd name="T5" fmla="*/ 66675 h 43"/>
              <a:gd name="T6" fmla="*/ 73025 w 47"/>
              <a:gd name="T7" fmla="*/ 0 h 43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47" h="43">
                <a:moveTo>
                  <a:pt x="46" y="0"/>
                </a:moveTo>
                <a:lnTo>
                  <a:pt x="0" y="0"/>
                </a:lnTo>
                <a:lnTo>
                  <a:pt x="23" y="42"/>
                </a:lnTo>
                <a:lnTo>
                  <a:pt x="46" y="0"/>
                </a:lnTo>
              </a:path>
            </a:pathLst>
          </a:custGeom>
          <a:solidFill>
            <a:srgbClr val="000000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3357" name="Rectangle 43">
            <a:extLst>
              <a:ext uri="{FF2B5EF4-FFF2-40B4-BE49-F238E27FC236}">
                <a16:creationId xmlns:a16="http://schemas.microsoft.com/office/drawing/2014/main" id="{B2622D76-4A58-49F6-9383-406D874A26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62475" y="433388"/>
            <a:ext cx="1627188" cy="2667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hu-HU" altLang="hu-HU"/>
          </a:p>
        </p:txBody>
      </p:sp>
      <p:sp>
        <p:nvSpPr>
          <p:cNvPr id="13358" name="Rectangle 44">
            <a:extLst>
              <a:ext uri="{FF2B5EF4-FFF2-40B4-BE49-F238E27FC236}">
                <a16:creationId xmlns:a16="http://schemas.microsoft.com/office/drawing/2014/main" id="{1C0617A8-07DD-4DD1-8701-06B0F5A358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49763" y="315913"/>
            <a:ext cx="2546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hu-HU" sz="1800">
                <a:solidFill>
                  <a:srgbClr val="000000"/>
                </a:solidFill>
              </a:rPr>
              <a:t>2. szakasz irányítása</a:t>
            </a:r>
          </a:p>
        </p:txBody>
      </p:sp>
      <p:sp>
        <p:nvSpPr>
          <p:cNvPr id="13359" name="Freeform 45">
            <a:extLst>
              <a:ext uri="{FF2B5EF4-FFF2-40B4-BE49-F238E27FC236}">
                <a16:creationId xmlns:a16="http://schemas.microsoft.com/office/drawing/2014/main" id="{C2313307-4679-4D05-B278-F8DCCA68D523}"/>
              </a:ext>
            </a:extLst>
          </p:cNvPr>
          <p:cNvSpPr>
            <a:spLocks/>
          </p:cNvSpPr>
          <p:nvPr/>
        </p:nvSpPr>
        <p:spPr bwMode="auto">
          <a:xfrm>
            <a:off x="4189413" y="1817688"/>
            <a:ext cx="1749425" cy="1400175"/>
          </a:xfrm>
          <a:custGeom>
            <a:avLst/>
            <a:gdLst>
              <a:gd name="T0" fmla="*/ 0 w 1102"/>
              <a:gd name="T1" fmla="*/ 0 h 882"/>
              <a:gd name="T2" fmla="*/ 1114425 w 1102"/>
              <a:gd name="T3" fmla="*/ 0 h 882"/>
              <a:gd name="T4" fmla="*/ 1114425 w 1102"/>
              <a:gd name="T5" fmla="*/ 1398588 h 882"/>
              <a:gd name="T6" fmla="*/ 1747838 w 1102"/>
              <a:gd name="T7" fmla="*/ 1398588 h 882"/>
              <a:gd name="T8" fmla="*/ 0 w 1102"/>
              <a:gd name="T9" fmla="*/ 0 h 88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102" h="882">
                <a:moveTo>
                  <a:pt x="0" y="0"/>
                </a:moveTo>
                <a:lnTo>
                  <a:pt x="702" y="0"/>
                </a:lnTo>
                <a:lnTo>
                  <a:pt x="702" y="881"/>
                </a:lnTo>
                <a:lnTo>
                  <a:pt x="1101" y="881"/>
                </a:lnTo>
                <a:lnTo>
                  <a:pt x="0" y="0"/>
                </a:ln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3360" name="Freeform 46">
            <a:extLst>
              <a:ext uri="{FF2B5EF4-FFF2-40B4-BE49-F238E27FC236}">
                <a16:creationId xmlns:a16="http://schemas.microsoft.com/office/drawing/2014/main" id="{8ACB923A-B206-4854-B8CD-1ED62387FD71}"/>
              </a:ext>
            </a:extLst>
          </p:cNvPr>
          <p:cNvSpPr>
            <a:spLocks/>
          </p:cNvSpPr>
          <p:nvPr/>
        </p:nvSpPr>
        <p:spPr bwMode="auto">
          <a:xfrm>
            <a:off x="4173538" y="1817688"/>
            <a:ext cx="1685925" cy="1552575"/>
          </a:xfrm>
          <a:custGeom>
            <a:avLst/>
            <a:gdLst>
              <a:gd name="T0" fmla="*/ 0 w 1062"/>
              <a:gd name="T1" fmla="*/ 0 h 978"/>
              <a:gd name="T2" fmla="*/ 1074738 w 1062"/>
              <a:gd name="T3" fmla="*/ 0 h 978"/>
              <a:gd name="T4" fmla="*/ 1074738 w 1062"/>
              <a:gd name="T5" fmla="*/ 1550988 h 978"/>
              <a:gd name="T6" fmla="*/ 1684338 w 1062"/>
              <a:gd name="T7" fmla="*/ 1550988 h 978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062" h="978">
                <a:moveTo>
                  <a:pt x="0" y="0"/>
                </a:moveTo>
                <a:lnTo>
                  <a:pt x="677" y="0"/>
                </a:lnTo>
                <a:lnTo>
                  <a:pt x="677" y="977"/>
                </a:lnTo>
                <a:lnTo>
                  <a:pt x="1061" y="977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3361" name="Freeform 47">
            <a:extLst>
              <a:ext uri="{FF2B5EF4-FFF2-40B4-BE49-F238E27FC236}">
                <a16:creationId xmlns:a16="http://schemas.microsoft.com/office/drawing/2014/main" id="{12D66E37-BC6E-40D7-BDAF-54343FBF5E85}"/>
              </a:ext>
            </a:extLst>
          </p:cNvPr>
          <p:cNvSpPr>
            <a:spLocks/>
          </p:cNvSpPr>
          <p:nvPr/>
        </p:nvSpPr>
        <p:spPr bwMode="auto">
          <a:xfrm>
            <a:off x="5834063" y="3336925"/>
            <a:ext cx="85725" cy="73025"/>
          </a:xfrm>
          <a:custGeom>
            <a:avLst/>
            <a:gdLst>
              <a:gd name="T0" fmla="*/ 0 w 54"/>
              <a:gd name="T1" fmla="*/ 0 h 46"/>
              <a:gd name="T2" fmla="*/ 0 w 54"/>
              <a:gd name="T3" fmla="*/ 71438 h 46"/>
              <a:gd name="T4" fmla="*/ 84138 w 54"/>
              <a:gd name="T5" fmla="*/ 34925 h 46"/>
              <a:gd name="T6" fmla="*/ 0 w 54"/>
              <a:gd name="T7" fmla="*/ 0 h 46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54" h="46">
                <a:moveTo>
                  <a:pt x="0" y="0"/>
                </a:moveTo>
                <a:lnTo>
                  <a:pt x="0" y="45"/>
                </a:lnTo>
                <a:lnTo>
                  <a:pt x="53" y="22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3362" name="Line 48">
            <a:extLst>
              <a:ext uri="{FF2B5EF4-FFF2-40B4-BE49-F238E27FC236}">
                <a16:creationId xmlns:a16="http://schemas.microsoft.com/office/drawing/2014/main" id="{D54B2F46-3083-49C2-A8B8-18CB13AC6AB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9440863" y="433388"/>
            <a:ext cx="0" cy="335756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3363" name="Freeform 49">
            <a:extLst>
              <a:ext uri="{FF2B5EF4-FFF2-40B4-BE49-F238E27FC236}">
                <a16:creationId xmlns:a16="http://schemas.microsoft.com/office/drawing/2014/main" id="{B123FD3F-FCF1-444F-AF44-75FFFE5B8145}"/>
              </a:ext>
            </a:extLst>
          </p:cNvPr>
          <p:cNvSpPr>
            <a:spLocks/>
          </p:cNvSpPr>
          <p:nvPr/>
        </p:nvSpPr>
        <p:spPr bwMode="auto">
          <a:xfrm>
            <a:off x="9404350" y="384175"/>
            <a:ext cx="74613" cy="71438"/>
          </a:xfrm>
          <a:custGeom>
            <a:avLst/>
            <a:gdLst>
              <a:gd name="T0" fmla="*/ 0 w 47"/>
              <a:gd name="T1" fmla="*/ 69850 h 45"/>
              <a:gd name="T2" fmla="*/ 73025 w 47"/>
              <a:gd name="T3" fmla="*/ 69850 h 45"/>
              <a:gd name="T4" fmla="*/ 36513 w 47"/>
              <a:gd name="T5" fmla="*/ 0 h 45"/>
              <a:gd name="T6" fmla="*/ 0 w 47"/>
              <a:gd name="T7" fmla="*/ 69850 h 45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47" h="45">
                <a:moveTo>
                  <a:pt x="0" y="44"/>
                </a:moveTo>
                <a:lnTo>
                  <a:pt x="46" y="44"/>
                </a:lnTo>
                <a:lnTo>
                  <a:pt x="23" y="0"/>
                </a:lnTo>
                <a:lnTo>
                  <a:pt x="0" y="44"/>
                </a:lnTo>
              </a:path>
            </a:pathLst>
          </a:custGeom>
          <a:solidFill>
            <a:srgbClr val="000000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3364" name="Line 50">
            <a:extLst>
              <a:ext uri="{FF2B5EF4-FFF2-40B4-BE49-F238E27FC236}">
                <a16:creationId xmlns:a16="http://schemas.microsoft.com/office/drawing/2014/main" id="{A32F99E3-F448-4687-BD20-730F4A40C1D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067675" y="3779838"/>
            <a:ext cx="1314450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3365" name="Freeform 51">
            <a:extLst>
              <a:ext uri="{FF2B5EF4-FFF2-40B4-BE49-F238E27FC236}">
                <a16:creationId xmlns:a16="http://schemas.microsoft.com/office/drawing/2014/main" id="{0492FF2E-D0FD-4489-9B5F-7A81AC3C9C5D}"/>
              </a:ext>
            </a:extLst>
          </p:cNvPr>
          <p:cNvSpPr>
            <a:spLocks/>
          </p:cNvSpPr>
          <p:nvPr/>
        </p:nvSpPr>
        <p:spPr bwMode="auto">
          <a:xfrm>
            <a:off x="9364663" y="3748088"/>
            <a:ext cx="77787" cy="65087"/>
          </a:xfrm>
          <a:custGeom>
            <a:avLst/>
            <a:gdLst>
              <a:gd name="T0" fmla="*/ 0 w 49"/>
              <a:gd name="T1" fmla="*/ 0 h 41"/>
              <a:gd name="T2" fmla="*/ 0 w 49"/>
              <a:gd name="T3" fmla="*/ 63500 h 41"/>
              <a:gd name="T4" fmla="*/ 76200 w 49"/>
              <a:gd name="T5" fmla="*/ 31750 h 41"/>
              <a:gd name="T6" fmla="*/ 0 w 49"/>
              <a:gd name="T7" fmla="*/ 0 h 41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49" h="41">
                <a:moveTo>
                  <a:pt x="0" y="0"/>
                </a:moveTo>
                <a:lnTo>
                  <a:pt x="0" y="40"/>
                </a:lnTo>
                <a:lnTo>
                  <a:pt x="48" y="20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3366" name="Line 52">
            <a:extLst>
              <a:ext uri="{FF2B5EF4-FFF2-40B4-BE49-F238E27FC236}">
                <a16:creationId xmlns:a16="http://schemas.microsoft.com/office/drawing/2014/main" id="{F86D7262-1431-4C71-A812-9DF77F72D570}"/>
              </a:ext>
            </a:extLst>
          </p:cNvPr>
          <p:cNvSpPr>
            <a:spLocks noChangeShapeType="1"/>
          </p:cNvSpPr>
          <p:nvPr/>
        </p:nvSpPr>
        <p:spPr bwMode="auto">
          <a:xfrm>
            <a:off x="8067675" y="3473450"/>
            <a:ext cx="1293813" cy="317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3367" name="Freeform 53">
            <a:extLst>
              <a:ext uri="{FF2B5EF4-FFF2-40B4-BE49-F238E27FC236}">
                <a16:creationId xmlns:a16="http://schemas.microsoft.com/office/drawing/2014/main" id="{A2E79F67-951B-4E0A-BC79-8B6D0E514D2A}"/>
              </a:ext>
            </a:extLst>
          </p:cNvPr>
          <p:cNvSpPr>
            <a:spLocks/>
          </p:cNvSpPr>
          <p:nvPr/>
        </p:nvSpPr>
        <p:spPr bwMode="auto">
          <a:xfrm>
            <a:off x="9342438" y="3444875"/>
            <a:ext cx="76200" cy="66675"/>
          </a:xfrm>
          <a:custGeom>
            <a:avLst/>
            <a:gdLst>
              <a:gd name="T0" fmla="*/ 0 w 48"/>
              <a:gd name="T1" fmla="*/ 0 h 42"/>
              <a:gd name="T2" fmla="*/ 0 w 48"/>
              <a:gd name="T3" fmla="*/ 65088 h 42"/>
              <a:gd name="T4" fmla="*/ 74613 w 48"/>
              <a:gd name="T5" fmla="*/ 30163 h 42"/>
              <a:gd name="T6" fmla="*/ 0 w 48"/>
              <a:gd name="T7" fmla="*/ 0 h 42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48" h="42">
                <a:moveTo>
                  <a:pt x="0" y="0"/>
                </a:moveTo>
                <a:lnTo>
                  <a:pt x="0" y="41"/>
                </a:lnTo>
                <a:lnTo>
                  <a:pt x="47" y="19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3368" name="Rectangle 54">
            <a:extLst>
              <a:ext uri="{FF2B5EF4-FFF2-40B4-BE49-F238E27FC236}">
                <a16:creationId xmlns:a16="http://schemas.microsoft.com/office/drawing/2014/main" id="{D2952B71-E0D3-462E-9A96-4864455E9A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34263" y="2200275"/>
            <a:ext cx="23209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hu-HU" sz="1800">
                <a:solidFill>
                  <a:srgbClr val="000000"/>
                </a:solidFill>
              </a:rPr>
              <a:t>Rendszerszervezési</a:t>
            </a:r>
          </a:p>
          <a:p>
            <a:r>
              <a:rPr lang="en-US" altLang="hu-HU" sz="1800">
                <a:solidFill>
                  <a:srgbClr val="000000"/>
                </a:solidFill>
              </a:rPr>
              <a:t>alternatívák</a:t>
            </a:r>
          </a:p>
        </p:txBody>
      </p:sp>
      <p:sp>
        <p:nvSpPr>
          <p:cNvPr id="13369" name="Rectangle 55">
            <a:extLst>
              <a:ext uri="{FF2B5EF4-FFF2-40B4-BE49-F238E27FC236}">
                <a16:creationId xmlns:a16="http://schemas.microsoft.com/office/drawing/2014/main" id="{B8208126-E7C1-4AAA-904C-7F67B5C5C8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8113" y="53975"/>
            <a:ext cx="5432425" cy="26352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hu-HU" altLang="hu-HU"/>
          </a:p>
        </p:txBody>
      </p:sp>
      <p:sp>
        <p:nvSpPr>
          <p:cNvPr id="13370" name="Rectangle 56">
            <a:extLst>
              <a:ext uri="{FF2B5EF4-FFF2-40B4-BE49-F238E27FC236}">
                <a16:creationId xmlns:a16="http://schemas.microsoft.com/office/drawing/2014/main" id="{D8C7A605-0670-4D89-AB3F-DEF20596CD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14575" y="11113"/>
            <a:ext cx="5592763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hu-HU" sz="1900">
                <a:solidFill>
                  <a:srgbClr val="000000"/>
                </a:solidFill>
              </a:rPr>
              <a:t>Információ gyűjtés / szolgáltatás és irányítás</a:t>
            </a:r>
          </a:p>
        </p:txBody>
      </p:sp>
    </p:spTree>
  </p:cSld>
  <p:clrMapOvr>
    <a:masterClrMapping/>
  </p:clrMapOvr>
  <p:transition>
    <p:wipe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Élőláb helye 2">
            <a:extLst>
              <a:ext uri="{FF2B5EF4-FFF2-40B4-BE49-F238E27FC236}">
                <a16:creationId xmlns:a16="http://schemas.microsoft.com/office/drawing/2014/main" id="{4E34BC1F-CE6E-4DCB-BC41-98191EAF3E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hu-HU" b="0">
                <a:latin typeface="Arial" panose="020B0604020202020204" pitchFamily="34" charset="0"/>
              </a:rPr>
              <a:t>Információrendszer fejlesztés módszertana, Dr. Molnár Bálint egyetemi docens</a:t>
            </a:r>
          </a:p>
        </p:txBody>
      </p:sp>
      <p:sp>
        <p:nvSpPr>
          <p:cNvPr id="15363" name="Dia számának helye 3">
            <a:extLst>
              <a:ext uri="{FF2B5EF4-FFF2-40B4-BE49-F238E27FC236}">
                <a16:creationId xmlns:a16="http://schemas.microsoft.com/office/drawing/2014/main" id="{24470F58-6393-4F52-8B18-3E2BDC27CE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fld id="{DA7FAB4F-344B-4C75-A418-7AECD0A901C6}" type="slidenum">
              <a:rPr lang="en-US" altLang="hu-HU" b="0">
                <a:latin typeface="Arial" panose="020B0604020202020204" pitchFamily="34" charset="0"/>
              </a:rPr>
              <a:pPr/>
              <a:t>6</a:t>
            </a:fld>
            <a:endParaRPr lang="en-US" altLang="hu-HU" b="0">
              <a:latin typeface="Arial" panose="020B0604020202020204" pitchFamily="34" charset="0"/>
            </a:endParaRPr>
          </a:p>
        </p:txBody>
      </p:sp>
      <p:sp>
        <p:nvSpPr>
          <p:cNvPr id="15364" name="Rectangle 2">
            <a:extLst>
              <a:ext uri="{FF2B5EF4-FFF2-40B4-BE49-F238E27FC236}">
                <a16:creationId xmlns:a16="http://schemas.microsoft.com/office/drawing/2014/main" id="{7060C3E7-EF43-446B-BFE9-EF667FC190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50" y="6350"/>
            <a:ext cx="9891713" cy="621665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hu-HU" altLang="hu-HU"/>
          </a:p>
        </p:txBody>
      </p:sp>
      <p:sp>
        <p:nvSpPr>
          <p:cNvPr id="15365" name="Line 3">
            <a:extLst>
              <a:ext uri="{FF2B5EF4-FFF2-40B4-BE49-F238E27FC236}">
                <a16:creationId xmlns:a16="http://schemas.microsoft.com/office/drawing/2014/main" id="{86319525-849A-4CFA-B1C5-4E2E7B4507B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4288" y="379413"/>
            <a:ext cx="9877425" cy="7937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5366" name="Rectangle 4">
            <a:extLst>
              <a:ext uri="{FF2B5EF4-FFF2-40B4-BE49-F238E27FC236}">
                <a16:creationId xmlns:a16="http://schemas.microsoft.com/office/drawing/2014/main" id="{58E3C47B-31B2-43E3-A787-331830264C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73200" y="730250"/>
            <a:ext cx="7370763" cy="541655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hu-HU" altLang="hu-HU"/>
          </a:p>
        </p:txBody>
      </p:sp>
      <p:sp>
        <p:nvSpPr>
          <p:cNvPr id="15367" name="Line 5">
            <a:extLst>
              <a:ext uri="{FF2B5EF4-FFF2-40B4-BE49-F238E27FC236}">
                <a16:creationId xmlns:a16="http://schemas.microsoft.com/office/drawing/2014/main" id="{FDD9802D-0D8E-49D6-BAC6-7CB9ED32D969}"/>
              </a:ext>
            </a:extLst>
          </p:cNvPr>
          <p:cNvSpPr>
            <a:spLocks noChangeShapeType="1"/>
          </p:cNvSpPr>
          <p:nvPr/>
        </p:nvSpPr>
        <p:spPr bwMode="auto">
          <a:xfrm>
            <a:off x="1390650" y="990600"/>
            <a:ext cx="7456488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5368" name="Freeform 6">
            <a:extLst>
              <a:ext uri="{FF2B5EF4-FFF2-40B4-BE49-F238E27FC236}">
                <a16:creationId xmlns:a16="http://schemas.microsoft.com/office/drawing/2014/main" id="{3999B4B0-5947-46DA-A9AF-5488B954E571}"/>
              </a:ext>
            </a:extLst>
          </p:cNvPr>
          <p:cNvSpPr>
            <a:spLocks/>
          </p:cNvSpPr>
          <p:nvPr/>
        </p:nvSpPr>
        <p:spPr bwMode="auto">
          <a:xfrm>
            <a:off x="6958013" y="415925"/>
            <a:ext cx="1587" cy="30163"/>
          </a:xfrm>
          <a:custGeom>
            <a:avLst/>
            <a:gdLst>
              <a:gd name="T0" fmla="*/ 0 w 1"/>
              <a:gd name="T1" fmla="*/ 0 h 19"/>
              <a:gd name="T2" fmla="*/ 0 w 1"/>
              <a:gd name="T3" fmla="*/ 0 h 19"/>
              <a:gd name="T4" fmla="*/ 0 w 1"/>
              <a:gd name="T5" fmla="*/ 28575 h 19"/>
              <a:gd name="T6" fmla="*/ 0 w 1"/>
              <a:gd name="T7" fmla="*/ 28575 h 19"/>
              <a:gd name="T8" fmla="*/ 0 w 1"/>
              <a:gd name="T9" fmla="*/ 0 h 1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" h="19">
                <a:moveTo>
                  <a:pt x="0" y="0"/>
                </a:moveTo>
                <a:lnTo>
                  <a:pt x="0" y="0"/>
                </a:lnTo>
                <a:lnTo>
                  <a:pt x="0" y="18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5369" name="Freeform 7">
            <a:extLst>
              <a:ext uri="{FF2B5EF4-FFF2-40B4-BE49-F238E27FC236}">
                <a16:creationId xmlns:a16="http://schemas.microsoft.com/office/drawing/2014/main" id="{01622A26-BAA3-4B23-9E5A-7567EDAD38F7}"/>
              </a:ext>
            </a:extLst>
          </p:cNvPr>
          <p:cNvSpPr>
            <a:spLocks/>
          </p:cNvSpPr>
          <p:nvPr/>
        </p:nvSpPr>
        <p:spPr bwMode="auto">
          <a:xfrm>
            <a:off x="6958013" y="476250"/>
            <a:ext cx="1587" cy="31750"/>
          </a:xfrm>
          <a:custGeom>
            <a:avLst/>
            <a:gdLst>
              <a:gd name="T0" fmla="*/ 0 w 1"/>
              <a:gd name="T1" fmla="*/ 0 h 20"/>
              <a:gd name="T2" fmla="*/ 0 w 1"/>
              <a:gd name="T3" fmla="*/ 0 h 20"/>
              <a:gd name="T4" fmla="*/ 0 w 1"/>
              <a:gd name="T5" fmla="*/ 30163 h 20"/>
              <a:gd name="T6" fmla="*/ 0 w 1"/>
              <a:gd name="T7" fmla="*/ 30163 h 20"/>
              <a:gd name="T8" fmla="*/ 0 w 1"/>
              <a:gd name="T9" fmla="*/ 0 h 2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" h="20">
                <a:moveTo>
                  <a:pt x="0" y="0"/>
                </a:moveTo>
                <a:lnTo>
                  <a:pt x="0" y="0"/>
                </a:lnTo>
                <a:lnTo>
                  <a:pt x="0" y="19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5370" name="Freeform 8">
            <a:extLst>
              <a:ext uri="{FF2B5EF4-FFF2-40B4-BE49-F238E27FC236}">
                <a16:creationId xmlns:a16="http://schemas.microsoft.com/office/drawing/2014/main" id="{D06B614B-0CBC-46CA-AF98-3805A5E0483A}"/>
              </a:ext>
            </a:extLst>
          </p:cNvPr>
          <p:cNvSpPr>
            <a:spLocks/>
          </p:cNvSpPr>
          <p:nvPr/>
        </p:nvSpPr>
        <p:spPr bwMode="auto">
          <a:xfrm>
            <a:off x="6958013" y="538163"/>
            <a:ext cx="1587" cy="31750"/>
          </a:xfrm>
          <a:custGeom>
            <a:avLst/>
            <a:gdLst>
              <a:gd name="T0" fmla="*/ 0 w 1"/>
              <a:gd name="T1" fmla="*/ 0 h 20"/>
              <a:gd name="T2" fmla="*/ 0 w 1"/>
              <a:gd name="T3" fmla="*/ 0 h 20"/>
              <a:gd name="T4" fmla="*/ 0 w 1"/>
              <a:gd name="T5" fmla="*/ 30163 h 20"/>
              <a:gd name="T6" fmla="*/ 0 w 1"/>
              <a:gd name="T7" fmla="*/ 30163 h 20"/>
              <a:gd name="T8" fmla="*/ 0 w 1"/>
              <a:gd name="T9" fmla="*/ 0 h 2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" h="20">
                <a:moveTo>
                  <a:pt x="0" y="0"/>
                </a:moveTo>
                <a:lnTo>
                  <a:pt x="0" y="0"/>
                </a:lnTo>
                <a:lnTo>
                  <a:pt x="0" y="19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5371" name="Freeform 9">
            <a:extLst>
              <a:ext uri="{FF2B5EF4-FFF2-40B4-BE49-F238E27FC236}">
                <a16:creationId xmlns:a16="http://schemas.microsoft.com/office/drawing/2014/main" id="{E3009314-CE77-4838-A1AB-422196A6900B}"/>
              </a:ext>
            </a:extLst>
          </p:cNvPr>
          <p:cNvSpPr>
            <a:spLocks/>
          </p:cNvSpPr>
          <p:nvPr/>
        </p:nvSpPr>
        <p:spPr bwMode="auto">
          <a:xfrm>
            <a:off x="6958013" y="601663"/>
            <a:ext cx="1587" cy="30162"/>
          </a:xfrm>
          <a:custGeom>
            <a:avLst/>
            <a:gdLst>
              <a:gd name="T0" fmla="*/ 0 w 1"/>
              <a:gd name="T1" fmla="*/ 0 h 19"/>
              <a:gd name="T2" fmla="*/ 0 w 1"/>
              <a:gd name="T3" fmla="*/ 0 h 19"/>
              <a:gd name="T4" fmla="*/ 0 w 1"/>
              <a:gd name="T5" fmla="*/ 28575 h 19"/>
              <a:gd name="T6" fmla="*/ 0 w 1"/>
              <a:gd name="T7" fmla="*/ 28575 h 19"/>
              <a:gd name="T8" fmla="*/ 0 w 1"/>
              <a:gd name="T9" fmla="*/ 0 h 1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" h="19">
                <a:moveTo>
                  <a:pt x="0" y="0"/>
                </a:moveTo>
                <a:lnTo>
                  <a:pt x="0" y="0"/>
                </a:lnTo>
                <a:lnTo>
                  <a:pt x="0" y="18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5372" name="Freeform 10">
            <a:extLst>
              <a:ext uri="{FF2B5EF4-FFF2-40B4-BE49-F238E27FC236}">
                <a16:creationId xmlns:a16="http://schemas.microsoft.com/office/drawing/2014/main" id="{C2D05CAE-2D27-4ED5-9943-68B973F2B89B}"/>
              </a:ext>
            </a:extLst>
          </p:cNvPr>
          <p:cNvSpPr>
            <a:spLocks/>
          </p:cNvSpPr>
          <p:nvPr/>
        </p:nvSpPr>
        <p:spPr bwMode="auto">
          <a:xfrm>
            <a:off x="6958013" y="661988"/>
            <a:ext cx="1587" cy="28575"/>
          </a:xfrm>
          <a:custGeom>
            <a:avLst/>
            <a:gdLst>
              <a:gd name="T0" fmla="*/ 0 w 1"/>
              <a:gd name="T1" fmla="*/ 0 h 18"/>
              <a:gd name="T2" fmla="*/ 0 w 1"/>
              <a:gd name="T3" fmla="*/ 0 h 18"/>
              <a:gd name="T4" fmla="*/ 0 w 1"/>
              <a:gd name="T5" fmla="*/ 26988 h 18"/>
              <a:gd name="T6" fmla="*/ 0 w 1"/>
              <a:gd name="T7" fmla="*/ 26988 h 18"/>
              <a:gd name="T8" fmla="*/ 0 w 1"/>
              <a:gd name="T9" fmla="*/ 0 h 1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" h="18">
                <a:moveTo>
                  <a:pt x="0" y="0"/>
                </a:moveTo>
                <a:lnTo>
                  <a:pt x="0" y="0"/>
                </a:lnTo>
                <a:lnTo>
                  <a:pt x="0" y="17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5373" name="Freeform 11">
            <a:extLst>
              <a:ext uri="{FF2B5EF4-FFF2-40B4-BE49-F238E27FC236}">
                <a16:creationId xmlns:a16="http://schemas.microsoft.com/office/drawing/2014/main" id="{2817BBF0-3FCB-45ED-A399-9140C92BD92D}"/>
              </a:ext>
            </a:extLst>
          </p:cNvPr>
          <p:cNvSpPr>
            <a:spLocks/>
          </p:cNvSpPr>
          <p:nvPr/>
        </p:nvSpPr>
        <p:spPr bwMode="auto">
          <a:xfrm>
            <a:off x="6958013" y="723900"/>
            <a:ext cx="1587" cy="30163"/>
          </a:xfrm>
          <a:custGeom>
            <a:avLst/>
            <a:gdLst>
              <a:gd name="T0" fmla="*/ 0 w 1"/>
              <a:gd name="T1" fmla="*/ 0 h 19"/>
              <a:gd name="T2" fmla="*/ 0 w 1"/>
              <a:gd name="T3" fmla="*/ 0 h 19"/>
              <a:gd name="T4" fmla="*/ 0 w 1"/>
              <a:gd name="T5" fmla="*/ 28575 h 19"/>
              <a:gd name="T6" fmla="*/ 0 w 1"/>
              <a:gd name="T7" fmla="*/ 28575 h 19"/>
              <a:gd name="T8" fmla="*/ 0 w 1"/>
              <a:gd name="T9" fmla="*/ 0 h 1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" h="19">
                <a:moveTo>
                  <a:pt x="0" y="0"/>
                </a:moveTo>
                <a:lnTo>
                  <a:pt x="0" y="0"/>
                </a:lnTo>
                <a:lnTo>
                  <a:pt x="0" y="18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5374" name="Freeform 12">
            <a:extLst>
              <a:ext uri="{FF2B5EF4-FFF2-40B4-BE49-F238E27FC236}">
                <a16:creationId xmlns:a16="http://schemas.microsoft.com/office/drawing/2014/main" id="{486B1EA8-CE41-47CA-A5AF-958B187279F2}"/>
              </a:ext>
            </a:extLst>
          </p:cNvPr>
          <p:cNvSpPr>
            <a:spLocks/>
          </p:cNvSpPr>
          <p:nvPr/>
        </p:nvSpPr>
        <p:spPr bwMode="auto">
          <a:xfrm>
            <a:off x="6958013" y="784225"/>
            <a:ext cx="1587" cy="30163"/>
          </a:xfrm>
          <a:custGeom>
            <a:avLst/>
            <a:gdLst>
              <a:gd name="T0" fmla="*/ 0 w 1"/>
              <a:gd name="T1" fmla="*/ 0 h 19"/>
              <a:gd name="T2" fmla="*/ 0 w 1"/>
              <a:gd name="T3" fmla="*/ 0 h 19"/>
              <a:gd name="T4" fmla="*/ 0 w 1"/>
              <a:gd name="T5" fmla="*/ 28575 h 19"/>
              <a:gd name="T6" fmla="*/ 0 w 1"/>
              <a:gd name="T7" fmla="*/ 28575 h 19"/>
              <a:gd name="T8" fmla="*/ 0 w 1"/>
              <a:gd name="T9" fmla="*/ 0 h 1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" h="19">
                <a:moveTo>
                  <a:pt x="0" y="0"/>
                </a:moveTo>
                <a:lnTo>
                  <a:pt x="0" y="0"/>
                </a:lnTo>
                <a:lnTo>
                  <a:pt x="0" y="18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5375" name="Freeform 13">
            <a:extLst>
              <a:ext uri="{FF2B5EF4-FFF2-40B4-BE49-F238E27FC236}">
                <a16:creationId xmlns:a16="http://schemas.microsoft.com/office/drawing/2014/main" id="{7E489A2B-5A75-4094-8F45-3A07E0B4CA33}"/>
              </a:ext>
            </a:extLst>
          </p:cNvPr>
          <p:cNvSpPr>
            <a:spLocks/>
          </p:cNvSpPr>
          <p:nvPr/>
        </p:nvSpPr>
        <p:spPr bwMode="auto">
          <a:xfrm>
            <a:off x="6931025" y="781050"/>
            <a:ext cx="69850" cy="74613"/>
          </a:xfrm>
          <a:custGeom>
            <a:avLst/>
            <a:gdLst>
              <a:gd name="T0" fmla="*/ 68263 w 44"/>
              <a:gd name="T1" fmla="*/ 0 h 47"/>
              <a:gd name="T2" fmla="*/ 0 w 44"/>
              <a:gd name="T3" fmla="*/ 0 h 47"/>
              <a:gd name="T4" fmla="*/ 31750 w 44"/>
              <a:gd name="T5" fmla="*/ 73025 h 47"/>
              <a:gd name="T6" fmla="*/ 68263 w 44"/>
              <a:gd name="T7" fmla="*/ 0 h 47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44" h="47">
                <a:moveTo>
                  <a:pt x="43" y="0"/>
                </a:moveTo>
                <a:lnTo>
                  <a:pt x="0" y="0"/>
                </a:lnTo>
                <a:lnTo>
                  <a:pt x="20" y="46"/>
                </a:lnTo>
                <a:lnTo>
                  <a:pt x="43" y="0"/>
                </a:lnTo>
              </a:path>
            </a:pathLst>
          </a:custGeom>
          <a:solidFill>
            <a:srgbClr val="000000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5376" name="Rectangle 14">
            <a:extLst>
              <a:ext uri="{FF2B5EF4-FFF2-40B4-BE49-F238E27FC236}">
                <a16:creationId xmlns:a16="http://schemas.microsoft.com/office/drawing/2014/main" id="{06BB6F01-EC82-4FA5-B659-162410FAC5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53250" y="457200"/>
            <a:ext cx="22891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hu-HU" sz="1600">
                <a:solidFill>
                  <a:srgbClr val="000000"/>
                </a:solidFill>
              </a:rPr>
              <a:t>3. szakasz irányítása</a:t>
            </a:r>
          </a:p>
        </p:txBody>
      </p:sp>
      <p:sp>
        <p:nvSpPr>
          <p:cNvPr id="15377" name="Rectangle 15">
            <a:extLst>
              <a:ext uri="{FF2B5EF4-FFF2-40B4-BE49-F238E27FC236}">
                <a16:creationId xmlns:a16="http://schemas.microsoft.com/office/drawing/2014/main" id="{29B6639B-A456-424C-B140-517FA18B26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55825" y="1174750"/>
            <a:ext cx="1363663" cy="638175"/>
          </a:xfrm>
          <a:prstGeom prst="rect">
            <a:avLst/>
          </a:prstGeom>
          <a:noFill/>
          <a:ln w="508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hu-HU" altLang="hu-HU"/>
          </a:p>
        </p:txBody>
      </p:sp>
      <p:sp>
        <p:nvSpPr>
          <p:cNvPr id="15378" name="Line 16">
            <a:extLst>
              <a:ext uri="{FF2B5EF4-FFF2-40B4-BE49-F238E27FC236}">
                <a16:creationId xmlns:a16="http://schemas.microsoft.com/office/drawing/2014/main" id="{8852128A-D8CF-46FB-A57E-383D6F691640}"/>
              </a:ext>
            </a:extLst>
          </p:cNvPr>
          <p:cNvSpPr>
            <a:spLocks noChangeShapeType="1"/>
          </p:cNvSpPr>
          <p:nvPr/>
        </p:nvSpPr>
        <p:spPr bwMode="auto">
          <a:xfrm>
            <a:off x="2132013" y="1325563"/>
            <a:ext cx="1414462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5379" name="Rectangle 17">
            <a:extLst>
              <a:ext uri="{FF2B5EF4-FFF2-40B4-BE49-F238E27FC236}">
                <a16:creationId xmlns:a16="http://schemas.microsoft.com/office/drawing/2014/main" id="{DD48F5B2-0FC6-41F2-A6A5-399861D890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08225" y="2303463"/>
            <a:ext cx="1173163" cy="6699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hu-HU" altLang="hu-HU"/>
          </a:p>
        </p:txBody>
      </p:sp>
      <p:sp>
        <p:nvSpPr>
          <p:cNvPr id="15380" name="Line 18">
            <a:extLst>
              <a:ext uri="{FF2B5EF4-FFF2-40B4-BE49-F238E27FC236}">
                <a16:creationId xmlns:a16="http://schemas.microsoft.com/office/drawing/2014/main" id="{664FDB95-30D0-47AB-B0DD-6F80EDAF7C2E}"/>
              </a:ext>
            </a:extLst>
          </p:cNvPr>
          <p:cNvSpPr>
            <a:spLocks noChangeShapeType="1"/>
          </p:cNvSpPr>
          <p:nvPr/>
        </p:nvSpPr>
        <p:spPr bwMode="auto">
          <a:xfrm>
            <a:off x="2309813" y="2468563"/>
            <a:ext cx="118745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5381" name="Rectangle 19">
            <a:extLst>
              <a:ext uri="{FF2B5EF4-FFF2-40B4-BE49-F238E27FC236}">
                <a16:creationId xmlns:a16="http://schemas.microsoft.com/office/drawing/2014/main" id="{7F8AFF3E-2B39-4645-BD6E-6B8B679DAD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92325" y="1322388"/>
            <a:ext cx="1379538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hu-HU" sz="1000">
                <a:solidFill>
                  <a:srgbClr val="000000"/>
                </a:solidFill>
              </a:rPr>
              <a:t>AZ IGÉNYELT R.</a:t>
            </a:r>
          </a:p>
          <a:p>
            <a:r>
              <a:rPr lang="en-US" altLang="hu-HU" sz="1000">
                <a:solidFill>
                  <a:srgbClr val="000000"/>
                </a:solidFill>
              </a:rPr>
              <a:t>FOLYAMATAINAK</a:t>
            </a:r>
          </a:p>
          <a:p>
            <a:r>
              <a:rPr lang="en-US" altLang="hu-HU" sz="1000">
                <a:solidFill>
                  <a:srgbClr val="000000"/>
                </a:solidFill>
              </a:rPr>
              <a:t>MEGHATÁROZÁSA</a:t>
            </a:r>
          </a:p>
        </p:txBody>
      </p:sp>
      <p:sp>
        <p:nvSpPr>
          <p:cNvPr id="15382" name="Rectangle 20">
            <a:extLst>
              <a:ext uri="{FF2B5EF4-FFF2-40B4-BE49-F238E27FC236}">
                <a16:creationId xmlns:a16="http://schemas.microsoft.com/office/drawing/2014/main" id="{6FCC0014-F9DD-44A1-99B6-43461A3669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20900" y="1130300"/>
            <a:ext cx="508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hu-HU">
                <a:solidFill>
                  <a:srgbClr val="000000"/>
                </a:solidFill>
              </a:rPr>
              <a:t>310</a:t>
            </a:r>
          </a:p>
        </p:txBody>
      </p:sp>
      <p:sp>
        <p:nvSpPr>
          <p:cNvPr id="15383" name="Rectangle 21">
            <a:extLst>
              <a:ext uri="{FF2B5EF4-FFF2-40B4-BE49-F238E27FC236}">
                <a16:creationId xmlns:a16="http://schemas.microsoft.com/office/drawing/2014/main" id="{8EE26C37-241C-4AAC-8627-7C85C393CC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12975" y="2492375"/>
            <a:ext cx="1370013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hu-HU" sz="900">
                <a:solidFill>
                  <a:srgbClr val="000000"/>
                </a:solidFill>
              </a:rPr>
              <a:t>IGÉNYELT R.</a:t>
            </a:r>
          </a:p>
          <a:p>
            <a:r>
              <a:rPr lang="en-US" altLang="hu-HU" sz="900">
                <a:solidFill>
                  <a:srgbClr val="000000"/>
                </a:solidFill>
              </a:rPr>
              <a:t>ADATMODELLJÉNEK</a:t>
            </a:r>
          </a:p>
          <a:p>
            <a:r>
              <a:rPr lang="en-US" altLang="hu-HU" sz="900">
                <a:solidFill>
                  <a:srgbClr val="000000"/>
                </a:solidFill>
              </a:rPr>
              <a:t>KIDOLGOZÁSA</a:t>
            </a:r>
          </a:p>
        </p:txBody>
      </p:sp>
      <p:sp>
        <p:nvSpPr>
          <p:cNvPr id="15384" name="Rectangle 22">
            <a:extLst>
              <a:ext uri="{FF2B5EF4-FFF2-40B4-BE49-F238E27FC236}">
                <a16:creationId xmlns:a16="http://schemas.microsoft.com/office/drawing/2014/main" id="{0EA9280A-9760-4BB7-A6B5-5BF2A57E4F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0" y="2235200"/>
            <a:ext cx="508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hu-HU">
                <a:solidFill>
                  <a:srgbClr val="000000"/>
                </a:solidFill>
              </a:rPr>
              <a:t>320</a:t>
            </a:r>
          </a:p>
        </p:txBody>
      </p:sp>
      <p:sp>
        <p:nvSpPr>
          <p:cNvPr id="15385" name="Rectangle 23">
            <a:extLst>
              <a:ext uri="{FF2B5EF4-FFF2-40B4-BE49-F238E27FC236}">
                <a16:creationId xmlns:a16="http://schemas.microsoft.com/office/drawing/2014/main" id="{71DB28C9-3420-4E26-8132-76E513A95D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22475" y="1085850"/>
            <a:ext cx="1755775" cy="202247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hu-HU" altLang="hu-HU"/>
          </a:p>
        </p:txBody>
      </p:sp>
      <p:sp>
        <p:nvSpPr>
          <p:cNvPr id="15386" name="Rectangle 24">
            <a:extLst>
              <a:ext uri="{FF2B5EF4-FFF2-40B4-BE49-F238E27FC236}">
                <a16:creationId xmlns:a16="http://schemas.microsoft.com/office/drawing/2014/main" id="{9805EA08-506E-480F-9FED-33D61B5D34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97413" y="1503363"/>
            <a:ext cx="1176337" cy="6699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hu-HU" altLang="hu-HU"/>
          </a:p>
        </p:txBody>
      </p:sp>
      <p:sp>
        <p:nvSpPr>
          <p:cNvPr id="15387" name="Line 25">
            <a:extLst>
              <a:ext uri="{FF2B5EF4-FFF2-40B4-BE49-F238E27FC236}">
                <a16:creationId xmlns:a16="http://schemas.microsoft.com/office/drawing/2014/main" id="{35ADECB6-EFFC-4C56-A58D-863368F0DA35}"/>
              </a:ext>
            </a:extLst>
          </p:cNvPr>
          <p:cNvSpPr>
            <a:spLocks noChangeShapeType="1"/>
          </p:cNvSpPr>
          <p:nvPr/>
        </p:nvSpPr>
        <p:spPr bwMode="auto">
          <a:xfrm>
            <a:off x="4702175" y="1668463"/>
            <a:ext cx="118586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5388" name="Rectangle 26">
            <a:extLst>
              <a:ext uri="{FF2B5EF4-FFF2-40B4-BE49-F238E27FC236}">
                <a16:creationId xmlns:a16="http://schemas.microsoft.com/office/drawing/2014/main" id="{2FBE632C-5DDC-4F28-97C9-EF2D4D317F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65663" y="1639888"/>
            <a:ext cx="11303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hu-HU" sz="1000">
                <a:solidFill>
                  <a:srgbClr val="000000"/>
                </a:solidFill>
              </a:rPr>
              <a:t>A RENDSZER </a:t>
            </a:r>
          </a:p>
          <a:p>
            <a:r>
              <a:rPr lang="en-US" altLang="hu-HU" sz="1000">
                <a:solidFill>
                  <a:srgbClr val="000000"/>
                </a:solidFill>
              </a:rPr>
              <a:t>FUNKCIÓINAK</a:t>
            </a:r>
          </a:p>
          <a:p>
            <a:r>
              <a:rPr lang="en-US" altLang="hu-HU" sz="1000">
                <a:solidFill>
                  <a:srgbClr val="000000"/>
                </a:solidFill>
              </a:rPr>
              <a:t>ELÕÁLLÍTÁSA</a:t>
            </a:r>
          </a:p>
        </p:txBody>
      </p:sp>
      <p:sp>
        <p:nvSpPr>
          <p:cNvPr id="15389" name="Rectangle 27">
            <a:extLst>
              <a:ext uri="{FF2B5EF4-FFF2-40B4-BE49-F238E27FC236}">
                <a16:creationId xmlns:a16="http://schemas.microsoft.com/office/drawing/2014/main" id="{3244F30D-32F5-46FA-869D-E0267CF2AD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0263" y="1446213"/>
            <a:ext cx="508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hu-HU">
                <a:solidFill>
                  <a:srgbClr val="000000"/>
                </a:solidFill>
              </a:rPr>
              <a:t>330</a:t>
            </a:r>
          </a:p>
        </p:txBody>
      </p:sp>
      <p:sp>
        <p:nvSpPr>
          <p:cNvPr id="15390" name="Rectangle 28">
            <a:extLst>
              <a:ext uri="{FF2B5EF4-FFF2-40B4-BE49-F238E27FC236}">
                <a16:creationId xmlns:a16="http://schemas.microsoft.com/office/drawing/2014/main" id="{FBD34DA2-ED0F-4C20-ABAF-EB443CDB5F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54775" y="3321050"/>
            <a:ext cx="1176338" cy="6699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hu-HU" altLang="hu-HU"/>
          </a:p>
        </p:txBody>
      </p:sp>
      <p:sp>
        <p:nvSpPr>
          <p:cNvPr id="15391" name="Line 29">
            <a:extLst>
              <a:ext uri="{FF2B5EF4-FFF2-40B4-BE49-F238E27FC236}">
                <a16:creationId xmlns:a16="http://schemas.microsoft.com/office/drawing/2014/main" id="{1DC8749B-5632-4F5A-BFF7-F21673A48D08}"/>
              </a:ext>
            </a:extLst>
          </p:cNvPr>
          <p:cNvSpPr>
            <a:spLocks noChangeShapeType="1"/>
          </p:cNvSpPr>
          <p:nvPr/>
        </p:nvSpPr>
        <p:spPr bwMode="auto">
          <a:xfrm>
            <a:off x="6457950" y="3487738"/>
            <a:ext cx="118745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5392" name="Rectangle 30">
            <a:extLst>
              <a:ext uri="{FF2B5EF4-FFF2-40B4-BE49-F238E27FC236}">
                <a16:creationId xmlns:a16="http://schemas.microsoft.com/office/drawing/2014/main" id="{04DA44DA-3AF3-408E-93D1-4DAA347343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40488" y="3535363"/>
            <a:ext cx="1333500" cy="45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hu-HU" sz="800">
                <a:solidFill>
                  <a:srgbClr val="000000"/>
                </a:solidFill>
              </a:rPr>
              <a:t>ADATFELDOLGOZÁSI </a:t>
            </a:r>
          </a:p>
          <a:p>
            <a:r>
              <a:rPr lang="en-US" altLang="hu-HU" sz="800">
                <a:solidFill>
                  <a:srgbClr val="000000"/>
                </a:solidFill>
              </a:rPr>
              <a:t>FOLYAMATOK</a:t>
            </a:r>
          </a:p>
          <a:p>
            <a:r>
              <a:rPr lang="en-US" altLang="hu-HU" sz="800">
                <a:solidFill>
                  <a:srgbClr val="000000"/>
                </a:solidFill>
              </a:rPr>
              <a:t>MEGHATÁROZÁSA</a:t>
            </a:r>
          </a:p>
        </p:txBody>
      </p:sp>
      <p:sp>
        <p:nvSpPr>
          <p:cNvPr id="15393" name="Rectangle 31">
            <a:extLst>
              <a:ext uri="{FF2B5EF4-FFF2-40B4-BE49-F238E27FC236}">
                <a16:creationId xmlns:a16="http://schemas.microsoft.com/office/drawing/2014/main" id="{AC8E1D93-957E-42EC-ACE1-B970811513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92863" y="3262313"/>
            <a:ext cx="508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hu-HU">
                <a:solidFill>
                  <a:srgbClr val="000000"/>
                </a:solidFill>
              </a:rPr>
              <a:t>360</a:t>
            </a:r>
          </a:p>
        </p:txBody>
      </p:sp>
      <p:sp>
        <p:nvSpPr>
          <p:cNvPr id="15394" name="Rectangle 32">
            <a:extLst>
              <a:ext uri="{FF2B5EF4-FFF2-40B4-BE49-F238E27FC236}">
                <a16:creationId xmlns:a16="http://schemas.microsoft.com/office/drawing/2014/main" id="{25921631-5CB3-40E4-B0BA-E784C96283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32263" y="3303588"/>
            <a:ext cx="1174750" cy="6699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hu-HU" altLang="hu-HU"/>
          </a:p>
        </p:txBody>
      </p:sp>
      <p:sp>
        <p:nvSpPr>
          <p:cNvPr id="15395" name="Line 33">
            <a:extLst>
              <a:ext uri="{FF2B5EF4-FFF2-40B4-BE49-F238E27FC236}">
                <a16:creationId xmlns:a16="http://schemas.microsoft.com/office/drawing/2014/main" id="{A6C27C57-C184-41A1-9B5F-ACCF4BD44F8C}"/>
              </a:ext>
            </a:extLst>
          </p:cNvPr>
          <p:cNvSpPr>
            <a:spLocks noChangeShapeType="1"/>
          </p:cNvSpPr>
          <p:nvPr/>
        </p:nvSpPr>
        <p:spPr bwMode="auto">
          <a:xfrm>
            <a:off x="4137025" y="3468688"/>
            <a:ext cx="118745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5396" name="Rectangle 34">
            <a:extLst>
              <a:ext uri="{FF2B5EF4-FFF2-40B4-BE49-F238E27FC236}">
                <a16:creationId xmlns:a16="http://schemas.microsoft.com/office/drawing/2014/main" id="{FE928B2C-FCA6-40F5-8E46-0708BA1105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76700" y="3440113"/>
            <a:ext cx="11811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hu-HU" sz="1000">
                <a:solidFill>
                  <a:srgbClr val="000000"/>
                </a:solidFill>
              </a:rPr>
              <a:t>IGÉNYELT </a:t>
            </a:r>
          </a:p>
          <a:p>
            <a:r>
              <a:rPr lang="en-US" altLang="hu-HU" sz="1000">
                <a:solidFill>
                  <a:srgbClr val="000000"/>
                </a:solidFill>
              </a:rPr>
              <a:t>ADATMODELL</a:t>
            </a:r>
          </a:p>
          <a:p>
            <a:r>
              <a:rPr lang="en-US" altLang="hu-HU" sz="1000">
                <a:solidFill>
                  <a:srgbClr val="000000"/>
                </a:solidFill>
              </a:rPr>
              <a:t>MEGERőSÍTÉSE</a:t>
            </a:r>
          </a:p>
        </p:txBody>
      </p:sp>
      <p:sp>
        <p:nvSpPr>
          <p:cNvPr id="15397" name="Rectangle 35">
            <a:extLst>
              <a:ext uri="{FF2B5EF4-FFF2-40B4-BE49-F238E27FC236}">
                <a16:creationId xmlns:a16="http://schemas.microsoft.com/office/drawing/2014/main" id="{0D4018C7-FA5F-49D5-A10F-E533F8B104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64000" y="3235325"/>
            <a:ext cx="508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hu-HU">
                <a:solidFill>
                  <a:srgbClr val="000000"/>
                </a:solidFill>
              </a:rPr>
              <a:t>340</a:t>
            </a:r>
          </a:p>
        </p:txBody>
      </p:sp>
      <p:sp>
        <p:nvSpPr>
          <p:cNvPr id="15398" name="Rectangle 36">
            <a:extLst>
              <a:ext uri="{FF2B5EF4-FFF2-40B4-BE49-F238E27FC236}">
                <a16:creationId xmlns:a16="http://schemas.microsoft.com/office/drawing/2014/main" id="{B3E5A82B-C076-4A21-A8F3-4EE69DD040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8213" y="4706938"/>
            <a:ext cx="1179512" cy="6699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hu-HU" altLang="hu-HU"/>
          </a:p>
        </p:txBody>
      </p:sp>
      <p:sp>
        <p:nvSpPr>
          <p:cNvPr id="15399" name="Line 37">
            <a:extLst>
              <a:ext uri="{FF2B5EF4-FFF2-40B4-BE49-F238E27FC236}">
                <a16:creationId xmlns:a16="http://schemas.microsoft.com/office/drawing/2014/main" id="{773DB267-F1DC-40E5-86D1-C0671361DE95}"/>
              </a:ext>
            </a:extLst>
          </p:cNvPr>
          <p:cNvSpPr>
            <a:spLocks noChangeShapeType="1"/>
          </p:cNvSpPr>
          <p:nvPr/>
        </p:nvSpPr>
        <p:spPr bwMode="auto">
          <a:xfrm>
            <a:off x="6022975" y="4873625"/>
            <a:ext cx="118745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5400" name="Rectangle 38">
            <a:extLst>
              <a:ext uri="{FF2B5EF4-FFF2-40B4-BE49-F238E27FC236}">
                <a16:creationId xmlns:a16="http://schemas.microsoft.com/office/drawing/2014/main" id="{8A99AF14-7166-49AF-9B13-36DDC7322C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5188" y="4887913"/>
            <a:ext cx="12414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hu-HU" sz="1000">
                <a:solidFill>
                  <a:srgbClr val="000000"/>
                </a:solidFill>
              </a:rPr>
              <a:t>RENDSZER- </a:t>
            </a:r>
          </a:p>
          <a:p>
            <a:r>
              <a:rPr lang="en-US" altLang="hu-HU" sz="1000">
                <a:solidFill>
                  <a:srgbClr val="000000"/>
                </a:solidFill>
              </a:rPr>
              <a:t>CÉLKITűZÉSEK</a:t>
            </a:r>
          </a:p>
          <a:p>
            <a:r>
              <a:rPr lang="en-US" altLang="hu-HU" sz="1000">
                <a:solidFill>
                  <a:srgbClr val="000000"/>
                </a:solidFill>
              </a:rPr>
              <a:t>VÉGLEGESÍTÉSE</a:t>
            </a:r>
          </a:p>
          <a:p>
            <a:endParaRPr lang="en-US" altLang="hu-HU" sz="1000">
              <a:solidFill>
                <a:srgbClr val="000000"/>
              </a:solidFill>
            </a:endParaRPr>
          </a:p>
        </p:txBody>
      </p:sp>
      <p:sp>
        <p:nvSpPr>
          <p:cNvPr id="15401" name="Rectangle 39">
            <a:extLst>
              <a:ext uri="{FF2B5EF4-FFF2-40B4-BE49-F238E27FC236}">
                <a16:creationId xmlns:a16="http://schemas.microsoft.com/office/drawing/2014/main" id="{FD2C6A04-03CF-478B-9145-12AF722DA5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9950" y="4662488"/>
            <a:ext cx="508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hu-HU">
                <a:solidFill>
                  <a:srgbClr val="000000"/>
                </a:solidFill>
              </a:rPr>
              <a:t>370</a:t>
            </a:r>
          </a:p>
        </p:txBody>
      </p:sp>
      <p:sp>
        <p:nvSpPr>
          <p:cNvPr id="15402" name="Line 40">
            <a:extLst>
              <a:ext uri="{FF2B5EF4-FFF2-40B4-BE49-F238E27FC236}">
                <a16:creationId xmlns:a16="http://schemas.microsoft.com/office/drawing/2014/main" id="{D48ECFF1-13D4-4B98-A84F-810E2EDE4F87}"/>
              </a:ext>
            </a:extLst>
          </p:cNvPr>
          <p:cNvSpPr>
            <a:spLocks noChangeShapeType="1"/>
          </p:cNvSpPr>
          <p:nvPr/>
        </p:nvSpPr>
        <p:spPr bwMode="auto">
          <a:xfrm>
            <a:off x="4121150" y="5500688"/>
            <a:ext cx="118427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5403" name="Rectangle 41">
            <a:extLst>
              <a:ext uri="{FF2B5EF4-FFF2-40B4-BE49-F238E27FC236}">
                <a16:creationId xmlns:a16="http://schemas.microsoft.com/office/drawing/2014/main" id="{175F5379-922B-40F8-8F7F-227721D109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6388" y="5561013"/>
            <a:ext cx="1427162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hu-HU" sz="1000">
                <a:solidFill>
                  <a:srgbClr val="000000"/>
                </a:solidFill>
              </a:rPr>
              <a:t>A SPECIFIKÁCIÓS </a:t>
            </a:r>
          </a:p>
          <a:p>
            <a:r>
              <a:rPr lang="en-US" altLang="hu-HU" sz="1000">
                <a:solidFill>
                  <a:srgbClr val="000000"/>
                </a:solidFill>
              </a:rPr>
              <a:t>PROTOTÍPUSOK </a:t>
            </a:r>
          </a:p>
          <a:p>
            <a:r>
              <a:rPr lang="en-US" altLang="hu-HU" sz="1000">
                <a:solidFill>
                  <a:srgbClr val="000000"/>
                </a:solidFill>
              </a:rPr>
              <a:t>KIDOLGOZÁSA</a:t>
            </a:r>
          </a:p>
        </p:txBody>
      </p:sp>
      <p:sp>
        <p:nvSpPr>
          <p:cNvPr id="15404" name="Rectangle 42">
            <a:extLst>
              <a:ext uri="{FF2B5EF4-FFF2-40B4-BE49-F238E27FC236}">
                <a16:creationId xmlns:a16="http://schemas.microsoft.com/office/drawing/2014/main" id="{DAF88FD9-B3AA-4382-814C-3D3FA926BA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37025" y="5284788"/>
            <a:ext cx="1174750" cy="7239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hu-HU" altLang="hu-HU"/>
          </a:p>
        </p:txBody>
      </p:sp>
      <p:sp>
        <p:nvSpPr>
          <p:cNvPr id="15405" name="Rectangle 43">
            <a:extLst>
              <a:ext uri="{FF2B5EF4-FFF2-40B4-BE49-F238E27FC236}">
                <a16:creationId xmlns:a16="http://schemas.microsoft.com/office/drawing/2014/main" id="{08FC040B-73AE-413D-8C71-052443F245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03688" y="5262563"/>
            <a:ext cx="508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hu-HU">
                <a:solidFill>
                  <a:srgbClr val="000000"/>
                </a:solidFill>
              </a:rPr>
              <a:t>350</a:t>
            </a:r>
          </a:p>
        </p:txBody>
      </p:sp>
      <p:sp>
        <p:nvSpPr>
          <p:cNvPr id="15406" name="Rectangle 44">
            <a:extLst>
              <a:ext uri="{FF2B5EF4-FFF2-40B4-BE49-F238E27FC236}">
                <a16:creationId xmlns:a16="http://schemas.microsoft.com/office/drawing/2014/main" id="{981F1F4D-5155-4552-8AD1-3561E99960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1538" y="4981575"/>
            <a:ext cx="1279525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hu-HU" sz="900">
                <a:solidFill>
                  <a:srgbClr val="000000"/>
                </a:solidFill>
              </a:rPr>
              <a:t>Követelményjegyzék</a:t>
            </a:r>
          </a:p>
        </p:txBody>
      </p:sp>
      <p:sp>
        <p:nvSpPr>
          <p:cNvPr id="15407" name="Rectangle 45">
            <a:extLst>
              <a:ext uri="{FF2B5EF4-FFF2-40B4-BE49-F238E27FC236}">
                <a16:creationId xmlns:a16="http://schemas.microsoft.com/office/drawing/2014/main" id="{1F082B99-AD2A-4819-A205-3604D72955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3038" y="1881188"/>
            <a:ext cx="1989137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hu-HU" sz="900">
                <a:solidFill>
                  <a:srgbClr val="000000"/>
                </a:solidFill>
              </a:rPr>
              <a:t>Követelményjegyzék</a:t>
            </a:r>
          </a:p>
          <a:p>
            <a:r>
              <a:rPr lang="en-US" altLang="hu-HU" sz="900">
                <a:solidFill>
                  <a:srgbClr val="000000"/>
                </a:solidFill>
              </a:rPr>
              <a:t>Kiválasztott  rendszerszervezési</a:t>
            </a:r>
          </a:p>
          <a:p>
            <a:r>
              <a:rPr lang="en-US" altLang="hu-HU" sz="900">
                <a:solidFill>
                  <a:srgbClr val="000000"/>
                </a:solidFill>
              </a:rPr>
              <a:t>alternatíva (BSO)</a:t>
            </a:r>
          </a:p>
        </p:txBody>
      </p:sp>
      <p:sp>
        <p:nvSpPr>
          <p:cNvPr id="15408" name="Rectangle 46">
            <a:extLst>
              <a:ext uri="{FF2B5EF4-FFF2-40B4-BE49-F238E27FC236}">
                <a16:creationId xmlns:a16="http://schemas.microsoft.com/office/drawing/2014/main" id="{243CEF3B-E4DA-4378-ABA8-F53E24F77A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17888" y="2924175"/>
            <a:ext cx="1520825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hu-HU" sz="900">
                <a:solidFill>
                  <a:srgbClr val="000000"/>
                </a:solidFill>
              </a:rPr>
              <a:t>Igényelt rendszer  LDM</a:t>
            </a:r>
          </a:p>
        </p:txBody>
      </p:sp>
      <p:sp>
        <p:nvSpPr>
          <p:cNvPr id="15409" name="Rectangle 47">
            <a:extLst>
              <a:ext uri="{FF2B5EF4-FFF2-40B4-BE49-F238E27FC236}">
                <a16:creationId xmlns:a16="http://schemas.microsoft.com/office/drawing/2014/main" id="{E6B8CC2C-ED46-4791-A197-5FF9CEED08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53325" y="3378200"/>
            <a:ext cx="1925638" cy="63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hu-HU" sz="900">
                <a:solidFill>
                  <a:srgbClr val="000000"/>
                </a:solidFill>
              </a:rPr>
              <a:t>Eseményhatás-ábra</a:t>
            </a:r>
          </a:p>
          <a:p>
            <a:r>
              <a:rPr lang="en-US" altLang="hu-HU" sz="900">
                <a:solidFill>
                  <a:srgbClr val="000000"/>
                </a:solidFill>
              </a:rPr>
              <a:t>Lekérdezési utak</a:t>
            </a:r>
          </a:p>
          <a:p>
            <a:r>
              <a:rPr lang="en-US" altLang="hu-HU" sz="900">
                <a:solidFill>
                  <a:srgbClr val="000000"/>
                </a:solidFill>
              </a:rPr>
              <a:t>Entitás-élettörténetek</a:t>
            </a:r>
          </a:p>
          <a:p>
            <a:r>
              <a:rPr lang="en-US" altLang="hu-HU" sz="900">
                <a:solidFill>
                  <a:srgbClr val="000000"/>
                </a:solidFill>
              </a:rPr>
              <a:t>Esemény és lekérdezés jegyzék</a:t>
            </a:r>
          </a:p>
        </p:txBody>
      </p:sp>
      <p:sp>
        <p:nvSpPr>
          <p:cNvPr id="15410" name="Rectangle 48">
            <a:extLst>
              <a:ext uri="{FF2B5EF4-FFF2-40B4-BE49-F238E27FC236}">
                <a16:creationId xmlns:a16="http://schemas.microsoft.com/office/drawing/2014/main" id="{D767F018-0F2F-45D1-86EB-4CB9CE9F2B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09000" y="5310188"/>
            <a:ext cx="1544638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hu-HU" sz="900">
                <a:solidFill>
                  <a:srgbClr val="000000"/>
                </a:solidFill>
              </a:rPr>
              <a:t>Követelmény specifikáció</a:t>
            </a:r>
          </a:p>
        </p:txBody>
      </p:sp>
      <p:sp>
        <p:nvSpPr>
          <p:cNvPr id="15411" name="Rectangle 49">
            <a:extLst>
              <a:ext uri="{FF2B5EF4-FFF2-40B4-BE49-F238E27FC236}">
                <a16:creationId xmlns:a16="http://schemas.microsoft.com/office/drawing/2014/main" id="{0C56B180-0D01-45E3-86F1-8EA03894FA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81713" y="5426075"/>
            <a:ext cx="1736725" cy="596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hu-HU" sz="1100">
                <a:solidFill>
                  <a:srgbClr val="000000"/>
                </a:solidFill>
              </a:rPr>
              <a:t>Parancsszerkezet</a:t>
            </a:r>
          </a:p>
          <a:p>
            <a:r>
              <a:rPr lang="en-US" altLang="hu-HU" sz="1100">
                <a:solidFill>
                  <a:srgbClr val="000000"/>
                </a:solidFill>
              </a:rPr>
              <a:t>Prototípus kiértékelése</a:t>
            </a:r>
          </a:p>
          <a:p>
            <a:r>
              <a:rPr lang="en-US" altLang="hu-HU" sz="1100">
                <a:solidFill>
                  <a:srgbClr val="000000"/>
                </a:solidFill>
              </a:rPr>
              <a:t>Menüszerkezetek</a:t>
            </a:r>
          </a:p>
        </p:txBody>
      </p:sp>
      <p:sp>
        <p:nvSpPr>
          <p:cNvPr id="15412" name="Rectangle 50">
            <a:extLst>
              <a:ext uri="{FF2B5EF4-FFF2-40B4-BE49-F238E27FC236}">
                <a16:creationId xmlns:a16="http://schemas.microsoft.com/office/drawing/2014/main" id="{013C4216-94C7-4418-9CC4-E731E2D2C7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60763" y="779463"/>
            <a:ext cx="1739900" cy="765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hu-HU" sz="1100">
                <a:solidFill>
                  <a:srgbClr val="000000"/>
                </a:solidFill>
              </a:rPr>
              <a:t>Igényelt rendszer  DFM</a:t>
            </a:r>
          </a:p>
          <a:p>
            <a:r>
              <a:rPr lang="en-US" altLang="hu-HU" sz="1100">
                <a:solidFill>
                  <a:srgbClr val="000000"/>
                </a:solidFill>
              </a:rPr>
              <a:t>Felhasználói szerepkörök</a:t>
            </a:r>
          </a:p>
        </p:txBody>
      </p:sp>
      <p:sp>
        <p:nvSpPr>
          <p:cNvPr id="15413" name="Rectangle 51">
            <a:extLst>
              <a:ext uri="{FF2B5EF4-FFF2-40B4-BE49-F238E27FC236}">
                <a16:creationId xmlns:a16="http://schemas.microsoft.com/office/drawing/2014/main" id="{A37D92C2-215E-40F2-8F5A-83CACE7BE6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72363" y="1262063"/>
            <a:ext cx="1674812" cy="428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hu-HU" sz="1100">
                <a:solidFill>
                  <a:srgbClr val="000000"/>
                </a:solidFill>
              </a:rPr>
              <a:t>Funkcióleírások</a:t>
            </a:r>
          </a:p>
          <a:p>
            <a:r>
              <a:rPr lang="en-US" altLang="hu-HU" sz="1100">
                <a:solidFill>
                  <a:srgbClr val="000000"/>
                </a:solidFill>
              </a:rPr>
              <a:t>Munkafolyamat modell</a:t>
            </a:r>
          </a:p>
        </p:txBody>
      </p:sp>
      <p:sp>
        <p:nvSpPr>
          <p:cNvPr id="15414" name="Rectangle 52">
            <a:extLst>
              <a:ext uri="{FF2B5EF4-FFF2-40B4-BE49-F238E27FC236}">
                <a16:creationId xmlns:a16="http://schemas.microsoft.com/office/drawing/2014/main" id="{A6FBF1BF-18D1-4FBD-A316-48CB6B92A4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12025" y="1847850"/>
            <a:ext cx="1655763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hu-HU" sz="900">
                <a:solidFill>
                  <a:srgbClr val="000000"/>
                </a:solidFill>
              </a:rPr>
              <a:t>Szerepkör/ funkció mátrix</a:t>
            </a:r>
          </a:p>
        </p:txBody>
      </p:sp>
      <p:sp>
        <p:nvSpPr>
          <p:cNvPr id="15415" name="Rectangle 53">
            <a:extLst>
              <a:ext uri="{FF2B5EF4-FFF2-40B4-BE49-F238E27FC236}">
                <a16:creationId xmlns:a16="http://schemas.microsoft.com/office/drawing/2014/main" id="{129EAB7C-BBEC-4860-9D37-FE5D106D9C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58938" y="68263"/>
            <a:ext cx="5561012" cy="27781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hu-HU" altLang="hu-HU"/>
          </a:p>
        </p:txBody>
      </p:sp>
      <p:sp>
        <p:nvSpPr>
          <p:cNvPr id="15416" name="Rectangle 54">
            <a:extLst>
              <a:ext uri="{FF2B5EF4-FFF2-40B4-BE49-F238E27FC236}">
                <a16:creationId xmlns:a16="http://schemas.microsoft.com/office/drawing/2014/main" id="{AF1A1725-3CD0-460C-99C8-204DE9D617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78088" y="61913"/>
            <a:ext cx="5592762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hu-HU" sz="1900">
                <a:solidFill>
                  <a:srgbClr val="000000"/>
                </a:solidFill>
              </a:rPr>
              <a:t>Információ gyűjtés / szolgáltatás és irányítás</a:t>
            </a:r>
          </a:p>
        </p:txBody>
      </p:sp>
      <p:sp>
        <p:nvSpPr>
          <p:cNvPr id="15417" name="Line 55">
            <a:extLst>
              <a:ext uri="{FF2B5EF4-FFF2-40B4-BE49-F238E27FC236}">
                <a16:creationId xmlns:a16="http://schemas.microsoft.com/office/drawing/2014/main" id="{BD272917-5C16-4F35-8F80-11AF8E8D7B31}"/>
              </a:ext>
            </a:extLst>
          </p:cNvPr>
          <p:cNvSpPr>
            <a:spLocks noChangeShapeType="1"/>
          </p:cNvSpPr>
          <p:nvPr/>
        </p:nvSpPr>
        <p:spPr bwMode="auto">
          <a:xfrm>
            <a:off x="254000" y="404813"/>
            <a:ext cx="9525" cy="555466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5418" name="Rectangle 56">
            <a:extLst>
              <a:ext uri="{FF2B5EF4-FFF2-40B4-BE49-F238E27FC236}">
                <a16:creationId xmlns:a16="http://schemas.microsoft.com/office/drawing/2014/main" id="{042EC053-A297-449C-9B63-F67FB2B52D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35700" y="1520825"/>
            <a:ext cx="1176338" cy="6699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hu-HU" altLang="hu-HU"/>
          </a:p>
        </p:txBody>
      </p:sp>
      <p:sp>
        <p:nvSpPr>
          <p:cNvPr id="15419" name="Line 57">
            <a:extLst>
              <a:ext uri="{FF2B5EF4-FFF2-40B4-BE49-F238E27FC236}">
                <a16:creationId xmlns:a16="http://schemas.microsoft.com/office/drawing/2014/main" id="{468F9CC5-2E62-4A4C-B699-75E3BA18B782}"/>
              </a:ext>
            </a:extLst>
          </p:cNvPr>
          <p:cNvSpPr>
            <a:spLocks noChangeShapeType="1"/>
          </p:cNvSpPr>
          <p:nvPr/>
        </p:nvSpPr>
        <p:spPr bwMode="auto">
          <a:xfrm>
            <a:off x="6240463" y="1685925"/>
            <a:ext cx="119062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5420" name="Rectangle 58">
            <a:extLst>
              <a:ext uri="{FF2B5EF4-FFF2-40B4-BE49-F238E27FC236}">
                <a16:creationId xmlns:a16="http://schemas.microsoft.com/office/drawing/2014/main" id="{2C55CE02-643A-4181-AD77-7A71C0AB04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43638" y="1682750"/>
            <a:ext cx="120015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hu-HU" sz="1000">
                <a:solidFill>
                  <a:srgbClr val="000000"/>
                </a:solidFill>
              </a:rPr>
              <a:t>A MUNKAKÖRI </a:t>
            </a:r>
          </a:p>
          <a:p>
            <a:r>
              <a:rPr lang="en-US" altLang="hu-HU" sz="1000">
                <a:solidFill>
                  <a:srgbClr val="000000"/>
                </a:solidFill>
              </a:rPr>
              <a:t>LEÍRÁSOK</a:t>
            </a:r>
          </a:p>
          <a:p>
            <a:r>
              <a:rPr lang="en-US" altLang="hu-HU" sz="1000">
                <a:solidFill>
                  <a:srgbClr val="000000"/>
                </a:solidFill>
              </a:rPr>
              <a:t>ELKÉSZÍTÉSE</a:t>
            </a:r>
          </a:p>
        </p:txBody>
      </p:sp>
      <p:sp>
        <p:nvSpPr>
          <p:cNvPr id="15421" name="Rectangle 59">
            <a:extLst>
              <a:ext uri="{FF2B5EF4-FFF2-40B4-BE49-F238E27FC236}">
                <a16:creationId xmlns:a16="http://schemas.microsoft.com/office/drawing/2014/main" id="{FC783275-FC1F-4D19-8DC5-14FC57A3FA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08713" y="1465263"/>
            <a:ext cx="508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hu-HU">
                <a:solidFill>
                  <a:srgbClr val="000000"/>
                </a:solidFill>
              </a:rPr>
              <a:t>335</a:t>
            </a:r>
          </a:p>
        </p:txBody>
      </p:sp>
      <p:sp>
        <p:nvSpPr>
          <p:cNvPr id="15422" name="Rectangle 60">
            <a:extLst>
              <a:ext uri="{FF2B5EF4-FFF2-40B4-BE49-F238E27FC236}">
                <a16:creationId xmlns:a16="http://schemas.microsoft.com/office/drawing/2014/main" id="{C8AD6500-C925-4516-9B11-AD7CFC1453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8013" y="1119188"/>
            <a:ext cx="3335337" cy="1306512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hu-HU" altLang="hu-HU"/>
          </a:p>
        </p:txBody>
      </p:sp>
      <p:sp>
        <p:nvSpPr>
          <p:cNvPr id="15423" name="Oval 61">
            <a:extLst>
              <a:ext uri="{FF2B5EF4-FFF2-40B4-BE49-F238E27FC236}">
                <a16:creationId xmlns:a16="http://schemas.microsoft.com/office/drawing/2014/main" id="{E4073830-C8FB-43F5-B57E-20B811DF51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54913" y="5095875"/>
            <a:ext cx="1012825" cy="889000"/>
          </a:xfrm>
          <a:prstGeom prst="ellipse">
            <a:avLst/>
          </a:prstGeom>
          <a:solidFill>
            <a:srgbClr val="FFFFFF"/>
          </a:solidFill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hu-HU" altLang="hu-HU"/>
          </a:p>
        </p:txBody>
      </p:sp>
      <p:sp>
        <p:nvSpPr>
          <p:cNvPr id="15424" name="Rectangle 62">
            <a:extLst>
              <a:ext uri="{FF2B5EF4-FFF2-40B4-BE49-F238E27FC236}">
                <a16:creationId xmlns:a16="http://schemas.microsoft.com/office/drawing/2014/main" id="{556B238A-D845-4704-B087-E9DE43A9D2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10463" y="5284788"/>
            <a:ext cx="1069975" cy="45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hu-HU" sz="800">
                <a:solidFill>
                  <a:srgbClr val="000000"/>
                </a:solidFill>
              </a:rPr>
              <a:t>A KÖVETELMÉNY</a:t>
            </a:r>
          </a:p>
          <a:p>
            <a:r>
              <a:rPr lang="en-US" altLang="hu-HU" sz="800">
                <a:solidFill>
                  <a:srgbClr val="000000"/>
                </a:solidFill>
              </a:rPr>
              <a:t>SPECIFIKÁCIÓ</a:t>
            </a:r>
          </a:p>
          <a:p>
            <a:r>
              <a:rPr lang="en-US" altLang="hu-HU" sz="800">
                <a:solidFill>
                  <a:srgbClr val="000000"/>
                </a:solidFill>
              </a:rPr>
              <a:t>ÖSSZEÁLLÍTÁSA</a:t>
            </a:r>
          </a:p>
        </p:txBody>
      </p:sp>
      <p:sp>
        <p:nvSpPr>
          <p:cNvPr id="15425" name="Line 63">
            <a:extLst>
              <a:ext uri="{FF2B5EF4-FFF2-40B4-BE49-F238E27FC236}">
                <a16:creationId xmlns:a16="http://schemas.microsoft.com/office/drawing/2014/main" id="{8513DF0D-E831-41DE-8D04-337BB18BA8EB}"/>
              </a:ext>
            </a:extLst>
          </p:cNvPr>
          <p:cNvSpPr>
            <a:spLocks noChangeShapeType="1"/>
          </p:cNvSpPr>
          <p:nvPr/>
        </p:nvSpPr>
        <p:spPr bwMode="auto">
          <a:xfrm>
            <a:off x="249238" y="5956300"/>
            <a:ext cx="381952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5426" name="Freeform 64">
            <a:extLst>
              <a:ext uri="{FF2B5EF4-FFF2-40B4-BE49-F238E27FC236}">
                <a16:creationId xmlns:a16="http://schemas.microsoft.com/office/drawing/2014/main" id="{8A131673-C1F3-4341-97E6-6184ECDDCD5F}"/>
              </a:ext>
            </a:extLst>
          </p:cNvPr>
          <p:cNvSpPr>
            <a:spLocks/>
          </p:cNvSpPr>
          <p:nvPr/>
        </p:nvSpPr>
        <p:spPr bwMode="auto">
          <a:xfrm>
            <a:off x="4049713" y="5922963"/>
            <a:ext cx="79375" cy="63500"/>
          </a:xfrm>
          <a:custGeom>
            <a:avLst/>
            <a:gdLst>
              <a:gd name="T0" fmla="*/ 0 w 50"/>
              <a:gd name="T1" fmla="*/ 0 h 40"/>
              <a:gd name="T2" fmla="*/ 0 w 50"/>
              <a:gd name="T3" fmla="*/ 61913 h 40"/>
              <a:gd name="T4" fmla="*/ 77788 w 50"/>
              <a:gd name="T5" fmla="*/ 31750 h 40"/>
              <a:gd name="T6" fmla="*/ 0 w 50"/>
              <a:gd name="T7" fmla="*/ 0 h 4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50" h="40">
                <a:moveTo>
                  <a:pt x="0" y="0"/>
                </a:moveTo>
                <a:lnTo>
                  <a:pt x="0" y="39"/>
                </a:lnTo>
                <a:lnTo>
                  <a:pt x="49" y="20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5427" name="Rectangle 65">
            <a:extLst>
              <a:ext uri="{FF2B5EF4-FFF2-40B4-BE49-F238E27FC236}">
                <a16:creationId xmlns:a16="http://schemas.microsoft.com/office/drawing/2014/main" id="{4D234599-D292-403D-8747-347F28571A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850" y="5329238"/>
            <a:ext cx="2119313" cy="596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hu-HU" sz="1100">
                <a:solidFill>
                  <a:srgbClr val="000000"/>
                </a:solidFill>
              </a:rPr>
              <a:t>Szervezeti szintű környezeti</a:t>
            </a:r>
          </a:p>
          <a:p>
            <a:r>
              <a:rPr lang="en-US" altLang="hu-HU" sz="1100">
                <a:solidFill>
                  <a:srgbClr val="000000"/>
                </a:solidFill>
              </a:rPr>
              <a:t>útmutató</a:t>
            </a:r>
          </a:p>
          <a:p>
            <a:r>
              <a:rPr lang="en-US" altLang="hu-HU" sz="1100">
                <a:solidFill>
                  <a:srgbClr val="000000"/>
                </a:solidFill>
              </a:rPr>
              <a:t>Prototípus kiterjedése1</a:t>
            </a:r>
          </a:p>
        </p:txBody>
      </p:sp>
      <p:sp>
        <p:nvSpPr>
          <p:cNvPr id="15428" name="Line 66">
            <a:extLst>
              <a:ext uri="{FF2B5EF4-FFF2-40B4-BE49-F238E27FC236}">
                <a16:creationId xmlns:a16="http://schemas.microsoft.com/office/drawing/2014/main" id="{16DCA784-D173-421F-9A1D-3E5D8D2D2A2B}"/>
              </a:ext>
            </a:extLst>
          </p:cNvPr>
          <p:cNvSpPr>
            <a:spLocks noChangeShapeType="1"/>
          </p:cNvSpPr>
          <p:nvPr/>
        </p:nvSpPr>
        <p:spPr bwMode="auto">
          <a:xfrm>
            <a:off x="5324475" y="5959475"/>
            <a:ext cx="437197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5429" name="Freeform 67">
            <a:extLst>
              <a:ext uri="{FF2B5EF4-FFF2-40B4-BE49-F238E27FC236}">
                <a16:creationId xmlns:a16="http://schemas.microsoft.com/office/drawing/2014/main" id="{7F26959F-BFA3-4DE4-A23C-6E282F0904F5}"/>
              </a:ext>
            </a:extLst>
          </p:cNvPr>
          <p:cNvSpPr>
            <a:spLocks/>
          </p:cNvSpPr>
          <p:nvPr/>
        </p:nvSpPr>
        <p:spPr bwMode="auto">
          <a:xfrm>
            <a:off x="9678988" y="5926138"/>
            <a:ext cx="77787" cy="69850"/>
          </a:xfrm>
          <a:custGeom>
            <a:avLst/>
            <a:gdLst>
              <a:gd name="T0" fmla="*/ 0 w 49"/>
              <a:gd name="T1" fmla="*/ 0 h 44"/>
              <a:gd name="T2" fmla="*/ 0 w 49"/>
              <a:gd name="T3" fmla="*/ 68263 h 44"/>
              <a:gd name="T4" fmla="*/ 76200 w 49"/>
              <a:gd name="T5" fmla="*/ 33338 h 44"/>
              <a:gd name="T6" fmla="*/ 0 w 49"/>
              <a:gd name="T7" fmla="*/ 0 h 44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49" h="44">
                <a:moveTo>
                  <a:pt x="0" y="0"/>
                </a:moveTo>
                <a:lnTo>
                  <a:pt x="0" y="43"/>
                </a:lnTo>
                <a:lnTo>
                  <a:pt x="48" y="21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5430" name="Line 68">
            <a:extLst>
              <a:ext uri="{FF2B5EF4-FFF2-40B4-BE49-F238E27FC236}">
                <a16:creationId xmlns:a16="http://schemas.microsoft.com/office/drawing/2014/main" id="{500B44D0-3A3E-4545-A6BD-6D05DD8B0437}"/>
              </a:ext>
            </a:extLst>
          </p:cNvPr>
          <p:cNvSpPr>
            <a:spLocks noChangeShapeType="1"/>
          </p:cNvSpPr>
          <p:nvPr/>
        </p:nvSpPr>
        <p:spPr bwMode="auto">
          <a:xfrm>
            <a:off x="254000" y="1155700"/>
            <a:ext cx="100647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5431" name="Freeform 69">
            <a:extLst>
              <a:ext uri="{FF2B5EF4-FFF2-40B4-BE49-F238E27FC236}">
                <a16:creationId xmlns:a16="http://schemas.microsoft.com/office/drawing/2014/main" id="{94AD7652-FCA9-458F-8935-27067601C643}"/>
              </a:ext>
            </a:extLst>
          </p:cNvPr>
          <p:cNvSpPr>
            <a:spLocks/>
          </p:cNvSpPr>
          <p:nvPr/>
        </p:nvSpPr>
        <p:spPr bwMode="auto">
          <a:xfrm>
            <a:off x="1244600" y="1122363"/>
            <a:ext cx="77788" cy="71437"/>
          </a:xfrm>
          <a:custGeom>
            <a:avLst/>
            <a:gdLst>
              <a:gd name="T0" fmla="*/ 0 w 49"/>
              <a:gd name="T1" fmla="*/ 0 h 45"/>
              <a:gd name="T2" fmla="*/ 0 w 49"/>
              <a:gd name="T3" fmla="*/ 69850 h 45"/>
              <a:gd name="T4" fmla="*/ 76200 w 49"/>
              <a:gd name="T5" fmla="*/ 33337 h 45"/>
              <a:gd name="T6" fmla="*/ 0 w 49"/>
              <a:gd name="T7" fmla="*/ 0 h 45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49" h="45">
                <a:moveTo>
                  <a:pt x="0" y="0"/>
                </a:moveTo>
                <a:lnTo>
                  <a:pt x="0" y="44"/>
                </a:lnTo>
                <a:lnTo>
                  <a:pt x="48" y="21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5432" name="Rectangle 70">
            <a:extLst>
              <a:ext uri="{FF2B5EF4-FFF2-40B4-BE49-F238E27FC236}">
                <a16:creationId xmlns:a16="http://schemas.microsoft.com/office/drawing/2014/main" id="{E20EE025-A80E-428D-9090-0B370B6A37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9400" y="454025"/>
            <a:ext cx="147637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hu-HU" sz="1200">
                <a:solidFill>
                  <a:srgbClr val="000000"/>
                </a:solidFill>
              </a:rPr>
              <a:t>3. szakasz tervei</a:t>
            </a:r>
          </a:p>
        </p:txBody>
      </p:sp>
      <p:sp>
        <p:nvSpPr>
          <p:cNvPr id="15433" name="Rectangle 71">
            <a:extLst>
              <a:ext uri="{FF2B5EF4-FFF2-40B4-BE49-F238E27FC236}">
                <a16:creationId xmlns:a16="http://schemas.microsoft.com/office/drawing/2014/main" id="{0301ECF6-4B94-4329-B45B-19D1A342F8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1450" y="735013"/>
            <a:ext cx="1200150" cy="1457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hu-HU" sz="900">
                <a:solidFill>
                  <a:srgbClr val="000000"/>
                </a:solidFill>
              </a:rPr>
              <a:t>Adatjegyzék</a:t>
            </a:r>
          </a:p>
          <a:p>
            <a:r>
              <a:rPr lang="en-US" altLang="hu-HU" sz="900">
                <a:solidFill>
                  <a:srgbClr val="000000"/>
                </a:solidFill>
              </a:rPr>
              <a:t>Logikai adatmodell</a:t>
            </a:r>
          </a:p>
          <a:p>
            <a:r>
              <a:rPr lang="en-US" altLang="hu-HU" sz="900">
                <a:solidFill>
                  <a:srgbClr val="000000"/>
                </a:solidFill>
              </a:rPr>
              <a:t>Logikai adattár-egyed megfeleltetés</a:t>
            </a:r>
          </a:p>
          <a:p>
            <a:r>
              <a:rPr lang="en-US" altLang="hu-HU" sz="900">
                <a:solidFill>
                  <a:srgbClr val="000000"/>
                </a:solidFill>
              </a:rPr>
              <a:t>Felhasználójegyzék</a:t>
            </a:r>
          </a:p>
          <a:p>
            <a:r>
              <a:rPr lang="en-US" altLang="hu-HU" sz="900">
                <a:solidFill>
                  <a:srgbClr val="000000"/>
                </a:solidFill>
              </a:rPr>
              <a:t>Szervezeti tevékenység modell</a:t>
            </a:r>
          </a:p>
        </p:txBody>
      </p:sp>
      <p:sp>
        <p:nvSpPr>
          <p:cNvPr id="15434" name="Line 72">
            <a:extLst>
              <a:ext uri="{FF2B5EF4-FFF2-40B4-BE49-F238E27FC236}">
                <a16:creationId xmlns:a16="http://schemas.microsoft.com/office/drawing/2014/main" id="{DEC284F0-462D-46A3-A6BD-25D927868329}"/>
              </a:ext>
            </a:extLst>
          </p:cNvPr>
          <p:cNvSpPr>
            <a:spLocks noChangeShapeType="1"/>
          </p:cNvSpPr>
          <p:nvPr/>
        </p:nvSpPr>
        <p:spPr bwMode="auto">
          <a:xfrm>
            <a:off x="254000" y="1747838"/>
            <a:ext cx="1811338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5435" name="Freeform 73">
            <a:extLst>
              <a:ext uri="{FF2B5EF4-FFF2-40B4-BE49-F238E27FC236}">
                <a16:creationId xmlns:a16="http://schemas.microsoft.com/office/drawing/2014/main" id="{54BAA75D-CBF0-4A05-AF36-39269338A5FF}"/>
              </a:ext>
            </a:extLst>
          </p:cNvPr>
          <p:cNvSpPr>
            <a:spLocks/>
          </p:cNvSpPr>
          <p:nvPr/>
        </p:nvSpPr>
        <p:spPr bwMode="auto">
          <a:xfrm>
            <a:off x="2049463" y="1711325"/>
            <a:ext cx="73025" cy="71438"/>
          </a:xfrm>
          <a:custGeom>
            <a:avLst/>
            <a:gdLst>
              <a:gd name="T0" fmla="*/ 0 w 46"/>
              <a:gd name="T1" fmla="*/ 0 h 45"/>
              <a:gd name="T2" fmla="*/ 0 w 46"/>
              <a:gd name="T3" fmla="*/ 69850 h 45"/>
              <a:gd name="T4" fmla="*/ 71438 w 46"/>
              <a:gd name="T5" fmla="*/ 36513 h 45"/>
              <a:gd name="T6" fmla="*/ 0 w 46"/>
              <a:gd name="T7" fmla="*/ 0 h 45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46" h="45">
                <a:moveTo>
                  <a:pt x="0" y="0"/>
                </a:moveTo>
                <a:lnTo>
                  <a:pt x="0" y="44"/>
                </a:lnTo>
                <a:lnTo>
                  <a:pt x="45" y="23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5436" name="Line 74">
            <a:extLst>
              <a:ext uri="{FF2B5EF4-FFF2-40B4-BE49-F238E27FC236}">
                <a16:creationId xmlns:a16="http://schemas.microsoft.com/office/drawing/2014/main" id="{2C0C0FBA-7E1D-45AD-92B3-EFD5648C60B1}"/>
              </a:ext>
            </a:extLst>
          </p:cNvPr>
          <p:cNvSpPr>
            <a:spLocks noChangeShapeType="1"/>
          </p:cNvSpPr>
          <p:nvPr/>
        </p:nvSpPr>
        <p:spPr bwMode="auto">
          <a:xfrm>
            <a:off x="254000" y="2486025"/>
            <a:ext cx="17018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5437" name="Freeform 75">
            <a:extLst>
              <a:ext uri="{FF2B5EF4-FFF2-40B4-BE49-F238E27FC236}">
                <a16:creationId xmlns:a16="http://schemas.microsoft.com/office/drawing/2014/main" id="{50F934E4-F4EC-42DD-A2EF-DE8D47844CE5}"/>
              </a:ext>
            </a:extLst>
          </p:cNvPr>
          <p:cNvSpPr>
            <a:spLocks/>
          </p:cNvSpPr>
          <p:nvPr/>
        </p:nvSpPr>
        <p:spPr bwMode="auto">
          <a:xfrm>
            <a:off x="1936750" y="2451100"/>
            <a:ext cx="79375" cy="71438"/>
          </a:xfrm>
          <a:custGeom>
            <a:avLst/>
            <a:gdLst>
              <a:gd name="T0" fmla="*/ 0 w 50"/>
              <a:gd name="T1" fmla="*/ 0 h 45"/>
              <a:gd name="T2" fmla="*/ 0 w 50"/>
              <a:gd name="T3" fmla="*/ 69850 h 45"/>
              <a:gd name="T4" fmla="*/ 77788 w 50"/>
              <a:gd name="T5" fmla="*/ 33338 h 45"/>
              <a:gd name="T6" fmla="*/ 0 w 50"/>
              <a:gd name="T7" fmla="*/ 0 h 45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50" h="45">
                <a:moveTo>
                  <a:pt x="0" y="0"/>
                </a:moveTo>
                <a:lnTo>
                  <a:pt x="0" y="44"/>
                </a:lnTo>
                <a:lnTo>
                  <a:pt x="49" y="21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5438" name="Line 76">
            <a:extLst>
              <a:ext uri="{FF2B5EF4-FFF2-40B4-BE49-F238E27FC236}">
                <a16:creationId xmlns:a16="http://schemas.microsoft.com/office/drawing/2014/main" id="{5DE78BDA-0F80-42C3-9AD9-44908AB49F8E}"/>
              </a:ext>
            </a:extLst>
          </p:cNvPr>
          <p:cNvSpPr>
            <a:spLocks noChangeShapeType="1"/>
          </p:cNvSpPr>
          <p:nvPr/>
        </p:nvSpPr>
        <p:spPr bwMode="auto">
          <a:xfrm>
            <a:off x="254000" y="2882900"/>
            <a:ext cx="198755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5439" name="Freeform 77">
            <a:extLst>
              <a:ext uri="{FF2B5EF4-FFF2-40B4-BE49-F238E27FC236}">
                <a16:creationId xmlns:a16="http://schemas.microsoft.com/office/drawing/2014/main" id="{77ED4020-7290-4C6C-88BA-C6FE8CCE8C79}"/>
              </a:ext>
            </a:extLst>
          </p:cNvPr>
          <p:cNvSpPr>
            <a:spLocks/>
          </p:cNvSpPr>
          <p:nvPr/>
        </p:nvSpPr>
        <p:spPr bwMode="auto">
          <a:xfrm>
            <a:off x="2224088" y="2847975"/>
            <a:ext cx="79375" cy="65088"/>
          </a:xfrm>
          <a:custGeom>
            <a:avLst/>
            <a:gdLst>
              <a:gd name="T0" fmla="*/ 0 w 50"/>
              <a:gd name="T1" fmla="*/ 0 h 41"/>
              <a:gd name="T2" fmla="*/ 0 w 50"/>
              <a:gd name="T3" fmla="*/ 63500 h 41"/>
              <a:gd name="T4" fmla="*/ 77788 w 50"/>
              <a:gd name="T5" fmla="*/ 33338 h 41"/>
              <a:gd name="T6" fmla="*/ 0 w 50"/>
              <a:gd name="T7" fmla="*/ 0 h 41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50" h="41">
                <a:moveTo>
                  <a:pt x="0" y="0"/>
                </a:moveTo>
                <a:lnTo>
                  <a:pt x="0" y="40"/>
                </a:lnTo>
                <a:lnTo>
                  <a:pt x="49" y="21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5440" name="Rectangle 78">
            <a:extLst>
              <a:ext uri="{FF2B5EF4-FFF2-40B4-BE49-F238E27FC236}">
                <a16:creationId xmlns:a16="http://schemas.microsoft.com/office/drawing/2014/main" id="{C9910BDB-22F4-46A0-864C-EB7308F348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9863" y="2595563"/>
            <a:ext cx="2035175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hu-HU" sz="1100">
                <a:solidFill>
                  <a:srgbClr val="000000"/>
                </a:solidFill>
              </a:rPr>
              <a:t>Jelenlegi logikai adatmodell</a:t>
            </a:r>
          </a:p>
        </p:txBody>
      </p:sp>
      <p:sp>
        <p:nvSpPr>
          <p:cNvPr id="15441" name="Line 79">
            <a:extLst>
              <a:ext uri="{FF2B5EF4-FFF2-40B4-BE49-F238E27FC236}">
                <a16:creationId xmlns:a16="http://schemas.microsoft.com/office/drawing/2014/main" id="{4ABDF204-A782-4F49-9E35-06BD344655C7}"/>
              </a:ext>
            </a:extLst>
          </p:cNvPr>
          <p:cNvSpPr>
            <a:spLocks noChangeShapeType="1"/>
          </p:cNvSpPr>
          <p:nvPr/>
        </p:nvSpPr>
        <p:spPr bwMode="auto">
          <a:xfrm>
            <a:off x="3551238" y="1379538"/>
            <a:ext cx="814387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5442" name="Freeform 80">
            <a:extLst>
              <a:ext uri="{FF2B5EF4-FFF2-40B4-BE49-F238E27FC236}">
                <a16:creationId xmlns:a16="http://schemas.microsoft.com/office/drawing/2014/main" id="{9FA153C5-6FEC-4DD4-A436-213E789D733D}"/>
              </a:ext>
            </a:extLst>
          </p:cNvPr>
          <p:cNvSpPr>
            <a:spLocks/>
          </p:cNvSpPr>
          <p:nvPr/>
        </p:nvSpPr>
        <p:spPr bwMode="auto">
          <a:xfrm>
            <a:off x="4343400" y="1347788"/>
            <a:ext cx="77788" cy="65087"/>
          </a:xfrm>
          <a:custGeom>
            <a:avLst/>
            <a:gdLst>
              <a:gd name="T0" fmla="*/ 0 w 49"/>
              <a:gd name="T1" fmla="*/ 0 h 41"/>
              <a:gd name="T2" fmla="*/ 0 w 49"/>
              <a:gd name="T3" fmla="*/ 63500 h 41"/>
              <a:gd name="T4" fmla="*/ 76200 w 49"/>
              <a:gd name="T5" fmla="*/ 28575 h 41"/>
              <a:gd name="T6" fmla="*/ 0 w 49"/>
              <a:gd name="T7" fmla="*/ 0 h 41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49" h="41">
                <a:moveTo>
                  <a:pt x="0" y="0"/>
                </a:moveTo>
                <a:lnTo>
                  <a:pt x="0" y="40"/>
                </a:lnTo>
                <a:lnTo>
                  <a:pt x="48" y="18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5443" name="Line 81">
            <a:extLst>
              <a:ext uri="{FF2B5EF4-FFF2-40B4-BE49-F238E27FC236}">
                <a16:creationId xmlns:a16="http://schemas.microsoft.com/office/drawing/2014/main" id="{C4C48BE0-E736-4F8A-B377-68AB65DCB53B}"/>
              </a:ext>
            </a:extLst>
          </p:cNvPr>
          <p:cNvSpPr>
            <a:spLocks noChangeShapeType="1"/>
          </p:cNvSpPr>
          <p:nvPr/>
        </p:nvSpPr>
        <p:spPr bwMode="auto">
          <a:xfrm>
            <a:off x="3786188" y="2711450"/>
            <a:ext cx="207645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5444" name="Line 82">
            <a:extLst>
              <a:ext uri="{FF2B5EF4-FFF2-40B4-BE49-F238E27FC236}">
                <a16:creationId xmlns:a16="http://schemas.microsoft.com/office/drawing/2014/main" id="{87C97798-6157-4331-B668-E90F4A55C25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113213" y="1690688"/>
            <a:ext cx="0" cy="102393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5445" name="Line 83">
            <a:extLst>
              <a:ext uri="{FF2B5EF4-FFF2-40B4-BE49-F238E27FC236}">
                <a16:creationId xmlns:a16="http://schemas.microsoft.com/office/drawing/2014/main" id="{E4D31189-8FCF-439D-991E-7981EF1D7D40}"/>
              </a:ext>
            </a:extLst>
          </p:cNvPr>
          <p:cNvSpPr>
            <a:spLocks noChangeShapeType="1"/>
          </p:cNvSpPr>
          <p:nvPr/>
        </p:nvSpPr>
        <p:spPr bwMode="auto">
          <a:xfrm>
            <a:off x="4113213" y="1690688"/>
            <a:ext cx="233362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5446" name="Freeform 84">
            <a:extLst>
              <a:ext uri="{FF2B5EF4-FFF2-40B4-BE49-F238E27FC236}">
                <a16:creationId xmlns:a16="http://schemas.microsoft.com/office/drawing/2014/main" id="{5F40C6D6-9D14-477B-8702-8FCC8D36D5A1}"/>
              </a:ext>
            </a:extLst>
          </p:cNvPr>
          <p:cNvSpPr>
            <a:spLocks/>
          </p:cNvSpPr>
          <p:nvPr/>
        </p:nvSpPr>
        <p:spPr bwMode="auto">
          <a:xfrm>
            <a:off x="4327525" y="1655763"/>
            <a:ext cx="79375" cy="69850"/>
          </a:xfrm>
          <a:custGeom>
            <a:avLst/>
            <a:gdLst>
              <a:gd name="T0" fmla="*/ 0 w 50"/>
              <a:gd name="T1" fmla="*/ 0 h 44"/>
              <a:gd name="T2" fmla="*/ 0 w 50"/>
              <a:gd name="T3" fmla="*/ 68263 h 44"/>
              <a:gd name="T4" fmla="*/ 77788 w 50"/>
              <a:gd name="T5" fmla="*/ 33338 h 44"/>
              <a:gd name="T6" fmla="*/ 0 w 50"/>
              <a:gd name="T7" fmla="*/ 0 h 44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50" h="44">
                <a:moveTo>
                  <a:pt x="0" y="0"/>
                </a:moveTo>
                <a:lnTo>
                  <a:pt x="0" y="43"/>
                </a:lnTo>
                <a:lnTo>
                  <a:pt x="49" y="21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5447" name="Rectangle 85">
            <a:extLst>
              <a:ext uri="{FF2B5EF4-FFF2-40B4-BE49-F238E27FC236}">
                <a16:creationId xmlns:a16="http://schemas.microsoft.com/office/drawing/2014/main" id="{882E0D50-BF54-47BA-B5D0-D614B4DB44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7350" y="2427288"/>
            <a:ext cx="1328738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hu-HU" sz="900">
                <a:solidFill>
                  <a:srgbClr val="000000"/>
                </a:solidFill>
              </a:rPr>
              <a:t>Követelmény jegyzék</a:t>
            </a:r>
          </a:p>
        </p:txBody>
      </p:sp>
      <p:sp>
        <p:nvSpPr>
          <p:cNvPr id="15448" name="Line 86">
            <a:extLst>
              <a:ext uri="{FF2B5EF4-FFF2-40B4-BE49-F238E27FC236}">
                <a16:creationId xmlns:a16="http://schemas.microsoft.com/office/drawing/2014/main" id="{F376D218-1368-46CF-9617-A1D7C4E0EB8C}"/>
              </a:ext>
            </a:extLst>
          </p:cNvPr>
          <p:cNvSpPr>
            <a:spLocks noChangeShapeType="1"/>
          </p:cNvSpPr>
          <p:nvPr/>
        </p:nvSpPr>
        <p:spPr bwMode="auto">
          <a:xfrm>
            <a:off x="3827463" y="2708275"/>
            <a:ext cx="0" cy="318293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5449" name="Freeform 87">
            <a:extLst>
              <a:ext uri="{FF2B5EF4-FFF2-40B4-BE49-F238E27FC236}">
                <a16:creationId xmlns:a16="http://schemas.microsoft.com/office/drawing/2014/main" id="{B56F0292-0506-42E2-A847-05F10848F2A9}"/>
              </a:ext>
            </a:extLst>
          </p:cNvPr>
          <p:cNvSpPr>
            <a:spLocks/>
          </p:cNvSpPr>
          <p:nvPr/>
        </p:nvSpPr>
        <p:spPr bwMode="auto">
          <a:xfrm>
            <a:off x="3789363" y="5873750"/>
            <a:ext cx="76200" cy="73025"/>
          </a:xfrm>
          <a:custGeom>
            <a:avLst/>
            <a:gdLst>
              <a:gd name="T0" fmla="*/ 74613 w 48"/>
              <a:gd name="T1" fmla="*/ 0 h 46"/>
              <a:gd name="T2" fmla="*/ 0 w 48"/>
              <a:gd name="T3" fmla="*/ 0 h 46"/>
              <a:gd name="T4" fmla="*/ 36513 w 48"/>
              <a:gd name="T5" fmla="*/ 71438 h 46"/>
              <a:gd name="T6" fmla="*/ 74613 w 48"/>
              <a:gd name="T7" fmla="*/ 0 h 46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48" h="46">
                <a:moveTo>
                  <a:pt x="47" y="0"/>
                </a:moveTo>
                <a:lnTo>
                  <a:pt x="0" y="0"/>
                </a:lnTo>
                <a:lnTo>
                  <a:pt x="23" y="45"/>
                </a:lnTo>
                <a:lnTo>
                  <a:pt x="47" y="0"/>
                </a:lnTo>
              </a:path>
            </a:pathLst>
          </a:custGeom>
          <a:solidFill>
            <a:srgbClr val="000000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5450" name="Line 88">
            <a:extLst>
              <a:ext uri="{FF2B5EF4-FFF2-40B4-BE49-F238E27FC236}">
                <a16:creationId xmlns:a16="http://schemas.microsoft.com/office/drawing/2014/main" id="{DCB6D260-0168-4EEF-AEAF-C369D7B51A94}"/>
              </a:ext>
            </a:extLst>
          </p:cNvPr>
          <p:cNvSpPr>
            <a:spLocks noChangeShapeType="1"/>
          </p:cNvSpPr>
          <p:nvPr/>
        </p:nvSpPr>
        <p:spPr bwMode="auto">
          <a:xfrm>
            <a:off x="3505200" y="2928938"/>
            <a:ext cx="43815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5451" name="Line 89">
            <a:extLst>
              <a:ext uri="{FF2B5EF4-FFF2-40B4-BE49-F238E27FC236}">
                <a16:creationId xmlns:a16="http://schemas.microsoft.com/office/drawing/2014/main" id="{CB03AFBB-21A5-44A6-A2B5-8C5D32A7FB87}"/>
              </a:ext>
            </a:extLst>
          </p:cNvPr>
          <p:cNvSpPr>
            <a:spLocks noChangeShapeType="1"/>
          </p:cNvSpPr>
          <p:nvPr/>
        </p:nvSpPr>
        <p:spPr bwMode="auto">
          <a:xfrm>
            <a:off x="3951288" y="2928938"/>
            <a:ext cx="0" cy="295592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5452" name="Freeform 90">
            <a:extLst>
              <a:ext uri="{FF2B5EF4-FFF2-40B4-BE49-F238E27FC236}">
                <a16:creationId xmlns:a16="http://schemas.microsoft.com/office/drawing/2014/main" id="{C78CBE5E-800D-4CB9-A014-6B687640F941}"/>
              </a:ext>
            </a:extLst>
          </p:cNvPr>
          <p:cNvSpPr>
            <a:spLocks/>
          </p:cNvSpPr>
          <p:nvPr/>
        </p:nvSpPr>
        <p:spPr bwMode="auto">
          <a:xfrm>
            <a:off x="3914775" y="5867400"/>
            <a:ext cx="73025" cy="73025"/>
          </a:xfrm>
          <a:custGeom>
            <a:avLst/>
            <a:gdLst>
              <a:gd name="T0" fmla="*/ 71438 w 46"/>
              <a:gd name="T1" fmla="*/ 0 h 46"/>
              <a:gd name="T2" fmla="*/ 0 w 46"/>
              <a:gd name="T3" fmla="*/ 0 h 46"/>
              <a:gd name="T4" fmla="*/ 36513 w 46"/>
              <a:gd name="T5" fmla="*/ 71438 h 46"/>
              <a:gd name="T6" fmla="*/ 71438 w 46"/>
              <a:gd name="T7" fmla="*/ 0 h 46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46" h="46">
                <a:moveTo>
                  <a:pt x="45" y="0"/>
                </a:moveTo>
                <a:lnTo>
                  <a:pt x="0" y="0"/>
                </a:lnTo>
                <a:lnTo>
                  <a:pt x="23" y="45"/>
                </a:lnTo>
                <a:lnTo>
                  <a:pt x="45" y="0"/>
                </a:lnTo>
              </a:path>
            </a:pathLst>
          </a:custGeom>
          <a:solidFill>
            <a:srgbClr val="000000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5453" name="Line 91">
            <a:extLst>
              <a:ext uri="{FF2B5EF4-FFF2-40B4-BE49-F238E27FC236}">
                <a16:creationId xmlns:a16="http://schemas.microsoft.com/office/drawing/2014/main" id="{61CB220C-B223-4332-B233-E55C28FF4524}"/>
              </a:ext>
            </a:extLst>
          </p:cNvPr>
          <p:cNvSpPr>
            <a:spLocks noChangeShapeType="1"/>
          </p:cNvSpPr>
          <p:nvPr/>
        </p:nvSpPr>
        <p:spPr bwMode="auto">
          <a:xfrm>
            <a:off x="3951288" y="3627438"/>
            <a:ext cx="11747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5454" name="Freeform 92">
            <a:extLst>
              <a:ext uri="{FF2B5EF4-FFF2-40B4-BE49-F238E27FC236}">
                <a16:creationId xmlns:a16="http://schemas.microsoft.com/office/drawing/2014/main" id="{07F3F83A-032D-41A4-BD42-225898072995}"/>
              </a:ext>
            </a:extLst>
          </p:cNvPr>
          <p:cNvSpPr>
            <a:spLocks/>
          </p:cNvSpPr>
          <p:nvPr/>
        </p:nvSpPr>
        <p:spPr bwMode="auto">
          <a:xfrm>
            <a:off x="4049713" y="3590925"/>
            <a:ext cx="79375" cy="68263"/>
          </a:xfrm>
          <a:custGeom>
            <a:avLst/>
            <a:gdLst>
              <a:gd name="T0" fmla="*/ 0 w 50"/>
              <a:gd name="T1" fmla="*/ 0 h 43"/>
              <a:gd name="T2" fmla="*/ 0 w 50"/>
              <a:gd name="T3" fmla="*/ 66675 h 43"/>
              <a:gd name="T4" fmla="*/ 77788 w 50"/>
              <a:gd name="T5" fmla="*/ 34925 h 43"/>
              <a:gd name="T6" fmla="*/ 0 w 50"/>
              <a:gd name="T7" fmla="*/ 0 h 43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50" h="43">
                <a:moveTo>
                  <a:pt x="0" y="0"/>
                </a:moveTo>
                <a:lnTo>
                  <a:pt x="0" y="42"/>
                </a:lnTo>
                <a:lnTo>
                  <a:pt x="49" y="22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5455" name="Line 93">
            <a:extLst>
              <a:ext uri="{FF2B5EF4-FFF2-40B4-BE49-F238E27FC236}">
                <a16:creationId xmlns:a16="http://schemas.microsoft.com/office/drawing/2014/main" id="{CB2897D2-2BD6-47B0-AADE-F278B5F65EA3}"/>
              </a:ext>
            </a:extLst>
          </p:cNvPr>
          <p:cNvSpPr>
            <a:spLocks noChangeShapeType="1"/>
          </p:cNvSpPr>
          <p:nvPr/>
        </p:nvSpPr>
        <p:spPr bwMode="auto">
          <a:xfrm>
            <a:off x="5862638" y="2708275"/>
            <a:ext cx="0" cy="93503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5456" name="Freeform 94">
            <a:extLst>
              <a:ext uri="{FF2B5EF4-FFF2-40B4-BE49-F238E27FC236}">
                <a16:creationId xmlns:a16="http://schemas.microsoft.com/office/drawing/2014/main" id="{8B3204EF-E0EC-4A82-8B68-23AC27B4CCCC}"/>
              </a:ext>
            </a:extLst>
          </p:cNvPr>
          <p:cNvSpPr>
            <a:spLocks/>
          </p:cNvSpPr>
          <p:nvPr/>
        </p:nvSpPr>
        <p:spPr bwMode="auto">
          <a:xfrm>
            <a:off x="5830888" y="3627438"/>
            <a:ext cx="69850" cy="73025"/>
          </a:xfrm>
          <a:custGeom>
            <a:avLst/>
            <a:gdLst>
              <a:gd name="T0" fmla="*/ 68263 w 44"/>
              <a:gd name="T1" fmla="*/ 0 h 46"/>
              <a:gd name="T2" fmla="*/ 0 w 44"/>
              <a:gd name="T3" fmla="*/ 0 h 46"/>
              <a:gd name="T4" fmla="*/ 31750 w 44"/>
              <a:gd name="T5" fmla="*/ 71438 h 46"/>
              <a:gd name="T6" fmla="*/ 68263 w 44"/>
              <a:gd name="T7" fmla="*/ 0 h 46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44" h="46">
                <a:moveTo>
                  <a:pt x="43" y="0"/>
                </a:moveTo>
                <a:lnTo>
                  <a:pt x="0" y="0"/>
                </a:lnTo>
                <a:lnTo>
                  <a:pt x="20" y="45"/>
                </a:lnTo>
                <a:lnTo>
                  <a:pt x="43" y="0"/>
                </a:lnTo>
              </a:path>
            </a:pathLst>
          </a:custGeom>
          <a:solidFill>
            <a:srgbClr val="000000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5457" name="Line 95">
            <a:extLst>
              <a:ext uri="{FF2B5EF4-FFF2-40B4-BE49-F238E27FC236}">
                <a16:creationId xmlns:a16="http://schemas.microsoft.com/office/drawing/2014/main" id="{F61309C6-F962-4591-A632-36069FF92880}"/>
              </a:ext>
            </a:extLst>
          </p:cNvPr>
          <p:cNvSpPr>
            <a:spLocks noChangeShapeType="1"/>
          </p:cNvSpPr>
          <p:nvPr/>
        </p:nvSpPr>
        <p:spPr bwMode="auto">
          <a:xfrm>
            <a:off x="5324475" y="3698875"/>
            <a:ext cx="89535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5458" name="Freeform 96">
            <a:extLst>
              <a:ext uri="{FF2B5EF4-FFF2-40B4-BE49-F238E27FC236}">
                <a16:creationId xmlns:a16="http://schemas.microsoft.com/office/drawing/2014/main" id="{28EACF2F-22CC-4E34-822C-76240CE225BB}"/>
              </a:ext>
            </a:extLst>
          </p:cNvPr>
          <p:cNvSpPr>
            <a:spLocks/>
          </p:cNvSpPr>
          <p:nvPr/>
        </p:nvSpPr>
        <p:spPr bwMode="auto">
          <a:xfrm>
            <a:off x="6202363" y="3663950"/>
            <a:ext cx="77787" cy="65088"/>
          </a:xfrm>
          <a:custGeom>
            <a:avLst/>
            <a:gdLst>
              <a:gd name="T0" fmla="*/ 0 w 49"/>
              <a:gd name="T1" fmla="*/ 0 h 41"/>
              <a:gd name="T2" fmla="*/ 0 w 49"/>
              <a:gd name="T3" fmla="*/ 63500 h 41"/>
              <a:gd name="T4" fmla="*/ 76200 w 49"/>
              <a:gd name="T5" fmla="*/ 33338 h 41"/>
              <a:gd name="T6" fmla="*/ 0 w 49"/>
              <a:gd name="T7" fmla="*/ 0 h 41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49" h="41">
                <a:moveTo>
                  <a:pt x="0" y="0"/>
                </a:moveTo>
                <a:lnTo>
                  <a:pt x="0" y="40"/>
                </a:lnTo>
                <a:lnTo>
                  <a:pt x="48" y="21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5459" name="Line 97">
            <a:extLst>
              <a:ext uri="{FF2B5EF4-FFF2-40B4-BE49-F238E27FC236}">
                <a16:creationId xmlns:a16="http://schemas.microsoft.com/office/drawing/2014/main" id="{910F9F06-594C-49C9-A166-BD82513A206B}"/>
              </a:ext>
            </a:extLst>
          </p:cNvPr>
          <p:cNvSpPr>
            <a:spLocks noChangeShapeType="1"/>
          </p:cNvSpPr>
          <p:nvPr/>
        </p:nvSpPr>
        <p:spPr bwMode="auto">
          <a:xfrm>
            <a:off x="7777163" y="1747838"/>
            <a:ext cx="627062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5460" name="Freeform 98">
            <a:extLst>
              <a:ext uri="{FF2B5EF4-FFF2-40B4-BE49-F238E27FC236}">
                <a16:creationId xmlns:a16="http://schemas.microsoft.com/office/drawing/2014/main" id="{2035E8F2-27BA-4672-9165-10318B33031A}"/>
              </a:ext>
            </a:extLst>
          </p:cNvPr>
          <p:cNvSpPr>
            <a:spLocks/>
          </p:cNvSpPr>
          <p:nvPr/>
        </p:nvSpPr>
        <p:spPr bwMode="auto">
          <a:xfrm>
            <a:off x="8383588" y="1712913"/>
            <a:ext cx="79375" cy="68262"/>
          </a:xfrm>
          <a:custGeom>
            <a:avLst/>
            <a:gdLst>
              <a:gd name="T0" fmla="*/ 0 w 50"/>
              <a:gd name="T1" fmla="*/ 0 h 43"/>
              <a:gd name="T2" fmla="*/ 0 w 50"/>
              <a:gd name="T3" fmla="*/ 66675 h 43"/>
              <a:gd name="T4" fmla="*/ 77788 w 50"/>
              <a:gd name="T5" fmla="*/ 34925 h 43"/>
              <a:gd name="T6" fmla="*/ 0 w 50"/>
              <a:gd name="T7" fmla="*/ 0 h 43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50" h="43">
                <a:moveTo>
                  <a:pt x="0" y="0"/>
                </a:moveTo>
                <a:lnTo>
                  <a:pt x="0" y="42"/>
                </a:lnTo>
                <a:lnTo>
                  <a:pt x="49" y="22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5461" name="Line 99">
            <a:extLst>
              <a:ext uri="{FF2B5EF4-FFF2-40B4-BE49-F238E27FC236}">
                <a16:creationId xmlns:a16="http://schemas.microsoft.com/office/drawing/2014/main" id="{BED202D5-28E9-4B2D-9FC9-DDAB19319AB9}"/>
              </a:ext>
            </a:extLst>
          </p:cNvPr>
          <p:cNvSpPr>
            <a:spLocks noChangeShapeType="1"/>
          </p:cNvSpPr>
          <p:nvPr/>
        </p:nvSpPr>
        <p:spPr bwMode="auto">
          <a:xfrm>
            <a:off x="8453438" y="1741488"/>
            <a:ext cx="0" cy="23764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5462" name="Freeform 100">
            <a:extLst>
              <a:ext uri="{FF2B5EF4-FFF2-40B4-BE49-F238E27FC236}">
                <a16:creationId xmlns:a16="http://schemas.microsoft.com/office/drawing/2014/main" id="{D28C7A18-D7F2-4C54-B158-7C1FA03FE6D2}"/>
              </a:ext>
            </a:extLst>
          </p:cNvPr>
          <p:cNvSpPr>
            <a:spLocks/>
          </p:cNvSpPr>
          <p:nvPr/>
        </p:nvSpPr>
        <p:spPr bwMode="auto">
          <a:xfrm>
            <a:off x="8416925" y="4102100"/>
            <a:ext cx="73025" cy="73025"/>
          </a:xfrm>
          <a:custGeom>
            <a:avLst/>
            <a:gdLst>
              <a:gd name="T0" fmla="*/ 71438 w 46"/>
              <a:gd name="T1" fmla="*/ 0 h 46"/>
              <a:gd name="T2" fmla="*/ 0 w 46"/>
              <a:gd name="T3" fmla="*/ 0 h 46"/>
              <a:gd name="T4" fmla="*/ 34925 w 46"/>
              <a:gd name="T5" fmla="*/ 71438 h 46"/>
              <a:gd name="T6" fmla="*/ 71438 w 46"/>
              <a:gd name="T7" fmla="*/ 0 h 46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46" h="46">
                <a:moveTo>
                  <a:pt x="45" y="0"/>
                </a:moveTo>
                <a:lnTo>
                  <a:pt x="0" y="0"/>
                </a:lnTo>
                <a:lnTo>
                  <a:pt x="22" y="45"/>
                </a:lnTo>
                <a:lnTo>
                  <a:pt x="45" y="0"/>
                </a:lnTo>
              </a:path>
            </a:pathLst>
          </a:custGeom>
          <a:solidFill>
            <a:srgbClr val="000000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5463" name="Line 101">
            <a:extLst>
              <a:ext uri="{FF2B5EF4-FFF2-40B4-BE49-F238E27FC236}">
                <a16:creationId xmlns:a16="http://schemas.microsoft.com/office/drawing/2014/main" id="{BBB693B7-5141-4B13-92C2-A42354BA842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745163" y="4173538"/>
            <a:ext cx="270827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5464" name="Freeform 102">
            <a:extLst>
              <a:ext uri="{FF2B5EF4-FFF2-40B4-BE49-F238E27FC236}">
                <a16:creationId xmlns:a16="http://schemas.microsoft.com/office/drawing/2014/main" id="{29AB3D43-D12A-4469-AB14-C2312367DDB2}"/>
              </a:ext>
            </a:extLst>
          </p:cNvPr>
          <p:cNvSpPr>
            <a:spLocks/>
          </p:cNvSpPr>
          <p:nvPr/>
        </p:nvSpPr>
        <p:spPr bwMode="auto">
          <a:xfrm>
            <a:off x="5691188" y="4140200"/>
            <a:ext cx="74612" cy="69850"/>
          </a:xfrm>
          <a:custGeom>
            <a:avLst/>
            <a:gdLst>
              <a:gd name="T0" fmla="*/ 73025 w 47"/>
              <a:gd name="T1" fmla="*/ 68263 h 44"/>
              <a:gd name="T2" fmla="*/ 73025 w 47"/>
              <a:gd name="T3" fmla="*/ 0 h 44"/>
              <a:gd name="T4" fmla="*/ 0 w 47"/>
              <a:gd name="T5" fmla="*/ 33338 h 44"/>
              <a:gd name="T6" fmla="*/ 73025 w 47"/>
              <a:gd name="T7" fmla="*/ 68263 h 44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47" h="44">
                <a:moveTo>
                  <a:pt x="46" y="43"/>
                </a:moveTo>
                <a:lnTo>
                  <a:pt x="46" y="0"/>
                </a:lnTo>
                <a:lnTo>
                  <a:pt x="0" y="21"/>
                </a:lnTo>
                <a:lnTo>
                  <a:pt x="46" y="43"/>
                </a:lnTo>
              </a:path>
            </a:pathLst>
          </a:custGeom>
          <a:solidFill>
            <a:srgbClr val="000000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5465" name="Line 103">
            <a:extLst>
              <a:ext uri="{FF2B5EF4-FFF2-40B4-BE49-F238E27FC236}">
                <a16:creationId xmlns:a16="http://schemas.microsoft.com/office/drawing/2014/main" id="{8258852C-4E1A-4862-9B47-ADBF59CDB5C2}"/>
              </a:ext>
            </a:extLst>
          </p:cNvPr>
          <p:cNvSpPr>
            <a:spLocks noChangeShapeType="1"/>
          </p:cNvSpPr>
          <p:nvPr/>
        </p:nvSpPr>
        <p:spPr bwMode="auto">
          <a:xfrm>
            <a:off x="5681663" y="4187825"/>
            <a:ext cx="0" cy="728663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5466" name="Freeform 104">
            <a:extLst>
              <a:ext uri="{FF2B5EF4-FFF2-40B4-BE49-F238E27FC236}">
                <a16:creationId xmlns:a16="http://schemas.microsoft.com/office/drawing/2014/main" id="{F27DA118-06E7-49AC-A54D-12F74E61F398}"/>
              </a:ext>
            </a:extLst>
          </p:cNvPr>
          <p:cNvSpPr>
            <a:spLocks/>
          </p:cNvSpPr>
          <p:nvPr/>
        </p:nvSpPr>
        <p:spPr bwMode="auto">
          <a:xfrm>
            <a:off x="5646738" y="4900613"/>
            <a:ext cx="69850" cy="69850"/>
          </a:xfrm>
          <a:custGeom>
            <a:avLst/>
            <a:gdLst>
              <a:gd name="T0" fmla="*/ 68263 w 44"/>
              <a:gd name="T1" fmla="*/ 0 h 44"/>
              <a:gd name="T2" fmla="*/ 0 w 44"/>
              <a:gd name="T3" fmla="*/ 0 h 44"/>
              <a:gd name="T4" fmla="*/ 31750 w 44"/>
              <a:gd name="T5" fmla="*/ 68263 h 44"/>
              <a:gd name="T6" fmla="*/ 68263 w 44"/>
              <a:gd name="T7" fmla="*/ 0 h 44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44" h="44">
                <a:moveTo>
                  <a:pt x="43" y="0"/>
                </a:moveTo>
                <a:lnTo>
                  <a:pt x="0" y="0"/>
                </a:lnTo>
                <a:lnTo>
                  <a:pt x="20" y="43"/>
                </a:lnTo>
                <a:lnTo>
                  <a:pt x="43" y="0"/>
                </a:lnTo>
              </a:path>
            </a:pathLst>
          </a:custGeom>
          <a:solidFill>
            <a:srgbClr val="000000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5467" name="Line 105">
            <a:extLst>
              <a:ext uri="{FF2B5EF4-FFF2-40B4-BE49-F238E27FC236}">
                <a16:creationId xmlns:a16="http://schemas.microsoft.com/office/drawing/2014/main" id="{63E9FB85-D2FE-4A1F-B3BB-B0539B6A315B}"/>
              </a:ext>
            </a:extLst>
          </p:cNvPr>
          <p:cNvSpPr>
            <a:spLocks noChangeShapeType="1"/>
          </p:cNvSpPr>
          <p:nvPr/>
        </p:nvSpPr>
        <p:spPr bwMode="auto">
          <a:xfrm>
            <a:off x="5599113" y="4941888"/>
            <a:ext cx="36512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5468" name="Freeform 106">
            <a:extLst>
              <a:ext uri="{FF2B5EF4-FFF2-40B4-BE49-F238E27FC236}">
                <a16:creationId xmlns:a16="http://schemas.microsoft.com/office/drawing/2014/main" id="{63FB6E1D-782D-4BDE-9D41-D358E1B37D49}"/>
              </a:ext>
            </a:extLst>
          </p:cNvPr>
          <p:cNvSpPr>
            <a:spLocks/>
          </p:cNvSpPr>
          <p:nvPr/>
        </p:nvSpPr>
        <p:spPr bwMode="auto">
          <a:xfrm>
            <a:off x="5938838" y="4906963"/>
            <a:ext cx="80962" cy="69850"/>
          </a:xfrm>
          <a:custGeom>
            <a:avLst/>
            <a:gdLst>
              <a:gd name="T0" fmla="*/ 0 w 51"/>
              <a:gd name="T1" fmla="*/ 0 h 44"/>
              <a:gd name="T2" fmla="*/ 0 w 51"/>
              <a:gd name="T3" fmla="*/ 68263 h 44"/>
              <a:gd name="T4" fmla="*/ 79375 w 51"/>
              <a:gd name="T5" fmla="*/ 33338 h 44"/>
              <a:gd name="T6" fmla="*/ 0 w 51"/>
              <a:gd name="T7" fmla="*/ 0 h 44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51" h="44">
                <a:moveTo>
                  <a:pt x="0" y="0"/>
                </a:moveTo>
                <a:lnTo>
                  <a:pt x="0" y="43"/>
                </a:lnTo>
                <a:lnTo>
                  <a:pt x="50" y="21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5469" name="Line 107">
            <a:extLst>
              <a:ext uri="{FF2B5EF4-FFF2-40B4-BE49-F238E27FC236}">
                <a16:creationId xmlns:a16="http://schemas.microsoft.com/office/drawing/2014/main" id="{D35DEC89-C620-4666-84A4-F47B3A492E43}"/>
              </a:ext>
            </a:extLst>
          </p:cNvPr>
          <p:cNvSpPr>
            <a:spLocks noChangeShapeType="1"/>
          </p:cNvSpPr>
          <p:nvPr/>
        </p:nvSpPr>
        <p:spPr bwMode="auto">
          <a:xfrm>
            <a:off x="7770813" y="1854200"/>
            <a:ext cx="79375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5470" name="Freeform 108">
            <a:extLst>
              <a:ext uri="{FF2B5EF4-FFF2-40B4-BE49-F238E27FC236}">
                <a16:creationId xmlns:a16="http://schemas.microsoft.com/office/drawing/2014/main" id="{33EFAAC0-D1F6-4693-BB40-891625ED1BAF}"/>
              </a:ext>
            </a:extLst>
          </p:cNvPr>
          <p:cNvSpPr>
            <a:spLocks/>
          </p:cNvSpPr>
          <p:nvPr/>
        </p:nvSpPr>
        <p:spPr bwMode="auto">
          <a:xfrm>
            <a:off x="8547100" y="1820863"/>
            <a:ext cx="76200" cy="68262"/>
          </a:xfrm>
          <a:custGeom>
            <a:avLst/>
            <a:gdLst>
              <a:gd name="T0" fmla="*/ 0 w 48"/>
              <a:gd name="T1" fmla="*/ 0 h 43"/>
              <a:gd name="T2" fmla="*/ 0 w 48"/>
              <a:gd name="T3" fmla="*/ 66675 h 43"/>
              <a:gd name="T4" fmla="*/ 74613 w 48"/>
              <a:gd name="T5" fmla="*/ 33337 h 43"/>
              <a:gd name="T6" fmla="*/ 0 w 48"/>
              <a:gd name="T7" fmla="*/ 0 h 43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48" h="43">
                <a:moveTo>
                  <a:pt x="0" y="0"/>
                </a:moveTo>
                <a:lnTo>
                  <a:pt x="0" y="42"/>
                </a:lnTo>
                <a:lnTo>
                  <a:pt x="47" y="21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5471" name="Line 109">
            <a:extLst>
              <a:ext uri="{FF2B5EF4-FFF2-40B4-BE49-F238E27FC236}">
                <a16:creationId xmlns:a16="http://schemas.microsoft.com/office/drawing/2014/main" id="{CE4B8A61-6C11-430B-A595-0C6F8BC23D2E}"/>
              </a:ext>
            </a:extLst>
          </p:cNvPr>
          <p:cNvSpPr>
            <a:spLocks noChangeShapeType="1"/>
          </p:cNvSpPr>
          <p:nvPr/>
        </p:nvSpPr>
        <p:spPr bwMode="auto">
          <a:xfrm>
            <a:off x="8613775" y="1854200"/>
            <a:ext cx="0" cy="2487613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5472" name="Freeform 110">
            <a:extLst>
              <a:ext uri="{FF2B5EF4-FFF2-40B4-BE49-F238E27FC236}">
                <a16:creationId xmlns:a16="http://schemas.microsoft.com/office/drawing/2014/main" id="{FFB7AB1C-D7BA-439D-AB07-F7C896B16DA3}"/>
              </a:ext>
            </a:extLst>
          </p:cNvPr>
          <p:cNvSpPr>
            <a:spLocks/>
          </p:cNvSpPr>
          <p:nvPr/>
        </p:nvSpPr>
        <p:spPr bwMode="auto">
          <a:xfrm>
            <a:off x="8580438" y="4322763"/>
            <a:ext cx="68262" cy="74612"/>
          </a:xfrm>
          <a:custGeom>
            <a:avLst/>
            <a:gdLst>
              <a:gd name="T0" fmla="*/ 66675 w 43"/>
              <a:gd name="T1" fmla="*/ 0 h 47"/>
              <a:gd name="T2" fmla="*/ 0 w 43"/>
              <a:gd name="T3" fmla="*/ 0 h 47"/>
              <a:gd name="T4" fmla="*/ 31750 w 43"/>
              <a:gd name="T5" fmla="*/ 73025 h 47"/>
              <a:gd name="T6" fmla="*/ 66675 w 43"/>
              <a:gd name="T7" fmla="*/ 0 h 47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43" h="47">
                <a:moveTo>
                  <a:pt x="42" y="0"/>
                </a:moveTo>
                <a:lnTo>
                  <a:pt x="0" y="0"/>
                </a:lnTo>
                <a:lnTo>
                  <a:pt x="20" y="46"/>
                </a:lnTo>
                <a:lnTo>
                  <a:pt x="42" y="0"/>
                </a:lnTo>
              </a:path>
            </a:pathLst>
          </a:custGeom>
          <a:solidFill>
            <a:srgbClr val="000000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5473" name="Line 111">
            <a:extLst>
              <a:ext uri="{FF2B5EF4-FFF2-40B4-BE49-F238E27FC236}">
                <a16:creationId xmlns:a16="http://schemas.microsoft.com/office/drawing/2014/main" id="{C5454706-FF73-45C4-B2EE-522CDB3D746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413625" y="4387850"/>
            <a:ext cx="119062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5474" name="Freeform 112">
            <a:extLst>
              <a:ext uri="{FF2B5EF4-FFF2-40B4-BE49-F238E27FC236}">
                <a16:creationId xmlns:a16="http://schemas.microsoft.com/office/drawing/2014/main" id="{39493B8D-83C2-49E9-B849-B822C1E72542}"/>
              </a:ext>
            </a:extLst>
          </p:cNvPr>
          <p:cNvSpPr>
            <a:spLocks/>
          </p:cNvSpPr>
          <p:nvPr/>
        </p:nvSpPr>
        <p:spPr bwMode="auto">
          <a:xfrm>
            <a:off x="7359650" y="4354513"/>
            <a:ext cx="79375" cy="66675"/>
          </a:xfrm>
          <a:custGeom>
            <a:avLst/>
            <a:gdLst>
              <a:gd name="T0" fmla="*/ 77788 w 50"/>
              <a:gd name="T1" fmla="*/ 65088 h 42"/>
              <a:gd name="T2" fmla="*/ 77788 w 50"/>
              <a:gd name="T3" fmla="*/ 0 h 42"/>
              <a:gd name="T4" fmla="*/ 0 w 50"/>
              <a:gd name="T5" fmla="*/ 33338 h 42"/>
              <a:gd name="T6" fmla="*/ 77788 w 50"/>
              <a:gd name="T7" fmla="*/ 65088 h 42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50" h="42">
                <a:moveTo>
                  <a:pt x="49" y="41"/>
                </a:moveTo>
                <a:lnTo>
                  <a:pt x="49" y="0"/>
                </a:lnTo>
                <a:lnTo>
                  <a:pt x="0" y="21"/>
                </a:lnTo>
                <a:lnTo>
                  <a:pt x="49" y="41"/>
                </a:lnTo>
              </a:path>
            </a:pathLst>
          </a:custGeom>
          <a:solidFill>
            <a:srgbClr val="000000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5475" name="Line 113">
            <a:extLst>
              <a:ext uri="{FF2B5EF4-FFF2-40B4-BE49-F238E27FC236}">
                <a16:creationId xmlns:a16="http://schemas.microsoft.com/office/drawing/2014/main" id="{BB190EF7-A42C-41CE-BF1A-A56749A3400E}"/>
              </a:ext>
            </a:extLst>
          </p:cNvPr>
          <p:cNvSpPr>
            <a:spLocks noChangeShapeType="1"/>
          </p:cNvSpPr>
          <p:nvPr/>
        </p:nvSpPr>
        <p:spPr bwMode="auto">
          <a:xfrm>
            <a:off x="7367588" y="4402138"/>
            <a:ext cx="0" cy="10922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5476" name="Freeform 114">
            <a:extLst>
              <a:ext uri="{FF2B5EF4-FFF2-40B4-BE49-F238E27FC236}">
                <a16:creationId xmlns:a16="http://schemas.microsoft.com/office/drawing/2014/main" id="{4E77B2AB-A292-427B-9C39-0FCBB1C20DCA}"/>
              </a:ext>
            </a:extLst>
          </p:cNvPr>
          <p:cNvSpPr>
            <a:spLocks/>
          </p:cNvSpPr>
          <p:nvPr/>
        </p:nvSpPr>
        <p:spPr bwMode="auto">
          <a:xfrm>
            <a:off x="7329488" y="5473700"/>
            <a:ext cx="73025" cy="74613"/>
          </a:xfrm>
          <a:custGeom>
            <a:avLst/>
            <a:gdLst>
              <a:gd name="T0" fmla="*/ 71438 w 46"/>
              <a:gd name="T1" fmla="*/ 0 h 47"/>
              <a:gd name="T2" fmla="*/ 0 w 46"/>
              <a:gd name="T3" fmla="*/ 0 h 47"/>
              <a:gd name="T4" fmla="*/ 36513 w 46"/>
              <a:gd name="T5" fmla="*/ 73025 h 47"/>
              <a:gd name="T6" fmla="*/ 71438 w 46"/>
              <a:gd name="T7" fmla="*/ 0 h 47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46" h="47">
                <a:moveTo>
                  <a:pt x="45" y="0"/>
                </a:moveTo>
                <a:lnTo>
                  <a:pt x="0" y="0"/>
                </a:lnTo>
                <a:lnTo>
                  <a:pt x="23" y="46"/>
                </a:lnTo>
                <a:lnTo>
                  <a:pt x="45" y="0"/>
                </a:lnTo>
              </a:path>
            </a:pathLst>
          </a:custGeom>
          <a:solidFill>
            <a:srgbClr val="000000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5477" name="Line 115">
            <a:extLst>
              <a:ext uri="{FF2B5EF4-FFF2-40B4-BE49-F238E27FC236}">
                <a16:creationId xmlns:a16="http://schemas.microsoft.com/office/drawing/2014/main" id="{41453BC9-C22B-40A1-B927-6CB9A65548A1}"/>
              </a:ext>
            </a:extLst>
          </p:cNvPr>
          <p:cNvSpPr>
            <a:spLocks noChangeShapeType="1"/>
          </p:cNvSpPr>
          <p:nvPr/>
        </p:nvSpPr>
        <p:spPr bwMode="auto">
          <a:xfrm>
            <a:off x="7375525" y="5546725"/>
            <a:ext cx="11112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5478" name="Freeform 116">
            <a:extLst>
              <a:ext uri="{FF2B5EF4-FFF2-40B4-BE49-F238E27FC236}">
                <a16:creationId xmlns:a16="http://schemas.microsoft.com/office/drawing/2014/main" id="{68B6D375-1536-421E-8485-D8602519AFC8}"/>
              </a:ext>
            </a:extLst>
          </p:cNvPr>
          <p:cNvSpPr>
            <a:spLocks/>
          </p:cNvSpPr>
          <p:nvPr/>
        </p:nvSpPr>
        <p:spPr bwMode="auto">
          <a:xfrm>
            <a:off x="7467600" y="5510213"/>
            <a:ext cx="77788" cy="71437"/>
          </a:xfrm>
          <a:custGeom>
            <a:avLst/>
            <a:gdLst>
              <a:gd name="T0" fmla="*/ 0 w 49"/>
              <a:gd name="T1" fmla="*/ 0 h 45"/>
              <a:gd name="T2" fmla="*/ 0 w 49"/>
              <a:gd name="T3" fmla="*/ 69850 h 45"/>
              <a:gd name="T4" fmla="*/ 76200 w 49"/>
              <a:gd name="T5" fmla="*/ 34925 h 45"/>
              <a:gd name="T6" fmla="*/ 0 w 49"/>
              <a:gd name="T7" fmla="*/ 0 h 45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49" h="45">
                <a:moveTo>
                  <a:pt x="0" y="0"/>
                </a:moveTo>
                <a:lnTo>
                  <a:pt x="0" y="44"/>
                </a:lnTo>
                <a:lnTo>
                  <a:pt x="48" y="22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5479" name="Line 117">
            <a:extLst>
              <a:ext uri="{FF2B5EF4-FFF2-40B4-BE49-F238E27FC236}">
                <a16:creationId xmlns:a16="http://schemas.microsoft.com/office/drawing/2014/main" id="{425AE8BB-F4D7-4E7E-A026-E58D8C04C247}"/>
              </a:ext>
            </a:extLst>
          </p:cNvPr>
          <p:cNvSpPr>
            <a:spLocks noChangeShapeType="1"/>
          </p:cNvSpPr>
          <p:nvPr/>
        </p:nvSpPr>
        <p:spPr bwMode="auto">
          <a:xfrm>
            <a:off x="7783513" y="2138363"/>
            <a:ext cx="760412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5480" name="Freeform 118">
            <a:extLst>
              <a:ext uri="{FF2B5EF4-FFF2-40B4-BE49-F238E27FC236}">
                <a16:creationId xmlns:a16="http://schemas.microsoft.com/office/drawing/2014/main" id="{EF538C4E-318F-4CCB-9FD6-32298047110B}"/>
              </a:ext>
            </a:extLst>
          </p:cNvPr>
          <p:cNvSpPr>
            <a:spLocks/>
          </p:cNvSpPr>
          <p:nvPr/>
        </p:nvSpPr>
        <p:spPr bwMode="auto">
          <a:xfrm>
            <a:off x="8521700" y="2103438"/>
            <a:ext cx="77788" cy="69850"/>
          </a:xfrm>
          <a:custGeom>
            <a:avLst/>
            <a:gdLst>
              <a:gd name="T0" fmla="*/ 0 w 49"/>
              <a:gd name="T1" fmla="*/ 0 h 44"/>
              <a:gd name="T2" fmla="*/ 0 w 49"/>
              <a:gd name="T3" fmla="*/ 68263 h 44"/>
              <a:gd name="T4" fmla="*/ 76200 w 49"/>
              <a:gd name="T5" fmla="*/ 34925 h 44"/>
              <a:gd name="T6" fmla="*/ 0 w 49"/>
              <a:gd name="T7" fmla="*/ 0 h 44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49" h="44">
                <a:moveTo>
                  <a:pt x="0" y="0"/>
                </a:moveTo>
                <a:lnTo>
                  <a:pt x="0" y="43"/>
                </a:lnTo>
                <a:lnTo>
                  <a:pt x="48" y="22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5481" name="Rectangle 119">
            <a:extLst>
              <a:ext uri="{FF2B5EF4-FFF2-40B4-BE49-F238E27FC236}">
                <a16:creationId xmlns:a16="http://schemas.microsoft.com/office/drawing/2014/main" id="{5C938891-65FD-4788-A3C7-6817D42BAE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80325" y="2074863"/>
            <a:ext cx="13208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hu-HU" sz="900">
                <a:solidFill>
                  <a:srgbClr val="000000"/>
                </a:solidFill>
              </a:rPr>
              <a:t>B / K adatszerkezet</a:t>
            </a:r>
          </a:p>
        </p:txBody>
      </p:sp>
      <p:sp>
        <p:nvSpPr>
          <p:cNvPr id="15482" name="Line 120">
            <a:extLst>
              <a:ext uri="{FF2B5EF4-FFF2-40B4-BE49-F238E27FC236}">
                <a16:creationId xmlns:a16="http://schemas.microsoft.com/office/drawing/2014/main" id="{6A41CC2B-69EA-499C-B44A-E6786A93C2D7}"/>
              </a:ext>
            </a:extLst>
          </p:cNvPr>
          <p:cNvSpPr>
            <a:spLocks noChangeShapeType="1"/>
          </p:cNvSpPr>
          <p:nvPr/>
        </p:nvSpPr>
        <p:spPr bwMode="auto">
          <a:xfrm>
            <a:off x="7205663" y="5041900"/>
            <a:ext cx="1016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5483" name="Freeform 121">
            <a:extLst>
              <a:ext uri="{FF2B5EF4-FFF2-40B4-BE49-F238E27FC236}">
                <a16:creationId xmlns:a16="http://schemas.microsoft.com/office/drawing/2014/main" id="{D1446DE7-4B68-4959-8D46-A6BE8A5AAEF3}"/>
              </a:ext>
            </a:extLst>
          </p:cNvPr>
          <p:cNvSpPr>
            <a:spLocks/>
          </p:cNvSpPr>
          <p:nvPr/>
        </p:nvSpPr>
        <p:spPr bwMode="auto">
          <a:xfrm>
            <a:off x="7291388" y="5006975"/>
            <a:ext cx="77787" cy="69850"/>
          </a:xfrm>
          <a:custGeom>
            <a:avLst/>
            <a:gdLst>
              <a:gd name="T0" fmla="*/ 0 w 49"/>
              <a:gd name="T1" fmla="*/ 0 h 44"/>
              <a:gd name="T2" fmla="*/ 0 w 49"/>
              <a:gd name="T3" fmla="*/ 68263 h 44"/>
              <a:gd name="T4" fmla="*/ 76200 w 49"/>
              <a:gd name="T5" fmla="*/ 34925 h 44"/>
              <a:gd name="T6" fmla="*/ 0 w 49"/>
              <a:gd name="T7" fmla="*/ 0 h 44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49" h="44">
                <a:moveTo>
                  <a:pt x="0" y="0"/>
                </a:moveTo>
                <a:lnTo>
                  <a:pt x="0" y="43"/>
                </a:lnTo>
                <a:lnTo>
                  <a:pt x="48" y="22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5484" name="Line 122">
            <a:extLst>
              <a:ext uri="{FF2B5EF4-FFF2-40B4-BE49-F238E27FC236}">
                <a16:creationId xmlns:a16="http://schemas.microsoft.com/office/drawing/2014/main" id="{34C9AC0C-77EE-4F21-8778-75D45BD3F4AF}"/>
              </a:ext>
            </a:extLst>
          </p:cNvPr>
          <p:cNvSpPr>
            <a:spLocks noChangeShapeType="1"/>
          </p:cNvSpPr>
          <p:nvPr/>
        </p:nvSpPr>
        <p:spPr bwMode="auto">
          <a:xfrm>
            <a:off x="5311775" y="5348288"/>
            <a:ext cx="29845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5485" name="Freeform 123">
            <a:extLst>
              <a:ext uri="{FF2B5EF4-FFF2-40B4-BE49-F238E27FC236}">
                <a16:creationId xmlns:a16="http://schemas.microsoft.com/office/drawing/2014/main" id="{268F96B5-DC87-4872-AF6C-A3D6E8E7D2EE}"/>
              </a:ext>
            </a:extLst>
          </p:cNvPr>
          <p:cNvSpPr>
            <a:spLocks/>
          </p:cNvSpPr>
          <p:nvPr/>
        </p:nvSpPr>
        <p:spPr bwMode="auto">
          <a:xfrm>
            <a:off x="5589588" y="5313363"/>
            <a:ext cx="77787" cy="71437"/>
          </a:xfrm>
          <a:custGeom>
            <a:avLst/>
            <a:gdLst>
              <a:gd name="T0" fmla="*/ 0 w 49"/>
              <a:gd name="T1" fmla="*/ 0 h 45"/>
              <a:gd name="T2" fmla="*/ 0 w 49"/>
              <a:gd name="T3" fmla="*/ 69850 h 45"/>
              <a:gd name="T4" fmla="*/ 76200 w 49"/>
              <a:gd name="T5" fmla="*/ 33337 h 45"/>
              <a:gd name="T6" fmla="*/ 0 w 49"/>
              <a:gd name="T7" fmla="*/ 0 h 45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49" h="45">
                <a:moveTo>
                  <a:pt x="0" y="0"/>
                </a:moveTo>
                <a:lnTo>
                  <a:pt x="0" y="44"/>
                </a:lnTo>
                <a:lnTo>
                  <a:pt x="48" y="21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5486" name="Line 124">
            <a:extLst>
              <a:ext uri="{FF2B5EF4-FFF2-40B4-BE49-F238E27FC236}">
                <a16:creationId xmlns:a16="http://schemas.microsoft.com/office/drawing/2014/main" id="{6C0833F7-473E-4E8B-9E94-34DD132C599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681663" y="5030788"/>
            <a:ext cx="0" cy="3175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5487" name="Freeform 125">
            <a:extLst>
              <a:ext uri="{FF2B5EF4-FFF2-40B4-BE49-F238E27FC236}">
                <a16:creationId xmlns:a16="http://schemas.microsoft.com/office/drawing/2014/main" id="{24AC639C-4552-492A-9F59-6331AB60E5EB}"/>
              </a:ext>
            </a:extLst>
          </p:cNvPr>
          <p:cNvSpPr>
            <a:spLocks/>
          </p:cNvSpPr>
          <p:nvPr/>
        </p:nvSpPr>
        <p:spPr bwMode="auto">
          <a:xfrm>
            <a:off x="5646738" y="4978400"/>
            <a:ext cx="69850" cy="69850"/>
          </a:xfrm>
          <a:custGeom>
            <a:avLst/>
            <a:gdLst>
              <a:gd name="T0" fmla="*/ 0 w 44"/>
              <a:gd name="T1" fmla="*/ 68263 h 44"/>
              <a:gd name="T2" fmla="*/ 68263 w 44"/>
              <a:gd name="T3" fmla="*/ 68263 h 44"/>
              <a:gd name="T4" fmla="*/ 31750 w 44"/>
              <a:gd name="T5" fmla="*/ 0 h 44"/>
              <a:gd name="T6" fmla="*/ 0 w 44"/>
              <a:gd name="T7" fmla="*/ 68263 h 44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44" h="44">
                <a:moveTo>
                  <a:pt x="0" y="43"/>
                </a:moveTo>
                <a:lnTo>
                  <a:pt x="43" y="43"/>
                </a:lnTo>
                <a:lnTo>
                  <a:pt x="20" y="0"/>
                </a:lnTo>
                <a:lnTo>
                  <a:pt x="0" y="43"/>
                </a:lnTo>
              </a:path>
            </a:pathLst>
          </a:custGeom>
          <a:solidFill>
            <a:srgbClr val="000000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5488" name="Line 126">
            <a:extLst>
              <a:ext uri="{FF2B5EF4-FFF2-40B4-BE49-F238E27FC236}">
                <a16:creationId xmlns:a16="http://schemas.microsoft.com/office/drawing/2014/main" id="{B048511F-E025-4301-B3E3-EDB285C94C0B}"/>
              </a:ext>
            </a:extLst>
          </p:cNvPr>
          <p:cNvSpPr>
            <a:spLocks noChangeShapeType="1"/>
          </p:cNvSpPr>
          <p:nvPr/>
        </p:nvSpPr>
        <p:spPr bwMode="auto">
          <a:xfrm>
            <a:off x="7877175" y="2130425"/>
            <a:ext cx="0" cy="6873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5489" name="Freeform 127">
            <a:extLst>
              <a:ext uri="{FF2B5EF4-FFF2-40B4-BE49-F238E27FC236}">
                <a16:creationId xmlns:a16="http://schemas.microsoft.com/office/drawing/2014/main" id="{7CF9E612-1C77-4907-9D76-76A4A9FCDCED}"/>
              </a:ext>
            </a:extLst>
          </p:cNvPr>
          <p:cNvSpPr>
            <a:spLocks/>
          </p:cNvSpPr>
          <p:nvPr/>
        </p:nvSpPr>
        <p:spPr bwMode="auto">
          <a:xfrm>
            <a:off x="7843838" y="2798763"/>
            <a:ext cx="71437" cy="73025"/>
          </a:xfrm>
          <a:custGeom>
            <a:avLst/>
            <a:gdLst>
              <a:gd name="T0" fmla="*/ 69850 w 45"/>
              <a:gd name="T1" fmla="*/ 0 h 46"/>
              <a:gd name="T2" fmla="*/ 0 w 45"/>
              <a:gd name="T3" fmla="*/ 0 h 46"/>
              <a:gd name="T4" fmla="*/ 31750 w 45"/>
              <a:gd name="T5" fmla="*/ 71438 h 46"/>
              <a:gd name="T6" fmla="*/ 69850 w 45"/>
              <a:gd name="T7" fmla="*/ 0 h 46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45" h="46">
                <a:moveTo>
                  <a:pt x="44" y="0"/>
                </a:moveTo>
                <a:lnTo>
                  <a:pt x="0" y="0"/>
                </a:lnTo>
                <a:lnTo>
                  <a:pt x="20" y="45"/>
                </a:lnTo>
                <a:lnTo>
                  <a:pt x="44" y="0"/>
                </a:lnTo>
              </a:path>
            </a:pathLst>
          </a:custGeom>
          <a:solidFill>
            <a:srgbClr val="000000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5490" name="Line 128">
            <a:extLst>
              <a:ext uri="{FF2B5EF4-FFF2-40B4-BE49-F238E27FC236}">
                <a16:creationId xmlns:a16="http://schemas.microsoft.com/office/drawing/2014/main" id="{AA61E523-DF7F-48BC-9373-7BE62261683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046538" y="2870200"/>
            <a:ext cx="3830637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5491" name="Freeform 129">
            <a:extLst>
              <a:ext uri="{FF2B5EF4-FFF2-40B4-BE49-F238E27FC236}">
                <a16:creationId xmlns:a16="http://schemas.microsoft.com/office/drawing/2014/main" id="{C536CD16-6014-4197-8635-5D375ABC9394}"/>
              </a:ext>
            </a:extLst>
          </p:cNvPr>
          <p:cNvSpPr>
            <a:spLocks/>
          </p:cNvSpPr>
          <p:nvPr/>
        </p:nvSpPr>
        <p:spPr bwMode="auto">
          <a:xfrm>
            <a:off x="3989388" y="2836863"/>
            <a:ext cx="77787" cy="71437"/>
          </a:xfrm>
          <a:custGeom>
            <a:avLst/>
            <a:gdLst>
              <a:gd name="T0" fmla="*/ 76200 w 49"/>
              <a:gd name="T1" fmla="*/ 69850 h 45"/>
              <a:gd name="T2" fmla="*/ 76200 w 49"/>
              <a:gd name="T3" fmla="*/ 0 h 45"/>
              <a:gd name="T4" fmla="*/ 0 w 49"/>
              <a:gd name="T5" fmla="*/ 33337 h 45"/>
              <a:gd name="T6" fmla="*/ 76200 w 49"/>
              <a:gd name="T7" fmla="*/ 69850 h 45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49" h="45">
                <a:moveTo>
                  <a:pt x="48" y="44"/>
                </a:moveTo>
                <a:lnTo>
                  <a:pt x="48" y="0"/>
                </a:lnTo>
                <a:lnTo>
                  <a:pt x="0" y="21"/>
                </a:lnTo>
                <a:lnTo>
                  <a:pt x="48" y="44"/>
                </a:lnTo>
              </a:path>
            </a:pathLst>
          </a:custGeom>
          <a:solidFill>
            <a:srgbClr val="000000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5492" name="Line 130">
            <a:extLst>
              <a:ext uri="{FF2B5EF4-FFF2-40B4-BE49-F238E27FC236}">
                <a16:creationId xmlns:a16="http://schemas.microsoft.com/office/drawing/2014/main" id="{B1FBE2FE-506F-4EA0-A3BD-718B0777B03E}"/>
              </a:ext>
            </a:extLst>
          </p:cNvPr>
          <p:cNvSpPr>
            <a:spLocks noChangeShapeType="1"/>
          </p:cNvSpPr>
          <p:nvPr/>
        </p:nvSpPr>
        <p:spPr bwMode="auto">
          <a:xfrm>
            <a:off x="3997325" y="2879725"/>
            <a:ext cx="0" cy="30114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5493" name="Freeform 131">
            <a:extLst>
              <a:ext uri="{FF2B5EF4-FFF2-40B4-BE49-F238E27FC236}">
                <a16:creationId xmlns:a16="http://schemas.microsoft.com/office/drawing/2014/main" id="{F923FDEA-A2C5-494A-9730-81CDEB52E91F}"/>
              </a:ext>
            </a:extLst>
          </p:cNvPr>
          <p:cNvSpPr>
            <a:spLocks/>
          </p:cNvSpPr>
          <p:nvPr/>
        </p:nvSpPr>
        <p:spPr bwMode="auto">
          <a:xfrm>
            <a:off x="3959225" y="5873750"/>
            <a:ext cx="74613" cy="73025"/>
          </a:xfrm>
          <a:custGeom>
            <a:avLst/>
            <a:gdLst>
              <a:gd name="T0" fmla="*/ 73025 w 47"/>
              <a:gd name="T1" fmla="*/ 0 h 46"/>
              <a:gd name="T2" fmla="*/ 0 w 47"/>
              <a:gd name="T3" fmla="*/ 0 h 46"/>
              <a:gd name="T4" fmla="*/ 36513 w 47"/>
              <a:gd name="T5" fmla="*/ 71438 h 46"/>
              <a:gd name="T6" fmla="*/ 73025 w 47"/>
              <a:gd name="T7" fmla="*/ 0 h 46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47" h="46">
                <a:moveTo>
                  <a:pt x="46" y="0"/>
                </a:moveTo>
                <a:lnTo>
                  <a:pt x="0" y="0"/>
                </a:lnTo>
                <a:lnTo>
                  <a:pt x="23" y="45"/>
                </a:lnTo>
                <a:lnTo>
                  <a:pt x="46" y="0"/>
                </a:lnTo>
              </a:path>
            </a:pathLst>
          </a:custGeom>
          <a:solidFill>
            <a:srgbClr val="000000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5494" name="Rectangle 132">
            <a:extLst>
              <a:ext uri="{FF2B5EF4-FFF2-40B4-BE49-F238E27FC236}">
                <a16:creationId xmlns:a16="http://schemas.microsoft.com/office/drawing/2014/main" id="{BC2D8379-2D7D-4F52-B594-8EAD5BC0D5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53213" y="2617788"/>
            <a:ext cx="13208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hu-HU" sz="900">
                <a:solidFill>
                  <a:srgbClr val="000000"/>
                </a:solidFill>
              </a:rPr>
              <a:t>B / K adatszerkezet</a:t>
            </a:r>
          </a:p>
        </p:txBody>
      </p:sp>
      <p:sp>
        <p:nvSpPr>
          <p:cNvPr id="15495" name="Rectangle 133">
            <a:extLst>
              <a:ext uri="{FF2B5EF4-FFF2-40B4-BE49-F238E27FC236}">
                <a16:creationId xmlns:a16="http://schemas.microsoft.com/office/drawing/2014/main" id="{CCC6D2D7-1A60-479D-AE3F-C79CF46DC0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35438" y="2720975"/>
            <a:ext cx="13208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hu-HU" sz="900">
                <a:solidFill>
                  <a:srgbClr val="000000"/>
                </a:solidFill>
              </a:rPr>
              <a:t>B / K adatszerkezet</a:t>
            </a:r>
          </a:p>
        </p:txBody>
      </p:sp>
      <p:sp>
        <p:nvSpPr>
          <p:cNvPr id="15496" name="Line 134">
            <a:extLst>
              <a:ext uri="{FF2B5EF4-FFF2-40B4-BE49-F238E27FC236}">
                <a16:creationId xmlns:a16="http://schemas.microsoft.com/office/drawing/2014/main" id="{76CC32AC-210D-4ADF-83C7-3391C0B48BD3}"/>
              </a:ext>
            </a:extLst>
          </p:cNvPr>
          <p:cNvSpPr>
            <a:spLocks noChangeShapeType="1"/>
          </p:cNvSpPr>
          <p:nvPr/>
        </p:nvSpPr>
        <p:spPr bwMode="auto">
          <a:xfrm>
            <a:off x="3989388" y="3790950"/>
            <a:ext cx="9525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5497" name="Freeform 135">
            <a:extLst>
              <a:ext uri="{FF2B5EF4-FFF2-40B4-BE49-F238E27FC236}">
                <a16:creationId xmlns:a16="http://schemas.microsoft.com/office/drawing/2014/main" id="{F88735F9-081F-4CAA-B376-15C18B4116EC}"/>
              </a:ext>
            </a:extLst>
          </p:cNvPr>
          <p:cNvSpPr>
            <a:spLocks/>
          </p:cNvSpPr>
          <p:nvPr/>
        </p:nvSpPr>
        <p:spPr bwMode="auto">
          <a:xfrm>
            <a:off x="4065588" y="3757613"/>
            <a:ext cx="77787" cy="65087"/>
          </a:xfrm>
          <a:custGeom>
            <a:avLst/>
            <a:gdLst>
              <a:gd name="T0" fmla="*/ 0 w 49"/>
              <a:gd name="T1" fmla="*/ 0 h 41"/>
              <a:gd name="T2" fmla="*/ 0 w 49"/>
              <a:gd name="T3" fmla="*/ 63500 h 41"/>
              <a:gd name="T4" fmla="*/ 76200 w 49"/>
              <a:gd name="T5" fmla="*/ 33337 h 41"/>
              <a:gd name="T6" fmla="*/ 0 w 49"/>
              <a:gd name="T7" fmla="*/ 0 h 41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49" h="41">
                <a:moveTo>
                  <a:pt x="0" y="0"/>
                </a:moveTo>
                <a:lnTo>
                  <a:pt x="0" y="40"/>
                </a:lnTo>
                <a:lnTo>
                  <a:pt x="48" y="21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5498" name="Line 136">
            <a:extLst>
              <a:ext uri="{FF2B5EF4-FFF2-40B4-BE49-F238E27FC236}">
                <a16:creationId xmlns:a16="http://schemas.microsoft.com/office/drawing/2014/main" id="{C34BFE48-42B7-421F-A2C0-D6A463D96112}"/>
              </a:ext>
            </a:extLst>
          </p:cNvPr>
          <p:cNvSpPr>
            <a:spLocks noChangeShapeType="1"/>
          </p:cNvSpPr>
          <p:nvPr/>
        </p:nvSpPr>
        <p:spPr bwMode="auto">
          <a:xfrm>
            <a:off x="8129588" y="1846263"/>
            <a:ext cx="0" cy="12842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5499" name="Freeform 137">
            <a:extLst>
              <a:ext uri="{FF2B5EF4-FFF2-40B4-BE49-F238E27FC236}">
                <a16:creationId xmlns:a16="http://schemas.microsoft.com/office/drawing/2014/main" id="{CB0D067F-F99C-4BC2-9E35-A853E9203582}"/>
              </a:ext>
            </a:extLst>
          </p:cNvPr>
          <p:cNvSpPr>
            <a:spLocks/>
          </p:cNvSpPr>
          <p:nvPr/>
        </p:nvSpPr>
        <p:spPr bwMode="auto">
          <a:xfrm>
            <a:off x="8096250" y="3114675"/>
            <a:ext cx="73025" cy="69850"/>
          </a:xfrm>
          <a:custGeom>
            <a:avLst/>
            <a:gdLst>
              <a:gd name="T0" fmla="*/ 71438 w 46"/>
              <a:gd name="T1" fmla="*/ 0 h 44"/>
              <a:gd name="T2" fmla="*/ 0 w 46"/>
              <a:gd name="T3" fmla="*/ 0 h 44"/>
              <a:gd name="T4" fmla="*/ 34925 w 46"/>
              <a:gd name="T5" fmla="*/ 68263 h 44"/>
              <a:gd name="T6" fmla="*/ 71438 w 46"/>
              <a:gd name="T7" fmla="*/ 0 h 44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46" h="44">
                <a:moveTo>
                  <a:pt x="45" y="0"/>
                </a:moveTo>
                <a:lnTo>
                  <a:pt x="0" y="0"/>
                </a:lnTo>
                <a:lnTo>
                  <a:pt x="22" y="43"/>
                </a:lnTo>
                <a:lnTo>
                  <a:pt x="45" y="0"/>
                </a:lnTo>
              </a:path>
            </a:pathLst>
          </a:custGeom>
          <a:solidFill>
            <a:srgbClr val="000000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5500" name="Line 138">
            <a:extLst>
              <a:ext uri="{FF2B5EF4-FFF2-40B4-BE49-F238E27FC236}">
                <a16:creationId xmlns:a16="http://schemas.microsoft.com/office/drawing/2014/main" id="{678D7A74-E39D-49E7-99F6-71C520A99C1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614988" y="3175000"/>
            <a:ext cx="25146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5501" name="Freeform 139">
            <a:extLst>
              <a:ext uri="{FF2B5EF4-FFF2-40B4-BE49-F238E27FC236}">
                <a16:creationId xmlns:a16="http://schemas.microsoft.com/office/drawing/2014/main" id="{A9DC5F6F-86CF-45DB-9BC7-DFD0DF983E3C}"/>
              </a:ext>
            </a:extLst>
          </p:cNvPr>
          <p:cNvSpPr>
            <a:spLocks/>
          </p:cNvSpPr>
          <p:nvPr/>
        </p:nvSpPr>
        <p:spPr bwMode="auto">
          <a:xfrm>
            <a:off x="5557838" y="3146425"/>
            <a:ext cx="77787" cy="65088"/>
          </a:xfrm>
          <a:custGeom>
            <a:avLst/>
            <a:gdLst>
              <a:gd name="T0" fmla="*/ 76200 w 49"/>
              <a:gd name="T1" fmla="*/ 63500 h 41"/>
              <a:gd name="T2" fmla="*/ 76200 w 49"/>
              <a:gd name="T3" fmla="*/ 0 h 41"/>
              <a:gd name="T4" fmla="*/ 0 w 49"/>
              <a:gd name="T5" fmla="*/ 28575 h 41"/>
              <a:gd name="T6" fmla="*/ 76200 w 49"/>
              <a:gd name="T7" fmla="*/ 63500 h 41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49" h="41">
                <a:moveTo>
                  <a:pt x="48" y="40"/>
                </a:moveTo>
                <a:lnTo>
                  <a:pt x="48" y="0"/>
                </a:lnTo>
                <a:lnTo>
                  <a:pt x="0" y="18"/>
                </a:lnTo>
                <a:lnTo>
                  <a:pt x="48" y="40"/>
                </a:lnTo>
              </a:path>
            </a:pathLst>
          </a:custGeom>
          <a:solidFill>
            <a:srgbClr val="000000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5502" name="Line 140">
            <a:extLst>
              <a:ext uri="{FF2B5EF4-FFF2-40B4-BE49-F238E27FC236}">
                <a16:creationId xmlns:a16="http://schemas.microsoft.com/office/drawing/2014/main" id="{D1A03A6D-C337-4085-B3E7-9A71FFE6D739}"/>
              </a:ext>
            </a:extLst>
          </p:cNvPr>
          <p:cNvSpPr>
            <a:spLocks noChangeShapeType="1"/>
          </p:cNvSpPr>
          <p:nvPr/>
        </p:nvSpPr>
        <p:spPr bwMode="auto">
          <a:xfrm>
            <a:off x="5551488" y="3168650"/>
            <a:ext cx="0" cy="1592263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5503" name="Freeform 141">
            <a:extLst>
              <a:ext uri="{FF2B5EF4-FFF2-40B4-BE49-F238E27FC236}">
                <a16:creationId xmlns:a16="http://schemas.microsoft.com/office/drawing/2014/main" id="{4AD57EC1-7C1A-4628-ABE0-D8498C1413A7}"/>
              </a:ext>
            </a:extLst>
          </p:cNvPr>
          <p:cNvSpPr>
            <a:spLocks/>
          </p:cNvSpPr>
          <p:nvPr/>
        </p:nvSpPr>
        <p:spPr bwMode="auto">
          <a:xfrm>
            <a:off x="5516563" y="4743450"/>
            <a:ext cx="74612" cy="74613"/>
          </a:xfrm>
          <a:custGeom>
            <a:avLst/>
            <a:gdLst>
              <a:gd name="T0" fmla="*/ 73025 w 47"/>
              <a:gd name="T1" fmla="*/ 0 h 47"/>
              <a:gd name="T2" fmla="*/ 0 w 47"/>
              <a:gd name="T3" fmla="*/ 0 h 47"/>
              <a:gd name="T4" fmla="*/ 36512 w 47"/>
              <a:gd name="T5" fmla="*/ 73025 h 47"/>
              <a:gd name="T6" fmla="*/ 73025 w 47"/>
              <a:gd name="T7" fmla="*/ 0 h 47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47" h="47">
                <a:moveTo>
                  <a:pt x="46" y="0"/>
                </a:moveTo>
                <a:lnTo>
                  <a:pt x="0" y="0"/>
                </a:lnTo>
                <a:lnTo>
                  <a:pt x="23" y="46"/>
                </a:lnTo>
                <a:lnTo>
                  <a:pt x="46" y="0"/>
                </a:lnTo>
              </a:path>
            </a:pathLst>
          </a:custGeom>
          <a:solidFill>
            <a:srgbClr val="000000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5504" name="Line 142">
            <a:extLst>
              <a:ext uri="{FF2B5EF4-FFF2-40B4-BE49-F238E27FC236}">
                <a16:creationId xmlns:a16="http://schemas.microsoft.com/office/drawing/2014/main" id="{A79B318B-B925-4DF4-B3AB-D5422B0CC9E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676650" y="4829175"/>
            <a:ext cx="1879600" cy="952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5505" name="Freeform 143">
            <a:extLst>
              <a:ext uri="{FF2B5EF4-FFF2-40B4-BE49-F238E27FC236}">
                <a16:creationId xmlns:a16="http://schemas.microsoft.com/office/drawing/2014/main" id="{43F7E18D-B140-469D-BFFF-EB9CB77E17A5}"/>
              </a:ext>
            </a:extLst>
          </p:cNvPr>
          <p:cNvSpPr>
            <a:spLocks/>
          </p:cNvSpPr>
          <p:nvPr/>
        </p:nvSpPr>
        <p:spPr bwMode="auto">
          <a:xfrm>
            <a:off x="3629025" y="4792663"/>
            <a:ext cx="77788" cy="68262"/>
          </a:xfrm>
          <a:custGeom>
            <a:avLst/>
            <a:gdLst>
              <a:gd name="T0" fmla="*/ 76200 w 49"/>
              <a:gd name="T1" fmla="*/ 66675 h 43"/>
              <a:gd name="T2" fmla="*/ 76200 w 49"/>
              <a:gd name="T3" fmla="*/ 0 h 43"/>
              <a:gd name="T4" fmla="*/ 0 w 49"/>
              <a:gd name="T5" fmla="*/ 33337 h 43"/>
              <a:gd name="T6" fmla="*/ 76200 w 49"/>
              <a:gd name="T7" fmla="*/ 66675 h 43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49" h="43">
                <a:moveTo>
                  <a:pt x="48" y="42"/>
                </a:moveTo>
                <a:lnTo>
                  <a:pt x="48" y="0"/>
                </a:lnTo>
                <a:lnTo>
                  <a:pt x="0" y="21"/>
                </a:lnTo>
                <a:lnTo>
                  <a:pt x="48" y="42"/>
                </a:lnTo>
              </a:path>
            </a:pathLst>
          </a:custGeom>
          <a:solidFill>
            <a:srgbClr val="000000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5506" name="Line 144">
            <a:extLst>
              <a:ext uri="{FF2B5EF4-FFF2-40B4-BE49-F238E27FC236}">
                <a16:creationId xmlns:a16="http://schemas.microsoft.com/office/drawing/2014/main" id="{33932576-6BFD-4582-B2C3-0142B3978759}"/>
              </a:ext>
            </a:extLst>
          </p:cNvPr>
          <p:cNvSpPr>
            <a:spLocks noChangeShapeType="1"/>
          </p:cNvSpPr>
          <p:nvPr/>
        </p:nvSpPr>
        <p:spPr bwMode="auto">
          <a:xfrm>
            <a:off x="3621088" y="4835525"/>
            <a:ext cx="0" cy="10683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5507" name="Freeform 145">
            <a:extLst>
              <a:ext uri="{FF2B5EF4-FFF2-40B4-BE49-F238E27FC236}">
                <a16:creationId xmlns:a16="http://schemas.microsoft.com/office/drawing/2014/main" id="{F7C39B32-FF28-492C-9303-3E66C8E7C62B}"/>
              </a:ext>
            </a:extLst>
          </p:cNvPr>
          <p:cNvSpPr>
            <a:spLocks/>
          </p:cNvSpPr>
          <p:nvPr/>
        </p:nvSpPr>
        <p:spPr bwMode="auto">
          <a:xfrm>
            <a:off x="3582988" y="5888038"/>
            <a:ext cx="74612" cy="73025"/>
          </a:xfrm>
          <a:custGeom>
            <a:avLst/>
            <a:gdLst>
              <a:gd name="T0" fmla="*/ 73025 w 47"/>
              <a:gd name="T1" fmla="*/ 0 h 46"/>
              <a:gd name="T2" fmla="*/ 0 w 47"/>
              <a:gd name="T3" fmla="*/ 0 h 46"/>
              <a:gd name="T4" fmla="*/ 36512 w 47"/>
              <a:gd name="T5" fmla="*/ 71438 h 46"/>
              <a:gd name="T6" fmla="*/ 73025 w 47"/>
              <a:gd name="T7" fmla="*/ 0 h 46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47" h="46">
                <a:moveTo>
                  <a:pt x="46" y="0"/>
                </a:moveTo>
                <a:lnTo>
                  <a:pt x="0" y="0"/>
                </a:lnTo>
                <a:lnTo>
                  <a:pt x="23" y="45"/>
                </a:lnTo>
                <a:lnTo>
                  <a:pt x="46" y="0"/>
                </a:lnTo>
              </a:path>
            </a:pathLst>
          </a:custGeom>
          <a:solidFill>
            <a:srgbClr val="000000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5508" name="Rectangle 146">
            <a:extLst>
              <a:ext uri="{FF2B5EF4-FFF2-40B4-BE49-F238E27FC236}">
                <a16:creationId xmlns:a16="http://schemas.microsoft.com/office/drawing/2014/main" id="{E5F8EAC0-E808-4D08-935B-2414A02D76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7200" y="2928938"/>
            <a:ext cx="1655763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hu-HU" sz="900">
                <a:solidFill>
                  <a:srgbClr val="000000"/>
                </a:solidFill>
              </a:rPr>
              <a:t>Szerepkör/ funkció mátrix</a:t>
            </a:r>
          </a:p>
        </p:txBody>
      </p:sp>
      <p:sp>
        <p:nvSpPr>
          <p:cNvPr id="15509" name="Rectangle 147">
            <a:extLst>
              <a:ext uri="{FF2B5EF4-FFF2-40B4-BE49-F238E27FC236}">
                <a16:creationId xmlns:a16="http://schemas.microsoft.com/office/drawing/2014/main" id="{9DC69B67-A067-4E84-A403-82C727D9F2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02113" y="4535488"/>
            <a:ext cx="1655762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hu-HU" sz="900">
                <a:solidFill>
                  <a:srgbClr val="000000"/>
                </a:solidFill>
              </a:rPr>
              <a:t>Szerepkör/ funkció mátrix</a:t>
            </a:r>
          </a:p>
        </p:txBody>
      </p:sp>
      <p:sp>
        <p:nvSpPr>
          <p:cNvPr id="15510" name="Line 148">
            <a:extLst>
              <a:ext uri="{FF2B5EF4-FFF2-40B4-BE49-F238E27FC236}">
                <a16:creationId xmlns:a16="http://schemas.microsoft.com/office/drawing/2014/main" id="{B03C2639-D2D0-45F6-A1BE-9F41B8DB693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113463" y="3302000"/>
            <a:ext cx="232727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5511" name="Freeform 149">
            <a:extLst>
              <a:ext uri="{FF2B5EF4-FFF2-40B4-BE49-F238E27FC236}">
                <a16:creationId xmlns:a16="http://schemas.microsoft.com/office/drawing/2014/main" id="{9E2A7332-0F1D-42CE-9A88-0B8A2D5E16C3}"/>
              </a:ext>
            </a:extLst>
          </p:cNvPr>
          <p:cNvSpPr>
            <a:spLocks/>
          </p:cNvSpPr>
          <p:nvPr/>
        </p:nvSpPr>
        <p:spPr bwMode="auto">
          <a:xfrm>
            <a:off x="6059488" y="3267075"/>
            <a:ext cx="74612" cy="69850"/>
          </a:xfrm>
          <a:custGeom>
            <a:avLst/>
            <a:gdLst>
              <a:gd name="T0" fmla="*/ 73025 w 47"/>
              <a:gd name="T1" fmla="*/ 68263 h 44"/>
              <a:gd name="T2" fmla="*/ 73025 w 47"/>
              <a:gd name="T3" fmla="*/ 0 h 44"/>
              <a:gd name="T4" fmla="*/ 0 w 47"/>
              <a:gd name="T5" fmla="*/ 33338 h 44"/>
              <a:gd name="T6" fmla="*/ 73025 w 47"/>
              <a:gd name="T7" fmla="*/ 68263 h 44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47" h="44">
                <a:moveTo>
                  <a:pt x="46" y="43"/>
                </a:moveTo>
                <a:lnTo>
                  <a:pt x="46" y="0"/>
                </a:lnTo>
                <a:lnTo>
                  <a:pt x="0" y="21"/>
                </a:lnTo>
                <a:lnTo>
                  <a:pt x="46" y="43"/>
                </a:lnTo>
              </a:path>
            </a:pathLst>
          </a:custGeom>
          <a:solidFill>
            <a:srgbClr val="000000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5512" name="Line 150">
            <a:extLst>
              <a:ext uri="{FF2B5EF4-FFF2-40B4-BE49-F238E27FC236}">
                <a16:creationId xmlns:a16="http://schemas.microsoft.com/office/drawing/2014/main" id="{15830BBB-9D8B-45E3-BDF8-E83A15946C2B}"/>
              </a:ext>
            </a:extLst>
          </p:cNvPr>
          <p:cNvSpPr>
            <a:spLocks noChangeShapeType="1"/>
          </p:cNvSpPr>
          <p:nvPr/>
        </p:nvSpPr>
        <p:spPr bwMode="auto">
          <a:xfrm>
            <a:off x="6059488" y="3308350"/>
            <a:ext cx="0" cy="334963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5513" name="Freeform 151">
            <a:extLst>
              <a:ext uri="{FF2B5EF4-FFF2-40B4-BE49-F238E27FC236}">
                <a16:creationId xmlns:a16="http://schemas.microsoft.com/office/drawing/2014/main" id="{4287B0A4-BF38-437B-9990-CC6875F4D42F}"/>
              </a:ext>
            </a:extLst>
          </p:cNvPr>
          <p:cNvSpPr>
            <a:spLocks/>
          </p:cNvSpPr>
          <p:nvPr/>
        </p:nvSpPr>
        <p:spPr bwMode="auto">
          <a:xfrm>
            <a:off x="6019800" y="3627438"/>
            <a:ext cx="71438" cy="73025"/>
          </a:xfrm>
          <a:custGeom>
            <a:avLst/>
            <a:gdLst>
              <a:gd name="T0" fmla="*/ 69850 w 45"/>
              <a:gd name="T1" fmla="*/ 0 h 46"/>
              <a:gd name="T2" fmla="*/ 0 w 45"/>
              <a:gd name="T3" fmla="*/ 0 h 46"/>
              <a:gd name="T4" fmla="*/ 36513 w 45"/>
              <a:gd name="T5" fmla="*/ 71438 h 46"/>
              <a:gd name="T6" fmla="*/ 69850 w 45"/>
              <a:gd name="T7" fmla="*/ 0 h 46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45" h="46">
                <a:moveTo>
                  <a:pt x="44" y="0"/>
                </a:moveTo>
                <a:lnTo>
                  <a:pt x="0" y="0"/>
                </a:lnTo>
                <a:lnTo>
                  <a:pt x="23" y="45"/>
                </a:lnTo>
                <a:lnTo>
                  <a:pt x="44" y="0"/>
                </a:lnTo>
              </a:path>
            </a:pathLst>
          </a:custGeom>
          <a:solidFill>
            <a:srgbClr val="000000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5514" name="Rectangle 152">
            <a:extLst>
              <a:ext uri="{FF2B5EF4-FFF2-40B4-BE49-F238E27FC236}">
                <a16:creationId xmlns:a16="http://schemas.microsoft.com/office/drawing/2014/main" id="{39347B63-531D-415B-9DC7-3D70F4E913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47013" y="3130550"/>
            <a:ext cx="100965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hu-HU" sz="900">
                <a:solidFill>
                  <a:srgbClr val="000000"/>
                </a:solidFill>
              </a:rPr>
              <a:t>Funkcióleírások</a:t>
            </a:r>
          </a:p>
        </p:txBody>
      </p:sp>
      <p:sp>
        <p:nvSpPr>
          <p:cNvPr id="15515" name="Line 153">
            <a:extLst>
              <a:ext uri="{FF2B5EF4-FFF2-40B4-BE49-F238E27FC236}">
                <a16:creationId xmlns:a16="http://schemas.microsoft.com/office/drawing/2014/main" id="{8CAAA919-29E9-4C7B-A0FB-B5287073338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662613" y="3968750"/>
            <a:ext cx="788987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5516" name="Freeform 154">
            <a:extLst>
              <a:ext uri="{FF2B5EF4-FFF2-40B4-BE49-F238E27FC236}">
                <a16:creationId xmlns:a16="http://schemas.microsoft.com/office/drawing/2014/main" id="{EA66BFE8-CDDF-4DDC-A854-B059A0584FF5}"/>
              </a:ext>
            </a:extLst>
          </p:cNvPr>
          <p:cNvSpPr>
            <a:spLocks/>
          </p:cNvSpPr>
          <p:nvPr/>
        </p:nvSpPr>
        <p:spPr bwMode="auto">
          <a:xfrm>
            <a:off x="5608638" y="3932238"/>
            <a:ext cx="74612" cy="68262"/>
          </a:xfrm>
          <a:custGeom>
            <a:avLst/>
            <a:gdLst>
              <a:gd name="T0" fmla="*/ 73025 w 47"/>
              <a:gd name="T1" fmla="*/ 66675 h 43"/>
              <a:gd name="T2" fmla="*/ 73025 w 47"/>
              <a:gd name="T3" fmla="*/ 0 h 43"/>
              <a:gd name="T4" fmla="*/ 0 w 47"/>
              <a:gd name="T5" fmla="*/ 34925 h 43"/>
              <a:gd name="T6" fmla="*/ 73025 w 47"/>
              <a:gd name="T7" fmla="*/ 66675 h 43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47" h="43">
                <a:moveTo>
                  <a:pt x="46" y="42"/>
                </a:moveTo>
                <a:lnTo>
                  <a:pt x="46" y="0"/>
                </a:lnTo>
                <a:lnTo>
                  <a:pt x="0" y="22"/>
                </a:lnTo>
                <a:lnTo>
                  <a:pt x="46" y="42"/>
                </a:lnTo>
              </a:path>
            </a:pathLst>
          </a:custGeom>
          <a:solidFill>
            <a:srgbClr val="000000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5517" name="Line 155">
            <a:extLst>
              <a:ext uri="{FF2B5EF4-FFF2-40B4-BE49-F238E27FC236}">
                <a16:creationId xmlns:a16="http://schemas.microsoft.com/office/drawing/2014/main" id="{9766D74B-3D71-408E-AD37-9A41E42DDA62}"/>
              </a:ext>
            </a:extLst>
          </p:cNvPr>
          <p:cNvSpPr>
            <a:spLocks noChangeShapeType="1"/>
          </p:cNvSpPr>
          <p:nvPr/>
        </p:nvSpPr>
        <p:spPr bwMode="auto">
          <a:xfrm>
            <a:off x="5599113" y="3981450"/>
            <a:ext cx="0" cy="93503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5518" name="Freeform 156">
            <a:extLst>
              <a:ext uri="{FF2B5EF4-FFF2-40B4-BE49-F238E27FC236}">
                <a16:creationId xmlns:a16="http://schemas.microsoft.com/office/drawing/2014/main" id="{78709F97-B5FF-44B3-AEA1-E1FCF721C0CA}"/>
              </a:ext>
            </a:extLst>
          </p:cNvPr>
          <p:cNvSpPr>
            <a:spLocks/>
          </p:cNvSpPr>
          <p:nvPr/>
        </p:nvSpPr>
        <p:spPr bwMode="auto">
          <a:xfrm>
            <a:off x="5559425" y="4900613"/>
            <a:ext cx="73025" cy="69850"/>
          </a:xfrm>
          <a:custGeom>
            <a:avLst/>
            <a:gdLst>
              <a:gd name="T0" fmla="*/ 71438 w 46"/>
              <a:gd name="T1" fmla="*/ 0 h 44"/>
              <a:gd name="T2" fmla="*/ 0 w 46"/>
              <a:gd name="T3" fmla="*/ 0 h 44"/>
              <a:gd name="T4" fmla="*/ 36513 w 46"/>
              <a:gd name="T5" fmla="*/ 68263 h 44"/>
              <a:gd name="T6" fmla="*/ 71438 w 46"/>
              <a:gd name="T7" fmla="*/ 0 h 44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46" h="44">
                <a:moveTo>
                  <a:pt x="45" y="0"/>
                </a:moveTo>
                <a:lnTo>
                  <a:pt x="0" y="0"/>
                </a:lnTo>
                <a:lnTo>
                  <a:pt x="23" y="43"/>
                </a:lnTo>
                <a:lnTo>
                  <a:pt x="45" y="0"/>
                </a:lnTo>
              </a:path>
            </a:pathLst>
          </a:custGeom>
          <a:solidFill>
            <a:srgbClr val="000000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5519" name="Rectangle 157">
            <a:extLst>
              <a:ext uri="{FF2B5EF4-FFF2-40B4-BE49-F238E27FC236}">
                <a16:creationId xmlns:a16="http://schemas.microsoft.com/office/drawing/2014/main" id="{FA801E6D-E45A-42F8-954E-DEC5E0F787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07000" y="3794125"/>
            <a:ext cx="1471613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hu-HU" sz="900">
                <a:solidFill>
                  <a:srgbClr val="000000"/>
                </a:solidFill>
              </a:rPr>
              <a:t>Követelményjegyzék</a:t>
            </a:r>
          </a:p>
          <a:p>
            <a:r>
              <a:rPr lang="en-US" altLang="hu-HU" sz="900">
                <a:solidFill>
                  <a:srgbClr val="000000"/>
                </a:solidFill>
              </a:rPr>
              <a:t>Igényelt rendszer LDM</a:t>
            </a:r>
          </a:p>
        </p:txBody>
      </p:sp>
      <p:sp>
        <p:nvSpPr>
          <p:cNvPr id="15520" name="Line 158">
            <a:extLst>
              <a:ext uri="{FF2B5EF4-FFF2-40B4-BE49-F238E27FC236}">
                <a16:creationId xmlns:a16="http://schemas.microsoft.com/office/drawing/2014/main" id="{DE4C1E9C-F25D-4619-8381-028F94DE1127}"/>
              </a:ext>
            </a:extLst>
          </p:cNvPr>
          <p:cNvSpPr>
            <a:spLocks noChangeShapeType="1"/>
          </p:cNvSpPr>
          <p:nvPr/>
        </p:nvSpPr>
        <p:spPr bwMode="auto">
          <a:xfrm>
            <a:off x="7642225" y="3954463"/>
            <a:ext cx="90805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5521" name="Freeform 159">
            <a:extLst>
              <a:ext uri="{FF2B5EF4-FFF2-40B4-BE49-F238E27FC236}">
                <a16:creationId xmlns:a16="http://schemas.microsoft.com/office/drawing/2014/main" id="{0A48100A-DBBE-4A51-8252-8DF27017C968}"/>
              </a:ext>
            </a:extLst>
          </p:cNvPr>
          <p:cNvSpPr>
            <a:spLocks/>
          </p:cNvSpPr>
          <p:nvPr/>
        </p:nvSpPr>
        <p:spPr bwMode="auto">
          <a:xfrm>
            <a:off x="8531225" y="3919538"/>
            <a:ext cx="77788" cy="69850"/>
          </a:xfrm>
          <a:custGeom>
            <a:avLst/>
            <a:gdLst>
              <a:gd name="T0" fmla="*/ 0 w 49"/>
              <a:gd name="T1" fmla="*/ 0 h 44"/>
              <a:gd name="T2" fmla="*/ 0 w 49"/>
              <a:gd name="T3" fmla="*/ 68263 h 44"/>
              <a:gd name="T4" fmla="*/ 76200 w 49"/>
              <a:gd name="T5" fmla="*/ 33338 h 44"/>
              <a:gd name="T6" fmla="*/ 0 w 49"/>
              <a:gd name="T7" fmla="*/ 0 h 44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49" h="44">
                <a:moveTo>
                  <a:pt x="0" y="0"/>
                </a:moveTo>
                <a:lnTo>
                  <a:pt x="0" y="43"/>
                </a:lnTo>
                <a:lnTo>
                  <a:pt x="48" y="21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5522" name="Rectangle 160">
            <a:extLst>
              <a:ext uri="{FF2B5EF4-FFF2-40B4-BE49-F238E27FC236}">
                <a16:creationId xmlns:a16="http://schemas.microsoft.com/office/drawing/2014/main" id="{540E6601-B4ED-4E4A-961F-ABE3EC112F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07263" y="4391025"/>
            <a:ext cx="1754187" cy="596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hu-HU" sz="1100">
                <a:solidFill>
                  <a:srgbClr val="000000"/>
                </a:solidFill>
              </a:rPr>
              <a:t>Funkcióleírások</a:t>
            </a:r>
          </a:p>
          <a:p>
            <a:r>
              <a:rPr lang="en-US" altLang="hu-HU" sz="1100">
                <a:solidFill>
                  <a:srgbClr val="000000"/>
                </a:solidFill>
              </a:rPr>
              <a:t>Követelményjegyzék</a:t>
            </a:r>
          </a:p>
          <a:p>
            <a:r>
              <a:rPr lang="en-US" altLang="hu-HU" sz="1100">
                <a:solidFill>
                  <a:srgbClr val="000000"/>
                </a:solidFill>
              </a:rPr>
              <a:t>Igényelt rendszer LDM</a:t>
            </a:r>
          </a:p>
        </p:txBody>
      </p:sp>
      <p:sp>
        <p:nvSpPr>
          <p:cNvPr id="15523" name="Line 161">
            <a:extLst>
              <a:ext uri="{FF2B5EF4-FFF2-40B4-BE49-F238E27FC236}">
                <a16:creationId xmlns:a16="http://schemas.microsoft.com/office/drawing/2014/main" id="{B2616EEC-4878-45F2-9555-FBBE61A0F7CE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9744075" y="439738"/>
            <a:ext cx="4763" cy="551973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5524" name="Freeform 162">
            <a:extLst>
              <a:ext uri="{FF2B5EF4-FFF2-40B4-BE49-F238E27FC236}">
                <a16:creationId xmlns:a16="http://schemas.microsoft.com/office/drawing/2014/main" id="{5A740135-6DB1-4B12-B7CB-D518D7F534FA}"/>
              </a:ext>
            </a:extLst>
          </p:cNvPr>
          <p:cNvSpPr>
            <a:spLocks/>
          </p:cNvSpPr>
          <p:nvPr/>
        </p:nvSpPr>
        <p:spPr bwMode="auto">
          <a:xfrm>
            <a:off x="9709150" y="387350"/>
            <a:ext cx="69850" cy="74613"/>
          </a:xfrm>
          <a:custGeom>
            <a:avLst/>
            <a:gdLst>
              <a:gd name="T0" fmla="*/ 0 w 44"/>
              <a:gd name="T1" fmla="*/ 73025 h 47"/>
              <a:gd name="T2" fmla="*/ 68263 w 44"/>
              <a:gd name="T3" fmla="*/ 73025 h 47"/>
              <a:gd name="T4" fmla="*/ 33338 w 44"/>
              <a:gd name="T5" fmla="*/ 0 h 47"/>
              <a:gd name="T6" fmla="*/ 0 w 44"/>
              <a:gd name="T7" fmla="*/ 73025 h 47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44" h="47">
                <a:moveTo>
                  <a:pt x="0" y="46"/>
                </a:moveTo>
                <a:lnTo>
                  <a:pt x="43" y="46"/>
                </a:lnTo>
                <a:lnTo>
                  <a:pt x="21" y="0"/>
                </a:lnTo>
                <a:lnTo>
                  <a:pt x="0" y="46"/>
                </a:lnTo>
              </a:path>
            </a:pathLst>
          </a:custGeom>
          <a:solidFill>
            <a:srgbClr val="000000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5525" name="Line 163">
            <a:extLst>
              <a:ext uri="{FF2B5EF4-FFF2-40B4-BE49-F238E27FC236}">
                <a16:creationId xmlns:a16="http://schemas.microsoft.com/office/drawing/2014/main" id="{1525F76F-24CB-4545-88A9-927222A4C699}"/>
              </a:ext>
            </a:extLst>
          </p:cNvPr>
          <p:cNvSpPr>
            <a:spLocks noChangeShapeType="1"/>
          </p:cNvSpPr>
          <p:nvPr/>
        </p:nvSpPr>
        <p:spPr bwMode="auto">
          <a:xfrm>
            <a:off x="8566150" y="5535613"/>
            <a:ext cx="1116013" cy="476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5526" name="Freeform 164">
            <a:extLst>
              <a:ext uri="{FF2B5EF4-FFF2-40B4-BE49-F238E27FC236}">
                <a16:creationId xmlns:a16="http://schemas.microsoft.com/office/drawing/2014/main" id="{CEBAB718-B19C-4852-811D-6C17A28520D5}"/>
              </a:ext>
            </a:extLst>
          </p:cNvPr>
          <p:cNvSpPr>
            <a:spLocks/>
          </p:cNvSpPr>
          <p:nvPr/>
        </p:nvSpPr>
        <p:spPr bwMode="auto">
          <a:xfrm>
            <a:off x="9659938" y="5505450"/>
            <a:ext cx="77787" cy="65088"/>
          </a:xfrm>
          <a:custGeom>
            <a:avLst/>
            <a:gdLst>
              <a:gd name="T0" fmla="*/ 0 w 49"/>
              <a:gd name="T1" fmla="*/ 0 h 41"/>
              <a:gd name="T2" fmla="*/ 0 w 49"/>
              <a:gd name="T3" fmla="*/ 63500 h 41"/>
              <a:gd name="T4" fmla="*/ 76200 w 49"/>
              <a:gd name="T5" fmla="*/ 33338 h 41"/>
              <a:gd name="T6" fmla="*/ 0 w 49"/>
              <a:gd name="T7" fmla="*/ 0 h 41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49" h="41">
                <a:moveTo>
                  <a:pt x="0" y="0"/>
                </a:moveTo>
                <a:lnTo>
                  <a:pt x="0" y="40"/>
                </a:lnTo>
                <a:lnTo>
                  <a:pt x="48" y="21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5527" name="Line 165">
            <a:extLst>
              <a:ext uri="{FF2B5EF4-FFF2-40B4-BE49-F238E27FC236}">
                <a16:creationId xmlns:a16="http://schemas.microsoft.com/office/drawing/2014/main" id="{14C7F357-68FE-43ED-A27F-C94614F40557}"/>
              </a:ext>
            </a:extLst>
          </p:cNvPr>
          <p:cNvSpPr>
            <a:spLocks noChangeShapeType="1"/>
          </p:cNvSpPr>
          <p:nvPr/>
        </p:nvSpPr>
        <p:spPr bwMode="auto">
          <a:xfrm>
            <a:off x="6943725" y="355600"/>
            <a:ext cx="0" cy="447675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</p:spTree>
  </p:cSld>
  <p:clrMapOvr>
    <a:masterClrMapping/>
  </p:clrMapOvr>
  <p:transition>
    <p:wipe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Élőláb helye 4">
            <a:extLst>
              <a:ext uri="{FF2B5EF4-FFF2-40B4-BE49-F238E27FC236}">
                <a16:creationId xmlns:a16="http://schemas.microsoft.com/office/drawing/2014/main" id="{0D8BE063-DAB1-4F94-BD45-4B2BE5CB7E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hu-HU" b="0">
                <a:latin typeface="Arial" panose="020B0604020202020204" pitchFamily="34" charset="0"/>
              </a:rPr>
              <a:t>Információrendszer fejlesztés módszertana, Dr. Molnár Bálint egyetemi docens</a:t>
            </a:r>
          </a:p>
        </p:txBody>
      </p:sp>
      <p:sp>
        <p:nvSpPr>
          <p:cNvPr id="17411" name="Dia számának helye 5">
            <a:extLst>
              <a:ext uri="{FF2B5EF4-FFF2-40B4-BE49-F238E27FC236}">
                <a16:creationId xmlns:a16="http://schemas.microsoft.com/office/drawing/2014/main" id="{92602D82-5FA2-4A98-9937-4E7DA005CA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fld id="{3EF368A6-4527-43BA-9B8F-97F9C4DC871F}" type="slidenum">
              <a:rPr lang="en-US" altLang="hu-HU" b="0">
                <a:latin typeface="Arial" panose="020B0604020202020204" pitchFamily="34" charset="0"/>
              </a:rPr>
              <a:pPr/>
              <a:t>7</a:t>
            </a:fld>
            <a:endParaRPr lang="en-US" altLang="hu-HU" b="0">
              <a:latin typeface="Arial" panose="020B0604020202020204" pitchFamily="34" charset="0"/>
            </a:endParaRPr>
          </a:p>
        </p:txBody>
      </p:sp>
      <p:sp>
        <p:nvSpPr>
          <p:cNvPr id="17412" name="Rectangle 2">
            <a:extLst>
              <a:ext uri="{FF2B5EF4-FFF2-40B4-BE49-F238E27FC236}">
                <a16:creationId xmlns:a16="http://schemas.microsoft.com/office/drawing/2014/main" id="{B1D3AF6E-F59A-422C-9E7B-6F0EF1124A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7875" y="6234113"/>
            <a:ext cx="20383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hu-HU" altLang="hu-HU"/>
          </a:p>
        </p:txBody>
      </p:sp>
      <p:sp>
        <p:nvSpPr>
          <p:cNvPr id="17413" name="Rectangle 3">
            <a:extLst>
              <a:ext uri="{FF2B5EF4-FFF2-40B4-BE49-F238E27FC236}">
                <a16:creationId xmlns:a16="http://schemas.microsoft.com/office/drawing/2014/main" id="{5B75571D-1436-4E0A-A0EA-269EF59779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98838" y="6234113"/>
            <a:ext cx="31083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hu-HU" altLang="hu-HU"/>
          </a:p>
        </p:txBody>
      </p:sp>
      <p:sp>
        <p:nvSpPr>
          <p:cNvPr id="17414" name="Rectangle 4">
            <a:extLst>
              <a:ext uri="{FF2B5EF4-FFF2-40B4-BE49-F238E27FC236}">
                <a16:creationId xmlns:a16="http://schemas.microsoft.com/office/drawing/2014/main" id="{5C831DED-122E-4028-93DD-A5341DC8DE4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71650" y="614363"/>
            <a:ext cx="6962775" cy="661987"/>
          </a:xfrm>
          <a:noFill/>
        </p:spPr>
        <p:txBody>
          <a:bodyPr lIns="0" tIns="0" rIns="0" bIns="0"/>
          <a:lstStyle/>
          <a:p>
            <a:pPr marL="0" indent="0" algn="ctr" defTabSz="401638" eaLnBrk="1" hangingPunct="1">
              <a:spcBef>
                <a:spcPct val="0"/>
              </a:spcBef>
            </a:pPr>
            <a:r>
              <a:rPr lang="en-US" altLang="hu-HU" sz="2400"/>
              <a:t>A TECHNIKA HASZNÁLATA</a:t>
            </a:r>
          </a:p>
        </p:txBody>
      </p:sp>
      <p:sp>
        <p:nvSpPr>
          <p:cNvPr id="17415" name="Rectangle 5">
            <a:extLst>
              <a:ext uri="{FF2B5EF4-FFF2-40B4-BE49-F238E27FC236}">
                <a16:creationId xmlns:a16="http://schemas.microsoft.com/office/drawing/2014/main" id="{B566948A-1A6A-4D98-BD44-FC8FB6E398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2081213"/>
            <a:ext cx="7302500" cy="3690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hu-HU" sz="2000" b="0">
                <a:solidFill>
                  <a:srgbClr val="000000"/>
                </a:solidFill>
              </a:rPr>
              <a:t>A rendszer körülhatárolására</a:t>
            </a:r>
          </a:p>
          <a:p>
            <a:endParaRPr lang="en-US" altLang="hu-HU" sz="2000" b="0">
              <a:solidFill>
                <a:srgbClr val="000000"/>
              </a:solidFill>
            </a:endParaRPr>
          </a:p>
          <a:p>
            <a:r>
              <a:rPr lang="en-US" altLang="hu-HU" sz="2000" b="0">
                <a:solidFill>
                  <a:srgbClr val="000000"/>
                </a:solidFill>
              </a:rPr>
              <a:t>A jelenlegi szolgáltatások/környezet leírására</a:t>
            </a:r>
          </a:p>
          <a:p>
            <a:endParaRPr lang="en-US" altLang="hu-HU" sz="2000" b="0">
              <a:solidFill>
                <a:srgbClr val="000000"/>
              </a:solidFill>
            </a:endParaRPr>
          </a:p>
          <a:p>
            <a:r>
              <a:rPr lang="en-US" altLang="hu-HU" sz="2000" b="0">
                <a:solidFill>
                  <a:srgbClr val="000000"/>
                </a:solidFill>
              </a:rPr>
              <a:t>A jelenlegi szolgáltatások racionalizálására</a:t>
            </a:r>
          </a:p>
          <a:p>
            <a:endParaRPr lang="en-US" altLang="hu-HU" sz="2000" b="0">
              <a:solidFill>
                <a:srgbClr val="000000"/>
              </a:solidFill>
            </a:endParaRPr>
          </a:p>
          <a:p>
            <a:r>
              <a:rPr lang="en-US" altLang="hu-HU" sz="2000" b="0">
                <a:solidFill>
                  <a:srgbClr val="000000"/>
                </a:solidFill>
              </a:rPr>
              <a:t>BSO rendszerszervezési alternatívák definiálására</a:t>
            </a:r>
          </a:p>
          <a:p>
            <a:endParaRPr lang="en-US" altLang="hu-HU" sz="2000" b="0">
              <a:solidFill>
                <a:srgbClr val="000000"/>
              </a:solidFill>
            </a:endParaRPr>
          </a:p>
          <a:p>
            <a:r>
              <a:rPr lang="en-US" altLang="hu-HU" sz="2000" b="0">
                <a:solidFill>
                  <a:srgbClr val="000000"/>
                </a:solidFill>
              </a:rPr>
              <a:t>A választott rendszer működésének definiálására (csak az automatikus résznek, a manuális résznek nem)</a:t>
            </a:r>
          </a:p>
          <a:p>
            <a:endParaRPr lang="en-US" altLang="hu-HU" sz="2000" b="0">
              <a:solidFill>
                <a:srgbClr val="000000"/>
              </a:solidFill>
            </a:endParaRPr>
          </a:p>
          <a:p>
            <a:r>
              <a:rPr lang="en-US" altLang="hu-HU" sz="2000" b="0">
                <a:solidFill>
                  <a:srgbClr val="000000"/>
                </a:solidFill>
              </a:rPr>
              <a:t>A rendszer funkcióinak levezetésére</a:t>
            </a:r>
          </a:p>
        </p:txBody>
      </p:sp>
      <p:sp>
        <p:nvSpPr>
          <p:cNvPr id="17416" name="Rectangle 6">
            <a:extLst>
              <a:ext uri="{FF2B5EF4-FFF2-40B4-BE49-F238E27FC236}">
                <a16:creationId xmlns:a16="http://schemas.microsoft.com/office/drawing/2014/main" id="{A00F610B-0044-47D8-82DB-CC347B36A4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85988" y="3290888"/>
            <a:ext cx="6800850" cy="414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hu-HU" altLang="hu-HU"/>
          </a:p>
        </p:txBody>
      </p:sp>
    </p:spTree>
  </p:cSld>
  <p:clrMapOvr>
    <a:masterClrMapping/>
  </p:clrMapOvr>
  <p:transition>
    <p:wipe dir="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Élőláb helye 4">
            <a:extLst>
              <a:ext uri="{FF2B5EF4-FFF2-40B4-BE49-F238E27FC236}">
                <a16:creationId xmlns:a16="http://schemas.microsoft.com/office/drawing/2014/main" id="{6C5996E5-337F-4C50-BEC3-D415D470A2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hu-HU" b="0">
                <a:latin typeface="Arial" panose="020B0604020202020204" pitchFamily="34" charset="0"/>
              </a:rPr>
              <a:t>Információrendszer fejlesztés módszertana, Dr. Molnár Bálint egyetemi docens</a:t>
            </a:r>
          </a:p>
        </p:txBody>
      </p:sp>
      <p:sp>
        <p:nvSpPr>
          <p:cNvPr id="19459" name="Dia számának helye 5">
            <a:extLst>
              <a:ext uri="{FF2B5EF4-FFF2-40B4-BE49-F238E27FC236}">
                <a16:creationId xmlns:a16="http://schemas.microsoft.com/office/drawing/2014/main" id="{3029D3C5-410E-40BA-BB54-8579B13B22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fld id="{45997B42-3899-4E20-99C8-C527EEFB924A}" type="slidenum">
              <a:rPr lang="en-US" altLang="hu-HU" b="0">
                <a:latin typeface="Arial" panose="020B0604020202020204" pitchFamily="34" charset="0"/>
              </a:rPr>
              <a:pPr/>
              <a:t>8</a:t>
            </a:fld>
            <a:endParaRPr lang="en-US" altLang="hu-HU" b="0">
              <a:latin typeface="Arial" panose="020B0604020202020204" pitchFamily="34" charset="0"/>
            </a:endParaRPr>
          </a:p>
        </p:txBody>
      </p:sp>
      <p:sp>
        <p:nvSpPr>
          <p:cNvPr id="19460" name="Rectangle 2">
            <a:extLst>
              <a:ext uri="{FF2B5EF4-FFF2-40B4-BE49-F238E27FC236}">
                <a16:creationId xmlns:a16="http://schemas.microsoft.com/office/drawing/2014/main" id="{E2C987CA-44DF-48FC-A8AE-383F62BF79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7875" y="6234113"/>
            <a:ext cx="20383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hu-HU" altLang="hu-HU"/>
          </a:p>
        </p:txBody>
      </p:sp>
      <p:sp>
        <p:nvSpPr>
          <p:cNvPr id="19461" name="Rectangle 3">
            <a:extLst>
              <a:ext uri="{FF2B5EF4-FFF2-40B4-BE49-F238E27FC236}">
                <a16:creationId xmlns:a16="http://schemas.microsoft.com/office/drawing/2014/main" id="{027639E4-E0CD-435A-883E-9DA9B83959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98838" y="6234113"/>
            <a:ext cx="31083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hu-HU" altLang="hu-HU"/>
          </a:p>
        </p:txBody>
      </p:sp>
      <p:sp>
        <p:nvSpPr>
          <p:cNvPr id="19462" name="Rectangle 4">
            <a:extLst>
              <a:ext uri="{FF2B5EF4-FFF2-40B4-BE49-F238E27FC236}">
                <a16:creationId xmlns:a16="http://schemas.microsoft.com/office/drawing/2014/main" id="{29CAD265-BA98-45D9-9EE7-2766818C29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8138" y="644525"/>
            <a:ext cx="7234237" cy="534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hu-HU" sz="2400" b="0">
                <a:solidFill>
                  <a:srgbClr val="000000"/>
                </a:solidFill>
              </a:rPr>
              <a:t>MÁS TECHNIKÁKKAL VALÓ KAPCSOLAT</a:t>
            </a:r>
          </a:p>
        </p:txBody>
      </p:sp>
      <p:sp>
        <p:nvSpPr>
          <p:cNvPr id="19463" name="Rectangle 5">
            <a:extLst>
              <a:ext uri="{FF2B5EF4-FFF2-40B4-BE49-F238E27FC236}">
                <a16:creationId xmlns:a16="http://schemas.microsoft.com/office/drawing/2014/main" id="{085720C0-0B1A-4CA4-81E5-9455DEE8C3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76450" y="1887538"/>
            <a:ext cx="6953250" cy="4360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503238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401638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01638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hu-HU" sz="1900" b="0" dirty="0" err="1">
                <a:solidFill>
                  <a:srgbClr val="000000"/>
                </a:solidFill>
              </a:rPr>
              <a:t>Adattár</a:t>
            </a:r>
            <a:r>
              <a:rPr lang="en-US" altLang="hu-HU" sz="1900" b="0" dirty="0">
                <a:solidFill>
                  <a:srgbClr val="000000"/>
                </a:solidFill>
              </a:rPr>
              <a:t>/</a:t>
            </a:r>
            <a:r>
              <a:rPr lang="en-US" altLang="hu-HU" sz="1900" b="0" dirty="0" err="1">
                <a:solidFill>
                  <a:srgbClr val="000000"/>
                </a:solidFill>
              </a:rPr>
              <a:t>entitás</a:t>
            </a:r>
            <a:r>
              <a:rPr lang="en-US" altLang="hu-HU" sz="1900" b="0" dirty="0">
                <a:solidFill>
                  <a:srgbClr val="000000"/>
                </a:solidFill>
              </a:rPr>
              <a:t> </a:t>
            </a:r>
            <a:r>
              <a:rPr lang="en-US" altLang="hu-HU" sz="1900" b="0" dirty="0" err="1">
                <a:solidFill>
                  <a:srgbClr val="000000"/>
                </a:solidFill>
              </a:rPr>
              <a:t>megfeleltetés</a:t>
            </a:r>
            <a:endParaRPr lang="en-US" altLang="hu-HU" sz="1900" b="0" dirty="0">
              <a:solidFill>
                <a:srgbClr val="000000"/>
              </a:solidFill>
            </a:endParaRPr>
          </a:p>
          <a:p>
            <a:endParaRPr lang="en-US" altLang="hu-HU" sz="1900" b="0" dirty="0">
              <a:solidFill>
                <a:srgbClr val="000000"/>
              </a:solidFill>
            </a:endParaRPr>
          </a:p>
          <a:p>
            <a:r>
              <a:rPr lang="en-US" altLang="hu-HU" sz="1900" b="0" dirty="0" err="1">
                <a:solidFill>
                  <a:srgbClr val="000000"/>
                </a:solidFill>
              </a:rPr>
              <a:t>Logikai</a:t>
            </a:r>
            <a:r>
              <a:rPr lang="en-US" altLang="hu-HU" sz="1900" b="0" dirty="0">
                <a:solidFill>
                  <a:srgbClr val="000000"/>
                </a:solidFill>
              </a:rPr>
              <a:t> </a:t>
            </a:r>
            <a:r>
              <a:rPr lang="en-US" altLang="hu-HU" sz="1900" b="0" dirty="0" err="1">
                <a:solidFill>
                  <a:srgbClr val="000000"/>
                </a:solidFill>
              </a:rPr>
              <a:t>adatmodellezés</a:t>
            </a:r>
            <a:endParaRPr lang="en-US" altLang="hu-HU" sz="1900" b="0" dirty="0">
              <a:solidFill>
                <a:srgbClr val="000000"/>
              </a:solidFill>
            </a:endParaRPr>
          </a:p>
          <a:p>
            <a:endParaRPr lang="en-US" altLang="hu-HU" sz="1900" b="0" dirty="0">
              <a:solidFill>
                <a:srgbClr val="000000"/>
              </a:solidFill>
            </a:endParaRPr>
          </a:p>
          <a:p>
            <a:pPr>
              <a:buClr>
                <a:srgbClr val="7F604F"/>
              </a:buClr>
              <a:buSzPct val="90000"/>
              <a:buFont typeface="Comic Sans MS" panose="030F0702030302020204" pitchFamily="66" charset="0"/>
              <a:buChar char=" "/>
            </a:pPr>
            <a:r>
              <a:rPr lang="en-US" altLang="hu-HU" sz="1900" b="0" dirty="0" err="1">
                <a:solidFill>
                  <a:srgbClr val="000000"/>
                </a:solidFill>
              </a:rPr>
              <a:t>Funkciómeghatározás</a:t>
            </a:r>
            <a:endParaRPr lang="en-US" altLang="hu-HU" sz="1900" b="0" dirty="0">
              <a:solidFill>
                <a:srgbClr val="000000"/>
              </a:solidFill>
            </a:endParaRPr>
          </a:p>
          <a:p>
            <a:pPr lvl="1"/>
            <a:r>
              <a:rPr lang="en-US" altLang="hu-HU" sz="1900" b="0" dirty="0" err="1">
                <a:solidFill>
                  <a:srgbClr val="000000"/>
                </a:solidFill>
              </a:rPr>
              <a:t>Segít</a:t>
            </a:r>
            <a:r>
              <a:rPr lang="en-US" altLang="hu-HU" sz="1900" b="0" dirty="0">
                <a:solidFill>
                  <a:srgbClr val="000000"/>
                </a:solidFill>
              </a:rPr>
              <a:t> </a:t>
            </a:r>
            <a:r>
              <a:rPr lang="en-US" altLang="hu-HU" sz="1900" b="0" dirty="0" err="1">
                <a:solidFill>
                  <a:srgbClr val="000000"/>
                </a:solidFill>
              </a:rPr>
              <a:t>az</a:t>
            </a:r>
            <a:r>
              <a:rPr lang="en-US" altLang="hu-HU" sz="1900" b="0" dirty="0">
                <a:solidFill>
                  <a:srgbClr val="000000"/>
                </a:solidFill>
              </a:rPr>
              <a:t> </a:t>
            </a:r>
            <a:r>
              <a:rPr lang="en-US" altLang="hu-HU" sz="1900" b="0" dirty="0" err="1">
                <a:solidFill>
                  <a:srgbClr val="000000"/>
                </a:solidFill>
              </a:rPr>
              <a:t>események</a:t>
            </a:r>
            <a:r>
              <a:rPr lang="en-US" altLang="hu-HU" sz="1900" b="0" dirty="0">
                <a:solidFill>
                  <a:srgbClr val="000000"/>
                </a:solidFill>
              </a:rPr>
              <a:t> </a:t>
            </a:r>
            <a:r>
              <a:rPr lang="en-US" altLang="hu-HU" sz="1900" b="0" dirty="0" err="1">
                <a:solidFill>
                  <a:srgbClr val="000000"/>
                </a:solidFill>
              </a:rPr>
              <a:t>felismerésében</a:t>
            </a:r>
            <a:endParaRPr lang="en-US" altLang="hu-HU" sz="1900" b="0" dirty="0">
              <a:solidFill>
                <a:srgbClr val="000000"/>
              </a:solidFill>
            </a:endParaRPr>
          </a:p>
          <a:p>
            <a:pPr lvl="1"/>
            <a:endParaRPr lang="en-US" altLang="hu-HU" sz="1900" b="0" dirty="0">
              <a:solidFill>
                <a:srgbClr val="000000"/>
              </a:solidFill>
            </a:endParaRPr>
          </a:p>
          <a:p>
            <a:pPr lvl="1"/>
            <a:r>
              <a:rPr lang="en-US" altLang="hu-HU" sz="1900" b="0" dirty="0">
                <a:solidFill>
                  <a:srgbClr val="000000"/>
                </a:solidFill>
              </a:rPr>
              <a:t>Az </a:t>
            </a:r>
            <a:r>
              <a:rPr lang="en-US" altLang="hu-HU" sz="1900" b="0" dirty="0" err="1">
                <a:solidFill>
                  <a:srgbClr val="000000"/>
                </a:solidFill>
              </a:rPr>
              <a:t>entitás-esemény</a:t>
            </a:r>
            <a:r>
              <a:rPr lang="en-US" altLang="hu-HU" sz="1900" b="0" dirty="0">
                <a:solidFill>
                  <a:srgbClr val="000000"/>
                </a:solidFill>
              </a:rPr>
              <a:t> </a:t>
            </a:r>
            <a:r>
              <a:rPr lang="en-US" altLang="hu-HU" sz="1900" b="0" dirty="0" err="1">
                <a:solidFill>
                  <a:srgbClr val="000000"/>
                </a:solidFill>
              </a:rPr>
              <a:t>modellezés</a:t>
            </a:r>
            <a:r>
              <a:rPr lang="en-US" altLang="hu-HU" sz="1900" b="0" dirty="0">
                <a:solidFill>
                  <a:srgbClr val="000000"/>
                </a:solidFill>
              </a:rPr>
              <a:t> </a:t>
            </a:r>
            <a:r>
              <a:rPr lang="en-US" altLang="hu-HU" sz="1900" b="0" dirty="0" err="1">
                <a:solidFill>
                  <a:srgbClr val="000000"/>
                </a:solidFill>
              </a:rPr>
              <a:t>során</a:t>
            </a:r>
            <a:r>
              <a:rPr lang="en-US" altLang="hu-HU" sz="1900" b="0" dirty="0">
                <a:solidFill>
                  <a:srgbClr val="000000"/>
                </a:solidFill>
              </a:rPr>
              <a:t> </a:t>
            </a:r>
            <a:r>
              <a:rPr lang="en-US" altLang="hu-HU" sz="1900" b="0" dirty="0" err="1">
                <a:solidFill>
                  <a:srgbClr val="000000"/>
                </a:solidFill>
              </a:rPr>
              <a:t>feltárt</a:t>
            </a:r>
            <a:r>
              <a:rPr lang="en-US" altLang="hu-HU" sz="1900" b="0" dirty="0">
                <a:solidFill>
                  <a:srgbClr val="000000"/>
                </a:solidFill>
              </a:rPr>
              <a:t> </a:t>
            </a:r>
            <a:r>
              <a:rPr lang="en-US" altLang="hu-HU" sz="1900" b="0" dirty="0" err="1">
                <a:solidFill>
                  <a:srgbClr val="000000"/>
                </a:solidFill>
              </a:rPr>
              <a:t>új</a:t>
            </a:r>
            <a:r>
              <a:rPr lang="en-US" altLang="hu-HU" sz="1900" b="0" dirty="0">
                <a:solidFill>
                  <a:srgbClr val="000000"/>
                </a:solidFill>
              </a:rPr>
              <a:t> </a:t>
            </a:r>
            <a:r>
              <a:rPr lang="en-US" altLang="hu-HU" sz="1900" b="0" dirty="0" err="1">
                <a:solidFill>
                  <a:srgbClr val="000000"/>
                </a:solidFill>
              </a:rPr>
              <a:t>eseményeket</a:t>
            </a:r>
            <a:r>
              <a:rPr lang="en-US" altLang="hu-HU" sz="1900" b="0" dirty="0">
                <a:solidFill>
                  <a:srgbClr val="000000"/>
                </a:solidFill>
              </a:rPr>
              <a:t> </a:t>
            </a:r>
            <a:r>
              <a:rPr lang="en-US" altLang="hu-HU" sz="1900" b="0" dirty="0" err="1">
                <a:solidFill>
                  <a:srgbClr val="000000"/>
                </a:solidFill>
              </a:rPr>
              <a:t>tartalmazza</a:t>
            </a:r>
            <a:r>
              <a:rPr lang="en-US" altLang="hu-HU" sz="1900" b="0" dirty="0">
                <a:solidFill>
                  <a:srgbClr val="000000"/>
                </a:solidFill>
              </a:rPr>
              <a:t> </a:t>
            </a:r>
            <a:r>
              <a:rPr lang="en-US" altLang="hu-HU" sz="1900" b="0" dirty="0" err="1">
                <a:solidFill>
                  <a:srgbClr val="000000"/>
                </a:solidFill>
              </a:rPr>
              <a:t>az</a:t>
            </a:r>
            <a:r>
              <a:rPr lang="en-US" altLang="hu-HU" sz="1900" b="0" dirty="0">
                <a:solidFill>
                  <a:srgbClr val="000000"/>
                </a:solidFill>
              </a:rPr>
              <a:t> </a:t>
            </a:r>
            <a:r>
              <a:rPr lang="en-US" altLang="hu-HU" sz="1900" b="0" dirty="0" err="1">
                <a:solidFill>
                  <a:srgbClr val="000000"/>
                </a:solidFill>
              </a:rPr>
              <a:t>igényelt</a:t>
            </a:r>
            <a:r>
              <a:rPr lang="en-US" altLang="hu-HU" sz="1900" b="0" dirty="0">
                <a:solidFill>
                  <a:srgbClr val="000000"/>
                </a:solidFill>
              </a:rPr>
              <a:t> </a:t>
            </a:r>
            <a:r>
              <a:rPr lang="en-US" altLang="hu-HU" sz="1900" b="0" dirty="0" err="1">
                <a:solidFill>
                  <a:srgbClr val="000000"/>
                </a:solidFill>
              </a:rPr>
              <a:t>rendszer</a:t>
            </a:r>
            <a:r>
              <a:rPr lang="en-US" altLang="hu-HU" sz="1900" b="0" dirty="0">
                <a:solidFill>
                  <a:srgbClr val="000000"/>
                </a:solidFill>
              </a:rPr>
              <a:t> </a:t>
            </a:r>
            <a:r>
              <a:rPr lang="en-US" altLang="hu-HU" sz="1900" b="0" dirty="0" err="1">
                <a:solidFill>
                  <a:srgbClr val="000000"/>
                </a:solidFill>
              </a:rPr>
              <a:t>adatfolyam-modellje</a:t>
            </a:r>
            <a:endParaRPr lang="en-US" altLang="hu-HU" sz="1900" b="0" dirty="0">
              <a:solidFill>
                <a:srgbClr val="000000"/>
              </a:solidFill>
            </a:endParaRPr>
          </a:p>
          <a:p>
            <a:r>
              <a:rPr lang="en-US" altLang="hu-HU" sz="1900" b="0" dirty="0" err="1">
                <a:solidFill>
                  <a:srgbClr val="000000"/>
                </a:solidFill>
              </a:rPr>
              <a:t>Megjegyzés</a:t>
            </a:r>
            <a:endParaRPr lang="en-US" altLang="hu-HU" sz="1900" b="0" dirty="0">
              <a:solidFill>
                <a:srgbClr val="000000"/>
              </a:solidFill>
            </a:endParaRPr>
          </a:p>
          <a:p>
            <a:endParaRPr lang="en-US" altLang="hu-HU" sz="1900" b="0" dirty="0">
              <a:solidFill>
                <a:srgbClr val="000000"/>
              </a:solidFill>
            </a:endParaRPr>
          </a:p>
          <a:p>
            <a:pPr lvl="1"/>
            <a:r>
              <a:rPr lang="en-US" altLang="hu-HU" sz="1900" b="0" dirty="0" err="1">
                <a:solidFill>
                  <a:srgbClr val="000000"/>
                </a:solidFill>
              </a:rPr>
              <a:t>Hibakezelés</a:t>
            </a:r>
            <a:r>
              <a:rPr lang="en-US" altLang="hu-HU" sz="1900" b="0" dirty="0">
                <a:solidFill>
                  <a:srgbClr val="000000"/>
                </a:solidFill>
              </a:rPr>
              <a:t> </a:t>
            </a:r>
            <a:r>
              <a:rPr lang="en-US" altLang="hu-HU" sz="1900" b="0" dirty="0" err="1">
                <a:solidFill>
                  <a:srgbClr val="000000"/>
                </a:solidFill>
              </a:rPr>
              <a:t>nincs</a:t>
            </a:r>
            <a:r>
              <a:rPr lang="en-US" altLang="hu-HU" sz="1900" b="0" dirty="0">
                <a:solidFill>
                  <a:srgbClr val="000000"/>
                </a:solidFill>
              </a:rPr>
              <a:t> </a:t>
            </a:r>
            <a:r>
              <a:rPr lang="en-US" altLang="hu-HU" sz="1900" b="0" dirty="0" err="1">
                <a:solidFill>
                  <a:srgbClr val="000000"/>
                </a:solidFill>
              </a:rPr>
              <a:t>feltüntetve</a:t>
            </a:r>
            <a:r>
              <a:rPr lang="en-US" altLang="hu-HU" sz="1900" b="0" dirty="0">
                <a:solidFill>
                  <a:srgbClr val="000000"/>
                </a:solidFill>
              </a:rPr>
              <a:t> a DFM-</a:t>
            </a:r>
            <a:r>
              <a:rPr lang="en-US" altLang="hu-HU" sz="1900" b="0" dirty="0" err="1">
                <a:solidFill>
                  <a:srgbClr val="000000"/>
                </a:solidFill>
              </a:rPr>
              <a:t>en</a:t>
            </a:r>
            <a:r>
              <a:rPr lang="en-US" altLang="hu-HU" sz="1900" b="0" dirty="0">
                <a:solidFill>
                  <a:srgbClr val="000000"/>
                </a:solidFill>
              </a:rPr>
              <a:t>, </a:t>
            </a:r>
            <a:r>
              <a:rPr lang="en-US" altLang="hu-HU" sz="1900" b="0" dirty="0" err="1">
                <a:solidFill>
                  <a:srgbClr val="000000"/>
                </a:solidFill>
              </a:rPr>
              <a:t>kivéve</a:t>
            </a:r>
            <a:r>
              <a:rPr lang="en-US" altLang="hu-HU" sz="1900" b="0" dirty="0">
                <a:solidFill>
                  <a:srgbClr val="000000"/>
                </a:solidFill>
              </a:rPr>
              <a:t>, ha </a:t>
            </a:r>
            <a:r>
              <a:rPr lang="en-US" altLang="hu-HU" sz="1900" b="0" dirty="0" err="1">
                <a:solidFill>
                  <a:srgbClr val="000000"/>
                </a:solidFill>
              </a:rPr>
              <a:t>nagyon</a:t>
            </a:r>
            <a:r>
              <a:rPr lang="en-US" altLang="hu-HU" sz="1900" b="0" dirty="0">
                <a:solidFill>
                  <a:srgbClr val="000000"/>
                </a:solidFill>
              </a:rPr>
              <a:t> </a:t>
            </a:r>
            <a:r>
              <a:rPr lang="en-US" altLang="hu-HU" sz="1900" b="0" dirty="0" err="1">
                <a:solidFill>
                  <a:srgbClr val="000000"/>
                </a:solidFill>
              </a:rPr>
              <a:t>fontos</a:t>
            </a:r>
            <a:endParaRPr lang="en-US" altLang="hu-HU" sz="1900" b="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wipe dir="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Élőláb helye 4">
            <a:extLst>
              <a:ext uri="{FF2B5EF4-FFF2-40B4-BE49-F238E27FC236}">
                <a16:creationId xmlns:a16="http://schemas.microsoft.com/office/drawing/2014/main" id="{4505EFAC-A487-47D4-978B-DB34FDCB95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hu-HU" b="0">
                <a:latin typeface="Arial" panose="020B0604020202020204" pitchFamily="34" charset="0"/>
              </a:rPr>
              <a:t>Információrendszer fejlesztés módszertana, Dr. Molnár Bálint egyetemi docens</a:t>
            </a:r>
          </a:p>
        </p:txBody>
      </p:sp>
      <p:sp>
        <p:nvSpPr>
          <p:cNvPr id="21507" name="Dia számának helye 5">
            <a:extLst>
              <a:ext uri="{FF2B5EF4-FFF2-40B4-BE49-F238E27FC236}">
                <a16:creationId xmlns:a16="http://schemas.microsoft.com/office/drawing/2014/main" id="{54AA5097-DEA0-48B2-93DF-97F6D769BF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fld id="{14900E78-ABD2-4D5C-9B13-E74C76C72729}" type="slidenum">
              <a:rPr lang="en-US" altLang="hu-HU" b="0">
                <a:latin typeface="Arial" panose="020B0604020202020204" pitchFamily="34" charset="0"/>
              </a:rPr>
              <a:pPr/>
              <a:t>9</a:t>
            </a:fld>
            <a:endParaRPr lang="en-US" altLang="hu-HU" b="0">
              <a:latin typeface="Arial" panose="020B0604020202020204" pitchFamily="34" charset="0"/>
            </a:endParaRPr>
          </a:p>
        </p:txBody>
      </p:sp>
      <p:sp>
        <p:nvSpPr>
          <p:cNvPr id="21508" name="Rectangle 2">
            <a:extLst>
              <a:ext uri="{FF2B5EF4-FFF2-40B4-BE49-F238E27FC236}">
                <a16:creationId xmlns:a16="http://schemas.microsoft.com/office/drawing/2014/main" id="{3FF58D34-0518-4EFE-88B0-DBC5253032C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435100" y="228600"/>
            <a:ext cx="7942263" cy="1143000"/>
          </a:xfrm>
          <a:noFill/>
        </p:spPr>
        <p:txBody>
          <a:bodyPr lIns="92075" tIns="46038" rIns="92075" bIns="46038"/>
          <a:lstStyle/>
          <a:p>
            <a:pPr eaLnBrk="1" hangingPunct="1"/>
            <a:r>
              <a:rPr lang="en-US" altLang="hu-HU" sz="2400"/>
              <a:t>A szervezeti tevékenység modell (BAM) és a (WPM) hatása a DFM-re</a:t>
            </a:r>
          </a:p>
        </p:txBody>
      </p:sp>
      <p:sp>
        <p:nvSpPr>
          <p:cNvPr id="21509" name="Rectangle 3">
            <a:extLst>
              <a:ext uri="{FF2B5EF4-FFF2-40B4-BE49-F238E27FC236}">
                <a16:creationId xmlns:a16="http://schemas.microsoft.com/office/drawing/2014/main" id="{68BB2D10-28D0-482C-83B8-66830B21EA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5613" y="1852613"/>
            <a:ext cx="8761412" cy="377031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hu-HU" altLang="hu-HU"/>
          </a:p>
        </p:txBody>
      </p:sp>
      <p:sp>
        <p:nvSpPr>
          <p:cNvPr id="21510" name="Rectangle 4">
            <a:extLst>
              <a:ext uri="{FF2B5EF4-FFF2-40B4-BE49-F238E27FC236}">
                <a16:creationId xmlns:a16="http://schemas.microsoft.com/office/drawing/2014/main" id="{91447FB0-F775-44F5-BB0D-361B44A0E6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00138" y="2690813"/>
            <a:ext cx="2344737" cy="739775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hu-HU" altLang="hu-HU"/>
          </a:p>
        </p:txBody>
      </p:sp>
      <p:sp>
        <p:nvSpPr>
          <p:cNvPr id="21511" name="Rectangle 5">
            <a:extLst>
              <a:ext uri="{FF2B5EF4-FFF2-40B4-BE49-F238E27FC236}">
                <a16:creationId xmlns:a16="http://schemas.microsoft.com/office/drawing/2014/main" id="{BAF0D25D-3552-4775-AF4C-A8591D89F0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4088" y="4184650"/>
            <a:ext cx="2343150" cy="739775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hu-HU" altLang="hu-HU"/>
          </a:p>
        </p:txBody>
      </p:sp>
      <p:sp>
        <p:nvSpPr>
          <p:cNvPr id="21512" name="Rectangle 6">
            <a:extLst>
              <a:ext uri="{FF2B5EF4-FFF2-40B4-BE49-F238E27FC236}">
                <a16:creationId xmlns:a16="http://schemas.microsoft.com/office/drawing/2014/main" id="{3DDC3D1A-51E2-4D3E-8E71-841C2CB54E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8975" y="2033588"/>
            <a:ext cx="2339975" cy="739775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hu-HU" altLang="hu-HU"/>
          </a:p>
        </p:txBody>
      </p:sp>
      <p:sp>
        <p:nvSpPr>
          <p:cNvPr id="21513" name="Rectangle 7">
            <a:extLst>
              <a:ext uri="{FF2B5EF4-FFF2-40B4-BE49-F238E27FC236}">
                <a16:creationId xmlns:a16="http://schemas.microsoft.com/office/drawing/2014/main" id="{1D65779B-CC55-4B6E-81BC-191021340F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81800" y="3867150"/>
            <a:ext cx="2344738" cy="739775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hu-HU" altLang="hu-HU"/>
          </a:p>
        </p:txBody>
      </p:sp>
      <p:sp>
        <p:nvSpPr>
          <p:cNvPr id="21514" name="Rectangle 8">
            <a:extLst>
              <a:ext uri="{FF2B5EF4-FFF2-40B4-BE49-F238E27FC236}">
                <a16:creationId xmlns:a16="http://schemas.microsoft.com/office/drawing/2014/main" id="{E7C1C393-7B4B-4FF0-8300-2A0E65AD5C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84588" y="4660900"/>
            <a:ext cx="2341562" cy="738188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hu-HU" altLang="hu-HU"/>
          </a:p>
        </p:txBody>
      </p:sp>
      <p:grpSp>
        <p:nvGrpSpPr>
          <p:cNvPr id="21515" name="Group 11">
            <a:extLst>
              <a:ext uri="{FF2B5EF4-FFF2-40B4-BE49-F238E27FC236}">
                <a16:creationId xmlns:a16="http://schemas.microsoft.com/office/drawing/2014/main" id="{071FF7F0-B969-47AD-AF6B-68DAE5058F3A}"/>
              </a:ext>
            </a:extLst>
          </p:cNvPr>
          <p:cNvGrpSpPr>
            <a:grpSpLocks/>
          </p:cNvGrpSpPr>
          <p:nvPr/>
        </p:nvGrpSpPr>
        <p:grpSpPr bwMode="auto">
          <a:xfrm>
            <a:off x="3471863" y="2438400"/>
            <a:ext cx="1019175" cy="628650"/>
            <a:chOff x="2187" y="1536"/>
            <a:chExt cx="642" cy="396"/>
          </a:xfrm>
        </p:grpSpPr>
        <p:sp>
          <p:nvSpPr>
            <p:cNvPr id="21587" name="Line 9">
              <a:extLst>
                <a:ext uri="{FF2B5EF4-FFF2-40B4-BE49-F238E27FC236}">
                  <a16:creationId xmlns:a16="http://schemas.microsoft.com/office/drawing/2014/main" id="{BB2628AB-E420-488E-9B8D-3610AB5BF66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187" y="1584"/>
              <a:ext cx="604" cy="34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21588" name="Freeform 10">
              <a:extLst>
                <a:ext uri="{FF2B5EF4-FFF2-40B4-BE49-F238E27FC236}">
                  <a16:creationId xmlns:a16="http://schemas.microsoft.com/office/drawing/2014/main" id="{12930FBA-40F7-4786-A5BD-7301C7E00AB4}"/>
                </a:ext>
              </a:extLst>
            </p:cNvPr>
            <p:cNvSpPr>
              <a:spLocks/>
            </p:cNvSpPr>
            <p:nvPr/>
          </p:nvSpPr>
          <p:spPr bwMode="auto">
            <a:xfrm>
              <a:off x="2740" y="1536"/>
              <a:ext cx="89" cy="125"/>
            </a:xfrm>
            <a:custGeom>
              <a:avLst/>
              <a:gdLst>
                <a:gd name="T0" fmla="*/ 88 w 89"/>
                <a:gd name="T1" fmla="*/ 16 h 125"/>
                <a:gd name="T2" fmla="*/ 0 w 89"/>
                <a:gd name="T3" fmla="*/ 0 h 125"/>
                <a:gd name="T4" fmla="*/ 10 w 89"/>
                <a:gd name="T5" fmla="*/ 124 h 125"/>
                <a:gd name="T6" fmla="*/ 88 w 89"/>
                <a:gd name="T7" fmla="*/ 16 h 12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9" h="125">
                  <a:moveTo>
                    <a:pt x="88" y="16"/>
                  </a:moveTo>
                  <a:lnTo>
                    <a:pt x="0" y="0"/>
                  </a:lnTo>
                  <a:lnTo>
                    <a:pt x="10" y="124"/>
                  </a:lnTo>
                  <a:lnTo>
                    <a:pt x="88" y="16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/>
            </a:p>
          </p:txBody>
        </p:sp>
      </p:grpSp>
      <p:grpSp>
        <p:nvGrpSpPr>
          <p:cNvPr id="21516" name="Group 14">
            <a:extLst>
              <a:ext uri="{FF2B5EF4-FFF2-40B4-BE49-F238E27FC236}">
                <a16:creationId xmlns:a16="http://schemas.microsoft.com/office/drawing/2014/main" id="{9E9FF434-B00C-48D0-B424-139887339312}"/>
              </a:ext>
            </a:extLst>
          </p:cNvPr>
          <p:cNvGrpSpPr>
            <a:grpSpLocks/>
          </p:cNvGrpSpPr>
          <p:nvPr/>
        </p:nvGrpSpPr>
        <p:grpSpPr bwMode="auto">
          <a:xfrm>
            <a:off x="3544888" y="2773363"/>
            <a:ext cx="1016000" cy="630237"/>
            <a:chOff x="2233" y="1747"/>
            <a:chExt cx="640" cy="397"/>
          </a:xfrm>
        </p:grpSpPr>
        <p:sp>
          <p:nvSpPr>
            <p:cNvPr id="21585" name="Line 12">
              <a:extLst>
                <a:ext uri="{FF2B5EF4-FFF2-40B4-BE49-F238E27FC236}">
                  <a16:creationId xmlns:a16="http://schemas.microsoft.com/office/drawing/2014/main" id="{025BEE41-E427-4D59-B883-E458787079A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278" y="1747"/>
              <a:ext cx="595" cy="37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21586" name="Freeform 13">
              <a:extLst>
                <a:ext uri="{FF2B5EF4-FFF2-40B4-BE49-F238E27FC236}">
                  <a16:creationId xmlns:a16="http://schemas.microsoft.com/office/drawing/2014/main" id="{29783B2F-539E-4CAC-8D99-257CE1C949E6}"/>
                </a:ext>
              </a:extLst>
            </p:cNvPr>
            <p:cNvSpPr>
              <a:spLocks/>
            </p:cNvSpPr>
            <p:nvPr/>
          </p:nvSpPr>
          <p:spPr bwMode="auto">
            <a:xfrm>
              <a:off x="2233" y="2039"/>
              <a:ext cx="88" cy="105"/>
            </a:xfrm>
            <a:custGeom>
              <a:avLst/>
              <a:gdLst>
                <a:gd name="T0" fmla="*/ 0 w 88"/>
                <a:gd name="T1" fmla="*/ 101 h 105"/>
                <a:gd name="T2" fmla="*/ 87 w 88"/>
                <a:gd name="T3" fmla="*/ 104 h 105"/>
                <a:gd name="T4" fmla="*/ 74 w 88"/>
                <a:gd name="T5" fmla="*/ 0 h 105"/>
                <a:gd name="T6" fmla="*/ 0 w 88"/>
                <a:gd name="T7" fmla="*/ 101 h 10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8" h="105">
                  <a:moveTo>
                    <a:pt x="0" y="101"/>
                  </a:moveTo>
                  <a:lnTo>
                    <a:pt x="87" y="104"/>
                  </a:lnTo>
                  <a:lnTo>
                    <a:pt x="74" y="0"/>
                  </a:lnTo>
                  <a:lnTo>
                    <a:pt x="0" y="101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/>
            </a:p>
          </p:txBody>
        </p:sp>
      </p:grpSp>
      <p:grpSp>
        <p:nvGrpSpPr>
          <p:cNvPr id="21517" name="Group 17">
            <a:extLst>
              <a:ext uri="{FF2B5EF4-FFF2-40B4-BE49-F238E27FC236}">
                <a16:creationId xmlns:a16="http://schemas.microsoft.com/office/drawing/2014/main" id="{FEC7E8FF-6661-446E-AA72-6FE6B5D43624}"/>
              </a:ext>
            </a:extLst>
          </p:cNvPr>
          <p:cNvGrpSpPr>
            <a:grpSpLocks/>
          </p:cNvGrpSpPr>
          <p:nvPr/>
        </p:nvGrpSpPr>
        <p:grpSpPr bwMode="auto">
          <a:xfrm>
            <a:off x="1706563" y="3446463"/>
            <a:ext cx="79375" cy="725487"/>
            <a:chOff x="1075" y="2171"/>
            <a:chExt cx="50" cy="457"/>
          </a:xfrm>
        </p:grpSpPr>
        <p:sp>
          <p:nvSpPr>
            <p:cNvPr id="21583" name="Line 15">
              <a:extLst>
                <a:ext uri="{FF2B5EF4-FFF2-40B4-BE49-F238E27FC236}">
                  <a16:creationId xmlns:a16="http://schemas.microsoft.com/office/drawing/2014/main" id="{1862FE4F-EDFC-433E-BA24-AB401C95ED5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04" y="2171"/>
              <a:ext cx="0" cy="38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21584" name="Freeform 16">
              <a:extLst>
                <a:ext uri="{FF2B5EF4-FFF2-40B4-BE49-F238E27FC236}">
                  <a16:creationId xmlns:a16="http://schemas.microsoft.com/office/drawing/2014/main" id="{17E9D8BF-A498-4E08-964E-294E702055ED}"/>
                </a:ext>
              </a:extLst>
            </p:cNvPr>
            <p:cNvSpPr>
              <a:spLocks/>
            </p:cNvSpPr>
            <p:nvPr/>
          </p:nvSpPr>
          <p:spPr bwMode="auto">
            <a:xfrm>
              <a:off x="1075" y="2463"/>
              <a:ext cx="50" cy="165"/>
            </a:xfrm>
            <a:custGeom>
              <a:avLst/>
              <a:gdLst>
                <a:gd name="T0" fmla="*/ 25 w 50"/>
                <a:gd name="T1" fmla="*/ 164 h 165"/>
                <a:gd name="T2" fmla="*/ 49 w 50"/>
                <a:gd name="T3" fmla="*/ 0 h 165"/>
                <a:gd name="T4" fmla="*/ 0 w 50"/>
                <a:gd name="T5" fmla="*/ 0 h 165"/>
                <a:gd name="T6" fmla="*/ 25 w 50"/>
                <a:gd name="T7" fmla="*/ 164 h 16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50" h="165">
                  <a:moveTo>
                    <a:pt x="25" y="164"/>
                  </a:moveTo>
                  <a:lnTo>
                    <a:pt x="49" y="0"/>
                  </a:lnTo>
                  <a:lnTo>
                    <a:pt x="0" y="0"/>
                  </a:lnTo>
                  <a:lnTo>
                    <a:pt x="25" y="164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/>
            </a:p>
          </p:txBody>
        </p:sp>
      </p:grpSp>
      <p:grpSp>
        <p:nvGrpSpPr>
          <p:cNvPr id="21518" name="Group 20">
            <a:extLst>
              <a:ext uri="{FF2B5EF4-FFF2-40B4-BE49-F238E27FC236}">
                <a16:creationId xmlns:a16="http://schemas.microsoft.com/office/drawing/2014/main" id="{5B5E3FAB-9CE6-4D09-BE29-2A6773B793DE}"/>
              </a:ext>
            </a:extLst>
          </p:cNvPr>
          <p:cNvGrpSpPr>
            <a:grpSpLocks/>
          </p:cNvGrpSpPr>
          <p:nvPr/>
        </p:nvGrpSpPr>
        <p:grpSpPr bwMode="auto">
          <a:xfrm>
            <a:off x="2374900" y="3444875"/>
            <a:ext cx="4384675" cy="1044575"/>
            <a:chOff x="1496" y="2170"/>
            <a:chExt cx="2762" cy="658"/>
          </a:xfrm>
        </p:grpSpPr>
        <p:sp>
          <p:nvSpPr>
            <p:cNvPr id="21581" name="Line 18">
              <a:extLst>
                <a:ext uri="{FF2B5EF4-FFF2-40B4-BE49-F238E27FC236}">
                  <a16:creationId xmlns:a16="http://schemas.microsoft.com/office/drawing/2014/main" id="{2CEE81DF-B03C-4658-8669-9B6B633D79E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96" y="2170"/>
              <a:ext cx="2710" cy="64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21582" name="Freeform 19">
              <a:extLst>
                <a:ext uri="{FF2B5EF4-FFF2-40B4-BE49-F238E27FC236}">
                  <a16:creationId xmlns:a16="http://schemas.microsoft.com/office/drawing/2014/main" id="{EFDF7C46-BA6B-4750-985C-27EB1D2A6434}"/>
                </a:ext>
              </a:extLst>
            </p:cNvPr>
            <p:cNvSpPr>
              <a:spLocks/>
            </p:cNvSpPr>
            <p:nvPr/>
          </p:nvSpPr>
          <p:spPr bwMode="auto">
            <a:xfrm>
              <a:off x="4118" y="2769"/>
              <a:ext cx="140" cy="59"/>
            </a:xfrm>
            <a:custGeom>
              <a:avLst/>
              <a:gdLst>
                <a:gd name="T0" fmla="*/ 139 w 140"/>
                <a:gd name="T1" fmla="*/ 58 h 59"/>
                <a:gd name="T2" fmla="*/ 23 w 140"/>
                <a:gd name="T3" fmla="*/ 0 h 59"/>
                <a:gd name="T4" fmla="*/ 0 w 140"/>
                <a:gd name="T5" fmla="*/ 56 h 59"/>
                <a:gd name="T6" fmla="*/ 139 w 140"/>
                <a:gd name="T7" fmla="*/ 58 h 5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40" h="59">
                  <a:moveTo>
                    <a:pt x="139" y="58"/>
                  </a:moveTo>
                  <a:lnTo>
                    <a:pt x="23" y="0"/>
                  </a:lnTo>
                  <a:lnTo>
                    <a:pt x="0" y="56"/>
                  </a:lnTo>
                  <a:lnTo>
                    <a:pt x="139" y="58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/>
            </a:p>
          </p:txBody>
        </p:sp>
      </p:grpSp>
      <p:grpSp>
        <p:nvGrpSpPr>
          <p:cNvPr id="21519" name="Group 26">
            <a:extLst>
              <a:ext uri="{FF2B5EF4-FFF2-40B4-BE49-F238E27FC236}">
                <a16:creationId xmlns:a16="http://schemas.microsoft.com/office/drawing/2014/main" id="{1C008562-8828-4F27-9058-D005E59E5739}"/>
              </a:ext>
            </a:extLst>
          </p:cNvPr>
          <p:cNvGrpSpPr>
            <a:grpSpLocks/>
          </p:cNvGrpSpPr>
          <p:nvPr/>
        </p:nvGrpSpPr>
        <p:grpSpPr bwMode="auto">
          <a:xfrm>
            <a:off x="6396038" y="2773363"/>
            <a:ext cx="731837" cy="1081087"/>
            <a:chOff x="4029" y="1747"/>
            <a:chExt cx="461" cy="681"/>
          </a:xfrm>
        </p:grpSpPr>
        <p:sp>
          <p:nvSpPr>
            <p:cNvPr id="21576" name="Line 21">
              <a:extLst>
                <a:ext uri="{FF2B5EF4-FFF2-40B4-BE49-F238E27FC236}">
                  <a16:creationId xmlns:a16="http://schemas.microsoft.com/office/drawing/2014/main" id="{3FF96FD0-DB63-4DF0-8C79-0E99AD0BE55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29" y="1747"/>
              <a:ext cx="63" cy="9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21577" name="Line 22">
              <a:extLst>
                <a:ext uri="{FF2B5EF4-FFF2-40B4-BE49-F238E27FC236}">
                  <a16:creationId xmlns:a16="http://schemas.microsoft.com/office/drawing/2014/main" id="{A6690BBC-0D6B-4025-9B93-03105B4F65E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56" y="1935"/>
              <a:ext cx="62" cy="9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21578" name="Line 23">
              <a:extLst>
                <a:ext uri="{FF2B5EF4-FFF2-40B4-BE49-F238E27FC236}">
                  <a16:creationId xmlns:a16="http://schemas.microsoft.com/office/drawing/2014/main" id="{070FB42E-7937-4067-A760-FAF3708A902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81" y="2119"/>
              <a:ext cx="64" cy="9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21579" name="Line 24">
              <a:extLst>
                <a:ext uri="{FF2B5EF4-FFF2-40B4-BE49-F238E27FC236}">
                  <a16:creationId xmlns:a16="http://schemas.microsoft.com/office/drawing/2014/main" id="{1D46900F-8EA8-44ED-AECE-604507FEB9D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08" y="2306"/>
              <a:ext cx="63" cy="9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21580" name="Freeform 25">
              <a:extLst>
                <a:ext uri="{FF2B5EF4-FFF2-40B4-BE49-F238E27FC236}">
                  <a16:creationId xmlns:a16="http://schemas.microsoft.com/office/drawing/2014/main" id="{4D0303FC-0E8B-4F97-8CA3-1D811EED9836}"/>
                </a:ext>
              </a:extLst>
            </p:cNvPr>
            <p:cNvSpPr>
              <a:spLocks/>
            </p:cNvSpPr>
            <p:nvPr/>
          </p:nvSpPr>
          <p:spPr bwMode="auto">
            <a:xfrm>
              <a:off x="4290" y="2119"/>
              <a:ext cx="200" cy="309"/>
            </a:xfrm>
            <a:custGeom>
              <a:avLst/>
              <a:gdLst>
                <a:gd name="T0" fmla="*/ 199 w 200"/>
                <a:gd name="T1" fmla="*/ 308 h 309"/>
                <a:gd name="T2" fmla="*/ 86 w 200"/>
                <a:gd name="T3" fmla="*/ 0 h 309"/>
                <a:gd name="T4" fmla="*/ 0 w 200"/>
                <a:gd name="T5" fmla="*/ 143 h 309"/>
                <a:gd name="T6" fmla="*/ 199 w 200"/>
                <a:gd name="T7" fmla="*/ 308 h 30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00" h="309">
                  <a:moveTo>
                    <a:pt x="199" y="308"/>
                  </a:moveTo>
                  <a:lnTo>
                    <a:pt x="86" y="0"/>
                  </a:lnTo>
                  <a:lnTo>
                    <a:pt x="0" y="143"/>
                  </a:lnTo>
                  <a:lnTo>
                    <a:pt x="199" y="308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/>
            </a:p>
          </p:txBody>
        </p:sp>
      </p:grpSp>
      <p:grpSp>
        <p:nvGrpSpPr>
          <p:cNvPr id="21520" name="Group 41">
            <a:extLst>
              <a:ext uri="{FF2B5EF4-FFF2-40B4-BE49-F238E27FC236}">
                <a16:creationId xmlns:a16="http://schemas.microsoft.com/office/drawing/2014/main" id="{22A2DCDB-8FC7-40C6-93CA-A7F9A9D9EEBB}"/>
              </a:ext>
            </a:extLst>
          </p:cNvPr>
          <p:cNvGrpSpPr>
            <a:grpSpLocks/>
          </p:cNvGrpSpPr>
          <p:nvPr/>
        </p:nvGrpSpPr>
        <p:grpSpPr bwMode="auto">
          <a:xfrm>
            <a:off x="6040438" y="4610100"/>
            <a:ext cx="1265237" cy="234950"/>
            <a:chOff x="3805" y="2904"/>
            <a:chExt cx="797" cy="148"/>
          </a:xfrm>
        </p:grpSpPr>
        <p:sp>
          <p:nvSpPr>
            <p:cNvPr id="21562" name="Line 27">
              <a:extLst>
                <a:ext uri="{FF2B5EF4-FFF2-40B4-BE49-F238E27FC236}">
                  <a16:creationId xmlns:a16="http://schemas.microsoft.com/office/drawing/2014/main" id="{27D78022-BFA6-4EC9-A965-70CF565ACA3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564" y="2904"/>
              <a:ext cx="38" cy="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21563" name="Line 28">
              <a:extLst>
                <a:ext uri="{FF2B5EF4-FFF2-40B4-BE49-F238E27FC236}">
                  <a16:creationId xmlns:a16="http://schemas.microsoft.com/office/drawing/2014/main" id="{820DB315-81E5-4A6E-9D50-CF02C9B673A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504" y="2916"/>
              <a:ext cx="37" cy="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21564" name="Line 29">
              <a:extLst>
                <a:ext uri="{FF2B5EF4-FFF2-40B4-BE49-F238E27FC236}">
                  <a16:creationId xmlns:a16="http://schemas.microsoft.com/office/drawing/2014/main" id="{B449732A-1186-4F4A-8AE5-F66FBA7BB4B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442" y="2928"/>
              <a:ext cx="37" cy="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21565" name="Line 30">
              <a:extLst>
                <a:ext uri="{FF2B5EF4-FFF2-40B4-BE49-F238E27FC236}">
                  <a16:creationId xmlns:a16="http://schemas.microsoft.com/office/drawing/2014/main" id="{910F76B4-BEA0-426D-B8D3-25CC04B2ECC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381" y="2939"/>
              <a:ext cx="36" cy="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21566" name="Line 31">
              <a:extLst>
                <a:ext uri="{FF2B5EF4-FFF2-40B4-BE49-F238E27FC236}">
                  <a16:creationId xmlns:a16="http://schemas.microsoft.com/office/drawing/2014/main" id="{D2D107F6-4151-4DCC-9B54-CB292024CC2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319" y="2951"/>
              <a:ext cx="37" cy="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21567" name="Line 32">
              <a:extLst>
                <a:ext uri="{FF2B5EF4-FFF2-40B4-BE49-F238E27FC236}">
                  <a16:creationId xmlns:a16="http://schemas.microsoft.com/office/drawing/2014/main" id="{431F87AC-FA67-42AF-8796-B148CD9BBE2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258" y="2963"/>
              <a:ext cx="36" cy="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21568" name="Line 33">
              <a:extLst>
                <a:ext uri="{FF2B5EF4-FFF2-40B4-BE49-F238E27FC236}">
                  <a16:creationId xmlns:a16="http://schemas.microsoft.com/office/drawing/2014/main" id="{0EEFCA65-C2F9-4BA1-A177-C70A955F83D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196" y="2974"/>
              <a:ext cx="38" cy="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21569" name="Line 34">
              <a:extLst>
                <a:ext uri="{FF2B5EF4-FFF2-40B4-BE49-F238E27FC236}">
                  <a16:creationId xmlns:a16="http://schemas.microsoft.com/office/drawing/2014/main" id="{D340FF0A-9BBF-4C52-82EA-908370C8F58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134" y="2987"/>
              <a:ext cx="38" cy="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21570" name="Line 35">
              <a:extLst>
                <a:ext uri="{FF2B5EF4-FFF2-40B4-BE49-F238E27FC236}">
                  <a16:creationId xmlns:a16="http://schemas.microsoft.com/office/drawing/2014/main" id="{900F20DC-D07B-4C77-83B9-4231FF2ABA6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073" y="2998"/>
              <a:ext cx="38" cy="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21571" name="Line 36">
              <a:extLst>
                <a:ext uri="{FF2B5EF4-FFF2-40B4-BE49-F238E27FC236}">
                  <a16:creationId xmlns:a16="http://schemas.microsoft.com/office/drawing/2014/main" id="{CC7979E1-27B0-4C4F-A189-12F9E7C0393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011" y="3009"/>
              <a:ext cx="38" cy="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21572" name="Line 37">
              <a:extLst>
                <a:ext uri="{FF2B5EF4-FFF2-40B4-BE49-F238E27FC236}">
                  <a16:creationId xmlns:a16="http://schemas.microsoft.com/office/drawing/2014/main" id="{3D893D5B-A1E4-4323-802F-62496A4238D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951" y="3021"/>
              <a:ext cx="37" cy="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21573" name="Line 38">
              <a:extLst>
                <a:ext uri="{FF2B5EF4-FFF2-40B4-BE49-F238E27FC236}">
                  <a16:creationId xmlns:a16="http://schemas.microsoft.com/office/drawing/2014/main" id="{DF45CFD9-81C4-49E8-A89B-D2B42E353EA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888" y="3033"/>
              <a:ext cx="38" cy="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21574" name="Line 39">
              <a:extLst>
                <a:ext uri="{FF2B5EF4-FFF2-40B4-BE49-F238E27FC236}">
                  <a16:creationId xmlns:a16="http://schemas.microsoft.com/office/drawing/2014/main" id="{E5B0E687-F787-4170-AF17-F0B8AFC03D6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828" y="3044"/>
              <a:ext cx="37" cy="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21575" name="Freeform 40">
              <a:extLst>
                <a:ext uri="{FF2B5EF4-FFF2-40B4-BE49-F238E27FC236}">
                  <a16:creationId xmlns:a16="http://schemas.microsoft.com/office/drawing/2014/main" id="{BE28537A-9513-4E64-B1BB-C680A9204C63}"/>
                </a:ext>
              </a:extLst>
            </p:cNvPr>
            <p:cNvSpPr>
              <a:spLocks/>
            </p:cNvSpPr>
            <p:nvPr/>
          </p:nvSpPr>
          <p:spPr bwMode="auto">
            <a:xfrm>
              <a:off x="3805" y="3018"/>
              <a:ext cx="108" cy="34"/>
            </a:xfrm>
            <a:custGeom>
              <a:avLst/>
              <a:gdLst>
                <a:gd name="T0" fmla="*/ 0 w 108"/>
                <a:gd name="T1" fmla="*/ 33 h 34"/>
                <a:gd name="T2" fmla="*/ 107 w 108"/>
                <a:gd name="T3" fmla="*/ 31 h 34"/>
                <a:gd name="T4" fmla="*/ 89 w 108"/>
                <a:gd name="T5" fmla="*/ 0 h 34"/>
                <a:gd name="T6" fmla="*/ 0 w 108"/>
                <a:gd name="T7" fmla="*/ 33 h 3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08" h="34">
                  <a:moveTo>
                    <a:pt x="0" y="33"/>
                  </a:moveTo>
                  <a:lnTo>
                    <a:pt x="107" y="31"/>
                  </a:lnTo>
                  <a:lnTo>
                    <a:pt x="89" y="0"/>
                  </a:lnTo>
                  <a:lnTo>
                    <a:pt x="0" y="33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/>
            </a:p>
          </p:txBody>
        </p:sp>
      </p:grpSp>
      <p:grpSp>
        <p:nvGrpSpPr>
          <p:cNvPr id="21521" name="Group 44">
            <a:extLst>
              <a:ext uri="{FF2B5EF4-FFF2-40B4-BE49-F238E27FC236}">
                <a16:creationId xmlns:a16="http://schemas.microsoft.com/office/drawing/2014/main" id="{FA53F9EF-84CA-4ECF-9152-694FA5781C24}"/>
              </a:ext>
            </a:extLst>
          </p:cNvPr>
          <p:cNvGrpSpPr>
            <a:grpSpLocks/>
          </p:cNvGrpSpPr>
          <p:nvPr/>
        </p:nvGrpSpPr>
        <p:grpSpPr bwMode="auto">
          <a:xfrm>
            <a:off x="1908175" y="4930775"/>
            <a:ext cx="1752600" cy="350838"/>
            <a:chOff x="1202" y="3106"/>
            <a:chExt cx="1104" cy="221"/>
          </a:xfrm>
        </p:grpSpPr>
        <p:sp>
          <p:nvSpPr>
            <p:cNvPr id="21560" name="Line 42">
              <a:extLst>
                <a:ext uri="{FF2B5EF4-FFF2-40B4-BE49-F238E27FC236}">
                  <a16:creationId xmlns:a16="http://schemas.microsoft.com/office/drawing/2014/main" id="{C5FCBA61-04F9-4897-95F5-FA64C3E155A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02" y="3106"/>
              <a:ext cx="1066" cy="21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21561" name="Freeform 43">
              <a:extLst>
                <a:ext uri="{FF2B5EF4-FFF2-40B4-BE49-F238E27FC236}">
                  <a16:creationId xmlns:a16="http://schemas.microsoft.com/office/drawing/2014/main" id="{72E8A168-1FD1-4290-8E17-9A7D643B49BC}"/>
                </a:ext>
              </a:extLst>
            </p:cNvPr>
            <p:cNvSpPr>
              <a:spLocks/>
            </p:cNvSpPr>
            <p:nvPr/>
          </p:nvSpPr>
          <p:spPr bwMode="auto">
            <a:xfrm>
              <a:off x="2197" y="3291"/>
              <a:ext cx="109" cy="36"/>
            </a:xfrm>
            <a:custGeom>
              <a:avLst/>
              <a:gdLst>
                <a:gd name="T0" fmla="*/ 108 w 109"/>
                <a:gd name="T1" fmla="*/ 35 h 36"/>
                <a:gd name="T2" fmla="*/ 21 w 109"/>
                <a:gd name="T3" fmla="*/ 0 h 36"/>
                <a:gd name="T4" fmla="*/ 0 w 109"/>
                <a:gd name="T5" fmla="*/ 32 h 36"/>
                <a:gd name="T6" fmla="*/ 108 w 109"/>
                <a:gd name="T7" fmla="*/ 35 h 3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09" h="36">
                  <a:moveTo>
                    <a:pt x="108" y="35"/>
                  </a:moveTo>
                  <a:lnTo>
                    <a:pt x="21" y="0"/>
                  </a:lnTo>
                  <a:lnTo>
                    <a:pt x="0" y="32"/>
                  </a:lnTo>
                  <a:lnTo>
                    <a:pt x="108" y="35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/>
            </a:p>
          </p:txBody>
        </p:sp>
      </p:grpSp>
      <p:grpSp>
        <p:nvGrpSpPr>
          <p:cNvPr id="21522" name="Group 47">
            <a:extLst>
              <a:ext uri="{FF2B5EF4-FFF2-40B4-BE49-F238E27FC236}">
                <a16:creationId xmlns:a16="http://schemas.microsoft.com/office/drawing/2014/main" id="{E11BFCAD-6F99-4A83-95CF-C410585011DF}"/>
              </a:ext>
            </a:extLst>
          </p:cNvPr>
          <p:cNvGrpSpPr>
            <a:grpSpLocks/>
          </p:cNvGrpSpPr>
          <p:nvPr/>
        </p:nvGrpSpPr>
        <p:grpSpPr bwMode="auto">
          <a:xfrm>
            <a:off x="1085850" y="4200525"/>
            <a:ext cx="1893888" cy="669925"/>
            <a:chOff x="684" y="2646"/>
            <a:chExt cx="1193" cy="422"/>
          </a:xfrm>
        </p:grpSpPr>
        <p:sp>
          <p:nvSpPr>
            <p:cNvPr id="21558" name="Rectangle 45">
              <a:extLst>
                <a:ext uri="{FF2B5EF4-FFF2-40B4-BE49-F238E27FC236}">
                  <a16:creationId xmlns:a16="http://schemas.microsoft.com/office/drawing/2014/main" id="{BF58A2C4-7B6D-4AF4-9A3A-8BDF53E28E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4" y="2646"/>
              <a:ext cx="1193" cy="42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defTabSz="762000">
                <a:defRPr sz="1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defTabSz="762000">
                <a:defRPr sz="1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defTabSz="762000">
                <a:defRPr sz="1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defTabSz="762000">
                <a:defRPr sz="1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defTabSz="762000">
                <a:defRPr sz="1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hu-HU" sz="1900" b="0">
                  <a:solidFill>
                    <a:srgbClr val="000000"/>
                  </a:solidFill>
                </a:rPr>
                <a:t>Munkafolyamat</a:t>
              </a:r>
            </a:p>
            <a:p>
              <a:r>
                <a:rPr lang="en-US" altLang="hu-HU" sz="1900" b="0">
                  <a:solidFill>
                    <a:srgbClr val="000000"/>
                  </a:solidFill>
                </a:rPr>
                <a:t>modell</a:t>
              </a:r>
            </a:p>
          </p:txBody>
        </p:sp>
        <p:sp>
          <p:nvSpPr>
            <p:cNvPr id="21559" name="Rectangle 46">
              <a:extLst>
                <a:ext uri="{FF2B5EF4-FFF2-40B4-BE49-F238E27FC236}">
                  <a16:creationId xmlns:a16="http://schemas.microsoft.com/office/drawing/2014/main" id="{47CA738F-2220-424C-BD18-ADA1A1BDDC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69" y="2773"/>
              <a:ext cx="538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hu-HU" altLang="hu-HU"/>
            </a:p>
          </p:txBody>
        </p:sp>
      </p:grpSp>
      <p:grpSp>
        <p:nvGrpSpPr>
          <p:cNvPr id="21523" name="Group 50">
            <a:extLst>
              <a:ext uri="{FF2B5EF4-FFF2-40B4-BE49-F238E27FC236}">
                <a16:creationId xmlns:a16="http://schemas.microsoft.com/office/drawing/2014/main" id="{00496430-B4CC-4262-9E72-FAE834E303E5}"/>
              </a:ext>
            </a:extLst>
          </p:cNvPr>
          <p:cNvGrpSpPr>
            <a:grpSpLocks/>
          </p:cNvGrpSpPr>
          <p:nvPr/>
        </p:nvGrpSpPr>
        <p:grpSpPr bwMode="auto">
          <a:xfrm>
            <a:off x="7348538" y="3883025"/>
            <a:ext cx="963612" cy="669925"/>
            <a:chOff x="4629" y="2446"/>
            <a:chExt cx="607" cy="422"/>
          </a:xfrm>
        </p:grpSpPr>
        <p:sp>
          <p:nvSpPr>
            <p:cNvPr id="21556" name="Rectangle 48">
              <a:extLst>
                <a:ext uri="{FF2B5EF4-FFF2-40B4-BE49-F238E27FC236}">
                  <a16:creationId xmlns:a16="http://schemas.microsoft.com/office/drawing/2014/main" id="{C25B00FB-BE7A-49A3-A18E-3B8416976F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29" y="2446"/>
              <a:ext cx="607" cy="42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defTabSz="762000">
                <a:defRPr sz="1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defTabSz="762000">
                <a:defRPr sz="1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defTabSz="762000">
                <a:defRPr sz="1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defTabSz="762000">
                <a:defRPr sz="1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defTabSz="762000">
                <a:defRPr sz="1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hu-HU" sz="1900" b="0">
                  <a:solidFill>
                    <a:srgbClr val="000000"/>
                  </a:solidFill>
                </a:rPr>
                <a:t>Logikai</a:t>
              </a:r>
            </a:p>
            <a:p>
              <a:r>
                <a:rPr lang="en-US" altLang="hu-HU" sz="1900" b="0">
                  <a:solidFill>
                    <a:srgbClr val="000000"/>
                  </a:solidFill>
                </a:rPr>
                <a:t>DFM</a:t>
              </a:r>
            </a:p>
          </p:txBody>
        </p:sp>
        <p:sp>
          <p:nvSpPr>
            <p:cNvPr id="21557" name="Rectangle 49">
              <a:extLst>
                <a:ext uri="{FF2B5EF4-FFF2-40B4-BE49-F238E27FC236}">
                  <a16:creationId xmlns:a16="http://schemas.microsoft.com/office/drawing/2014/main" id="{EC441EB3-B696-4501-8B81-ED78A38C52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29" y="2573"/>
              <a:ext cx="445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hu-HU" altLang="hu-HU"/>
            </a:p>
          </p:txBody>
        </p:sp>
      </p:grpSp>
      <p:grpSp>
        <p:nvGrpSpPr>
          <p:cNvPr id="21524" name="Group 53">
            <a:extLst>
              <a:ext uri="{FF2B5EF4-FFF2-40B4-BE49-F238E27FC236}">
                <a16:creationId xmlns:a16="http://schemas.microsoft.com/office/drawing/2014/main" id="{7DC54E3B-B6F2-4826-8E79-4A7AF9D4449A}"/>
              </a:ext>
            </a:extLst>
          </p:cNvPr>
          <p:cNvGrpSpPr>
            <a:grpSpLocks/>
          </p:cNvGrpSpPr>
          <p:nvPr/>
        </p:nvGrpSpPr>
        <p:grpSpPr bwMode="auto">
          <a:xfrm>
            <a:off x="2724150" y="2125663"/>
            <a:ext cx="2052638" cy="517525"/>
            <a:chOff x="1716" y="1339"/>
            <a:chExt cx="1293" cy="326"/>
          </a:xfrm>
        </p:grpSpPr>
        <p:sp>
          <p:nvSpPr>
            <p:cNvPr id="21554" name="Rectangle 51">
              <a:extLst>
                <a:ext uri="{FF2B5EF4-FFF2-40B4-BE49-F238E27FC236}">
                  <a16:creationId xmlns:a16="http://schemas.microsoft.com/office/drawing/2014/main" id="{76986C4F-1CB6-4844-AB51-B06BF5F623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16" y="1339"/>
              <a:ext cx="1293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defTabSz="762000">
                <a:defRPr sz="1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defTabSz="762000">
                <a:defRPr sz="1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defTabSz="762000">
                <a:defRPr sz="1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defTabSz="762000">
                <a:defRPr sz="1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defTabSz="762000">
                <a:defRPr sz="1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hu-HU" b="0">
                  <a:solidFill>
                    <a:srgbClr val="000000"/>
                  </a:solidFill>
                </a:rPr>
                <a:t>Újrafelhasználhatóság</a:t>
              </a:r>
            </a:p>
            <a:p>
              <a:r>
                <a:rPr lang="en-US" altLang="hu-HU" b="0">
                  <a:solidFill>
                    <a:srgbClr val="000000"/>
                  </a:solidFill>
                </a:rPr>
                <a:t>megvizsgálása</a:t>
              </a:r>
            </a:p>
          </p:txBody>
        </p:sp>
        <p:sp>
          <p:nvSpPr>
            <p:cNvPr id="21555" name="Rectangle 52">
              <a:extLst>
                <a:ext uri="{FF2B5EF4-FFF2-40B4-BE49-F238E27FC236}">
                  <a16:creationId xmlns:a16="http://schemas.microsoft.com/office/drawing/2014/main" id="{8B1A069D-9FF0-4348-A9DC-EFD30F6BC1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16" y="1421"/>
              <a:ext cx="582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hu-HU" altLang="hu-HU"/>
            </a:p>
          </p:txBody>
        </p:sp>
      </p:grpSp>
      <p:grpSp>
        <p:nvGrpSpPr>
          <p:cNvPr id="21525" name="Group 56">
            <a:extLst>
              <a:ext uri="{FF2B5EF4-FFF2-40B4-BE49-F238E27FC236}">
                <a16:creationId xmlns:a16="http://schemas.microsoft.com/office/drawing/2014/main" id="{52AE42D0-D7F6-4928-903D-67DC34C332B9}"/>
              </a:ext>
            </a:extLst>
          </p:cNvPr>
          <p:cNvGrpSpPr>
            <a:grpSpLocks/>
          </p:cNvGrpSpPr>
          <p:nvPr/>
        </p:nvGrpSpPr>
        <p:grpSpPr bwMode="auto">
          <a:xfrm>
            <a:off x="4513263" y="2016125"/>
            <a:ext cx="1979612" cy="669925"/>
            <a:chOff x="2843" y="1270"/>
            <a:chExt cx="1247" cy="422"/>
          </a:xfrm>
        </p:grpSpPr>
        <p:sp>
          <p:nvSpPr>
            <p:cNvPr id="21552" name="Rectangle 54">
              <a:extLst>
                <a:ext uri="{FF2B5EF4-FFF2-40B4-BE49-F238E27FC236}">
                  <a16:creationId xmlns:a16="http://schemas.microsoft.com/office/drawing/2014/main" id="{BFF51F0C-F7A4-421D-BA62-CDBD5890BAA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43" y="1270"/>
              <a:ext cx="1247" cy="42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defTabSz="762000">
                <a:defRPr sz="1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defTabSz="762000">
                <a:defRPr sz="1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defTabSz="762000">
                <a:defRPr sz="1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defTabSz="762000">
                <a:defRPr sz="1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defTabSz="762000">
                <a:defRPr sz="1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/>
              <a:r>
                <a:rPr lang="en-US" altLang="hu-HU" sz="1900" b="0">
                  <a:solidFill>
                    <a:srgbClr val="000000"/>
                  </a:solidFill>
                </a:rPr>
                <a:t>Jelenlegi fizikai</a:t>
              </a:r>
            </a:p>
            <a:p>
              <a:pPr algn="ctr"/>
              <a:r>
                <a:rPr lang="en-US" altLang="hu-HU" sz="1900" b="0">
                  <a:solidFill>
                    <a:srgbClr val="000000"/>
                  </a:solidFill>
                </a:rPr>
                <a:t>DFM</a:t>
              </a:r>
            </a:p>
          </p:txBody>
        </p:sp>
        <p:sp>
          <p:nvSpPr>
            <p:cNvPr id="21553" name="Rectangle 55">
              <a:extLst>
                <a:ext uri="{FF2B5EF4-FFF2-40B4-BE49-F238E27FC236}">
                  <a16:creationId xmlns:a16="http://schemas.microsoft.com/office/drawing/2014/main" id="{CDB90366-8281-4FFD-9E9A-30FEFB641D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12" y="1397"/>
              <a:ext cx="445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hu-HU" altLang="hu-HU"/>
            </a:p>
          </p:txBody>
        </p:sp>
      </p:grpSp>
      <p:grpSp>
        <p:nvGrpSpPr>
          <p:cNvPr id="21526" name="Group 60">
            <a:extLst>
              <a:ext uri="{FF2B5EF4-FFF2-40B4-BE49-F238E27FC236}">
                <a16:creationId xmlns:a16="http://schemas.microsoft.com/office/drawing/2014/main" id="{EA79893E-321B-4A87-B194-C431FA002316}"/>
              </a:ext>
            </a:extLst>
          </p:cNvPr>
          <p:cNvGrpSpPr>
            <a:grpSpLocks/>
          </p:cNvGrpSpPr>
          <p:nvPr/>
        </p:nvGrpSpPr>
        <p:grpSpPr bwMode="auto">
          <a:xfrm>
            <a:off x="1031875" y="2698750"/>
            <a:ext cx="2881313" cy="784225"/>
            <a:chOff x="650" y="1700"/>
            <a:chExt cx="1815" cy="494"/>
          </a:xfrm>
        </p:grpSpPr>
        <p:sp>
          <p:nvSpPr>
            <p:cNvPr id="21549" name="Rectangle 57">
              <a:extLst>
                <a:ext uri="{FF2B5EF4-FFF2-40B4-BE49-F238E27FC236}">
                  <a16:creationId xmlns:a16="http://schemas.microsoft.com/office/drawing/2014/main" id="{AF2CE83C-8B90-4034-984F-1FDC2EB9B2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0" y="1700"/>
              <a:ext cx="1815" cy="42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defTabSz="762000">
                <a:defRPr sz="1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defTabSz="762000">
                <a:defRPr sz="1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defTabSz="762000">
                <a:defRPr sz="1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defTabSz="762000">
                <a:defRPr sz="1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defTabSz="762000">
                <a:defRPr sz="1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hu-HU" sz="1900" b="0">
                  <a:solidFill>
                    <a:srgbClr val="000000"/>
                  </a:solidFill>
                </a:rPr>
                <a:t>Szervezeti tevékenység</a:t>
              </a:r>
            </a:p>
            <a:p>
              <a:r>
                <a:rPr lang="en-US" altLang="hu-HU" sz="1900" b="0">
                  <a:solidFill>
                    <a:srgbClr val="000000"/>
                  </a:solidFill>
                </a:rPr>
                <a:t>modellje</a:t>
              </a:r>
            </a:p>
          </p:txBody>
        </p:sp>
        <p:sp>
          <p:nvSpPr>
            <p:cNvPr id="21550" name="Rectangle 58">
              <a:extLst>
                <a:ext uri="{FF2B5EF4-FFF2-40B4-BE49-F238E27FC236}">
                  <a16:creationId xmlns:a16="http://schemas.microsoft.com/office/drawing/2014/main" id="{27D77AC7-73FF-4671-ADDC-F9C95AB5D2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0" y="1827"/>
              <a:ext cx="867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hu-HU" altLang="hu-HU"/>
            </a:p>
          </p:txBody>
        </p:sp>
        <p:sp>
          <p:nvSpPr>
            <p:cNvPr id="21551" name="Rectangle 59">
              <a:extLst>
                <a:ext uri="{FF2B5EF4-FFF2-40B4-BE49-F238E27FC236}">
                  <a16:creationId xmlns:a16="http://schemas.microsoft.com/office/drawing/2014/main" id="{2C69070B-219D-4AFC-8DC0-743DEFA998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0" y="1954"/>
              <a:ext cx="648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hu-HU" altLang="hu-HU"/>
            </a:p>
          </p:txBody>
        </p:sp>
      </p:grpSp>
      <p:sp>
        <p:nvSpPr>
          <p:cNvPr id="21527" name="Rectangle 61">
            <a:extLst>
              <a:ext uri="{FF2B5EF4-FFF2-40B4-BE49-F238E27FC236}">
                <a16:creationId xmlns:a16="http://schemas.microsoft.com/office/drawing/2014/main" id="{DEF1B45E-2C98-4F28-92B6-C6EB850EE2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275013"/>
            <a:ext cx="2630488" cy="94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hu-HU" b="0">
                <a:solidFill>
                  <a:srgbClr val="000000"/>
                </a:solidFill>
              </a:rPr>
              <a:t>A szervezeti </a:t>
            </a:r>
          </a:p>
          <a:p>
            <a:r>
              <a:rPr lang="en-US" altLang="hu-HU" b="0">
                <a:solidFill>
                  <a:srgbClr val="000000"/>
                </a:solidFill>
              </a:rPr>
              <a:t>tevékenységek és események </a:t>
            </a:r>
          </a:p>
          <a:p>
            <a:r>
              <a:rPr lang="en-US" altLang="hu-HU" b="0">
                <a:solidFill>
                  <a:srgbClr val="000000"/>
                </a:solidFill>
              </a:rPr>
              <a:t>leképezése a</a:t>
            </a:r>
          </a:p>
          <a:p>
            <a:r>
              <a:rPr lang="en-US" altLang="hu-HU" b="0">
                <a:solidFill>
                  <a:srgbClr val="000000"/>
                </a:solidFill>
              </a:rPr>
              <a:t>szervezet felépítésére</a:t>
            </a:r>
          </a:p>
        </p:txBody>
      </p:sp>
      <p:sp>
        <p:nvSpPr>
          <p:cNvPr id="21528" name="Rectangle 62">
            <a:extLst>
              <a:ext uri="{FF2B5EF4-FFF2-40B4-BE49-F238E27FC236}">
                <a16:creationId xmlns:a16="http://schemas.microsoft.com/office/drawing/2014/main" id="{74014EDE-90DA-4D48-929E-B196A53545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47863" y="4006850"/>
            <a:ext cx="127317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hu-HU" altLang="hu-HU"/>
          </a:p>
        </p:txBody>
      </p:sp>
      <p:grpSp>
        <p:nvGrpSpPr>
          <p:cNvPr id="21529" name="Group 66">
            <a:extLst>
              <a:ext uri="{FF2B5EF4-FFF2-40B4-BE49-F238E27FC236}">
                <a16:creationId xmlns:a16="http://schemas.microsoft.com/office/drawing/2014/main" id="{17B4175A-D9B3-4F96-B403-5BF181BF8EB5}"/>
              </a:ext>
            </a:extLst>
          </p:cNvPr>
          <p:cNvGrpSpPr>
            <a:grpSpLocks/>
          </p:cNvGrpSpPr>
          <p:nvPr/>
        </p:nvGrpSpPr>
        <p:grpSpPr bwMode="auto">
          <a:xfrm>
            <a:off x="3740150" y="4679950"/>
            <a:ext cx="2546350" cy="784225"/>
            <a:chOff x="2356" y="2948"/>
            <a:chExt cx="1604" cy="494"/>
          </a:xfrm>
        </p:grpSpPr>
        <p:sp>
          <p:nvSpPr>
            <p:cNvPr id="21546" name="Rectangle 63">
              <a:extLst>
                <a:ext uri="{FF2B5EF4-FFF2-40B4-BE49-F238E27FC236}">
                  <a16:creationId xmlns:a16="http://schemas.microsoft.com/office/drawing/2014/main" id="{4E0AB7E5-D1CD-492D-90F1-7BD8A8AD1E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19" y="2948"/>
              <a:ext cx="1341" cy="42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defTabSz="762000">
                <a:defRPr sz="1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defTabSz="762000">
                <a:defRPr sz="1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defTabSz="762000">
                <a:defRPr sz="1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defTabSz="762000">
                <a:defRPr sz="1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defTabSz="762000">
                <a:defRPr sz="1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hu-HU" sz="1900" b="0">
                  <a:solidFill>
                    <a:srgbClr val="000000"/>
                  </a:solidFill>
                </a:rPr>
                <a:t>Igényelt</a:t>
              </a:r>
            </a:p>
            <a:p>
              <a:r>
                <a:rPr lang="en-US" altLang="hu-HU" sz="1900" b="0">
                  <a:solidFill>
                    <a:srgbClr val="000000"/>
                  </a:solidFill>
                </a:rPr>
                <a:t>rendszer DFM-je</a:t>
              </a:r>
            </a:p>
          </p:txBody>
        </p:sp>
        <p:sp>
          <p:nvSpPr>
            <p:cNvPr id="21547" name="Rectangle 64">
              <a:extLst>
                <a:ext uri="{FF2B5EF4-FFF2-40B4-BE49-F238E27FC236}">
                  <a16:creationId xmlns:a16="http://schemas.microsoft.com/office/drawing/2014/main" id="{5937C304-98AF-457B-8DD9-DC0FCBA952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56" y="3075"/>
              <a:ext cx="1049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hu-HU" altLang="hu-HU"/>
            </a:p>
          </p:txBody>
        </p:sp>
        <p:sp>
          <p:nvSpPr>
            <p:cNvPr id="21548" name="Rectangle 65">
              <a:extLst>
                <a:ext uri="{FF2B5EF4-FFF2-40B4-BE49-F238E27FC236}">
                  <a16:creationId xmlns:a16="http://schemas.microsoft.com/office/drawing/2014/main" id="{5B1CEA4E-187D-4A75-A860-25494B0D17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5" y="3202"/>
              <a:ext cx="226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hu-HU" altLang="hu-HU"/>
            </a:p>
          </p:txBody>
        </p:sp>
      </p:grpSp>
      <p:grpSp>
        <p:nvGrpSpPr>
          <p:cNvPr id="21530" name="Group 69">
            <a:extLst>
              <a:ext uri="{FF2B5EF4-FFF2-40B4-BE49-F238E27FC236}">
                <a16:creationId xmlns:a16="http://schemas.microsoft.com/office/drawing/2014/main" id="{1401E4B0-F5D8-4730-8CFE-0588BC7C0633}"/>
              </a:ext>
            </a:extLst>
          </p:cNvPr>
          <p:cNvGrpSpPr>
            <a:grpSpLocks/>
          </p:cNvGrpSpPr>
          <p:nvPr/>
        </p:nvGrpSpPr>
        <p:grpSpPr bwMode="auto">
          <a:xfrm>
            <a:off x="463550" y="5345113"/>
            <a:ext cx="3851275" cy="517525"/>
            <a:chOff x="292" y="3367"/>
            <a:chExt cx="2426" cy="326"/>
          </a:xfrm>
        </p:grpSpPr>
        <p:sp>
          <p:nvSpPr>
            <p:cNvPr id="21544" name="Rectangle 67">
              <a:extLst>
                <a:ext uri="{FF2B5EF4-FFF2-40B4-BE49-F238E27FC236}">
                  <a16:creationId xmlns:a16="http://schemas.microsoft.com/office/drawing/2014/main" id="{25BB1C03-A727-4EF6-B3E9-67C1671114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2" y="3367"/>
              <a:ext cx="2426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defTabSz="762000">
                <a:defRPr sz="1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defTabSz="762000">
                <a:defRPr sz="1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defTabSz="762000">
                <a:defRPr sz="1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defTabSz="762000">
                <a:defRPr sz="1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defTabSz="762000">
                <a:defRPr sz="1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hu-HU" b="0">
                  <a:solidFill>
                    <a:srgbClr val="000000"/>
                  </a:solidFill>
                </a:rPr>
                <a:t>Igényelt rendszer-felület terv közvetlenül a</a:t>
              </a:r>
            </a:p>
            <a:p>
              <a:r>
                <a:rPr lang="en-US" altLang="hu-HU" b="0">
                  <a:solidFill>
                    <a:srgbClr val="000000"/>
                  </a:solidFill>
                </a:rPr>
                <a:t>munkafolyamat modellre alapulhat</a:t>
              </a:r>
            </a:p>
          </p:txBody>
        </p:sp>
        <p:sp>
          <p:nvSpPr>
            <p:cNvPr id="21545" name="Rectangle 68">
              <a:extLst>
                <a:ext uri="{FF2B5EF4-FFF2-40B4-BE49-F238E27FC236}">
                  <a16:creationId xmlns:a16="http://schemas.microsoft.com/office/drawing/2014/main" id="{08B2F27F-354C-439F-8807-0D1CE50FFC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9" y="3482"/>
              <a:ext cx="1236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hu-HU" altLang="hu-HU"/>
            </a:p>
          </p:txBody>
        </p:sp>
      </p:grpSp>
      <p:grpSp>
        <p:nvGrpSpPr>
          <p:cNvPr id="21531" name="Group 72">
            <a:extLst>
              <a:ext uri="{FF2B5EF4-FFF2-40B4-BE49-F238E27FC236}">
                <a16:creationId xmlns:a16="http://schemas.microsoft.com/office/drawing/2014/main" id="{E4D9628A-6603-4C8C-B6B4-8A95ED457604}"/>
              </a:ext>
            </a:extLst>
          </p:cNvPr>
          <p:cNvGrpSpPr>
            <a:grpSpLocks/>
          </p:cNvGrpSpPr>
          <p:nvPr/>
        </p:nvGrpSpPr>
        <p:grpSpPr bwMode="auto">
          <a:xfrm>
            <a:off x="3248025" y="4179888"/>
            <a:ext cx="3752850" cy="517525"/>
            <a:chOff x="2046" y="2633"/>
            <a:chExt cx="2364" cy="326"/>
          </a:xfrm>
        </p:grpSpPr>
        <p:sp>
          <p:nvSpPr>
            <p:cNvPr id="21542" name="Rectangle 70">
              <a:extLst>
                <a:ext uri="{FF2B5EF4-FFF2-40B4-BE49-F238E27FC236}">
                  <a16:creationId xmlns:a16="http://schemas.microsoft.com/office/drawing/2014/main" id="{54438B63-009E-4127-B5CD-09D72BE923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46" y="2633"/>
              <a:ext cx="2364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defTabSz="762000">
                <a:defRPr sz="1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defTabSz="762000">
                <a:defRPr sz="1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defTabSz="762000">
                <a:defRPr sz="1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defTabSz="762000">
                <a:defRPr sz="1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defTabSz="762000">
                <a:defRPr sz="1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hu-HU" b="0">
                  <a:solidFill>
                    <a:srgbClr val="000000"/>
                  </a:solidFill>
                </a:rPr>
                <a:t>a szervezeti tevékenységek </a:t>
              </a:r>
            </a:p>
            <a:p>
              <a:r>
                <a:rPr lang="en-US" altLang="hu-HU" b="0">
                  <a:solidFill>
                    <a:srgbClr val="000000"/>
                  </a:solidFill>
                </a:rPr>
                <a:t>befolyásolják a folyamatok csoportosítását</a:t>
              </a:r>
            </a:p>
          </p:txBody>
        </p:sp>
        <p:sp>
          <p:nvSpPr>
            <p:cNvPr id="21543" name="Rectangle 71">
              <a:extLst>
                <a:ext uri="{FF2B5EF4-FFF2-40B4-BE49-F238E27FC236}">
                  <a16:creationId xmlns:a16="http://schemas.microsoft.com/office/drawing/2014/main" id="{A4F46860-37E2-4BE9-9DA6-024E495DD9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00" y="2736"/>
              <a:ext cx="976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hu-HU" altLang="hu-HU"/>
            </a:p>
          </p:txBody>
        </p:sp>
      </p:grpSp>
      <p:grpSp>
        <p:nvGrpSpPr>
          <p:cNvPr id="21532" name="Group 75">
            <a:extLst>
              <a:ext uri="{FF2B5EF4-FFF2-40B4-BE49-F238E27FC236}">
                <a16:creationId xmlns:a16="http://schemas.microsoft.com/office/drawing/2014/main" id="{44259E85-F608-4989-9223-E18DD1FC0932}"/>
              </a:ext>
            </a:extLst>
          </p:cNvPr>
          <p:cNvGrpSpPr>
            <a:grpSpLocks/>
          </p:cNvGrpSpPr>
          <p:nvPr/>
        </p:nvGrpSpPr>
        <p:grpSpPr bwMode="auto">
          <a:xfrm>
            <a:off x="3798888" y="3327400"/>
            <a:ext cx="3125787" cy="517525"/>
            <a:chOff x="2393" y="2096"/>
            <a:chExt cx="1969" cy="326"/>
          </a:xfrm>
        </p:grpSpPr>
        <p:sp>
          <p:nvSpPr>
            <p:cNvPr id="21540" name="Rectangle 73">
              <a:extLst>
                <a:ext uri="{FF2B5EF4-FFF2-40B4-BE49-F238E27FC236}">
                  <a16:creationId xmlns:a16="http://schemas.microsoft.com/office/drawing/2014/main" id="{ADA02C4E-B3B6-47F0-9C5C-7259A3AC27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93" y="2096"/>
              <a:ext cx="1969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defTabSz="762000">
                <a:defRPr sz="1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defTabSz="762000">
                <a:defRPr sz="1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defTabSz="762000">
                <a:defRPr sz="1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defTabSz="762000">
                <a:defRPr sz="1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defTabSz="762000">
                <a:defRPr sz="1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hu-HU" b="0">
                  <a:solidFill>
                    <a:srgbClr val="000000"/>
                  </a:solidFill>
                </a:rPr>
                <a:t>milyen szervezeti tevékenységeket </a:t>
              </a:r>
            </a:p>
            <a:p>
              <a:r>
                <a:rPr lang="en-US" altLang="hu-HU" b="0">
                  <a:solidFill>
                    <a:srgbClr val="000000"/>
                  </a:solidFill>
                </a:rPr>
                <a:t>támogat a jelenlegi rendszer</a:t>
              </a:r>
            </a:p>
          </p:txBody>
        </p:sp>
        <p:sp>
          <p:nvSpPr>
            <p:cNvPr id="21541" name="Rectangle 74">
              <a:extLst>
                <a:ext uri="{FF2B5EF4-FFF2-40B4-BE49-F238E27FC236}">
                  <a16:creationId xmlns:a16="http://schemas.microsoft.com/office/drawing/2014/main" id="{AD1427AF-3CB6-4740-B50D-27D9467E75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93" y="2177"/>
              <a:ext cx="682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hu-HU" altLang="hu-HU"/>
            </a:p>
          </p:txBody>
        </p:sp>
      </p:grpSp>
      <p:grpSp>
        <p:nvGrpSpPr>
          <p:cNvPr id="21533" name="Group 80">
            <a:extLst>
              <a:ext uri="{FF2B5EF4-FFF2-40B4-BE49-F238E27FC236}">
                <a16:creationId xmlns:a16="http://schemas.microsoft.com/office/drawing/2014/main" id="{058D64F6-C4FF-4D9C-BECC-C9891FB9FABD}"/>
              </a:ext>
            </a:extLst>
          </p:cNvPr>
          <p:cNvGrpSpPr>
            <a:grpSpLocks/>
          </p:cNvGrpSpPr>
          <p:nvPr/>
        </p:nvGrpSpPr>
        <p:grpSpPr bwMode="auto">
          <a:xfrm>
            <a:off x="6948488" y="2312988"/>
            <a:ext cx="2860675" cy="942975"/>
            <a:chOff x="4377" y="1457"/>
            <a:chExt cx="1802" cy="594"/>
          </a:xfrm>
        </p:grpSpPr>
        <p:sp>
          <p:nvSpPr>
            <p:cNvPr id="21536" name="Rectangle 76">
              <a:extLst>
                <a:ext uri="{FF2B5EF4-FFF2-40B4-BE49-F238E27FC236}">
                  <a16:creationId xmlns:a16="http://schemas.microsoft.com/office/drawing/2014/main" id="{50BAAA06-DD7B-46B1-8B64-587BAC806A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77" y="1457"/>
              <a:ext cx="1802" cy="5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defTabSz="762000">
                <a:defRPr sz="1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defTabSz="762000">
                <a:defRPr sz="1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defTabSz="762000">
                <a:defRPr sz="1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defTabSz="762000">
                <a:defRPr sz="1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defTabSz="762000">
                <a:defRPr sz="1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hu-HU" b="0">
                  <a:solidFill>
                    <a:srgbClr val="000000"/>
                  </a:solidFill>
                </a:rPr>
                <a:t>az átalakítást a szervezeti</a:t>
              </a:r>
            </a:p>
            <a:p>
              <a:r>
                <a:rPr lang="en-US" altLang="hu-HU" b="0">
                  <a:solidFill>
                    <a:srgbClr val="000000"/>
                  </a:solidFill>
                </a:rPr>
                <a:t>tevékenység modellje vezérli: A</a:t>
              </a:r>
            </a:p>
            <a:p>
              <a:r>
                <a:rPr lang="en-US" altLang="hu-HU" b="0">
                  <a:solidFill>
                    <a:srgbClr val="000000"/>
                  </a:solidFill>
                </a:rPr>
                <a:t>jelenlegi fizikai DFM nem mindig</a:t>
              </a:r>
            </a:p>
            <a:p>
              <a:r>
                <a:rPr lang="en-US" altLang="hu-HU" b="0">
                  <a:solidFill>
                    <a:srgbClr val="000000"/>
                  </a:solidFill>
                </a:rPr>
                <a:t>készül el</a:t>
              </a:r>
            </a:p>
          </p:txBody>
        </p:sp>
        <p:sp>
          <p:nvSpPr>
            <p:cNvPr id="21537" name="Rectangle 77">
              <a:extLst>
                <a:ext uri="{FF2B5EF4-FFF2-40B4-BE49-F238E27FC236}">
                  <a16:creationId xmlns:a16="http://schemas.microsoft.com/office/drawing/2014/main" id="{016D1FF4-DDF9-406E-952B-B193AEE8DA6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77" y="1539"/>
              <a:ext cx="1160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hu-HU" altLang="hu-HU"/>
            </a:p>
          </p:txBody>
        </p:sp>
        <p:sp>
          <p:nvSpPr>
            <p:cNvPr id="21538" name="Rectangle 78">
              <a:extLst>
                <a:ext uri="{FF2B5EF4-FFF2-40B4-BE49-F238E27FC236}">
                  <a16:creationId xmlns:a16="http://schemas.microsoft.com/office/drawing/2014/main" id="{EC84CB99-2A0E-42C2-9DE3-00E672579C0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77" y="1592"/>
              <a:ext cx="121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hu-HU" altLang="hu-HU"/>
            </a:p>
          </p:txBody>
        </p:sp>
        <p:sp>
          <p:nvSpPr>
            <p:cNvPr id="21539" name="Rectangle 79">
              <a:extLst>
                <a:ext uri="{FF2B5EF4-FFF2-40B4-BE49-F238E27FC236}">
                  <a16:creationId xmlns:a16="http://schemas.microsoft.com/office/drawing/2014/main" id="{BF24A6DD-8FAF-4ADC-B93F-80167BF682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77" y="1645"/>
              <a:ext cx="398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hu-HU" altLang="hu-HU"/>
            </a:p>
          </p:txBody>
        </p:sp>
      </p:grpSp>
      <p:sp>
        <p:nvSpPr>
          <p:cNvPr id="21534" name="Rectangle 81">
            <a:extLst>
              <a:ext uri="{FF2B5EF4-FFF2-40B4-BE49-F238E27FC236}">
                <a16:creationId xmlns:a16="http://schemas.microsoft.com/office/drawing/2014/main" id="{B1D1DCE1-2002-4FC4-AC21-5A63961207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83350" y="4864100"/>
            <a:ext cx="2751138" cy="94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7620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hu-HU" b="0">
                <a:solidFill>
                  <a:srgbClr val="000000"/>
                </a:solidFill>
              </a:rPr>
              <a:t>az átalakítást a munkafolyamat</a:t>
            </a:r>
          </a:p>
          <a:p>
            <a:r>
              <a:rPr lang="en-US" altLang="hu-HU" b="0">
                <a:solidFill>
                  <a:srgbClr val="000000"/>
                </a:solidFill>
              </a:rPr>
              <a:t>modellje vezérli: A logikai</a:t>
            </a:r>
          </a:p>
          <a:p>
            <a:r>
              <a:rPr lang="en-US" altLang="hu-HU" b="0">
                <a:solidFill>
                  <a:srgbClr val="000000"/>
                </a:solidFill>
              </a:rPr>
              <a:t>DFM-et nem biztos, hogy</a:t>
            </a:r>
          </a:p>
          <a:p>
            <a:r>
              <a:rPr lang="en-US" altLang="hu-HU" b="0">
                <a:solidFill>
                  <a:srgbClr val="000000"/>
                </a:solidFill>
              </a:rPr>
              <a:t>használják</a:t>
            </a:r>
          </a:p>
        </p:txBody>
      </p:sp>
      <p:sp>
        <p:nvSpPr>
          <p:cNvPr id="21535" name="Rectangle 82">
            <a:extLst>
              <a:ext uri="{FF2B5EF4-FFF2-40B4-BE49-F238E27FC236}">
                <a16:creationId xmlns:a16="http://schemas.microsoft.com/office/drawing/2014/main" id="{638A121A-EF01-4528-83A7-6D74B11FB5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11900" y="4910138"/>
            <a:ext cx="1497013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hu-HU" altLang="hu-HU"/>
          </a:p>
        </p:txBody>
      </p:sp>
    </p:spTree>
  </p:cSld>
  <p:clrMapOvr>
    <a:masterClrMapping/>
  </p:clrMapOvr>
  <p:transition>
    <p:wipe dir="d"/>
  </p:transition>
</p:sld>
</file>

<file path=ppt/theme/theme1.xml><?xml version="1.0" encoding="utf-8"?>
<a:theme xmlns:a="http://schemas.openxmlformats.org/drawingml/2006/main" name="Corvinus_Inf_Rsz">
  <a:themeElements>
    <a:clrScheme name="Corvinus_Inf_Rsz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orvinus_Inf_Rsz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487" tIns="44450" rIns="90487" bIns="4445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hu-HU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anose="030F0702030302020204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487" tIns="44450" rIns="90487" bIns="4445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hu-HU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anose="030F0702030302020204" pitchFamily="66" charset="0"/>
          </a:defRPr>
        </a:defPPr>
      </a:lstStyle>
    </a:lnDef>
  </a:objectDefaults>
  <a:extraClrSchemeLst>
    <a:extraClrScheme>
      <a:clrScheme name="Corvinus_Inf_Rsz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rvinus_Inf_Rsz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rvinus_Inf_Rsz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rvinus_Inf_Rsz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rvinus_Inf_Rsz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rvinus_Inf_Rsz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rvinus_Inf_Rsz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rvinus_Inf_Rsz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rvinus_Inf_Rsz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rvinus_Inf_Rsz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rvinus_Inf_Rsz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rvinus_Inf_Rsz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Corvinus_Inf_Rsz</Template>
  <TotalTime>1490414639</TotalTime>
  <Pages>41</Pages>
  <Words>2715</Words>
  <Application>Microsoft Office PowerPoint</Application>
  <PresentationFormat>A4 (210x297 mm)</PresentationFormat>
  <Paragraphs>1209</Paragraphs>
  <Slides>40</Slides>
  <Notes>40</Notes>
  <HiddenSlides>0</HiddenSlides>
  <MMClips>0</MMClips>
  <ScaleCrop>false</ScaleCrop>
  <HeadingPairs>
    <vt:vector size="8" baseType="variant">
      <vt:variant>
        <vt:lpstr>Használt betűtípusok</vt:lpstr>
      </vt:variant>
      <vt:variant>
        <vt:i4>2</vt:i4>
      </vt:variant>
      <vt:variant>
        <vt:lpstr>Téma</vt:lpstr>
      </vt:variant>
      <vt:variant>
        <vt:i4>1</vt:i4>
      </vt:variant>
      <vt:variant>
        <vt:lpstr>Beágyazott OLE kiszolgálók</vt:lpstr>
      </vt:variant>
      <vt:variant>
        <vt:i4>1</vt:i4>
      </vt:variant>
      <vt:variant>
        <vt:lpstr>Diacímek</vt:lpstr>
      </vt:variant>
      <vt:variant>
        <vt:i4>40</vt:i4>
      </vt:variant>
    </vt:vector>
  </HeadingPairs>
  <TitlesOfParts>
    <vt:vector size="44" baseType="lpstr">
      <vt:lpstr>Arial</vt:lpstr>
      <vt:lpstr>Comic Sans MS</vt:lpstr>
      <vt:lpstr>Corvinus_Inf_Rsz</vt:lpstr>
      <vt:lpstr>Microsoft Word 97–2003-as dokumentum</vt:lpstr>
      <vt:lpstr>PowerPoint-bemutató</vt:lpstr>
      <vt:lpstr>Az adatfolyam modellezés a rendszerfejlesztési alapmintában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A szervezeti tevékenység modell (BAM) és a (WPM) hatása a DFM-re</vt:lpstr>
      <vt:lpstr>PowerPoint-bemutató</vt:lpstr>
      <vt:lpstr>PowerPoint-bemutató</vt:lpstr>
      <vt:lpstr>PowerPoint-bemutató</vt:lpstr>
      <vt:lpstr>PowerPoint-bemutató</vt:lpstr>
      <vt:lpstr>PowerPoint-bemutató</vt:lpstr>
      <vt:lpstr>MINőSÍTő, VAGY SZEREPNEVEK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subject/>
  <dc:creator>Tibor</dc:creator>
  <cp:keywords/>
  <dc:description/>
  <cp:lastModifiedBy>Nikovits Tibor</cp:lastModifiedBy>
  <cp:revision>33</cp:revision>
  <cp:lastPrinted>1997-07-28T10:20:27Z</cp:lastPrinted>
  <dcterms:created xsi:type="dcterms:W3CDTF">1997-04-07T20:46:02Z</dcterms:created>
  <dcterms:modified xsi:type="dcterms:W3CDTF">2022-10-03T15:24:42Z</dcterms:modified>
</cp:coreProperties>
</file>