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86" r:id="rId4"/>
    <p:sldId id="287" r:id="rId5"/>
    <p:sldId id="288" r:id="rId6"/>
    <p:sldId id="29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1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9" r:id="rId32"/>
    <p:sldId id="292" r:id="rId33"/>
  </p:sldIdLst>
  <p:sldSz cx="9906000" cy="6858000" type="A4"/>
  <p:notesSz cx="6708775" cy="97742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512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4" d="100"/>
          <a:sy n="44" d="100"/>
        </p:scale>
        <p:origin x="-1315" y="-32"/>
      </p:cViewPr>
      <p:guideLst>
        <p:guide orient="horz" pos="2160"/>
        <p:guide pos="3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DB919B3-CA36-46CC-A46E-FA14829046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08301" cy="48895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52500">
              <a:defRPr sz="1000" b="0" i="1"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580993F-9FBF-4C0B-A661-34EB1BF46F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2063" y="-1588"/>
            <a:ext cx="2908300" cy="48895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52500">
              <a:defRPr sz="1000" b="0" i="1"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F2CD3D9-0A0D-4041-BE69-C87CD6A691F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285288"/>
            <a:ext cx="2908301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52500">
              <a:defRPr sz="1000" b="0" i="1"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549BCDF-A360-49D0-99FB-1BF965B13BB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2063" y="9285288"/>
            <a:ext cx="290830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52500">
              <a:defRPr sz="1000" b="0" i="1" smtClean="0"/>
            </a:lvl1pPr>
          </a:lstStyle>
          <a:p>
            <a:pPr>
              <a:defRPr/>
            </a:pPr>
            <a:fld id="{9C9EF0B0-5A9E-4C73-B8F6-9571AE17C4F5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AD91224-EA7E-4EF5-B8DF-D56433D75F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08301" cy="48895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93750">
              <a:defRPr sz="1000" b="0" i="1"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A5082C2-BF8B-4597-B480-409E6763C97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02063" y="-1588"/>
            <a:ext cx="2908300" cy="48895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93750">
              <a:defRPr sz="1000" b="0" i="1"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F41327E-DB63-499E-BF90-CB8BD0338C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285288"/>
            <a:ext cx="2908301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93750">
              <a:defRPr sz="1000" b="0" i="1"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D1B759E-C790-4CEB-917C-19CB35485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2063" y="9285288"/>
            <a:ext cx="290830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93750">
              <a:defRPr sz="1000" b="0" i="1" smtClean="0"/>
            </a:lvl1pPr>
          </a:lstStyle>
          <a:p>
            <a:pPr>
              <a:defRPr/>
            </a:pPr>
            <a:fld id="{F4B01BC8-BC66-40E3-9E60-15C519F9963B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0B893A2A-8F34-46EA-956D-81B19D11A24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5963" y="739775"/>
            <a:ext cx="5276850" cy="3649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4CD53A2-6173-4B69-B43B-7C42A0D4478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43438"/>
            <a:ext cx="4921250" cy="4397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3" tIns="47625" rIns="93663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noProof="0"/>
              <a:t>Click to edit Master text styles</a:t>
            </a:r>
          </a:p>
          <a:p>
            <a:pPr lvl="1"/>
            <a:r>
              <a:rPr lang="en-US" altLang="hu-HU" noProof="0"/>
              <a:t>Second level</a:t>
            </a:r>
          </a:p>
          <a:p>
            <a:pPr lvl="2"/>
            <a:r>
              <a:rPr lang="en-US" altLang="hu-HU" noProof="0"/>
              <a:t>Third level</a:t>
            </a:r>
          </a:p>
          <a:p>
            <a:pPr lvl="3"/>
            <a:r>
              <a:rPr lang="en-US" altLang="hu-HU" noProof="0"/>
              <a:t>Fourth level</a:t>
            </a:r>
          </a:p>
          <a:p>
            <a:pPr lvl="4"/>
            <a:r>
              <a:rPr lang="en-US" altLang="hu-HU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93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66725" algn="l" defTabSz="793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33450" algn="l" defTabSz="793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97000" algn="l" defTabSz="793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63725" algn="l" defTabSz="793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>
            <a:extLst>
              <a:ext uri="{FF2B5EF4-FFF2-40B4-BE49-F238E27FC236}">
                <a16:creationId xmlns:a16="http://schemas.microsoft.com/office/drawing/2014/main" id="{F01995AB-C1F0-4A1C-B52F-E426DFD40C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4CD47E60-6D13-4CD4-8452-BB6A58D300E2}" type="slidenum">
              <a:rPr lang="en-US" altLang="hu-HU" sz="1000"/>
              <a:pPr>
                <a:spcBef>
                  <a:spcPct val="0"/>
                </a:spcBef>
              </a:pPr>
              <a:t>1</a:t>
            </a:fld>
            <a:endParaRPr lang="en-US" altLang="hu-HU" sz="10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81157C3-1D28-4248-BBC7-70BABBD819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33D8421-298F-465A-B752-0B894F9115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>
            <a:extLst>
              <a:ext uri="{FF2B5EF4-FFF2-40B4-BE49-F238E27FC236}">
                <a16:creationId xmlns:a16="http://schemas.microsoft.com/office/drawing/2014/main" id="{F12D4790-397A-4095-BF2B-4CAF00D495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DFAEA924-7201-4683-9EC4-29B710CD8BB1}" type="slidenum">
              <a:rPr lang="en-US" altLang="hu-HU" sz="1000"/>
              <a:pPr>
                <a:spcBef>
                  <a:spcPct val="0"/>
                </a:spcBef>
              </a:pPr>
              <a:t>15</a:t>
            </a:fld>
            <a:endParaRPr lang="en-US" altLang="hu-HU" sz="10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D7429540-8606-4699-92B8-0463BE06C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CCC927A-D017-425B-9BA1-0BB5653F35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>
            <a:extLst>
              <a:ext uri="{FF2B5EF4-FFF2-40B4-BE49-F238E27FC236}">
                <a16:creationId xmlns:a16="http://schemas.microsoft.com/office/drawing/2014/main" id="{9F372807-9C6D-482F-B2B9-8F5220CB88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46BCF5FB-F538-455C-A965-D3DE3BAC9903}" type="slidenum">
              <a:rPr lang="en-US" altLang="hu-HU" sz="1000"/>
              <a:pPr>
                <a:spcBef>
                  <a:spcPct val="0"/>
                </a:spcBef>
              </a:pPr>
              <a:t>16</a:t>
            </a:fld>
            <a:endParaRPr lang="en-US" altLang="hu-HU" sz="10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42C20FAA-78AB-4A8D-8E22-C08C1FE6D5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7E4D638D-D4A9-4590-88C2-6B9312635D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>
            <a:extLst>
              <a:ext uri="{FF2B5EF4-FFF2-40B4-BE49-F238E27FC236}">
                <a16:creationId xmlns:a16="http://schemas.microsoft.com/office/drawing/2014/main" id="{898E7F23-CAC6-46EA-BEE3-BE35FB306C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049CF33C-D120-416A-B884-9584181613BE}" type="slidenum">
              <a:rPr lang="en-US" altLang="hu-HU" sz="1000"/>
              <a:pPr>
                <a:spcBef>
                  <a:spcPct val="0"/>
                </a:spcBef>
              </a:pPr>
              <a:t>17</a:t>
            </a:fld>
            <a:endParaRPr lang="en-US" altLang="hu-HU" sz="10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260364A-DA60-45D8-809C-E5448EBCBD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537CB46E-EFAE-413B-AAAA-65D90925A5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>
            <a:extLst>
              <a:ext uri="{FF2B5EF4-FFF2-40B4-BE49-F238E27FC236}">
                <a16:creationId xmlns:a16="http://schemas.microsoft.com/office/drawing/2014/main" id="{7BFD2C57-DFBD-4AA5-8463-706BEE4B52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5DBA6E07-C44B-478D-9C5C-A77B1673DCEC}" type="slidenum">
              <a:rPr lang="en-US" altLang="hu-HU" sz="1000"/>
              <a:pPr>
                <a:spcBef>
                  <a:spcPct val="0"/>
                </a:spcBef>
              </a:pPr>
              <a:t>18</a:t>
            </a:fld>
            <a:endParaRPr lang="en-US" altLang="hu-HU" sz="10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FBAEC124-1056-4243-B9A1-45CF5BBD2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9491C87-6E98-4D6E-B141-4A171F7153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>
            <a:extLst>
              <a:ext uri="{FF2B5EF4-FFF2-40B4-BE49-F238E27FC236}">
                <a16:creationId xmlns:a16="http://schemas.microsoft.com/office/drawing/2014/main" id="{4F1A562A-83B3-40D4-8766-86329EBDAF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A6D9DC96-DEF8-4EB4-A35D-86FDC6520073}" type="slidenum">
              <a:rPr lang="en-US" altLang="hu-HU" sz="1000"/>
              <a:pPr>
                <a:spcBef>
                  <a:spcPct val="0"/>
                </a:spcBef>
              </a:pPr>
              <a:t>19</a:t>
            </a:fld>
            <a:endParaRPr lang="en-US" altLang="hu-HU" sz="10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546BDC1F-BC01-4933-BD81-94B928B1C4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94A31361-58DB-4C0D-B114-05A99EAEF5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>
            <a:extLst>
              <a:ext uri="{FF2B5EF4-FFF2-40B4-BE49-F238E27FC236}">
                <a16:creationId xmlns:a16="http://schemas.microsoft.com/office/drawing/2014/main" id="{CF5B1D0E-E7C6-49BE-8FC4-DACF301271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31D20BF8-85BC-4405-8AFB-A0568C5BDF9B}" type="slidenum">
              <a:rPr lang="en-US" altLang="hu-HU" sz="1000"/>
              <a:pPr>
                <a:spcBef>
                  <a:spcPct val="0"/>
                </a:spcBef>
              </a:pPr>
              <a:t>20</a:t>
            </a:fld>
            <a:endParaRPr lang="en-US" altLang="hu-HU" sz="10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4732E6C-96EB-4AD7-A111-5B2C0BE03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BEAF20B1-072D-464F-91F4-30E0A8A3FB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>
            <a:extLst>
              <a:ext uri="{FF2B5EF4-FFF2-40B4-BE49-F238E27FC236}">
                <a16:creationId xmlns:a16="http://schemas.microsoft.com/office/drawing/2014/main" id="{5E6AB62D-67C5-494C-99F1-4140057C1E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FB884829-C558-4EF0-9A04-3BF618CF81C8}" type="slidenum">
              <a:rPr lang="en-US" altLang="hu-HU" sz="1000"/>
              <a:pPr>
                <a:spcBef>
                  <a:spcPct val="0"/>
                </a:spcBef>
              </a:pPr>
              <a:t>21</a:t>
            </a:fld>
            <a:endParaRPr lang="en-US" altLang="hu-HU" sz="10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3916C16-6A70-49D6-BA8B-D3CF4EACA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A6CEF62-D1AF-464E-8F8B-D9F835640B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>
            <a:extLst>
              <a:ext uri="{FF2B5EF4-FFF2-40B4-BE49-F238E27FC236}">
                <a16:creationId xmlns:a16="http://schemas.microsoft.com/office/drawing/2014/main" id="{CA5201CA-E11E-4067-B08E-1181D81F0D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8412E646-47C7-4998-8218-65DE62A6A524}" type="slidenum">
              <a:rPr lang="en-US" altLang="hu-HU" sz="1000"/>
              <a:pPr>
                <a:spcBef>
                  <a:spcPct val="0"/>
                </a:spcBef>
              </a:pPr>
              <a:t>22</a:t>
            </a:fld>
            <a:endParaRPr lang="en-US" altLang="hu-HU" sz="10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2A7578F2-C435-4055-A9A8-433B682FD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EE6D6A1-4334-4465-AED4-60D7D209D1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>
            <a:extLst>
              <a:ext uri="{FF2B5EF4-FFF2-40B4-BE49-F238E27FC236}">
                <a16:creationId xmlns:a16="http://schemas.microsoft.com/office/drawing/2014/main" id="{98F7D443-DA14-48D6-874B-69558E24E8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084341ED-9A72-453A-BE66-B8B4F9A04ADC}" type="slidenum">
              <a:rPr lang="en-US" altLang="hu-HU" sz="1000"/>
              <a:pPr>
                <a:spcBef>
                  <a:spcPct val="0"/>
                </a:spcBef>
              </a:pPr>
              <a:t>23</a:t>
            </a:fld>
            <a:endParaRPr lang="en-US" altLang="hu-HU" sz="10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1E63DBDE-F1B6-4093-81E8-17D6BBC0C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7B3CD0B8-BD26-4801-9FF1-D547328714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>
            <a:extLst>
              <a:ext uri="{FF2B5EF4-FFF2-40B4-BE49-F238E27FC236}">
                <a16:creationId xmlns:a16="http://schemas.microsoft.com/office/drawing/2014/main" id="{497BBE77-4140-438F-850F-6FDD547A84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485CC9BF-03AD-4842-B514-322FC38D5F9C}" type="slidenum">
              <a:rPr lang="en-US" altLang="hu-HU" sz="1000"/>
              <a:pPr>
                <a:spcBef>
                  <a:spcPct val="0"/>
                </a:spcBef>
              </a:pPr>
              <a:t>24</a:t>
            </a:fld>
            <a:endParaRPr lang="en-US" altLang="hu-HU" sz="10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DC392B87-F4DB-4BD3-AF29-E46838C35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99629307-96E8-407A-89EA-8AF4373640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id="{12760ADF-2CB0-4331-8F18-028FF37088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A07465E5-3741-441F-B896-E891DADCABF5}" type="slidenum">
              <a:rPr lang="en-US" altLang="hu-HU" sz="1000"/>
              <a:pPr>
                <a:spcBef>
                  <a:spcPct val="0"/>
                </a:spcBef>
              </a:pPr>
              <a:t>2</a:t>
            </a:fld>
            <a:endParaRPr lang="en-US" altLang="hu-HU" sz="10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409C76F-3B31-4723-97ED-FF89624792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E6181E3-A08D-492A-88C8-6ACF1094EB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>
            <a:extLst>
              <a:ext uri="{FF2B5EF4-FFF2-40B4-BE49-F238E27FC236}">
                <a16:creationId xmlns:a16="http://schemas.microsoft.com/office/drawing/2014/main" id="{098F0AEB-CC82-464D-98AF-4D03321846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84CBF5CB-F83D-4426-AC49-EA8ABAF56C4F}" type="slidenum">
              <a:rPr lang="en-US" altLang="hu-HU" sz="1000"/>
              <a:pPr>
                <a:spcBef>
                  <a:spcPct val="0"/>
                </a:spcBef>
              </a:pPr>
              <a:t>25</a:t>
            </a:fld>
            <a:endParaRPr lang="en-US" altLang="hu-HU" sz="10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58D656B3-B94C-45C0-9E94-E498B80012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AD41C0B3-1500-416E-96B8-7664593124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>
            <a:extLst>
              <a:ext uri="{FF2B5EF4-FFF2-40B4-BE49-F238E27FC236}">
                <a16:creationId xmlns:a16="http://schemas.microsoft.com/office/drawing/2014/main" id="{83D939B6-3D65-446B-8E2C-166F2803D5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F4E661DA-4D1E-47B2-A85C-C35D1CC5993D}" type="slidenum">
              <a:rPr lang="en-US" altLang="hu-HU" sz="1000"/>
              <a:pPr>
                <a:spcBef>
                  <a:spcPct val="0"/>
                </a:spcBef>
              </a:pPr>
              <a:t>26</a:t>
            </a:fld>
            <a:endParaRPr lang="en-US" altLang="hu-HU" sz="10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AD8C70F0-CAC4-4BF8-8A32-64AECEA0B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3E499870-38B0-4D61-9DE3-F62DB85506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>
            <a:extLst>
              <a:ext uri="{FF2B5EF4-FFF2-40B4-BE49-F238E27FC236}">
                <a16:creationId xmlns:a16="http://schemas.microsoft.com/office/drawing/2014/main" id="{D23B2739-FB9F-4273-A120-16B339327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D79FE573-B673-45CC-9792-1BBE3D8DFF72}" type="slidenum">
              <a:rPr lang="en-US" altLang="hu-HU" sz="1000"/>
              <a:pPr>
                <a:spcBef>
                  <a:spcPct val="0"/>
                </a:spcBef>
              </a:pPr>
              <a:t>27</a:t>
            </a:fld>
            <a:endParaRPr lang="en-US" altLang="hu-HU" sz="10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2BD4237D-C3B2-4190-B47C-8944BCAF32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6F308F4D-55DC-4B56-B6E1-7371B7A45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>
            <a:extLst>
              <a:ext uri="{FF2B5EF4-FFF2-40B4-BE49-F238E27FC236}">
                <a16:creationId xmlns:a16="http://schemas.microsoft.com/office/drawing/2014/main" id="{EF3A676F-F3D6-4D76-A0C8-FC455093F1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A6929DCF-FFF1-41FA-938C-E9F2625655B6}" type="slidenum">
              <a:rPr lang="en-US" altLang="hu-HU" sz="1000"/>
              <a:pPr>
                <a:spcBef>
                  <a:spcPct val="0"/>
                </a:spcBef>
              </a:pPr>
              <a:t>28</a:t>
            </a:fld>
            <a:endParaRPr lang="en-US" altLang="hu-HU" sz="10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F72A33AB-FDF7-4091-95D9-C71DCF2F9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73816D6F-353D-4D79-8DA0-787D72CE27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>
            <a:extLst>
              <a:ext uri="{FF2B5EF4-FFF2-40B4-BE49-F238E27FC236}">
                <a16:creationId xmlns:a16="http://schemas.microsoft.com/office/drawing/2014/main" id="{A50D0A43-32A6-4621-A3AE-9D05FC9901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B069570D-0C81-4898-84DC-526A96E498A2}" type="slidenum">
              <a:rPr lang="en-US" altLang="hu-HU" sz="1000"/>
              <a:pPr>
                <a:spcBef>
                  <a:spcPct val="0"/>
                </a:spcBef>
              </a:pPr>
              <a:t>29</a:t>
            </a:fld>
            <a:endParaRPr lang="en-US" altLang="hu-HU" sz="10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6AF0D181-1687-4187-AB4D-F5CC4638A7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605C4CB5-DCBE-46D7-AAAB-4C856F6AC7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>
            <a:extLst>
              <a:ext uri="{FF2B5EF4-FFF2-40B4-BE49-F238E27FC236}">
                <a16:creationId xmlns:a16="http://schemas.microsoft.com/office/drawing/2014/main" id="{2ADAC819-5D5D-4EBB-BCB8-DC5762BC2F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CC11AF98-0412-42B2-B8CA-DC14644F3D9A}" type="slidenum">
              <a:rPr lang="en-US" altLang="hu-HU" sz="1000"/>
              <a:pPr>
                <a:spcBef>
                  <a:spcPct val="0"/>
                </a:spcBef>
              </a:pPr>
              <a:t>30</a:t>
            </a:fld>
            <a:endParaRPr lang="en-US" altLang="hu-HU" sz="10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BB70A6EA-E41A-47F0-AEAB-8A28F6570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6AC26CC8-3AA6-40EE-97DE-1D9D4EE6C3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3F6256AE-D55A-49D0-883F-3781493DFE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4C0CBE7C-9E8D-4FAB-9FC2-5D7B897004B0}" type="slidenum">
              <a:rPr lang="en-US" altLang="hu-HU" sz="1000"/>
              <a:pPr>
                <a:spcBef>
                  <a:spcPct val="0"/>
                </a:spcBef>
              </a:pPr>
              <a:t>7</a:t>
            </a:fld>
            <a:endParaRPr lang="en-US" altLang="hu-HU" sz="10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C4C6CCC-58E5-480D-A3C4-A403C6104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D9F239F-76FA-48BA-B943-2179D28E27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>
            <a:extLst>
              <a:ext uri="{FF2B5EF4-FFF2-40B4-BE49-F238E27FC236}">
                <a16:creationId xmlns:a16="http://schemas.microsoft.com/office/drawing/2014/main" id="{257F12B0-2B6B-4054-B0FB-92229BACC1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F78670B1-1237-4DEA-AC9D-3BA3486683EA}" type="slidenum">
              <a:rPr lang="en-US" altLang="hu-HU" sz="1000"/>
              <a:pPr>
                <a:spcBef>
                  <a:spcPct val="0"/>
                </a:spcBef>
              </a:pPr>
              <a:t>8</a:t>
            </a:fld>
            <a:endParaRPr lang="en-US" altLang="hu-HU" sz="10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B389A80C-B024-4A7F-B093-F50D19E09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86BCC25-4897-41F9-8998-DA0174B28F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>
            <a:extLst>
              <a:ext uri="{FF2B5EF4-FFF2-40B4-BE49-F238E27FC236}">
                <a16:creationId xmlns:a16="http://schemas.microsoft.com/office/drawing/2014/main" id="{4290A5F4-BD43-4571-9E51-2DE25C2064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8D336D56-EAA5-485D-8EE8-DDED252B87B5}" type="slidenum">
              <a:rPr lang="en-US" altLang="hu-HU" sz="1000"/>
              <a:pPr>
                <a:spcBef>
                  <a:spcPct val="0"/>
                </a:spcBef>
              </a:pPr>
              <a:t>9</a:t>
            </a:fld>
            <a:endParaRPr lang="en-US" altLang="hu-HU" sz="10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F129A71-4B0E-40C3-9C9A-B909ADF34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CD15A08-BE0C-4824-BFAC-903AFF825C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>
            <a:extLst>
              <a:ext uri="{FF2B5EF4-FFF2-40B4-BE49-F238E27FC236}">
                <a16:creationId xmlns:a16="http://schemas.microsoft.com/office/drawing/2014/main" id="{0746DF58-3FA1-495F-BDEC-A2C1C5B962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06282A09-0171-4F76-9E61-0F9E2BD40886}" type="slidenum">
              <a:rPr lang="en-US" altLang="hu-HU" sz="1000"/>
              <a:pPr>
                <a:spcBef>
                  <a:spcPct val="0"/>
                </a:spcBef>
              </a:pPr>
              <a:t>10</a:t>
            </a:fld>
            <a:endParaRPr lang="en-US" altLang="hu-HU" sz="10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417B691-FF1B-432A-936A-028BBFC826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E565E4A-43C3-4D53-AE54-57A07962B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>
            <a:extLst>
              <a:ext uri="{FF2B5EF4-FFF2-40B4-BE49-F238E27FC236}">
                <a16:creationId xmlns:a16="http://schemas.microsoft.com/office/drawing/2014/main" id="{775F089B-432A-4F29-ACBD-CC2FD87CA5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204E39C7-3FBC-4AFB-B758-B8161DDFF4DA}" type="slidenum">
              <a:rPr lang="en-US" altLang="hu-HU" sz="1000"/>
              <a:pPr>
                <a:spcBef>
                  <a:spcPct val="0"/>
                </a:spcBef>
              </a:pPr>
              <a:t>11</a:t>
            </a:fld>
            <a:endParaRPr lang="en-US" altLang="hu-HU" sz="10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FEC08C57-9D84-4D1D-A957-E2600C541E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9C067C5C-3EEE-4275-ACA7-E2192EFB81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>
            <a:extLst>
              <a:ext uri="{FF2B5EF4-FFF2-40B4-BE49-F238E27FC236}">
                <a16:creationId xmlns:a16="http://schemas.microsoft.com/office/drawing/2014/main" id="{F3551128-D114-420B-A4CB-7B1EFB7BAC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AA34A6A7-39B7-413A-A12B-850967D19CB7}" type="slidenum">
              <a:rPr lang="en-US" altLang="hu-HU" sz="1000"/>
              <a:pPr>
                <a:spcBef>
                  <a:spcPct val="0"/>
                </a:spcBef>
              </a:pPr>
              <a:t>12</a:t>
            </a:fld>
            <a:endParaRPr lang="en-US" altLang="hu-HU" sz="10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55A76F6-5A8B-4212-B28F-E4603D8717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BD74712-835B-4802-A839-248B601FDC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>
            <a:extLst>
              <a:ext uri="{FF2B5EF4-FFF2-40B4-BE49-F238E27FC236}">
                <a16:creationId xmlns:a16="http://schemas.microsoft.com/office/drawing/2014/main" id="{84F6F13F-47B5-4D5F-92FB-3577814E28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3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3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C2D31F0B-F227-431E-B5E6-5E8B75C03779}" type="slidenum">
              <a:rPr lang="en-US" altLang="hu-HU" sz="1000"/>
              <a:pPr>
                <a:spcBef>
                  <a:spcPct val="0"/>
                </a:spcBef>
              </a:pPr>
              <a:t>13</a:t>
            </a:fld>
            <a:endParaRPr lang="en-US" altLang="hu-HU" sz="10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0D8C7AED-DE2C-4966-AF6A-CB33A5F45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F9895CE-7788-4091-B9F6-3DB8172362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739775"/>
            <a:ext cx="5270500" cy="3649663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0E66EF2-EFC8-4CE3-97BA-3FC0CB2A4B3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891713" cy="6845300"/>
            <a:chOff x="0" y="0"/>
            <a:chExt cx="5752" cy="4312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E30F6D9C-FFB3-4FC5-942D-C678E61451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52" cy="4312"/>
              <a:chOff x="0" y="0"/>
              <a:chExt cx="5752" cy="4312"/>
            </a:xfrm>
          </p:grpSpPr>
          <p:sp>
            <p:nvSpPr>
              <p:cNvPr id="7" name="Rectangle 4">
                <a:extLst>
                  <a:ext uri="{FF2B5EF4-FFF2-40B4-BE49-F238E27FC236}">
                    <a16:creationId xmlns:a16="http://schemas.microsoft.com/office/drawing/2014/main" id="{D8D764C8-AC3C-4A6D-80EC-9C25AEA701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752" cy="4312"/>
              </a:xfrm>
              <a:prstGeom prst="rect">
                <a:avLst/>
              </a:prstGeom>
              <a:gradFill rotWithShape="0">
                <a:gsLst>
                  <a:gs pos="0">
                    <a:srgbClr val="919191"/>
                  </a:gs>
                  <a:gs pos="100000">
                    <a:srgbClr val="BDBDBD"/>
                  </a:gs>
                </a:gsLst>
                <a:path path="rect">
                  <a:fillToRect l="100000" t="100000"/>
                </a:path>
              </a:gra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 useBgFill="1"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85D86798-1B28-49A2-8C74-0666F220E9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424" cy="3984"/>
              </a:xfrm>
              <a:prstGeom prst="rect">
                <a:avLst/>
              </a:prstGeom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</p:grp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BE3F34FF-E832-4307-BC95-C51860ABF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816"/>
              <a:ext cx="5461" cy="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defRPr/>
              </a:pPr>
              <a:endParaRPr lang="hu-HU" altLang="hu-HU"/>
            </a:p>
          </p:txBody>
        </p:sp>
      </p:grpSp>
      <p:pic>
        <p:nvPicPr>
          <p:cNvPr id="9" name="Picture 12" descr="Corvinus_Inf_rsz">
            <a:extLst>
              <a:ext uri="{FF2B5EF4-FFF2-40B4-BE49-F238E27FC236}">
                <a16:creationId xmlns:a16="http://schemas.microsoft.com/office/drawing/2014/main" id="{F65C744B-30CB-464C-BA76-0CA0B4912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0"/>
            <a:ext cx="1600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hu-HU" noProof="0"/>
              <a:t>Mintacím szerkesztése</a:t>
            </a: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hu-HU" noProof="0"/>
              <a:t>Alcím mintájának szerkesztése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0E846D-358F-4CC2-BDEB-57C75576F8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F3FD3B-39DE-4DC1-81E9-591467F878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17202F0-CBF5-42B3-9AE5-06F98664D7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84C128-0E3B-4F3C-ADD6-094BF0C0C62D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9910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71CD5819-4797-42A3-843F-78F4D0F7FC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76C1210-7C6F-4BD8-9B79-C650FFCDC4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D7216E01-9053-41A6-97C4-531185B5CE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3C9E6-2108-4093-803D-BDBE8DE53B4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54743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058025" y="0"/>
            <a:ext cx="2352675" cy="6126163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905625" cy="61261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238FEBF-12E8-40F0-86AD-FFD17A2581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957247D-70E6-46B6-8B4D-DE9A1A1199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B2F5BC7-BF81-423B-9A7B-EFA46D5212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0713D-DA20-48AE-B230-5A26EB084CC8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78089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9A96798-A19E-43EE-9687-F332B60AA6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A41E9D9-8308-40BC-8562-E597578D8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D8572D3-268D-4F3A-B35D-9DC7E73FB5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7A1AB-01BA-48BB-BC9A-FE42BABA5C7A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3508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1C08F75-FACB-4A37-907D-56D9FEC5E4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CFA0777-D6A4-4CF4-BB2A-2721CC9AD6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9D20A09-0F0A-41A6-B943-0317CBBFB5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00376-A8A5-4D51-924A-6E52279BC20C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23114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D070934-2A55-4C9C-9C19-0F49937CBF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9398346-FB79-4BF4-9A9A-161EADA686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7ADE692-463C-4783-AD9C-9BC0E61580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28402-C033-4281-AE9C-DA26A028E2E6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95063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2B45F6E-05FA-4CF6-9015-038CDB5EA2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D2313245-7AA7-4E4F-B6AC-00DA30DA26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286CE928-E683-4E99-A7D2-90540B6FE4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39909-9669-4377-BDC4-C291518208E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35613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D74C1E7F-58AE-4460-9D0B-2BB23A3D8D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F6B5A4B-1906-44D4-B165-EA86852DE1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31928CB-E6E1-4D2A-A1F7-DCAC00EB7B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3F61E-2553-4AC9-A1CF-2E9A19764431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12170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558DF838-57A0-4B19-BF7B-F4C344904B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4C4416EC-E7E7-48E8-BEC1-F08DC5A314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91B3F41-56F1-4601-9C55-F63408071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27EBD-3058-4C06-B206-90D95F2F2218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10184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8B72E01-73EC-4A4A-800A-F799B67ED8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FB73E78-DFAD-4991-927A-B003554F49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E262279E-E17A-46E3-9623-C74CD27BE3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ED420-B275-4AE1-88EA-D808B0B6F0E4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25759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D438FD2-A898-4572-BE45-5FE6B34DA8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5849D5B-B6FA-472F-8CFA-9E1C5B21D6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128443D-6B7F-49D2-8E6E-4BBE1AC12F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42D2F-5A99-41B2-834C-1CC9BCBCADB5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132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DA4120B-BF76-464F-87FF-FFA3D325987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891713" cy="6845300"/>
            <a:chOff x="0" y="0"/>
            <a:chExt cx="5752" cy="4312"/>
          </a:xfrm>
        </p:grpSpPr>
        <p:grpSp>
          <p:nvGrpSpPr>
            <p:cNvPr id="1033" name="Group 3">
              <a:extLst>
                <a:ext uri="{FF2B5EF4-FFF2-40B4-BE49-F238E27FC236}">
                  <a16:creationId xmlns:a16="http://schemas.microsoft.com/office/drawing/2014/main" id="{68D4ADC0-C61D-4207-81E3-09DE5432C7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52" cy="4312"/>
              <a:chOff x="0" y="0"/>
              <a:chExt cx="5752" cy="4312"/>
            </a:xfrm>
          </p:grpSpPr>
          <p:sp>
            <p:nvSpPr>
              <p:cNvPr id="1035" name="Rectangle 4">
                <a:extLst>
                  <a:ext uri="{FF2B5EF4-FFF2-40B4-BE49-F238E27FC236}">
                    <a16:creationId xmlns:a16="http://schemas.microsoft.com/office/drawing/2014/main" id="{33EC361F-9424-4B8B-A434-8FCD69289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752" cy="4312"/>
              </a:xfrm>
              <a:prstGeom prst="rect">
                <a:avLst/>
              </a:prstGeom>
              <a:gradFill rotWithShape="0">
                <a:gsLst>
                  <a:gs pos="0">
                    <a:srgbClr val="919191"/>
                  </a:gs>
                  <a:gs pos="100000">
                    <a:srgbClr val="BDBDBD"/>
                  </a:gs>
                </a:gsLst>
                <a:path path="rect">
                  <a:fillToRect l="100000" t="100000"/>
                </a:path>
              </a:gra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  <p:sp useBgFill="1">
            <p:nvSpPr>
              <p:cNvPr id="1036" name="Rectangle 5">
                <a:extLst>
                  <a:ext uri="{FF2B5EF4-FFF2-40B4-BE49-F238E27FC236}">
                    <a16:creationId xmlns:a16="http://schemas.microsoft.com/office/drawing/2014/main" id="{C0C591BD-0B7E-4E83-B69C-B0A82CC788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424" cy="3984"/>
              </a:xfrm>
              <a:prstGeom prst="rect">
                <a:avLst/>
              </a:prstGeom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defRPr/>
                </a:pPr>
                <a:endParaRPr lang="hu-HU" altLang="hu-HU"/>
              </a:p>
            </p:txBody>
          </p:sp>
        </p:grpSp>
        <p:sp>
          <p:nvSpPr>
            <p:cNvPr id="1034" name="Rectangle 6">
              <a:extLst>
                <a:ext uri="{FF2B5EF4-FFF2-40B4-BE49-F238E27FC236}">
                  <a16:creationId xmlns:a16="http://schemas.microsoft.com/office/drawing/2014/main" id="{6EB2BAA4-49B1-49A6-B427-A7E98E01B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816"/>
              <a:ext cx="5461" cy="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defRPr/>
              </a:pPr>
              <a:endParaRPr lang="hu-HU" altLang="hu-HU"/>
            </a:p>
          </p:txBody>
        </p: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B8CF5865-DBAA-48E4-BA73-33F6B3C7A0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255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Mintacím szerkesztése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4AEB5117-7C8D-4A13-BA99-0B69EB4A8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Mintaszöveg szerkesztése</a:t>
            </a:r>
          </a:p>
          <a:p>
            <a:pPr lvl="1"/>
            <a:r>
              <a:rPr lang="en-US" altLang="hu-HU"/>
              <a:t>Második szint</a:t>
            </a:r>
          </a:p>
          <a:p>
            <a:pPr lvl="2"/>
            <a:r>
              <a:rPr lang="en-US" altLang="hu-HU"/>
              <a:t>Harmadik szint</a:t>
            </a:r>
          </a:p>
          <a:p>
            <a:pPr lvl="3"/>
            <a:r>
              <a:rPr lang="en-US" altLang="hu-HU"/>
              <a:t>Negyedik szint</a:t>
            </a:r>
          </a:p>
          <a:p>
            <a:pPr lvl="4"/>
            <a:r>
              <a:rPr lang="en-US" altLang="hu-HU"/>
              <a:t>Ötödik szint</a:t>
            </a:r>
          </a:p>
        </p:txBody>
      </p:sp>
      <p:sp>
        <p:nvSpPr>
          <p:cNvPr id="63497" name="Rectangle 9">
            <a:extLst>
              <a:ext uri="{FF2B5EF4-FFF2-40B4-BE49-F238E27FC236}">
                <a16:creationId xmlns:a16="http://schemas.microsoft.com/office/drawing/2014/main" id="{569ED97B-9582-4BC6-9784-83E941D084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785813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charset="0"/>
              </a:defRPr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63498" name="Rectangle 10">
            <a:extLst>
              <a:ext uri="{FF2B5EF4-FFF2-40B4-BE49-F238E27FC236}">
                <a16:creationId xmlns:a16="http://schemas.microsoft.com/office/drawing/2014/main" id="{027ACC3F-716E-4BBE-8971-C98982DC5C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23988" y="6308725"/>
            <a:ext cx="6913562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b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63499" name="Rectangle 11">
            <a:extLst>
              <a:ext uri="{FF2B5EF4-FFF2-40B4-BE49-F238E27FC236}">
                <a16:creationId xmlns:a16="http://schemas.microsoft.com/office/drawing/2014/main" id="{C3B9DF52-42A9-4F3A-BA7A-060ADF5B47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895F3E4-F737-4B5C-93DC-F2639F7589B4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  <p:pic>
        <p:nvPicPr>
          <p:cNvPr id="1032" name="Picture 12" descr="Corvinus_Inf_rsz">
            <a:extLst>
              <a:ext uri="{FF2B5EF4-FFF2-40B4-BE49-F238E27FC236}">
                <a16:creationId xmlns:a16="http://schemas.microsoft.com/office/drawing/2014/main" id="{721B9A39-AC94-41B1-AA46-FD65B841A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388" y="0"/>
            <a:ext cx="159861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Élőláb helye 4">
            <a:extLst>
              <a:ext uri="{FF2B5EF4-FFF2-40B4-BE49-F238E27FC236}">
                <a16:creationId xmlns:a16="http://schemas.microsoft.com/office/drawing/2014/main" id="{AA755A90-1DC8-49FD-8141-E30EEF225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5123" name="Dia számának helye 5">
            <a:extLst>
              <a:ext uri="{FF2B5EF4-FFF2-40B4-BE49-F238E27FC236}">
                <a16:creationId xmlns:a16="http://schemas.microsoft.com/office/drawing/2014/main" id="{A57A3FE2-0691-4833-A087-7F96A9B78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7D63B7CA-5865-45BE-8CE0-6483F5A32EB9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C1BAE070-BD4F-4B94-B5AF-189B7EED1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D613681F-20F4-49BF-B7BF-D3F6BB33E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33475" y="692150"/>
            <a:ext cx="7989888" cy="292100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AZ ELőADÁS CÉLJA</a:t>
            </a:r>
          </a:p>
        </p:txBody>
      </p:sp>
      <p:sp>
        <p:nvSpPr>
          <p:cNvPr id="5126" name="Rectangle 4">
            <a:extLst>
              <a:ext uri="{FF2B5EF4-FFF2-40B4-BE49-F238E27FC236}">
                <a16:creationId xmlns:a16="http://schemas.microsoft.com/office/drawing/2014/main" id="{23EF18E2-71B4-4F59-82FE-603E3DCED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2233613"/>
            <a:ext cx="829310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A </a:t>
            </a:r>
            <a:r>
              <a:rPr lang="en-US" altLang="hu-HU" sz="2000" b="0">
                <a:solidFill>
                  <a:srgbClr val="000000"/>
                </a:solidFill>
                <a:highlight>
                  <a:srgbClr val="FFFF00"/>
                </a:highlight>
              </a:rPr>
              <a:t>logikai adatmodellezés </a:t>
            </a:r>
            <a:r>
              <a:rPr lang="en-US" altLang="hu-HU" sz="2000" b="0">
                <a:solidFill>
                  <a:srgbClr val="000000"/>
                </a:solidFill>
              </a:rPr>
              <a:t>fogalmának bevezetése</a:t>
            </a:r>
            <a:br>
              <a:rPr lang="en-US" altLang="hu-HU" sz="2000" b="0">
                <a:solidFill>
                  <a:srgbClr val="000000"/>
                </a:solidFill>
              </a:rPr>
            </a:br>
            <a:endParaRPr lang="en-US" altLang="hu-HU" sz="20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A logikai adatszerkezet </a:t>
            </a:r>
            <a:r>
              <a:rPr lang="en-US" altLang="hu-HU" sz="2000" b="0">
                <a:solidFill>
                  <a:srgbClr val="000000"/>
                </a:solidFill>
                <a:highlight>
                  <a:srgbClr val="FFFF00"/>
                </a:highlight>
              </a:rPr>
              <a:t>jelöléseinek</a:t>
            </a:r>
            <a:r>
              <a:rPr lang="en-US" altLang="hu-HU" sz="2000" b="0">
                <a:solidFill>
                  <a:srgbClr val="000000"/>
                </a:solidFill>
              </a:rPr>
              <a:t> és struktúrájának bemutatása</a:t>
            </a:r>
          </a:p>
          <a:p>
            <a:pPr>
              <a:spcBef>
                <a:spcPct val="0"/>
              </a:spcBef>
            </a:pPr>
            <a:endParaRPr lang="en-US" altLang="hu-HU" sz="20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Annak bemutatása, hogy a logikai adatmodellezés használatával hogyan lehet az szervezeti információ- követelményekből egy kezdeti modellt megalkotni.</a:t>
            </a:r>
          </a:p>
          <a:p>
            <a:pPr>
              <a:spcBef>
                <a:spcPct val="0"/>
              </a:spcBef>
            </a:pPr>
            <a:endParaRPr lang="en-US" altLang="hu-HU" sz="20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A technika SSADM szerkezeten belüli helyének bemutatása</a:t>
            </a:r>
          </a:p>
        </p:txBody>
      </p:sp>
      <p:sp>
        <p:nvSpPr>
          <p:cNvPr id="5127" name="Rectangle 5">
            <a:extLst>
              <a:ext uri="{FF2B5EF4-FFF2-40B4-BE49-F238E27FC236}">
                <a16:creationId xmlns:a16="http://schemas.microsoft.com/office/drawing/2014/main" id="{3A7A85C9-4CB0-4831-B4C2-79D646B68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6138" y="2819400"/>
            <a:ext cx="6691312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5128" name="Rectangle 6">
            <a:extLst>
              <a:ext uri="{FF2B5EF4-FFF2-40B4-BE49-F238E27FC236}">
                <a16:creationId xmlns:a16="http://schemas.microsoft.com/office/drawing/2014/main" id="{2127689B-EAB1-4106-BAE7-24E3578B6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6138" y="3749675"/>
            <a:ext cx="72993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Élőláb helye 2">
            <a:extLst>
              <a:ext uri="{FF2B5EF4-FFF2-40B4-BE49-F238E27FC236}">
                <a16:creationId xmlns:a16="http://schemas.microsoft.com/office/drawing/2014/main" id="{74508E54-30A3-46E9-B195-EA1BB0CC5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19459" name="Dia számának helye 3">
            <a:extLst>
              <a:ext uri="{FF2B5EF4-FFF2-40B4-BE49-F238E27FC236}">
                <a16:creationId xmlns:a16="http://schemas.microsoft.com/office/drawing/2014/main" id="{4F31A3D7-BB88-4FA6-A1F4-C78478A2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22135713-DD2D-4146-8833-4DAA956BCDB0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19460" name="AutoShape 2">
            <a:extLst>
              <a:ext uri="{FF2B5EF4-FFF2-40B4-BE49-F238E27FC236}">
                <a16:creationId xmlns:a16="http://schemas.microsoft.com/office/drawing/2014/main" id="{82A0A2ED-35AA-4C6D-BBE5-59C5CD59F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5518150"/>
            <a:ext cx="1143000" cy="5334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FAE77D8B-DDEA-45BC-B5CB-19A62EFC4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7763" y="5462588"/>
            <a:ext cx="12969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Entitás </a:t>
            </a:r>
          </a:p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altípus neve</a:t>
            </a:r>
          </a:p>
        </p:txBody>
      </p:sp>
      <p:sp>
        <p:nvSpPr>
          <p:cNvPr id="19462" name="AutoShape 4">
            <a:extLst>
              <a:ext uri="{FF2B5EF4-FFF2-40B4-BE49-F238E27FC236}">
                <a16:creationId xmlns:a16="http://schemas.microsoft.com/office/drawing/2014/main" id="{F4EABD17-D575-412C-89B5-6476AECB0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900" y="5505450"/>
            <a:ext cx="1143000" cy="5334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63" name="AutoShape 5">
            <a:extLst>
              <a:ext uri="{FF2B5EF4-FFF2-40B4-BE49-F238E27FC236}">
                <a16:creationId xmlns:a16="http://schemas.microsoft.com/office/drawing/2014/main" id="{3E5FAA94-903F-4041-979E-8FD714EA2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730750"/>
            <a:ext cx="1143000" cy="5334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64" name="AutoShape 6">
            <a:extLst>
              <a:ext uri="{FF2B5EF4-FFF2-40B4-BE49-F238E27FC236}">
                <a16:creationId xmlns:a16="http://schemas.microsoft.com/office/drawing/2014/main" id="{EE79C592-C8EC-47D3-AC1B-C2AE49499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0" y="3536950"/>
            <a:ext cx="2730500" cy="10922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65" name="AutoShape 7">
            <a:extLst>
              <a:ext uri="{FF2B5EF4-FFF2-40B4-BE49-F238E27FC236}">
                <a16:creationId xmlns:a16="http://schemas.microsoft.com/office/drawing/2014/main" id="{536B3BC0-CE7E-4195-ACDD-912BFB15F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6800" y="3854450"/>
            <a:ext cx="1143000" cy="5334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66" name="AutoShape 8">
            <a:extLst>
              <a:ext uri="{FF2B5EF4-FFF2-40B4-BE49-F238E27FC236}">
                <a16:creationId xmlns:a16="http://schemas.microsoft.com/office/drawing/2014/main" id="{76C766C2-C503-45EB-8206-06EF06DD2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000" y="3867150"/>
            <a:ext cx="1143000" cy="5334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67" name="AutoShape 9">
            <a:extLst>
              <a:ext uri="{FF2B5EF4-FFF2-40B4-BE49-F238E27FC236}">
                <a16:creationId xmlns:a16="http://schemas.microsoft.com/office/drawing/2014/main" id="{296546FE-8374-491C-88CE-72A9BC667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2813050"/>
            <a:ext cx="1143000" cy="5334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68" name="AutoShape 10">
            <a:extLst>
              <a:ext uri="{FF2B5EF4-FFF2-40B4-BE49-F238E27FC236}">
                <a16:creationId xmlns:a16="http://schemas.microsoft.com/office/drawing/2014/main" id="{15280276-31A3-4549-A79C-8455A04D4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100" y="2800350"/>
            <a:ext cx="1143000" cy="5334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69" name="AutoShape 11">
            <a:extLst>
              <a:ext uri="{FF2B5EF4-FFF2-40B4-BE49-F238E27FC236}">
                <a16:creationId xmlns:a16="http://schemas.microsoft.com/office/drawing/2014/main" id="{36088A21-FB51-4CCC-A691-68BC13D60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8300" y="2000250"/>
            <a:ext cx="1143000" cy="5334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70" name="Rectangle 12">
            <a:extLst>
              <a:ext uri="{FF2B5EF4-FFF2-40B4-BE49-F238E27FC236}">
                <a16:creationId xmlns:a16="http://schemas.microsoft.com/office/drawing/2014/main" id="{91F636D7-0DBA-40BF-9482-51FB7E08B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03250"/>
            <a:ext cx="79883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963" tIns="41275" rIns="80963" bIns="41275">
            <a:spAutoFit/>
          </a:bodyPr>
          <a:lstStyle>
            <a:lvl1pPr defTabSz="669925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669925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669925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669925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669925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2300" b="0">
                <a:solidFill>
                  <a:srgbClr val="000000"/>
                </a:solidFill>
              </a:rPr>
              <a:t>ENTITÁS NÉZET VAGY MEGJELENÉS  (ASPEKTUS)</a:t>
            </a:r>
          </a:p>
        </p:txBody>
      </p:sp>
      <p:sp>
        <p:nvSpPr>
          <p:cNvPr id="19471" name="Rectangle 13">
            <a:extLst>
              <a:ext uri="{FF2B5EF4-FFF2-40B4-BE49-F238E27FC236}">
                <a16:creationId xmlns:a16="http://schemas.microsoft.com/office/drawing/2014/main" id="{163260A7-1092-4590-A559-9A559E53F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8" y="1990725"/>
            <a:ext cx="1719262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963" tIns="41275" rIns="80963" bIns="41275">
            <a:spAutoFit/>
          </a:bodyPr>
          <a:lstStyle>
            <a:lvl1pPr defTabSz="669925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669925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669925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669925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669925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Entitás főtípusok</a:t>
            </a:r>
          </a:p>
          <a:p>
            <a:pPr>
              <a:spcBef>
                <a:spcPct val="5000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 és altípusok:</a:t>
            </a:r>
          </a:p>
        </p:txBody>
      </p:sp>
      <p:sp>
        <p:nvSpPr>
          <p:cNvPr id="19472" name="Rectangle 14">
            <a:extLst>
              <a:ext uri="{FF2B5EF4-FFF2-40B4-BE49-F238E27FC236}">
                <a16:creationId xmlns:a16="http://schemas.microsoft.com/office/drawing/2014/main" id="{27C3AC09-4071-44DA-98AE-43AC7BB76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2198688"/>
            <a:ext cx="4578350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Egy entitásnak több különböző nézete is lehet egyidejűleg:</a:t>
            </a:r>
          </a:p>
          <a:p>
            <a:pPr>
              <a:spcBef>
                <a:spcPct val="0"/>
              </a:spcBef>
            </a:pPr>
            <a:endParaRPr lang="en-US" altLang="hu-HU" sz="18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hu-HU" sz="1800" b="0">
                <a:solidFill>
                  <a:srgbClr val="000000"/>
                </a:solidFill>
              </a:rPr>
              <a:t>egy alrendszeren belüli, a való világból származtatott entitás viselkedése, amelyet azonban összhangba kell hozni ugyanennek az entitásnak más alrendszerekbeli viselkedésével;</a:t>
            </a:r>
          </a:p>
          <a:p>
            <a:pPr>
              <a:spcBef>
                <a:spcPct val="0"/>
              </a:spcBef>
            </a:pPr>
            <a:endParaRPr lang="en-US" altLang="hu-HU" sz="18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hu-HU" sz="1800" b="0">
                <a:solidFill>
                  <a:srgbClr val="000000"/>
                </a:solidFill>
              </a:rPr>
              <a:t>egy adott rendszerben egy bizonyos entitás megjelenésének a viselkedése, amelynek több párhuzamos és egymással nem összekapcsolt élete lehet (ennek a jelentősége az entitás viselkedés elemzésekor fog megmutatkozni.).</a:t>
            </a:r>
          </a:p>
        </p:txBody>
      </p:sp>
      <p:sp>
        <p:nvSpPr>
          <p:cNvPr id="19473" name="Rectangle 15">
            <a:extLst>
              <a:ext uri="{FF2B5EF4-FFF2-40B4-BE49-F238E27FC236}">
                <a16:creationId xmlns:a16="http://schemas.microsoft.com/office/drawing/2014/main" id="{C558AA4A-7102-4F09-9C94-E51D31EFB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288" y="3481388"/>
            <a:ext cx="4965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74" name="Rectangle 16">
            <a:extLst>
              <a:ext uri="{FF2B5EF4-FFF2-40B4-BE49-F238E27FC236}">
                <a16:creationId xmlns:a16="http://schemas.microsoft.com/office/drawing/2014/main" id="{3306B236-41CD-4014-B1E1-76A0E1018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288" y="4854575"/>
            <a:ext cx="5808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75" name="Rectangle 17">
            <a:extLst>
              <a:ext uri="{FF2B5EF4-FFF2-40B4-BE49-F238E27FC236}">
                <a16:creationId xmlns:a16="http://schemas.microsoft.com/office/drawing/2014/main" id="{7313FB77-6F50-4751-AE2E-0CA91A5E1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288" y="5192713"/>
            <a:ext cx="5275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76" name="Arc 18">
            <a:extLst>
              <a:ext uri="{FF2B5EF4-FFF2-40B4-BE49-F238E27FC236}">
                <a16:creationId xmlns:a16="http://schemas.microsoft.com/office/drawing/2014/main" id="{1EDCCFBE-A059-463C-85BE-81B24ED31F24}"/>
              </a:ext>
            </a:extLst>
          </p:cNvPr>
          <p:cNvSpPr>
            <a:spLocks/>
          </p:cNvSpPr>
          <p:nvPr/>
        </p:nvSpPr>
        <p:spPr bwMode="auto">
          <a:xfrm>
            <a:off x="2878138" y="5299075"/>
            <a:ext cx="457200" cy="165100"/>
          </a:xfrm>
          <a:custGeom>
            <a:avLst/>
            <a:gdLst>
              <a:gd name="T0" fmla="*/ 9643809 w 21600"/>
              <a:gd name="T1" fmla="*/ 1249909 h 21808"/>
              <a:gd name="T2" fmla="*/ 445 w 21600"/>
              <a:gd name="T3" fmla="*/ 0 h 21808"/>
              <a:gd name="T4" fmla="*/ 9677400 w 21600"/>
              <a:gd name="T5" fmla="*/ 11924 h 218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808" fill="none" extrusionOk="0">
                <a:moveTo>
                  <a:pt x="21525" y="21807"/>
                </a:moveTo>
                <a:cubicBezTo>
                  <a:pt x="9625" y="21766"/>
                  <a:pt x="0" y="12108"/>
                  <a:pt x="0" y="208"/>
                </a:cubicBezTo>
                <a:cubicBezTo>
                  <a:pt x="-1" y="138"/>
                  <a:pt x="0" y="69"/>
                  <a:pt x="1" y="0"/>
                </a:cubicBezTo>
              </a:path>
              <a:path w="21600" h="21808" stroke="0" extrusionOk="0">
                <a:moveTo>
                  <a:pt x="21525" y="21807"/>
                </a:moveTo>
                <a:cubicBezTo>
                  <a:pt x="9625" y="21766"/>
                  <a:pt x="0" y="12108"/>
                  <a:pt x="0" y="208"/>
                </a:cubicBezTo>
                <a:cubicBezTo>
                  <a:pt x="-1" y="138"/>
                  <a:pt x="0" y="69"/>
                  <a:pt x="1" y="0"/>
                </a:cubicBezTo>
                <a:lnTo>
                  <a:pt x="21600" y="208"/>
                </a:lnTo>
                <a:lnTo>
                  <a:pt x="21525" y="2180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77" name="Arc 19">
            <a:extLst>
              <a:ext uri="{FF2B5EF4-FFF2-40B4-BE49-F238E27FC236}">
                <a16:creationId xmlns:a16="http://schemas.microsoft.com/office/drawing/2014/main" id="{88CC521C-4B4A-407F-917A-3CF73BA017A9}"/>
              </a:ext>
            </a:extLst>
          </p:cNvPr>
          <p:cNvSpPr>
            <a:spLocks/>
          </p:cNvSpPr>
          <p:nvPr/>
        </p:nvSpPr>
        <p:spPr bwMode="auto">
          <a:xfrm>
            <a:off x="2876550" y="5299075"/>
            <a:ext cx="460375" cy="168275"/>
          </a:xfrm>
          <a:custGeom>
            <a:avLst/>
            <a:gdLst>
              <a:gd name="T0" fmla="*/ 9778194 w 21600"/>
              <a:gd name="T1" fmla="*/ 1298683 h 21804"/>
              <a:gd name="T2" fmla="*/ 448 w 21600"/>
              <a:gd name="T3" fmla="*/ 0 h 21804"/>
              <a:gd name="T4" fmla="*/ 9812275 w 21600"/>
              <a:gd name="T5" fmla="*/ 12148 h 218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804" fill="none" extrusionOk="0">
                <a:moveTo>
                  <a:pt x="21525" y="21803"/>
                </a:moveTo>
                <a:cubicBezTo>
                  <a:pt x="9625" y="21762"/>
                  <a:pt x="0" y="12104"/>
                  <a:pt x="0" y="204"/>
                </a:cubicBezTo>
                <a:cubicBezTo>
                  <a:pt x="-1" y="135"/>
                  <a:pt x="0" y="67"/>
                  <a:pt x="0" y="-1"/>
                </a:cubicBezTo>
              </a:path>
              <a:path w="21600" h="21804" stroke="0" extrusionOk="0">
                <a:moveTo>
                  <a:pt x="21525" y="21803"/>
                </a:moveTo>
                <a:cubicBezTo>
                  <a:pt x="9625" y="21762"/>
                  <a:pt x="0" y="12104"/>
                  <a:pt x="0" y="204"/>
                </a:cubicBezTo>
                <a:cubicBezTo>
                  <a:pt x="-1" y="135"/>
                  <a:pt x="0" y="67"/>
                  <a:pt x="0" y="-1"/>
                </a:cubicBezTo>
                <a:lnTo>
                  <a:pt x="21600" y="204"/>
                </a:lnTo>
                <a:lnTo>
                  <a:pt x="21525" y="21803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78" name="Arc 20">
            <a:extLst>
              <a:ext uri="{FF2B5EF4-FFF2-40B4-BE49-F238E27FC236}">
                <a16:creationId xmlns:a16="http://schemas.microsoft.com/office/drawing/2014/main" id="{9D717493-6693-4EAB-8569-24DCBFB23F1A}"/>
              </a:ext>
            </a:extLst>
          </p:cNvPr>
          <p:cNvSpPr>
            <a:spLocks/>
          </p:cNvSpPr>
          <p:nvPr/>
        </p:nvSpPr>
        <p:spPr bwMode="auto">
          <a:xfrm>
            <a:off x="3346450" y="5287963"/>
            <a:ext cx="455613" cy="169862"/>
          </a:xfrm>
          <a:custGeom>
            <a:avLst/>
            <a:gdLst>
              <a:gd name="T0" fmla="*/ 9572665 w 21676"/>
              <a:gd name="T1" fmla="*/ 0 h 22229"/>
              <a:gd name="T2" fmla="*/ 0 w 21676"/>
              <a:gd name="T3" fmla="*/ 1297994 h 22229"/>
              <a:gd name="T4" fmla="*/ 33568 w 21676"/>
              <a:gd name="T5" fmla="*/ 36725 h 222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76" h="22229" fill="none" extrusionOk="0">
                <a:moveTo>
                  <a:pt x="21666" y="0"/>
                </a:moveTo>
                <a:cubicBezTo>
                  <a:pt x="21672" y="209"/>
                  <a:pt x="21676" y="419"/>
                  <a:pt x="21676" y="629"/>
                </a:cubicBezTo>
                <a:cubicBezTo>
                  <a:pt x="21676" y="12558"/>
                  <a:pt x="12005" y="22229"/>
                  <a:pt x="76" y="22229"/>
                </a:cubicBezTo>
                <a:cubicBezTo>
                  <a:pt x="50" y="22229"/>
                  <a:pt x="25" y="22228"/>
                  <a:pt x="0" y="22228"/>
                </a:cubicBezTo>
              </a:path>
              <a:path w="21676" h="22229" stroke="0" extrusionOk="0">
                <a:moveTo>
                  <a:pt x="21666" y="0"/>
                </a:moveTo>
                <a:cubicBezTo>
                  <a:pt x="21672" y="209"/>
                  <a:pt x="21676" y="419"/>
                  <a:pt x="21676" y="629"/>
                </a:cubicBezTo>
                <a:cubicBezTo>
                  <a:pt x="21676" y="12558"/>
                  <a:pt x="12005" y="22229"/>
                  <a:pt x="76" y="22229"/>
                </a:cubicBezTo>
                <a:cubicBezTo>
                  <a:pt x="50" y="22229"/>
                  <a:pt x="25" y="22228"/>
                  <a:pt x="0" y="22228"/>
                </a:cubicBezTo>
                <a:lnTo>
                  <a:pt x="76" y="629"/>
                </a:lnTo>
                <a:lnTo>
                  <a:pt x="2166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79" name="Arc 21">
            <a:extLst>
              <a:ext uri="{FF2B5EF4-FFF2-40B4-BE49-F238E27FC236}">
                <a16:creationId xmlns:a16="http://schemas.microsoft.com/office/drawing/2014/main" id="{B16E27AA-DC5B-462D-A1A4-7F7306B42616}"/>
              </a:ext>
            </a:extLst>
          </p:cNvPr>
          <p:cNvSpPr>
            <a:spLocks/>
          </p:cNvSpPr>
          <p:nvPr/>
        </p:nvSpPr>
        <p:spPr bwMode="auto">
          <a:xfrm>
            <a:off x="3348038" y="5287963"/>
            <a:ext cx="457200" cy="173037"/>
          </a:xfrm>
          <a:custGeom>
            <a:avLst/>
            <a:gdLst>
              <a:gd name="T0" fmla="*/ 9639906 w 21675"/>
              <a:gd name="T1" fmla="*/ 0 h 22217"/>
              <a:gd name="T2" fmla="*/ 0 w 21675"/>
              <a:gd name="T3" fmla="*/ 1347698 h 22217"/>
              <a:gd name="T4" fmla="*/ 33370 w 21675"/>
              <a:gd name="T5" fmla="*/ 37432 h 2221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75" h="22217" fill="none" extrusionOk="0">
                <a:moveTo>
                  <a:pt x="21666" y="-1"/>
                </a:moveTo>
                <a:cubicBezTo>
                  <a:pt x="21672" y="205"/>
                  <a:pt x="21675" y="411"/>
                  <a:pt x="21675" y="617"/>
                </a:cubicBezTo>
                <a:cubicBezTo>
                  <a:pt x="21675" y="12546"/>
                  <a:pt x="12004" y="22217"/>
                  <a:pt x="75" y="22217"/>
                </a:cubicBezTo>
                <a:cubicBezTo>
                  <a:pt x="50" y="22217"/>
                  <a:pt x="25" y="22216"/>
                  <a:pt x="0" y="22216"/>
                </a:cubicBezTo>
              </a:path>
              <a:path w="21675" h="22217" stroke="0" extrusionOk="0">
                <a:moveTo>
                  <a:pt x="21666" y="-1"/>
                </a:moveTo>
                <a:cubicBezTo>
                  <a:pt x="21672" y="205"/>
                  <a:pt x="21675" y="411"/>
                  <a:pt x="21675" y="617"/>
                </a:cubicBezTo>
                <a:cubicBezTo>
                  <a:pt x="21675" y="12546"/>
                  <a:pt x="12004" y="22217"/>
                  <a:pt x="75" y="22217"/>
                </a:cubicBezTo>
                <a:cubicBezTo>
                  <a:pt x="50" y="22217"/>
                  <a:pt x="25" y="22216"/>
                  <a:pt x="0" y="22216"/>
                </a:cubicBezTo>
                <a:lnTo>
                  <a:pt x="75" y="617"/>
                </a:lnTo>
                <a:lnTo>
                  <a:pt x="21666" y="-1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80" name="Rectangle 22">
            <a:extLst>
              <a:ext uri="{FF2B5EF4-FFF2-40B4-BE49-F238E27FC236}">
                <a16:creationId xmlns:a16="http://schemas.microsoft.com/office/drawing/2014/main" id="{4A8406EC-5818-45D1-9EF1-DE21465EF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0" y="1990725"/>
            <a:ext cx="1244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Entitás név</a:t>
            </a:r>
          </a:p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-alap</a:t>
            </a:r>
          </a:p>
        </p:txBody>
      </p:sp>
      <p:sp>
        <p:nvSpPr>
          <p:cNvPr id="19481" name="Rectangle 23">
            <a:extLst>
              <a:ext uri="{FF2B5EF4-FFF2-40B4-BE49-F238E27FC236}">
                <a16:creationId xmlns:a16="http://schemas.microsoft.com/office/drawing/2014/main" id="{5216D0A3-1BDC-404A-B150-46D6FA64E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6313" y="2741613"/>
            <a:ext cx="1244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Entitás név</a:t>
            </a:r>
          </a:p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1. megj.</a:t>
            </a:r>
          </a:p>
        </p:txBody>
      </p:sp>
      <p:sp>
        <p:nvSpPr>
          <p:cNvPr id="19482" name="Line 24">
            <a:extLst>
              <a:ext uri="{FF2B5EF4-FFF2-40B4-BE49-F238E27FC236}">
                <a16:creationId xmlns:a16="http://schemas.microsoft.com/office/drawing/2014/main" id="{1DE395B1-F2CF-40CE-B388-BDEB7C6004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4963" y="2540000"/>
            <a:ext cx="509587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83" name="Line 25">
            <a:extLst>
              <a:ext uri="{FF2B5EF4-FFF2-40B4-BE49-F238E27FC236}">
                <a16:creationId xmlns:a16="http://schemas.microsoft.com/office/drawing/2014/main" id="{013CEF7D-3E82-4F1C-B3B1-9FD5BC2DB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4550" y="2540000"/>
            <a:ext cx="696913" cy="250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84" name="Rectangle 26">
            <a:extLst>
              <a:ext uri="{FF2B5EF4-FFF2-40B4-BE49-F238E27FC236}">
                <a16:creationId xmlns:a16="http://schemas.microsoft.com/office/drawing/2014/main" id="{EC4C01E1-C89A-4143-8DBA-0684DBFCA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450" y="3500438"/>
            <a:ext cx="2452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      Entitás főtípus neve</a:t>
            </a:r>
          </a:p>
        </p:txBody>
      </p:sp>
      <p:sp>
        <p:nvSpPr>
          <p:cNvPr id="19485" name="Rectangle 27">
            <a:extLst>
              <a:ext uri="{FF2B5EF4-FFF2-40B4-BE49-F238E27FC236}">
                <a16:creationId xmlns:a16="http://schemas.microsoft.com/office/drawing/2014/main" id="{B09D0436-879E-4766-8A3E-53D10A8FF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6313" y="3898900"/>
            <a:ext cx="1341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Altípus neve</a:t>
            </a:r>
          </a:p>
        </p:txBody>
      </p:sp>
      <p:sp>
        <p:nvSpPr>
          <p:cNvPr id="19486" name="Rectangle 28">
            <a:extLst>
              <a:ext uri="{FF2B5EF4-FFF2-40B4-BE49-F238E27FC236}">
                <a16:creationId xmlns:a16="http://schemas.microsoft.com/office/drawing/2014/main" id="{773FFF80-D0DC-4112-BF7B-5E818EB5A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3930650"/>
            <a:ext cx="1341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Altípus neve</a:t>
            </a:r>
          </a:p>
        </p:txBody>
      </p:sp>
      <p:sp>
        <p:nvSpPr>
          <p:cNvPr id="19487" name="Rectangle 29">
            <a:extLst>
              <a:ext uri="{FF2B5EF4-FFF2-40B4-BE49-F238E27FC236}">
                <a16:creationId xmlns:a16="http://schemas.microsoft.com/office/drawing/2014/main" id="{8CC4562F-46CA-4AA8-A428-7EF335A03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2100" y="4708525"/>
            <a:ext cx="1346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Entitás</a:t>
            </a:r>
          </a:p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főtípus neve</a:t>
            </a:r>
          </a:p>
        </p:txBody>
      </p:sp>
      <p:sp>
        <p:nvSpPr>
          <p:cNvPr id="19488" name="Rectangle 30">
            <a:extLst>
              <a:ext uri="{FF2B5EF4-FFF2-40B4-BE49-F238E27FC236}">
                <a16:creationId xmlns:a16="http://schemas.microsoft.com/office/drawing/2014/main" id="{930E7C76-5D68-4A8B-8530-EF43F4BF9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5500688"/>
            <a:ext cx="12969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Entitás </a:t>
            </a:r>
          </a:p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altípus neve</a:t>
            </a:r>
          </a:p>
        </p:txBody>
      </p:sp>
      <p:sp>
        <p:nvSpPr>
          <p:cNvPr id="19489" name="Line 31">
            <a:extLst>
              <a:ext uri="{FF2B5EF4-FFF2-40B4-BE49-F238E27FC236}">
                <a16:creationId xmlns:a16="http://schemas.microsoft.com/office/drawing/2014/main" id="{DEFAAF5F-70DE-4F95-8836-588D5F8003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55913" y="5248275"/>
            <a:ext cx="509587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90" name="Line 32">
            <a:extLst>
              <a:ext uri="{FF2B5EF4-FFF2-40B4-BE49-F238E27FC236}">
                <a16:creationId xmlns:a16="http://schemas.microsoft.com/office/drawing/2014/main" id="{E57F019B-24EE-4B43-8F44-39472D8E83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65500" y="5248275"/>
            <a:ext cx="696913" cy="250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91" name="Rectangle 33">
            <a:extLst>
              <a:ext uri="{FF2B5EF4-FFF2-40B4-BE49-F238E27FC236}">
                <a16:creationId xmlns:a16="http://schemas.microsoft.com/office/drawing/2014/main" id="{647DE55D-BAC4-43D3-9DBA-1524A9206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25" y="1920875"/>
            <a:ext cx="0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92" name="Rectangle 34">
            <a:extLst>
              <a:ext uri="{FF2B5EF4-FFF2-40B4-BE49-F238E27FC236}">
                <a16:creationId xmlns:a16="http://schemas.microsoft.com/office/drawing/2014/main" id="{3442080C-6D69-4B8E-9010-6DEE195C8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25" y="1920875"/>
            <a:ext cx="0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93" name="Rectangle 35">
            <a:extLst>
              <a:ext uri="{FF2B5EF4-FFF2-40B4-BE49-F238E27FC236}">
                <a16:creationId xmlns:a16="http://schemas.microsoft.com/office/drawing/2014/main" id="{F2D24047-D0F5-4B20-9CBF-03D9D5C67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550" y="1920875"/>
            <a:ext cx="3049588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94" name="Rectangle 36">
            <a:extLst>
              <a:ext uri="{FF2B5EF4-FFF2-40B4-BE49-F238E27FC236}">
                <a16:creationId xmlns:a16="http://schemas.microsoft.com/office/drawing/2014/main" id="{E5722FC0-DBB8-4C0F-B11A-9992D1BE6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1920875"/>
            <a:ext cx="0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95" name="Rectangle 37">
            <a:extLst>
              <a:ext uri="{FF2B5EF4-FFF2-40B4-BE49-F238E27FC236}">
                <a16:creationId xmlns:a16="http://schemas.microsoft.com/office/drawing/2014/main" id="{B3E5C232-F287-4DD3-AFB8-8D43C21C6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1920875"/>
            <a:ext cx="0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96" name="Rectangle 38">
            <a:extLst>
              <a:ext uri="{FF2B5EF4-FFF2-40B4-BE49-F238E27FC236}">
                <a16:creationId xmlns:a16="http://schemas.microsoft.com/office/drawing/2014/main" id="{D9067A84-AEB2-4DA5-963A-1DE6725CB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25" y="6170613"/>
            <a:ext cx="0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97" name="Rectangle 39">
            <a:extLst>
              <a:ext uri="{FF2B5EF4-FFF2-40B4-BE49-F238E27FC236}">
                <a16:creationId xmlns:a16="http://schemas.microsoft.com/office/drawing/2014/main" id="{9797397E-1731-489B-9EE3-44FCC6CA1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25" y="6170613"/>
            <a:ext cx="0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98" name="Rectangle 40">
            <a:extLst>
              <a:ext uri="{FF2B5EF4-FFF2-40B4-BE49-F238E27FC236}">
                <a16:creationId xmlns:a16="http://schemas.microsoft.com/office/drawing/2014/main" id="{7F07092B-2CCC-4F34-A341-49E564F13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550" y="6170613"/>
            <a:ext cx="3049588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499" name="Rectangle 41">
            <a:extLst>
              <a:ext uri="{FF2B5EF4-FFF2-40B4-BE49-F238E27FC236}">
                <a16:creationId xmlns:a16="http://schemas.microsoft.com/office/drawing/2014/main" id="{A1D656D4-A855-4789-ADF6-27B498CC9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6170613"/>
            <a:ext cx="0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500" name="Rectangle 42">
            <a:extLst>
              <a:ext uri="{FF2B5EF4-FFF2-40B4-BE49-F238E27FC236}">
                <a16:creationId xmlns:a16="http://schemas.microsoft.com/office/drawing/2014/main" id="{8839C247-5B10-4DEA-AFBC-3346E4F33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6170613"/>
            <a:ext cx="0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501" name="Rectangle 43">
            <a:extLst>
              <a:ext uri="{FF2B5EF4-FFF2-40B4-BE49-F238E27FC236}">
                <a16:creationId xmlns:a16="http://schemas.microsoft.com/office/drawing/2014/main" id="{4F042123-423E-490B-A3F3-F6ED2046A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25" y="1930400"/>
            <a:ext cx="0" cy="42291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502" name="Rectangle 44">
            <a:extLst>
              <a:ext uri="{FF2B5EF4-FFF2-40B4-BE49-F238E27FC236}">
                <a16:creationId xmlns:a16="http://schemas.microsoft.com/office/drawing/2014/main" id="{E5FAAA98-5C27-469B-98DD-68CBDEFEC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1930400"/>
            <a:ext cx="0" cy="42291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9503" name="Rectangle 45">
            <a:extLst>
              <a:ext uri="{FF2B5EF4-FFF2-40B4-BE49-F238E27FC236}">
                <a16:creationId xmlns:a16="http://schemas.microsoft.com/office/drawing/2014/main" id="{AA5389B2-86FB-42A6-BE55-0368CD986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6013" y="2817813"/>
            <a:ext cx="1244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Entitás név</a:t>
            </a:r>
          </a:p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2. megj.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Élőláb helye 2">
            <a:extLst>
              <a:ext uri="{FF2B5EF4-FFF2-40B4-BE49-F238E27FC236}">
                <a16:creationId xmlns:a16="http://schemas.microsoft.com/office/drawing/2014/main" id="{937337D5-05BB-40F5-A08D-9DAE541E1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21507" name="Dia számának helye 3">
            <a:extLst>
              <a:ext uri="{FF2B5EF4-FFF2-40B4-BE49-F238E27FC236}">
                <a16:creationId xmlns:a16="http://schemas.microsoft.com/office/drawing/2014/main" id="{78CC6DCB-6789-4092-8207-12E7621C2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D2DB19AB-212F-42A2-9834-064F487898D1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21508" name="AutoShape 2">
            <a:extLst>
              <a:ext uri="{FF2B5EF4-FFF2-40B4-BE49-F238E27FC236}">
                <a16:creationId xmlns:a16="http://schemas.microsoft.com/office/drawing/2014/main" id="{461980D6-336A-4C24-A405-47C46D1C0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2501900"/>
            <a:ext cx="1597025" cy="6350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1509" name="AutoShape 3">
            <a:extLst>
              <a:ext uri="{FF2B5EF4-FFF2-40B4-BE49-F238E27FC236}">
                <a16:creationId xmlns:a16="http://schemas.microsoft.com/office/drawing/2014/main" id="{551DE49C-F245-4C7E-9AF4-F8F63B256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3400" y="2844800"/>
            <a:ext cx="1597025" cy="6350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1510" name="AutoShape 4">
            <a:extLst>
              <a:ext uri="{FF2B5EF4-FFF2-40B4-BE49-F238E27FC236}">
                <a16:creationId xmlns:a16="http://schemas.microsoft.com/office/drawing/2014/main" id="{77BD000E-BBC6-4436-B2B9-B1D8447E7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875" y="1968500"/>
            <a:ext cx="1597025" cy="6350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1511" name="Rectangle 5">
            <a:extLst>
              <a:ext uri="{FF2B5EF4-FFF2-40B4-BE49-F238E27FC236}">
                <a16:creationId xmlns:a16="http://schemas.microsoft.com/office/drawing/2014/main" id="{51D58404-C8D1-4F32-89A7-7C2101BF3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01663"/>
            <a:ext cx="79883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963" tIns="41275" rIns="80963" bIns="41275">
            <a:spAutoFit/>
          </a:bodyPr>
          <a:lstStyle>
            <a:lvl1pPr defTabSz="669925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669925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669925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669925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669925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2300" b="0">
                <a:solidFill>
                  <a:srgbClr val="000000"/>
                </a:solidFill>
              </a:rPr>
              <a:t>ENTITÁS </a:t>
            </a:r>
            <a:r>
              <a:rPr lang="en-US" altLang="hu-HU" sz="2300" b="0">
                <a:solidFill>
                  <a:srgbClr val="000000"/>
                </a:solidFill>
                <a:highlight>
                  <a:srgbClr val="FFFF00"/>
                </a:highlight>
              </a:rPr>
              <a:t>ALTÍPUSOK</a:t>
            </a:r>
          </a:p>
        </p:txBody>
      </p:sp>
      <p:sp>
        <p:nvSpPr>
          <p:cNvPr id="13320" name="Rectangle 6">
            <a:extLst>
              <a:ext uri="{FF2B5EF4-FFF2-40B4-BE49-F238E27FC236}">
                <a16:creationId xmlns:a16="http://schemas.microsoft.com/office/drawing/2014/main" id="{BB2A0190-2C1C-4036-AA57-BA37908CA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1885950"/>
            <a:ext cx="5105400" cy="4211638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>
            <a:spAutoFit/>
          </a:bodyPr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defRPr/>
            </a:pPr>
            <a:r>
              <a:rPr lang="en-US" altLang="hu-HU" sz="1800" b="0" dirty="0">
                <a:solidFill>
                  <a:srgbClr val="000000"/>
                </a:solidFill>
              </a:rPr>
              <a:t>Az </a:t>
            </a:r>
            <a:r>
              <a:rPr lang="en-US" altLang="hu-HU" sz="1800" b="0" dirty="0" err="1">
                <a:solidFill>
                  <a:srgbClr val="000000"/>
                </a:solidFill>
              </a:rPr>
              <a:t>altípusok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jellemzőit</a:t>
            </a:r>
            <a:r>
              <a:rPr lang="en-US" altLang="hu-HU" sz="1800" b="0" dirty="0">
                <a:solidFill>
                  <a:srgbClr val="000000"/>
                </a:solidFill>
              </a:rPr>
              <a:t> a </a:t>
            </a:r>
            <a:r>
              <a:rPr lang="en-US" altLang="hu-HU" sz="1800" b="0" dirty="0" err="1">
                <a:solidFill>
                  <a:srgbClr val="000000"/>
                </a:solidFill>
              </a:rPr>
              <a:t>következőkben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foglalhatjuk</a:t>
            </a:r>
            <a:endParaRPr lang="en-US" altLang="hu-HU" sz="1800" b="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altLang="hu-HU" sz="1800" b="0" dirty="0" err="1">
                <a:solidFill>
                  <a:srgbClr val="000000"/>
                </a:solidFill>
              </a:rPr>
              <a:t>össze</a:t>
            </a:r>
            <a:r>
              <a:rPr lang="en-US" altLang="hu-HU" sz="1800" b="0" dirty="0">
                <a:solidFill>
                  <a:srgbClr val="000000"/>
                </a:solidFill>
              </a:rPr>
              <a:t>:</a:t>
            </a:r>
          </a:p>
          <a:p>
            <a:pPr>
              <a:defRPr/>
            </a:pPr>
            <a:endParaRPr lang="en-US" altLang="hu-HU" sz="1800" b="0" dirty="0">
              <a:solidFill>
                <a:srgbClr val="000000"/>
              </a:solidFill>
            </a:endParaRPr>
          </a:p>
          <a:p>
            <a:pPr>
              <a:buSzPct val="100000"/>
              <a:buFontTx/>
              <a:buChar char="•"/>
              <a:defRPr/>
            </a:pPr>
            <a:r>
              <a:rPr lang="en-US" altLang="hu-HU" sz="1800" b="0" dirty="0" err="1">
                <a:solidFill>
                  <a:srgbClr val="000000"/>
                </a:solidFill>
              </a:rPr>
              <a:t>az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azonosítójuk</a:t>
            </a:r>
            <a:r>
              <a:rPr lang="en-US" altLang="hu-HU" sz="1800" b="0" dirty="0">
                <a:solidFill>
                  <a:srgbClr val="000000"/>
                </a:solidFill>
              </a:rPr>
              <a:t> (</a:t>
            </a:r>
            <a:r>
              <a:rPr lang="en-US" altLang="hu-HU" sz="1800" b="0" dirty="0" err="1">
                <a:solidFill>
                  <a:srgbClr val="000000"/>
                </a:solidFill>
              </a:rPr>
              <a:t>kulcsuk</a:t>
            </a:r>
            <a:r>
              <a:rPr lang="en-US" altLang="hu-HU" sz="1800" b="0" dirty="0">
                <a:solidFill>
                  <a:srgbClr val="000000"/>
                </a:solidFill>
              </a:rPr>
              <a:t>) </a:t>
            </a:r>
            <a:r>
              <a:rPr lang="en-US" altLang="hu-HU" sz="1800" b="0" dirty="0" err="1">
                <a:solidFill>
                  <a:srgbClr val="000000"/>
                </a:solidFill>
              </a:rPr>
              <a:t>közös</a:t>
            </a:r>
            <a:r>
              <a:rPr lang="en-US" altLang="hu-HU" sz="1800" b="0" dirty="0">
                <a:solidFill>
                  <a:srgbClr val="000000"/>
                </a:solidFill>
              </a:rPr>
              <a:t> (</a:t>
            </a:r>
            <a:r>
              <a:rPr lang="en-US" altLang="hu-HU" sz="1800" b="0" dirty="0" err="1">
                <a:solidFill>
                  <a:srgbClr val="000000"/>
                </a:solidFill>
              </a:rPr>
              <a:t>azonosak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az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értéktartományok</a:t>
            </a:r>
            <a:r>
              <a:rPr lang="en-US" altLang="hu-HU" sz="1800" b="0" dirty="0">
                <a:solidFill>
                  <a:srgbClr val="000000"/>
                </a:solidFill>
              </a:rPr>
              <a:t>);</a:t>
            </a:r>
          </a:p>
          <a:p>
            <a:pPr>
              <a:defRPr/>
            </a:pPr>
            <a:endParaRPr lang="en-US" altLang="hu-HU" sz="1800" b="0" dirty="0">
              <a:solidFill>
                <a:srgbClr val="000000"/>
              </a:solidFill>
            </a:endParaRPr>
          </a:p>
          <a:p>
            <a:pPr>
              <a:buSzPct val="100000"/>
              <a:buFontTx/>
              <a:buChar char="•"/>
              <a:defRPr/>
            </a:pPr>
            <a:r>
              <a:rPr lang="en-US" altLang="hu-HU" sz="1800" b="0" dirty="0">
                <a:solidFill>
                  <a:srgbClr val="000000"/>
                </a:solidFill>
              </a:rPr>
              <a:t>a </a:t>
            </a:r>
            <a:r>
              <a:rPr lang="en-US" altLang="hu-HU" sz="1800" b="0" dirty="0" err="1">
                <a:solidFill>
                  <a:srgbClr val="000000"/>
                </a:solidFill>
              </a:rPr>
              <a:t>típusok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  <a:highlight>
                  <a:srgbClr val="FFFF00"/>
                </a:highlight>
              </a:rPr>
              <a:t>diszjunkt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halmazokat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alkotnak</a:t>
            </a:r>
            <a:r>
              <a:rPr lang="en-US" altLang="hu-HU" sz="1800" b="0" dirty="0">
                <a:solidFill>
                  <a:srgbClr val="000000"/>
                </a:solidFill>
              </a:rPr>
              <a:t>,</a:t>
            </a:r>
          </a:p>
          <a:p>
            <a:pPr>
              <a:defRPr/>
            </a:pPr>
            <a:r>
              <a:rPr lang="en-US" altLang="hu-HU" sz="1800" b="0" dirty="0" err="1">
                <a:solidFill>
                  <a:srgbClr val="000000"/>
                </a:solidFill>
              </a:rPr>
              <a:t>vagyis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két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különböző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típus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példányai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között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nem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lehet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azonos</a:t>
            </a:r>
            <a:endParaRPr lang="en-US" altLang="hu-HU" sz="1800" b="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altLang="hu-HU" sz="1800" b="0" dirty="0">
              <a:solidFill>
                <a:srgbClr val="000000"/>
              </a:solidFill>
            </a:endParaRPr>
          </a:p>
          <a:p>
            <a:pPr>
              <a:buSzPct val="100000"/>
              <a:buFontTx/>
              <a:buChar char="•"/>
              <a:defRPr/>
            </a:pPr>
            <a:r>
              <a:rPr lang="en-US" altLang="hu-HU" sz="1800" b="0" dirty="0">
                <a:solidFill>
                  <a:srgbClr val="000000"/>
                </a:solidFill>
              </a:rPr>
              <a:t>a </a:t>
            </a:r>
            <a:r>
              <a:rPr lang="en-US" altLang="hu-HU" sz="1800" b="0" dirty="0" err="1">
                <a:solidFill>
                  <a:srgbClr val="000000"/>
                </a:solidFill>
              </a:rPr>
              <a:t>típusok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példányainak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összessége</a:t>
            </a:r>
            <a:r>
              <a:rPr lang="en-US" altLang="hu-HU" sz="1800" b="0" dirty="0">
                <a:solidFill>
                  <a:srgbClr val="000000"/>
                </a:solidFill>
              </a:rPr>
              <a:t> (</a:t>
            </a:r>
            <a:r>
              <a:rPr lang="en-US" altLang="hu-HU" sz="1800" b="0" dirty="0" err="1">
                <a:solidFill>
                  <a:srgbClr val="000000"/>
                </a:solidFill>
              </a:rPr>
              <a:t>halmazelméleti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uniója</a:t>
            </a:r>
            <a:r>
              <a:rPr lang="en-US" altLang="hu-HU" sz="1800" b="0" dirty="0">
                <a:solidFill>
                  <a:srgbClr val="000000"/>
                </a:solidFill>
              </a:rPr>
              <a:t>) </a:t>
            </a:r>
            <a:r>
              <a:rPr lang="en-US" altLang="hu-HU" sz="1800" b="0" dirty="0">
                <a:solidFill>
                  <a:srgbClr val="000000"/>
                </a:solidFill>
                <a:highlight>
                  <a:srgbClr val="FFFF00"/>
                </a:highlight>
              </a:rPr>
              <a:t>le </a:t>
            </a:r>
            <a:r>
              <a:rPr lang="en-US" altLang="hu-HU" sz="1800" b="0" dirty="0" err="1">
                <a:solidFill>
                  <a:srgbClr val="000000"/>
                </a:solidFill>
                <a:highlight>
                  <a:srgbClr val="FFFF00"/>
                </a:highlight>
              </a:rPr>
              <a:t>kell</a:t>
            </a:r>
            <a:r>
              <a:rPr lang="en-US" altLang="hu-HU" sz="1800" b="0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  <a:highlight>
                  <a:srgbClr val="FFFF00"/>
                </a:highlight>
              </a:rPr>
              <a:t>fedje</a:t>
            </a:r>
            <a:r>
              <a:rPr lang="en-US" altLang="hu-HU" sz="1800" b="0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US" altLang="hu-HU" sz="1800" b="0" dirty="0">
                <a:solidFill>
                  <a:srgbClr val="000000"/>
                </a:solidFill>
              </a:rPr>
              <a:t>, </a:t>
            </a:r>
            <a:r>
              <a:rPr lang="en-US" altLang="hu-HU" sz="1800" b="0" dirty="0" err="1">
                <a:solidFill>
                  <a:srgbClr val="000000"/>
                </a:solidFill>
              </a:rPr>
              <a:t>ki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kell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merítse</a:t>
            </a:r>
            <a:r>
              <a:rPr lang="en-US" altLang="hu-HU" sz="1800" b="0" dirty="0">
                <a:solidFill>
                  <a:srgbClr val="000000"/>
                </a:solidFill>
              </a:rPr>
              <a:t> a </a:t>
            </a:r>
            <a:r>
              <a:rPr lang="en-US" altLang="hu-HU" sz="1800" b="0" dirty="0" err="1">
                <a:solidFill>
                  <a:srgbClr val="000000"/>
                </a:solidFill>
              </a:rPr>
              <a:t>főtípusban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előfordulható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összes</a:t>
            </a:r>
            <a:r>
              <a:rPr lang="en-US" altLang="hu-HU" sz="1800" b="0" dirty="0">
                <a:solidFill>
                  <a:srgbClr val="000000"/>
                </a:solidFill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</a:rPr>
              <a:t>entitást</a:t>
            </a:r>
            <a:endParaRPr lang="en-US" altLang="hu-HU" sz="1800" b="0" dirty="0">
              <a:solidFill>
                <a:srgbClr val="000000"/>
              </a:solidFill>
            </a:endParaRPr>
          </a:p>
        </p:txBody>
      </p:sp>
      <p:sp>
        <p:nvSpPr>
          <p:cNvPr id="21513" name="Rectangle 7">
            <a:extLst>
              <a:ext uri="{FF2B5EF4-FFF2-40B4-BE49-F238E27FC236}">
                <a16:creationId xmlns:a16="http://schemas.microsoft.com/office/drawing/2014/main" id="{746A8391-00D7-4B10-8821-7957F0A8E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1688" y="3044825"/>
            <a:ext cx="4148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1514" name="Rectangle 8">
            <a:extLst>
              <a:ext uri="{FF2B5EF4-FFF2-40B4-BE49-F238E27FC236}">
                <a16:creationId xmlns:a16="http://schemas.microsoft.com/office/drawing/2014/main" id="{5EBFA476-C62F-48DA-A471-3F9F09DDE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3430588"/>
            <a:ext cx="2335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1515" name="Rectangle 9">
            <a:extLst>
              <a:ext uri="{FF2B5EF4-FFF2-40B4-BE49-F238E27FC236}">
                <a16:creationId xmlns:a16="http://schemas.microsoft.com/office/drawing/2014/main" id="{2D20978A-8D0B-4FB0-B8C2-6D5EA9345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8" y="2522538"/>
            <a:ext cx="1462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DOKUMEN-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TUM</a:t>
            </a:r>
          </a:p>
        </p:txBody>
      </p:sp>
      <p:sp>
        <p:nvSpPr>
          <p:cNvPr id="21516" name="Rectangle 10">
            <a:extLst>
              <a:ext uri="{FF2B5EF4-FFF2-40B4-BE49-F238E27FC236}">
                <a16:creationId xmlns:a16="http://schemas.microsoft.com/office/drawing/2014/main" id="{D2124BE2-A0B4-4C14-8FC5-25287C74A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763" y="2314575"/>
            <a:ext cx="884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Főtípusa</a:t>
            </a:r>
          </a:p>
        </p:txBody>
      </p:sp>
      <p:sp>
        <p:nvSpPr>
          <p:cNvPr id="21517" name="Rectangle 11">
            <a:extLst>
              <a:ext uri="{FF2B5EF4-FFF2-40B4-BE49-F238E27FC236}">
                <a16:creationId xmlns:a16="http://schemas.microsoft.com/office/drawing/2014/main" id="{375AF610-C29A-4EEA-AED7-2BB9123ED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0600" y="2008188"/>
            <a:ext cx="862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Altípusa</a:t>
            </a:r>
          </a:p>
        </p:txBody>
      </p:sp>
      <p:sp>
        <p:nvSpPr>
          <p:cNvPr id="21518" name="Arc 12">
            <a:extLst>
              <a:ext uri="{FF2B5EF4-FFF2-40B4-BE49-F238E27FC236}">
                <a16:creationId xmlns:a16="http://schemas.microsoft.com/office/drawing/2014/main" id="{98B6E89B-2732-4F75-850C-490F94CE213A}"/>
              </a:ext>
            </a:extLst>
          </p:cNvPr>
          <p:cNvSpPr>
            <a:spLocks/>
          </p:cNvSpPr>
          <p:nvPr/>
        </p:nvSpPr>
        <p:spPr bwMode="auto">
          <a:xfrm>
            <a:off x="2036763" y="2538413"/>
            <a:ext cx="142875" cy="496887"/>
          </a:xfrm>
          <a:custGeom>
            <a:avLst/>
            <a:gdLst>
              <a:gd name="T0" fmla="*/ 178118 w 21600"/>
              <a:gd name="T1" fmla="*/ 0 h 35743"/>
              <a:gd name="T2" fmla="*/ 699300 w 21600"/>
              <a:gd name="T3" fmla="*/ 6907554 h 35743"/>
              <a:gd name="T4" fmla="*/ 0 w 21600"/>
              <a:gd name="T5" fmla="*/ 4099544 h 357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5743" fill="none" extrusionOk="0">
                <a:moveTo>
                  <a:pt x="4070" y="0"/>
                </a:moveTo>
                <a:cubicBezTo>
                  <a:pt x="14244" y="1952"/>
                  <a:pt x="21600" y="10853"/>
                  <a:pt x="21600" y="21213"/>
                </a:cubicBezTo>
                <a:cubicBezTo>
                  <a:pt x="21600" y="26586"/>
                  <a:pt x="19597" y="31766"/>
                  <a:pt x="15982" y="35742"/>
                </a:cubicBezTo>
              </a:path>
              <a:path w="21600" h="35743" stroke="0" extrusionOk="0">
                <a:moveTo>
                  <a:pt x="4070" y="0"/>
                </a:moveTo>
                <a:cubicBezTo>
                  <a:pt x="14244" y="1952"/>
                  <a:pt x="21600" y="10853"/>
                  <a:pt x="21600" y="21213"/>
                </a:cubicBezTo>
                <a:cubicBezTo>
                  <a:pt x="21600" y="26586"/>
                  <a:pt x="19597" y="31766"/>
                  <a:pt x="15982" y="35742"/>
                </a:cubicBezTo>
                <a:lnTo>
                  <a:pt x="0" y="21213"/>
                </a:lnTo>
                <a:lnTo>
                  <a:pt x="4070" y="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19" name="Rectangle 13">
            <a:extLst>
              <a:ext uri="{FF2B5EF4-FFF2-40B4-BE49-F238E27FC236}">
                <a16:creationId xmlns:a16="http://schemas.microsoft.com/office/drawing/2014/main" id="{A6EB5D3C-F659-4616-90EA-409D83BFF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388" y="2959100"/>
            <a:ext cx="884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Főtípusa</a:t>
            </a:r>
          </a:p>
        </p:txBody>
      </p:sp>
      <p:sp>
        <p:nvSpPr>
          <p:cNvPr id="21520" name="Rectangle 14">
            <a:extLst>
              <a:ext uri="{FF2B5EF4-FFF2-40B4-BE49-F238E27FC236}">
                <a16:creationId xmlns:a16="http://schemas.microsoft.com/office/drawing/2014/main" id="{B378E987-6CCB-4025-BF27-0AD9C21FB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6800" y="3217863"/>
            <a:ext cx="862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Altípusa</a:t>
            </a:r>
          </a:p>
        </p:txBody>
      </p:sp>
      <p:sp>
        <p:nvSpPr>
          <p:cNvPr id="21521" name="Rectangle 15">
            <a:extLst>
              <a:ext uri="{FF2B5EF4-FFF2-40B4-BE49-F238E27FC236}">
                <a16:creationId xmlns:a16="http://schemas.microsoft.com/office/drawing/2014/main" id="{F229AF8F-2984-4A98-ACD6-FB70AAE6B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1990725"/>
            <a:ext cx="1762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BELSő</a:t>
            </a:r>
          </a:p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DOKUMENTUM</a:t>
            </a:r>
          </a:p>
        </p:txBody>
      </p:sp>
      <p:sp>
        <p:nvSpPr>
          <p:cNvPr id="21522" name="Rectangle 16">
            <a:extLst>
              <a:ext uri="{FF2B5EF4-FFF2-40B4-BE49-F238E27FC236}">
                <a16:creationId xmlns:a16="http://schemas.microsoft.com/office/drawing/2014/main" id="{EAA62CA8-E17E-41A1-936D-34977DA32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9425" y="2876550"/>
            <a:ext cx="17605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KÜLSő</a:t>
            </a:r>
          </a:p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DOKUMENTUM</a:t>
            </a:r>
          </a:p>
        </p:txBody>
      </p:sp>
      <p:sp>
        <p:nvSpPr>
          <p:cNvPr id="21523" name="Line 17">
            <a:extLst>
              <a:ext uri="{FF2B5EF4-FFF2-40B4-BE49-F238E27FC236}">
                <a16:creationId xmlns:a16="http://schemas.microsoft.com/office/drawing/2014/main" id="{1B7B891B-C2E4-45A6-8D1F-A0AE15F5CC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343150"/>
            <a:ext cx="1295400" cy="447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24" name="Line 18">
            <a:extLst>
              <a:ext uri="{FF2B5EF4-FFF2-40B4-BE49-F238E27FC236}">
                <a16:creationId xmlns:a16="http://schemas.microsoft.com/office/drawing/2014/main" id="{0D595C3E-7E84-4218-BE7D-6731271863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3075" y="2790825"/>
            <a:ext cx="1333500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25" name="AutoShape 19">
            <a:extLst>
              <a:ext uri="{FF2B5EF4-FFF2-40B4-BE49-F238E27FC236}">
                <a16:creationId xmlns:a16="http://schemas.microsoft.com/office/drawing/2014/main" id="{4A1F3911-C756-4B8E-A787-770B6BEDD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4483100"/>
            <a:ext cx="1597025" cy="6350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1526" name="AutoShape 20">
            <a:extLst>
              <a:ext uri="{FF2B5EF4-FFF2-40B4-BE49-F238E27FC236}">
                <a16:creationId xmlns:a16="http://schemas.microsoft.com/office/drawing/2014/main" id="{727C3733-8124-4A3E-9AF6-4E1BE57E8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0" y="4826000"/>
            <a:ext cx="1597025" cy="6350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1527" name="AutoShape 21">
            <a:extLst>
              <a:ext uri="{FF2B5EF4-FFF2-40B4-BE49-F238E27FC236}">
                <a16:creationId xmlns:a16="http://schemas.microsoft.com/office/drawing/2014/main" id="{DE505429-6A8F-4AA7-997A-F413ACEAA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1975" y="3949700"/>
            <a:ext cx="1597025" cy="6350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1528" name="Rectangle 22">
            <a:extLst>
              <a:ext uri="{FF2B5EF4-FFF2-40B4-BE49-F238E27FC236}">
                <a16:creationId xmlns:a16="http://schemas.microsoft.com/office/drawing/2014/main" id="{4D30B54B-D57D-4BDA-9CE8-3E4ACDE6E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4503738"/>
            <a:ext cx="1058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ÜGYFÉL</a:t>
            </a:r>
          </a:p>
          <a:p>
            <a:pPr algn="r">
              <a:spcBef>
                <a:spcPct val="0"/>
              </a:spcBef>
            </a:pPr>
            <a:endParaRPr lang="en-US" altLang="hu-HU" sz="1800" b="0">
              <a:solidFill>
                <a:srgbClr val="000000"/>
              </a:solidFill>
            </a:endParaRPr>
          </a:p>
        </p:txBody>
      </p:sp>
      <p:sp>
        <p:nvSpPr>
          <p:cNvPr id="21529" name="Rectangle 23">
            <a:extLst>
              <a:ext uri="{FF2B5EF4-FFF2-40B4-BE49-F238E27FC236}">
                <a16:creationId xmlns:a16="http://schemas.microsoft.com/office/drawing/2014/main" id="{011795EC-55E9-470A-9F9B-2A49AF61F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6413" y="4291013"/>
            <a:ext cx="884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Főtípusa</a:t>
            </a:r>
          </a:p>
        </p:txBody>
      </p:sp>
      <p:sp>
        <p:nvSpPr>
          <p:cNvPr id="21530" name="Rectangle 24">
            <a:extLst>
              <a:ext uri="{FF2B5EF4-FFF2-40B4-BE49-F238E27FC236}">
                <a16:creationId xmlns:a16="http://schemas.microsoft.com/office/drawing/2014/main" id="{7B15DAB8-C03A-49BD-B5C9-22FDF766B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6800" y="4046538"/>
            <a:ext cx="862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Altípusa</a:t>
            </a:r>
          </a:p>
        </p:txBody>
      </p:sp>
      <p:sp>
        <p:nvSpPr>
          <p:cNvPr id="21531" name="Arc 25">
            <a:extLst>
              <a:ext uri="{FF2B5EF4-FFF2-40B4-BE49-F238E27FC236}">
                <a16:creationId xmlns:a16="http://schemas.microsoft.com/office/drawing/2014/main" id="{572A23B4-7DB3-4785-B05A-A67F52297310}"/>
              </a:ext>
            </a:extLst>
          </p:cNvPr>
          <p:cNvSpPr>
            <a:spLocks/>
          </p:cNvSpPr>
          <p:nvPr/>
        </p:nvSpPr>
        <p:spPr bwMode="auto">
          <a:xfrm>
            <a:off x="2074863" y="4519613"/>
            <a:ext cx="142875" cy="496887"/>
          </a:xfrm>
          <a:custGeom>
            <a:avLst/>
            <a:gdLst>
              <a:gd name="T0" fmla="*/ 178118 w 21600"/>
              <a:gd name="T1" fmla="*/ 0 h 35743"/>
              <a:gd name="T2" fmla="*/ 699300 w 21600"/>
              <a:gd name="T3" fmla="*/ 6907554 h 35743"/>
              <a:gd name="T4" fmla="*/ 0 w 21600"/>
              <a:gd name="T5" fmla="*/ 4099544 h 357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5743" fill="none" extrusionOk="0">
                <a:moveTo>
                  <a:pt x="4070" y="0"/>
                </a:moveTo>
                <a:cubicBezTo>
                  <a:pt x="14244" y="1952"/>
                  <a:pt x="21600" y="10853"/>
                  <a:pt x="21600" y="21213"/>
                </a:cubicBezTo>
                <a:cubicBezTo>
                  <a:pt x="21600" y="26586"/>
                  <a:pt x="19597" y="31766"/>
                  <a:pt x="15982" y="35742"/>
                </a:cubicBezTo>
              </a:path>
              <a:path w="21600" h="35743" stroke="0" extrusionOk="0">
                <a:moveTo>
                  <a:pt x="4070" y="0"/>
                </a:moveTo>
                <a:cubicBezTo>
                  <a:pt x="14244" y="1952"/>
                  <a:pt x="21600" y="10853"/>
                  <a:pt x="21600" y="21213"/>
                </a:cubicBezTo>
                <a:cubicBezTo>
                  <a:pt x="21600" y="26586"/>
                  <a:pt x="19597" y="31766"/>
                  <a:pt x="15982" y="35742"/>
                </a:cubicBezTo>
                <a:lnTo>
                  <a:pt x="0" y="21213"/>
                </a:lnTo>
                <a:lnTo>
                  <a:pt x="4070" y="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32" name="Rectangle 26">
            <a:extLst>
              <a:ext uri="{FF2B5EF4-FFF2-40B4-BE49-F238E27FC236}">
                <a16:creationId xmlns:a16="http://schemas.microsoft.com/office/drawing/2014/main" id="{78E1AFEF-D7AE-472B-B136-0A1F97846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5022850"/>
            <a:ext cx="884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Főtípusa</a:t>
            </a:r>
          </a:p>
        </p:txBody>
      </p:sp>
      <p:sp>
        <p:nvSpPr>
          <p:cNvPr id="21533" name="Rectangle 27">
            <a:extLst>
              <a:ext uri="{FF2B5EF4-FFF2-40B4-BE49-F238E27FC236}">
                <a16:creationId xmlns:a16="http://schemas.microsoft.com/office/drawing/2014/main" id="{044D81F7-98FA-4803-9AAF-4EFA64643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5850" y="5218113"/>
            <a:ext cx="862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Altípusa</a:t>
            </a:r>
          </a:p>
        </p:txBody>
      </p:sp>
      <p:sp>
        <p:nvSpPr>
          <p:cNvPr id="21534" name="Rectangle 28">
            <a:extLst>
              <a:ext uri="{FF2B5EF4-FFF2-40B4-BE49-F238E27FC236}">
                <a16:creationId xmlns:a16="http://schemas.microsoft.com/office/drawing/2014/main" id="{75872B17-F3ED-4389-9E3C-5F20EF478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971925"/>
            <a:ext cx="1762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JOGI SZEMÉLY</a:t>
            </a:r>
          </a:p>
        </p:txBody>
      </p:sp>
      <p:sp>
        <p:nvSpPr>
          <p:cNvPr id="21535" name="Rectangle 29">
            <a:extLst>
              <a:ext uri="{FF2B5EF4-FFF2-40B4-BE49-F238E27FC236}">
                <a16:creationId xmlns:a16="http://schemas.microsoft.com/office/drawing/2014/main" id="{056173B5-0BBA-432C-8EB9-33BDDD8B0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525" y="4857750"/>
            <a:ext cx="1752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TERMÉSZETES SZEMÉLY</a:t>
            </a:r>
          </a:p>
        </p:txBody>
      </p:sp>
      <p:sp>
        <p:nvSpPr>
          <p:cNvPr id="21536" name="Line 30">
            <a:extLst>
              <a:ext uri="{FF2B5EF4-FFF2-40B4-BE49-F238E27FC236}">
                <a16:creationId xmlns:a16="http://schemas.microsoft.com/office/drawing/2014/main" id="{F5245B7A-C01D-493F-861D-D6DB9F6ADB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4324350"/>
            <a:ext cx="1295400" cy="447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37" name="Line 31">
            <a:extLst>
              <a:ext uri="{FF2B5EF4-FFF2-40B4-BE49-F238E27FC236}">
                <a16:creationId xmlns:a16="http://schemas.microsoft.com/office/drawing/2014/main" id="{FB5A5B62-E199-42BD-8196-D68BE5ADC4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1175" y="4772025"/>
            <a:ext cx="1333500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Élőláb helye 4">
            <a:extLst>
              <a:ext uri="{FF2B5EF4-FFF2-40B4-BE49-F238E27FC236}">
                <a16:creationId xmlns:a16="http://schemas.microsoft.com/office/drawing/2014/main" id="{7822C27D-9222-455D-A197-79B15022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23555" name="Dia számának helye 5">
            <a:extLst>
              <a:ext uri="{FF2B5EF4-FFF2-40B4-BE49-F238E27FC236}">
                <a16:creationId xmlns:a16="http://schemas.microsoft.com/office/drawing/2014/main" id="{C192F067-5836-492A-A885-0D64C63B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6A41718E-D0E8-4F2B-9474-ED9241866131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23556" name="AutoShape 2">
            <a:extLst>
              <a:ext uri="{FF2B5EF4-FFF2-40B4-BE49-F238E27FC236}">
                <a16:creationId xmlns:a16="http://schemas.microsoft.com/office/drawing/2014/main" id="{A27DEFF8-8B88-43F5-BCD1-E485C8A28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0050" y="4016375"/>
            <a:ext cx="1801813" cy="801688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3557" name="AutoShape 3">
            <a:extLst>
              <a:ext uri="{FF2B5EF4-FFF2-40B4-BE49-F238E27FC236}">
                <a16:creationId xmlns:a16="http://schemas.microsoft.com/office/drawing/2014/main" id="{320ECADA-FA91-47F4-A672-32132C485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6713" y="1939925"/>
            <a:ext cx="1801812" cy="801688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3558" name="Rectangle 4">
            <a:extLst>
              <a:ext uri="{FF2B5EF4-FFF2-40B4-BE49-F238E27FC236}">
                <a16:creationId xmlns:a16="http://schemas.microsoft.com/office/drawing/2014/main" id="{79C5F5F7-9836-4E59-ACC2-5C475512E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4173538"/>
            <a:ext cx="1892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DOKUMENTUM</a:t>
            </a:r>
          </a:p>
        </p:txBody>
      </p:sp>
      <p:sp>
        <p:nvSpPr>
          <p:cNvPr id="23559" name="AutoShape 5">
            <a:extLst>
              <a:ext uri="{FF2B5EF4-FFF2-40B4-BE49-F238E27FC236}">
                <a16:creationId xmlns:a16="http://schemas.microsoft.com/office/drawing/2014/main" id="{FE056961-D8C7-443A-92E7-29695B4FC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" y="1916113"/>
            <a:ext cx="1801813" cy="801687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3560" name="AutoShape 6">
            <a:extLst>
              <a:ext uri="{FF2B5EF4-FFF2-40B4-BE49-F238E27FC236}">
                <a16:creationId xmlns:a16="http://schemas.microsoft.com/office/drawing/2014/main" id="{F28DB789-6E51-4D53-A788-43C254EEE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3978275"/>
            <a:ext cx="1801813" cy="801688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3561" name="Rectangle 7">
            <a:extLst>
              <a:ext uri="{FF2B5EF4-FFF2-40B4-BE49-F238E27FC236}">
                <a16:creationId xmlns:a16="http://schemas.microsoft.com/office/drawing/2014/main" id="{A9A8F38E-1370-46C4-A996-DE0B834A8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146050"/>
            <a:ext cx="6008687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963" tIns="41275" rIns="80963" bIns="41275">
            <a:spAutoFit/>
          </a:bodyPr>
          <a:lstStyle>
            <a:lvl1pPr defTabSz="669925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669925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669925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669925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669925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2300" b="0">
                <a:solidFill>
                  <a:srgbClr val="000000"/>
                </a:solidFill>
                <a:highlight>
                  <a:srgbClr val="FFFF00"/>
                </a:highlight>
              </a:rPr>
              <a:t>KAPCSOLATOK</a:t>
            </a:r>
          </a:p>
          <a:p>
            <a:pPr algn="ctr">
              <a:spcBef>
                <a:spcPct val="50000"/>
              </a:spcBef>
            </a:pPr>
            <a:r>
              <a:rPr lang="en-US" altLang="hu-HU" sz="2300" b="0">
                <a:solidFill>
                  <a:srgbClr val="000000"/>
                </a:solidFill>
              </a:rPr>
              <a:t>Fő -és  alentitás  közötti kapcsolatok</a:t>
            </a:r>
          </a:p>
        </p:txBody>
      </p:sp>
      <p:sp>
        <p:nvSpPr>
          <p:cNvPr id="23562" name="Rectangle 8">
            <a:extLst>
              <a:ext uri="{FF2B5EF4-FFF2-40B4-BE49-F238E27FC236}">
                <a16:creationId xmlns:a16="http://schemas.microsoft.com/office/drawing/2014/main" id="{54E2666B-F1D7-4209-8D71-82398EF35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238" y="614363"/>
            <a:ext cx="7902575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3563" name="Rectangle 9">
            <a:extLst>
              <a:ext uri="{FF2B5EF4-FFF2-40B4-BE49-F238E27FC236}">
                <a16:creationId xmlns:a16="http://schemas.microsoft.com/office/drawing/2014/main" id="{54BAE657-79E2-409B-95C8-82744C3B5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075" y="2163763"/>
            <a:ext cx="1058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ÜGYFÉL</a:t>
            </a:r>
          </a:p>
        </p:txBody>
      </p:sp>
      <p:sp>
        <p:nvSpPr>
          <p:cNvPr id="23564" name="Line 10">
            <a:extLst>
              <a:ext uri="{FF2B5EF4-FFF2-40B4-BE49-F238E27FC236}">
                <a16:creationId xmlns:a16="http://schemas.microsoft.com/office/drawing/2014/main" id="{900ADC38-AD0F-4CD9-9609-666C9A4170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27150" y="2746375"/>
            <a:ext cx="0" cy="4048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65" name="Line 11">
            <a:extLst>
              <a:ext uri="{FF2B5EF4-FFF2-40B4-BE49-F238E27FC236}">
                <a16:creationId xmlns:a16="http://schemas.microsoft.com/office/drawing/2014/main" id="{36BA1B95-4602-4F4F-8081-C895747F28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23975" y="3151188"/>
            <a:ext cx="3175" cy="820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66" name="Rectangle 12">
            <a:extLst>
              <a:ext uri="{FF2B5EF4-FFF2-40B4-BE49-F238E27FC236}">
                <a16:creationId xmlns:a16="http://schemas.microsoft.com/office/drawing/2014/main" id="{C43DF5AD-D27A-4C42-A50A-8B531047D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8" y="2916238"/>
            <a:ext cx="1036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Birtokol</a:t>
            </a:r>
          </a:p>
        </p:txBody>
      </p:sp>
      <p:sp>
        <p:nvSpPr>
          <p:cNvPr id="23567" name="Rectangle 13">
            <a:extLst>
              <a:ext uri="{FF2B5EF4-FFF2-40B4-BE49-F238E27FC236}">
                <a16:creationId xmlns:a16="http://schemas.microsoft.com/office/drawing/2014/main" id="{BC2AA9EC-2577-432B-B046-65E6F440D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8" y="3532188"/>
            <a:ext cx="1104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Tartozik</a:t>
            </a:r>
          </a:p>
        </p:txBody>
      </p:sp>
      <p:sp>
        <p:nvSpPr>
          <p:cNvPr id="23568" name="Line 14">
            <a:extLst>
              <a:ext uri="{FF2B5EF4-FFF2-40B4-BE49-F238E27FC236}">
                <a16:creationId xmlns:a16="http://schemas.microsoft.com/office/drawing/2014/main" id="{9788969B-2412-4E09-8A91-E625AE722A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4138" y="3841750"/>
            <a:ext cx="57150" cy="133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69" name="Line 15">
            <a:extLst>
              <a:ext uri="{FF2B5EF4-FFF2-40B4-BE49-F238E27FC236}">
                <a16:creationId xmlns:a16="http://schemas.microsoft.com/office/drawing/2014/main" id="{29D84003-1F43-46A2-A9E8-8BCCD6A40C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54125" y="3841750"/>
            <a:ext cx="57150" cy="133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70" name="Rectangle 16">
            <a:extLst>
              <a:ext uri="{FF2B5EF4-FFF2-40B4-BE49-F238E27FC236}">
                <a16:creationId xmlns:a16="http://schemas.microsoft.com/office/drawing/2014/main" id="{33996502-A36C-457D-843E-BF1ACD880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4154488"/>
            <a:ext cx="1935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FOLYÓSZÁMLA</a:t>
            </a:r>
          </a:p>
        </p:txBody>
      </p:sp>
      <p:sp>
        <p:nvSpPr>
          <p:cNvPr id="23571" name="Rectangle 17">
            <a:extLst>
              <a:ext uri="{FF2B5EF4-FFF2-40B4-BE49-F238E27FC236}">
                <a16:creationId xmlns:a16="http://schemas.microsoft.com/office/drawing/2014/main" id="{D8AA6950-5BC8-47F8-85AD-2861D7D6B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900" y="2790825"/>
            <a:ext cx="749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Tárol</a:t>
            </a:r>
          </a:p>
        </p:txBody>
      </p:sp>
      <p:sp>
        <p:nvSpPr>
          <p:cNvPr id="23572" name="Rectangle 18">
            <a:extLst>
              <a:ext uri="{FF2B5EF4-FFF2-40B4-BE49-F238E27FC236}">
                <a16:creationId xmlns:a16="http://schemas.microsoft.com/office/drawing/2014/main" id="{25084C19-9673-42CF-99F5-338732AE4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2825" y="3578225"/>
            <a:ext cx="164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Elhelyezkedik</a:t>
            </a:r>
          </a:p>
        </p:txBody>
      </p:sp>
      <p:sp>
        <p:nvSpPr>
          <p:cNvPr id="23573" name="Rectangle 19">
            <a:extLst>
              <a:ext uri="{FF2B5EF4-FFF2-40B4-BE49-F238E27FC236}">
                <a16:creationId xmlns:a16="http://schemas.microsoft.com/office/drawing/2014/main" id="{03187206-FC05-4C8F-A672-06DEC9DE7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3850" y="2143125"/>
            <a:ext cx="1728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TÁROLÓHELY</a:t>
            </a:r>
          </a:p>
        </p:txBody>
      </p:sp>
      <p:sp>
        <p:nvSpPr>
          <p:cNvPr id="23574" name="Rectangle 20">
            <a:extLst>
              <a:ext uri="{FF2B5EF4-FFF2-40B4-BE49-F238E27FC236}">
                <a16:creationId xmlns:a16="http://schemas.microsoft.com/office/drawing/2014/main" id="{4092EA73-B10E-4A34-9D3F-75CE6992C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88" y="2036763"/>
            <a:ext cx="4103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Átvihető, nem átvihető kapcsolatok</a:t>
            </a:r>
          </a:p>
        </p:txBody>
      </p:sp>
      <p:sp>
        <p:nvSpPr>
          <p:cNvPr id="23575" name="Rectangle 21">
            <a:extLst>
              <a:ext uri="{FF2B5EF4-FFF2-40B4-BE49-F238E27FC236}">
                <a16:creationId xmlns:a16="http://schemas.microsoft.com/office/drawing/2014/main" id="{22E6D5D0-AE43-43C1-B2E8-411CA4D29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2627313"/>
            <a:ext cx="49022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Például, egy folyószámla egy tulajdonoshoz tartozhat csak, de ha a tulajdonos (cég) kettéválik, akkor a két új tulajdonos közül az egyik örökölheti a régi folyószámlát.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Ilyenkor a folyószámlát az új tulajdonoshoz kell kötni, azaz a Folyószámla-Ügyfél kapcsolat átvihető az Ügyfél entitáson belül.</a:t>
            </a:r>
          </a:p>
        </p:txBody>
      </p:sp>
      <p:sp>
        <p:nvSpPr>
          <p:cNvPr id="23576" name="Rectangle 22">
            <a:extLst>
              <a:ext uri="{FF2B5EF4-FFF2-40B4-BE49-F238E27FC236}">
                <a16:creationId xmlns:a16="http://schemas.microsoft.com/office/drawing/2014/main" id="{F330CDD8-5391-4340-AFCD-0987CD660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388" y="3957638"/>
            <a:ext cx="5026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3577" name="Line 23">
            <a:extLst>
              <a:ext uri="{FF2B5EF4-FFF2-40B4-BE49-F238E27FC236}">
                <a16:creationId xmlns:a16="http://schemas.microsoft.com/office/drawing/2014/main" id="{F1EB834C-9191-4343-8AF1-B8B9D885F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8413" y="2770188"/>
            <a:ext cx="1587" cy="1244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78" name="Line 24">
            <a:extLst>
              <a:ext uri="{FF2B5EF4-FFF2-40B4-BE49-F238E27FC236}">
                <a16:creationId xmlns:a16="http://schemas.microsoft.com/office/drawing/2014/main" id="{33AF4E79-505D-4B1B-BB5B-61F113A40F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9525" y="3876675"/>
            <a:ext cx="73025" cy="1222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79" name="Line 25">
            <a:extLst>
              <a:ext uri="{FF2B5EF4-FFF2-40B4-BE49-F238E27FC236}">
                <a16:creationId xmlns:a16="http://schemas.microsoft.com/office/drawing/2014/main" id="{8462EEFE-A35E-46A2-A974-119E56F2B4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43325" y="3886200"/>
            <a:ext cx="57150" cy="133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Élőláb helye 4">
            <a:extLst>
              <a:ext uri="{FF2B5EF4-FFF2-40B4-BE49-F238E27FC236}">
                <a16:creationId xmlns:a16="http://schemas.microsoft.com/office/drawing/2014/main" id="{03295E2A-479A-4955-B4EF-02050DD3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25603" name="Dia számának helye 5">
            <a:extLst>
              <a:ext uri="{FF2B5EF4-FFF2-40B4-BE49-F238E27FC236}">
                <a16:creationId xmlns:a16="http://schemas.microsoft.com/office/drawing/2014/main" id="{27F27A67-C055-49D7-A9CF-56838463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03838248-FD8D-41C8-888F-40F1FE8C1BDA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4003868F-029B-4A43-95A5-B7BFADDD9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917E00CA-B2C1-4FFC-92FE-88127DF10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5606" name="Rectangle 4">
            <a:extLst>
              <a:ext uri="{FF2B5EF4-FFF2-40B4-BE49-F238E27FC236}">
                <a16:creationId xmlns:a16="http://schemas.microsoft.com/office/drawing/2014/main" id="{45260600-5256-4421-AE07-EB0B4199A3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47775" y="623888"/>
            <a:ext cx="7967663" cy="536575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AZ ENTITÁSOK </a:t>
            </a:r>
            <a:r>
              <a:rPr lang="en-US" altLang="hu-HU" sz="2300">
                <a:highlight>
                  <a:srgbClr val="FFFF00"/>
                </a:highlight>
              </a:rPr>
              <a:t>ATTRIBUTUMAINAK FELJEGYZÉSE</a:t>
            </a:r>
          </a:p>
        </p:txBody>
      </p:sp>
      <p:sp>
        <p:nvSpPr>
          <p:cNvPr id="25607" name="Rectangle 5">
            <a:extLst>
              <a:ext uri="{FF2B5EF4-FFF2-40B4-BE49-F238E27FC236}">
                <a16:creationId xmlns:a16="http://schemas.microsoft.com/office/drawing/2014/main" id="{2B9F4EDB-60D4-4464-87F8-410C15FE6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885950"/>
            <a:ext cx="953135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VEVő							ELLÁTÁSI TERÜLET			TERMÉK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K  	Vevő azonosító kód		K	Terület azonosító			K	Termék kód 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	Vevő neve						Eladó neve						Termékleírás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	Vevő címe						Cél								Alapár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	Vevő egyenlege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	Vevő státusza				VÁSÁRLÓI RENDELÉS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	Árengedménykód			K	Rend. szám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									Dátum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SZÁMLA						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K 	Számlaszám					VÁSÁRlÓI RENDELÉSSOR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	Számla  dátuma				K	Rend. szám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	Számla végösszege			K	Termékkód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	Értéktöbbletadó					Mennyiség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									</a:t>
            </a:r>
            <a:r>
              <a:rPr lang="hu-HU" altLang="hu-HU" sz="1800" b="0">
                <a:solidFill>
                  <a:srgbClr val="000000"/>
                </a:solidFill>
              </a:rPr>
              <a:t> 	</a:t>
            </a:r>
            <a:r>
              <a:rPr lang="en-US" altLang="hu-HU" sz="1800" b="0">
                <a:solidFill>
                  <a:srgbClr val="000000"/>
                </a:solidFill>
              </a:rPr>
              <a:t>Sor ár</a:t>
            </a:r>
          </a:p>
          <a:p>
            <a:pPr>
              <a:spcBef>
                <a:spcPct val="0"/>
              </a:spcBef>
            </a:pPr>
            <a:endParaRPr lang="en-US" altLang="hu-HU" sz="18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en-US" altLang="hu-HU" sz="1800" b="0">
              <a:solidFill>
                <a:srgbClr val="000000"/>
              </a:solidFill>
            </a:endParaRPr>
          </a:p>
        </p:txBody>
      </p:sp>
      <p:sp>
        <p:nvSpPr>
          <p:cNvPr id="25608" name="Rectangle 6">
            <a:extLst>
              <a:ext uri="{FF2B5EF4-FFF2-40B4-BE49-F238E27FC236}">
                <a16:creationId xmlns:a16="http://schemas.microsoft.com/office/drawing/2014/main" id="{0094F8DB-DFAE-4FAF-A560-B899C96AE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263" y="1585913"/>
            <a:ext cx="2465387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Élőláb helye 2">
            <a:extLst>
              <a:ext uri="{FF2B5EF4-FFF2-40B4-BE49-F238E27FC236}">
                <a16:creationId xmlns:a16="http://schemas.microsoft.com/office/drawing/2014/main" id="{CF790D5E-EFF4-4185-BA8A-4E0F9823D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27651" name="Dia számának helye 3">
            <a:extLst>
              <a:ext uri="{FF2B5EF4-FFF2-40B4-BE49-F238E27FC236}">
                <a16:creationId xmlns:a16="http://schemas.microsoft.com/office/drawing/2014/main" id="{AC3047A8-D20E-45C0-AF58-5630E64E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DA79D471-F696-4AA7-9710-965BCB9559FC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5E17E65C-D5C6-43A3-B2CF-E46F0D5E5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6350"/>
            <a:ext cx="9891713" cy="62880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5AC50C5E-D39D-405A-A37F-B3003B2F8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525" y="9525"/>
            <a:ext cx="5400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Attributum, adatelem -leírás</a:t>
            </a:r>
          </a:p>
        </p:txBody>
      </p:sp>
      <p:sp>
        <p:nvSpPr>
          <p:cNvPr id="27654" name="Rectangle 4">
            <a:extLst>
              <a:ext uri="{FF2B5EF4-FFF2-40B4-BE49-F238E27FC236}">
                <a16:creationId xmlns:a16="http://schemas.microsoft.com/office/drawing/2014/main" id="{7830657F-1909-4ABE-8F06-E7624D3A6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458788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55" name="Rectangle 5">
            <a:extLst>
              <a:ext uri="{FF2B5EF4-FFF2-40B4-BE49-F238E27FC236}">
                <a16:creationId xmlns:a16="http://schemas.microsoft.com/office/drawing/2014/main" id="{46FFDC43-CBCF-4841-A07B-1D2940A50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458788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56" name="Rectangle 6">
            <a:extLst>
              <a:ext uri="{FF2B5EF4-FFF2-40B4-BE49-F238E27FC236}">
                <a16:creationId xmlns:a16="http://schemas.microsoft.com/office/drawing/2014/main" id="{A97C1164-EBA5-42B8-8A8B-8937CE25C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458788"/>
            <a:ext cx="3240088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57" name="Rectangle 7">
            <a:extLst>
              <a:ext uri="{FF2B5EF4-FFF2-40B4-BE49-F238E27FC236}">
                <a16:creationId xmlns:a16="http://schemas.microsoft.com/office/drawing/2014/main" id="{E37DC8B7-88B1-481F-AF27-362AA8995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458788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58" name="Rectangle 8">
            <a:extLst>
              <a:ext uri="{FF2B5EF4-FFF2-40B4-BE49-F238E27FC236}">
                <a16:creationId xmlns:a16="http://schemas.microsoft.com/office/drawing/2014/main" id="{D89C7037-B1ED-4F24-B4EB-D2120A768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458788"/>
            <a:ext cx="6067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59" name="Rectangle 9">
            <a:extLst>
              <a:ext uri="{FF2B5EF4-FFF2-40B4-BE49-F238E27FC236}">
                <a16:creationId xmlns:a16="http://schemas.microsoft.com/office/drawing/2014/main" id="{21955C56-925B-4738-B97C-043C079E1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458788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60" name="Rectangle 10">
            <a:extLst>
              <a:ext uri="{FF2B5EF4-FFF2-40B4-BE49-F238E27FC236}">
                <a16:creationId xmlns:a16="http://schemas.microsoft.com/office/drawing/2014/main" id="{28CCC9BC-6F59-4204-A849-B576BC723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458788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61" name="Rectangle 11">
            <a:extLst>
              <a:ext uri="{FF2B5EF4-FFF2-40B4-BE49-F238E27FC236}">
                <a16:creationId xmlns:a16="http://schemas.microsoft.com/office/drawing/2014/main" id="{BA6AD585-BF90-4E1B-B0CE-E48B35935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468313"/>
            <a:ext cx="3175" cy="254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62" name="Rectangle 12">
            <a:extLst>
              <a:ext uri="{FF2B5EF4-FFF2-40B4-BE49-F238E27FC236}">
                <a16:creationId xmlns:a16="http://schemas.microsoft.com/office/drawing/2014/main" id="{271F1A2B-F23E-444E-BD59-AB2E484EB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468313"/>
            <a:ext cx="3175" cy="254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63" name="Rectangle 13">
            <a:extLst>
              <a:ext uri="{FF2B5EF4-FFF2-40B4-BE49-F238E27FC236}">
                <a16:creationId xmlns:a16="http://schemas.microsoft.com/office/drawing/2014/main" id="{582B8796-44A1-4F4A-86A7-8D0DD893C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468313"/>
            <a:ext cx="3175" cy="254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64" name="Rectangle 14">
            <a:extLst>
              <a:ext uri="{FF2B5EF4-FFF2-40B4-BE49-F238E27FC236}">
                <a16:creationId xmlns:a16="http://schemas.microsoft.com/office/drawing/2014/main" id="{97215FBF-54AB-4605-BBD5-CAE11D713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415925"/>
            <a:ext cx="2355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attribútum/adatelem neve</a:t>
            </a:r>
          </a:p>
        </p:txBody>
      </p:sp>
      <p:sp>
        <p:nvSpPr>
          <p:cNvPr id="27665" name="Rectangle 15">
            <a:extLst>
              <a:ext uri="{FF2B5EF4-FFF2-40B4-BE49-F238E27FC236}">
                <a16:creationId xmlns:a16="http://schemas.microsoft.com/office/drawing/2014/main" id="{01AB365F-90D7-4F8D-A9D3-5398A603F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325" y="415925"/>
            <a:ext cx="1222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előadás vége</a:t>
            </a:r>
          </a:p>
        </p:txBody>
      </p:sp>
      <p:sp>
        <p:nvSpPr>
          <p:cNvPr id="27666" name="Rectangle 16">
            <a:extLst>
              <a:ext uri="{FF2B5EF4-FFF2-40B4-BE49-F238E27FC236}">
                <a16:creationId xmlns:a16="http://schemas.microsoft.com/office/drawing/2014/main" id="{E58D5D02-16A5-46CD-A8B4-5B0918B7C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730250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67" name="Rectangle 17">
            <a:extLst>
              <a:ext uri="{FF2B5EF4-FFF2-40B4-BE49-F238E27FC236}">
                <a16:creationId xmlns:a16="http://schemas.microsoft.com/office/drawing/2014/main" id="{B51742F8-75F8-4F9F-91E7-D87240019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730250"/>
            <a:ext cx="3240088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68" name="Rectangle 18">
            <a:extLst>
              <a:ext uri="{FF2B5EF4-FFF2-40B4-BE49-F238E27FC236}">
                <a16:creationId xmlns:a16="http://schemas.microsoft.com/office/drawing/2014/main" id="{A791758A-4719-4FFF-ADCA-65FF45809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730250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69" name="Rectangle 19">
            <a:extLst>
              <a:ext uri="{FF2B5EF4-FFF2-40B4-BE49-F238E27FC236}">
                <a16:creationId xmlns:a16="http://schemas.microsoft.com/office/drawing/2014/main" id="{B325F132-93BA-4258-9625-68BACA4FF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730250"/>
            <a:ext cx="6067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70" name="Rectangle 20">
            <a:extLst>
              <a:ext uri="{FF2B5EF4-FFF2-40B4-BE49-F238E27FC236}">
                <a16:creationId xmlns:a16="http://schemas.microsoft.com/office/drawing/2014/main" id="{87410593-8ECF-45A9-BE60-11C0087E6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730250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71" name="Rectangle 21">
            <a:extLst>
              <a:ext uri="{FF2B5EF4-FFF2-40B4-BE49-F238E27FC236}">
                <a16:creationId xmlns:a16="http://schemas.microsoft.com/office/drawing/2014/main" id="{A993342B-318A-4B50-B1C8-DA9F31597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739775"/>
            <a:ext cx="3175" cy="254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72" name="Rectangle 22">
            <a:extLst>
              <a:ext uri="{FF2B5EF4-FFF2-40B4-BE49-F238E27FC236}">
                <a16:creationId xmlns:a16="http://schemas.microsoft.com/office/drawing/2014/main" id="{52422A20-B11F-4661-82CD-7C51B6F70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739775"/>
            <a:ext cx="3175" cy="254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73" name="Rectangle 23">
            <a:extLst>
              <a:ext uri="{FF2B5EF4-FFF2-40B4-BE49-F238E27FC236}">
                <a16:creationId xmlns:a16="http://schemas.microsoft.com/office/drawing/2014/main" id="{01CAD6F8-63CB-4CC7-A20E-32C970801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739775"/>
            <a:ext cx="3175" cy="254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74" name="Rectangle 24">
            <a:extLst>
              <a:ext uri="{FF2B5EF4-FFF2-40B4-BE49-F238E27FC236}">
                <a16:creationId xmlns:a16="http://schemas.microsoft.com/office/drawing/2014/main" id="{F4A8F255-B5A8-4D65-8A4A-B82D05F43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687388"/>
            <a:ext cx="27638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attribútum/adatelem azonosító</a:t>
            </a:r>
          </a:p>
        </p:txBody>
      </p:sp>
      <p:sp>
        <p:nvSpPr>
          <p:cNvPr id="27675" name="Rectangle 25">
            <a:extLst>
              <a:ext uri="{FF2B5EF4-FFF2-40B4-BE49-F238E27FC236}">
                <a16:creationId xmlns:a16="http://schemas.microsoft.com/office/drawing/2014/main" id="{0A846DC0-1BA3-46CC-8A50-FF6FFFF83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325" y="687388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7676" name="Rectangle 26">
            <a:extLst>
              <a:ext uri="{FF2B5EF4-FFF2-40B4-BE49-F238E27FC236}">
                <a16:creationId xmlns:a16="http://schemas.microsoft.com/office/drawing/2014/main" id="{765C3F63-5101-45B7-AB27-49733B579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1001713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77" name="Rectangle 27">
            <a:extLst>
              <a:ext uri="{FF2B5EF4-FFF2-40B4-BE49-F238E27FC236}">
                <a16:creationId xmlns:a16="http://schemas.microsoft.com/office/drawing/2014/main" id="{8F90D01B-5B3F-45F0-8B69-0E9BC66B0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1001713"/>
            <a:ext cx="3240088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78" name="Rectangle 28">
            <a:extLst>
              <a:ext uri="{FF2B5EF4-FFF2-40B4-BE49-F238E27FC236}">
                <a16:creationId xmlns:a16="http://schemas.microsoft.com/office/drawing/2014/main" id="{619E6787-C4EF-4DA8-B4DA-FC7D2A8A6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1001713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79" name="Rectangle 29">
            <a:extLst>
              <a:ext uri="{FF2B5EF4-FFF2-40B4-BE49-F238E27FC236}">
                <a16:creationId xmlns:a16="http://schemas.microsoft.com/office/drawing/2014/main" id="{663D8F14-C0B9-4CA8-8FE8-419BE7635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1001713"/>
            <a:ext cx="6067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80" name="Rectangle 30">
            <a:extLst>
              <a:ext uri="{FF2B5EF4-FFF2-40B4-BE49-F238E27FC236}">
                <a16:creationId xmlns:a16="http://schemas.microsoft.com/office/drawing/2014/main" id="{F53996FD-3567-4F88-BBA6-072A2B4E7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1001713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81" name="Rectangle 31">
            <a:extLst>
              <a:ext uri="{FF2B5EF4-FFF2-40B4-BE49-F238E27FC236}">
                <a16:creationId xmlns:a16="http://schemas.microsoft.com/office/drawing/2014/main" id="{0018BAAA-4140-456C-B979-AF48FFCA2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1009650"/>
            <a:ext cx="3175" cy="51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82" name="Rectangle 32">
            <a:extLst>
              <a:ext uri="{FF2B5EF4-FFF2-40B4-BE49-F238E27FC236}">
                <a16:creationId xmlns:a16="http://schemas.microsoft.com/office/drawing/2014/main" id="{08C1AC85-671D-4B7E-B005-881E93AE9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1009650"/>
            <a:ext cx="3175" cy="51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83" name="Rectangle 33">
            <a:extLst>
              <a:ext uri="{FF2B5EF4-FFF2-40B4-BE49-F238E27FC236}">
                <a16:creationId xmlns:a16="http://schemas.microsoft.com/office/drawing/2014/main" id="{CDA4D346-BBDE-4631-AD13-8C09ACE58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1009650"/>
            <a:ext cx="3175" cy="51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84" name="Rectangle 34">
            <a:extLst>
              <a:ext uri="{FF2B5EF4-FFF2-40B4-BE49-F238E27FC236}">
                <a16:creationId xmlns:a16="http://schemas.microsoft.com/office/drawing/2014/main" id="{41B31E80-4B60-4A2F-9C13-24486F7BF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8" y="1162050"/>
            <a:ext cx="271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hivatkozási hely neve és típusa</a:t>
            </a:r>
          </a:p>
        </p:txBody>
      </p:sp>
      <p:sp>
        <p:nvSpPr>
          <p:cNvPr id="27685" name="Rectangle 35">
            <a:extLst>
              <a:ext uri="{FF2B5EF4-FFF2-40B4-BE49-F238E27FC236}">
                <a16:creationId xmlns:a16="http://schemas.microsoft.com/office/drawing/2014/main" id="{50AF3F3B-4F7A-40E5-8815-737801DBA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1223963"/>
            <a:ext cx="755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86" name="Rectangle 36">
            <a:extLst>
              <a:ext uri="{FF2B5EF4-FFF2-40B4-BE49-F238E27FC236}">
                <a16:creationId xmlns:a16="http://schemas.microsoft.com/office/drawing/2014/main" id="{286EF4CE-6B45-40AC-9D4F-CCF259129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1160463"/>
            <a:ext cx="4519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tanfolyam  előadás (entitás), napi dátum (tartomány)</a:t>
            </a:r>
          </a:p>
        </p:txBody>
      </p:sp>
      <p:sp>
        <p:nvSpPr>
          <p:cNvPr id="27687" name="Rectangle 37">
            <a:extLst>
              <a:ext uri="{FF2B5EF4-FFF2-40B4-BE49-F238E27FC236}">
                <a16:creationId xmlns:a16="http://schemas.microsoft.com/office/drawing/2014/main" id="{13106564-86E2-4875-A02B-B006A2A72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1535113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88" name="Rectangle 38">
            <a:extLst>
              <a:ext uri="{FF2B5EF4-FFF2-40B4-BE49-F238E27FC236}">
                <a16:creationId xmlns:a16="http://schemas.microsoft.com/office/drawing/2014/main" id="{E1ECC1CA-04A3-4D25-9326-2B5EC40D8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1535113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89" name="Rectangle 39">
            <a:extLst>
              <a:ext uri="{FF2B5EF4-FFF2-40B4-BE49-F238E27FC236}">
                <a16:creationId xmlns:a16="http://schemas.microsoft.com/office/drawing/2014/main" id="{081C1F0C-791B-4293-B9C4-59F5B6B89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1535113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90" name="Rectangle 40">
            <a:extLst>
              <a:ext uri="{FF2B5EF4-FFF2-40B4-BE49-F238E27FC236}">
                <a16:creationId xmlns:a16="http://schemas.microsoft.com/office/drawing/2014/main" id="{4D5C504B-BC21-4588-ADA9-41364B016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1544638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91" name="Rectangle 41">
            <a:extLst>
              <a:ext uri="{FF2B5EF4-FFF2-40B4-BE49-F238E27FC236}">
                <a16:creationId xmlns:a16="http://schemas.microsoft.com/office/drawing/2014/main" id="{5BFD13E5-A6E6-435D-9252-EE4FA2B19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1544638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92" name="Rectangle 42">
            <a:extLst>
              <a:ext uri="{FF2B5EF4-FFF2-40B4-BE49-F238E27FC236}">
                <a16:creationId xmlns:a16="http://schemas.microsoft.com/office/drawing/2014/main" id="{31301ADB-789B-45AD-9BDD-156C349F4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1544638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93" name="Rectangle 43">
            <a:extLst>
              <a:ext uri="{FF2B5EF4-FFF2-40B4-BE49-F238E27FC236}">
                <a16:creationId xmlns:a16="http://schemas.microsoft.com/office/drawing/2014/main" id="{402E0E38-9D88-470C-850F-4217D0C87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1804988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94" name="Rectangle 44">
            <a:extLst>
              <a:ext uri="{FF2B5EF4-FFF2-40B4-BE49-F238E27FC236}">
                <a16:creationId xmlns:a16="http://schemas.microsoft.com/office/drawing/2014/main" id="{22A3220E-1F1C-4B60-A661-45CD39B00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1804988"/>
            <a:ext cx="3240088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95" name="Rectangle 45">
            <a:extLst>
              <a:ext uri="{FF2B5EF4-FFF2-40B4-BE49-F238E27FC236}">
                <a16:creationId xmlns:a16="http://schemas.microsoft.com/office/drawing/2014/main" id="{619CFAC2-EB79-4ACF-AE6D-A819326DD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1804988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96" name="Rectangle 46">
            <a:extLst>
              <a:ext uri="{FF2B5EF4-FFF2-40B4-BE49-F238E27FC236}">
                <a16:creationId xmlns:a16="http://schemas.microsoft.com/office/drawing/2014/main" id="{61E2D293-4982-4B70-899C-7C6104F83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1804988"/>
            <a:ext cx="6067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97" name="Rectangle 47">
            <a:extLst>
              <a:ext uri="{FF2B5EF4-FFF2-40B4-BE49-F238E27FC236}">
                <a16:creationId xmlns:a16="http://schemas.microsoft.com/office/drawing/2014/main" id="{BAF87C1E-5E1D-4DA5-9840-9D89FED47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1804988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98" name="Rectangle 48">
            <a:extLst>
              <a:ext uri="{FF2B5EF4-FFF2-40B4-BE49-F238E27FC236}">
                <a16:creationId xmlns:a16="http://schemas.microsoft.com/office/drawing/2014/main" id="{556B0B12-6DD5-4CDA-B567-12F16A6CE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1814513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699" name="Rectangle 49">
            <a:extLst>
              <a:ext uri="{FF2B5EF4-FFF2-40B4-BE49-F238E27FC236}">
                <a16:creationId xmlns:a16="http://schemas.microsoft.com/office/drawing/2014/main" id="{7F1DEBA6-BF50-491B-A607-020705EA2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1814513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00" name="Rectangle 50">
            <a:extLst>
              <a:ext uri="{FF2B5EF4-FFF2-40B4-BE49-F238E27FC236}">
                <a16:creationId xmlns:a16="http://schemas.microsoft.com/office/drawing/2014/main" id="{8973366B-2F89-4232-B56A-BCC8A5A8C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1814513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01" name="Rectangle 51">
            <a:extLst>
              <a:ext uri="{FF2B5EF4-FFF2-40B4-BE49-F238E27FC236}">
                <a16:creationId xmlns:a16="http://schemas.microsoft.com/office/drawing/2014/main" id="{3686B0B9-F4C6-45C9-B23A-B3E9D351D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1762125"/>
            <a:ext cx="1798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keresztreferenciák</a:t>
            </a:r>
          </a:p>
        </p:txBody>
      </p:sp>
      <p:sp>
        <p:nvSpPr>
          <p:cNvPr id="27702" name="Rectangle 52">
            <a:extLst>
              <a:ext uri="{FF2B5EF4-FFF2-40B4-BE49-F238E27FC236}">
                <a16:creationId xmlns:a16="http://schemas.microsoft.com/office/drawing/2014/main" id="{043DD8AA-84BB-4ACA-81D6-B1BCBA709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2076450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03" name="Rectangle 53">
            <a:extLst>
              <a:ext uri="{FF2B5EF4-FFF2-40B4-BE49-F238E27FC236}">
                <a16:creationId xmlns:a16="http://schemas.microsoft.com/office/drawing/2014/main" id="{ACB640BE-0871-4CB3-834E-11A4A0251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2076450"/>
            <a:ext cx="3240088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04" name="Rectangle 54">
            <a:extLst>
              <a:ext uri="{FF2B5EF4-FFF2-40B4-BE49-F238E27FC236}">
                <a16:creationId xmlns:a16="http://schemas.microsoft.com/office/drawing/2014/main" id="{207E2DD7-C823-42AE-AE76-2BA8B22C6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2076450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05" name="Rectangle 55">
            <a:extLst>
              <a:ext uri="{FF2B5EF4-FFF2-40B4-BE49-F238E27FC236}">
                <a16:creationId xmlns:a16="http://schemas.microsoft.com/office/drawing/2014/main" id="{F9A72222-335F-400D-89A4-8C5BFD24A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2076450"/>
            <a:ext cx="6067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06" name="Rectangle 56">
            <a:extLst>
              <a:ext uri="{FF2B5EF4-FFF2-40B4-BE49-F238E27FC236}">
                <a16:creationId xmlns:a16="http://schemas.microsoft.com/office/drawing/2014/main" id="{EDCB3A16-5684-4F1E-BE7D-766C92571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2076450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07" name="Rectangle 57">
            <a:extLst>
              <a:ext uri="{FF2B5EF4-FFF2-40B4-BE49-F238E27FC236}">
                <a16:creationId xmlns:a16="http://schemas.microsoft.com/office/drawing/2014/main" id="{845F47C6-0758-4C0A-9FC7-2D2CE2D5C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2085975"/>
            <a:ext cx="3175" cy="254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08" name="Rectangle 58">
            <a:extLst>
              <a:ext uri="{FF2B5EF4-FFF2-40B4-BE49-F238E27FC236}">
                <a16:creationId xmlns:a16="http://schemas.microsoft.com/office/drawing/2014/main" id="{A1A83935-1300-4FC3-A8D5-719CA6C8C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2085975"/>
            <a:ext cx="3175" cy="254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09" name="Rectangle 59">
            <a:extLst>
              <a:ext uri="{FF2B5EF4-FFF2-40B4-BE49-F238E27FC236}">
                <a16:creationId xmlns:a16="http://schemas.microsoft.com/office/drawing/2014/main" id="{4F4EBCA7-2B19-4FC5-839F-9ADA2F65A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2085975"/>
            <a:ext cx="3175" cy="254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10" name="Rectangle 60">
            <a:extLst>
              <a:ext uri="{FF2B5EF4-FFF2-40B4-BE49-F238E27FC236}">
                <a16:creationId xmlns:a16="http://schemas.microsoft.com/office/drawing/2014/main" id="{4ACE5A2F-7314-4446-A536-F607E3CAE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2035175"/>
            <a:ext cx="1069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szinonímák</a:t>
            </a:r>
          </a:p>
        </p:txBody>
      </p:sp>
      <p:sp>
        <p:nvSpPr>
          <p:cNvPr id="27711" name="Rectangle 61">
            <a:extLst>
              <a:ext uri="{FF2B5EF4-FFF2-40B4-BE49-F238E27FC236}">
                <a16:creationId xmlns:a16="http://schemas.microsoft.com/office/drawing/2014/main" id="{170DF3C6-ADAC-498A-9577-5053A0475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325" y="2035175"/>
            <a:ext cx="4270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tanfolyam-befejezés  dátuma, utolsó előadási nap</a:t>
            </a:r>
          </a:p>
        </p:txBody>
      </p:sp>
      <p:sp>
        <p:nvSpPr>
          <p:cNvPr id="27712" name="Rectangle 62">
            <a:extLst>
              <a:ext uri="{FF2B5EF4-FFF2-40B4-BE49-F238E27FC236}">
                <a16:creationId xmlns:a16="http://schemas.microsoft.com/office/drawing/2014/main" id="{4E6BA199-330D-4393-AEEA-3EC72FB6E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2347913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13" name="Rectangle 63">
            <a:extLst>
              <a:ext uri="{FF2B5EF4-FFF2-40B4-BE49-F238E27FC236}">
                <a16:creationId xmlns:a16="http://schemas.microsoft.com/office/drawing/2014/main" id="{E18B5F10-E8C2-40CB-AAF6-D82DA60D6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2347913"/>
            <a:ext cx="3240088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14" name="Rectangle 64">
            <a:extLst>
              <a:ext uri="{FF2B5EF4-FFF2-40B4-BE49-F238E27FC236}">
                <a16:creationId xmlns:a16="http://schemas.microsoft.com/office/drawing/2014/main" id="{2BF33667-131B-439B-BBAD-780C56CB2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2347913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15" name="Rectangle 65">
            <a:extLst>
              <a:ext uri="{FF2B5EF4-FFF2-40B4-BE49-F238E27FC236}">
                <a16:creationId xmlns:a16="http://schemas.microsoft.com/office/drawing/2014/main" id="{B429B165-5290-4E0C-AD59-512B32191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2347913"/>
            <a:ext cx="6067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16" name="Rectangle 66">
            <a:extLst>
              <a:ext uri="{FF2B5EF4-FFF2-40B4-BE49-F238E27FC236}">
                <a16:creationId xmlns:a16="http://schemas.microsoft.com/office/drawing/2014/main" id="{57515AEA-D963-422D-B9F3-66047BAB2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2347913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17" name="Rectangle 67">
            <a:extLst>
              <a:ext uri="{FF2B5EF4-FFF2-40B4-BE49-F238E27FC236}">
                <a16:creationId xmlns:a16="http://schemas.microsoft.com/office/drawing/2014/main" id="{EF580E53-683F-49A3-A005-802D2A208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2357438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18" name="Rectangle 68">
            <a:extLst>
              <a:ext uri="{FF2B5EF4-FFF2-40B4-BE49-F238E27FC236}">
                <a16:creationId xmlns:a16="http://schemas.microsoft.com/office/drawing/2014/main" id="{3D1E4CA2-23EC-4581-9BA3-FBCD5D7FA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2357438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19" name="Rectangle 69">
            <a:extLst>
              <a:ext uri="{FF2B5EF4-FFF2-40B4-BE49-F238E27FC236}">
                <a16:creationId xmlns:a16="http://schemas.microsoft.com/office/drawing/2014/main" id="{EB46E7C9-C722-4075-B7B9-E9F7FA71A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2357438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20" name="Rectangle 70">
            <a:extLst>
              <a:ext uri="{FF2B5EF4-FFF2-40B4-BE49-F238E27FC236}">
                <a16:creationId xmlns:a16="http://schemas.microsoft.com/office/drawing/2014/main" id="{A84B0B41-41E9-46EA-AA94-E70EC8C69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2305050"/>
            <a:ext cx="642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leírás</a:t>
            </a:r>
          </a:p>
        </p:txBody>
      </p:sp>
      <p:sp>
        <p:nvSpPr>
          <p:cNvPr id="27721" name="Rectangle 71">
            <a:extLst>
              <a:ext uri="{FF2B5EF4-FFF2-40B4-BE49-F238E27FC236}">
                <a16:creationId xmlns:a16="http://schemas.microsoft.com/office/drawing/2014/main" id="{4029C22E-7E24-4FB3-B2BD-A6F999BE6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325" y="2305050"/>
            <a:ext cx="409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a szóban forgó tanfolyam befejezésének  napja</a:t>
            </a:r>
          </a:p>
        </p:txBody>
      </p:sp>
      <p:sp>
        <p:nvSpPr>
          <p:cNvPr id="27722" name="Rectangle 72">
            <a:extLst>
              <a:ext uri="{FF2B5EF4-FFF2-40B4-BE49-F238E27FC236}">
                <a16:creationId xmlns:a16="http://schemas.microsoft.com/office/drawing/2014/main" id="{DD083B23-1B0D-43A0-B62B-DCA3BED56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2619375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23" name="Rectangle 73">
            <a:extLst>
              <a:ext uri="{FF2B5EF4-FFF2-40B4-BE49-F238E27FC236}">
                <a16:creationId xmlns:a16="http://schemas.microsoft.com/office/drawing/2014/main" id="{2153218A-5068-488A-AF52-D39764242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2619375"/>
            <a:ext cx="3240088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24" name="Rectangle 74">
            <a:extLst>
              <a:ext uri="{FF2B5EF4-FFF2-40B4-BE49-F238E27FC236}">
                <a16:creationId xmlns:a16="http://schemas.microsoft.com/office/drawing/2014/main" id="{12306490-5BF6-46D0-AA23-ABE0DE4EB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2619375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25" name="Rectangle 75">
            <a:extLst>
              <a:ext uri="{FF2B5EF4-FFF2-40B4-BE49-F238E27FC236}">
                <a16:creationId xmlns:a16="http://schemas.microsoft.com/office/drawing/2014/main" id="{15226A22-E8C9-44C5-B7D9-DB140FF8C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2619375"/>
            <a:ext cx="6067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26" name="Rectangle 76">
            <a:extLst>
              <a:ext uri="{FF2B5EF4-FFF2-40B4-BE49-F238E27FC236}">
                <a16:creationId xmlns:a16="http://schemas.microsoft.com/office/drawing/2014/main" id="{6B431651-0244-4FC5-A379-C4C4A58BF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2619375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27" name="Rectangle 77">
            <a:extLst>
              <a:ext uri="{FF2B5EF4-FFF2-40B4-BE49-F238E27FC236}">
                <a16:creationId xmlns:a16="http://schemas.microsoft.com/office/drawing/2014/main" id="{1C7F99C6-DF93-4944-805C-DF06A96B4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2627313"/>
            <a:ext cx="3175" cy="51593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28" name="Rectangle 78">
            <a:extLst>
              <a:ext uri="{FF2B5EF4-FFF2-40B4-BE49-F238E27FC236}">
                <a16:creationId xmlns:a16="http://schemas.microsoft.com/office/drawing/2014/main" id="{3F07A11D-E1AC-44AE-898A-349B66C2C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2627313"/>
            <a:ext cx="3175" cy="51593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29" name="Rectangle 79">
            <a:extLst>
              <a:ext uri="{FF2B5EF4-FFF2-40B4-BE49-F238E27FC236}">
                <a16:creationId xmlns:a16="http://schemas.microsoft.com/office/drawing/2014/main" id="{792C54CD-3B16-42A8-B4DE-9E44DCD63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2627313"/>
            <a:ext cx="3175" cy="51593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30" name="Rectangle 80">
            <a:extLst>
              <a:ext uri="{FF2B5EF4-FFF2-40B4-BE49-F238E27FC236}">
                <a16:creationId xmlns:a16="http://schemas.microsoft.com/office/drawing/2014/main" id="{85605031-0E2A-4E34-A80F-84E546D9F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2576513"/>
            <a:ext cx="1979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ellenőrzés/származás</a:t>
            </a:r>
          </a:p>
        </p:txBody>
      </p:sp>
      <p:sp>
        <p:nvSpPr>
          <p:cNvPr id="27731" name="Rectangle 81">
            <a:extLst>
              <a:ext uri="{FF2B5EF4-FFF2-40B4-BE49-F238E27FC236}">
                <a16:creationId xmlns:a16="http://schemas.microsoft.com/office/drawing/2014/main" id="{5816AEE5-2EC3-47CC-9E05-9538F8889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325" y="2576513"/>
            <a:ext cx="3641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ellenőrizendő, hogy nem esik-e hétvégére,</a:t>
            </a:r>
          </a:p>
        </p:txBody>
      </p:sp>
      <p:sp>
        <p:nvSpPr>
          <p:cNvPr id="27732" name="Rectangle 82">
            <a:extLst>
              <a:ext uri="{FF2B5EF4-FFF2-40B4-BE49-F238E27FC236}">
                <a16:creationId xmlns:a16="http://schemas.microsoft.com/office/drawing/2014/main" id="{181F9FCB-91EB-40FF-9826-C8C9F2337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325" y="2836863"/>
            <a:ext cx="36115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ünnepnapra, vagy más munkaszüneti napra</a:t>
            </a:r>
          </a:p>
        </p:txBody>
      </p:sp>
      <p:sp>
        <p:nvSpPr>
          <p:cNvPr id="27733" name="Rectangle 83">
            <a:extLst>
              <a:ext uri="{FF2B5EF4-FFF2-40B4-BE49-F238E27FC236}">
                <a16:creationId xmlns:a16="http://schemas.microsoft.com/office/drawing/2014/main" id="{EDD82C0C-5285-4126-B3D7-2A944B933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3152775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34" name="Rectangle 84">
            <a:extLst>
              <a:ext uri="{FF2B5EF4-FFF2-40B4-BE49-F238E27FC236}">
                <a16:creationId xmlns:a16="http://schemas.microsoft.com/office/drawing/2014/main" id="{5028A46E-1778-44C4-A935-762191EA1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3152775"/>
            <a:ext cx="3240088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35" name="Rectangle 85">
            <a:extLst>
              <a:ext uri="{FF2B5EF4-FFF2-40B4-BE49-F238E27FC236}">
                <a16:creationId xmlns:a16="http://schemas.microsoft.com/office/drawing/2014/main" id="{BA0D6131-DF01-40ED-86E8-FA2539A59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3152775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36" name="Rectangle 86">
            <a:extLst>
              <a:ext uri="{FF2B5EF4-FFF2-40B4-BE49-F238E27FC236}">
                <a16:creationId xmlns:a16="http://schemas.microsoft.com/office/drawing/2014/main" id="{4566E519-A2B7-4FE5-AA74-FD7C890A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3152775"/>
            <a:ext cx="6067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37" name="Rectangle 87">
            <a:extLst>
              <a:ext uri="{FF2B5EF4-FFF2-40B4-BE49-F238E27FC236}">
                <a16:creationId xmlns:a16="http://schemas.microsoft.com/office/drawing/2014/main" id="{26E97F30-BCA5-41DD-B36F-DC8710D3B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3152775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38" name="Rectangle 88">
            <a:extLst>
              <a:ext uri="{FF2B5EF4-FFF2-40B4-BE49-F238E27FC236}">
                <a16:creationId xmlns:a16="http://schemas.microsoft.com/office/drawing/2014/main" id="{E9CA4F07-3FFC-4666-B0B1-28A2C4B37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3159125"/>
            <a:ext cx="3175" cy="2555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39" name="Rectangle 89">
            <a:extLst>
              <a:ext uri="{FF2B5EF4-FFF2-40B4-BE49-F238E27FC236}">
                <a16:creationId xmlns:a16="http://schemas.microsoft.com/office/drawing/2014/main" id="{0E58BA57-5492-4339-A7F8-24C25B05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3159125"/>
            <a:ext cx="3175" cy="2555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40" name="Rectangle 90">
            <a:extLst>
              <a:ext uri="{FF2B5EF4-FFF2-40B4-BE49-F238E27FC236}">
                <a16:creationId xmlns:a16="http://schemas.microsoft.com/office/drawing/2014/main" id="{7647490E-12FB-43F0-8E02-0B0F56E82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3159125"/>
            <a:ext cx="3175" cy="2555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41" name="Rectangle 91">
            <a:extLst>
              <a:ext uri="{FF2B5EF4-FFF2-40B4-BE49-F238E27FC236}">
                <a16:creationId xmlns:a16="http://schemas.microsoft.com/office/drawing/2014/main" id="{D6E15810-651B-4B97-96EE-886366C18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3109913"/>
            <a:ext cx="968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alapérték</a:t>
            </a:r>
          </a:p>
        </p:txBody>
      </p:sp>
      <p:sp>
        <p:nvSpPr>
          <p:cNvPr id="27742" name="Rectangle 92">
            <a:extLst>
              <a:ext uri="{FF2B5EF4-FFF2-40B4-BE49-F238E27FC236}">
                <a16:creationId xmlns:a16="http://schemas.microsoft.com/office/drawing/2014/main" id="{27DEEA19-CFDA-4D85-BBA5-6437052CC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325" y="3109913"/>
            <a:ext cx="2792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kezdés+tanfolyami napok száma</a:t>
            </a:r>
          </a:p>
        </p:txBody>
      </p:sp>
      <p:sp>
        <p:nvSpPr>
          <p:cNvPr id="27743" name="Rectangle 93">
            <a:extLst>
              <a:ext uri="{FF2B5EF4-FFF2-40B4-BE49-F238E27FC236}">
                <a16:creationId xmlns:a16="http://schemas.microsoft.com/office/drawing/2014/main" id="{B1012561-E68A-4A59-97BF-2BD9C7B24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3422650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44" name="Rectangle 94">
            <a:extLst>
              <a:ext uri="{FF2B5EF4-FFF2-40B4-BE49-F238E27FC236}">
                <a16:creationId xmlns:a16="http://schemas.microsoft.com/office/drawing/2014/main" id="{FD3B1ED4-600C-49EE-8229-7D7FCA153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3422650"/>
            <a:ext cx="3240088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45" name="Rectangle 95">
            <a:extLst>
              <a:ext uri="{FF2B5EF4-FFF2-40B4-BE49-F238E27FC236}">
                <a16:creationId xmlns:a16="http://schemas.microsoft.com/office/drawing/2014/main" id="{841587B3-56B1-4D26-8F3B-E89253E33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3422650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46" name="Rectangle 96">
            <a:extLst>
              <a:ext uri="{FF2B5EF4-FFF2-40B4-BE49-F238E27FC236}">
                <a16:creationId xmlns:a16="http://schemas.microsoft.com/office/drawing/2014/main" id="{6F9ED877-2367-48FD-8EDF-38A0FEDAA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3422650"/>
            <a:ext cx="6067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47" name="Rectangle 97">
            <a:extLst>
              <a:ext uri="{FF2B5EF4-FFF2-40B4-BE49-F238E27FC236}">
                <a16:creationId xmlns:a16="http://schemas.microsoft.com/office/drawing/2014/main" id="{41009A45-EB94-4C05-B4B0-DDA967633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3422650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48" name="Rectangle 98">
            <a:extLst>
              <a:ext uri="{FF2B5EF4-FFF2-40B4-BE49-F238E27FC236}">
                <a16:creationId xmlns:a16="http://schemas.microsoft.com/office/drawing/2014/main" id="{99E7DAC1-92AB-46E3-9719-8FF3FCDE6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3433763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49" name="Rectangle 99">
            <a:extLst>
              <a:ext uri="{FF2B5EF4-FFF2-40B4-BE49-F238E27FC236}">
                <a16:creationId xmlns:a16="http://schemas.microsoft.com/office/drawing/2014/main" id="{31285A5E-D0F2-46DF-AB9B-D52831F61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3433763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50" name="Rectangle 100">
            <a:extLst>
              <a:ext uri="{FF2B5EF4-FFF2-40B4-BE49-F238E27FC236}">
                <a16:creationId xmlns:a16="http://schemas.microsoft.com/office/drawing/2014/main" id="{1CB08FEA-468F-451D-A9E5-E40AA5FC5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3433763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51" name="Rectangle 101">
            <a:extLst>
              <a:ext uri="{FF2B5EF4-FFF2-40B4-BE49-F238E27FC236}">
                <a16:creationId xmlns:a16="http://schemas.microsoft.com/office/drawing/2014/main" id="{3480A851-A652-4A58-88C1-6ACC6C931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3381375"/>
            <a:ext cx="1570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logikai formátum</a:t>
            </a:r>
          </a:p>
        </p:txBody>
      </p:sp>
      <p:sp>
        <p:nvSpPr>
          <p:cNvPr id="27752" name="Rectangle 102">
            <a:extLst>
              <a:ext uri="{FF2B5EF4-FFF2-40B4-BE49-F238E27FC236}">
                <a16:creationId xmlns:a16="http://schemas.microsoft.com/office/drawing/2014/main" id="{829AEB05-A087-4C8D-9800-B73909438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3694113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53" name="Rectangle 103">
            <a:extLst>
              <a:ext uri="{FF2B5EF4-FFF2-40B4-BE49-F238E27FC236}">
                <a16:creationId xmlns:a16="http://schemas.microsoft.com/office/drawing/2014/main" id="{03182B7E-AC56-4876-A051-F9ECDAE68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3694113"/>
            <a:ext cx="3240088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54" name="Rectangle 104">
            <a:extLst>
              <a:ext uri="{FF2B5EF4-FFF2-40B4-BE49-F238E27FC236}">
                <a16:creationId xmlns:a16="http://schemas.microsoft.com/office/drawing/2014/main" id="{01DEFEED-41FA-4152-8A0B-25EE1FE13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3694113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55" name="Rectangle 105">
            <a:extLst>
              <a:ext uri="{FF2B5EF4-FFF2-40B4-BE49-F238E27FC236}">
                <a16:creationId xmlns:a16="http://schemas.microsoft.com/office/drawing/2014/main" id="{6670DA57-B481-478B-90DF-CF7DC7DE4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3694113"/>
            <a:ext cx="6067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56" name="Rectangle 106">
            <a:extLst>
              <a:ext uri="{FF2B5EF4-FFF2-40B4-BE49-F238E27FC236}">
                <a16:creationId xmlns:a16="http://schemas.microsoft.com/office/drawing/2014/main" id="{36D6D67C-2E96-4361-8F5B-9569D0B38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3694113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57" name="Rectangle 107">
            <a:extLst>
              <a:ext uri="{FF2B5EF4-FFF2-40B4-BE49-F238E27FC236}">
                <a16:creationId xmlns:a16="http://schemas.microsoft.com/office/drawing/2014/main" id="{FE054895-6483-4C1E-8121-5AB8ED956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3703638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58" name="Rectangle 108">
            <a:extLst>
              <a:ext uri="{FF2B5EF4-FFF2-40B4-BE49-F238E27FC236}">
                <a16:creationId xmlns:a16="http://schemas.microsoft.com/office/drawing/2014/main" id="{092B1114-B597-48DC-A574-95BBB70CC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3703638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59" name="Rectangle 109">
            <a:extLst>
              <a:ext uri="{FF2B5EF4-FFF2-40B4-BE49-F238E27FC236}">
                <a16:creationId xmlns:a16="http://schemas.microsoft.com/office/drawing/2014/main" id="{DF6E196B-FCB1-4F5C-935A-03B54C716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3703638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60" name="Rectangle 110">
            <a:extLst>
              <a:ext uri="{FF2B5EF4-FFF2-40B4-BE49-F238E27FC236}">
                <a16:creationId xmlns:a16="http://schemas.microsoft.com/office/drawing/2014/main" id="{2E48E6D0-A017-4B0E-8FD1-CD4885AAB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3651250"/>
            <a:ext cx="1223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logikai hossz</a:t>
            </a:r>
          </a:p>
        </p:txBody>
      </p:sp>
      <p:sp>
        <p:nvSpPr>
          <p:cNvPr id="27761" name="Rectangle 111">
            <a:extLst>
              <a:ext uri="{FF2B5EF4-FFF2-40B4-BE49-F238E27FC236}">
                <a16:creationId xmlns:a16="http://schemas.microsoft.com/office/drawing/2014/main" id="{DA2F0537-D491-4F95-B3DF-A2BB7722C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3965575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62" name="Rectangle 112">
            <a:extLst>
              <a:ext uri="{FF2B5EF4-FFF2-40B4-BE49-F238E27FC236}">
                <a16:creationId xmlns:a16="http://schemas.microsoft.com/office/drawing/2014/main" id="{DD09EE6A-1334-4F19-9888-C104F1644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3965575"/>
            <a:ext cx="3240088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63" name="Rectangle 113">
            <a:extLst>
              <a:ext uri="{FF2B5EF4-FFF2-40B4-BE49-F238E27FC236}">
                <a16:creationId xmlns:a16="http://schemas.microsoft.com/office/drawing/2014/main" id="{8AC2B0B1-145A-40EC-AA33-E2A6B20CB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3965575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64" name="Rectangle 114">
            <a:extLst>
              <a:ext uri="{FF2B5EF4-FFF2-40B4-BE49-F238E27FC236}">
                <a16:creationId xmlns:a16="http://schemas.microsoft.com/office/drawing/2014/main" id="{9658FA4A-2641-498E-9E72-011EF791E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3965575"/>
            <a:ext cx="6067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65" name="Rectangle 115">
            <a:extLst>
              <a:ext uri="{FF2B5EF4-FFF2-40B4-BE49-F238E27FC236}">
                <a16:creationId xmlns:a16="http://schemas.microsoft.com/office/drawing/2014/main" id="{4CDE5741-E77C-4029-A71C-A117DD3D1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3965575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66" name="Rectangle 116">
            <a:extLst>
              <a:ext uri="{FF2B5EF4-FFF2-40B4-BE49-F238E27FC236}">
                <a16:creationId xmlns:a16="http://schemas.microsoft.com/office/drawing/2014/main" id="{29288FEC-017F-443C-9FBC-C3F20CD02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3975100"/>
            <a:ext cx="3175" cy="2524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67" name="Rectangle 117">
            <a:extLst>
              <a:ext uri="{FF2B5EF4-FFF2-40B4-BE49-F238E27FC236}">
                <a16:creationId xmlns:a16="http://schemas.microsoft.com/office/drawing/2014/main" id="{11E43A9C-C035-4D41-B44E-C3CD45200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3975100"/>
            <a:ext cx="3175" cy="2524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68" name="Rectangle 118">
            <a:extLst>
              <a:ext uri="{FF2B5EF4-FFF2-40B4-BE49-F238E27FC236}">
                <a16:creationId xmlns:a16="http://schemas.microsoft.com/office/drawing/2014/main" id="{9A6D7041-52C3-493C-9D70-24AC397D5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3975100"/>
            <a:ext cx="3175" cy="2524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69" name="Rectangle 119">
            <a:extLst>
              <a:ext uri="{FF2B5EF4-FFF2-40B4-BE49-F238E27FC236}">
                <a16:creationId xmlns:a16="http://schemas.microsoft.com/office/drawing/2014/main" id="{5DCB4F4F-9972-4280-B413-00825EECE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3922713"/>
            <a:ext cx="1162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hossz leírás</a:t>
            </a:r>
          </a:p>
        </p:txBody>
      </p:sp>
      <p:sp>
        <p:nvSpPr>
          <p:cNvPr id="27770" name="Rectangle 120">
            <a:extLst>
              <a:ext uri="{FF2B5EF4-FFF2-40B4-BE49-F238E27FC236}">
                <a16:creationId xmlns:a16="http://schemas.microsoft.com/office/drawing/2014/main" id="{BEB5F739-D89F-4EA9-AC97-8292F0661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4235450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71" name="Rectangle 121">
            <a:extLst>
              <a:ext uri="{FF2B5EF4-FFF2-40B4-BE49-F238E27FC236}">
                <a16:creationId xmlns:a16="http://schemas.microsoft.com/office/drawing/2014/main" id="{FCF1FD16-685F-45B9-9EAC-A9EE19DD4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4235450"/>
            <a:ext cx="3240088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72" name="Rectangle 122">
            <a:extLst>
              <a:ext uri="{FF2B5EF4-FFF2-40B4-BE49-F238E27FC236}">
                <a16:creationId xmlns:a16="http://schemas.microsoft.com/office/drawing/2014/main" id="{17B17C53-C94D-4FB2-9A58-12039BED3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4235450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73" name="Rectangle 123">
            <a:extLst>
              <a:ext uri="{FF2B5EF4-FFF2-40B4-BE49-F238E27FC236}">
                <a16:creationId xmlns:a16="http://schemas.microsoft.com/office/drawing/2014/main" id="{ED62A643-9A89-436E-93A5-3556AE102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4235450"/>
            <a:ext cx="6067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74" name="Rectangle 124">
            <a:extLst>
              <a:ext uri="{FF2B5EF4-FFF2-40B4-BE49-F238E27FC236}">
                <a16:creationId xmlns:a16="http://schemas.microsoft.com/office/drawing/2014/main" id="{9C426198-9DB5-415A-B893-A3DAABD33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4235450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75" name="Rectangle 125">
            <a:extLst>
              <a:ext uri="{FF2B5EF4-FFF2-40B4-BE49-F238E27FC236}">
                <a16:creationId xmlns:a16="http://schemas.microsoft.com/office/drawing/2014/main" id="{6813D994-28FF-4122-91D7-959BB5C29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4246563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76" name="Rectangle 126">
            <a:extLst>
              <a:ext uri="{FF2B5EF4-FFF2-40B4-BE49-F238E27FC236}">
                <a16:creationId xmlns:a16="http://schemas.microsoft.com/office/drawing/2014/main" id="{D56CCC84-6EAA-4D44-93B1-D684312F2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4246563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77" name="Rectangle 127">
            <a:extLst>
              <a:ext uri="{FF2B5EF4-FFF2-40B4-BE49-F238E27FC236}">
                <a16:creationId xmlns:a16="http://schemas.microsoft.com/office/drawing/2014/main" id="{FF612C29-8DD1-4F6E-9EE9-5F2F37F7B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4246563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78" name="Rectangle 128">
            <a:extLst>
              <a:ext uri="{FF2B5EF4-FFF2-40B4-BE49-F238E27FC236}">
                <a16:creationId xmlns:a16="http://schemas.microsoft.com/office/drawing/2014/main" id="{590EC790-D15B-45D9-A5D2-85EF6C2C8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4194175"/>
            <a:ext cx="889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kötelező</a:t>
            </a:r>
          </a:p>
        </p:txBody>
      </p:sp>
      <p:sp>
        <p:nvSpPr>
          <p:cNvPr id="27779" name="Rectangle 129">
            <a:extLst>
              <a:ext uri="{FF2B5EF4-FFF2-40B4-BE49-F238E27FC236}">
                <a16:creationId xmlns:a16="http://schemas.microsoft.com/office/drawing/2014/main" id="{57D9ECFD-D225-43FF-AE99-0A1610ABD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325" y="4194175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igen</a:t>
            </a:r>
          </a:p>
        </p:txBody>
      </p:sp>
      <p:sp>
        <p:nvSpPr>
          <p:cNvPr id="27780" name="Rectangle 130">
            <a:extLst>
              <a:ext uri="{FF2B5EF4-FFF2-40B4-BE49-F238E27FC236}">
                <a16:creationId xmlns:a16="http://schemas.microsoft.com/office/drawing/2014/main" id="{99A26963-9446-4193-9DCB-C10231452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4506913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81" name="Rectangle 131">
            <a:extLst>
              <a:ext uri="{FF2B5EF4-FFF2-40B4-BE49-F238E27FC236}">
                <a16:creationId xmlns:a16="http://schemas.microsoft.com/office/drawing/2014/main" id="{5A8DC453-7D75-4AF8-A621-9EB3C2301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4506913"/>
            <a:ext cx="3240088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82" name="Rectangle 132">
            <a:extLst>
              <a:ext uri="{FF2B5EF4-FFF2-40B4-BE49-F238E27FC236}">
                <a16:creationId xmlns:a16="http://schemas.microsoft.com/office/drawing/2014/main" id="{67FB7057-B4F9-4A9C-BD88-C530AA437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4506913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83" name="Rectangle 133">
            <a:extLst>
              <a:ext uri="{FF2B5EF4-FFF2-40B4-BE49-F238E27FC236}">
                <a16:creationId xmlns:a16="http://schemas.microsoft.com/office/drawing/2014/main" id="{E56AE589-3424-4CFD-9652-5361A09C2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4506913"/>
            <a:ext cx="6067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84" name="Rectangle 134">
            <a:extLst>
              <a:ext uri="{FF2B5EF4-FFF2-40B4-BE49-F238E27FC236}">
                <a16:creationId xmlns:a16="http://schemas.microsoft.com/office/drawing/2014/main" id="{8BD648CF-66A4-4AF6-BE63-31FBBE930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4506913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85" name="Rectangle 135">
            <a:extLst>
              <a:ext uri="{FF2B5EF4-FFF2-40B4-BE49-F238E27FC236}">
                <a16:creationId xmlns:a16="http://schemas.microsoft.com/office/drawing/2014/main" id="{0E8DD1BB-DA47-4E5F-B468-4ACD97DF6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4516438"/>
            <a:ext cx="3175" cy="51593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86" name="Rectangle 136">
            <a:extLst>
              <a:ext uri="{FF2B5EF4-FFF2-40B4-BE49-F238E27FC236}">
                <a16:creationId xmlns:a16="http://schemas.microsoft.com/office/drawing/2014/main" id="{9973F3BB-299C-437C-8FDD-AE3784A70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4516438"/>
            <a:ext cx="3175" cy="51593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87" name="Rectangle 137">
            <a:extLst>
              <a:ext uri="{FF2B5EF4-FFF2-40B4-BE49-F238E27FC236}">
                <a16:creationId xmlns:a16="http://schemas.microsoft.com/office/drawing/2014/main" id="{46478924-1214-47BC-B817-60E1881CC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4516438"/>
            <a:ext cx="3175" cy="51593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88" name="Rectangle 138">
            <a:extLst>
              <a:ext uri="{FF2B5EF4-FFF2-40B4-BE49-F238E27FC236}">
                <a16:creationId xmlns:a16="http://schemas.microsoft.com/office/drawing/2014/main" id="{2CB26FBD-238B-4FCA-BED8-A95FB0884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4465638"/>
            <a:ext cx="2289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szerepkör és hozzáférési</a:t>
            </a:r>
          </a:p>
        </p:txBody>
      </p:sp>
      <p:sp>
        <p:nvSpPr>
          <p:cNvPr id="27789" name="Rectangle 139">
            <a:extLst>
              <a:ext uri="{FF2B5EF4-FFF2-40B4-BE49-F238E27FC236}">
                <a16:creationId xmlns:a16="http://schemas.microsoft.com/office/drawing/2014/main" id="{649FC023-DC91-42C5-8CCF-4FFB42B69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4725988"/>
            <a:ext cx="631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jogok</a:t>
            </a:r>
          </a:p>
        </p:txBody>
      </p:sp>
      <p:sp>
        <p:nvSpPr>
          <p:cNvPr id="27790" name="Rectangle 140">
            <a:extLst>
              <a:ext uri="{FF2B5EF4-FFF2-40B4-BE49-F238E27FC236}">
                <a16:creationId xmlns:a16="http://schemas.microsoft.com/office/drawing/2014/main" id="{DC98BA5A-1123-4BAE-8A20-2E5AE4291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325" y="4465638"/>
            <a:ext cx="4233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tanfolyamfelelős korlátlan,  mindenki más olvasás</a:t>
            </a:r>
          </a:p>
        </p:txBody>
      </p:sp>
      <p:sp>
        <p:nvSpPr>
          <p:cNvPr id="27791" name="Rectangle 141">
            <a:extLst>
              <a:ext uri="{FF2B5EF4-FFF2-40B4-BE49-F238E27FC236}">
                <a16:creationId xmlns:a16="http://schemas.microsoft.com/office/drawing/2014/main" id="{F5419A85-F4B3-4A88-87AF-E1976C80B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5038725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92" name="Rectangle 142">
            <a:extLst>
              <a:ext uri="{FF2B5EF4-FFF2-40B4-BE49-F238E27FC236}">
                <a16:creationId xmlns:a16="http://schemas.microsoft.com/office/drawing/2014/main" id="{46E53646-26A6-4AF5-A48D-C885E02E8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5038725"/>
            <a:ext cx="3240088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93" name="Rectangle 143">
            <a:extLst>
              <a:ext uri="{FF2B5EF4-FFF2-40B4-BE49-F238E27FC236}">
                <a16:creationId xmlns:a16="http://schemas.microsoft.com/office/drawing/2014/main" id="{DEEB5782-E6A7-48C1-833B-0FD13EF38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5038725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94" name="Rectangle 144">
            <a:extLst>
              <a:ext uri="{FF2B5EF4-FFF2-40B4-BE49-F238E27FC236}">
                <a16:creationId xmlns:a16="http://schemas.microsoft.com/office/drawing/2014/main" id="{22A6FE4E-ED6C-4689-830A-952F109C7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5038725"/>
            <a:ext cx="6067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95" name="Rectangle 145">
            <a:extLst>
              <a:ext uri="{FF2B5EF4-FFF2-40B4-BE49-F238E27FC236}">
                <a16:creationId xmlns:a16="http://schemas.microsoft.com/office/drawing/2014/main" id="{DF6E0916-A637-4D4A-A8E6-949DAA6F9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5038725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96" name="Rectangle 146">
            <a:extLst>
              <a:ext uri="{FF2B5EF4-FFF2-40B4-BE49-F238E27FC236}">
                <a16:creationId xmlns:a16="http://schemas.microsoft.com/office/drawing/2014/main" id="{58EA4CC2-D79A-43AE-A838-3B000F9F4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5049838"/>
            <a:ext cx="3175" cy="254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97" name="Rectangle 147">
            <a:extLst>
              <a:ext uri="{FF2B5EF4-FFF2-40B4-BE49-F238E27FC236}">
                <a16:creationId xmlns:a16="http://schemas.microsoft.com/office/drawing/2014/main" id="{E22735F1-660C-4622-BAA4-808321C9C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5049838"/>
            <a:ext cx="3175" cy="254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98" name="Rectangle 148">
            <a:extLst>
              <a:ext uri="{FF2B5EF4-FFF2-40B4-BE49-F238E27FC236}">
                <a16:creationId xmlns:a16="http://schemas.microsoft.com/office/drawing/2014/main" id="{55FBC867-430B-49ED-9328-638FD2032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5049838"/>
            <a:ext cx="3175" cy="254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799" name="Rectangle 149">
            <a:extLst>
              <a:ext uri="{FF2B5EF4-FFF2-40B4-BE49-F238E27FC236}">
                <a16:creationId xmlns:a16="http://schemas.microsoft.com/office/drawing/2014/main" id="{7723341F-CF9F-4618-97D4-930E5BD3A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4997450"/>
            <a:ext cx="1255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felhatalmazó</a:t>
            </a:r>
          </a:p>
        </p:txBody>
      </p:sp>
      <p:sp>
        <p:nvSpPr>
          <p:cNvPr id="27800" name="Rectangle 150">
            <a:extLst>
              <a:ext uri="{FF2B5EF4-FFF2-40B4-BE49-F238E27FC236}">
                <a16:creationId xmlns:a16="http://schemas.microsoft.com/office/drawing/2014/main" id="{F8F494FA-E20F-47DC-847E-83B687956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325" y="4997450"/>
            <a:ext cx="1109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cégvezetés</a:t>
            </a:r>
          </a:p>
        </p:txBody>
      </p:sp>
      <p:sp>
        <p:nvSpPr>
          <p:cNvPr id="27801" name="Rectangle 151">
            <a:extLst>
              <a:ext uri="{FF2B5EF4-FFF2-40B4-BE49-F238E27FC236}">
                <a16:creationId xmlns:a16="http://schemas.microsoft.com/office/drawing/2014/main" id="{F351C6C7-8FB6-4876-BA99-A2E343117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5311775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02" name="Rectangle 152">
            <a:extLst>
              <a:ext uri="{FF2B5EF4-FFF2-40B4-BE49-F238E27FC236}">
                <a16:creationId xmlns:a16="http://schemas.microsoft.com/office/drawing/2014/main" id="{F68F8F31-1CA7-4C8D-AA31-E7985FF75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5311775"/>
            <a:ext cx="3240088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03" name="Rectangle 153">
            <a:extLst>
              <a:ext uri="{FF2B5EF4-FFF2-40B4-BE49-F238E27FC236}">
                <a16:creationId xmlns:a16="http://schemas.microsoft.com/office/drawing/2014/main" id="{21BD2F37-C365-4823-8C71-402252885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5311775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04" name="Rectangle 154">
            <a:extLst>
              <a:ext uri="{FF2B5EF4-FFF2-40B4-BE49-F238E27FC236}">
                <a16:creationId xmlns:a16="http://schemas.microsoft.com/office/drawing/2014/main" id="{9ACEE2D2-186E-4F31-B405-A75D8F1D3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5311775"/>
            <a:ext cx="6067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05" name="Rectangle 155">
            <a:extLst>
              <a:ext uri="{FF2B5EF4-FFF2-40B4-BE49-F238E27FC236}">
                <a16:creationId xmlns:a16="http://schemas.microsoft.com/office/drawing/2014/main" id="{C1E5191C-3924-487E-AD22-F59DB1540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5311775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06" name="Rectangle 156">
            <a:extLst>
              <a:ext uri="{FF2B5EF4-FFF2-40B4-BE49-F238E27FC236}">
                <a16:creationId xmlns:a16="http://schemas.microsoft.com/office/drawing/2014/main" id="{B123FB7F-A577-4DF1-8D78-49087C816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5319713"/>
            <a:ext cx="3175" cy="51593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07" name="Rectangle 157">
            <a:extLst>
              <a:ext uri="{FF2B5EF4-FFF2-40B4-BE49-F238E27FC236}">
                <a16:creationId xmlns:a16="http://schemas.microsoft.com/office/drawing/2014/main" id="{73F81A79-F40A-4A10-8495-333B59AFA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5319713"/>
            <a:ext cx="3175" cy="51593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08" name="Rectangle 158">
            <a:extLst>
              <a:ext uri="{FF2B5EF4-FFF2-40B4-BE49-F238E27FC236}">
                <a16:creationId xmlns:a16="http://schemas.microsoft.com/office/drawing/2014/main" id="{34E82D97-78F8-43E4-953B-4D3851696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5319713"/>
            <a:ext cx="3175" cy="51593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09" name="Rectangle 159">
            <a:extLst>
              <a:ext uri="{FF2B5EF4-FFF2-40B4-BE49-F238E27FC236}">
                <a16:creationId xmlns:a16="http://schemas.microsoft.com/office/drawing/2014/main" id="{C24951A4-3C65-4CB8-956C-8980FEFA6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5267325"/>
            <a:ext cx="935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üzenetek</a:t>
            </a:r>
          </a:p>
        </p:txBody>
      </p:sp>
      <p:sp>
        <p:nvSpPr>
          <p:cNvPr id="27810" name="Rectangle 160">
            <a:extLst>
              <a:ext uri="{FF2B5EF4-FFF2-40B4-BE49-F238E27FC236}">
                <a16:creationId xmlns:a16="http://schemas.microsoft.com/office/drawing/2014/main" id="{22433336-D45B-4E14-A040-A7F6E834F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325" y="5267325"/>
            <a:ext cx="282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Nem  szokványos naptári dátum.</a:t>
            </a:r>
          </a:p>
        </p:txBody>
      </p:sp>
      <p:sp>
        <p:nvSpPr>
          <p:cNvPr id="27811" name="Rectangle 161">
            <a:extLst>
              <a:ext uri="{FF2B5EF4-FFF2-40B4-BE49-F238E27FC236}">
                <a16:creationId xmlns:a16="http://schemas.microsoft.com/office/drawing/2014/main" id="{49E85147-EA61-4AC3-BC3D-1A3BA9C9F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325" y="5530850"/>
            <a:ext cx="2122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A tanfolyam túl hosszú.</a:t>
            </a:r>
          </a:p>
        </p:txBody>
      </p:sp>
      <p:sp>
        <p:nvSpPr>
          <p:cNvPr id="27812" name="Rectangle 162">
            <a:extLst>
              <a:ext uri="{FF2B5EF4-FFF2-40B4-BE49-F238E27FC236}">
                <a16:creationId xmlns:a16="http://schemas.microsoft.com/office/drawing/2014/main" id="{31E56341-77D2-4234-A594-4AA1FA685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5845175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13" name="Rectangle 163">
            <a:extLst>
              <a:ext uri="{FF2B5EF4-FFF2-40B4-BE49-F238E27FC236}">
                <a16:creationId xmlns:a16="http://schemas.microsoft.com/office/drawing/2014/main" id="{4541603C-5740-4EE8-8539-D414BD856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5845175"/>
            <a:ext cx="3240088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14" name="Rectangle 164">
            <a:extLst>
              <a:ext uri="{FF2B5EF4-FFF2-40B4-BE49-F238E27FC236}">
                <a16:creationId xmlns:a16="http://schemas.microsoft.com/office/drawing/2014/main" id="{50CFC533-7367-49F8-A947-11FA1C4A0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5845175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15" name="Rectangle 165">
            <a:extLst>
              <a:ext uri="{FF2B5EF4-FFF2-40B4-BE49-F238E27FC236}">
                <a16:creationId xmlns:a16="http://schemas.microsoft.com/office/drawing/2014/main" id="{F74B07EB-CD29-41F8-81E8-4F495929C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5845175"/>
            <a:ext cx="6067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16" name="Rectangle 166">
            <a:extLst>
              <a:ext uri="{FF2B5EF4-FFF2-40B4-BE49-F238E27FC236}">
                <a16:creationId xmlns:a16="http://schemas.microsoft.com/office/drawing/2014/main" id="{24D65B54-DDFA-4A32-9731-7D3D26102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5845175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17" name="Rectangle 167">
            <a:extLst>
              <a:ext uri="{FF2B5EF4-FFF2-40B4-BE49-F238E27FC236}">
                <a16:creationId xmlns:a16="http://schemas.microsoft.com/office/drawing/2014/main" id="{BA35BA85-CA4B-420B-8200-000738071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5853113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18" name="Rectangle 168">
            <a:extLst>
              <a:ext uri="{FF2B5EF4-FFF2-40B4-BE49-F238E27FC236}">
                <a16:creationId xmlns:a16="http://schemas.microsoft.com/office/drawing/2014/main" id="{7DBF3EEA-2B8C-4116-A13F-3B455F8A9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6115050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19" name="Rectangle 169">
            <a:extLst>
              <a:ext uri="{FF2B5EF4-FFF2-40B4-BE49-F238E27FC236}">
                <a16:creationId xmlns:a16="http://schemas.microsoft.com/office/drawing/2014/main" id="{FEB8B8BF-F7DE-40E5-9E22-C3B3F374B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6115050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20" name="Rectangle 170">
            <a:extLst>
              <a:ext uri="{FF2B5EF4-FFF2-40B4-BE49-F238E27FC236}">
                <a16:creationId xmlns:a16="http://schemas.microsoft.com/office/drawing/2014/main" id="{CA4241A1-9221-48ED-B30A-85F0D5F6C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6115050"/>
            <a:ext cx="3240088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21" name="Rectangle 171">
            <a:extLst>
              <a:ext uri="{FF2B5EF4-FFF2-40B4-BE49-F238E27FC236}">
                <a16:creationId xmlns:a16="http://schemas.microsoft.com/office/drawing/2014/main" id="{1DB62B6D-083A-4638-A3F9-23B7A3E6E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5853113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22" name="Rectangle 172">
            <a:extLst>
              <a:ext uri="{FF2B5EF4-FFF2-40B4-BE49-F238E27FC236}">
                <a16:creationId xmlns:a16="http://schemas.microsoft.com/office/drawing/2014/main" id="{6B45DD63-C67D-4860-92BE-C0B73440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6115050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23" name="Rectangle 173">
            <a:extLst>
              <a:ext uri="{FF2B5EF4-FFF2-40B4-BE49-F238E27FC236}">
                <a16:creationId xmlns:a16="http://schemas.microsoft.com/office/drawing/2014/main" id="{8F998E4E-9E8D-4335-A951-68410CC2F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6115050"/>
            <a:ext cx="60674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24" name="Rectangle 174">
            <a:extLst>
              <a:ext uri="{FF2B5EF4-FFF2-40B4-BE49-F238E27FC236}">
                <a16:creationId xmlns:a16="http://schemas.microsoft.com/office/drawing/2014/main" id="{0FE3D737-BC73-4FF2-92D2-56BCB9259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5853113"/>
            <a:ext cx="3175" cy="252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25" name="Rectangle 175">
            <a:extLst>
              <a:ext uri="{FF2B5EF4-FFF2-40B4-BE49-F238E27FC236}">
                <a16:creationId xmlns:a16="http://schemas.microsoft.com/office/drawing/2014/main" id="{16B8AA8C-1FBE-49E2-9EF5-38B412432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6115050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26" name="Rectangle 176">
            <a:extLst>
              <a:ext uri="{FF2B5EF4-FFF2-40B4-BE49-F238E27FC236}">
                <a16:creationId xmlns:a16="http://schemas.microsoft.com/office/drawing/2014/main" id="{1B304F48-CDC4-4FD2-9647-8C26ACE3C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5" y="6115050"/>
            <a:ext cx="31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7827" name="Rectangle 177">
            <a:extLst>
              <a:ext uri="{FF2B5EF4-FFF2-40B4-BE49-F238E27FC236}">
                <a16:creationId xmlns:a16="http://schemas.microsoft.com/office/drawing/2014/main" id="{E0D4804F-A7B2-4105-BE79-9848DCD96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5800725"/>
            <a:ext cx="1338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megjegyzések</a:t>
            </a:r>
          </a:p>
        </p:txBody>
      </p:sp>
      <p:sp>
        <p:nvSpPr>
          <p:cNvPr id="27828" name="Rectangle 178">
            <a:extLst>
              <a:ext uri="{FF2B5EF4-FFF2-40B4-BE49-F238E27FC236}">
                <a16:creationId xmlns:a16="http://schemas.microsoft.com/office/drawing/2014/main" id="{A1B8AE1B-CF5F-4D32-97A5-7FA9849EA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675" y="3457575"/>
            <a:ext cx="2266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u-HU" sz="1400" b="0"/>
              <a:t>dátum</a:t>
            </a:r>
          </a:p>
        </p:txBody>
      </p:sp>
      <p:sp>
        <p:nvSpPr>
          <p:cNvPr id="27829" name="Rectangle 179">
            <a:extLst>
              <a:ext uri="{FF2B5EF4-FFF2-40B4-BE49-F238E27FC236}">
                <a16:creationId xmlns:a16="http://schemas.microsoft.com/office/drawing/2014/main" id="{261B949E-EC39-42D8-9CE4-B53965CC3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325" y="3681413"/>
            <a:ext cx="2266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u-HU" sz="1400" b="0"/>
              <a:t>éééé.hh.nn.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Élőláb helye 2">
            <a:extLst>
              <a:ext uri="{FF2B5EF4-FFF2-40B4-BE49-F238E27FC236}">
                <a16:creationId xmlns:a16="http://schemas.microsoft.com/office/drawing/2014/main" id="{57E06AAB-D52A-4D2D-989C-A607573DB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28675" name="Dia számának helye 3">
            <a:extLst>
              <a:ext uri="{FF2B5EF4-FFF2-40B4-BE49-F238E27FC236}">
                <a16:creationId xmlns:a16="http://schemas.microsoft.com/office/drawing/2014/main" id="{607A9D9D-B224-40E9-966C-0C1CD780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C6CA54E9-64BE-466D-96B7-A08618108D7C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635802F9-6C1D-43A9-AED1-BB6A7F6DC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1962150"/>
            <a:ext cx="85725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Közös értéktartományba lehet  sorolni két, vagy több olyan attribútumot, amelyeknek vannak közös adatérvényesítési,  helyességellenőrzési (szemantikai) és  formátum ellenőrzési szabályai  (szintaktikai) vagy megengedett  értéktartománya.</a:t>
            </a:r>
          </a:p>
          <a:p>
            <a:pPr>
              <a:spcBef>
                <a:spcPct val="50000"/>
              </a:spcBef>
            </a:pPr>
            <a:endParaRPr lang="en-US" altLang="hu-HU" sz="2000" b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Például  a “Nyilvántartásba vétel dátuma”,  ”Ellenőrzés dátuma”, ”Lezárás dátuma” tartozhat egy ”Hivatali  dátum” nevű  közös tartományba.</a:t>
            </a:r>
          </a:p>
          <a:p>
            <a:pPr>
              <a:spcBef>
                <a:spcPct val="50000"/>
              </a:spcBef>
            </a:pPr>
            <a:endParaRPr lang="en-US" altLang="hu-HU" sz="2000" b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Közös értéktartományok hierarchikus viszonya.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66CA4A0C-4AFC-49AB-9F11-E84B8732D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350" y="4191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2400" b="0">
                <a:solidFill>
                  <a:srgbClr val="000000"/>
                </a:solidFill>
              </a:rPr>
              <a:t>Közös értéktartományok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Élőláb helye 2">
            <a:extLst>
              <a:ext uri="{FF2B5EF4-FFF2-40B4-BE49-F238E27FC236}">
                <a16:creationId xmlns:a16="http://schemas.microsoft.com/office/drawing/2014/main" id="{4732D8E7-79E7-449C-AFE5-8474E630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30723" name="Dia számának helye 3">
            <a:extLst>
              <a:ext uri="{FF2B5EF4-FFF2-40B4-BE49-F238E27FC236}">
                <a16:creationId xmlns:a16="http://schemas.microsoft.com/office/drawing/2014/main" id="{D8DE4C19-58F3-4C5D-8C9F-A5BC79AC7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40284632-1D2B-46C3-9431-F7B34FE9E1BF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40CD4432-82E5-4CE4-90DF-14182FF43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658813"/>
            <a:ext cx="5584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963" tIns="41275" rIns="80963" bIns="41275">
            <a:spAutoFit/>
          </a:bodyPr>
          <a:lstStyle>
            <a:lvl1pPr defTabSz="669925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669925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669925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669925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669925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669925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2300" b="0">
                <a:solidFill>
                  <a:srgbClr val="000000"/>
                </a:solidFill>
                <a:highlight>
                  <a:srgbClr val="FFFF00"/>
                </a:highlight>
              </a:rPr>
              <a:t>KULCSOK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249F0816-2154-4591-8DE0-BA8B69528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8" y="5314950"/>
            <a:ext cx="80835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47D70DDF-C458-4F14-A9F4-E896E2B8F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1354138"/>
            <a:ext cx="9498013" cy="518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5715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-Az egyedi azonosító lehet:</a:t>
            </a:r>
          </a:p>
          <a:p>
            <a:pPr>
              <a:spcBef>
                <a:spcPct val="0"/>
              </a:spcBef>
            </a:pPr>
            <a:endParaRPr lang="en-US" altLang="hu-HU" sz="1800" b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hu-HU" sz="1600" b="0">
                <a:solidFill>
                  <a:srgbClr val="000000"/>
                </a:solidFill>
              </a:rPr>
              <a:t>egy vagy több kötelező attribútum,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hu-HU" sz="1600" b="0">
                <a:solidFill>
                  <a:srgbClr val="000000"/>
                </a:solidFill>
              </a:rPr>
              <a:t>egy vagy több kötelező attribútum és az előfordulás részvétele egy vagy több kötelező,</a:t>
            </a:r>
          </a:p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             nem átvihető kapcsolatban (ld. egyszerű hierarchikus kulcsok);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hu-HU" sz="1600" b="0">
                <a:solidFill>
                  <a:srgbClr val="000000"/>
                </a:solidFill>
              </a:rPr>
              <a:t>az előfordulás részvétele egy vagy több kötelező, nem átvihető kapcsolatban (ld. összetett kulcsok)</a:t>
            </a:r>
          </a:p>
          <a:p>
            <a:pPr>
              <a:spcBef>
                <a:spcPct val="0"/>
              </a:spcBef>
            </a:pPr>
            <a:endParaRPr lang="en-US" altLang="hu-HU" sz="16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Az </a:t>
            </a:r>
            <a:r>
              <a:rPr lang="en-US" altLang="hu-HU" sz="1800" b="0">
                <a:solidFill>
                  <a:srgbClr val="000000"/>
                </a:solidFill>
                <a:highlight>
                  <a:srgbClr val="FFFF00"/>
                </a:highlight>
              </a:rPr>
              <a:t>SSADM-ben minden entitáshoz meg kell nevezni </a:t>
            </a:r>
            <a:r>
              <a:rPr lang="en-US" altLang="hu-HU" sz="1800" b="0">
                <a:solidFill>
                  <a:srgbClr val="000000"/>
                </a:solidFill>
              </a:rPr>
              <a:t>azt az egyedi, egyértelmű azonosítót, amelyet</a:t>
            </a:r>
            <a:r>
              <a:rPr lang="hu-HU" altLang="hu-HU" sz="1800" b="0">
                <a:solidFill>
                  <a:srgbClr val="000000"/>
                </a:solidFill>
              </a:rPr>
              <a:t> </a:t>
            </a:r>
            <a:r>
              <a:rPr lang="en-US" altLang="hu-HU" sz="1800" b="0">
                <a:solidFill>
                  <a:srgbClr val="000000"/>
                </a:solidFill>
              </a:rPr>
              <a:t>elsődleges kulcsnak nevezünk:</a:t>
            </a:r>
          </a:p>
          <a:p>
            <a:pPr>
              <a:spcBef>
                <a:spcPct val="0"/>
              </a:spcBef>
            </a:pPr>
            <a:endParaRPr lang="en-US" altLang="hu-HU" sz="18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-Külső kulcsok: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hu-HU" sz="1600" b="0">
                <a:solidFill>
                  <a:srgbClr val="000000"/>
                </a:solidFill>
              </a:rPr>
              <a:t>egy vagy több attribútumot (ami lehet az elsődleges kulcs része) fel kell venni az alentitásokban</a:t>
            </a:r>
            <a:r>
              <a:rPr lang="hu-HU" altLang="hu-HU" sz="1600" b="0">
                <a:solidFill>
                  <a:srgbClr val="000000"/>
                </a:solidFill>
              </a:rPr>
              <a:t> </a:t>
            </a:r>
            <a:r>
              <a:rPr lang="en-US" altLang="hu-HU" sz="1600" b="0">
                <a:solidFill>
                  <a:srgbClr val="000000"/>
                </a:solidFill>
              </a:rPr>
              <a:t>a főentitás felé menő kapcsolat miatt. Ezt a főentitás kulcsának alentitásba való másolásával lehet elérni.</a:t>
            </a:r>
          </a:p>
          <a:p>
            <a:pPr>
              <a:spcBef>
                <a:spcPct val="0"/>
              </a:spcBef>
            </a:pPr>
            <a:endParaRPr lang="en-US" altLang="hu-HU" sz="18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Összetett több részes kulcsok:</a:t>
            </a:r>
            <a:endParaRPr lang="en-US" altLang="hu-HU" sz="1600" b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           </a:t>
            </a:r>
            <a:r>
              <a:rPr lang="en-US" altLang="hu-HU" sz="1600" b="0">
                <a:solidFill>
                  <a:srgbClr val="000000"/>
                </a:solidFill>
              </a:rPr>
              <a:t>hierarchikus  kulcs,  összetett kulcs</a:t>
            </a:r>
          </a:p>
          <a:p>
            <a:pPr algn="r">
              <a:spcBef>
                <a:spcPct val="0"/>
              </a:spcBef>
            </a:pPr>
            <a:endParaRPr lang="en-US" altLang="hu-HU" sz="1600" b="0">
              <a:solidFill>
                <a:srgbClr val="000000"/>
              </a:solidFill>
            </a:endParaRPr>
          </a:p>
        </p:txBody>
      </p:sp>
      <p:sp>
        <p:nvSpPr>
          <p:cNvPr id="30727" name="Rectangle 5">
            <a:extLst>
              <a:ext uri="{FF2B5EF4-FFF2-40B4-BE49-F238E27FC236}">
                <a16:creationId xmlns:a16="http://schemas.microsoft.com/office/drawing/2014/main" id="{D244AF04-8C0C-4DF0-B5DF-46218BC44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7863" y="1169988"/>
            <a:ext cx="447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0728" name="Rectangle 6">
            <a:extLst>
              <a:ext uri="{FF2B5EF4-FFF2-40B4-BE49-F238E27FC236}">
                <a16:creationId xmlns:a16="http://schemas.microsoft.com/office/drawing/2014/main" id="{B876FD2D-77A1-42AC-9ABB-6FDB9B0E6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7863" y="1544638"/>
            <a:ext cx="3913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0729" name="Rectangle 7">
            <a:extLst>
              <a:ext uri="{FF2B5EF4-FFF2-40B4-BE49-F238E27FC236}">
                <a16:creationId xmlns:a16="http://schemas.microsoft.com/office/drawing/2014/main" id="{90E94576-E9CA-4F47-B048-D338BEADF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7863" y="1917700"/>
            <a:ext cx="2219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0730" name="Rectangle 8">
            <a:extLst>
              <a:ext uri="{FF2B5EF4-FFF2-40B4-BE49-F238E27FC236}">
                <a16:creationId xmlns:a16="http://schemas.microsoft.com/office/drawing/2014/main" id="{0D1ADF93-A8C9-454D-B2B8-C772FFCE8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838" y="2316163"/>
            <a:ext cx="467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0731" name="Rectangle 9">
            <a:extLst>
              <a:ext uri="{FF2B5EF4-FFF2-40B4-BE49-F238E27FC236}">
                <a16:creationId xmlns:a16="http://schemas.microsoft.com/office/drawing/2014/main" id="{5CFEA491-DB26-47B8-9FB2-0EA4D257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3043238"/>
            <a:ext cx="3957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0732" name="Rectangle 10">
            <a:extLst>
              <a:ext uri="{FF2B5EF4-FFF2-40B4-BE49-F238E27FC236}">
                <a16:creationId xmlns:a16="http://schemas.microsoft.com/office/drawing/2014/main" id="{300CEB24-2257-4804-BB14-441065F62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3792538"/>
            <a:ext cx="2570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0733" name="Rectangle 11">
            <a:extLst>
              <a:ext uri="{FF2B5EF4-FFF2-40B4-BE49-F238E27FC236}">
                <a16:creationId xmlns:a16="http://schemas.microsoft.com/office/drawing/2014/main" id="{44E61C2F-17A2-4A46-B28B-1440BBB7F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2275" y="3792538"/>
            <a:ext cx="252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0734" name="Rectangle 12">
            <a:extLst>
              <a:ext uri="{FF2B5EF4-FFF2-40B4-BE49-F238E27FC236}">
                <a16:creationId xmlns:a16="http://schemas.microsoft.com/office/drawing/2014/main" id="{96267808-6771-40F5-851E-4B8A33069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4167188"/>
            <a:ext cx="2435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0735" name="Rectangle 13">
            <a:extLst>
              <a:ext uri="{FF2B5EF4-FFF2-40B4-BE49-F238E27FC236}">
                <a16:creationId xmlns:a16="http://schemas.microsoft.com/office/drawing/2014/main" id="{E06B0AF2-0BE3-4367-AAB8-8CEB339B9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4541838"/>
            <a:ext cx="3468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0736" name="Rectangle 14">
            <a:extLst>
              <a:ext uri="{FF2B5EF4-FFF2-40B4-BE49-F238E27FC236}">
                <a16:creationId xmlns:a16="http://schemas.microsoft.com/office/drawing/2014/main" id="{0CC5BB1A-2D85-45E4-9FF1-767C57314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5289550"/>
            <a:ext cx="391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Élőláb helye 4">
            <a:extLst>
              <a:ext uri="{FF2B5EF4-FFF2-40B4-BE49-F238E27FC236}">
                <a16:creationId xmlns:a16="http://schemas.microsoft.com/office/drawing/2014/main" id="{EE3358A5-AE69-4DF9-850B-5D262699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32771" name="Dia számának helye 5">
            <a:extLst>
              <a:ext uri="{FF2B5EF4-FFF2-40B4-BE49-F238E27FC236}">
                <a16:creationId xmlns:a16="http://schemas.microsoft.com/office/drawing/2014/main" id="{CECD366D-F7AF-4A15-BA8D-E57379421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F52FE6F6-06AC-48EB-B785-B924BAA03EC0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1CA6296F-B8D6-45E0-BA69-225116714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2773" name="Freeform 3">
            <a:extLst>
              <a:ext uri="{FF2B5EF4-FFF2-40B4-BE49-F238E27FC236}">
                <a16:creationId xmlns:a16="http://schemas.microsoft.com/office/drawing/2014/main" id="{78877D81-308B-429D-9EB1-E7373B58C953}"/>
              </a:ext>
            </a:extLst>
          </p:cNvPr>
          <p:cNvSpPr>
            <a:spLocks/>
          </p:cNvSpPr>
          <p:nvPr/>
        </p:nvSpPr>
        <p:spPr bwMode="auto">
          <a:xfrm>
            <a:off x="3959225" y="4897438"/>
            <a:ext cx="1663700" cy="546100"/>
          </a:xfrm>
          <a:custGeom>
            <a:avLst/>
            <a:gdLst>
              <a:gd name="T0" fmla="*/ 2147483646 w 1048"/>
              <a:gd name="T1" fmla="*/ 834172513 h 344"/>
              <a:gd name="T2" fmla="*/ 2147483646 w 1048"/>
              <a:gd name="T3" fmla="*/ 864414388 h 344"/>
              <a:gd name="T4" fmla="*/ 50403125 w 1048"/>
              <a:gd name="T5" fmla="*/ 864414388 h 344"/>
              <a:gd name="T6" fmla="*/ 0 w 1048"/>
              <a:gd name="T7" fmla="*/ 834172513 h 344"/>
              <a:gd name="T8" fmla="*/ 0 w 1048"/>
              <a:gd name="T9" fmla="*/ 30241875 h 344"/>
              <a:gd name="T10" fmla="*/ 50403125 w 1048"/>
              <a:gd name="T11" fmla="*/ 0 h 344"/>
              <a:gd name="T12" fmla="*/ 2147483646 w 1048"/>
              <a:gd name="T13" fmla="*/ 0 h 344"/>
              <a:gd name="T14" fmla="*/ 2147483646 w 1048"/>
              <a:gd name="T15" fmla="*/ 30241875 h 344"/>
              <a:gd name="T16" fmla="*/ 2147483646 w 1048"/>
              <a:gd name="T17" fmla="*/ 834172513 h 344"/>
              <a:gd name="T18" fmla="*/ 2147483646 w 1048"/>
              <a:gd name="T19" fmla="*/ 834172513 h 3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48" h="344">
                <a:moveTo>
                  <a:pt x="1047" y="331"/>
                </a:moveTo>
                <a:lnTo>
                  <a:pt x="1027" y="343"/>
                </a:lnTo>
                <a:lnTo>
                  <a:pt x="20" y="343"/>
                </a:lnTo>
                <a:lnTo>
                  <a:pt x="0" y="331"/>
                </a:lnTo>
                <a:lnTo>
                  <a:pt x="0" y="12"/>
                </a:lnTo>
                <a:lnTo>
                  <a:pt x="20" y="0"/>
                </a:lnTo>
                <a:lnTo>
                  <a:pt x="1027" y="0"/>
                </a:lnTo>
                <a:lnTo>
                  <a:pt x="1047" y="12"/>
                </a:lnTo>
                <a:lnTo>
                  <a:pt x="1047" y="3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74" name="Freeform 4">
            <a:extLst>
              <a:ext uri="{FF2B5EF4-FFF2-40B4-BE49-F238E27FC236}">
                <a16:creationId xmlns:a16="http://schemas.microsoft.com/office/drawing/2014/main" id="{735A6BAC-A64C-4BAA-A07E-159F3F7436F4}"/>
              </a:ext>
            </a:extLst>
          </p:cNvPr>
          <p:cNvSpPr>
            <a:spLocks/>
          </p:cNvSpPr>
          <p:nvPr/>
        </p:nvSpPr>
        <p:spPr bwMode="auto">
          <a:xfrm>
            <a:off x="3965575" y="2846388"/>
            <a:ext cx="1663700" cy="542925"/>
          </a:xfrm>
          <a:custGeom>
            <a:avLst/>
            <a:gdLst>
              <a:gd name="T0" fmla="*/ 2147483646 w 1048"/>
              <a:gd name="T1" fmla="*/ 829132200 h 342"/>
              <a:gd name="T2" fmla="*/ 2147483646 w 1048"/>
              <a:gd name="T3" fmla="*/ 859374075 h 342"/>
              <a:gd name="T4" fmla="*/ 50403125 w 1048"/>
              <a:gd name="T5" fmla="*/ 859374075 h 342"/>
              <a:gd name="T6" fmla="*/ 0 w 1048"/>
              <a:gd name="T7" fmla="*/ 829132200 h 342"/>
              <a:gd name="T8" fmla="*/ 0 w 1048"/>
              <a:gd name="T9" fmla="*/ 30241875 h 342"/>
              <a:gd name="T10" fmla="*/ 50403125 w 1048"/>
              <a:gd name="T11" fmla="*/ 0 h 342"/>
              <a:gd name="T12" fmla="*/ 2147483646 w 1048"/>
              <a:gd name="T13" fmla="*/ 0 h 342"/>
              <a:gd name="T14" fmla="*/ 2147483646 w 1048"/>
              <a:gd name="T15" fmla="*/ 30241875 h 342"/>
              <a:gd name="T16" fmla="*/ 2147483646 w 1048"/>
              <a:gd name="T17" fmla="*/ 829132200 h 342"/>
              <a:gd name="T18" fmla="*/ 2147483646 w 1048"/>
              <a:gd name="T19" fmla="*/ 829132200 h 3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48" h="342">
                <a:moveTo>
                  <a:pt x="1047" y="329"/>
                </a:moveTo>
                <a:lnTo>
                  <a:pt x="1025" y="341"/>
                </a:lnTo>
                <a:lnTo>
                  <a:pt x="20" y="341"/>
                </a:lnTo>
                <a:lnTo>
                  <a:pt x="0" y="329"/>
                </a:lnTo>
                <a:lnTo>
                  <a:pt x="0" y="12"/>
                </a:lnTo>
                <a:lnTo>
                  <a:pt x="20" y="0"/>
                </a:lnTo>
                <a:lnTo>
                  <a:pt x="1025" y="0"/>
                </a:lnTo>
                <a:lnTo>
                  <a:pt x="1047" y="12"/>
                </a:lnTo>
                <a:lnTo>
                  <a:pt x="1047" y="3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75" name="Freeform 5">
            <a:extLst>
              <a:ext uri="{FF2B5EF4-FFF2-40B4-BE49-F238E27FC236}">
                <a16:creationId xmlns:a16="http://schemas.microsoft.com/office/drawing/2014/main" id="{895E695C-841C-47A5-9D3B-2B4C6E0527CB}"/>
              </a:ext>
            </a:extLst>
          </p:cNvPr>
          <p:cNvSpPr>
            <a:spLocks/>
          </p:cNvSpPr>
          <p:nvPr/>
        </p:nvSpPr>
        <p:spPr bwMode="auto">
          <a:xfrm>
            <a:off x="1843088" y="1819275"/>
            <a:ext cx="1663700" cy="542925"/>
          </a:xfrm>
          <a:custGeom>
            <a:avLst/>
            <a:gdLst>
              <a:gd name="T0" fmla="*/ 2147483646 w 1048"/>
              <a:gd name="T1" fmla="*/ 831651563 h 342"/>
              <a:gd name="T2" fmla="*/ 2147483646 w 1048"/>
              <a:gd name="T3" fmla="*/ 859374075 h 342"/>
              <a:gd name="T4" fmla="*/ 55443438 w 1048"/>
              <a:gd name="T5" fmla="*/ 859374075 h 342"/>
              <a:gd name="T6" fmla="*/ 0 w 1048"/>
              <a:gd name="T7" fmla="*/ 831651563 h 342"/>
              <a:gd name="T8" fmla="*/ 0 w 1048"/>
              <a:gd name="T9" fmla="*/ 27722513 h 342"/>
              <a:gd name="T10" fmla="*/ 55443438 w 1048"/>
              <a:gd name="T11" fmla="*/ 0 h 342"/>
              <a:gd name="T12" fmla="*/ 2147483646 w 1048"/>
              <a:gd name="T13" fmla="*/ 0 h 342"/>
              <a:gd name="T14" fmla="*/ 2147483646 w 1048"/>
              <a:gd name="T15" fmla="*/ 27722513 h 342"/>
              <a:gd name="T16" fmla="*/ 2147483646 w 1048"/>
              <a:gd name="T17" fmla="*/ 831651563 h 342"/>
              <a:gd name="T18" fmla="*/ 2147483646 w 1048"/>
              <a:gd name="T19" fmla="*/ 831651563 h 3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48" h="342">
                <a:moveTo>
                  <a:pt x="1047" y="330"/>
                </a:moveTo>
                <a:lnTo>
                  <a:pt x="1027" y="341"/>
                </a:lnTo>
                <a:lnTo>
                  <a:pt x="22" y="341"/>
                </a:lnTo>
                <a:lnTo>
                  <a:pt x="0" y="330"/>
                </a:lnTo>
                <a:lnTo>
                  <a:pt x="0" y="11"/>
                </a:lnTo>
                <a:lnTo>
                  <a:pt x="22" y="0"/>
                </a:lnTo>
                <a:lnTo>
                  <a:pt x="1027" y="0"/>
                </a:lnTo>
                <a:lnTo>
                  <a:pt x="1047" y="11"/>
                </a:lnTo>
                <a:lnTo>
                  <a:pt x="1047" y="33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76" name="Rectangle 6">
            <a:extLst>
              <a:ext uri="{FF2B5EF4-FFF2-40B4-BE49-F238E27FC236}">
                <a16:creationId xmlns:a16="http://schemas.microsoft.com/office/drawing/2014/main" id="{8CAA3759-E473-40CE-BEC4-F0CEE96877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6813" y="409575"/>
            <a:ext cx="7920037" cy="534988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KÖLCSÖNÖS KAPCSOLATOK ÉS</a:t>
            </a:r>
          </a:p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JELÖLÉSÜK</a:t>
            </a:r>
          </a:p>
        </p:txBody>
      </p:sp>
      <p:sp>
        <p:nvSpPr>
          <p:cNvPr id="32777" name="Rectangle 7">
            <a:extLst>
              <a:ext uri="{FF2B5EF4-FFF2-40B4-BE49-F238E27FC236}">
                <a16:creationId xmlns:a16="http://schemas.microsoft.com/office/drawing/2014/main" id="{A3231136-A50E-4F26-8C59-1BCB9928E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2963" y="2146300"/>
            <a:ext cx="1238250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TERÜLET</a:t>
            </a:r>
          </a:p>
        </p:txBody>
      </p:sp>
      <p:sp>
        <p:nvSpPr>
          <p:cNvPr id="32778" name="Rectangle 8">
            <a:extLst>
              <a:ext uri="{FF2B5EF4-FFF2-40B4-BE49-F238E27FC236}">
                <a16:creationId xmlns:a16="http://schemas.microsoft.com/office/drawing/2014/main" id="{F60363D1-9D5F-49C2-9E7A-B5A8186AB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1927225"/>
            <a:ext cx="157797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ELLÁTÁSI</a:t>
            </a:r>
          </a:p>
        </p:txBody>
      </p:sp>
      <p:sp>
        <p:nvSpPr>
          <p:cNvPr id="32779" name="Rectangle 9">
            <a:extLst>
              <a:ext uri="{FF2B5EF4-FFF2-40B4-BE49-F238E27FC236}">
                <a16:creationId xmlns:a16="http://schemas.microsoft.com/office/drawing/2014/main" id="{7593E38D-3AD4-4671-B120-F5980520D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38" y="3009900"/>
            <a:ext cx="963612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VEVő</a:t>
            </a:r>
          </a:p>
        </p:txBody>
      </p:sp>
      <p:sp>
        <p:nvSpPr>
          <p:cNvPr id="32780" name="Rectangle 10">
            <a:extLst>
              <a:ext uri="{FF2B5EF4-FFF2-40B4-BE49-F238E27FC236}">
                <a16:creationId xmlns:a16="http://schemas.microsoft.com/office/drawing/2014/main" id="{6EFD90BF-6687-4748-9188-328124935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425" y="4924425"/>
            <a:ext cx="178752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VÁSÁRLÓI</a:t>
            </a:r>
          </a:p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RENDELÉS SOR</a:t>
            </a:r>
          </a:p>
        </p:txBody>
      </p:sp>
      <p:sp>
        <p:nvSpPr>
          <p:cNvPr id="32781" name="Rectangle 11">
            <a:extLst>
              <a:ext uri="{FF2B5EF4-FFF2-40B4-BE49-F238E27FC236}">
                <a16:creationId xmlns:a16="http://schemas.microsoft.com/office/drawing/2014/main" id="{E8713B65-49AA-4195-B938-6F5FED4F7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950" y="5105400"/>
            <a:ext cx="16383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2782" name="Freeform 12">
            <a:extLst>
              <a:ext uri="{FF2B5EF4-FFF2-40B4-BE49-F238E27FC236}">
                <a16:creationId xmlns:a16="http://schemas.microsoft.com/office/drawing/2014/main" id="{6A0CC106-EDA2-41DD-98EC-91B0B6923094}"/>
              </a:ext>
            </a:extLst>
          </p:cNvPr>
          <p:cNvSpPr>
            <a:spLocks/>
          </p:cNvSpPr>
          <p:nvPr/>
        </p:nvSpPr>
        <p:spPr bwMode="auto">
          <a:xfrm>
            <a:off x="2676525" y="2366963"/>
            <a:ext cx="1274763" cy="646112"/>
          </a:xfrm>
          <a:custGeom>
            <a:avLst/>
            <a:gdLst>
              <a:gd name="T0" fmla="*/ 0 w 803"/>
              <a:gd name="T1" fmla="*/ 0 h 407"/>
              <a:gd name="T2" fmla="*/ 0 w 803"/>
              <a:gd name="T3" fmla="*/ 1023182646 h 407"/>
              <a:gd name="T4" fmla="*/ 2021166105 w 803"/>
              <a:gd name="T5" fmla="*/ 1023182646 h 40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03" h="407">
                <a:moveTo>
                  <a:pt x="0" y="0"/>
                </a:moveTo>
                <a:lnTo>
                  <a:pt x="0" y="406"/>
                </a:lnTo>
                <a:lnTo>
                  <a:pt x="802" y="40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83" name="Freeform 13">
            <a:extLst>
              <a:ext uri="{FF2B5EF4-FFF2-40B4-BE49-F238E27FC236}">
                <a16:creationId xmlns:a16="http://schemas.microsoft.com/office/drawing/2014/main" id="{1A1F8AC4-35DB-4EE0-B49E-4988C4A613E1}"/>
              </a:ext>
            </a:extLst>
          </p:cNvPr>
          <p:cNvSpPr>
            <a:spLocks/>
          </p:cNvSpPr>
          <p:nvPr/>
        </p:nvSpPr>
        <p:spPr bwMode="auto">
          <a:xfrm>
            <a:off x="3794125" y="2925763"/>
            <a:ext cx="157163" cy="163512"/>
          </a:xfrm>
          <a:custGeom>
            <a:avLst/>
            <a:gdLst>
              <a:gd name="T0" fmla="*/ 244456728 w 99"/>
              <a:gd name="T1" fmla="*/ 257055151 h 103"/>
              <a:gd name="T2" fmla="*/ 0 w 99"/>
              <a:gd name="T3" fmla="*/ 131047724 h 103"/>
              <a:gd name="T4" fmla="*/ 246976098 w 99"/>
              <a:gd name="T5" fmla="*/ 0 h 10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9" h="103">
                <a:moveTo>
                  <a:pt x="97" y="102"/>
                </a:moveTo>
                <a:lnTo>
                  <a:pt x="0" y="52"/>
                </a:lnTo>
                <a:lnTo>
                  <a:pt x="9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84" name="Freeform 14">
            <a:extLst>
              <a:ext uri="{FF2B5EF4-FFF2-40B4-BE49-F238E27FC236}">
                <a16:creationId xmlns:a16="http://schemas.microsoft.com/office/drawing/2014/main" id="{F5381AA3-4D0D-4FFC-974E-B5C31356DDBA}"/>
              </a:ext>
            </a:extLst>
          </p:cNvPr>
          <p:cNvSpPr>
            <a:spLocks/>
          </p:cNvSpPr>
          <p:nvPr/>
        </p:nvSpPr>
        <p:spPr bwMode="auto">
          <a:xfrm>
            <a:off x="3959225" y="3876675"/>
            <a:ext cx="1663700" cy="542925"/>
          </a:xfrm>
          <a:custGeom>
            <a:avLst/>
            <a:gdLst>
              <a:gd name="T0" fmla="*/ 2147483646 w 1048"/>
              <a:gd name="T1" fmla="*/ 829132200 h 342"/>
              <a:gd name="T2" fmla="*/ 2147483646 w 1048"/>
              <a:gd name="T3" fmla="*/ 859374075 h 342"/>
              <a:gd name="T4" fmla="*/ 50403125 w 1048"/>
              <a:gd name="T5" fmla="*/ 859374075 h 342"/>
              <a:gd name="T6" fmla="*/ 0 w 1048"/>
              <a:gd name="T7" fmla="*/ 829132200 h 342"/>
              <a:gd name="T8" fmla="*/ 0 w 1048"/>
              <a:gd name="T9" fmla="*/ 27722513 h 342"/>
              <a:gd name="T10" fmla="*/ 50403125 w 1048"/>
              <a:gd name="T11" fmla="*/ 0 h 342"/>
              <a:gd name="T12" fmla="*/ 2147483646 w 1048"/>
              <a:gd name="T13" fmla="*/ 0 h 342"/>
              <a:gd name="T14" fmla="*/ 2147483646 w 1048"/>
              <a:gd name="T15" fmla="*/ 27722513 h 342"/>
              <a:gd name="T16" fmla="*/ 2147483646 w 1048"/>
              <a:gd name="T17" fmla="*/ 829132200 h 342"/>
              <a:gd name="T18" fmla="*/ 2147483646 w 1048"/>
              <a:gd name="T19" fmla="*/ 829132200 h 3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48" h="342">
                <a:moveTo>
                  <a:pt x="1047" y="329"/>
                </a:moveTo>
                <a:lnTo>
                  <a:pt x="1027" y="341"/>
                </a:lnTo>
                <a:lnTo>
                  <a:pt x="20" y="341"/>
                </a:lnTo>
                <a:lnTo>
                  <a:pt x="0" y="329"/>
                </a:lnTo>
                <a:lnTo>
                  <a:pt x="0" y="11"/>
                </a:lnTo>
                <a:lnTo>
                  <a:pt x="20" y="0"/>
                </a:lnTo>
                <a:lnTo>
                  <a:pt x="1027" y="0"/>
                </a:lnTo>
                <a:lnTo>
                  <a:pt x="1047" y="11"/>
                </a:lnTo>
                <a:lnTo>
                  <a:pt x="1047" y="3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85" name="Freeform 15">
            <a:extLst>
              <a:ext uri="{FF2B5EF4-FFF2-40B4-BE49-F238E27FC236}">
                <a16:creationId xmlns:a16="http://schemas.microsoft.com/office/drawing/2014/main" id="{C9E6BA05-EB4B-412A-893F-DA54B254C413}"/>
              </a:ext>
            </a:extLst>
          </p:cNvPr>
          <p:cNvSpPr>
            <a:spLocks/>
          </p:cNvSpPr>
          <p:nvPr/>
        </p:nvSpPr>
        <p:spPr bwMode="auto">
          <a:xfrm>
            <a:off x="1438275" y="3876675"/>
            <a:ext cx="1665288" cy="542925"/>
          </a:xfrm>
          <a:custGeom>
            <a:avLst/>
            <a:gdLst>
              <a:gd name="T0" fmla="*/ 2147483646 w 1049"/>
              <a:gd name="T1" fmla="*/ 829132200 h 342"/>
              <a:gd name="T2" fmla="*/ 2147483646 w 1049"/>
              <a:gd name="T3" fmla="*/ 859374075 h 342"/>
              <a:gd name="T4" fmla="*/ 50403140 w 1049"/>
              <a:gd name="T5" fmla="*/ 859374075 h 342"/>
              <a:gd name="T6" fmla="*/ 0 w 1049"/>
              <a:gd name="T7" fmla="*/ 829132200 h 342"/>
              <a:gd name="T8" fmla="*/ 0 w 1049"/>
              <a:gd name="T9" fmla="*/ 27722513 h 342"/>
              <a:gd name="T10" fmla="*/ 50403140 w 1049"/>
              <a:gd name="T11" fmla="*/ 0 h 342"/>
              <a:gd name="T12" fmla="*/ 2147483646 w 1049"/>
              <a:gd name="T13" fmla="*/ 0 h 342"/>
              <a:gd name="T14" fmla="*/ 2147483646 w 1049"/>
              <a:gd name="T15" fmla="*/ 27722513 h 342"/>
              <a:gd name="T16" fmla="*/ 2147483646 w 1049"/>
              <a:gd name="T17" fmla="*/ 829132200 h 342"/>
              <a:gd name="T18" fmla="*/ 2147483646 w 1049"/>
              <a:gd name="T19" fmla="*/ 829132200 h 3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49" h="342">
                <a:moveTo>
                  <a:pt x="1048" y="329"/>
                </a:moveTo>
                <a:lnTo>
                  <a:pt x="1028" y="341"/>
                </a:lnTo>
                <a:lnTo>
                  <a:pt x="20" y="341"/>
                </a:lnTo>
                <a:lnTo>
                  <a:pt x="0" y="329"/>
                </a:lnTo>
                <a:lnTo>
                  <a:pt x="0" y="11"/>
                </a:lnTo>
                <a:lnTo>
                  <a:pt x="20" y="0"/>
                </a:lnTo>
                <a:lnTo>
                  <a:pt x="1028" y="0"/>
                </a:lnTo>
                <a:lnTo>
                  <a:pt x="1048" y="11"/>
                </a:lnTo>
                <a:lnTo>
                  <a:pt x="1048" y="3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86" name="Freeform 16">
            <a:extLst>
              <a:ext uri="{FF2B5EF4-FFF2-40B4-BE49-F238E27FC236}">
                <a16:creationId xmlns:a16="http://schemas.microsoft.com/office/drawing/2014/main" id="{D3824EA3-6FC3-404F-9BF9-835434F7CBD8}"/>
              </a:ext>
            </a:extLst>
          </p:cNvPr>
          <p:cNvSpPr>
            <a:spLocks/>
          </p:cNvSpPr>
          <p:nvPr/>
        </p:nvSpPr>
        <p:spPr bwMode="auto">
          <a:xfrm>
            <a:off x="6494463" y="3876675"/>
            <a:ext cx="1665287" cy="542925"/>
          </a:xfrm>
          <a:custGeom>
            <a:avLst/>
            <a:gdLst>
              <a:gd name="T0" fmla="*/ 2147483646 w 1049"/>
              <a:gd name="T1" fmla="*/ 829132200 h 342"/>
              <a:gd name="T2" fmla="*/ 2147483646 w 1049"/>
              <a:gd name="T3" fmla="*/ 859374075 h 342"/>
              <a:gd name="T4" fmla="*/ 50403110 w 1049"/>
              <a:gd name="T5" fmla="*/ 859374075 h 342"/>
              <a:gd name="T6" fmla="*/ 0 w 1049"/>
              <a:gd name="T7" fmla="*/ 829132200 h 342"/>
              <a:gd name="T8" fmla="*/ 0 w 1049"/>
              <a:gd name="T9" fmla="*/ 27722513 h 342"/>
              <a:gd name="T10" fmla="*/ 50403110 w 1049"/>
              <a:gd name="T11" fmla="*/ 0 h 342"/>
              <a:gd name="T12" fmla="*/ 2147483646 w 1049"/>
              <a:gd name="T13" fmla="*/ 0 h 342"/>
              <a:gd name="T14" fmla="*/ 2147483646 w 1049"/>
              <a:gd name="T15" fmla="*/ 27722513 h 342"/>
              <a:gd name="T16" fmla="*/ 2147483646 w 1049"/>
              <a:gd name="T17" fmla="*/ 829132200 h 342"/>
              <a:gd name="T18" fmla="*/ 2147483646 w 1049"/>
              <a:gd name="T19" fmla="*/ 829132200 h 3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49" h="342">
                <a:moveTo>
                  <a:pt x="1048" y="329"/>
                </a:moveTo>
                <a:lnTo>
                  <a:pt x="1028" y="341"/>
                </a:lnTo>
                <a:lnTo>
                  <a:pt x="20" y="341"/>
                </a:lnTo>
                <a:lnTo>
                  <a:pt x="0" y="329"/>
                </a:lnTo>
                <a:lnTo>
                  <a:pt x="0" y="11"/>
                </a:lnTo>
                <a:lnTo>
                  <a:pt x="20" y="0"/>
                </a:lnTo>
                <a:lnTo>
                  <a:pt x="1028" y="0"/>
                </a:lnTo>
                <a:lnTo>
                  <a:pt x="1048" y="11"/>
                </a:lnTo>
                <a:lnTo>
                  <a:pt x="1048" y="3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87" name="Rectangle 17">
            <a:extLst>
              <a:ext uri="{FF2B5EF4-FFF2-40B4-BE49-F238E27FC236}">
                <a16:creationId xmlns:a16="http://schemas.microsoft.com/office/drawing/2014/main" id="{2E2917E4-000D-4470-B2AF-5AABBC719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850" y="4100513"/>
            <a:ext cx="1038225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TERMÉK</a:t>
            </a:r>
          </a:p>
        </p:txBody>
      </p:sp>
      <p:sp>
        <p:nvSpPr>
          <p:cNvPr id="32788" name="Rectangle 18">
            <a:extLst>
              <a:ext uri="{FF2B5EF4-FFF2-40B4-BE49-F238E27FC236}">
                <a16:creationId xmlns:a16="http://schemas.microsoft.com/office/drawing/2014/main" id="{DFF47EB2-DB9B-405B-B504-BBBF74292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088" y="3902075"/>
            <a:ext cx="13700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VÁSÁRLÓI</a:t>
            </a:r>
          </a:p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RENDELÉS</a:t>
            </a:r>
          </a:p>
        </p:txBody>
      </p:sp>
      <p:sp>
        <p:nvSpPr>
          <p:cNvPr id="32789" name="Rectangle 19">
            <a:extLst>
              <a:ext uri="{FF2B5EF4-FFF2-40B4-BE49-F238E27FC236}">
                <a16:creationId xmlns:a16="http://schemas.microsoft.com/office/drawing/2014/main" id="{60961A82-9136-4510-BB23-F7FF8BAA1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650" y="4019550"/>
            <a:ext cx="11938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SZÁMLA</a:t>
            </a:r>
          </a:p>
        </p:txBody>
      </p:sp>
      <p:sp>
        <p:nvSpPr>
          <p:cNvPr id="32790" name="Line 20">
            <a:extLst>
              <a:ext uri="{FF2B5EF4-FFF2-40B4-BE49-F238E27FC236}">
                <a16:creationId xmlns:a16="http://schemas.microsoft.com/office/drawing/2014/main" id="{7E37D47B-5FA7-4B0D-A856-810B87BB98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9013" y="3387725"/>
            <a:ext cx="0" cy="490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91" name="Freeform 21">
            <a:extLst>
              <a:ext uri="{FF2B5EF4-FFF2-40B4-BE49-F238E27FC236}">
                <a16:creationId xmlns:a16="http://schemas.microsoft.com/office/drawing/2014/main" id="{43210C53-3F30-4998-8E89-176923C518D3}"/>
              </a:ext>
            </a:extLst>
          </p:cNvPr>
          <p:cNvSpPr>
            <a:spLocks/>
          </p:cNvSpPr>
          <p:nvPr/>
        </p:nvSpPr>
        <p:spPr bwMode="auto">
          <a:xfrm>
            <a:off x="4646613" y="3794125"/>
            <a:ext cx="304800" cy="84138"/>
          </a:xfrm>
          <a:custGeom>
            <a:avLst/>
            <a:gdLst>
              <a:gd name="T0" fmla="*/ 0 w 192"/>
              <a:gd name="T1" fmla="*/ 131048904 h 53"/>
              <a:gd name="T2" fmla="*/ 241935000 w 192"/>
              <a:gd name="T3" fmla="*/ 0 h 53"/>
              <a:gd name="T4" fmla="*/ 481350638 w 192"/>
              <a:gd name="T5" fmla="*/ 131048904 h 5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53">
                <a:moveTo>
                  <a:pt x="0" y="52"/>
                </a:moveTo>
                <a:lnTo>
                  <a:pt x="96" y="0"/>
                </a:lnTo>
                <a:lnTo>
                  <a:pt x="191" y="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92" name="Line 22">
            <a:extLst>
              <a:ext uri="{FF2B5EF4-FFF2-40B4-BE49-F238E27FC236}">
                <a16:creationId xmlns:a16="http://schemas.microsoft.com/office/drawing/2014/main" id="{91EEEE77-0FEB-4EB4-83CC-F612A97FE3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9013" y="4410075"/>
            <a:ext cx="0" cy="488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93" name="Freeform 23">
            <a:extLst>
              <a:ext uri="{FF2B5EF4-FFF2-40B4-BE49-F238E27FC236}">
                <a16:creationId xmlns:a16="http://schemas.microsoft.com/office/drawing/2014/main" id="{027A8BC3-A767-4008-89AC-B4860075607E}"/>
              </a:ext>
            </a:extLst>
          </p:cNvPr>
          <p:cNvSpPr>
            <a:spLocks/>
          </p:cNvSpPr>
          <p:nvPr/>
        </p:nvSpPr>
        <p:spPr bwMode="auto">
          <a:xfrm>
            <a:off x="4646613" y="4816475"/>
            <a:ext cx="304800" cy="84138"/>
          </a:xfrm>
          <a:custGeom>
            <a:avLst/>
            <a:gdLst>
              <a:gd name="T0" fmla="*/ 0 w 192"/>
              <a:gd name="T1" fmla="*/ 128529526 h 53"/>
              <a:gd name="T2" fmla="*/ 241935000 w 192"/>
              <a:gd name="T3" fmla="*/ 0 h 53"/>
              <a:gd name="T4" fmla="*/ 481350638 w 192"/>
              <a:gd name="T5" fmla="*/ 131048904 h 5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53">
                <a:moveTo>
                  <a:pt x="0" y="51"/>
                </a:moveTo>
                <a:lnTo>
                  <a:pt x="96" y="0"/>
                </a:lnTo>
                <a:lnTo>
                  <a:pt x="191" y="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94" name="Freeform 24">
            <a:extLst>
              <a:ext uri="{FF2B5EF4-FFF2-40B4-BE49-F238E27FC236}">
                <a16:creationId xmlns:a16="http://schemas.microsoft.com/office/drawing/2014/main" id="{B420B472-685E-4A4C-AD0C-03A4CCF16593}"/>
              </a:ext>
            </a:extLst>
          </p:cNvPr>
          <p:cNvSpPr>
            <a:spLocks/>
          </p:cNvSpPr>
          <p:nvPr/>
        </p:nvSpPr>
        <p:spPr bwMode="auto">
          <a:xfrm>
            <a:off x="2112963" y="3794125"/>
            <a:ext cx="304800" cy="84138"/>
          </a:xfrm>
          <a:custGeom>
            <a:avLst/>
            <a:gdLst>
              <a:gd name="T0" fmla="*/ 0 w 192"/>
              <a:gd name="T1" fmla="*/ 131048904 h 53"/>
              <a:gd name="T2" fmla="*/ 239415638 w 192"/>
              <a:gd name="T3" fmla="*/ 0 h 53"/>
              <a:gd name="T4" fmla="*/ 481350638 w 192"/>
              <a:gd name="T5" fmla="*/ 131048904 h 5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53">
                <a:moveTo>
                  <a:pt x="0" y="52"/>
                </a:moveTo>
                <a:lnTo>
                  <a:pt x="95" y="0"/>
                </a:lnTo>
                <a:lnTo>
                  <a:pt x="191" y="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95" name="Line 25">
            <a:extLst>
              <a:ext uri="{FF2B5EF4-FFF2-40B4-BE49-F238E27FC236}">
                <a16:creationId xmlns:a16="http://schemas.microsoft.com/office/drawing/2014/main" id="{4DD00B22-7FA0-4E69-933F-60742DB351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63775" y="3249613"/>
            <a:ext cx="0" cy="628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96" name="Line 26">
            <a:extLst>
              <a:ext uri="{FF2B5EF4-FFF2-40B4-BE49-F238E27FC236}">
                <a16:creationId xmlns:a16="http://schemas.microsoft.com/office/drawing/2014/main" id="{105607F9-2CCF-49EB-80BD-BC69260249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3775" y="3249613"/>
            <a:ext cx="1700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97" name="Line 27">
            <a:extLst>
              <a:ext uri="{FF2B5EF4-FFF2-40B4-BE49-F238E27FC236}">
                <a16:creationId xmlns:a16="http://schemas.microsoft.com/office/drawing/2014/main" id="{EE9043E6-4CCA-495E-B100-D07B9E69FC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3775" y="4418013"/>
            <a:ext cx="0" cy="746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98" name="Line 28">
            <a:extLst>
              <a:ext uri="{FF2B5EF4-FFF2-40B4-BE49-F238E27FC236}">
                <a16:creationId xmlns:a16="http://schemas.microsoft.com/office/drawing/2014/main" id="{97CE4236-08A9-4988-B7C3-9ECD144787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3775" y="5164138"/>
            <a:ext cx="1700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99" name="Freeform 29">
            <a:extLst>
              <a:ext uri="{FF2B5EF4-FFF2-40B4-BE49-F238E27FC236}">
                <a16:creationId xmlns:a16="http://schemas.microsoft.com/office/drawing/2014/main" id="{8A5B40C2-3052-4239-BEF5-DD65C3483FBB}"/>
              </a:ext>
            </a:extLst>
          </p:cNvPr>
          <p:cNvSpPr>
            <a:spLocks/>
          </p:cNvSpPr>
          <p:nvPr/>
        </p:nvSpPr>
        <p:spPr bwMode="auto">
          <a:xfrm>
            <a:off x="3805238" y="5081588"/>
            <a:ext cx="160337" cy="163512"/>
          </a:xfrm>
          <a:custGeom>
            <a:avLst/>
            <a:gdLst>
              <a:gd name="T0" fmla="*/ 249493897 w 101"/>
              <a:gd name="T1" fmla="*/ 257055151 h 103"/>
              <a:gd name="T2" fmla="*/ 0 w 101"/>
              <a:gd name="T3" fmla="*/ 126007427 h 103"/>
              <a:gd name="T4" fmla="*/ 252014839 w 101"/>
              <a:gd name="T5" fmla="*/ 0 h 10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1" h="103">
                <a:moveTo>
                  <a:pt x="99" y="102"/>
                </a:moveTo>
                <a:lnTo>
                  <a:pt x="0" y="50"/>
                </a:lnTo>
                <a:lnTo>
                  <a:pt x="10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800" name="Line 30">
            <a:extLst>
              <a:ext uri="{FF2B5EF4-FFF2-40B4-BE49-F238E27FC236}">
                <a16:creationId xmlns:a16="http://schemas.microsoft.com/office/drawing/2014/main" id="{B22DE82B-BAB8-4181-8F7A-49AEE0F3A9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9963" y="4418013"/>
            <a:ext cx="0" cy="746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801" name="Line 31">
            <a:extLst>
              <a:ext uri="{FF2B5EF4-FFF2-40B4-BE49-F238E27FC236}">
                <a16:creationId xmlns:a16="http://schemas.microsoft.com/office/drawing/2014/main" id="{0087C59F-09BB-4957-B73A-38CD71E143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9750" y="5164138"/>
            <a:ext cx="17002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802" name="Freeform 32">
            <a:extLst>
              <a:ext uri="{FF2B5EF4-FFF2-40B4-BE49-F238E27FC236}">
                <a16:creationId xmlns:a16="http://schemas.microsoft.com/office/drawing/2014/main" id="{EF988A14-F9C1-46CF-BD07-E5A5A78E0A80}"/>
              </a:ext>
            </a:extLst>
          </p:cNvPr>
          <p:cNvSpPr>
            <a:spLocks/>
          </p:cNvSpPr>
          <p:nvPr/>
        </p:nvSpPr>
        <p:spPr bwMode="auto">
          <a:xfrm>
            <a:off x="5616575" y="5081588"/>
            <a:ext cx="157163" cy="163512"/>
          </a:xfrm>
          <a:custGeom>
            <a:avLst/>
            <a:gdLst>
              <a:gd name="T0" fmla="*/ 2520958 w 99"/>
              <a:gd name="T1" fmla="*/ 257055151 h 103"/>
              <a:gd name="T2" fmla="*/ 246976098 w 99"/>
              <a:gd name="T3" fmla="*/ 126007427 h 103"/>
              <a:gd name="T4" fmla="*/ 0 w 99"/>
              <a:gd name="T5" fmla="*/ 0 h 10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9" h="103">
                <a:moveTo>
                  <a:pt x="1" y="102"/>
                </a:moveTo>
                <a:lnTo>
                  <a:pt x="98" y="5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803" name="Rectangle 33">
            <a:extLst>
              <a:ext uri="{FF2B5EF4-FFF2-40B4-BE49-F238E27FC236}">
                <a16:creationId xmlns:a16="http://schemas.microsoft.com/office/drawing/2014/main" id="{A308BB20-967F-43B1-9EA9-738066FE4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4457700"/>
            <a:ext cx="1042987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tartalmaz</a:t>
            </a:r>
          </a:p>
        </p:txBody>
      </p:sp>
      <p:sp>
        <p:nvSpPr>
          <p:cNvPr id="32804" name="Rectangle 34">
            <a:extLst>
              <a:ext uri="{FF2B5EF4-FFF2-40B4-BE49-F238E27FC236}">
                <a16:creationId xmlns:a16="http://schemas.microsoft.com/office/drawing/2014/main" id="{77F703FF-3A26-4366-BF29-ED7FC422A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725" y="4646613"/>
            <a:ext cx="1368425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megjelenik</a:t>
            </a:r>
          </a:p>
        </p:txBody>
      </p:sp>
      <p:sp>
        <p:nvSpPr>
          <p:cNvPr id="32805" name="Rectangle 35">
            <a:extLst>
              <a:ext uri="{FF2B5EF4-FFF2-40B4-BE49-F238E27FC236}">
                <a16:creationId xmlns:a16="http://schemas.microsoft.com/office/drawing/2014/main" id="{A0DFAB0D-8642-4269-9F70-76DE062A0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300" y="4572000"/>
            <a:ext cx="14033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összegyűjt</a:t>
            </a:r>
          </a:p>
        </p:txBody>
      </p:sp>
      <p:sp>
        <p:nvSpPr>
          <p:cNvPr id="32806" name="Rectangle 36">
            <a:extLst>
              <a:ext uri="{FF2B5EF4-FFF2-40B4-BE49-F238E27FC236}">
                <a16:creationId xmlns:a16="http://schemas.microsoft.com/office/drawing/2014/main" id="{7E90B018-BF13-4F92-BA39-56B056124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4888" y="4533900"/>
            <a:ext cx="11795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megjelenik</a:t>
            </a:r>
          </a:p>
        </p:txBody>
      </p:sp>
      <p:sp>
        <p:nvSpPr>
          <p:cNvPr id="32807" name="Rectangle 37">
            <a:extLst>
              <a:ext uri="{FF2B5EF4-FFF2-40B4-BE49-F238E27FC236}">
                <a16:creationId xmlns:a16="http://schemas.microsoft.com/office/drawing/2014/main" id="{C8B80EB6-9E3A-4161-AB46-3FB14A664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5224463"/>
            <a:ext cx="13160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hivatkozik</a:t>
            </a:r>
          </a:p>
        </p:txBody>
      </p:sp>
      <p:sp>
        <p:nvSpPr>
          <p:cNvPr id="32808" name="Rectangle 38">
            <a:extLst>
              <a:ext uri="{FF2B5EF4-FFF2-40B4-BE49-F238E27FC236}">
                <a16:creationId xmlns:a16="http://schemas.microsoft.com/office/drawing/2014/main" id="{40CCD53D-E47D-4324-AB74-A420434D2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275" y="5224463"/>
            <a:ext cx="13239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megjelenik</a:t>
            </a:r>
          </a:p>
        </p:txBody>
      </p:sp>
      <p:sp>
        <p:nvSpPr>
          <p:cNvPr id="32809" name="Rectangle 39">
            <a:extLst>
              <a:ext uri="{FF2B5EF4-FFF2-40B4-BE49-F238E27FC236}">
                <a16:creationId xmlns:a16="http://schemas.microsoft.com/office/drawing/2014/main" id="{130943C7-CE10-466F-8F92-4711C8FFC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3427413"/>
            <a:ext cx="1042987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kiad</a:t>
            </a:r>
          </a:p>
        </p:txBody>
      </p:sp>
      <p:sp>
        <p:nvSpPr>
          <p:cNvPr id="32810" name="Rectangle 40">
            <a:extLst>
              <a:ext uri="{FF2B5EF4-FFF2-40B4-BE49-F238E27FC236}">
                <a16:creationId xmlns:a16="http://schemas.microsoft.com/office/drawing/2014/main" id="{3A4E4E02-CC7E-48F6-862B-74FB40A7D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8925" y="3579813"/>
            <a:ext cx="758825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jön</a:t>
            </a:r>
          </a:p>
        </p:txBody>
      </p:sp>
      <p:sp>
        <p:nvSpPr>
          <p:cNvPr id="32811" name="Rectangle 41">
            <a:extLst>
              <a:ext uri="{FF2B5EF4-FFF2-40B4-BE49-F238E27FC236}">
                <a16:creationId xmlns:a16="http://schemas.microsoft.com/office/drawing/2014/main" id="{1CF408AB-ED01-45A6-9D05-B89534B00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7188" y="3289300"/>
            <a:ext cx="506412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kap</a:t>
            </a:r>
          </a:p>
        </p:txBody>
      </p:sp>
      <p:sp>
        <p:nvSpPr>
          <p:cNvPr id="32812" name="Rectangle 42">
            <a:extLst>
              <a:ext uri="{FF2B5EF4-FFF2-40B4-BE49-F238E27FC236}">
                <a16:creationId xmlns:a16="http://schemas.microsoft.com/office/drawing/2014/main" id="{4A7FBA88-88DC-4DDD-A27E-846CB358E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300" y="3541713"/>
            <a:ext cx="1031875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küldendő</a:t>
            </a:r>
          </a:p>
        </p:txBody>
      </p:sp>
      <p:sp>
        <p:nvSpPr>
          <p:cNvPr id="32813" name="Rectangle 43">
            <a:extLst>
              <a:ext uri="{FF2B5EF4-FFF2-40B4-BE49-F238E27FC236}">
                <a16:creationId xmlns:a16="http://schemas.microsoft.com/office/drawing/2014/main" id="{B35E653A-1CD3-4621-AD9B-D973D780D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138" y="2422525"/>
            <a:ext cx="858837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ellát</a:t>
            </a:r>
          </a:p>
        </p:txBody>
      </p:sp>
      <p:sp>
        <p:nvSpPr>
          <p:cNvPr id="32814" name="Rectangle 44">
            <a:extLst>
              <a:ext uri="{FF2B5EF4-FFF2-40B4-BE49-F238E27FC236}">
                <a16:creationId xmlns:a16="http://schemas.microsoft.com/office/drawing/2014/main" id="{A5306947-7D47-46CF-B6EE-5887E2E73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7188" y="2743200"/>
            <a:ext cx="1008062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tartozik</a:t>
            </a: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Élőláb helye 4">
            <a:extLst>
              <a:ext uri="{FF2B5EF4-FFF2-40B4-BE49-F238E27FC236}">
                <a16:creationId xmlns:a16="http://schemas.microsoft.com/office/drawing/2014/main" id="{2D21CF6A-42F8-4D60-94CB-6CBDFB260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34819" name="Dia számának helye 5">
            <a:extLst>
              <a:ext uri="{FF2B5EF4-FFF2-40B4-BE49-F238E27FC236}">
                <a16:creationId xmlns:a16="http://schemas.microsoft.com/office/drawing/2014/main" id="{D27E6574-5EFD-4AF9-814F-CD7F56F78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FD2CA52A-2BB3-408E-854A-2899522B526E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49867ADB-98C2-4BE5-8DB1-E405EDF47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9FB481CE-FA24-4DC0-AE3C-852FC8AB9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4822" name="Rectangle 4">
            <a:extLst>
              <a:ext uri="{FF2B5EF4-FFF2-40B4-BE49-F238E27FC236}">
                <a16:creationId xmlns:a16="http://schemas.microsoft.com/office/drawing/2014/main" id="{3364BBF8-3CD8-45DD-8A8F-51A195195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33475" y="577850"/>
            <a:ext cx="7942263" cy="341313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>
                <a:highlight>
                  <a:srgbClr val="FFFF00"/>
                </a:highlight>
              </a:rPr>
              <a:t>HOGYAN CSINÁLJUK</a:t>
            </a:r>
            <a:r>
              <a:rPr lang="en-US" altLang="hu-HU" sz="2300"/>
              <a:t>?</a:t>
            </a:r>
          </a:p>
        </p:txBody>
      </p:sp>
      <p:sp>
        <p:nvSpPr>
          <p:cNvPr id="34823" name="Rectangle 5">
            <a:extLst>
              <a:ext uri="{FF2B5EF4-FFF2-40B4-BE49-F238E27FC236}">
                <a16:creationId xmlns:a16="http://schemas.microsoft.com/office/drawing/2014/main" id="{09BE00E0-1366-4F49-8BD5-DDFEBA3AA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850" y="2117725"/>
            <a:ext cx="6630988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4824" name="Rectangle 6">
            <a:extLst>
              <a:ext uri="{FF2B5EF4-FFF2-40B4-BE49-F238E27FC236}">
                <a16:creationId xmlns:a16="http://schemas.microsoft.com/office/drawing/2014/main" id="{CF292C69-4A0A-4C2B-AD7E-D17D05338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688" y="2478088"/>
            <a:ext cx="69342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4825" name="Rectangle 7">
            <a:extLst>
              <a:ext uri="{FF2B5EF4-FFF2-40B4-BE49-F238E27FC236}">
                <a16:creationId xmlns:a16="http://schemas.microsoft.com/office/drawing/2014/main" id="{CF930F5C-BA8C-451E-90C1-06D8583DB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688" y="4140200"/>
            <a:ext cx="6713537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4826" name="Rectangle 8">
            <a:extLst>
              <a:ext uri="{FF2B5EF4-FFF2-40B4-BE49-F238E27FC236}">
                <a16:creationId xmlns:a16="http://schemas.microsoft.com/office/drawing/2014/main" id="{5124DA71-A907-4F3B-9DB0-48719DA05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700" y="4506913"/>
            <a:ext cx="74803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4827" name="Rectangle 9">
            <a:extLst>
              <a:ext uri="{FF2B5EF4-FFF2-40B4-BE49-F238E27FC236}">
                <a16:creationId xmlns:a16="http://schemas.microsoft.com/office/drawing/2014/main" id="{F599BA23-FE3E-4D5D-9F3D-6F78D3796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088" y="3670300"/>
            <a:ext cx="6659562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4828" name="Rectangle 10">
            <a:extLst>
              <a:ext uri="{FF2B5EF4-FFF2-40B4-BE49-F238E27FC236}">
                <a16:creationId xmlns:a16="http://schemas.microsoft.com/office/drawing/2014/main" id="{459E4AAB-3F2B-432F-9E83-AC9B5BB24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88" y="2063750"/>
            <a:ext cx="8164512" cy="323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>
                <a:srgbClr val="7F604F"/>
              </a:buClr>
              <a:buSzPct val="90000"/>
              <a:buFontTx/>
              <a:buChar char="•"/>
            </a:pPr>
            <a:r>
              <a:rPr lang="en-US" altLang="hu-HU" sz="2200" b="0">
                <a:solidFill>
                  <a:srgbClr val="000000"/>
                </a:solidFill>
              </a:rPr>
              <a:t>Koncentráljunk a tényekre</a:t>
            </a:r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Tx/>
              <a:buChar char="•"/>
            </a:pPr>
            <a:r>
              <a:rPr lang="en-US" altLang="hu-HU" sz="2200" b="0">
                <a:solidFill>
                  <a:srgbClr val="000000"/>
                </a:solidFill>
              </a:rPr>
              <a:t>Azonosítsuk az entitásokat</a:t>
            </a:r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Tx/>
              <a:buChar char="•"/>
            </a:pPr>
            <a:r>
              <a:rPr lang="en-US" altLang="hu-HU" sz="2200" b="0">
                <a:solidFill>
                  <a:srgbClr val="000000"/>
                </a:solidFill>
              </a:rPr>
              <a:t>Azonosítsuk a kapcsolatokat ( és vezessük egy mátrixban [ opcionális] )</a:t>
            </a:r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Tx/>
              <a:buChar char="•"/>
            </a:pPr>
            <a:r>
              <a:rPr lang="en-US" altLang="hu-HU" sz="2200" b="0">
                <a:solidFill>
                  <a:srgbClr val="000000"/>
                </a:solidFill>
              </a:rPr>
              <a:t>Rajzoljuk meg a logikai adatszerkezetet</a:t>
            </a:r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Tx/>
              <a:buChar char="•"/>
            </a:pPr>
            <a:r>
              <a:rPr lang="en-US" altLang="hu-HU" sz="2200" b="0">
                <a:solidFill>
                  <a:srgbClr val="000000"/>
                </a:solidFill>
              </a:rPr>
              <a:t>Nevezzük el a kapcsolatokat</a:t>
            </a:r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Tx/>
              <a:buChar char="•"/>
            </a:pPr>
            <a:r>
              <a:rPr lang="en-US" altLang="hu-HU" sz="2200" b="0">
                <a:solidFill>
                  <a:srgbClr val="000000"/>
                </a:solidFill>
              </a:rPr>
              <a:t>Normalizáljuk a logikai adatmodellt</a:t>
            </a:r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Tx/>
              <a:buChar char="•"/>
            </a:pPr>
            <a:r>
              <a:rPr lang="en-US" altLang="hu-HU" sz="2200" b="0">
                <a:solidFill>
                  <a:srgbClr val="000000"/>
                </a:solidFill>
              </a:rPr>
              <a:t>Vessük össze a modellt és a funkcionális követelményeket (ellenőrizzük, hogy a modell konzisztens a DFM-mel)</a:t>
            </a:r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Tx/>
              <a:buChar char="•"/>
            </a:pPr>
            <a:r>
              <a:rPr lang="en-US" altLang="hu-HU" sz="2200" b="0">
                <a:solidFill>
                  <a:srgbClr val="000000"/>
                </a:solidFill>
              </a:rPr>
              <a:t>A modell áttekintése (sok itt a teendő - még több később)</a:t>
            </a:r>
          </a:p>
        </p:txBody>
      </p:sp>
      <p:sp>
        <p:nvSpPr>
          <p:cNvPr id="34829" name="Rectangle 11">
            <a:extLst>
              <a:ext uri="{FF2B5EF4-FFF2-40B4-BE49-F238E27FC236}">
                <a16:creationId xmlns:a16="http://schemas.microsoft.com/office/drawing/2014/main" id="{90E3E88D-112F-44F8-93B1-BB33D6EED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088" y="3138488"/>
            <a:ext cx="6856412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4830" name="Rectangle 12">
            <a:extLst>
              <a:ext uri="{FF2B5EF4-FFF2-40B4-BE49-F238E27FC236}">
                <a16:creationId xmlns:a16="http://schemas.microsoft.com/office/drawing/2014/main" id="{65CD8D50-8488-4E8F-B3C1-7E57A8522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6863" y="5321300"/>
            <a:ext cx="668337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Élőláb helye 4">
            <a:extLst>
              <a:ext uri="{FF2B5EF4-FFF2-40B4-BE49-F238E27FC236}">
                <a16:creationId xmlns:a16="http://schemas.microsoft.com/office/drawing/2014/main" id="{FF8114DE-4053-4D22-980C-4CED5CAE9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36867" name="Dia számának helye 5">
            <a:extLst>
              <a:ext uri="{FF2B5EF4-FFF2-40B4-BE49-F238E27FC236}">
                <a16:creationId xmlns:a16="http://schemas.microsoft.com/office/drawing/2014/main" id="{E874C5D1-07BB-4B6F-A752-6EA87922B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0FA9276D-8CF0-4AE0-8F6C-148E3BAC14EC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4AA29EAB-DF40-40D6-A643-254C83B5B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6350"/>
            <a:ext cx="9880600" cy="6159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DCAD81DF-CE43-4DA9-842F-0BD4DF89F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6870" name="Rectangle 4">
            <a:extLst>
              <a:ext uri="{FF2B5EF4-FFF2-40B4-BE49-F238E27FC236}">
                <a16:creationId xmlns:a16="http://schemas.microsoft.com/office/drawing/2014/main" id="{86ADC282-B1B0-4EEA-80ED-6A80AB7AE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6871" name="Rectangle 5">
            <a:extLst>
              <a:ext uri="{FF2B5EF4-FFF2-40B4-BE49-F238E27FC236}">
                <a16:creationId xmlns:a16="http://schemas.microsoft.com/office/drawing/2014/main" id="{90DED2B2-16AC-4276-AAED-9AD8C06F7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2188" y="158750"/>
            <a:ext cx="8264525" cy="534988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ENTITÁSOK AZONOSÍTÁSA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B636A649-4ACC-4CBC-8703-C139CB830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0" y="876300"/>
            <a:ext cx="71120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Tipikus kulcsok:							Entitások:			vevőkód									vevő</a:t>
            </a:r>
          </a:p>
          <a:p>
            <a:pPr>
              <a:spcBef>
                <a:spcPct val="0"/>
              </a:spcBef>
            </a:pPr>
            <a:r>
              <a:rPr lang="hu-HU" altLang="hu-HU" sz="1800" b="0">
                <a:solidFill>
                  <a:srgbClr val="000000"/>
                </a:solidFill>
              </a:rPr>
              <a:t>	</a:t>
            </a:r>
            <a:r>
              <a:rPr lang="en-US" altLang="hu-HU" sz="1800" b="0">
                <a:solidFill>
                  <a:srgbClr val="000000"/>
                </a:solidFill>
              </a:rPr>
              <a:t>számlaszám								számla</a:t>
            </a:r>
          </a:p>
          <a:p>
            <a:pPr>
              <a:spcBef>
                <a:spcPct val="0"/>
              </a:spcBef>
            </a:pPr>
            <a:r>
              <a:rPr lang="hu-HU" altLang="hu-HU" sz="1800" b="0">
                <a:solidFill>
                  <a:srgbClr val="000000"/>
                </a:solidFill>
              </a:rPr>
              <a:t>	</a:t>
            </a:r>
            <a:r>
              <a:rPr lang="en-US" altLang="hu-HU" sz="1800" b="0">
                <a:solidFill>
                  <a:srgbClr val="000000"/>
                </a:solidFill>
              </a:rPr>
              <a:t>termékkód								</a:t>
            </a:r>
            <a:r>
              <a:rPr lang="hu-HU" altLang="hu-HU" sz="1800" b="0">
                <a:solidFill>
                  <a:srgbClr val="000000"/>
                </a:solidFill>
              </a:rPr>
              <a:t>	</a:t>
            </a:r>
            <a:r>
              <a:rPr lang="en-US" altLang="hu-HU" sz="1800" b="0">
                <a:solidFill>
                  <a:srgbClr val="000000"/>
                </a:solidFill>
              </a:rPr>
              <a:t>termék</a:t>
            </a:r>
          </a:p>
          <a:p>
            <a:pPr>
              <a:spcBef>
                <a:spcPct val="0"/>
              </a:spcBef>
            </a:pPr>
            <a:r>
              <a:rPr lang="hu-HU" altLang="hu-HU" sz="1800" b="0">
                <a:solidFill>
                  <a:srgbClr val="000000"/>
                </a:solidFill>
              </a:rPr>
              <a:t>	</a:t>
            </a:r>
            <a:r>
              <a:rPr lang="en-US" altLang="hu-HU" sz="1800" b="0">
                <a:solidFill>
                  <a:srgbClr val="000000"/>
                </a:solidFill>
              </a:rPr>
              <a:t>szállítói rendelésszám					</a:t>
            </a:r>
            <a:r>
              <a:rPr lang="hu-HU" altLang="hu-HU" sz="1800" b="0">
                <a:solidFill>
                  <a:srgbClr val="000000"/>
                </a:solidFill>
              </a:rPr>
              <a:t>	</a:t>
            </a:r>
            <a:r>
              <a:rPr lang="en-US" altLang="hu-HU" sz="1800" b="0">
                <a:solidFill>
                  <a:srgbClr val="000000"/>
                </a:solidFill>
              </a:rPr>
              <a:t>szállítói rendelés</a:t>
            </a:r>
          </a:p>
          <a:p>
            <a:pPr>
              <a:spcBef>
                <a:spcPct val="0"/>
              </a:spcBef>
            </a:pPr>
            <a:r>
              <a:rPr lang="hu-HU" altLang="hu-HU" sz="1800" b="0">
                <a:solidFill>
                  <a:srgbClr val="000000"/>
                </a:solidFill>
              </a:rPr>
              <a:t>	</a:t>
            </a:r>
            <a:r>
              <a:rPr lang="en-US" altLang="hu-HU" sz="1800" b="0">
                <a:solidFill>
                  <a:srgbClr val="000000"/>
                </a:solidFill>
              </a:rPr>
              <a:t>vásárlói rendelés száma					vásárlói rendelés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4B656448-B119-4360-AE81-D85D56985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763" y="1401763"/>
            <a:ext cx="1185862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21514" name="Rectangle 8">
            <a:extLst>
              <a:ext uri="{FF2B5EF4-FFF2-40B4-BE49-F238E27FC236}">
                <a16:creationId xmlns:a16="http://schemas.microsoft.com/office/drawing/2014/main" id="{F6F7366B-B17F-4FAB-A112-4A5F13875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2719388"/>
            <a:ext cx="7350125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defRPr/>
            </a:pPr>
            <a:r>
              <a:rPr lang="en-US" altLang="hu-HU" sz="1800" b="0" dirty="0">
                <a:solidFill>
                  <a:srgbClr val="000000"/>
                </a:solidFill>
              </a:rPr>
              <a:t>MEGJEGYZÉS : </a:t>
            </a:r>
            <a:r>
              <a:rPr lang="en-US" altLang="hu-HU" sz="1800" b="0" dirty="0">
                <a:solidFill>
                  <a:srgbClr val="000000"/>
                </a:solidFill>
                <a:highlight>
                  <a:srgbClr val="FFFF00"/>
                </a:highlight>
              </a:rPr>
              <a:t>A </a:t>
            </a:r>
            <a:r>
              <a:rPr lang="en-US" altLang="hu-HU" sz="1800" b="0" dirty="0" err="1">
                <a:solidFill>
                  <a:srgbClr val="000000"/>
                </a:solidFill>
                <a:highlight>
                  <a:srgbClr val="FFFF00"/>
                </a:highlight>
              </a:rPr>
              <a:t>kulcsokat</a:t>
            </a:r>
            <a:r>
              <a:rPr lang="en-US" altLang="hu-HU" sz="1800" b="0" dirty="0">
                <a:solidFill>
                  <a:srgbClr val="000000"/>
                </a:solidFill>
                <a:highlight>
                  <a:srgbClr val="FFFF00"/>
                </a:highlight>
              </a:rPr>
              <a:t> DFD </a:t>
            </a:r>
            <a:r>
              <a:rPr lang="en-US" altLang="hu-HU" sz="1800" b="0" dirty="0" err="1">
                <a:solidFill>
                  <a:srgbClr val="000000"/>
                </a:solidFill>
                <a:highlight>
                  <a:srgbClr val="FFFF00"/>
                </a:highlight>
              </a:rPr>
              <a:t>folyamokról</a:t>
            </a:r>
            <a:r>
              <a:rPr lang="en-US" altLang="hu-HU" sz="1800" b="0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US" altLang="hu-HU" sz="1800" b="0" dirty="0" err="1">
                <a:solidFill>
                  <a:srgbClr val="000000"/>
                </a:solidFill>
                <a:highlight>
                  <a:srgbClr val="FFFF00"/>
                </a:highlight>
              </a:rPr>
              <a:t>vehetjük</a:t>
            </a:r>
            <a:endParaRPr lang="en-US" altLang="hu-HU" sz="1800" b="0" dirty="0">
              <a:solidFill>
                <a:srgbClr val="000000"/>
              </a:solidFill>
              <a:highlight>
                <a:srgbClr val="FFFF00"/>
              </a:highlight>
            </a:endParaRPr>
          </a:p>
        </p:txBody>
      </p:sp>
      <p:sp>
        <p:nvSpPr>
          <p:cNvPr id="36875" name="Oval 9">
            <a:extLst>
              <a:ext uri="{FF2B5EF4-FFF2-40B4-BE49-F238E27FC236}">
                <a16:creationId xmlns:a16="http://schemas.microsoft.com/office/drawing/2014/main" id="{BCFA4B9A-10D9-4768-9993-DBEC1CD5E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938" y="3286125"/>
            <a:ext cx="1519237" cy="4762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6876" name="Oval 10">
            <a:extLst>
              <a:ext uri="{FF2B5EF4-FFF2-40B4-BE49-F238E27FC236}">
                <a16:creationId xmlns:a16="http://schemas.microsoft.com/office/drawing/2014/main" id="{FA0C7391-8DFB-41D8-94CF-2D5D04D19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875" y="3235325"/>
            <a:ext cx="1546225" cy="527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6877" name="Oval 11">
            <a:extLst>
              <a:ext uri="{FF2B5EF4-FFF2-40B4-BE49-F238E27FC236}">
                <a16:creationId xmlns:a16="http://schemas.microsoft.com/office/drawing/2014/main" id="{ED9F65AF-4F67-4F5C-A028-F53E60C8D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5002213"/>
            <a:ext cx="1517650" cy="4762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6878" name="Oval 12">
            <a:extLst>
              <a:ext uri="{FF2B5EF4-FFF2-40B4-BE49-F238E27FC236}">
                <a16:creationId xmlns:a16="http://schemas.microsoft.com/office/drawing/2014/main" id="{DAE0860D-25F5-44CC-8F3C-E29EE3FAA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5000625"/>
            <a:ext cx="1519238" cy="4762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6879" name="Rectangle 13">
            <a:extLst>
              <a:ext uri="{FF2B5EF4-FFF2-40B4-BE49-F238E27FC236}">
                <a16:creationId xmlns:a16="http://schemas.microsoft.com/office/drawing/2014/main" id="{FF97C397-65BB-42D2-B300-27571331B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4525" y="3292475"/>
            <a:ext cx="145891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NAGYKERES-</a:t>
            </a:r>
          </a:p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	KEDő-</a:t>
            </a:r>
          </a:p>
        </p:txBody>
      </p:sp>
      <p:sp>
        <p:nvSpPr>
          <p:cNvPr id="36880" name="AutoShape 14">
            <a:extLst>
              <a:ext uri="{FF2B5EF4-FFF2-40B4-BE49-F238E27FC236}">
                <a16:creationId xmlns:a16="http://schemas.microsoft.com/office/drawing/2014/main" id="{884790DD-A92D-4CB1-9A3E-736E6A070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350" y="4191000"/>
            <a:ext cx="1189038" cy="379413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6881" name="AutoShape 15">
            <a:extLst>
              <a:ext uri="{FF2B5EF4-FFF2-40B4-BE49-F238E27FC236}">
                <a16:creationId xmlns:a16="http://schemas.microsoft.com/office/drawing/2014/main" id="{EFCFCF37-2F58-4B1A-B1B9-1F610D723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3" y="4191000"/>
            <a:ext cx="1189037" cy="379413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6882" name="AutoShape 16">
            <a:extLst>
              <a:ext uri="{FF2B5EF4-FFF2-40B4-BE49-F238E27FC236}">
                <a16:creationId xmlns:a16="http://schemas.microsoft.com/office/drawing/2014/main" id="{BFA9EF29-F2C6-4DA0-85DF-74E6D39B4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013" y="4043363"/>
            <a:ext cx="3773487" cy="676275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6883" name="Rectangle 17">
            <a:extLst>
              <a:ext uri="{FF2B5EF4-FFF2-40B4-BE49-F238E27FC236}">
                <a16:creationId xmlns:a16="http://schemas.microsoft.com/office/drawing/2014/main" id="{D8B03EB8-B552-4C5B-B0DB-D5727E8EB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413" y="3448050"/>
            <a:ext cx="1169987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VEVő</a:t>
            </a:r>
          </a:p>
        </p:txBody>
      </p:sp>
      <p:sp>
        <p:nvSpPr>
          <p:cNvPr id="36884" name="Rectangle 18">
            <a:extLst>
              <a:ext uri="{FF2B5EF4-FFF2-40B4-BE49-F238E27FC236}">
                <a16:creationId xmlns:a16="http://schemas.microsoft.com/office/drawing/2014/main" id="{0CBF8C6B-FEE7-4C01-9455-9FB2B41C6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24450"/>
            <a:ext cx="16573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KÖNYVELÉS</a:t>
            </a:r>
          </a:p>
        </p:txBody>
      </p:sp>
      <p:sp>
        <p:nvSpPr>
          <p:cNvPr id="36885" name="Rectangle 19">
            <a:extLst>
              <a:ext uri="{FF2B5EF4-FFF2-40B4-BE49-F238E27FC236}">
                <a16:creationId xmlns:a16="http://schemas.microsoft.com/office/drawing/2014/main" id="{3F7168AC-E202-4AF5-B3A3-6533CBC67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0100" y="5129213"/>
            <a:ext cx="1003300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FELADÓ</a:t>
            </a:r>
          </a:p>
        </p:txBody>
      </p:sp>
      <p:sp>
        <p:nvSpPr>
          <p:cNvPr id="36886" name="Rectangle 20">
            <a:extLst>
              <a:ext uri="{FF2B5EF4-FFF2-40B4-BE49-F238E27FC236}">
                <a16:creationId xmlns:a16="http://schemas.microsoft.com/office/drawing/2014/main" id="{0EB0CE26-F840-4AD8-AAD2-37A5D1D92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902075"/>
            <a:ext cx="8524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Számla</a:t>
            </a:r>
          </a:p>
        </p:txBody>
      </p:sp>
      <p:sp>
        <p:nvSpPr>
          <p:cNvPr id="36887" name="Rectangle 21">
            <a:extLst>
              <a:ext uri="{FF2B5EF4-FFF2-40B4-BE49-F238E27FC236}">
                <a16:creationId xmlns:a16="http://schemas.microsoft.com/office/drawing/2014/main" id="{0E39E4EB-4FF2-4EF3-9FAD-C308B6775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4667250"/>
            <a:ext cx="93503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Számla</a:t>
            </a:r>
          </a:p>
        </p:txBody>
      </p:sp>
      <p:sp>
        <p:nvSpPr>
          <p:cNvPr id="36888" name="Rectangle 22">
            <a:extLst>
              <a:ext uri="{FF2B5EF4-FFF2-40B4-BE49-F238E27FC236}">
                <a16:creationId xmlns:a16="http://schemas.microsoft.com/office/drawing/2014/main" id="{DAE4CC4B-10BD-4D2C-93F8-CB7AE9407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5163" y="3457575"/>
            <a:ext cx="106521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Szállítói</a:t>
            </a:r>
          </a:p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rendelés</a:t>
            </a:r>
          </a:p>
        </p:txBody>
      </p:sp>
      <p:sp>
        <p:nvSpPr>
          <p:cNvPr id="36889" name="Line 23">
            <a:extLst>
              <a:ext uri="{FF2B5EF4-FFF2-40B4-BE49-F238E27FC236}">
                <a16:creationId xmlns:a16="http://schemas.microsoft.com/office/drawing/2014/main" id="{35CF12A3-9732-45DF-8113-5C1BC6EA4B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716338"/>
            <a:ext cx="1281113" cy="461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90" name="Line 24">
            <a:extLst>
              <a:ext uri="{FF2B5EF4-FFF2-40B4-BE49-F238E27FC236}">
                <a16:creationId xmlns:a16="http://schemas.microsoft.com/office/drawing/2014/main" id="{55F4B81A-72D4-4E27-9953-0C4A525875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47888" y="3781425"/>
            <a:ext cx="1127125" cy="400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91" name="Line 25">
            <a:extLst>
              <a:ext uri="{FF2B5EF4-FFF2-40B4-BE49-F238E27FC236}">
                <a16:creationId xmlns:a16="http://schemas.microsoft.com/office/drawing/2014/main" id="{D84FEDF4-1ADE-4439-BE49-85B884E1D9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20900" y="4570413"/>
            <a:ext cx="1154113" cy="409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92" name="Line 26">
            <a:extLst>
              <a:ext uri="{FF2B5EF4-FFF2-40B4-BE49-F238E27FC236}">
                <a16:creationId xmlns:a16="http://schemas.microsoft.com/office/drawing/2014/main" id="{0F79A80B-18E0-41ED-BBD6-90120F328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30975" y="4576763"/>
            <a:ext cx="1166813" cy="403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93" name="Line 27">
            <a:extLst>
              <a:ext uri="{FF2B5EF4-FFF2-40B4-BE49-F238E27FC236}">
                <a16:creationId xmlns:a16="http://schemas.microsoft.com/office/drawing/2014/main" id="{27D33C30-E996-4B2A-86E3-6A54CBDABF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30975" y="3773488"/>
            <a:ext cx="1131888" cy="4079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94" name="Line 28">
            <a:extLst>
              <a:ext uri="{FF2B5EF4-FFF2-40B4-BE49-F238E27FC236}">
                <a16:creationId xmlns:a16="http://schemas.microsoft.com/office/drawing/2014/main" id="{21D757DD-D9F9-42DF-97A8-64FB638E3B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3738" y="4387850"/>
            <a:ext cx="8112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95" name="Rectangle 29">
            <a:extLst>
              <a:ext uri="{FF2B5EF4-FFF2-40B4-BE49-F238E27FC236}">
                <a16:creationId xmlns:a16="http://schemas.microsoft.com/office/drawing/2014/main" id="{F488033C-25C3-4C34-94F3-D8FDEBC6B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7350" y="4886325"/>
            <a:ext cx="1614488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Kiigazított</a:t>
            </a:r>
          </a:p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küldési</a:t>
            </a:r>
          </a:p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jegyzék</a:t>
            </a:r>
          </a:p>
        </p:txBody>
      </p:sp>
      <p:sp>
        <p:nvSpPr>
          <p:cNvPr id="36896" name="Rectangle 30">
            <a:extLst>
              <a:ext uri="{FF2B5EF4-FFF2-40B4-BE49-F238E27FC236}">
                <a16:creationId xmlns:a16="http://schemas.microsoft.com/office/drawing/2014/main" id="{B18F19F7-C097-4D33-9BB5-F3CBF5EB8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100" y="4919663"/>
            <a:ext cx="690563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6897" name="Rectangle 31">
            <a:extLst>
              <a:ext uri="{FF2B5EF4-FFF2-40B4-BE49-F238E27FC236}">
                <a16:creationId xmlns:a16="http://schemas.microsoft.com/office/drawing/2014/main" id="{41321BCC-0E58-4252-AF62-55B1E25C4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3467100"/>
            <a:ext cx="1162050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Vásárlói</a:t>
            </a:r>
          </a:p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rendelés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Élőláb helye 2">
            <a:extLst>
              <a:ext uri="{FF2B5EF4-FFF2-40B4-BE49-F238E27FC236}">
                <a16:creationId xmlns:a16="http://schemas.microsoft.com/office/drawing/2014/main" id="{7DFCC132-2907-43A3-8269-08CB70DDF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7171" name="Dia számának helye 3">
            <a:extLst>
              <a:ext uri="{FF2B5EF4-FFF2-40B4-BE49-F238E27FC236}">
                <a16:creationId xmlns:a16="http://schemas.microsoft.com/office/drawing/2014/main" id="{C839FA5E-64E6-4421-A2C9-8E7D97AB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F622FF62-0058-4EBC-8939-7DB6EB951984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D869952C-12C9-4702-BB46-F861F7419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613" y="304800"/>
            <a:ext cx="7805737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2300" b="0"/>
              <a:t>A LOGIKAI ADATMODELLEZÉS HELYE A RENDSZERFEJLESZTÉSI ALAPMINTÁBAN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B08C39EB-7019-4062-8340-FA0246BFE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75" y="1811338"/>
            <a:ext cx="1295400" cy="42973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7174" name="Rectangle 4">
            <a:extLst>
              <a:ext uri="{FF2B5EF4-FFF2-40B4-BE49-F238E27FC236}">
                <a16:creationId xmlns:a16="http://schemas.microsoft.com/office/drawing/2014/main" id="{0956019C-D96B-4073-A6AB-4497EA394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1797050"/>
            <a:ext cx="1335087" cy="42973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7175" name="Rectangle 5">
            <a:extLst>
              <a:ext uri="{FF2B5EF4-FFF2-40B4-BE49-F238E27FC236}">
                <a16:creationId xmlns:a16="http://schemas.microsoft.com/office/drawing/2014/main" id="{DD095D34-5629-48F7-AE6A-D4F73B958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2063" y="1825625"/>
            <a:ext cx="1296987" cy="42830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7176" name="Rectangle 6">
            <a:extLst>
              <a:ext uri="{FF2B5EF4-FFF2-40B4-BE49-F238E27FC236}">
                <a16:creationId xmlns:a16="http://schemas.microsoft.com/office/drawing/2014/main" id="{F230F3CD-C446-4127-8276-C5DA4BFC9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375" y="3473450"/>
            <a:ext cx="3446463" cy="187166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7177" name="Rectangle 7">
            <a:extLst>
              <a:ext uri="{FF2B5EF4-FFF2-40B4-BE49-F238E27FC236}">
                <a16:creationId xmlns:a16="http://schemas.microsoft.com/office/drawing/2014/main" id="{F169E1D3-DF00-4C51-945C-26C5BB25F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7613" y="1825625"/>
            <a:ext cx="3455987" cy="1181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7178" name="Rectangle 8">
            <a:extLst>
              <a:ext uri="{FF2B5EF4-FFF2-40B4-BE49-F238E27FC236}">
                <a16:creationId xmlns:a16="http://schemas.microsoft.com/office/drawing/2014/main" id="{A2A3D230-9638-471D-A291-4E9BE341C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7613" y="5513388"/>
            <a:ext cx="3455987" cy="5953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7179" name="Rectangle 9">
            <a:extLst>
              <a:ext uri="{FF2B5EF4-FFF2-40B4-BE49-F238E27FC236}">
                <a16:creationId xmlns:a16="http://schemas.microsoft.com/office/drawing/2014/main" id="{D9AA6FC3-FA8E-4444-9204-2C9C856FE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663" y="3544888"/>
            <a:ext cx="1795462" cy="895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7180" name="Rectangle 10">
            <a:extLst>
              <a:ext uri="{FF2B5EF4-FFF2-40B4-BE49-F238E27FC236}">
                <a16:creationId xmlns:a16="http://schemas.microsoft.com/office/drawing/2014/main" id="{A86AC0BD-8DCB-4A16-A60E-2EF3D307B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0" y="3544888"/>
            <a:ext cx="1362075" cy="17335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7181" name="Rectangle 11">
            <a:extLst>
              <a:ext uri="{FF2B5EF4-FFF2-40B4-BE49-F238E27FC236}">
                <a16:creationId xmlns:a16="http://schemas.microsoft.com/office/drawing/2014/main" id="{A2C5A7A3-5999-408E-BA49-FAF9214C2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663" y="4527550"/>
            <a:ext cx="1795462" cy="7508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7182" name="Rectangle 12">
            <a:extLst>
              <a:ext uri="{FF2B5EF4-FFF2-40B4-BE49-F238E27FC236}">
                <a16:creationId xmlns:a16="http://schemas.microsoft.com/office/drawing/2014/main" id="{98123B69-A398-46B6-8D9B-717EB40FC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675" y="2225675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Döntési</a:t>
            </a:r>
          </a:p>
        </p:txBody>
      </p:sp>
      <p:sp>
        <p:nvSpPr>
          <p:cNvPr id="7183" name="Rectangle 13">
            <a:extLst>
              <a:ext uri="{FF2B5EF4-FFF2-40B4-BE49-F238E27FC236}">
                <a16:creationId xmlns:a16="http://schemas.microsoft.com/office/drawing/2014/main" id="{4EA0897C-ECFD-4113-BC71-85A9E4BEE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675" y="250983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struktúra</a:t>
            </a:r>
          </a:p>
        </p:txBody>
      </p:sp>
      <p:sp>
        <p:nvSpPr>
          <p:cNvPr id="7184" name="Rectangle 14">
            <a:extLst>
              <a:ext uri="{FF2B5EF4-FFF2-40B4-BE49-F238E27FC236}">
                <a16:creationId xmlns:a16="http://schemas.microsoft.com/office/drawing/2014/main" id="{4A5CC23B-3E29-4C8B-8BDF-D8256100E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1785938"/>
            <a:ext cx="3165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Vizsgálat/ helyzetfelmérés</a:t>
            </a:r>
          </a:p>
        </p:txBody>
      </p:sp>
      <p:sp>
        <p:nvSpPr>
          <p:cNvPr id="7185" name="Rectangle 15">
            <a:extLst>
              <a:ext uri="{FF2B5EF4-FFF2-40B4-BE49-F238E27FC236}">
                <a16:creationId xmlns:a16="http://schemas.microsoft.com/office/drawing/2014/main" id="{255E4335-4A44-47B7-88B2-7A044C53F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588" y="2282825"/>
            <a:ext cx="1497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Felhasználói</a:t>
            </a:r>
          </a:p>
        </p:txBody>
      </p:sp>
      <p:sp>
        <p:nvSpPr>
          <p:cNvPr id="7186" name="Rectangle 16">
            <a:extLst>
              <a:ext uri="{FF2B5EF4-FFF2-40B4-BE49-F238E27FC236}">
                <a16:creationId xmlns:a16="http://schemas.microsoft.com/office/drawing/2014/main" id="{C5726122-6618-4B17-9AD6-CA683D954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575" y="2651125"/>
            <a:ext cx="1254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szervezet</a:t>
            </a:r>
          </a:p>
        </p:txBody>
      </p:sp>
      <p:sp>
        <p:nvSpPr>
          <p:cNvPr id="7187" name="Rectangle 17">
            <a:extLst>
              <a:ext uri="{FF2B5EF4-FFF2-40B4-BE49-F238E27FC236}">
                <a16:creationId xmlns:a16="http://schemas.microsoft.com/office/drawing/2014/main" id="{4D079C1F-0555-41BA-988A-08004A644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2200275"/>
            <a:ext cx="1357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Koncepciók</a:t>
            </a:r>
          </a:p>
        </p:txBody>
      </p:sp>
      <p:sp>
        <p:nvSpPr>
          <p:cNvPr id="7188" name="Rectangle 18">
            <a:extLst>
              <a:ext uri="{FF2B5EF4-FFF2-40B4-BE49-F238E27FC236}">
                <a16:creationId xmlns:a16="http://schemas.microsoft.com/office/drawing/2014/main" id="{AF86519B-2094-4491-AD7C-48A264563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2500313"/>
            <a:ext cx="522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 és</a:t>
            </a:r>
          </a:p>
        </p:txBody>
      </p:sp>
      <p:sp>
        <p:nvSpPr>
          <p:cNvPr id="7189" name="Rectangle 19">
            <a:extLst>
              <a:ext uri="{FF2B5EF4-FFF2-40B4-BE49-F238E27FC236}">
                <a16:creationId xmlns:a16="http://schemas.microsoft.com/office/drawing/2014/main" id="{1A03277D-0256-4CE7-A59E-64E3C18FC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2873375"/>
            <a:ext cx="1081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eljárás-</a:t>
            </a:r>
          </a:p>
        </p:txBody>
      </p:sp>
      <p:sp>
        <p:nvSpPr>
          <p:cNvPr id="7190" name="Rectangle 20">
            <a:extLst>
              <a:ext uri="{FF2B5EF4-FFF2-40B4-BE49-F238E27FC236}">
                <a16:creationId xmlns:a16="http://schemas.microsoft.com/office/drawing/2014/main" id="{EF84275F-F1DC-4CA6-BD86-BFEBD27FA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152775"/>
            <a:ext cx="928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rendek</a:t>
            </a:r>
          </a:p>
        </p:txBody>
      </p:sp>
      <p:sp>
        <p:nvSpPr>
          <p:cNvPr id="7191" name="Rectangle 21">
            <a:extLst>
              <a:ext uri="{FF2B5EF4-FFF2-40B4-BE49-F238E27FC236}">
                <a16:creationId xmlns:a16="http://schemas.microsoft.com/office/drawing/2014/main" id="{C47A44D6-79E7-43F6-8AB2-9E76F2A4F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3084513"/>
            <a:ext cx="1506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Specifikáció</a:t>
            </a:r>
          </a:p>
        </p:txBody>
      </p:sp>
      <p:sp>
        <p:nvSpPr>
          <p:cNvPr id="7192" name="Rectangle 22">
            <a:extLst>
              <a:ext uri="{FF2B5EF4-FFF2-40B4-BE49-F238E27FC236}">
                <a16:creationId xmlns:a16="http://schemas.microsoft.com/office/drawing/2014/main" id="{B218E8ED-09CD-46AA-86C5-045A83D66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4084638"/>
            <a:ext cx="18018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Fogalmi Modell</a:t>
            </a:r>
          </a:p>
        </p:txBody>
      </p:sp>
      <p:sp>
        <p:nvSpPr>
          <p:cNvPr id="7193" name="Rectangle 23">
            <a:extLst>
              <a:ext uri="{FF2B5EF4-FFF2-40B4-BE49-F238E27FC236}">
                <a16:creationId xmlns:a16="http://schemas.microsoft.com/office/drawing/2014/main" id="{634B380E-72A7-4E81-84AD-D3FA70C36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4924425"/>
            <a:ext cx="1306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Belső terv</a:t>
            </a:r>
          </a:p>
        </p:txBody>
      </p:sp>
      <p:sp>
        <p:nvSpPr>
          <p:cNvPr id="7194" name="Rectangle 24">
            <a:extLst>
              <a:ext uri="{FF2B5EF4-FFF2-40B4-BE49-F238E27FC236}">
                <a16:creationId xmlns:a16="http://schemas.microsoft.com/office/drawing/2014/main" id="{64C51A22-FCFF-4CFB-8E0B-B2EC473D8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3100" y="4681538"/>
            <a:ext cx="1323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Rendszer-</a:t>
            </a:r>
          </a:p>
        </p:txBody>
      </p:sp>
      <p:sp>
        <p:nvSpPr>
          <p:cNvPr id="7195" name="Rectangle 25">
            <a:extLst>
              <a:ext uri="{FF2B5EF4-FFF2-40B4-BE49-F238E27FC236}">
                <a16:creationId xmlns:a16="http://schemas.microsoft.com/office/drawing/2014/main" id="{E88F839B-AA9B-4E81-8849-D903DEC0D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3100" y="4913313"/>
            <a:ext cx="150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felület-terv</a:t>
            </a:r>
          </a:p>
        </p:txBody>
      </p:sp>
      <p:sp>
        <p:nvSpPr>
          <p:cNvPr id="7196" name="Rectangle 26">
            <a:extLst>
              <a:ext uri="{FF2B5EF4-FFF2-40B4-BE49-F238E27FC236}">
                <a16:creationId xmlns:a16="http://schemas.microsoft.com/office/drawing/2014/main" id="{71DB13DC-3D2B-4A75-A957-6EEAD659B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5400" y="5583238"/>
            <a:ext cx="184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Rendszerépítés</a:t>
            </a:r>
          </a:p>
        </p:txBody>
      </p:sp>
      <p:sp>
        <p:nvSpPr>
          <p:cNvPr id="7197" name="Rectangle 27">
            <a:extLst>
              <a:ext uri="{FF2B5EF4-FFF2-40B4-BE49-F238E27FC236}">
                <a16:creationId xmlns:a16="http://schemas.microsoft.com/office/drawing/2014/main" id="{EED8DFB6-5173-4785-BBC7-4818083C2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2173288"/>
            <a:ext cx="2408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 i="1">
                <a:solidFill>
                  <a:srgbClr val="000000"/>
                </a:solidFill>
              </a:rPr>
              <a:t>A jelenlegi rendszer </a:t>
            </a:r>
          </a:p>
          <a:p>
            <a:pPr>
              <a:spcBef>
                <a:spcPct val="0"/>
              </a:spcBef>
            </a:pPr>
            <a:r>
              <a:rPr lang="en-US" altLang="hu-HU" sz="1800" b="0" i="1">
                <a:solidFill>
                  <a:srgbClr val="000000"/>
                </a:solidFill>
              </a:rPr>
              <a:t>logikai adatmodellje</a:t>
            </a:r>
          </a:p>
        </p:txBody>
      </p:sp>
      <p:sp>
        <p:nvSpPr>
          <p:cNvPr id="7198" name="Line 28">
            <a:extLst>
              <a:ext uri="{FF2B5EF4-FFF2-40B4-BE49-F238E27FC236}">
                <a16:creationId xmlns:a16="http://schemas.microsoft.com/office/drawing/2014/main" id="{7F8B1062-97CF-47D0-A282-56055D388F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43363" y="2757488"/>
            <a:ext cx="968375" cy="6969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199" name="Freeform 29">
            <a:extLst>
              <a:ext uri="{FF2B5EF4-FFF2-40B4-BE49-F238E27FC236}">
                <a16:creationId xmlns:a16="http://schemas.microsoft.com/office/drawing/2014/main" id="{2C43E26C-B3D9-4EB9-974A-BD7D280C35C8}"/>
              </a:ext>
            </a:extLst>
          </p:cNvPr>
          <p:cNvSpPr>
            <a:spLocks/>
          </p:cNvSpPr>
          <p:nvPr/>
        </p:nvSpPr>
        <p:spPr bwMode="auto">
          <a:xfrm>
            <a:off x="3927475" y="3387725"/>
            <a:ext cx="188913" cy="153988"/>
          </a:xfrm>
          <a:custGeom>
            <a:avLst/>
            <a:gdLst>
              <a:gd name="T0" fmla="*/ 297379225 w 119"/>
              <a:gd name="T1" fmla="*/ 128529180 h 97"/>
              <a:gd name="T2" fmla="*/ 209174316 w 119"/>
              <a:gd name="T3" fmla="*/ 0 h 97"/>
              <a:gd name="T4" fmla="*/ 0 w 119"/>
              <a:gd name="T5" fmla="*/ 241935786 h 97"/>
              <a:gd name="T6" fmla="*/ 297379225 w 119"/>
              <a:gd name="T7" fmla="*/ 128529180 h 9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9" h="97">
                <a:moveTo>
                  <a:pt x="118" y="51"/>
                </a:moveTo>
                <a:lnTo>
                  <a:pt x="83" y="0"/>
                </a:lnTo>
                <a:lnTo>
                  <a:pt x="0" y="96"/>
                </a:lnTo>
                <a:lnTo>
                  <a:pt x="118" y="5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00" name="Rectangle 30">
            <a:extLst>
              <a:ext uri="{FF2B5EF4-FFF2-40B4-BE49-F238E27FC236}">
                <a16:creationId xmlns:a16="http://schemas.microsoft.com/office/drawing/2014/main" id="{1C0CE856-E920-4093-AF7C-33635EBC5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288" y="3556000"/>
            <a:ext cx="22272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 i="1">
                <a:solidFill>
                  <a:srgbClr val="000000"/>
                </a:solidFill>
              </a:rPr>
              <a:t>Az igényelt rendszer </a:t>
            </a:r>
          </a:p>
          <a:p>
            <a:pPr>
              <a:spcBef>
                <a:spcPct val="0"/>
              </a:spcBef>
            </a:pPr>
            <a:r>
              <a:rPr lang="en-US" altLang="hu-HU" sz="1600" b="0" i="1">
                <a:solidFill>
                  <a:srgbClr val="000000"/>
                </a:solidFill>
              </a:rPr>
              <a:t>logikai adatmodellje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Élőláb helye 4">
            <a:extLst>
              <a:ext uri="{FF2B5EF4-FFF2-40B4-BE49-F238E27FC236}">
                <a16:creationId xmlns:a16="http://schemas.microsoft.com/office/drawing/2014/main" id="{2E2021EE-5FB1-494F-9C96-4E5A964B2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38915" name="Dia számának helye 5">
            <a:extLst>
              <a:ext uri="{FF2B5EF4-FFF2-40B4-BE49-F238E27FC236}">
                <a16:creationId xmlns:a16="http://schemas.microsoft.com/office/drawing/2014/main" id="{963DBB99-1C23-49FA-96AE-3E28E95B4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586DA061-7DD0-4349-B499-3FCFBF60F0C3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9118C42B-839D-43D5-976F-7381AEBD8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38917" name="Freeform 3">
            <a:extLst>
              <a:ext uri="{FF2B5EF4-FFF2-40B4-BE49-F238E27FC236}">
                <a16:creationId xmlns:a16="http://schemas.microsoft.com/office/drawing/2014/main" id="{BBA74032-BE94-4B4E-932E-7C2101FE9111}"/>
              </a:ext>
            </a:extLst>
          </p:cNvPr>
          <p:cNvSpPr>
            <a:spLocks/>
          </p:cNvSpPr>
          <p:nvPr/>
        </p:nvSpPr>
        <p:spPr bwMode="auto">
          <a:xfrm>
            <a:off x="4911725" y="3146425"/>
            <a:ext cx="446088" cy="246063"/>
          </a:xfrm>
          <a:custGeom>
            <a:avLst/>
            <a:gdLst>
              <a:gd name="T0" fmla="*/ 0 w 281"/>
              <a:gd name="T1" fmla="*/ 0 h 155"/>
              <a:gd name="T2" fmla="*/ 705644541 w 281"/>
              <a:gd name="T3" fmla="*/ 0 h 155"/>
              <a:gd name="T4" fmla="*/ 705644541 w 281"/>
              <a:gd name="T5" fmla="*/ 388104851 h 155"/>
              <a:gd name="T6" fmla="*/ 0 w 281"/>
              <a:gd name="T7" fmla="*/ 388104851 h 155"/>
              <a:gd name="T8" fmla="*/ 0 w 281"/>
              <a:gd name="T9" fmla="*/ 0 h 155"/>
              <a:gd name="T10" fmla="*/ 0 w 281"/>
              <a:gd name="T11" fmla="*/ 0 h 1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1" h="155">
                <a:moveTo>
                  <a:pt x="0" y="0"/>
                </a:moveTo>
                <a:lnTo>
                  <a:pt x="280" y="0"/>
                </a:lnTo>
                <a:lnTo>
                  <a:pt x="280" y="154"/>
                </a:lnTo>
                <a:lnTo>
                  <a:pt x="0" y="154"/>
                </a:lnTo>
                <a:lnTo>
                  <a:pt x="0" y="0"/>
                </a:lnTo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18" name="Freeform 4">
            <a:extLst>
              <a:ext uri="{FF2B5EF4-FFF2-40B4-BE49-F238E27FC236}">
                <a16:creationId xmlns:a16="http://schemas.microsoft.com/office/drawing/2014/main" id="{EDB56AAC-C8E7-41CA-A5D2-3B8004CC3EB9}"/>
              </a:ext>
            </a:extLst>
          </p:cNvPr>
          <p:cNvSpPr>
            <a:spLocks/>
          </p:cNvSpPr>
          <p:nvPr/>
        </p:nvSpPr>
        <p:spPr bwMode="auto">
          <a:xfrm>
            <a:off x="4464050" y="2914650"/>
            <a:ext cx="449263" cy="233363"/>
          </a:xfrm>
          <a:custGeom>
            <a:avLst/>
            <a:gdLst>
              <a:gd name="T0" fmla="*/ 0 w 283"/>
              <a:gd name="T1" fmla="*/ 0 h 147"/>
              <a:gd name="T2" fmla="*/ 0 w 283"/>
              <a:gd name="T3" fmla="*/ 367943601 h 147"/>
              <a:gd name="T4" fmla="*/ 710684853 w 283"/>
              <a:gd name="T5" fmla="*/ 367943601 h 147"/>
              <a:gd name="T6" fmla="*/ 710684853 w 283"/>
              <a:gd name="T7" fmla="*/ 0 h 147"/>
              <a:gd name="T8" fmla="*/ 0 w 283"/>
              <a:gd name="T9" fmla="*/ 0 h 147"/>
              <a:gd name="T10" fmla="*/ 0 w 283"/>
              <a:gd name="T11" fmla="*/ 0 h 1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3" h="147">
                <a:moveTo>
                  <a:pt x="0" y="0"/>
                </a:moveTo>
                <a:lnTo>
                  <a:pt x="0" y="146"/>
                </a:lnTo>
                <a:lnTo>
                  <a:pt x="282" y="146"/>
                </a:lnTo>
                <a:lnTo>
                  <a:pt x="282" y="0"/>
                </a:lnTo>
                <a:lnTo>
                  <a:pt x="0" y="0"/>
                </a:lnTo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19" name="Freeform 5">
            <a:extLst>
              <a:ext uri="{FF2B5EF4-FFF2-40B4-BE49-F238E27FC236}">
                <a16:creationId xmlns:a16="http://schemas.microsoft.com/office/drawing/2014/main" id="{546AFF39-707F-4BBF-999F-89FEAD3D1381}"/>
              </a:ext>
            </a:extLst>
          </p:cNvPr>
          <p:cNvSpPr>
            <a:spLocks/>
          </p:cNvSpPr>
          <p:nvPr/>
        </p:nvSpPr>
        <p:spPr bwMode="auto">
          <a:xfrm>
            <a:off x="5356225" y="3390900"/>
            <a:ext cx="444500" cy="241300"/>
          </a:xfrm>
          <a:custGeom>
            <a:avLst/>
            <a:gdLst>
              <a:gd name="T0" fmla="*/ 703124388 w 280"/>
              <a:gd name="T1" fmla="*/ 380544388 h 152"/>
              <a:gd name="T2" fmla="*/ 703124388 w 280"/>
              <a:gd name="T3" fmla="*/ 0 h 152"/>
              <a:gd name="T4" fmla="*/ 0 w 280"/>
              <a:gd name="T5" fmla="*/ 0 h 152"/>
              <a:gd name="T6" fmla="*/ 0 w 280"/>
              <a:gd name="T7" fmla="*/ 380544388 h 152"/>
              <a:gd name="T8" fmla="*/ 703124388 w 280"/>
              <a:gd name="T9" fmla="*/ 380544388 h 152"/>
              <a:gd name="T10" fmla="*/ 703124388 w 280"/>
              <a:gd name="T11" fmla="*/ 380544388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0" h="152">
                <a:moveTo>
                  <a:pt x="279" y="151"/>
                </a:moveTo>
                <a:lnTo>
                  <a:pt x="279" y="0"/>
                </a:lnTo>
                <a:lnTo>
                  <a:pt x="0" y="0"/>
                </a:lnTo>
                <a:lnTo>
                  <a:pt x="0" y="151"/>
                </a:lnTo>
                <a:lnTo>
                  <a:pt x="279" y="151"/>
                </a:lnTo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20" name="Freeform 6">
            <a:extLst>
              <a:ext uri="{FF2B5EF4-FFF2-40B4-BE49-F238E27FC236}">
                <a16:creationId xmlns:a16="http://schemas.microsoft.com/office/drawing/2014/main" id="{C5A80165-1FE4-4FC5-A938-D85D6557C576}"/>
              </a:ext>
            </a:extLst>
          </p:cNvPr>
          <p:cNvSpPr>
            <a:spLocks/>
          </p:cNvSpPr>
          <p:nvPr/>
        </p:nvSpPr>
        <p:spPr bwMode="auto">
          <a:xfrm>
            <a:off x="5800725" y="3630613"/>
            <a:ext cx="444500" cy="239712"/>
          </a:xfrm>
          <a:custGeom>
            <a:avLst/>
            <a:gdLst>
              <a:gd name="T0" fmla="*/ 0 w 280"/>
              <a:gd name="T1" fmla="*/ 378022649 h 151"/>
              <a:gd name="T2" fmla="*/ 0 w 280"/>
              <a:gd name="T3" fmla="*/ 0 h 151"/>
              <a:gd name="T4" fmla="*/ 703124388 w 280"/>
              <a:gd name="T5" fmla="*/ 0 h 151"/>
              <a:gd name="T6" fmla="*/ 703124388 w 280"/>
              <a:gd name="T7" fmla="*/ 378022649 h 151"/>
              <a:gd name="T8" fmla="*/ 0 w 280"/>
              <a:gd name="T9" fmla="*/ 378022649 h 151"/>
              <a:gd name="T10" fmla="*/ 0 w 280"/>
              <a:gd name="T11" fmla="*/ 378022649 h 15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0" h="151">
                <a:moveTo>
                  <a:pt x="0" y="150"/>
                </a:moveTo>
                <a:lnTo>
                  <a:pt x="0" y="0"/>
                </a:lnTo>
                <a:lnTo>
                  <a:pt x="279" y="0"/>
                </a:lnTo>
                <a:lnTo>
                  <a:pt x="279" y="150"/>
                </a:lnTo>
                <a:lnTo>
                  <a:pt x="0" y="150"/>
                </a:lnTo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21" name="Freeform 7">
            <a:extLst>
              <a:ext uri="{FF2B5EF4-FFF2-40B4-BE49-F238E27FC236}">
                <a16:creationId xmlns:a16="http://schemas.microsoft.com/office/drawing/2014/main" id="{A5DB5F85-B1E8-406F-8EFD-C5E23FDD67E7}"/>
              </a:ext>
            </a:extLst>
          </p:cNvPr>
          <p:cNvSpPr>
            <a:spLocks/>
          </p:cNvSpPr>
          <p:nvPr/>
        </p:nvSpPr>
        <p:spPr bwMode="auto">
          <a:xfrm>
            <a:off x="6246813" y="3868738"/>
            <a:ext cx="457200" cy="234950"/>
          </a:xfrm>
          <a:custGeom>
            <a:avLst/>
            <a:gdLst>
              <a:gd name="T0" fmla="*/ 0 w 288"/>
              <a:gd name="T1" fmla="*/ 370463763 h 148"/>
              <a:gd name="T2" fmla="*/ 0 w 288"/>
              <a:gd name="T3" fmla="*/ 0 h 148"/>
              <a:gd name="T4" fmla="*/ 723285638 w 288"/>
              <a:gd name="T5" fmla="*/ 0 h 148"/>
              <a:gd name="T6" fmla="*/ 723285638 w 288"/>
              <a:gd name="T7" fmla="*/ 370463763 h 148"/>
              <a:gd name="T8" fmla="*/ 0 w 288"/>
              <a:gd name="T9" fmla="*/ 370463763 h 148"/>
              <a:gd name="T10" fmla="*/ 0 w 288"/>
              <a:gd name="T11" fmla="*/ 370463763 h 1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8" h="148">
                <a:moveTo>
                  <a:pt x="0" y="147"/>
                </a:moveTo>
                <a:lnTo>
                  <a:pt x="0" y="0"/>
                </a:lnTo>
                <a:lnTo>
                  <a:pt x="287" y="0"/>
                </a:lnTo>
                <a:lnTo>
                  <a:pt x="287" y="147"/>
                </a:lnTo>
                <a:lnTo>
                  <a:pt x="0" y="147"/>
                </a:lnTo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22" name="Freeform 8">
            <a:extLst>
              <a:ext uri="{FF2B5EF4-FFF2-40B4-BE49-F238E27FC236}">
                <a16:creationId xmlns:a16="http://schemas.microsoft.com/office/drawing/2014/main" id="{6B662EA3-5A53-4036-9444-08635363FFE1}"/>
              </a:ext>
            </a:extLst>
          </p:cNvPr>
          <p:cNvSpPr>
            <a:spLocks/>
          </p:cNvSpPr>
          <p:nvPr/>
        </p:nvSpPr>
        <p:spPr bwMode="auto">
          <a:xfrm>
            <a:off x="4467225" y="3148013"/>
            <a:ext cx="1778000" cy="957262"/>
          </a:xfrm>
          <a:custGeom>
            <a:avLst/>
            <a:gdLst>
              <a:gd name="T0" fmla="*/ 0 w 1120"/>
              <a:gd name="T1" fmla="*/ 0 h 603"/>
              <a:gd name="T2" fmla="*/ 0 w 1120"/>
              <a:gd name="T3" fmla="*/ 1517133270 h 603"/>
              <a:gd name="T4" fmla="*/ 2147483646 w 1120"/>
              <a:gd name="T5" fmla="*/ 1517133270 h 603"/>
              <a:gd name="T6" fmla="*/ 2147483646 w 1120"/>
              <a:gd name="T7" fmla="*/ 1141629391 h 603"/>
              <a:gd name="T8" fmla="*/ 2116931250 w 1120"/>
              <a:gd name="T9" fmla="*/ 1141629391 h 603"/>
              <a:gd name="T10" fmla="*/ 2116931250 w 1120"/>
              <a:gd name="T11" fmla="*/ 768646461 h 603"/>
              <a:gd name="T12" fmla="*/ 1408768138 w 1120"/>
              <a:gd name="T13" fmla="*/ 768646461 h 603"/>
              <a:gd name="T14" fmla="*/ 1408768138 w 1120"/>
              <a:gd name="T15" fmla="*/ 385582911 h 603"/>
              <a:gd name="T16" fmla="*/ 705643750 w 1120"/>
              <a:gd name="T17" fmla="*/ 385582911 h 603"/>
              <a:gd name="T18" fmla="*/ 705643750 w 1120"/>
              <a:gd name="T19" fmla="*/ 0 h 603"/>
              <a:gd name="T20" fmla="*/ 0 w 1120"/>
              <a:gd name="T21" fmla="*/ 0 h 603"/>
              <a:gd name="T22" fmla="*/ 0 w 1120"/>
              <a:gd name="T23" fmla="*/ 0 h 60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120" h="603">
                <a:moveTo>
                  <a:pt x="0" y="0"/>
                </a:moveTo>
                <a:lnTo>
                  <a:pt x="0" y="602"/>
                </a:lnTo>
                <a:lnTo>
                  <a:pt x="1119" y="602"/>
                </a:lnTo>
                <a:lnTo>
                  <a:pt x="1119" y="453"/>
                </a:lnTo>
                <a:lnTo>
                  <a:pt x="840" y="453"/>
                </a:lnTo>
                <a:lnTo>
                  <a:pt x="840" y="305"/>
                </a:lnTo>
                <a:lnTo>
                  <a:pt x="559" y="305"/>
                </a:lnTo>
                <a:lnTo>
                  <a:pt x="559" y="153"/>
                </a:lnTo>
                <a:lnTo>
                  <a:pt x="280" y="153"/>
                </a:lnTo>
                <a:lnTo>
                  <a:pt x="280" y="0"/>
                </a:lnTo>
                <a:lnTo>
                  <a:pt x="0" y="0"/>
                </a:lnTo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23" name="Line 9">
            <a:extLst>
              <a:ext uri="{FF2B5EF4-FFF2-40B4-BE49-F238E27FC236}">
                <a16:creationId xmlns:a16="http://schemas.microsoft.com/office/drawing/2014/main" id="{FB08B830-1DD1-4F72-8531-8D2D99AD30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4050" y="2201863"/>
            <a:ext cx="0" cy="2206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24" name="Line 10">
            <a:extLst>
              <a:ext uri="{FF2B5EF4-FFF2-40B4-BE49-F238E27FC236}">
                <a16:creationId xmlns:a16="http://schemas.microsoft.com/office/drawing/2014/main" id="{88171BB1-7893-44BA-B3D5-0EED733912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2200" y="2201863"/>
            <a:ext cx="0" cy="2206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25" name="Line 11">
            <a:extLst>
              <a:ext uri="{FF2B5EF4-FFF2-40B4-BE49-F238E27FC236}">
                <a16:creationId xmlns:a16="http://schemas.microsoft.com/office/drawing/2014/main" id="{53F92C0C-74B1-4E6E-851D-2B4431D7AB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1938" y="2201863"/>
            <a:ext cx="0" cy="2206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26" name="Line 12">
            <a:extLst>
              <a:ext uri="{FF2B5EF4-FFF2-40B4-BE49-F238E27FC236}">
                <a16:creationId xmlns:a16="http://schemas.microsoft.com/office/drawing/2014/main" id="{A7C9AB05-32C8-4FCA-84FC-83AD9AA33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8500" y="2201863"/>
            <a:ext cx="0" cy="2206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27" name="Line 13">
            <a:extLst>
              <a:ext uri="{FF2B5EF4-FFF2-40B4-BE49-F238E27FC236}">
                <a16:creationId xmlns:a16="http://schemas.microsoft.com/office/drawing/2014/main" id="{28C34308-9125-4F96-847D-76E5F544AA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8238" y="2201863"/>
            <a:ext cx="0" cy="2206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28" name="Line 14">
            <a:extLst>
              <a:ext uri="{FF2B5EF4-FFF2-40B4-BE49-F238E27FC236}">
                <a16:creationId xmlns:a16="http://schemas.microsoft.com/office/drawing/2014/main" id="{5233EF2C-59B4-494C-A4C6-6454138054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4013" y="2197100"/>
            <a:ext cx="0" cy="2211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29" name="Line 15">
            <a:extLst>
              <a:ext uri="{FF2B5EF4-FFF2-40B4-BE49-F238E27FC236}">
                <a16:creationId xmlns:a16="http://schemas.microsoft.com/office/drawing/2014/main" id="{8185CB24-A119-49A7-B6B1-53DBCFB92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0100" y="2197100"/>
            <a:ext cx="0" cy="2211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30" name="Line 16">
            <a:extLst>
              <a:ext uri="{FF2B5EF4-FFF2-40B4-BE49-F238E27FC236}">
                <a16:creationId xmlns:a16="http://schemas.microsoft.com/office/drawing/2014/main" id="{DD635543-341B-4C75-8A6B-82F5E4E72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6188" y="2197100"/>
            <a:ext cx="0" cy="2211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31" name="Line 17">
            <a:extLst>
              <a:ext uri="{FF2B5EF4-FFF2-40B4-BE49-F238E27FC236}">
                <a16:creationId xmlns:a16="http://schemas.microsoft.com/office/drawing/2014/main" id="{89711757-D4BF-45D9-A584-9C7357038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42275" y="2197100"/>
            <a:ext cx="0" cy="2211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32" name="Line 18">
            <a:extLst>
              <a:ext uri="{FF2B5EF4-FFF2-40B4-BE49-F238E27FC236}">
                <a16:creationId xmlns:a16="http://schemas.microsoft.com/office/drawing/2014/main" id="{AECBFB5B-82ED-4F3D-BD59-693D475B2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8486775" y="2197100"/>
            <a:ext cx="0" cy="2211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33" name="Line 19">
            <a:extLst>
              <a:ext uri="{FF2B5EF4-FFF2-40B4-BE49-F238E27FC236}">
                <a16:creationId xmlns:a16="http://schemas.microsoft.com/office/drawing/2014/main" id="{041182CC-B2E0-4CA8-BFE7-9D84322B3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31275" y="2197100"/>
            <a:ext cx="0" cy="2211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34" name="Line 20">
            <a:extLst>
              <a:ext uri="{FF2B5EF4-FFF2-40B4-BE49-F238E27FC236}">
                <a16:creationId xmlns:a16="http://schemas.microsoft.com/office/drawing/2014/main" id="{C955F0CA-549C-40F6-8B6E-46DA5DB872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0550" y="2914650"/>
            <a:ext cx="62404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35" name="Line 21">
            <a:extLst>
              <a:ext uri="{FF2B5EF4-FFF2-40B4-BE49-F238E27FC236}">
                <a16:creationId xmlns:a16="http://schemas.microsoft.com/office/drawing/2014/main" id="{363393BD-0F03-4FFD-B4D8-38B9536709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0550" y="3146425"/>
            <a:ext cx="62388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36" name="Line 22">
            <a:extLst>
              <a:ext uri="{FF2B5EF4-FFF2-40B4-BE49-F238E27FC236}">
                <a16:creationId xmlns:a16="http://schemas.microsoft.com/office/drawing/2014/main" id="{1B6379E5-40C5-4203-90DC-625AC53E09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0550" y="3390900"/>
            <a:ext cx="62388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37" name="Line 23">
            <a:extLst>
              <a:ext uri="{FF2B5EF4-FFF2-40B4-BE49-F238E27FC236}">
                <a16:creationId xmlns:a16="http://schemas.microsoft.com/office/drawing/2014/main" id="{2D7D5FEF-A6E8-457E-97D1-FF37AC6777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3725" y="3630613"/>
            <a:ext cx="62404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38" name="Line 24">
            <a:extLst>
              <a:ext uri="{FF2B5EF4-FFF2-40B4-BE49-F238E27FC236}">
                <a16:creationId xmlns:a16="http://schemas.microsoft.com/office/drawing/2014/main" id="{BF23A79D-A644-45DD-9B9C-C8F5AEEC19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0550" y="3868738"/>
            <a:ext cx="62388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39" name="Line 25">
            <a:extLst>
              <a:ext uri="{FF2B5EF4-FFF2-40B4-BE49-F238E27FC236}">
                <a16:creationId xmlns:a16="http://schemas.microsoft.com/office/drawing/2014/main" id="{40188FA3-60D5-4AAF-B6CF-33B197582F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0550" y="4102100"/>
            <a:ext cx="62388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40" name="Freeform 26">
            <a:extLst>
              <a:ext uri="{FF2B5EF4-FFF2-40B4-BE49-F238E27FC236}">
                <a16:creationId xmlns:a16="http://schemas.microsoft.com/office/drawing/2014/main" id="{D1FE8472-E35F-488A-B1AA-635D91DF965D}"/>
              </a:ext>
            </a:extLst>
          </p:cNvPr>
          <p:cNvSpPr>
            <a:spLocks/>
          </p:cNvSpPr>
          <p:nvPr/>
        </p:nvSpPr>
        <p:spPr bwMode="auto">
          <a:xfrm>
            <a:off x="3133725" y="2173288"/>
            <a:ext cx="6243638" cy="2236787"/>
          </a:xfrm>
          <a:custGeom>
            <a:avLst/>
            <a:gdLst>
              <a:gd name="T0" fmla="*/ 2147483646 w 3933"/>
              <a:gd name="T1" fmla="*/ 0 h 1409"/>
              <a:gd name="T2" fmla="*/ 0 w 3933"/>
              <a:gd name="T3" fmla="*/ 0 h 1409"/>
              <a:gd name="T4" fmla="*/ 0 w 3933"/>
              <a:gd name="T5" fmla="*/ 2147483646 h 14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33" h="1409">
                <a:moveTo>
                  <a:pt x="3932" y="0"/>
                </a:moveTo>
                <a:lnTo>
                  <a:pt x="0" y="0"/>
                </a:lnTo>
                <a:lnTo>
                  <a:pt x="0" y="140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41" name="Line 27">
            <a:extLst>
              <a:ext uri="{FF2B5EF4-FFF2-40B4-BE49-F238E27FC236}">
                <a16:creationId xmlns:a16="http://schemas.microsoft.com/office/drawing/2014/main" id="{0D74FE19-947C-4DE7-A571-8E5FDCFCA9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2613" y="2198688"/>
            <a:ext cx="1341437" cy="715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42" name="Freeform 28">
            <a:extLst>
              <a:ext uri="{FF2B5EF4-FFF2-40B4-BE49-F238E27FC236}">
                <a16:creationId xmlns:a16="http://schemas.microsoft.com/office/drawing/2014/main" id="{A56863D2-0BBC-4F42-97B7-476AE497D31C}"/>
              </a:ext>
            </a:extLst>
          </p:cNvPr>
          <p:cNvSpPr>
            <a:spLocks/>
          </p:cNvSpPr>
          <p:nvPr/>
        </p:nvSpPr>
        <p:spPr bwMode="auto">
          <a:xfrm>
            <a:off x="9297988" y="2070100"/>
            <a:ext cx="166687" cy="244475"/>
          </a:xfrm>
          <a:custGeom>
            <a:avLst/>
            <a:gdLst>
              <a:gd name="T0" fmla="*/ 262095464 w 105"/>
              <a:gd name="T1" fmla="*/ 385584700 h 154"/>
              <a:gd name="T2" fmla="*/ 10080595 w 105"/>
              <a:gd name="T3" fmla="*/ 304939700 h 154"/>
              <a:gd name="T4" fmla="*/ 262095464 w 105"/>
              <a:gd name="T5" fmla="*/ 73085325 h 154"/>
              <a:gd name="T6" fmla="*/ 0 w 105"/>
              <a:gd name="T7" fmla="*/ 0 h 1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" h="154">
                <a:moveTo>
                  <a:pt x="104" y="153"/>
                </a:moveTo>
                <a:lnTo>
                  <a:pt x="4" y="121"/>
                </a:lnTo>
                <a:lnTo>
                  <a:pt x="104" y="2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43" name="Freeform 29">
            <a:extLst>
              <a:ext uri="{FF2B5EF4-FFF2-40B4-BE49-F238E27FC236}">
                <a16:creationId xmlns:a16="http://schemas.microsoft.com/office/drawing/2014/main" id="{1D08A5ED-94C6-4422-80B4-3BEB0E151C4E}"/>
              </a:ext>
            </a:extLst>
          </p:cNvPr>
          <p:cNvSpPr>
            <a:spLocks/>
          </p:cNvSpPr>
          <p:nvPr/>
        </p:nvSpPr>
        <p:spPr bwMode="auto">
          <a:xfrm>
            <a:off x="3100388" y="4438650"/>
            <a:ext cx="369887" cy="63500"/>
          </a:xfrm>
          <a:custGeom>
            <a:avLst/>
            <a:gdLst>
              <a:gd name="T0" fmla="*/ 584675460 w 233"/>
              <a:gd name="T1" fmla="*/ 0 h 40"/>
              <a:gd name="T2" fmla="*/ 461188764 w 233"/>
              <a:gd name="T3" fmla="*/ 93246575 h 40"/>
              <a:gd name="T4" fmla="*/ 108367366 w 233"/>
              <a:gd name="T5" fmla="*/ 0 h 40"/>
              <a:gd name="T6" fmla="*/ 0 w 233"/>
              <a:gd name="T7" fmla="*/ 98286888 h 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3" h="40">
                <a:moveTo>
                  <a:pt x="232" y="0"/>
                </a:moveTo>
                <a:lnTo>
                  <a:pt x="183" y="37"/>
                </a:lnTo>
                <a:lnTo>
                  <a:pt x="43" y="0"/>
                </a:lnTo>
                <a:lnTo>
                  <a:pt x="0" y="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44" name="Rectangle 30">
            <a:extLst>
              <a:ext uri="{FF2B5EF4-FFF2-40B4-BE49-F238E27FC236}">
                <a16:creationId xmlns:a16="http://schemas.microsoft.com/office/drawing/2014/main" id="{E6EBD775-0BC0-493A-B705-328EF6F7D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3550" y="638175"/>
            <a:ext cx="6950075" cy="268288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KAPCSOLATOK AZONOSÍTÁSA</a:t>
            </a:r>
          </a:p>
        </p:txBody>
      </p:sp>
      <p:sp>
        <p:nvSpPr>
          <p:cNvPr id="38945" name="Rectangle 31">
            <a:extLst>
              <a:ext uri="{FF2B5EF4-FFF2-40B4-BE49-F238E27FC236}">
                <a16:creationId xmlns:a16="http://schemas.microsoft.com/office/drawing/2014/main" id="{2A2992EB-6EE6-4CCC-B8D5-5D1E7BF96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650" y="2171700"/>
            <a:ext cx="194945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Entitások:</a:t>
            </a:r>
          </a:p>
          <a:p>
            <a:pPr>
              <a:spcBef>
                <a:spcPct val="0"/>
              </a:spcBef>
            </a:pPr>
            <a:endParaRPr lang="en-US" altLang="hu-HU" sz="18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vevő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számla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termék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szállítói rendelés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vásárlói rendelés</a:t>
            </a: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stb.</a:t>
            </a:r>
          </a:p>
        </p:txBody>
      </p:sp>
      <p:sp>
        <p:nvSpPr>
          <p:cNvPr id="38946" name="Rectangle 32">
            <a:extLst>
              <a:ext uri="{FF2B5EF4-FFF2-40B4-BE49-F238E27FC236}">
                <a16:creationId xmlns:a16="http://schemas.microsoft.com/office/drawing/2014/main" id="{F9C63932-3539-4963-B31A-BF5C50A41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463" y="2695575"/>
            <a:ext cx="1089025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ENTITÁS</a:t>
            </a:r>
          </a:p>
        </p:txBody>
      </p:sp>
      <p:sp>
        <p:nvSpPr>
          <p:cNvPr id="38947" name="Rectangle 33">
            <a:extLst>
              <a:ext uri="{FF2B5EF4-FFF2-40B4-BE49-F238E27FC236}">
                <a16:creationId xmlns:a16="http://schemas.microsoft.com/office/drawing/2014/main" id="{52CB0E40-3EF0-4E35-B292-07733C672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0275" y="2209800"/>
            <a:ext cx="976313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ENTITÁS</a:t>
            </a:r>
          </a:p>
        </p:txBody>
      </p:sp>
      <p:sp>
        <p:nvSpPr>
          <p:cNvPr id="38948" name="Rectangle 34">
            <a:extLst>
              <a:ext uri="{FF2B5EF4-FFF2-40B4-BE49-F238E27FC236}">
                <a16:creationId xmlns:a16="http://schemas.microsoft.com/office/drawing/2014/main" id="{F0F85AE8-240D-4B29-9C86-E98923589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013" y="2959100"/>
            <a:ext cx="184150" cy="16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8949" name="Rectangle 35">
            <a:extLst>
              <a:ext uri="{FF2B5EF4-FFF2-40B4-BE49-F238E27FC236}">
                <a16:creationId xmlns:a16="http://schemas.microsoft.com/office/drawing/2014/main" id="{09C02DAA-CCCD-4235-AD11-E353CAEF5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3863" y="3195638"/>
            <a:ext cx="182562" cy="16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8950" name="Rectangle 36">
            <a:extLst>
              <a:ext uri="{FF2B5EF4-FFF2-40B4-BE49-F238E27FC236}">
                <a16:creationId xmlns:a16="http://schemas.microsoft.com/office/drawing/2014/main" id="{D8F3FFBF-3FCE-476A-9F56-D716B7B2C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950" y="3448050"/>
            <a:ext cx="184150" cy="16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8951" name="Rectangle 37">
            <a:extLst>
              <a:ext uri="{FF2B5EF4-FFF2-40B4-BE49-F238E27FC236}">
                <a16:creationId xmlns:a16="http://schemas.microsoft.com/office/drawing/2014/main" id="{85D3F033-4ABB-4CAC-98FB-EF777FBBF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1913" y="3444875"/>
            <a:ext cx="180975" cy="16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8952" name="Rectangle 38">
            <a:extLst>
              <a:ext uri="{FF2B5EF4-FFF2-40B4-BE49-F238E27FC236}">
                <a16:creationId xmlns:a16="http://schemas.microsoft.com/office/drawing/2014/main" id="{618D5456-57DE-43AF-93B3-6E916C3CD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2863" y="2962275"/>
            <a:ext cx="180975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8953" name="Rectangle 39">
            <a:extLst>
              <a:ext uri="{FF2B5EF4-FFF2-40B4-BE49-F238E27FC236}">
                <a16:creationId xmlns:a16="http://schemas.microsoft.com/office/drawing/2014/main" id="{7381DC88-A1CF-4479-ACAE-4B1C32AE6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438" y="2971800"/>
            <a:ext cx="107315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VEVő</a:t>
            </a:r>
          </a:p>
        </p:txBody>
      </p:sp>
      <p:sp>
        <p:nvSpPr>
          <p:cNvPr id="38954" name="Rectangle 40">
            <a:extLst>
              <a:ext uri="{FF2B5EF4-FFF2-40B4-BE49-F238E27FC236}">
                <a16:creationId xmlns:a16="http://schemas.microsoft.com/office/drawing/2014/main" id="{E1C5E32F-6812-43BD-B07C-F6FEA3653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438" y="3187700"/>
            <a:ext cx="104457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SZÁMLA</a:t>
            </a:r>
          </a:p>
        </p:txBody>
      </p:sp>
      <p:sp>
        <p:nvSpPr>
          <p:cNvPr id="38955" name="Rectangle 41">
            <a:extLst>
              <a:ext uri="{FF2B5EF4-FFF2-40B4-BE49-F238E27FC236}">
                <a16:creationId xmlns:a16="http://schemas.microsoft.com/office/drawing/2014/main" id="{06938E28-0756-4784-BFBA-D96DC6AD6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438" y="3448050"/>
            <a:ext cx="1087437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TERMÉK</a:t>
            </a:r>
          </a:p>
        </p:txBody>
      </p:sp>
      <p:sp>
        <p:nvSpPr>
          <p:cNvPr id="38956" name="Rectangle 42">
            <a:extLst>
              <a:ext uri="{FF2B5EF4-FFF2-40B4-BE49-F238E27FC236}">
                <a16:creationId xmlns:a16="http://schemas.microsoft.com/office/drawing/2014/main" id="{F316C573-DB3E-442A-96BD-8783C4BC6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75" y="3662363"/>
            <a:ext cx="703263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SZ.R.</a:t>
            </a:r>
          </a:p>
        </p:txBody>
      </p:sp>
      <p:sp>
        <p:nvSpPr>
          <p:cNvPr id="38957" name="Rectangle 43">
            <a:extLst>
              <a:ext uri="{FF2B5EF4-FFF2-40B4-BE49-F238E27FC236}">
                <a16:creationId xmlns:a16="http://schemas.microsoft.com/office/drawing/2014/main" id="{DFC34F31-4FE8-4C25-8EBE-54AE8F750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2150" y="3881438"/>
            <a:ext cx="1200150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hu-HU" altLang="hu-HU" sz="1600" b="0">
                <a:solidFill>
                  <a:srgbClr val="000000"/>
                </a:solidFill>
              </a:rPr>
              <a:t>V</a:t>
            </a:r>
            <a:r>
              <a:rPr lang="en-US" altLang="hu-HU" sz="1600" b="0">
                <a:solidFill>
                  <a:srgbClr val="000000"/>
                </a:solidFill>
              </a:rPr>
              <a:t>ÁS.REND.</a:t>
            </a:r>
          </a:p>
        </p:txBody>
      </p:sp>
      <p:sp>
        <p:nvSpPr>
          <p:cNvPr id="38958" name="Rectangle 44">
            <a:extLst>
              <a:ext uri="{FF2B5EF4-FFF2-40B4-BE49-F238E27FC236}">
                <a16:creationId xmlns:a16="http://schemas.microsoft.com/office/drawing/2014/main" id="{883F02CC-5048-4C4B-94A8-8BA66FE7F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463" y="4170363"/>
            <a:ext cx="76517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hu-HU" altLang="hu-HU" sz="1600" b="0">
                <a:solidFill>
                  <a:srgbClr val="000000"/>
                </a:solidFill>
              </a:rPr>
              <a:t>stb</a:t>
            </a:r>
            <a:r>
              <a:rPr lang="en-US" altLang="hu-HU" sz="1600" b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8959" name="Rectangle 45">
            <a:extLst>
              <a:ext uri="{FF2B5EF4-FFF2-40B4-BE49-F238E27FC236}">
                <a16:creationId xmlns:a16="http://schemas.microsoft.com/office/drawing/2014/main" id="{61D41379-CD93-4263-B834-AFA2E953543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329906" y="2383632"/>
            <a:ext cx="720725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VEVő</a:t>
            </a:r>
          </a:p>
        </p:txBody>
      </p:sp>
      <p:sp>
        <p:nvSpPr>
          <p:cNvPr id="38960" name="Rectangle 46">
            <a:extLst>
              <a:ext uri="{FF2B5EF4-FFF2-40B4-BE49-F238E27FC236}">
                <a16:creationId xmlns:a16="http://schemas.microsoft.com/office/drawing/2014/main" id="{A58F8F6E-8984-4357-8249-9C64BA110B7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678363" y="2362200"/>
            <a:ext cx="8413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SZÁMLA</a:t>
            </a:r>
          </a:p>
        </p:txBody>
      </p:sp>
      <p:sp>
        <p:nvSpPr>
          <p:cNvPr id="38961" name="Rectangle 47">
            <a:extLst>
              <a:ext uri="{FF2B5EF4-FFF2-40B4-BE49-F238E27FC236}">
                <a16:creationId xmlns:a16="http://schemas.microsoft.com/office/drawing/2014/main" id="{C9E43450-72D5-4034-ABB2-69BCA19527FD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156994" y="2331244"/>
            <a:ext cx="89852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TERM.</a:t>
            </a:r>
          </a:p>
        </p:txBody>
      </p:sp>
      <p:sp>
        <p:nvSpPr>
          <p:cNvPr id="38962" name="Rectangle 48">
            <a:extLst>
              <a:ext uri="{FF2B5EF4-FFF2-40B4-BE49-F238E27FC236}">
                <a16:creationId xmlns:a16="http://schemas.microsoft.com/office/drawing/2014/main" id="{3F5BB508-8610-4737-AE3F-CBB85AC9EB4C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728494" y="2512219"/>
            <a:ext cx="517525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SZ.R.</a:t>
            </a:r>
          </a:p>
        </p:txBody>
      </p:sp>
      <p:sp>
        <p:nvSpPr>
          <p:cNvPr id="38963" name="Rectangle 49">
            <a:extLst>
              <a:ext uri="{FF2B5EF4-FFF2-40B4-BE49-F238E27FC236}">
                <a16:creationId xmlns:a16="http://schemas.microsoft.com/office/drawing/2014/main" id="{72CC4278-44EF-462A-A116-40A87E000BD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049169" y="2258219"/>
            <a:ext cx="796925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VÁS.</a:t>
            </a:r>
          </a:p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REND.</a:t>
            </a:r>
          </a:p>
        </p:txBody>
      </p:sp>
      <p:sp>
        <p:nvSpPr>
          <p:cNvPr id="38964" name="Rectangle 50">
            <a:extLst>
              <a:ext uri="{FF2B5EF4-FFF2-40B4-BE49-F238E27FC236}">
                <a16:creationId xmlns:a16="http://schemas.microsoft.com/office/drawing/2014/main" id="{C45310AA-F121-4CFF-9068-4A3C2C75C2EC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650831" y="2501107"/>
            <a:ext cx="522287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stb.</a:t>
            </a:r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Élőláb helye 4">
            <a:extLst>
              <a:ext uri="{FF2B5EF4-FFF2-40B4-BE49-F238E27FC236}">
                <a16:creationId xmlns:a16="http://schemas.microsoft.com/office/drawing/2014/main" id="{4A158EBD-52C4-4218-B06E-988781A24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40963" name="Dia számának helye 5">
            <a:extLst>
              <a:ext uri="{FF2B5EF4-FFF2-40B4-BE49-F238E27FC236}">
                <a16:creationId xmlns:a16="http://schemas.microsoft.com/office/drawing/2014/main" id="{AB0B8751-9417-4E7B-8DEE-3BEAAE830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9D507FDA-55D3-4C40-944C-BB8BC3CC3297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E5E89699-6BAE-41B3-9AE9-147527BE7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4FB6E426-5A1E-4824-A38E-929CD216D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40966" name="Freeform 4">
            <a:extLst>
              <a:ext uri="{FF2B5EF4-FFF2-40B4-BE49-F238E27FC236}">
                <a16:creationId xmlns:a16="http://schemas.microsoft.com/office/drawing/2014/main" id="{BFAD7A2F-9D37-4E83-AD4F-28F424E8823A}"/>
              </a:ext>
            </a:extLst>
          </p:cNvPr>
          <p:cNvSpPr>
            <a:spLocks/>
          </p:cNvSpPr>
          <p:nvPr/>
        </p:nvSpPr>
        <p:spPr bwMode="auto">
          <a:xfrm>
            <a:off x="6511925" y="3205163"/>
            <a:ext cx="1296988" cy="693737"/>
          </a:xfrm>
          <a:custGeom>
            <a:avLst/>
            <a:gdLst>
              <a:gd name="T0" fmla="*/ 0 w 817"/>
              <a:gd name="T1" fmla="*/ 0 h 437"/>
              <a:gd name="T2" fmla="*/ 0 w 817"/>
              <a:gd name="T3" fmla="*/ 1098787333 h 437"/>
              <a:gd name="T4" fmla="*/ 2056448293 w 817"/>
              <a:gd name="T5" fmla="*/ 1098787333 h 437"/>
              <a:gd name="T6" fmla="*/ 2056448293 w 817"/>
              <a:gd name="T7" fmla="*/ 549393667 h 437"/>
              <a:gd name="T8" fmla="*/ 1028224146 w 817"/>
              <a:gd name="T9" fmla="*/ 549393667 h 437"/>
              <a:gd name="T10" fmla="*/ 1025704783 w 817"/>
              <a:gd name="T11" fmla="*/ 549393667 h 437"/>
              <a:gd name="T12" fmla="*/ 1025704783 w 817"/>
              <a:gd name="T13" fmla="*/ 0 h 437"/>
              <a:gd name="T14" fmla="*/ 0 w 817"/>
              <a:gd name="T15" fmla="*/ 0 h 437"/>
              <a:gd name="T16" fmla="*/ 0 w 817"/>
              <a:gd name="T17" fmla="*/ 0 h 4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17" h="437">
                <a:moveTo>
                  <a:pt x="0" y="0"/>
                </a:moveTo>
                <a:lnTo>
                  <a:pt x="0" y="436"/>
                </a:lnTo>
                <a:lnTo>
                  <a:pt x="816" y="436"/>
                </a:lnTo>
                <a:lnTo>
                  <a:pt x="816" y="218"/>
                </a:lnTo>
                <a:lnTo>
                  <a:pt x="408" y="218"/>
                </a:lnTo>
                <a:lnTo>
                  <a:pt x="407" y="218"/>
                </a:lnTo>
                <a:lnTo>
                  <a:pt x="407" y="0"/>
                </a:lnTo>
                <a:lnTo>
                  <a:pt x="0" y="0"/>
                </a:lnTo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67" name="Freeform 5">
            <a:extLst>
              <a:ext uri="{FF2B5EF4-FFF2-40B4-BE49-F238E27FC236}">
                <a16:creationId xmlns:a16="http://schemas.microsoft.com/office/drawing/2014/main" id="{34926F81-CAB0-454A-851B-12791EA3D1C7}"/>
              </a:ext>
            </a:extLst>
          </p:cNvPr>
          <p:cNvSpPr>
            <a:spLocks/>
          </p:cNvSpPr>
          <p:nvPr/>
        </p:nvSpPr>
        <p:spPr bwMode="auto">
          <a:xfrm>
            <a:off x="7158038" y="3205163"/>
            <a:ext cx="650875" cy="347662"/>
          </a:xfrm>
          <a:custGeom>
            <a:avLst/>
            <a:gdLst>
              <a:gd name="T0" fmla="*/ 0 w 410"/>
              <a:gd name="T1" fmla="*/ 0 h 219"/>
              <a:gd name="T2" fmla="*/ 1030744700 w 410"/>
              <a:gd name="T3" fmla="*/ 0 h 219"/>
              <a:gd name="T4" fmla="*/ 1030744700 w 410"/>
              <a:gd name="T5" fmla="*/ 549393272 h 219"/>
              <a:gd name="T6" fmla="*/ 0 w 410"/>
              <a:gd name="T7" fmla="*/ 549393272 h 219"/>
              <a:gd name="T8" fmla="*/ 0 w 410"/>
              <a:gd name="T9" fmla="*/ 0 h 219"/>
              <a:gd name="T10" fmla="*/ 0 w 410"/>
              <a:gd name="T11" fmla="*/ 0 h 2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0" h="219">
                <a:moveTo>
                  <a:pt x="0" y="0"/>
                </a:moveTo>
                <a:lnTo>
                  <a:pt x="409" y="0"/>
                </a:lnTo>
                <a:lnTo>
                  <a:pt x="409" y="218"/>
                </a:lnTo>
                <a:lnTo>
                  <a:pt x="0" y="218"/>
                </a:lnTo>
                <a:lnTo>
                  <a:pt x="0" y="0"/>
                </a:lnTo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68" name="Freeform 6">
            <a:extLst>
              <a:ext uri="{FF2B5EF4-FFF2-40B4-BE49-F238E27FC236}">
                <a16:creationId xmlns:a16="http://schemas.microsoft.com/office/drawing/2014/main" id="{FC4C758A-F316-4790-92D8-C51394F23961}"/>
              </a:ext>
            </a:extLst>
          </p:cNvPr>
          <p:cNvSpPr>
            <a:spLocks/>
          </p:cNvSpPr>
          <p:nvPr/>
        </p:nvSpPr>
        <p:spPr bwMode="auto">
          <a:xfrm>
            <a:off x="7810500" y="3549650"/>
            <a:ext cx="654050" cy="352425"/>
          </a:xfrm>
          <a:custGeom>
            <a:avLst/>
            <a:gdLst>
              <a:gd name="T0" fmla="*/ 0 w 412"/>
              <a:gd name="T1" fmla="*/ 556955325 h 222"/>
              <a:gd name="T2" fmla="*/ 0 w 412"/>
              <a:gd name="T3" fmla="*/ 0 h 222"/>
              <a:gd name="T4" fmla="*/ 1035785013 w 412"/>
              <a:gd name="T5" fmla="*/ 0 h 222"/>
              <a:gd name="T6" fmla="*/ 1035785013 w 412"/>
              <a:gd name="T7" fmla="*/ 556955325 h 222"/>
              <a:gd name="T8" fmla="*/ 0 w 412"/>
              <a:gd name="T9" fmla="*/ 556955325 h 222"/>
              <a:gd name="T10" fmla="*/ 0 w 412"/>
              <a:gd name="T11" fmla="*/ 556955325 h 2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2" h="222">
                <a:moveTo>
                  <a:pt x="0" y="221"/>
                </a:moveTo>
                <a:lnTo>
                  <a:pt x="0" y="0"/>
                </a:lnTo>
                <a:lnTo>
                  <a:pt x="411" y="0"/>
                </a:lnTo>
                <a:lnTo>
                  <a:pt x="411" y="221"/>
                </a:lnTo>
                <a:lnTo>
                  <a:pt x="0" y="221"/>
                </a:lnTo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69" name="Freeform 7">
            <a:extLst>
              <a:ext uri="{FF2B5EF4-FFF2-40B4-BE49-F238E27FC236}">
                <a16:creationId xmlns:a16="http://schemas.microsoft.com/office/drawing/2014/main" id="{ADF4CC32-A291-4389-BB4E-578C90270A50}"/>
              </a:ext>
            </a:extLst>
          </p:cNvPr>
          <p:cNvSpPr>
            <a:spLocks/>
          </p:cNvSpPr>
          <p:nvPr/>
        </p:nvSpPr>
        <p:spPr bwMode="auto">
          <a:xfrm>
            <a:off x="6511925" y="2860675"/>
            <a:ext cx="647700" cy="346075"/>
          </a:xfrm>
          <a:custGeom>
            <a:avLst/>
            <a:gdLst>
              <a:gd name="T0" fmla="*/ 0 w 408"/>
              <a:gd name="T1" fmla="*/ 546874700 h 218"/>
              <a:gd name="T2" fmla="*/ 0 w 408"/>
              <a:gd name="T3" fmla="*/ 0 h 218"/>
              <a:gd name="T4" fmla="*/ 1025704388 w 408"/>
              <a:gd name="T5" fmla="*/ 0 h 218"/>
              <a:gd name="T6" fmla="*/ 1025704388 w 408"/>
              <a:gd name="T7" fmla="*/ 546874700 h 218"/>
              <a:gd name="T8" fmla="*/ 0 w 408"/>
              <a:gd name="T9" fmla="*/ 546874700 h 218"/>
              <a:gd name="T10" fmla="*/ 0 w 408"/>
              <a:gd name="T11" fmla="*/ 546874700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08" h="218">
                <a:moveTo>
                  <a:pt x="0" y="217"/>
                </a:moveTo>
                <a:lnTo>
                  <a:pt x="0" y="0"/>
                </a:lnTo>
                <a:lnTo>
                  <a:pt x="407" y="0"/>
                </a:lnTo>
                <a:lnTo>
                  <a:pt x="407" y="217"/>
                </a:lnTo>
                <a:lnTo>
                  <a:pt x="0" y="217"/>
                </a:lnTo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70" name="Rectangle 8">
            <a:extLst>
              <a:ext uri="{FF2B5EF4-FFF2-40B4-BE49-F238E27FC236}">
                <a16:creationId xmlns:a16="http://schemas.microsoft.com/office/drawing/2014/main" id="{80D6A835-EFC0-4A0C-AC9B-67A0C66BF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2963" y="2182813"/>
            <a:ext cx="3460750" cy="2703512"/>
          </a:xfrm>
          <a:noFill/>
        </p:spPr>
        <p:txBody>
          <a:bodyPr lIns="0" tIns="0" rIns="0" bIns="0"/>
          <a:lstStyle/>
          <a:p>
            <a:pPr marL="0" indent="0" defTabSz="401638" eaLnBrk="1" hangingPunct="1">
              <a:spcBef>
                <a:spcPct val="0"/>
              </a:spcBef>
            </a:pPr>
            <a:r>
              <a:rPr lang="en-US" altLang="hu-HU" sz="1800"/>
              <a:t>'A' kapcsolódhat-e 'B'-hez</a:t>
            </a:r>
          </a:p>
          <a:p>
            <a:pPr marL="0" indent="0" defTabSz="401638" eaLnBrk="1" hangingPunct="1">
              <a:spcBef>
                <a:spcPct val="0"/>
              </a:spcBef>
            </a:pPr>
            <a:endParaRPr lang="en-US" altLang="hu-HU" sz="1800"/>
          </a:p>
          <a:p>
            <a:pPr marL="0" indent="0" defTabSz="401638" eaLnBrk="1" hangingPunct="1">
              <a:spcBef>
                <a:spcPct val="0"/>
              </a:spcBef>
            </a:pPr>
            <a:r>
              <a:rPr lang="en-US" altLang="hu-HU" sz="1800"/>
              <a:t>	anélkül</a:t>
            </a:r>
          </a:p>
          <a:p>
            <a:pPr marL="0" indent="0" defTabSz="401638" eaLnBrk="1" hangingPunct="1">
              <a:spcBef>
                <a:spcPct val="0"/>
              </a:spcBef>
            </a:pPr>
            <a:endParaRPr lang="en-US" altLang="hu-HU" sz="1800"/>
          </a:p>
          <a:p>
            <a:pPr marL="0" indent="0" defTabSz="401638" eaLnBrk="1" hangingPunct="1">
              <a:spcBef>
                <a:spcPct val="0"/>
              </a:spcBef>
            </a:pPr>
            <a:r>
              <a:rPr lang="en-US" altLang="hu-HU" sz="1800"/>
              <a:t>hogy a kapcsolat leírásához valamely</a:t>
            </a:r>
          </a:p>
          <a:p>
            <a:pPr marL="0" indent="0" defTabSz="401638" eaLnBrk="1" hangingPunct="1">
              <a:spcBef>
                <a:spcPct val="0"/>
              </a:spcBef>
            </a:pPr>
            <a:r>
              <a:rPr lang="en-US" altLang="hu-HU" sz="1800"/>
              <a:t>más, a táblázatban szereplő </a:t>
            </a:r>
          </a:p>
          <a:p>
            <a:pPr marL="0" indent="0" defTabSz="401638" eaLnBrk="1" hangingPunct="1">
              <a:spcBef>
                <a:spcPct val="0"/>
              </a:spcBef>
            </a:pPr>
            <a:r>
              <a:rPr lang="en-US" altLang="hu-HU" sz="1800"/>
              <a:t>entitást használnánk?</a:t>
            </a:r>
          </a:p>
        </p:txBody>
      </p:sp>
      <p:sp>
        <p:nvSpPr>
          <p:cNvPr id="40971" name="Line 9">
            <a:extLst>
              <a:ext uri="{FF2B5EF4-FFF2-40B4-BE49-F238E27FC236}">
                <a16:creationId xmlns:a16="http://schemas.microsoft.com/office/drawing/2014/main" id="{21061947-854B-46B0-BE7E-BF730D4053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0413" y="2165350"/>
            <a:ext cx="45323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72" name="Line 10">
            <a:extLst>
              <a:ext uri="{FF2B5EF4-FFF2-40B4-BE49-F238E27FC236}">
                <a16:creationId xmlns:a16="http://schemas.microsoft.com/office/drawing/2014/main" id="{F84E293E-87A6-452B-B193-DAE51EBCAB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0413" y="2165350"/>
            <a:ext cx="0" cy="20780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73" name="Line 11">
            <a:extLst>
              <a:ext uri="{FF2B5EF4-FFF2-40B4-BE49-F238E27FC236}">
                <a16:creationId xmlns:a16="http://schemas.microsoft.com/office/drawing/2014/main" id="{DCA09463-29E9-4EB6-A4E6-F35716CA6B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1925" y="2163763"/>
            <a:ext cx="0" cy="2078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74" name="Line 12">
            <a:extLst>
              <a:ext uri="{FF2B5EF4-FFF2-40B4-BE49-F238E27FC236}">
                <a16:creationId xmlns:a16="http://schemas.microsoft.com/office/drawing/2014/main" id="{F3D3ACB2-A518-409E-99C7-1714EA80E3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6450" y="2163763"/>
            <a:ext cx="0" cy="2078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75" name="Line 13">
            <a:extLst>
              <a:ext uri="{FF2B5EF4-FFF2-40B4-BE49-F238E27FC236}">
                <a16:creationId xmlns:a16="http://schemas.microsoft.com/office/drawing/2014/main" id="{4BEF42F0-8E61-49F6-8540-726830CE09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07325" y="2160588"/>
            <a:ext cx="0" cy="2078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76" name="Line 14">
            <a:extLst>
              <a:ext uri="{FF2B5EF4-FFF2-40B4-BE49-F238E27FC236}">
                <a16:creationId xmlns:a16="http://schemas.microsoft.com/office/drawing/2014/main" id="{819DE0C1-D01C-4148-8794-97A6412DFB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462963" y="2160588"/>
            <a:ext cx="0" cy="2078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77" name="Line 15">
            <a:extLst>
              <a:ext uri="{FF2B5EF4-FFF2-40B4-BE49-F238E27FC236}">
                <a16:creationId xmlns:a16="http://schemas.microsoft.com/office/drawing/2014/main" id="{1E8EB844-4739-4180-9BAD-32B66B14B9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0413" y="2860675"/>
            <a:ext cx="45323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78" name="Line 16">
            <a:extLst>
              <a:ext uri="{FF2B5EF4-FFF2-40B4-BE49-F238E27FC236}">
                <a16:creationId xmlns:a16="http://schemas.microsoft.com/office/drawing/2014/main" id="{17F7D855-C7CE-4A75-8815-FCD3EC0F29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0413" y="3205163"/>
            <a:ext cx="45323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79" name="Line 17">
            <a:extLst>
              <a:ext uri="{FF2B5EF4-FFF2-40B4-BE49-F238E27FC236}">
                <a16:creationId xmlns:a16="http://schemas.microsoft.com/office/drawing/2014/main" id="{529FE7A7-3DE3-4025-AD73-78D65CB02A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0413" y="3549650"/>
            <a:ext cx="45323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80" name="Line 18">
            <a:extLst>
              <a:ext uri="{FF2B5EF4-FFF2-40B4-BE49-F238E27FC236}">
                <a16:creationId xmlns:a16="http://schemas.microsoft.com/office/drawing/2014/main" id="{23EBA071-36C3-4FA6-A6D6-6D636CEEFC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0413" y="3898900"/>
            <a:ext cx="45323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81" name="Line 19">
            <a:extLst>
              <a:ext uri="{FF2B5EF4-FFF2-40B4-BE49-F238E27FC236}">
                <a16:creationId xmlns:a16="http://schemas.microsoft.com/office/drawing/2014/main" id="{2132704B-FA51-4A81-9E9E-8F9E79C18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7238" y="2165350"/>
            <a:ext cx="1947862" cy="692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82" name="Rectangle 20">
            <a:extLst>
              <a:ext uri="{FF2B5EF4-FFF2-40B4-BE49-F238E27FC236}">
                <a16:creationId xmlns:a16="http://schemas.microsoft.com/office/drawing/2014/main" id="{1FC82D03-5910-4D58-9550-EAE3EB89E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2171700"/>
            <a:ext cx="1247775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ENTITÁS</a:t>
            </a:r>
          </a:p>
        </p:txBody>
      </p:sp>
      <p:sp>
        <p:nvSpPr>
          <p:cNvPr id="40983" name="Rectangle 21">
            <a:extLst>
              <a:ext uri="{FF2B5EF4-FFF2-40B4-BE49-F238E27FC236}">
                <a16:creationId xmlns:a16="http://schemas.microsoft.com/office/drawing/2014/main" id="{61C960F8-EEFC-40E4-8BE4-0B46B78A2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25" y="2595563"/>
            <a:ext cx="1301750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ENTITÁS</a:t>
            </a:r>
          </a:p>
        </p:txBody>
      </p:sp>
      <p:sp>
        <p:nvSpPr>
          <p:cNvPr id="40984" name="Rectangle 22">
            <a:extLst>
              <a:ext uri="{FF2B5EF4-FFF2-40B4-BE49-F238E27FC236}">
                <a16:creationId xmlns:a16="http://schemas.microsoft.com/office/drawing/2014/main" id="{8780633B-063A-414A-BFE7-DBF273E32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2825" y="2981325"/>
            <a:ext cx="1162050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GYERMEK</a:t>
            </a:r>
          </a:p>
        </p:txBody>
      </p:sp>
      <p:sp>
        <p:nvSpPr>
          <p:cNvPr id="40985" name="Rectangle 23">
            <a:extLst>
              <a:ext uri="{FF2B5EF4-FFF2-40B4-BE49-F238E27FC236}">
                <a16:creationId xmlns:a16="http://schemas.microsoft.com/office/drawing/2014/main" id="{94993B17-1869-4EFD-A41C-E759FD403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2825" y="3306763"/>
            <a:ext cx="755650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SZÜLő</a:t>
            </a:r>
          </a:p>
        </p:txBody>
      </p:sp>
      <p:sp>
        <p:nvSpPr>
          <p:cNvPr id="40986" name="Rectangle 24">
            <a:extLst>
              <a:ext uri="{FF2B5EF4-FFF2-40B4-BE49-F238E27FC236}">
                <a16:creationId xmlns:a16="http://schemas.microsoft.com/office/drawing/2014/main" id="{F7D21D52-269E-4A9E-B483-52588A80A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2825" y="3662363"/>
            <a:ext cx="1093788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ISKOLA</a:t>
            </a:r>
          </a:p>
        </p:txBody>
      </p:sp>
      <p:sp>
        <p:nvSpPr>
          <p:cNvPr id="40987" name="Rectangle 25">
            <a:extLst>
              <a:ext uri="{FF2B5EF4-FFF2-40B4-BE49-F238E27FC236}">
                <a16:creationId xmlns:a16="http://schemas.microsoft.com/office/drawing/2014/main" id="{BAB56E5A-C83A-4991-AA94-0030C5E17263}"/>
              </a:ext>
            </a:extLst>
          </p:cNvPr>
          <p:cNvSpPr>
            <a:spLocks noChangeArrowheads="1"/>
          </p:cNvSpPr>
          <p:nvPr/>
        </p:nvSpPr>
        <p:spPr bwMode="auto">
          <a:xfrm rot="-5340000">
            <a:off x="6381750" y="1990726"/>
            <a:ext cx="1036637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GYER-MEK</a:t>
            </a:r>
          </a:p>
        </p:txBody>
      </p:sp>
      <p:sp>
        <p:nvSpPr>
          <p:cNvPr id="40988" name="Rectangle 26">
            <a:extLst>
              <a:ext uri="{FF2B5EF4-FFF2-40B4-BE49-F238E27FC236}">
                <a16:creationId xmlns:a16="http://schemas.microsoft.com/office/drawing/2014/main" id="{407E4F1A-81F6-4D48-A880-9770BF925E7C}"/>
              </a:ext>
            </a:extLst>
          </p:cNvPr>
          <p:cNvSpPr>
            <a:spLocks noChangeArrowheads="1"/>
          </p:cNvSpPr>
          <p:nvPr/>
        </p:nvSpPr>
        <p:spPr bwMode="auto">
          <a:xfrm rot="-5340000">
            <a:off x="7207250" y="2330450"/>
            <a:ext cx="59531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SZÜ-Lő</a:t>
            </a:r>
          </a:p>
        </p:txBody>
      </p:sp>
      <p:sp>
        <p:nvSpPr>
          <p:cNvPr id="40989" name="Rectangle 27">
            <a:extLst>
              <a:ext uri="{FF2B5EF4-FFF2-40B4-BE49-F238E27FC236}">
                <a16:creationId xmlns:a16="http://schemas.microsoft.com/office/drawing/2014/main" id="{B50BA390-089D-4294-9EAC-D1EBD9EFF58C}"/>
              </a:ext>
            </a:extLst>
          </p:cNvPr>
          <p:cNvSpPr>
            <a:spLocks noChangeArrowheads="1"/>
          </p:cNvSpPr>
          <p:nvPr/>
        </p:nvSpPr>
        <p:spPr bwMode="auto">
          <a:xfrm rot="-5340000">
            <a:off x="7800976" y="1993900"/>
            <a:ext cx="88265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ISKO-LA</a:t>
            </a:r>
          </a:p>
        </p:txBody>
      </p:sp>
      <p:sp>
        <p:nvSpPr>
          <p:cNvPr id="40990" name="Rectangle 28">
            <a:extLst>
              <a:ext uri="{FF2B5EF4-FFF2-40B4-BE49-F238E27FC236}">
                <a16:creationId xmlns:a16="http://schemas.microsoft.com/office/drawing/2014/main" id="{EA099748-FE1E-45A6-A32E-E695EFD7B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7588" y="2946400"/>
            <a:ext cx="207962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0991" name="Rectangle 29">
            <a:extLst>
              <a:ext uri="{FF2B5EF4-FFF2-40B4-BE49-F238E27FC236}">
                <a16:creationId xmlns:a16="http://schemas.microsoft.com/office/drawing/2014/main" id="{4D2694A3-AEA5-44AA-A7DE-B5DAF69FD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3" y="2946400"/>
            <a:ext cx="207962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0992" name="Freeform 30">
            <a:extLst>
              <a:ext uri="{FF2B5EF4-FFF2-40B4-BE49-F238E27FC236}">
                <a16:creationId xmlns:a16="http://schemas.microsoft.com/office/drawing/2014/main" id="{CC017812-3B14-4AFD-A61D-5CADAC6641F2}"/>
              </a:ext>
            </a:extLst>
          </p:cNvPr>
          <p:cNvSpPr>
            <a:spLocks/>
          </p:cNvSpPr>
          <p:nvPr/>
        </p:nvSpPr>
        <p:spPr bwMode="auto">
          <a:xfrm>
            <a:off x="9056688" y="2032000"/>
            <a:ext cx="177800" cy="258763"/>
          </a:xfrm>
          <a:custGeom>
            <a:avLst/>
            <a:gdLst>
              <a:gd name="T0" fmla="*/ 279738138 w 112"/>
              <a:gd name="T1" fmla="*/ 408266101 h 163"/>
              <a:gd name="T2" fmla="*/ 10080625 w 112"/>
              <a:gd name="T3" fmla="*/ 322580623 h 163"/>
              <a:gd name="T4" fmla="*/ 279738138 w 112"/>
              <a:gd name="T5" fmla="*/ 78125788 h 163"/>
              <a:gd name="T6" fmla="*/ 0 w 112"/>
              <a:gd name="T7" fmla="*/ 0 h 1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" h="163">
                <a:moveTo>
                  <a:pt x="111" y="162"/>
                </a:moveTo>
                <a:lnTo>
                  <a:pt x="4" y="128"/>
                </a:lnTo>
                <a:lnTo>
                  <a:pt x="111" y="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93" name="Freeform 31">
            <a:extLst>
              <a:ext uri="{FF2B5EF4-FFF2-40B4-BE49-F238E27FC236}">
                <a16:creationId xmlns:a16="http://schemas.microsoft.com/office/drawing/2014/main" id="{794C83CB-1AA6-470F-A792-DE871778B6B8}"/>
              </a:ext>
            </a:extLst>
          </p:cNvPr>
          <p:cNvSpPr>
            <a:spLocks/>
          </p:cNvSpPr>
          <p:nvPr/>
        </p:nvSpPr>
        <p:spPr bwMode="auto">
          <a:xfrm>
            <a:off x="4440238" y="4243388"/>
            <a:ext cx="396875" cy="66675"/>
          </a:xfrm>
          <a:custGeom>
            <a:avLst/>
            <a:gdLst>
              <a:gd name="T0" fmla="*/ 627519700 w 250"/>
              <a:gd name="T1" fmla="*/ 0 h 42"/>
              <a:gd name="T2" fmla="*/ 496471575 w 250"/>
              <a:gd name="T3" fmla="*/ 100806250 h 42"/>
              <a:gd name="T4" fmla="*/ 118448138 w 250"/>
              <a:gd name="T5" fmla="*/ 0 h 42"/>
              <a:gd name="T6" fmla="*/ 0 w 250"/>
              <a:gd name="T7" fmla="*/ 103327200 h 4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0" h="42">
                <a:moveTo>
                  <a:pt x="249" y="0"/>
                </a:moveTo>
                <a:lnTo>
                  <a:pt x="197" y="40"/>
                </a:lnTo>
                <a:lnTo>
                  <a:pt x="47" y="0"/>
                </a:lnTo>
                <a:lnTo>
                  <a:pt x="0" y="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94" name="Rectangle 32">
            <a:extLst>
              <a:ext uri="{FF2B5EF4-FFF2-40B4-BE49-F238E27FC236}">
                <a16:creationId xmlns:a16="http://schemas.microsoft.com/office/drawing/2014/main" id="{FEB42B33-BA62-41C3-B9FB-716879041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25" y="661988"/>
            <a:ext cx="79692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2300" b="0">
                <a:solidFill>
                  <a:srgbClr val="000000"/>
                </a:solidFill>
              </a:rPr>
              <a:t>A KÖZVETLEN KAPCSOLATOK MEGHATÁROZÁSA</a:t>
            </a:r>
          </a:p>
        </p:txBody>
      </p: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Élőláb helye 4">
            <a:extLst>
              <a:ext uri="{FF2B5EF4-FFF2-40B4-BE49-F238E27FC236}">
                <a16:creationId xmlns:a16="http://schemas.microsoft.com/office/drawing/2014/main" id="{D7F52622-56D9-450C-917E-6FC6B4376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43011" name="Dia számának helye 5">
            <a:extLst>
              <a:ext uri="{FF2B5EF4-FFF2-40B4-BE49-F238E27FC236}">
                <a16:creationId xmlns:a16="http://schemas.microsoft.com/office/drawing/2014/main" id="{188197C5-FBC6-4C2E-A297-1DF311268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C6DC08C2-1F45-4934-8152-D47FBD8B9FA6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id="{2AC33225-943F-42B1-AF79-59B5F606F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id="{0FB3A6D6-C725-4D89-A106-F7DF9413A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43014" name="Freeform 4">
            <a:extLst>
              <a:ext uri="{FF2B5EF4-FFF2-40B4-BE49-F238E27FC236}">
                <a16:creationId xmlns:a16="http://schemas.microsoft.com/office/drawing/2014/main" id="{54A3A055-BECA-4910-A12B-5CCF3B46B301}"/>
              </a:ext>
            </a:extLst>
          </p:cNvPr>
          <p:cNvSpPr>
            <a:spLocks/>
          </p:cNvSpPr>
          <p:nvPr/>
        </p:nvSpPr>
        <p:spPr bwMode="auto">
          <a:xfrm>
            <a:off x="6424613" y="4656138"/>
            <a:ext cx="1243012" cy="231775"/>
          </a:xfrm>
          <a:custGeom>
            <a:avLst/>
            <a:gdLst>
              <a:gd name="T0" fmla="*/ 1970761395 w 783"/>
              <a:gd name="T1" fmla="*/ 352821875 h 146"/>
              <a:gd name="T2" fmla="*/ 1932958272 w 783"/>
              <a:gd name="T3" fmla="*/ 365423450 h 146"/>
              <a:gd name="T4" fmla="*/ 42841845 w 783"/>
              <a:gd name="T5" fmla="*/ 365423450 h 146"/>
              <a:gd name="T6" fmla="*/ 0 w 783"/>
              <a:gd name="T7" fmla="*/ 352821875 h 146"/>
              <a:gd name="T8" fmla="*/ 0 w 783"/>
              <a:gd name="T9" fmla="*/ 12601575 h 146"/>
              <a:gd name="T10" fmla="*/ 42841845 w 783"/>
              <a:gd name="T11" fmla="*/ 0 h 146"/>
              <a:gd name="T12" fmla="*/ 1932958272 w 783"/>
              <a:gd name="T13" fmla="*/ 0 h 146"/>
              <a:gd name="T14" fmla="*/ 1970761395 w 783"/>
              <a:gd name="T15" fmla="*/ 12601575 h 146"/>
              <a:gd name="T16" fmla="*/ 1970761395 w 783"/>
              <a:gd name="T17" fmla="*/ 352821875 h 146"/>
              <a:gd name="T18" fmla="*/ 1970761395 w 783"/>
              <a:gd name="T19" fmla="*/ 352821875 h 14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783" h="146">
                <a:moveTo>
                  <a:pt x="782" y="140"/>
                </a:moveTo>
                <a:lnTo>
                  <a:pt x="767" y="145"/>
                </a:lnTo>
                <a:lnTo>
                  <a:pt x="17" y="145"/>
                </a:lnTo>
                <a:lnTo>
                  <a:pt x="0" y="140"/>
                </a:lnTo>
                <a:lnTo>
                  <a:pt x="0" y="5"/>
                </a:lnTo>
                <a:lnTo>
                  <a:pt x="17" y="0"/>
                </a:lnTo>
                <a:lnTo>
                  <a:pt x="767" y="0"/>
                </a:lnTo>
                <a:lnTo>
                  <a:pt x="782" y="5"/>
                </a:lnTo>
                <a:lnTo>
                  <a:pt x="782" y="1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15" name="Freeform 5">
            <a:extLst>
              <a:ext uri="{FF2B5EF4-FFF2-40B4-BE49-F238E27FC236}">
                <a16:creationId xmlns:a16="http://schemas.microsoft.com/office/drawing/2014/main" id="{C920DBA3-0580-4F00-9D99-128BF4AA1E36}"/>
              </a:ext>
            </a:extLst>
          </p:cNvPr>
          <p:cNvSpPr>
            <a:spLocks/>
          </p:cNvSpPr>
          <p:nvPr/>
        </p:nvSpPr>
        <p:spPr bwMode="auto">
          <a:xfrm>
            <a:off x="6200775" y="4932363"/>
            <a:ext cx="568325" cy="192087"/>
          </a:xfrm>
          <a:custGeom>
            <a:avLst/>
            <a:gdLst>
              <a:gd name="T0" fmla="*/ 899696575 w 358"/>
              <a:gd name="T1" fmla="*/ 292337364 h 121"/>
              <a:gd name="T2" fmla="*/ 879535325 w 358"/>
              <a:gd name="T3" fmla="*/ 302417963 h 121"/>
              <a:gd name="T4" fmla="*/ 20161250 w 358"/>
              <a:gd name="T5" fmla="*/ 302417963 h 121"/>
              <a:gd name="T6" fmla="*/ 0 w 358"/>
              <a:gd name="T7" fmla="*/ 292337364 h 121"/>
              <a:gd name="T8" fmla="*/ 0 w 358"/>
              <a:gd name="T9" fmla="*/ 12599955 h 121"/>
              <a:gd name="T10" fmla="*/ 20161250 w 358"/>
              <a:gd name="T11" fmla="*/ 0 h 121"/>
              <a:gd name="T12" fmla="*/ 879535325 w 358"/>
              <a:gd name="T13" fmla="*/ 0 h 121"/>
              <a:gd name="T14" fmla="*/ 899696575 w 358"/>
              <a:gd name="T15" fmla="*/ 12599955 h 121"/>
              <a:gd name="T16" fmla="*/ 899696575 w 358"/>
              <a:gd name="T17" fmla="*/ 292337364 h 121"/>
              <a:gd name="T18" fmla="*/ 899696575 w 358"/>
              <a:gd name="T19" fmla="*/ 292337364 h 12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58" h="121">
                <a:moveTo>
                  <a:pt x="357" y="116"/>
                </a:moveTo>
                <a:lnTo>
                  <a:pt x="349" y="120"/>
                </a:lnTo>
                <a:lnTo>
                  <a:pt x="8" y="120"/>
                </a:lnTo>
                <a:lnTo>
                  <a:pt x="0" y="116"/>
                </a:lnTo>
                <a:lnTo>
                  <a:pt x="0" y="5"/>
                </a:lnTo>
                <a:lnTo>
                  <a:pt x="8" y="0"/>
                </a:lnTo>
                <a:lnTo>
                  <a:pt x="349" y="0"/>
                </a:lnTo>
                <a:lnTo>
                  <a:pt x="357" y="5"/>
                </a:lnTo>
                <a:lnTo>
                  <a:pt x="357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16" name="Freeform 6">
            <a:extLst>
              <a:ext uri="{FF2B5EF4-FFF2-40B4-BE49-F238E27FC236}">
                <a16:creationId xmlns:a16="http://schemas.microsoft.com/office/drawing/2014/main" id="{4361A8CC-08EB-4A7C-A000-2674826FE879}"/>
              </a:ext>
            </a:extLst>
          </p:cNvPr>
          <p:cNvSpPr>
            <a:spLocks/>
          </p:cNvSpPr>
          <p:nvPr/>
        </p:nvSpPr>
        <p:spPr bwMode="auto">
          <a:xfrm>
            <a:off x="6200775" y="5354638"/>
            <a:ext cx="568325" cy="190500"/>
          </a:xfrm>
          <a:custGeom>
            <a:avLst/>
            <a:gdLst>
              <a:gd name="T0" fmla="*/ 899696575 w 358"/>
              <a:gd name="T1" fmla="*/ 292338125 h 120"/>
              <a:gd name="T2" fmla="*/ 879535325 w 358"/>
              <a:gd name="T3" fmla="*/ 299899388 h 120"/>
              <a:gd name="T4" fmla="*/ 20161250 w 358"/>
              <a:gd name="T5" fmla="*/ 299899388 h 120"/>
              <a:gd name="T6" fmla="*/ 0 w 358"/>
              <a:gd name="T7" fmla="*/ 292338125 h 120"/>
              <a:gd name="T8" fmla="*/ 0 w 358"/>
              <a:gd name="T9" fmla="*/ 10080625 h 120"/>
              <a:gd name="T10" fmla="*/ 20161250 w 358"/>
              <a:gd name="T11" fmla="*/ 0 h 120"/>
              <a:gd name="T12" fmla="*/ 879535325 w 358"/>
              <a:gd name="T13" fmla="*/ 0 h 120"/>
              <a:gd name="T14" fmla="*/ 899696575 w 358"/>
              <a:gd name="T15" fmla="*/ 10080625 h 120"/>
              <a:gd name="T16" fmla="*/ 899696575 w 358"/>
              <a:gd name="T17" fmla="*/ 292338125 h 120"/>
              <a:gd name="T18" fmla="*/ 899696575 w 358"/>
              <a:gd name="T19" fmla="*/ 292338125 h 1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58" h="120">
                <a:moveTo>
                  <a:pt x="357" y="116"/>
                </a:moveTo>
                <a:lnTo>
                  <a:pt x="349" y="119"/>
                </a:lnTo>
                <a:lnTo>
                  <a:pt x="8" y="119"/>
                </a:lnTo>
                <a:lnTo>
                  <a:pt x="0" y="116"/>
                </a:lnTo>
                <a:lnTo>
                  <a:pt x="0" y="4"/>
                </a:lnTo>
                <a:lnTo>
                  <a:pt x="8" y="0"/>
                </a:lnTo>
                <a:lnTo>
                  <a:pt x="349" y="0"/>
                </a:lnTo>
                <a:lnTo>
                  <a:pt x="357" y="4"/>
                </a:lnTo>
                <a:lnTo>
                  <a:pt x="357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17" name="Freeform 7">
            <a:extLst>
              <a:ext uri="{FF2B5EF4-FFF2-40B4-BE49-F238E27FC236}">
                <a16:creationId xmlns:a16="http://schemas.microsoft.com/office/drawing/2014/main" id="{4A3E0CB6-681F-4E31-B22D-F38B4A4E3EBA}"/>
              </a:ext>
            </a:extLst>
          </p:cNvPr>
          <p:cNvSpPr>
            <a:spLocks/>
          </p:cNvSpPr>
          <p:nvPr/>
        </p:nvSpPr>
        <p:spPr bwMode="auto">
          <a:xfrm>
            <a:off x="7159625" y="5354638"/>
            <a:ext cx="565150" cy="190500"/>
          </a:xfrm>
          <a:custGeom>
            <a:avLst/>
            <a:gdLst>
              <a:gd name="T0" fmla="*/ 894656263 w 356"/>
              <a:gd name="T1" fmla="*/ 292338125 h 120"/>
              <a:gd name="T2" fmla="*/ 879535325 w 356"/>
              <a:gd name="T3" fmla="*/ 299899388 h 120"/>
              <a:gd name="T4" fmla="*/ 20161250 w 356"/>
              <a:gd name="T5" fmla="*/ 299899388 h 120"/>
              <a:gd name="T6" fmla="*/ 0 w 356"/>
              <a:gd name="T7" fmla="*/ 292338125 h 120"/>
              <a:gd name="T8" fmla="*/ 0 w 356"/>
              <a:gd name="T9" fmla="*/ 10080625 h 120"/>
              <a:gd name="T10" fmla="*/ 20161250 w 356"/>
              <a:gd name="T11" fmla="*/ 0 h 120"/>
              <a:gd name="T12" fmla="*/ 879535325 w 356"/>
              <a:gd name="T13" fmla="*/ 0 h 120"/>
              <a:gd name="T14" fmla="*/ 894656263 w 356"/>
              <a:gd name="T15" fmla="*/ 10080625 h 120"/>
              <a:gd name="T16" fmla="*/ 894656263 w 356"/>
              <a:gd name="T17" fmla="*/ 292338125 h 120"/>
              <a:gd name="T18" fmla="*/ 894656263 w 356"/>
              <a:gd name="T19" fmla="*/ 292338125 h 1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56" h="120">
                <a:moveTo>
                  <a:pt x="355" y="116"/>
                </a:moveTo>
                <a:lnTo>
                  <a:pt x="349" y="119"/>
                </a:lnTo>
                <a:lnTo>
                  <a:pt x="8" y="119"/>
                </a:lnTo>
                <a:lnTo>
                  <a:pt x="0" y="116"/>
                </a:lnTo>
                <a:lnTo>
                  <a:pt x="0" y="4"/>
                </a:lnTo>
                <a:lnTo>
                  <a:pt x="8" y="0"/>
                </a:lnTo>
                <a:lnTo>
                  <a:pt x="349" y="0"/>
                </a:lnTo>
                <a:lnTo>
                  <a:pt x="355" y="4"/>
                </a:lnTo>
                <a:lnTo>
                  <a:pt x="355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18" name="Freeform 8">
            <a:extLst>
              <a:ext uri="{FF2B5EF4-FFF2-40B4-BE49-F238E27FC236}">
                <a16:creationId xmlns:a16="http://schemas.microsoft.com/office/drawing/2014/main" id="{2CC0AB2D-7E81-4230-AF34-0B4B0A497A44}"/>
              </a:ext>
            </a:extLst>
          </p:cNvPr>
          <p:cNvSpPr>
            <a:spLocks/>
          </p:cNvSpPr>
          <p:nvPr/>
        </p:nvSpPr>
        <p:spPr bwMode="auto">
          <a:xfrm>
            <a:off x="7159625" y="4933950"/>
            <a:ext cx="565150" cy="190500"/>
          </a:xfrm>
          <a:custGeom>
            <a:avLst/>
            <a:gdLst>
              <a:gd name="T0" fmla="*/ 894656263 w 356"/>
              <a:gd name="T1" fmla="*/ 292338125 h 120"/>
              <a:gd name="T2" fmla="*/ 879535325 w 356"/>
              <a:gd name="T3" fmla="*/ 299899388 h 120"/>
              <a:gd name="T4" fmla="*/ 20161250 w 356"/>
              <a:gd name="T5" fmla="*/ 299899388 h 120"/>
              <a:gd name="T6" fmla="*/ 0 w 356"/>
              <a:gd name="T7" fmla="*/ 292338125 h 120"/>
              <a:gd name="T8" fmla="*/ 0 w 356"/>
              <a:gd name="T9" fmla="*/ 10080625 h 120"/>
              <a:gd name="T10" fmla="*/ 20161250 w 356"/>
              <a:gd name="T11" fmla="*/ 0 h 120"/>
              <a:gd name="T12" fmla="*/ 879535325 w 356"/>
              <a:gd name="T13" fmla="*/ 0 h 120"/>
              <a:gd name="T14" fmla="*/ 894656263 w 356"/>
              <a:gd name="T15" fmla="*/ 10080625 h 120"/>
              <a:gd name="T16" fmla="*/ 894656263 w 356"/>
              <a:gd name="T17" fmla="*/ 292338125 h 120"/>
              <a:gd name="T18" fmla="*/ 894656263 w 356"/>
              <a:gd name="T19" fmla="*/ 292338125 h 1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56" h="120">
                <a:moveTo>
                  <a:pt x="355" y="116"/>
                </a:moveTo>
                <a:lnTo>
                  <a:pt x="349" y="119"/>
                </a:lnTo>
                <a:lnTo>
                  <a:pt x="8" y="119"/>
                </a:lnTo>
                <a:lnTo>
                  <a:pt x="0" y="116"/>
                </a:lnTo>
                <a:lnTo>
                  <a:pt x="0" y="4"/>
                </a:lnTo>
                <a:lnTo>
                  <a:pt x="8" y="0"/>
                </a:lnTo>
                <a:lnTo>
                  <a:pt x="349" y="0"/>
                </a:lnTo>
                <a:lnTo>
                  <a:pt x="355" y="4"/>
                </a:lnTo>
                <a:lnTo>
                  <a:pt x="355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19" name="Freeform 9">
            <a:extLst>
              <a:ext uri="{FF2B5EF4-FFF2-40B4-BE49-F238E27FC236}">
                <a16:creationId xmlns:a16="http://schemas.microsoft.com/office/drawing/2014/main" id="{C7DBD917-BD47-460C-A1DA-C6277AFCD39B}"/>
              </a:ext>
            </a:extLst>
          </p:cNvPr>
          <p:cNvSpPr>
            <a:spLocks/>
          </p:cNvSpPr>
          <p:nvPr/>
        </p:nvSpPr>
        <p:spPr bwMode="auto">
          <a:xfrm>
            <a:off x="8424863" y="5135563"/>
            <a:ext cx="568325" cy="190500"/>
          </a:xfrm>
          <a:custGeom>
            <a:avLst/>
            <a:gdLst>
              <a:gd name="T0" fmla="*/ 899696575 w 358"/>
              <a:gd name="T1" fmla="*/ 289818763 h 120"/>
              <a:gd name="T2" fmla="*/ 879535325 w 358"/>
              <a:gd name="T3" fmla="*/ 299899388 h 120"/>
              <a:gd name="T4" fmla="*/ 20161250 w 358"/>
              <a:gd name="T5" fmla="*/ 299899388 h 120"/>
              <a:gd name="T6" fmla="*/ 0 w 358"/>
              <a:gd name="T7" fmla="*/ 289818763 h 120"/>
              <a:gd name="T8" fmla="*/ 0 w 358"/>
              <a:gd name="T9" fmla="*/ 10080625 h 120"/>
              <a:gd name="T10" fmla="*/ 20161250 w 358"/>
              <a:gd name="T11" fmla="*/ 0 h 120"/>
              <a:gd name="T12" fmla="*/ 879535325 w 358"/>
              <a:gd name="T13" fmla="*/ 0 h 120"/>
              <a:gd name="T14" fmla="*/ 899696575 w 358"/>
              <a:gd name="T15" fmla="*/ 10080625 h 120"/>
              <a:gd name="T16" fmla="*/ 899696575 w 358"/>
              <a:gd name="T17" fmla="*/ 289818763 h 120"/>
              <a:gd name="T18" fmla="*/ 899696575 w 358"/>
              <a:gd name="T19" fmla="*/ 289818763 h 1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58" h="120">
                <a:moveTo>
                  <a:pt x="357" y="115"/>
                </a:moveTo>
                <a:lnTo>
                  <a:pt x="349" y="119"/>
                </a:lnTo>
                <a:lnTo>
                  <a:pt x="8" y="119"/>
                </a:lnTo>
                <a:lnTo>
                  <a:pt x="0" y="115"/>
                </a:lnTo>
                <a:lnTo>
                  <a:pt x="0" y="4"/>
                </a:lnTo>
                <a:lnTo>
                  <a:pt x="8" y="0"/>
                </a:lnTo>
                <a:lnTo>
                  <a:pt x="349" y="0"/>
                </a:lnTo>
                <a:lnTo>
                  <a:pt x="357" y="4"/>
                </a:lnTo>
                <a:lnTo>
                  <a:pt x="357" y="11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20" name="Freeform 10">
            <a:extLst>
              <a:ext uri="{FF2B5EF4-FFF2-40B4-BE49-F238E27FC236}">
                <a16:creationId xmlns:a16="http://schemas.microsoft.com/office/drawing/2014/main" id="{998AD2C9-F4A4-4793-B8D6-1BFBB3AA271B}"/>
              </a:ext>
            </a:extLst>
          </p:cNvPr>
          <p:cNvSpPr>
            <a:spLocks/>
          </p:cNvSpPr>
          <p:nvPr/>
        </p:nvSpPr>
        <p:spPr bwMode="auto">
          <a:xfrm>
            <a:off x="6207125" y="2854325"/>
            <a:ext cx="565150" cy="190500"/>
          </a:xfrm>
          <a:custGeom>
            <a:avLst/>
            <a:gdLst>
              <a:gd name="T0" fmla="*/ 894656263 w 356"/>
              <a:gd name="T1" fmla="*/ 292338125 h 120"/>
              <a:gd name="T2" fmla="*/ 874495013 w 356"/>
              <a:gd name="T3" fmla="*/ 299899388 h 120"/>
              <a:gd name="T4" fmla="*/ 20161250 w 356"/>
              <a:gd name="T5" fmla="*/ 299899388 h 120"/>
              <a:gd name="T6" fmla="*/ 0 w 356"/>
              <a:gd name="T7" fmla="*/ 292338125 h 120"/>
              <a:gd name="T8" fmla="*/ 0 w 356"/>
              <a:gd name="T9" fmla="*/ 10080625 h 120"/>
              <a:gd name="T10" fmla="*/ 20161250 w 356"/>
              <a:gd name="T11" fmla="*/ 0 h 120"/>
              <a:gd name="T12" fmla="*/ 874495013 w 356"/>
              <a:gd name="T13" fmla="*/ 0 h 120"/>
              <a:gd name="T14" fmla="*/ 894656263 w 356"/>
              <a:gd name="T15" fmla="*/ 10080625 h 120"/>
              <a:gd name="T16" fmla="*/ 894656263 w 356"/>
              <a:gd name="T17" fmla="*/ 292338125 h 120"/>
              <a:gd name="T18" fmla="*/ 894656263 w 356"/>
              <a:gd name="T19" fmla="*/ 292338125 h 1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56" h="120">
                <a:moveTo>
                  <a:pt x="355" y="116"/>
                </a:moveTo>
                <a:lnTo>
                  <a:pt x="347" y="119"/>
                </a:lnTo>
                <a:lnTo>
                  <a:pt x="8" y="119"/>
                </a:lnTo>
                <a:lnTo>
                  <a:pt x="0" y="116"/>
                </a:lnTo>
                <a:lnTo>
                  <a:pt x="0" y="4"/>
                </a:lnTo>
                <a:lnTo>
                  <a:pt x="8" y="0"/>
                </a:lnTo>
                <a:lnTo>
                  <a:pt x="347" y="0"/>
                </a:lnTo>
                <a:lnTo>
                  <a:pt x="355" y="4"/>
                </a:lnTo>
                <a:lnTo>
                  <a:pt x="355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21" name="Freeform 11">
            <a:extLst>
              <a:ext uri="{FF2B5EF4-FFF2-40B4-BE49-F238E27FC236}">
                <a16:creationId xmlns:a16="http://schemas.microsoft.com/office/drawing/2014/main" id="{1D35FC29-6C6B-4531-B557-DCA0FC38617F}"/>
              </a:ext>
            </a:extLst>
          </p:cNvPr>
          <p:cNvSpPr>
            <a:spLocks/>
          </p:cNvSpPr>
          <p:nvPr/>
        </p:nvSpPr>
        <p:spPr bwMode="auto">
          <a:xfrm>
            <a:off x="6207125" y="3276600"/>
            <a:ext cx="565150" cy="192088"/>
          </a:xfrm>
          <a:custGeom>
            <a:avLst/>
            <a:gdLst>
              <a:gd name="T0" fmla="*/ 894656263 w 356"/>
              <a:gd name="T1" fmla="*/ 294859843 h 121"/>
              <a:gd name="T2" fmla="*/ 874495013 w 356"/>
              <a:gd name="T3" fmla="*/ 302419537 h 121"/>
              <a:gd name="T4" fmla="*/ 20161250 w 356"/>
              <a:gd name="T5" fmla="*/ 302419537 h 121"/>
              <a:gd name="T6" fmla="*/ 0 w 356"/>
              <a:gd name="T7" fmla="*/ 294859843 h 121"/>
              <a:gd name="T8" fmla="*/ 0 w 356"/>
              <a:gd name="T9" fmla="*/ 10080651 h 121"/>
              <a:gd name="T10" fmla="*/ 20161250 w 356"/>
              <a:gd name="T11" fmla="*/ 0 h 121"/>
              <a:gd name="T12" fmla="*/ 874495013 w 356"/>
              <a:gd name="T13" fmla="*/ 0 h 121"/>
              <a:gd name="T14" fmla="*/ 894656263 w 356"/>
              <a:gd name="T15" fmla="*/ 10080651 h 121"/>
              <a:gd name="T16" fmla="*/ 894656263 w 356"/>
              <a:gd name="T17" fmla="*/ 294859843 h 121"/>
              <a:gd name="T18" fmla="*/ 894656263 w 356"/>
              <a:gd name="T19" fmla="*/ 294859843 h 12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56" h="121">
                <a:moveTo>
                  <a:pt x="355" y="117"/>
                </a:moveTo>
                <a:lnTo>
                  <a:pt x="347" y="120"/>
                </a:lnTo>
                <a:lnTo>
                  <a:pt x="8" y="120"/>
                </a:lnTo>
                <a:lnTo>
                  <a:pt x="0" y="117"/>
                </a:lnTo>
                <a:lnTo>
                  <a:pt x="0" y="4"/>
                </a:lnTo>
                <a:lnTo>
                  <a:pt x="8" y="0"/>
                </a:lnTo>
                <a:lnTo>
                  <a:pt x="347" y="0"/>
                </a:lnTo>
                <a:lnTo>
                  <a:pt x="355" y="4"/>
                </a:lnTo>
                <a:lnTo>
                  <a:pt x="355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22" name="Freeform 12">
            <a:extLst>
              <a:ext uri="{FF2B5EF4-FFF2-40B4-BE49-F238E27FC236}">
                <a16:creationId xmlns:a16="http://schemas.microsoft.com/office/drawing/2014/main" id="{EAF91B3B-F479-444C-B001-8BA042D4C3A3}"/>
              </a:ext>
            </a:extLst>
          </p:cNvPr>
          <p:cNvSpPr>
            <a:spLocks/>
          </p:cNvSpPr>
          <p:nvPr/>
        </p:nvSpPr>
        <p:spPr bwMode="auto">
          <a:xfrm>
            <a:off x="6207125" y="3548063"/>
            <a:ext cx="565150" cy="192087"/>
          </a:xfrm>
          <a:custGeom>
            <a:avLst/>
            <a:gdLst>
              <a:gd name="T0" fmla="*/ 894656263 w 356"/>
              <a:gd name="T1" fmla="*/ 292337364 h 121"/>
              <a:gd name="T2" fmla="*/ 874495013 w 356"/>
              <a:gd name="T3" fmla="*/ 302417963 h 121"/>
              <a:gd name="T4" fmla="*/ 20161250 w 356"/>
              <a:gd name="T5" fmla="*/ 302417963 h 121"/>
              <a:gd name="T6" fmla="*/ 0 w 356"/>
              <a:gd name="T7" fmla="*/ 292337364 h 121"/>
              <a:gd name="T8" fmla="*/ 0 w 356"/>
              <a:gd name="T9" fmla="*/ 10080599 h 121"/>
              <a:gd name="T10" fmla="*/ 20161250 w 356"/>
              <a:gd name="T11" fmla="*/ 0 h 121"/>
              <a:gd name="T12" fmla="*/ 874495013 w 356"/>
              <a:gd name="T13" fmla="*/ 0 h 121"/>
              <a:gd name="T14" fmla="*/ 894656263 w 356"/>
              <a:gd name="T15" fmla="*/ 10080599 h 121"/>
              <a:gd name="T16" fmla="*/ 894656263 w 356"/>
              <a:gd name="T17" fmla="*/ 292337364 h 121"/>
              <a:gd name="T18" fmla="*/ 894656263 w 356"/>
              <a:gd name="T19" fmla="*/ 292337364 h 12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56" h="121">
                <a:moveTo>
                  <a:pt x="355" y="116"/>
                </a:moveTo>
                <a:lnTo>
                  <a:pt x="347" y="120"/>
                </a:lnTo>
                <a:lnTo>
                  <a:pt x="8" y="120"/>
                </a:lnTo>
                <a:lnTo>
                  <a:pt x="0" y="116"/>
                </a:lnTo>
                <a:lnTo>
                  <a:pt x="0" y="4"/>
                </a:lnTo>
                <a:lnTo>
                  <a:pt x="8" y="0"/>
                </a:lnTo>
                <a:lnTo>
                  <a:pt x="347" y="0"/>
                </a:lnTo>
                <a:lnTo>
                  <a:pt x="355" y="4"/>
                </a:lnTo>
                <a:lnTo>
                  <a:pt x="355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23" name="Freeform 13">
            <a:extLst>
              <a:ext uri="{FF2B5EF4-FFF2-40B4-BE49-F238E27FC236}">
                <a16:creationId xmlns:a16="http://schemas.microsoft.com/office/drawing/2014/main" id="{0E259F7A-0E7E-4D36-A1C8-E7A35F27DA3D}"/>
              </a:ext>
            </a:extLst>
          </p:cNvPr>
          <p:cNvSpPr>
            <a:spLocks/>
          </p:cNvSpPr>
          <p:nvPr/>
        </p:nvSpPr>
        <p:spPr bwMode="auto">
          <a:xfrm>
            <a:off x="6207125" y="3967163"/>
            <a:ext cx="565150" cy="192087"/>
          </a:xfrm>
          <a:custGeom>
            <a:avLst/>
            <a:gdLst>
              <a:gd name="T0" fmla="*/ 894656263 w 356"/>
              <a:gd name="T1" fmla="*/ 294856720 h 121"/>
              <a:gd name="T2" fmla="*/ 874495013 w 356"/>
              <a:gd name="T3" fmla="*/ 302417963 h 121"/>
              <a:gd name="T4" fmla="*/ 20161250 w 356"/>
              <a:gd name="T5" fmla="*/ 302417963 h 121"/>
              <a:gd name="T6" fmla="*/ 0 w 356"/>
              <a:gd name="T7" fmla="*/ 294856720 h 121"/>
              <a:gd name="T8" fmla="*/ 0 w 356"/>
              <a:gd name="T9" fmla="*/ 10080599 h 121"/>
              <a:gd name="T10" fmla="*/ 20161250 w 356"/>
              <a:gd name="T11" fmla="*/ 0 h 121"/>
              <a:gd name="T12" fmla="*/ 874495013 w 356"/>
              <a:gd name="T13" fmla="*/ 0 h 121"/>
              <a:gd name="T14" fmla="*/ 894656263 w 356"/>
              <a:gd name="T15" fmla="*/ 10080599 h 121"/>
              <a:gd name="T16" fmla="*/ 894656263 w 356"/>
              <a:gd name="T17" fmla="*/ 294856720 h 121"/>
              <a:gd name="T18" fmla="*/ 894656263 w 356"/>
              <a:gd name="T19" fmla="*/ 294856720 h 12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56" h="121">
                <a:moveTo>
                  <a:pt x="355" y="117"/>
                </a:moveTo>
                <a:lnTo>
                  <a:pt x="347" y="120"/>
                </a:lnTo>
                <a:lnTo>
                  <a:pt x="8" y="120"/>
                </a:lnTo>
                <a:lnTo>
                  <a:pt x="0" y="117"/>
                </a:lnTo>
                <a:lnTo>
                  <a:pt x="0" y="4"/>
                </a:lnTo>
                <a:lnTo>
                  <a:pt x="8" y="0"/>
                </a:lnTo>
                <a:lnTo>
                  <a:pt x="347" y="0"/>
                </a:lnTo>
                <a:lnTo>
                  <a:pt x="355" y="4"/>
                </a:lnTo>
                <a:lnTo>
                  <a:pt x="355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24" name="Rectangle 14">
            <a:extLst>
              <a:ext uri="{FF2B5EF4-FFF2-40B4-BE49-F238E27FC236}">
                <a16:creationId xmlns:a16="http://schemas.microsoft.com/office/drawing/2014/main" id="{C3138724-C778-4BA6-B215-EEEB39EEE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2188" y="566738"/>
            <a:ext cx="8045450" cy="317500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>
                <a:highlight>
                  <a:srgbClr val="FFFF00"/>
                </a:highlight>
              </a:rPr>
              <a:t>LDS RAJZOLÁS</a:t>
            </a:r>
          </a:p>
        </p:txBody>
      </p:sp>
      <p:sp>
        <p:nvSpPr>
          <p:cNvPr id="43025" name="Rectangle 15">
            <a:extLst>
              <a:ext uri="{FF2B5EF4-FFF2-40B4-BE49-F238E27FC236}">
                <a16:creationId xmlns:a16="http://schemas.microsoft.com/office/drawing/2014/main" id="{63FC9E7A-BEFE-4D59-B2A9-2854D3ECD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525" y="1847850"/>
            <a:ext cx="41433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Tartozhat-e egy 'A'-hoz több 'B' ? </a:t>
            </a:r>
          </a:p>
        </p:txBody>
      </p:sp>
      <p:sp>
        <p:nvSpPr>
          <p:cNvPr id="43026" name="Rectangle 16">
            <a:extLst>
              <a:ext uri="{FF2B5EF4-FFF2-40B4-BE49-F238E27FC236}">
                <a16:creationId xmlns:a16="http://schemas.microsoft.com/office/drawing/2014/main" id="{7DEB0760-2D28-4411-ABBE-EA21786C1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3" y="1855788"/>
            <a:ext cx="451485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Tartozhat-e egyetlen 'B'-hez több 'A' ?</a:t>
            </a:r>
          </a:p>
        </p:txBody>
      </p:sp>
      <p:sp>
        <p:nvSpPr>
          <p:cNvPr id="43027" name="Rectangle 17">
            <a:extLst>
              <a:ext uri="{FF2B5EF4-FFF2-40B4-BE49-F238E27FC236}">
                <a16:creationId xmlns:a16="http://schemas.microsoft.com/office/drawing/2014/main" id="{EE71E1F2-C95A-43F5-8983-9CD2DF60E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2322513"/>
            <a:ext cx="21177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'A' birtokol-e</a:t>
            </a:r>
          </a:p>
        </p:txBody>
      </p:sp>
      <p:sp>
        <p:nvSpPr>
          <p:cNvPr id="43028" name="Freeform 18">
            <a:extLst>
              <a:ext uri="{FF2B5EF4-FFF2-40B4-BE49-F238E27FC236}">
                <a16:creationId xmlns:a16="http://schemas.microsoft.com/office/drawing/2014/main" id="{EE30EC85-1B7A-4C72-9288-EAFABC87773F}"/>
              </a:ext>
            </a:extLst>
          </p:cNvPr>
          <p:cNvSpPr>
            <a:spLocks/>
          </p:cNvSpPr>
          <p:nvPr/>
        </p:nvSpPr>
        <p:spPr bwMode="auto">
          <a:xfrm>
            <a:off x="2320925" y="2813050"/>
            <a:ext cx="3454400" cy="2773363"/>
          </a:xfrm>
          <a:custGeom>
            <a:avLst/>
            <a:gdLst>
              <a:gd name="T0" fmla="*/ 0 w 2176"/>
              <a:gd name="T1" fmla="*/ 0 h 1747"/>
              <a:gd name="T2" fmla="*/ 2147483646 w 2176"/>
              <a:gd name="T3" fmla="*/ 0 h 1747"/>
              <a:gd name="T4" fmla="*/ 2147483646 w 2176"/>
              <a:gd name="T5" fmla="*/ 1101309274 h 1747"/>
              <a:gd name="T6" fmla="*/ 2147483646 w 2176"/>
              <a:gd name="T7" fmla="*/ 2147483646 h 1747"/>
              <a:gd name="T8" fmla="*/ 2147483646 w 2176"/>
              <a:gd name="T9" fmla="*/ 2147483646 h 1747"/>
              <a:gd name="T10" fmla="*/ 2147483646 w 2176"/>
              <a:gd name="T11" fmla="*/ 2147483646 h 1747"/>
              <a:gd name="T12" fmla="*/ 0 w 2176"/>
              <a:gd name="T13" fmla="*/ 2147483646 h 1747"/>
              <a:gd name="T14" fmla="*/ 0 w 2176"/>
              <a:gd name="T15" fmla="*/ 0 h 17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76" h="1747">
                <a:moveTo>
                  <a:pt x="0" y="0"/>
                </a:moveTo>
                <a:lnTo>
                  <a:pt x="2175" y="0"/>
                </a:lnTo>
                <a:lnTo>
                  <a:pt x="2175" y="437"/>
                </a:lnTo>
                <a:lnTo>
                  <a:pt x="2175" y="873"/>
                </a:lnTo>
                <a:lnTo>
                  <a:pt x="2175" y="1310"/>
                </a:lnTo>
                <a:lnTo>
                  <a:pt x="2175" y="1746"/>
                </a:lnTo>
                <a:lnTo>
                  <a:pt x="0" y="174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29" name="Line 19">
            <a:extLst>
              <a:ext uri="{FF2B5EF4-FFF2-40B4-BE49-F238E27FC236}">
                <a16:creationId xmlns:a16="http://schemas.microsoft.com/office/drawing/2014/main" id="{76669BB3-9AE9-48B8-BC43-9C45E80C87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6538" y="2813050"/>
            <a:ext cx="0" cy="2771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30" name="Line 20">
            <a:extLst>
              <a:ext uri="{FF2B5EF4-FFF2-40B4-BE49-F238E27FC236}">
                <a16:creationId xmlns:a16="http://schemas.microsoft.com/office/drawing/2014/main" id="{BEBB3A73-23A5-46DC-954A-8FA0BB0A28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0925" y="3505200"/>
            <a:ext cx="3452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31" name="Line 21">
            <a:extLst>
              <a:ext uri="{FF2B5EF4-FFF2-40B4-BE49-F238E27FC236}">
                <a16:creationId xmlns:a16="http://schemas.microsoft.com/office/drawing/2014/main" id="{3D6E04E3-148C-4AC5-9FC5-75160A31F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0450" y="4197350"/>
            <a:ext cx="3452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32" name="Line 22">
            <a:extLst>
              <a:ext uri="{FF2B5EF4-FFF2-40B4-BE49-F238E27FC236}">
                <a16:creationId xmlns:a16="http://schemas.microsoft.com/office/drawing/2014/main" id="{BE8CEEC1-8D67-468B-914E-7DD5720B8E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0450" y="4884738"/>
            <a:ext cx="34528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33" name="Rectangle 23">
            <a:extLst>
              <a:ext uri="{FF2B5EF4-FFF2-40B4-BE49-F238E27FC236}">
                <a16:creationId xmlns:a16="http://schemas.microsoft.com/office/drawing/2014/main" id="{D6B84C4E-D481-4511-B65A-9CF2C4254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2308225"/>
            <a:ext cx="1573213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'B' birtokol-e </a:t>
            </a:r>
          </a:p>
        </p:txBody>
      </p:sp>
      <p:sp>
        <p:nvSpPr>
          <p:cNvPr id="43034" name="Rectangle 24">
            <a:extLst>
              <a:ext uri="{FF2B5EF4-FFF2-40B4-BE49-F238E27FC236}">
                <a16:creationId xmlns:a16="http://schemas.microsoft.com/office/drawing/2014/main" id="{F1F35891-4777-4603-8284-0C336F436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2571750"/>
            <a:ext cx="1038225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'A'-kat</a:t>
            </a:r>
          </a:p>
        </p:txBody>
      </p:sp>
      <p:sp>
        <p:nvSpPr>
          <p:cNvPr id="43035" name="Rectangle 25">
            <a:extLst>
              <a:ext uri="{FF2B5EF4-FFF2-40B4-BE49-F238E27FC236}">
                <a16:creationId xmlns:a16="http://schemas.microsoft.com/office/drawing/2014/main" id="{277613AD-5376-45BA-84D3-E1557FDA3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0" y="2571750"/>
            <a:ext cx="129540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'B'-ket?</a:t>
            </a:r>
          </a:p>
        </p:txBody>
      </p:sp>
      <p:sp>
        <p:nvSpPr>
          <p:cNvPr id="43036" name="Rectangle 26">
            <a:extLst>
              <a:ext uri="{FF2B5EF4-FFF2-40B4-BE49-F238E27FC236}">
                <a16:creationId xmlns:a16="http://schemas.microsoft.com/office/drawing/2014/main" id="{C585F49A-7081-4EAD-80E1-368750B90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75" y="2960688"/>
            <a:ext cx="1127125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Egy a többhöz</a:t>
            </a:r>
          </a:p>
        </p:txBody>
      </p:sp>
      <p:sp>
        <p:nvSpPr>
          <p:cNvPr id="43037" name="Rectangle 27">
            <a:extLst>
              <a:ext uri="{FF2B5EF4-FFF2-40B4-BE49-F238E27FC236}">
                <a16:creationId xmlns:a16="http://schemas.microsoft.com/office/drawing/2014/main" id="{32B4A8E7-E64A-4085-AE38-6AB4594A2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5463" y="3049588"/>
            <a:ext cx="1238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43038" name="Rectangle 28">
            <a:extLst>
              <a:ext uri="{FF2B5EF4-FFF2-40B4-BE49-F238E27FC236}">
                <a16:creationId xmlns:a16="http://schemas.microsoft.com/office/drawing/2014/main" id="{23B200EC-34BD-4C40-9945-67C289D3C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100" y="3052763"/>
            <a:ext cx="2794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43039" name="Rectangle 29">
            <a:extLst>
              <a:ext uri="{FF2B5EF4-FFF2-40B4-BE49-F238E27FC236}">
                <a16:creationId xmlns:a16="http://schemas.microsoft.com/office/drawing/2014/main" id="{D128A2B1-C87F-4986-AD5F-2B3947247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5463" y="3738563"/>
            <a:ext cx="2794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43040" name="Rectangle 30">
            <a:extLst>
              <a:ext uri="{FF2B5EF4-FFF2-40B4-BE49-F238E27FC236}">
                <a16:creationId xmlns:a16="http://schemas.microsoft.com/office/drawing/2014/main" id="{13FEC2FB-7C18-4554-9595-3046B39F6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100" y="3741738"/>
            <a:ext cx="1254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43041" name="Rectangle 31">
            <a:extLst>
              <a:ext uri="{FF2B5EF4-FFF2-40B4-BE49-F238E27FC236}">
                <a16:creationId xmlns:a16="http://schemas.microsoft.com/office/drawing/2014/main" id="{0A36DE86-77DD-45A2-BE6A-02599B3E5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5463" y="4432300"/>
            <a:ext cx="1238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43042" name="Rectangle 32">
            <a:extLst>
              <a:ext uri="{FF2B5EF4-FFF2-40B4-BE49-F238E27FC236}">
                <a16:creationId xmlns:a16="http://schemas.microsoft.com/office/drawing/2014/main" id="{F8011758-E4DD-486A-B934-FE3CB7919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100" y="4433888"/>
            <a:ext cx="12541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43043" name="Rectangle 33">
            <a:extLst>
              <a:ext uri="{FF2B5EF4-FFF2-40B4-BE49-F238E27FC236}">
                <a16:creationId xmlns:a16="http://schemas.microsoft.com/office/drawing/2014/main" id="{A02DE802-599F-4AB0-8D6C-EFAE9702B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5122863"/>
            <a:ext cx="280988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43044" name="Rectangle 34">
            <a:extLst>
              <a:ext uri="{FF2B5EF4-FFF2-40B4-BE49-F238E27FC236}">
                <a16:creationId xmlns:a16="http://schemas.microsoft.com/office/drawing/2014/main" id="{2C516AAD-F3EB-4558-B305-F2618AA2F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5124450"/>
            <a:ext cx="2794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43045" name="Line 35">
            <a:extLst>
              <a:ext uri="{FF2B5EF4-FFF2-40B4-BE49-F238E27FC236}">
                <a16:creationId xmlns:a16="http://schemas.microsoft.com/office/drawing/2014/main" id="{883F22CA-A0D4-4A22-AB97-D001335B6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1763" y="3046413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46" name="Line 36">
            <a:extLst>
              <a:ext uri="{FF2B5EF4-FFF2-40B4-BE49-F238E27FC236}">
                <a16:creationId xmlns:a16="http://schemas.microsoft.com/office/drawing/2014/main" id="{A95F6B67-07C9-4ED3-8471-7CCB79D412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1763" y="3736975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47" name="Freeform 37">
            <a:extLst>
              <a:ext uri="{FF2B5EF4-FFF2-40B4-BE49-F238E27FC236}">
                <a16:creationId xmlns:a16="http://schemas.microsoft.com/office/drawing/2014/main" id="{DF55A86A-FFD5-44E8-90F6-952C1102764C}"/>
              </a:ext>
            </a:extLst>
          </p:cNvPr>
          <p:cNvSpPr>
            <a:spLocks/>
          </p:cNvSpPr>
          <p:nvPr/>
        </p:nvSpPr>
        <p:spPr bwMode="auto">
          <a:xfrm>
            <a:off x="6392863" y="3914775"/>
            <a:ext cx="177800" cy="53975"/>
          </a:xfrm>
          <a:custGeom>
            <a:avLst/>
            <a:gdLst>
              <a:gd name="T0" fmla="*/ 0 w 112"/>
              <a:gd name="T1" fmla="*/ 83165950 h 34"/>
              <a:gd name="T2" fmla="*/ 141128750 w 112"/>
              <a:gd name="T3" fmla="*/ 0 h 34"/>
              <a:gd name="T4" fmla="*/ 279738138 w 112"/>
              <a:gd name="T5" fmla="*/ 83165950 h 3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" h="34">
                <a:moveTo>
                  <a:pt x="0" y="33"/>
                </a:moveTo>
                <a:lnTo>
                  <a:pt x="56" y="0"/>
                </a:lnTo>
                <a:lnTo>
                  <a:pt x="111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48" name="Freeform 38">
            <a:extLst>
              <a:ext uri="{FF2B5EF4-FFF2-40B4-BE49-F238E27FC236}">
                <a16:creationId xmlns:a16="http://schemas.microsoft.com/office/drawing/2014/main" id="{40633779-2F6C-4180-BAA7-FBB22DB6FE71}"/>
              </a:ext>
            </a:extLst>
          </p:cNvPr>
          <p:cNvSpPr>
            <a:spLocks/>
          </p:cNvSpPr>
          <p:nvPr/>
        </p:nvSpPr>
        <p:spPr bwMode="auto">
          <a:xfrm>
            <a:off x="6392863" y="3224213"/>
            <a:ext cx="177800" cy="52387"/>
          </a:xfrm>
          <a:custGeom>
            <a:avLst/>
            <a:gdLst>
              <a:gd name="T0" fmla="*/ 0 w 112"/>
              <a:gd name="T1" fmla="*/ 80644230 h 33"/>
              <a:gd name="T2" fmla="*/ 141128750 w 112"/>
              <a:gd name="T3" fmla="*/ 0 h 33"/>
              <a:gd name="T4" fmla="*/ 279738138 w 112"/>
              <a:gd name="T5" fmla="*/ 80644230 h 3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" h="33">
                <a:moveTo>
                  <a:pt x="0" y="32"/>
                </a:moveTo>
                <a:lnTo>
                  <a:pt x="56" y="0"/>
                </a:lnTo>
                <a:lnTo>
                  <a:pt x="111" y="3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49" name="Line 39">
            <a:extLst>
              <a:ext uri="{FF2B5EF4-FFF2-40B4-BE49-F238E27FC236}">
                <a16:creationId xmlns:a16="http://schemas.microsoft.com/office/drawing/2014/main" id="{157B9096-FC5A-49E0-8608-8DFD7BE30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4938" y="512445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50" name="Line 40">
            <a:extLst>
              <a:ext uri="{FF2B5EF4-FFF2-40B4-BE49-F238E27FC236}">
                <a16:creationId xmlns:a16="http://schemas.microsoft.com/office/drawing/2014/main" id="{E9A06348-AAC2-4E53-94ED-28984B6EC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4900" y="5121275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51" name="Freeform 41">
            <a:extLst>
              <a:ext uri="{FF2B5EF4-FFF2-40B4-BE49-F238E27FC236}">
                <a16:creationId xmlns:a16="http://schemas.microsoft.com/office/drawing/2014/main" id="{809ED93B-78B3-4B3C-A099-8BB15E61A2A0}"/>
              </a:ext>
            </a:extLst>
          </p:cNvPr>
          <p:cNvSpPr>
            <a:spLocks/>
          </p:cNvSpPr>
          <p:nvPr/>
        </p:nvSpPr>
        <p:spPr bwMode="auto">
          <a:xfrm>
            <a:off x="7131050" y="4333875"/>
            <a:ext cx="136525" cy="307975"/>
          </a:xfrm>
          <a:custGeom>
            <a:avLst/>
            <a:gdLst>
              <a:gd name="T0" fmla="*/ 214214075 w 86"/>
              <a:gd name="T1" fmla="*/ 0 h 194"/>
              <a:gd name="T2" fmla="*/ 0 w 86"/>
              <a:gd name="T3" fmla="*/ 0 h 194"/>
              <a:gd name="T4" fmla="*/ 0 w 86"/>
              <a:gd name="T5" fmla="*/ 486390950 h 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" h="194">
                <a:moveTo>
                  <a:pt x="85" y="0"/>
                </a:moveTo>
                <a:lnTo>
                  <a:pt x="0" y="0"/>
                </a:lnTo>
                <a:lnTo>
                  <a:pt x="0" y="19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52" name="Freeform 42">
            <a:extLst>
              <a:ext uri="{FF2B5EF4-FFF2-40B4-BE49-F238E27FC236}">
                <a16:creationId xmlns:a16="http://schemas.microsoft.com/office/drawing/2014/main" id="{C5068032-F1D2-42C2-83EF-1E153008D703}"/>
              </a:ext>
            </a:extLst>
          </p:cNvPr>
          <p:cNvSpPr>
            <a:spLocks/>
          </p:cNvSpPr>
          <p:nvPr/>
        </p:nvSpPr>
        <p:spPr bwMode="auto">
          <a:xfrm>
            <a:off x="7058025" y="4598988"/>
            <a:ext cx="147638" cy="41275"/>
          </a:xfrm>
          <a:custGeom>
            <a:avLst/>
            <a:gdLst>
              <a:gd name="T0" fmla="*/ 0 w 93"/>
              <a:gd name="T1" fmla="*/ 63004700 h 26"/>
              <a:gd name="T2" fmla="*/ 118448539 w 93"/>
              <a:gd name="T3" fmla="*/ 0 h 26"/>
              <a:gd name="T4" fmla="*/ 231855160 w 93"/>
              <a:gd name="T5" fmla="*/ 63004700 h 2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3" h="26">
                <a:moveTo>
                  <a:pt x="0" y="25"/>
                </a:moveTo>
                <a:lnTo>
                  <a:pt x="47" y="0"/>
                </a:lnTo>
                <a:lnTo>
                  <a:pt x="92" y="2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53" name="Rectangle 43">
            <a:extLst>
              <a:ext uri="{FF2B5EF4-FFF2-40B4-BE49-F238E27FC236}">
                <a16:creationId xmlns:a16="http://schemas.microsoft.com/office/drawing/2014/main" id="{07005B00-F376-4560-BC2B-C94446655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500" y="2841625"/>
            <a:ext cx="174625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3054" name="Rectangle 44">
            <a:extLst>
              <a:ext uri="{FF2B5EF4-FFF2-40B4-BE49-F238E27FC236}">
                <a16:creationId xmlns:a16="http://schemas.microsoft.com/office/drawing/2014/main" id="{D0D273B6-E9B9-4940-A263-44F5D259E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3232150"/>
            <a:ext cx="158750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3055" name="Rectangle 45">
            <a:extLst>
              <a:ext uri="{FF2B5EF4-FFF2-40B4-BE49-F238E27FC236}">
                <a16:creationId xmlns:a16="http://schemas.microsoft.com/office/drawing/2014/main" id="{042350A8-818B-46C7-BED0-FA9EE9306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3524250"/>
            <a:ext cx="158750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3056" name="Rectangle 46">
            <a:extLst>
              <a:ext uri="{FF2B5EF4-FFF2-40B4-BE49-F238E27FC236}">
                <a16:creationId xmlns:a16="http://schemas.microsoft.com/office/drawing/2014/main" id="{DC8281A5-CA7E-4B5B-9BEE-A620425C1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9213" y="3933825"/>
            <a:ext cx="174625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3057" name="Rectangle 47">
            <a:extLst>
              <a:ext uri="{FF2B5EF4-FFF2-40B4-BE49-F238E27FC236}">
                <a16:creationId xmlns:a16="http://schemas.microsoft.com/office/drawing/2014/main" id="{B926B50C-7838-4390-8D62-72144FFAE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4613" y="4713288"/>
            <a:ext cx="10969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KAPCSOLAT</a:t>
            </a:r>
          </a:p>
        </p:txBody>
      </p:sp>
      <p:sp>
        <p:nvSpPr>
          <p:cNvPr id="43058" name="Rectangle 48">
            <a:extLst>
              <a:ext uri="{FF2B5EF4-FFF2-40B4-BE49-F238E27FC236}">
                <a16:creationId xmlns:a16="http://schemas.microsoft.com/office/drawing/2014/main" id="{29F07F2D-BC66-4390-B7EE-684AAB11C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9213" y="4908550"/>
            <a:ext cx="174625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3059" name="Rectangle 49">
            <a:extLst>
              <a:ext uri="{FF2B5EF4-FFF2-40B4-BE49-F238E27FC236}">
                <a16:creationId xmlns:a16="http://schemas.microsoft.com/office/drawing/2014/main" id="{D962DAEB-C768-4925-9F39-E8E4BF5F3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5341938"/>
            <a:ext cx="158750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3060" name="Rectangle 50">
            <a:extLst>
              <a:ext uri="{FF2B5EF4-FFF2-40B4-BE49-F238E27FC236}">
                <a16:creationId xmlns:a16="http://schemas.microsoft.com/office/drawing/2014/main" id="{E03FFDDD-D453-4098-93F0-3B6DDC26A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8225" y="4897438"/>
            <a:ext cx="155575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3061" name="Rectangle 51">
            <a:extLst>
              <a:ext uri="{FF2B5EF4-FFF2-40B4-BE49-F238E27FC236}">
                <a16:creationId xmlns:a16="http://schemas.microsoft.com/office/drawing/2014/main" id="{EDF2BDE7-1291-4206-9DAC-9A897CD63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9175" y="5303838"/>
            <a:ext cx="174625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3062" name="Rectangle 52">
            <a:extLst>
              <a:ext uri="{FF2B5EF4-FFF2-40B4-BE49-F238E27FC236}">
                <a16:creationId xmlns:a16="http://schemas.microsoft.com/office/drawing/2014/main" id="{A49244BC-5186-4728-9354-89645CE43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4225" y="5122863"/>
            <a:ext cx="574675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A+B</a:t>
            </a:r>
          </a:p>
        </p:txBody>
      </p:sp>
      <p:sp>
        <p:nvSpPr>
          <p:cNvPr id="43063" name="Rectangle 53">
            <a:extLst>
              <a:ext uri="{FF2B5EF4-FFF2-40B4-BE49-F238E27FC236}">
                <a16:creationId xmlns:a16="http://schemas.microsoft.com/office/drawing/2014/main" id="{52871E0D-5271-4ABF-B793-05178D2DB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2713" y="5162550"/>
            <a:ext cx="5334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vagy</a:t>
            </a:r>
          </a:p>
        </p:txBody>
      </p:sp>
      <p:sp>
        <p:nvSpPr>
          <p:cNvPr id="43064" name="Rectangle 56">
            <a:extLst>
              <a:ext uri="{FF2B5EF4-FFF2-40B4-BE49-F238E27FC236}">
                <a16:creationId xmlns:a16="http://schemas.microsoft.com/office/drawing/2014/main" id="{0F608383-35AB-40B7-AA01-F1342811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3714750"/>
            <a:ext cx="10160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Egy a többhöz</a:t>
            </a:r>
          </a:p>
        </p:txBody>
      </p:sp>
      <p:sp>
        <p:nvSpPr>
          <p:cNvPr id="43065" name="Rectangle 57">
            <a:extLst>
              <a:ext uri="{FF2B5EF4-FFF2-40B4-BE49-F238E27FC236}">
                <a16:creationId xmlns:a16="http://schemas.microsoft.com/office/drawing/2014/main" id="{2AEB54A5-FC6D-49A0-8B35-061C0D124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38" y="4476750"/>
            <a:ext cx="1141412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Több a  többhöz</a:t>
            </a:r>
          </a:p>
        </p:txBody>
      </p:sp>
      <p:sp>
        <p:nvSpPr>
          <p:cNvPr id="43066" name="Rectangle 58">
            <a:extLst>
              <a:ext uri="{FF2B5EF4-FFF2-40B4-BE49-F238E27FC236}">
                <a16:creationId xmlns:a16="http://schemas.microsoft.com/office/drawing/2014/main" id="{CEC9A993-208C-4774-BEC7-BEF896EAC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5156200"/>
            <a:ext cx="1082675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Egy az egyhez</a:t>
            </a:r>
          </a:p>
        </p:txBody>
      </p:sp>
      <p:sp>
        <p:nvSpPr>
          <p:cNvPr id="43067" name="Rectangle 59">
            <a:extLst>
              <a:ext uri="{FF2B5EF4-FFF2-40B4-BE49-F238E27FC236}">
                <a16:creationId xmlns:a16="http://schemas.microsoft.com/office/drawing/2014/main" id="{BD313B49-E0BA-43DA-B015-528C60F8E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2700" y="3963988"/>
            <a:ext cx="536575" cy="13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vagy</a:t>
            </a:r>
          </a:p>
        </p:txBody>
      </p:sp>
      <p:sp>
        <p:nvSpPr>
          <p:cNvPr id="43068" name="Rectangle 60">
            <a:extLst>
              <a:ext uri="{FF2B5EF4-FFF2-40B4-BE49-F238E27FC236}">
                <a16:creationId xmlns:a16="http://schemas.microsoft.com/office/drawing/2014/main" id="{733F2350-AA52-424A-8FB2-68D994C89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5763" y="5099050"/>
            <a:ext cx="536575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vagy</a:t>
            </a:r>
          </a:p>
        </p:txBody>
      </p:sp>
      <p:sp>
        <p:nvSpPr>
          <p:cNvPr id="43069" name="Freeform 61">
            <a:extLst>
              <a:ext uri="{FF2B5EF4-FFF2-40B4-BE49-F238E27FC236}">
                <a16:creationId xmlns:a16="http://schemas.microsoft.com/office/drawing/2014/main" id="{EE424B01-E9BD-429A-8A44-C55E78DCC82E}"/>
              </a:ext>
            </a:extLst>
          </p:cNvPr>
          <p:cNvSpPr>
            <a:spLocks/>
          </p:cNvSpPr>
          <p:nvPr/>
        </p:nvSpPr>
        <p:spPr bwMode="auto">
          <a:xfrm>
            <a:off x="6207125" y="4238625"/>
            <a:ext cx="565150" cy="192088"/>
          </a:xfrm>
          <a:custGeom>
            <a:avLst/>
            <a:gdLst>
              <a:gd name="T0" fmla="*/ 894656263 w 356"/>
              <a:gd name="T1" fmla="*/ 292338886 h 121"/>
              <a:gd name="T2" fmla="*/ 874495013 w 356"/>
              <a:gd name="T3" fmla="*/ 302419537 h 121"/>
              <a:gd name="T4" fmla="*/ 20161250 w 356"/>
              <a:gd name="T5" fmla="*/ 302419537 h 121"/>
              <a:gd name="T6" fmla="*/ 0 w 356"/>
              <a:gd name="T7" fmla="*/ 292338886 h 121"/>
              <a:gd name="T8" fmla="*/ 0 w 356"/>
              <a:gd name="T9" fmla="*/ 10080651 h 121"/>
              <a:gd name="T10" fmla="*/ 20161250 w 356"/>
              <a:gd name="T11" fmla="*/ 0 h 121"/>
              <a:gd name="T12" fmla="*/ 874495013 w 356"/>
              <a:gd name="T13" fmla="*/ 0 h 121"/>
              <a:gd name="T14" fmla="*/ 894656263 w 356"/>
              <a:gd name="T15" fmla="*/ 10080651 h 121"/>
              <a:gd name="T16" fmla="*/ 894656263 w 356"/>
              <a:gd name="T17" fmla="*/ 292338886 h 121"/>
              <a:gd name="T18" fmla="*/ 894656263 w 356"/>
              <a:gd name="T19" fmla="*/ 292338886 h 12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56" h="121">
                <a:moveTo>
                  <a:pt x="355" y="116"/>
                </a:moveTo>
                <a:lnTo>
                  <a:pt x="347" y="120"/>
                </a:lnTo>
                <a:lnTo>
                  <a:pt x="8" y="120"/>
                </a:lnTo>
                <a:lnTo>
                  <a:pt x="0" y="116"/>
                </a:lnTo>
                <a:lnTo>
                  <a:pt x="0" y="4"/>
                </a:lnTo>
                <a:lnTo>
                  <a:pt x="8" y="0"/>
                </a:lnTo>
                <a:lnTo>
                  <a:pt x="347" y="0"/>
                </a:lnTo>
                <a:lnTo>
                  <a:pt x="355" y="4"/>
                </a:lnTo>
                <a:lnTo>
                  <a:pt x="355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70" name="Freeform 62">
            <a:extLst>
              <a:ext uri="{FF2B5EF4-FFF2-40B4-BE49-F238E27FC236}">
                <a16:creationId xmlns:a16="http://schemas.microsoft.com/office/drawing/2014/main" id="{6EECDC38-6480-4BD5-8ED1-C5A93F6CD192}"/>
              </a:ext>
            </a:extLst>
          </p:cNvPr>
          <p:cNvSpPr>
            <a:spLocks/>
          </p:cNvSpPr>
          <p:nvPr/>
        </p:nvSpPr>
        <p:spPr bwMode="auto">
          <a:xfrm>
            <a:off x="7265988" y="4238625"/>
            <a:ext cx="568325" cy="192088"/>
          </a:xfrm>
          <a:custGeom>
            <a:avLst/>
            <a:gdLst>
              <a:gd name="T0" fmla="*/ 899696575 w 358"/>
              <a:gd name="T1" fmla="*/ 292338886 h 121"/>
              <a:gd name="T2" fmla="*/ 879535325 w 358"/>
              <a:gd name="T3" fmla="*/ 302419537 h 121"/>
              <a:gd name="T4" fmla="*/ 20161250 w 358"/>
              <a:gd name="T5" fmla="*/ 302419537 h 121"/>
              <a:gd name="T6" fmla="*/ 0 w 358"/>
              <a:gd name="T7" fmla="*/ 292338886 h 121"/>
              <a:gd name="T8" fmla="*/ 0 w 358"/>
              <a:gd name="T9" fmla="*/ 10080651 h 121"/>
              <a:gd name="T10" fmla="*/ 20161250 w 358"/>
              <a:gd name="T11" fmla="*/ 0 h 121"/>
              <a:gd name="T12" fmla="*/ 879535325 w 358"/>
              <a:gd name="T13" fmla="*/ 0 h 121"/>
              <a:gd name="T14" fmla="*/ 899696575 w 358"/>
              <a:gd name="T15" fmla="*/ 10080651 h 121"/>
              <a:gd name="T16" fmla="*/ 899696575 w 358"/>
              <a:gd name="T17" fmla="*/ 292338886 h 121"/>
              <a:gd name="T18" fmla="*/ 899696575 w 358"/>
              <a:gd name="T19" fmla="*/ 292338886 h 12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58" h="121">
                <a:moveTo>
                  <a:pt x="357" y="116"/>
                </a:moveTo>
                <a:lnTo>
                  <a:pt x="349" y="120"/>
                </a:lnTo>
                <a:lnTo>
                  <a:pt x="8" y="120"/>
                </a:lnTo>
                <a:lnTo>
                  <a:pt x="0" y="116"/>
                </a:lnTo>
                <a:lnTo>
                  <a:pt x="0" y="4"/>
                </a:lnTo>
                <a:lnTo>
                  <a:pt x="8" y="0"/>
                </a:lnTo>
                <a:lnTo>
                  <a:pt x="349" y="0"/>
                </a:lnTo>
                <a:lnTo>
                  <a:pt x="357" y="4"/>
                </a:lnTo>
                <a:lnTo>
                  <a:pt x="357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71" name="Rectangle 63">
            <a:extLst>
              <a:ext uri="{FF2B5EF4-FFF2-40B4-BE49-F238E27FC236}">
                <a16:creationId xmlns:a16="http://schemas.microsoft.com/office/drawing/2014/main" id="{8E9A428D-9FCC-4D1E-85AF-2B318081D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9025" y="4221163"/>
            <a:ext cx="153988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3072" name="Rectangle 64">
            <a:extLst>
              <a:ext uri="{FF2B5EF4-FFF2-40B4-BE49-F238E27FC236}">
                <a16:creationId xmlns:a16="http://schemas.microsoft.com/office/drawing/2014/main" id="{DBE25091-3EE3-4AE2-A24A-8B5CF1BC1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4221163"/>
            <a:ext cx="174625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3073" name="Freeform 65">
            <a:extLst>
              <a:ext uri="{FF2B5EF4-FFF2-40B4-BE49-F238E27FC236}">
                <a16:creationId xmlns:a16="http://schemas.microsoft.com/office/drawing/2014/main" id="{47BF39BE-6516-4711-8B74-20A63E12CAAE}"/>
              </a:ext>
            </a:extLst>
          </p:cNvPr>
          <p:cNvSpPr>
            <a:spLocks/>
          </p:cNvSpPr>
          <p:nvPr/>
        </p:nvSpPr>
        <p:spPr bwMode="auto">
          <a:xfrm>
            <a:off x="7988300" y="4238625"/>
            <a:ext cx="568325" cy="192088"/>
          </a:xfrm>
          <a:custGeom>
            <a:avLst/>
            <a:gdLst>
              <a:gd name="T0" fmla="*/ 899696575 w 358"/>
              <a:gd name="T1" fmla="*/ 292338886 h 121"/>
              <a:gd name="T2" fmla="*/ 879535325 w 358"/>
              <a:gd name="T3" fmla="*/ 302419537 h 121"/>
              <a:gd name="T4" fmla="*/ 22682200 w 358"/>
              <a:gd name="T5" fmla="*/ 302419537 h 121"/>
              <a:gd name="T6" fmla="*/ 0 w 358"/>
              <a:gd name="T7" fmla="*/ 292338886 h 121"/>
              <a:gd name="T8" fmla="*/ 0 w 358"/>
              <a:gd name="T9" fmla="*/ 10080651 h 121"/>
              <a:gd name="T10" fmla="*/ 22682200 w 358"/>
              <a:gd name="T11" fmla="*/ 0 h 121"/>
              <a:gd name="T12" fmla="*/ 879535325 w 358"/>
              <a:gd name="T13" fmla="*/ 0 h 121"/>
              <a:gd name="T14" fmla="*/ 899696575 w 358"/>
              <a:gd name="T15" fmla="*/ 10080651 h 121"/>
              <a:gd name="T16" fmla="*/ 899696575 w 358"/>
              <a:gd name="T17" fmla="*/ 292338886 h 121"/>
              <a:gd name="T18" fmla="*/ 899696575 w 358"/>
              <a:gd name="T19" fmla="*/ 292338886 h 12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58" h="121">
                <a:moveTo>
                  <a:pt x="357" y="116"/>
                </a:moveTo>
                <a:lnTo>
                  <a:pt x="349" y="120"/>
                </a:lnTo>
                <a:lnTo>
                  <a:pt x="9" y="120"/>
                </a:lnTo>
                <a:lnTo>
                  <a:pt x="0" y="116"/>
                </a:lnTo>
                <a:lnTo>
                  <a:pt x="0" y="4"/>
                </a:lnTo>
                <a:lnTo>
                  <a:pt x="9" y="0"/>
                </a:lnTo>
                <a:lnTo>
                  <a:pt x="349" y="0"/>
                </a:lnTo>
                <a:lnTo>
                  <a:pt x="357" y="4"/>
                </a:lnTo>
                <a:lnTo>
                  <a:pt x="357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74" name="Freeform 66">
            <a:extLst>
              <a:ext uri="{FF2B5EF4-FFF2-40B4-BE49-F238E27FC236}">
                <a16:creationId xmlns:a16="http://schemas.microsoft.com/office/drawing/2014/main" id="{674293AA-3D4E-4808-8E99-0942EF79AEF2}"/>
              </a:ext>
            </a:extLst>
          </p:cNvPr>
          <p:cNvSpPr>
            <a:spLocks/>
          </p:cNvSpPr>
          <p:nvPr/>
        </p:nvSpPr>
        <p:spPr bwMode="auto">
          <a:xfrm>
            <a:off x="9053513" y="4238625"/>
            <a:ext cx="565150" cy="192088"/>
          </a:xfrm>
          <a:custGeom>
            <a:avLst/>
            <a:gdLst>
              <a:gd name="T0" fmla="*/ 894656263 w 356"/>
              <a:gd name="T1" fmla="*/ 292338886 h 121"/>
              <a:gd name="T2" fmla="*/ 874495013 w 356"/>
              <a:gd name="T3" fmla="*/ 302419537 h 121"/>
              <a:gd name="T4" fmla="*/ 15120938 w 356"/>
              <a:gd name="T5" fmla="*/ 302419537 h 121"/>
              <a:gd name="T6" fmla="*/ 0 w 356"/>
              <a:gd name="T7" fmla="*/ 292338886 h 121"/>
              <a:gd name="T8" fmla="*/ 0 w 356"/>
              <a:gd name="T9" fmla="*/ 10080651 h 121"/>
              <a:gd name="T10" fmla="*/ 15120938 w 356"/>
              <a:gd name="T11" fmla="*/ 0 h 121"/>
              <a:gd name="T12" fmla="*/ 874495013 w 356"/>
              <a:gd name="T13" fmla="*/ 0 h 121"/>
              <a:gd name="T14" fmla="*/ 894656263 w 356"/>
              <a:gd name="T15" fmla="*/ 10080651 h 121"/>
              <a:gd name="T16" fmla="*/ 894656263 w 356"/>
              <a:gd name="T17" fmla="*/ 292338886 h 121"/>
              <a:gd name="T18" fmla="*/ 894656263 w 356"/>
              <a:gd name="T19" fmla="*/ 292338886 h 12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56" h="121">
                <a:moveTo>
                  <a:pt x="355" y="116"/>
                </a:moveTo>
                <a:lnTo>
                  <a:pt x="347" y="120"/>
                </a:lnTo>
                <a:lnTo>
                  <a:pt x="6" y="120"/>
                </a:lnTo>
                <a:lnTo>
                  <a:pt x="0" y="116"/>
                </a:lnTo>
                <a:lnTo>
                  <a:pt x="0" y="4"/>
                </a:lnTo>
                <a:lnTo>
                  <a:pt x="6" y="0"/>
                </a:lnTo>
                <a:lnTo>
                  <a:pt x="347" y="0"/>
                </a:lnTo>
                <a:lnTo>
                  <a:pt x="355" y="4"/>
                </a:lnTo>
                <a:lnTo>
                  <a:pt x="355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75" name="Rectangle 67">
            <a:extLst>
              <a:ext uri="{FF2B5EF4-FFF2-40B4-BE49-F238E27FC236}">
                <a16:creationId xmlns:a16="http://schemas.microsoft.com/office/drawing/2014/main" id="{37CF4D36-D5C0-4E16-9D5A-B640378FD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4264025"/>
            <a:ext cx="158750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3076" name="Rectangle 68">
            <a:extLst>
              <a:ext uri="{FF2B5EF4-FFF2-40B4-BE49-F238E27FC236}">
                <a16:creationId xmlns:a16="http://schemas.microsoft.com/office/drawing/2014/main" id="{DC8BD9B0-4F7B-4C42-B1B7-3B37394EF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2288" y="4221163"/>
            <a:ext cx="173037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3077" name="Freeform 69">
            <a:extLst>
              <a:ext uri="{FF2B5EF4-FFF2-40B4-BE49-F238E27FC236}">
                <a16:creationId xmlns:a16="http://schemas.microsoft.com/office/drawing/2014/main" id="{0D480DF5-F870-44CB-9ED1-CB0E2C161FFA}"/>
              </a:ext>
            </a:extLst>
          </p:cNvPr>
          <p:cNvSpPr>
            <a:spLocks/>
          </p:cNvSpPr>
          <p:nvPr/>
        </p:nvSpPr>
        <p:spPr bwMode="auto">
          <a:xfrm>
            <a:off x="6767513" y="4333875"/>
            <a:ext cx="136525" cy="307975"/>
          </a:xfrm>
          <a:custGeom>
            <a:avLst/>
            <a:gdLst>
              <a:gd name="T0" fmla="*/ 0 w 86"/>
              <a:gd name="T1" fmla="*/ 0 h 194"/>
              <a:gd name="T2" fmla="*/ 214214075 w 86"/>
              <a:gd name="T3" fmla="*/ 0 h 194"/>
              <a:gd name="T4" fmla="*/ 214214075 w 86"/>
              <a:gd name="T5" fmla="*/ 486390950 h 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" h="194">
                <a:moveTo>
                  <a:pt x="0" y="0"/>
                </a:moveTo>
                <a:lnTo>
                  <a:pt x="85" y="0"/>
                </a:lnTo>
                <a:lnTo>
                  <a:pt x="85" y="19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78" name="Freeform 70">
            <a:extLst>
              <a:ext uri="{FF2B5EF4-FFF2-40B4-BE49-F238E27FC236}">
                <a16:creationId xmlns:a16="http://schemas.microsoft.com/office/drawing/2014/main" id="{22C06692-6DC0-451E-892F-0384C5CE0B8D}"/>
              </a:ext>
            </a:extLst>
          </p:cNvPr>
          <p:cNvSpPr>
            <a:spLocks/>
          </p:cNvSpPr>
          <p:nvPr/>
        </p:nvSpPr>
        <p:spPr bwMode="auto">
          <a:xfrm>
            <a:off x="6826250" y="4598988"/>
            <a:ext cx="149225" cy="41275"/>
          </a:xfrm>
          <a:custGeom>
            <a:avLst/>
            <a:gdLst>
              <a:gd name="T0" fmla="*/ 0 w 94"/>
              <a:gd name="T1" fmla="*/ 63004700 h 26"/>
              <a:gd name="T2" fmla="*/ 118448138 w 94"/>
              <a:gd name="T3" fmla="*/ 0 h 26"/>
              <a:gd name="T4" fmla="*/ 234375325 w 94"/>
              <a:gd name="T5" fmla="*/ 63004700 h 2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4" h="26">
                <a:moveTo>
                  <a:pt x="0" y="25"/>
                </a:moveTo>
                <a:lnTo>
                  <a:pt x="47" y="0"/>
                </a:lnTo>
                <a:lnTo>
                  <a:pt x="93" y="2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79" name="Freeform 71">
            <a:extLst>
              <a:ext uri="{FF2B5EF4-FFF2-40B4-BE49-F238E27FC236}">
                <a16:creationId xmlns:a16="http://schemas.microsoft.com/office/drawing/2014/main" id="{8DE5A12C-65D1-4B05-AEC3-271B7C528CD0}"/>
              </a:ext>
            </a:extLst>
          </p:cNvPr>
          <p:cNvSpPr>
            <a:spLocks/>
          </p:cNvSpPr>
          <p:nvPr/>
        </p:nvSpPr>
        <p:spPr bwMode="auto">
          <a:xfrm>
            <a:off x="8963025" y="4308475"/>
            <a:ext cx="79375" cy="80963"/>
          </a:xfrm>
          <a:custGeom>
            <a:avLst/>
            <a:gdLst>
              <a:gd name="T0" fmla="*/ 123488450 w 50"/>
              <a:gd name="T1" fmla="*/ 126008591 h 51"/>
              <a:gd name="T2" fmla="*/ 0 w 50"/>
              <a:gd name="T3" fmla="*/ 63005089 h 51"/>
              <a:gd name="T4" fmla="*/ 120967500 w 50"/>
              <a:gd name="T5" fmla="*/ 0 h 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0" h="51">
                <a:moveTo>
                  <a:pt x="49" y="50"/>
                </a:moveTo>
                <a:lnTo>
                  <a:pt x="0" y="25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80" name="Freeform 72">
            <a:extLst>
              <a:ext uri="{FF2B5EF4-FFF2-40B4-BE49-F238E27FC236}">
                <a16:creationId xmlns:a16="http://schemas.microsoft.com/office/drawing/2014/main" id="{FDD4C610-57B0-4B40-A9CC-22E935FF8087}"/>
              </a:ext>
            </a:extLst>
          </p:cNvPr>
          <p:cNvSpPr>
            <a:spLocks/>
          </p:cNvSpPr>
          <p:nvPr/>
        </p:nvSpPr>
        <p:spPr bwMode="auto">
          <a:xfrm>
            <a:off x="8566150" y="4305300"/>
            <a:ext cx="77788" cy="80963"/>
          </a:xfrm>
          <a:custGeom>
            <a:avLst/>
            <a:gdLst>
              <a:gd name="T0" fmla="*/ 0 w 49"/>
              <a:gd name="T1" fmla="*/ 126008591 h 51"/>
              <a:gd name="T2" fmla="*/ 120968278 w 49"/>
              <a:gd name="T3" fmla="*/ 63005089 h 51"/>
              <a:gd name="T4" fmla="*/ 2520966 w 49"/>
              <a:gd name="T5" fmla="*/ 0 h 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9" h="51">
                <a:moveTo>
                  <a:pt x="0" y="50"/>
                </a:moveTo>
                <a:lnTo>
                  <a:pt x="48" y="25"/>
                </a:lnTo>
                <a:lnTo>
                  <a:pt x="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3081" name="Line 73">
            <a:extLst>
              <a:ext uri="{FF2B5EF4-FFF2-40B4-BE49-F238E27FC236}">
                <a16:creationId xmlns:a16="http://schemas.microsoft.com/office/drawing/2014/main" id="{62E668CB-DDC0-46BD-82D1-EEADEBED892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62975" y="4344988"/>
            <a:ext cx="4810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Élőláb helye 4">
            <a:extLst>
              <a:ext uri="{FF2B5EF4-FFF2-40B4-BE49-F238E27FC236}">
                <a16:creationId xmlns:a16="http://schemas.microsoft.com/office/drawing/2014/main" id="{34BE77A0-D91D-496D-B60D-E2906A116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45059" name="Dia számának helye 5">
            <a:extLst>
              <a:ext uri="{FF2B5EF4-FFF2-40B4-BE49-F238E27FC236}">
                <a16:creationId xmlns:a16="http://schemas.microsoft.com/office/drawing/2014/main" id="{AD23B4E3-E77F-47C7-98B5-8C5A3508B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772ADF86-A67C-484A-BF30-47B333AA008C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id="{895C8E62-0989-45B5-91C9-58FC5EC32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45061" name="Rectangle 3">
            <a:extLst>
              <a:ext uri="{FF2B5EF4-FFF2-40B4-BE49-F238E27FC236}">
                <a16:creationId xmlns:a16="http://schemas.microsoft.com/office/drawing/2014/main" id="{6BA3E4FC-0902-4B6E-9FB1-E4626A414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45062" name="Rectangle 4">
            <a:extLst>
              <a:ext uri="{FF2B5EF4-FFF2-40B4-BE49-F238E27FC236}">
                <a16:creationId xmlns:a16="http://schemas.microsoft.com/office/drawing/2014/main" id="{9D80779E-C7CB-4C34-A941-166B8835E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784350"/>
            <a:ext cx="9448800" cy="40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Környezet</a:t>
            </a:r>
          </a:p>
          <a:p>
            <a:pPr algn="ctr">
              <a:spcBef>
                <a:spcPct val="0"/>
              </a:spcBef>
            </a:pPr>
            <a:endParaRPr lang="en-US" altLang="hu-HU" sz="18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A vevők a termékeket vásárlói rendelések feladásával rendelik.</a:t>
            </a:r>
          </a:p>
          <a:p>
            <a:pPr>
              <a:spcBef>
                <a:spcPct val="0"/>
              </a:spcBef>
            </a:pPr>
            <a:endParaRPr lang="en-US" altLang="hu-HU" sz="18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Egyetlen rendeléshez több termék tartozhat.</a:t>
            </a:r>
          </a:p>
          <a:p>
            <a:pPr>
              <a:spcBef>
                <a:spcPct val="0"/>
              </a:spcBef>
            </a:pPr>
            <a:endParaRPr lang="en-US" altLang="hu-HU" sz="18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Minden vevő a 600 zóna egyikébe tartozik.</a:t>
            </a:r>
          </a:p>
          <a:p>
            <a:pPr>
              <a:spcBef>
                <a:spcPct val="0"/>
              </a:spcBef>
            </a:pPr>
            <a:endParaRPr lang="en-US" altLang="hu-HU" sz="18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Minden vevő ellátásáról a 20 raktár egyike gondoskodik.</a:t>
            </a:r>
          </a:p>
          <a:p>
            <a:pPr>
              <a:spcBef>
                <a:spcPct val="0"/>
              </a:spcBef>
            </a:pPr>
            <a:endParaRPr lang="en-US" altLang="hu-HU" sz="18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Minden vevőt egyetlen szolgáltató raktár szolgál ki, amely a vevő zónájának elhelyezkedésétől függ.</a:t>
            </a:r>
          </a:p>
          <a:p>
            <a:pPr>
              <a:spcBef>
                <a:spcPct val="0"/>
              </a:spcBef>
            </a:pPr>
            <a:endParaRPr lang="en-US" altLang="hu-HU" sz="18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A termékek a raktárban vannak tárolva.</a:t>
            </a:r>
          </a:p>
        </p:txBody>
      </p:sp>
      <p:sp>
        <p:nvSpPr>
          <p:cNvPr id="45063" name="Rectangle 5">
            <a:extLst>
              <a:ext uri="{FF2B5EF4-FFF2-40B4-BE49-F238E27FC236}">
                <a16:creationId xmlns:a16="http://schemas.microsoft.com/office/drawing/2014/main" id="{693935E5-8FAC-4563-99EB-04D221BB5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975" y="2216150"/>
            <a:ext cx="7399338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45064" name="Rectangle 6">
            <a:extLst>
              <a:ext uri="{FF2B5EF4-FFF2-40B4-BE49-F238E27FC236}">
                <a16:creationId xmlns:a16="http://schemas.microsoft.com/office/drawing/2014/main" id="{C817CB0F-EC67-4BD5-8C17-033DB3481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975" y="3670300"/>
            <a:ext cx="7178675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45065" name="Rectangle 7">
            <a:extLst>
              <a:ext uri="{FF2B5EF4-FFF2-40B4-BE49-F238E27FC236}">
                <a16:creationId xmlns:a16="http://schemas.microsoft.com/office/drawing/2014/main" id="{126F9077-F94A-40EE-BB53-06A3AB416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975" y="4397375"/>
            <a:ext cx="7399338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45066" name="Rectangle 8">
            <a:extLst>
              <a:ext uri="{FF2B5EF4-FFF2-40B4-BE49-F238E27FC236}">
                <a16:creationId xmlns:a16="http://schemas.microsoft.com/office/drawing/2014/main" id="{255DEBA4-BBB7-428C-940D-E56F8DC64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975" y="5367338"/>
            <a:ext cx="7202488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45067" name="Rectangle 9">
            <a:extLst>
              <a:ext uri="{FF2B5EF4-FFF2-40B4-BE49-F238E27FC236}">
                <a16:creationId xmlns:a16="http://schemas.microsoft.com/office/drawing/2014/main" id="{E5A4D350-AB23-4AA6-AD5D-2DBCE1AE5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584200"/>
            <a:ext cx="8005762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2300" b="0">
                <a:solidFill>
                  <a:srgbClr val="000000"/>
                </a:solidFill>
              </a:rPr>
              <a:t>RENDELÉSFELDOLGOZÁSI </a:t>
            </a:r>
            <a:r>
              <a:rPr lang="en-US" altLang="hu-HU" sz="2300" b="0">
                <a:solidFill>
                  <a:srgbClr val="000000"/>
                </a:solidFill>
                <a:highlight>
                  <a:srgbClr val="FFFF00"/>
                </a:highlight>
              </a:rPr>
              <a:t>PÉLDA</a:t>
            </a:r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Élőláb helye 4">
            <a:extLst>
              <a:ext uri="{FF2B5EF4-FFF2-40B4-BE49-F238E27FC236}">
                <a16:creationId xmlns:a16="http://schemas.microsoft.com/office/drawing/2014/main" id="{D2930936-F5BA-4BA9-A924-556D2BEEC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47107" name="Dia számának helye 5">
            <a:extLst>
              <a:ext uri="{FF2B5EF4-FFF2-40B4-BE49-F238E27FC236}">
                <a16:creationId xmlns:a16="http://schemas.microsoft.com/office/drawing/2014/main" id="{8B91E96D-4C68-479D-A49E-B052FF377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E6AE338B-50D6-4298-A4E1-C360DF69E21C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47108" name="Rectangle 2">
            <a:extLst>
              <a:ext uri="{FF2B5EF4-FFF2-40B4-BE49-F238E27FC236}">
                <a16:creationId xmlns:a16="http://schemas.microsoft.com/office/drawing/2014/main" id="{D1F7D1D7-EAC8-4511-BD45-A8CE2D501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47109" name="Rectangle 3">
            <a:extLst>
              <a:ext uri="{FF2B5EF4-FFF2-40B4-BE49-F238E27FC236}">
                <a16:creationId xmlns:a16="http://schemas.microsoft.com/office/drawing/2014/main" id="{C9CB461E-3DCC-4624-94F5-569EAEBAF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47110" name="Freeform 4">
            <a:extLst>
              <a:ext uri="{FF2B5EF4-FFF2-40B4-BE49-F238E27FC236}">
                <a16:creationId xmlns:a16="http://schemas.microsoft.com/office/drawing/2014/main" id="{0D9960EC-C084-4D42-9D99-FA44298AFEF6}"/>
              </a:ext>
            </a:extLst>
          </p:cNvPr>
          <p:cNvSpPr>
            <a:spLocks/>
          </p:cNvSpPr>
          <p:nvPr/>
        </p:nvSpPr>
        <p:spPr bwMode="auto">
          <a:xfrm>
            <a:off x="1524000" y="5538788"/>
            <a:ext cx="1506538" cy="768350"/>
          </a:xfrm>
          <a:custGeom>
            <a:avLst/>
            <a:gdLst>
              <a:gd name="T0" fmla="*/ 2147483646 w 949"/>
              <a:gd name="T1" fmla="*/ 1179433125 h 484"/>
              <a:gd name="T2" fmla="*/ 2147483646 w 949"/>
              <a:gd name="T3" fmla="*/ 1217236263 h 484"/>
              <a:gd name="T4" fmla="*/ 50403142 w 949"/>
              <a:gd name="T5" fmla="*/ 1217236263 h 484"/>
              <a:gd name="T6" fmla="*/ 0 w 949"/>
              <a:gd name="T7" fmla="*/ 1179433125 h 484"/>
              <a:gd name="T8" fmla="*/ 0 w 949"/>
              <a:gd name="T9" fmla="*/ 42843450 h 484"/>
              <a:gd name="T10" fmla="*/ 50403142 w 949"/>
              <a:gd name="T11" fmla="*/ 0 h 484"/>
              <a:gd name="T12" fmla="*/ 2147483646 w 949"/>
              <a:gd name="T13" fmla="*/ 0 h 484"/>
              <a:gd name="T14" fmla="*/ 2147483646 w 949"/>
              <a:gd name="T15" fmla="*/ 42843450 h 484"/>
              <a:gd name="T16" fmla="*/ 2147483646 w 949"/>
              <a:gd name="T17" fmla="*/ 1179433125 h 484"/>
              <a:gd name="T18" fmla="*/ 2147483646 w 949"/>
              <a:gd name="T19" fmla="*/ 1179433125 h 4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49" h="484">
                <a:moveTo>
                  <a:pt x="948" y="468"/>
                </a:moveTo>
                <a:lnTo>
                  <a:pt x="929" y="483"/>
                </a:lnTo>
                <a:lnTo>
                  <a:pt x="20" y="483"/>
                </a:lnTo>
                <a:lnTo>
                  <a:pt x="0" y="468"/>
                </a:lnTo>
                <a:lnTo>
                  <a:pt x="0" y="17"/>
                </a:lnTo>
                <a:lnTo>
                  <a:pt x="20" y="0"/>
                </a:lnTo>
                <a:lnTo>
                  <a:pt x="929" y="0"/>
                </a:lnTo>
                <a:lnTo>
                  <a:pt x="948" y="17"/>
                </a:lnTo>
                <a:lnTo>
                  <a:pt x="948" y="4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11" name="Rectangle 5">
            <a:extLst>
              <a:ext uri="{FF2B5EF4-FFF2-40B4-BE49-F238E27FC236}">
                <a16:creationId xmlns:a16="http://schemas.microsoft.com/office/drawing/2014/main" id="{70C86A1D-A690-4430-91CC-39633FB587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698500"/>
            <a:ext cx="7967662" cy="500063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RENDELÉSFELDOLGOZÁSI PÉLDA</a:t>
            </a:r>
          </a:p>
        </p:txBody>
      </p:sp>
      <p:sp>
        <p:nvSpPr>
          <p:cNvPr id="47112" name="Rectangle 6">
            <a:extLst>
              <a:ext uri="{FF2B5EF4-FFF2-40B4-BE49-F238E27FC236}">
                <a16:creationId xmlns:a16="http://schemas.microsoft.com/office/drawing/2014/main" id="{4802DC93-08E8-4D00-B666-3DC6A8D9A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2927350"/>
            <a:ext cx="676275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VEVő</a:t>
            </a:r>
          </a:p>
        </p:txBody>
      </p:sp>
      <p:sp>
        <p:nvSpPr>
          <p:cNvPr id="47113" name="Rectangle 7">
            <a:extLst>
              <a:ext uri="{FF2B5EF4-FFF2-40B4-BE49-F238E27FC236}">
                <a16:creationId xmlns:a16="http://schemas.microsoft.com/office/drawing/2014/main" id="{E7E9C62F-26A8-4407-AA41-DF6CA4048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6150" y="2476500"/>
            <a:ext cx="941388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ZÓNA</a:t>
            </a:r>
          </a:p>
        </p:txBody>
      </p:sp>
      <p:sp>
        <p:nvSpPr>
          <p:cNvPr id="47114" name="Rectangle 8">
            <a:extLst>
              <a:ext uri="{FF2B5EF4-FFF2-40B4-BE49-F238E27FC236}">
                <a16:creationId xmlns:a16="http://schemas.microsoft.com/office/drawing/2014/main" id="{D1B31042-1F9C-41BF-BACF-2D36EF20D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1388" y="2016125"/>
            <a:ext cx="1020762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RAKTÁR</a:t>
            </a:r>
          </a:p>
        </p:txBody>
      </p:sp>
      <p:sp>
        <p:nvSpPr>
          <p:cNvPr id="47115" name="Rectangle 9">
            <a:extLst>
              <a:ext uri="{FF2B5EF4-FFF2-40B4-BE49-F238E27FC236}">
                <a16:creationId xmlns:a16="http://schemas.microsoft.com/office/drawing/2014/main" id="{B4B4DCBA-8456-468D-9729-511C04445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600" y="4213225"/>
            <a:ext cx="1243013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VÁSÁRLÓI</a:t>
            </a:r>
          </a:p>
        </p:txBody>
      </p:sp>
      <p:sp>
        <p:nvSpPr>
          <p:cNvPr id="47116" name="Rectangle 10">
            <a:extLst>
              <a:ext uri="{FF2B5EF4-FFF2-40B4-BE49-F238E27FC236}">
                <a16:creationId xmlns:a16="http://schemas.microsoft.com/office/drawing/2014/main" id="{ED0EF21B-2B5A-443C-A9B8-345773190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075" y="4171950"/>
            <a:ext cx="1044575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TERMÉK</a:t>
            </a:r>
          </a:p>
        </p:txBody>
      </p:sp>
      <p:sp>
        <p:nvSpPr>
          <p:cNvPr id="47117" name="Rectangle 11">
            <a:extLst>
              <a:ext uri="{FF2B5EF4-FFF2-40B4-BE49-F238E27FC236}">
                <a16:creationId xmlns:a16="http://schemas.microsoft.com/office/drawing/2014/main" id="{D2F7850E-2BD6-48D2-B19C-F1DB6F019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7563" y="5708650"/>
            <a:ext cx="1100137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KÉSZLET</a:t>
            </a:r>
          </a:p>
        </p:txBody>
      </p:sp>
      <p:sp>
        <p:nvSpPr>
          <p:cNvPr id="47118" name="Rectangle 12">
            <a:extLst>
              <a:ext uri="{FF2B5EF4-FFF2-40B4-BE49-F238E27FC236}">
                <a16:creationId xmlns:a16="http://schemas.microsoft.com/office/drawing/2014/main" id="{9A1CD24B-C5EF-4B21-ACED-754046DBD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4413250"/>
            <a:ext cx="1266825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RENDELÉS</a:t>
            </a:r>
          </a:p>
        </p:txBody>
      </p:sp>
      <p:sp>
        <p:nvSpPr>
          <p:cNvPr id="47119" name="Rectangle 13">
            <a:extLst>
              <a:ext uri="{FF2B5EF4-FFF2-40B4-BE49-F238E27FC236}">
                <a16:creationId xmlns:a16="http://schemas.microsoft.com/office/drawing/2014/main" id="{564AA558-1BF9-48B6-8CBD-53BB3F98A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572125"/>
            <a:ext cx="14478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 b="0">
                <a:solidFill>
                  <a:srgbClr val="000000"/>
                </a:solidFill>
              </a:rPr>
              <a:t>VÁSÁRLÓI RENDELÉS SOR</a:t>
            </a:r>
          </a:p>
        </p:txBody>
      </p:sp>
      <p:sp>
        <p:nvSpPr>
          <p:cNvPr id="47120" name="Freeform 14">
            <a:extLst>
              <a:ext uri="{FF2B5EF4-FFF2-40B4-BE49-F238E27FC236}">
                <a16:creationId xmlns:a16="http://schemas.microsoft.com/office/drawing/2014/main" id="{1734681C-FA91-4517-B0C9-00A7022A419F}"/>
              </a:ext>
            </a:extLst>
          </p:cNvPr>
          <p:cNvSpPr>
            <a:spLocks/>
          </p:cNvSpPr>
          <p:nvPr/>
        </p:nvSpPr>
        <p:spPr bwMode="auto">
          <a:xfrm>
            <a:off x="5122863" y="2058988"/>
            <a:ext cx="1938337" cy="255587"/>
          </a:xfrm>
          <a:custGeom>
            <a:avLst/>
            <a:gdLst>
              <a:gd name="T0" fmla="*/ 2147483646 w 1221"/>
              <a:gd name="T1" fmla="*/ 0 h 161"/>
              <a:gd name="T2" fmla="*/ 0 w 1221"/>
              <a:gd name="T3" fmla="*/ 0 h 161"/>
              <a:gd name="T4" fmla="*/ 0 w 1221"/>
              <a:gd name="T5" fmla="*/ 403224211 h 1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21" h="161">
                <a:moveTo>
                  <a:pt x="1220" y="0"/>
                </a:moveTo>
                <a:lnTo>
                  <a:pt x="0" y="0"/>
                </a:lnTo>
                <a:lnTo>
                  <a:pt x="0" y="16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21" name="Freeform 15">
            <a:extLst>
              <a:ext uri="{FF2B5EF4-FFF2-40B4-BE49-F238E27FC236}">
                <a16:creationId xmlns:a16="http://schemas.microsoft.com/office/drawing/2014/main" id="{3A4A889F-DBCA-46EC-98EC-AEAE905B658A}"/>
              </a:ext>
            </a:extLst>
          </p:cNvPr>
          <p:cNvSpPr>
            <a:spLocks/>
          </p:cNvSpPr>
          <p:nvPr/>
        </p:nvSpPr>
        <p:spPr bwMode="auto">
          <a:xfrm>
            <a:off x="2327275" y="2538413"/>
            <a:ext cx="1982788" cy="223837"/>
          </a:xfrm>
          <a:custGeom>
            <a:avLst/>
            <a:gdLst>
              <a:gd name="T0" fmla="*/ 2147483646 w 1249"/>
              <a:gd name="T1" fmla="*/ 0 h 141"/>
              <a:gd name="T2" fmla="*/ 0 w 1249"/>
              <a:gd name="T3" fmla="*/ 0 h 141"/>
              <a:gd name="T4" fmla="*/ 0 w 1249"/>
              <a:gd name="T5" fmla="*/ 352821087 h 14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49" h="141">
                <a:moveTo>
                  <a:pt x="1248" y="0"/>
                </a:moveTo>
                <a:lnTo>
                  <a:pt x="0" y="0"/>
                </a:lnTo>
                <a:lnTo>
                  <a:pt x="0" y="1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22" name="Line 16">
            <a:extLst>
              <a:ext uri="{FF2B5EF4-FFF2-40B4-BE49-F238E27FC236}">
                <a16:creationId xmlns:a16="http://schemas.microsoft.com/office/drawing/2014/main" id="{B0E51FB2-C326-4C05-AD67-65948CE76D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4100" y="3505200"/>
            <a:ext cx="3175" cy="654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23" name="Line 17">
            <a:extLst>
              <a:ext uri="{FF2B5EF4-FFF2-40B4-BE49-F238E27FC236}">
                <a16:creationId xmlns:a16="http://schemas.microsoft.com/office/drawing/2014/main" id="{7971D2E3-302A-4619-8907-92959B6CC7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4100" y="4933950"/>
            <a:ext cx="7938" cy="600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24" name="Line 18">
            <a:extLst>
              <a:ext uri="{FF2B5EF4-FFF2-40B4-BE49-F238E27FC236}">
                <a16:creationId xmlns:a16="http://schemas.microsoft.com/office/drawing/2014/main" id="{ABA7DA37-5B2A-428B-A916-840BE206C8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0250" y="4627563"/>
            <a:ext cx="0" cy="1147762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25" name="Line 19">
            <a:extLst>
              <a:ext uri="{FF2B5EF4-FFF2-40B4-BE49-F238E27FC236}">
                <a16:creationId xmlns:a16="http://schemas.microsoft.com/office/drawing/2014/main" id="{5FF493D3-34A1-41A9-BEC6-F5A4502C0A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7975" y="4627563"/>
            <a:ext cx="0" cy="1147762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26" name="Line 20">
            <a:extLst>
              <a:ext uri="{FF2B5EF4-FFF2-40B4-BE49-F238E27FC236}">
                <a16:creationId xmlns:a16="http://schemas.microsoft.com/office/drawing/2014/main" id="{BF47D975-E5A5-4E71-B016-B1C6544FD6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1438" y="2495550"/>
            <a:ext cx="4762" cy="3041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27" name="Freeform 21">
            <a:extLst>
              <a:ext uri="{FF2B5EF4-FFF2-40B4-BE49-F238E27FC236}">
                <a16:creationId xmlns:a16="http://schemas.microsoft.com/office/drawing/2014/main" id="{BE0F7CFB-C331-4DB9-A102-92A70A26D30E}"/>
              </a:ext>
            </a:extLst>
          </p:cNvPr>
          <p:cNvSpPr>
            <a:spLocks/>
          </p:cNvSpPr>
          <p:nvPr/>
        </p:nvSpPr>
        <p:spPr bwMode="auto">
          <a:xfrm>
            <a:off x="4918075" y="2205038"/>
            <a:ext cx="388938" cy="109537"/>
          </a:xfrm>
          <a:custGeom>
            <a:avLst/>
            <a:gdLst>
              <a:gd name="T0" fmla="*/ 0 w 245"/>
              <a:gd name="T1" fmla="*/ 171369843 h 69"/>
              <a:gd name="T2" fmla="*/ 309980411 w 245"/>
              <a:gd name="T3" fmla="*/ 0 h 69"/>
              <a:gd name="T4" fmla="*/ 614918916 w 245"/>
              <a:gd name="T5" fmla="*/ 171369843 h 6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5" h="69">
                <a:moveTo>
                  <a:pt x="0" y="68"/>
                </a:moveTo>
                <a:lnTo>
                  <a:pt x="123" y="0"/>
                </a:lnTo>
                <a:lnTo>
                  <a:pt x="244" y="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28" name="Freeform 22">
            <a:extLst>
              <a:ext uri="{FF2B5EF4-FFF2-40B4-BE49-F238E27FC236}">
                <a16:creationId xmlns:a16="http://schemas.microsoft.com/office/drawing/2014/main" id="{B0C8AB3A-A4B6-4136-8128-5BEFA71731C0}"/>
              </a:ext>
            </a:extLst>
          </p:cNvPr>
          <p:cNvSpPr>
            <a:spLocks/>
          </p:cNvSpPr>
          <p:nvPr/>
        </p:nvSpPr>
        <p:spPr bwMode="auto">
          <a:xfrm>
            <a:off x="2124075" y="2647950"/>
            <a:ext cx="390525" cy="109538"/>
          </a:xfrm>
          <a:custGeom>
            <a:avLst/>
            <a:gdLst>
              <a:gd name="T0" fmla="*/ 0 w 246"/>
              <a:gd name="T1" fmla="*/ 171371407 h 69"/>
              <a:gd name="T2" fmla="*/ 309980013 w 246"/>
              <a:gd name="T3" fmla="*/ 0 h 69"/>
              <a:gd name="T4" fmla="*/ 617439075 w 246"/>
              <a:gd name="T5" fmla="*/ 171371407 h 6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6" h="69">
                <a:moveTo>
                  <a:pt x="0" y="68"/>
                </a:moveTo>
                <a:lnTo>
                  <a:pt x="123" y="0"/>
                </a:lnTo>
                <a:lnTo>
                  <a:pt x="245" y="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29" name="Freeform 23">
            <a:extLst>
              <a:ext uri="{FF2B5EF4-FFF2-40B4-BE49-F238E27FC236}">
                <a16:creationId xmlns:a16="http://schemas.microsoft.com/office/drawing/2014/main" id="{2D9DD377-7D96-4256-A450-D2F7649F9A9E}"/>
              </a:ext>
            </a:extLst>
          </p:cNvPr>
          <p:cNvSpPr>
            <a:spLocks/>
          </p:cNvSpPr>
          <p:nvPr/>
        </p:nvSpPr>
        <p:spPr bwMode="auto">
          <a:xfrm>
            <a:off x="2139950" y="4044950"/>
            <a:ext cx="390525" cy="109538"/>
          </a:xfrm>
          <a:custGeom>
            <a:avLst/>
            <a:gdLst>
              <a:gd name="T0" fmla="*/ 0 w 246"/>
              <a:gd name="T1" fmla="*/ 171371407 h 69"/>
              <a:gd name="T2" fmla="*/ 309980013 w 246"/>
              <a:gd name="T3" fmla="*/ 0 h 69"/>
              <a:gd name="T4" fmla="*/ 617439075 w 246"/>
              <a:gd name="T5" fmla="*/ 171371407 h 6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6" h="69">
                <a:moveTo>
                  <a:pt x="0" y="68"/>
                </a:moveTo>
                <a:lnTo>
                  <a:pt x="123" y="0"/>
                </a:lnTo>
                <a:lnTo>
                  <a:pt x="245" y="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30" name="Freeform 24">
            <a:extLst>
              <a:ext uri="{FF2B5EF4-FFF2-40B4-BE49-F238E27FC236}">
                <a16:creationId xmlns:a16="http://schemas.microsoft.com/office/drawing/2014/main" id="{73A070FB-28B6-4D5B-A47E-DABB49F291EC}"/>
              </a:ext>
            </a:extLst>
          </p:cNvPr>
          <p:cNvSpPr>
            <a:spLocks/>
          </p:cNvSpPr>
          <p:nvPr/>
        </p:nvSpPr>
        <p:spPr bwMode="auto">
          <a:xfrm>
            <a:off x="2139950" y="5422900"/>
            <a:ext cx="390525" cy="107950"/>
          </a:xfrm>
          <a:custGeom>
            <a:avLst/>
            <a:gdLst>
              <a:gd name="T0" fmla="*/ 0 w 246"/>
              <a:gd name="T1" fmla="*/ 168851263 h 68"/>
              <a:gd name="T2" fmla="*/ 309980013 w 246"/>
              <a:gd name="T3" fmla="*/ 0 h 68"/>
              <a:gd name="T4" fmla="*/ 617439075 w 246"/>
              <a:gd name="T5" fmla="*/ 168851263 h 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6" h="68">
                <a:moveTo>
                  <a:pt x="0" y="67"/>
                </a:moveTo>
                <a:lnTo>
                  <a:pt x="123" y="0"/>
                </a:lnTo>
                <a:lnTo>
                  <a:pt x="245" y="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31" name="Freeform 25">
            <a:extLst>
              <a:ext uri="{FF2B5EF4-FFF2-40B4-BE49-F238E27FC236}">
                <a16:creationId xmlns:a16="http://schemas.microsoft.com/office/drawing/2014/main" id="{227B8536-D7CC-4FDB-A686-E4C46AFF306F}"/>
              </a:ext>
            </a:extLst>
          </p:cNvPr>
          <p:cNvSpPr>
            <a:spLocks/>
          </p:cNvSpPr>
          <p:nvPr/>
        </p:nvSpPr>
        <p:spPr bwMode="auto">
          <a:xfrm>
            <a:off x="7493000" y="5422900"/>
            <a:ext cx="392113" cy="109538"/>
          </a:xfrm>
          <a:custGeom>
            <a:avLst/>
            <a:gdLst>
              <a:gd name="T0" fmla="*/ 0 w 247"/>
              <a:gd name="T1" fmla="*/ 171371407 h 69"/>
              <a:gd name="T2" fmla="*/ 309980408 w 247"/>
              <a:gd name="T3" fmla="*/ 0 h 69"/>
              <a:gd name="T4" fmla="*/ 619959228 w 247"/>
              <a:gd name="T5" fmla="*/ 171371407 h 6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7" h="69">
                <a:moveTo>
                  <a:pt x="0" y="68"/>
                </a:moveTo>
                <a:lnTo>
                  <a:pt x="123" y="0"/>
                </a:lnTo>
                <a:lnTo>
                  <a:pt x="246" y="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32" name="Freeform 26">
            <a:extLst>
              <a:ext uri="{FF2B5EF4-FFF2-40B4-BE49-F238E27FC236}">
                <a16:creationId xmlns:a16="http://schemas.microsoft.com/office/drawing/2014/main" id="{7E6A2F25-DF53-473C-9807-BFAC238994DB}"/>
              </a:ext>
            </a:extLst>
          </p:cNvPr>
          <p:cNvSpPr>
            <a:spLocks/>
          </p:cNvSpPr>
          <p:nvPr/>
        </p:nvSpPr>
        <p:spPr bwMode="auto">
          <a:xfrm>
            <a:off x="3048000" y="5672138"/>
            <a:ext cx="200025" cy="209550"/>
          </a:xfrm>
          <a:custGeom>
            <a:avLst/>
            <a:gdLst>
              <a:gd name="T0" fmla="*/ 0 w 126"/>
              <a:gd name="T1" fmla="*/ 0 h 132"/>
              <a:gd name="T2" fmla="*/ 315020325 w 126"/>
              <a:gd name="T3" fmla="*/ 166330313 h 132"/>
              <a:gd name="T4" fmla="*/ 0 w 126"/>
              <a:gd name="T5" fmla="*/ 330141263 h 1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6" h="132">
                <a:moveTo>
                  <a:pt x="0" y="0"/>
                </a:moveTo>
                <a:lnTo>
                  <a:pt x="125" y="66"/>
                </a:lnTo>
                <a:lnTo>
                  <a:pt x="0" y="1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33" name="Freeform 27">
            <a:extLst>
              <a:ext uri="{FF2B5EF4-FFF2-40B4-BE49-F238E27FC236}">
                <a16:creationId xmlns:a16="http://schemas.microsoft.com/office/drawing/2014/main" id="{0513F49C-4936-4BDA-A5A8-199C3D18553C}"/>
              </a:ext>
            </a:extLst>
          </p:cNvPr>
          <p:cNvSpPr>
            <a:spLocks/>
          </p:cNvSpPr>
          <p:nvPr/>
        </p:nvSpPr>
        <p:spPr bwMode="auto">
          <a:xfrm>
            <a:off x="6677025" y="5673725"/>
            <a:ext cx="201613" cy="207963"/>
          </a:xfrm>
          <a:custGeom>
            <a:avLst/>
            <a:gdLst>
              <a:gd name="T0" fmla="*/ 317540475 w 127"/>
              <a:gd name="T1" fmla="*/ 0 h 131"/>
              <a:gd name="T2" fmla="*/ 0 w 127"/>
              <a:gd name="T3" fmla="*/ 163811344 h 131"/>
              <a:gd name="T4" fmla="*/ 317540475 w 127"/>
              <a:gd name="T5" fmla="*/ 327621100 h 1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7" h="131">
                <a:moveTo>
                  <a:pt x="126" y="0"/>
                </a:moveTo>
                <a:lnTo>
                  <a:pt x="0" y="65"/>
                </a:lnTo>
                <a:lnTo>
                  <a:pt x="126" y="13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34" name="Line 28">
            <a:extLst>
              <a:ext uri="{FF2B5EF4-FFF2-40B4-BE49-F238E27FC236}">
                <a16:creationId xmlns:a16="http://schemas.microsoft.com/office/drawing/2014/main" id="{0D816EB0-FC8F-465D-ACD1-DA221B0B02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4825" y="5776913"/>
            <a:ext cx="14970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35" name="Line 29">
            <a:extLst>
              <a:ext uri="{FF2B5EF4-FFF2-40B4-BE49-F238E27FC236}">
                <a16:creationId xmlns:a16="http://schemas.microsoft.com/office/drawing/2014/main" id="{3B021D90-FEF0-4321-9D8B-0759CB9929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91150" y="5776913"/>
            <a:ext cx="14970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36" name="Rectangle 30">
            <a:extLst>
              <a:ext uri="{FF2B5EF4-FFF2-40B4-BE49-F238E27FC236}">
                <a16:creationId xmlns:a16="http://schemas.microsoft.com/office/drawing/2014/main" id="{4C919587-361B-4F75-A6D0-290C23DDC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741863"/>
            <a:ext cx="14255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megjelenik</a:t>
            </a:r>
          </a:p>
        </p:txBody>
      </p:sp>
      <p:sp>
        <p:nvSpPr>
          <p:cNvPr id="47137" name="Rectangle 31">
            <a:extLst>
              <a:ext uri="{FF2B5EF4-FFF2-40B4-BE49-F238E27FC236}">
                <a16:creationId xmlns:a16="http://schemas.microsoft.com/office/drawing/2014/main" id="{5EEEA8DF-BADC-4EEE-8881-3300EA09A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8025" y="4756150"/>
            <a:ext cx="129857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megjelenik</a:t>
            </a:r>
          </a:p>
        </p:txBody>
      </p:sp>
      <p:sp>
        <p:nvSpPr>
          <p:cNvPr id="47138" name="Rectangle 32">
            <a:extLst>
              <a:ext uri="{FF2B5EF4-FFF2-40B4-BE49-F238E27FC236}">
                <a16:creationId xmlns:a16="http://schemas.microsoft.com/office/drawing/2014/main" id="{B3CCA59A-8389-4079-86FF-12728CA87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675" y="5867400"/>
            <a:ext cx="12541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hivatkozik</a:t>
            </a:r>
          </a:p>
        </p:txBody>
      </p:sp>
      <p:sp>
        <p:nvSpPr>
          <p:cNvPr id="47139" name="Rectangle 33">
            <a:extLst>
              <a:ext uri="{FF2B5EF4-FFF2-40B4-BE49-F238E27FC236}">
                <a16:creationId xmlns:a16="http://schemas.microsoft.com/office/drawing/2014/main" id="{5524B966-6FE1-4656-993F-8555CFBC2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0700" y="5829300"/>
            <a:ext cx="1168400" cy="16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hivatkozik</a:t>
            </a:r>
          </a:p>
        </p:txBody>
      </p:sp>
      <p:sp>
        <p:nvSpPr>
          <p:cNvPr id="47140" name="Rectangle 34">
            <a:extLst>
              <a:ext uri="{FF2B5EF4-FFF2-40B4-BE49-F238E27FC236}">
                <a16:creationId xmlns:a16="http://schemas.microsoft.com/office/drawing/2014/main" id="{BDC9BC98-DC79-4DBE-9B2B-8011F0465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000" y="5126038"/>
            <a:ext cx="1220788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tárolva van</a:t>
            </a:r>
          </a:p>
        </p:txBody>
      </p:sp>
      <p:sp>
        <p:nvSpPr>
          <p:cNvPr id="47141" name="Rectangle 35">
            <a:extLst>
              <a:ext uri="{FF2B5EF4-FFF2-40B4-BE49-F238E27FC236}">
                <a16:creationId xmlns:a16="http://schemas.microsoft.com/office/drawing/2014/main" id="{929AC6AF-7516-4ECC-B9A9-1817471D0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5863" y="5126038"/>
            <a:ext cx="1057275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tartozik</a:t>
            </a:r>
          </a:p>
        </p:txBody>
      </p:sp>
      <p:sp>
        <p:nvSpPr>
          <p:cNvPr id="47142" name="Rectangle 36">
            <a:extLst>
              <a:ext uri="{FF2B5EF4-FFF2-40B4-BE49-F238E27FC236}">
                <a16:creationId xmlns:a16="http://schemas.microsoft.com/office/drawing/2014/main" id="{3672A5B6-690E-4738-8890-4767C7E3E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725" y="4956175"/>
            <a:ext cx="1138238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tartalmaz</a:t>
            </a:r>
          </a:p>
        </p:txBody>
      </p:sp>
      <p:sp>
        <p:nvSpPr>
          <p:cNvPr id="47143" name="Rectangle 37">
            <a:extLst>
              <a:ext uri="{FF2B5EF4-FFF2-40B4-BE49-F238E27FC236}">
                <a16:creationId xmlns:a16="http://schemas.microsoft.com/office/drawing/2014/main" id="{81B96C09-AC33-4B12-BF11-88C08B791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7788" y="3756025"/>
            <a:ext cx="4127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 jön</a:t>
            </a:r>
          </a:p>
        </p:txBody>
      </p:sp>
      <p:sp>
        <p:nvSpPr>
          <p:cNvPr id="47144" name="Rectangle 38">
            <a:extLst>
              <a:ext uri="{FF2B5EF4-FFF2-40B4-BE49-F238E27FC236}">
                <a16:creationId xmlns:a16="http://schemas.microsoft.com/office/drawing/2014/main" id="{B10945ED-542B-4834-B1FD-B63A5E542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725" y="3546475"/>
            <a:ext cx="639763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felad</a:t>
            </a:r>
          </a:p>
        </p:txBody>
      </p:sp>
      <p:sp>
        <p:nvSpPr>
          <p:cNvPr id="47145" name="Rectangle 39">
            <a:extLst>
              <a:ext uri="{FF2B5EF4-FFF2-40B4-BE49-F238E27FC236}">
                <a16:creationId xmlns:a16="http://schemas.microsoft.com/office/drawing/2014/main" id="{50E6C90D-3E0C-4A44-BFB6-91688EC11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6050" y="2208213"/>
            <a:ext cx="1471613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ellátva van</a:t>
            </a:r>
          </a:p>
        </p:txBody>
      </p:sp>
      <p:sp>
        <p:nvSpPr>
          <p:cNvPr id="47146" name="Rectangle 40">
            <a:extLst>
              <a:ext uri="{FF2B5EF4-FFF2-40B4-BE49-F238E27FC236}">
                <a16:creationId xmlns:a16="http://schemas.microsoft.com/office/drawing/2014/main" id="{140F778F-CD21-446D-8C6A-2B3F419B8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2266950"/>
            <a:ext cx="5080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áll</a:t>
            </a:r>
          </a:p>
        </p:txBody>
      </p:sp>
      <p:sp>
        <p:nvSpPr>
          <p:cNvPr id="47147" name="Rectangle 41">
            <a:extLst>
              <a:ext uri="{FF2B5EF4-FFF2-40B4-BE49-F238E27FC236}">
                <a16:creationId xmlns:a16="http://schemas.microsoft.com/office/drawing/2014/main" id="{1842ED6E-A8E0-4A71-9E13-B754D8827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088" y="1873250"/>
            <a:ext cx="1006475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tartozik</a:t>
            </a:r>
          </a:p>
        </p:txBody>
      </p:sp>
      <p:sp>
        <p:nvSpPr>
          <p:cNvPr id="47148" name="Rectangle 42">
            <a:extLst>
              <a:ext uri="{FF2B5EF4-FFF2-40B4-BE49-F238E27FC236}">
                <a16:creationId xmlns:a16="http://schemas.microsoft.com/office/drawing/2014/main" id="{33D587F7-66CA-460F-95D7-9E7118617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1819275"/>
            <a:ext cx="5334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ellát</a:t>
            </a:r>
          </a:p>
        </p:txBody>
      </p:sp>
      <p:sp>
        <p:nvSpPr>
          <p:cNvPr id="47149" name="Freeform 43">
            <a:extLst>
              <a:ext uri="{FF2B5EF4-FFF2-40B4-BE49-F238E27FC236}">
                <a16:creationId xmlns:a16="http://schemas.microsoft.com/office/drawing/2014/main" id="{DE1BA49C-46C2-4ECE-B7B9-FF09E560F962}"/>
              </a:ext>
            </a:extLst>
          </p:cNvPr>
          <p:cNvSpPr>
            <a:spLocks/>
          </p:cNvSpPr>
          <p:nvPr/>
        </p:nvSpPr>
        <p:spPr bwMode="auto">
          <a:xfrm>
            <a:off x="6934200" y="5519738"/>
            <a:ext cx="1506538" cy="768350"/>
          </a:xfrm>
          <a:custGeom>
            <a:avLst/>
            <a:gdLst>
              <a:gd name="T0" fmla="*/ 2147483646 w 949"/>
              <a:gd name="T1" fmla="*/ 1179433125 h 484"/>
              <a:gd name="T2" fmla="*/ 2147483646 w 949"/>
              <a:gd name="T3" fmla="*/ 1217236263 h 484"/>
              <a:gd name="T4" fmla="*/ 50403142 w 949"/>
              <a:gd name="T5" fmla="*/ 1217236263 h 484"/>
              <a:gd name="T6" fmla="*/ 0 w 949"/>
              <a:gd name="T7" fmla="*/ 1179433125 h 484"/>
              <a:gd name="T8" fmla="*/ 0 w 949"/>
              <a:gd name="T9" fmla="*/ 42843450 h 484"/>
              <a:gd name="T10" fmla="*/ 50403142 w 949"/>
              <a:gd name="T11" fmla="*/ 0 h 484"/>
              <a:gd name="T12" fmla="*/ 2147483646 w 949"/>
              <a:gd name="T13" fmla="*/ 0 h 484"/>
              <a:gd name="T14" fmla="*/ 2147483646 w 949"/>
              <a:gd name="T15" fmla="*/ 42843450 h 484"/>
              <a:gd name="T16" fmla="*/ 2147483646 w 949"/>
              <a:gd name="T17" fmla="*/ 1179433125 h 484"/>
              <a:gd name="T18" fmla="*/ 2147483646 w 949"/>
              <a:gd name="T19" fmla="*/ 1179433125 h 4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49" h="484">
                <a:moveTo>
                  <a:pt x="948" y="468"/>
                </a:moveTo>
                <a:lnTo>
                  <a:pt x="929" y="483"/>
                </a:lnTo>
                <a:lnTo>
                  <a:pt x="20" y="483"/>
                </a:lnTo>
                <a:lnTo>
                  <a:pt x="0" y="468"/>
                </a:lnTo>
                <a:lnTo>
                  <a:pt x="0" y="17"/>
                </a:lnTo>
                <a:lnTo>
                  <a:pt x="20" y="0"/>
                </a:lnTo>
                <a:lnTo>
                  <a:pt x="929" y="0"/>
                </a:lnTo>
                <a:lnTo>
                  <a:pt x="948" y="17"/>
                </a:lnTo>
                <a:lnTo>
                  <a:pt x="948" y="4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50" name="Freeform 44">
            <a:extLst>
              <a:ext uri="{FF2B5EF4-FFF2-40B4-BE49-F238E27FC236}">
                <a16:creationId xmlns:a16="http://schemas.microsoft.com/office/drawing/2014/main" id="{A203FD48-C3A6-4897-9174-574028C78CC7}"/>
              </a:ext>
            </a:extLst>
          </p:cNvPr>
          <p:cNvSpPr>
            <a:spLocks/>
          </p:cNvSpPr>
          <p:nvPr/>
        </p:nvSpPr>
        <p:spPr bwMode="auto">
          <a:xfrm>
            <a:off x="7029450" y="1690688"/>
            <a:ext cx="1506538" cy="768350"/>
          </a:xfrm>
          <a:custGeom>
            <a:avLst/>
            <a:gdLst>
              <a:gd name="T0" fmla="*/ 2147483646 w 949"/>
              <a:gd name="T1" fmla="*/ 1179433125 h 484"/>
              <a:gd name="T2" fmla="*/ 2147483646 w 949"/>
              <a:gd name="T3" fmla="*/ 1217236263 h 484"/>
              <a:gd name="T4" fmla="*/ 50403142 w 949"/>
              <a:gd name="T5" fmla="*/ 1217236263 h 484"/>
              <a:gd name="T6" fmla="*/ 0 w 949"/>
              <a:gd name="T7" fmla="*/ 1179433125 h 484"/>
              <a:gd name="T8" fmla="*/ 0 w 949"/>
              <a:gd name="T9" fmla="*/ 42843450 h 484"/>
              <a:gd name="T10" fmla="*/ 50403142 w 949"/>
              <a:gd name="T11" fmla="*/ 0 h 484"/>
              <a:gd name="T12" fmla="*/ 2147483646 w 949"/>
              <a:gd name="T13" fmla="*/ 0 h 484"/>
              <a:gd name="T14" fmla="*/ 2147483646 w 949"/>
              <a:gd name="T15" fmla="*/ 42843450 h 484"/>
              <a:gd name="T16" fmla="*/ 2147483646 w 949"/>
              <a:gd name="T17" fmla="*/ 1179433125 h 484"/>
              <a:gd name="T18" fmla="*/ 2147483646 w 949"/>
              <a:gd name="T19" fmla="*/ 1179433125 h 4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49" h="484">
                <a:moveTo>
                  <a:pt x="948" y="468"/>
                </a:moveTo>
                <a:lnTo>
                  <a:pt x="929" y="483"/>
                </a:lnTo>
                <a:lnTo>
                  <a:pt x="20" y="483"/>
                </a:lnTo>
                <a:lnTo>
                  <a:pt x="0" y="468"/>
                </a:lnTo>
                <a:lnTo>
                  <a:pt x="0" y="17"/>
                </a:lnTo>
                <a:lnTo>
                  <a:pt x="20" y="0"/>
                </a:lnTo>
                <a:lnTo>
                  <a:pt x="929" y="0"/>
                </a:lnTo>
                <a:lnTo>
                  <a:pt x="948" y="17"/>
                </a:lnTo>
                <a:lnTo>
                  <a:pt x="948" y="4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51" name="Freeform 45">
            <a:extLst>
              <a:ext uri="{FF2B5EF4-FFF2-40B4-BE49-F238E27FC236}">
                <a16:creationId xmlns:a16="http://schemas.microsoft.com/office/drawing/2014/main" id="{0C9C3CDC-6645-43C3-9BBD-89A7E111CEEC}"/>
              </a:ext>
            </a:extLst>
          </p:cNvPr>
          <p:cNvSpPr>
            <a:spLocks/>
          </p:cNvSpPr>
          <p:nvPr/>
        </p:nvSpPr>
        <p:spPr bwMode="auto">
          <a:xfrm>
            <a:off x="4324350" y="2300288"/>
            <a:ext cx="1506538" cy="768350"/>
          </a:xfrm>
          <a:custGeom>
            <a:avLst/>
            <a:gdLst>
              <a:gd name="T0" fmla="*/ 2147483646 w 949"/>
              <a:gd name="T1" fmla="*/ 1179433125 h 484"/>
              <a:gd name="T2" fmla="*/ 2147483646 w 949"/>
              <a:gd name="T3" fmla="*/ 1217236263 h 484"/>
              <a:gd name="T4" fmla="*/ 50403142 w 949"/>
              <a:gd name="T5" fmla="*/ 1217236263 h 484"/>
              <a:gd name="T6" fmla="*/ 0 w 949"/>
              <a:gd name="T7" fmla="*/ 1179433125 h 484"/>
              <a:gd name="T8" fmla="*/ 0 w 949"/>
              <a:gd name="T9" fmla="*/ 42843450 h 484"/>
              <a:gd name="T10" fmla="*/ 50403142 w 949"/>
              <a:gd name="T11" fmla="*/ 0 h 484"/>
              <a:gd name="T12" fmla="*/ 2147483646 w 949"/>
              <a:gd name="T13" fmla="*/ 0 h 484"/>
              <a:gd name="T14" fmla="*/ 2147483646 w 949"/>
              <a:gd name="T15" fmla="*/ 42843450 h 484"/>
              <a:gd name="T16" fmla="*/ 2147483646 w 949"/>
              <a:gd name="T17" fmla="*/ 1179433125 h 484"/>
              <a:gd name="T18" fmla="*/ 2147483646 w 949"/>
              <a:gd name="T19" fmla="*/ 1179433125 h 4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49" h="484">
                <a:moveTo>
                  <a:pt x="948" y="468"/>
                </a:moveTo>
                <a:lnTo>
                  <a:pt x="929" y="483"/>
                </a:lnTo>
                <a:lnTo>
                  <a:pt x="20" y="483"/>
                </a:lnTo>
                <a:lnTo>
                  <a:pt x="0" y="468"/>
                </a:lnTo>
                <a:lnTo>
                  <a:pt x="0" y="17"/>
                </a:lnTo>
                <a:lnTo>
                  <a:pt x="20" y="0"/>
                </a:lnTo>
                <a:lnTo>
                  <a:pt x="929" y="0"/>
                </a:lnTo>
                <a:lnTo>
                  <a:pt x="948" y="17"/>
                </a:lnTo>
                <a:lnTo>
                  <a:pt x="948" y="4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52" name="Freeform 46">
            <a:extLst>
              <a:ext uri="{FF2B5EF4-FFF2-40B4-BE49-F238E27FC236}">
                <a16:creationId xmlns:a16="http://schemas.microsoft.com/office/drawing/2014/main" id="{978982CE-F003-4181-836C-F461A6364415}"/>
              </a:ext>
            </a:extLst>
          </p:cNvPr>
          <p:cNvSpPr>
            <a:spLocks/>
          </p:cNvSpPr>
          <p:nvPr/>
        </p:nvSpPr>
        <p:spPr bwMode="auto">
          <a:xfrm>
            <a:off x="4191000" y="3862388"/>
            <a:ext cx="1506538" cy="768350"/>
          </a:xfrm>
          <a:custGeom>
            <a:avLst/>
            <a:gdLst>
              <a:gd name="T0" fmla="*/ 2147483646 w 949"/>
              <a:gd name="T1" fmla="*/ 1179433125 h 484"/>
              <a:gd name="T2" fmla="*/ 2147483646 w 949"/>
              <a:gd name="T3" fmla="*/ 1217236263 h 484"/>
              <a:gd name="T4" fmla="*/ 50403142 w 949"/>
              <a:gd name="T5" fmla="*/ 1217236263 h 484"/>
              <a:gd name="T6" fmla="*/ 0 w 949"/>
              <a:gd name="T7" fmla="*/ 1179433125 h 484"/>
              <a:gd name="T8" fmla="*/ 0 w 949"/>
              <a:gd name="T9" fmla="*/ 42843450 h 484"/>
              <a:gd name="T10" fmla="*/ 50403142 w 949"/>
              <a:gd name="T11" fmla="*/ 0 h 484"/>
              <a:gd name="T12" fmla="*/ 2147483646 w 949"/>
              <a:gd name="T13" fmla="*/ 0 h 484"/>
              <a:gd name="T14" fmla="*/ 2147483646 w 949"/>
              <a:gd name="T15" fmla="*/ 42843450 h 484"/>
              <a:gd name="T16" fmla="*/ 2147483646 w 949"/>
              <a:gd name="T17" fmla="*/ 1179433125 h 484"/>
              <a:gd name="T18" fmla="*/ 2147483646 w 949"/>
              <a:gd name="T19" fmla="*/ 1179433125 h 4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49" h="484">
                <a:moveTo>
                  <a:pt x="948" y="468"/>
                </a:moveTo>
                <a:lnTo>
                  <a:pt x="929" y="483"/>
                </a:lnTo>
                <a:lnTo>
                  <a:pt x="20" y="483"/>
                </a:lnTo>
                <a:lnTo>
                  <a:pt x="0" y="468"/>
                </a:lnTo>
                <a:lnTo>
                  <a:pt x="0" y="17"/>
                </a:lnTo>
                <a:lnTo>
                  <a:pt x="20" y="0"/>
                </a:lnTo>
                <a:lnTo>
                  <a:pt x="929" y="0"/>
                </a:lnTo>
                <a:lnTo>
                  <a:pt x="948" y="17"/>
                </a:lnTo>
                <a:lnTo>
                  <a:pt x="948" y="4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53" name="Freeform 47">
            <a:extLst>
              <a:ext uri="{FF2B5EF4-FFF2-40B4-BE49-F238E27FC236}">
                <a16:creationId xmlns:a16="http://schemas.microsoft.com/office/drawing/2014/main" id="{1E9DDE61-CED0-46BF-9925-88B78F38CEB1}"/>
              </a:ext>
            </a:extLst>
          </p:cNvPr>
          <p:cNvSpPr>
            <a:spLocks/>
          </p:cNvSpPr>
          <p:nvPr/>
        </p:nvSpPr>
        <p:spPr bwMode="auto">
          <a:xfrm>
            <a:off x="1600200" y="4167188"/>
            <a:ext cx="1506538" cy="768350"/>
          </a:xfrm>
          <a:custGeom>
            <a:avLst/>
            <a:gdLst>
              <a:gd name="T0" fmla="*/ 2147483646 w 949"/>
              <a:gd name="T1" fmla="*/ 1179433125 h 484"/>
              <a:gd name="T2" fmla="*/ 2147483646 w 949"/>
              <a:gd name="T3" fmla="*/ 1217236263 h 484"/>
              <a:gd name="T4" fmla="*/ 50403142 w 949"/>
              <a:gd name="T5" fmla="*/ 1217236263 h 484"/>
              <a:gd name="T6" fmla="*/ 0 w 949"/>
              <a:gd name="T7" fmla="*/ 1179433125 h 484"/>
              <a:gd name="T8" fmla="*/ 0 w 949"/>
              <a:gd name="T9" fmla="*/ 42843450 h 484"/>
              <a:gd name="T10" fmla="*/ 50403142 w 949"/>
              <a:gd name="T11" fmla="*/ 0 h 484"/>
              <a:gd name="T12" fmla="*/ 2147483646 w 949"/>
              <a:gd name="T13" fmla="*/ 0 h 484"/>
              <a:gd name="T14" fmla="*/ 2147483646 w 949"/>
              <a:gd name="T15" fmla="*/ 42843450 h 484"/>
              <a:gd name="T16" fmla="*/ 2147483646 w 949"/>
              <a:gd name="T17" fmla="*/ 1179433125 h 484"/>
              <a:gd name="T18" fmla="*/ 2147483646 w 949"/>
              <a:gd name="T19" fmla="*/ 1179433125 h 4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49" h="484">
                <a:moveTo>
                  <a:pt x="948" y="468"/>
                </a:moveTo>
                <a:lnTo>
                  <a:pt x="929" y="483"/>
                </a:lnTo>
                <a:lnTo>
                  <a:pt x="20" y="483"/>
                </a:lnTo>
                <a:lnTo>
                  <a:pt x="0" y="468"/>
                </a:lnTo>
                <a:lnTo>
                  <a:pt x="0" y="17"/>
                </a:lnTo>
                <a:lnTo>
                  <a:pt x="20" y="0"/>
                </a:lnTo>
                <a:lnTo>
                  <a:pt x="929" y="0"/>
                </a:lnTo>
                <a:lnTo>
                  <a:pt x="948" y="17"/>
                </a:lnTo>
                <a:lnTo>
                  <a:pt x="948" y="4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54" name="Freeform 48">
            <a:extLst>
              <a:ext uri="{FF2B5EF4-FFF2-40B4-BE49-F238E27FC236}">
                <a16:creationId xmlns:a16="http://schemas.microsoft.com/office/drawing/2014/main" id="{DDF9E66B-AD1E-4304-AE3D-5770BA7963BE}"/>
              </a:ext>
            </a:extLst>
          </p:cNvPr>
          <p:cNvSpPr>
            <a:spLocks/>
          </p:cNvSpPr>
          <p:nvPr/>
        </p:nvSpPr>
        <p:spPr bwMode="auto">
          <a:xfrm>
            <a:off x="1638300" y="2738438"/>
            <a:ext cx="1506538" cy="768350"/>
          </a:xfrm>
          <a:custGeom>
            <a:avLst/>
            <a:gdLst>
              <a:gd name="T0" fmla="*/ 2147483646 w 949"/>
              <a:gd name="T1" fmla="*/ 1179433125 h 484"/>
              <a:gd name="T2" fmla="*/ 2147483646 w 949"/>
              <a:gd name="T3" fmla="*/ 1217236263 h 484"/>
              <a:gd name="T4" fmla="*/ 50403142 w 949"/>
              <a:gd name="T5" fmla="*/ 1217236263 h 484"/>
              <a:gd name="T6" fmla="*/ 0 w 949"/>
              <a:gd name="T7" fmla="*/ 1179433125 h 484"/>
              <a:gd name="T8" fmla="*/ 0 w 949"/>
              <a:gd name="T9" fmla="*/ 42843450 h 484"/>
              <a:gd name="T10" fmla="*/ 50403142 w 949"/>
              <a:gd name="T11" fmla="*/ 0 h 484"/>
              <a:gd name="T12" fmla="*/ 2147483646 w 949"/>
              <a:gd name="T13" fmla="*/ 0 h 484"/>
              <a:gd name="T14" fmla="*/ 2147483646 w 949"/>
              <a:gd name="T15" fmla="*/ 42843450 h 484"/>
              <a:gd name="T16" fmla="*/ 2147483646 w 949"/>
              <a:gd name="T17" fmla="*/ 1179433125 h 484"/>
              <a:gd name="T18" fmla="*/ 2147483646 w 949"/>
              <a:gd name="T19" fmla="*/ 1179433125 h 4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49" h="484">
                <a:moveTo>
                  <a:pt x="948" y="468"/>
                </a:moveTo>
                <a:lnTo>
                  <a:pt x="929" y="483"/>
                </a:lnTo>
                <a:lnTo>
                  <a:pt x="20" y="483"/>
                </a:lnTo>
                <a:lnTo>
                  <a:pt x="0" y="468"/>
                </a:lnTo>
                <a:lnTo>
                  <a:pt x="0" y="17"/>
                </a:lnTo>
                <a:lnTo>
                  <a:pt x="20" y="0"/>
                </a:lnTo>
                <a:lnTo>
                  <a:pt x="929" y="0"/>
                </a:lnTo>
                <a:lnTo>
                  <a:pt x="948" y="17"/>
                </a:lnTo>
                <a:lnTo>
                  <a:pt x="948" y="4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7155" name="Rectangle 49">
            <a:extLst>
              <a:ext uri="{FF2B5EF4-FFF2-40B4-BE49-F238E27FC236}">
                <a16:creationId xmlns:a16="http://schemas.microsoft.com/office/drawing/2014/main" id="{615D73CC-47A0-4E01-AE23-29CBF14EF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3363" y="2681288"/>
            <a:ext cx="1220787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tárol</a:t>
            </a:r>
          </a:p>
        </p:txBody>
      </p:sp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Élőláb helye 4">
            <a:extLst>
              <a:ext uri="{FF2B5EF4-FFF2-40B4-BE49-F238E27FC236}">
                <a16:creationId xmlns:a16="http://schemas.microsoft.com/office/drawing/2014/main" id="{6BA45734-0FAE-44A9-AEE2-AA7FAD5F8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49155" name="Dia számának helye 5">
            <a:extLst>
              <a:ext uri="{FF2B5EF4-FFF2-40B4-BE49-F238E27FC236}">
                <a16:creationId xmlns:a16="http://schemas.microsoft.com/office/drawing/2014/main" id="{BCA6BDF4-4DB6-4D99-86ED-E4057431E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F636C7E5-0F1A-4CBD-9D11-C799E6F64F2D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99A59334-FFAE-4F5E-A5E9-CC8F20AD3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6350"/>
            <a:ext cx="9880600" cy="6254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49157" name="Rectangle 3">
            <a:extLst>
              <a:ext uri="{FF2B5EF4-FFF2-40B4-BE49-F238E27FC236}">
                <a16:creationId xmlns:a16="http://schemas.microsoft.com/office/drawing/2014/main" id="{3F57181A-3F63-4B88-8D8F-8EA92B314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25" y="591026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49158" name="Rectangle 4">
            <a:extLst>
              <a:ext uri="{FF2B5EF4-FFF2-40B4-BE49-F238E27FC236}">
                <a16:creationId xmlns:a16="http://schemas.microsoft.com/office/drawing/2014/main" id="{9E8A24FE-1E3B-4C11-B284-F85E76E5A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988" y="591026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49159" name="Rectangle 5">
            <a:extLst>
              <a:ext uri="{FF2B5EF4-FFF2-40B4-BE49-F238E27FC236}">
                <a16:creationId xmlns:a16="http://schemas.microsoft.com/office/drawing/2014/main" id="{82860FE6-F09A-46EE-872A-7F1E37461B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9763" y="115888"/>
            <a:ext cx="9190037" cy="817562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400"/>
              <a:t>LDM PÉLDÁK</a:t>
            </a:r>
          </a:p>
        </p:txBody>
      </p:sp>
      <p:sp>
        <p:nvSpPr>
          <p:cNvPr id="49160" name="Rectangle 6">
            <a:extLst>
              <a:ext uri="{FF2B5EF4-FFF2-40B4-BE49-F238E27FC236}">
                <a16:creationId xmlns:a16="http://schemas.microsoft.com/office/drawing/2014/main" id="{7872314F-64F0-48A7-BB4D-5EEFA67F9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8" y="1473200"/>
            <a:ext cx="76676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BOR</a:t>
            </a:r>
          </a:p>
        </p:txBody>
      </p:sp>
      <p:sp>
        <p:nvSpPr>
          <p:cNvPr id="49161" name="Rectangle 7">
            <a:extLst>
              <a:ext uri="{FF2B5EF4-FFF2-40B4-BE49-F238E27FC236}">
                <a16:creationId xmlns:a16="http://schemas.microsoft.com/office/drawing/2014/main" id="{74350F97-399D-4926-805D-B7CC335B3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213" y="2781300"/>
            <a:ext cx="194468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HELYETTESÍTő</a:t>
            </a:r>
          </a:p>
        </p:txBody>
      </p:sp>
      <p:sp>
        <p:nvSpPr>
          <p:cNvPr id="49162" name="Line 8">
            <a:extLst>
              <a:ext uri="{FF2B5EF4-FFF2-40B4-BE49-F238E27FC236}">
                <a16:creationId xmlns:a16="http://schemas.microsoft.com/office/drawing/2014/main" id="{A4FF948E-32FD-40CB-9BB5-4618B2A0A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6975" y="1947863"/>
            <a:ext cx="0" cy="471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163" name="Line 9">
            <a:extLst>
              <a:ext uri="{FF2B5EF4-FFF2-40B4-BE49-F238E27FC236}">
                <a16:creationId xmlns:a16="http://schemas.microsoft.com/office/drawing/2014/main" id="{B6CA6B70-A83E-4F6C-B327-3663D70F09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9088" y="1947863"/>
            <a:ext cx="0" cy="471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49164" name="Group 12">
            <a:extLst>
              <a:ext uri="{FF2B5EF4-FFF2-40B4-BE49-F238E27FC236}">
                <a16:creationId xmlns:a16="http://schemas.microsoft.com/office/drawing/2014/main" id="{A6E9D8FC-F535-4A76-9EFB-D146BA9BC1D1}"/>
              </a:ext>
            </a:extLst>
          </p:cNvPr>
          <p:cNvGrpSpPr>
            <a:grpSpLocks/>
          </p:cNvGrpSpPr>
          <p:nvPr/>
        </p:nvGrpSpPr>
        <p:grpSpPr bwMode="auto">
          <a:xfrm>
            <a:off x="1398588" y="2312988"/>
            <a:ext cx="385762" cy="106362"/>
            <a:chOff x="881" y="1457"/>
            <a:chExt cx="243" cy="67"/>
          </a:xfrm>
        </p:grpSpPr>
        <p:sp>
          <p:nvSpPr>
            <p:cNvPr id="49227" name="Line 10">
              <a:extLst>
                <a:ext uri="{FF2B5EF4-FFF2-40B4-BE49-F238E27FC236}">
                  <a16:creationId xmlns:a16="http://schemas.microsoft.com/office/drawing/2014/main" id="{C9FCAF22-CF5D-4DCC-A4CC-A847309C79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1" y="1457"/>
              <a:ext cx="123" cy="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9228" name="Line 11">
              <a:extLst>
                <a:ext uri="{FF2B5EF4-FFF2-40B4-BE49-F238E27FC236}">
                  <a16:creationId xmlns:a16="http://schemas.microsoft.com/office/drawing/2014/main" id="{C63787AD-BDA7-4CBA-8D75-9F8FE056D8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81" y="1457"/>
              <a:ext cx="121" cy="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49165" name="Group 15">
            <a:extLst>
              <a:ext uri="{FF2B5EF4-FFF2-40B4-BE49-F238E27FC236}">
                <a16:creationId xmlns:a16="http://schemas.microsoft.com/office/drawing/2014/main" id="{C20D6955-70F2-452E-BBB6-996BD7F7C58A}"/>
              </a:ext>
            </a:extLst>
          </p:cNvPr>
          <p:cNvGrpSpPr>
            <a:grpSpLocks/>
          </p:cNvGrpSpPr>
          <p:nvPr/>
        </p:nvGrpSpPr>
        <p:grpSpPr bwMode="auto">
          <a:xfrm>
            <a:off x="2276475" y="2312988"/>
            <a:ext cx="385763" cy="106362"/>
            <a:chOff x="1434" y="1457"/>
            <a:chExt cx="243" cy="67"/>
          </a:xfrm>
        </p:grpSpPr>
        <p:sp>
          <p:nvSpPr>
            <p:cNvPr id="49225" name="Line 13">
              <a:extLst>
                <a:ext uri="{FF2B5EF4-FFF2-40B4-BE49-F238E27FC236}">
                  <a16:creationId xmlns:a16="http://schemas.microsoft.com/office/drawing/2014/main" id="{6F1437C1-1A59-4211-8B02-EF861CCF6D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4" y="1457"/>
              <a:ext cx="123" cy="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9226" name="Line 14">
              <a:extLst>
                <a:ext uri="{FF2B5EF4-FFF2-40B4-BE49-F238E27FC236}">
                  <a16:creationId xmlns:a16="http://schemas.microsoft.com/office/drawing/2014/main" id="{731386EF-9770-4691-A940-EE45475F1F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34" y="1457"/>
              <a:ext cx="122" cy="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9166" name="Rectangle 16">
            <a:extLst>
              <a:ext uri="{FF2B5EF4-FFF2-40B4-BE49-F238E27FC236}">
                <a16:creationId xmlns:a16="http://schemas.microsoft.com/office/drawing/2014/main" id="{B773CA52-AA90-4FB6-A391-C18D7F3A1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275" y="2106613"/>
            <a:ext cx="18669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helyettesíthető</a:t>
            </a:r>
          </a:p>
        </p:txBody>
      </p:sp>
      <p:sp>
        <p:nvSpPr>
          <p:cNvPr id="49167" name="Rectangle 17">
            <a:extLst>
              <a:ext uri="{FF2B5EF4-FFF2-40B4-BE49-F238E27FC236}">
                <a16:creationId xmlns:a16="http://schemas.microsoft.com/office/drawing/2014/main" id="{96F096B6-1C64-40A8-AA8D-3EEEADBF8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044700"/>
            <a:ext cx="1627188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helyettesítője</a:t>
            </a:r>
          </a:p>
        </p:txBody>
      </p:sp>
      <p:sp>
        <p:nvSpPr>
          <p:cNvPr id="49168" name="Freeform 18">
            <a:extLst>
              <a:ext uri="{FF2B5EF4-FFF2-40B4-BE49-F238E27FC236}">
                <a16:creationId xmlns:a16="http://schemas.microsoft.com/office/drawing/2014/main" id="{54072391-30ED-4041-9914-9E0EC991319F}"/>
              </a:ext>
            </a:extLst>
          </p:cNvPr>
          <p:cNvSpPr>
            <a:spLocks/>
          </p:cNvSpPr>
          <p:nvPr/>
        </p:nvSpPr>
        <p:spPr bwMode="auto">
          <a:xfrm>
            <a:off x="7232650" y="1200150"/>
            <a:ext cx="1579563" cy="482600"/>
          </a:xfrm>
          <a:custGeom>
            <a:avLst/>
            <a:gdLst>
              <a:gd name="T0" fmla="*/ 2147483646 w 995"/>
              <a:gd name="T1" fmla="*/ 738406575 h 304"/>
              <a:gd name="T2" fmla="*/ 2147483646 w 995"/>
              <a:gd name="T3" fmla="*/ 763608138 h 304"/>
              <a:gd name="T4" fmla="*/ 55443455 w 995"/>
              <a:gd name="T5" fmla="*/ 763608138 h 304"/>
              <a:gd name="T6" fmla="*/ 0 w 995"/>
              <a:gd name="T7" fmla="*/ 738406575 h 304"/>
              <a:gd name="T8" fmla="*/ 0 w 995"/>
              <a:gd name="T9" fmla="*/ 25201563 h 304"/>
              <a:gd name="T10" fmla="*/ 55443455 w 995"/>
              <a:gd name="T11" fmla="*/ 0 h 304"/>
              <a:gd name="T12" fmla="*/ 2147483646 w 995"/>
              <a:gd name="T13" fmla="*/ 0 h 304"/>
              <a:gd name="T14" fmla="*/ 2147483646 w 995"/>
              <a:gd name="T15" fmla="*/ 25201563 h 304"/>
              <a:gd name="T16" fmla="*/ 2147483646 w 995"/>
              <a:gd name="T17" fmla="*/ 738406575 h 304"/>
              <a:gd name="T18" fmla="*/ 2147483646 w 995"/>
              <a:gd name="T19" fmla="*/ 738406575 h 30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95" h="304">
                <a:moveTo>
                  <a:pt x="994" y="293"/>
                </a:moveTo>
                <a:lnTo>
                  <a:pt x="976" y="303"/>
                </a:lnTo>
                <a:lnTo>
                  <a:pt x="22" y="303"/>
                </a:lnTo>
                <a:lnTo>
                  <a:pt x="0" y="293"/>
                </a:lnTo>
                <a:lnTo>
                  <a:pt x="0" y="10"/>
                </a:lnTo>
                <a:lnTo>
                  <a:pt x="22" y="0"/>
                </a:lnTo>
                <a:lnTo>
                  <a:pt x="976" y="0"/>
                </a:lnTo>
                <a:lnTo>
                  <a:pt x="994" y="10"/>
                </a:lnTo>
                <a:lnTo>
                  <a:pt x="994" y="29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169" name="Rectangle 19">
            <a:extLst>
              <a:ext uri="{FF2B5EF4-FFF2-40B4-BE49-F238E27FC236}">
                <a16:creationId xmlns:a16="http://schemas.microsoft.com/office/drawing/2014/main" id="{F2BC0147-D155-47FC-8719-63D49F33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6313" y="1358900"/>
            <a:ext cx="13223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RÉSZLEG</a:t>
            </a:r>
          </a:p>
        </p:txBody>
      </p:sp>
      <p:sp>
        <p:nvSpPr>
          <p:cNvPr id="49170" name="Freeform 20">
            <a:extLst>
              <a:ext uri="{FF2B5EF4-FFF2-40B4-BE49-F238E27FC236}">
                <a16:creationId xmlns:a16="http://schemas.microsoft.com/office/drawing/2014/main" id="{98EEC893-5444-42B0-987C-14899943D887}"/>
              </a:ext>
            </a:extLst>
          </p:cNvPr>
          <p:cNvSpPr>
            <a:spLocks/>
          </p:cNvSpPr>
          <p:nvPr/>
        </p:nvSpPr>
        <p:spPr bwMode="auto">
          <a:xfrm>
            <a:off x="7227888" y="2144713"/>
            <a:ext cx="1579562" cy="482600"/>
          </a:xfrm>
          <a:custGeom>
            <a:avLst/>
            <a:gdLst>
              <a:gd name="T0" fmla="*/ 2147483646 w 995"/>
              <a:gd name="T1" fmla="*/ 740925938 h 304"/>
              <a:gd name="T2" fmla="*/ 2147483646 w 995"/>
              <a:gd name="T3" fmla="*/ 763608138 h 304"/>
              <a:gd name="T4" fmla="*/ 50403109 w 995"/>
              <a:gd name="T5" fmla="*/ 763608138 h 304"/>
              <a:gd name="T6" fmla="*/ 0 w 995"/>
              <a:gd name="T7" fmla="*/ 740925938 h 304"/>
              <a:gd name="T8" fmla="*/ 0 w 995"/>
              <a:gd name="T9" fmla="*/ 25201563 h 304"/>
              <a:gd name="T10" fmla="*/ 50403109 w 995"/>
              <a:gd name="T11" fmla="*/ 0 h 304"/>
              <a:gd name="T12" fmla="*/ 2147483646 w 995"/>
              <a:gd name="T13" fmla="*/ 0 h 304"/>
              <a:gd name="T14" fmla="*/ 2147483646 w 995"/>
              <a:gd name="T15" fmla="*/ 25201563 h 304"/>
              <a:gd name="T16" fmla="*/ 2147483646 w 995"/>
              <a:gd name="T17" fmla="*/ 740925938 h 304"/>
              <a:gd name="T18" fmla="*/ 2147483646 w 995"/>
              <a:gd name="T19" fmla="*/ 740925938 h 30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95" h="304">
                <a:moveTo>
                  <a:pt x="994" y="294"/>
                </a:moveTo>
                <a:lnTo>
                  <a:pt x="975" y="303"/>
                </a:lnTo>
                <a:lnTo>
                  <a:pt x="20" y="303"/>
                </a:lnTo>
                <a:lnTo>
                  <a:pt x="0" y="294"/>
                </a:lnTo>
                <a:lnTo>
                  <a:pt x="0" y="10"/>
                </a:lnTo>
                <a:lnTo>
                  <a:pt x="20" y="0"/>
                </a:lnTo>
                <a:lnTo>
                  <a:pt x="975" y="0"/>
                </a:lnTo>
                <a:lnTo>
                  <a:pt x="994" y="10"/>
                </a:lnTo>
                <a:lnTo>
                  <a:pt x="994" y="29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171" name="Rectangle 21">
            <a:extLst>
              <a:ext uri="{FF2B5EF4-FFF2-40B4-BE49-F238E27FC236}">
                <a16:creationId xmlns:a16="http://schemas.microsoft.com/office/drawing/2014/main" id="{279BC61D-6858-4BA7-BA32-AE606E0A0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25" y="2343150"/>
            <a:ext cx="124142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OSZTÁLY</a:t>
            </a:r>
          </a:p>
        </p:txBody>
      </p:sp>
      <p:sp>
        <p:nvSpPr>
          <p:cNvPr id="49172" name="Rectangle 22">
            <a:extLst>
              <a:ext uri="{FF2B5EF4-FFF2-40B4-BE49-F238E27FC236}">
                <a16:creationId xmlns:a16="http://schemas.microsoft.com/office/drawing/2014/main" id="{EE88BAA7-72AA-44CB-8C4A-FF8354F01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813" y="3260725"/>
            <a:ext cx="1373187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TAGOZAT</a:t>
            </a:r>
          </a:p>
        </p:txBody>
      </p:sp>
      <p:grpSp>
        <p:nvGrpSpPr>
          <p:cNvPr id="49173" name="Group 26">
            <a:extLst>
              <a:ext uri="{FF2B5EF4-FFF2-40B4-BE49-F238E27FC236}">
                <a16:creationId xmlns:a16="http://schemas.microsoft.com/office/drawing/2014/main" id="{AB10D0AA-8EE2-4B14-9B30-12D712FDDFC9}"/>
              </a:ext>
            </a:extLst>
          </p:cNvPr>
          <p:cNvGrpSpPr>
            <a:grpSpLocks/>
          </p:cNvGrpSpPr>
          <p:nvPr/>
        </p:nvGrpSpPr>
        <p:grpSpPr bwMode="auto">
          <a:xfrm>
            <a:off x="7839075" y="1703388"/>
            <a:ext cx="354013" cy="439737"/>
            <a:chOff x="4938" y="1073"/>
            <a:chExt cx="223" cy="277"/>
          </a:xfrm>
        </p:grpSpPr>
        <p:sp>
          <p:nvSpPr>
            <p:cNvPr id="49222" name="Line 23">
              <a:extLst>
                <a:ext uri="{FF2B5EF4-FFF2-40B4-BE49-F238E27FC236}">
                  <a16:creationId xmlns:a16="http://schemas.microsoft.com/office/drawing/2014/main" id="{0D4267E9-CA4C-4604-A3F1-D9E638E255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0" y="1073"/>
              <a:ext cx="0" cy="2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9223" name="Line 24">
              <a:extLst>
                <a:ext uri="{FF2B5EF4-FFF2-40B4-BE49-F238E27FC236}">
                  <a16:creationId xmlns:a16="http://schemas.microsoft.com/office/drawing/2014/main" id="{FE392565-DAC9-4177-AC03-113D9869D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8" y="1288"/>
              <a:ext cx="113" cy="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9224" name="Line 25">
              <a:extLst>
                <a:ext uri="{FF2B5EF4-FFF2-40B4-BE49-F238E27FC236}">
                  <a16:creationId xmlns:a16="http://schemas.microsoft.com/office/drawing/2014/main" id="{A7F49883-767D-4B80-AD0B-A62C321213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38" y="1288"/>
              <a:ext cx="112" cy="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49174" name="Group 31">
            <a:extLst>
              <a:ext uri="{FF2B5EF4-FFF2-40B4-BE49-F238E27FC236}">
                <a16:creationId xmlns:a16="http://schemas.microsoft.com/office/drawing/2014/main" id="{6B24DB4A-FC49-4662-8F67-199E7FC9A742}"/>
              </a:ext>
            </a:extLst>
          </p:cNvPr>
          <p:cNvGrpSpPr>
            <a:grpSpLocks/>
          </p:cNvGrpSpPr>
          <p:nvPr/>
        </p:nvGrpSpPr>
        <p:grpSpPr bwMode="auto">
          <a:xfrm>
            <a:off x="7820025" y="2627313"/>
            <a:ext cx="388938" cy="506412"/>
            <a:chOff x="4926" y="1655"/>
            <a:chExt cx="245" cy="319"/>
          </a:xfrm>
        </p:grpSpPr>
        <p:sp>
          <p:nvSpPr>
            <p:cNvPr id="49218" name="Line 27">
              <a:extLst>
                <a:ext uri="{FF2B5EF4-FFF2-40B4-BE49-F238E27FC236}">
                  <a16:creationId xmlns:a16="http://schemas.microsoft.com/office/drawing/2014/main" id="{BFE60BA0-4308-4508-9C80-324C3B77E1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0" y="1655"/>
              <a:ext cx="0" cy="3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49219" name="Group 30">
              <a:extLst>
                <a:ext uri="{FF2B5EF4-FFF2-40B4-BE49-F238E27FC236}">
                  <a16:creationId xmlns:a16="http://schemas.microsoft.com/office/drawing/2014/main" id="{2FCAB508-6E66-46E6-8E22-735EBF5E07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26" y="1901"/>
              <a:ext cx="245" cy="73"/>
              <a:chOff x="4926" y="1901"/>
              <a:chExt cx="245" cy="73"/>
            </a:xfrm>
          </p:grpSpPr>
          <p:sp>
            <p:nvSpPr>
              <p:cNvPr id="49220" name="Line 28">
                <a:extLst>
                  <a:ext uri="{FF2B5EF4-FFF2-40B4-BE49-F238E27FC236}">
                    <a16:creationId xmlns:a16="http://schemas.microsoft.com/office/drawing/2014/main" id="{474604B0-E83E-48CF-9343-91DC20A319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46" y="1901"/>
                <a:ext cx="125" cy="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9221" name="Line 29">
                <a:extLst>
                  <a:ext uri="{FF2B5EF4-FFF2-40B4-BE49-F238E27FC236}">
                    <a16:creationId xmlns:a16="http://schemas.microsoft.com/office/drawing/2014/main" id="{2EE8FB52-D650-49EF-9125-1FE1FDFEEA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26" y="1901"/>
                <a:ext cx="124" cy="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49175" name="Freeform 32">
            <a:extLst>
              <a:ext uri="{FF2B5EF4-FFF2-40B4-BE49-F238E27FC236}">
                <a16:creationId xmlns:a16="http://schemas.microsoft.com/office/drawing/2014/main" id="{11BE4A58-2327-458F-8532-FA368100CE34}"/>
              </a:ext>
            </a:extLst>
          </p:cNvPr>
          <p:cNvSpPr>
            <a:spLocks/>
          </p:cNvSpPr>
          <p:nvPr/>
        </p:nvSpPr>
        <p:spPr bwMode="auto">
          <a:xfrm>
            <a:off x="4803775" y="1673225"/>
            <a:ext cx="1581150" cy="481013"/>
          </a:xfrm>
          <a:custGeom>
            <a:avLst/>
            <a:gdLst>
              <a:gd name="T0" fmla="*/ 2147483646 w 996"/>
              <a:gd name="T1" fmla="*/ 738407343 h 303"/>
              <a:gd name="T2" fmla="*/ 2147483646 w 996"/>
              <a:gd name="T3" fmla="*/ 761087979 h 303"/>
              <a:gd name="T4" fmla="*/ 55443438 w 996"/>
              <a:gd name="T5" fmla="*/ 761087979 h 303"/>
              <a:gd name="T6" fmla="*/ 0 w 996"/>
              <a:gd name="T7" fmla="*/ 738407343 h 303"/>
              <a:gd name="T8" fmla="*/ 0 w 996"/>
              <a:gd name="T9" fmla="*/ 25201589 h 303"/>
              <a:gd name="T10" fmla="*/ 55443438 w 996"/>
              <a:gd name="T11" fmla="*/ 0 h 303"/>
              <a:gd name="T12" fmla="*/ 2147483646 w 996"/>
              <a:gd name="T13" fmla="*/ 0 h 303"/>
              <a:gd name="T14" fmla="*/ 2147483646 w 996"/>
              <a:gd name="T15" fmla="*/ 25201589 h 303"/>
              <a:gd name="T16" fmla="*/ 2147483646 w 996"/>
              <a:gd name="T17" fmla="*/ 738407343 h 303"/>
              <a:gd name="T18" fmla="*/ 2147483646 w 996"/>
              <a:gd name="T19" fmla="*/ 738407343 h 3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96" h="303">
                <a:moveTo>
                  <a:pt x="995" y="293"/>
                </a:moveTo>
                <a:lnTo>
                  <a:pt x="976" y="302"/>
                </a:lnTo>
                <a:lnTo>
                  <a:pt x="22" y="302"/>
                </a:lnTo>
                <a:lnTo>
                  <a:pt x="0" y="293"/>
                </a:lnTo>
                <a:lnTo>
                  <a:pt x="0" y="10"/>
                </a:lnTo>
                <a:lnTo>
                  <a:pt x="22" y="0"/>
                </a:lnTo>
                <a:lnTo>
                  <a:pt x="976" y="0"/>
                </a:lnTo>
                <a:lnTo>
                  <a:pt x="995" y="10"/>
                </a:lnTo>
                <a:lnTo>
                  <a:pt x="995" y="29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176" name="Rectangle 33">
            <a:extLst>
              <a:ext uri="{FF2B5EF4-FFF2-40B4-BE49-F238E27FC236}">
                <a16:creationId xmlns:a16="http://schemas.microsoft.com/office/drawing/2014/main" id="{AE4FF575-637D-4D37-8F79-C472F7F19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828800"/>
            <a:ext cx="1506537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SZERVEZET</a:t>
            </a:r>
          </a:p>
        </p:txBody>
      </p:sp>
      <p:sp>
        <p:nvSpPr>
          <p:cNvPr id="49177" name="Freeform 34">
            <a:extLst>
              <a:ext uri="{FF2B5EF4-FFF2-40B4-BE49-F238E27FC236}">
                <a16:creationId xmlns:a16="http://schemas.microsoft.com/office/drawing/2014/main" id="{3EB50473-35BC-4FD2-885F-4E0D14EE788D}"/>
              </a:ext>
            </a:extLst>
          </p:cNvPr>
          <p:cNvSpPr>
            <a:spLocks/>
          </p:cNvSpPr>
          <p:nvPr/>
        </p:nvSpPr>
        <p:spPr bwMode="auto">
          <a:xfrm>
            <a:off x="1825625" y="3790950"/>
            <a:ext cx="1681163" cy="747713"/>
          </a:xfrm>
          <a:custGeom>
            <a:avLst/>
            <a:gdLst>
              <a:gd name="T0" fmla="*/ 2147483646 w 1059"/>
              <a:gd name="T1" fmla="*/ 1149192018 h 471"/>
              <a:gd name="T2" fmla="*/ 2147483646 w 1059"/>
              <a:gd name="T3" fmla="*/ 1184474230 h 471"/>
              <a:gd name="T4" fmla="*/ 57964405 w 1059"/>
              <a:gd name="T5" fmla="*/ 1184474230 h 471"/>
              <a:gd name="T6" fmla="*/ 0 w 1059"/>
              <a:gd name="T7" fmla="*/ 1149192018 h 471"/>
              <a:gd name="T8" fmla="*/ 0 w 1059"/>
              <a:gd name="T9" fmla="*/ 37803163 h 471"/>
              <a:gd name="T10" fmla="*/ 57964405 w 1059"/>
              <a:gd name="T11" fmla="*/ 0 h 471"/>
              <a:gd name="T12" fmla="*/ 2147483646 w 1059"/>
              <a:gd name="T13" fmla="*/ 0 h 471"/>
              <a:gd name="T14" fmla="*/ 2147483646 w 1059"/>
              <a:gd name="T15" fmla="*/ 37803163 h 471"/>
              <a:gd name="T16" fmla="*/ 2147483646 w 1059"/>
              <a:gd name="T17" fmla="*/ 1149192018 h 471"/>
              <a:gd name="T18" fmla="*/ 2147483646 w 1059"/>
              <a:gd name="T19" fmla="*/ 1149192018 h 47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59" h="471">
                <a:moveTo>
                  <a:pt x="1058" y="456"/>
                </a:moveTo>
                <a:lnTo>
                  <a:pt x="1038" y="470"/>
                </a:lnTo>
                <a:lnTo>
                  <a:pt x="23" y="470"/>
                </a:lnTo>
                <a:lnTo>
                  <a:pt x="0" y="456"/>
                </a:lnTo>
                <a:lnTo>
                  <a:pt x="0" y="15"/>
                </a:lnTo>
                <a:lnTo>
                  <a:pt x="23" y="0"/>
                </a:lnTo>
                <a:lnTo>
                  <a:pt x="1038" y="0"/>
                </a:lnTo>
                <a:lnTo>
                  <a:pt x="1058" y="15"/>
                </a:lnTo>
                <a:lnTo>
                  <a:pt x="1058" y="45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178" name="Rectangle 35">
            <a:extLst>
              <a:ext uri="{FF2B5EF4-FFF2-40B4-BE49-F238E27FC236}">
                <a16:creationId xmlns:a16="http://schemas.microsoft.com/office/drawing/2014/main" id="{A9305634-86EA-4571-8F12-E6C3AEE26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413" y="3957638"/>
            <a:ext cx="1487487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NEM KOEDUKÁLT ISKOLA</a:t>
            </a:r>
          </a:p>
        </p:txBody>
      </p:sp>
      <p:sp>
        <p:nvSpPr>
          <p:cNvPr id="49179" name="Rectangle 36">
            <a:extLst>
              <a:ext uri="{FF2B5EF4-FFF2-40B4-BE49-F238E27FC236}">
                <a16:creationId xmlns:a16="http://schemas.microsoft.com/office/drawing/2014/main" id="{CBA20B4D-17DA-40BB-93B0-DAC527976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0263" y="5549900"/>
            <a:ext cx="839787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LÁNY</a:t>
            </a:r>
          </a:p>
        </p:txBody>
      </p:sp>
      <p:sp>
        <p:nvSpPr>
          <p:cNvPr id="49180" name="Rectangle 37">
            <a:extLst>
              <a:ext uri="{FF2B5EF4-FFF2-40B4-BE49-F238E27FC236}">
                <a16:creationId xmlns:a16="http://schemas.microsoft.com/office/drawing/2014/main" id="{CFF069CD-DDB2-4B3C-86D2-FC93FC9D1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413" y="5568950"/>
            <a:ext cx="7064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FIÚ</a:t>
            </a:r>
          </a:p>
        </p:txBody>
      </p:sp>
      <p:grpSp>
        <p:nvGrpSpPr>
          <p:cNvPr id="49181" name="Group 41">
            <a:extLst>
              <a:ext uri="{FF2B5EF4-FFF2-40B4-BE49-F238E27FC236}">
                <a16:creationId xmlns:a16="http://schemas.microsoft.com/office/drawing/2014/main" id="{9E90CCB4-15E0-4639-B7B7-6F84531C73AD}"/>
              </a:ext>
            </a:extLst>
          </p:cNvPr>
          <p:cNvGrpSpPr>
            <a:grpSpLocks/>
          </p:cNvGrpSpPr>
          <p:nvPr/>
        </p:nvGrpSpPr>
        <p:grpSpPr bwMode="auto">
          <a:xfrm>
            <a:off x="2955925" y="4552950"/>
            <a:ext cx="969963" cy="830263"/>
            <a:chOff x="1862" y="2868"/>
            <a:chExt cx="611" cy="523"/>
          </a:xfrm>
        </p:grpSpPr>
        <p:sp>
          <p:nvSpPr>
            <p:cNvPr id="49215" name="Line 38">
              <a:extLst>
                <a:ext uri="{FF2B5EF4-FFF2-40B4-BE49-F238E27FC236}">
                  <a16:creationId xmlns:a16="http://schemas.microsoft.com/office/drawing/2014/main" id="{61FCB0BE-76DA-4116-9CED-9E8ADC590C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2" y="2868"/>
              <a:ext cx="498" cy="5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9216" name="Line 39">
              <a:extLst>
                <a:ext uri="{FF2B5EF4-FFF2-40B4-BE49-F238E27FC236}">
                  <a16:creationId xmlns:a16="http://schemas.microsoft.com/office/drawing/2014/main" id="{99671E05-967F-48D1-A0AA-5F4D8AB8FD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58" y="3316"/>
              <a:ext cx="31" cy="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9217" name="Line 40">
              <a:extLst>
                <a:ext uri="{FF2B5EF4-FFF2-40B4-BE49-F238E27FC236}">
                  <a16:creationId xmlns:a16="http://schemas.microsoft.com/office/drawing/2014/main" id="{ADAB3FC5-D5F1-4FFA-8038-8B089C4616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2" y="3316"/>
              <a:ext cx="181" cy="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49182" name="Group 45">
            <a:extLst>
              <a:ext uri="{FF2B5EF4-FFF2-40B4-BE49-F238E27FC236}">
                <a16:creationId xmlns:a16="http://schemas.microsoft.com/office/drawing/2014/main" id="{41FF74B4-A45D-4EA4-9F22-8B71E93E4425}"/>
              </a:ext>
            </a:extLst>
          </p:cNvPr>
          <p:cNvGrpSpPr>
            <a:grpSpLocks/>
          </p:cNvGrpSpPr>
          <p:nvPr/>
        </p:nvGrpSpPr>
        <p:grpSpPr bwMode="auto">
          <a:xfrm>
            <a:off x="1343025" y="4552950"/>
            <a:ext cx="968375" cy="830263"/>
            <a:chOff x="846" y="2868"/>
            <a:chExt cx="610" cy="523"/>
          </a:xfrm>
        </p:grpSpPr>
        <p:sp>
          <p:nvSpPr>
            <p:cNvPr id="49212" name="Line 42">
              <a:extLst>
                <a:ext uri="{FF2B5EF4-FFF2-40B4-BE49-F238E27FC236}">
                  <a16:creationId xmlns:a16="http://schemas.microsoft.com/office/drawing/2014/main" id="{171861F8-D6D3-43DB-90D2-92C5097A29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59" y="2868"/>
              <a:ext cx="497" cy="5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9213" name="Line 43">
              <a:extLst>
                <a:ext uri="{FF2B5EF4-FFF2-40B4-BE49-F238E27FC236}">
                  <a16:creationId xmlns:a16="http://schemas.microsoft.com/office/drawing/2014/main" id="{3A75433E-BEA2-4842-B45C-D17A7CB06A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8" y="3316"/>
              <a:ext cx="32" cy="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9214" name="Line 44">
              <a:extLst>
                <a:ext uri="{FF2B5EF4-FFF2-40B4-BE49-F238E27FC236}">
                  <a16:creationId xmlns:a16="http://schemas.microsoft.com/office/drawing/2014/main" id="{95A52F4C-C2B2-4813-ADD5-A1E15DC5EE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46" y="3317"/>
              <a:ext cx="181" cy="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9183" name="Freeform 46">
            <a:extLst>
              <a:ext uri="{FF2B5EF4-FFF2-40B4-BE49-F238E27FC236}">
                <a16:creationId xmlns:a16="http://schemas.microsoft.com/office/drawing/2014/main" id="{67ED7392-20CD-476F-B470-C438AC444FF3}"/>
              </a:ext>
            </a:extLst>
          </p:cNvPr>
          <p:cNvSpPr>
            <a:spLocks/>
          </p:cNvSpPr>
          <p:nvPr/>
        </p:nvSpPr>
        <p:spPr bwMode="auto">
          <a:xfrm>
            <a:off x="1543050" y="4649788"/>
            <a:ext cx="2216150" cy="307975"/>
          </a:xfrm>
          <a:custGeom>
            <a:avLst/>
            <a:gdLst>
              <a:gd name="T0" fmla="*/ 2147483646 w 1396"/>
              <a:gd name="T1" fmla="*/ 0 h 194"/>
              <a:gd name="T2" fmla="*/ 2147483646 w 1396"/>
              <a:gd name="T3" fmla="*/ 113407825 h 194"/>
              <a:gd name="T4" fmla="*/ 2147483646 w 1396"/>
              <a:gd name="T5" fmla="*/ 211693125 h 194"/>
              <a:gd name="T6" fmla="*/ 2147483646 w 1396"/>
              <a:gd name="T7" fmla="*/ 297378438 h 194"/>
              <a:gd name="T8" fmla="*/ 2147483646 w 1396"/>
              <a:gd name="T9" fmla="*/ 365423450 h 194"/>
              <a:gd name="T10" fmla="*/ 2147483646 w 1396"/>
              <a:gd name="T11" fmla="*/ 418345938 h 194"/>
              <a:gd name="T12" fmla="*/ 2147483646 w 1396"/>
              <a:gd name="T13" fmla="*/ 456149075 h 194"/>
              <a:gd name="T14" fmla="*/ 2011084688 w 1396"/>
              <a:gd name="T15" fmla="*/ 478829688 h 194"/>
              <a:gd name="T16" fmla="*/ 1756549700 w 1396"/>
              <a:gd name="T17" fmla="*/ 486390950 h 194"/>
              <a:gd name="T18" fmla="*/ 1496972813 w 1396"/>
              <a:gd name="T19" fmla="*/ 478829688 h 194"/>
              <a:gd name="T20" fmla="*/ 1244957188 w 1396"/>
              <a:gd name="T21" fmla="*/ 456149075 h 194"/>
              <a:gd name="T22" fmla="*/ 997981875 w 1396"/>
              <a:gd name="T23" fmla="*/ 418345938 h 194"/>
              <a:gd name="T24" fmla="*/ 766127500 w 1396"/>
              <a:gd name="T25" fmla="*/ 365423450 h 194"/>
              <a:gd name="T26" fmla="*/ 546874700 w 1396"/>
              <a:gd name="T27" fmla="*/ 297378438 h 194"/>
              <a:gd name="T28" fmla="*/ 340221888 w 1396"/>
              <a:gd name="T29" fmla="*/ 211693125 h 194"/>
              <a:gd name="T30" fmla="*/ 156249688 w 1396"/>
              <a:gd name="T31" fmla="*/ 113407825 h 194"/>
              <a:gd name="T32" fmla="*/ 0 w 1396"/>
              <a:gd name="T33" fmla="*/ 0 h 19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96" h="194">
                <a:moveTo>
                  <a:pt x="1395" y="0"/>
                </a:moveTo>
                <a:lnTo>
                  <a:pt x="1330" y="45"/>
                </a:lnTo>
                <a:lnTo>
                  <a:pt x="1257" y="84"/>
                </a:lnTo>
                <a:lnTo>
                  <a:pt x="1176" y="118"/>
                </a:lnTo>
                <a:lnTo>
                  <a:pt x="1088" y="145"/>
                </a:lnTo>
                <a:lnTo>
                  <a:pt x="995" y="166"/>
                </a:lnTo>
                <a:lnTo>
                  <a:pt x="898" y="181"/>
                </a:lnTo>
                <a:lnTo>
                  <a:pt x="798" y="190"/>
                </a:lnTo>
                <a:lnTo>
                  <a:pt x="697" y="193"/>
                </a:lnTo>
                <a:lnTo>
                  <a:pt x="594" y="190"/>
                </a:lnTo>
                <a:lnTo>
                  <a:pt x="494" y="181"/>
                </a:lnTo>
                <a:lnTo>
                  <a:pt x="396" y="166"/>
                </a:lnTo>
                <a:lnTo>
                  <a:pt x="304" y="145"/>
                </a:lnTo>
                <a:lnTo>
                  <a:pt x="217" y="118"/>
                </a:lnTo>
                <a:lnTo>
                  <a:pt x="135" y="84"/>
                </a:lnTo>
                <a:lnTo>
                  <a:pt x="62" y="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184" name="Rectangle 47">
            <a:extLst>
              <a:ext uri="{FF2B5EF4-FFF2-40B4-BE49-F238E27FC236}">
                <a16:creationId xmlns:a16="http://schemas.microsoft.com/office/drawing/2014/main" id="{B360C5A4-C7D2-4B7D-B903-BBDC70566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7025" y="5572125"/>
            <a:ext cx="15748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TANFOLYAM</a:t>
            </a:r>
          </a:p>
        </p:txBody>
      </p:sp>
      <p:sp>
        <p:nvSpPr>
          <p:cNvPr id="49185" name="Line 48">
            <a:extLst>
              <a:ext uri="{FF2B5EF4-FFF2-40B4-BE49-F238E27FC236}">
                <a16:creationId xmlns:a16="http://schemas.microsoft.com/office/drawing/2014/main" id="{5DC2EAAD-B186-49D7-BDFA-25AC88E303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78563" y="4552950"/>
            <a:ext cx="785812" cy="828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186" name="Line 49">
            <a:extLst>
              <a:ext uri="{FF2B5EF4-FFF2-40B4-BE49-F238E27FC236}">
                <a16:creationId xmlns:a16="http://schemas.microsoft.com/office/drawing/2014/main" id="{EB8D5493-A47F-4EA0-A14A-E3DC187ACD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13663" y="4556125"/>
            <a:ext cx="788987" cy="827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187" name="Line 50">
            <a:extLst>
              <a:ext uri="{FF2B5EF4-FFF2-40B4-BE49-F238E27FC236}">
                <a16:creationId xmlns:a16="http://schemas.microsoft.com/office/drawing/2014/main" id="{9450A717-A2DB-4458-9EB4-A2F4D54953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08800" y="5265738"/>
            <a:ext cx="50800" cy="120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188" name="Line 51">
            <a:extLst>
              <a:ext uri="{FF2B5EF4-FFF2-40B4-BE49-F238E27FC236}">
                <a16:creationId xmlns:a16="http://schemas.microsoft.com/office/drawing/2014/main" id="{8AEB1B33-707E-4667-9EE1-BA911E741A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1188" y="5267325"/>
            <a:ext cx="287337" cy="1158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189" name="Freeform 52">
            <a:extLst>
              <a:ext uri="{FF2B5EF4-FFF2-40B4-BE49-F238E27FC236}">
                <a16:creationId xmlns:a16="http://schemas.microsoft.com/office/drawing/2014/main" id="{398B0303-74F0-4110-A3ED-ED3557EA13CD}"/>
              </a:ext>
            </a:extLst>
          </p:cNvPr>
          <p:cNvSpPr>
            <a:spLocks/>
          </p:cNvSpPr>
          <p:nvPr/>
        </p:nvSpPr>
        <p:spPr bwMode="auto">
          <a:xfrm>
            <a:off x="6259513" y="4975225"/>
            <a:ext cx="2217737" cy="306388"/>
          </a:xfrm>
          <a:custGeom>
            <a:avLst/>
            <a:gdLst>
              <a:gd name="T0" fmla="*/ 0 w 1397"/>
              <a:gd name="T1" fmla="*/ 483870790 h 193"/>
              <a:gd name="T2" fmla="*/ 158769014 w 1397"/>
              <a:gd name="T3" fmla="*/ 370464367 h 193"/>
              <a:gd name="T4" fmla="*/ 340220223 w 1397"/>
              <a:gd name="T5" fmla="*/ 272177319 h 193"/>
              <a:gd name="T6" fmla="*/ 546872989 w 1397"/>
              <a:gd name="T7" fmla="*/ 186491867 h 193"/>
              <a:gd name="T8" fmla="*/ 768646689 w 1397"/>
              <a:gd name="T9" fmla="*/ 120967697 h 193"/>
              <a:gd name="T10" fmla="*/ 1000501012 w 1397"/>
              <a:gd name="T11" fmla="*/ 68045124 h 193"/>
              <a:gd name="T12" fmla="*/ 1247476269 w 1397"/>
              <a:gd name="T13" fmla="*/ 30241924 h 193"/>
              <a:gd name="T14" fmla="*/ 1499491837 w 1397"/>
              <a:gd name="T15" fmla="*/ 7561275 h 193"/>
              <a:gd name="T16" fmla="*/ 1759068666 w 1397"/>
              <a:gd name="T17" fmla="*/ 0 h 193"/>
              <a:gd name="T18" fmla="*/ 2013603596 w 1397"/>
              <a:gd name="T19" fmla="*/ 7561275 h 193"/>
              <a:gd name="T20" fmla="*/ 2147483646 w 1397"/>
              <a:gd name="T21" fmla="*/ 30241924 h 193"/>
              <a:gd name="T22" fmla="*/ 2147483646 w 1397"/>
              <a:gd name="T23" fmla="*/ 68045124 h 193"/>
              <a:gd name="T24" fmla="*/ 2147483646 w 1397"/>
              <a:gd name="T25" fmla="*/ 120967697 h 193"/>
              <a:gd name="T26" fmla="*/ 2147483646 w 1397"/>
              <a:gd name="T27" fmla="*/ 186491867 h 193"/>
              <a:gd name="T28" fmla="*/ 2147483646 w 1397"/>
              <a:gd name="T29" fmla="*/ 272177319 h 193"/>
              <a:gd name="T30" fmla="*/ 2147483646 w 1397"/>
              <a:gd name="T31" fmla="*/ 370464367 h 193"/>
              <a:gd name="T32" fmla="*/ 2147483646 w 1397"/>
              <a:gd name="T33" fmla="*/ 483870790 h 19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97" h="193">
                <a:moveTo>
                  <a:pt x="0" y="192"/>
                </a:moveTo>
                <a:lnTo>
                  <a:pt x="63" y="147"/>
                </a:lnTo>
                <a:lnTo>
                  <a:pt x="135" y="108"/>
                </a:lnTo>
                <a:lnTo>
                  <a:pt x="217" y="74"/>
                </a:lnTo>
                <a:lnTo>
                  <a:pt x="305" y="48"/>
                </a:lnTo>
                <a:lnTo>
                  <a:pt x="397" y="27"/>
                </a:lnTo>
                <a:lnTo>
                  <a:pt x="495" y="12"/>
                </a:lnTo>
                <a:lnTo>
                  <a:pt x="595" y="3"/>
                </a:lnTo>
                <a:lnTo>
                  <a:pt x="698" y="0"/>
                </a:lnTo>
                <a:lnTo>
                  <a:pt x="799" y="3"/>
                </a:lnTo>
                <a:lnTo>
                  <a:pt x="898" y="12"/>
                </a:lnTo>
                <a:lnTo>
                  <a:pt x="997" y="27"/>
                </a:lnTo>
                <a:lnTo>
                  <a:pt x="1090" y="48"/>
                </a:lnTo>
                <a:lnTo>
                  <a:pt x="1178" y="74"/>
                </a:lnTo>
                <a:lnTo>
                  <a:pt x="1259" y="108"/>
                </a:lnTo>
                <a:lnTo>
                  <a:pt x="1332" y="147"/>
                </a:lnTo>
                <a:lnTo>
                  <a:pt x="1396" y="1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190" name="Line 53">
            <a:extLst>
              <a:ext uri="{FF2B5EF4-FFF2-40B4-BE49-F238E27FC236}">
                <a16:creationId xmlns:a16="http://schemas.microsoft.com/office/drawing/2014/main" id="{B78F0AFF-65DD-41AF-80A8-E25BD618877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1138" y="5265738"/>
            <a:ext cx="47625" cy="120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191" name="Line 54">
            <a:extLst>
              <a:ext uri="{FF2B5EF4-FFF2-40B4-BE49-F238E27FC236}">
                <a16:creationId xmlns:a16="http://schemas.microsoft.com/office/drawing/2014/main" id="{A8E3E3BB-FAF5-4317-B6BF-43A7EB3682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42213" y="5267325"/>
            <a:ext cx="284162" cy="1158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192" name="Rectangle 55">
            <a:extLst>
              <a:ext uri="{FF2B5EF4-FFF2-40B4-BE49-F238E27FC236}">
                <a16:creationId xmlns:a16="http://schemas.microsoft.com/office/drawing/2014/main" id="{03692695-49FB-4D9C-8E4E-EDE6101E8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7388" y="3981450"/>
            <a:ext cx="11858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OKTATÓ</a:t>
            </a:r>
          </a:p>
        </p:txBody>
      </p:sp>
      <p:sp>
        <p:nvSpPr>
          <p:cNvPr id="49193" name="Rectangle 56">
            <a:extLst>
              <a:ext uri="{FF2B5EF4-FFF2-40B4-BE49-F238E27FC236}">
                <a16:creationId xmlns:a16="http://schemas.microsoft.com/office/drawing/2014/main" id="{CB602540-D73C-4C0A-ACA9-5AF9814E5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3998913"/>
            <a:ext cx="1468437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VEZETő</a:t>
            </a:r>
          </a:p>
        </p:txBody>
      </p:sp>
      <p:sp>
        <p:nvSpPr>
          <p:cNvPr id="49194" name="Rectangle 57">
            <a:extLst>
              <a:ext uri="{FF2B5EF4-FFF2-40B4-BE49-F238E27FC236}">
                <a16:creationId xmlns:a16="http://schemas.microsoft.com/office/drawing/2014/main" id="{1539A079-64A0-4521-8985-D1FB46FE0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5650" y="4389438"/>
            <a:ext cx="261938" cy="1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195" name="Rectangle 58">
            <a:extLst>
              <a:ext uri="{FF2B5EF4-FFF2-40B4-BE49-F238E27FC236}">
                <a16:creationId xmlns:a16="http://schemas.microsoft.com/office/drawing/2014/main" id="{6E334BF4-FBD6-424F-B32B-B317D4BAB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988" y="644525"/>
            <a:ext cx="262255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 u="sng">
                <a:solidFill>
                  <a:srgbClr val="000000"/>
                </a:solidFill>
              </a:rPr>
              <a:t>**DARABJEGYZÉK**</a:t>
            </a:r>
          </a:p>
        </p:txBody>
      </p:sp>
      <p:sp>
        <p:nvSpPr>
          <p:cNvPr id="49196" name="Rectangle 59">
            <a:extLst>
              <a:ext uri="{FF2B5EF4-FFF2-40B4-BE49-F238E27FC236}">
                <a16:creationId xmlns:a16="http://schemas.microsoft.com/office/drawing/2014/main" id="{763776C1-EF29-4097-A0D0-EF3754B70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4075" y="1055688"/>
            <a:ext cx="1543050" cy="14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 u="sng">
                <a:solidFill>
                  <a:srgbClr val="000000"/>
                </a:solidFill>
                <a:highlight>
                  <a:srgbClr val="FFFF00"/>
                </a:highlight>
              </a:rPr>
              <a:t>MALACFÜL</a:t>
            </a:r>
          </a:p>
        </p:txBody>
      </p:sp>
      <p:sp>
        <p:nvSpPr>
          <p:cNvPr id="49197" name="Rectangle 60">
            <a:extLst>
              <a:ext uri="{FF2B5EF4-FFF2-40B4-BE49-F238E27FC236}">
                <a16:creationId xmlns:a16="http://schemas.microsoft.com/office/drawing/2014/main" id="{FD9D1FA0-3629-40A0-93D9-2A88CE6A4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5538" y="723900"/>
            <a:ext cx="37052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49198" name="Rectangle 61">
            <a:extLst>
              <a:ext uri="{FF2B5EF4-FFF2-40B4-BE49-F238E27FC236}">
                <a16:creationId xmlns:a16="http://schemas.microsoft.com/office/drawing/2014/main" id="{B424B784-42B9-4F17-A3B3-5A3B9FF24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1513" y="3194050"/>
            <a:ext cx="3976687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 u="sng">
                <a:solidFill>
                  <a:srgbClr val="000000"/>
                </a:solidFill>
              </a:rPr>
              <a:t>* * KIZÁRÓ KAPCSOLAT * *</a:t>
            </a:r>
          </a:p>
        </p:txBody>
      </p:sp>
      <p:sp>
        <p:nvSpPr>
          <p:cNvPr id="49199" name="Line 62">
            <a:extLst>
              <a:ext uri="{FF2B5EF4-FFF2-40B4-BE49-F238E27FC236}">
                <a16:creationId xmlns:a16="http://schemas.microsoft.com/office/drawing/2014/main" id="{09A3C403-BEF3-49CE-BD60-57660AE84F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3913" y="1563688"/>
            <a:ext cx="204787" cy="1063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200" name="Line 63">
            <a:extLst>
              <a:ext uri="{FF2B5EF4-FFF2-40B4-BE49-F238E27FC236}">
                <a16:creationId xmlns:a16="http://schemas.microsoft.com/office/drawing/2014/main" id="{F40EBCE4-6A45-4A9B-B90E-E8902D0BC31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08700" y="1565275"/>
            <a:ext cx="176213" cy="103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201" name="Line 64">
            <a:extLst>
              <a:ext uri="{FF2B5EF4-FFF2-40B4-BE49-F238E27FC236}">
                <a16:creationId xmlns:a16="http://schemas.microsoft.com/office/drawing/2014/main" id="{848F5BAB-E364-4E18-8A75-4F0A258E8D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03938" y="1565275"/>
            <a:ext cx="4762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202" name="Freeform 65">
            <a:extLst>
              <a:ext uri="{FF2B5EF4-FFF2-40B4-BE49-F238E27FC236}">
                <a16:creationId xmlns:a16="http://schemas.microsoft.com/office/drawing/2014/main" id="{BEBBC833-A941-47D5-9B9C-55980452FCA7}"/>
              </a:ext>
            </a:extLst>
          </p:cNvPr>
          <p:cNvSpPr>
            <a:spLocks/>
          </p:cNvSpPr>
          <p:nvPr/>
        </p:nvSpPr>
        <p:spPr bwMode="auto">
          <a:xfrm>
            <a:off x="6108700" y="1463675"/>
            <a:ext cx="677863" cy="387350"/>
          </a:xfrm>
          <a:custGeom>
            <a:avLst/>
            <a:gdLst>
              <a:gd name="T0" fmla="*/ 438507511 w 427"/>
              <a:gd name="T1" fmla="*/ 609877813 h 244"/>
              <a:gd name="T2" fmla="*/ 519152570 w 427"/>
              <a:gd name="T3" fmla="*/ 612398763 h 244"/>
              <a:gd name="T4" fmla="*/ 599797630 w 427"/>
              <a:gd name="T5" fmla="*/ 607358450 h 244"/>
              <a:gd name="T6" fmla="*/ 675402373 w 427"/>
              <a:gd name="T7" fmla="*/ 599797188 h 244"/>
              <a:gd name="T8" fmla="*/ 745966800 w 427"/>
              <a:gd name="T9" fmla="*/ 582156888 h 244"/>
              <a:gd name="T10" fmla="*/ 811490911 w 427"/>
              <a:gd name="T11" fmla="*/ 564515000 h 244"/>
              <a:gd name="T12" fmla="*/ 871974706 w 427"/>
              <a:gd name="T13" fmla="*/ 539313438 h 244"/>
              <a:gd name="T14" fmla="*/ 927418184 w 427"/>
              <a:gd name="T15" fmla="*/ 511592513 h 244"/>
              <a:gd name="T16" fmla="*/ 975301982 w 427"/>
              <a:gd name="T17" fmla="*/ 478829688 h 244"/>
              <a:gd name="T18" fmla="*/ 1010584195 w 427"/>
              <a:gd name="T19" fmla="*/ 446068450 h 244"/>
              <a:gd name="T20" fmla="*/ 1040826093 w 427"/>
              <a:gd name="T21" fmla="*/ 408265313 h 244"/>
              <a:gd name="T22" fmla="*/ 1060987358 w 427"/>
              <a:gd name="T23" fmla="*/ 370463763 h 244"/>
              <a:gd name="T24" fmla="*/ 1073587354 w 427"/>
              <a:gd name="T25" fmla="*/ 330141263 h 244"/>
              <a:gd name="T26" fmla="*/ 1073587354 w 427"/>
              <a:gd name="T27" fmla="*/ 287297813 h 244"/>
              <a:gd name="T28" fmla="*/ 1066027674 w 427"/>
              <a:gd name="T29" fmla="*/ 246975313 h 244"/>
              <a:gd name="T30" fmla="*/ 1045866409 w 427"/>
              <a:gd name="T31" fmla="*/ 206652813 h 244"/>
              <a:gd name="T32" fmla="*/ 1013103560 w 427"/>
              <a:gd name="T33" fmla="*/ 163810950 h 244"/>
              <a:gd name="T34" fmla="*/ 965221349 w 427"/>
              <a:gd name="T35" fmla="*/ 126007813 h 244"/>
              <a:gd name="T36" fmla="*/ 917337552 w 427"/>
              <a:gd name="T37" fmla="*/ 93246575 h 244"/>
              <a:gd name="T38" fmla="*/ 856853757 w 427"/>
              <a:gd name="T39" fmla="*/ 65524063 h 244"/>
              <a:gd name="T40" fmla="*/ 791329646 w 427"/>
              <a:gd name="T41" fmla="*/ 40322500 h 244"/>
              <a:gd name="T42" fmla="*/ 723286171 w 427"/>
              <a:gd name="T43" fmla="*/ 25201563 h 244"/>
              <a:gd name="T44" fmla="*/ 652721744 w 427"/>
              <a:gd name="T45" fmla="*/ 10080625 h 244"/>
              <a:gd name="T46" fmla="*/ 579636365 w 427"/>
              <a:gd name="T47" fmla="*/ 2520950 h 244"/>
              <a:gd name="T48" fmla="*/ 506552574 w 427"/>
              <a:gd name="T49" fmla="*/ 0 h 244"/>
              <a:gd name="T50" fmla="*/ 428426879 w 427"/>
              <a:gd name="T51" fmla="*/ 2520950 h 244"/>
              <a:gd name="T52" fmla="*/ 355343087 w 427"/>
              <a:gd name="T53" fmla="*/ 10080625 h 244"/>
              <a:gd name="T54" fmla="*/ 284778660 w 427"/>
              <a:gd name="T55" fmla="*/ 25201563 h 244"/>
              <a:gd name="T56" fmla="*/ 216733597 w 427"/>
              <a:gd name="T57" fmla="*/ 40322500 h 244"/>
              <a:gd name="T58" fmla="*/ 151209487 w 427"/>
              <a:gd name="T59" fmla="*/ 65524063 h 244"/>
              <a:gd name="T60" fmla="*/ 93246644 w 427"/>
              <a:gd name="T61" fmla="*/ 93246575 h 244"/>
              <a:gd name="T62" fmla="*/ 42843482 w 427"/>
              <a:gd name="T63" fmla="*/ 123488450 h 244"/>
              <a:gd name="T64" fmla="*/ 0 w 427"/>
              <a:gd name="T65" fmla="*/ 161290000 h 24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27" h="244">
                <a:moveTo>
                  <a:pt x="174" y="242"/>
                </a:moveTo>
                <a:lnTo>
                  <a:pt x="206" y="243"/>
                </a:lnTo>
                <a:lnTo>
                  <a:pt x="238" y="241"/>
                </a:lnTo>
                <a:lnTo>
                  <a:pt x="268" y="238"/>
                </a:lnTo>
                <a:lnTo>
                  <a:pt x="296" y="231"/>
                </a:lnTo>
                <a:lnTo>
                  <a:pt x="322" y="224"/>
                </a:lnTo>
                <a:lnTo>
                  <a:pt x="346" y="214"/>
                </a:lnTo>
                <a:lnTo>
                  <a:pt x="368" y="203"/>
                </a:lnTo>
                <a:lnTo>
                  <a:pt x="387" y="190"/>
                </a:lnTo>
                <a:lnTo>
                  <a:pt x="401" y="177"/>
                </a:lnTo>
                <a:lnTo>
                  <a:pt x="413" y="162"/>
                </a:lnTo>
                <a:lnTo>
                  <a:pt x="421" y="147"/>
                </a:lnTo>
                <a:lnTo>
                  <a:pt x="426" y="131"/>
                </a:lnTo>
                <a:lnTo>
                  <a:pt x="426" y="114"/>
                </a:lnTo>
                <a:lnTo>
                  <a:pt x="423" y="98"/>
                </a:lnTo>
                <a:lnTo>
                  <a:pt x="415" y="82"/>
                </a:lnTo>
                <a:lnTo>
                  <a:pt x="402" y="65"/>
                </a:lnTo>
                <a:lnTo>
                  <a:pt x="383" y="50"/>
                </a:lnTo>
                <a:lnTo>
                  <a:pt x="364" y="37"/>
                </a:lnTo>
                <a:lnTo>
                  <a:pt x="340" y="26"/>
                </a:lnTo>
                <a:lnTo>
                  <a:pt x="314" y="16"/>
                </a:lnTo>
                <a:lnTo>
                  <a:pt x="287" y="10"/>
                </a:lnTo>
                <a:lnTo>
                  <a:pt x="259" y="4"/>
                </a:lnTo>
                <a:lnTo>
                  <a:pt x="230" y="1"/>
                </a:lnTo>
                <a:lnTo>
                  <a:pt x="201" y="0"/>
                </a:lnTo>
                <a:lnTo>
                  <a:pt x="170" y="1"/>
                </a:lnTo>
                <a:lnTo>
                  <a:pt x="141" y="4"/>
                </a:lnTo>
                <a:lnTo>
                  <a:pt x="113" y="10"/>
                </a:lnTo>
                <a:lnTo>
                  <a:pt x="86" y="16"/>
                </a:lnTo>
                <a:lnTo>
                  <a:pt x="60" y="26"/>
                </a:lnTo>
                <a:lnTo>
                  <a:pt x="37" y="37"/>
                </a:lnTo>
                <a:lnTo>
                  <a:pt x="17" y="49"/>
                </a:lnTo>
                <a:lnTo>
                  <a:pt x="0" y="6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203" name="Freeform 66">
            <a:extLst>
              <a:ext uri="{FF2B5EF4-FFF2-40B4-BE49-F238E27FC236}">
                <a16:creationId xmlns:a16="http://schemas.microsoft.com/office/drawing/2014/main" id="{CE5674A3-3A16-484A-A205-5A14B547E0D0}"/>
              </a:ext>
            </a:extLst>
          </p:cNvPr>
          <p:cNvSpPr>
            <a:spLocks/>
          </p:cNvSpPr>
          <p:nvPr/>
        </p:nvSpPr>
        <p:spPr bwMode="auto">
          <a:xfrm>
            <a:off x="549275" y="5410200"/>
            <a:ext cx="1681163" cy="747713"/>
          </a:xfrm>
          <a:custGeom>
            <a:avLst/>
            <a:gdLst>
              <a:gd name="T0" fmla="*/ 2147483646 w 1059"/>
              <a:gd name="T1" fmla="*/ 1149192018 h 471"/>
              <a:gd name="T2" fmla="*/ 2147483646 w 1059"/>
              <a:gd name="T3" fmla="*/ 1184474230 h 471"/>
              <a:gd name="T4" fmla="*/ 57964405 w 1059"/>
              <a:gd name="T5" fmla="*/ 1184474230 h 471"/>
              <a:gd name="T6" fmla="*/ 0 w 1059"/>
              <a:gd name="T7" fmla="*/ 1149192018 h 471"/>
              <a:gd name="T8" fmla="*/ 0 w 1059"/>
              <a:gd name="T9" fmla="*/ 37803163 h 471"/>
              <a:gd name="T10" fmla="*/ 57964405 w 1059"/>
              <a:gd name="T11" fmla="*/ 0 h 471"/>
              <a:gd name="T12" fmla="*/ 2147483646 w 1059"/>
              <a:gd name="T13" fmla="*/ 0 h 471"/>
              <a:gd name="T14" fmla="*/ 2147483646 w 1059"/>
              <a:gd name="T15" fmla="*/ 37803163 h 471"/>
              <a:gd name="T16" fmla="*/ 2147483646 w 1059"/>
              <a:gd name="T17" fmla="*/ 1149192018 h 471"/>
              <a:gd name="T18" fmla="*/ 2147483646 w 1059"/>
              <a:gd name="T19" fmla="*/ 1149192018 h 47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59" h="471">
                <a:moveTo>
                  <a:pt x="1058" y="456"/>
                </a:moveTo>
                <a:lnTo>
                  <a:pt x="1038" y="470"/>
                </a:lnTo>
                <a:lnTo>
                  <a:pt x="23" y="470"/>
                </a:lnTo>
                <a:lnTo>
                  <a:pt x="0" y="456"/>
                </a:lnTo>
                <a:lnTo>
                  <a:pt x="0" y="15"/>
                </a:lnTo>
                <a:lnTo>
                  <a:pt x="23" y="0"/>
                </a:lnTo>
                <a:lnTo>
                  <a:pt x="1038" y="0"/>
                </a:lnTo>
                <a:lnTo>
                  <a:pt x="1058" y="15"/>
                </a:lnTo>
                <a:lnTo>
                  <a:pt x="1058" y="45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204" name="Freeform 67">
            <a:extLst>
              <a:ext uri="{FF2B5EF4-FFF2-40B4-BE49-F238E27FC236}">
                <a16:creationId xmlns:a16="http://schemas.microsoft.com/office/drawing/2014/main" id="{C164F759-4E41-4323-91C6-B602A61C8A7C}"/>
              </a:ext>
            </a:extLst>
          </p:cNvPr>
          <p:cNvSpPr>
            <a:spLocks/>
          </p:cNvSpPr>
          <p:nvPr/>
        </p:nvSpPr>
        <p:spPr bwMode="auto">
          <a:xfrm>
            <a:off x="3063875" y="5391150"/>
            <a:ext cx="1681163" cy="747713"/>
          </a:xfrm>
          <a:custGeom>
            <a:avLst/>
            <a:gdLst>
              <a:gd name="T0" fmla="*/ 2147483646 w 1059"/>
              <a:gd name="T1" fmla="*/ 1149192018 h 471"/>
              <a:gd name="T2" fmla="*/ 2147483646 w 1059"/>
              <a:gd name="T3" fmla="*/ 1184474230 h 471"/>
              <a:gd name="T4" fmla="*/ 57964405 w 1059"/>
              <a:gd name="T5" fmla="*/ 1184474230 h 471"/>
              <a:gd name="T6" fmla="*/ 0 w 1059"/>
              <a:gd name="T7" fmla="*/ 1149192018 h 471"/>
              <a:gd name="T8" fmla="*/ 0 w 1059"/>
              <a:gd name="T9" fmla="*/ 37803163 h 471"/>
              <a:gd name="T10" fmla="*/ 57964405 w 1059"/>
              <a:gd name="T11" fmla="*/ 0 h 471"/>
              <a:gd name="T12" fmla="*/ 2147483646 w 1059"/>
              <a:gd name="T13" fmla="*/ 0 h 471"/>
              <a:gd name="T14" fmla="*/ 2147483646 w 1059"/>
              <a:gd name="T15" fmla="*/ 37803163 h 471"/>
              <a:gd name="T16" fmla="*/ 2147483646 w 1059"/>
              <a:gd name="T17" fmla="*/ 1149192018 h 471"/>
              <a:gd name="T18" fmla="*/ 2147483646 w 1059"/>
              <a:gd name="T19" fmla="*/ 1149192018 h 47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59" h="471">
                <a:moveTo>
                  <a:pt x="1058" y="456"/>
                </a:moveTo>
                <a:lnTo>
                  <a:pt x="1038" y="470"/>
                </a:lnTo>
                <a:lnTo>
                  <a:pt x="23" y="470"/>
                </a:lnTo>
                <a:lnTo>
                  <a:pt x="0" y="456"/>
                </a:lnTo>
                <a:lnTo>
                  <a:pt x="0" y="15"/>
                </a:lnTo>
                <a:lnTo>
                  <a:pt x="23" y="0"/>
                </a:lnTo>
                <a:lnTo>
                  <a:pt x="1038" y="0"/>
                </a:lnTo>
                <a:lnTo>
                  <a:pt x="1058" y="15"/>
                </a:lnTo>
                <a:lnTo>
                  <a:pt x="1058" y="45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205" name="Freeform 68">
            <a:extLst>
              <a:ext uri="{FF2B5EF4-FFF2-40B4-BE49-F238E27FC236}">
                <a16:creationId xmlns:a16="http://schemas.microsoft.com/office/drawing/2014/main" id="{F60F3EAA-7FCC-4C33-A7AE-49BF3E530838}"/>
              </a:ext>
            </a:extLst>
          </p:cNvPr>
          <p:cNvSpPr>
            <a:spLocks/>
          </p:cNvSpPr>
          <p:nvPr/>
        </p:nvSpPr>
        <p:spPr bwMode="auto">
          <a:xfrm>
            <a:off x="5540375" y="3790950"/>
            <a:ext cx="1681163" cy="747713"/>
          </a:xfrm>
          <a:custGeom>
            <a:avLst/>
            <a:gdLst>
              <a:gd name="T0" fmla="*/ 2147483646 w 1059"/>
              <a:gd name="T1" fmla="*/ 1149192018 h 471"/>
              <a:gd name="T2" fmla="*/ 2147483646 w 1059"/>
              <a:gd name="T3" fmla="*/ 1184474230 h 471"/>
              <a:gd name="T4" fmla="*/ 57964405 w 1059"/>
              <a:gd name="T5" fmla="*/ 1184474230 h 471"/>
              <a:gd name="T6" fmla="*/ 0 w 1059"/>
              <a:gd name="T7" fmla="*/ 1149192018 h 471"/>
              <a:gd name="T8" fmla="*/ 0 w 1059"/>
              <a:gd name="T9" fmla="*/ 37803163 h 471"/>
              <a:gd name="T10" fmla="*/ 57964405 w 1059"/>
              <a:gd name="T11" fmla="*/ 0 h 471"/>
              <a:gd name="T12" fmla="*/ 2147483646 w 1059"/>
              <a:gd name="T13" fmla="*/ 0 h 471"/>
              <a:gd name="T14" fmla="*/ 2147483646 w 1059"/>
              <a:gd name="T15" fmla="*/ 37803163 h 471"/>
              <a:gd name="T16" fmla="*/ 2147483646 w 1059"/>
              <a:gd name="T17" fmla="*/ 1149192018 h 471"/>
              <a:gd name="T18" fmla="*/ 2147483646 w 1059"/>
              <a:gd name="T19" fmla="*/ 1149192018 h 47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59" h="471">
                <a:moveTo>
                  <a:pt x="1058" y="456"/>
                </a:moveTo>
                <a:lnTo>
                  <a:pt x="1038" y="470"/>
                </a:lnTo>
                <a:lnTo>
                  <a:pt x="23" y="470"/>
                </a:lnTo>
                <a:lnTo>
                  <a:pt x="0" y="456"/>
                </a:lnTo>
                <a:lnTo>
                  <a:pt x="0" y="15"/>
                </a:lnTo>
                <a:lnTo>
                  <a:pt x="23" y="0"/>
                </a:lnTo>
                <a:lnTo>
                  <a:pt x="1038" y="0"/>
                </a:lnTo>
                <a:lnTo>
                  <a:pt x="1058" y="15"/>
                </a:lnTo>
                <a:lnTo>
                  <a:pt x="1058" y="45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206" name="Freeform 69">
            <a:extLst>
              <a:ext uri="{FF2B5EF4-FFF2-40B4-BE49-F238E27FC236}">
                <a16:creationId xmlns:a16="http://schemas.microsoft.com/office/drawing/2014/main" id="{4F3255FF-0A4A-434C-88D2-2D2CF6FAFAA6}"/>
              </a:ext>
            </a:extLst>
          </p:cNvPr>
          <p:cNvSpPr>
            <a:spLocks/>
          </p:cNvSpPr>
          <p:nvPr/>
        </p:nvSpPr>
        <p:spPr bwMode="auto">
          <a:xfrm>
            <a:off x="7673975" y="3752850"/>
            <a:ext cx="1681163" cy="747713"/>
          </a:xfrm>
          <a:custGeom>
            <a:avLst/>
            <a:gdLst>
              <a:gd name="T0" fmla="*/ 2147483646 w 1059"/>
              <a:gd name="T1" fmla="*/ 1149192018 h 471"/>
              <a:gd name="T2" fmla="*/ 2147483646 w 1059"/>
              <a:gd name="T3" fmla="*/ 1184474230 h 471"/>
              <a:gd name="T4" fmla="*/ 57964405 w 1059"/>
              <a:gd name="T5" fmla="*/ 1184474230 h 471"/>
              <a:gd name="T6" fmla="*/ 0 w 1059"/>
              <a:gd name="T7" fmla="*/ 1149192018 h 471"/>
              <a:gd name="T8" fmla="*/ 0 w 1059"/>
              <a:gd name="T9" fmla="*/ 37803163 h 471"/>
              <a:gd name="T10" fmla="*/ 57964405 w 1059"/>
              <a:gd name="T11" fmla="*/ 0 h 471"/>
              <a:gd name="T12" fmla="*/ 2147483646 w 1059"/>
              <a:gd name="T13" fmla="*/ 0 h 471"/>
              <a:gd name="T14" fmla="*/ 2147483646 w 1059"/>
              <a:gd name="T15" fmla="*/ 37803163 h 471"/>
              <a:gd name="T16" fmla="*/ 2147483646 w 1059"/>
              <a:gd name="T17" fmla="*/ 1149192018 h 471"/>
              <a:gd name="T18" fmla="*/ 2147483646 w 1059"/>
              <a:gd name="T19" fmla="*/ 1149192018 h 47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59" h="471">
                <a:moveTo>
                  <a:pt x="1058" y="456"/>
                </a:moveTo>
                <a:lnTo>
                  <a:pt x="1038" y="470"/>
                </a:lnTo>
                <a:lnTo>
                  <a:pt x="23" y="470"/>
                </a:lnTo>
                <a:lnTo>
                  <a:pt x="0" y="456"/>
                </a:lnTo>
                <a:lnTo>
                  <a:pt x="0" y="15"/>
                </a:lnTo>
                <a:lnTo>
                  <a:pt x="23" y="0"/>
                </a:lnTo>
                <a:lnTo>
                  <a:pt x="1038" y="0"/>
                </a:lnTo>
                <a:lnTo>
                  <a:pt x="1058" y="15"/>
                </a:lnTo>
                <a:lnTo>
                  <a:pt x="1058" y="45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207" name="Freeform 70">
            <a:extLst>
              <a:ext uri="{FF2B5EF4-FFF2-40B4-BE49-F238E27FC236}">
                <a16:creationId xmlns:a16="http://schemas.microsoft.com/office/drawing/2014/main" id="{98753D97-95CC-4688-99F7-680E9993C624}"/>
              </a:ext>
            </a:extLst>
          </p:cNvPr>
          <p:cNvSpPr>
            <a:spLocks/>
          </p:cNvSpPr>
          <p:nvPr/>
        </p:nvSpPr>
        <p:spPr bwMode="auto">
          <a:xfrm>
            <a:off x="1196975" y="2438400"/>
            <a:ext cx="1681163" cy="747713"/>
          </a:xfrm>
          <a:custGeom>
            <a:avLst/>
            <a:gdLst>
              <a:gd name="T0" fmla="*/ 2147483646 w 1059"/>
              <a:gd name="T1" fmla="*/ 1149192018 h 471"/>
              <a:gd name="T2" fmla="*/ 2147483646 w 1059"/>
              <a:gd name="T3" fmla="*/ 1184474230 h 471"/>
              <a:gd name="T4" fmla="*/ 57964405 w 1059"/>
              <a:gd name="T5" fmla="*/ 1184474230 h 471"/>
              <a:gd name="T6" fmla="*/ 0 w 1059"/>
              <a:gd name="T7" fmla="*/ 1149192018 h 471"/>
              <a:gd name="T8" fmla="*/ 0 w 1059"/>
              <a:gd name="T9" fmla="*/ 37803163 h 471"/>
              <a:gd name="T10" fmla="*/ 57964405 w 1059"/>
              <a:gd name="T11" fmla="*/ 0 h 471"/>
              <a:gd name="T12" fmla="*/ 2147483646 w 1059"/>
              <a:gd name="T13" fmla="*/ 0 h 471"/>
              <a:gd name="T14" fmla="*/ 2147483646 w 1059"/>
              <a:gd name="T15" fmla="*/ 37803163 h 471"/>
              <a:gd name="T16" fmla="*/ 2147483646 w 1059"/>
              <a:gd name="T17" fmla="*/ 1149192018 h 471"/>
              <a:gd name="T18" fmla="*/ 2147483646 w 1059"/>
              <a:gd name="T19" fmla="*/ 1149192018 h 47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59" h="471">
                <a:moveTo>
                  <a:pt x="1058" y="456"/>
                </a:moveTo>
                <a:lnTo>
                  <a:pt x="1038" y="470"/>
                </a:lnTo>
                <a:lnTo>
                  <a:pt x="23" y="470"/>
                </a:lnTo>
                <a:lnTo>
                  <a:pt x="0" y="456"/>
                </a:lnTo>
                <a:lnTo>
                  <a:pt x="0" y="15"/>
                </a:lnTo>
                <a:lnTo>
                  <a:pt x="23" y="0"/>
                </a:lnTo>
                <a:lnTo>
                  <a:pt x="1038" y="0"/>
                </a:lnTo>
                <a:lnTo>
                  <a:pt x="1058" y="15"/>
                </a:lnTo>
                <a:lnTo>
                  <a:pt x="1058" y="45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208" name="Freeform 71">
            <a:extLst>
              <a:ext uri="{FF2B5EF4-FFF2-40B4-BE49-F238E27FC236}">
                <a16:creationId xmlns:a16="http://schemas.microsoft.com/office/drawing/2014/main" id="{2F37397D-A1D7-4D2D-AD60-4738C670A0D7}"/>
              </a:ext>
            </a:extLst>
          </p:cNvPr>
          <p:cNvSpPr>
            <a:spLocks/>
          </p:cNvSpPr>
          <p:nvPr/>
        </p:nvSpPr>
        <p:spPr bwMode="auto">
          <a:xfrm>
            <a:off x="6588125" y="5410200"/>
            <a:ext cx="1681163" cy="747713"/>
          </a:xfrm>
          <a:custGeom>
            <a:avLst/>
            <a:gdLst>
              <a:gd name="T0" fmla="*/ 2147483646 w 1059"/>
              <a:gd name="T1" fmla="*/ 1149192018 h 471"/>
              <a:gd name="T2" fmla="*/ 2147483646 w 1059"/>
              <a:gd name="T3" fmla="*/ 1184474230 h 471"/>
              <a:gd name="T4" fmla="*/ 57964405 w 1059"/>
              <a:gd name="T5" fmla="*/ 1184474230 h 471"/>
              <a:gd name="T6" fmla="*/ 0 w 1059"/>
              <a:gd name="T7" fmla="*/ 1149192018 h 471"/>
              <a:gd name="T8" fmla="*/ 0 w 1059"/>
              <a:gd name="T9" fmla="*/ 37803163 h 471"/>
              <a:gd name="T10" fmla="*/ 57964405 w 1059"/>
              <a:gd name="T11" fmla="*/ 0 h 471"/>
              <a:gd name="T12" fmla="*/ 2147483646 w 1059"/>
              <a:gd name="T13" fmla="*/ 0 h 471"/>
              <a:gd name="T14" fmla="*/ 2147483646 w 1059"/>
              <a:gd name="T15" fmla="*/ 37803163 h 471"/>
              <a:gd name="T16" fmla="*/ 2147483646 w 1059"/>
              <a:gd name="T17" fmla="*/ 1149192018 h 471"/>
              <a:gd name="T18" fmla="*/ 2147483646 w 1059"/>
              <a:gd name="T19" fmla="*/ 1149192018 h 47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59" h="471">
                <a:moveTo>
                  <a:pt x="1058" y="456"/>
                </a:moveTo>
                <a:lnTo>
                  <a:pt x="1038" y="470"/>
                </a:lnTo>
                <a:lnTo>
                  <a:pt x="23" y="470"/>
                </a:lnTo>
                <a:lnTo>
                  <a:pt x="0" y="456"/>
                </a:lnTo>
                <a:lnTo>
                  <a:pt x="0" y="15"/>
                </a:lnTo>
                <a:lnTo>
                  <a:pt x="23" y="0"/>
                </a:lnTo>
                <a:lnTo>
                  <a:pt x="1038" y="0"/>
                </a:lnTo>
                <a:lnTo>
                  <a:pt x="1058" y="15"/>
                </a:lnTo>
                <a:lnTo>
                  <a:pt x="1058" y="45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209" name="Freeform 72">
            <a:extLst>
              <a:ext uri="{FF2B5EF4-FFF2-40B4-BE49-F238E27FC236}">
                <a16:creationId xmlns:a16="http://schemas.microsoft.com/office/drawing/2014/main" id="{728E8D20-A813-406E-8F7E-9380A2027C9D}"/>
              </a:ext>
            </a:extLst>
          </p:cNvPr>
          <p:cNvSpPr>
            <a:spLocks/>
          </p:cNvSpPr>
          <p:nvPr/>
        </p:nvSpPr>
        <p:spPr bwMode="auto">
          <a:xfrm>
            <a:off x="7304088" y="3135313"/>
            <a:ext cx="1579562" cy="482600"/>
          </a:xfrm>
          <a:custGeom>
            <a:avLst/>
            <a:gdLst>
              <a:gd name="T0" fmla="*/ 2147483646 w 995"/>
              <a:gd name="T1" fmla="*/ 740925938 h 304"/>
              <a:gd name="T2" fmla="*/ 2147483646 w 995"/>
              <a:gd name="T3" fmla="*/ 763608138 h 304"/>
              <a:gd name="T4" fmla="*/ 50403109 w 995"/>
              <a:gd name="T5" fmla="*/ 763608138 h 304"/>
              <a:gd name="T6" fmla="*/ 0 w 995"/>
              <a:gd name="T7" fmla="*/ 740925938 h 304"/>
              <a:gd name="T8" fmla="*/ 0 w 995"/>
              <a:gd name="T9" fmla="*/ 25201563 h 304"/>
              <a:gd name="T10" fmla="*/ 50403109 w 995"/>
              <a:gd name="T11" fmla="*/ 0 h 304"/>
              <a:gd name="T12" fmla="*/ 2147483646 w 995"/>
              <a:gd name="T13" fmla="*/ 0 h 304"/>
              <a:gd name="T14" fmla="*/ 2147483646 w 995"/>
              <a:gd name="T15" fmla="*/ 25201563 h 304"/>
              <a:gd name="T16" fmla="*/ 2147483646 w 995"/>
              <a:gd name="T17" fmla="*/ 740925938 h 304"/>
              <a:gd name="T18" fmla="*/ 2147483646 w 995"/>
              <a:gd name="T19" fmla="*/ 740925938 h 30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95" h="304">
                <a:moveTo>
                  <a:pt x="994" y="294"/>
                </a:moveTo>
                <a:lnTo>
                  <a:pt x="975" y="303"/>
                </a:lnTo>
                <a:lnTo>
                  <a:pt x="20" y="303"/>
                </a:lnTo>
                <a:lnTo>
                  <a:pt x="0" y="294"/>
                </a:lnTo>
                <a:lnTo>
                  <a:pt x="0" y="10"/>
                </a:lnTo>
                <a:lnTo>
                  <a:pt x="20" y="0"/>
                </a:lnTo>
                <a:lnTo>
                  <a:pt x="975" y="0"/>
                </a:lnTo>
                <a:lnTo>
                  <a:pt x="994" y="10"/>
                </a:lnTo>
                <a:lnTo>
                  <a:pt x="994" y="29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210" name="Freeform 73">
            <a:extLst>
              <a:ext uri="{FF2B5EF4-FFF2-40B4-BE49-F238E27FC236}">
                <a16:creationId xmlns:a16="http://schemas.microsoft.com/office/drawing/2014/main" id="{D45F7D75-0B78-481C-B960-628E5E9740FC}"/>
              </a:ext>
            </a:extLst>
          </p:cNvPr>
          <p:cNvSpPr>
            <a:spLocks/>
          </p:cNvSpPr>
          <p:nvPr/>
        </p:nvSpPr>
        <p:spPr bwMode="auto">
          <a:xfrm>
            <a:off x="1216025" y="1200150"/>
            <a:ext cx="1681163" cy="747713"/>
          </a:xfrm>
          <a:custGeom>
            <a:avLst/>
            <a:gdLst>
              <a:gd name="T0" fmla="*/ 2147483646 w 1059"/>
              <a:gd name="T1" fmla="*/ 1149192018 h 471"/>
              <a:gd name="T2" fmla="*/ 2147483646 w 1059"/>
              <a:gd name="T3" fmla="*/ 1184474230 h 471"/>
              <a:gd name="T4" fmla="*/ 57964405 w 1059"/>
              <a:gd name="T5" fmla="*/ 1184474230 h 471"/>
              <a:gd name="T6" fmla="*/ 0 w 1059"/>
              <a:gd name="T7" fmla="*/ 1149192018 h 471"/>
              <a:gd name="T8" fmla="*/ 0 w 1059"/>
              <a:gd name="T9" fmla="*/ 37803163 h 471"/>
              <a:gd name="T10" fmla="*/ 57964405 w 1059"/>
              <a:gd name="T11" fmla="*/ 0 h 471"/>
              <a:gd name="T12" fmla="*/ 2147483646 w 1059"/>
              <a:gd name="T13" fmla="*/ 0 h 471"/>
              <a:gd name="T14" fmla="*/ 2147483646 w 1059"/>
              <a:gd name="T15" fmla="*/ 37803163 h 471"/>
              <a:gd name="T16" fmla="*/ 2147483646 w 1059"/>
              <a:gd name="T17" fmla="*/ 1149192018 h 471"/>
              <a:gd name="T18" fmla="*/ 2147483646 w 1059"/>
              <a:gd name="T19" fmla="*/ 1149192018 h 47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59" h="471">
                <a:moveTo>
                  <a:pt x="1058" y="456"/>
                </a:moveTo>
                <a:lnTo>
                  <a:pt x="1038" y="470"/>
                </a:lnTo>
                <a:lnTo>
                  <a:pt x="23" y="470"/>
                </a:lnTo>
                <a:lnTo>
                  <a:pt x="0" y="456"/>
                </a:lnTo>
                <a:lnTo>
                  <a:pt x="0" y="15"/>
                </a:lnTo>
                <a:lnTo>
                  <a:pt x="23" y="0"/>
                </a:lnTo>
                <a:lnTo>
                  <a:pt x="1038" y="0"/>
                </a:lnTo>
                <a:lnTo>
                  <a:pt x="1058" y="15"/>
                </a:lnTo>
                <a:lnTo>
                  <a:pt x="1058" y="45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211" name="Rectangle 74">
            <a:extLst>
              <a:ext uri="{FF2B5EF4-FFF2-40B4-BE49-F238E27FC236}">
                <a16:creationId xmlns:a16="http://schemas.microsoft.com/office/drawing/2014/main" id="{EA1D0A7F-0BCF-4406-ADBF-A988A882E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25" y="600075"/>
            <a:ext cx="2670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hu-HU" sz="1800" b="0" u="sng">
                <a:solidFill>
                  <a:srgbClr val="000000"/>
                </a:solidFill>
              </a:rPr>
              <a:t>* * REKURZIVITÁS * *</a:t>
            </a:r>
          </a:p>
        </p:txBody>
      </p:sp>
    </p:spTree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Élőláb helye 4">
            <a:extLst>
              <a:ext uri="{FF2B5EF4-FFF2-40B4-BE49-F238E27FC236}">
                <a16:creationId xmlns:a16="http://schemas.microsoft.com/office/drawing/2014/main" id="{17608468-73F8-4B0D-B1F1-3689CB00F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51203" name="Dia számának helye 5">
            <a:extLst>
              <a:ext uri="{FF2B5EF4-FFF2-40B4-BE49-F238E27FC236}">
                <a16:creationId xmlns:a16="http://schemas.microsoft.com/office/drawing/2014/main" id="{D204C6F3-0637-49C2-8822-C8082E43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7EEC7CEC-5E9F-4415-BFFB-77109CF779F8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51204" name="Rectangle 2">
            <a:extLst>
              <a:ext uri="{FF2B5EF4-FFF2-40B4-BE49-F238E27FC236}">
                <a16:creationId xmlns:a16="http://schemas.microsoft.com/office/drawing/2014/main" id="{DB37D541-64B0-445E-9F41-682713793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51205" name="Rectangle 3">
            <a:extLst>
              <a:ext uri="{FF2B5EF4-FFF2-40B4-BE49-F238E27FC236}">
                <a16:creationId xmlns:a16="http://schemas.microsoft.com/office/drawing/2014/main" id="{17FB00AD-A1B8-4F27-8031-A7C56A140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51206" name="Rectangle 4">
            <a:extLst>
              <a:ext uri="{FF2B5EF4-FFF2-40B4-BE49-F238E27FC236}">
                <a16:creationId xmlns:a16="http://schemas.microsoft.com/office/drawing/2014/main" id="{D3C264DE-3F73-4E53-A240-472D493B1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7925" y="650875"/>
            <a:ext cx="7824788" cy="534988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A STRUKTÚRA ÁTTEKINTÉSE</a:t>
            </a:r>
          </a:p>
        </p:txBody>
      </p:sp>
      <p:sp>
        <p:nvSpPr>
          <p:cNvPr id="51207" name="Rectangle 5">
            <a:extLst>
              <a:ext uri="{FF2B5EF4-FFF2-40B4-BE49-F238E27FC236}">
                <a16:creationId xmlns:a16="http://schemas.microsoft.com/office/drawing/2014/main" id="{65408897-A432-4C07-8E7A-59810E445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3" y="2673350"/>
            <a:ext cx="1649412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Topológia</a:t>
            </a:r>
          </a:p>
        </p:txBody>
      </p:sp>
      <p:sp>
        <p:nvSpPr>
          <p:cNvPr id="51208" name="Rectangle 6">
            <a:extLst>
              <a:ext uri="{FF2B5EF4-FFF2-40B4-BE49-F238E27FC236}">
                <a16:creationId xmlns:a16="http://schemas.microsoft.com/office/drawing/2014/main" id="{B5566400-750D-45F7-9E99-C67EBF1F1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3" y="3117850"/>
            <a:ext cx="6881812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A főentitások az alentitások fölött</a:t>
            </a:r>
          </a:p>
        </p:txBody>
      </p:sp>
      <p:sp>
        <p:nvSpPr>
          <p:cNvPr id="51209" name="Rectangle 7">
            <a:extLst>
              <a:ext uri="{FF2B5EF4-FFF2-40B4-BE49-F238E27FC236}">
                <a16:creationId xmlns:a16="http://schemas.microsoft.com/office/drawing/2014/main" id="{56EAF016-E556-43CF-959C-A794599FA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3" y="3489325"/>
            <a:ext cx="63436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Lefelé irányuló vonalak</a:t>
            </a:r>
          </a:p>
        </p:txBody>
      </p:sp>
      <p:sp>
        <p:nvSpPr>
          <p:cNvPr id="51210" name="Rectangle 8">
            <a:extLst>
              <a:ext uri="{FF2B5EF4-FFF2-40B4-BE49-F238E27FC236}">
                <a16:creationId xmlns:a16="http://schemas.microsoft.com/office/drawing/2014/main" id="{7B95DB7F-3EA3-40B3-8056-61B8DCA04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3" y="3963988"/>
            <a:ext cx="6537325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Igyekezzünk elkerülni a vonalak keresztezését</a:t>
            </a:r>
          </a:p>
        </p:txBody>
      </p:sp>
      <p:sp>
        <p:nvSpPr>
          <p:cNvPr id="51211" name="Rectangle 9">
            <a:extLst>
              <a:ext uri="{FF2B5EF4-FFF2-40B4-BE49-F238E27FC236}">
                <a16:creationId xmlns:a16="http://schemas.microsoft.com/office/drawing/2014/main" id="{87DD4AA8-A560-425A-8F3C-2A88CB39F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3" y="4643438"/>
            <a:ext cx="7151687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A legtöbb kapcsolattal rendelkező entitások kerüljenek a lap közepére</a:t>
            </a:r>
          </a:p>
        </p:txBody>
      </p:sp>
      <p:sp>
        <p:nvSpPr>
          <p:cNvPr id="51212" name="Rectangle 10">
            <a:extLst>
              <a:ext uri="{FF2B5EF4-FFF2-40B4-BE49-F238E27FC236}">
                <a16:creationId xmlns:a16="http://schemas.microsoft.com/office/drawing/2014/main" id="{FD1AB279-6B5D-42A4-B8DC-C77B3A1DA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0" y="5230813"/>
            <a:ext cx="6827838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** Legyünk készek újrarajzolni **</a:t>
            </a:r>
          </a:p>
        </p:txBody>
      </p:sp>
      <p:sp>
        <p:nvSpPr>
          <p:cNvPr id="51213" name="Rectangle 11">
            <a:extLst>
              <a:ext uri="{FF2B5EF4-FFF2-40B4-BE49-F238E27FC236}">
                <a16:creationId xmlns:a16="http://schemas.microsoft.com/office/drawing/2014/main" id="{9B879871-3FA3-43BA-9EF5-FABE7E86D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" y="1809750"/>
            <a:ext cx="8658225" cy="103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 b="0">
                <a:solidFill>
                  <a:srgbClr val="000000"/>
                </a:solidFill>
              </a:rPr>
              <a:t>A </a:t>
            </a:r>
            <a:r>
              <a:rPr lang="en-US" altLang="hu-HU" sz="1800" b="0">
                <a:solidFill>
                  <a:srgbClr val="000000"/>
                </a:solidFill>
                <a:highlight>
                  <a:srgbClr val="FFFF00"/>
                </a:highlight>
              </a:rPr>
              <a:t>külalak</a:t>
            </a:r>
            <a:r>
              <a:rPr lang="en-US" altLang="hu-HU" sz="1800" b="0">
                <a:solidFill>
                  <a:srgbClr val="000000"/>
                </a:solidFill>
              </a:rPr>
              <a:t> és az </a:t>
            </a:r>
            <a:r>
              <a:rPr lang="en-US" altLang="hu-HU" sz="1800" b="0">
                <a:solidFill>
                  <a:srgbClr val="000000"/>
                </a:solidFill>
                <a:highlight>
                  <a:srgbClr val="FFFF00"/>
                </a:highlight>
              </a:rPr>
              <a:t>elrendezés</a:t>
            </a:r>
            <a:r>
              <a:rPr lang="en-US" altLang="hu-HU" sz="1800" b="0">
                <a:solidFill>
                  <a:srgbClr val="000000"/>
                </a:solidFill>
              </a:rPr>
              <a:t> áttekinthetőségi szempontból fontos, ezért az SSADM-nek van néhány, a struktúrára vonatkozó </a:t>
            </a:r>
            <a:r>
              <a:rPr lang="en-US" altLang="hu-HU" sz="1800" b="0">
                <a:solidFill>
                  <a:srgbClr val="000000"/>
                </a:solidFill>
                <a:highlight>
                  <a:srgbClr val="FFFF00"/>
                </a:highlight>
              </a:rPr>
              <a:t>irányelve</a:t>
            </a:r>
            <a:r>
              <a:rPr lang="en-US" altLang="hu-HU" sz="1800" b="0">
                <a:solidFill>
                  <a:srgbClr val="000000"/>
                </a:solidFill>
              </a:rPr>
              <a:t>:</a:t>
            </a:r>
          </a:p>
        </p:txBody>
      </p:sp>
    </p:spTree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Élőláb helye 2">
            <a:extLst>
              <a:ext uri="{FF2B5EF4-FFF2-40B4-BE49-F238E27FC236}">
                <a16:creationId xmlns:a16="http://schemas.microsoft.com/office/drawing/2014/main" id="{070D9775-989C-4532-8A8E-53ADA513B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53251" name="Dia számának helye 3">
            <a:extLst>
              <a:ext uri="{FF2B5EF4-FFF2-40B4-BE49-F238E27FC236}">
                <a16:creationId xmlns:a16="http://schemas.microsoft.com/office/drawing/2014/main" id="{EE8C5F0B-B184-4D76-86F7-894B00032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F573B058-E421-4323-9400-E95EFB83E6E9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id="{BB35439A-FC3B-4587-8167-61695A341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6350"/>
            <a:ext cx="9880600" cy="5988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53253" name="Rectangle 3">
            <a:extLst>
              <a:ext uri="{FF2B5EF4-FFF2-40B4-BE49-F238E27FC236}">
                <a16:creationId xmlns:a16="http://schemas.microsoft.com/office/drawing/2014/main" id="{D2BFC386-DB83-4CA6-8FD5-9C761E470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8" y="6107113"/>
            <a:ext cx="23114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53254" name="Rectangle 4">
            <a:extLst>
              <a:ext uri="{FF2B5EF4-FFF2-40B4-BE49-F238E27FC236}">
                <a16:creationId xmlns:a16="http://schemas.microsoft.com/office/drawing/2014/main" id="{8896C1A2-FD05-4726-A3EC-8EAE973BA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288" y="6107113"/>
            <a:ext cx="3522662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53255" name="Rectangle 5">
            <a:extLst>
              <a:ext uri="{FF2B5EF4-FFF2-40B4-BE49-F238E27FC236}">
                <a16:creationId xmlns:a16="http://schemas.microsoft.com/office/drawing/2014/main" id="{3120E67A-FBD6-4076-825B-11EBD0AF6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" y="304800"/>
            <a:ext cx="84026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2400" b="0">
                <a:solidFill>
                  <a:srgbClr val="000000"/>
                </a:solidFill>
              </a:rPr>
              <a:t>A logikai adatszerkezet partícionálása (</a:t>
            </a:r>
            <a:r>
              <a:rPr lang="en-US" altLang="hu-HU" sz="2400" b="0">
                <a:solidFill>
                  <a:srgbClr val="000000"/>
                </a:solidFill>
                <a:highlight>
                  <a:srgbClr val="FFFF00"/>
                </a:highlight>
              </a:rPr>
              <a:t>részekre bontása</a:t>
            </a:r>
            <a:r>
              <a:rPr lang="en-US" altLang="hu-HU" sz="2400" b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3256" name="Rectangle 6">
            <a:extLst>
              <a:ext uri="{FF2B5EF4-FFF2-40B4-BE49-F238E27FC236}">
                <a16:creationId xmlns:a16="http://schemas.microsoft.com/office/drawing/2014/main" id="{C5DB8BD3-4184-4D4B-913C-1220F7C2B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" y="925513"/>
            <a:ext cx="8585200" cy="732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nagy méretű logikai adatszerkezet esetén használják, olyan részdiagramok létrehozására, amelyek az LDS egyes részeit mutatják be</a:t>
            </a:r>
          </a:p>
          <a:p>
            <a:pPr>
              <a:spcBef>
                <a:spcPct val="50000"/>
              </a:spcBef>
            </a:pPr>
            <a:endParaRPr lang="en-US" altLang="hu-HU" sz="2000" b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‘befejezetlen’ entitások (‘incomplete’ entity) használata (azokat az entitásokat jelöljük így, amelyek a részdiagramhoz nem tartozó kapcsolatokkal is rendelkeznek)</a:t>
            </a:r>
          </a:p>
          <a:p>
            <a:pPr>
              <a:spcBef>
                <a:spcPct val="50000"/>
              </a:spcBef>
            </a:pPr>
            <a:endParaRPr lang="en-US" altLang="hu-HU" sz="2000" b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altLang="hu-HU" sz="2000" b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altLang="hu-HU" sz="2000" b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az LDS partícionálásának egy másik módja az entitás aspektusok használata (az entitás különböző aspektusai jelenjenek meg a különböző részdiagramokon)</a:t>
            </a:r>
          </a:p>
          <a:p>
            <a:pPr>
              <a:spcBef>
                <a:spcPct val="50000"/>
              </a:spcBef>
            </a:pPr>
            <a:endParaRPr lang="en-US" altLang="hu-HU" sz="2000" b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en-US" altLang="hu-HU" sz="2000" b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altLang="hu-HU" sz="2000" b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altLang="hu-HU" sz="2000" b="0">
              <a:solidFill>
                <a:srgbClr val="000000"/>
              </a:solidFill>
            </a:endParaRPr>
          </a:p>
        </p:txBody>
      </p:sp>
      <p:sp>
        <p:nvSpPr>
          <p:cNvPr id="53257" name="Rectangle 7">
            <a:extLst>
              <a:ext uri="{FF2B5EF4-FFF2-40B4-BE49-F238E27FC236}">
                <a16:creationId xmlns:a16="http://schemas.microsoft.com/office/drawing/2014/main" id="{5EA3E276-4B24-400C-8FA4-513BDF9DC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100" y="3529013"/>
            <a:ext cx="1638300" cy="46196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53258" name="Line 8">
            <a:extLst>
              <a:ext uri="{FF2B5EF4-FFF2-40B4-BE49-F238E27FC236}">
                <a16:creationId xmlns:a16="http://schemas.microsoft.com/office/drawing/2014/main" id="{27CD042C-9C80-4B66-BF08-57C344E96D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8688" y="3997325"/>
            <a:ext cx="0" cy="3698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3259" name="Line 9">
            <a:extLst>
              <a:ext uri="{FF2B5EF4-FFF2-40B4-BE49-F238E27FC236}">
                <a16:creationId xmlns:a16="http://schemas.microsoft.com/office/drawing/2014/main" id="{A9DFBFEF-83C5-4456-8243-6755F661C7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68488" y="4367213"/>
            <a:ext cx="330200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3260" name="Line 10">
            <a:extLst>
              <a:ext uri="{FF2B5EF4-FFF2-40B4-BE49-F238E27FC236}">
                <a16:creationId xmlns:a16="http://schemas.microsoft.com/office/drawing/2014/main" id="{7BDF2493-09BB-4B25-BCAC-56E69A2E9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8688" y="4367213"/>
            <a:ext cx="0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3261" name="Line 11">
            <a:extLst>
              <a:ext uri="{FF2B5EF4-FFF2-40B4-BE49-F238E27FC236}">
                <a16:creationId xmlns:a16="http://schemas.microsoft.com/office/drawing/2014/main" id="{D437F254-288E-4D92-B3BE-FD9197CA85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8688" y="4367213"/>
            <a:ext cx="330200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3262" name="Arc 12">
            <a:extLst>
              <a:ext uri="{FF2B5EF4-FFF2-40B4-BE49-F238E27FC236}">
                <a16:creationId xmlns:a16="http://schemas.microsoft.com/office/drawing/2014/main" id="{58298748-A6F8-428E-831B-14AA0A24A625}"/>
              </a:ext>
            </a:extLst>
          </p:cNvPr>
          <p:cNvSpPr>
            <a:spLocks/>
          </p:cNvSpPr>
          <p:nvPr/>
        </p:nvSpPr>
        <p:spPr bwMode="auto">
          <a:xfrm>
            <a:off x="1428750" y="3786188"/>
            <a:ext cx="2971800" cy="474662"/>
          </a:xfrm>
          <a:custGeom>
            <a:avLst/>
            <a:gdLst>
              <a:gd name="T0" fmla="*/ 408870150 w 21600"/>
              <a:gd name="T1" fmla="*/ 0 h 21600"/>
              <a:gd name="T2" fmla="*/ 0 w 21600"/>
              <a:gd name="T3" fmla="*/ 10430741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Élőláb helye 4">
            <a:extLst>
              <a:ext uri="{FF2B5EF4-FFF2-40B4-BE49-F238E27FC236}">
                <a16:creationId xmlns:a16="http://schemas.microsoft.com/office/drawing/2014/main" id="{61C7205B-8B59-4900-AF1D-0DCCAB226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55299" name="Dia számának helye 5">
            <a:extLst>
              <a:ext uri="{FF2B5EF4-FFF2-40B4-BE49-F238E27FC236}">
                <a16:creationId xmlns:a16="http://schemas.microsoft.com/office/drawing/2014/main" id="{69ABB037-1F66-493B-8A25-E68D4F121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1136650B-59F9-4431-BB4D-093E91C14094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id="{C2FB4B09-DCCD-4039-8AED-A3D85C37A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id="{B80FCE49-1F09-49D7-A8AC-E64A3C715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55302" name="Rectangle 4">
            <a:extLst>
              <a:ext uri="{FF2B5EF4-FFF2-40B4-BE49-F238E27FC236}">
                <a16:creationId xmlns:a16="http://schemas.microsoft.com/office/drawing/2014/main" id="{CC884651-ECE1-4008-9A25-719811AAB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7288" y="604838"/>
            <a:ext cx="8016875" cy="354012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LDM NORMALIZÁLÁS</a:t>
            </a:r>
          </a:p>
        </p:txBody>
      </p:sp>
      <p:sp>
        <p:nvSpPr>
          <p:cNvPr id="55303" name="Rectangle 5">
            <a:extLst>
              <a:ext uri="{FF2B5EF4-FFF2-40B4-BE49-F238E27FC236}">
                <a16:creationId xmlns:a16="http://schemas.microsoft.com/office/drawing/2014/main" id="{CF6C7E0C-0229-4B02-8137-712B6EC2E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888" y="1781175"/>
            <a:ext cx="7450137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Az entitások tartalmának ellenőrzése az RDA szabályok alkalmazásával [később erről bővebben szólunk]</a:t>
            </a:r>
          </a:p>
        </p:txBody>
      </p:sp>
      <p:sp>
        <p:nvSpPr>
          <p:cNvPr id="55304" name="Rectangle 6">
            <a:extLst>
              <a:ext uri="{FF2B5EF4-FFF2-40B4-BE49-F238E27FC236}">
                <a16:creationId xmlns:a16="http://schemas.microsoft.com/office/drawing/2014/main" id="{1EE95F1E-CA51-4F09-BBCD-F137BDCAD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338" y="2530475"/>
            <a:ext cx="7826375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1. Bármely időben egy attribútumnak csak egy értéke lehet a megfelelő entitás egy előfordulásában. (Az ismétlődő csoportokat különálló entitásként kell kezelni)</a:t>
            </a:r>
          </a:p>
        </p:txBody>
      </p:sp>
      <p:sp>
        <p:nvSpPr>
          <p:cNvPr id="55305" name="Rectangle 7">
            <a:extLst>
              <a:ext uri="{FF2B5EF4-FFF2-40B4-BE49-F238E27FC236}">
                <a16:creationId xmlns:a16="http://schemas.microsoft.com/office/drawing/2014/main" id="{97565A91-A761-4C96-B200-71311DE70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713" y="3608388"/>
            <a:ext cx="789622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2. Az attribútumoknak az egyedi azonosítótól  teljesen kell függeniük (a </a:t>
            </a:r>
            <a:r>
              <a:rPr lang="en-US" altLang="hu-HU" sz="2000" b="0">
                <a:solidFill>
                  <a:srgbClr val="000000"/>
                </a:solidFill>
                <a:highlight>
                  <a:srgbClr val="FFFF00"/>
                </a:highlight>
              </a:rPr>
              <a:t>kulcs részeitől függő csoportokat külön entitásként </a:t>
            </a:r>
            <a:r>
              <a:rPr lang="en-US" altLang="hu-HU" sz="2000" b="0">
                <a:solidFill>
                  <a:srgbClr val="000000"/>
                </a:solidFill>
              </a:rPr>
              <a:t>kell kezelni).</a:t>
            </a:r>
          </a:p>
        </p:txBody>
      </p:sp>
      <p:sp>
        <p:nvSpPr>
          <p:cNvPr id="55306" name="Rectangle 8">
            <a:extLst>
              <a:ext uri="{FF2B5EF4-FFF2-40B4-BE49-F238E27FC236}">
                <a16:creationId xmlns:a16="http://schemas.microsoft.com/office/drawing/2014/main" id="{1F05A273-0E64-41F8-8E6C-604002886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5088" y="5527675"/>
            <a:ext cx="53340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Normalizált adatokat biztosít.</a:t>
            </a:r>
          </a:p>
        </p:txBody>
      </p:sp>
      <p:sp>
        <p:nvSpPr>
          <p:cNvPr id="55307" name="Rectangle 9">
            <a:extLst>
              <a:ext uri="{FF2B5EF4-FFF2-40B4-BE49-F238E27FC236}">
                <a16:creationId xmlns:a16="http://schemas.microsoft.com/office/drawing/2014/main" id="{EDB557C6-43FA-4D30-9375-CE9E8C327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5088" y="4646613"/>
            <a:ext cx="68865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3. Minden adatelem csak egyedi azonosítótól függhet (</a:t>
            </a:r>
            <a:r>
              <a:rPr lang="en-US" altLang="hu-HU" sz="2000" b="0">
                <a:solidFill>
                  <a:srgbClr val="000000"/>
                </a:solidFill>
                <a:highlight>
                  <a:srgbClr val="FFFF00"/>
                </a:highlight>
              </a:rPr>
              <a:t>nem kulcs adatelemektől függő csoportokat külön</a:t>
            </a:r>
            <a:r>
              <a:rPr lang="en-US" altLang="hu-HU" sz="2000" b="0">
                <a:solidFill>
                  <a:srgbClr val="000000"/>
                </a:solidFill>
              </a:rPr>
              <a:t> </a:t>
            </a:r>
            <a:r>
              <a:rPr lang="en-US" altLang="hu-HU" sz="2000" b="0">
                <a:solidFill>
                  <a:srgbClr val="000000"/>
                </a:solidFill>
                <a:highlight>
                  <a:srgbClr val="FFFF00"/>
                </a:highlight>
              </a:rPr>
              <a:t>entitásként</a:t>
            </a:r>
            <a:r>
              <a:rPr lang="en-US" altLang="hu-HU" sz="2000" b="0">
                <a:solidFill>
                  <a:srgbClr val="000000"/>
                </a:solidFill>
              </a:rPr>
              <a:t> kell kezelni)</a:t>
            </a:r>
          </a:p>
        </p:txBody>
      </p:sp>
      <p:sp>
        <p:nvSpPr>
          <p:cNvPr id="55308" name="Rectangle 10">
            <a:extLst>
              <a:ext uri="{FF2B5EF4-FFF2-40B4-BE49-F238E27FC236}">
                <a16:creationId xmlns:a16="http://schemas.microsoft.com/office/drawing/2014/main" id="{45AAB132-D874-4B41-AA3D-F7EA2DE28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2555875"/>
            <a:ext cx="771525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1NF</a:t>
            </a:r>
          </a:p>
        </p:txBody>
      </p:sp>
      <p:sp>
        <p:nvSpPr>
          <p:cNvPr id="55309" name="Rectangle 11">
            <a:extLst>
              <a:ext uri="{FF2B5EF4-FFF2-40B4-BE49-F238E27FC236}">
                <a16:creationId xmlns:a16="http://schemas.microsoft.com/office/drawing/2014/main" id="{FA919250-E976-4FA3-92D3-16AFEA43C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3" y="4686300"/>
            <a:ext cx="771525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3NF</a:t>
            </a:r>
          </a:p>
        </p:txBody>
      </p:sp>
      <p:sp>
        <p:nvSpPr>
          <p:cNvPr id="55310" name="Rectangle 12">
            <a:extLst>
              <a:ext uri="{FF2B5EF4-FFF2-40B4-BE49-F238E27FC236}">
                <a16:creationId xmlns:a16="http://schemas.microsoft.com/office/drawing/2014/main" id="{543D1BCA-0177-4D0E-9ADA-BB1F3DFF1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3" y="3617913"/>
            <a:ext cx="771525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2NF</a:t>
            </a:r>
          </a:p>
        </p:txBody>
      </p:sp>
    </p:spTree>
  </p:cSld>
  <p:clrMapOvr>
    <a:masterClrMapping/>
  </p:clrMapOvr>
  <p:transition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Élőláb helye 2">
            <a:extLst>
              <a:ext uri="{FF2B5EF4-FFF2-40B4-BE49-F238E27FC236}">
                <a16:creationId xmlns:a16="http://schemas.microsoft.com/office/drawing/2014/main" id="{14E6A365-44FB-4CE2-A391-43C64D5EF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57347" name="Dia számának helye 3">
            <a:extLst>
              <a:ext uri="{FF2B5EF4-FFF2-40B4-BE49-F238E27FC236}">
                <a16:creationId xmlns:a16="http://schemas.microsoft.com/office/drawing/2014/main" id="{0B077FC6-CF6C-4C85-A2DC-CE3467DF7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A4889F00-E615-49C4-B719-35E21658D90B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57348" name="Rectangle 2">
            <a:extLst>
              <a:ext uri="{FF2B5EF4-FFF2-40B4-BE49-F238E27FC236}">
                <a16:creationId xmlns:a16="http://schemas.microsoft.com/office/drawing/2014/main" id="{BF555B1C-1E88-43C0-8FBC-C2323A6CD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925" y="612775"/>
            <a:ext cx="676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u-HU" sz="2400" b="0">
                <a:solidFill>
                  <a:srgbClr val="000000"/>
                </a:solidFill>
              </a:rPr>
              <a:t>Kapcsolatok egyéb SSADM technikákkal</a:t>
            </a:r>
          </a:p>
        </p:txBody>
      </p:sp>
      <p:sp>
        <p:nvSpPr>
          <p:cNvPr id="57349" name="Rectangle 3">
            <a:extLst>
              <a:ext uri="{FF2B5EF4-FFF2-40B4-BE49-F238E27FC236}">
                <a16:creationId xmlns:a16="http://schemas.microsoft.com/office/drawing/2014/main" id="{9F918E09-BC29-4834-BB1F-5C7A35B27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7638" y="1936750"/>
            <a:ext cx="5818187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hu-HU" sz="2000" b="0">
                <a:solidFill>
                  <a:srgbClr val="000000"/>
                </a:solidFill>
              </a:rPr>
              <a:t>adatfolyam-modellezés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hu-HU" sz="2000" b="0">
                <a:solidFill>
                  <a:srgbClr val="000000"/>
                </a:solidFill>
              </a:rPr>
              <a:t>követelménymeghatározás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hu-HU" sz="2000" b="0">
                <a:solidFill>
                  <a:srgbClr val="000000"/>
                </a:solidFill>
              </a:rPr>
              <a:t>BSO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hu-HU" sz="2000" b="0">
                <a:solidFill>
                  <a:srgbClr val="000000"/>
                </a:solidFill>
              </a:rPr>
              <a:t>funkciómeghatározás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hu-HU" sz="2000" b="0">
                <a:solidFill>
                  <a:srgbClr val="000000"/>
                </a:solidFill>
              </a:rPr>
              <a:t>entitás viselkedés modellezés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hu-HU" sz="2000" b="0">
                <a:solidFill>
                  <a:srgbClr val="000000"/>
                </a:solidFill>
              </a:rPr>
              <a:t>relációs  adatelemzés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hu-HU" sz="2000" b="0">
                <a:solidFill>
                  <a:srgbClr val="000000"/>
                </a:solidFill>
              </a:rPr>
              <a:t>fogalmi folyamat modellezés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hu-HU" sz="2000" b="0">
                <a:solidFill>
                  <a:srgbClr val="000000"/>
                </a:solidFill>
              </a:rPr>
              <a:t>fizikai adattervezés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Élőláb helye 2">
            <a:extLst>
              <a:ext uri="{FF2B5EF4-FFF2-40B4-BE49-F238E27FC236}">
                <a16:creationId xmlns:a16="http://schemas.microsoft.com/office/drawing/2014/main" id="{0607B8B4-E874-4A98-8527-210B91819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9219" name="Dia számának helye 3">
            <a:extLst>
              <a:ext uri="{FF2B5EF4-FFF2-40B4-BE49-F238E27FC236}">
                <a16:creationId xmlns:a16="http://schemas.microsoft.com/office/drawing/2014/main" id="{CE5A1FDC-1066-4B40-A6BC-BF0F80D30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C59D62C6-2F3E-465B-B86B-3A594E08C274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E7C73AF8-2C71-4011-A20B-A2A9B3372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" y="12700"/>
            <a:ext cx="9879013" cy="600075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9221" name="Line 3">
            <a:extLst>
              <a:ext uri="{FF2B5EF4-FFF2-40B4-BE49-F238E27FC236}">
                <a16:creationId xmlns:a16="http://schemas.microsoft.com/office/drawing/2014/main" id="{0F071E15-F240-42D2-A4BC-A3CE7896F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8" y="369888"/>
            <a:ext cx="98075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795D72D2-BBFE-4510-BE94-766154F6D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00" y="506413"/>
            <a:ext cx="8350250" cy="531336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9223" name="Line 5">
            <a:extLst>
              <a:ext uri="{FF2B5EF4-FFF2-40B4-BE49-F238E27FC236}">
                <a16:creationId xmlns:a16="http://schemas.microsoft.com/office/drawing/2014/main" id="{112A0D38-72AF-4A81-88CA-E090F8DDF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500" y="722313"/>
            <a:ext cx="83407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4" name="Rectangle 6">
            <a:extLst>
              <a:ext uri="{FF2B5EF4-FFF2-40B4-BE49-F238E27FC236}">
                <a16:creationId xmlns:a16="http://schemas.microsoft.com/office/drawing/2014/main" id="{C95CDDD9-FE74-48E8-A43A-E2BA68EC1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2925" y="395288"/>
            <a:ext cx="2468563" cy="1381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9225" name="Rectangle 7">
            <a:extLst>
              <a:ext uri="{FF2B5EF4-FFF2-40B4-BE49-F238E27FC236}">
                <a16:creationId xmlns:a16="http://schemas.microsoft.com/office/drawing/2014/main" id="{81926E2B-5D53-4F13-9B22-334C4F220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98450"/>
            <a:ext cx="254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0. szakasz irányítása</a:t>
            </a:r>
          </a:p>
        </p:txBody>
      </p:sp>
      <p:sp>
        <p:nvSpPr>
          <p:cNvPr id="9226" name="Rectangle 8">
            <a:extLst>
              <a:ext uri="{FF2B5EF4-FFF2-40B4-BE49-F238E27FC236}">
                <a16:creationId xmlns:a16="http://schemas.microsoft.com/office/drawing/2014/main" id="{9957572E-5A32-4807-AC14-DE423038D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7088" y="3125788"/>
            <a:ext cx="2225675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hu-HU" sz="1400">
                <a:solidFill>
                  <a:srgbClr val="000000"/>
                </a:solidFill>
              </a:rPr>
              <a:t>A jelenlegi helyzet </a:t>
            </a:r>
          </a:p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vázlatos leírása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hu-HU" sz="1400">
                <a:solidFill>
                  <a:srgbClr val="000000"/>
                </a:solidFill>
              </a:rPr>
              <a:t>Az igényelt környezet </a:t>
            </a:r>
          </a:p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vázlatos leírása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hu-HU" sz="1400">
                <a:solidFill>
                  <a:srgbClr val="000000"/>
                </a:solidFill>
              </a:rPr>
              <a:t>Követelményjegyzék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hu-HU" sz="1400">
                <a:solidFill>
                  <a:srgbClr val="000000"/>
                </a:solidFill>
              </a:rPr>
              <a:t>Felhasználójegyzék</a:t>
            </a:r>
          </a:p>
        </p:txBody>
      </p:sp>
      <p:sp>
        <p:nvSpPr>
          <p:cNvPr id="9227" name="Rectangle 9">
            <a:extLst>
              <a:ext uri="{FF2B5EF4-FFF2-40B4-BE49-F238E27FC236}">
                <a16:creationId xmlns:a16="http://schemas.microsoft.com/office/drawing/2014/main" id="{B41E965C-C21E-4BA3-B56A-EE7A5884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2095500"/>
            <a:ext cx="1165225" cy="874713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9228" name="Line 10">
            <a:extLst>
              <a:ext uri="{FF2B5EF4-FFF2-40B4-BE49-F238E27FC236}">
                <a16:creationId xmlns:a16="http://schemas.microsoft.com/office/drawing/2014/main" id="{E05645C4-9190-4BDA-B305-931104613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6038" y="2309813"/>
            <a:ext cx="12207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9" name="Rectangle 11">
            <a:extLst>
              <a:ext uri="{FF2B5EF4-FFF2-40B4-BE49-F238E27FC236}">
                <a16:creationId xmlns:a16="http://schemas.microsoft.com/office/drawing/2014/main" id="{00E3E9A2-7C75-4946-97CD-F4D6C9083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600" y="2001838"/>
            <a:ext cx="60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020</a:t>
            </a:r>
          </a:p>
        </p:txBody>
      </p:sp>
      <p:sp>
        <p:nvSpPr>
          <p:cNvPr id="9230" name="Rectangle 12">
            <a:extLst>
              <a:ext uri="{FF2B5EF4-FFF2-40B4-BE49-F238E27FC236}">
                <a16:creationId xmlns:a16="http://schemas.microsoft.com/office/drawing/2014/main" id="{053B0D7F-FF93-47A0-ACAE-160CFD90D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300" y="2317750"/>
            <a:ext cx="11842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200">
                <a:solidFill>
                  <a:srgbClr val="000000"/>
                </a:solidFill>
              </a:rPr>
              <a:t>A PROBLÉMA</a:t>
            </a:r>
          </a:p>
          <a:p>
            <a:pPr>
              <a:spcBef>
                <a:spcPct val="0"/>
              </a:spcBef>
            </a:pPr>
            <a:r>
              <a:rPr lang="en-US" altLang="hu-HU" sz="1200">
                <a:solidFill>
                  <a:srgbClr val="000000"/>
                </a:solidFill>
              </a:rPr>
              <a:t>MEGFOGAL-</a:t>
            </a:r>
          </a:p>
          <a:p>
            <a:pPr>
              <a:spcBef>
                <a:spcPct val="0"/>
              </a:spcBef>
            </a:pPr>
            <a:r>
              <a:rPr lang="en-US" altLang="hu-HU" sz="1200">
                <a:solidFill>
                  <a:srgbClr val="000000"/>
                </a:solidFill>
              </a:rPr>
              <a:t>MAZÁSA</a:t>
            </a:r>
          </a:p>
        </p:txBody>
      </p:sp>
      <p:sp>
        <p:nvSpPr>
          <p:cNvPr id="9231" name="Rectangle 13">
            <a:extLst>
              <a:ext uri="{FF2B5EF4-FFF2-40B4-BE49-F238E27FC236}">
                <a16:creationId xmlns:a16="http://schemas.microsoft.com/office/drawing/2014/main" id="{0D5089E1-344A-4C15-B2B0-57800DCA2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7388" y="3257550"/>
            <a:ext cx="1270000" cy="949325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9232" name="Line 14">
            <a:extLst>
              <a:ext uri="{FF2B5EF4-FFF2-40B4-BE49-F238E27FC236}">
                <a16:creationId xmlns:a16="http://schemas.microsoft.com/office/drawing/2014/main" id="{82715D01-9041-45D5-9EF3-0C4795BC04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3100" y="3486150"/>
            <a:ext cx="1219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3" name="Rectangle 15">
            <a:extLst>
              <a:ext uri="{FF2B5EF4-FFF2-40B4-BE49-F238E27FC236}">
                <a16:creationId xmlns:a16="http://schemas.microsoft.com/office/drawing/2014/main" id="{329D576C-8852-46B4-BC51-CD3E5CDA1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5163" y="321945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030</a:t>
            </a:r>
          </a:p>
        </p:txBody>
      </p:sp>
      <p:sp>
        <p:nvSpPr>
          <p:cNvPr id="9234" name="Rectangle 16">
            <a:extLst>
              <a:ext uri="{FF2B5EF4-FFF2-40B4-BE49-F238E27FC236}">
                <a16:creationId xmlns:a16="http://schemas.microsoft.com/office/drawing/2014/main" id="{6CBC96E7-7EE8-499F-BFF5-34525B294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3463925"/>
            <a:ext cx="1409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200">
                <a:solidFill>
                  <a:srgbClr val="000000"/>
                </a:solidFill>
              </a:rPr>
              <a:t>MEGVALÓSÍT-</a:t>
            </a:r>
          </a:p>
          <a:p>
            <a:pPr>
              <a:spcBef>
                <a:spcPct val="0"/>
              </a:spcBef>
            </a:pPr>
            <a:r>
              <a:rPr lang="en-US" altLang="hu-HU" sz="1200">
                <a:solidFill>
                  <a:srgbClr val="000000"/>
                </a:solidFill>
              </a:rPr>
              <a:t>HATÓSÁGI</a:t>
            </a:r>
          </a:p>
          <a:p>
            <a:pPr>
              <a:spcBef>
                <a:spcPct val="0"/>
              </a:spcBef>
            </a:pPr>
            <a:r>
              <a:rPr lang="en-US" altLang="hu-HU" sz="1200">
                <a:solidFill>
                  <a:srgbClr val="000000"/>
                </a:solidFill>
              </a:rPr>
              <a:t>ALTERNATÍVÁK</a:t>
            </a:r>
          </a:p>
          <a:p>
            <a:pPr>
              <a:spcBef>
                <a:spcPct val="0"/>
              </a:spcBef>
            </a:pPr>
            <a:r>
              <a:rPr lang="en-US" altLang="hu-HU" sz="1200">
                <a:solidFill>
                  <a:srgbClr val="000000"/>
                </a:solidFill>
              </a:rPr>
              <a:t>KIDOLGOZÁSA</a:t>
            </a:r>
          </a:p>
        </p:txBody>
      </p:sp>
      <p:sp>
        <p:nvSpPr>
          <p:cNvPr id="9235" name="Rectangle 17">
            <a:extLst>
              <a:ext uri="{FF2B5EF4-FFF2-40B4-BE49-F238E27FC236}">
                <a16:creationId xmlns:a16="http://schemas.microsoft.com/office/drawing/2014/main" id="{BA9DC967-7080-4C55-824D-05FC478B7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3725" y="476250"/>
            <a:ext cx="3228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Megállapodás a vizsgálat határairól</a:t>
            </a:r>
          </a:p>
        </p:txBody>
      </p:sp>
      <p:sp>
        <p:nvSpPr>
          <p:cNvPr id="9236" name="Rectangle 18">
            <a:extLst>
              <a:ext uri="{FF2B5EF4-FFF2-40B4-BE49-F238E27FC236}">
                <a16:creationId xmlns:a16="http://schemas.microsoft.com/office/drawing/2014/main" id="{731B488E-CC54-4A60-B4E0-7994EA269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815975"/>
            <a:ext cx="4213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 b="0">
                <a:solidFill>
                  <a:srgbClr val="000000"/>
                </a:solidFill>
              </a:rPr>
              <a:t>Kölcsönösen elfogadott probléma megfogalmazás</a:t>
            </a:r>
          </a:p>
        </p:txBody>
      </p:sp>
      <p:sp>
        <p:nvSpPr>
          <p:cNvPr id="9237" name="Rectangle 19">
            <a:extLst>
              <a:ext uri="{FF2B5EF4-FFF2-40B4-BE49-F238E27FC236}">
                <a16:creationId xmlns:a16="http://schemas.microsoft.com/office/drawing/2014/main" id="{02DE9EEC-812F-455F-A1EE-7295BF0DF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75" y="4314825"/>
            <a:ext cx="2500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200">
                <a:solidFill>
                  <a:srgbClr val="000000"/>
                </a:solidFill>
              </a:rPr>
              <a:t>Megvalósíthatósági alternatívák</a:t>
            </a:r>
          </a:p>
        </p:txBody>
      </p:sp>
      <p:sp>
        <p:nvSpPr>
          <p:cNvPr id="9238" name="Rectangle 20">
            <a:extLst>
              <a:ext uri="{FF2B5EF4-FFF2-40B4-BE49-F238E27FC236}">
                <a16:creationId xmlns:a16="http://schemas.microsoft.com/office/drawing/2014/main" id="{7ACF96F7-E639-4B95-8912-40227C2F9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7450" y="2881313"/>
            <a:ext cx="1077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Akció terv</a:t>
            </a:r>
          </a:p>
        </p:txBody>
      </p:sp>
      <p:sp>
        <p:nvSpPr>
          <p:cNvPr id="9239" name="Rectangle 21">
            <a:extLst>
              <a:ext uri="{FF2B5EF4-FFF2-40B4-BE49-F238E27FC236}">
                <a16:creationId xmlns:a16="http://schemas.microsoft.com/office/drawing/2014/main" id="{224C2320-83A9-4D2D-AD8B-E739A1899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300" y="2400300"/>
            <a:ext cx="3071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>
                <a:solidFill>
                  <a:srgbClr val="000000"/>
                </a:solidFill>
              </a:rPr>
              <a:t>Megvalósíthatósági tanulmány</a:t>
            </a:r>
          </a:p>
        </p:txBody>
      </p:sp>
      <p:sp>
        <p:nvSpPr>
          <p:cNvPr id="9240" name="Rectangle 22">
            <a:extLst>
              <a:ext uri="{FF2B5EF4-FFF2-40B4-BE49-F238E27FC236}">
                <a16:creationId xmlns:a16="http://schemas.microsoft.com/office/drawing/2014/main" id="{71A89072-4B85-4E7D-94F9-5E71A292E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9000" y="1485900"/>
            <a:ext cx="37449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>
                <a:solidFill>
                  <a:srgbClr val="000000"/>
                </a:solidFill>
              </a:rPr>
              <a:t>Projekt és a rendszerelemzés kiterjedése</a:t>
            </a:r>
          </a:p>
        </p:txBody>
      </p:sp>
      <p:sp>
        <p:nvSpPr>
          <p:cNvPr id="9241" name="Rectangle 23">
            <a:extLst>
              <a:ext uri="{FF2B5EF4-FFF2-40B4-BE49-F238E27FC236}">
                <a16:creationId xmlns:a16="http://schemas.microsoft.com/office/drawing/2014/main" id="{54D2A598-B3D1-4DAE-B024-872A0D104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3" y="1485900"/>
            <a:ext cx="2547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Projekt dokumentáció</a:t>
            </a:r>
          </a:p>
        </p:txBody>
      </p:sp>
      <p:sp>
        <p:nvSpPr>
          <p:cNvPr id="9242" name="Rectangle 24">
            <a:extLst>
              <a:ext uri="{FF2B5EF4-FFF2-40B4-BE49-F238E27FC236}">
                <a16:creationId xmlns:a16="http://schemas.microsoft.com/office/drawing/2014/main" id="{7CE4001C-F1EF-4A4C-A9FF-0D6B1CCB9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5863" y="2016125"/>
            <a:ext cx="2513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>
                <a:solidFill>
                  <a:srgbClr val="000000"/>
                </a:solidFill>
              </a:rPr>
              <a:t>Problémamegfogalmazás</a:t>
            </a:r>
          </a:p>
        </p:txBody>
      </p:sp>
      <p:sp>
        <p:nvSpPr>
          <p:cNvPr id="9243" name="Rectangle 25">
            <a:extLst>
              <a:ext uri="{FF2B5EF4-FFF2-40B4-BE49-F238E27FC236}">
                <a16:creationId xmlns:a16="http://schemas.microsoft.com/office/drawing/2014/main" id="{5F211D6E-99C1-4999-BC13-A46D7FEA3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238" y="68263"/>
            <a:ext cx="5189537" cy="209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9244" name="Rectangle 26">
            <a:extLst>
              <a:ext uri="{FF2B5EF4-FFF2-40B4-BE49-F238E27FC236}">
                <a16:creationId xmlns:a16="http://schemas.microsoft.com/office/drawing/2014/main" id="{D4845D1D-065E-4118-AC5B-7032AE93F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-22225"/>
            <a:ext cx="5299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Információ gyűjtés / szolgáltatás és irányítás</a:t>
            </a:r>
          </a:p>
        </p:txBody>
      </p:sp>
      <p:sp>
        <p:nvSpPr>
          <p:cNvPr id="9245" name="Line 27">
            <a:extLst>
              <a:ext uri="{FF2B5EF4-FFF2-40B4-BE49-F238E27FC236}">
                <a16:creationId xmlns:a16="http://schemas.microsoft.com/office/drawing/2014/main" id="{F7183C3C-CE60-46DD-944A-3533456231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788" y="404813"/>
            <a:ext cx="0" cy="14239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46" name="Line 28">
            <a:extLst>
              <a:ext uri="{FF2B5EF4-FFF2-40B4-BE49-F238E27FC236}">
                <a16:creationId xmlns:a16="http://schemas.microsoft.com/office/drawing/2014/main" id="{CDEFD7C8-5470-4028-8DB0-6686D531C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313" y="1457325"/>
            <a:ext cx="681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47" name="Freeform 29">
            <a:extLst>
              <a:ext uri="{FF2B5EF4-FFF2-40B4-BE49-F238E27FC236}">
                <a16:creationId xmlns:a16="http://schemas.microsoft.com/office/drawing/2014/main" id="{644E74A0-BAB4-4F33-94DD-06A0FDEB4A76}"/>
              </a:ext>
            </a:extLst>
          </p:cNvPr>
          <p:cNvSpPr>
            <a:spLocks/>
          </p:cNvSpPr>
          <p:nvPr/>
        </p:nvSpPr>
        <p:spPr bwMode="auto">
          <a:xfrm>
            <a:off x="1003300" y="1420813"/>
            <a:ext cx="76200" cy="73025"/>
          </a:xfrm>
          <a:custGeom>
            <a:avLst/>
            <a:gdLst>
              <a:gd name="T0" fmla="*/ 0 w 48"/>
              <a:gd name="T1" fmla="*/ 0 h 46"/>
              <a:gd name="T2" fmla="*/ 0 w 48"/>
              <a:gd name="T3" fmla="*/ 113407825 h 46"/>
              <a:gd name="T4" fmla="*/ 118448138 w 48"/>
              <a:gd name="T5" fmla="*/ 57964388 h 46"/>
              <a:gd name="T6" fmla="*/ 0 w 48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" h="46">
                <a:moveTo>
                  <a:pt x="0" y="0"/>
                </a:moveTo>
                <a:lnTo>
                  <a:pt x="0" y="45"/>
                </a:lnTo>
                <a:lnTo>
                  <a:pt x="47" y="23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48" name="Line 30">
            <a:extLst>
              <a:ext uri="{FF2B5EF4-FFF2-40B4-BE49-F238E27FC236}">
                <a16:creationId xmlns:a16="http://schemas.microsoft.com/office/drawing/2014/main" id="{A5406A3C-6C0D-4796-B965-B568ED024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9088" y="1822450"/>
            <a:ext cx="26892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49" name="Freeform 31">
            <a:extLst>
              <a:ext uri="{FF2B5EF4-FFF2-40B4-BE49-F238E27FC236}">
                <a16:creationId xmlns:a16="http://schemas.microsoft.com/office/drawing/2014/main" id="{CDA88A00-5F10-47FB-8385-C7786C548263}"/>
              </a:ext>
            </a:extLst>
          </p:cNvPr>
          <p:cNvSpPr>
            <a:spLocks/>
          </p:cNvSpPr>
          <p:nvPr/>
        </p:nvSpPr>
        <p:spPr bwMode="auto">
          <a:xfrm>
            <a:off x="2989263" y="1785938"/>
            <a:ext cx="76200" cy="73025"/>
          </a:xfrm>
          <a:custGeom>
            <a:avLst/>
            <a:gdLst>
              <a:gd name="T0" fmla="*/ 0 w 48"/>
              <a:gd name="T1" fmla="*/ 0 h 46"/>
              <a:gd name="T2" fmla="*/ 0 w 48"/>
              <a:gd name="T3" fmla="*/ 113407825 h 46"/>
              <a:gd name="T4" fmla="*/ 118448138 w 48"/>
              <a:gd name="T5" fmla="*/ 52924075 h 46"/>
              <a:gd name="T6" fmla="*/ 0 w 48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" h="46">
                <a:moveTo>
                  <a:pt x="0" y="0"/>
                </a:moveTo>
                <a:lnTo>
                  <a:pt x="0" y="45"/>
                </a:lnTo>
                <a:lnTo>
                  <a:pt x="47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0" name="Line 32">
            <a:extLst>
              <a:ext uri="{FF2B5EF4-FFF2-40B4-BE49-F238E27FC236}">
                <a16:creationId xmlns:a16="http://schemas.microsoft.com/office/drawing/2014/main" id="{307CA332-9F82-473C-A930-24CCF3459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3400" y="1822450"/>
            <a:ext cx="0" cy="763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1" name="Freeform 33">
            <a:extLst>
              <a:ext uri="{FF2B5EF4-FFF2-40B4-BE49-F238E27FC236}">
                <a16:creationId xmlns:a16="http://schemas.microsoft.com/office/drawing/2014/main" id="{603287DD-E41F-492D-81B6-A2412468C59B}"/>
              </a:ext>
            </a:extLst>
          </p:cNvPr>
          <p:cNvSpPr>
            <a:spLocks/>
          </p:cNvSpPr>
          <p:nvPr/>
        </p:nvSpPr>
        <p:spPr bwMode="auto">
          <a:xfrm>
            <a:off x="3036888" y="2568575"/>
            <a:ext cx="73025" cy="73025"/>
          </a:xfrm>
          <a:custGeom>
            <a:avLst/>
            <a:gdLst>
              <a:gd name="T0" fmla="*/ 113407825 w 46"/>
              <a:gd name="T1" fmla="*/ 0 h 46"/>
              <a:gd name="T2" fmla="*/ 0 w 46"/>
              <a:gd name="T3" fmla="*/ 0 h 46"/>
              <a:gd name="T4" fmla="*/ 52924075 w 46"/>
              <a:gd name="T5" fmla="*/ 113407825 h 46"/>
              <a:gd name="T6" fmla="*/ 113407825 w 46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6">
                <a:moveTo>
                  <a:pt x="45" y="0"/>
                </a:moveTo>
                <a:lnTo>
                  <a:pt x="0" y="0"/>
                </a:lnTo>
                <a:lnTo>
                  <a:pt x="21" y="45"/>
                </a:lnTo>
                <a:lnTo>
                  <a:pt x="45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2" name="Line 34">
            <a:extLst>
              <a:ext uri="{FF2B5EF4-FFF2-40B4-BE49-F238E27FC236}">
                <a16:creationId xmlns:a16="http://schemas.microsoft.com/office/drawing/2014/main" id="{7D00DEBC-13F6-4E39-A5E3-27BCE4095C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2925" y="2652713"/>
            <a:ext cx="6572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3" name="Freeform 35">
            <a:extLst>
              <a:ext uri="{FF2B5EF4-FFF2-40B4-BE49-F238E27FC236}">
                <a16:creationId xmlns:a16="http://schemas.microsoft.com/office/drawing/2014/main" id="{71E179F0-D65A-40F7-AE41-B8359D89847B}"/>
              </a:ext>
            </a:extLst>
          </p:cNvPr>
          <p:cNvSpPr>
            <a:spLocks/>
          </p:cNvSpPr>
          <p:nvPr/>
        </p:nvSpPr>
        <p:spPr bwMode="auto">
          <a:xfrm>
            <a:off x="3722688" y="2616200"/>
            <a:ext cx="76200" cy="69850"/>
          </a:xfrm>
          <a:custGeom>
            <a:avLst/>
            <a:gdLst>
              <a:gd name="T0" fmla="*/ 0 w 48"/>
              <a:gd name="T1" fmla="*/ 0 h 44"/>
              <a:gd name="T2" fmla="*/ 0 w 48"/>
              <a:gd name="T3" fmla="*/ 108367513 h 44"/>
              <a:gd name="T4" fmla="*/ 118448138 w 48"/>
              <a:gd name="T5" fmla="*/ 55443438 h 44"/>
              <a:gd name="T6" fmla="*/ 0 w 48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" h="44">
                <a:moveTo>
                  <a:pt x="0" y="0"/>
                </a:moveTo>
                <a:lnTo>
                  <a:pt x="0" y="43"/>
                </a:lnTo>
                <a:lnTo>
                  <a:pt x="47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4" name="Line 36">
            <a:extLst>
              <a:ext uri="{FF2B5EF4-FFF2-40B4-BE49-F238E27FC236}">
                <a16:creationId xmlns:a16="http://schemas.microsoft.com/office/drawing/2014/main" id="{E6E85FB1-8505-46E1-8A69-670C8558A3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3400" y="1828800"/>
            <a:ext cx="6486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5" name="Freeform 37">
            <a:extLst>
              <a:ext uri="{FF2B5EF4-FFF2-40B4-BE49-F238E27FC236}">
                <a16:creationId xmlns:a16="http://schemas.microsoft.com/office/drawing/2014/main" id="{B7F41699-6BC2-4178-8FD1-0C841FC1B2B7}"/>
              </a:ext>
            </a:extLst>
          </p:cNvPr>
          <p:cNvSpPr>
            <a:spLocks/>
          </p:cNvSpPr>
          <p:nvPr/>
        </p:nvSpPr>
        <p:spPr bwMode="auto">
          <a:xfrm>
            <a:off x="9542463" y="1793875"/>
            <a:ext cx="73025" cy="71438"/>
          </a:xfrm>
          <a:custGeom>
            <a:avLst/>
            <a:gdLst>
              <a:gd name="T0" fmla="*/ 0 w 46"/>
              <a:gd name="T1" fmla="*/ 0 h 45"/>
              <a:gd name="T2" fmla="*/ 0 w 46"/>
              <a:gd name="T3" fmla="*/ 110887651 h 45"/>
              <a:gd name="T4" fmla="*/ 113407825 w 46"/>
              <a:gd name="T5" fmla="*/ 55443826 h 45"/>
              <a:gd name="T6" fmla="*/ 0 w 46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5">
                <a:moveTo>
                  <a:pt x="0" y="0"/>
                </a:moveTo>
                <a:lnTo>
                  <a:pt x="0" y="44"/>
                </a:lnTo>
                <a:lnTo>
                  <a:pt x="45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6" name="Line 38">
            <a:extLst>
              <a:ext uri="{FF2B5EF4-FFF2-40B4-BE49-F238E27FC236}">
                <a16:creationId xmlns:a16="http://schemas.microsoft.com/office/drawing/2014/main" id="{5D4CFD93-7E02-4C88-9D12-AC1F25C925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26600" y="439738"/>
            <a:ext cx="0" cy="3673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7" name="Freeform 39">
            <a:extLst>
              <a:ext uri="{FF2B5EF4-FFF2-40B4-BE49-F238E27FC236}">
                <a16:creationId xmlns:a16="http://schemas.microsoft.com/office/drawing/2014/main" id="{0E63F0D9-61E9-4CF1-9BA3-BCD15A54D3E5}"/>
              </a:ext>
            </a:extLst>
          </p:cNvPr>
          <p:cNvSpPr>
            <a:spLocks/>
          </p:cNvSpPr>
          <p:nvPr/>
        </p:nvSpPr>
        <p:spPr bwMode="auto">
          <a:xfrm>
            <a:off x="9590088" y="382588"/>
            <a:ext cx="68262" cy="77787"/>
          </a:xfrm>
          <a:custGeom>
            <a:avLst/>
            <a:gdLst>
              <a:gd name="T0" fmla="*/ 0 w 43"/>
              <a:gd name="T1" fmla="*/ 120966722 h 49"/>
              <a:gd name="T2" fmla="*/ 105845787 w 43"/>
              <a:gd name="T3" fmla="*/ 120966722 h 49"/>
              <a:gd name="T4" fmla="*/ 55443031 w 43"/>
              <a:gd name="T5" fmla="*/ 0 h 49"/>
              <a:gd name="T6" fmla="*/ 0 w 43"/>
              <a:gd name="T7" fmla="*/ 120966722 h 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" h="49">
                <a:moveTo>
                  <a:pt x="0" y="48"/>
                </a:moveTo>
                <a:lnTo>
                  <a:pt x="42" y="48"/>
                </a:lnTo>
                <a:lnTo>
                  <a:pt x="22" y="0"/>
                </a:lnTo>
                <a:lnTo>
                  <a:pt x="0" y="48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8" name="Line 40">
            <a:extLst>
              <a:ext uri="{FF2B5EF4-FFF2-40B4-BE49-F238E27FC236}">
                <a16:creationId xmlns:a16="http://schemas.microsoft.com/office/drawing/2014/main" id="{54F84698-3C9E-4181-984E-3A7A3FB5556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2788" y="4098925"/>
            <a:ext cx="2517775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9" name="Freeform 41">
            <a:extLst>
              <a:ext uri="{FF2B5EF4-FFF2-40B4-BE49-F238E27FC236}">
                <a16:creationId xmlns:a16="http://schemas.microsoft.com/office/drawing/2014/main" id="{CF56D065-F58E-41C6-B547-744C903B44D6}"/>
              </a:ext>
            </a:extLst>
          </p:cNvPr>
          <p:cNvSpPr>
            <a:spLocks/>
          </p:cNvSpPr>
          <p:nvPr/>
        </p:nvSpPr>
        <p:spPr bwMode="auto">
          <a:xfrm>
            <a:off x="9563100" y="4067175"/>
            <a:ext cx="74613" cy="73025"/>
          </a:xfrm>
          <a:custGeom>
            <a:avLst/>
            <a:gdLst>
              <a:gd name="T0" fmla="*/ 0 w 47"/>
              <a:gd name="T1" fmla="*/ 0 h 46"/>
              <a:gd name="T2" fmla="*/ 0 w 47"/>
              <a:gd name="T3" fmla="*/ 113407825 h 46"/>
              <a:gd name="T4" fmla="*/ 115927964 w 47"/>
              <a:gd name="T5" fmla="*/ 57964388 h 46"/>
              <a:gd name="T6" fmla="*/ 0 w 47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6">
                <a:moveTo>
                  <a:pt x="0" y="0"/>
                </a:moveTo>
                <a:lnTo>
                  <a:pt x="0" y="45"/>
                </a:lnTo>
                <a:lnTo>
                  <a:pt x="46" y="23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60" name="Oval 42">
            <a:extLst>
              <a:ext uri="{FF2B5EF4-FFF2-40B4-BE49-F238E27FC236}">
                <a16:creationId xmlns:a16="http://schemas.microsoft.com/office/drawing/2014/main" id="{DB617B72-B7EE-4EF1-98FC-67934B66D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925" y="2689225"/>
            <a:ext cx="1292225" cy="10636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9261" name="Rectangle 43">
            <a:extLst>
              <a:ext uri="{FF2B5EF4-FFF2-40B4-BE49-F238E27FC236}">
                <a16:creationId xmlns:a16="http://schemas.microsoft.com/office/drawing/2014/main" id="{23BD26FD-47BD-4279-ABCE-03337FECC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2844800"/>
            <a:ext cx="15398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200">
                <a:solidFill>
                  <a:srgbClr val="000000"/>
                </a:solidFill>
              </a:rPr>
              <a:t>A megvalósítha-</a:t>
            </a:r>
          </a:p>
          <a:p>
            <a:pPr>
              <a:spcBef>
                <a:spcPct val="0"/>
              </a:spcBef>
            </a:pPr>
            <a:r>
              <a:rPr lang="en-US" altLang="hu-HU" sz="1200">
                <a:solidFill>
                  <a:srgbClr val="000000"/>
                </a:solidFill>
              </a:rPr>
              <a:t>tósági tanul mány </a:t>
            </a:r>
          </a:p>
          <a:p>
            <a:pPr>
              <a:spcBef>
                <a:spcPct val="0"/>
              </a:spcBef>
            </a:pPr>
            <a:r>
              <a:rPr lang="en-US" altLang="hu-HU" sz="1200">
                <a:solidFill>
                  <a:srgbClr val="000000"/>
                </a:solidFill>
              </a:rPr>
              <a:t>összeállítása</a:t>
            </a:r>
          </a:p>
        </p:txBody>
      </p:sp>
      <p:sp>
        <p:nvSpPr>
          <p:cNvPr id="9262" name="Line 44">
            <a:extLst>
              <a:ext uri="{FF2B5EF4-FFF2-40B4-BE49-F238E27FC236}">
                <a16:creationId xmlns:a16="http://schemas.microsoft.com/office/drawing/2014/main" id="{F1B493B6-4912-4858-8AA3-DC1D62BBCC6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53500" y="3213100"/>
            <a:ext cx="635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63" name="Freeform 45">
            <a:extLst>
              <a:ext uri="{FF2B5EF4-FFF2-40B4-BE49-F238E27FC236}">
                <a16:creationId xmlns:a16="http://schemas.microsoft.com/office/drawing/2014/main" id="{2A409873-2A1D-4FB1-820C-26B7B4FDB148}"/>
              </a:ext>
            </a:extLst>
          </p:cNvPr>
          <p:cNvSpPr>
            <a:spLocks/>
          </p:cNvSpPr>
          <p:nvPr/>
        </p:nvSpPr>
        <p:spPr bwMode="auto">
          <a:xfrm>
            <a:off x="9563100" y="3190875"/>
            <a:ext cx="74613" cy="73025"/>
          </a:xfrm>
          <a:custGeom>
            <a:avLst/>
            <a:gdLst>
              <a:gd name="T0" fmla="*/ 0 w 47"/>
              <a:gd name="T1" fmla="*/ 0 h 46"/>
              <a:gd name="T2" fmla="*/ 0 w 47"/>
              <a:gd name="T3" fmla="*/ 113407825 h 46"/>
              <a:gd name="T4" fmla="*/ 115927964 w 47"/>
              <a:gd name="T5" fmla="*/ 52924075 h 46"/>
              <a:gd name="T6" fmla="*/ 0 w 47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6">
                <a:moveTo>
                  <a:pt x="0" y="0"/>
                </a:moveTo>
                <a:lnTo>
                  <a:pt x="0" y="45"/>
                </a:lnTo>
                <a:lnTo>
                  <a:pt x="46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64" name="Line 46">
            <a:extLst>
              <a:ext uri="{FF2B5EF4-FFF2-40B4-BE49-F238E27FC236}">
                <a16:creationId xmlns:a16="http://schemas.microsoft.com/office/drawing/2014/main" id="{4F3347D0-8AE7-4760-AA7E-5B16A4F3D2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42200" y="3352800"/>
            <a:ext cx="0" cy="749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65" name="Freeform 47">
            <a:extLst>
              <a:ext uri="{FF2B5EF4-FFF2-40B4-BE49-F238E27FC236}">
                <a16:creationId xmlns:a16="http://schemas.microsoft.com/office/drawing/2014/main" id="{AFE5904B-AE33-4B93-849C-267B876B3F73}"/>
              </a:ext>
            </a:extLst>
          </p:cNvPr>
          <p:cNvSpPr>
            <a:spLocks/>
          </p:cNvSpPr>
          <p:nvPr/>
        </p:nvSpPr>
        <p:spPr bwMode="auto">
          <a:xfrm>
            <a:off x="7412038" y="3295650"/>
            <a:ext cx="66675" cy="76200"/>
          </a:xfrm>
          <a:custGeom>
            <a:avLst/>
            <a:gdLst>
              <a:gd name="T0" fmla="*/ 0 w 42"/>
              <a:gd name="T1" fmla="*/ 118448138 h 48"/>
              <a:gd name="T2" fmla="*/ 103327200 w 42"/>
              <a:gd name="T3" fmla="*/ 118448138 h 48"/>
              <a:gd name="T4" fmla="*/ 45362813 w 42"/>
              <a:gd name="T5" fmla="*/ 0 h 48"/>
              <a:gd name="T6" fmla="*/ 0 w 42"/>
              <a:gd name="T7" fmla="*/ 118448138 h 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2" h="48">
                <a:moveTo>
                  <a:pt x="0" y="47"/>
                </a:moveTo>
                <a:lnTo>
                  <a:pt x="41" y="47"/>
                </a:lnTo>
                <a:lnTo>
                  <a:pt x="18" y="0"/>
                </a:lnTo>
                <a:lnTo>
                  <a:pt x="0" y="47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66" name="Line 48">
            <a:extLst>
              <a:ext uri="{FF2B5EF4-FFF2-40B4-BE49-F238E27FC236}">
                <a16:creationId xmlns:a16="http://schemas.microsoft.com/office/drawing/2014/main" id="{02C3C014-0901-4E32-BD42-C927D10AA85C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6488" y="3295650"/>
            <a:ext cx="127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67" name="Freeform 49">
            <a:extLst>
              <a:ext uri="{FF2B5EF4-FFF2-40B4-BE49-F238E27FC236}">
                <a16:creationId xmlns:a16="http://schemas.microsoft.com/office/drawing/2014/main" id="{230007F0-469B-4114-9BB8-DF9AD9A9873A}"/>
              </a:ext>
            </a:extLst>
          </p:cNvPr>
          <p:cNvSpPr>
            <a:spLocks/>
          </p:cNvSpPr>
          <p:nvPr/>
        </p:nvSpPr>
        <p:spPr bwMode="auto">
          <a:xfrm>
            <a:off x="7566025" y="3259138"/>
            <a:ext cx="73025" cy="73025"/>
          </a:xfrm>
          <a:custGeom>
            <a:avLst/>
            <a:gdLst>
              <a:gd name="T0" fmla="*/ 0 w 46"/>
              <a:gd name="T1" fmla="*/ 0 h 46"/>
              <a:gd name="T2" fmla="*/ 0 w 46"/>
              <a:gd name="T3" fmla="*/ 113407825 h 46"/>
              <a:gd name="T4" fmla="*/ 113407825 w 46"/>
              <a:gd name="T5" fmla="*/ 57964388 h 46"/>
              <a:gd name="T6" fmla="*/ 0 w 46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6">
                <a:moveTo>
                  <a:pt x="0" y="0"/>
                </a:moveTo>
                <a:lnTo>
                  <a:pt x="0" y="45"/>
                </a:lnTo>
                <a:lnTo>
                  <a:pt x="45" y="23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68" name="Line 50">
            <a:extLst>
              <a:ext uri="{FF2B5EF4-FFF2-40B4-BE49-F238E27FC236}">
                <a16:creationId xmlns:a16="http://schemas.microsoft.com/office/drawing/2014/main" id="{08788159-9E82-4D3B-BE99-12D02A5A2A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2788" y="3819525"/>
            <a:ext cx="111125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69" name="Freeform 51">
            <a:extLst>
              <a:ext uri="{FF2B5EF4-FFF2-40B4-BE49-F238E27FC236}">
                <a16:creationId xmlns:a16="http://schemas.microsoft.com/office/drawing/2014/main" id="{7ABB7F11-2248-4E0F-99FD-B31E80ECE046}"/>
              </a:ext>
            </a:extLst>
          </p:cNvPr>
          <p:cNvSpPr>
            <a:spLocks/>
          </p:cNvSpPr>
          <p:nvPr/>
        </p:nvSpPr>
        <p:spPr bwMode="auto">
          <a:xfrm>
            <a:off x="7156450" y="3792538"/>
            <a:ext cx="74613" cy="71437"/>
          </a:xfrm>
          <a:custGeom>
            <a:avLst/>
            <a:gdLst>
              <a:gd name="T0" fmla="*/ 0 w 47"/>
              <a:gd name="T1" fmla="*/ 0 h 45"/>
              <a:gd name="T2" fmla="*/ 0 w 47"/>
              <a:gd name="T3" fmla="*/ 110886099 h 45"/>
              <a:gd name="T4" fmla="*/ 115927964 w 47"/>
              <a:gd name="T5" fmla="*/ 55443049 h 45"/>
              <a:gd name="T6" fmla="*/ 0 w 47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5">
                <a:moveTo>
                  <a:pt x="0" y="0"/>
                </a:moveTo>
                <a:lnTo>
                  <a:pt x="0" y="44"/>
                </a:lnTo>
                <a:lnTo>
                  <a:pt x="46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0" name="Line 52">
            <a:extLst>
              <a:ext uri="{FF2B5EF4-FFF2-40B4-BE49-F238E27FC236}">
                <a16:creationId xmlns:a16="http://schemas.microsoft.com/office/drawing/2014/main" id="{9CB8A74C-8D3E-43FE-A1EA-B768047468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29475" y="3006725"/>
            <a:ext cx="0" cy="819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1" name="Freeform 53">
            <a:extLst>
              <a:ext uri="{FF2B5EF4-FFF2-40B4-BE49-F238E27FC236}">
                <a16:creationId xmlns:a16="http://schemas.microsoft.com/office/drawing/2014/main" id="{8F06A3E1-EFDF-482A-91AF-A49955249EEC}"/>
              </a:ext>
            </a:extLst>
          </p:cNvPr>
          <p:cNvSpPr>
            <a:spLocks/>
          </p:cNvSpPr>
          <p:nvPr/>
        </p:nvSpPr>
        <p:spPr bwMode="auto">
          <a:xfrm>
            <a:off x="7192963" y="2951163"/>
            <a:ext cx="71437" cy="74612"/>
          </a:xfrm>
          <a:custGeom>
            <a:avLst/>
            <a:gdLst>
              <a:gd name="T0" fmla="*/ 0 w 45"/>
              <a:gd name="T1" fmla="*/ 115926411 h 47"/>
              <a:gd name="T2" fmla="*/ 110886099 w 45"/>
              <a:gd name="T3" fmla="*/ 115926411 h 47"/>
              <a:gd name="T4" fmla="*/ 55443049 w 45"/>
              <a:gd name="T5" fmla="*/ 0 h 47"/>
              <a:gd name="T6" fmla="*/ 0 w 45"/>
              <a:gd name="T7" fmla="*/ 115926411 h 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" h="47">
                <a:moveTo>
                  <a:pt x="0" y="46"/>
                </a:moveTo>
                <a:lnTo>
                  <a:pt x="44" y="46"/>
                </a:lnTo>
                <a:lnTo>
                  <a:pt x="22" y="0"/>
                </a:lnTo>
                <a:lnTo>
                  <a:pt x="0" y="46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2" name="Line 54">
            <a:extLst>
              <a:ext uri="{FF2B5EF4-FFF2-40B4-BE49-F238E27FC236}">
                <a16:creationId xmlns:a16="http://schemas.microsoft.com/office/drawing/2014/main" id="{ED87FF6F-9B61-4BB9-A523-0302CE57BA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1538" y="2962275"/>
            <a:ext cx="431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3" name="Freeform 55">
            <a:extLst>
              <a:ext uri="{FF2B5EF4-FFF2-40B4-BE49-F238E27FC236}">
                <a16:creationId xmlns:a16="http://schemas.microsoft.com/office/drawing/2014/main" id="{FF5F7486-DCCD-4207-A626-E51394FBE52E}"/>
              </a:ext>
            </a:extLst>
          </p:cNvPr>
          <p:cNvSpPr>
            <a:spLocks/>
          </p:cNvSpPr>
          <p:nvPr/>
        </p:nvSpPr>
        <p:spPr bwMode="auto">
          <a:xfrm>
            <a:off x="7635875" y="2925763"/>
            <a:ext cx="74613" cy="73025"/>
          </a:xfrm>
          <a:custGeom>
            <a:avLst/>
            <a:gdLst>
              <a:gd name="T0" fmla="*/ 0 w 47"/>
              <a:gd name="T1" fmla="*/ 0 h 46"/>
              <a:gd name="T2" fmla="*/ 0 w 47"/>
              <a:gd name="T3" fmla="*/ 113407825 h 46"/>
              <a:gd name="T4" fmla="*/ 115927964 w 47"/>
              <a:gd name="T5" fmla="*/ 52924075 h 46"/>
              <a:gd name="T6" fmla="*/ 0 w 47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6">
                <a:moveTo>
                  <a:pt x="0" y="0"/>
                </a:moveTo>
                <a:lnTo>
                  <a:pt x="0" y="45"/>
                </a:lnTo>
                <a:lnTo>
                  <a:pt x="46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4" name="Line 56">
            <a:extLst>
              <a:ext uri="{FF2B5EF4-FFF2-40B4-BE49-F238E27FC236}">
                <a16:creationId xmlns:a16="http://schemas.microsoft.com/office/drawing/2014/main" id="{FEC2096D-9F56-4F00-B58B-06DE5EF06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7938" y="2922588"/>
            <a:ext cx="2143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5" name="Freeform 57">
            <a:extLst>
              <a:ext uri="{FF2B5EF4-FFF2-40B4-BE49-F238E27FC236}">
                <a16:creationId xmlns:a16="http://schemas.microsoft.com/office/drawing/2014/main" id="{0B04FED3-04DD-4684-9D54-50441C60C324}"/>
              </a:ext>
            </a:extLst>
          </p:cNvPr>
          <p:cNvSpPr>
            <a:spLocks/>
          </p:cNvSpPr>
          <p:nvPr/>
        </p:nvSpPr>
        <p:spPr bwMode="auto">
          <a:xfrm>
            <a:off x="5284788" y="2890838"/>
            <a:ext cx="71437" cy="69850"/>
          </a:xfrm>
          <a:custGeom>
            <a:avLst/>
            <a:gdLst>
              <a:gd name="T0" fmla="*/ 0 w 45"/>
              <a:gd name="T1" fmla="*/ 0 h 44"/>
              <a:gd name="T2" fmla="*/ 0 w 45"/>
              <a:gd name="T3" fmla="*/ 108367513 h 44"/>
              <a:gd name="T4" fmla="*/ 110886099 w 45"/>
              <a:gd name="T5" fmla="*/ 47883763 h 44"/>
              <a:gd name="T6" fmla="*/ 0 w 45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" h="44">
                <a:moveTo>
                  <a:pt x="0" y="0"/>
                </a:moveTo>
                <a:lnTo>
                  <a:pt x="0" y="43"/>
                </a:lnTo>
                <a:lnTo>
                  <a:pt x="44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6" name="Line 58">
            <a:extLst>
              <a:ext uri="{FF2B5EF4-FFF2-40B4-BE49-F238E27FC236}">
                <a16:creationId xmlns:a16="http://schemas.microsoft.com/office/drawing/2014/main" id="{FB44BCD3-8269-4E6C-8590-0AAE470A41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54638" y="2933700"/>
            <a:ext cx="0" cy="1063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7" name="Freeform 59">
            <a:extLst>
              <a:ext uri="{FF2B5EF4-FFF2-40B4-BE49-F238E27FC236}">
                <a16:creationId xmlns:a16="http://schemas.microsoft.com/office/drawing/2014/main" id="{52E46485-94CE-414D-A368-848F1C5F6B23}"/>
              </a:ext>
            </a:extLst>
          </p:cNvPr>
          <p:cNvSpPr>
            <a:spLocks/>
          </p:cNvSpPr>
          <p:nvPr/>
        </p:nvSpPr>
        <p:spPr bwMode="auto">
          <a:xfrm>
            <a:off x="5322888" y="3978275"/>
            <a:ext cx="69850" cy="77788"/>
          </a:xfrm>
          <a:custGeom>
            <a:avLst/>
            <a:gdLst>
              <a:gd name="T0" fmla="*/ 108367513 w 44"/>
              <a:gd name="T1" fmla="*/ 0 h 49"/>
              <a:gd name="T2" fmla="*/ 0 w 44"/>
              <a:gd name="T3" fmla="*/ 0 h 49"/>
              <a:gd name="T4" fmla="*/ 50403125 w 44"/>
              <a:gd name="T5" fmla="*/ 120968278 h 49"/>
              <a:gd name="T6" fmla="*/ 108367513 w 44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" h="49">
                <a:moveTo>
                  <a:pt x="43" y="0"/>
                </a:moveTo>
                <a:lnTo>
                  <a:pt x="0" y="0"/>
                </a:lnTo>
                <a:lnTo>
                  <a:pt x="20" y="48"/>
                </a:lnTo>
                <a:lnTo>
                  <a:pt x="43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8" name="Line 60">
            <a:extLst>
              <a:ext uri="{FF2B5EF4-FFF2-40B4-BE49-F238E27FC236}">
                <a16:creationId xmlns:a16="http://schemas.microsoft.com/office/drawing/2014/main" id="{7DFB66BB-3497-4D34-9459-0D2F1FCC0AD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57813" y="4060825"/>
            <a:ext cx="3238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9" name="Freeform 61">
            <a:extLst>
              <a:ext uri="{FF2B5EF4-FFF2-40B4-BE49-F238E27FC236}">
                <a16:creationId xmlns:a16="http://schemas.microsoft.com/office/drawing/2014/main" id="{288BE96E-6F1F-49FD-9C8D-8520600A5BF0}"/>
              </a:ext>
            </a:extLst>
          </p:cNvPr>
          <p:cNvSpPr>
            <a:spLocks/>
          </p:cNvSpPr>
          <p:nvPr/>
        </p:nvSpPr>
        <p:spPr bwMode="auto">
          <a:xfrm>
            <a:off x="5659438" y="4022725"/>
            <a:ext cx="76200" cy="69850"/>
          </a:xfrm>
          <a:custGeom>
            <a:avLst/>
            <a:gdLst>
              <a:gd name="T0" fmla="*/ 0 w 48"/>
              <a:gd name="T1" fmla="*/ 0 h 44"/>
              <a:gd name="T2" fmla="*/ 0 w 48"/>
              <a:gd name="T3" fmla="*/ 108367513 h 44"/>
              <a:gd name="T4" fmla="*/ 118448138 w 48"/>
              <a:gd name="T5" fmla="*/ 57964388 h 44"/>
              <a:gd name="T6" fmla="*/ 0 w 48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" h="44">
                <a:moveTo>
                  <a:pt x="0" y="0"/>
                </a:moveTo>
                <a:lnTo>
                  <a:pt x="0" y="43"/>
                </a:lnTo>
                <a:lnTo>
                  <a:pt x="47" y="23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0" name="Line 62">
            <a:extLst>
              <a:ext uri="{FF2B5EF4-FFF2-40B4-BE49-F238E27FC236}">
                <a16:creationId xmlns:a16="http://schemas.microsoft.com/office/drawing/2014/main" id="{1FB745E1-C6A6-4ED9-A38C-9B848A8912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2354263"/>
            <a:ext cx="4492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1" name="Freeform 63">
            <a:extLst>
              <a:ext uri="{FF2B5EF4-FFF2-40B4-BE49-F238E27FC236}">
                <a16:creationId xmlns:a16="http://schemas.microsoft.com/office/drawing/2014/main" id="{F7A9FE91-BE8D-4493-B7B1-C0341DB737CC}"/>
              </a:ext>
            </a:extLst>
          </p:cNvPr>
          <p:cNvSpPr>
            <a:spLocks/>
          </p:cNvSpPr>
          <p:nvPr/>
        </p:nvSpPr>
        <p:spPr bwMode="auto">
          <a:xfrm>
            <a:off x="9553575" y="2317750"/>
            <a:ext cx="74613" cy="71438"/>
          </a:xfrm>
          <a:custGeom>
            <a:avLst/>
            <a:gdLst>
              <a:gd name="T0" fmla="*/ 0 w 47"/>
              <a:gd name="T1" fmla="*/ 0 h 45"/>
              <a:gd name="T2" fmla="*/ 0 w 47"/>
              <a:gd name="T3" fmla="*/ 110887651 h 45"/>
              <a:gd name="T4" fmla="*/ 115927964 w 47"/>
              <a:gd name="T5" fmla="*/ 55443826 h 45"/>
              <a:gd name="T6" fmla="*/ 0 w 47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5">
                <a:moveTo>
                  <a:pt x="0" y="0"/>
                </a:moveTo>
                <a:lnTo>
                  <a:pt x="0" y="44"/>
                </a:lnTo>
                <a:lnTo>
                  <a:pt x="46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2" name="Line 64">
            <a:extLst>
              <a:ext uri="{FF2B5EF4-FFF2-40B4-BE49-F238E27FC236}">
                <a16:creationId xmlns:a16="http://schemas.microsoft.com/office/drawing/2014/main" id="{032061CA-14C4-45ED-8ABE-E1DB867881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7675" y="2354263"/>
            <a:ext cx="0" cy="127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3" name="Freeform 65">
            <a:extLst>
              <a:ext uri="{FF2B5EF4-FFF2-40B4-BE49-F238E27FC236}">
                <a16:creationId xmlns:a16="http://schemas.microsoft.com/office/drawing/2014/main" id="{78E41CAC-CE90-4349-8103-A151AAC9D6B4}"/>
              </a:ext>
            </a:extLst>
          </p:cNvPr>
          <p:cNvSpPr>
            <a:spLocks/>
          </p:cNvSpPr>
          <p:nvPr/>
        </p:nvSpPr>
        <p:spPr bwMode="auto">
          <a:xfrm>
            <a:off x="5494338" y="3613150"/>
            <a:ext cx="71437" cy="76200"/>
          </a:xfrm>
          <a:custGeom>
            <a:avLst/>
            <a:gdLst>
              <a:gd name="T0" fmla="*/ 110886099 w 45"/>
              <a:gd name="T1" fmla="*/ 0 h 48"/>
              <a:gd name="T2" fmla="*/ 0 w 45"/>
              <a:gd name="T3" fmla="*/ 0 h 48"/>
              <a:gd name="T4" fmla="*/ 52922117 w 45"/>
              <a:gd name="T5" fmla="*/ 118448138 h 48"/>
              <a:gd name="T6" fmla="*/ 110886099 w 45"/>
              <a:gd name="T7" fmla="*/ 0 h 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" h="48">
                <a:moveTo>
                  <a:pt x="44" y="0"/>
                </a:moveTo>
                <a:lnTo>
                  <a:pt x="0" y="0"/>
                </a:lnTo>
                <a:lnTo>
                  <a:pt x="21" y="47"/>
                </a:lnTo>
                <a:lnTo>
                  <a:pt x="44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4" name="Line 66">
            <a:extLst>
              <a:ext uri="{FF2B5EF4-FFF2-40B4-BE49-F238E27FC236}">
                <a16:creationId xmlns:a16="http://schemas.microsoft.com/office/drawing/2014/main" id="{8752A184-7E55-45F1-97AB-50E11E5D6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7675" y="3687763"/>
            <a:ext cx="1651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5" name="Freeform 67">
            <a:extLst>
              <a:ext uri="{FF2B5EF4-FFF2-40B4-BE49-F238E27FC236}">
                <a16:creationId xmlns:a16="http://schemas.microsoft.com/office/drawing/2014/main" id="{B34F1495-363F-4EB6-9A6A-5BB1F6EC8B28}"/>
              </a:ext>
            </a:extLst>
          </p:cNvPr>
          <p:cNvSpPr>
            <a:spLocks/>
          </p:cNvSpPr>
          <p:nvPr/>
        </p:nvSpPr>
        <p:spPr bwMode="auto">
          <a:xfrm>
            <a:off x="5670550" y="3652838"/>
            <a:ext cx="74613" cy="71437"/>
          </a:xfrm>
          <a:custGeom>
            <a:avLst/>
            <a:gdLst>
              <a:gd name="T0" fmla="*/ 0 w 47"/>
              <a:gd name="T1" fmla="*/ 0 h 45"/>
              <a:gd name="T2" fmla="*/ 0 w 47"/>
              <a:gd name="T3" fmla="*/ 110886099 h 45"/>
              <a:gd name="T4" fmla="*/ 115927964 w 47"/>
              <a:gd name="T5" fmla="*/ 55443049 h 45"/>
              <a:gd name="T6" fmla="*/ 0 w 47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5">
                <a:moveTo>
                  <a:pt x="0" y="0"/>
                </a:moveTo>
                <a:lnTo>
                  <a:pt x="0" y="44"/>
                </a:lnTo>
                <a:lnTo>
                  <a:pt x="46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6" name="Rectangle 68">
            <a:extLst>
              <a:ext uri="{FF2B5EF4-FFF2-40B4-BE49-F238E27FC236}">
                <a16:creationId xmlns:a16="http://schemas.microsoft.com/office/drawing/2014/main" id="{8CEDA272-3420-4A65-A688-64169E8CE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8" y="1050925"/>
            <a:ext cx="2112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0. szakasz tervei</a:t>
            </a:r>
          </a:p>
        </p:txBody>
      </p:sp>
      <p:sp>
        <p:nvSpPr>
          <p:cNvPr id="9287" name="Freeform 69">
            <a:extLst>
              <a:ext uri="{FF2B5EF4-FFF2-40B4-BE49-F238E27FC236}">
                <a16:creationId xmlns:a16="http://schemas.microsoft.com/office/drawing/2014/main" id="{8463A2B3-C2C1-4599-A7CA-5FD698332829}"/>
              </a:ext>
            </a:extLst>
          </p:cNvPr>
          <p:cNvSpPr>
            <a:spLocks/>
          </p:cNvSpPr>
          <p:nvPr/>
        </p:nvSpPr>
        <p:spPr bwMode="auto">
          <a:xfrm>
            <a:off x="6746875" y="368300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8" name="Freeform 70">
            <a:extLst>
              <a:ext uri="{FF2B5EF4-FFF2-40B4-BE49-F238E27FC236}">
                <a16:creationId xmlns:a16="http://schemas.microsoft.com/office/drawing/2014/main" id="{E5505001-D3C5-4418-9511-A3F353DBBD9B}"/>
              </a:ext>
            </a:extLst>
          </p:cNvPr>
          <p:cNvSpPr>
            <a:spLocks/>
          </p:cNvSpPr>
          <p:nvPr/>
        </p:nvSpPr>
        <p:spPr bwMode="auto">
          <a:xfrm>
            <a:off x="6746875" y="433388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9" name="Freeform 71">
            <a:extLst>
              <a:ext uri="{FF2B5EF4-FFF2-40B4-BE49-F238E27FC236}">
                <a16:creationId xmlns:a16="http://schemas.microsoft.com/office/drawing/2014/main" id="{456427FE-3F42-4264-8938-289F16F761EE}"/>
              </a:ext>
            </a:extLst>
          </p:cNvPr>
          <p:cNvSpPr>
            <a:spLocks/>
          </p:cNvSpPr>
          <p:nvPr/>
        </p:nvSpPr>
        <p:spPr bwMode="auto">
          <a:xfrm>
            <a:off x="6746875" y="50006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0" name="Freeform 72">
            <a:extLst>
              <a:ext uri="{FF2B5EF4-FFF2-40B4-BE49-F238E27FC236}">
                <a16:creationId xmlns:a16="http://schemas.microsoft.com/office/drawing/2014/main" id="{3FB66F2E-FBAA-4FCB-BBF9-E5146476F9CD}"/>
              </a:ext>
            </a:extLst>
          </p:cNvPr>
          <p:cNvSpPr>
            <a:spLocks/>
          </p:cNvSpPr>
          <p:nvPr/>
        </p:nvSpPr>
        <p:spPr bwMode="auto">
          <a:xfrm>
            <a:off x="6719888" y="503238"/>
            <a:ext cx="68262" cy="74612"/>
          </a:xfrm>
          <a:custGeom>
            <a:avLst/>
            <a:gdLst>
              <a:gd name="T0" fmla="*/ 105845787 w 43"/>
              <a:gd name="T1" fmla="*/ 0 h 47"/>
              <a:gd name="T2" fmla="*/ 0 w 43"/>
              <a:gd name="T3" fmla="*/ 0 h 47"/>
              <a:gd name="T4" fmla="*/ 47881824 w 43"/>
              <a:gd name="T5" fmla="*/ 115926411 h 47"/>
              <a:gd name="T6" fmla="*/ 105845787 w 43"/>
              <a:gd name="T7" fmla="*/ 0 h 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" h="47">
                <a:moveTo>
                  <a:pt x="42" y="0"/>
                </a:moveTo>
                <a:lnTo>
                  <a:pt x="0" y="0"/>
                </a:lnTo>
                <a:lnTo>
                  <a:pt x="19" y="46"/>
                </a:lnTo>
                <a:lnTo>
                  <a:pt x="42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1" name="Freeform 73">
            <a:extLst>
              <a:ext uri="{FF2B5EF4-FFF2-40B4-BE49-F238E27FC236}">
                <a16:creationId xmlns:a16="http://schemas.microsoft.com/office/drawing/2014/main" id="{5B74AD31-97BF-448C-8143-2930B72B35BD}"/>
              </a:ext>
            </a:extLst>
          </p:cNvPr>
          <p:cNvSpPr>
            <a:spLocks/>
          </p:cNvSpPr>
          <p:nvPr/>
        </p:nvSpPr>
        <p:spPr bwMode="auto">
          <a:xfrm>
            <a:off x="4443413" y="407988"/>
            <a:ext cx="28575" cy="30162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2061 h 19"/>
              <a:gd name="T6" fmla="*/ 0 w 18"/>
              <a:gd name="T7" fmla="*/ 45362061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2" name="Freeform 74">
            <a:extLst>
              <a:ext uri="{FF2B5EF4-FFF2-40B4-BE49-F238E27FC236}">
                <a16:creationId xmlns:a16="http://schemas.microsoft.com/office/drawing/2014/main" id="{30019E98-3011-4988-A047-8CB17E5B012F}"/>
              </a:ext>
            </a:extLst>
          </p:cNvPr>
          <p:cNvSpPr>
            <a:spLocks/>
          </p:cNvSpPr>
          <p:nvPr/>
        </p:nvSpPr>
        <p:spPr bwMode="auto">
          <a:xfrm>
            <a:off x="4443413" y="473075"/>
            <a:ext cx="28575" cy="30163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3564 h 19"/>
              <a:gd name="T6" fmla="*/ 0 w 18"/>
              <a:gd name="T7" fmla="*/ 45363564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3" name="Freeform 75">
            <a:extLst>
              <a:ext uri="{FF2B5EF4-FFF2-40B4-BE49-F238E27FC236}">
                <a16:creationId xmlns:a16="http://schemas.microsoft.com/office/drawing/2014/main" id="{045EE94E-9597-4556-954E-BD61B268CE2E}"/>
              </a:ext>
            </a:extLst>
          </p:cNvPr>
          <p:cNvSpPr>
            <a:spLocks/>
          </p:cNvSpPr>
          <p:nvPr/>
        </p:nvSpPr>
        <p:spPr bwMode="auto">
          <a:xfrm>
            <a:off x="4443413" y="534988"/>
            <a:ext cx="28575" cy="30162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2061 h 19"/>
              <a:gd name="T6" fmla="*/ 0 w 18"/>
              <a:gd name="T7" fmla="*/ 45362061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4" name="Freeform 76">
            <a:extLst>
              <a:ext uri="{FF2B5EF4-FFF2-40B4-BE49-F238E27FC236}">
                <a16:creationId xmlns:a16="http://schemas.microsoft.com/office/drawing/2014/main" id="{84EEB0D5-C8CA-4B72-B29B-00E488D7F8EE}"/>
              </a:ext>
            </a:extLst>
          </p:cNvPr>
          <p:cNvSpPr>
            <a:spLocks/>
          </p:cNvSpPr>
          <p:nvPr/>
        </p:nvSpPr>
        <p:spPr bwMode="auto">
          <a:xfrm>
            <a:off x="4443413" y="600075"/>
            <a:ext cx="28575" cy="30163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3564 h 19"/>
              <a:gd name="T6" fmla="*/ 0 w 18"/>
              <a:gd name="T7" fmla="*/ 45363564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5" name="Freeform 77">
            <a:extLst>
              <a:ext uri="{FF2B5EF4-FFF2-40B4-BE49-F238E27FC236}">
                <a16:creationId xmlns:a16="http://schemas.microsoft.com/office/drawing/2014/main" id="{8208B5B1-B8CE-4339-85BD-0EF4AEA75B42}"/>
              </a:ext>
            </a:extLst>
          </p:cNvPr>
          <p:cNvSpPr>
            <a:spLocks/>
          </p:cNvSpPr>
          <p:nvPr/>
        </p:nvSpPr>
        <p:spPr bwMode="auto">
          <a:xfrm>
            <a:off x="4443413" y="663575"/>
            <a:ext cx="28575" cy="30163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3564 h 19"/>
              <a:gd name="T6" fmla="*/ 0 w 18"/>
              <a:gd name="T7" fmla="*/ 45363564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6" name="Freeform 78">
            <a:extLst>
              <a:ext uri="{FF2B5EF4-FFF2-40B4-BE49-F238E27FC236}">
                <a16:creationId xmlns:a16="http://schemas.microsoft.com/office/drawing/2014/main" id="{6048803E-AA86-499A-BBDB-C046F7A9A1F2}"/>
              </a:ext>
            </a:extLst>
          </p:cNvPr>
          <p:cNvSpPr>
            <a:spLocks/>
          </p:cNvSpPr>
          <p:nvPr/>
        </p:nvSpPr>
        <p:spPr bwMode="auto">
          <a:xfrm>
            <a:off x="4443413" y="725488"/>
            <a:ext cx="28575" cy="31750"/>
          </a:xfrm>
          <a:custGeom>
            <a:avLst/>
            <a:gdLst>
              <a:gd name="T0" fmla="*/ 0 w 18"/>
              <a:gd name="T1" fmla="*/ 0 h 20"/>
              <a:gd name="T2" fmla="*/ 42843450 w 18"/>
              <a:gd name="T3" fmla="*/ 0 h 20"/>
              <a:gd name="T4" fmla="*/ 42843450 w 18"/>
              <a:gd name="T5" fmla="*/ 47883763 h 20"/>
              <a:gd name="T6" fmla="*/ 0 w 18"/>
              <a:gd name="T7" fmla="*/ 47883763 h 20"/>
              <a:gd name="T8" fmla="*/ 0 w 18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20">
                <a:moveTo>
                  <a:pt x="0" y="0"/>
                </a:moveTo>
                <a:lnTo>
                  <a:pt x="17" y="0"/>
                </a:lnTo>
                <a:lnTo>
                  <a:pt x="17" y="19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7" name="Freeform 79">
            <a:extLst>
              <a:ext uri="{FF2B5EF4-FFF2-40B4-BE49-F238E27FC236}">
                <a16:creationId xmlns:a16="http://schemas.microsoft.com/office/drawing/2014/main" id="{D6CE4392-98D1-42BA-B818-A5F48C51F802}"/>
              </a:ext>
            </a:extLst>
          </p:cNvPr>
          <p:cNvSpPr>
            <a:spLocks/>
          </p:cNvSpPr>
          <p:nvPr/>
        </p:nvSpPr>
        <p:spPr bwMode="auto">
          <a:xfrm>
            <a:off x="4443413" y="790575"/>
            <a:ext cx="28575" cy="30163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3564 h 19"/>
              <a:gd name="T6" fmla="*/ 0 w 18"/>
              <a:gd name="T7" fmla="*/ 45363564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8" name="Freeform 80">
            <a:extLst>
              <a:ext uri="{FF2B5EF4-FFF2-40B4-BE49-F238E27FC236}">
                <a16:creationId xmlns:a16="http://schemas.microsoft.com/office/drawing/2014/main" id="{221CAF7A-202F-4F55-88D3-5347F352378C}"/>
              </a:ext>
            </a:extLst>
          </p:cNvPr>
          <p:cNvSpPr>
            <a:spLocks/>
          </p:cNvSpPr>
          <p:nvPr/>
        </p:nvSpPr>
        <p:spPr bwMode="auto">
          <a:xfrm>
            <a:off x="4443413" y="854075"/>
            <a:ext cx="28575" cy="30163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3564 h 19"/>
              <a:gd name="T6" fmla="*/ 0 w 18"/>
              <a:gd name="T7" fmla="*/ 45363564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9" name="Freeform 81">
            <a:extLst>
              <a:ext uri="{FF2B5EF4-FFF2-40B4-BE49-F238E27FC236}">
                <a16:creationId xmlns:a16="http://schemas.microsoft.com/office/drawing/2014/main" id="{95A9C239-7330-4819-96A9-1CE9EF4EFAD8}"/>
              </a:ext>
            </a:extLst>
          </p:cNvPr>
          <p:cNvSpPr>
            <a:spLocks/>
          </p:cNvSpPr>
          <p:nvPr/>
        </p:nvSpPr>
        <p:spPr bwMode="auto">
          <a:xfrm>
            <a:off x="4443413" y="917575"/>
            <a:ext cx="28575" cy="30163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3564 h 19"/>
              <a:gd name="T6" fmla="*/ 0 w 18"/>
              <a:gd name="T7" fmla="*/ 45363564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0" name="Freeform 82">
            <a:extLst>
              <a:ext uri="{FF2B5EF4-FFF2-40B4-BE49-F238E27FC236}">
                <a16:creationId xmlns:a16="http://schemas.microsoft.com/office/drawing/2014/main" id="{C8BC51B0-3DE3-4272-9A20-14F800B9ED9F}"/>
              </a:ext>
            </a:extLst>
          </p:cNvPr>
          <p:cNvSpPr>
            <a:spLocks/>
          </p:cNvSpPr>
          <p:nvPr/>
        </p:nvSpPr>
        <p:spPr bwMode="auto">
          <a:xfrm>
            <a:off x="4443413" y="981075"/>
            <a:ext cx="28575" cy="30163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3564 h 19"/>
              <a:gd name="T6" fmla="*/ 0 w 18"/>
              <a:gd name="T7" fmla="*/ 45363564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1" name="Freeform 83">
            <a:extLst>
              <a:ext uri="{FF2B5EF4-FFF2-40B4-BE49-F238E27FC236}">
                <a16:creationId xmlns:a16="http://schemas.microsoft.com/office/drawing/2014/main" id="{A1D15FDC-7D35-4C6B-9027-5EB74732AD30}"/>
              </a:ext>
            </a:extLst>
          </p:cNvPr>
          <p:cNvSpPr>
            <a:spLocks/>
          </p:cNvSpPr>
          <p:nvPr/>
        </p:nvSpPr>
        <p:spPr bwMode="auto">
          <a:xfrm>
            <a:off x="4443413" y="1044575"/>
            <a:ext cx="28575" cy="30163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3564 h 19"/>
              <a:gd name="T6" fmla="*/ 0 w 18"/>
              <a:gd name="T7" fmla="*/ 45363564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2" name="Freeform 84">
            <a:extLst>
              <a:ext uri="{FF2B5EF4-FFF2-40B4-BE49-F238E27FC236}">
                <a16:creationId xmlns:a16="http://schemas.microsoft.com/office/drawing/2014/main" id="{E6ED0D2E-AF31-4592-BCE9-0AF23772AC64}"/>
              </a:ext>
            </a:extLst>
          </p:cNvPr>
          <p:cNvSpPr>
            <a:spLocks/>
          </p:cNvSpPr>
          <p:nvPr/>
        </p:nvSpPr>
        <p:spPr bwMode="auto">
          <a:xfrm>
            <a:off x="4443413" y="1108075"/>
            <a:ext cx="28575" cy="30163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3564 h 19"/>
              <a:gd name="T6" fmla="*/ 0 w 18"/>
              <a:gd name="T7" fmla="*/ 45363564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3" name="Freeform 85">
            <a:extLst>
              <a:ext uri="{FF2B5EF4-FFF2-40B4-BE49-F238E27FC236}">
                <a16:creationId xmlns:a16="http://schemas.microsoft.com/office/drawing/2014/main" id="{A6B40ADF-0074-4D09-9D48-E432E1732F2D}"/>
              </a:ext>
            </a:extLst>
          </p:cNvPr>
          <p:cNvSpPr>
            <a:spLocks/>
          </p:cNvSpPr>
          <p:nvPr/>
        </p:nvSpPr>
        <p:spPr bwMode="auto">
          <a:xfrm>
            <a:off x="4443413" y="1173163"/>
            <a:ext cx="28575" cy="30162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2061 h 19"/>
              <a:gd name="T6" fmla="*/ 0 w 18"/>
              <a:gd name="T7" fmla="*/ 45362061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4" name="Freeform 86">
            <a:extLst>
              <a:ext uri="{FF2B5EF4-FFF2-40B4-BE49-F238E27FC236}">
                <a16:creationId xmlns:a16="http://schemas.microsoft.com/office/drawing/2014/main" id="{7E570EF2-BA37-4F0D-8196-819ACF8BF333}"/>
              </a:ext>
            </a:extLst>
          </p:cNvPr>
          <p:cNvSpPr>
            <a:spLocks/>
          </p:cNvSpPr>
          <p:nvPr/>
        </p:nvSpPr>
        <p:spPr bwMode="auto">
          <a:xfrm>
            <a:off x="4443413" y="1238250"/>
            <a:ext cx="28575" cy="31750"/>
          </a:xfrm>
          <a:custGeom>
            <a:avLst/>
            <a:gdLst>
              <a:gd name="T0" fmla="*/ 0 w 18"/>
              <a:gd name="T1" fmla="*/ 0 h 20"/>
              <a:gd name="T2" fmla="*/ 42843450 w 18"/>
              <a:gd name="T3" fmla="*/ 0 h 20"/>
              <a:gd name="T4" fmla="*/ 42843450 w 18"/>
              <a:gd name="T5" fmla="*/ 47883763 h 20"/>
              <a:gd name="T6" fmla="*/ 0 w 18"/>
              <a:gd name="T7" fmla="*/ 47883763 h 20"/>
              <a:gd name="T8" fmla="*/ 0 w 18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20">
                <a:moveTo>
                  <a:pt x="0" y="0"/>
                </a:moveTo>
                <a:lnTo>
                  <a:pt x="17" y="0"/>
                </a:lnTo>
                <a:lnTo>
                  <a:pt x="17" y="19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5" name="Freeform 87">
            <a:extLst>
              <a:ext uri="{FF2B5EF4-FFF2-40B4-BE49-F238E27FC236}">
                <a16:creationId xmlns:a16="http://schemas.microsoft.com/office/drawing/2014/main" id="{2581E248-8FC0-47B7-A705-3F5DFA999C5A}"/>
              </a:ext>
            </a:extLst>
          </p:cNvPr>
          <p:cNvSpPr>
            <a:spLocks/>
          </p:cNvSpPr>
          <p:nvPr/>
        </p:nvSpPr>
        <p:spPr bwMode="auto">
          <a:xfrm>
            <a:off x="4443413" y="1304925"/>
            <a:ext cx="28575" cy="30163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3564 h 19"/>
              <a:gd name="T6" fmla="*/ 0 w 18"/>
              <a:gd name="T7" fmla="*/ 45363564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6" name="Freeform 88">
            <a:extLst>
              <a:ext uri="{FF2B5EF4-FFF2-40B4-BE49-F238E27FC236}">
                <a16:creationId xmlns:a16="http://schemas.microsoft.com/office/drawing/2014/main" id="{BFE262B7-728B-4FFB-8C97-DBC7C130622A}"/>
              </a:ext>
            </a:extLst>
          </p:cNvPr>
          <p:cNvSpPr>
            <a:spLocks/>
          </p:cNvSpPr>
          <p:nvPr/>
        </p:nvSpPr>
        <p:spPr bwMode="auto">
          <a:xfrm>
            <a:off x="4443413" y="1368425"/>
            <a:ext cx="28575" cy="31750"/>
          </a:xfrm>
          <a:custGeom>
            <a:avLst/>
            <a:gdLst>
              <a:gd name="T0" fmla="*/ 0 w 18"/>
              <a:gd name="T1" fmla="*/ 0 h 20"/>
              <a:gd name="T2" fmla="*/ 42843450 w 18"/>
              <a:gd name="T3" fmla="*/ 0 h 20"/>
              <a:gd name="T4" fmla="*/ 42843450 w 18"/>
              <a:gd name="T5" fmla="*/ 47883763 h 20"/>
              <a:gd name="T6" fmla="*/ 0 w 18"/>
              <a:gd name="T7" fmla="*/ 47883763 h 20"/>
              <a:gd name="T8" fmla="*/ 0 w 18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20">
                <a:moveTo>
                  <a:pt x="0" y="0"/>
                </a:moveTo>
                <a:lnTo>
                  <a:pt x="17" y="0"/>
                </a:lnTo>
                <a:lnTo>
                  <a:pt x="17" y="19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7" name="Freeform 89">
            <a:extLst>
              <a:ext uri="{FF2B5EF4-FFF2-40B4-BE49-F238E27FC236}">
                <a16:creationId xmlns:a16="http://schemas.microsoft.com/office/drawing/2014/main" id="{AEEE0979-013E-45C1-8841-F635E70E51E1}"/>
              </a:ext>
            </a:extLst>
          </p:cNvPr>
          <p:cNvSpPr>
            <a:spLocks/>
          </p:cNvSpPr>
          <p:nvPr/>
        </p:nvSpPr>
        <p:spPr bwMode="auto">
          <a:xfrm>
            <a:off x="4443413" y="1431925"/>
            <a:ext cx="28575" cy="30163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3564 h 19"/>
              <a:gd name="T6" fmla="*/ 0 w 18"/>
              <a:gd name="T7" fmla="*/ 45363564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8" name="Freeform 90">
            <a:extLst>
              <a:ext uri="{FF2B5EF4-FFF2-40B4-BE49-F238E27FC236}">
                <a16:creationId xmlns:a16="http://schemas.microsoft.com/office/drawing/2014/main" id="{7A7CBE82-EDD5-467C-B046-95EE44D918DE}"/>
              </a:ext>
            </a:extLst>
          </p:cNvPr>
          <p:cNvSpPr>
            <a:spLocks/>
          </p:cNvSpPr>
          <p:nvPr/>
        </p:nvSpPr>
        <p:spPr bwMode="auto">
          <a:xfrm>
            <a:off x="4443413" y="1497013"/>
            <a:ext cx="28575" cy="30162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2061 h 19"/>
              <a:gd name="T6" fmla="*/ 0 w 18"/>
              <a:gd name="T7" fmla="*/ 45362061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9" name="Freeform 91">
            <a:extLst>
              <a:ext uri="{FF2B5EF4-FFF2-40B4-BE49-F238E27FC236}">
                <a16:creationId xmlns:a16="http://schemas.microsoft.com/office/drawing/2014/main" id="{5E05A17A-CB24-4627-AF73-DF09656CB5B3}"/>
              </a:ext>
            </a:extLst>
          </p:cNvPr>
          <p:cNvSpPr>
            <a:spLocks/>
          </p:cNvSpPr>
          <p:nvPr/>
        </p:nvSpPr>
        <p:spPr bwMode="auto">
          <a:xfrm>
            <a:off x="4443413" y="1558925"/>
            <a:ext cx="28575" cy="30163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3564 h 19"/>
              <a:gd name="T6" fmla="*/ 0 w 18"/>
              <a:gd name="T7" fmla="*/ 45363564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0" name="Freeform 92">
            <a:extLst>
              <a:ext uri="{FF2B5EF4-FFF2-40B4-BE49-F238E27FC236}">
                <a16:creationId xmlns:a16="http://schemas.microsoft.com/office/drawing/2014/main" id="{3C3D9AFB-D932-4D52-AD16-15FA1BE00C87}"/>
              </a:ext>
            </a:extLst>
          </p:cNvPr>
          <p:cNvSpPr>
            <a:spLocks/>
          </p:cNvSpPr>
          <p:nvPr/>
        </p:nvSpPr>
        <p:spPr bwMode="auto">
          <a:xfrm>
            <a:off x="4443413" y="1624013"/>
            <a:ext cx="28575" cy="30162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2061 h 19"/>
              <a:gd name="T6" fmla="*/ 0 w 18"/>
              <a:gd name="T7" fmla="*/ 45362061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1" name="Freeform 93">
            <a:extLst>
              <a:ext uri="{FF2B5EF4-FFF2-40B4-BE49-F238E27FC236}">
                <a16:creationId xmlns:a16="http://schemas.microsoft.com/office/drawing/2014/main" id="{63D99E9B-9E80-4C0C-93BE-0BCD481885F9}"/>
              </a:ext>
            </a:extLst>
          </p:cNvPr>
          <p:cNvSpPr>
            <a:spLocks/>
          </p:cNvSpPr>
          <p:nvPr/>
        </p:nvSpPr>
        <p:spPr bwMode="auto">
          <a:xfrm>
            <a:off x="4443413" y="1685925"/>
            <a:ext cx="28575" cy="30163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3564 h 19"/>
              <a:gd name="T6" fmla="*/ 0 w 18"/>
              <a:gd name="T7" fmla="*/ 45363564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2" name="Freeform 94">
            <a:extLst>
              <a:ext uri="{FF2B5EF4-FFF2-40B4-BE49-F238E27FC236}">
                <a16:creationId xmlns:a16="http://schemas.microsoft.com/office/drawing/2014/main" id="{25287EFB-5899-454E-B59C-ED1D15FD324B}"/>
              </a:ext>
            </a:extLst>
          </p:cNvPr>
          <p:cNvSpPr>
            <a:spLocks/>
          </p:cNvSpPr>
          <p:nvPr/>
        </p:nvSpPr>
        <p:spPr bwMode="auto">
          <a:xfrm>
            <a:off x="4443413" y="1751013"/>
            <a:ext cx="28575" cy="31750"/>
          </a:xfrm>
          <a:custGeom>
            <a:avLst/>
            <a:gdLst>
              <a:gd name="T0" fmla="*/ 0 w 18"/>
              <a:gd name="T1" fmla="*/ 0 h 20"/>
              <a:gd name="T2" fmla="*/ 42843450 w 18"/>
              <a:gd name="T3" fmla="*/ 0 h 20"/>
              <a:gd name="T4" fmla="*/ 42843450 w 18"/>
              <a:gd name="T5" fmla="*/ 47883763 h 20"/>
              <a:gd name="T6" fmla="*/ 0 w 18"/>
              <a:gd name="T7" fmla="*/ 47883763 h 20"/>
              <a:gd name="T8" fmla="*/ 0 w 18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20">
                <a:moveTo>
                  <a:pt x="0" y="0"/>
                </a:moveTo>
                <a:lnTo>
                  <a:pt x="17" y="0"/>
                </a:lnTo>
                <a:lnTo>
                  <a:pt x="17" y="19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3" name="Freeform 95">
            <a:extLst>
              <a:ext uri="{FF2B5EF4-FFF2-40B4-BE49-F238E27FC236}">
                <a16:creationId xmlns:a16="http://schemas.microsoft.com/office/drawing/2014/main" id="{174AD155-66DC-4469-82A9-8439B50EB26C}"/>
              </a:ext>
            </a:extLst>
          </p:cNvPr>
          <p:cNvSpPr>
            <a:spLocks/>
          </p:cNvSpPr>
          <p:nvPr/>
        </p:nvSpPr>
        <p:spPr bwMode="auto">
          <a:xfrm>
            <a:off x="4443413" y="1814513"/>
            <a:ext cx="28575" cy="30162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2061 h 19"/>
              <a:gd name="T6" fmla="*/ 0 w 18"/>
              <a:gd name="T7" fmla="*/ 45362061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4" name="Freeform 96">
            <a:extLst>
              <a:ext uri="{FF2B5EF4-FFF2-40B4-BE49-F238E27FC236}">
                <a16:creationId xmlns:a16="http://schemas.microsoft.com/office/drawing/2014/main" id="{F57FB4F9-70E2-442D-AEB6-45BC601DDE76}"/>
              </a:ext>
            </a:extLst>
          </p:cNvPr>
          <p:cNvSpPr>
            <a:spLocks/>
          </p:cNvSpPr>
          <p:nvPr/>
        </p:nvSpPr>
        <p:spPr bwMode="auto">
          <a:xfrm>
            <a:off x="4443413" y="1879600"/>
            <a:ext cx="28575" cy="30163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3564 h 19"/>
              <a:gd name="T6" fmla="*/ 0 w 18"/>
              <a:gd name="T7" fmla="*/ 45363564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5" name="Freeform 97">
            <a:extLst>
              <a:ext uri="{FF2B5EF4-FFF2-40B4-BE49-F238E27FC236}">
                <a16:creationId xmlns:a16="http://schemas.microsoft.com/office/drawing/2014/main" id="{17438994-1007-4BC7-AA6E-0C03232DA6F8}"/>
              </a:ext>
            </a:extLst>
          </p:cNvPr>
          <p:cNvSpPr>
            <a:spLocks/>
          </p:cNvSpPr>
          <p:nvPr/>
        </p:nvSpPr>
        <p:spPr bwMode="auto">
          <a:xfrm>
            <a:off x="4443413" y="1941513"/>
            <a:ext cx="28575" cy="30162"/>
          </a:xfrm>
          <a:custGeom>
            <a:avLst/>
            <a:gdLst>
              <a:gd name="T0" fmla="*/ 0 w 18"/>
              <a:gd name="T1" fmla="*/ 0 h 19"/>
              <a:gd name="T2" fmla="*/ 42843450 w 18"/>
              <a:gd name="T3" fmla="*/ 0 h 19"/>
              <a:gd name="T4" fmla="*/ 42843450 w 18"/>
              <a:gd name="T5" fmla="*/ 45362061 h 19"/>
              <a:gd name="T6" fmla="*/ 0 w 18"/>
              <a:gd name="T7" fmla="*/ 45362061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6" name="Freeform 98">
            <a:extLst>
              <a:ext uri="{FF2B5EF4-FFF2-40B4-BE49-F238E27FC236}">
                <a16:creationId xmlns:a16="http://schemas.microsoft.com/office/drawing/2014/main" id="{C2A6079E-021B-4047-8198-E3C581E92376}"/>
              </a:ext>
            </a:extLst>
          </p:cNvPr>
          <p:cNvSpPr>
            <a:spLocks/>
          </p:cNvSpPr>
          <p:nvPr/>
        </p:nvSpPr>
        <p:spPr bwMode="auto">
          <a:xfrm>
            <a:off x="4443413" y="2000250"/>
            <a:ext cx="28575" cy="31750"/>
          </a:xfrm>
          <a:custGeom>
            <a:avLst/>
            <a:gdLst>
              <a:gd name="T0" fmla="*/ 0 w 18"/>
              <a:gd name="T1" fmla="*/ 0 h 20"/>
              <a:gd name="T2" fmla="*/ 42843450 w 18"/>
              <a:gd name="T3" fmla="*/ 0 h 20"/>
              <a:gd name="T4" fmla="*/ 42843450 w 18"/>
              <a:gd name="T5" fmla="*/ 47883763 h 20"/>
              <a:gd name="T6" fmla="*/ 0 w 18"/>
              <a:gd name="T7" fmla="*/ 47883763 h 20"/>
              <a:gd name="T8" fmla="*/ 0 w 18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20">
                <a:moveTo>
                  <a:pt x="0" y="0"/>
                </a:moveTo>
                <a:lnTo>
                  <a:pt x="17" y="0"/>
                </a:lnTo>
                <a:lnTo>
                  <a:pt x="17" y="19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7" name="Freeform 99">
            <a:extLst>
              <a:ext uri="{FF2B5EF4-FFF2-40B4-BE49-F238E27FC236}">
                <a16:creationId xmlns:a16="http://schemas.microsoft.com/office/drawing/2014/main" id="{9B509BC2-4F4C-469F-8033-3541A6979089}"/>
              </a:ext>
            </a:extLst>
          </p:cNvPr>
          <p:cNvSpPr>
            <a:spLocks/>
          </p:cNvSpPr>
          <p:nvPr/>
        </p:nvSpPr>
        <p:spPr bwMode="auto">
          <a:xfrm>
            <a:off x="4413250" y="1990725"/>
            <a:ext cx="71438" cy="76200"/>
          </a:xfrm>
          <a:custGeom>
            <a:avLst/>
            <a:gdLst>
              <a:gd name="T0" fmla="*/ 110887651 w 45"/>
              <a:gd name="T1" fmla="*/ 0 h 48"/>
              <a:gd name="T2" fmla="*/ 0 w 45"/>
              <a:gd name="T3" fmla="*/ 0 h 48"/>
              <a:gd name="T4" fmla="*/ 50403478 w 45"/>
              <a:gd name="T5" fmla="*/ 118448138 h 48"/>
              <a:gd name="T6" fmla="*/ 110887651 w 45"/>
              <a:gd name="T7" fmla="*/ 0 h 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" h="48">
                <a:moveTo>
                  <a:pt x="44" y="0"/>
                </a:moveTo>
                <a:lnTo>
                  <a:pt x="0" y="0"/>
                </a:lnTo>
                <a:lnTo>
                  <a:pt x="20" y="47"/>
                </a:lnTo>
                <a:lnTo>
                  <a:pt x="44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8" name="Freeform 100">
            <a:extLst>
              <a:ext uri="{FF2B5EF4-FFF2-40B4-BE49-F238E27FC236}">
                <a16:creationId xmlns:a16="http://schemas.microsoft.com/office/drawing/2014/main" id="{B1DF4464-65AF-47BA-84CB-F395C4BEFD2D}"/>
              </a:ext>
            </a:extLst>
          </p:cNvPr>
          <p:cNvSpPr>
            <a:spLocks/>
          </p:cNvSpPr>
          <p:nvPr/>
        </p:nvSpPr>
        <p:spPr bwMode="auto">
          <a:xfrm>
            <a:off x="6526213" y="40481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9" name="Freeform 101">
            <a:extLst>
              <a:ext uri="{FF2B5EF4-FFF2-40B4-BE49-F238E27FC236}">
                <a16:creationId xmlns:a16="http://schemas.microsoft.com/office/drawing/2014/main" id="{F26AF910-BDC3-43D2-A288-712A55B0C6F5}"/>
              </a:ext>
            </a:extLst>
          </p:cNvPr>
          <p:cNvSpPr>
            <a:spLocks/>
          </p:cNvSpPr>
          <p:nvPr/>
        </p:nvSpPr>
        <p:spPr bwMode="auto">
          <a:xfrm>
            <a:off x="6526213" y="46831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0" name="Freeform 102">
            <a:extLst>
              <a:ext uri="{FF2B5EF4-FFF2-40B4-BE49-F238E27FC236}">
                <a16:creationId xmlns:a16="http://schemas.microsoft.com/office/drawing/2014/main" id="{95B6F884-F850-436C-9FD1-888887CAE16D}"/>
              </a:ext>
            </a:extLst>
          </p:cNvPr>
          <p:cNvSpPr>
            <a:spLocks/>
          </p:cNvSpPr>
          <p:nvPr/>
        </p:nvSpPr>
        <p:spPr bwMode="auto">
          <a:xfrm>
            <a:off x="6526213" y="5334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1" name="Freeform 103">
            <a:extLst>
              <a:ext uri="{FF2B5EF4-FFF2-40B4-BE49-F238E27FC236}">
                <a16:creationId xmlns:a16="http://schemas.microsoft.com/office/drawing/2014/main" id="{9D8AA374-0311-4E6D-97A0-A00D8C905DAE}"/>
              </a:ext>
            </a:extLst>
          </p:cNvPr>
          <p:cNvSpPr>
            <a:spLocks/>
          </p:cNvSpPr>
          <p:nvPr/>
        </p:nvSpPr>
        <p:spPr bwMode="auto">
          <a:xfrm>
            <a:off x="6526213" y="595313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47883763 h 20"/>
              <a:gd name="T6" fmla="*/ 0 w 1"/>
              <a:gd name="T7" fmla="*/ 47883763 h 20"/>
              <a:gd name="T8" fmla="*/ 0 w 1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2" name="Freeform 104">
            <a:extLst>
              <a:ext uri="{FF2B5EF4-FFF2-40B4-BE49-F238E27FC236}">
                <a16:creationId xmlns:a16="http://schemas.microsoft.com/office/drawing/2014/main" id="{A07C1DFB-A611-4103-A628-20FF1E5100FE}"/>
              </a:ext>
            </a:extLst>
          </p:cNvPr>
          <p:cNvSpPr>
            <a:spLocks/>
          </p:cNvSpPr>
          <p:nvPr/>
        </p:nvSpPr>
        <p:spPr bwMode="auto">
          <a:xfrm>
            <a:off x="6526213" y="6604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3" name="Freeform 105">
            <a:extLst>
              <a:ext uri="{FF2B5EF4-FFF2-40B4-BE49-F238E27FC236}">
                <a16:creationId xmlns:a16="http://schemas.microsoft.com/office/drawing/2014/main" id="{49793D55-6C9C-4B32-95DC-717EEF029BC4}"/>
              </a:ext>
            </a:extLst>
          </p:cNvPr>
          <p:cNvSpPr>
            <a:spLocks/>
          </p:cNvSpPr>
          <p:nvPr/>
        </p:nvSpPr>
        <p:spPr bwMode="auto">
          <a:xfrm>
            <a:off x="6526213" y="72072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4" name="Freeform 106">
            <a:extLst>
              <a:ext uri="{FF2B5EF4-FFF2-40B4-BE49-F238E27FC236}">
                <a16:creationId xmlns:a16="http://schemas.microsoft.com/office/drawing/2014/main" id="{D8167FA7-356F-47EA-B927-F316F2747289}"/>
              </a:ext>
            </a:extLst>
          </p:cNvPr>
          <p:cNvSpPr>
            <a:spLocks/>
          </p:cNvSpPr>
          <p:nvPr/>
        </p:nvSpPr>
        <p:spPr bwMode="auto">
          <a:xfrm>
            <a:off x="6526213" y="7874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5" name="Freeform 107">
            <a:extLst>
              <a:ext uri="{FF2B5EF4-FFF2-40B4-BE49-F238E27FC236}">
                <a16:creationId xmlns:a16="http://schemas.microsoft.com/office/drawing/2014/main" id="{D7505288-C79F-4265-AFA7-3AE32C2BCD93}"/>
              </a:ext>
            </a:extLst>
          </p:cNvPr>
          <p:cNvSpPr>
            <a:spLocks/>
          </p:cNvSpPr>
          <p:nvPr/>
        </p:nvSpPr>
        <p:spPr bwMode="auto">
          <a:xfrm>
            <a:off x="6526213" y="849313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47883763 h 20"/>
              <a:gd name="T6" fmla="*/ 0 w 1"/>
              <a:gd name="T7" fmla="*/ 47883763 h 20"/>
              <a:gd name="T8" fmla="*/ 0 w 1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6" name="Freeform 108">
            <a:extLst>
              <a:ext uri="{FF2B5EF4-FFF2-40B4-BE49-F238E27FC236}">
                <a16:creationId xmlns:a16="http://schemas.microsoft.com/office/drawing/2014/main" id="{4E03C330-C344-4508-B2D8-4791A27FB769}"/>
              </a:ext>
            </a:extLst>
          </p:cNvPr>
          <p:cNvSpPr>
            <a:spLocks/>
          </p:cNvSpPr>
          <p:nvPr/>
        </p:nvSpPr>
        <p:spPr bwMode="auto">
          <a:xfrm>
            <a:off x="6526213" y="9144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7" name="Freeform 109">
            <a:extLst>
              <a:ext uri="{FF2B5EF4-FFF2-40B4-BE49-F238E27FC236}">
                <a16:creationId xmlns:a16="http://schemas.microsoft.com/office/drawing/2014/main" id="{FBBFD1FB-DCC4-4B5F-A8DE-1EF9D6506BF5}"/>
              </a:ext>
            </a:extLst>
          </p:cNvPr>
          <p:cNvSpPr>
            <a:spLocks/>
          </p:cNvSpPr>
          <p:nvPr/>
        </p:nvSpPr>
        <p:spPr bwMode="auto">
          <a:xfrm>
            <a:off x="6526213" y="9779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8" name="Freeform 110">
            <a:extLst>
              <a:ext uri="{FF2B5EF4-FFF2-40B4-BE49-F238E27FC236}">
                <a16:creationId xmlns:a16="http://schemas.microsoft.com/office/drawing/2014/main" id="{678F0771-D29A-4464-BE9A-ABA9F6B96271}"/>
              </a:ext>
            </a:extLst>
          </p:cNvPr>
          <p:cNvSpPr>
            <a:spLocks/>
          </p:cNvSpPr>
          <p:nvPr/>
        </p:nvSpPr>
        <p:spPr bwMode="auto">
          <a:xfrm>
            <a:off x="6526213" y="10414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9" name="Freeform 111">
            <a:extLst>
              <a:ext uri="{FF2B5EF4-FFF2-40B4-BE49-F238E27FC236}">
                <a16:creationId xmlns:a16="http://schemas.microsoft.com/office/drawing/2014/main" id="{3C58EEE7-D58F-4F1D-8C78-EC67058FEC8C}"/>
              </a:ext>
            </a:extLst>
          </p:cNvPr>
          <p:cNvSpPr>
            <a:spLocks/>
          </p:cNvSpPr>
          <p:nvPr/>
        </p:nvSpPr>
        <p:spPr bwMode="auto">
          <a:xfrm>
            <a:off x="6526213" y="110648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0" name="Freeform 112">
            <a:extLst>
              <a:ext uri="{FF2B5EF4-FFF2-40B4-BE49-F238E27FC236}">
                <a16:creationId xmlns:a16="http://schemas.microsoft.com/office/drawing/2014/main" id="{B99369C8-4A82-48AE-81D5-52116C8418CE}"/>
              </a:ext>
            </a:extLst>
          </p:cNvPr>
          <p:cNvSpPr>
            <a:spLocks/>
          </p:cNvSpPr>
          <p:nvPr/>
        </p:nvSpPr>
        <p:spPr bwMode="auto">
          <a:xfrm>
            <a:off x="6526213" y="11684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1" name="Freeform 113">
            <a:extLst>
              <a:ext uri="{FF2B5EF4-FFF2-40B4-BE49-F238E27FC236}">
                <a16:creationId xmlns:a16="http://schemas.microsoft.com/office/drawing/2014/main" id="{12BD55B0-6E2C-4E12-B381-55C8461FD9F8}"/>
              </a:ext>
            </a:extLst>
          </p:cNvPr>
          <p:cNvSpPr>
            <a:spLocks/>
          </p:cNvSpPr>
          <p:nvPr/>
        </p:nvSpPr>
        <p:spPr bwMode="auto">
          <a:xfrm>
            <a:off x="6526213" y="1233488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47883763 h 20"/>
              <a:gd name="T6" fmla="*/ 0 w 1"/>
              <a:gd name="T7" fmla="*/ 47883763 h 20"/>
              <a:gd name="T8" fmla="*/ 0 w 1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2" name="Freeform 114">
            <a:extLst>
              <a:ext uri="{FF2B5EF4-FFF2-40B4-BE49-F238E27FC236}">
                <a16:creationId xmlns:a16="http://schemas.microsoft.com/office/drawing/2014/main" id="{CB6DD845-E168-45BB-A1AE-1448EB661AFB}"/>
              </a:ext>
            </a:extLst>
          </p:cNvPr>
          <p:cNvSpPr>
            <a:spLocks/>
          </p:cNvSpPr>
          <p:nvPr/>
        </p:nvSpPr>
        <p:spPr bwMode="auto">
          <a:xfrm>
            <a:off x="6526213" y="129698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3" name="Freeform 115">
            <a:extLst>
              <a:ext uri="{FF2B5EF4-FFF2-40B4-BE49-F238E27FC236}">
                <a16:creationId xmlns:a16="http://schemas.microsoft.com/office/drawing/2014/main" id="{6D4DB03B-B7AF-486C-AF05-55AAC990D777}"/>
              </a:ext>
            </a:extLst>
          </p:cNvPr>
          <p:cNvSpPr>
            <a:spLocks/>
          </p:cNvSpPr>
          <p:nvPr/>
        </p:nvSpPr>
        <p:spPr bwMode="auto">
          <a:xfrm>
            <a:off x="6526213" y="13620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4" name="Freeform 116">
            <a:extLst>
              <a:ext uri="{FF2B5EF4-FFF2-40B4-BE49-F238E27FC236}">
                <a16:creationId xmlns:a16="http://schemas.microsoft.com/office/drawing/2014/main" id="{06D9C650-4567-4173-B64A-2D45B47C443B}"/>
              </a:ext>
            </a:extLst>
          </p:cNvPr>
          <p:cNvSpPr>
            <a:spLocks/>
          </p:cNvSpPr>
          <p:nvPr/>
        </p:nvSpPr>
        <p:spPr bwMode="auto">
          <a:xfrm>
            <a:off x="6526213" y="142398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5" name="Freeform 117">
            <a:extLst>
              <a:ext uri="{FF2B5EF4-FFF2-40B4-BE49-F238E27FC236}">
                <a16:creationId xmlns:a16="http://schemas.microsoft.com/office/drawing/2014/main" id="{708863B8-0174-41EE-A5B7-61A17607FF91}"/>
              </a:ext>
            </a:extLst>
          </p:cNvPr>
          <p:cNvSpPr>
            <a:spLocks/>
          </p:cNvSpPr>
          <p:nvPr/>
        </p:nvSpPr>
        <p:spPr bwMode="auto">
          <a:xfrm>
            <a:off x="6526213" y="14890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6" name="Freeform 118">
            <a:extLst>
              <a:ext uri="{FF2B5EF4-FFF2-40B4-BE49-F238E27FC236}">
                <a16:creationId xmlns:a16="http://schemas.microsoft.com/office/drawing/2014/main" id="{6F4094D1-3F64-4673-96D5-4506BA2DA77D}"/>
              </a:ext>
            </a:extLst>
          </p:cNvPr>
          <p:cNvSpPr>
            <a:spLocks/>
          </p:cNvSpPr>
          <p:nvPr/>
        </p:nvSpPr>
        <p:spPr bwMode="auto">
          <a:xfrm>
            <a:off x="6526213" y="15525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7" name="Freeform 119">
            <a:extLst>
              <a:ext uri="{FF2B5EF4-FFF2-40B4-BE49-F238E27FC236}">
                <a16:creationId xmlns:a16="http://schemas.microsoft.com/office/drawing/2014/main" id="{20EC7634-F4B0-4677-9498-92BE55A38E85}"/>
              </a:ext>
            </a:extLst>
          </p:cNvPr>
          <p:cNvSpPr>
            <a:spLocks/>
          </p:cNvSpPr>
          <p:nvPr/>
        </p:nvSpPr>
        <p:spPr bwMode="auto">
          <a:xfrm>
            <a:off x="6526213" y="16160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8" name="Freeform 120">
            <a:extLst>
              <a:ext uri="{FF2B5EF4-FFF2-40B4-BE49-F238E27FC236}">
                <a16:creationId xmlns:a16="http://schemas.microsoft.com/office/drawing/2014/main" id="{B4393202-F5F3-43E5-8D0D-833429B7A0FC}"/>
              </a:ext>
            </a:extLst>
          </p:cNvPr>
          <p:cNvSpPr>
            <a:spLocks/>
          </p:cNvSpPr>
          <p:nvPr/>
        </p:nvSpPr>
        <p:spPr bwMode="auto">
          <a:xfrm>
            <a:off x="6526213" y="16811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9" name="Freeform 121">
            <a:extLst>
              <a:ext uri="{FF2B5EF4-FFF2-40B4-BE49-F238E27FC236}">
                <a16:creationId xmlns:a16="http://schemas.microsoft.com/office/drawing/2014/main" id="{81956849-281E-41B4-9DCB-6FC7819AD470}"/>
              </a:ext>
            </a:extLst>
          </p:cNvPr>
          <p:cNvSpPr>
            <a:spLocks/>
          </p:cNvSpPr>
          <p:nvPr/>
        </p:nvSpPr>
        <p:spPr bwMode="auto">
          <a:xfrm>
            <a:off x="6526213" y="1743075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47883763 h 20"/>
              <a:gd name="T6" fmla="*/ 0 w 1"/>
              <a:gd name="T7" fmla="*/ 47883763 h 20"/>
              <a:gd name="T8" fmla="*/ 0 w 1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0" name="Freeform 122">
            <a:extLst>
              <a:ext uri="{FF2B5EF4-FFF2-40B4-BE49-F238E27FC236}">
                <a16:creationId xmlns:a16="http://schemas.microsoft.com/office/drawing/2014/main" id="{611257CE-8786-49FF-9004-B8AA352B57FF}"/>
              </a:ext>
            </a:extLst>
          </p:cNvPr>
          <p:cNvSpPr>
            <a:spLocks/>
          </p:cNvSpPr>
          <p:nvPr/>
        </p:nvSpPr>
        <p:spPr bwMode="auto">
          <a:xfrm>
            <a:off x="6526213" y="18081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1" name="Freeform 123">
            <a:extLst>
              <a:ext uri="{FF2B5EF4-FFF2-40B4-BE49-F238E27FC236}">
                <a16:creationId xmlns:a16="http://schemas.microsoft.com/office/drawing/2014/main" id="{A36650DA-78DE-4477-B1DD-9F24A550B818}"/>
              </a:ext>
            </a:extLst>
          </p:cNvPr>
          <p:cNvSpPr>
            <a:spLocks/>
          </p:cNvSpPr>
          <p:nvPr/>
        </p:nvSpPr>
        <p:spPr bwMode="auto">
          <a:xfrm>
            <a:off x="6526213" y="18700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2" name="Freeform 124">
            <a:extLst>
              <a:ext uri="{FF2B5EF4-FFF2-40B4-BE49-F238E27FC236}">
                <a16:creationId xmlns:a16="http://schemas.microsoft.com/office/drawing/2014/main" id="{EAF68DBF-8C03-487A-AD56-BA782C1A7EE5}"/>
              </a:ext>
            </a:extLst>
          </p:cNvPr>
          <p:cNvSpPr>
            <a:spLocks/>
          </p:cNvSpPr>
          <p:nvPr/>
        </p:nvSpPr>
        <p:spPr bwMode="auto">
          <a:xfrm>
            <a:off x="6526213" y="19351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3" name="Freeform 125">
            <a:extLst>
              <a:ext uri="{FF2B5EF4-FFF2-40B4-BE49-F238E27FC236}">
                <a16:creationId xmlns:a16="http://schemas.microsoft.com/office/drawing/2014/main" id="{49B81FE2-FB35-49E7-A3C3-6DED62A6B888}"/>
              </a:ext>
            </a:extLst>
          </p:cNvPr>
          <p:cNvSpPr>
            <a:spLocks/>
          </p:cNvSpPr>
          <p:nvPr/>
        </p:nvSpPr>
        <p:spPr bwMode="auto">
          <a:xfrm>
            <a:off x="6526213" y="19970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4" name="Freeform 126">
            <a:extLst>
              <a:ext uri="{FF2B5EF4-FFF2-40B4-BE49-F238E27FC236}">
                <a16:creationId xmlns:a16="http://schemas.microsoft.com/office/drawing/2014/main" id="{175BA096-0126-440E-AF16-A61520F6F17F}"/>
              </a:ext>
            </a:extLst>
          </p:cNvPr>
          <p:cNvSpPr>
            <a:spLocks/>
          </p:cNvSpPr>
          <p:nvPr/>
        </p:nvSpPr>
        <p:spPr bwMode="auto">
          <a:xfrm>
            <a:off x="6526213" y="20621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5" name="Freeform 127">
            <a:extLst>
              <a:ext uri="{FF2B5EF4-FFF2-40B4-BE49-F238E27FC236}">
                <a16:creationId xmlns:a16="http://schemas.microsoft.com/office/drawing/2014/main" id="{FE34139F-106A-4B6E-88FF-03E5B6BECC15}"/>
              </a:ext>
            </a:extLst>
          </p:cNvPr>
          <p:cNvSpPr>
            <a:spLocks/>
          </p:cNvSpPr>
          <p:nvPr/>
        </p:nvSpPr>
        <p:spPr bwMode="auto">
          <a:xfrm>
            <a:off x="6526213" y="21240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6" name="Freeform 128">
            <a:extLst>
              <a:ext uri="{FF2B5EF4-FFF2-40B4-BE49-F238E27FC236}">
                <a16:creationId xmlns:a16="http://schemas.microsoft.com/office/drawing/2014/main" id="{5911277C-55AA-4765-BAF2-23680C2DC28D}"/>
              </a:ext>
            </a:extLst>
          </p:cNvPr>
          <p:cNvSpPr>
            <a:spLocks/>
          </p:cNvSpPr>
          <p:nvPr/>
        </p:nvSpPr>
        <p:spPr bwMode="auto">
          <a:xfrm>
            <a:off x="6526213" y="21891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7" name="Freeform 129">
            <a:extLst>
              <a:ext uri="{FF2B5EF4-FFF2-40B4-BE49-F238E27FC236}">
                <a16:creationId xmlns:a16="http://schemas.microsoft.com/office/drawing/2014/main" id="{748751A7-DA7C-48A4-BFE3-0B5DD91C6C5B}"/>
              </a:ext>
            </a:extLst>
          </p:cNvPr>
          <p:cNvSpPr>
            <a:spLocks/>
          </p:cNvSpPr>
          <p:nvPr/>
        </p:nvSpPr>
        <p:spPr bwMode="auto">
          <a:xfrm>
            <a:off x="6526213" y="2254250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47883763 h 20"/>
              <a:gd name="T6" fmla="*/ 0 w 1"/>
              <a:gd name="T7" fmla="*/ 47883763 h 20"/>
              <a:gd name="T8" fmla="*/ 0 w 1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8" name="Freeform 130">
            <a:extLst>
              <a:ext uri="{FF2B5EF4-FFF2-40B4-BE49-F238E27FC236}">
                <a16:creationId xmlns:a16="http://schemas.microsoft.com/office/drawing/2014/main" id="{8F7D5BE2-EAA8-42D5-B97A-9359431BAE07}"/>
              </a:ext>
            </a:extLst>
          </p:cNvPr>
          <p:cNvSpPr>
            <a:spLocks/>
          </p:cNvSpPr>
          <p:nvPr/>
        </p:nvSpPr>
        <p:spPr bwMode="auto">
          <a:xfrm>
            <a:off x="6526213" y="231775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9" name="Freeform 131">
            <a:extLst>
              <a:ext uri="{FF2B5EF4-FFF2-40B4-BE49-F238E27FC236}">
                <a16:creationId xmlns:a16="http://schemas.microsoft.com/office/drawing/2014/main" id="{253C3856-4913-45EB-A35F-A61F5AD53BDC}"/>
              </a:ext>
            </a:extLst>
          </p:cNvPr>
          <p:cNvSpPr>
            <a:spLocks/>
          </p:cNvSpPr>
          <p:nvPr/>
        </p:nvSpPr>
        <p:spPr bwMode="auto">
          <a:xfrm>
            <a:off x="6526213" y="23828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0" name="Freeform 132">
            <a:extLst>
              <a:ext uri="{FF2B5EF4-FFF2-40B4-BE49-F238E27FC236}">
                <a16:creationId xmlns:a16="http://schemas.microsoft.com/office/drawing/2014/main" id="{08B09EC2-8379-4380-9B0D-4B0EE9AB518F}"/>
              </a:ext>
            </a:extLst>
          </p:cNvPr>
          <p:cNvSpPr>
            <a:spLocks/>
          </p:cNvSpPr>
          <p:nvPr/>
        </p:nvSpPr>
        <p:spPr bwMode="auto">
          <a:xfrm>
            <a:off x="6526213" y="244475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1" name="Freeform 133">
            <a:extLst>
              <a:ext uri="{FF2B5EF4-FFF2-40B4-BE49-F238E27FC236}">
                <a16:creationId xmlns:a16="http://schemas.microsoft.com/office/drawing/2014/main" id="{D8E2CE4E-19B5-47F6-BF99-6019AB0C046E}"/>
              </a:ext>
            </a:extLst>
          </p:cNvPr>
          <p:cNvSpPr>
            <a:spLocks/>
          </p:cNvSpPr>
          <p:nvPr/>
        </p:nvSpPr>
        <p:spPr bwMode="auto">
          <a:xfrm>
            <a:off x="6526213" y="25098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2" name="Freeform 134">
            <a:extLst>
              <a:ext uri="{FF2B5EF4-FFF2-40B4-BE49-F238E27FC236}">
                <a16:creationId xmlns:a16="http://schemas.microsoft.com/office/drawing/2014/main" id="{2AF84B92-4962-4301-A211-648A6CB0C36F}"/>
              </a:ext>
            </a:extLst>
          </p:cNvPr>
          <p:cNvSpPr>
            <a:spLocks/>
          </p:cNvSpPr>
          <p:nvPr/>
        </p:nvSpPr>
        <p:spPr bwMode="auto">
          <a:xfrm>
            <a:off x="6526213" y="257175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3" name="Freeform 135">
            <a:extLst>
              <a:ext uri="{FF2B5EF4-FFF2-40B4-BE49-F238E27FC236}">
                <a16:creationId xmlns:a16="http://schemas.microsoft.com/office/drawing/2014/main" id="{D65DDB6C-6F20-4C00-B598-42682DA6E32D}"/>
              </a:ext>
            </a:extLst>
          </p:cNvPr>
          <p:cNvSpPr>
            <a:spLocks/>
          </p:cNvSpPr>
          <p:nvPr/>
        </p:nvSpPr>
        <p:spPr bwMode="auto">
          <a:xfrm>
            <a:off x="6526213" y="26368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4" name="Freeform 136">
            <a:extLst>
              <a:ext uri="{FF2B5EF4-FFF2-40B4-BE49-F238E27FC236}">
                <a16:creationId xmlns:a16="http://schemas.microsoft.com/office/drawing/2014/main" id="{4862A51F-26F0-4572-91CC-25A83231125E}"/>
              </a:ext>
            </a:extLst>
          </p:cNvPr>
          <p:cNvSpPr>
            <a:spLocks/>
          </p:cNvSpPr>
          <p:nvPr/>
        </p:nvSpPr>
        <p:spPr bwMode="auto">
          <a:xfrm>
            <a:off x="6526213" y="269875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5" name="Freeform 137">
            <a:extLst>
              <a:ext uri="{FF2B5EF4-FFF2-40B4-BE49-F238E27FC236}">
                <a16:creationId xmlns:a16="http://schemas.microsoft.com/office/drawing/2014/main" id="{EA1D59A5-FCC6-4F17-87FF-3D344012EB7C}"/>
              </a:ext>
            </a:extLst>
          </p:cNvPr>
          <p:cNvSpPr>
            <a:spLocks/>
          </p:cNvSpPr>
          <p:nvPr/>
        </p:nvSpPr>
        <p:spPr bwMode="auto">
          <a:xfrm>
            <a:off x="6526213" y="2763838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47883763 h 20"/>
              <a:gd name="T6" fmla="*/ 0 w 1"/>
              <a:gd name="T7" fmla="*/ 47883763 h 20"/>
              <a:gd name="T8" fmla="*/ 0 w 1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6" name="Freeform 138">
            <a:extLst>
              <a:ext uri="{FF2B5EF4-FFF2-40B4-BE49-F238E27FC236}">
                <a16:creationId xmlns:a16="http://schemas.microsoft.com/office/drawing/2014/main" id="{C2D86670-9698-4A1C-BE85-44C50F84C045}"/>
              </a:ext>
            </a:extLst>
          </p:cNvPr>
          <p:cNvSpPr>
            <a:spLocks/>
          </p:cNvSpPr>
          <p:nvPr/>
        </p:nvSpPr>
        <p:spPr bwMode="auto">
          <a:xfrm>
            <a:off x="6526213" y="282892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7" name="Freeform 139">
            <a:extLst>
              <a:ext uri="{FF2B5EF4-FFF2-40B4-BE49-F238E27FC236}">
                <a16:creationId xmlns:a16="http://schemas.microsoft.com/office/drawing/2014/main" id="{8D84C0F2-0FA1-47D8-823D-0F622CBF5D54}"/>
              </a:ext>
            </a:extLst>
          </p:cNvPr>
          <p:cNvSpPr>
            <a:spLocks/>
          </p:cNvSpPr>
          <p:nvPr/>
        </p:nvSpPr>
        <p:spPr bwMode="auto">
          <a:xfrm>
            <a:off x="6526213" y="28908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8" name="Freeform 140">
            <a:extLst>
              <a:ext uri="{FF2B5EF4-FFF2-40B4-BE49-F238E27FC236}">
                <a16:creationId xmlns:a16="http://schemas.microsoft.com/office/drawing/2014/main" id="{43E24DC0-3D6D-442B-B531-B80662C801C3}"/>
              </a:ext>
            </a:extLst>
          </p:cNvPr>
          <p:cNvSpPr>
            <a:spLocks/>
          </p:cNvSpPr>
          <p:nvPr/>
        </p:nvSpPr>
        <p:spPr bwMode="auto">
          <a:xfrm>
            <a:off x="6526213" y="29543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9" name="Freeform 141">
            <a:extLst>
              <a:ext uri="{FF2B5EF4-FFF2-40B4-BE49-F238E27FC236}">
                <a16:creationId xmlns:a16="http://schemas.microsoft.com/office/drawing/2014/main" id="{8C1560D0-7092-4764-9E47-F19539ECD01B}"/>
              </a:ext>
            </a:extLst>
          </p:cNvPr>
          <p:cNvSpPr>
            <a:spLocks/>
          </p:cNvSpPr>
          <p:nvPr/>
        </p:nvSpPr>
        <p:spPr bwMode="auto">
          <a:xfrm>
            <a:off x="6526213" y="30178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60" name="Freeform 142">
            <a:extLst>
              <a:ext uri="{FF2B5EF4-FFF2-40B4-BE49-F238E27FC236}">
                <a16:creationId xmlns:a16="http://schemas.microsoft.com/office/drawing/2014/main" id="{E5046138-13AC-41FA-9495-691E1356B1EA}"/>
              </a:ext>
            </a:extLst>
          </p:cNvPr>
          <p:cNvSpPr>
            <a:spLocks/>
          </p:cNvSpPr>
          <p:nvPr/>
        </p:nvSpPr>
        <p:spPr bwMode="auto">
          <a:xfrm>
            <a:off x="6526213" y="3081338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47883763 h 20"/>
              <a:gd name="T6" fmla="*/ 0 w 1"/>
              <a:gd name="T7" fmla="*/ 47883763 h 20"/>
              <a:gd name="T8" fmla="*/ 0 w 1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61" name="Freeform 143">
            <a:extLst>
              <a:ext uri="{FF2B5EF4-FFF2-40B4-BE49-F238E27FC236}">
                <a16:creationId xmlns:a16="http://schemas.microsoft.com/office/drawing/2014/main" id="{D4ADB709-56ED-4EA2-8E0F-8E8290882902}"/>
              </a:ext>
            </a:extLst>
          </p:cNvPr>
          <p:cNvSpPr>
            <a:spLocks/>
          </p:cNvSpPr>
          <p:nvPr/>
        </p:nvSpPr>
        <p:spPr bwMode="auto">
          <a:xfrm>
            <a:off x="6526213" y="31448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62" name="Freeform 144">
            <a:extLst>
              <a:ext uri="{FF2B5EF4-FFF2-40B4-BE49-F238E27FC236}">
                <a16:creationId xmlns:a16="http://schemas.microsoft.com/office/drawing/2014/main" id="{3C681BD1-6ED9-44ED-B884-67A1DD36C202}"/>
              </a:ext>
            </a:extLst>
          </p:cNvPr>
          <p:cNvSpPr>
            <a:spLocks/>
          </p:cNvSpPr>
          <p:nvPr/>
        </p:nvSpPr>
        <p:spPr bwMode="auto">
          <a:xfrm>
            <a:off x="6496050" y="3148013"/>
            <a:ext cx="69850" cy="77787"/>
          </a:xfrm>
          <a:custGeom>
            <a:avLst/>
            <a:gdLst>
              <a:gd name="T0" fmla="*/ 108367513 w 44"/>
              <a:gd name="T1" fmla="*/ 0 h 49"/>
              <a:gd name="T2" fmla="*/ 0 w 44"/>
              <a:gd name="T3" fmla="*/ 0 h 49"/>
              <a:gd name="T4" fmla="*/ 55443438 w 44"/>
              <a:gd name="T5" fmla="*/ 120966722 h 49"/>
              <a:gd name="T6" fmla="*/ 108367513 w 44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" h="49">
                <a:moveTo>
                  <a:pt x="43" y="0"/>
                </a:moveTo>
                <a:lnTo>
                  <a:pt x="0" y="0"/>
                </a:lnTo>
                <a:lnTo>
                  <a:pt x="22" y="48"/>
                </a:lnTo>
                <a:lnTo>
                  <a:pt x="43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63" name="Rectangle 145">
            <a:extLst>
              <a:ext uri="{FF2B5EF4-FFF2-40B4-BE49-F238E27FC236}">
                <a16:creationId xmlns:a16="http://schemas.microsoft.com/office/drawing/2014/main" id="{00BA96A5-B0DE-42A0-9399-DFE63E48B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513" y="763588"/>
            <a:ext cx="3275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>
                <a:solidFill>
                  <a:srgbClr val="000000"/>
                </a:solidFill>
              </a:rPr>
              <a:t>Megvalósíthatósági alternatívák</a:t>
            </a:r>
          </a:p>
          <a:p>
            <a:pPr>
              <a:spcBef>
                <a:spcPct val="0"/>
              </a:spcBef>
            </a:pPr>
            <a:r>
              <a:rPr lang="en-US" altLang="hu-HU" sz="1600">
                <a:solidFill>
                  <a:srgbClr val="000000"/>
                </a:solidFill>
              </a:rPr>
              <a:t>kiválasztása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Élőláb helye 4">
            <a:extLst>
              <a:ext uri="{FF2B5EF4-FFF2-40B4-BE49-F238E27FC236}">
                <a16:creationId xmlns:a16="http://schemas.microsoft.com/office/drawing/2014/main" id="{421F992C-EE5C-4027-865A-A72130E10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59395" name="Dia számának helye 5">
            <a:extLst>
              <a:ext uri="{FF2B5EF4-FFF2-40B4-BE49-F238E27FC236}">
                <a16:creationId xmlns:a16="http://schemas.microsoft.com/office/drawing/2014/main" id="{140B53A0-6E4B-41B4-951E-4879DC5B8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657C3E75-E6BF-4DAA-820C-A99A0C209AB5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59396" name="Rectangle 2">
            <a:extLst>
              <a:ext uri="{FF2B5EF4-FFF2-40B4-BE49-F238E27FC236}">
                <a16:creationId xmlns:a16="http://schemas.microsoft.com/office/drawing/2014/main" id="{54C94EEB-56C5-4ED1-8208-F00EE71BE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59397" name="Rectangle 3">
            <a:extLst>
              <a:ext uri="{FF2B5EF4-FFF2-40B4-BE49-F238E27FC236}">
                <a16:creationId xmlns:a16="http://schemas.microsoft.com/office/drawing/2014/main" id="{B29AC08D-93EF-46D8-B13A-0FF1F1AEE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59398" name="Rectangle 4">
            <a:extLst>
              <a:ext uri="{FF2B5EF4-FFF2-40B4-BE49-F238E27FC236}">
                <a16:creationId xmlns:a16="http://schemas.microsoft.com/office/drawing/2014/main" id="{B72E7AB2-D5F8-4A44-A9E8-B27313898D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8525" y="593725"/>
            <a:ext cx="8558213" cy="534988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AZ EDDIGIEK ÖSSZEFOGLALÁSA</a:t>
            </a:r>
          </a:p>
        </p:txBody>
      </p:sp>
      <p:sp>
        <p:nvSpPr>
          <p:cNvPr id="59399" name="Rectangle 5">
            <a:extLst>
              <a:ext uri="{FF2B5EF4-FFF2-40B4-BE49-F238E27FC236}">
                <a16:creationId xmlns:a16="http://schemas.microsoft.com/office/drawing/2014/main" id="{B652A8D9-C2D0-4C8F-9393-6876CBB34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688" y="2206625"/>
            <a:ext cx="66167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Azonosítsuk az entitásokat</a:t>
            </a:r>
          </a:p>
        </p:txBody>
      </p:sp>
      <p:sp>
        <p:nvSpPr>
          <p:cNvPr id="59400" name="Rectangle 6">
            <a:extLst>
              <a:ext uri="{FF2B5EF4-FFF2-40B4-BE49-F238E27FC236}">
                <a16:creationId xmlns:a16="http://schemas.microsoft.com/office/drawing/2014/main" id="{3CBC6820-584F-4DB1-AA74-4D4953A18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688" y="2828925"/>
            <a:ext cx="6616700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Azonosítsuk a kapcsolatokat</a:t>
            </a:r>
          </a:p>
        </p:txBody>
      </p:sp>
      <p:sp>
        <p:nvSpPr>
          <p:cNvPr id="59401" name="Rectangle 7">
            <a:extLst>
              <a:ext uri="{FF2B5EF4-FFF2-40B4-BE49-F238E27FC236}">
                <a16:creationId xmlns:a16="http://schemas.microsoft.com/office/drawing/2014/main" id="{EA1097B9-E884-42B1-A075-9E2CF7AD5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688" y="4075113"/>
            <a:ext cx="6986587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Tekintsük át a struktúrát (topológia)</a:t>
            </a:r>
          </a:p>
        </p:txBody>
      </p:sp>
      <p:sp>
        <p:nvSpPr>
          <p:cNvPr id="59402" name="Rectangle 8">
            <a:extLst>
              <a:ext uri="{FF2B5EF4-FFF2-40B4-BE49-F238E27FC236}">
                <a16:creationId xmlns:a16="http://schemas.microsoft.com/office/drawing/2014/main" id="{0AE13FA8-F91C-412A-8F03-E7FDA6977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688" y="4705350"/>
            <a:ext cx="7205662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A  DFD érvényesítés egy későbbi előadás tárgya</a:t>
            </a:r>
          </a:p>
        </p:txBody>
      </p:sp>
      <p:sp>
        <p:nvSpPr>
          <p:cNvPr id="59403" name="Rectangle 9">
            <a:extLst>
              <a:ext uri="{FF2B5EF4-FFF2-40B4-BE49-F238E27FC236}">
                <a16:creationId xmlns:a16="http://schemas.microsoft.com/office/drawing/2014/main" id="{7C54C10A-E5D7-4CF3-B73A-0FB9E1BEB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688" y="3454400"/>
            <a:ext cx="7354887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Rajzoljuk meg az LDS-t és nevezzük el a kapcsolatokat</a:t>
            </a:r>
          </a:p>
        </p:txBody>
      </p:sp>
    </p:spTree>
  </p:cSld>
  <p:clrMapOvr>
    <a:masterClrMapping/>
  </p:clrMapOvr>
  <p:transition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Élőláb helye 4">
            <a:extLst>
              <a:ext uri="{FF2B5EF4-FFF2-40B4-BE49-F238E27FC236}">
                <a16:creationId xmlns:a16="http://schemas.microsoft.com/office/drawing/2014/main" id="{031B3CC0-BF5D-4DFD-A032-42231E1B4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61443" name="Dia számának helye 5">
            <a:extLst>
              <a:ext uri="{FF2B5EF4-FFF2-40B4-BE49-F238E27FC236}">
                <a16:creationId xmlns:a16="http://schemas.microsoft.com/office/drawing/2014/main" id="{D9354C2E-7DBD-46C8-A78E-4FB857A32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7AA68A95-A499-4331-B36D-03DB860FE82C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61444" name="Rectangle 2">
            <a:extLst>
              <a:ext uri="{FF2B5EF4-FFF2-40B4-BE49-F238E27FC236}">
                <a16:creationId xmlns:a16="http://schemas.microsoft.com/office/drawing/2014/main" id="{FA7F016B-2453-409B-8406-9AEFCEDDB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2300" b="0">
                <a:solidFill>
                  <a:srgbClr val="000000"/>
                </a:solidFill>
              </a:rPr>
              <a:t>ENTITÁSNÉZETEK (MEGJELENÉSI FORMÁK)</a:t>
            </a:r>
          </a:p>
        </p:txBody>
      </p:sp>
      <p:sp>
        <p:nvSpPr>
          <p:cNvPr id="61445" name="Rectangle 3">
            <a:extLst>
              <a:ext uri="{FF2B5EF4-FFF2-40B4-BE49-F238E27FC236}">
                <a16:creationId xmlns:a16="http://schemas.microsoft.com/office/drawing/2014/main" id="{2522DC52-933F-4EE9-89EC-A8527BADB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963" y="2216150"/>
            <a:ext cx="7772400" cy="375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Clr>
                <a:schemeClr val="tx1"/>
              </a:buClr>
              <a:buSzPct val="75000"/>
              <a:buFontTx/>
              <a:buChar char="•"/>
            </a:pPr>
            <a:r>
              <a:rPr lang="en-US" altLang="hu-HU" sz="2000" b="0"/>
              <a:t>ugyanazon valós világbeli egyed adott (al)rendszer(ek)ben megjelenő különböző formái</a:t>
            </a:r>
          </a:p>
          <a:p>
            <a:pPr lvl="2">
              <a:buClr>
                <a:schemeClr val="tx1"/>
              </a:buClr>
              <a:buSzPct val="65000"/>
              <a:buFontTx/>
              <a:buChar char="•"/>
            </a:pPr>
            <a:r>
              <a:rPr lang="en-US" altLang="hu-HU" sz="2000" b="0"/>
              <a:t>nem egymást kizáró, hanem együtt, párhuzamosan létező viselkedés,</a:t>
            </a:r>
          </a:p>
          <a:p>
            <a:pPr lvl="2">
              <a:buClr>
                <a:schemeClr val="tx1"/>
              </a:buClr>
              <a:buSzPct val="65000"/>
              <a:buFontTx/>
              <a:buChar char="•"/>
            </a:pPr>
            <a:r>
              <a:rPr lang="en-US" altLang="hu-HU" sz="2000" b="0"/>
              <a:t>általában szükséges a nézetek közötti összehangolás,</a:t>
            </a:r>
          </a:p>
          <a:p>
            <a:pPr lvl="2">
              <a:buClr>
                <a:schemeClr val="tx1"/>
              </a:buClr>
              <a:buSzPct val="65000"/>
              <a:buFontTx/>
              <a:buChar char="•"/>
            </a:pPr>
            <a:r>
              <a:rPr lang="en-US" altLang="hu-HU" sz="2000" b="0"/>
              <a:t>lehetnek közös tulajdonságaik,</a:t>
            </a:r>
          </a:p>
          <a:p>
            <a:pPr lvl="2">
              <a:buClr>
                <a:schemeClr val="tx1"/>
              </a:buClr>
              <a:buSzPct val="65000"/>
              <a:buFontTx/>
              <a:buChar char="•"/>
            </a:pPr>
            <a:r>
              <a:rPr lang="en-US" altLang="hu-HU" sz="2000" b="0"/>
              <a:t>egyik nézettel kapcsolatos esemény befolyásolhatja a másik nézet életét.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Élőláb helye 2">
            <a:extLst>
              <a:ext uri="{FF2B5EF4-FFF2-40B4-BE49-F238E27FC236}">
                <a16:creationId xmlns:a16="http://schemas.microsoft.com/office/drawing/2014/main" id="{59A48C07-037F-4919-B54D-9F8CE89F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62467" name="Dia számának helye 3">
            <a:extLst>
              <a:ext uri="{FF2B5EF4-FFF2-40B4-BE49-F238E27FC236}">
                <a16:creationId xmlns:a16="http://schemas.microsoft.com/office/drawing/2014/main" id="{E1413895-043F-44CC-BF07-DFF195CE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4E335D83-B940-48EA-B4DE-667ABCB471C9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id="{96E5DD5D-BC4A-4512-97B7-90AC30C36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2300" b="0">
                <a:latin typeface="Times New Roman" panose="02020603050405020304" pitchFamily="18" charset="0"/>
              </a:rPr>
              <a:t>ENTITÁSNÉZETEK (MEGJELENÉSI FORMÁK)</a:t>
            </a:r>
          </a:p>
        </p:txBody>
      </p:sp>
      <p:sp>
        <p:nvSpPr>
          <p:cNvPr id="62469" name="Rectangle 3">
            <a:extLst>
              <a:ext uri="{FF2B5EF4-FFF2-40B4-BE49-F238E27FC236}">
                <a16:creationId xmlns:a16="http://schemas.microsoft.com/office/drawing/2014/main" id="{E27A9252-9A84-4FF4-9FCB-F10CA94B0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1987550"/>
            <a:ext cx="1511300" cy="587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en-US" altLang="hu-HU" sz="2000" b="0"/>
              <a:t>Entitásnév</a:t>
            </a:r>
          </a:p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en-US" altLang="hu-HU" sz="2000" b="0"/>
              <a:t>-alap</a:t>
            </a:r>
          </a:p>
        </p:txBody>
      </p:sp>
      <p:sp>
        <p:nvSpPr>
          <p:cNvPr id="62470" name="Rectangle 4">
            <a:extLst>
              <a:ext uri="{FF2B5EF4-FFF2-40B4-BE49-F238E27FC236}">
                <a16:creationId xmlns:a16="http://schemas.microsoft.com/office/drawing/2014/main" id="{2C745F50-8191-4A7F-BAA6-9D91B3989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50" y="3054350"/>
            <a:ext cx="1511300" cy="587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en-US" altLang="hu-HU" sz="2000" b="0"/>
              <a:t>Entitásnév</a:t>
            </a:r>
          </a:p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en-US" altLang="hu-HU" sz="2000" b="0"/>
              <a:t>-egyik</a:t>
            </a:r>
          </a:p>
        </p:txBody>
      </p:sp>
      <p:sp>
        <p:nvSpPr>
          <p:cNvPr id="62471" name="Rectangle 5">
            <a:extLst>
              <a:ext uri="{FF2B5EF4-FFF2-40B4-BE49-F238E27FC236}">
                <a16:creationId xmlns:a16="http://schemas.microsoft.com/office/drawing/2014/main" id="{D81ACBA1-8094-47AE-95EE-980D39E00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750" y="3054350"/>
            <a:ext cx="1511300" cy="587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en-US" altLang="hu-HU" sz="2000" b="0"/>
              <a:t>Entitásnév</a:t>
            </a:r>
          </a:p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en-US" altLang="hu-HU" sz="2000" b="0"/>
              <a:t>-másik</a:t>
            </a:r>
          </a:p>
        </p:txBody>
      </p:sp>
      <p:sp>
        <p:nvSpPr>
          <p:cNvPr id="62472" name="Line 6">
            <a:extLst>
              <a:ext uri="{FF2B5EF4-FFF2-40B4-BE49-F238E27FC236}">
                <a16:creationId xmlns:a16="http://schemas.microsoft.com/office/drawing/2014/main" id="{AEEB5324-9941-41AC-B949-8ECB9FE2C2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2590800"/>
            <a:ext cx="1371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73" name="Line 7">
            <a:extLst>
              <a:ext uri="{FF2B5EF4-FFF2-40B4-BE49-F238E27FC236}">
                <a16:creationId xmlns:a16="http://schemas.microsoft.com/office/drawing/2014/main" id="{FA754AD3-D538-45B4-9F9B-7A20D29ABC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590800"/>
            <a:ext cx="1143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74" name="Rectangle 8">
            <a:extLst>
              <a:ext uri="{FF2B5EF4-FFF2-40B4-BE49-F238E27FC236}">
                <a16:creationId xmlns:a16="http://schemas.microsoft.com/office/drawing/2014/main" id="{741F4F5E-1D34-4A91-BB67-13B4EA1E5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150" y="2063750"/>
            <a:ext cx="1511300" cy="498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en-US" altLang="hu-HU" sz="2000" b="0"/>
              <a:t>Ügyfél</a:t>
            </a:r>
          </a:p>
        </p:txBody>
      </p:sp>
      <p:sp>
        <p:nvSpPr>
          <p:cNvPr id="62475" name="Rectangle 9">
            <a:extLst>
              <a:ext uri="{FF2B5EF4-FFF2-40B4-BE49-F238E27FC236}">
                <a16:creationId xmlns:a16="http://schemas.microsoft.com/office/drawing/2014/main" id="{B50F1274-BE17-4069-860E-3C8E2DC16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350" y="3054350"/>
            <a:ext cx="1816100" cy="587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en-US" altLang="hu-HU" sz="2000" b="0"/>
              <a:t>Ügyfél</a:t>
            </a:r>
          </a:p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en-US" altLang="hu-HU" sz="2000" b="0"/>
              <a:t>-tanfolyamon</a:t>
            </a:r>
          </a:p>
        </p:txBody>
      </p:sp>
      <p:sp>
        <p:nvSpPr>
          <p:cNvPr id="62476" name="Rectangle 10">
            <a:extLst>
              <a:ext uri="{FF2B5EF4-FFF2-40B4-BE49-F238E27FC236}">
                <a16:creationId xmlns:a16="http://schemas.microsoft.com/office/drawing/2014/main" id="{A24830DE-A4F4-4764-B23B-91BD4BCFD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0" y="3054350"/>
            <a:ext cx="1892300" cy="587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en-US" altLang="hu-HU" sz="2000" b="0"/>
              <a:t>Ügyfél</a:t>
            </a:r>
          </a:p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en-US" altLang="hu-HU" sz="2000" b="0"/>
              <a:t>-könyvelésben</a:t>
            </a:r>
          </a:p>
        </p:txBody>
      </p:sp>
      <p:sp>
        <p:nvSpPr>
          <p:cNvPr id="62477" name="Line 11">
            <a:extLst>
              <a:ext uri="{FF2B5EF4-FFF2-40B4-BE49-F238E27FC236}">
                <a16:creationId xmlns:a16="http://schemas.microsoft.com/office/drawing/2014/main" id="{A0FFD67C-B0C4-4ECD-8123-6CD899FBEF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2590800"/>
            <a:ext cx="1371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78" name="Line 12">
            <a:extLst>
              <a:ext uri="{FF2B5EF4-FFF2-40B4-BE49-F238E27FC236}">
                <a16:creationId xmlns:a16="http://schemas.microsoft.com/office/drawing/2014/main" id="{952A8AF7-F3FA-4E4D-8CA7-BA709144AFC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590800"/>
            <a:ext cx="1143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79" name="Rectangle 13">
            <a:extLst>
              <a:ext uri="{FF2B5EF4-FFF2-40B4-BE49-F238E27FC236}">
                <a16:creationId xmlns:a16="http://schemas.microsoft.com/office/drawing/2014/main" id="{761DD4F9-5457-4D5F-9ABD-52B367299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50" y="4802188"/>
            <a:ext cx="1511300" cy="587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en-US" altLang="hu-HU" sz="2000" b="0"/>
              <a:t>Entitásnév</a:t>
            </a:r>
          </a:p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en-US" altLang="hu-HU" sz="2000" b="0"/>
              <a:t>-alap+egyik</a:t>
            </a:r>
          </a:p>
        </p:txBody>
      </p:sp>
      <p:sp>
        <p:nvSpPr>
          <p:cNvPr id="62480" name="Rectangle 14">
            <a:extLst>
              <a:ext uri="{FF2B5EF4-FFF2-40B4-BE49-F238E27FC236}">
                <a16:creationId xmlns:a16="http://schemas.microsoft.com/office/drawing/2014/main" id="{D05E6C3E-B43F-45CD-88FE-D648A56FE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750" y="4802188"/>
            <a:ext cx="1511300" cy="587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en-US" altLang="hu-HU" sz="2000" b="0"/>
              <a:t>Entitásnév</a:t>
            </a:r>
          </a:p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en-US" altLang="hu-HU" sz="2000" b="0"/>
              <a:t>-másik</a:t>
            </a:r>
          </a:p>
        </p:txBody>
      </p:sp>
      <p:sp>
        <p:nvSpPr>
          <p:cNvPr id="62481" name="Line 15">
            <a:extLst>
              <a:ext uri="{FF2B5EF4-FFF2-40B4-BE49-F238E27FC236}">
                <a16:creationId xmlns:a16="http://schemas.microsoft.com/office/drawing/2014/main" id="{D2E72081-7112-4D20-AC50-091B7431AD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5100638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82" name="Rectangle 16">
            <a:extLst>
              <a:ext uri="{FF2B5EF4-FFF2-40B4-BE49-F238E27FC236}">
                <a16:creationId xmlns:a16="http://schemas.microsoft.com/office/drawing/2014/main" id="{7E1132B7-9D56-45B9-BB4F-3515433D7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191000"/>
            <a:ext cx="868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u-HU" sz="2000" b="0"/>
              <a:t>Az alap megjelenési forma összevonható egy másikkal:</a:t>
            </a:r>
          </a:p>
        </p:txBody>
      </p:sp>
      <p:sp>
        <p:nvSpPr>
          <p:cNvPr id="62483" name="Rectangle 17">
            <a:extLst>
              <a:ext uri="{FF2B5EF4-FFF2-40B4-BE49-F238E27FC236}">
                <a16:creationId xmlns:a16="http://schemas.microsoft.com/office/drawing/2014/main" id="{6EBFF951-F458-42CE-AA32-1093277F7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350" y="4802188"/>
            <a:ext cx="18161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en-US" altLang="hu-HU" sz="2000" b="0"/>
              <a:t>Ügyfél</a:t>
            </a:r>
          </a:p>
        </p:txBody>
      </p:sp>
      <p:sp>
        <p:nvSpPr>
          <p:cNvPr id="62484" name="Rectangle 18">
            <a:extLst>
              <a:ext uri="{FF2B5EF4-FFF2-40B4-BE49-F238E27FC236}">
                <a16:creationId xmlns:a16="http://schemas.microsoft.com/office/drawing/2014/main" id="{A79CE620-BBC0-4BF4-8EAC-137618497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0" y="4802188"/>
            <a:ext cx="1892300" cy="587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en-US" altLang="hu-HU" sz="2000" b="0"/>
              <a:t>Ügyfél</a:t>
            </a:r>
          </a:p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en-US" altLang="hu-HU" sz="2000" b="0"/>
              <a:t>-könyvelésben</a:t>
            </a:r>
          </a:p>
        </p:txBody>
      </p:sp>
      <p:sp>
        <p:nvSpPr>
          <p:cNvPr id="62485" name="Line 19">
            <a:extLst>
              <a:ext uri="{FF2B5EF4-FFF2-40B4-BE49-F238E27FC236}">
                <a16:creationId xmlns:a16="http://schemas.microsoft.com/office/drawing/2014/main" id="{D12CDF2E-70FD-49A1-BE76-8E2440C736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510063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86" name="Rectangle 20">
            <a:extLst>
              <a:ext uri="{FF2B5EF4-FFF2-40B4-BE49-F238E27FC236}">
                <a16:creationId xmlns:a16="http://schemas.microsoft.com/office/drawing/2014/main" id="{7542D804-5141-4869-B1C5-1821336AE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663" y="5557838"/>
            <a:ext cx="463073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u-HU" sz="2000" b="0"/>
              <a:t>Az ügyfél elsődlegesen a tanfolyami rendszerben jelenik meg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Élőláb helye 2">
            <a:extLst>
              <a:ext uri="{FF2B5EF4-FFF2-40B4-BE49-F238E27FC236}">
                <a16:creationId xmlns:a16="http://schemas.microsoft.com/office/drawing/2014/main" id="{3A52AAB1-FA74-4D51-8190-0149B93ED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10243" name="Dia számának helye 3">
            <a:extLst>
              <a:ext uri="{FF2B5EF4-FFF2-40B4-BE49-F238E27FC236}">
                <a16:creationId xmlns:a16="http://schemas.microsoft.com/office/drawing/2014/main" id="{B7F88042-55C8-4810-A7DD-08E1F751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734AA252-BA61-427A-963E-774AB914877A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FD94CAE3-24E3-469C-B2CF-106DA0EE9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" y="12700"/>
            <a:ext cx="9879013" cy="620395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0245" name="Line 3">
            <a:extLst>
              <a:ext uri="{FF2B5EF4-FFF2-40B4-BE49-F238E27FC236}">
                <a16:creationId xmlns:a16="http://schemas.microsoft.com/office/drawing/2014/main" id="{3C2E263E-E523-4A04-8322-86C7CFF0EB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00" y="373063"/>
            <a:ext cx="9891713" cy="79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46" name="Rectangle 4">
            <a:extLst>
              <a:ext uri="{FF2B5EF4-FFF2-40B4-BE49-F238E27FC236}">
                <a16:creationId xmlns:a16="http://schemas.microsoft.com/office/drawing/2014/main" id="{5BB0E3C9-542B-4C7E-A41A-CF8063A25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2388" y="752475"/>
            <a:ext cx="6605587" cy="53292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0247" name="Line 5">
            <a:extLst>
              <a:ext uri="{FF2B5EF4-FFF2-40B4-BE49-F238E27FC236}">
                <a16:creationId xmlns:a16="http://schemas.microsoft.com/office/drawing/2014/main" id="{C3B7FA9E-579C-4F0C-AC71-F358CF0411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4925" y="1025525"/>
            <a:ext cx="6604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48" name="Rectangle 6">
            <a:extLst>
              <a:ext uri="{FF2B5EF4-FFF2-40B4-BE49-F238E27FC236}">
                <a16:creationId xmlns:a16="http://schemas.microsoft.com/office/drawing/2014/main" id="{4FEF26CD-D841-487F-A9B2-682D031E2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1825" y="2155825"/>
            <a:ext cx="995363" cy="769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0249" name="Rectangle 7">
            <a:extLst>
              <a:ext uri="{FF2B5EF4-FFF2-40B4-BE49-F238E27FC236}">
                <a16:creationId xmlns:a16="http://schemas.microsoft.com/office/drawing/2014/main" id="{F2150098-86E6-4FDA-AA84-7063D2D0F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9275" y="2411413"/>
            <a:ext cx="10826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A JELENLEGI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FOLYAMATOK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VIZSGÁLATA</a:t>
            </a:r>
          </a:p>
        </p:txBody>
      </p:sp>
      <p:sp>
        <p:nvSpPr>
          <p:cNvPr id="10250" name="Rectangle 8">
            <a:extLst>
              <a:ext uri="{FF2B5EF4-FFF2-40B4-BE49-F238E27FC236}">
                <a16:creationId xmlns:a16="http://schemas.microsoft.com/office/drawing/2014/main" id="{6757AC9F-ED1E-4EF8-BD42-EBFD57BAD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7213" y="2097088"/>
            <a:ext cx="60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130</a:t>
            </a:r>
          </a:p>
        </p:txBody>
      </p:sp>
      <p:sp>
        <p:nvSpPr>
          <p:cNvPr id="10251" name="Rectangle 9">
            <a:extLst>
              <a:ext uri="{FF2B5EF4-FFF2-40B4-BE49-F238E27FC236}">
                <a16:creationId xmlns:a16="http://schemas.microsoft.com/office/drawing/2014/main" id="{41692523-005A-467F-84D4-F4B9A94EA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3500438"/>
            <a:ext cx="1062038" cy="765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0252" name="Rectangle 10">
            <a:extLst>
              <a:ext uri="{FF2B5EF4-FFF2-40B4-BE49-F238E27FC236}">
                <a16:creationId xmlns:a16="http://schemas.microsoft.com/office/drawing/2014/main" id="{F27995D6-1736-4BE4-BAA3-43F4EBAE3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238" y="3719513"/>
            <a:ext cx="126047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KÖVETELMÉNYEK</a:t>
            </a:r>
          </a:p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VIZSGÁLATA ÉS</a:t>
            </a:r>
          </a:p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MEGHATÁROZÁSA</a:t>
            </a:r>
          </a:p>
        </p:txBody>
      </p:sp>
      <p:sp>
        <p:nvSpPr>
          <p:cNvPr id="10253" name="Rectangle 11">
            <a:extLst>
              <a:ext uri="{FF2B5EF4-FFF2-40B4-BE49-F238E27FC236}">
                <a16:creationId xmlns:a16="http://schemas.microsoft.com/office/drawing/2014/main" id="{C7EB816D-58F7-4A70-8B50-E3B79AEBA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688" y="347027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120</a:t>
            </a:r>
          </a:p>
        </p:txBody>
      </p:sp>
      <p:sp>
        <p:nvSpPr>
          <p:cNvPr id="10254" name="Rectangle 12">
            <a:extLst>
              <a:ext uri="{FF2B5EF4-FFF2-40B4-BE49-F238E27FC236}">
                <a16:creationId xmlns:a16="http://schemas.microsoft.com/office/drawing/2014/main" id="{61101F0B-AD84-4B3A-8EB2-0254B2D30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8800" y="4800600"/>
            <a:ext cx="1025525" cy="7493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0255" name="Rectangle 13">
            <a:extLst>
              <a:ext uri="{FF2B5EF4-FFF2-40B4-BE49-F238E27FC236}">
                <a16:creationId xmlns:a16="http://schemas.microsoft.com/office/drawing/2014/main" id="{89A6FDB1-288E-4313-A3D1-619C809AC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225" y="4981575"/>
            <a:ext cx="10541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A JELENLEGI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ADATOK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VIZSGÁLATA</a:t>
            </a:r>
          </a:p>
        </p:txBody>
      </p:sp>
      <p:sp>
        <p:nvSpPr>
          <p:cNvPr id="10256" name="Rectangle 14">
            <a:extLst>
              <a:ext uri="{FF2B5EF4-FFF2-40B4-BE49-F238E27FC236}">
                <a16:creationId xmlns:a16="http://schemas.microsoft.com/office/drawing/2014/main" id="{A4FC5012-CA65-45BE-9F63-20E18E021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7850" y="474345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140</a:t>
            </a:r>
          </a:p>
        </p:txBody>
      </p:sp>
      <p:sp>
        <p:nvSpPr>
          <p:cNvPr id="10257" name="Rectangle 15">
            <a:extLst>
              <a:ext uri="{FF2B5EF4-FFF2-40B4-BE49-F238E27FC236}">
                <a16:creationId xmlns:a16="http://schemas.microsoft.com/office/drawing/2014/main" id="{A992AE31-9909-4356-ADE4-23F2E047C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9538" y="4273550"/>
            <a:ext cx="995362" cy="768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0258" name="Line 16">
            <a:extLst>
              <a:ext uri="{FF2B5EF4-FFF2-40B4-BE49-F238E27FC236}">
                <a16:creationId xmlns:a16="http://schemas.microsoft.com/office/drawing/2014/main" id="{C55100A3-FD93-48B2-905D-EAB13D48D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9538" y="4459288"/>
            <a:ext cx="10033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59" name="Rectangle 17">
            <a:extLst>
              <a:ext uri="{FF2B5EF4-FFF2-40B4-BE49-F238E27FC236}">
                <a16:creationId xmlns:a16="http://schemas.microsoft.com/office/drawing/2014/main" id="{1C88F5E7-7DEF-42EB-8A4A-C6DE273CE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3" y="4443413"/>
            <a:ext cx="12271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A JELENLEGI </a:t>
            </a:r>
          </a:p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SZOLGÁLTATÁ-</a:t>
            </a:r>
          </a:p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SOK RACIONALI-</a:t>
            </a:r>
          </a:p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ZÁLÁSA</a:t>
            </a:r>
          </a:p>
        </p:txBody>
      </p:sp>
      <p:sp>
        <p:nvSpPr>
          <p:cNvPr id="10260" name="Rectangle 18">
            <a:extLst>
              <a:ext uri="{FF2B5EF4-FFF2-40B4-BE49-F238E27FC236}">
                <a16:creationId xmlns:a16="http://schemas.microsoft.com/office/drawing/2014/main" id="{F1C56CF0-A8B8-4123-9DED-F222CFC1B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8100" y="4192588"/>
            <a:ext cx="60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150</a:t>
            </a:r>
          </a:p>
        </p:txBody>
      </p:sp>
      <p:sp>
        <p:nvSpPr>
          <p:cNvPr id="10261" name="Rectangle 19">
            <a:extLst>
              <a:ext uri="{FF2B5EF4-FFF2-40B4-BE49-F238E27FC236}">
                <a16:creationId xmlns:a16="http://schemas.microsoft.com/office/drawing/2014/main" id="{F3C80773-5BD3-4EB2-B8FE-0BEC17547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5" y="1900238"/>
            <a:ext cx="1571625" cy="3795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0262" name="Rectangle 20">
            <a:extLst>
              <a:ext uri="{FF2B5EF4-FFF2-40B4-BE49-F238E27FC236}">
                <a16:creationId xmlns:a16="http://schemas.microsoft.com/office/drawing/2014/main" id="{697E7338-4384-4175-AD0B-15CF66333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6858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Megegyezés a vizsgálat határairól</a:t>
            </a:r>
          </a:p>
        </p:txBody>
      </p:sp>
      <p:sp>
        <p:nvSpPr>
          <p:cNvPr id="10263" name="Rectangle 21">
            <a:extLst>
              <a:ext uri="{FF2B5EF4-FFF2-40B4-BE49-F238E27FC236}">
                <a16:creationId xmlns:a16="http://schemas.microsoft.com/office/drawing/2014/main" id="{1C88E670-239C-458A-8BB3-905994A45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1704975"/>
            <a:ext cx="29686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>
                <a:solidFill>
                  <a:srgbClr val="000000"/>
                </a:solidFill>
              </a:rPr>
              <a:t>Megvalósíthatósági</a:t>
            </a:r>
          </a:p>
          <a:p>
            <a:pPr>
              <a:spcBef>
                <a:spcPct val="0"/>
              </a:spcBef>
            </a:pPr>
            <a:r>
              <a:rPr lang="en-US" altLang="hu-HU" sz="1600">
                <a:solidFill>
                  <a:srgbClr val="000000"/>
                </a:solidFill>
              </a:rPr>
              <a:t>tanulmány</a:t>
            </a:r>
          </a:p>
          <a:p>
            <a:pPr>
              <a:spcBef>
                <a:spcPct val="0"/>
              </a:spcBef>
            </a:pPr>
            <a:r>
              <a:rPr lang="en-US" altLang="hu-HU" sz="1600">
                <a:solidFill>
                  <a:srgbClr val="000000"/>
                </a:solidFill>
              </a:rPr>
              <a:t>Projektalapító okirat</a:t>
            </a:r>
          </a:p>
          <a:p>
            <a:pPr>
              <a:spcBef>
                <a:spcPct val="0"/>
              </a:spcBef>
            </a:pPr>
            <a:r>
              <a:rPr lang="en-US" altLang="hu-HU" sz="1600">
                <a:solidFill>
                  <a:srgbClr val="000000"/>
                </a:solidFill>
              </a:rPr>
              <a:t>előző vizsgálatok eredménye</a:t>
            </a:r>
          </a:p>
        </p:txBody>
      </p:sp>
      <p:sp>
        <p:nvSpPr>
          <p:cNvPr id="10264" name="Rectangle 22">
            <a:extLst>
              <a:ext uri="{FF2B5EF4-FFF2-40B4-BE49-F238E27FC236}">
                <a16:creationId xmlns:a16="http://schemas.microsoft.com/office/drawing/2014/main" id="{D1D90576-DE76-4A67-BCDD-0CBE4C944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100" y="3000375"/>
            <a:ext cx="1092200" cy="835025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0265" name="Rectangle 23">
            <a:extLst>
              <a:ext uri="{FF2B5EF4-FFF2-40B4-BE49-F238E27FC236}">
                <a16:creationId xmlns:a16="http://schemas.microsoft.com/office/drawing/2014/main" id="{D1026D75-FA81-42E6-8185-4F6FC44F3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5" y="29210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115</a:t>
            </a:r>
          </a:p>
        </p:txBody>
      </p:sp>
      <p:sp>
        <p:nvSpPr>
          <p:cNvPr id="10266" name="Rectangle 24">
            <a:extLst>
              <a:ext uri="{FF2B5EF4-FFF2-40B4-BE49-F238E27FC236}">
                <a16:creationId xmlns:a16="http://schemas.microsoft.com/office/drawing/2014/main" id="{FDDE114E-4967-46C0-B885-E17BAE563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3160713"/>
            <a:ext cx="12271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A SZERVEZETI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TEVÉKENYSÉG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MODELL KIFEJLESZTÉSE</a:t>
            </a:r>
          </a:p>
        </p:txBody>
      </p:sp>
      <p:sp>
        <p:nvSpPr>
          <p:cNvPr id="10267" name="Rectangle 25">
            <a:extLst>
              <a:ext uri="{FF2B5EF4-FFF2-40B4-BE49-F238E27FC236}">
                <a16:creationId xmlns:a16="http://schemas.microsoft.com/office/drawing/2014/main" id="{2A30FC15-9CE9-414F-98AA-0B044E417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713" y="1582738"/>
            <a:ext cx="229552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Kontextus ábra</a:t>
            </a:r>
          </a:p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Jelenlegi fizikai DFD-k</a:t>
            </a:r>
          </a:p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Elemi folyamatok leírása</a:t>
            </a:r>
          </a:p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Külső egyedek leírása</a:t>
            </a:r>
          </a:p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B/K leírás</a:t>
            </a:r>
          </a:p>
        </p:txBody>
      </p:sp>
      <p:sp>
        <p:nvSpPr>
          <p:cNvPr id="10268" name="Rectangle 26">
            <a:extLst>
              <a:ext uri="{FF2B5EF4-FFF2-40B4-BE49-F238E27FC236}">
                <a16:creationId xmlns:a16="http://schemas.microsoft.com/office/drawing/2014/main" id="{77193D9B-B42C-447A-A60A-04DDB1D3A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188" y="4500563"/>
            <a:ext cx="1398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Jelenlegi LDM</a:t>
            </a:r>
          </a:p>
        </p:txBody>
      </p:sp>
      <p:sp>
        <p:nvSpPr>
          <p:cNvPr id="10269" name="Rectangle 27">
            <a:extLst>
              <a:ext uri="{FF2B5EF4-FFF2-40B4-BE49-F238E27FC236}">
                <a16:creationId xmlns:a16="http://schemas.microsoft.com/office/drawing/2014/main" id="{661509D5-8E2D-40EC-A8C1-957550850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8638" y="3827463"/>
            <a:ext cx="1889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Követelményjegyzék</a:t>
            </a:r>
          </a:p>
        </p:txBody>
      </p:sp>
      <p:sp>
        <p:nvSpPr>
          <p:cNvPr id="10270" name="Rectangle 28">
            <a:extLst>
              <a:ext uri="{FF2B5EF4-FFF2-40B4-BE49-F238E27FC236}">
                <a16:creationId xmlns:a16="http://schemas.microsoft.com/office/drawing/2014/main" id="{4DE719CD-4381-4C8C-9D63-B596F35AE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2838" y="3290888"/>
            <a:ext cx="1814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Felhasználójegyzék</a:t>
            </a:r>
          </a:p>
        </p:txBody>
      </p:sp>
      <p:sp>
        <p:nvSpPr>
          <p:cNvPr id="10271" name="Freeform 29">
            <a:extLst>
              <a:ext uri="{FF2B5EF4-FFF2-40B4-BE49-F238E27FC236}">
                <a16:creationId xmlns:a16="http://schemas.microsoft.com/office/drawing/2014/main" id="{EC6EA582-067A-45EE-8B52-F3A90F142168}"/>
              </a:ext>
            </a:extLst>
          </p:cNvPr>
          <p:cNvSpPr>
            <a:spLocks/>
          </p:cNvSpPr>
          <p:nvPr/>
        </p:nvSpPr>
        <p:spPr bwMode="auto">
          <a:xfrm>
            <a:off x="6424613" y="3984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72" name="Freeform 30">
            <a:extLst>
              <a:ext uri="{FF2B5EF4-FFF2-40B4-BE49-F238E27FC236}">
                <a16:creationId xmlns:a16="http://schemas.microsoft.com/office/drawing/2014/main" id="{C4E50B3C-AF5E-4733-A14F-569FB9A8B0DC}"/>
              </a:ext>
            </a:extLst>
          </p:cNvPr>
          <p:cNvSpPr>
            <a:spLocks/>
          </p:cNvSpPr>
          <p:nvPr/>
        </p:nvSpPr>
        <p:spPr bwMode="auto">
          <a:xfrm>
            <a:off x="6424613" y="4603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73" name="Freeform 31">
            <a:extLst>
              <a:ext uri="{FF2B5EF4-FFF2-40B4-BE49-F238E27FC236}">
                <a16:creationId xmlns:a16="http://schemas.microsoft.com/office/drawing/2014/main" id="{835796A3-AED1-4812-94FE-B1FC2083BE65}"/>
              </a:ext>
            </a:extLst>
          </p:cNvPr>
          <p:cNvSpPr>
            <a:spLocks/>
          </p:cNvSpPr>
          <p:nvPr/>
        </p:nvSpPr>
        <p:spPr bwMode="auto">
          <a:xfrm>
            <a:off x="6424613" y="5207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74" name="Freeform 32">
            <a:extLst>
              <a:ext uri="{FF2B5EF4-FFF2-40B4-BE49-F238E27FC236}">
                <a16:creationId xmlns:a16="http://schemas.microsoft.com/office/drawing/2014/main" id="{A7BAF1F1-E7A2-407D-817F-39F6220869D7}"/>
              </a:ext>
            </a:extLst>
          </p:cNvPr>
          <p:cNvSpPr>
            <a:spLocks/>
          </p:cNvSpPr>
          <p:nvPr/>
        </p:nvSpPr>
        <p:spPr bwMode="auto">
          <a:xfrm>
            <a:off x="6424613" y="58102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75" name="Freeform 33">
            <a:extLst>
              <a:ext uri="{FF2B5EF4-FFF2-40B4-BE49-F238E27FC236}">
                <a16:creationId xmlns:a16="http://schemas.microsoft.com/office/drawing/2014/main" id="{0C6CD357-E6F9-4270-A78B-F5A7E67FA63F}"/>
              </a:ext>
            </a:extLst>
          </p:cNvPr>
          <p:cNvSpPr>
            <a:spLocks/>
          </p:cNvSpPr>
          <p:nvPr/>
        </p:nvSpPr>
        <p:spPr bwMode="auto">
          <a:xfrm>
            <a:off x="6424613" y="641350"/>
            <a:ext cx="1587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42843450 h 18"/>
              <a:gd name="T6" fmla="*/ 0 w 1"/>
              <a:gd name="T7" fmla="*/ 42843450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76" name="Freeform 34">
            <a:extLst>
              <a:ext uri="{FF2B5EF4-FFF2-40B4-BE49-F238E27FC236}">
                <a16:creationId xmlns:a16="http://schemas.microsoft.com/office/drawing/2014/main" id="{E1CC441C-5DE7-4F33-8583-5D000E7E76E3}"/>
              </a:ext>
            </a:extLst>
          </p:cNvPr>
          <p:cNvSpPr>
            <a:spLocks/>
          </p:cNvSpPr>
          <p:nvPr/>
        </p:nvSpPr>
        <p:spPr bwMode="auto">
          <a:xfrm>
            <a:off x="6424613" y="7016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77" name="Freeform 35">
            <a:extLst>
              <a:ext uri="{FF2B5EF4-FFF2-40B4-BE49-F238E27FC236}">
                <a16:creationId xmlns:a16="http://schemas.microsoft.com/office/drawing/2014/main" id="{5D710329-7F1E-42A6-B8CB-8470DC7EDDDC}"/>
              </a:ext>
            </a:extLst>
          </p:cNvPr>
          <p:cNvSpPr>
            <a:spLocks/>
          </p:cNvSpPr>
          <p:nvPr/>
        </p:nvSpPr>
        <p:spPr bwMode="auto">
          <a:xfrm>
            <a:off x="6424613" y="7620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78" name="Freeform 36">
            <a:extLst>
              <a:ext uri="{FF2B5EF4-FFF2-40B4-BE49-F238E27FC236}">
                <a16:creationId xmlns:a16="http://schemas.microsoft.com/office/drawing/2014/main" id="{9B191BEA-3F81-403F-B188-1E873189A980}"/>
              </a:ext>
            </a:extLst>
          </p:cNvPr>
          <p:cNvSpPr>
            <a:spLocks/>
          </p:cNvSpPr>
          <p:nvPr/>
        </p:nvSpPr>
        <p:spPr bwMode="auto">
          <a:xfrm>
            <a:off x="6394450" y="758825"/>
            <a:ext cx="63500" cy="73025"/>
          </a:xfrm>
          <a:custGeom>
            <a:avLst/>
            <a:gdLst>
              <a:gd name="T0" fmla="*/ 98286888 w 40"/>
              <a:gd name="T1" fmla="*/ 0 h 46"/>
              <a:gd name="T2" fmla="*/ 0 w 40"/>
              <a:gd name="T3" fmla="*/ 0 h 46"/>
              <a:gd name="T4" fmla="*/ 50403125 w 40"/>
              <a:gd name="T5" fmla="*/ 113407825 h 46"/>
              <a:gd name="T6" fmla="*/ 98286888 w 40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" h="46">
                <a:moveTo>
                  <a:pt x="39" y="0"/>
                </a:moveTo>
                <a:lnTo>
                  <a:pt x="0" y="0"/>
                </a:lnTo>
                <a:lnTo>
                  <a:pt x="20" y="45"/>
                </a:lnTo>
                <a:lnTo>
                  <a:pt x="39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79" name="Rectangle 37">
            <a:extLst>
              <a:ext uri="{FF2B5EF4-FFF2-40B4-BE49-F238E27FC236}">
                <a16:creationId xmlns:a16="http://schemas.microsoft.com/office/drawing/2014/main" id="{FBE09E6F-4E7D-4FE5-B265-D19CC3A2D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325" y="490538"/>
            <a:ext cx="1716088" cy="241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0280" name="Rectangle 38">
            <a:extLst>
              <a:ext uri="{FF2B5EF4-FFF2-40B4-BE49-F238E27FC236}">
                <a16:creationId xmlns:a16="http://schemas.microsoft.com/office/drawing/2014/main" id="{E81C39EA-0F50-44A5-A77A-887C745DD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4313" y="369888"/>
            <a:ext cx="2025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1. szakasz irányítása</a:t>
            </a:r>
          </a:p>
        </p:txBody>
      </p:sp>
      <p:sp>
        <p:nvSpPr>
          <p:cNvPr id="10281" name="Rectangle 39">
            <a:extLst>
              <a:ext uri="{FF2B5EF4-FFF2-40B4-BE49-F238E27FC236}">
                <a16:creationId xmlns:a16="http://schemas.microsoft.com/office/drawing/2014/main" id="{ADA916F5-14B6-4309-BE99-0454FB02B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988" y="36513"/>
            <a:ext cx="5132387" cy="276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0282" name="Rectangle 40">
            <a:extLst>
              <a:ext uri="{FF2B5EF4-FFF2-40B4-BE49-F238E27FC236}">
                <a16:creationId xmlns:a16="http://schemas.microsoft.com/office/drawing/2014/main" id="{1FDBDFBE-D942-450B-BC04-0A42CFE9B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525" y="-28575"/>
            <a:ext cx="5299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Információ gyűjtés / szolgáltatás és irányítás</a:t>
            </a:r>
          </a:p>
        </p:txBody>
      </p:sp>
      <p:sp>
        <p:nvSpPr>
          <p:cNvPr id="10283" name="Line 41">
            <a:extLst>
              <a:ext uri="{FF2B5EF4-FFF2-40B4-BE49-F238E27FC236}">
                <a16:creationId xmlns:a16="http://schemas.microsoft.com/office/drawing/2014/main" id="{7E1E12CA-7EF7-4759-92A6-F2AA2C509D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588" y="381000"/>
            <a:ext cx="0" cy="23860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84" name="Line 42">
            <a:extLst>
              <a:ext uri="{FF2B5EF4-FFF2-40B4-BE49-F238E27FC236}">
                <a16:creationId xmlns:a16="http://schemas.microsoft.com/office/drawing/2014/main" id="{31DCB014-AF17-4ACA-BC35-F6987E9796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588" y="2767013"/>
            <a:ext cx="2967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85" name="Freeform 43">
            <a:extLst>
              <a:ext uri="{FF2B5EF4-FFF2-40B4-BE49-F238E27FC236}">
                <a16:creationId xmlns:a16="http://schemas.microsoft.com/office/drawing/2014/main" id="{EFEA2085-90F5-4A53-A29D-50F53229B622}"/>
              </a:ext>
            </a:extLst>
          </p:cNvPr>
          <p:cNvSpPr>
            <a:spLocks/>
          </p:cNvSpPr>
          <p:nvPr/>
        </p:nvSpPr>
        <p:spPr bwMode="auto">
          <a:xfrm>
            <a:off x="3079750" y="2732088"/>
            <a:ext cx="73025" cy="69850"/>
          </a:xfrm>
          <a:custGeom>
            <a:avLst/>
            <a:gdLst>
              <a:gd name="T0" fmla="*/ 0 w 46"/>
              <a:gd name="T1" fmla="*/ 0 h 44"/>
              <a:gd name="T2" fmla="*/ 0 w 46"/>
              <a:gd name="T3" fmla="*/ 108367513 h 44"/>
              <a:gd name="T4" fmla="*/ 113407825 w 46"/>
              <a:gd name="T5" fmla="*/ 55443438 h 44"/>
              <a:gd name="T6" fmla="*/ 0 w 46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4">
                <a:moveTo>
                  <a:pt x="0" y="0"/>
                </a:moveTo>
                <a:lnTo>
                  <a:pt x="0" y="43"/>
                </a:lnTo>
                <a:lnTo>
                  <a:pt x="45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86" name="Line 44">
            <a:extLst>
              <a:ext uri="{FF2B5EF4-FFF2-40B4-BE49-F238E27FC236}">
                <a16:creationId xmlns:a16="http://schemas.microsoft.com/office/drawing/2014/main" id="{6542B4B2-8F7E-4C0B-87F4-5AB45B5934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000" y="1141413"/>
            <a:ext cx="11493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87" name="Freeform 45">
            <a:extLst>
              <a:ext uri="{FF2B5EF4-FFF2-40B4-BE49-F238E27FC236}">
                <a16:creationId xmlns:a16="http://schemas.microsoft.com/office/drawing/2014/main" id="{0E02F621-900D-44E2-91CB-A6239FAD5146}"/>
              </a:ext>
            </a:extLst>
          </p:cNvPr>
          <p:cNvSpPr>
            <a:spLocks/>
          </p:cNvSpPr>
          <p:nvPr/>
        </p:nvSpPr>
        <p:spPr bwMode="auto">
          <a:xfrm>
            <a:off x="1260475" y="1111250"/>
            <a:ext cx="73025" cy="68263"/>
          </a:xfrm>
          <a:custGeom>
            <a:avLst/>
            <a:gdLst>
              <a:gd name="T0" fmla="*/ 0 w 46"/>
              <a:gd name="T1" fmla="*/ 0 h 43"/>
              <a:gd name="T2" fmla="*/ 0 w 46"/>
              <a:gd name="T3" fmla="*/ 105847338 h 43"/>
              <a:gd name="T4" fmla="*/ 113407825 w 46"/>
              <a:gd name="T5" fmla="*/ 47884113 h 43"/>
              <a:gd name="T6" fmla="*/ 0 w 46"/>
              <a:gd name="T7" fmla="*/ 0 h 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3">
                <a:moveTo>
                  <a:pt x="0" y="0"/>
                </a:moveTo>
                <a:lnTo>
                  <a:pt x="0" y="42"/>
                </a:lnTo>
                <a:lnTo>
                  <a:pt x="45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88" name="Line 46">
            <a:extLst>
              <a:ext uri="{FF2B5EF4-FFF2-40B4-BE49-F238E27FC236}">
                <a16:creationId xmlns:a16="http://schemas.microsoft.com/office/drawing/2014/main" id="{BEE564AB-1291-4E38-8F00-4EC745BE2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588" y="1558925"/>
            <a:ext cx="83454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89" name="Freeform 47">
            <a:extLst>
              <a:ext uri="{FF2B5EF4-FFF2-40B4-BE49-F238E27FC236}">
                <a16:creationId xmlns:a16="http://schemas.microsoft.com/office/drawing/2014/main" id="{48CAB156-CB81-4400-BD88-2DEBC223DCF4}"/>
              </a:ext>
            </a:extLst>
          </p:cNvPr>
          <p:cNvSpPr>
            <a:spLocks/>
          </p:cNvSpPr>
          <p:nvPr/>
        </p:nvSpPr>
        <p:spPr bwMode="auto">
          <a:xfrm>
            <a:off x="8459788" y="1525588"/>
            <a:ext cx="71437" cy="69850"/>
          </a:xfrm>
          <a:custGeom>
            <a:avLst/>
            <a:gdLst>
              <a:gd name="T0" fmla="*/ 0 w 45"/>
              <a:gd name="T1" fmla="*/ 0 h 44"/>
              <a:gd name="T2" fmla="*/ 0 w 45"/>
              <a:gd name="T3" fmla="*/ 108367513 h 44"/>
              <a:gd name="T4" fmla="*/ 110886099 w 45"/>
              <a:gd name="T5" fmla="*/ 50403125 h 44"/>
              <a:gd name="T6" fmla="*/ 0 w 45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" h="44">
                <a:moveTo>
                  <a:pt x="0" y="0"/>
                </a:moveTo>
                <a:lnTo>
                  <a:pt x="0" y="43"/>
                </a:lnTo>
                <a:lnTo>
                  <a:pt x="44" y="2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90" name="Rectangle 48">
            <a:extLst>
              <a:ext uri="{FF2B5EF4-FFF2-40B4-BE49-F238E27FC236}">
                <a16:creationId xmlns:a16="http://schemas.microsoft.com/office/drawing/2014/main" id="{25AAAA55-2FA0-48C2-9195-DC812D9C1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1171575"/>
            <a:ext cx="4224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A projekt és a vizsgálat kiterjedése</a:t>
            </a:r>
          </a:p>
        </p:txBody>
      </p:sp>
      <p:sp>
        <p:nvSpPr>
          <p:cNvPr id="10291" name="Freeform 49">
            <a:extLst>
              <a:ext uri="{FF2B5EF4-FFF2-40B4-BE49-F238E27FC236}">
                <a16:creationId xmlns:a16="http://schemas.microsoft.com/office/drawing/2014/main" id="{4A3E267A-1570-4707-A56A-5E6624AA93DE}"/>
              </a:ext>
            </a:extLst>
          </p:cNvPr>
          <p:cNvSpPr>
            <a:spLocks/>
          </p:cNvSpPr>
          <p:nvPr/>
        </p:nvSpPr>
        <p:spPr bwMode="auto">
          <a:xfrm>
            <a:off x="3781425" y="376238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92" name="Freeform 50">
            <a:extLst>
              <a:ext uri="{FF2B5EF4-FFF2-40B4-BE49-F238E27FC236}">
                <a16:creationId xmlns:a16="http://schemas.microsoft.com/office/drawing/2014/main" id="{62520CE2-8DB2-40E7-BF40-34B7D49E4B91}"/>
              </a:ext>
            </a:extLst>
          </p:cNvPr>
          <p:cNvSpPr>
            <a:spLocks/>
          </p:cNvSpPr>
          <p:nvPr/>
        </p:nvSpPr>
        <p:spPr bwMode="auto">
          <a:xfrm>
            <a:off x="3781425" y="436563"/>
            <a:ext cx="1588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42843450 h 18"/>
              <a:gd name="T6" fmla="*/ 0 w 1"/>
              <a:gd name="T7" fmla="*/ 42843450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93" name="Freeform 51">
            <a:extLst>
              <a:ext uri="{FF2B5EF4-FFF2-40B4-BE49-F238E27FC236}">
                <a16:creationId xmlns:a16="http://schemas.microsoft.com/office/drawing/2014/main" id="{12FC111A-DC99-41A9-A4C7-DB7FB51213E3}"/>
              </a:ext>
            </a:extLst>
          </p:cNvPr>
          <p:cNvSpPr>
            <a:spLocks/>
          </p:cNvSpPr>
          <p:nvPr/>
        </p:nvSpPr>
        <p:spPr bwMode="auto">
          <a:xfrm>
            <a:off x="3781425" y="498475"/>
            <a:ext cx="1588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42843450 h 18"/>
              <a:gd name="T6" fmla="*/ 0 w 1"/>
              <a:gd name="T7" fmla="*/ 42843450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94" name="Freeform 52">
            <a:extLst>
              <a:ext uri="{FF2B5EF4-FFF2-40B4-BE49-F238E27FC236}">
                <a16:creationId xmlns:a16="http://schemas.microsoft.com/office/drawing/2014/main" id="{E93F59D9-7286-4225-83CC-9CE538D74F1C}"/>
              </a:ext>
            </a:extLst>
          </p:cNvPr>
          <p:cNvSpPr>
            <a:spLocks/>
          </p:cNvSpPr>
          <p:nvPr/>
        </p:nvSpPr>
        <p:spPr bwMode="auto">
          <a:xfrm>
            <a:off x="3781425" y="55721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95" name="Freeform 53">
            <a:extLst>
              <a:ext uri="{FF2B5EF4-FFF2-40B4-BE49-F238E27FC236}">
                <a16:creationId xmlns:a16="http://schemas.microsoft.com/office/drawing/2014/main" id="{E1DB454A-8EFA-4A07-A8BC-097C01D3CE96}"/>
              </a:ext>
            </a:extLst>
          </p:cNvPr>
          <p:cNvSpPr>
            <a:spLocks/>
          </p:cNvSpPr>
          <p:nvPr/>
        </p:nvSpPr>
        <p:spPr bwMode="auto">
          <a:xfrm>
            <a:off x="3781425" y="617538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96" name="Freeform 54">
            <a:extLst>
              <a:ext uri="{FF2B5EF4-FFF2-40B4-BE49-F238E27FC236}">
                <a16:creationId xmlns:a16="http://schemas.microsoft.com/office/drawing/2014/main" id="{141FA1CF-EE8B-4A3C-A4C2-98A3E78E07D0}"/>
              </a:ext>
            </a:extLst>
          </p:cNvPr>
          <p:cNvSpPr>
            <a:spLocks/>
          </p:cNvSpPr>
          <p:nvPr/>
        </p:nvSpPr>
        <p:spPr bwMode="auto">
          <a:xfrm>
            <a:off x="3781425" y="67786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97" name="Freeform 55">
            <a:extLst>
              <a:ext uri="{FF2B5EF4-FFF2-40B4-BE49-F238E27FC236}">
                <a16:creationId xmlns:a16="http://schemas.microsoft.com/office/drawing/2014/main" id="{856A82C3-C582-494F-B4BE-0DDA85804382}"/>
              </a:ext>
            </a:extLst>
          </p:cNvPr>
          <p:cNvSpPr>
            <a:spLocks/>
          </p:cNvSpPr>
          <p:nvPr/>
        </p:nvSpPr>
        <p:spPr bwMode="auto">
          <a:xfrm>
            <a:off x="3781425" y="739775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98" name="Freeform 56">
            <a:extLst>
              <a:ext uri="{FF2B5EF4-FFF2-40B4-BE49-F238E27FC236}">
                <a16:creationId xmlns:a16="http://schemas.microsoft.com/office/drawing/2014/main" id="{CECE1E47-3D40-4F6E-9240-E3BC7788DE42}"/>
              </a:ext>
            </a:extLst>
          </p:cNvPr>
          <p:cNvSpPr>
            <a:spLocks/>
          </p:cNvSpPr>
          <p:nvPr/>
        </p:nvSpPr>
        <p:spPr bwMode="auto">
          <a:xfrm>
            <a:off x="3781425" y="796925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99" name="Freeform 57">
            <a:extLst>
              <a:ext uri="{FF2B5EF4-FFF2-40B4-BE49-F238E27FC236}">
                <a16:creationId xmlns:a16="http://schemas.microsoft.com/office/drawing/2014/main" id="{055110C4-6D0E-4A3E-9AB1-6055AF2D0F45}"/>
              </a:ext>
            </a:extLst>
          </p:cNvPr>
          <p:cNvSpPr>
            <a:spLocks/>
          </p:cNvSpPr>
          <p:nvPr/>
        </p:nvSpPr>
        <p:spPr bwMode="auto">
          <a:xfrm>
            <a:off x="3781425" y="858838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00" name="Freeform 58">
            <a:extLst>
              <a:ext uri="{FF2B5EF4-FFF2-40B4-BE49-F238E27FC236}">
                <a16:creationId xmlns:a16="http://schemas.microsoft.com/office/drawing/2014/main" id="{7E98E59D-64DF-4376-B34E-9F7CE3C039F7}"/>
              </a:ext>
            </a:extLst>
          </p:cNvPr>
          <p:cNvSpPr>
            <a:spLocks/>
          </p:cNvSpPr>
          <p:nvPr/>
        </p:nvSpPr>
        <p:spPr bwMode="auto">
          <a:xfrm>
            <a:off x="3781425" y="920750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01" name="Freeform 59">
            <a:extLst>
              <a:ext uri="{FF2B5EF4-FFF2-40B4-BE49-F238E27FC236}">
                <a16:creationId xmlns:a16="http://schemas.microsoft.com/office/drawing/2014/main" id="{8135E2E4-BC09-43AF-AB42-1F8E8D762CB8}"/>
              </a:ext>
            </a:extLst>
          </p:cNvPr>
          <p:cNvSpPr>
            <a:spLocks/>
          </p:cNvSpPr>
          <p:nvPr/>
        </p:nvSpPr>
        <p:spPr bwMode="auto">
          <a:xfrm>
            <a:off x="3781425" y="981075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02" name="Freeform 60">
            <a:extLst>
              <a:ext uri="{FF2B5EF4-FFF2-40B4-BE49-F238E27FC236}">
                <a16:creationId xmlns:a16="http://schemas.microsoft.com/office/drawing/2014/main" id="{7C1EF932-D0ED-426D-B083-F892E4612DD6}"/>
              </a:ext>
            </a:extLst>
          </p:cNvPr>
          <p:cNvSpPr>
            <a:spLocks/>
          </p:cNvSpPr>
          <p:nvPr/>
        </p:nvSpPr>
        <p:spPr bwMode="auto">
          <a:xfrm>
            <a:off x="3781425" y="1041400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03" name="Freeform 61">
            <a:extLst>
              <a:ext uri="{FF2B5EF4-FFF2-40B4-BE49-F238E27FC236}">
                <a16:creationId xmlns:a16="http://schemas.microsoft.com/office/drawing/2014/main" id="{BFB8A3E7-0069-49E6-A8A2-394118889C68}"/>
              </a:ext>
            </a:extLst>
          </p:cNvPr>
          <p:cNvSpPr>
            <a:spLocks/>
          </p:cNvSpPr>
          <p:nvPr/>
        </p:nvSpPr>
        <p:spPr bwMode="auto">
          <a:xfrm>
            <a:off x="3781425" y="1104900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04" name="Freeform 62">
            <a:extLst>
              <a:ext uri="{FF2B5EF4-FFF2-40B4-BE49-F238E27FC236}">
                <a16:creationId xmlns:a16="http://schemas.microsoft.com/office/drawing/2014/main" id="{7A4C2D2E-250D-477D-AD87-9182F01107C0}"/>
              </a:ext>
            </a:extLst>
          </p:cNvPr>
          <p:cNvSpPr>
            <a:spLocks/>
          </p:cNvSpPr>
          <p:nvPr/>
        </p:nvSpPr>
        <p:spPr bwMode="auto">
          <a:xfrm>
            <a:off x="3781425" y="116681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05" name="Freeform 63">
            <a:extLst>
              <a:ext uri="{FF2B5EF4-FFF2-40B4-BE49-F238E27FC236}">
                <a16:creationId xmlns:a16="http://schemas.microsoft.com/office/drawing/2014/main" id="{1526A7F4-6990-4534-B2DB-627A2FE71B13}"/>
              </a:ext>
            </a:extLst>
          </p:cNvPr>
          <p:cNvSpPr>
            <a:spLocks/>
          </p:cNvSpPr>
          <p:nvPr/>
        </p:nvSpPr>
        <p:spPr bwMode="auto">
          <a:xfrm>
            <a:off x="3781425" y="1227138"/>
            <a:ext cx="1588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42843450 h 18"/>
              <a:gd name="T6" fmla="*/ 0 w 1"/>
              <a:gd name="T7" fmla="*/ 42843450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06" name="Freeform 64">
            <a:extLst>
              <a:ext uri="{FF2B5EF4-FFF2-40B4-BE49-F238E27FC236}">
                <a16:creationId xmlns:a16="http://schemas.microsoft.com/office/drawing/2014/main" id="{1168E453-E1F5-4318-9591-71A4316719A1}"/>
              </a:ext>
            </a:extLst>
          </p:cNvPr>
          <p:cNvSpPr>
            <a:spLocks/>
          </p:cNvSpPr>
          <p:nvPr/>
        </p:nvSpPr>
        <p:spPr bwMode="auto">
          <a:xfrm>
            <a:off x="3781425" y="1285875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07" name="Freeform 65">
            <a:extLst>
              <a:ext uri="{FF2B5EF4-FFF2-40B4-BE49-F238E27FC236}">
                <a16:creationId xmlns:a16="http://schemas.microsoft.com/office/drawing/2014/main" id="{DE144C80-803C-4B3C-ABFA-CAE403AC265D}"/>
              </a:ext>
            </a:extLst>
          </p:cNvPr>
          <p:cNvSpPr>
            <a:spLocks/>
          </p:cNvSpPr>
          <p:nvPr/>
        </p:nvSpPr>
        <p:spPr bwMode="auto">
          <a:xfrm>
            <a:off x="3781425" y="1346200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08" name="Freeform 66">
            <a:extLst>
              <a:ext uri="{FF2B5EF4-FFF2-40B4-BE49-F238E27FC236}">
                <a16:creationId xmlns:a16="http://schemas.microsoft.com/office/drawing/2014/main" id="{8CC419EF-50C1-4A1D-95AD-4C14C826D214}"/>
              </a:ext>
            </a:extLst>
          </p:cNvPr>
          <p:cNvSpPr>
            <a:spLocks/>
          </p:cNvSpPr>
          <p:nvPr/>
        </p:nvSpPr>
        <p:spPr bwMode="auto">
          <a:xfrm>
            <a:off x="3781425" y="140811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09" name="Freeform 67">
            <a:extLst>
              <a:ext uri="{FF2B5EF4-FFF2-40B4-BE49-F238E27FC236}">
                <a16:creationId xmlns:a16="http://schemas.microsoft.com/office/drawing/2014/main" id="{D06F875D-93E7-482F-B6A7-AEC9D8B36A4D}"/>
              </a:ext>
            </a:extLst>
          </p:cNvPr>
          <p:cNvSpPr>
            <a:spLocks/>
          </p:cNvSpPr>
          <p:nvPr/>
        </p:nvSpPr>
        <p:spPr bwMode="auto">
          <a:xfrm>
            <a:off x="3781425" y="1470025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10" name="Freeform 68">
            <a:extLst>
              <a:ext uri="{FF2B5EF4-FFF2-40B4-BE49-F238E27FC236}">
                <a16:creationId xmlns:a16="http://schemas.microsoft.com/office/drawing/2014/main" id="{363A45AC-71BC-4AFF-9234-FDF29EB9F06E}"/>
              </a:ext>
            </a:extLst>
          </p:cNvPr>
          <p:cNvSpPr>
            <a:spLocks/>
          </p:cNvSpPr>
          <p:nvPr/>
        </p:nvSpPr>
        <p:spPr bwMode="auto">
          <a:xfrm>
            <a:off x="3781425" y="152876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11" name="Freeform 69">
            <a:extLst>
              <a:ext uri="{FF2B5EF4-FFF2-40B4-BE49-F238E27FC236}">
                <a16:creationId xmlns:a16="http://schemas.microsoft.com/office/drawing/2014/main" id="{D0BEE85E-2053-4149-A958-E439A3D712C5}"/>
              </a:ext>
            </a:extLst>
          </p:cNvPr>
          <p:cNvSpPr>
            <a:spLocks/>
          </p:cNvSpPr>
          <p:nvPr/>
        </p:nvSpPr>
        <p:spPr bwMode="auto">
          <a:xfrm>
            <a:off x="3781425" y="1590675"/>
            <a:ext cx="1588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42843450 h 18"/>
              <a:gd name="T6" fmla="*/ 0 w 1"/>
              <a:gd name="T7" fmla="*/ 42843450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12" name="Freeform 70">
            <a:extLst>
              <a:ext uri="{FF2B5EF4-FFF2-40B4-BE49-F238E27FC236}">
                <a16:creationId xmlns:a16="http://schemas.microsoft.com/office/drawing/2014/main" id="{3C46FAB3-5FE8-46D7-8700-F1649EA1E859}"/>
              </a:ext>
            </a:extLst>
          </p:cNvPr>
          <p:cNvSpPr>
            <a:spLocks/>
          </p:cNvSpPr>
          <p:nvPr/>
        </p:nvSpPr>
        <p:spPr bwMode="auto">
          <a:xfrm>
            <a:off x="3781425" y="164941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13" name="Freeform 71">
            <a:extLst>
              <a:ext uri="{FF2B5EF4-FFF2-40B4-BE49-F238E27FC236}">
                <a16:creationId xmlns:a16="http://schemas.microsoft.com/office/drawing/2014/main" id="{DF1D7F65-69D2-4474-A2AB-DC7B7D68F883}"/>
              </a:ext>
            </a:extLst>
          </p:cNvPr>
          <p:cNvSpPr>
            <a:spLocks/>
          </p:cNvSpPr>
          <p:nvPr/>
        </p:nvSpPr>
        <p:spPr bwMode="auto">
          <a:xfrm>
            <a:off x="3781425" y="1709738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14" name="Freeform 72">
            <a:extLst>
              <a:ext uri="{FF2B5EF4-FFF2-40B4-BE49-F238E27FC236}">
                <a16:creationId xmlns:a16="http://schemas.microsoft.com/office/drawing/2014/main" id="{DB20DF61-1A97-41E5-AEAC-EE914C32A2FF}"/>
              </a:ext>
            </a:extLst>
          </p:cNvPr>
          <p:cNvSpPr>
            <a:spLocks/>
          </p:cNvSpPr>
          <p:nvPr/>
        </p:nvSpPr>
        <p:spPr bwMode="auto">
          <a:xfrm>
            <a:off x="3781425" y="177006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15" name="Freeform 73">
            <a:extLst>
              <a:ext uri="{FF2B5EF4-FFF2-40B4-BE49-F238E27FC236}">
                <a16:creationId xmlns:a16="http://schemas.microsoft.com/office/drawing/2014/main" id="{7E6FDAC6-263B-4169-AE5F-0E901DFD20F9}"/>
              </a:ext>
            </a:extLst>
          </p:cNvPr>
          <p:cNvSpPr>
            <a:spLocks/>
          </p:cNvSpPr>
          <p:nvPr/>
        </p:nvSpPr>
        <p:spPr bwMode="auto">
          <a:xfrm>
            <a:off x="3752850" y="1814513"/>
            <a:ext cx="66675" cy="73025"/>
          </a:xfrm>
          <a:custGeom>
            <a:avLst/>
            <a:gdLst>
              <a:gd name="T0" fmla="*/ 103327200 w 42"/>
              <a:gd name="T1" fmla="*/ 0 h 46"/>
              <a:gd name="T2" fmla="*/ 0 w 42"/>
              <a:gd name="T3" fmla="*/ 0 h 46"/>
              <a:gd name="T4" fmla="*/ 45362813 w 42"/>
              <a:gd name="T5" fmla="*/ 113407825 h 46"/>
              <a:gd name="T6" fmla="*/ 103327200 w 42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2" h="46">
                <a:moveTo>
                  <a:pt x="41" y="0"/>
                </a:moveTo>
                <a:lnTo>
                  <a:pt x="0" y="0"/>
                </a:lnTo>
                <a:lnTo>
                  <a:pt x="18" y="45"/>
                </a:lnTo>
                <a:lnTo>
                  <a:pt x="41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16" name="Freeform 74">
            <a:extLst>
              <a:ext uri="{FF2B5EF4-FFF2-40B4-BE49-F238E27FC236}">
                <a16:creationId xmlns:a16="http://schemas.microsoft.com/office/drawing/2014/main" id="{D6A4BC51-7C37-47B5-B82F-CB3303BA69E8}"/>
              </a:ext>
            </a:extLst>
          </p:cNvPr>
          <p:cNvSpPr>
            <a:spLocks/>
          </p:cNvSpPr>
          <p:nvPr/>
        </p:nvSpPr>
        <p:spPr bwMode="auto">
          <a:xfrm>
            <a:off x="3770313" y="1404938"/>
            <a:ext cx="28575" cy="1587"/>
          </a:xfrm>
          <a:custGeom>
            <a:avLst/>
            <a:gdLst>
              <a:gd name="T0" fmla="*/ 42843450 w 18"/>
              <a:gd name="T1" fmla="*/ 0 h 1"/>
              <a:gd name="T2" fmla="*/ 42843450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42843450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17" name="Freeform 75">
            <a:extLst>
              <a:ext uri="{FF2B5EF4-FFF2-40B4-BE49-F238E27FC236}">
                <a16:creationId xmlns:a16="http://schemas.microsoft.com/office/drawing/2014/main" id="{D9961689-FF08-4ECB-9656-620FFE9E32E2}"/>
              </a:ext>
            </a:extLst>
          </p:cNvPr>
          <p:cNvSpPr>
            <a:spLocks/>
          </p:cNvSpPr>
          <p:nvPr/>
        </p:nvSpPr>
        <p:spPr bwMode="auto">
          <a:xfrm>
            <a:off x="3709988" y="1404938"/>
            <a:ext cx="30162" cy="1587"/>
          </a:xfrm>
          <a:custGeom>
            <a:avLst/>
            <a:gdLst>
              <a:gd name="T0" fmla="*/ 45362061 w 19"/>
              <a:gd name="T1" fmla="*/ 0 h 1"/>
              <a:gd name="T2" fmla="*/ 45362061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45362061 w 19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18" name="Freeform 76">
            <a:extLst>
              <a:ext uri="{FF2B5EF4-FFF2-40B4-BE49-F238E27FC236}">
                <a16:creationId xmlns:a16="http://schemas.microsoft.com/office/drawing/2014/main" id="{F2F4782D-03DD-4685-B11E-5115669794A7}"/>
              </a:ext>
            </a:extLst>
          </p:cNvPr>
          <p:cNvSpPr>
            <a:spLocks/>
          </p:cNvSpPr>
          <p:nvPr/>
        </p:nvSpPr>
        <p:spPr bwMode="auto">
          <a:xfrm>
            <a:off x="3649663" y="1404938"/>
            <a:ext cx="28575" cy="1587"/>
          </a:xfrm>
          <a:custGeom>
            <a:avLst/>
            <a:gdLst>
              <a:gd name="T0" fmla="*/ 42843450 w 18"/>
              <a:gd name="T1" fmla="*/ 0 h 1"/>
              <a:gd name="T2" fmla="*/ 42843450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42843450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19" name="Freeform 77">
            <a:extLst>
              <a:ext uri="{FF2B5EF4-FFF2-40B4-BE49-F238E27FC236}">
                <a16:creationId xmlns:a16="http://schemas.microsoft.com/office/drawing/2014/main" id="{B950B0DE-53F2-4334-93AC-5E11B71CBE32}"/>
              </a:ext>
            </a:extLst>
          </p:cNvPr>
          <p:cNvSpPr>
            <a:spLocks/>
          </p:cNvSpPr>
          <p:nvPr/>
        </p:nvSpPr>
        <p:spPr bwMode="auto">
          <a:xfrm>
            <a:off x="3587750" y="1404938"/>
            <a:ext cx="30163" cy="1587"/>
          </a:xfrm>
          <a:custGeom>
            <a:avLst/>
            <a:gdLst>
              <a:gd name="T0" fmla="*/ 45363564 w 19"/>
              <a:gd name="T1" fmla="*/ 0 h 1"/>
              <a:gd name="T2" fmla="*/ 45363564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45363564 w 19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20" name="Freeform 78">
            <a:extLst>
              <a:ext uri="{FF2B5EF4-FFF2-40B4-BE49-F238E27FC236}">
                <a16:creationId xmlns:a16="http://schemas.microsoft.com/office/drawing/2014/main" id="{9F8E6E97-68D9-4000-80E9-FD6472E6A848}"/>
              </a:ext>
            </a:extLst>
          </p:cNvPr>
          <p:cNvSpPr>
            <a:spLocks/>
          </p:cNvSpPr>
          <p:nvPr/>
        </p:nvSpPr>
        <p:spPr bwMode="auto">
          <a:xfrm>
            <a:off x="3527425" y="1404938"/>
            <a:ext cx="28575" cy="1587"/>
          </a:xfrm>
          <a:custGeom>
            <a:avLst/>
            <a:gdLst>
              <a:gd name="T0" fmla="*/ 42843450 w 18"/>
              <a:gd name="T1" fmla="*/ 0 h 1"/>
              <a:gd name="T2" fmla="*/ 42843450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42843450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21" name="Freeform 79">
            <a:extLst>
              <a:ext uri="{FF2B5EF4-FFF2-40B4-BE49-F238E27FC236}">
                <a16:creationId xmlns:a16="http://schemas.microsoft.com/office/drawing/2014/main" id="{492EB021-533B-48C0-BF35-EE4B38244357}"/>
              </a:ext>
            </a:extLst>
          </p:cNvPr>
          <p:cNvSpPr>
            <a:spLocks/>
          </p:cNvSpPr>
          <p:nvPr/>
        </p:nvSpPr>
        <p:spPr bwMode="auto">
          <a:xfrm>
            <a:off x="3467100" y="1404938"/>
            <a:ext cx="28575" cy="1587"/>
          </a:xfrm>
          <a:custGeom>
            <a:avLst/>
            <a:gdLst>
              <a:gd name="T0" fmla="*/ 42843450 w 18"/>
              <a:gd name="T1" fmla="*/ 0 h 1"/>
              <a:gd name="T2" fmla="*/ 42843450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42843450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22" name="Freeform 80">
            <a:extLst>
              <a:ext uri="{FF2B5EF4-FFF2-40B4-BE49-F238E27FC236}">
                <a16:creationId xmlns:a16="http://schemas.microsoft.com/office/drawing/2014/main" id="{B108A2BF-ED91-48A8-8811-B00A19A39CDC}"/>
              </a:ext>
            </a:extLst>
          </p:cNvPr>
          <p:cNvSpPr>
            <a:spLocks/>
          </p:cNvSpPr>
          <p:nvPr/>
        </p:nvSpPr>
        <p:spPr bwMode="auto">
          <a:xfrm>
            <a:off x="3405188" y="1404938"/>
            <a:ext cx="30162" cy="1587"/>
          </a:xfrm>
          <a:custGeom>
            <a:avLst/>
            <a:gdLst>
              <a:gd name="T0" fmla="*/ 45362061 w 19"/>
              <a:gd name="T1" fmla="*/ 0 h 1"/>
              <a:gd name="T2" fmla="*/ 45362061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45362061 w 19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23" name="Freeform 81">
            <a:extLst>
              <a:ext uri="{FF2B5EF4-FFF2-40B4-BE49-F238E27FC236}">
                <a16:creationId xmlns:a16="http://schemas.microsoft.com/office/drawing/2014/main" id="{230CD36F-A3DD-4B68-B468-5154B39AB7E8}"/>
              </a:ext>
            </a:extLst>
          </p:cNvPr>
          <p:cNvSpPr>
            <a:spLocks/>
          </p:cNvSpPr>
          <p:nvPr/>
        </p:nvSpPr>
        <p:spPr bwMode="auto">
          <a:xfrm>
            <a:off x="3343275" y="1404938"/>
            <a:ext cx="30163" cy="1587"/>
          </a:xfrm>
          <a:custGeom>
            <a:avLst/>
            <a:gdLst>
              <a:gd name="T0" fmla="*/ 45363564 w 19"/>
              <a:gd name="T1" fmla="*/ 0 h 1"/>
              <a:gd name="T2" fmla="*/ 45363564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45363564 w 19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24" name="Freeform 82">
            <a:extLst>
              <a:ext uri="{FF2B5EF4-FFF2-40B4-BE49-F238E27FC236}">
                <a16:creationId xmlns:a16="http://schemas.microsoft.com/office/drawing/2014/main" id="{92FBFADD-851C-4652-9401-E06B72388AF4}"/>
              </a:ext>
            </a:extLst>
          </p:cNvPr>
          <p:cNvSpPr>
            <a:spLocks/>
          </p:cNvSpPr>
          <p:nvPr/>
        </p:nvSpPr>
        <p:spPr bwMode="auto">
          <a:xfrm>
            <a:off x="3282950" y="1404938"/>
            <a:ext cx="28575" cy="1587"/>
          </a:xfrm>
          <a:custGeom>
            <a:avLst/>
            <a:gdLst>
              <a:gd name="T0" fmla="*/ 42843450 w 18"/>
              <a:gd name="T1" fmla="*/ 0 h 1"/>
              <a:gd name="T2" fmla="*/ 42843450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42843450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25" name="Freeform 83">
            <a:extLst>
              <a:ext uri="{FF2B5EF4-FFF2-40B4-BE49-F238E27FC236}">
                <a16:creationId xmlns:a16="http://schemas.microsoft.com/office/drawing/2014/main" id="{6808D253-F246-4DAA-B644-DAC1BFC9CB54}"/>
              </a:ext>
            </a:extLst>
          </p:cNvPr>
          <p:cNvSpPr>
            <a:spLocks/>
          </p:cNvSpPr>
          <p:nvPr/>
        </p:nvSpPr>
        <p:spPr bwMode="auto">
          <a:xfrm>
            <a:off x="3222625" y="1404938"/>
            <a:ext cx="28575" cy="1587"/>
          </a:xfrm>
          <a:custGeom>
            <a:avLst/>
            <a:gdLst>
              <a:gd name="T0" fmla="*/ 42843450 w 18"/>
              <a:gd name="T1" fmla="*/ 0 h 1"/>
              <a:gd name="T2" fmla="*/ 42843450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42843450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26" name="Freeform 84">
            <a:extLst>
              <a:ext uri="{FF2B5EF4-FFF2-40B4-BE49-F238E27FC236}">
                <a16:creationId xmlns:a16="http://schemas.microsoft.com/office/drawing/2014/main" id="{A94B0336-6F39-4F1A-9412-B6142176645A}"/>
              </a:ext>
            </a:extLst>
          </p:cNvPr>
          <p:cNvSpPr>
            <a:spLocks/>
          </p:cNvSpPr>
          <p:nvPr/>
        </p:nvSpPr>
        <p:spPr bwMode="auto">
          <a:xfrm>
            <a:off x="3160713" y="1404938"/>
            <a:ext cx="28575" cy="1587"/>
          </a:xfrm>
          <a:custGeom>
            <a:avLst/>
            <a:gdLst>
              <a:gd name="T0" fmla="*/ 42843450 w 18"/>
              <a:gd name="T1" fmla="*/ 0 h 1"/>
              <a:gd name="T2" fmla="*/ 42843450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42843450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27" name="Freeform 85">
            <a:extLst>
              <a:ext uri="{FF2B5EF4-FFF2-40B4-BE49-F238E27FC236}">
                <a16:creationId xmlns:a16="http://schemas.microsoft.com/office/drawing/2014/main" id="{38DA645F-EF40-4600-8877-F38DB51B1ACC}"/>
              </a:ext>
            </a:extLst>
          </p:cNvPr>
          <p:cNvSpPr>
            <a:spLocks/>
          </p:cNvSpPr>
          <p:nvPr/>
        </p:nvSpPr>
        <p:spPr bwMode="auto">
          <a:xfrm>
            <a:off x="3098800" y="1404938"/>
            <a:ext cx="28575" cy="1587"/>
          </a:xfrm>
          <a:custGeom>
            <a:avLst/>
            <a:gdLst>
              <a:gd name="T0" fmla="*/ 42843450 w 18"/>
              <a:gd name="T1" fmla="*/ 0 h 1"/>
              <a:gd name="T2" fmla="*/ 42843450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42843450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28" name="Freeform 86">
            <a:extLst>
              <a:ext uri="{FF2B5EF4-FFF2-40B4-BE49-F238E27FC236}">
                <a16:creationId xmlns:a16="http://schemas.microsoft.com/office/drawing/2014/main" id="{425CFAC9-D45B-4811-B650-7388856ED7EF}"/>
              </a:ext>
            </a:extLst>
          </p:cNvPr>
          <p:cNvSpPr>
            <a:spLocks/>
          </p:cNvSpPr>
          <p:nvPr/>
        </p:nvSpPr>
        <p:spPr bwMode="auto">
          <a:xfrm>
            <a:off x="3038475" y="1404938"/>
            <a:ext cx="30163" cy="1587"/>
          </a:xfrm>
          <a:custGeom>
            <a:avLst/>
            <a:gdLst>
              <a:gd name="T0" fmla="*/ 45363564 w 19"/>
              <a:gd name="T1" fmla="*/ 0 h 1"/>
              <a:gd name="T2" fmla="*/ 45363564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45363564 w 19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29" name="Freeform 87">
            <a:extLst>
              <a:ext uri="{FF2B5EF4-FFF2-40B4-BE49-F238E27FC236}">
                <a16:creationId xmlns:a16="http://schemas.microsoft.com/office/drawing/2014/main" id="{031ED774-B708-4B36-A60B-B0BDCD2F2637}"/>
              </a:ext>
            </a:extLst>
          </p:cNvPr>
          <p:cNvSpPr>
            <a:spLocks/>
          </p:cNvSpPr>
          <p:nvPr/>
        </p:nvSpPr>
        <p:spPr bwMode="auto">
          <a:xfrm>
            <a:off x="2974975" y="1404938"/>
            <a:ext cx="31750" cy="1587"/>
          </a:xfrm>
          <a:custGeom>
            <a:avLst/>
            <a:gdLst>
              <a:gd name="T0" fmla="*/ 47883763 w 20"/>
              <a:gd name="T1" fmla="*/ 0 h 1"/>
              <a:gd name="T2" fmla="*/ 47883763 w 20"/>
              <a:gd name="T3" fmla="*/ 0 h 1"/>
              <a:gd name="T4" fmla="*/ 0 w 20"/>
              <a:gd name="T5" fmla="*/ 0 h 1"/>
              <a:gd name="T6" fmla="*/ 0 w 20"/>
              <a:gd name="T7" fmla="*/ 0 h 1"/>
              <a:gd name="T8" fmla="*/ 47883763 w 20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" h="1">
                <a:moveTo>
                  <a:pt x="19" y="0"/>
                </a:moveTo>
                <a:lnTo>
                  <a:pt x="19" y="0"/>
                </a:lnTo>
                <a:lnTo>
                  <a:pt x="0" y="0"/>
                </a:lnTo>
                <a:lnTo>
                  <a:pt x="19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30" name="Freeform 88">
            <a:extLst>
              <a:ext uri="{FF2B5EF4-FFF2-40B4-BE49-F238E27FC236}">
                <a16:creationId xmlns:a16="http://schemas.microsoft.com/office/drawing/2014/main" id="{F6467564-DD9E-4B21-95DF-CE6798574DB7}"/>
              </a:ext>
            </a:extLst>
          </p:cNvPr>
          <p:cNvSpPr>
            <a:spLocks/>
          </p:cNvSpPr>
          <p:nvPr/>
        </p:nvSpPr>
        <p:spPr bwMode="auto">
          <a:xfrm>
            <a:off x="2917825" y="1404938"/>
            <a:ext cx="28575" cy="1587"/>
          </a:xfrm>
          <a:custGeom>
            <a:avLst/>
            <a:gdLst>
              <a:gd name="T0" fmla="*/ 42843450 w 18"/>
              <a:gd name="T1" fmla="*/ 0 h 1"/>
              <a:gd name="T2" fmla="*/ 42843450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42843450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31" name="Freeform 89">
            <a:extLst>
              <a:ext uri="{FF2B5EF4-FFF2-40B4-BE49-F238E27FC236}">
                <a16:creationId xmlns:a16="http://schemas.microsoft.com/office/drawing/2014/main" id="{79E79FCA-DEAB-4B8C-9DF0-D614970CCB38}"/>
              </a:ext>
            </a:extLst>
          </p:cNvPr>
          <p:cNvSpPr>
            <a:spLocks/>
          </p:cNvSpPr>
          <p:nvPr/>
        </p:nvSpPr>
        <p:spPr bwMode="auto">
          <a:xfrm>
            <a:off x="2855913" y="1404938"/>
            <a:ext cx="28575" cy="1587"/>
          </a:xfrm>
          <a:custGeom>
            <a:avLst/>
            <a:gdLst>
              <a:gd name="T0" fmla="*/ 42843450 w 18"/>
              <a:gd name="T1" fmla="*/ 0 h 1"/>
              <a:gd name="T2" fmla="*/ 42843450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42843450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32" name="Freeform 90">
            <a:extLst>
              <a:ext uri="{FF2B5EF4-FFF2-40B4-BE49-F238E27FC236}">
                <a16:creationId xmlns:a16="http://schemas.microsoft.com/office/drawing/2014/main" id="{C00655A7-66B1-4856-8F74-7FB5DA38A4EC}"/>
              </a:ext>
            </a:extLst>
          </p:cNvPr>
          <p:cNvSpPr>
            <a:spLocks/>
          </p:cNvSpPr>
          <p:nvPr/>
        </p:nvSpPr>
        <p:spPr bwMode="auto">
          <a:xfrm>
            <a:off x="2794000" y="1404938"/>
            <a:ext cx="28575" cy="1587"/>
          </a:xfrm>
          <a:custGeom>
            <a:avLst/>
            <a:gdLst>
              <a:gd name="T0" fmla="*/ 42843450 w 18"/>
              <a:gd name="T1" fmla="*/ 0 h 1"/>
              <a:gd name="T2" fmla="*/ 42843450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42843450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33" name="Freeform 91">
            <a:extLst>
              <a:ext uri="{FF2B5EF4-FFF2-40B4-BE49-F238E27FC236}">
                <a16:creationId xmlns:a16="http://schemas.microsoft.com/office/drawing/2014/main" id="{1968A46E-2958-4A2C-BCA0-6C4780E42A35}"/>
              </a:ext>
            </a:extLst>
          </p:cNvPr>
          <p:cNvSpPr>
            <a:spLocks/>
          </p:cNvSpPr>
          <p:nvPr/>
        </p:nvSpPr>
        <p:spPr bwMode="auto">
          <a:xfrm>
            <a:off x="2732088" y="1404938"/>
            <a:ext cx="30162" cy="1587"/>
          </a:xfrm>
          <a:custGeom>
            <a:avLst/>
            <a:gdLst>
              <a:gd name="T0" fmla="*/ 45362061 w 19"/>
              <a:gd name="T1" fmla="*/ 0 h 1"/>
              <a:gd name="T2" fmla="*/ 45362061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45362061 w 19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34" name="Freeform 92">
            <a:extLst>
              <a:ext uri="{FF2B5EF4-FFF2-40B4-BE49-F238E27FC236}">
                <a16:creationId xmlns:a16="http://schemas.microsoft.com/office/drawing/2014/main" id="{EA13E198-95D6-41F4-A091-ECB0CE257A58}"/>
              </a:ext>
            </a:extLst>
          </p:cNvPr>
          <p:cNvSpPr>
            <a:spLocks/>
          </p:cNvSpPr>
          <p:nvPr/>
        </p:nvSpPr>
        <p:spPr bwMode="auto">
          <a:xfrm>
            <a:off x="2670175" y="1404938"/>
            <a:ext cx="30163" cy="1587"/>
          </a:xfrm>
          <a:custGeom>
            <a:avLst/>
            <a:gdLst>
              <a:gd name="T0" fmla="*/ 45363564 w 19"/>
              <a:gd name="T1" fmla="*/ 0 h 1"/>
              <a:gd name="T2" fmla="*/ 45363564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45363564 w 19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35" name="Freeform 93">
            <a:extLst>
              <a:ext uri="{FF2B5EF4-FFF2-40B4-BE49-F238E27FC236}">
                <a16:creationId xmlns:a16="http://schemas.microsoft.com/office/drawing/2014/main" id="{2646F51C-9EBB-4A9E-B61C-F6A3554E3225}"/>
              </a:ext>
            </a:extLst>
          </p:cNvPr>
          <p:cNvSpPr>
            <a:spLocks/>
          </p:cNvSpPr>
          <p:nvPr/>
        </p:nvSpPr>
        <p:spPr bwMode="auto">
          <a:xfrm>
            <a:off x="2613025" y="1404938"/>
            <a:ext cx="28575" cy="1587"/>
          </a:xfrm>
          <a:custGeom>
            <a:avLst/>
            <a:gdLst>
              <a:gd name="T0" fmla="*/ 42843450 w 18"/>
              <a:gd name="T1" fmla="*/ 0 h 1"/>
              <a:gd name="T2" fmla="*/ 42843450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42843450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36" name="Freeform 94">
            <a:extLst>
              <a:ext uri="{FF2B5EF4-FFF2-40B4-BE49-F238E27FC236}">
                <a16:creationId xmlns:a16="http://schemas.microsoft.com/office/drawing/2014/main" id="{9B7E68B1-9AC7-4788-9DB3-D8FD3E863A9D}"/>
              </a:ext>
            </a:extLst>
          </p:cNvPr>
          <p:cNvSpPr>
            <a:spLocks/>
          </p:cNvSpPr>
          <p:nvPr/>
        </p:nvSpPr>
        <p:spPr bwMode="auto">
          <a:xfrm>
            <a:off x="2549525" y="1404938"/>
            <a:ext cx="30163" cy="1587"/>
          </a:xfrm>
          <a:custGeom>
            <a:avLst/>
            <a:gdLst>
              <a:gd name="T0" fmla="*/ 45363564 w 19"/>
              <a:gd name="T1" fmla="*/ 0 h 1"/>
              <a:gd name="T2" fmla="*/ 45363564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45363564 w 19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37" name="Freeform 95">
            <a:extLst>
              <a:ext uri="{FF2B5EF4-FFF2-40B4-BE49-F238E27FC236}">
                <a16:creationId xmlns:a16="http://schemas.microsoft.com/office/drawing/2014/main" id="{35EFF3DC-F8A1-4A64-BB77-0AFBB08D8726}"/>
              </a:ext>
            </a:extLst>
          </p:cNvPr>
          <p:cNvSpPr>
            <a:spLocks/>
          </p:cNvSpPr>
          <p:nvPr/>
        </p:nvSpPr>
        <p:spPr bwMode="auto">
          <a:xfrm>
            <a:off x="2489200" y="1404938"/>
            <a:ext cx="28575" cy="1587"/>
          </a:xfrm>
          <a:custGeom>
            <a:avLst/>
            <a:gdLst>
              <a:gd name="T0" fmla="*/ 42843450 w 18"/>
              <a:gd name="T1" fmla="*/ 0 h 1"/>
              <a:gd name="T2" fmla="*/ 42843450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42843450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38" name="Freeform 96">
            <a:extLst>
              <a:ext uri="{FF2B5EF4-FFF2-40B4-BE49-F238E27FC236}">
                <a16:creationId xmlns:a16="http://schemas.microsoft.com/office/drawing/2014/main" id="{689D736F-4871-4FBC-8908-F04933FCEA96}"/>
              </a:ext>
            </a:extLst>
          </p:cNvPr>
          <p:cNvSpPr>
            <a:spLocks/>
          </p:cNvSpPr>
          <p:nvPr/>
        </p:nvSpPr>
        <p:spPr bwMode="auto">
          <a:xfrm>
            <a:off x="2427288" y="1404938"/>
            <a:ext cx="28575" cy="1587"/>
          </a:xfrm>
          <a:custGeom>
            <a:avLst/>
            <a:gdLst>
              <a:gd name="T0" fmla="*/ 42843450 w 18"/>
              <a:gd name="T1" fmla="*/ 0 h 1"/>
              <a:gd name="T2" fmla="*/ 42843450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42843450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39" name="Freeform 97">
            <a:extLst>
              <a:ext uri="{FF2B5EF4-FFF2-40B4-BE49-F238E27FC236}">
                <a16:creationId xmlns:a16="http://schemas.microsoft.com/office/drawing/2014/main" id="{63B4DE71-D0B2-4F6B-BB8F-B83BB9CBAE61}"/>
              </a:ext>
            </a:extLst>
          </p:cNvPr>
          <p:cNvSpPr>
            <a:spLocks/>
          </p:cNvSpPr>
          <p:nvPr/>
        </p:nvSpPr>
        <p:spPr bwMode="auto">
          <a:xfrm>
            <a:off x="2366963" y="1404938"/>
            <a:ext cx="31750" cy="1587"/>
          </a:xfrm>
          <a:custGeom>
            <a:avLst/>
            <a:gdLst>
              <a:gd name="T0" fmla="*/ 47883763 w 20"/>
              <a:gd name="T1" fmla="*/ 0 h 1"/>
              <a:gd name="T2" fmla="*/ 47883763 w 20"/>
              <a:gd name="T3" fmla="*/ 0 h 1"/>
              <a:gd name="T4" fmla="*/ 0 w 20"/>
              <a:gd name="T5" fmla="*/ 0 h 1"/>
              <a:gd name="T6" fmla="*/ 0 w 20"/>
              <a:gd name="T7" fmla="*/ 0 h 1"/>
              <a:gd name="T8" fmla="*/ 47883763 w 20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" h="1">
                <a:moveTo>
                  <a:pt x="19" y="0"/>
                </a:moveTo>
                <a:lnTo>
                  <a:pt x="19" y="0"/>
                </a:lnTo>
                <a:lnTo>
                  <a:pt x="0" y="0"/>
                </a:lnTo>
                <a:lnTo>
                  <a:pt x="19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40" name="Freeform 98">
            <a:extLst>
              <a:ext uri="{FF2B5EF4-FFF2-40B4-BE49-F238E27FC236}">
                <a16:creationId xmlns:a16="http://schemas.microsoft.com/office/drawing/2014/main" id="{7AA59C64-5978-43E2-8F34-00D8B94566EA}"/>
              </a:ext>
            </a:extLst>
          </p:cNvPr>
          <p:cNvSpPr>
            <a:spLocks/>
          </p:cNvSpPr>
          <p:nvPr/>
        </p:nvSpPr>
        <p:spPr bwMode="auto">
          <a:xfrm>
            <a:off x="2306638" y="1404938"/>
            <a:ext cx="28575" cy="1587"/>
          </a:xfrm>
          <a:custGeom>
            <a:avLst/>
            <a:gdLst>
              <a:gd name="T0" fmla="*/ 42843450 w 18"/>
              <a:gd name="T1" fmla="*/ 0 h 1"/>
              <a:gd name="T2" fmla="*/ 42843450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42843450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41" name="Freeform 99">
            <a:extLst>
              <a:ext uri="{FF2B5EF4-FFF2-40B4-BE49-F238E27FC236}">
                <a16:creationId xmlns:a16="http://schemas.microsoft.com/office/drawing/2014/main" id="{9BD9D6D1-AA46-4179-98C9-803BA327ED65}"/>
              </a:ext>
            </a:extLst>
          </p:cNvPr>
          <p:cNvSpPr>
            <a:spLocks/>
          </p:cNvSpPr>
          <p:nvPr/>
        </p:nvSpPr>
        <p:spPr bwMode="auto">
          <a:xfrm>
            <a:off x="2244725" y="1404938"/>
            <a:ext cx="28575" cy="1587"/>
          </a:xfrm>
          <a:custGeom>
            <a:avLst/>
            <a:gdLst>
              <a:gd name="T0" fmla="*/ 42843450 w 18"/>
              <a:gd name="T1" fmla="*/ 0 h 1"/>
              <a:gd name="T2" fmla="*/ 42843450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42843450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42" name="Freeform 100">
            <a:extLst>
              <a:ext uri="{FF2B5EF4-FFF2-40B4-BE49-F238E27FC236}">
                <a16:creationId xmlns:a16="http://schemas.microsoft.com/office/drawing/2014/main" id="{0AE59DCA-72CE-4723-947A-0F25CFBB5E8B}"/>
              </a:ext>
            </a:extLst>
          </p:cNvPr>
          <p:cNvSpPr>
            <a:spLocks/>
          </p:cNvSpPr>
          <p:nvPr/>
        </p:nvSpPr>
        <p:spPr bwMode="auto">
          <a:xfrm>
            <a:off x="2184400" y="1404938"/>
            <a:ext cx="28575" cy="1587"/>
          </a:xfrm>
          <a:custGeom>
            <a:avLst/>
            <a:gdLst>
              <a:gd name="T0" fmla="*/ 42843450 w 18"/>
              <a:gd name="T1" fmla="*/ 0 h 1"/>
              <a:gd name="T2" fmla="*/ 42843450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42843450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43" name="Freeform 101">
            <a:extLst>
              <a:ext uri="{FF2B5EF4-FFF2-40B4-BE49-F238E27FC236}">
                <a16:creationId xmlns:a16="http://schemas.microsoft.com/office/drawing/2014/main" id="{2911C182-24DC-4AA3-9A14-9399D1D08959}"/>
              </a:ext>
            </a:extLst>
          </p:cNvPr>
          <p:cNvSpPr>
            <a:spLocks/>
          </p:cNvSpPr>
          <p:nvPr/>
        </p:nvSpPr>
        <p:spPr bwMode="auto">
          <a:xfrm>
            <a:off x="2120900" y="1404938"/>
            <a:ext cx="28575" cy="1587"/>
          </a:xfrm>
          <a:custGeom>
            <a:avLst/>
            <a:gdLst>
              <a:gd name="T0" fmla="*/ 42843450 w 18"/>
              <a:gd name="T1" fmla="*/ 0 h 1"/>
              <a:gd name="T2" fmla="*/ 42843450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42843450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44" name="Freeform 102">
            <a:extLst>
              <a:ext uri="{FF2B5EF4-FFF2-40B4-BE49-F238E27FC236}">
                <a16:creationId xmlns:a16="http://schemas.microsoft.com/office/drawing/2014/main" id="{51A99C06-55D4-4B2F-99AF-4CFE3AC5855C}"/>
              </a:ext>
            </a:extLst>
          </p:cNvPr>
          <p:cNvSpPr>
            <a:spLocks/>
          </p:cNvSpPr>
          <p:nvPr/>
        </p:nvSpPr>
        <p:spPr bwMode="auto">
          <a:xfrm>
            <a:off x="2062163" y="1404938"/>
            <a:ext cx="30162" cy="1587"/>
          </a:xfrm>
          <a:custGeom>
            <a:avLst/>
            <a:gdLst>
              <a:gd name="T0" fmla="*/ 45362061 w 19"/>
              <a:gd name="T1" fmla="*/ 0 h 1"/>
              <a:gd name="T2" fmla="*/ 45362061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45362061 w 19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45" name="Freeform 103">
            <a:extLst>
              <a:ext uri="{FF2B5EF4-FFF2-40B4-BE49-F238E27FC236}">
                <a16:creationId xmlns:a16="http://schemas.microsoft.com/office/drawing/2014/main" id="{2014B0A3-B735-4850-A161-EC39BDB79ACD}"/>
              </a:ext>
            </a:extLst>
          </p:cNvPr>
          <p:cNvSpPr>
            <a:spLocks/>
          </p:cNvSpPr>
          <p:nvPr/>
        </p:nvSpPr>
        <p:spPr bwMode="auto">
          <a:xfrm>
            <a:off x="2043113" y="141128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46" name="Freeform 104">
            <a:extLst>
              <a:ext uri="{FF2B5EF4-FFF2-40B4-BE49-F238E27FC236}">
                <a16:creationId xmlns:a16="http://schemas.microsoft.com/office/drawing/2014/main" id="{5896071D-8BF1-41E9-A205-ED0F756D2343}"/>
              </a:ext>
            </a:extLst>
          </p:cNvPr>
          <p:cNvSpPr>
            <a:spLocks/>
          </p:cNvSpPr>
          <p:nvPr/>
        </p:nvSpPr>
        <p:spPr bwMode="auto">
          <a:xfrm>
            <a:off x="2043113" y="147161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47" name="Freeform 105">
            <a:extLst>
              <a:ext uri="{FF2B5EF4-FFF2-40B4-BE49-F238E27FC236}">
                <a16:creationId xmlns:a16="http://schemas.microsoft.com/office/drawing/2014/main" id="{9BE02F9F-4B65-4456-B75C-EEF0F049C061}"/>
              </a:ext>
            </a:extLst>
          </p:cNvPr>
          <p:cNvSpPr>
            <a:spLocks/>
          </p:cNvSpPr>
          <p:nvPr/>
        </p:nvSpPr>
        <p:spPr bwMode="auto">
          <a:xfrm>
            <a:off x="2043113" y="15319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48" name="Freeform 106">
            <a:extLst>
              <a:ext uri="{FF2B5EF4-FFF2-40B4-BE49-F238E27FC236}">
                <a16:creationId xmlns:a16="http://schemas.microsoft.com/office/drawing/2014/main" id="{161B9A4C-7BE8-4337-80BF-3CA6AD5A4ADE}"/>
              </a:ext>
            </a:extLst>
          </p:cNvPr>
          <p:cNvSpPr>
            <a:spLocks/>
          </p:cNvSpPr>
          <p:nvPr/>
        </p:nvSpPr>
        <p:spPr bwMode="auto">
          <a:xfrm>
            <a:off x="2043113" y="159385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49" name="Freeform 107">
            <a:extLst>
              <a:ext uri="{FF2B5EF4-FFF2-40B4-BE49-F238E27FC236}">
                <a16:creationId xmlns:a16="http://schemas.microsoft.com/office/drawing/2014/main" id="{4C3EC243-7C33-4DD9-8438-BA256269C79F}"/>
              </a:ext>
            </a:extLst>
          </p:cNvPr>
          <p:cNvSpPr>
            <a:spLocks/>
          </p:cNvSpPr>
          <p:nvPr/>
        </p:nvSpPr>
        <p:spPr bwMode="auto">
          <a:xfrm>
            <a:off x="2043113" y="1654175"/>
            <a:ext cx="1587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42843450 h 18"/>
              <a:gd name="T6" fmla="*/ 0 w 1"/>
              <a:gd name="T7" fmla="*/ 42843450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50" name="Freeform 108">
            <a:extLst>
              <a:ext uri="{FF2B5EF4-FFF2-40B4-BE49-F238E27FC236}">
                <a16:creationId xmlns:a16="http://schemas.microsoft.com/office/drawing/2014/main" id="{0D1424B3-E367-4D8C-B9C2-D00893101ED2}"/>
              </a:ext>
            </a:extLst>
          </p:cNvPr>
          <p:cNvSpPr>
            <a:spLocks/>
          </p:cNvSpPr>
          <p:nvPr/>
        </p:nvSpPr>
        <p:spPr bwMode="auto">
          <a:xfrm>
            <a:off x="2043113" y="171291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51" name="Freeform 109">
            <a:extLst>
              <a:ext uri="{FF2B5EF4-FFF2-40B4-BE49-F238E27FC236}">
                <a16:creationId xmlns:a16="http://schemas.microsoft.com/office/drawing/2014/main" id="{60B95BD5-1E5A-4481-A0F4-0C8CB430C482}"/>
              </a:ext>
            </a:extLst>
          </p:cNvPr>
          <p:cNvSpPr>
            <a:spLocks/>
          </p:cNvSpPr>
          <p:nvPr/>
        </p:nvSpPr>
        <p:spPr bwMode="auto">
          <a:xfrm>
            <a:off x="2043113" y="17732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52" name="Freeform 110">
            <a:extLst>
              <a:ext uri="{FF2B5EF4-FFF2-40B4-BE49-F238E27FC236}">
                <a16:creationId xmlns:a16="http://schemas.microsoft.com/office/drawing/2014/main" id="{F99469DA-6F1F-4FF2-8BF1-BF7D1612B978}"/>
              </a:ext>
            </a:extLst>
          </p:cNvPr>
          <p:cNvSpPr>
            <a:spLocks/>
          </p:cNvSpPr>
          <p:nvPr/>
        </p:nvSpPr>
        <p:spPr bwMode="auto">
          <a:xfrm>
            <a:off x="2043113" y="183515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53" name="Freeform 111">
            <a:extLst>
              <a:ext uri="{FF2B5EF4-FFF2-40B4-BE49-F238E27FC236}">
                <a16:creationId xmlns:a16="http://schemas.microsoft.com/office/drawing/2014/main" id="{101FF797-C00D-4FC7-8A5C-CC5DED01A05A}"/>
              </a:ext>
            </a:extLst>
          </p:cNvPr>
          <p:cNvSpPr>
            <a:spLocks/>
          </p:cNvSpPr>
          <p:nvPr/>
        </p:nvSpPr>
        <p:spPr bwMode="auto">
          <a:xfrm>
            <a:off x="2043113" y="18954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54" name="Freeform 112">
            <a:extLst>
              <a:ext uri="{FF2B5EF4-FFF2-40B4-BE49-F238E27FC236}">
                <a16:creationId xmlns:a16="http://schemas.microsoft.com/office/drawing/2014/main" id="{4027C024-E37A-458C-959F-2DFBECB56430}"/>
              </a:ext>
            </a:extLst>
          </p:cNvPr>
          <p:cNvSpPr>
            <a:spLocks/>
          </p:cNvSpPr>
          <p:nvPr/>
        </p:nvSpPr>
        <p:spPr bwMode="auto">
          <a:xfrm>
            <a:off x="2043113" y="19558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55" name="Freeform 113">
            <a:extLst>
              <a:ext uri="{FF2B5EF4-FFF2-40B4-BE49-F238E27FC236}">
                <a16:creationId xmlns:a16="http://schemas.microsoft.com/office/drawing/2014/main" id="{D84611D9-4556-4101-BAE3-3A9BEADCAC1C}"/>
              </a:ext>
            </a:extLst>
          </p:cNvPr>
          <p:cNvSpPr>
            <a:spLocks/>
          </p:cNvSpPr>
          <p:nvPr/>
        </p:nvSpPr>
        <p:spPr bwMode="auto">
          <a:xfrm>
            <a:off x="2043113" y="2016125"/>
            <a:ext cx="1587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42843450 h 18"/>
              <a:gd name="T6" fmla="*/ 0 w 1"/>
              <a:gd name="T7" fmla="*/ 42843450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56" name="Freeform 114">
            <a:extLst>
              <a:ext uri="{FF2B5EF4-FFF2-40B4-BE49-F238E27FC236}">
                <a16:creationId xmlns:a16="http://schemas.microsoft.com/office/drawing/2014/main" id="{F189C952-4304-4573-99DB-0E10849BBBE2}"/>
              </a:ext>
            </a:extLst>
          </p:cNvPr>
          <p:cNvSpPr>
            <a:spLocks/>
          </p:cNvSpPr>
          <p:nvPr/>
        </p:nvSpPr>
        <p:spPr bwMode="auto">
          <a:xfrm>
            <a:off x="2043113" y="207645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57" name="Freeform 115">
            <a:extLst>
              <a:ext uri="{FF2B5EF4-FFF2-40B4-BE49-F238E27FC236}">
                <a16:creationId xmlns:a16="http://schemas.microsoft.com/office/drawing/2014/main" id="{19ED24B0-6A88-41FD-831A-F840BEB89254}"/>
              </a:ext>
            </a:extLst>
          </p:cNvPr>
          <p:cNvSpPr>
            <a:spLocks/>
          </p:cNvSpPr>
          <p:nvPr/>
        </p:nvSpPr>
        <p:spPr bwMode="auto">
          <a:xfrm>
            <a:off x="2043113" y="21383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58" name="Freeform 116">
            <a:extLst>
              <a:ext uri="{FF2B5EF4-FFF2-40B4-BE49-F238E27FC236}">
                <a16:creationId xmlns:a16="http://schemas.microsoft.com/office/drawing/2014/main" id="{0708502B-F243-4FEE-94E7-4537A6F36EC5}"/>
              </a:ext>
            </a:extLst>
          </p:cNvPr>
          <p:cNvSpPr>
            <a:spLocks/>
          </p:cNvSpPr>
          <p:nvPr/>
        </p:nvSpPr>
        <p:spPr bwMode="auto">
          <a:xfrm>
            <a:off x="2043113" y="22002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59" name="Freeform 117">
            <a:extLst>
              <a:ext uri="{FF2B5EF4-FFF2-40B4-BE49-F238E27FC236}">
                <a16:creationId xmlns:a16="http://schemas.microsoft.com/office/drawing/2014/main" id="{396780BA-8B36-4C3B-9BFC-52C411810C7F}"/>
              </a:ext>
            </a:extLst>
          </p:cNvPr>
          <p:cNvSpPr>
            <a:spLocks/>
          </p:cNvSpPr>
          <p:nvPr/>
        </p:nvSpPr>
        <p:spPr bwMode="auto">
          <a:xfrm>
            <a:off x="2043113" y="226218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60" name="Freeform 118">
            <a:extLst>
              <a:ext uri="{FF2B5EF4-FFF2-40B4-BE49-F238E27FC236}">
                <a16:creationId xmlns:a16="http://schemas.microsoft.com/office/drawing/2014/main" id="{E8D8FDAD-D0F3-4AC0-80A3-D7F8541DDFE2}"/>
              </a:ext>
            </a:extLst>
          </p:cNvPr>
          <p:cNvSpPr>
            <a:spLocks/>
          </p:cNvSpPr>
          <p:nvPr/>
        </p:nvSpPr>
        <p:spPr bwMode="auto">
          <a:xfrm>
            <a:off x="2043113" y="232251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61" name="Freeform 119">
            <a:extLst>
              <a:ext uri="{FF2B5EF4-FFF2-40B4-BE49-F238E27FC236}">
                <a16:creationId xmlns:a16="http://schemas.microsoft.com/office/drawing/2014/main" id="{C7E5549D-A52C-42DC-8A12-25C1D26B41C1}"/>
              </a:ext>
            </a:extLst>
          </p:cNvPr>
          <p:cNvSpPr>
            <a:spLocks/>
          </p:cNvSpPr>
          <p:nvPr/>
        </p:nvSpPr>
        <p:spPr bwMode="auto">
          <a:xfrm>
            <a:off x="2043113" y="238442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62" name="Freeform 120">
            <a:extLst>
              <a:ext uri="{FF2B5EF4-FFF2-40B4-BE49-F238E27FC236}">
                <a16:creationId xmlns:a16="http://schemas.microsoft.com/office/drawing/2014/main" id="{BC2DEBAE-164E-493E-AD84-79F70FC8077B}"/>
              </a:ext>
            </a:extLst>
          </p:cNvPr>
          <p:cNvSpPr>
            <a:spLocks/>
          </p:cNvSpPr>
          <p:nvPr/>
        </p:nvSpPr>
        <p:spPr bwMode="auto">
          <a:xfrm>
            <a:off x="2043113" y="2443163"/>
            <a:ext cx="1587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42843450 h 18"/>
              <a:gd name="T6" fmla="*/ 0 w 1"/>
              <a:gd name="T7" fmla="*/ 42843450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63" name="Freeform 121">
            <a:extLst>
              <a:ext uri="{FF2B5EF4-FFF2-40B4-BE49-F238E27FC236}">
                <a16:creationId xmlns:a16="http://schemas.microsoft.com/office/drawing/2014/main" id="{25D42B19-89F9-45A3-8A9E-824128FD216F}"/>
              </a:ext>
            </a:extLst>
          </p:cNvPr>
          <p:cNvSpPr>
            <a:spLocks/>
          </p:cNvSpPr>
          <p:nvPr/>
        </p:nvSpPr>
        <p:spPr bwMode="auto">
          <a:xfrm>
            <a:off x="2043113" y="2505075"/>
            <a:ext cx="1587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42843450 h 18"/>
              <a:gd name="T6" fmla="*/ 0 w 1"/>
              <a:gd name="T7" fmla="*/ 42843450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64" name="Freeform 122">
            <a:extLst>
              <a:ext uri="{FF2B5EF4-FFF2-40B4-BE49-F238E27FC236}">
                <a16:creationId xmlns:a16="http://schemas.microsoft.com/office/drawing/2014/main" id="{CB216AEB-1EBA-44B7-9E49-FBAE799F18BC}"/>
              </a:ext>
            </a:extLst>
          </p:cNvPr>
          <p:cNvSpPr>
            <a:spLocks/>
          </p:cNvSpPr>
          <p:nvPr/>
        </p:nvSpPr>
        <p:spPr bwMode="auto">
          <a:xfrm>
            <a:off x="2043113" y="256381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65" name="Freeform 123">
            <a:extLst>
              <a:ext uri="{FF2B5EF4-FFF2-40B4-BE49-F238E27FC236}">
                <a16:creationId xmlns:a16="http://schemas.microsoft.com/office/drawing/2014/main" id="{2C7D8201-7FE5-4ACC-81AC-B28119D4C1E8}"/>
              </a:ext>
            </a:extLst>
          </p:cNvPr>
          <p:cNvSpPr>
            <a:spLocks/>
          </p:cNvSpPr>
          <p:nvPr/>
        </p:nvSpPr>
        <p:spPr bwMode="auto">
          <a:xfrm>
            <a:off x="2043113" y="26241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66" name="Freeform 124">
            <a:extLst>
              <a:ext uri="{FF2B5EF4-FFF2-40B4-BE49-F238E27FC236}">
                <a16:creationId xmlns:a16="http://schemas.microsoft.com/office/drawing/2014/main" id="{693BEBBC-7930-4AAF-A45F-4987F101E5D3}"/>
              </a:ext>
            </a:extLst>
          </p:cNvPr>
          <p:cNvSpPr>
            <a:spLocks/>
          </p:cNvSpPr>
          <p:nvPr/>
        </p:nvSpPr>
        <p:spPr bwMode="auto">
          <a:xfrm>
            <a:off x="2043113" y="26844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67" name="Freeform 125">
            <a:extLst>
              <a:ext uri="{FF2B5EF4-FFF2-40B4-BE49-F238E27FC236}">
                <a16:creationId xmlns:a16="http://schemas.microsoft.com/office/drawing/2014/main" id="{64087F51-CEBC-4530-B5F8-B3F90945652F}"/>
              </a:ext>
            </a:extLst>
          </p:cNvPr>
          <p:cNvSpPr>
            <a:spLocks/>
          </p:cNvSpPr>
          <p:nvPr/>
        </p:nvSpPr>
        <p:spPr bwMode="auto">
          <a:xfrm>
            <a:off x="2043113" y="27463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68" name="Freeform 126">
            <a:extLst>
              <a:ext uri="{FF2B5EF4-FFF2-40B4-BE49-F238E27FC236}">
                <a16:creationId xmlns:a16="http://schemas.microsoft.com/office/drawing/2014/main" id="{9F2BB966-E1F9-4190-ACE1-19B8CD456DDB}"/>
              </a:ext>
            </a:extLst>
          </p:cNvPr>
          <p:cNvSpPr>
            <a:spLocks/>
          </p:cNvSpPr>
          <p:nvPr/>
        </p:nvSpPr>
        <p:spPr bwMode="auto">
          <a:xfrm>
            <a:off x="2043113" y="280828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69" name="Freeform 127">
            <a:extLst>
              <a:ext uri="{FF2B5EF4-FFF2-40B4-BE49-F238E27FC236}">
                <a16:creationId xmlns:a16="http://schemas.microsoft.com/office/drawing/2014/main" id="{F09DAC59-B5D2-407C-99B1-F487F5A27373}"/>
              </a:ext>
            </a:extLst>
          </p:cNvPr>
          <p:cNvSpPr>
            <a:spLocks/>
          </p:cNvSpPr>
          <p:nvPr/>
        </p:nvSpPr>
        <p:spPr bwMode="auto">
          <a:xfrm>
            <a:off x="2043113" y="28654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70" name="Freeform 128">
            <a:extLst>
              <a:ext uri="{FF2B5EF4-FFF2-40B4-BE49-F238E27FC236}">
                <a16:creationId xmlns:a16="http://schemas.microsoft.com/office/drawing/2014/main" id="{7212A09F-5284-4406-B686-490FFE72D012}"/>
              </a:ext>
            </a:extLst>
          </p:cNvPr>
          <p:cNvSpPr>
            <a:spLocks/>
          </p:cNvSpPr>
          <p:nvPr/>
        </p:nvSpPr>
        <p:spPr bwMode="auto">
          <a:xfrm>
            <a:off x="2043113" y="29241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71" name="Freeform 129">
            <a:extLst>
              <a:ext uri="{FF2B5EF4-FFF2-40B4-BE49-F238E27FC236}">
                <a16:creationId xmlns:a16="http://schemas.microsoft.com/office/drawing/2014/main" id="{DA5BB567-43BE-4657-8EB1-E96AF3CFBDD2}"/>
              </a:ext>
            </a:extLst>
          </p:cNvPr>
          <p:cNvSpPr>
            <a:spLocks/>
          </p:cNvSpPr>
          <p:nvPr/>
        </p:nvSpPr>
        <p:spPr bwMode="auto">
          <a:xfrm>
            <a:off x="2014538" y="2917825"/>
            <a:ext cx="68262" cy="71438"/>
          </a:xfrm>
          <a:custGeom>
            <a:avLst/>
            <a:gdLst>
              <a:gd name="T0" fmla="*/ 105845787 w 43"/>
              <a:gd name="T1" fmla="*/ 0 h 45"/>
              <a:gd name="T2" fmla="*/ 0 w 43"/>
              <a:gd name="T3" fmla="*/ 0 h 45"/>
              <a:gd name="T4" fmla="*/ 52922100 w 43"/>
              <a:gd name="T5" fmla="*/ 110887651 h 45"/>
              <a:gd name="T6" fmla="*/ 105845787 w 43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" h="45">
                <a:moveTo>
                  <a:pt x="42" y="0"/>
                </a:moveTo>
                <a:lnTo>
                  <a:pt x="0" y="0"/>
                </a:lnTo>
                <a:lnTo>
                  <a:pt x="21" y="44"/>
                </a:lnTo>
                <a:lnTo>
                  <a:pt x="42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72" name="Line 130">
            <a:extLst>
              <a:ext uri="{FF2B5EF4-FFF2-40B4-BE49-F238E27FC236}">
                <a16:creationId xmlns:a16="http://schemas.microsoft.com/office/drawing/2014/main" id="{0AEA4021-613B-43A7-8FC6-EFC3292F02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82863" y="3392488"/>
            <a:ext cx="1968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73" name="Freeform 131">
            <a:extLst>
              <a:ext uri="{FF2B5EF4-FFF2-40B4-BE49-F238E27FC236}">
                <a16:creationId xmlns:a16="http://schemas.microsoft.com/office/drawing/2014/main" id="{A165CF3A-7A11-4255-A5AF-1A83D2391A97}"/>
              </a:ext>
            </a:extLst>
          </p:cNvPr>
          <p:cNvSpPr>
            <a:spLocks/>
          </p:cNvSpPr>
          <p:nvPr/>
        </p:nvSpPr>
        <p:spPr bwMode="auto">
          <a:xfrm>
            <a:off x="2760663" y="3355975"/>
            <a:ext cx="74612" cy="71438"/>
          </a:xfrm>
          <a:custGeom>
            <a:avLst/>
            <a:gdLst>
              <a:gd name="T0" fmla="*/ 0 w 47"/>
              <a:gd name="T1" fmla="*/ 0 h 45"/>
              <a:gd name="T2" fmla="*/ 0 w 47"/>
              <a:gd name="T3" fmla="*/ 110887651 h 45"/>
              <a:gd name="T4" fmla="*/ 115926411 w 47"/>
              <a:gd name="T5" fmla="*/ 55443826 h 45"/>
              <a:gd name="T6" fmla="*/ 0 w 47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5">
                <a:moveTo>
                  <a:pt x="0" y="0"/>
                </a:moveTo>
                <a:lnTo>
                  <a:pt x="0" y="44"/>
                </a:lnTo>
                <a:lnTo>
                  <a:pt x="46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74" name="Line 132">
            <a:extLst>
              <a:ext uri="{FF2B5EF4-FFF2-40B4-BE49-F238E27FC236}">
                <a16:creationId xmlns:a16="http://schemas.microsoft.com/office/drawing/2014/main" id="{651CB1DC-D9C9-45CA-B1C6-EF3A1B0FF7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7950" y="3392488"/>
            <a:ext cx="0" cy="2452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75" name="Line 133">
            <a:extLst>
              <a:ext uri="{FF2B5EF4-FFF2-40B4-BE49-F238E27FC236}">
                <a16:creationId xmlns:a16="http://schemas.microsoft.com/office/drawing/2014/main" id="{A011E45E-FA5C-4539-AA19-7A5F27284C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829300"/>
            <a:ext cx="3849688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76" name="Freeform 134">
            <a:extLst>
              <a:ext uri="{FF2B5EF4-FFF2-40B4-BE49-F238E27FC236}">
                <a16:creationId xmlns:a16="http://schemas.microsoft.com/office/drawing/2014/main" id="{A2110875-72C2-4F05-9E4A-2B16303457CE}"/>
              </a:ext>
            </a:extLst>
          </p:cNvPr>
          <p:cNvSpPr>
            <a:spLocks/>
          </p:cNvSpPr>
          <p:nvPr/>
        </p:nvSpPr>
        <p:spPr bwMode="auto">
          <a:xfrm>
            <a:off x="6499225" y="5802313"/>
            <a:ext cx="71438" cy="65087"/>
          </a:xfrm>
          <a:custGeom>
            <a:avLst/>
            <a:gdLst>
              <a:gd name="T0" fmla="*/ 0 w 45"/>
              <a:gd name="T1" fmla="*/ 0 h 41"/>
              <a:gd name="T2" fmla="*/ 0 w 45"/>
              <a:gd name="T3" fmla="*/ 100805476 h 41"/>
              <a:gd name="T4" fmla="*/ 110887651 w 45"/>
              <a:gd name="T5" fmla="*/ 50402738 h 41"/>
              <a:gd name="T6" fmla="*/ 0 w 45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" h="41">
                <a:moveTo>
                  <a:pt x="0" y="0"/>
                </a:moveTo>
                <a:lnTo>
                  <a:pt x="0" y="40"/>
                </a:lnTo>
                <a:lnTo>
                  <a:pt x="44" y="2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77" name="Line 135">
            <a:extLst>
              <a:ext uri="{FF2B5EF4-FFF2-40B4-BE49-F238E27FC236}">
                <a16:creationId xmlns:a16="http://schemas.microsoft.com/office/drawing/2014/main" id="{45F2D755-6125-4453-91C3-BFDCFAB3E9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5125" y="2679700"/>
            <a:ext cx="7667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78" name="Freeform 136">
            <a:extLst>
              <a:ext uri="{FF2B5EF4-FFF2-40B4-BE49-F238E27FC236}">
                <a16:creationId xmlns:a16="http://schemas.microsoft.com/office/drawing/2014/main" id="{93408032-663B-42DF-B2B3-1BDC74F29328}"/>
              </a:ext>
            </a:extLst>
          </p:cNvPr>
          <p:cNvSpPr>
            <a:spLocks/>
          </p:cNvSpPr>
          <p:nvPr/>
        </p:nvSpPr>
        <p:spPr bwMode="auto">
          <a:xfrm>
            <a:off x="4926013" y="2643188"/>
            <a:ext cx="73025" cy="66675"/>
          </a:xfrm>
          <a:custGeom>
            <a:avLst/>
            <a:gdLst>
              <a:gd name="T0" fmla="*/ 0 w 46"/>
              <a:gd name="T1" fmla="*/ 0 h 42"/>
              <a:gd name="T2" fmla="*/ 0 w 46"/>
              <a:gd name="T3" fmla="*/ 103327200 h 42"/>
              <a:gd name="T4" fmla="*/ 113407825 w 46"/>
              <a:gd name="T5" fmla="*/ 55443438 h 42"/>
              <a:gd name="T6" fmla="*/ 0 w 46"/>
              <a:gd name="T7" fmla="*/ 0 h 4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2">
                <a:moveTo>
                  <a:pt x="0" y="0"/>
                </a:moveTo>
                <a:lnTo>
                  <a:pt x="0" y="41"/>
                </a:lnTo>
                <a:lnTo>
                  <a:pt x="45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79" name="Line 137">
            <a:extLst>
              <a:ext uri="{FF2B5EF4-FFF2-40B4-BE49-F238E27FC236}">
                <a16:creationId xmlns:a16="http://schemas.microsoft.com/office/drawing/2014/main" id="{F44D1A37-C8E0-4B80-AA45-A3A81D299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2050" y="2679700"/>
            <a:ext cx="0" cy="2036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80" name="Line 138">
            <a:extLst>
              <a:ext uri="{FF2B5EF4-FFF2-40B4-BE49-F238E27FC236}">
                <a16:creationId xmlns:a16="http://schemas.microsoft.com/office/drawing/2014/main" id="{E1A8099F-AC88-400F-AA46-2D5F38325A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2050" y="4719638"/>
            <a:ext cx="136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81" name="Freeform 139">
            <a:extLst>
              <a:ext uri="{FF2B5EF4-FFF2-40B4-BE49-F238E27FC236}">
                <a16:creationId xmlns:a16="http://schemas.microsoft.com/office/drawing/2014/main" id="{5165157B-5531-4838-BFE6-03807AB95AC5}"/>
              </a:ext>
            </a:extLst>
          </p:cNvPr>
          <p:cNvSpPr>
            <a:spLocks/>
          </p:cNvSpPr>
          <p:nvPr/>
        </p:nvSpPr>
        <p:spPr bwMode="auto">
          <a:xfrm>
            <a:off x="5087938" y="4689475"/>
            <a:ext cx="73025" cy="65088"/>
          </a:xfrm>
          <a:custGeom>
            <a:avLst/>
            <a:gdLst>
              <a:gd name="T0" fmla="*/ 0 w 46"/>
              <a:gd name="T1" fmla="*/ 0 h 41"/>
              <a:gd name="T2" fmla="*/ 0 w 46"/>
              <a:gd name="T3" fmla="*/ 100807024 h 41"/>
              <a:gd name="T4" fmla="*/ 113407825 w 46"/>
              <a:gd name="T5" fmla="*/ 45363161 h 41"/>
              <a:gd name="T6" fmla="*/ 0 w 46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1">
                <a:moveTo>
                  <a:pt x="0" y="0"/>
                </a:moveTo>
                <a:lnTo>
                  <a:pt x="0" y="40"/>
                </a:lnTo>
                <a:lnTo>
                  <a:pt x="45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82" name="Line 140">
            <a:extLst>
              <a:ext uri="{FF2B5EF4-FFF2-40B4-BE49-F238E27FC236}">
                <a16:creationId xmlns:a16="http://schemas.microsoft.com/office/drawing/2014/main" id="{1DBC1BA3-5610-477F-B4B9-5CA6632560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9125" y="3771900"/>
            <a:ext cx="4714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83" name="Freeform 141">
            <a:extLst>
              <a:ext uri="{FF2B5EF4-FFF2-40B4-BE49-F238E27FC236}">
                <a16:creationId xmlns:a16="http://schemas.microsoft.com/office/drawing/2014/main" id="{0B82E1FF-365A-4F92-9D42-29C60E5A0466}"/>
              </a:ext>
            </a:extLst>
          </p:cNvPr>
          <p:cNvSpPr>
            <a:spLocks/>
          </p:cNvSpPr>
          <p:nvPr/>
        </p:nvSpPr>
        <p:spPr bwMode="auto">
          <a:xfrm>
            <a:off x="4879975" y="3738563"/>
            <a:ext cx="74613" cy="65087"/>
          </a:xfrm>
          <a:custGeom>
            <a:avLst/>
            <a:gdLst>
              <a:gd name="T0" fmla="*/ 0 w 47"/>
              <a:gd name="T1" fmla="*/ 0 h 41"/>
              <a:gd name="T2" fmla="*/ 0 w 47"/>
              <a:gd name="T3" fmla="*/ 100805476 h 41"/>
              <a:gd name="T4" fmla="*/ 115927964 w 47"/>
              <a:gd name="T5" fmla="*/ 52922081 h 41"/>
              <a:gd name="T6" fmla="*/ 0 w 47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1">
                <a:moveTo>
                  <a:pt x="0" y="0"/>
                </a:moveTo>
                <a:lnTo>
                  <a:pt x="0" y="40"/>
                </a:lnTo>
                <a:lnTo>
                  <a:pt x="46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84" name="Oval 142">
            <a:extLst>
              <a:ext uri="{FF2B5EF4-FFF2-40B4-BE49-F238E27FC236}">
                <a16:creationId xmlns:a16="http://schemas.microsoft.com/office/drawing/2014/main" id="{C94AFCC8-CB8D-452F-9BFA-C4B36DF22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4951413"/>
            <a:ext cx="1035050" cy="1036637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0385" name="Rectangle 143">
            <a:extLst>
              <a:ext uri="{FF2B5EF4-FFF2-40B4-BE49-F238E27FC236}">
                <a16:creationId xmlns:a16="http://schemas.microsoft.com/office/drawing/2014/main" id="{9F8EB232-F284-4D5E-B5BD-45C803705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525" y="5129213"/>
            <a:ext cx="1095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A VIZSGÁLAT</a:t>
            </a:r>
          </a:p>
          <a:p>
            <a:pPr algn="ctr"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EREDMÉNYE-</a:t>
            </a:r>
          </a:p>
          <a:p>
            <a:pPr algn="ctr"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INEK ÖSSZE-</a:t>
            </a:r>
          </a:p>
          <a:p>
            <a:pPr algn="ctr"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ÁLLÍTÁSA0</a:t>
            </a:r>
          </a:p>
        </p:txBody>
      </p:sp>
      <p:sp>
        <p:nvSpPr>
          <p:cNvPr id="10386" name="Line 144">
            <a:extLst>
              <a:ext uri="{FF2B5EF4-FFF2-40B4-BE49-F238E27FC236}">
                <a16:creationId xmlns:a16="http://schemas.microsoft.com/office/drawing/2014/main" id="{A229ED01-3CD3-4D58-9556-37788E331A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6875" y="3627438"/>
            <a:ext cx="2314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87" name="Freeform 145">
            <a:extLst>
              <a:ext uri="{FF2B5EF4-FFF2-40B4-BE49-F238E27FC236}">
                <a16:creationId xmlns:a16="http://schemas.microsoft.com/office/drawing/2014/main" id="{53913433-08C6-41EC-B490-7AB21F6F147A}"/>
              </a:ext>
            </a:extLst>
          </p:cNvPr>
          <p:cNvSpPr>
            <a:spLocks/>
          </p:cNvSpPr>
          <p:nvPr/>
        </p:nvSpPr>
        <p:spPr bwMode="auto">
          <a:xfrm>
            <a:off x="6502400" y="3597275"/>
            <a:ext cx="73025" cy="65088"/>
          </a:xfrm>
          <a:custGeom>
            <a:avLst/>
            <a:gdLst>
              <a:gd name="T0" fmla="*/ 0 w 46"/>
              <a:gd name="T1" fmla="*/ 0 h 41"/>
              <a:gd name="T2" fmla="*/ 0 w 46"/>
              <a:gd name="T3" fmla="*/ 100807024 h 41"/>
              <a:gd name="T4" fmla="*/ 113407825 w 46"/>
              <a:gd name="T5" fmla="*/ 45363161 h 41"/>
              <a:gd name="T6" fmla="*/ 0 w 46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1">
                <a:moveTo>
                  <a:pt x="0" y="0"/>
                </a:moveTo>
                <a:lnTo>
                  <a:pt x="0" y="40"/>
                </a:lnTo>
                <a:lnTo>
                  <a:pt x="45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88" name="Line 146">
            <a:extLst>
              <a:ext uri="{FF2B5EF4-FFF2-40B4-BE49-F238E27FC236}">
                <a16:creationId xmlns:a16="http://schemas.microsoft.com/office/drawing/2014/main" id="{9928D275-66D4-4EFB-A6FA-26832EB73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3363" y="3627438"/>
            <a:ext cx="0" cy="2228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89" name="Line 147">
            <a:extLst>
              <a:ext uri="{FF2B5EF4-FFF2-40B4-BE49-F238E27FC236}">
                <a16:creationId xmlns:a16="http://schemas.microsoft.com/office/drawing/2014/main" id="{64F3BF8B-4CAA-4CBC-9F71-1F0FE24B7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5588" y="5575300"/>
            <a:ext cx="841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90" name="Freeform 148">
            <a:extLst>
              <a:ext uri="{FF2B5EF4-FFF2-40B4-BE49-F238E27FC236}">
                <a16:creationId xmlns:a16="http://schemas.microsoft.com/office/drawing/2014/main" id="{B6CE167F-44A0-4279-ACDE-55B378E7AA7D}"/>
              </a:ext>
            </a:extLst>
          </p:cNvPr>
          <p:cNvSpPr>
            <a:spLocks/>
          </p:cNvSpPr>
          <p:nvPr/>
        </p:nvSpPr>
        <p:spPr bwMode="auto">
          <a:xfrm>
            <a:off x="6670675" y="5540375"/>
            <a:ext cx="73025" cy="65088"/>
          </a:xfrm>
          <a:custGeom>
            <a:avLst/>
            <a:gdLst>
              <a:gd name="T0" fmla="*/ 0 w 46"/>
              <a:gd name="T1" fmla="*/ 0 h 41"/>
              <a:gd name="T2" fmla="*/ 0 w 46"/>
              <a:gd name="T3" fmla="*/ 100807024 h 41"/>
              <a:gd name="T4" fmla="*/ 113407825 w 46"/>
              <a:gd name="T5" fmla="*/ 52924482 h 41"/>
              <a:gd name="T6" fmla="*/ 0 w 46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1">
                <a:moveTo>
                  <a:pt x="0" y="0"/>
                </a:moveTo>
                <a:lnTo>
                  <a:pt x="0" y="40"/>
                </a:lnTo>
                <a:lnTo>
                  <a:pt x="45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91" name="Line 149">
            <a:extLst>
              <a:ext uri="{FF2B5EF4-FFF2-40B4-BE49-F238E27FC236}">
                <a16:creationId xmlns:a16="http://schemas.microsoft.com/office/drawing/2014/main" id="{C3477F26-BA52-4244-BB0D-EE6DE038D4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3475" y="4697413"/>
            <a:ext cx="3000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92" name="Freeform 150">
            <a:extLst>
              <a:ext uri="{FF2B5EF4-FFF2-40B4-BE49-F238E27FC236}">
                <a16:creationId xmlns:a16="http://schemas.microsoft.com/office/drawing/2014/main" id="{B50934D3-4A8D-46D8-AD5B-E5C95B4F5508}"/>
              </a:ext>
            </a:extLst>
          </p:cNvPr>
          <p:cNvSpPr>
            <a:spLocks/>
          </p:cNvSpPr>
          <p:nvPr/>
        </p:nvSpPr>
        <p:spPr bwMode="auto">
          <a:xfrm>
            <a:off x="6491288" y="4665663"/>
            <a:ext cx="74612" cy="69850"/>
          </a:xfrm>
          <a:custGeom>
            <a:avLst/>
            <a:gdLst>
              <a:gd name="T0" fmla="*/ 0 w 47"/>
              <a:gd name="T1" fmla="*/ 0 h 44"/>
              <a:gd name="T2" fmla="*/ 0 w 47"/>
              <a:gd name="T3" fmla="*/ 108367513 h 44"/>
              <a:gd name="T4" fmla="*/ 115926411 w 47"/>
              <a:gd name="T5" fmla="*/ 52924075 h 44"/>
              <a:gd name="T6" fmla="*/ 0 w 47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4">
                <a:moveTo>
                  <a:pt x="0" y="0"/>
                </a:moveTo>
                <a:lnTo>
                  <a:pt x="0" y="43"/>
                </a:lnTo>
                <a:lnTo>
                  <a:pt x="46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93" name="Line 151">
            <a:extLst>
              <a:ext uri="{FF2B5EF4-FFF2-40B4-BE49-F238E27FC236}">
                <a16:creationId xmlns:a16="http://schemas.microsoft.com/office/drawing/2014/main" id="{97AF7D4C-EBFC-46EF-A51F-6260E77B3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8588" y="5476875"/>
            <a:ext cx="703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94" name="Freeform 152">
            <a:extLst>
              <a:ext uri="{FF2B5EF4-FFF2-40B4-BE49-F238E27FC236}">
                <a16:creationId xmlns:a16="http://schemas.microsoft.com/office/drawing/2014/main" id="{F2E299EA-1345-47C8-B5B8-5A9AF6F21FA1}"/>
              </a:ext>
            </a:extLst>
          </p:cNvPr>
          <p:cNvSpPr>
            <a:spLocks/>
          </p:cNvSpPr>
          <p:nvPr/>
        </p:nvSpPr>
        <p:spPr bwMode="auto">
          <a:xfrm>
            <a:off x="8431213" y="5446713"/>
            <a:ext cx="74612" cy="65087"/>
          </a:xfrm>
          <a:custGeom>
            <a:avLst/>
            <a:gdLst>
              <a:gd name="T0" fmla="*/ 0 w 47"/>
              <a:gd name="T1" fmla="*/ 0 h 41"/>
              <a:gd name="T2" fmla="*/ 0 w 47"/>
              <a:gd name="T3" fmla="*/ 100805476 h 41"/>
              <a:gd name="T4" fmla="*/ 115926411 w 47"/>
              <a:gd name="T5" fmla="*/ 45362464 h 41"/>
              <a:gd name="T6" fmla="*/ 0 w 47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1">
                <a:moveTo>
                  <a:pt x="0" y="0"/>
                </a:moveTo>
                <a:lnTo>
                  <a:pt x="0" y="40"/>
                </a:lnTo>
                <a:lnTo>
                  <a:pt x="46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95" name="Line 153">
            <a:extLst>
              <a:ext uri="{FF2B5EF4-FFF2-40B4-BE49-F238E27FC236}">
                <a16:creationId xmlns:a16="http://schemas.microsoft.com/office/drawing/2014/main" id="{39EC6FE2-103C-452D-BCE1-E4F08D26EC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12175" y="431800"/>
            <a:ext cx="0" cy="5045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96" name="Freeform 154">
            <a:extLst>
              <a:ext uri="{FF2B5EF4-FFF2-40B4-BE49-F238E27FC236}">
                <a16:creationId xmlns:a16="http://schemas.microsoft.com/office/drawing/2014/main" id="{74988739-F165-4514-BEC6-279548661A60}"/>
              </a:ext>
            </a:extLst>
          </p:cNvPr>
          <p:cNvSpPr>
            <a:spLocks/>
          </p:cNvSpPr>
          <p:nvPr/>
        </p:nvSpPr>
        <p:spPr bwMode="auto">
          <a:xfrm>
            <a:off x="8478838" y="381000"/>
            <a:ext cx="69850" cy="74613"/>
          </a:xfrm>
          <a:custGeom>
            <a:avLst/>
            <a:gdLst>
              <a:gd name="T0" fmla="*/ 0 w 44"/>
              <a:gd name="T1" fmla="*/ 115927964 h 47"/>
              <a:gd name="T2" fmla="*/ 108367513 w 44"/>
              <a:gd name="T3" fmla="*/ 115927964 h 47"/>
              <a:gd name="T4" fmla="*/ 50403125 w 44"/>
              <a:gd name="T5" fmla="*/ 0 h 47"/>
              <a:gd name="T6" fmla="*/ 0 w 44"/>
              <a:gd name="T7" fmla="*/ 115927964 h 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" h="47">
                <a:moveTo>
                  <a:pt x="0" y="46"/>
                </a:moveTo>
                <a:lnTo>
                  <a:pt x="43" y="46"/>
                </a:lnTo>
                <a:lnTo>
                  <a:pt x="20" y="0"/>
                </a:lnTo>
                <a:lnTo>
                  <a:pt x="0" y="46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97" name="Rectangle 155">
            <a:extLst>
              <a:ext uri="{FF2B5EF4-FFF2-40B4-BE49-F238E27FC236}">
                <a16:creationId xmlns:a16="http://schemas.microsoft.com/office/drawing/2014/main" id="{13AAA7D2-26D7-4029-BF72-09D26BEAD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8" y="896938"/>
            <a:ext cx="762000" cy="139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0398" name="Rectangle 156">
            <a:extLst>
              <a:ext uri="{FF2B5EF4-FFF2-40B4-BE49-F238E27FC236}">
                <a16:creationId xmlns:a16="http://schemas.microsoft.com/office/drawing/2014/main" id="{15EC6107-56D7-4823-A82A-910D9F215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838" y="703263"/>
            <a:ext cx="2112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1. szakasz tervei</a:t>
            </a:r>
          </a:p>
        </p:txBody>
      </p:sp>
      <p:sp>
        <p:nvSpPr>
          <p:cNvPr id="10399" name="Line 157">
            <a:extLst>
              <a:ext uri="{FF2B5EF4-FFF2-40B4-BE49-F238E27FC236}">
                <a16:creationId xmlns:a16="http://schemas.microsoft.com/office/drawing/2014/main" id="{5FB61DAD-802F-48DD-8ED9-1A05986FE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9725" y="4864100"/>
            <a:ext cx="977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400" name="Freeform 158">
            <a:extLst>
              <a:ext uri="{FF2B5EF4-FFF2-40B4-BE49-F238E27FC236}">
                <a16:creationId xmlns:a16="http://schemas.microsoft.com/office/drawing/2014/main" id="{E7D87E79-30E6-4CD9-A3AA-78CBC1CE65EA}"/>
              </a:ext>
            </a:extLst>
          </p:cNvPr>
          <p:cNvSpPr>
            <a:spLocks/>
          </p:cNvSpPr>
          <p:nvPr/>
        </p:nvSpPr>
        <p:spPr bwMode="auto">
          <a:xfrm>
            <a:off x="5111750" y="4830763"/>
            <a:ext cx="68263" cy="66675"/>
          </a:xfrm>
          <a:custGeom>
            <a:avLst/>
            <a:gdLst>
              <a:gd name="T0" fmla="*/ 0 w 43"/>
              <a:gd name="T1" fmla="*/ 0 h 42"/>
              <a:gd name="T2" fmla="*/ 0 w 43"/>
              <a:gd name="T3" fmla="*/ 103327200 h 42"/>
              <a:gd name="T4" fmla="*/ 105847338 w 43"/>
              <a:gd name="T5" fmla="*/ 52924075 h 42"/>
              <a:gd name="T6" fmla="*/ 0 w 43"/>
              <a:gd name="T7" fmla="*/ 0 h 4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" h="42">
                <a:moveTo>
                  <a:pt x="0" y="0"/>
                </a:moveTo>
                <a:lnTo>
                  <a:pt x="0" y="41"/>
                </a:lnTo>
                <a:lnTo>
                  <a:pt x="42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401" name="Rectangle 159">
            <a:extLst>
              <a:ext uri="{FF2B5EF4-FFF2-40B4-BE49-F238E27FC236}">
                <a16:creationId xmlns:a16="http://schemas.microsoft.com/office/drawing/2014/main" id="{DC2B11A9-E43E-4559-813F-46114CD3F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9063" y="3111500"/>
            <a:ext cx="476250" cy="2524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0402" name="Rectangle 160">
            <a:extLst>
              <a:ext uri="{FF2B5EF4-FFF2-40B4-BE49-F238E27FC236}">
                <a16:creationId xmlns:a16="http://schemas.microsoft.com/office/drawing/2014/main" id="{6E062D47-A827-4999-A7E4-D81A7AFCD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950" y="2940050"/>
            <a:ext cx="11207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200">
                <a:solidFill>
                  <a:srgbClr val="000000"/>
                </a:solidFill>
              </a:rPr>
              <a:t>A szervezeti</a:t>
            </a:r>
          </a:p>
          <a:p>
            <a:pPr>
              <a:spcBef>
                <a:spcPct val="0"/>
              </a:spcBef>
            </a:pPr>
            <a:r>
              <a:rPr lang="en-US" altLang="hu-HU" sz="1200">
                <a:solidFill>
                  <a:srgbClr val="000000"/>
                </a:solidFill>
              </a:rPr>
              <a:t>tevékenység</a:t>
            </a:r>
          </a:p>
          <a:p>
            <a:pPr>
              <a:spcBef>
                <a:spcPct val="0"/>
              </a:spcBef>
            </a:pPr>
            <a:r>
              <a:rPr lang="en-US" altLang="hu-HU" sz="1200">
                <a:solidFill>
                  <a:srgbClr val="000000"/>
                </a:solidFill>
              </a:rPr>
              <a:t>modell</a:t>
            </a:r>
          </a:p>
        </p:txBody>
      </p:sp>
      <p:sp>
        <p:nvSpPr>
          <p:cNvPr id="10403" name="Rectangle 161">
            <a:extLst>
              <a:ext uri="{FF2B5EF4-FFF2-40B4-BE49-F238E27FC236}">
                <a16:creationId xmlns:a16="http://schemas.microsoft.com/office/drawing/2014/main" id="{00EF056D-9327-43DC-A12D-4D5FAB8E7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3660775"/>
            <a:ext cx="866775" cy="2079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0404" name="Rectangle 162">
            <a:extLst>
              <a:ext uri="{FF2B5EF4-FFF2-40B4-BE49-F238E27FC236}">
                <a16:creationId xmlns:a16="http://schemas.microsoft.com/office/drawing/2014/main" id="{3A0A1F5D-46C9-48A8-A725-AE457C57A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4788" y="3530600"/>
            <a:ext cx="1909762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A szervezeti tevékenység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modell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Kontextus ábra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Jelenlegi környezet LDM-je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Logikai DFM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Logikai adattár-entitás 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megfeleltetés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Követelményjegyzék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Felhasználójegyzék</a:t>
            </a:r>
          </a:p>
        </p:txBody>
      </p:sp>
      <p:sp>
        <p:nvSpPr>
          <p:cNvPr id="10405" name="Rectangle 163">
            <a:extLst>
              <a:ext uri="{FF2B5EF4-FFF2-40B4-BE49-F238E27FC236}">
                <a16:creationId xmlns:a16="http://schemas.microsoft.com/office/drawing/2014/main" id="{405348DB-4F0A-4439-B01E-2AEC811F7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9575" y="4643438"/>
            <a:ext cx="863600" cy="2079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0406" name="Rectangle 164">
            <a:extLst>
              <a:ext uri="{FF2B5EF4-FFF2-40B4-BE49-F238E27FC236}">
                <a16:creationId xmlns:a16="http://schemas.microsoft.com/office/drawing/2014/main" id="{A41B2008-B81A-486B-A915-ABDF86830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0" y="4581525"/>
            <a:ext cx="19224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A szervezeti tevékenység 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modell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Jelenlegi szolgáltatások leírása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Követelményjegyzék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Felhasználójegyzék</a:t>
            </a:r>
          </a:p>
        </p:txBody>
      </p:sp>
      <p:sp>
        <p:nvSpPr>
          <p:cNvPr id="10407" name="Rectangle 165">
            <a:extLst>
              <a:ext uri="{FF2B5EF4-FFF2-40B4-BE49-F238E27FC236}">
                <a16:creationId xmlns:a16="http://schemas.microsoft.com/office/drawing/2014/main" id="{6E852B4B-F6DE-4B64-9EF3-7A401F1D8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5576888"/>
            <a:ext cx="744537" cy="1238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0408" name="Rectangle 166">
            <a:extLst>
              <a:ext uri="{FF2B5EF4-FFF2-40B4-BE49-F238E27FC236}">
                <a16:creationId xmlns:a16="http://schemas.microsoft.com/office/drawing/2014/main" id="{43B5807E-7140-4419-B22C-0EB776A05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0988" y="5383213"/>
            <a:ext cx="2365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2. szakasz számára</a:t>
            </a:r>
          </a:p>
        </p:txBody>
      </p:sp>
      <p:sp>
        <p:nvSpPr>
          <p:cNvPr id="10409" name="Line 167">
            <a:extLst>
              <a:ext uri="{FF2B5EF4-FFF2-40B4-BE49-F238E27FC236}">
                <a16:creationId xmlns:a16="http://schemas.microsoft.com/office/drawing/2014/main" id="{B43508AF-3EAF-485A-AA1E-F1E2AADBA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6588" y="2392363"/>
            <a:ext cx="10017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410" name="Line 168">
            <a:extLst>
              <a:ext uri="{FF2B5EF4-FFF2-40B4-BE49-F238E27FC236}">
                <a16:creationId xmlns:a16="http://schemas.microsoft.com/office/drawing/2014/main" id="{72CFE6BB-4FF2-45DC-9518-8933F61489A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9863" y="3186113"/>
            <a:ext cx="1092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411" name="Line 169">
            <a:extLst>
              <a:ext uri="{FF2B5EF4-FFF2-40B4-BE49-F238E27FC236}">
                <a16:creationId xmlns:a16="http://schemas.microsoft.com/office/drawing/2014/main" id="{72EEC979-9339-4136-AFF1-4008690CA9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0550" y="3725863"/>
            <a:ext cx="1092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412" name="Line 170">
            <a:extLst>
              <a:ext uri="{FF2B5EF4-FFF2-40B4-BE49-F238E27FC236}">
                <a16:creationId xmlns:a16="http://schemas.microsoft.com/office/drawing/2014/main" id="{F36CD2AE-170F-4944-A619-17083A6E3E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11500" y="4997450"/>
            <a:ext cx="1052513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Élőláb helye 2">
            <a:extLst>
              <a:ext uri="{FF2B5EF4-FFF2-40B4-BE49-F238E27FC236}">
                <a16:creationId xmlns:a16="http://schemas.microsoft.com/office/drawing/2014/main" id="{90BDFE6F-4517-4A55-9B02-10D9E7C32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11267" name="Dia számának helye 3">
            <a:extLst>
              <a:ext uri="{FF2B5EF4-FFF2-40B4-BE49-F238E27FC236}">
                <a16:creationId xmlns:a16="http://schemas.microsoft.com/office/drawing/2014/main" id="{75C91D88-E72C-4D0E-A35A-96DD32F8B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ED8095D3-BDB2-4B17-8937-B03E4E5BCCA1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8B025B42-2C95-4992-9109-9AA756616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" y="12700"/>
            <a:ext cx="9879013" cy="603567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5B84BF9B-08CA-4727-B1B7-DACD40BA4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313" y="758825"/>
            <a:ext cx="6992937" cy="505936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1270" name="Rectangle 4">
            <a:extLst>
              <a:ext uri="{FF2B5EF4-FFF2-40B4-BE49-F238E27FC236}">
                <a16:creationId xmlns:a16="http://schemas.microsoft.com/office/drawing/2014/main" id="{86B4D517-FDF2-49EE-B6D3-102C0042F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050" y="1395413"/>
            <a:ext cx="1985963" cy="88265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1271" name="Line 5">
            <a:extLst>
              <a:ext uri="{FF2B5EF4-FFF2-40B4-BE49-F238E27FC236}">
                <a16:creationId xmlns:a16="http://schemas.microsoft.com/office/drawing/2014/main" id="{1E87322D-5616-4DBD-84BC-94DB202080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0113" y="1627188"/>
            <a:ext cx="2033587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72" name="Line 6">
            <a:extLst>
              <a:ext uri="{FF2B5EF4-FFF2-40B4-BE49-F238E27FC236}">
                <a16:creationId xmlns:a16="http://schemas.microsoft.com/office/drawing/2014/main" id="{44DAF9D4-5E2C-4B41-A375-FCDECD498C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8200" y="3165475"/>
            <a:ext cx="20986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73" name="Rectangle 7">
            <a:extLst>
              <a:ext uri="{FF2B5EF4-FFF2-40B4-BE49-F238E27FC236}">
                <a16:creationId xmlns:a16="http://schemas.microsoft.com/office/drawing/2014/main" id="{75E8B1DE-60B7-4E17-86F3-A2E4A7864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335088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>
                <a:solidFill>
                  <a:srgbClr val="000000"/>
                </a:solidFill>
              </a:rPr>
              <a:t>210</a:t>
            </a:r>
          </a:p>
        </p:txBody>
      </p:sp>
      <p:sp>
        <p:nvSpPr>
          <p:cNvPr id="11274" name="Rectangle 8">
            <a:extLst>
              <a:ext uri="{FF2B5EF4-FFF2-40B4-BE49-F238E27FC236}">
                <a16:creationId xmlns:a16="http://schemas.microsoft.com/office/drawing/2014/main" id="{7B1E8617-FFFC-4D0D-8158-5424F01B7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1850" y="1633538"/>
            <a:ext cx="2160588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300">
                <a:solidFill>
                  <a:srgbClr val="000000"/>
                </a:solidFill>
              </a:rPr>
              <a:t>RENDSZERSZERVEZÉSI</a:t>
            </a:r>
          </a:p>
          <a:p>
            <a:pPr>
              <a:spcBef>
                <a:spcPct val="0"/>
              </a:spcBef>
            </a:pPr>
            <a:r>
              <a:rPr lang="en-US" altLang="hu-HU" sz="1300">
                <a:solidFill>
                  <a:srgbClr val="000000"/>
                </a:solidFill>
              </a:rPr>
              <a:t>ALTERNATÍVÁK</a:t>
            </a:r>
          </a:p>
          <a:p>
            <a:pPr>
              <a:spcBef>
                <a:spcPct val="0"/>
              </a:spcBef>
            </a:pPr>
            <a:r>
              <a:rPr lang="en-US" altLang="hu-HU" sz="1300">
                <a:solidFill>
                  <a:srgbClr val="000000"/>
                </a:solidFill>
              </a:rPr>
              <a:t>MEGHATÁROZÁSA</a:t>
            </a:r>
          </a:p>
        </p:txBody>
      </p:sp>
      <p:sp>
        <p:nvSpPr>
          <p:cNvPr id="11275" name="Rectangle 9">
            <a:extLst>
              <a:ext uri="{FF2B5EF4-FFF2-40B4-BE49-F238E27FC236}">
                <a16:creationId xmlns:a16="http://schemas.microsoft.com/office/drawing/2014/main" id="{3DDFC17C-1FA7-4280-BD79-E5CC299E7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8538" y="2887663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>
                <a:solidFill>
                  <a:srgbClr val="000000"/>
                </a:solidFill>
              </a:rPr>
              <a:t>220</a:t>
            </a:r>
          </a:p>
        </p:txBody>
      </p:sp>
      <p:sp>
        <p:nvSpPr>
          <p:cNvPr id="11276" name="Rectangle 10">
            <a:extLst>
              <a:ext uri="{FF2B5EF4-FFF2-40B4-BE49-F238E27FC236}">
                <a16:creationId xmlns:a16="http://schemas.microsoft.com/office/drawing/2014/main" id="{3FE3FD8B-35ED-48EB-B304-B91218C81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913" y="2940050"/>
            <a:ext cx="2157412" cy="86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1277" name="Rectangle 11">
            <a:extLst>
              <a:ext uri="{FF2B5EF4-FFF2-40B4-BE49-F238E27FC236}">
                <a16:creationId xmlns:a16="http://schemas.microsoft.com/office/drawing/2014/main" id="{0C38D6BD-FBFA-4BB7-BBF6-CD47CFE51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3122613"/>
            <a:ext cx="231616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RENDSZERSZERVEZÉSI</a:t>
            </a:r>
          </a:p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ALTERNATÍVA </a:t>
            </a:r>
          </a:p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KIVÁLASZTÁSA</a:t>
            </a:r>
          </a:p>
        </p:txBody>
      </p:sp>
      <p:sp>
        <p:nvSpPr>
          <p:cNvPr id="11278" name="Freeform 12">
            <a:extLst>
              <a:ext uri="{FF2B5EF4-FFF2-40B4-BE49-F238E27FC236}">
                <a16:creationId xmlns:a16="http://schemas.microsoft.com/office/drawing/2014/main" id="{734D76F7-0C2E-46D4-AAC5-E91E845A0EBE}"/>
              </a:ext>
            </a:extLst>
          </p:cNvPr>
          <p:cNvSpPr>
            <a:spLocks/>
          </p:cNvSpPr>
          <p:nvPr/>
        </p:nvSpPr>
        <p:spPr bwMode="auto">
          <a:xfrm>
            <a:off x="565150" y="376238"/>
            <a:ext cx="1595438" cy="1471612"/>
          </a:xfrm>
          <a:custGeom>
            <a:avLst/>
            <a:gdLst>
              <a:gd name="T0" fmla="*/ 0 w 1005"/>
              <a:gd name="T1" fmla="*/ 0 h 927"/>
              <a:gd name="T2" fmla="*/ 0 w 1005"/>
              <a:gd name="T3" fmla="*/ 2147483646 h 927"/>
              <a:gd name="T4" fmla="*/ 2147483646 w 1005"/>
              <a:gd name="T5" fmla="*/ 2147483646 h 92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5" h="927">
                <a:moveTo>
                  <a:pt x="0" y="0"/>
                </a:moveTo>
                <a:lnTo>
                  <a:pt x="0" y="926"/>
                </a:lnTo>
                <a:lnTo>
                  <a:pt x="1004" y="9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79" name="Freeform 13">
            <a:extLst>
              <a:ext uri="{FF2B5EF4-FFF2-40B4-BE49-F238E27FC236}">
                <a16:creationId xmlns:a16="http://schemas.microsoft.com/office/drawing/2014/main" id="{CF300090-C1B8-446A-A996-4371B0D81F91}"/>
              </a:ext>
            </a:extLst>
          </p:cNvPr>
          <p:cNvSpPr>
            <a:spLocks/>
          </p:cNvSpPr>
          <p:nvPr/>
        </p:nvSpPr>
        <p:spPr bwMode="auto">
          <a:xfrm>
            <a:off x="1922463" y="1790700"/>
            <a:ext cx="238125" cy="112713"/>
          </a:xfrm>
          <a:custGeom>
            <a:avLst/>
            <a:gdLst>
              <a:gd name="T0" fmla="*/ 0 w 150"/>
              <a:gd name="T1" fmla="*/ 0 h 71"/>
              <a:gd name="T2" fmla="*/ 375504075 w 150"/>
              <a:gd name="T3" fmla="*/ 88206654 h 71"/>
              <a:gd name="T4" fmla="*/ 0 w 150"/>
              <a:gd name="T5" fmla="*/ 176411720 h 71"/>
              <a:gd name="T6" fmla="*/ 0 w 150"/>
              <a:gd name="T7" fmla="*/ 0 h 7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0" h="71">
                <a:moveTo>
                  <a:pt x="0" y="0"/>
                </a:moveTo>
                <a:lnTo>
                  <a:pt x="149" y="35"/>
                </a:lnTo>
                <a:lnTo>
                  <a:pt x="0" y="7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80" name="Line 14">
            <a:extLst>
              <a:ext uri="{FF2B5EF4-FFF2-40B4-BE49-F238E27FC236}">
                <a16:creationId xmlns:a16="http://schemas.microsoft.com/office/drawing/2014/main" id="{4794AEE9-35E4-462A-8266-C44970751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0850" y="376238"/>
            <a:ext cx="0" cy="254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81" name="Freeform 15">
            <a:extLst>
              <a:ext uri="{FF2B5EF4-FFF2-40B4-BE49-F238E27FC236}">
                <a16:creationId xmlns:a16="http://schemas.microsoft.com/office/drawing/2014/main" id="{5AC693D6-97B1-4826-B9C3-46EF56750277}"/>
              </a:ext>
            </a:extLst>
          </p:cNvPr>
          <p:cNvSpPr>
            <a:spLocks/>
          </p:cNvSpPr>
          <p:nvPr/>
        </p:nvSpPr>
        <p:spPr bwMode="auto">
          <a:xfrm>
            <a:off x="6756400" y="2706688"/>
            <a:ext cx="125413" cy="217487"/>
          </a:xfrm>
          <a:custGeom>
            <a:avLst/>
            <a:gdLst>
              <a:gd name="T0" fmla="*/ 196572971 w 79"/>
              <a:gd name="T1" fmla="*/ 0 h 137"/>
              <a:gd name="T2" fmla="*/ 98287279 w 79"/>
              <a:gd name="T3" fmla="*/ 342740462 h 137"/>
              <a:gd name="T4" fmla="*/ 0 w 79"/>
              <a:gd name="T5" fmla="*/ 0 h 137"/>
              <a:gd name="T6" fmla="*/ 196572971 w 79"/>
              <a:gd name="T7" fmla="*/ 0 h 1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9" h="137">
                <a:moveTo>
                  <a:pt x="78" y="0"/>
                </a:moveTo>
                <a:lnTo>
                  <a:pt x="39" y="136"/>
                </a:lnTo>
                <a:lnTo>
                  <a:pt x="0" y="0"/>
                </a:lnTo>
                <a:lnTo>
                  <a:pt x="78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82" name="Rectangle 16">
            <a:extLst>
              <a:ext uri="{FF2B5EF4-FFF2-40B4-BE49-F238E27FC236}">
                <a16:creationId xmlns:a16="http://schemas.microsoft.com/office/drawing/2014/main" id="{2BB8E117-500D-48DB-B1D6-9FADC8725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438" y="2601913"/>
            <a:ext cx="32480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>
                <a:solidFill>
                  <a:srgbClr val="000000"/>
                </a:solidFill>
              </a:rPr>
              <a:t>Jelenlegi szolgáltatások leírása</a:t>
            </a:r>
          </a:p>
          <a:p>
            <a:pPr>
              <a:spcBef>
                <a:spcPct val="0"/>
              </a:spcBef>
            </a:pPr>
            <a:r>
              <a:rPr lang="en-US" altLang="hu-HU" sz="1600">
                <a:solidFill>
                  <a:srgbClr val="000000"/>
                </a:solidFill>
              </a:rPr>
              <a:t>Követelményjegyzék</a:t>
            </a:r>
          </a:p>
          <a:p>
            <a:pPr>
              <a:spcBef>
                <a:spcPct val="0"/>
              </a:spcBef>
            </a:pPr>
            <a:r>
              <a:rPr lang="en-US" altLang="hu-HU" sz="1600">
                <a:solidFill>
                  <a:srgbClr val="000000"/>
                </a:solidFill>
              </a:rPr>
              <a:t>Felhasználójegyzék</a:t>
            </a:r>
          </a:p>
          <a:p>
            <a:pPr>
              <a:spcBef>
                <a:spcPct val="0"/>
              </a:spcBef>
            </a:pPr>
            <a:r>
              <a:rPr lang="en-US" altLang="hu-HU" sz="1600">
                <a:solidFill>
                  <a:srgbClr val="000000"/>
                </a:solidFill>
              </a:rPr>
              <a:t>Szervezeti tevékenység modell</a:t>
            </a:r>
          </a:p>
        </p:txBody>
      </p:sp>
      <p:sp>
        <p:nvSpPr>
          <p:cNvPr id="11283" name="Rectangle 17">
            <a:extLst>
              <a:ext uri="{FF2B5EF4-FFF2-40B4-BE49-F238E27FC236}">
                <a16:creationId xmlns:a16="http://schemas.microsoft.com/office/drawing/2014/main" id="{2D68422F-7560-4C16-87EE-0B33BB1A3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5" y="1435100"/>
            <a:ext cx="2214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>
                <a:solidFill>
                  <a:srgbClr val="000000"/>
                </a:solidFill>
              </a:rPr>
              <a:t>Projektalapító okirat</a:t>
            </a:r>
          </a:p>
        </p:txBody>
      </p:sp>
      <p:sp>
        <p:nvSpPr>
          <p:cNvPr id="11284" name="Rectangle 18">
            <a:extLst>
              <a:ext uri="{FF2B5EF4-FFF2-40B4-BE49-F238E27FC236}">
                <a16:creationId xmlns:a16="http://schemas.microsoft.com/office/drawing/2014/main" id="{44C7F013-610D-43F9-9E44-4E61CB34A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3743325"/>
            <a:ext cx="2693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Kiválasztott rendszer-</a:t>
            </a:r>
          </a:p>
        </p:txBody>
      </p:sp>
      <p:sp>
        <p:nvSpPr>
          <p:cNvPr id="11285" name="Rectangle 19">
            <a:extLst>
              <a:ext uri="{FF2B5EF4-FFF2-40B4-BE49-F238E27FC236}">
                <a16:creationId xmlns:a16="http://schemas.microsoft.com/office/drawing/2014/main" id="{F083A502-0C28-48F4-9FDD-393646E4A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3965575"/>
            <a:ext cx="2609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szervezési alternatíva</a:t>
            </a:r>
          </a:p>
        </p:txBody>
      </p:sp>
      <p:sp>
        <p:nvSpPr>
          <p:cNvPr id="11286" name="Rectangle 20">
            <a:extLst>
              <a:ext uri="{FF2B5EF4-FFF2-40B4-BE49-F238E27FC236}">
                <a16:creationId xmlns:a16="http://schemas.microsoft.com/office/drawing/2014/main" id="{5A4947B8-F591-4D6F-A8FA-10C8BCBEE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5325" y="1008063"/>
            <a:ext cx="1414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Alternatíva</a:t>
            </a:r>
          </a:p>
        </p:txBody>
      </p:sp>
      <p:sp>
        <p:nvSpPr>
          <p:cNvPr id="11287" name="Rectangle 21">
            <a:extLst>
              <a:ext uri="{FF2B5EF4-FFF2-40B4-BE49-F238E27FC236}">
                <a16:creationId xmlns:a16="http://schemas.microsoft.com/office/drawing/2014/main" id="{B06344B9-E945-4E08-83BB-2BBFCBB11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5325" y="1182688"/>
            <a:ext cx="1190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választás</a:t>
            </a:r>
          </a:p>
        </p:txBody>
      </p:sp>
      <p:sp>
        <p:nvSpPr>
          <p:cNvPr id="11288" name="Rectangle 22">
            <a:extLst>
              <a:ext uri="{FF2B5EF4-FFF2-40B4-BE49-F238E27FC236}">
                <a16:creationId xmlns:a16="http://schemas.microsoft.com/office/drawing/2014/main" id="{6B2DA3FF-58CD-481D-8B26-E467E5655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238" y="1527175"/>
            <a:ext cx="2320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Rendszerszervezési</a:t>
            </a:r>
          </a:p>
        </p:txBody>
      </p:sp>
      <p:sp>
        <p:nvSpPr>
          <p:cNvPr id="11289" name="Rectangle 23">
            <a:extLst>
              <a:ext uri="{FF2B5EF4-FFF2-40B4-BE49-F238E27FC236}">
                <a16:creationId xmlns:a16="http://schemas.microsoft.com/office/drawing/2014/main" id="{AA376BE3-1B5B-42F5-BCDC-76F911F74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238" y="1730375"/>
            <a:ext cx="149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alternatívák</a:t>
            </a:r>
          </a:p>
        </p:txBody>
      </p:sp>
      <p:sp>
        <p:nvSpPr>
          <p:cNvPr id="11290" name="Line 24">
            <a:extLst>
              <a:ext uri="{FF2B5EF4-FFF2-40B4-BE49-F238E27FC236}">
                <a16:creationId xmlns:a16="http://schemas.microsoft.com/office/drawing/2014/main" id="{FA0EF24E-E565-4F10-9BA2-F50271B889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939800"/>
            <a:ext cx="69913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91" name="Line 25">
            <a:extLst>
              <a:ext uri="{FF2B5EF4-FFF2-40B4-BE49-F238E27FC236}">
                <a16:creationId xmlns:a16="http://schemas.microsoft.com/office/drawing/2014/main" id="{3C731A16-DE30-4924-8BFE-9AD5890DFB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88" y="366713"/>
            <a:ext cx="98853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92" name="Freeform 26">
            <a:extLst>
              <a:ext uri="{FF2B5EF4-FFF2-40B4-BE49-F238E27FC236}">
                <a16:creationId xmlns:a16="http://schemas.microsoft.com/office/drawing/2014/main" id="{45D6C112-8076-4411-937D-D968BB575134}"/>
              </a:ext>
            </a:extLst>
          </p:cNvPr>
          <p:cNvSpPr>
            <a:spLocks/>
          </p:cNvSpPr>
          <p:nvPr/>
        </p:nvSpPr>
        <p:spPr bwMode="auto">
          <a:xfrm>
            <a:off x="14288" y="2157413"/>
            <a:ext cx="2070100" cy="1587"/>
          </a:xfrm>
          <a:custGeom>
            <a:avLst/>
            <a:gdLst>
              <a:gd name="T0" fmla="*/ 0 w 1304"/>
              <a:gd name="T1" fmla="*/ 0 h 1"/>
              <a:gd name="T2" fmla="*/ 0 w 1304"/>
              <a:gd name="T3" fmla="*/ 0 h 1"/>
              <a:gd name="T4" fmla="*/ 2147483646 w 1304"/>
              <a:gd name="T5" fmla="*/ 0 h 1"/>
              <a:gd name="T6" fmla="*/ 0 w 1304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04" h="1">
                <a:moveTo>
                  <a:pt x="0" y="0"/>
                </a:moveTo>
                <a:lnTo>
                  <a:pt x="0" y="0"/>
                </a:lnTo>
                <a:lnTo>
                  <a:pt x="1303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93" name="Freeform 27">
            <a:extLst>
              <a:ext uri="{FF2B5EF4-FFF2-40B4-BE49-F238E27FC236}">
                <a16:creationId xmlns:a16="http://schemas.microsoft.com/office/drawing/2014/main" id="{9AA2BA55-692B-461E-95F6-B432933DD1FB}"/>
              </a:ext>
            </a:extLst>
          </p:cNvPr>
          <p:cNvSpPr>
            <a:spLocks/>
          </p:cNvSpPr>
          <p:nvPr/>
        </p:nvSpPr>
        <p:spPr bwMode="auto">
          <a:xfrm>
            <a:off x="14288" y="2157413"/>
            <a:ext cx="2082800" cy="1587"/>
          </a:xfrm>
          <a:custGeom>
            <a:avLst/>
            <a:gdLst>
              <a:gd name="T0" fmla="*/ 0 w 1312"/>
              <a:gd name="T1" fmla="*/ 0 h 1"/>
              <a:gd name="T2" fmla="*/ 0 w 1312"/>
              <a:gd name="T3" fmla="*/ 0 h 1"/>
              <a:gd name="T4" fmla="*/ 2147483646 w 1312"/>
              <a:gd name="T5" fmla="*/ 0 h 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12" h="1">
                <a:moveTo>
                  <a:pt x="0" y="0"/>
                </a:moveTo>
                <a:lnTo>
                  <a:pt x="0" y="0"/>
                </a:lnTo>
                <a:lnTo>
                  <a:pt x="13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94" name="Freeform 28">
            <a:extLst>
              <a:ext uri="{FF2B5EF4-FFF2-40B4-BE49-F238E27FC236}">
                <a16:creationId xmlns:a16="http://schemas.microsoft.com/office/drawing/2014/main" id="{4112E7E6-D515-4C0D-97FF-32708E55FB63}"/>
              </a:ext>
            </a:extLst>
          </p:cNvPr>
          <p:cNvSpPr>
            <a:spLocks/>
          </p:cNvSpPr>
          <p:nvPr/>
        </p:nvSpPr>
        <p:spPr bwMode="auto">
          <a:xfrm>
            <a:off x="2078038" y="2125663"/>
            <a:ext cx="71437" cy="66675"/>
          </a:xfrm>
          <a:custGeom>
            <a:avLst/>
            <a:gdLst>
              <a:gd name="T0" fmla="*/ 0 w 45"/>
              <a:gd name="T1" fmla="*/ 0 h 42"/>
              <a:gd name="T2" fmla="*/ 0 w 45"/>
              <a:gd name="T3" fmla="*/ 103327200 h 42"/>
              <a:gd name="T4" fmla="*/ 110886099 w 45"/>
              <a:gd name="T5" fmla="*/ 50403125 h 42"/>
              <a:gd name="T6" fmla="*/ 0 w 45"/>
              <a:gd name="T7" fmla="*/ 0 h 4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" h="42">
                <a:moveTo>
                  <a:pt x="0" y="0"/>
                </a:moveTo>
                <a:lnTo>
                  <a:pt x="0" y="41"/>
                </a:lnTo>
                <a:lnTo>
                  <a:pt x="44" y="2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95" name="Line 29">
            <a:extLst>
              <a:ext uri="{FF2B5EF4-FFF2-40B4-BE49-F238E27FC236}">
                <a16:creationId xmlns:a16="http://schemas.microsoft.com/office/drawing/2014/main" id="{CDD6B4C5-0CFA-47F5-99D0-A7767240FF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" y="1211263"/>
            <a:ext cx="9048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96" name="Freeform 30">
            <a:extLst>
              <a:ext uri="{FF2B5EF4-FFF2-40B4-BE49-F238E27FC236}">
                <a16:creationId xmlns:a16="http://schemas.microsoft.com/office/drawing/2014/main" id="{15414E51-453C-496E-AB64-D2DAC547752C}"/>
              </a:ext>
            </a:extLst>
          </p:cNvPr>
          <p:cNvSpPr>
            <a:spLocks/>
          </p:cNvSpPr>
          <p:nvPr/>
        </p:nvSpPr>
        <p:spPr bwMode="auto">
          <a:xfrm>
            <a:off x="1452563" y="1179513"/>
            <a:ext cx="79375" cy="65087"/>
          </a:xfrm>
          <a:custGeom>
            <a:avLst/>
            <a:gdLst>
              <a:gd name="T0" fmla="*/ 0 w 50"/>
              <a:gd name="T1" fmla="*/ 0 h 41"/>
              <a:gd name="T2" fmla="*/ 0 w 50"/>
              <a:gd name="T3" fmla="*/ 100805476 h 41"/>
              <a:gd name="T4" fmla="*/ 123488450 w 50"/>
              <a:gd name="T5" fmla="*/ 50402738 h 41"/>
              <a:gd name="T6" fmla="*/ 0 w 50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" h="41">
                <a:moveTo>
                  <a:pt x="0" y="0"/>
                </a:moveTo>
                <a:lnTo>
                  <a:pt x="0" y="40"/>
                </a:lnTo>
                <a:lnTo>
                  <a:pt x="49" y="2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97" name="Rectangle 31">
            <a:extLst>
              <a:ext uri="{FF2B5EF4-FFF2-40B4-BE49-F238E27FC236}">
                <a16:creationId xmlns:a16="http://schemas.microsoft.com/office/drawing/2014/main" id="{97E267A4-213D-4F1B-B24B-E6BEB0572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0" y="1039813"/>
            <a:ext cx="809625" cy="1333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1298" name="Rectangle 32">
            <a:extLst>
              <a:ext uri="{FF2B5EF4-FFF2-40B4-BE49-F238E27FC236}">
                <a16:creationId xmlns:a16="http://schemas.microsoft.com/office/drawing/2014/main" id="{939DF542-E542-4DB0-8E6E-067062377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850900"/>
            <a:ext cx="211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2. szakasz tervei</a:t>
            </a:r>
          </a:p>
        </p:txBody>
      </p:sp>
      <p:sp>
        <p:nvSpPr>
          <p:cNvPr id="11299" name="Rectangle 33">
            <a:extLst>
              <a:ext uri="{FF2B5EF4-FFF2-40B4-BE49-F238E27FC236}">
                <a16:creationId xmlns:a16="http://schemas.microsoft.com/office/drawing/2014/main" id="{CDC8B656-95CC-4503-A04A-8CAED7CB4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" y="2206625"/>
            <a:ext cx="806450" cy="1349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1300" name="Rectangle 34">
            <a:extLst>
              <a:ext uri="{FF2B5EF4-FFF2-40B4-BE49-F238E27FC236}">
                <a16:creationId xmlns:a16="http://schemas.microsoft.com/office/drawing/2014/main" id="{58AC45B4-2E82-4176-BFD6-95E9FF4CD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88" y="1841500"/>
            <a:ext cx="168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1. szakaszból</a:t>
            </a:r>
          </a:p>
        </p:txBody>
      </p:sp>
      <p:sp>
        <p:nvSpPr>
          <p:cNvPr id="11301" name="Freeform 35">
            <a:extLst>
              <a:ext uri="{FF2B5EF4-FFF2-40B4-BE49-F238E27FC236}">
                <a16:creationId xmlns:a16="http://schemas.microsoft.com/office/drawing/2014/main" id="{86381823-1DAD-4921-BB31-E60B2CA798F8}"/>
              </a:ext>
            </a:extLst>
          </p:cNvPr>
          <p:cNvSpPr>
            <a:spLocks/>
          </p:cNvSpPr>
          <p:nvPr/>
        </p:nvSpPr>
        <p:spPr bwMode="auto">
          <a:xfrm>
            <a:off x="4329113" y="376238"/>
            <a:ext cx="30162" cy="28575"/>
          </a:xfrm>
          <a:custGeom>
            <a:avLst/>
            <a:gdLst>
              <a:gd name="T0" fmla="*/ 45362061 w 19"/>
              <a:gd name="T1" fmla="*/ 0 h 18"/>
              <a:gd name="T2" fmla="*/ 0 w 19"/>
              <a:gd name="T3" fmla="*/ 0 h 18"/>
              <a:gd name="T4" fmla="*/ 0 w 19"/>
              <a:gd name="T5" fmla="*/ 42843450 h 18"/>
              <a:gd name="T6" fmla="*/ 45362061 w 19"/>
              <a:gd name="T7" fmla="*/ 42843450 h 18"/>
              <a:gd name="T8" fmla="*/ 45362061 w 19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8">
                <a:moveTo>
                  <a:pt x="18" y="0"/>
                </a:moveTo>
                <a:lnTo>
                  <a:pt x="0" y="0"/>
                </a:lnTo>
                <a:lnTo>
                  <a:pt x="0" y="17"/>
                </a:lnTo>
                <a:lnTo>
                  <a:pt x="18" y="17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02" name="Freeform 36">
            <a:extLst>
              <a:ext uri="{FF2B5EF4-FFF2-40B4-BE49-F238E27FC236}">
                <a16:creationId xmlns:a16="http://schemas.microsoft.com/office/drawing/2014/main" id="{4598FB0E-8058-49FC-ABDC-FB5A43442537}"/>
              </a:ext>
            </a:extLst>
          </p:cNvPr>
          <p:cNvSpPr>
            <a:spLocks/>
          </p:cNvSpPr>
          <p:nvPr/>
        </p:nvSpPr>
        <p:spPr bwMode="auto">
          <a:xfrm>
            <a:off x="4329113" y="433388"/>
            <a:ext cx="30162" cy="28575"/>
          </a:xfrm>
          <a:custGeom>
            <a:avLst/>
            <a:gdLst>
              <a:gd name="T0" fmla="*/ 45362061 w 19"/>
              <a:gd name="T1" fmla="*/ 0 h 18"/>
              <a:gd name="T2" fmla="*/ 0 w 19"/>
              <a:gd name="T3" fmla="*/ 0 h 18"/>
              <a:gd name="T4" fmla="*/ 0 w 19"/>
              <a:gd name="T5" fmla="*/ 42843450 h 18"/>
              <a:gd name="T6" fmla="*/ 45362061 w 19"/>
              <a:gd name="T7" fmla="*/ 42843450 h 18"/>
              <a:gd name="T8" fmla="*/ 45362061 w 19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8">
                <a:moveTo>
                  <a:pt x="18" y="0"/>
                </a:moveTo>
                <a:lnTo>
                  <a:pt x="0" y="0"/>
                </a:lnTo>
                <a:lnTo>
                  <a:pt x="0" y="17"/>
                </a:lnTo>
                <a:lnTo>
                  <a:pt x="18" y="17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03" name="Freeform 37">
            <a:extLst>
              <a:ext uri="{FF2B5EF4-FFF2-40B4-BE49-F238E27FC236}">
                <a16:creationId xmlns:a16="http://schemas.microsoft.com/office/drawing/2014/main" id="{F2CA9EA1-A614-40FB-9D73-B4766B658797}"/>
              </a:ext>
            </a:extLst>
          </p:cNvPr>
          <p:cNvSpPr>
            <a:spLocks/>
          </p:cNvSpPr>
          <p:nvPr/>
        </p:nvSpPr>
        <p:spPr bwMode="auto">
          <a:xfrm>
            <a:off x="4329113" y="492125"/>
            <a:ext cx="30162" cy="28575"/>
          </a:xfrm>
          <a:custGeom>
            <a:avLst/>
            <a:gdLst>
              <a:gd name="T0" fmla="*/ 45362061 w 19"/>
              <a:gd name="T1" fmla="*/ 0 h 18"/>
              <a:gd name="T2" fmla="*/ 0 w 19"/>
              <a:gd name="T3" fmla="*/ 0 h 18"/>
              <a:gd name="T4" fmla="*/ 0 w 19"/>
              <a:gd name="T5" fmla="*/ 42843450 h 18"/>
              <a:gd name="T6" fmla="*/ 45362061 w 19"/>
              <a:gd name="T7" fmla="*/ 42843450 h 18"/>
              <a:gd name="T8" fmla="*/ 45362061 w 19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8">
                <a:moveTo>
                  <a:pt x="18" y="0"/>
                </a:moveTo>
                <a:lnTo>
                  <a:pt x="0" y="0"/>
                </a:lnTo>
                <a:lnTo>
                  <a:pt x="0" y="17"/>
                </a:lnTo>
                <a:lnTo>
                  <a:pt x="18" y="17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04" name="Freeform 38">
            <a:extLst>
              <a:ext uri="{FF2B5EF4-FFF2-40B4-BE49-F238E27FC236}">
                <a16:creationId xmlns:a16="http://schemas.microsoft.com/office/drawing/2014/main" id="{FA27406A-579D-46C9-BD03-722F875236F6}"/>
              </a:ext>
            </a:extLst>
          </p:cNvPr>
          <p:cNvSpPr>
            <a:spLocks/>
          </p:cNvSpPr>
          <p:nvPr/>
        </p:nvSpPr>
        <p:spPr bwMode="auto">
          <a:xfrm>
            <a:off x="4329113" y="549275"/>
            <a:ext cx="30162" cy="28575"/>
          </a:xfrm>
          <a:custGeom>
            <a:avLst/>
            <a:gdLst>
              <a:gd name="T0" fmla="*/ 45362061 w 19"/>
              <a:gd name="T1" fmla="*/ 0 h 18"/>
              <a:gd name="T2" fmla="*/ 0 w 19"/>
              <a:gd name="T3" fmla="*/ 0 h 18"/>
              <a:gd name="T4" fmla="*/ 0 w 19"/>
              <a:gd name="T5" fmla="*/ 42843450 h 18"/>
              <a:gd name="T6" fmla="*/ 45362061 w 19"/>
              <a:gd name="T7" fmla="*/ 42843450 h 18"/>
              <a:gd name="T8" fmla="*/ 45362061 w 19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8">
                <a:moveTo>
                  <a:pt x="18" y="0"/>
                </a:moveTo>
                <a:lnTo>
                  <a:pt x="0" y="0"/>
                </a:lnTo>
                <a:lnTo>
                  <a:pt x="0" y="17"/>
                </a:lnTo>
                <a:lnTo>
                  <a:pt x="18" y="17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05" name="Freeform 39">
            <a:extLst>
              <a:ext uri="{FF2B5EF4-FFF2-40B4-BE49-F238E27FC236}">
                <a16:creationId xmlns:a16="http://schemas.microsoft.com/office/drawing/2014/main" id="{CE3D6814-D881-4274-B721-5776A438F7A3}"/>
              </a:ext>
            </a:extLst>
          </p:cNvPr>
          <p:cNvSpPr>
            <a:spLocks/>
          </p:cNvSpPr>
          <p:nvPr/>
        </p:nvSpPr>
        <p:spPr bwMode="auto">
          <a:xfrm>
            <a:off x="4329113" y="608013"/>
            <a:ext cx="30162" cy="28575"/>
          </a:xfrm>
          <a:custGeom>
            <a:avLst/>
            <a:gdLst>
              <a:gd name="T0" fmla="*/ 45362061 w 19"/>
              <a:gd name="T1" fmla="*/ 0 h 18"/>
              <a:gd name="T2" fmla="*/ 0 w 19"/>
              <a:gd name="T3" fmla="*/ 0 h 18"/>
              <a:gd name="T4" fmla="*/ 0 w 19"/>
              <a:gd name="T5" fmla="*/ 42843450 h 18"/>
              <a:gd name="T6" fmla="*/ 45362061 w 19"/>
              <a:gd name="T7" fmla="*/ 42843450 h 18"/>
              <a:gd name="T8" fmla="*/ 45362061 w 19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8">
                <a:moveTo>
                  <a:pt x="18" y="0"/>
                </a:moveTo>
                <a:lnTo>
                  <a:pt x="0" y="0"/>
                </a:lnTo>
                <a:lnTo>
                  <a:pt x="0" y="17"/>
                </a:lnTo>
                <a:lnTo>
                  <a:pt x="18" y="17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06" name="Freeform 40">
            <a:extLst>
              <a:ext uri="{FF2B5EF4-FFF2-40B4-BE49-F238E27FC236}">
                <a16:creationId xmlns:a16="http://schemas.microsoft.com/office/drawing/2014/main" id="{B63F8009-6235-48EB-A0CF-0D64E8B3B2E4}"/>
              </a:ext>
            </a:extLst>
          </p:cNvPr>
          <p:cNvSpPr>
            <a:spLocks/>
          </p:cNvSpPr>
          <p:nvPr/>
        </p:nvSpPr>
        <p:spPr bwMode="auto">
          <a:xfrm>
            <a:off x="4329113" y="665163"/>
            <a:ext cx="30162" cy="28575"/>
          </a:xfrm>
          <a:custGeom>
            <a:avLst/>
            <a:gdLst>
              <a:gd name="T0" fmla="*/ 45362061 w 19"/>
              <a:gd name="T1" fmla="*/ 0 h 18"/>
              <a:gd name="T2" fmla="*/ 0 w 19"/>
              <a:gd name="T3" fmla="*/ 0 h 18"/>
              <a:gd name="T4" fmla="*/ 0 w 19"/>
              <a:gd name="T5" fmla="*/ 42843450 h 18"/>
              <a:gd name="T6" fmla="*/ 45362061 w 19"/>
              <a:gd name="T7" fmla="*/ 42843450 h 18"/>
              <a:gd name="T8" fmla="*/ 45362061 w 19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8">
                <a:moveTo>
                  <a:pt x="18" y="0"/>
                </a:moveTo>
                <a:lnTo>
                  <a:pt x="0" y="0"/>
                </a:lnTo>
                <a:lnTo>
                  <a:pt x="0" y="17"/>
                </a:lnTo>
                <a:lnTo>
                  <a:pt x="18" y="17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07" name="Freeform 41">
            <a:extLst>
              <a:ext uri="{FF2B5EF4-FFF2-40B4-BE49-F238E27FC236}">
                <a16:creationId xmlns:a16="http://schemas.microsoft.com/office/drawing/2014/main" id="{A85B5AD2-D0FE-4C19-8914-BABCCD544B80}"/>
              </a:ext>
            </a:extLst>
          </p:cNvPr>
          <p:cNvSpPr>
            <a:spLocks/>
          </p:cNvSpPr>
          <p:nvPr/>
        </p:nvSpPr>
        <p:spPr bwMode="auto">
          <a:xfrm>
            <a:off x="4329113" y="723900"/>
            <a:ext cx="30162" cy="28575"/>
          </a:xfrm>
          <a:custGeom>
            <a:avLst/>
            <a:gdLst>
              <a:gd name="T0" fmla="*/ 45362061 w 19"/>
              <a:gd name="T1" fmla="*/ 0 h 18"/>
              <a:gd name="T2" fmla="*/ 0 w 19"/>
              <a:gd name="T3" fmla="*/ 0 h 18"/>
              <a:gd name="T4" fmla="*/ 0 w 19"/>
              <a:gd name="T5" fmla="*/ 42843450 h 18"/>
              <a:gd name="T6" fmla="*/ 45362061 w 19"/>
              <a:gd name="T7" fmla="*/ 42843450 h 18"/>
              <a:gd name="T8" fmla="*/ 45362061 w 19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8">
                <a:moveTo>
                  <a:pt x="18" y="0"/>
                </a:moveTo>
                <a:lnTo>
                  <a:pt x="0" y="0"/>
                </a:lnTo>
                <a:lnTo>
                  <a:pt x="0" y="17"/>
                </a:lnTo>
                <a:lnTo>
                  <a:pt x="18" y="17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08" name="Freeform 42">
            <a:extLst>
              <a:ext uri="{FF2B5EF4-FFF2-40B4-BE49-F238E27FC236}">
                <a16:creationId xmlns:a16="http://schemas.microsoft.com/office/drawing/2014/main" id="{96CE90E8-569D-4180-BF4D-01B58AF9ADFC}"/>
              </a:ext>
            </a:extLst>
          </p:cNvPr>
          <p:cNvSpPr>
            <a:spLocks/>
          </p:cNvSpPr>
          <p:nvPr/>
        </p:nvSpPr>
        <p:spPr bwMode="auto">
          <a:xfrm>
            <a:off x="4297363" y="720725"/>
            <a:ext cx="74612" cy="68263"/>
          </a:xfrm>
          <a:custGeom>
            <a:avLst/>
            <a:gdLst>
              <a:gd name="T0" fmla="*/ 115926411 w 47"/>
              <a:gd name="T1" fmla="*/ 0 h 43"/>
              <a:gd name="T2" fmla="*/ 0 w 47"/>
              <a:gd name="T3" fmla="*/ 0 h 43"/>
              <a:gd name="T4" fmla="*/ 57962412 w 47"/>
              <a:gd name="T5" fmla="*/ 105847338 h 43"/>
              <a:gd name="T6" fmla="*/ 115926411 w 47"/>
              <a:gd name="T7" fmla="*/ 0 h 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3">
                <a:moveTo>
                  <a:pt x="46" y="0"/>
                </a:moveTo>
                <a:lnTo>
                  <a:pt x="0" y="0"/>
                </a:lnTo>
                <a:lnTo>
                  <a:pt x="23" y="42"/>
                </a:lnTo>
                <a:lnTo>
                  <a:pt x="46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09" name="Rectangle 43">
            <a:extLst>
              <a:ext uri="{FF2B5EF4-FFF2-40B4-BE49-F238E27FC236}">
                <a16:creationId xmlns:a16="http://schemas.microsoft.com/office/drawing/2014/main" id="{A1C9D650-13F7-4B4F-BD0A-721FC0B69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2475" y="433388"/>
            <a:ext cx="1627188" cy="266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1310" name="Rectangle 44">
            <a:extLst>
              <a:ext uri="{FF2B5EF4-FFF2-40B4-BE49-F238E27FC236}">
                <a16:creationId xmlns:a16="http://schemas.microsoft.com/office/drawing/2014/main" id="{F01ACE08-BAC2-428A-9F2B-BFDDB36AE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9763" y="315913"/>
            <a:ext cx="254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2. szakasz irányítása</a:t>
            </a:r>
          </a:p>
        </p:txBody>
      </p:sp>
      <p:sp>
        <p:nvSpPr>
          <p:cNvPr id="11311" name="Freeform 45">
            <a:extLst>
              <a:ext uri="{FF2B5EF4-FFF2-40B4-BE49-F238E27FC236}">
                <a16:creationId xmlns:a16="http://schemas.microsoft.com/office/drawing/2014/main" id="{0AAAFB86-564F-43D4-9DC3-D5E6B13DB725}"/>
              </a:ext>
            </a:extLst>
          </p:cNvPr>
          <p:cNvSpPr>
            <a:spLocks/>
          </p:cNvSpPr>
          <p:nvPr/>
        </p:nvSpPr>
        <p:spPr bwMode="auto">
          <a:xfrm>
            <a:off x="4189413" y="1817688"/>
            <a:ext cx="1749425" cy="1400175"/>
          </a:xfrm>
          <a:custGeom>
            <a:avLst/>
            <a:gdLst>
              <a:gd name="T0" fmla="*/ 0 w 1102"/>
              <a:gd name="T1" fmla="*/ 0 h 882"/>
              <a:gd name="T2" fmla="*/ 1769149688 w 1102"/>
              <a:gd name="T3" fmla="*/ 0 h 882"/>
              <a:gd name="T4" fmla="*/ 1769149688 w 1102"/>
              <a:gd name="T5" fmla="*/ 2147483646 h 882"/>
              <a:gd name="T6" fmla="*/ 2147483646 w 1102"/>
              <a:gd name="T7" fmla="*/ 2147483646 h 882"/>
              <a:gd name="T8" fmla="*/ 0 w 1102"/>
              <a:gd name="T9" fmla="*/ 0 h 8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02" h="882">
                <a:moveTo>
                  <a:pt x="0" y="0"/>
                </a:moveTo>
                <a:lnTo>
                  <a:pt x="702" y="0"/>
                </a:lnTo>
                <a:lnTo>
                  <a:pt x="702" y="881"/>
                </a:lnTo>
                <a:lnTo>
                  <a:pt x="1101" y="881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12" name="Freeform 46">
            <a:extLst>
              <a:ext uri="{FF2B5EF4-FFF2-40B4-BE49-F238E27FC236}">
                <a16:creationId xmlns:a16="http://schemas.microsoft.com/office/drawing/2014/main" id="{47DA80ED-4E96-4795-8682-FF147056B712}"/>
              </a:ext>
            </a:extLst>
          </p:cNvPr>
          <p:cNvSpPr>
            <a:spLocks/>
          </p:cNvSpPr>
          <p:nvPr/>
        </p:nvSpPr>
        <p:spPr bwMode="auto">
          <a:xfrm>
            <a:off x="4173538" y="1817688"/>
            <a:ext cx="1685925" cy="1552575"/>
          </a:xfrm>
          <a:custGeom>
            <a:avLst/>
            <a:gdLst>
              <a:gd name="T0" fmla="*/ 0 w 1062"/>
              <a:gd name="T1" fmla="*/ 0 h 978"/>
              <a:gd name="T2" fmla="*/ 1706146575 w 1062"/>
              <a:gd name="T3" fmla="*/ 0 h 978"/>
              <a:gd name="T4" fmla="*/ 1706146575 w 1062"/>
              <a:gd name="T5" fmla="*/ 2147483646 h 978"/>
              <a:gd name="T6" fmla="*/ 2147483646 w 1062"/>
              <a:gd name="T7" fmla="*/ 2147483646 h 97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62" h="978">
                <a:moveTo>
                  <a:pt x="0" y="0"/>
                </a:moveTo>
                <a:lnTo>
                  <a:pt x="677" y="0"/>
                </a:lnTo>
                <a:lnTo>
                  <a:pt x="677" y="977"/>
                </a:lnTo>
                <a:lnTo>
                  <a:pt x="1061" y="9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13" name="Freeform 47">
            <a:extLst>
              <a:ext uri="{FF2B5EF4-FFF2-40B4-BE49-F238E27FC236}">
                <a16:creationId xmlns:a16="http://schemas.microsoft.com/office/drawing/2014/main" id="{744776D9-DFDD-4875-A94C-D8105D866AB0}"/>
              </a:ext>
            </a:extLst>
          </p:cNvPr>
          <p:cNvSpPr>
            <a:spLocks/>
          </p:cNvSpPr>
          <p:nvPr/>
        </p:nvSpPr>
        <p:spPr bwMode="auto">
          <a:xfrm>
            <a:off x="5834063" y="3336925"/>
            <a:ext cx="85725" cy="73025"/>
          </a:xfrm>
          <a:custGeom>
            <a:avLst/>
            <a:gdLst>
              <a:gd name="T0" fmla="*/ 0 w 54"/>
              <a:gd name="T1" fmla="*/ 0 h 46"/>
              <a:gd name="T2" fmla="*/ 0 w 54"/>
              <a:gd name="T3" fmla="*/ 113407825 h 46"/>
              <a:gd name="T4" fmla="*/ 133569075 w 54"/>
              <a:gd name="T5" fmla="*/ 55443438 h 46"/>
              <a:gd name="T6" fmla="*/ 0 w 54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" h="46">
                <a:moveTo>
                  <a:pt x="0" y="0"/>
                </a:moveTo>
                <a:lnTo>
                  <a:pt x="0" y="45"/>
                </a:lnTo>
                <a:lnTo>
                  <a:pt x="53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14" name="Line 48">
            <a:extLst>
              <a:ext uri="{FF2B5EF4-FFF2-40B4-BE49-F238E27FC236}">
                <a16:creationId xmlns:a16="http://schemas.microsoft.com/office/drawing/2014/main" id="{BFFD422D-0073-40C0-B25D-FA44CF0EBA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40863" y="433388"/>
            <a:ext cx="0" cy="3357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15" name="Freeform 49">
            <a:extLst>
              <a:ext uri="{FF2B5EF4-FFF2-40B4-BE49-F238E27FC236}">
                <a16:creationId xmlns:a16="http://schemas.microsoft.com/office/drawing/2014/main" id="{552D5908-138C-46F9-BD3D-083D2C6A3C49}"/>
              </a:ext>
            </a:extLst>
          </p:cNvPr>
          <p:cNvSpPr>
            <a:spLocks/>
          </p:cNvSpPr>
          <p:nvPr/>
        </p:nvSpPr>
        <p:spPr bwMode="auto">
          <a:xfrm>
            <a:off x="9404350" y="384175"/>
            <a:ext cx="74613" cy="71438"/>
          </a:xfrm>
          <a:custGeom>
            <a:avLst/>
            <a:gdLst>
              <a:gd name="T0" fmla="*/ 0 w 47"/>
              <a:gd name="T1" fmla="*/ 110887651 h 45"/>
              <a:gd name="T2" fmla="*/ 115927964 w 47"/>
              <a:gd name="T3" fmla="*/ 110887651 h 45"/>
              <a:gd name="T4" fmla="*/ 57964776 w 47"/>
              <a:gd name="T5" fmla="*/ 0 h 45"/>
              <a:gd name="T6" fmla="*/ 0 w 47"/>
              <a:gd name="T7" fmla="*/ 110887651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5">
                <a:moveTo>
                  <a:pt x="0" y="44"/>
                </a:moveTo>
                <a:lnTo>
                  <a:pt x="46" y="44"/>
                </a:lnTo>
                <a:lnTo>
                  <a:pt x="23" y="0"/>
                </a:lnTo>
                <a:lnTo>
                  <a:pt x="0" y="44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16" name="Line 50">
            <a:extLst>
              <a:ext uri="{FF2B5EF4-FFF2-40B4-BE49-F238E27FC236}">
                <a16:creationId xmlns:a16="http://schemas.microsoft.com/office/drawing/2014/main" id="{B0E5B176-B955-43AA-9356-C2808735A6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67675" y="3779838"/>
            <a:ext cx="13144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17" name="Freeform 51">
            <a:extLst>
              <a:ext uri="{FF2B5EF4-FFF2-40B4-BE49-F238E27FC236}">
                <a16:creationId xmlns:a16="http://schemas.microsoft.com/office/drawing/2014/main" id="{1F50062A-6BAE-4E49-8E1B-673FD99F9509}"/>
              </a:ext>
            </a:extLst>
          </p:cNvPr>
          <p:cNvSpPr>
            <a:spLocks/>
          </p:cNvSpPr>
          <p:nvPr/>
        </p:nvSpPr>
        <p:spPr bwMode="auto">
          <a:xfrm>
            <a:off x="9364663" y="3748088"/>
            <a:ext cx="77787" cy="65087"/>
          </a:xfrm>
          <a:custGeom>
            <a:avLst/>
            <a:gdLst>
              <a:gd name="T0" fmla="*/ 0 w 49"/>
              <a:gd name="T1" fmla="*/ 0 h 41"/>
              <a:gd name="T2" fmla="*/ 0 w 49"/>
              <a:gd name="T3" fmla="*/ 100805476 h 41"/>
              <a:gd name="T4" fmla="*/ 120966722 w 49"/>
              <a:gd name="T5" fmla="*/ 50402738 h 41"/>
              <a:gd name="T6" fmla="*/ 0 w 49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1">
                <a:moveTo>
                  <a:pt x="0" y="0"/>
                </a:moveTo>
                <a:lnTo>
                  <a:pt x="0" y="40"/>
                </a:lnTo>
                <a:lnTo>
                  <a:pt x="48" y="2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18" name="Line 52">
            <a:extLst>
              <a:ext uri="{FF2B5EF4-FFF2-40B4-BE49-F238E27FC236}">
                <a16:creationId xmlns:a16="http://schemas.microsoft.com/office/drawing/2014/main" id="{64908D83-9244-4A3E-8B9F-55BAC425CE1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7200" y="3505200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19" name="Freeform 53">
            <a:extLst>
              <a:ext uri="{FF2B5EF4-FFF2-40B4-BE49-F238E27FC236}">
                <a16:creationId xmlns:a16="http://schemas.microsoft.com/office/drawing/2014/main" id="{5E06A57C-7322-4F79-8305-B55ACC0A06E7}"/>
              </a:ext>
            </a:extLst>
          </p:cNvPr>
          <p:cNvSpPr>
            <a:spLocks/>
          </p:cNvSpPr>
          <p:nvPr/>
        </p:nvSpPr>
        <p:spPr bwMode="auto">
          <a:xfrm>
            <a:off x="9342438" y="3444875"/>
            <a:ext cx="76200" cy="66675"/>
          </a:xfrm>
          <a:custGeom>
            <a:avLst/>
            <a:gdLst>
              <a:gd name="T0" fmla="*/ 0 w 48"/>
              <a:gd name="T1" fmla="*/ 0 h 42"/>
              <a:gd name="T2" fmla="*/ 0 w 48"/>
              <a:gd name="T3" fmla="*/ 103327200 h 42"/>
              <a:gd name="T4" fmla="*/ 118448138 w 48"/>
              <a:gd name="T5" fmla="*/ 47883763 h 42"/>
              <a:gd name="T6" fmla="*/ 0 w 48"/>
              <a:gd name="T7" fmla="*/ 0 h 4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" h="42">
                <a:moveTo>
                  <a:pt x="0" y="0"/>
                </a:moveTo>
                <a:lnTo>
                  <a:pt x="0" y="41"/>
                </a:lnTo>
                <a:lnTo>
                  <a:pt x="47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20" name="Rectangle 54">
            <a:extLst>
              <a:ext uri="{FF2B5EF4-FFF2-40B4-BE49-F238E27FC236}">
                <a16:creationId xmlns:a16="http://schemas.microsoft.com/office/drawing/2014/main" id="{3C0C68D5-1973-4836-B56B-C26B3A3A7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4263" y="2200275"/>
            <a:ext cx="2320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Rendszerszervezési</a:t>
            </a:r>
          </a:p>
          <a:p>
            <a:pPr>
              <a:spcBef>
                <a:spcPct val="0"/>
              </a:spcBef>
            </a:pPr>
            <a:r>
              <a:rPr lang="en-US" altLang="hu-HU" sz="1800">
                <a:solidFill>
                  <a:srgbClr val="000000"/>
                </a:solidFill>
              </a:rPr>
              <a:t>alternatívák</a:t>
            </a:r>
          </a:p>
        </p:txBody>
      </p:sp>
      <p:sp>
        <p:nvSpPr>
          <p:cNvPr id="11321" name="Rectangle 55">
            <a:extLst>
              <a:ext uri="{FF2B5EF4-FFF2-40B4-BE49-F238E27FC236}">
                <a16:creationId xmlns:a16="http://schemas.microsoft.com/office/drawing/2014/main" id="{AA238F95-BDCC-4AB2-B917-C0C058DDD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113" y="53975"/>
            <a:ext cx="5432425" cy="2635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1322" name="Rectangle 56">
            <a:extLst>
              <a:ext uri="{FF2B5EF4-FFF2-40B4-BE49-F238E27FC236}">
                <a16:creationId xmlns:a16="http://schemas.microsoft.com/office/drawing/2014/main" id="{2B68434C-5CC6-40BF-9E75-888CF06DA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4575" y="11113"/>
            <a:ext cx="55927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900">
                <a:solidFill>
                  <a:srgbClr val="000000"/>
                </a:solidFill>
              </a:rPr>
              <a:t>Információ gyűjtés / szolgáltatás és irányítás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Élőláb helye 2">
            <a:extLst>
              <a:ext uri="{FF2B5EF4-FFF2-40B4-BE49-F238E27FC236}">
                <a16:creationId xmlns:a16="http://schemas.microsoft.com/office/drawing/2014/main" id="{D2AB86A6-2F1A-49F4-AC12-32E73F559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12291" name="Dia számának helye 3">
            <a:extLst>
              <a:ext uri="{FF2B5EF4-FFF2-40B4-BE49-F238E27FC236}">
                <a16:creationId xmlns:a16="http://schemas.microsoft.com/office/drawing/2014/main" id="{EA610D14-7F74-4267-9553-842FB3442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EBBE6FF4-068F-4414-A1A8-52A3D5CC4D92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9A7D7792-1DC6-4791-99F2-71AE9CEAE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6350"/>
            <a:ext cx="9891713" cy="6216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2293" name="Line 3">
            <a:extLst>
              <a:ext uri="{FF2B5EF4-FFF2-40B4-BE49-F238E27FC236}">
                <a16:creationId xmlns:a16="http://schemas.microsoft.com/office/drawing/2014/main" id="{1824D484-039D-4F00-96ED-8EECCC13E9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288" y="379413"/>
            <a:ext cx="9877425" cy="79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294" name="Rectangle 4">
            <a:extLst>
              <a:ext uri="{FF2B5EF4-FFF2-40B4-BE49-F238E27FC236}">
                <a16:creationId xmlns:a16="http://schemas.microsoft.com/office/drawing/2014/main" id="{D61BF3B6-7863-41DF-A160-1A4C90B9F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200" y="730250"/>
            <a:ext cx="7370763" cy="54165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2295" name="Line 5">
            <a:extLst>
              <a:ext uri="{FF2B5EF4-FFF2-40B4-BE49-F238E27FC236}">
                <a16:creationId xmlns:a16="http://schemas.microsoft.com/office/drawing/2014/main" id="{4279F01E-EB31-489F-88B1-6E2C96A63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0500" y="990600"/>
            <a:ext cx="73866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296" name="Freeform 6">
            <a:extLst>
              <a:ext uri="{FF2B5EF4-FFF2-40B4-BE49-F238E27FC236}">
                <a16:creationId xmlns:a16="http://schemas.microsoft.com/office/drawing/2014/main" id="{BB2432FF-F069-445E-9D13-2B40601E4079}"/>
              </a:ext>
            </a:extLst>
          </p:cNvPr>
          <p:cNvSpPr>
            <a:spLocks/>
          </p:cNvSpPr>
          <p:nvPr/>
        </p:nvSpPr>
        <p:spPr bwMode="auto">
          <a:xfrm>
            <a:off x="6958013" y="41592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297" name="Freeform 7">
            <a:extLst>
              <a:ext uri="{FF2B5EF4-FFF2-40B4-BE49-F238E27FC236}">
                <a16:creationId xmlns:a16="http://schemas.microsoft.com/office/drawing/2014/main" id="{54042C3C-CD65-4067-92FE-47B494303D01}"/>
              </a:ext>
            </a:extLst>
          </p:cNvPr>
          <p:cNvSpPr>
            <a:spLocks/>
          </p:cNvSpPr>
          <p:nvPr/>
        </p:nvSpPr>
        <p:spPr bwMode="auto">
          <a:xfrm>
            <a:off x="6958013" y="476250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47883763 h 20"/>
              <a:gd name="T6" fmla="*/ 0 w 1"/>
              <a:gd name="T7" fmla="*/ 47883763 h 20"/>
              <a:gd name="T8" fmla="*/ 0 w 1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298" name="Freeform 8">
            <a:extLst>
              <a:ext uri="{FF2B5EF4-FFF2-40B4-BE49-F238E27FC236}">
                <a16:creationId xmlns:a16="http://schemas.microsoft.com/office/drawing/2014/main" id="{D883F0BD-B651-4B79-883F-5DDF49F06116}"/>
              </a:ext>
            </a:extLst>
          </p:cNvPr>
          <p:cNvSpPr>
            <a:spLocks/>
          </p:cNvSpPr>
          <p:nvPr/>
        </p:nvSpPr>
        <p:spPr bwMode="auto">
          <a:xfrm>
            <a:off x="6958013" y="538163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47883763 h 20"/>
              <a:gd name="T6" fmla="*/ 0 w 1"/>
              <a:gd name="T7" fmla="*/ 47883763 h 20"/>
              <a:gd name="T8" fmla="*/ 0 w 1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299" name="Freeform 9">
            <a:extLst>
              <a:ext uri="{FF2B5EF4-FFF2-40B4-BE49-F238E27FC236}">
                <a16:creationId xmlns:a16="http://schemas.microsoft.com/office/drawing/2014/main" id="{D45F4767-F310-4BF1-A267-CDC70BEF3171}"/>
              </a:ext>
            </a:extLst>
          </p:cNvPr>
          <p:cNvSpPr>
            <a:spLocks/>
          </p:cNvSpPr>
          <p:nvPr/>
        </p:nvSpPr>
        <p:spPr bwMode="auto">
          <a:xfrm>
            <a:off x="6958013" y="6016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2061 h 19"/>
              <a:gd name="T6" fmla="*/ 0 w 1"/>
              <a:gd name="T7" fmla="*/ 45362061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00" name="Freeform 10">
            <a:extLst>
              <a:ext uri="{FF2B5EF4-FFF2-40B4-BE49-F238E27FC236}">
                <a16:creationId xmlns:a16="http://schemas.microsoft.com/office/drawing/2014/main" id="{AC8A93F1-25CF-4786-95D8-59374A7E4356}"/>
              </a:ext>
            </a:extLst>
          </p:cNvPr>
          <p:cNvSpPr>
            <a:spLocks/>
          </p:cNvSpPr>
          <p:nvPr/>
        </p:nvSpPr>
        <p:spPr bwMode="auto">
          <a:xfrm>
            <a:off x="6958013" y="661988"/>
            <a:ext cx="1587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42843450 h 18"/>
              <a:gd name="T6" fmla="*/ 0 w 1"/>
              <a:gd name="T7" fmla="*/ 42843450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01" name="Freeform 11">
            <a:extLst>
              <a:ext uri="{FF2B5EF4-FFF2-40B4-BE49-F238E27FC236}">
                <a16:creationId xmlns:a16="http://schemas.microsoft.com/office/drawing/2014/main" id="{1C1AADC1-FF69-418E-B163-AACA4D2C2351}"/>
              </a:ext>
            </a:extLst>
          </p:cNvPr>
          <p:cNvSpPr>
            <a:spLocks/>
          </p:cNvSpPr>
          <p:nvPr/>
        </p:nvSpPr>
        <p:spPr bwMode="auto">
          <a:xfrm>
            <a:off x="6958013" y="7239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02" name="Freeform 12">
            <a:extLst>
              <a:ext uri="{FF2B5EF4-FFF2-40B4-BE49-F238E27FC236}">
                <a16:creationId xmlns:a16="http://schemas.microsoft.com/office/drawing/2014/main" id="{97A75A8A-4905-4A2A-BC08-C14212F88060}"/>
              </a:ext>
            </a:extLst>
          </p:cNvPr>
          <p:cNvSpPr>
            <a:spLocks/>
          </p:cNvSpPr>
          <p:nvPr/>
        </p:nvSpPr>
        <p:spPr bwMode="auto">
          <a:xfrm>
            <a:off x="6958013" y="78422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45363564 h 19"/>
              <a:gd name="T6" fmla="*/ 0 w 1"/>
              <a:gd name="T7" fmla="*/ 45363564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03" name="Freeform 13">
            <a:extLst>
              <a:ext uri="{FF2B5EF4-FFF2-40B4-BE49-F238E27FC236}">
                <a16:creationId xmlns:a16="http://schemas.microsoft.com/office/drawing/2014/main" id="{D38604AD-E97B-44B2-A58D-9DD145245A2A}"/>
              </a:ext>
            </a:extLst>
          </p:cNvPr>
          <p:cNvSpPr>
            <a:spLocks/>
          </p:cNvSpPr>
          <p:nvPr/>
        </p:nvSpPr>
        <p:spPr bwMode="auto">
          <a:xfrm>
            <a:off x="6931025" y="781050"/>
            <a:ext cx="69850" cy="74613"/>
          </a:xfrm>
          <a:custGeom>
            <a:avLst/>
            <a:gdLst>
              <a:gd name="T0" fmla="*/ 108367513 w 44"/>
              <a:gd name="T1" fmla="*/ 0 h 47"/>
              <a:gd name="T2" fmla="*/ 0 w 44"/>
              <a:gd name="T3" fmla="*/ 0 h 47"/>
              <a:gd name="T4" fmla="*/ 50403125 w 44"/>
              <a:gd name="T5" fmla="*/ 115927964 h 47"/>
              <a:gd name="T6" fmla="*/ 108367513 w 44"/>
              <a:gd name="T7" fmla="*/ 0 h 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" h="47">
                <a:moveTo>
                  <a:pt x="43" y="0"/>
                </a:moveTo>
                <a:lnTo>
                  <a:pt x="0" y="0"/>
                </a:lnTo>
                <a:lnTo>
                  <a:pt x="20" y="46"/>
                </a:lnTo>
                <a:lnTo>
                  <a:pt x="43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04" name="Rectangle 14">
            <a:extLst>
              <a:ext uri="{FF2B5EF4-FFF2-40B4-BE49-F238E27FC236}">
                <a16:creationId xmlns:a16="http://schemas.microsoft.com/office/drawing/2014/main" id="{558A3881-7247-4B49-B2F8-67102D74D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0" y="457200"/>
            <a:ext cx="2289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600">
                <a:solidFill>
                  <a:srgbClr val="000000"/>
                </a:solidFill>
              </a:rPr>
              <a:t>3. szakasz irányítása</a:t>
            </a:r>
          </a:p>
        </p:txBody>
      </p:sp>
      <p:sp>
        <p:nvSpPr>
          <p:cNvPr id="12305" name="Rectangle 15">
            <a:extLst>
              <a:ext uri="{FF2B5EF4-FFF2-40B4-BE49-F238E27FC236}">
                <a16:creationId xmlns:a16="http://schemas.microsoft.com/office/drawing/2014/main" id="{01C93D2E-56F9-47FF-A150-D871E7589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6775" y="1155700"/>
            <a:ext cx="1401763" cy="676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2306" name="Line 16">
            <a:extLst>
              <a:ext uri="{FF2B5EF4-FFF2-40B4-BE49-F238E27FC236}">
                <a16:creationId xmlns:a16="http://schemas.microsoft.com/office/drawing/2014/main" id="{679B0B6C-144A-40F6-92E8-AD53CF0CA2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2013" y="1325563"/>
            <a:ext cx="14144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07" name="Rectangle 17">
            <a:extLst>
              <a:ext uri="{FF2B5EF4-FFF2-40B4-BE49-F238E27FC236}">
                <a16:creationId xmlns:a16="http://schemas.microsoft.com/office/drawing/2014/main" id="{F4FCD5C0-30CA-445B-9B05-180243A60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8700" y="2260600"/>
            <a:ext cx="1219200" cy="693738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2308" name="Line 18">
            <a:extLst>
              <a:ext uri="{FF2B5EF4-FFF2-40B4-BE49-F238E27FC236}">
                <a16:creationId xmlns:a16="http://schemas.microsoft.com/office/drawing/2014/main" id="{56793DCD-015C-4E1B-B6A5-2ECF17434B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9813" y="2468563"/>
            <a:ext cx="1187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09" name="Rectangle 19">
            <a:extLst>
              <a:ext uri="{FF2B5EF4-FFF2-40B4-BE49-F238E27FC236}">
                <a16:creationId xmlns:a16="http://schemas.microsoft.com/office/drawing/2014/main" id="{40FE2E79-07B8-46BA-8A97-8B04C2607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325" y="1322388"/>
            <a:ext cx="13795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AZ IGÉNYELT R.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FOLYAMATAINAK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MEGHATÁROZÁSA</a:t>
            </a:r>
          </a:p>
        </p:txBody>
      </p:sp>
      <p:sp>
        <p:nvSpPr>
          <p:cNvPr id="12310" name="Rectangle 20">
            <a:extLst>
              <a:ext uri="{FF2B5EF4-FFF2-40B4-BE49-F238E27FC236}">
                <a16:creationId xmlns:a16="http://schemas.microsoft.com/office/drawing/2014/main" id="{22C0AB22-8D3E-4792-A216-C8BC35664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1130300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310</a:t>
            </a:r>
          </a:p>
        </p:txBody>
      </p:sp>
      <p:sp>
        <p:nvSpPr>
          <p:cNvPr id="12311" name="Rectangle 21">
            <a:extLst>
              <a:ext uri="{FF2B5EF4-FFF2-40B4-BE49-F238E27FC236}">
                <a16:creationId xmlns:a16="http://schemas.microsoft.com/office/drawing/2014/main" id="{E66A5703-E789-45A8-8237-FB9369E34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1075" y="2454275"/>
            <a:ext cx="1331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IGÉNYELT R.</a:t>
            </a:r>
          </a:p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ADATMODELLJÉ- </a:t>
            </a:r>
          </a:p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NEK KIDOLGOZÁSA</a:t>
            </a:r>
          </a:p>
        </p:txBody>
      </p:sp>
      <p:sp>
        <p:nvSpPr>
          <p:cNvPr id="12312" name="Rectangle 22">
            <a:extLst>
              <a:ext uri="{FF2B5EF4-FFF2-40B4-BE49-F238E27FC236}">
                <a16:creationId xmlns:a16="http://schemas.microsoft.com/office/drawing/2014/main" id="{81792EBA-6A25-4829-998F-43EE3AF2B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235200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320</a:t>
            </a:r>
          </a:p>
        </p:txBody>
      </p:sp>
      <p:sp>
        <p:nvSpPr>
          <p:cNvPr id="12313" name="Rectangle 23">
            <a:extLst>
              <a:ext uri="{FF2B5EF4-FFF2-40B4-BE49-F238E27FC236}">
                <a16:creationId xmlns:a16="http://schemas.microsoft.com/office/drawing/2014/main" id="{DAE0E1C3-398D-4743-94F9-D69720334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475" y="1085850"/>
            <a:ext cx="1755775" cy="20224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2314" name="Rectangle 24">
            <a:extLst>
              <a:ext uri="{FF2B5EF4-FFF2-40B4-BE49-F238E27FC236}">
                <a16:creationId xmlns:a16="http://schemas.microsoft.com/office/drawing/2014/main" id="{BAFA5E1B-9A03-45C0-9F82-B994EFD18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7413" y="1503363"/>
            <a:ext cx="1176337" cy="669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2315" name="Line 25">
            <a:extLst>
              <a:ext uri="{FF2B5EF4-FFF2-40B4-BE49-F238E27FC236}">
                <a16:creationId xmlns:a16="http://schemas.microsoft.com/office/drawing/2014/main" id="{0780DAD3-329D-48AC-8121-6A658EB3E0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2175" y="1668463"/>
            <a:ext cx="11858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16" name="Rectangle 26">
            <a:extLst>
              <a:ext uri="{FF2B5EF4-FFF2-40B4-BE49-F238E27FC236}">
                <a16:creationId xmlns:a16="http://schemas.microsoft.com/office/drawing/2014/main" id="{3FCD1E9C-B233-4420-96A2-8BBDF0295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663" y="1639888"/>
            <a:ext cx="11303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A RENDSZER 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FUNKCIÓINAK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ELÕÁLLÍTÁSA</a:t>
            </a:r>
          </a:p>
        </p:txBody>
      </p:sp>
      <p:sp>
        <p:nvSpPr>
          <p:cNvPr id="12317" name="Rectangle 27">
            <a:extLst>
              <a:ext uri="{FF2B5EF4-FFF2-40B4-BE49-F238E27FC236}">
                <a16:creationId xmlns:a16="http://schemas.microsoft.com/office/drawing/2014/main" id="{A04244E4-819C-4D98-81C5-C7F35AB7C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63" y="1446213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330</a:t>
            </a:r>
          </a:p>
        </p:txBody>
      </p:sp>
      <p:sp>
        <p:nvSpPr>
          <p:cNvPr id="12318" name="Rectangle 28">
            <a:extLst>
              <a:ext uri="{FF2B5EF4-FFF2-40B4-BE49-F238E27FC236}">
                <a16:creationId xmlns:a16="http://schemas.microsoft.com/office/drawing/2014/main" id="{ECC5789D-F01D-4B45-AD3E-B7177F47F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825" y="3340100"/>
            <a:ext cx="1138238" cy="631825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2319" name="Line 29">
            <a:extLst>
              <a:ext uri="{FF2B5EF4-FFF2-40B4-BE49-F238E27FC236}">
                <a16:creationId xmlns:a16="http://schemas.microsoft.com/office/drawing/2014/main" id="{804A6E03-2C77-4B63-802C-C1C2B34352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7950" y="3532188"/>
            <a:ext cx="1187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20" name="Rectangle 30">
            <a:extLst>
              <a:ext uri="{FF2B5EF4-FFF2-40B4-BE49-F238E27FC236}">
                <a16:creationId xmlns:a16="http://schemas.microsoft.com/office/drawing/2014/main" id="{3CABDB27-2F9C-4C74-A2B0-94ED99262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0488" y="3535363"/>
            <a:ext cx="13335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800">
                <a:solidFill>
                  <a:srgbClr val="000000"/>
                </a:solidFill>
              </a:rPr>
              <a:t>ADATFELDOLGOZÁSI </a:t>
            </a:r>
          </a:p>
          <a:p>
            <a:pPr>
              <a:spcBef>
                <a:spcPct val="0"/>
              </a:spcBef>
            </a:pPr>
            <a:r>
              <a:rPr lang="en-US" altLang="hu-HU" sz="800">
                <a:solidFill>
                  <a:srgbClr val="000000"/>
                </a:solidFill>
              </a:rPr>
              <a:t>FOLYAMATOK</a:t>
            </a:r>
          </a:p>
          <a:p>
            <a:pPr>
              <a:spcBef>
                <a:spcPct val="0"/>
              </a:spcBef>
            </a:pPr>
            <a:r>
              <a:rPr lang="en-US" altLang="hu-HU" sz="800">
                <a:solidFill>
                  <a:srgbClr val="000000"/>
                </a:solidFill>
              </a:rPr>
              <a:t>MEGHATÁROZÁSA</a:t>
            </a:r>
          </a:p>
        </p:txBody>
      </p:sp>
      <p:sp>
        <p:nvSpPr>
          <p:cNvPr id="12321" name="Rectangle 31">
            <a:extLst>
              <a:ext uri="{FF2B5EF4-FFF2-40B4-BE49-F238E27FC236}">
                <a16:creationId xmlns:a16="http://schemas.microsoft.com/office/drawing/2014/main" id="{B6D83BBF-FEAF-4280-86C3-39F0A103A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0013" y="3305175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360</a:t>
            </a:r>
          </a:p>
        </p:txBody>
      </p:sp>
      <p:sp>
        <p:nvSpPr>
          <p:cNvPr id="12322" name="Rectangle 32">
            <a:extLst>
              <a:ext uri="{FF2B5EF4-FFF2-40B4-BE49-F238E27FC236}">
                <a16:creationId xmlns:a16="http://schemas.microsoft.com/office/drawing/2014/main" id="{97B53C65-CD6F-4C5D-973E-567AB2C3D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2263" y="3303588"/>
            <a:ext cx="1174750" cy="669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2323" name="Line 33">
            <a:extLst>
              <a:ext uri="{FF2B5EF4-FFF2-40B4-BE49-F238E27FC236}">
                <a16:creationId xmlns:a16="http://schemas.microsoft.com/office/drawing/2014/main" id="{C76EF4EF-C6D7-42FD-B030-A6FE5E19D4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7025" y="3468688"/>
            <a:ext cx="1187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24" name="Rectangle 34">
            <a:extLst>
              <a:ext uri="{FF2B5EF4-FFF2-40B4-BE49-F238E27FC236}">
                <a16:creationId xmlns:a16="http://schemas.microsoft.com/office/drawing/2014/main" id="{791FF8DE-D9C5-48AE-8062-C21D43194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700" y="3440113"/>
            <a:ext cx="11811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IGÉNYELT 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ADATMODELL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MEGERőSÍTÉSE</a:t>
            </a:r>
          </a:p>
        </p:txBody>
      </p:sp>
      <p:sp>
        <p:nvSpPr>
          <p:cNvPr id="12325" name="Rectangle 35">
            <a:extLst>
              <a:ext uri="{FF2B5EF4-FFF2-40B4-BE49-F238E27FC236}">
                <a16:creationId xmlns:a16="http://schemas.microsoft.com/office/drawing/2014/main" id="{D080D845-5D28-4004-84F6-7F640DD6B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0" y="3235325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340</a:t>
            </a:r>
          </a:p>
        </p:txBody>
      </p:sp>
      <p:sp>
        <p:nvSpPr>
          <p:cNvPr id="12326" name="Rectangle 36">
            <a:extLst>
              <a:ext uri="{FF2B5EF4-FFF2-40B4-BE49-F238E27FC236}">
                <a16:creationId xmlns:a16="http://schemas.microsoft.com/office/drawing/2014/main" id="{69CDFBF2-1552-4C31-B60D-F66E74459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213" y="4706938"/>
            <a:ext cx="1179512" cy="669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2327" name="Line 37">
            <a:extLst>
              <a:ext uri="{FF2B5EF4-FFF2-40B4-BE49-F238E27FC236}">
                <a16:creationId xmlns:a16="http://schemas.microsoft.com/office/drawing/2014/main" id="{F1C17955-ACCE-4456-B02A-4376162F6F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2975" y="4873625"/>
            <a:ext cx="1187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28" name="Rectangle 38">
            <a:extLst>
              <a:ext uri="{FF2B5EF4-FFF2-40B4-BE49-F238E27FC236}">
                <a16:creationId xmlns:a16="http://schemas.microsoft.com/office/drawing/2014/main" id="{9C97C838-A426-4EE8-9538-9FF93EC55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5188" y="4887913"/>
            <a:ext cx="1241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RENDSZER- 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CÉLKITűZÉSEK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VÉGLEGESÍTÉSE</a:t>
            </a:r>
          </a:p>
          <a:p>
            <a:pPr>
              <a:spcBef>
                <a:spcPct val="0"/>
              </a:spcBef>
            </a:pPr>
            <a:endParaRPr lang="en-US" altLang="hu-HU" sz="1000">
              <a:solidFill>
                <a:srgbClr val="000000"/>
              </a:solidFill>
            </a:endParaRPr>
          </a:p>
        </p:txBody>
      </p:sp>
      <p:sp>
        <p:nvSpPr>
          <p:cNvPr id="12329" name="Rectangle 39">
            <a:extLst>
              <a:ext uri="{FF2B5EF4-FFF2-40B4-BE49-F238E27FC236}">
                <a16:creationId xmlns:a16="http://schemas.microsoft.com/office/drawing/2014/main" id="{08294846-F720-4158-835E-175E1883D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950" y="4662488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370</a:t>
            </a:r>
          </a:p>
        </p:txBody>
      </p:sp>
      <p:sp>
        <p:nvSpPr>
          <p:cNvPr id="12330" name="Line 40">
            <a:extLst>
              <a:ext uri="{FF2B5EF4-FFF2-40B4-BE49-F238E27FC236}">
                <a16:creationId xmlns:a16="http://schemas.microsoft.com/office/drawing/2014/main" id="{E592924C-639A-43E8-8C50-B7CCB138C6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1150" y="5500688"/>
            <a:ext cx="11842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31" name="Rectangle 41">
            <a:extLst>
              <a:ext uri="{FF2B5EF4-FFF2-40B4-BE49-F238E27FC236}">
                <a16:creationId xmlns:a16="http://schemas.microsoft.com/office/drawing/2014/main" id="{8457043C-3D6F-441C-B2E3-DD1A7C324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813" y="5487988"/>
            <a:ext cx="142716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A SPECIFIKÁCIÓS 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PROTOTÍPUSOK 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KIDOLGOZÁSA</a:t>
            </a:r>
          </a:p>
        </p:txBody>
      </p:sp>
      <p:sp>
        <p:nvSpPr>
          <p:cNvPr id="12332" name="Rectangle 42">
            <a:extLst>
              <a:ext uri="{FF2B5EF4-FFF2-40B4-BE49-F238E27FC236}">
                <a16:creationId xmlns:a16="http://schemas.microsoft.com/office/drawing/2014/main" id="{AE8B4CB2-418A-476F-836B-E11BC4203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7025" y="5284788"/>
            <a:ext cx="1174750" cy="723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2333" name="Rectangle 43">
            <a:extLst>
              <a:ext uri="{FF2B5EF4-FFF2-40B4-BE49-F238E27FC236}">
                <a16:creationId xmlns:a16="http://schemas.microsoft.com/office/drawing/2014/main" id="{A1BEEF37-651F-4CD0-8302-CF5DEABD8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5262563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350</a:t>
            </a:r>
          </a:p>
        </p:txBody>
      </p:sp>
      <p:sp>
        <p:nvSpPr>
          <p:cNvPr id="12334" name="Rectangle 44">
            <a:extLst>
              <a:ext uri="{FF2B5EF4-FFF2-40B4-BE49-F238E27FC236}">
                <a16:creationId xmlns:a16="http://schemas.microsoft.com/office/drawing/2014/main" id="{7DD4FF48-A561-454F-A0FB-A096E0FAA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4981575"/>
            <a:ext cx="12795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Követelményjegyzék</a:t>
            </a:r>
          </a:p>
        </p:txBody>
      </p:sp>
      <p:sp>
        <p:nvSpPr>
          <p:cNvPr id="12335" name="Rectangle 45">
            <a:extLst>
              <a:ext uri="{FF2B5EF4-FFF2-40B4-BE49-F238E27FC236}">
                <a16:creationId xmlns:a16="http://schemas.microsoft.com/office/drawing/2014/main" id="{85622651-5CF2-4526-B6DF-1133ABB65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8" y="1881188"/>
            <a:ext cx="1989137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Követelményjegyzék</a:t>
            </a:r>
          </a:p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Kiválasztott  rendszerszervezési</a:t>
            </a:r>
          </a:p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alternatíva (BSO)</a:t>
            </a:r>
          </a:p>
        </p:txBody>
      </p:sp>
      <p:sp>
        <p:nvSpPr>
          <p:cNvPr id="12336" name="Rectangle 46">
            <a:extLst>
              <a:ext uri="{FF2B5EF4-FFF2-40B4-BE49-F238E27FC236}">
                <a16:creationId xmlns:a16="http://schemas.microsoft.com/office/drawing/2014/main" id="{8BB8211A-E0C3-4159-A1A0-4CF7FC854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8" y="2924175"/>
            <a:ext cx="15208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Igényelt rendszer  LDM</a:t>
            </a:r>
          </a:p>
        </p:txBody>
      </p:sp>
      <p:sp>
        <p:nvSpPr>
          <p:cNvPr id="12337" name="Rectangle 47">
            <a:extLst>
              <a:ext uri="{FF2B5EF4-FFF2-40B4-BE49-F238E27FC236}">
                <a16:creationId xmlns:a16="http://schemas.microsoft.com/office/drawing/2014/main" id="{CABE8A0C-7A64-4CB2-A0BE-E82DA1CCA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3325" y="3378200"/>
            <a:ext cx="1925638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Eseményhatás-ábra</a:t>
            </a:r>
          </a:p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Lekérdezési utak</a:t>
            </a:r>
          </a:p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Entitás-élettörténetek</a:t>
            </a:r>
          </a:p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Esemény és lekérdezés jegyzék</a:t>
            </a:r>
          </a:p>
        </p:txBody>
      </p:sp>
      <p:sp>
        <p:nvSpPr>
          <p:cNvPr id="12338" name="Rectangle 48">
            <a:extLst>
              <a:ext uri="{FF2B5EF4-FFF2-40B4-BE49-F238E27FC236}">
                <a16:creationId xmlns:a16="http://schemas.microsoft.com/office/drawing/2014/main" id="{01B30BDE-DFD6-42E0-AB65-734EC2F24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9000" y="5310188"/>
            <a:ext cx="15446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Követelmény specifikáció</a:t>
            </a:r>
          </a:p>
        </p:txBody>
      </p:sp>
      <p:sp>
        <p:nvSpPr>
          <p:cNvPr id="12339" name="Rectangle 49">
            <a:extLst>
              <a:ext uri="{FF2B5EF4-FFF2-40B4-BE49-F238E27FC236}">
                <a16:creationId xmlns:a16="http://schemas.microsoft.com/office/drawing/2014/main" id="{55147DC2-6124-47FB-9D90-56FE82170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1713" y="5426075"/>
            <a:ext cx="17367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100">
                <a:solidFill>
                  <a:srgbClr val="000000"/>
                </a:solidFill>
              </a:rPr>
              <a:t>Parancsszerkezet</a:t>
            </a:r>
          </a:p>
          <a:p>
            <a:pPr>
              <a:spcBef>
                <a:spcPct val="0"/>
              </a:spcBef>
            </a:pPr>
            <a:r>
              <a:rPr lang="en-US" altLang="hu-HU" sz="1100">
                <a:solidFill>
                  <a:srgbClr val="000000"/>
                </a:solidFill>
              </a:rPr>
              <a:t>Prototípus kiértékelése</a:t>
            </a:r>
          </a:p>
          <a:p>
            <a:pPr>
              <a:spcBef>
                <a:spcPct val="0"/>
              </a:spcBef>
            </a:pPr>
            <a:r>
              <a:rPr lang="en-US" altLang="hu-HU" sz="1100">
                <a:solidFill>
                  <a:srgbClr val="000000"/>
                </a:solidFill>
              </a:rPr>
              <a:t>Menüszerkezetek</a:t>
            </a:r>
          </a:p>
        </p:txBody>
      </p:sp>
      <p:sp>
        <p:nvSpPr>
          <p:cNvPr id="12340" name="Rectangle 50">
            <a:extLst>
              <a:ext uri="{FF2B5EF4-FFF2-40B4-BE49-F238E27FC236}">
                <a16:creationId xmlns:a16="http://schemas.microsoft.com/office/drawing/2014/main" id="{5B419BF1-D605-470D-BF76-8BD917206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0763" y="779463"/>
            <a:ext cx="17399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100">
                <a:solidFill>
                  <a:srgbClr val="000000"/>
                </a:solidFill>
              </a:rPr>
              <a:t>Igényelt rendszer  DFM</a:t>
            </a:r>
          </a:p>
          <a:p>
            <a:pPr>
              <a:spcBef>
                <a:spcPct val="0"/>
              </a:spcBef>
            </a:pPr>
            <a:r>
              <a:rPr lang="en-US" altLang="hu-HU" sz="1100">
                <a:solidFill>
                  <a:srgbClr val="000000"/>
                </a:solidFill>
              </a:rPr>
              <a:t>Felhasználói szerepkörök</a:t>
            </a:r>
          </a:p>
        </p:txBody>
      </p:sp>
      <p:sp>
        <p:nvSpPr>
          <p:cNvPr id="12341" name="Rectangle 51">
            <a:extLst>
              <a:ext uri="{FF2B5EF4-FFF2-40B4-BE49-F238E27FC236}">
                <a16:creationId xmlns:a16="http://schemas.microsoft.com/office/drawing/2014/main" id="{494C0DF6-6D5E-42F4-8B9D-8DEAF22A4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2363" y="1262063"/>
            <a:ext cx="16748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100">
                <a:solidFill>
                  <a:srgbClr val="000000"/>
                </a:solidFill>
              </a:rPr>
              <a:t>Funkcióleírások</a:t>
            </a:r>
          </a:p>
          <a:p>
            <a:pPr>
              <a:spcBef>
                <a:spcPct val="0"/>
              </a:spcBef>
            </a:pPr>
            <a:r>
              <a:rPr lang="en-US" altLang="hu-HU" sz="1100">
                <a:solidFill>
                  <a:srgbClr val="000000"/>
                </a:solidFill>
              </a:rPr>
              <a:t>Munkafolyamat modell</a:t>
            </a:r>
          </a:p>
        </p:txBody>
      </p:sp>
      <p:sp>
        <p:nvSpPr>
          <p:cNvPr id="12342" name="Rectangle 52">
            <a:extLst>
              <a:ext uri="{FF2B5EF4-FFF2-40B4-BE49-F238E27FC236}">
                <a16:creationId xmlns:a16="http://schemas.microsoft.com/office/drawing/2014/main" id="{3F2ED0E9-B8E8-41D4-BD47-34ED24660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2025" y="1847850"/>
            <a:ext cx="16557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Szerepkör/ funkció mátrix</a:t>
            </a:r>
          </a:p>
        </p:txBody>
      </p:sp>
      <p:sp>
        <p:nvSpPr>
          <p:cNvPr id="12343" name="Rectangle 53">
            <a:extLst>
              <a:ext uri="{FF2B5EF4-FFF2-40B4-BE49-F238E27FC236}">
                <a16:creationId xmlns:a16="http://schemas.microsoft.com/office/drawing/2014/main" id="{52F89768-1DA5-4273-A334-C283D8739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38" y="68263"/>
            <a:ext cx="5561012" cy="2778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2344" name="Rectangle 54">
            <a:extLst>
              <a:ext uri="{FF2B5EF4-FFF2-40B4-BE49-F238E27FC236}">
                <a16:creationId xmlns:a16="http://schemas.microsoft.com/office/drawing/2014/main" id="{57D2E069-2544-4552-996D-14FA8594B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8088" y="61913"/>
            <a:ext cx="559276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900">
                <a:solidFill>
                  <a:srgbClr val="000000"/>
                </a:solidFill>
              </a:rPr>
              <a:t>Információ gyűjtés / szolgáltatás és irányítás</a:t>
            </a:r>
          </a:p>
        </p:txBody>
      </p:sp>
      <p:sp>
        <p:nvSpPr>
          <p:cNvPr id="12345" name="Line 55">
            <a:extLst>
              <a:ext uri="{FF2B5EF4-FFF2-40B4-BE49-F238E27FC236}">
                <a16:creationId xmlns:a16="http://schemas.microsoft.com/office/drawing/2014/main" id="{465AED22-B502-44A7-B062-832BF161B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" y="404813"/>
            <a:ext cx="9525" cy="5554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46" name="Rectangle 56">
            <a:extLst>
              <a:ext uri="{FF2B5EF4-FFF2-40B4-BE49-F238E27FC236}">
                <a16:creationId xmlns:a16="http://schemas.microsoft.com/office/drawing/2014/main" id="{1AA4788E-917E-4F20-A7B0-AA4E57292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5700" y="1520825"/>
            <a:ext cx="1176338" cy="669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2347" name="Line 57">
            <a:extLst>
              <a:ext uri="{FF2B5EF4-FFF2-40B4-BE49-F238E27FC236}">
                <a16:creationId xmlns:a16="http://schemas.microsoft.com/office/drawing/2014/main" id="{F5794116-F4D3-4327-A891-40E07A2B99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0463" y="1685925"/>
            <a:ext cx="1190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48" name="Rectangle 58">
            <a:extLst>
              <a:ext uri="{FF2B5EF4-FFF2-40B4-BE49-F238E27FC236}">
                <a16:creationId xmlns:a16="http://schemas.microsoft.com/office/drawing/2014/main" id="{96DFFC1C-316A-4C0E-843E-70DD6DF2A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3638" y="1682750"/>
            <a:ext cx="1200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A MUNKAKÖRI 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LEÍRÁSOK</a:t>
            </a:r>
          </a:p>
          <a:p>
            <a:pPr>
              <a:spcBef>
                <a:spcPct val="0"/>
              </a:spcBef>
            </a:pPr>
            <a:r>
              <a:rPr lang="en-US" altLang="hu-HU" sz="1000">
                <a:solidFill>
                  <a:srgbClr val="000000"/>
                </a:solidFill>
              </a:rPr>
              <a:t>ELKÉSZÍTÉSE</a:t>
            </a:r>
          </a:p>
        </p:txBody>
      </p:sp>
      <p:sp>
        <p:nvSpPr>
          <p:cNvPr id="12349" name="Rectangle 59">
            <a:extLst>
              <a:ext uri="{FF2B5EF4-FFF2-40B4-BE49-F238E27FC236}">
                <a16:creationId xmlns:a16="http://schemas.microsoft.com/office/drawing/2014/main" id="{DF7BC723-72FA-44D1-B5EC-17F53BCD1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8713" y="1465263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solidFill>
                  <a:srgbClr val="000000"/>
                </a:solidFill>
              </a:rPr>
              <a:t>335</a:t>
            </a:r>
          </a:p>
        </p:txBody>
      </p:sp>
      <p:sp>
        <p:nvSpPr>
          <p:cNvPr id="12350" name="Rectangle 60">
            <a:extLst>
              <a:ext uri="{FF2B5EF4-FFF2-40B4-BE49-F238E27FC236}">
                <a16:creationId xmlns:a16="http://schemas.microsoft.com/office/drawing/2014/main" id="{F24A4F63-8B37-41B0-9EA4-94561BC42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8013" y="1119188"/>
            <a:ext cx="3335337" cy="13065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2351" name="Oval 61">
            <a:extLst>
              <a:ext uri="{FF2B5EF4-FFF2-40B4-BE49-F238E27FC236}">
                <a16:creationId xmlns:a16="http://schemas.microsoft.com/office/drawing/2014/main" id="{1CA7C733-D131-4A40-B61B-D37AAB578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4913" y="5095875"/>
            <a:ext cx="1012825" cy="8890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2352" name="Rectangle 62">
            <a:extLst>
              <a:ext uri="{FF2B5EF4-FFF2-40B4-BE49-F238E27FC236}">
                <a16:creationId xmlns:a16="http://schemas.microsoft.com/office/drawing/2014/main" id="{4981BEA5-98B9-4DD7-8C8E-80BDC9170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0463" y="5284788"/>
            <a:ext cx="10699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800">
                <a:solidFill>
                  <a:srgbClr val="000000"/>
                </a:solidFill>
              </a:rPr>
              <a:t>A KÖVETELMÉNY</a:t>
            </a:r>
          </a:p>
          <a:p>
            <a:pPr>
              <a:spcBef>
                <a:spcPct val="0"/>
              </a:spcBef>
            </a:pPr>
            <a:r>
              <a:rPr lang="en-US" altLang="hu-HU" sz="800">
                <a:solidFill>
                  <a:srgbClr val="000000"/>
                </a:solidFill>
              </a:rPr>
              <a:t>SPECIFIKÁCIÓ</a:t>
            </a:r>
          </a:p>
          <a:p>
            <a:pPr>
              <a:spcBef>
                <a:spcPct val="0"/>
              </a:spcBef>
            </a:pPr>
            <a:r>
              <a:rPr lang="en-US" altLang="hu-HU" sz="800">
                <a:solidFill>
                  <a:srgbClr val="000000"/>
                </a:solidFill>
              </a:rPr>
              <a:t>ÖSSZEÁLLÍTÁSA</a:t>
            </a:r>
          </a:p>
        </p:txBody>
      </p:sp>
      <p:sp>
        <p:nvSpPr>
          <p:cNvPr id="12353" name="Line 63">
            <a:extLst>
              <a:ext uri="{FF2B5EF4-FFF2-40B4-BE49-F238E27FC236}">
                <a16:creationId xmlns:a16="http://schemas.microsoft.com/office/drawing/2014/main" id="{BECE44C0-E015-4243-8A05-B82AD62137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238" y="5956300"/>
            <a:ext cx="3819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54" name="Freeform 64">
            <a:extLst>
              <a:ext uri="{FF2B5EF4-FFF2-40B4-BE49-F238E27FC236}">
                <a16:creationId xmlns:a16="http://schemas.microsoft.com/office/drawing/2014/main" id="{326B0D6C-3ACE-4527-838C-C6C2B9D7D1C1}"/>
              </a:ext>
            </a:extLst>
          </p:cNvPr>
          <p:cNvSpPr>
            <a:spLocks/>
          </p:cNvSpPr>
          <p:nvPr/>
        </p:nvSpPr>
        <p:spPr bwMode="auto">
          <a:xfrm>
            <a:off x="4049713" y="5922963"/>
            <a:ext cx="79375" cy="63500"/>
          </a:xfrm>
          <a:custGeom>
            <a:avLst/>
            <a:gdLst>
              <a:gd name="T0" fmla="*/ 0 w 50"/>
              <a:gd name="T1" fmla="*/ 0 h 40"/>
              <a:gd name="T2" fmla="*/ 0 w 50"/>
              <a:gd name="T3" fmla="*/ 98286888 h 40"/>
              <a:gd name="T4" fmla="*/ 123488450 w 50"/>
              <a:gd name="T5" fmla="*/ 50403125 h 40"/>
              <a:gd name="T6" fmla="*/ 0 w 50"/>
              <a:gd name="T7" fmla="*/ 0 h 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" h="40">
                <a:moveTo>
                  <a:pt x="0" y="0"/>
                </a:moveTo>
                <a:lnTo>
                  <a:pt x="0" y="39"/>
                </a:lnTo>
                <a:lnTo>
                  <a:pt x="49" y="2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55" name="Rectangle 65">
            <a:extLst>
              <a:ext uri="{FF2B5EF4-FFF2-40B4-BE49-F238E27FC236}">
                <a16:creationId xmlns:a16="http://schemas.microsoft.com/office/drawing/2014/main" id="{18B0BAA4-2656-48A1-ABCF-7991230D4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329238"/>
            <a:ext cx="211931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100">
                <a:solidFill>
                  <a:srgbClr val="000000"/>
                </a:solidFill>
              </a:rPr>
              <a:t>Szervezeti szintű környezeti</a:t>
            </a:r>
          </a:p>
          <a:p>
            <a:pPr>
              <a:spcBef>
                <a:spcPct val="0"/>
              </a:spcBef>
            </a:pPr>
            <a:r>
              <a:rPr lang="en-US" altLang="hu-HU" sz="1100">
                <a:solidFill>
                  <a:srgbClr val="000000"/>
                </a:solidFill>
              </a:rPr>
              <a:t>útmutató</a:t>
            </a:r>
          </a:p>
          <a:p>
            <a:pPr>
              <a:spcBef>
                <a:spcPct val="0"/>
              </a:spcBef>
            </a:pPr>
            <a:r>
              <a:rPr lang="en-US" altLang="hu-HU" sz="1100">
                <a:solidFill>
                  <a:srgbClr val="000000"/>
                </a:solidFill>
              </a:rPr>
              <a:t>Prototípus kiterjedése</a:t>
            </a:r>
          </a:p>
        </p:txBody>
      </p:sp>
      <p:sp>
        <p:nvSpPr>
          <p:cNvPr id="12356" name="Line 66">
            <a:extLst>
              <a:ext uri="{FF2B5EF4-FFF2-40B4-BE49-F238E27FC236}">
                <a16:creationId xmlns:a16="http://schemas.microsoft.com/office/drawing/2014/main" id="{9CF5EF2E-2C65-44B2-81EF-5D651990C8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4475" y="5959475"/>
            <a:ext cx="4371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57" name="Freeform 67">
            <a:extLst>
              <a:ext uri="{FF2B5EF4-FFF2-40B4-BE49-F238E27FC236}">
                <a16:creationId xmlns:a16="http://schemas.microsoft.com/office/drawing/2014/main" id="{473CE0F5-934B-4FFE-90A1-710BDE850649}"/>
              </a:ext>
            </a:extLst>
          </p:cNvPr>
          <p:cNvSpPr>
            <a:spLocks/>
          </p:cNvSpPr>
          <p:nvPr/>
        </p:nvSpPr>
        <p:spPr bwMode="auto">
          <a:xfrm>
            <a:off x="9678988" y="5926138"/>
            <a:ext cx="77787" cy="69850"/>
          </a:xfrm>
          <a:custGeom>
            <a:avLst/>
            <a:gdLst>
              <a:gd name="T0" fmla="*/ 0 w 49"/>
              <a:gd name="T1" fmla="*/ 0 h 44"/>
              <a:gd name="T2" fmla="*/ 0 w 49"/>
              <a:gd name="T3" fmla="*/ 108367513 h 44"/>
              <a:gd name="T4" fmla="*/ 120966722 w 49"/>
              <a:gd name="T5" fmla="*/ 52924075 h 44"/>
              <a:gd name="T6" fmla="*/ 0 w 49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4">
                <a:moveTo>
                  <a:pt x="0" y="0"/>
                </a:moveTo>
                <a:lnTo>
                  <a:pt x="0" y="43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58" name="Line 68">
            <a:extLst>
              <a:ext uri="{FF2B5EF4-FFF2-40B4-BE49-F238E27FC236}">
                <a16:creationId xmlns:a16="http://schemas.microsoft.com/office/drawing/2014/main" id="{F78414F6-30AF-4990-B658-A0499F37E7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" y="1155700"/>
            <a:ext cx="10064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59" name="Freeform 69">
            <a:extLst>
              <a:ext uri="{FF2B5EF4-FFF2-40B4-BE49-F238E27FC236}">
                <a16:creationId xmlns:a16="http://schemas.microsoft.com/office/drawing/2014/main" id="{083C5D03-8B51-4D73-B813-3BC590536CC3}"/>
              </a:ext>
            </a:extLst>
          </p:cNvPr>
          <p:cNvSpPr>
            <a:spLocks/>
          </p:cNvSpPr>
          <p:nvPr/>
        </p:nvSpPr>
        <p:spPr bwMode="auto">
          <a:xfrm>
            <a:off x="1244600" y="1122363"/>
            <a:ext cx="77788" cy="71437"/>
          </a:xfrm>
          <a:custGeom>
            <a:avLst/>
            <a:gdLst>
              <a:gd name="T0" fmla="*/ 0 w 49"/>
              <a:gd name="T1" fmla="*/ 0 h 45"/>
              <a:gd name="T2" fmla="*/ 0 w 49"/>
              <a:gd name="T3" fmla="*/ 110886099 h 45"/>
              <a:gd name="T4" fmla="*/ 120968278 w 49"/>
              <a:gd name="T5" fmla="*/ 52922117 h 45"/>
              <a:gd name="T6" fmla="*/ 0 w 49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5">
                <a:moveTo>
                  <a:pt x="0" y="0"/>
                </a:moveTo>
                <a:lnTo>
                  <a:pt x="0" y="44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60" name="Rectangle 70">
            <a:extLst>
              <a:ext uri="{FF2B5EF4-FFF2-40B4-BE49-F238E27FC236}">
                <a16:creationId xmlns:a16="http://schemas.microsoft.com/office/drawing/2014/main" id="{6F48AC4E-1745-4C2D-8470-5E82D5D43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454025"/>
            <a:ext cx="14763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200">
                <a:solidFill>
                  <a:srgbClr val="000000"/>
                </a:solidFill>
              </a:rPr>
              <a:t>3. szakasz tervei</a:t>
            </a:r>
          </a:p>
        </p:txBody>
      </p:sp>
      <p:sp>
        <p:nvSpPr>
          <p:cNvPr id="12361" name="Rectangle 71">
            <a:extLst>
              <a:ext uri="{FF2B5EF4-FFF2-40B4-BE49-F238E27FC236}">
                <a16:creationId xmlns:a16="http://schemas.microsoft.com/office/drawing/2014/main" id="{755DBD4C-5B42-472E-B24E-737044446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735013"/>
            <a:ext cx="12001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Adatjegyzék</a:t>
            </a:r>
          </a:p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Logikai adatmodell</a:t>
            </a:r>
          </a:p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Logikai adattár-entitás megfeleltetés</a:t>
            </a:r>
          </a:p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Felhasználójegyzék</a:t>
            </a:r>
          </a:p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Szervezeti tevékenység modell</a:t>
            </a:r>
          </a:p>
        </p:txBody>
      </p:sp>
      <p:sp>
        <p:nvSpPr>
          <p:cNvPr id="12362" name="Line 72">
            <a:extLst>
              <a:ext uri="{FF2B5EF4-FFF2-40B4-BE49-F238E27FC236}">
                <a16:creationId xmlns:a16="http://schemas.microsoft.com/office/drawing/2014/main" id="{F0D91F33-7597-49B2-82B5-946B039877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" y="1747838"/>
            <a:ext cx="18113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63" name="Freeform 73">
            <a:extLst>
              <a:ext uri="{FF2B5EF4-FFF2-40B4-BE49-F238E27FC236}">
                <a16:creationId xmlns:a16="http://schemas.microsoft.com/office/drawing/2014/main" id="{79B7912D-3ADB-4FD5-AFD5-6F08C058AB04}"/>
              </a:ext>
            </a:extLst>
          </p:cNvPr>
          <p:cNvSpPr>
            <a:spLocks/>
          </p:cNvSpPr>
          <p:nvPr/>
        </p:nvSpPr>
        <p:spPr bwMode="auto">
          <a:xfrm>
            <a:off x="2049463" y="1711325"/>
            <a:ext cx="73025" cy="71438"/>
          </a:xfrm>
          <a:custGeom>
            <a:avLst/>
            <a:gdLst>
              <a:gd name="T0" fmla="*/ 0 w 46"/>
              <a:gd name="T1" fmla="*/ 0 h 45"/>
              <a:gd name="T2" fmla="*/ 0 w 46"/>
              <a:gd name="T3" fmla="*/ 110887651 h 45"/>
              <a:gd name="T4" fmla="*/ 113407825 w 46"/>
              <a:gd name="T5" fmla="*/ 57964793 h 45"/>
              <a:gd name="T6" fmla="*/ 0 w 46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5">
                <a:moveTo>
                  <a:pt x="0" y="0"/>
                </a:moveTo>
                <a:lnTo>
                  <a:pt x="0" y="44"/>
                </a:lnTo>
                <a:lnTo>
                  <a:pt x="45" y="23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64" name="Line 74">
            <a:extLst>
              <a:ext uri="{FF2B5EF4-FFF2-40B4-BE49-F238E27FC236}">
                <a16:creationId xmlns:a16="http://schemas.microsoft.com/office/drawing/2014/main" id="{389EC0F6-636F-4C51-8177-FF7391FE6E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" y="2486025"/>
            <a:ext cx="1701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65" name="Freeform 75">
            <a:extLst>
              <a:ext uri="{FF2B5EF4-FFF2-40B4-BE49-F238E27FC236}">
                <a16:creationId xmlns:a16="http://schemas.microsoft.com/office/drawing/2014/main" id="{6721828B-CE5C-4471-8412-46F7E5983F95}"/>
              </a:ext>
            </a:extLst>
          </p:cNvPr>
          <p:cNvSpPr>
            <a:spLocks/>
          </p:cNvSpPr>
          <p:nvPr/>
        </p:nvSpPr>
        <p:spPr bwMode="auto">
          <a:xfrm>
            <a:off x="1936750" y="2451100"/>
            <a:ext cx="79375" cy="71438"/>
          </a:xfrm>
          <a:custGeom>
            <a:avLst/>
            <a:gdLst>
              <a:gd name="T0" fmla="*/ 0 w 50"/>
              <a:gd name="T1" fmla="*/ 0 h 45"/>
              <a:gd name="T2" fmla="*/ 0 w 50"/>
              <a:gd name="T3" fmla="*/ 110887651 h 45"/>
              <a:gd name="T4" fmla="*/ 123488450 w 50"/>
              <a:gd name="T5" fmla="*/ 52924445 h 45"/>
              <a:gd name="T6" fmla="*/ 0 w 50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" h="45">
                <a:moveTo>
                  <a:pt x="0" y="0"/>
                </a:moveTo>
                <a:lnTo>
                  <a:pt x="0" y="44"/>
                </a:lnTo>
                <a:lnTo>
                  <a:pt x="49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66" name="Line 76">
            <a:extLst>
              <a:ext uri="{FF2B5EF4-FFF2-40B4-BE49-F238E27FC236}">
                <a16:creationId xmlns:a16="http://schemas.microsoft.com/office/drawing/2014/main" id="{40D0E36C-739C-4A82-B0C5-3C3928A716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" y="2882900"/>
            <a:ext cx="19875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67" name="Freeform 77">
            <a:extLst>
              <a:ext uri="{FF2B5EF4-FFF2-40B4-BE49-F238E27FC236}">
                <a16:creationId xmlns:a16="http://schemas.microsoft.com/office/drawing/2014/main" id="{65D29547-C201-4873-8F69-82F97183B8F5}"/>
              </a:ext>
            </a:extLst>
          </p:cNvPr>
          <p:cNvSpPr>
            <a:spLocks/>
          </p:cNvSpPr>
          <p:nvPr/>
        </p:nvSpPr>
        <p:spPr bwMode="auto">
          <a:xfrm>
            <a:off x="2224088" y="2847975"/>
            <a:ext cx="79375" cy="65088"/>
          </a:xfrm>
          <a:custGeom>
            <a:avLst/>
            <a:gdLst>
              <a:gd name="T0" fmla="*/ 0 w 50"/>
              <a:gd name="T1" fmla="*/ 0 h 41"/>
              <a:gd name="T2" fmla="*/ 0 w 50"/>
              <a:gd name="T3" fmla="*/ 100807024 h 41"/>
              <a:gd name="T4" fmla="*/ 123488450 w 50"/>
              <a:gd name="T5" fmla="*/ 52924482 h 41"/>
              <a:gd name="T6" fmla="*/ 0 w 50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" h="41">
                <a:moveTo>
                  <a:pt x="0" y="0"/>
                </a:moveTo>
                <a:lnTo>
                  <a:pt x="0" y="40"/>
                </a:lnTo>
                <a:lnTo>
                  <a:pt x="49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68" name="Rectangle 78">
            <a:extLst>
              <a:ext uri="{FF2B5EF4-FFF2-40B4-BE49-F238E27FC236}">
                <a16:creationId xmlns:a16="http://schemas.microsoft.com/office/drawing/2014/main" id="{0D57F4E8-3F77-40F6-892C-0C3F53ECD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3" y="2595563"/>
            <a:ext cx="20351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100">
                <a:solidFill>
                  <a:srgbClr val="000000"/>
                </a:solidFill>
              </a:rPr>
              <a:t>Jelenlegi logikai adatmodell</a:t>
            </a:r>
          </a:p>
        </p:txBody>
      </p:sp>
      <p:sp>
        <p:nvSpPr>
          <p:cNvPr id="12369" name="Line 79">
            <a:extLst>
              <a:ext uri="{FF2B5EF4-FFF2-40B4-BE49-F238E27FC236}">
                <a16:creationId xmlns:a16="http://schemas.microsoft.com/office/drawing/2014/main" id="{035CD260-0088-40C8-8A65-8509E3B447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1238" y="1379538"/>
            <a:ext cx="8143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70" name="Freeform 80">
            <a:extLst>
              <a:ext uri="{FF2B5EF4-FFF2-40B4-BE49-F238E27FC236}">
                <a16:creationId xmlns:a16="http://schemas.microsoft.com/office/drawing/2014/main" id="{707C04AB-7A06-4DF1-9F3E-77CBB6859C06}"/>
              </a:ext>
            </a:extLst>
          </p:cNvPr>
          <p:cNvSpPr>
            <a:spLocks/>
          </p:cNvSpPr>
          <p:nvPr/>
        </p:nvSpPr>
        <p:spPr bwMode="auto">
          <a:xfrm>
            <a:off x="4343400" y="1347788"/>
            <a:ext cx="77788" cy="65087"/>
          </a:xfrm>
          <a:custGeom>
            <a:avLst/>
            <a:gdLst>
              <a:gd name="T0" fmla="*/ 0 w 49"/>
              <a:gd name="T1" fmla="*/ 0 h 41"/>
              <a:gd name="T2" fmla="*/ 0 w 49"/>
              <a:gd name="T3" fmla="*/ 100805476 h 41"/>
              <a:gd name="T4" fmla="*/ 120968278 w 49"/>
              <a:gd name="T5" fmla="*/ 45362464 h 41"/>
              <a:gd name="T6" fmla="*/ 0 w 49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1">
                <a:moveTo>
                  <a:pt x="0" y="0"/>
                </a:moveTo>
                <a:lnTo>
                  <a:pt x="0" y="40"/>
                </a:lnTo>
                <a:lnTo>
                  <a:pt x="48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71" name="Line 81">
            <a:extLst>
              <a:ext uri="{FF2B5EF4-FFF2-40B4-BE49-F238E27FC236}">
                <a16:creationId xmlns:a16="http://schemas.microsoft.com/office/drawing/2014/main" id="{B590DBBE-086C-479F-BEAC-729F94AAB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6188" y="2711450"/>
            <a:ext cx="2076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72" name="Line 82">
            <a:extLst>
              <a:ext uri="{FF2B5EF4-FFF2-40B4-BE49-F238E27FC236}">
                <a16:creationId xmlns:a16="http://schemas.microsoft.com/office/drawing/2014/main" id="{481D867E-29AC-4022-956E-97796250A0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3213" y="1690688"/>
            <a:ext cx="0" cy="10239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73" name="Line 83">
            <a:extLst>
              <a:ext uri="{FF2B5EF4-FFF2-40B4-BE49-F238E27FC236}">
                <a16:creationId xmlns:a16="http://schemas.microsoft.com/office/drawing/2014/main" id="{F3EA5AA2-A485-440A-BFE9-991EA4044D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3213" y="1690688"/>
            <a:ext cx="2333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74" name="Freeform 84">
            <a:extLst>
              <a:ext uri="{FF2B5EF4-FFF2-40B4-BE49-F238E27FC236}">
                <a16:creationId xmlns:a16="http://schemas.microsoft.com/office/drawing/2014/main" id="{00FAF415-F261-411C-BAE3-A0088AF338D3}"/>
              </a:ext>
            </a:extLst>
          </p:cNvPr>
          <p:cNvSpPr>
            <a:spLocks/>
          </p:cNvSpPr>
          <p:nvPr/>
        </p:nvSpPr>
        <p:spPr bwMode="auto">
          <a:xfrm>
            <a:off x="4327525" y="1655763"/>
            <a:ext cx="79375" cy="69850"/>
          </a:xfrm>
          <a:custGeom>
            <a:avLst/>
            <a:gdLst>
              <a:gd name="T0" fmla="*/ 0 w 50"/>
              <a:gd name="T1" fmla="*/ 0 h 44"/>
              <a:gd name="T2" fmla="*/ 0 w 50"/>
              <a:gd name="T3" fmla="*/ 108367513 h 44"/>
              <a:gd name="T4" fmla="*/ 123488450 w 50"/>
              <a:gd name="T5" fmla="*/ 52924075 h 44"/>
              <a:gd name="T6" fmla="*/ 0 w 50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" h="44">
                <a:moveTo>
                  <a:pt x="0" y="0"/>
                </a:moveTo>
                <a:lnTo>
                  <a:pt x="0" y="43"/>
                </a:lnTo>
                <a:lnTo>
                  <a:pt x="49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75" name="Rectangle 85">
            <a:extLst>
              <a:ext uri="{FF2B5EF4-FFF2-40B4-BE49-F238E27FC236}">
                <a16:creationId xmlns:a16="http://schemas.microsoft.com/office/drawing/2014/main" id="{FB4E003C-BBBF-428B-998D-B7B6053AC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7350" y="2427288"/>
            <a:ext cx="13287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Követelmény jegyzék</a:t>
            </a:r>
          </a:p>
        </p:txBody>
      </p:sp>
      <p:sp>
        <p:nvSpPr>
          <p:cNvPr id="12376" name="Line 86">
            <a:extLst>
              <a:ext uri="{FF2B5EF4-FFF2-40B4-BE49-F238E27FC236}">
                <a16:creationId xmlns:a16="http://schemas.microsoft.com/office/drawing/2014/main" id="{C29C99C4-6F5E-45E2-9E40-746A2BB76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7463" y="2708275"/>
            <a:ext cx="0" cy="3182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77" name="Freeform 87">
            <a:extLst>
              <a:ext uri="{FF2B5EF4-FFF2-40B4-BE49-F238E27FC236}">
                <a16:creationId xmlns:a16="http://schemas.microsoft.com/office/drawing/2014/main" id="{EE434B5F-81CE-4D83-962A-E5B3EDDF3F3B}"/>
              </a:ext>
            </a:extLst>
          </p:cNvPr>
          <p:cNvSpPr>
            <a:spLocks/>
          </p:cNvSpPr>
          <p:nvPr/>
        </p:nvSpPr>
        <p:spPr bwMode="auto">
          <a:xfrm>
            <a:off x="3789363" y="5873750"/>
            <a:ext cx="76200" cy="73025"/>
          </a:xfrm>
          <a:custGeom>
            <a:avLst/>
            <a:gdLst>
              <a:gd name="T0" fmla="*/ 118448138 w 48"/>
              <a:gd name="T1" fmla="*/ 0 h 46"/>
              <a:gd name="T2" fmla="*/ 0 w 48"/>
              <a:gd name="T3" fmla="*/ 0 h 46"/>
              <a:gd name="T4" fmla="*/ 57964388 w 48"/>
              <a:gd name="T5" fmla="*/ 113407825 h 46"/>
              <a:gd name="T6" fmla="*/ 118448138 w 48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" h="46">
                <a:moveTo>
                  <a:pt x="47" y="0"/>
                </a:moveTo>
                <a:lnTo>
                  <a:pt x="0" y="0"/>
                </a:lnTo>
                <a:lnTo>
                  <a:pt x="23" y="45"/>
                </a:lnTo>
                <a:lnTo>
                  <a:pt x="47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78" name="Line 88">
            <a:extLst>
              <a:ext uri="{FF2B5EF4-FFF2-40B4-BE49-F238E27FC236}">
                <a16:creationId xmlns:a16="http://schemas.microsoft.com/office/drawing/2014/main" id="{04982856-F2B1-47A1-A809-B9F2C31AD8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928938"/>
            <a:ext cx="4381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79" name="Line 89">
            <a:extLst>
              <a:ext uri="{FF2B5EF4-FFF2-40B4-BE49-F238E27FC236}">
                <a16:creationId xmlns:a16="http://schemas.microsoft.com/office/drawing/2014/main" id="{32696B54-E187-4B2F-B180-97F997E8BB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1288" y="2928938"/>
            <a:ext cx="0" cy="2955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80" name="Freeform 90">
            <a:extLst>
              <a:ext uri="{FF2B5EF4-FFF2-40B4-BE49-F238E27FC236}">
                <a16:creationId xmlns:a16="http://schemas.microsoft.com/office/drawing/2014/main" id="{9C80A5AD-105C-414E-87C4-3B70EB6B2773}"/>
              </a:ext>
            </a:extLst>
          </p:cNvPr>
          <p:cNvSpPr>
            <a:spLocks/>
          </p:cNvSpPr>
          <p:nvPr/>
        </p:nvSpPr>
        <p:spPr bwMode="auto">
          <a:xfrm>
            <a:off x="3914775" y="5867400"/>
            <a:ext cx="73025" cy="73025"/>
          </a:xfrm>
          <a:custGeom>
            <a:avLst/>
            <a:gdLst>
              <a:gd name="T0" fmla="*/ 113407825 w 46"/>
              <a:gd name="T1" fmla="*/ 0 h 46"/>
              <a:gd name="T2" fmla="*/ 0 w 46"/>
              <a:gd name="T3" fmla="*/ 0 h 46"/>
              <a:gd name="T4" fmla="*/ 57964388 w 46"/>
              <a:gd name="T5" fmla="*/ 113407825 h 46"/>
              <a:gd name="T6" fmla="*/ 113407825 w 46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6">
                <a:moveTo>
                  <a:pt x="45" y="0"/>
                </a:moveTo>
                <a:lnTo>
                  <a:pt x="0" y="0"/>
                </a:lnTo>
                <a:lnTo>
                  <a:pt x="23" y="45"/>
                </a:lnTo>
                <a:lnTo>
                  <a:pt x="45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81" name="Line 91">
            <a:extLst>
              <a:ext uri="{FF2B5EF4-FFF2-40B4-BE49-F238E27FC236}">
                <a16:creationId xmlns:a16="http://schemas.microsoft.com/office/drawing/2014/main" id="{0E81ACC1-5205-4626-B308-B71846327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1288" y="3627438"/>
            <a:ext cx="1174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82" name="Freeform 92">
            <a:extLst>
              <a:ext uri="{FF2B5EF4-FFF2-40B4-BE49-F238E27FC236}">
                <a16:creationId xmlns:a16="http://schemas.microsoft.com/office/drawing/2014/main" id="{6FC704D1-5ED0-4862-8A21-ADC66B539D9D}"/>
              </a:ext>
            </a:extLst>
          </p:cNvPr>
          <p:cNvSpPr>
            <a:spLocks/>
          </p:cNvSpPr>
          <p:nvPr/>
        </p:nvSpPr>
        <p:spPr bwMode="auto">
          <a:xfrm>
            <a:off x="4049713" y="3590925"/>
            <a:ext cx="79375" cy="68263"/>
          </a:xfrm>
          <a:custGeom>
            <a:avLst/>
            <a:gdLst>
              <a:gd name="T0" fmla="*/ 0 w 50"/>
              <a:gd name="T1" fmla="*/ 0 h 43"/>
              <a:gd name="T2" fmla="*/ 0 w 50"/>
              <a:gd name="T3" fmla="*/ 105847338 h 43"/>
              <a:gd name="T4" fmla="*/ 123488450 w 50"/>
              <a:gd name="T5" fmla="*/ 55443844 h 43"/>
              <a:gd name="T6" fmla="*/ 0 w 50"/>
              <a:gd name="T7" fmla="*/ 0 h 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" h="43">
                <a:moveTo>
                  <a:pt x="0" y="0"/>
                </a:moveTo>
                <a:lnTo>
                  <a:pt x="0" y="42"/>
                </a:lnTo>
                <a:lnTo>
                  <a:pt x="49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83" name="Line 93">
            <a:extLst>
              <a:ext uri="{FF2B5EF4-FFF2-40B4-BE49-F238E27FC236}">
                <a16:creationId xmlns:a16="http://schemas.microsoft.com/office/drawing/2014/main" id="{0206CE20-E90D-4B46-B089-62D4ED7B55A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2638" y="2708275"/>
            <a:ext cx="0" cy="9350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84" name="Freeform 94">
            <a:extLst>
              <a:ext uri="{FF2B5EF4-FFF2-40B4-BE49-F238E27FC236}">
                <a16:creationId xmlns:a16="http://schemas.microsoft.com/office/drawing/2014/main" id="{FCE077CA-8875-495F-8228-C7E8FFCA27BA}"/>
              </a:ext>
            </a:extLst>
          </p:cNvPr>
          <p:cNvSpPr>
            <a:spLocks/>
          </p:cNvSpPr>
          <p:nvPr/>
        </p:nvSpPr>
        <p:spPr bwMode="auto">
          <a:xfrm>
            <a:off x="5830888" y="3627438"/>
            <a:ext cx="69850" cy="73025"/>
          </a:xfrm>
          <a:custGeom>
            <a:avLst/>
            <a:gdLst>
              <a:gd name="T0" fmla="*/ 108367513 w 44"/>
              <a:gd name="T1" fmla="*/ 0 h 46"/>
              <a:gd name="T2" fmla="*/ 0 w 44"/>
              <a:gd name="T3" fmla="*/ 0 h 46"/>
              <a:gd name="T4" fmla="*/ 50403125 w 44"/>
              <a:gd name="T5" fmla="*/ 113407825 h 46"/>
              <a:gd name="T6" fmla="*/ 108367513 w 44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" h="46">
                <a:moveTo>
                  <a:pt x="43" y="0"/>
                </a:moveTo>
                <a:lnTo>
                  <a:pt x="0" y="0"/>
                </a:lnTo>
                <a:lnTo>
                  <a:pt x="20" y="45"/>
                </a:lnTo>
                <a:lnTo>
                  <a:pt x="43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85" name="Line 95">
            <a:extLst>
              <a:ext uri="{FF2B5EF4-FFF2-40B4-BE49-F238E27FC236}">
                <a16:creationId xmlns:a16="http://schemas.microsoft.com/office/drawing/2014/main" id="{5A5B026D-6242-40A0-9E6B-62C35798DCD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4475" y="3698875"/>
            <a:ext cx="8953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86" name="Freeform 96">
            <a:extLst>
              <a:ext uri="{FF2B5EF4-FFF2-40B4-BE49-F238E27FC236}">
                <a16:creationId xmlns:a16="http://schemas.microsoft.com/office/drawing/2014/main" id="{561AE762-6B7F-4AFB-8272-1BB72B6FFF87}"/>
              </a:ext>
            </a:extLst>
          </p:cNvPr>
          <p:cNvSpPr>
            <a:spLocks/>
          </p:cNvSpPr>
          <p:nvPr/>
        </p:nvSpPr>
        <p:spPr bwMode="auto">
          <a:xfrm>
            <a:off x="6202363" y="3663950"/>
            <a:ext cx="77787" cy="65088"/>
          </a:xfrm>
          <a:custGeom>
            <a:avLst/>
            <a:gdLst>
              <a:gd name="T0" fmla="*/ 0 w 49"/>
              <a:gd name="T1" fmla="*/ 0 h 41"/>
              <a:gd name="T2" fmla="*/ 0 w 49"/>
              <a:gd name="T3" fmla="*/ 100807024 h 41"/>
              <a:gd name="T4" fmla="*/ 120966722 w 49"/>
              <a:gd name="T5" fmla="*/ 52924482 h 41"/>
              <a:gd name="T6" fmla="*/ 0 w 49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1">
                <a:moveTo>
                  <a:pt x="0" y="0"/>
                </a:moveTo>
                <a:lnTo>
                  <a:pt x="0" y="40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87" name="Line 97">
            <a:extLst>
              <a:ext uri="{FF2B5EF4-FFF2-40B4-BE49-F238E27FC236}">
                <a16:creationId xmlns:a16="http://schemas.microsoft.com/office/drawing/2014/main" id="{31F409C4-BB13-4B05-BCDA-9492F4A09F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7163" y="1747838"/>
            <a:ext cx="6270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88" name="Freeform 98">
            <a:extLst>
              <a:ext uri="{FF2B5EF4-FFF2-40B4-BE49-F238E27FC236}">
                <a16:creationId xmlns:a16="http://schemas.microsoft.com/office/drawing/2014/main" id="{0BD716F1-E41B-48C7-AFFD-EBCA2CE1A568}"/>
              </a:ext>
            </a:extLst>
          </p:cNvPr>
          <p:cNvSpPr>
            <a:spLocks/>
          </p:cNvSpPr>
          <p:nvPr/>
        </p:nvSpPr>
        <p:spPr bwMode="auto">
          <a:xfrm>
            <a:off x="8383588" y="1712913"/>
            <a:ext cx="79375" cy="68262"/>
          </a:xfrm>
          <a:custGeom>
            <a:avLst/>
            <a:gdLst>
              <a:gd name="T0" fmla="*/ 0 w 50"/>
              <a:gd name="T1" fmla="*/ 0 h 43"/>
              <a:gd name="T2" fmla="*/ 0 w 50"/>
              <a:gd name="T3" fmla="*/ 105845787 h 43"/>
              <a:gd name="T4" fmla="*/ 123488450 w 50"/>
              <a:gd name="T5" fmla="*/ 55443031 h 43"/>
              <a:gd name="T6" fmla="*/ 0 w 50"/>
              <a:gd name="T7" fmla="*/ 0 h 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" h="43">
                <a:moveTo>
                  <a:pt x="0" y="0"/>
                </a:moveTo>
                <a:lnTo>
                  <a:pt x="0" y="42"/>
                </a:lnTo>
                <a:lnTo>
                  <a:pt x="49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89" name="Line 99">
            <a:extLst>
              <a:ext uri="{FF2B5EF4-FFF2-40B4-BE49-F238E27FC236}">
                <a16:creationId xmlns:a16="http://schemas.microsoft.com/office/drawing/2014/main" id="{44E72097-DB9B-44A9-9BA1-EBF5D56B34C4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3438" y="1741488"/>
            <a:ext cx="0" cy="2376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90" name="Freeform 100">
            <a:extLst>
              <a:ext uri="{FF2B5EF4-FFF2-40B4-BE49-F238E27FC236}">
                <a16:creationId xmlns:a16="http://schemas.microsoft.com/office/drawing/2014/main" id="{F43A4F57-E55E-4A07-8788-80DCDB7300BD}"/>
              </a:ext>
            </a:extLst>
          </p:cNvPr>
          <p:cNvSpPr>
            <a:spLocks/>
          </p:cNvSpPr>
          <p:nvPr/>
        </p:nvSpPr>
        <p:spPr bwMode="auto">
          <a:xfrm>
            <a:off x="8416925" y="4102100"/>
            <a:ext cx="73025" cy="73025"/>
          </a:xfrm>
          <a:custGeom>
            <a:avLst/>
            <a:gdLst>
              <a:gd name="T0" fmla="*/ 113407825 w 46"/>
              <a:gd name="T1" fmla="*/ 0 h 46"/>
              <a:gd name="T2" fmla="*/ 0 w 46"/>
              <a:gd name="T3" fmla="*/ 0 h 46"/>
              <a:gd name="T4" fmla="*/ 55443438 w 46"/>
              <a:gd name="T5" fmla="*/ 113407825 h 46"/>
              <a:gd name="T6" fmla="*/ 113407825 w 46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6">
                <a:moveTo>
                  <a:pt x="45" y="0"/>
                </a:moveTo>
                <a:lnTo>
                  <a:pt x="0" y="0"/>
                </a:lnTo>
                <a:lnTo>
                  <a:pt x="22" y="45"/>
                </a:lnTo>
                <a:lnTo>
                  <a:pt x="45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91" name="Line 101">
            <a:extLst>
              <a:ext uri="{FF2B5EF4-FFF2-40B4-BE49-F238E27FC236}">
                <a16:creationId xmlns:a16="http://schemas.microsoft.com/office/drawing/2014/main" id="{AD939E84-872E-493F-9E7B-0BB4779C63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45163" y="4173538"/>
            <a:ext cx="27082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92" name="Freeform 102">
            <a:extLst>
              <a:ext uri="{FF2B5EF4-FFF2-40B4-BE49-F238E27FC236}">
                <a16:creationId xmlns:a16="http://schemas.microsoft.com/office/drawing/2014/main" id="{B11A572F-6E94-44CC-B5A7-84B2EF925A46}"/>
              </a:ext>
            </a:extLst>
          </p:cNvPr>
          <p:cNvSpPr>
            <a:spLocks/>
          </p:cNvSpPr>
          <p:nvPr/>
        </p:nvSpPr>
        <p:spPr bwMode="auto">
          <a:xfrm>
            <a:off x="5691188" y="4140200"/>
            <a:ext cx="74612" cy="69850"/>
          </a:xfrm>
          <a:custGeom>
            <a:avLst/>
            <a:gdLst>
              <a:gd name="T0" fmla="*/ 115926411 w 47"/>
              <a:gd name="T1" fmla="*/ 108367513 h 44"/>
              <a:gd name="T2" fmla="*/ 115926411 w 47"/>
              <a:gd name="T3" fmla="*/ 0 h 44"/>
              <a:gd name="T4" fmla="*/ 0 w 47"/>
              <a:gd name="T5" fmla="*/ 52924075 h 44"/>
              <a:gd name="T6" fmla="*/ 115926411 w 47"/>
              <a:gd name="T7" fmla="*/ 108367513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4">
                <a:moveTo>
                  <a:pt x="46" y="43"/>
                </a:moveTo>
                <a:lnTo>
                  <a:pt x="46" y="0"/>
                </a:lnTo>
                <a:lnTo>
                  <a:pt x="0" y="21"/>
                </a:lnTo>
                <a:lnTo>
                  <a:pt x="46" y="43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93" name="Line 103">
            <a:extLst>
              <a:ext uri="{FF2B5EF4-FFF2-40B4-BE49-F238E27FC236}">
                <a16:creationId xmlns:a16="http://schemas.microsoft.com/office/drawing/2014/main" id="{B0A1A035-AB90-4DC9-B9BC-A79356681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1663" y="4187825"/>
            <a:ext cx="0" cy="728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94" name="Freeform 104">
            <a:extLst>
              <a:ext uri="{FF2B5EF4-FFF2-40B4-BE49-F238E27FC236}">
                <a16:creationId xmlns:a16="http://schemas.microsoft.com/office/drawing/2014/main" id="{AE01FD15-C4C2-41D3-8667-790849DE179B}"/>
              </a:ext>
            </a:extLst>
          </p:cNvPr>
          <p:cNvSpPr>
            <a:spLocks/>
          </p:cNvSpPr>
          <p:nvPr/>
        </p:nvSpPr>
        <p:spPr bwMode="auto">
          <a:xfrm>
            <a:off x="5646738" y="4900613"/>
            <a:ext cx="69850" cy="69850"/>
          </a:xfrm>
          <a:custGeom>
            <a:avLst/>
            <a:gdLst>
              <a:gd name="T0" fmla="*/ 108367513 w 44"/>
              <a:gd name="T1" fmla="*/ 0 h 44"/>
              <a:gd name="T2" fmla="*/ 0 w 44"/>
              <a:gd name="T3" fmla="*/ 0 h 44"/>
              <a:gd name="T4" fmla="*/ 50403125 w 44"/>
              <a:gd name="T5" fmla="*/ 108367513 h 44"/>
              <a:gd name="T6" fmla="*/ 108367513 w 44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" h="44">
                <a:moveTo>
                  <a:pt x="43" y="0"/>
                </a:moveTo>
                <a:lnTo>
                  <a:pt x="0" y="0"/>
                </a:lnTo>
                <a:lnTo>
                  <a:pt x="20" y="43"/>
                </a:lnTo>
                <a:lnTo>
                  <a:pt x="43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95" name="Line 105">
            <a:extLst>
              <a:ext uri="{FF2B5EF4-FFF2-40B4-BE49-F238E27FC236}">
                <a16:creationId xmlns:a16="http://schemas.microsoft.com/office/drawing/2014/main" id="{09968F96-7CCA-48FC-B1BC-A5947E9C1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9113" y="4941888"/>
            <a:ext cx="3651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96" name="Freeform 106">
            <a:extLst>
              <a:ext uri="{FF2B5EF4-FFF2-40B4-BE49-F238E27FC236}">
                <a16:creationId xmlns:a16="http://schemas.microsoft.com/office/drawing/2014/main" id="{13DB9E58-D93D-4F7D-8A2B-8B06BA97507D}"/>
              </a:ext>
            </a:extLst>
          </p:cNvPr>
          <p:cNvSpPr>
            <a:spLocks/>
          </p:cNvSpPr>
          <p:nvPr/>
        </p:nvSpPr>
        <p:spPr bwMode="auto">
          <a:xfrm>
            <a:off x="5938838" y="4906963"/>
            <a:ext cx="80962" cy="69850"/>
          </a:xfrm>
          <a:custGeom>
            <a:avLst/>
            <a:gdLst>
              <a:gd name="T0" fmla="*/ 0 w 51"/>
              <a:gd name="T1" fmla="*/ 0 h 44"/>
              <a:gd name="T2" fmla="*/ 0 w 51"/>
              <a:gd name="T3" fmla="*/ 108367513 h 44"/>
              <a:gd name="T4" fmla="*/ 126007034 w 51"/>
              <a:gd name="T5" fmla="*/ 52924075 h 44"/>
              <a:gd name="T6" fmla="*/ 0 w 51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1" h="44">
                <a:moveTo>
                  <a:pt x="0" y="0"/>
                </a:moveTo>
                <a:lnTo>
                  <a:pt x="0" y="43"/>
                </a:lnTo>
                <a:lnTo>
                  <a:pt x="50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97" name="Line 107">
            <a:extLst>
              <a:ext uri="{FF2B5EF4-FFF2-40B4-BE49-F238E27FC236}">
                <a16:creationId xmlns:a16="http://schemas.microsoft.com/office/drawing/2014/main" id="{EB00F8E0-4119-4316-92EF-34B49E9102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0813" y="1854200"/>
            <a:ext cx="7937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98" name="Freeform 108">
            <a:extLst>
              <a:ext uri="{FF2B5EF4-FFF2-40B4-BE49-F238E27FC236}">
                <a16:creationId xmlns:a16="http://schemas.microsoft.com/office/drawing/2014/main" id="{6AFD65CB-E745-442D-974E-9BC18B62A42A}"/>
              </a:ext>
            </a:extLst>
          </p:cNvPr>
          <p:cNvSpPr>
            <a:spLocks/>
          </p:cNvSpPr>
          <p:nvPr/>
        </p:nvSpPr>
        <p:spPr bwMode="auto">
          <a:xfrm>
            <a:off x="8547100" y="1820863"/>
            <a:ext cx="76200" cy="68262"/>
          </a:xfrm>
          <a:custGeom>
            <a:avLst/>
            <a:gdLst>
              <a:gd name="T0" fmla="*/ 0 w 48"/>
              <a:gd name="T1" fmla="*/ 0 h 43"/>
              <a:gd name="T2" fmla="*/ 0 w 48"/>
              <a:gd name="T3" fmla="*/ 105845787 h 43"/>
              <a:gd name="T4" fmla="*/ 118448138 w 48"/>
              <a:gd name="T5" fmla="*/ 52922100 h 43"/>
              <a:gd name="T6" fmla="*/ 0 w 48"/>
              <a:gd name="T7" fmla="*/ 0 h 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" h="43">
                <a:moveTo>
                  <a:pt x="0" y="0"/>
                </a:moveTo>
                <a:lnTo>
                  <a:pt x="0" y="42"/>
                </a:lnTo>
                <a:lnTo>
                  <a:pt x="47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399" name="Line 109">
            <a:extLst>
              <a:ext uri="{FF2B5EF4-FFF2-40B4-BE49-F238E27FC236}">
                <a16:creationId xmlns:a16="http://schemas.microsoft.com/office/drawing/2014/main" id="{FC382601-BFB5-4135-8C9D-AB7EA49B5B69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3775" y="1854200"/>
            <a:ext cx="0" cy="24876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00" name="Freeform 110">
            <a:extLst>
              <a:ext uri="{FF2B5EF4-FFF2-40B4-BE49-F238E27FC236}">
                <a16:creationId xmlns:a16="http://schemas.microsoft.com/office/drawing/2014/main" id="{7DCAB3B2-8004-4913-9A44-49012BD7B2BC}"/>
              </a:ext>
            </a:extLst>
          </p:cNvPr>
          <p:cNvSpPr>
            <a:spLocks/>
          </p:cNvSpPr>
          <p:nvPr/>
        </p:nvSpPr>
        <p:spPr bwMode="auto">
          <a:xfrm>
            <a:off x="8580438" y="4322763"/>
            <a:ext cx="68262" cy="74612"/>
          </a:xfrm>
          <a:custGeom>
            <a:avLst/>
            <a:gdLst>
              <a:gd name="T0" fmla="*/ 105845787 w 43"/>
              <a:gd name="T1" fmla="*/ 0 h 47"/>
              <a:gd name="T2" fmla="*/ 0 w 43"/>
              <a:gd name="T3" fmla="*/ 0 h 47"/>
              <a:gd name="T4" fmla="*/ 50402756 w 43"/>
              <a:gd name="T5" fmla="*/ 115926411 h 47"/>
              <a:gd name="T6" fmla="*/ 105845787 w 43"/>
              <a:gd name="T7" fmla="*/ 0 h 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" h="47">
                <a:moveTo>
                  <a:pt x="42" y="0"/>
                </a:moveTo>
                <a:lnTo>
                  <a:pt x="0" y="0"/>
                </a:lnTo>
                <a:lnTo>
                  <a:pt x="20" y="46"/>
                </a:lnTo>
                <a:lnTo>
                  <a:pt x="42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01" name="Line 111">
            <a:extLst>
              <a:ext uri="{FF2B5EF4-FFF2-40B4-BE49-F238E27FC236}">
                <a16:creationId xmlns:a16="http://schemas.microsoft.com/office/drawing/2014/main" id="{48F307E6-5255-4910-AD1F-4678808741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13625" y="4387850"/>
            <a:ext cx="1190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02" name="Freeform 112">
            <a:extLst>
              <a:ext uri="{FF2B5EF4-FFF2-40B4-BE49-F238E27FC236}">
                <a16:creationId xmlns:a16="http://schemas.microsoft.com/office/drawing/2014/main" id="{F821F14C-1F20-4584-ABBA-429E831777CC}"/>
              </a:ext>
            </a:extLst>
          </p:cNvPr>
          <p:cNvSpPr>
            <a:spLocks/>
          </p:cNvSpPr>
          <p:nvPr/>
        </p:nvSpPr>
        <p:spPr bwMode="auto">
          <a:xfrm>
            <a:off x="7359650" y="4354513"/>
            <a:ext cx="79375" cy="66675"/>
          </a:xfrm>
          <a:custGeom>
            <a:avLst/>
            <a:gdLst>
              <a:gd name="T0" fmla="*/ 123488450 w 50"/>
              <a:gd name="T1" fmla="*/ 103327200 h 42"/>
              <a:gd name="T2" fmla="*/ 123488450 w 50"/>
              <a:gd name="T3" fmla="*/ 0 h 42"/>
              <a:gd name="T4" fmla="*/ 0 w 50"/>
              <a:gd name="T5" fmla="*/ 52924075 h 42"/>
              <a:gd name="T6" fmla="*/ 123488450 w 50"/>
              <a:gd name="T7" fmla="*/ 103327200 h 4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" h="42">
                <a:moveTo>
                  <a:pt x="49" y="41"/>
                </a:moveTo>
                <a:lnTo>
                  <a:pt x="49" y="0"/>
                </a:lnTo>
                <a:lnTo>
                  <a:pt x="0" y="21"/>
                </a:lnTo>
                <a:lnTo>
                  <a:pt x="49" y="41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03" name="Line 113">
            <a:extLst>
              <a:ext uri="{FF2B5EF4-FFF2-40B4-BE49-F238E27FC236}">
                <a16:creationId xmlns:a16="http://schemas.microsoft.com/office/drawing/2014/main" id="{ACAF840B-2CD2-491B-AFFD-0AA63535C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7588" y="4402138"/>
            <a:ext cx="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04" name="Freeform 114">
            <a:extLst>
              <a:ext uri="{FF2B5EF4-FFF2-40B4-BE49-F238E27FC236}">
                <a16:creationId xmlns:a16="http://schemas.microsoft.com/office/drawing/2014/main" id="{22B1C12F-D7DE-4E99-AEC5-82EED043D9DD}"/>
              </a:ext>
            </a:extLst>
          </p:cNvPr>
          <p:cNvSpPr>
            <a:spLocks/>
          </p:cNvSpPr>
          <p:nvPr/>
        </p:nvSpPr>
        <p:spPr bwMode="auto">
          <a:xfrm>
            <a:off x="7329488" y="5473700"/>
            <a:ext cx="73025" cy="74613"/>
          </a:xfrm>
          <a:custGeom>
            <a:avLst/>
            <a:gdLst>
              <a:gd name="T0" fmla="*/ 113407825 w 46"/>
              <a:gd name="T1" fmla="*/ 0 h 47"/>
              <a:gd name="T2" fmla="*/ 0 w 46"/>
              <a:gd name="T3" fmla="*/ 0 h 47"/>
              <a:gd name="T4" fmla="*/ 57964388 w 46"/>
              <a:gd name="T5" fmla="*/ 115927964 h 47"/>
              <a:gd name="T6" fmla="*/ 113407825 w 46"/>
              <a:gd name="T7" fmla="*/ 0 h 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7">
                <a:moveTo>
                  <a:pt x="45" y="0"/>
                </a:moveTo>
                <a:lnTo>
                  <a:pt x="0" y="0"/>
                </a:lnTo>
                <a:lnTo>
                  <a:pt x="23" y="46"/>
                </a:lnTo>
                <a:lnTo>
                  <a:pt x="45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05" name="Line 115">
            <a:extLst>
              <a:ext uri="{FF2B5EF4-FFF2-40B4-BE49-F238E27FC236}">
                <a16:creationId xmlns:a16="http://schemas.microsoft.com/office/drawing/2014/main" id="{7A517098-092B-4894-8600-F3B1A459A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5525" y="5546725"/>
            <a:ext cx="1111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06" name="Freeform 116">
            <a:extLst>
              <a:ext uri="{FF2B5EF4-FFF2-40B4-BE49-F238E27FC236}">
                <a16:creationId xmlns:a16="http://schemas.microsoft.com/office/drawing/2014/main" id="{9CB1A858-B105-4AB6-B9E9-D721FE7D2ACB}"/>
              </a:ext>
            </a:extLst>
          </p:cNvPr>
          <p:cNvSpPr>
            <a:spLocks/>
          </p:cNvSpPr>
          <p:nvPr/>
        </p:nvSpPr>
        <p:spPr bwMode="auto">
          <a:xfrm>
            <a:off x="7467600" y="5510213"/>
            <a:ext cx="77788" cy="71437"/>
          </a:xfrm>
          <a:custGeom>
            <a:avLst/>
            <a:gdLst>
              <a:gd name="T0" fmla="*/ 0 w 49"/>
              <a:gd name="T1" fmla="*/ 0 h 45"/>
              <a:gd name="T2" fmla="*/ 0 w 49"/>
              <a:gd name="T3" fmla="*/ 110886099 h 45"/>
              <a:gd name="T4" fmla="*/ 120968278 w 49"/>
              <a:gd name="T5" fmla="*/ 55443049 h 45"/>
              <a:gd name="T6" fmla="*/ 0 w 49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5">
                <a:moveTo>
                  <a:pt x="0" y="0"/>
                </a:moveTo>
                <a:lnTo>
                  <a:pt x="0" y="44"/>
                </a:lnTo>
                <a:lnTo>
                  <a:pt x="48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07" name="Line 117">
            <a:extLst>
              <a:ext uri="{FF2B5EF4-FFF2-40B4-BE49-F238E27FC236}">
                <a16:creationId xmlns:a16="http://schemas.microsoft.com/office/drawing/2014/main" id="{4AD94F81-F5CD-4A6F-8123-1603962341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3513" y="2138363"/>
            <a:ext cx="7604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08" name="Freeform 118">
            <a:extLst>
              <a:ext uri="{FF2B5EF4-FFF2-40B4-BE49-F238E27FC236}">
                <a16:creationId xmlns:a16="http://schemas.microsoft.com/office/drawing/2014/main" id="{4D9AC9DA-5F46-4557-8130-6AF1B50B5674}"/>
              </a:ext>
            </a:extLst>
          </p:cNvPr>
          <p:cNvSpPr>
            <a:spLocks/>
          </p:cNvSpPr>
          <p:nvPr/>
        </p:nvSpPr>
        <p:spPr bwMode="auto">
          <a:xfrm>
            <a:off x="8521700" y="2103438"/>
            <a:ext cx="77788" cy="69850"/>
          </a:xfrm>
          <a:custGeom>
            <a:avLst/>
            <a:gdLst>
              <a:gd name="T0" fmla="*/ 0 w 49"/>
              <a:gd name="T1" fmla="*/ 0 h 44"/>
              <a:gd name="T2" fmla="*/ 0 w 49"/>
              <a:gd name="T3" fmla="*/ 108367513 h 44"/>
              <a:gd name="T4" fmla="*/ 120968278 w 49"/>
              <a:gd name="T5" fmla="*/ 55443438 h 44"/>
              <a:gd name="T6" fmla="*/ 0 w 49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4">
                <a:moveTo>
                  <a:pt x="0" y="0"/>
                </a:moveTo>
                <a:lnTo>
                  <a:pt x="0" y="43"/>
                </a:lnTo>
                <a:lnTo>
                  <a:pt x="48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09" name="Rectangle 119">
            <a:extLst>
              <a:ext uri="{FF2B5EF4-FFF2-40B4-BE49-F238E27FC236}">
                <a16:creationId xmlns:a16="http://schemas.microsoft.com/office/drawing/2014/main" id="{8E333C7F-DF14-41B0-B3D3-DE8939B50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2074863"/>
            <a:ext cx="1320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B / K adatszerkezet</a:t>
            </a:r>
          </a:p>
        </p:txBody>
      </p:sp>
      <p:sp>
        <p:nvSpPr>
          <p:cNvPr id="12410" name="Line 120">
            <a:extLst>
              <a:ext uri="{FF2B5EF4-FFF2-40B4-BE49-F238E27FC236}">
                <a16:creationId xmlns:a16="http://schemas.microsoft.com/office/drawing/2014/main" id="{C67F2A2E-CAA8-4D0D-9D61-900347B14F2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5663" y="5041900"/>
            <a:ext cx="10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11" name="Freeform 121">
            <a:extLst>
              <a:ext uri="{FF2B5EF4-FFF2-40B4-BE49-F238E27FC236}">
                <a16:creationId xmlns:a16="http://schemas.microsoft.com/office/drawing/2014/main" id="{C8AF5FCB-D637-4098-AD67-4AB65D8884BB}"/>
              </a:ext>
            </a:extLst>
          </p:cNvPr>
          <p:cNvSpPr>
            <a:spLocks/>
          </p:cNvSpPr>
          <p:nvPr/>
        </p:nvSpPr>
        <p:spPr bwMode="auto">
          <a:xfrm>
            <a:off x="7291388" y="5006975"/>
            <a:ext cx="77787" cy="69850"/>
          </a:xfrm>
          <a:custGeom>
            <a:avLst/>
            <a:gdLst>
              <a:gd name="T0" fmla="*/ 0 w 49"/>
              <a:gd name="T1" fmla="*/ 0 h 44"/>
              <a:gd name="T2" fmla="*/ 0 w 49"/>
              <a:gd name="T3" fmla="*/ 108367513 h 44"/>
              <a:gd name="T4" fmla="*/ 120966722 w 49"/>
              <a:gd name="T5" fmla="*/ 55443438 h 44"/>
              <a:gd name="T6" fmla="*/ 0 w 49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4">
                <a:moveTo>
                  <a:pt x="0" y="0"/>
                </a:moveTo>
                <a:lnTo>
                  <a:pt x="0" y="43"/>
                </a:lnTo>
                <a:lnTo>
                  <a:pt x="48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12" name="Line 122">
            <a:extLst>
              <a:ext uri="{FF2B5EF4-FFF2-40B4-BE49-F238E27FC236}">
                <a16:creationId xmlns:a16="http://schemas.microsoft.com/office/drawing/2014/main" id="{1FC57B88-8E48-4784-A870-87349906D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1775" y="5348288"/>
            <a:ext cx="298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13" name="Freeform 123">
            <a:extLst>
              <a:ext uri="{FF2B5EF4-FFF2-40B4-BE49-F238E27FC236}">
                <a16:creationId xmlns:a16="http://schemas.microsoft.com/office/drawing/2014/main" id="{3F071CD7-5D50-4055-9233-7C7C25081CB5}"/>
              </a:ext>
            </a:extLst>
          </p:cNvPr>
          <p:cNvSpPr>
            <a:spLocks/>
          </p:cNvSpPr>
          <p:nvPr/>
        </p:nvSpPr>
        <p:spPr bwMode="auto">
          <a:xfrm>
            <a:off x="5589588" y="5313363"/>
            <a:ext cx="77787" cy="71437"/>
          </a:xfrm>
          <a:custGeom>
            <a:avLst/>
            <a:gdLst>
              <a:gd name="T0" fmla="*/ 0 w 49"/>
              <a:gd name="T1" fmla="*/ 0 h 45"/>
              <a:gd name="T2" fmla="*/ 0 w 49"/>
              <a:gd name="T3" fmla="*/ 110886099 h 45"/>
              <a:gd name="T4" fmla="*/ 120966722 w 49"/>
              <a:gd name="T5" fmla="*/ 52922117 h 45"/>
              <a:gd name="T6" fmla="*/ 0 w 49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5">
                <a:moveTo>
                  <a:pt x="0" y="0"/>
                </a:moveTo>
                <a:lnTo>
                  <a:pt x="0" y="44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14" name="Line 124">
            <a:extLst>
              <a:ext uri="{FF2B5EF4-FFF2-40B4-BE49-F238E27FC236}">
                <a16:creationId xmlns:a16="http://schemas.microsoft.com/office/drawing/2014/main" id="{04B2357D-1276-4E82-8A2E-A1CAF66C2A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81663" y="5030788"/>
            <a:ext cx="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15" name="Freeform 125">
            <a:extLst>
              <a:ext uri="{FF2B5EF4-FFF2-40B4-BE49-F238E27FC236}">
                <a16:creationId xmlns:a16="http://schemas.microsoft.com/office/drawing/2014/main" id="{23635441-5B4E-4663-8EB2-B42B0037D360}"/>
              </a:ext>
            </a:extLst>
          </p:cNvPr>
          <p:cNvSpPr>
            <a:spLocks/>
          </p:cNvSpPr>
          <p:nvPr/>
        </p:nvSpPr>
        <p:spPr bwMode="auto">
          <a:xfrm>
            <a:off x="5646738" y="4978400"/>
            <a:ext cx="69850" cy="69850"/>
          </a:xfrm>
          <a:custGeom>
            <a:avLst/>
            <a:gdLst>
              <a:gd name="T0" fmla="*/ 0 w 44"/>
              <a:gd name="T1" fmla="*/ 108367513 h 44"/>
              <a:gd name="T2" fmla="*/ 108367513 w 44"/>
              <a:gd name="T3" fmla="*/ 108367513 h 44"/>
              <a:gd name="T4" fmla="*/ 50403125 w 44"/>
              <a:gd name="T5" fmla="*/ 0 h 44"/>
              <a:gd name="T6" fmla="*/ 0 w 44"/>
              <a:gd name="T7" fmla="*/ 108367513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" h="44">
                <a:moveTo>
                  <a:pt x="0" y="43"/>
                </a:moveTo>
                <a:lnTo>
                  <a:pt x="43" y="43"/>
                </a:lnTo>
                <a:lnTo>
                  <a:pt x="20" y="0"/>
                </a:lnTo>
                <a:lnTo>
                  <a:pt x="0" y="43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16" name="Line 126">
            <a:extLst>
              <a:ext uri="{FF2B5EF4-FFF2-40B4-BE49-F238E27FC236}">
                <a16:creationId xmlns:a16="http://schemas.microsoft.com/office/drawing/2014/main" id="{5231D61D-FA4D-4458-A663-F05BFF9252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77175" y="2130425"/>
            <a:ext cx="0" cy="687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17" name="Freeform 127">
            <a:extLst>
              <a:ext uri="{FF2B5EF4-FFF2-40B4-BE49-F238E27FC236}">
                <a16:creationId xmlns:a16="http://schemas.microsoft.com/office/drawing/2014/main" id="{FA579EE2-8351-4C46-8C33-7FB49AA4F69F}"/>
              </a:ext>
            </a:extLst>
          </p:cNvPr>
          <p:cNvSpPr>
            <a:spLocks/>
          </p:cNvSpPr>
          <p:nvPr/>
        </p:nvSpPr>
        <p:spPr bwMode="auto">
          <a:xfrm>
            <a:off x="7843838" y="2798763"/>
            <a:ext cx="71437" cy="73025"/>
          </a:xfrm>
          <a:custGeom>
            <a:avLst/>
            <a:gdLst>
              <a:gd name="T0" fmla="*/ 110886099 w 45"/>
              <a:gd name="T1" fmla="*/ 0 h 46"/>
              <a:gd name="T2" fmla="*/ 0 w 45"/>
              <a:gd name="T3" fmla="*/ 0 h 46"/>
              <a:gd name="T4" fmla="*/ 50402772 w 45"/>
              <a:gd name="T5" fmla="*/ 113407825 h 46"/>
              <a:gd name="T6" fmla="*/ 110886099 w 45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" h="46">
                <a:moveTo>
                  <a:pt x="44" y="0"/>
                </a:moveTo>
                <a:lnTo>
                  <a:pt x="0" y="0"/>
                </a:lnTo>
                <a:lnTo>
                  <a:pt x="20" y="45"/>
                </a:lnTo>
                <a:lnTo>
                  <a:pt x="44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18" name="Line 128">
            <a:extLst>
              <a:ext uri="{FF2B5EF4-FFF2-40B4-BE49-F238E27FC236}">
                <a16:creationId xmlns:a16="http://schemas.microsoft.com/office/drawing/2014/main" id="{954576A0-911E-465D-887C-D50C4E2046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46538" y="2870200"/>
            <a:ext cx="38306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19" name="Freeform 129">
            <a:extLst>
              <a:ext uri="{FF2B5EF4-FFF2-40B4-BE49-F238E27FC236}">
                <a16:creationId xmlns:a16="http://schemas.microsoft.com/office/drawing/2014/main" id="{65A079F5-272D-464B-B124-4F19D24DD9A5}"/>
              </a:ext>
            </a:extLst>
          </p:cNvPr>
          <p:cNvSpPr>
            <a:spLocks/>
          </p:cNvSpPr>
          <p:nvPr/>
        </p:nvSpPr>
        <p:spPr bwMode="auto">
          <a:xfrm>
            <a:off x="3989388" y="2836863"/>
            <a:ext cx="77787" cy="71437"/>
          </a:xfrm>
          <a:custGeom>
            <a:avLst/>
            <a:gdLst>
              <a:gd name="T0" fmla="*/ 120966722 w 49"/>
              <a:gd name="T1" fmla="*/ 110886099 h 45"/>
              <a:gd name="T2" fmla="*/ 120966722 w 49"/>
              <a:gd name="T3" fmla="*/ 0 h 45"/>
              <a:gd name="T4" fmla="*/ 0 w 49"/>
              <a:gd name="T5" fmla="*/ 52922117 h 45"/>
              <a:gd name="T6" fmla="*/ 120966722 w 49"/>
              <a:gd name="T7" fmla="*/ 110886099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5">
                <a:moveTo>
                  <a:pt x="48" y="44"/>
                </a:moveTo>
                <a:lnTo>
                  <a:pt x="48" y="0"/>
                </a:lnTo>
                <a:lnTo>
                  <a:pt x="0" y="21"/>
                </a:lnTo>
                <a:lnTo>
                  <a:pt x="48" y="44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20" name="Line 130">
            <a:extLst>
              <a:ext uri="{FF2B5EF4-FFF2-40B4-BE49-F238E27FC236}">
                <a16:creationId xmlns:a16="http://schemas.microsoft.com/office/drawing/2014/main" id="{35847122-C919-42C4-8C46-55CCE47CEE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7325" y="2879725"/>
            <a:ext cx="0" cy="3011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21" name="Freeform 131">
            <a:extLst>
              <a:ext uri="{FF2B5EF4-FFF2-40B4-BE49-F238E27FC236}">
                <a16:creationId xmlns:a16="http://schemas.microsoft.com/office/drawing/2014/main" id="{F901FF6A-7B4B-47C0-950F-6F9141929D59}"/>
              </a:ext>
            </a:extLst>
          </p:cNvPr>
          <p:cNvSpPr>
            <a:spLocks/>
          </p:cNvSpPr>
          <p:nvPr/>
        </p:nvSpPr>
        <p:spPr bwMode="auto">
          <a:xfrm>
            <a:off x="3959225" y="5873750"/>
            <a:ext cx="74613" cy="73025"/>
          </a:xfrm>
          <a:custGeom>
            <a:avLst/>
            <a:gdLst>
              <a:gd name="T0" fmla="*/ 115927964 w 47"/>
              <a:gd name="T1" fmla="*/ 0 h 46"/>
              <a:gd name="T2" fmla="*/ 0 w 47"/>
              <a:gd name="T3" fmla="*/ 0 h 46"/>
              <a:gd name="T4" fmla="*/ 57964776 w 47"/>
              <a:gd name="T5" fmla="*/ 113407825 h 46"/>
              <a:gd name="T6" fmla="*/ 115927964 w 47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6">
                <a:moveTo>
                  <a:pt x="46" y="0"/>
                </a:moveTo>
                <a:lnTo>
                  <a:pt x="0" y="0"/>
                </a:lnTo>
                <a:lnTo>
                  <a:pt x="23" y="45"/>
                </a:lnTo>
                <a:lnTo>
                  <a:pt x="46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22" name="Rectangle 132">
            <a:extLst>
              <a:ext uri="{FF2B5EF4-FFF2-40B4-BE49-F238E27FC236}">
                <a16:creationId xmlns:a16="http://schemas.microsoft.com/office/drawing/2014/main" id="{E0042CA2-88F4-4576-B943-651633C9A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3213" y="2617788"/>
            <a:ext cx="1320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B / K adatszerkezet</a:t>
            </a:r>
          </a:p>
        </p:txBody>
      </p:sp>
      <p:sp>
        <p:nvSpPr>
          <p:cNvPr id="12423" name="Rectangle 133">
            <a:extLst>
              <a:ext uri="{FF2B5EF4-FFF2-40B4-BE49-F238E27FC236}">
                <a16:creationId xmlns:a16="http://schemas.microsoft.com/office/drawing/2014/main" id="{64FC0937-4C63-4E51-8BC3-5359D66F7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5438" y="2720975"/>
            <a:ext cx="1320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B / K adatszerkezet</a:t>
            </a:r>
          </a:p>
        </p:txBody>
      </p:sp>
      <p:sp>
        <p:nvSpPr>
          <p:cNvPr id="12424" name="Line 134">
            <a:extLst>
              <a:ext uri="{FF2B5EF4-FFF2-40B4-BE49-F238E27FC236}">
                <a16:creationId xmlns:a16="http://schemas.microsoft.com/office/drawing/2014/main" id="{20E8EDEC-D2B4-4B74-8607-3FFB9929D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9388" y="3790950"/>
            <a:ext cx="95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25" name="Freeform 135">
            <a:extLst>
              <a:ext uri="{FF2B5EF4-FFF2-40B4-BE49-F238E27FC236}">
                <a16:creationId xmlns:a16="http://schemas.microsoft.com/office/drawing/2014/main" id="{DB6D9C41-05CA-4F15-9344-A674BF1B9018}"/>
              </a:ext>
            </a:extLst>
          </p:cNvPr>
          <p:cNvSpPr>
            <a:spLocks/>
          </p:cNvSpPr>
          <p:nvPr/>
        </p:nvSpPr>
        <p:spPr bwMode="auto">
          <a:xfrm>
            <a:off x="4065588" y="3757613"/>
            <a:ext cx="77787" cy="65087"/>
          </a:xfrm>
          <a:custGeom>
            <a:avLst/>
            <a:gdLst>
              <a:gd name="T0" fmla="*/ 0 w 49"/>
              <a:gd name="T1" fmla="*/ 0 h 41"/>
              <a:gd name="T2" fmla="*/ 0 w 49"/>
              <a:gd name="T3" fmla="*/ 100805476 h 41"/>
              <a:gd name="T4" fmla="*/ 120966722 w 49"/>
              <a:gd name="T5" fmla="*/ 52922081 h 41"/>
              <a:gd name="T6" fmla="*/ 0 w 49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1">
                <a:moveTo>
                  <a:pt x="0" y="0"/>
                </a:moveTo>
                <a:lnTo>
                  <a:pt x="0" y="40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26" name="Line 136">
            <a:extLst>
              <a:ext uri="{FF2B5EF4-FFF2-40B4-BE49-F238E27FC236}">
                <a16:creationId xmlns:a16="http://schemas.microsoft.com/office/drawing/2014/main" id="{E999D151-7B5D-4C4C-AD6F-AE302E698E8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29588" y="1846263"/>
            <a:ext cx="0" cy="1284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27" name="Freeform 137">
            <a:extLst>
              <a:ext uri="{FF2B5EF4-FFF2-40B4-BE49-F238E27FC236}">
                <a16:creationId xmlns:a16="http://schemas.microsoft.com/office/drawing/2014/main" id="{839C234F-AFD9-4AB7-BC8B-50F839A57654}"/>
              </a:ext>
            </a:extLst>
          </p:cNvPr>
          <p:cNvSpPr>
            <a:spLocks/>
          </p:cNvSpPr>
          <p:nvPr/>
        </p:nvSpPr>
        <p:spPr bwMode="auto">
          <a:xfrm>
            <a:off x="8096250" y="3114675"/>
            <a:ext cx="73025" cy="69850"/>
          </a:xfrm>
          <a:custGeom>
            <a:avLst/>
            <a:gdLst>
              <a:gd name="T0" fmla="*/ 113407825 w 46"/>
              <a:gd name="T1" fmla="*/ 0 h 44"/>
              <a:gd name="T2" fmla="*/ 0 w 46"/>
              <a:gd name="T3" fmla="*/ 0 h 44"/>
              <a:gd name="T4" fmla="*/ 55443438 w 46"/>
              <a:gd name="T5" fmla="*/ 108367513 h 44"/>
              <a:gd name="T6" fmla="*/ 113407825 w 46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4">
                <a:moveTo>
                  <a:pt x="45" y="0"/>
                </a:moveTo>
                <a:lnTo>
                  <a:pt x="0" y="0"/>
                </a:lnTo>
                <a:lnTo>
                  <a:pt x="22" y="43"/>
                </a:lnTo>
                <a:lnTo>
                  <a:pt x="45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28" name="Line 138">
            <a:extLst>
              <a:ext uri="{FF2B5EF4-FFF2-40B4-BE49-F238E27FC236}">
                <a16:creationId xmlns:a16="http://schemas.microsoft.com/office/drawing/2014/main" id="{703900AC-E183-400B-972D-EE4CCEEDFF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14988" y="3175000"/>
            <a:ext cx="2514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29" name="Freeform 139">
            <a:extLst>
              <a:ext uri="{FF2B5EF4-FFF2-40B4-BE49-F238E27FC236}">
                <a16:creationId xmlns:a16="http://schemas.microsoft.com/office/drawing/2014/main" id="{462A4AB1-522A-430B-917A-092AA16C8990}"/>
              </a:ext>
            </a:extLst>
          </p:cNvPr>
          <p:cNvSpPr>
            <a:spLocks/>
          </p:cNvSpPr>
          <p:nvPr/>
        </p:nvSpPr>
        <p:spPr bwMode="auto">
          <a:xfrm>
            <a:off x="5557838" y="3146425"/>
            <a:ext cx="77787" cy="65088"/>
          </a:xfrm>
          <a:custGeom>
            <a:avLst/>
            <a:gdLst>
              <a:gd name="T0" fmla="*/ 120966722 w 49"/>
              <a:gd name="T1" fmla="*/ 100807024 h 41"/>
              <a:gd name="T2" fmla="*/ 120966722 w 49"/>
              <a:gd name="T3" fmla="*/ 0 h 41"/>
              <a:gd name="T4" fmla="*/ 0 w 49"/>
              <a:gd name="T5" fmla="*/ 45363161 h 41"/>
              <a:gd name="T6" fmla="*/ 120966722 w 49"/>
              <a:gd name="T7" fmla="*/ 100807024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1">
                <a:moveTo>
                  <a:pt x="48" y="40"/>
                </a:moveTo>
                <a:lnTo>
                  <a:pt x="48" y="0"/>
                </a:lnTo>
                <a:lnTo>
                  <a:pt x="0" y="18"/>
                </a:lnTo>
                <a:lnTo>
                  <a:pt x="48" y="4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30" name="Line 140">
            <a:extLst>
              <a:ext uri="{FF2B5EF4-FFF2-40B4-BE49-F238E27FC236}">
                <a16:creationId xmlns:a16="http://schemas.microsoft.com/office/drawing/2014/main" id="{A5FC1E8F-C54E-4231-9305-A225410FEB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1488" y="3168650"/>
            <a:ext cx="0" cy="1592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31" name="Freeform 141">
            <a:extLst>
              <a:ext uri="{FF2B5EF4-FFF2-40B4-BE49-F238E27FC236}">
                <a16:creationId xmlns:a16="http://schemas.microsoft.com/office/drawing/2014/main" id="{361D68CA-66BE-44FB-92FF-9ADFAC4BDC35}"/>
              </a:ext>
            </a:extLst>
          </p:cNvPr>
          <p:cNvSpPr>
            <a:spLocks/>
          </p:cNvSpPr>
          <p:nvPr/>
        </p:nvSpPr>
        <p:spPr bwMode="auto">
          <a:xfrm>
            <a:off x="5516563" y="4743450"/>
            <a:ext cx="74612" cy="74613"/>
          </a:xfrm>
          <a:custGeom>
            <a:avLst/>
            <a:gdLst>
              <a:gd name="T0" fmla="*/ 115926411 w 47"/>
              <a:gd name="T1" fmla="*/ 0 h 47"/>
              <a:gd name="T2" fmla="*/ 0 w 47"/>
              <a:gd name="T3" fmla="*/ 0 h 47"/>
              <a:gd name="T4" fmla="*/ 57962412 w 47"/>
              <a:gd name="T5" fmla="*/ 115927964 h 47"/>
              <a:gd name="T6" fmla="*/ 115926411 w 47"/>
              <a:gd name="T7" fmla="*/ 0 h 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7">
                <a:moveTo>
                  <a:pt x="46" y="0"/>
                </a:moveTo>
                <a:lnTo>
                  <a:pt x="0" y="0"/>
                </a:lnTo>
                <a:lnTo>
                  <a:pt x="23" y="46"/>
                </a:lnTo>
                <a:lnTo>
                  <a:pt x="46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32" name="Line 142">
            <a:extLst>
              <a:ext uri="{FF2B5EF4-FFF2-40B4-BE49-F238E27FC236}">
                <a16:creationId xmlns:a16="http://schemas.microsoft.com/office/drawing/2014/main" id="{F55A8BC8-EDC5-49EB-87C5-F7F87F44AC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6650" y="4829175"/>
            <a:ext cx="1879600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33" name="Freeform 143">
            <a:extLst>
              <a:ext uri="{FF2B5EF4-FFF2-40B4-BE49-F238E27FC236}">
                <a16:creationId xmlns:a16="http://schemas.microsoft.com/office/drawing/2014/main" id="{4BCCB03F-3A4F-407E-A13B-D4DB042A933C}"/>
              </a:ext>
            </a:extLst>
          </p:cNvPr>
          <p:cNvSpPr>
            <a:spLocks/>
          </p:cNvSpPr>
          <p:nvPr/>
        </p:nvSpPr>
        <p:spPr bwMode="auto">
          <a:xfrm>
            <a:off x="3629025" y="4792663"/>
            <a:ext cx="77788" cy="68262"/>
          </a:xfrm>
          <a:custGeom>
            <a:avLst/>
            <a:gdLst>
              <a:gd name="T0" fmla="*/ 120968278 w 49"/>
              <a:gd name="T1" fmla="*/ 105845787 h 43"/>
              <a:gd name="T2" fmla="*/ 120968278 w 49"/>
              <a:gd name="T3" fmla="*/ 0 h 43"/>
              <a:gd name="T4" fmla="*/ 0 w 49"/>
              <a:gd name="T5" fmla="*/ 52922100 h 43"/>
              <a:gd name="T6" fmla="*/ 120968278 w 49"/>
              <a:gd name="T7" fmla="*/ 105845787 h 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3">
                <a:moveTo>
                  <a:pt x="48" y="42"/>
                </a:moveTo>
                <a:lnTo>
                  <a:pt x="48" y="0"/>
                </a:lnTo>
                <a:lnTo>
                  <a:pt x="0" y="21"/>
                </a:lnTo>
                <a:lnTo>
                  <a:pt x="48" y="42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34" name="Line 144">
            <a:extLst>
              <a:ext uri="{FF2B5EF4-FFF2-40B4-BE49-F238E27FC236}">
                <a16:creationId xmlns:a16="http://schemas.microsoft.com/office/drawing/2014/main" id="{02197131-6427-4D29-B1F2-DF1E795B5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1088" y="4835525"/>
            <a:ext cx="0" cy="1068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35" name="Freeform 145">
            <a:extLst>
              <a:ext uri="{FF2B5EF4-FFF2-40B4-BE49-F238E27FC236}">
                <a16:creationId xmlns:a16="http://schemas.microsoft.com/office/drawing/2014/main" id="{3D89B129-DC4E-4387-8F70-8ABBAF220F20}"/>
              </a:ext>
            </a:extLst>
          </p:cNvPr>
          <p:cNvSpPr>
            <a:spLocks/>
          </p:cNvSpPr>
          <p:nvPr/>
        </p:nvSpPr>
        <p:spPr bwMode="auto">
          <a:xfrm>
            <a:off x="3582988" y="5888038"/>
            <a:ext cx="74612" cy="73025"/>
          </a:xfrm>
          <a:custGeom>
            <a:avLst/>
            <a:gdLst>
              <a:gd name="T0" fmla="*/ 115926411 w 47"/>
              <a:gd name="T1" fmla="*/ 0 h 46"/>
              <a:gd name="T2" fmla="*/ 0 w 47"/>
              <a:gd name="T3" fmla="*/ 0 h 46"/>
              <a:gd name="T4" fmla="*/ 57962412 w 47"/>
              <a:gd name="T5" fmla="*/ 113407825 h 46"/>
              <a:gd name="T6" fmla="*/ 115926411 w 47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6">
                <a:moveTo>
                  <a:pt x="46" y="0"/>
                </a:moveTo>
                <a:lnTo>
                  <a:pt x="0" y="0"/>
                </a:lnTo>
                <a:lnTo>
                  <a:pt x="23" y="45"/>
                </a:lnTo>
                <a:lnTo>
                  <a:pt x="46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36" name="Rectangle 146">
            <a:extLst>
              <a:ext uri="{FF2B5EF4-FFF2-40B4-BE49-F238E27FC236}">
                <a16:creationId xmlns:a16="http://schemas.microsoft.com/office/drawing/2014/main" id="{6A0EB6C1-542F-458A-9926-E47D59BF8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200" y="2928938"/>
            <a:ext cx="16557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Szerepkör/ funkció mátrix</a:t>
            </a:r>
          </a:p>
        </p:txBody>
      </p:sp>
      <p:sp>
        <p:nvSpPr>
          <p:cNvPr id="12437" name="Rectangle 147">
            <a:extLst>
              <a:ext uri="{FF2B5EF4-FFF2-40B4-BE49-F238E27FC236}">
                <a16:creationId xmlns:a16="http://schemas.microsoft.com/office/drawing/2014/main" id="{03C6B9F4-35B3-4EE1-B7B9-2BAE0CEEB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4535488"/>
            <a:ext cx="16557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Szerepkör/ funkció mátrix</a:t>
            </a:r>
          </a:p>
        </p:txBody>
      </p:sp>
      <p:sp>
        <p:nvSpPr>
          <p:cNvPr id="12438" name="Line 148">
            <a:extLst>
              <a:ext uri="{FF2B5EF4-FFF2-40B4-BE49-F238E27FC236}">
                <a16:creationId xmlns:a16="http://schemas.microsoft.com/office/drawing/2014/main" id="{C81F4BB9-40DB-4A10-9EB4-72F9BE8370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3463" y="3302000"/>
            <a:ext cx="23272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39" name="Freeform 149">
            <a:extLst>
              <a:ext uri="{FF2B5EF4-FFF2-40B4-BE49-F238E27FC236}">
                <a16:creationId xmlns:a16="http://schemas.microsoft.com/office/drawing/2014/main" id="{DC6F99DA-D4B9-4415-9400-0831692DED31}"/>
              </a:ext>
            </a:extLst>
          </p:cNvPr>
          <p:cNvSpPr>
            <a:spLocks/>
          </p:cNvSpPr>
          <p:nvPr/>
        </p:nvSpPr>
        <p:spPr bwMode="auto">
          <a:xfrm>
            <a:off x="6059488" y="3267075"/>
            <a:ext cx="74612" cy="69850"/>
          </a:xfrm>
          <a:custGeom>
            <a:avLst/>
            <a:gdLst>
              <a:gd name="T0" fmla="*/ 115926411 w 47"/>
              <a:gd name="T1" fmla="*/ 108367513 h 44"/>
              <a:gd name="T2" fmla="*/ 115926411 w 47"/>
              <a:gd name="T3" fmla="*/ 0 h 44"/>
              <a:gd name="T4" fmla="*/ 0 w 47"/>
              <a:gd name="T5" fmla="*/ 52924075 h 44"/>
              <a:gd name="T6" fmla="*/ 115926411 w 47"/>
              <a:gd name="T7" fmla="*/ 108367513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4">
                <a:moveTo>
                  <a:pt x="46" y="43"/>
                </a:moveTo>
                <a:lnTo>
                  <a:pt x="46" y="0"/>
                </a:lnTo>
                <a:lnTo>
                  <a:pt x="0" y="21"/>
                </a:lnTo>
                <a:lnTo>
                  <a:pt x="46" y="43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40" name="Line 150">
            <a:extLst>
              <a:ext uri="{FF2B5EF4-FFF2-40B4-BE49-F238E27FC236}">
                <a16:creationId xmlns:a16="http://schemas.microsoft.com/office/drawing/2014/main" id="{F54EC665-1CDE-4E9E-A72C-88C43ECA7D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9488" y="3308350"/>
            <a:ext cx="0" cy="334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41" name="Freeform 151">
            <a:extLst>
              <a:ext uri="{FF2B5EF4-FFF2-40B4-BE49-F238E27FC236}">
                <a16:creationId xmlns:a16="http://schemas.microsoft.com/office/drawing/2014/main" id="{8EC1CF4E-8B91-4AB7-BBBB-7C75C830B81B}"/>
              </a:ext>
            </a:extLst>
          </p:cNvPr>
          <p:cNvSpPr>
            <a:spLocks/>
          </p:cNvSpPr>
          <p:nvPr/>
        </p:nvSpPr>
        <p:spPr bwMode="auto">
          <a:xfrm>
            <a:off x="6019800" y="3627438"/>
            <a:ext cx="71438" cy="73025"/>
          </a:xfrm>
          <a:custGeom>
            <a:avLst/>
            <a:gdLst>
              <a:gd name="T0" fmla="*/ 110887651 w 45"/>
              <a:gd name="T1" fmla="*/ 0 h 46"/>
              <a:gd name="T2" fmla="*/ 0 w 45"/>
              <a:gd name="T3" fmla="*/ 0 h 46"/>
              <a:gd name="T4" fmla="*/ 57964793 w 45"/>
              <a:gd name="T5" fmla="*/ 113407825 h 46"/>
              <a:gd name="T6" fmla="*/ 110887651 w 45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" h="46">
                <a:moveTo>
                  <a:pt x="44" y="0"/>
                </a:moveTo>
                <a:lnTo>
                  <a:pt x="0" y="0"/>
                </a:lnTo>
                <a:lnTo>
                  <a:pt x="23" y="45"/>
                </a:lnTo>
                <a:lnTo>
                  <a:pt x="44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42" name="Rectangle 152">
            <a:extLst>
              <a:ext uri="{FF2B5EF4-FFF2-40B4-BE49-F238E27FC236}">
                <a16:creationId xmlns:a16="http://schemas.microsoft.com/office/drawing/2014/main" id="{B6944B86-E5F8-42C5-8013-611563885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7013" y="3130550"/>
            <a:ext cx="10096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Funkcióleírások</a:t>
            </a:r>
          </a:p>
        </p:txBody>
      </p:sp>
      <p:sp>
        <p:nvSpPr>
          <p:cNvPr id="12443" name="Line 153">
            <a:extLst>
              <a:ext uri="{FF2B5EF4-FFF2-40B4-BE49-F238E27FC236}">
                <a16:creationId xmlns:a16="http://schemas.microsoft.com/office/drawing/2014/main" id="{8231CBFA-AFCB-4CDD-98F5-A77E5187E0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2613" y="3968750"/>
            <a:ext cx="7889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44" name="Freeform 154">
            <a:extLst>
              <a:ext uri="{FF2B5EF4-FFF2-40B4-BE49-F238E27FC236}">
                <a16:creationId xmlns:a16="http://schemas.microsoft.com/office/drawing/2014/main" id="{B9959E3B-A4C6-4226-8C2B-2F7E29D24284}"/>
              </a:ext>
            </a:extLst>
          </p:cNvPr>
          <p:cNvSpPr>
            <a:spLocks/>
          </p:cNvSpPr>
          <p:nvPr/>
        </p:nvSpPr>
        <p:spPr bwMode="auto">
          <a:xfrm>
            <a:off x="5608638" y="3932238"/>
            <a:ext cx="74612" cy="68262"/>
          </a:xfrm>
          <a:custGeom>
            <a:avLst/>
            <a:gdLst>
              <a:gd name="T0" fmla="*/ 115926411 w 47"/>
              <a:gd name="T1" fmla="*/ 105845787 h 43"/>
              <a:gd name="T2" fmla="*/ 115926411 w 47"/>
              <a:gd name="T3" fmla="*/ 0 h 43"/>
              <a:gd name="T4" fmla="*/ 0 w 47"/>
              <a:gd name="T5" fmla="*/ 55443031 h 43"/>
              <a:gd name="T6" fmla="*/ 115926411 w 47"/>
              <a:gd name="T7" fmla="*/ 105845787 h 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3">
                <a:moveTo>
                  <a:pt x="46" y="42"/>
                </a:moveTo>
                <a:lnTo>
                  <a:pt x="46" y="0"/>
                </a:lnTo>
                <a:lnTo>
                  <a:pt x="0" y="22"/>
                </a:lnTo>
                <a:lnTo>
                  <a:pt x="46" y="42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45" name="Line 155">
            <a:extLst>
              <a:ext uri="{FF2B5EF4-FFF2-40B4-BE49-F238E27FC236}">
                <a16:creationId xmlns:a16="http://schemas.microsoft.com/office/drawing/2014/main" id="{7713D1A5-627C-4D41-9262-B246D6961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9113" y="3981450"/>
            <a:ext cx="0" cy="9350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46" name="Freeform 156">
            <a:extLst>
              <a:ext uri="{FF2B5EF4-FFF2-40B4-BE49-F238E27FC236}">
                <a16:creationId xmlns:a16="http://schemas.microsoft.com/office/drawing/2014/main" id="{39634CE3-4DA9-42EE-86E1-7075845299D9}"/>
              </a:ext>
            </a:extLst>
          </p:cNvPr>
          <p:cNvSpPr>
            <a:spLocks/>
          </p:cNvSpPr>
          <p:nvPr/>
        </p:nvSpPr>
        <p:spPr bwMode="auto">
          <a:xfrm>
            <a:off x="5559425" y="4900613"/>
            <a:ext cx="73025" cy="69850"/>
          </a:xfrm>
          <a:custGeom>
            <a:avLst/>
            <a:gdLst>
              <a:gd name="T0" fmla="*/ 113407825 w 46"/>
              <a:gd name="T1" fmla="*/ 0 h 44"/>
              <a:gd name="T2" fmla="*/ 0 w 46"/>
              <a:gd name="T3" fmla="*/ 0 h 44"/>
              <a:gd name="T4" fmla="*/ 57964388 w 46"/>
              <a:gd name="T5" fmla="*/ 108367513 h 44"/>
              <a:gd name="T6" fmla="*/ 113407825 w 46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4">
                <a:moveTo>
                  <a:pt x="45" y="0"/>
                </a:moveTo>
                <a:lnTo>
                  <a:pt x="0" y="0"/>
                </a:lnTo>
                <a:lnTo>
                  <a:pt x="23" y="43"/>
                </a:lnTo>
                <a:lnTo>
                  <a:pt x="45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47" name="Rectangle 157">
            <a:extLst>
              <a:ext uri="{FF2B5EF4-FFF2-40B4-BE49-F238E27FC236}">
                <a16:creationId xmlns:a16="http://schemas.microsoft.com/office/drawing/2014/main" id="{8661EA53-1E8F-4C7D-858A-620B4A8F0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0" y="3794125"/>
            <a:ext cx="14716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Követelményjegyzék</a:t>
            </a:r>
          </a:p>
          <a:p>
            <a:pPr>
              <a:spcBef>
                <a:spcPct val="0"/>
              </a:spcBef>
            </a:pPr>
            <a:r>
              <a:rPr lang="en-US" altLang="hu-HU" sz="900">
                <a:solidFill>
                  <a:srgbClr val="000000"/>
                </a:solidFill>
              </a:rPr>
              <a:t>Igényelt rendszer LDM</a:t>
            </a:r>
          </a:p>
        </p:txBody>
      </p:sp>
      <p:sp>
        <p:nvSpPr>
          <p:cNvPr id="12448" name="Line 158">
            <a:extLst>
              <a:ext uri="{FF2B5EF4-FFF2-40B4-BE49-F238E27FC236}">
                <a16:creationId xmlns:a16="http://schemas.microsoft.com/office/drawing/2014/main" id="{66DE9698-B94D-42DF-A4E5-76557E0F67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2225" y="3954463"/>
            <a:ext cx="9080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49" name="Freeform 159">
            <a:extLst>
              <a:ext uri="{FF2B5EF4-FFF2-40B4-BE49-F238E27FC236}">
                <a16:creationId xmlns:a16="http://schemas.microsoft.com/office/drawing/2014/main" id="{63F74567-8BF3-441D-B4FC-9E9FFF05EE01}"/>
              </a:ext>
            </a:extLst>
          </p:cNvPr>
          <p:cNvSpPr>
            <a:spLocks/>
          </p:cNvSpPr>
          <p:nvPr/>
        </p:nvSpPr>
        <p:spPr bwMode="auto">
          <a:xfrm>
            <a:off x="8531225" y="3919538"/>
            <a:ext cx="77788" cy="69850"/>
          </a:xfrm>
          <a:custGeom>
            <a:avLst/>
            <a:gdLst>
              <a:gd name="T0" fmla="*/ 0 w 49"/>
              <a:gd name="T1" fmla="*/ 0 h 44"/>
              <a:gd name="T2" fmla="*/ 0 w 49"/>
              <a:gd name="T3" fmla="*/ 108367513 h 44"/>
              <a:gd name="T4" fmla="*/ 120968278 w 49"/>
              <a:gd name="T5" fmla="*/ 52924075 h 44"/>
              <a:gd name="T6" fmla="*/ 0 w 49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4">
                <a:moveTo>
                  <a:pt x="0" y="0"/>
                </a:moveTo>
                <a:lnTo>
                  <a:pt x="0" y="43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50" name="Rectangle 160">
            <a:extLst>
              <a:ext uri="{FF2B5EF4-FFF2-40B4-BE49-F238E27FC236}">
                <a16:creationId xmlns:a16="http://schemas.microsoft.com/office/drawing/2014/main" id="{6BDCE195-F284-4D60-8F90-19F692FCC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3" y="4391025"/>
            <a:ext cx="1754187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100">
                <a:solidFill>
                  <a:srgbClr val="000000"/>
                </a:solidFill>
              </a:rPr>
              <a:t>Funkcióleírások</a:t>
            </a:r>
          </a:p>
          <a:p>
            <a:pPr>
              <a:spcBef>
                <a:spcPct val="0"/>
              </a:spcBef>
            </a:pPr>
            <a:r>
              <a:rPr lang="en-US" altLang="hu-HU" sz="1100">
                <a:solidFill>
                  <a:srgbClr val="000000"/>
                </a:solidFill>
              </a:rPr>
              <a:t>Követelményjegyzék</a:t>
            </a:r>
          </a:p>
          <a:p>
            <a:pPr>
              <a:spcBef>
                <a:spcPct val="0"/>
              </a:spcBef>
            </a:pPr>
            <a:r>
              <a:rPr lang="en-US" altLang="hu-HU" sz="1100">
                <a:solidFill>
                  <a:srgbClr val="000000"/>
                </a:solidFill>
              </a:rPr>
              <a:t>Igényelt rendszer LDM</a:t>
            </a:r>
          </a:p>
        </p:txBody>
      </p:sp>
      <p:sp>
        <p:nvSpPr>
          <p:cNvPr id="12451" name="Line 161">
            <a:extLst>
              <a:ext uri="{FF2B5EF4-FFF2-40B4-BE49-F238E27FC236}">
                <a16:creationId xmlns:a16="http://schemas.microsoft.com/office/drawing/2014/main" id="{229DED48-94E6-4A86-8AD1-0D9C520593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744075" y="439738"/>
            <a:ext cx="4763" cy="551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52" name="Freeform 162">
            <a:extLst>
              <a:ext uri="{FF2B5EF4-FFF2-40B4-BE49-F238E27FC236}">
                <a16:creationId xmlns:a16="http://schemas.microsoft.com/office/drawing/2014/main" id="{4F006F34-E0F4-42BD-BB9E-1D2A2971381C}"/>
              </a:ext>
            </a:extLst>
          </p:cNvPr>
          <p:cNvSpPr>
            <a:spLocks/>
          </p:cNvSpPr>
          <p:nvPr/>
        </p:nvSpPr>
        <p:spPr bwMode="auto">
          <a:xfrm>
            <a:off x="9709150" y="387350"/>
            <a:ext cx="69850" cy="74613"/>
          </a:xfrm>
          <a:custGeom>
            <a:avLst/>
            <a:gdLst>
              <a:gd name="T0" fmla="*/ 0 w 44"/>
              <a:gd name="T1" fmla="*/ 115927964 h 47"/>
              <a:gd name="T2" fmla="*/ 108367513 w 44"/>
              <a:gd name="T3" fmla="*/ 115927964 h 47"/>
              <a:gd name="T4" fmla="*/ 52924075 w 44"/>
              <a:gd name="T5" fmla="*/ 0 h 47"/>
              <a:gd name="T6" fmla="*/ 0 w 44"/>
              <a:gd name="T7" fmla="*/ 115927964 h 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" h="47">
                <a:moveTo>
                  <a:pt x="0" y="46"/>
                </a:moveTo>
                <a:lnTo>
                  <a:pt x="43" y="46"/>
                </a:lnTo>
                <a:lnTo>
                  <a:pt x="21" y="0"/>
                </a:lnTo>
                <a:lnTo>
                  <a:pt x="0" y="46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53" name="Line 163">
            <a:extLst>
              <a:ext uri="{FF2B5EF4-FFF2-40B4-BE49-F238E27FC236}">
                <a16:creationId xmlns:a16="http://schemas.microsoft.com/office/drawing/2014/main" id="{F2E01B51-736F-43CF-9536-46CC7AFA1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8566150" y="5535613"/>
            <a:ext cx="1116013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54" name="Freeform 164">
            <a:extLst>
              <a:ext uri="{FF2B5EF4-FFF2-40B4-BE49-F238E27FC236}">
                <a16:creationId xmlns:a16="http://schemas.microsoft.com/office/drawing/2014/main" id="{6317F402-09EE-4D70-9420-98048D7C408C}"/>
              </a:ext>
            </a:extLst>
          </p:cNvPr>
          <p:cNvSpPr>
            <a:spLocks/>
          </p:cNvSpPr>
          <p:nvPr/>
        </p:nvSpPr>
        <p:spPr bwMode="auto">
          <a:xfrm>
            <a:off x="9659938" y="5505450"/>
            <a:ext cx="77787" cy="65088"/>
          </a:xfrm>
          <a:custGeom>
            <a:avLst/>
            <a:gdLst>
              <a:gd name="T0" fmla="*/ 0 w 49"/>
              <a:gd name="T1" fmla="*/ 0 h 41"/>
              <a:gd name="T2" fmla="*/ 0 w 49"/>
              <a:gd name="T3" fmla="*/ 100807024 h 41"/>
              <a:gd name="T4" fmla="*/ 120966722 w 49"/>
              <a:gd name="T5" fmla="*/ 52924482 h 41"/>
              <a:gd name="T6" fmla="*/ 0 w 49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1">
                <a:moveTo>
                  <a:pt x="0" y="0"/>
                </a:moveTo>
                <a:lnTo>
                  <a:pt x="0" y="40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2455" name="Line 165">
            <a:extLst>
              <a:ext uri="{FF2B5EF4-FFF2-40B4-BE49-F238E27FC236}">
                <a16:creationId xmlns:a16="http://schemas.microsoft.com/office/drawing/2014/main" id="{68A837C3-20AA-49FF-AFCA-3CB8985AD2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3725" y="355600"/>
            <a:ext cx="0" cy="4476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Élőláb helye 4">
            <a:extLst>
              <a:ext uri="{FF2B5EF4-FFF2-40B4-BE49-F238E27FC236}">
                <a16:creationId xmlns:a16="http://schemas.microsoft.com/office/drawing/2014/main" id="{88522BEF-58F3-4322-A613-96D6FABE8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13315" name="Dia számának helye 5">
            <a:extLst>
              <a:ext uri="{FF2B5EF4-FFF2-40B4-BE49-F238E27FC236}">
                <a16:creationId xmlns:a16="http://schemas.microsoft.com/office/drawing/2014/main" id="{B0178288-B645-40DE-BF21-8098209F9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15407D35-D995-4169-86C6-DED818D9ADFD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C9C5094A-CD81-4E30-B9EF-61FA5067A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9F31136A-579F-43DB-BF83-F8D8D1EF3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3318" name="Rectangle 4">
            <a:extLst>
              <a:ext uri="{FF2B5EF4-FFF2-40B4-BE49-F238E27FC236}">
                <a16:creationId xmlns:a16="http://schemas.microsoft.com/office/drawing/2014/main" id="{97EC15F7-C009-44C9-B488-D6C5DC56F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68438" y="619125"/>
            <a:ext cx="7451725" cy="536575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AZ ELNEVEZÉS TOVÁBBI VARIÁCIÓI</a:t>
            </a:r>
          </a:p>
        </p:txBody>
      </p:sp>
      <p:sp>
        <p:nvSpPr>
          <p:cNvPr id="13319" name="Rectangle 5">
            <a:extLst>
              <a:ext uri="{FF2B5EF4-FFF2-40B4-BE49-F238E27FC236}">
                <a16:creationId xmlns:a16="http://schemas.microsoft.com/office/drawing/2014/main" id="{88E61D12-F295-465B-A2F2-ABCB7B795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525" y="1938338"/>
            <a:ext cx="295751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Egyedmodellezés</a:t>
            </a:r>
          </a:p>
        </p:txBody>
      </p:sp>
      <p:sp>
        <p:nvSpPr>
          <p:cNvPr id="13320" name="Rectangle 6">
            <a:extLst>
              <a:ext uri="{FF2B5EF4-FFF2-40B4-BE49-F238E27FC236}">
                <a16:creationId xmlns:a16="http://schemas.microsoft.com/office/drawing/2014/main" id="{D729C2F3-33DE-4C95-9839-5BD8DF60B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525" y="2562225"/>
            <a:ext cx="26828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Adatmodellezés</a:t>
            </a:r>
          </a:p>
        </p:txBody>
      </p:sp>
      <p:sp>
        <p:nvSpPr>
          <p:cNvPr id="13321" name="Rectangle 7">
            <a:extLst>
              <a:ext uri="{FF2B5EF4-FFF2-40B4-BE49-F238E27FC236}">
                <a16:creationId xmlns:a16="http://schemas.microsoft.com/office/drawing/2014/main" id="{154C7F5F-989B-4E54-8098-CD8F922BC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525" y="3189288"/>
            <a:ext cx="2767013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Adatszerkezetek</a:t>
            </a:r>
          </a:p>
        </p:txBody>
      </p:sp>
      <p:sp>
        <p:nvSpPr>
          <p:cNvPr id="13322" name="Rectangle 8">
            <a:extLst>
              <a:ext uri="{FF2B5EF4-FFF2-40B4-BE49-F238E27FC236}">
                <a16:creationId xmlns:a16="http://schemas.microsoft.com/office/drawing/2014/main" id="{EC49B848-4FAD-4B87-A71C-F5D646195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525" y="3808413"/>
            <a:ext cx="6027738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Bachman diagrammok</a:t>
            </a:r>
          </a:p>
        </p:txBody>
      </p:sp>
      <p:sp>
        <p:nvSpPr>
          <p:cNvPr id="13323" name="Rectangle 9">
            <a:extLst>
              <a:ext uri="{FF2B5EF4-FFF2-40B4-BE49-F238E27FC236}">
                <a16:creationId xmlns:a16="http://schemas.microsoft.com/office/drawing/2014/main" id="{832CF192-D32C-4E47-B232-334CB7C46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25" y="4411663"/>
            <a:ext cx="5611813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entitás-kapcsolat ábrák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Élőláb helye 4">
            <a:extLst>
              <a:ext uri="{FF2B5EF4-FFF2-40B4-BE49-F238E27FC236}">
                <a16:creationId xmlns:a16="http://schemas.microsoft.com/office/drawing/2014/main" id="{433204C8-279B-48BB-8E48-A1C281488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15363" name="Dia számának helye 5">
            <a:extLst>
              <a:ext uri="{FF2B5EF4-FFF2-40B4-BE49-F238E27FC236}">
                <a16:creationId xmlns:a16="http://schemas.microsoft.com/office/drawing/2014/main" id="{316641A4-5F89-42CE-B49B-034604088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6F8B54D6-D985-47D9-90D4-6749D156053A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068EC270-4EDC-4EF0-87CC-C173F5280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C4EB753F-6C97-4AAF-A912-82D1E382A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B0847E95-809A-4F32-B5AA-808EA73B7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49375" y="438150"/>
            <a:ext cx="8385175" cy="577850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A LOGIKAI ADATMODELLEK HASZNÁLATA </a:t>
            </a:r>
          </a:p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AZ SSADM-BEN</a:t>
            </a:r>
          </a:p>
        </p:txBody>
      </p:sp>
      <p:sp>
        <p:nvSpPr>
          <p:cNvPr id="15367" name="Rectangle 5">
            <a:extLst>
              <a:ext uri="{FF2B5EF4-FFF2-40B4-BE49-F238E27FC236}">
                <a16:creationId xmlns:a16="http://schemas.microsoft.com/office/drawing/2014/main" id="{086E8F76-2D32-4BBB-BCB0-8BB6641BC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225" y="1798638"/>
            <a:ext cx="8358188" cy="399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Megvalósíthatósági tanulmány (020 &amp; 030 lépés)</a:t>
            </a:r>
          </a:p>
          <a:p>
            <a:pPr>
              <a:spcBef>
                <a:spcPct val="0"/>
              </a:spcBef>
            </a:pPr>
            <a:endParaRPr lang="en-US" altLang="hu-HU" sz="20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hu-HU" sz="1900" b="0">
                <a:solidFill>
                  <a:srgbClr val="000000"/>
                </a:solidFill>
              </a:rPr>
              <a:t>A szervezeti tevékenység modell kifejlesztése (115. lépés)</a:t>
            </a:r>
          </a:p>
          <a:p>
            <a:pPr>
              <a:spcBef>
                <a:spcPct val="0"/>
              </a:spcBef>
            </a:pPr>
            <a:r>
              <a:rPr lang="en-US" altLang="hu-HU" sz="1900" b="0">
                <a:solidFill>
                  <a:srgbClr val="000000"/>
                </a:solidFill>
              </a:rPr>
              <a:t>Jelenlegi adatok vizsgálata (140. lépés)</a:t>
            </a:r>
          </a:p>
          <a:p>
            <a:pPr>
              <a:spcBef>
                <a:spcPct val="0"/>
              </a:spcBef>
            </a:pPr>
            <a:endParaRPr lang="en-US" altLang="hu-HU" sz="19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hu-HU" sz="2100" b="0">
                <a:solidFill>
                  <a:srgbClr val="000000"/>
                </a:solidFill>
              </a:rPr>
              <a:t>Rendszerszervezési alternatívák meghatározása (210.lépés)</a:t>
            </a:r>
          </a:p>
          <a:p>
            <a:pPr>
              <a:spcBef>
                <a:spcPct val="0"/>
              </a:spcBef>
            </a:pPr>
            <a:endParaRPr lang="en-US" altLang="hu-HU" sz="21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Igényelt rendszer LDM (320. lépés)  (+választott adatmodell véglegesítése [340.lépés]).</a:t>
            </a:r>
          </a:p>
          <a:p>
            <a:pPr>
              <a:spcBef>
                <a:spcPct val="0"/>
              </a:spcBef>
            </a:pPr>
            <a:endParaRPr lang="en-US" altLang="hu-HU" sz="20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hu-HU" sz="1900" b="0">
                <a:solidFill>
                  <a:srgbClr val="000000"/>
                </a:solidFill>
              </a:rPr>
              <a:t>Feldolgozási folyamatok meghatározása  (360. lépés)</a:t>
            </a:r>
          </a:p>
          <a:p>
            <a:pPr>
              <a:spcBef>
                <a:spcPct val="0"/>
              </a:spcBef>
            </a:pPr>
            <a:r>
              <a:rPr lang="en-US" altLang="hu-HU" sz="1900" b="0">
                <a:solidFill>
                  <a:srgbClr val="000000"/>
                </a:solidFill>
              </a:rPr>
              <a:t>A rendszer-célkitűzések véglegesítése (370. lépés)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85D8BC12-2737-4050-BB46-A31666910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6775" y="2355850"/>
            <a:ext cx="1844675" cy="1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5369" name="Rectangle 7">
            <a:extLst>
              <a:ext uri="{FF2B5EF4-FFF2-40B4-BE49-F238E27FC236}">
                <a16:creationId xmlns:a16="http://schemas.microsoft.com/office/drawing/2014/main" id="{EF1953DF-05C1-4FBF-9B29-ED5954916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4175125"/>
            <a:ext cx="7773988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Élőláb helye 4">
            <a:extLst>
              <a:ext uri="{FF2B5EF4-FFF2-40B4-BE49-F238E27FC236}">
                <a16:creationId xmlns:a16="http://schemas.microsoft.com/office/drawing/2014/main" id="{F814C871-F6FD-484F-ADE4-C16E13406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140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17411" name="Dia számának helye 5">
            <a:extLst>
              <a:ext uri="{FF2B5EF4-FFF2-40B4-BE49-F238E27FC236}">
                <a16:creationId xmlns:a16="http://schemas.microsoft.com/office/drawing/2014/main" id="{175ACA56-95CF-4997-A4AD-0A85394F9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7ACF82F2-2B6E-4173-9EF8-CCB130874B6C}" type="slidenum">
              <a:rPr lang="en-US" altLang="hu-HU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hu-HU" sz="1400">
              <a:latin typeface="Arial" panose="020B0604020202020204" pitchFamily="34" charset="0"/>
            </a:endParaRPr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2E0C4F22-3AAF-4AF8-8E96-BC09E685C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0F58B86-F5DC-4D7B-85FC-C427E3B1E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7414" name="Rectangle 4">
            <a:extLst>
              <a:ext uri="{FF2B5EF4-FFF2-40B4-BE49-F238E27FC236}">
                <a16:creationId xmlns:a16="http://schemas.microsoft.com/office/drawing/2014/main" id="{0C45767E-05CC-41DD-A3E4-B11F37291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67063" y="577850"/>
            <a:ext cx="4662487" cy="546100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MEGHATÁROZÁS</a:t>
            </a:r>
          </a:p>
        </p:txBody>
      </p:sp>
      <p:sp>
        <p:nvSpPr>
          <p:cNvPr id="17415" name="Rectangle 5">
            <a:extLst>
              <a:ext uri="{FF2B5EF4-FFF2-40B4-BE49-F238E27FC236}">
                <a16:creationId xmlns:a16="http://schemas.microsoft.com/office/drawing/2014/main" id="{A800BF88-519B-469A-BB74-89980A022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163" y="1808163"/>
            <a:ext cx="3665537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A logikai adatmodell (LDM) :</a:t>
            </a:r>
          </a:p>
        </p:txBody>
      </p:sp>
      <p:sp>
        <p:nvSpPr>
          <p:cNvPr id="17416" name="Rectangle 6">
            <a:extLst>
              <a:ext uri="{FF2B5EF4-FFF2-40B4-BE49-F238E27FC236}">
                <a16:creationId xmlns:a16="http://schemas.microsoft.com/office/drawing/2014/main" id="{99C2898C-FDE5-458F-A9DC-B0CB2490A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188" y="2195513"/>
            <a:ext cx="7632700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precíz és egyértelmű specifikációja az információs követelményeknek, az alkalmazási terület határain belül</a:t>
            </a:r>
          </a:p>
        </p:txBody>
      </p:sp>
      <p:sp>
        <p:nvSpPr>
          <p:cNvPr id="17417" name="Rectangle 7">
            <a:extLst>
              <a:ext uri="{FF2B5EF4-FFF2-40B4-BE49-F238E27FC236}">
                <a16:creationId xmlns:a16="http://schemas.microsoft.com/office/drawing/2014/main" id="{187653C5-AE56-403C-A2FF-2EA555730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0" y="2901950"/>
            <a:ext cx="7404100" cy="328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Az alábbi típusokat tartalmazza:</a:t>
            </a:r>
          </a:p>
          <a:p>
            <a:pPr>
              <a:spcBef>
                <a:spcPct val="0"/>
              </a:spcBef>
            </a:pPr>
            <a:endParaRPr lang="en-US" altLang="hu-HU" sz="20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hu-HU" sz="2000" b="0">
                <a:solidFill>
                  <a:srgbClr val="000000"/>
                </a:solidFill>
              </a:rPr>
              <a:t>Egyed (</a:t>
            </a:r>
            <a:r>
              <a:rPr lang="en-US" altLang="hu-HU" sz="2000" b="0">
                <a:solidFill>
                  <a:srgbClr val="000000"/>
                </a:solidFill>
                <a:highlight>
                  <a:srgbClr val="FFFF00"/>
                </a:highlight>
              </a:rPr>
              <a:t>entitás</a:t>
            </a:r>
            <a:r>
              <a:rPr lang="en-US" altLang="hu-HU" sz="2000" b="0">
                <a:solidFill>
                  <a:srgbClr val="000000"/>
                </a:solidFill>
              </a:rPr>
              <a:t>) </a:t>
            </a:r>
          </a:p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(Egy tárgy, vagy fogalom, amelyről adatokat kívánunk tárolni)</a:t>
            </a:r>
          </a:p>
          <a:p>
            <a:pPr>
              <a:spcBef>
                <a:spcPct val="0"/>
              </a:spcBef>
            </a:pPr>
            <a:endParaRPr lang="en-US" altLang="hu-HU" sz="20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hu-HU" sz="2000" b="0">
                <a:solidFill>
                  <a:srgbClr val="000000"/>
                </a:solidFill>
                <a:highlight>
                  <a:srgbClr val="FFFF00"/>
                </a:highlight>
              </a:rPr>
              <a:t>Kapcsolat</a:t>
            </a:r>
            <a:r>
              <a:rPr lang="en-US" altLang="hu-HU" sz="2000" b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(Két entitásnak egymáshoz, vagy az entitásnak önmagához való viszonya)</a:t>
            </a:r>
          </a:p>
          <a:p>
            <a:pPr>
              <a:spcBef>
                <a:spcPct val="0"/>
              </a:spcBef>
            </a:pPr>
            <a:endParaRPr lang="en-US" altLang="hu-HU" sz="20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hu-HU" sz="2000" b="0">
                <a:solidFill>
                  <a:srgbClr val="000000"/>
                </a:solidFill>
                <a:highlight>
                  <a:srgbClr val="FFFF00"/>
                </a:highlight>
              </a:rPr>
              <a:t>Attribútum</a:t>
            </a:r>
            <a:r>
              <a:rPr lang="en-US" altLang="hu-HU" sz="2000" b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altLang="hu-HU" sz="2000" b="0">
                <a:solidFill>
                  <a:srgbClr val="000000"/>
                </a:solidFill>
              </a:rPr>
              <a:t>(az entitás egy jellemzője)</a:t>
            </a:r>
          </a:p>
          <a:p>
            <a:pPr>
              <a:spcBef>
                <a:spcPct val="0"/>
              </a:spcBef>
            </a:pPr>
            <a:endParaRPr lang="en-US" altLang="hu-HU" sz="2000" b="0">
              <a:solidFill>
                <a:srgbClr val="000000"/>
              </a:solidFill>
            </a:endParaRPr>
          </a:p>
        </p:txBody>
      </p:sp>
      <p:sp>
        <p:nvSpPr>
          <p:cNvPr id="17418" name="Rectangle 8">
            <a:extLst>
              <a:ext uri="{FF2B5EF4-FFF2-40B4-BE49-F238E27FC236}">
                <a16:creationId xmlns:a16="http://schemas.microsoft.com/office/drawing/2014/main" id="{2A95DB83-C9F7-481E-B5AC-8F9F2D15F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775" y="5878513"/>
            <a:ext cx="62103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hu-HU" altLang="hu-HU" sz="1400"/>
          </a:p>
        </p:txBody>
      </p:sp>
      <p:sp>
        <p:nvSpPr>
          <p:cNvPr id="17419" name="Rectangle 9">
            <a:extLst>
              <a:ext uri="{FF2B5EF4-FFF2-40B4-BE49-F238E27FC236}">
                <a16:creationId xmlns:a16="http://schemas.microsoft.com/office/drawing/2014/main" id="{DFCDC860-49B3-47ED-B403-3AE0B1332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6800" y="4819650"/>
            <a:ext cx="53990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hu-HU" sz="2000" b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en-US" altLang="hu-HU" sz="20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Corvinus_Inf_Rsz">
  <a:themeElements>
    <a:clrScheme name="Corvinus_Inf_Rsz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rvinus_Inf_Rsz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orvinus_Inf_Rs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Inf_Rsz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Inf_Rsz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Inf_Rsz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Inf_Rsz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Inf_Rsz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Inf_Rsz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Inf_Rsz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Inf_Rsz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Inf_Rsz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Inf_Rsz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Inf_Rsz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Corvinus_Inf_Rsz</Template>
  <TotalTime>63165888</TotalTime>
  <Pages>30</Pages>
  <Words>2516</Words>
  <Application>Microsoft Office PowerPoint</Application>
  <PresentationFormat>A4 (210x297 mm)</PresentationFormat>
  <Paragraphs>738</Paragraphs>
  <Slides>32</Slides>
  <Notes>25</Notes>
  <HiddenSlides>1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6" baseType="lpstr">
      <vt:lpstr>Arial</vt:lpstr>
      <vt:lpstr>Comic Sans MS</vt:lpstr>
      <vt:lpstr>Times New Roman</vt:lpstr>
      <vt:lpstr>Corvinus_Inf_Rsz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LDM010/1</dc:title>
  <dc:subject/>
  <dc:creator>mt</dc:creator>
  <cp:keywords/>
  <dc:description/>
  <cp:lastModifiedBy>Nikovits Tibor</cp:lastModifiedBy>
  <cp:revision>70</cp:revision>
  <cp:lastPrinted>1998-01-23T10:57:10Z</cp:lastPrinted>
  <dcterms:created xsi:type="dcterms:W3CDTF">1997-03-27T11:51:04Z</dcterms:created>
  <dcterms:modified xsi:type="dcterms:W3CDTF">2022-10-03T15:17:21Z</dcterms:modified>
</cp:coreProperties>
</file>