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906000" cy="6858000" type="A4"/>
  <p:notesSz cx="6669088" cy="9820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1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810362-926D-4967-8AEC-0CE056DF04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FB8B31-AD0F-46FE-A797-A1D525C571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5C36B7F-0010-41D8-9A75-CA30A550F6A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A2C8508-42D2-4042-8485-1397C3C8C6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/>
            </a:lvl1pPr>
          </a:lstStyle>
          <a:p>
            <a:fld id="{390DB57C-1896-4E41-9CE9-2228D48265B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F3D244-393F-42D6-9065-A98A27E0B3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9057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966689B-6191-4D29-B66A-70D13BF571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-1588"/>
            <a:ext cx="2890838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9057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96035F-A24D-4DFA-A42A-EB3E2E6D0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90575">
              <a:defRPr sz="1000" b="0" i="1"/>
            </a:lvl1pPr>
          </a:lstStyle>
          <a:p>
            <a:endParaRPr lang="en-US" altLang="hu-H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A1156F-677E-4552-B79F-1FA9EB1801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97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90575">
              <a:defRPr sz="1000" b="0" i="1"/>
            </a:lvl1pPr>
          </a:lstStyle>
          <a:p>
            <a:fld id="{D688EB35-193A-422D-A896-4068887FF1DE}" type="slidenum">
              <a:rPr lang="en-US" altLang="hu-HU"/>
              <a:pPr/>
              <a:t>‹#›</a:t>
            </a:fld>
            <a:endParaRPr lang="en-US" altLang="hu-HU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7B85353-AB89-44B1-87CD-23EAD9A5737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4688" y="739775"/>
            <a:ext cx="5318125" cy="3678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5B8A68F-4CB5-40F6-8B41-070E2A1046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65663"/>
            <a:ext cx="4892675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3" tIns="47625" rIns="93663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notes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66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9858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63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9177050-6AF4-4BB3-A76C-6822DB30C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8B8EA-1203-4E83-9CD1-83AE4850B630}" type="slidenum">
              <a:rPr lang="en-US" altLang="hu-HU"/>
              <a:pPr/>
              <a:t>1</a:t>
            </a:fld>
            <a:endParaRPr lang="en-US" altLang="hu-HU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2FA3A30A-7B1D-4D22-A2AE-2DB51FAC7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AA645AA-B263-49DD-8053-FEB812DC49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1D3EBBA-6A06-4B29-928F-37FA95832A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5B4A7-9648-4B64-9E6E-22AB18BEB836}" type="slidenum">
              <a:rPr lang="en-US" altLang="hu-HU"/>
              <a:pPr/>
              <a:t>10</a:t>
            </a:fld>
            <a:endParaRPr lang="en-US" altLang="hu-H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3CB5DD-0B69-40B6-BB0D-65F075ECC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FDE5232-1F74-4D23-8866-509D56E49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4FFFF548-A339-4EAC-BAE0-46F606D31C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64F13-4997-4D9E-AEC7-FF214DE5E1D0}" type="slidenum">
              <a:rPr lang="en-US" altLang="hu-HU"/>
              <a:pPr/>
              <a:t>11</a:t>
            </a:fld>
            <a:endParaRPr lang="en-US" altLang="hu-H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0245F85-BC2C-459B-ABF0-32FAC8B4A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0E4812D-B725-4D6B-BCF1-5D8F74CA8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064AE81-16D6-4A05-88DE-2EA7DB82BD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843F0-F0B7-4E2B-BA38-892BA23CCCD6}" type="slidenum">
              <a:rPr lang="en-US" altLang="hu-HU"/>
              <a:pPr/>
              <a:t>12</a:t>
            </a:fld>
            <a:endParaRPr lang="en-US" altLang="hu-H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BB4CED3-34BE-4E41-ABF4-419ABE7E9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61E628A-7F8B-48F1-A197-358DC0EF29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54A024E6-A722-479F-9F1A-8304E933C9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DE734-A7BA-40EC-B3F6-5DAF442E48D1}" type="slidenum">
              <a:rPr lang="en-US" altLang="hu-HU"/>
              <a:pPr/>
              <a:t>13</a:t>
            </a:fld>
            <a:endParaRPr lang="en-US" altLang="hu-H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9ECF9AE-36DB-498D-B125-AABC412EE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2386CE6-2B21-42AF-881E-4C039CB6B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10D519AB-A103-4D83-8D21-C48FB3B28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30C25-2440-43D8-A194-379ABE0E7D51}" type="slidenum">
              <a:rPr lang="en-US" altLang="hu-HU"/>
              <a:pPr/>
              <a:t>14</a:t>
            </a:fld>
            <a:endParaRPr lang="en-US" altLang="hu-H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48E52ED-C795-4865-8A43-5B3F30D02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9A239AE-90B6-401E-9EB5-E28ED43861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DF6B7DC-8ECF-4B88-B37F-C794CC2C5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C6D58-1B98-4021-9658-925885FEE927}" type="slidenum">
              <a:rPr lang="en-US" altLang="hu-HU"/>
              <a:pPr/>
              <a:t>15</a:t>
            </a:fld>
            <a:endParaRPr lang="en-US" altLang="hu-H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E418C02-AE18-42E0-A0A9-CA1AC8EAB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6356EE1-A9B7-471D-936D-0BDA4371EE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551F58A-CDAD-4658-AE53-407F301B2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D7800-D956-42AB-B237-B601EFD200E7}" type="slidenum">
              <a:rPr lang="en-US" altLang="hu-HU"/>
              <a:pPr/>
              <a:t>16</a:t>
            </a:fld>
            <a:endParaRPr lang="en-US" altLang="hu-H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F1E8FFF-B2E6-4883-96D2-3E41AA5FF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D568C24-FB43-4004-89DC-A1AF512692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C2BE302B-7470-4AD2-9AA1-559D55012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6CC61-0D75-49FA-8B30-7211861F2FC4}" type="slidenum">
              <a:rPr lang="en-US" altLang="hu-HU"/>
              <a:pPr/>
              <a:t>17</a:t>
            </a:fld>
            <a:endParaRPr lang="en-US" altLang="hu-H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61F6F2A-5975-4447-B087-62D010884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FC66047-E65C-4CF3-A3FD-F0E67D73E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60CF0C27-A6C3-4B47-8655-52E0BAE0D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75CF9-4E8A-4FA7-9CF1-FD4FC30C77D8}" type="slidenum">
              <a:rPr lang="en-US" altLang="hu-HU"/>
              <a:pPr/>
              <a:t>18</a:t>
            </a:fld>
            <a:endParaRPr lang="en-US" altLang="hu-HU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2886121-69C6-4432-8B1F-5A96317B7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DF43F7F-41C2-4512-A42D-E6457AB26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A6F19CA9-3F25-4F5C-AC85-D99C893AF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8A022-57D3-48AB-AFBA-7A0157220C6C}" type="slidenum">
              <a:rPr lang="en-US" altLang="hu-HU"/>
              <a:pPr/>
              <a:t>19</a:t>
            </a:fld>
            <a:endParaRPr lang="en-US" altLang="hu-HU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DE57699-B34B-41BA-808D-874D202DC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09857F3-829F-4868-A945-35EACAEB1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FF31D07B-F5AE-47AA-94AE-24FC2534B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CD170-F08C-4EE3-9794-BD039110BB37}" type="slidenum">
              <a:rPr lang="en-US" altLang="hu-HU"/>
              <a:pPr/>
              <a:t>2</a:t>
            </a:fld>
            <a:endParaRPr lang="en-US" altLang="hu-HU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7430E45-C218-401B-91C8-B78B91483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F12F3A-EAC6-4FCF-B63F-62B3A481B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8005ECE5-EFD0-496C-8986-404FEF93B3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51B79-B1D1-4A20-8996-BD12483B4737}" type="slidenum">
              <a:rPr lang="en-US" altLang="hu-HU"/>
              <a:pPr/>
              <a:t>20</a:t>
            </a:fld>
            <a:endParaRPr lang="en-US" altLang="hu-H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1492E986-B832-48EB-A2F1-5583F282E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115E597-1981-4EE0-A6E0-68349E670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5A00B4ED-3E3C-4716-863D-D4A54FF202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E52C5-8AF1-4D0C-B0E4-E8987CBA9B9A}" type="slidenum">
              <a:rPr lang="en-US" altLang="hu-HU"/>
              <a:pPr/>
              <a:t>21</a:t>
            </a:fld>
            <a:endParaRPr lang="en-US" altLang="hu-H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E6DEA74-FD46-4F5B-BB59-CB6ABEF8F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E4BDE51-6E70-4194-8E8E-17AD468FB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B41B11C7-30E7-43AD-BCF5-074CBBEFD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97F3F-3C6F-414F-8078-D264EC3E773B}" type="slidenum">
              <a:rPr lang="en-US" altLang="hu-HU"/>
              <a:pPr/>
              <a:t>3</a:t>
            </a:fld>
            <a:endParaRPr lang="en-US" altLang="hu-H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559606B-FA53-41A5-A0FD-CB907261D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6C4D71E-C2CB-467A-AB45-0B21371A0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4FD44F82-B0E8-49F2-9C0C-DE6BEE9AD8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4FFDB-567C-4E4F-BA26-014F1142B4BA}" type="slidenum">
              <a:rPr lang="en-US" altLang="hu-HU"/>
              <a:pPr/>
              <a:t>4</a:t>
            </a:fld>
            <a:endParaRPr lang="en-US" altLang="hu-H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D2EFDC-0276-4107-9607-095892EF5B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9A2D3CF-9B6D-444E-947F-1EC25CC48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A0130CC-F4E5-4585-AC96-EFAA448DF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5B00-A3B6-45C6-B559-3A02122994AD}" type="slidenum">
              <a:rPr lang="en-US" altLang="hu-HU"/>
              <a:pPr/>
              <a:t>5</a:t>
            </a:fld>
            <a:endParaRPr lang="en-US" altLang="hu-HU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64504E2-DFAA-4F24-8E8E-ED0B67CA7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C66E71-65E2-4685-8886-DBA1AAF5E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E9F94536-C03B-47CB-9DFA-B56C5ED871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F229C-24E6-4B27-BBEE-CE48AD9AA097}" type="slidenum">
              <a:rPr lang="en-US" altLang="hu-HU"/>
              <a:pPr/>
              <a:t>6</a:t>
            </a:fld>
            <a:endParaRPr lang="en-US" altLang="hu-HU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2E28047-525D-4E91-A88A-678CF228E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37C4DB0-FE49-4789-B3F7-670D28E57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7C6576E-3D7C-46DF-9616-47F93F236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6E4D1-5203-4CA9-AA09-DB3D1D160DE1}" type="slidenum">
              <a:rPr lang="en-US" altLang="hu-HU"/>
              <a:pPr/>
              <a:t>7</a:t>
            </a:fld>
            <a:endParaRPr lang="en-US" altLang="hu-HU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0E9DA51-7478-4538-824A-516FC33AD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73A3A65-8C6F-43C4-9F84-29C7C8AE8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C9EC643-4D2F-41CE-B2CB-599FAED82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F6866-EB6B-442B-9FB7-405508752C12}" type="slidenum">
              <a:rPr lang="en-US" altLang="hu-HU"/>
              <a:pPr/>
              <a:t>8</a:t>
            </a:fld>
            <a:endParaRPr lang="en-US" altLang="hu-HU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85F3FC7-FEF9-4B4B-8E6C-30370EE0F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C9C1827-15FA-4013-B4A7-C77D2006B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230D67A0-D189-4A0B-8AD8-196A6EFAD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43B47-5235-4EF3-87EA-98C996A08066}" type="slidenum">
              <a:rPr lang="en-US" altLang="hu-HU"/>
              <a:pPr/>
              <a:t>9</a:t>
            </a:fld>
            <a:endParaRPr lang="en-US" altLang="hu-HU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A285056-4B36-461E-B945-82F29772C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tIns="49213" rIns="95250" bIns="49213"/>
          <a:lstStyle/>
          <a:p>
            <a:endParaRPr lang="hu-HU" altLang="hu-H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14E9180-CFFC-4DEF-A43E-09F54F2D3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739775"/>
            <a:ext cx="5311775" cy="367823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>
            <a:extLst>
              <a:ext uri="{FF2B5EF4-FFF2-40B4-BE49-F238E27FC236}">
                <a16:creationId xmlns:a16="http://schemas.microsoft.com/office/drawing/2014/main" id="{588DED4B-94B5-4B6E-B289-67D76CB9B19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47107" name="Group 3">
              <a:extLst>
                <a:ext uri="{FF2B5EF4-FFF2-40B4-BE49-F238E27FC236}">
                  <a16:creationId xmlns:a16="http://schemas.microsoft.com/office/drawing/2014/main" id="{0E0FB395-C2B5-469A-8F42-0350848A6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47108" name="Rectangle 4">
                <a:extLst>
                  <a:ext uri="{FF2B5EF4-FFF2-40B4-BE49-F238E27FC236}">
                    <a16:creationId xmlns:a16="http://schemas.microsoft.com/office/drawing/2014/main" id="{64145C92-8B9C-4AB5-855B-06682EFD15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919191">
                      <a:gamma/>
                      <a:tint val="60000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 useBgFill="1">
            <p:nvSpPr>
              <p:cNvPr id="47109" name="Rectangle 5">
                <a:extLst>
                  <a:ext uri="{FF2B5EF4-FFF2-40B4-BE49-F238E27FC236}">
                    <a16:creationId xmlns:a16="http://schemas.microsoft.com/office/drawing/2014/main" id="{6DB435B2-904E-460D-BE58-4CBE1DF3A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47110" name="Rectangle 6">
              <a:extLst>
                <a:ext uri="{FF2B5EF4-FFF2-40B4-BE49-F238E27FC236}">
                  <a16:creationId xmlns:a16="http://schemas.microsoft.com/office/drawing/2014/main" id="{F3439545-4200-4DB7-A375-82FB89418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7111" name="Rectangle 7">
            <a:extLst>
              <a:ext uri="{FF2B5EF4-FFF2-40B4-BE49-F238E27FC236}">
                <a16:creationId xmlns:a16="http://schemas.microsoft.com/office/drawing/2014/main" id="{0F709781-8F0A-4C11-836A-FE64C9D7A7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u-HU" noProof="0"/>
              <a:t>Mintacím szerkesztése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4C860A55-C0B9-4C6A-B124-6EFFE0709F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hu-HU" noProof="0"/>
              <a:t>Alcím mintájának szerkesztése</a:t>
            </a: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51023284-6957-4F1C-AF65-4C39B61B7A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132D7287-4911-4D3A-A6F7-C95B3FC108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7115" name="Rectangle 11">
            <a:extLst>
              <a:ext uri="{FF2B5EF4-FFF2-40B4-BE49-F238E27FC236}">
                <a16:creationId xmlns:a16="http://schemas.microsoft.com/office/drawing/2014/main" id="{986944DB-847D-4529-A9C4-D4B8B3E275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F0390E-BAF7-487E-984E-B259832DCCFF}" type="slidenum">
              <a:rPr lang="en-US" altLang="hu-HU"/>
              <a:pPr/>
              <a:t>‹#›</a:t>
            </a:fld>
            <a:endParaRPr lang="en-US" altLang="hu-HU"/>
          </a:p>
        </p:txBody>
      </p:sp>
      <p:pic>
        <p:nvPicPr>
          <p:cNvPr id="47116" name="Picture 12" descr="Corvinus_Inf_rsz">
            <a:extLst>
              <a:ext uri="{FF2B5EF4-FFF2-40B4-BE49-F238E27FC236}">
                <a16:creationId xmlns:a16="http://schemas.microsoft.com/office/drawing/2014/main" id="{D2DC0E3F-312C-45F2-A2EA-E63DCA556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0"/>
            <a:ext cx="1600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E5ADEE-88CB-44FF-946B-7E17C18C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A4C491-AB97-4316-94DA-B7A2236CB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337A83-8619-4F22-9761-3D4E193A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566DC23-2D83-4DF7-BA49-B946FC7EC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DA20308-3F27-408E-90EF-4B583F23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A0C4-F147-49E6-9CBE-FCF9D7B1BC1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4152286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FE55DE6-55E5-4B77-86EC-D5A4592D6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BB9CF1D5-C6A3-47F5-8341-C7EFC5741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905625" cy="61261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CDE26D-CDC6-4BC9-B935-A12AAEAE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901B26-B6DC-4940-8E32-1AB58905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32F493D-6CC7-4A4A-85B0-4A31414E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912A2-DE02-4A97-8950-88E73F1675C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6884025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914D1D-96A1-4821-84FD-F4276B85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F4C1AD-63C4-4059-B1F0-B1720359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CBF6D6D-DD9F-47B5-8F6A-790D4DD0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CE2B821-E685-4E2F-B96A-5CA08F5E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B0ACE0-15E5-412F-AE9D-6E59DF43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AE2A4-EC5E-44AD-A8C8-9160CDC39C0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3421873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3FBBF1-B0B3-43AF-BFF7-79576B9A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D8182CA-BA1F-4E87-83B1-1BFE75012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39C81C-A23A-42BB-A392-7948F9E7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3AC2AB3-3128-4037-838F-2978F47D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72EA71C-A7CC-4A08-B916-1FC14B1D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07EE1-0773-4A45-ADF7-83B3E0411FE0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280162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360AE5-1A76-4059-A868-E3DC44F9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31C90E-76DD-4353-A7C1-8B3815B76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1C77B6D-D124-415C-B4CD-728831528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1788633-FE43-414B-A260-41CDC549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1E6BD5E-6B0A-4BBA-BE0D-9294412A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CC78211-969E-4146-9604-6EB4E094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0CBFE-7BA7-4F1D-B3E0-73ED9F8C055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3860076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15FAEE-118F-483A-B6F0-24E130A43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31E1F0C-AE4C-4746-981B-D7DED78FA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DB198B3-1CAC-42A7-9820-623024A29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31BD960-9652-42C2-959C-ACB24845D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7D1E52B-1B24-4A11-8A85-AF51AABA8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80C590F-8EF5-427C-BDBA-44DD3E56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80DD4E2-97F2-4252-8C17-A95BA1E6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EA5489D-B7E1-4ABD-B649-091A0C33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7ED4C-6DC2-4C1A-BF2C-50F1A6496136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2939271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85AE62-63D7-4FDD-8C20-57F9E29E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F11335E-9121-4D5E-BF2C-62B12B2A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2383DBE-CC2E-499A-9FCE-2917AA1B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BBEA176-8CE3-4825-9081-7586342D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3859F-304B-4DA1-B8ED-353D87D4746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31556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75D103C-5E79-4BA7-BE68-03EFEB6F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465B79-A3A4-455D-8202-CA9BEB8D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041B3C4-F07F-4076-A7B7-D3572821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D8F69-76A4-4B13-AB9D-687F0894CFE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80452675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6DCCE9-48B5-4E53-930A-8F5D60E9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E99701-D410-407C-AD9E-DD707B69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AFFC7D9-A9BD-4E97-82C9-8F433A3C3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E5F9B2B-FD6A-4F47-87FE-0772D672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C4C431D-3CF1-407C-890F-9404E66D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C075011-6E3B-44A9-B2FA-69874CAB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1FA2A-BBCB-4376-9C04-25EB00B34B7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96638709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0CD578-3F37-4401-9D9A-294228DE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2F95D14-89BC-4F55-8341-7BCC441AB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B53E7D5-6A4F-468C-9C84-6796C73B0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B03B08C-440C-44BA-B40F-5D7501D2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DFF0CAD-B84B-4EE6-9F45-05ED0AA84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97B21FD-0D12-4689-9CCB-CDCEDC33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5750-EFC8-4850-9DDA-B2E4FD0EF2D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670343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>
            <a:extLst>
              <a:ext uri="{FF2B5EF4-FFF2-40B4-BE49-F238E27FC236}">
                <a16:creationId xmlns:a16="http://schemas.microsoft.com/office/drawing/2014/main" id="{AB1742CD-95D2-4367-99A2-D0F09698E76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91713" cy="6845300"/>
            <a:chOff x="0" y="0"/>
            <a:chExt cx="5752" cy="4312"/>
          </a:xfrm>
        </p:grpSpPr>
        <p:grpSp>
          <p:nvGrpSpPr>
            <p:cNvPr id="46083" name="Group 3">
              <a:extLst>
                <a:ext uri="{FF2B5EF4-FFF2-40B4-BE49-F238E27FC236}">
                  <a16:creationId xmlns:a16="http://schemas.microsoft.com/office/drawing/2014/main" id="{1A7F1A54-2C0C-47B6-A7CE-7A3D1D818A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46084" name="Rectangle 4">
                <a:extLst>
                  <a:ext uri="{FF2B5EF4-FFF2-40B4-BE49-F238E27FC236}">
                    <a16:creationId xmlns:a16="http://schemas.microsoft.com/office/drawing/2014/main" id="{C7BF6F1A-A8FA-4927-871A-623C4A24E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752" cy="4312"/>
              </a:xfrm>
              <a:prstGeom prst="rect">
                <a:avLst/>
              </a:prstGeom>
              <a:gradFill rotWithShape="0">
                <a:gsLst>
                  <a:gs pos="0">
                    <a:srgbClr val="919191"/>
                  </a:gs>
                  <a:gs pos="100000">
                    <a:srgbClr val="919191">
                      <a:gamma/>
                      <a:tint val="60000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 useBgFill="1">
            <p:nvSpPr>
              <p:cNvPr id="46085" name="Rectangle 5">
                <a:extLst>
                  <a:ext uri="{FF2B5EF4-FFF2-40B4-BE49-F238E27FC236}">
                    <a16:creationId xmlns:a16="http://schemas.microsoft.com/office/drawing/2014/main" id="{29C556CD-36D3-438E-8E30-16A968C34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5424" cy="3984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46086" name="Rectangle 6">
              <a:extLst>
                <a:ext uri="{FF2B5EF4-FFF2-40B4-BE49-F238E27FC236}">
                  <a16:creationId xmlns:a16="http://schemas.microsoft.com/office/drawing/2014/main" id="{C09A9DBB-71BB-47E4-BB79-8D7D00D6D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816"/>
              <a:ext cx="5461" cy="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6087" name="Rectangle 7">
            <a:extLst>
              <a:ext uri="{FF2B5EF4-FFF2-40B4-BE49-F238E27FC236}">
                <a16:creationId xmlns:a16="http://schemas.microsoft.com/office/drawing/2014/main" id="{C20E360D-5EC0-4F5C-A74B-2BFACAD21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5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Mintacím szerkesztése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BDB00ECA-92FD-47B4-A609-D04BFF2F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Mintaszöveg szerkesztése</a:t>
            </a:r>
          </a:p>
          <a:p>
            <a:pPr lvl="1"/>
            <a:r>
              <a:rPr lang="en-US" altLang="hu-HU"/>
              <a:t>Második szint</a:t>
            </a:r>
          </a:p>
          <a:p>
            <a:pPr lvl="2"/>
            <a:r>
              <a:rPr lang="en-US" altLang="hu-HU"/>
              <a:t>Harmadik szint</a:t>
            </a:r>
          </a:p>
          <a:p>
            <a:pPr lvl="3"/>
            <a:r>
              <a:rPr lang="en-US" altLang="hu-HU"/>
              <a:t>Negyedik szint</a:t>
            </a:r>
          </a:p>
          <a:p>
            <a:pPr lvl="4"/>
            <a:r>
              <a:rPr lang="en-US" altLang="hu-HU"/>
              <a:t>Ötödik szint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7DFB7C3C-C607-44FD-B570-902E69F0D7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785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latin typeface="Arial" panose="020B0604020202020204" pitchFamily="34" charset="0"/>
              </a:defRPr>
            </a:lvl1pPr>
          </a:lstStyle>
          <a:p>
            <a:endParaRPr lang="en-US" altLang="hu-HU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8877DC5C-7564-4DAD-9BBB-4F8D643236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3988" y="6308725"/>
            <a:ext cx="69135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Arial" panose="020B0604020202020204" pitchFamily="34" charset="0"/>
              </a:defRPr>
            </a:lvl1pPr>
          </a:lstStyle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88FE1049-61AE-4E20-9667-8323EF22B9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Arial" panose="020B0604020202020204" pitchFamily="34" charset="0"/>
              </a:defRPr>
            </a:lvl1pPr>
          </a:lstStyle>
          <a:p>
            <a:fld id="{35A9CA43-BC8E-46C3-A53B-5B02094C75E9}" type="slidenum">
              <a:rPr lang="en-US" altLang="hu-HU"/>
              <a:pPr/>
              <a:t>‹#›</a:t>
            </a:fld>
            <a:endParaRPr lang="en-US" altLang="hu-HU"/>
          </a:p>
        </p:txBody>
      </p:sp>
      <p:pic>
        <p:nvPicPr>
          <p:cNvPr id="46092" name="Picture 12" descr="Corvinus_Inf_rsz">
            <a:extLst>
              <a:ext uri="{FF2B5EF4-FFF2-40B4-BE49-F238E27FC236}">
                <a16:creationId xmlns:a16="http://schemas.microsoft.com/office/drawing/2014/main" id="{90B60321-A777-4AE1-A243-1F8B2D149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88" y="0"/>
            <a:ext cx="159861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162E0DE1-DE0B-4180-8597-2FA16132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6E974B64-684C-4491-A3FB-53058D52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2CA5-2510-4B08-9797-1A31E8814BF2}" type="slidenum">
              <a:rPr lang="en-US" altLang="hu-HU"/>
              <a:pPr/>
              <a:t>1</a:t>
            </a:fld>
            <a:endParaRPr lang="en-US" altLang="hu-HU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54D3764-F228-4D68-B4D9-8FAC92DDA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9BA8CF-92B4-42AA-B1CC-F0E6D3CA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1E07E90-749E-48EA-ACF8-A997737B1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772400" cy="41148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annak bemutatása, hogy a relációs adatelemzés (RDA) hogyan  illeszkedik az SSADM szerkezetébe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a relációs adatelemzés okainak megértése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hogy képessé tegyen a gyakorlatban az RDA technika használatára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hogy megértesse a nem normalizált adatok implementálásának következményeit</a:t>
            </a:r>
            <a:endParaRPr lang="en-US" altLang="hu-HU"/>
          </a:p>
          <a:p>
            <a:endParaRPr lang="en-US" altLang="hu-H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BC76269-3A62-4BA4-8EA2-2F7140533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hu-HU" sz="2800"/>
              <a:t>A FEJEZET CÉLJA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Élőláb helye 4">
            <a:extLst>
              <a:ext uri="{FF2B5EF4-FFF2-40B4-BE49-F238E27FC236}">
                <a16:creationId xmlns:a16="http://schemas.microsoft.com/office/drawing/2014/main" id="{EF5E445D-EBE5-4910-9527-4A8CC53C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1" name="Dia számának helye 5">
            <a:extLst>
              <a:ext uri="{FF2B5EF4-FFF2-40B4-BE49-F238E27FC236}">
                <a16:creationId xmlns:a16="http://schemas.microsoft.com/office/drawing/2014/main" id="{D1595A63-8C9E-40B9-ABFF-5B59F6EA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C4E57-8123-4258-A7EC-9285D9EF37CF}" type="slidenum">
              <a:rPr lang="en-US" altLang="hu-HU"/>
              <a:pPr/>
              <a:t>10</a:t>
            </a:fld>
            <a:endParaRPr lang="en-US" altLang="hu-HU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3F1B8B7-03DB-4BDC-A93C-3026DC399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17100" cy="6235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6AB7595-80C6-41F9-B5CE-99F990855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0EB743A-4A02-4B43-896A-7336179F6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FB91C08E-3AF3-4035-9609-A23AD6106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104775"/>
            <a:ext cx="9167813" cy="303213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300"/>
              <a:t>KULCS TÍPUSOK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795357C1-D4AE-4337-99B2-07DF01E07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75" y="873125"/>
            <a:ext cx="13763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700" b="0">
                <a:solidFill>
                  <a:srgbClr val="000000"/>
                </a:solidFill>
                <a:latin typeface="Comic Sans MS" panose="030F0702030302020204" pitchFamily="66" charset="0"/>
              </a:rPr>
              <a:t>SZÁMLA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DD184668-6313-4987-BF50-0BF8A50B1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096963"/>
            <a:ext cx="2182813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SZÁMLASZÁM.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736FDC3D-567F-495F-9ECC-78412C8D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1095375"/>
            <a:ext cx="108426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DÁTUM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93536C6D-E8B4-440D-AF0A-A37BA407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1339850"/>
            <a:ext cx="88900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928321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5B5A82A3-CB93-4866-BF36-52BEECAD6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560513"/>
            <a:ext cx="283051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VEVő NEVE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9D40D058-11FE-4567-A4F6-246694568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3" y="1787525"/>
            <a:ext cx="747712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CÍME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3EE5508D-0562-4079-8F6A-32F2C5F6D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6538" y="1560513"/>
            <a:ext cx="1035050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3621417</a:t>
            </a:r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EBEF158B-69AB-4C99-A1D3-07598DB9F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1795463"/>
            <a:ext cx="428625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J M Jarman &amp; Co. Ltd.</a:t>
            </a:r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6CC47C56-D90B-4A7D-8208-ED1B21A46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350" y="2012950"/>
            <a:ext cx="3494088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22 Newbolt Street</a:t>
            </a:r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E5209DEF-1DCD-491E-8932-7FC2985A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233613"/>
            <a:ext cx="3843338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Moss Side</a:t>
            </a:r>
          </a:p>
        </p:txBody>
      </p:sp>
      <p:sp>
        <p:nvSpPr>
          <p:cNvPr id="20496" name="Rectangle 16">
            <a:extLst>
              <a:ext uri="{FF2B5EF4-FFF2-40B4-BE49-F238E27FC236}">
                <a16:creationId xmlns:a16="http://schemas.microsoft.com/office/drawing/2014/main" id="{A9A87D56-EFC4-4974-9A7D-19F19AD9C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2452688"/>
            <a:ext cx="4308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Manchester  M31 1TD</a:t>
            </a:r>
          </a:p>
        </p:txBody>
      </p:sp>
      <p:sp>
        <p:nvSpPr>
          <p:cNvPr id="20497" name="Rectangle 17">
            <a:extLst>
              <a:ext uri="{FF2B5EF4-FFF2-40B4-BE49-F238E27FC236}">
                <a16:creationId xmlns:a16="http://schemas.microsoft.com/office/drawing/2014/main" id="{2DD9B46F-AB1B-4468-B367-C8EC8E5F5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25" y="1354138"/>
            <a:ext cx="1131888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80/08/14</a:t>
            </a:r>
          </a:p>
        </p:txBody>
      </p:sp>
      <p:sp>
        <p:nvSpPr>
          <p:cNvPr id="20498" name="Rectangle 18">
            <a:extLst>
              <a:ext uri="{FF2B5EF4-FFF2-40B4-BE49-F238E27FC236}">
                <a16:creationId xmlns:a16="http://schemas.microsoft.com/office/drawing/2014/main" id="{0527C461-6F12-4642-BA97-9CA3DC541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" y="2695575"/>
            <a:ext cx="922338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Termék</a:t>
            </a:r>
          </a:p>
        </p:txBody>
      </p:sp>
      <p:sp>
        <p:nvSpPr>
          <p:cNvPr id="20499" name="Rectangle 19">
            <a:extLst>
              <a:ext uri="{FF2B5EF4-FFF2-40B4-BE49-F238E27FC236}">
                <a16:creationId xmlns:a16="http://schemas.microsoft.com/office/drawing/2014/main" id="{29DBBF38-C251-4AD6-85F4-38FE6BE44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688" y="2759075"/>
            <a:ext cx="781050" cy="1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34E7C036-BCAA-4119-823C-F24FA2BB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1438" y="2773363"/>
            <a:ext cx="295275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20501" name="Rectangle 21">
            <a:extLst>
              <a:ext uri="{FF2B5EF4-FFF2-40B4-BE49-F238E27FC236}">
                <a16:creationId xmlns:a16="http://schemas.microsoft.com/office/drawing/2014/main" id="{5B0F844B-71CE-4247-920C-A879B04E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2890838"/>
            <a:ext cx="696912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Szám</a:t>
            </a:r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D283DF07-D212-4651-AFFB-77267577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163" y="2890838"/>
            <a:ext cx="296862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94F11223-9083-4196-B195-DF08F431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2890838"/>
            <a:ext cx="295275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20504" name="Rectangle 24">
            <a:extLst>
              <a:ext uri="{FF2B5EF4-FFF2-40B4-BE49-F238E27FC236}">
                <a16:creationId xmlns:a16="http://schemas.microsoft.com/office/drawing/2014/main" id="{C9F6CF9D-6683-4D84-9F96-6F48F682E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113088"/>
            <a:ext cx="652462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42161</a:t>
            </a:r>
          </a:p>
        </p:txBody>
      </p:sp>
      <p:sp>
        <p:nvSpPr>
          <p:cNvPr id="20505" name="Rectangle 25">
            <a:extLst>
              <a:ext uri="{FF2B5EF4-FFF2-40B4-BE49-F238E27FC236}">
                <a16:creationId xmlns:a16="http://schemas.microsoft.com/office/drawing/2014/main" id="{D99B4D5B-FACE-4BD3-AE78-ED0F85D45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101975"/>
            <a:ext cx="203993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Dye Wash Benzole</a:t>
            </a:r>
          </a:p>
        </p:txBody>
      </p:sp>
      <p:sp>
        <p:nvSpPr>
          <p:cNvPr id="20506" name="Rectangle 26">
            <a:extLst>
              <a:ext uri="{FF2B5EF4-FFF2-40B4-BE49-F238E27FC236}">
                <a16:creationId xmlns:a16="http://schemas.microsoft.com/office/drawing/2014/main" id="{C46E1430-61C4-436E-B982-794FA823D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101975"/>
            <a:ext cx="58578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93.50</a:t>
            </a:r>
          </a:p>
        </p:txBody>
      </p:sp>
      <p:sp>
        <p:nvSpPr>
          <p:cNvPr id="20507" name="Rectangle 27">
            <a:extLst>
              <a:ext uri="{FF2B5EF4-FFF2-40B4-BE49-F238E27FC236}">
                <a16:creationId xmlns:a16="http://schemas.microsoft.com/office/drawing/2014/main" id="{3BE92845-A21E-4C90-92E5-FC0E5E628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306763"/>
            <a:ext cx="652462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63214</a:t>
            </a:r>
          </a:p>
        </p:txBody>
      </p:sp>
      <p:sp>
        <p:nvSpPr>
          <p:cNvPr id="20508" name="Rectangle 28">
            <a:extLst>
              <a:ext uri="{FF2B5EF4-FFF2-40B4-BE49-F238E27FC236}">
                <a16:creationId xmlns:a16="http://schemas.microsoft.com/office/drawing/2014/main" id="{12E3BE18-679D-4B65-96AD-4661808B4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498850"/>
            <a:ext cx="652462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17719</a:t>
            </a:r>
          </a:p>
        </p:txBody>
      </p:sp>
      <p:sp>
        <p:nvSpPr>
          <p:cNvPr id="20509" name="Rectangle 29">
            <a:extLst>
              <a:ext uri="{FF2B5EF4-FFF2-40B4-BE49-F238E27FC236}">
                <a16:creationId xmlns:a16="http://schemas.microsoft.com/office/drawing/2014/main" id="{C4668215-3AED-4BFF-B5AF-B87F478F8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694113"/>
            <a:ext cx="652463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19214</a:t>
            </a:r>
          </a:p>
        </p:txBody>
      </p:sp>
      <p:sp>
        <p:nvSpPr>
          <p:cNvPr id="20510" name="Rectangle 30">
            <a:extLst>
              <a:ext uri="{FF2B5EF4-FFF2-40B4-BE49-F238E27FC236}">
                <a16:creationId xmlns:a16="http://schemas.microsoft.com/office/drawing/2014/main" id="{3F2081F4-4DA4-45E2-89B5-3460D75DB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3887788"/>
            <a:ext cx="652463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32010</a:t>
            </a:r>
          </a:p>
        </p:txBody>
      </p:sp>
      <p:sp>
        <p:nvSpPr>
          <p:cNvPr id="20511" name="Rectangle 31">
            <a:extLst>
              <a:ext uri="{FF2B5EF4-FFF2-40B4-BE49-F238E27FC236}">
                <a16:creationId xmlns:a16="http://schemas.microsoft.com/office/drawing/2014/main" id="{EDD4E373-18CA-4CDE-ACBA-426CC946C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081463"/>
            <a:ext cx="652463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42161</a:t>
            </a:r>
          </a:p>
        </p:txBody>
      </p:sp>
      <p:sp>
        <p:nvSpPr>
          <p:cNvPr id="20512" name="Rectangle 32">
            <a:extLst>
              <a:ext uri="{FF2B5EF4-FFF2-40B4-BE49-F238E27FC236}">
                <a16:creationId xmlns:a16="http://schemas.microsoft.com/office/drawing/2014/main" id="{A6019E7D-9082-47A6-B69E-20F190E4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295650"/>
            <a:ext cx="2735262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Beet Red Liquid</a:t>
            </a:r>
          </a:p>
        </p:txBody>
      </p:sp>
      <p:sp>
        <p:nvSpPr>
          <p:cNvPr id="20513" name="Rectangle 33">
            <a:extLst>
              <a:ext uri="{FF2B5EF4-FFF2-40B4-BE49-F238E27FC236}">
                <a16:creationId xmlns:a16="http://schemas.microsoft.com/office/drawing/2014/main" id="{10E7A299-96F8-4DE1-A85F-817DB0975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913" y="3500438"/>
            <a:ext cx="24193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Yara Yara Oil</a:t>
            </a:r>
          </a:p>
        </p:txBody>
      </p:sp>
      <p:sp>
        <p:nvSpPr>
          <p:cNvPr id="20514" name="Rectangle 34">
            <a:extLst>
              <a:ext uri="{FF2B5EF4-FFF2-40B4-BE49-F238E27FC236}">
                <a16:creationId xmlns:a16="http://schemas.microsoft.com/office/drawing/2014/main" id="{EDFEAD7E-0C60-4B01-8568-597FC1EB0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5963" y="3681413"/>
            <a:ext cx="23383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Citrus Marine</a:t>
            </a:r>
          </a:p>
        </p:txBody>
      </p:sp>
      <p:sp>
        <p:nvSpPr>
          <p:cNvPr id="20515" name="Rectangle 35">
            <a:extLst>
              <a:ext uri="{FF2B5EF4-FFF2-40B4-BE49-F238E27FC236}">
                <a16:creationId xmlns:a16="http://schemas.microsoft.com/office/drawing/2014/main" id="{E18FC39F-1234-4A9B-9A4C-A612D61A9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3876675"/>
            <a:ext cx="28987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Peat Emulsifier</a:t>
            </a:r>
          </a:p>
        </p:txBody>
      </p:sp>
      <p:sp>
        <p:nvSpPr>
          <p:cNvPr id="20516" name="Rectangle 36">
            <a:extLst>
              <a:ext uri="{FF2B5EF4-FFF2-40B4-BE49-F238E27FC236}">
                <a16:creationId xmlns:a16="http://schemas.microsoft.com/office/drawing/2014/main" id="{6ED1A297-A4B2-4723-A7E9-E1075BC01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070350"/>
            <a:ext cx="2039937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Dye Wash Benzole</a:t>
            </a:r>
          </a:p>
        </p:txBody>
      </p:sp>
      <p:sp>
        <p:nvSpPr>
          <p:cNvPr id="20517" name="Rectangle 37">
            <a:extLst>
              <a:ext uri="{FF2B5EF4-FFF2-40B4-BE49-F238E27FC236}">
                <a16:creationId xmlns:a16="http://schemas.microsoft.com/office/drawing/2014/main" id="{52A5D06D-F899-4725-8597-ABB6C877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295650"/>
            <a:ext cx="58578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10.60</a:t>
            </a:r>
          </a:p>
        </p:txBody>
      </p:sp>
      <p:sp>
        <p:nvSpPr>
          <p:cNvPr id="20518" name="Rectangle 38">
            <a:extLst>
              <a:ext uri="{FF2B5EF4-FFF2-40B4-BE49-F238E27FC236}">
                <a16:creationId xmlns:a16="http://schemas.microsoft.com/office/drawing/2014/main" id="{199F43BB-B72C-465B-9708-185D80534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3487738"/>
            <a:ext cx="58737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14.30</a:t>
            </a:r>
          </a:p>
        </p:txBody>
      </p:sp>
      <p:sp>
        <p:nvSpPr>
          <p:cNvPr id="20519" name="Rectangle 39">
            <a:extLst>
              <a:ext uri="{FF2B5EF4-FFF2-40B4-BE49-F238E27FC236}">
                <a16:creationId xmlns:a16="http://schemas.microsoft.com/office/drawing/2014/main" id="{3CE8DE44-0AB4-4C08-B293-AE9B1E98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3681413"/>
            <a:ext cx="72072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110.00</a:t>
            </a:r>
          </a:p>
        </p:txBody>
      </p:sp>
      <p:sp>
        <p:nvSpPr>
          <p:cNvPr id="20520" name="Rectangle 40">
            <a:extLst>
              <a:ext uri="{FF2B5EF4-FFF2-40B4-BE49-F238E27FC236}">
                <a16:creationId xmlns:a16="http://schemas.microsoft.com/office/drawing/2014/main" id="{C25864F5-1F57-41CD-BC76-B34B45634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876675"/>
            <a:ext cx="58578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46.00</a:t>
            </a:r>
          </a:p>
        </p:txBody>
      </p:sp>
      <p:sp>
        <p:nvSpPr>
          <p:cNvPr id="20521" name="Rectangle 41">
            <a:extLst>
              <a:ext uri="{FF2B5EF4-FFF2-40B4-BE49-F238E27FC236}">
                <a16:creationId xmlns:a16="http://schemas.microsoft.com/office/drawing/2014/main" id="{7994E25E-4071-45F0-902C-F44837EF4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4070350"/>
            <a:ext cx="585787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93.50</a:t>
            </a:r>
          </a:p>
        </p:txBody>
      </p:sp>
      <p:sp>
        <p:nvSpPr>
          <p:cNvPr id="20522" name="Rectangle 42">
            <a:extLst>
              <a:ext uri="{FF2B5EF4-FFF2-40B4-BE49-F238E27FC236}">
                <a16:creationId xmlns:a16="http://schemas.microsoft.com/office/drawing/2014/main" id="{9AC27C57-17A1-4A04-8085-73E0BE65D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3101975"/>
            <a:ext cx="58578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90.00</a:t>
            </a:r>
          </a:p>
        </p:txBody>
      </p:sp>
      <p:sp>
        <p:nvSpPr>
          <p:cNvPr id="20523" name="Rectangle 43">
            <a:extLst>
              <a:ext uri="{FF2B5EF4-FFF2-40B4-BE49-F238E27FC236}">
                <a16:creationId xmlns:a16="http://schemas.microsoft.com/office/drawing/2014/main" id="{220E81EF-006D-4CAC-BF92-F874E1FED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3101975"/>
            <a:ext cx="717550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900.00</a:t>
            </a:r>
          </a:p>
        </p:txBody>
      </p:sp>
      <p:sp>
        <p:nvSpPr>
          <p:cNvPr id="20524" name="Rectangle 44">
            <a:extLst>
              <a:ext uri="{FF2B5EF4-FFF2-40B4-BE49-F238E27FC236}">
                <a16:creationId xmlns:a16="http://schemas.microsoft.com/office/drawing/2014/main" id="{C85ACB42-4C87-4A8E-BFF5-7FEB9338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3295650"/>
            <a:ext cx="717550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160.00</a:t>
            </a:r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797D894F-4FA1-49F3-942E-19EEB029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3487738"/>
            <a:ext cx="717550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360.00</a:t>
            </a:r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6EA094ED-FDAD-4F2F-B9EF-0A49F1BF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438" y="3876675"/>
            <a:ext cx="717550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800.00</a:t>
            </a:r>
          </a:p>
        </p:txBody>
      </p:sp>
      <p:sp>
        <p:nvSpPr>
          <p:cNvPr id="20527" name="Rectangle 47">
            <a:extLst>
              <a:ext uri="{FF2B5EF4-FFF2-40B4-BE49-F238E27FC236}">
                <a16:creationId xmlns:a16="http://schemas.microsoft.com/office/drawing/2014/main" id="{C5B20881-8E65-4247-8EFC-5E88BC8F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105150"/>
            <a:ext cx="2619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528" name="Rectangle 48">
            <a:extLst>
              <a:ext uri="{FF2B5EF4-FFF2-40B4-BE49-F238E27FC236}">
                <a16:creationId xmlns:a16="http://schemas.microsoft.com/office/drawing/2014/main" id="{9C9221D9-F6CF-4B9F-B1B7-B79DD4921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38" y="3295650"/>
            <a:ext cx="454025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8.00</a:t>
            </a:r>
          </a:p>
        </p:txBody>
      </p:sp>
      <p:sp>
        <p:nvSpPr>
          <p:cNvPr id="20529" name="Rectangle 49">
            <a:extLst>
              <a:ext uri="{FF2B5EF4-FFF2-40B4-BE49-F238E27FC236}">
                <a16:creationId xmlns:a16="http://schemas.microsoft.com/office/drawing/2014/main" id="{22C7E75B-9523-417D-8C6C-A37F3C258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298825"/>
            <a:ext cx="2619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0530" name="Rectangle 50">
            <a:extLst>
              <a:ext uri="{FF2B5EF4-FFF2-40B4-BE49-F238E27FC236}">
                <a16:creationId xmlns:a16="http://schemas.microsoft.com/office/drawing/2014/main" id="{DBF81AB7-1C56-4427-A8D9-3BB9CF4E8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3487738"/>
            <a:ext cx="585788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12.00</a:t>
            </a:r>
          </a:p>
        </p:txBody>
      </p:sp>
      <p:sp>
        <p:nvSpPr>
          <p:cNvPr id="20531" name="Rectangle 51">
            <a:extLst>
              <a:ext uri="{FF2B5EF4-FFF2-40B4-BE49-F238E27FC236}">
                <a16:creationId xmlns:a16="http://schemas.microsoft.com/office/drawing/2014/main" id="{5607398B-D9D9-477B-BC97-F4198ACA9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492500"/>
            <a:ext cx="2619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20532" name="Rectangle 52">
            <a:extLst>
              <a:ext uri="{FF2B5EF4-FFF2-40B4-BE49-F238E27FC236}">
                <a16:creationId xmlns:a16="http://schemas.microsoft.com/office/drawing/2014/main" id="{67CAD0D7-72FB-4B46-A0AD-0A9BD82C8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7025" y="3681413"/>
            <a:ext cx="72072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100.00</a:t>
            </a:r>
          </a:p>
        </p:txBody>
      </p:sp>
      <p:sp>
        <p:nvSpPr>
          <p:cNvPr id="20533" name="Rectangle 53">
            <a:extLst>
              <a:ext uri="{FF2B5EF4-FFF2-40B4-BE49-F238E27FC236}">
                <a16:creationId xmlns:a16="http://schemas.microsoft.com/office/drawing/2014/main" id="{79FC228A-A386-44BE-9A51-BB06852DD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686175"/>
            <a:ext cx="2619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534" name="Rectangle 54">
            <a:extLst>
              <a:ext uri="{FF2B5EF4-FFF2-40B4-BE49-F238E27FC236}">
                <a16:creationId xmlns:a16="http://schemas.microsoft.com/office/drawing/2014/main" id="{7F60AB8D-3880-42F7-8817-24A77C5C3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3876675"/>
            <a:ext cx="58578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40.00</a:t>
            </a:r>
          </a:p>
        </p:txBody>
      </p:sp>
      <p:sp>
        <p:nvSpPr>
          <p:cNvPr id="20535" name="Rectangle 55">
            <a:extLst>
              <a:ext uri="{FF2B5EF4-FFF2-40B4-BE49-F238E27FC236}">
                <a16:creationId xmlns:a16="http://schemas.microsoft.com/office/drawing/2014/main" id="{72C6CEA4-06E3-421C-91A3-CF6F2A390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3881438"/>
            <a:ext cx="261938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0536" name="Rectangle 56">
            <a:extLst>
              <a:ext uri="{FF2B5EF4-FFF2-40B4-BE49-F238E27FC236}">
                <a16:creationId xmlns:a16="http://schemas.microsoft.com/office/drawing/2014/main" id="{22944EF1-4A99-4417-8DE3-02A5CCA9C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9225" y="4070350"/>
            <a:ext cx="585788" cy="14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90.00</a:t>
            </a:r>
          </a:p>
        </p:txBody>
      </p:sp>
      <p:sp>
        <p:nvSpPr>
          <p:cNvPr id="20537" name="Rectangle 57">
            <a:extLst>
              <a:ext uri="{FF2B5EF4-FFF2-40B4-BE49-F238E27FC236}">
                <a16:creationId xmlns:a16="http://schemas.microsoft.com/office/drawing/2014/main" id="{6DCC6F01-B09A-40F5-8C33-816A7A28F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4275" y="4073525"/>
            <a:ext cx="261938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0538" name="Rectangle 58">
            <a:extLst>
              <a:ext uri="{FF2B5EF4-FFF2-40B4-BE49-F238E27FC236}">
                <a16:creationId xmlns:a16="http://schemas.microsoft.com/office/drawing/2014/main" id="{ACAF6E3B-2B00-43B5-81C4-5AB81F9F8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5" y="2695575"/>
            <a:ext cx="722313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Alap-</a:t>
            </a:r>
          </a:p>
        </p:txBody>
      </p:sp>
      <p:sp>
        <p:nvSpPr>
          <p:cNvPr id="20539" name="Rectangle 59">
            <a:extLst>
              <a:ext uri="{FF2B5EF4-FFF2-40B4-BE49-F238E27FC236}">
                <a16:creationId xmlns:a16="http://schemas.microsoft.com/office/drawing/2014/main" id="{2491A747-A076-4328-A483-B6BE3894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2695575"/>
            <a:ext cx="7461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Kedv.</a:t>
            </a:r>
          </a:p>
        </p:txBody>
      </p:sp>
      <p:sp>
        <p:nvSpPr>
          <p:cNvPr id="20540" name="Rectangle 60">
            <a:extLst>
              <a:ext uri="{FF2B5EF4-FFF2-40B4-BE49-F238E27FC236}">
                <a16:creationId xmlns:a16="http://schemas.microsoft.com/office/drawing/2014/main" id="{0369C1FE-8D40-4500-9991-34DD37A32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9338" y="2762250"/>
            <a:ext cx="958850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Menny.</a:t>
            </a:r>
          </a:p>
        </p:txBody>
      </p:sp>
      <p:sp>
        <p:nvSpPr>
          <p:cNvPr id="20541" name="Rectangle 61">
            <a:extLst>
              <a:ext uri="{FF2B5EF4-FFF2-40B4-BE49-F238E27FC236}">
                <a16:creationId xmlns:a16="http://schemas.microsoft.com/office/drawing/2014/main" id="{48019514-B44A-48EF-BC8B-914F14B4C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4294188"/>
            <a:ext cx="2362200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Számla végösszeg</a:t>
            </a:r>
          </a:p>
        </p:txBody>
      </p:sp>
      <p:sp>
        <p:nvSpPr>
          <p:cNvPr id="20542" name="Rectangle 62">
            <a:extLst>
              <a:ext uri="{FF2B5EF4-FFF2-40B4-BE49-F238E27FC236}">
                <a16:creationId xmlns:a16="http://schemas.microsoft.com/office/drawing/2014/main" id="{6BEBEB64-158B-461D-9341-1AEC1E4BA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8" y="4616450"/>
            <a:ext cx="50069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A számla minden sorához a kulcs :</a:t>
            </a:r>
          </a:p>
        </p:txBody>
      </p:sp>
      <p:sp>
        <p:nvSpPr>
          <p:cNvPr id="20543" name="Rectangle 63">
            <a:extLst>
              <a:ext uri="{FF2B5EF4-FFF2-40B4-BE49-F238E27FC236}">
                <a16:creationId xmlns:a16="http://schemas.microsoft.com/office/drawing/2014/main" id="{2004B3BF-FF05-4AF6-AC7C-B75046D5A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4859338"/>
            <a:ext cx="1585912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Számlaszám</a:t>
            </a:r>
          </a:p>
        </p:txBody>
      </p:sp>
      <p:sp>
        <p:nvSpPr>
          <p:cNvPr id="20544" name="Rectangle 64">
            <a:extLst>
              <a:ext uri="{FF2B5EF4-FFF2-40B4-BE49-F238E27FC236}">
                <a16:creationId xmlns:a16="http://schemas.microsoft.com/office/drawing/2014/main" id="{A9910E3B-76C2-4463-89BC-CF5C12D04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5053013"/>
            <a:ext cx="1589087" cy="15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20545" name="Rectangle 65">
            <a:extLst>
              <a:ext uri="{FF2B5EF4-FFF2-40B4-BE49-F238E27FC236}">
                <a16:creationId xmlns:a16="http://schemas.microsoft.com/office/drawing/2014/main" id="{3669F77B-B78E-438F-AA7B-BEA0EC47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5299075"/>
            <a:ext cx="537051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előfordulhat , hogy nem lesz egyedi</a:t>
            </a:r>
          </a:p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Ezért </a:t>
            </a:r>
            <a:r>
              <a:rPr lang="en-US" altLang="hu-HU" sz="13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generálunk egy mesterséges megoldást </a:t>
            </a:r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20546" name="Rectangle 66">
            <a:extLst>
              <a:ext uri="{FF2B5EF4-FFF2-40B4-BE49-F238E27FC236}">
                <a16:creationId xmlns:a16="http://schemas.microsoft.com/office/drawing/2014/main" id="{4D0FE133-B51B-4E76-903F-D96AC4978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25" y="4300538"/>
            <a:ext cx="96202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5020.00</a:t>
            </a:r>
          </a:p>
        </p:txBody>
      </p:sp>
      <p:sp>
        <p:nvSpPr>
          <p:cNvPr id="20547" name="Rectangle 67">
            <a:extLst>
              <a:ext uri="{FF2B5EF4-FFF2-40B4-BE49-F238E27FC236}">
                <a16:creationId xmlns:a16="http://schemas.microsoft.com/office/drawing/2014/main" id="{D1B90C8D-3DCA-4685-8AB6-087A98759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5745163"/>
            <a:ext cx="1587500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Számlaszám</a:t>
            </a:r>
          </a:p>
        </p:txBody>
      </p:sp>
      <p:sp>
        <p:nvSpPr>
          <p:cNvPr id="20548" name="Rectangle 68">
            <a:extLst>
              <a:ext uri="{FF2B5EF4-FFF2-40B4-BE49-F238E27FC236}">
                <a16:creationId xmlns:a16="http://schemas.microsoft.com/office/drawing/2014/main" id="{B7098327-87F9-47C7-9659-FC7A4BD9C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5956300"/>
            <a:ext cx="28082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Számlasor száma</a:t>
            </a:r>
          </a:p>
        </p:txBody>
      </p:sp>
      <p:sp>
        <p:nvSpPr>
          <p:cNvPr id="20549" name="AutoShape 69">
            <a:extLst>
              <a:ext uri="{FF2B5EF4-FFF2-40B4-BE49-F238E27FC236}">
                <a16:creationId xmlns:a16="http://schemas.microsoft.com/office/drawing/2014/main" id="{B70FEB7E-5919-4215-8054-E9565EFF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850900"/>
            <a:ext cx="9085262" cy="3722688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0550" name="Line 70">
            <a:extLst>
              <a:ext uri="{FF2B5EF4-FFF2-40B4-BE49-F238E27FC236}">
                <a16:creationId xmlns:a16="http://schemas.microsoft.com/office/drawing/2014/main" id="{7A812D08-623B-48A3-98BD-97E7EC7E1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38" y="2667000"/>
            <a:ext cx="909161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1" name="Line 71">
            <a:extLst>
              <a:ext uri="{FF2B5EF4-FFF2-40B4-BE49-F238E27FC236}">
                <a16:creationId xmlns:a16="http://schemas.microsoft.com/office/drawing/2014/main" id="{F84192F0-AB69-496A-BB45-1E782137B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75" y="4273550"/>
            <a:ext cx="90916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2" name="Line 72">
            <a:extLst>
              <a:ext uri="{FF2B5EF4-FFF2-40B4-BE49-F238E27FC236}">
                <a16:creationId xmlns:a16="http://schemas.microsoft.com/office/drawing/2014/main" id="{4C8FDEF2-B9CF-4AFF-B225-8FB049071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075" y="4489450"/>
            <a:ext cx="9091613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3" name="Line 73">
            <a:extLst>
              <a:ext uri="{FF2B5EF4-FFF2-40B4-BE49-F238E27FC236}">
                <a16:creationId xmlns:a16="http://schemas.microsoft.com/office/drawing/2014/main" id="{1B60DD04-93C1-4F19-9124-B05700982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3850" y="5024438"/>
            <a:ext cx="1654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4" name="Line 74">
            <a:extLst>
              <a:ext uri="{FF2B5EF4-FFF2-40B4-BE49-F238E27FC236}">
                <a16:creationId xmlns:a16="http://schemas.microsoft.com/office/drawing/2014/main" id="{739C8865-537F-47C2-9266-76AEBF330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5216525"/>
            <a:ext cx="1752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5" name="Line 75">
            <a:extLst>
              <a:ext uri="{FF2B5EF4-FFF2-40B4-BE49-F238E27FC236}">
                <a16:creationId xmlns:a16="http://schemas.microsoft.com/office/drawing/2014/main" id="{2E4C3CD3-6961-42F8-8A45-1DD1077F2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638" y="5910263"/>
            <a:ext cx="17541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6" name="Line 76">
            <a:extLst>
              <a:ext uri="{FF2B5EF4-FFF2-40B4-BE49-F238E27FC236}">
                <a16:creationId xmlns:a16="http://schemas.microsoft.com/office/drawing/2014/main" id="{5F8FBF64-8660-481E-8A14-B671120AE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7613" y="6107113"/>
            <a:ext cx="2390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7" name="Rectangle 77">
            <a:extLst>
              <a:ext uri="{FF2B5EF4-FFF2-40B4-BE49-F238E27FC236}">
                <a16:creationId xmlns:a16="http://schemas.microsoft.com/office/drawing/2014/main" id="{29C15984-F085-4F96-BDAE-66856B842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7525"/>
            <a:ext cx="4384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Hierachikus</a:t>
            </a:r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 kulcs</a:t>
            </a:r>
          </a:p>
        </p:txBody>
      </p:sp>
      <p:sp>
        <p:nvSpPr>
          <p:cNvPr id="20558" name="Line 78">
            <a:extLst>
              <a:ext uri="{FF2B5EF4-FFF2-40B4-BE49-F238E27FC236}">
                <a16:creationId xmlns:a16="http://schemas.microsoft.com/office/drawing/2014/main" id="{EB9C164F-4CF6-4AC5-B145-64CD7F529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563" y="1971675"/>
            <a:ext cx="1831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59" name="Line 79">
            <a:extLst>
              <a:ext uri="{FF2B5EF4-FFF2-40B4-BE49-F238E27FC236}">
                <a16:creationId xmlns:a16="http://schemas.microsoft.com/office/drawing/2014/main" id="{FCD9E7FB-9148-41D7-9308-356CD6D06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563" y="1741488"/>
            <a:ext cx="28019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60" name="Line 80">
            <a:extLst>
              <a:ext uri="{FF2B5EF4-FFF2-40B4-BE49-F238E27FC236}">
                <a16:creationId xmlns:a16="http://schemas.microsoft.com/office/drawing/2014/main" id="{107216CB-3E2A-4E5A-94D0-3E77917ABD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563" y="1281113"/>
            <a:ext cx="1957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61" name="Line 81">
            <a:extLst>
              <a:ext uri="{FF2B5EF4-FFF2-40B4-BE49-F238E27FC236}">
                <a16:creationId xmlns:a16="http://schemas.microsoft.com/office/drawing/2014/main" id="{8534A190-4BB4-408B-8185-90479C43F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8113" y="1281113"/>
            <a:ext cx="825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62" name="Line 82">
            <a:extLst>
              <a:ext uri="{FF2B5EF4-FFF2-40B4-BE49-F238E27FC236}">
                <a16:creationId xmlns:a16="http://schemas.microsoft.com/office/drawing/2014/main" id="{95137B64-56F0-4967-BFB3-CC6B9B770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1079500"/>
            <a:ext cx="13287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63" name="Rectangle 83">
            <a:extLst>
              <a:ext uri="{FF2B5EF4-FFF2-40B4-BE49-F238E27FC236}">
                <a16:creationId xmlns:a16="http://schemas.microsoft.com/office/drawing/2014/main" id="{600CF662-50F3-4C55-8393-7E984DA32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3690938"/>
            <a:ext cx="849313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1000.00</a:t>
            </a:r>
          </a:p>
        </p:txBody>
      </p:sp>
      <p:sp>
        <p:nvSpPr>
          <p:cNvPr id="20564" name="Rectangle 84">
            <a:extLst>
              <a:ext uri="{FF2B5EF4-FFF2-40B4-BE49-F238E27FC236}">
                <a16:creationId xmlns:a16="http://schemas.microsoft.com/office/drawing/2014/main" id="{A0455814-E387-4644-BD0F-A8013E63B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4073525"/>
            <a:ext cx="849313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100" b="0">
                <a:solidFill>
                  <a:srgbClr val="000000"/>
                </a:solidFill>
                <a:latin typeface="Comic Sans MS" panose="030F0702030302020204" pitchFamily="66" charset="0"/>
              </a:rPr>
              <a:t>1800.00</a:t>
            </a:r>
          </a:p>
        </p:txBody>
      </p:sp>
      <p:sp>
        <p:nvSpPr>
          <p:cNvPr id="20565" name="Rectangle 85">
            <a:extLst>
              <a:ext uri="{FF2B5EF4-FFF2-40B4-BE49-F238E27FC236}">
                <a16:creationId xmlns:a16="http://schemas.microsoft.com/office/drawing/2014/main" id="{FC9E0CB0-566E-4DD6-956A-0EF603B09598}"/>
              </a:ext>
            </a:extLst>
          </p:cNvPr>
          <p:cNvSpPr>
            <a:spLocks noChangeArrowheads="1"/>
          </p:cNvSpPr>
          <p:nvPr/>
        </p:nvSpPr>
        <p:spPr bwMode="auto">
          <a:xfrm rot="10860000">
            <a:off x="6543675" y="4837113"/>
            <a:ext cx="350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4600" b="0">
                <a:solidFill>
                  <a:srgbClr val="000000"/>
                </a:solidFill>
                <a:latin typeface="Comic Sans MS" panose="030F0702030302020204" pitchFamily="66" charset="0"/>
              </a:rPr>
              <a:t>{</a:t>
            </a:r>
          </a:p>
        </p:txBody>
      </p:sp>
      <p:sp>
        <p:nvSpPr>
          <p:cNvPr id="20566" name="Rectangle 86">
            <a:extLst>
              <a:ext uri="{FF2B5EF4-FFF2-40B4-BE49-F238E27FC236}">
                <a16:creationId xmlns:a16="http://schemas.microsoft.com/office/drawing/2014/main" id="{F357115F-A497-472A-9D82-E3E2E258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488" y="4864100"/>
            <a:ext cx="18415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3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Jó lesz ez?</a:t>
            </a:r>
          </a:p>
          <a:p>
            <a:pPr algn="ctr"/>
            <a:r>
              <a:rPr lang="en-US" altLang="hu-HU" sz="1300" b="0" u="sng">
                <a:solidFill>
                  <a:srgbClr val="000000"/>
                </a:solidFill>
                <a:latin typeface="Comic Sans MS" panose="030F0702030302020204" pitchFamily="66" charset="0"/>
              </a:rPr>
              <a:t>- Nem !</a:t>
            </a:r>
          </a:p>
        </p:txBody>
      </p:sp>
      <p:sp>
        <p:nvSpPr>
          <p:cNvPr id="20567" name="Freeform 87">
            <a:extLst>
              <a:ext uri="{FF2B5EF4-FFF2-40B4-BE49-F238E27FC236}">
                <a16:creationId xmlns:a16="http://schemas.microsoft.com/office/drawing/2014/main" id="{8F929BCE-18B0-407A-B8AF-363A4824FF23}"/>
              </a:ext>
            </a:extLst>
          </p:cNvPr>
          <p:cNvSpPr>
            <a:spLocks/>
          </p:cNvSpPr>
          <p:nvPr/>
        </p:nvSpPr>
        <p:spPr bwMode="auto">
          <a:xfrm>
            <a:off x="3597275" y="5745163"/>
            <a:ext cx="153988" cy="404812"/>
          </a:xfrm>
          <a:custGeom>
            <a:avLst/>
            <a:gdLst>
              <a:gd name="T0" fmla="*/ 96 w 97"/>
              <a:gd name="T1" fmla="*/ 0 h 255"/>
              <a:gd name="T2" fmla="*/ 54 w 97"/>
              <a:gd name="T3" fmla="*/ 31 h 255"/>
              <a:gd name="T4" fmla="*/ 23 w 97"/>
              <a:gd name="T5" fmla="*/ 64 h 255"/>
              <a:gd name="T6" fmla="*/ 5 w 97"/>
              <a:gd name="T7" fmla="*/ 97 h 255"/>
              <a:gd name="T8" fmla="*/ 0 w 97"/>
              <a:gd name="T9" fmla="*/ 131 h 255"/>
              <a:gd name="T10" fmla="*/ 8 w 97"/>
              <a:gd name="T11" fmla="*/ 165 h 255"/>
              <a:gd name="T12" fmla="*/ 28 w 97"/>
              <a:gd name="T13" fmla="*/ 199 h 255"/>
              <a:gd name="T14" fmla="*/ 61 w 97"/>
              <a:gd name="T15" fmla="*/ 231 h 255"/>
              <a:gd name="T16" fmla="*/ 96 w 97"/>
              <a:gd name="T17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7" h="255">
                <a:moveTo>
                  <a:pt x="96" y="0"/>
                </a:moveTo>
                <a:lnTo>
                  <a:pt x="54" y="31"/>
                </a:lnTo>
                <a:lnTo>
                  <a:pt x="23" y="64"/>
                </a:lnTo>
                <a:lnTo>
                  <a:pt x="5" y="97"/>
                </a:lnTo>
                <a:lnTo>
                  <a:pt x="0" y="131"/>
                </a:lnTo>
                <a:lnTo>
                  <a:pt x="8" y="165"/>
                </a:lnTo>
                <a:lnTo>
                  <a:pt x="28" y="199"/>
                </a:lnTo>
                <a:lnTo>
                  <a:pt x="61" y="231"/>
                </a:lnTo>
                <a:lnTo>
                  <a:pt x="96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568" name="Freeform 88">
            <a:extLst>
              <a:ext uri="{FF2B5EF4-FFF2-40B4-BE49-F238E27FC236}">
                <a16:creationId xmlns:a16="http://schemas.microsoft.com/office/drawing/2014/main" id="{C37E9AEF-11A0-4F77-AE72-BDAD1F0243C4}"/>
              </a:ext>
            </a:extLst>
          </p:cNvPr>
          <p:cNvSpPr>
            <a:spLocks/>
          </p:cNvSpPr>
          <p:nvPr/>
        </p:nvSpPr>
        <p:spPr bwMode="auto">
          <a:xfrm>
            <a:off x="6196013" y="5745163"/>
            <a:ext cx="152400" cy="404812"/>
          </a:xfrm>
          <a:custGeom>
            <a:avLst/>
            <a:gdLst>
              <a:gd name="T0" fmla="*/ 0 w 96"/>
              <a:gd name="T1" fmla="*/ 254 h 255"/>
              <a:gd name="T2" fmla="*/ 43 w 96"/>
              <a:gd name="T3" fmla="*/ 223 h 255"/>
              <a:gd name="T4" fmla="*/ 72 w 96"/>
              <a:gd name="T5" fmla="*/ 191 h 255"/>
              <a:gd name="T6" fmla="*/ 90 w 96"/>
              <a:gd name="T7" fmla="*/ 157 h 255"/>
              <a:gd name="T8" fmla="*/ 95 w 96"/>
              <a:gd name="T9" fmla="*/ 123 h 255"/>
              <a:gd name="T10" fmla="*/ 87 w 96"/>
              <a:gd name="T11" fmla="*/ 89 h 255"/>
              <a:gd name="T12" fmla="*/ 67 w 96"/>
              <a:gd name="T13" fmla="*/ 55 h 255"/>
              <a:gd name="T14" fmla="*/ 33 w 96"/>
              <a:gd name="T15" fmla="*/ 24 h 255"/>
              <a:gd name="T16" fmla="*/ 0 w 96"/>
              <a:gd name="T17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255">
                <a:moveTo>
                  <a:pt x="0" y="254"/>
                </a:moveTo>
                <a:lnTo>
                  <a:pt x="43" y="223"/>
                </a:lnTo>
                <a:lnTo>
                  <a:pt x="72" y="191"/>
                </a:lnTo>
                <a:lnTo>
                  <a:pt x="90" y="157"/>
                </a:lnTo>
                <a:lnTo>
                  <a:pt x="95" y="123"/>
                </a:lnTo>
                <a:lnTo>
                  <a:pt x="87" y="89"/>
                </a:lnTo>
                <a:lnTo>
                  <a:pt x="67" y="55"/>
                </a:lnTo>
                <a:lnTo>
                  <a:pt x="3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Élőláb helye 4">
            <a:extLst>
              <a:ext uri="{FF2B5EF4-FFF2-40B4-BE49-F238E27FC236}">
                <a16:creationId xmlns:a16="http://schemas.microsoft.com/office/drawing/2014/main" id="{3A53D926-D4A0-4A94-ADBE-1270B321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16" name="Dia számának helye 5">
            <a:extLst>
              <a:ext uri="{FF2B5EF4-FFF2-40B4-BE49-F238E27FC236}">
                <a16:creationId xmlns:a16="http://schemas.microsoft.com/office/drawing/2014/main" id="{A3445777-C2CD-4E1A-B452-262B80FF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0961-F312-4247-BAA7-B94C07EBD0FE}" type="slidenum">
              <a:rPr lang="en-US" altLang="hu-HU"/>
              <a:pPr/>
              <a:t>11</a:t>
            </a:fld>
            <a:endParaRPr lang="en-US" altLang="hu-H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20BEDEF-B51E-4266-9A67-307C9921E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33869F1-58A6-48F6-AC68-8A14600D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24829A13-93F5-4798-B5F1-6B73BE4EB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7225" y="536575"/>
            <a:ext cx="9096375" cy="5302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KULCS TÍPUSOK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1800">
                <a:highlight>
                  <a:srgbClr val="FFFF00"/>
                </a:highlight>
              </a:rPr>
              <a:t>Külső kulcs</a:t>
            </a:r>
          </a:p>
        </p:txBody>
      </p:sp>
      <p:sp>
        <p:nvSpPr>
          <p:cNvPr id="22533" name="AutoShape 5">
            <a:extLst>
              <a:ext uri="{FF2B5EF4-FFF2-40B4-BE49-F238E27FC236}">
                <a16:creationId xmlns:a16="http://schemas.microsoft.com/office/drawing/2014/main" id="{60D74428-1157-4539-82DF-C9C16527A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2693988"/>
            <a:ext cx="2982912" cy="1852612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6AF73C1B-16A0-433C-B444-7AE9C0BEC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8113" y="3054350"/>
            <a:ext cx="25034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5" name="AutoShape 7">
            <a:extLst>
              <a:ext uri="{FF2B5EF4-FFF2-40B4-BE49-F238E27FC236}">
                <a16:creationId xmlns:a16="http://schemas.microsoft.com/office/drawing/2014/main" id="{FD6941D1-3653-4AF6-8CA6-16F49D308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2693988"/>
            <a:ext cx="3071812" cy="1036637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1534FBAE-42BD-48EF-9A83-FB9FA662E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0038" y="2989263"/>
            <a:ext cx="1871662" cy="0"/>
          </a:xfrm>
          <a:prstGeom prst="line">
            <a:avLst/>
          </a:prstGeom>
          <a:noFill/>
          <a:ln w="12700">
            <a:solidFill>
              <a:srgbClr val="62418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6CD814F1-BACA-4796-90DA-9758D328A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475" y="1905000"/>
            <a:ext cx="413385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TNF relációk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09454699-117A-4AC8-AF80-DC82B704D3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1900" y="2170113"/>
            <a:ext cx="1563688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7A76832D-6766-4BD1-8E70-1F2309FDC9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170113"/>
            <a:ext cx="1563688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FB263D24-FBB6-4A60-B8D7-8C860C99C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713" y="2792413"/>
            <a:ext cx="1893887" cy="78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Raktárszám</a:t>
            </a:r>
          </a:p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Elhelyezkedési kód</a:t>
            </a:r>
          </a:p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3E26BEFE-5522-4B01-9C6D-FD142F6B5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786063"/>
            <a:ext cx="1954212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Cím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Kedvezmény kód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Státusz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*Raktárszám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lőláb helye 4">
            <a:extLst>
              <a:ext uri="{FF2B5EF4-FFF2-40B4-BE49-F238E27FC236}">
                <a16:creationId xmlns:a16="http://schemas.microsoft.com/office/drawing/2014/main" id="{5574FBCA-CDDE-4AA1-8D74-F8DEB8F0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8B49482-5E73-45F2-A2E6-D4F6E3F6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C75A-F958-49E5-8931-8C9D32A307BD}" type="slidenum">
              <a:rPr lang="en-US" altLang="hu-HU"/>
              <a:pPr/>
              <a:t>12</a:t>
            </a:fld>
            <a:endParaRPr lang="en-US" altLang="hu-HU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81F3622-7CF6-4E9E-A364-A072787BC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E631276-6DEA-4DC2-ACDF-9D9C5A8A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CB4C782-455C-46B2-99CA-3CC8955C8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355600"/>
            <a:ext cx="9569450" cy="939800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A RELÁCIÓS MEGKÖZELÍTÉS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TULAJDONSÁGAINAK ÖSSZEFOGLALÁSA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F3D5820-6502-4DAF-8E9D-73580BE0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414" y="1748631"/>
            <a:ext cx="7985125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adatok egy táblázata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nincs két azonos sor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 sorok sorrendjének nincs jelentősége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az oszlopok sorrendjének nincs jelentősége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Az oszlopoknak egyedi nevük van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 relációknak kell, hogy legyen egy kulcsa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egyszerű			= egymezős kulcs</a:t>
            </a: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összetett			= több egyszerű kulcsmező</a:t>
            </a: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hierarchikus		= egyszerű kulcs  +   nem egyedi elem(</a:t>
            </a:r>
            <a:r>
              <a:rPr lang="hu-HU" altLang="hu-HU" sz="19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ek</a:t>
            </a:r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E7EAF67B-9500-4A3B-AB57-E93294880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075" y="3408363"/>
            <a:ext cx="58848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2D4E72A1-1350-4A6F-BA28-7AE9DC91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D4EE13FE-C988-40EC-9ECE-11B5FADA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78FA-6223-4D5D-BA4D-1F49D9896FEE}" type="slidenum">
              <a:rPr lang="en-US" altLang="hu-HU"/>
              <a:pPr/>
              <a:t>13</a:t>
            </a:fld>
            <a:endParaRPr lang="en-US" altLang="hu-H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96769BE-A7A4-42AF-850E-FBC4CC4F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0ED7578-6D14-49C8-8D2D-535D417C2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9CB7D22-2AF8-481C-99FD-565A87A30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0375" y="307975"/>
            <a:ext cx="9369425" cy="8350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A NORMALIZÁLÁS ALAPJAI</a:t>
            </a:r>
            <a:endParaRPr lang="en-US" altLang="hu-HU" sz="2300"/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000"/>
              <a:t>Az öt normalizációs lépés</a:t>
            </a:r>
          </a:p>
          <a:p>
            <a:pPr marL="0" indent="0" algn="ctr" defTabSz="401638">
              <a:spcBef>
                <a:spcPct val="0"/>
              </a:spcBef>
            </a:pPr>
            <a:endParaRPr lang="en-US" altLang="hu-HU" sz="2000"/>
          </a:p>
          <a:p>
            <a:pPr marL="0" indent="0" algn="ctr" defTabSz="401638">
              <a:spcBef>
                <a:spcPct val="0"/>
              </a:spcBef>
            </a:pPr>
            <a:endParaRPr lang="en-US" altLang="hu-HU" sz="2000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A348AED-677E-435F-996B-8B253448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2125880"/>
            <a:ext cx="678180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Hozzunk létre egy nem-normalizált relációt (UNF)</a:t>
            </a:r>
          </a:p>
          <a:p>
            <a:endParaRPr lang="hu-HU" altLang="hu-HU" sz="20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Hozzuk első normálalakra  (1NF)</a:t>
            </a:r>
          </a:p>
          <a:p>
            <a:endParaRPr lang="hu-HU" altLang="hu-HU" sz="20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Hozzuk második normálalakra (2NF).</a:t>
            </a:r>
          </a:p>
          <a:p>
            <a:endParaRPr lang="hu-HU" altLang="hu-HU" sz="20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Hozzuk harmadik normálalakra (3NF).</a:t>
            </a:r>
          </a:p>
          <a:p>
            <a:endParaRPr lang="hu-HU" altLang="hu-HU" sz="20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Racionalizálás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DAD37918-95B1-4A0D-A155-2ED7167E4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4E84D4D9-B482-4333-91B4-E0C35973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669-C603-4C92-A530-1CD5722439EB}" type="slidenum">
              <a:rPr lang="en-US" altLang="hu-HU"/>
              <a:pPr/>
              <a:t>14</a:t>
            </a:fld>
            <a:endParaRPr lang="en-US" altLang="hu-H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F2D92DD-6D87-4700-834D-EC91C9106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D61C2E-A7B3-457C-BA42-08F8A808D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F41EE0C-8FD5-4BA7-B628-414BB1943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358775"/>
            <a:ext cx="9286875" cy="9366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1.lépés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Nem normalizált alak (0NF) létrehozása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5A2502B-2AEE-4B13-9DE9-385B1EA9C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2266950"/>
            <a:ext cx="6837362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Irányelvek a kulcs kiválasztásához: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		 egyedi értékű az összes sorra vonatkozva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		 nem ismétlődik egyetlen soron belül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		 a lehető legkevesebb attribútumból áll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		 ne legyen szöveges kulcs, ha lehetséges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Élőláb helye 4">
            <a:extLst>
              <a:ext uri="{FF2B5EF4-FFF2-40B4-BE49-F238E27FC236}">
                <a16:creationId xmlns:a16="http://schemas.microsoft.com/office/drawing/2014/main" id="{37595425-4739-429D-B099-76EFD770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0" name="Dia számának helye 5">
            <a:extLst>
              <a:ext uri="{FF2B5EF4-FFF2-40B4-BE49-F238E27FC236}">
                <a16:creationId xmlns:a16="http://schemas.microsoft.com/office/drawing/2014/main" id="{0C0F7F77-1507-457A-BE39-721A1E8F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172E7-9882-4A90-A01C-9DFD2B1B5FF3}" type="slidenum">
              <a:rPr lang="en-US" altLang="hu-HU"/>
              <a:pPr/>
              <a:t>15</a:t>
            </a:fld>
            <a:endParaRPr lang="en-US" altLang="hu-H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9990A42-137F-4CBC-965B-4B49EC2D7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35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7238FF6-B462-42BC-ACB2-962B1BBA2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4F7305D-74F0-47AC-8F90-19A68D4E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76E03C3D-6B4A-4426-A8DB-387AE9FE2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273175"/>
            <a:ext cx="5567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TERMÉKSZÁM:  20541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3651D25-C772-4282-9081-01DEFE3AE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468438"/>
            <a:ext cx="595471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LEÍRÁS:  Zippo Washing Powder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CA6D193F-934D-47D2-B322-D5A04799D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1816100"/>
            <a:ext cx="1673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</a:t>
            </a:r>
          </a:p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SZÁM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18FAD86B-7F9F-4E6A-8F86-9171B0D96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298700"/>
            <a:ext cx="892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S87429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AA5A9D40-7543-448E-99DE-B9A84F917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298700"/>
            <a:ext cx="11318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87/03/02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9A261C04-7F50-4C38-963D-BAD3D635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298700"/>
            <a:ext cx="7397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62098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AC897F1C-CBED-4841-93E8-63F3CC066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298700"/>
            <a:ext cx="14605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T Leaf</a:t>
            </a:r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B98A578B-07F4-49D7-9C39-567CD12C2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263" y="2298700"/>
            <a:ext cx="1460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9C67E5E4-AF0E-4D71-B272-FA4A45DB9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2298700"/>
            <a:ext cx="669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26.60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9FB7F03B-F7B8-470D-8E4C-4D8E78E3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1808163"/>
            <a:ext cx="158908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</a:t>
            </a:r>
          </a:p>
        </p:txBody>
      </p:sp>
      <p:sp>
        <p:nvSpPr>
          <p:cNvPr id="30735" name="Rectangle 15">
            <a:extLst>
              <a:ext uri="{FF2B5EF4-FFF2-40B4-BE49-F238E27FC236}">
                <a16:creationId xmlns:a16="http://schemas.microsoft.com/office/drawing/2014/main" id="{48BBC341-6859-45C2-B60D-EFF4BA9A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0213" y="1808163"/>
            <a:ext cx="909637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SZÁM.</a:t>
            </a:r>
          </a:p>
        </p:txBody>
      </p:sp>
      <p:sp>
        <p:nvSpPr>
          <p:cNvPr id="30736" name="Rectangle 16">
            <a:extLst>
              <a:ext uri="{FF2B5EF4-FFF2-40B4-BE49-F238E27FC236}">
                <a16:creationId xmlns:a16="http://schemas.microsoft.com/office/drawing/2014/main" id="{A2EAE2AF-519C-42A0-A0AF-EEE9D07E0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0" y="1893888"/>
            <a:ext cx="601663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21393F24-933C-4402-BD18-8F0968BDA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1550" y="1868488"/>
            <a:ext cx="1062038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Menny.</a:t>
            </a:r>
          </a:p>
        </p:txBody>
      </p:sp>
      <p:sp>
        <p:nvSpPr>
          <p:cNvPr id="30738" name="Rectangle 18">
            <a:extLst>
              <a:ext uri="{FF2B5EF4-FFF2-40B4-BE49-F238E27FC236}">
                <a16:creationId xmlns:a16="http://schemas.microsoft.com/office/drawing/2014/main" id="{6F732EC6-D3FB-4E85-8896-52FEF937B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863" y="1893888"/>
            <a:ext cx="417512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5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0739" name="Rectangle 19">
            <a:extLst>
              <a:ext uri="{FF2B5EF4-FFF2-40B4-BE49-F238E27FC236}">
                <a16:creationId xmlns:a16="http://schemas.microsoft.com/office/drawing/2014/main" id="{7C2E8E82-49F7-44C7-BA94-28894C95F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524125"/>
            <a:ext cx="892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S87437</a:t>
            </a:r>
          </a:p>
        </p:txBody>
      </p:sp>
      <p:sp>
        <p:nvSpPr>
          <p:cNvPr id="30740" name="Rectangle 20">
            <a:extLst>
              <a:ext uri="{FF2B5EF4-FFF2-40B4-BE49-F238E27FC236}">
                <a16:creationId xmlns:a16="http://schemas.microsoft.com/office/drawing/2014/main" id="{02C93CB2-9A1A-4CD0-ACF5-544791DF0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524125"/>
            <a:ext cx="11318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87/03/02</a:t>
            </a:r>
          </a:p>
        </p:txBody>
      </p:sp>
      <p:sp>
        <p:nvSpPr>
          <p:cNvPr id="30741" name="Rectangle 21">
            <a:extLst>
              <a:ext uri="{FF2B5EF4-FFF2-40B4-BE49-F238E27FC236}">
                <a16:creationId xmlns:a16="http://schemas.microsoft.com/office/drawing/2014/main" id="{D6EF4AB1-B142-4947-BF0A-71AE084B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524125"/>
            <a:ext cx="73977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76502</a:t>
            </a:r>
          </a:p>
        </p:txBody>
      </p:sp>
      <p:sp>
        <p:nvSpPr>
          <p:cNvPr id="30742" name="Rectangle 22">
            <a:extLst>
              <a:ext uri="{FF2B5EF4-FFF2-40B4-BE49-F238E27FC236}">
                <a16:creationId xmlns:a16="http://schemas.microsoft.com/office/drawing/2014/main" id="{685460D7-D2B3-4A6E-AED2-DF2B3A091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524125"/>
            <a:ext cx="1476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MT Bins</a:t>
            </a:r>
          </a:p>
        </p:txBody>
      </p:sp>
      <p:sp>
        <p:nvSpPr>
          <p:cNvPr id="30743" name="Rectangle 23">
            <a:extLst>
              <a:ext uri="{FF2B5EF4-FFF2-40B4-BE49-F238E27FC236}">
                <a16:creationId xmlns:a16="http://schemas.microsoft.com/office/drawing/2014/main" id="{CC1C2181-D553-46B6-93CB-B1D2D488D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2524125"/>
            <a:ext cx="2952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34</a:t>
            </a:r>
          </a:p>
        </p:txBody>
      </p:sp>
      <p:sp>
        <p:nvSpPr>
          <p:cNvPr id="30744" name="Rectangle 24">
            <a:extLst>
              <a:ext uri="{FF2B5EF4-FFF2-40B4-BE49-F238E27FC236}">
                <a16:creationId xmlns:a16="http://schemas.microsoft.com/office/drawing/2014/main" id="{704C04A5-6C19-4C33-B338-71D669F6B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2524125"/>
            <a:ext cx="669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63.40</a:t>
            </a:r>
          </a:p>
        </p:txBody>
      </p:sp>
      <p:sp>
        <p:nvSpPr>
          <p:cNvPr id="30745" name="Rectangle 25">
            <a:extLst>
              <a:ext uri="{FF2B5EF4-FFF2-40B4-BE49-F238E27FC236}">
                <a16:creationId xmlns:a16="http://schemas.microsoft.com/office/drawing/2014/main" id="{F9DC589B-8693-4789-9A11-FCD3EFF0D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738438"/>
            <a:ext cx="892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S87439</a:t>
            </a:r>
          </a:p>
        </p:txBody>
      </p:sp>
      <p:sp>
        <p:nvSpPr>
          <p:cNvPr id="30746" name="Rectangle 26">
            <a:extLst>
              <a:ext uri="{FF2B5EF4-FFF2-40B4-BE49-F238E27FC236}">
                <a16:creationId xmlns:a16="http://schemas.microsoft.com/office/drawing/2014/main" id="{529CC16C-8620-46F2-B7E8-3CD49441C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738438"/>
            <a:ext cx="11318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87/03/02</a:t>
            </a:r>
          </a:p>
        </p:txBody>
      </p:sp>
      <p:sp>
        <p:nvSpPr>
          <p:cNvPr id="30747" name="Rectangle 27">
            <a:extLst>
              <a:ext uri="{FF2B5EF4-FFF2-40B4-BE49-F238E27FC236}">
                <a16:creationId xmlns:a16="http://schemas.microsoft.com/office/drawing/2014/main" id="{13B55DE6-4BA9-49EB-AF22-2221D4EB0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738438"/>
            <a:ext cx="7397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77566</a:t>
            </a:r>
          </a:p>
        </p:txBody>
      </p:sp>
      <p:sp>
        <p:nvSpPr>
          <p:cNvPr id="30748" name="Rectangle 28">
            <a:extLst>
              <a:ext uri="{FF2B5EF4-FFF2-40B4-BE49-F238E27FC236}">
                <a16:creationId xmlns:a16="http://schemas.microsoft.com/office/drawing/2014/main" id="{792534F3-3F74-430C-9EF2-422544CE4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738438"/>
            <a:ext cx="14271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Coopers</a:t>
            </a:r>
          </a:p>
        </p:txBody>
      </p:sp>
      <p:sp>
        <p:nvSpPr>
          <p:cNvPr id="30749" name="Rectangle 29">
            <a:extLst>
              <a:ext uri="{FF2B5EF4-FFF2-40B4-BE49-F238E27FC236}">
                <a16:creationId xmlns:a16="http://schemas.microsoft.com/office/drawing/2014/main" id="{10F5472D-268E-4F0E-A993-1E28CA9B7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263" y="2738438"/>
            <a:ext cx="1460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750" name="Rectangle 30">
            <a:extLst>
              <a:ext uri="{FF2B5EF4-FFF2-40B4-BE49-F238E27FC236}">
                <a16:creationId xmlns:a16="http://schemas.microsoft.com/office/drawing/2014/main" id="{0AECEEE5-26F3-4B30-926C-346306B39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2738438"/>
            <a:ext cx="669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28.30</a:t>
            </a:r>
          </a:p>
        </p:txBody>
      </p:sp>
      <p:sp>
        <p:nvSpPr>
          <p:cNvPr id="30751" name="Rectangle 31">
            <a:extLst>
              <a:ext uri="{FF2B5EF4-FFF2-40B4-BE49-F238E27FC236}">
                <a16:creationId xmlns:a16="http://schemas.microsoft.com/office/drawing/2014/main" id="{43DA97D2-9BF7-4E48-9DEE-3352D6C72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2962275"/>
            <a:ext cx="892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S87452</a:t>
            </a:r>
          </a:p>
        </p:txBody>
      </p:sp>
      <p:sp>
        <p:nvSpPr>
          <p:cNvPr id="30752" name="Rectangle 32">
            <a:extLst>
              <a:ext uri="{FF2B5EF4-FFF2-40B4-BE49-F238E27FC236}">
                <a16:creationId xmlns:a16="http://schemas.microsoft.com/office/drawing/2014/main" id="{65C8BCFF-6358-46B8-A57D-5B69A1EE9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962275"/>
            <a:ext cx="1131888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87/03/04</a:t>
            </a:r>
          </a:p>
        </p:txBody>
      </p:sp>
      <p:sp>
        <p:nvSpPr>
          <p:cNvPr id="30753" name="Rectangle 33">
            <a:extLst>
              <a:ext uri="{FF2B5EF4-FFF2-40B4-BE49-F238E27FC236}">
                <a16:creationId xmlns:a16="http://schemas.microsoft.com/office/drawing/2014/main" id="{9C0E42BC-5B9A-4282-9FDB-A862C3E36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962275"/>
            <a:ext cx="73977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62098</a:t>
            </a:r>
          </a:p>
        </p:txBody>
      </p:sp>
      <p:sp>
        <p:nvSpPr>
          <p:cNvPr id="30754" name="Rectangle 34">
            <a:extLst>
              <a:ext uri="{FF2B5EF4-FFF2-40B4-BE49-F238E27FC236}">
                <a16:creationId xmlns:a16="http://schemas.microsoft.com/office/drawing/2014/main" id="{F9A65672-9F70-4E5B-B1F3-7CF09641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962275"/>
            <a:ext cx="1525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T Leaf</a:t>
            </a:r>
          </a:p>
        </p:txBody>
      </p:sp>
      <p:sp>
        <p:nvSpPr>
          <p:cNvPr id="30755" name="Rectangle 35">
            <a:extLst>
              <a:ext uri="{FF2B5EF4-FFF2-40B4-BE49-F238E27FC236}">
                <a16:creationId xmlns:a16="http://schemas.microsoft.com/office/drawing/2014/main" id="{3883CDCE-00FA-4CF7-965F-DFE1B9F9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263" y="2962275"/>
            <a:ext cx="1460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0756" name="Rectangle 36">
            <a:extLst>
              <a:ext uri="{FF2B5EF4-FFF2-40B4-BE49-F238E27FC236}">
                <a16:creationId xmlns:a16="http://schemas.microsoft.com/office/drawing/2014/main" id="{10343895-633B-4817-BFCE-046ACF824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2962275"/>
            <a:ext cx="66992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30.00</a:t>
            </a:r>
          </a:p>
        </p:txBody>
      </p:sp>
      <p:sp>
        <p:nvSpPr>
          <p:cNvPr id="30757" name="Rectangle 37">
            <a:extLst>
              <a:ext uri="{FF2B5EF4-FFF2-40B4-BE49-F238E27FC236}">
                <a16:creationId xmlns:a16="http://schemas.microsoft.com/office/drawing/2014/main" id="{0185D576-161B-44AF-85CD-0D3B2783D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176588"/>
            <a:ext cx="89217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S87457</a:t>
            </a:r>
          </a:p>
        </p:txBody>
      </p:sp>
      <p:sp>
        <p:nvSpPr>
          <p:cNvPr id="30758" name="Rectangle 38">
            <a:extLst>
              <a:ext uri="{FF2B5EF4-FFF2-40B4-BE49-F238E27FC236}">
                <a16:creationId xmlns:a16="http://schemas.microsoft.com/office/drawing/2014/main" id="{58654E5F-8D2D-4B6C-8F36-DA48A6D47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3176588"/>
            <a:ext cx="1131888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87/03/06</a:t>
            </a:r>
          </a:p>
        </p:txBody>
      </p:sp>
      <p:sp>
        <p:nvSpPr>
          <p:cNvPr id="30759" name="Rectangle 39">
            <a:extLst>
              <a:ext uri="{FF2B5EF4-FFF2-40B4-BE49-F238E27FC236}">
                <a16:creationId xmlns:a16="http://schemas.microsoft.com/office/drawing/2014/main" id="{8EB05F27-9C17-40E3-8D81-2FD65E6D7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3176588"/>
            <a:ext cx="7397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22322</a:t>
            </a:r>
          </a:p>
        </p:txBody>
      </p:sp>
      <p:sp>
        <p:nvSpPr>
          <p:cNvPr id="30760" name="Rectangle 40">
            <a:extLst>
              <a:ext uri="{FF2B5EF4-FFF2-40B4-BE49-F238E27FC236}">
                <a16:creationId xmlns:a16="http://schemas.microsoft.com/office/drawing/2014/main" id="{92FFE238-2E98-45AD-A860-558504E40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3176588"/>
            <a:ext cx="14906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D Head</a:t>
            </a:r>
          </a:p>
        </p:txBody>
      </p:sp>
      <p:sp>
        <p:nvSpPr>
          <p:cNvPr id="30761" name="Rectangle 41">
            <a:extLst>
              <a:ext uri="{FF2B5EF4-FFF2-40B4-BE49-F238E27FC236}">
                <a16:creationId xmlns:a16="http://schemas.microsoft.com/office/drawing/2014/main" id="{FFB4A64B-FD7B-4E2A-8765-3373EB662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3" y="3176588"/>
            <a:ext cx="2952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0762" name="Rectangle 42">
            <a:extLst>
              <a:ext uri="{FF2B5EF4-FFF2-40B4-BE49-F238E27FC236}">
                <a16:creationId xmlns:a16="http://schemas.microsoft.com/office/drawing/2014/main" id="{E6CCA0EE-DF70-4E58-A82F-96BE6CA85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3176588"/>
            <a:ext cx="6699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33.99</a:t>
            </a:r>
          </a:p>
        </p:txBody>
      </p:sp>
      <p:sp>
        <p:nvSpPr>
          <p:cNvPr id="30763" name="Rectangle 43">
            <a:extLst>
              <a:ext uri="{FF2B5EF4-FFF2-40B4-BE49-F238E27FC236}">
                <a16:creationId xmlns:a16="http://schemas.microsoft.com/office/drawing/2014/main" id="{A6A18E9C-252B-4D12-9374-FAA380C3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400425"/>
            <a:ext cx="892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S87461</a:t>
            </a:r>
          </a:p>
        </p:txBody>
      </p:sp>
      <p:sp>
        <p:nvSpPr>
          <p:cNvPr id="30764" name="Rectangle 44">
            <a:extLst>
              <a:ext uri="{FF2B5EF4-FFF2-40B4-BE49-F238E27FC236}">
                <a16:creationId xmlns:a16="http://schemas.microsoft.com/office/drawing/2014/main" id="{7F5E64B5-6E4F-4037-ADA1-3CB3E8A5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3400425"/>
            <a:ext cx="1131888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87/03/06</a:t>
            </a:r>
          </a:p>
        </p:txBody>
      </p:sp>
      <p:sp>
        <p:nvSpPr>
          <p:cNvPr id="30765" name="Rectangle 45">
            <a:extLst>
              <a:ext uri="{FF2B5EF4-FFF2-40B4-BE49-F238E27FC236}">
                <a16:creationId xmlns:a16="http://schemas.microsoft.com/office/drawing/2014/main" id="{6179C94F-3C04-4181-9023-45E563A2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3400425"/>
            <a:ext cx="73977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88722</a:t>
            </a:r>
          </a:p>
        </p:txBody>
      </p:sp>
      <p:sp>
        <p:nvSpPr>
          <p:cNvPr id="30766" name="Rectangle 46">
            <a:extLst>
              <a:ext uri="{FF2B5EF4-FFF2-40B4-BE49-F238E27FC236}">
                <a16:creationId xmlns:a16="http://schemas.microsoft.com/office/drawing/2014/main" id="{A74902DE-A8FC-4D42-9CA0-971B6918F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3400425"/>
            <a:ext cx="14605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ABC Ltd</a:t>
            </a:r>
          </a:p>
        </p:txBody>
      </p:sp>
      <p:sp>
        <p:nvSpPr>
          <p:cNvPr id="30767" name="Rectangle 47">
            <a:extLst>
              <a:ext uri="{FF2B5EF4-FFF2-40B4-BE49-F238E27FC236}">
                <a16:creationId xmlns:a16="http://schemas.microsoft.com/office/drawing/2014/main" id="{531148E8-31B7-439D-ABB9-59C977728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263" y="3400425"/>
            <a:ext cx="1460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0768" name="Rectangle 48">
            <a:extLst>
              <a:ext uri="{FF2B5EF4-FFF2-40B4-BE49-F238E27FC236}">
                <a16:creationId xmlns:a16="http://schemas.microsoft.com/office/drawing/2014/main" id="{D64BCF7B-3B48-46CA-9CEB-806A3DB02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3400425"/>
            <a:ext cx="66992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31.50</a:t>
            </a:r>
          </a:p>
        </p:txBody>
      </p:sp>
      <p:sp>
        <p:nvSpPr>
          <p:cNvPr id="30769" name="Rectangle 49">
            <a:extLst>
              <a:ext uri="{FF2B5EF4-FFF2-40B4-BE49-F238E27FC236}">
                <a16:creationId xmlns:a16="http://schemas.microsoft.com/office/drawing/2014/main" id="{CB861140-3E4B-40EC-B170-C55E3FACD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3613150"/>
            <a:ext cx="89217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S87475</a:t>
            </a:r>
          </a:p>
        </p:txBody>
      </p:sp>
      <p:sp>
        <p:nvSpPr>
          <p:cNvPr id="30770" name="Rectangle 50">
            <a:extLst>
              <a:ext uri="{FF2B5EF4-FFF2-40B4-BE49-F238E27FC236}">
                <a16:creationId xmlns:a16="http://schemas.microsoft.com/office/drawing/2014/main" id="{3D1CD8A4-DC29-4AE4-A241-00B1D65F4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3613150"/>
            <a:ext cx="1131888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87/03/06</a:t>
            </a:r>
          </a:p>
        </p:txBody>
      </p:sp>
      <p:sp>
        <p:nvSpPr>
          <p:cNvPr id="30771" name="Rectangle 51">
            <a:extLst>
              <a:ext uri="{FF2B5EF4-FFF2-40B4-BE49-F238E27FC236}">
                <a16:creationId xmlns:a16="http://schemas.microsoft.com/office/drawing/2014/main" id="{36A14B5B-B74B-45F7-A7A7-0ADCF605D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3613150"/>
            <a:ext cx="7397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62099</a:t>
            </a:r>
          </a:p>
        </p:txBody>
      </p:sp>
      <p:sp>
        <p:nvSpPr>
          <p:cNvPr id="30772" name="Rectangle 52">
            <a:extLst>
              <a:ext uri="{FF2B5EF4-FFF2-40B4-BE49-F238E27FC236}">
                <a16:creationId xmlns:a16="http://schemas.microsoft.com/office/drawing/2014/main" id="{3C804681-FE2F-4527-87B7-7902DCDF3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3613150"/>
            <a:ext cx="15255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C Lyon</a:t>
            </a:r>
          </a:p>
        </p:txBody>
      </p:sp>
      <p:sp>
        <p:nvSpPr>
          <p:cNvPr id="30773" name="Rectangle 53">
            <a:extLst>
              <a:ext uri="{FF2B5EF4-FFF2-40B4-BE49-F238E27FC236}">
                <a16:creationId xmlns:a16="http://schemas.microsoft.com/office/drawing/2014/main" id="{E50F2F09-F580-4117-9CD9-922F1CFA3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263" y="3613150"/>
            <a:ext cx="1460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0774" name="Rectangle 54">
            <a:extLst>
              <a:ext uri="{FF2B5EF4-FFF2-40B4-BE49-F238E27FC236}">
                <a16:creationId xmlns:a16="http://schemas.microsoft.com/office/drawing/2014/main" id="{9E6C043E-1053-47C4-BC97-409DFA8F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1850" y="3613150"/>
            <a:ext cx="6699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26.60</a:t>
            </a:r>
          </a:p>
        </p:txBody>
      </p:sp>
      <p:sp>
        <p:nvSpPr>
          <p:cNvPr id="30775" name="AutoShape 55">
            <a:extLst>
              <a:ext uri="{FF2B5EF4-FFF2-40B4-BE49-F238E27FC236}">
                <a16:creationId xmlns:a16="http://schemas.microsoft.com/office/drawing/2014/main" id="{413ED044-211A-40ED-8CB5-503C55A6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1239838"/>
            <a:ext cx="9320212" cy="257175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0776" name="Line 56">
            <a:extLst>
              <a:ext uri="{FF2B5EF4-FFF2-40B4-BE49-F238E27FC236}">
                <a16:creationId xmlns:a16="http://schemas.microsoft.com/office/drawing/2014/main" id="{BC78906C-B570-4321-8B83-7624742D4E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3" y="1738313"/>
            <a:ext cx="9334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77" name="Line 57">
            <a:extLst>
              <a:ext uri="{FF2B5EF4-FFF2-40B4-BE49-F238E27FC236}">
                <a16:creationId xmlns:a16="http://schemas.microsoft.com/office/drawing/2014/main" id="{96850E82-E6A1-40C4-9610-DF8821427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75" y="1739900"/>
            <a:ext cx="0" cy="2076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78" name="Line 58">
            <a:extLst>
              <a:ext uri="{FF2B5EF4-FFF2-40B4-BE49-F238E27FC236}">
                <a16:creationId xmlns:a16="http://schemas.microsoft.com/office/drawing/2014/main" id="{4FA18CF2-1735-4B4C-85B9-E76391AF6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8688" y="1739900"/>
            <a:ext cx="0" cy="2076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79" name="Line 59">
            <a:extLst>
              <a:ext uri="{FF2B5EF4-FFF2-40B4-BE49-F238E27FC236}">
                <a16:creationId xmlns:a16="http://schemas.microsoft.com/office/drawing/2014/main" id="{535E23E2-A388-4525-BF63-1CB6D287C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1963" y="1739900"/>
            <a:ext cx="0" cy="2076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0" name="Line 60">
            <a:extLst>
              <a:ext uri="{FF2B5EF4-FFF2-40B4-BE49-F238E27FC236}">
                <a16:creationId xmlns:a16="http://schemas.microsoft.com/office/drawing/2014/main" id="{2D275258-F969-44EB-BC3F-079B5A5F35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1739900"/>
            <a:ext cx="0" cy="2076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1" name="Line 61">
            <a:extLst>
              <a:ext uri="{FF2B5EF4-FFF2-40B4-BE49-F238E27FC236}">
                <a16:creationId xmlns:a16="http://schemas.microsoft.com/office/drawing/2014/main" id="{A74B21BD-E37D-4EA3-8DE0-6A4D35D36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0225" y="1739900"/>
            <a:ext cx="0" cy="2076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2" name="Rectangle 62">
            <a:extLst>
              <a:ext uri="{FF2B5EF4-FFF2-40B4-BE49-F238E27FC236}">
                <a16:creationId xmlns:a16="http://schemas.microsoft.com/office/drawing/2014/main" id="{914AECA3-E143-4347-9A73-27BA93050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8" y="965200"/>
            <a:ext cx="1154112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ELőTTE</a:t>
            </a:r>
          </a:p>
        </p:txBody>
      </p:sp>
      <p:sp>
        <p:nvSpPr>
          <p:cNvPr id="30783" name="Rectangle 63">
            <a:extLst>
              <a:ext uri="{FF2B5EF4-FFF2-40B4-BE49-F238E27FC236}">
                <a16:creationId xmlns:a16="http://schemas.microsoft.com/office/drawing/2014/main" id="{2A785BC1-AB03-4697-8893-E46AD3929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924300"/>
            <a:ext cx="101600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UTÁNA</a:t>
            </a:r>
          </a:p>
        </p:txBody>
      </p:sp>
      <p:sp>
        <p:nvSpPr>
          <p:cNvPr id="30784" name="Line 64">
            <a:extLst>
              <a:ext uri="{FF2B5EF4-FFF2-40B4-BE49-F238E27FC236}">
                <a16:creationId xmlns:a16="http://schemas.microsoft.com/office/drawing/2014/main" id="{3F1F3EE5-285D-44BD-9F40-2890EAE0B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" y="4181475"/>
            <a:ext cx="0" cy="1892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5" name="Line 65">
            <a:extLst>
              <a:ext uri="{FF2B5EF4-FFF2-40B4-BE49-F238E27FC236}">
                <a16:creationId xmlns:a16="http://schemas.microsoft.com/office/drawing/2014/main" id="{78F9B40F-535F-45D4-93A6-BD5310FE7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99600" y="4181475"/>
            <a:ext cx="0" cy="1892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6" name="Rectangle 66">
            <a:extLst>
              <a:ext uri="{FF2B5EF4-FFF2-40B4-BE49-F238E27FC236}">
                <a16:creationId xmlns:a16="http://schemas.microsoft.com/office/drawing/2014/main" id="{E84C92E4-C93D-4990-8ED9-BC42AE137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538" y="4213225"/>
            <a:ext cx="1719262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Első normál alak</a:t>
            </a:r>
          </a:p>
        </p:txBody>
      </p:sp>
      <p:sp>
        <p:nvSpPr>
          <p:cNvPr id="30787" name="Line 67">
            <a:extLst>
              <a:ext uri="{FF2B5EF4-FFF2-40B4-BE49-F238E27FC236}">
                <a16:creationId xmlns:a16="http://schemas.microsoft.com/office/drawing/2014/main" id="{5574EDF2-97D9-44BB-ADBB-15B1C1426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6288" y="4184650"/>
            <a:ext cx="0" cy="1884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8" name="Line 68">
            <a:extLst>
              <a:ext uri="{FF2B5EF4-FFF2-40B4-BE49-F238E27FC236}">
                <a16:creationId xmlns:a16="http://schemas.microsoft.com/office/drawing/2014/main" id="{3636478C-8C27-4229-943B-7C66FCCA6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8" y="4184650"/>
            <a:ext cx="0" cy="1884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89" name="Line 69">
            <a:extLst>
              <a:ext uri="{FF2B5EF4-FFF2-40B4-BE49-F238E27FC236}">
                <a16:creationId xmlns:a16="http://schemas.microsoft.com/office/drawing/2014/main" id="{ABBA2783-9C15-463C-AD22-DEB50579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025" y="4503738"/>
            <a:ext cx="92567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90" name="Line 70">
            <a:extLst>
              <a:ext uri="{FF2B5EF4-FFF2-40B4-BE49-F238E27FC236}">
                <a16:creationId xmlns:a16="http://schemas.microsoft.com/office/drawing/2014/main" id="{A6CC6B3A-2128-4D5D-B18C-32397802E2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9550" y="4171950"/>
            <a:ext cx="9297988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91" name="Rectangle 71">
            <a:extLst>
              <a:ext uri="{FF2B5EF4-FFF2-40B4-BE49-F238E27FC236}">
                <a16:creationId xmlns:a16="http://schemas.microsoft.com/office/drawing/2014/main" id="{C1414C5D-C937-4992-84EF-16E18A803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25" y="4214813"/>
            <a:ext cx="1304925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Racionalizált</a:t>
            </a:r>
          </a:p>
        </p:txBody>
      </p:sp>
      <p:sp>
        <p:nvSpPr>
          <p:cNvPr id="30792" name="Rectangle 72">
            <a:extLst>
              <a:ext uri="{FF2B5EF4-FFF2-40B4-BE49-F238E27FC236}">
                <a16:creationId xmlns:a16="http://schemas.microsoft.com/office/drawing/2014/main" id="{F2247761-BC51-4F0A-9BDA-2A46132D0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4214813"/>
            <a:ext cx="16954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Második normál alak</a:t>
            </a:r>
          </a:p>
        </p:txBody>
      </p:sp>
      <p:sp>
        <p:nvSpPr>
          <p:cNvPr id="30793" name="Rectangle 73">
            <a:extLst>
              <a:ext uri="{FF2B5EF4-FFF2-40B4-BE49-F238E27FC236}">
                <a16:creationId xmlns:a16="http://schemas.microsoft.com/office/drawing/2014/main" id="{987D1F60-F9C1-4A1C-85CD-FF1C903ED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4213225"/>
            <a:ext cx="173355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Harmadik normál alak</a:t>
            </a:r>
          </a:p>
        </p:txBody>
      </p:sp>
      <p:sp>
        <p:nvSpPr>
          <p:cNvPr id="30794" name="Line 74">
            <a:extLst>
              <a:ext uri="{FF2B5EF4-FFF2-40B4-BE49-F238E27FC236}">
                <a16:creationId xmlns:a16="http://schemas.microsoft.com/office/drawing/2014/main" id="{0F7E3441-7B02-452D-B1A5-774F918C6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2063" y="4181475"/>
            <a:ext cx="0" cy="18811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95" name="Line 75">
            <a:extLst>
              <a:ext uri="{FF2B5EF4-FFF2-40B4-BE49-F238E27FC236}">
                <a16:creationId xmlns:a16="http://schemas.microsoft.com/office/drawing/2014/main" id="{3ACDD27E-4564-4727-ADC0-668646806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5025" y="4189413"/>
            <a:ext cx="0" cy="1882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796" name="Rectangle 76">
            <a:extLst>
              <a:ext uri="{FF2B5EF4-FFF2-40B4-BE49-F238E27FC236}">
                <a16:creationId xmlns:a16="http://schemas.microsoft.com/office/drawing/2014/main" id="{BA34D515-6B45-4D0D-850A-43DDB2FB9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4257675"/>
            <a:ext cx="12954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ADATELEMEK</a:t>
            </a:r>
          </a:p>
        </p:txBody>
      </p:sp>
      <p:sp>
        <p:nvSpPr>
          <p:cNvPr id="30797" name="Rectangle 77">
            <a:extLst>
              <a:ext uri="{FF2B5EF4-FFF2-40B4-BE49-F238E27FC236}">
                <a16:creationId xmlns:a16="http://schemas.microsoft.com/office/drawing/2014/main" id="{23A02096-9C18-4DC2-BDE6-98501A53E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4552950"/>
            <a:ext cx="15970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0798" name="Rectangle 78">
            <a:extLst>
              <a:ext uri="{FF2B5EF4-FFF2-40B4-BE49-F238E27FC236}">
                <a16:creationId xmlns:a16="http://schemas.microsoft.com/office/drawing/2014/main" id="{3D0BB1FC-9398-41BD-A7FE-ADDD15EA4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779963"/>
            <a:ext cx="627063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0799" name="Rectangle 79">
            <a:extLst>
              <a:ext uri="{FF2B5EF4-FFF2-40B4-BE49-F238E27FC236}">
                <a16:creationId xmlns:a16="http://schemas.microsoft.com/office/drawing/2014/main" id="{6759F6A8-92CD-4E4A-8875-542C63E6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4973638"/>
            <a:ext cx="2166938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0800" name="Rectangle 80">
            <a:extLst>
              <a:ext uri="{FF2B5EF4-FFF2-40B4-BE49-F238E27FC236}">
                <a16:creationId xmlns:a16="http://schemas.microsoft.com/office/drawing/2014/main" id="{E76C4A01-DC58-4754-B3B9-F54F2A5F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5167313"/>
            <a:ext cx="1708150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dátum</a:t>
            </a:r>
          </a:p>
        </p:txBody>
      </p:sp>
      <p:sp>
        <p:nvSpPr>
          <p:cNvPr id="30801" name="Rectangle 81">
            <a:extLst>
              <a:ext uri="{FF2B5EF4-FFF2-40B4-BE49-F238E27FC236}">
                <a16:creationId xmlns:a16="http://schemas.microsoft.com/office/drawing/2014/main" id="{313FFC16-F6F4-4ED6-A832-006F84E54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5359400"/>
            <a:ext cx="12319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0802" name="Rectangle 82">
            <a:extLst>
              <a:ext uri="{FF2B5EF4-FFF2-40B4-BE49-F238E27FC236}">
                <a16:creationId xmlns:a16="http://schemas.microsoft.com/office/drawing/2014/main" id="{CE6A4814-8FF7-471F-A7D3-10FBE783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" y="5553075"/>
            <a:ext cx="40957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0803" name="Rectangle 83">
            <a:extLst>
              <a:ext uri="{FF2B5EF4-FFF2-40B4-BE49-F238E27FC236}">
                <a16:creationId xmlns:a16="http://schemas.microsoft.com/office/drawing/2014/main" id="{F0F22B12-28BE-41D5-B941-C48E4D04F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" y="5748338"/>
            <a:ext cx="111442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0804" name="Rectangle 84">
            <a:extLst>
              <a:ext uri="{FF2B5EF4-FFF2-40B4-BE49-F238E27FC236}">
                <a16:creationId xmlns:a16="http://schemas.microsoft.com/office/drawing/2014/main" id="{E68678D5-75B5-46C4-A9F6-0E67F2CE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5935663"/>
            <a:ext cx="234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3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0805" name="Line 85">
            <a:extLst>
              <a:ext uri="{FF2B5EF4-FFF2-40B4-BE49-F238E27FC236}">
                <a16:creationId xmlns:a16="http://schemas.microsoft.com/office/drawing/2014/main" id="{18EDE231-D9DA-4179-9EF0-0A498FF60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50" y="4719638"/>
            <a:ext cx="1511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806" name="Line 86">
            <a:extLst>
              <a:ext uri="{FF2B5EF4-FFF2-40B4-BE49-F238E27FC236}">
                <a16:creationId xmlns:a16="http://schemas.microsoft.com/office/drawing/2014/main" id="{940D0275-15A3-463C-8519-382A927A0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850" y="2230438"/>
            <a:ext cx="9318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807" name="Rectangle 87">
            <a:extLst>
              <a:ext uri="{FF2B5EF4-FFF2-40B4-BE49-F238E27FC236}">
                <a16:creationId xmlns:a16="http://schemas.microsoft.com/office/drawing/2014/main" id="{725DA209-7B89-498D-8921-C34BC296F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2725"/>
            <a:ext cx="982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1.lépés</a:t>
            </a:r>
          </a:p>
          <a:p>
            <a:pPr algn="ctr"/>
            <a:r>
              <a:rPr lang="en-US" altLang="hu-HU" sz="2400" b="0">
                <a:solidFill>
                  <a:srgbClr val="000000"/>
                </a:solidFill>
              </a:rPr>
              <a:t>Nem normalizált alak (0NF) létrehozása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Élőláb helye 4">
            <a:extLst>
              <a:ext uri="{FF2B5EF4-FFF2-40B4-BE49-F238E27FC236}">
                <a16:creationId xmlns:a16="http://schemas.microsoft.com/office/drawing/2014/main" id="{CC4271E1-A15D-4C69-A578-3F926DCA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0" name="Dia számának helye 5">
            <a:extLst>
              <a:ext uri="{FF2B5EF4-FFF2-40B4-BE49-F238E27FC236}">
                <a16:creationId xmlns:a16="http://schemas.microsoft.com/office/drawing/2014/main" id="{2C22BD83-B1F9-440D-8980-3C8AECB2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FC6-A57F-45CA-864B-EB56FEE6EB72}" type="slidenum">
              <a:rPr lang="en-US" altLang="hu-HU"/>
              <a:pPr/>
              <a:t>16</a:t>
            </a:fld>
            <a:endParaRPr lang="en-US" altLang="hu-H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E0B2164-2AE1-4055-B6E9-834D475B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75E1E95-3213-439B-B585-E0FEDCF38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07A024A-29C2-4FBF-AC00-8179B713A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9738" y="257175"/>
            <a:ext cx="9453562" cy="8477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2.LÉPÉS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Első normálalakra (1NF) hozás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95CC8FAD-AA78-42E9-B7E6-A8EAC8558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909888"/>
            <a:ext cx="1265238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ELőTTE</a:t>
            </a:r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7D2B5460-217D-41B7-ADB1-733805422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75" y="3165475"/>
            <a:ext cx="0" cy="282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F6269B7-56FE-43E0-B3AE-99FA097F8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3282950"/>
            <a:ext cx="2405063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Első normálforma</a:t>
            </a:r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53803E94-4BA7-487F-BFA5-8337C5299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0613" y="3168650"/>
            <a:ext cx="0" cy="281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168B66CB-591B-4EC3-B53A-112865EC3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75" y="3514725"/>
            <a:ext cx="9077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15BF36BB-1743-4437-86AA-19C8A714C7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75" y="3165475"/>
            <a:ext cx="9077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F2E5146D-7D84-4EB3-B9AD-0BAD7F2C7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3282950"/>
            <a:ext cx="223202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Második normálforma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C1CE2F0D-5F6E-4276-80ED-2FA1A7D0E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825" y="3186113"/>
            <a:ext cx="9525" cy="2776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B3724AB1-7E42-4035-8B17-A6AAE8DD2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2775" y="3168650"/>
            <a:ext cx="0" cy="28162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FA2098EE-7F4F-4DA7-8C3C-7B63F7875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200" y="3282950"/>
            <a:ext cx="12715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Adatelemek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29B68AB9-8715-4C29-B9FA-CD8061EDA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3660775"/>
            <a:ext cx="134461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C5224B94-C06E-4E92-AD39-1B427CC3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3884613"/>
            <a:ext cx="627063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29803699-1D41-4220-A7C1-4864E4904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105275"/>
            <a:ext cx="20320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szám</a:t>
            </a:r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80EE48EB-C811-42E0-A5BF-72988E7D0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327525"/>
            <a:ext cx="16510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</a:t>
            </a:r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94A59BC2-464F-419C-A816-A9B3A672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4552950"/>
            <a:ext cx="12334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2788" name="Rectangle 20">
            <a:extLst>
              <a:ext uri="{FF2B5EF4-FFF2-40B4-BE49-F238E27FC236}">
                <a16:creationId xmlns:a16="http://schemas.microsoft.com/office/drawing/2014/main" id="{5590EEC8-5ABD-4140-B4CE-A9B4809E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4775200"/>
            <a:ext cx="407987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2789" name="Rectangle 21">
            <a:extLst>
              <a:ext uri="{FF2B5EF4-FFF2-40B4-BE49-F238E27FC236}">
                <a16:creationId xmlns:a16="http://schemas.microsoft.com/office/drawing/2014/main" id="{1BDB5F02-100D-4AC8-B5F5-F65A601DF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999038"/>
            <a:ext cx="111442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2790" name="Rectangle 22">
            <a:extLst>
              <a:ext uri="{FF2B5EF4-FFF2-40B4-BE49-F238E27FC236}">
                <a16:creationId xmlns:a16="http://schemas.microsoft.com/office/drawing/2014/main" id="{D9D00070-228D-497C-9ADA-4F480D390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222874"/>
            <a:ext cx="344482" cy="19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2791" name="Rectangle 23">
            <a:extLst>
              <a:ext uri="{FF2B5EF4-FFF2-40B4-BE49-F238E27FC236}">
                <a16:creationId xmlns:a16="http://schemas.microsoft.com/office/drawing/2014/main" id="{DA9B1CB1-8B8D-4EB3-81CC-B710F191A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92288"/>
            <a:ext cx="9512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Különítsük el az ismétlődő csoportokat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Adatelemek olyan csoportja, vagy olyan adatelem, amelynek a kulcs egyetlen értéke esetén több értéke lehet.</a:t>
            </a:r>
          </a:p>
        </p:txBody>
      </p:sp>
      <p:sp>
        <p:nvSpPr>
          <p:cNvPr id="32792" name="Rectangle 24">
            <a:extLst>
              <a:ext uri="{FF2B5EF4-FFF2-40B4-BE49-F238E27FC236}">
                <a16:creationId xmlns:a16="http://schemas.microsoft.com/office/drawing/2014/main" id="{19F4499B-B53C-4EA0-977E-F6DE9AB9B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588" y="2909888"/>
            <a:ext cx="111760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UTÁNA</a:t>
            </a: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B7724151-B52A-482E-89DD-87E436A9D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3656013"/>
            <a:ext cx="131445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2794" name="Rectangle 26">
            <a:extLst>
              <a:ext uri="{FF2B5EF4-FFF2-40B4-BE49-F238E27FC236}">
                <a16:creationId xmlns:a16="http://schemas.microsoft.com/office/drawing/2014/main" id="{0C9FDD64-83CA-43AF-BEE6-E3CBEC065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3878263"/>
            <a:ext cx="625475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2795" name="Rectangle 27">
            <a:extLst>
              <a:ext uri="{FF2B5EF4-FFF2-40B4-BE49-F238E27FC236}">
                <a16:creationId xmlns:a16="http://schemas.microsoft.com/office/drawing/2014/main" id="{15CA084E-A49E-41B0-A754-3F4C7C778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4325938"/>
            <a:ext cx="1266825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2796" name="Rectangle 28">
            <a:extLst>
              <a:ext uri="{FF2B5EF4-FFF2-40B4-BE49-F238E27FC236}">
                <a16:creationId xmlns:a16="http://schemas.microsoft.com/office/drawing/2014/main" id="{54182897-7E5F-46C7-A80B-884FCC8DF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150" y="4551363"/>
            <a:ext cx="2044700" cy="18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2797" name="Rectangle 29">
            <a:extLst>
              <a:ext uri="{FF2B5EF4-FFF2-40B4-BE49-F238E27FC236}">
                <a16:creationId xmlns:a16="http://schemas.microsoft.com/office/drawing/2014/main" id="{AF5E0A5B-39A1-4EEF-8FD5-8300E3A54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4999038"/>
            <a:ext cx="1233488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2798" name="Rectangle 30">
            <a:extLst>
              <a:ext uri="{FF2B5EF4-FFF2-40B4-BE49-F238E27FC236}">
                <a16:creationId xmlns:a16="http://schemas.microsoft.com/office/drawing/2014/main" id="{73CFC925-9763-45A5-83C1-F964B21AF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5222875"/>
            <a:ext cx="411163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2799" name="Rectangle 31">
            <a:extLst>
              <a:ext uri="{FF2B5EF4-FFF2-40B4-BE49-F238E27FC236}">
                <a16:creationId xmlns:a16="http://schemas.microsoft.com/office/drawing/2014/main" id="{6D2F321B-114C-42A1-9C0D-6A5FE81E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0" y="5445125"/>
            <a:ext cx="11144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2800" name="Rectangle 32">
            <a:extLst>
              <a:ext uri="{FF2B5EF4-FFF2-40B4-BE49-F238E27FC236}">
                <a16:creationId xmlns:a16="http://schemas.microsoft.com/office/drawing/2014/main" id="{991544DC-3DB4-4EA5-B943-E52C30F02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5668963"/>
            <a:ext cx="444500" cy="21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2801" name="Rectangle 33">
            <a:extLst>
              <a:ext uri="{FF2B5EF4-FFF2-40B4-BE49-F238E27FC236}">
                <a16:creationId xmlns:a16="http://schemas.microsoft.com/office/drawing/2014/main" id="{0EC0A537-FA61-4DB9-813F-1A927F13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850" y="4776788"/>
            <a:ext cx="1795463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dátuma</a:t>
            </a:r>
          </a:p>
        </p:txBody>
      </p:sp>
      <p:sp>
        <p:nvSpPr>
          <p:cNvPr id="32802" name="Line 34">
            <a:extLst>
              <a:ext uri="{FF2B5EF4-FFF2-40B4-BE49-F238E27FC236}">
                <a16:creationId xmlns:a16="http://schemas.microsoft.com/office/drawing/2014/main" id="{753E516B-C464-43B2-A144-83DE57104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73500"/>
            <a:ext cx="115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3" name="Line 35">
            <a:extLst>
              <a:ext uri="{FF2B5EF4-FFF2-40B4-BE49-F238E27FC236}">
                <a16:creationId xmlns:a16="http://schemas.microsoft.com/office/drawing/2014/main" id="{5D90D787-64C1-41AC-BC70-F265C405D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0600" y="455930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4" name="Line 36">
            <a:extLst>
              <a:ext uri="{FF2B5EF4-FFF2-40B4-BE49-F238E27FC236}">
                <a16:creationId xmlns:a16="http://schemas.microsoft.com/office/drawing/2014/main" id="{E0562B47-3057-4C57-95FA-4D3213D10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00" y="4787900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2805" name="Line 37">
            <a:extLst>
              <a:ext uri="{FF2B5EF4-FFF2-40B4-BE49-F238E27FC236}">
                <a16:creationId xmlns:a16="http://schemas.microsoft.com/office/drawing/2014/main" id="{AD92476B-B28F-4A29-8DE0-83AA20554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73500"/>
            <a:ext cx="1282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Élőláb helye 4">
            <a:extLst>
              <a:ext uri="{FF2B5EF4-FFF2-40B4-BE49-F238E27FC236}">
                <a16:creationId xmlns:a16="http://schemas.microsoft.com/office/drawing/2014/main" id="{1978D772-2E27-41F0-8446-C693B4F2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54" name="Dia számának helye 5">
            <a:extLst>
              <a:ext uri="{FF2B5EF4-FFF2-40B4-BE49-F238E27FC236}">
                <a16:creationId xmlns:a16="http://schemas.microsoft.com/office/drawing/2014/main" id="{72B506D2-DCA2-403E-ACDE-A9B6F090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687E-11A4-46B1-A98F-5DE52B2EB2B8}" type="slidenum">
              <a:rPr lang="en-US" altLang="hu-HU"/>
              <a:pPr/>
              <a:t>17</a:t>
            </a:fld>
            <a:endParaRPr lang="en-US" altLang="hu-H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E98C748-4357-4E04-9787-A98C277E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A25BE27-E921-4965-96F7-E8A5F54A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C3582C2B-FA49-467D-A26C-8B8C16054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0375" y="365125"/>
            <a:ext cx="9445625" cy="77787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3.LÉPÉS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Második normálalakra (2NF) hozás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2A2499C-6337-42E7-8A7D-ED9F697B3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638" y="2698750"/>
            <a:ext cx="1263650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ELőTTE</a:t>
            </a:r>
          </a:p>
        </p:txBody>
      </p:sp>
      <p:sp>
        <p:nvSpPr>
          <p:cNvPr id="34822" name="Line 6">
            <a:extLst>
              <a:ext uri="{FF2B5EF4-FFF2-40B4-BE49-F238E27FC236}">
                <a16:creationId xmlns:a16="http://schemas.microsoft.com/office/drawing/2014/main" id="{864A9FA5-1BD1-457E-AE58-AC9616CF6B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959100"/>
            <a:ext cx="0" cy="309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1208C82E-52F8-4486-870C-3401910A9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938" y="3028950"/>
            <a:ext cx="21971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Első normálalak</a:t>
            </a: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D3E76EB4-A979-4E8C-B127-02FEC99E3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9663" y="2962275"/>
            <a:ext cx="0" cy="3084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25" name="Line 9">
            <a:extLst>
              <a:ext uri="{FF2B5EF4-FFF2-40B4-BE49-F238E27FC236}">
                <a16:creationId xmlns:a16="http://schemas.microsoft.com/office/drawing/2014/main" id="{7ED9A360-EF96-434E-BB8E-2A669E212E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313" y="3308350"/>
            <a:ext cx="907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26" name="Line 10">
            <a:extLst>
              <a:ext uri="{FF2B5EF4-FFF2-40B4-BE49-F238E27FC236}">
                <a16:creationId xmlns:a16="http://schemas.microsoft.com/office/drawing/2014/main" id="{C33838D7-0902-4A22-AF56-B8D9C86A1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313" y="2959100"/>
            <a:ext cx="90757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6869983C-8979-4C00-AA48-64A19E52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738" y="3035300"/>
            <a:ext cx="20891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Második normálalak</a:t>
            </a:r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F50BA77C-E039-4829-BB70-BDF7350F2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2981325"/>
            <a:ext cx="4762" cy="305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74A5E56C-5BC1-4055-BFF5-5DDD0E57F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2962275"/>
            <a:ext cx="0" cy="3084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7516E906-9CCE-4E48-8DDC-64B354A93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040063"/>
            <a:ext cx="1270000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Adatelemek</a:t>
            </a:r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C42625B3-4C6C-4BD2-BD38-C0C02BBDC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3452813"/>
            <a:ext cx="1266825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4832" name="Rectangle 16">
            <a:extLst>
              <a:ext uri="{FF2B5EF4-FFF2-40B4-BE49-F238E27FC236}">
                <a16:creationId xmlns:a16="http://schemas.microsoft.com/office/drawing/2014/main" id="{DD975334-18C3-4464-BF83-C7382D3F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695700"/>
            <a:ext cx="627063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4833" name="Rectangle 17">
            <a:extLst>
              <a:ext uri="{FF2B5EF4-FFF2-40B4-BE49-F238E27FC236}">
                <a16:creationId xmlns:a16="http://schemas.microsoft.com/office/drawing/2014/main" id="{4CEB0C9D-AB7F-4C59-88DD-06CCBFA24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3" y="3898900"/>
            <a:ext cx="230187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4834" name="Rectangle 18">
            <a:extLst>
              <a:ext uri="{FF2B5EF4-FFF2-40B4-BE49-F238E27FC236}">
                <a16:creationId xmlns:a16="http://schemas.microsoft.com/office/drawing/2014/main" id="{417D2786-72CD-4155-9B88-9CFB663D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4121150"/>
            <a:ext cx="1655763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</a:t>
            </a:r>
          </a:p>
        </p:txBody>
      </p:sp>
      <p:sp>
        <p:nvSpPr>
          <p:cNvPr id="34835" name="Rectangle 19">
            <a:extLst>
              <a:ext uri="{FF2B5EF4-FFF2-40B4-BE49-F238E27FC236}">
                <a16:creationId xmlns:a16="http://schemas.microsoft.com/office/drawing/2014/main" id="{E9CE9CB0-7EF1-4BD1-9F07-48EEE1CBD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4344988"/>
            <a:ext cx="12334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4836" name="Rectangle 20">
            <a:extLst>
              <a:ext uri="{FF2B5EF4-FFF2-40B4-BE49-F238E27FC236}">
                <a16:creationId xmlns:a16="http://schemas.microsoft.com/office/drawing/2014/main" id="{89C85340-01ED-47E4-B46D-A2AE28AC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4568825"/>
            <a:ext cx="40957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4837" name="Rectangle 21">
            <a:extLst>
              <a:ext uri="{FF2B5EF4-FFF2-40B4-BE49-F238E27FC236}">
                <a16:creationId xmlns:a16="http://schemas.microsoft.com/office/drawing/2014/main" id="{7B221DDA-5140-41B7-96C7-6A19C3FB7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4791075"/>
            <a:ext cx="11144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0390F604-C99D-410B-AFCA-45E89F906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5016500"/>
            <a:ext cx="4762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4839" name="Rectangle 23">
            <a:extLst>
              <a:ext uri="{FF2B5EF4-FFF2-40B4-BE49-F238E27FC236}">
                <a16:creationId xmlns:a16="http://schemas.microsoft.com/office/drawing/2014/main" id="{9E34A3CA-BF7E-4A51-8701-30768312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7263" y="2698750"/>
            <a:ext cx="1119187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UTÁNA</a:t>
            </a:r>
          </a:p>
        </p:txBody>
      </p:sp>
      <p:sp>
        <p:nvSpPr>
          <p:cNvPr id="34840" name="Rectangle 24">
            <a:extLst>
              <a:ext uri="{FF2B5EF4-FFF2-40B4-BE49-F238E27FC236}">
                <a16:creationId xmlns:a16="http://schemas.microsoft.com/office/drawing/2014/main" id="{B748EFB1-E8C7-4780-A0EA-8E7B0FF3A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119563"/>
            <a:ext cx="1268413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4841" name="Rectangle 25">
            <a:extLst>
              <a:ext uri="{FF2B5EF4-FFF2-40B4-BE49-F238E27FC236}">
                <a16:creationId xmlns:a16="http://schemas.microsoft.com/office/drawing/2014/main" id="{B0AFD352-F0ED-4851-BA95-77CD03050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4344988"/>
            <a:ext cx="170497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4842" name="Rectangle 26">
            <a:extLst>
              <a:ext uri="{FF2B5EF4-FFF2-40B4-BE49-F238E27FC236}">
                <a16:creationId xmlns:a16="http://schemas.microsoft.com/office/drawing/2014/main" id="{924D4A1A-B1C8-4E6B-85DA-23644CA28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791075"/>
            <a:ext cx="12319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4843" name="Rectangle 27">
            <a:extLst>
              <a:ext uri="{FF2B5EF4-FFF2-40B4-BE49-F238E27FC236}">
                <a16:creationId xmlns:a16="http://schemas.microsoft.com/office/drawing/2014/main" id="{BB0213E8-1C63-40E0-A36D-8AADE8E66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5016500"/>
            <a:ext cx="4079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4844" name="Rectangle 28">
            <a:extLst>
              <a:ext uri="{FF2B5EF4-FFF2-40B4-BE49-F238E27FC236}">
                <a16:creationId xmlns:a16="http://schemas.microsoft.com/office/drawing/2014/main" id="{77FECF88-22E4-44C1-8BC1-3B9D465AD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5238750"/>
            <a:ext cx="111442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4845" name="Rectangle 29">
            <a:extLst>
              <a:ext uri="{FF2B5EF4-FFF2-40B4-BE49-F238E27FC236}">
                <a16:creationId xmlns:a16="http://schemas.microsoft.com/office/drawing/2014/main" id="{561C2CD8-2691-40F8-968B-A89C8F0C8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5462588"/>
            <a:ext cx="398464" cy="15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  <a:endParaRPr lang="en-US" altLang="hu-HU" sz="16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46" name="Rectangle 30">
            <a:extLst>
              <a:ext uri="{FF2B5EF4-FFF2-40B4-BE49-F238E27FC236}">
                <a16:creationId xmlns:a16="http://schemas.microsoft.com/office/drawing/2014/main" id="{7EB613BE-ABD8-4663-95F6-BD14CA965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568825"/>
            <a:ext cx="16525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</a:t>
            </a:r>
          </a:p>
        </p:txBody>
      </p:sp>
      <p:sp>
        <p:nvSpPr>
          <p:cNvPr id="34847" name="Rectangle 31">
            <a:extLst>
              <a:ext uri="{FF2B5EF4-FFF2-40B4-BE49-F238E27FC236}">
                <a16:creationId xmlns:a16="http://schemas.microsoft.com/office/drawing/2014/main" id="{23EE8B94-A6ED-47ED-9FA6-6E4B97914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1900238"/>
            <a:ext cx="8455025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Különítsük el a kulcs  részeitől való függőségeket</a:t>
            </a:r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! (külön relációkba)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Minden mező a teljes kulcshoz kapcsolódik vagy annak egy részéhez?</a:t>
            </a:r>
          </a:p>
        </p:txBody>
      </p:sp>
      <p:sp>
        <p:nvSpPr>
          <p:cNvPr id="34848" name="Rectangle 32">
            <a:extLst>
              <a:ext uri="{FF2B5EF4-FFF2-40B4-BE49-F238E27FC236}">
                <a16:creationId xmlns:a16="http://schemas.microsoft.com/office/drawing/2014/main" id="{B619EF4D-90FD-4FFE-9689-6AFD687E3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4117975"/>
            <a:ext cx="1268413" cy="12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4849" name="Rectangle 33">
            <a:extLst>
              <a:ext uri="{FF2B5EF4-FFF2-40B4-BE49-F238E27FC236}">
                <a16:creationId xmlns:a16="http://schemas.microsoft.com/office/drawing/2014/main" id="{1AF7F4C3-9284-4FC3-88F8-86918A536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4344988"/>
            <a:ext cx="2084388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4850" name="Rectangle 34">
            <a:extLst>
              <a:ext uri="{FF2B5EF4-FFF2-40B4-BE49-F238E27FC236}">
                <a16:creationId xmlns:a16="http://schemas.microsoft.com/office/drawing/2014/main" id="{FB77FC94-0A32-4AB5-81DD-CEC30EFC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4791075"/>
            <a:ext cx="368301" cy="171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4851" name="Rectangle 35">
            <a:extLst>
              <a:ext uri="{FF2B5EF4-FFF2-40B4-BE49-F238E27FC236}">
                <a16:creationId xmlns:a16="http://schemas.microsoft.com/office/drawing/2014/main" id="{ED347231-7425-4C41-B76D-1DFFC4677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638" y="4567238"/>
            <a:ext cx="111442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4852" name="Rectangle 36">
            <a:extLst>
              <a:ext uri="{FF2B5EF4-FFF2-40B4-BE49-F238E27FC236}">
                <a16:creationId xmlns:a16="http://schemas.microsoft.com/office/drawing/2014/main" id="{08F9DF8B-E1B2-430D-9A04-0B2D3F39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5233988"/>
            <a:ext cx="2105025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Rendelési szám</a:t>
            </a:r>
          </a:p>
        </p:txBody>
      </p:sp>
      <p:sp>
        <p:nvSpPr>
          <p:cNvPr id="34853" name="Rectangle 37">
            <a:extLst>
              <a:ext uri="{FF2B5EF4-FFF2-40B4-BE49-F238E27FC236}">
                <a16:creationId xmlns:a16="http://schemas.microsoft.com/office/drawing/2014/main" id="{A4FFCF74-95AA-4B37-86F7-F01E01D1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5680075"/>
            <a:ext cx="1230313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4854" name="Rectangle 38">
            <a:extLst>
              <a:ext uri="{FF2B5EF4-FFF2-40B4-BE49-F238E27FC236}">
                <a16:creationId xmlns:a16="http://schemas.microsoft.com/office/drawing/2014/main" id="{23AA7830-407B-4A5B-A876-25EEC2E36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5456238"/>
            <a:ext cx="1655762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Rendelés dátum</a:t>
            </a:r>
          </a:p>
        </p:txBody>
      </p:sp>
      <p:sp>
        <p:nvSpPr>
          <p:cNvPr id="34855" name="Rectangle 39">
            <a:extLst>
              <a:ext uri="{FF2B5EF4-FFF2-40B4-BE49-F238E27FC236}">
                <a16:creationId xmlns:a16="http://schemas.microsoft.com/office/drawing/2014/main" id="{54331FCF-65E6-4DE2-B832-D4B7ED597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5902325"/>
            <a:ext cx="4079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4856" name="Rectangle 40">
            <a:extLst>
              <a:ext uri="{FF2B5EF4-FFF2-40B4-BE49-F238E27FC236}">
                <a16:creationId xmlns:a16="http://schemas.microsoft.com/office/drawing/2014/main" id="{3494146E-2C73-4EAB-876B-F48AB76FA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452813"/>
            <a:ext cx="1265237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4857" name="Rectangle 41">
            <a:extLst>
              <a:ext uri="{FF2B5EF4-FFF2-40B4-BE49-F238E27FC236}">
                <a16:creationId xmlns:a16="http://schemas.microsoft.com/office/drawing/2014/main" id="{747696D7-86B4-49E3-BE63-5A8C6153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452813"/>
            <a:ext cx="1265237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4858" name="Rectangle 42">
            <a:extLst>
              <a:ext uri="{FF2B5EF4-FFF2-40B4-BE49-F238E27FC236}">
                <a16:creationId xmlns:a16="http://schemas.microsoft.com/office/drawing/2014/main" id="{6888E987-8C74-4A80-B79F-D8C505C03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3705225"/>
            <a:ext cx="6270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4859" name="Rectangle 43">
            <a:extLst>
              <a:ext uri="{FF2B5EF4-FFF2-40B4-BE49-F238E27FC236}">
                <a16:creationId xmlns:a16="http://schemas.microsoft.com/office/drawing/2014/main" id="{EB92F900-DC1D-459D-A4E7-B4953F949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8" y="3676650"/>
            <a:ext cx="625475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4860" name="Line 44">
            <a:extLst>
              <a:ext uri="{FF2B5EF4-FFF2-40B4-BE49-F238E27FC236}">
                <a16:creationId xmlns:a16="http://schemas.microsoft.com/office/drawing/2014/main" id="{4C86BF0A-4171-4C3D-945E-7DB58859E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3695700"/>
            <a:ext cx="1079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1" name="Line 45">
            <a:extLst>
              <a:ext uri="{FF2B5EF4-FFF2-40B4-BE49-F238E27FC236}">
                <a16:creationId xmlns:a16="http://schemas.microsoft.com/office/drawing/2014/main" id="{1FA92F57-1542-4AD9-A191-7602B7B94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3683000"/>
            <a:ext cx="1079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2" name="Line 46">
            <a:extLst>
              <a:ext uri="{FF2B5EF4-FFF2-40B4-BE49-F238E27FC236}">
                <a16:creationId xmlns:a16="http://schemas.microsoft.com/office/drawing/2014/main" id="{5D24DD7D-39C8-473C-B4B4-C433CD20F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4343400"/>
            <a:ext cx="115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3" name="Line 47">
            <a:extLst>
              <a:ext uri="{FF2B5EF4-FFF2-40B4-BE49-F238E27FC236}">
                <a16:creationId xmlns:a16="http://schemas.microsoft.com/office/drawing/2014/main" id="{3D6110EE-9159-46E9-ABC7-494655151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3300" y="4572000"/>
            <a:ext cx="120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4" name="Line 48">
            <a:extLst>
              <a:ext uri="{FF2B5EF4-FFF2-40B4-BE49-F238E27FC236}">
                <a16:creationId xmlns:a16="http://schemas.microsoft.com/office/drawing/2014/main" id="{F3E6B995-0EA3-4971-A08D-4DC3D6405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0" y="3695700"/>
            <a:ext cx="1104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5" name="Line 49">
            <a:extLst>
              <a:ext uri="{FF2B5EF4-FFF2-40B4-BE49-F238E27FC236}">
                <a16:creationId xmlns:a16="http://schemas.microsoft.com/office/drawing/2014/main" id="{B79DD04D-7951-4E23-B95E-0957DF2ED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330700"/>
            <a:ext cx="1155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6" name="Line 50">
            <a:extLst>
              <a:ext uri="{FF2B5EF4-FFF2-40B4-BE49-F238E27FC236}">
                <a16:creationId xmlns:a16="http://schemas.microsoft.com/office/drawing/2014/main" id="{2D94A783-CE81-41AC-A726-EE0D84C90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1100" y="45847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867" name="Line 51">
            <a:extLst>
              <a:ext uri="{FF2B5EF4-FFF2-40B4-BE49-F238E27FC236}">
                <a16:creationId xmlns:a16="http://schemas.microsoft.com/office/drawing/2014/main" id="{6C6FE816-5338-4B19-8BC8-3D62195CC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1100" y="54610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Élőláb helye 4">
            <a:extLst>
              <a:ext uri="{FF2B5EF4-FFF2-40B4-BE49-F238E27FC236}">
                <a16:creationId xmlns:a16="http://schemas.microsoft.com/office/drawing/2014/main" id="{6694E43A-9BC6-402B-8586-7EB7F5EA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64" name="Dia számának helye 5">
            <a:extLst>
              <a:ext uri="{FF2B5EF4-FFF2-40B4-BE49-F238E27FC236}">
                <a16:creationId xmlns:a16="http://schemas.microsoft.com/office/drawing/2014/main" id="{FF9E93BA-5538-4696-B711-453F9041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D65C-D05E-45B8-8219-8A6071A99388}" type="slidenum">
              <a:rPr lang="en-US" altLang="hu-HU"/>
              <a:pPr/>
              <a:t>18</a:t>
            </a:fld>
            <a:endParaRPr lang="en-US" altLang="hu-H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E8B5918-D45E-4CED-9B71-470CE1033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AF33F2A-ADCA-49F5-90EB-FF1FB9B57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8DCF786-2E4F-43D3-B766-2C1335808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441325"/>
            <a:ext cx="9567862" cy="6445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4. LÉPÉS</a:t>
            </a:r>
          </a:p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Harmadik normálformára (3NF) hozás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CC47795-BEE1-46ED-AB50-2F229EE55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3" y="1843088"/>
            <a:ext cx="7469187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Határozzuk meg a belső adatfüggőségeket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Az   'A' attribútum függ-e a 'B'-től és fordítva ?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EA5FA5AE-1786-4DBF-95A3-AB806845D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2482850"/>
            <a:ext cx="1201737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EL</a:t>
            </a:r>
            <a:r>
              <a:rPr lang="hu-HU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Ő</a:t>
            </a:r>
            <a:r>
              <a:rPr lang="en-US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TTE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898FA94B-13C0-4273-B86B-BA1EBE445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781300"/>
            <a:ext cx="17478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Első normálforma</a:t>
            </a:r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114AD474-25DF-40E4-9FF4-ABC5BD908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8900" y="2730500"/>
            <a:ext cx="0" cy="35417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1851BE94-D124-47AF-9252-27E58BB27C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150" y="3076575"/>
            <a:ext cx="9224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37E9BE45-1E22-4947-AE28-746EB058F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150" y="2727325"/>
            <a:ext cx="92249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90FFD1F7-B242-406C-ABCC-A7151C41C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2250" y="2727325"/>
            <a:ext cx="0" cy="35448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B23B353E-56BF-4102-996E-65D94D699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36863" y="2730500"/>
            <a:ext cx="0" cy="35417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3E5BD6D5-C28B-4BFD-B98F-D1A5C1336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2482850"/>
            <a:ext cx="111918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UTÁNA</a:t>
            </a: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F5EED9AF-A5FC-479E-801F-DB387BFB27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3588" y="3457575"/>
            <a:ext cx="1303337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9018EE93-8126-49D1-8FD1-AE9C5C143E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7875" y="4129088"/>
            <a:ext cx="13747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02F982B1-EAA5-406F-8517-96AC376D6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875" y="4360863"/>
            <a:ext cx="1184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1" name="Rectangle 17">
            <a:extLst>
              <a:ext uri="{FF2B5EF4-FFF2-40B4-BE49-F238E27FC236}">
                <a16:creationId xmlns:a16="http://schemas.microsoft.com/office/drawing/2014/main" id="{7EFA6E46-4DDE-4B38-B49E-771B9A6F5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4562475"/>
            <a:ext cx="1231900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6882" name="Rectangle 18">
            <a:extLst>
              <a:ext uri="{FF2B5EF4-FFF2-40B4-BE49-F238E27FC236}">
                <a16:creationId xmlns:a16="http://schemas.microsoft.com/office/drawing/2014/main" id="{4508F87F-47EF-40E9-A99A-C26C242D3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4784725"/>
            <a:ext cx="411163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id="{3D6570C6-4219-45BD-8087-9A613F5D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5008563"/>
            <a:ext cx="111442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6884" name="Rectangle 20">
            <a:extLst>
              <a:ext uri="{FF2B5EF4-FFF2-40B4-BE49-F238E27FC236}">
                <a16:creationId xmlns:a16="http://schemas.microsoft.com/office/drawing/2014/main" id="{86E15C64-4DA9-4093-B8CA-D659F704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5232400"/>
            <a:ext cx="377826" cy="14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  <a:endParaRPr lang="en-US" altLang="hu-HU" sz="16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85" name="Rectangle 21">
            <a:extLst>
              <a:ext uri="{FF2B5EF4-FFF2-40B4-BE49-F238E27FC236}">
                <a16:creationId xmlns:a16="http://schemas.microsoft.com/office/drawing/2014/main" id="{BB71608F-346D-42FC-8519-D1B797B70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" y="4338638"/>
            <a:ext cx="1298575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 dátum</a:t>
            </a:r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899F7BC2-F6F1-4098-8351-33B31A390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4850" y="3441700"/>
            <a:ext cx="13509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8C779E2C-8D44-4FD2-9FA2-38250E7DA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325" y="4124325"/>
            <a:ext cx="1289050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F8DB140F-424C-48E6-B0B5-E48BF0485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325" y="4338638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F87D9A4C-12E7-4AF4-AE99-1FBAAAFF4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5800" y="5245100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0" name="Rectangle 26">
            <a:extLst>
              <a:ext uri="{FF2B5EF4-FFF2-40B4-BE49-F238E27FC236}">
                <a16:creationId xmlns:a16="http://schemas.microsoft.com/office/drawing/2014/main" id="{6250C928-FB90-487E-A716-FF63D5C53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5457825"/>
            <a:ext cx="1230313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F3DDC1F3-66B8-402D-A59F-9B36A56A0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5681663"/>
            <a:ext cx="411163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36892" name="Line 28">
            <a:extLst>
              <a:ext uri="{FF2B5EF4-FFF2-40B4-BE49-F238E27FC236}">
                <a16:creationId xmlns:a16="http://schemas.microsoft.com/office/drawing/2014/main" id="{BB42F999-C0BD-4D14-B9C2-E0639EC37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9536113" y="2727325"/>
            <a:ext cx="0" cy="3559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3" name="Rectangle 29">
            <a:extLst>
              <a:ext uri="{FF2B5EF4-FFF2-40B4-BE49-F238E27FC236}">
                <a16:creationId xmlns:a16="http://schemas.microsoft.com/office/drawing/2014/main" id="{BD592E6A-5CAC-475B-A6C5-17FD9BCB2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750" y="2781300"/>
            <a:ext cx="1304925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Racionalizált</a:t>
            </a:r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AF55C1CB-768D-47F7-9D70-FB8D431CF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825" y="2730500"/>
            <a:ext cx="0" cy="35417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5" name="Rectangle 31">
            <a:extLst>
              <a:ext uri="{FF2B5EF4-FFF2-40B4-BE49-F238E27FC236}">
                <a16:creationId xmlns:a16="http://schemas.microsoft.com/office/drawing/2014/main" id="{6AE379EB-6DA9-4476-9FE1-BE9D254C5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781300"/>
            <a:ext cx="22288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Második normálforma</a:t>
            </a:r>
          </a:p>
        </p:txBody>
      </p:sp>
      <p:sp>
        <p:nvSpPr>
          <p:cNvPr id="36896" name="Rectangle 32">
            <a:extLst>
              <a:ext uri="{FF2B5EF4-FFF2-40B4-BE49-F238E27FC236}">
                <a16:creationId xmlns:a16="http://schemas.microsoft.com/office/drawing/2014/main" id="{66845E42-7AA9-4E5C-818C-A9D9ECFF3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3230563"/>
            <a:ext cx="1265238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897" name="Rectangle 33">
            <a:extLst>
              <a:ext uri="{FF2B5EF4-FFF2-40B4-BE49-F238E27FC236}">
                <a16:creationId xmlns:a16="http://schemas.microsoft.com/office/drawing/2014/main" id="{AE0541F1-8842-4002-B2B0-AC1F40F0F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3454400"/>
            <a:ext cx="623888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7760BD8C-9F32-4A20-9DD7-D62EEDE79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3455988"/>
            <a:ext cx="13493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99" name="Rectangle 35">
            <a:extLst>
              <a:ext uri="{FF2B5EF4-FFF2-40B4-BE49-F238E27FC236}">
                <a16:creationId xmlns:a16="http://schemas.microsoft.com/office/drawing/2014/main" id="{5CB6C159-B1E3-4D7A-A24D-BF043E949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813" y="3902075"/>
            <a:ext cx="1265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900" name="Rectangle 36">
            <a:extLst>
              <a:ext uri="{FF2B5EF4-FFF2-40B4-BE49-F238E27FC236}">
                <a16:creationId xmlns:a16="http://schemas.microsoft.com/office/drawing/2014/main" id="{545E2E4A-4ADB-4A09-8BD1-8B25DD267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4127500"/>
            <a:ext cx="1122363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Rend.szám</a:t>
            </a:r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8B173B55-D630-478A-9D4A-A7E0ECCB4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3875" y="4127500"/>
            <a:ext cx="12493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4C78117F-E090-4F88-9B38-6B91E05D53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4341813"/>
            <a:ext cx="11858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4B91B966-2FBD-49A3-A1A5-A6DD79CDE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573588"/>
            <a:ext cx="293686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  <a:endParaRPr lang="en-US" altLang="hu-HU" sz="16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904" name="Rectangle 40">
            <a:extLst>
              <a:ext uri="{FF2B5EF4-FFF2-40B4-BE49-F238E27FC236}">
                <a16:creationId xmlns:a16="http://schemas.microsoft.com/office/drawing/2014/main" id="{EB30E091-FD75-4B00-AFBE-D80A038C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4349750"/>
            <a:ext cx="111442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6905" name="Rectangle 41">
            <a:extLst>
              <a:ext uri="{FF2B5EF4-FFF2-40B4-BE49-F238E27FC236}">
                <a16:creationId xmlns:a16="http://schemas.microsoft.com/office/drawing/2014/main" id="{125CE035-FB80-496D-A7E9-B5D9140C4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5016500"/>
            <a:ext cx="1122363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Rend.szám</a:t>
            </a:r>
          </a:p>
        </p:txBody>
      </p:sp>
      <p:sp>
        <p:nvSpPr>
          <p:cNvPr id="36906" name="Line 42">
            <a:extLst>
              <a:ext uri="{FF2B5EF4-FFF2-40B4-BE49-F238E27FC236}">
                <a16:creationId xmlns:a16="http://schemas.microsoft.com/office/drawing/2014/main" id="{2E3854C5-2B64-400F-ADC7-4EB2B23AF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7525" y="5229225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907" name="Rectangle 43">
            <a:extLst>
              <a:ext uri="{FF2B5EF4-FFF2-40B4-BE49-F238E27FC236}">
                <a16:creationId xmlns:a16="http://schemas.microsoft.com/office/drawing/2014/main" id="{AE020ADD-99AA-4384-9335-A9F56FCA2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5457825"/>
            <a:ext cx="123507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600" b="0" dirty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6908" name="Rectangle 44">
            <a:extLst>
              <a:ext uri="{FF2B5EF4-FFF2-40B4-BE49-F238E27FC236}">
                <a16:creationId xmlns:a16="http://schemas.microsoft.com/office/drawing/2014/main" id="{6508C484-131E-4E2E-B8F7-B73F2D38A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4988" y="5238750"/>
            <a:ext cx="1795462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dátuma</a:t>
            </a:r>
          </a:p>
        </p:txBody>
      </p:sp>
      <p:sp>
        <p:nvSpPr>
          <p:cNvPr id="36909" name="Rectangle 45">
            <a:extLst>
              <a:ext uri="{FF2B5EF4-FFF2-40B4-BE49-F238E27FC236}">
                <a16:creationId xmlns:a16="http://schemas.microsoft.com/office/drawing/2014/main" id="{976F8D45-E102-4CCD-B31D-E6047FBD6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6129338"/>
            <a:ext cx="4079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  <a:endParaRPr lang="en-US" altLang="hu-HU" sz="16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910" name="Rectangle 46">
            <a:extLst>
              <a:ext uri="{FF2B5EF4-FFF2-40B4-BE49-F238E27FC236}">
                <a16:creationId xmlns:a16="http://schemas.microsoft.com/office/drawing/2014/main" id="{6E4213A0-F4BB-407F-8CA8-DF84FA455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2781300"/>
            <a:ext cx="235902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Harmadik normálforma</a:t>
            </a:r>
          </a:p>
        </p:txBody>
      </p:sp>
      <p:sp>
        <p:nvSpPr>
          <p:cNvPr id="36911" name="Rectangle 47">
            <a:extLst>
              <a:ext uri="{FF2B5EF4-FFF2-40B4-BE49-F238E27FC236}">
                <a16:creationId xmlns:a16="http://schemas.microsoft.com/office/drawing/2014/main" id="{4993CD68-3C56-45FD-9BF4-6CD8E7ACF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5907088"/>
            <a:ext cx="1230313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36912" name="Line 48">
            <a:extLst>
              <a:ext uri="{FF2B5EF4-FFF2-40B4-BE49-F238E27FC236}">
                <a16:creationId xmlns:a16="http://schemas.microsoft.com/office/drawing/2014/main" id="{5EA40300-6990-4F55-944E-548DA4F5A7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24513" y="6110288"/>
            <a:ext cx="1285875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913" name="Rectangle 49">
            <a:extLst>
              <a:ext uri="{FF2B5EF4-FFF2-40B4-BE49-F238E27FC236}">
                <a16:creationId xmlns:a16="http://schemas.microsoft.com/office/drawing/2014/main" id="{29DC0218-61F8-4EC4-A9CA-1B093534C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3230563"/>
            <a:ext cx="1265238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914" name="Rectangle 50">
            <a:extLst>
              <a:ext uri="{FF2B5EF4-FFF2-40B4-BE49-F238E27FC236}">
                <a16:creationId xmlns:a16="http://schemas.microsoft.com/office/drawing/2014/main" id="{80B69D65-80AF-4CBC-B10A-B30DCA858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3454400"/>
            <a:ext cx="6270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6915" name="Rectangle 51">
            <a:extLst>
              <a:ext uri="{FF2B5EF4-FFF2-40B4-BE49-F238E27FC236}">
                <a16:creationId xmlns:a16="http://schemas.microsoft.com/office/drawing/2014/main" id="{AACABF90-324A-4E47-8BA5-CCCB66AE2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3902075"/>
            <a:ext cx="1265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916" name="Rectangle 52">
            <a:extLst>
              <a:ext uri="{FF2B5EF4-FFF2-40B4-BE49-F238E27FC236}">
                <a16:creationId xmlns:a16="http://schemas.microsoft.com/office/drawing/2014/main" id="{C23C6181-0715-45CC-AC98-289B3C920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4127500"/>
            <a:ext cx="1122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Rend.szám</a:t>
            </a:r>
          </a:p>
        </p:txBody>
      </p:sp>
      <p:sp>
        <p:nvSpPr>
          <p:cNvPr id="36917" name="Rectangle 53">
            <a:extLst>
              <a:ext uri="{FF2B5EF4-FFF2-40B4-BE49-F238E27FC236}">
                <a16:creationId xmlns:a16="http://schemas.microsoft.com/office/drawing/2014/main" id="{5F980359-61F5-4764-83FF-704BC2170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8" y="3230563"/>
            <a:ext cx="1268412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918" name="Rectangle 54">
            <a:extLst>
              <a:ext uri="{FF2B5EF4-FFF2-40B4-BE49-F238E27FC236}">
                <a16:creationId xmlns:a16="http://schemas.microsoft.com/office/drawing/2014/main" id="{01A70C81-14CF-4A7B-830C-41F57834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454400"/>
            <a:ext cx="625475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Leírás</a:t>
            </a:r>
          </a:p>
        </p:txBody>
      </p:sp>
      <p:sp>
        <p:nvSpPr>
          <p:cNvPr id="36919" name="Rectangle 55">
            <a:extLst>
              <a:ext uri="{FF2B5EF4-FFF2-40B4-BE49-F238E27FC236}">
                <a16:creationId xmlns:a16="http://schemas.microsoft.com/office/drawing/2014/main" id="{B6C1B1DC-1776-4EC7-A4AA-6441DD3ED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200" y="3902075"/>
            <a:ext cx="1266825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Termékszám</a:t>
            </a:r>
          </a:p>
        </p:txBody>
      </p:sp>
      <p:sp>
        <p:nvSpPr>
          <p:cNvPr id="36920" name="Rectangle 56">
            <a:extLst>
              <a:ext uri="{FF2B5EF4-FFF2-40B4-BE49-F238E27FC236}">
                <a16:creationId xmlns:a16="http://schemas.microsoft.com/office/drawing/2014/main" id="{52E0F12C-48AF-4EB0-AAAC-D123022A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4127500"/>
            <a:ext cx="1122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Rend.szám</a:t>
            </a:r>
          </a:p>
        </p:txBody>
      </p:sp>
      <p:sp>
        <p:nvSpPr>
          <p:cNvPr id="36921" name="Rectangle 57">
            <a:extLst>
              <a:ext uri="{FF2B5EF4-FFF2-40B4-BE49-F238E27FC236}">
                <a16:creationId xmlns:a16="http://schemas.microsoft.com/office/drawing/2014/main" id="{E09A814D-251D-410E-8A20-4A2C52042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4573588"/>
            <a:ext cx="358776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Ár</a:t>
            </a:r>
          </a:p>
        </p:txBody>
      </p:sp>
      <p:sp>
        <p:nvSpPr>
          <p:cNvPr id="36922" name="Rectangle 58">
            <a:extLst>
              <a:ext uri="{FF2B5EF4-FFF2-40B4-BE49-F238E27FC236}">
                <a16:creationId xmlns:a16="http://schemas.microsoft.com/office/drawing/2014/main" id="{526DC51D-8090-4FAA-95A2-88277663B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349750"/>
            <a:ext cx="1114425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36923" name="Rectangle 59">
            <a:extLst>
              <a:ext uri="{FF2B5EF4-FFF2-40B4-BE49-F238E27FC236}">
                <a16:creationId xmlns:a16="http://schemas.microsoft.com/office/drawing/2014/main" id="{1EA97096-3754-4AA4-984D-8139C6E97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5016500"/>
            <a:ext cx="1122362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Rend.szám</a:t>
            </a:r>
          </a:p>
        </p:txBody>
      </p:sp>
      <p:sp>
        <p:nvSpPr>
          <p:cNvPr id="36924" name="Rectangle 60">
            <a:extLst>
              <a:ext uri="{FF2B5EF4-FFF2-40B4-BE49-F238E27FC236}">
                <a16:creationId xmlns:a16="http://schemas.microsoft.com/office/drawing/2014/main" id="{A50256BD-049B-43BA-86B9-CE2707EAC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238750"/>
            <a:ext cx="1792288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 b="0">
                <a:solidFill>
                  <a:srgbClr val="000000"/>
                </a:solidFill>
                <a:latin typeface="Comic Sans MS" panose="030F0702030302020204" pitchFamily="66" charset="0"/>
              </a:rPr>
              <a:t>Rendelés dátuma</a:t>
            </a:r>
          </a:p>
        </p:txBody>
      </p:sp>
      <p:sp>
        <p:nvSpPr>
          <p:cNvPr id="36925" name="Rectangle 61">
            <a:extLst>
              <a:ext uri="{FF2B5EF4-FFF2-40B4-BE49-F238E27FC236}">
                <a16:creationId xmlns:a16="http://schemas.microsoft.com/office/drawing/2014/main" id="{B9AEC48F-BF71-49F9-94F7-BAB741CF1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3" y="5426075"/>
            <a:ext cx="160337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61938" indent="241300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17538" indent="3889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*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065B21E3-3374-4F3D-A965-CF2734BF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58952000-ED3D-4B0E-BAAB-9B818CE1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58BE-9E2F-47F1-A205-8FD764E04186}" type="slidenum">
              <a:rPr lang="en-US" altLang="hu-HU"/>
              <a:pPr/>
              <a:t>19</a:t>
            </a:fld>
            <a:endParaRPr lang="en-US" altLang="hu-H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8A655C4E-C31D-4315-90B1-D5F9D9B49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945F2E1-F26C-465B-A35F-A12A77054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B36A16A-5DD7-4334-B005-CA3505CF9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1819275"/>
            <a:ext cx="6904037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Soroljuk fel az adatokat és válasszuk ki a kulcs(oka)t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Nem normalizált alak (0NF) létrehozása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Első normálalakra hozás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Különítsük el az ismétlődő csoportokat!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Második normálformára (2NF) hozás.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Határozzuk meg a kulcs részétől való függőségeket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Harmadik normálalakra (3NF) hozás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Határozzuk meg a belő adatfüggőségeket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DE56BEA0-04CF-4401-AFD5-F9EE339F3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00" y="620713"/>
            <a:ext cx="8669338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  <a:latin typeface="Comic Sans MS" panose="030F0702030302020204" pitchFamily="66" charset="0"/>
              </a:rPr>
              <a:t>AZ ELSő NÉGY LÉPÉS ÖSSZEFOGLALÁSA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Élőláb helye 4">
            <a:extLst>
              <a:ext uri="{FF2B5EF4-FFF2-40B4-BE49-F238E27FC236}">
                <a16:creationId xmlns:a16="http://schemas.microsoft.com/office/drawing/2014/main" id="{37662868-E20B-4EE3-B00E-9E286BB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29" name="Dia számának helye 5">
            <a:extLst>
              <a:ext uri="{FF2B5EF4-FFF2-40B4-BE49-F238E27FC236}">
                <a16:creationId xmlns:a16="http://schemas.microsoft.com/office/drawing/2014/main" id="{CB8BE09F-2E9C-443A-A730-5728FA19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72-D7DF-43A5-9C88-50A9BB7CE425}" type="slidenum">
              <a:rPr lang="en-US" altLang="hu-HU"/>
              <a:pPr/>
              <a:t>2</a:t>
            </a:fld>
            <a:endParaRPr lang="en-US" altLang="hu-HU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E555576-2C44-4724-946A-53C2F58D7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hu-HU" sz="2800"/>
              <a:t>A relációs adatelemzés helye a rendszerfejlesztési alapmintában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FAA94E-4433-4291-BF16-EB1F38FF6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773238"/>
            <a:ext cx="1243013" cy="42402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3B794A3-23AE-4DCC-90DB-0F0E4AD1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1758950"/>
            <a:ext cx="1277938" cy="42402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121360D-319A-46A5-AE2A-74063CC55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450" y="1787525"/>
            <a:ext cx="1241425" cy="4225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3BDE175-A111-4B72-A9CA-99D209F63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50" y="3408363"/>
            <a:ext cx="3314700" cy="1854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64A5374-17BF-45C1-8D2E-EC2323049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1787525"/>
            <a:ext cx="3316287" cy="1165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A8F5C237-77FB-4B72-9B4D-EEEBBE0B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5424488"/>
            <a:ext cx="3316287" cy="5889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F637F33D-DD6D-44DE-9B06-EA2583C69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3484563"/>
            <a:ext cx="1722437" cy="8842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E1D6DA72-AA5B-4F99-BB1B-A3AEEA7BE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484563"/>
            <a:ext cx="1304925" cy="17097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CA192DA-5165-4BAA-B84B-9210098A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0663" y="4452938"/>
            <a:ext cx="1722437" cy="7413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F41FB66-C8C0-4E2A-8A6E-D16FD2033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146300"/>
            <a:ext cx="108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Döntési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6466B29-A79F-491E-85A3-31F1DF37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27288"/>
            <a:ext cx="1331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struktúra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A26668D2-3E96-41D0-AFFD-8DED3DB9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1789113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Vizsgálat/ helyzetfelmérés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3B6523B3-2B68-4CC2-9235-FB695ED9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2205038"/>
            <a:ext cx="1527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Felhaszná-</a:t>
            </a:r>
          </a:p>
          <a:p>
            <a:r>
              <a:rPr lang="en-US" altLang="hu-HU" sz="2000">
                <a:solidFill>
                  <a:srgbClr val="000000"/>
                </a:solidFill>
              </a:rPr>
              <a:t>lói</a:t>
            </a:r>
          </a:p>
          <a:p>
            <a:r>
              <a:rPr lang="en-US" altLang="hu-HU" sz="2000">
                <a:solidFill>
                  <a:srgbClr val="000000"/>
                </a:solidFill>
              </a:rPr>
              <a:t>szervezet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312EFD1D-ACED-40EA-B773-0E7CF4B9E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488" y="2122488"/>
            <a:ext cx="1485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Koncepciók</a:t>
            </a:r>
          </a:p>
          <a:p>
            <a:r>
              <a:rPr lang="en-US" altLang="hu-HU" sz="2000">
                <a:solidFill>
                  <a:srgbClr val="000000"/>
                </a:solidFill>
              </a:rPr>
              <a:t>és</a:t>
            </a:r>
          </a:p>
          <a:p>
            <a:r>
              <a:rPr lang="en-US" altLang="hu-HU" sz="2000">
                <a:solidFill>
                  <a:srgbClr val="000000"/>
                </a:solidFill>
              </a:rPr>
              <a:t>eljárás-</a:t>
            </a:r>
          </a:p>
          <a:p>
            <a:r>
              <a:rPr lang="en-US" altLang="hu-HU" sz="2000">
                <a:solidFill>
                  <a:srgbClr val="000000"/>
                </a:solidFill>
              </a:rPr>
              <a:t>rendek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EF54761F-517F-4450-A729-DB6ED7A8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995613"/>
            <a:ext cx="1652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Specifikáció</a:t>
            </a:r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FE509167-A769-4684-BB0F-722DB533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3998913"/>
            <a:ext cx="1801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1800">
                <a:solidFill>
                  <a:srgbClr val="000000"/>
                </a:solidFill>
              </a:rPr>
              <a:t>Fogalmi Modell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3CD18F1C-6DBF-4CCC-BB59-583CDE9F1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4829175"/>
            <a:ext cx="1306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1800">
                <a:solidFill>
                  <a:srgbClr val="000000"/>
                </a:solidFill>
              </a:rPr>
              <a:t>Belső terv</a:t>
            </a:r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665CF191-8A11-4110-A02D-71594A46A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4592638"/>
            <a:ext cx="150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1800">
                <a:solidFill>
                  <a:srgbClr val="000000"/>
                </a:solidFill>
              </a:rPr>
              <a:t>Rendszer-</a:t>
            </a:r>
          </a:p>
          <a:p>
            <a:r>
              <a:rPr lang="en-US" altLang="hu-HU" sz="1800">
                <a:solidFill>
                  <a:srgbClr val="000000"/>
                </a:solidFill>
              </a:rPr>
              <a:t>felület-terv</a:t>
            </a:r>
          </a:p>
        </p:txBody>
      </p:sp>
      <p:sp>
        <p:nvSpPr>
          <p:cNvPr id="6165" name="Rectangle 21">
            <a:extLst>
              <a:ext uri="{FF2B5EF4-FFF2-40B4-BE49-F238E27FC236}">
                <a16:creationId xmlns:a16="http://schemas.microsoft.com/office/drawing/2014/main" id="{DD3C1716-51DD-476F-92D7-BC27A5C59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4819650"/>
            <a:ext cx="1260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6C5BEF23-AE21-499B-8347-0F059E87F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0813" y="5459413"/>
            <a:ext cx="2027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2000">
                <a:solidFill>
                  <a:srgbClr val="000000"/>
                </a:solidFill>
              </a:rPr>
              <a:t>Rendszerépítés</a:t>
            </a:r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1B1592D9-B618-42A3-B921-F703F7103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3517900"/>
            <a:ext cx="1362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1600" b="0" i="1">
                <a:solidFill>
                  <a:srgbClr val="000000"/>
                </a:solidFill>
              </a:rPr>
              <a:t>Relációs </a:t>
            </a:r>
          </a:p>
          <a:p>
            <a:r>
              <a:rPr lang="en-US" altLang="hu-HU" sz="1600" b="0" i="1">
                <a:solidFill>
                  <a:srgbClr val="000000"/>
                </a:solidFill>
              </a:rPr>
              <a:t>adatelemzés</a:t>
            </a:r>
          </a:p>
        </p:txBody>
      </p:sp>
      <p:sp>
        <p:nvSpPr>
          <p:cNvPr id="6168" name="Rectangle 24">
            <a:extLst>
              <a:ext uri="{FF2B5EF4-FFF2-40B4-BE49-F238E27FC236}">
                <a16:creationId xmlns:a16="http://schemas.microsoft.com/office/drawing/2014/main" id="{A810CA56-2134-48F3-B400-044BB1EAE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2198688"/>
            <a:ext cx="2608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hu-HU" sz="1800" b="0" i="1">
                <a:solidFill>
                  <a:srgbClr val="000000"/>
                </a:solidFill>
              </a:rPr>
              <a:t>(Relációs adatelemzés)</a:t>
            </a:r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BF9F8755-B95D-4B55-A346-0277BF0B11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746500"/>
            <a:ext cx="5857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70" name="Freeform 26">
            <a:extLst>
              <a:ext uri="{FF2B5EF4-FFF2-40B4-BE49-F238E27FC236}">
                <a16:creationId xmlns:a16="http://schemas.microsoft.com/office/drawing/2014/main" id="{3B8BB987-ED40-4A84-B65D-CE05D46506A8}"/>
              </a:ext>
            </a:extLst>
          </p:cNvPr>
          <p:cNvSpPr>
            <a:spLocks/>
          </p:cNvSpPr>
          <p:nvPr/>
        </p:nvSpPr>
        <p:spPr bwMode="auto">
          <a:xfrm>
            <a:off x="4279900" y="3700463"/>
            <a:ext cx="190500" cy="101600"/>
          </a:xfrm>
          <a:custGeom>
            <a:avLst/>
            <a:gdLst>
              <a:gd name="T0" fmla="*/ 119 w 120"/>
              <a:gd name="T1" fmla="*/ 63 h 64"/>
              <a:gd name="T2" fmla="*/ 119 w 120"/>
              <a:gd name="T3" fmla="*/ 0 h 64"/>
              <a:gd name="T4" fmla="*/ 0 w 120"/>
              <a:gd name="T5" fmla="*/ 29 h 64"/>
              <a:gd name="T6" fmla="*/ 119 w 120"/>
              <a:gd name="T7" fmla="*/ 6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64">
                <a:moveTo>
                  <a:pt x="119" y="63"/>
                </a:moveTo>
                <a:lnTo>
                  <a:pt x="119" y="0"/>
                </a:lnTo>
                <a:lnTo>
                  <a:pt x="0" y="29"/>
                </a:lnTo>
                <a:lnTo>
                  <a:pt x="119" y="6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Élőláb helye 4">
            <a:extLst>
              <a:ext uri="{FF2B5EF4-FFF2-40B4-BE49-F238E27FC236}">
                <a16:creationId xmlns:a16="http://schemas.microsoft.com/office/drawing/2014/main" id="{88F946F6-8214-4041-9684-A722A926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20" name="Dia számának helye 5">
            <a:extLst>
              <a:ext uri="{FF2B5EF4-FFF2-40B4-BE49-F238E27FC236}">
                <a16:creationId xmlns:a16="http://schemas.microsoft.com/office/drawing/2014/main" id="{76DB598E-6E35-43CA-A399-912D76A7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B67E1-E7C4-4DC7-942D-26298861E35A}" type="slidenum">
              <a:rPr lang="en-US" altLang="hu-HU"/>
              <a:pPr/>
              <a:t>20</a:t>
            </a:fld>
            <a:endParaRPr lang="en-US" altLang="hu-HU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74EE3D5-E8C6-47AF-A94A-1A892C759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FC94D3A-87E0-44D8-A6A9-A14E98B55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1B947B80-5D22-4851-894A-31A821FF2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9813" y="4516438"/>
            <a:ext cx="1792287" cy="250825"/>
          </a:xfrm>
          <a:noFill/>
          <a:ln/>
        </p:spPr>
        <p:txBody>
          <a:bodyPr lIns="0" tIns="0" rIns="0" bIns="0"/>
          <a:lstStyle/>
          <a:p>
            <a:pPr marL="0" indent="0" defTabSz="401638">
              <a:spcBef>
                <a:spcPct val="0"/>
              </a:spcBef>
            </a:pPr>
            <a:r>
              <a:rPr lang="en-US" altLang="hu-HU" sz="1800"/>
              <a:t>Vevő száma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721C8BF7-6295-42FF-866A-3D9DBE869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28625"/>
            <a:ext cx="91313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2400" b="0">
                <a:solidFill>
                  <a:srgbClr val="000000"/>
                </a:solidFill>
                <a:latin typeface="Comic Sans MS" panose="030F0702030302020204" pitchFamily="66" charset="0"/>
              </a:rPr>
              <a:t>5.LÉPÉS</a:t>
            </a:r>
          </a:p>
          <a:p>
            <a:pPr algn="ctr"/>
            <a:r>
              <a:rPr lang="en-US" altLang="hu-HU" sz="2400" b="0">
                <a:solidFill>
                  <a:srgbClr val="000000"/>
                </a:solidFill>
                <a:latin typeface="Comic Sans MS" panose="030F0702030302020204" pitchFamily="66" charset="0"/>
              </a:rPr>
              <a:t>Racionalizálás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18F4EF9F-98D0-4516-9C70-807CFEAC3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2055813"/>
            <a:ext cx="602932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Vonjuk össze </a:t>
            </a:r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az azonos kulcsokkal </a:t>
            </a: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rendelkező relációkat!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63452233-125E-45D7-ABA8-84BCF4218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2330450"/>
            <a:ext cx="3057525" cy="1560513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65A0DBC2-B8C5-4260-8B06-3A33FB833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9350" y="2716213"/>
            <a:ext cx="2609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45117D69-2061-4371-BEB9-9EC220B1F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2752725"/>
            <a:ext cx="6286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Cím</a:t>
            </a:r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E6EF4BEA-C634-4D1B-9D5F-362E14AF6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3030538"/>
            <a:ext cx="76676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Zóna</a:t>
            </a:r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6B83A4C7-F059-4D86-AE43-CD6ABCBCB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3313113"/>
            <a:ext cx="270827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Kedvezmény kód</a:t>
            </a:r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C42D43BE-1C39-4343-B559-35743AED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113" y="3589338"/>
            <a:ext cx="1481137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Hitelhatár</a:t>
            </a:r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B225734C-18FC-46D2-A213-0DFD728C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9350" y="4899025"/>
            <a:ext cx="2609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7348F311-024F-4C90-ACEA-5F7F563C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4981575"/>
            <a:ext cx="6191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35899C7C-E143-4B3F-B407-2D47E9BD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5257800"/>
            <a:ext cx="628650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Cím</a:t>
            </a:r>
          </a:p>
        </p:txBody>
      </p:sp>
      <p:sp>
        <p:nvSpPr>
          <p:cNvPr id="40976" name="AutoShape 16">
            <a:extLst>
              <a:ext uri="{FF2B5EF4-FFF2-40B4-BE49-F238E27FC236}">
                <a16:creationId xmlns:a16="http://schemas.microsoft.com/office/drawing/2014/main" id="{FFE81175-C454-4D52-A2E7-B08F3CA1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238" y="4560888"/>
            <a:ext cx="3070225" cy="1084262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958FEFA9-8B60-4BB3-9AAE-1306AF8FA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2455863"/>
            <a:ext cx="187483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42D1E604-9304-44EF-8473-418879C2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05346707-6A14-40EB-85AF-6A969F95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803A-4C3F-4122-84BC-0A70FFCADDC0}" type="slidenum">
              <a:rPr lang="en-US" altLang="hu-HU"/>
              <a:pPr/>
              <a:t>21</a:t>
            </a:fld>
            <a:endParaRPr lang="en-US" altLang="hu-H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8E010BA-DCD7-4ED1-9BB4-88D3332E8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D2D0051-A595-4898-860D-BDF948E86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21DFC7F3-C004-416A-996B-EEA7A2E89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375" y="346075"/>
            <a:ext cx="9807575" cy="85407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400"/>
              <a:t>A RELÁCIÓS MEGKÖZELÍTÉS TULAJDONSÁGAINAK ÖSSZEFOGLALÁSA</a:t>
            </a:r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4181C32A-F80D-4AC8-9559-A33E88FB2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657" y="1666876"/>
            <a:ext cx="7455167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 sz="18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Az adatok egy táblázata</a:t>
            </a:r>
          </a:p>
          <a:p>
            <a:endParaRPr lang="hu-HU" altLang="hu-HU" sz="18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800" b="0" dirty="0">
                <a:solidFill>
                  <a:srgbClr val="000000"/>
                </a:solidFill>
                <a:latin typeface="Comic Sans MS" panose="030F0702030302020204" pitchFamily="66" charset="0"/>
              </a:rPr>
              <a:t>Nincs két azonos sor</a:t>
            </a:r>
          </a:p>
          <a:p>
            <a:endParaRPr lang="hu-HU" altLang="hu-HU" sz="18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8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 sorok sorrendjének nincs jelentősége</a:t>
            </a:r>
          </a:p>
          <a:p>
            <a:endParaRPr lang="hu-HU" altLang="hu-HU" sz="18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8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Az oszlopok sorrendjének nincs jelentősége</a:t>
            </a:r>
          </a:p>
          <a:p>
            <a:endParaRPr lang="hu-HU" altLang="hu-HU" sz="18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8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Az oszlopoknak egyedi nevük van</a:t>
            </a:r>
          </a:p>
          <a:p>
            <a:endParaRPr lang="hu-HU" altLang="hu-HU" sz="18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A relációknak kell, hogy legyen egy kulcsa</a:t>
            </a:r>
          </a:p>
          <a:p>
            <a:endParaRPr lang="hu-HU" altLang="hu-HU" sz="1900" b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egyszerű			= egymezős kulcs</a:t>
            </a: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összetett			= több egyszerű kulcsmező</a:t>
            </a:r>
          </a:p>
          <a:p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	hierarchikus		= egyszerű kulcs  +   nem egyedi elem(</a:t>
            </a:r>
            <a:r>
              <a:rPr lang="hu-HU" altLang="hu-HU" sz="1900" b="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ek</a:t>
            </a:r>
            <a:r>
              <a:rPr lang="hu-HU" altLang="hu-HU" sz="1900" b="0" dirty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Élőláb helye 2">
            <a:extLst>
              <a:ext uri="{FF2B5EF4-FFF2-40B4-BE49-F238E27FC236}">
                <a16:creationId xmlns:a16="http://schemas.microsoft.com/office/drawing/2014/main" id="{E77B122C-7208-4F25-8378-C3FBE633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173" name="Dia számának helye 3">
            <a:extLst>
              <a:ext uri="{FF2B5EF4-FFF2-40B4-BE49-F238E27FC236}">
                <a16:creationId xmlns:a16="http://schemas.microsoft.com/office/drawing/2014/main" id="{0A2F74D3-D096-4D78-87B3-2ABAF416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1779-A7BB-4304-BB93-E2030AC411A1}" type="slidenum">
              <a:rPr lang="en-US" altLang="hu-HU"/>
              <a:pPr/>
              <a:t>3</a:t>
            </a:fld>
            <a:endParaRPr lang="en-US" altLang="hu-HU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F5DE95-16B2-478E-8E89-D6A62600A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" y="12700"/>
            <a:ext cx="9879013" cy="62039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3A214FF6-D6BB-4683-B4D8-3D2A62F8EE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" y="373063"/>
            <a:ext cx="9891713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1EFBCCC-F628-467E-97CE-8A5BCFEC0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388" y="752475"/>
            <a:ext cx="6605587" cy="5329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FCD59106-2F24-4252-B283-3F60AB7DA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4925" y="1025525"/>
            <a:ext cx="660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139EDB6-ADB9-45B4-AF98-6F357B046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1825" y="2155825"/>
            <a:ext cx="995363" cy="769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A5D08209-8041-4321-AF88-8611125BF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5" y="2411413"/>
            <a:ext cx="10826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JELENLEGI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FOLYAMATOK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VIZSGÁLATA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A1B374B-E9AD-4BD7-B413-BA9B4718D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0970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130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5D316E6B-22E4-4B11-B90A-D39502B9D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500438"/>
            <a:ext cx="1062038" cy="765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7B308D70-B4E5-489D-AB5F-C59159318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3719513"/>
            <a:ext cx="12604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KÖVETELMÉNYEK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VIZSGÁLATA ÉS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MEGHATÁROZÁSA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D7764E55-D0CC-4CA7-BEDA-4E33FBD3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347027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120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88728A96-FC78-401F-96F6-7BAC34B04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888" y="4800600"/>
            <a:ext cx="960437" cy="730250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C92FBD88-060F-49B1-BF25-42B480C3A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425" y="4981575"/>
            <a:ext cx="1054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JELENLEGI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ADATOK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VIZSGÁLATA</a:t>
            </a:r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19E9F5C7-F66B-4FFD-8710-4E086BCEB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850" y="47339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140</a:t>
            </a:r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A4890A09-2525-4C27-A16E-192C840F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538" y="4273550"/>
            <a:ext cx="995362" cy="768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E9017B38-B836-4D09-BACC-53EBDCA8C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9538" y="4459288"/>
            <a:ext cx="1003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A388E947-4D18-4941-BB9B-BB2A39D0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4443413"/>
            <a:ext cx="122713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A JELENLEGI 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SZOLGÁLTATÁ-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SOK RACIONALI-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ZÁLÁSA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96839816-0EC3-47CB-936F-DBF0DB56D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100" y="4192588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150</a:t>
            </a:r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E4B0822C-E5AB-4BA0-A6B8-B2B49C0D1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900238"/>
            <a:ext cx="1571625" cy="37957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2" name="Rectangle 20">
            <a:extLst>
              <a:ext uri="{FF2B5EF4-FFF2-40B4-BE49-F238E27FC236}">
                <a16:creationId xmlns:a16="http://schemas.microsoft.com/office/drawing/2014/main" id="{33B753A1-B4AB-4B4A-9A39-7B1FC092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685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Megegyezés a vizsgálat határairól</a:t>
            </a:r>
          </a:p>
        </p:txBody>
      </p:sp>
      <p:sp>
        <p:nvSpPr>
          <p:cNvPr id="8213" name="Rectangle 21">
            <a:extLst>
              <a:ext uri="{FF2B5EF4-FFF2-40B4-BE49-F238E27FC236}">
                <a16:creationId xmlns:a16="http://schemas.microsoft.com/office/drawing/2014/main" id="{89500EE7-FFFD-486A-BD3C-82442D422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1704975"/>
            <a:ext cx="2968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  <a:latin typeface="Comic Sans MS" panose="030F0702030302020204" pitchFamily="66" charset="0"/>
              </a:rPr>
              <a:t>Megvalósíthatósági</a:t>
            </a:r>
          </a:p>
          <a:p>
            <a:r>
              <a:rPr lang="en-US" altLang="hu-HU" sz="1600">
                <a:solidFill>
                  <a:srgbClr val="000000"/>
                </a:solidFill>
                <a:latin typeface="Comic Sans MS" panose="030F0702030302020204" pitchFamily="66" charset="0"/>
              </a:rPr>
              <a:t>tanulmány</a:t>
            </a:r>
          </a:p>
          <a:p>
            <a:r>
              <a:rPr lang="en-US" altLang="hu-HU" sz="1600">
                <a:solidFill>
                  <a:srgbClr val="000000"/>
                </a:solidFill>
                <a:latin typeface="Comic Sans MS" panose="030F0702030302020204" pitchFamily="66" charset="0"/>
              </a:rPr>
              <a:t>Projektalapító okirat</a:t>
            </a:r>
          </a:p>
          <a:p>
            <a:r>
              <a:rPr lang="en-US" altLang="hu-HU" sz="1600">
                <a:solidFill>
                  <a:srgbClr val="000000"/>
                </a:solidFill>
                <a:latin typeface="Comic Sans MS" panose="030F0702030302020204" pitchFamily="66" charset="0"/>
              </a:rPr>
              <a:t>előző vizsgálatok eredménye</a:t>
            </a:r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84A31F41-B889-4522-9421-B8FC3FF9D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2981325"/>
            <a:ext cx="1066800" cy="822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5" name="Rectangle 23">
            <a:extLst>
              <a:ext uri="{FF2B5EF4-FFF2-40B4-BE49-F238E27FC236}">
                <a16:creationId xmlns:a16="http://schemas.microsoft.com/office/drawing/2014/main" id="{03A86584-6E1E-47D7-A981-A778735BD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29210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115</a:t>
            </a:r>
          </a:p>
        </p:txBody>
      </p:sp>
      <p:sp>
        <p:nvSpPr>
          <p:cNvPr id="8216" name="Rectangle 24">
            <a:extLst>
              <a:ext uri="{FF2B5EF4-FFF2-40B4-BE49-F238E27FC236}">
                <a16:creationId xmlns:a16="http://schemas.microsoft.com/office/drawing/2014/main" id="{56948532-232E-4706-BDA3-CA4CC9FD9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3160713"/>
            <a:ext cx="12271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SZERVEZETI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TEVÉKENYSÉG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MODELL KIFEJLESZTÉSE</a:t>
            </a:r>
          </a:p>
        </p:txBody>
      </p:sp>
      <p:sp>
        <p:nvSpPr>
          <p:cNvPr id="8217" name="Rectangle 25">
            <a:extLst>
              <a:ext uri="{FF2B5EF4-FFF2-40B4-BE49-F238E27FC236}">
                <a16:creationId xmlns:a16="http://schemas.microsoft.com/office/drawing/2014/main" id="{45AB7506-69A3-4A49-820D-BBFC69655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1582738"/>
            <a:ext cx="22955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Kontextus ábra</a:t>
            </a:r>
          </a:p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Jelenlegi fizikai DFD-k</a:t>
            </a:r>
          </a:p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Elemi folyamatok leírása</a:t>
            </a:r>
          </a:p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Külső entitások leírása</a:t>
            </a:r>
          </a:p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B/K leírás</a:t>
            </a:r>
          </a:p>
        </p:txBody>
      </p:sp>
      <p:sp>
        <p:nvSpPr>
          <p:cNvPr id="8218" name="Rectangle 26">
            <a:extLst>
              <a:ext uri="{FF2B5EF4-FFF2-40B4-BE49-F238E27FC236}">
                <a16:creationId xmlns:a16="http://schemas.microsoft.com/office/drawing/2014/main" id="{0948CBBC-04A0-4FC8-97AF-A8DC9F12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4500563"/>
            <a:ext cx="1398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Jelenlegi LDM</a:t>
            </a:r>
          </a:p>
        </p:txBody>
      </p:sp>
      <p:sp>
        <p:nvSpPr>
          <p:cNvPr id="8219" name="Rectangle 27">
            <a:extLst>
              <a:ext uri="{FF2B5EF4-FFF2-40B4-BE49-F238E27FC236}">
                <a16:creationId xmlns:a16="http://schemas.microsoft.com/office/drawing/2014/main" id="{7B370644-1421-4F81-A792-ECE6A6DF0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3827463"/>
            <a:ext cx="188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</p:txBody>
      </p:sp>
      <p:sp>
        <p:nvSpPr>
          <p:cNvPr id="8220" name="Rectangle 28">
            <a:extLst>
              <a:ext uri="{FF2B5EF4-FFF2-40B4-BE49-F238E27FC236}">
                <a16:creationId xmlns:a16="http://schemas.microsoft.com/office/drawing/2014/main" id="{B7CFA46F-68E6-4BCA-91C0-05CD3505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2838" y="3290888"/>
            <a:ext cx="181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Felhasználójegyzék</a:t>
            </a:r>
          </a:p>
        </p:txBody>
      </p:sp>
      <p:sp>
        <p:nvSpPr>
          <p:cNvPr id="8221" name="Freeform 29">
            <a:extLst>
              <a:ext uri="{FF2B5EF4-FFF2-40B4-BE49-F238E27FC236}">
                <a16:creationId xmlns:a16="http://schemas.microsoft.com/office/drawing/2014/main" id="{C68930F4-20BE-4858-92F6-147793326118}"/>
              </a:ext>
            </a:extLst>
          </p:cNvPr>
          <p:cNvSpPr>
            <a:spLocks/>
          </p:cNvSpPr>
          <p:nvPr/>
        </p:nvSpPr>
        <p:spPr bwMode="auto">
          <a:xfrm>
            <a:off x="6424613" y="398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2" name="Freeform 30">
            <a:extLst>
              <a:ext uri="{FF2B5EF4-FFF2-40B4-BE49-F238E27FC236}">
                <a16:creationId xmlns:a16="http://schemas.microsoft.com/office/drawing/2014/main" id="{C78BDEE0-E16A-4035-957C-B2AFB53FDD97}"/>
              </a:ext>
            </a:extLst>
          </p:cNvPr>
          <p:cNvSpPr>
            <a:spLocks/>
          </p:cNvSpPr>
          <p:nvPr/>
        </p:nvSpPr>
        <p:spPr bwMode="auto">
          <a:xfrm>
            <a:off x="6424613" y="460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3" name="Freeform 31">
            <a:extLst>
              <a:ext uri="{FF2B5EF4-FFF2-40B4-BE49-F238E27FC236}">
                <a16:creationId xmlns:a16="http://schemas.microsoft.com/office/drawing/2014/main" id="{D6FF5433-6460-44D7-8F53-42900FFA1C53}"/>
              </a:ext>
            </a:extLst>
          </p:cNvPr>
          <p:cNvSpPr>
            <a:spLocks/>
          </p:cNvSpPr>
          <p:nvPr/>
        </p:nvSpPr>
        <p:spPr bwMode="auto">
          <a:xfrm>
            <a:off x="6424613" y="5207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4" name="Freeform 32">
            <a:extLst>
              <a:ext uri="{FF2B5EF4-FFF2-40B4-BE49-F238E27FC236}">
                <a16:creationId xmlns:a16="http://schemas.microsoft.com/office/drawing/2014/main" id="{0AEDF238-3CD2-4F25-9E4E-E6CE9384CDF3}"/>
              </a:ext>
            </a:extLst>
          </p:cNvPr>
          <p:cNvSpPr>
            <a:spLocks/>
          </p:cNvSpPr>
          <p:nvPr/>
        </p:nvSpPr>
        <p:spPr bwMode="auto">
          <a:xfrm>
            <a:off x="6424613" y="5810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5" name="Freeform 33">
            <a:extLst>
              <a:ext uri="{FF2B5EF4-FFF2-40B4-BE49-F238E27FC236}">
                <a16:creationId xmlns:a16="http://schemas.microsoft.com/office/drawing/2014/main" id="{17C3ABD2-10FD-4006-9BD1-8185AE8C7A9A}"/>
              </a:ext>
            </a:extLst>
          </p:cNvPr>
          <p:cNvSpPr>
            <a:spLocks/>
          </p:cNvSpPr>
          <p:nvPr/>
        </p:nvSpPr>
        <p:spPr bwMode="auto">
          <a:xfrm>
            <a:off x="6424613" y="641350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6" name="Freeform 34">
            <a:extLst>
              <a:ext uri="{FF2B5EF4-FFF2-40B4-BE49-F238E27FC236}">
                <a16:creationId xmlns:a16="http://schemas.microsoft.com/office/drawing/2014/main" id="{F7343A55-12C0-4F97-A448-446C110841F6}"/>
              </a:ext>
            </a:extLst>
          </p:cNvPr>
          <p:cNvSpPr>
            <a:spLocks/>
          </p:cNvSpPr>
          <p:nvPr/>
        </p:nvSpPr>
        <p:spPr bwMode="auto">
          <a:xfrm>
            <a:off x="6424613" y="7016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7" name="Freeform 35">
            <a:extLst>
              <a:ext uri="{FF2B5EF4-FFF2-40B4-BE49-F238E27FC236}">
                <a16:creationId xmlns:a16="http://schemas.microsoft.com/office/drawing/2014/main" id="{1A6669E6-E4F7-4B44-87DD-53C14C91B112}"/>
              </a:ext>
            </a:extLst>
          </p:cNvPr>
          <p:cNvSpPr>
            <a:spLocks/>
          </p:cNvSpPr>
          <p:nvPr/>
        </p:nvSpPr>
        <p:spPr bwMode="auto">
          <a:xfrm>
            <a:off x="6424613" y="7620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8" name="Freeform 36">
            <a:extLst>
              <a:ext uri="{FF2B5EF4-FFF2-40B4-BE49-F238E27FC236}">
                <a16:creationId xmlns:a16="http://schemas.microsoft.com/office/drawing/2014/main" id="{1D1A740D-AD3A-4C94-BA75-59DF83E590E1}"/>
              </a:ext>
            </a:extLst>
          </p:cNvPr>
          <p:cNvSpPr>
            <a:spLocks/>
          </p:cNvSpPr>
          <p:nvPr/>
        </p:nvSpPr>
        <p:spPr bwMode="auto">
          <a:xfrm>
            <a:off x="6394450" y="758825"/>
            <a:ext cx="63500" cy="73025"/>
          </a:xfrm>
          <a:custGeom>
            <a:avLst/>
            <a:gdLst>
              <a:gd name="T0" fmla="*/ 39 w 40"/>
              <a:gd name="T1" fmla="*/ 0 h 46"/>
              <a:gd name="T2" fmla="*/ 0 w 40"/>
              <a:gd name="T3" fmla="*/ 0 h 46"/>
              <a:gd name="T4" fmla="*/ 20 w 40"/>
              <a:gd name="T5" fmla="*/ 45 h 46"/>
              <a:gd name="T6" fmla="*/ 39 w 40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" h="46">
                <a:moveTo>
                  <a:pt x="39" y="0"/>
                </a:moveTo>
                <a:lnTo>
                  <a:pt x="0" y="0"/>
                </a:lnTo>
                <a:lnTo>
                  <a:pt x="20" y="45"/>
                </a:lnTo>
                <a:lnTo>
                  <a:pt x="39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29" name="Rectangle 37">
            <a:extLst>
              <a:ext uri="{FF2B5EF4-FFF2-40B4-BE49-F238E27FC236}">
                <a16:creationId xmlns:a16="http://schemas.microsoft.com/office/drawing/2014/main" id="{3BB85389-7CA5-4C64-8FC2-B10577A55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90538"/>
            <a:ext cx="1716088" cy="241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30" name="Rectangle 38">
            <a:extLst>
              <a:ext uri="{FF2B5EF4-FFF2-40B4-BE49-F238E27FC236}">
                <a16:creationId xmlns:a16="http://schemas.microsoft.com/office/drawing/2014/main" id="{4A2673D5-6BB1-4474-8B71-886ED8A8A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4313" y="369888"/>
            <a:ext cx="2025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1. szakasz irányítása</a:t>
            </a:r>
          </a:p>
        </p:txBody>
      </p:sp>
      <p:sp>
        <p:nvSpPr>
          <p:cNvPr id="8231" name="Rectangle 39">
            <a:extLst>
              <a:ext uri="{FF2B5EF4-FFF2-40B4-BE49-F238E27FC236}">
                <a16:creationId xmlns:a16="http://schemas.microsoft.com/office/drawing/2014/main" id="{D2A99113-8831-4DED-A78D-1B60667AF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36513"/>
            <a:ext cx="5132387" cy="276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32" name="Rectangle 40">
            <a:extLst>
              <a:ext uri="{FF2B5EF4-FFF2-40B4-BE49-F238E27FC236}">
                <a16:creationId xmlns:a16="http://schemas.microsoft.com/office/drawing/2014/main" id="{FE050626-75F4-4730-86EC-F3EEEC830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-28575"/>
            <a:ext cx="529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Információ gyűjtés / szolgáltatás és irányítás</a:t>
            </a:r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F28E3D1E-7742-40FE-A728-E53A8BE76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381000"/>
            <a:ext cx="0" cy="23860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4" name="Line 42">
            <a:extLst>
              <a:ext uri="{FF2B5EF4-FFF2-40B4-BE49-F238E27FC236}">
                <a16:creationId xmlns:a16="http://schemas.microsoft.com/office/drawing/2014/main" id="{1E030D1F-74AE-4458-84BE-A6D587A11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2767013"/>
            <a:ext cx="2967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5" name="Freeform 43">
            <a:extLst>
              <a:ext uri="{FF2B5EF4-FFF2-40B4-BE49-F238E27FC236}">
                <a16:creationId xmlns:a16="http://schemas.microsoft.com/office/drawing/2014/main" id="{F4A95D01-1B53-4843-8A23-17A8BB702825}"/>
              </a:ext>
            </a:extLst>
          </p:cNvPr>
          <p:cNvSpPr>
            <a:spLocks/>
          </p:cNvSpPr>
          <p:nvPr/>
        </p:nvSpPr>
        <p:spPr bwMode="auto">
          <a:xfrm>
            <a:off x="3079750" y="2732088"/>
            <a:ext cx="73025" cy="69850"/>
          </a:xfrm>
          <a:custGeom>
            <a:avLst/>
            <a:gdLst>
              <a:gd name="T0" fmla="*/ 0 w 46"/>
              <a:gd name="T1" fmla="*/ 0 h 44"/>
              <a:gd name="T2" fmla="*/ 0 w 46"/>
              <a:gd name="T3" fmla="*/ 43 h 44"/>
              <a:gd name="T4" fmla="*/ 45 w 46"/>
              <a:gd name="T5" fmla="*/ 22 h 44"/>
              <a:gd name="T6" fmla="*/ 0 w 46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4">
                <a:moveTo>
                  <a:pt x="0" y="0"/>
                </a:moveTo>
                <a:lnTo>
                  <a:pt x="0" y="43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6" name="Line 44">
            <a:extLst>
              <a:ext uri="{FF2B5EF4-FFF2-40B4-BE49-F238E27FC236}">
                <a16:creationId xmlns:a16="http://schemas.microsoft.com/office/drawing/2014/main" id="{D93DF9DF-92B4-4C6F-9B40-0A8887B941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" y="1141413"/>
            <a:ext cx="1149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7" name="Freeform 45">
            <a:extLst>
              <a:ext uri="{FF2B5EF4-FFF2-40B4-BE49-F238E27FC236}">
                <a16:creationId xmlns:a16="http://schemas.microsoft.com/office/drawing/2014/main" id="{9D7D7DE4-55DB-40E7-80C8-8E3C5B2BCEC4}"/>
              </a:ext>
            </a:extLst>
          </p:cNvPr>
          <p:cNvSpPr>
            <a:spLocks/>
          </p:cNvSpPr>
          <p:nvPr/>
        </p:nvSpPr>
        <p:spPr bwMode="auto">
          <a:xfrm>
            <a:off x="1260475" y="1111250"/>
            <a:ext cx="73025" cy="68263"/>
          </a:xfrm>
          <a:custGeom>
            <a:avLst/>
            <a:gdLst>
              <a:gd name="T0" fmla="*/ 0 w 46"/>
              <a:gd name="T1" fmla="*/ 0 h 43"/>
              <a:gd name="T2" fmla="*/ 0 w 46"/>
              <a:gd name="T3" fmla="*/ 42 h 43"/>
              <a:gd name="T4" fmla="*/ 45 w 46"/>
              <a:gd name="T5" fmla="*/ 19 h 43"/>
              <a:gd name="T6" fmla="*/ 0 w 46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3">
                <a:moveTo>
                  <a:pt x="0" y="0"/>
                </a:moveTo>
                <a:lnTo>
                  <a:pt x="0" y="42"/>
                </a:lnTo>
                <a:lnTo>
                  <a:pt x="45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8" name="Line 46">
            <a:extLst>
              <a:ext uri="{FF2B5EF4-FFF2-40B4-BE49-F238E27FC236}">
                <a16:creationId xmlns:a16="http://schemas.microsoft.com/office/drawing/2014/main" id="{4F4D331E-C57F-43FD-AB7A-1B5E4ECC8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588" y="1558925"/>
            <a:ext cx="83454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39" name="Freeform 47">
            <a:extLst>
              <a:ext uri="{FF2B5EF4-FFF2-40B4-BE49-F238E27FC236}">
                <a16:creationId xmlns:a16="http://schemas.microsoft.com/office/drawing/2014/main" id="{38E2EE58-1EC2-4BA1-9F77-58387EE41592}"/>
              </a:ext>
            </a:extLst>
          </p:cNvPr>
          <p:cNvSpPr>
            <a:spLocks/>
          </p:cNvSpPr>
          <p:nvPr/>
        </p:nvSpPr>
        <p:spPr bwMode="auto">
          <a:xfrm>
            <a:off x="8459788" y="1525588"/>
            <a:ext cx="71437" cy="69850"/>
          </a:xfrm>
          <a:custGeom>
            <a:avLst/>
            <a:gdLst>
              <a:gd name="T0" fmla="*/ 0 w 45"/>
              <a:gd name="T1" fmla="*/ 0 h 44"/>
              <a:gd name="T2" fmla="*/ 0 w 45"/>
              <a:gd name="T3" fmla="*/ 43 h 44"/>
              <a:gd name="T4" fmla="*/ 44 w 45"/>
              <a:gd name="T5" fmla="*/ 20 h 44"/>
              <a:gd name="T6" fmla="*/ 0 w 45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44">
                <a:moveTo>
                  <a:pt x="0" y="0"/>
                </a:moveTo>
                <a:lnTo>
                  <a:pt x="0" y="43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0" name="Rectangle 48">
            <a:extLst>
              <a:ext uri="{FF2B5EF4-FFF2-40B4-BE49-F238E27FC236}">
                <a16:creationId xmlns:a16="http://schemas.microsoft.com/office/drawing/2014/main" id="{58262D5F-EA4B-44E0-9740-773C3A40D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75" y="1171575"/>
            <a:ext cx="4224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A projekt és a vizsgálat kiterjedése</a:t>
            </a:r>
          </a:p>
        </p:txBody>
      </p:sp>
      <p:sp>
        <p:nvSpPr>
          <p:cNvPr id="8241" name="Freeform 49">
            <a:extLst>
              <a:ext uri="{FF2B5EF4-FFF2-40B4-BE49-F238E27FC236}">
                <a16:creationId xmlns:a16="http://schemas.microsoft.com/office/drawing/2014/main" id="{15D967F4-689F-4451-B486-0E895B8B79CA}"/>
              </a:ext>
            </a:extLst>
          </p:cNvPr>
          <p:cNvSpPr>
            <a:spLocks/>
          </p:cNvSpPr>
          <p:nvPr/>
        </p:nvSpPr>
        <p:spPr bwMode="auto">
          <a:xfrm>
            <a:off x="3781425" y="3762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2" name="Freeform 50">
            <a:extLst>
              <a:ext uri="{FF2B5EF4-FFF2-40B4-BE49-F238E27FC236}">
                <a16:creationId xmlns:a16="http://schemas.microsoft.com/office/drawing/2014/main" id="{EC61495A-3F22-4D5E-BDE5-DC6DA45CBE3E}"/>
              </a:ext>
            </a:extLst>
          </p:cNvPr>
          <p:cNvSpPr>
            <a:spLocks/>
          </p:cNvSpPr>
          <p:nvPr/>
        </p:nvSpPr>
        <p:spPr bwMode="auto">
          <a:xfrm>
            <a:off x="3781425" y="436563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3" name="Freeform 51">
            <a:extLst>
              <a:ext uri="{FF2B5EF4-FFF2-40B4-BE49-F238E27FC236}">
                <a16:creationId xmlns:a16="http://schemas.microsoft.com/office/drawing/2014/main" id="{8B365125-79AA-49CC-A8EA-FB4AAF785016}"/>
              </a:ext>
            </a:extLst>
          </p:cNvPr>
          <p:cNvSpPr>
            <a:spLocks/>
          </p:cNvSpPr>
          <p:nvPr/>
        </p:nvSpPr>
        <p:spPr bwMode="auto">
          <a:xfrm>
            <a:off x="3781425" y="4984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4" name="Freeform 52">
            <a:extLst>
              <a:ext uri="{FF2B5EF4-FFF2-40B4-BE49-F238E27FC236}">
                <a16:creationId xmlns:a16="http://schemas.microsoft.com/office/drawing/2014/main" id="{2405B386-5B3C-4222-93A9-571F60F7F020}"/>
              </a:ext>
            </a:extLst>
          </p:cNvPr>
          <p:cNvSpPr>
            <a:spLocks/>
          </p:cNvSpPr>
          <p:nvPr/>
        </p:nvSpPr>
        <p:spPr bwMode="auto">
          <a:xfrm>
            <a:off x="3781425" y="5572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5" name="Freeform 53">
            <a:extLst>
              <a:ext uri="{FF2B5EF4-FFF2-40B4-BE49-F238E27FC236}">
                <a16:creationId xmlns:a16="http://schemas.microsoft.com/office/drawing/2014/main" id="{D47A6278-1824-4C26-87E7-A9C8BBA47436}"/>
              </a:ext>
            </a:extLst>
          </p:cNvPr>
          <p:cNvSpPr>
            <a:spLocks/>
          </p:cNvSpPr>
          <p:nvPr/>
        </p:nvSpPr>
        <p:spPr bwMode="auto">
          <a:xfrm>
            <a:off x="3781425" y="6175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6" name="Freeform 54">
            <a:extLst>
              <a:ext uri="{FF2B5EF4-FFF2-40B4-BE49-F238E27FC236}">
                <a16:creationId xmlns:a16="http://schemas.microsoft.com/office/drawing/2014/main" id="{6496D6EE-7E0C-4127-AE15-CEE0344FE6F4}"/>
              </a:ext>
            </a:extLst>
          </p:cNvPr>
          <p:cNvSpPr>
            <a:spLocks/>
          </p:cNvSpPr>
          <p:nvPr/>
        </p:nvSpPr>
        <p:spPr bwMode="auto">
          <a:xfrm>
            <a:off x="3781425" y="6778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7" name="Freeform 55">
            <a:extLst>
              <a:ext uri="{FF2B5EF4-FFF2-40B4-BE49-F238E27FC236}">
                <a16:creationId xmlns:a16="http://schemas.microsoft.com/office/drawing/2014/main" id="{D4709810-869E-43C0-B877-818E57E955AB}"/>
              </a:ext>
            </a:extLst>
          </p:cNvPr>
          <p:cNvSpPr>
            <a:spLocks/>
          </p:cNvSpPr>
          <p:nvPr/>
        </p:nvSpPr>
        <p:spPr bwMode="auto">
          <a:xfrm>
            <a:off x="3781425" y="7397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8" name="Freeform 56">
            <a:extLst>
              <a:ext uri="{FF2B5EF4-FFF2-40B4-BE49-F238E27FC236}">
                <a16:creationId xmlns:a16="http://schemas.microsoft.com/office/drawing/2014/main" id="{EE52F0B0-9B7D-4DAA-981E-E12378F5FBD9}"/>
              </a:ext>
            </a:extLst>
          </p:cNvPr>
          <p:cNvSpPr>
            <a:spLocks/>
          </p:cNvSpPr>
          <p:nvPr/>
        </p:nvSpPr>
        <p:spPr bwMode="auto">
          <a:xfrm>
            <a:off x="3781425" y="7969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49" name="Freeform 57">
            <a:extLst>
              <a:ext uri="{FF2B5EF4-FFF2-40B4-BE49-F238E27FC236}">
                <a16:creationId xmlns:a16="http://schemas.microsoft.com/office/drawing/2014/main" id="{DAF015FB-1BE0-46B0-8B51-23DA9CD17F4E}"/>
              </a:ext>
            </a:extLst>
          </p:cNvPr>
          <p:cNvSpPr>
            <a:spLocks/>
          </p:cNvSpPr>
          <p:nvPr/>
        </p:nvSpPr>
        <p:spPr bwMode="auto">
          <a:xfrm>
            <a:off x="3781425" y="8588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0" name="Freeform 58">
            <a:extLst>
              <a:ext uri="{FF2B5EF4-FFF2-40B4-BE49-F238E27FC236}">
                <a16:creationId xmlns:a16="http://schemas.microsoft.com/office/drawing/2014/main" id="{D6C76D29-1625-45AE-A980-CEE227EDB7ED}"/>
              </a:ext>
            </a:extLst>
          </p:cNvPr>
          <p:cNvSpPr>
            <a:spLocks/>
          </p:cNvSpPr>
          <p:nvPr/>
        </p:nvSpPr>
        <p:spPr bwMode="auto">
          <a:xfrm>
            <a:off x="3781425" y="92075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1" name="Freeform 59">
            <a:extLst>
              <a:ext uri="{FF2B5EF4-FFF2-40B4-BE49-F238E27FC236}">
                <a16:creationId xmlns:a16="http://schemas.microsoft.com/office/drawing/2014/main" id="{EC0FCFC7-3204-43EE-BBC4-703B89BC1F25}"/>
              </a:ext>
            </a:extLst>
          </p:cNvPr>
          <p:cNvSpPr>
            <a:spLocks/>
          </p:cNvSpPr>
          <p:nvPr/>
        </p:nvSpPr>
        <p:spPr bwMode="auto">
          <a:xfrm>
            <a:off x="3781425" y="9810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2" name="Freeform 60">
            <a:extLst>
              <a:ext uri="{FF2B5EF4-FFF2-40B4-BE49-F238E27FC236}">
                <a16:creationId xmlns:a16="http://schemas.microsoft.com/office/drawing/2014/main" id="{13B9A930-99DC-499E-9FAD-086E7EBDB800}"/>
              </a:ext>
            </a:extLst>
          </p:cNvPr>
          <p:cNvSpPr>
            <a:spLocks/>
          </p:cNvSpPr>
          <p:nvPr/>
        </p:nvSpPr>
        <p:spPr bwMode="auto">
          <a:xfrm>
            <a:off x="3781425" y="10414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3" name="Freeform 61">
            <a:extLst>
              <a:ext uri="{FF2B5EF4-FFF2-40B4-BE49-F238E27FC236}">
                <a16:creationId xmlns:a16="http://schemas.microsoft.com/office/drawing/2014/main" id="{49938760-5852-4EDB-893B-C30FEA5F587E}"/>
              </a:ext>
            </a:extLst>
          </p:cNvPr>
          <p:cNvSpPr>
            <a:spLocks/>
          </p:cNvSpPr>
          <p:nvPr/>
        </p:nvSpPr>
        <p:spPr bwMode="auto">
          <a:xfrm>
            <a:off x="3781425" y="11049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4" name="Freeform 62">
            <a:extLst>
              <a:ext uri="{FF2B5EF4-FFF2-40B4-BE49-F238E27FC236}">
                <a16:creationId xmlns:a16="http://schemas.microsoft.com/office/drawing/2014/main" id="{805A74BC-BF61-4E13-A04B-31C612B00CDB}"/>
              </a:ext>
            </a:extLst>
          </p:cNvPr>
          <p:cNvSpPr>
            <a:spLocks/>
          </p:cNvSpPr>
          <p:nvPr/>
        </p:nvSpPr>
        <p:spPr bwMode="auto">
          <a:xfrm>
            <a:off x="3781425" y="11668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5" name="Freeform 63">
            <a:extLst>
              <a:ext uri="{FF2B5EF4-FFF2-40B4-BE49-F238E27FC236}">
                <a16:creationId xmlns:a16="http://schemas.microsoft.com/office/drawing/2014/main" id="{1ADFC791-D688-4EB7-927F-CC17773CD450}"/>
              </a:ext>
            </a:extLst>
          </p:cNvPr>
          <p:cNvSpPr>
            <a:spLocks/>
          </p:cNvSpPr>
          <p:nvPr/>
        </p:nvSpPr>
        <p:spPr bwMode="auto">
          <a:xfrm>
            <a:off x="3781425" y="1227138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6" name="Freeform 64">
            <a:extLst>
              <a:ext uri="{FF2B5EF4-FFF2-40B4-BE49-F238E27FC236}">
                <a16:creationId xmlns:a16="http://schemas.microsoft.com/office/drawing/2014/main" id="{24B9CA2F-C1AC-4FBB-807C-FBBA1348F090}"/>
              </a:ext>
            </a:extLst>
          </p:cNvPr>
          <p:cNvSpPr>
            <a:spLocks/>
          </p:cNvSpPr>
          <p:nvPr/>
        </p:nvSpPr>
        <p:spPr bwMode="auto">
          <a:xfrm>
            <a:off x="3781425" y="128587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7" name="Freeform 65">
            <a:extLst>
              <a:ext uri="{FF2B5EF4-FFF2-40B4-BE49-F238E27FC236}">
                <a16:creationId xmlns:a16="http://schemas.microsoft.com/office/drawing/2014/main" id="{EC861DC3-3FB1-460A-804F-FE01F480F6D7}"/>
              </a:ext>
            </a:extLst>
          </p:cNvPr>
          <p:cNvSpPr>
            <a:spLocks/>
          </p:cNvSpPr>
          <p:nvPr/>
        </p:nvSpPr>
        <p:spPr bwMode="auto">
          <a:xfrm>
            <a:off x="3781425" y="1346200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8" name="Freeform 66">
            <a:extLst>
              <a:ext uri="{FF2B5EF4-FFF2-40B4-BE49-F238E27FC236}">
                <a16:creationId xmlns:a16="http://schemas.microsoft.com/office/drawing/2014/main" id="{ED341468-CB09-421A-9D5A-DE15AC7026A3}"/>
              </a:ext>
            </a:extLst>
          </p:cNvPr>
          <p:cNvSpPr>
            <a:spLocks/>
          </p:cNvSpPr>
          <p:nvPr/>
        </p:nvSpPr>
        <p:spPr bwMode="auto">
          <a:xfrm>
            <a:off x="3781425" y="14081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59" name="Freeform 67">
            <a:extLst>
              <a:ext uri="{FF2B5EF4-FFF2-40B4-BE49-F238E27FC236}">
                <a16:creationId xmlns:a16="http://schemas.microsoft.com/office/drawing/2014/main" id="{1E0FC223-5369-48FB-B592-5BBFFB06484D}"/>
              </a:ext>
            </a:extLst>
          </p:cNvPr>
          <p:cNvSpPr>
            <a:spLocks/>
          </p:cNvSpPr>
          <p:nvPr/>
        </p:nvSpPr>
        <p:spPr bwMode="auto">
          <a:xfrm>
            <a:off x="3781425" y="1470025"/>
            <a:ext cx="1588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0" name="Freeform 68">
            <a:extLst>
              <a:ext uri="{FF2B5EF4-FFF2-40B4-BE49-F238E27FC236}">
                <a16:creationId xmlns:a16="http://schemas.microsoft.com/office/drawing/2014/main" id="{FA2A5C4F-CBA6-4697-9DAB-04B218DD19AA}"/>
              </a:ext>
            </a:extLst>
          </p:cNvPr>
          <p:cNvSpPr>
            <a:spLocks/>
          </p:cNvSpPr>
          <p:nvPr/>
        </p:nvSpPr>
        <p:spPr bwMode="auto">
          <a:xfrm>
            <a:off x="3781425" y="15287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1" name="Freeform 69">
            <a:extLst>
              <a:ext uri="{FF2B5EF4-FFF2-40B4-BE49-F238E27FC236}">
                <a16:creationId xmlns:a16="http://schemas.microsoft.com/office/drawing/2014/main" id="{D5C22188-30F5-4D16-BA88-4C6A794176D0}"/>
              </a:ext>
            </a:extLst>
          </p:cNvPr>
          <p:cNvSpPr>
            <a:spLocks/>
          </p:cNvSpPr>
          <p:nvPr/>
        </p:nvSpPr>
        <p:spPr bwMode="auto">
          <a:xfrm>
            <a:off x="3781425" y="1590675"/>
            <a:ext cx="1588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2" name="Freeform 70">
            <a:extLst>
              <a:ext uri="{FF2B5EF4-FFF2-40B4-BE49-F238E27FC236}">
                <a16:creationId xmlns:a16="http://schemas.microsoft.com/office/drawing/2014/main" id="{C424F7A9-7B9A-4FC3-B9CA-32762D54517C}"/>
              </a:ext>
            </a:extLst>
          </p:cNvPr>
          <p:cNvSpPr>
            <a:spLocks/>
          </p:cNvSpPr>
          <p:nvPr/>
        </p:nvSpPr>
        <p:spPr bwMode="auto">
          <a:xfrm>
            <a:off x="3781425" y="164941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3" name="Freeform 71">
            <a:extLst>
              <a:ext uri="{FF2B5EF4-FFF2-40B4-BE49-F238E27FC236}">
                <a16:creationId xmlns:a16="http://schemas.microsoft.com/office/drawing/2014/main" id="{32FC3DC0-D697-4B3E-8677-129899CB0F94}"/>
              </a:ext>
            </a:extLst>
          </p:cNvPr>
          <p:cNvSpPr>
            <a:spLocks/>
          </p:cNvSpPr>
          <p:nvPr/>
        </p:nvSpPr>
        <p:spPr bwMode="auto">
          <a:xfrm>
            <a:off x="3781425" y="1709738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4" name="Freeform 72">
            <a:extLst>
              <a:ext uri="{FF2B5EF4-FFF2-40B4-BE49-F238E27FC236}">
                <a16:creationId xmlns:a16="http://schemas.microsoft.com/office/drawing/2014/main" id="{D78B1A32-24E1-4F73-A397-BF7105D62B9E}"/>
              </a:ext>
            </a:extLst>
          </p:cNvPr>
          <p:cNvSpPr>
            <a:spLocks/>
          </p:cNvSpPr>
          <p:nvPr/>
        </p:nvSpPr>
        <p:spPr bwMode="auto">
          <a:xfrm>
            <a:off x="3781425" y="1770063"/>
            <a:ext cx="1588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5" name="Freeform 73">
            <a:extLst>
              <a:ext uri="{FF2B5EF4-FFF2-40B4-BE49-F238E27FC236}">
                <a16:creationId xmlns:a16="http://schemas.microsoft.com/office/drawing/2014/main" id="{2BD5CEB8-9C67-41EA-93F0-FC729CD55A84}"/>
              </a:ext>
            </a:extLst>
          </p:cNvPr>
          <p:cNvSpPr>
            <a:spLocks/>
          </p:cNvSpPr>
          <p:nvPr/>
        </p:nvSpPr>
        <p:spPr bwMode="auto">
          <a:xfrm>
            <a:off x="3752850" y="1814513"/>
            <a:ext cx="66675" cy="73025"/>
          </a:xfrm>
          <a:custGeom>
            <a:avLst/>
            <a:gdLst>
              <a:gd name="T0" fmla="*/ 41 w 42"/>
              <a:gd name="T1" fmla="*/ 0 h 46"/>
              <a:gd name="T2" fmla="*/ 0 w 42"/>
              <a:gd name="T3" fmla="*/ 0 h 46"/>
              <a:gd name="T4" fmla="*/ 18 w 42"/>
              <a:gd name="T5" fmla="*/ 45 h 46"/>
              <a:gd name="T6" fmla="*/ 41 w 42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46">
                <a:moveTo>
                  <a:pt x="41" y="0"/>
                </a:moveTo>
                <a:lnTo>
                  <a:pt x="0" y="0"/>
                </a:lnTo>
                <a:lnTo>
                  <a:pt x="18" y="45"/>
                </a:lnTo>
                <a:lnTo>
                  <a:pt x="41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6" name="Freeform 74">
            <a:extLst>
              <a:ext uri="{FF2B5EF4-FFF2-40B4-BE49-F238E27FC236}">
                <a16:creationId xmlns:a16="http://schemas.microsoft.com/office/drawing/2014/main" id="{ADDBD0B9-E58A-47E1-B52A-5BC1654130AB}"/>
              </a:ext>
            </a:extLst>
          </p:cNvPr>
          <p:cNvSpPr>
            <a:spLocks/>
          </p:cNvSpPr>
          <p:nvPr/>
        </p:nvSpPr>
        <p:spPr bwMode="auto">
          <a:xfrm>
            <a:off x="3770313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7" name="Freeform 75">
            <a:extLst>
              <a:ext uri="{FF2B5EF4-FFF2-40B4-BE49-F238E27FC236}">
                <a16:creationId xmlns:a16="http://schemas.microsoft.com/office/drawing/2014/main" id="{52482C54-ACA1-43FF-A639-CEDBB2EA6BD9}"/>
              </a:ext>
            </a:extLst>
          </p:cNvPr>
          <p:cNvSpPr>
            <a:spLocks/>
          </p:cNvSpPr>
          <p:nvPr/>
        </p:nvSpPr>
        <p:spPr bwMode="auto">
          <a:xfrm>
            <a:off x="3709988" y="1404938"/>
            <a:ext cx="30162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8" name="Freeform 76">
            <a:extLst>
              <a:ext uri="{FF2B5EF4-FFF2-40B4-BE49-F238E27FC236}">
                <a16:creationId xmlns:a16="http://schemas.microsoft.com/office/drawing/2014/main" id="{A817B33D-8499-4597-837E-DC7558951B0A}"/>
              </a:ext>
            </a:extLst>
          </p:cNvPr>
          <p:cNvSpPr>
            <a:spLocks/>
          </p:cNvSpPr>
          <p:nvPr/>
        </p:nvSpPr>
        <p:spPr bwMode="auto">
          <a:xfrm>
            <a:off x="3649663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69" name="Freeform 77">
            <a:extLst>
              <a:ext uri="{FF2B5EF4-FFF2-40B4-BE49-F238E27FC236}">
                <a16:creationId xmlns:a16="http://schemas.microsoft.com/office/drawing/2014/main" id="{2676B38E-FDA5-45CC-9346-08BF654A618B}"/>
              </a:ext>
            </a:extLst>
          </p:cNvPr>
          <p:cNvSpPr>
            <a:spLocks/>
          </p:cNvSpPr>
          <p:nvPr/>
        </p:nvSpPr>
        <p:spPr bwMode="auto">
          <a:xfrm>
            <a:off x="3587750" y="1404938"/>
            <a:ext cx="30163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0" name="Freeform 78">
            <a:extLst>
              <a:ext uri="{FF2B5EF4-FFF2-40B4-BE49-F238E27FC236}">
                <a16:creationId xmlns:a16="http://schemas.microsoft.com/office/drawing/2014/main" id="{D40C0AE9-37C9-4786-BD94-E278A584E4C0}"/>
              </a:ext>
            </a:extLst>
          </p:cNvPr>
          <p:cNvSpPr>
            <a:spLocks/>
          </p:cNvSpPr>
          <p:nvPr/>
        </p:nvSpPr>
        <p:spPr bwMode="auto">
          <a:xfrm>
            <a:off x="3527425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1" name="Freeform 79">
            <a:extLst>
              <a:ext uri="{FF2B5EF4-FFF2-40B4-BE49-F238E27FC236}">
                <a16:creationId xmlns:a16="http://schemas.microsoft.com/office/drawing/2014/main" id="{80AB12AF-3C5D-43ED-B649-7057F3530885}"/>
              </a:ext>
            </a:extLst>
          </p:cNvPr>
          <p:cNvSpPr>
            <a:spLocks/>
          </p:cNvSpPr>
          <p:nvPr/>
        </p:nvSpPr>
        <p:spPr bwMode="auto">
          <a:xfrm>
            <a:off x="34671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2" name="Freeform 80">
            <a:extLst>
              <a:ext uri="{FF2B5EF4-FFF2-40B4-BE49-F238E27FC236}">
                <a16:creationId xmlns:a16="http://schemas.microsoft.com/office/drawing/2014/main" id="{6B5BA61D-B60D-467D-A3F9-97384AA2369B}"/>
              </a:ext>
            </a:extLst>
          </p:cNvPr>
          <p:cNvSpPr>
            <a:spLocks/>
          </p:cNvSpPr>
          <p:nvPr/>
        </p:nvSpPr>
        <p:spPr bwMode="auto">
          <a:xfrm>
            <a:off x="3405188" y="1404938"/>
            <a:ext cx="30162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3" name="Freeform 81">
            <a:extLst>
              <a:ext uri="{FF2B5EF4-FFF2-40B4-BE49-F238E27FC236}">
                <a16:creationId xmlns:a16="http://schemas.microsoft.com/office/drawing/2014/main" id="{1CEA5688-4177-4FB9-9F79-83C3AFAC0835}"/>
              </a:ext>
            </a:extLst>
          </p:cNvPr>
          <p:cNvSpPr>
            <a:spLocks/>
          </p:cNvSpPr>
          <p:nvPr/>
        </p:nvSpPr>
        <p:spPr bwMode="auto">
          <a:xfrm>
            <a:off x="3343275" y="1404938"/>
            <a:ext cx="30163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4" name="Freeform 82">
            <a:extLst>
              <a:ext uri="{FF2B5EF4-FFF2-40B4-BE49-F238E27FC236}">
                <a16:creationId xmlns:a16="http://schemas.microsoft.com/office/drawing/2014/main" id="{D3D54B89-C85E-4721-819D-9491B3BEA05F}"/>
              </a:ext>
            </a:extLst>
          </p:cNvPr>
          <p:cNvSpPr>
            <a:spLocks/>
          </p:cNvSpPr>
          <p:nvPr/>
        </p:nvSpPr>
        <p:spPr bwMode="auto">
          <a:xfrm>
            <a:off x="328295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5" name="Freeform 83">
            <a:extLst>
              <a:ext uri="{FF2B5EF4-FFF2-40B4-BE49-F238E27FC236}">
                <a16:creationId xmlns:a16="http://schemas.microsoft.com/office/drawing/2014/main" id="{D81A5E9B-163B-4FE2-B37E-4D06D500ABF4}"/>
              </a:ext>
            </a:extLst>
          </p:cNvPr>
          <p:cNvSpPr>
            <a:spLocks/>
          </p:cNvSpPr>
          <p:nvPr/>
        </p:nvSpPr>
        <p:spPr bwMode="auto">
          <a:xfrm>
            <a:off x="3222625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6" name="Freeform 84">
            <a:extLst>
              <a:ext uri="{FF2B5EF4-FFF2-40B4-BE49-F238E27FC236}">
                <a16:creationId xmlns:a16="http://schemas.microsoft.com/office/drawing/2014/main" id="{E564F34C-ECB9-4560-8A4D-611DF16DAC37}"/>
              </a:ext>
            </a:extLst>
          </p:cNvPr>
          <p:cNvSpPr>
            <a:spLocks/>
          </p:cNvSpPr>
          <p:nvPr/>
        </p:nvSpPr>
        <p:spPr bwMode="auto">
          <a:xfrm>
            <a:off x="3160713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7" name="Freeform 85">
            <a:extLst>
              <a:ext uri="{FF2B5EF4-FFF2-40B4-BE49-F238E27FC236}">
                <a16:creationId xmlns:a16="http://schemas.microsoft.com/office/drawing/2014/main" id="{B478DBE0-556F-42E6-ADB3-207132D9AE4F}"/>
              </a:ext>
            </a:extLst>
          </p:cNvPr>
          <p:cNvSpPr>
            <a:spLocks/>
          </p:cNvSpPr>
          <p:nvPr/>
        </p:nvSpPr>
        <p:spPr bwMode="auto">
          <a:xfrm>
            <a:off x="30988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8" name="Freeform 86">
            <a:extLst>
              <a:ext uri="{FF2B5EF4-FFF2-40B4-BE49-F238E27FC236}">
                <a16:creationId xmlns:a16="http://schemas.microsoft.com/office/drawing/2014/main" id="{DF0413E8-8964-459B-BD1E-AFB23C7E153D}"/>
              </a:ext>
            </a:extLst>
          </p:cNvPr>
          <p:cNvSpPr>
            <a:spLocks/>
          </p:cNvSpPr>
          <p:nvPr/>
        </p:nvSpPr>
        <p:spPr bwMode="auto">
          <a:xfrm>
            <a:off x="3038475" y="1404938"/>
            <a:ext cx="30163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79" name="Freeform 87">
            <a:extLst>
              <a:ext uri="{FF2B5EF4-FFF2-40B4-BE49-F238E27FC236}">
                <a16:creationId xmlns:a16="http://schemas.microsoft.com/office/drawing/2014/main" id="{B3A7AB62-AD11-4300-991B-55F83DA55257}"/>
              </a:ext>
            </a:extLst>
          </p:cNvPr>
          <p:cNvSpPr>
            <a:spLocks/>
          </p:cNvSpPr>
          <p:nvPr/>
        </p:nvSpPr>
        <p:spPr bwMode="auto">
          <a:xfrm>
            <a:off x="2974975" y="1404938"/>
            <a:ext cx="31750" cy="1587"/>
          </a:xfrm>
          <a:custGeom>
            <a:avLst/>
            <a:gdLst>
              <a:gd name="T0" fmla="*/ 19 w 20"/>
              <a:gd name="T1" fmla="*/ 0 h 1"/>
              <a:gd name="T2" fmla="*/ 19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19 w 20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0" name="Freeform 88">
            <a:extLst>
              <a:ext uri="{FF2B5EF4-FFF2-40B4-BE49-F238E27FC236}">
                <a16:creationId xmlns:a16="http://schemas.microsoft.com/office/drawing/2014/main" id="{2AE6149F-53E2-4D05-88BB-9A1846578D3F}"/>
              </a:ext>
            </a:extLst>
          </p:cNvPr>
          <p:cNvSpPr>
            <a:spLocks/>
          </p:cNvSpPr>
          <p:nvPr/>
        </p:nvSpPr>
        <p:spPr bwMode="auto">
          <a:xfrm>
            <a:off x="2917825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1" name="Freeform 89">
            <a:extLst>
              <a:ext uri="{FF2B5EF4-FFF2-40B4-BE49-F238E27FC236}">
                <a16:creationId xmlns:a16="http://schemas.microsoft.com/office/drawing/2014/main" id="{04F8ADE7-C127-4A6D-B419-B9967C93A92A}"/>
              </a:ext>
            </a:extLst>
          </p:cNvPr>
          <p:cNvSpPr>
            <a:spLocks/>
          </p:cNvSpPr>
          <p:nvPr/>
        </p:nvSpPr>
        <p:spPr bwMode="auto">
          <a:xfrm>
            <a:off x="2855913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2" name="Freeform 90">
            <a:extLst>
              <a:ext uri="{FF2B5EF4-FFF2-40B4-BE49-F238E27FC236}">
                <a16:creationId xmlns:a16="http://schemas.microsoft.com/office/drawing/2014/main" id="{95DA70D5-439E-4A29-B018-4C6AB8281958}"/>
              </a:ext>
            </a:extLst>
          </p:cNvPr>
          <p:cNvSpPr>
            <a:spLocks/>
          </p:cNvSpPr>
          <p:nvPr/>
        </p:nvSpPr>
        <p:spPr bwMode="auto">
          <a:xfrm>
            <a:off x="27940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3" name="Freeform 91">
            <a:extLst>
              <a:ext uri="{FF2B5EF4-FFF2-40B4-BE49-F238E27FC236}">
                <a16:creationId xmlns:a16="http://schemas.microsoft.com/office/drawing/2014/main" id="{9E024FDC-F698-45FB-92DA-84106150B9A1}"/>
              </a:ext>
            </a:extLst>
          </p:cNvPr>
          <p:cNvSpPr>
            <a:spLocks/>
          </p:cNvSpPr>
          <p:nvPr/>
        </p:nvSpPr>
        <p:spPr bwMode="auto">
          <a:xfrm>
            <a:off x="2732088" y="1404938"/>
            <a:ext cx="30162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4" name="Freeform 92">
            <a:extLst>
              <a:ext uri="{FF2B5EF4-FFF2-40B4-BE49-F238E27FC236}">
                <a16:creationId xmlns:a16="http://schemas.microsoft.com/office/drawing/2014/main" id="{2ACC27BD-225B-490B-B4A6-E31F5CD31F99}"/>
              </a:ext>
            </a:extLst>
          </p:cNvPr>
          <p:cNvSpPr>
            <a:spLocks/>
          </p:cNvSpPr>
          <p:nvPr/>
        </p:nvSpPr>
        <p:spPr bwMode="auto">
          <a:xfrm>
            <a:off x="2670175" y="1404938"/>
            <a:ext cx="30163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5" name="Freeform 93">
            <a:extLst>
              <a:ext uri="{FF2B5EF4-FFF2-40B4-BE49-F238E27FC236}">
                <a16:creationId xmlns:a16="http://schemas.microsoft.com/office/drawing/2014/main" id="{0B5516A1-89C6-4A83-B127-F4B162F8CECE}"/>
              </a:ext>
            </a:extLst>
          </p:cNvPr>
          <p:cNvSpPr>
            <a:spLocks/>
          </p:cNvSpPr>
          <p:nvPr/>
        </p:nvSpPr>
        <p:spPr bwMode="auto">
          <a:xfrm>
            <a:off x="2613025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6" name="Freeform 94">
            <a:extLst>
              <a:ext uri="{FF2B5EF4-FFF2-40B4-BE49-F238E27FC236}">
                <a16:creationId xmlns:a16="http://schemas.microsoft.com/office/drawing/2014/main" id="{D5C88EED-F80B-41BF-A676-D4A714875691}"/>
              </a:ext>
            </a:extLst>
          </p:cNvPr>
          <p:cNvSpPr>
            <a:spLocks/>
          </p:cNvSpPr>
          <p:nvPr/>
        </p:nvSpPr>
        <p:spPr bwMode="auto">
          <a:xfrm>
            <a:off x="2549525" y="1404938"/>
            <a:ext cx="30163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7" name="Freeform 95">
            <a:extLst>
              <a:ext uri="{FF2B5EF4-FFF2-40B4-BE49-F238E27FC236}">
                <a16:creationId xmlns:a16="http://schemas.microsoft.com/office/drawing/2014/main" id="{1C8FAC23-C0EE-4480-B62E-8ED270A5B0EB}"/>
              </a:ext>
            </a:extLst>
          </p:cNvPr>
          <p:cNvSpPr>
            <a:spLocks/>
          </p:cNvSpPr>
          <p:nvPr/>
        </p:nvSpPr>
        <p:spPr bwMode="auto">
          <a:xfrm>
            <a:off x="24892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8" name="Freeform 96">
            <a:extLst>
              <a:ext uri="{FF2B5EF4-FFF2-40B4-BE49-F238E27FC236}">
                <a16:creationId xmlns:a16="http://schemas.microsoft.com/office/drawing/2014/main" id="{132D93F9-149C-49DC-A406-862450C59AA2}"/>
              </a:ext>
            </a:extLst>
          </p:cNvPr>
          <p:cNvSpPr>
            <a:spLocks/>
          </p:cNvSpPr>
          <p:nvPr/>
        </p:nvSpPr>
        <p:spPr bwMode="auto">
          <a:xfrm>
            <a:off x="2427288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89" name="Freeform 97">
            <a:extLst>
              <a:ext uri="{FF2B5EF4-FFF2-40B4-BE49-F238E27FC236}">
                <a16:creationId xmlns:a16="http://schemas.microsoft.com/office/drawing/2014/main" id="{D778DBED-D758-4B47-A7C0-C99E7E31194A}"/>
              </a:ext>
            </a:extLst>
          </p:cNvPr>
          <p:cNvSpPr>
            <a:spLocks/>
          </p:cNvSpPr>
          <p:nvPr/>
        </p:nvSpPr>
        <p:spPr bwMode="auto">
          <a:xfrm>
            <a:off x="2366963" y="1404938"/>
            <a:ext cx="31750" cy="1587"/>
          </a:xfrm>
          <a:custGeom>
            <a:avLst/>
            <a:gdLst>
              <a:gd name="T0" fmla="*/ 19 w 20"/>
              <a:gd name="T1" fmla="*/ 0 h 1"/>
              <a:gd name="T2" fmla="*/ 19 w 20"/>
              <a:gd name="T3" fmla="*/ 0 h 1"/>
              <a:gd name="T4" fmla="*/ 0 w 20"/>
              <a:gd name="T5" fmla="*/ 0 h 1"/>
              <a:gd name="T6" fmla="*/ 0 w 20"/>
              <a:gd name="T7" fmla="*/ 0 h 1"/>
              <a:gd name="T8" fmla="*/ 19 w 20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">
                <a:moveTo>
                  <a:pt x="19" y="0"/>
                </a:moveTo>
                <a:lnTo>
                  <a:pt x="19" y="0"/>
                </a:lnTo>
                <a:lnTo>
                  <a:pt x="0" y="0"/>
                </a:lnTo>
                <a:lnTo>
                  <a:pt x="0" y="0"/>
                </a:lnTo>
                <a:lnTo>
                  <a:pt x="19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0" name="Freeform 98">
            <a:extLst>
              <a:ext uri="{FF2B5EF4-FFF2-40B4-BE49-F238E27FC236}">
                <a16:creationId xmlns:a16="http://schemas.microsoft.com/office/drawing/2014/main" id="{A3111F10-8A1C-4537-B448-0084C1E1B757}"/>
              </a:ext>
            </a:extLst>
          </p:cNvPr>
          <p:cNvSpPr>
            <a:spLocks/>
          </p:cNvSpPr>
          <p:nvPr/>
        </p:nvSpPr>
        <p:spPr bwMode="auto">
          <a:xfrm>
            <a:off x="2306638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1" name="Freeform 99">
            <a:extLst>
              <a:ext uri="{FF2B5EF4-FFF2-40B4-BE49-F238E27FC236}">
                <a16:creationId xmlns:a16="http://schemas.microsoft.com/office/drawing/2014/main" id="{086A1CF9-CE37-4981-BBF0-BB26D35E715A}"/>
              </a:ext>
            </a:extLst>
          </p:cNvPr>
          <p:cNvSpPr>
            <a:spLocks/>
          </p:cNvSpPr>
          <p:nvPr/>
        </p:nvSpPr>
        <p:spPr bwMode="auto">
          <a:xfrm>
            <a:off x="2244725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2" name="Freeform 100">
            <a:extLst>
              <a:ext uri="{FF2B5EF4-FFF2-40B4-BE49-F238E27FC236}">
                <a16:creationId xmlns:a16="http://schemas.microsoft.com/office/drawing/2014/main" id="{CA8FEA9F-C95E-4995-8823-132E86ED7979}"/>
              </a:ext>
            </a:extLst>
          </p:cNvPr>
          <p:cNvSpPr>
            <a:spLocks/>
          </p:cNvSpPr>
          <p:nvPr/>
        </p:nvSpPr>
        <p:spPr bwMode="auto">
          <a:xfrm>
            <a:off x="21844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3" name="Freeform 101">
            <a:extLst>
              <a:ext uri="{FF2B5EF4-FFF2-40B4-BE49-F238E27FC236}">
                <a16:creationId xmlns:a16="http://schemas.microsoft.com/office/drawing/2014/main" id="{C9961C5F-57A4-483C-BB80-DC656FB4DBE6}"/>
              </a:ext>
            </a:extLst>
          </p:cNvPr>
          <p:cNvSpPr>
            <a:spLocks/>
          </p:cNvSpPr>
          <p:nvPr/>
        </p:nvSpPr>
        <p:spPr bwMode="auto">
          <a:xfrm>
            <a:off x="2120900" y="1404938"/>
            <a:ext cx="28575" cy="1587"/>
          </a:xfrm>
          <a:custGeom>
            <a:avLst/>
            <a:gdLst>
              <a:gd name="T0" fmla="*/ 17 w 18"/>
              <a:gd name="T1" fmla="*/ 0 h 1"/>
              <a:gd name="T2" fmla="*/ 17 w 18"/>
              <a:gd name="T3" fmla="*/ 0 h 1"/>
              <a:gd name="T4" fmla="*/ 0 w 18"/>
              <a:gd name="T5" fmla="*/ 0 h 1"/>
              <a:gd name="T6" fmla="*/ 0 w 18"/>
              <a:gd name="T7" fmla="*/ 0 h 1"/>
              <a:gd name="T8" fmla="*/ 17 w 18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">
                <a:moveTo>
                  <a:pt x="17" y="0"/>
                </a:moveTo>
                <a:lnTo>
                  <a:pt x="17" y="0"/>
                </a:lnTo>
                <a:lnTo>
                  <a:pt x="0" y="0"/>
                </a:lnTo>
                <a:lnTo>
                  <a:pt x="0" y="0"/>
                </a:lnTo>
                <a:lnTo>
                  <a:pt x="17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4" name="Freeform 102">
            <a:extLst>
              <a:ext uri="{FF2B5EF4-FFF2-40B4-BE49-F238E27FC236}">
                <a16:creationId xmlns:a16="http://schemas.microsoft.com/office/drawing/2014/main" id="{9471B557-7D29-47D8-88BF-EE6D9E688D57}"/>
              </a:ext>
            </a:extLst>
          </p:cNvPr>
          <p:cNvSpPr>
            <a:spLocks/>
          </p:cNvSpPr>
          <p:nvPr/>
        </p:nvSpPr>
        <p:spPr bwMode="auto">
          <a:xfrm>
            <a:off x="2062163" y="1404938"/>
            <a:ext cx="30162" cy="1587"/>
          </a:xfrm>
          <a:custGeom>
            <a:avLst/>
            <a:gdLst>
              <a:gd name="T0" fmla="*/ 18 w 19"/>
              <a:gd name="T1" fmla="*/ 0 h 1"/>
              <a:gd name="T2" fmla="*/ 18 w 19"/>
              <a:gd name="T3" fmla="*/ 0 h 1"/>
              <a:gd name="T4" fmla="*/ 0 w 19"/>
              <a:gd name="T5" fmla="*/ 0 h 1"/>
              <a:gd name="T6" fmla="*/ 0 w 19"/>
              <a:gd name="T7" fmla="*/ 0 h 1"/>
              <a:gd name="T8" fmla="*/ 18 w 19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">
                <a:moveTo>
                  <a:pt x="18" y="0"/>
                </a:moveTo>
                <a:lnTo>
                  <a:pt x="18" y="0"/>
                </a:lnTo>
                <a:lnTo>
                  <a:pt x="0" y="0"/>
                </a:lnTo>
                <a:lnTo>
                  <a:pt x="0" y="0"/>
                </a:lnTo>
                <a:lnTo>
                  <a:pt x="18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5" name="Freeform 103">
            <a:extLst>
              <a:ext uri="{FF2B5EF4-FFF2-40B4-BE49-F238E27FC236}">
                <a16:creationId xmlns:a16="http://schemas.microsoft.com/office/drawing/2014/main" id="{7A141977-1118-4A01-9E36-2F035AE8DDFB}"/>
              </a:ext>
            </a:extLst>
          </p:cNvPr>
          <p:cNvSpPr>
            <a:spLocks/>
          </p:cNvSpPr>
          <p:nvPr/>
        </p:nvSpPr>
        <p:spPr bwMode="auto">
          <a:xfrm>
            <a:off x="2043113" y="1411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6" name="Freeform 104">
            <a:extLst>
              <a:ext uri="{FF2B5EF4-FFF2-40B4-BE49-F238E27FC236}">
                <a16:creationId xmlns:a16="http://schemas.microsoft.com/office/drawing/2014/main" id="{671FAED6-A9C9-4F40-84A9-771D521AF056}"/>
              </a:ext>
            </a:extLst>
          </p:cNvPr>
          <p:cNvSpPr>
            <a:spLocks/>
          </p:cNvSpPr>
          <p:nvPr/>
        </p:nvSpPr>
        <p:spPr bwMode="auto">
          <a:xfrm>
            <a:off x="2043113" y="14716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7" name="Freeform 105">
            <a:extLst>
              <a:ext uri="{FF2B5EF4-FFF2-40B4-BE49-F238E27FC236}">
                <a16:creationId xmlns:a16="http://schemas.microsoft.com/office/drawing/2014/main" id="{24005455-8119-4177-9EE1-FFFFC252E94F}"/>
              </a:ext>
            </a:extLst>
          </p:cNvPr>
          <p:cNvSpPr>
            <a:spLocks/>
          </p:cNvSpPr>
          <p:nvPr/>
        </p:nvSpPr>
        <p:spPr bwMode="auto">
          <a:xfrm>
            <a:off x="2043113" y="15319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8" name="Freeform 106">
            <a:extLst>
              <a:ext uri="{FF2B5EF4-FFF2-40B4-BE49-F238E27FC236}">
                <a16:creationId xmlns:a16="http://schemas.microsoft.com/office/drawing/2014/main" id="{A3AF5DD5-DFAF-4630-ACD1-E1D4D1A7E2DB}"/>
              </a:ext>
            </a:extLst>
          </p:cNvPr>
          <p:cNvSpPr>
            <a:spLocks/>
          </p:cNvSpPr>
          <p:nvPr/>
        </p:nvSpPr>
        <p:spPr bwMode="auto">
          <a:xfrm>
            <a:off x="2043113" y="15938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9" name="Freeform 107">
            <a:extLst>
              <a:ext uri="{FF2B5EF4-FFF2-40B4-BE49-F238E27FC236}">
                <a16:creationId xmlns:a16="http://schemas.microsoft.com/office/drawing/2014/main" id="{CFA46450-0DB1-4A34-9A31-EAB4CAF919F9}"/>
              </a:ext>
            </a:extLst>
          </p:cNvPr>
          <p:cNvSpPr>
            <a:spLocks/>
          </p:cNvSpPr>
          <p:nvPr/>
        </p:nvSpPr>
        <p:spPr bwMode="auto">
          <a:xfrm>
            <a:off x="2043113" y="16541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0" name="Freeform 108">
            <a:extLst>
              <a:ext uri="{FF2B5EF4-FFF2-40B4-BE49-F238E27FC236}">
                <a16:creationId xmlns:a16="http://schemas.microsoft.com/office/drawing/2014/main" id="{83179BCB-D35D-4E1E-B61A-6341D5E7EB0A}"/>
              </a:ext>
            </a:extLst>
          </p:cNvPr>
          <p:cNvSpPr>
            <a:spLocks/>
          </p:cNvSpPr>
          <p:nvPr/>
        </p:nvSpPr>
        <p:spPr bwMode="auto">
          <a:xfrm>
            <a:off x="2043113" y="17129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1" name="Freeform 109">
            <a:extLst>
              <a:ext uri="{FF2B5EF4-FFF2-40B4-BE49-F238E27FC236}">
                <a16:creationId xmlns:a16="http://schemas.microsoft.com/office/drawing/2014/main" id="{7A06E6A3-2012-4599-BBF0-AF60F0656A75}"/>
              </a:ext>
            </a:extLst>
          </p:cNvPr>
          <p:cNvSpPr>
            <a:spLocks/>
          </p:cNvSpPr>
          <p:nvPr/>
        </p:nvSpPr>
        <p:spPr bwMode="auto">
          <a:xfrm>
            <a:off x="2043113" y="17732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2" name="Freeform 110">
            <a:extLst>
              <a:ext uri="{FF2B5EF4-FFF2-40B4-BE49-F238E27FC236}">
                <a16:creationId xmlns:a16="http://schemas.microsoft.com/office/drawing/2014/main" id="{5473D313-6054-4B1C-B0DE-81CCFA9FED53}"/>
              </a:ext>
            </a:extLst>
          </p:cNvPr>
          <p:cNvSpPr>
            <a:spLocks/>
          </p:cNvSpPr>
          <p:nvPr/>
        </p:nvSpPr>
        <p:spPr bwMode="auto">
          <a:xfrm>
            <a:off x="2043113" y="18351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3" name="Freeform 111">
            <a:extLst>
              <a:ext uri="{FF2B5EF4-FFF2-40B4-BE49-F238E27FC236}">
                <a16:creationId xmlns:a16="http://schemas.microsoft.com/office/drawing/2014/main" id="{F15CD066-7024-4835-ACE9-1E130C551420}"/>
              </a:ext>
            </a:extLst>
          </p:cNvPr>
          <p:cNvSpPr>
            <a:spLocks/>
          </p:cNvSpPr>
          <p:nvPr/>
        </p:nvSpPr>
        <p:spPr bwMode="auto">
          <a:xfrm>
            <a:off x="2043113" y="18954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4" name="Freeform 112">
            <a:extLst>
              <a:ext uri="{FF2B5EF4-FFF2-40B4-BE49-F238E27FC236}">
                <a16:creationId xmlns:a16="http://schemas.microsoft.com/office/drawing/2014/main" id="{6E177C02-F070-42B0-A895-C3654BB92485}"/>
              </a:ext>
            </a:extLst>
          </p:cNvPr>
          <p:cNvSpPr>
            <a:spLocks/>
          </p:cNvSpPr>
          <p:nvPr/>
        </p:nvSpPr>
        <p:spPr bwMode="auto">
          <a:xfrm>
            <a:off x="2043113" y="19558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5" name="Freeform 113">
            <a:extLst>
              <a:ext uri="{FF2B5EF4-FFF2-40B4-BE49-F238E27FC236}">
                <a16:creationId xmlns:a16="http://schemas.microsoft.com/office/drawing/2014/main" id="{ABB4D5CB-3A02-4719-903E-340E2BA2A45C}"/>
              </a:ext>
            </a:extLst>
          </p:cNvPr>
          <p:cNvSpPr>
            <a:spLocks/>
          </p:cNvSpPr>
          <p:nvPr/>
        </p:nvSpPr>
        <p:spPr bwMode="auto">
          <a:xfrm>
            <a:off x="2043113" y="201612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6" name="Freeform 114">
            <a:extLst>
              <a:ext uri="{FF2B5EF4-FFF2-40B4-BE49-F238E27FC236}">
                <a16:creationId xmlns:a16="http://schemas.microsoft.com/office/drawing/2014/main" id="{308AA4A0-91FE-4A2A-A858-9AC7EA39653E}"/>
              </a:ext>
            </a:extLst>
          </p:cNvPr>
          <p:cNvSpPr>
            <a:spLocks/>
          </p:cNvSpPr>
          <p:nvPr/>
        </p:nvSpPr>
        <p:spPr bwMode="auto">
          <a:xfrm>
            <a:off x="2043113" y="207645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7" name="Freeform 115">
            <a:extLst>
              <a:ext uri="{FF2B5EF4-FFF2-40B4-BE49-F238E27FC236}">
                <a16:creationId xmlns:a16="http://schemas.microsoft.com/office/drawing/2014/main" id="{C12EC9D5-1596-4CCB-B378-F48AA56A4D3E}"/>
              </a:ext>
            </a:extLst>
          </p:cNvPr>
          <p:cNvSpPr>
            <a:spLocks/>
          </p:cNvSpPr>
          <p:nvPr/>
        </p:nvSpPr>
        <p:spPr bwMode="auto">
          <a:xfrm>
            <a:off x="2043113" y="21383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8" name="Freeform 116">
            <a:extLst>
              <a:ext uri="{FF2B5EF4-FFF2-40B4-BE49-F238E27FC236}">
                <a16:creationId xmlns:a16="http://schemas.microsoft.com/office/drawing/2014/main" id="{AC5655F2-FAC3-46DE-B15C-8F1F49D3A54C}"/>
              </a:ext>
            </a:extLst>
          </p:cNvPr>
          <p:cNvSpPr>
            <a:spLocks/>
          </p:cNvSpPr>
          <p:nvPr/>
        </p:nvSpPr>
        <p:spPr bwMode="auto">
          <a:xfrm>
            <a:off x="2043113" y="22002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09" name="Freeform 117">
            <a:extLst>
              <a:ext uri="{FF2B5EF4-FFF2-40B4-BE49-F238E27FC236}">
                <a16:creationId xmlns:a16="http://schemas.microsoft.com/office/drawing/2014/main" id="{6243B1D4-F6F5-4BA9-B847-4BFE9A1F375F}"/>
              </a:ext>
            </a:extLst>
          </p:cNvPr>
          <p:cNvSpPr>
            <a:spLocks/>
          </p:cNvSpPr>
          <p:nvPr/>
        </p:nvSpPr>
        <p:spPr bwMode="auto">
          <a:xfrm>
            <a:off x="2043113" y="22621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0" name="Freeform 118">
            <a:extLst>
              <a:ext uri="{FF2B5EF4-FFF2-40B4-BE49-F238E27FC236}">
                <a16:creationId xmlns:a16="http://schemas.microsoft.com/office/drawing/2014/main" id="{1CFBC233-1505-415E-8764-B2428700B509}"/>
              </a:ext>
            </a:extLst>
          </p:cNvPr>
          <p:cNvSpPr>
            <a:spLocks/>
          </p:cNvSpPr>
          <p:nvPr/>
        </p:nvSpPr>
        <p:spPr bwMode="auto">
          <a:xfrm>
            <a:off x="2043113" y="23225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1" name="Freeform 119">
            <a:extLst>
              <a:ext uri="{FF2B5EF4-FFF2-40B4-BE49-F238E27FC236}">
                <a16:creationId xmlns:a16="http://schemas.microsoft.com/office/drawing/2014/main" id="{0D416281-3E1F-4EB1-BA5B-6EC4432E730C}"/>
              </a:ext>
            </a:extLst>
          </p:cNvPr>
          <p:cNvSpPr>
            <a:spLocks/>
          </p:cNvSpPr>
          <p:nvPr/>
        </p:nvSpPr>
        <p:spPr bwMode="auto">
          <a:xfrm>
            <a:off x="2043113" y="23844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2" name="Freeform 120">
            <a:extLst>
              <a:ext uri="{FF2B5EF4-FFF2-40B4-BE49-F238E27FC236}">
                <a16:creationId xmlns:a16="http://schemas.microsoft.com/office/drawing/2014/main" id="{B86EB590-031F-4782-B755-F53FAE295736}"/>
              </a:ext>
            </a:extLst>
          </p:cNvPr>
          <p:cNvSpPr>
            <a:spLocks/>
          </p:cNvSpPr>
          <p:nvPr/>
        </p:nvSpPr>
        <p:spPr bwMode="auto">
          <a:xfrm>
            <a:off x="2043113" y="2443163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3" name="Freeform 121">
            <a:extLst>
              <a:ext uri="{FF2B5EF4-FFF2-40B4-BE49-F238E27FC236}">
                <a16:creationId xmlns:a16="http://schemas.microsoft.com/office/drawing/2014/main" id="{14999DDA-E19B-4E8B-AC4A-5DEF72F85F19}"/>
              </a:ext>
            </a:extLst>
          </p:cNvPr>
          <p:cNvSpPr>
            <a:spLocks/>
          </p:cNvSpPr>
          <p:nvPr/>
        </p:nvSpPr>
        <p:spPr bwMode="auto">
          <a:xfrm>
            <a:off x="2043113" y="2505075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4" name="Freeform 122">
            <a:extLst>
              <a:ext uri="{FF2B5EF4-FFF2-40B4-BE49-F238E27FC236}">
                <a16:creationId xmlns:a16="http://schemas.microsoft.com/office/drawing/2014/main" id="{A919E3B1-F397-4F94-889B-ED50E0B607C6}"/>
              </a:ext>
            </a:extLst>
          </p:cNvPr>
          <p:cNvSpPr>
            <a:spLocks/>
          </p:cNvSpPr>
          <p:nvPr/>
        </p:nvSpPr>
        <p:spPr bwMode="auto">
          <a:xfrm>
            <a:off x="2043113" y="256381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5" name="Freeform 123">
            <a:extLst>
              <a:ext uri="{FF2B5EF4-FFF2-40B4-BE49-F238E27FC236}">
                <a16:creationId xmlns:a16="http://schemas.microsoft.com/office/drawing/2014/main" id="{E21BB5BE-7627-40A7-B9ED-646A9179B4DC}"/>
              </a:ext>
            </a:extLst>
          </p:cNvPr>
          <p:cNvSpPr>
            <a:spLocks/>
          </p:cNvSpPr>
          <p:nvPr/>
        </p:nvSpPr>
        <p:spPr bwMode="auto">
          <a:xfrm>
            <a:off x="2043113" y="26241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6" name="Freeform 124">
            <a:extLst>
              <a:ext uri="{FF2B5EF4-FFF2-40B4-BE49-F238E27FC236}">
                <a16:creationId xmlns:a16="http://schemas.microsoft.com/office/drawing/2014/main" id="{0E8D1262-74A0-4769-A1E6-DE4563A99EA6}"/>
              </a:ext>
            </a:extLst>
          </p:cNvPr>
          <p:cNvSpPr>
            <a:spLocks/>
          </p:cNvSpPr>
          <p:nvPr/>
        </p:nvSpPr>
        <p:spPr bwMode="auto">
          <a:xfrm>
            <a:off x="2043113" y="26844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7" name="Freeform 125">
            <a:extLst>
              <a:ext uri="{FF2B5EF4-FFF2-40B4-BE49-F238E27FC236}">
                <a16:creationId xmlns:a16="http://schemas.microsoft.com/office/drawing/2014/main" id="{345C9CA6-47C7-430C-BCFA-45A3C14AF22E}"/>
              </a:ext>
            </a:extLst>
          </p:cNvPr>
          <p:cNvSpPr>
            <a:spLocks/>
          </p:cNvSpPr>
          <p:nvPr/>
        </p:nvSpPr>
        <p:spPr bwMode="auto">
          <a:xfrm>
            <a:off x="2043113" y="27463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8" name="Freeform 126">
            <a:extLst>
              <a:ext uri="{FF2B5EF4-FFF2-40B4-BE49-F238E27FC236}">
                <a16:creationId xmlns:a16="http://schemas.microsoft.com/office/drawing/2014/main" id="{819BE85A-5DA6-4F2B-8D4C-F1003AE6AE2E}"/>
              </a:ext>
            </a:extLst>
          </p:cNvPr>
          <p:cNvSpPr>
            <a:spLocks/>
          </p:cNvSpPr>
          <p:nvPr/>
        </p:nvSpPr>
        <p:spPr bwMode="auto">
          <a:xfrm>
            <a:off x="2043113" y="280828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19" name="Freeform 127">
            <a:extLst>
              <a:ext uri="{FF2B5EF4-FFF2-40B4-BE49-F238E27FC236}">
                <a16:creationId xmlns:a16="http://schemas.microsoft.com/office/drawing/2014/main" id="{FB7A11F2-156F-4F02-829A-59C895FE8956}"/>
              </a:ext>
            </a:extLst>
          </p:cNvPr>
          <p:cNvSpPr>
            <a:spLocks/>
          </p:cNvSpPr>
          <p:nvPr/>
        </p:nvSpPr>
        <p:spPr bwMode="auto">
          <a:xfrm>
            <a:off x="2043113" y="2865438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0" name="Freeform 128">
            <a:extLst>
              <a:ext uri="{FF2B5EF4-FFF2-40B4-BE49-F238E27FC236}">
                <a16:creationId xmlns:a16="http://schemas.microsoft.com/office/drawing/2014/main" id="{D344B774-D3EE-4859-A54D-0975BEDE6792}"/>
              </a:ext>
            </a:extLst>
          </p:cNvPr>
          <p:cNvSpPr>
            <a:spLocks/>
          </p:cNvSpPr>
          <p:nvPr/>
        </p:nvSpPr>
        <p:spPr bwMode="auto">
          <a:xfrm>
            <a:off x="2043113" y="292417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1" name="Freeform 129">
            <a:extLst>
              <a:ext uri="{FF2B5EF4-FFF2-40B4-BE49-F238E27FC236}">
                <a16:creationId xmlns:a16="http://schemas.microsoft.com/office/drawing/2014/main" id="{6B7DEAAF-A452-446C-A149-33986D6C773C}"/>
              </a:ext>
            </a:extLst>
          </p:cNvPr>
          <p:cNvSpPr>
            <a:spLocks/>
          </p:cNvSpPr>
          <p:nvPr/>
        </p:nvSpPr>
        <p:spPr bwMode="auto">
          <a:xfrm>
            <a:off x="2014538" y="2917825"/>
            <a:ext cx="68262" cy="71438"/>
          </a:xfrm>
          <a:custGeom>
            <a:avLst/>
            <a:gdLst>
              <a:gd name="T0" fmla="*/ 42 w 43"/>
              <a:gd name="T1" fmla="*/ 0 h 45"/>
              <a:gd name="T2" fmla="*/ 0 w 43"/>
              <a:gd name="T3" fmla="*/ 0 h 45"/>
              <a:gd name="T4" fmla="*/ 21 w 43"/>
              <a:gd name="T5" fmla="*/ 44 h 45"/>
              <a:gd name="T6" fmla="*/ 42 w 43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45">
                <a:moveTo>
                  <a:pt x="42" y="0"/>
                </a:moveTo>
                <a:lnTo>
                  <a:pt x="0" y="0"/>
                </a:lnTo>
                <a:lnTo>
                  <a:pt x="21" y="44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2" name="Line 130">
            <a:extLst>
              <a:ext uri="{FF2B5EF4-FFF2-40B4-BE49-F238E27FC236}">
                <a16:creationId xmlns:a16="http://schemas.microsoft.com/office/drawing/2014/main" id="{4298A697-5D00-469D-AAB9-474341697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2863" y="3392488"/>
            <a:ext cx="1968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3" name="Freeform 131">
            <a:extLst>
              <a:ext uri="{FF2B5EF4-FFF2-40B4-BE49-F238E27FC236}">
                <a16:creationId xmlns:a16="http://schemas.microsoft.com/office/drawing/2014/main" id="{10B72352-5603-4E62-BCF5-1810C67B9426}"/>
              </a:ext>
            </a:extLst>
          </p:cNvPr>
          <p:cNvSpPr>
            <a:spLocks/>
          </p:cNvSpPr>
          <p:nvPr/>
        </p:nvSpPr>
        <p:spPr bwMode="auto">
          <a:xfrm>
            <a:off x="2760663" y="3355975"/>
            <a:ext cx="74612" cy="71438"/>
          </a:xfrm>
          <a:custGeom>
            <a:avLst/>
            <a:gdLst>
              <a:gd name="T0" fmla="*/ 0 w 47"/>
              <a:gd name="T1" fmla="*/ 0 h 45"/>
              <a:gd name="T2" fmla="*/ 0 w 47"/>
              <a:gd name="T3" fmla="*/ 44 h 45"/>
              <a:gd name="T4" fmla="*/ 46 w 47"/>
              <a:gd name="T5" fmla="*/ 22 h 45"/>
              <a:gd name="T6" fmla="*/ 0 w 47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5">
                <a:moveTo>
                  <a:pt x="0" y="0"/>
                </a:moveTo>
                <a:lnTo>
                  <a:pt x="0" y="44"/>
                </a:lnTo>
                <a:lnTo>
                  <a:pt x="46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4" name="Line 132">
            <a:extLst>
              <a:ext uri="{FF2B5EF4-FFF2-40B4-BE49-F238E27FC236}">
                <a16:creationId xmlns:a16="http://schemas.microsoft.com/office/drawing/2014/main" id="{0FA99E20-86A7-4F9A-AAB3-F5523548A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392488"/>
            <a:ext cx="0" cy="2452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5" name="Line 133">
            <a:extLst>
              <a:ext uri="{FF2B5EF4-FFF2-40B4-BE49-F238E27FC236}">
                <a16:creationId xmlns:a16="http://schemas.microsoft.com/office/drawing/2014/main" id="{C90A6D3F-C938-44EC-8A86-470A8A72D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829300"/>
            <a:ext cx="3849688" cy="4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6" name="Freeform 134">
            <a:extLst>
              <a:ext uri="{FF2B5EF4-FFF2-40B4-BE49-F238E27FC236}">
                <a16:creationId xmlns:a16="http://schemas.microsoft.com/office/drawing/2014/main" id="{A038FEC6-C61A-4365-9971-8193A1699958}"/>
              </a:ext>
            </a:extLst>
          </p:cNvPr>
          <p:cNvSpPr>
            <a:spLocks/>
          </p:cNvSpPr>
          <p:nvPr/>
        </p:nvSpPr>
        <p:spPr bwMode="auto">
          <a:xfrm>
            <a:off x="6499225" y="5802313"/>
            <a:ext cx="71438" cy="65087"/>
          </a:xfrm>
          <a:custGeom>
            <a:avLst/>
            <a:gdLst>
              <a:gd name="T0" fmla="*/ 0 w 45"/>
              <a:gd name="T1" fmla="*/ 0 h 41"/>
              <a:gd name="T2" fmla="*/ 0 w 45"/>
              <a:gd name="T3" fmla="*/ 40 h 41"/>
              <a:gd name="T4" fmla="*/ 44 w 45"/>
              <a:gd name="T5" fmla="*/ 20 h 41"/>
              <a:gd name="T6" fmla="*/ 0 w 45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41">
                <a:moveTo>
                  <a:pt x="0" y="0"/>
                </a:moveTo>
                <a:lnTo>
                  <a:pt x="0" y="40"/>
                </a:lnTo>
                <a:lnTo>
                  <a:pt x="44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7" name="Line 135">
            <a:extLst>
              <a:ext uri="{FF2B5EF4-FFF2-40B4-BE49-F238E27FC236}">
                <a16:creationId xmlns:a16="http://schemas.microsoft.com/office/drawing/2014/main" id="{3B1AB92C-F7CB-431E-827E-06D3D3C36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125" y="2679700"/>
            <a:ext cx="766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8" name="Freeform 136">
            <a:extLst>
              <a:ext uri="{FF2B5EF4-FFF2-40B4-BE49-F238E27FC236}">
                <a16:creationId xmlns:a16="http://schemas.microsoft.com/office/drawing/2014/main" id="{6EFC5586-97B5-48FD-8074-0A3C2019209A}"/>
              </a:ext>
            </a:extLst>
          </p:cNvPr>
          <p:cNvSpPr>
            <a:spLocks/>
          </p:cNvSpPr>
          <p:nvPr/>
        </p:nvSpPr>
        <p:spPr bwMode="auto">
          <a:xfrm>
            <a:off x="4926013" y="2643188"/>
            <a:ext cx="73025" cy="66675"/>
          </a:xfrm>
          <a:custGeom>
            <a:avLst/>
            <a:gdLst>
              <a:gd name="T0" fmla="*/ 0 w 46"/>
              <a:gd name="T1" fmla="*/ 0 h 42"/>
              <a:gd name="T2" fmla="*/ 0 w 46"/>
              <a:gd name="T3" fmla="*/ 41 h 42"/>
              <a:gd name="T4" fmla="*/ 45 w 46"/>
              <a:gd name="T5" fmla="*/ 22 h 42"/>
              <a:gd name="T6" fmla="*/ 0 w 46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2">
                <a:moveTo>
                  <a:pt x="0" y="0"/>
                </a:moveTo>
                <a:lnTo>
                  <a:pt x="0" y="41"/>
                </a:lnTo>
                <a:lnTo>
                  <a:pt x="45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29" name="Line 137">
            <a:extLst>
              <a:ext uri="{FF2B5EF4-FFF2-40B4-BE49-F238E27FC236}">
                <a16:creationId xmlns:a16="http://schemas.microsoft.com/office/drawing/2014/main" id="{1A773692-EB39-488C-BC8B-61164A522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2679700"/>
            <a:ext cx="0" cy="20367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0" name="Line 138">
            <a:extLst>
              <a:ext uri="{FF2B5EF4-FFF2-40B4-BE49-F238E27FC236}">
                <a16:creationId xmlns:a16="http://schemas.microsoft.com/office/drawing/2014/main" id="{3A18B6E4-DE49-4C73-9129-C485433A6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2050" y="4719638"/>
            <a:ext cx="136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1" name="Freeform 139">
            <a:extLst>
              <a:ext uri="{FF2B5EF4-FFF2-40B4-BE49-F238E27FC236}">
                <a16:creationId xmlns:a16="http://schemas.microsoft.com/office/drawing/2014/main" id="{7D5F2D0D-56B9-4A10-8388-85978132490A}"/>
              </a:ext>
            </a:extLst>
          </p:cNvPr>
          <p:cNvSpPr>
            <a:spLocks/>
          </p:cNvSpPr>
          <p:nvPr/>
        </p:nvSpPr>
        <p:spPr bwMode="auto">
          <a:xfrm>
            <a:off x="5087938" y="46894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40 h 41"/>
              <a:gd name="T4" fmla="*/ 45 w 46"/>
              <a:gd name="T5" fmla="*/ 18 h 41"/>
              <a:gd name="T6" fmla="*/ 0 w 46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2" name="Line 140">
            <a:extLst>
              <a:ext uri="{FF2B5EF4-FFF2-40B4-BE49-F238E27FC236}">
                <a16:creationId xmlns:a16="http://schemas.microsoft.com/office/drawing/2014/main" id="{37B93B9D-DDAD-4990-88C2-F8D696B4C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9125" y="3771900"/>
            <a:ext cx="471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3" name="Freeform 141">
            <a:extLst>
              <a:ext uri="{FF2B5EF4-FFF2-40B4-BE49-F238E27FC236}">
                <a16:creationId xmlns:a16="http://schemas.microsoft.com/office/drawing/2014/main" id="{719603C8-F78C-42A8-8BE9-F1C18125AC30}"/>
              </a:ext>
            </a:extLst>
          </p:cNvPr>
          <p:cNvSpPr>
            <a:spLocks/>
          </p:cNvSpPr>
          <p:nvPr/>
        </p:nvSpPr>
        <p:spPr bwMode="auto">
          <a:xfrm>
            <a:off x="4879975" y="3738563"/>
            <a:ext cx="74613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40 h 41"/>
              <a:gd name="T4" fmla="*/ 46 w 47"/>
              <a:gd name="T5" fmla="*/ 21 h 41"/>
              <a:gd name="T6" fmla="*/ 0 w 47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4" name="Oval 142">
            <a:extLst>
              <a:ext uri="{FF2B5EF4-FFF2-40B4-BE49-F238E27FC236}">
                <a16:creationId xmlns:a16="http://schemas.microsoft.com/office/drawing/2014/main" id="{56B22B8C-C4A2-45A3-8139-C7AC1A41F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4951413"/>
            <a:ext cx="1035050" cy="1036637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35" name="Rectangle 143">
            <a:extLst>
              <a:ext uri="{FF2B5EF4-FFF2-40B4-BE49-F238E27FC236}">
                <a16:creationId xmlns:a16="http://schemas.microsoft.com/office/drawing/2014/main" id="{792E9F65-5F23-406D-896E-1CD130547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525" y="5129213"/>
            <a:ext cx="1095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VIZSGÁLAT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EREDMÉNYE-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INEK ÖSSZE-</a:t>
            </a:r>
          </a:p>
          <a:p>
            <a:pPr algn="ctr"/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ÁLLÍTÁSA0</a:t>
            </a:r>
          </a:p>
        </p:txBody>
      </p:sp>
      <p:sp>
        <p:nvSpPr>
          <p:cNvPr id="8336" name="Line 144">
            <a:extLst>
              <a:ext uri="{FF2B5EF4-FFF2-40B4-BE49-F238E27FC236}">
                <a16:creationId xmlns:a16="http://schemas.microsoft.com/office/drawing/2014/main" id="{E6A8371D-4C5D-4E2E-ADB9-8EBCE1B72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6875" y="3627438"/>
            <a:ext cx="23145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7" name="Freeform 145">
            <a:extLst>
              <a:ext uri="{FF2B5EF4-FFF2-40B4-BE49-F238E27FC236}">
                <a16:creationId xmlns:a16="http://schemas.microsoft.com/office/drawing/2014/main" id="{BA1595A9-CEEA-4497-A366-9A89CE1B54D6}"/>
              </a:ext>
            </a:extLst>
          </p:cNvPr>
          <p:cNvSpPr>
            <a:spLocks/>
          </p:cNvSpPr>
          <p:nvPr/>
        </p:nvSpPr>
        <p:spPr bwMode="auto">
          <a:xfrm>
            <a:off x="6502400" y="35972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40 h 41"/>
              <a:gd name="T4" fmla="*/ 45 w 46"/>
              <a:gd name="T5" fmla="*/ 18 h 41"/>
              <a:gd name="T6" fmla="*/ 0 w 46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8" name="Line 146">
            <a:extLst>
              <a:ext uri="{FF2B5EF4-FFF2-40B4-BE49-F238E27FC236}">
                <a16:creationId xmlns:a16="http://schemas.microsoft.com/office/drawing/2014/main" id="{8B557C82-E200-4913-8B7E-24C6C5F53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3363" y="3627438"/>
            <a:ext cx="0" cy="2228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39" name="Line 147">
            <a:extLst>
              <a:ext uri="{FF2B5EF4-FFF2-40B4-BE49-F238E27FC236}">
                <a16:creationId xmlns:a16="http://schemas.microsoft.com/office/drawing/2014/main" id="{13C69684-250B-4AA8-ABE8-BE623CC7B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5588" y="5575300"/>
            <a:ext cx="841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0" name="Freeform 148">
            <a:extLst>
              <a:ext uri="{FF2B5EF4-FFF2-40B4-BE49-F238E27FC236}">
                <a16:creationId xmlns:a16="http://schemas.microsoft.com/office/drawing/2014/main" id="{FD43E1D5-BA38-4529-9BF7-5C7075249FED}"/>
              </a:ext>
            </a:extLst>
          </p:cNvPr>
          <p:cNvSpPr>
            <a:spLocks/>
          </p:cNvSpPr>
          <p:nvPr/>
        </p:nvSpPr>
        <p:spPr bwMode="auto">
          <a:xfrm>
            <a:off x="6670675" y="5540375"/>
            <a:ext cx="73025" cy="65088"/>
          </a:xfrm>
          <a:custGeom>
            <a:avLst/>
            <a:gdLst>
              <a:gd name="T0" fmla="*/ 0 w 46"/>
              <a:gd name="T1" fmla="*/ 0 h 41"/>
              <a:gd name="T2" fmla="*/ 0 w 46"/>
              <a:gd name="T3" fmla="*/ 40 h 41"/>
              <a:gd name="T4" fmla="*/ 45 w 46"/>
              <a:gd name="T5" fmla="*/ 21 h 41"/>
              <a:gd name="T6" fmla="*/ 0 w 46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1">
                <a:moveTo>
                  <a:pt x="0" y="0"/>
                </a:moveTo>
                <a:lnTo>
                  <a:pt x="0" y="40"/>
                </a:lnTo>
                <a:lnTo>
                  <a:pt x="45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1" name="Line 149">
            <a:extLst>
              <a:ext uri="{FF2B5EF4-FFF2-40B4-BE49-F238E27FC236}">
                <a16:creationId xmlns:a16="http://schemas.microsoft.com/office/drawing/2014/main" id="{16C4B14E-E730-45B5-8F72-C223BBEA8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3475" y="4697413"/>
            <a:ext cx="3000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2" name="Freeform 150">
            <a:extLst>
              <a:ext uri="{FF2B5EF4-FFF2-40B4-BE49-F238E27FC236}">
                <a16:creationId xmlns:a16="http://schemas.microsoft.com/office/drawing/2014/main" id="{1A1F0BD6-51BB-43CA-8BD1-7E15CB7A189B}"/>
              </a:ext>
            </a:extLst>
          </p:cNvPr>
          <p:cNvSpPr>
            <a:spLocks/>
          </p:cNvSpPr>
          <p:nvPr/>
        </p:nvSpPr>
        <p:spPr bwMode="auto">
          <a:xfrm>
            <a:off x="6491288" y="4665663"/>
            <a:ext cx="74612" cy="69850"/>
          </a:xfrm>
          <a:custGeom>
            <a:avLst/>
            <a:gdLst>
              <a:gd name="T0" fmla="*/ 0 w 47"/>
              <a:gd name="T1" fmla="*/ 0 h 44"/>
              <a:gd name="T2" fmla="*/ 0 w 47"/>
              <a:gd name="T3" fmla="*/ 43 h 44"/>
              <a:gd name="T4" fmla="*/ 46 w 47"/>
              <a:gd name="T5" fmla="*/ 21 h 44"/>
              <a:gd name="T6" fmla="*/ 0 w 4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4">
                <a:moveTo>
                  <a:pt x="0" y="0"/>
                </a:moveTo>
                <a:lnTo>
                  <a:pt x="0" y="43"/>
                </a:lnTo>
                <a:lnTo>
                  <a:pt x="46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3" name="Line 151">
            <a:extLst>
              <a:ext uri="{FF2B5EF4-FFF2-40B4-BE49-F238E27FC236}">
                <a16:creationId xmlns:a16="http://schemas.microsoft.com/office/drawing/2014/main" id="{8B5E9913-6CA7-41BB-A1D7-ABAE73D1D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8588" y="5476875"/>
            <a:ext cx="7032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4" name="Freeform 152">
            <a:extLst>
              <a:ext uri="{FF2B5EF4-FFF2-40B4-BE49-F238E27FC236}">
                <a16:creationId xmlns:a16="http://schemas.microsoft.com/office/drawing/2014/main" id="{B970C936-ED5C-4A08-B98E-FA4E7C718812}"/>
              </a:ext>
            </a:extLst>
          </p:cNvPr>
          <p:cNvSpPr>
            <a:spLocks/>
          </p:cNvSpPr>
          <p:nvPr/>
        </p:nvSpPr>
        <p:spPr bwMode="auto">
          <a:xfrm>
            <a:off x="8431213" y="5446713"/>
            <a:ext cx="74612" cy="65087"/>
          </a:xfrm>
          <a:custGeom>
            <a:avLst/>
            <a:gdLst>
              <a:gd name="T0" fmla="*/ 0 w 47"/>
              <a:gd name="T1" fmla="*/ 0 h 41"/>
              <a:gd name="T2" fmla="*/ 0 w 47"/>
              <a:gd name="T3" fmla="*/ 40 h 41"/>
              <a:gd name="T4" fmla="*/ 46 w 47"/>
              <a:gd name="T5" fmla="*/ 18 h 41"/>
              <a:gd name="T6" fmla="*/ 0 w 47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1">
                <a:moveTo>
                  <a:pt x="0" y="0"/>
                </a:moveTo>
                <a:lnTo>
                  <a:pt x="0" y="40"/>
                </a:lnTo>
                <a:lnTo>
                  <a:pt x="46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5" name="Line 153">
            <a:extLst>
              <a:ext uri="{FF2B5EF4-FFF2-40B4-BE49-F238E27FC236}">
                <a16:creationId xmlns:a16="http://schemas.microsoft.com/office/drawing/2014/main" id="{A6DFA315-1A35-4579-8B31-08076AEFC5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12175" y="431800"/>
            <a:ext cx="0" cy="5045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6" name="Freeform 154">
            <a:extLst>
              <a:ext uri="{FF2B5EF4-FFF2-40B4-BE49-F238E27FC236}">
                <a16:creationId xmlns:a16="http://schemas.microsoft.com/office/drawing/2014/main" id="{AB28AF4B-C175-4074-A851-64095C50D13C}"/>
              </a:ext>
            </a:extLst>
          </p:cNvPr>
          <p:cNvSpPr>
            <a:spLocks/>
          </p:cNvSpPr>
          <p:nvPr/>
        </p:nvSpPr>
        <p:spPr bwMode="auto">
          <a:xfrm>
            <a:off x="8478838" y="381000"/>
            <a:ext cx="69850" cy="74613"/>
          </a:xfrm>
          <a:custGeom>
            <a:avLst/>
            <a:gdLst>
              <a:gd name="T0" fmla="*/ 0 w 44"/>
              <a:gd name="T1" fmla="*/ 46 h 47"/>
              <a:gd name="T2" fmla="*/ 43 w 44"/>
              <a:gd name="T3" fmla="*/ 46 h 47"/>
              <a:gd name="T4" fmla="*/ 20 w 44"/>
              <a:gd name="T5" fmla="*/ 0 h 47"/>
              <a:gd name="T6" fmla="*/ 0 w 44"/>
              <a:gd name="T7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0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47" name="Rectangle 155">
            <a:extLst>
              <a:ext uri="{FF2B5EF4-FFF2-40B4-BE49-F238E27FC236}">
                <a16:creationId xmlns:a16="http://schemas.microsoft.com/office/drawing/2014/main" id="{45A9E6D3-2EFB-4982-81A5-284F9C2E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896938"/>
            <a:ext cx="762000" cy="139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48" name="Rectangle 156">
            <a:extLst>
              <a:ext uri="{FF2B5EF4-FFF2-40B4-BE49-F238E27FC236}">
                <a16:creationId xmlns:a16="http://schemas.microsoft.com/office/drawing/2014/main" id="{0DF5912D-C535-4BB4-8140-2734EBE1E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8" y="703263"/>
            <a:ext cx="2112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1. szakasz tervei</a:t>
            </a:r>
          </a:p>
        </p:txBody>
      </p:sp>
      <p:sp>
        <p:nvSpPr>
          <p:cNvPr id="8349" name="Line 157">
            <a:extLst>
              <a:ext uri="{FF2B5EF4-FFF2-40B4-BE49-F238E27FC236}">
                <a16:creationId xmlns:a16="http://schemas.microsoft.com/office/drawing/2014/main" id="{EBBC906C-7E36-4EF6-BFD8-9278485B2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9725" y="4864100"/>
            <a:ext cx="977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50" name="Freeform 158">
            <a:extLst>
              <a:ext uri="{FF2B5EF4-FFF2-40B4-BE49-F238E27FC236}">
                <a16:creationId xmlns:a16="http://schemas.microsoft.com/office/drawing/2014/main" id="{806B2AF8-9873-4E71-BDEC-E74BBC8C5713}"/>
              </a:ext>
            </a:extLst>
          </p:cNvPr>
          <p:cNvSpPr>
            <a:spLocks/>
          </p:cNvSpPr>
          <p:nvPr/>
        </p:nvSpPr>
        <p:spPr bwMode="auto">
          <a:xfrm>
            <a:off x="5111750" y="4830763"/>
            <a:ext cx="68263" cy="66675"/>
          </a:xfrm>
          <a:custGeom>
            <a:avLst/>
            <a:gdLst>
              <a:gd name="T0" fmla="*/ 0 w 43"/>
              <a:gd name="T1" fmla="*/ 0 h 42"/>
              <a:gd name="T2" fmla="*/ 0 w 43"/>
              <a:gd name="T3" fmla="*/ 41 h 42"/>
              <a:gd name="T4" fmla="*/ 42 w 43"/>
              <a:gd name="T5" fmla="*/ 21 h 42"/>
              <a:gd name="T6" fmla="*/ 0 w 43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42">
                <a:moveTo>
                  <a:pt x="0" y="0"/>
                </a:moveTo>
                <a:lnTo>
                  <a:pt x="0" y="41"/>
                </a:lnTo>
                <a:lnTo>
                  <a:pt x="42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51" name="Rectangle 159">
            <a:extLst>
              <a:ext uri="{FF2B5EF4-FFF2-40B4-BE49-F238E27FC236}">
                <a16:creationId xmlns:a16="http://schemas.microsoft.com/office/drawing/2014/main" id="{998BC90C-1952-47A8-8A5F-1FEEECD2D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3111500"/>
            <a:ext cx="476250" cy="252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52" name="Rectangle 160">
            <a:extLst>
              <a:ext uri="{FF2B5EF4-FFF2-40B4-BE49-F238E27FC236}">
                <a16:creationId xmlns:a16="http://schemas.microsoft.com/office/drawing/2014/main" id="{47444B35-CD20-48DE-993B-3C9986169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2940050"/>
            <a:ext cx="11207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  <a:latin typeface="Comic Sans MS" panose="030F0702030302020204" pitchFamily="66" charset="0"/>
              </a:rPr>
              <a:t>A szervezeti</a:t>
            </a:r>
          </a:p>
          <a:p>
            <a:r>
              <a:rPr lang="en-US" altLang="hu-HU" sz="1200">
                <a:solidFill>
                  <a:srgbClr val="000000"/>
                </a:solidFill>
                <a:latin typeface="Comic Sans MS" panose="030F0702030302020204" pitchFamily="66" charset="0"/>
              </a:rPr>
              <a:t>tevékenység</a:t>
            </a:r>
          </a:p>
          <a:p>
            <a:r>
              <a:rPr lang="en-US" altLang="hu-HU" sz="1200">
                <a:solidFill>
                  <a:srgbClr val="000000"/>
                </a:solidFill>
                <a:latin typeface="Comic Sans MS" panose="030F0702030302020204" pitchFamily="66" charset="0"/>
              </a:rPr>
              <a:t>modell</a:t>
            </a:r>
          </a:p>
        </p:txBody>
      </p:sp>
      <p:sp>
        <p:nvSpPr>
          <p:cNvPr id="8353" name="Rectangle 161">
            <a:extLst>
              <a:ext uri="{FF2B5EF4-FFF2-40B4-BE49-F238E27FC236}">
                <a16:creationId xmlns:a16="http://schemas.microsoft.com/office/drawing/2014/main" id="{15244F99-B3EB-4592-881C-605577455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660775"/>
            <a:ext cx="866775" cy="2079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54" name="Rectangle 162">
            <a:extLst>
              <a:ext uri="{FF2B5EF4-FFF2-40B4-BE49-F238E27FC236}">
                <a16:creationId xmlns:a16="http://schemas.microsoft.com/office/drawing/2014/main" id="{9DA1F83F-0AD6-4B85-8E0B-18EA1C652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8" y="3530600"/>
            <a:ext cx="190976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szervezeti tevékenység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modell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Kontextus ábra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Jelenlegi környezet LDM-je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Logikai DFM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Logikai adattár-entitás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megfeleltetés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Felhasználójegyzék</a:t>
            </a:r>
          </a:p>
        </p:txBody>
      </p:sp>
      <p:sp>
        <p:nvSpPr>
          <p:cNvPr id="8355" name="Rectangle 163">
            <a:extLst>
              <a:ext uri="{FF2B5EF4-FFF2-40B4-BE49-F238E27FC236}">
                <a16:creationId xmlns:a16="http://schemas.microsoft.com/office/drawing/2014/main" id="{ADB2EBEB-C8BE-4368-A778-56B9A0A9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9575" y="4643438"/>
            <a:ext cx="863600" cy="2079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56" name="Rectangle 164">
            <a:extLst>
              <a:ext uri="{FF2B5EF4-FFF2-40B4-BE49-F238E27FC236}">
                <a16:creationId xmlns:a16="http://schemas.microsoft.com/office/drawing/2014/main" id="{B409D238-57A0-4D7B-A384-0277CE88A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0" y="4581525"/>
            <a:ext cx="1922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szervezeti tevékenység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modell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Jelenlegi szolgáltatások leírása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Felhasználójegyzék</a:t>
            </a:r>
          </a:p>
        </p:txBody>
      </p:sp>
      <p:sp>
        <p:nvSpPr>
          <p:cNvPr id="8357" name="Rectangle 165">
            <a:extLst>
              <a:ext uri="{FF2B5EF4-FFF2-40B4-BE49-F238E27FC236}">
                <a16:creationId xmlns:a16="http://schemas.microsoft.com/office/drawing/2014/main" id="{66778A41-B4A2-4DBC-B698-AE14865C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5576888"/>
            <a:ext cx="744537" cy="123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358" name="Rectangle 166">
            <a:extLst>
              <a:ext uri="{FF2B5EF4-FFF2-40B4-BE49-F238E27FC236}">
                <a16:creationId xmlns:a16="http://schemas.microsoft.com/office/drawing/2014/main" id="{A8E4E2E4-303F-4648-9A35-EA1FF1E74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0988" y="5383213"/>
            <a:ext cx="2365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>
                <a:solidFill>
                  <a:srgbClr val="000000"/>
                </a:solidFill>
                <a:latin typeface="Comic Sans MS" panose="030F0702030302020204" pitchFamily="66" charset="0"/>
              </a:rPr>
              <a:t>2. szakasz számára</a:t>
            </a:r>
          </a:p>
        </p:txBody>
      </p:sp>
      <p:sp>
        <p:nvSpPr>
          <p:cNvPr id="8359" name="Line 167">
            <a:extLst>
              <a:ext uri="{FF2B5EF4-FFF2-40B4-BE49-F238E27FC236}">
                <a16:creationId xmlns:a16="http://schemas.microsoft.com/office/drawing/2014/main" id="{E89B9D62-C8E6-4046-AFAB-E9ECFAA4C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6588" y="2392363"/>
            <a:ext cx="10017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60" name="Line 168">
            <a:extLst>
              <a:ext uri="{FF2B5EF4-FFF2-40B4-BE49-F238E27FC236}">
                <a16:creationId xmlns:a16="http://schemas.microsoft.com/office/drawing/2014/main" id="{9F2FAA1A-F826-4ED5-BD12-C11FC443A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0663" y="318611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61" name="Line 169">
            <a:extLst>
              <a:ext uri="{FF2B5EF4-FFF2-40B4-BE49-F238E27FC236}">
                <a16:creationId xmlns:a16="http://schemas.microsoft.com/office/drawing/2014/main" id="{5BB6D033-F85C-4E71-A78F-68C976A95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0550" y="3725863"/>
            <a:ext cx="1092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362" name="Line 170">
            <a:extLst>
              <a:ext uri="{FF2B5EF4-FFF2-40B4-BE49-F238E27FC236}">
                <a16:creationId xmlns:a16="http://schemas.microsoft.com/office/drawing/2014/main" id="{0CE57F0A-BC02-437D-BA56-1F9D18A0A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188" y="4997450"/>
            <a:ext cx="1012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Élőláb helye 2">
            <a:extLst>
              <a:ext uri="{FF2B5EF4-FFF2-40B4-BE49-F238E27FC236}">
                <a16:creationId xmlns:a16="http://schemas.microsoft.com/office/drawing/2014/main" id="{C5414C81-E2FE-4BFC-9C39-182407BA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168" name="Dia számának helye 3">
            <a:extLst>
              <a:ext uri="{FF2B5EF4-FFF2-40B4-BE49-F238E27FC236}">
                <a16:creationId xmlns:a16="http://schemas.microsoft.com/office/drawing/2014/main" id="{BE07646D-6E0E-4DDE-99E6-0229B616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5604-F04F-4EF4-8366-60FD49290B96}" type="slidenum">
              <a:rPr lang="en-US" altLang="hu-HU"/>
              <a:pPr/>
              <a:t>4</a:t>
            </a:fld>
            <a:endParaRPr lang="en-US" altLang="hu-HU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01424A0-189D-4810-8E7E-65A2ACF83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16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7C97F129-3A26-4A3A-B889-583FD9C22F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88" y="379413"/>
            <a:ext cx="9877425" cy="7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1202832-BC6C-4217-B136-277A71610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730250"/>
            <a:ext cx="7370763" cy="5416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06E82F31-8768-4B64-82D8-9CCBD2925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650" y="990600"/>
            <a:ext cx="7456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Freeform 6">
            <a:extLst>
              <a:ext uri="{FF2B5EF4-FFF2-40B4-BE49-F238E27FC236}">
                <a16:creationId xmlns:a16="http://schemas.microsoft.com/office/drawing/2014/main" id="{A466ED9D-97B8-407D-A4E7-8D28F6283443}"/>
              </a:ext>
            </a:extLst>
          </p:cNvPr>
          <p:cNvSpPr>
            <a:spLocks/>
          </p:cNvSpPr>
          <p:nvPr/>
        </p:nvSpPr>
        <p:spPr bwMode="auto">
          <a:xfrm>
            <a:off x="6958013" y="4159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Freeform 7">
            <a:extLst>
              <a:ext uri="{FF2B5EF4-FFF2-40B4-BE49-F238E27FC236}">
                <a16:creationId xmlns:a16="http://schemas.microsoft.com/office/drawing/2014/main" id="{210E2098-25B3-4024-B780-0D3F339BA7FD}"/>
              </a:ext>
            </a:extLst>
          </p:cNvPr>
          <p:cNvSpPr>
            <a:spLocks/>
          </p:cNvSpPr>
          <p:nvPr/>
        </p:nvSpPr>
        <p:spPr bwMode="auto">
          <a:xfrm>
            <a:off x="6958013" y="476250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19 h 20"/>
              <a:gd name="T6" fmla="*/ 0 w 1"/>
              <a:gd name="T7" fmla="*/ 19 h 20"/>
              <a:gd name="T8" fmla="*/ 0 w 1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Freeform 8">
            <a:extLst>
              <a:ext uri="{FF2B5EF4-FFF2-40B4-BE49-F238E27FC236}">
                <a16:creationId xmlns:a16="http://schemas.microsoft.com/office/drawing/2014/main" id="{A2448D81-01BC-4482-9A83-C297B4F7A395}"/>
              </a:ext>
            </a:extLst>
          </p:cNvPr>
          <p:cNvSpPr>
            <a:spLocks/>
          </p:cNvSpPr>
          <p:nvPr/>
        </p:nvSpPr>
        <p:spPr bwMode="auto">
          <a:xfrm>
            <a:off x="6958013" y="538163"/>
            <a:ext cx="1587" cy="31750"/>
          </a:xfrm>
          <a:custGeom>
            <a:avLst/>
            <a:gdLst>
              <a:gd name="T0" fmla="*/ 0 w 1"/>
              <a:gd name="T1" fmla="*/ 0 h 20"/>
              <a:gd name="T2" fmla="*/ 0 w 1"/>
              <a:gd name="T3" fmla="*/ 0 h 20"/>
              <a:gd name="T4" fmla="*/ 0 w 1"/>
              <a:gd name="T5" fmla="*/ 19 h 20"/>
              <a:gd name="T6" fmla="*/ 0 w 1"/>
              <a:gd name="T7" fmla="*/ 19 h 20"/>
              <a:gd name="T8" fmla="*/ 0 w 1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20">
                <a:moveTo>
                  <a:pt x="0" y="0"/>
                </a:moveTo>
                <a:lnTo>
                  <a:pt x="0" y="0"/>
                </a:lnTo>
                <a:lnTo>
                  <a:pt x="0" y="1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5" name="Freeform 9">
            <a:extLst>
              <a:ext uri="{FF2B5EF4-FFF2-40B4-BE49-F238E27FC236}">
                <a16:creationId xmlns:a16="http://schemas.microsoft.com/office/drawing/2014/main" id="{79081EED-C041-4121-82F1-46FDF1D1F348}"/>
              </a:ext>
            </a:extLst>
          </p:cNvPr>
          <p:cNvSpPr>
            <a:spLocks/>
          </p:cNvSpPr>
          <p:nvPr/>
        </p:nvSpPr>
        <p:spPr bwMode="auto">
          <a:xfrm>
            <a:off x="6958013" y="601663"/>
            <a:ext cx="1587" cy="30162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6" name="Freeform 10">
            <a:extLst>
              <a:ext uri="{FF2B5EF4-FFF2-40B4-BE49-F238E27FC236}">
                <a16:creationId xmlns:a16="http://schemas.microsoft.com/office/drawing/2014/main" id="{FDF4C4B9-389D-4AA3-9C13-42DF12B8E6F4}"/>
              </a:ext>
            </a:extLst>
          </p:cNvPr>
          <p:cNvSpPr>
            <a:spLocks/>
          </p:cNvSpPr>
          <p:nvPr/>
        </p:nvSpPr>
        <p:spPr bwMode="auto">
          <a:xfrm>
            <a:off x="6958013" y="661988"/>
            <a:ext cx="1587" cy="28575"/>
          </a:xfrm>
          <a:custGeom>
            <a:avLst/>
            <a:gdLst>
              <a:gd name="T0" fmla="*/ 0 w 1"/>
              <a:gd name="T1" fmla="*/ 0 h 18"/>
              <a:gd name="T2" fmla="*/ 0 w 1"/>
              <a:gd name="T3" fmla="*/ 0 h 18"/>
              <a:gd name="T4" fmla="*/ 0 w 1"/>
              <a:gd name="T5" fmla="*/ 17 h 18"/>
              <a:gd name="T6" fmla="*/ 0 w 1"/>
              <a:gd name="T7" fmla="*/ 17 h 18"/>
              <a:gd name="T8" fmla="*/ 0 w 1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8">
                <a:moveTo>
                  <a:pt x="0" y="0"/>
                </a:moveTo>
                <a:lnTo>
                  <a:pt x="0" y="0"/>
                </a:lnTo>
                <a:lnTo>
                  <a:pt x="0" y="17"/>
                </a:lnTo>
                <a:lnTo>
                  <a:pt x="0" y="17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7" name="Freeform 11">
            <a:extLst>
              <a:ext uri="{FF2B5EF4-FFF2-40B4-BE49-F238E27FC236}">
                <a16:creationId xmlns:a16="http://schemas.microsoft.com/office/drawing/2014/main" id="{C4E6AB5D-7460-475E-AC3A-40C5801FBEC2}"/>
              </a:ext>
            </a:extLst>
          </p:cNvPr>
          <p:cNvSpPr>
            <a:spLocks/>
          </p:cNvSpPr>
          <p:nvPr/>
        </p:nvSpPr>
        <p:spPr bwMode="auto">
          <a:xfrm>
            <a:off x="6958013" y="723900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8" name="Freeform 12">
            <a:extLst>
              <a:ext uri="{FF2B5EF4-FFF2-40B4-BE49-F238E27FC236}">
                <a16:creationId xmlns:a16="http://schemas.microsoft.com/office/drawing/2014/main" id="{6074E580-D16C-4C3F-8725-FDAA8EB6C5D7}"/>
              </a:ext>
            </a:extLst>
          </p:cNvPr>
          <p:cNvSpPr>
            <a:spLocks/>
          </p:cNvSpPr>
          <p:nvPr/>
        </p:nvSpPr>
        <p:spPr bwMode="auto">
          <a:xfrm>
            <a:off x="6958013" y="784225"/>
            <a:ext cx="1587" cy="30163"/>
          </a:xfrm>
          <a:custGeom>
            <a:avLst/>
            <a:gdLst>
              <a:gd name="T0" fmla="*/ 0 w 1"/>
              <a:gd name="T1" fmla="*/ 0 h 19"/>
              <a:gd name="T2" fmla="*/ 0 w 1"/>
              <a:gd name="T3" fmla="*/ 0 h 19"/>
              <a:gd name="T4" fmla="*/ 0 w 1"/>
              <a:gd name="T5" fmla="*/ 18 h 19"/>
              <a:gd name="T6" fmla="*/ 0 w 1"/>
              <a:gd name="T7" fmla="*/ 18 h 19"/>
              <a:gd name="T8" fmla="*/ 0 w 1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9">
                <a:moveTo>
                  <a:pt x="0" y="0"/>
                </a:moveTo>
                <a:lnTo>
                  <a:pt x="0" y="0"/>
                </a:lnTo>
                <a:lnTo>
                  <a:pt x="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9" name="Freeform 13">
            <a:extLst>
              <a:ext uri="{FF2B5EF4-FFF2-40B4-BE49-F238E27FC236}">
                <a16:creationId xmlns:a16="http://schemas.microsoft.com/office/drawing/2014/main" id="{70D51CA1-004D-473D-B3F9-A39450B43529}"/>
              </a:ext>
            </a:extLst>
          </p:cNvPr>
          <p:cNvSpPr>
            <a:spLocks/>
          </p:cNvSpPr>
          <p:nvPr/>
        </p:nvSpPr>
        <p:spPr bwMode="auto">
          <a:xfrm>
            <a:off x="6931025" y="781050"/>
            <a:ext cx="69850" cy="74613"/>
          </a:xfrm>
          <a:custGeom>
            <a:avLst/>
            <a:gdLst>
              <a:gd name="T0" fmla="*/ 43 w 44"/>
              <a:gd name="T1" fmla="*/ 0 h 47"/>
              <a:gd name="T2" fmla="*/ 0 w 44"/>
              <a:gd name="T3" fmla="*/ 0 h 47"/>
              <a:gd name="T4" fmla="*/ 20 w 44"/>
              <a:gd name="T5" fmla="*/ 46 h 47"/>
              <a:gd name="T6" fmla="*/ 43 w 44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7">
                <a:moveTo>
                  <a:pt x="43" y="0"/>
                </a:moveTo>
                <a:lnTo>
                  <a:pt x="0" y="0"/>
                </a:lnTo>
                <a:lnTo>
                  <a:pt x="20" y="46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EBD6671E-11F9-4EC5-92CD-EA7D7C44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0" y="457200"/>
            <a:ext cx="2289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600">
                <a:solidFill>
                  <a:srgbClr val="000000"/>
                </a:solidFill>
                <a:latin typeface="Comic Sans MS" panose="030F0702030302020204" pitchFamily="66" charset="0"/>
              </a:rPr>
              <a:t>3. szakasz irányítása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62133374-8E9D-4742-ACF2-72944B7A3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775" y="1155700"/>
            <a:ext cx="1401763" cy="676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2" name="Line 16">
            <a:extLst>
              <a:ext uri="{FF2B5EF4-FFF2-40B4-BE49-F238E27FC236}">
                <a16:creationId xmlns:a16="http://schemas.microsoft.com/office/drawing/2014/main" id="{03F48C73-22BC-41B6-A362-1649389FD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2013" y="1325563"/>
            <a:ext cx="14144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5C726070-BDAA-4AE7-A09A-EF069E1AE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225" y="2303463"/>
            <a:ext cx="1173163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34" name="Line 18">
            <a:extLst>
              <a:ext uri="{FF2B5EF4-FFF2-40B4-BE49-F238E27FC236}">
                <a16:creationId xmlns:a16="http://schemas.microsoft.com/office/drawing/2014/main" id="{CCC6B6E5-6817-4F12-8E4D-DC7FF74D0D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9813" y="2468563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5" name="Rectangle 19">
            <a:extLst>
              <a:ext uri="{FF2B5EF4-FFF2-40B4-BE49-F238E27FC236}">
                <a16:creationId xmlns:a16="http://schemas.microsoft.com/office/drawing/2014/main" id="{B59EDD33-644E-4DC9-98C1-43D1B3E22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1322388"/>
            <a:ext cx="13795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AZ IGÉNYELT R.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FOLYAMATAINAK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MEGHATÁROZÁSA</a:t>
            </a: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AF9C0DD6-239D-4514-A0FE-25B4B11EC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11303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310</a:t>
            </a:r>
          </a:p>
        </p:txBody>
      </p:sp>
      <p:sp>
        <p:nvSpPr>
          <p:cNvPr id="9237" name="Rectangle 21">
            <a:extLst>
              <a:ext uri="{FF2B5EF4-FFF2-40B4-BE49-F238E27FC236}">
                <a16:creationId xmlns:a16="http://schemas.microsoft.com/office/drawing/2014/main" id="{8EC24BFF-87C5-4F01-BADF-E25A6E52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975" y="2492375"/>
            <a:ext cx="13700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IGÉNYELT R.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ADATMODELLJÉNEK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KIDOLGOZÁSA</a:t>
            </a:r>
          </a:p>
        </p:txBody>
      </p:sp>
      <p:sp>
        <p:nvSpPr>
          <p:cNvPr id="9238" name="Rectangle 22">
            <a:extLst>
              <a:ext uri="{FF2B5EF4-FFF2-40B4-BE49-F238E27FC236}">
                <a16:creationId xmlns:a16="http://schemas.microsoft.com/office/drawing/2014/main" id="{635FDE6E-B6C3-4037-A77E-30A988CF4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35200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320</a:t>
            </a:r>
          </a:p>
        </p:txBody>
      </p:sp>
      <p:sp>
        <p:nvSpPr>
          <p:cNvPr id="9239" name="Rectangle 23">
            <a:extLst>
              <a:ext uri="{FF2B5EF4-FFF2-40B4-BE49-F238E27FC236}">
                <a16:creationId xmlns:a16="http://schemas.microsoft.com/office/drawing/2014/main" id="{50E74FEB-DC70-46B3-B2AE-A27245C1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085850"/>
            <a:ext cx="1755775" cy="2022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40" name="Rectangle 24">
            <a:extLst>
              <a:ext uri="{FF2B5EF4-FFF2-40B4-BE49-F238E27FC236}">
                <a16:creationId xmlns:a16="http://schemas.microsoft.com/office/drawing/2014/main" id="{16912471-E008-4C1B-AF91-81334F879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413" y="1503363"/>
            <a:ext cx="1176337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8DF4539A-218F-4BC2-8C5C-4E5AABA9D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2175" y="1668463"/>
            <a:ext cx="1185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2" name="Rectangle 26">
            <a:extLst>
              <a:ext uri="{FF2B5EF4-FFF2-40B4-BE49-F238E27FC236}">
                <a16:creationId xmlns:a16="http://schemas.microsoft.com/office/drawing/2014/main" id="{6A44CFE0-BD07-465D-84A0-F14B441C7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663" y="1639888"/>
            <a:ext cx="1130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RENDSZER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FUNKCIÓINAK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ELÕÁLLÍTÁSA</a:t>
            </a:r>
          </a:p>
        </p:txBody>
      </p:sp>
      <p:sp>
        <p:nvSpPr>
          <p:cNvPr id="9243" name="Rectangle 27">
            <a:extLst>
              <a:ext uri="{FF2B5EF4-FFF2-40B4-BE49-F238E27FC236}">
                <a16:creationId xmlns:a16="http://schemas.microsoft.com/office/drawing/2014/main" id="{E8B77C0D-FBA9-4271-BC60-D877E6ACF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4462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330</a:t>
            </a:r>
          </a:p>
        </p:txBody>
      </p:sp>
      <p:sp>
        <p:nvSpPr>
          <p:cNvPr id="9244" name="Rectangle 28">
            <a:extLst>
              <a:ext uri="{FF2B5EF4-FFF2-40B4-BE49-F238E27FC236}">
                <a16:creationId xmlns:a16="http://schemas.microsoft.com/office/drawing/2014/main" id="{AFC37EE4-2FBF-45B9-A8EF-A3631606A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775" y="3321050"/>
            <a:ext cx="1176338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45" name="Line 29">
            <a:extLst>
              <a:ext uri="{FF2B5EF4-FFF2-40B4-BE49-F238E27FC236}">
                <a16:creationId xmlns:a16="http://schemas.microsoft.com/office/drawing/2014/main" id="{C1DC2663-A271-4F99-8E68-064F2BF0E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7950" y="348773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46" name="Rectangle 30">
            <a:extLst>
              <a:ext uri="{FF2B5EF4-FFF2-40B4-BE49-F238E27FC236}">
                <a16:creationId xmlns:a16="http://schemas.microsoft.com/office/drawing/2014/main" id="{F7484890-BA0D-4353-902D-837F7DE1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488" y="3535363"/>
            <a:ext cx="13335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ADATFELDOLGOZÁSI </a:t>
            </a:r>
          </a:p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FOLYAMATOK</a:t>
            </a:r>
          </a:p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MEGHATÁROZÁSA</a:t>
            </a:r>
          </a:p>
        </p:txBody>
      </p:sp>
      <p:sp>
        <p:nvSpPr>
          <p:cNvPr id="9247" name="Rectangle 31">
            <a:extLst>
              <a:ext uri="{FF2B5EF4-FFF2-40B4-BE49-F238E27FC236}">
                <a16:creationId xmlns:a16="http://schemas.microsoft.com/office/drawing/2014/main" id="{7222F2F0-30C7-4292-948A-1B3B29359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2623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360</a:t>
            </a:r>
          </a:p>
        </p:txBody>
      </p:sp>
      <p:sp>
        <p:nvSpPr>
          <p:cNvPr id="9248" name="Rectangle 32">
            <a:extLst>
              <a:ext uri="{FF2B5EF4-FFF2-40B4-BE49-F238E27FC236}">
                <a16:creationId xmlns:a16="http://schemas.microsoft.com/office/drawing/2014/main" id="{877D0DD8-2A37-47AB-B596-2CD43A7D8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322638"/>
            <a:ext cx="1136650" cy="63182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49" name="Line 33">
            <a:extLst>
              <a:ext uri="{FF2B5EF4-FFF2-40B4-BE49-F238E27FC236}">
                <a16:creationId xmlns:a16="http://schemas.microsoft.com/office/drawing/2014/main" id="{B115E652-F161-4C32-AAAB-B0C2C73C3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3481388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0" name="Rectangle 34">
            <a:extLst>
              <a:ext uri="{FF2B5EF4-FFF2-40B4-BE49-F238E27FC236}">
                <a16:creationId xmlns:a16="http://schemas.microsoft.com/office/drawing/2014/main" id="{229E2376-95A7-4B5D-B715-B1AE49ECC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3440113"/>
            <a:ext cx="11811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IGÉNYELT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ADATMODELL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MEGERőSÍTÉSE</a:t>
            </a:r>
          </a:p>
        </p:txBody>
      </p:sp>
      <p:sp>
        <p:nvSpPr>
          <p:cNvPr id="9251" name="Rectangle 35">
            <a:extLst>
              <a:ext uri="{FF2B5EF4-FFF2-40B4-BE49-F238E27FC236}">
                <a16:creationId xmlns:a16="http://schemas.microsoft.com/office/drawing/2014/main" id="{8B56BBF3-562B-402B-993E-82466BD74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326231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340</a:t>
            </a:r>
          </a:p>
        </p:txBody>
      </p:sp>
      <p:sp>
        <p:nvSpPr>
          <p:cNvPr id="9252" name="Rectangle 36">
            <a:extLst>
              <a:ext uri="{FF2B5EF4-FFF2-40B4-BE49-F238E27FC236}">
                <a16:creationId xmlns:a16="http://schemas.microsoft.com/office/drawing/2014/main" id="{631F3CC3-09EC-4C4D-ADA0-B1BF2D50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4706938"/>
            <a:ext cx="1179512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53" name="Line 37">
            <a:extLst>
              <a:ext uri="{FF2B5EF4-FFF2-40B4-BE49-F238E27FC236}">
                <a16:creationId xmlns:a16="http://schemas.microsoft.com/office/drawing/2014/main" id="{EA5F5E48-E251-48BD-BA92-E868BED31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2975" y="4873625"/>
            <a:ext cx="1187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4" name="Rectangle 38">
            <a:extLst>
              <a:ext uri="{FF2B5EF4-FFF2-40B4-BE49-F238E27FC236}">
                <a16:creationId xmlns:a16="http://schemas.microsoft.com/office/drawing/2014/main" id="{16B6372F-DA8C-410D-8F38-D8101BAD0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188" y="4887913"/>
            <a:ext cx="1241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RENDSZER-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CÉLKITűZÉSEK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VÉGLEGESÍTÉSE</a:t>
            </a:r>
          </a:p>
          <a:p>
            <a:endParaRPr lang="en-US" altLang="hu-HU" sz="1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55" name="Rectangle 39">
            <a:extLst>
              <a:ext uri="{FF2B5EF4-FFF2-40B4-BE49-F238E27FC236}">
                <a16:creationId xmlns:a16="http://schemas.microsoft.com/office/drawing/2014/main" id="{03C0D6D9-918E-482C-84C7-0BBE5BC4B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4662488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370</a:t>
            </a:r>
          </a:p>
        </p:txBody>
      </p:sp>
      <p:sp>
        <p:nvSpPr>
          <p:cNvPr id="9256" name="Line 40">
            <a:extLst>
              <a:ext uri="{FF2B5EF4-FFF2-40B4-BE49-F238E27FC236}">
                <a16:creationId xmlns:a16="http://schemas.microsoft.com/office/drawing/2014/main" id="{98BDC64A-C2F1-4DD3-85DA-AF254C947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150" y="5500688"/>
            <a:ext cx="1184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57" name="Rectangle 41">
            <a:extLst>
              <a:ext uri="{FF2B5EF4-FFF2-40B4-BE49-F238E27FC236}">
                <a16:creationId xmlns:a16="http://schemas.microsoft.com/office/drawing/2014/main" id="{71679A45-4129-413E-AEBD-38CCC45E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988" y="5522913"/>
            <a:ext cx="14271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SPECIFIKÁCIÓS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PROTOTÍPUSOK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KIDOLGOZÁSA</a:t>
            </a:r>
          </a:p>
        </p:txBody>
      </p:sp>
      <p:sp>
        <p:nvSpPr>
          <p:cNvPr id="9258" name="Rectangle 42">
            <a:extLst>
              <a:ext uri="{FF2B5EF4-FFF2-40B4-BE49-F238E27FC236}">
                <a16:creationId xmlns:a16="http://schemas.microsoft.com/office/drawing/2014/main" id="{7C000D70-AFBB-47FF-8B6F-CD4960B7C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5" y="5284788"/>
            <a:ext cx="1174750" cy="723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59" name="Rectangle 43">
            <a:extLst>
              <a:ext uri="{FF2B5EF4-FFF2-40B4-BE49-F238E27FC236}">
                <a16:creationId xmlns:a16="http://schemas.microsoft.com/office/drawing/2014/main" id="{A5BF85C4-732C-48A8-9BE9-8336516E9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688" y="52625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350</a:t>
            </a:r>
          </a:p>
        </p:txBody>
      </p:sp>
      <p:sp>
        <p:nvSpPr>
          <p:cNvPr id="9260" name="Rectangle 44">
            <a:extLst>
              <a:ext uri="{FF2B5EF4-FFF2-40B4-BE49-F238E27FC236}">
                <a16:creationId xmlns:a16="http://schemas.microsoft.com/office/drawing/2014/main" id="{EBCA2FB8-41C5-4482-A4D6-D0E24339B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4981575"/>
            <a:ext cx="1279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</p:txBody>
      </p:sp>
      <p:sp>
        <p:nvSpPr>
          <p:cNvPr id="9261" name="Rectangle 45">
            <a:extLst>
              <a:ext uri="{FF2B5EF4-FFF2-40B4-BE49-F238E27FC236}">
                <a16:creationId xmlns:a16="http://schemas.microsoft.com/office/drawing/2014/main" id="{E7247CB3-B628-49E7-9FF1-2132D9C06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1881188"/>
            <a:ext cx="198913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Kiválasztott  rendszerszervezési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alternatíva (BSO)</a:t>
            </a:r>
          </a:p>
        </p:txBody>
      </p:sp>
      <p:sp>
        <p:nvSpPr>
          <p:cNvPr id="9262" name="Rectangle 46">
            <a:extLst>
              <a:ext uri="{FF2B5EF4-FFF2-40B4-BE49-F238E27FC236}">
                <a16:creationId xmlns:a16="http://schemas.microsoft.com/office/drawing/2014/main" id="{D91D12DF-30E6-49C4-97BC-97CB5A578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2924175"/>
            <a:ext cx="15208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Igényelt rendszer  LDM</a:t>
            </a:r>
          </a:p>
        </p:txBody>
      </p:sp>
      <p:sp>
        <p:nvSpPr>
          <p:cNvPr id="9263" name="Rectangle 47">
            <a:extLst>
              <a:ext uri="{FF2B5EF4-FFF2-40B4-BE49-F238E27FC236}">
                <a16:creationId xmlns:a16="http://schemas.microsoft.com/office/drawing/2014/main" id="{54525685-6C4F-4DE4-BEF7-8EF259B7F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325" y="3378200"/>
            <a:ext cx="1925638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Eseményhatás-ábra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Lekérdezési utak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Entitás-élettörténetek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Esemény és lekérdezés jegyzék</a:t>
            </a:r>
          </a:p>
        </p:txBody>
      </p:sp>
      <p:sp>
        <p:nvSpPr>
          <p:cNvPr id="9264" name="Rectangle 48">
            <a:extLst>
              <a:ext uri="{FF2B5EF4-FFF2-40B4-BE49-F238E27FC236}">
                <a16:creationId xmlns:a16="http://schemas.microsoft.com/office/drawing/2014/main" id="{54883546-315C-4156-A18F-AE4682498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0" y="5310188"/>
            <a:ext cx="1544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 specifikáció</a:t>
            </a:r>
          </a:p>
        </p:txBody>
      </p:sp>
      <p:sp>
        <p:nvSpPr>
          <p:cNvPr id="9265" name="Rectangle 49">
            <a:extLst>
              <a:ext uri="{FF2B5EF4-FFF2-40B4-BE49-F238E27FC236}">
                <a16:creationId xmlns:a16="http://schemas.microsoft.com/office/drawing/2014/main" id="{13310B40-C479-4EA9-B44D-56F3A192F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5426075"/>
            <a:ext cx="17367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Parancsszerkezet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Prototípus kiértékelése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Menüszerkezetek</a:t>
            </a:r>
          </a:p>
        </p:txBody>
      </p:sp>
      <p:sp>
        <p:nvSpPr>
          <p:cNvPr id="9266" name="Rectangle 50">
            <a:extLst>
              <a:ext uri="{FF2B5EF4-FFF2-40B4-BE49-F238E27FC236}">
                <a16:creationId xmlns:a16="http://schemas.microsoft.com/office/drawing/2014/main" id="{A847FAC5-4166-43E7-AB3B-1C890B3FF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0763" y="779463"/>
            <a:ext cx="17399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Igényelt rendszer  DFM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Felhasználói szerepkörök</a:t>
            </a:r>
          </a:p>
        </p:txBody>
      </p:sp>
      <p:sp>
        <p:nvSpPr>
          <p:cNvPr id="9267" name="Rectangle 51">
            <a:extLst>
              <a:ext uri="{FF2B5EF4-FFF2-40B4-BE49-F238E27FC236}">
                <a16:creationId xmlns:a16="http://schemas.microsoft.com/office/drawing/2014/main" id="{6D977635-C644-4B19-8018-4D99E6D9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63" y="1262063"/>
            <a:ext cx="16748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Funkcióleírások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Munkafolyamat modell</a:t>
            </a:r>
          </a:p>
        </p:txBody>
      </p:sp>
      <p:sp>
        <p:nvSpPr>
          <p:cNvPr id="9268" name="Rectangle 52">
            <a:extLst>
              <a:ext uri="{FF2B5EF4-FFF2-40B4-BE49-F238E27FC236}">
                <a16:creationId xmlns:a16="http://schemas.microsoft.com/office/drawing/2014/main" id="{F28E662B-9AB3-466A-82A6-9DDDB0B5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025" y="1847850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Szerepkör/ funkció mátrix</a:t>
            </a:r>
          </a:p>
        </p:txBody>
      </p:sp>
      <p:sp>
        <p:nvSpPr>
          <p:cNvPr id="9269" name="Rectangle 53">
            <a:extLst>
              <a:ext uri="{FF2B5EF4-FFF2-40B4-BE49-F238E27FC236}">
                <a16:creationId xmlns:a16="http://schemas.microsoft.com/office/drawing/2014/main" id="{D6F0B578-413D-474A-A5C1-42C897709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68263"/>
            <a:ext cx="5561012" cy="2778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70" name="Rectangle 54">
            <a:extLst>
              <a:ext uri="{FF2B5EF4-FFF2-40B4-BE49-F238E27FC236}">
                <a16:creationId xmlns:a16="http://schemas.microsoft.com/office/drawing/2014/main" id="{89C2EAD5-FF50-4BF8-BF8E-1B58222A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088" y="61913"/>
            <a:ext cx="55927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900">
                <a:solidFill>
                  <a:srgbClr val="000000"/>
                </a:solidFill>
                <a:latin typeface="Comic Sans MS" panose="030F0702030302020204" pitchFamily="66" charset="0"/>
              </a:rPr>
              <a:t>Információ gyűjtés / szolgáltatás és irányítás</a:t>
            </a:r>
          </a:p>
        </p:txBody>
      </p:sp>
      <p:sp>
        <p:nvSpPr>
          <p:cNvPr id="9271" name="Line 55">
            <a:extLst>
              <a:ext uri="{FF2B5EF4-FFF2-40B4-BE49-F238E27FC236}">
                <a16:creationId xmlns:a16="http://schemas.microsoft.com/office/drawing/2014/main" id="{6E8B2EA5-AE7E-4146-B6C5-F8E4F9CE1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404813"/>
            <a:ext cx="9525" cy="555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2" name="Rectangle 56">
            <a:extLst>
              <a:ext uri="{FF2B5EF4-FFF2-40B4-BE49-F238E27FC236}">
                <a16:creationId xmlns:a16="http://schemas.microsoft.com/office/drawing/2014/main" id="{30A31F04-D129-4A18-9085-CCA9DCD8E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1520825"/>
            <a:ext cx="1176338" cy="66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73" name="Line 57">
            <a:extLst>
              <a:ext uri="{FF2B5EF4-FFF2-40B4-BE49-F238E27FC236}">
                <a16:creationId xmlns:a16="http://schemas.microsoft.com/office/drawing/2014/main" id="{8E2C667C-3F54-4C82-B7C9-4471E45AA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685925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74" name="Rectangle 58">
            <a:extLst>
              <a:ext uri="{FF2B5EF4-FFF2-40B4-BE49-F238E27FC236}">
                <a16:creationId xmlns:a16="http://schemas.microsoft.com/office/drawing/2014/main" id="{407D183D-0233-4019-A34B-A8785284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638" y="1682750"/>
            <a:ext cx="1200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A MUNKAKÖRI 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LEÍRÁSOK</a:t>
            </a:r>
          </a:p>
          <a:p>
            <a:r>
              <a:rPr lang="en-US" altLang="hu-HU" sz="1000">
                <a:solidFill>
                  <a:srgbClr val="000000"/>
                </a:solidFill>
                <a:latin typeface="Comic Sans MS" panose="030F0702030302020204" pitchFamily="66" charset="0"/>
              </a:rPr>
              <a:t>ELKÉSZÍTÉSE</a:t>
            </a:r>
          </a:p>
        </p:txBody>
      </p:sp>
      <p:sp>
        <p:nvSpPr>
          <p:cNvPr id="9275" name="Rectangle 59">
            <a:extLst>
              <a:ext uri="{FF2B5EF4-FFF2-40B4-BE49-F238E27FC236}">
                <a16:creationId xmlns:a16="http://schemas.microsoft.com/office/drawing/2014/main" id="{9EA2D336-04F4-4523-BF04-6326DAEAC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1465263"/>
            <a:ext cx="50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>
                <a:solidFill>
                  <a:srgbClr val="000000"/>
                </a:solidFill>
                <a:latin typeface="Comic Sans MS" panose="030F0702030302020204" pitchFamily="66" charset="0"/>
              </a:rPr>
              <a:t>335</a:t>
            </a:r>
          </a:p>
        </p:txBody>
      </p:sp>
      <p:sp>
        <p:nvSpPr>
          <p:cNvPr id="9276" name="Rectangle 60">
            <a:extLst>
              <a:ext uri="{FF2B5EF4-FFF2-40B4-BE49-F238E27FC236}">
                <a16:creationId xmlns:a16="http://schemas.microsoft.com/office/drawing/2014/main" id="{1429202D-17ED-4EE3-8671-6B60E26C7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1119188"/>
            <a:ext cx="3335337" cy="13065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77" name="Oval 61">
            <a:extLst>
              <a:ext uri="{FF2B5EF4-FFF2-40B4-BE49-F238E27FC236}">
                <a16:creationId xmlns:a16="http://schemas.microsoft.com/office/drawing/2014/main" id="{14CEB387-FB0C-4D7D-BD66-9F4ABE97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5095875"/>
            <a:ext cx="1012825" cy="889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9278" name="Rectangle 62">
            <a:extLst>
              <a:ext uri="{FF2B5EF4-FFF2-40B4-BE49-F238E27FC236}">
                <a16:creationId xmlns:a16="http://schemas.microsoft.com/office/drawing/2014/main" id="{900151A8-6C1A-488F-B8CE-0399D7A7B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463" y="5284788"/>
            <a:ext cx="10699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A KÖVETELMÉNY</a:t>
            </a:r>
          </a:p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SPECIFIKÁCIÓ</a:t>
            </a:r>
          </a:p>
          <a:p>
            <a:r>
              <a:rPr lang="en-US" altLang="hu-HU" sz="800">
                <a:solidFill>
                  <a:srgbClr val="000000"/>
                </a:solidFill>
                <a:latin typeface="Comic Sans MS" panose="030F0702030302020204" pitchFamily="66" charset="0"/>
              </a:rPr>
              <a:t>ÖSSZEÁLLÍTÁSA</a:t>
            </a:r>
          </a:p>
        </p:txBody>
      </p:sp>
      <p:sp>
        <p:nvSpPr>
          <p:cNvPr id="9279" name="Line 63">
            <a:extLst>
              <a:ext uri="{FF2B5EF4-FFF2-40B4-BE49-F238E27FC236}">
                <a16:creationId xmlns:a16="http://schemas.microsoft.com/office/drawing/2014/main" id="{6FA400B3-BDD4-4B13-A679-FDFE6505B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238" y="5956300"/>
            <a:ext cx="381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0" name="Freeform 64">
            <a:extLst>
              <a:ext uri="{FF2B5EF4-FFF2-40B4-BE49-F238E27FC236}">
                <a16:creationId xmlns:a16="http://schemas.microsoft.com/office/drawing/2014/main" id="{28A091C0-CBD6-46EE-AAC4-9F494B42EAEB}"/>
              </a:ext>
            </a:extLst>
          </p:cNvPr>
          <p:cNvSpPr>
            <a:spLocks/>
          </p:cNvSpPr>
          <p:nvPr/>
        </p:nvSpPr>
        <p:spPr bwMode="auto">
          <a:xfrm>
            <a:off x="4049713" y="5922963"/>
            <a:ext cx="79375" cy="63500"/>
          </a:xfrm>
          <a:custGeom>
            <a:avLst/>
            <a:gdLst>
              <a:gd name="T0" fmla="*/ 0 w 50"/>
              <a:gd name="T1" fmla="*/ 0 h 40"/>
              <a:gd name="T2" fmla="*/ 0 w 50"/>
              <a:gd name="T3" fmla="*/ 39 h 40"/>
              <a:gd name="T4" fmla="*/ 49 w 50"/>
              <a:gd name="T5" fmla="*/ 20 h 40"/>
              <a:gd name="T6" fmla="*/ 0 w 50"/>
              <a:gd name="T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0">
                <a:moveTo>
                  <a:pt x="0" y="0"/>
                </a:moveTo>
                <a:lnTo>
                  <a:pt x="0" y="39"/>
                </a:lnTo>
                <a:lnTo>
                  <a:pt x="49" y="20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1" name="Rectangle 65">
            <a:extLst>
              <a:ext uri="{FF2B5EF4-FFF2-40B4-BE49-F238E27FC236}">
                <a16:creationId xmlns:a16="http://schemas.microsoft.com/office/drawing/2014/main" id="{250FCD26-E4F3-4E65-970D-D6E0C9824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329238"/>
            <a:ext cx="21193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Szervezeti szintű környezeti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útmutató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Prototípus kiterjedése1</a:t>
            </a:r>
          </a:p>
        </p:txBody>
      </p:sp>
      <p:sp>
        <p:nvSpPr>
          <p:cNvPr id="9282" name="Line 66">
            <a:extLst>
              <a:ext uri="{FF2B5EF4-FFF2-40B4-BE49-F238E27FC236}">
                <a16:creationId xmlns:a16="http://schemas.microsoft.com/office/drawing/2014/main" id="{5DFB4E7E-647C-48BB-9F8B-69F0985E6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5959475"/>
            <a:ext cx="43719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3" name="Freeform 67">
            <a:extLst>
              <a:ext uri="{FF2B5EF4-FFF2-40B4-BE49-F238E27FC236}">
                <a16:creationId xmlns:a16="http://schemas.microsoft.com/office/drawing/2014/main" id="{5837E4EB-1D7E-40CF-8AEF-E4EC967852D0}"/>
              </a:ext>
            </a:extLst>
          </p:cNvPr>
          <p:cNvSpPr>
            <a:spLocks/>
          </p:cNvSpPr>
          <p:nvPr/>
        </p:nvSpPr>
        <p:spPr bwMode="auto">
          <a:xfrm>
            <a:off x="9678988" y="5926138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43 h 44"/>
              <a:gd name="T4" fmla="*/ 48 w 49"/>
              <a:gd name="T5" fmla="*/ 21 h 44"/>
              <a:gd name="T6" fmla="*/ 0 w 49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4" name="Line 68">
            <a:extLst>
              <a:ext uri="{FF2B5EF4-FFF2-40B4-BE49-F238E27FC236}">
                <a16:creationId xmlns:a16="http://schemas.microsoft.com/office/drawing/2014/main" id="{DE6D6142-1900-4187-BA8F-AEA3B8407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155700"/>
            <a:ext cx="1006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5" name="Freeform 69">
            <a:extLst>
              <a:ext uri="{FF2B5EF4-FFF2-40B4-BE49-F238E27FC236}">
                <a16:creationId xmlns:a16="http://schemas.microsoft.com/office/drawing/2014/main" id="{5EE1EE96-CBF6-41EE-BCFC-95A3AD18784C}"/>
              </a:ext>
            </a:extLst>
          </p:cNvPr>
          <p:cNvSpPr>
            <a:spLocks/>
          </p:cNvSpPr>
          <p:nvPr/>
        </p:nvSpPr>
        <p:spPr bwMode="auto">
          <a:xfrm>
            <a:off x="1244600" y="112236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44 h 45"/>
              <a:gd name="T4" fmla="*/ 48 w 49"/>
              <a:gd name="T5" fmla="*/ 21 h 45"/>
              <a:gd name="T6" fmla="*/ 0 w 4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6" name="Rectangle 70">
            <a:extLst>
              <a:ext uri="{FF2B5EF4-FFF2-40B4-BE49-F238E27FC236}">
                <a16:creationId xmlns:a16="http://schemas.microsoft.com/office/drawing/2014/main" id="{5E914FF2-BAFD-4F36-AA7F-F85306B60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454025"/>
            <a:ext cx="1476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200">
                <a:solidFill>
                  <a:srgbClr val="000000"/>
                </a:solidFill>
                <a:latin typeface="Comic Sans MS" panose="030F0702030302020204" pitchFamily="66" charset="0"/>
              </a:rPr>
              <a:t>3. szakasz tervei</a:t>
            </a:r>
          </a:p>
        </p:txBody>
      </p:sp>
      <p:sp>
        <p:nvSpPr>
          <p:cNvPr id="9287" name="Rectangle 71">
            <a:extLst>
              <a:ext uri="{FF2B5EF4-FFF2-40B4-BE49-F238E27FC236}">
                <a16:creationId xmlns:a16="http://schemas.microsoft.com/office/drawing/2014/main" id="{C49F104E-17DF-4423-983C-F1FBB5A2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735013"/>
            <a:ext cx="12001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Adatjegyzék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Logikai adatmodell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Logikai adattár-entitás megfeleltetés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Felhasználójegyzék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Szervezeti tevékenység modell</a:t>
            </a:r>
          </a:p>
        </p:txBody>
      </p:sp>
      <p:sp>
        <p:nvSpPr>
          <p:cNvPr id="9288" name="Line 72">
            <a:extLst>
              <a:ext uri="{FF2B5EF4-FFF2-40B4-BE49-F238E27FC236}">
                <a16:creationId xmlns:a16="http://schemas.microsoft.com/office/drawing/2014/main" id="{C67C16CA-D6D9-4F43-B7AD-10E821F48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1747838"/>
            <a:ext cx="18113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89" name="Freeform 73">
            <a:extLst>
              <a:ext uri="{FF2B5EF4-FFF2-40B4-BE49-F238E27FC236}">
                <a16:creationId xmlns:a16="http://schemas.microsoft.com/office/drawing/2014/main" id="{82167047-1A31-4D6B-BBB8-E80E18298A6F}"/>
              </a:ext>
            </a:extLst>
          </p:cNvPr>
          <p:cNvSpPr>
            <a:spLocks/>
          </p:cNvSpPr>
          <p:nvPr/>
        </p:nvSpPr>
        <p:spPr bwMode="auto">
          <a:xfrm>
            <a:off x="2049463" y="1711325"/>
            <a:ext cx="73025" cy="71438"/>
          </a:xfrm>
          <a:custGeom>
            <a:avLst/>
            <a:gdLst>
              <a:gd name="T0" fmla="*/ 0 w 46"/>
              <a:gd name="T1" fmla="*/ 0 h 45"/>
              <a:gd name="T2" fmla="*/ 0 w 46"/>
              <a:gd name="T3" fmla="*/ 44 h 45"/>
              <a:gd name="T4" fmla="*/ 45 w 46"/>
              <a:gd name="T5" fmla="*/ 23 h 45"/>
              <a:gd name="T6" fmla="*/ 0 w 46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5">
                <a:moveTo>
                  <a:pt x="0" y="0"/>
                </a:moveTo>
                <a:lnTo>
                  <a:pt x="0" y="44"/>
                </a:lnTo>
                <a:lnTo>
                  <a:pt x="45" y="23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0" name="Line 74">
            <a:extLst>
              <a:ext uri="{FF2B5EF4-FFF2-40B4-BE49-F238E27FC236}">
                <a16:creationId xmlns:a16="http://schemas.microsoft.com/office/drawing/2014/main" id="{24A6B33D-D5C7-4C5C-AF2D-FCDDA8218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486025"/>
            <a:ext cx="1701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1" name="Freeform 75">
            <a:extLst>
              <a:ext uri="{FF2B5EF4-FFF2-40B4-BE49-F238E27FC236}">
                <a16:creationId xmlns:a16="http://schemas.microsoft.com/office/drawing/2014/main" id="{B776D92A-9BD1-49B0-ABBC-58D33523EB89}"/>
              </a:ext>
            </a:extLst>
          </p:cNvPr>
          <p:cNvSpPr>
            <a:spLocks/>
          </p:cNvSpPr>
          <p:nvPr/>
        </p:nvSpPr>
        <p:spPr bwMode="auto">
          <a:xfrm>
            <a:off x="1936750" y="2451100"/>
            <a:ext cx="79375" cy="71438"/>
          </a:xfrm>
          <a:custGeom>
            <a:avLst/>
            <a:gdLst>
              <a:gd name="T0" fmla="*/ 0 w 50"/>
              <a:gd name="T1" fmla="*/ 0 h 45"/>
              <a:gd name="T2" fmla="*/ 0 w 50"/>
              <a:gd name="T3" fmla="*/ 44 h 45"/>
              <a:gd name="T4" fmla="*/ 49 w 50"/>
              <a:gd name="T5" fmla="*/ 21 h 45"/>
              <a:gd name="T6" fmla="*/ 0 w 50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5">
                <a:moveTo>
                  <a:pt x="0" y="0"/>
                </a:moveTo>
                <a:lnTo>
                  <a:pt x="0" y="44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2" name="Line 76">
            <a:extLst>
              <a:ext uri="{FF2B5EF4-FFF2-40B4-BE49-F238E27FC236}">
                <a16:creationId xmlns:a16="http://schemas.microsoft.com/office/drawing/2014/main" id="{6AAF7C80-F06E-48E2-BA84-8EEB406C08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" y="2882900"/>
            <a:ext cx="19875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3" name="Freeform 77">
            <a:extLst>
              <a:ext uri="{FF2B5EF4-FFF2-40B4-BE49-F238E27FC236}">
                <a16:creationId xmlns:a16="http://schemas.microsoft.com/office/drawing/2014/main" id="{7A6F6A0B-A484-4BFD-8DC8-7A0BE7E63752}"/>
              </a:ext>
            </a:extLst>
          </p:cNvPr>
          <p:cNvSpPr>
            <a:spLocks/>
          </p:cNvSpPr>
          <p:nvPr/>
        </p:nvSpPr>
        <p:spPr bwMode="auto">
          <a:xfrm>
            <a:off x="2224088" y="2847975"/>
            <a:ext cx="79375" cy="65088"/>
          </a:xfrm>
          <a:custGeom>
            <a:avLst/>
            <a:gdLst>
              <a:gd name="T0" fmla="*/ 0 w 50"/>
              <a:gd name="T1" fmla="*/ 0 h 41"/>
              <a:gd name="T2" fmla="*/ 0 w 50"/>
              <a:gd name="T3" fmla="*/ 40 h 41"/>
              <a:gd name="T4" fmla="*/ 49 w 50"/>
              <a:gd name="T5" fmla="*/ 21 h 41"/>
              <a:gd name="T6" fmla="*/ 0 w 50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1">
                <a:moveTo>
                  <a:pt x="0" y="0"/>
                </a:moveTo>
                <a:lnTo>
                  <a:pt x="0" y="40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4" name="Rectangle 78">
            <a:extLst>
              <a:ext uri="{FF2B5EF4-FFF2-40B4-BE49-F238E27FC236}">
                <a16:creationId xmlns:a16="http://schemas.microsoft.com/office/drawing/2014/main" id="{C91501C4-9CE2-474D-B1A9-FB0457965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2595563"/>
            <a:ext cx="20351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Jelenlegi logikai adatmodell</a:t>
            </a:r>
          </a:p>
        </p:txBody>
      </p:sp>
      <p:sp>
        <p:nvSpPr>
          <p:cNvPr id="9295" name="Line 79">
            <a:extLst>
              <a:ext uri="{FF2B5EF4-FFF2-40B4-BE49-F238E27FC236}">
                <a16:creationId xmlns:a16="http://schemas.microsoft.com/office/drawing/2014/main" id="{164444E8-51E1-45FC-BB33-5B3AB547A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1238" y="1379538"/>
            <a:ext cx="8143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6" name="Freeform 80">
            <a:extLst>
              <a:ext uri="{FF2B5EF4-FFF2-40B4-BE49-F238E27FC236}">
                <a16:creationId xmlns:a16="http://schemas.microsoft.com/office/drawing/2014/main" id="{229B0F36-1CA7-4FC3-91D4-6B8E4866C851}"/>
              </a:ext>
            </a:extLst>
          </p:cNvPr>
          <p:cNvSpPr>
            <a:spLocks/>
          </p:cNvSpPr>
          <p:nvPr/>
        </p:nvSpPr>
        <p:spPr bwMode="auto">
          <a:xfrm>
            <a:off x="4343400" y="1347788"/>
            <a:ext cx="77788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40 h 41"/>
              <a:gd name="T4" fmla="*/ 48 w 49"/>
              <a:gd name="T5" fmla="*/ 18 h 41"/>
              <a:gd name="T6" fmla="*/ 0 w 4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1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7" name="Line 81">
            <a:extLst>
              <a:ext uri="{FF2B5EF4-FFF2-40B4-BE49-F238E27FC236}">
                <a16:creationId xmlns:a16="http://schemas.microsoft.com/office/drawing/2014/main" id="{FDAAC9DA-D8FA-4E16-A6FD-6CD1EC5B1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6188" y="2711450"/>
            <a:ext cx="2076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8" name="Line 82">
            <a:extLst>
              <a:ext uri="{FF2B5EF4-FFF2-40B4-BE49-F238E27FC236}">
                <a16:creationId xmlns:a16="http://schemas.microsoft.com/office/drawing/2014/main" id="{9629DF40-14EB-4FE7-8D24-C211EA299F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3213" y="1690688"/>
            <a:ext cx="0" cy="1023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99" name="Line 83">
            <a:extLst>
              <a:ext uri="{FF2B5EF4-FFF2-40B4-BE49-F238E27FC236}">
                <a16:creationId xmlns:a16="http://schemas.microsoft.com/office/drawing/2014/main" id="{694B52FD-D954-414B-8329-74D993D3E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3213" y="1690688"/>
            <a:ext cx="2333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0" name="Freeform 84">
            <a:extLst>
              <a:ext uri="{FF2B5EF4-FFF2-40B4-BE49-F238E27FC236}">
                <a16:creationId xmlns:a16="http://schemas.microsoft.com/office/drawing/2014/main" id="{B171E0F1-9B79-4248-8336-BDD9398DBBF1}"/>
              </a:ext>
            </a:extLst>
          </p:cNvPr>
          <p:cNvSpPr>
            <a:spLocks/>
          </p:cNvSpPr>
          <p:nvPr/>
        </p:nvSpPr>
        <p:spPr bwMode="auto">
          <a:xfrm>
            <a:off x="4327525" y="1655763"/>
            <a:ext cx="79375" cy="69850"/>
          </a:xfrm>
          <a:custGeom>
            <a:avLst/>
            <a:gdLst>
              <a:gd name="T0" fmla="*/ 0 w 50"/>
              <a:gd name="T1" fmla="*/ 0 h 44"/>
              <a:gd name="T2" fmla="*/ 0 w 50"/>
              <a:gd name="T3" fmla="*/ 43 h 44"/>
              <a:gd name="T4" fmla="*/ 49 w 50"/>
              <a:gd name="T5" fmla="*/ 21 h 44"/>
              <a:gd name="T6" fmla="*/ 0 w 50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4">
                <a:moveTo>
                  <a:pt x="0" y="0"/>
                </a:moveTo>
                <a:lnTo>
                  <a:pt x="0" y="43"/>
                </a:lnTo>
                <a:lnTo>
                  <a:pt x="49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1" name="Rectangle 85">
            <a:extLst>
              <a:ext uri="{FF2B5EF4-FFF2-40B4-BE49-F238E27FC236}">
                <a16:creationId xmlns:a16="http://schemas.microsoft.com/office/drawing/2014/main" id="{184D4D72-5105-43A8-94BE-5F6D7C332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2427288"/>
            <a:ext cx="1328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 jegyzék</a:t>
            </a:r>
          </a:p>
        </p:txBody>
      </p:sp>
      <p:sp>
        <p:nvSpPr>
          <p:cNvPr id="9302" name="Line 86">
            <a:extLst>
              <a:ext uri="{FF2B5EF4-FFF2-40B4-BE49-F238E27FC236}">
                <a16:creationId xmlns:a16="http://schemas.microsoft.com/office/drawing/2014/main" id="{5A645678-2589-408B-8B22-7B9C2C88B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7463" y="2708275"/>
            <a:ext cx="0" cy="3182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3" name="Freeform 87">
            <a:extLst>
              <a:ext uri="{FF2B5EF4-FFF2-40B4-BE49-F238E27FC236}">
                <a16:creationId xmlns:a16="http://schemas.microsoft.com/office/drawing/2014/main" id="{14D2BA19-5E4F-4804-8B50-40D02C224C57}"/>
              </a:ext>
            </a:extLst>
          </p:cNvPr>
          <p:cNvSpPr>
            <a:spLocks/>
          </p:cNvSpPr>
          <p:nvPr/>
        </p:nvSpPr>
        <p:spPr bwMode="auto">
          <a:xfrm>
            <a:off x="3789363" y="5873750"/>
            <a:ext cx="76200" cy="73025"/>
          </a:xfrm>
          <a:custGeom>
            <a:avLst/>
            <a:gdLst>
              <a:gd name="T0" fmla="*/ 47 w 48"/>
              <a:gd name="T1" fmla="*/ 0 h 46"/>
              <a:gd name="T2" fmla="*/ 0 w 48"/>
              <a:gd name="T3" fmla="*/ 0 h 46"/>
              <a:gd name="T4" fmla="*/ 23 w 48"/>
              <a:gd name="T5" fmla="*/ 45 h 46"/>
              <a:gd name="T6" fmla="*/ 47 w 48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6">
                <a:moveTo>
                  <a:pt x="47" y="0"/>
                </a:moveTo>
                <a:lnTo>
                  <a:pt x="0" y="0"/>
                </a:lnTo>
                <a:lnTo>
                  <a:pt x="23" y="45"/>
                </a:lnTo>
                <a:lnTo>
                  <a:pt x="47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4" name="Line 88">
            <a:extLst>
              <a:ext uri="{FF2B5EF4-FFF2-40B4-BE49-F238E27FC236}">
                <a16:creationId xmlns:a16="http://schemas.microsoft.com/office/drawing/2014/main" id="{E52A96DD-D85C-4AAE-8F0E-795E9DF0C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928938"/>
            <a:ext cx="4381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5" name="Line 89">
            <a:extLst>
              <a:ext uri="{FF2B5EF4-FFF2-40B4-BE49-F238E27FC236}">
                <a16:creationId xmlns:a16="http://schemas.microsoft.com/office/drawing/2014/main" id="{D4FC9A5A-4586-4402-895C-7BCF1147A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2928938"/>
            <a:ext cx="0" cy="2955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6" name="Freeform 90">
            <a:extLst>
              <a:ext uri="{FF2B5EF4-FFF2-40B4-BE49-F238E27FC236}">
                <a16:creationId xmlns:a16="http://schemas.microsoft.com/office/drawing/2014/main" id="{BD487E04-5D67-407C-A70C-BF5E388F35ED}"/>
              </a:ext>
            </a:extLst>
          </p:cNvPr>
          <p:cNvSpPr>
            <a:spLocks/>
          </p:cNvSpPr>
          <p:nvPr/>
        </p:nvSpPr>
        <p:spPr bwMode="auto">
          <a:xfrm>
            <a:off x="3914775" y="5867400"/>
            <a:ext cx="73025" cy="73025"/>
          </a:xfrm>
          <a:custGeom>
            <a:avLst/>
            <a:gdLst>
              <a:gd name="T0" fmla="*/ 45 w 46"/>
              <a:gd name="T1" fmla="*/ 0 h 46"/>
              <a:gd name="T2" fmla="*/ 0 w 46"/>
              <a:gd name="T3" fmla="*/ 0 h 46"/>
              <a:gd name="T4" fmla="*/ 23 w 46"/>
              <a:gd name="T5" fmla="*/ 45 h 46"/>
              <a:gd name="T6" fmla="*/ 45 w 46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3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7" name="Line 91">
            <a:extLst>
              <a:ext uri="{FF2B5EF4-FFF2-40B4-BE49-F238E27FC236}">
                <a16:creationId xmlns:a16="http://schemas.microsoft.com/office/drawing/2014/main" id="{81511037-3A21-494E-83B8-138C5E9A8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1288" y="3627438"/>
            <a:ext cx="117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8" name="Freeform 92">
            <a:extLst>
              <a:ext uri="{FF2B5EF4-FFF2-40B4-BE49-F238E27FC236}">
                <a16:creationId xmlns:a16="http://schemas.microsoft.com/office/drawing/2014/main" id="{B6ED6E84-FF60-4086-9DF1-F7936793E933}"/>
              </a:ext>
            </a:extLst>
          </p:cNvPr>
          <p:cNvSpPr>
            <a:spLocks/>
          </p:cNvSpPr>
          <p:nvPr/>
        </p:nvSpPr>
        <p:spPr bwMode="auto">
          <a:xfrm>
            <a:off x="4049713" y="3590925"/>
            <a:ext cx="79375" cy="68263"/>
          </a:xfrm>
          <a:custGeom>
            <a:avLst/>
            <a:gdLst>
              <a:gd name="T0" fmla="*/ 0 w 50"/>
              <a:gd name="T1" fmla="*/ 0 h 43"/>
              <a:gd name="T2" fmla="*/ 0 w 50"/>
              <a:gd name="T3" fmla="*/ 42 h 43"/>
              <a:gd name="T4" fmla="*/ 49 w 50"/>
              <a:gd name="T5" fmla="*/ 22 h 43"/>
              <a:gd name="T6" fmla="*/ 0 w 50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09" name="Line 93">
            <a:extLst>
              <a:ext uri="{FF2B5EF4-FFF2-40B4-BE49-F238E27FC236}">
                <a16:creationId xmlns:a16="http://schemas.microsoft.com/office/drawing/2014/main" id="{1AD5EFF8-07C9-46E2-BF2E-9CBB13061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38" y="2708275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0" name="Freeform 94">
            <a:extLst>
              <a:ext uri="{FF2B5EF4-FFF2-40B4-BE49-F238E27FC236}">
                <a16:creationId xmlns:a16="http://schemas.microsoft.com/office/drawing/2014/main" id="{10039E43-3B30-4D64-BA93-AE631A9958E6}"/>
              </a:ext>
            </a:extLst>
          </p:cNvPr>
          <p:cNvSpPr>
            <a:spLocks/>
          </p:cNvSpPr>
          <p:nvPr/>
        </p:nvSpPr>
        <p:spPr bwMode="auto">
          <a:xfrm>
            <a:off x="5830888" y="3627438"/>
            <a:ext cx="69850" cy="73025"/>
          </a:xfrm>
          <a:custGeom>
            <a:avLst/>
            <a:gdLst>
              <a:gd name="T0" fmla="*/ 43 w 44"/>
              <a:gd name="T1" fmla="*/ 0 h 46"/>
              <a:gd name="T2" fmla="*/ 0 w 44"/>
              <a:gd name="T3" fmla="*/ 0 h 46"/>
              <a:gd name="T4" fmla="*/ 20 w 44"/>
              <a:gd name="T5" fmla="*/ 45 h 46"/>
              <a:gd name="T6" fmla="*/ 43 w 44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6">
                <a:moveTo>
                  <a:pt x="43" y="0"/>
                </a:moveTo>
                <a:lnTo>
                  <a:pt x="0" y="0"/>
                </a:lnTo>
                <a:lnTo>
                  <a:pt x="20" y="45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1" name="Line 95">
            <a:extLst>
              <a:ext uri="{FF2B5EF4-FFF2-40B4-BE49-F238E27FC236}">
                <a16:creationId xmlns:a16="http://schemas.microsoft.com/office/drawing/2014/main" id="{3A354595-0731-4F1B-8666-B97711CBE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4475" y="3698875"/>
            <a:ext cx="895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2" name="Freeform 96">
            <a:extLst>
              <a:ext uri="{FF2B5EF4-FFF2-40B4-BE49-F238E27FC236}">
                <a16:creationId xmlns:a16="http://schemas.microsoft.com/office/drawing/2014/main" id="{801316F1-9FFB-499D-A9CD-41FA23500F53}"/>
              </a:ext>
            </a:extLst>
          </p:cNvPr>
          <p:cNvSpPr>
            <a:spLocks/>
          </p:cNvSpPr>
          <p:nvPr/>
        </p:nvSpPr>
        <p:spPr bwMode="auto">
          <a:xfrm>
            <a:off x="6202363" y="36639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40 h 41"/>
              <a:gd name="T4" fmla="*/ 48 w 49"/>
              <a:gd name="T5" fmla="*/ 21 h 41"/>
              <a:gd name="T6" fmla="*/ 0 w 4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3" name="Line 97">
            <a:extLst>
              <a:ext uri="{FF2B5EF4-FFF2-40B4-BE49-F238E27FC236}">
                <a16:creationId xmlns:a16="http://schemas.microsoft.com/office/drawing/2014/main" id="{2BE591F9-080D-44AE-8AD2-7B7CAB0D3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7163" y="1747838"/>
            <a:ext cx="6270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4" name="Freeform 98">
            <a:extLst>
              <a:ext uri="{FF2B5EF4-FFF2-40B4-BE49-F238E27FC236}">
                <a16:creationId xmlns:a16="http://schemas.microsoft.com/office/drawing/2014/main" id="{EEF612F8-D8B4-4B11-A332-165F09A40C3E}"/>
              </a:ext>
            </a:extLst>
          </p:cNvPr>
          <p:cNvSpPr>
            <a:spLocks/>
          </p:cNvSpPr>
          <p:nvPr/>
        </p:nvSpPr>
        <p:spPr bwMode="auto">
          <a:xfrm>
            <a:off x="8383588" y="1712913"/>
            <a:ext cx="79375" cy="68262"/>
          </a:xfrm>
          <a:custGeom>
            <a:avLst/>
            <a:gdLst>
              <a:gd name="T0" fmla="*/ 0 w 50"/>
              <a:gd name="T1" fmla="*/ 0 h 43"/>
              <a:gd name="T2" fmla="*/ 0 w 50"/>
              <a:gd name="T3" fmla="*/ 42 h 43"/>
              <a:gd name="T4" fmla="*/ 49 w 50"/>
              <a:gd name="T5" fmla="*/ 22 h 43"/>
              <a:gd name="T6" fmla="*/ 0 w 50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3">
                <a:moveTo>
                  <a:pt x="0" y="0"/>
                </a:moveTo>
                <a:lnTo>
                  <a:pt x="0" y="42"/>
                </a:lnTo>
                <a:lnTo>
                  <a:pt x="49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5" name="Line 99">
            <a:extLst>
              <a:ext uri="{FF2B5EF4-FFF2-40B4-BE49-F238E27FC236}">
                <a16:creationId xmlns:a16="http://schemas.microsoft.com/office/drawing/2014/main" id="{3DBC2618-44CC-4FB3-81A0-27F3D43B5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3438" y="1741488"/>
            <a:ext cx="0" cy="237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6" name="Freeform 100">
            <a:extLst>
              <a:ext uri="{FF2B5EF4-FFF2-40B4-BE49-F238E27FC236}">
                <a16:creationId xmlns:a16="http://schemas.microsoft.com/office/drawing/2014/main" id="{16A2300A-1067-4AB6-BDEB-FCDF33CAB59B}"/>
              </a:ext>
            </a:extLst>
          </p:cNvPr>
          <p:cNvSpPr>
            <a:spLocks/>
          </p:cNvSpPr>
          <p:nvPr/>
        </p:nvSpPr>
        <p:spPr bwMode="auto">
          <a:xfrm>
            <a:off x="8416925" y="4102100"/>
            <a:ext cx="73025" cy="73025"/>
          </a:xfrm>
          <a:custGeom>
            <a:avLst/>
            <a:gdLst>
              <a:gd name="T0" fmla="*/ 45 w 46"/>
              <a:gd name="T1" fmla="*/ 0 h 46"/>
              <a:gd name="T2" fmla="*/ 0 w 46"/>
              <a:gd name="T3" fmla="*/ 0 h 46"/>
              <a:gd name="T4" fmla="*/ 22 w 46"/>
              <a:gd name="T5" fmla="*/ 45 h 46"/>
              <a:gd name="T6" fmla="*/ 45 w 46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6">
                <a:moveTo>
                  <a:pt x="45" y="0"/>
                </a:moveTo>
                <a:lnTo>
                  <a:pt x="0" y="0"/>
                </a:lnTo>
                <a:lnTo>
                  <a:pt x="22" y="45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7" name="Line 101">
            <a:extLst>
              <a:ext uri="{FF2B5EF4-FFF2-40B4-BE49-F238E27FC236}">
                <a16:creationId xmlns:a16="http://schemas.microsoft.com/office/drawing/2014/main" id="{691158C0-61B0-4E4C-BFBF-0A5335E26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5163" y="4173538"/>
            <a:ext cx="2708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8" name="Freeform 102">
            <a:extLst>
              <a:ext uri="{FF2B5EF4-FFF2-40B4-BE49-F238E27FC236}">
                <a16:creationId xmlns:a16="http://schemas.microsoft.com/office/drawing/2014/main" id="{3EC979EF-72A6-4147-B4C8-052C3C3226C3}"/>
              </a:ext>
            </a:extLst>
          </p:cNvPr>
          <p:cNvSpPr>
            <a:spLocks/>
          </p:cNvSpPr>
          <p:nvPr/>
        </p:nvSpPr>
        <p:spPr bwMode="auto">
          <a:xfrm>
            <a:off x="5691188" y="4140200"/>
            <a:ext cx="74612" cy="69850"/>
          </a:xfrm>
          <a:custGeom>
            <a:avLst/>
            <a:gdLst>
              <a:gd name="T0" fmla="*/ 46 w 47"/>
              <a:gd name="T1" fmla="*/ 43 h 44"/>
              <a:gd name="T2" fmla="*/ 46 w 47"/>
              <a:gd name="T3" fmla="*/ 0 h 44"/>
              <a:gd name="T4" fmla="*/ 0 w 47"/>
              <a:gd name="T5" fmla="*/ 21 h 44"/>
              <a:gd name="T6" fmla="*/ 46 w 47"/>
              <a:gd name="T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19" name="Line 103">
            <a:extLst>
              <a:ext uri="{FF2B5EF4-FFF2-40B4-BE49-F238E27FC236}">
                <a16:creationId xmlns:a16="http://schemas.microsoft.com/office/drawing/2014/main" id="{EE9FD68E-74B9-432C-9965-161FAA4926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1663" y="4187825"/>
            <a:ext cx="0" cy="728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0" name="Freeform 104">
            <a:extLst>
              <a:ext uri="{FF2B5EF4-FFF2-40B4-BE49-F238E27FC236}">
                <a16:creationId xmlns:a16="http://schemas.microsoft.com/office/drawing/2014/main" id="{D7175F49-4DC6-4DE1-87C8-8278BF739D07}"/>
              </a:ext>
            </a:extLst>
          </p:cNvPr>
          <p:cNvSpPr>
            <a:spLocks/>
          </p:cNvSpPr>
          <p:nvPr/>
        </p:nvSpPr>
        <p:spPr bwMode="auto">
          <a:xfrm>
            <a:off x="5646738" y="4900613"/>
            <a:ext cx="69850" cy="69850"/>
          </a:xfrm>
          <a:custGeom>
            <a:avLst/>
            <a:gdLst>
              <a:gd name="T0" fmla="*/ 43 w 44"/>
              <a:gd name="T1" fmla="*/ 0 h 44"/>
              <a:gd name="T2" fmla="*/ 0 w 44"/>
              <a:gd name="T3" fmla="*/ 0 h 44"/>
              <a:gd name="T4" fmla="*/ 20 w 44"/>
              <a:gd name="T5" fmla="*/ 43 h 44"/>
              <a:gd name="T6" fmla="*/ 43 w 4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4">
                <a:moveTo>
                  <a:pt x="43" y="0"/>
                </a:moveTo>
                <a:lnTo>
                  <a:pt x="0" y="0"/>
                </a:lnTo>
                <a:lnTo>
                  <a:pt x="20" y="43"/>
                </a:lnTo>
                <a:lnTo>
                  <a:pt x="4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1" name="Line 105">
            <a:extLst>
              <a:ext uri="{FF2B5EF4-FFF2-40B4-BE49-F238E27FC236}">
                <a16:creationId xmlns:a16="http://schemas.microsoft.com/office/drawing/2014/main" id="{C83BE7B2-448E-4AE7-B551-B28E336E8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4941888"/>
            <a:ext cx="365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2" name="Freeform 106">
            <a:extLst>
              <a:ext uri="{FF2B5EF4-FFF2-40B4-BE49-F238E27FC236}">
                <a16:creationId xmlns:a16="http://schemas.microsoft.com/office/drawing/2014/main" id="{A5A44A14-62DB-4F9D-B9E4-2700C3F24A47}"/>
              </a:ext>
            </a:extLst>
          </p:cNvPr>
          <p:cNvSpPr>
            <a:spLocks/>
          </p:cNvSpPr>
          <p:nvPr/>
        </p:nvSpPr>
        <p:spPr bwMode="auto">
          <a:xfrm>
            <a:off x="5938838" y="4906963"/>
            <a:ext cx="80962" cy="69850"/>
          </a:xfrm>
          <a:custGeom>
            <a:avLst/>
            <a:gdLst>
              <a:gd name="T0" fmla="*/ 0 w 51"/>
              <a:gd name="T1" fmla="*/ 0 h 44"/>
              <a:gd name="T2" fmla="*/ 0 w 51"/>
              <a:gd name="T3" fmla="*/ 43 h 44"/>
              <a:gd name="T4" fmla="*/ 50 w 51"/>
              <a:gd name="T5" fmla="*/ 21 h 44"/>
              <a:gd name="T6" fmla="*/ 0 w 51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44">
                <a:moveTo>
                  <a:pt x="0" y="0"/>
                </a:moveTo>
                <a:lnTo>
                  <a:pt x="0" y="43"/>
                </a:lnTo>
                <a:lnTo>
                  <a:pt x="50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3" name="Line 107">
            <a:extLst>
              <a:ext uri="{FF2B5EF4-FFF2-40B4-BE49-F238E27FC236}">
                <a16:creationId xmlns:a16="http://schemas.microsoft.com/office/drawing/2014/main" id="{07E53D79-61AA-4581-BA66-624AA1F4C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0813" y="1854200"/>
            <a:ext cx="7937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4" name="Freeform 108">
            <a:extLst>
              <a:ext uri="{FF2B5EF4-FFF2-40B4-BE49-F238E27FC236}">
                <a16:creationId xmlns:a16="http://schemas.microsoft.com/office/drawing/2014/main" id="{4673A527-D1C0-4682-AA16-2F39D272120F}"/>
              </a:ext>
            </a:extLst>
          </p:cNvPr>
          <p:cNvSpPr>
            <a:spLocks/>
          </p:cNvSpPr>
          <p:nvPr/>
        </p:nvSpPr>
        <p:spPr bwMode="auto">
          <a:xfrm>
            <a:off x="8547100" y="1820863"/>
            <a:ext cx="76200" cy="68262"/>
          </a:xfrm>
          <a:custGeom>
            <a:avLst/>
            <a:gdLst>
              <a:gd name="T0" fmla="*/ 0 w 48"/>
              <a:gd name="T1" fmla="*/ 0 h 43"/>
              <a:gd name="T2" fmla="*/ 0 w 48"/>
              <a:gd name="T3" fmla="*/ 42 h 43"/>
              <a:gd name="T4" fmla="*/ 47 w 48"/>
              <a:gd name="T5" fmla="*/ 21 h 43"/>
              <a:gd name="T6" fmla="*/ 0 w 48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3">
                <a:moveTo>
                  <a:pt x="0" y="0"/>
                </a:moveTo>
                <a:lnTo>
                  <a:pt x="0" y="42"/>
                </a:lnTo>
                <a:lnTo>
                  <a:pt x="47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5" name="Line 109">
            <a:extLst>
              <a:ext uri="{FF2B5EF4-FFF2-40B4-BE49-F238E27FC236}">
                <a16:creationId xmlns:a16="http://schemas.microsoft.com/office/drawing/2014/main" id="{15F72752-6AC5-428B-A712-36880422C9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3775" y="1854200"/>
            <a:ext cx="0" cy="2487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6" name="Freeform 110">
            <a:extLst>
              <a:ext uri="{FF2B5EF4-FFF2-40B4-BE49-F238E27FC236}">
                <a16:creationId xmlns:a16="http://schemas.microsoft.com/office/drawing/2014/main" id="{81C96182-0C01-4347-BA06-A222742BE22D}"/>
              </a:ext>
            </a:extLst>
          </p:cNvPr>
          <p:cNvSpPr>
            <a:spLocks/>
          </p:cNvSpPr>
          <p:nvPr/>
        </p:nvSpPr>
        <p:spPr bwMode="auto">
          <a:xfrm>
            <a:off x="8580438" y="4322763"/>
            <a:ext cx="68262" cy="74612"/>
          </a:xfrm>
          <a:custGeom>
            <a:avLst/>
            <a:gdLst>
              <a:gd name="T0" fmla="*/ 42 w 43"/>
              <a:gd name="T1" fmla="*/ 0 h 47"/>
              <a:gd name="T2" fmla="*/ 0 w 43"/>
              <a:gd name="T3" fmla="*/ 0 h 47"/>
              <a:gd name="T4" fmla="*/ 20 w 43"/>
              <a:gd name="T5" fmla="*/ 46 h 47"/>
              <a:gd name="T6" fmla="*/ 42 w 43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" h="47">
                <a:moveTo>
                  <a:pt x="42" y="0"/>
                </a:moveTo>
                <a:lnTo>
                  <a:pt x="0" y="0"/>
                </a:lnTo>
                <a:lnTo>
                  <a:pt x="20" y="46"/>
                </a:lnTo>
                <a:lnTo>
                  <a:pt x="42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7" name="Line 111">
            <a:extLst>
              <a:ext uri="{FF2B5EF4-FFF2-40B4-BE49-F238E27FC236}">
                <a16:creationId xmlns:a16="http://schemas.microsoft.com/office/drawing/2014/main" id="{5379DF8B-C462-410A-B42B-E8EC928041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13625" y="4387850"/>
            <a:ext cx="1190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8" name="Freeform 112">
            <a:extLst>
              <a:ext uri="{FF2B5EF4-FFF2-40B4-BE49-F238E27FC236}">
                <a16:creationId xmlns:a16="http://schemas.microsoft.com/office/drawing/2014/main" id="{6102D506-563C-4FFD-B0AA-36B89EFDD4B7}"/>
              </a:ext>
            </a:extLst>
          </p:cNvPr>
          <p:cNvSpPr>
            <a:spLocks/>
          </p:cNvSpPr>
          <p:nvPr/>
        </p:nvSpPr>
        <p:spPr bwMode="auto">
          <a:xfrm>
            <a:off x="7359650" y="4354513"/>
            <a:ext cx="79375" cy="66675"/>
          </a:xfrm>
          <a:custGeom>
            <a:avLst/>
            <a:gdLst>
              <a:gd name="T0" fmla="*/ 49 w 50"/>
              <a:gd name="T1" fmla="*/ 41 h 42"/>
              <a:gd name="T2" fmla="*/ 49 w 50"/>
              <a:gd name="T3" fmla="*/ 0 h 42"/>
              <a:gd name="T4" fmla="*/ 0 w 50"/>
              <a:gd name="T5" fmla="*/ 21 h 42"/>
              <a:gd name="T6" fmla="*/ 49 w 50"/>
              <a:gd name="T7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42">
                <a:moveTo>
                  <a:pt x="49" y="41"/>
                </a:moveTo>
                <a:lnTo>
                  <a:pt x="49" y="0"/>
                </a:lnTo>
                <a:lnTo>
                  <a:pt x="0" y="21"/>
                </a:lnTo>
                <a:lnTo>
                  <a:pt x="49" y="41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29" name="Line 113">
            <a:extLst>
              <a:ext uri="{FF2B5EF4-FFF2-40B4-BE49-F238E27FC236}">
                <a16:creationId xmlns:a16="http://schemas.microsoft.com/office/drawing/2014/main" id="{137605B8-D86A-47A7-9B77-876BE2387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7588" y="4402138"/>
            <a:ext cx="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0" name="Freeform 114">
            <a:extLst>
              <a:ext uri="{FF2B5EF4-FFF2-40B4-BE49-F238E27FC236}">
                <a16:creationId xmlns:a16="http://schemas.microsoft.com/office/drawing/2014/main" id="{BED31C9B-59AB-43F4-BFBF-AB49C2D6D268}"/>
              </a:ext>
            </a:extLst>
          </p:cNvPr>
          <p:cNvSpPr>
            <a:spLocks/>
          </p:cNvSpPr>
          <p:nvPr/>
        </p:nvSpPr>
        <p:spPr bwMode="auto">
          <a:xfrm>
            <a:off x="7329488" y="5473700"/>
            <a:ext cx="73025" cy="74613"/>
          </a:xfrm>
          <a:custGeom>
            <a:avLst/>
            <a:gdLst>
              <a:gd name="T0" fmla="*/ 45 w 46"/>
              <a:gd name="T1" fmla="*/ 0 h 47"/>
              <a:gd name="T2" fmla="*/ 0 w 46"/>
              <a:gd name="T3" fmla="*/ 0 h 47"/>
              <a:gd name="T4" fmla="*/ 23 w 46"/>
              <a:gd name="T5" fmla="*/ 46 h 47"/>
              <a:gd name="T6" fmla="*/ 45 w 46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7">
                <a:moveTo>
                  <a:pt x="45" y="0"/>
                </a:moveTo>
                <a:lnTo>
                  <a:pt x="0" y="0"/>
                </a:lnTo>
                <a:lnTo>
                  <a:pt x="23" y="46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1" name="Line 115">
            <a:extLst>
              <a:ext uri="{FF2B5EF4-FFF2-40B4-BE49-F238E27FC236}">
                <a16:creationId xmlns:a16="http://schemas.microsoft.com/office/drawing/2014/main" id="{6AACD614-1677-4F43-BD83-0550610BB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5546725"/>
            <a:ext cx="1111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2" name="Freeform 116">
            <a:extLst>
              <a:ext uri="{FF2B5EF4-FFF2-40B4-BE49-F238E27FC236}">
                <a16:creationId xmlns:a16="http://schemas.microsoft.com/office/drawing/2014/main" id="{AB279139-E07D-4F89-A458-EB1A1AD9FA1F}"/>
              </a:ext>
            </a:extLst>
          </p:cNvPr>
          <p:cNvSpPr>
            <a:spLocks/>
          </p:cNvSpPr>
          <p:nvPr/>
        </p:nvSpPr>
        <p:spPr bwMode="auto">
          <a:xfrm>
            <a:off x="7467600" y="5510213"/>
            <a:ext cx="77788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44 h 45"/>
              <a:gd name="T4" fmla="*/ 48 w 49"/>
              <a:gd name="T5" fmla="*/ 22 h 45"/>
              <a:gd name="T6" fmla="*/ 0 w 4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3" name="Line 117">
            <a:extLst>
              <a:ext uri="{FF2B5EF4-FFF2-40B4-BE49-F238E27FC236}">
                <a16:creationId xmlns:a16="http://schemas.microsoft.com/office/drawing/2014/main" id="{0FB46E70-7B20-4D10-9A5C-40C7136C1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3513" y="2138363"/>
            <a:ext cx="7604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4" name="Freeform 118">
            <a:extLst>
              <a:ext uri="{FF2B5EF4-FFF2-40B4-BE49-F238E27FC236}">
                <a16:creationId xmlns:a16="http://schemas.microsoft.com/office/drawing/2014/main" id="{665BBBDB-45B8-4A01-9C6D-AB4EE9376AEB}"/>
              </a:ext>
            </a:extLst>
          </p:cNvPr>
          <p:cNvSpPr>
            <a:spLocks/>
          </p:cNvSpPr>
          <p:nvPr/>
        </p:nvSpPr>
        <p:spPr bwMode="auto">
          <a:xfrm>
            <a:off x="8521700" y="21034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43 h 44"/>
              <a:gd name="T4" fmla="*/ 48 w 49"/>
              <a:gd name="T5" fmla="*/ 22 h 44"/>
              <a:gd name="T6" fmla="*/ 0 w 49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5" name="Rectangle 119">
            <a:extLst>
              <a:ext uri="{FF2B5EF4-FFF2-40B4-BE49-F238E27FC236}">
                <a16:creationId xmlns:a16="http://schemas.microsoft.com/office/drawing/2014/main" id="{B25A7F31-CE4F-4842-8F84-2A876691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74863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B / K adatszerkezet</a:t>
            </a:r>
          </a:p>
        </p:txBody>
      </p:sp>
      <p:sp>
        <p:nvSpPr>
          <p:cNvPr id="9336" name="Line 120">
            <a:extLst>
              <a:ext uri="{FF2B5EF4-FFF2-40B4-BE49-F238E27FC236}">
                <a16:creationId xmlns:a16="http://schemas.microsoft.com/office/drawing/2014/main" id="{479321A8-9AE8-41CE-9B53-0EDAF9D5E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5663" y="5041900"/>
            <a:ext cx="10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7" name="Freeform 121">
            <a:extLst>
              <a:ext uri="{FF2B5EF4-FFF2-40B4-BE49-F238E27FC236}">
                <a16:creationId xmlns:a16="http://schemas.microsoft.com/office/drawing/2014/main" id="{55EB80A9-50AE-4D63-8F2A-50753584E529}"/>
              </a:ext>
            </a:extLst>
          </p:cNvPr>
          <p:cNvSpPr>
            <a:spLocks/>
          </p:cNvSpPr>
          <p:nvPr/>
        </p:nvSpPr>
        <p:spPr bwMode="auto">
          <a:xfrm>
            <a:off x="7291388" y="5006975"/>
            <a:ext cx="77787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43 h 44"/>
              <a:gd name="T4" fmla="*/ 48 w 49"/>
              <a:gd name="T5" fmla="*/ 22 h 44"/>
              <a:gd name="T6" fmla="*/ 0 w 49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2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8" name="Line 122">
            <a:extLst>
              <a:ext uri="{FF2B5EF4-FFF2-40B4-BE49-F238E27FC236}">
                <a16:creationId xmlns:a16="http://schemas.microsoft.com/office/drawing/2014/main" id="{2505E416-5C8C-4BB0-95BE-F93C65F3F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1775" y="5348288"/>
            <a:ext cx="298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39" name="Freeform 123">
            <a:extLst>
              <a:ext uri="{FF2B5EF4-FFF2-40B4-BE49-F238E27FC236}">
                <a16:creationId xmlns:a16="http://schemas.microsoft.com/office/drawing/2014/main" id="{ADC66C09-5032-4D99-9762-9F4B140F33FD}"/>
              </a:ext>
            </a:extLst>
          </p:cNvPr>
          <p:cNvSpPr>
            <a:spLocks/>
          </p:cNvSpPr>
          <p:nvPr/>
        </p:nvSpPr>
        <p:spPr bwMode="auto">
          <a:xfrm>
            <a:off x="5589588" y="5313363"/>
            <a:ext cx="77787" cy="71437"/>
          </a:xfrm>
          <a:custGeom>
            <a:avLst/>
            <a:gdLst>
              <a:gd name="T0" fmla="*/ 0 w 49"/>
              <a:gd name="T1" fmla="*/ 0 h 45"/>
              <a:gd name="T2" fmla="*/ 0 w 49"/>
              <a:gd name="T3" fmla="*/ 44 h 45"/>
              <a:gd name="T4" fmla="*/ 48 w 49"/>
              <a:gd name="T5" fmla="*/ 21 h 45"/>
              <a:gd name="T6" fmla="*/ 0 w 49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5">
                <a:moveTo>
                  <a:pt x="0" y="0"/>
                </a:moveTo>
                <a:lnTo>
                  <a:pt x="0" y="44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0" name="Line 124">
            <a:extLst>
              <a:ext uri="{FF2B5EF4-FFF2-40B4-BE49-F238E27FC236}">
                <a16:creationId xmlns:a16="http://schemas.microsoft.com/office/drawing/2014/main" id="{2ECE84B6-375A-4B87-B8B3-1EAC00A0A2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1663" y="5030788"/>
            <a:ext cx="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1" name="Freeform 125">
            <a:extLst>
              <a:ext uri="{FF2B5EF4-FFF2-40B4-BE49-F238E27FC236}">
                <a16:creationId xmlns:a16="http://schemas.microsoft.com/office/drawing/2014/main" id="{3751A62C-2C19-4C61-9648-373CAB83FC7D}"/>
              </a:ext>
            </a:extLst>
          </p:cNvPr>
          <p:cNvSpPr>
            <a:spLocks/>
          </p:cNvSpPr>
          <p:nvPr/>
        </p:nvSpPr>
        <p:spPr bwMode="auto">
          <a:xfrm>
            <a:off x="5646738" y="4978400"/>
            <a:ext cx="69850" cy="69850"/>
          </a:xfrm>
          <a:custGeom>
            <a:avLst/>
            <a:gdLst>
              <a:gd name="T0" fmla="*/ 0 w 44"/>
              <a:gd name="T1" fmla="*/ 43 h 44"/>
              <a:gd name="T2" fmla="*/ 43 w 44"/>
              <a:gd name="T3" fmla="*/ 43 h 44"/>
              <a:gd name="T4" fmla="*/ 20 w 44"/>
              <a:gd name="T5" fmla="*/ 0 h 44"/>
              <a:gd name="T6" fmla="*/ 0 w 44"/>
              <a:gd name="T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4">
                <a:moveTo>
                  <a:pt x="0" y="43"/>
                </a:moveTo>
                <a:lnTo>
                  <a:pt x="43" y="43"/>
                </a:lnTo>
                <a:lnTo>
                  <a:pt x="20" y="0"/>
                </a:lnTo>
                <a:lnTo>
                  <a:pt x="0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2" name="Line 126">
            <a:extLst>
              <a:ext uri="{FF2B5EF4-FFF2-40B4-BE49-F238E27FC236}">
                <a16:creationId xmlns:a16="http://schemas.microsoft.com/office/drawing/2014/main" id="{64D910FA-6733-4C2F-B253-0A1AC38D6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7175" y="2130425"/>
            <a:ext cx="0" cy="687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3" name="Freeform 127">
            <a:extLst>
              <a:ext uri="{FF2B5EF4-FFF2-40B4-BE49-F238E27FC236}">
                <a16:creationId xmlns:a16="http://schemas.microsoft.com/office/drawing/2014/main" id="{29D34300-1F4E-4CA8-8E36-823323C2C39E}"/>
              </a:ext>
            </a:extLst>
          </p:cNvPr>
          <p:cNvSpPr>
            <a:spLocks/>
          </p:cNvSpPr>
          <p:nvPr/>
        </p:nvSpPr>
        <p:spPr bwMode="auto">
          <a:xfrm>
            <a:off x="7843838" y="2798763"/>
            <a:ext cx="71437" cy="73025"/>
          </a:xfrm>
          <a:custGeom>
            <a:avLst/>
            <a:gdLst>
              <a:gd name="T0" fmla="*/ 44 w 45"/>
              <a:gd name="T1" fmla="*/ 0 h 46"/>
              <a:gd name="T2" fmla="*/ 0 w 45"/>
              <a:gd name="T3" fmla="*/ 0 h 46"/>
              <a:gd name="T4" fmla="*/ 20 w 45"/>
              <a:gd name="T5" fmla="*/ 45 h 46"/>
              <a:gd name="T6" fmla="*/ 44 w 45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0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4" name="Line 128">
            <a:extLst>
              <a:ext uri="{FF2B5EF4-FFF2-40B4-BE49-F238E27FC236}">
                <a16:creationId xmlns:a16="http://schemas.microsoft.com/office/drawing/2014/main" id="{245A470E-D298-4603-9E3E-9737C83DE1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6538" y="2870200"/>
            <a:ext cx="3830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5" name="Freeform 129">
            <a:extLst>
              <a:ext uri="{FF2B5EF4-FFF2-40B4-BE49-F238E27FC236}">
                <a16:creationId xmlns:a16="http://schemas.microsoft.com/office/drawing/2014/main" id="{6557045A-C677-4EFB-9941-01F9CC13BD8F}"/>
              </a:ext>
            </a:extLst>
          </p:cNvPr>
          <p:cNvSpPr>
            <a:spLocks/>
          </p:cNvSpPr>
          <p:nvPr/>
        </p:nvSpPr>
        <p:spPr bwMode="auto">
          <a:xfrm>
            <a:off x="3989388" y="2836863"/>
            <a:ext cx="77787" cy="71437"/>
          </a:xfrm>
          <a:custGeom>
            <a:avLst/>
            <a:gdLst>
              <a:gd name="T0" fmla="*/ 48 w 49"/>
              <a:gd name="T1" fmla="*/ 44 h 45"/>
              <a:gd name="T2" fmla="*/ 48 w 49"/>
              <a:gd name="T3" fmla="*/ 0 h 45"/>
              <a:gd name="T4" fmla="*/ 0 w 49"/>
              <a:gd name="T5" fmla="*/ 21 h 45"/>
              <a:gd name="T6" fmla="*/ 48 w 49"/>
              <a:gd name="T7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5">
                <a:moveTo>
                  <a:pt x="48" y="44"/>
                </a:moveTo>
                <a:lnTo>
                  <a:pt x="48" y="0"/>
                </a:lnTo>
                <a:lnTo>
                  <a:pt x="0" y="21"/>
                </a:lnTo>
                <a:lnTo>
                  <a:pt x="48" y="44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6" name="Line 130">
            <a:extLst>
              <a:ext uri="{FF2B5EF4-FFF2-40B4-BE49-F238E27FC236}">
                <a16:creationId xmlns:a16="http://schemas.microsoft.com/office/drawing/2014/main" id="{67D0F289-4869-4599-8077-EBFCAA273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7325" y="2879725"/>
            <a:ext cx="0" cy="3011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7" name="Freeform 131">
            <a:extLst>
              <a:ext uri="{FF2B5EF4-FFF2-40B4-BE49-F238E27FC236}">
                <a16:creationId xmlns:a16="http://schemas.microsoft.com/office/drawing/2014/main" id="{DB3681F6-C0E5-4617-8FDD-02661E4701C1}"/>
              </a:ext>
            </a:extLst>
          </p:cNvPr>
          <p:cNvSpPr>
            <a:spLocks/>
          </p:cNvSpPr>
          <p:nvPr/>
        </p:nvSpPr>
        <p:spPr bwMode="auto">
          <a:xfrm>
            <a:off x="3959225" y="5873750"/>
            <a:ext cx="74613" cy="73025"/>
          </a:xfrm>
          <a:custGeom>
            <a:avLst/>
            <a:gdLst>
              <a:gd name="T0" fmla="*/ 46 w 47"/>
              <a:gd name="T1" fmla="*/ 0 h 46"/>
              <a:gd name="T2" fmla="*/ 0 w 47"/>
              <a:gd name="T3" fmla="*/ 0 h 46"/>
              <a:gd name="T4" fmla="*/ 23 w 47"/>
              <a:gd name="T5" fmla="*/ 45 h 46"/>
              <a:gd name="T6" fmla="*/ 46 w 47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48" name="Rectangle 132">
            <a:extLst>
              <a:ext uri="{FF2B5EF4-FFF2-40B4-BE49-F238E27FC236}">
                <a16:creationId xmlns:a16="http://schemas.microsoft.com/office/drawing/2014/main" id="{66FFA195-60FF-4A47-AAC4-D087334B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3" y="2617788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B / K adatszerkezet</a:t>
            </a:r>
          </a:p>
        </p:txBody>
      </p:sp>
      <p:sp>
        <p:nvSpPr>
          <p:cNvPr id="9349" name="Rectangle 133">
            <a:extLst>
              <a:ext uri="{FF2B5EF4-FFF2-40B4-BE49-F238E27FC236}">
                <a16:creationId xmlns:a16="http://schemas.microsoft.com/office/drawing/2014/main" id="{BA2D8556-FBB9-4F55-9924-122D38753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438" y="2720975"/>
            <a:ext cx="132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B / K adatszerkezet</a:t>
            </a:r>
          </a:p>
        </p:txBody>
      </p:sp>
      <p:sp>
        <p:nvSpPr>
          <p:cNvPr id="9350" name="Line 134">
            <a:extLst>
              <a:ext uri="{FF2B5EF4-FFF2-40B4-BE49-F238E27FC236}">
                <a16:creationId xmlns:a16="http://schemas.microsoft.com/office/drawing/2014/main" id="{A5A276CE-FF03-4175-B319-FB22357CD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9388" y="3790950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1" name="Freeform 135">
            <a:extLst>
              <a:ext uri="{FF2B5EF4-FFF2-40B4-BE49-F238E27FC236}">
                <a16:creationId xmlns:a16="http://schemas.microsoft.com/office/drawing/2014/main" id="{51D78C0E-8A91-444A-83FD-90EAF4D26027}"/>
              </a:ext>
            </a:extLst>
          </p:cNvPr>
          <p:cNvSpPr>
            <a:spLocks/>
          </p:cNvSpPr>
          <p:nvPr/>
        </p:nvSpPr>
        <p:spPr bwMode="auto">
          <a:xfrm>
            <a:off x="4065588" y="3757613"/>
            <a:ext cx="77787" cy="65087"/>
          </a:xfrm>
          <a:custGeom>
            <a:avLst/>
            <a:gdLst>
              <a:gd name="T0" fmla="*/ 0 w 49"/>
              <a:gd name="T1" fmla="*/ 0 h 41"/>
              <a:gd name="T2" fmla="*/ 0 w 49"/>
              <a:gd name="T3" fmla="*/ 40 h 41"/>
              <a:gd name="T4" fmla="*/ 48 w 49"/>
              <a:gd name="T5" fmla="*/ 21 h 41"/>
              <a:gd name="T6" fmla="*/ 0 w 4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2" name="Line 136">
            <a:extLst>
              <a:ext uri="{FF2B5EF4-FFF2-40B4-BE49-F238E27FC236}">
                <a16:creationId xmlns:a16="http://schemas.microsoft.com/office/drawing/2014/main" id="{A2A2DF91-561F-457E-99F7-77BA61E44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9588" y="1846263"/>
            <a:ext cx="0" cy="1284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3" name="Freeform 137">
            <a:extLst>
              <a:ext uri="{FF2B5EF4-FFF2-40B4-BE49-F238E27FC236}">
                <a16:creationId xmlns:a16="http://schemas.microsoft.com/office/drawing/2014/main" id="{B3A0FCB5-AD3C-471B-B8B2-428BF5A5F9E3}"/>
              </a:ext>
            </a:extLst>
          </p:cNvPr>
          <p:cNvSpPr>
            <a:spLocks/>
          </p:cNvSpPr>
          <p:nvPr/>
        </p:nvSpPr>
        <p:spPr bwMode="auto">
          <a:xfrm>
            <a:off x="8096250" y="3114675"/>
            <a:ext cx="73025" cy="69850"/>
          </a:xfrm>
          <a:custGeom>
            <a:avLst/>
            <a:gdLst>
              <a:gd name="T0" fmla="*/ 45 w 46"/>
              <a:gd name="T1" fmla="*/ 0 h 44"/>
              <a:gd name="T2" fmla="*/ 0 w 46"/>
              <a:gd name="T3" fmla="*/ 0 h 44"/>
              <a:gd name="T4" fmla="*/ 22 w 46"/>
              <a:gd name="T5" fmla="*/ 43 h 44"/>
              <a:gd name="T6" fmla="*/ 45 w 46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2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4" name="Line 138">
            <a:extLst>
              <a:ext uri="{FF2B5EF4-FFF2-40B4-BE49-F238E27FC236}">
                <a16:creationId xmlns:a16="http://schemas.microsoft.com/office/drawing/2014/main" id="{4081A3E1-6A93-4D35-ACA3-527F0A5D98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4988" y="3175000"/>
            <a:ext cx="2514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5" name="Freeform 139">
            <a:extLst>
              <a:ext uri="{FF2B5EF4-FFF2-40B4-BE49-F238E27FC236}">
                <a16:creationId xmlns:a16="http://schemas.microsoft.com/office/drawing/2014/main" id="{F9D92CFE-2EB6-462C-BE86-D7850407A1BC}"/>
              </a:ext>
            </a:extLst>
          </p:cNvPr>
          <p:cNvSpPr>
            <a:spLocks/>
          </p:cNvSpPr>
          <p:nvPr/>
        </p:nvSpPr>
        <p:spPr bwMode="auto">
          <a:xfrm>
            <a:off x="5557838" y="3146425"/>
            <a:ext cx="77787" cy="65088"/>
          </a:xfrm>
          <a:custGeom>
            <a:avLst/>
            <a:gdLst>
              <a:gd name="T0" fmla="*/ 48 w 49"/>
              <a:gd name="T1" fmla="*/ 40 h 41"/>
              <a:gd name="T2" fmla="*/ 48 w 49"/>
              <a:gd name="T3" fmla="*/ 0 h 41"/>
              <a:gd name="T4" fmla="*/ 0 w 49"/>
              <a:gd name="T5" fmla="*/ 18 h 41"/>
              <a:gd name="T6" fmla="*/ 48 w 49"/>
              <a:gd name="T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1">
                <a:moveTo>
                  <a:pt x="48" y="40"/>
                </a:moveTo>
                <a:lnTo>
                  <a:pt x="48" y="0"/>
                </a:lnTo>
                <a:lnTo>
                  <a:pt x="0" y="18"/>
                </a:lnTo>
                <a:lnTo>
                  <a:pt x="48" y="4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6" name="Line 140">
            <a:extLst>
              <a:ext uri="{FF2B5EF4-FFF2-40B4-BE49-F238E27FC236}">
                <a16:creationId xmlns:a16="http://schemas.microsoft.com/office/drawing/2014/main" id="{54910922-97B2-4093-9E83-89437AEE3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488" y="3168650"/>
            <a:ext cx="0" cy="1592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7" name="Freeform 141">
            <a:extLst>
              <a:ext uri="{FF2B5EF4-FFF2-40B4-BE49-F238E27FC236}">
                <a16:creationId xmlns:a16="http://schemas.microsoft.com/office/drawing/2014/main" id="{91B2C019-E20C-4C9F-BA2E-21054A31D336}"/>
              </a:ext>
            </a:extLst>
          </p:cNvPr>
          <p:cNvSpPr>
            <a:spLocks/>
          </p:cNvSpPr>
          <p:nvPr/>
        </p:nvSpPr>
        <p:spPr bwMode="auto">
          <a:xfrm>
            <a:off x="5516563" y="4743450"/>
            <a:ext cx="74612" cy="74613"/>
          </a:xfrm>
          <a:custGeom>
            <a:avLst/>
            <a:gdLst>
              <a:gd name="T0" fmla="*/ 46 w 47"/>
              <a:gd name="T1" fmla="*/ 0 h 47"/>
              <a:gd name="T2" fmla="*/ 0 w 47"/>
              <a:gd name="T3" fmla="*/ 0 h 47"/>
              <a:gd name="T4" fmla="*/ 23 w 47"/>
              <a:gd name="T5" fmla="*/ 46 h 47"/>
              <a:gd name="T6" fmla="*/ 46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46" y="0"/>
                </a:moveTo>
                <a:lnTo>
                  <a:pt x="0" y="0"/>
                </a:lnTo>
                <a:lnTo>
                  <a:pt x="23" y="46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8" name="Line 142">
            <a:extLst>
              <a:ext uri="{FF2B5EF4-FFF2-40B4-BE49-F238E27FC236}">
                <a16:creationId xmlns:a16="http://schemas.microsoft.com/office/drawing/2014/main" id="{5937DA41-5742-4936-AE78-2D945CB4A4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6650" y="4829175"/>
            <a:ext cx="187960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59" name="Freeform 143">
            <a:extLst>
              <a:ext uri="{FF2B5EF4-FFF2-40B4-BE49-F238E27FC236}">
                <a16:creationId xmlns:a16="http://schemas.microsoft.com/office/drawing/2014/main" id="{A7E300B3-44CC-4204-9DEC-67DAA105129F}"/>
              </a:ext>
            </a:extLst>
          </p:cNvPr>
          <p:cNvSpPr>
            <a:spLocks/>
          </p:cNvSpPr>
          <p:nvPr/>
        </p:nvSpPr>
        <p:spPr bwMode="auto">
          <a:xfrm>
            <a:off x="3629025" y="4792663"/>
            <a:ext cx="77788" cy="68262"/>
          </a:xfrm>
          <a:custGeom>
            <a:avLst/>
            <a:gdLst>
              <a:gd name="T0" fmla="*/ 48 w 49"/>
              <a:gd name="T1" fmla="*/ 42 h 43"/>
              <a:gd name="T2" fmla="*/ 48 w 49"/>
              <a:gd name="T3" fmla="*/ 0 h 43"/>
              <a:gd name="T4" fmla="*/ 0 w 49"/>
              <a:gd name="T5" fmla="*/ 21 h 43"/>
              <a:gd name="T6" fmla="*/ 48 w 49"/>
              <a:gd name="T7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3">
                <a:moveTo>
                  <a:pt x="48" y="42"/>
                </a:moveTo>
                <a:lnTo>
                  <a:pt x="48" y="0"/>
                </a:lnTo>
                <a:lnTo>
                  <a:pt x="0" y="21"/>
                </a:lnTo>
                <a:lnTo>
                  <a:pt x="48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0" name="Line 144">
            <a:extLst>
              <a:ext uri="{FF2B5EF4-FFF2-40B4-BE49-F238E27FC236}">
                <a16:creationId xmlns:a16="http://schemas.microsoft.com/office/drawing/2014/main" id="{52254629-8F16-488C-98FD-E0BE69D50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088" y="4835525"/>
            <a:ext cx="0" cy="1068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1" name="Freeform 145">
            <a:extLst>
              <a:ext uri="{FF2B5EF4-FFF2-40B4-BE49-F238E27FC236}">
                <a16:creationId xmlns:a16="http://schemas.microsoft.com/office/drawing/2014/main" id="{4D1DCD18-7E44-44E7-AB0E-E922D3B851F2}"/>
              </a:ext>
            </a:extLst>
          </p:cNvPr>
          <p:cNvSpPr>
            <a:spLocks/>
          </p:cNvSpPr>
          <p:nvPr/>
        </p:nvSpPr>
        <p:spPr bwMode="auto">
          <a:xfrm>
            <a:off x="3582988" y="5888038"/>
            <a:ext cx="74612" cy="73025"/>
          </a:xfrm>
          <a:custGeom>
            <a:avLst/>
            <a:gdLst>
              <a:gd name="T0" fmla="*/ 46 w 47"/>
              <a:gd name="T1" fmla="*/ 0 h 46"/>
              <a:gd name="T2" fmla="*/ 0 w 47"/>
              <a:gd name="T3" fmla="*/ 0 h 46"/>
              <a:gd name="T4" fmla="*/ 23 w 47"/>
              <a:gd name="T5" fmla="*/ 45 h 46"/>
              <a:gd name="T6" fmla="*/ 46 w 47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6">
                <a:moveTo>
                  <a:pt x="46" y="0"/>
                </a:moveTo>
                <a:lnTo>
                  <a:pt x="0" y="0"/>
                </a:lnTo>
                <a:lnTo>
                  <a:pt x="23" y="45"/>
                </a:lnTo>
                <a:lnTo>
                  <a:pt x="46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2" name="Rectangle 146">
            <a:extLst>
              <a:ext uri="{FF2B5EF4-FFF2-40B4-BE49-F238E27FC236}">
                <a16:creationId xmlns:a16="http://schemas.microsoft.com/office/drawing/2014/main" id="{AFF8BC40-83E2-4C20-80A7-BD72409B9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2928938"/>
            <a:ext cx="16557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Szerepkör/ funkció mátrix</a:t>
            </a:r>
          </a:p>
        </p:txBody>
      </p:sp>
      <p:sp>
        <p:nvSpPr>
          <p:cNvPr id="9363" name="Rectangle 147">
            <a:extLst>
              <a:ext uri="{FF2B5EF4-FFF2-40B4-BE49-F238E27FC236}">
                <a16:creationId xmlns:a16="http://schemas.microsoft.com/office/drawing/2014/main" id="{65E98129-7604-4D3F-8EE5-AA66CC11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535488"/>
            <a:ext cx="16557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Szerepkör/ funkció mátrix</a:t>
            </a:r>
          </a:p>
        </p:txBody>
      </p:sp>
      <p:sp>
        <p:nvSpPr>
          <p:cNvPr id="9364" name="Line 148">
            <a:extLst>
              <a:ext uri="{FF2B5EF4-FFF2-40B4-BE49-F238E27FC236}">
                <a16:creationId xmlns:a16="http://schemas.microsoft.com/office/drawing/2014/main" id="{702B1510-3A1A-4B7A-A9E8-1F3B956A0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3463" y="3302000"/>
            <a:ext cx="2327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5" name="Freeform 149">
            <a:extLst>
              <a:ext uri="{FF2B5EF4-FFF2-40B4-BE49-F238E27FC236}">
                <a16:creationId xmlns:a16="http://schemas.microsoft.com/office/drawing/2014/main" id="{38D9169E-EF11-44F5-A1F0-31DAA750FFB9}"/>
              </a:ext>
            </a:extLst>
          </p:cNvPr>
          <p:cNvSpPr>
            <a:spLocks/>
          </p:cNvSpPr>
          <p:nvPr/>
        </p:nvSpPr>
        <p:spPr bwMode="auto">
          <a:xfrm>
            <a:off x="6059488" y="3267075"/>
            <a:ext cx="74612" cy="69850"/>
          </a:xfrm>
          <a:custGeom>
            <a:avLst/>
            <a:gdLst>
              <a:gd name="T0" fmla="*/ 46 w 47"/>
              <a:gd name="T1" fmla="*/ 43 h 44"/>
              <a:gd name="T2" fmla="*/ 46 w 47"/>
              <a:gd name="T3" fmla="*/ 0 h 44"/>
              <a:gd name="T4" fmla="*/ 0 w 47"/>
              <a:gd name="T5" fmla="*/ 21 h 44"/>
              <a:gd name="T6" fmla="*/ 46 w 47"/>
              <a:gd name="T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4">
                <a:moveTo>
                  <a:pt x="46" y="43"/>
                </a:moveTo>
                <a:lnTo>
                  <a:pt x="46" y="0"/>
                </a:lnTo>
                <a:lnTo>
                  <a:pt x="0" y="21"/>
                </a:lnTo>
                <a:lnTo>
                  <a:pt x="46" y="43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6" name="Line 150">
            <a:extLst>
              <a:ext uri="{FF2B5EF4-FFF2-40B4-BE49-F238E27FC236}">
                <a16:creationId xmlns:a16="http://schemas.microsoft.com/office/drawing/2014/main" id="{1BDA8380-F3D9-4580-9E1E-261F86FA7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488" y="3308350"/>
            <a:ext cx="0" cy="334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7" name="Freeform 151">
            <a:extLst>
              <a:ext uri="{FF2B5EF4-FFF2-40B4-BE49-F238E27FC236}">
                <a16:creationId xmlns:a16="http://schemas.microsoft.com/office/drawing/2014/main" id="{FE156819-336D-4B21-972E-08CDB4D12506}"/>
              </a:ext>
            </a:extLst>
          </p:cNvPr>
          <p:cNvSpPr>
            <a:spLocks/>
          </p:cNvSpPr>
          <p:nvPr/>
        </p:nvSpPr>
        <p:spPr bwMode="auto">
          <a:xfrm>
            <a:off x="6019800" y="3627438"/>
            <a:ext cx="71438" cy="73025"/>
          </a:xfrm>
          <a:custGeom>
            <a:avLst/>
            <a:gdLst>
              <a:gd name="T0" fmla="*/ 44 w 45"/>
              <a:gd name="T1" fmla="*/ 0 h 46"/>
              <a:gd name="T2" fmla="*/ 0 w 45"/>
              <a:gd name="T3" fmla="*/ 0 h 46"/>
              <a:gd name="T4" fmla="*/ 23 w 45"/>
              <a:gd name="T5" fmla="*/ 45 h 46"/>
              <a:gd name="T6" fmla="*/ 44 w 45"/>
              <a:gd name="T7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" h="46">
                <a:moveTo>
                  <a:pt x="44" y="0"/>
                </a:moveTo>
                <a:lnTo>
                  <a:pt x="0" y="0"/>
                </a:lnTo>
                <a:lnTo>
                  <a:pt x="23" y="45"/>
                </a:lnTo>
                <a:lnTo>
                  <a:pt x="44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68" name="Rectangle 152">
            <a:extLst>
              <a:ext uri="{FF2B5EF4-FFF2-40B4-BE49-F238E27FC236}">
                <a16:creationId xmlns:a16="http://schemas.microsoft.com/office/drawing/2014/main" id="{3E1368B3-B389-4D53-A952-1C9592A50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013" y="3130550"/>
            <a:ext cx="1009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Funkcióleírások</a:t>
            </a:r>
          </a:p>
        </p:txBody>
      </p:sp>
      <p:sp>
        <p:nvSpPr>
          <p:cNvPr id="9369" name="Line 153">
            <a:extLst>
              <a:ext uri="{FF2B5EF4-FFF2-40B4-BE49-F238E27FC236}">
                <a16:creationId xmlns:a16="http://schemas.microsoft.com/office/drawing/2014/main" id="{96189463-F2BC-4D94-92AC-B8802B865E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62613" y="3968750"/>
            <a:ext cx="788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0" name="Freeform 154">
            <a:extLst>
              <a:ext uri="{FF2B5EF4-FFF2-40B4-BE49-F238E27FC236}">
                <a16:creationId xmlns:a16="http://schemas.microsoft.com/office/drawing/2014/main" id="{5304C4A8-6C87-4B96-9645-73748D91CF92}"/>
              </a:ext>
            </a:extLst>
          </p:cNvPr>
          <p:cNvSpPr>
            <a:spLocks/>
          </p:cNvSpPr>
          <p:nvPr/>
        </p:nvSpPr>
        <p:spPr bwMode="auto">
          <a:xfrm>
            <a:off x="5608638" y="3932238"/>
            <a:ext cx="74612" cy="68262"/>
          </a:xfrm>
          <a:custGeom>
            <a:avLst/>
            <a:gdLst>
              <a:gd name="T0" fmla="*/ 46 w 47"/>
              <a:gd name="T1" fmla="*/ 42 h 43"/>
              <a:gd name="T2" fmla="*/ 46 w 47"/>
              <a:gd name="T3" fmla="*/ 0 h 43"/>
              <a:gd name="T4" fmla="*/ 0 w 47"/>
              <a:gd name="T5" fmla="*/ 22 h 43"/>
              <a:gd name="T6" fmla="*/ 46 w 47"/>
              <a:gd name="T7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3">
                <a:moveTo>
                  <a:pt x="46" y="42"/>
                </a:moveTo>
                <a:lnTo>
                  <a:pt x="46" y="0"/>
                </a:lnTo>
                <a:lnTo>
                  <a:pt x="0" y="22"/>
                </a:lnTo>
                <a:lnTo>
                  <a:pt x="46" y="42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1" name="Line 155">
            <a:extLst>
              <a:ext uri="{FF2B5EF4-FFF2-40B4-BE49-F238E27FC236}">
                <a16:creationId xmlns:a16="http://schemas.microsoft.com/office/drawing/2014/main" id="{D026A24F-C49A-4285-A4D6-0FCCD8348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9113" y="3981450"/>
            <a:ext cx="0" cy="9350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2" name="Freeform 156">
            <a:extLst>
              <a:ext uri="{FF2B5EF4-FFF2-40B4-BE49-F238E27FC236}">
                <a16:creationId xmlns:a16="http://schemas.microsoft.com/office/drawing/2014/main" id="{01FF8EAD-5988-4B0D-9D7C-D223D2BA6890}"/>
              </a:ext>
            </a:extLst>
          </p:cNvPr>
          <p:cNvSpPr>
            <a:spLocks/>
          </p:cNvSpPr>
          <p:nvPr/>
        </p:nvSpPr>
        <p:spPr bwMode="auto">
          <a:xfrm>
            <a:off x="5559425" y="4900613"/>
            <a:ext cx="73025" cy="69850"/>
          </a:xfrm>
          <a:custGeom>
            <a:avLst/>
            <a:gdLst>
              <a:gd name="T0" fmla="*/ 45 w 46"/>
              <a:gd name="T1" fmla="*/ 0 h 44"/>
              <a:gd name="T2" fmla="*/ 0 w 46"/>
              <a:gd name="T3" fmla="*/ 0 h 44"/>
              <a:gd name="T4" fmla="*/ 23 w 46"/>
              <a:gd name="T5" fmla="*/ 43 h 44"/>
              <a:gd name="T6" fmla="*/ 45 w 46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44">
                <a:moveTo>
                  <a:pt x="45" y="0"/>
                </a:moveTo>
                <a:lnTo>
                  <a:pt x="0" y="0"/>
                </a:lnTo>
                <a:lnTo>
                  <a:pt x="23" y="43"/>
                </a:lnTo>
                <a:lnTo>
                  <a:pt x="45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3" name="Rectangle 157">
            <a:extLst>
              <a:ext uri="{FF2B5EF4-FFF2-40B4-BE49-F238E27FC236}">
                <a16:creationId xmlns:a16="http://schemas.microsoft.com/office/drawing/2014/main" id="{82EC1E00-04CC-49D7-BAAA-1B5951749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3794125"/>
            <a:ext cx="14716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  <a:p>
            <a:r>
              <a:rPr lang="en-US" altLang="hu-HU" sz="900">
                <a:solidFill>
                  <a:srgbClr val="000000"/>
                </a:solidFill>
                <a:latin typeface="Comic Sans MS" panose="030F0702030302020204" pitchFamily="66" charset="0"/>
              </a:rPr>
              <a:t>Igényelt rendszer LDM</a:t>
            </a:r>
          </a:p>
        </p:txBody>
      </p:sp>
      <p:sp>
        <p:nvSpPr>
          <p:cNvPr id="9374" name="Line 158">
            <a:extLst>
              <a:ext uri="{FF2B5EF4-FFF2-40B4-BE49-F238E27FC236}">
                <a16:creationId xmlns:a16="http://schemas.microsoft.com/office/drawing/2014/main" id="{C29C5AD4-4A03-4A57-8D38-3906FD184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3954463"/>
            <a:ext cx="908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5" name="Freeform 159">
            <a:extLst>
              <a:ext uri="{FF2B5EF4-FFF2-40B4-BE49-F238E27FC236}">
                <a16:creationId xmlns:a16="http://schemas.microsoft.com/office/drawing/2014/main" id="{B6C3A21A-DB21-4913-8C89-375D6B3E4578}"/>
              </a:ext>
            </a:extLst>
          </p:cNvPr>
          <p:cNvSpPr>
            <a:spLocks/>
          </p:cNvSpPr>
          <p:nvPr/>
        </p:nvSpPr>
        <p:spPr bwMode="auto">
          <a:xfrm>
            <a:off x="8531225" y="3919538"/>
            <a:ext cx="77788" cy="69850"/>
          </a:xfrm>
          <a:custGeom>
            <a:avLst/>
            <a:gdLst>
              <a:gd name="T0" fmla="*/ 0 w 49"/>
              <a:gd name="T1" fmla="*/ 0 h 44"/>
              <a:gd name="T2" fmla="*/ 0 w 49"/>
              <a:gd name="T3" fmla="*/ 43 h 44"/>
              <a:gd name="T4" fmla="*/ 48 w 49"/>
              <a:gd name="T5" fmla="*/ 21 h 44"/>
              <a:gd name="T6" fmla="*/ 0 w 49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4">
                <a:moveTo>
                  <a:pt x="0" y="0"/>
                </a:moveTo>
                <a:lnTo>
                  <a:pt x="0" y="43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6" name="Rectangle 160">
            <a:extLst>
              <a:ext uri="{FF2B5EF4-FFF2-40B4-BE49-F238E27FC236}">
                <a16:creationId xmlns:a16="http://schemas.microsoft.com/office/drawing/2014/main" id="{5C0859F3-5FB1-40A5-9151-1752B0DEA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4391025"/>
            <a:ext cx="17541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Funkcióleírások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Követelményjegyzék</a:t>
            </a:r>
          </a:p>
          <a:p>
            <a:r>
              <a:rPr lang="en-US" altLang="hu-HU" sz="1100">
                <a:solidFill>
                  <a:srgbClr val="000000"/>
                </a:solidFill>
                <a:latin typeface="Comic Sans MS" panose="030F0702030302020204" pitchFamily="66" charset="0"/>
              </a:rPr>
              <a:t>Igényelt rendszer LDM</a:t>
            </a:r>
          </a:p>
        </p:txBody>
      </p:sp>
      <p:sp>
        <p:nvSpPr>
          <p:cNvPr id="9377" name="Line 161">
            <a:extLst>
              <a:ext uri="{FF2B5EF4-FFF2-40B4-BE49-F238E27FC236}">
                <a16:creationId xmlns:a16="http://schemas.microsoft.com/office/drawing/2014/main" id="{F89C5E8B-7F0C-4C73-B8EC-8BF68216B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744075" y="439738"/>
            <a:ext cx="4763" cy="551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8" name="Freeform 162">
            <a:extLst>
              <a:ext uri="{FF2B5EF4-FFF2-40B4-BE49-F238E27FC236}">
                <a16:creationId xmlns:a16="http://schemas.microsoft.com/office/drawing/2014/main" id="{BC843279-E533-4B55-B2AB-1030633777A1}"/>
              </a:ext>
            </a:extLst>
          </p:cNvPr>
          <p:cNvSpPr>
            <a:spLocks/>
          </p:cNvSpPr>
          <p:nvPr/>
        </p:nvSpPr>
        <p:spPr bwMode="auto">
          <a:xfrm>
            <a:off x="9709150" y="387350"/>
            <a:ext cx="69850" cy="74613"/>
          </a:xfrm>
          <a:custGeom>
            <a:avLst/>
            <a:gdLst>
              <a:gd name="T0" fmla="*/ 0 w 44"/>
              <a:gd name="T1" fmla="*/ 46 h 47"/>
              <a:gd name="T2" fmla="*/ 43 w 44"/>
              <a:gd name="T3" fmla="*/ 46 h 47"/>
              <a:gd name="T4" fmla="*/ 21 w 44"/>
              <a:gd name="T5" fmla="*/ 0 h 47"/>
              <a:gd name="T6" fmla="*/ 0 w 44"/>
              <a:gd name="T7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47">
                <a:moveTo>
                  <a:pt x="0" y="46"/>
                </a:moveTo>
                <a:lnTo>
                  <a:pt x="43" y="46"/>
                </a:lnTo>
                <a:lnTo>
                  <a:pt x="21" y="0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79" name="Line 163">
            <a:extLst>
              <a:ext uri="{FF2B5EF4-FFF2-40B4-BE49-F238E27FC236}">
                <a16:creationId xmlns:a16="http://schemas.microsoft.com/office/drawing/2014/main" id="{6B5341E5-1C45-42D8-864E-E6E5A0210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66150" y="5535613"/>
            <a:ext cx="1116013" cy="47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80" name="Freeform 164">
            <a:extLst>
              <a:ext uri="{FF2B5EF4-FFF2-40B4-BE49-F238E27FC236}">
                <a16:creationId xmlns:a16="http://schemas.microsoft.com/office/drawing/2014/main" id="{5976972A-5FA7-4DD4-B7C2-6F5C8169E9BB}"/>
              </a:ext>
            </a:extLst>
          </p:cNvPr>
          <p:cNvSpPr>
            <a:spLocks/>
          </p:cNvSpPr>
          <p:nvPr/>
        </p:nvSpPr>
        <p:spPr bwMode="auto">
          <a:xfrm>
            <a:off x="9659938" y="5505450"/>
            <a:ext cx="77787" cy="65088"/>
          </a:xfrm>
          <a:custGeom>
            <a:avLst/>
            <a:gdLst>
              <a:gd name="T0" fmla="*/ 0 w 49"/>
              <a:gd name="T1" fmla="*/ 0 h 41"/>
              <a:gd name="T2" fmla="*/ 0 w 49"/>
              <a:gd name="T3" fmla="*/ 40 h 41"/>
              <a:gd name="T4" fmla="*/ 48 w 49"/>
              <a:gd name="T5" fmla="*/ 21 h 41"/>
              <a:gd name="T6" fmla="*/ 0 w 49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41">
                <a:moveTo>
                  <a:pt x="0" y="0"/>
                </a:moveTo>
                <a:lnTo>
                  <a:pt x="0" y="40"/>
                </a:lnTo>
                <a:lnTo>
                  <a:pt x="48" y="21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381" name="Line 165">
            <a:extLst>
              <a:ext uri="{FF2B5EF4-FFF2-40B4-BE49-F238E27FC236}">
                <a16:creationId xmlns:a16="http://schemas.microsoft.com/office/drawing/2014/main" id="{3FC97207-C6D5-4DDC-87E7-7F1370EA8D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3725" y="355600"/>
            <a:ext cx="0" cy="4476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lőláb helye 4">
            <a:extLst>
              <a:ext uri="{FF2B5EF4-FFF2-40B4-BE49-F238E27FC236}">
                <a16:creationId xmlns:a16="http://schemas.microsoft.com/office/drawing/2014/main" id="{6BEC39CE-082C-4614-9676-FD6D75D7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EE6AB14E-A8E6-419E-B798-7B2469F2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20B7-D528-4379-A137-FD74AAC69B72}" type="slidenum">
              <a:rPr lang="en-US" altLang="hu-HU"/>
              <a:pPr/>
              <a:t>5</a:t>
            </a:fld>
            <a:endParaRPr lang="en-US" altLang="hu-H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0C7B829-3254-499A-96CC-CC794FAFB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6498C7A-F7BC-4CBE-980D-A733F10B7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4A34206-665E-4559-A187-FFCBB3450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848600" cy="43434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>
                <a:highlight>
                  <a:srgbClr val="FFFF00"/>
                </a:highlight>
              </a:rPr>
              <a:t>a nyers adatokat relációs formátumúvá alakítja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felkutatja és feloldja az adatelem meghatározásokban az esetleges  pontatlanságot/bizonytalanságot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>
                <a:highlight>
                  <a:srgbClr val="FFFF00"/>
                </a:highlight>
              </a:rPr>
              <a:t>Az adatösszefüggések megértésére szolgál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normalizálja a relációkat a tárolási (aktualizálási) anomáliák elkerülése érdekében</a:t>
            </a:r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endParaRPr lang="en-US" altLang="hu-HU" sz="2000"/>
          </a:p>
          <a:p>
            <a:pPr>
              <a:spcBef>
                <a:spcPct val="0"/>
              </a:spcBef>
              <a:buClr>
                <a:srgbClr val="7F604F"/>
              </a:buClr>
              <a:buSzPct val="90000"/>
              <a:buFont typeface="Comic Sans MS" panose="030F0702030302020204" pitchFamily="66" charset="0"/>
              <a:buChar char=" "/>
            </a:pPr>
            <a:r>
              <a:rPr lang="en-US" altLang="hu-HU" sz="2000"/>
              <a:t>ellenőrzi a választott LDM helyességét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E746939-845D-43C3-B3B9-0D10FE657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116513"/>
            <a:ext cx="7383463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81C3C61B-62A5-4E7F-98AD-F905E5876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hu-HU" sz="2800"/>
              <a:t>Az RDA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2435B11A-9837-400C-89E4-8D1B52BF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C1C27677-50B2-4082-AAD9-3B60BE7F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857A-C42E-46BC-83A2-762D554A502F}" type="slidenum">
              <a:rPr lang="en-US" altLang="hu-HU"/>
              <a:pPr/>
              <a:t>6</a:t>
            </a:fld>
            <a:endParaRPr lang="en-US" altLang="hu-HU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06A2737-8039-4D56-976A-F9E60A5AE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C1BAD0F-1CB8-4A28-8666-4F6529CA0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32FA3083-EF99-4652-9390-7F7E7C370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3425" y="561975"/>
            <a:ext cx="8943975" cy="88582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MIÉRT?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0F085BF-9448-4F0A-98D6-3857FD69F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1811338"/>
            <a:ext cx="7040562" cy="42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9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Adatorientált</a:t>
            </a:r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, nem folyamatorientált</a:t>
            </a:r>
          </a:p>
          <a:p>
            <a:endParaRPr lang="en-US" altLang="hu-HU" sz="19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Különválasztja a fizikai és a logikai megfontolásokat</a:t>
            </a:r>
          </a:p>
          <a:p>
            <a:endParaRPr lang="en-US" altLang="hu-HU" sz="19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Szabályok - könnyen alkalmazható - halmaza</a:t>
            </a:r>
          </a:p>
          <a:p>
            <a:endParaRPr lang="en-US" altLang="hu-HU" sz="19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Matematikai alapokon nyugszik</a:t>
            </a:r>
          </a:p>
          <a:p>
            <a:endParaRPr lang="en-US" altLang="hu-HU" sz="19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9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Valóságból indul ki</a:t>
            </a:r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, az alábbiakat felhasználva:</a:t>
            </a:r>
          </a:p>
          <a:p>
            <a:endParaRPr lang="en-US" altLang="hu-HU" sz="19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			létező kimenetek</a:t>
            </a: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			</a:t>
            </a:r>
            <a:r>
              <a:rPr lang="en-US" altLang="hu-HU" sz="19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tervezett kimenetek</a:t>
            </a: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			</a:t>
            </a:r>
            <a:r>
              <a:rPr lang="en-US" altLang="hu-HU" sz="19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bemenő dokumentációk</a:t>
            </a: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			képernyőképek</a:t>
            </a:r>
          </a:p>
          <a:p>
            <a:r>
              <a:rPr lang="en-US" altLang="hu-HU" sz="1900" b="0">
                <a:solidFill>
                  <a:srgbClr val="000000"/>
                </a:solidFill>
                <a:latin typeface="Comic Sans MS" panose="030F0702030302020204" pitchFamily="66" charset="0"/>
              </a:rPr>
              <a:t>			B/K adatleírások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4">
            <a:extLst>
              <a:ext uri="{FF2B5EF4-FFF2-40B4-BE49-F238E27FC236}">
                <a16:creationId xmlns:a16="http://schemas.microsoft.com/office/drawing/2014/main" id="{98047777-508B-4D7D-803D-ADB8960A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C4A7A508-0219-42FA-AF1C-FA9C7698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2034-EFC8-4584-AEC8-B884A76890A3}" type="slidenum">
              <a:rPr lang="en-US" altLang="hu-HU"/>
              <a:pPr/>
              <a:t>7</a:t>
            </a:fld>
            <a:endParaRPr lang="en-US" altLang="hu-HU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C852E16-024F-48E9-AE87-85A261D2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368DEC-1158-48AE-B1DD-BE4799DE2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FA99C01-A925-4A77-ADBC-E99E097FB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533400"/>
            <a:ext cx="9147175" cy="498475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MIT EREDMÉNYEZ?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A8C7AD6-F7C4-4C6B-82E1-36A8BEB28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032000"/>
            <a:ext cx="74676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Adatelemek közti összefüggések (belső adatfüggések) feltárását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Kétértelműségek (félreérthetőségek) feloldását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Az adatok optimális csoportokba szervezését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Segíti a többször és többek által  felhasznált adatok felismerését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Az adatok pontosan meghatározottak</a:t>
            </a:r>
          </a:p>
          <a:p>
            <a:endParaRPr lang="en-US" altLang="hu-HU" sz="20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2000" b="0">
                <a:solidFill>
                  <a:srgbClr val="000000"/>
                </a:solidFill>
                <a:latin typeface="Comic Sans MS" panose="030F0702030302020204" pitchFamily="66" charset="0"/>
              </a:rPr>
              <a:t>Az adatok karbantartása könnyebb lesz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Élőláb helye 4">
            <a:extLst>
              <a:ext uri="{FF2B5EF4-FFF2-40B4-BE49-F238E27FC236}">
                <a16:creationId xmlns:a16="http://schemas.microsoft.com/office/drawing/2014/main" id="{13E5E259-F99D-4E32-8FDB-82E02A20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43" name="Dia számának helye 5">
            <a:extLst>
              <a:ext uri="{FF2B5EF4-FFF2-40B4-BE49-F238E27FC236}">
                <a16:creationId xmlns:a16="http://schemas.microsoft.com/office/drawing/2014/main" id="{3C04CCC4-8541-4450-92F6-C53D334E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CE01-3F8D-49D8-B561-7A7581DDE960}" type="slidenum">
              <a:rPr lang="en-US" altLang="hu-HU"/>
              <a:pPr/>
              <a:t>8</a:t>
            </a:fld>
            <a:endParaRPr lang="en-US" altLang="hu-HU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A95C843-4827-4E33-8921-FEBA27AFD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A2AA6AA-B1B7-41C9-9F4F-DF4734A1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64CCCD2-05EF-4306-ACCB-75126ED09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8988" y="612775"/>
            <a:ext cx="8824912" cy="323850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800"/>
              <a:t>A RELÁCIÓ TULAJDONSÁGAI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3C4C46A-FEFB-4E3F-A5FF-5737198A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888" y="4248150"/>
            <a:ext cx="620871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nincs két azonos sor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 sorok sorrendjének nincs jelentőssége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az oszlopoknak egyedi nevei vannak</a:t>
            </a:r>
          </a:p>
          <a:p>
            <a:endParaRPr lang="en-US" altLang="hu-HU" sz="1800" b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az oszlopok sorrendjének nincs jelentőssége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EEB31CC-B3C0-4F12-AF94-595DC90F7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836738"/>
            <a:ext cx="8620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Vevő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C55F82E-B4F8-454C-83A1-C58AEF227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438" y="2066925"/>
            <a:ext cx="11096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száma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FB5F1E9-CDAE-4E85-B779-F1A0DDA89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38" y="2773363"/>
            <a:ext cx="784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9999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A6C643E4-4002-4977-B557-47932DA1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048000"/>
            <a:ext cx="784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1417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CAA4430-0E58-4143-924B-382D92894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38" y="3330575"/>
            <a:ext cx="784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8053</a:t>
            </a: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72537228-6134-42C8-990D-428CC09D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603625"/>
            <a:ext cx="784225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1421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5138899F-65AF-49BB-B290-4E974BB61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8338" y="3884613"/>
            <a:ext cx="7842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6219</a:t>
            </a:r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B8C42B63-EBBC-4F53-B824-833AB5E51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2482850"/>
            <a:ext cx="784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2234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3EF6BE74-333A-4921-B95B-BD4CFDE92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2768600"/>
            <a:ext cx="1162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Ivanov</a:t>
            </a:r>
          </a:p>
        </p:txBody>
      </p:sp>
      <p:sp>
        <p:nvSpPr>
          <p:cNvPr id="16399" name="Rectangle 15">
            <a:extLst>
              <a:ext uri="{FF2B5EF4-FFF2-40B4-BE49-F238E27FC236}">
                <a16:creationId xmlns:a16="http://schemas.microsoft.com/office/drawing/2014/main" id="{27215927-1D97-40C2-A010-8A9AD028E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3055938"/>
            <a:ext cx="169545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Rubashov</a:t>
            </a: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EFC165EF-C309-4790-B12D-FC8BFA89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3325813"/>
            <a:ext cx="13192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Glenkin</a:t>
            </a:r>
          </a:p>
        </p:txBody>
      </p:sp>
      <p:sp>
        <p:nvSpPr>
          <p:cNvPr id="16401" name="Rectangle 17">
            <a:extLst>
              <a:ext uri="{FF2B5EF4-FFF2-40B4-BE49-F238E27FC236}">
                <a16:creationId xmlns:a16="http://schemas.microsoft.com/office/drawing/2014/main" id="{CE87F60B-76DC-442D-A3C5-74838A69E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3597275"/>
            <a:ext cx="18208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Learmonth</a:t>
            </a:r>
          </a:p>
        </p:txBody>
      </p:sp>
      <p:sp>
        <p:nvSpPr>
          <p:cNvPr id="16402" name="Rectangle 18">
            <a:extLst>
              <a:ext uri="{FF2B5EF4-FFF2-40B4-BE49-F238E27FC236}">
                <a16:creationId xmlns:a16="http://schemas.microsoft.com/office/drawing/2014/main" id="{64327557-B5E8-4213-9FFF-5F9424240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3886200"/>
            <a:ext cx="14478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Burchett</a:t>
            </a:r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70B084CE-B718-4CDC-A97C-D0D3D601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8275" y="2489200"/>
            <a:ext cx="97948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Smith</a:t>
            </a:r>
          </a:p>
        </p:txBody>
      </p:sp>
      <p:sp>
        <p:nvSpPr>
          <p:cNvPr id="16404" name="Rectangle 20">
            <a:extLst>
              <a:ext uri="{FF2B5EF4-FFF2-40B4-BE49-F238E27FC236}">
                <a16:creationId xmlns:a16="http://schemas.microsoft.com/office/drawing/2014/main" id="{DAA6C8E5-29C7-40FF-A41E-A2D6904CE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773363"/>
            <a:ext cx="261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405" name="Rectangle 21">
            <a:extLst>
              <a:ext uri="{FF2B5EF4-FFF2-40B4-BE49-F238E27FC236}">
                <a16:creationId xmlns:a16="http://schemas.microsoft.com/office/drawing/2014/main" id="{177226A3-D6F2-47A4-A964-B5ED22EA0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060700"/>
            <a:ext cx="261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406" name="Rectangle 22">
            <a:extLst>
              <a:ext uri="{FF2B5EF4-FFF2-40B4-BE49-F238E27FC236}">
                <a16:creationId xmlns:a16="http://schemas.microsoft.com/office/drawing/2014/main" id="{A733C74D-BE99-454E-85CF-4D6BF251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330575"/>
            <a:ext cx="2571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6407" name="Rectangle 23">
            <a:extLst>
              <a:ext uri="{FF2B5EF4-FFF2-40B4-BE49-F238E27FC236}">
                <a16:creationId xmlns:a16="http://schemas.microsoft.com/office/drawing/2014/main" id="{2E4C433D-DE1A-4F29-9302-A3D756794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602038"/>
            <a:ext cx="2762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6408" name="Rectangle 24">
            <a:extLst>
              <a:ext uri="{FF2B5EF4-FFF2-40B4-BE49-F238E27FC236}">
                <a16:creationId xmlns:a16="http://schemas.microsoft.com/office/drawing/2014/main" id="{4722C1F1-954C-4958-B404-314349682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3884613"/>
            <a:ext cx="2762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6409" name="Rectangle 25">
            <a:extLst>
              <a:ext uri="{FF2B5EF4-FFF2-40B4-BE49-F238E27FC236}">
                <a16:creationId xmlns:a16="http://schemas.microsoft.com/office/drawing/2014/main" id="{D9EC35EF-E845-4C32-89A4-1396765B6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493963"/>
            <a:ext cx="261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410" name="Rectangle 26">
            <a:extLst>
              <a:ext uri="{FF2B5EF4-FFF2-40B4-BE49-F238E27FC236}">
                <a16:creationId xmlns:a16="http://schemas.microsoft.com/office/drawing/2014/main" id="{6D7D75AC-E1B1-4C6E-A5C8-068D4730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2771775"/>
            <a:ext cx="1984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411" name="Rectangle 27">
            <a:extLst>
              <a:ext uri="{FF2B5EF4-FFF2-40B4-BE49-F238E27FC236}">
                <a16:creationId xmlns:a16="http://schemas.microsoft.com/office/drawing/2014/main" id="{030436A3-5E3B-4643-8803-3A83421C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3060700"/>
            <a:ext cx="1984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A08322EE-0E99-4545-891E-D0D2CDD6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3330575"/>
            <a:ext cx="1984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413" name="Rectangle 29">
            <a:extLst>
              <a:ext uri="{FF2B5EF4-FFF2-40B4-BE49-F238E27FC236}">
                <a16:creationId xmlns:a16="http://schemas.microsoft.com/office/drawing/2014/main" id="{B888D700-66B2-40A1-A105-9DD645E64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3602038"/>
            <a:ext cx="198438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45795F73-E4B4-4B73-98C6-A36B01B70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3884613"/>
            <a:ext cx="198438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415" name="Rectangle 31">
            <a:extLst>
              <a:ext uri="{FF2B5EF4-FFF2-40B4-BE49-F238E27FC236}">
                <a16:creationId xmlns:a16="http://schemas.microsoft.com/office/drawing/2014/main" id="{87C2941D-FBBD-43BE-AD99-DBC5A1F4A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5" y="2493963"/>
            <a:ext cx="1984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416" name="Rectangle 32">
            <a:extLst>
              <a:ext uri="{FF2B5EF4-FFF2-40B4-BE49-F238E27FC236}">
                <a16:creationId xmlns:a16="http://schemas.microsoft.com/office/drawing/2014/main" id="{8A4C96BA-A836-49BE-B014-34E711595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1949450"/>
            <a:ext cx="7270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9C6D302F-93C1-4F7B-879C-FF5AFA72C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2071688"/>
            <a:ext cx="785813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KÓD</a:t>
            </a:r>
          </a:p>
        </p:txBody>
      </p:sp>
      <p:sp>
        <p:nvSpPr>
          <p:cNvPr id="16418" name="Rectangle 34">
            <a:extLst>
              <a:ext uri="{FF2B5EF4-FFF2-40B4-BE49-F238E27FC236}">
                <a16:creationId xmlns:a16="http://schemas.microsoft.com/office/drawing/2014/main" id="{FB0A4E8D-4178-4DF1-A6A2-424591E5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800" y="1833563"/>
            <a:ext cx="971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Kedv.</a:t>
            </a:r>
          </a:p>
        </p:txBody>
      </p:sp>
      <p:sp>
        <p:nvSpPr>
          <p:cNvPr id="16419" name="Rectangle 35">
            <a:extLst>
              <a:ext uri="{FF2B5EF4-FFF2-40B4-BE49-F238E27FC236}">
                <a16:creationId xmlns:a16="http://schemas.microsoft.com/office/drawing/2014/main" id="{66B27B71-F78D-49F3-8987-BA7F9750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75" y="1898650"/>
            <a:ext cx="12541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Státusz</a:t>
            </a:r>
          </a:p>
        </p:txBody>
      </p:sp>
      <p:sp>
        <p:nvSpPr>
          <p:cNvPr id="16420" name="AutoShape 36">
            <a:extLst>
              <a:ext uri="{FF2B5EF4-FFF2-40B4-BE49-F238E27FC236}">
                <a16:creationId xmlns:a16="http://schemas.microsoft.com/office/drawing/2014/main" id="{7CD74896-4F98-4C52-86DE-2EF06B025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00" y="1768475"/>
            <a:ext cx="8189913" cy="2452688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6421" name="Line 37">
            <a:extLst>
              <a:ext uri="{FF2B5EF4-FFF2-40B4-BE49-F238E27FC236}">
                <a16:creationId xmlns:a16="http://schemas.microsoft.com/office/drawing/2014/main" id="{85998F01-DE4C-4C62-B0D6-DB68D4F4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7900" y="1758950"/>
            <a:ext cx="0" cy="2466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422" name="Line 38">
            <a:extLst>
              <a:ext uri="{FF2B5EF4-FFF2-40B4-BE49-F238E27FC236}">
                <a16:creationId xmlns:a16="http://schemas.microsoft.com/office/drawing/2014/main" id="{72F7FCC8-CA96-4F9D-945A-5A2B92AE1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9213" y="1758950"/>
            <a:ext cx="0" cy="2466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423" name="Line 39">
            <a:extLst>
              <a:ext uri="{FF2B5EF4-FFF2-40B4-BE49-F238E27FC236}">
                <a16:creationId xmlns:a16="http://schemas.microsoft.com/office/drawing/2014/main" id="{252D79D0-016B-4FDF-8764-A518C071B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5263" y="1758950"/>
            <a:ext cx="0" cy="2466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424" name="Line 40">
            <a:extLst>
              <a:ext uri="{FF2B5EF4-FFF2-40B4-BE49-F238E27FC236}">
                <a16:creationId xmlns:a16="http://schemas.microsoft.com/office/drawing/2014/main" id="{EBBE0007-9A79-4635-8BB5-554444C598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013" y="2344738"/>
            <a:ext cx="8194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Élőláb helye 4">
            <a:extLst>
              <a:ext uri="{FF2B5EF4-FFF2-40B4-BE49-F238E27FC236}">
                <a16:creationId xmlns:a16="http://schemas.microsoft.com/office/drawing/2014/main" id="{A529CC44-D9D0-44C1-83B1-B4C2085E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u-HU"/>
              <a:t>Információrendszer fejlesztés módszertana, Dr. Molnár Bálint egyetemi docens</a:t>
            </a:r>
          </a:p>
        </p:txBody>
      </p:sp>
      <p:sp>
        <p:nvSpPr>
          <p:cNvPr id="81" name="Dia számának helye 5">
            <a:extLst>
              <a:ext uri="{FF2B5EF4-FFF2-40B4-BE49-F238E27FC236}">
                <a16:creationId xmlns:a16="http://schemas.microsoft.com/office/drawing/2014/main" id="{CD59B9E0-3171-4F34-8926-4CB155FC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B63C-1C37-4548-90DD-7EBA32E2310A}" type="slidenum">
              <a:rPr lang="en-US" altLang="hu-HU"/>
              <a:pPr/>
              <a:t>9</a:t>
            </a:fld>
            <a:endParaRPr lang="en-US" altLang="hu-HU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C3C2732-E5EA-4B3C-BAED-31AC34E47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" y="6350"/>
            <a:ext cx="9891713" cy="6235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927F64C-20A5-4607-91A0-341817AB5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6234113"/>
            <a:ext cx="2038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2D3AC55-62F5-493F-81A4-0FEE6BD65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6234113"/>
            <a:ext cx="3108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5A7B3E52-93F2-4A6B-A3A2-8C87A85D2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3425" y="155575"/>
            <a:ext cx="9074150" cy="309563"/>
          </a:xfrm>
          <a:noFill/>
          <a:ln/>
        </p:spPr>
        <p:txBody>
          <a:bodyPr lIns="0" tIns="0" rIns="0" bIns="0"/>
          <a:lstStyle/>
          <a:p>
            <a:pPr marL="0" indent="0" algn="ctr" defTabSz="401638">
              <a:spcBef>
                <a:spcPct val="0"/>
              </a:spcBef>
            </a:pPr>
            <a:r>
              <a:rPr lang="en-US" altLang="hu-HU" sz="2300"/>
              <a:t>KULCS TÍPUSOK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3A9E69F7-61E1-474E-A1BB-99B1EF321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1092200"/>
            <a:ext cx="17129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Vevő száma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5F5A59EB-314B-4090-928D-FF20089F7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1757363"/>
            <a:ext cx="781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9999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7217AAC4-FD31-4721-8A47-E9A4E451F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2024063"/>
            <a:ext cx="78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1417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1ED2F1A-9DF6-4FBB-A820-8C4FBEDCB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2295525"/>
            <a:ext cx="781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8053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0E284D5C-A0D7-43E2-92D4-92773882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2555875"/>
            <a:ext cx="78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1421</a:t>
            </a: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F2574474-7C3A-49C0-9618-3E20B3101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2827338"/>
            <a:ext cx="781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6219</a:t>
            </a: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4A7F5A33-87C3-4A09-BB36-7D6865CA1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1479550"/>
            <a:ext cx="78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2234</a:t>
            </a:r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D2D1F0EA-2483-4541-959A-1DB3CBBA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1754188"/>
            <a:ext cx="1165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Ivanov</a:t>
            </a:r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019356F2-E3CF-4076-8A96-A610939E4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2032000"/>
            <a:ext cx="16970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Rubashov</a:t>
            </a:r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7E65EA00-1DEC-45E7-B181-296713E2F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2290763"/>
            <a:ext cx="13192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Glenkin</a:t>
            </a:r>
          </a:p>
        </p:txBody>
      </p:sp>
      <p:sp>
        <p:nvSpPr>
          <p:cNvPr id="18448" name="Rectangle 16">
            <a:extLst>
              <a:ext uri="{FF2B5EF4-FFF2-40B4-BE49-F238E27FC236}">
                <a16:creationId xmlns:a16="http://schemas.microsoft.com/office/drawing/2014/main" id="{8513C7B4-ADDA-470C-A90C-2169C0D1D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2552700"/>
            <a:ext cx="18208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Learmonth</a:t>
            </a: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C88EFAB7-31EB-4CF6-9472-D00E450C4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2827338"/>
            <a:ext cx="1449388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Burchett</a:t>
            </a:r>
          </a:p>
        </p:txBody>
      </p:sp>
      <p:sp>
        <p:nvSpPr>
          <p:cNvPr id="18450" name="Rectangle 18">
            <a:extLst>
              <a:ext uri="{FF2B5EF4-FFF2-40B4-BE49-F238E27FC236}">
                <a16:creationId xmlns:a16="http://schemas.microsoft.com/office/drawing/2014/main" id="{5D15DC31-BF67-4364-8C30-FA415173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0" y="1484313"/>
            <a:ext cx="979488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Smith</a:t>
            </a:r>
          </a:p>
        </p:txBody>
      </p:sp>
      <p:sp>
        <p:nvSpPr>
          <p:cNvPr id="18451" name="Rectangle 19">
            <a:extLst>
              <a:ext uri="{FF2B5EF4-FFF2-40B4-BE49-F238E27FC236}">
                <a16:creationId xmlns:a16="http://schemas.microsoft.com/office/drawing/2014/main" id="{CE6D77FA-CF87-48AB-9FD0-FBBE80B49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1757363"/>
            <a:ext cx="261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452" name="Rectangle 20">
            <a:extLst>
              <a:ext uri="{FF2B5EF4-FFF2-40B4-BE49-F238E27FC236}">
                <a16:creationId xmlns:a16="http://schemas.microsoft.com/office/drawing/2014/main" id="{9F2201C3-3536-4D2D-B298-20A59C2F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2036763"/>
            <a:ext cx="261938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453" name="Rectangle 21">
            <a:extLst>
              <a:ext uri="{FF2B5EF4-FFF2-40B4-BE49-F238E27FC236}">
                <a16:creationId xmlns:a16="http://schemas.microsoft.com/office/drawing/2014/main" id="{0D5DD2BB-F7CD-4921-9678-8D81156F5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2295525"/>
            <a:ext cx="2571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8454" name="Rectangle 22">
            <a:extLst>
              <a:ext uri="{FF2B5EF4-FFF2-40B4-BE49-F238E27FC236}">
                <a16:creationId xmlns:a16="http://schemas.microsoft.com/office/drawing/2014/main" id="{6805497A-00D8-4670-88F5-DF19E38C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2555875"/>
            <a:ext cx="274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455" name="Rectangle 23">
            <a:extLst>
              <a:ext uri="{FF2B5EF4-FFF2-40B4-BE49-F238E27FC236}">
                <a16:creationId xmlns:a16="http://schemas.microsoft.com/office/drawing/2014/main" id="{16FEE9EE-ACDC-4815-AC5F-9EF0A74FB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2827338"/>
            <a:ext cx="2746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456" name="Rectangle 24">
            <a:extLst>
              <a:ext uri="{FF2B5EF4-FFF2-40B4-BE49-F238E27FC236}">
                <a16:creationId xmlns:a16="http://schemas.microsoft.com/office/drawing/2014/main" id="{8DB9A225-433C-4EBF-BA3D-AEE950373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1490663"/>
            <a:ext cx="261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457" name="Rectangle 25">
            <a:extLst>
              <a:ext uri="{FF2B5EF4-FFF2-40B4-BE49-F238E27FC236}">
                <a16:creationId xmlns:a16="http://schemas.microsoft.com/office/drawing/2014/main" id="{19C270F1-D8AA-4A60-8A39-8CF6F1A9B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1757363"/>
            <a:ext cx="192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458" name="Rectangle 26">
            <a:extLst>
              <a:ext uri="{FF2B5EF4-FFF2-40B4-BE49-F238E27FC236}">
                <a16:creationId xmlns:a16="http://schemas.microsoft.com/office/drawing/2014/main" id="{606E49E9-281B-4C31-99E1-E891EB5FF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2036763"/>
            <a:ext cx="192088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459" name="Rectangle 27">
            <a:extLst>
              <a:ext uri="{FF2B5EF4-FFF2-40B4-BE49-F238E27FC236}">
                <a16:creationId xmlns:a16="http://schemas.microsoft.com/office/drawing/2014/main" id="{1849B900-9334-4B92-9F11-E9CDB3F78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2295525"/>
            <a:ext cx="192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460" name="Rectangle 28">
            <a:extLst>
              <a:ext uri="{FF2B5EF4-FFF2-40B4-BE49-F238E27FC236}">
                <a16:creationId xmlns:a16="http://schemas.microsoft.com/office/drawing/2014/main" id="{BA70D881-054B-41F2-B404-8D6782EAB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2555875"/>
            <a:ext cx="192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461" name="Rectangle 29">
            <a:extLst>
              <a:ext uri="{FF2B5EF4-FFF2-40B4-BE49-F238E27FC236}">
                <a16:creationId xmlns:a16="http://schemas.microsoft.com/office/drawing/2014/main" id="{F7346F80-35EF-461A-9B5D-308E85F4E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2827338"/>
            <a:ext cx="192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462" name="Rectangle 30">
            <a:extLst>
              <a:ext uri="{FF2B5EF4-FFF2-40B4-BE49-F238E27FC236}">
                <a16:creationId xmlns:a16="http://schemas.microsoft.com/office/drawing/2014/main" id="{EB71CA26-D88C-462B-8A0E-6731342EC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0" y="1489075"/>
            <a:ext cx="192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463" name="Rectangle 31">
            <a:extLst>
              <a:ext uri="{FF2B5EF4-FFF2-40B4-BE49-F238E27FC236}">
                <a16:creationId xmlns:a16="http://schemas.microsoft.com/office/drawing/2014/main" id="{86548B38-86A8-4CB2-9C81-AA6F585FA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775" y="1069975"/>
            <a:ext cx="6842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Név</a:t>
            </a:r>
          </a:p>
        </p:txBody>
      </p:sp>
      <p:sp>
        <p:nvSpPr>
          <p:cNvPr id="18464" name="Rectangle 32">
            <a:extLst>
              <a:ext uri="{FF2B5EF4-FFF2-40B4-BE49-F238E27FC236}">
                <a16:creationId xmlns:a16="http://schemas.microsoft.com/office/drawing/2014/main" id="{10A9268B-EFCE-458A-9791-D939721D6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613" y="1166813"/>
            <a:ext cx="660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kód</a:t>
            </a:r>
          </a:p>
        </p:txBody>
      </p:sp>
      <p:sp>
        <p:nvSpPr>
          <p:cNvPr id="18465" name="Rectangle 33">
            <a:extLst>
              <a:ext uri="{FF2B5EF4-FFF2-40B4-BE49-F238E27FC236}">
                <a16:creationId xmlns:a16="http://schemas.microsoft.com/office/drawing/2014/main" id="{AB87985C-218B-4DC9-8DDB-B2CEB41B3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038" y="938213"/>
            <a:ext cx="971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Kedv.</a:t>
            </a:r>
          </a:p>
        </p:txBody>
      </p:sp>
      <p:sp>
        <p:nvSpPr>
          <p:cNvPr id="18466" name="Rectangle 34">
            <a:extLst>
              <a:ext uri="{FF2B5EF4-FFF2-40B4-BE49-F238E27FC236}">
                <a16:creationId xmlns:a16="http://schemas.microsoft.com/office/drawing/2014/main" id="{4B90AFF9-F0D3-4633-AF97-D1855ABA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0213" y="1062038"/>
            <a:ext cx="125571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Státusz</a:t>
            </a:r>
          </a:p>
        </p:txBody>
      </p:sp>
      <p:sp>
        <p:nvSpPr>
          <p:cNvPr id="18467" name="AutoShape 35">
            <a:extLst>
              <a:ext uri="{FF2B5EF4-FFF2-40B4-BE49-F238E27FC236}">
                <a16:creationId xmlns:a16="http://schemas.microsoft.com/office/drawing/2014/main" id="{C080F865-2D98-433F-ADAC-9FC5F68EE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3" y="912813"/>
            <a:ext cx="8188325" cy="216535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68" name="Line 36">
            <a:extLst>
              <a:ext uri="{FF2B5EF4-FFF2-40B4-BE49-F238E27FC236}">
                <a16:creationId xmlns:a16="http://schemas.microsoft.com/office/drawing/2014/main" id="{9485DBF5-6ECE-4413-9F61-0F9BD67B5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725" y="901700"/>
            <a:ext cx="0" cy="2179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69" name="Line 37">
            <a:extLst>
              <a:ext uri="{FF2B5EF4-FFF2-40B4-BE49-F238E27FC236}">
                <a16:creationId xmlns:a16="http://schemas.microsoft.com/office/drawing/2014/main" id="{D8A81338-3DB9-43E1-890B-C974D4D74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25" y="901700"/>
            <a:ext cx="0" cy="2179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70" name="Line 38">
            <a:extLst>
              <a:ext uri="{FF2B5EF4-FFF2-40B4-BE49-F238E27FC236}">
                <a16:creationId xmlns:a16="http://schemas.microsoft.com/office/drawing/2014/main" id="{70BCD1E1-3632-49BC-9CCD-4FBA27CE2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5263" y="901700"/>
            <a:ext cx="0" cy="2179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71" name="Line 39">
            <a:extLst>
              <a:ext uri="{FF2B5EF4-FFF2-40B4-BE49-F238E27FC236}">
                <a16:creationId xmlns:a16="http://schemas.microsoft.com/office/drawing/2014/main" id="{0FA5F383-E31C-4BC8-AB90-0EE279DA11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013" y="1420813"/>
            <a:ext cx="8194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72" name="Rectangle 40">
            <a:extLst>
              <a:ext uri="{FF2B5EF4-FFF2-40B4-BE49-F238E27FC236}">
                <a16:creationId xmlns:a16="http://schemas.microsoft.com/office/drawing/2014/main" id="{E4749C02-3AC9-4367-A20B-38DB2B03F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63" y="577850"/>
            <a:ext cx="49006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Egyszerű</a:t>
            </a:r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 kulcs (vevő száma)</a:t>
            </a:r>
          </a:p>
        </p:txBody>
      </p:sp>
      <p:sp>
        <p:nvSpPr>
          <p:cNvPr id="18473" name="Rectangle 41">
            <a:extLst>
              <a:ext uri="{FF2B5EF4-FFF2-40B4-BE49-F238E27FC236}">
                <a16:creationId xmlns:a16="http://schemas.microsoft.com/office/drawing/2014/main" id="{72E7D7E3-CD71-4EBC-ACD0-FC9C40EC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563" y="3243263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Összetett</a:t>
            </a:r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 (konkatenált) kulcs (Termékszám + rend.szám      )</a:t>
            </a:r>
          </a:p>
        </p:txBody>
      </p:sp>
      <p:sp>
        <p:nvSpPr>
          <p:cNvPr id="18474" name="Rectangle 42">
            <a:extLst>
              <a:ext uri="{FF2B5EF4-FFF2-40B4-BE49-F238E27FC236}">
                <a16:creationId xmlns:a16="http://schemas.microsoft.com/office/drawing/2014/main" id="{F427936A-8801-46AE-A28E-C93CC668D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649663"/>
            <a:ext cx="130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Termék szám</a:t>
            </a:r>
          </a:p>
        </p:txBody>
      </p:sp>
      <p:sp>
        <p:nvSpPr>
          <p:cNvPr id="18475" name="Rectangle 43">
            <a:extLst>
              <a:ext uri="{FF2B5EF4-FFF2-40B4-BE49-F238E27FC236}">
                <a16:creationId xmlns:a16="http://schemas.microsoft.com/office/drawing/2014/main" id="{B8FD28BE-9CB3-40A2-9B1A-C2D36F67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4432300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8476" name="Rectangle 44">
            <a:extLst>
              <a:ext uri="{FF2B5EF4-FFF2-40B4-BE49-F238E27FC236}">
                <a16:creationId xmlns:a16="http://schemas.microsoft.com/office/drawing/2014/main" id="{099919FA-83E0-46C0-8F37-5738B469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699000"/>
            <a:ext cx="388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8477" name="Rectangle 45">
            <a:extLst>
              <a:ext uri="{FF2B5EF4-FFF2-40B4-BE49-F238E27FC236}">
                <a16:creationId xmlns:a16="http://schemas.microsoft.com/office/drawing/2014/main" id="{F36DCCDD-999A-4655-A62D-F385B2AE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4970463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8478" name="Rectangle 46">
            <a:extLst>
              <a:ext uri="{FF2B5EF4-FFF2-40B4-BE49-F238E27FC236}">
                <a16:creationId xmlns:a16="http://schemas.microsoft.com/office/drawing/2014/main" id="{580F7788-87AD-4F3A-9CA7-C8AC9560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5232400"/>
            <a:ext cx="388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8479" name="Rectangle 47">
            <a:extLst>
              <a:ext uri="{FF2B5EF4-FFF2-40B4-BE49-F238E27FC236}">
                <a16:creationId xmlns:a16="http://schemas.microsoft.com/office/drawing/2014/main" id="{645B4A16-C207-4DDD-8EC2-8D303C024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463" y="5502275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8480" name="Rectangle 48">
            <a:extLst>
              <a:ext uri="{FF2B5EF4-FFF2-40B4-BE49-F238E27FC236}">
                <a16:creationId xmlns:a16="http://schemas.microsoft.com/office/drawing/2014/main" id="{5DC6C98A-11A7-4ED4-910A-68461639B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156075"/>
            <a:ext cx="3889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481" name="Rectangle 49">
            <a:extLst>
              <a:ext uri="{FF2B5EF4-FFF2-40B4-BE49-F238E27FC236}">
                <a16:creationId xmlns:a16="http://schemas.microsoft.com/office/drawing/2014/main" id="{B612603D-94EB-4B96-B160-ED29F75AD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388" y="3675063"/>
            <a:ext cx="12541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Státusz</a:t>
            </a:r>
          </a:p>
        </p:txBody>
      </p:sp>
      <p:sp>
        <p:nvSpPr>
          <p:cNvPr id="18482" name="AutoShape 50">
            <a:extLst>
              <a:ext uri="{FF2B5EF4-FFF2-40B4-BE49-F238E27FC236}">
                <a16:creationId xmlns:a16="http://schemas.microsoft.com/office/drawing/2014/main" id="{83ABC914-048A-4879-AAB7-4A68FA792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13" y="3603625"/>
            <a:ext cx="8183562" cy="2419350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83" name="Line 51">
            <a:extLst>
              <a:ext uri="{FF2B5EF4-FFF2-40B4-BE49-F238E27FC236}">
                <a16:creationId xmlns:a16="http://schemas.microsoft.com/office/drawing/2014/main" id="{129B7541-D009-4DE3-8372-A7FC2A52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4725" y="3605213"/>
            <a:ext cx="0" cy="2422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84" name="Line 52">
            <a:extLst>
              <a:ext uri="{FF2B5EF4-FFF2-40B4-BE49-F238E27FC236}">
                <a16:creationId xmlns:a16="http://schemas.microsoft.com/office/drawing/2014/main" id="{D77DE85C-7E15-4CF0-95A3-16CEB863B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5813" y="3594100"/>
            <a:ext cx="0" cy="2432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85" name="Line 53">
            <a:extLst>
              <a:ext uri="{FF2B5EF4-FFF2-40B4-BE49-F238E27FC236}">
                <a16:creationId xmlns:a16="http://schemas.microsoft.com/office/drawing/2014/main" id="{8A8138CC-6695-4A47-A64E-94B71C2C8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5738" y="3605213"/>
            <a:ext cx="0" cy="2422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86" name="Line 54">
            <a:extLst>
              <a:ext uri="{FF2B5EF4-FFF2-40B4-BE49-F238E27FC236}">
                <a16:creationId xmlns:a16="http://schemas.microsoft.com/office/drawing/2014/main" id="{AD4D4EDD-F8A2-49E4-A31B-3452ADB42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4600" y="4108450"/>
            <a:ext cx="8196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487" name="Rectangle 55">
            <a:extLst>
              <a:ext uri="{FF2B5EF4-FFF2-40B4-BE49-F238E27FC236}">
                <a16:creationId xmlns:a16="http://schemas.microsoft.com/office/drawing/2014/main" id="{D8BAE7CA-2B56-4CB4-8873-BC7AA6FF4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288" y="5776913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488" name="Rectangle 56">
            <a:extLst>
              <a:ext uri="{FF2B5EF4-FFF2-40B4-BE49-F238E27FC236}">
                <a16:creationId xmlns:a16="http://schemas.microsoft.com/office/drawing/2014/main" id="{CC2A6591-F340-41E8-AEBD-DE8D5E503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3649663"/>
            <a:ext cx="156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Rendelés szám</a:t>
            </a:r>
          </a:p>
        </p:txBody>
      </p:sp>
      <p:sp>
        <p:nvSpPr>
          <p:cNvPr id="18489" name="Rectangle 57">
            <a:extLst>
              <a:ext uri="{FF2B5EF4-FFF2-40B4-BE49-F238E27FC236}">
                <a16:creationId xmlns:a16="http://schemas.microsoft.com/office/drawing/2014/main" id="{81FC5A8B-2D03-46AA-88E7-637397873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3676650"/>
            <a:ext cx="18748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Mennyiség</a:t>
            </a:r>
          </a:p>
        </p:txBody>
      </p:sp>
      <p:sp>
        <p:nvSpPr>
          <p:cNvPr id="18490" name="Rectangle 58">
            <a:extLst>
              <a:ext uri="{FF2B5EF4-FFF2-40B4-BE49-F238E27FC236}">
                <a16:creationId xmlns:a16="http://schemas.microsoft.com/office/drawing/2014/main" id="{03F3FACE-BA5E-4F35-96CD-DBC1FBCEB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4432300"/>
            <a:ext cx="5857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8491" name="Rectangle 59">
            <a:extLst>
              <a:ext uri="{FF2B5EF4-FFF2-40B4-BE49-F238E27FC236}">
                <a16:creationId xmlns:a16="http://schemas.microsoft.com/office/drawing/2014/main" id="{11932851-2727-495E-AE0E-CCDC292BC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75" y="4699000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8492" name="Rectangle 60">
            <a:extLst>
              <a:ext uri="{FF2B5EF4-FFF2-40B4-BE49-F238E27FC236}">
                <a16:creationId xmlns:a16="http://schemas.microsoft.com/office/drawing/2014/main" id="{EFA3C4A4-D76E-44FC-B965-2FDC3942F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4970463"/>
            <a:ext cx="5857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106</a:t>
            </a:r>
          </a:p>
        </p:txBody>
      </p:sp>
      <p:sp>
        <p:nvSpPr>
          <p:cNvPr id="18493" name="Rectangle 61">
            <a:extLst>
              <a:ext uri="{FF2B5EF4-FFF2-40B4-BE49-F238E27FC236}">
                <a16:creationId xmlns:a16="http://schemas.microsoft.com/office/drawing/2014/main" id="{8F01C2D6-CA40-43C0-9540-2CE81D2B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75" y="5232400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107</a:t>
            </a:r>
          </a:p>
        </p:txBody>
      </p:sp>
      <p:sp>
        <p:nvSpPr>
          <p:cNvPr id="18494" name="Rectangle 62">
            <a:extLst>
              <a:ext uri="{FF2B5EF4-FFF2-40B4-BE49-F238E27FC236}">
                <a16:creationId xmlns:a16="http://schemas.microsoft.com/office/drawing/2014/main" id="{20956966-8AD5-4B75-B823-EC2BC437B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0" y="5502275"/>
            <a:ext cx="5857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109</a:t>
            </a:r>
          </a:p>
        </p:txBody>
      </p:sp>
      <p:sp>
        <p:nvSpPr>
          <p:cNvPr id="18495" name="Rectangle 63">
            <a:extLst>
              <a:ext uri="{FF2B5EF4-FFF2-40B4-BE49-F238E27FC236}">
                <a16:creationId xmlns:a16="http://schemas.microsoft.com/office/drawing/2014/main" id="{013708C2-5676-440A-8306-4598B6A7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75" y="4156075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8496" name="Rectangle 64">
            <a:extLst>
              <a:ext uri="{FF2B5EF4-FFF2-40B4-BE49-F238E27FC236}">
                <a16:creationId xmlns:a16="http://schemas.microsoft.com/office/drawing/2014/main" id="{4035ABE0-831F-45DC-908D-1F10DD992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025" y="5776913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111</a:t>
            </a:r>
          </a:p>
        </p:txBody>
      </p:sp>
      <p:sp>
        <p:nvSpPr>
          <p:cNvPr id="18497" name="Rectangle 65">
            <a:extLst>
              <a:ext uri="{FF2B5EF4-FFF2-40B4-BE49-F238E27FC236}">
                <a16:creationId xmlns:a16="http://schemas.microsoft.com/office/drawing/2014/main" id="{228F061E-DA50-4A16-930F-C7CE8B575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238" y="4432300"/>
            <a:ext cx="390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498" name="Rectangle 66">
            <a:extLst>
              <a:ext uri="{FF2B5EF4-FFF2-40B4-BE49-F238E27FC236}">
                <a16:creationId xmlns:a16="http://schemas.microsoft.com/office/drawing/2014/main" id="{7E99245E-0C2D-4D15-85FB-8C377D290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4699000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46</a:t>
            </a:r>
          </a:p>
        </p:txBody>
      </p:sp>
      <p:sp>
        <p:nvSpPr>
          <p:cNvPr id="18499" name="Rectangle 67">
            <a:extLst>
              <a:ext uri="{FF2B5EF4-FFF2-40B4-BE49-F238E27FC236}">
                <a16:creationId xmlns:a16="http://schemas.microsoft.com/office/drawing/2014/main" id="{0E96AD11-2F4C-479C-8AA3-A59939EB0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438" y="4970463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133</a:t>
            </a:r>
          </a:p>
        </p:txBody>
      </p:sp>
      <p:sp>
        <p:nvSpPr>
          <p:cNvPr id="18500" name="Rectangle 68">
            <a:extLst>
              <a:ext uri="{FF2B5EF4-FFF2-40B4-BE49-F238E27FC236}">
                <a16:creationId xmlns:a16="http://schemas.microsoft.com/office/drawing/2014/main" id="{73CA6790-1044-4D57-B0B9-DA8007F36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238" y="5502275"/>
            <a:ext cx="390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66</a:t>
            </a:r>
          </a:p>
        </p:txBody>
      </p:sp>
      <p:sp>
        <p:nvSpPr>
          <p:cNvPr id="18501" name="Rectangle 69">
            <a:extLst>
              <a:ext uri="{FF2B5EF4-FFF2-40B4-BE49-F238E27FC236}">
                <a16:creationId xmlns:a16="http://schemas.microsoft.com/office/drawing/2014/main" id="{B6DD8C03-1011-45D6-91F0-85FCD15BC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413" y="4156075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18502" name="Rectangle 70">
            <a:extLst>
              <a:ext uri="{FF2B5EF4-FFF2-40B4-BE49-F238E27FC236}">
                <a16:creationId xmlns:a16="http://schemas.microsoft.com/office/drawing/2014/main" id="{A11EF413-6D30-4C04-8E9F-20679A67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5776913"/>
            <a:ext cx="3889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503" name="Rectangle 71">
            <a:extLst>
              <a:ext uri="{FF2B5EF4-FFF2-40B4-BE49-F238E27FC236}">
                <a16:creationId xmlns:a16="http://schemas.microsoft.com/office/drawing/2014/main" id="{13826F6D-74DC-4101-A999-DA98C8AA6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25" y="4432300"/>
            <a:ext cx="3952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80</a:t>
            </a:r>
          </a:p>
        </p:txBody>
      </p:sp>
      <p:sp>
        <p:nvSpPr>
          <p:cNvPr id="18504" name="Rectangle 72">
            <a:extLst>
              <a:ext uri="{FF2B5EF4-FFF2-40B4-BE49-F238E27FC236}">
                <a16:creationId xmlns:a16="http://schemas.microsoft.com/office/drawing/2014/main" id="{6C221119-C6F5-4EB6-950F-531111DFF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588" y="4699000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960</a:t>
            </a:r>
          </a:p>
        </p:txBody>
      </p:sp>
      <p:sp>
        <p:nvSpPr>
          <p:cNvPr id="18505" name="Rectangle 73">
            <a:extLst>
              <a:ext uri="{FF2B5EF4-FFF2-40B4-BE49-F238E27FC236}">
                <a16:creationId xmlns:a16="http://schemas.microsoft.com/office/drawing/2014/main" id="{F17A2769-899F-4910-8B6F-DF151D65A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8825" y="4970463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266</a:t>
            </a:r>
          </a:p>
        </p:txBody>
      </p:sp>
      <p:sp>
        <p:nvSpPr>
          <p:cNvPr id="18506" name="Rectangle 74">
            <a:extLst>
              <a:ext uri="{FF2B5EF4-FFF2-40B4-BE49-F238E27FC236}">
                <a16:creationId xmlns:a16="http://schemas.microsoft.com/office/drawing/2014/main" id="{5E04D1EE-92E3-487C-900E-20D36DE92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4388" y="5230813"/>
            <a:ext cx="392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8507" name="Rectangle 75">
            <a:extLst>
              <a:ext uri="{FF2B5EF4-FFF2-40B4-BE49-F238E27FC236}">
                <a16:creationId xmlns:a16="http://schemas.microsoft.com/office/drawing/2014/main" id="{FBED7093-BD98-4ECB-BDDB-9A066B2C7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25" y="5502275"/>
            <a:ext cx="3952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34</a:t>
            </a:r>
          </a:p>
        </p:txBody>
      </p:sp>
      <p:sp>
        <p:nvSpPr>
          <p:cNvPr id="18508" name="Rectangle 76">
            <a:extLst>
              <a:ext uri="{FF2B5EF4-FFF2-40B4-BE49-F238E27FC236}">
                <a16:creationId xmlns:a16="http://schemas.microsoft.com/office/drawing/2014/main" id="{B1591266-7DA1-494B-82CC-37AE29A8B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588" y="4156075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250</a:t>
            </a:r>
          </a:p>
        </p:txBody>
      </p:sp>
      <p:sp>
        <p:nvSpPr>
          <p:cNvPr id="18509" name="Rectangle 77">
            <a:extLst>
              <a:ext uri="{FF2B5EF4-FFF2-40B4-BE49-F238E27FC236}">
                <a16:creationId xmlns:a16="http://schemas.microsoft.com/office/drawing/2014/main" id="{FB134BE2-EBD1-4B37-85D4-B34B2D81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063" y="5776913"/>
            <a:ext cx="5873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8510" name="Rectangle 78">
            <a:extLst>
              <a:ext uri="{FF2B5EF4-FFF2-40B4-BE49-F238E27FC236}">
                <a16:creationId xmlns:a16="http://schemas.microsoft.com/office/drawing/2014/main" id="{94BD03EA-FF6E-489C-9CD5-0D415FB62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2150" y="5213350"/>
            <a:ext cx="1952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0647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08125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1363" defTabSz="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85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57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29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0163" defTabSz="401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hu-HU" sz="1800" b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Corvinus_Inf_Rsz">
  <a:themeElements>
    <a:clrScheme name="Corvinus_Inf_Rs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vinus_Inf_Rsz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orvinus_Inf_Rs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vinus_Inf_Rs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vinus_Inf_Rs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Corvinus_Inf_Rsz</Template>
  <TotalTime>1490414544</TotalTime>
  <Pages>21</Pages>
  <Words>1625</Words>
  <Application>Microsoft Office PowerPoint</Application>
  <PresentationFormat>A4 (210x297 mm)</PresentationFormat>
  <Paragraphs>707</Paragraphs>
  <Slides>21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4" baseType="lpstr">
      <vt:lpstr>Arial</vt:lpstr>
      <vt:lpstr>Comic Sans MS</vt:lpstr>
      <vt:lpstr>Corvinus_Inf_Rsz</vt:lpstr>
      <vt:lpstr>A FEJEZET CÉLJA</vt:lpstr>
      <vt:lpstr>A relációs adatelemzés helye a rendszerfejlesztési alapmintában</vt:lpstr>
      <vt:lpstr>PowerPoint-bemutató</vt:lpstr>
      <vt:lpstr>PowerPoint-bemutató</vt:lpstr>
      <vt:lpstr>Az RDA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FEJEZET CÉLJA</dc:title>
  <dc:subject/>
  <dc:creator>Tibor</dc:creator>
  <cp:keywords/>
  <dc:description/>
  <cp:lastModifiedBy>Nikovits Tibor</cp:lastModifiedBy>
  <cp:revision>41</cp:revision>
  <cp:lastPrinted>1997-07-28T09:51:02Z</cp:lastPrinted>
  <dcterms:created xsi:type="dcterms:W3CDTF">1997-04-23T15:00:36Z</dcterms:created>
  <dcterms:modified xsi:type="dcterms:W3CDTF">2023-10-09T17:16:06Z</dcterms:modified>
</cp:coreProperties>
</file>