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sldIdLst>
    <p:sldId id="256" r:id="rId2"/>
    <p:sldId id="257" r:id="rId3"/>
    <p:sldId id="264" r:id="rId4"/>
    <p:sldId id="297" r:id="rId5"/>
    <p:sldId id="298" r:id="rId6"/>
    <p:sldId id="300" r:id="rId7"/>
    <p:sldId id="301" r:id="rId8"/>
    <p:sldId id="303" r:id="rId9"/>
    <p:sldId id="299" r:id="rId10"/>
    <p:sldId id="295" r:id="rId11"/>
    <p:sldId id="272" r:id="rId12"/>
    <p:sldId id="296" r:id="rId13"/>
    <p:sldId id="276" r:id="rId14"/>
    <p:sldId id="266" r:id="rId15"/>
    <p:sldId id="271" r:id="rId16"/>
    <p:sldId id="278" r:id="rId17"/>
    <p:sldId id="281" r:id="rId18"/>
    <p:sldId id="302" r:id="rId19"/>
  </p:sldIdLst>
  <p:sldSz cx="9144000" cy="6858000" type="screen4x3"/>
  <p:notesSz cx="6858000" cy="9144000"/>
  <p:custShowLst>
    <p:custShow name="Példa egy programozási tételre" id="0">
      <p:sldLst/>
    </p:custShow>
    <p:custShow name="TömbIndextípus" id="1">
      <p:sldLst>
        <p:sld r:id="rId8"/>
      </p:sldLst>
    </p:custShow>
    <p:custShow name="TömbElemtípus" id="2">
      <p:sldLst>
        <p:sld r:id="rId19"/>
      </p:sldLst>
    </p:custShow>
    <p:custShow name="FüggvényTípus" id="3">
      <p:sldLst>
        <p:sld r:id="rId12"/>
      </p:sldLst>
    </p:custShow>
    <p:custShow name="TI Szövegekből" id="4">
      <p:sldLst/>
    </p:custShow>
    <p:custShow name="TI Szövegek sorszámával ábrázol" id="5">
      <p:sldLst/>
    </p:custShow>
    <p:custShow name="Általánosított tömb" id="6">
      <p:sldLst>
        <p:sld r:id="rId11"/>
      </p:sldLst>
    </p:custShow>
    <p:custShow name="Általános sorozat" id="7">
      <p:sldLst/>
    </p:custShow>
    <p:custShow name="A Tömb exportmodulja" id="8">
      <p:sldLst>
        <p:sld r:id="rId6"/>
      </p:sldLst>
    </p:custShow>
    <p:custShow name="TIndex típus -- emlékeztető" id="9">
      <p:sldLst>
        <p:sld r:id="rId8"/>
      </p:sldLst>
    </p:custShow>
    <p:custShow name="TElem típus -- emlékeztető" id="10">
      <p:sldLst>
        <p:sld r:id="rId9"/>
      </p:sldLst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6" autoAdjust="0"/>
  </p:normalViewPr>
  <p:slideViewPr>
    <p:cSldViewPr snapToObjects="1">
      <p:cViewPr varScale="1">
        <p:scale>
          <a:sx n="97" d="100"/>
          <a:sy n="97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8DF0-B8F4-4301-A44D-0C222068D24C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AFA8E-5D3B-4C06-A4BA-ECA150DC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47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FA8E-5D3B-4C06-A4BA-ECA150DC7D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1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Ha egy műveletnek csak egyetlen tömb paramétere van, akkor a paraméter nevét a hivatkozáskor nem írjuk ki;</a:t>
            </a:r>
            <a:r>
              <a:rPr lang="hu-HU" baseline="0" dirty="0"/>
              <a:t> mivel egyértelmű!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FA8E-5D3B-4C06-A4BA-ECA150DC7D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5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típusnév</a:t>
            </a:r>
            <a:r>
              <a:rPr lang="hu-HU" baseline="0" dirty="0"/>
              <a:t> végén szereplő „k” a többes szám jele, ami utal a ‚sorozat’</a:t>
            </a:r>
            <a:r>
              <a:rPr lang="hu-HU" baseline="0" dirty="0" err="1"/>
              <a:t>-ság</a:t>
            </a:r>
            <a:r>
              <a:rPr lang="hu-HU" baseline="0" dirty="0"/>
              <a:t>, esetünkben a ‚tömb’</a:t>
            </a:r>
            <a:r>
              <a:rPr lang="hu-HU" baseline="0" dirty="0" err="1"/>
              <a:t>-ségre</a:t>
            </a:r>
            <a:r>
              <a:rPr lang="hu-HU" baseline="0" dirty="0"/>
              <a:t>.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FA8E-5D3B-4C06-A4BA-ECA150DC7D8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1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beolvasás függvény értéke a beolvasás sikeressége.</a:t>
            </a:r>
          </a:p>
          <a:p>
            <a:r>
              <a:rPr lang="hu-HU" dirty="0"/>
              <a:t>A rendezés nem lényegbe vágó. Segíthet a beolvasás ellenőrzésénél.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FA8E-5D3B-4C06-A4BA-ECA150DC7D8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D7E0-1FA0-43F3-86B3-00FFB73FC971}" type="datetime1">
              <a:rPr lang="hu-HU" smtClean="0"/>
              <a:t>2016.10.03.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E691-55FD-4520-83E7-D08CF0F07733}" type="datetime1">
              <a:rPr lang="hu-HU" smtClean="0"/>
              <a:t>2016.10.03.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/>
          <a:lstStyle>
            <a:lvl1pPr marL="265113" indent="-265113">
              <a:buFont typeface="Wingdings" panose="05000000000000000000" pitchFamily="2" charset="2"/>
              <a:buChar char="Ø"/>
              <a:defRPr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defRPr>
            </a:lvl1pPr>
            <a:lvl2pPr marL="631825" indent="-285750">
              <a:buFont typeface="Wingdings" panose="05000000000000000000" pitchFamily="2" charset="2"/>
              <a:buChar char="v"/>
              <a:defRPr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defRPr>
            </a:lvl2pPr>
            <a:lvl3pPr marL="895350" indent="-228600">
              <a:buFont typeface="Wingdings" panose="05000000000000000000" pitchFamily="2" charset="2"/>
              <a:buChar char="q"/>
              <a:defRPr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defRPr>
            </a:lvl3pPr>
            <a:lvl4pPr marL="1252538" indent="-228600">
              <a:defRPr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defRPr>
            </a:lvl4pPr>
            <a:lvl5pPr marL="1527175" indent="-228600">
              <a:defRPr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6732300" y="6448345"/>
            <a:ext cx="1717022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608DE1A-CCAC-48B2-A4D6-E988747B9177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67544" y="6448345"/>
            <a:ext cx="4104456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hu-HU" dirty="0"/>
              <a:t>Programozási tételek általánosítása 2.</a:t>
            </a:r>
            <a:endParaRPr lang="en-GB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DAE32A6E-734C-4572-A8BB-6BE510896F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r">
              <a:defRPr/>
            </a:lvl1pPr>
          </a:lstStyle>
          <a:p>
            <a:r>
              <a:rPr lang="hu-HU" dirty="0"/>
              <a:t>Mintacím szerkesztése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9847-3031-4495-9DBD-BAB5C31227D8}" type="datetime1">
              <a:rPr lang="hu-HU" smtClean="0"/>
              <a:t>2016.10.03.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2228-4247-48ED-9928-E7CF3C43673C}" type="datetime1">
              <a:rPr lang="hu-HU" smtClean="0"/>
              <a:t>2016.10.03.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23FE-CBB8-445E-AE41-146DF8AA49FB}" type="datetime1">
              <a:rPr lang="hu-HU" smtClean="0"/>
              <a:t>2016.10.03.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F6D4-51FC-431B-A178-4565D21017DF}" type="datetime1">
              <a:rPr lang="hu-HU" smtClean="0"/>
              <a:t>2016.10.03.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513F-49F0-4825-8592-A20466B3A223}" type="datetime1">
              <a:rPr lang="hu-HU" smtClean="0"/>
              <a:t>2016.10.03.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968F-B792-4B8E-AC73-9BEC5671D51B}" type="datetime1">
              <a:rPr lang="hu-HU" smtClean="0"/>
              <a:t>2016.10.03.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E606-EE5C-4B41-8E9C-D149D64191EB}" type="datetime1">
              <a:rPr lang="hu-HU" smtClean="0"/>
              <a:t>2016.10.03.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Programozási tételek általánosítása 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350" y="6356350"/>
            <a:ext cx="1356972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F7FCDD49-4C75-41FD-BCB7-51ED7BC83F7F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410445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marL="0" indent="0" algn="l">
              <a:buFont typeface="Arial" panose="020B0604020202020204" pitchFamily="34" charset="0"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hu-HU" dirty="0"/>
              <a:t>Programozási tételek általánosítása 2.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DAE32A6E-734C-4572-A8BB-6BE510896F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200" b="1" kern="1200">
              <a:solidFill>
                <a:schemeClr val="lt1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latin typeface="Garamond" panose="020204040303010108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ctr" defTabSz="9144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zlavip@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inf.elte.hu/szlavi/PrM2felev/Pdf/PrMea2_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inf.elte.hu/szlavi/AlgAdatTanMSc/PrAlt15/Sablonok/OTomb_Sablon_Unit.pa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ople.inf.elte.hu/szlavi/AlgAdatTanMSc/PrAlt15/Voksok_feladat/Voksok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8206800" cy="4267200"/>
          </a:xfrm>
        </p:spPr>
        <p:txBody>
          <a:bodyPr/>
          <a:lstStyle/>
          <a:p>
            <a:r>
              <a:rPr lang="hu-HU" dirty="0"/>
              <a:t>Programozási tételek általánosítása 2.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Szlávi Péter</a:t>
            </a:r>
            <a:br>
              <a:rPr lang="hu-HU" dirty="0"/>
            </a:br>
            <a:r>
              <a:rPr lang="hu-HU" dirty="0" err="1">
                <a:hlinkClick r:id="rId2"/>
              </a:rPr>
              <a:t>szlavip</a:t>
            </a:r>
            <a:r>
              <a:rPr lang="hu-HU" dirty="0">
                <a:hlinkClick r:id="rId2"/>
              </a:rPr>
              <a:t>@</a:t>
            </a:r>
            <a:r>
              <a:rPr lang="hu-HU" dirty="0" err="1">
                <a:hlinkClick r:id="rId2"/>
              </a:rPr>
              <a:t>elte.hu</a:t>
            </a:r>
            <a:br>
              <a:rPr lang="hu-HU" dirty="0"/>
            </a:br>
            <a:r>
              <a:rPr lang="hu-HU" dirty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306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Indexmentes</a:t>
            </a:r>
            <a:r>
              <a:rPr lang="hu-HU" dirty="0"/>
              <a:t> változat – általánosított sorozatok:</a:t>
            </a:r>
          </a:p>
          <a:p>
            <a:pPr marL="540000" lvl="1" indent="-360000"/>
            <a:r>
              <a:rPr lang="hu-HU" dirty="0"/>
              <a:t>Bemeneti sorozat típusa: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540000" lvl="1" indent="-360000"/>
            <a:r>
              <a:rPr lang="hu-HU" dirty="0"/>
              <a:t>Kimeneti sorozat típusa: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1E2A-2E99-4ACF-A430-86BD36DC3734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 „indexmentesítése”</a:t>
            </a:r>
            <a:endParaRPr lang="en-GB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75820" y="1619225"/>
            <a:ext cx="439261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ExportModul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TInputSorozat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TE)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Függvény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Első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s:TSorozat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:TE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Köv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s:TSorozat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:TE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Vége?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s:TSorozat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275820" y="3089090"/>
            <a:ext cx="439261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ExportModul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TOutputSorozat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TE)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Eljárás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Üres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s:TSorozat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Végére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s:TSorozat,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e:TE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vége.</a:t>
            </a:r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10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83125" y="4941210"/>
            <a:ext cx="4176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Ez egy későbbi témakörben szóba kerül. Most nem valósítjuk meg.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3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Tulajdonság-függvények</a:t>
            </a:r>
            <a:r>
              <a:rPr lang="hu-HU" dirty="0"/>
              <a:t> programozási tételekben</a:t>
            </a:r>
          </a:p>
          <a:p>
            <a:pPr marL="540000" lvl="1" indent="-360000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Feladat</a:t>
            </a:r>
            <a:r>
              <a:rPr lang="hu-HU" dirty="0"/>
              <a:t>: </a:t>
            </a:r>
            <a:r>
              <a:rPr lang="hu-HU" sz="1800" dirty="0"/>
              <a:t>soroljon föl néhány tételt, amelyben előfordul egy Tulajdonság-függvény!</a:t>
            </a:r>
          </a:p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Függvény-típus</a:t>
            </a:r>
            <a:r>
              <a:rPr lang="hu-HU" dirty="0"/>
              <a:t> fogalma:</a:t>
            </a:r>
          </a:p>
          <a:p>
            <a:pPr marL="540000" indent="-360000">
              <a:buFont typeface="Wingdings" panose="05000000000000000000" pitchFamily="2" charset="2"/>
              <a:buChar char="v"/>
            </a:pP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Reprezentálás</a:t>
            </a:r>
            <a:r>
              <a:rPr lang="hu-HU" dirty="0"/>
              <a:t>: </a:t>
            </a:r>
            <a:r>
              <a:rPr lang="hu-HU" sz="1800" dirty="0"/>
              <a:t>adott szignatúrájú függvény memóriacíme</a:t>
            </a:r>
          </a:p>
          <a:p>
            <a:pPr marL="540000" indent="-3600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Implementálás</a:t>
            </a:r>
            <a:r>
              <a:rPr lang="hu-HU" sz="1800" dirty="0"/>
              <a:t>: azonosság és értékadás művelet elegendő</a:t>
            </a:r>
          </a:p>
          <a:p>
            <a:pPr marL="540000" indent="-3600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Definiálás</a:t>
            </a:r>
            <a:r>
              <a:rPr lang="hu-HU" dirty="0"/>
              <a:t>: 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0000" indent="-360000">
              <a:buFont typeface="Wingdings" panose="05000000000000000000" pitchFamily="2" charset="2"/>
              <a:buChar char="v"/>
            </a:pP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Deklarálás</a:t>
            </a:r>
            <a:r>
              <a:rPr lang="hu-HU" dirty="0"/>
              <a:t>: 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0000" indent="-3600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Felhasználási</a:t>
            </a:r>
            <a:r>
              <a:rPr lang="hu-HU" sz="1800" dirty="0"/>
              <a:t> 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példa</a:t>
            </a:r>
            <a:r>
              <a:rPr lang="hu-HU" sz="1800" dirty="0"/>
              <a:t>:</a:t>
            </a:r>
            <a:br>
              <a:rPr lang="hu-HU" sz="1800" dirty="0"/>
            </a:br>
            <a:r>
              <a:rPr lang="hu-HU" dirty="0"/>
              <a:t> 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1419-7E2E-4C10-81B5-01DD57C9CA3E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Tulajdonság-függvények típusa  – függvényparaméter</a:t>
            </a:r>
            <a:endParaRPr lang="en-GB" dirty="0"/>
          </a:p>
        </p:txBody>
      </p:sp>
      <p:sp>
        <p:nvSpPr>
          <p:cNvPr id="7" name="Szövegdoboz 6"/>
          <p:cNvSpPr txBox="1"/>
          <p:nvPr/>
        </p:nvSpPr>
        <p:spPr>
          <a:xfrm>
            <a:off x="3707880" y="4339287"/>
            <a:ext cx="4824670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T1VáltFv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x:Egész):Egész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fv1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x:Egész):Egész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fv2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x:Egész):Egész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f1,f2:</a:t>
            </a:r>
            <a:r>
              <a:rPr lang="hu-HU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T1VáltFv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hu-HU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fv1; f2</a:t>
            </a:r>
            <a:r>
              <a:rPr lang="hu-HU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fv2; y1:=f1(1)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f1</a:t>
            </a:r>
            <a:r>
              <a:rPr lang="hu-HU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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f2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y2:=f2(1)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707880" y="3433248"/>
            <a:ext cx="482467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dirty="0"/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FvTípusNév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(paraméterek):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ÉrtékTípus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707880" y="3874833"/>
            <a:ext cx="482467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dirty="0"/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/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fvNév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FvTípusNév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11</a:t>
            </a:fld>
            <a:r>
              <a:rPr lang="hu-HU" dirty="0"/>
              <a:t>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99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Példák</a:t>
            </a:r>
            <a:r>
              <a:rPr lang="hu-HU" dirty="0"/>
              <a:t> típusfogalmak felhasználására:</a:t>
            </a:r>
          </a:p>
          <a:p>
            <a:pPr marL="540000" lvl="1" indent="-360000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Adatleírás</a:t>
            </a:r>
            <a:r>
              <a:rPr lang="hu-HU" sz="1800" dirty="0"/>
              <a:t>, általánosított 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tömbös</a:t>
            </a:r>
            <a:r>
              <a:rPr lang="hu-HU" sz="1800" dirty="0"/>
              <a:t> változat: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540000" lvl="1" indent="-360000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Keresés</a:t>
            </a:r>
            <a:r>
              <a:rPr lang="hu-HU" sz="1800" dirty="0"/>
              <a:t>, általánosított 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tömbös</a:t>
            </a:r>
            <a:r>
              <a:rPr lang="hu-HU" sz="1800" dirty="0"/>
              <a:t> változat (a „</a:t>
            </a:r>
            <a:r>
              <a:rPr lang="hu-HU" sz="1800" dirty="0">
                <a:solidFill>
                  <a:srgbClr val="FF0000"/>
                </a:solidFill>
              </a:rPr>
              <a:t>hagyományos</a:t>
            </a:r>
            <a:r>
              <a:rPr lang="hu-HU" sz="1800" dirty="0"/>
              <a:t>” megoldással összevetve):</a:t>
            </a:r>
          </a:p>
          <a:p>
            <a:pPr lvl="1"/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ACFD-6D4A-4695-ACC7-2E4D91329636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Tömbök és függvények tételekben</a:t>
            </a:r>
            <a:endParaRPr lang="en-GB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411700" y="1878146"/>
            <a:ext cx="64809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TI = … indextípus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TE = … elemtípus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hu-HU" sz="1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Tömb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(TI:TE)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TKeresett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Rekord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:Logikai, melyik: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[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-kereséshez]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TTulFv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e:TE):Logikai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2411700" y="3688651"/>
            <a:ext cx="6480900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Keresés1(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t:TEk,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TTulFv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TKeresett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i:TI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k:TKeresettI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i:=Min’TI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amíg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i≤Max’TI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és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(t(i))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i:=Köv(i)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i≤Max’TI [baj lesz!!!]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k.melyik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Keresés1:=k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sz="1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364110" y="4668316"/>
            <a:ext cx="3600500" cy="1785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Keresés1(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t:TEk):TKeresett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 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i:Egész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amíg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i≤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és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T(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:=i≤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[miért nincs baj???]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k.melyik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:=i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Keresés1:=k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sz="1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12</a:t>
            </a:fld>
            <a:r>
              <a:rPr lang="hu-HU" dirty="0"/>
              <a:t>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09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Példák</a:t>
            </a:r>
            <a:r>
              <a:rPr lang="hu-HU" dirty="0"/>
              <a:t> típusfogalmak felhasználására:</a:t>
            </a:r>
          </a:p>
          <a:p>
            <a:pPr marL="540000" lvl="1" indent="-360000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Adatleírás</a:t>
            </a:r>
            <a:r>
              <a:rPr lang="hu-HU" sz="1800" dirty="0"/>
              <a:t>, általánosított 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tömbös</a:t>
            </a:r>
            <a:r>
              <a:rPr lang="hu-HU" sz="1800" dirty="0"/>
              <a:t> változat: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540000" lvl="1" indent="-360000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Keresés</a:t>
            </a:r>
            <a:r>
              <a:rPr lang="hu-HU" sz="1800" dirty="0"/>
              <a:t>, általánosított 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tömbös</a:t>
            </a:r>
            <a:r>
              <a:rPr lang="hu-HU" sz="1800" dirty="0"/>
              <a:t> változat (a „</a:t>
            </a:r>
            <a:r>
              <a:rPr lang="hu-HU" sz="1800" dirty="0">
                <a:solidFill>
                  <a:srgbClr val="FF0000"/>
                </a:solidFill>
              </a:rPr>
              <a:t>hagyományos</a:t>
            </a:r>
            <a:r>
              <a:rPr lang="hu-HU" sz="1800" dirty="0"/>
              <a:t>” megoldással összevetve):</a:t>
            </a:r>
          </a:p>
          <a:p>
            <a:pPr lvl="1"/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6E5F-D3CE-4991-A610-2EF7D1E21165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Tömbök és függvények tételekben</a:t>
            </a:r>
            <a:endParaRPr lang="en-GB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411700" y="1878146"/>
            <a:ext cx="64809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TI = … indextípus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TE = … elemtípus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hu-HU" sz="1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Tömb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(TI:TE)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TKeresett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Rekord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:Logikai, melyik: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[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-kereséshez]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TTulFv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e:TE):Logikai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2411700" y="3688651"/>
            <a:ext cx="6480900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Keresés1(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t:TEk,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TTulFv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TKeresett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i:TI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k:TKeresett</a:t>
            </a:r>
            <a:r>
              <a:rPr lang="hu-H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i:=Min’TI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amíg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hu-HU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Max’TI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és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(t(i))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i:=Köv(i)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tFv</a:t>
            </a:r>
            <a:r>
              <a:rPr lang="hu-HU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(t(i))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k.melyik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Keresés1:=k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sz="1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364110" y="4668316"/>
            <a:ext cx="3600500" cy="1785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Keresés1(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t:TEk):TKeresett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 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i:Egész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amíg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hu-HU" sz="1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és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T(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T(</a:t>
            </a:r>
            <a:r>
              <a:rPr lang="hu-HU" sz="1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1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k.melyik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:=i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Keresés1:=k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sz="1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13</a:t>
            </a:fld>
            <a:r>
              <a:rPr lang="hu-HU" dirty="0"/>
              <a:t>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427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Példák</a:t>
            </a:r>
            <a:r>
              <a:rPr lang="hu-HU" dirty="0"/>
              <a:t> típusfogalmak felhasználására:</a:t>
            </a:r>
          </a:p>
          <a:p>
            <a:pPr marL="540000" lvl="1" indent="-360000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Adatleírás</a:t>
            </a:r>
            <a:r>
              <a:rPr lang="hu-HU" sz="1800" dirty="0"/>
              <a:t>, általánosított 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sorozatokhoz</a:t>
            </a:r>
            <a:r>
              <a:rPr lang="hu-HU" sz="1800" dirty="0"/>
              <a:t>: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540000" lvl="1" indent="-360000"/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Keresés</a:t>
            </a:r>
            <a:r>
              <a:rPr lang="hu-HU" sz="1800" dirty="0"/>
              <a:t>, általánosított </a:t>
            </a:r>
            <a:r>
              <a:rPr lang="hu-H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sorozatokra</a:t>
            </a:r>
            <a:r>
              <a:rPr lang="hu-HU" sz="1800" dirty="0"/>
              <a:t> megfogalmazott változat (és a „</a:t>
            </a:r>
            <a:r>
              <a:rPr lang="hu-HU" sz="1800" dirty="0">
                <a:solidFill>
                  <a:srgbClr val="FF0000"/>
                </a:solidFill>
              </a:rPr>
              <a:t>hagyományos</a:t>
            </a:r>
            <a:r>
              <a:rPr lang="hu-HU" sz="1800" dirty="0"/>
              <a:t>” megoldás):</a:t>
            </a:r>
          </a:p>
          <a:p>
            <a:pPr lvl="1"/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0D6-4426-420B-960D-9317A3254D78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Tömbök és függvények tételekben</a:t>
            </a:r>
            <a:endParaRPr lang="en-GB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411700" y="1878146"/>
            <a:ext cx="64809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TI = … indextípus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TE = … elemtípus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TInputSorozat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TKeresett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Rekord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:Logikai, melyik: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[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-kereséshez]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TTulFv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e:TE):Logikai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2411700" y="3681672"/>
            <a:ext cx="6480900" cy="21236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Keresés2(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t:TEk,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TTulFv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TKeresett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e:TE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k:TKeresett</a:t>
            </a:r>
            <a:r>
              <a:rPr lang="hu-H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e:=Első(t)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amíg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Vége?(t)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és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e:=Köv(t)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Vége?(t)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akkor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k.melyik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:=e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Keresés2:=k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  <a:endParaRPr lang="hu-HU" sz="1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364110" y="4668316"/>
            <a:ext cx="3600500" cy="1785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Keresés2(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t:TEk):TKeresett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 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i:Egész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amíg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i&lt;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és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T(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:=T(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k.melyik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:=e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Keresés2:=k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sz="1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14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5364110" y="4662695"/>
            <a:ext cx="3600500" cy="1785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Keresés2(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t:TEk):TKeresett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 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i:Egész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k:TKeresett</a:t>
            </a:r>
            <a:r>
              <a:rPr lang="hu-HU" sz="1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amíg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i≤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és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nem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T(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(i))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i:=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:=i≤</a:t>
            </a:r>
            <a:r>
              <a:rPr lang="hu-HU" sz="1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k.vanE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k.melyik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:=e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Keresés2:=k</a:t>
            </a:r>
            <a:b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</a:t>
            </a:r>
            <a:r>
              <a:rPr lang="hu-HU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sz="1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34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sorozat-típusok (Free)Pascal megvalósítása (</a:t>
            </a:r>
            <a:r>
              <a:rPr lang="hu-HU" sz="2000" dirty="0"/>
              <a:t>összefoglalás</a:t>
            </a:r>
            <a:r>
              <a:rPr lang="hu-HU" dirty="0"/>
              <a:t>)</a:t>
            </a:r>
          </a:p>
          <a:p>
            <a:pPr lvl="1"/>
            <a:endParaRPr lang="hu-HU" dirty="0"/>
          </a:p>
          <a:p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169F-F78D-4056-922B-A0759A14C4B2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pPr/>
              <a:t>15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A kódolás „absztrakciójának” mélyítése</a:t>
            </a:r>
            <a:endParaRPr lang="en-GB" dirty="0"/>
          </a:p>
        </p:txBody>
      </p:sp>
      <p:sp>
        <p:nvSpPr>
          <p:cNvPr id="10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67544" y="6448345"/>
            <a:ext cx="4104456" cy="365125"/>
          </a:xfrm>
        </p:spPr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720000" y="1537690"/>
            <a:ext cx="4500090" cy="3416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AltalanosTomb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…,OI_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_Unit{=&gt;OI_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},OE_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_Unit{=&gt;OE_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_Unit{=&gt;OI_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},OE_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_Unit{=&gt;OE_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_Sablon_Unit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{=&gt;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OIndex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OElem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k=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Specialize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,OE_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k=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Specialize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,OE_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t</a:t>
            </a:r>
            <a:r>
              <a:rPr lang="hu-HU" sz="1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k;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t</a:t>
            </a:r>
            <a:r>
              <a:rPr lang="hu-HU" sz="1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k;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… t</a:t>
            </a:r>
            <a:r>
              <a:rPr lang="hu-HU" sz="1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:=OI_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_E_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k.Create;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20000" y="5085230"/>
            <a:ext cx="450009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_Sablon_Unit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$mode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objfpc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}{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$h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+}</a:t>
            </a:r>
          </a:p>
          <a:p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OIndex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OElem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 </a:t>
            </a:r>
            <a:r>
              <a:rPr lang="hu-HU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mezők …</a:t>
            </a:r>
            <a:b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 műveletek …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4639395" y="1553881"/>
            <a:ext cx="3758660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_Unit;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$mode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objfpc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$h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+}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mezők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osztály-függvények 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(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Min …)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további műveletek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endParaRPr lang="hu-HU" sz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műveletek kifejtése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4618055" y="4434281"/>
            <a:ext cx="3780000" cy="2492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_Unit;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$mode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objfpc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$h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+}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mezők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további műveletek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endParaRPr lang="hu-HU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műveletek kifejtése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4799030" y="4586681"/>
            <a:ext cx="3780000" cy="2492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_Unit;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$mode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objfpc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$h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+}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mezők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további műveletek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endParaRPr lang="hu-HU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 OE_E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műveletek kifejtése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4791795" y="1706281"/>
            <a:ext cx="3758660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_Unit;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$mode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objfpc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}{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$h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+}</a:t>
            </a:r>
          </a:p>
          <a:p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mezők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osztály-függvények 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(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Min …)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további műveletek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endParaRPr lang="hu-HU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 OI_I</a:t>
            </a:r>
            <a:r>
              <a:rPr lang="hu-HU" sz="1200" baseline="-25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műveletek kifejtése …</a:t>
            </a:r>
            <a:b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2703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(Free)Pascal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tulajdonság-függvénytípus</a:t>
            </a:r>
            <a:r>
              <a:rPr lang="hu-HU" dirty="0"/>
              <a:t>a:</a:t>
            </a:r>
          </a:p>
          <a:p>
            <a:pPr marL="266700" indent="0">
              <a:buNone/>
            </a:pPr>
            <a:r>
              <a:rPr lang="hu-HU" dirty="0"/>
              <a:t>A korábban elmondottak a kódra is érvényesek. Azaz</a:t>
            </a:r>
          </a:p>
          <a:p>
            <a:pPr marL="266700" indent="0">
              <a:spcBef>
                <a:spcPts val="1800"/>
              </a:spcBef>
              <a:buNone/>
            </a:pP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Típusdefiniálás</a:t>
            </a:r>
            <a:r>
              <a:rPr lang="hu-HU" dirty="0"/>
              <a:t>: </a:t>
            </a:r>
            <a:br>
              <a:rPr lang="hu-HU" dirty="0"/>
            </a:br>
            <a:r>
              <a:rPr lang="hu-HU" dirty="0"/>
              <a:t>    </a:t>
            </a:r>
          </a:p>
          <a:p>
            <a:pPr marL="266700" indent="0">
              <a:buNone/>
            </a:pP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Típusdeklarálás</a:t>
            </a:r>
            <a:r>
              <a:rPr lang="hu-HU" dirty="0"/>
              <a:t>:</a:t>
            </a:r>
          </a:p>
          <a:p>
            <a:pPr marL="266700" indent="0">
              <a:buNone/>
            </a:pPr>
            <a:endParaRPr lang="hu-HU" dirty="0"/>
          </a:p>
          <a:p>
            <a:pPr marL="266700" indent="0">
              <a:buNone/>
            </a:pPr>
            <a:endParaRPr lang="hu-HU" dirty="0"/>
          </a:p>
          <a:p>
            <a:pPr marL="266700" indent="0">
              <a:buNone/>
            </a:pPr>
            <a:endParaRPr lang="hu-HU" dirty="0"/>
          </a:p>
          <a:p>
            <a:pPr marL="266700" indent="0">
              <a:buNone/>
            </a:pP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Felhasználás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    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BD72-7EE7-4335-AB14-47E8AA0CDFAC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pPr/>
              <a:t>16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A kódolás „absztrakciójának” mélyítése</a:t>
            </a:r>
            <a:endParaRPr lang="en-GB" dirty="0"/>
          </a:p>
        </p:txBody>
      </p:sp>
      <p:pic>
        <p:nvPicPr>
          <p:cNvPr id="1026" name="Picture 2">
            <a:hlinkClick r:id="" action="ppaction://customshow?id=3&amp;return=tru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80" y="1435452"/>
            <a:ext cx="960241" cy="7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zövegdoboz 11"/>
          <p:cNvSpPr txBox="1"/>
          <p:nvPr/>
        </p:nvSpPr>
        <p:spPr>
          <a:xfrm>
            <a:off x="3131800" y="2281875"/>
            <a:ext cx="57608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/>
          <a:p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TTulFv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e:TE):Boolean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131800" y="3068950"/>
            <a:ext cx="576080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>
            <a:defPPr>
              <a:defRPr lang="hu-HU"/>
            </a:defPPr>
            <a:lvl1pPr>
              <a:defRPr sz="12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hu-HU" b="1" dirty="0"/>
              <a:t>Var</a:t>
            </a:r>
            <a:r>
              <a:rPr lang="hu-HU" dirty="0"/>
              <a:t> t:TTulFv;</a:t>
            </a:r>
            <a:br>
              <a:rPr lang="hu-HU" dirty="0"/>
            </a:br>
            <a:r>
              <a:rPr lang="hu-HU" dirty="0"/>
              <a:t>…</a:t>
            </a:r>
          </a:p>
          <a:p>
            <a:r>
              <a:rPr lang="hu-HU" b="1" dirty="0" err="1"/>
              <a:t>Function</a:t>
            </a:r>
            <a:r>
              <a:rPr lang="hu-HU" dirty="0"/>
              <a:t> </a:t>
            </a:r>
            <a:r>
              <a:rPr lang="hu-HU" dirty="0" err="1"/>
              <a:t>Eldontes</a:t>
            </a:r>
            <a:r>
              <a:rPr lang="hu-HU" dirty="0"/>
              <a:t>(</a:t>
            </a:r>
            <a:r>
              <a:rPr lang="hu-HU" b="1" dirty="0" err="1"/>
              <a:t>Const</a:t>
            </a:r>
            <a:r>
              <a:rPr lang="hu-HU" dirty="0"/>
              <a:t> s:TEk; </a:t>
            </a:r>
            <a:r>
              <a:rPr lang="hu-HU" b="1" dirty="0" err="1"/>
              <a:t>Const</a:t>
            </a:r>
            <a:r>
              <a:rPr lang="hu-HU" dirty="0"/>
              <a:t> </a:t>
            </a:r>
            <a:r>
              <a:rPr lang="hu-HU" dirty="0" err="1"/>
              <a:t>tFv</a:t>
            </a:r>
            <a:r>
              <a:rPr lang="hu-HU" dirty="0"/>
              <a:t>:</a:t>
            </a:r>
            <a:r>
              <a:rPr lang="hu-HU" dirty="0" err="1">
                <a:solidFill>
                  <a:srgbClr val="FF0000"/>
                </a:solidFill>
              </a:rPr>
              <a:t>TTulFv</a:t>
            </a:r>
            <a:r>
              <a:rPr lang="hu-HU" dirty="0"/>
              <a:t>):</a:t>
            </a:r>
            <a:r>
              <a:rPr lang="hu-HU" dirty="0" err="1"/>
              <a:t>Boolean</a:t>
            </a:r>
            <a:r>
              <a:rPr lang="hu-HU" dirty="0"/>
              <a:t>;</a:t>
            </a:r>
            <a:br>
              <a:rPr lang="hu-HU" dirty="0"/>
            </a:br>
            <a:r>
              <a:rPr lang="hu-HU" dirty="0"/>
              <a:t>  </a:t>
            </a:r>
            <a:r>
              <a:rPr lang="hu-HU" b="1" dirty="0"/>
              <a:t>Var</a:t>
            </a:r>
            <a:r>
              <a:rPr lang="hu-HU" dirty="0"/>
              <a:t> i:TI;</a:t>
            </a:r>
            <a:br>
              <a:rPr lang="hu-HU" dirty="0"/>
            </a:br>
            <a:r>
              <a:rPr lang="hu-HU" b="1" dirty="0"/>
              <a:t>Begin</a:t>
            </a:r>
            <a:br>
              <a:rPr lang="hu-HU" dirty="0"/>
            </a:br>
            <a:r>
              <a:rPr lang="hu-HU" dirty="0"/>
              <a:t>  i:=Min’TI;</a:t>
            </a:r>
            <a:br>
              <a:rPr lang="hu-HU" dirty="0"/>
            </a:br>
            <a:r>
              <a:rPr lang="hu-HU" dirty="0"/>
              <a:t>  </a:t>
            </a:r>
            <a:r>
              <a:rPr lang="hu-HU" b="1" dirty="0" err="1"/>
              <a:t>While</a:t>
            </a:r>
            <a:r>
              <a:rPr lang="hu-HU" dirty="0"/>
              <a:t> (i&lt;Max’TI) </a:t>
            </a:r>
            <a:r>
              <a:rPr lang="hu-HU" b="1" dirty="0"/>
              <a:t>and</a:t>
            </a:r>
            <a:r>
              <a:rPr lang="hu-HU" dirty="0"/>
              <a:t> </a:t>
            </a:r>
            <a:r>
              <a:rPr lang="hu-HU" b="1" dirty="0" err="1"/>
              <a:t>not</a:t>
            </a:r>
            <a:r>
              <a:rPr lang="hu-HU" dirty="0"/>
              <a:t> </a:t>
            </a:r>
            <a:r>
              <a:rPr lang="hu-HU" dirty="0" err="1"/>
              <a:t>tFv</a:t>
            </a:r>
            <a:r>
              <a:rPr lang="hu-HU" dirty="0"/>
              <a:t>(s[i]) </a:t>
            </a:r>
            <a:r>
              <a:rPr lang="hu-HU" b="1" dirty="0" err="1"/>
              <a:t>do</a:t>
            </a:r>
            <a:br>
              <a:rPr lang="hu-HU" dirty="0"/>
            </a:br>
            <a:r>
              <a:rPr lang="hu-HU" dirty="0"/>
              <a:t>    …</a:t>
            </a:r>
            <a:br>
              <a:rPr lang="hu-HU" dirty="0"/>
            </a:br>
            <a:r>
              <a:rPr lang="hu-HU" b="1" dirty="0"/>
              <a:t>End</a:t>
            </a:r>
            <a:r>
              <a:rPr lang="hu-HU" dirty="0"/>
              <a:t>;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3131800" y="4869200"/>
            <a:ext cx="576080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Ins="36000" rtlCol="0">
            <a:spAutoFit/>
          </a:bodyPr>
          <a:lstStyle>
            <a:defPPr>
              <a:defRPr lang="hu-HU"/>
            </a:defPPr>
            <a:lvl1pPr>
              <a:defRPr sz="12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hu-HU" b="1" dirty="0" err="1"/>
              <a:t>Function</a:t>
            </a:r>
            <a:r>
              <a:rPr lang="hu-HU" dirty="0"/>
              <a:t> </a:t>
            </a:r>
            <a:r>
              <a:rPr lang="hu-HU" dirty="0" err="1"/>
              <a:t>ParosE</a:t>
            </a:r>
            <a:r>
              <a:rPr lang="hu-HU" dirty="0">
                <a:solidFill>
                  <a:srgbClr val="FF0000"/>
                </a:solidFill>
              </a:rPr>
              <a:t>(</a:t>
            </a:r>
            <a:r>
              <a:rPr lang="hu-HU" b="1" dirty="0" err="1">
                <a:solidFill>
                  <a:srgbClr val="FF0000"/>
                </a:solidFill>
              </a:rPr>
              <a:t>Const</a:t>
            </a:r>
            <a:r>
              <a:rPr lang="hu-HU" dirty="0">
                <a:solidFill>
                  <a:srgbClr val="FF0000"/>
                </a:solidFill>
              </a:rPr>
              <a:t> e:TE):Boolean</a:t>
            </a:r>
            <a:r>
              <a:rPr lang="hu-HU" dirty="0"/>
              <a:t>;</a:t>
            </a:r>
            <a:br>
              <a:rPr lang="hu-HU" dirty="0"/>
            </a:br>
            <a:r>
              <a:rPr lang="hu-HU" dirty="0"/>
              <a:t>…</a:t>
            </a:r>
            <a:br>
              <a:rPr lang="hu-HU" dirty="0"/>
            </a:br>
            <a:r>
              <a:rPr lang="hu-HU" b="1" dirty="0" err="1"/>
              <a:t>Function</a:t>
            </a:r>
            <a:r>
              <a:rPr lang="hu-HU" dirty="0"/>
              <a:t> </a:t>
            </a:r>
            <a:r>
              <a:rPr lang="hu-HU" dirty="0" err="1"/>
              <a:t>PrimE</a:t>
            </a:r>
            <a:r>
              <a:rPr lang="hu-HU" dirty="0">
                <a:solidFill>
                  <a:srgbClr val="FF0000"/>
                </a:solidFill>
              </a:rPr>
              <a:t>(</a:t>
            </a:r>
            <a:r>
              <a:rPr lang="hu-HU" b="1" dirty="0" err="1">
                <a:solidFill>
                  <a:srgbClr val="FF0000"/>
                </a:solidFill>
              </a:rPr>
              <a:t>Const</a:t>
            </a:r>
            <a:r>
              <a:rPr lang="hu-HU" dirty="0">
                <a:solidFill>
                  <a:srgbClr val="FF0000"/>
                </a:solidFill>
              </a:rPr>
              <a:t> e:TE):Boolean</a:t>
            </a:r>
            <a:r>
              <a:rPr lang="hu-HU" dirty="0"/>
              <a:t>;</a:t>
            </a:r>
            <a:br>
              <a:rPr lang="hu-HU" dirty="0"/>
            </a:br>
            <a:r>
              <a:rPr lang="hu-HU" dirty="0"/>
              <a:t>…</a:t>
            </a:r>
            <a:br>
              <a:rPr lang="hu-HU" dirty="0"/>
            </a:br>
            <a:r>
              <a:rPr lang="hu-HU" dirty="0"/>
              <a:t>t:=</a:t>
            </a:r>
            <a: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hu-HU" dirty="0"/>
              <a:t>ParosE; </a:t>
            </a:r>
            <a:r>
              <a:rPr lang="hu-HU" dirty="0" err="1"/>
              <a:t>vanE</a:t>
            </a:r>
            <a:r>
              <a:rPr lang="hu-HU" dirty="0"/>
              <a:t>:=</a:t>
            </a:r>
            <a:r>
              <a:rPr lang="hu-HU" dirty="0" err="1"/>
              <a:t>Eldontes</a:t>
            </a:r>
            <a:r>
              <a:rPr lang="hu-HU" dirty="0"/>
              <a:t>(s,t);</a:t>
            </a:r>
            <a:br>
              <a:rPr lang="hu-HU" dirty="0"/>
            </a:br>
            <a:r>
              <a:rPr lang="hu-HU" dirty="0"/>
              <a:t>…</a:t>
            </a:r>
            <a:br>
              <a:rPr lang="hu-HU" dirty="0"/>
            </a:br>
            <a:r>
              <a:rPr lang="hu-HU" dirty="0" err="1"/>
              <a:t>vanE</a:t>
            </a:r>
            <a:r>
              <a:rPr lang="hu-HU" dirty="0"/>
              <a:t>:=</a:t>
            </a:r>
            <a:r>
              <a:rPr lang="hu-HU" dirty="0" err="1"/>
              <a:t>Eldontes</a:t>
            </a:r>
            <a:r>
              <a:rPr lang="hu-HU" dirty="0"/>
              <a:t>(s,</a:t>
            </a:r>
            <a:r>
              <a:rPr lang="hu-H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hu-HU" dirty="0" err="1"/>
              <a:t>PrimE</a:t>
            </a:r>
            <a:r>
              <a:rPr lang="hu-HU" dirty="0"/>
              <a:t>);</a:t>
            </a:r>
            <a:br>
              <a:rPr lang="hu-HU" dirty="0"/>
            </a:br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346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Házi feladat:</a:t>
            </a:r>
            <a:b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/>
              <a:t>Az elemi tételek közül 2 elemi tétel algoritmusának megfogalmazása </a:t>
            </a:r>
            <a:r>
              <a:rPr lang="hu-HU" dirty="0">
                <a:solidFill>
                  <a:srgbClr val="FF0000"/>
                </a:solidFill>
              </a:rPr>
              <a:t>általánosított tömb</a:t>
            </a:r>
            <a:r>
              <a:rPr lang="hu-HU" dirty="0"/>
              <a:t>re és </a:t>
            </a:r>
            <a:r>
              <a:rPr lang="hu-HU" dirty="0">
                <a:solidFill>
                  <a:srgbClr val="0070C0"/>
                </a:solidFill>
              </a:rPr>
              <a:t>általános sorozat</a:t>
            </a:r>
            <a:r>
              <a:rPr lang="hu-HU" dirty="0"/>
              <a:t>ra.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C59B-5760-4D3C-A6BD-F27824168772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pPr/>
              <a:t>17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effectLst/>
              </a:rPr>
              <a:t>A kódolás „absztrakciójának” mélyítése</a:t>
            </a:r>
            <a:endParaRPr lang="en-GB" dirty="0"/>
          </a:p>
        </p:txBody>
      </p:sp>
      <p:pic>
        <p:nvPicPr>
          <p:cNvPr id="7" name="Picture 2">
            <a:hlinkClick r:id="" action="ppaction://customshow?id=9&amp;return=tru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883" y="2666220"/>
            <a:ext cx="3005137" cy="2401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>
            <a:hlinkClick r:id="" action="ppaction://customshow?id=10&amp;return=tru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023" y="3547463"/>
            <a:ext cx="3005137" cy="2401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>
            <a:hlinkClick r:id="" action="ppaction://customshow?id=6&amp;return=tru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80" y="2636890"/>
            <a:ext cx="3005137" cy="2401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241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88726"/>
          </a:xfrm>
        </p:spPr>
        <p:txBody>
          <a:bodyPr>
            <a:normAutofit/>
          </a:bodyPr>
          <a:lstStyle/>
          <a:p>
            <a:r>
              <a:rPr lang="hu-HU" dirty="0"/>
              <a:t>Elvárások az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elemtípusok</a:t>
            </a:r>
            <a:r>
              <a:rPr lang="hu-HU" dirty="0"/>
              <a:t>tól (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TE</a:t>
            </a:r>
            <a:r>
              <a:rPr lang="hu-HU" dirty="0"/>
              <a:t>):</a:t>
            </a:r>
          </a:p>
          <a:p>
            <a:pPr lvl="1"/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Exportmodul</a:t>
            </a:r>
            <a:r>
              <a:rPr lang="hu-HU" dirty="0"/>
              <a:t>: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757B-C2CF-4CB2-BAD2-51B45A98FA44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Tömbáltalánosítás</a:t>
            </a:r>
            <a:endParaRPr lang="en-GB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627730" y="1628750"/>
            <a:ext cx="5040700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ExportModul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TE: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kérdés:Szöveg,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e:TE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Eljárás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elő:Szöveg, e:TE, utó:Szöveg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Operátor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x,y:TE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x,y:TE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:=(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x:TE,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y:TE)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18</a:t>
            </a:fld>
            <a:r>
              <a:rPr lang="hu-HU" dirty="0"/>
              <a:t>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94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hu-HU" dirty="0"/>
              <a:t>Tartalom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>
              <a:buFont typeface="+mj-lt"/>
              <a:buAutoNum type="arabicPeriod"/>
            </a:pPr>
            <a:r>
              <a:rPr lang="hu-HU" dirty="0"/>
              <a:t>Az általánosítás lehetőségei</a:t>
            </a:r>
          </a:p>
          <a:p>
            <a:pPr marL="628650" lvl="1" indent="-266700">
              <a:buFont typeface="+mj-lt"/>
              <a:buAutoNum type="alphaLcParenR"/>
            </a:pPr>
            <a:r>
              <a:rPr lang="hu-HU" dirty="0"/>
              <a:t>Sorozatok – A </a:t>
            </a:r>
            <a:r>
              <a:rPr lang="hu-HU" dirty="0" err="1"/>
              <a:t>Tömb-típuskonstrukcó</a:t>
            </a:r>
            <a:endParaRPr lang="hu-HU" dirty="0"/>
          </a:p>
          <a:p>
            <a:pPr marL="628650" lvl="1" indent="-266700">
              <a:buFont typeface="+mj-lt"/>
              <a:buAutoNum type="alphaLcParenR"/>
            </a:pPr>
            <a:r>
              <a:rPr lang="hu-HU" dirty="0"/>
              <a:t>Sorozatok – A tömb „indexmentesítése”</a:t>
            </a:r>
          </a:p>
          <a:p>
            <a:pPr marL="628650" lvl="1" indent="-266700">
              <a:buFont typeface="+mj-lt"/>
              <a:buAutoNum type="alphaLcParenR"/>
            </a:pPr>
            <a:r>
              <a:rPr lang="hu-HU" dirty="0"/>
              <a:t>A Tulajdonság-függvények típusa – függvényparaméter </a:t>
            </a:r>
          </a:p>
          <a:p>
            <a:pPr marL="261938" indent="-266700">
              <a:buFont typeface="+mj-lt"/>
              <a:buAutoNum type="arabicPeriod"/>
            </a:pPr>
            <a:r>
              <a:rPr lang="hu-HU" dirty="0"/>
              <a:t>Tömbök és függvények tételekben</a:t>
            </a:r>
          </a:p>
          <a:p>
            <a:pPr marL="261938" indent="-266700">
              <a:buFont typeface="+mj-lt"/>
              <a:buAutoNum type="arabicPeriod"/>
            </a:pPr>
            <a:r>
              <a:rPr lang="hu-HU" dirty="0"/>
              <a:t>A kódolás „absztrakciójának” mélyítése</a:t>
            </a:r>
          </a:p>
          <a:p>
            <a:pPr marL="712788" lvl="1" indent="-312738">
              <a:buFont typeface="+mj-lt"/>
              <a:buAutoNum type="alphaLcParenR"/>
            </a:pPr>
            <a:endParaRPr lang="hu-HU" dirty="0"/>
          </a:p>
          <a:p>
            <a:pPr marL="457200" indent="-457200">
              <a:buFont typeface="+mj-lt"/>
              <a:buAutoNum type="arabicPeriod"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E54C-976B-4FD1-9FE4-FFB6229B878B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2</a:t>
            </a:fld>
            <a:r>
              <a:rPr lang="hu-HU" dirty="0"/>
              <a:t>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7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tömb megvalósítása</a:t>
            </a:r>
            <a:r>
              <a:rPr lang="hu-HU" dirty="0"/>
              <a:t> az index- és az elemtípusokkal:</a:t>
            </a:r>
            <a:br>
              <a:rPr lang="hu-HU" dirty="0"/>
            </a:br>
            <a:r>
              <a:rPr lang="hu-HU" dirty="0"/>
              <a:t>Amikor erre gondolunk:</a:t>
            </a:r>
          </a:p>
          <a:p>
            <a:pPr marL="266700" indent="0">
              <a:buNone/>
            </a:pPr>
            <a:endParaRPr lang="hu-HU" dirty="0"/>
          </a:p>
          <a:p>
            <a:pPr marL="266700" indent="0">
              <a:buNone/>
            </a:pPr>
            <a:endParaRPr lang="hu-HU" dirty="0"/>
          </a:p>
          <a:p>
            <a:pPr marL="266700" indent="0">
              <a:spcBef>
                <a:spcPts val="0"/>
              </a:spcBef>
              <a:buNone/>
            </a:pPr>
            <a:r>
              <a:rPr lang="hu-HU" dirty="0"/>
              <a:t>akkor az előzőek után a tömböt így ábrázoljuk:</a:t>
            </a:r>
            <a:br>
              <a:rPr lang="hu-HU" dirty="0"/>
            </a:br>
            <a:endParaRPr lang="hu-HU" dirty="0"/>
          </a:p>
          <a:p>
            <a:pPr marL="266700" indent="0">
              <a:buNone/>
            </a:pPr>
            <a:endParaRPr lang="hu-HU" dirty="0"/>
          </a:p>
          <a:p>
            <a:pPr marL="266700" indent="0">
              <a:buNone/>
            </a:pPr>
            <a:r>
              <a:rPr lang="hu-HU" dirty="0"/>
              <a:t>Tehetjük, mivel </a:t>
            </a:r>
            <a:r>
              <a:rPr lang="hu-HU" b="1" dirty="0">
                <a:sym typeface="Symbol"/>
              </a:rPr>
              <a:t></a:t>
            </a:r>
            <a:r>
              <a:rPr lang="hu-HU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Sorszám</a:t>
            </a:r>
            <a:r>
              <a:rPr lang="hu-HU" dirty="0"/>
              <a:t> függvény, amely</a:t>
            </a:r>
            <a:br>
              <a:rPr lang="hu-HU" dirty="0"/>
            </a:br>
            <a:r>
              <a:rPr lang="hu-HU" dirty="0"/>
              <a:t>	</a:t>
            </a:r>
            <a:r>
              <a:rPr lang="hu-HU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TI→0..Számosság’TI-1</a:t>
            </a:r>
            <a:r>
              <a:rPr lang="hu-HU" dirty="0"/>
              <a:t>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C879-6332-4E01-B90D-37C56230E7A0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Tömb-típuskonstrukció</a:t>
            </a:r>
            <a:endParaRPr lang="en-GB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411700" y="3184395"/>
            <a:ext cx="64809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TI = … indextípus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TE = … elemtípus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TI_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Tömb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0..Számosság’TI-1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:TE)</a:t>
            </a:r>
          </a:p>
        </p:txBody>
      </p:sp>
      <p:sp>
        <p:nvSpPr>
          <p:cNvPr id="13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3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2411700" y="1931650"/>
            <a:ext cx="64809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TI = … indextípus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TE = … elemtípus …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TI_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hu-HU" sz="1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Tömb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(TI:TE)</a:t>
            </a:r>
          </a:p>
        </p:txBody>
      </p:sp>
    </p:spTree>
    <p:extLst>
      <p:ext uri="{BB962C8B-B14F-4D97-AF65-F5344CB8AC3E}">
        <p14:creationId xmlns:p14="http://schemas.microsoft.com/office/powerpoint/2010/main" val="291162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706"/>
          </a:xfrm>
        </p:spPr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Példák</a:t>
            </a:r>
            <a:r>
              <a:rPr lang="hu-HU" dirty="0"/>
              <a:t>:</a:t>
            </a:r>
          </a:p>
          <a:p>
            <a:pPr marL="540000" lvl="1" indent="-360000"/>
            <a:r>
              <a:rPr lang="hu-HU" sz="1800" dirty="0"/>
              <a:t>1..10 indexű 1..10 értékű tömb:</a:t>
            </a:r>
          </a:p>
          <a:p>
            <a:pPr lvl="1"/>
            <a:endParaRPr lang="hu-HU" sz="1800" dirty="0"/>
          </a:p>
          <a:p>
            <a:pPr marL="540000" lvl="1" indent="-360000">
              <a:spcBef>
                <a:spcPts val="1200"/>
              </a:spcBef>
            </a:pPr>
            <a:r>
              <a:rPr lang="hu-HU" dirty="0"/>
              <a:t>Konstans nevekkel indexelt ugyanazon neveket tartalmazó tömb: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marL="265113" lvl="1" indent="-265113">
              <a:buFont typeface="Wingdings" panose="05000000000000000000" pitchFamily="2" charset="2"/>
              <a:buChar char="Ø"/>
            </a:pPr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Feladat</a:t>
            </a:r>
            <a:r>
              <a:rPr lang="hu-HU" dirty="0"/>
              <a:t>: </a:t>
            </a:r>
            <a:r>
              <a:rPr lang="hu-HU" sz="2400" dirty="0"/>
              <a:t>Készítse el a </a:t>
            </a:r>
            <a:r>
              <a:rPr lang="hu-HU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Tömb(Típus </a:t>
            </a:r>
            <a:r>
              <a:rPr lang="hu-HU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hu-HU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TElem</a:t>
            </a:r>
            <a:r>
              <a:rPr lang="hu-HU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800" dirty="0"/>
              <a:t> </a:t>
            </a:r>
            <a:r>
              <a:rPr lang="hu-HU" sz="2400" dirty="0"/>
              <a:t>tömb-típuskonstrukció megvalósítási modulját! Bővítse tömb-beolvasó és tömb-kiíró műveletekkel! (L. a </a:t>
            </a:r>
            <a:r>
              <a:rPr lang="hu-HU" sz="2400" dirty="0">
                <a:hlinkClick r:id="" action="ppaction://customshow?id=8&amp;return=true"/>
              </a:rPr>
              <a:t>Tömb exportmodul</a:t>
            </a:r>
            <a:r>
              <a:rPr lang="hu-HU" sz="2400" dirty="0"/>
              <a:t>-ját.)</a:t>
            </a:r>
          </a:p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1FE5-FDA3-4CE0-84E3-8DFF71A1A512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Tömb-típuskonstrukció</a:t>
            </a:r>
            <a:endParaRPr lang="en-GB" dirty="0"/>
          </a:p>
        </p:txBody>
      </p:sp>
      <p:sp>
        <p:nvSpPr>
          <p:cNvPr id="13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4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411700" y="1854305"/>
            <a:ext cx="64809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TI_1_10_E_1_10</a:t>
            </a:r>
            <a:r>
              <a:rPr lang="hu-HU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Tömb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(0..Számosság’TI_1_10:TE_1_10)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2411700" y="2617840"/>
            <a:ext cx="64809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TI_Név_E_</a:t>
            </a:r>
            <a:r>
              <a:rPr lang="hu-HU" sz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Név</a:t>
            </a:r>
            <a:r>
              <a:rPr lang="hu-HU" sz="1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Tömb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(0..Számosság’TI_Név:TE_Név)</a:t>
            </a:r>
          </a:p>
        </p:txBody>
      </p:sp>
    </p:spTree>
    <p:extLst>
      <p:ext uri="{BB962C8B-B14F-4D97-AF65-F5344CB8AC3E}">
        <p14:creationId xmlns:p14="http://schemas.microsoft.com/office/powerpoint/2010/main" val="329209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Emlékeztető a tömb exportmoduljára:</a:t>
            </a:r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13DA-2B2E-4AB3-844C-CE7CEB04FABB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pPr/>
              <a:t>5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Tömb-típuskonstrukció</a:t>
            </a:r>
            <a:endParaRPr lang="en-GB" dirty="0"/>
          </a:p>
        </p:txBody>
      </p:sp>
      <p:sp>
        <p:nvSpPr>
          <p:cNvPr id="7" name="Szövegdoboz 6">
            <a:hlinkClick r:id="rId2"/>
          </p:cNvPr>
          <p:cNvSpPr txBox="1"/>
          <p:nvPr/>
        </p:nvSpPr>
        <p:spPr>
          <a:xfrm>
            <a:off x="2870335" y="1988800"/>
            <a:ext cx="5760800" cy="3231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ExportModul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Tömb(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Eljárás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Létrehoz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Lerombol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Függvény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ElemSzám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:Egész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Operátor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ElemÉrték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t:Tömb, i:TIndex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:TElem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ElemMódosít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i:Tindex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e:TElem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):=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AzonosE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t,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:Tömb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2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b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LegyenEgyenlő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6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Megoldás (</a:t>
            </a:r>
            <a:r>
              <a:rPr lang="hu-HU" sz="2000" dirty="0"/>
              <a:t>a hiba </a:t>
            </a:r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kezelés</a:t>
            </a:r>
            <a:r>
              <a:rPr lang="hu-HU" sz="2000" dirty="0"/>
              <a:t>sel csak elnagyoltan foglalkozunk</a:t>
            </a:r>
            <a:r>
              <a:rPr lang="hu-HU" dirty="0"/>
              <a:t>):</a:t>
            </a:r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BA13-AEB5-4EC7-9BFF-913906180C79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pPr/>
              <a:t>6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Tömb-típuskonstrukció</a:t>
            </a:r>
            <a:endParaRPr lang="en-GB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440" y="1556740"/>
            <a:ext cx="64809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Tömb(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Reprezentáció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Típus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Tömb=Rekord(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elemek: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Tömb(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0..Számosság'TIndex-1: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TElem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hiba: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Logikai)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259540" y="1709140"/>
            <a:ext cx="6480900" cy="3416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Implementáció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Eljárás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Létrehoz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elemek(0..Számosság'TIndex-1)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Min'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TElem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hiba:=Hamis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Eljárás vége.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Eljárás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Lerombol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[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automatikus az algoritmikus nyelvben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Eljárás vége.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Függvény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ElemSzám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:Egész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ElemSzám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:=Számosság'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Függvény vége.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Operátor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ElemÉrték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t:Tömb, i:TIndex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:TElem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ElemÉrték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:=elemek(Sorszám(i)) [Sorszám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része a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  <a:hlinkClick r:id="" action="ppaction://customshow?id=1&amp;return=true"/>
              </a:rPr>
              <a:t>TIndex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-nek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Operátor vége.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Operátor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ElemMódosít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i:TIndex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e:TElem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):=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elemek(Sorszám(i)):=e 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Operátor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979640" y="1844780"/>
            <a:ext cx="6480900" cy="4339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Operátor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AzonosE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t,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:Tömb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200" b="1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b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</a:p>
          <a:p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i:Egész</a:t>
            </a:r>
          </a:p>
          <a:p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t.hiba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vagy 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tt.hiba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AzonosE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:=Hamis</a:t>
            </a:r>
          </a:p>
          <a:p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különben</a:t>
            </a:r>
            <a:b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i=0</a:t>
            </a:r>
            <a:b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Ciklus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i&lt;Számosság'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és 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t.elemek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(i)=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tt.elemek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endParaRPr lang="hu-HU" sz="1200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i:+1</a:t>
            </a:r>
          </a:p>
          <a:p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</a:p>
          <a:p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AzonosE</a:t>
            </a: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:=i=Számosság'</a:t>
            </a:r>
            <a:r>
              <a:rPr lang="hu-HU" sz="1200" dirty="0" err="1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endParaRPr lang="hu-HU" sz="1200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Elágazás vége</a:t>
            </a:r>
            <a:b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Operátor vége.</a:t>
            </a:r>
            <a:br>
              <a:rPr lang="hu-HU" sz="1200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Operátor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LegyenEgyenlő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:Tömb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Másnéven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i:Egész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i=0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-tól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Számosság'TIndex-1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-ig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t.elemek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(i):=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tt.elemek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t.hiba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:=tt.hiba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Operátor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627730" y="1997180"/>
            <a:ext cx="6480900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Eljárás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kérdés:Szöveg,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t:Tömb)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Változó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i:TIndex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Ki:kérdés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Ciklus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i=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-től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-ig</a:t>
            </a:r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Ciklus amíg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Be(TIndex2Szöveg(i)+'--&gt;',elemek(Sorszám(i)))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[visszavezetés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  <a:hlinkClick r:id="" action="ppaction://customshow?id=10&amp;return=true"/>
              </a:rPr>
              <a:t>TElem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-beli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Be függvényre]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Ciklus vége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Ciklus vége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Eljárás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vége.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Eljárás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Ki(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cím:Szöveg, t:Tömb)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Változó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i:TIndex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Ki:kérdés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Ciklus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i=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-től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TIndex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-ig</a:t>
            </a:r>
            <a:endParaRPr lang="hu-HU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Ki(TIndex2Szöveg(i)+'--&gt;',elemek(Sorszám(i)),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CrLf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[visszavezetés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  <a:hlinkClick r:id="" action="ppaction://customshow?id=10&amp;return=true"/>
              </a:rPr>
              <a:t>TElem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-beli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Ki eljárásra]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Ciklus vége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Eljárás vége.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2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Emlékeztető az indextípus exportmoduljára:</a:t>
            </a:r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B718-F246-4B1F-9C55-F5E6A1398D04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pPr/>
              <a:t>7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Tömb-típuskonstrukció</a:t>
            </a:r>
            <a:endParaRPr lang="en-GB" dirty="0"/>
          </a:p>
        </p:txBody>
      </p:sp>
      <p:sp>
        <p:nvSpPr>
          <p:cNvPr id="8" name="Szövegdoboz 7"/>
          <p:cNvSpPr txBox="1"/>
          <p:nvPr/>
        </p:nvSpPr>
        <p:spPr>
          <a:xfrm>
            <a:off x="2699740" y="1987828"/>
            <a:ext cx="5760800" cy="2862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ExportModul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TI: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Konstans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Min,Max:TI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Számosság:Egész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Eljárás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elő:Szöveg, e:TI, utó:Szöveg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Függvény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Sorszám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x:TI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:Egész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Köv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x:TI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:TI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Elő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x:TI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:TI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Operátor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x,y:TI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x,y:TI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:=(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x:TI,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y:TI)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1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Emlékeztető az elemtípus exportmoduljára:</a:t>
            </a:r>
            <a:endParaRPr lang="en-GB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7682-1D53-4697-A82B-D2A9445EEBC5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2A6E-734C-4572-A8BB-6BE510896F80}" type="slidenum">
              <a:rPr lang="en-GB" smtClean="0"/>
              <a:pPr/>
              <a:t>8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Tömb-típuskonstrukció</a:t>
            </a:r>
            <a:endParaRPr lang="en-GB" dirty="0"/>
          </a:p>
        </p:txBody>
      </p:sp>
      <p:sp>
        <p:nvSpPr>
          <p:cNvPr id="9" name="Szövegdoboz 8"/>
          <p:cNvSpPr txBox="1"/>
          <p:nvPr/>
        </p:nvSpPr>
        <p:spPr>
          <a:xfrm>
            <a:off x="2699740" y="1994078"/>
            <a:ext cx="5040700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outerShdw blurRad="127000" dist="50800" dir="5400000" algn="ctr" rotWithShape="0">
              <a:schemeClr val="tx2">
                <a:lumMod val="60000"/>
                <a:lumOff val="40000"/>
                <a:alpha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ExportModul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TE: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Függvény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kérdés:Szöveg,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e:TE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Eljárás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Ki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elő:Szöveg, e:TE, utó:Szöveg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hu-HU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Operátor </a:t>
            </a:r>
            <a:b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x,y:TE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(Konstans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x,y:TE</a:t>
            </a:r>
            <a:r>
              <a:rPr lang="hu-HU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sz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:Logikai</a:t>
            </a:r>
            <a:b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:=(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Változó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x:TE, </a:t>
            </a:r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Konstans</a:t>
            </a:r>
            <a:r>
              <a:rPr lang="hu-HU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y:TE)</a:t>
            </a:r>
          </a:p>
          <a:p>
            <a:r>
              <a:rPr lang="hu-HU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 vége.</a:t>
            </a:r>
            <a:endParaRPr lang="en-GB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2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706"/>
          </a:xfrm>
        </p:spPr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Feladatok</a:t>
            </a:r>
            <a:r>
              <a:rPr lang="hu-HU" dirty="0"/>
              <a:t>:</a:t>
            </a:r>
          </a:p>
          <a:p>
            <a:pPr marL="711200" lvl="1" indent="-358775"/>
            <a:r>
              <a:rPr lang="hu-HU" dirty="0"/>
              <a:t>Készítse el a tömb modul unitját (</a:t>
            </a:r>
            <a:r>
              <a:rPr lang="hu-HU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_Sablon_</a:t>
            </a:r>
            <a:r>
              <a:rPr lang="hu-HU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Unit.pas</a:t>
            </a:r>
            <a:r>
              <a:rPr lang="hu-HU" dirty="0"/>
              <a:t>) építve a </a:t>
            </a:r>
            <a:r>
              <a:rPr lang="hu-HU" dirty="0" err="1"/>
              <a:t>generic</a:t>
            </a:r>
            <a:r>
              <a:rPr lang="hu-HU" dirty="0"/>
              <a:t> fogalomra!  Definiálja a </a:t>
            </a:r>
            <a:r>
              <a:rPr lang="hu-HU" dirty="0" err="1"/>
              <a:t>generic</a:t>
            </a:r>
            <a:r>
              <a:rPr lang="hu-HU" dirty="0"/>
              <a:t> tömböt 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OIndex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OElem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hu-HU" dirty="0"/>
              <a:t>osztálysablon néven!</a:t>
            </a:r>
          </a:p>
          <a:p>
            <a:pPr marL="711200" lvl="1" indent="-358775"/>
            <a:r>
              <a:rPr lang="hu-HU" dirty="0"/>
              <a:t>Írjon egy próbaprogramot az előbbi unit kipróbálására! Feladata lehetne ez is: </a:t>
            </a:r>
            <a:br>
              <a:rPr lang="hu-HU" dirty="0"/>
            </a:br>
            <a:r>
              <a:rPr lang="hu-HU" dirty="0"/>
              <a:t>„</a:t>
            </a:r>
            <a:r>
              <a:rPr lang="hu-HU" i="1" dirty="0"/>
              <a:t>a kurzus minden hallgatója nyilatkozik arról, hogy melyik társára adja voksát egy személyre vonatkozó kérdésben; igaz-e, hogy kölcsönösen egymásra szavaztak </a:t>
            </a:r>
            <a:r>
              <a:rPr lang="hu-HU" i="1"/>
              <a:t>(X Y-</a:t>
            </a:r>
            <a:r>
              <a:rPr lang="hu-HU" i="1" dirty="0" err="1"/>
              <a:t>ra</a:t>
            </a:r>
            <a:r>
              <a:rPr lang="hu-HU" i="1" dirty="0"/>
              <a:t> és Y X-re)</a:t>
            </a:r>
            <a:r>
              <a:rPr lang="hu-HU" dirty="0"/>
              <a:t>”. </a:t>
            </a:r>
            <a:br>
              <a:rPr lang="hu-HU" dirty="0"/>
            </a:br>
            <a:r>
              <a:rPr lang="hu-HU" dirty="0"/>
              <a:t>A hallgatók tömbjének osztálya lehetne: 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Nev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_E_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Nev</a:t>
            </a:r>
            <a:r>
              <a:rPr lang="hu-HU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hu-HU" dirty="0"/>
              <a:t>. (Indextípus: 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Nev</a:t>
            </a:r>
            <a:r>
              <a:rPr lang="hu-HU" dirty="0"/>
              <a:t>, elemtípus: 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Nev</a:t>
            </a:r>
            <a:r>
              <a:rPr lang="hu-HU" dirty="0"/>
              <a:t>.)</a:t>
            </a:r>
          </a:p>
          <a:p>
            <a:pPr marL="711200" lvl="1" indent="-358775"/>
            <a:r>
              <a:rPr lang="hu-HU" dirty="0"/>
              <a:t>Készítsen egy egészeket tartalmazó 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OE_Egész</a:t>
            </a:r>
            <a:r>
              <a:rPr lang="hu-HU" dirty="0"/>
              <a:t> modult és Pascalban írt megvalósító  </a:t>
            </a:r>
            <a:r>
              <a:rPr lang="hu-HU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OE_</a:t>
            </a:r>
            <a:r>
              <a:rPr lang="hu-HU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Egesz</a:t>
            </a:r>
            <a:r>
              <a:rPr lang="hu-HU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hu-HU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Unit.pas</a:t>
            </a:r>
            <a:r>
              <a:rPr lang="hu-HU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/>
              <a:t>unitot, benne a 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Egesz</a:t>
            </a:r>
            <a:r>
              <a:rPr lang="hu-HU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/>
              <a:t>exportált típussal, elemtípus céljára!</a:t>
            </a:r>
          </a:p>
          <a:p>
            <a:pPr marL="711200" lvl="1" indent="-358775"/>
            <a:r>
              <a:rPr lang="hu-HU" dirty="0"/>
              <a:t>Az előbbi programot bővítse az alábbi feladattal: „</a:t>
            </a:r>
            <a:r>
              <a:rPr lang="hu-HU" i="1" dirty="0"/>
              <a:t>az egyes tagokra hány szavazat esett</a:t>
            </a:r>
            <a:r>
              <a:rPr lang="hu-HU" dirty="0"/>
              <a:t>”. Nyilván ehhez szükséges egy újabb tömb-típus (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Nev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_E_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Egeszk</a:t>
            </a:r>
            <a:r>
              <a:rPr lang="hu-HU" dirty="0"/>
              <a:t>), azaz specializálni kell az </a:t>
            </a:r>
            <a:r>
              <a:rPr lang="hu-HU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_Sablon_</a:t>
            </a:r>
            <a:r>
              <a:rPr lang="hu-HU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Unit.pas</a:t>
            </a:r>
            <a:r>
              <a:rPr lang="hu-HU" dirty="0" err="1"/>
              <a:t>-beli</a:t>
            </a:r>
            <a:r>
              <a:rPr lang="hu-HU" dirty="0"/>
              <a:t> 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OIndex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OElem</a:t>
            </a:r>
            <a:r>
              <a:rPr lang="hu-H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/>
              <a:t>osztálysablont 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OTomb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&lt;OI_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Nev</a:t>
            </a:r>
            <a:r>
              <a:rPr lang="hu-HU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,OE_</a:t>
            </a:r>
            <a:r>
              <a:rPr lang="hu-HU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Egesz</a:t>
            </a:r>
            <a:r>
              <a:rPr lang="hu-HU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hu-HU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dirty="0"/>
              <a:t>osztály létrehozásához.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D8D5-A330-4E87-AB35-87CDCAE6A229}" type="datetime1">
              <a:rPr lang="hu-HU" smtClean="0"/>
              <a:t>2016.10.03.</a:t>
            </a:fld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Programozási tételek általánosítása 2.</a:t>
            </a:r>
            <a:endParaRPr lang="en-GB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Sorozatok – </a:t>
            </a:r>
            <a:br>
              <a:rPr lang="hu-HU" dirty="0"/>
            </a:br>
            <a:r>
              <a:rPr lang="hu-HU" dirty="0"/>
              <a:t>A Tömb-típuskonstrukció</a:t>
            </a:r>
            <a:endParaRPr lang="en-GB" dirty="0"/>
          </a:p>
        </p:txBody>
      </p:sp>
      <p:sp>
        <p:nvSpPr>
          <p:cNvPr id="13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543278" y="6448345"/>
            <a:ext cx="561975" cy="365125"/>
          </a:xfrm>
        </p:spPr>
        <p:txBody>
          <a:bodyPr/>
          <a:lstStyle/>
          <a:p>
            <a:fld id="{DAE32A6E-734C-4572-A8BB-6BE510896F80}" type="slidenum">
              <a:rPr lang="en-GB" smtClean="0"/>
              <a:pPr/>
              <a:t>9</a:t>
            </a:fld>
            <a:r>
              <a:rPr lang="hu-HU" dirty="0"/>
              <a:t>/17</a:t>
            </a:r>
            <a:endParaRPr lang="en-GB" dirty="0"/>
          </a:p>
        </p:txBody>
      </p:sp>
      <p:sp>
        <p:nvSpPr>
          <p:cNvPr id="7" name="Vágott nyíl jobbra 6">
            <a:hlinkClick r:id="rId3"/>
          </p:cNvPr>
          <p:cNvSpPr/>
          <p:nvPr/>
        </p:nvSpPr>
        <p:spPr>
          <a:xfrm>
            <a:off x="0" y="1600175"/>
            <a:ext cx="899490" cy="504070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Letölt</a:t>
            </a:r>
          </a:p>
        </p:txBody>
      </p:sp>
      <p:sp>
        <p:nvSpPr>
          <p:cNvPr id="8" name="Vágott nyíl jobbra 7">
            <a:hlinkClick r:id="rId4"/>
          </p:cNvPr>
          <p:cNvSpPr/>
          <p:nvPr/>
        </p:nvSpPr>
        <p:spPr>
          <a:xfrm>
            <a:off x="1460" y="2348850"/>
            <a:ext cx="899490" cy="504070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Letölt</a:t>
            </a:r>
          </a:p>
        </p:txBody>
      </p:sp>
    </p:spTree>
    <p:extLst>
      <p:ext uri="{BB962C8B-B14F-4D97-AF65-F5344CB8AC3E}">
        <p14:creationId xmlns:p14="http://schemas.microsoft.com/office/powerpoint/2010/main" val="114065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gyvezető">
  <a:themeElements>
    <a:clrScheme name="Ügyvezető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gyvezető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gyvezető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1924</TotalTime>
  <Words>763</Words>
  <Application>Microsoft Office PowerPoint</Application>
  <PresentationFormat>Diavetítés a képernyőre (4:3 oldalarány)</PresentationFormat>
  <Paragraphs>290</Paragraphs>
  <Slides>18</Slides>
  <Notes>4</Notes>
  <HiddenSlides>4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  <vt:variant>
        <vt:lpstr>Egyéni diasorok</vt:lpstr>
      </vt:variant>
      <vt:variant>
        <vt:i4>11</vt:i4>
      </vt:variant>
    </vt:vector>
  </HeadingPairs>
  <TitlesOfParts>
    <vt:vector size="37" baseType="lpstr">
      <vt:lpstr>Arial</vt:lpstr>
      <vt:lpstr>Calibri</vt:lpstr>
      <vt:lpstr>Courier New</vt:lpstr>
      <vt:lpstr>Garamond</vt:lpstr>
      <vt:lpstr>Palatino Linotype</vt:lpstr>
      <vt:lpstr>Symbol</vt:lpstr>
      <vt:lpstr>Wingdings</vt:lpstr>
      <vt:lpstr>Ügyvezető</vt:lpstr>
      <vt:lpstr>Programozási tételek általánosítása 2.</vt:lpstr>
      <vt:lpstr>Tartalom</vt:lpstr>
      <vt:lpstr>Sorozatok –  A Tömb-típuskonstrukció</vt:lpstr>
      <vt:lpstr>Sorozatok –  A Tömb-típuskonstrukció</vt:lpstr>
      <vt:lpstr>Sorozatok –  A Tömb-típuskonstrukció</vt:lpstr>
      <vt:lpstr>Sorozatok –  A Tömb-típuskonstrukció</vt:lpstr>
      <vt:lpstr>Sorozatok –  A Tömb-típuskonstrukció</vt:lpstr>
      <vt:lpstr>Sorozatok –  A Tömb-típuskonstrukció</vt:lpstr>
      <vt:lpstr>Sorozatok –  A Tömb-típuskonstrukció</vt:lpstr>
      <vt:lpstr>Sorozatok –  A tömb „indexmentesítése”</vt:lpstr>
      <vt:lpstr>A Tulajdonság-függvények típusa  – függvényparaméter</vt:lpstr>
      <vt:lpstr>Tömbök és függvények tételekben</vt:lpstr>
      <vt:lpstr>Tömbök és függvények tételekben</vt:lpstr>
      <vt:lpstr>Tömbök és függvények tételekben</vt:lpstr>
      <vt:lpstr>A kódolás „absztrakciójának” mélyítése</vt:lpstr>
      <vt:lpstr>A kódolás „absztrakciójának” mélyítése</vt:lpstr>
      <vt:lpstr>A kódolás „absztrakciójának” mélyítése</vt:lpstr>
      <vt:lpstr>Sorozatok –  Tömbáltalánosítás</vt:lpstr>
      <vt:lpstr>Példa egy programozási tételre</vt:lpstr>
      <vt:lpstr>TömbIndextípus</vt:lpstr>
      <vt:lpstr>TömbElemtípus</vt:lpstr>
      <vt:lpstr>FüggvényTípus</vt:lpstr>
      <vt:lpstr>TI Szövegekből</vt:lpstr>
      <vt:lpstr>TI Szövegek sorszámával ábrázol</vt:lpstr>
      <vt:lpstr>Általánosított tömb</vt:lpstr>
      <vt:lpstr>Általános sorozat</vt:lpstr>
      <vt:lpstr>A Tömb exportmodulja</vt:lpstr>
      <vt:lpstr>TIndex típus -- emlékeztető</vt:lpstr>
      <vt:lpstr>TElem típus -- emlékeztető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Programozási tételek általánosítása 1.</dc:title>
  <dc:creator>Szlávi Péter</dc:creator>
  <cp:lastModifiedBy>Szlávi Péter</cp:lastModifiedBy>
  <cp:revision>196</cp:revision>
  <dcterms:created xsi:type="dcterms:W3CDTF">2014-09-05T08:32:21Z</dcterms:created>
  <dcterms:modified xsi:type="dcterms:W3CDTF">2016-10-03T06:59:51Z</dcterms:modified>
</cp:coreProperties>
</file>