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  <p:sldMasterId id="2147483775" r:id="rId2"/>
  </p:sldMasterIdLst>
  <p:notesMasterIdLst>
    <p:notesMasterId r:id="rId28"/>
  </p:notesMasterIdLst>
  <p:handoutMasterIdLst>
    <p:handoutMasterId r:id="rId29"/>
  </p:handoutMasterIdLst>
  <p:sldIdLst>
    <p:sldId id="256" r:id="rId3"/>
    <p:sldId id="318" r:id="rId4"/>
    <p:sldId id="321" r:id="rId5"/>
    <p:sldId id="322" r:id="rId6"/>
    <p:sldId id="323" r:id="rId7"/>
    <p:sldId id="324" r:id="rId8"/>
    <p:sldId id="325" r:id="rId9"/>
    <p:sldId id="302" r:id="rId10"/>
    <p:sldId id="326" r:id="rId11"/>
    <p:sldId id="304" r:id="rId12"/>
    <p:sldId id="327" r:id="rId13"/>
    <p:sldId id="306" r:id="rId14"/>
    <p:sldId id="328" r:id="rId15"/>
    <p:sldId id="320" r:id="rId16"/>
    <p:sldId id="329" r:id="rId17"/>
    <p:sldId id="319" r:id="rId18"/>
    <p:sldId id="308" r:id="rId19"/>
    <p:sldId id="310" r:id="rId20"/>
    <p:sldId id="309" r:id="rId21"/>
    <p:sldId id="312" r:id="rId22"/>
    <p:sldId id="313" r:id="rId23"/>
    <p:sldId id="314" r:id="rId24"/>
    <p:sldId id="315" r:id="rId25"/>
    <p:sldId id="316" r:id="rId26"/>
    <p:sldId id="282" r:id="rId27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20000"/>
      </a:spcBef>
      <a:spcAft>
        <a:spcPct val="0"/>
      </a:spcAft>
      <a:buClr>
        <a:srgbClr val="006600"/>
      </a:buClr>
      <a:buSzPct val="70000"/>
      <a:buFont typeface="Wingdings" pitchFamily="2" charset="2"/>
      <a:buChar char="Ø"/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006600"/>
      </a:buClr>
      <a:buSzPct val="70000"/>
      <a:buFont typeface="Wingdings" pitchFamily="2" charset="2"/>
      <a:buChar char="Ø"/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006600"/>
      </a:buClr>
      <a:buSzPct val="70000"/>
      <a:buFont typeface="Wingdings" pitchFamily="2" charset="2"/>
      <a:buChar char="Ø"/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006600"/>
      </a:buClr>
      <a:buSzPct val="70000"/>
      <a:buFont typeface="Wingdings" pitchFamily="2" charset="2"/>
      <a:buChar char="Ø"/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006600"/>
      </a:buClr>
      <a:buSzPct val="70000"/>
      <a:buFont typeface="Wingdings" pitchFamily="2" charset="2"/>
      <a:buChar char="Ø"/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008000"/>
    <a:srgbClr val="969696"/>
    <a:srgbClr val="FFEAD5"/>
    <a:srgbClr val="FFE0C1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1" autoAdjust="0"/>
    <p:restoredTop sz="78607" autoAdjust="0"/>
  </p:normalViewPr>
  <p:slideViewPr>
    <p:cSldViewPr>
      <p:cViewPr varScale="1">
        <p:scale>
          <a:sx n="58" d="100"/>
          <a:sy n="58" d="100"/>
        </p:scale>
        <p:origin x="-7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4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59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 smtClean="0">
                <a:latin typeface="Arial" charset="0"/>
              </a:defRPr>
            </a:lvl1pPr>
          </a:lstStyle>
          <a:p>
            <a:pPr>
              <a:defRPr/>
            </a:pPr>
            <a:fld id="{B75F8E10-3A3E-4687-A2DE-A99C3854D9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25105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07A3103-E8AC-437B-8993-F986B9071D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66076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5D7B0AA-4D07-4E28-8865-4DA4CD0D1709}" type="slidenum">
              <a:rPr lang="hu-HU">
                <a:latin typeface="Arial" charset="0"/>
              </a:rPr>
              <a:pPr/>
              <a:t>1</a:t>
            </a:fld>
            <a:endParaRPr lang="hu-HU">
              <a:latin typeface="Arial" charset="0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dirty="0" smtClean="0"/>
              <a:t>2005-től … folyamatos feladat a belépő új tárgyak „fazonírózása”,</a:t>
            </a:r>
            <a:r>
              <a:rPr lang="hu-HU" baseline="0" dirty="0" smtClean="0"/>
              <a:t> az </a:t>
            </a:r>
            <a:r>
              <a:rPr lang="hu-HU" dirty="0" smtClean="0"/>
              <a:t>„élethez” igazítása</a:t>
            </a:r>
          </a:p>
          <a:p>
            <a:r>
              <a:rPr lang="hu-HU" dirty="0" smtClean="0"/>
              <a:t>(Terv szinten persze már minden kész, de a</a:t>
            </a:r>
            <a:r>
              <a:rPr lang="hu-HU" baseline="0" dirty="0" smtClean="0"/>
              <a:t> pillanatnyi helyzet folyamatosan szembesít a valósággal.)</a:t>
            </a:r>
          </a:p>
          <a:p>
            <a:r>
              <a:rPr lang="hu-HU" baseline="0" dirty="0" smtClean="0"/>
              <a:t>T-szakirány az informatika </a:t>
            </a:r>
            <a:r>
              <a:rPr lang="hu-HU" baseline="0" dirty="0" err="1" smtClean="0"/>
              <a:t>BSc-eknek</a:t>
            </a:r>
            <a:r>
              <a:rPr lang="hu-HU" baseline="0" dirty="0" smtClean="0"/>
              <a:t>, M-szakirány az egyéb </a:t>
            </a:r>
            <a:r>
              <a:rPr lang="hu-HU" baseline="0" dirty="0" err="1" smtClean="0"/>
              <a:t>BSc-eknek</a:t>
            </a:r>
            <a:r>
              <a:rPr lang="hu-HU" baseline="0" dirty="0" smtClean="0"/>
              <a:t>.</a:t>
            </a:r>
            <a:endParaRPr lang="hu-HU" dirty="0" smtClean="0"/>
          </a:p>
        </p:txBody>
      </p:sp>
      <p:sp>
        <p:nvSpPr>
          <p:cNvPr id="27652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27653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27655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5CC1DA7-B6C0-4625-A0C0-2A47DAD6C00C}" type="slidenum">
              <a:rPr lang="hu-HU">
                <a:latin typeface="Arial" charset="0"/>
              </a:rPr>
              <a:pPr/>
              <a:t>10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Az azonos v. közel azonos nevű tárgyak tartalma több-kevesebb mértékben eltér.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sym typeface="Wingdings" pitchFamily="2" charset="2"/>
              </a:rPr>
              <a:t>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sym typeface="Wingdings" pitchFamily="2" charset="2"/>
              </a:rPr>
              <a:t>Pl. a Programozási alapismeretek-M tárgy egy programozás tárgyfolyam 3.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sym typeface="Wingdings" pitchFamily="2" charset="2"/>
              </a:rPr>
              <a:t> félévének képzelhető el.</a:t>
            </a: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dirty="0" smtClean="0"/>
              <a:t>Ebből „vezethetők le” az oktatandó tárgyak és azok paraméterei (pl. óraszámai, egymásra épülhetősége stb.)</a:t>
            </a:r>
          </a:p>
        </p:txBody>
      </p:sp>
      <p:sp>
        <p:nvSpPr>
          <p:cNvPr id="29700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29701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29703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9851609-CA10-44B0-8A5A-606F81446C0D}" type="slidenum">
              <a:rPr lang="hu-HU">
                <a:latin typeface="Arial" charset="0"/>
              </a:rPr>
              <a:pPr/>
              <a:t>12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Problémák: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szakmai tárgyak elvontabbakká válnak tartalmi rokon </a:t>
            </a:r>
            <a:r>
              <a:rPr lang="hu-HU" sz="11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BSc-s</a:t>
            </a: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elődeiknél. Kicsiny idők állnak rendelkezésre.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Tehát korábbi tárgyak absztrakció szerint is széthasogatandók!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OktAlk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Tesztek/Oktató programok…;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Véletlenszámok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/Véletlen események generálása; Nagypontosságú egész/racionális aritmetika; Kombinatorikai algoritmusok – 1; Függvényábrázolás/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-rajzolás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; Kísérletkiértékelés…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Számítógépi szimuláció fizikában/kémiában/biológiában/társadalomban;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AlgAdatModell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Specifikáció – tételek – levezetés/egymásra építés; Specifikáció/algoritmus – adatszerkezetek (listák,fájlok); Tesztelés – hibakeresés – helyességbizonyítás; Mohó algoritmusok; Dinamikus programozás; Geometriai algoritmusok; Kombinatorikus algoritmusok – 2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InfoOkt</a:t>
            </a: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–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Informatika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oktatás téveszméi; A tárgy célja, ismeretkörei; Tankönyvértékelés;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Prognyelvek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és alkalmazói rendszerek értékelése; Tanterv, tantárgyfelépítés; Tantervi szabályozás, NAT/Kerettanterv/Helyi tanterv;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Szám.gép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modellek; Informatikai kompetenciák; Oktató és játékprogramok a közoktatásban;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Számonkérési formák; Tipikus hibák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ai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hu-HU" sz="11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informtika</a:t>
            </a:r>
            <a:r>
              <a:rPr lang="hu-HU" sz="11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alkalmazásban és a programozásban; Informatika és nyelv; Érettségi/Szakképzés/ECDL; Programozás módszertana; Versenyek, tehetséggondozás; Operációs felületek és oktatás; Matematika és programozás; Első programozási nyelv; </a:t>
            </a:r>
            <a:endParaRPr lang="hu-HU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625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31748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31749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31751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7DDAE97-DBBC-4BDA-8870-1F18EAE7ABFB}" type="slidenum">
              <a:rPr lang="hu-HU">
                <a:latin typeface="Arial" charset="0"/>
              </a:rPr>
              <a:pPr/>
              <a:t>17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32772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32773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32775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2F54C54A-1D32-47EF-89EE-387AFD7097BA}" type="slidenum">
              <a:rPr lang="hu-HU">
                <a:latin typeface="Arial" charset="0"/>
              </a:rPr>
              <a:pPr/>
              <a:t>18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dirty="0" smtClean="0"/>
              <a:t>Csak az első típusú óra problémamentes… a többivel feladat</a:t>
            </a:r>
            <a:r>
              <a:rPr lang="hu-HU" baseline="0" dirty="0" smtClean="0"/>
              <a:t> van.</a:t>
            </a:r>
            <a:endParaRPr lang="hu-HU" dirty="0" smtClean="0"/>
          </a:p>
        </p:txBody>
      </p:sp>
      <p:sp>
        <p:nvSpPr>
          <p:cNvPr id="33796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33797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33799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1B92484-AEA0-4E1B-AF81-6C3CDA120D13}" type="slidenum">
              <a:rPr lang="hu-HU">
                <a:latin typeface="Arial" charset="0"/>
              </a:rPr>
              <a:pPr/>
              <a:t>19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pirossal jelöltekben meghatározó a szerepem.</a:t>
            </a:r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7769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pirossal jelöltekben meghatározó a szerepem.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2655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pirossal jelöltekben meghatározó a szerepem.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3564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pirossal jelöltekben meghatározó a szerepem.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97879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pirossal jelöltekben meghatározó a szerepem.</a:t>
            </a:r>
          </a:p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Szlávi Péter: VISz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58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E36D65F-9855-49EC-B49B-18B0A4B9DD12}" type="slidenum">
              <a:rPr lang="hu-HU">
                <a:latin typeface="Arial" charset="0"/>
              </a:rPr>
              <a:pPr/>
              <a:t>25</a:t>
            </a:fld>
            <a:endParaRPr lang="hu-HU">
              <a:latin typeface="Arial" charset="0"/>
            </a:endParaRPr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Nehéz tárgyilagosnak (objektívnek)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lenni 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(szubjektív) „témában”…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Még ha e tárgy „csak” az előadó </a:t>
            </a:r>
            <a:r>
              <a:rPr lang="hu-HU" sz="120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tevékenysége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ez is őt minősíti.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Dicsérni kell, de hogy néz ki: dicsérni magamat…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Dicsérni kell, mert hogy nézne ki, mert a hibáimat sorolni: ünneprontás, a díjátadók „</a:t>
            </a:r>
            <a:r>
              <a:rPr lang="hu-HU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elhiteltelenítése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” lenne…</a:t>
            </a: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Reflexiók az idézethez: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az „oroszlánrész” megítélése főnökeim dolga…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iskolateremtés = csapatmunka… egy hangya a több között …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eredmények = a működés maga …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elmúlt 3 év = nehéz ügy: én 30 éve ugyanazt teszem – „versenyt futok az informatika-tudománnyal, a változó oktatáspolitikai körülményekkel”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„A” szlávi megértéséhez érdemes tudni…</a:t>
            </a: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No persze azt kutatom, amit tanítok… és fordítva…</a:t>
            </a: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hu-HU" dirty="0" smtClean="0"/>
              <a:t>Hogy értsük a tevékenység „nagyságát”…</a:t>
            </a:r>
          </a:p>
          <a:p>
            <a:pPr marL="171450" indent="-171450">
              <a:buFont typeface="Arial" pitchFamily="34" charset="0"/>
              <a:buChar char="•"/>
            </a:pPr>
            <a:endParaRPr lang="hu-HU" dirty="0" smtClean="0"/>
          </a:p>
        </p:txBody>
      </p:sp>
      <p:sp>
        <p:nvSpPr>
          <p:cNvPr id="25604" name="Élőfej helye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dirty="0" smtClean="0">
                <a:latin typeface="Arial" charset="0"/>
              </a:rPr>
              <a:t>Szlávi Péter: </a:t>
            </a:r>
            <a:r>
              <a:rPr lang="hu-HU" dirty="0" err="1" smtClean="0">
                <a:latin typeface="Arial" charset="0"/>
              </a:rPr>
              <a:t>VISz</a:t>
            </a:r>
            <a:r>
              <a:rPr lang="hu-HU" dirty="0" smtClean="0">
                <a:latin typeface="Arial" charset="0"/>
              </a:rPr>
              <a:t> Oktatói-díj</a:t>
            </a:r>
          </a:p>
        </p:txBody>
      </p:sp>
      <p:sp>
        <p:nvSpPr>
          <p:cNvPr id="25605" name="Dátum helye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smtClean="0">
                <a:latin typeface="Arial" charset="0"/>
              </a:rPr>
              <a:t>2011.12.07.</a:t>
            </a:r>
          </a:p>
        </p:txBody>
      </p:sp>
      <p:sp>
        <p:nvSpPr>
          <p:cNvPr id="25607" name="Dia számának hely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ADED3F2-4DF2-4B46-83C0-4AA0D5971A20}" type="slidenum">
              <a:rPr lang="hu-HU">
                <a:latin typeface="Arial" charset="0"/>
              </a:rPr>
              <a:pPr/>
              <a:t>8</a:t>
            </a:fld>
            <a:endParaRPr lang="hu-H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Szlávi Péter: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7A3103-E8AC-437B-8993-F986B9071DF2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19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igo.inf.elte.hu/~iszcs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6C5B-267F-4213-A8E7-5A7CC31AB6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100896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726D-5BDB-4197-BB0B-2C6D72915D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74119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10438" y="85725"/>
            <a:ext cx="1654175" cy="60102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343150" y="85725"/>
            <a:ext cx="4814888" cy="60102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CF543-6712-42B5-956D-085BB3B860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573010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hlinkClick r:id="rId2"/>
          </p:cNvPr>
          <p:cNvSpPr>
            <a:spLocks noChangeArrowheads="1"/>
          </p:cNvSpPr>
          <p:nvPr userDrawn="1"/>
        </p:nvSpPr>
        <p:spPr bwMode="auto">
          <a:xfrm>
            <a:off x="107950" y="44450"/>
            <a:ext cx="5762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hu-HU" sz="1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ELTE</a:t>
            </a:r>
          </a:p>
        </p:txBody>
      </p:sp>
      <p:pic>
        <p:nvPicPr>
          <p:cNvPr id="5" name="Picture 27" descr="BD10308_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96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cimerr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Photograph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409"/>
            <a:ext cx="2379663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Photograph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9346"/>
            <a:ext cx="235743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BD10308_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97907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43150" y="10569"/>
            <a:ext cx="5181600" cy="111125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latin typeface="Garamond" pitchFamily="18" charset="0"/>
              </a:defRPr>
            </a:lvl1pPr>
          </a:lstStyle>
          <a:p>
            <a:pPr>
              <a:defRPr/>
            </a:pPr>
            <a:fld id="{E7E75CEF-1725-4743-BA49-6218ACD2E242}" type="slidenum">
              <a:rPr lang="hu-HU" smtClean="0"/>
              <a:pPr>
                <a:defRPr/>
              </a:pPr>
              <a:t>‹#›</a:t>
            </a:fld>
            <a:r>
              <a:rPr lang="hu-HU" dirty="0" smtClean="0"/>
              <a:t>/25</a:t>
            </a:r>
            <a:endParaRPr lang="hu-HU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8</a:t>
            </a:r>
            <a:r>
              <a:rPr lang="en-US"/>
              <a:t>.</a:t>
            </a:r>
            <a:r>
              <a:rPr lang="hu-HU"/>
              <a:t>01</a:t>
            </a:r>
            <a:r>
              <a:rPr lang="en-US"/>
              <a:t>.</a:t>
            </a:r>
            <a:r>
              <a:rPr lang="hu-HU"/>
              <a:t>30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4394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43150" y="2600"/>
            <a:ext cx="5181600" cy="111125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5101" cy="5328592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555776" y="6565900"/>
            <a:ext cx="4176713" cy="2921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u-HU" dirty="0" smtClean="0"/>
              <a:t>Szlávi Péter</a:t>
            </a:r>
            <a:r>
              <a:rPr lang="en-US" dirty="0" smtClean="0"/>
              <a:t>: </a:t>
            </a:r>
            <a:r>
              <a:rPr lang="hu-HU" dirty="0" err="1" smtClean="0"/>
              <a:t>VISz</a:t>
            </a:r>
            <a:r>
              <a:rPr lang="hu-HU" dirty="0" smtClean="0"/>
              <a:t> Oktatói-díj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latin typeface="Garamond" pitchFamily="18" charset="0"/>
              </a:defRPr>
            </a:lvl1pPr>
          </a:lstStyle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‹#›</a:t>
            </a:fld>
            <a:r>
              <a:rPr lang="hu-HU" dirty="0" smtClean="0"/>
              <a:t>/25</a:t>
            </a:r>
            <a:endParaRPr lang="hu-H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985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9" name="Dátum hely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smtClean="0"/>
              <a:t>200</a:t>
            </a:r>
            <a:r>
              <a:rPr lang="hu-HU" smtClean="0"/>
              <a:t>8</a:t>
            </a:r>
            <a:r>
              <a:rPr lang="en-US" smtClean="0"/>
              <a:t>.</a:t>
            </a:r>
            <a:r>
              <a:rPr lang="hu-HU" smtClean="0"/>
              <a:t>01</a:t>
            </a:r>
            <a:r>
              <a:rPr lang="en-US" smtClean="0"/>
              <a:t>.</a:t>
            </a:r>
            <a:r>
              <a:rPr lang="hu-HU" smtClean="0"/>
              <a:t>30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fld id="{F8652D9F-9F34-4373-A800-3B1E2D04FB73}" type="slidenum">
              <a:rPr lang="hu-HU" smtClean="0"/>
              <a:pPr>
                <a:defRPr/>
              </a:pPr>
              <a:t>‹#›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21156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EB77-A2F4-403B-829F-F9E0BF310E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32728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D8CEE-1403-4287-B383-73D155ECA8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861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343150" y="1341438"/>
            <a:ext cx="3233738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729288" y="1341438"/>
            <a:ext cx="3235325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0A7B-C971-415B-B789-0566CF4D4ED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2863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73286-A35A-4F43-9179-D65BE279EFA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26321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497FC-FB17-46C5-BE59-35FA2BFDAA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692322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5933D-E97E-4CB3-A59E-FEBF40A36B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2359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B1DF6-A99B-4C89-91B2-516BDFC659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57585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15686-0DC6-4EBD-B749-0BCE0010E3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4024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LTE"/>
          <p:cNvPicPr>
            <a:picLocks noChangeAspect="1" noChangeArrowheads="1"/>
          </p:cNvPicPr>
          <p:nvPr/>
        </p:nvPicPr>
        <p:blipFill>
          <a:blip r:embed="rId13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imerr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  <a:r>
              <a:rPr lang="hu-HU" smtClean="0"/>
              <a:t/>
            </a:r>
            <a:br>
              <a:rPr lang="hu-HU" smtClean="0"/>
            </a:br>
            <a:endParaRPr lang="en-US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Zsakó László: Informatika tanárszak az ELTE-n</a:t>
            </a:r>
          </a:p>
        </p:txBody>
      </p:sp>
      <p:sp>
        <p:nvSpPr>
          <p:cNvPr id="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9AC10E7-2C30-41CE-95E8-61BB607BCF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7" descr="ELTE"/>
          <p:cNvPicPr>
            <a:picLocks noChangeAspect="1" noChangeArrowheads="1"/>
          </p:cNvPicPr>
          <p:nvPr userDrawn="1"/>
        </p:nvPicPr>
        <p:blipFill>
          <a:blip r:embed="rId13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4" descr="cimerr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28" y="2420888"/>
            <a:ext cx="1584000" cy="15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1.48148E-6 L 0.40017 -0.35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  <a:r>
              <a:rPr lang="hu-HU" smtClean="0"/>
              <a:t/>
            </a:r>
            <a:br>
              <a:rPr lang="hu-HU" smtClean="0"/>
            </a:br>
            <a:endParaRPr lang="en-US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3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65900"/>
            <a:ext cx="4176713" cy="292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Zsakó László: Informatika</a:t>
            </a:r>
            <a:r>
              <a:rPr lang="hu-HU"/>
              <a:t> tanárszak </a:t>
            </a:r>
            <a:r>
              <a:rPr lang="en-US"/>
              <a:t>a</a:t>
            </a:r>
            <a:r>
              <a:rPr lang="hu-HU"/>
              <a:t>z</a:t>
            </a:r>
            <a:r>
              <a:rPr lang="en-US"/>
              <a:t> ELTE-n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565900"/>
            <a:ext cx="1370012" cy="292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8652D9F-9F34-4373-A800-3B1E2D04FB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225" y="6445250"/>
            <a:ext cx="2266950" cy="412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200</a:t>
            </a:r>
            <a:r>
              <a:rPr lang="hu-HU"/>
              <a:t>8</a:t>
            </a:r>
            <a:r>
              <a:rPr lang="en-US"/>
              <a:t>.</a:t>
            </a:r>
            <a:r>
              <a:rPr lang="hu-HU"/>
              <a:t>01</a:t>
            </a:r>
            <a:r>
              <a:rPr lang="en-US"/>
              <a:t>.</a:t>
            </a:r>
            <a:r>
              <a:rPr lang="hu-HU"/>
              <a:t>30</a:t>
            </a:r>
            <a:r>
              <a:rPr lang="en-US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800">
          <a:solidFill>
            <a:schemeClr val="tx1"/>
          </a:solidFill>
          <a:latin typeface="Arial" charset="0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400">
          <a:solidFill>
            <a:schemeClr val="tx1"/>
          </a:solidFill>
          <a:latin typeface="Arial" charset="0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lavip@elt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2060575"/>
            <a:ext cx="7026275" cy="3312641"/>
          </a:xfrm>
          <a:solidFill>
            <a:schemeClr val="bg1">
              <a:alpha val="70195"/>
            </a:schemeClr>
          </a:solidFill>
        </p:spPr>
        <p:txBody>
          <a:bodyPr anchor="ctr"/>
          <a:lstStyle/>
          <a:p>
            <a:pPr marL="0" indent="12700" algn="ctr" eaLnBrk="1" hangingPunct="1">
              <a:buFont typeface="Wingdings" pitchFamily="2" charset="2"/>
              <a:buNone/>
            </a:pPr>
            <a:r>
              <a:rPr lang="hu-HU" sz="3600" dirty="0" smtClean="0"/>
              <a:t>Szlávi Péter</a:t>
            </a:r>
          </a:p>
          <a:p>
            <a:pPr marL="0" indent="12700" algn="ctr" eaLnBrk="1" hangingPunct="1">
              <a:buFont typeface="Wingdings" pitchFamily="2" charset="2"/>
              <a:buNone/>
            </a:pPr>
            <a:r>
              <a:rPr lang="hu-HU" sz="3600" dirty="0" smtClean="0"/>
              <a:t>Vezető Informatikusok Szövetsége Oktatói-díjának átadó ünnepségére …</a:t>
            </a:r>
          </a:p>
          <a:p>
            <a:pPr marL="0" indent="12700" algn="ctr" eaLnBrk="1" hangingPunct="1">
              <a:buFont typeface="Wingdings" pitchFamily="2" charset="2"/>
              <a:buNone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400" dirty="0" smtClean="0"/>
              <a:t>ELTE  Informatikai Kar</a:t>
            </a:r>
            <a:br>
              <a:rPr lang="hu-HU" sz="2400" dirty="0" smtClean="0"/>
            </a:br>
            <a:r>
              <a:rPr lang="hu-HU" sz="2000" dirty="0" smtClean="0">
                <a:latin typeface="Courier New" pitchFamily="49" charset="0"/>
                <a:hlinkClick r:id="rId3"/>
              </a:rPr>
              <a:t>szlavip@</a:t>
            </a:r>
            <a:r>
              <a:rPr lang="hu-HU" sz="2000" dirty="0" err="1" smtClean="0">
                <a:latin typeface="Courier New" pitchFamily="49" charset="0"/>
                <a:hlinkClick r:id="rId3"/>
              </a:rPr>
              <a:t>elte.hu</a:t>
            </a:r>
            <a:r>
              <a:rPr lang="hu-HU" sz="2000" dirty="0" smtClean="0">
                <a:latin typeface="Courier New" pitchFamily="49" charset="0"/>
              </a:rPr>
              <a:t> </a:t>
            </a: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3150" y="18490"/>
            <a:ext cx="5181600" cy="1111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>
                <a:latin typeface="Garamond" pitchFamily="18" charset="0"/>
              </a:rPr>
              <a:t>A </a:t>
            </a:r>
            <a:r>
              <a:rPr lang="hu-HU" dirty="0" smtClean="0">
                <a:latin typeface="Garamond" pitchFamily="18" charset="0"/>
              </a:rPr>
              <a:t>jelen 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41438"/>
            <a:ext cx="6621463" cy="5256212"/>
          </a:xfrm>
        </p:spPr>
        <p:txBody>
          <a:bodyPr/>
          <a:lstStyle/>
          <a:p>
            <a:pPr marL="6350" indent="-6350">
              <a:lnSpc>
                <a:spcPct val="90000"/>
              </a:lnSpc>
              <a:buNone/>
            </a:pP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Kétszintű</a:t>
            </a:r>
            <a:r>
              <a:rPr lang="hu-HU" b="1" dirty="0" smtClean="0">
                <a:latin typeface="Garamond" pitchFamily="18" charset="0"/>
              </a:rPr>
              <a:t> tanárképzés – </a:t>
            </a:r>
            <a:r>
              <a:rPr lang="hu-HU" sz="2400" b="1" dirty="0" smtClean="0">
                <a:latin typeface="Garamond" pitchFamily="18" charset="0"/>
              </a:rPr>
              <a:t>jellemzők:</a:t>
            </a:r>
            <a:endParaRPr lang="da-DK" sz="2400" b="1" dirty="0" smtClean="0">
              <a:latin typeface="Garamond" pitchFamily="18" charset="0"/>
            </a:endParaRPr>
          </a:p>
          <a:p>
            <a:pPr marL="268288" indent="-268288">
              <a:lnSpc>
                <a:spcPct val="90000"/>
              </a:lnSpc>
            </a:pPr>
            <a:r>
              <a:rPr lang="hu-HU" sz="2800" i="1" dirty="0" smtClean="0">
                <a:latin typeface="Garamond" pitchFamily="18" charset="0"/>
              </a:rPr>
              <a:t>kétszintűség</a:t>
            </a:r>
            <a:r>
              <a:rPr lang="hu-HU" sz="2800" dirty="0" smtClean="0">
                <a:latin typeface="Garamond" pitchFamily="18" charset="0"/>
              </a:rPr>
              <a:t> (</a:t>
            </a:r>
            <a:r>
              <a:rPr lang="hu-HU" sz="2800" dirty="0" err="1" smtClean="0">
                <a:latin typeface="Garamond" pitchFamily="18" charset="0"/>
              </a:rPr>
              <a:t>BSc</a:t>
            </a:r>
            <a:r>
              <a:rPr lang="hu-HU" sz="2800" dirty="0" smtClean="0">
                <a:latin typeface="Garamond" pitchFamily="18" charset="0"/>
              </a:rPr>
              <a:t>/</a:t>
            </a:r>
            <a:r>
              <a:rPr lang="hu-HU" sz="2800" dirty="0" err="1" smtClean="0">
                <a:latin typeface="Garamond" pitchFamily="18" charset="0"/>
              </a:rPr>
              <a:t>MSc</a:t>
            </a:r>
            <a:r>
              <a:rPr lang="hu-HU" sz="2800" dirty="0" smtClean="0">
                <a:latin typeface="Garamond" pitchFamily="18" charset="0"/>
              </a:rPr>
              <a:t>)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i="1" dirty="0" smtClean="0">
                <a:latin typeface="Garamond" pitchFamily="18" charset="0"/>
              </a:rPr>
              <a:t>alapszakos</a:t>
            </a:r>
            <a:r>
              <a:rPr lang="hu-HU" sz="2800" dirty="0" smtClean="0">
                <a:latin typeface="Garamond" pitchFamily="18" charset="0"/>
              </a:rPr>
              <a:t> diploma (</a:t>
            </a:r>
            <a:r>
              <a:rPr lang="hu-HU" sz="2800" dirty="0" err="1" smtClean="0">
                <a:latin typeface="Garamond" pitchFamily="18" charset="0"/>
              </a:rPr>
              <a:t>BSc</a:t>
            </a:r>
            <a:r>
              <a:rPr lang="hu-HU" sz="2800" dirty="0" smtClean="0">
                <a:latin typeface="Garamond" pitchFamily="18" charset="0"/>
              </a:rPr>
              <a:t>→)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i="1" dirty="0" smtClean="0">
                <a:latin typeface="Garamond" pitchFamily="18" charset="0"/>
              </a:rPr>
              <a:t>egyetlen</a:t>
            </a:r>
            <a:r>
              <a:rPr lang="hu-HU" sz="2800" dirty="0" smtClean="0">
                <a:latin typeface="Garamond" pitchFamily="18" charset="0"/>
              </a:rPr>
              <a:t> tanárszak (</a:t>
            </a:r>
            <a:r>
              <a:rPr lang="hu-HU" sz="2800" dirty="0" err="1" smtClean="0">
                <a:latin typeface="Garamond" pitchFamily="18" charset="0"/>
              </a:rPr>
              <a:t>MSc</a:t>
            </a:r>
            <a:r>
              <a:rPr lang="hu-HU" sz="2800" dirty="0" smtClean="0">
                <a:latin typeface="Garamond" pitchFamily="18" charset="0"/>
              </a:rPr>
              <a:t>←)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dirty="0" err="1" smtClean="0">
                <a:latin typeface="Garamond" pitchFamily="18" charset="0"/>
              </a:rPr>
              <a:t>BSc</a:t>
            </a:r>
            <a:r>
              <a:rPr lang="hu-HU" sz="2800" dirty="0" smtClean="0">
                <a:latin typeface="Garamond" pitchFamily="18" charset="0"/>
              </a:rPr>
              <a:t> – </a:t>
            </a:r>
            <a:r>
              <a:rPr lang="hu-HU" sz="2800" i="1" dirty="0" smtClean="0">
                <a:latin typeface="Garamond" pitchFamily="18" charset="0"/>
              </a:rPr>
              <a:t>praktikus</a:t>
            </a:r>
            <a:r>
              <a:rPr lang="hu-HU" sz="2800" dirty="0" smtClean="0">
                <a:latin typeface="Garamond" pitchFamily="18" charset="0"/>
              </a:rPr>
              <a:t> ismeretek, </a:t>
            </a:r>
            <a:r>
              <a:rPr lang="hu-HU" sz="2800" dirty="0" err="1" smtClean="0">
                <a:latin typeface="Garamond" pitchFamily="18" charset="0"/>
              </a:rPr>
              <a:t>MSc</a:t>
            </a:r>
            <a:r>
              <a:rPr lang="hu-HU" sz="2800" dirty="0" smtClean="0">
                <a:latin typeface="Garamond" pitchFamily="18" charset="0"/>
              </a:rPr>
              <a:t> – </a:t>
            </a:r>
            <a:r>
              <a:rPr lang="hu-HU" sz="2800" i="1" dirty="0" smtClean="0">
                <a:latin typeface="Garamond" pitchFamily="18" charset="0"/>
              </a:rPr>
              <a:t>elvont</a:t>
            </a:r>
            <a:r>
              <a:rPr lang="hu-HU" sz="2800" dirty="0" smtClean="0">
                <a:latin typeface="Garamond" pitchFamily="18" charset="0"/>
              </a:rPr>
              <a:t> ismeretek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i="1" dirty="0">
                <a:latin typeface="Garamond" pitchFamily="18" charset="0"/>
              </a:rPr>
              <a:t>másfél-szakosság</a:t>
            </a:r>
            <a:r>
              <a:rPr lang="hu-HU" sz="2800" dirty="0">
                <a:latin typeface="Garamond" pitchFamily="18" charset="0"/>
              </a:rPr>
              <a:t> (minor/major)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i="1" dirty="0" smtClean="0">
                <a:latin typeface="Garamond" pitchFamily="18" charset="0"/>
              </a:rPr>
              <a:t>új</a:t>
            </a:r>
            <a:r>
              <a:rPr lang="hu-HU" sz="2800" dirty="0" smtClean="0">
                <a:latin typeface="Garamond" pitchFamily="18" charset="0"/>
              </a:rPr>
              <a:t> vizsgarendszer (szakdolgozat+portfólió)</a:t>
            </a:r>
          </a:p>
          <a:p>
            <a:pPr marL="268288" indent="-268288">
              <a:lnSpc>
                <a:spcPct val="90000"/>
              </a:lnSpc>
            </a:pPr>
            <a:r>
              <a:rPr lang="hu-HU" sz="2800" i="1" dirty="0" smtClean="0">
                <a:latin typeface="Garamond" pitchFamily="18" charset="0"/>
              </a:rPr>
              <a:t>szakirányok</a:t>
            </a:r>
            <a:r>
              <a:rPr lang="hu-HU" sz="2800" dirty="0" smtClean="0">
                <a:latin typeface="Garamond" pitchFamily="18" charset="0"/>
              </a:rPr>
              <a:t> némi specializációt tesznek lehetővé (T/M…→</a:t>
            </a:r>
            <a:r>
              <a:rPr lang="hu-HU" sz="2800" dirty="0" err="1" smtClean="0">
                <a:latin typeface="Garamond" pitchFamily="18" charset="0"/>
              </a:rPr>
              <a:t>MSc</a:t>
            </a:r>
            <a:r>
              <a:rPr lang="hu-HU" sz="2800" dirty="0" smtClean="0">
                <a:latin typeface="Garamond" pitchFamily="18" charset="0"/>
              </a:rPr>
              <a:t>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10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jelen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Oktatott tárgyak – </a:t>
            </a:r>
            <a:r>
              <a:rPr lang="hu-HU" sz="2800" b="1" dirty="0" smtClean="0">
                <a:latin typeface="Garamond" pitchFamily="18" charset="0"/>
              </a:rPr>
              <a:t>a </a:t>
            </a:r>
            <a:r>
              <a:rPr lang="hu-HU" sz="2800" b="1" dirty="0" err="1" smtClean="0">
                <a:solidFill>
                  <a:srgbClr val="FF0000"/>
                </a:solidFill>
                <a:latin typeface="Garamond" pitchFamily="18" charset="0"/>
              </a:rPr>
              <a:t>BSc</a:t>
            </a:r>
            <a:r>
              <a:rPr lang="hu-HU" sz="2800" b="1" dirty="0" err="1" smtClean="0">
                <a:latin typeface="Garamond" pitchFamily="18" charset="0"/>
              </a:rPr>
              <a:t>-n</a:t>
            </a:r>
            <a:r>
              <a:rPr lang="hu-HU" b="1" dirty="0" smtClean="0">
                <a:latin typeface="Garamond" pitchFamily="18" charset="0"/>
              </a:rPr>
              <a:t>:</a:t>
            </a:r>
          </a:p>
          <a:p>
            <a:pPr marL="457200" indent="-457200"/>
            <a:r>
              <a:rPr lang="hu-HU" sz="2800" dirty="0"/>
              <a:t>T: Programozási alapismeretek</a:t>
            </a:r>
          </a:p>
          <a:p>
            <a:pPr marL="457200" indent="-457200"/>
            <a:r>
              <a:rPr lang="hu-HU" sz="2800" dirty="0" smtClean="0"/>
              <a:t>T: Közismereti informatika alapjai</a:t>
            </a:r>
          </a:p>
          <a:p>
            <a:pPr marL="457200" indent="-457200"/>
            <a:r>
              <a:rPr lang="hu-HU" sz="2800" dirty="0" smtClean="0"/>
              <a:t>T: Informatikai versenyfeladatok</a:t>
            </a:r>
            <a:r>
              <a:rPr lang="hu-HU" sz="2800" baseline="0" dirty="0" smtClean="0"/>
              <a:t> 1-2.</a:t>
            </a:r>
          </a:p>
          <a:p>
            <a:pPr marL="457200" indent="-457200"/>
            <a:r>
              <a:rPr lang="hu-HU" sz="2800" baseline="0" dirty="0" smtClean="0"/>
              <a:t>M: Közismereti informatika 1-2.</a:t>
            </a:r>
          </a:p>
          <a:p>
            <a:pPr marL="457200" indent="-457200"/>
            <a:r>
              <a:rPr lang="hu-HU" sz="2800" baseline="0" dirty="0" smtClean="0"/>
              <a:t>M: Adatszerkezetek 1-2.</a:t>
            </a:r>
          </a:p>
          <a:p>
            <a:pPr marL="457200" indent="-457200"/>
            <a:r>
              <a:rPr lang="hu-HU" sz="2800" dirty="0" smtClean="0"/>
              <a:t>M: Programozási alapismeretek-M</a:t>
            </a:r>
          </a:p>
          <a:p>
            <a:pPr marL="457200" indent="-457200"/>
            <a:endParaRPr lang="hu-HU" sz="2800" dirty="0" smtClean="0"/>
          </a:p>
          <a:p>
            <a:pPr marL="457200" indent="-457200"/>
            <a:r>
              <a:rPr lang="hu-HU" sz="2800" dirty="0" smtClean="0"/>
              <a:t>Szakdolgozati témavezetés – programozás dominanciájú téma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11</a:t>
            </a:fld>
            <a:r>
              <a:rPr lang="hu-HU" dirty="0" smtClean="0"/>
              <a:t>/25</a:t>
            </a:r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cxnSp>
        <p:nvCxnSpPr>
          <p:cNvPr id="7" name="Egyenes összekötő 6"/>
          <p:cNvCxnSpPr/>
          <p:nvPr/>
        </p:nvCxnSpPr>
        <p:spPr>
          <a:xfrm>
            <a:off x="3347864" y="5229200"/>
            <a:ext cx="5904656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506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3150" y="19914"/>
            <a:ext cx="5181600" cy="1111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>
                <a:latin typeface="Garamond" pitchFamily="18" charset="0"/>
              </a:rPr>
              <a:t>A jelen </a:t>
            </a:r>
            <a:r>
              <a:rPr lang="hu-HU" dirty="0" smtClean="0">
                <a:latin typeface="Garamond" pitchFamily="18" charset="0"/>
              </a:rPr>
              <a:t>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41438"/>
            <a:ext cx="6621463" cy="5256212"/>
          </a:xfrm>
        </p:spPr>
        <p:txBody>
          <a:bodyPr/>
          <a:lstStyle/>
          <a:p>
            <a:pPr marL="6350" indent="-635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b="1" dirty="0" smtClean="0">
                <a:latin typeface="Garamond" pitchFamily="18" charset="0"/>
              </a:rPr>
              <a:t>Új </a:t>
            </a:r>
            <a:r>
              <a:rPr lang="hu-HU" b="1" dirty="0" err="1" smtClean="0">
                <a:solidFill>
                  <a:srgbClr val="FF0000"/>
                </a:solidFill>
                <a:latin typeface="Garamond" pitchFamily="18" charset="0"/>
              </a:rPr>
              <a:t>MSc</a:t>
            </a:r>
            <a:r>
              <a:rPr lang="hu-HU" b="1" dirty="0" err="1" smtClean="0">
                <a:latin typeface="Garamond" pitchFamily="18" charset="0"/>
              </a:rPr>
              <a:t>-s</a:t>
            </a:r>
            <a:r>
              <a:rPr lang="hu-HU" b="1" dirty="0" smtClean="0">
                <a:latin typeface="Garamond" pitchFamily="18" charset="0"/>
              </a:rPr>
              <a:t> képesítési követelmények:</a:t>
            </a:r>
            <a:endParaRPr lang="da-DK" b="1" dirty="0" smtClean="0">
              <a:latin typeface="Garamond" pitchFamily="18" charset="0"/>
            </a:endParaRP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b="1" dirty="0" smtClean="0">
                <a:latin typeface="Garamond" pitchFamily="18" charset="0"/>
              </a:rPr>
              <a:t>Iskolai tanítási gyakorlat informatikából </a:t>
            </a:r>
            <a:r>
              <a:rPr lang="hu-HU" sz="2800" dirty="0" smtClean="0">
                <a:latin typeface="Garamond" pitchFamily="18" charset="0"/>
              </a:rPr>
              <a:t>(</a:t>
            </a:r>
            <a:r>
              <a:rPr lang="hu-HU" sz="2400" dirty="0" smtClean="0">
                <a:latin typeface="Garamond" pitchFamily="18" charset="0"/>
              </a:rPr>
              <a:t>3 – 5 kredit</a:t>
            </a:r>
            <a:r>
              <a:rPr lang="hu-HU" sz="2800" dirty="0" smtClean="0">
                <a:latin typeface="Garamond" pitchFamily="18" charset="0"/>
              </a:rPr>
              <a:t>)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b="1" dirty="0" smtClean="0">
                <a:latin typeface="Garamond" pitchFamily="18" charset="0"/>
              </a:rPr>
              <a:t>Informatika szakmódszertan </a:t>
            </a:r>
            <a:r>
              <a:rPr lang="hu-HU" sz="2800" dirty="0" smtClean="0">
                <a:latin typeface="Garamond" pitchFamily="18" charset="0"/>
              </a:rPr>
              <a:t>(</a:t>
            </a:r>
            <a:r>
              <a:rPr lang="hu-HU" sz="2400" dirty="0" smtClean="0">
                <a:latin typeface="Garamond" pitchFamily="18" charset="0"/>
              </a:rPr>
              <a:t>6 – 9 kredit</a:t>
            </a:r>
            <a:r>
              <a:rPr lang="hu-HU" sz="2800" dirty="0" smtClean="0">
                <a:latin typeface="Garamond" pitchFamily="18" charset="0"/>
              </a:rPr>
              <a:t>)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Informatikai szakmai ismeretkörök:</a:t>
            </a:r>
          </a:p>
          <a:p>
            <a:pPr marL="835026" lvl="1" indent="-271463">
              <a:lnSpc>
                <a:spcPct val="90000"/>
              </a:lnSpc>
              <a:defRPr/>
            </a:pPr>
            <a:r>
              <a:rPr lang="hu-HU" sz="2400" dirty="0" smtClean="0">
                <a:latin typeface="Garamond" pitchFamily="18" charset="0"/>
              </a:rPr>
              <a:t>Informatika és társadalom (2 – 4 kredit)</a:t>
            </a:r>
          </a:p>
          <a:p>
            <a:pPr marL="835026" lvl="1" indent="-271463">
              <a:lnSpc>
                <a:spcPct val="90000"/>
              </a:lnSpc>
              <a:defRPr/>
            </a:pPr>
            <a:r>
              <a:rPr lang="hu-HU" sz="2400" b="1" dirty="0" smtClean="0">
                <a:latin typeface="Garamond" pitchFamily="18" charset="0"/>
              </a:rPr>
              <a:t>Informatikai alkalmazások </a:t>
            </a:r>
            <a:r>
              <a:rPr lang="hu-HU" sz="2400" dirty="0" smtClean="0">
                <a:latin typeface="Garamond" pitchFamily="18" charset="0"/>
              </a:rPr>
              <a:t>(6 – 20 kredit)</a:t>
            </a:r>
          </a:p>
          <a:p>
            <a:pPr marL="835026" lvl="1" indent="-271463">
              <a:lnSpc>
                <a:spcPct val="90000"/>
              </a:lnSpc>
              <a:defRPr/>
            </a:pPr>
            <a:r>
              <a:rPr lang="hu-HU" sz="2400" b="1" dirty="0" smtClean="0">
                <a:latin typeface="Garamond" pitchFamily="18" charset="0"/>
              </a:rPr>
              <a:t>Algoritmizálás és programozási nyelvek </a:t>
            </a:r>
            <a:br>
              <a:rPr lang="hu-HU" sz="2400" b="1" dirty="0" smtClean="0">
                <a:latin typeface="Garamond" pitchFamily="18" charset="0"/>
              </a:rPr>
            </a:br>
            <a:r>
              <a:rPr lang="hu-HU" sz="2400" dirty="0" smtClean="0">
                <a:latin typeface="Garamond" pitchFamily="18" charset="0"/>
              </a:rPr>
              <a:t>(4 – 15 kredit)</a:t>
            </a:r>
          </a:p>
          <a:p>
            <a:pPr marL="835026" lvl="1" indent="-271463">
              <a:lnSpc>
                <a:spcPct val="90000"/>
              </a:lnSpc>
              <a:defRPr/>
            </a:pPr>
            <a:r>
              <a:rPr lang="hu-HU" sz="2400" dirty="0" smtClean="0">
                <a:latin typeface="Garamond" pitchFamily="18" charset="0"/>
              </a:rPr>
              <a:t>Információs technológiák (4 – 15 kredit)</a:t>
            </a:r>
          </a:p>
          <a:p>
            <a:pPr marL="6350" indent="-6350">
              <a:lnSpc>
                <a:spcPct val="90000"/>
              </a:lnSpc>
              <a:defRPr/>
            </a:pPr>
            <a:endParaRPr lang="hu-HU" sz="2800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12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jelen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Oktatott tárgyak az </a:t>
            </a:r>
            <a:r>
              <a:rPr lang="hu-HU" b="1" dirty="0" err="1" smtClean="0">
                <a:solidFill>
                  <a:srgbClr val="FF0000"/>
                </a:solidFill>
                <a:latin typeface="Garamond" pitchFamily="18" charset="0"/>
              </a:rPr>
              <a:t>MSc</a:t>
            </a:r>
            <a:r>
              <a:rPr lang="hu-HU" b="1" dirty="0" err="1" smtClean="0">
                <a:latin typeface="Garamond" pitchFamily="18" charset="0"/>
              </a:rPr>
              <a:t>-n</a:t>
            </a:r>
            <a:r>
              <a:rPr lang="hu-HU" b="1" dirty="0" smtClean="0">
                <a:latin typeface="Garamond" pitchFamily="18" charset="0"/>
              </a:rPr>
              <a:t>:</a:t>
            </a:r>
          </a:p>
          <a:p>
            <a:pPr marL="457200" indent="-457200"/>
            <a:r>
              <a:rPr lang="hu-HU" sz="2800" dirty="0" smtClean="0"/>
              <a:t>Oktatási alkalmazások</a:t>
            </a:r>
          </a:p>
          <a:p>
            <a:pPr marL="457200" indent="-457200"/>
            <a:r>
              <a:rPr lang="hu-HU" sz="2800" dirty="0" smtClean="0"/>
              <a:t>Algoritmizálás</a:t>
            </a:r>
            <a:r>
              <a:rPr lang="hu-HU" sz="2800" baseline="0" dirty="0" smtClean="0"/>
              <a:t> és adatmodellezés tanítása</a:t>
            </a:r>
          </a:p>
          <a:p>
            <a:pPr marL="457200" indent="-457200"/>
            <a:r>
              <a:rPr lang="hu-HU" sz="2800" dirty="0" smtClean="0"/>
              <a:t>Informatika oktatása 1-2.</a:t>
            </a:r>
          </a:p>
          <a:p>
            <a:pPr marL="457200" indent="-457200"/>
            <a:endParaRPr lang="hu-HU" sz="2800" dirty="0" smtClean="0"/>
          </a:p>
          <a:p>
            <a:pPr marL="457200" indent="-457200"/>
            <a:r>
              <a:rPr lang="hu-HU" sz="2800" dirty="0" smtClean="0"/>
              <a:t>Szakdolgozati  témavezetés </a:t>
            </a:r>
            <a:r>
              <a:rPr lang="hu-HU" sz="2800" dirty="0"/>
              <a:t>– </a:t>
            </a:r>
            <a:r>
              <a:rPr lang="hu-HU" sz="2800" dirty="0" smtClean="0"/>
              <a:t>a portfólió </a:t>
            </a:r>
            <a:r>
              <a:rPr lang="hu-HU" sz="2800" dirty="0"/>
              <a:t>50%-a </a:t>
            </a:r>
            <a:r>
              <a:rPr lang="hu-HU" sz="2800" dirty="0" smtClean="0"/>
              <a:t>szakmódszertan</a:t>
            </a:r>
            <a:endParaRPr lang="hu-HU" sz="2800" dirty="0"/>
          </a:p>
          <a:p>
            <a:pPr marL="457200" indent="-457200"/>
            <a:endParaRPr lang="hu-HU" sz="2800" dirty="0"/>
          </a:p>
          <a:p>
            <a:endParaRPr lang="hu-HU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cxnSp>
        <p:nvCxnSpPr>
          <p:cNvPr id="7" name="Egyenes összekötő 6"/>
          <p:cNvCxnSpPr/>
          <p:nvPr/>
        </p:nvCxnSpPr>
        <p:spPr>
          <a:xfrm>
            <a:off x="3347864" y="3717032"/>
            <a:ext cx="5904656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13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46842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 és jelen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Tehetséggondozás:</a:t>
            </a:r>
          </a:p>
          <a:p>
            <a:r>
              <a:rPr lang="hu-HU" sz="2800" dirty="0" smtClean="0"/>
              <a:t>versenyszervezés</a:t>
            </a:r>
          </a:p>
          <a:p>
            <a:pPr lvl="1"/>
            <a:r>
              <a:rPr lang="hu-HU" sz="2400" dirty="0" smtClean="0"/>
              <a:t>programozás</a:t>
            </a:r>
          </a:p>
          <a:p>
            <a:pPr lvl="1"/>
            <a:r>
              <a:rPr lang="hu-HU" sz="2400" dirty="0" smtClean="0"/>
              <a:t>alkalmazói rendszerek</a:t>
            </a:r>
          </a:p>
          <a:p>
            <a:r>
              <a:rPr lang="hu-HU" sz="2800" dirty="0" smtClean="0"/>
              <a:t>feladat-, tananyag-kidolgozás </a:t>
            </a:r>
          </a:p>
          <a:p>
            <a:r>
              <a:rPr lang="hu-HU" sz="2800" dirty="0" smtClean="0"/>
              <a:t>felkészítés a Neumann </a:t>
            </a:r>
            <a:r>
              <a:rPr lang="hu-HU" sz="2800" dirty="0"/>
              <a:t>János </a:t>
            </a:r>
            <a:r>
              <a:rPr lang="hu-HU" sz="2800" dirty="0" smtClean="0"/>
              <a:t>Tehetség-gondozó </a:t>
            </a:r>
            <a:r>
              <a:rPr lang="hu-HU" sz="2800" dirty="0"/>
              <a:t>Program </a:t>
            </a:r>
            <a:r>
              <a:rPr lang="hu-HU" sz="2800" dirty="0" smtClean="0"/>
              <a:t>keretében (</a:t>
            </a:r>
            <a:r>
              <a:rPr lang="hu-HU" sz="2200" dirty="0" smtClean="0"/>
              <a:t>és azon kívül</a:t>
            </a:r>
            <a:r>
              <a:rPr lang="hu-HU" sz="2800" dirty="0" smtClean="0"/>
              <a:t>)</a:t>
            </a:r>
          </a:p>
          <a:p>
            <a:pPr lvl="1"/>
            <a:r>
              <a:rPr lang="hu-HU" sz="2600" dirty="0" smtClean="0"/>
              <a:t>szakkör</a:t>
            </a:r>
          </a:p>
          <a:p>
            <a:pPr lvl="1"/>
            <a:r>
              <a:rPr lang="hu-HU" sz="2600" dirty="0" smtClean="0"/>
              <a:t>szakköri füzetek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14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27390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 és jelen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Eredmények</a:t>
            </a:r>
            <a:r>
              <a:rPr lang="hu-HU" dirty="0" smtClean="0">
                <a:latin typeface="Garamond" pitchFamily="18" charset="0"/>
              </a:rPr>
              <a:t>:</a:t>
            </a:r>
          </a:p>
          <a:p>
            <a:r>
              <a:rPr lang="hu-HU" sz="2800" dirty="0" smtClean="0"/>
              <a:t>versenyek: </a:t>
            </a:r>
          </a:p>
          <a:p>
            <a:pPr lvl="1"/>
            <a:r>
              <a:rPr lang="hu-HU" sz="2400" dirty="0" err="1" smtClean="0"/>
              <a:t>NTOKSzTV</a:t>
            </a:r>
            <a:r>
              <a:rPr lang="hu-HU" sz="2400" dirty="0"/>
              <a:t> </a:t>
            </a:r>
            <a:r>
              <a:rPr lang="hu-HU" sz="2400" dirty="0" smtClean="0"/>
              <a:t>(programozás/alkalmazói rendszerek) </a:t>
            </a:r>
          </a:p>
          <a:p>
            <a:pPr lvl="1"/>
            <a:r>
              <a:rPr lang="hu-HU" sz="2400" dirty="0" err="1" smtClean="0"/>
              <a:t>LogoOSzTV</a:t>
            </a:r>
            <a:endParaRPr lang="hu-HU" sz="2400" dirty="0" smtClean="0"/>
          </a:p>
          <a:p>
            <a:r>
              <a:rPr lang="hu-HU" sz="2800" dirty="0" smtClean="0"/>
              <a:t>létszámok: </a:t>
            </a:r>
          </a:p>
          <a:p>
            <a:pPr lvl="1"/>
            <a:r>
              <a:rPr lang="hu-HU" sz="2400" dirty="0" smtClean="0"/>
              <a:t>NT: 3000-6000 (</a:t>
            </a:r>
            <a:r>
              <a:rPr lang="hu-HU" sz="1600" dirty="0" smtClean="0"/>
              <a:t>döntőben: 200</a:t>
            </a:r>
            <a:r>
              <a:rPr lang="hu-HU" sz="2400" dirty="0" smtClean="0"/>
              <a:t>), </a:t>
            </a:r>
          </a:p>
          <a:p>
            <a:pPr lvl="1"/>
            <a:r>
              <a:rPr lang="hu-HU" sz="2400" dirty="0" err="1" smtClean="0"/>
              <a:t>Logo</a:t>
            </a:r>
            <a:r>
              <a:rPr lang="hu-HU" sz="2400" dirty="0" smtClean="0"/>
              <a:t>: 500-3500 (</a:t>
            </a:r>
            <a:r>
              <a:rPr lang="hu-HU" sz="1600" dirty="0"/>
              <a:t>döntőben: 100</a:t>
            </a:r>
            <a:r>
              <a:rPr lang="hu-HU" sz="2400" dirty="0" smtClean="0"/>
              <a:t>)</a:t>
            </a:r>
          </a:p>
          <a:p>
            <a:r>
              <a:rPr lang="hu-HU" sz="2800" dirty="0" smtClean="0"/>
              <a:t>olimpiák: </a:t>
            </a:r>
          </a:p>
          <a:p>
            <a:pPr lvl="1"/>
            <a:r>
              <a:rPr lang="hu-HU" sz="2400" dirty="0" smtClean="0"/>
              <a:t>Nemzetközi –</a:t>
            </a:r>
            <a:r>
              <a:rPr lang="hu-HU" sz="2400" dirty="0"/>
              <a:t> </a:t>
            </a:r>
            <a:r>
              <a:rPr lang="hu-HU" sz="2400" dirty="0" smtClean="0"/>
              <a:t>IOI’x </a:t>
            </a:r>
            <a:r>
              <a:rPr lang="hu-HU" sz="2400" dirty="0"/>
              <a:t>(</a:t>
            </a:r>
            <a:r>
              <a:rPr lang="hu-HU" sz="2400" dirty="0" err="1"/>
              <a:t>x</a:t>
            </a:r>
            <a:r>
              <a:rPr lang="hu-HU" sz="2400" dirty="0"/>
              <a:t>=89</a:t>
            </a:r>
            <a:r>
              <a:rPr lang="hu-HU" sz="2400" dirty="0" smtClean="0"/>
              <a:t>..)</a:t>
            </a:r>
          </a:p>
          <a:p>
            <a:pPr lvl="1"/>
            <a:r>
              <a:rPr lang="hu-HU" sz="2400" dirty="0" smtClean="0"/>
              <a:t>Közép-Európai –</a:t>
            </a:r>
            <a:r>
              <a:rPr lang="hu-HU" sz="2400" dirty="0"/>
              <a:t> </a:t>
            </a:r>
            <a:r>
              <a:rPr lang="hu-HU" sz="2400" dirty="0" smtClean="0"/>
              <a:t>CEOI’y (</a:t>
            </a:r>
            <a:r>
              <a:rPr lang="hu-HU" sz="2400" dirty="0" err="1" smtClean="0"/>
              <a:t>y</a:t>
            </a:r>
            <a:r>
              <a:rPr lang="hu-HU" sz="2400" dirty="0" smtClean="0"/>
              <a:t>=94..)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15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611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 és jelen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3150" y="1341438"/>
            <a:ext cx="6800850" cy="4754562"/>
          </a:xfrm>
        </p:spPr>
        <p:txBody>
          <a:bodyPr/>
          <a:lstStyle/>
          <a:p>
            <a:pPr marL="0" indent="0">
              <a:spcBef>
                <a:spcPct val="30000"/>
              </a:spcBef>
              <a:buClrTx/>
              <a:buSzTx/>
              <a:buNone/>
              <a:defRPr/>
            </a:pPr>
            <a:r>
              <a:rPr lang="hu-HU" b="1" kern="1200" dirty="0">
                <a:latin typeface="Garamond" pitchFamily="18" charset="0"/>
              </a:rPr>
              <a:t>Neumann János Tehetséggondozó </a:t>
            </a:r>
            <a:r>
              <a:rPr lang="hu-HU" b="1" kern="1200" dirty="0" smtClean="0">
                <a:latin typeface="Garamond" pitchFamily="18" charset="0"/>
              </a:rPr>
              <a:t>Program </a:t>
            </a:r>
            <a:r>
              <a:rPr lang="hu-HU" sz="2800" b="1" kern="1200" dirty="0" smtClean="0">
                <a:latin typeface="Garamond" pitchFamily="18" charset="0"/>
              </a:rPr>
              <a:t>keretében készült „tanfüzetek”</a:t>
            </a:r>
            <a:r>
              <a:rPr lang="hu-HU" b="1" kern="1200" dirty="0" smtClean="0">
                <a:latin typeface="Garamond" pitchFamily="18" charset="0"/>
              </a:rPr>
              <a:t>:</a:t>
            </a:r>
            <a:endParaRPr lang="hu-HU" b="1" kern="1200" dirty="0">
              <a:latin typeface="Garamond" pitchFamily="18" charset="0"/>
            </a:endParaRPr>
          </a:p>
          <a:p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”Gráfok, gráf–algoritmusok.”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”A </a:t>
            </a:r>
            <a:r>
              <a:rPr lang="hu-HU" sz="2200" kern="1200" dirty="0" err="1">
                <a:latin typeface="Garamond" pitchFamily="18" charset="0"/>
              </a:rPr>
              <a:t>gráfbejárás</a:t>
            </a:r>
            <a:r>
              <a:rPr lang="hu-HU" sz="2200" kern="1200" dirty="0">
                <a:latin typeface="Garamond" pitchFamily="18" charset="0"/>
              </a:rPr>
              <a:t> alkalmazásai.”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Heizlerné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Bakonyi </a:t>
            </a:r>
            <a:r>
              <a:rPr lang="hu-HU" sz="2200" kern="1200" dirty="0" smtClean="0">
                <a:latin typeface="Garamond" pitchFamily="18" charset="0"/>
              </a:rPr>
              <a:t>V.–</a:t>
            </a:r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„Rekurzió.”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„Rendezések.”</a:t>
            </a:r>
          </a:p>
          <a:p>
            <a:r>
              <a:rPr lang="hu-HU" sz="2200" kern="1200" dirty="0" smtClean="0">
                <a:latin typeface="Garamond" pitchFamily="18" charset="0"/>
              </a:rPr>
              <a:t>Harangozó </a:t>
            </a:r>
            <a:r>
              <a:rPr lang="hu-HU" sz="2200" kern="1200" dirty="0">
                <a:latin typeface="Garamond" pitchFamily="18" charset="0"/>
              </a:rPr>
              <a:t>É</a:t>
            </a:r>
            <a:r>
              <a:rPr lang="hu-HU" sz="2200" kern="1200" dirty="0" smtClean="0">
                <a:latin typeface="Garamond" pitchFamily="18" charset="0"/>
              </a:rPr>
              <a:t>.–</a:t>
            </a:r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„A táblázat típuskonstrukció.”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„Gráfokkal kapcsolatos algoritmusok.”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Heizlerné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Bakonyi V</a:t>
            </a:r>
            <a:r>
              <a:rPr lang="hu-HU" sz="2200" kern="1200" dirty="0" smtClean="0">
                <a:latin typeface="Garamond" pitchFamily="18" charset="0"/>
              </a:rPr>
              <a:t>.–</a:t>
            </a:r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„Funkcionális programozás.”</a:t>
            </a:r>
          </a:p>
          <a:p>
            <a:r>
              <a:rPr lang="hu-HU" sz="2200" kern="1200" dirty="0" err="1" smtClean="0">
                <a:latin typeface="Garamond" pitchFamily="18" charset="0"/>
              </a:rPr>
              <a:t>Heizlerné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Bakonyi V</a:t>
            </a:r>
            <a:r>
              <a:rPr lang="hu-HU" sz="2200" kern="1200" dirty="0" smtClean="0">
                <a:latin typeface="Garamond" pitchFamily="18" charset="0"/>
              </a:rPr>
              <a:t>.–</a:t>
            </a:r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„Logikai programozás.”</a:t>
            </a:r>
          </a:p>
          <a:p>
            <a:r>
              <a:rPr lang="hu-HU" sz="2200" kern="1200" dirty="0" smtClean="0">
                <a:latin typeface="Garamond" pitchFamily="18" charset="0"/>
              </a:rPr>
              <a:t>Harangozó </a:t>
            </a:r>
            <a:r>
              <a:rPr lang="hu-HU" sz="2200" kern="1200" dirty="0">
                <a:latin typeface="Garamond" pitchFamily="18" charset="0"/>
              </a:rPr>
              <a:t>É</a:t>
            </a:r>
            <a:r>
              <a:rPr lang="hu-HU" sz="2200" kern="1200" dirty="0" smtClean="0">
                <a:latin typeface="Garamond" pitchFamily="18" charset="0"/>
              </a:rPr>
              <a:t>.–</a:t>
            </a:r>
            <a:r>
              <a:rPr lang="hu-HU" sz="2200" kern="1200" dirty="0" err="1" smtClean="0">
                <a:latin typeface="Garamond" pitchFamily="18" charset="0"/>
              </a:rPr>
              <a:t>Zsakó</a:t>
            </a:r>
            <a:r>
              <a:rPr lang="hu-HU" sz="2200" kern="1200" dirty="0" smtClean="0">
                <a:latin typeface="Garamond" pitchFamily="18" charset="0"/>
              </a:rPr>
              <a:t> </a:t>
            </a:r>
            <a:r>
              <a:rPr lang="hu-HU" sz="2200" kern="1200" dirty="0">
                <a:latin typeface="Garamond" pitchFamily="18" charset="0"/>
              </a:rPr>
              <a:t>L.: „Listák.”</a:t>
            </a:r>
          </a:p>
          <a:p>
            <a:endParaRPr lang="hu-HU" sz="2600" dirty="0">
              <a:latin typeface="Garamond" pitchFamily="18" charset="0"/>
            </a:endParaRPr>
          </a:p>
        </p:txBody>
      </p:sp>
      <p:sp>
        <p:nvSpPr>
          <p:cNvPr id="7" name="Téglalap feliratnak 6"/>
          <p:cNvSpPr/>
          <p:nvPr/>
        </p:nvSpPr>
        <p:spPr>
          <a:xfrm>
            <a:off x="1377360" y="2318400"/>
            <a:ext cx="1296144" cy="504056"/>
          </a:xfrm>
          <a:prstGeom prst="wedgeRectCallout">
            <a:avLst>
              <a:gd name="adj1" fmla="val 39132"/>
              <a:gd name="adj2" fmla="val 4147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hu-HU" sz="2200" dirty="0" smtClean="0">
                <a:solidFill>
                  <a:schemeClr val="tx1"/>
                </a:solidFill>
                <a:latin typeface="Garamond" pitchFamily="18" charset="0"/>
              </a:rPr>
              <a:t>Szlávi P. –</a:t>
            </a:r>
            <a:endParaRPr lang="hu-HU" sz="22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12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16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37334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autoRev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1.48148E-6 L 0.00278 0.5243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3150" y="22661"/>
            <a:ext cx="5181600" cy="1111250"/>
          </a:xfrm>
        </p:spPr>
        <p:txBody>
          <a:bodyPr/>
          <a:lstStyle/>
          <a:p>
            <a:r>
              <a:rPr lang="hu-HU" dirty="0">
                <a:latin typeface="Garamond" pitchFamily="18" charset="0"/>
              </a:rPr>
              <a:t> A </a:t>
            </a:r>
            <a:r>
              <a:rPr lang="hu-HU" dirty="0" smtClean="0">
                <a:latin typeface="Garamond" pitchFamily="18" charset="0"/>
              </a:rPr>
              <a:t>várható jövő 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41438"/>
            <a:ext cx="6621463" cy="5256212"/>
          </a:xfrm>
        </p:spPr>
        <p:txBody>
          <a:bodyPr/>
          <a:lstStyle/>
          <a:p>
            <a:pPr marL="6350" indent="-6350">
              <a:lnSpc>
                <a:spcPct val="90000"/>
              </a:lnSpc>
              <a:buNone/>
              <a:defRPr/>
            </a:pP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Megújuló</a:t>
            </a:r>
            <a:r>
              <a:rPr lang="hu-HU" b="1" dirty="0" smtClean="0">
                <a:latin typeface="Garamond" pitchFamily="18" charset="0"/>
              </a:rPr>
              <a:t> </a:t>
            </a:r>
            <a:r>
              <a:rPr lang="hu-HU" b="1" dirty="0">
                <a:latin typeface="Garamond" pitchFamily="18" charset="0"/>
              </a:rPr>
              <a:t>tanárképzés </a:t>
            </a:r>
            <a:r>
              <a:rPr lang="hu-HU" b="1" dirty="0" smtClean="0">
                <a:latin typeface="Garamond" pitchFamily="18" charset="0"/>
              </a:rPr>
              <a:t>– alapelvek:</a:t>
            </a:r>
            <a:endParaRPr lang="da-DK" b="1" dirty="0" smtClean="0">
              <a:latin typeface="Garamond" pitchFamily="18" charset="0"/>
            </a:endParaRP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i="1" dirty="0" smtClean="0">
                <a:latin typeface="Garamond" pitchFamily="18" charset="0"/>
              </a:rPr>
              <a:t>osztatlan</a:t>
            </a:r>
            <a:r>
              <a:rPr lang="hu-HU" sz="2800" dirty="0" smtClean="0">
                <a:latin typeface="Garamond" pitchFamily="18" charset="0"/>
              </a:rPr>
              <a:t>, </a:t>
            </a:r>
            <a:r>
              <a:rPr lang="hu-HU" sz="2800" i="1" dirty="0" smtClean="0">
                <a:latin typeface="Garamond" pitchFamily="18" charset="0"/>
              </a:rPr>
              <a:t>kétszakos</a:t>
            </a:r>
            <a:r>
              <a:rPr lang="hu-HU" sz="2800" dirty="0" smtClean="0">
                <a:latin typeface="Garamond" pitchFamily="18" charset="0"/>
              </a:rPr>
              <a:t> képzés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i="1" dirty="0" smtClean="0">
                <a:latin typeface="Garamond" pitchFamily="18" charset="0"/>
              </a:rPr>
              <a:t>kétszintű</a:t>
            </a:r>
            <a:r>
              <a:rPr lang="hu-HU" sz="2800" dirty="0" smtClean="0">
                <a:latin typeface="Garamond" pitchFamily="18" charset="0"/>
              </a:rPr>
              <a:t> képzés </a:t>
            </a:r>
            <a:r>
              <a:rPr lang="hu-HU" sz="2600" dirty="0" smtClean="0">
                <a:latin typeface="Garamond" pitchFamily="18" charset="0"/>
              </a:rPr>
              <a:t>(</a:t>
            </a:r>
            <a:r>
              <a:rPr lang="hu-HU" sz="2400" dirty="0" smtClean="0">
                <a:latin typeface="Garamond" pitchFamily="18" charset="0"/>
              </a:rPr>
              <a:t>felső tagozatra – 240 kredit, illetve középiskolára  – 300 kredit</a:t>
            </a:r>
            <a:r>
              <a:rPr lang="hu-HU" sz="2600" dirty="0" smtClean="0">
                <a:latin typeface="Garamond" pitchFamily="18" charset="0"/>
              </a:rPr>
              <a:t>)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a diszciplináris képzésnek legalább a 25%-a </a:t>
            </a:r>
            <a:r>
              <a:rPr lang="hu-HU" sz="2800" i="1" dirty="0" smtClean="0">
                <a:latin typeface="Garamond" pitchFamily="18" charset="0"/>
              </a:rPr>
              <a:t>tanárimesterség-centrikus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a tanári mesterségre felkészítő képzés már az </a:t>
            </a:r>
            <a:r>
              <a:rPr lang="hu-HU" sz="2800" i="1" dirty="0" smtClean="0">
                <a:latin typeface="Garamond" pitchFamily="18" charset="0"/>
              </a:rPr>
              <a:t>első évfolyamokon </a:t>
            </a:r>
            <a:r>
              <a:rPr lang="hu-HU" sz="2800" dirty="0" smtClean="0">
                <a:latin typeface="Garamond" pitchFamily="18" charset="0"/>
              </a:rPr>
              <a:t>elkezdődhet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i="1" dirty="0" smtClean="0">
                <a:latin typeface="Garamond" pitchFamily="18" charset="0"/>
              </a:rPr>
              <a:t>egyenrangú</a:t>
            </a:r>
            <a:r>
              <a:rPr lang="hu-HU" sz="2800" dirty="0" smtClean="0">
                <a:latin typeface="Garamond" pitchFamily="18" charset="0"/>
              </a:rPr>
              <a:t> szakok </a:t>
            </a:r>
            <a:r>
              <a:rPr lang="hu-HU" sz="2600" dirty="0" smtClean="0">
                <a:latin typeface="Garamond" pitchFamily="18" charset="0"/>
              </a:rPr>
              <a:t>(</a:t>
            </a:r>
            <a:r>
              <a:rPr lang="hu-HU" sz="2400" dirty="0" smtClean="0">
                <a:latin typeface="Garamond" pitchFamily="18" charset="0"/>
              </a:rPr>
              <a:t>90-90, illetve 120-120 kredit</a:t>
            </a:r>
            <a:r>
              <a:rPr lang="hu-HU" sz="2600" dirty="0" smtClean="0">
                <a:latin typeface="Garamond" pitchFamily="18" charset="0"/>
              </a:rPr>
              <a:t>)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>
                <a:latin typeface="Garamond" pitchFamily="18" charset="0"/>
              </a:rPr>
              <a:t>egyéves iskolai gyakorlat  </a:t>
            </a:r>
            <a:r>
              <a:rPr lang="hu-HU" sz="2600" dirty="0">
                <a:latin typeface="Garamond" pitchFamily="18" charset="0"/>
              </a:rPr>
              <a:t>(</a:t>
            </a:r>
            <a:r>
              <a:rPr lang="hu-HU" sz="2400" dirty="0">
                <a:latin typeface="Garamond" pitchFamily="18" charset="0"/>
              </a:rPr>
              <a:t>60 kredit</a:t>
            </a:r>
            <a:r>
              <a:rPr lang="hu-HU" sz="2600" dirty="0">
                <a:latin typeface="Garamond" pitchFamily="18" charset="0"/>
              </a:rPr>
              <a:t>)</a:t>
            </a:r>
            <a:endParaRPr lang="hu-HU" sz="2400" dirty="0">
              <a:latin typeface="Garamond" pitchFamily="18" charset="0"/>
            </a:endParaRP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csak tantárgyhoz tartozó tanárszak lehet</a:t>
            </a:r>
          </a:p>
          <a:p>
            <a:pPr marL="6350" indent="-6350">
              <a:lnSpc>
                <a:spcPct val="90000"/>
              </a:lnSpc>
              <a:defRPr/>
            </a:pPr>
            <a:endParaRPr lang="hu-HU" sz="2600" dirty="0" smtClean="0">
              <a:latin typeface="Garamond" pitchFamily="18" charset="0"/>
            </a:endParaRPr>
          </a:p>
          <a:p>
            <a:pPr marL="6350" indent="-6350">
              <a:lnSpc>
                <a:spcPct val="90000"/>
              </a:lnSpc>
              <a:defRPr/>
            </a:pPr>
            <a:endParaRPr lang="hu-HU" sz="2600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17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>
                <a:latin typeface="Garamond" pitchFamily="18" charset="0"/>
              </a:rPr>
              <a:t> A várható jövő </a:t>
            </a:r>
            <a:r>
              <a:rPr lang="hu-HU" dirty="0" smtClean="0">
                <a:latin typeface="Garamond" pitchFamily="18" charset="0"/>
              </a:rPr>
              <a:t>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41438"/>
            <a:ext cx="6621463" cy="5256212"/>
          </a:xfrm>
        </p:spPr>
        <p:txBody>
          <a:bodyPr/>
          <a:lstStyle/>
          <a:p>
            <a:pPr marL="6350" indent="-635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b="1" dirty="0" smtClean="0">
                <a:latin typeface="Garamond" pitchFamily="18" charset="0"/>
              </a:rPr>
              <a:t>Problémák – </a:t>
            </a:r>
            <a:r>
              <a:rPr lang="hu-HU" sz="2400" b="1" dirty="0" smtClean="0">
                <a:solidFill>
                  <a:srgbClr val="FF0000"/>
                </a:solidFill>
                <a:latin typeface="Garamond" pitchFamily="18" charset="0"/>
              </a:rPr>
              <a:t>viszonyok</a:t>
            </a:r>
            <a:r>
              <a:rPr lang="hu-HU" sz="2800" b="1" dirty="0" smtClean="0">
                <a:latin typeface="Garamond" pitchFamily="18" charset="0"/>
              </a:rPr>
              <a:t>:</a:t>
            </a:r>
            <a:endParaRPr lang="da-DK" sz="2800" b="1" dirty="0" smtClean="0">
              <a:latin typeface="Garamond" pitchFamily="18" charset="0"/>
            </a:endParaRP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a kétszintű tanárképzés szintjeinek </a:t>
            </a:r>
            <a:r>
              <a:rPr lang="hu-HU" sz="2800" i="1" dirty="0" smtClean="0">
                <a:latin typeface="Garamond" pitchFamily="18" charset="0"/>
              </a:rPr>
              <a:t>viszonya</a:t>
            </a:r>
            <a:r>
              <a:rPr lang="hu-HU" sz="2800" dirty="0" smtClean="0">
                <a:latin typeface="Garamond" pitchFamily="18" charset="0"/>
              </a:rPr>
              <a:t>?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középiskolai tanárképzés és a szakmai alap-képzés </a:t>
            </a:r>
            <a:r>
              <a:rPr lang="hu-HU" sz="2800" i="1" dirty="0" smtClean="0">
                <a:latin typeface="Garamond" pitchFamily="18" charset="0"/>
              </a:rPr>
              <a:t>viszonya</a:t>
            </a:r>
            <a:r>
              <a:rPr lang="hu-HU" sz="2800" dirty="0" smtClean="0">
                <a:latin typeface="Garamond" pitchFamily="18" charset="0"/>
              </a:rPr>
              <a:t>?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800" dirty="0" smtClean="0">
                <a:latin typeface="Garamond" pitchFamily="18" charset="0"/>
              </a:rPr>
              <a:t>a tanítóképzés és az általános iskolai tanár-képzés </a:t>
            </a:r>
            <a:r>
              <a:rPr lang="hu-HU" sz="2800" i="1" dirty="0" smtClean="0">
                <a:latin typeface="Garamond" pitchFamily="18" charset="0"/>
              </a:rPr>
              <a:t>viszonya</a:t>
            </a:r>
            <a:r>
              <a:rPr lang="hu-HU" sz="2800" dirty="0" smtClean="0">
                <a:latin typeface="Garamond" pitchFamily="18" charset="0"/>
              </a:rPr>
              <a:t>?</a:t>
            </a:r>
          </a:p>
          <a:p>
            <a:pPr marL="271463" indent="-271463">
              <a:lnSpc>
                <a:spcPct val="90000"/>
              </a:lnSpc>
              <a:defRPr/>
            </a:pPr>
            <a:endParaRPr lang="hu-HU" sz="2800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18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>
                <a:latin typeface="Garamond" pitchFamily="18" charset="0"/>
              </a:rPr>
              <a:t> A várható jövő </a:t>
            </a:r>
            <a:r>
              <a:rPr lang="hu-HU" dirty="0" smtClean="0">
                <a:latin typeface="Garamond" pitchFamily="18" charset="0"/>
              </a:rPr>
              <a:t>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41438"/>
            <a:ext cx="6621463" cy="5256212"/>
          </a:xfrm>
        </p:spPr>
        <p:txBody>
          <a:bodyPr/>
          <a:lstStyle/>
          <a:p>
            <a:pPr marL="6350" indent="-635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u-HU" sz="2800" b="1" dirty="0" smtClean="0">
                <a:latin typeface="Garamond" pitchFamily="18" charset="0"/>
              </a:rPr>
              <a:t>Óratípusok:</a:t>
            </a:r>
            <a:endParaRPr lang="da-DK" sz="2800" b="1" dirty="0" smtClean="0">
              <a:latin typeface="Garamond" pitchFamily="18" charset="0"/>
            </a:endParaRP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600" dirty="0" smtClean="0">
                <a:latin typeface="Garamond" pitchFamily="18" charset="0"/>
              </a:rPr>
              <a:t>Szakmai óra, ami </a:t>
            </a:r>
            <a:r>
              <a:rPr lang="hu-HU" sz="2600" i="1" dirty="0" smtClean="0">
                <a:latin typeface="Garamond" pitchFamily="18" charset="0"/>
              </a:rPr>
              <a:t>közös</a:t>
            </a:r>
            <a:r>
              <a:rPr lang="hu-HU" sz="2600" dirty="0" smtClean="0">
                <a:latin typeface="Garamond" pitchFamily="18" charset="0"/>
              </a:rPr>
              <a:t> a </a:t>
            </a:r>
            <a:r>
              <a:rPr lang="hu-HU" sz="2600" dirty="0" err="1" smtClean="0">
                <a:latin typeface="Garamond" pitchFamily="18" charset="0"/>
              </a:rPr>
              <a:t>BSc-vel</a:t>
            </a:r>
            <a:r>
              <a:rPr lang="hu-HU" sz="2600" dirty="0" smtClean="0">
                <a:latin typeface="Garamond" pitchFamily="18" charset="0"/>
              </a:rPr>
              <a:t> 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600" dirty="0" smtClean="0">
                <a:latin typeface="Garamond" pitchFamily="18" charset="0"/>
              </a:rPr>
              <a:t>Szakmai óra, ami </a:t>
            </a:r>
            <a:r>
              <a:rPr lang="hu-HU" sz="2600" i="1" dirty="0" smtClean="0">
                <a:latin typeface="Garamond" pitchFamily="18" charset="0"/>
              </a:rPr>
              <a:t>tematikájában közös </a:t>
            </a:r>
            <a:r>
              <a:rPr lang="hu-HU" sz="2600" dirty="0" smtClean="0">
                <a:latin typeface="Garamond" pitchFamily="18" charset="0"/>
              </a:rPr>
              <a:t>a </a:t>
            </a:r>
            <a:r>
              <a:rPr lang="hu-HU" sz="2600" dirty="0" err="1" smtClean="0">
                <a:latin typeface="Garamond" pitchFamily="18" charset="0"/>
              </a:rPr>
              <a:t>BSc-vel</a:t>
            </a:r>
            <a:r>
              <a:rPr lang="hu-HU" sz="2600" dirty="0" smtClean="0">
                <a:latin typeface="Garamond" pitchFamily="18" charset="0"/>
              </a:rPr>
              <a:t>, kredit-ekvivalens, de </a:t>
            </a:r>
            <a:r>
              <a:rPr lang="hu-HU" sz="2600" i="1" dirty="0" smtClean="0">
                <a:latin typeface="Garamond" pitchFamily="18" charset="0"/>
              </a:rPr>
              <a:t>más tárgyalásmódban</a:t>
            </a:r>
            <a:r>
              <a:rPr lang="hu-HU" sz="2600" dirty="0" smtClean="0">
                <a:latin typeface="Garamond" pitchFamily="18" charset="0"/>
              </a:rPr>
              <a:t>, önálló óraként kapják.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pt-BR" sz="2600" dirty="0" smtClean="0">
                <a:latin typeface="Garamond" pitchFamily="18" charset="0"/>
              </a:rPr>
              <a:t>Szakmai óra, ami a BSc-n </a:t>
            </a:r>
            <a:r>
              <a:rPr lang="pt-BR" sz="2600" i="1" dirty="0" smtClean="0">
                <a:latin typeface="Garamond" pitchFamily="18" charset="0"/>
              </a:rPr>
              <a:t>nincs</a:t>
            </a:r>
            <a:r>
              <a:rPr lang="hu-HU" sz="2600" dirty="0" smtClean="0">
                <a:latin typeface="Garamond" pitchFamily="18" charset="0"/>
              </a:rPr>
              <a:t> (</a:t>
            </a:r>
            <a:r>
              <a:rPr lang="hu-HU" sz="2600" dirty="0" err="1" smtClean="0">
                <a:latin typeface="Garamond" pitchFamily="18" charset="0"/>
              </a:rPr>
              <a:t>MSc-n</a:t>
            </a:r>
            <a:r>
              <a:rPr lang="hu-HU" sz="2600" dirty="0" smtClean="0">
                <a:latin typeface="Garamond" pitchFamily="18" charset="0"/>
              </a:rPr>
              <a:t> lehet, de azzal nem kredit-ekvivalens).</a:t>
            </a:r>
          </a:p>
          <a:p>
            <a:pPr marL="271463" indent="-271463">
              <a:lnSpc>
                <a:spcPct val="90000"/>
              </a:lnSpc>
              <a:defRPr/>
            </a:pPr>
            <a:r>
              <a:rPr lang="hu-HU" sz="2600" dirty="0" smtClean="0">
                <a:latin typeface="Garamond" pitchFamily="18" charset="0"/>
              </a:rPr>
              <a:t>Hagyományos </a:t>
            </a:r>
            <a:r>
              <a:rPr lang="hu-HU" sz="2600" i="1" dirty="0" smtClean="0">
                <a:latin typeface="Garamond" pitchFamily="18" charset="0"/>
              </a:rPr>
              <a:t>szakmódszertani</a:t>
            </a:r>
            <a:r>
              <a:rPr lang="hu-HU" sz="2600" dirty="0" smtClean="0">
                <a:latin typeface="Garamond" pitchFamily="18" charset="0"/>
              </a:rPr>
              <a:t> óra, szaktárgyi tanítási gyakorlat.</a:t>
            </a:r>
          </a:p>
          <a:p>
            <a:pPr marL="6350" indent="-6350">
              <a:lnSpc>
                <a:spcPct val="90000"/>
              </a:lnSpc>
              <a:defRPr/>
            </a:pPr>
            <a:endParaRPr lang="hu-HU" sz="2600" dirty="0" smtClean="0">
              <a:latin typeface="Garamond" pitchFamily="18" charset="0"/>
            </a:endParaRPr>
          </a:p>
          <a:p>
            <a:pPr marL="6350" indent="-6350">
              <a:lnSpc>
                <a:spcPct val="90000"/>
              </a:lnSpc>
              <a:defRPr/>
            </a:pPr>
            <a:endParaRPr lang="hu-HU" sz="2600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19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Madártávlatból…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Garamond" pitchFamily="18" charset="0"/>
              </a:rPr>
              <a:t>Az előadó mosakodása … </a:t>
            </a:r>
          </a:p>
          <a:p>
            <a:r>
              <a:rPr lang="hu-HU" dirty="0" smtClean="0"/>
              <a:t>… </a:t>
            </a:r>
            <a:r>
              <a:rPr lang="hu-HU" dirty="0" smtClean="0">
                <a:latin typeface="Garamond" pitchFamily="18" charset="0"/>
              </a:rPr>
              <a:t>a téma felvetése</a:t>
            </a:r>
          </a:p>
          <a:p>
            <a:r>
              <a:rPr lang="hu-HU" dirty="0" smtClean="0"/>
              <a:t>A múlt és jelen oktatási tevékenységei</a:t>
            </a:r>
          </a:p>
          <a:p>
            <a:r>
              <a:rPr lang="hu-HU" dirty="0" smtClean="0">
                <a:latin typeface="Garamond" pitchFamily="18" charset="0"/>
              </a:rPr>
              <a:t>A várható jövő </a:t>
            </a:r>
            <a:r>
              <a:rPr lang="hu-HU" dirty="0" smtClean="0"/>
              <a:t>oktatási </a:t>
            </a:r>
            <a:r>
              <a:rPr lang="hu-HU" dirty="0" smtClean="0">
                <a:latin typeface="Garamond" pitchFamily="18" charset="0"/>
              </a:rPr>
              <a:t>tervei</a:t>
            </a:r>
          </a:p>
          <a:p>
            <a:endParaRPr lang="hu-HU" dirty="0" smtClean="0">
              <a:latin typeface="Garamond" pitchFamily="18" charset="0"/>
            </a:endParaRPr>
          </a:p>
          <a:p>
            <a:endParaRPr lang="hu-HU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9374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/>
              <a:t> A várható jövő </a:t>
            </a:r>
            <a:r>
              <a:rPr lang="hu-HU" dirty="0" smtClean="0"/>
              <a:t>...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52702"/>
              </p:ext>
            </p:extLst>
          </p:nvPr>
        </p:nvGraphicFramePr>
        <p:xfrm>
          <a:off x="144463" y="2108200"/>
          <a:ext cx="8820150" cy="3840480"/>
        </p:xfrm>
        <a:graphic>
          <a:graphicData uri="http://schemas.openxmlformats.org/drawingml/2006/table">
            <a:tbl>
              <a:tblPr/>
              <a:tblGrid>
                <a:gridCol w="2374900"/>
                <a:gridCol w="682625"/>
                <a:gridCol w="684212"/>
                <a:gridCol w="685800"/>
                <a:gridCol w="684213"/>
                <a:gridCol w="685800"/>
                <a:gridCol w="685800"/>
                <a:gridCol w="641350"/>
                <a:gridCol w="565150"/>
                <a:gridCol w="565150"/>
                <a:gridCol w="565150"/>
              </a:tblGrid>
              <a:tr h="548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Tanegység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Programozási alapismeretek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Számítógépes alapismeretek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 fejlesztés 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 fejlesztés 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Programozás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Programozási nyelvek C++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Programozási nyelvek JAVA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Adatbázisok 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11" name="Rectangle 3"/>
          <p:cNvSpPr txBox="1">
            <a:spLocks noChangeArrowheads="1"/>
          </p:cNvSpPr>
          <p:nvPr/>
        </p:nvSpPr>
        <p:spPr bwMode="auto">
          <a:xfrm>
            <a:off x="395288" y="1341438"/>
            <a:ext cx="82089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-6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/>
              <a:t>1. tárgycsoport: alapképzéssel közös tárgyak</a:t>
            </a:r>
            <a:endParaRPr lang="da-DK" sz="2800" b="1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20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/>
              <a:t> A várható jövő </a:t>
            </a:r>
            <a:r>
              <a:rPr lang="hu-HU" dirty="0" smtClean="0"/>
              <a:t>...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06694"/>
              </p:ext>
            </p:extLst>
          </p:nvPr>
        </p:nvGraphicFramePr>
        <p:xfrm>
          <a:off x="144463" y="2463800"/>
          <a:ext cx="8820150" cy="2743200"/>
        </p:xfrm>
        <a:graphic>
          <a:graphicData uri="http://schemas.openxmlformats.org/drawingml/2006/table">
            <a:tbl>
              <a:tblPr/>
              <a:tblGrid>
                <a:gridCol w="2374900"/>
                <a:gridCol w="682625"/>
                <a:gridCol w="684212"/>
                <a:gridCol w="685800"/>
                <a:gridCol w="684213"/>
                <a:gridCol w="685800"/>
                <a:gridCol w="685800"/>
                <a:gridCol w="641350"/>
                <a:gridCol w="565150"/>
                <a:gridCol w="565150"/>
                <a:gridCol w="56515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Tanegység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Algoritmusok és adatszerkezetek 1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Algoritmusok és adatszerkezetek 2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Adatbázisok 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Számítógépes hálózatok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Mesterséges intelligencia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99" name="Rectangle 3"/>
          <p:cNvSpPr txBox="1">
            <a:spLocks noChangeArrowheads="1"/>
          </p:cNvSpPr>
          <p:nvPr/>
        </p:nvSpPr>
        <p:spPr bwMode="auto">
          <a:xfrm>
            <a:off x="395288" y="1341438"/>
            <a:ext cx="85693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-6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 dirty="0"/>
              <a:t>2. tárgycsoport: alapképzéssel </a:t>
            </a:r>
            <a:r>
              <a:rPr lang="hu-HU" sz="2800" b="1" dirty="0" smtClean="0"/>
              <a:t>kredit-ekvivalens </a:t>
            </a:r>
            <a:r>
              <a:rPr lang="hu-HU" sz="2800" b="1" dirty="0"/>
              <a:t>tárgyak</a:t>
            </a:r>
            <a:endParaRPr lang="da-DK" sz="2800" b="1" dirty="0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21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/>
              <a:t> A várható jövő </a:t>
            </a:r>
            <a:r>
              <a:rPr lang="hu-HU" dirty="0" smtClean="0"/>
              <a:t>...</a:t>
            </a:r>
            <a:endParaRPr lang="hu-HU" dirty="0"/>
          </a:p>
        </p:txBody>
      </p:sp>
      <p:graphicFrame>
        <p:nvGraphicFramePr>
          <p:cNvPr id="18435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989182"/>
              </p:ext>
            </p:extLst>
          </p:nvPr>
        </p:nvGraphicFramePr>
        <p:xfrm>
          <a:off x="144463" y="2463800"/>
          <a:ext cx="8820150" cy="1920875"/>
        </p:xfrm>
        <a:graphic>
          <a:graphicData uri="http://schemas.openxmlformats.org/drawingml/2006/table">
            <a:tbl>
              <a:tblPr/>
              <a:tblGrid>
                <a:gridCol w="2374900"/>
                <a:gridCol w="682625"/>
                <a:gridCol w="684212"/>
                <a:gridCol w="685800"/>
                <a:gridCol w="684213"/>
                <a:gridCol w="685800"/>
                <a:gridCol w="685800"/>
                <a:gridCol w="641350"/>
                <a:gridCol w="565150"/>
                <a:gridCol w="565150"/>
                <a:gridCol w="565150"/>
              </a:tblGrid>
              <a:tr h="548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Tanegység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Közismereti informatika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2+2+1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Infokommunikációs alapismeretek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Alkalmazói rendszerek 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Alkalmazói rendszerek 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09" name="Tartalom helye 6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512" name="Rectangle 3"/>
          <p:cNvSpPr txBox="1">
            <a:spLocks noChangeArrowheads="1"/>
          </p:cNvSpPr>
          <p:nvPr/>
        </p:nvSpPr>
        <p:spPr bwMode="auto">
          <a:xfrm>
            <a:off x="215900" y="1341438"/>
            <a:ext cx="88931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-6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/>
              <a:t>3. tárgycsoport: alapképzésben nem szereplő szaktárgyak</a:t>
            </a:r>
            <a:endParaRPr lang="da-DK" sz="2800" b="1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22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 smtClean="0"/>
              <a:t>A várható jövő ...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287735"/>
              </p:ext>
            </p:extLst>
          </p:nvPr>
        </p:nvGraphicFramePr>
        <p:xfrm>
          <a:off x="144463" y="2463800"/>
          <a:ext cx="8820150" cy="3292476"/>
        </p:xfrm>
        <a:graphic>
          <a:graphicData uri="http://schemas.openxmlformats.org/drawingml/2006/table">
            <a:tbl>
              <a:tblPr/>
              <a:tblGrid>
                <a:gridCol w="2374900"/>
                <a:gridCol w="682625"/>
                <a:gridCol w="684212"/>
                <a:gridCol w="685800"/>
                <a:gridCol w="684213"/>
                <a:gridCol w="685800"/>
                <a:gridCol w="685800"/>
                <a:gridCol w="641350"/>
                <a:gridCol w="565150"/>
                <a:gridCol w="565150"/>
                <a:gridCol w="565150"/>
              </a:tblGrid>
              <a:tr h="54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Tanegység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Algoritmizálás, adatmodellezés tanítása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Programozási nyelvek a közoktatásban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Informatikai versenyfeladatok 1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Informatikai versenyfeladatok 2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Oktatási alkalmazások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Szerzői környezetek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9" name="Rectangle 3"/>
          <p:cNvSpPr txBox="1">
            <a:spLocks noChangeArrowheads="1"/>
          </p:cNvSpPr>
          <p:nvPr/>
        </p:nvSpPr>
        <p:spPr bwMode="auto">
          <a:xfrm>
            <a:off x="250825" y="1341438"/>
            <a:ext cx="85693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-6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/>
              <a:t>4. tárgycsoport: tanárképzéshez tartozó szakmai óra</a:t>
            </a:r>
            <a:endParaRPr lang="da-DK" sz="2800" b="1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23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 smtClean="0"/>
              <a:t>A várható jövő ...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684529"/>
              </p:ext>
            </p:extLst>
          </p:nvPr>
        </p:nvGraphicFramePr>
        <p:xfrm>
          <a:off x="144463" y="2463800"/>
          <a:ext cx="8820150" cy="1659148"/>
        </p:xfrm>
        <a:graphic>
          <a:graphicData uri="http://schemas.openxmlformats.org/drawingml/2006/table">
            <a:tbl>
              <a:tblPr/>
              <a:tblGrid>
                <a:gridCol w="2374900"/>
                <a:gridCol w="682625"/>
                <a:gridCol w="684212"/>
                <a:gridCol w="685800"/>
                <a:gridCol w="684213"/>
                <a:gridCol w="685800"/>
                <a:gridCol w="685800"/>
                <a:gridCol w="641350"/>
                <a:gridCol w="565150"/>
                <a:gridCol w="565150"/>
                <a:gridCol w="565150"/>
              </a:tblGrid>
              <a:tr h="548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Tanegység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félév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Informatika oktatása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Elemi informatika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Szaktárgyi tanítási gyakorlat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3v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3v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7" name="Rectangle 3"/>
          <p:cNvSpPr txBox="1">
            <a:spLocks noChangeArrowheads="1"/>
          </p:cNvSpPr>
          <p:nvPr/>
        </p:nvSpPr>
        <p:spPr bwMode="auto">
          <a:xfrm>
            <a:off x="179388" y="1341438"/>
            <a:ext cx="87137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" indent="-6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800" b="1"/>
              <a:t>5. tárgycsoport: szakmódszertan, szaktárgyi tanítás</a:t>
            </a:r>
            <a:endParaRPr lang="da-DK" sz="2800" b="1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575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10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24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907704" y="2492896"/>
            <a:ext cx="5328592" cy="144655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FilmGrai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Várnak a feladatok…</a:t>
            </a:r>
            <a:b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munkára fel! </a:t>
            </a: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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907704" y="2492896"/>
            <a:ext cx="5328592" cy="144655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FilmGrain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</a:t>
            </a:r>
            <a:b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megtisztelő figyelmet! 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előadó mosakodása 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Több, mint szokatlan:</a:t>
            </a:r>
          </a:p>
          <a:p>
            <a:pPr marL="12700" indent="0" algn="ctr">
              <a:buNone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 smtClean="0">
                <a:latin typeface="Garamond" pitchFamily="18" charset="0"/>
              </a:rPr>
              <a:t>téma maga az előadó …</a:t>
            </a:r>
          </a:p>
          <a:p>
            <a:pPr marL="12700" indent="0" algn="ctr">
              <a:buNone/>
            </a:pPr>
            <a:endParaRPr lang="hu-HU" dirty="0"/>
          </a:p>
          <a:p>
            <a:pPr marL="12700" indent="0" algn="ctr">
              <a:buNone/>
            </a:pPr>
            <a:endParaRPr lang="hu-HU" dirty="0" smtClean="0">
              <a:latin typeface="Garamond" pitchFamily="18" charset="0"/>
            </a:endParaRPr>
          </a:p>
          <a:p>
            <a:pPr marL="12700" indent="0" algn="ctr">
              <a:buNone/>
            </a:pPr>
            <a:r>
              <a:rPr lang="hu-HU" dirty="0" smtClean="0"/>
              <a:t>… tevékenysége</a:t>
            </a:r>
            <a:endParaRPr lang="hu-HU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52484"/>
            <a:ext cx="2762002" cy="276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3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12060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6" presetClass="exit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 a téma felvetése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3150" y="1341438"/>
            <a:ext cx="6800850" cy="4754562"/>
          </a:xfrm>
        </p:spPr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A </a:t>
            </a:r>
            <a:r>
              <a:rPr lang="hu-HU" b="1" dirty="0" err="1" smtClean="0">
                <a:latin typeface="Garamond" pitchFamily="18" charset="0"/>
              </a:rPr>
              <a:t>VISz</a:t>
            </a:r>
            <a:r>
              <a:rPr lang="hu-HU" b="1" dirty="0" smtClean="0">
                <a:latin typeface="Garamond" pitchFamily="18" charset="0"/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O</a:t>
            </a: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ktatói-díj</a:t>
            </a:r>
            <a:r>
              <a:rPr lang="hu-HU" b="1" dirty="0" smtClean="0">
                <a:latin typeface="Garamond" pitchFamily="18" charset="0"/>
              </a:rPr>
              <a:t> odaítélés pályázati kiírásából:</a:t>
            </a:r>
          </a:p>
          <a:p>
            <a:pPr marL="12700" indent="0">
              <a:buNone/>
            </a:pPr>
            <a:r>
              <a:rPr lang="hu-HU" sz="2800" dirty="0" smtClean="0"/>
              <a:t>„… </a:t>
            </a:r>
            <a:r>
              <a:rPr lang="hu-HU" sz="2800" dirty="0"/>
              <a:t>a közvetlen oktatási munkában </a:t>
            </a:r>
            <a:r>
              <a:rPr lang="hu-HU" sz="2800" i="1" dirty="0" smtClean="0"/>
              <a:t>oroszlánrész</a:t>
            </a:r>
            <a:r>
              <a:rPr lang="hu-HU" sz="2800" dirty="0" smtClean="0"/>
              <a:t>t </a:t>
            </a:r>
            <a:r>
              <a:rPr lang="hu-HU" sz="2800" dirty="0"/>
              <a:t>vállaló informatikai oktatók </a:t>
            </a:r>
            <a:r>
              <a:rPr lang="hu-HU" sz="2800" dirty="0" smtClean="0"/>
              <a:t>elismerése …</a:t>
            </a:r>
          </a:p>
          <a:p>
            <a:pPr marL="12700" indent="0">
              <a:buNone/>
            </a:pPr>
            <a:r>
              <a:rPr lang="hu-HU" sz="2800" dirty="0"/>
              <a:t>… értékelni </a:t>
            </a:r>
            <a:r>
              <a:rPr lang="hu-HU" sz="2800" dirty="0" smtClean="0"/>
              <a:t>… az </a:t>
            </a:r>
            <a:r>
              <a:rPr lang="hu-HU" sz="2800" i="1" dirty="0" smtClean="0"/>
              <a:t>elmúlt </a:t>
            </a:r>
            <a:r>
              <a:rPr lang="hu-HU" sz="2800" i="1" dirty="0"/>
              <a:t>3 év</a:t>
            </a:r>
            <a:r>
              <a:rPr lang="hu-HU" sz="2800" dirty="0"/>
              <a:t>es munkáját, </a:t>
            </a:r>
            <a:r>
              <a:rPr lang="hu-HU" sz="2800" dirty="0" err="1" smtClean="0"/>
              <a:t>figye-lembe</a:t>
            </a:r>
            <a:r>
              <a:rPr lang="hu-HU" sz="2800" dirty="0" smtClean="0"/>
              <a:t> véve az </a:t>
            </a:r>
            <a:r>
              <a:rPr lang="hu-HU" sz="2800" dirty="0"/>
              <a:t>oktatásfejlesztésben és az </a:t>
            </a:r>
            <a:r>
              <a:rPr lang="hu-HU" sz="2800" dirty="0" err="1" smtClean="0"/>
              <a:t>elitkép-zésben</a:t>
            </a:r>
            <a:r>
              <a:rPr lang="hu-HU" sz="2800" dirty="0" smtClean="0"/>
              <a:t> / </a:t>
            </a:r>
            <a:r>
              <a:rPr lang="hu-HU" sz="2800" i="1" dirty="0" smtClean="0"/>
              <a:t>iskolateremtés</a:t>
            </a:r>
            <a:r>
              <a:rPr lang="hu-HU" sz="2800" dirty="0" smtClean="0"/>
              <a:t>ben </a:t>
            </a:r>
            <a:r>
              <a:rPr lang="hu-HU" sz="2800" dirty="0"/>
              <a:t>elért </a:t>
            </a:r>
            <a:r>
              <a:rPr lang="hu-HU" sz="2800" i="1" dirty="0" smtClean="0"/>
              <a:t>eredményeket</a:t>
            </a:r>
            <a:r>
              <a:rPr lang="hu-HU" sz="2800" dirty="0" smtClean="0"/>
              <a:t> </a:t>
            </a:r>
            <a:r>
              <a:rPr lang="hu-HU" sz="2800" dirty="0"/>
              <a:t>és a </a:t>
            </a:r>
            <a:r>
              <a:rPr lang="hu-HU" sz="2800" dirty="0" smtClean="0"/>
              <a:t>hallgatói visszajelzéseket …”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4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87191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 a téma felvetése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3150" y="1341438"/>
            <a:ext cx="6693346" cy="4754562"/>
          </a:xfrm>
        </p:spPr>
        <p:txBody>
          <a:bodyPr/>
          <a:lstStyle/>
          <a:p>
            <a:pPr marL="1270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Oktatói</a:t>
            </a:r>
            <a:r>
              <a:rPr lang="hu-HU" b="1" dirty="0" smtClean="0"/>
              <a:t> tevékenységem terepei:</a:t>
            </a:r>
          </a:p>
          <a:p>
            <a:pPr lvl="1"/>
            <a:r>
              <a:rPr lang="hu-HU" dirty="0"/>
              <a:t>szakemberképzés (programtervező </a:t>
            </a:r>
            <a:r>
              <a:rPr lang="hu-HU" dirty="0" err="1" smtClean="0"/>
              <a:t>mate-matikus</a:t>
            </a:r>
            <a:r>
              <a:rPr lang="hu-HU" dirty="0" smtClean="0"/>
              <a:t>/informatikus, biológus …),</a:t>
            </a:r>
            <a:endParaRPr lang="hu-HU" dirty="0"/>
          </a:p>
          <a:p>
            <a:pPr lvl="1"/>
            <a:r>
              <a:rPr lang="hu-HU" dirty="0" smtClean="0">
                <a:latin typeface="Garamond" pitchFamily="18" charset="0"/>
              </a:rPr>
              <a:t>tanárképzés (</a:t>
            </a:r>
            <a:r>
              <a:rPr lang="hu-HU" dirty="0" err="1" smtClean="0">
                <a:latin typeface="Garamond" pitchFamily="18" charset="0"/>
              </a:rPr>
              <a:t>informatika-x</a:t>
            </a:r>
            <a:r>
              <a:rPr lang="hu-HU" dirty="0" smtClean="0">
                <a:latin typeface="Garamond" pitchFamily="18" charset="0"/>
              </a:rPr>
              <a:t> szak), </a:t>
            </a:r>
          </a:p>
          <a:p>
            <a:pPr lvl="1"/>
            <a:r>
              <a:rPr lang="hu-HU" dirty="0" smtClean="0">
                <a:latin typeface="Garamond" pitchFamily="18" charset="0"/>
              </a:rPr>
              <a:t>doktori képzés,</a:t>
            </a:r>
          </a:p>
          <a:p>
            <a:pPr marL="544513" lvl="1" indent="0">
              <a:buNone/>
            </a:pPr>
            <a:r>
              <a:rPr lang="hu-HU" dirty="0" smtClean="0">
                <a:latin typeface="Garamond" pitchFamily="18" charset="0"/>
              </a:rPr>
              <a:t> </a:t>
            </a:r>
          </a:p>
          <a:p>
            <a:pPr lvl="1"/>
            <a:r>
              <a:rPr lang="hu-HU" dirty="0" smtClean="0">
                <a:latin typeface="Garamond" pitchFamily="18" charset="0"/>
              </a:rPr>
              <a:t>informatikai „igehirdetés” (tehetséggondozás).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3347864" y="4149080"/>
            <a:ext cx="5904656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5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8121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 a téma felvetése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Kutatói</a:t>
            </a:r>
            <a:r>
              <a:rPr lang="hu-HU" b="1" dirty="0" smtClean="0">
                <a:latin typeface="Garamond" pitchFamily="18" charset="0"/>
              </a:rPr>
              <a:t> tevékenységem terepei:</a:t>
            </a:r>
          </a:p>
          <a:p>
            <a:pPr lvl="1"/>
            <a:r>
              <a:rPr lang="hu-HU" dirty="0" smtClean="0"/>
              <a:t>informatika-oktatás módszertana </a:t>
            </a:r>
          </a:p>
          <a:p>
            <a:pPr lvl="2"/>
            <a:r>
              <a:rPr lang="hu-HU" b="1" dirty="0" smtClean="0"/>
              <a:t>programozás </a:t>
            </a:r>
            <a:r>
              <a:rPr lang="hu-HU" dirty="0" smtClean="0"/>
              <a:t>módszertana: </a:t>
            </a:r>
            <a:r>
              <a:rPr lang="hu-HU" i="1" dirty="0" smtClean="0"/>
              <a:t>elvi</a:t>
            </a:r>
            <a:r>
              <a:rPr lang="hu-HU" dirty="0" smtClean="0"/>
              <a:t> (specifikáció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algoritmus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kód; forma/vizualizáció), </a:t>
            </a:r>
            <a:r>
              <a:rPr lang="hu-HU" i="1" dirty="0" smtClean="0"/>
              <a:t>nyelvi</a:t>
            </a:r>
            <a:r>
              <a:rPr lang="hu-HU" dirty="0" smtClean="0"/>
              <a:t> (első nyelv, oktatási alkalmasság); </a:t>
            </a:r>
          </a:p>
          <a:p>
            <a:pPr lvl="2"/>
            <a:r>
              <a:rPr lang="hu-HU" b="1" dirty="0" smtClean="0"/>
              <a:t>informatika-alkalmazás</a:t>
            </a:r>
            <a:r>
              <a:rPr lang="hu-HU" dirty="0" smtClean="0"/>
              <a:t> módszertana: </a:t>
            </a:r>
            <a:r>
              <a:rPr lang="hu-HU" i="1" dirty="0" smtClean="0"/>
              <a:t>szimuláció</a:t>
            </a:r>
            <a:r>
              <a:rPr lang="hu-HU" dirty="0" smtClean="0"/>
              <a:t> (tantárgyi kapcsolatok), </a:t>
            </a:r>
            <a:r>
              <a:rPr lang="hu-HU" i="1" dirty="0" smtClean="0"/>
              <a:t>számítógépi grafika</a:t>
            </a:r>
            <a:r>
              <a:rPr lang="hu-HU" dirty="0" smtClean="0"/>
              <a:t>, </a:t>
            </a:r>
            <a:r>
              <a:rPr lang="hu-HU" i="1" dirty="0" smtClean="0"/>
              <a:t>alkalmazói rendszerek </a:t>
            </a:r>
            <a:r>
              <a:rPr lang="hu-HU" dirty="0" smtClean="0"/>
              <a:t>(eszközalkalmasság); </a:t>
            </a:r>
            <a:r>
              <a:rPr lang="hu-HU" i="1" dirty="0" smtClean="0"/>
              <a:t>az</a:t>
            </a:r>
            <a:r>
              <a:rPr lang="hu-HU" dirty="0" smtClean="0"/>
              <a:t> </a:t>
            </a:r>
            <a:r>
              <a:rPr lang="hu-HU" i="1" dirty="0" smtClean="0"/>
              <a:t>informatika</a:t>
            </a:r>
            <a:r>
              <a:rPr lang="hu-HU" dirty="0" smtClean="0"/>
              <a:t> „</a:t>
            </a:r>
            <a:r>
              <a:rPr lang="hu-HU" i="1" dirty="0" smtClean="0"/>
              <a:t>nyelve</a:t>
            </a:r>
            <a:r>
              <a:rPr lang="hu-HU" dirty="0" smtClean="0"/>
              <a:t>” </a:t>
            </a:r>
          </a:p>
          <a:p>
            <a:pPr lvl="1"/>
            <a:endParaRPr lang="hu-HU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6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16766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 a téma felvetése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indent="0">
              <a:buNone/>
            </a:pPr>
            <a:r>
              <a:rPr lang="hu-HU" b="1" dirty="0" smtClean="0">
                <a:latin typeface="Garamond" pitchFamily="18" charset="0"/>
              </a:rPr>
              <a:t>Kiragadom, részletezem a leginkább </a:t>
            </a: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ideillőt</a:t>
            </a:r>
            <a:r>
              <a:rPr lang="hu-HU" b="1" dirty="0" smtClean="0">
                <a:latin typeface="Garamond" pitchFamily="18" charset="0"/>
              </a:rPr>
              <a:t>: </a:t>
            </a:r>
          </a:p>
          <a:p>
            <a:pPr marL="12700" indent="0" algn="ctr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3707904" y="2924944"/>
            <a:ext cx="4464496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indent="0" algn="ctr">
              <a:buNone/>
            </a:pPr>
            <a:r>
              <a:rPr lang="hu-H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 </a:t>
            </a:r>
            <a:r>
              <a:rPr lang="hu-HU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tanárképzés</a:t>
            </a:r>
            <a:r>
              <a:rPr lang="hu-HU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beli tevékenységemet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7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20153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3150" y="9525"/>
            <a:ext cx="5181600" cy="1111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hu-HU" dirty="0">
                <a:latin typeface="Garamond" pitchFamily="18" charset="0"/>
              </a:rPr>
              <a:t>A múlt </a:t>
            </a:r>
            <a:r>
              <a:rPr lang="hu-HU" dirty="0" smtClean="0">
                <a:latin typeface="Garamond" pitchFamily="18" charset="0"/>
              </a:rPr>
              <a:t>...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3150" y="1326198"/>
            <a:ext cx="6621463" cy="5256212"/>
          </a:xfrm>
        </p:spPr>
        <p:txBody>
          <a:bodyPr/>
          <a:lstStyle/>
          <a:p>
            <a:pPr marL="12700" indent="0">
              <a:lnSpc>
                <a:spcPct val="90000"/>
              </a:lnSpc>
              <a:buNone/>
            </a:pP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Hagyományos</a:t>
            </a:r>
            <a:r>
              <a:rPr lang="hu-HU" b="1" dirty="0" smtClean="0">
                <a:latin typeface="Garamond" pitchFamily="18" charset="0"/>
              </a:rPr>
              <a:t> tanárképzés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Közismereti tárgyak: 6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Matematikai alapozó ismeretek: 24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Elektronikai ismeretek: 10 kredit</a:t>
            </a:r>
          </a:p>
          <a:p>
            <a:pPr>
              <a:lnSpc>
                <a:spcPct val="90000"/>
              </a:lnSpc>
            </a:pPr>
            <a:r>
              <a:rPr lang="da-DK" sz="2500" b="1" dirty="0" smtClean="0">
                <a:latin typeface="Garamond" pitchFamily="18" charset="0"/>
              </a:rPr>
              <a:t>Kötelező informatikai ismeretek: 94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A tanári mesterséghez szükséges tanegységek: 50 kredit, egyszakosoknak 40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Választható informatikai ismeretek: 28 kredit</a:t>
            </a:r>
            <a:r>
              <a:rPr lang="hu-HU" sz="2500" dirty="0" smtClean="0">
                <a:latin typeface="Garamond" pitchFamily="18" charset="0"/>
              </a:rPr>
              <a:t>, </a:t>
            </a:r>
            <a:r>
              <a:rPr lang="da-DK" sz="2500" dirty="0" smtClean="0">
                <a:latin typeface="Garamond" pitchFamily="18" charset="0"/>
              </a:rPr>
              <a:t>egyszakosoknak további 18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Szakdolgozat 20 kredit</a:t>
            </a:r>
          </a:p>
          <a:p>
            <a:pPr>
              <a:lnSpc>
                <a:spcPct val="90000"/>
              </a:lnSpc>
            </a:pPr>
            <a:r>
              <a:rPr lang="da-DK" sz="2500" dirty="0" smtClean="0">
                <a:latin typeface="Garamond" pitchFamily="18" charset="0"/>
              </a:rPr>
              <a:t>A másik szakból 122 kredit, egyszakosoknak 60 kredit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a-DK" sz="2500" dirty="0" smtClean="0">
                <a:latin typeface="Garamond" pitchFamily="18" charset="0"/>
              </a:rPr>
              <a:t>Összesen: 330 kredit, egyszakosoknak 300 kredit.</a:t>
            </a:r>
            <a:endParaRPr lang="hu-HU" sz="2500" dirty="0" smtClean="0">
              <a:latin typeface="Garamond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>
          <a:xfrm>
            <a:off x="3203848" y="6565900"/>
            <a:ext cx="4176713" cy="2921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>
          <a:xfrm>
            <a:off x="22225" y="6597352"/>
            <a:ext cx="2266950" cy="260648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2011.12.07.</a:t>
            </a:r>
            <a:endParaRPr lang="en-US" dirty="0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8</a:t>
            </a:fld>
            <a:r>
              <a:rPr lang="hu-HU" dirty="0" smtClean="0"/>
              <a:t>/25</a:t>
            </a:r>
            <a:endParaRPr 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 ...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60350">
              <a:buNone/>
            </a:pPr>
            <a:r>
              <a:rPr lang="hu-HU" b="1" dirty="0" smtClean="0">
                <a:solidFill>
                  <a:srgbClr val="FF0000"/>
                </a:solidFill>
                <a:latin typeface="Garamond" pitchFamily="18" charset="0"/>
              </a:rPr>
              <a:t>Egykor</a:t>
            </a:r>
            <a:r>
              <a:rPr lang="hu-HU" b="1" dirty="0" smtClean="0">
                <a:latin typeface="Garamond" pitchFamily="18" charset="0"/>
              </a:rPr>
              <a:t> oktatott tárgyak – </a:t>
            </a:r>
            <a:r>
              <a:rPr lang="hu-HU" sz="2800" b="1" dirty="0" smtClean="0">
                <a:latin typeface="Garamond" pitchFamily="18" charset="0"/>
              </a:rPr>
              <a:t>a kötelező informatikai ismeretek közül</a:t>
            </a:r>
            <a:r>
              <a:rPr lang="hu-HU" b="1" dirty="0" smtClean="0">
                <a:latin typeface="Garamond" pitchFamily="18" charset="0"/>
              </a:rPr>
              <a:t>:</a:t>
            </a:r>
          </a:p>
          <a:p>
            <a:r>
              <a:rPr lang="hu-HU" sz="2800" dirty="0" smtClean="0"/>
              <a:t>Programozási módszertan</a:t>
            </a:r>
          </a:p>
          <a:p>
            <a:r>
              <a:rPr lang="hu-HU" sz="2800" dirty="0" smtClean="0"/>
              <a:t>Informatika oktatás</a:t>
            </a:r>
          </a:p>
          <a:p>
            <a:r>
              <a:rPr lang="hu-HU" sz="2800" dirty="0" smtClean="0"/>
              <a:t>Programozási nyelvek (</a:t>
            </a:r>
            <a:r>
              <a:rPr lang="hu-HU" sz="2400" dirty="0" smtClean="0"/>
              <a:t>levelező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Informatikai rendszerek</a:t>
            </a:r>
            <a:r>
              <a:rPr lang="hu-HU" sz="2800" dirty="0"/>
              <a:t> (</a:t>
            </a:r>
            <a:r>
              <a:rPr lang="hu-HU" sz="2400" dirty="0"/>
              <a:t>levelező</a:t>
            </a:r>
            <a:r>
              <a:rPr lang="hu-HU" sz="2800" dirty="0"/>
              <a:t>)</a:t>
            </a:r>
            <a:endParaRPr lang="hu-HU" sz="2800" dirty="0" smtClean="0"/>
          </a:p>
          <a:p>
            <a:r>
              <a:rPr lang="hu-HU" sz="2800" dirty="0" smtClean="0"/>
              <a:t>Számítógépi grafika</a:t>
            </a:r>
            <a:r>
              <a:rPr lang="hu-HU" sz="2800" dirty="0"/>
              <a:t> (</a:t>
            </a:r>
            <a:r>
              <a:rPr lang="hu-HU" sz="2400" dirty="0"/>
              <a:t>levelező</a:t>
            </a:r>
            <a:r>
              <a:rPr lang="hu-HU" sz="2800" dirty="0" smtClean="0"/>
              <a:t>)</a:t>
            </a:r>
          </a:p>
          <a:p>
            <a:endParaRPr lang="hu-HU" sz="2800" dirty="0" smtClean="0"/>
          </a:p>
          <a:p>
            <a:r>
              <a:rPr lang="hu-HU" sz="2800" dirty="0"/>
              <a:t>Szakdolgozati </a:t>
            </a:r>
            <a:r>
              <a:rPr lang="hu-HU" sz="2800" dirty="0" smtClean="0"/>
              <a:t>témavezetés – változatos </a:t>
            </a:r>
            <a:r>
              <a:rPr lang="hu-HU" sz="2800" dirty="0" err="1" smtClean="0"/>
              <a:t>té-mákban</a:t>
            </a:r>
            <a:endParaRPr lang="hu-HU" sz="28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Szlávi</a:t>
            </a:r>
            <a:r>
              <a:rPr lang="en-US" dirty="0" smtClean="0"/>
              <a:t> </a:t>
            </a:r>
            <a:r>
              <a:rPr lang="en-US" dirty="0" err="1" smtClean="0"/>
              <a:t>Péter</a:t>
            </a:r>
            <a:r>
              <a:rPr lang="en-US" dirty="0" smtClean="0"/>
              <a:t>: </a:t>
            </a:r>
            <a:r>
              <a:rPr lang="en-US" dirty="0" err="1" smtClean="0"/>
              <a:t>VISz</a:t>
            </a:r>
            <a:r>
              <a:rPr lang="en-US" dirty="0" smtClean="0"/>
              <a:t> </a:t>
            </a:r>
            <a:r>
              <a:rPr lang="en-US" dirty="0" err="1" smtClean="0"/>
              <a:t>Oktatói-díj</a:t>
            </a:r>
            <a:endParaRPr lang="en-US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2011.12.07.</a:t>
            </a:r>
            <a:endParaRPr lang="en-US"/>
          </a:p>
        </p:txBody>
      </p:sp>
      <p:cxnSp>
        <p:nvCxnSpPr>
          <p:cNvPr id="7" name="Egyenes összekötő 6"/>
          <p:cNvCxnSpPr/>
          <p:nvPr/>
        </p:nvCxnSpPr>
        <p:spPr>
          <a:xfrm>
            <a:off x="3347864" y="5229200"/>
            <a:ext cx="5904656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>
          <a:xfrm>
            <a:off x="7596188" y="6565900"/>
            <a:ext cx="1370012" cy="292100"/>
          </a:xfrm>
        </p:spPr>
        <p:txBody>
          <a:bodyPr/>
          <a:lstStyle/>
          <a:p>
            <a:pPr>
              <a:defRPr/>
            </a:pPr>
            <a:fld id="{5F3E8151-E2A2-43E0-BF70-865E6762C370}" type="slidenum">
              <a:rPr lang="hu-HU" smtClean="0"/>
              <a:pPr>
                <a:defRPr/>
              </a:pPr>
              <a:t>9</a:t>
            </a:fld>
            <a:r>
              <a:rPr lang="hu-HU" dirty="0" smtClean="0"/>
              <a:t>/25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23926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ntázs">
  <a:themeElements>
    <a:clrScheme name="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3_Montáz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3588</TotalTime>
  <Words>2029</Words>
  <Application>Microsoft Office PowerPoint</Application>
  <PresentationFormat>Diavetítés a képernyőre (4:3 oldalarány)</PresentationFormat>
  <Paragraphs>511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7" baseType="lpstr">
      <vt:lpstr>1_Montázs</vt:lpstr>
      <vt:lpstr>3_Montázs</vt:lpstr>
      <vt:lpstr>PowerPoint bemutató</vt:lpstr>
      <vt:lpstr>Madártávlatból…</vt:lpstr>
      <vt:lpstr>Az előadó mosakodása …</vt:lpstr>
      <vt:lpstr>… a téma felvetése</vt:lpstr>
      <vt:lpstr>… a téma felvetése</vt:lpstr>
      <vt:lpstr>… a téma felvetése</vt:lpstr>
      <vt:lpstr>… a téma felvetése</vt:lpstr>
      <vt:lpstr>A múlt ...</vt:lpstr>
      <vt:lpstr>A múlt ...</vt:lpstr>
      <vt:lpstr>A jelen ...</vt:lpstr>
      <vt:lpstr>A jelen ...</vt:lpstr>
      <vt:lpstr>A jelen ...</vt:lpstr>
      <vt:lpstr>A jelen ...</vt:lpstr>
      <vt:lpstr>A múlt és jelen ...</vt:lpstr>
      <vt:lpstr>A múlt és jelen ...</vt:lpstr>
      <vt:lpstr>A múlt és jelen ...</vt:lpstr>
      <vt:lpstr> A várható jövő ...</vt:lpstr>
      <vt:lpstr> A várható jövő ...</vt:lpstr>
      <vt:lpstr> A várható jövő ...</vt:lpstr>
      <vt:lpstr> A várható jövő ...</vt:lpstr>
      <vt:lpstr> A várható jövő ...</vt:lpstr>
      <vt:lpstr> A várható jövő ...</vt:lpstr>
      <vt:lpstr>A várható jövő ...</vt:lpstr>
      <vt:lpstr>A várható jövő ...</vt:lpstr>
      <vt:lpstr>PowerPoint bemutató</vt:lpstr>
    </vt:vector>
  </TitlesOfParts>
  <Company>ELTE 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Szlávi, Péter</dc:creator>
  <cp:keywords/>
  <cp:lastModifiedBy>szlavip</cp:lastModifiedBy>
  <cp:revision>294</cp:revision>
  <dcterms:created xsi:type="dcterms:W3CDTF">2005-10-16T14:08:29Z</dcterms:created>
  <dcterms:modified xsi:type="dcterms:W3CDTF">2011-12-08T06:22:07Z</dcterms:modified>
</cp:coreProperties>
</file>