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1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0" autoAdjust="0"/>
    <p:restoredTop sz="94660"/>
  </p:normalViewPr>
  <p:slideViewPr>
    <p:cSldViewPr>
      <p:cViewPr varScale="1">
        <p:scale>
          <a:sx n="74" d="100"/>
          <a:sy n="74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CE957E-B8DA-4171-AD88-97FF9110A383}" type="datetimeFigureOut">
              <a:rPr lang="hu-HU" smtClean="0"/>
              <a:pPr/>
              <a:t>2009.05.13.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31C626-D98B-40E7-B078-38D6B6D6749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MIMO áttekintés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</a:t>
            </a:r>
            <a:r>
              <a:rPr lang="hu-HU" dirty="0" err="1" smtClean="0"/>
              <a:t>Leszkovich</a:t>
            </a:r>
            <a:r>
              <a:rPr lang="hu-HU" dirty="0" smtClean="0"/>
              <a:t> </a:t>
            </a:r>
            <a:r>
              <a:rPr lang="hu-HU" dirty="0" smtClean="0"/>
              <a:t>Gergely</a:t>
            </a:r>
            <a:br>
              <a:rPr lang="hu-HU" dirty="0" smtClean="0"/>
            </a:br>
            <a:r>
              <a:rPr lang="hu-HU" dirty="0" smtClean="0"/>
              <a:t>LEGNAAI.ELTE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MIMO </a:t>
            </a:r>
            <a:r>
              <a:rPr lang="hu-HU" dirty="0" err="1" smtClean="0"/>
              <a:t>signal-model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alap képlet:</a:t>
            </a:r>
            <a:br>
              <a:rPr lang="hu-HU" dirty="0" smtClean="0"/>
            </a:br>
            <a:r>
              <a:rPr lang="hu-HU" dirty="0" smtClean="0"/>
              <a:t>	r=</a:t>
            </a:r>
            <a:r>
              <a:rPr lang="hu-HU" dirty="0" err="1" smtClean="0"/>
              <a:t>Hs</a:t>
            </a:r>
            <a:r>
              <a:rPr lang="hu-HU" dirty="0" smtClean="0"/>
              <a:t> + n</a:t>
            </a:r>
            <a:br>
              <a:rPr lang="hu-HU" dirty="0" smtClean="0"/>
            </a:br>
            <a:r>
              <a:rPr lang="hu-HU" dirty="0" smtClean="0"/>
              <a:t>ahol r a fogadott vektor, s a küldött vektor n a zaj, H pedig a csatorna-mátrix</a:t>
            </a:r>
          </a:p>
          <a:p>
            <a:r>
              <a:rPr lang="hu-HU" dirty="0" smtClean="0"/>
              <a:t>Számolnunk kell a saját magunk által keltett interferenciával: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Ahol Q a kovariancia mátrixa az s vektornak. Optimális esetben az eredetit kapjuk vissza.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429132"/>
            <a:ext cx="4400550" cy="4762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Waterfilling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csatorna tulajdonságok ismertek a küldő oldalon.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Ahol µ értékét úgy választjuk, hogy teljesítse:</a:t>
            </a:r>
          </a:p>
          <a:p>
            <a:endParaRPr lang="hu-H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928934"/>
            <a:ext cx="3086100" cy="122872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929198"/>
            <a:ext cx="2781300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Waterfilling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Érdekes hatás: Erősebb LOS -&gt; rosszabb kapacitás. A sajátértékek miatt. </a:t>
            </a:r>
          </a:p>
          <a:p>
            <a:r>
              <a:rPr lang="hu-HU" dirty="0" smtClean="0"/>
              <a:t>Visszacsatolás és sok antenna esetén, ha az SNR</a:t>
            </a:r>
          </a:p>
          <a:p>
            <a:pPr lvl="1"/>
            <a:r>
              <a:rPr lang="hu-HU" dirty="0" smtClean="0"/>
              <a:t>&gt;10dB: 30%-os nyereség</a:t>
            </a:r>
          </a:p>
          <a:p>
            <a:pPr lvl="1"/>
            <a:r>
              <a:rPr lang="hu-HU" dirty="0" smtClean="0"/>
              <a:t>&gt;0dB de &lt; 10dB: 60%-os nyereség</a:t>
            </a:r>
          </a:p>
          <a:p>
            <a:pPr lvl="1"/>
            <a:r>
              <a:rPr lang="hu-HU" dirty="0" smtClean="0"/>
              <a:t>&lt; 0dB: Akár 200%-os nyereség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Ismeretlen csatorna információk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Ebben az esetben a hiányzó értékeket valószínűségi függvényekkel közelítjük, vagy feltételezésekkel élünk a csatorna tulajdonságairól. A kapott eredmények itt is azt mutatják, hogy a magas LOS rontja a kapacitást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Üzenetküldés MIMO rendszereken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Két fő </a:t>
            </a:r>
            <a:r>
              <a:rPr lang="hu-HU" dirty="0" err="1" smtClean="0"/>
              <a:t>iránylev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Átvitel maximalizálás: Itt az általános kapacitás növelése a cél</a:t>
            </a:r>
          </a:p>
          <a:p>
            <a:pPr lvl="1"/>
            <a:r>
              <a:rPr lang="hu-HU" dirty="0" smtClean="0"/>
              <a:t>Megbízhatóság (</a:t>
            </a:r>
            <a:r>
              <a:rPr lang="hu-HU" dirty="0" err="1" smtClean="0"/>
              <a:t>Diversity</a:t>
            </a:r>
            <a:r>
              <a:rPr lang="hu-HU" dirty="0" smtClean="0"/>
              <a:t>) maximalizálás: A különböző </a:t>
            </a:r>
            <a:r>
              <a:rPr lang="hu-HU" dirty="0" err="1" smtClean="0"/>
              <a:t>streamek</a:t>
            </a:r>
            <a:r>
              <a:rPr lang="hu-HU" dirty="0" smtClean="0"/>
              <a:t> együtt vannak kódolva, hogy minimalizálják a hibák számát. </a:t>
            </a:r>
          </a:p>
          <a:p>
            <a:pPr lvl="1"/>
            <a:r>
              <a:rPr lang="hu-HU" dirty="0" err="1" smtClean="0"/>
              <a:t>Space-Time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r>
              <a:rPr lang="hu-HU" dirty="0" smtClean="0"/>
              <a:t>(STC)</a:t>
            </a:r>
          </a:p>
          <a:p>
            <a:pPr lvl="2"/>
            <a:r>
              <a:rPr lang="hu-HU" dirty="0" err="1" smtClean="0"/>
              <a:t>Space-Time</a:t>
            </a:r>
            <a:r>
              <a:rPr lang="hu-HU" dirty="0" smtClean="0"/>
              <a:t> </a:t>
            </a:r>
            <a:r>
              <a:rPr lang="hu-HU" dirty="0" err="1" smtClean="0"/>
              <a:t>Block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r>
              <a:rPr lang="hu-HU" dirty="0" smtClean="0"/>
              <a:t> (STBC)</a:t>
            </a:r>
          </a:p>
          <a:p>
            <a:pPr lvl="2"/>
            <a:r>
              <a:rPr lang="hu-HU" dirty="0" err="1" smtClean="0"/>
              <a:t>Space-Time</a:t>
            </a:r>
            <a:r>
              <a:rPr lang="hu-HU" dirty="0" smtClean="0"/>
              <a:t> </a:t>
            </a:r>
            <a:r>
              <a:rPr lang="hu-HU" dirty="0" err="1" smtClean="0"/>
              <a:t>Trellis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r>
              <a:rPr lang="hu-HU" dirty="0" smtClean="0"/>
              <a:t> (STTC)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 maximalizálása </a:t>
            </a:r>
            <a:r>
              <a:rPr lang="hu-HU" dirty="0" err="1" smtClean="0"/>
              <a:t>STTC-vel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</a:t>
            </a:r>
            <a:r>
              <a:rPr lang="hu-HU" dirty="0" err="1" smtClean="0"/>
              <a:t>s.l</a:t>
            </a:r>
            <a:r>
              <a:rPr lang="hu-HU" dirty="0" smtClean="0"/>
              <a:t> inputra a ST kódoló előállít egy N hosszú szimbólumsorozatot:</a:t>
            </a:r>
            <a:br>
              <a:rPr lang="hu-HU" dirty="0" smtClean="0"/>
            </a:br>
            <a:r>
              <a:rPr lang="hu-HU" dirty="0" smtClean="0"/>
              <a:t>cl=[c.l1, c.l2, …. </a:t>
            </a:r>
            <a:r>
              <a:rPr lang="hu-HU" dirty="0" err="1" smtClean="0"/>
              <a:t>C.lN</a:t>
            </a:r>
            <a:r>
              <a:rPr lang="hu-HU" dirty="0" smtClean="0"/>
              <a:t>] transzponált</a:t>
            </a:r>
          </a:p>
          <a:p>
            <a:r>
              <a:rPr lang="hu-HU" dirty="0" smtClean="0"/>
              <a:t>Ebből áll elő a kód mátrix:</a:t>
            </a:r>
            <a:br>
              <a:rPr lang="hu-HU" dirty="0" smtClean="0"/>
            </a:br>
            <a:r>
              <a:rPr lang="hu-HU" dirty="0" smtClean="0"/>
              <a:t>C={c.1, c.2, …. C.L}</a:t>
            </a:r>
          </a:p>
          <a:p>
            <a:r>
              <a:rPr lang="hu-HU" dirty="0" smtClean="0"/>
              <a:t>A megérkezett mátrix legyen C’, ebben hibák is vannak.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 maximalizálása </a:t>
            </a:r>
            <a:r>
              <a:rPr lang="hu-HU" dirty="0" err="1" smtClean="0"/>
              <a:t>STTC-vel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Ekkor számolható egy hiba mátrix: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Ekkor a hibás eredmény elfogadásának esélye:</a:t>
            </a:r>
            <a:endParaRPr lang="hu-H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357430"/>
            <a:ext cx="5362575" cy="12573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786322"/>
            <a:ext cx="5905500" cy="1228725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 maximalizálása </a:t>
            </a:r>
            <a:r>
              <a:rPr lang="hu-HU" dirty="0" err="1" smtClean="0"/>
              <a:t>STTC-vel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Ahol a </a:t>
            </a:r>
            <a:r>
              <a:rPr lang="hu-HU" dirty="0" err="1" smtClean="0"/>
              <a:t>E.s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szimbólum-energia, N.0 a zaj sűrűség, r a hiba mátrix (A) rangja, és </a:t>
            </a:r>
            <a:r>
              <a:rPr lang="el-GR" dirty="0" smtClean="0"/>
              <a:t>β</a:t>
            </a:r>
            <a:r>
              <a:rPr lang="hu-HU" dirty="0" smtClean="0"/>
              <a:t>.i-k pedig </a:t>
            </a:r>
            <a:r>
              <a:rPr lang="hu-HU" dirty="0" smtClean="0"/>
              <a:t>A </a:t>
            </a:r>
            <a:r>
              <a:rPr lang="hu-HU" dirty="0" smtClean="0"/>
              <a:t>sajátértékei.</a:t>
            </a:r>
          </a:p>
          <a:p>
            <a:r>
              <a:rPr lang="hu-HU" dirty="0" smtClean="0"/>
              <a:t>Cél az r maximalizálása, a maximális kódolási nyereség eléréséhez</a:t>
            </a:r>
            <a:r>
              <a:rPr lang="hu-HU" dirty="0" smtClean="0"/>
              <a:t>.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 maximalizálása </a:t>
            </a:r>
            <a:r>
              <a:rPr lang="hu-HU" dirty="0" err="1" smtClean="0"/>
              <a:t>STBC-vel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egyszerűbb dekódolás érdekében alkalmazhatunk blokk kódokat is.</a:t>
            </a:r>
          </a:p>
          <a:p>
            <a:r>
              <a:rPr lang="hu-HU" dirty="0" smtClean="0"/>
              <a:t>A blokk kódok lényege, hogy a csatorna mátrixot egy ortogonális mátrixként definiáljuk, és így a már korábbi tanulmányokból ismert eljárással ellenőrizhetjük a kapott üzenet helyességét.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 maximalizálása </a:t>
            </a:r>
            <a:r>
              <a:rPr lang="hu-HU" dirty="0" err="1" smtClean="0"/>
              <a:t>STBC-vel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MIMO esetén szükséges kiegészítés, hogy a csatorna mátrix nem feltétlenül </a:t>
            </a:r>
            <a:r>
              <a:rPr lang="hu-HU" dirty="0" err="1" smtClean="0"/>
              <a:t>NxN-es</a:t>
            </a:r>
            <a:r>
              <a:rPr lang="hu-HU" dirty="0" smtClean="0"/>
              <a:t>.</a:t>
            </a:r>
          </a:p>
          <a:p>
            <a:r>
              <a:rPr lang="hu-HU" dirty="0" smtClean="0"/>
              <a:t>Ilyenkor időbeli bontást végzünk.</a:t>
            </a:r>
          </a:p>
          <a:p>
            <a:r>
              <a:rPr lang="hu-HU" dirty="0" smtClean="0"/>
              <a:t>A dekódoláshoz szükség van a fogadó oldalon is csatorna információkra.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Wireless</a:t>
            </a:r>
            <a:r>
              <a:rPr lang="hu-HU" dirty="0" smtClean="0"/>
              <a:t> technológia 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Vezeték nélküli technológiák térhódítása</a:t>
            </a:r>
          </a:p>
          <a:p>
            <a:pPr lvl="1"/>
            <a:r>
              <a:rPr lang="hu-HU" dirty="0" smtClean="0"/>
              <a:t>Rádió</a:t>
            </a:r>
          </a:p>
          <a:p>
            <a:pPr lvl="1"/>
            <a:r>
              <a:rPr lang="hu-HU" dirty="0" err="1" smtClean="0"/>
              <a:t>BlueTooth</a:t>
            </a:r>
            <a:endParaRPr lang="hu-HU" dirty="0" smtClean="0"/>
          </a:p>
          <a:p>
            <a:pPr lvl="1"/>
            <a:r>
              <a:rPr lang="hu-HU" dirty="0" err="1" smtClean="0"/>
              <a:t>Infra</a:t>
            </a:r>
            <a:endParaRPr lang="hu-HU" dirty="0" smtClean="0"/>
          </a:p>
          <a:p>
            <a:pPr lvl="1"/>
            <a:r>
              <a:rPr lang="hu-HU" dirty="0" err="1" smtClean="0"/>
              <a:t>Wifi</a:t>
            </a:r>
            <a:endParaRPr lang="hu-HU" dirty="0" smtClean="0"/>
          </a:p>
          <a:p>
            <a:r>
              <a:rPr lang="hu-HU" dirty="0" smtClean="0"/>
              <a:t>Előnyök a vezetékes rendszerekkel szemben</a:t>
            </a:r>
          </a:p>
          <a:p>
            <a:pPr lvl="1"/>
            <a:r>
              <a:rPr lang="hu-HU" dirty="0" smtClean="0"/>
              <a:t>Olcsó kiépítés</a:t>
            </a:r>
          </a:p>
          <a:p>
            <a:pPr lvl="1"/>
            <a:r>
              <a:rPr lang="hu-HU" dirty="0" smtClean="0"/>
              <a:t>Olcsó karbantartás</a:t>
            </a:r>
          </a:p>
          <a:p>
            <a:pPr lvl="1"/>
            <a:r>
              <a:rPr lang="hu-HU" dirty="0" smtClean="0"/>
              <a:t>Mobil eszközök elterjedése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Átvitel maximalizálása térbeli </a:t>
            </a:r>
            <a:r>
              <a:rPr lang="hu-HU" dirty="0" err="1" smtClean="0"/>
              <a:t>multiplexálással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Egyszerű megközelítés: Minden antenna különálló folyamokat továbbít.</a:t>
            </a:r>
          </a:p>
          <a:p>
            <a:r>
              <a:rPr lang="hu-HU" dirty="0" smtClean="0"/>
              <a:t>Probléma: Fogadó oldalon hogyan válasszuk szét a folyamokat?</a:t>
            </a:r>
          </a:p>
          <a:p>
            <a:r>
              <a:rPr lang="hu-HU" dirty="0" err="1" smtClean="0"/>
              <a:t>Zero</a:t>
            </a:r>
            <a:r>
              <a:rPr lang="hu-HU" dirty="0" smtClean="0"/>
              <a:t> </a:t>
            </a:r>
            <a:r>
              <a:rPr lang="hu-HU" dirty="0" err="1" smtClean="0"/>
              <a:t>Forcing</a:t>
            </a:r>
            <a:r>
              <a:rPr lang="hu-HU" dirty="0" smtClean="0"/>
              <a:t> technika: </a:t>
            </a:r>
            <a:r>
              <a:rPr lang="hu-HU" dirty="0" err="1" smtClean="0"/>
              <a:t>Inverzel</a:t>
            </a:r>
            <a:r>
              <a:rPr lang="hu-HU" dirty="0" smtClean="0"/>
              <a:t> kódol vissza, </a:t>
            </a:r>
            <a:r>
              <a:rPr lang="hu-HU" dirty="0" smtClean="0"/>
              <a:t>nagyon rossz kondíciós számokkal dolgozik(LOS).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Átvitel maximalizálása térbeli </a:t>
            </a:r>
            <a:r>
              <a:rPr lang="hu-HU" dirty="0" err="1" smtClean="0"/>
              <a:t>multiplexálással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Maximum </a:t>
            </a:r>
            <a:r>
              <a:rPr lang="hu-HU" dirty="0" err="1" smtClean="0"/>
              <a:t>LikleHood</a:t>
            </a:r>
            <a:r>
              <a:rPr lang="hu-HU" dirty="0" smtClean="0"/>
              <a:t>, ahol a fogadó összehasonlítja az összes valószínű elküldött üzenetet-</a:t>
            </a:r>
          </a:p>
          <a:p>
            <a:pPr lvl="1"/>
            <a:r>
              <a:rPr lang="hu-HU" dirty="0" smtClean="0"/>
              <a:t>Bonyolult dekódolás</a:t>
            </a:r>
          </a:p>
          <a:p>
            <a:endParaRPr lang="hu-HU" dirty="0" smtClean="0"/>
          </a:p>
          <a:p>
            <a:r>
              <a:rPr lang="hu-HU" dirty="0" err="1" smtClean="0"/>
              <a:t>Blind-Detection</a:t>
            </a:r>
            <a:r>
              <a:rPr lang="hu-HU" dirty="0" smtClean="0"/>
              <a:t>: Ha nincs csatorna információ. Főként a számítást növeli meg, kisebb mértékben a </a:t>
            </a:r>
            <a:r>
              <a:rPr lang="hu-HU" dirty="0" err="1" smtClean="0"/>
              <a:t>BER-t</a:t>
            </a:r>
            <a:r>
              <a:rPr lang="hu-HU" dirty="0" smtClean="0"/>
              <a:t> (Bit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Átvitel vs. Megbízhatóság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két paraméter csak egymás rovására javítható</a:t>
            </a:r>
          </a:p>
          <a:p>
            <a:r>
              <a:rPr lang="hu-HU" dirty="0" smtClean="0"/>
              <a:t>De nem zárja ki egyik a másikat, vannak kevert megoldások, amik egy adott sávszélesség nyerség mellé bizonyos fokú megbízhatóságot is garantálnak</a:t>
            </a:r>
            <a:r>
              <a:rPr lang="hu-HU" dirty="0" smtClean="0"/>
              <a:t>.</a:t>
            </a:r>
          </a:p>
          <a:p>
            <a:r>
              <a:rPr lang="hu-HU" dirty="0" smtClean="0"/>
              <a:t>Több antenna esetén érdemes a térbeli </a:t>
            </a:r>
            <a:r>
              <a:rPr lang="hu-HU" dirty="0" err="1" smtClean="0"/>
              <a:t>multiplexálásra</a:t>
            </a:r>
            <a:r>
              <a:rPr lang="hu-HU" dirty="0" smtClean="0"/>
              <a:t> helyezni a hangsúlyt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Feedback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Alapvetően azt láthatjuk, hogy nem szükséges küldő oldalon ismerni a csatorna információkat</a:t>
            </a:r>
          </a:p>
          <a:p>
            <a:r>
              <a:rPr lang="hu-HU" dirty="0" err="1" smtClean="0"/>
              <a:t>Vanna</a:t>
            </a:r>
            <a:r>
              <a:rPr lang="hu-HU" dirty="0" smtClean="0"/>
              <a:t> próbálkozások, hogy így optimalizáljunk</a:t>
            </a:r>
          </a:p>
          <a:p>
            <a:r>
              <a:rPr lang="hu-HU" dirty="0" smtClean="0"/>
              <a:t>Cél BER minimalizálása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MIMO csatorna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Mivel a </a:t>
            </a:r>
            <a:r>
              <a:rPr lang="hu-HU" dirty="0" err="1" smtClean="0"/>
              <a:t>MIMO-algoritmusok</a:t>
            </a:r>
            <a:r>
              <a:rPr lang="hu-HU" dirty="0" smtClean="0"/>
              <a:t> rendkívül érzékenyek a csatorna mátrix tulajdonságaira, ezért a csatorna modell megválasztása előtérbe került.</a:t>
            </a:r>
          </a:p>
          <a:p>
            <a:r>
              <a:rPr lang="hu-HU" dirty="0" smtClean="0"/>
              <a:t>Szempontok</a:t>
            </a:r>
          </a:p>
          <a:p>
            <a:pPr lvl="1"/>
            <a:r>
              <a:rPr lang="hu-HU" dirty="0" smtClean="0"/>
              <a:t>Összekapcsolt antennák közti korreláció</a:t>
            </a:r>
          </a:p>
          <a:p>
            <a:pPr lvl="1"/>
            <a:r>
              <a:rPr lang="hu-HU" dirty="0" smtClean="0"/>
              <a:t>A csatorna mátrix kondíciós száma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Pszeudo-statikus</a:t>
            </a:r>
            <a:r>
              <a:rPr lang="hu-HU" dirty="0" smtClean="0"/>
              <a:t>, keskeny-sávú MIMO csatorna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Line of </a:t>
            </a:r>
            <a:r>
              <a:rPr lang="hu-HU" dirty="0" err="1" smtClean="0"/>
              <a:t>Sight</a:t>
            </a:r>
            <a:r>
              <a:rPr lang="hu-HU" dirty="0" smtClean="0"/>
              <a:t> </a:t>
            </a:r>
            <a:r>
              <a:rPr lang="hu-HU" dirty="0" err="1" smtClean="0"/>
              <a:t>component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r>
              <a:rPr lang="hu-HU" dirty="0" smtClean="0"/>
              <a:t>Itt a mátrixot két tag összegeként írjuk fel:</a:t>
            </a:r>
            <a:br>
              <a:rPr lang="hu-HU" dirty="0" smtClean="0"/>
            </a:br>
            <a:r>
              <a:rPr lang="hu-HU" dirty="0" smtClean="0"/>
              <a:t>H=</a:t>
            </a:r>
            <a:r>
              <a:rPr lang="hu-HU" dirty="0" err="1" smtClean="0"/>
              <a:t>H.los</a:t>
            </a:r>
            <a:r>
              <a:rPr lang="hu-HU" dirty="0" smtClean="0"/>
              <a:t> + </a:t>
            </a:r>
            <a:r>
              <a:rPr lang="hu-HU" dirty="0" err="1" smtClean="0"/>
              <a:t>H.nlos</a:t>
            </a:r>
            <a:endParaRPr lang="hu-HU" dirty="0" smtClean="0"/>
          </a:p>
          <a:p>
            <a:r>
              <a:rPr lang="hu-HU" dirty="0" err="1" smtClean="0"/>
              <a:t>Ricean</a:t>
            </a:r>
            <a:r>
              <a:rPr lang="hu-HU" dirty="0" smtClean="0"/>
              <a:t> K faktor: A LOS és az NLOS komponens fő foka közti arány. Általában minél nagyobb, annál jobb.</a:t>
            </a:r>
          </a:p>
          <a:p>
            <a:r>
              <a:rPr lang="hu-HU" dirty="0" smtClean="0"/>
              <a:t>Azonban MIMO rendszerekben csökkenti a térbeliség nyújtotta előnyöket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Pszeudo-statikus</a:t>
            </a:r>
            <a:r>
              <a:rPr lang="hu-HU" dirty="0" smtClean="0"/>
              <a:t>, keskeny-sávú MIMO csatorna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Kültéri környezetben a K értéke általában nagyobb, tehát az NLOS kevésbé domináns. (Kevesebb tereptárgy, nagyobb távolságok)</a:t>
            </a:r>
          </a:p>
          <a:p>
            <a:r>
              <a:rPr lang="hu-HU" dirty="0" smtClean="0"/>
              <a:t>Beltéri környezetben viszont a MIMO előnyei jobban megjelennek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Problémák két polarizált antenna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Problémák </a:t>
            </a:r>
            <a:r>
              <a:rPr lang="hu-HU" dirty="0" err="1" smtClean="0"/>
              <a:t>multipath</a:t>
            </a:r>
            <a:r>
              <a:rPr lang="hu-HU" dirty="0" smtClean="0"/>
              <a:t> esetén</a:t>
            </a:r>
          </a:p>
          <a:p>
            <a:r>
              <a:rPr lang="hu-HU" dirty="0" smtClean="0"/>
              <a:t>A tapasztalatok szerint a két antenna nem kerül korrelációba szabadtéri környezetben</a:t>
            </a:r>
          </a:p>
          <a:p>
            <a:r>
              <a:rPr lang="hu-HU" dirty="0" smtClean="0"/>
              <a:t>Tehát a két antenna esetén a polarizáltság megoldás lehet a </a:t>
            </a:r>
            <a:r>
              <a:rPr lang="hu-HU" dirty="0" err="1" smtClean="0"/>
              <a:t>kültér</a:t>
            </a:r>
            <a:r>
              <a:rPr lang="hu-HU" dirty="0" smtClean="0"/>
              <a:t> okozta problémákra.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antenna elhelyezési megközelítések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Ortogonális elhelyezés</a:t>
            </a:r>
          </a:p>
          <a:p>
            <a:r>
              <a:rPr lang="hu-HU" dirty="0" err="1" smtClean="0"/>
              <a:t>Effective</a:t>
            </a:r>
            <a:r>
              <a:rPr lang="hu-HU" dirty="0" smtClean="0"/>
              <a:t> </a:t>
            </a:r>
            <a:r>
              <a:rPr lang="hu-HU" dirty="0" err="1" smtClean="0"/>
              <a:t>degrees</a:t>
            </a:r>
            <a:r>
              <a:rPr lang="hu-HU" dirty="0" smtClean="0"/>
              <a:t> of </a:t>
            </a:r>
            <a:r>
              <a:rPr lang="hu-HU" dirty="0" err="1" smtClean="0"/>
              <a:t>Freedome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Időben változó, szélessávú MIMO csatorna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Itt több H </a:t>
            </a:r>
            <a:r>
              <a:rPr lang="hu-HU" dirty="0" err="1" smtClean="0"/>
              <a:t>mátrix-szal</a:t>
            </a:r>
            <a:r>
              <a:rPr lang="hu-HU" dirty="0" smtClean="0"/>
              <a:t> számolunk, és </a:t>
            </a:r>
            <a:r>
              <a:rPr lang="hu-HU" dirty="0" err="1" smtClean="0"/>
              <a:t>véletlenített</a:t>
            </a:r>
            <a:r>
              <a:rPr lang="hu-HU" dirty="0" smtClean="0"/>
              <a:t> </a:t>
            </a:r>
            <a:r>
              <a:rPr lang="hu-HU" dirty="0" err="1" smtClean="0"/>
              <a:t>fading</a:t>
            </a:r>
            <a:r>
              <a:rPr lang="hu-HU" dirty="0" smtClean="0"/>
              <a:t> összetevővel számolunk.</a:t>
            </a:r>
            <a:br>
              <a:rPr lang="hu-HU" dirty="0" smtClean="0"/>
            </a:br>
            <a:r>
              <a:rPr lang="hu-HU" dirty="0" smtClean="0"/>
              <a:t>Általában cél, hogy az antennákat közel helyezhessük el, ám ez komoly problémát jelenthet mobil pontok esetén (Doppler effektus)</a:t>
            </a:r>
          </a:p>
          <a:p>
            <a:r>
              <a:rPr lang="hu-HU" dirty="0" smtClean="0"/>
              <a:t>A Doppler effektus nagy LOS dominancia esetén csekély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Wireless</a:t>
            </a:r>
            <a:r>
              <a:rPr lang="hu-HU" dirty="0" smtClean="0"/>
              <a:t> technológia 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Vezeték nélküli technológiák korlátai</a:t>
            </a:r>
          </a:p>
          <a:p>
            <a:pPr lvl="1"/>
            <a:r>
              <a:rPr lang="hu-HU" dirty="0" smtClean="0"/>
              <a:t>Korlátozott sávszélesség</a:t>
            </a:r>
          </a:p>
          <a:p>
            <a:pPr lvl="1"/>
            <a:r>
              <a:rPr lang="hu-HU" dirty="0" smtClean="0"/>
              <a:t>Zajos átvitel okozta hibák</a:t>
            </a:r>
          </a:p>
          <a:p>
            <a:r>
              <a:rPr lang="hu-HU" dirty="0" smtClean="0"/>
              <a:t>A fenti két paraméter általában egymás rovására javítható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MIMO standardizálás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IEEE 802.16 Fix sávszélességhez</a:t>
            </a:r>
          </a:p>
          <a:p>
            <a:r>
              <a:rPr lang="hu-HU" dirty="0" smtClean="0"/>
              <a:t>3GPP mobil alkalmazásokhoz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MIMO 3G-s rendszerekben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Kutatások, standardizálás</a:t>
            </a:r>
          </a:p>
          <a:p>
            <a:r>
              <a:rPr lang="hu-HU" dirty="0" smtClean="0"/>
              <a:t>Cella alapú rendszerek</a:t>
            </a:r>
            <a:br>
              <a:rPr lang="hu-HU" dirty="0" smtClean="0"/>
            </a:br>
            <a:r>
              <a:rPr lang="hu-HU" dirty="0" smtClean="0"/>
              <a:t>Nem jellemző egyelőre a MIMO</a:t>
            </a:r>
          </a:p>
          <a:p>
            <a:r>
              <a:rPr lang="hu-HU" dirty="0" smtClean="0"/>
              <a:t>Komplex rendszer mind fogadó, mind küldő oldalon</a:t>
            </a:r>
          </a:p>
          <a:p>
            <a:r>
              <a:rPr lang="hu-HU" dirty="0" smtClean="0"/>
              <a:t>Milyen akadályai vannak a széles körben való elterjedésnek?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Antennával kapcsolatos kihívások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antenna, meghatározott távolságra</a:t>
            </a:r>
          </a:p>
          <a:p>
            <a:r>
              <a:rPr lang="hu-HU" dirty="0" smtClean="0"/>
              <a:t>4 antenna esetén 10 </a:t>
            </a:r>
            <a:r>
              <a:rPr lang="hu-HU" dirty="0" err="1" smtClean="0"/>
              <a:t>lambda</a:t>
            </a:r>
            <a:r>
              <a:rPr lang="hu-HU" dirty="0" smtClean="0"/>
              <a:t> távra, 2GHz mellet 1.5m térbeli eloszlás</a:t>
            </a:r>
          </a:p>
          <a:p>
            <a:r>
              <a:rPr lang="hu-HU" dirty="0" smtClean="0"/>
              <a:t>2db polarizált antenna esetén 7,5 cm</a:t>
            </a:r>
          </a:p>
          <a:p>
            <a:r>
              <a:rPr lang="hu-HU" dirty="0" smtClean="0"/>
              <a:t>Még ez is kritikus!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Fogadó oldali komplexitás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Bonyolult algoritmusok</a:t>
            </a:r>
          </a:p>
          <a:p>
            <a:r>
              <a:rPr lang="hu-HU" dirty="0" smtClean="0"/>
              <a:t>Bonyolult szerkezet</a:t>
            </a:r>
          </a:p>
          <a:p>
            <a:r>
              <a:rPr lang="hu-HU" dirty="0" smtClean="0"/>
              <a:t>Már 4 antenna esetében is</a:t>
            </a:r>
          </a:p>
          <a:p>
            <a:r>
              <a:rPr lang="hu-HU" dirty="0" err="1" smtClean="0"/>
              <a:t>Dual</a:t>
            </a:r>
            <a:r>
              <a:rPr lang="hu-HU" dirty="0" smtClean="0"/>
              <a:t> mód</a:t>
            </a:r>
          </a:p>
          <a:p>
            <a:r>
              <a:rPr lang="hu-HU" dirty="0" smtClean="0"/>
              <a:t>Drága, sokat fogyaszt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Csatorna állapot a küldő oldalon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Kapacitás -&gt; a csatorna függvénye</a:t>
            </a:r>
          </a:p>
          <a:p>
            <a:r>
              <a:rPr lang="hu-HU" dirty="0" err="1" smtClean="0"/>
              <a:t>Water</a:t>
            </a:r>
            <a:r>
              <a:rPr lang="hu-HU" dirty="0" smtClean="0"/>
              <a:t> </a:t>
            </a:r>
            <a:r>
              <a:rPr lang="hu-HU" dirty="0" err="1" smtClean="0"/>
              <a:t>filling</a:t>
            </a:r>
            <a:r>
              <a:rPr lang="hu-HU" dirty="0" smtClean="0"/>
              <a:t> technológia</a:t>
            </a:r>
          </a:p>
          <a:p>
            <a:r>
              <a:rPr lang="hu-HU" dirty="0" smtClean="0"/>
              <a:t>A csatorna korrelációs mátrix ismerete segíti a küldőt az optimalizálásban.</a:t>
            </a:r>
          </a:p>
          <a:p>
            <a:r>
              <a:rPr lang="hu-HU" dirty="0" err="1" smtClean="0"/>
              <a:t>Power</a:t>
            </a:r>
            <a:r>
              <a:rPr lang="hu-HU" dirty="0" smtClean="0"/>
              <a:t> management</a:t>
            </a:r>
          </a:p>
          <a:p>
            <a:r>
              <a:rPr lang="hu-HU" dirty="0" smtClean="0"/>
              <a:t>Visszajelzés a sikerességről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jövőben elterjedhető megoldás</a:t>
            </a:r>
          </a:p>
          <a:p>
            <a:r>
              <a:rPr lang="hu-HU" dirty="0" smtClean="0"/>
              <a:t>Inkább rögzített rendszereken (</a:t>
            </a:r>
            <a:r>
              <a:rPr lang="hu-HU" dirty="0" err="1" smtClean="0"/>
              <a:t>Mesh</a:t>
            </a:r>
            <a:r>
              <a:rPr lang="hu-HU" dirty="0" smtClean="0"/>
              <a:t>)</a:t>
            </a:r>
          </a:p>
          <a:p>
            <a:r>
              <a:rPr lang="hu-HU" dirty="0" smtClean="0"/>
              <a:t>NLOS környezetben</a:t>
            </a:r>
          </a:p>
          <a:p>
            <a:r>
              <a:rPr lang="hu-HU" dirty="0" smtClean="0"/>
              <a:t>Pontos matematikai háttér -&gt; sok felmerülő gyakorlati probléma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/>
              <a:t>Köszönöm figyelmüket!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Wireless</a:t>
            </a:r>
            <a:r>
              <a:rPr lang="hu-HU" dirty="0" smtClean="0"/>
              <a:t> technológiák javítása: MIMO technológia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MIMO rendszerek egyszerűen definiálva: Olyan vezeték nélküli kommunikációs rendszer, ahol mind a fogadó, mind a küldő oldalon több antennán keresztül folyik a kommunikáció.</a:t>
            </a:r>
          </a:p>
          <a:p>
            <a:r>
              <a:rPr lang="hu-HU" dirty="0" smtClean="0"/>
              <a:t>Alapötlet: </a:t>
            </a:r>
            <a:r>
              <a:rPr lang="hu-HU" dirty="0" err="1" smtClean="0"/>
              <a:t>Space-Time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endParaRPr lang="hu-HU" dirty="0" smtClean="0"/>
          </a:p>
          <a:p>
            <a:pPr lvl="1"/>
            <a:r>
              <a:rPr lang="hu-HU" dirty="0" smtClean="0"/>
              <a:t>Idő: A természetes dimenziója a digitális kommunikációnak</a:t>
            </a:r>
          </a:p>
          <a:p>
            <a:pPr lvl="1"/>
            <a:r>
              <a:rPr lang="hu-HU" dirty="0" smtClean="0"/>
              <a:t>Tér: A több, térben elhelyezett antennából adódó újabb átviteli dimenzió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MIMO által felvetett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Elméleti korlátok</a:t>
            </a:r>
          </a:p>
          <a:p>
            <a:pPr lvl="1"/>
            <a:r>
              <a:rPr lang="hu-HU" dirty="0" smtClean="0"/>
              <a:t>Analitikus eredmények</a:t>
            </a:r>
          </a:p>
          <a:p>
            <a:pPr lvl="1"/>
            <a:r>
              <a:rPr lang="hu-HU" dirty="0" smtClean="0"/>
              <a:t>Kapacitás elméleti korlátai</a:t>
            </a:r>
          </a:p>
          <a:p>
            <a:pPr lvl="1"/>
            <a:r>
              <a:rPr lang="hu-HU" dirty="0" smtClean="0"/>
              <a:t>Eredmények finomítása</a:t>
            </a:r>
          </a:p>
          <a:p>
            <a:r>
              <a:rPr lang="hu-HU" dirty="0" smtClean="0"/>
              <a:t>Üzenetküldés</a:t>
            </a:r>
          </a:p>
          <a:p>
            <a:pPr lvl="1"/>
            <a:r>
              <a:rPr lang="hu-HU" dirty="0" smtClean="0"/>
              <a:t>Általános szempontok</a:t>
            </a:r>
          </a:p>
          <a:p>
            <a:pPr lvl="1"/>
            <a:r>
              <a:rPr lang="hu-HU" dirty="0" smtClean="0"/>
              <a:t>Megbízhatóság maximalizálása</a:t>
            </a:r>
          </a:p>
          <a:p>
            <a:pPr lvl="1"/>
            <a:r>
              <a:rPr lang="hu-HU" dirty="0" smtClean="0"/>
              <a:t>Átvitel maximalizálása</a:t>
            </a:r>
          </a:p>
          <a:p>
            <a:pPr lvl="1"/>
            <a:r>
              <a:rPr lang="hu-HU" dirty="0" smtClean="0"/>
              <a:t>Visszacsatolásos megoldások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MIMO által felvetett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MIMO csatorna modellezése</a:t>
            </a:r>
          </a:p>
          <a:p>
            <a:pPr lvl="1"/>
            <a:r>
              <a:rPr lang="hu-HU" dirty="0" err="1" smtClean="0"/>
              <a:t>Pszeudo</a:t>
            </a:r>
            <a:r>
              <a:rPr lang="hu-HU" dirty="0" smtClean="0"/>
              <a:t> statikus keskeny sávú MIMO csatorna</a:t>
            </a:r>
          </a:p>
          <a:p>
            <a:pPr lvl="1"/>
            <a:r>
              <a:rPr lang="hu-HU" dirty="0" smtClean="0"/>
              <a:t>Térbeli korreláció hatása</a:t>
            </a:r>
          </a:p>
          <a:p>
            <a:pPr lvl="1"/>
            <a:r>
              <a:rPr lang="hu-HU" dirty="0" smtClean="0"/>
              <a:t>Időben változó, szélessávú MIMO csatorna</a:t>
            </a:r>
          </a:p>
          <a:p>
            <a:pPr lvl="1"/>
            <a:r>
              <a:rPr lang="hu-HU" dirty="0" smtClean="0"/>
              <a:t>Standardizált modellek</a:t>
            </a:r>
          </a:p>
          <a:p>
            <a:r>
              <a:rPr lang="hu-HU" dirty="0" smtClean="0"/>
              <a:t>MIMO alkalmazásai (modern 3G-s rendszerek)</a:t>
            </a:r>
          </a:p>
          <a:p>
            <a:pPr lvl="1"/>
            <a:r>
              <a:rPr lang="hu-HU" dirty="0" smtClean="0"/>
              <a:t>Háttér</a:t>
            </a:r>
          </a:p>
          <a:p>
            <a:pPr lvl="1"/>
            <a:r>
              <a:rPr lang="hu-HU" dirty="0" smtClean="0"/>
              <a:t>Konkrét megvalósítási megfontolások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MIMO alapötlet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Használjuk ki a több úton terjedő üzeneteket!</a:t>
            </a:r>
          </a:p>
          <a:p>
            <a:r>
              <a:rPr lang="hu-HU" dirty="0" smtClean="0"/>
              <a:t>Így csatorna vektor helyett csatorna mátrixunk van, amelynek egyik dimenziója az idő a másik a térbeli eltérés</a:t>
            </a:r>
          </a:p>
          <a:p>
            <a:r>
              <a:rPr lang="hu-HU" dirty="0" smtClean="0"/>
              <a:t>Többlet információk</a:t>
            </a:r>
          </a:p>
          <a:p>
            <a:r>
              <a:rPr lang="hu-HU" dirty="0" smtClean="0"/>
              <a:t>Több </a:t>
            </a:r>
            <a:r>
              <a:rPr lang="hu-HU" dirty="0" err="1" smtClean="0"/>
              <a:t>stream</a:t>
            </a:r>
            <a:r>
              <a:rPr lang="hu-HU" dirty="0" smtClean="0"/>
              <a:t> indítása, vagy CDMA (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Division</a:t>
            </a:r>
            <a:r>
              <a:rPr lang="hu-HU" dirty="0" smtClean="0"/>
              <a:t> </a:t>
            </a:r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Acces</a:t>
            </a:r>
            <a:r>
              <a:rPr lang="hu-HU" dirty="0" smtClean="0"/>
              <a:t>)megközelítés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Analitikus megközelítés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Kapacitás Különböző architektúrákon</a:t>
            </a:r>
          </a:p>
          <a:p>
            <a:r>
              <a:rPr lang="hu-HU" dirty="0" smtClean="0"/>
              <a:t>SISO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Ahol </a:t>
            </a:r>
            <a:r>
              <a:rPr lang="hu-HU" i="1" dirty="0" smtClean="0"/>
              <a:t>h</a:t>
            </a:r>
            <a:r>
              <a:rPr lang="hu-HU" dirty="0" smtClean="0"/>
              <a:t> a normalizált komplex jelerősség (</a:t>
            </a:r>
            <a:r>
              <a:rPr lang="hu-HU" dirty="0" err="1" smtClean="0"/>
              <a:t>gain</a:t>
            </a:r>
            <a:r>
              <a:rPr lang="hu-HU" dirty="0" smtClean="0"/>
              <a:t>) a fix, vagy </a:t>
            </a:r>
            <a:r>
              <a:rPr lang="hu-HU" dirty="0" err="1" smtClean="0"/>
              <a:t>véletlenített</a:t>
            </a:r>
            <a:r>
              <a:rPr lang="hu-HU" dirty="0" smtClean="0"/>
              <a:t> csatornának. </a:t>
            </a:r>
            <a:r>
              <a:rPr lang="hu-HU" i="1" dirty="0" smtClean="0"/>
              <a:t>P</a:t>
            </a:r>
            <a:r>
              <a:rPr lang="hu-HU" dirty="0" smtClean="0"/>
              <a:t> az SNR (</a:t>
            </a:r>
            <a:r>
              <a:rPr lang="hu-HU" dirty="0" err="1" smtClean="0"/>
              <a:t>Signal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Noise</a:t>
            </a:r>
            <a:r>
              <a:rPr lang="hu-HU" dirty="0" smtClean="0"/>
              <a:t> Ratio) a fogadó antennán</a:t>
            </a:r>
          </a:p>
          <a:p>
            <a:r>
              <a:rPr lang="hu-HU" dirty="0" smtClean="0"/>
              <a:t>SIMO (M RX)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643182"/>
            <a:ext cx="3067050" cy="48577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286388"/>
            <a:ext cx="3762375" cy="125730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Analitikus megközelítés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MISO (N TX)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MIMO N db. TX és M db. RX antennára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Lineáris növekedés: m=min(M,N)</a:t>
            </a:r>
            <a:endParaRPr lang="hu-H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143116"/>
            <a:ext cx="3829050" cy="12573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357694"/>
            <a:ext cx="4572000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2338</TotalTime>
  <Words>930</Words>
  <Application>Microsoft Office PowerPoint</Application>
  <PresentationFormat>Diavetítés a képernyőre (4:3 oldalarány)</PresentationFormat>
  <Paragraphs>165</Paragraphs>
  <Slides>36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37" baseType="lpstr">
      <vt:lpstr>Lendület</vt:lpstr>
      <vt:lpstr>MIMO áttekintés</vt:lpstr>
      <vt:lpstr>Wireless technológia ma</vt:lpstr>
      <vt:lpstr>Wireless technológia ma</vt:lpstr>
      <vt:lpstr>Wireless technológiák javítása: MIMO technológia</vt:lpstr>
      <vt:lpstr>A MIMO által felvetett kérdések</vt:lpstr>
      <vt:lpstr>A MIMO által felvetett kérdések</vt:lpstr>
      <vt:lpstr>MIMO alapötlet</vt:lpstr>
      <vt:lpstr>Analitikus megközelítés</vt:lpstr>
      <vt:lpstr>Analitikus megközelítés</vt:lpstr>
      <vt:lpstr>MIMO signal-model</vt:lpstr>
      <vt:lpstr>Waterfilling model</vt:lpstr>
      <vt:lpstr>Waterfilling model</vt:lpstr>
      <vt:lpstr>Ismeretlen csatorna információk</vt:lpstr>
      <vt:lpstr>Üzenetküldés MIMO rendszereken</vt:lpstr>
      <vt:lpstr>Megbízhatóság maximalizálása STTC-vel</vt:lpstr>
      <vt:lpstr>Megbízhatóság maximalizálása STTC-vel</vt:lpstr>
      <vt:lpstr>Megbízhatóság maximalizálása STTC-vel</vt:lpstr>
      <vt:lpstr>Megbízhatóság maximalizálása STBC-vel</vt:lpstr>
      <vt:lpstr>Megbízhatóság maximalizálása STBC-vel</vt:lpstr>
      <vt:lpstr>Átvitel maximalizálása térbeli multiplexálással</vt:lpstr>
      <vt:lpstr>Átvitel maximalizálása térbeli multiplexálással</vt:lpstr>
      <vt:lpstr>Átvitel vs. Megbízhatóság</vt:lpstr>
      <vt:lpstr>Feedback</vt:lpstr>
      <vt:lpstr>MIMO csatorna modell</vt:lpstr>
      <vt:lpstr>Pszeudo-statikus, keskeny-sávú MIMO csatorna</vt:lpstr>
      <vt:lpstr>Pszeudo-statikus, keskeny-sávú MIMO csatorna</vt:lpstr>
      <vt:lpstr>Problémák két polarizált antenna esetén</vt:lpstr>
      <vt:lpstr>Egyéb antenna elhelyezési megközelítések</vt:lpstr>
      <vt:lpstr>Időben változó, szélessávú MIMO csatorna</vt:lpstr>
      <vt:lpstr>MIMO standardizálás</vt:lpstr>
      <vt:lpstr>MIMO 3G-s rendszerekben</vt:lpstr>
      <vt:lpstr>Antennával kapcsolatos kihívások</vt:lpstr>
      <vt:lpstr>Fogadó oldali komplexitás</vt:lpstr>
      <vt:lpstr>Csatorna állapot a küldő oldalon</vt:lpstr>
      <vt:lpstr>Összefoglalás</vt:lpstr>
      <vt:lpstr>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 áttekintés</dc:title>
  <dc:creator>chezar</dc:creator>
  <cp:lastModifiedBy>chezar</cp:lastModifiedBy>
  <cp:revision>9</cp:revision>
  <dcterms:created xsi:type="dcterms:W3CDTF">2009-05-12T17:50:32Z</dcterms:created>
  <dcterms:modified xsi:type="dcterms:W3CDTF">2009-05-14T18:58:57Z</dcterms:modified>
</cp:coreProperties>
</file>