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35" d="100"/>
          <a:sy n="35" d="100"/>
        </p:scale>
        <p:origin x="63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58F1F704-BE58-2E33-C6F6-55FE90A87AB0}"/>
              </a:ext>
            </a:extLst>
          </p:cNvPr>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p>
        </p:txBody>
      </p:sp>
      <p:sp>
        <p:nvSpPr>
          <p:cNvPr id="3" name="Alcím 2">
            <a:extLst>
              <a:ext uri="{FF2B5EF4-FFF2-40B4-BE49-F238E27FC236}">
                <a16:creationId xmlns:a16="http://schemas.microsoft.com/office/drawing/2014/main" id="{2D31471C-6E59-7C3F-7127-4F38B3FAF9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p>
        </p:txBody>
      </p:sp>
      <p:sp>
        <p:nvSpPr>
          <p:cNvPr id="4" name="Dátum helye 3">
            <a:extLst>
              <a:ext uri="{FF2B5EF4-FFF2-40B4-BE49-F238E27FC236}">
                <a16:creationId xmlns:a16="http://schemas.microsoft.com/office/drawing/2014/main" id="{8A4ED36B-18A8-3B7B-CFDF-1FF6D2202E16}"/>
              </a:ext>
            </a:extLst>
          </p:cNvPr>
          <p:cNvSpPr>
            <a:spLocks noGrp="1"/>
          </p:cNvSpPr>
          <p:nvPr>
            <p:ph type="dt" sz="half" idx="10"/>
          </p:nvPr>
        </p:nvSpPr>
        <p:spPr/>
        <p:txBody>
          <a:bodyPr/>
          <a:lstStyle/>
          <a:p>
            <a:fld id="{635280A5-A452-4767-BDEC-2C04D62FDC39}" type="datetimeFigureOut">
              <a:rPr lang="hu-HU" smtClean="0"/>
              <a:t>2025. 09. 29.</a:t>
            </a:fld>
            <a:endParaRPr lang="hu-HU"/>
          </a:p>
        </p:txBody>
      </p:sp>
      <p:sp>
        <p:nvSpPr>
          <p:cNvPr id="5" name="Élőláb helye 4">
            <a:extLst>
              <a:ext uri="{FF2B5EF4-FFF2-40B4-BE49-F238E27FC236}">
                <a16:creationId xmlns:a16="http://schemas.microsoft.com/office/drawing/2014/main" id="{E9E24C40-7CEC-CF1F-6E56-0F1B405FBC13}"/>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3FF16FF3-B20E-5548-DCED-93B635359151}"/>
              </a:ext>
            </a:extLst>
          </p:cNvPr>
          <p:cNvSpPr>
            <a:spLocks noGrp="1"/>
          </p:cNvSpPr>
          <p:nvPr>
            <p:ph type="sldNum" sz="quarter" idx="12"/>
          </p:nvPr>
        </p:nvSpPr>
        <p:spPr/>
        <p:txBody>
          <a:bodyPr/>
          <a:lstStyle/>
          <a:p>
            <a:fld id="{4FABCF9F-5282-4F54-B197-E98ECC212460}" type="slidenum">
              <a:rPr lang="hu-HU" smtClean="0"/>
              <a:t>‹#›</a:t>
            </a:fld>
            <a:endParaRPr lang="hu-HU"/>
          </a:p>
        </p:txBody>
      </p:sp>
    </p:spTree>
    <p:extLst>
      <p:ext uri="{BB962C8B-B14F-4D97-AF65-F5344CB8AC3E}">
        <p14:creationId xmlns:p14="http://schemas.microsoft.com/office/powerpoint/2010/main" val="2687734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87DE40-0D86-1C61-467F-7E73B57F8579}"/>
              </a:ext>
            </a:extLst>
          </p:cNvPr>
          <p:cNvSpPr>
            <a:spLocks noGrp="1"/>
          </p:cNvSpPr>
          <p:nvPr>
            <p:ph type="title"/>
          </p:nvPr>
        </p:nvSpPr>
        <p:spPr/>
        <p:txBody>
          <a:bodyPr/>
          <a:lstStyle/>
          <a:p>
            <a:r>
              <a:rPr lang="hu-HU"/>
              <a:t>Mintacím szerkesztése</a:t>
            </a:r>
          </a:p>
        </p:txBody>
      </p:sp>
      <p:sp>
        <p:nvSpPr>
          <p:cNvPr id="3" name="Függőleges szöveg helye 2">
            <a:extLst>
              <a:ext uri="{FF2B5EF4-FFF2-40B4-BE49-F238E27FC236}">
                <a16:creationId xmlns:a16="http://schemas.microsoft.com/office/drawing/2014/main" id="{C09B0C66-1E47-022F-59C3-C8FAB2062665}"/>
              </a:ext>
            </a:extLst>
          </p:cNvPr>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76F70AEC-C78D-77B3-8CD1-1B7F10E4424E}"/>
              </a:ext>
            </a:extLst>
          </p:cNvPr>
          <p:cNvSpPr>
            <a:spLocks noGrp="1"/>
          </p:cNvSpPr>
          <p:nvPr>
            <p:ph type="dt" sz="half" idx="10"/>
          </p:nvPr>
        </p:nvSpPr>
        <p:spPr/>
        <p:txBody>
          <a:bodyPr/>
          <a:lstStyle/>
          <a:p>
            <a:fld id="{635280A5-A452-4767-BDEC-2C04D62FDC39}" type="datetimeFigureOut">
              <a:rPr lang="hu-HU" smtClean="0"/>
              <a:t>2025. 09. 29.</a:t>
            </a:fld>
            <a:endParaRPr lang="hu-HU"/>
          </a:p>
        </p:txBody>
      </p:sp>
      <p:sp>
        <p:nvSpPr>
          <p:cNvPr id="5" name="Élőláb helye 4">
            <a:extLst>
              <a:ext uri="{FF2B5EF4-FFF2-40B4-BE49-F238E27FC236}">
                <a16:creationId xmlns:a16="http://schemas.microsoft.com/office/drawing/2014/main" id="{671B4439-EB7A-2F57-A44A-5DA1CCE21799}"/>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241C0642-8831-A016-2B44-BFAF16B522F4}"/>
              </a:ext>
            </a:extLst>
          </p:cNvPr>
          <p:cNvSpPr>
            <a:spLocks noGrp="1"/>
          </p:cNvSpPr>
          <p:nvPr>
            <p:ph type="sldNum" sz="quarter" idx="12"/>
          </p:nvPr>
        </p:nvSpPr>
        <p:spPr/>
        <p:txBody>
          <a:bodyPr/>
          <a:lstStyle/>
          <a:p>
            <a:fld id="{4FABCF9F-5282-4F54-B197-E98ECC212460}" type="slidenum">
              <a:rPr lang="hu-HU" smtClean="0"/>
              <a:t>‹#›</a:t>
            </a:fld>
            <a:endParaRPr lang="hu-HU"/>
          </a:p>
        </p:txBody>
      </p:sp>
    </p:spTree>
    <p:extLst>
      <p:ext uri="{BB962C8B-B14F-4D97-AF65-F5344CB8AC3E}">
        <p14:creationId xmlns:p14="http://schemas.microsoft.com/office/powerpoint/2010/main" val="64545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a:extLst>
              <a:ext uri="{FF2B5EF4-FFF2-40B4-BE49-F238E27FC236}">
                <a16:creationId xmlns:a16="http://schemas.microsoft.com/office/drawing/2014/main" id="{BE2D4B15-89F7-5890-6229-90173ECD88FE}"/>
              </a:ext>
            </a:extLst>
          </p:cNvPr>
          <p:cNvSpPr>
            <a:spLocks noGrp="1"/>
          </p:cNvSpPr>
          <p:nvPr>
            <p:ph type="title" orient="vert"/>
          </p:nvPr>
        </p:nvSpPr>
        <p:spPr>
          <a:xfrm>
            <a:off x="8724900" y="365125"/>
            <a:ext cx="2628900" cy="5811838"/>
          </a:xfrm>
        </p:spPr>
        <p:txBody>
          <a:bodyPr vert="eaVert"/>
          <a:lstStyle/>
          <a:p>
            <a:r>
              <a:rPr lang="hu-HU"/>
              <a:t>Mintacím szerkesztése</a:t>
            </a:r>
          </a:p>
        </p:txBody>
      </p:sp>
      <p:sp>
        <p:nvSpPr>
          <p:cNvPr id="3" name="Függőleges szöveg helye 2">
            <a:extLst>
              <a:ext uri="{FF2B5EF4-FFF2-40B4-BE49-F238E27FC236}">
                <a16:creationId xmlns:a16="http://schemas.microsoft.com/office/drawing/2014/main" id="{5AA58887-2C29-3F17-88D7-A9D41BF0FC19}"/>
              </a:ext>
            </a:extLst>
          </p:cNvPr>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7019D2C0-6307-7F79-9167-42FF9BA2A10E}"/>
              </a:ext>
            </a:extLst>
          </p:cNvPr>
          <p:cNvSpPr>
            <a:spLocks noGrp="1"/>
          </p:cNvSpPr>
          <p:nvPr>
            <p:ph type="dt" sz="half" idx="10"/>
          </p:nvPr>
        </p:nvSpPr>
        <p:spPr/>
        <p:txBody>
          <a:bodyPr/>
          <a:lstStyle/>
          <a:p>
            <a:fld id="{635280A5-A452-4767-BDEC-2C04D62FDC39}" type="datetimeFigureOut">
              <a:rPr lang="hu-HU" smtClean="0"/>
              <a:t>2025. 09. 29.</a:t>
            </a:fld>
            <a:endParaRPr lang="hu-HU"/>
          </a:p>
        </p:txBody>
      </p:sp>
      <p:sp>
        <p:nvSpPr>
          <p:cNvPr id="5" name="Élőláb helye 4">
            <a:extLst>
              <a:ext uri="{FF2B5EF4-FFF2-40B4-BE49-F238E27FC236}">
                <a16:creationId xmlns:a16="http://schemas.microsoft.com/office/drawing/2014/main" id="{DE81708B-EEBB-07B6-2D05-627C069BC2A3}"/>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EF4B4DBB-242E-C508-97C6-1DDA994ADB37}"/>
              </a:ext>
            </a:extLst>
          </p:cNvPr>
          <p:cNvSpPr>
            <a:spLocks noGrp="1"/>
          </p:cNvSpPr>
          <p:nvPr>
            <p:ph type="sldNum" sz="quarter" idx="12"/>
          </p:nvPr>
        </p:nvSpPr>
        <p:spPr/>
        <p:txBody>
          <a:bodyPr/>
          <a:lstStyle/>
          <a:p>
            <a:fld id="{4FABCF9F-5282-4F54-B197-E98ECC212460}" type="slidenum">
              <a:rPr lang="hu-HU" smtClean="0"/>
              <a:t>‹#›</a:t>
            </a:fld>
            <a:endParaRPr lang="hu-HU"/>
          </a:p>
        </p:txBody>
      </p:sp>
    </p:spTree>
    <p:extLst>
      <p:ext uri="{BB962C8B-B14F-4D97-AF65-F5344CB8AC3E}">
        <p14:creationId xmlns:p14="http://schemas.microsoft.com/office/powerpoint/2010/main" val="1115441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9891262B-405F-E4BD-DEED-3C18D6B2ED7A}"/>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57062FFE-DBD0-5F87-B15C-8ADCC165C6CA}"/>
              </a:ext>
            </a:extLst>
          </p:cNvPr>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DEEB3F57-F6E4-D5B8-044C-F2FB7E09EAD8}"/>
              </a:ext>
            </a:extLst>
          </p:cNvPr>
          <p:cNvSpPr>
            <a:spLocks noGrp="1"/>
          </p:cNvSpPr>
          <p:nvPr>
            <p:ph type="dt" sz="half" idx="10"/>
          </p:nvPr>
        </p:nvSpPr>
        <p:spPr/>
        <p:txBody>
          <a:bodyPr/>
          <a:lstStyle/>
          <a:p>
            <a:fld id="{635280A5-A452-4767-BDEC-2C04D62FDC39}" type="datetimeFigureOut">
              <a:rPr lang="hu-HU" smtClean="0"/>
              <a:t>2025. 09. 29.</a:t>
            </a:fld>
            <a:endParaRPr lang="hu-HU"/>
          </a:p>
        </p:txBody>
      </p:sp>
      <p:sp>
        <p:nvSpPr>
          <p:cNvPr id="5" name="Élőláb helye 4">
            <a:extLst>
              <a:ext uri="{FF2B5EF4-FFF2-40B4-BE49-F238E27FC236}">
                <a16:creationId xmlns:a16="http://schemas.microsoft.com/office/drawing/2014/main" id="{AC18ABA8-A7B6-2EEA-7246-A704DE410380}"/>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8B37302F-22F2-813F-5A81-4FB5C617145A}"/>
              </a:ext>
            </a:extLst>
          </p:cNvPr>
          <p:cNvSpPr>
            <a:spLocks noGrp="1"/>
          </p:cNvSpPr>
          <p:nvPr>
            <p:ph type="sldNum" sz="quarter" idx="12"/>
          </p:nvPr>
        </p:nvSpPr>
        <p:spPr/>
        <p:txBody>
          <a:bodyPr/>
          <a:lstStyle/>
          <a:p>
            <a:fld id="{4FABCF9F-5282-4F54-B197-E98ECC212460}" type="slidenum">
              <a:rPr lang="hu-HU" smtClean="0"/>
              <a:t>‹#›</a:t>
            </a:fld>
            <a:endParaRPr lang="hu-HU"/>
          </a:p>
        </p:txBody>
      </p:sp>
    </p:spTree>
    <p:extLst>
      <p:ext uri="{BB962C8B-B14F-4D97-AF65-F5344CB8AC3E}">
        <p14:creationId xmlns:p14="http://schemas.microsoft.com/office/powerpoint/2010/main" val="2751406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CC6CBE6-DA62-DB22-2AC2-35575EFD9953}"/>
              </a:ext>
            </a:extLst>
          </p:cNvPr>
          <p:cNvSpPr>
            <a:spLocks noGrp="1"/>
          </p:cNvSpPr>
          <p:nvPr>
            <p:ph type="title"/>
          </p:nvPr>
        </p:nvSpPr>
        <p:spPr>
          <a:xfrm>
            <a:off x="831850" y="1709738"/>
            <a:ext cx="10515600" cy="2852737"/>
          </a:xfrm>
        </p:spPr>
        <p:txBody>
          <a:bodyPr anchor="b"/>
          <a:lstStyle>
            <a:lvl1pPr>
              <a:defRPr sz="6000"/>
            </a:lvl1pPr>
          </a:lstStyle>
          <a:p>
            <a:r>
              <a:rPr lang="hu-HU"/>
              <a:t>Mintacím szerkesztése</a:t>
            </a:r>
          </a:p>
        </p:txBody>
      </p:sp>
      <p:sp>
        <p:nvSpPr>
          <p:cNvPr id="3" name="Szöveg helye 2">
            <a:extLst>
              <a:ext uri="{FF2B5EF4-FFF2-40B4-BE49-F238E27FC236}">
                <a16:creationId xmlns:a16="http://schemas.microsoft.com/office/drawing/2014/main" id="{7E9C9E09-B501-A54C-6339-0E72FD2E293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hu-HU"/>
              <a:t>Mintaszöveg szerkesztése</a:t>
            </a:r>
          </a:p>
        </p:txBody>
      </p:sp>
      <p:sp>
        <p:nvSpPr>
          <p:cNvPr id="4" name="Dátum helye 3">
            <a:extLst>
              <a:ext uri="{FF2B5EF4-FFF2-40B4-BE49-F238E27FC236}">
                <a16:creationId xmlns:a16="http://schemas.microsoft.com/office/drawing/2014/main" id="{0AEF18A2-628F-DA32-05D7-1D359F84B263}"/>
              </a:ext>
            </a:extLst>
          </p:cNvPr>
          <p:cNvSpPr>
            <a:spLocks noGrp="1"/>
          </p:cNvSpPr>
          <p:nvPr>
            <p:ph type="dt" sz="half" idx="10"/>
          </p:nvPr>
        </p:nvSpPr>
        <p:spPr/>
        <p:txBody>
          <a:bodyPr/>
          <a:lstStyle/>
          <a:p>
            <a:fld id="{635280A5-A452-4767-BDEC-2C04D62FDC39}" type="datetimeFigureOut">
              <a:rPr lang="hu-HU" smtClean="0"/>
              <a:t>2025. 09. 29.</a:t>
            </a:fld>
            <a:endParaRPr lang="hu-HU"/>
          </a:p>
        </p:txBody>
      </p:sp>
      <p:sp>
        <p:nvSpPr>
          <p:cNvPr id="5" name="Élőláb helye 4">
            <a:extLst>
              <a:ext uri="{FF2B5EF4-FFF2-40B4-BE49-F238E27FC236}">
                <a16:creationId xmlns:a16="http://schemas.microsoft.com/office/drawing/2014/main" id="{36D8C16D-F06E-97FB-4DFE-5E33EEB916CA}"/>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F0C40265-7AA3-049A-5AEB-CC08860B9D1C}"/>
              </a:ext>
            </a:extLst>
          </p:cNvPr>
          <p:cNvSpPr>
            <a:spLocks noGrp="1"/>
          </p:cNvSpPr>
          <p:nvPr>
            <p:ph type="sldNum" sz="quarter" idx="12"/>
          </p:nvPr>
        </p:nvSpPr>
        <p:spPr/>
        <p:txBody>
          <a:bodyPr/>
          <a:lstStyle/>
          <a:p>
            <a:fld id="{4FABCF9F-5282-4F54-B197-E98ECC212460}" type="slidenum">
              <a:rPr lang="hu-HU" smtClean="0"/>
              <a:t>‹#›</a:t>
            </a:fld>
            <a:endParaRPr lang="hu-HU"/>
          </a:p>
        </p:txBody>
      </p:sp>
    </p:spTree>
    <p:extLst>
      <p:ext uri="{BB962C8B-B14F-4D97-AF65-F5344CB8AC3E}">
        <p14:creationId xmlns:p14="http://schemas.microsoft.com/office/powerpoint/2010/main" val="935903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21334D5-412D-6320-0FDB-4E8B223EC9C5}"/>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502D837E-79F0-6AB3-CA08-FA02E0C057CF}"/>
              </a:ext>
            </a:extLst>
          </p:cNvPr>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a:extLst>
              <a:ext uri="{FF2B5EF4-FFF2-40B4-BE49-F238E27FC236}">
                <a16:creationId xmlns:a16="http://schemas.microsoft.com/office/drawing/2014/main" id="{00ED26A6-EFB2-C3CD-BDEE-20D9EE001DC0}"/>
              </a:ext>
            </a:extLst>
          </p:cNvPr>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a:extLst>
              <a:ext uri="{FF2B5EF4-FFF2-40B4-BE49-F238E27FC236}">
                <a16:creationId xmlns:a16="http://schemas.microsoft.com/office/drawing/2014/main" id="{3682DE04-AAED-ED29-5BFD-12131C41B472}"/>
              </a:ext>
            </a:extLst>
          </p:cNvPr>
          <p:cNvSpPr>
            <a:spLocks noGrp="1"/>
          </p:cNvSpPr>
          <p:nvPr>
            <p:ph type="dt" sz="half" idx="10"/>
          </p:nvPr>
        </p:nvSpPr>
        <p:spPr/>
        <p:txBody>
          <a:bodyPr/>
          <a:lstStyle/>
          <a:p>
            <a:fld id="{635280A5-A452-4767-BDEC-2C04D62FDC39}" type="datetimeFigureOut">
              <a:rPr lang="hu-HU" smtClean="0"/>
              <a:t>2025. 09. 29.</a:t>
            </a:fld>
            <a:endParaRPr lang="hu-HU"/>
          </a:p>
        </p:txBody>
      </p:sp>
      <p:sp>
        <p:nvSpPr>
          <p:cNvPr id="6" name="Élőláb helye 5">
            <a:extLst>
              <a:ext uri="{FF2B5EF4-FFF2-40B4-BE49-F238E27FC236}">
                <a16:creationId xmlns:a16="http://schemas.microsoft.com/office/drawing/2014/main" id="{FC77EC4C-51B9-10A9-AFF9-6807F90BC993}"/>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2E08C04A-B3D3-71B2-E407-1EBBD9D87608}"/>
              </a:ext>
            </a:extLst>
          </p:cNvPr>
          <p:cNvSpPr>
            <a:spLocks noGrp="1"/>
          </p:cNvSpPr>
          <p:nvPr>
            <p:ph type="sldNum" sz="quarter" idx="12"/>
          </p:nvPr>
        </p:nvSpPr>
        <p:spPr/>
        <p:txBody>
          <a:bodyPr/>
          <a:lstStyle/>
          <a:p>
            <a:fld id="{4FABCF9F-5282-4F54-B197-E98ECC212460}" type="slidenum">
              <a:rPr lang="hu-HU" smtClean="0"/>
              <a:t>‹#›</a:t>
            </a:fld>
            <a:endParaRPr lang="hu-HU"/>
          </a:p>
        </p:txBody>
      </p:sp>
    </p:spTree>
    <p:extLst>
      <p:ext uri="{BB962C8B-B14F-4D97-AF65-F5344CB8AC3E}">
        <p14:creationId xmlns:p14="http://schemas.microsoft.com/office/powerpoint/2010/main" val="3003539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886A5D6-4433-DA1A-C8DD-57802746FAAC}"/>
              </a:ext>
            </a:extLst>
          </p:cNvPr>
          <p:cNvSpPr>
            <a:spLocks noGrp="1"/>
          </p:cNvSpPr>
          <p:nvPr>
            <p:ph type="title"/>
          </p:nvPr>
        </p:nvSpPr>
        <p:spPr>
          <a:xfrm>
            <a:off x="839788" y="365125"/>
            <a:ext cx="10515600" cy="1325563"/>
          </a:xfrm>
        </p:spPr>
        <p:txBody>
          <a:bodyPr/>
          <a:lstStyle/>
          <a:p>
            <a:r>
              <a:rPr lang="hu-HU"/>
              <a:t>Mintacím szerkesztése</a:t>
            </a:r>
          </a:p>
        </p:txBody>
      </p:sp>
      <p:sp>
        <p:nvSpPr>
          <p:cNvPr id="3" name="Szöveg helye 2">
            <a:extLst>
              <a:ext uri="{FF2B5EF4-FFF2-40B4-BE49-F238E27FC236}">
                <a16:creationId xmlns:a16="http://schemas.microsoft.com/office/drawing/2014/main" id="{C5F43FB2-6B0E-36B2-275F-67EB87C3F6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a:extLst>
              <a:ext uri="{FF2B5EF4-FFF2-40B4-BE49-F238E27FC236}">
                <a16:creationId xmlns:a16="http://schemas.microsoft.com/office/drawing/2014/main" id="{D853F02E-48A9-66DF-9C30-397F02805A67}"/>
              </a:ext>
            </a:extLst>
          </p:cNvPr>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a:extLst>
              <a:ext uri="{FF2B5EF4-FFF2-40B4-BE49-F238E27FC236}">
                <a16:creationId xmlns:a16="http://schemas.microsoft.com/office/drawing/2014/main" id="{4BE1C5E4-5A1C-8B7F-768B-C51571BBB5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a:extLst>
              <a:ext uri="{FF2B5EF4-FFF2-40B4-BE49-F238E27FC236}">
                <a16:creationId xmlns:a16="http://schemas.microsoft.com/office/drawing/2014/main" id="{C3183D6C-84BE-F2F4-4255-E9E5A941001F}"/>
              </a:ext>
            </a:extLst>
          </p:cNvPr>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a:extLst>
              <a:ext uri="{FF2B5EF4-FFF2-40B4-BE49-F238E27FC236}">
                <a16:creationId xmlns:a16="http://schemas.microsoft.com/office/drawing/2014/main" id="{D6A15CB3-0AE6-2A09-9359-D8AF72D0BE87}"/>
              </a:ext>
            </a:extLst>
          </p:cNvPr>
          <p:cNvSpPr>
            <a:spLocks noGrp="1"/>
          </p:cNvSpPr>
          <p:nvPr>
            <p:ph type="dt" sz="half" idx="10"/>
          </p:nvPr>
        </p:nvSpPr>
        <p:spPr/>
        <p:txBody>
          <a:bodyPr/>
          <a:lstStyle/>
          <a:p>
            <a:fld id="{635280A5-A452-4767-BDEC-2C04D62FDC39}" type="datetimeFigureOut">
              <a:rPr lang="hu-HU" smtClean="0"/>
              <a:t>2025. 09. 29.</a:t>
            </a:fld>
            <a:endParaRPr lang="hu-HU"/>
          </a:p>
        </p:txBody>
      </p:sp>
      <p:sp>
        <p:nvSpPr>
          <p:cNvPr id="8" name="Élőláb helye 7">
            <a:extLst>
              <a:ext uri="{FF2B5EF4-FFF2-40B4-BE49-F238E27FC236}">
                <a16:creationId xmlns:a16="http://schemas.microsoft.com/office/drawing/2014/main" id="{65778FED-F6B5-4596-DD66-317E83706597}"/>
              </a:ext>
            </a:extLst>
          </p:cNvPr>
          <p:cNvSpPr>
            <a:spLocks noGrp="1"/>
          </p:cNvSpPr>
          <p:nvPr>
            <p:ph type="ftr" sz="quarter" idx="11"/>
          </p:nvPr>
        </p:nvSpPr>
        <p:spPr/>
        <p:txBody>
          <a:bodyPr/>
          <a:lstStyle/>
          <a:p>
            <a:endParaRPr lang="hu-HU"/>
          </a:p>
        </p:txBody>
      </p:sp>
      <p:sp>
        <p:nvSpPr>
          <p:cNvPr id="9" name="Dia számának helye 8">
            <a:extLst>
              <a:ext uri="{FF2B5EF4-FFF2-40B4-BE49-F238E27FC236}">
                <a16:creationId xmlns:a16="http://schemas.microsoft.com/office/drawing/2014/main" id="{72886393-84D7-5725-7076-827644156063}"/>
              </a:ext>
            </a:extLst>
          </p:cNvPr>
          <p:cNvSpPr>
            <a:spLocks noGrp="1"/>
          </p:cNvSpPr>
          <p:nvPr>
            <p:ph type="sldNum" sz="quarter" idx="12"/>
          </p:nvPr>
        </p:nvSpPr>
        <p:spPr/>
        <p:txBody>
          <a:bodyPr/>
          <a:lstStyle/>
          <a:p>
            <a:fld id="{4FABCF9F-5282-4F54-B197-E98ECC212460}" type="slidenum">
              <a:rPr lang="hu-HU" smtClean="0"/>
              <a:t>‹#›</a:t>
            </a:fld>
            <a:endParaRPr lang="hu-HU"/>
          </a:p>
        </p:txBody>
      </p:sp>
    </p:spTree>
    <p:extLst>
      <p:ext uri="{BB962C8B-B14F-4D97-AF65-F5344CB8AC3E}">
        <p14:creationId xmlns:p14="http://schemas.microsoft.com/office/powerpoint/2010/main" val="914158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B1BB68AD-ACAC-C3B8-6379-19A1CD02607C}"/>
              </a:ext>
            </a:extLst>
          </p:cNvPr>
          <p:cNvSpPr>
            <a:spLocks noGrp="1"/>
          </p:cNvSpPr>
          <p:nvPr>
            <p:ph type="title"/>
          </p:nvPr>
        </p:nvSpPr>
        <p:spPr/>
        <p:txBody>
          <a:bodyPr/>
          <a:lstStyle/>
          <a:p>
            <a:r>
              <a:rPr lang="hu-HU"/>
              <a:t>Mintacím szerkesztése</a:t>
            </a:r>
          </a:p>
        </p:txBody>
      </p:sp>
      <p:sp>
        <p:nvSpPr>
          <p:cNvPr id="3" name="Dátum helye 2">
            <a:extLst>
              <a:ext uri="{FF2B5EF4-FFF2-40B4-BE49-F238E27FC236}">
                <a16:creationId xmlns:a16="http://schemas.microsoft.com/office/drawing/2014/main" id="{CB3D36B8-064E-4C90-B6CB-9CE6A2334CDE}"/>
              </a:ext>
            </a:extLst>
          </p:cNvPr>
          <p:cNvSpPr>
            <a:spLocks noGrp="1"/>
          </p:cNvSpPr>
          <p:nvPr>
            <p:ph type="dt" sz="half" idx="10"/>
          </p:nvPr>
        </p:nvSpPr>
        <p:spPr/>
        <p:txBody>
          <a:bodyPr/>
          <a:lstStyle/>
          <a:p>
            <a:fld id="{635280A5-A452-4767-BDEC-2C04D62FDC39}" type="datetimeFigureOut">
              <a:rPr lang="hu-HU" smtClean="0"/>
              <a:t>2025. 09. 29.</a:t>
            </a:fld>
            <a:endParaRPr lang="hu-HU"/>
          </a:p>
        </p:txBody>
      </p:sp>
      <p:sp>
        <p:nvSpPr>
          <p:cNvPr id="4" name="Élőláb helye 3">
            <a:extLst>
              <a:ext uri="{FF2B5EF4-FFF2-40B4-BE49-F238E27FC236}">
                <a16:creationId xmlns:a16="http://schemas.microsoft.com/office/drawing/2014/main" id="{21FC8C5C-3E2E-5DBF-4744-5E174F76D5DE}"/>
              </a:ext>
            </a:extLst>
          </p:cNvPr>
          <p:cNvSpPr>
            <a:spLocks noGrp="1"/>
          </p:cNvSpPr>
          <p:nvPr>
            <p:ph type="ftr" sz="quarter" idx="11"/>
          </p:nvPr>
        </p:nvSpPr>
        <p:spPr/>
        <p:txBody>
          <a:bodyPr/>
          <a:lstStyle/>
          <a:p>
            <a:endParaRPr lang="hu-HU"/>
          </a:p>
        </p:txBody>
      </p:sp>
      <p:sp>
        <p:nvSpPr>
          <p:cNvPr id="5" name="Dia számának helye 4">
            <a:extLst>
              <a:ext uri="{FF2B5EF4-FFF2-40B4-BE49-F238E27FC236}">
                <a16:creationId xmlns:a16="http://schemas.microsoft.com/office/drawing/2014/main" id="{FEED6CA6-587E-A991-5261-1F3AE312E904}"/>
              </a:ext>
            </a:extLst>
          </p:cNvPr>
          <p:cNvSpPr>
            <a:spLocks noGrp="1"/>
          </p:cNvSpPr>
          <p:nvPr>
            <p:ph type="sldNum" sz="quarter" idx="12"/>
          </p:nvPr>
        </p:nvSpPr>
        <p:spPr/>
        <p:txBody>
          <a:bodyPr/>
          <a:lstStyle/>
          <a:p>
            <a:fld id="{4FABCF9F-5282-4F54-B197-E98ECC212460}" type="slidenum">
              <a:rPr lang="hu-HU" smtClean="0"/>
              <a:t>‹#›</a:t>
            </a:fld>
            <a:endParaRPr lang="hu-HU"/>
          </a:p>
        </p:txBody>
      </p:sp>
    </p:spTree>
    <p:extLst>
      <p:ext uri="{BB962C8B-B14F-4D97-AF65-F5344CB8AC3E}">
        <p14:creationId xmlns:p14="http://schemas.microsoft.com/office/powerpoint/2010/main" val="943492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a:extLst>
              <a:ext uri="{FF2B5EF4-FFF2-40B4-BE49-F238E27FC236}">
                <a16:creationId xmlns:a16="http://schemas.microsoft.com/office/drawing/2014/main" id="{45CCED4F-12A1-266A-9B37-7A090C38B4EF}"/>
              </a:ext>
            </a:extLst>
          </p:cNvPr>
          <p:cNvSpPr>
            <a:spLocks noGrp="1"/>
          </p:cNvSpPr>
          <p:nvPr>
            <p:ph type="dt" sz="half" idx="10"/>
          </p:nvPr>
        </p:nvSpPr>
        <p:spPr/>
        <p:txBody>
          <a:bodyPr/>
          <a:lstStyle/>
          <a:p>
            <a:fld id="{635280A5-A452-4767-BDEC-2C04D62FDC39}" type="datetimeFigureOut">
              <a:rPr lang="hu-HU" smtClean="0"/>
              <a:t>2025. 09. 29.</a:t>
            </a:fld>
            <a:endParaRPr lang="hu-HU"/>
          </a:p>
        </p:txBody>
      </p:sp>
      <p:sp>
        <p:nvSpPr>
          <p:cNvPr id="3" name="Élőláb helye 2">
            <a:extLst>
              <a:ext uri="{FF2B5EF4-FFF2-40B4-BE49-F238E27FC236}">
                <a16:creationId xmlns:a16="http://schemas.microsoft.com/office/drawing/2014/main" id="{F35ADF62-692D-C54D-A521-E37941FAEC00}"/>
              </a:ext>
            </a:extLst>
          </p:cNvPr>
          <p:cNvSpPr>
            <a:spLocks noGrp="1"/>
          </p:cNvSpPr>
          <p:nvPr>
            <p:ph type="ftr" sz="quarter" idx="11"/>
          </p:nvPr>
        </p:nvSpPr>
        <p:spPr/>
        <p:txBody>
          <a:bodyPr/>
          <a:lstStyle/>
          <a:p>
            <a:endParaRPr lang="hu-HU"/>
          </a:p>
        </p:txBody>
      </p:sp>
      <p:sp>
        <p:nvSpPr>
          <p:cNvPr id="4" name="Dia számának helye 3">
            <a:extLst>
              <a:ext uri="{FF2B5EF4-FFF2-40B4-BE49-F238E27FC236}">
                <a16:creationId xmlns:a16="http://schemas.microsoft.com/office/drawing/2014/main" id="{6C8D8639-426F-A206-7241-BC96D4BB6F99}"/>
              </a:ext>
            </a:extLst>
          </p:cNvPr>
          <p:cNvSpPr>
            <a:spLocks noGrp="1"/>
          </p:cNvSpPr>
          <p:nvPr>
            <p:ph type="sldNum" sz="quarter" idx="12"/>
          </p:nvPr>
        </p:nvSpPr>
        <p:spPr/>
        <p:txBody>
          <a:bodyPr/>
          <a:lstStyle/>
          <a:p>
            <a:fld id="{4FABCF9F-5282-4F54-B197-E98ECC212460}" type="slidenum">
              <a:rPr lang="hu-HU" smtClean="0"/>
              <a:t>‹#›</a:t>
            </a:fld>
            <a:endParaRPr lang="hu-HU"/>
          </a:p>
        </p:txBody>
      </p:sp>
    </p:spTree>
    <p:extLst>
      <p:ext uri="{BB962C8B-B14F-4D97-AF65-F5344CB8AC3E}">
        <p14:creationId xmlns:p14="http://schemas.microsoft.com/office/powerpoint/2010/main" val="2084747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0437AD13-446A-7171-D2FD-0C9CBB9919A1}"/>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Tartalom helye 2">
            <a:extLst>
              <a:ext uri="{FF2B5EF4-FFF2-40B4-BE49-F238E27FC236}">
                <a16:creationId xmlns:a16="http://schemas.microsoft.com/office/drawing/2014/main" id="{39A74ACC-CB55-EF32-DFE8-804C3B914D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a:extLst>
              <a:ext uri="{FF2B5EF4-FFF2-40B4-BE49-F238E27FC236}">
                <a16:creationId xmlns:a16="http://schemas.microsoft.com/office/drawing/2014/main" id="{5C4F2C6B-6850-2866-973C-AF86FE8121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026B5F8E-A40E-55BD-3F81-405555F371A5}"/>
              </a:ext>
            </a:extLst>
          </p:cNvPr>
          <p:cNvSpPr>
            <a:spLocks noGrp="1"/>
          </p:cNvSpPr>
          <p:nvPr>
            <p:ph type="dt" sz="half" idx="10"/>
          </p:nvPr>
        </p:nvSpPr>
        <p:spPr/>
        <p:txBody>
          <a:bodyPr/>
          <a:lstStyle/>
          <a:p>
            <a:fld id="{635280A5-A452-4767-BDEC-2C04D62FDC39}" type="datetimeFigureOut">
              <a:rPr lang="hu-HU" smtClean="0"/>
              <a:t>2025. 09. 29.</a:t>
            </a:fld>
            <a:endParaRPr lang="hu-HU"/>
          </a:p>
        </p:txBody>
      </p:sp>
      <p:sp>
        <p:nvSpPr>
          <p:cNvPr id="6" name="Élőláb helye 5">
            <a:extLst>
              <a:ext uri="{FF2B5EF4-FFF2-40B4-BE49-F238E27FC236}">
                <a16:creationId xmlns:a16="http://schemas.microsoft.com/office/drawing/2014/main" id="{C64929DB-6777-8880-B716-92B694EA5CA2}"/>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F06FB398-331A-561E-4CA6-0DF74B59470E}"/>
              </a:ext>
            </a:extLst>
          </p:cNvPr>
          <p:cNvSpPr>
            <a:spLocks noGrp="1"/>
          </p:cNvSpPr>
          <p:nvPr>
            <p:ph type="sldNum" sz="quarter" idx="12"/>
          </p:nvPr>
        </p:nvSpPr>
        <p:spPr/>
        <p:txBody>
          <a:bodyPr/>
          <a:lstStyle/>
          <a:p>
            <a:fld id="{4FABCF9F-5282-4F54-B197-E98ECC212460}" type="slidenum">
              <a:rPr lang="hu-HU" smtClean="0"/>
              <a:t>‹#›</a:t>
            </a:fld>
            <a:endParaRPr lang="hu-HU"/>
          </a:p>
        </p:txBody>
      </p:sp>
    </p:spTree>
    <p:extLst>
      <p:ext uri="{BB962C8B-B14F-4D97-AF65-F5344CB8AC3E}">
        <p14:creationId xmlns:p14="http://schemas.microsoft.com/office/powerpoint/2010/main" val="31377682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5F2E7D9B-A38A-36F3-247C-5DFB0B86EECB}"/>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Kép helye 2">
            <a:extLst>
              <a:ext uri="{FF2B5EF4-FFF2-40B4-BE49-F238E27FC236}">
                <a16:creationId xmlns:a16="http://schemas.microsoft.com/office/drawing/2014/main" id="{1C83378F-6595-2C80-D4EC-DFC2087117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a:extLst>
              <a:ext uri="{FF2B5EF4-FFF2-40B4-BE49-F238E27FC236}">
                <a16:creationId xmlns:a16="http://schemas.microsoft.com/office/drawing/2014/main" id="{CF521532-1EDD-BCEF-7383-253D52D99F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FED97F34-1C9F-9687-0A85-5267B6C298F0}"/>
              </a:ext>
            </a:extLst>
          </p:cNvPr>
          <p:cNvSpPr>
            <a:spLocks noGrp="1"/>
          </p:cNvSpPr>
          <p:nvPr>
            <p:ph type="dt" sz="half" idx="10"/>
          </p:nvPr>
        </p:nvSpPr>
        <p:spPr/>
        <p:txBody>
          <a:bodyPr/>
          <a:lstStyle/>
          <a:p>
            <a:fld id="{635280A5-A452-4767-BDEC-2C04D62FDC39}" type="datetimeFigureOut">
              <a:rPr lang="hu-HU" smtClean="0"/>
              <a:t>2025. 09. 29.</a:t>
            </a:fld>
            <a:endParaRPr lang="hu-HU"/>
          </a:p>
        </p:txBody>
      </p:sp>
      <p:sp>
        <p:nvSpPr>
          <p:cNvPr id="6" name="Élőláb helye 5">
            <a:extLst>
              <a:ext uri="{FF2B5EF4-FFF2-40B4-BE49-F238E27FC236}">
                <a16:creationId xmlns:a16="http://schemas.microsoft.com/office/drawing/2014/main" id="{E24AF921-ABCB-D095-B8B6-308C0B6BD311}"/>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379A6CD9-BBB3-7C26-95C6-C304203303BE}"/>
              </a:ext>
            </a:extLst>
          </p:cNvPr>
          <p:cNvSpPr>
            <a:spLocks noGrp="1"/>
          </p:cNvSpPr>
          <p:nvPr>
            <p:ph type="sldNum" sz="quarter" idx="12"/>
          </p:nvPr>
        </p:nvSpPr>
        <p:spPr/>
        <p:txBody>
          <a:bodyPr/>
          <a:lstStyle/>
          <a:p>
            <a:fld id="{4FABCF9F-5282-4F54-B197-E98ECC212460}" type="slidenum">
              <a:rPr lang="hu-HU" smtClean="0"/>
              <a:t>‹#›</a:t>
            </a:fld>
            <a:endParaRPr lang="hu-HU"/>
          </a:p>
        </p:txBody>
      </p:sp>
    </p:spTree>
    <p:extLst>
      <p:ext uri="{BB962C8B-B14F-4D97-AF65-F5344CB8AC3E}">
        <p14:creationId xmlns:p14="http://schemas.microsoft.com/office/powerpoint/2010/main" val="3093164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a:extLst>
              <a:ext uri="{FF2B5EF4-FFF2-40B4-BE49-F238E27FC236}">
                <a16:creationId xmlns:a16="http://schemas.microsoft.com/office/drawing/2014/main" id="{BBF25DFF-1861-E4E7-D7CA-C7B51629D75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p>
        </p:txBody>
      </p:sp>
      <p:sp>
        <p:nvSpPr>
          <p:cNvPr id="3" name="Szöveg helye 2">
            <a:extLst>
              <a:ext uri="{FF2B5EF4-FFF2-40B4-BE49-F238E27FC236}">
                <a16:creationId xmlns:a16="http://schemas.microsoft.com/office/drawing/2014/main" id="{540DC7EA-342A-2FF9-EF85-41DDACBE01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2BA52B90-7591-EEDA-31E1-C9642FAA55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35280A5-A452-4767-BDEC-2C04D62FDC39}" type="datetimeFigureOut">
              <a:rPr lang="hu-HU" smtClean="0"/>
              <a:t>2025. 09. 29.</a:t>
            </a:fld>
            <a:endParaRPr lang="hu-HU"/>
          </a:p>
        </p:txBody>
      </p:sp>
      <p:sp>
        <p:nvSpPr>
          <p:cNvPr id="5" name="Élőláb helye 4">
            <a:extLst>
              <a:ext uri="{FF2B5EF4-FFF2-40B4-BE49-F238E27FC236}">
                <a16:creationId xmlns:a16="http://schemas.microsoft.com/office/drawing/2014/main" id="{A7FECC7D-3BD2-E5A3-EFAE-E3A7BAD34E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hu-HU"/>
          </a:p>
        </p:txBody>
      </p:sp>
      <p:sp>
        <p:nvSpPr>
          <p:cNvPr id="6" name="Dia számának helye 5">
            <a:extLst>
              <a:ext uri="{FF2B5EF4-FFF2-40B4-BE49-F238E27FC236}">
                <a16:creationId xmlns:a16="http://schemas.microsoft.com/office/drawing/2014/main" id="{F239AA97-25D7-6FDA-B143-756D924201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FABCF9F-5282-4F54-B197-E98ECC212460}" type="slidenum">
              <a:rPr lang="hu-HU" smtClean="0"/>
              <a:t>‹#›</a:t>
            </a:fld>
            <a:endParaRPr lang="hu-HU"/>
          </a:p>
        </p:txBody>
      </p:sp>
    </p:spTree>
    <p:extLst>
      <p:ext uri="{BB962C8B-B14F-4D97-AF65-F5344CB8AC3E}">
        <p14:creationId xmlns:p14="http://schemas.microsoft.com/office/powerpoint/2010/main" val="29755715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hu.wikipedia.org/wiki/F%C3%A1jl:RAID_10.svg"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hu.wikipedia.org/wiki/F%C3%A1jl:RAID_0.svg" TargetMode="External"/><Relationship Id="rId1" Type="http://schemas.openxmlformats.org/officeDocument/2006/relationships/slideLayout" Target="../slideLayouts/slideLayout7.xml"/><Relationship Id="rId6" Type="http://schemas.openxmlformats.org/officeDocument/2006/relationships/hyperlink" Target="https://hu.wikipedia.org/wiki/Unix" TargetMode="External"/><Relationship Id="rId5" Type="http://schemas.openxmlformats.org/officeDocument/2006/relationships/hyperlink" Target="https://hu.wikipedia.org/wiki/Windows_2000" TargetMode="External"/><Relationship Id="rId4" Type="http://schemas.openxmlformats.org/officeDocument/2006/relationships/hyperlink" Target="https://hu.wikipedia.org/wiki/Oper%C3%A1ci%C3%B3s_rendszer"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hu.wikipedia.org/wiki/F%C3%A1jl:RAID_1.svg"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hu.wikipedia.org/wiki/F%C3%A1jl:RAID2_arch.svg" TargetMode="External"/><Relationship Id="rId1" Type="http://schemas.openxmlformats.org/officeDocument/2006/relationships/slideLayout" Target="../slideLayouts/slideLayout7.xml"/><Relationship Id="rId4" Type="http://schemas.openxmlformats.org/officeDocument/2006/relationships/hyperlink" Target="https://hu.wikipedia.org/wiki/SCSI"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hu.wikipedia.org/wiki/F%C3%A1jl:RAID3.png" TargetMode="External"/><Relationship Id="rId1" Type="http://schemas.openxmlformats.org/officeDocument/2006/relationships/slideLayout" Target="../slideLayouts/slideLayout7.xml"/><Relationship Id="rId4" Type="http://schemas.openxmlformats.org/officeDocument/2006/relationships/hyperlink" Target="https://hu.wikipedia.org/wiki/Kiz%C3%A1r%C3%B3_vagy"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hu.wikipedia.org/wiki/F%C3%A1jl:RAID_4.svg"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hu.wikipedia.org/wiki/F%C3%A1jl:RAID_5.svg"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hu.wikipedia.org/wiki/F%C3%A1jl:RAID_6.svg"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hu.wikipedia.org/wiki/F%C3%A1jl:RAID_0%2B1.png"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zövegdoboz 4">
            <a:extLst>
              <a:ext uri="{FF2B5EF4-FFF2-40B4-BE49-F238E27FC236}">
                <a16:creationId xmlns:a16="http://schemas.microsoft.com/office/drawing/2014/main" id="{BB5EB342-6BBA-1F25-F60E-154EA2C9C48C}"/>
              </a:ext>
            </a:extLst>
          </p:cNvPr>
          <p:cNvSpPr txBox="1"/>
          <p:nvPr/>
        </p:nvSpPr>
        <p:spPr>
          <a:xfrm>
            <a:off x="348343" y="1698171"/>
            <a:ext cx="11669486" cy="3762890"/>
          </a:xfrm>
          <a:prstGeom prst="rect">
            <a:avLst/>
          </a:prstGeom>
          <a:noFill/>
        </p:spPr>
        <p:txBody>
          <a:bodyPr wrap="square">
            <a:spAutoFit/>
          </a:bodyPr>
          <a:lstStyle/>
          <a:p>
            <a:pPr>
              <a:lnSpc>
                <a:spcPct val="107000"/>
              </a:lnSpc>
              <a:spcAft>
                <a:spcPts val="800"/>
              </a:spcAft>
              <a:buNone/>
            </a:pPr>
            <a:r>
              <a:rPr lang="hu-HU" sz="3200" kern="100" dirty="0">
                <a:effectLst/>
                <a:latin typeface="Aptos" panose="020B0004020202020204" pitchFamily="34" charset="0"/>
                <a:ea typeface="Aptos" panose="020B0004020202020204" pitchFamily="34" charset="0"/>
                <a:cs typeface="Times New Roman" panose="02020603050405020304" pitchFamily="18" charset="0"/>
              </a:rPr>
              <a:t>A </a:t>
            </a:r>
            <a:r>
              <a:rPr lang="hu-HU" sz="3200" b="1" kern="100" dirty="0">
                <a:effectLst/>
                <a:latin typeface="Aptos" panose="020B0004020202020204" pitchFamily="34" charset="0"/>
                <a:ea typeface="Aptos" panose="020B0004020202020204" pitchFamily="34" charset="0"/>
                <a:cs typeface="Times New Roman" panose="02020603050405020304" pitchFamily="18" charset="0"/>
              </a:rPr>
              <a:t>RAID</a:t>
            </a:r>
            <a:r>
              <a:rPr lang="hu-HU" sz="3200" kern="100" dirty="0">
                <a:effectLst/>
                <a:latin typeface="Aptos" panose="020B0004020202020204" pitchFamily="34" charset="0"/>
                <a:ea typeface="Aptos" panose="020B0004020202020204" pitchFamily="34" charset="0"/>
                <a:cs typeface="Times New Roman" panose="02020603050405020304" pitchFamily="18" charset="0"/>
              </a:rPr>
              <a:t> (angolul </a:t>
            </a:r>
            <a:r>
              <a:rPr lang="hu-HU" sz="3200" b="1" kern="100" dirty="0" err="1">
                <a:effectLst/>
                <a:latin typeface="Aptos" panose="020B0004020202020204" pitchFamily="34" charset="0"/>
                <a:ea typeface="Aptos" panose="020B0004020202020204" pitchFamily="34" charset="0"/>
                <a:cs typeface="Times New Roman" panose="02020603050405020304" pitchFamily="18" charset="0"/>
              </a:rPr>
              <a:t>Redundant</a:t>
            </a:r>
            <a:r>
              <a:rPr lang="hu-HU" sz="3200" b="1" kern="100" dirty="0">
                <a:effectLst/>
                <a:latin typeface="Aptos" panose="020B0004020202020204" pitchFamily="34" charset="0"/>
                <a:ea typeface="Aptos" panose="020B0004020202020204" pitchFamily="34" charset="0"/>
                <a:cs typeface="Times New Roman" panose="02020603050405020304" pitchFamily="18" charset="0"/>
              </a:rPr>
              <a:t> </a:t>
            </a:r>
            <a:r>
              <a:rPr lang="hu-HU" sz="3200" b="1" kern="100" dirty="0" err="1">
                <a:effectLst/>
                <a:latin typeface="Aptos" panose="020B0004020202020204" pitchFamily="34" charset="0"/>
                <a:ea typeface="Aptos" panose="020B0004020202020204" pitchFamily="34" charset="0"/>
                <a:cs typeface="Times New Roman" panose="02020603050405020304" pitchFamily="18" charset="0"/>
              </a:rPr>
              <a:t>Array</a:t>
            </a:r>
            <a:r>
              <a:rPr lang="hu-HU" sz="3200" b="1" kern="100" dirty="0">
                <a:effectLst/>
                <a:latin typeface="Aptos" panose="020B0004020202020204" pitchFamily="34" charset="0"/>
                <a:ea typeface="Aptos" panose="020B0004020202020204" pitchFamily="34" charset="0"/>
                <a:cs typeface="Times New Roman" panose="02020603050405020304" pitchFamily="18" charset="0"/>
              </a:rPr>
              <a:t> of </a:t>
            </a:r>
            <a:r>
              <a:rPr lang="hu-HU" sz="3200" b="1" kern="100" dirty="0" err="1">
                <a:effectLst/>
                <a:latin typeface="Aptos" panose="020B0004020202020204" pitchFamily="34" charset="0"/>
                <a:ea typeface="Aptos" panose="020B0004020202020204" pitchFamily="34" charset="0"/>
                <a:cs typeface="Times New Roman" panose="02020603050405020304" pitchFamily="18" charset="0"/>
              </a:rPr>
              <a:t>Inexpensive</a:t>
            </a:r>
            <a:r>
              <a:rPr lang="hu-HU" sz="3200" b="1" kern="100" dirty="0">
                <a:effectLst/>
                <a:latin typeface="Aptos" panose="020B0004020202020204" pitchFamily="34" charset="0"/>
                <a:ea typeface="Aptos" panose="020B0004020202020204" pitchFamily="34" charset="0"/>
                <a:cs typeface="Times New Roman" panose="02020603050405020304" pitchFamily="18" charset="0"/>
              </a:rPr>
              <a:t> </a:t>
            </a:r>
            <a:r>
              <a:rPr lang="hu-HU" sz="3200" b="1" kern="100" dirty="0" err="1">
                <a:effectLst/>
                <a:latin typeface="Aptos" panose="020B0004020202020204" pitchFamily="34" charset="0"/>
                <a:ea typeface="Aptos" panose="020B0004020202020204" pitchFamily="34" charset="0"/>
                <a:cs typeface="Times New Roman" panose="02020603050405020304" pitchFamily="18" charset="0"/>
              </a:rPr>
              <a:t>Disks</a:t>
            </a:r>
            <a:r>
              <a:rPr lang="hu-HU" sz="3200" kern="100" dirty="0">
                <a:effectLst/>
                <a:latin typeface="Aptos" panose="020B0004020202020204" pitchFamily="34" charset="0"/>
                <a:ea typeface="Aptos" panose="020B0004020202020204" pitchFamily="34" charset="0"/>
                <a:cs typeface="Times New Roman" panose="02020603050405020304" pitchFamily="18" charset="0"/>
              </a:rPr>
              <a:t> vagy </a:t>
            </a:r>
            <a:r>
              <a:rPr lang="hu-HU" sz="3200" b="1" kern="100" dirty="0" err="1">
                <a:effectLst/>
                <a:latin typeface="Aptos" panose="020B0004020202020204" pitchFamily="34" charset="0"/>
                <a:ea typeface="Aptos" panose="020B0004020202020204" pitchFamily="34" charset="0"/>
                <a:cs typeface="Times New Roman" panose="02020603050405020304" pitchFamily="18" charset="0"/>
              </a:rPr>
              <a:t>Redundant</a:t>
            </a:r>
            <a:r>
              <a:rPr lang="hu-HU" sz="3200" b="1" kern="100" dirty="0">
                <a:effectLst/>
                <a:latin typeface="Aptos" panose="020B0004020202020204" pitchFamily="34" charset="0"/>
                <a:ea typeface="Aptos" panose="020B0004020202020204" pitchFamily="34" charset="0"/>
                <a:cs typeface="Times New Roman" panose="02020603050405020304" pitchFamily="18" charset="0"/>
              </a:rPr>
              <a:t> </a:t>
            </a:r>
            <a:r>
              <a:rPr lang="hu-HU" sz="3200" b="1" kern="100" dirty="0" err="1">
                <a:effectLst/>
                <a:latin typeface="Aptos" panose="020B0004020202020204" pitchFamily="34" charset="0"/>
                <a:ea typeface="Aptos" panose="020B0004020202020204" pitchFamily="34" charset="0"/>
                <a:cs typeface="Times New Roman" panose="02020603050405020304" pitchFamily="18" charset="0"/>
              </a:rPr>
              <a:t>Array</a:t>
            </a:r>
            <a:r>
              <a:rPr lang="hu-HU" sz="3200" b="1" kern="100" dirty="0">
                <a:effectLst/>
                <a:latin typeface="Aptos" panose="020B0004020202020204" pitchFamily="34" charset="0"/>
                <a:ea typeface="Aptos" panose="020B0004020202020204" pitchFamily="34" charset="0"/>
                <a:cs typeface="Times New Roman" panose="02020603050405020304" pitchFamily="18" charset="0"/>
              </a:rPr>
              <a:t> of Independent </a:t>
            </a:r>
            <a:r>
              <a:rPr lang="hu-HU" sz="3200" b="1" kern="100" dirty="0" err="1">
                <a:effectLst/>
                <a:latin typeface="Aptos" panose="020B0004020202020204" pitchFamily="34" charset="0"/>
                <a:ea typeface="Aptos" panose="020B0004020202020204" pitchFamily="34" charset="0"/>
                <a:cs typeface="Times New Roman" panose="02020603050405020304" pitchFamily="18" charset="0"/>
              </a:rPr>
              <a:t>Disks</a:t>
            </a:r>
            <a:r>
              <a:rPr lang="hu-HU" sz="3200" kern="100" dirty="0">
                <a:effectLst/>
                <a:latin typeface="Aptos" panose="020B0004020202020204" pitchFamily="34" charset="0"/>
                <a:ea typeface="Aptos" panose="020B0004020202020204" pitchFamily="34" charset="0"/>
                <a:cs typeface="Times New Roman" panose="02020603050405020304" pitchFamily="18" charset="0"/>
              </a:rPr>
              <a:t>) tárolási technológia, mely segítségével az adatok elosztása vagy </a:t>
            </a:r>
            <a:r>
              <a:rPr lang="hu-HU" sz="3200" kern="100" dirty="0" err="1">
                <a:effectLst/>
                <a:latin typeface="Aptos" panose="020B0004020202020204" pitchFamily="34" charset="0"/>
                <a:ea typeface="Aptos" panose="020B0004020202020204" pitchFamily="34" charset="0"/>
                <a:cs typeface="Times New Roman" panose="02020603050405020304" pitchFamily="18" charset="0"/>
              </a:rPr>
              <a:t>replikálása</a:t>
            </a:r>
            <a:r>
              <a:rPr lang="hu-HU" sz="3200" kern="100" dirty="0">
                <a:effectLst/>
                <a:latin typeface="Aptos" panose="020B0004020202020204" pitchFamily="34" charset="0"/>
                <a:ea typeface="Aptos" panose="020B0004020202020204" pitchFamily="34" charset="0"/>
                <a:cs typeface="Times New Roman" panose="02020603050405020304" pitchFamily="18" charset="0"/>
              </a:rPr>
              <a:t> több fizikailag független merevlemezen, egy logikai lemez létrehozásával lehetséges. Minden RAID szint alapjában véve vagy az </a:t>
            </a:r>
            <a:r>
              <a:rPr lang="hu-HU" sz="3200" b="1" u="sng" kern="100" dirty="0">
                <a:effectLst/>
                <a:latin typeface="Aptos" panose="020B0004020202020204" pitchFamily="34" charset="0"/>
                <a:ea typeface="Aptos" panose="020B0004020202020204" pitchFamily="34" charset="0"/>
                <a:cs typeface="Times New Roman" panose="02020603050405020304" pitchFamily="18" charset="0"/>
              </a:rPr>
              <a:t>adatbiztonság növelését</a:t>
            </a:r>
            <a:r>
              <a:rPr lang="hu-HU" sz="3200" kern="100" dirty="0">
                <a:effectLst/>
                <a:latin typeface="Aptos" panose="020B0004020202020204" pitchFamily="34" charset="0"/>
                <a:ea typeface="Aptos" panose="020B0004020202020204" pitchFamily="34" charset="0"/>
                <a:cs typeface="Times New Roman" panose="02020603050405020304" pitchFamily="18" charset="0"/>
              </a:rPr>
              <a:t> vagy az </a:t>
            </a:r>
            <a:r>
              <a:rPr lang="hu-HU" sz="3200" b="1" u="sng" kern="100" dirty="0">
                <a:effectLst/>
                <a:latin typeface="Aptos" panose="020B0004020202020204" pitchFamily="34" charset="0"/>
                <a:ea typeface="Aptos" panose="020B0004020202020204" pitchFamily="34" charset="0"/>
                <a:cs typeface="Times New Roman" panose="02020603050405020304" pitchFamily="18" charset="0"/>
              </a:rPr>
              <a:t>adatátviteli sebesség</a:t>
            </a:r>
            <a:r>
              <a:rPr lang="hu-HU" sz="3200" u="sng" kern="100" dirty="0">
                <a:effectLst/>
                <a:latin typeface="Aptos" panose="020B0004020202020204" pitchFamily="34" charset="0"/>
                <a:ea typeface="Aptos" panose="020B0004020202020204" pitchFamily="34" charset="0"/>
                <a:cs typeface="Times New Roman" panose="02020603050405020304" pitchFamily="18" charset="0"/>
              </a:rPr>
              <a:t> növelését</a:t>
            </a:r>
            <a:r>
              <a:rPr lang="hu-HU" sz="3200" kern="100" dirty="0">
                <a:effectLst/>
                <a:latin typeface="Aptos" panose="020B0004020202020204" pitchFamily="34" charset="0"/>
                <a:ea typeface="Aptos" panose="020B0004020202020204" pitchFamily="34" charset="0"/>
                <a:cs typeface="Times New Roman" panose="02020603050405020304" pitchFamily="18" charset="0"/>
              </a:rPr>
              <a:t> szolgálja.</a:t>
            </a:r>
          </a:p>
        </p:txBody>
      </p:sp>
      <p:sp>
        <p:nvSpPr>
          <p:cNvPr id="7" name="Szövegdoboz 6">
            <a:extLst>
              <a:ext uri="{FF2B5EF4-FFF2-40B4-BE49-F238E27FC236}">
                <a16:creationId xmlns:a16="http://schemas.microsoft.com/office/drawing/2014/main" id="{65533EBD-B967-0A1A-9F05-81ED31DE6763}"/>
              </a:ext>
            </a:extLst>
          </p:cNvPr>
          <p:cNvSpPr txBox="1"/>
          <p:nvPr/>
        </p:nvSpPr>
        <p:spPr>
          <a:xfrm>
            <a:off x="5080906" y="381276"/>
            <a:ext cx="2030187" cy="1015663"/>
          </a:xfrm>
          <a:prstGeom prst="rect">
            <a:avLst/>
          </a:prstGeom>
          <a:noFill/>
        </p:spPr>
        <p:txBody>
          <a:bodyPr wrap="square">
            <a:spAutoFit/>
          </a:bodyPr>
          <a:lstStyle/>
          <a:p>
            <a:r>
              <a:rPr lang="hu-HU" sz="6000" b="1" dirty="0">
                <a:effectLst/>
                <a:latin typeface="Aptos" panose="020B0004020202020204" pitchFamily="34" charset="0"/>
                <a:ea typeface="Aptos" panose="020B0004020202020204" pitchFamily="34" charset="0"/>
                <a:cs typeface="Times New Roman" panose="02020603050405020304" pitchFamily="18" charset="0"/>
              </a:rPr>
              <a:t>RAID</a:t>
            </a:r>
            <a:endParaRPr lang="hu-HU" sz="6000" b="1" dirty="0"/>
          </a:p>
        </p:txBody>
      </p:sp>
    </p:spTree>
    <p:extLst>
      <p:ext uri="{BB962C8B-B14F-4D97-AF65-F5344CB8AC3E}">
        <p14:creationId xmlns:p14="http://schemas.microsoft.com/office/powerpoint/2010/main" val="5945344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ép 1" descr="A képen henger látható&#10;&#10;Előfordulhat, hogy az AI által létrehozott tartalom helytelen.">
            <a:hlinkClick r:id="rId2"/>
            <a:extLst>
              <a:ext uri="{FF2B5EF4-FFF2-40B4-BE49-F238E27FC236}">
                <a16:creationId xmlns:a16="http://schemas.microsoft.com/office/drawing/2014/main" id="{CEE1881E-995B-B847-F539-5D4A37C6781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6551" y="215538"/>
            <a:ext cx="5647326" cy="3986348"/>
          </a:xfrm>
          <a:prstGeom prst="rect">
            <a:avLst/>
          </a:prstGeom>
          <a:noFill/>
          <a:ln>
            <a:noFill/>
          </a:ln>
        </p:spPr>
      </p:pic>
      <p:sp>
        <p:nvSpPr>
          <p:cNvPr id="4" name="Szövegdoboz 3">
            <a:extLst>
              <a:ext uri="{FF2B5EF4-FFF2-40B4-BE49-F238E27FC236}">
                <a16:creationId xmlns:a16="http://schemas.microsoft.com/office/drawing/2014/main" id="{C95D3035-FF5D-346F-7FFE-D706CCDBFEB6}"/>
              </a:ext>
            </a:extLst>
          </p:cNvPr>
          <p:cNvSpPr txBox="1"/>
          <p:nvPr/>
        </p:nvSpPr>
        <p:spPr>
          <a:xfrm>
            <a:off x="5813877" y="391163"/>
            <a:ext cx="6096000" cy="6310958"/>
          </a:xfrm>
          <a:prstGeom prst="rect">
            <a:avLst/>
          </a:prstGeom>
          <a:noFill/>
        </p:spPr>
        <p:txBody>
          <a:bodyPr wrap="square">
            <a:spAutoFit/>
          </a:bodyPr>
          <a:lstStyle/>
          <a:p>
            <a:pPr>
              <a:lnSpc>
                <a:spcPct val="107000"/>
              </a:lnSpc>
              <a:spcAft>
                <a:spcPts val="800"/>
              </a:spcAft>
              <a:buNone/>
            </a:pPr>
            <a:r>
              <a:rPr lang="hu-HU" sz="2400" kern="100" dirty="0">
                <a:effectLst/>
                <a:latin typeface="Aptos" panose="020B0004020202020204" pitchFamily="34" charset="0"/>
                <a:ea typeface="Aptos" panose="020B0004020202020204" pitchFamily="34" charset="0"/>
                <a:cs typeface="Times New Roman" panose="02020603050405020304" pitchFamily="18" charset="0"/>
              </a:rPr>
              <a:t>Hasonlít a RAID 01 megoldáshoz, annyi különbséggel, hogy itt a lemezeket először </a:t>
            </a:r>
            <a:r>
              <a:rPr lang="hu-HU" sz="2400" b="1" kern="100" dirty="0">
                <a:effectLst/>
                <a:latin typeface="Aptos" panose="020B0004020202020204" pitchFamily="34" charset="0"/>
                <a:ea typeface="Aptos" panose="020B0004020202020204" pitchFamily="34" charset="0"/>
                <a:cs typeface="Times New Roman" panose="02020603050405020304" pitchFamily="18" charset="0"/>
              </a:rPr>
              <a:t>tükrözzük</a:t>
            </a:r>
            <a:r>
              <a:rPr lang="hu-HU" sz="2400" kern="100" dirty="0">
                <a:effectLst/>
                <a:latin typeface="Aptos" panose="020B0004020202020204" pitchFamily="34" charset="0"/>
                <a:ea typeface="Aptos" panose="020B0004020202020204" pitchFamily="34" charset="0"/>
                <a:cs typeface="Times New Roman" panose="02020603050405020304" pitchFamily="18" charset="0"/>
              </a:rPr>
              <a:t>, majd a </a:t>
            </a:r>
            <a:r>
              <a:rPr lang="hu-HU" sz="2400" b="1" kern="100" dirty="0">
                <a:effectLst/>
                <a:latin typeface="Aptos" panose="020B0004020202020204" pitchFamily="34" charset="0"/>
                <a:ea typeface="Aptos" panose="020B0004020202020204" pitchFamily="34" charset="0"/>
                <a:cs typeface="Times New Roman" panose="02020603050405020304" pitchFamily="18" charset="0"/>
              </a:rPr>
              <a:t>kapott tömböket fűzzük össze</a:t>
            </a:r>
            <a:r>
              <a:rPr lang="hu-HU" sz="2400" kern="100" dirty="0">
                <a:effectLst/>
                <a:latin typeface="Aptos" panose="020B0004020202020204" pitchFamily="34" charset="0"/>
                <a:ea typeface="Aptos" panose="020B0004020202020204" pitchFamily="34" charset="0"/>
                <a:cs typeface="Times New Roman" panose="02020603050405020304" pitchFamily="18" charset="0"/>
              </a:rPr>
              <a:t>. Ez biztonság szempontjából </a:t>
            </a:r>
            <a:r>
              <a:rPr lang="hu-HU" sz="2400" b="1" kern="100" dirty="0">
                <a:effectLst/>
                <a:latin typeface="Aptos" panose="020B0004020202020204" pitchFamily="34" charset="0"/>
                <a:ea typeface="Aptos" panose="020B0004020202020204" pitchFamily="34" charset="0"/>
                <a:cs typeface="Times New Roman" panose="02020603050405020304" pitchFamily="18" charset="0"/>
              </a:rPr>
              <a:t>jobb megoldás</a:t>
            </a:r>
            <a:r>
              <a:rPr lang="hu-HU" sz="2400" kern="100" dirty="0">
                <a:effectLst/>
                <a:latin typeface="Aptos" panose="020B0004020202020204" pitchFamily="34" charset="0"/>
                <a:ea typeface="Aptos" panose="020B0004020202020204" pitchFamily="34" charset="0"/>
                <a:cs typeface="Times New Roman" panose="02020603050405020304" pitchFamily="18" charset="0"/>
              </a:rPr>
              <a:t>, mint a RAID 01, mivel egy diszk kiesése csak az adott tükrözött tömböt érinti, a rá épült RAID 0-t nem; sebességben pedig megegyezik vele.</a:t>
            </a:r>
          </a:p>
          <a:p>
            <a:pPr>
              <a:buNone/>
            </a:pPr>
            <a:r>
              <a:rPr lang="hu-HU" sz="2400" dirty="0">
                <a:effectLst/>
                <a:latin typeface="Aptos" panose="020B0004020202020204" pitchFamily="34" charset="0"/>
                <a:ea typeface="Aptos" panose="020B0004020202020204" pitchFamily="34" charset="0"/>
                <a:cs typeface="Times New Roman" panose="02020603050405020304" pitchFamily="18" charset="0"/>
              </a:rPr>
              <a:t>Hátránya, hogy legalább 4 adathordozóra van szükség, ahol 1-1 tükrözött adathordozó kerül összefűzésre, ezért az egyes adathordozók összes tárkapacitásának mindössze a fele felhasználható a tömbben. Előnye azonban az összefűzésből fakadó írási sebesség növekedés, valamint egy sajátos, több elemre is kiterjedő redundancia.</a:t>
            </a:r>
            <a:endParaRPr lang="hu-HU" sz="2400" dirty="0"/>
          </a:p>
        </p:txBody>
      </p:sp>
    </p:spTree>
    <p:extLst>
      <p:ext uri="{BB962C8B-B14F-4D97-AF65-F5344CB8AC3E}">
        <p14:creationId xmlns:p14="http://schemas.microsoft.com/office/powerpoint/2010/main" val="28157163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áblázat 1">
            <a:extLst>
              <a:ext uri="{FF2B5EF4-FFF2-40B4-BE49-F238E27FC236}">
                <a16:creationId xmlns:a16="http://schemas.microsoft.com/office/drawing/2014/main" id="{1BA0FAA5-D403-2A14-8700-CD4EF5A782A9}"/>
              </a:ext>
            </a:extLst>
          </p:cNvPr>
          <p:cNvGraphicFramePr>
            <a:graphicFrameLocks noGrp="1"/>
          </p:cNvGraphicFramePr>
          <p:nvPr>
            <p:extLst>
              <p:ext uri="{D42A27DB-BD31-4B8C-83A1-F6EECF244321}">
                <p14:modId xmlns:p14="http://schemas.microsoft.com/office/powerpoint/2010/main" val="4120588025"/>
              </p:ext>
            </p:extLst>
          </p:nvPr>
        </p:nvGraphicFramePr>
        <p:xfrm>
          <a:off x="0" y="0"/>
          <a:ext cx="12191999" cy="7005094"/>
        </p:xfrm>
        <a:graphic>
          <a:graphicData uri="http://schemas.openxmlformats.org/drawingml/2006/table">
            <a:tbl>
              <a:tblPr firstRow="1" firstCol="1" bandRow="1">
                <a:tableStyleId>{5C22544A-7EE6-4342-B048-85BDC9FD1C3A}</a:tableStyleId>
              </a:tblPr>
              <a:tblGrid>
                <a:gridCol w="5021000">
                  <a:extLst>
                    <a:ext uri="{9D8B030D-6E8A-4147-A177-3AD203B41FA5}">
                      <a16:colId xmlns:a16="http://schemas.microsoft.com/office/drawing/2014/main" val="1429581983"/>
                    </a:ext>
                  </a:extLst>
                </a:gridCol>
                <a:gridCol w="1842688">
                  <a:extLst>
                    <a:ext uri="{9D8B030D-6E8A-4147-A177-3AD203B41FA5}">
                      <a16:colId xmlns:a16="http://schemas.microsoft.com/office/drawing/2014/main" val="1541487123"/>
                    </a:ext>
                  </a:extLst>
                </a:gridCol>
                <a:gridCol w="1602747">
                  <a:extLst>
                    <a:ext uri="{9D8B030D-6E8A-4147-A177-3AD203B41FA5}">
                      <a16:colId xmlns:a16="http://schemas.microsoft.com/office/drawing/2014/main" val="1335029514"/>
                    </a:ext>
                  </a:extLst>
                </a:gridCol>
                <a:gridCol w="1758769">
                  <a:extLst>
                    <a:ext uri="{9D8B030D-6E8A-4147-A177-3AD203B41FA5}">
                      <a16:colId xmlns:a16="http://schemas.microsoft.com/office/drawing/2014/main" val="1739686039"/>
                    </a:ext>
                  </a:extLst>
                </a:gridCol>
                <a:gridCol w="1966795">
                  <a:extLst>
                    <a:ext uri="{9D8B030D-6E8A-4147-A177-3AD203B41FA5}">
                      <a16:colId xmlns:a16="http://schemas.microsoft.com/office/drawing/2014/main" val="174937321"/>
                    </a:ext>
                  </a:extLst>
                </a:gridCol>
              </a:tblGrid>
              <a:tr h="939710">
                <a:tc>
                  <a:txBody>
                    <a:bodyPr/>
                    <a:lstStyle/>
                    <a:p>
                      <a:pPr>
                        <a:lnSpc>
                          <a:spcPct val="107000"/>
                        </a:lnSpc>
                        <a:spcAft>
                          <a:spcPts val="800"/>
                        </a:spcAft>
                        <a:buNone/>
                      </a:pPr>
                      <a:r>
                        <a:rPr lang="hu-HU" sz="3200" kern="100">
                          <a:effectLst/>
                        </a:rPr>
                        <a:t>12 darab 2 TB SSD esetén</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Aft>
                          <a:spcPts val="800"/>
                        </a:spcAft>
                        <a:buNone/>
                      </a:pPr>
                      <a:r>
                        <a:rPr lang="hu-HU" sz="3200" kern="100">
                          <a:effectLst/>
                        </a:rPr>
                        <a:t>RAID 0</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Aft>
                          <a:spcPts val="800"/>
                        </a:spcAft>
                        <a:buNone/>
                      </a:pPr>
                      <a:r>
                        <a:rPr lang="hu-HU" sz="3200" kern="100">
                          <a:effectLst/>
                        </a:rPr>
                        <a:t>RAID 5</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Aft>
                          <a:spcPts val="800"/>
                        </a:spcAft>
                        <a:buNone/>
                      </a:pPr>
                      <a:r>
                        <a:rPr lang="hu-HU" sz="3200" kern="100">
                          <a:effectLst/>
                        </a:rPr>
                        <a:t>RAID 6</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Aft>
                          <a:spcPts val="800"/>
                        </a:spcAft>
                        <a:buNone/>
                      </a:pPr>
                      <a:r>
                        <a:rPr lang="hu-HU" sz="3200" kern="100">
                          <a:effectLst/>
                        </a:rPr>
                        <a:t>RAID 10</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extLst>
                  <a:ext uri="{0D108BD9-81ED-4DB2-BD59-A6C34878D82A}">
                    <a16:rowId xmlns:a16="http://schemas.microsoft.com/office/drawing/2014/main" val="2296520419"/>
                  </a:ext>
                </a:extLst>
              </a:tr>
              <a:tr h="1659527">
                <a:tc>
                  <a:txBody>
                    <a:bodyPr/>
                    <a:lstStyle/>
                    <a:p>
                      <a:pPr>
                        <a:lnSpc>
                          <a:spcPct val="107000"/>
                        </a:lnSpc>
                        <a:spcAft>
                          <a:spcPts val="800"/>
                        </a:spcAft>
                        <a:buNone/>
                      </a:pPr>
                      <a:r>
                        <a:rPr lang="hu-HU" sz="3200" kern="100">
                          <a:effectLst/>
                        </a:rPr>
                        <a:t>maximális szekvenciális olvasási sebesség</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Aft>
                          <a:spcPts val="800"/>
                        </a:spcAft>
                        <a:buNone/>
                      </a:pPr>
                      <a:r>
                        <a:rPr lang="hu-HU" sz="3200" kern="100">
                          <a:effectLst/>
                        </a:rPr>
                        <a:t>6480 MB/s (12×)</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Aft>
                          <a:spcPts val="800"/>
                        </a:spcAft>
                        <a:buNone/>
                      </a:pPr>
                      <a:r>
                        <a:rPr lang="hu-HU" sz="3200" kern="100">
                          <a:effectLst/>
                        </a:rPr>
                        <a:t>6480 MB/s (12×)</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Aft>
                          <a:spcPts val="800"/>
                        </a:spcAft>
                        <a:buNone/>
                      </a:pPr>
                      <a:r>
                        <a:rPr lang="hu-HU" sz="3200" kern="100">
                          <a:effectLst/>
                        </a:rPr>
                        <a:t>6480 MB/s (12×)</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Aft>
                          <a:spcPts val="800"/>
                        </a:spcAft>
                        <a:buNone/>
                      </a:pPr>
                      <a:r>
                        <a:rPr lang="hu-HU" sz="3200" kern="100">
                          <a:effectLst/>
                        </a:rPr>
                        <a:t>6480 MB/s (12×)</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extLst>
                  <a:ext uri="{0D108BD9-81ED-4DB2-BD59-A6C34878D82A}">
                    <a16:rowId xmlns:a16="http://schemas.microsoft.com/office/drawing/2014/main" val="3195279368"/>
                  </a:ext>
                </a:extLst>
              </a:tr>
              <a:tr h="1659527">
                <a:tc>
                  <a:txBody>
                    <a:bodyPr/>
                    <a:lstStyle/>
                    <a:p>
                      <a:pPr>
                        <a:lnSpc>
                          <a:spcPct val="107000"/>
                        </a:lnSpc>
                        <a:spcAft>
                          <a:spcPts val="800"/>
                        </a:spcAft>
                        <a:buNone/>
                      </a:pPr>
                      <a:r>
                        <a:rPr lang="hu-HU" sz="3200" kern="100">
                          <a:effectLst/>
                        </a:rPr>
                        <a:t>maximális szekvenciális írási sebesség</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Aft>
                          <a:spcPts val="800"/>
                        </a:spcAft>
                        <a:buNone/>
                      </a:pPr>
                      <a:r>
                        <a:rPr lang="hu-HU" sz="3200" kern="100">
                          <a:effectLst/>
                        </a:rPr>
                        <a:t>6240 MB/s (12×)</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Aft>
                          <a:spcPts val="800"/>
                        </a:spcAft>
                        <a:buNone/>
                      </a:pPr>
                      <a:r>
                        <a:rPr lang="hu-HU" sz="3200" kern="100">
                          <a:effectLst/>
                        </a:rPr>
                        <a:t>1560 MB/s (3×)</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Aft>
                          <a:spcPts val="800"/>
                        </a:spcAft>
                        <a:buNone/>
                      </a:pPr>
                      <a:r>
                        <a:rPr lang="hu-HU" sz="3200" kern="100">
                          <a:effectLst/>
                        </a:rPr>
                        <a:t>1040 MB/s (2×)</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Aft>
                          <a:spcPts val="800"/>
                        </a:spcAft>
                        <a:buNone/>
                      </a:pPr>
                      <a:r>
                        <a:rPr lang="hu-HU" sz="3200" kern="100">
                          <a:effectLst/>
                        </a:rPr>
                        <a:t>3120 MB/s (6×)</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extLst>
                  <a:ext uri="{0D108BD9-81ED-4DB2-BD59-A6C34878D82A}">
                    <a16:rowId xmlns:a16="http://schemas.microsoft.com/office/drawing/2014/main" val="3213262769"/>
                  </a:ext>
                </a:extLst>
              </a:tr>
              <a:tr h="939710">
                <a:tc>
                  <a:txBody>
                    <a:bodyPr/>
                    <a:lstStyle/>
                    <a:p>
                      <a:pPr>
                        <a:lnSpc>
                          <a:spcPct val="107000"/>
                        </a:lnSpc>
                        <a:spcAft>
                          <a:spcPts val="800"/>
                        </a:spcAft>
                        <a:buNone/>
                      </a:pPr>
                      <a:r>
                        <a:rPr lang="hu-HU" sz="3200" kern="100">
                          <a:effectLst/>
                        </a:rPr>
                        <a:t>tárolókapacitás</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Aft>
                          <a:spcPts val="800"/>
                        </a:spcAft>
                        <a:buNone/>
                      </a:pPr>
                      <a:r>
                        <a:rPr lang="hu-HU" sz="3200" kern="100">
                          <a:effectLst/>
                        </a:rPr>
                        <a:t>24 TB (12×)</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Aft>
                          <a:spcPts val="800"/>
                        </a:spcAft>
                        <a:buNone/>
                      </a:pPr>
                      <a:r>
                        <a:rPr lang="hu-HU" sz="3200" kern="100">
                          <a:effectLst/>
                        </a:rPr>
                        <a:t> 22 TB (11×)</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Aft>
                          <a:spcPts val="800"/>
                        </a:spcAft>
                        <a:buNone/>
                      </a:pPr>
                      <a:r>
                        <a:rPr lang="hu-HU" sz="3200" kern="100">
                          <a:effectLst/>
                        </a:rPr>
                        <a:t>20 TB (10×)</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Aft>
                          <a:spcPts val="800"/>
                        </a:spcAft>
                        <a:buNone/>
                      </a:pPr>
                      <a:r>
                        <a:rPr lang="hu-HU" sz="3200" kern="100">
                          <a:effectLst/>
                        </a:rPr>
                        <a:t>12 TB (6×)</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extLst>
                  <a:ext uri="{0D108BD9-81ED-4DB2-BD59-A6C34878D82A}">
                    <a16:rowId xmlns:a16="http://schemas.microsoft.com/office/drawing/2014/main" val="3052156466"/>
                  </a:ext>
                </a:extLst>
              </a:tr>
              <a:tr h="1659527">
                <a:tc>
                  <a:txBody>
                    <a:bodyPr/>
                    <a:lstStyle/>
                    <a:p>
                      <a:pPr>
                        <a:lnSpc>
                          <a:spcPct val="107000"/>
                        </a:lnSpc>
                        <a:spcAft>
                          <a:spcPts val="800"/>
                        </a:spcAft>
                        <a:buNone/>
                      </a:pPr>
                      <a:r>
                        <a:rPr lang="hu-HU" sz="3200" kern="100">
                          <a:effectLst/>
                        </a:rPr>
                        <a:t>adathordozó meghibásodási tolerancia</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Aft>
                          <a:spcPts val="800"/>
                        </a:spcAft>
                        <a:buNone/>
                      </a:pPr>
                      <a:r>
                        <a:rPr lang="hu-HU" sz="3200" kern="100">
                          <a:effectLst/>
                        </a:rPr>
                        <a:t>nincs</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Aft>
                          <a:spcPts val="800"/>
                        </a:spcAft>
                        <a:buNone/>
                      </a:pPr>
                      <a:r>
                        <a:rPr lang="hu-HU" sz="3200" kern="100">
                          <a:effectLst/>
                        </a:rPr>
                        <a:t>1 db</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Aft>
                          <a:spcPts val="800"/>
                        </a:spcAft>
                        <a:buNone/>
                      </a:pPr>
                      <a:r>
                        <a:rPr lang="hu-HU" sz="3200" kern="100">
                          <a:effectLst/>
                        </a:rPr>
                        <a:t>2 db</a:t>
                      </a:r>
                      <a:endParaRPr lang="hu-HU" sz="3200" kern="10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tc>
                  <a:txBody>
                    <a:bodyPr/>
                    <a:lstStyle/>
                    <a:p>
                      <a:pPr>
                        <a:lnSpc>
                          <a:spcPct val="107000"/>
                        </a:lnSpc>
                        <a:spcAft>
                          <a:spcPts val="800"/>
                        </a:spcAft>
                        <a:buNone/>
                      </a:pPr>
                      <a:r>
                        <a:rPr lang="hu-HU" sz="3200" kern="100" dirty="0">
                          <a:effectLst/>
                        </a:rPr>
                        <a:t>min.1</a:t>
                      </a:r>
                      <a:br>
                        <a:rPr lang="hu-HU" sz="3200" kern="100" dirty="0">
                          <a:effectLst/>
                        </a:rPr>
                      </a:br>
                      <a:r>
                        <a:rPr lang="hu-HU" sz="3200" kern="100" dirty="0" err="1">
                          <a:effectLst/>
                        </a:rPr>
                        <a:t>max</a:t>
                      </a:r>
                      <a:r>
                        <a:rPr lang="hu-HU" sz="3200" kern="100" dirty="0">
                          <a:effectLst/>
                        </a:rPr>
                        <a:t>. 6 db</a:t>
                      </a:r>
                      <a:endParaRPr lang="hu-HU" sz="3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0960" marR="60960" marT="30480" marB="30480" anchor="ctr"/>
                </a:tc>
                <a:extLst>
                  <a:ext uri="{0D108BD9-81ED-4DB2-BD59-A6C34878D82A}">
                    <a16:rowId xmlns:a16="http://schemas.microsoft.com/office/drawing/2014/main" val="1650466474"/>
                  </a:ext>
                </a:extLst>
              </a:tr>
            </a:tbl>
          </a:graphicData>
        </a:graphic>
      </p:graphicFrame>
    </p:spTree>
    <p:extLst>
      <p:ext uri="{BB962C8B-B14F-4D97-AF65-F5344CB8AC3E}">
        <p14:creationId xmlns:p14="http://schemas.microsoft.com/office/powerpoint/2010/main" val="170696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zövegdoboz 2">
            <a:extLst>
              <a:ext uri="{FF2B5EF4-FFF2-40B4-BE49-F238E27FC236}">
                <a16:creationId xmlns:a16="http://schemas.microsoft.com/office/drawing/2014/main" id="{12B3C24B-24D4-3192-5594-B4A0659F1D19}"/>
              </a:ext>
            </a:extLst>
          </p:cNvPr>
          <p:cNvSpPr txBox="1"/>
          <p:nvPr/>
        </p:nvSpPr>
        <p:spPr>
          <a:xfrm>
            <a:off x="0" y="356091"/>
            <a:ext cx="3287486" cy="728405"/>
          </a:xfrm>
          <a:prstGeom prst="rect">
            <a:avLst/>
          </a:prstGeom>
          <a:noFill/>
        </p:spPr>
        <p:txBody>
          <a:bodyPr wrap="square">
            <a:spAutoFit/>
          </a:bodyPr>
          <a:lstStyle/>
          <a:p>
            <a:pPr>
              <a:lnSpc>
                <a:spcPct val="107000"/>
              </a:lnSpc>
              <a:spcAft>
                <a:spcPts val="800"/>
              </a:spcAft>
              <a:buNone/>
            </a:pPr>
            <a:r>
              <a:rPr lang="hu-HU" sz="4000" b="1" kern="100" dirty="0">
                <a:effectLst/>
                <a:latin typeface="Aptos" panose="020B0004020202020204" pitchFamily="34" charset="0"/>
                <a:ea typeface="Aptos" panose="020B0004020202020204" pitchFamily="34" charset="0"/>
                <a:cs typeface="Times New Roman" panose="02020603050405020304" pitchFamily="18" charset="0"/>
              </a:rPr>
              <a:t>RAID szintek</a:t>
            </a:r>
            <a:endParaRPr lang="hu-HU" sz="4000" kern="100" dirty="0">
              <a:effectLst/>
              <a:latin typeface="Aptos" panose="020B0004020202020204" pitchFamily="34" charset="0"/>
              <a:ea typeface="Aptos" panose="020B0004020202020204" pitchFamily="34" charset="0"/>
              <a:cs typeface="Times New Roman" panose="02020603050405020304" pitchFamily="18" charset="0"/>
            </a:endParaRPr>
          </a:p>
        </p:txBody>
      </p:sp>
      <p:pic>
        <p:nvPicPr>
          <p:cNvPr id="5" name="Kép 4" descr="A képen henger, gyertya látható&#10;&#10;Előfordulhat, hogy az AI által létrehozott tartalom helytelen.">
            <a:hlinkClick r:id="rId2"/>
            <a:extLst>
              <a:ext uri="{FF2B5EF4-FFF2-40B4-BE49-F238E27FC236}">
                <a16:creationId xmlns:a16="http://schemas.microsoft.com/office/drawing/2014/main" id="{CF0D33BD-A58C-63AA-3420-83909AF9038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15686" y="1745210"/>
            <a:ext cx="2656114" cy="4095983"/>
          </a:xfrm>
          <a:prstGeom prst="rect">
            <a:avLst/>
          </a:prstGeom>
          <a:noFill/>
          <a:ln>
            <a:noFill/>
          </a:ln>
        </p:spPr>
      </p:pic>
      <p:sp>
        <p:nvSpPr>
          <p:cNvPr id="7" name="Szövegdoboz 6">
            <a:extLst>
              <a:ext uri="{FF2B5EF4-FFF2-40B4-BE49-F238E27FC236}">
                <a16:creationId xmlns:a16="http://schemas.microsoft.com/office/drawing/2014/main" id="{E0007A56-66BA-BE8F-82FF-8C233D632223}"/>
              </a:ext>
            </a:extLst>
          </p:cNvPr>
          <p:cNvSpPr txBox="1"/>
          <p:nvPr/>
        </p:nvSpPr>
        <p:spPr>
          <a:xfrm>
            <a:off x="3048000" y="0"/>
            <a:ext cx="8926286" cy="6501908"/>
          </a:xfrm>
          <a:prstGeom prst="rect">
            <a:avLst/>
          </a:prstGeom>
          <a:noFill/>
        </p:spPr>
        <p:txBody>
          <a:bodyPr wrap="square">
            <a:spAutoFit/>
          </a:bodyPr>
          <a:lstStyle/>
          <a:p>
            <a:pPr>
              <a:lnSpc>
                <a:spcPct val="107000"/>
              </a:lnSpc>
              <a:spcAft>
                <a:spcPts val="800"/>
              </a:spcAft>
              <a:buNone/>
            </a:pPr>
            <a:r>
              <a:rPr lang="hu-HU" sz="1800" kern="100" dirty="0">
                <a:effectLst/>
                <a:latin typeface="Aptos" panose="020B0004020202020204" pitchFamily="34" charset="0"/>
                <a:ea typeface="Aptos" panose="020B0004020202020204" pitchFamily="34" charset="0"/>
                <a:cs typeface="Times New Roman" panose="02020603050405020304" pitchFamily="18" charset="0"/>
              </a:rPr>
              <a:t>A RAID 0 az egyes </a:t>
            </a:r>
            <a:r>
              <a:rPr lang="hu-HU" sz="2000" b="1" kern="100" dirty="0">
                <a:effectLst/>
                <a:latin typeface="Aptos" panose="020B0004020202020204" pitchFamily="34" charset="0"/>
                <a:ea typeface="Aptos" panose="020B0004020202020204" pitchFamily="34" charset="0"/>
                <a:cs typeface="Times New Roman" panose="02020603050405020304" pitchFamily="18" charset="0"/>
              </a:rPr>
              <a:t>lemezek</a:t>
            </a:r>
            <a:r>
              <a:rPr lang="hu-HU" sz="1800" kern="100" dirty="0">
                <a:effectLst/>
                <a:latin typeface="Aptos" panose="020B0004020202020204" pitchFamily="34" charset="0"/>
                <a:ea typeface="Aptos" panose="020B0004020202020204" pitchFamily="34" charset="0"/>
                <a:cs typeface="Times New Roman" panose="02020603050405020304" pitchFamily="18" charset="0"/>
              </a:rPr>
              <a:t> egyszerű </a:t>
            </a:r>
            <a:r>
              <a:rPr lang="hu-HU" sz="2000" b="1" kern="100" dirty="0">
                <a:effectLst/>
                <a:latin typeface="Aptos" panose="020B0004020202020204" pitchFamily="34" charset="0"/>
                <a:ea typeface="Aptos" panose="020B0004020202020204" pitchFamily="34" charset="0"/>
                <a:cs typeface="Times New Roman" panose="02020603050405020304" pitchFamily="18" charset="0"/>
              </a:rPr>
              <a:t>összefűzését</a:t>
            </a:r>
            <a:r>
              <a:rPr lang="hu-HU" sz="1800" kern="100" dirty="0">
                <a:effectLst/>
                <a:latin typeface="Aptos" panose="020B0004020202020204" pitchFamily="34" charset="0"/>
                <a:ea typeface="Aptos" panose="020B0004020202020204" pitchFamily="34" charset="0"/>
                <a:cs typeface="Times New Roman" panose="02020603050405020304" pitchFamily="18" charset="0"/>
              </a:rPr>
              <a:t> jelenti, viszont semmilyen redundanciát nem ad, így nem biztosít hibatűrést, azaz egyetlen meghajtó meghibásodása az egész tömb hibáját okozza. Mind az írási, mind az olvasási műveletek párhuzamosítva történnek, ideális esetben a sebesség az egyes lemezek sebességének összege lesz, így a módszer a RAID szintek közül a legjobb teljesítményt nyújtja (a többi módszernél a redundancia kezelése lassítja a rendszert). A megoldás lehetővé teszi különböző kapacitású lemezek összekapcsolását is, viszont a nagyobb kapacitású lemezeken is csak a tömb legkisebb kapacitású lemezének méretét lehet használni (tehát egy 1 TB és egy 750 GB méretű lemez összefűzésekor mindössze egy 1500 GB-os logikai meghajtót fogunk kapni, az 1 TB-os lemezen 250 GB szabad terület marad, amit más célokra természetesen felhasználhatunk).</a:t>
            </a:r>
          </a:p>
          <a:p>
            <a:pPr>
              <a:buNone/>
            </a:pPr>
            <a:r>
              <a:rPr lang="hu-HU" sz="1800" dirty="0">
                <a:effectLst/>
                <a:latin typeface="Aptos" panose="020B0004020202020204" pitchFamily="34" charset="0"/>
                <a:ea typeface="Aptos" panose="020B0004020202020204" pitchFamily="34" charset="0"/>
                <a:cs typeface="Times New Roman" panose="02020603050405020304" pitchFamily="18" charset="0"/>
              </a:rPr>
              <a:t>A RAID 0 főleg olyan helyeken alkalmazható, ahol nem szempont az adatbiztonság vagy kevés merevlemez csatolható fel az </a:t>
            </a:r>
            <a:r>
              <a:rPr lang="hu-HU" sz="1800" u="sng"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4" tooltip="Operációs rendszer"/>
              </a:rPr>
              <a:t>operációs rendszer</a:t>
            </a:r>
            <a:r>
              <a:rPr lang="hu-HU" sz="1800" dirty="0">
                <a:effectLst/>
                <a:latin typeface="Aptos" panose="020B0004020202020204" pitchFamily="34" charset="0"/>
                <a:ea typeface="Aptos" panose="020B0004020202020204" pitchFamily="34" charset="0"/>
                <a:cs typeface="Times New Roman" panose="02020603050405020304" pitchFamily="18" charset="0"/>
              </a:rPr>
              <a:t> korlátozása miatt. (Például a régebbi Microsoft Windows rendszerek esetében összesen 26 meghajtó betűjelet tesznek elérhetővé, ezzel 24 eszközre korlátozva a partíciók számát. Az újabb rendszerek, mint a </a:t>
            </a:r>
            <a:r>
              <a:rPr lang="hu-HU" sz="1800" u="sng"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5" tooltip="Windows 2000"/>
              </a:rPr>
              <a:t>Windows 2000</a:t>
            </a:r>
            <a:r>
              <a:rPr lang="hu-HU" sz="1800" dirty="0">
                <a:effectLst/>
                <a:latin typeface="Aptos" panose="020B0004020202020204" pitchFamily="34" charset="0"/>
                <a:ea typeface="Aptos" panose="020B0004020202020204" pitchFamily="34" charset="0"/>
                <a:cs typeface="Times New Roman" panose="02020603050405020304" pitchFamily="18" charset="0"/>
              </a:rPr>
              <a:t> Professional és az ezt követő Windowsok, valamint a </a:t>
            </a:r>
            <a:r>
              <a:rPr lang="hu-HU" sz="1800" u="sng"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6" tooltip="Unix"/>
              </a:rPr>
              <a:t>Unix</a:t>
            </a:r>
            <a:r>
              <a:rPr lang="hu-HU" sz="1800" dirty="0">
                <a:effectLst/>
                <a:latin typeface="Aptos" panose="020B0004020202020204" pitchFamily="34" charset="0"/>
                <a:ea typeface="Aptos" panose="020B0004020202020204" pitchFamily="34" charset="0"/>
                <a:cs typeface="Times New Roman" panose="02020603050405020304" pitchFamily="18" charset="0"/>
              </a:rPr>
              <a:t> rendszerek lehetőséget adnak a partíciók könyvtárként való felcsatolására.) A másik pozitív tulajdonsága viszont továbbra is csábító lehet olyan, kifejezetten csak játékra épített rendszereknél, ahol ezzel tetemes teljesítménynövekedést érhetünk el. Ilyen célú alkalmazásra mégsem túl ajánlott, mivel az egyszer már összekapcsolt diszkek különálló alkalmazása csak újra szervezés után, a teljes adattartalom eltávolításával és újra formázással lehetséges.</a:t>
            </a:r>
            <a:endParaRPr lang="hu-HU" dirty="0"/>
          </a:p>
        </p:txBody>
      </p:sp>
    </p:spTree>
    <p:extLst>
      <p:ext uri="{BB962C8B-B14F-4D97-AF65-F5344CB8AC3E}">
        <p14:creationId xmlns:p14="http://schemas.microsoft.com/office/powerpoint/2010/main" val="4141064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ép 1" descr="A képen gyertya, henger látható&#10;&#10;Előfordulhat, hogy az AI által létrehozott tartalom helytelen.">
            <a:hlinkClick r:id="rId2"/>
            <a:extLst>
              <a:ext uri="{FF2B5EF4-FFF2-40B4-BE49-F238E27FC236}">
                <a16:creationId xmlns:a16="http://schemas.microsoft.com/office/drawing/2014/main" id="{3394BF2F-3BE5-DF6F-77A0-29653C6CE7A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9064" y="806118"/>
            <a:ext cx="3403963" cy="5245764"/>
          </a:xfrm>
          <a:prstGeom prst="rect">
            <a:avLst/>
          </a:prstGeom>
          <a:noFill/>
          <a:ln>
            <a:noFill/>
          </a:ln>
        </p:spPr>
      </p:pic>
      <p:sp>
        <p:nvSpPr>
          <p:cNvPr id="4" name="Szövegdoboz 3">
            <a:extLst>
              <a:ext uri="{FF2B5EF4-FFF2-40B4-BE49-F238E27FC236}">
                <a16:creationId xmlns:a16="http://schemas.microsoft.com/office/drawing/2014/main" id="{0EAF4FFE-6BB2-8AF9-5E96-185CB2D9D6A6}"/>
              </a:ext>
            </a:extLst>
          </p:cNvPr>
          <p:cNvSpPr txBox="1"/>
          <p:nvPr/>
        </p:nvSpPr>
        <p:spPr>
          <a:xfrm>
            <a:off x="5812972" y="1671267"/>
            <a:ext cx="6096000" cy="3539430"/>
          </a:xfrm>
          <a:prstGeom prst="rect">
            <a:avLst/>
          </a:prstGeom>
          <a:noFill/>
        </p:spPr>
        <p:txBody>
          <a:bodyPr wrap="square">
            <a:spAutoFit/>
          </a:bodyPr>
          <a:lstStyle/>
          <a:p>
            <a:r>
              <a:rPr lang="hu-HU" sz="2000" dirty="0">
                <a:effectLst/>
                <a:latin typeface="Aptos" panose="020B0004020202020204" pitchFamily="34" charset="0"/>
                <a:ea typeface="Aptos" panose="020B0004020202020204" pitchFamily="34" charset="0"/>
                <a:cs typeface="Times New Roman" panose="02020603050405020304" pitchFamily="18" charset="0"/>
              </a:rPr>
              <a:t>A RAID 1 eljárás alapja az adatok </a:t>
            </a:r>
            <a:r>
              <a:rPr lang="hu-HU" sz="2400" b="1" dirty="0">
                <a:effectLst/>
                <a:latin typeface="Aptos" panose="020B0004020202020204" pitchFamily="34" charset="0"/>
                <a:ea typeface="Aptos" panose="020B0004020202020204" pitchFamily="34" charset="0"/>
                <a:cs typeface="Times New Roman" panose="02020603050405020304" pitchFamily="18" charset="0"/>
              </a:rPr>
              <a:t>tükrözése</a:t>
            </a:r>
            <a:r>
              <a:rPr lang="hu-HU" sz="2000" dirty="0">
                <a:effectLst/>
                <a:latin typeface="Aptos" panose="020B0004020202020204" pitchFamily="34" charset="0"/>
                <a:ea typeface="Aptos" panose="020B0004020202020204" pitchFamily="34" charset="0"/>
                <a:cs typeface="Times New Roman" panose="02020603050405020304" pitchFamily="18" charset="0"/>
              </a:rPr>
              <a:t> (</a:t>
            </a:r>
            <a:r>
              <a:rPr lang="hu-HU" sz="2000" dirty="0" err="1">
                <a:effectLst/>
                <a:latin typeface="Aptos" panose="020B0004020202020204" pitchFamily="34" charset="0"/>
                <a:ea typeface="Aptos" panose="020B0004020202020204" pitchFamily="34" charset="0"/>
                <a:cs typeface="Times New Roman" panose="02020603050405020304" pitchFamily="18" charset="0"/>
              </a:rPr>
              <a:t>disk</a:t>
            </a:r>
            <a:r>
              <a:rPr lang="hu-HU" sz="2000" dirty="0">
                <a:effectLst/>
                <a:latin typeface="Aptos" panose="020B0004020202020204" pitchFamily="34" charset="0"/>
                <a:ea typeface="Aptos" panose="020B0004020202020204" pitchFamily="34" charset="0"/>
                <a:cs typeface="Times New Roman" panose="02020603050405020304" pitchFamily="18" charset="0"/>
              </a:rPr>
              <a:t> </a:t>
            </a:r>
            <a:r>
              <a:rPr lang="hu-HU" sz="2000" dirty="0" err="1">
                <a:effectLst/>
                <a:latin typeface="Aptos" panose="020B0004020202020204" pitchFamily="34" charset="0"/>
                <a:ea typeface="Aptos" panose="020B0004020202020204" pitchFamily="34" charset="0"/>
                <a:cs typeface="Times New Roman" panose="02020603050405020304" pitchFamily="18" charset="0"/>
              </a:rPr>
              <a:t>mirroring</a:t>
            </a:r>
            <a:r>
              <a:rPr lang="hu-HU" sz="2000" dirty="0">
                <a:effectLst/>
                <a:latin typeface="Aptos" panose="020B0004020202020204" pitchFamily="34" charset="0"/>
                <a:ea typeface="Aptos" panose="020B0004020202020204" pitchFamily="34" charset="0"/>
                <a:cs typeface="Times New Roman" panose="02020603050405020304" pitchFamily="18" charset="0"/>
              </a:rPr>
              <a:t>), azaz az információk egyidejű tárolása a tömb minden elemén. A kapott logikai lemez a tömb legkisebb elemével lesz egyenlő méretű. Az adatok olvasása párhuzamosan történik a diszkekről, </a:t>
            </a:r>
            <a:r>
              <a:rPr lang="hu-HU" sz="2000" dirty="0" err="1">
                <a:effectLst/>
                <a:latin typeface="Aptos" panose="020B0004020202020204" pitchFamily="34" charset="0"/>
                <a:ea typeface="Aptos" panose="020B0004020202020204" pitchFamily="34" charset="0"/>
                <a:cs typeface="Times New Roman" panose="02020603050405020304" pitchFamily="18" charset="0"/>
              </a:rPr>
              <a:t>felgyorsítván</a:t>
            </a:r>
            <a:r>
              <a:rPr lang="hu-HU" sz="2000" dirty="0">
                <a:effectLst/>
                <a:latin typeface="Aptos" panose="020B0004020202020204" pitchFamily="34" charset="0"/>
                <a:ea typeface="Aptos" panose="020B0004020202020204" pitchFamily="34" charset="0"/>
                <a:cs typeface="Times New Roman" panose="02020603050405020304" pitchFamily="18" charset="0"/>
              </a:rPr>
              <a:t> az olvasás sebességét; az írás normál sebességgel, párhuzamosan történik a meghajtókon. Az eljárás igen jó hibavédelmet biztosít, bármely meghajtó meghibásodása esetén folytatódhat a működés. A RAID 1 önmagában nem használja a csíkokra bontás módszerét.</a:t>
            </a:r>
            <a:endParaRPr lang="hu-HU" sz="2000" dirty="0"/>
          </a:p>
        </p:txBody>
      </p:sp>
    </p:spTree>
    <p:extLst>
      <p:ext uri="{BB962C8B-B14F-4D97-AF65-F5344CB8AC3E}">
        <p14:creationId xmlns:p14="http://schemas.microsoft.com/office/powerpoint/2010/main" val="658121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ép 1" descr="A képen henger, Általános készlet, Színesség látható&#10;&#10;Előfordulhat, hogy az AI által létrehozott tartalom helytelen.">
            <a:hlinkClick r:id="rId2"/>
            <a:extLst>
              <a:ext uri="{FF2B5EF4-FFF2-40B4-BE49-F238E27FC236}">
                <a16:creationId xmlns:a16="http://schemas.microsoft.com/office/drawing/2014/main" id="{791E8D60-8FEB-BACD-02E7-D5CE6607B7A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100" y="0"/>
            <a:ext cx="7810500" cy="3913857"/>
          </a:xfrm>
          <a:prstGeom prst="rect">
            <a:avLst/>
          </a:prstGeom>
          <a:noFill/>
          <a:ln>
            <a:noFill/>
          </a:ln>
        </p:spPr>
      </p:pic>
      <p:sp>
        <p:nvSpPr>
          <p:cNvPr id="4" name="Szövegdoboz 3">
            <a:extLst>
              <a:ext uri="{FF2B5EF4-FFF2-40B4-BE49-F238E27FC236}">
                <a16:creationId xmlns:a16="http://schemas.microsoft.com/office/drawing/2014/main" id="{C6700DB9-097A-8597-B080-D92113DCD8B3}"/>
              </a:ext>
            </a:extLst>
          </p:cNvPr>
          <p:cNvSpPr txBox="1"/>
          <p:nvPr/>
        </p:nvSpPr>
        <p:spPr>
          <a:xfrm>
            <a:off x="152400" y="3913857"/>
            <a:ext cx="12039600" cy="2616101"/>
          </a:xfrm>
          <a:prstGeom prst="rect">
            <a:avLst/>
          </a:prstGeom>
          <a:noFill/>
        </p:spPr>
        <p:txBody>
          <a:bodyPr wrap="square">
            <a:spAutoFit/>
          </a:bodyPr>
          <a:lstStyle/>
          <a:p>
            <a:r>
              <a:rPr lang="hu-HU" sz="2000" dirty="0">
                <a:effectLst/>
                <a:latin typeface="Aptos" panose="020B0004020202020204" pitchFamily="34" charset="0"/>
                <a:ea typeface="Aptos" panose="020B0004020202020204" pitchFamily="34" charset="0"/>
                <a:cs typeface="Times New Roman" panose="02020603050405020304" pitchFamily="18" charset="0"/>
              </a:rPr>
              <a:t>A RAID 2 használja a </a:t>
            </a:r>
            <a:r>
              <a:rPr lang="hu-HU" sz="2400" b="1" dirty="0">
                <a:effectLst/>
                <a:latin typeface="Aptos" panose="020B0004020202020204" pitchFamily="34" charset="0"/>
                <a:ea typeface="Aptos" panose="020B0004020202020204" pitchFamily="34" charset="0"/>
                <a:cs typeface="Times New Roman" panose="02020603050405020304" pitchFamily="18" charset="0"/>
              </a:rPr>
              <a:t>csíkokra bontás </a:t>
            </a:r>
            <a:r>
              <a:rPr lang="hu-HU" sz="2000" dirty="0">
                <a:effectLst/>
                <a:latin typeface="Aptos" panose="020B0004020202020204" pitchFamily="34" charset="0"/>
                <a:ea typeface="Aptos" panose="020B0004020202020204" pitchFamily="34" charset="0"/>
                <a:cs typeface="Times New Roman" panose="02020603050405020304" pitchFamily="18" charset="0"/>
              </a:rPr>
              <a:t>módszerét, emellett egyes meghajtókat </a:t>
            </a:r>
            <a:r>
              <a:rPr lang="hu-HU" sz="2400" b="1" dirty="0">
                <a:effectLst/>
                <a:latin typeface="Aptos" panose="020B0004020202020204" pitchFamily="34" charset="0"/>
                <a:ea typeface="Aptos" panose="020B0004020202020204" pitchFamily="34" charset="0"/>
                <a:cs typeface="Times New Roman" panose="02020603050405020304" pitchFamily="18" charset="0"/>
              </a:rPr>
              <a:t>hibajavító kód </a:t>
            </a:r>
            <a:r>
              <a:rPr lang="hu-HU" sz="2000" dirty="0">
                <a:effectLst/>
                <a:latin typeface="Aptos" panose="020B0004020202020204" pitchFamily="34" charset="0"/>
                <a:ea typeface="Aptos" panose="020B0004020202020204" pitchFamily="34" charset="0"/>
                <a:cs typeface="Times New Roman" panose="02020603050405020304" pitchFamily="18" charset="0"/>
              </a:rPr>
              <a:t>(ECC: </a:t>
            </a:r>
            <a:r>
              <a:rPr lang="hu-HU" sz="2000" dirty="0" err="1">
                <a:effectLst/>
                <a:latin typeface="Aptos" panose="020B0004020202020204" pitchFamily="34" charset="0"/>
                <a:ea typeface="Aptos" panose="020B0004020202020204" pitchFamily="34" charset="0"/>
                <a:cs typeface="Times New Roman" panose="02020603050405020304" pitchFamily="18" charset="0"/>
              </a:rPr>
              <a:t>Error</a:t>
            </a:r>
            <a:r>
              <a:rPr lang="hu-HU" sz="2000" dirty="0">
                <a:effectLst/>
                <a:latin typeface="Aptos" panose="020B0004020202020204" pitchFamily="34" charset="0"/>
                <a:ea typeface="Aptos" panose="020B0004020202020204" pitchFamily="34" charset="0"/>
                <a:cs typeface="Times New Roman" panose="02020603050405020304" pitchFamily="18" charset="0"/>
              </a:rPr>
              <a:t> </a:t>
            </a:r>
            <a:r>
              <a:rPr lang="hu-HU" sz="2000" dirty="0" err="1">
                <a:effectLst/>
                <a:latin typeface="Aptos" panose="020B0004020202020204" pitchFamily="34" charset="0"/>
                <a:ea typeface="Aptos" panose="020B0004020202020204" pitchFamily="34" charset="0"/>
                <a:cs typeface="Times New Roman" panose="02020603050405020304" pitchFamily="18" charset="0"/>
              </a:rPr>
              <a:t>Correcting</a:t>
            </a:r>
            <a:r>
              <a:rPr lang="hu-HU" sz="2000" dirty="0">
                <a:effectLst/>
                <a:latin typeface="Aptos" panose="020B0004020202020204" pitchFamily="34" charset="0"/>
                <a:ea typeface="Aptos" panose="020B0004020202020204" pitchFamily="34" charset="0"/>
                <a:cs typeface="Times New Roman" panose="02020603050405020304" pitchFamily="18" charset="0"/>
              </a:rPr>
              <a:t> </a:t>
            </a:r>
            <a:r>
              <a:rPr lang="hu-HU" sz="2000" dirty="0" err="1">
                <a:effectLst/>
                <a:latin typeface="Aptos" panose="020B0004020202020204" pitchFamily="34" charset="0"/>
                <a:ea typeface="Aptos" panose="020B0004020202020204" pitchFamily="34" charset="0"/>
                <a:cs typeface="Times New Roman" panose="02020603050405020304" pitchFamily="18" charset="0"/>
              </a:rPr>
              <a:t>Code</a:t>
            </a:r>
            <a:r>
              <a:rPr lang="hu-HU" sz="2000" dirty="0">
                <a:effectLst/>
                <a:latin typeface="Aptos" panose="020B0004020202020204" pitchFamily="34" charset="0"/>
                <a:ea typeface="Aptos" panose="020B0004020202020204" pitchFamily="34" charset="0"/>
                <a:cs typeface="Times New Roman" panose="02020603050405020304" pitchFamily="18" charset="0"/>
              </a:rPr>
              <a:t>) tárolására tartanak fenn. A hibajavító kód lényege, hogy az adatbitekből valamilyen matematikai művelet segítségével redundáns biteket képeznek. A használt eljárástól függően a kapott kód akár több bithiba észlelésére, illetve javítására alkalmas (utóbbi persze több redundanciát igényel). A védelem ára a megnövekedett adatmennyiség. Ezen meghajtók egy-egy csíkjában a különböző lemezeken azonos pozícióban elhelyezkedő csíkokból képzett hibajavító kódot tárolnak. A módszer esetleges lemezhiba esetén képes annak detektálására, illetve kijavítására. Manapság nem használják, mivel a </a:t>
            </a:r>
            <a:r>
              <a:rPr lang="hu-HU" sz="2000" u="sng"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4" tooltip="SCSI"/>
              </a:rPr>
              <a:t>SCSI</a:t>
            </a:r>
            <a:r>
              <a:rPr lang="hu-HU" sz="2000" dirty="0">
                <a:effectLst/>
                <a:latin typeface="Aptos" panose="020B0004020202020204" pitchFamily="34" charset="0"/>
                <a:ea typeface="Aptos" panose="020B0004020202020204" pitchFamily="34" charset="0"/>
                <a:cs typeface="Times New Roman" panose="02020603050405020304" pitchFamily="18" charset="0"/>
              </a:rPr>
              <a:t> meghajtókban már minden egyes szektorban az adott szektorhoz tartozó ECC is eltárolódik.</a:t>
            </a:r>
            <a:endParaRPr lang="hu-HU" sz="2000" dirty="0"/>
          </a:p>
        </p:txBody>
      </p:sp>
    </p:spTree>
    <p:extLst>
      <p:ext uri="{BB962C8B-B14F-4D97-AF65-F5344CB8AC3E}">
        <p14:creationId xmlns:p14="http://schemas.microsoft.com/office/powerpoint/2010/main" val="2772085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Kép 3" descr="A képen henger, gyertya látható&#10;&#10;Előfordulhat, hogy az AI által létrehozott tartalom helytelen.">
            <a:hlinkClick r:id="rId2"/>
            <a:extLst>
              <a:ext uri="{FF2B5EF4-FFF2-40B4-BE49-F238E27FC236}">
                <a16:creationId xmlns:a16="http://schemas.microsoft.com/office/drawing/2014/main" id="{F433271B-4E80-8A7C-9FF6-FD5F0626FE6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0277"/>
            <a:ext cx="6309361" cy="3429000"/>
          </a:xfrm>
          <a:prstGeom prst="rect">
            <a:avLst/>
          </a:prstGeom>
          <a:noFill/>
          <a:ln>
            <a:noFill/>
          </a:ln>
        </p:spPr>
      </p:pic>
      <p:sp>
        <p:nvSpPr>
          <p:cNvPr id="6" name="Szövegdoboz 5">
            <a:extLst>
              <a:ext uri="{FF2B5EF4-FFF2-40B4-BE49-F238E27FC236}">
                <a16:creationId xmlns:a16="http://schemas.microsoft.com/office/drawing/2014/main" id="{42ADAA0E-5201-EDE4-5E3B-170B8C2F0982}"/>
              </a:ext>
            </a:extLst>
          </p:cNvPr>
          <p:cNvSpPr txBox="1"/>
          <p:nvPr/>
        </p:nvSpPr>
        <p:spPr>
          <a:xfrm>
            <a:off x="6444344" y="0"/>
            <a:ext cx="5747656" cy="6898555"/>
          </a:xfrm>
          <a:prstGeom prst="rect">
            <a:avLst/>
          </a:prstGeom>
          <a:noFill/>
        </p:spPr>
        <p:txBody>
          <a:bodyPr wrap="square">
            <a:spAutoFit/>
          </a:bodyPr>
          <a:lstStyle/>
          <a:p>
            <a:pPr>
              <a:lnSpc>
                <a:spcPct val="107000"/>
              </a:lnSpc>
              <a:spcAft>
                <a:spcPts val="800"/>
              </a:spcAft>
              <a:buNone/>
            </a:pPr>
            <a:r>
              <a:rPr lang="hu-HU" sz="1800" kern="100" dirty="0">
                <a:effectLst/>
                <a:latin typeface="Aptos" panose="020B0004020202020204" pitchFamily="34" charset="0"/>
                <a:ea typeface="Aptos" panose="020B0004020202020204" pitchFamily="34" charset="0"/>
                <a:cs typeface="Times New Roman" panose="02020603050405020304" pitchFamily="18" charset="0"/>
              </a:rPr>
              <a:t>A RAID 3 felépítése hasonlít a RAID 2-re, viszont nem a teljes hibajavító kód, hanem csak egy lemeznyi </a:t>
            </a:r>
            <a:r>
              <a:rPr lang="hu-HU" sz="2000" b="1" kern="100" dirty="0">
                <a:effectLst/>
                <a:latin typeface="Aptos" panose="020B0004020202020204" pitchFamily="34" charset="0"/>
                <a:ea typeface="Aptos" panose="020B0004020202020204" pitchFamily="34" charset="0"/>
                <a:cs typeface="Times New Roman" panose="02020603050405020304" pitchFamily="18" charset="0"/>
              </a:rPr>
              <a:t>paritásinformáció</a:t>
            </a:r>
            <a:r>
              <a:rPr lang="hu-HU" sz="1800" kern="100" dirty="0">
                <a:effectLst/>
                <a:latin typeface="Aptos" panose="020B0004020202020204" pitchFamily="34" charset="0"/>
                <a:ea typeface="Aptos" panose="020B0004020202020204" pitchFamily="34" charset="0"/>
                <a:cs typeface="Times New Roman" panose="02020603050405020304" pitchFamily="18" charset="0"/>
              </a:rPr>
              <a:t> tárolódik. Egy adott paritáscsík a különböző lemezeken azonos pozícióban elhelyezkedő csíkokból </a:t>
            </a:r>
            <a:r>
              <a:rPr lang="hu-HU" sz="1800" u="sng" kern="100" dirty="0">
                <a:solidFill>
                  <a:srgbClr val="467886"/>
                </a:solidFill>
                <a:effectLst/>
                <a:latin typeface="Aptos" panose="020B0004020202020204" pitchFamily="34" charset="0"/>
                <a:ea typeface="Aptos" panose="020B0004020202020204" pitchFamily="34" charset="0"/>
                <a:cs typeface="Times New Roman" panose="02020603050405020304" pitchFamily="18" charset="0"/>
                <a:hlinkClick r:id="rId4" tooltip="Kizáró vagy"/>
              </a:rPr>
              <a:t>XOR</a:t>
            </a:r>
            <a:r>
              <a:rPr lang="hu-HU" sz="1800" kern="100" dirty="0">
                <a:effectLst/>
                <a:latin typeface="Aptos" panose="020B0004020202020204" pitchFamily="34" charset="0"/>
                <a:ea typeface="Aptos" panose="020B0004020202020204" pitchFamily="34" charset="0"/>
                <a:cs typeface="Times New Roman" panose="02020603050405020304" pitchFamily="18" charset="0"/>
              </a:rPr>
              <a:t> művelet segítségével kapható meg. A rendszerben egy meghajtó kiesése nem okoz problémát, mivel a rajta lévő információ a többi meghajtó (a paritást tároló meghajtót is beleértve) XOR-</a:t>
            </a:r>
            <a:r>
              <a:rPr lang="hu-HU" sz="1800" kern="100" dirty="0" err="1">
                <a:effectLst/>
                <a:latin typeface="Aptos" panose="020B0004020202020204" pitchFamily="34" charset="0"/>
                <a:ea typeface="Aptos" panose="020B0004020202020204" pitchFamily="34" charset="0"/>
                <a:cs typeface="Times New Roman" panose="02020603050405020304" pitchFamily="18" charset="0"/>
              </a:rPr>
              <a:t>aként</a:t>
            </a:r>
            <a:r>
              <a:rPr lang="hu-HU" sz="1800" kern="100" dirty="0">
                <a:effectLst/>
                <a:latin typeface="Aptos" panose="020B0004020202020204" pitchFamily="34" charset="0"/>
                <a:ea typeface="Aptos" panose="020B0004020202020204" pitchFamily="34" charset="0"/>
                <a:cs typeface="Times New Roman" panose="02020603050405020304" pitchFamily="18" charset="0"/>
              </a:rPr>
              <a:t> megkapható. Az alapvető különbség a RAID 2-ben alkalmazott hibajavító kóddal szemben, hogy itt feltesszük, hogy a meghajtó meghibásodását valamilyen módon (például többszöri sikertelen olvasás hatására) észleljük, majd a meghibásodott diszken lévő információt a többi diszken lévő adatok segítségével állítjuk elő. A RAID 3 a diszkhibák ellen is védelmet nyújt, például egyes bájtok megsérülése esetén. (Vegyük </a:t>
            </a:r>
            <a:r>
              <a:rPr lang="hu-HU" sz="1800" kern="100" dirty="0" err="1">
                <a:effectLst/>
                <a:latin typeface="Aptos" panose="020B0004020202020204" pitchFamily="34" charset="0"/>
                <a:ea typeface="Aptos" panose="020B0004020202020204" pitchFamily="34" charset="0"/>
                <a:cs typeface="Times New Roman" panose="02020603050405020304" pitchFamily="18" charset="0"/>
              </a:rPr>
              <a:t>észre</a:t>
            </a:r>
            <a:r>
              <a:rPr lang="hu-HU" sz="1800" kern="100" dirty="0">
                <a:effectLst/>
                <a:latin typeface="Aptos" panose="020B0004020202020204" pitchFamily="34" charset="0"/>
                <a:ea typeface="Aptos" panose="020B0004020202020204" pitchFamily="34" charset="0"/>
                <a:cs typeface="Times New Roman" panose="02020603050405020304" pitchFamily="18" charset="0"/>
              </a:rPr>
              <a:t>, hogy csak az XOR-os paritásbit technikát használva az egyik meghajtón egy adott bájt megsérülése esetén csak azt vennénk </a:t>
            </a:r>
            <a:r>
              <a:rPr lang="hu-HU" sz="1800" kern="100" dirty="0" err="1">
                <a:effectLst/>
                <a:latin typeface="Aptos" panose="020B0004020202020204" pitchFamily="34" charset="0"/>
                <a:ea typeface="Aptos" panose="020B0004020202020204" pitchFamily="34" charset="0"/>
                <a:cs typeface="Times New Roman" panose="02020603050405020304" pitchFamily="18" charset="0"/>
              </a:rPr>
              <a:t>észre</a:t>
            </a:r>
            <a:r>
              <a:rPr lang="hu-HU" sz="1800" kern="100" dirty="0">
                <a:effectLst/>
                <a:latin typeface="Aptos" panose="020B0004020202020204" pitchFamily="34" charset="0"/>
                <a:ea typeface="Aptos" panose="020B0004020202020204" pitchFamily="34" charset="0"/>
                <a:cs typeface="Times New Roman" panose="02020603050405020304" pitchFamily="18" charset="0"/>
              </a:rPr>
              <a:t>, hogy a különböző meghajtókon az azonos csíkba tartozó részek XOR-a nem nullát adna, de nem tudnánk sem azt, hogy melyik meghajtón van a hiba, sem azt, hogy hogyan javítsuk ki. Ezért van szükség a </a:t>
            </a:r>
            <a:r>
              <a:rPr lang="hu-HU" sz="1800" kern="100" dirty="0" err="1">
                <a:effectLst/>
                <a:latin typeface="Aptos" panose="020B0004020202020204" pitchFamily="34" charset="0"/>
                <a:ea typeface="Aptos" panose="020B0004020202020204" pitchFamily="34" charset="0"/>
                <a:cs typeface="Times New Roman" panose="02020603050405020304" pitchFamily="18" charset="0"/>
              </a:rPr>
              <a:t>szektoronkénti</a:t>
            </a:r>
            <a:r>
              <a:rPr lang="hu-HU" sz="1800" kern="100" dirty="0">
                <a:effectLst/>
                <a:latin typeface="Aptos" panose="020B0004020202020204" pitchFamily="34" charset="0"/>
                <a:ea typeface="Aptos" panose="020B0004020202020204" pitchFamily="34" charset="0"/>
                <a:cs typeface="Times New Roman" panose="02020603050405020304" pitchFamily="18" charset="0"/>
              </a:rPr>
              <a:t> hibajavító kód alkalmazására.)</a:t>
            </a:r>
          </a:p>
        </p:txBody>
      </p:sp>
      <p:sp>
        <p:nvSpPr>
          <p:cNvPr id="8" name="Szövegdoboz 7">
            <a:extLst>
              <a:ext uri="{FF2B5EF4-FFF2-40B4-BE49-F238E27FC236}">
                <a16:creationId xmlns:a16="http://schemas.microsoft.com/office/drawing/2014/main" id="{6B55C296-45F6-225D-9992-C74E44168491}"/>
              </a:ext>
            </a:extLst>
          </p:cNvPr>
          <p:cNvSpPr txBox="1"/>
          <p:nvPr/>
        </p:nvSpPr>
        <p:spPr>
          <a:xfrm>
            <a:off x="0" y="3640861"/>
            <a:ext cx="6139542" cy="3045834"/>
          </a:xfrm>
          <a:prstGeom prst="rect">
            <a:avLst/>
          </a:prstGeom>
          <a:noFill/>
        </p:spPr>
        <p:txBody>
          <a:bodyPr wrap="square">
            <a:spAutoFit/>
          </a:bodyPr>
          <a:lstStyle/>
          <a:p>
            <a:pPr>
              <a:lnSpc>
                <a:spcPct val="107000"/>
              </a:lnSpc>
              <a:spcAft>
                <a:spcPts val="800"/>
              </a:spcAft>
              <a:buNone/>
            </a:pPr>
            <a:r>
              <a:rPr lang="hu-HU" sz="1800" kern="100" dirty="0">
                <a:effectLst/>
                <a:latin typeface="Aptos" panose="020B0004020202020204" pitchFamily="34" charset="0"/>
                <a:ea typeface="Aptos" panose="020B0004020202020204" pitchFamily="34" charset="0"/>
                <a:cs typeface="Times New Roman" panose="02020603050405020304" pitchFamily="18" charset="0"/>
              </a:rPr>
              <a:t>A RAID 3-nál kisméretű csíkokat definiálnak, így az egyes fájlok olvasása és írása párhuzamosan történhet az egyes meghajtókon, viszont a módszer nem támogatja egyszerre több kérés párhuzamos kiszolgálását (</a:t>
            </a:r>
            <a:r>
              <a:rPr lang="hu-HU" sz="1800" kern="100" dirty="0" err="1">
                <a:effectLst/>
                <a:latin typeface="Aptos" panose="020B0004020202020204" pitchFamily="34" charset="0"/>
                <a:ea typeface="Aptos" panose="020B0004020202020204" pitchFamily="34" charset="0"/>
                <a:cs typeface="Times New Roman" panose="02020603050405020304" pitchFamily="18" charset="0"/>
              </a:rPr>
              <a:t>single</a:t>
            </a:r>
            <a:r>
              <a:rPr lang="hu-HU" sz="1800" kern="100" dirty="0">
                <a:effectLst/>
                <a:latin typeface="Aptos" panose="020B0004020202020204" pitchFamily="34" charset="0"/>
                <a:ea typeface="Aptos" panose="020B0004020202020204" pitchFamily="34" charset="0"/>
                <a:cs typeface="Times New Roman" panose="02020603050405020304" pitchFamily="18" charset="0"/>
              </a:rPr>
              <a:t>-user </a:t>
            </a:r>
            <a:r>
              <a:rPr lang="hu-HU" sz="1800" kern="100" dirty="0" err="1">
                <a:effectLst/>
                <a:latin typeface="Aptos" panose="020B0004020202020204" pitchFamily="34" charset="0"/>
                <a:ea typeface="Aptos" panose="020B0004020202020204" pitchFamily="34" charset="0"/>
                <a:cs typeface="Times New Roman" panose="02020603050405020304" pitchFamily="18" charset="0"/>
              </a:rPr>
              <a:t>mode</a:t>
            </a:r>
            <a:r>
              <a:rPr lang="hu-HU" sz="1800" kern="100" dirty="0">
                <a:effectLst/>
                <a:latin typeface="Aptos" panose="020B0004020202020204" pitchFamily="34" charset="0"/>
                <a:ea typeface="Aptos" panose="020B0004020202020204" pitchFamily="34" charset="0"/>
                <a:cs typeface="Times New Roman" panose="02020603050405020304" pitchFamily="18" charset="0"/>
              </a:rPr>
              <a:t>). (Természetesen a paritáscsíkot minden egyes íráskor módosítani kell, amihez szükséges a korábbi tartalom kiolvasása. Viszont például fájltranszfer esetén, pont a kisméretű csíkok miatt, az azonos pozícióban lévő csíkokat általában az összes diszken felülírják, így ez esetben a probléma kevésbé jelentkezik.)</a:t>
            </a:r>
          </a:p>
        </p:txBody>
      </p:sp>
    </p:spTree>
    <p:extLst>
      <p:ext uri="{BB962C8B-B14F-4D97-AF65-F5344CB8AC3E}">
        <p14:creationId xmlns:p14="http://schemas.microsoft.com/office/powerpoint/2010/main" val="530129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ép 1" descr="A képen szöveg, henger, Általános készlet látható&#10;&#10;Előfordulhat, hogy az AI által létrehozott tartalom helytelen.">
            <a:hlinkClick r:id="rId2"/>
            <a:extLst>
              <a:ext uri="{FF2B5EF4-FFF2-40B4-BE49-F238E27FC236}">
                <a16:creationId xmlns:a16="http://schemas.microsoft.com/office/drawing/2014/main" id="{4C0A8B16-0EC9-D855-6671-5FC0E3CFB82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00660"/>
            <a:ext cx="5518612" cy="4085590"/>
          </a:xfrm>
          <a:prstGeom prst="rect">
            <a:avLst/>
          </a:prstGeom>
          <a:noFill/>
          <a:ln>
            <a:noFill/>
          </a:ln>
        </p:spPr>
      </p:pic>
      <p:sp>
        <p:nvSpPr>
          <p:cNvPr id="4" name="Szövegdoboz 3">
            <a:extLst>
              <a:ext uri="{FF2B5EF4-FFF2-40B4-BE49-F238E27FC236}">
                <a16:creationId xmlns:a16="http://schemas.microsoft.com/office/drawing/2014/main" id="{66C5CC10-15DB-E272-C96B-0E1077E2A7E9}"/>
              </a:ext>
            </a:extLst>
          </p:cNvPr>
          <p:cNvSpPr txBox="1"/>
          <p:nvPr/>
        </p:nvSpPr>
        <p:spPr>
          <a:xfrm>
            <a:off x="5286374" y="200660"/>
            <a:ext cx="6687911" cy="5755422"/>
          </a:xfrm>
          <a:prstGeom prst="rect">
            <a:avLst/>
          </a:prstGeom>
          <a:noFill/>
        </p:spPr>
        <p:txBody>
          <a:bodyPr wrap="square">
            <a:spAutoFit/>
          </a:bodyPr>
          <a:lstStyle/>
          <a:p>
            <a:r>
              <a:rPr lang="hu-HU" sz="2400" dirty="0">
                <a:effectLst/>
                <a:latin typeface="Aptos" panose="020B0004020202020204" pitchFamily="34" charset="0"/>
                <a:ea typeface="Aptos" panose="020B0004020202020204" pitchFamily="34" charset="0"/>
                <a:cs typeface="Times New Roman" panose="02020603050405020304" pitchFamily="18" charset="0"/>
              </a:rPr>
              <a:t>A RAID 4 felépítése a RAID 3-mal megegyezik. Az egyetlen különbség, hogy itt </a:t>
            </a:r>
            <a:r>
              <a:rPr lang="hu-HU" sz="2800" b="1" dirty="0">
                <a:effectLst/>
                <a:latin typeface="Aptos" panose="020B0004020202020204" pitchFamily="34" charset="0"/>
                <a:ea typeface="Aptos" panose="020B0004020202020204" pitchFamily="34" charset="0"/>
                <a:cs typeface="Times New Roman" panose="02020603050405020304" pitchFamily="18" charset="0"/>
              </a:rPr>
              <a:t>nagyméretű csíkokat</a:t>
            </a:r>
            <a:r>
              <a:rPr lang="hu-HU" sz="2400" dirty="0">
                <a:effectLst/>
                <a:latin typeface="Aptos" panose="020B0004020202020204" pitchFamily="34" charset="0"/>
                <a:ea typeface="Aptos" panose="020B0004020202020204" pitchFamily="34" charset="0"/>
                <a:cs typeface="Times New Roman" panose="02020603050405020304" pitchFamily="18" charset="0"/>
              </a:rPr>
              <a:t> definiálnak, így egy rekord egy meghajtón helyezkedik el, lehetővé téve egyszerre több (különböző meghajtókon elhelyezkedő) rekord párhuzamos írását, illetve olvasását (multi-user </a:t>
            </a:r>
            <a:r>
              <a:rPr lang="hu-HU" sz="2400" dirty="0" err="1">
                <a:effectLst/>
                <a:latin typeface="Aptos" panose="020B0004020202020204" pitchFamily="34" charset="0"/>
                <a:ea typeface="Aptos" panose="020B0004020202020204" pitchFamily="34" charset="0"/>
                <a:cs typeface="Times New Roman" panose="02020603050405020304" pitchFamily="18" charset="0"/>
              </a:rPr>
              <a:t>mode</a:t>
            </a:r>
            <a:r>
              <a:rPr lang="hu-HU" sz="2400" dirty="0">
                <a:effectLst/>
                <a:latin typeface="Aptos" panose="020B0004020202020204" pitchFamily="34" charset="0"/>
                <a:ea typeface="Aptos" panose="020B0004020202020204" pitchFamily="34" charset="0"/>
                <a:cs typeface="Times New Roman" panose="02020603050405020304" pitchFamily="18" charset="0"/>
              </a:rPr>
              <a:t>). Problémát okoz viszont, hogy a paritás-meghajtó adott csíkját minden egyes íráskor frissíteni kell (plusz egy olvasás és írás), aminek következtében párhuzamos íráskor a paritásmeghajtó a rendszer szűk keresztmetszetévé válik. Ezenkívül valamely meghajtó kiesése esetén a rendszer olvasási teljesítménye is lecsökken, a paritás-meghajtó jelentette szűk keresztmetszet miatt.</a:t>
            </a:r>
            <a:endParaRPr lang="hu-HU" sz="2400" dirty="0"/>
          </a:p>
        </p:txBody>
      </p:sp>
    </p:spTree>
    <p:extLst>
      <p:ext uri="{BB962C8B-B14F-4D97-AF65-F5344CB8AC3E}">
        <p14:creationId xmlns:p14="http://schemas.microsoft.com/office/powerpoint/2010/main" val="4281113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ép 1" descr="A képen szöveg, henger, Általános készlet látható&#10;&#10;Előfordulhat, hogy az AI által létrehozott tartalom helytelen.">
            <a:hlinkClick r:id="rId2"/>
            <a:extLst>
              <a:ext uri="{FF2B5EF4-FFF2-40B4-BE49-F238E27FC236}">
                <a16:creationId xmlns:a16="http://schemas.microsoft.com/office/drawing/2014/main" id="{A482C8CA-4211-E3AC-8426-55DAFE88EEE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5750" y="0"/>
            <a:ext cx="5017830" cy="3714750"/>
          </a:xfrm>
          <a:prstGeom prst="rect">
            <a:avLst/>
          </a:prstGeom>
          <a:noFill/>
          <a:ln>
            <a:noFill/>
          </a:ln>
        </p:spPr>
      </p:pic>
      <p:sp>
        <p:nvSpPr>
          <p:cNvPr id="4" name="Szövegdoboz 3">
            <a:extLst>
              <a:ext uri="{FF2B5EF4-FFF2-40B4-BE49-F238E27FC236}">
                <a16:creationId xmlns:a16="http://schemas.microsoft.com/office/drawing/2014/main" id="{D7347010-EA54-31EC-DCC9-6D214854AD5D}"/>
              </a:ext>
            </a:extLst>
          </p:cNvPr>
          <p:cNvSpPr txBox="1"/>
          <p:nvPr/>
        </p:nvSpPr>
        <p:spPr>
          <a:xfrm>
            <a:off x="5303580" y="0"/>
            <a:ext cx="6888420" cy="3970318"/>
          </a:xfrm>
          <a:prstGeom prst="rect">
            <a:avLst/>
          </a:prstGeom>
          <a:noFill/>
        </p:spPr>
        <p:txBody>
          <a:bodyPr wrap="square">
            <a:spAutoFit/>
          </a:bodyPr>
          <a:lstStyle/>
          <a:p>
            <a:r>
              <a:rPr lang="hu-HU" sz="1800" dirty="0">
                <a:effectLst/>
                <a:latin typeface="Aptos" panose="020B0004020202020204" pitchFamily="34" charset="0"/>
                <a:ea typeface="Aptos" panose="020B0004020202020204" pitchFamily="34" charset="0"/>
                <a:cs typeface="Times New Roman" panose="02020603050405020304" pitchFamily="18" charset="0"/>
              </a:rPr>
              <a:t>A RAID 5 a paritás információt nem egy kitüntetett meghajtón, hanem „</a:t>
            </a:r>
            <a:r>
              <a:rPr lang="hu-HU" sz="1800" dirty="0" err="1">
                <a:effectLst/>
                <a:latin typeface="Aptos" panose="020B0004020202020204" pitchFamily="34" charset="0"/>
                <a:ea typeface="Aptos" panose="020B0004020202020204" pitchFamily="34" charset="0"/>
                <a:cs typeface="Times New Roman" panose="02020603050405020304" pitchFamily="18" charset="0"/>
              </a:rPr>
              <a:t>körbeforgó</a:t>
            </a:r>
            <a:r>
              <a:rPr lang="hu-HU" sz="1800" dirty="0">
                <a:effectLst/>
                <a:latin typeface="Aptos" panose="020B0004020202020204" pitchFamily="34" charset="0"/>
                <a:ea typeface="Aptos" panose="020B0004020202020204" pitchFamily="34" charset="0"/>
                <a:cs typeface="Times New Roman" panose="02020603050405020304" pitchFamily="18" charset="0"/>
              </a:rPr>
              <a:t> paritás” (</a:t>
            </a:r>
            <a:r>
              <a:rPr lang="hu-HU" sz="1800" dirty="0" err="1">
                <a:effectLst/>
                <a:latin typeface="Aptos" panose="020B0004020202020204" pitchFamily="34" charset="0"/>
                <a:ea typeface="Aptos" panose="020B0004020202020204" pitchFamily="34" charset="0"/>
                <a:cs typeface="Times New Roman" panose="02020603050405020304" pitchFamily="18" charset="0"/>
              </a:rPr>
              <a:t>rotating</a:t>
            </a:r>
            <a:r>
              <a:rPr lang="hu-HU" sz="1800" dirty="0">
                <a:effectLst/>
                <a:latin typeface="Aptos" panose="020B0004020202020204" pitchFamily="34" charset="0"/>
                <a:ea typeface="Aptos" panose="020B0004020202020204" pitchFamily="34" charset="0"/>
                <a:cs typeface="Times New Roman" panose="02020603050405020304" pitchFamily="18" charset="0"/>
              </a:rPr>
              <a:t> </a:t>
            </a:r>
            <a:r>
              <a:rPr lang="hu-HU" sz="1800" dirty="0" err="1">
                <a:effectLst/>
                <a:latin typeface="Aptos" panose="020B0004020202020204" pitchFamily="34" charset="0"/>
                <a:ea typeface="Aptos" panose="020B0004020202020204" pitchFamily="34" charset="0"/>
                <a:cs typeface="Times New Roman" panose="02020603050405020304" pitchFamily="18" charset="0"/>
              </a:rPr>
              <a:t>parity</a:t>
            </a:r>
            <a:r>
              <a:rPr lang="hu-HU" sz="1800" dirty="0">
                <a:effectLst/>
                <a:latin typeface="Aptos" panose="020B0004020202020204" pitchFamily="34" charset="0"/>
                <a:ea typeface="Aptos" panose="020B0004020202020204" pitchFamily="34" charset="0"/>
                <a:cs typeface="Times New Roman" panose="02020603050405020304" pitchFamily="18" charset="0"/>
              </a:rPr>
              <a:t>) használatával, egyenletesen az összes meghajtón elosztva tárolja, </a:t>
            </a:r>
            <a:r>
              <a:rPr lang="hu-HU" sz="1800" dirty="0" err="1">
                <a:effectLst/>
                <a:latin typeface="Aptos" panose="020B0004020202020204" pitchFamily="34" charset="0"/>
                <a:ea typeface="Aptos" panose="020B0004020202020204" pitchFamily="34" charset="0"/>
                <a:cs typeface="Times New Roman" panose="02020603050405020304" pitchFamily="18" charset="0"/>
              </a:rPr>
              <a:t>kiküszöbölvén</a:t>
            </a:r>
            <a:r>
              <a:rPr lang="hu-HU" sz="1800" dirty="0">
                <a:effectLst/>
                <a:latin typeface="Aptos" panose="020B0004020202020204" pitchFamily="34" charset="0"/>
                <a:ea typeface="Aptos" panose="020B0004020202020204" pitchFamily="34" charset="0"/>
                <a:cs typeface="Times New Roman" panose="02020603050405020304" pitchFamily="18" charset="0"/>
              </a:rPr>
              <a:t> a paritás-meghajtó jelentette szűk keresztmetszetet. Minimális meghajtószám: 3, de az írási sebesség csökkenésének elkerülése érdekében 4 elemnél kevesebb nem ajánlott. Mind az írási, mind az olvasási műveletek párhuzamosan végezhetőek. Egy meghajtó meghibásodása esetén az adatok sértetlenül visszaolvashatóak, a hibás meghajtó adatait a vezérlő a többi meghajtóról ki tudja számolni. A csíkméret változtatható; kis méretű csíkok esetén a RAID 3-hoz hasonló működést, míg nagy méretű csíkok alkalmazása esetén a RAID 4-hez hasonló működést kapunk. A hibás meghajtót ajánlott azonnal cserélni, mert két meghajtó meghibásodása esetén az adatok elvesznek!</a:t>
            </a:r>
            <a:endParaRPr lang="hu-HU" dirty="0"/>
          </a:p>
        </p:txBody>
      </p:sp>
      <p:sp>
        <p:nvSpPr>
          <p:cNvPr id="6" name="Szövegdoboz 5">
            <a:extLst>
              <a:ext uri="{FF2B5EF4-FFF2-40B4-BE49-F238E27FC236}">
                <a16:creationId xmlns:a16="http://schemas.microsoft.com/office/drawing/2014/main" id="{E5AC6408-BF19-58D3-7459-D7CCA28C988E}"/>
              </a:ext>
            </a:extLst>
          </p:cNvPr>
          <p:cNvSpPr txBox="1"/>
          <p:nvPr/>
        </p:nvSpPr>
        <p:spPr>
          <a:xfrm>
            <a:off x="0" y="3970318"/>
            <a:ext cx="12192000" cy="2760884"/>
          </a:xfrm>
          <a:prstGeom prst="rect">
            <a:avLst/>
          </a:prstGeom>
          <a:noFill/>
        </p:spPr>
        <p:txBody>
          <a:bodyPr wrap="square">
            <a:spAutoFit/>
          </a:bodyPr>
          <a:lstStyle/>
          <a:p>
            <a:pPr>
              <a:lnSpc>
                <a:spcPct val="107000"/>
              </a:lnSpc>
              <a:spcAft>
                <a:spcPts val="800"/>
              </a:spcAft>
              <a:buNone/>
            </a:pPr>
            <a:r>
              <a:rPr lang="hu-HU" sz="1800" kern="100" dirty="0">
                <a:effectLst/>
                <a:latin typeface="Aptos" panose="020B0004020202020204" pitchFamily="34" charset="0"/>
                <a:ea typeface="Aptos" panose="020B0004020202020204" pitchFamily="34" charset="0"/>
                <a:cs typeface="Times New Roman" panose="02020603050405020304" pitchFamily="18" charset="0"/>
              </a:rPr>
              <a:t>Az írási sebességnél fontos figyelembe venni a paritás adatok előállítására szükséges számítási kapacitás igényt! Szoftveres megoldásnál ez jelentős processzorterhelést, illetve az írási sebesség csökkenését eredményezheti, ezért ajánlott a hardveres megoldás, ahol a célhardver látja el ezeket a feladatokat.</a:t>
            </a:r>
          </a:p>
          <a:p>
            <a:pPr>
              <a:lnSpc>
                <a:spcPct val="107000"/>
              </a:lnSpc>
              <a:spcAft>
                <a:spcPts val="800"/>
              </a:spcAft>
              <a:buNone/>
            </a:pPr>
            <a:r>
              <a:rPr lang="hu-HU" sz="1800" kern="100" dirty="0">
                <a:effectLst/>
                <a:latin typeface="Aptos" panose="020B0004020202020204" pitchFamily="34" charset="0"/>
                <a:ea typeface="Aptos" panose="020B0004020202020204" pitchFamily="34" charset="0"/>
                <a:cs typeface="Times New Roman" panose="02020603050405020304" pitchFamily="18" charset="0"/>
              </a:rPr>
              <a:t>A RAID 5 vezérlők a hibás meghajtó helyére betett új, üres meghajtót automatikusan fel tudják tölteni az eredeti adatokkal.</a:t>
            </a:r>
          </a:p>
          <a:p>
            <a:pPr>
              <a:lnSpc>
                <a:spcPct val="107000"/>
              </a:lnSpc>
              <a:spcAft>
                <a:spcPts val="800"/>
              </a:spcAft>
              <a:buNone/>
            </a:pPr>
            <a:r>
              <a:rPr lang="hu-HU" sz="1800" kern="100" dirty="0">
                <a:effectLst/>
                <a:latin typeface="Aptos" panose="020B0004020202020204" pitchFamily="34" charset="0"/>
                <a:ea typeface="Aptos" panose="020B0004020202020204" pitchFamily="34" charset="0"/>
                <a:cs typeface="Times New Roman" panose="02020603050405020304" pitchFamily="18" charset="0"/>
              </a:rPr>
              <a:t>A hibás meghajtó egy-egy blokkját a következőképpen lehet visszaolvasni: Ah=(Aj1 XOR Aj2) XOR Aj3, ahol Ah: a fizikailag hibás meghajtó része és Aj1, Aj2, Aj3: a jó meghajtó része.</a:t>
            </a:r>
          </a:p>
          <a:p>
            <a:pPr>
              <a:lnSpc>
                <a:spcPct val="107000"/>
              </a:lnSpc>
              <a:spcAft>
                <a:spcPts val="800"/>
              </a:spcAft>
              <a:buNone/>
            </a:pPr>
            <a:r>
              <a:rPr lang="hu-HU" sz="1800" kern="100" dirty="0">
                <a:effectLst/>
                <a:latin typeface="Aptos" panose="020B0004020202020204" pitchFamily="34" charset="0"/>
                <a:ea typeface="Aptos" panose="020B0004020202020204" pitchFamily="34" charset="0"/>
                <a:cs typeface="Times New Roman" panose="02020603050405020304" pitchFamily="18" charset="0"/>
              </a:rPr>
              <a:t>A tömb egyetlen meghajtójáról nem állítható vissza a teljes adattartalom, viszont egy-egy adatblokknyi igen. Mivel akár ez is tartalmazhat értékes információt, így a már nem használt vagy hibás adathordozót érdemes </a:t>
            </a:r>
            <a:r>
              <a:rPr lang="hu-HU" sz="1800" kern="100" dirty="0" err="1">
                <a:effectLst/>
                <a:latin typeface="Aptos" panose="020B0004020202020204" pitchFamily="34" charset="0"/>
                <a:ea typeface="Aptos" panose="020B0004020202020204" pitchFamily="34" charset="0"/>
                <a:cs typeface="Times New Roman" panose="02020603050405020304" pitchFamily="18" charset="0"/>
              </a:rPr>
              <a:t>megsemmisíttetni</a:t>
            </a:r>
            <a:r>
              <a:rPr lang="hu-HU" sz="1800" kern="100" dirty="0">
                <a:effectLst/>
                <a:latin typeface="Aptos" panose="020B0004020202020204" pitchFamily="34" charset="0"/>
                <a:ea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3275004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ép 1" descr="A képen szöveg, henger, Általános készlet látható&#10;&#10;Előfordulhat, hogy az AI által létrehozott tartalom helytelen.">
            <a:hlinkClick r:id="rId2"/>
            <a:extLst>
              <a:ext uri="{FF2B5EF4-FFF2-40B4-BE49-F238E27FC236}">
                <a16:creationId xmlns:a16="http://schemas.microsoft.com/office/drawing/2014/main" id="{806CB6D9-029B-D669-A715-8600EC492F3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618112"/>
            <a:ext cx="5094750" cy="3004457"/>
          </a:xfrm>
          <a:prstGeom prst="rect">
            <a:avLst/>
          </a:prstGeom>
          <a:noFill/>
          <a:ln>
            <a:noFill/>
          </a:ln>
        </p:spPr>
      </p:pic>
      <p:sp>
        <p:nvSpPr>
          <p:cNvPr id="4" name="Szövegdoboz 3">
            <a:extLst>
              <a:ext uri="{FF2B5EF4-FFF2-40B4-BE49-F238E27FC236}">
                <a16:creationId xmlns:a16="http://schemas.microsoft.com/office/drawing/2014/main" id="{2C1E193F-F026-24E0-5F11-51212EE65252}"/>
              </a:ext>
            </a:extLst>
          </p:cNvPr>
          <p:cNvSpPr txBox="1"/>
          <p:nvPr/>
        </p:nvSpPr>
        <p:spPr>
          <a:xfrm>
            <a:off x="5094750" y="0"/>
            <a:ext cx="7097250" cy="6240683"/>
          </a:xfrm>
          <a:prstGeom prst="rect">
            <a:avLst/>
          </a:prstGeom>
          <a:noFill/>
        </p:spPr>
        <p:txBody>
          <a:bodyPr wrap="square">
            <a:spAutoFit/>
          </a:bodyPr>
          <a:lstStyle/>
          <a:p>
            <a:pPr>
              <a:lnSpc>
                <a:spcPct val="107000"/>
              </a:lnSpc>
              <a:spcAft>
                <a:spcPts val="800"/>
              </a:spcAft>
              <a:buNone/>
            </a:pPr>
            <a:r>
              <a:rPr lang="hu-HU" sz="2400" kern="100" dirty="0">
                <a:effectLst/>
                <a:latin typeface="Aptos" panose="020B0004020202020204" pitchFamily="34" charset="0"/>
                <a:ea typeface="Aptos" panose="020B0004020202020204" pitchFamily="34" charset="0"/>
                <a:cs typeface="Times New Roman" panose="02020603050405020304" pitchFamily="18" charset="0"/>
              </a:rPr>
              <a:t>A RAID 6 tekinthető a RAID 5 kibővítésének. Itt nemcsak </a:t>
            </a:r>
            <a:r>
              <a:rPr lang="hu-HU" sz="2800" b="1" kern="100" dirty="0">
                <a:effectLst/>
                <a:latin typeface="Aptos" panose="020B0004020202020204" pitchFamily="34" charset="0"/>
                <a:ea typeface="Aptos" panose="020B0004020202020204" pitchFamily="34" charset="0"/>
                <a:cs typeface="Times New Roman" panose="02020603050405020304" pitchFamily="18" charset="0"/>
              </a:rPr>
              <a:t>soronként</a:t>
            </a:r>
            <a:r>
              <a:rPr lang="hu-HU" sz="2400" kern="100" dirty="0">
                <a:effectLst/>
                <a:latin typeface="Aptos" panose="020B0004020202020204" pitchFamily="34" charset="0"/>
                <a:ea typeface="Aptos" panose="020B0004020202020204" pitchFamily="34" charset="0"/>
                <a:cs typeface="Times New Roman" panose="02020603050405020304" pitchFamily="18" charset="0"/>
              </a:rPr>
              <a:t>, hanem </a:t>
            </a:r>
            <a:r>
              <a:rPr lang="hu-HU" sz="2800" b="1" kern="100" dirty="0">
                <a:effectLst/>
                <a:latin typeface="Aptos" panose="020B0004020202020204" pitchFamily="34" charset="0"/>
                <a:ea typeface="Aptos" panose="020B0004020202020204" pitchFamily="34" charset="0"/>
                <a:cs typeface="Times New Roman" panose="02020603050405020304" pitchFamily="18" charset="0"/>
              </a:rPr>
              <a:t>oszloponként</a:t>
            </a:r>
            <a:r>
              <a:rPr lang="hu-HU" sz="2400" kern="100" dirty="0">
                <a:effectLst/>
                <a:latin typeface="Aptos" panose="020B0004020202020204" pitchFamily="34" charset="0"/>
                <a:ea typeface="Aptos" panose="020B0004020202020204" pitchFamily="34" charset="0"/>
                <a:cs typeface="Times New Roman" panose="02020603050405020304" pitchFamily="18" charset="0"/>
              </a:rPr>
              <a:t> is kiszámítják a </a:t>
            </a:r>
            <a:r>
              <a:rPr lang="hu-HU" sz="2800" b="1" kern="100" dirty="0">
                <a:effectLst/>
                <a:latin typeface="Aptos" panose="020B0004020202020204" pitchFamily="34" charset="0"/>
                <a:ea typeface="Aptos" panose="020B0004020202020204" pitchFamily="34" charset="0"/>
                <a:cs typeface="Times New Roman" panose="02020603050405020304" pitchFamily="18" charset="0"/>
              </a:rPr>
              <a:t>paritást</a:t>
            </a:r>
            <a:r>
              <a:rPr lang="hu-HU" sz="2400" kern="100" dirty="0">
                <a:effectLst/>
                <a:latin typeface="Aptos" panose="020B0004020202020204" pitchFamily="34" charset="0"/>
                <a:ea typeface="Aptos" panose="020B0004020202020204" pitchFamily="34" charset="0"/>
                <a:cs typeface="Times New Roman" panose="02020603050405020304" pitchFamily="18" charset="0"/>
              </a:rPr>
              <a:t>. A módszer segítségével kétszeres meghajtómeghibásodás is kiküszöbölhetővé válik. A paritáscsíkokat itt is az egyes meghajtók között, egyenletesen elosztva tárolják, de ezek természetesen kétszer annyi helyet foglalnak el, mint a RAID 5 esetében, valamint még nagyobb az írási műveletek </a:t>
            </a:r>
            <a:r>
              <a:rPr lang="hu-HU" sz="2400" kern="100" dirty="0" err="1">
                <a:effectLst/>
                <a:latin typeface="Aptos" panose="020B0004020202020204" pitchFamily="34" charset="0"/>
                <a:ea typeface="Aptos" panose="020B0004020202020204" pitchFamily="34" charset="0"/>
                <a:cs typeface="Times New Roman" panose="02020603050405020304" pitchFamily="18" charset="0"/>
              </a:rPr>
              <a:t>overheadje</a:t>
            </a:r>
            <a:r>
              <a:rPr lang="hu-HU" sz="2400" kern="100" dirty="0">
                <a:effectLst/>
                <a:latin typeface="Aptos" panose="020B0004020202020204" pitchFamily="34" charset="0"/>
                <a:ea typeface="Aptos" panose="020B0004020202020204" pitchFamily="34" charset="0"/>
                <a:cs typeface="Times New Roman" panose="02020603050405020304" pitchFamily="18" charset="0"/>
              </a:rPr>
              <a:t>. Ennek ellenére, nagy elemszám esetén a RAID 6 lényegesen biztonságosabb alternatívája a RAID 5-nek, valamint arányaiban kevesebb tárkapacitás veszteséggel jár.</a:t>
            </a:r>
          </a:p>
          <a:p>
            <a:pPr>
              <a:lnSpc>
                <a:spcPct val="107000"/>
              </a:lnSpc>
              <a:spcAft>
                <a:spcPts val="800"/>
              </a:spcAft>
              <a:buNone/>
            </a:pPr>
            <a:r>
              <a:rPr lang="hu-HU" sz="2400" kern="100" dirty="0">
                <a:effectLst/>
                <a:latin typeface="Aptos" panose="020B0004020202020204" pitchFamily="34" charset="0"/>
                <a:ea typeface="Aptos" panose="020B0004020202020204" pitchFamily="34" charset="0"/>
                <a:cs typeface="Times New Roman" panose="02020603050405020304" pitchFamily="18" charset="0"/>
              </a:rPr>
              <a:t>Egy RAID 6 tömb legalább 4 elemből kell álljon, de az írási sebesség csökkenésének elkerülése érdekében 6 elemnél kevesebb nem ajánlott.</a:t>
            </a:r>
          </a:p>
        </p:txBody>
      </p:sp>
    </p:spTree>
    <p:extLst>
      <p:ext uri="{BB962C8B-B14F-4D97-AF65-F5344CB8AC3E}">
        <p14:creationId xmlns:p14="http://schemas.microsoft.com/office/powerpoint/2010/main" val="2819093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ép 1" descr="A képen szöveg, képernyőkép látható&#10;&#10;Előfordulhat, hogy az AI által létrehozott tartalom helytelen.">
            <a:hlinkClick r:id="rId2"/>
            <a:extLst>
              <a:ext uri="{FF2B5EF4-FFF2-40B4-BE49-F238E27FC236}">
                <a16:creationId xmlns:a16="http://schemas.microsoft.com/office/drawing/2014/main" id="{23584F6F-A6EC-5DEA-2CDA-0E793A62D98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 y="380999"/>
            <a:ext cx="6315075" cy="4649561"/>
          </a:xfrm>
          <a:prstGeom prst="rect">
            <a:avLst/>
          </a:prstGeom>
          <a:noFill/>
          <a:ln>
            <a:noFill/>
          </a:ln>
        </p:spPr>
      </p:pic>
      <p:sp>
        <p:nvSpPr>
          <p:cNvPr id="4" name="Szövegdoboz 3">
            <a:extLst>
              <a:ext uri="{FF2B5EF4-FFF2-40B4-BE49-F238E27FC236}">
                <a16:creationId xmlns:a16="http://schemas.microsoft.com/office/drawing/2014/main" id="{19942920-AF2E-8A59-0F4A-33DF0C5CB4A8}"/>
              </a:ext>
            </a:extLst>
          </p:cNvPr>
          <p:cNvSpPr txBox="1"/>
          <p:nvPr/>
        </p:nvSpPr>
        <p:spPr>
          <a:xfrm>
            <a:off x="6096000" y="0"/>
            <a:ext cx="6100762" cy="5632311"/>
          </a:xfrm>
          <a:prstGeom prst="rect">
            <a:avLst/>
          </a:prstGeom>
          <a:noFill/>
        </p:spPr>
        <p:txBody>
          <a:bodyPr wrap="square">
            <a:spAutoFit/>
          </a:bodyPr>
          <a:lstStyle/>
          <a:p>
            <a:r>
              <a:rPr lang="hu-HU" sz="2400" dirty="0">
                <a:effectLst/>
                <a:latin typeface="Aptos" panose="020B0004020202020204" pitchFamily="34" charset="0"/>
                <a:ea typeface="Aptos" panose="020B0004020202020204" pitchFamily="34" charset="0"/>
                <a:cs typeface="Times New Roman" panose="02020603050405020304" pitchFamily="18" charset="0"/>
              </a:rPr>
              <a:t>Ez egy olyan hibrid megoldás, amelyben a </a:t>
            </a:r>
            <a:r>
              <a:rPr lang="hu-HU" sz="2400" b="1" dirty="0">
                <a:effectLst/>
                <a:latin typeface="Aptos" panose="020B0004020202020204" pitchFamily="34" charset="0"/>
                <a:ea typeface="Aptos" panose="020B0004020202020204" pitchFamily="34" charset="0"/>
                <a:cs typeface="Times New Roman" panose="02020603050405020304" pitchFamily="18" charset="0"/>
              </a:rPr>
              <a:t>RAID 0</a:t>
            </a:r>
            <a:r>
              <a:rPr lang="hu-HU" sz="2400" dirty="0">
                <a:effectLst/>
                <a:latin typeface="Aptos" panose="020B0004020202020204" pitchFamily="34" charset="0"/>
                <a:ea typeface="Aptos" panose="020B0004020202020204" pitchFamily="34" charset="0"/>
                <a:cs typeface="Times New Roman" panose="02020603050405020304" pitchFamily="18" charset="0"/>
              </a:rPr>
              <a:t> által hordozott </a:t>
            </a:r>
            <a:r>
              <a:rPr lang="hu-HU" sz="2400" b="1" dirty="0">
                <a:effectLst/>
                <a:latin typeface="Aptos" panose="020B0004020202020204" pitchFamily="34" charset="0"/>
                <a:ea typeface="Aptos" panose="020B0004020202020204" pitchFamily="34" charset="0"/>
                <a:cs typeface="Times New Roman" panose="02020603050405020304" pitchFamily="18" charset="0"/>
              </a:rPr>
              <a:t>sebességet</a:t>
            </a:r>
            <a:r>
              <a:rPr lang="hu-HU" sz="2400" dirty="0">
                <a:effectLst/>
                <a:latin typeface="Aptos" panose="020B0004020202020204" pitchFamily="34" charset="0"/>
                <a:ea typeface="Aptos" panose="020B0004020202020204" pitchFamily="34" charset="0"/>
                <a:cs typeface="Times New Roman" panose="02020603050405020304" pitchFamily="18" charset="0"/>
              </a:rPr>
              <a:t> a </a:t>
            </a:r>
            <a:r>
              <a:rPr lang="hu-HU" sz="2400" b="1" dirty="0">
                <a:effectLst/>
                <a:latin typeface="Aptos" panose="020B0004020202020204" pitchFamily="34" charset="0"/>
                <a:ea typeface="Aptos" panose="020B0004020202020204" pitchFamily="34" charset="0"/>
                <a:cs typeface="Times New Roman" panose="02020603050405020304" pitchFamily="18" charset="0"/>
              </a:rPr>
              <a:t>RAID 1</a:t>
            </a:r>
            <a:r>
              <a:rPr lang="hu-HU" sz="2400" dirty="0">
                <a:effectLst/>
                <a:latin typeface="Aptos" panose="020B0004020202020204" pitchFamily="34" charset="0"/>
                <a:ea typeface="Aptos" panose="020B0004020202020204" pitchFamily="34" charset="0"/>
                <a:cs typeface="Times New Roman" panose="02020603050405020304" pitchFamily="18" charset="0"/>
              </a:rPr>
              <a:t>-et jellemző </a:t>
            </a:r>
            <a:r>
              <a:rPr lang="hu-HU" sz="2400" b="1" dirty="0">
                <a:effectLst/>
                <a:latin typeface="Aptos" panose="020B0004020202020204" pitchFamily="34" charset="0"/>
                <a:ea typeface="Aptos" panose="020B0004020202020204" pitchFamily="34" charset="0"/>
                <a:cs typeface="Times New Roman" panose="02020603050405020304" pitchFamily="18" charset="0"/>
              </a:rPr>
              <a:t>biztonság</a:t>
            </a:r>
            <a:r>
              <a:rPr lang="hu-HU" sz="2400" dirty="0">
                <a:effectLst/>
                <a:latin typeface="Aptos" panose="020B0004020202020204" pitchFamily="34" charset="0"/>
                <a:ea typeface="Aptos" panose="020B0004020202020204" pitchFamily="34" charset="0"/>
                <a:cs typeface="Times New Roman" panose="02020603050405020304" pitchFamily="18" charset="0"/>
              </a:rPr>
              <a:t>gal ötvözhetjük. Hátránya, hogy minimálisan 4 eszközre van szükségünk, melyekből 1-1-et összefűzve, majd páronként tükrözve építhetjük fel a tömbünket, ezért a teljes kinyerhető kapacitásnak mindössze a felét tudjuk használni. Mivel a tükrözés (RAID 1) a két </a:t>
            </a:r>
            <a:r>
              <a:rPr lang="hu-HU" sz="2400" dirty="0" err="1">
                <a:effectLst/>
                <a:latin typeface="Aptos" panose="020B0004020202020204" pitchFamily="34" charset="0"/>
                <a:ea typeface="Aptos" panose="020B0004020202020204" pitchFamily="34" charset="0"/>
                <a:cs typeface="Times New Roman" panose="02020603050405020304" pitchFamily="18" charset="0"/>
              </a:rPr>
              <a:t>összefűzött</a:t>
            </a:r>
            <a:r>
              <a:rPr lang="hu-HU" sz="2400" dirty="0">
                <a:effectLst/>
                <a:latin typeface="Aptos" panose="020B0004020202020204" pitchFamily="34" charset="0"/>
                <a:ea typeface="Aptos" panose="020B0004020202020204" pitchFamily="34" charset="0"/>
                <a:cs typeface="Times New Roman" panose="02020603050405020304" pitchFamily="18" charset="0"/>
              </a:rPr>
              <a:t> (RAID 0) tömbre épül, ezért egy lemez meghibásodása esetén az egyik </a:t>
            </a:r>
            <a:r>
              <a:rPr lang="hu-HU" sz="2400" dirty="0" err="1">
                <a:effectLst/>
                <a:latin typeface="Aptos" panose="020B0004020202020204" pitchFamily="34" charset="0"/>
                <a:ea typeface="Aptos" panose="020B0004020202020204" pitchFamily="34" charset="0"/>
                <a:cs typeface="Times New Roman" panose="02020603050405020304" pitchFamily="18" charset="0"/>
              </a:rPr>
              <a:t>összefűzött</a:t>
            </a:r>
            <a:r>
              <a:rPr lang="hu-HU" sz="2400" dirty="0">
                <a:effectLst/>
                <a:latin typeface="Aptos" panose="020B0004020202020204" pitchFamily="34" charset="0"/>
                <a:ea typeface="Aptos" panose="020B0004020202020204" pitchFamily="34" charset="0"/>
                <a:cs typeface="Times New Roman" panose="02020603050405020304" pitchFamily="18" charset="0"/>
              </a:rPr>
              <a:t> tömb mindenképp kiesik, így a tükrözés is megszűnik. Fontos megjegyeznünk, hogy ez a megoldás legalább négy darab merevlemezt igényel.</a:t>
            </a:r>
            <a:endParaRPr lang="hu-HU" sz="2400" dirty="0"/>
          </a:p>
        </p:txBody>
      </p:sp>
    </p:spTree>
    <p:extLst>
      <p:ext uri="{BB962C8B-B14F-4D97-AF65-F5344CB8AC3E}">
        <p14:creationId xmlns:p14="http://schemas.microsoft.com/office/powerpoint/2010/main" val="1914265143"/>
      </p:ext>
    </p:extLst>
  </p:cSld>
  <p:clrMapOvr>
    <a:masterClrMapping/>
  </p:clrMapOvr>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TotalTime>
  <Words>1596</Words>
  <Application>Microsoft Office PowerPoint</Application>
  <PresentationFormat>Szélesvásznú</PresentationFormat>
  <Paragraphs>45</Paragraphs>
  <Slides>11</Slides>
  <Notes>0</Notes>
  <HiddenSlides>0</HiddenSlides>
  <MMClips>0</MMClips>
  <ScaleCrop>false</ScaleCrop>
  <HeadingPairs>
    <vt:vector size="6" baseType="variant">
      <vt:variant>
        <vt:lpstr>Használt betűtípusok</vt:lpstr>
      </vt:variant>
      <vt:variant>
        <vt:i4>3</vt:i4>
      </vt:variant>
      <vt:variant>
        <vt:lpstr>Téma</vt:lpstr>
      </vt:variant>
      <vt:variant>
        <vt:i4>1</vt:i4>
      </vt:variant>
      <vt:variant>
        <vt:lpstr>Diacímek</vt:lpstr>
      </vt:variant>
      <vt:variant>
        <vt:i4>11</vt:i4>
      </vt:variant>
    </vt:vector>
  </HeadingPairs>
  <TitlesOfParts>
    <vt:vector size="15" baseType="lpstr">
      <vt:lpstr>Aptos</vt:lpstr>
      <vt:lpstr>Aptos Display</vt:lpstr>
      <vt:lpstr>Arial</vt:lpstr>
      <vt:lpstr>Office-téma</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lpstr>PowerPoint-bemutató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Brányi László</dc:creator>
  <cp:lastModifiedBy>Brányi László</cp:lastModifiedBy>
  <cp:revision>1</cp:revision>
  <dcterms:created xsi:type="dcterms:W3CDTF">2025-09-29T06:28:36Z</dcterms:created>
  <dcterms:modified xsi:type="dcterms:W3CDTF">2025-09-29T06:50:13Z</dcterms:modified>
</cp:coreProperties>
</file>