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5" r:id="rId2"/>
    <p:sldId id="257" r:id="rId3"/>
    <p:sldId id="296" r:id="rId4"/>
    <p:sldId id="297" r:id="rId5"/>
    <p:sldId id="273" r:id="rId6"/>
    <p:sldId id="265" r:id="rId7"/>
    <p:sldId id="298" r:id="rId8"/>
    <p:sldId id="266" r:id="rId9"/>
    <p:sldId id="299" r:id="rId10"/>
    <p:sldId id="300" r:id="rId11"/>
    <p:sldId id="301" r:id="rId12"/>
    <p:sldId id="274" r:id="rId13"/>
    <p:sldId id="292" r:id="rId14"/>
    <p:sldId id="293" r:id="rId15"/>
    <p:sldId id="291" r:id="rId16"/>
    <p:sldId id="275" r:id="rId17"/>
    <p:sldId id="276" r:id="rId18"/>
    <p:sldId id="277" r:id="rId19"/>
    <p:sldId id="290" r:id="rId20"/>
    <p:sldId id="302" r:id="rId21"/>
    <p:sldId id="288" r:id="rId22"/>
    <p:sldId id="303" r:id="rId23"/>
    <p:sldId id="304" r:id="rId24"/>
    <p:sldId id="305" r:id="rId25"/>
    <p:sldId id="306" r:id="rId26"/>
    <p:sldId id="294" r:id="rId27"/>
    <p:sldId id="281" r:id="rId28"/>
    <p:sldId id="279" r:id="rId29"/>
    <p:sldId id="263" r:id="rId30"/>
    <p:sldId id="264" r:id="rId31"/>
    <p:sldId id="280" r:id="rId32"/>
    <p:sldId id="285" r:id="rId33"/>
    <p:sldId id="282" r:id="rId34"/>
    <p:sldId id="267" r:id="rId35"/>
    <p:sldId id="283" r:id="rId36"/>
    <p:sldId id="289" r:id="rId37"/>
    <p:sldId id="278" r:id="rId38"/>
    <p:sldId id="268" r:id="rId39"/>
    <p:sldId id="284" r:id="rId40"/>
    <p:sldId id="286" r:id="rId41"/>
    <p:sldId id="287" r:id="rId42"/>
    <p:sldId id="262" r:id="rId43"/>
    <p:sldId id="272" r:id="rId44"/>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7" autoAdjust="0"/>
    <p:restoredTop sz="96187" autoAdjust="0"/>
  </p:normalViewPr>
  <p:slideViewPr>
    <p:cSldViewPr>
      <p:cViewPr varScale="1">
        <p:scale>
          <a:sx n="81" d="100"/>
          <a:sy n="81" d="100"/>
        </p:scale>
        <p:origin x="96" y="6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hu-HU"/>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hu-H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hu-H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5501FC-24DF-4C2D-AD6D-56BDF6573B6B}" type="slidenum">
              <a:rPr lang="hu-HU" altLang="hu-HU"/>
              <a:pPr>
                <a:defRPr/>
              </a:pPr>
              <a:t>‹#›</a:t>
            </a:fld>
            <a:endParaRPr lang="hu-HU" altLang="hu-HU"/>
          </a:p>
        </p:txBody>
      </p:sp>
    </p:spTree>
    <p:extLst>
      <p:ext uri="{BB962C8B-B14F-4D97-AF65-F5344CB8AC3E}">
        <p14:creationId xmlns:p14="http://schemas.microsoft.com/office/powerpoint/2010/main" val="3818478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DB6BC8D-D55C-78DA-1390-A6B4B04A1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292BCCE8-E308-4DBA-9934-C88016F8B5DC}" type="slidenum">
              <a:rPr lang="en-US" altLang="hu-HU" sz="1200"/>
              <a:pPr/>
              <a:t>2</a:t>
            </a:fld>
            <a:endParaRPr lang="en-US" altLang="hu-HU" sz="1200"/>
          </a:p>
        </p:txBody>
      </p:sp>
      <p:sp>
        <p:nvSpPr>
          <p:cNvPr id="51203" name="Rectangle 2">
            <a:extLst>
              <a:ext uri="{FF2B5EF4-FFF2-40B4-BE49-F238E27FC236}">
                <a16:creationId xmlns:a16="http://schemas.microsoft.com/office/drawing/2014/main" id="{AD989AA4-85B3-31FC-763D-F6EDE6A13B0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4E57E248-934F-49B5-5509-9B580F8329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1DD52D2-314C-6A9C-270A-774346F0E1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C08A12CA-D28B-4379-BDAB-64023A7F14EE}" type="slidenum">
              <a:rPr lang="en-US" altLang="hu-HU" sz="1200"/>
              <a:pPr/>
              <a:t>20</a:t>
            </a:fld>
            <a:endParaRPr lang="en-US" altLang="hu-HU" sz="1200"/>
          </a:p>
        </p:txBody>
      </p:sp>
      <p:sp>
        <p:nvSpPr>
          <p:cNvPr id="65539" name="Rectangle 2">
            <a:extLst>
              <a:ext uri="{FF2B5EF4-FFF2-40B4-BE49-F238E27FC236}">
                <a16:creationId xmlns:a16="http://schemas.microsoft.com/office/drawing/2014/main" id="{93AE9CC4-092D-30B1-500C-1CFC53E54E2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04B59E3-59B1-3287-8C09-49C5E75ABB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707A873-9778-0FE2-9A3C-477E59EB8E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2DF38362-4667-4B8E-B450-7298F15F8944}" type="slidenum">
              <a:rPr lang="en-US" altLang="hu-HU" sz="1200"/>
              <a:pPr/>
              <a:t>22</a:t>
            </a:fld>
            <a:endParaRPr lang="en-US" altLang="hu-HU" sz="1200"/>
          </a:p>
        </p:txBody>
      </p:sp>
      <p:sp>
        <p:nvSpPr>
          <p:cNvPr id="66563" name="Rectangle 2">
            <a:extLst>
              <a:ext uri="{FF2B5EF4-FFF2-40B4-BE49-F238E27FC236}">
                <a16:creationId xmlns:a16="http://schemas.microsoft.com/office/drawing/2014/main" id="{A308E10D-1519-BFC3-0D81-53516120F01B}"/>
              </a:ext>
            </a:extLst>
          </p:cNvPr>
          <p:cNvSpPr>
            <a:spLocks noChangeArrowheads="1" noTextEdit="1"/>
          </p:cNvSpPr>
          <p:nvPr>
            <p:ph type="sldImg"/>
          </p:nvPr>
        </p:nvSpPr>
        <p:spPr>
          <a:ln/>
        </p:spPr>
      </p:sp>
      <p:sp>
        <p:nvSpPr>
          <p:cNvPr id="66564" name="Rectangle 3">
            <a:extLst>
              <a:ext uri="{FF2B5EF4-FFF2-40B4-BE49-F238E27FC236}">
                <a16:creationId xmlns:a16="http://schemas.microsoft.com/office/drawing/2014/main" id="{D8AE3199-5B83-84CF-C15A-170D168A9C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4C50ABA-FC37-F05A-4E8E-E7BAECC9F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E3A3907C-8C2D-49A2-8663-CFEFA3F896F0}" type="slidenum">
              <a:rPr lang="en-US" altLang="hu-HU" sz="1200"/>
              <a:pPr/>
              <a:t>23</a:t>
            </a:fld>
            <a:endParaRPr lang="en-US" altLang="hu-HU" sz="1200"/>
          </a:p>
        </p:txBody>
      </p:sp>
      <p:sp>
        <p:nvSpPr>
          <p:cNvPr id="67587" name="Rectangle 2">
            <a:extLst>
              <a:ext uri="{FF2B5EF4-FFF2-40B4-BE49-F238E27FC236}">
                <a16:creationId xmlns:a16="http://schemas.microsoft.com/office/drawing/2014/main" id="{60EFD13A-5459-CCB8-7AA5-2484F1AF55CD}"/>
              </a:ext>
            </a:extLst>
          </p:cNvPr>
          <p:cNvSpPr>
            <a:spLocks noChangeArrowheads="1" noTextEdit="1"/>
          </p:cNvSpPr>
          <p:nvPr>
            <p:ph type="sldImg"/>
          </p:nvPr>
        </p:nvSpPr>
        <p:spPr>
          <a:ln/>
        </p:spPr>
      </p:sp>
      <p:sp>
        <p:nvSpPr>
          <p:cNvPr id="67588" name="Rectangle 3">
            <a:extLst>
              <a:ext uri="{FF2B5EF4-FFF2-40B4-BE49-F238E27FC236}">
                <a16:creationId xmlns:a16="http://schemas.microsoft.com/office/drawing/2014/main" id="{782FF13B-A891-7E12-86DC-6BA514A153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87A1A862-647E-320F-2515-162C707CD8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6560A199-A7FC-45CC-914B-5095F64A4F7D}" type="slidenum">
              <a:rPr lang="en-US" altLang="hu-HU" sz="1200"/>
              <a:pPr/>
              <a:t>24</a:t>
            </a:fld>
            <a:endParaRPr lang="en-US" altLang="hu-HU" sz="1200"/>
          </a:p>
        </p:txBody>
      </p:sp>
      <p:sp>
        <p:nvSpPr>
          <p:cNvPr id="68611" name="Rectangle 2">
            <a:extLst>
              <a:ext uri="{FF2B5EF4-FFF2-40B4-BE49-F238E27FC236}">
                <a16:creationId xmlns:a16="http://schemas.microsoft.com/office/drawing/2014/main" id="{56FAC2CB-64A4-B04E-C515-150F85E11AC6}"/>
              </a:ext>
            </a:extLst>
          </p:cNvPr>
          <p:cNvSpPr>
            <a:spLocks noChangeArrowheads="1" noTextEdit="1"/>
          </p:cNvSpPr>
          <p:nvPr>
            <p:ph type="sldImg"/>
          </p:nvPr>
        </p:nvSpPr>
        <p:spPr>
          <a:ln/>
        </p:spPr>
      </p:sp>
      <p:sp>
        <p:nvSpPr>
          <p:cNvPr id="68612" name="Rectangle 3">
            <a:extLst>
              <a:ext uri="{FF2B5EF4-FFF2-40B4-BE49-F238E27FC236}">
                <a16:creationId xmlns:a16="http://schemas.microsoft.com/office/drawing/2014/main" id="{9BCCC549-DA45-5F4A-9AF8-C56680CB46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625797EE-EC6A-34DA-3CED-30D5C3B8E9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942FD26A-E505-4731-8C35-1DA938588133}" type="slidenum">
              <a:rPr lang="en-US" altLang="hu-HU" sz="1200"/>
              <a:pPr/>
              <a:t>25</a:t>
            </a:fld>
            <a:endParaRPr lang="en-US" altLang="hu-HU" sz="1200"/>
          </a:p>
        </p:txBody>
      </p:sp>
      <p:sp>
        <p:nvSpPr>
          <p:cNvPr id="69635" name="Rectangle 2">
            <a:extLst>
              <a:ext uri="{FF2B5EF4-FFF2-40B4-BE49-F238E27FC236}">
                <a16:creationId xmlns:a16="http://schemas.microsoft.com/office/drawing/2014/main" id="{6B65E312-A108-0AE3-E8D9-3B4540B03A36}"/>
              </a:ext>
            </a:extLst>
          </p:cNvPr>
          <p:cNvSpPr>
            <a:spLocks noChangeArrowheads="1" noTextEdit="1"/>
          </p:cNvSpPr>
          <p:nvPr>
            <p:ph type="sldImg"/>
          </p:nvPr>
        </p:nvSpPr>
        <p:spPr>
          <a:ln/>
        </p:spPr>
      </p:sp>
      <p:sp>
        <p:nvSpPr>
          <p:cNvPr id="69636" name="Rectangle 3">
            <a:extLst>
              <a:ext uri="{FF2B5EF4-FFF2-40B4-BE49-F238E27FC236}">
                <a16:creationId xmlns:a16="http://schemas.microsoft.com/office/drawing/2014/main" id="{8AA37DC3-35AA-BCBD-5F7D-754062F36A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4F9104B7-DBF3-14CD-056B-30ACECA92F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196CB9BE-CF60-4907-9554-C0F39CF77AFB}" type="slidenum">
              <a:rPr lang="en-US" altLang="hu-HU" sz="1200"/>
              <a:pPr/>
              <a:t>26</a:t>
            </a:fld>
            <a:endParaRPr lang="en-US" altLang="hu-HU" sz="1200"/>
          </a:p>
        </p:txBody>
      </p:sp>
      <p:sp>
        <p:nvSpPr>
          <p:cNvPr id="70659" name="Rectangle 2">
            <a:extLst>
              <a:ext uri="{FF2B5EF4-FFF2-40B4-BE49-F238E27FC236}">
                <a16:creationId xmlns:a16="http://schemas.microsoft.com/office/drawing/2014/main" id="{AA850A8B-4605-9176-A5AF-F348B01ACEB5}"/>
              </a:ext>
            </a:extLst>
          </p:cNvPr>
          <p:cNvSpPr>
            <a:spLocks noChangeArrowheads="1" noTextEdit="1"/>
          </p:cNvSpPr>
          <p:nvPr>
            <p:ph type="sldImg"/>
          </p:nvPr>
        </p:nvSpPr>
        <p:spPr>
          <a:ln/>
        </p:spPr>
      </p:sp>
      <p:sp>
        <p:nvSpPr>
          <p:cNvPr id="70660" name="Rectangle 3">
            <a:extLst>
              <a:ext uri="{FF2B5EF4-FFF2-40B4-BE49-F238E27FC236}">
                <a16:creationId xmlns:a16="http://schemas.microsoft.com/office/drawing/2014/main" id="{20FC8AD0-7C01-C8A7-557B-16FA02C9B6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3BEB48-AF39-438A-9B81-8326E5684C74}" type="slidenum">
              <a:rPr lang="hu-HU" altLang="hu-HU" smtClean="0"/>
              <a:pPr>
                <a:spcBef>
                  <a:spcPct val="0"/>
                </a:spcBef>
              </a:pPr>
              <a:t>29</a:t>
            </a:fld>
            <a:endParaRPr lang="hu-HU" altLang="hu-HU"/>
          </a:p>
        </p:txBody>
      </p:sp>
      <p:sp>
        <p:nvSpPr>
          <p:cNvPr id="6147" name="Rectangle 2"/>
          <p:cNvSpPr>
            <a:spLocks noGrp="1" noRot="1" noChangeAspect="1" noChangeArrowheads="1" noTextEdit="1"/>
          </p:cNvSpPr>
          <p:nvPr>
            <p:ph type="sldImg"/>
          </p:nvPr>
        </p:nvSpPr>
        <p:spPr>
          <a:xfrm>
            <a:off x="457200" y="457200"/>
            <a:ext cx="5945188" cy="4459288"/>
          </a:xfrm>
          <a:ln/>
        </p:spPr>
      </p:sp>
      <p:sp>
        <p:nvSpPr>
          <p:cNvPr id="6148" name="Rectangle 3"/>
          <p:cNvSpPr>
            <a:spLocks noGrp="1" noChangeArrowheads="1"/>
          </p:cNvSpPr>
          <p:nvPr>
            <p:ph type="body" idx="1"/>
          </p:nvPr>
        </p:nvSpPr>
        <p:spPr>
          <a:xfrm>
            <a:off x="571500" y="5143500"/>
            <a:ext cx="5715000" cy="3414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ltLang="hu-HU"/>
              <a:t>Tablespaces and Data Files</a:t>
            </a:r>
          </a:p>
          <a:p>
            <a:pPr marL="114300" lvl="1" defTabSz="457200" eaLnBrk="1" hangingPunct="1"/>
            <a:r>
              <a:rPr lang="en-US" altLang="hu-HU"/>
              <a:t>A database is divided into logical storage units called tablespaces, which can be used to group related logical structures together. Each database is logically divided into one or more tablespaces. One or more data files are explicitly created for each tablespace to physically store the data of all logical structures in a tablespace.</a:t>
            </a:r>
          </a:p>
          <a:p>
            <a:pPr marL="114300" lvl="1" defTabSz="457200" eaLnBrk="1" hangingPunct="1"/>
            <a:r>
              <a:rPr lang="en-US" altLang="hu-HU" b="1"/>
              <a:t>Note:</a:t>
            </a:r>
            <a:r>
              <a:rPr lang="en-US" altLang="hu-HU"/>
              <a:t> You can also create the bigfile tablespaces, which are tablespaces with a single but very large (up to 4 billion data blocks) data file. The traditional smallfile tablespaces (which are the default) can contain multiple data files, but the files cannot be as large. For more information about the bigfile tablespaces, see the </a:t>
            </a:r>
            <a:r>
              <a:rPr lang="en-US" altLang="hu-HU" i="1"/>
              <a:t>Database Administrator’s Guide</a:t>
            </a:r>
            <a:r>
              <a:rPr lang="en-US" altLang="hu-HU"/>
              <a:t>.</a:t>
            </a:r>
          </a:p>
        </p:txBody>
      </p:sp>
    </p:spTree>
    <p:extLst>
      <p:ext uri="{BB962C8B-B14F-4D97-AF65-F5344CB8AC3E}">
        <p14:creationId xmlns:p14="http://schemas.microsoft.com/office/powerpoint/2010/main" val="260330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023408-F32A-48F3-B50C-32E25FA40984}" type="slidenum">
              <a:rPr lang="hu-HU" altLang="hu-HU" smtClean="0"/>
              <a:pPr>
                <a:spcBef>
                  <a:spcPct val="0"/>
                </a:spcBef>
              </a:pPr>
              <a:t>30</a:t>
            </a:fld>
            <a:endParaRPr lang="hu-HU" altLang="hu-HU"/>
          </a:p>
        </p:txBody>
      </p:sp>
      <p:sp>
        <p:nvSpPr>
          <p:cNvPr id="16387" name="Rectangle 2"/>
          <p:cNvSpPr>
            <a:spLocks noGrp="1" noRot="1" noChangeAspect="1" noChangeArrowheads="1" noTextEdit="1"/>
          </p:cNvSpPr>
          <p:nvPr>
            <p:ph type="sldImg"/>
          </p:nvPr>
        </p:nvSpPr>
        <p:spPr>
          <a:xfrm>
            <a:off x="457200" y="457200"/>
            <a:ext cx="5945188" cy="4459288"/>
          </a:xfrm>
          <a:ln/>
        </p:spPr>
      </p:sp>
      <p:sp>
        <p:nvSpPr>
          <p:cNvPr id="16388" name="Rectangle 3"/>
          <p:cNvSpPr>
            <a:spLocks noGrp="1" noChangeArrowheads="1"/>
          </p:cNvSpPr>
          <p:nvPr>
            <p:ph type="body" idx="1"/>
          </p:nvPr>
        </p:nvSpPr>
        <p:spPr>
          <a:xfrm>
            <a:off x="571500" y="5143500"/>
            <a:ext cx="5715000" cy="3414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ltLang="hu-HU"/>
              <a:t>Segments, Extents, and Blocks</a:t>
            </a:r>
          </a:p>
          <a:p>
            <a:pPr marL="114300" lvl="1" defTabSz="457200" eaLnBrk="1" hangingPunct="1"/>
            <a:r>
              <a:rPr lang="en-US" altLang="hu-HU"/>
              <a:t>Database objects, such as tables and indexes, are stored as segments in tablespaces. Each segment contains one or more extents. An extent consists of contiguous data blocks, which means that each extent can exist only in one data file. Data blocks are the smallest unit of I/O in the database.</a:t>
            </a:r>
          </a:p>
          <a:p>
            <a:pPr marL="114300" lvl="1" defTabSz="457200" eaLnBrk="1" hangingPunct="1"/>
            <a:r>
              <a:rPr lang="en-US" altLang="hu-HU"/>
              <a:t>When the database requests a set of data blocks from the operating system (OS), the OS maps this to an actual file system or disk block on the storage device. Because of this, you need not know the physical address of any of the data in your database. This also means that a data file can be striped or mirrored on several disks.</a:t>
            </a:r>
          </a:p>
          <a:p>
            <a:pPr marL="114300" lvl="1" defTabSz="457200" eaLnBrk="1" hangingPunct="1"/>
            <a:r>
              <a:rPr lang="en-US" altLang="hu-HU"/>
              <a:t>The size of the data block can be set at the time of the creation of the database. The default size of 8 KB is adequate for most databases. If your database supports a data warehouse application that has large tables and indexes, then a larger block size may be beneficial. </a:t>
            </a:r>
          </a:p>
          <a:p>
            <a:pPr marL="114300" lvl="1" defTabSz="457200" eaLnBrk="1" hangingPunct="1"/>
            <a:r>
              <a:rPr lang="en-US" altLang="hu-HU"/>
              <a:t>If your database supports a transactional application where reads and writes are random, then specifying a smaller block size may be beneficial. The maximum block size depends on your OS. The minimum Oracle block size is 2 KB and should rarely (if ever) be used.</a:t>
            </a:r>
          </a:p>
          <a:p>
            <a:pPr marL="114300" lvl="1" defTabSz="457200" eaLnBrk="1" hangingPunct="1"/>
            <a:r>
              <a:rPr lang="en-US" altLang="hu-HU"/>
              <a:t>You can have tablespaces with different block sizes. However, this should be used only for transportable tablespaces. For details, see the </a:t>
            </a:r>
            <a:r>
              <a:rPr lang="en-US" altLang="hu-HU" i="1"/>
              <a:t>Database Administrator’s Guide</a:t>
            </a:r>
            <a:r>
              <a:rPr lang="en-US" altLang="hu-HU"/>
              <a:t>.</a:t>
            </a:r>
          </a:p>
        </p:txBody>
      </p:sp>
    </p:spTree>
    <p:extLst>
      <p:ext uri="{BB962C8B-B14F-4D97-AF65-F5344CB8AC3E}">
        <p14:creationId xmlns:p14="http://schemas.microsoft.com/office/powerpoint/2010/main" val="2696333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3348D0-9C68-4FF5-91FF-A70076DDE986}" type="slidenum">
              <a:rPr lang="hu-HU" altLang="hu-HU" smtClean="0"/>
              <a:pPr>
                <a:spcBef>
                  <a:spcPct val="0"/>
                </a:spcBef>
              </a:pPr>
              <a:t>34</a:t>
            </a:fld>
            <a:endParaRPr lang="hu-HU" altLang="hu-HU"/>
          </a:p>
        </p:txBody>
      </p:sp>
      <p:sp>
        <p:nvSpPr>
          <p:cNvPr id="22531" name="Rectangle 2"/>
          <p:cNvSpPr>
            <a:spLocks noGrp="1" noRot="1" noChangeAspect="1" noChangeArrowheads="1" noTextEdit="1"/>
          </p:cNvSpPr>
          <p:nvPr>
            <p:ph type="sldImg"/>
          </p:nvPr>
        </p:nvSpPr>
        <p:spPr>
          <a:xfrm>
            <a:off x="457200" y="457200"/>
            <a:ext cx="5943600" cy="4457700"/>
          </a:xfrm>
          <a:ln/>
        </p:spPr>
      </p:sp>
      <p:sp>
        <p:nvSpPr>
          <p:cNvPr id="22532" name="Rectangle 3"/>
          <p:cNvSpPr>
            <a:spLocks noGrp="1" noChangeArrowheads="1"/>
          </p:cNvSpPr>
          <p:nvPr>
            <p:ph type="body" idx="1"/>
          </p:nvPr>
        </p:nvSpPr>
        <p:spPr>
          <a:xfrm>
            <a:off x="571500" y="5143500"/>
            <a:ext cx="5715000" cy="341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ltLang="hu-HU"/>
              <a:t>How Table Data Is Stored</a:t>
            </a:r>
          </a:p>
          <a:p>
            <a:pPr marL="114300" lvl="1" defTabSz="457200" eaLnBrk="1" hangingPunct="1"/>
            <a:r>
              <a:rPr lang="en-US" altLang="hu-HU"/>
              <a:t>When a table is created, a segment is created to hold its data. A tablespace contains a collection of segments. Logically, a table contains rows of column values. A row is ultimately stored in a database block in the form of a row piece. It is called a row piece because under some circumstances the entire row may not be stored in one place. This happens when an inserted row is too large to fit into a single block or when an update causes an existing row to outgrow its current space.</a:t>
            </a:r>
          </a:p>
        </p:txBody>
      </p:sp>
    </p:spTree>
    <p:extLst>
      <p:ext uri="{BB962C8B-B14F-4D97-AF65-F5344CB8AC3E}">
        <p14:creationId xmlns:p14="http://schemas.microsoft.com/office/powerpoint/2010/main" val="82730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D34B73-E068-4D77-BBA3-A7231EF291ED}" type="slidenum">
              <a:rPr lang="hu-HU" altLang="hu-HU" smtClean="0"/>
              <a:pPr>
                <a:spcBef>
                  <a:spcPct val="0"/>
                </a:spcBef>
              </a:pPr>
              <a:t>38</a:t>
            </a:fld>
            <a:endParaRPr lang="hu-HU" altLang="hu-HU"/>
          </a:p>
        </p:txBody>
      </p:sp>
      <p:sp>
        <p:nvSpPr>
          <p:cNvPr id="24579" name="Rectangle 2"/>
          <p:cNvSpPr>
            <a:spLocks noGrp="1" noRot="1" noChangeAspect="1" noChangeArrowheads="1" noTextEdit="1"/>
          </p:cNvSpPr>
          <p:nvPr>
            <p:ph type="sldImg"/>
          </p:nvPr>
        </p:nvSpPr>
        <p:spPr>
          <a:xfrm>
            <a:off x="457200" y="457200"/>
            <a:ext cx="5943600" cy="4457700"/>
          </a:xfrm>
          <a:ln/>
        </p:spPr>
      </p:sp>
      <p:sp>
        <p:nvSpPr>
          <p:cNvPr id="24580" name="Rectangle 3"/>
          <p:cNvSpPr>
            <a:spLocks noGrp="1" noChangeArrowheads="1"/>
          </p:cNvSpPr>
          <p:nvPr>
            <p:ph type="body" idx="1"/>
          </p:nvPr>
        </p:nvSpPr>
        <p:spPr>
          <a:xfrm>
            <a:off x="571500" y="5143500"/>
            <a:ext cx="5715000" cy="341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ltLang="hu-HU"/>
              <a:t>Database Block: Contents</a:t>
            </a:r>
            <a:endParaRPr lang="en-US" altLang="hu-HU" b="1"/>
          </a:p>
          <a:p>
            <a:pPr marL="114300" lvl="1" defTabSz="457200" eaLnBrk="1" hangingPunct="1"/>
            <a:r>
              <a:rPr lang="en-US" altLang="hu-HU"/>
              <a:t>Oracle data blocks contain the following:</a:t>
            </a:r>
            <a:endParaRPr lang="en-US" altLang="hu-HU" b="1"/>
          </a:p>
          <a:p>
            <a:pPr marL="457200" lvl="2" indent="-228600" defTabSz="457200" eaLnBrk="1" hangingPunct="1"/>
            <a:r>
              <a:rPr lang="en-US" altLang="hu-HU" b="1"/>
              <a:t>Block header:</a:t>
            </a:r>
            <a:r>
              <a:rPr lang="en-US" altLang="hu-HU"/>
              <a:t> The block header contains the segment type (such as table or index), data block address, table directory, row directory, and transaction slots of size 23 bytes each, which are used when modifications are made to rows in the block. The block header grows downward from the top.</a:t>
            </a:r>
            <a:endParaRPr lang="en-US" altLang="hu-HU" b="1"/>
          </a:p>
          <a:p>
            <a:pPr marL="457200" lvl="2" indent="-228600" defTabSz="457200" eaLnBrk="1" hangingPunct="1"/>
            <a:r>
              <a:rPr lang="en-US" altLang="hu-HU" b="1"/>
              <a:t>Row data:</a:t>
            </a:r>
            <a:r>
              <a:rPr lang="en-US" altLang="hu-HU"/>
              <a:t> This is the actual data for the rows in the block. Row data space grows upward from the bottom.</a:t>
            </a:r>
            <a:endParaRPr lang="en-US" altLang="hu-HU" b="1"/>
          </a:p>
          <a:p>
            <a:pPr marL="457200" lvl="2" indent="-228600" defTabSz="457200" eaLnBrk="1" hangingPunct="1"/>
            <a:r>
              <a:rPr lang="en-US" altLang="hu-HU" b="1"/>
              <a:t>Free space:</a:t>
            </a:r>
            <a:r>
              <a:rPr lang="en-US" altLang="hu-HU"/>
              <a:t> Free space is in the middle of the block. This enables the header and the row data space to grow when necessary. Row data takes up free space as new rows are inserted or columns of existing rows are updated with larger values. The examples of events that cause header growth are when the row directory needs more row entries or more transaction slots are required than initially configured. Initially, the free space in a block is contiguous. However, deletions and updates may fragment the free space in the block. The free space in the block is coalesced by the Oracle server when necessary.</a:t>
            </a:r>
          </a:p>
        </p:txBody>
      </p:sp>
    </p:spTree>
    <p:extLst>
      <p:ext uri="{BB962C8B-B14F-4D97-AF65-F5344CB8AC3E}">
        <p14:creationId xmlns:p14="http://schemas.microsoft.com/office/powerpoint/2010/main" val="251360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94A2F6D-FA8B-9E50-FE97-39F0204802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2CA50E6E-F26D-457E-BF0D-69FD8C85B635}" type="slidenum">
              <a:rPr lang="en-US" altLang="hu-HU" sz="1200"/>
              <a:pPr/>
              <a:t>3</a:t>
            </a:fld>
            <a:endParaRPr lang="en-US" altLang="hu-HU" sz="1200"/>
          </a:p>
        </p:txBody>
      </p:sp>
      <p:sp>
        <p:nvSpPr>
          <p:cNvPr id="52227" name="Rectangle 2">
            <a:extLst>
              <a:ext uri="{FF2B5EF4-FFF2-40B4-BE49-F238E27FC236}">
                <a16:creationId xmlns:a16="http://schemas.microsoft.com/office/drawing/2014/main" id="{F344BE1B-60A0-9E1B-F3AD-487D2DAE81A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E4375E1B-19FA-7E19-7DE4-C4305B4EEB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47EF7-DEDB-4632-B1FB-B9565C8AB8C7}" type="slidenum">
              <a:rPr lang="hu-HU" altLang="hu-HU" smtClean="0"/>
              <a:pPr>
                <a:spcBef>
                  <a:spcPct val="0"/>
                </a:spcBef>
              </a:pPr>
              <a:t>42</a:t>
            </a:fld>
            <a:endParaRPr lang="hu-HU" altLang="hu-HU"/>
          </a:p>
        </p:txBody>
      </p:sp>
      <p:sp>
        <p:nvSpPr>
          <p:cNvPr id="4099" name="Rectangle 2"/>
          <p:cNvSpPr>
            <a:spLocks noGrp="1" noRot="1" noChangeAspect="1" noChangeArrowheads="1" noTextEdit="1"/>
          </p:cNvSpPr>
          <p:nvPr>
            <p:ph type="sldImg"/>
          </p:nvPr>
        </p:nvSpPr>
        <p:spPr>
          <a:xfrm>
            <a:off x="457200" y="457200"/>
            <a:ext cx="5945188" cy="4459288"/>
          </a:xfrm>
          <a:ln/>
        </p:spPr>
      </p:sp>
      <p:sp>
        <p:nvSpPr>
          <p:cNvPr id="4100" name="Rectangle 3"/>
          <p:cNvSpPr>
            <a:spLocks noGrp="1" noChangeArrowheads="1"/>
          </p:cNvSpPr>
          <p:nvPr>
            <p:ph type="body" idx="1"/>
          </p:nvPr>
        </p:nvSpPr>
        <p:spPr>
          <a:xfrm>
            <a:off x="571500" y="5143500"/>
            <a:ext cx="5715000" cy="3414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ltLang="hu-HU"/>
              <a:t>Physical Database Structure</a:t>
            </a:r>
          </a:p>
          <a:p>
            <a:pPr marL="114300" lvl="1" defTabSz="457200" eaLnBrk="1" hangingPunct="1"/>
            <a:r>
              <a:rPr lang="en-US" altLang="hu-HU"/>
              <a:t>The files that constitute an Oracle database are organized into the following:</a:t>
            </a:r>
          </a:p>
          <a:p>
            <a:pPr marL="457200" lvl="2" indent="-228600" defTabSz="457200" eaLnBrk="1" hangingPunct="1"/>
            <a:r>
              <a:rPr lang="en-US" altLang="hu-HU" b="1"/>
              <a:t>Control files:</a:t>
            </a:r>
            <a:r>
              <a:rPr lang="en-US" altLang="hu-HU"/>
              <a:t> Contain data about the database itself (that is, physical database structure information). These files are critical to the database. Without them, you cannot open data files to access the data within the database.</a:t>
            </a:r>
          </a:p>
          <a:p>
            <a:pPr marL="457200" lvl="2" indent="-228600" defTabSz="457200" eaLnBrk="1" hangingPunct="1"/>
            <a:r>
              <a:rPr lang="en-US" altLang="hu-HU" b="1"/>
              <a:t>Data files:</a:t>
            </a:r>
            <a:r>
              <a:rPr lang="en-US" altLang="hu-HU"/>
              <a:t> Contain the user or application data of the database</a:t>
            </a:r>
          </a:p>
          <a:p>
            <a:pPr marL="457200" lvl="2" indent="-228600" defTabSz="457200" eaLnBrk="1" hangingPunct="1"/>
            <a:r>
              <a:rPr lang="en-US" altLang="hu-HU" b="1"/>
              <a:t>Online redo log files:</a:t>
            </a:r>
            <a:r>
              <a:rPr lang="en-US" altLang="hu-HU"/>
              <a:t> Allow for instance recovery of the database. If the database crashes and does not lose any data files, then the instance can recover the database with the information in these files.</a:t>
            </a:r>
          </a:p>
          <a:p>
            <a:pPr marL="114300" lvl="1" defTabSz="457200" eaLnBrk="1" hangingPunct="1"/>
            <a:r>
              <a:rPr lang="en-US" altLang="hu-HU"/>
              <a:t>The following additional files are important to the successful running of the database:</a:t>
            </a:r>
          </a:p>
          <a:p>
            <a:pPr marL="457200" lvl="2" indent="-228600" defTabSz="457200" eaLnBrk="1" hangingPunct="1"/>
            <a:r>
              <a:rPr lang="en-US" altLang="hu-HU" b="1"/>
              <a:t>Parameter file:</a:t>
            </a:r>
            <a:r>
              <a:rPr lang="en-US" altLang="hu-HU"/>
              <a:t> Is used to define how the instance is configured when it starts up</a:t>
            </a:r>
          </a:p>
          <a:p>
            <a:pPr marL="457200" lvl="2" indent="-228600" defTabSz="457200" eaLnBrk="1" hangingPunct="1"/>
            <a:r>
              <a:rPr lang="en-US" altLang="hu-HU" b="1"/>
              <a:t>Password file:</a:t>
            </a:r>
            <a:r>
              <a:rPr lang="en-US" altLang="hu-HU"/>
              <a:t> Allows users to connect remotely to the database and perform administrative tasks</a:t>
            </a:r>
          </a:p>
          <a:p>
            <a:pPr marL="457200" lvl="2" indent="-228600" defTabSz="457200" eaLnBrk="1" hangingPunct="1"/>
            <a:r>
              <a:rPr lang="en-US" altLang="hu-HU" b="1"/>
              <a:t>Backup files:</a:t>
            </a:r>
            <a:r>
              <a:rPr lang="en-US" altLang="hu-HU"/>
              <a:t> </a:t>
            </a:r>
            <a:r>
              <a:rPr lang="en-US" altLang="hu-HU">
                <a:latin typeface="Palatino-Roman" charset="0"/>
              </a:rPr>
              <a:t>Are used for database recovery. You typically restore a backup file when a media failure or user error has damaged or deleted the original file.</a:t>
            </a:r>
            <a:endParaRPr lang="en-US" altLang="hu-HU"/>
          </a:p>
          <a:p>
            <a:pPr marL="457200" lvl="2" indent="-228600" defTabSz="457200" eaLnBrk="1" hangingPunct="1"/>
            <a:r>
              <a:rPr lang="en-US" altLang="hu-HU" b="1"/>
              <a:t>Archive log files:</a:t>
            </a:r>
            <a:r>
              <a:rPr lang="en-US" altLang="hu-HU"/>
              <a:t> Contain an ongoing history of the data changes (redo) that are generated by the instance. Using these files and a backup of the database, you can recover a lost data file. That is, archive logs enable the recovery of restored data files.</a:t>
            </a:r>
          </a:p>
        </p:txBody>
      </p:sp>
    </p:spTree>
    <p:extLst>
      <p:ext uri="{BB962C8B-B14F-4D97-AF65-F5344CB8AC3E}">
        <p14:creationId xmlns:p14="http://schemas.microsoft.com/office/powerpoint/2010/main" val="4149406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028041-F92F-4931-A7A2-D44B1D83F3E0}" type="slidenum">
              <a:rPr lang="hu-HU" altLang="hu-HU" smtClean="0"/>
              <a:pPr>
                <a:spcBef>
                  <a:spcPct val="0"/>
                </a:spcBef>
              </a:pPr>
              <a:t>43</a:t>
            </a:fld>
            <a:endParaRPr lang="hu-HU" altLang="hu-HU"/>
          </a:p>
        </p:txBody>
      </p:sp>
      <p:sp>
        <p:nvSpPr>
          <p:cNvPr id="32771" name="Rectangle 2"/>
          <p:cNvSpPr>
            <a:spLocks noGrp="1" noRot="1" noChangeAspect="1" noChangeArrowheads="1" noTextEdit="1"/>
          </p:cNvSpPr>
          <p:nvPr>
            <p:ph type="sldImg"/>
          </p:nvPr>
        </p:nvSpPr>
        <p:spPr>
          <a:xfrm>
            <a:off x="457200" y="457200"/>
            <a:ext cx="5943600" cy="4457700"/>
          </a:xfrm>
          <a:ln/>
        </p:spPr>
      </p:sp>
      <p:sp>
        <p:nvSpPr>
          <p:cNvPr id="32772" name="Rectangle 3"/>
          <p:cNvSpPr>
            <a:spLocks noGrp="1" noChangeArrowheads="1"/>
          </p:cNvSpPr>
          <p:nvPr>
            <p:ph type="body" idx="1"/>
          </p:nvPr>
        </p:nvSpPr>
        <p:spPr>
          <a:xfrm>
            <a:off x="571500" y="5143500"/>
            <a:ext cx="5715000" cy="341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ltLang="hu-HU"/>
              <a:t>Enlarging the Database</a:t>
            </a:r>
          </a:p>
          <a:p>
            <a:pPr marL="114300" lvl="1" defTabSz="457200" eaLnBrk="1" hangingPunct="1"/>
            <a:r>
              <a:rPr lang="en-US" altLang="hu-HU"/>
              <a:t>These activities can be performed with Enterprise Manager or with SQL statements. In the end, the size of the database can be described as the sum of all of its tablespaces.</a:t>
            </a:r>
          </a:p>
        </p:txBody>
      </p:sp>
    </p:spTree>
    <p:extLst>
      <p:ext uri="{BB962C8B-B14F-4D97-AF65-F5344CB8AC3E}">
        <p14:creationId xmlns:p14="http://schemas.microsoft.com/office/powerpoint/2010/main" val="346245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18E306B-A67B-078C-B8C9-4C3F44C98C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CDA7821A-9522-40BE-9AAA-2DFE6531EAA4}" type="slidenum">
              <a:rPr lang="en-US" altLang="hu-HU" sz="1200"/>
              <a:pPr/>
              <a:t>4</a:t>
            </a:fld>
            <a:endParaRPr lang="en-US" altLang="hu-HU" sz="1200"/>
          </a:p>
        </p:txBody>
      </p:sp>
      <p:sp>
        <p:nvSpPr>
          <p:cNvPr id="53251" name="Rectangle 2">
            <a:extLst>
              <a:ext uri="{FF2B5EF4-FFF2-40B4-BE49-F238E27FC236}">
                <a16:creationId xmlns:a16="http://schemas.microsoft.com/office/drawing/2014/main" id="{E9B8DB76-DF9A-6D36-DBD3-4A41FFD2C3D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BD91E841-94B6-BA4C-23B8-61814A5F4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u-HU">
                <a:latin typeface="Arial" panose="020B0604020202020204" pitchFamily="34" charset="0"/>
              </a:rPr>
              <a:t>- the higher the faster and more expensive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E18E3AF-7892-5B35-E3FB-F8A4118B1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A53B3E6F-80AA-4A71-A654-96AD2C947B0A}" type="slidenum">
              <a:rPr lang="en-US" altLang="hu-HU" sz="1200"/>
              <a:pPr/>
              <a:t>6</a:t>
            </a:fld>
            <a:endParaRPr lang="en-US" altLang="hu-HU" sz="1200"/>
          </a:p>
        </p:txBody>
      </p:sp>
      <p:sp>
        <p:nvSpPr>
          <p:cNvPr id="54275" name="Rectangle 2">
            <a:extLst>
              <a:ext uri="{FF2B5EF4-FFF2-40B4-BE49-F238E27FC236}">
                <a16:creationId xmlns:a16="http://schemas.microsoft.com/office/drawing/2014/main" id="{7A695521-0031-B8B5-2E10-B80259BA81D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37C5CAD-DF71-F10E-069A-8DA955D14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367C59F-AF12-A446-3149-C2A0E1A0CE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389E4237-B07D-4E36-A521-175F60F0EEFE}" type="slidenum">
              <a:rPr lang="en-US" altLang="hu-HU" sz="1200"/>
              <a:pPr/>
              <a:t>7</a:t>
            </a:fld>
            <a:endParaRPr lang="en-US" altLang="hu-HU" sz="1200"/>
          </a:p>
        </p:txBody>
      </p:sp>
      <p:sp>
        <p:nvSpPr>
          <p:cNvPr id="55299" name="Rectangle 2">
            <a:extLst>
              <a:ext uri="{FF2B5EF4-FFF2-40B4-BE49-F238E27FC236}">
                <a16:creationId xmlns:a16="http://schemas.microsoft.com/office/drawing/2014/main" id="{ADB0ECEF-5910-9D5C-C42C-DC32B3DEFBC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6FBE44B5-D672-811B-2AD4-56FDE2EDDC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615BE73-14D3-93F3-272B-C6FA7804EB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55A7D1B3-EBDB-4803-BB2C-DB94ABBA89CA}" type="slidenum">
              <a:rPr lang="en-US" altLang="hu-HU" sz="1200"/>
              <a:pPr/>
              <a:t>8</a:t>
            </a:fld>
            <a:endParaRPr lang="en-US" altLang="hu-HU" sz="1200"/>
          </a:p>
        </p:txBody>
      </p:sp>
      <p:sp>
        <p:nvSpPr>
          <p:cNvPr id="56323" name="Rectangle 2">
            <a:extLst>
              <a:ext uri="{FF2B5EF4-FFF2-40B4-BE49-F238E27FC236}">
                <a16:creationId xmlns:a16="http://schemas.microsoft.com/office/drawing/2014/main" id="{EB4EC024-6A48-D2BF-E85D-4099508F761E}"/>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995A220A-B863-72A2-08FA-CE685009C2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4AA0DC7-0BA2-ED76-1097-C1593CFCDD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3CC77CB9-1E97-4A11-AE07-DBDCBA7A0F56}" type="slidenum">
              <a:rPr lang="en-US" altLang="hu-HU" sz="1200"/>
              <a:pPr/>
              <a:t>9</a:t>
            </a:fld>
            <a:endParaRPr lang="en-US" altLang="hu-HU" sz="1200"/>
          </a:p>
        </p:txBody>
      </p:sp>
      <p:sp>
        <p:nvSpPr>
          <p:cNvPr id="57347" name="Rectangle 2">
            <a:extLst>
              <a:ext uri="{FF2B5EF4-FFF2-40B4-BE49-F238E27FC236}">
                <a16:creationId xmlns:a16="http://schemas.microsoft.com/office/drawing/2014/main" id="{9212785D-FD0F-526E-70FE-9B7E345F0671}"/>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45DC374-A88F-03A2-F62F-6813FBFF1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hu-HU">
                <a:latin typeface="Arial" panose="020B0604020202020204" pitchFamily="34" charset="0"/>
              </a:rPr>
              <a:t>elevator  scheduling algorithm</a:t>
            </a:r>
          </a:p>
          <a:p>
            <a:pPr eaLnBrk="1" hangingPunct="1">
              <a:buFontTx/>
              <a:buChar char="-"/>
            </a:pPr>
            <a:r>
              <a:rPr lang="en-US" altLang="hu-HU">
                <a:latin typeface="Arial" panose="020B0604020202020204" pitchFamily="34" charset="0"/>
              </a:rPr>
              <a:t>Keep logical close blocks physically close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09309BD-B7FF-6D72-831C-E5A5CE5866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2E22932B-8E36-4DCC-A4CD-B6F266F8DF9C}" type="slidenum">
              <a:rPr lang="en-US" altLang="hu-HU" sz="1200"/>
              <a:pPr/>
              <a:t>10</a:t>
            </a:fld>
            <a:endParaRPr lang="en-US" altLang="hu-HU" sz="1200"/>
          </a:p>
        </p:txBody>
      </p:sp>
      <p:sp>
        <p:nvSpPr>
          <p:cNvPr id="62467" name="Rectangle 2">
            <a:extLst>
              <a:ext uri="{FF2B5EF4-FFF2-40B4-BE49-F238E27FC236}">
                <a16:creationId xmlns:a16="http://schemas.microsoft.com/office/drawing/2014/main" id="{8688E99C-EFD7-E6E6-09F8-F54C2327D77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2A7AB527-55DF-E8E2-2896-4092F21E4A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BD53F22-164D-03D7-7481-762C0D2D4C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25F45C95-2F20-4C25-8FBC-E3BBBA4E35B1}" type="slidenum">
              <a:rPr lang="en-US" altLang="hu-HU" sz="1200"/>
              <a:pPr/>
              <a:t>11</a:t>
            </a:fld>
            <a:endParaRPr lang="en-US" altLang="hu-HU" sz="1200"/>
          </a:p>
        </p:txBody>
      </p:sp>
      <p:sp>
        <p:nvSpPr>
          <p:cNvPr id="63491" name="Rectangle 2">
            <a:extLst>
              <a:ext uri="{FF2B5EF4-FFF2-40B4-BE49-F238E27FC236}">
                <a16:creationId xmlns:a16="http://schemas.microsoft.com/office/drawing/2014/main" id="{35BA5988-BA38-EF2E-8343-A717C893B994}"/>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DD51560-E5DC-FBFE-417E-80FD5B28A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hu-HU">
                <a:latin typeface="Arial" panose="020B0604020202020204" pitchFamily="34" charset="0"/>
              </a:rPr>
              <a:t>Replacement policies similar to OS page replacement policies, eg:</a:t>
            </a:r>
          </a:p>
          <a:p>
            <a:pPr eaLnBrk="1" hangingPunct="1">
              <a:buFontTx/>
              <a:buChar char="-"/>
            </a:pPr>
            <a:r>
              <a:rPr lang="en-US" altLang="hu-HU">
                <a:latin typeface="Arial" panose="020B0604020202020204" pitchFamily="34" charset="0"/>
              </a:rPr>
              <a:t>Least Recently Used pages</a:t>
            </a:r>
          </a:p>
          <a:p>
            <a:pPr eaLnBrk="1" hangingPunct="1">
              <a:buFontTx/>
              <a:buChar char="-"/>
            </a:pPr>
            <a:r>
              <a:rPr lang="en-US" altLang="hu-HU">
                <a:latin typeface="Arial" panose="020B0604020202020204" pitchFamily="34" charset="0"/>
              </a:rPr>
              <a:t>Most Recently Used</a:t>
            </a:r>
          </a:p>
          <a:p>
            <a:pPr eaLnBrk="1" hangingPunct="1">
              <a:buFontTx/>
              <a:buChar char="-"/>
            </a:pPr>
            <a:r>
              <a:rPr lang="en-US" altLang="hu-HU">
                <a:latin typeface="Arial" panose="020B0604020202020204" pitchFamily="34" charset="0"/>
              </a:rPr>
              <a:t>Could have a short exercise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BB856AEF-535D-438B-9725-84825EB818B7}" type="slidenum">
              <a:rPr lang="hu-HU" altLang="hu-HU"/>
              <a:pPr>
                <a:defRPr/>
              </a:pPr>
              <a:t>‹#›</a:t>
            </a:fld>
            <a:endParaRPr lang="hu-HU" altLang="hu-HU"/>
          </a:p>
        </p:txBody>
      </p:sp>
    </p:spTree>
    <p:extLst>
      <p:ext uri="{BB962C8B-B14F-4D97-AF65-F5344CB8AC3E}">
        <p14:creationId xmlns:p14="http://schemas.microsoft.com/office/powerpoint/2010/main" val="14232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6191E8F-5EF1-48E6-8916-62951A06A4A3}" type="slidenum">
              <a:rPr lang="hu-HU" altLang="hu-HU"/>
              <a:pPr>
                <a:defRPr/>
              </a:pPr>
              <a:t>‹#›</a:t>
            </a:fld>
            <a:endParaRPr lang="hu-HU" altLang="hu-HU"/>
          </a:p>
        </p:txBody>
      </p:sp>
    </p:spTree>
    <p:extLst>
      <p:ext uri="{BB962C8B-B14F-4D97-AF65-F5344CB8AC3E}">
        <p14:creationId xmlns:p14="http://schemas.microsoft.com/office/powerpoint/2010/main" val="45289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06ED0D91-C2EC-4F1A-B139-024A3FED8C01}" type="slidenum">
              <a:rPr lang="hu-HU" altLang="hu-HU"/>
              <a:pPr>
                <a:defRPr/>
              </a:pPr>
              <a:t>‹#›</a:t>
            </a:fld>
            <a:endParaRPr lang="hu-HU" altLang="hu-HU"/>
          </a:p>
        </p:txBody>
      </p:sp>
    </p:spTree>
    <p:extLst>
      <p:ext uri="{BB962C8B-B14F-4D97-AF65-F5344CB8AC3E}">
        <p14:creationId xmlns:p14="http://schemas.microsoft.com/office/powerpoint/2010/main" val="125715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F6131DEA-719E-49E9-B1DF-023812A1498C}" type="slidenum">
              <a:rPr lang="hu-HU" altLang="hu-HU"/>
              <a:pPr>
                <a:defRPr/>
              </a:pPr>
              <a:t>‹#›</a:t>
            </a:fld>
            <a:endParaRPr lang="hu-HU" altLang="hu-HU"/>
          </a:p>
        </p:txBody>
      </p:sp>
    </p:spTree>
    <p:extLst>
      <p:ext uri="{BB962C8B-B14F-4D97-AF65-F5344CB8AC3E}">
        <p14:creationId xmlns:p14="http://schemas.microsoft.com/office/powerpoint/2010/main" val="72087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1BBB3D8-B05F-4147-B1F7-3865B96455F1}" type="slidenum">
              <a:rPr lang="hu-HU" altLang="hu-HU"/>
              <a:pPr>
                <a:defRPr/>
              </a:pPr>
              <a:t>‹#›</a:t>
            </a:fld>
            <a:endParaRPr lang="hu-HU" altLang="hu-HU"/>
          </a:p>
        </p:txBody>
      </p:sp>
    </p:spTree>
    <p:extLst>
      <p:ext uri="{BB962C8B-B14F-4D97-AF65-F5344CB8AC3E}">
        <p14:creationId xmlns:p14="http://schemas.microsoft.com/office/powerpoint/2010/main" val="169210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F229BED2-6914-42EE-8D0C-523FD606BE89}" type="slidenum">
              <a:rPr lang="hu-HU" altLang="hu-HU"/>
              <a:pPr>
                <a:defRPr/>
              </a:pPr>
              <a:t>‹#›</a:t>
            </a:fld>
            <a:endParaRPr lang="hu-HU" altLang="hu-HU"/>
          </a:p>
        </p:txBody>
      </p:sp>
    </p:spTree>
    <p:extLst>
      <p:ext uri="{BB962C8B-B14F-4D97-AF65-F5344CB8AC3E}">
        <p14:creationId xmlns:p14="http://schemas.microsoft.com/office/powerpoint/2010/main" val="79169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A9CFA22E-D043-4A79-805E-65EA4E9C748F}" type="slidenum">
              <a:rPr lang="hu-HU" altLang="hu-HU"/>
              <a:pPr>
                <a:defRPr/>
              </a:pPr>
              <a:t>‹#›</a:t>
            </a:fld>
            <a:endParaRPr lang="hu-HU" altLang="hu-HU"/>
          </a:p>
        </p:txBody>
      </p:sp>
    </p:spTree>
    <p:extLst>
      <p:ext uri="{BB962C8B-B14F-4D97-AF65-F5344CB8AC3E}">
        <p14:creationId xmlns:p14="http://schemas.microsoft.com/office/powerpoint/2010/main" val="173195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2A5E5DDB-8C28-4B47-9ECA-B72F262C1F76}" type="slidenum">
              <a:rPr lang="hu-HU" altLang="hu-HU"/>
              <a:pPr>
                <a:defRPr/>
              </a:pPr>
              <a:t>‹#›</a:t>
            </a:fld>
            <a:endParaRPr lang="hu-HU" altLang="hu-HU"/>
          </a:p>
        </p:txBody>
      </p:sp>
    </p:spTree>
    <p:extLst>
      <p:ext uri="{BB962C8B-B14F-4D97-AF65-F5344CB8AC3E}">
        <p14:creationId xmlns:p14="http://schemas.microsoft.com/office/powerpoint/2010/main" val="214481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FC2A7508-4344-4C47-A641-628ED7C1F030}" type="slidenum">
              <a:rPr lang="hu-HU" altLang="hu-HU"/>
              <a:pPr>
                <a:defRPr/>
              </a:pPr>
              <a:t>‹#›</a:t>
            </a:fld>
            <a:endParaRPr lang="hu-HU" altLang="hu-HU"/>
          </a:p>
        </p:txBody>
      </p:sp>
    </p:spTree>
    <p:extLst>
      <p:ext uri="{BB962C8B-B14F-4D97-AF65-F5344CB8AC3E}">
        <p14:creationId xmlns:p14="http://schemas.microsoft.com/office/powerpoint/2010/main" val="31361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69E63E94-B46B-44D0-9433-345F66F5DF34}" type="slidenum">
              <a:rPr lang="hu-HU" altLang="hu-HU"/>
              <a:pPr>
                <a:defRPr/>
              </a:pPr>
              <a:t>‹#›</a:t>
            </a:fld>
            <a:endParaRPr lang="hu-HU" altLang="hu-HU"/>
          </a:p>
        </p:txBody>
      </p:sp>
    </p:spTree>
    <p:extLst>
      <p:ext uri="{BB962C8B-B14F-4D97-AF65-F5344CB8AC3E}">
        <p14:creationId xmlns:p14="http://schemas.microsoft.com/office/powerpoint/2010/main" val="185469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47918EEF-6067-4BA1-B373-242B80AED2D4}" type="slidenum">
              <a:rPr lang="hu-HU" altLang="hu-HU"/>
              <a:pPr>
                <a:defRPr/>
              </a:pPr>
              <a:t>‹#›</a:t>
            </a:fld>
            <a:endParaRPr lang="hu-HU" altLang="hu-HU"/>
          </a:p>
        </p:txBody>
      </p:sp>
    </p:spTree>
    <p:extLst>
      <p:ext uri="{BB962C8B-B14F-4D97-AF65-F5344CB8AC3E}">
        <p14:creationId xmlns:p14="http://schemas.microsoft.com/office/powerpoint/2010/main" val="353888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4E52302-599C-4EC0-BCF8-F76447C520EC}"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download.oracle.com/docs/cd/B19306_01/appdev.102/b14258/d_rowid.htm#CIHHJEEF" TargetMode="External"/><Relationship Id="rId3" Type="http://schemas.openxmlformats.org/officeDocument/2006/relationships/hyperlink" Target="http://download.oracle.com/docs/cd/B19306_01/appdev.102/b14258/d_rowid.htm#i1004385" TargetMode="External"/><Relationship Id="rId7" Type="http://schemas.openxmlformats.org/officeDocument/2006/relationships/hyperlink" Target="http://download.oracle.com/docs/cd/B19306_01/appdev.102/b14258/d_rowid.htm#i997251" TargetMode="External"/><Relationship Id="rId12" Type="http://schemas.openxmlformats.org/officeDocument/2006/relationships/hyperlink" Target="http://download.oracle.com/docs/cd/B19306_01/appdev.102/b14258/d_rowid.htm#i997423" TargetMode="External"/><Relationship Id="rId2" Type="http://schemas.openxmlformats.org/officeDocument/2006/relationships/hyperlink" Target="http://download.oracle.com/docs/cd/B19306_01/appdev.102/b14258/d_rowid.htm#CIHDGIGD" TargetMode="External"/><Relationship Id="rId1" Type="http://schemas.openxmlformats.org/officeDocument/2006/relationships/slideLayout" Target="../slideLayouts/slideLayout7.xml"/><Relationship Id="rId6" Type="http://schemas.openxmlformats.org/officeDocument/2006/relationships/hyperlink" Target="http://download.oracle.com/docs/cd/B19306_01/appdev.102/b14258/d_rowid.htm#i997186" TargetMode="External"/><Relationship Id="rId11" Type="http://schemas.openxmlformats.org/officeDocument/2006/relationships/hyperlink" Target="http://download.oracle.com/docs/cd/B19306_01/appdev.102/b14258/d_rowid.htm#i1004963" TargetMode="External"/><Relationship Id="rId5" Type="http://schemas.openxmlformats.org/officeDocument/2006/relationships/hyperlink" Target="http://download.oracle.com/docs/cd/B19306_01/appdev.102/b14258/d_rowid.htm#i997153" TargetMode="External"/><Relationship Id="rId10" Type="http://schemas.openxmlformats.org/officeDocument/2006/relationships/hyperlink" Target="http://download.oracle.com/docs/cd/B19306_01/appdev.102/b14258/d_rowid.htm#i997392" TargetMode="External"/><Relationship Id="rId4" Type="http://schemas.openxmlformats.org/officeDocument/2006/relationships/hyperlink" Target="http://download.oracle.com/docs/cd/B19306_01/appdev.102/b14258/d_rowid.htm#CIHCAIFH" TargetMode="External"/><Relationship Id="rId9" Type="http://schemas.openxmlformats.org/officeDocument/2006/relationships/hyperlink" Target="http://download.oracle.com/docs/cd/B19306_01/appdev.102/b14258/d_rowid.htm#i1004441"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57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90" name="Rectangle 62">
            <a:extLst>
              <a:ext uri="{FF2B5EF4-FFF2-40B4-BE49-F238E27FC236}">
                <a16:creationId xmlns:a16="http://schemas.microsoft.com/office/drawing/2014/main" id="{D6855D05-4A4C-6691-D443-DAA6D24BBB5C}"/>
              </a:ext>
            </a:extLst>
          </p:cNvPr>
          <p:cNvSpPr>
            <a:spLocks noGrp="1" noChangeArrowheads="1"/>
          </p:cNvSpPr>
          <p:nvPr>
            <p:ph type="body" idx="1"/>
          </p:nvPr>
        </p:nvSpPr>
        <p:spPr/>
        <p:txBody>
          <a:bodyPr/>
          <a:lstStyle/>
          <a:p>
            <a:pPr eaLnBrk="1" hangingPunct="1"/>
            <a:r>
              <a:rPr lang="hu-HU" altLang="hu-HU"/>
              <a:t>Puffer: egy lap másolatát tárolja</a:t>
            </a:r>
            <a:endParaRPr lang="en-US" altLang="hu-HU"/>
          </a:p>
          <a:p>
            <a:pPr eaLnBrk="1" hangingPunct="1"/>
            <a:r>
              <a:rPr lang="hu-HU" altLang="hu-HU"/>
              <a:t>Pufferkezelő: egy készletnyi puffert kezel</a:t>
            </a:r>
            <a:endParaRPr lang="en-US" altLang="hu-HU"/>
          </a:p>
          <a:p>
            <a:pPr lvl="1" eaLnBrk="1" hangingPunct="1"/>
            <a:r>
              <a:rPr lang="hu-HU" altLang="hu-HU"/>
              <a:t>A kért lap benne van a készletben: találat!</a:t>
            </a:r>
            <a:endParaRPr lang="en-US" altLang="hu-HU"/>
          </a:p>
          <a:p>
            <a:pPr lvl="1" eaLnBrk="1" hangingPunct="1"/>
            <a:r>
              <a:rPr lang="hu-HU" altLang="hu-HU"/>
              <a:t>A kért lap a lemezen van:</a:t>
            </a:r>
            <a:endParaRPr lang="en-US" altLang="hu-HU"/>
          </a:p>
          <a:p>
            <a:pPr lvl="2" eaLnBrk="1" hangingPunct="1"/>
            <a:r>
              <a:rPr lang="hu-HU" altLang="hu-HU"/>
              <a:t>Lefoglalunk egy lapkeretet</a:t>
            </a:r>
            <a:endParaRPr lang="en-US" altLang="hu-HU"/>
          </a:p>
          <a:p>
            <a:pPr lvl="2" eaLnBrk="1" hangingPunct="1"/>
            <a:r>
              <a:rPr lang="hu-HU" altLang="hu-HU"/>
              <a:t>Beolvassuk a lapot és rögzítjük</a:t>
            </a:r>
            <a:endParaRPr lang="en-US" altLang="hu-HU"/>
          </a:p>
          <a:p>
            <a:pPr eaLnBrk="1" hangingPunct="1"/>
            <a:r>
              <a:rPr lang="hu-HU" altLang="hu-HU"/>
              <a:t>Problémák</a:t>
            </a:r>
            <a:r>
              <a:rPr lang="en-US" altLang="hu-HU"/>
              <a:t>?</a:t>
            </a:r>
          </a:p>
        </p:txBody>
      </p:sp>
      <p:sp>
        <p:nvSpPr>
          <p:cNvPr id="21507" name="Date Placeholder 3">
            <a:extLst>
              <a:ext uri="{FF2B5EF4-FFF2-40B4-BE49-F238E27FC236}">
                <a16:creationId xmlns:a16="http://schemas.microsoft.com/office/drawing/2014/main" id="{1601EBA6-7880-D4DC-8B5E-162C79865E8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21508" name="Footer Placeholder 4">
            <a:extLst>
              <a:ext uri="{FF2B5EF4-FFF2-40B4-BE49-F238E27FC236}">
                <a16:creationId xmlns:a16="http://schemas.microsoft.com/office/drawing/2014/main" id="{FDA2CAB6-68D8-1C24-682C-DF8D94336BD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21509" name="Slide Number Placeholder 5">
            <a:extLst>
              <a:ext uri="{FF2B5EF4-FFF2-40B4-BE49-F238E27FC236}">
                <a16:creationId xmlns:a16="http://schemas.microsoft.com/office/drawing/2014/main" id="{A2943E4C-7306-0523-931D-7E757EB303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38A53DB0-B4E4-48CC-B5C8-92330F8F4344}" type="slidenum">
              <a:rPr lang="en-US" altLang="hu-HU" sz="900"/>
              <a:pPr/>
              <a:t>10</a:t>
            </a:fld>
            <a:endParaRPr lang="en-US" altLang="hu-HU" sz="900"/>
          </a:p>
        </p:txBody>
      </p:sp>
      <p:sp>
        <p:nvSpPr>
          <p:cNvPr id="21510" name="AutoShape 5">
            <a:extLst>
              <a:ext uri="{FF2B5EF4-FFF2-40B4-BE49-F238E27FC236}">
                <a16:creationId xmlns:a16="http://schemas.microsoft.com/office/drawing/2014/main" id="{70C49849-BE99-7A73-57DD-1A7465587D57}"/>
              </a:ext>
            </a:extLst>
          </p:cNvPr>
          <p:cNvSpPr>
            <a:spLocks noChangeArrowheads="1"/>
          </p:cNvSpPr>
          <p:nvPr/>
        </p:nvSpPr>
        <p:spPr bwMode="auto">
          <a:xfrm>
            <a:off x="6477000" y="4724400"/>
            <a:ext cx="1447800" cy="990600"/>
          </a:xfrm>
          <a:prstGeom prst="flowChartMagneticDisk">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a:t>lemez</a:t>
            </a:r>
            <a:endParaRPr lang="en-US" altLang="hu-HU"/>
          </a:p>
        </p:txBody>
      </p:sp>
      <p:grpSp>
        <p:nvGrpSpPr>
          <p:cNvPr id="2" name="Group 52">
            <a:extLst>
              <a:ext uri="{FF2B5EF4-FFF2-40B4-BE49-F238E27FC236}">
                <a16:creationId xmlns:a16="http://schemas.microsoft.com/office/drawing/2014/main" id="{A1EB8423-5FD7-2590-736A-28E0623A63D0}"/>
              </a:ext>
            </a:extLst>
          </p:cNvPr>
          <p:cNvGrpSpPr>
            <a:grpSpLocks/>
          </p:cNvGrpSpPr>
          <p:nvPr/>
        </p:nvGrpSpPr>
        <p:grpSpPr bwMode="auto">
          <a:xfrm>
            <a:off x="2590800" y="4419600"/>
            <a:ext cx="2362200" cy="2057400"/>
            <a:chOff x="1632" y="2544"/>
            <a:chExt cx="1488" cy="1296"/>
          </a:xfrm>
        </p:grpSpPr>
        <p:sp>
          <p:nvSpPr>
            <p:cNvPr id="21529" name="Rectangle 6">
              <a:extLst>
                <a:ext uri="{FF2B5EF4-FFF2-40B4-BE49-F238E27FC236}">
                  <a16:creationId xmlns:a16="http://schemas.microsoft.com/office/drawing/2014/main" id="{BBF57457-ADAC-0FF9-1F80-A287CB0BD2EB}"/>
                </a:ext>
              </a:extLst>
            </p:cNvPr>
            <p:cNvSpPr>
              <a:spLocks noChangeArrowheads="1"/>
            </p:cNvSpPr>
            <p:nvPr/>
          </p:nvSpPr>
          <p:spPr bwMode="auto">
            <a:xfrm>
              <a:off x="1872" y="2544"/>
              <a:ext cx="240" cy="240"/>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30" name="Rectangle 7">
              <a:extLst>
                <a:ext uri="{FF2B5EF4-FFF2-40B4-BE49-F238E27FC236}">
                  <a16:creationId xmlns:a16="http://schemas.microsoft.com/office/drawing/2014/main" id="{619EA440-36FE-6031-F1AF-118F9E445397}"/>
                </a:ext>
              </a:extLst>
            </p:cNvPr>
            <p:cNvSpPr>
              <a:spLocks noChangeArrowheads="1"/>
            </p:cNvSpPr>
            <p:nvPr/>
          </p:nvSpPr>
          <p:spPr bwMode="auto">
            <a:xfrm>
              <a:off x="2112" y="254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31" name="Rectangle 8">
              <a:extLst>
                <a:ext uri="{FF2B5EF4-FFF2-40B4-BE49-F238E27FC236}">
                  <a16:creationId xmlns:a16="http://schemas.microsoft.com/office/drawing/2014/main" id="{ECFDD48F-FC0F-960E-B53D-601242B25D74}"/>
                </a:ext>
              </a:extLst>
            </p:cNvPr>
            <p:cNvSpPr>
              <a:spLocks noChangeArrowheads="1"/>
            </p:cNvSpPr>
            <p:nvPr/>
          </p:nvSpPr>
          <p:spPr bwMode="auto">
            <a:xfrm>
              <a:off x="2352" y="254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32" name="Rectangle 9">
              <a:extLst>
                <a:ext uri="{FF2B5EF4-FFF2-40B4-BE49-F238E27FC236}">
                  <a16:creationId xmlns:a16="http://schemas.microsoft.com/office/drawing/2014/main" id="{65876B0C-0C4C-AC79-BF24-093C1350919B}"/>
                </a:ext>
              </a:extLst>
            </p:cNvPr>
            <p:cNvSpPr>
              <a:spLocks noChangeArrowheads="1"/>
            </p:cNvSpPr>
            <p:nvPr/>
          </p:nvSpPr>
          <p:spPr bwMode="auto">
            <a:xfrm>
              <a:off x="2592" y="254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33" name="Rectangle 10">
              <a:extLst>
                <a:ext uri="{FF2B5EF4-FFF2-40B4-BE49-F238E27FC236}">
                  <a16:creationId xmlns:a16="http://schemas.microsoft.com/office/drawing/2014/main" id="{1635A078-7BA7-9BA6-7375-36248DEB6EFC}"/>
                </a:ext>
              </a:extLst>
            </p:cNvPr>
            <p:cNvSpPr>
              <a:spLocks noChangeArrowheads="1"/>
            </p:cNvSpPr>
            <p:nvPr/>
          </p:nvSpPr>
          <p:spPr bwMode="auto">
            <a:xfrm>
              <a:off x="1872" y="2784"/>
              <a:ext cx="240" cy="240"/>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34" name="Rectangle 11">
              <a:extLst>
                <a:ext uri="{FF2B5EF4-FFF2-40B4-BE49-F238E27FC236}">
                  <a16:creationId xmlns:a16="http://schemas.microsoft.com/office/drawing/2014/main" id="{BB895C1F-BB4E-65E2-7FA7-505BDE8769C7}"/>
                </a:ext>
              </a:extLst>
            </p:cNvPr>
            <p:cNvSpPr>
              <a:spLocks noChangeArrowheads="1"/>
            </p:cNvSpPr>
            <p:nvPr/>
          </p:nvSpPr>
          <p:spPr bwMode="auto">
            <a:xfrm>
              <a:off x="2112" y="278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35" name="Rectangle 12">
              <a:extLst>
                <a:ext uri="{FF2B5EF4-FFF2-40B4-BE49-F238E27FC236}">
                  <a16:creationId xmlns:a16="http://schemas.microsoft.com/office/drawing/2014/main" id="{92A97753-F625-F58A-CE49-AF07842E8026}"/>
                </a:ext>
              </a:extLst>
            </p:cNvPr>
            <p:cNvSpPr>
              <a:spLocks noChangeArrowheads="1"/>
            </p:cNvSpPr>
            <p:nvPr/>
          </p:nvSpPr>
          <p:spPr bwMode="auto">
            <a:xfrm>
              <a:off x="2352" y="278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36" name="Rectangle 13">
              <a:extLst>
                <a:ext uri="{FF2B5EF4-FFF2-40B4-BE49-F238E27FC236}">
                  <a16:creationId xmlns:a16="http://schemas.microsoft.com/office/drawing/2014/main" id="{A7DE92DF-F13E-4446-13C4-CDFA82E365BD}"/>
                </a:ext>
              </a:extLst>
            </p:cNvPr>
            <p:cNvSpPr>
              <a:spLocks noChangeArrowheads="1"/>
            </p:cNvSpPr>
            <p:nvPr/>
          </p:nvSpPr>
          <p:spPr bwMode="auto">
            <a:xfrm>
              <a:off x="2592" y="278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37" name="Rectangle 14">
              <a:extLst>
                <a:ext uri="{FF2B5EF4-FFF2-40B4-BE49-F238E27FC236}">
                  <a16:creationId xmlns:a16="http://schemas.microsoft.com/office/drawing/2014/main" id="{16ECC69C-8AF2-A115-9CD1-76A7629F40AD}"/>
                </a:ext>
              </a:extLst>
            </p:cNvPr>
            <p:cNvSpPr>
              <a:spLocks noChangeArrowheads="1"/>
            </p:cNvSpPr>
            <p:nvPr/>
          </p:nvSpPr>
          <p:spPr bwMode="auto">
            <a:xfrm>
              <a:off x="1872" y="302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38" name="Rectangle 15">
              <a:extLst>
                <a:ext uri="{FF2B5EF4-FFF2-40B4-BE49-F238E27FC236}">
                  <a16:creationId xmlns:a16="http://schemas.microsoft.com/office/drawing/2014/main" id="{A5D154AE-2E30-8027-DB80-4CE307FDC60D}"/>
                </a:ext>
              </a:extLst>
            </p:cNvPr>
            <p:cNvSpPr>
              <a:spLocks noChangeArrowheads="1"/>
            </p:cNvSpPr>
            <p:nvPr/>
          </p:nvSpPr>
          <p:spPr bwMode="auto">
            <a:xfrm>
              <a:off x="2112" y="302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39" name="Rectangle 16">
              <a:extLst>
                <a:ext uri="{FF2B5EF4-FFF2-40B4-BE49-F238E27FC236}">
                  <a16:creationId xmlns:a16="http://schemas.microsoft.com/office/drawing/2014/main" id="{AED316FF-1748-3347-E3CD-A56EE063CC65}"/>
                </a:ext>
              </a:extLst>
            </p:cNvPr>
            <p:cNvSpPr>
              <a:spLocks noChangeArrowheads="1"/>
            </p:cNvSpPr>
            <p:nvPr/>
          </p:nvSpPr>
          <p:spPr bwMode="auto">
            <a:xfrm>
              <a:off x="2352" y="3024"/>
              <a:ext cx="240" cy="240"/>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40" name="Rectangle 17">
              <a:extLst>
                <a:ext uri="{FF2B5EF4-FFF2-40B4-BE49-F238E27FC236}">
                  <a16:creationId xmlns:a16="http://schemas.microsoft.com/office/drawing/2014/main" id="{76522405-4257-F79F-EB08-227D607AF215}"/>
                </a:ext>
              </a:extLst>
            </p:cNvPr>
            <p:cNvSpPr>
              <a:spLocks noChangeArrowheads="1"/>
            </p:cNvSpPr>
            <p:nvPr/>
          </p:nvSpPr>
          <p:spPr bwMode="auto">
            <a:xfrm>
              <a:off x="2592" y="302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41" name="Rectangle 18">
              <a:extLst>
                <a:ext uri="{FF2B5EF4-FFF2-40B4-BE49-F238E27FC236}">
                  <a16:creationId xmlns:a16="http://schemas.microsoft.com/office/drawing/2014/main" id="{829977B2-07C8-9DC3-CCF6-963AF6700C0B}"/>
                </a:ext>
              </a:extLst>
            </p:cNvPr>
            <p:cNvSpPr>
              <a:spLocks noChangeArrowheads="1"/>
            </p:cNvSpPr>
            <p:nvPr/>
          </p:nvSpPr>
          <p:spPr bwMode="auto">
            <a:xfrm>
              <a:off x="1872" y="326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42" name="Rectangle 19">
              <a:extLst>
                <a:ext uri="{FF2B5EF4-FFF2-40B4-BE49-F238E27FC236}">
                  <a16:creationId xmlns:a16="http://schemas.microsoft.com/office/drawing/2014/main" id="{3F84447D-735D-860E-4872-363E338863A5}"/>
                </a:ext>
              </a:extLst>
            </p:cNvPr>
            <p:cNvSpPr>
              <a:spLocks noChangeArrowheads="1"/>
            </p:cNvSpPr>
            <p:nvPr/>
          </p:nvSpPr>
          <p:spPr bwMode="auto">
            <a:xfrm>
              <a:off x="2112" y="326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43" name="Rectangle 20">
              <a:extLst>
                <a:ext uri="{FF2B5EF4-FFF2-40B4-BE49-F238E27FC236}">
                  <a16:creationId xmlns:a16="http://schemas.microsoft.com/office/drawing/2014/main" id="{686EB746-48ED-E173-7F75-D8331C471508}"/>
                </a:ext>
              </a:extLst>
            </p:cNvPr>
            <p:cNvSpPr>
              <a:spLocks noChangeArrowheads="1"/>
            </p:cNvSpPr>
            <p:nvPr/>
          </p:nvSpPr>
          <p:spPr bwMode="auto">
            <a:xfrm>
              <a:off x="2352" y="326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44" name="Rectangle 21">
              <a:extLst>
                <a:ext uri="{FF2B5EF4-FFF2-40B4-BE49-F238E27FC236}">
                  <a16:creationId xmlns:a16="http://schemas.microsoft.com/office/drawing/2014/main" id="{2846C72A-FF4F-7327-7ABE-1893C1233554}"/>
                </a:ext>
              </a:extLst>
            </p:cNvPr>
            <p:cNvSpPr>
              <a:spLocks noChangeArrowheads="1"/>
            </p:cNvSpPr>
            <p:nvPr/>
          </p:nvSpPr>
          <p:spPr bwMode="auto">
            <a:xfrm>
              <a:off x="2592" y="3264"/>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45" name="Rectangle 22">
              <a:extLst>
                <a:ext uri="{FF2B5EF4-FFF2-40B4-BE49-F238E27FC236}">
                  <a16:creationId xmlns:a16="http://schemas.microsoft.com/office/drawing/2014/main" id="{A2EDEAFE-3F90-7DDE-FB33-D190025579B5}"/>
                </a:ext>
              </a:extLst>
            </p:cNvPr>
            <p:cNvSpPr>
              <a:spLocks noChangeArrowheads="1"/>
            </p:cNvSpPr>
            <p:nvPr/>
          </p:nvSpPr>
          <p:spPr bwMode="auto">
            <a:xfrm>
              <a:off x="1632" y="3552"/>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a:t>pufferkészlet</a:t>
              </a:r>
              <a:endParaRPr lang="en-US" altLang="hu-HU"/>
            </a:p>
          </p:txBody>
        </p:sp>
      </p:grpSp>
      <p:grpSp>
        <p:nvGrpSpPr>
          <p:cNvPr id="3" name="Group 48">
            <a:extLst>
              <a:ext uri="{FF2B5EF4-FFF2-40B4-BE49-F238E27FC236}">
                <a16:creationId xmlns:a16="http://schemas.microsoft.com/office/drawing/2014/main" id="{C596C1EA-6C40-5102-43D1-CB1EA3C500ED}"/>
              </a:ext>
            </a:extLst>
          </p:cNvPr>
          <p:cNvGrpSpPr>
            <a:grpSpLocks/>
          </p:cNvGrpSpPr>
          <p:nvPr/>
        </p:nvGrpSpPr>
        <p:grpSpPr bwMode="auto">
          <a:xfrm>
            <a:off x="4876800" y="4114800"/>
            <a:ext cx="1495425" cy="685800"/>
            <a:chOff x="3072" y="2352"/>
            <a:chExt cx="942" cy="432"/>
          </a:xfrm>
        </p:grpSpPr>
        <p:sp>
          <p:nvSpPr>
            <p:cNvPr id="21527" name="Freeform 31">
              <a:extLst>
                <a:ext uri="{FF2B5EF4-FFF2-40B4-BE49-F238E27FC236}">
                  <a16:creationId xmlns:a16="http://schemas.microsoft.com/office/drawing/2014/main" id="{16BB5157-90AC-A259-6CEF-9C9A195A4ADC}"/>
                </a:ext>
              </a:extLst>
            </p:cNvPr>
            <p:cNvSpPr>
              <a:spLocks/>
            </p:cNvSpPr>
            <p:nvPr/>
          </p:nvSpPr>
          <p:spPr bwMode="auto">
            <a:xfrm>
              <a:off x="3072" y="2688"/>
              <a:ext cx="912" cy="96"/>
            </a:xfrm>
            <a:custGeom>
              <a:avLst/>
              <a:gdLst>
                <a:gd name="T0" fmla="*/ 0 w 912"/>
                <a:gd name="T1" fmla="*/ 240 h 240"/>
                <a:gd name="T2" fmla="*/ 480 w 912"/>
                <a:gd name="T3" fmla="*/ 0 h 240"/>
                <a:gd name="T4" fmla="*/ 912 w 912"/>
                <a:gd name="T5" fmla="*/ 240 h 240"/>
                <a:gd name="T6" fmla="*/ 0 60000 65536"/>
                <a:gd name="T7" fmla="*/ 0 60000 65536"/>
                <a:gd name="T8" fmla="*/ 0 60000 65536"/>
                <a:gd name="T9" fmla="*/ 0 w 912"/>
                <a:gd name="T10" fmla="*/ 0 h 240"/>
                <a:gd name="T11" fmla="*/ 912 w 912"/>
                <a:gd name="T12" fmla="*/ 240 h 240"/>
              </a:gdLst>
              <a:ahLst/>
              <a:cxnLst>
                <a:cxn ang="T6">
                  <a:pos x="T0" y="T1"/>
                </a:cxn>
                <a:cxn ang="T7">
                  <a:pos x="T2" y="T3"/>
                </a:cxn>
                <a:cxn ang="T8">
                  <a:pos x="T4" y="T5"/>
                </a:cxn>
              </a:cxnLst>
              <a:rect l="T9" t="T10" r="T11" b="T12"/>
              <a:pathLst>
                <a:path w="912" h="240">
                  <a:moveTo>
                    <a:pt x="0" y="240"/>
                  </a:moveTo>
                  <a:cubicBezTo>
                    <a:pt x="164" y="120"/>
                    <a:pt x="328" y="0"/>
                    <a:pt x="480" y="0"/>
                  </a:cubicBezTo>
                  <a:cubicBezTo>
                    <a:pt x="632" y="0"/>
                    <a:pt x="772" y="120"/>
                    <a:pt x="912" y="24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1528" name="Rectangle 32">
              <a:extLst>
                <a:ext uri="{FF2B5EF4-FFF2-40B4-BE49-F238E27FC236}">
                  <a16:creationId xmlns:a16="http://schemas.microsoft.com/office/drawing/2014/main" id="{BF3B9AF8-AE14-89FF-4AAD-12C05F88B1E7}"/>
                </a:ext>
              </a:extLst>
            </p:cNvPr>
            <p:cNvSpPr>
              <a:spLocks noChangeArrowheads="1"/>
            </p:cNvSpPr>
            <p:nvPr/>
          </p:nvSpPr>
          <p:spPr bwMode="auto">
            <a:xfrm>
              <a:off x="3099" y="2352"/>
              <a:ext cx="91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a:t>Lapkérés</a:t>
              </a:r>
              <a:endParaRPr lang="en-US" altLang="hu-HU"/>
            </a:p>
          </p:txBody>
        </p:sp>
      </p:grpSp>
      <p:grpSp>
        <p:nvGrpSpPr>
          <p:cNvPr id="4" name="Group 47">
            <a:extLst>
              <a:ext uri="{FF2B5EF4-FFF2-40B4-BE49-F238E27FC236}">
                <a16:creationId xmlns:a16="http://schemas.microsoft.com/office/drawing/2014/main" id="{77B97DA6-1357-7D3E-BA9E-E36211BEDFF0}"/>
              </a:ext>
            </a:extLst>
          </p:cNvPr>
          <p:cNvGrpSpPr>
            <a:grpSpLocks/>
          </p:cNvGrpSpPr>
          <p:nvPr/>
        </p:nvGrpSpPr>
        <p:grpSpPr bwMode="auto">
          <a:xfrm>
            <a:off x="857250" y="4191000"/>
            <a:ext cx="1571625" cy="685800"/>
            <a:chOff x="540" y="2400"/>
            <a:chExt cx="990" cy="432"/>
          </a:xfrm>
        </p:grpSpPr>
        <p:sp>
          <p:nvSpPr>
            <p:cNvPr id="21525" name="Freeform 33">
              <a:extLst>
                <a:ext uri="{FF2B5EF4-FFF2-40B4-BE49-F238E27FC236}">
                  <a16:creationId xmlns:a16="http://schemas.microsoft.com/office/drawing/2014/main" id="{F58D6329-C9F9-3973-845E-22C06B09154B}"/>
                </a:ext>
              </a:extLst>
            </p:cNvPr>
            <p:cNvSpPr>
              <a:spLocks/>
            </p:cNvSpPr>
            <p:nvPr/>
          </p:nvSpPr>
          <p:spPr bwMode="auto">
            <a:xfrm>
              <a:off x="576" y="2736"/>
              <a:ext cx="912" cy="96"/>
            </a:xfrm>
            <a:custGeom>
              <a:avLst/>
              <a:gdLst>
                <a:gd name="T0" fmla="*/ 0 w 912"/>
                <a:gd name="T1" fmla="*/ 240 h 240"/>
                <a:gd name="T2" fmla="*/ 480 w 912"/>
                <a:gd name="T3" fmla="*/ 0 h 240"/>
                <a:gd name="T4" fmla="*/ 912 w 912"/>
                <a:gd name="T5" fmla="*/ 240 h 240"/>
                <a:gd name="T6" fmla="*/ 0 60000 65536"/>
                <a:gd name="T7" fmla="*/ 0 60000 65536"/>
                <a:gd name="T8" fmla="*/ 0 60000 65536"/>
                <a:gd name="T9" fmla="*/ 0 w 912"/>
                <a:gd name="T10" fmla="*/ 0 h 240"/>
                <a:gd name="T11" fmla="*/ 912 w 912"/>
                <a:gd name="T12" fmla="*/ 240 h 240"/>
              </a:gdLst>
              <a:ahLst/>
              <a:cxnLst>
                <a:cxn ang="T6">
                  <a:pos x="T0" y="T1"/>
                </a:cxn>
                <a:cxn ang="T7">
                  <a:pos x="T2" y="T3"/>
                </a:cxn>
                <a:cxn ang="T8">
                  <a:pos x="T4" y="T5"/>
                </a:cxn>
              </a:cxnLst>
              <a:rect l="T9" t="T10" r="T11" b="T12"/>
              <a:pathLst>
                <a:path w="912" h="240">
                  <a:moveTo>
                    <a:pt x="0" y="240"/>
                  </a:moveTo>
                  <a:cubicBezTo>
                    <a:pt x="164" y="120"/>
                    <a:pt x="328" y="0"/>
                    <a:pt x="480" y="0"/>
                  </a:cubicBezTo>
                  <a:cubicBezTo>
                    <a:pt x="632" y="0"/>
                    <a:pt x="772" y="120"/>
                    <a:pt x="912" y="24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1526" name="Rectangle 34">
              <a:extLst>
                <a:ext uri="{FF2B5EF4-FFF2-40B4-BE49-F238E27FC236}">
                  <a16:creationId xmlns:a16="http://schemas.microsoft.com/office/drawing/2014/main" id="{A4336F2C-549C-CA0D-B459-6DFFB58E29A0}"/>
                </a:ext>
              </a:extLst>
            </p:cNvPr>
            <p:cNvSpPr>
              <a:spLocks noChangeArrowheads="1"/>
            </p:cNvSpPr>
            <p:nvPr/>
          </p:nvSpPr>
          <p:spPr bwMode="auto">
            <a:xfrm>
              <a:off x="540" y="2400"/>
              <a:ext cx="9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a:t>Lapkérés</a:t>
              </a:r>
              <a:endParaRPr lang="en-US" altLang="hu-HU"/>
            </a:p>
          </p:txBody>
        </p:sp>
      </p:grpSp>
      <p:grpSp>
        <p:nvGrpSpPr>
          <p:cNvPr id="5" name="Group 49">
            <a:extLst>
              <a:ext uri="{FF2B5EF4-FFF2-40B4-BE49-F238E27FC236}">
                <a16:creationId xmlns:a16="http://schemas.microsoft.com/office/drawing/2014/main" id="{A7D3C6FD-19C4-F330-4476-4F6FA8FF7FED}"/>
              </a:ext>
            </a:extLst>
          </p:cNvPr>
          <p:cNvGrpSpPr>
            <a:grpSpLocks/>
          </p:cNvGrpSpPr>
          <p:nvPr/>
        </p:nvGrpSpPr>
        <p:grpSpPr bwMode="auto">
          <a:xfrm>
            <a:off x="4876800" y="5486400"/>
            <a:ext cx="1447800" cy="609600"/>
            <a:chOff x="3072" y="3216"/>
            <a:chExt cx="912" cy="384"/>
          </a:xfrm>
        </p:grpSpPr>
        <p:sp>
          <p:nvSpPr>
            <p:cNvPr id="21523" name="Freeform 45">
              <a:extLst>
                <a:ext uri="{FF2B5EF4-FFF2-40B4-BE49-F238E27FC236}">
                  <a16:creationId xmlns:a16="http://schemas.microsoft.com/office/drawing/2014/main" id="{6C9FE043-EC14-755A-FD96-C89FA3A882FC}"/>
                </a:ext>
              </a:extLst>
            </p:cNvPr>
            <p:cNvSpPr>
              <a:spLocks/>
            </p:cNvSpPr>
            <p:nvPr/>
          </p:nvSpPr>
          <p:spPr bwMode="auto">
            <a:xfrm flipV="1">
              <a:off x="3072" y="3216"/>
              <a:ext cx="912" cy="96"/>
            </a:xfrm>
            <a:custGeom>
              <a:avLst/>
              <a:gdLst>
                <a:gd name="T0" fmla="*/ 0 w 912"/>
                <a:gd name="T1" fmla="*/ 240 h 240"/>
                <a:gd name="T2" fmla="*/ 480 w 912"/>
                <a:gd name="T3" fmla="*/ 0 h 240"/>
                <a:gd name="T4" fmla="*/ 912 w 912"/>
                <a:gd name="T5" fmla="*/ 240 h 240"/>
                <a:gd name="T6" fmla="*/ 0 60000 65536"/>
                <a:gd name="T7" fmla="*/ 0 60000 65536"/>
                <a:gd name="T8" fmla="*/ 0 60000 65536"/>
                <a:gd name="T9" fmla="*/ 0 w 912"/>
                <a:gd name="T10" fmla="*/ 0 h 240"/>
                <a:gd name="T11" fmla="*/ 912 w 912"/>
                <a:gd name="T12" fmla="*/ 240 h 240"/>
              </a:gdLst>
              <a:ahLst/>
              <a:cxnLst>
                <a:cxn ang="T6">
                  <a:pos x="T0" y="T1"/>
                </a:cxn>
                <a:cxn ang="T7">
                  <a:pos x="T2" y="T3"/>
                </a:cxn>
                <a:cxn ang="T8">
                  <a:pos x="T4" y="T5"/>
                </a:cxn>
              </a:cxnLst>
              <a:rect l="T9" t="T10" r="T11" b="T12"/>
              <a:pathLst>
                <a:path w="912" h="240">
                  <a:moveTo>
                    <a:pt x="0" y="240"/>
                  </a:moveTo>
                  <a:cubicBezTo>
                    <a:pt x="164" y="120"/>
                    <a:pt x="328" y="0"/>
                    <a:pt x="480" y="0"/>
                  </a:cubicBezTo>
                  <a:cubicBezTo>
                    <a:pt x="632" y="0"/>
                    <a:pt x="772" y="120"/>
                    <a:pt x="912" y="240"/>
                  </a:cubicBezTo>
                </a:path>
              </a:pathLst>
            </a:custGeom>
            <a:noFill/>
            <a:ln w="9525">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1524" name="Rectangle 46">
              <a:extLst>
                <a:ext uri="{FF2B5EF4-FFF2-40B4-BE49-F238E27FC236}">
                  <a16:creationId xmlns:a16="http://schemas.microsoft.com/office/drawing/2014/main" id="{6713213A-2C90-8B0A-11E4-1F601F0C1039}"/>
                </a:ext>
              </a:extLst>
            </p:cNvPr>
            <p:cNvSpPr>
              <a:spLocks noChangeArrowheads="1"/>
            </p:cNvSpPr>
            <p:nvPr/>
          </p:nvSpPr>
          <p:spPr bwMode="auto">
            <a:xfrm>
              <a:off x="3408" y="3360"/>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grpSp>
      <p:sp>
        <p:nvSpPr>
          <p:cNvPr id="48181" name="Rectangle 53">
            <a:extLst>
              <a:ext uri="{FF2B5EF4-FFF2-40B4-BE49-F238E27FC236}">
                <a16:creationId xmlns:a16="http://schemas.microsoft.com/office/drawing/2014/main" id="{A49DEA4F-A671-5DE1-B21F-2A4150EA7BF0}"/>
              </a:ext>
            </a:extLst>
          </p:cNvPr>
          <p:cNvSpPr>
            <a:spLocks noChangeArrowheads="1"/>
          </p:cNvSpPr>
          <p:nvPr/>
        </p:nvSpPr>
        <p:spPr bwMode="auto">
          <a:xfrm>
            <a:off x="3352800" y="4419600"/>
            <a:ext cx="381000" cy="3810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grpSp>
        <p:nvGrpSpPr>
          <p:cNvPr id="6" name="Group 57">
            <a:extLst>
              <a:ext uri="{FF2B5EF4-FFF2-40B4-BE49-F238E27FC236}">
                <a16:creationId xmlns:a16="http://schemas.microsoft.com/office/drawing/2014/main" id="{5E1888C5-053A-0779-3627-445BFEB43127}"/>
              </a:ext>
            </a:extLst>
          </p:cNvPr>
          <p:cNvGrpSpPr>
            <a:grpSpLocks/>
          </p:cNvGrpSpPr>
          <p:nvPr/>
        </p:nvGrpSpPr>
        <p:grpSpPr bwMode="auto">
          <a:xfrm>
            <a:off x="914400" y="5486400"/>
            <a:ext cx="1447800" cy="609600"/>
            <a:chOff x="576" y="3216"/>
            <a:chExt cx="912" cy="384"/>
          </a:xfrm>
        </p:grpSpPr>
        <p:sp>
          <p:nvSpPr>
            <p:cNvPr id="21521" name="Freeform 55">
              <a:extLst>
                <a:ext uri="{FF2B5EF4-FFF2-40B4-BE49-F238E27FC236}">
                  <a16:creationId xmlns:a16="http://schemas.microsoft.com/office/drawing/2014/main" id="{2CB840DE-8E81-95E1-8A21-CBD823951A5F}"/>
                </a:ext>
              </a:extLst>
            </p:cNvPr>
            <p:cNvSpPr>
              <a:spLocks/>
            </p:cNvSpPr>
            <p:nvPr/>
          </p:nvSpPr>
          <p:spPr bwMode="auto">
            <a:xfrm flipV="1">
              <a:off x="576" y="3216"/>
              <a:ext cx="912" cy="96"/>
            </a:xfrm>
            <a:custGeom>
              <a:avLst/>
              <a:gdLst>
                <a:gd name="T0" fmla="*/ 0 w 912"/>
                <a:gd name="T1" fmla="*/ 240 h 240"/>
                <a:gd name="T2" fmla="*/ 480 w 912"/>
                <a:gd name="T3" fmla="*/ 0 h 240"/>
                <a:gd name="T4" fmla="*/ 912 w 912"/>
                <a:gd name="T5" fmla="*/ 240 h 240"/>
                <a:gd name="T6" fmla="*/ 0 60000 65536"/>
                <a:gd name="T7" fmla="*/ 0 60000 65536"/>
                <a:gd name="T8" fmla="*/ 0 60000 65536"/>
                <a:gd name="T9" fmla="*/ 0 w 912"/>
                <a:gd name="T10" fmla="*/ 0 h 240"/>
                <a:gd name="T11" fmla="*/ 912 w 912"/>
                <a:gd name="T12" fmla="*/ 240 h 240"/>
              </a:gdLst>
              <a:ahLst/>
              <a:cxnLst>
                <a:cxn ang="T6">
                  <a:pos x="T0" y="T1"/>
                </a:cxn>
                <a:cxn ang="T7">
                  <a:pos x="T2" y="T3"/>
                </a:cxn>
                <a:cxn ang="T8">
                  <a:pos x="T4" y="T5"/>
                </a:cxn>
              </a:cxnLst>
              <a:rect l="T9" t="T10" r="T11" b="T12"/>
              <a:pathLst>
                <a:path w="912" h="240">
                  <a:moveTo>
                    <a:pt x="0" y="240"/>
                  </a:moveTo>
                  <a:cubicBezTo>
                    <a:pt x="164" y="120"/>
                    <a:pt x="328" y="0"/>
                    <a:pt x="480" y="0"/>
                  </a:cubicBezTo>
                  <a:cubicBezTo>
                    <a:pt x="632" y="0"/>
                    <a:pt x="772" y="120"/>
                    <a:pt x="912" y="240"/>
                  </a:cubicBezTo>
                </a:path>
              </a:pathLst>
            </a:custGeom>
            <a:noFill/>
            <a:ln w="9525">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1522" name="Rectangle 56">
              <a:extLst>
                <a:ext uri="{FF2B5EF4-FFF2-40B4-BE49-F238E27FC236}">
                  <a16:creationId xmlns:a16="http://schemas.microsoft.com/office/drawing/2014/main" id="{334F85F8-140C-EF20-BF4A-F991802BB069}"/>
                </a:ext>
              </a:extLst>
            </p:cNvPr>
            <p:cNvSpPr>
              <a:spLocks noChangeArrowheads="1"/>
            </p:cNvSpPr>
            <p:nvPr/>
          </p:nvSpPr>
          <p:spPr bwMode="auto">
            <a:xfrm>
              <a:off x="912" y="3360"/>
              <a:ext cx="240" cy="24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grpSp>
      <p:sp>
        <p:nvSpPr>
          <p:cNvPr id="48188" name="Rectangle 60">
            <a:extLst>
              <a:ext uri="{FF2B5EF4-FFF2-40B4-BE49-F238E27FC236}">
                <a16:creationId xmlns:a16="http://schemas.microsoft.com/office/drawing/2014/main" id="{FFBE4F54-0EE4-640E-80C7-A622A5CFBC32}"/>
              </a:ext>
            </a:extLst>
          </p:cNvPr>
          <p:cNvSpPr>
            <a:spLocks noChangeArrowheads="1"/>
          </p:cNvSpPr>
          <p:nvPr/>
        </p:nvSpPr>
        <p:spPr bwMode="auto">
          <a:xfrm>
            <a:off x="3733800" y="5181600"/>
            <a:ext cx="381000" cy="381000"/>
          </a:xfrm>
          <a:prstGeom prst="rect">
            <a:avLst/>
          </a:prstGeom>
          <a:solidFill>
            <a:schemeClr val="bg2"/>
          </a:solidFill>
          <a:ln w="952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1518" name="Rectangle 61">
            <a:extLst>
              <a:ext uri="{FF2B5EF4-FFF2-40B4-BE49-F238E27FC236}">
                <a16:creationId xmlns:a16="http://schemas.microsoft.com/office/drawing/2014/main" id="{3119E4C7-D64E-CDA4-CC1C-391705F63043}"/>
              </a:ext>
            </a:extLst>
          </p:cNvPr>
          <p:cNvSpPr>
            <a:spLocks noGrp="1" noChangeArrowheads="1"/>
          </p:cNvSpPr>
          <p:nvPr>
            <p:ph type="title"/>
          </p:nvPr>
        </p:nvSpPr>
        <p:spPr/>
        <p:txBody>
          <a:bodyPr/>
          <a:lstStyle/>
          <a:p>
            <a:pPr eaLnBrk="1" hangingPunct="1"/>
            <a:r>
              <a:rPr lang="hu-HU" altLang="hu-HU"/>
              <a:t>Pufferkezelés</a:t>
            </a:r>
            <a:r>
              <a:rPr lang="en-US" altLang="hu-HU"/>
              <a:t> (1/2)</a:t>
            </a:r>
          </a:p>
        </p:txBody>
      </p:sp>
      <p:sp>
        <p:nvSpPr>
          <p:cNvPr id="48178" name="Rectangle 50">
            <a:extLst>
              <a:ext uri="{FF2B5EF4-FFF2-40B4-BE49-F238E27FC236}">
                <a16:creationId xmlns:a16="http://schemas.microsoft.com/office/drawing/2014/main" id="{DA7ABCA3-E835-B8DB-54F0-F41007DCC56D}"/>
              </a:ext>
            </a:extLst>
          </p:cNvPr>
          <p:cNvSpPr>
            <a:spLocks noChangeArrowheads="1"/>
          </p:cNvSpPr>
          <p:nvPr/>
        </p:nvSpPr>
        <p:spPr bwMode="auto">
          <a:xfrm>
            <a:off x="3733800" y="5181600"/>
            <a:ext cx="381000" cy="381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48186" name="Rectangle 58">
            <a:extLst>
              <a:ext uri="{FF2B5EF4-FFF2-40B4-BE49-F238E27FC236}">
                <a16:creationId xmlns:a16="http://schemas.microsoft.com/office/drawing/2014/main" id="{A43876EC-3751-8199-2378-316476651BB8}"/>
              </a:ext>
            </a:extLst>
          </p:cNvPr>
          <p:cNvSpPr>
            <a:spLocks noChangeArrowheads="1"/>
          </p:cNvSpPr>
          <p:nvPr/>
        </p:nvSpPr>
        <p:spPr bwMode="auto">
          <a:xfrm>
            <a:off x="3733800" y="5181600"/>
            <a:ext cx="381000" cy="3810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8190">
                                            <p:txEl>
                                              <p:pRg st="0" end="0"/>
                                            </p:txEl>
                                          </p:spTgt>
                                        </p:tgtEl>
                                        <p:attrNameLst>
                                          <p:attrName>style.visibility</p:attrName>
                                        </p:attrNameLst>
                                      </p:cBhvr>
                                      <p:to>
                                        <p:strVal val="visible"/>
                                      </p:to>
                                    </p:set>
                                    <p:animEffect transition="in" filter="barn(inHorizontal)">
                                      <p:cBhvr>
                                        <p:cTn id="7" dur="500"/>
                                        <p:tgtEl>
                                          <p:spTgt spid="481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8190">
                                            <p:txEl>
                                              <p:pRg st="1" end="1"/>
                                            </p:txEl>
                                          </p:spTgt>
                                        </p:tgtEl>
                                        <p:attrNameLst>
                                          <p:attrName>style.visibility</p:attrName>
                                        </p:attrNameLst>
                                      </p:cBhvr>
                                      <p:to>
                                        <p:strVal val="visible"/>
                                      </p:to>
                                    </p:set>
                                    <p:animEffect transition="in" filter="barn(inHorizontal)">
                                      <p:cBhvr>
                                        <p:cTn id="12" dur="500"/>
                                        <p:tgtEl>
                                          <p:spTgt spid="48190">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48190">
                                            <p:txEl>
                                              <p:pRg st="2" end="2"/>
                                            </p:txEl>
                                          </p:spTgt>
                                        </p:tgtEl>
                                        <p:attrNameLst>
                                          <p:attrName>style.visibility</p:attrName>
                                        </p:attrNameLst>
                                      </p:cBhvr>
                                      <p:to>
                                        <p:strVal val="visible"/>
                                      </p:to>
                                    </p:set>
                                    <p:animEffect transition="in" filter="barn(inHorizontal)">
                                      <p:cBhvr>
                                        <p:cTn id="23" dur="500"/>
                                        <p:tgtEl>
                                          <p:spTgt spid="4819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818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1" nodeType="clickEffect">
                                  <p:stCondLst>
                                    <p:cond delay="0"/>
                                  </p:stCondLst>
                                  <p:childTnLst>
                                    <p:animEffect transition="out" filter="blinds(horizontal)">
                                      <p:cBhvr>
                                        <p:cTn id="35" dur="500"/>
                                        <p:tgtEl>
                                          <p:spTgt spid="48181"/>
                                        </p:tgtEl>
                                      </p:cBhvr>
                                    </p:animEffect>
                                    <p:set>
                                      <p:cBhvr>
                                        <p:cTn id="36" dur="1" fill="hold">
                                          <p:stCondLst>
                                            <p:cond delay="499"/>
                                          </p:stCondLst>
                                        </p:cTn>
                                        <p:tgtEl>
                                          <p:spTgt spid="48181"/>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48190">
                                            <p:txEl>
                                              <p:pRg st="3" end="3"/>
                                            </p:txEl>
                                          </p:spTgt>
                                        </p:tgtEl>
                                        <p:attrNameLst>
                                          <p:attrName>style.visibility</p:attrName>
                                        </p:attrNameLst>
                                      </p:cBhvr>
                                      <p:to>
                                        <p:strVal val="visible"/>
                                      </p:to>
                                    </p:set>
                                    <p:animEffect transition="in" filter="barn(inHorizontal)">
                                      <p:cBhvr>
                                        <p:cTn id="44" dur="500"/>
                                        <p:tgtEl>
                                          <p:spTgt spid="48190">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48190">
                                            <p:txEl>
                                              <p:pRg st="4" end="4"/>
                                            </p:txEl>
                                          </p:spTgt>
                                        </p:tgtEl>
                                        <p:attrNameLst>
                                          <p:attrName>style.visibility</p:attrName>
                                        </p:attrNameLst>
                                      </p:cBhvr>
                                      <p:to>
                                        <p:strVal val="visible"/>
                                      </p:to>
                                    </p:set>
                                    <p:animEffect transition="in" filter="barn(inHorizontal)">
                                      <p:cBhvr>
                                        <p:cTn id="49" dur="500"/>
                                        <p:tgtEl>
                                          <p:spTgt spid="48190">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8188"/>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6" fill="hold" grpId="0" nodeType="clickEffect">
                                  <p:stCondLst>
                                    <p:cond delay="0"/>
                                  </p:stCondLst>
                                  <p:childTnLst>
                                    <p:set>
                                      <p:cBhvr>
                                        <p:cTn id="57" dur="1" fill="hold">
                                          <p:stCondLst>
                                            <p:cond delay="0"/>
                                          </p:stCondLst>
                                        </p:cTn>
                                        <p:tgtEl>
                                          <p:spTgt spid="48190">
                                            <p:txEl>
                                              <p:pRg st="5" end="5"/>
                                            </p:txEl>
                                          </p:spTgt>
                                        </p:tgtEl>
                                        <p:attrNameLst>
                                          <p:attrName>style.visibility</p:attrName>
                                        </p:attrNameLst>
                                      </p:cBhvr>
                                      <p:to>
                                        <p:strVal val="visible"/>
                                      </p:to>
                                    </p:set>
                                    <p:animEffect transition="in" filter="barn(inHorizontal)">
                                      <p:cBhvr>
                                        <p:cTn id="58" dur="500"/>
                                        <p:tgtEl>
                                          <p:spTgt spid="48190">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817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818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6" presetClass="entr" presetSubtype="26" fill="hold" grpId="0" nodeType="clickEffect">
                                  <p:stCondLst>
                                    <p:cond delay="0"/>
                                  </p:stCondLst>
                                  <p:childTnLst>
                                    <p:set>
                                      <p:cBhvr>
                                        <p:cTn id="82" dur="1" fill="hold">
                                          <p:stCondLst>
                                            <p:cond delay="0"/>
                                          </p:stCondLst>
                                        </p:cTn>
                                        <p:tgtEl>
                                          <p:spTgt spid="48190">
                                            <p:txEl>
                                              <p:pRg st="6" end="6"/>
                                            </p:txEl>
                                          </p:spTgt>
                                        </p:tgtEl>
                                        <p:attrNameLst>
                                          <p:attrName>style.visibility</p:attrName>
                                        </p:attrNameLst>
                                      </p:cBhvr>
                                      <p:to>
                                        <p:strVal val="visible"/>
                                      </p:to>
                                    </p:set>
                                    <p:animEffect transition="in" filter="barn(inHorizontal)">
                                      <p:cBhvr>
                                        <p:cTn id="83" dur="500"/>
                                        <p:tgtEl>
                                          <p:spTgt spid="481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0" grpId="0" build="p"/>
      <p:bldP spid="48181" grpId="0" animBg="1"/>
      <p:bldP spid="48181" grpId="1" animBg="1"/>
      <p:bldP spid="48188" grpId="0" animBg="1"/>
      <p:bldP spid="48178" grpId="0" animBg="1"/>
      <p:bldP spid="481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a:extLst>
              <a:ext uri="{FF2B5EF4-FFF2-40B4-BE49-F238E27FC236}">
                <a16:creationId xmlns:a16="http://schemas.microsoft.com/office/drawing/2014/main" id="{FCBA22A6-F8C0-CDE5-B38F-F100E049B28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22531" name="Footer Placeholder 4">
            <a:extLst>
              <a:ext uri="{FF2B5EF4-FFF2-40B4-BE49-F238E27FC236}">
                <a16:creationId xmlns:a16="http://schemas.microsoft.com/office/drawing/2014/main" id="{6CDF0E65-6D34-DF0F-D60A-3947E3FC8BC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22532" name="Slide Number Placeholder 5">
            <a:extLst>
              <a:ext uri="{FF2B5EF4-FFF2-40B4-BE49-F238E27FC236}">
                <a16:creationId xmlns:a16="http://schemas.microsoft.com/office/drawing/2014/main" id="{853422EF-36BD-480B-F6EC-711925F4A0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5E653698-39C6-4F77-91A2-33171FEB579E}" type="slidenum">
              <a:rPr lang="en-US" altLang="hu-HU" sz="900"/>
              <a:pPr/>
              <a:t>11</a:t>
            </a:fld>
            <a:endParaRPr lang="en-US" altLang="hu-HU" sz="900"/>
          </a:p>
        </p:txBody>
      </p:sp>
      <p:sp>
        <p:nvSpPr>
          <p:cNvPr id="22533" name="Rectangle 2">
            <a:extLst>
              <a:ext uri="{FF2B5EF4-FFF2-40B4-BE49-F238E27FC236}">
                <a16:creationId xmlns:a16="http://schemas.microsoft.com/office/drawing/2014/main" id="{9B0C975C-57FD-E027-7C36-A68B150C3CB2}"/>
              </a:ext>
            </a:extLst>
          </p:cNvPr>
          <p:cNvSpPr>
            <a:spLocks noGrp="1" noChangeArrowheads="1"/>
          </p:cNvSpPr>
          <p:nvPr>
            <p:ph type="title"/>
          </p:nvPr>
        </p:nvSpPr>
        <p:spPr/>
        <p:txBody>
          <a:bodyPr/>
          <a:lstStyle/>
          <a:p>
            <a:pPr eaLnBrk="1" hangingPunct="1"/>
            <a:r>
              <a:rPr lang="hu-HU" altLang="hu-HU"/>
              <a:t>Pufferkezelés</a:t>
            </a:r>
            <a:r>
              <a:rPr lang="en-US" altLang="hu-HU"/>
              <a:t> (2/2)</a:t>
            </a:r>
          </a:p>
        </p:txBody>
      </p:sp>
      <p:sp>
        <p:nvSpPr>
          <p:cNvPr id="54275" name="Rectangle 3">
            <a:extLst>
              <a:ext uri="{FF2B5EF4-FFF2-40B4-BE49-F238E27FC236}">
                <a16:creationId xmlns:a16="http://schemas.microsoft.com/office/drawing/2014/main" id="{984676A1-4AF0-6328-0ABF-001639730B40}"/>
              </a:ext>
            </a:extLst>
          </p:cNvPr>
          <p:cNvSpPr>
            <a:spLocks noGrp="1" noChangeArrowheads="1"/>
          </p:cNvSpPr>
          <p:nvPr>
            <p:ph type="body" idx="1"/>
          </p:nvPr>
        </p:nvSpPr>
        <p:spPr/>
        <p:txBody>
          <a:bodyPr/>
          <a:lstStyle/>
          <a:p>
            <a:pPr eaLnBrk="1" hangingPunct="1"/>
            <a:r>
              <a:rPr lang="hu-HU" altLang="hu-HU"/>
              <a:t>Mi van, ha nincs üres lapkeret?</a:t>
            </a:r>
            <a:endParaRPr lang="en-US" altLang="hu-HU"/>
          </a:p>
          <a:p>
            <a:pPr lvl="1" eaLnBrk="1" hangingPunct="1"/>
            <a:r>
              <a:rPr lang="hu-HU" altLang="hu-HU"/>
              <a:t>Kiválasztjuk a feláldozandó lapot</a:t>
            </a:r>
            <a:endParaRPr lang="en-US" altLang="hu-HU"/>
          </a:p>
          <a:p>
            <a:pPr lvl="1" eaLnBrk="1" hangingPunct="1"/>
            <a:r>
              <a:rPr lang="hu-HU" altLang="hu-HU"/>
              <a:t>Minden laphoz van egy piszkos (dirty) jelző</a:t>
            </a:r>
            <a:endParaRPr lang="en-US" altLang="hu-HU"/>
          </a:p>
          <a:p>
            <a:pPr lvl="1" eaLnBrk="1" hangingPunct="1"/>
            <a:r>
              <a:rPr lang="hu-HU" altLang="hu-HU"/>
              <a:t>Ha a kiválasztott lap piszkos, visszaírjuk a lemezre</a:t>
            </a:r>
            <a:endParaRPr lang="en-US" altLang="hu-HU"/>
          </a:p>
          <a:p>
            <a:pPr eaLnBrk="1" hangingPunct="1"/>
            <a:r>
              <a:rPr lang="hu-HU" altLang="hu-HU"/>
              <a:t>Melyik lapot válasszuk</a:t>
            </a:r>
            <a:r>
              <a:rPr lang="en-US" altLang="hu-HU"/>
              <a:t>?</a:t>
            </a:r>
          </a:p>
          <a:p>
            <a:pPr lvl="1" eaLnBrk="1" hangingPunct="1"/>
            <a:r>
              <a:rPr lang="hu-HU" altLang="hu-HU"/>
              <a:t>Cserélési szabályok</a:t>
            </a:r>
            <a:r>
              <a:rPr lang="en-US" altLang="hu-HU"/>
              <a:t> (LRU, MRU)</a:t>
            </a:r>
          </a:p>
        </p:txBody>
      </p:sp>
      <p:sp>
        <p:nvSpPr>
          <p:cNvPr id="22535" name="AutoShape 4">
            <a:extLst>
              <a:ext uri="{FF2B5EF4-FFF2-40B4-BE49-F238E27FC236}">
                <a16:creationId xmlns:a16="http://schemas.microsoft.com/office/drawing/2014/main" id="{69BB5C12-5AE7-405A-9904-331AC13324D3}"/>
              </a:ext>
            </a:extLst>
          </p:cNvPr>
          <p:cNvSpPr>
            <a:spLocks noChangeArrowheads="1"/>
          </p:cNvSpPr>
          <p:nvPr/>
        </p:nvSpPr>
        <p:spPr bwMode="auto">
          <a:xfrm>
            <a:off x="6477000" y="4572000"/>
            <a:ext cx="1447800" cy="990600"/>
          </a:xfrm>
          <a:prstGeom prst="flowChartMagneticDisk">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a:t>lemez</a:t>
            </a:r>
            <a:endParaRPr lang="en-US" altLang="hu-HU"/>
          </a:p>
        </p:txBody>
      </p:sp>
      <p:grpSp>
        <p:nvGrpSpPr>
          <p:cNvPr id="22536" name="Group 23">
            <a:extLst>
              <a:ext uri="{FF2B5EF4-FFF2-40B4-BE49-F238E27FC236}">
                <a16:creationId xmlns:a16="http://schemas.microsoft.com/office/drawing/2014/main" id="{12CAB464-0732-AC72-4DDE-B324D62DC39A}"/>
              </a:ext>
            </a:extLst>
          </p:cNvPr>
          <p:cNvGrpSpPr>
            <a:grpSpLocks/>
          </p:cNvGrpSpPr>
          <p:nvPr/>
        </p:nvGrpSpPr>
        <p:grpSpPr bwMode="auto">
          <a:xfrm>
            <a:off x="914400" y="4038600"/>
            <a:ext cx="1495425" cy="685800"/>
            <a:chOff x="576" y="2400"/>
            <a:chExt cx="942" cy="432"/>
          </a:xfrm>
        </p:grpSpPr>
        <p:sp>
          <p:nvSpPr>
            <p:cNvPr id="22562" name="Freeform 24">
              <a:extLst>
                <a:ext uri="{FF2B5EF4-FFF2-40B4-BE49-F238E27FC236}">
                  <a16:creationId xmlns:a16="http://schemas.microsoft.com/office/drawing/2014/main" id="{220258E7-8238-6448-2C7D-4B5D6ECD79B7}"/>
                </a:ext>
              </a:extLst>
            </p:cNvPr>
            <p:cNvSpPr>
              <a:spLocks/>
            </p:cNvSpPr>
            <p:nvPr/>
          </p:nvSpPr>
          <p:spPr bwMode="auto">
            <a:xfrm>
              <a:off x="576" y="2736"/>
              <a:ext cx="912" cy="96"/>
            </a:xfrm>
            <a:custGeom>
              <a:avLst/>
              <a:gdLst>
                <a:gd name="T0" fmla="*/ 0 w 912"/>
                <a:gd name="T1" fmla="*/ 240 h 240"/>
                <a:gd name="T2" fmla="*/ 480 w 912"/>
                <a:gd name="T3" fmla="*/ 0 h 240"/>
                <a:gd name="T4" fmla="*/ 912 w 912"/>
                <a:gd name="T5" fmla="*/ 240 h 240"/>
                <a:gd name="T6" fmla="*/ 0 60000 65536"/>
                <a:gd name="T7" fmla="*/ 0 60000 65536"/>
                <a:gd name="T8" fmla="*/ 0 60000 65536"/>
                <a:gd name="T9" fmla="*/ 0 w 912"/>
                <a:gd name="T10" fmla="*/ 0 h 240"/>
                <a:gd name="T11" fmla="*/ 912 w 912"/>
                <a:gd name="T12" fmla="*/ 240 h 240"/>
              </a:gdLst>
              <a:ahLst/>
              <a:cxnLst>
                <a:cxn ang="T6">
                  <a:pos x="T0" y="T1"/>
                </a:cxn>
                <a:cxn ang="T7">
                  <a:pos x="T2" y="T3"/>
                </a:cxn>
                <a:cxn ang="T8">
                  <a:pos x="T4" y="T5"/>
                </a:cxn>
              </a:cxnLst>
              <a:rect l="T9" t="T10" r="T11" b="T12"/>
              <a:pathLst>
                <a:path w="912" h="240">
                  <a:moveTo>
                    <a:pt x="0" y="240"/>
                  </a:moveTo>
                  <a:cubicBezTo>
                    <a:pt x="164" y="120"/>
                    <a:pt x="328" y="0"/>
                    <a:pt x="480" y="0"/>
                  </a:cubicBezTo>
                  <a:cubicBezTo>
                    <a:pt x="632" y="0"/>
                    <a:pt x="772" y="120"/>
                    <a:pt x="912" y="24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2563" name="Rectangle 25">
              <a:extLst>
                <a:ext uri="{FF2B5EF4-FFF2-40B4-BE49-F238E27FC236}">
                  <a16:creationId xmlns:a16="http://schemas.microsoft.com/office/drawing/2014/main" id="{D70F8CDC-5F50-2338-32F8-1B92475AB351}"/>
                </a:ext>
              </a:extLst>
            </p:cNvPr>
            <p:cNvSpPr>
              <a:spLocks noChangeArrowheads="1"/>
            </p:cNvSpPr>
            <p:nvPr/>
          </p:nvSpPr>
          <p:spPr bwMode="auto">
            <a:xfrm>
              <a:off x="603" y="2400"/>
              <a:ext cx="91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a:t>Lapkérés</a:t>
              </a:r>
              <a:endParaRPr lang="en-US" altLang="hu-HU"/>
            </a:p>
          </p:txBody>
        </p:sp>
      </p:grpSp>
      <p:grpSp>
        <p:nvGrpSpPr>
          <p:cNvPr id="22537" name="Group 30">
            <a:extLst>
              <a:ext uri="{FF2B5EF4-FFF2-40B4-BE49-F238E27FC236}">
                <a16:creationId xmlns:a16="http://schemas.microsoft.com/office/drawing/2014/main" id="{213A9234-5709-E3A5-F624-691D126984EB}"/>
              </a:ext>
            </a:extLst>
          </p:cNvPr>
          <p:cNvGrpSpPr>
            <a:grpSpLocks/>
          </p:cNvGrpSpPr>
          <p:nvPr/>
        </p:nvGrpSpPr>
        <p:grpSpPr bwMode="auto">
          <a:xfrm>
            <a:off x="2590800" y="4267200"/>
            <a:ext cx="2362200" cy="2057400"/>
            <a:chOff x="1632" y="2688"/>
            <a:chExt cx="1488" cy="1296"/>
          </a:xfrm>
        </p:grpSpPr>
        <p:sp>
          <p:nvSpPr>
            <p:cNvPr id="22545" name="Rectangle 6">
              <a:extLst>
                <a:ext uri="{FF2B5EF4-FFF2-40B4-BE49-F238E27FC236}">
                  <a16:creationId xmlns:a16="http://schemas.microsoft.com/office/drawing/2014/main" id="{87FCFD44-DFDB-E2A6-4B93-CCEFBD0A7DC6}"/>
                </a:ext>
              </a:extLst>
            </p:cNvPr>
            <p:cNvSpPr>
              <a:spLocks noChangeArrowheads="1"/>
            </p:cNvSpPr>
            <p:nvPr/>
          </p:nvSpPr>
          <p:spPr bwMode="auto">
            <a:xfrm>
              <a:off x="1872" y="268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46" name="Rectangle 7">
              <a:extLst>
                <a:ext uri="{FF2B5EF4-FFF2-40B4-BE49-F238E27FC236}">
                  <a16:creationId xmlns:a16="http://schemas.microsoft.com/office/drawing/2014/main" id="{2DE19C7C-7ED4-D27D-760A-FC69209179AA}"/>
                </a:ext>
              </a:extLst>
            </p:cNvPr>
            <p:cNvSpPr>
              <a:spLocks noChangeArrowheads="1"/>
            </p:cNvSpPr>
            <p:nvPr/>
          </p:nvSpPr>
          <p:spPr bwMode="auto">
            <a:xfrm>
              <a:off x="2112" y="268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47" name="Rectangle 8">
              <a:extLst>
                <a:ext uri="{FF2B5EF4-FFF2-40B4-BE49-F238E27FC236}">
                  <a16:creationId xmlns:a16="http://schemas.microsoft.com/office/drawing/2014/main" id="{2BBAE3BC-4461-0DBA-EA9D-C7917C7CC005}"/>
                </a:ext>
              </a:extLst>
            </p:cNvPr>
            <p:cNvSpPr>
              <a:spLocks noChangeArrowheads="1"/>
            </p:cNvSpPr>
            <p:nvPr/>
          </p:nvSpPr>
          <p:spPr bwMode="auto">
            <a:xfrm>
              <a:off x="2352" y="268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48" name="Rectangle 9">
              <a:extLst>
                <a:ext uri="{FF2B5EF4-FFF2-40B4-BE49-F238E27FC236}">
                  <a16:creationId xmlns:a16="http://schemas.microsoft.com/office/drawing/2014/main" id="{B9C4B949-0FBE-9EBD-81C3-7037D63EB0DF}"/>
                </a:ext>
              </a:extLst>
            </p:cNvPr>
            <p:cNvSpPr>
              <a:spLocks noChangeArrowheads="1"/>
            </p:cNvSpPr>
            <p:nvPr/>
          </p:nvSpPr>
          <p:spPr bwMode="auto">
            <a:xfrm>
              <a:off x="2592" y="268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49" name="Rectangle 11">
              <a:extLst>
                <a:ext uri="{FF2B5EF4-FFF2-40B4-BE49-F238E27FC236}">
                  <a16:creationId xmlns:a16="http://schemas.microsoft.com/office/drawing/2014/main" id="{A29D91FE-4DA6-4CAB-D5E5-6810134B46B8}"/>
                </a:ext>
              </a:extLst>
            </p:cNvPr>
            <p:cNvSpPr>
              <a:spLocks noChangeArrowheads="1"/>
            </p:cNvSpPr>
            <p:nvPr/>
          </p:nvSpPr>
          <p:spPr bwMode="auto">
            <a:xfrm>
              <a:off x="2112" y="292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50" name="Rectangle 12">
              <a:extLst>
                <a:ext uri="{FF2B5EF4-FFF2-40B4-BE49-F238E27FC236}">
                  <a16:creationId xmlns:a16="http://schemas.microsoft.com/office/drawing/2014/main" id="{88C08766-4D12-C1E6-9B7A-063EEF647940}"/>
                </a:ext>
              </a:extLst>
            </p:cNvPr>
            <p:cNvSpPr>
              <a:spLocks noChangeArrowheads="1"/>
            </p:cNvSpPr>
            <p:nvPr/>
          </p:nvSpPr>
          <p:spPr bwMode="auto">
            <a:xfrm>
              <a:off x="2352" y="292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51" name="Rectangle 14">
              <a:extLst>
                <a:ext uri="{FF2B5EF4-FFF2-40B4-BE49-F238E27FC236}">
                  <a16:creationId xmlns:a16="http://schemas.microsoft.com/office/drawing/2014/main" id="{E55C7ADC-236E-B8F8-9466-32204124BBBE}"/>
                </a:ext>
              </a:extLst>
            </p:cNvPr>
            <p:cNvSpPr>
              <a:spLocks noChangeArrowheads="1"/>
            </p:cNvSpPr>
            <p:nvPr/>
          </p:nvSpPr>
          <p:spPr bwMode="auto">
            <a:xfrm>
              <a:off x="1872" y="316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52" name="Rectangle 15">
              <a:extLst>
                <a:ext uri="{FF2B5EF4-FFF2-40B4-BE49-F238E27FC236}">
                  <a16:creationId xmlns:a16="http://schemas.microsoft.com/office/drawing/2014/main" id="{E4A98FB7-08B5-1183-3817-C5C29B3EA748}"/>
                </a:ext>
              </a:extLst>
            </p:cNvPr>
            <p:cNvSpPr>
              <a:spLocks noChangeArrowheads="1"/>
            </p:cNvSpPr>
            <p:nvPr/>
          </p:nvSpPr>
          <p:spPr bwMode="auto">
            <a:xfrm>
              <a:off x="2112" y="316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53" name="Rectangle 16" descr="Dashed downward diagonal">
              <a:extLst>
                <a:ext uri="{FF2B5EF4-FFF2-40B4-BE49-F238E27FC236}">
                  <a16:creationId xmlns:a16="http://schemas.microsoft.com/office/drawing/2014/main" id="{1A7BE2BD-E7D3-68B7-2C7B-E9C1A0622669}"/>
                </a:ext>
              </a:extLst>
            </p:cNvPr>
            <p:cNvSpPr>
              <a:spLocks noChangeArrowheads="1"/>
            </p:cNvSpPr>
            <p:nvPr/>
          </p:nvSpPr>
          <p:spPr bwMode="auto">
            <a:xfrm>
              <a:off x="2352" y="3168"/>
              <a:ext cx="240" cy="240"/>
            </a:xfrm>
            <a:prstGeom prst="rect">
              <a:avLst/>
            </a:prstGeom>
            <a:pattFill prst="dashDnDiag">
              <a:fgClr>
                <a:schemeClr val="tx1"/>
              </a:fgClr>
              <a:bgClr>
                <a:schemeClr val="accent1"/>
              </a:bgClr>
            </a:patt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54" name="Rectangle 17">
              <a:extLst>
                <a:ext uri="{FF2B5EF4-FFF2-40B4-BE49-F238E27FC236}">
                  <a16:creationId xmlns:a16="http://schemas.microsoft.com/office/drawing/2014/main" id="{A0BD845E-6B84-069B-6B83-89DA7DDCA757}"/>
                </a:ext>
              </a:extLst>
            </p:cNvPr>
            <p:cNvSpPr>
              <a:spLocks noChangeArrowheads="1"/>
            </p:cNvSpPr>
            <p:nvPr/>
          </p:nvSpPr>
          <p:spPr bwMode="auto">
            <a:xfrm>
              <a:off x="2592" y="316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55" name="Rectangle 19">
              <a:extLst>
                <a:ext uri="{FF2B5EF4-FFF2-40B4-BE49-F238E27FC236}">
                  <a16:creationId xmlns:a16="http://schemas.microsoft.com/office/drawing/2014/main" id="{D11496C2-4683-7014-CDEE-EFDCDF800BFC}"/>
                </a:ext>
              </a:extLst>
            </p:cNvPr>
            <p:cNvSpPr>
              <a:spLocks noChangeArrowheads="1"/>
            </p:cNvSpPr>
            <p:nvPr/>
          </p:nvSpPr>
          <p:spPr bwMode="auto">
            <a:xfrm>
              <a:off x="2112" y="340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56" name="Rectangle 20">
              <a:extLst>
                <a:ext uri="{FF2B5EF4-FFF2-40B4-BE49-F238E27FC236}">
                  <a16:creationId xmlns:a16="http://schemas.microsoft.com/office/drawing/2014/main" id="{B40CA8F9-2590-EB0A-E495-319AD8D3FF40}"/>
                </a:ext>
              </a:extLst>
            </p:cNvPr>
            <p:cNvSpPr>
              <a:spLocks noChangeArrowheads="1"/>
            </p:cNvSpPr>
            <p:nvPr/>
          </p:nvSpPr>
          <p:spPr bwMode="auto">
            <a:xfrm>
              <a:off x="2352" y="340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57" name="Rectangle 21">
              <a:extLst>
                <a:ext uri="{FF2B5EF4-FFF2-40B4-BE49-F238E27FC236}">
                  <a16:creationId xmlns:a16="http://schemas.microsoft.com/office/drawing/2014/main" id="{B1835C91-EE8A-EA36-B673-7E20F4B90897}"/>
                </a:ext>
              </a:extLst>
            </p:cNvPr>
            <p:cNvSpPr>
              <a:spLocks noChangeArrowheads="1"/>
            </p:cNvSpPr>
            <p:nvPr/>
          </p:nvSpPr>
          <p:spPr bwMode="auto">
            <a:xfrm>
              <a:off x="2592" y="3408"/>
              <a:ext cx="240" cy="24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58" name="Rectangle 22">
              <a:extLst>
                <a:ext uri="{FF2B5EF4-FFF2-40B4-BE49-F238E27FC236}">
                  <a16:creationId xmlns:a16="http://schemas.microsoft.com/office/drawing/2014/main" id="{CE42C04A-D332-4B88-D23E-A71F53E33D27}"/>
                </a:ext>
              </a:extLst>
            </p:cNvPr>
            <p:cNvSpPr>
              <a:spLocks noChangeArrowheads="1"/>
            </p:cNvSpPr>
            <p:nvPr/>
          </p:nvSpPr>
          <p:spPr bwMode="auto">
            <a:xfrm>
              <a:off x="1632" y="3696"/>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a:t>pufferkészlet</a:t>
              </a:r>
              <a:endParaRPr lang="en-US" altLang="hu-HU"/>
            </a:p>
          </p:txBody>
        </p:sp>
        <p:sp>
          <p:nvSpPr>
            <p:cNvPr id="22559" name="Rectangle 26" descr="Dashed downward diagonal">
              <a:extLst>
                <a:ext uri="{FF2B5EF4-FFF2-40B4-BE49-F238E27FC236}">
                  <a16:creationId xmlns:a16="http://schemas.microsoft.com/office/drawing/2014/main" id="{7F94102C-93D7-52D9-4094-C3AA74524164}"/>
                </a:ext>
              </a:extLst>
            </p:cNvPr>
            <p:cNvSpPr>
              <a:spLocks noChangeArrowheads="1"/>
            </p:cNvSpPr>
            <p:nvPr/>
          </p:nvSpPr>
          <p:spPr bwMode="auto">
            <a:xfrm>
              <a:off x="1872" y="2928"/>
              <a:ext cx="240" cy="240"/>
            </a:xfrm>
            <a:prstGeom prst="rect">
              <a:avLst/>
            </a:prstGeom>
            <a:pattFill prst="dashDnDiag">
              <a:fgClr>
                <a:schemeClr val="tx1"/>
              </a:fgClr>
              <a:bgClr>
                <a:schemeClr val="accent1"/>
              </a:bgClr>
            </a:patt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60" name="Rectangle 27" descr="Dashed downward diagonal">
              <a:extLst>
                <a:ext uri="{FF2B5EF4-FFF2-40B4-BE49-F238E27FC236}">
                  <a16:creationId xmlns:a16="http://schemas.microsoft.com/office/drawing/2014/main" id="{2C7005C0-B3CF-0925-3A88-99F58426A602}"/>
                </a:ext>
              </a:extLst>
            </p:cNvPr>
            <p:cNvSpPr>
              <a:spLocks noChangeArrowheads="1"/>
            </p:cNvSpPr>
            <p:nvPr/>
          </p:nvSpPr>
          <p:spPr bwMode="auto">
            <a:xfrm>
              <a:off x="2592" y="2928"/>
              <a:ext cx="240" cy="240"/>
            </a:xfrm>
            <a:prstGeom prst="rect">
              <a:avLst/>
            </a:prstGeom>
            <a:pattFill prst="dashDnDiag">
              <a:fgClr>
                <a:schemeClr val="tx1"/>
              </a:fgClr>
              <a:bgClr>
                <a:schemeClr val="accent1"/>
              </a:bgClr>
            </a:patt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2561" name="Rectangle 28" descr="Dashed downward diagonal">
              <a:extLst>
                <a:ext uri="{FF2B5EF4-FFF2-40B4-BE49-F238E27FC236}">
                  <a16:creationId xmlns:a16="http://schemas.microsoft.com/office/drawing/2014/main" id="{EB9FB8D0-AFD6-B699-E0ED-B48396747481}"/>
                </a:ext>
              </a:extLst>
            </p:cNvPr>
            <p:cNvSpPr>
              <a:spLocks noChangeArrowheads="1"/>
            </p:cNvSpPr>
            <p:nvPr/>
          </p:nvSpPr>
          <p:spPr bwMode="auto">
            <a:xfrm>
              <a:off x="1872" y="3408"/>
              <a:ext cx="240" cy="240"/>
            </a:xfrm>
            <a:prstGeom prst="rect">
              <a:avLst/>
            </a:prstGeom>
            <a:pattFill prst="dashDnDiag">
              <a:fgClr>
                <a:schemeClr val="tx1"/>
              </a:fgClr>
              <a:bgClr>
                <a:schemeClr val="accent1"/>
              </a:bgClr>
            </a:patt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grpSp>
      <p:sp>
        <p:nvSpPr>
          <p:cNvPr id="54301" name="Rectangle 29">
            <a:extLst>
              <a:ext uri="{FF2B5EF4-FFF2-40B4-BE49-F238E27FC236}">
                <a16:creationId xmlns:a16="http://schemas.microsoft.com/office/drawing/2014/main" id="{89E00D51-6ADA-C562-E902-ABB5175F387D}"/>
              </a:ext>
            </a:extLst>
          </p:cNvPr>
          <p:cNvSpPr>
            <a:spLocks noChangeArrowheads="1"/>
          </p:cNvSpPr>
          <p:nvPr/>
        </p:nvSpPr>
        <p:spPr bwMode="auto">
          <a:xfrm>
            <a:off x="3352800" y="4648200"/>
            <a:ext cx="381000" cy="381000"/>
          </a:xfrm>
          <a:prstGeom prst="rect">
            <a:avLst/>
          </a:prstGeom>
          <a:solidFill>
            <a:schemeClr val="accent1"/>
          </a:solidFill>
          <a:ln w="952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54303" name="Rectangle 31">
            <a:extLst>
              <a:ext uri="{FF2B5EF4-FFF2-40B4-BE49-F238E27FC236}">
                <a16:creationId xmlns:a16="http://schemas.microsoft.com/office/drawing/2014/main" id="{2F1C563F-8FB0-EF83-34AE-810817BC9154}"/>
              </a:ext>
            </a:extLst>
          </p:cNvPr>
          <p:cNvSpPr>
            <a:spLocks noChangeArrowheads="1"/>
          </p:cNvSpPr>
          <p:nvPr/>
        </p:nvSpPr>
        <p:spPr bwMode="auto">
          <a:xfrm>
            <a:off x="3352800" y="4648200"/>
            <a:ext cx="381000" cy="381000"/>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grpSp>
        <p:nvGrpSpPr>
          <p:cNvPr id="4" name="Group 39">
            <a:extLst>
              <a:ext uri="{FF2B5EF4-FFF2-40B4-BE49-F238E27FC236}">
                <a16:creationId xmlns:a16="http://schemas.microsoft.com/office/drawing/2014/main" id="{0D992122-45B8-A9C2-3889-84D67B9E27E7}"/>
              </a:ext>
            </a:extLst>
          </p:cNvPr>
          <p:cNvGrpSpPr>
            <a:grpSpLocks/>
          </p:cNvGrpSpPr>
          <p:nvPr/>
        </p:nvGrpSpPr>
        <p:grpSpPr bwMode="auto">
          <a:xfrm>
            <a:off x="4800600" y="4114800"/>
            <a:ext cx="1447800" cy="609600"/>
            <a:chOff x="3024" y="2592"/>
            <a:chExt cx="912" cy="384"/>
          </a:xfrm>
        </p:grpSpPr>
        <p:sp>
          <p:nvSpPr>
            <p:cNvPr id="22543" name="Freeform 33">
              <a:extLst>
                <a:ext uri="{FF2B5EF4-FFF2-40B4-BE49-F238E27FC236}">
                  <a16:creationId xmlns:a16="http://schemas.microsoft.com/office/drawing/2014/main" id="{15992DD8-E66B-4436-AA27-BE660191BBCD}"/>
                </a:ext>
              </a:extLst>
            </p:cNvPr>
            <p:cNvSpPr>
              <a:spLocks/>
            </p:cNvSpPr>
            <p:nvPr/>
          </p:nvSpPr>
          <p:spPr bwMode="auto">
            <a:xfrm>
              <a:off x="3024" y="2880"/>
              <a:ext cx="912" cy="96"/>
            </a:xfrm>
            <a:custGeom>
              <a:avLst/>
              <a:gdLst>
                <a:gd name="T0" fmla="*/ 0 w 912"/>
                <a:gd name="T1" fmla="*/ 240 h 240"/>
                <a:gd name="T2" fmla="*/ 480 w 912"/>
                <a:gd name="T3" fmla="*/ 0 h 240"/>
                <a:gd name="T4" fmla="*/ 912 w 912"/>
                <a:gd name="T5" fmla="*/ 240 h 240"/>
                <a:gd name="T6" fmla="*/ 0 60000 65536"/>
                <a:gd name="T7" fmla="*/ 0 60000 65536"/>
                <a:gd name="T8" fmla="*/ 0 60000 65536"/>
                <a:gd name="T9" fmla="*/ 0 w 912"/>
                <a:gd name="T10" fmla="*/ 0 h 240"/>
                <a:gd name="T11" fmla="*/ 912 w 912"/>
                <a:gd name="T12" fmla="*/ 240 h 240"/>
              </a:gdLst>
              <a:ahLst/>
              <a:cxnLst>
                <a:cxn ang="T6">
                  <a:pos x="T0" y="T1"/>
                </a:cxn>
                <a:cxn ang="T7">
                  <a:pos x="T2" y="T3"/>
                </a:cxn>
                <a:cxn ang="T8">
                  <a:pos x="T4" y="T5"/>
                </a:cxn>
              </a:cxnLst>
              <a:rect l="T9" t="T10" r="T11" b="T12"/>
              <a:pathLst>
                <a:path w="912" h="240">
                  <a:moveTo>
                    <a:pt x="0" y="240"/>
                  </a:moveTo>
                  <a:cubicBezTo>
                    <a:pt x="164" y="120"/>
                    <a:pt x="328" y="0"/>
                    <a:pt x="480" y="0"/>
                  </a:cubicBezTo>
                  <a:cubicBezTo>
                    <a:pt x="632" y="0"/>
                    <a:pt x="772" y="120"/>
                    <a:pt x="912" y="24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2544" name="Rectangle 35" descr="Dashed downward diagonal">
              <a:extLst>
                <a:ext uri="{FF2B5EF4-FFF2-40B4-BE49-F238E27FC236}">
                  <a16:creationId xmlns:a16="http://schemas.microsoft.com/office/drawing/2014/main" id="{72A241D7-5B11-C2D4-FB7A-710CC28492A4}"/>
                </a:ext>
              </a:extLst>
            </p:cNvPr>
            <p:cNvSpPr>
              <a:spLocks noChangeArrowheads="1"/>
            </p:cNvSpPr>
            <p:nvPr/>
          </p:nvSpPr>
          <p:spPr bwMode="auto">
            <a:xfrm>
              <a:off x="3360" y="2592"/>
              <a:ext cx="240" cy="240"/>
            </a:xfrm>
            <a:prstGeom prst="rect">
              <a:avLst/>
            </a:prstGeom>
            <a:pattFill prst="dashDnDiag">
              <a:fgClr>
                <a:schemeClr val="tx1"/>
              </a:fgClr>
              <a:bgClr>
                <a:schemeClr val="accent1"/>
              </a:bgClr>
            </a:patt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grpSp>
      <p:sp>
        <p:nvSpPr>
          <p:cNvPr id="54309" name="Rectangle 37" descr="Dashed downward diagonal">
            <a:extLst>
              <a:ext uri="{FF2B5EF4-FFF2-40B4-BE49-F238E27FC236}">
                <a16:creationId xmlns:a16="http://schemas.microsoft.com/office/drawing/2014/main" id="{85F5EF93-5431-FF02-FB66-0FD07292C5C3}"/>
              </a:ext>
            </a:extLst>
          </p:cNvPr>
          <p:cNvSpPr>
            <a:spLocks noChangeArrowheads="1"/>
          </p:cNvSpPr>
          <p:nvPr/>
        </p:nvSpPr>
        <p:spPr bwMode="auto">
          <a:xfrm>
            <a:off x="4114800" y="4648200"/>
            <a:ext cx="381000" cy="381000"/>
          </a:xfrm>
          <a:prstGeom prst="rect">
            <a:avLst/>
          </a:prstGeom>
          <a:pattFill prst="dashDnDiag">
            <a:fgClr>
              <a:schemeClr val="tx1"/>
            </a:fgClr>
            <a:bgClr>
              <a:schemeClr val="accent1"/>
            </a:bgClr>
          </a:pattFill>
          <a:ln w="9525">
            <a:solidFill>
              <a:srgbClr val="FF0000"/>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54310" name="Rectangle 38">
            <a:extLst>
              <a:ext uri="{FF2B5EF4-FFF2-40B4-BE49-F238E27FC236}">
                <a16:creationId xmlns:a16="http://schemas.microsoft.com/office/drawing/2014/main" id="{DDDA3785-A74F-7C7A-E217-AF6B04F58335}"/>
              </a:ext>
            </a:extLst>
          </p:cNvPr>
          <p:cNvSpPr>
            <a:spLocks noChangeArrowheads="1"/>
          </p:cNvSpPr>
          <p:nvPr/>
        </p:nvSpPr>
        <p:spPr bwMode="auto">
          <a:xfrm>
            <a:off x="4114800" y="4648200"/>
            <a:ext cx="381000" cy="381000"/>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arn(inHorizontal)">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barn(inHorizontal)">
                                      <p:cBhvr>
                                        <p:cTn id="12" dur="500"/>
                                        <p:tgtEl>
                                          <p:spTgt spid="54275">
                                            <p:txEl>
                                              <p:pRg st="1" end="1"/>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43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3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Effect transition="in" filter="barn(inHorizontal)">
                                      <p:cBhvr>
                                        <p:cTn id="23" dur="500"/>
                                        <p:tgtEl>
                                          <p:spTgt spid="54275">
                                            <p:txEl>
                                              <p:pRg st="2" end="2"/>
                                            </p:txEl>
                                          </p:spTgt>
                                        </p:tgtEl>
                                      </p:cBhvr>
                                    </p:animEffect>
                                  </p:childTnLst>
                                </p:cTn>
                              </p:par>
                              <p:par>
                                <p:cTn id="24" presetID="3" presetClass="exit" presetSubtype="10" fill="hold" grpId="1" nodeType="withEffect">
                                  <p:stCondLst>
                                    <p:cond delay="0"/>
                                  </p:stCondLst>
                                  <p:childTnLst>
                                    <p:animEffect transition="out" filter="blinds(horizontal)">
                                      <p:cBhvr>
                                        <p:cTn id="25" dur="500"/>
                                        <p:tgtEl>
                                          <p:spTgt spid="54301"/>
                                        </p:tgtEl>
                                      </p:cBhvr>
                                    </p:animEffect>
                                    <p:set>
                                      <p:cBhvr>
                                        <p:cTn id="26" dur="1" fill="hold">
                                          <p:stCondLst>
                                            <p:cond delay="499"/>
                                          </p:stCondLst>
                                        </p:cTn>
                                        <p:tgtEl>
                                          <p:spTgt spid="54301"/>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54303"/>
                                        </p:tgtEl>
                                      </p:cBhvr>
                                    </p:animEffect>
                                    <p:set>
                                      <p:cBhvr>
                                        <p:cTn id="29" dur="1" fill="hold">
                                          <p:stCondLst>
                                            <p:cond delay="499"/>
                                          </p:stCondLst>
                                        </p:cTn>
                                        <p:tgtEl>
                                          <p:spTgt spid="5430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54275">
                                            <p:txEl>
                                              <p:pRg st="3" end="3"/>
                                            </p:txEl>
                                          </p:spTgt>
                                        </p:tgtEl>
                                        <p:attrNameLst>
                                          <p:attrName>style.visibility</p:attrName>
                                        </p:attrNameLst>
                                      </p:cBhvr>
                                      <p:to>
                                        <p:strVal val="visible"/>
                                      </p:to>
                                    </p:set>
                                    <p:animEffect transition="in" filter="barn(inHorizontal)">
                                      <p:cBhvr>
                                        <p:cTn id="34" dur="500"/>
                                        <p:tgtEl>
                                          <p:spTgt spid="54275">
                                            <p:txEl>
                                              <p:pRg st="3" end="3"/>
                                            </p:txEl>
                                          </p:spTgt>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5430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431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54275">
                                            <p:txEl>
                                              <p:pRg st="4" end="4"/>
                                            </p:txEl>
                                          </p:spTgt>
                                        </p:tgtEl>
                                        <p:attrNameLst>
                                          <p:attrName>style.visibility</p:attrName>
                                        </p:attrNameLst>
                                      </p:cBhvr>
                                      <p:to>
                                        <p:strVal val="visible"/>
                                      </p:to>
                                    </p:set>
                                    <p:animEffect transition="in" filter="barn(inHorizontal)">
                                      <p:cBhvr>
                                        <p:cTn id="54" dur="500"/>
                                        <p:tgtEl>
                                          <p:spTgt spid="54275">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6" fill="hold" grpId="0" nodeType="clickEffect">
                                  <p:stCondLst>
                                    <p:cond delay="0"/>
                                  </p:stCondLst>
                                  <p:childTnLst>
                                    <p:set>
                                      <p:cBhvr>
                                        <p:cTn id="58" dur="1" fill="hold">
                                          <p:stCondLst>
                                            <p:cond delay="0"/>
                                          </p:stCondLst>
                                        </p:cTn>
                                        <p:tgtEl>
                                          <p:spTgt spid="54275">
                                            <p:txEl>
                                              <p:pRg st="5" end="5"/>
                                            </p:txEl>
                                          </p:spTgt>
                                        </p:tgtEl>
                                        <p:attrNameLst>
                                          <p:attrName>style.visibility</p:attrName>
                                        </p:attrNameLst>
                                      </p:cBhvr>
                                      <p:to>
                                        <p:strVal val="visible"/>
                                      </p:to>
                                    </p:set>
                                    <p:animEffect transition="in" filter="barn(inHorizontal)">
                                      <p:cBhvr>
                                        <p:cTn id="59" dur="500"/>
                                        <p:tgtEl>
                                          <p:spTgt spid="54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4301" grpId="0" animBg="1"/>
      <p:bldP spid="54301" grpId="1" animBg="1"/>
      <p:bldP spid="54303" grpId="0" animBg="1"/>
      <p:bldP spid="54303" grpId="1" animBg="1"/>
      <p:bldP spid="54309" grpId="0" animBg="1"/>
      <p:bldP spid="543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2F4C544B-568B-8493-E081-9BE1DE298DCA}"/>
              </a:ext>
            </a:extLst>
          </p:cNvPr>
          <p:cNvPicPr>
            <a:picLocks noChangeAspect="1"/>
          </p:cNvPicPr>
          <p:nvPr/>
        </p:nvPicPr>
        <p:blipFill>
          <a:blip r:embed="rId2"/>
          <a:stretch>
            <a:fillRect/>
          </a:stretch>
        </p:blipFill>
        <p:spPr>
          <a:xfrm>
            <a:off x="751221" y="0"/>
            <a:ext cx="7641558" cy="6858000"/>
          </a:xfrm>
          <a:prstGeom prst="rect">
            <a:avLst/>
          </a:prstGeom>
        </p:spPr>
      </p:pic>
    </p:spTree>
    <p:extLst>
      <p:ext uri="{BB962C8B-B14F-4D97-AF65-F5344CB8AC3E}">
        <p14:creationId xmlns:p14="http://schemas.microsoft.com/office/powerpoint/2010/main" val="371209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62E193-747F-EEF0-5D07-62D216130FAA}"/>
              </a:ext>
            </a:extLst>
          </p:cNvPr>
          <p:cNvSpPr txBox="1"/>
          <p:nvPr/>
        </p:nvSpPr>
        <p:spPr>
          <a:xfrm>
            <a:off x="0" y="476672"/>
            <a:ext cx="9171401" cy="4524315"/>
          </a:xfrm>
          <a:prstGeom prst="rect">
            <a:avLst/>
          </a:prstGeom>
          <a:noFill/>
        </p:spPr>
        <p:txBody>
          <a:bodyPr wrap="square">
            <a:spAutoFit/>
          </a:bodyPr>
          <a:lstStyle/>
          <a:p>
            <a:r>
              <a:rPr lang="hu-HU" dirty="0"/>
              <a:t>[</a:t>
            </a:r>
            <a:r>
              <a:rPr lang="hu-HU" dirty="0" err="1"/>
              <a:t>bits</a:t>
            </a:r>
            <a:r>
              <a:rPr lang="hu-HU" dirty="0"/>
              <a:t> 16]		       ; használjon 16 bitet</a:t>
            </a:r>
          </a:p>
          <a:p>
            <a:r>
              <a:rPr lang="hu-HU" dirty="0"/>
              <a:t>[</a:t>
            </a:r>
            <a:r>
              <a:rPr lang="hu-HU" dirty="0" err="1"/>
              <a:t>org</a:t>
            </a:r>
            <a:r>
              <a:rPr lang="hu-HU" dirty="0"/>
              <a:t> 0x7c00]	       ; beállítja a kezdőcímet:</a:t>
            </a:r>
          </a:p>
          <a:p>
            <a:r>
              <a:rPr lang="hu-HU" dirty="0"/>
              <a:t>   </a:t>
            </a:r>
            <a:r>
              <a:rPr lang="hu-HU" dirty="0" err="1"/>
              <a:t>mov</a:t>
            </a:r>
            <a:r>
              <a:rPr lang="hu-HU" dirty="0"/>
              <a:t> </a:t>
            </a:r>
            <a:r>
              <a:rPr lang="hu-HU" dirty="0" err="1"/>
              <a:t>si</a:t>
            </a:r>
            <a:r>
              <a:rPr lang="hu-HU" dirty="0"/>
              <a:t>, </a:t>
            </a:r>
            <a:r>
              <a:rPr lang="hu-HU" dirty="0" err="1"/>
              <a:t>msg</a:t>
            </a:r>
            <a:r>
              <a:rPr lang="hu-HU" dirty="0"/>
              <a:t>	       ; betölti az "</a:t>
            </a:r>
            <a:r>
              <a:rPr lang="hu-HU" dirty="0" err="1"/>
              <a:t>msg</a:t>
            </a:r>
            <a:r>
              <a:rPr lang="hu-HU" dirty="0"/>
              <a:t>" címét az SI regiszterbe</a:t>
            </a:r>
          </a:p>
          <a:p>
            <a:r>
              <a:rPr lang="hu-HU" dirty="0"/>
              <a:t>   </a:t>
            </a:r>
            <a:r>
              <a:rPr lang="hu-HU" dirty="0" err="1"/>
              <a:t>mov</a:t>
            </a:r>
            <a:r>
              <a:rPr lang="hu-HU" dirty="0"/>
              <a:t> ah, 0x0e	       ; az AH értékét 0x0e -re állítja (függvény távírógép)</a:t>
            </a:r>
          </a:p>
          <a:p>
            <a:r>
              <a:rPr lang="hu-HU" dirty="0" err="1"/>
              <a:t>print_char</a:t>
            </a:r>
            <a:r>
              <a:rPr lang="hu-HU" dirty="0"/>
              <a:t>:</a:t>
            </a:r>
          </a:p>
          <a:p>
            <a:r>
              <a:rPr lang="hu-HU" dirty="0"/>
              <a:t>   </a:t>
            </a:r>
            <a:r>
              <a:rPr lang="hu-HU" dirty="0" err="1"/>
              <a:t>lodsb</a:t>
            </a:r>
            <a:r>
              <a:rPr lang="hu-HU" dirty="0"/>
              <a:t>		       ; betölti az aktuális bájtot SI -</a:t>
            </a:r>
            <a:r>
              <a:rPr lang="hu-HU" dirty="0" err="1"/>
              <a:t>ből</a:t>
            </a:r>
            <a:r>
              <a:rPr lang="hu-HU" dirty="0"/>
              <a:t> AL -</a:t>
            </a:r>
            <a:r>
              <a:rPr lang="hu-HU" dirty="0" err="1"/>
              <a:t>ba</a:t>
            </a:r>
            <a:r>
              <a:rPr lang="hu-HU" dirty="0"/>
              <a:t>, és növeli a címet SI -ben</a:t>
            </a:r>
          </a:p>
          <a:p>
            <a:r>
              <a:rPr lang="hu-HU" dirty="0"/>
              <a:t>   </a:t>
            </a:r>
            <a:r>
              <a:rPr lang="hu-HU" dirty="0" err="1"/>
              <a:t>cmp</a:t>
            </a:r>
            <a:r>
              <a:rPr lang="hu-HU" dirty="0"/>
              <a:t> </a:t>
            </a:r>
            <a:r>
              <a:rPr lang="hu-HU" dirty="0" err="1"/>
              <a:t>al</a:t>
            </a:r>
            <a:r>
              <a:rPr lang="hu-HU" dirty="0"/>
              <a:t>, 0	       ; összehasonlítja az AL-t nullával</a:t>
            </a:r>
          </a:p>
          <a:p>
            <a:r>
              <a:rPr lang="hu-HU" dirty="0"/>
              <a:t>   je kész		       ; ha AL == 0, ugorjon a "kész" pontra</a:t>
            </a:r>
          </a:p>
          <a:p>
            <a:r>
              <a:rPr lang="hu-HU" dirty="0"/>
              <a:t>   int 0x10	       ; kiírás képernyőre a 0x10 megszakítás 0x0e funkciójával</a:t>
            </a:r>
          </a:p>
          <a:p>
            <a:r>
              <a:rPr lang="hu-HU" dirty="0"/>
              <a:t>   </a:t>
            </a:r>
            <a:r>
              <a:rPr lang="hu-HU" dirty="0" err="1"/>
              <a:t>jmp</a:t>
            </a:r>
            <a:r>
              <a:rPr lang="hu-HU" dirty="0"/>
              <a:t> </a:t>
            </a:r>
            <a:r>
              <a:rPr lang="hu-HU" dirty="0" err="1"/>
              <a:t>print_char</a:t>
            </a:r>
            <a:r>
              <a:rPr lang="hu-HU" dirty="0"/>
              <a:t>	       ; ismételje meg a következő bájttal</a:t>
            </a:r>
          </a:p>
          <a:p>
            <a:r>
              <a:rPr lang="hu-HU" dirty="0"/>
              <a:t>kész:</a:t>
            </a:r>
          </a:p>
          <a:p>
            <a:r>
              <a:rPr lang="hu-HU" dirty="0"/>
              <a:t>   </a:t>
            </a:r>
            <a:r>
              <a:rPr lang="hu-HU" dirty="0" err="1"/>
              <a:t>hlt</a:t>
            </a:r>
            <a:r>
              <a:rPr lang="hu-HU" dirty="0"/>
              <a:t>		       ; állítsa le a végrehajtást</a:t>
            </a:r>
          </a:p>
          <a:p>
            <a:r>
              <a:rPr lang="hu-HU" dirty="0" err="1"/>
              <a:t>msg</a:t>
            </a:r>
            <a:r>
              <a:rPr lang="hu-HU" dirty="0"/>
              <a:t>:</a:t>
            </a:r>
          </a:p>
          <a:p>
            <a:r>
              <a:rPr lang="hu-HU" dirty="0"/>
              <a:t>   db "Hello </a:t>
            </a:r>
            <a:r>
              <a:rPr lang="hu-HU" dirty="0" err="1"/>
              <a:t>world</a:t>
            </a:r>
            <a:r>
              <a:rPr lang="hu-HU" dirty="0"/>
              <a:t>!", 0  ; kiírandó szöveg, végén a nulla bájt</a:t>
            </a:r>
          </a:p>
          <a:p>
            <a:r>
              <a:rPr lang="hu-HU" dirty="0" err="1"/>
              <a:t>times</a:t>
            </a:r>
            <a:r>
              <a:rPr lang="hu-HU" dirty="0"/>
              <a:t> 510-($-$$) db 0 ; töltse ki a kimeneti fájlt nullával, amíg 510 bájt megtelik</a:t>
            </a:r>
          </a:p>
          <a:p>
            <a:r>
              <a:rPr lang="hu-HU" dirty="0" err="1"/>
              <a:t>dw</a:t>
            </a:r>
            <a:r>
              <a:rPr lang="hu-HU" dirty="0"/>
              <a:t> 0xaa55	       ; mágikus szám, amely azt mondja a BIOS -</a:t>
            </a:r>
            <a:r>
              <a:rPr lang="hu-HU" dirty="0" err="1"/>
              <a:t>nak</a:t>
            </a:r>
            <a:r>
              <a:rPr lang="hu-HU" dirty="0"/>
              <a:t>, hogy ez indítható</a:t>
            </a:r>
          </a:p>
        </p:txBody>
      </p:sp>
    </p:spTree>
    <p:extLst>
      <p:ext uri="{BB962C8B-B14F-4D97-AF65-F5344CB8AC3E}">
        <p14:creationId xmlns:p14="http://schemas.microsoft.com/office/powerpoint/2010/main" val="100681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953FEAD-679A-4C92-FC98-EC29B0550008}"/>
              </a:ext>
            </a:extLst>
          </p:cNvPr>
          <p:cNvPicPr>
            <a:picLocks noChangeAspect="1"/>
          </p:cNvPicPr>
          <p:nvPr/>
        </p:nvPicPr>
        <p:blipFill>
          <a:blip r:embed="rId2"/>
          <a:stretch>
            <a:fillRect/>
          </a:stretch>
        </p:blipFill>
        <p:spPr>
          <a:xfrm>
            <a:off x="871021" y="380574"/>
            <a:ext cx="7401958" cy="6096851"/>
          </a:xfrm>
          <a:prstGeom prst="rect">
            <a:avLst/>
          </a:prstGeom>
        </p:spPr>
      </p:pic>
    </p:spTree>
    <p:extLst>
      <p:ext uri="{BB962C8B-B14F-4D97-AF65-F5344CB8AC3E}">
        <p14:creationId xmlns:p14="http://schemas.microsoft.com/office/powerpoint/2010/main" val="111738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53942E25-B469-57C2-F153-BF416C4987DD}"/>
              </a:ext>
            </a:extLst>
          </p:cNvPr>
          <p:cNvPicPr>
            <a:picLocks noChangeAspect="1"/>
          </p:cNvPicPr>
          <p:nvPr/>
        </p:nvPicPr>
        <p:blipFill>
          <a:blip r:embed="rId2"/>
          <a:stretch>
            <a:fillRect/>
          </a:stretch>
        </p:blipFill>
        <p:spPr>
          <a:xfrm>
            <a:off x="0" y="2204864"/>
            <a:ext cx="9144000" cy="1492709"/>
          </a:xfrm>
          <a:prstGeom prst="rect">
            <a:avLst/>
          </a:prstGeom>
        </p:spPr>
      </p:pic>
    </p:spTree>
    <p:extLst>
      <p:ext uri="{BB962C8B-B14F-4D97-AF65-F5344CB8AC3E}">
        <p14:creationId xmlns:p14="http://schemas.microsoft.com/office/powerpoint/2010/main" val="295050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44E49751-694B-007E-D5CA-4AF76ED255FF}"/>
              </a:ext>
            </a:extLst>
          </p:cNvPr>
          <p:cNvPicPr>
            <a:picLocks noChangeAspect="1"/>
          </p:cNvPicPr>
          <p:nvPr/>
        </p:nvPicPr>
        <p:blipFill>
          <a:blip r:embed="rId2"/>
          <a:stretch>
            <a:fillRect/>
          </a:stretch>
        </p:blipFill>
        <p:spPr>
          <a:xfrm>
            <a:off x="1619250" y="0"/>
            <a:ext cx="5905500" cy="6858000"/>
          </a:xfrm>
          <a:prstGeom prst="rect">
            <a:avLst/>
          </a:prstGeom>
        </p:spPr>
      </p:pic>
    </p:spTree>
    <p:extLst>
      <p:ext uri="{BB962C8B-B14F-4D97-AF65-F5344CB8AC3E}">
        <p14:creationId xmlns:p14="http://schemas.microsoft.com/office/powerpoint/2010/main" val="285059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5A8E109-3617-2CF6-94A3-0DD97EA0B871}"/>
              </a:ext>
            </a:extLst>
          </p:cNvPr>
          <p:cNvPicPr>
            <a:picLocks noChangeAspect="1"/>
          </p:cNvPicPr>
          <p:nvPr/>
        </p:nvPicPr>
        <p:blipFill>
          <a:blip r:embed="rId2"/>
          <a:stretch>
            <a:fillRect/>
          </a:stretch>
        </p:blipFill>
        <p:spPr>
          <a:xfrm>
            <a:off x="1645920" y="0"/>
            <a:ext cx="5852160" cy="6858000"/>
          </a:xfrm>
          <a:prstGeom prst="rect">
            <a:avLst/>
          </a:prstGeom>
        </p:spPr>
      </p:pic>
    </p:spTree>
    <p:extLst>
      <p:ext uri="{BB962C8B-B14F-4D97-AF65-F5344CB8AC3E}">
        <p14:creationId xmlns:p14="http://schemas.microsoft.com/office/powerpoint/2010/main" val="208747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2947EC5C-18E8-3B8C-D831-1B285CCB0A26}"/>
              </a:ext>
            </a:extLst>
          </p:cNvPr>
          <p:cNvPicPr>
            <a:picLocks noChangeAspect="1"/>
          </p:cNvPicPr>
          <p:nvPr/>
        </p:nvPicPr>
        <p:blipFill>
          <a:blip r:embed="rId2"/>
          <a:stretch>
            <a:fillRect/>
          </a:stretch>
        </p:blipFill>
        <p:spPr>
          <a:xfrm>
            <a:off x="0" y="834926"/>
            <a:ext cx="9144000" cy="5188148"/>
          </a:xfrm>
          <a:prstGeom prst="rect">
            <a:avLst/>
          </a:prstGeom>
        </p:spPr>
      </p:pic>
    </p:spTree>
    <p:extLst>
      <p:ext uri="{BB962C8B-B14F-4D97-AF65-F5344CB8AC3E}">
        <p14:creationId xmlns:p14="http://schemas.microsoft.com/office/powerpoint/2010/main" val="133079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5D1FCFF9-7075-A559-ED3C-C34D248F42C6}"/>
              </a:ext>
            </a:extLst>
          </p:cNvPr>
          <p:cNvPicPr>
            <a:picLocks noChangeAspect="1"/>
          </p:cNvPicPr>
          <p:nvPr/>
        </p:nvPicPr>
        <p:blipFill>
          <a:blip r:embed="rId2"/>
          <a:stretch>
            <a:fillRect/>
          </a:stretch>
        </p:blipFill>
        <p:spPr>
          <a:xfrm>
            <a:off x="0" y="836713"/>
            <a:ext cx="9144000" cy="3969298"/>
          </a:xfrm>
          <a:prstGeom prst="rect">
            <a:avLst/>
          </a:prstGeom>
        </p:spPr>
      </p:pic>
    </p:spTree>
    <p:extLst>
      <p:ext uri="{BB962C8B-B14F-4D97-AF65-F5344CB8AC3E}">
        <p14:creationId xmlns:p14="http://schemas.microsoft.com/office/powerpoint/2010/main" val="41364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a:extLst>
              <a:ext uri="{FF2B5EF4-FFF2-40B4-BE49-F238E27FC236}">
                <a16:creationId xmlns:a16="http://schemas.microsoft.com/office/drawing/2014/main" id="{442B162C-00AA-F4AE-16D2-84E352D1448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10243" name="Footer Placeholder 4">
            <a:extLst>
              <a:ext uri="{FF2B5EF4-FFF2-40B4-BE49-F238E27FC236}">
                <a16:creationId xmlns:a16="http://schemas.microsoft.com/office/drawing/2014/main" id="{4C4C1129-70F4-66AC-C769-241BB0C7BA6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10244" name="Slide Number Placeholder 5">
            <a:extLst>
              <a:ext uri="{FF2B5EF4-FFF2-40B4-BE49-F238E27FC236}">
                <a16:creationId xmlns:a16="http://schemas.microsoft.com/office/drawing/2014/main" id="{C45CD260-E2D0-174C-40E2-4D45D916F3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D26E4D71-4E02-4539-9CA2-5812CA8F364E}" type="slidenum">
              <a:rPr lang="en-US" altLang="hu-HU" sz="900"/>
              <a:pPr/>
              <a:t>2</a:t>
            </a:fld>
            <a:endParaRPr lang="en-US" altLang="hu-HU" sz="900"/>
          </a:p>
        </p:txBody>
      </p:sp>
      <p:sp>
        <p:nvSpPr>
          <p:cNvPr id="10245" name="Rectangle 2">
            <a:extLst>
              <a:ext uri="{FF2B5EF4-FFF2-40B4-BE49-F238E27FC236}">
                <a16:creationId xmlns:a16="http://schemas.microsoft.com/office/drawing/2014/main" id="{0F7488D1-8A5E-C106-16F7-A6C5DA1C99B8}"/>
              </a:ext>
            </a:extLst>
          </p:cNvPr>
          <p:cNvSpPr>
            <a:spLocks noGrp="1" noChangeArrowheads="1"/>
          </p:cNvSpPr>
          <p:nvPr>
            <p:ph type="title"/>
          </p:nvPr>
        </p:nvSpPr>
        <p:spPr/>
        <p:txBody>
          <a:bodyPr/>
          <a:lstStyle/>
          <a:p>
            <a:pPr eaLnBrk="1" hangingPunct="1"/>
            <a:r>
              <a:rPr lang="hu-HU" altLang="hu-HU" b="1" dirty="0"/>
              <a:t>Hol </a:t>
            </a:r>
            <a:r>
              <a:rPr lang="hu-HU" altLang="hu-HU" dirty="0"/>
              <a:t>és </a:t>
            </a:r>
            <a:r>
              <a:rPr lang="hu-HU" altLang="hu-HU" b="1" dirty="0"/>
              <a:t>Hogyan</a:t>
            </a:r>
            <a:r>
              <a:rPr lang="hu-HU" altLang="hu-HU" dirty="0"/>
              <a:t> tároljuk ezeket az adatokat?</a:t>
            </a:r>
            <a:endParaRPr lang="en-US" altLang="hu-HU" dirty="0"/>
          </a:p>
        </p:txBody>
      </p:sp>
      <p:sp>
        <p:nvSpPr>
          <p:cNvPr id="3075" name="Rectangle 3">
            <a:extLst>
              <a:ext uri="{FF2B5EF4-FFF2-40B4-BE49-F238E27FC236}">
                <a16:creationId xmlns:a16="http://schemas.microsoft.com/office/drawing/2014/main" id="{55D986F0-1DB8-E388-8B58-95FE60BAC876}"/>
              </a:ext>
            </a:extLst>
          </p:cNvPr>
          <p:cNvSpPr>
            <a:spLocks noGrp="1" noChangeArrowheads="1"/>
          </p:cNvSpPr>
          <p:nvPr>
            <p:ph type="body" idx="1"/>
          </p:nvPr>
        </p:nvSpPr>
        <p:spPr/>
        <p:txBody>
          <a:bodyPr/>
          <a:lstStyle/>
          <a:p>
            <a:pPr eaLnBrk="1" hangingPunct="1"/>
            <a:r>
              <a:rPr lang="hu-HU" altLang="hu-HU" dirty="0"/>
              <a:t>Metaadatok: táblák, mezők, adattípusok, megszorítások stb.</a:t>
            </a:r>
            <a:endParaRPr lang="en-US" altLang="hu-HU" dirty="0"/>
          </a:p>
          <a:p>
            <a:pPr eaLnBrk="1" hangingPunct="1"/>
            <a:r>
              <a:rPr lang="hu-HU" altLang="hu-HU" dirty="0"/>
              <a:t>Adatok: rekordok</a:t>
            </a:r>
            <a:endParaRPr lang="en-US" altLang="hu-HU" dirty="0"/>
          </a:p>
          <a:p>
            <a:pPr eaLnBrk="1" hangingPunct="1"/>
            <a:r>
              <a:rPr lang="hu-HU" altLang="hu-HU" dirty="0"/>
              <a:t>Tranzakciónaplók, indexek stb.</a:t>
            </a:r>
            <a:endParaRPr lang="en-US" altLang="hu-H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randombar(horizontal)">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randombar(horizontal)">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randombar(horizontal)">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a:extLst>
              <a:ext uri="{FF2B5EF4-FFF2-40B4-BE49-F238E27FC236}">
                <a16:creationId xmlns:a16="http://schemas.microsoft.com/office/drawing/2014/main" id="{FC961595-64F5-88AD-A6A6-2D7FAE1D71E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24579" name="Footer Placeholder 4">
            <a:extLst>
              <a:ext uri="{FF2B5EF4-FFF2-40B4-BE49-F238E27FC236}">
                <a16:creationId xmlns:a16="http://schemas.microsoft.com/office/drawing/2014/main" id="{878B2E84-CE33-44B9-92FE-864F7E7A674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24580" name="Slide Number Placeholder 5">
            <a:extLst>
              <a:ext uri="{FF2B5EF4-FFF2-40B4-BE49-F238E27FC236}">
                <a16:creationId xmlns:a16="http://schemas.microsoft.com/office/drawing/2014/main" id="{4FFEDEC0-2289-15C3-AD87-F539001864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304DFD9C-A5AE-491F-9B82-3B800B67B245}" type="slidenum">
              <a:rPr lang="en-US" altLang="hu-HU" sz="900"/>
              <a:pPr/>
              <a:t>20</a:t>
            </a:fld>
            <a:endParaRPr lang="en-US" altLang="hu-HU" sz="900"/>
          </a:p>
        </p:txBody>
      </p:sp>
      <p:sp>
        <p:nvSpPr>
          <p:cNvPr id="24581" name="Rectangle 2">
            <a:extLst>
              <a:ext uri="{FF2B5EF4-FFF2-40B4-BE49-F238E27FC236}">
                <a16:creationId xmlns:a16="http://schemas.microsoft.com/office/drawing/2014/main" id="{3ADF223E-1056-E019-45D0-31CA069F26B4}"/>
              </a:ext>
            </a:extLst>
          </p:cNvPr>
          <p:cNvSpPr>
            <a:spLocks noGrp="1" noChangeArrowheads="1"/>
          </p:cNvSpPr>
          <p:nvPr>
            <p:ph type="title"/>
          </p:nvPr>
        </p:nvSpPr>
        <p:spPr/>
        <p:txBody>
          <a:bodyPr/>
          <a:lstStyle/>
          <a:p>
            <a:pPr eaLnBrk="1" hangingPunct="1"/>
            <a:r>
              <a:rPr lang="hu-HU" altLang="hu-HU"/>
              <a:t>Lemeztömbök</a:t>
            </a:r>
            <a:endParaRPr lang="en-US" altLang="hu-HU"/>
          </a:p>
        </p:txBody>
      </p:sp>
      <p:sp>
        <p:nvSpPr>
          <p:cNvPr id="24582" name="Rectangle 3">
            <a:extLst>
              <a:ext uri="{FF2B5EF4-FFF2-40B4-BE49-F238E27FC236}">
                <a16:creationId xmlns:a16="http://schemas.microsoft.com/office/drawing/2014/main" id="{8F851E78-B9BE-1648-F182-7B74E27E2316}"/>
              </a:ext>
            </a:extLst>
          </p:cNvPr>
          <p:cNvSpPr>
            <a:spLocks noGrp="1" noChangeArrowheads="1"/>
          </p:cNvSpPr>
          <p:nvPr>
            <p:ph type="body" idx="1"/>
          </p:nvPr>
        </p:nvSpPr>
        <p:spPr/>
        <p:txBody>
          <a:bodyPr/>
          <a:lstStyle/>
          <a:p>
            <a:pPr eaLnBrk="1" hangingPunct="1"/>
            <a:r>
              <a:rPr lang="hu-HU" altLang="hu-HU"/>
              <a:t>Egyetlen lemez torlódást okoz</a:t>
            </a:r>
            <a:endParaRPr lang="en-US" altLang="hu-HU"/>
          </a:p>
          <a:p>
            <a:pPr eaLnBrk="1" hangingPunct="1"/>
            <a:r>
              <a:rPr lang="hu-HU" altLang="hu-HU"/>
              <a:t>Lemeztömbök</a:t>
            </a:r>
            <a:endParaRPr lang="en-US" altLang="hu-HU"/>
          </a:p>
          <a:p>
            <a:pPr lvl="1" eaLnBrk="1" hangingPunct="1"/>
            <a:r>
              <a:rPr lang="hu-HU" altLang="hu-HU"/>
              <a:t>egyetlen nagy lemez helyett</a:t>
            </a:r>
            <a:endParaRPr lang="en-US" altLang="hu-HU"/>
          </a:p>
          <a:p>
            <a:pPr lvl="1" eaLnBrk="1" hangingPunct="1"/>
            <a:r>
              <a:rPr lang="hu-HU" altLang="hu-HU"/>
              <a:t>sok kicsi párhuzamos lemez</a:t>
            </a:r>
            <a:endParaRPr lang="en-US" altLang="hu-HU"/>
          </a:p>
          <a:p>
            <a:pPr lvl="2" eaLnBrk="1" hangingPunct="1"/>
            <a:r>
              <a:rPr lang="hu-HU" altLang="hu-HU"/>
              <a:t>N blokkot olvasunk egy elérési idő alatt</a:t>
            </a:r>
            <a:endParaRPr lang="en-US" altLang="hu-HU"/>
          </a:p>
          <a:p>
            <a:pPr lvl="2" eaLnBrk="1" hangingPunct="1"/>
            <a:r>
              <a:rPr lang="hu-HU" altLang="hu-HU"/>
              <a:t>párhuzamos lekérdezések</a:t>
            </a:r>
            <a:endParaRPr lang="en-US" altLang="hu-HU"/>
          </a:p>
          <a:p>
            <a:pPr lvl="2" eaLnBrk="1" hangingPunct="1"/>
            <a:r>
              <a:rPr lang="hu-HU" altLang="hu-HU"/>
              <a:t>több lemezt elfoglaló táblák</a:t>
            </a:r>
            <a:endParaRPr lang="en-US" altLang="hu-HU"/>
          </a:p>
          <a:p>
            <a:pPr eaLnBrk="1" hangingPunct="1"/>
            <a:r>
              <a:rPr lang="hu-HU" altLang="hu-HU"/>
              <a:t>Olcsó lemezek redundáns tömbje</a:t>
            </a:r>
            <a:r>
              <a:rPr lang="en-US" altLang="hu-HU"/>
              <a:t> (RAID)</a:t>
            </a:r>
          </a:p>
          <a:p>
            <a:pPr lvl="1" eaLnBrk="1" hangingPunct="1"/>
            <a:r>
              <a:rPr lang="en-US" altLang="hu-HU"/>
              <a:t>7 </a:t>
            </a:r>
            <a:r>
              <a:rPr lang="hu-HU" altLang="hu-HU"/>
              <a:t>szint</a:t>
            </a:r>
            <a:endParaRPr lang="en-US" altLang="hu-HU"/>
          </a:p>
          <a:p>
            <a:pPr lvl="1" eaLnBrk="1" hangingPunct="1"/>
            <a:r>
              <a:rPr lang="hu-HU" altLang="hu-HU"/>
              <a:t>megbízhatóság</a:t>
            </a:r>
            <a:endParaRPr lang="en-US" altLang="hu-HU"/>
          </a:p>
          <a:p>
            <a:pPr lvl="1" eaLnBrk="1" hangingPunct="1"/>
            <a:r>
              <a:rPr lang="hu-HU" altLang="hu-HU"/>
              <a:t>redundancia</a:t>
            </a:r>
            <a:endParaRPr lang="en-US" altLang="hu-HU"/>
          </a:p>
          <a:p>
            <a:pPr lvl="1" eaLnBrk="1" hangingPunct="1"/>
            <a:r>
              <a:rPr lang="hu-HU" altLang="hu-HU"/>
              <a:t>párhuzamosság</a:t>
            </a:r>
            <a:endParaRPr lang="en-US" altLang="hu-H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23A2F0A8-0599-0A43-55CF-FE2648CD2547}"/>
              </a:ext>
            </a:extLst>
          </p:cNvPr>
          <p:cNvSpPr txBox="1"/>
          <p:nvPr/>
        </p:nvSpPr>
        <p:spPr>
          <a:xfrm>
            <a:off x="611560" y="476672"/>
            <a:ext cx="2441694" cy="1200329"/>
          </a:xfrm>
          <a:prstGeom prst="rect">
            <a:avLst/>
          </a:prstGeom>
          <a:noFill/>
        </p:spPr>
        <p:txBody>
          <a:bodyPr wrap="none" rtlCol="0">
            <a:spAutoFit/>
          </a:bodyPr>
          <a:lstStyle/>
          <a:p>
            <a:r>
              <a:rPr lang="hu-HU" sz="7200" b="1" dirty="0"/>
              <a:t>RAID</a:t>
            </a:r>
          </a:p>
        </p:txBody>
      </p:sp>
    </p:spTree>
    <p:extLst>
      <p:ext uri="{BB962C8B-B14F-4D97-AF65-F5344CB8AC3E}">
        <p14:creationId xmlns:p14="http://schemas.microsoft.com/office/powerpoint/2010/main" val="339965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a:extLst>
              <a:ext uri="{FF2B5EF4-FFF2-40B4-BE49-F238E27FC236}">
                <a16:creationId xmlns:a16="http://schemas.microsoft.com/office/drawing/2014/main" id="{DE95123C-D330-1FEA-F06D-8C0686B5DCF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25603" name="Footer Placeholder 4">
            <a:extLst>
              <a:ext uri="{FF2B5EF4-FFF2-40B4-BE49-F238E27FC236}">
                <a16:creationId xmlns:a16="http://schemas.microsoft.com/office/drawing/2014/main" id="{88BBE6D4-01EB-77B0-985F-B21D126AD98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25604" name="Slide Number Placeholder 5">
            <a:extLst>
              <a:ext uri="{FF2B5EF4-FFF2-40B4-BE49-F238E27FC236}">
                <a16:creationId xmlns:a16="http://schemas.microsoft.com/office/drawing/2014/main" id="{B9EA742F-C61C-6E3B-787F-FD96051F4D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053C3F94-F2FE-4A84-81E4-5725AE6A9221}" type="slidenum">
              <a:rPr lang="en-US" altLang="hu-HU" sz="900"/>
              <a:pPr/>
              <a:t>22</a:t>
            </a:fld>
            <a:endParaRPr lang="en-US" altLang="hu-HU" sz="900"/>
          </a:p>
        </p:txBody>
      </p:sp>
      <p:sp>
        <p:nvSpPr>
          <p:cNvPr id="25605" name="Rectangle 2">
            <a:extLst>
              <a:ext uri="{FF2B5EF4-FFF2-40B4-BE49-F238E27FC236}">
                <a16:creationId xmlns:a16="http://schemas.microsoft.com/office/drawing/2014/main" id="{969B1FAF-E31F-7CC6-7E01-C6E50BC8F500}"/>
              </a:ext>
            </a:extLst>
          </p:cNvPr>
          <p:cNvSpPr>
            <a:spLocks noGrp="1" noChangeArrowheads="1"/>
          </p:cNvSpPr>
          <p:nvPr>
            <p:ph type="title"/>
          </p:nvPr>
        </p:nvSpPr>
        <p:spPr/>
        <p:txBody>
          <a:bodyPr/>
          <a:lstStyle/>
          <a:p>
            <a:pPr eaLnBrk="1" hangingPunct="1"/>
            <a:r>
              <a:rPr lang="en-US" altLang="hu-HU"/>
              <a:t>RAID 0</a:t>
            </a:r>
            <a:r>
              <a:rPr lang="hu-HU" altLang="hu-HU"/>
              <a:t>. szint</a:t>
            </a:r>
            <a:endParaRPr lang="en-US" altLang="hu-HU"/>
          </a:p>
        </p:txBody>
      </p:sp>
      <p:sp>
        <p:nvSpPr>
          <p:cNvPr id="25606" name="Rectangle 3">
            <a:extLst>
              <a:ext uri="{FF2B5EF4-FFF2-40B4-BE49-F238E27FC236}">
                <a16:creationId xmlns:a16="http://schemas.microsoft.com/office/drawing/2014/main" id="{83F950A9-F1D5-26BF-1916-7870E1BEB36E}"/>
              </a:ext>
            </a:extLst>
          </p:cNvPr>
          <p:cNvSpPr>
            <a:spLocks noGrp="1" noChangeArrowheads="1"/>
          </p:cNvSpPr>
          <p:nvPr>
            <p:ph type="body" idx="1"/>
          </p:nvPr>
        </p:nvSpPr>
        <p:spPr>
          <a:xfrm>
            <a:off x="457200" y="1123950"/>
            <a:ext cx="8229600" cy="2700337"/>
          </a:xfrm>
        </p:spPr>
        <p:txBody>
          <a:bodyPr/>
          <a:lstStyle/>
          <a:p>
            <a:pPr eaLnBrk="1" hangingPunct="1"/>
            <a:r>
              <a:rPr lang="hu-HU" altLang="hu-HU" sz="2800" dirty="0"/>
              <a:t>Blokkszintű csíkozás</a:t>
            </a:r>
            <a:endParaRPr lang="en-US" altLang="hu-HU" sz="2800" dirty="0"/>
          </a:p>
          <a:p>
            <a:pPr eaLnBrk="1" hangingPunct="1"/>
            <a:r>
              <a:rPr lang="hu-HU" altLang="hu-HU" sz="2800" dirty="0"/>
              <a:t>Nincs redundancia</a:t>
            </a:r>
            <a:endParaRPr lang="en-US" altLang="hu-HU" sz="2800" dirty="0"/>
          </a:p>
          <a:p>
            <a:pPr eaLnBrk="1" hangingPunct="1"/>
            <a:r>
              <a:rPr lang="hu-HU" altLang="hu-HU" sz="2800" dirty="0"/>
              <a:t>Maximális sávszélesség</a:t>
            </a:r>
            <a:endParaRPr lang="en-US" altLang="hu-HU" sz="2800" dirty="0"/>
          </a:p>
          <a:p>
            <a:pPr eaLnBrk="1" hangingPunct="1"/>
            <a:r>
              <a:rPr lang="hu-HU" altLang="hu-HU" sz="2800" dirty="0"/>
              <a:t>automatikus terheléselosztás</a:t>
            </a:r>
            <a:endParaRPr lang="en-US" altLang="hu-HU" sz="2800" dirty="0"/>
          </a:p>
          <a:p>
            <a:pPr eaLnBrk="1" hangingPunct="1"/>
            <a:r>
              <a:rPr lang="hu-HU" altLang="hu-HU" sz="2800" dirty="0"/>
              <a:t>legjobb írási teljesítmény</a:t>
            </a:r>
            <a:endParaRPr lang="en-US" altLang="hu-HU" sz="2800" dirty="0"/>
          </a:p>
          <a:p>
            <a:pPr eaLnBrk="1" hangingPunct="1"/>
            <a:r>
              <a:rPr lang="hu-HU" altLang="hu-HU" sz="2800" dirty="0"/>
              <a:t>viszont nem megbízható</a:t>
            </a:r>
            <a:endParaRPr lang="en-US" altLang="hu-HU" sz="2800" dirty="0"/>
          </a:p>
        </p:txBody>
      </p:sp>
      <p:sp>
        <p:nvSpPr>
          <p:cNvPr id="25607" name="AutoShape 4">
            <a:extLst>
              <a:ext uri="{FF2B5EF4-FFF2-40B4-BE49-F238E27FC236}">
                <a16:creationId xmlns:a16="http://schemas.microsoft.com/office/drawing/2014/main" id="{382A4086-00A7-EB8C-4DE8-3FCCF4975B12}"/>
              </a:ext>
            </a:extLst>
          </p:cNvPr>
          <p:cNvSpPr>
            <a:spLocks noChangeArrowheads="1"/>
          </p:cNvSpPr>
          <p:nvPr/>
        </p:nvSpPr>
        <p:spPr bwMode="auto">
          <a:xfrm>
            <a:off x="12192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5608" name="AutoShape 5">
            <a:extLst>
              <a:ext uri="{FF2B5EF4-FFF2-40B4-BE49-F238E27FC236}">
                <a16:creationId xmlns:a16="http://schemas.microsoft.com/office/drawing/2014/main" id="{65C32183-A2D4-F346-4C78-BC28B542F789}"/>
              </a:ext>
            </a:extLst>
          </p:cNvPr>
          <p:cNvSpPr>
            <a:spLocks noChangeArrowheads="1"/>
          </p:cNvSpPr>
          <p:nvPr/>
        </p:nvSpPr>
        <p:spPr bwMode="auto">
          <a:xfrm>
            <a:off x="31242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5609" name="AutoShape 6">
            <a:extLst>
              <a:ext uri="{FF2B5EF4-FFF2-40B4-BE49-F238E27FC236}">
                <a16:creationId xmlns:a16="http://schemas.microsoft.com/office/drawing/2014/main" id="{3C958A12-4F89-1ED0-EE2D-80667D4FAF12}"/>
              </a:ext>
            </a:extLst>
          </p:cNvPr>
          <p:cNvSpPr>
            <a:spLocks noChangeArrowheads="1"/>
          </p:cNvSpPr>
          <p:nvPr/>
        </p:nvSpPr>
        <p:spPr bwMode="auto">
          <a:xfrm>
            <a:off x="50292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5610" name="AutoShape 7">
            <a:extLst>
              <a:ext uri="{FF2B5EF4-FFF2-40B4-BE49-F238E27FC236}">
                <a16:creationId xmlns:a16="http://schemas.microsoft.com/office/drawing/2014/main" id="{08D2D359-6838-BF16-F408-590A5D6EAE39}"/>
              </a:ext>
            </a:extLst>
          </p:cNvPr>
          <p:cNvSpPr>
            <a:spLocks noChangeArrowheads="1"/>
          </p:cNvSpPr>
          <p:nvPr/>
        </p:nvSpPr>
        <p:spPr bwMode="auto">
          <a:xfrm>
            <a:off x="68580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5611" name="Rectangle 8">
            <a:extLst>
              <a:ext uri="{FF2B5EF4-FFF2-40B4-BE49-F238E27FC236}">
                <a16:creationId xmlns:a16="http://schemas.microsoft.com/office/drawing/2014/main" id="{35CA63AD-1D32-DFFA-24DC-14408F03F53F}"/>
              </a:ext>
            </a:extLst>
          </p:cNvPr>
          <p:cNvSpPr>
            <a:spLocks noChangeArrowheads="1"/>
          </p:cNvSpPr>
          <p:nvPr/>
        </p:nvSpPr>
        <p:spPr bwMode="auto">
          <a:xfrm>
            <a:off x="15240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0</a:t>
            </a:r>
            <a:endParaRPr lang="en-US" altLang="hu-HU"/>
          </a:p>
        </p:txBody>
      </p:sp>
      <p:sp>
        <p:nvSpPr>
          <p:cNvPr id="25612" name="Rectangle 9">
            <a:extLst>
              <a:ext uri="{FF2B5EF4-FFF2-40B4-BE49-F238E27FC236}">
                <a16:creationId xmlns:a16="http://schemas.microsoft.com/office/drawing/2014/main" id="{7B713071-4C6A-8998-C60F-A2D7FC36A70A}"/>
              </a:ext>
            </a:extLst>
          </p:cNvPr>
          <p:cNvSpPr>
            <a:spLocks noChangeArrowheads="1"/>
          </p:cNvSpPr>
          <p:nvPr/>
        </p:nvSpPr>
        <p:spPr bwMode="auto">
          <a:xfrm>
            <a:off x="1524000" y="51816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4</a:t>
            </a:r>
            <a:endParaRPr lang="en-US" altLang="hu-HU"/>
          </a:p>
        </p:txBody>
      </p:sp>
      <p:sp>
        <p:nvSpPr>
          <p:cNvPr id="25613" name="Rectangle 10">
            <a:extLst>
              <a:ext uri="{FF2B5EF4-FFF2-40B4-BE49-F238E27FC236}">
                <a16:creationId xmlns:a16="http://schemas.microsoft.com/office/drawing/2014/main" id="{C8021E50-0B13-1D12-309F-41C282DC5D1C}"/>
              </a:ext>
            </a:extLst>
          </p:cNvPr>
          <p:cNvSpPr>
            <a:spLocks noChangeArrowheads="1"/>
          </p:cNvSpPr>
          <p:nvPr/>
        </p:nvSpPr>
        <p:spPr bwMode="auto">
          <a:xfrm>
            <a:off x="34290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1</a:t>
            </a:r>
            <a:endParaRPr lang="en-US" altLang="hu-HU"/>
          </a:p>
        </p:txBody>
      </p:sp>
      <p:sp>
        <p:nvSpPr>
          <p:cNvPr id="25614" name="Rectangle 11">
            <a:extLst>
              <a:ext uri="{FF2B5EF4-FFF2-40B4-BE49-F238E27FC236}">
                <a16:creationId xmlns:a16="http://schemas.microsoft.com/office/drawing/2014/main" id="{9A1AA65F-A203-345D-CCD1-FEAB07E6A4F8}"/>
              </a:ext>
            </a:extLst>
          </p:cNvPr>
          <p:cNvSpPr>
            <a:spLocks noChangeArrowheads="1"/>
          </p:cNvSpPr>
          <p:nvPr/>
        </p:nvSpPr>
        <p:spPr bwMode="auto">
          <a:xfrm>
            <a:off x="3429000" y="51816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5</a:t>
            </a:r>
            <a:endParaRPr lang="en-US" altLang="hu-HU"/>
          </a:p>
        </p:txBody>
      </p:sp>
      <p:sp>
        <p:nvSpPr>
          <p:cNvPr id="25615" name="Rectangle 12">
            <a:extLst>
              <a:ext uri="{FF2B5EF4-FFF2-40B4-BE49-F238E27FC236}">
                <a16:creationId xmlns:a16="http://schemas.microsoft.com/office/drawing/2014/main" id="{352E035B-B895-1888-BBE9-6C2A28928C35}"/>
              </a:ext>
            </a:extLst>
          </p:cNvPr>
          <p:cNvSpPr>
            <a:spLocks noChangeArrowheads="1"/>
          </p:cNvSpPr>
          <p:nvPr/>
        </p:nvSpPr>
        <p:spPr bwMode="auto">
          <a:xfrm>
            <a:off x="53340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2</a:t>
            </a:r>
            <a:endParaRPr lang="en-US" altLang="hu-HU"/>
          </a:p>
        </p:txBody>
      </p:sp>
      <p:sp>
        <p:nvSpPr>
          <p:cNvPr id="25616" name="Rectangle 14">
            <a:extLst>
              <a:ext uri="{FF2B5EF4-FFF2-40B4-BE49-F238E27FC236}">
                <a16:creationId xmlns:a16="http://schemas.microsoft.com/office/drawing/2014/main" id="{65B4C922-97AB-924B-2AB2-7CB9A3523D06}"/>
              </a:ext>
            </a:extLst>
          </p:cNvPr>
          <p:cNvSpPr>
            <a:spLocks noChangeArrowheads="1"/>
          </p:cNvSpPr>
          <p:nvPr/>
        </p:nvSpPr>
        <p:spPr bwMode="auto">
          <a:xfrm>
            <a:off x="71628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3</a:t>
            </a:r>
            <a:endParaRPr lang="en-US" altLang="hu-HU"/>
          </a:p>
        </p:txBody>
      </p:sp>
      <p:sp>
        <p:nvSpPr>
          <p:cNvPr id="25617" name="Text Box 16">
            <a:extLst>
              <a:ext uri="{FF2B5EF4-FFF2-40B4-BE49-F238E27FC236}">
                <a16:creationId xmlns:a16="http://schemas.microsoft.com/office/drawing/2014/main" id="{ABD6BCDD-19C2-A1C2-4E87-1A2109DCA197}"/>
              </a:ext>
            </a:extLst>
          </p:cNvPr>
          <p:cNvSpPr txBox="1">
            <a:spLocks noChangeArrowheads="1"/>
          </p:cNvSpPr>
          <p:nvPr/>
        </p:nvSpPr>
        <p:spPr bwMode="auto">
          <a:xfrm>
            <a:off x="1474788" y="5681663"/>
            <a:ext cx="993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1.lemez</a:t>
            </a:r>
            <a:endParaRPr lang="en-US" altLang="hu-HU"/>
          </a:p>
        </p:txBody>
      </p:sp>
      <p:sp>
        <p:nvSpPr>
          <p:cNvPr id="25618" name="Text Box 17">
            <a:extLst>
              <a:ext uri="{FF2B5EF4-FFF2-40B4-BE49-F238E27FC236}">
                <a16:creationId xmlns:a16="http://schemas.microsoft.com/office/drawing/2014/main" id="{C42E78E0-FE74-D8E4-7548-E6F4AC294663}"/>
              </a:ext>
            </a:extLst>
          </p:cNvPr>
          <p:cNvSpPr txBox="1">
            <a:spLocks noChangeArrowheads="1"/>
          </p:cNvSpPr>
          <p:nvPr/>
        </p:nvSpPr>
        <p:spPr bwMode="auto">
          <a:xfrm>
            <a:off x="3348038" y="57150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2. lemez</a:t>
            </a:r>
            <a:endParaRPr lang="en-US" altLang="hu-HU"/>
          </a:p>
        </p:txBody>
      </p:sp>
      <p:sp>
        <p:nvSpPr>
          <p:cNvPr id="25619" name="Text Box 18">
            <a:extLst>
              <a:ext uri="{FF2B5EF4-FFF2-40B4-BE49-F238E27FC236}">
                <a16:creationId xmlns:a16="http://schemas.microsoft.com/office/drawing/2014/main" id="{02E2C153-F7D1-83BD-3E78-A846D348FDB8}"/>
              </a:ext>
            </a:extLst>
          </p:cNvPr>
          <p:cNvSpPr txBox="1">
            <a:spLocks noChangeArrowheads="1"/>
          </p:cNvSpPr>
          <p:nvPr/>
        </p:nvSpPr>
        <p:spPr bwMode="auto">
          <a:xfrm>
            <a:off x="5329238" y="57150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3. lemez</a:t>
            </a:r>
            <a:endParaRPr lang="en-US" altLang="hu-HU"/>
          </a:p>
        </p:txBody>
      </p:sp>
      <p:sp>
        <p:nvSpPr>
          <p:cNvPr id="25620" name="Text Box 19">
            <a:extLst>
              <a:ext uri="{FF2B5EF4-FFF2-40B4-BE49-F238E27FC236}">
                <a16:creationId xmlns:a16="http://schemas.microsoft.com/office/drawing/2014/main" id="{233808FD-C745-79FB-F310-C6382C9C3A97}"/>
              </a:ext>
            </a:extLst>
          </p:cNvPr>
          <p:cNvSpPr txBox="1">
            <a:spLocks noChangeArrowheads="1"/>
          </p:cNvSpPr>
          <p:nvPr/>
        </p:nvSpPr>
        <p:spPr bwMode="auto">
          <a:xfrm>
            <a:off x="7100888" y="5729288"/>
            <a:ext cx="105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4. lemez</a:t>
            </a:r>
            <a:endParaRPr lang="en-US" altLang="hu-H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a:extLst>
              <a:ext uri="{FF2B5EF4-FFF2-40B4-BE49-F238E27FC236}">
                <a16:creationId xmlns:a16="http://schemas.microsoft.com/office/drawing/2014/main" id="{7D461DB8-7B29-B5C8-2515-B738FEB2BCA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26627" name="Footer Placeholder 4">
            <a:extLst>
              <a:ext uri="{FF2B5EF4-FFF2-40B4-BE49-F238E27FC236}">
                <a16:creationId xmlns:a16="http://schemas.microsoft.com/office/drawing/2014/main" id="{ABEEB2B8-F40E-82E5-77A4-C28BEFD6895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26628" name="Slide Number Placeholder 5">
            <a:extLst>
              <a:ext uri="{FF2B5EF4-FFF2-40B4-BE49-F238E27FC236}">
                <a16:creationId xmlns:a16="http://schemas.microsoft.com/office/drawing/2014/main" id="{4C1B51C4-9BFF-BCBF-195A-66FB52FAE9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8B15424E-CA29-4088-A06E-8BC6091348AA}" type="slidenum">
              <a:rPr lang="en-US" altLang="hu-HU" sz="900"/>
              <a:pPr/>
              <a:t>23</a:t>
            </a:fld>
            <a:endParaRPr lang="en-US" altLang="hu-HU" sz="900"/>
          </a:p>
        </p:txBody>
      </p:sp>
      <p:sp>
        <p:nvSpPr>
          <p:cNvPr id="26629" name="Rectangle 2">
            <a:extLst>
              <a:ext uri="{FF2B5EF4-FFF2-40B4-BE49-F238E27FC236}">
                <a16:creationId xmlns:a16="http://schemas.microsoft.com/office/drawing/2014/main" id="{418C7EF4-9A55-E1DE-110D-303DE0B3FFC5}"/>
              </a:ext>
            </a:extLst>
          </p:cNvPr>
          <p:cNvSpPr>
            <a:spLocks noGrp="1" noChangeArrowheads="1"/>
          </p:cNvSpPr>
          <p:nvPr>
            <p:ph type="title"/>
          </p:nvPr>
        </p:nvSpPr>
        <p:spPr/>
        <p:txBody>
          <a:bodyPr/>
          <a:lstStyle/>
          <a:p>
            <a:pPr eaLnBrk="1" hangingPunct="1"/>
            <a:r>
              <a:rPr lang="hu-HU" altLang="hu-HU"/>
              <a:t>RAID </a:t>
            </a:r>
            <a:r>
              <a:rPr lang="en-US" altLang="hu-HU"/>
              <a:t>1</a:t>
            </a:r>
            <a:r>
              <a:rPr lang="hu-HU" altLang="hu-HU"/>
              <a:t>. szint</a:t>
            </a:r>
            <a:endParaRPr lang="en-US" altLang="hu-HU"/>
          </a:p>
        </p:txBody>
      </p:sp>
      <p:sp>
        <p:nvSpPr>
          <p:cNvPr id="26630" name="Rectangle 3">
            <a:extLst>
              <a:ext uri="{FF2B5EF4-FFF2-40B4-BE49-F238E27FC236}">
                <a16:creationId xmlns:a16="http://schemas.microsoft.com/office/drawing/2014/main" id="{30E18553-B3BF-F00B-97E0-C0F82F1E36AC}"/>
              </a:ext>
            </a:extLst>
          </p:cNvPr>
          <p:cNvSpPr>
            <a:spLocks noGrp="1" noChangeArrowheads="1"/>
          </p:cNvSpPr>
          <p:nvPr>
            <p:ph type="body" idx="1"/>
          </p:nvPr>
        </p:nvSpPr>
        <p:spPr>
          <a:xfrm>
            <a:off x="457200" y="1600200"/>
            <a:ext cx="8229600" cy="2625725"/>
          </a:xfrm>
        </p:spPr>
        <p:txBody>
          <a:bodyPr/>
          <a:lstStyle/>
          <a:p>
            <a:pPr eaLnBrk="1" hangingPunct="1"/>
            <a:r>
              <a:rPr lang="hu-HU" altLang="hu-HU" sz="2400" dirty="0"/>
              <a:t>Tükrözés</a:t>
            </a:r>
            <a:endParaRPr lang="en-US" altLang="hu-HU" sz="2400" dirty="0"/>
          </a:p>
          <a:p>
            <a:pPr lvl="1" eaLnBrk="1" hangingPunct="1"/>
            <a:r>
              <a:rPr lang="hu-HU" altLang="hu-HU" sz="2000" dirty="0"/>
              <a:t>Két megegyező példány tárolása két különböző lemezen</a:t>
            </a:r>
            <a:endParaRPr lang="en-US" altLang="hu-HU" sz="2000" dirty="0"/>
          </a:p>
          <a:p>
            <a:pPr eaLnBrk="1" hangingPunct="1"/>
            <a:r>
              <a:rPr lang="hu-HU" altLang="hu-HU" sz="2400" dirty="0"/>
              <a:t>Párhuzamos olvasások</a:t>
            </a:r>
            <a:endParaRPr lang="en-US" altLang="hu-HU" sz="2400" dirty="0"/>
          </a:p>
          <a:p>
            <a:pPr eaLnBrk="1" hangingPunct="1"/>
            <a:r>
              <a:rPr lang="hu-HU" altLang="hu-HU" sz="2400" dirty="0"/>
              <a:t>Szekvenciális írás</a:t>
            </a:r>
            <a:endParaRPr lang="en-US" altLang="hu-HU" sz="2400" dirty="0"/>
          </a:p>
          <a:p>
            <a:pPr eaLnBrk="1" hangingPunct="1"/>
            <a:r>
              <a:rPr lang="hu-HU" altLang="hu-HU" sz="2400" dirty="0"/>
              <a:t>átviteli sebesség hasonló egyetlen lemezéhez</a:t>
            </a:r>
            <a:endParaRPr lang="en-US" altLang="hu-HU" sz="2400" dirty="0"/>
          </a:p>
          <a:p>
            <a:pPr eaLnBrk="1" hangingPunct="1"/>
            <a:r>
              <a:rPr lang="hu-HU" altLang="hu-HU" sz="2400" dirty="0"/>
              <a:t>legdrágább megoldás</a:t>
            </a:r>
            <a:endParaRPr lang="en-US" altLang="hu-HU" sz="2400" dirty="0"/>
          </a:p>
        </p:txBody>
      </p:sp>
      <p:sp>
        <p:nvSpPr>
          <p:cNvPr id="26631" name="AutoShape 4">
            <a:extLst>
              <a:ext uri="{FF2B5EF4-FFF2-40B4-BE49-F238E27FC236}">
                <a16:creationId xmlns:a16="http://schemas.microsoft.com/office/drawing/2014/main" id="{3CF736B2-6EF7-B69F-F1AA-2C321E0769B8}"/>
              </a:ext>
            </a:extLst>
          </p:cNvPr>
          <p:cNvSpPr>
            <a:spLocks noChangeArrowheads="1"/>
          </p:cNvSpPr>
          <p:nvPr/>
        </p:nvSpPr>
        <p:spPr bwMode="auto">
          <a:xfrm>
            <a:off x="12192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6632" name="AutoShape 5">
            <a:extLst>
              <a:ext uri="{FF2B5EF4-FFF2-40B4-BE49-F238E27FC236}">
                <a16:creationId xmlns:a16="http://schemas.microsoft.com/office/drawing/2014/main" id="{80FF0127-0B1D-7D24-1607-0D6A0DA1D66A}"/>
              </a:ext>
            </a:extLst>
          </p:cNvPr>
          <p:cNvSpPr>
            <a:spLocks noChangeArrowheads="1"/>
          </p:cNvSpPr>
          <p:nvPr/>
        </p:nvSpPr>
        <p:spPr bwMode="auto">
          <a:xfrm>
            <a:off x="31242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6633" name="AutoShape 6">
            <a:extLst>
              <a:ext uri="{FF2B5EF4-FFF2-40B4-BE49-F238E27FC236}">
                <a16:creationId xmlns:a16="http://schemas.microsoft.com/office/drawing/2014/main" id="{56A68643-40A6-4B5F-C159-BBB655EFBAD9}"/>
              </a:ext>
            </a:extLst>
          </p:cNvPr>
          <p:cNvSpPr>
            <a:spLocks noChangeArrowheads="1"/>
          </p:cNvSpPr>
          <p:nvPr/>
        </p:nvSpPr>
        <p:spPr bwMode="auto">
          <a:xfrm>
            <a:off x="50292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6634" name="AutoShape 7">
            <a:extLst>
              <a:ext uri="{FF2B5EF4-FFF2-40B4-BE49-F238E27FC236}">
                <a16:creationId xmlns:a16="http://schemas.microsoft.com/office/drawing/2014/main" id="{FD69D29A-7BFF-38CF-E1B0-981BFBDC6486}"/>
              </a:ext>
            </a:extLst>
          </p:cNvPr>
          <p:cNvSpPr>
            <a:spLocks noChangeArrowheads="1"/>
          </p:cNvSpPr>
          <p:nvPr/>
        </p:nvSpPr>
        <p:spPr bwMode="auto">
          <a:xfrm>
            <a:off x="68580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6635" name="Rectangle 8">
            <a:extLst>
              <a:ext uri="{FF2B5EF4-FFF2-40B4-BE49-F238E27FC236}">
                <a16:creationId xmlns:a16="http://schemas.microsoft.com/office/drawing/2014/main" id="{50D1CFE3-AFD3-5DB2-62B1-1AA45683E55B}"/>
              </a:ext>
            </a:extLst>
          </p:cNvPr>
          <p:cNvSpPr>
            <a:spLocks noChangeArrowheads="1"/>
          </p:cNvSpPr>
          <p:nvPr/>
        </p:nvSpPr>
        <p:spPr bwMode="auto">
          <a:xfrm>
            <a:off x="15240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0</a:t>
            </a:r>
            <a:endParaRPr lang="en-US" altLang="hu-HU"/>
          </a:p>
        </p:txBody>
      </p:sp>
      <p:sp>
        <p:nvSpPr>
          <p:cNvPr id="26636" name="Rectangle 9">
            <a:extLst>
              <a:ext uri="{FF2B5EF4-FFF2-40B4-BE49-F238E27FC236}">
                <a16:creationId xmlns:a16="http://schemas.microsoft.com/office/drawing/2014/main" id="{39CA017C-76E0-D810-2430-9007EA0D9223}"/>
              </a:ext>
            </a:extLst>
          </p:cNvPr>
          <p:cNvSpPr>
            <a:spLocks noChangeArrowheads="1"/>
          </p:cNvSpPr>
          <p:nvPr/>
        </p:nvSpPr>
        <p:spPr bwMode="auto">
          <a:xfrm>
            <a:off x="1524000" y="51816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1</a:t>
            </a:r>
            <a:endParaRPr lang="en-US" altLang="hu-HU"/>
          </a:p>
        </p:txBody>
      </p:sp>
      <p:sp>
        <p:nvSpPr>
          <p:cNvPr id="26637" name="Rectangle 10">
            <a:extLst>
              <a:ext uri="{FF2B5EF4-FFF2-40B4-BE49-F238E27FC236}">
                <a16:creationId xmlns:a16="http://schemas.microsoft.com/office/drawing/2014/main" id="{60805D4A-B849-4DFE-09BE-54167C3473DA}"/>
              </a:ext>
            </a:extLst>
          </p:cNvPr>
          <p:cNvSpPr>
            <a:spLocks noChangeArrowheads="1"/>
          </p:cNvSpPr>
          <p:nvPr/>
        </p:nvSpPr>
        <p:spPr bwMode="auto">
          <a:xfrm>
            <a:off x="34290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0</a:t>
            </a:r>
            <a:endParaRPr lang="en-US" altLang="hu-HU"/>
          </a:p>
        </p:txBody>
      </p:sp>
      <p:sp>
        <p:nvSpPr>
          <p:cNvPr id="26638" name="Rectangle 11">
            <a:extLst>
              <a:ext uri="{FF2B5EF4-FFF2-40B4-BE49-F238E27FC236}">
                <a16:creationId xmlns:a16="http://schemas.microsoft.com/office/drawing/2014/main" id="{09E2A513-BE1C-17AC-3D36-403B0C80E39B}"/>
              </a:ext>
            </a:extLst>
          </p:cNvPr>
          <p:cNvSpPr>
            <a:spLocks noChangeArrowheads="1"/>
          </p:cNvSpPr>
          <p:nvPr/>
        </p:nvSpPr>
        <p:spPr bwMode="auto">
          <a:xfrm>
            <a:off x="3429000" y="51816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1</a:t>
            </a:r>
            <a:endParaRPr lang="en-US" altLang="hu-HU"/>
          </a:p>
        </p:txBody>
      </p:sp>
      <p:sp>
        <p:nvSpPr>
          <p:cNvPr id="26639" name="Rectangle 12">
            <a:extLst>
              <a:ext uri="{FF2B5EF4-FFF2-40B4-BE49-F238E27FC236}">
                <a16:creationId xmlns:a16="http://schemas.microsoft.com/office/drawing/2014/main" id="{7E159A68-116F-727B-B8D6-1832815E8147}"/>
              </a:ext>
            </a:extLst>
          </p:cNvPr>
          <p:cNvSpPr>
            <a:spLocks noChangeArrowheads="1"/>
          </p:cNvSpPr>
          <p:nvPr/>
        </p:nvSpPr>
        <p:spPr bwMode="auto">
          <a:xfrm>
            <a:off x="53340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2</a:t>
            </a:r>
            <a:endParaRPr lang="en-US" altLang="hu-HU"/>
          </a:p>
        </p:txBody>
      </p:sp>
      <p:sp>
        <p:nvSpPr>
          <p:cNvPr id="26640" name="Rectangle 13">
            <a:extLst>
              <a:ext uri="{FF2B5EF4-FFF2-40B4-BE49-F238E27FC236}">
                <a16:creationId xmlns:a16="http://schemas.microsoft.com/office/drawing/2014/main" id="{CCB3F721-DE16-F843-CA27-BD7D38AD98A6}"/>
              </a:ext>
            </a:extLst>
          </p:cNvPr>
          <p:cNvSpPr>
            <a:spLocks noChangeArrowheads="1"/>
          </p:cNvSpPr>
          <p:nvPr/>
        </p:nvSpPr>
        <p:spPr bwMode="auto">
          <a:xfrm>
            <a:off x="71628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2</a:t>
            </a:r>
            <a:endParaRPr lang="en-US" altLang="hu-HU"/>
          </a:p>
        </p:txBody>
      </p:sp>
      <p:sp>
        <p:nvSpPr>
          <p:cNvPr id="26641" name="Text Box 14">
            <a:extLst>
              <a:ext uri="{FF2B5EF4-FFF2-40B4-BE49-F238E27FC236}">
                <a16:creationId xmlns:a16="http://schemas.microsoft.com/office/drawing/2014/main" id="{45105FB6-CFE7-2235-D6FC-DA0406D87CBF}"/>
              </a:ext>
            </a:extLst>
          </p:cNvPr>
          <p:cNvSpPr txBox="1">
            <a:spLocks noChangeArrowheads="1"/>
          </p:cNvSpPr>
          <p:nvPr/>
        </p:nvSpPr>
        <p:spPr bwMode="auto">
          <a:xfrm>
            <a:off x="1443038" y="5681663"/>
            <a:ext cx="105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1. lemez</a:t>
            </a:r>
            <a:endParaRPr lang="en-US" altLang="hu-HU"/>
          </a:p>
        </p:txBody>
      </p:sp>
      <p:sp>
        <p:nvSpPr>
          <p:cNvPr id="26642" name="Text Box 15">
            <a:extLst>
              <a:ext uri="{FF2B5EF4-FFF2-40B4-BE49-F238E27FC236}">
                <a16:creationId xmlns:a16="http://schemas.microsoft.com/office/drawing/2014/main" id="{54105C56-86CC-947F-74FD-6EF4FF6F5381}"/>
              </a:ext>
            </a:extLst>
          </p:cNvPr>
          <p:cNvSpPr txBox="1">
            <a:spLocks noChangeArrowheads="1"/>
          </p:cNvSpPr>
          <p:nvPr/>
        </p:nvSpPr>
        <p:spPr bwMode="auto">
          <a:xfrm>
            <a:off x="2859088" y="5715000"/>
            <a:ext cx="212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800"/>
              <a:t>2. lemez</a:t>
            </a:r>
            <a:endParaRPr lang="en-US" altLang="hu-HU" sz="1800"/>
          </a:p>
          <a:p>
            <a:r>
              <a:rPr lang="hu-HU" altLang="hu-HU" sz="1800"/>
              <a:t>1. lemez tükrözése</a:t>
            </a:r>
            <a:endParaRPr lang="en-US" altLang="hu-HU"/>
          </a:p>
        </p:txBody>
      </p:sp>
      <p:sp>
        <p:nvSpPr>
          <p:cNvPr id="26643" name="Text Box 16">
            <a:extLst>
              <a:ext uri="{FF2B5EF4-FFF2-40B4-BE49-F238E27FC236}">
                <a16:creationId xmlns:a16="http://schemas.microsoft.com/office/drawing/2014/main" id="{6A33BCE4-DD53-C859-6485-DE6D7BCCA9C7}"/>
              </a:ext>
            </a:extLst>
          </p:cNvPr>
          <p:cNvSpPr txBox="1">
            <a:spLocks noChangeArrowheads="1"/>
          </p:cNvSpPr>
          <p:nvPr/>
        </p:nvSpPr>
        <p:spPr bwMode="auto">
          <a:xfrm>
            <a:off x="5329238" y="57150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3. lemez</a:t>
            </a:r>
            <a:endParaRPr lang="en-US" altLang="hu-HU"/>
          </a:p>
        </p:txBody>
      </p:sp>
      <p:sp>
        <p:nvSpPr>
          <p:cNvPr id="26644" name="Text Box 17">
            <a:extLst>
              <a:ext uri="{FF2B5EF4-FFF2-40B4-BE49-F238E27FC236}">
                <a16:creationId xmlns:a16="http://schemas.microsoft.com/office/drawing/2014/main" id="{CFA42F24-3646-2D7F-B295-E636757D0DEA}"/>
              </a:ext>
            </a:extLst>
          </p:cNvPr>
          <p:cNvSpPr txBox="1">
            <a:spLocks noChangeArrowheads="1"/>
          </p:cNvSpPr>
          <p:nvPr/>
        </p:nvSpPr>
        <p:spPr bwMode="auto">
          <a:xfrm>
            <a:off x="6605588" y="5715000"/>
            <a:ext cx="212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4. lemez</a:t>
            </a:r>
            <a:endParaRPr lang="en-US" altLang="hu-HU" sz="1800"/>
          </a:p>
          <a:p>
            <a:pPr algn="ctr"/>
            <a:r>
              <a:rPr lang="hu-HU" altLang="hu-HU" sz="1800"/>
              <a:t>3. lemez tükrözése</a:t>
            </a:r>
            <a:endParaRPr lang="en-US" altLang="hu-H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a:extLst>
              <a:ext uri="{FF2B5EF4-FFF2-40B4-BE49-F238E27FC236}">
                <a16:creationId xmlns:a16="http://schemas.microsoft.com/office/drawing/2014/main" id="{C3A63096-A2C8-AB09-D701-BE7E10CDEDF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27651" name="Footer Placeholder 4">
            <a:extLst>
              <a:ext uri="{FF2B5EF4-FFF2-40B4-BE49-F238E27FC236}">
                <a16:creationId xmlns:a16="http://schemas.microsoft.com/office/drawing/2014/main" id="{C35357B8-EB81-C07F-0EA7-B803C54D938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27652" name="Slide Number Placeholder 5">
            <a:extLst>
              <a:ext uri="{FF2B5EF4-FFF2-40B4-BE49-F238E27FC236}">
                <a16:creationId xmlns:a16="http://schemas.microsoft.com/office/drawing/2014/main" id="{83D780C1-8821-4CAA-9C75-E61E1A1C71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C62A662F-C863-44C4-A94D-FB9F9C7546E1}" type="slidenum">
              <a:rPr lang="en-US" altLang="hu-HU" sz="900"/>
              <a:pPr/>
              <a:t>24</a:t>
            </a:fld>
            <a:endParaRPr lang="en-US" altLang="hu-HU" sz="900"/>
          </a:p>
        </p:txBody>
      </p:sp>
      <p:sp>
        <p:nvSpPr>
          <p:cNvPr id="27653" name="Rectangle 2">
            <a:extLst>
              <a:ext uri="{FF2B5EF4-FFF2-40B4-BE49-F238E27FC236}">
                <a16:creationId xmlns:a16="http://schemas.microsoft.com/office/drawing/2014/main" id="{F5E855F4-592D-A604-B37C-B8A1AB1DD7C3}"/>
              </a:ext>
            </a:extLst>
          </p:cNvPr>
          <p:cNvSpPr>
            <a:spLocks noGrp="1" noChangeArrowheads="1"/>
          </p:cNvSpPr>
          <p:nvPr>
            <p:ph type="title"/>
          </p:nvPr>
        </p:nvSpPr>
        <p:spPr/>
        <p:txBody>
          <a:bodyPr/>
          <a:lstStyle/>
          <a:p>
            <a:pPr eaLnBrk="1" hangingPunct="1"/>
            <a:r>
              <a:rPr lang="en-US" altLang="hu-HU"/>
              <a:t>RAID </a:t>
            </a:r>
            <a:r>
              <a:rPr lang="hu-HU" altLang="hu-HU"/>
              <a:t>2.</a:t>
            </a:r>
            <a:r>
              <a:rPr lang="en-US" altLang="hu-HU"/>
              <a:t> </a:t>
            </a:r>
            <a:r>
              <a:rPr lang="hu-HU" altLang="hu-HU"/>
              <a:t>és</a:t>
            </a:r>
            <a:r>
              <a:rPr lang="en-US" altLang="hu-HU"/>
              <a:t> 3</a:t>
            </a:r>
            <a:r>
              <a:rPr lang="hu-HU" altLang="hu-HU"/>
              <a:t>. szint</a:t>
            </a:r>
            <a:endParaRPr lang="en-US" altLang="hu-HU"/>
          </a:p>
        </p:txBody>
      </p:sp>
      <p:sp>
        <p:nvSpPr>
          <p:cNvPr id="27654" name="Rectangle 3">
            <a:extLst>
              <a:ext uri="{FF2B5EF4-FFF2-40B4-BE49-F238E27FC236}">
                <a16:creationId xmlns:a16="http://schemas.microsoft.com/office/drawing/2014/main" id="{FA9CE276-DADD-92B1-9AE9-AACE60EA708F}"/>
              </a:ext>
            </a:extLst>
          </p:cNvPr>
          <p:cNvSpPr>
            <a:spLocks noGrp="1" noChangeArrowheads="1"/>
          </p:cNvSpPr>
          <p:nvPr>
            <p:ph type="body" idx="1"/>
          </p:nvPr>
        </p:nvSpPr>
        <p:spPr/>
        <p:txBody>
          <a:bodyPr/>
          <a:lstStyle/>
          <a:p>
            <a:pPr eaLnBrk="1" hangingPunct="1"/>
            <a:r>
              <a:rPr lang="hu-HU" altLang="hu-HU" sz="2800" dirty="0"/>
              <a:t>bitcsíkozás</a:t>
            </a:r>
            <a:endParaRPr lang="en-US" altLang="hu-HU" sz="2800" dirty="0"/>
          </a:p>
          <a:p>
            <a:pPr eaLnBrk="1" hangingPunct="1"/>
            <a:r>
              <a:rPr lang="hu-HU" altLang="hu-HU" sz="2800" dirty="0"/>
              <a:t>hibafelismerés és -javítás</a:t>
            </a:r>
            <a:endParaRPr lang="en-US" altLang="hu-HU" sz="2800" dirty="0"/>
          </a:p>
          <a:p>
            <a:pPr eaLnBrk="1" hangingPunct="1"/>
            <a:r>
              <a:rPr lang="en-US" altLang="hu-HU" sz="2800" dirty="0"/>
              <a:t>RAID 2</a:t>
            </a:r>
          </a:p>
          <a:p>
            <a:pPr lvl="1" eaLnBrk="1" hangingPunct="1"/>
            <a:r>
              <a:rPr lang="hu-HU" altLang="hu-HU" sz="2400" dirty="0"/>
              <a:t>hibajavító kód (</a:t>
            </a:r>
            <a:r>
              <a:rPr lang="en-US" altLang="hu-HU" sz="2400" dirty="0"/>
              <a:t>ECC</a:t>
            </a:r>
            <a:r>
              <a:rPr lang="hu-HU" altLang="hu-HU" sz="2400" dirty="0"/>
              <a:t>)</a:t>
            </a:r>
          </a:p>
          <a:p>
            <a:pPr lvl="1" eaLnBrk="1" hangingPunct="1"/>
            <a:r>
              <a:rPr lang="hu-HU" altLang="hu-HU" sz="2400" dirty="0"/>
              <a:t>kicsit olcsóbb, mint az</a:t>
            </a:r>
            <a:r>
              <a:rPr lang="en-US" altLang="hu-HU" sz="2400" dirty="0"/>
              <a:t> 1</a:t>
            </a:r>
            <a:r>
              <a:rPr lang="hu-HU" altLang="hu-HU" sz="2400" dirty="0"/>
              <a:t>. szint</a:t>
            </a:r>
            <a:endParaRPr lang="en-US" altLang="hu-HU" sz="2400" dirty="0"/>
          </a:p>
          <a:p>
            <a:pPr eaLnBrk="1" hangingPunct="1"/>
            <a:r>
              <a:rPr lang="en-US" altLang="hu-HU" sz="2800" dirty="0"/>
              <a:t>RAID 3</a:t>
            </a:r>
          </a:p>
          <a:p>
            <a:pPr lvl="1" eaLnBrk="1" hangingPunct="1"/>
            <a:r>
              <a:rPr lang="hu-HU" altLang="hu-HU" sz="2400" dirty="0"/>
              <a:t>RAID 2 továbbfejlesztése blokkonként 1 paritásbittel</a:t>
            </a:r>
            <a:endParaRPr lang="en-US" altLang="hu-HU" sz="2400" dirty="0"/>
          </a:p>
          <a:p>
            <a:pPr lvl="1" eaLnBrk="1" hangingPunct="1"/>
            <a:r>
              <a:rPr lang="hu-HU" altLang="hu-HU" sz="2400" dirty="0"/>
              <a:t>hibafelismerés a lemezvezérlőben</a:t>
            </a:r>
            <a:endParaRPr lang="en-US" altLang="hu-HU" sz="2400" dirty="0"/>
          </a:p>
          <a:p>
            <a:pPr eaLnBrk="1" hangingPunct="1"/>
            <a:r>
              <a:rPr lang="en-US" altLang="hu-HU" sz="2800" dirty="0"/>
              <a:t>RAID 4 </a:t>
            </a:r>
            <a:r>
              <a:rPr lang="hu-HU" altLang="hu-HU" sz="2800" dirty="0"/>
              <a:t>magába foglalja a</a:t>
            </a:r>
            <a:r>
              <a:rPr lang="en-US" altLang="hu-HU" sz="2800" dirty="0"/>
              <a:t> RAID 3</a:t>
            </a:r>
            <a:r>
              <a:rPr lang="hu-HU" altLang="hu-HU" sz="2800" dirty="0"/>
              <a:t>-</a:t>
            </a:r>
            <a:r>
              <a:rPr lang="hu-HU" altLang="hu-HU" sz="2800" dirty="0" err="1"/>
              <a:t>at</a:t>
            </a:r>
            <a:endParaRPr lang="en-US" altLang="hu-HU"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a:extLst>
              <a:ext uri="{FF2B5EF4-FFF2-40B4-BE49-F238E27FC236}">
                <a16:creationId xmlns:a16="http://schemas.microsoft.com/office/drawing/2014/main" id="{C477E338-2626-DEE3-290B-83A59864FDC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28675" name="Footer Placeholder 4">
            <a:extLst>
              <a:ext uri="{FF2B5EF4-FFF2-40B4-BE49-F238E27FC236}">
                <a16:creationId xmlns:a16="http://schemas.microsoft.com/office/drawing/2014/main" id="{78ADFC2E-B9EC-FE44-3160-132B9D63447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28676" name="Slide Number Placeholder 5">
            <a:extLst>
              <a:ext uri="{FF2B5EF4-FFF2-40B4-BE49-F238E27FC236}">
                <a16:creationId xmlns:a16="http://schemas.microsoft.com/office/drawing/2014/main" id="{E5928610-52F3-89C2-61CC-3F4B19FF73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E9AF04EC-210B-4F58-9A3C-2CFC3A11DAC5}" type="slidenum">
              <a:rPr lang="en-US" altLang="hu-HU" sz="900"/>
              <a:pPr/>
              <a:t>25</a:t>
            </a:fld>
            <a:endParaRPr lang="en-US" altLang="hu-HU" sz="900"/>
          </a:p>
        </p:txBody>
      </p:sp>
      <p:sp>
        <p:nvSpPr>
          <p:cNvPr id="28677" name="Rectangle 2">
            <a:extLst>
              <a:ext uri="{FF2B5EF4-FFF2-40B4-BE49-F238E27FC236}">
                <a16:creationId xmlns:a16="http://schemas.microsoft.com/office/drawing/2014/main" id="{6B905422-CB24-0AC5-A5E0-6588D42CBE17}"/>
              </a:ext>
            </a:extLst>
          </p:cNvPr>
          <p:cNvSpPr>
            <a:spLocks noGrp="1" noChangeArrowheads="1"/>
          </p:cNvSpPr>
          <p:nvPr>
            <p:ph type="title"/>
          </p:nvPr>
        </p:nvSpPr>
        <p:spPr/>
        <p:txBody>
          <a:bodyPr/>
          <a:lstStyle/>
          <a:p>
            <a:pPr eaLnBrk="1" hangingPunct="1"/>
            <a:r>
              <a:rPr lang="en-US" altLang="hu-HU"/>
              <a:t>RAID 4</a:t>
            </a:r>
            <a:r>
              <a:rPr lang="hu-HU" altLang="hu-HU"/>
              <a:t>. szint</a:t>
            </a:r>
            <a:endParaRPr lang="en-US" altLang="hu-HU"/>
          </a:p>
        </p:txBody>
      </p:sp>
      <p:sp>
        <p:nvSpPr>
          <p:cNvPr id="28678" name="Rectangle 3">
            <a:extLst>
              <a:ext uri="{FF2B5EF4-FFF2-40B4-BE49-F238E27FC236}">
                <a16:creationId xmlns:a16="http://schemas.microsoft.com/office/drawing/2014/main" id="{F2FA87D4-E277-2D9E-5359-B8A343350253}"/>
              </a:ext>
            </a:extLst>
          </p:cNvPr>
          <p:cNvSpPr>
            <a:spLocks noGrp="1" noChangeArrowheads="1"/>
          </p:cNvSpPr>
          <p:nvPr>
            <p:ph type="body" idx="1"/>
          </p:nvPr>
        </p:nvSpPr>
        <p:spPr>
          <a:xfrm>
            <a:off x="436474" y="1203326"/>
            <a:ext cx="8229600" cy="3022600"/>
          </a:xfrm>
        </p:spPr>
        <p:txBody>
          <a:bodyPr/>
          <a:lstStyle/>
          <a:p>
            <a:pPr eaLnBrk="1" hangingPunct="1"/>
            <a:r>
              <a:rPr lang="hu-HU" altLang="hu-HU" sz="2800" dirty="0"/>
              <a:t>blokkszintű csíkozás</a:t>
            </a:r>
            <a:endParaRPr lang="en-US" altLang="hu-HU" sz="2800" dirty="0"/>
          </a:p>
          <a:p>
            <a:pPr eaLnBrk="1" hangingPunct="1"/>
            <a:r>
              <a:rPr lang="hu-HU" altLang="hu-HU" sz="2800" dirty="0"/>
              <a:t>paritásblokk az adatlemezek minden blokkjához</a:t>
            </a:r>
            <a:endParaRPr lang="en-US" altLang="hu-HU" sz="2800" dirty="0"/>
          </a:p>
          <a:p>
            <a:pPr marL="819150" lvl="1" eaLnBrk="1" hangingPunct="1"/>
            <a:r>
              <a:rPr lang="en-US" altLang="hu-HU" sz="2400" dirty="0"/>
              <a:t>P1 = B0 </a:t>
            </a:r>
            <a:r>
              <a:rPr lang="en-US" altLang="hu-HU" sz="2400" b="1" dirty="0"/>
              <a:t>XOR</a:t>
            </a:r>
            <a:r>
              <a:rPr lang="en-US" altLang="hu-HU" sz="2400" dirty="0"/>
              <a:t> B1 </a:t>
            </a:r>
            <a:r>
              <a:rPr lang="en-US" altLang="hu-HU" sz="2400" b="1" dirty="0"/>
              <a:t>XOR</a:t>
            </a:r>
            <a:r>
              <a:rPr lang="en-US" altLang="hu-HU" sz="2400" dirty="0"/>
              <a:t> B2</a:t>
            </a:r>
          </a:p>
          <a:p>
            <a:pPr marL="819150" lvl="1" eaLnBrk="1" hangingPunct="1"/>
            <a:r>
              <a:rPr lang="en-US" altLang="hu-HU" sz="2400" dirty="0"/>
              <a:t>B2 = B0 </a:t>
            </a:r>
            <a:r>
              <a:rPr lang="en-US" altLang="hu-HU" sz="2400" b="1" dirty="0"/>
              <a:t>XOR </a:t>
            </a:r>
            <a:r>
              <a:rPr lang="en-US" altLang="hu-HU" sz="2400" dirty="0"/>
              <a:t>B1 </a:t>
            </a:r>
            <a:r>
              <a:rPr lang="en-US" altLang="hu-HU" sz="2400" b="1" dirty="0"/>
              <a:t>XOR</a:t>
            </a:r>
            <a:r>
              <a:rPr lang="en-US" altLang="hu-HU" sz="2400" dirty="0"/>
              <a:t> P1</a:t>
            </a:r>
          </a:p>
          <a:p>
            <a:pPr eaLnBrk="1" hangingPunct="1"/>
            <a:r>
              <a:rPr lang="hu-HU" altLang="hu-HU" sz="2800" dirty="0"/>
              <a:t>egy frissítés</a:t>
            </a:r>
            <a:r>
              <a:rPr lang="en-US" altLang="hu-HU" sz="2800" dirty="0"/>
              <a:t>:</a:t>
            </a:r>
          </a:p>
          <a:p>
            <a:pPr marL="819150" lvl="1" eaLnBrk="1" hangingPunct="1"/>
            <a:r>
              <a:rPr lang="en-US" altLang="hu-HU" sz="2400" dirty="0"/>
              <a:t>P1’ = B0’ </a:t>
            </a:r>
            <a:r>
              <a:rPr lang="en-US" altLang="hu-HU" sz="2400" b="1" dirty="0"/>
              <a:t>XOR </a:t>
            </a:r>
            <a:r>
              <a:rPr lang="en-US" altLang="hu-HU" sz="2400" dirty="0"/>
              <a:t>B0 </a:t>
            </a:r>
            <a:r>
              <a:rPr lang="en-US" altLang="hu-HU" sz="2400" b="1" dirty="0"/>
              <a:t>XOR </a:t>
            </a:r>
            <a:r>
              <a:rPr lang="en-US" altLang="hu-HU" sz="2400" dirty="0"/>
              <a:t>P1</a:t>
            </a:r>
          </a:p>
        </p:txBody>
      </p:sp>
      <p:sp>
        <p:nvSpPr>
          <p:cNvPr id="28679" name="AutoShape 4">
            <a:extLst>
              <a:ext uri="{FF2B5EF4-FFF2-40B4-BE49-F238E27FC236}">
                <a16:creationId xmlns:a16="http://schemas.microsoft.com/office/drawing/2014/main" id="{3286730C-5C71-46AF-5CC7-A54971665F33}"/>
              </a:ext>
            </a:extLst>
          </p:cNvPr>
          <p:cNvSpPr>
            <a:spLocks noChangeArrowheads="1"/>
          </p:cNvSpPr>
          <p:nvPr/>
        </p:nvSpPr>
        <p:spPr bwMode="auto">
          <a:xfrm>
            <a:off x="12192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8680" name="AutoShape 5">
            <a:extLst>
              <a:ext uri="{FF2B5EF4-FFF2-40B4-BE49-F238E27FC236}">
                <a16:creationId xmlns:a16="http://schemas.microsoft.com/office/drawing/2014/main" id="{AB6F2FB5-28B9-C588-A005-6B76989EA39D}"/>
              </a:ext>
            </a:extLst>
          </p:cNvPr>
          <p:cNvSpPr>
            <a:spLocks noChangeArrowheads="1"/>
          </p:cNvSpPr>
          <p:nvPr/>
        </p:nvSpPr>
        <p:spPr bwMode="auto">
          <a:xfrm>
            <a:off x="31242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8681" name="AutoShape 6">
            <a:extLst>
              <a:ext uri="{FF2B5EF4-FFF2-40B4-BE49-F238E27FC236}">
                <a16:creationId xmlns:a16="http://schemas.microsoft.com/office/drawing/2014/main" id="{6FFB0CFF-0DD5-455C-7316-10E3B6F945A2}"/>
              </a:ext>
            </a:extLst>
          </p:cNvPr>
          <p:cNvSpPr>
            <a:spLocks noChangeArrowheads="1"/>
          </p:cNvSpPr>
          <p:nvPr/>
        </p:nvSpPr>
        <p:spPr bwMode="auto">
          <a:xfrm>
            <a:off x="50292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8682" name="AutoShape 7">
            <a:extLst>
              <a:ext uri="{FF2B5EF4-FFF2-40B4-BE49-F238E27FC236}">
                <a16:creationId xmlns:a16="http://schemas.microsoft.com/office/drawing/2014/main" id="{5D1064F1-D50A-4F95-16F3-1E78931155CE}"/>
              </a:ext>
            </a:extLst>
          </p:cNvPr>
          <p:cNvSpPr>
            <a:spLocks noChangeArrowheads="1"/>
          </p:cNvSpPr>
          <p:nvPr/>
        </p:nvSpPr>
        <p:spPr bwMode="auto">
          <a:xfrm>
            <a:off x="6858000" y="44196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endParaRPr lang="hu-HU" altLang="hu-HU"/>
          </a:p>
        </p:txBody>
      </p:sp>
      <p:sp>
        <p:nvSpPr>
          <p:cNvPr id="28683" name="Text Box 14">
            <a:extLst>
              <a:ext uri="{FF2B5EF4-FFF2-40B4-BE49-F238E27FC236}">
                <a16:creationId xmlns:a16="http://schemas.microsoft.com/office/drawing/2014/main" id="{A616C045-D3BF-F2C7-2CD2-67144508FDAA}"/>
              </a:ext>
            </a:extLst>
          </p:cNvPr>
          <p:cNvSpPr txBox="1">
            <a:spLocks noChangeArrowheads="1"/>
          </p:cNvSpPr>
          <p:nvPr/>
        </p:nvSpPr>
        <p:spPr bwMode="auto">
          <a:xfrm>
            <a:off x="1443038" y="5681663"/>
            <a:ext cx="105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1. lemez</a:t>
            </a:r>
            <a:endParaRPr lang="en-US" altLang="hu-HU"/>
          </a:p>
        </p:txBody>
      </p:sp>
      <p:sp>
        <p:nvSpPr>
          <p:cNvPr id="28684" name="Text Box 15">
            <a:extLst>
              <a:ext uri="{FF2B5EF4-FFF2-40B4-BE49-F238E27FC236}">
                <a16:creationId xmlns:a16="http://schemas.microsoft.com/office/drawing/2014/main" id="{96CD9336-2901-2C09-A610-52DE6800794F}"/>
              </a:ext>
            </a:extLst>
          </p:cNvPr>
          <p:cNvSpPr txBox="1">
            <a:spLocks noChangeArrowheads="1"/>
          </p:cNvSpPr>
          <p:nvPr/>
        </p:nvSpPr>
        <p:spPr bwMode="auto">
          <a:xfrm>
            <a:off x="3348038" y="57150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2. lemez</a:t>
            </a:r>
            <a:endParaRPr lang="en-US" altLang="hu-HU"/>
          </a:p>
        </p:txBody>
      </p:sp>
      <p:sp>
        <p:nvSpPr>
          <p:cNvPr id="28685" name="Text Box 16">
            <a:extLst>
              <a:ext uri="{FF2B5EF4-FFF2-40B4-BE49-F238E27FC236}">
                <a16:creationId xmlns:a16="http://schemas.microsoft.com/office/drawing/2014/main" id="{4278096A-C37B-44B2-DB81-B7C3DB5FF33A}"/>
              </a:ext>
            </a:extLst>
          </p:cNvPr>
          <p:cNvSpPr txBox="1">
            <a:spLocks noChangeArrowheads="1"/>
          </p:cNvSpPr>
          <p:nvPr/>
        </p:nvSpPr>
        <p:spPr bwMode="auto">
          <a:xfrm>
            <a:off x="5329238" y="57150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3. lemez</a:t>
            </a:r>
            <a:endParaRPr lang="en-US" altLang="hu-HU"/>
          </a:p>
        </p:txBody>
      </p:sp>
      <p:sp>
        <p:nvSpPr>
          <p:cNvPr id="28686" name="Text Box 17">
            <a:extLst>
              <a:ext uri="{FF2B5EF4-FFF2-40B4-BE49-F238E27FC236}">
                <a16:creationId xmlns:a16="http://schemas.microsoft.com/office/drawing/2014/main" id="{8764A9D7-F4AD-E38F-5B7B-F60994FF1DA4}"/>
              </a:ext>
            </a:extLst>
          </p:cNvPr>
          <p:cNvSpPr txBox="1">
            <a:spLocks noChangeArrowheads="1"/>
          </p:cNvSpPr>
          <p:nvPr/>
        </p:nvSpPr>
        <p:spPr bwMode="auto">
          <a:xfrm>
            <a:off x="7100888" y="5729288"/>
            <a:ext cx="105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4. lemez</a:t>
            </a:r>
            <a:endParaRPr lang="en-US" altLang="hu-HU"/>
          </a:p>
        </p:txBody>
      </p:sp>
      <p:sp>
        <p:nvSpPr>
          <p:cNvPr id="28687" name="Rectangle 18">
            <a:extLst>
              <a:ext uri="{FF2B5EF4-FFF2-40B4-BE49-F238E27FC236}">
                <a16:creationId xmlns:a16="http://schemas.microsoft.com/office/drawing/2014/main" id="{B9791839-43C9-A9A6-1BEC-0952E0BF31C6}"/>
              </a:ext>
            </a:extLst>
          </p:cNvPr>
          <p:cNvSpPr>
            <a:spLocks noChangeArrowheads="1"/>
          </p:cNvSpPr>
          <p:nvPr/>
        </p:nvSpPr>
        <p:spPr bwMode="auto">
          <a:xfrm>
            <a:off x="15240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B0</a:t>
            </a:r>
            <a:endParaRPr lang="en-US" altLang="hu-HU"/>
          </a:p>
        </p:txBody>
      </p:sp>
      <p:sp>
        <p:nvSpPr>
          <p:cNvPr id="28688" name="Rectangle 19">
            <a:extLst>
              <a:ext uri="{FF2B5EF4-FFF2-40B4-BE49-F238E27FC236}">
                <a16:creationId xmlns:a16="http://schemas.microsoft.com/office/drawing/2014/main" id="{5095B3CB-752E-3453-7B93-BC730A3FA701}"/>
              </a:ext>
            </a:extLst>
          </p:cNvPr>
          <p:cNvSpPr>
            <a:spLocks noChangeArrowheads="1"/>
          </p:cNvSpPr>
          <p:nvPr/>
        </p:nvSpPr>
        <p:spPr bwMode="auto">
          <a:xfrm>
            <a:off x="34290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B1</a:t>
            </a:r>
            <a:endParaRPr lang="en-US" altLang="hu-HU"/>
          </a:p>
        </p:txBody>
      </p:sp>
      <p:sp>
        <p:nvSpPr>
          <p:cNvPr id="28689" name="Rectangle 20">
            <a:extLst>
              <a:ext uri="{FF2B5EF4-FFF2-40B4-BE49-F238E27FC236}">
                <a16:creationId xmlns:a16="http://schemas.microsoft.com/office/drawing/2014/main" id="{3626C682-C316-196C-4CF9-D654A371AF41}"/>
              </a:ext>
            </a:extLst>
          </p:cNvPr>
          <p:cNvSpPr>
            <a:spLocks noChangeArrowheads="1"/>
          </p:cNvSpPr>
          <p:nvPr/>
        </p:nvSpPr>
        <p:spPr bwMode="auto">
          <a:xfrm>
            <a:off x="53340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B2</a:t>
            </a:r>
            <a:endParaRPr lang="en-US" altLang="hu-HU"/>
          </a:p>
        </p:txBody>
      </p:sp>
      <p:sp>
        <p:nvSpPr>
          <p:cNvPr id="28690" name="Rectangle 21">
            <a:extLst>
              <a:ext uri="{FF2B5EF4-FFF2-40B4-BE49-F238E27FC236}">
                <a16:creationId xmlns:a16="http://schemas.microsoft.com/office/drawing/2014/main" id="{0DCB4617-FD23-032C-B56F-0C8E72994E2E}"/>
              </a:ext>
            </a:extLst>
          </p:cNvPr>
          <p:cNvSpPr>
            <a:spLocks noChangeArrowheads="1"/>
          </p:cNvSpPr>
          <p:nvPr/>
        </p:nvSpPr>
        <p:spPr bwMode="auto">
          <a:xfrm>
            <a:off x="7162800" y="48768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P1</a:t>
            </a:r>
            <a:endParaRPr lang="en-US" altLang="hu-H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a:extLst>
              <a:ext uri="{FF2B5EF4-FFF2-40B4-BE49-F238E27FC236}">
                <a16:creationId xmlns:a16="http://schemas.microsoft.com/office/drawing/2014/main" id="{FBA40DB3-A3CC-E7BB-D314-5E60E246F5B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29699" name="Footer Placeholder 4">
            <a:extLst>
              <a:ext uri="{FF2B5EF4-FFF2-40B4-BE49-F238E27FC236}">
                <a16:creationId xmlns:a16="http://schemas.microsoft.com/office/drawing/2014/main" id="{02268F9F-0EB8-9FFB-8CB3-E0D2F3EA2CB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29700" name="Slide Number Placeholder 5">
            <a:extLst>
              <a:ext uri="{FF2B5EF4-FFF2-40B4-BE49-F238E27FC236}">
                <a16:creationId xmlns:a16="http://schemas.microsoft.com/office/drawing/2014/main" id="{A90B3D84-A4CF-0991-8F6B-F8FF4AD360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5A656ECA-4506-45EB-B33A-0090F89AF0BC}" type="slidenum">
              <a:rPr lang="en-US" altLang="hu-HU" sz="900"/>
              <a:pPr/>
              <a:t>26</a:t>
            </a:fld>
            <a:endParaRPr lang="en-US" altLang="hu-HU" sz="900"/>
          </a:p>
        </p:txBody>
      </p:sp>
      <p:sp>
        <p:nvSpPr>
          <p:cNvPr id="29701" name="Rectangle 2">
            <a:extLst>
              <a:ext uri="{FF2B5EF4-FFF2-40B4-BE49-F238E27FC236}">
                <a16:creationId xmlns:a16="http://schemas.microsoft.com/office/drawing/2014/main" id="{C921F170-95F6-04FC-A50B-A4A6B4A58D5F}"/>
              </a:ext>
            </a:extLst>
          </p:cNvPr>
          <p:cNvSpPr>
            <a:spLocks noGrp="1" noChangeArrowheads="1"/>
          </p:cNvSpPr>
          <p:nvPr>
            <p:ph type="title"/>
          </p:nvPr>
        </p:nvSpPr>
        <p:spPr>
          <a:xfrm>
            <a:off x="290513" y="-31750"/>
            <a:ext cx="8229600" cy="1143000"/>
          </a:xfrm>
        </p:spPr>
        <p:txBody>
          <a:bodyPr/>
          <a:lstStyle/>
          <a:p>
            <a:pPr eaLnBrk="1" hangingPunct="1"/>
            <a:r>
              <a:rPr lang="en-US" altLang="hu-HU" dirty="0"/>
              <a:t>RAID 5</a:t>
            </a:r>
            <a:r>
              <a:rPr lang="hu-HU" altLang="hu-HU" dirty="0"/>
              <a:t>.</a:t>
            </a:r>
            <a:r>
              <a:rPr lang="en-US" altLang="hu-HU" dirty="0"/>
              <a:t> </a:t>
            </a:r>
            <a:r>
              <a:rPr lang="hu-HU" altLang="hu-HU" dirty="0"/>
              <a:t>és</a:t>
            </a:r>
            <a:r>
              <a:rPr lang="en-US" altLang="hu-HU" dirty="0"/>
              <a:t> 6</a:t>
            </a:r>
            <a:r>
              <a:rPr lang="hu-HU" altLang="hu-HU" dirty="0"/>
              <a:t>. szint</a:t>
            </a:r>
            <a:endParaRPr lang="en-US" altLang="hu-HU" dirty="0"/>
          </a:p>
        </p:txBody>
      </p:sp>
      <p:sp>
        <p:nvSpPr>
          <p:cNvPr id="29702" name="Rectangle 3">
            <a:extLst>
              <a:ext uri="{FF2B5EF4-FFF2-40B4-BE49-F238E27FC236}">
                <a16:creationId xmlns:a16="http://schemas.microsoft.com/office/drawing/2014/main" id="{731EB7BA-319F-737A-DFE3-22AD46EDF196}"/>
              </a:ext>
            </a:extLst>
          </p:cNvPr>
          <p:cNvSpPr>
            <a:spLocks noGrp="1" noChangeArrowheads="1"/>
          </p:cNvSpPr>
          <p:nvPr>
            <p:ph type="body" idx="1"/>
          </p:nvPr>
        </p:nvSpPr>
        <p:spPr>
          <a:xfrm>
            <a:off x="290513" y="900113"/>
            <a:ext cx="8229600" cy="2930525"/>
          </a:xfrm>
        </p:spPr>
        <p:txBody>
          <a:bodyPr/>
          <a:lstStyle/>
          <a:p>
            <a:pPr eaLnBrk="1" hangingPunct="1"/>
            <a:r>
              <a:rPr lang="hu-HU" altLang="hu-HU" sz="2800" dirty="0"/>
              <a:t>magába foglalja</a:t>
            </a:r>
            <a:r>
              <a:rPr lang="en-US" altLang="hu-HU" sz="2800" dirty="0"/>
              <a:t> </a:t>
            </a:r>
            <a:r>
              <a:rPr lang="hu-HU" altLang="hu-HU" sz="2800" dirty="0"/>
              <a:t>a </a:t>
            </a:r>
            <a:r>
              <a:rPr lang="en-US" altLang="hu-HU" sz="2800" dirty="0"/>
              <a:t>RAID 4</a:t>
            </a:r>
            <a:r>
              <a:rPr lang="hu-HU" altLang="hu-HU" sz="2800" dirty="0"/>
              <a:t>-</a:t>
            </a:r>
            <a:r>
              <a:rPr lang="hu-HU" altLang="hu-HU" sz="2800" dirty="0" err="1"/>
              <a:t>et</a:t>
            </a:r>
            <a:endParaRPr lang="en-US" altLang="hu-HU" sz="2800" dirty="0"/>
          </a:p>
          <a:p>
            <a:pPr eaLnBrk="1" hangingPunct="1"/>
            <a:r>
              <a:rPr lang="hu-HU" altLang="hu-HU" sz="2800" dirty="0"/>
              <a:t>a paritáslemez nem torlódási pont</a:t>
            </a:r>
            <a:endParaRPr lang="en-US" altLang="hu-HU" sz="2800" dirty="0"/>
          </a:p>
          <a:p>
            <a:pPr lvl="1" eaLnBrk="1" hangingPunct="1"/>
            <a:r>
              <a:rPr lang="hu-HU" altLang="hu-HU" sz="2400" dirty="0"/>
              <a:t>a paritásblokkok szétosztva a lemezek között</a:t>
            </a:r>
            <a:endParaRPr lang="en-US" altLang="hu-HU" sz="2400" dirty="0"/>
          </a:p>
          <a:p>
            <a:pPr eaLnBrk="1" hangingPunct="1"/>
            <a:r>
              <a:rPr lang="en-US" altLang="hu-HU" sz="2800" dirty="0"/>
              <a:t>RAID 6</a:t>
            </a:r>
          </a:p>
          <a:p>
            <a:pPr lvl="1" eaLnBrk="1" hangingPunct="1"/>
            <a:r>
              <a:rPr lang="hu-HU" altLang="hu-HU" sz="2400" dirty="0"/>
              <a:t>két lemezhibát eltűr</a:t>
            </a:r>
            <a:endParaRPr lang="en-US" altLang="hu-HU" sz="2400" dirty="0"/>
          </a:p>
          <a:p>
            <a:pPr lvl="1" eaLnBrk="1" hangingPunct="1"/>
            <a:r>
              <a:rPr lang="en-US" altLang="hu-HU" sz="2400" dirty="0"/>
              <a:t>P+Q </a:t>
            </a:r>
            <a:r>
              <a:rPr lang="hu-HU" altLang="hu-HU" sz="2400" dirty="0"/>
              <a:t>redundanciaséma</a:t>
            </a:r>
            <a:endParaRPr lang="en-US" altLang="hu-HU" sz="2400" dirty="0"/>
          </a:p>
          <a:p>
            <a:pPr lvl="2" eaLnBrk="1" hangingPunct="1"/>
            <a:r>
              <a:rPr lang="hu-HU" altLang="hu-HU" sz="2000" dirty="0"/>
              <a:t>2 bit redundáns adat minden 4 bit adathoz</a:t>
            </a:r>
            <a:endParaRPr lang="en-US" altLang="hu-HU" sz="2000" dirty="0"/>
          </a:p>
          <a:p>
            <a:pPr lvl="1" eaLnBrk="1" hangingPunct="1"/>
            <a:r>
              <a:rPr lang="hu-HU" altLang="hu-HU" sz="2400" dirty="0"/>
              <a:t>drágább írások</a:t>
            </a:r>
            <a:endParaRPr lang="en-US" altLang="hu-HU" sz="2400" dirty="0"/>
          </a:p>
        </p:txBody>
      </p:sp>
      <p:sp>
        <p:nvSpPr>
          <p:cNvPr id="29703" name="AutoShape 4">
            <a:extLst>
              <a:ext uri="{FF2B5EF4-FFF2-40B4-BE49-F238E27FC236}">
                <a16:creationId xmlns:a16="http://schemas.microsoft.com/office/drawing/2014/main" id="{77181176-360D-229C-E46D-2D97B6EB79B8}"/>
              </a:ext>
            </a:extLst>
          </p:cNvPr>
          <p:cNvSpPr>
            <a:spLocks noChangeArrowheads="1"/>
          </p:cNvSpPr>
          <p:nvPr/>
        </p:nvSpPr>
        <p:spPr bwMode="auto">
          <a:xfrm>
            <a:off x="1219200" y="45720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9704" name="AutoShape 5">
            <a:extLst>
              <a:ext uri="{FF2B5EF4-FFF2-40B4-BE49-F238E27FC236}">
                <a16:creationId xmlns:a16="http://schemas.microsoft.com/office/drawing/2014/main" id="{79DCE8D7-5D25-5816-E6F0-030F84B49775}"/>
              </a:ext>
            </a:extLst>
          </p:cNvPr>
          <p:cNvSpPr>
            <a:spLocks noChangeArrowheads="1"/>
          </p:cNvSpPr>
          <p:nvPr/>
        </p:nvSpPr>
        <p:spPr bwMode="auto">
          <a:xfrm>
            <a:off x="3124200" y="45720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9705" name="AutoShape 6">
            <a:extLst>
              <a:ext uri="{FF2B5EF4-FFF2-40B4-BE49-F238E27FC236}">
                <a16:creationId xmlns:a16="http://schemas.microsoft.com/office/drawing/2014/main" id="{97D24ADA-6D3F-9247-D0BF-81411347BC66}"/>
              </a:ext>
            </a:extLst>
          </p:cNvPr>
          <p:cNvSpPr>
            <a:spLocks noChangeArrowheads="1"/>
          </p:cNvSpPr>
          <p:nvPr/>
        </p:nvSpPr>
        <p:spPr bwMode="auto">
          <a:xfrm>
            <a:off x="5029200" y="45720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endParaRPr lang="hu-HU" altLang="hu-HU"/>
          </a:p>
        </p:txBody>
      </p:sp>
      <p:sp>
        <p:nvSpPr>
          <p:cNvPr id="29706" name="AutoShape 7">
            <a:extLst>
              <a:ext uri="{FF2B5EF4-FFF2-40B4-BE49-F238E27FC236}">
                <a16:creationId xmlns:a16="http://schemas.microsoft.com/office/drawing/2014/main" id="{2080125B-4A0C-DD59-2120-94790A3C0ADF}"/>
              </a:ext>
            </a:extLst>
          </p:cNvPr>
          <p:cNvSpPr>
            <a:spLocks noChangeArrowheads="1"/>
          </p:cNvSpPr>
          <p:nvPr/>
        </p:nvSpPr>
        <p:spPr bwMode="auto">
          <a:xfrm>
            <a:off x="6858000" y="4572000"/>
            <a:ext cx="1447800" cy="1143000"/>
          </a:xfrm>
          <a:prstGeom prst="can">
            <a:avLst>
              <a:gd name="adj" fmla="val 25000"/>
            </a:avLst>
          </a:prstGeom>
          <a:solidFill>
            <a:schemeClr val="accent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endParaRPr lang="hu-HU" altLang="hu-HU"/>
          </a:p>
        </p:txBody>
      </p:sp>
      <p:sp>
        <p:nvSpPr>
          <p:cNvPr id="29707" name="Text Box 8">
            <a:extLst>
              <a:ext uri="{FF2B5EF4-FFF2-40B4-BE49-F238E27FC236}">
                <a16:creationId xmlns:a16="http://schemas.microsoft.com/office/drawing/2014/main" id="{47A01CC0-77CB-0FC4-DAAF-1A38AD4203EC}"/>
              </a:ext>
            </a:extLst>
          </p:cNvPr>
          <p:cNvSpPr txBox="1">
            <a:spLocks noChangeArrowheads="1"/>
          </p:cNvSpPr>
          <p:nvPr/>
        </p:nvSpPr>
        <p:spPr bwMode="auto">
          <a:xfrm>
            <a:off x="1443038" y="5834063"/>
            <a:ext cx="105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1. lemez</a:t>
            </a:r>
            <a:endParaRPr lang="en-US" altLang="hu-HU"/>
          </a:p>
        </p:txBody>
      </p:sp>
      <p:sp>
        <p:nvSpPr>
          <p:cNvPr id="29708" name="Text Box 9">
            <a:extLst>
              <a:ext uri="{FF2B5EF4-FFF2-40B4-BE49-F238E27FC236}">
                <a16:creationId xmlns:a16="http://schemas.microsoft.com/office/drawing/2014/main" id="{17C1988D-DB45-F3DC-77E1-342F0BA1F101}"/>
              </a:ext>
            </a:extLst>
          </p:cNvPr>
          <p:cNvSpPr txBox="1">
            <a:spLocks noChangeArrowheads="1"/>
          </p:cNvSpPr>
          <p:nvPr/>
        </p:nvSpPr>
        <p:spPr bwMode="auto">
          <a:xfrm>
            <a:off x="3348038" y="58674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2. lemez</a:t>
            </a:r>
            <a:endParaRPr lang="en-US" altLang="hu-HU"/>
          </a:p>
        </p:txBody>
      </p:sp>
      <p:sp>
        <p:nvSpPr>
          <p:cNvPr id="29709" name="Text Box 10">
            <a:extLst>
              <a:ext uri="{FF2B5EF4-FFF2-40B4-BE49-F238E27FC236}">
                <a16:creationId xmlns:a16="http://schemas.microsoft.com/office/drawing/2014/main" id="{4EF8AD6E-9211-59F0-2F4F-4E2739ABA6C3}"/>
              </a:ext>
            </a:extLst>
          </p:cNvPr>
          <p:cNvSpPr txBox="1">
            <a:spLocks noChangeArrowheads="1"/>
          </p:cNvSpPr>
          <p:nvPr/>
        </p:nvSpPr>
        <p:spPr bwMode="auto">
          <a:xfrm>
            <a:off x="5329238" y="58674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3. lemez</a:t>
            </a:r>
            <a:endParaRPr lang="en-US" altLang="hu-HU"/>
          </a:p>
        </p:txBody>
      </p:sp>
      <p:sp>
        <p:nvSpPr>
          <p:cNvPr id="29710" name="Text Box 11">
            <a:extLst>
              <a:ext uri="{FF2B5EF4-FFF2-40B4-BE49-F238E27FC236}">
                <a16:creationId xmlns:a16="http://schemas.microsoft.com/office/drawing/2014/main" id="{A173642C-D6A3-2513-A4C2-0C328A087439}"/>
              </a:ext>
            </a:extLst>
          </p:cNvPr>
          <p:cNvSpPr txBox="1">
            <a:spLocks noChangeArrowheads="1"/>
          </p:cNvSpPr>
          <p:nvPr/>
        </p:nvSpPr>
        <p:spPr bwMode="auto">
          <a:xfrm>
            <a:off x="7100888" y="5881688"/>
            <a:ext cx="105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800"/>
              <a:t>4. lemez</a:t>
            </a:r>
            <a:endParaRPr lang="en-US" altLang="hu-HU"/>
          </a:p>
        </p:txBody>
      </p:sp>
      <p:sp>
        <p:nvSpPr>
          <p:cNvPr id="29711" name="Rectangle 12">
            <a:extLst>
              <a:ext uri="{FF2B5EF4-FFF2-40B4-BE49-F238E27FC236}">
                <a16:creationId xmlns:a16="http://schemas.microsoft.com/office/drawing/2014/main" id="{FF9B01BF-5C94-2835-40AC-C5F51BAD8F32}"/>
              </a:ext>
            </a:extLst>
          </p:cNvPr>
          <p:cNvSpPr>
            <a:spLocks noChangeArrowheads="1"/>
          </p:cNvSpPr>
          <p:nvPr/>
        </p:nvSpPr>
        <p:spPr bwMode="auto">
          <a:xfrm>
            <a:off x="1524000" y="50292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B0</a:t>
            </a:r>
            <a:endParaRPr lang="en-US" altLang="hu-HU"/>
          </a:p>
        </p:txBody>
      </p:sp>
      <p:sp>
        <p:nvSpPr>
          <p:cNvPr id="29712" name="Rectangle 13">
            <a:extLst>
              <a:ext uri="{FF2B5EF4-FFF2-40B4-BE49-F238E27FC236}">
                <a16:creationId xmlns:a16="http://schemas.microsoft.com/office/drawing/2014/main" id="{EC4DCDE9-7B5F-84C3-11C1-E68202E982A7}"/>
              </a:ext>
            </a:extLst>
          </p:cNvPr>
          <p:cNvSpPr>
            <a:spLocks noChangeArrowheads="1"/>
          </p:cNvSpPr>
          <p:nvPr/>
        </p:nvSpPr>
        <p:spPr bwMode="auto">
          <a:xfrm>
            <a:off x="3429000" y="50292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PX’</a:t>
            </a:r>
            <a:endParaRPr lang="en-US" altLang="hu-HU"/>
          </a:p>
        </p:txBody>
      </p:sp>
      <p:sp>
        <p:nvSpPr>
          <p:cNvPr id="29713" name="Rectangle 14">
            <a:extLst>
              <a:ext uri="{FF2B5EF4-FFF2-40B4-BE49-F238E27FC236}">
                <a16:creationId xmlns:a16="http://schemas.microsoft.com/office/drawing/2014/main" id="{0544F16A-C473-9D8D-F536-8636F7A9B501}"/>
              </a:ext>
            </a:extLst>
          </p:cNvPr>
          <p:cNvSpPr>
            <a:spLocks noChangeArrowheads="1"/>
          </p:cNvSpPr>
          <p:nvPr/>
        </p:nvSpPr>
        <p:spPr bwMode="auto">
          <a:xfrm>
            <a:off x="5334000" y="50292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B2</a:t>
            </a:r>
            <a:endParaRPr lang="en-US" altLang="hu-HU"/>
          </a:p>
        </p:txBody>
      </p:sp>
      <p:sp>
        <p:nvSpPr>
          <p:cNvPr id="29714" name="Rectangle 15">
            <a:extLst>
              <a:ext uri="{FF2B5EF4-FFF2-40B4-BE49-F238E27FC236}">
                <a16:creationId xmlns:a16="http://schemas.microsoft.com/office/drawing/2014/main" id="{13ACA67B-DC1D-5AD3-FBCB-1101D514A210}"/>
              </a:ext>
            </a:extLst>
          </p:cNvPr>
          <p:cNvSpPr>
            <a:spLocks noChangeArrowheads="1"/>
          </p:cNvSpPr>
          <p:nvPr/>
        </p:nvSpPr>
        <p:spPr bwMode="auto">
          <a:xfrm>
            <a:off x="7162800" y="50292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P1</a:t>
            </a:r>
            <a:endParaRPr lang="en-US" altLang="hu-HU"/>
          </a:p>
        </p:txBody>
      </p:sp>
      <p:sp>
        <p:nvSpPr>
          <p:cNvPr id="29715" name="Rectangle 16">
            <a:extLst>
              <a:ext uri="{FF2B5EF4-FFF2-40B4-BE49-F238E27FC236}">
                <a16:creationId xmlns:a16="http://schemas.microsoft.com/office/drawing/2014/main" id="{0ADA50F6-3F4B-F0F0-BBCB-169DBDA9A779}"/>
              </a:ext>
            </a:extLst>
          </p:cNvPr>
          <p:cNvSpPr>
            <a:spLocks noChangeArrowheads="1"/>
          </p:cNvSpPr>
          <p:nvPr/>
        </p:nvSpPr>
        <p:spPr bwMode="auto">
          <a:xfrm>
            <a:off x="5334000" y="53340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PX</a:t>
            </a:r>
            <a:endParaRPr lang="en-US" altLang="hu-HU"/>
          </a:p>
        </p:txBody>
      </p:sp>
      <p:sp>
        <p:nvSpPr>
          <p:cNvPr id="29716" name="Rectangle 17">
            <a:extLst>
              <a:ext uri="{FF2B5EF4-FFF2-40B4-BE49-F238E27FC236}">
                <a16:creationId xmlns:a16="http://schemas.microsoft.com/office/drawing/2014/main" id="{112B0AEC-DDE5-EC30-B979-24B8FF6359D4}"/>
              </a:ext>
            </a:extLst>
          </p:cNvPr>
          <p:cNvSpPr>
            <a:spLocks noChangeArrowheads="1"/>
          </p:cNvSpPr>
          <p:nvPr/>
        </p:nvSpPr>
        <p:spPr bwMode="auto">
          <a:xfrm>
            <a:off x="7162800" y="53340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BY</a:t>
            </a:r>
            <a:endParaRPr lang="en-US" altLang="hu-HU"/>
          </a:p>
        </p:txBody>
      </p:sp>
      <p:sp>
        <p:nvSpPr>
          <p:cNvPr id="29717" name="Rectangle 18">
            <a:extLst>
              <a:ext uri="{FF2B5EF4-FFF2-40B4-BE49-F238E27FC236}">
                <a16:creationId xmlns:a16="http://schemas.microsoft.com/office/drawing/2014/main" id="{170625A4-0764-DCD7-1AE3-8E36B3E1F38E}"/>
              </a:ext>
            </a:extLst>
          </p:cNvPr>
          <p:cNvSpPr>
            <a:spLocks noChangeArrowheads="1"/>
          </p:cNvSpPr>
          <p:nvPr/>
        </p:nvSpPr>
        <p:spPr bwMode="auto">
          <a:xfrm>
            <a:off x="3429000" y="53340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BY’</a:t>
            </a:r>
            <a:endParaRPr lang="en-US" altLang="hu-HU"/>
          </a:p>
        </p:txBody>
      </p:sp>
      <p:sp>
        <p:nvSpPr>
          <p:cNvPr id="29718" name="Rectangle 19">
            <a:extLst>
              <a:ext uri="{FF2B5EF4-FFF2-40B4-BE49-F238E27FC236}">
                <a16:creationId xmlns:a16="http://schemas.microsoft.com/office/drawing/2014/main" id="{46195D49-8B93-05B7-497A-65F1823FF2AC}"/>
              </a:ext>
            </a:extLst>
          </p:cNvPr>
          <p:cNvSpPr>
            <a:spLocks noChangeArrowheads="1"/>
          </p:cNvSpPr>
          <p:nvPr/>
        </p:nvSpPr>
        <p:spPr bwMode="auto">
          <a:xfrm>
            <a:off x="3429000" y="47244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B1</a:t>
            </a:r>
            <a:endParaRPr lang="en-US" altLang="hu-HU"/>
          </a:p>
        </p:txBody>
      </p:sp>
      <p:sp>
        <p:nvSpPr>
          <p:cNvPr id="29719" name="Rectangle 21">
            <a:extLst>
              <a:ext uri="{FF2B5EF4-FFF2-40B4-BE49-F238E27FC236}">
                <a16:creationId xmlns:a16="http://schemas.microsoft.com/office/drawing/2014/main" id="{E322A6AE-BE2E-8E5D-7C90-A3D36CD2D57C}"/>
              </a:ext>
            </a:extLst>
          </p:cNvPr>
          <p:cNvSpPr>
            <a:spLocks noChangeArrowheads="1"/>
          </p:cNvSpPr>
          <p:nvPr/>
        </p:nvSpPr>
        <p:spPr bwMode="auto">
          <a:xfrm>
            <a:off x="1524000" y="53340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PN</a:t>
            </a:r>
            <a:endParaRPr lang="en-US" altLang="hu-HU"/>
          </a:p>
        </p:txBody>
      </p:sp>
      <p:sp>
        <p:nvSpPr>
          <p:cNvPr id="29720" name="Rectangle 22">
            <a:extLst>
              <a:ext uri="{FF2B5EF4-FFF2-40B4-BE49-F238E27FC236}">
                <a16:creationId xmlns:a16="http://schemas.microsoft.com/office/drawing/2014/main" id="{978D5534-5E35-7ECC-917C-B0C72B5365CC}"/>
              </a:ext>
            </a:extLst>
          </p:cNvPr>
          <p:cNvSpPr>
            <a:spLocks noChangeArrowheads="1"/>
          </p:cNvSpPr>
          <p:nvPr/>
        </p:nvSpPr>
        <p:spPr bwMode="auto">
          <a:xfrm>
            <a:off x="1524000" y="4724400"/>
            <a:ext cx="838200" cy="228600"/>
          </a:xfrm>
          <a:prstGeom prst="rect">
            <a:avLst/>
          </a:prstGeom>
          <a:solidFill>
            <a:srgbClr val="FFFDA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altLang="hu-HU" sz="1600"/>
              <a:t>BM</a:t>
            </a:r>
            <a:endParaRPr lang="en-US" altLang="hu-H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0F31AEE-0F0E-DE3A-36F0-62A70A467175}"/>
              </a:ext>
            </a:extLst>
          </p:cNvPr>
          <p:cNvPicPr>
            <a:picLocks noChangeAspect="1"/>
          </p:cNvPicPr>
          <p:nvPr/>
        </p:nvPicPr>
        <p:blipFill>
          <a:blip r:embed="rId2"/>
          <a:stretch>
            <a:fillRect/>
          </a:stretch>
        </p:blipFill>
        <p:spPr>
          <a:xfrm>
            <a:off x="0" y="526851"/>
            <a:ext cx="9144000" cy="5804297"/>
          </a:xfrm>
          <a:prstGeom prst="rect">
            <a:avLst/>
          </a:prstGeom>
        </p:spPr>
      </p:pic>
    </p:spTree>
    <p:extLst>
      <p:ext uri="{BB962C8B-B14F-4D97-AF65-F5344CB8AC3E}">
        <p14:creationId xmlns:p14="http://schemas.microsoft.com/office/powerpoint/2010/main" val="3810500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4A29CE71-0E19-88F4-21D8-D834BF1E1B16}"/>
              </a:ext>
            </a:extLst>
          </p:cNvPr>
          <p:cNvPicPr>
            <a:picLocks noChangeAspect="1"/>
          </p:cNvPicPr>
          <p:nvPr/>
        </p:nvPicPr>
        <p:blipFill>
          <a:blip r:embed="rId2"/>
          <a:stretch>
            <a:fillRect/>
          </a:stretch>
        </p:blipFill>
        <p:spPr>
          <a:xfrm>
            <a:off x="0" y="776882"/>
            <a:ext cx="9144000" cy="5304235"/>
          </a:xfrm>
          <a:prstGeom prst="rect">
            <a:avLst/>
          </a:prstGeom>
        </p:spPr>
      </p:pic>
    </p:spTree>
    <p:extLst>
      <p:ext uri="{BB962C8B-B14F-4D97-AF65-F5344CB8AC3E}">
        <p14:creationId xmlns:p14="http://schemas.microsoft.com/office/powerpoint/2010/main" val="126484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defTabSz="228600" eaLnBrk="1" hangingPunct="1"/>
            <a:r>
              <a:rPr lang="en-US" altLang="hu-HU"/>
              <a:t>Tablespaces and Data Files</a:t>
            </a:r>
          </a:p>
        </p:txBody>
      </p:sp>
      <p:sp>
        <p:nvSpPr>
          <p:cNvPr id="5123" name="Rectangle 3"/>
          <p:cNvSpPr>
            <a:spLocks noGrp="1" noChangeArrowheads="1"/>
          </p:cNvSpPr>
          <p:nvPr>
            <p:ph type="body" idx="1"/>
          </p:nvPr>
        </p:nvSpPr>
        <p:spPr>
          <a:xfrm>
            <a:off x="457200" y="1600200"/>
            <a:ext cx="8229600" cy="1857375"/>
          </a:xfrm>
        </p:spPr>
        <p:txBody>
          <a:bodyPr/>
          <a:lstStyle/>
          <a:p>
            <a:pPr marL="571500" lvl="1" indent="-457200" defTabSz="228600" eaLnBrk="1" hangingPunct="1"/>
            <a:r>
              <a:rPr lang="en-US" altLang="hu-HU"/>
              <a:t>Tablespaces consist of one or more data files.</a:t>
            </a:r>
          </a:p>
          <a:p>
            <a:pPr marL="571500" lvl="1" indent="-457200" defTabSz="228600" eaLnBrk="1" hangingPunct="1"/>
            <a:r>
              <a:rPr lang="en-US" altLang="hu-HU"/>
              <a:t>Data files belong to only one tablespace.</a:t>
            </a:r>
          </a:p>
        </p:txBody>
      </p:sp>
      <p:sp>
        <p:nvSpPr>
          <p:cNvPr id="5124" name="Rectangle 4"/>
          <p:cNvSpPr>
            <a:spLocks noChangeArrowheads="1"/>
          </p:cNvSpPr>
          <p:nvPr/>
        </p:nvSpPr>
        <p:spPr bwMode="gray">
          <a:xfrm>
            <a:off x="4886325" y="3692525"/>
            <a:ext cx="1981200" cy="1274763"/>
          </a:xfrm>
          <a:prstGeom prst="rect">
            <a:avLst/>
          </a:prstGeom>
          <a:solidFill>
            <a:srgbClr val="9999FF"/>
          </a:solidFill>
          <a:ln w="3175">
            <a:solidFill>
              <a:srgbClr val="99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nvGrpSpPr>
          <p:cNvPr id="5125" name="Group 5"/>
          <p:cNvGrpSpPr>
            <a:grpSpLocks/>
          </p:cNvGrpSpPr>
          <p:nvPr/>
        </p:nvGrpSpPr>
        <p:grpSpPr bwMode="auto">
          <a:xfrm>
            <a:off x="1914525" y="3105150"/>
            <a:ext cx="5257800" cy="2667000"/>
            <a:chOff x="1296" y="2208"/>
            <a:chExt cx="3312" cy="1680"/>
          </a:xfrm>
        </p:grpSpPr>
        <p:sp>
          <p:nvSpPr>
            <p:cNvPr id="5128" name="Oval 6"/>
            <p:cNvSpPr>
              <a:spLocks noChangeArrowheads="1"/>
            </p:cNvSpPr>
            <p:nvPr/>
          </p:nvSpPr>
          <p:spPr bwMode="gray">
            <a:xfrm>
              <a:off x="3168" y="2304"/>
              <a:ext cx="1248" cy="515"/>
            </a:xfrm>
            <a:prstGeom prst="ellipse">
              <a:avLst/>
            </a:prstGeom>
            <a:solidFill>
              <a:srgbClr val="CCCC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29" name="Oval 7"/>
            <p:cNvSpPr>
              <a:spLocks noChangeArrowheads="1"/>
            </p:cNvSpPr>
            <p:nvPr/>
          </p:nvSpPr>
          <p:spPr bwMode="gray">
            <a:xfrm>
              <a:off x="3168" y="3133"/>
              <a:ext cx="1248" cy="515"/>
            </a:xfrm>
            <a:prstGeom prst="ellipse">
              <a:avLst/>
            </a:prstGeom>
            <a:solidFill>
              <a:srgbClr val="9999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nvGrpSpPr>
            <p:cNvPr id="5130" name="Group 8"/>
            <p:cNvGrpSpPr>
              <a:grpSpLocks/>
            </p:cNvGrpSpPr>
            <p:nvPr/>
          </p:nvGrpSpPr>
          <p:grpSpPr bwMode="auto">
            <a:xfrm>
              <a:off x="1488" y="2304"/>
              <a:ext cx="1248" cy="1344"/>
              <a:chOff x="1488" y="2304"/>
              <a:chExt cx="1248" cy="1344"/>
            </a:xfrm>
          </p:grpSpPr>
          <p:sp>
            <p:nvSpPr>
              <p:cNvPr id="5136" name="Rectangle 9"/>
              <p:cNvSpPr>
                <a:spLocks noChangeArrowheads="1"/>
              </p:cNvSpPr>
              <p:nvPr/>
            </p:nvSpPr>
            <p:spPr bwMode="gray">
              <a:xfrm>
                <a:off x="1488" y="2578"/>
                <a:ext cx="1248" cy="803"/>
              </a:xfrm>
              <a:prstGeom prst="rect">
                <a:avLst/>
              </a:prstGeom>
              <a:solidFill>
                <a:srgbClr val="9999FF"/>
              </a:solidFill>
              <a:ln w="3175">
                <a:solidFill>
                  <a:srgbClr val="99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37" name="Oval 10"/>
              <p:cNvSpPr>
                <a:spLocks noChangeArrowheads="1"/>
              </p:cNvSpPr>
              <p:nvPr/>
            </p:nvSpPr>
            <p:spPr bwMode="gray">
              <a:xfrm>
                <a:off x="1488" y="2304"/>
                <a:ext cx="1248" cy="515"/>
              </a:xfrm>
              <a:prstGeom prst="ellipse">
                <a:avLst/>
              </a:prstGeom>
              <a:solidFill>
                <a:srgbClr val="CCCC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5138" name="Oval 11"/>
              <p:cNvSpPr>
                <a:spLocks noChangeArrowheads="1"/>
              </p:cNvSpPr>
              <p:nvPr/>
            </p:nvSpPr>
            <p:spPr bwMode="gray">
              <a:xfrm>
                <a:off x="1488" y="3133"/>
                <a:ext cx="1248" cy="515"/>
              </a:xfrm>
              <a:prstGeom prst="ellipse">
                <a:avLst/>
              </a:prstGeom>
              <a:solidFill>
                <a:srgbClr val="9999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sp>
          <p:nvSpPr>
            <p:cNvPr id="5131" name="Line 12"/>
            <p:cNvSpPr>
              <a:spLocks noChangeShapeType="1"/>
            </p:cNvSpPr>
            <p:nvPr/>
          </p:nvSpPr>
          <p:spPr bwMode="auto">
            <a:xfrm>
              <a:off x="1296" y="3888"/>
              <a:ext cx="3312" cy="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5132" name="Line 13"/>
            <p:cNvSpPr>
              <a:spLocks noChangeShapeType="1"/>
            </p:cNvSpPr>
            <p:nvPr/>
          </p:nvSpPr>
          <p:spPr bwMode="auto">
            <a:xfrm>
              <a:off x="1296" y="2208"/>
              <a:ext cx="3312" cy="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5133" name="Line 14"/>
            <p:cNvSpPr>
              <a:spLocks noChangeShapeType="1"/>
            </p:cNvSpPr>
            <p:nvPr/>
          </p:nvSpPr>
          <p:spPr bwMode="auto">
            <a:xfrm flipV="1">
              <a:off x="1296" y="2208"/>
              <a:ext cx="0" cy="168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5134" name="Line 15"/>
            <p:cNvSpPr>
              <a:spLocks noChangeShapeType="1"/>
            </p:cNvSpPr>
            <p:nvPr/>
          </p:nvSpPr>
          <p:spPr bwMode="auto">
            <a:xfrm flipV="1">
              <a:off x="4608" y="2208"/>
              <a:ext cx="0" cy="168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5135" name="Rectangle 16"/>
            <p:cNvSpPr>
              <a:spLocks noChangeArrowheads="1"/>
            </p:cNvSpPr>
            <p:nvPr/>
          </p:nvSpPr>
          <p:spPr bwMode="auto">
            <a:xfrm>
              <a:off x="2064" y="3705"/>
              <a:ext cx="16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9888">
                <a:spcBef>
                  <a:spcPct val="20000"/>
                </a:spcBef>
                <a:buChar char="•"/>
                <a:defRPr sz="3200">
                  <a:solidFill>
                    <a:schemeClr val="tx1"/>
                  </a:solidFill>
                  <a:latin typeface="Arial" panose="020B0604020202020204" pitchFamily="34" charset="0"/>
                </a:defRPr>
              </a:lvl1pPr>
              <a:lvl2pPr marL="742950" indent="-285750" defTabSz="369888">
                <a:spcBef>
                  <a:spcPct val="20000"/>
                </a:spcBef>
                <a:buChar char="–"/>
                <a:defRPr sz="2800">
                  <a:solidFill>
                    <a:schemeClr val="tx1"/>
                  </a:solidFill>
                  <a:latin typeface="Arial" panose="020B0604020202020204" pitchFamily="34" charset="0"/>
                </a:defRPr>
              </a:lvl2pPr>
              <a:lvl3pPr marL="1143000" indent="-228600" defTabSz="369888">
                <a:spcBef>
                  <a:spcPct val="20000"/>
                </a:spcBef>
                <a:buChar char="•"/>
                <a:defRPr sz="2400">
                  <a:solidFill>
                    <a:schemeClr val="tx1"/>
                  </a:solidFill>
                  <a:latin typeface="Arial" panose="020B0604020202020204" pitchFamily="34" charset="0"/>
                </a:defRPr>
              </a:lvl3pPr>
              <a:lvl4pPr marL="1600200" indent="-228600" defTabSz="369888">
                <a:spcBef>
                  <a:spcPct val="20000"/>
                </a:spcBef>
                <a:buChar char="–"/>
                <a:defRPr sz="2000">
                  <a:solidFill>
                    <a:schemeClr val="tx1"/>
                  </a:solidFill>
                  <a:latin typeface="Arial" panose="020B0604020202020204" pitchFamily="34" charset="0"/>
                </a:defRPr>
              </a:lvl4pPr>
              <a:lvl5pPr marL="2057400" indent="-228600" defTabSz="369888">
                <a:spcBef>
                  <a:spcPct val="20000"/>
                </a:spcBef>
                <a:buChar char="»"/>
                <a:defRPr sz="2000">
                  <a:solidFill>
                    <a:schemeClr val="tx1"/>
                  </a:solidFill>
                  <a:latin typeface="Arial" panose="020B0604020202020204" pitchFamily="34" charset="0"/>
                </a:defRPr>
              </a:lvl5pPr>
              <a:lvl6pPr marL="25146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en-US" altLang="hu-HU" sz="1800" b="1">
                  <a:latin typeface="Courier New" panose="02070309020205020404" pitchFamily="49" charset="0"/>
                </a:rPr>
                <a:t>USERS</a:t>
              </a:r>
              <a:r>
                <a:rPr lang="en-US" altLang="hu-HU" sz="1800" b="1"/>
                <a:t> tablespace</a:t>
              </a:r>
            </a:p>
          </p:txBody>
        </p:sp>
      </p:grpSp>
      <p:sp>
        <p:nvSpPr>
          <p:cNvPr id="5126" name="Rectangle 17"/>
          <p:cNvSpPr>
            <a:spLocks noChangeArrowheads="1"/>
          </p:cNvSpPr>
          <p:nvPr/>
        </p:nvSpPr>
        <p:spPr bwMode="auto">
          <a:xfrm>
            <a:off x="2508250" y="4491038"/>
            <a:ext cx="14636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9888">
              <a:spcBef>
                <a:spcPct val="20000"/>
              </a:spcBef>
              <a:buChar char="•"/>
              <a:defRPr sz="3200">
                <a:solidFill>
                  <a:schemeClr val="tx1"/>
                </a:solidFill>
                <a:latin typeface="Arial" panose="020B0604020202020204" pitchFamily="34" charset="0"/>
              </a:defRPr>
            </a:lvl1pPr>
            <a:lvl2pPr marL="742950" indent="-285750" defTabSz="369888">
              <a:spcBef>
                <a:spcPct val="20000"/>
              </a:spcBef>
              <a:buChar char="–"/>
              <a:defRPr sz="2800">
                <a:solidFill>
                  <a:schemeClr val="tx1"/>
                </a:solidFill>
                <a:latin typeface="Arial" panose="020B0604020202020204" pitchFamily="34" charset="0"/>
              </a:defRPr>
            </a:lvl2pPr>
            <a:lvl3pPr marL="1143000" indent="-228600" defTabSz="369888">
              <a:spcBef>
                <a:spcPct val="20000"/>
              </a:spcBef>
              <a:buChar char="•"/>
              <a:defRPr sz="2400">
                <a:solidFill>
                  <a:schemeClr val="tx1"/>
                </a:solidFill>
                <a:latin typeface="Arial" panose="020B0604020202020204" pitchFamily="34" charset="0"/>
              </a:defRPr>
            </a:lvl3pPr>
            <a:lvl4pPr marL="1600200" indent="-228600" defTabSz="369888">
              <a:spcBef>
                <a:spcPct val="20000"/>
              </a:spcBef>
              <a:buChar char="–"/>
              <a:defRPr sz="2000">
                <a:solidFill>
                  <a:schemeClr val="tx1"/>
                </a:solidFill>
                <a:latin typeface="Arial" panose="020B0604020202020204" pitchFamily="34" charset="0"/>
              </a:defRPr>
            </a:lvl4pPr>
            <a:lvl5pPr marL="2057400" indent="-228600" defTabSz="369888">
              <a:spcBef>
                <a:spcPct val="20000"/>
              </a:spcBef>
              <a:buChar char="»"/>
              <a:defRPr sz="2000">
                <a:solidFill>
                  <a:schemeClr val="tx1"/>
                </a:solidFill>
                <a:latin typeface="Arial" panose="020B0604020202020204" pitchFamily="34" charset="0"/>
              </a:defRPr>
            </a:lvl5pPr>
            <a:lvl6pPr marL="25146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en-US" altLang="hu-HU" sz="1800" b="1"/>
              <a:t>Data file 1</a:t>
            </a:r>
          </a:p>
        </p:txBody>
      </p:sp>
      <p:sp>
        <p:nvSpPr>
          <p:cNvPr id="5127" name="Rectangle 18"/>
          <p:cNvSpPr>
            <a:spLocks noChangeArrowheads="1"/>
          </p:cNvSpPr>
          <p:nvPr/>
        </p:nvSpPr>
        <p:spPr bwMode="auto">
          <a:xfrm>
            <a:off x="5175250" y="4489450"/>
            <a:ext cx="14636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9888">
              <a:spcBef>
                <a:spcPct val="20000"/>
              </a:spcBef>
              <a:buChar char="•"/>
              <a:defRPr sz="3200">
                <a:solidFill>
                  <a:schemeClr val="tx1"/>
                </a:solidFill>
                <a:latin typeface="Arial" panose="020B0604020202020204" pitchFamily="34" charset="0"/>
              </a:defRPr>
            </a:lvl1pPr>
            <a:lvl2pPr marL="742950" indent="-285750" defTabSz="369888">
              <a:spcBef>
                <a:spcPct val="20000"/>
              </a:spcBef>
              <a:buChar char="–"/>
              <a:defRPr sz="2800">
                <a:solidFill>
                  <a:schemeClr val="tx1"/>
                </a:solidFill>
                <a:latin typeface="Arial" panose="020B0604020202020204" pitchFamily="34" charset="0"/>
              </a:defRPr>
            </a:lvl2pPr>
            <a:lvl3pPr marL="1143000" indent="-228600" defTabSz="369888">
              <a:spcBef>
                <a:spcPct val="20000"/>
              </a:spcBef>
              <a:buChar char="•"/>
              <a:defRPr sz="2400">
                <a:solidFill>
                  <a:schemeClr val="tx1"/>
                </a:solidFill>
                <a:latin typeface="Arial" panose="020B0604020202020204" pitchFamily="34" charset="0"/>
              </a:defRPr>
            </a:lvl3pPr>
            <a:lvl4pPr marL="1600200" indent="-228600" defTabSz="369888">
              <a:spcBef>
                <a:spcPct val="20000"/>
              </a:spcBef>
              <a:buChar char="–"/>
              <a:defRPr sz="2000">
                <a:solidFill>
                  <a:schemeClr val="tx1"/>
                </a:solidFill>
                <a:latin typeface="Arial" panose="020B0604020202020204" pitchFamily="34" charset="0"/>
              </a:defRPr>
            </a:lvl4pPr>
            <a:lvl5pPr marL="2057400" indent="-228600" defTabSz="369888">
              <a:spcBef>
                <a:spcPct val="20000"/>
              </a:spcBef>
              <a:buChar char="»"/>
              <a:defRPr sz="2000">
                <a:solidFill>
                  <a:schemeClr val="tx1"/>
                </a:solidFill>
                <a:latin typeface="Arial" panose="020B0604020202020204" pitchFamily="34" charset="0"/>
              </a:defRPr>
            </a:lvl5pPr>
            <a:lvl6pPr marL="25146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en-US" altLang="hu-HU" sz="1800" b="1"/>
              <a:t>Data file 2</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a:extLst>
              <a:ext uri="{FF2B5EF4-FFF2-40B4-BE49-F238E27FC236}">
                <a16:creationId xmlns:a16="http://schemas.microsoft.com/office/drawing/2014/main" id="{E2A4FED4-DB3E-FCFD-D481-7B9464DB3E4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11267" name="Footer Placeholder 4">
            <a:extLst>
              <a:ext uri="{FF2B5EF4-FFF2-40B4-BE49-F238E27FC236}">
                <a16:creationId xmlns:a16="http://schemas.microsoft.com/office/drawing/2014/main" id="{80585321-6D2E-EA60-EBC7-6C7E8E49CD2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11268" name="Slide Number Placeholder 5">
            <a:extLst>
              <a:ext uri="{FF2B5EF4-FFF2-40B4-BE49-F238E27FC236}">
                <a16:creationId xmlns:a16="http://schemas.microsoft.com/office/drawing/2014/main" id="{E071B53D-B857-83B3-5295-837AC9AE9C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5BDA53B7-BC81-4DEF-9D57-CC555C8C3E69}" type="slidenum">
              <a:rPr lang="en-US" altLang="hu-HU" sz="900"/>
              <a:pPr/>
              <a:t>3</a:t>
            </a:fld>
            <a:endParaRPr lang="en-US" altLang="hu-HU" sz="900"/>
          </a:p>
        </p:txBody>
      </p:sp>
      <p:sp>
        <p:nvSpPr>
          <p:cNvPr id="11269" name="Rectangle 2">
            <a:extLst>
              <a:ext uri="{FF2B5EF4-FFF2-40B4-BE49-F238E27FC236}">
                <a16:creationId xmlns:a16="http://schemas.microsoft.com/office/drawing/2014/main" id="{F285C62C-AC3F-A048-B19E-E2E67FD0F1AE}"/>
              </a:ext>
            </a:extLst>
          </p:cNvPr>
          <p:cNvSpPr>
            <a:spLocks noGrp="1" noChangeArrowheads="1"/>
          </p:cNvSpPr>
          <p:nvPr>
            <p:ph type="title"/>
          </p:nvPr>
        </p:nvSpPr>
        <p:spPr/>
        <p:txBody>
          <a:bodyPr/>
          <a:lstStyle/>
          <a:p>
            <a:pPr eaLnBrk="1" hangingPunct="1"/>
            <a:r>
              <a:rPr lang="hu-HU" altLang="hu-HU" b="1"/>
              <a:t>Hol</a:t>
            </a:r>
            <a:r>
              <a:rPr lang="hu-HU" altLang="hu-HU"/>
              <a:t>: központi memóriában?</a:t>
            </a:r>
            <a:endParaRPr lang="en-US" altLang="hu-HU"/>
          </a:p>
        </p:txBody>
      </p:sp>
      <p:sp>
        <p:nvSpPr>
          <p:cNvPr id="11270" name="Rectangle 3">
            <a:extLst>
              <a:ext uri="{FF2B5EF4-FFF2-40B4-BE49-F238E27FC236}">
                <a16:creationId xmlns:a16="http://schemas.microsoft.com/office/drawing/2014/main" id="{E2F8C493-C558-AEC4-9FC0-90EE7BF07853}"/>
              </a:ext>
            </a:extLst>
          </p:cNvPr>
          <p:cNvSpPr>
            <a:spLocks noGrp="1" noChangeArrowheads="1"/>
          </p:cNvSpPr>
          <p:nvPr>
            <p:ph type="body" idx="1"/>
          </p:nvPr>
        </p:nvSpPr>
        <p:spPr/>
        <p:txBody>
          <a:bodyPr/>
          <a:lstStyle/>
          <a:p>
            <a:pPr eaLnBrk="1" hangingPunct="1"/>
            <a:r>
              <a:rPr lang="hu-HU" altLang="hu-HU"/>
              <a:t>Gyors</a:t>
            </a:r>
            <a:r>
              <a:rPr lang="en-US" altLang="hu-HU"/>
              <a:t>!</a:t>
            </a:r>
          </a:p>
          <a:p>
            <a:pPr eaLnBrk="1" hangingPunct="1"/>
            <a:r>
              <a:rPr lang="hu-HU" altLang="hu-HU"/>
              <a:t>De</a:t>
            </a:r>
            <a:r>
              <a:rPr lang="en-US" altLang="hu-HU"/>
              <a:t>:</a:t>
            </a:r>
          </a:p>
          <a:p>
            <a:pPr lvl="1" eaLnBrk="1" hangingPunct="1"/>
            <a:r>
              <a:rPr lang="hu-HU" altLang="hu-HU"/>
              <a:t>Túl kicsi</a:t>
            </a:r>
            <a:endParaRPr lang="en-US" altLang="hu-HU"/>
          </a:p>
          <a:p>
            <a:pPr lvl="1" eaLnBrk="1" hangingPunct="1"/>
            <a:r>
              <a:rPr lang="hu-HU" altLang="hu-HU"/>
              <a:t>Túl drága</a:t>
            </a:r>
            <a:endParaRPr lang="en-US" altLang="hu-HU"/>
          </a:p>
          <a:p>
            <a:pPr lvl="1" eaLnBrk="1" hangingPunct="1"/>
            <a:r>
              <a:rPr lang="hu-HU" altLang="hu-HU"/>
              <a:t>Felejtő</a:t>
            </a:r>
            <a:endParaRPr lang="en-US" altLang="hu-H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4"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68865" y="5187889"/>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Cube: Box, Dark 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297484" y="4694535"/>
            <a:ext cx="650875" cy="88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p:txBody>
          <a:bodyPr/>
          <a:lstStyle/>
          <a:p>
            <a:pPr defTabSz="228600" eaLnBrk="1" hangingPunct="1"/>
            <a:r>
              <a:rPr lang="en-US" altLang="hu-HU"/>
              <a:t>Segments, Extents, and Blocks</a:t>
            </a:r>
          </a:p>
        </p:txBody>
      </p:sp>
      <p:pic>
        <p:nvPicPr>
          <p:cNvPr id="15364" name="Picture 4" descr="Cube: Box, Dark 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1143000" y="1972018"/>
            <a:ext cx="1512000" cy="353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gray">
          <a:xfrm>
            <a:off x="1254125" y="5865828"/>
            <a:ext cx="1295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9888">
              <a:spcBef>
                <a:spcPct val="20000"/>
              </a:spcBef>
              <a:buChar char="•"/>
              <a:defRPr sz="3200">
                <a:solidFill>
                  <a:schemeClr val="tx1"/>
                </a:solidFill>
                <a:latin typeface="Arial" panose="020B0604020202020204" pitchFamily="34" charset="0"/>
              </a:defRPr>
            </a:lvl1pPr>
            <a:lvl2pPr marL="742950" indent="-285750" defTabSz="369888">
              <a:spcBef>
                <a:spcPct val="20000"/>
              </a:spcBef>
              <a:buChar char="–"/>
              <a:defRPr sz="2800">
                <a:solidFill>
                  <a:schemeClr val="tx1"/>
                </a:solidFill>
                <a:latin typeface="Arial" panose="020B0604020202020204" pitchFamily="34" charset="0"/>
              </a:defRPr>
            </a:lvl2pPr>
            <a:lvl3pPr marL="1143000" indent="-228600" defTabSz="369888">
              <a:spcBef>
                <a:spcPct val="20000"/>
              </a:spcBef>
              <a:buChar char="•"/>
              <a:defRPr sz="2400">
                <a:solidFill>
                  <a:schemeClr val="tx1"/>
                </a:solidFill>
                <a:latin typeface="Arial" panose="020B0604020202020204" pitchFamily="34" charset="0"/>
              </a:defRPr>
            </a:lvl3pPr>
            <a:lvl4pPr marL="1600200" indent="-228600" defTabSz="369888">
              <a:spcBef>
                <a:spcPct val="20000"/>
              </a:spcBef>
              <a:buChar char="–"/>
              <a:defRPr sz="2000">
                <a:solidFill>
                  <a:schemeClr val="tx1"/>
                </a:solidFill>
                <a:latin typeface="Arial" panose="020B0604020202020204" pitchFamily="34" charset="0"/>
              </a:defRPr>
            </a:lvl4pPr>
            <a:lvl5pPr marL="2057400" indent="-228600" defTabSz="369888">
              <a:spcBef>
                <a:spcPct val="20000"/>
              </a:spcBef>
              <a:buChar char="»"/>
              <a:defRPr sz="2000">
                <a:solidFill>
                  <a:schemeClr val="tx1"/>
                </a:solidFill>
                <a:latin typeface="Arial" panose="020B0604020202020204" pitchFamily="34" charset="0"/>
              </a:defRPr>
            </a:lvl5pPr>
            <a:lvl6pPr marL="25146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en-US" altLang="hu-HU" sz="1800" b="1" dirty="0"/>
              <a:t>Segment</a:t>
            </a:r>
          </a:p>
        </p:txBody>
      </p:sp>
      <p:pic>
        <p:nvPicPr>
          <p:cNvPr id="15377" name="Picture 7" descr="Cube: Box, Yell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348038" y="2607781"/>
            <a:ext cx="1223962" cy="310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8" descr="Cube: Box, Yell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348038" y="1988840"/>
            <a:ext cx="1223962" cy="170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9"/>
          <p:cNvSpPr>
            <a:spLocks noChangeArrowheads="1"/>
          </p:cNvSpPr>
          <p:nvPr/>
        </p:nvSpPr>
        <p:spPr bwMode="gray">
          <a:xfrm>
            <a:off x="3170238" y="5865829"/>
            <a:ext cx="1295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9888">
              <a:spcBef>
                <a:spcPct val="20000"/>
              </a:spcBef>
              <a:buChar char="•"/>
              <a:defRPr sz="3200">
                <a:solidFill>
                  <a:schemeClr val="tx1"/>
                </a:solidFill>
                <a:latin typeface="Arial" panose="020B0604020202020204" pitchFamily="34" charset="0"/>
              </a:defRPr>
            </a:lvl1pPr>
            <a:lvl2pPr marL="742950" indent="-285750" defTabSz="369888">
              <a:spcBef>
                <a:spcPct val="20000"/>
              </a:spcBef>
              <a:buChar char="–"/>
              <a:defRPr sz="2800">
                <a:solidFill>
                  <a:schemeClr val="tx1"/>
                </a:solidFill>
                <a:latin typeface="Arial" panose="020B0604020202020204" pitchFamily="34" charset="0"/>
              </a:defRPr>
            </a:lvl2pPr>
            <a:lvl3pPr marL="1143000" indent="-228600" defTabSz="369888">
              <a:spcBef>
                <a:spcPct val="20000"/>
              </a:spcBef>
              <a:buChar char="•"/>
              <a:defRPr sz="2400">
                <a:solidFill>
                  <a:schemeClr val="tx1"/>
                </a:solidFill>
                <a:latin typeface="Arial" panose="020B0604020202020204" pitchFamily="34" charset="0"/>
              </a:defRPr>
            </a:lvl3pPr>
            <a:lvl4pPr marL="1600200" indent="-228600" defTabSz="369888">
              <a:spcBef>
                <a:spcPct val="20000"/>
              </a:spcBef>
              <a:buChar char="–"/>
              <a:defRPr sz="2000">
                <a:solidFill>
                  <a:schemeClr val="tx1"/>
                </a:solidFill>
                <a:latin typeface="Arial" panose="020B0604020202020204" pitchFamily="34" charset="0"/>
              </a:defRPr>
            </a:lvl4pPr>
            <a:lvl5pPr marL="2057400" indent="-228600" defTabSz="369888">
              <a:spcBef>
                <a:spcPct val="20000"/>
              </a:spcBef>
              <a:buChar char="»"/>
              <a:defRPr sz="2000">
                <a:solidFill>
                  <a:schemeClr val="tx1"/>
                </a:solidFill>
                <a:latin typeface="Arial" panose="020B0604020202020204" pitchFamily="34" charset="0"/>
              </a:defRPr>
            </a:lvl5pPr>
            <a:lvl6pPr marL="25146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en-US" altLang="hu-HU" sz="1800" b="1" dirty="0"/>
              <a:t>Extents</a:t>
            </a:r>
          </a:p>
        </p:txBody>
      </p:sp>
      <p:pic>
        <p:nvPicPr>
          <p:cNvPr id="15368" name="Picture 10" descr="Cube: Box, Dark 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297483" y="4194232"/>
            <a:ext cx="650875" cy="85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descr="Cube: Box, Dark 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305941" y="3693506"/>
            <a:ext cx="650875" cy="84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2" descr="Cube: Box, Dark 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312472" y="3223518"/>
            <a:ext cx="650875" cy="84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13"/>
          <p:cNvSpPr>
            <a:spLocks noChangeArrowheads="1"/>
          </p:cNvSpPr>
          <p:nvPr/>
        </p:nvSpPr>
        <p:spPr bwMode="gray">
          <a:xfrm>
            <a:off x="4976019" y="574915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9888">
              <a:spcBef>
                <a:spcPct val="20000"/>
              </a:spcBef>
              <a:buChar char="•"/>
              <a:defRPr sz="3200">
                <a:solidFill>
                  <a:schemeClr val="tx1"/>
                </a:solidFill>
                <a:latin typeface="Arial" panose="020B0604020202020204" pitchFamily="34" charset="0"/>
              </a:defRPr>
            </a:lvl1pPr>
            <a:lvl2pPr marL="742950" indent="-285750" defTabSz="369888">
              <a:spcBef>
                <a:spcPct val="20000"/>
              </a:spcBef>
              <a:buChar char="–"/>
              <a:defRPr sz="2800">
                <a:solidFill>
                  <a:schemeClr val="tx1"/>
                </a:solidFill>
                <a:latin typeface="Arial" panose="020B0604020202020204" pitchFamily="34" charset="0"/>
              </a:defRPr>
            </a:lvl2pPr>
            <a:lvl3pPr marL="1143000" indent="-228600" defTabSz="369888">
              <a:spcBef>
                <a:spcPct val="20000"/>
              </a:spcBef>
              <a:buChar char="•"/>
              <a:defRPr sz="2400">
                <a:solidFill>
                  <a:schemeClr val="tx1"/>
                </a:solidFill>
                <a:latin typeface="Arial" panose="020B0604020202020204" pitchFamily="34" charset="0"/>
              </a:defRPr>
            </a:lvl3pPr>
            <a:lvl4pPr marL="1600200" indent="-228600" defTabSz="369888">
              <a:spcBef>
                <a:spcPct val="20000"/>
              </a:spcBef>
              <a:buChar char="–"/>
              <a:defRPr sz="2000">
                <a:solidFill>
                  <a:schemeClr val="tx1"/>
                </a:solidFill>
                <a:latin typeface="Arial" panose="020B0604020202020204" pitchFamily="34" charset="0"/>
              </a:defRPr>
            </a:lvl4pPr>
            <a:lvl5pPr marL="2057400" indent="-228600" defTabSz="369888">
              <a:spcBef>
                <a:spcPct val="20000"/>
              </a:spcBef>
              <a:buChar char="»"/>
              <a:defRPr sz="2000">
                <a:solidFill>
                  <a:schemeClr val="tx1"/>
                </a:solidFill>
                <a:latin typeface="Arial" panose="020B0604020202020204" pitchFamily="34" charset="0"/>
              </a:defRPr>
            </a:lvl5pPr>
            <a:lvl6pPr marL="25146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en-US" altLang="hu-HU" sz="1800" b="1" dirty="0"/>
              <a:t>Data blocks</a:t>
            </a:r>
          </a:p>
        </p:txBody>
      </p:sp>
      <p:pic>
        <p:nvPicPr>
          <p:cNvPr id="15372" name="Picture 14"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61197" y="4914900"/>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5"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61197" y="4635927"/>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6"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61196" y="4337264"/>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Rectangle 18"/>
          <p:cNvSpPr>
            <a:spLocks noChangeArrowheads="1"/>
          </p:cNvSpPr>
          <p:nvPr/>
        </p:nvSpPr>
        <p:spPr bwMode="gray">
          <a:xfrm>
            <a:off x="6830189" y="5749149"/>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9888">
              <a:spcBef>
                <a:spcPct val="20000"/>
              </a:spcBef>
              <a:buChar char="•"/>
              <a:defRPr sz="3200">
                <a:solidFill>
                  <a:schemeClr val="tx1"/>
                </a:solidFill>
                <a:latin typeface="Arial" panose="020B0604020202020204" pitchFamily="34" charset="0"/>
              </a:defRPr>
            </a:lvl1pPr>
            <a:lvl2pPr marL="742950" indent="-285750" defTabSz="369888">
              <a:spcBef>
                <a:spcPct val="20000"/>
              </a:spcBef>
              <a:buChar char="–"/>
              <a:defRPr sz="2800">
                <a:solidFill>
                  <a:schemeClr val="tx1"/>
                </a:solidFill>
                <a:latin typeface="Arial" panose="020B0604020202020204" pitchFamily="34" charset="0"/>
              </a:defRPr>
            </a:lvl2pPr>
            <a:lvl3pPr marL="1143000" indent="-228600" defTabSz="369888">
              <a:spcBef>
                <a:spcPct val="20000"/>
              </a:spcBef>
              <a:buChar char="•"/>
              <a:defRPr sz="2400">
                <a:solidFill>
                  <a:schemeClr val="tx1"/>
                </a:solidFill>
                <a:latin typeface="Arial" panose="020B0604020202020204" pitchFamily="34" charset="0"/>
              </a:defRPr>
            </a:lvl3pPr>
            <a:lvl4pPr marL="1600200" indent="-228600" defTabSz="369888">
              <a:spcBef>
                <a:spcPct val="20000"/>
              </a:spcBef>
              <a:buChar char="–"/>
              <a:defRPr sz="2000">
                <a:solidFill>
                  <a:schemeClr val="tx1"/>
                </a:solidFill>
                <a:latin typeface="Arial" panose="020B0604020202020204" pitchFamily="34" charset="0"/>
              </a:defRPr>
            </a:lvl4pPr>
            <a:lvl5pPr marL="2057400" indent="-228600" defTabSz="369888">
              <a:spcBef>
                <a:spcPct val="20000"/>
              </a:spcBef>
              <a:buChar char="»"/>
              <a:defRPr sz="2000">
                <a:solidFill>
                  <a:schemeClr val="tx1"/>
                </a:solidFill>
                <a:latin typeface="Arial" panose="020B0604020202020204" pitchFamily="34" charset="0"/>
              </a:defRPr>
            </a:lvl5pPr>
            <a:lvl6pPr marL="25146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en-US" altLang="hu-HU" sz="1800" b="1" dirty="0"/>
              <a:t>Disk blocks</a:t>
            </a:r>
          </a:p>
        </p:txBody>
      </p:sp>
      <p:pic>
        <p:nvPicPr>
          <p:cNvPr id="19" name="Picture 12" descr="Cube: Box, Dark 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323781" y="2594244"/>
            <a:ext cx="650875" cy="9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Cube: Box, Dark 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320352" y="1970161"/>
            <a:ext cx="650875" cy="10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7"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61196" y="4060312"/>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7"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61196" y="3794827"/>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7"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44279" y="3504302"/>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7"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52737" y="3236605"/>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7"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61196" y="2871885"/>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63834" y="2607782"/>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7"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61196" y="2318891"/>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7" descr="Cube: Box,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52737" y="2036754"/>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Egyenes összekötő 2"/>
          <p:cNvCxnSpPr/>
          <p:nvPr/>
        </p:nvCxnSpPr>
        <p:spPr>
          <a:xfrm>
            <a:off x="6660232" y="1340768"/>
            <a:ext cx="0" cy="50405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C376D508-D4FF-BADA-0386-E7978AD71916}"/>
              </a:ext>
            </a:extLst>
          </p:cNvPr>
          <p:cNvPicPr>
            <a:picLocks noChangeAspect="1"/>
          </p:cNvPicPr>
          <p:nvPr/>
        </p:nvPicPr>
        <p:blipFill>
          <a:blip r:embed="rId2"/>
          <a:stretch>
            <a:fillRect/>
          </a:stretch>
        </p:blipFill>
        <p:spPr>
          <a:xfrm>
            <a:off x="824619" y="0"/>
            <a:ext cx="7494762" cy="6858000"/>
          </a:xfrm>
          <a:prstGeom prst="rect">
            <a:avLst/>
          </a:prstGeom>
        </p:spPr>
      </p:pic>
    </p:spTree>
    <p:extLst>
      <p:ext uri="{BB962C8B-B14F-4D97-AF65-F5344CB8AC3E}">
        <p14:creationId xmlns:p14="http://schemas.microsoft.com/office/powerpoint/2010/main" val="2812215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A88C66EC-5047-6428-BA34-BCAE81D64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 t="-17" r="-31" b="-17"/>
          <a:stretch>
            <a:fillRect/>
          </a:stretch>
        </p:blipFill>
        <p:spPr bwMode="auto">
          <a:xfrm>
            <a:off x="1403648" y="-19089"/>
            <a:ext cx="3773562" cy="65772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056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0675FCF5-DCE5-464D-DF98-F65297F32553}"/>
              </a:ext>
            </a:extLst>
          </p:cNvPr>
          <p:cNvPicPr>
            <a:picLocks noChangeAspect="1"/>
          </p:cNvPicPr>
          <p:nvPr/>
        </p:nvPicPr>
        <p:blipFill>
          <a:blip r:embed="rId2"/>
          <a:stretch>
            <a:fillRect/>
          </a:stretch>
        </p:blipFill>
        <p:spPr>
          <a:xfrm>
            <a:off x="0" y="120551"/>
            <a:ext cx="9144000" cy="6616898"/>
          </a:xfrm>
          <a:prstGeom prst="rect">
            <a:avLst/>
          </a:prstGeom>
        </p:spPr>
      </p:pic>
    </p:spTree>
    <p:extLst>
      <p:ext uri="{BB962C8B-B14F-4D97-AF65-F5344CB8AC3E}">
        <p14:creationId xmlns:p14="http://schemas.microsoft.com/office/powerpoint/2010/main" val="1862220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6019800" y="2224088"/>
            <a:ext cx="604838"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07" name="Rectangle 3"/>
          <p:cNvSpPr>
            <a:spLocks noGrp="1" noChangeArrowheads="1"/>
          </p:cNvSpPr>
          <p:nvPr>
            <p:ph type="title"/>
          </p:nvPr>
        </p:nvSpPr>
        <p:spPr/>
        <p:txBody>
          <a:bodyPr/>
          <a:lstStyle/>
          <a:p>
            <a:pPr defTabSz="228600" eaLnBrk="1" hangingPunct="1"/>
            <a:r>
              <a:rPr lang="en-US" altLang="hu-HU"/>
              <a:t>How Table Data Is Stored</a:t>
            </a:r>
          </a:p>
        </p:txBody>
      </p:sp>
      <p:sp>
        <p:nvSpPr>
          <p:cNvPr id="21508" name="Rectangle 4"/>
          <p:cNvSpPr>
            <a:spLocks noChangeArrowheads="1"/>
          </p:cNvSpPr>
          <p:nvPr/>
        </p:nvSpPr>
        <p:spPr bwMode="auto">
          <a:xfrm>
            <a:off x="623888" y="1881188"/>
            <a:ext cx="2667000" cy="1928812"/>
          </a:xfrm>
          <a:prstGeom prst="rect">
            <a:avLst/>
          </a:prstGeom>
          <a:noFill/>
          <a:ln w="412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09" name="Text Box 5"/>
          <p:cNvSpPr txBox="1">
            <a:spLocks noChangeArrowheads="1"/>
          </p:cNvSpPr>
          <p:nvPr/>
        </p:nvSpPr>
        <p:spPr bwMode="auto">
          <a:xfrm>
            <a:off x="1233488" y="3962400"/>
            <a:ext cx="1457325" cy="395288"/>
          </a:xfrm>
          <a:prstGeom prst="rect">
            <a:avLst/>
          </a:prstGeom>
          <a:solidFill>
            <a:srgbClr val="FFCC99"/>
          </a:solidFill>
          <a:ln w="28575">
            <a:solidFill>
              <a:schemeClr val="tx1"/>
            </a:solidFill>
            <a:miter lim="800000"/>
            <a:headEnd type="none" w="sm" len="sm"/>
            <a:tailEnd type="none" w="sm" len="sm"/>
          </a:ln>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800" b="1"/>
              <a:t>Tablespace</a:t>
            </a:r>
          </a:p>
        </p:txBody>
      </p:sp>
      <p:sp>
        <p:nvSpPr>
          <p:cNvPr id="21510" name="Rectangle 6"/>
          <p:cNvSpPr>
            <a:spLocks noChangeArrowheads="1"/>
          </p:cNvSpPr>
          <p:nvPr/>
        </p:nvSpPr>
        <p:spPr bwMode="blackWhite">
          <a:xfrm>
            <a:off x="776288" y="2033588"/>
            <a:ext cx="990600" cy="1166812"/>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11" name="Rectangle 7"/>
          <p:cNvSpPr>
            <a:spLocks noChangeArrowheads="1"/>
          </p:cNvSpPr>
          <p:nvPr/>
        </p:nvSpPr>
        <p:spPr bwMode="auto">
          <a:xfrm>
            <a:off x="1995488" y="2033588"/>
            <a:ext cx="1143000" cy="1143000"/>
          </a:xfrm>
          <a:prstGeom prst="rect">
            <a:avLst/>
          </a:prstGeom>
          <a:solidFill>
            <a:srgbClr val="33CCCC"/>
          </a:solidFill>
          <a:ln w="2857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12" name="Text Box 8"/>
          <p:cNvSpPr txBox="1">
            <a:spLocks noChangeArrowheads="1"/>
          </p:cNvSpPr>
          <p:nvPr/>
        </p:nvSpPr>
        <p:spPr bwMode="auto">
          <a:xfrm>
            <a:off x="776288" y="203358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800" b="1"/>
              <a:t>Table A</a:t>
            </a:r>
          </a:p>
        </p:txBody>
      </p:sp>
      <p:sp>
        <p:nvSpPr>
          <p:cNvPr id="21513" name="Text Box 9"/>
          <p:cNvSpPr txBox="1">
            <a:spLocks noChangeArrowheads="1"/>
          </p:cNvSpPr>
          <p:nvPr/>
        </p:nvSpPr>
        <p:spPr bwMode="auto">
          <a:xfrm>
            <a:off x="2071688" y="203358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800" b="1"/>
              <a:t>Table B</a:t>
            </a:r>
          </a:p>
        </p:txBody>
      </p:sp>
      <p:sp>
        <p:nvSpPr>
          <p:cNvPr id="21514" name="Text Box 10"/>
          <p:cNvSpPr txBox="1">
            <a:spLocks noChangeArrowheads="1"/>
          </p:cNvSpPr>
          <p:nvPr/>
        </p:nvSpPr>
        <p:spPr bwMode="auto">
          <a:xfrm>
            <a:off x="2028825" y="3276600"/>
            <a:ext cx="1069975" cy="365125"/>
          </a:xfrm>
          <a:prstGeom prst="rect">
            <a:avLst/>
          </a:prstGeom>
          <a:solidFill>
            <a:srgbClr val="FFCC99"/>
          </a:solidFill>
          <a:ln w="28575">
            <a:solidFill>
              <a:schemeClr val="tx1"/>
            </a:solidFill>
            <a:miter lim="800000"/>
            <a:headEnd type="none" w="sm" len="sm"/>
            <a:tailEnd type="none" w="sm" len="sm"/>
          </a:ln>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600" b="1"/>
              <a:t>Segment</a:t>
            </a:r>
          </a:p>
        </p:txBody>
      </p:sp>
      <p:sp>
        <p:nvSpPr>
          <p:cNvPr id="21515" name="Text Box 11"/>
          <p:cNvSpPr txBox="1">
            <a:spLocks noChangeArrowheads="1"/>
          </p:cNvSpPr>
          <p:nvPr/>
        </p:nvSpPr>
        <p:spPr bwMode="auto">
          <a:xfrm>
            <a:off x="742950" y="3276600"/>
            <a:ext cx="1069975" cy="365125"/>
          </a:xfrm>
          <a:prstGeom prst="rect">
            <a:avLst/>
          </a:prstGeom>
          <a:solidFill>
            <a:srgbClr val="FFCC99"/>
          </a:solidFill>
          <a:ln w="28575">
            <a:solidFill>
              <a:schemeClr val="tx1"/>
            </a:solidFill>
            <a:miter lim="800000"/>
            <a:headEnd type="none" w="sm" len="sm"/>
            <a:tailEnd type="none" w="sm" len="sm"/>
          </a:ln>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600" b="1"/>
              <a:t>Segment</a:t>
            </a:r>
          </a:p>
        </p:txBody>
      </p:sp>
      <p:sp>
        <p:nvSpPr>
          <p:cNvPr id="21516" name="Rectangle 12"/>
          <p:cNvSpPr>
            <a:spLocks noChangeArrowheads="1"/>
          </p:cNvSpPr>
          <p:nvPr/>
        </p:nvSpPr>
        <p:spPr bwMode="auto">
          <a:xfrm>
            <a:off x="4586288" y="1957388"/>
            <a:ext cx="1447800" cy="1600200"/>
          </a:xfrm>
          <a:prstGeom prst="rect">
            <a:avLst/>
          </a:prstGeom>
          <a:solidFill>
            <a:srgbClr val="33CCCC"/>
          </a:solidFill>
          <a:ln w="2857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17" name="Line 13"/>
          <p:cNvSpPr>
            <a:spLocks noChangeShapeType="1"/>
          </p:cNvSpPr>
          <p:nvPr/>
        </p:nvSpPr>
        <p:spPr bwMode="auto">
          <a:xfrm>
            <a:off x="4586288" y="2135188"/>
            <a:ext cx="1447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18" name="Line 14"/>
          <p:cNvSpPr>
            <a:spLocks noChangeShapeType="1"/>
          </p:cNvSpPr>
          <p:nvPr/>
        </p:nvSpPr>
        <p:spPr bwMode="auto">
          <a:xfrm>
            <a:off x="4586288" y="2312988"/>
            <a:ext cx="1447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19" name="Line 15"/>
          <p:cNvSpPr>
            <a:spLocks noChangeShapeType="1"/>
          </p:cNvSpPr>
          <p:nvPr/>
        </p:nvSpPr>
        <p:spPr bwMode="auto">
          <a:xfrm>
            <a:off x="4586288" y="2490788"/>
            <a:ext cx="1447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20" name="Line 16"/>
          <p:cNvSpPr>
            <a:spLocks noChangeShapeType="1"/>
          </p:cNvSpPr>
          <p:nvPr/>
        </p:nvSpPr>
        <p:spPr bwMode="auto">
          <a:xfrm>
            <a:off x="4586288" y="2668588"/>
            <a:ext cx="1447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21" name="Line 17"/>
          <p:cNvSpPr>
            <a:spLocks noChangeShapeType="1"/>
          </p:cNvSpPr>
          <p:nvPr/>
        </p:nvSpPr>
        <p:spPr bwMode="auto">
          <a:xfrm>
            <a:off x="4586288" y="2846388"/>
            <a:ext cx="1447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22" name="Line 18"/>
          <p:cNvSpPr>
            <a:spLocks noChangeShapeType="1"/>
          </p:cNvSpPr>
          <p:nvPr/>
        </p:nvSpPr>
        <p:spPr bwMode="auto">
          <a:xfrm>
            <a:off x="4586288" y="3024188"/>
            <a:ext cx="1447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23" name="Line 19"/>
          <p:cNvSpPr>
            <a:spLocks noChangeShapeType="1"/>
          </p:cNvSpPr>
          <p:nvPr/>
        </p:nvSpPr>
        <p:spPr bwMode="auto">
          <a:xfrm>
            <a:off x="4586288" y="3201988"/>
            <a:ext cx="1447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24" name="Line 20"/>
          <p:cNvSpPr>
            <a:spLocks noChangeShapeType="1"/>
          </p:cNvSpPr>
          <p:nvPr/>
        </p:nvSpPr>
        <p:spPr bwMode="auto">
          <a:xfrm>
            <a:off x="4586288" y="3379788"/>
            <a:ext cx="1447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25" name="Line 21"/>
          <p:cNvSpPr>
            <a:spLocks noChangeShapeType="1"/>
          </p:cNvSpPr>
          <p:nvPr/>
        </p:nvSpPr>
        <p:spPr bwMode="auto">
          <a:xfrm>
            <a:off x="4786313" y="1957388"/>
            <a:ext cx="0" cy="16002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26" name="Line 22"/>
          <p:cNvSpPr>
            <a:spLocks noChangeShapeType="1"/>
          </p:cNvSpPr>
          <p:nvPr/>
        </p:nvSpPr>
        <p:spPr bwMode="auto">
          <a:xfrm>
            <a:off x="4886325" y="1957388"/>
            <a:ext cx="0" cy="16002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27" name="Line 23"/>
          <p:cNvSpPr>
            <a:spLocks noChangeShapeType="1"/>
          </p:cNvSpPr>
          <p:nvPr/>
        </p:nvSpPr>
        <p:spPr bwMode="auto">
          <a:xfrm>
            <a:off x="5135563" y="1957388"/>
            <a:ext cx="0" cy="16002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28" name="Line 24"/>
          <p:cNvSpPr>
            <a:spLocks noChangeShapeType="1"/>
          </p:cNvSpPr>
          <p:nvPr/>
        </p:nvSpPr>
        <p:spPr bwMode="auto">
          <a:xfrm>
            <a:off x="5584825" y="1957388"/>
            <a:ext cx="0" cy="16002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29" name="Line 25"/>
          <p:cNvSpPr>
            <a:spLocks noChangeShapeType="1"/>
          </p:cNvSpPr>
          <p:nvPr/>
        </p:nvSpPr>
        <p:spPr bwMode="auto">
          <a:xfrm>
            <a:off x="5834063" y="1957388"/>
            <a:ext cx="0" cy="16002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30" name="Line 26"/>
          <p:cNvSpPr>
            <a:spLocks noChangeShapeType="1"/>
          </p:cNvSpPr>
          <p:nvPr/>
        </p:nvSpPr>
        <p:spPr bwMode="auto">
          <a:xfrm flipV="1">
            <a:off x="3214688" y="1938338"/>
            <a:ext cx="1104900" cy="9525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31" name="Line 27"/>
          <p:cNvSpPr>
            <a:spLocks noChangeShapeType="1"/>
          </p:cNvSpPr>
          <p:nvPr/>
        </p:nvSpPr>
        <p:spPr bwMode="auto">
          <a:xfrm>
            <a:off x="3214688" y="3176588"/>
            <a:ext cx="1143000" cy="38100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32" name="Text Box 28"/>
          <p:cNvSpPr txBox="1">
            <a:spLocks noChangeArrowheads="1"/>
          </p:cNvSpPr>
          <p:nvPr/>
        </p:nvSpPr>
        <p:spPr bwMode="auto">
          <a:xfrm>
            <a:off x="3443288" y="2566988"/>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600" b="1"/>
              <a:t>Rows</a:t>
            </a:r>
          </a:p>
        </p:txBody>
      </p:sp>
      <p:sp>
        <p:nvSpPr>
          <p:cNvPr id="21533" name="Text Box 29"/>
          <p:cNvSpPr txBox="1">
            <a:spLocks noChangeArrowheads="1"/>
          </p:cNvSpPr>
          <p:nvPr/>
        </p:nvSpPr>
        <p:spPr bwMode="auto">
          <a:xfrm>
            <a:off x="4764088" y="1371600"/>
            <a:ext cx="1052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600" b="1"/>
              <a:t>Columns</a:t>
            </a:r>
          </a:p>
        </p:txBody>
      </p:sp>
      <p:sp>
        <p:nvSpPr>
          <p:cNvPr id="21534" name="AutoShape 30"/>
          <p:cNvSpPr>
            <a:spLocks noChangeAspect="1" noChangeArrowheads="1"/>
          </p:cNvSpPr>
          <p:nvPr/>
        </p:nvSpPr>
        <p:spPr bwMode="blackGray">
          <a:xfrm>
            <a:off x="7162800" y="1924050"/>
            <a:ext cx="976313" cy="1471613"/>
          </a:xfrm>
          <a:prstGeom prst="cube">
            <a:avLst>
              <a:gd name="adj" fmla="val 25000"/>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35" name="Rectangle 31"/>
          <p:cNvSpPr>
            <a:spLocks noChangeArrowheads="1"/>
          </p:cNvSpPr>
          <p:nvPr/>
        </p:nvSpPr>
        <p:spPr bwMode="auto">
          <a:xfrm>
            <a:off x="7177088" y="2414588"/>
            <a:ext cx="520700" cy="114300"/>
          </a:xfrm>
          <a:prstGeom prst="rect">
            <a:avLst/>
          </a:prstGeom>
          <a:solidFill>
            <a:srgbClr val="33CCCC"/>
          </a:solidFill>
          <a:ln w="2857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36" name="Rectangle 32"/>
          <p:cNvSpPr>
            <a:spLocks noChangeArrowheads="1"/>
          </p:cNvSpPr>
          <p:nvPr/>
        </p:nvSpPr>
        <p:spPr bwMode="auto">
          <a:xfrm>
            <a:off x="7278688" y="2643188"/>
            <a:ext cx="520700" cy="114300"/>
          </a:xfrm>
          <a:prstGeom prst="rect">
            <a:avLst/>
          </a:prstGeom>
          <a:solidFill>
            <a:srgbClr val="33CCCC"/>
          </a:solidFill>
          <a:ln w="2857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37" name="Line 33"/>
          <p:cNvSpPr>
            <a:spLocks noChangeShapeType="1"/>
          </p:cNvSpPr>
          <p:nvPr/>
        </p:nvSpPr>
        <p:spPr bwMode="auto">
          <a:xfrm>
            <a:off x="6719888" y="2474913"/>
            <a:ext cx="444500"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p>
        </p:txBody>
      </p:sp>
      <p:sp>
        <p:nvSpPr>
          <p:cNvPr id="21538" name="Line 34"/>
          <p:cNvSpPr>
            <a:spLocks noChangeShapeType="1"/>
          </p:cNvSpPr>
          <p:nvPr/>
        </p:nvSpPr>
        <p:spPr bwMode="auto">
          <a:xfrm>
            <a:off x="6615113" y="2693988"/>
            <a:ext cx="660400"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p>
        </p:txBody>
      </p:sp>
      <p:sp>
        <p:nvSpPr>
          <p:cNvPr id="21539" name="AutoShape 35"/>
          <p:cNvSpPr>
            <a:spLocks noChangeAspect="1" noChangeArrowheads="1"/>
          </p:cNvSpPr>
          <p:nvPr/>
        </p:nvSpPr>
        <p:spPr bwMode="auto">
          <a:xfrm>
            <a:off x="7162800" y="4057650"/>
            <a:ext cx="976313" cy="1473200"/>
          </a:xfrm>
          <a:prstGeom prst="cube">
            <a:avLst>
              <a:gd name="adj" fmla="val 25000"/>
            </a:avLst>
          </a:prstGeom>
          <a:solidFill>
            <a:schemeClr val="accent1"/>
          </a:solidFill>
          <a:ln w="2857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40" name="Rectangle 36"/>
          <p:cNvSpPr>
            <a:spLocks noChangeArrowheads="1"/>
          </p:cNvSpPr>
          <p:nvPr/>
        </p:nvSpPr>
        <p:spPr bwMode="auto">
          <a:xfrm>
            <a:off x="7177088" y="4953000"/>
            <a:ext cx="520700" cy="114300"/>
          </a:xfrm>
          <a:prstGeom prst="rect">
            <a:avLst/>
          </a:prstGeom>
          <a:solidFill>
            <a:srgbClr val="33CCCC"/>
          </a:solidFill>
          <a:ln w="2857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41" name="Line 37"/>
          <p:cNvSpPr>
            <a:spLocks noChangeShapeType="1"/>
          </p:cNvSpPr>
          <p:nvPr/>
        </p:nvSpPr>
        <p:spPr bwMode="auto">
          <a:xfrm>
            <a:off x="6405563" y="5029200"/>
            <a:ext cx="742950"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p>
        </p:txBody>
      </p:sp>
      <p:sp>
        <p:nvSpPr>
          <p:cNvPr id="21542" name="Line 38"/>
          <p:cNvSpPr>
            <a:spLocks noChangeShapeType="1"/>
          </p:cNvSpPr>
          <p:nvPr/>
        </p:nvSpPr>
        <p:spPr bwMode="auto">
          <a:xfrm>
            <a:off x="6034088" y="2033588"/>
            <a:ext cx="685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43" name="Line 39"/>
          <p:cNvSpPr>
            <a:spLocks noChangeShapeType="1"/>
          </p:cNvSpPr>
          <p:nvPr/>
        </p:nvSpPr>
        <p:spPr bwMode="auto">
          <a:xfrm>
            <a:off x="6719888" y="2033588"/>
            <a:ext cx="0" cy="43815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44" name="Line 40"/>
          <p:cNvSpPr>
            <a:spLocks noChangeShapeType="1"/>
          </p:cNvSpPr>
          <p:nvPr/>
        </p:nvSpPr>
        <p:spPr bwMode="auto">
          <a:xfrm>
            <a:off x="6624638" y="2224088"/>
            <a:ext cx="0" cy="47625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45" name="Line 41"/>
          <p:cNvSpPr>
            <a:spLocks noChangeShapeType="1"/>
          </p:cNvSpPr>
          <p:nvPr/>
        </p:nvSpPr>
        <p:spPr bwMode="auto">
          <a:xfrm>
            <a:off x="6043613" y="3281363"/>
            <a:ext cx="3810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46" name="Line 42"/>
          <p:cNvSpPr>
            <a:spLocks noChangeShapeType="1"/>
          </p:cNvSpPr>
          <p:nvPr/>
        </p:nvSpPr>
        <p:spPr bwMode="auto">
          <a:xfrm>
            <a:off x="6415088" y="3290888"/>
            <a:ext cx="0" cy="17526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1547" name="AutoShape 43"/>
          <p:cNvSpPr>
            <a:spLocks/>
          </p:cNvSpPr>
          <p:nvPr/>
        </p:nvSpPr>
        <p:spPr bwMode="auto">
          <a:xfrm>
            <a:off x="4310063" y="1995488"/>
            <a:ext cx="152400" cy="1524000"/>
          </a:xfrm>
          <a:prstGeom prst="leftBrace">
            <a:avLst>
              <a:gd name="adj1" fmla="val 83333"/>
              <a:gd name="adj2" fmla="val 50000"/>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48" name="AutoShape 44"/>
          <p:cNvSpPr>
            <a:spLocks/>
          </p:cNvSpPr>
          <p:nvPr/>
        </p:nvSpPr>
        <p:spPr bwMode="auto">
          <a:xfrm rot="5400000">
            <a:off x="5237957" y="1077119"/>
            <a:ext cx="144462" cy="1447800"/>
          </a:xfrm>
          <a:prstGeom prst="leftBrace">
            <a:avLst>
              <a:gd name="adj1" fmla="val 83517"/>
              <a:gd name="adj2" fmla="val 50000"/>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49" name="Text Box 45"/>
          <p:cNvSpPr txBox="1">
            <a:spLocks noChangeArrowheads="1"/>
          </p:cNvSpPr>
          <p:nvPr/>
        </p:nvSpPr>
        <p:spPr bwMode="auto">
          <a:xfrm>
            <a:off x="4876800" y="3657600"/>
            <a:ext cx="809625" cy="395288"/>
          </a:xfrm>
          <a:prstGeom prst="rect">
            <a:avLst/>
          </a:prstGeom>
          <a:solidFill>
            <a:srgbClr val="FFCC99"/>
          </a:solidFill>
          <a:ln w="28575">
            <a:solidFill>
              <a:schemeClr val="tx1"/>
            </a:solidFill>
            <a:miter lim="800000"/>
            <a:headEnd type="none" w="sm" len="sm"/>
            <a:tailEnd type="none" w="sm" len="sm"/>
          </a:ln>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800" b="1"/>
              <a:t>Table</a:t>
            </a:r>
          </a:p>
        </p:txBody>
      </p:sp>
      <p:sp>
        <p:nvSpPr>
          <p:cNvPr id="21550" name="Text Box 46"/>
          <p:cNvSpPr txBox="1">
            <a:spLocks noChangeArrowheads="1"/>
          </p:cNvSpPr>
          <p:nvPr/>
        </p:nvSpPr>
        <p:spPr bwMode="auto">
          <a:xfrm>
            <a:off x="7216775" y="1447800"/>
            <a:ext cx="877888" cy="365125"/>
          </a:xfrm>
          <a:prstGeom prst="rect">
            <a:avLst/>
          </a:prstGeom>
          <a:solidFill>
            <a:srgbClr val="FFCC99"/>
          </a:solidFill>
          <a:ln w="28575">
            <a:solidFill>
              <a:schemeClr val="tx1"/>
            </a:solidFill>
            <a:miter lim="800000"/>
            <a:headEnd type="none" w="sm" len="sm"/>
            <a:tailEnd type="none" w="sm" len="sm"/>
          </a:ln>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600" b="1"/>
              <a:t>Blocks</a:t>
            </a:r>
          </a:p>
        </p:txBody>
      </p:sp>
      <p:sp>
        <p:nvSpPr>
          <p:cNvPr id="21551" name="Oval 47"/>
          <p:cNvSpPr>
            <a:spLocks noChangeArrowheads="1"/>
          </p:cNvSpPr>
          <p:nvPr/>
        </p:nvSpPr>
        <p:spPr bwMode="auto">
          <a:xfrm>
            <a:off x="7481888" y="3505200"/>
            <a:ext cx="76200" cy="76200"/>
          </a:xfrm>
          <a:prstGeom prst="ellipse">
            <a:avLst/>
          </a:prstGeom>
          <a:solidFill>
            <a:srgbClr val="000000"/>
          </a:solidFill>
          <a:ln w="2857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52" name="Oval 48"/>
          <p:cNvSpPr>
            <a:spLocks noChangeArrowheads="1"/>
          </p:cNvSpPr>
          <p:nvPr/>
        </p:nvSpPr>
        <p:spPr bwMode="auto">
          <a:xfrm>
            <a:off x="7481888" y="3657600"/>
            <a:ext cx="76200" cy="76200"/>
          </a:xfrm>
          <a:prstGeom prst="ellipse">
            <a:avLst/>
          </a:prstGeom>
          <a:solidFill>
            <a:srgbClr val="000000"/>
          </a:solidFill>
          <a:ln w="2857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53" name="Oval 49"/>
          <p:cNvSpPr>
            <a:spLocks noChangeArrowheads="1"/>
          </p:cNvSpPr>
          <p:nvPr/>
        </p:nvSpPr>
        <p:spPr bwMode="auto">
          <a:xfrm>
            <a:off x="7481888" y="3810000"/>
            <a:ext cx="76200" cy="76200"/>
          </a:xfrm>
          <a:prstGeom prst="ellipse">
            <a:avLst/>
          </a:prstGeom>
          <a:solidFill>
            <a:srgbClr val="000000"/>
          </a:solidFill>
          <a:ln w="2857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54" name="Text Box 50"/>
          <p:cNvSpPr txBox="1">
            <a:spLocks noChangeArrowheads="1"/>
          </p:cNvSpPr>
          <p:nvPr/>
        </p:nvSpPr>
        <p:spPr bwMode="auto">
          <a:xfrm>
            <a:off x="4938713" y="5867400"/>
            <a:ext cx="1060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400" b="1"/>
              <a:t>Row piece</a:t>
            </a:r>
          </a:p>
        </p:txBody>
      </p:sp>
      <p:sp>
        <p:nvSpPr>
          <p:cNvPr id="21555" name="Rectangle 51"/>
          <p:cNvSpPr>
            <a:spLocks noChangeArrowheads="1"/>
          </p:cNvSpPr>
          <p:nvPr/>
        </p:nvSpPr>
        <p:spPr bwMode="auto">
          <a:xfrm>
            <a:off x="5043488" y="5638800"/>
            <a:ext cx="520700" cy="114300"/>
          </a:xfrm>
          <a:prstGeom prst="rect">
            <a:avLst/>
          </a:prstGeom>
          <a:solidFill>
            <a:srgbClr val="33CCCC"/>
          </a:solidFill>
          <a:ln w="2857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56" name="Rectangle 52"/>
          <p:cNvSpPr>
            <a:spLocks noChangeArrowheads="1"/>
          </p:cNvSpPr>
          <p:nvPr/>
        </p:nvSpPr>
        <p:spPr bwMode="auto">
          <a:xfrm>
            <a:off x="6872288" y="1371600"/>
            <a:ext cx="1447800" cy="4343400"/>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57" name="Text Box 53"/>
          <p:cNvSpPr txBox="1">
            <a:spLocks noChangeArrowheads="1"/>
          </p:cNvSpPr>
          <p:nvPr/>
        </p:nvSpPr>
        <p:spPr bwMode="auto">
          <a:xfrm>
            <a:off x="7177088" y="5791200"/>
            <a:ext cx="911225" cy="395288"/>
          </a:xfrm>
          <a:prstGeom prst="rect">
            <a:avLst/>
          </a:prstGeom>
          <a:solidFill>
            <a:srgbClr val="FFCC99"/>
          </a:solidFill>
          <a:ln w="28575">
            <a:solidFill>
              <a:schemeClr val="tx1"/>
            </a:solidFill>
            <a:miter lim="800000"/>
            <a:headEnd type="none" w="sm" len="sm"/>
            <a:tailEnd type="none" w="sm" len="sm"/>
          </a:ln>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800" b="1"/>
              <a:t>Extent</a:t>
            </a:r>
          </a:p>
        </p:txBody>
      </p:sp>
      <p:sp>
        <p:nvSpPr>
          <p:cNvPr id="21558" name="Oval 54"/>
          <p:cNvSpPr>
            <a:spLocks noChangeArrowheads="1"/>
          </p:cNvSpPr>
          <p:nvPr/>
        </p:nvSpPr>
        <p:spPr bwMode="auto">
          <a:xfrm>
            <a:off x="6140450" y="2590800"/>
            <a:ext cx="74613" cy="76200"/>
          </a:xfrm>
          <a:prstGeom prst="ellipse">
            <a:avLst/>
          </a:prstGeom>
          <a:solidFill>
            <a:srgbClr val="000000"/>
          </a:solidFill>
          <a:ln w="2857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59" name="Oval 55"/>
          <p:cNvSpPr>
            <a:spLocks noChangeArrowheads="1"/>
          </p:cNvSpPr>
          <p:nvPr/>
        </p:nvSpPr>
        <p:spPr bwMode="auto">
          <a:xfrm>
            <a:off x="6138863" y="2743200"/>
            <a:ext cx="76200" cy="76200"/>
          </a:xfrm>
          <a:prstGeom prst="ellipse">
            <a:avLst/>
          </a:prstGeom>
          <a:solidFill>
            <a:srgbClr val="000000"/>
          </a:solidFill>
          <a:ln w="2857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21560" name="Oval 56"/>
          <p:cNvSpPr>
            <a:spLocks noChangeArrowheads="1"/>
          </p:cNvSpPr>
          <p:nvPr/>
        </p:nvSpPr>
        <p:spPr bwMode="auto">
          <a:xfrm>
            <a:off x="6140450" y="2895600"/>
            <a:ext cx="74613" cy="76200"/>
          </a:xfrm>
          <a:prstGeom prst="ellipse">
            <a:avLst/>
          </a:prstGeom>
          <a:solidFill>
            <a:srgbClr val="000000"/>
          </a:solidFill>
          <a:ln w="2857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EBE1783-06CD-82DC-5614-886A84D99754}"/>
              </a:ext>
            </a:extLst>
          </p:cNvPr>
          <p:cNvPicPr>
            <a:picLocks noChangeAspect="1"/>
          </p:cNvPicPr>
          <p:nvPr/>
        </p:nvPicPr>
        <p:blipFill>
          <a:blip r:embed="rId2"/>
          <a:stretch>
            <a:fillRect/>
          </a:stretch>
        </p:blipFill>
        <p:spPr>
          <a:xfrm>
            <a:off x="107504" y="33464"/>
            <a:ext cx="7139846" cy="1811736"/>
          </a:xfrm>
          <a:prstGeom prst="rect">
            <a:avLst/>
          </a:prstGeom>
        </p:spPr>
      </p:pic>
      <p:sp>
        <p:nvSpPr>
          <p:cNvPr id="5" name="Szövegdoboz 4">
            <a:extLst>
              <a:ext uri="{FF2B5EF4-FFF2-40B4-BE49-F238E27FC236}">
                <a16:creationId xmlns:a16="http://schemas.microsoft.com/office/drawing/2014/main" id="{6061AC8C-9BF3-5D63-3511-69A7C8BC3248}"/>
              </a:ext>
            </a:extLst>
          </p:cNvPr>
          <p:cNvSpPr txBox="1"/>
          <p:nvPr/>
        </p:nvSpPr>
        <p:spPr>
          <a:xfrm>
            <a:off x="107504" y="1845200"/>
            <a:ext cx="9036496" cy="3293209"/>
          </a:xfrm>
          <a:prstGeom prst="rect">
            <a:avLst/>
          </a:prstGeom>
          <a:noFill/>
        </p:spPr>
        <p:txBody>
          <a:bodyPr wrap="square">
            <a:spAutoFit/>
          </a:bodyPr>
          <a:lstStyle/>
          <a:p>
            <a:r>
              <a:rPr lang="hu-HU" sz="1600" dirty="0"/>
              <a:t>ROWID adattípus formátuma és jelentése (lásd még DBMS_ROWID </a:t>
            </a:r>
            <a:r>
              <a:rPr lang="hu-HU" sz="1600" dirty="0" err="1"/>
              <a:t>package</a:t>
            </a:r>
            <a:r>
              <a:rPr lang="hu-HU" sz="1600" dirty="0"/>
              <a:t>)</a:t>
            </a:r>
          </a:p>
          <a:p>
            <a:r>
              <a:rPr lang="hu-HU" sz="1600" dirty="0"/>
              <a:t>--------------------------------------------------------------------</a:t>
            </a:r>
          </a:p>
          <a:p>
            <a:r>
              <a:rPr lang="hu-HU" sz="1600" dirty="0"/>
              <a:t>18 karakteren </a:t>
            </a:r>
            <a:r>
              <a:rPr lang="hu-HU" sz="1600" dirty="0" err="1"/>
              <a:t>irodik</a:t>
            </a:r>
            <a:r>
              <a:rPr lang="hu-HU" sz="1600" dirty="0"/>
              <a:t> ki, a </a:t>
            </a:r>
            <a:r>
              <a:rPr lang="hu-HU" sz="1600" dirty="0" err="1"/>
              <a:t>kovetkezo</a:t>
            </a:r>
            <a:r>
              <a:rPr lang="hu-HU" sz="1600" dirty="0"/>
              <a:t> </a:t>
            </a:r>
            <a:r>
              <a:rPr lang="hu-HU" sz="1600" dirty="0" err="1"/>
              <a:t>formaban</a:t>
            </a:r>
            <a:r>
              <a:rPr lang="hu-HU" sz="1600" dirty="0"/>
              <a:t>: OOOOOOFFFBBBBBBRRR</a:t>
            </a:r>
          </a:p>
          <a:p>
            <a:r>
              <a:rPr lang="hu-HU" sz="1600" dirty="0"/>
              <a:t>OOOOOO -  az objektum </a:t>
            </a:r>
            <a:r>
              <a:rPr lang="hu-HU" sz="1600" dirty="0" err="1"/>
              <a:t>azonositoja</a:t>
            </a:r>
            <a:endParaRPr lang="hu-HU" sz="1600" dirty="0"/>
          </a:p>
          <a:p>
            <a:r>
              <a:rPr lang="hu-HU" sz="1600" dirty="0"/>
              <a:t>FFF    -  </a:t>
            </a:r>
            <a:r>
              <a:rPr lang="hu-HU" sz="1600" dirty="0" err="1"/>
              <a:t>fajl</a:t>
            </a:r>
            <a:r>
              <a:rPr lang="hu-HU" sz="1600" dirty="0"/>
              <a:t> </a:t>
            </a:r>
            <a:r>
              <a:rPr lang="hu-HU" sz="1600" dirty="0" err="1"/>
              <a:t>azonositoja</a:t>
            </a:r>
            <a:r>
              <a:rPr lang="hu-HU" sz="1600" dirty="0"/>
              <a:t> (</a:t>
            </a:r>
            <a:r>
              <a:rPr lang="hu-HU" sz="1600" dirty="0" err="1"/>
              <a:t>tablateren</a:t>
            </a:r>
            <a:r>
              <a:rPr lang="hu-HU" sz="1600" dirty="0"/>
              <a:t> </a:t>
            </a:r>
            <a:r>
              <a:rPr lang="hu-HU" sz="1600" dirty="0" err="1"/>
              <a:t>beluli</a:t>
            </a:r>
            <a:r>
              <a:rPr lang="hu-HU" sz="1600" dirty="0"/>
              <a:t> </a:t>
            </a:r>
            <a:r>
              <a:rPr lang="hu-HU" sz="1600" dirty="0" err="1"/>
              <a:t>relativ</a:t>
            </a:r>
            <a:r>
              <a:rPr lang="hu-HU" sz="1600" dirty="0"/>
              <a:t> sorszam)</a:t>
            </a:r>
          </a:p>
          <a:p>
            <a:r>
              <a:rPr lang="hu-HU" sz="1600" dirty="0"/>
              <a:t>BBBBBB -  blokk </a:t>
            </a:r>
            <a:r>
              <a:rPr lang="hu-HU" sz="1600" dirty="0" err="1"/>
              <a:t>azonosito</a:t>
            </a:r>
            <a:r>
              <a:rPr lang="hu-HU" sz="1600" dirty="0"/>
              <a:t> (a </a:t>
            </a:r>
            <a:r>
              <a:rPr lang="hu-HU" sz="1600" dirty="0" err="1"/>
              <a:t>fajlon</a:t>
            </a:r>
            <a:r>
              <a:rPr lang="hu-HU" sz="1600" dirty="0"/>
              <a:t> </a:t>
            </a:r>
            <a:r>
              <a:rPr lang="hu-HU" sz="1600" dirty="0" err="1"/>
              <a:t>beluli</a:t>
            </a:r>
            <a:r>
              <a:rPr lang="hu-HU" sz="1600" dirty="0"/>
              <a:t> sorszam)</a:t>
            </a:r>
          </a:p>
          <a:p>
            <a:r>
              <a:rPr lang="hu-HU" sz="1600" dirty="0"/>
              <a:t>RRR    -  sor </a:t>
            </a:r>
            <a:r>
              <a:rPr lang="hu-HU" sz="1600" dirty="0" err="1"/>
              <a:t>azonosito</a:t>
            </a:r>
            <a:r>
              <a:rPr lang="hu-HU" sz="1600" dirty="0"/>
              <a:t> (a blokkon </a:t>
            </a:r>
            <a:r>
              <a:rPr lang="hu-HU" sz="1600" dirty="0" err="1"/>
              <a:t>beluli</a:t>
            </a:r>
            <a:r>
              <a:rPr lang="hu-HU" sz="1600" dirty="0"/>
              <a:t> sorszam)</a:t>
            </a:r>
          </a:p>
          <a:p>
            <a:endParaRPr lang="hu-HU" sz="1600" dirty="0"/>
          </a:p>
          <a:p>
            <a:r>
              <a:rPr lang="hu-HU" sz="1600" dirty="0"/>
              <a:t>A ROWID </a:t>
            </a:r>
            <a:r>
              <a:rPr lang="hu-HU" sz="1600" dirty="0" err="1"/>
              <a:t>megjeleniteskor</a:t>
            </a:r>
            <a:r>
              <a:rPr lang="hu-HU" sz="1600" dirty="0"/>
              <a:t> 64-es </a:t>
            </a:r>
            <a:r>
              <a:rPr lang="hu-HU" sz="1600" dirty="0" err="1"/>
              <a:t>alapu</a:t>
            </a:r>
            <a:r>
              <a:rPr lang="hu-HU" sz="1600" dirty="0"/>
              <a:t> </a:t>
            </a:r>
            <a:r>
              <a:rPr lang="hu-HU" sz="1600" dirty="0" err="1"/>
              <a:t>kodolasban</a:t>
            </a:r>
            <a:r>
              <a:rPr lang="hu-HU" sz="1600" dirty="0"/>
              <a:t> jelenik meg. </a:t>
            </a:r>
          </a:p>
          <a:p>
            <a:r>
              <a:rPr lang="hu-HU" sz="1600" dirty="0"/>
              <a:t>Az egyes </a:t>
            </a:r>
            <a:r>
              <a:rPr lang="hu-HU" sz="1600" dirty="0" err="1"/>
              <a:t>szamoknak</a:t>
            </a:r>
            <a:r>
              <a:rPr lang="hu-HU" sz="1600" dirty="0"/>
              <a:t> (0-63) a </a:t>
            </a:r>
            <a:r>
              <a:rPr lang="hu-HU" sz="1600" dirty="0" err="1"/>
              <a:t>következo</a:t>
            </a:r>
            <a:r>
              <a:rPr lang="hu-HU" sz="1600" dirty="0"/>
              <a:t> karakterek felelnek meg:</a:t>
            </a:r>
          </a:p>
          <a:p>
            <a:r>
              <a:rPr lang="hu-HU" sz="1600" dirty="0"/>
              <a:t>A-Z -&gt; (0-25), a-z -&gt; (26-51), 0-9 -&gt; (52-61), '+' -&gt; (62), '/' -&gt; (63)</a:t>
            </a:r>
          </a:p>
          <a:p>
            <a:endParaRPr lang="hu-HU" sz="1600" dirty="0"/>
          </a:p>
          <a:p>
            <a:r>
              <a:rPr lang="hu-HU" sz="1600" dirty="0"/>
              <a:t>Pl. 'AAAAAB' -&gt; 000001</a:t>
            </a:r>
          </a:p>
        </p:txBody>
      </p:sp>
      <p:sp>
        <p:nvSpPr>
          <p:cNvPr id="7" name="Szövegdoboz 6">
            <a:extLst>
              <a:ext uri="{FF2B5EF4-FFF2-40B4-BE49-F238E27FC236}">
                <a16:creationId xmlns:a16="http://schemas.microsoft.com/office/drawing/2014/main" id="{9A954CB5-C5AB-2902-80DA-E9D344C1CDB9}"/>
              </a:ext>
            </a:extLst>
          </p:cNvPr>
          <p:cNvSpPr txBox="1"/>
          <p:nvPr/>
        </p:nvSpPr>
        <p:spPr>
          <a:xfrm>
            <a:off x="107504" y="5435260"/>
            <a:ext cx="8928992" cy="1384995"/>
          </a:xfrm>
          <a:prstGeom prst="rect">
            <a:avLst/>
          </a:prstGeom>
          <a:noFill/>
        </p:spPr>
        <p:txBody>
          <a:bodyPr wrap="square">
            <a:spAutoFit/>
          </a:bodyPr>
          <a:lstStyle/>
          <a:p>
            <a:r>
              <a:rPr lang="hu-HU" sz="1400" dirty="0"/>
              <a:t>Oracle 7 </a:t>
            </a:r>
            <a:r>
              <a:rPr lang="hu-HU" sz="1400" dirty="0" err="1"/>
              <a:t>format</a:t>
            </a:r>
            <a:endParaRPr lang="hu-HU" sz="1400" dirty="0"/>
          </a:p>
          <a:p>
            <a:r>
              <a:rPr lang="hu-HU" sz="1400" dirty="0"/>
              <a:t>The Oracle 7 </a:t>
            </a:r>
            <a:r>
              <a:rPr lang="hu-HU" sz="1400" dirty="0" err="1"/>
              <a:t>format</a:t>
            </a:r>
            <a:r>
              <a:rPr lang="hu-HU" sz="1400" dirty="0"/>
              <a:t> </a:t>
            </a:r>
            <a:r>
              <a:rPr lang="hu-HU" sz="1400" dirty="0" err="1"/>
              <a:t>was</a:t>
            </a:r>
            <a:r>
              <a:rPr lang="hu-HU" sz="1400" dirty="0"/>
              <a:t> </a:t>
            </a:r>
            <a:r>
              <a:rPr lang="hu-HU" sz="1400" dirty="0" err="1"/>
              <a:t>on</a:t>
            </a:r>
            <a:r>
              <a:rPr lang="hu-HU" sz="1400" dirty="0"/>
              <a:t> 8 </a:t>
            </a:r>
            <a:r>
              <a:rPr lang="hu-HU" sz="1400" dirty="0" err="1"/>
              <a:t>bytes</a:t>
            </a:r>
            <a:r>
              <a:rPr lang="hu-HU" sz="1400" dirty="0"/>
              <a:t>:</a:t>
            </a:r>
          </a:p>
          <a:p>
            <a:endParaRPr lang="hu-HU" sz="1400" dirty="0"/>
          </a:p>
          <a:p>
            <a:r>
              <a:rPr lang="hu-HU" sz="1400" dirty="0"/>
              <a:t>    * </a:t>
            </a:r>
            <a:r>
              <a:rPr lang="hu-HU" sz="1400" dirty="0" err="1"/>
              <a:t>bytes</a:t>
            </a:r>
            <a:r>
              <a:rPr lang="hu-HU" sz="1400" dirty="0"/>
              <a:t> 1 </a:t>
            </a:r>
            <a:r>
              <a:rPr lang="hu-HU" sz="1400" dirty="0" err="1"/>
              <a:t>to</a:t>
            </a:r>
            <a:r>
              <a:rPr lang="hu-HU" sz="1400" dirty="0"/>
              <a:t> 4 (</a:t>
            </a:r>
            <a:r>
              <a:rPr lang="hu-HU" sz="1400" dirty="0" err="1"/>
              <a:t>bits</a:t>
            </a:r>
            <a:r>
              <a:rPr lang="hu-HU" sz="1400" dirty="0"/>
              <a:t> 1 </a:t>
            </a:r>
            <a:r>
              <a:rPr lang="hu-HU" sz="1400" dirty="0" err="1"/>
              <a:t>to</a:t>
            </a:r>
            <a:r>
              <a:rPr lang="hu-HU" sz="1400" dirty="0"/>
              <a:t> 32): </a:t>
            </a:r>
            <a:r>
              <a:rPr lang="hu-HU" sz="1400" dirty="0" err="1"/>
              <a:t>block</a:t>
            </a:r>
            <a:r>
              <a:rPr lang="hu-HU" sz="1400" dirty="0"/>
              <a:t> </a:t>
            </a:r>
            <a:r>
              <a:rPr lang="hu-HU" sz="1400" dirty="0" err="1"/>
              <a:t>number</a:t>
            </a:r>
            <a:r>
              <a:rPr lang="hu-HU" sz="1400" dirty="0"/>
              <a:t> </a:t>
            </a:r>
            <a:r>
              <a:rPr lang="hu-HU" sz="1400" dirty="0" err="1"/>
              <a:t>inside</a:t>
            </a:r>
            <a:r>
              <a:rPr lang="hu-HU" sz="1400" dirty="0"/>
              <a:t> </a:t>
            </a:r>
            <a:r>
              <a:rPr lang="hu-HU" sz="1400" dirty="0" err="1"/>
              <a:t>the</a:t>
            </a:r>
            <a:r>
              <a:rPr lang="hu-HU" sz="1400" dirty="0"/>
              <a:t> file </a:t>
            </a:r>
            <a:r>
              <a:rPr lang="hu-HU" sz="1400" dirty="0" err="1"/>
              <a:t>containing</a:t>
            </a:r>
            <a:r>
              <a:rPr lang="hu-HU" sz="1400" dirty="0"/>
              <a:t> </a:t>
            </a:r>
            <a:r>
              <a:rPr lang="hu-HU" sz="1400" dirty="0" err="1"/>
              <a:t>the</a:t>
            </a:r>
            <a:r>
              <a:rPr lang="hu-HU" sz="1400" dirty="0"/>
              <a:t> </a:t>
            </a:r>
            <a:r>
              <a:rPr lang="hu-HU" sz="1400" dirty="0" err="1"/>
              <a:t>row</a:t>
            </a:r>
            <a:r>
              <a:rPr lang="hu-HU" sz="1400" dirty="0"/>
              <a:t> (0-4294967295)</a:t>
            </a:r>
          </a:p>
          <a:p>
            <a:r>
              <a:rPr lang="hu-HU" sz="1400" dirty="0"/>
              <a:t>    * </a:t>
            </a:r>
            <a:r>
              <a:rPr lang="hu-HU" sz="1400" dirty="0" err="1"/>
              <a:t>bytes</a:t>
            </a:r>
            <a:r>
              <a:rPr lang="hu-HU" sz="1400" dirty="0"/>
              <a:t> 5 and 6 (</a:t>
            </a:r>
            <a:r>
              <a:rPr lang="hu-HU" sz="1400" dirty="0" err="1"/>
              <a:t>bits</a:t>
            </a:r>
            <a:r>
              <a:rPr lang="hu-HU" sz="1400" dirty="0"/>
              <a:t> 33 </a:t>
            </a:r>
            <a:r>
              <a:rPr lang="hu-HU" sz="1400" dirty="0" err="1"/>
              <a:t>to</a:t>
            </a:r>
            <a:r>
              <a:rPr lang="hu-HU" sz="1400" dirty="0"/>
              <a:t> 48): </a:t>
            </a:r>
            <a:r>
              <a:rPr lang="hu-HU" sz="1400" dirty="0" err="1"/>
              <a:t>row</a:t>
            </a:r>
            <a:r>
              <a:rPr lang="hu-HU" sz="1400" dirty="0"/>
              <a:t> </a:t>
            </a:r>
            <a:r>
              <a:rPr lang="hu-HU" sz="1400" dirty="0" err="1"/>
              <a:t>number</a:t>
            </a:r>
            <a:r>
              <a:rPr lang="hu-HU" sz="1400" dirty="0"/>
              <a:t> </a:t>
            </a:r>
            <a:r>
              <a:rPr lang="hu-HU" sz="1400" dirty="0" err="1"/>
              <a:t>inside</a:t>
            </a:r>
            <a:r>
              <a:rPr lang="hu-HU" sz="1400" dirty="0"/>
              <a:t> </a:t>
            </a:r>
            <a:r>
              <a:rPr lang="hu-HU" sz="1400" dirty="0" err="1"/>
              <a:t>the</a:t>
            </a:r>
            <a:r>
              <a:rPr lang="hu-HU" sz="1400" dirty="0"/>
              <a:t> </a:t>
            </a:r>
            <a:r>
              <a:rPr lang="hu-HU" sz="1400" dirty="0" err="1"/>
              <a:t>block</a:t>
            </a:r>
            <a:r>
              <a:rPr lang="hu-HU" sz="1400" dirty="0"/>
              <a:t> </a:t>
            </a:r>
            <a:r>
              <a:rPr lang="hu-HU" sz="1400" dirty="0" err="1"/>
              <a:t>containing</a:t>
            </a:r>
            <a:r>
              <a:rPr lang="hu-HU" sz="1400" dirty="0"/>
              <a:t> </a:t>
            </a:r>
            <a:r>
              <a:rPr lang="hu-HU" sz="1400" dirty="0" err="1"/>
              <a:t>the</a:t>
            </a:r>
            <a:r>
              <a:rPr lang="hu-HU" sz="1400" dirty="0"/>
              <a:t> </a:t>
            </a:r>
            <a:r>
              <a:rPr lang="hu-HU" sz="1400" dirty="0" err="1"/>
              <a:t>row</a:t>
            </a:r>
            <a:r>
              <a:rPr lang="hu-HU" sz="1400" dirty="0"/>
              <a:t> (0-65535)</a:t>
            </a:r>
          </a:p>
          <a:p>
            <a:r>
              <a:rPr lang="hu-HU" sz="1400" dirty="0"/>
              <a:t>    * </a:t>
            </a:r>
            <a:r>
              <a:rPr lang="hu-HU" sz="1400" dirty="0" err="1"/>
              <a:t>bytes</a:t>
            </a:r>
            <a:r>
              <a:rPr lang="hu-HU" sz="1400" dirty="0"/>
              <a:t> 7 and 8 (</a:t>
            </a:r>
            <a:r>
              <a:rPr lang="hu-HU" sz="1400" dirty="0" err="1"/>
              <a:t>bits</a:t>
            </a:r>
            <a:r>
              <a:rPr lang="hu-HU" sz="1400" dirty="0"/>
              <a:t> 49 </a:t>
            </a:r>
            <a:r>
              <a:rPr lang="hu-HU" sz="1400" dirty="0" err="1"/>
              <a:t>to</a:t>
            </a:r>
            <a:r>
              <a:rPr lang="hu-HU" sz="1400" dirty="0"/>
              <a:t> 64): file </a:t>
            </a:r>
            <a:r>
              <a:rPr lang="hu-HU" sz="1400" dirty="0" err="1"/>
              <a:t>number</a:t>
            </a:r>
            <a:r>
              <a:rPr lang="hu-HU" sz="1400" dirty="0"/>
              <a:t> (0-65535)</a:t>
            </a:r>
          </a:p>
        </p:txBody>
      </p:sp>
    </p:spTree>
    <p:extLst>
      <p:ext uri="{BB962C8B-B14F-4D97-AF65-F5344CB8AC3E}">
        <p14:creationId xmlns:p14="http://schemas.microsoft.com/office/powerpoint/2010/main" val="2606421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9CD597AA-BEFB-94A0-8700-07650FA64407}"/>
              </a:ext>
            </a:extLst>
          </p:cNvPr>
          <p:cNvGraphicFramePr>
            <a:graphicFrameLocks noGrp="1"/>
          </p:cNvGraphicFramePr>
          <p:nvPr>
            <p:extLst>
              <p:ext uri="{D42A27DB-BD31-4B8C-83A1-F6EECF244321}">
                <p14:modId xmlns:p14="http://schemas.microsoft.com/office/powerpoint/2010/main" val="3918186637"/>
              </p:ext>
            </p:extLst>
          </p:nvPr>
        </p:nvGraphicFramePr>
        <p:xfrm>
          <a:off x="107504" y="260648"/>
          <a:ext cx="8928992" cy="5444340"/>
        </p:xfrm>
        <a:graphic>
          <a:graphicData uri="http://schemas.openxmlformats.org/drawingml/2006/table">
            <a:tbl>
              <a:tblPr>
                <a:tableStyleId>{5C22544A-7EE6-4342-B048-85BDC9FD1C3A}</a:tableStyleId>
              </a:tblPr>
              <a:tblGrid>
                <a:gridCol w="3357302">
                  <a:extLst>
                    <a:ext uri="{9D8B030D-6E8A-4147-A177-3AD203B41FA5}">
                      <a16:colId xmlns:a16="http://schemas.microsoft.com/office/drawing/2014/main" val="3250452495"/>
                    </a:ext>
                  </a:extLst>
                </a:gridCol>
                <a:gridCol w="5571690">
                  <a:extLst>
                    <a:ext uri="{9D8B030D-6E8A-4147-A177-3AD203B41FA5}">
                      <a16:colId xmlns:a16="http://schemas.microsoft.com/office/drawing/2014/main" val="1752243615"/>
                    </a:ext>
                  </a:extLst>
                </a:gridCol>
              </a:tblGrid>
              <a:tr h="459598">
                <a:tc>
                  <a:txBody>
                    <a:bodyPr/>
                    <a:lstStyle/>
                    <a:p>
                      <a:pPr>
                        <a:buNone/>
                      </a:pPr>
                      <a:r>
                        <a:rPr lang="hu-HU" sz="2400">
                          <a:effectLst/>
                        </a:rPr>
                        <a:t>Subprogram</a:t>
                      </a:r>
                      <a:endParaRPr lang="hu-HU" sz="2400">
                        <a:effectLst/>
                        <a:latin typeface="Times New Roman" panose="02020603050405020304" pitchFamily="18" charset="0"/>
                        <a:ea typeface="Times New Roman" panose="02020603050405020304" pitchFamily="18" charset="0"/>
                      </a:endParaRPr>
                    </a:p>
                  </a:txBody>
                  <a:tcPr marL="28292" marR="28292" marT="28292" marB="28292" anchor="b"/>
                </a:tc>
                <a:tc>
                  <a:txBody>
                    <a:bodyPr/>
                    <a:lstStyle/>
                    <a:p>
                      <a:pPr>
                        <a:buNone/>
                      </a:pPr>
                      <a:r>
                        <a:rPr lang="hu-HU" sz="2400">
                          <a:effectLst/>
                        </a:rPr>
                        <a:t>Description</a:t>
                      </a:r>
                      <a:endParaRPr lang="hu-HU" sz="2400">
                        <a:effectLst/>
                        <a:latin typeface="Times New Roman" panose="02020603050405020304" pitchFamily="18" charset="0"/>
                        <a:ea typeface="Times New Roman" panose="02020603050405020304" pitchFamily="18" charset="0"/>
                      </a:endParaRPr>
                    </a:p>
                  </a:txBody>
                  <a:tcPr marL="28292" marR="28292" marT="28292" marB="28292" anchor="b"/>
                </a:tc>
                <a:extLst>
                  <a:ext uri="{0D108BD9-81ED-4DB2-BD59-A6C34878D82A}">
                    <a16:rowId xmlns:a16="http://schemas.microsoft.com/office/drawing/2014/main" val="1432591841"/>
                  </a:ext>
                </a:extLst>
              </a:tr>
              <a:tr h="401098">
                <a:tc>
                  <a:txBody>
                    <a:bodyPr/>
                    <a:lstStyle/>
                    <a:p>
                      <a:pPr>
                        <a:buNone/>
                      </a:pPr>
                      <a:r>
                        <a:rPr lang="hu-HU" sz="1600" u="sng">
                          <a:effectLst/>
                          <a:hlinkClick r:id="rId2"/>
                        </a:rPr>
                        <a:t>ROWID_BLOCK_NUMBER Function</a:t>
                      </a:r>
                      <a:endParaRPr lang="hu-HU" sz="1600">
                        <a:effectLst/>
                        <a:latin typeface="Times New Roman" panose="02020603050405020304" pitchFamily="18" charset="0"/>
                        <a:ea typeface="Times New Roman" panose="02020603050405020304" pitchFamily="18" charset="0"/>
                      </a:endParaRPr>
                    </a:p>
                  </a:txBody>
                  <a:tcPr marL="28292" marR="28292" marT="28292" marB="28292"/>
                </a:tc>
                <a:tc>
                  <a:txBody>
                    <a:bodyPr/>
                    <a:lstStyle/>
                    <a:p>
                      <a:pPr>
                        <a:buNone/>
                      </a:pPr>
                      <a:r>
                        <a:rPr lang="hu-HU" sz="1600">
                          <a:effectLst/>
                        </a:rPr>
                        <a:t>Returns the block number of a ROWID</a:t>
                      </a:r>
                      <a:endParaRPr lang="hu-HU" sz="1600">
                        <a:effectLst/>
                        <a:latin typeface="Times New Roman" panose="02020603050405020304" pitchFamily="18" charset="0"/>
                        <a:ea typeface="Times New Roman" panose="02020603050405020304" pitchFamily="18" charset="0"/>
                      </a:endParaRPr>
                    </a:p>
                  </a:txBody>
                  <a:tcPr marL="28292" marR="28292" marT="28292" marB="28292"/>
                </a:tc>
                <a:extLst>
                  <a:ext uri="{0D108BD9-81ED-4DB2-BD59-A6C34878D82A}">
                    <a16:rowId xmlns:a16="http://schemas.microsoft.com/office/drawing/2014/main" val="9374001"/>
                  </a:ext>
                </a:extLst>
              </a:tr>
              <a:tr h="401098">
                <a:tc>
                  <a:txBody>
                    <a:bodyPr/>
                    <a:lstStyle/>
                    <a:p>
                      <a:pPr>
                        <a:buNone/>
                      </a:pPr>
                      <a:r>
                        <a:rPr lang="hu-HU" sz="1600" u="sng">
                          <a:effectLst/>
                          <a:hlinkClick r:id="rId3"/>
                        </a:rPr>
                        <a:t>ROWID_CREATE Function</a:t>
                      </a:r>
                      <a:endParaRPr lang="hu-HU" sz="1600">
                        <a:effectLst/>
                        <a:latin typeface="Times New Roman" panose="02020603050405020304" pitchFamily="18" charset="0"/>
                        <a:ea typeface="Times New Roman" panose="02020603050405020304" pitchFamily="18" charset="0"/>
                      </a:endParaRPr>
                    </a:p>
                  </a:txBody>
                  <a:tcPr marL="28292" marR="28292" marT="28292" marB="28292"/>
                </a:tc>
                <a:tc>
                  <a:txBody>
                    <a:bodyPr/>
                    <a:lstStyle/>
                    <a:p>
                      <a:pPr>
                        <a:buNone/>
                      </a:pPr>
                      <a:r>
                        <a:rPr lang="hu-HU" sz="1600">
                          <a:effectLst/>
                        </a:rPr>
                        <a:t>Creates a ROWID, for testing only</a:t>
                      </a:r>
                      <a:endParaRPr lang="hu-HU" sz="1600">
                        <a:effectLst/>
                        <a:latin typeface="Times New Roman" panose="02020603050405020304" pitchFamily="18" charset="0"/>
                        <a:ea typeface="Times New Roman" panose="02020603050405020304" pitchFamily="18" charset="0"/>
                      </a:endParaRPr>
                    </a:p>
                  </a:txBody>
                  <a:tcPr marL="28292" marR="28292" marT="28292" marB="28292"/>
                </a:tc>
                <a:extLst>
                  <a:ext uri="{0D108BD9-81ED-4DB2-BD59-A6C34878D82A}">
                    <a16:rowId xmlns:a16="http://schemas.microsoft.com/office/drawing/2014/main" val="2229484542"/>
                  </a:ext>
                </a:extLst>
              </a:tr>
              <a:tr h="401098">
                <a:tc>
                  <a:txBody>
                    <a:bodyPr/>
                    <a:lstStyle/>
                    <a:p>
                      <a:pPr>
                        <a:buNone/>
                      </a:pPr>
                      <a:r>
                        <a:rPr lang="hu-HU" sz="1600" u="sng">
                          <a:effectLst/>
                          <a:hlinkClick r:id="rId4"/>
                        </a:rPr>
                        <a:t>ROWID_INFO Procedure</a:t>
                      </a:r>
                      <a:endParaRPr lang="hu-HU" sz="1600">
                        <a:effectLst/>
                        <a:latin typeface="Times New Roman" panose="02020603050405020304" pitchFamily="18" charset="0"/>
                        <a:ea typeface="Times New Roman" panose="02020603050405020304" pitchFamily="18" charset="0"/>
                      </a:endParaRPr>
                    </a:p>
                  </a:txBody>
                  <a:tcPr marL="28292" marR="28292" marT="28292" marB="28292"/>
                </a:tc>
                <a:tc>
                  <a:txBody>
                    <a:bodyPr/>
                    <a:lstStyle/>
                    <a:p>
                      <a:pPr>
                        <a:buNone/>
                      </a:pPr>
                      <a:r>
                        <a:rPr lang="hu-HU" sz="1600">
                          <a:effectLst/>
                        </a:rPr>
                        <a:t>Returns the type and components of a ROWID</a:t>
                      </a:r>
                      <a:endParaRPr lang="hu-HU" sz="1600">
                        <a:effectLst/>
                        <a:latin typeface="Times New Roman" panose="02020603050405020304" pitchFamily="18" charset="0"/>
                        <a:ea typeface="Times New Roman" panose="02020603050405020304" pitchFamily="18" charset="0"/>
                      </a:endParaRPr>
                    </a:p>
                  </a:txBody>
                  <a:tcPr marL="28292" marR="28292" marT="28292" marB="28292"/>
                </a:tc>
                <a:extLst>
                  <a:ext uri="{0D108BD9-81ED-4DB2-BD59-A6C34878D82A}">
                    <a16:rowId xmlns:a16="http://schemas.microsoft.com/office/drawing/2014/main" val="2582955152"/>
                  </a:ext>
                </a:extLst>
              </a:tr>
              <a:tr h="401098">
                <a:tc>
                  <a:txBody>
                    <a:bodyPr/>
                    <a:lstStyle/>
                    <a:p>
                      <a:pPr>
                        <a:buNone/>
                      </a:pPr>
                      <a:r>
                        <a:rPr lang="hu-HU" sz="1600" u="sng">
                          <a:effectLst/>
                          <a:hlinkClick r:id="rId5"/>
                        </a:rPr>
                        <a:t>ROWID_OBJECT Function</a:t>
                      </a:r>
                      <a:endParaRPr lang="hu-HU" sz="1600">
                        <a:effectLst/>
                        <a:latin typeface="Times New Roman" panose="02020603050405020304" pitchFamily="18" charset="0"/>
                        <a:ea typeface="Times New Roman" panose="02020603050405020304" pitchFamily="18" charset="0"/>
                      </a:endParaRPr>
                    </a:p>
                  </a:txBody>
                  <a:tcPr marL="28292" marR="28292" marT="28292" marB="28292"/>
                </a:tc>
                <a:tc>
                  <a:txBody>
                    <a:bodyPr/>
                    <a:lstStyle/>
                    <a:p>
                      <a:pPr>
                        <a:buNone/>
                      </a:pPr>
                      <a:r>
                        <a:rPr lang="hu-HU" sz="1600">
                          <a:effectLst/>
                        </a:rPr>
                        <a:t>Returns the object number of the extended ROWID</a:t>
                      </a:r>
                      <a:endParaRPr lang="hu-HU" sz="1600">
                        <a:effectLst/>
                        <a:latin typeface="Times New Roman" panose="02020603050405020304" pitchFamily="18" charset="0"/>
                        <a:ea typeface="Times New Roman" panose="02020603050405020304" pitchFamily="18" charset="0"/>
                      </a:endParaRPr>
                    </a:p>
                  </a:txBody>
                  <a:tcPr marL="28292" marR="28292" marT="28292" marB="28292"/>
                </a:tc>
                <a:extLst>
                  <a:ext uri="{0D108BD9-81ED-4DB2-BD59-A6C34878D82A}">
                    <a16:rowId xmlns:a16="http://schemas.microsoft.com/office/drawing/2014/main" val="3419536085"/>
                  </a:ext>
                </a:extLst>
              </a:tr>
              <a:tr h="401098">
                <a:tc>
                  <a:txBody>
                    <a:bodyPr/>
                    <a:lstStyle/>
                    <a:p>
                      <a:pPr>
                        <a:buNone/>
                      </a:pPr>
                      <a:r>
                        <a:rPr lang="hu-HU" sz="1600" u="sng">
                          <a:effectLst/>
                          <a:hlinkClick r:id="rId6"/>
                        </a:rPr>
                        <a:t>ROWID_RELATIVE_FNO Function</a:t>
                      </a:r>
                      <a:endParaRPr lang="hu-HU" sz="1600">
                        <a:effectLst/>
                        <a:latin typeface="Times New Roman" panose="02020603050405020304" pitchFamily="18" charset="0"/>
                        <a:ea typeface="Times New Roman" panose="02020603050405020304" pitchFamily="18" charset="0"/>
                      </a:endParaRPr>
                    </a:p>
                  </a:txBody>
                  <a:tcPr marL="28292" marR="28292" marT="28292" marB="28292"/>
                </a:tc>
                <a:tc>
                  <a:txBody>
                    <a:bodyPr/>
                    <a:lstStyle/>
                    <a:p>
                      <a:pPr>
                        <a:buNone/>
                      </a:pPr>
                      <a:r>
                        <a:rPr lang="hu-HU" sz="1600">
                          <a:effectLst/>
                        </a:rPr>
                        <a:t>Returns the file number of a ROWID</a:t>
                      </a:r>
                      <a:endParaRPr lang="hu-HU" sz="1600">
                        <a:effectLst/>
                        <a:latin typeface="Times New Roman" panose="02020603050405020304" pitchFamily="18" charset="0"/>
                        <a:ea typeface="Times New Roman" panose="02020603050405020304" pitchFamily="18" charset="0"/>
                      </a:endParaRPr>
                    </a:p>
                  </a:txBody>
                  <a:tcPr marL="28292" marR="28292" marT="28292" marB="28292"/>
                </a:tc>
                <a:extLst>
                  <a:ext uri="{0D108BD9-81ED-4DB2-BD59-A6C34878D82A}">
                    <a16:rowId xmlns:a16="http://schemas.microsoft.com/office/drawing/2014/main" val="3047483849"/>
                  </a:ext>
                </a:extLst>
              </a:tr>
              <a:tr h="401098">
                <a:tc>
                  <a:txBody>
                    <a:bodyPr/>
                    <a:lstStyle/>
                    <a:p>
                      <a:pPr>
                        <a:buNone/>
                      </a:pPr>
                      <a:r>
                        <a:rPr lang="hu-HU" sz="1600" u="sng">
                          <a:effectLst/>
                          <a:hlinkClick r:id="rId7"/>
                        </a:rPr>
                        <a:t>ROWID_ROW_NUMBER Function</a:t>
                      </a:r>
                      <a:endParaRPr lang="hu-HU" sz="1600">
                        <a:effectLst/>
                        <a:latin typeface="Times New Roman" panose="02020603050405020304" pitchFamily="18" charset="0"/>
                        <a:ea typeface="Times New Roman" panose="02020603050405020304" pitchFamily="18" charset="0"/>
                      </a:endParaRPr>
                    </a:p>
                  </a:txBody>
                  <a:tcPr marL="28292" marR="28292" marT="28292" marB="28292"/>
                </a:tc>
                <a:tc>
                  <a:txBody>
                    <a:bodyPr/>
                    <a:lstStyle/>
                    <a:p>
                      <a:pPr>
                        <a:buNone/>
                      </a:pPr>
                      <a:r>
                        <a:rPr lang="hu-HU" sz="1600">
                          <a:effectLst/>
                        </a:rPr>
                        <a:t>Returns the row number</a:t>
                      </a:r>
                      <a:endParaRPr lang="hu-HU" sz="1600">
                        <a:effectLst/>
                        <a:latin typeface="Times New Roman" panose="02020603050405020304" pitchFamily="18" charset="0"/>
                        <a:ea typeface="Times New Roman" panose="02020603050405020304" pitchFamily="18" charset="0"/>
                      </a:endParaRPr>
                    </a:p>
                  </a:txBody>
                  <a:tcPr marL="28292" marR="28292" marT="28292" marB="28292"/>
                </a:tc>
                <a:extLst>
                  <a:ext uri="{0D108BD9-81ED-4DB2-BD59-A6C34878D82A}">
                    <a16:rowId xmlns:a16="http://schemas.microsoft.com/office/drawing/2014/main" val="446700723"/>
                  </a:ext>
                </a:extLst>
              </a:tr>
              <a:tr h="401098">
                <a:tc>
                  <a:txBody>
                    <a:bodyPr/>
                    <a:lstStyle/>
                    <a:p>
                      <a:pPr>
                        <a:buNone/>
                      </a:pPr>
                      <a:r>
                        <a:rPr lang="hu-HU" sz="1600" u="sng">
                          <a:effectLst/>
                          <a:hlinkClick r:id="rId8"/>
                        </a:rPr>
                        <a:t>ROWID_TO_ABSOLUTE_FNO Function</a:t>
                      </a:r>
                      <a:endParaRPr lang="hu-HU" sz="1600">
                        <a:effectLst/>
                        <a:latin typeface="Times New Roman" panose="02020603050405020304" pitchFamily="18" charset="0"/>
                        <a:ea typeface="Times New Roman" panose="02020603050405020304" pitchFamily="18" charset="0"/>
                      </a:endParaRPr>
                    </a:p>
                  </a:txBody>
                  <a:tcPr marL="28292" marR="28292" marT="28292" marB="28292"/>
                </a:tc>
                <a:tc>
                  <a:txBody>
                    <a:bodyPr/>
                    <a:lstStyle/>
                    <a:p>
                      <a:pPr>
                        <a:buNone/>
                      </a:pPr>
                      <a:r>
                        <a:rPr lang="hu-HU" sz="1600">
                          <a:effectLst/>
                        </a:rPr>
                        <a:t>Returns the absolute file number associated with the ROWID for a row in a specific table</a:t>
                      </a:r>
                      <a:endParaRPr lang="hu-HU" sz="1600">
                        <a:effectLst/>
                        <a:latin typeface="Times New Roman" panose="02020603050405020304" pitchFamily="18" charset="0"/>
                        <a:ea typeface="Times New Roman" panose="02020603050405020304" pitchFamily="18" charset="0"/>
                      </a:endParaRPr>
                    </a:p>
                  </a:txBody>
                  <a:tcPr marL="28292" marR="28292" marT="28292" marB="28292"/>
                </a:tc>
                <a:extLst>
                  <a:ext uri="{0D108BD9-81ED-4DB2-BD59-A6C34878D82A}">
                    <a16:rowId xmlns:a16="http://schemas.microsoft.com/office/drawing/2014/main" val="3844904661"/>
                  </a:ext>
                </a:extLst>
              </a:tr>
              <a:tr h="401098">
                <a:tc>
                  <a:txBody>
                    <a:bodyPr/>
                    <a:lstStyle/>
                    <a:p>
                      <a:pPr>
                        <a:buNone/>
                      </a:pPr>
                      <a:r>
                        <a:rPr lang="hu-HU" sz="1600" u="sng">
                          <a:effectLst/>
                          <a:hlinkClick r:id="rId9"/>
                        </a:rPr>
                        <a:t>ROWID_TO_EXTENDED Function</a:t>
                      </a:r>
                      <a:endParaRPr lang="hu-HU" sz="1600">
                        <a:effectLst/>
                        <a:latin typeface="Times New Roman" panose="02020603050405020304" pitchFamily="18" charset="0"/>
                        <a:ea typeface="Times New Roman" panose="02020603050405020304" pitchFamily="18" charset="0"/>
                      </a:endParaRPr>
                    </a:p>
                  </a:txBody>
                  <a:tcPr marL="28292" marR="28292" marT="28292" marB="28292"/>
                </a:tc>
                <a:tc>
                  <a:txBody>
                    <a:bodyPr/>
                    <a:lstStyle/>
                    <a:p>
                      <a:pPr>
                        <a:buNone/>
                      </a:pPr>
                      <a:r>
                        <a:rPr lang="hu-HU" sz="1600">
                          <a:effectLst/>
                        </a:rPr>
                        <a:t>Converts a ROWID from restricted format to extended</a:t>
                      </a:r>
                      <a:endParaRPr lang="hu-HU" sz="1600">
                        <a:effectLst/>
                        <a:latin typeface="Times New Roman" panose="02020603050405020304" pitchFamily="18" charset="0"/>
                        <a:ea typeface="Times New Roman" panose="02020603050405020304" pitchFamily="18" charset="0"/>
                      </a:endParaRPr>
                    </a:p>
                  </a:txBody>
                  <a:tcPr marL="28292" marR="28292" marT="28292" marB="28292"/>
                </a:tc>
                <a:extLst>
                  <a:ext uri="{0D108BD9-81ED-4DB2-BD59-A6C34878D82A}">
                    <a16:rowId xmlns:a16="http://schemas.microsoft.com/office/drawing/2014/main" val="703243335"/>
                  </a:ext>
                </a:extLst>
              </a:tr>
              <a:tr h="401098">
                <a:tc>
                  <a:txBody>
                    <a:bodyPr/>
                    <a:lstStyle/>
                    <a:p>
                      <a:pPr>
                        <a:buNone/>
                      </a:pPr>
                      <a:r>
                        <a:rPr lang="hu-HU" sz="1600" u="sng">
                          <a:effectLst/>
                          <a:hlinkClick r:id="rId10"/>
                        </a:rPr>
                        <a:t>ROWID_TO_RESTRICTED Function</a:t>
                      </a:r>
                      <a:endParaRPr lang="hu-HU" sz="1600">
                        <a:effectLst/>
                        <a:latin typeface="Times New Roman" panose="02020603050405020304" pitchFamily="18" charset="0"/>
                        <a:ea typeface="Times New Roman" panose="02020603050405020304" pitchFamily="18" charset="0"/>
                      </a:endParaRPr>
                    </a:p>
                  </a:txBody>
                  <a:tcPr marL="28292" marR="28292" marT="28292" marB="28292"/>
                </a:tc>
                <a:tc>
                  <a:txBody>
                    <a:bodyPr/>
                    <a:lstStyle/>
                    <a:p>
                      <a:pPr>
                        <a:buNone/>
                      </a:pPr>
                      <a:r>
                        <a:rPr lang="hu-HU" sz="1600">
                          <a:effectLst/>
                        </a:rPr>
                        <a:t>Converts an extended ROWID to restricted format</a:t>
                      </a:r>
                      <a:endParaRPr lang="hu-HU" sz="1600">
                        <a:effectLst/>
                        <a:latin typeface="Times New Roman" panose="02020603050405020304" pitchFamily="18" charset="0"/>
                        <a:ea typeface="Times New Roman" panose="02020603050405020304" pitchFamily="18" charset="0"/>
                      </a:endParaRPr>
                    </a:p>
                  </a:txBody>
                  <a:tcPr marL="28292" marR="28292" marT="28292" marB="28292"/>
                </a:tc>
                <a:extLst>
                  <a:ext uri="{0D108BD9-81ED-4DB2-BD59-A6C34878D82A}">
                    <a16:rowId xmlns:a16="http://schemas.microsoft.com/office/drawing/2014/main" val="1136115882"/>
                  </a:ext>
                </a:extLst>
              </a:tr>
              <a:tr h="401098">
                <a:tc>
                  <a:txBody>
                    <a:bodyPr/>
                    <a:lstStyle/>
                    <a:p>
                      <a:pPr>
                        <a:buNone/>
                      </a:pPr>
                      <a:r>
                        <a:rPr lang="hu-HU" sz="1600" u="sng">
                          <a:effectLst/>
                          <a:hlinkClick r:id="rId11"/>
                        </a:rPr>
                        <a:t>ROWID_TYPE Function</a:t>
                      </a:r>
                      <a:endParaRPr lang="hu-HU" sz="1600">
                        <a:effectLst/>
                        <a:latin typeface="Times New Roman" panose="02020603050405020304" pitchFamily="18" charset="0"/>
                        <a:ea typeface="Times New Roman" panose="02020603050405020304" pitchFamily="18" charset="0"/>
                      </a:endParaRPr>
                    </a:p>
                  </a:txBody>
                  <a:tcPr marL="28292" marR="28292" marT="28292" marB="28292"/>
                </a:tc>
                <a:tc>
                  <a:txBody>
                    <a:bodyPr/>
                    <a:lstStyle/>
                    <a:p>
                      <a:pPr>
                        <a:buNone/>
                      </a:pPr>
                      <a:r>
                        <a:rPr lang="hu-HU" sz="1600">
                          <a:effectLst/>
                        </a:rPr>
                        <a:t>Returns the ROWID type: 0 is restricted, 1 is extended</a:t>
                      </a:r>
                      <a:endParaRPr lang="hu-HU" sz="1600">
                        <a:effectLst/>
                        <a:latin typeface="Times New Roman" panose="02020603050405020304" pitchFamily="18" charset="0"/>
                        <a:ea typeface="Times New Roman" panose="02020603050405020304" pitchFamily="18" charset="0"/>
                      </a:endParaRPr>
                    </a:p>
                  </a:txBody>
                  <a:tcPr marL="28292" marR="28292" marT="28292" marB="28292"/>
                </a:tc>
                <a:extLst>
                  <a:ext uri="{0D108BD9-81ED-4DB2-BD59-A6C34878D82A}">
                    <a16:rowId xmlns:a16="http://schemas.microsoft.com/office/drawing/2014/main" val="3748538842"/>
                  </a:ext>
                </a:extLst>
              </a:tr>
              <a:tr h="401098">
                <a:tc>
                  <a:txBody>
                    <a:bodyPr/>
                    <a:lstStyle/>
                    <a:p>
                      <a:pPr>
                        <a:buNone/>
                      </a:pPr>
                      <a:r>
                        <a:rPr lang="hu-HU" sz="1600" u="sng">
                          <a:effectLst/>
                          <a:hlinkClick r:id="rId12"/>
                        </a:rPr>
                        <a:t>ROWID_VERIFY Function</a:t>
                      </a:r>
                      <a:endParaRPr lang="hu-HU" sz="1600">
                        <a:effectLst/>
                        <a:latin typeface="Times New Roman" panose="02020603050405020304" pitchFamily="18" charset="0"/>
                        <a:ea typeface="Times New Roman" panose="02020603050405020304" pitchFamily="18" charset="0"/>
                      </a:endParaRPr>
                    </a:p>
                  </a:txBody>
                  <a:tcPr marL="28292" marR="28292" marT="28292" marB="28292"/>
                </a:tc>
                <a:tc>
                  <a:txBody>
                    <a:bodyPr/>
                    <a:lstStyle/>
                    <a:p>
                      <a:pPr>
                        <a:buNone/>
                      </a:pPr>
                      <a:r>
                        <a:rPr lang="hu-HU" sz="1600" dirty="0" err="1">
                          <a:effectLst/>
                        </a:rPr>
                        <a:t>Checks</a:t>
                      </a:r>
                      <a:r>
                        <a:rPr lang="hu-HU" sz="1600" dirty="0">
                          <a:effectLst/>
                        </a:rPr>
                        <a:t> </a:t>
                      </a:r>
                      <a:r>
                        <a:rPr lang="hu-HU" sz="1600" dirty="0" err="1">
                          <a:effectLst/>
                        </a:rPr>
                        <a:t>if</a:t>
                      </a:r>
                      <a:r>
                        <a:rPr lang="hu-HU" sz="1600" dirty="0">
                          <a:effectLst/>
                        </a:rPr>
                        <a:t> a ROWID </a:t>
                      </a:r>
                      <a:r>
                        <a:rPr lang="hu-HU" sz="1600" dirty="0" err="1">
                          <a:effectLst/>
                        </a:rPr>
                        <a:t>can</a:t>
                      </a:r>
                      <a:r>
                        <a:rPr lang="hu-HU" sz="1600" dirty="0">
                          <a:effectLst/>
                        </a:rPr>
                        <a:t> be </a:t>
                      </a:r>
                      <a:r>
                        <a:rPr lang="hu-HU" sz="1600" dirty="0" err="1">
                          <a:effectLst/>
                        </a:rPr>
                        <a:t>correctly</a:t>
                      </a:r>
                      <a:r>
                        <a:rPr lang="hu-HU" sz="1600" dirty="0">
                          <a:effectLst/>
                        </a:rPr>
                        <a:t> </a:t>
                      </a:r>
                      <a:r>
                        <a:rPr lang="hu-HU" sz="1600" dirty="0" err="1">
                          <a:effectLst/>
                        </a:rPr>
                        <a:t>extended</a:t>
                      </a:r>
                      <a:r>
                        <a:rPr lang="hu-HU" sz="1600" dirty="0">
                          <a:effectLst/>
                        </a:rPr>
                        <a:t> </a:t>
                      </a:r>
                      <a:r>
                        <a:rPr lang="hu-HU" sz="1600" dirty="0" err="1">
                          <a:effectLst/>
                        </a:rPr>
                        <a:t>by</a:t>
                      </a:r>
                      <a:r>
                        <a:rPr lang="hu-HU" sz="1600" dirty="0">
                          <a:effectLst/>
                        </a:rPr>
                        <a:t> </a:t>
                      </a:r>
                      <a:r>
                        <a:rPr lang="hu-HU" sz="1600" dirty="0" err="1">
                          <a:effectLst/>
                        </a:rPr>
                        <a:t>the</a:t>
                      </a:r>
                      <a:r>
                        <a:rPr lang="hu-HU" sz="1600" dirty="0">
                          <a:effectLst/>
                        </a:rPr>
                        <a:t> ROWID_TO_EXTENDED </a:t>
                      </a:r>
                      <a:r>
                        <a:rPr lang="hu-HU" sz="1600" dirty="0" err="1">
                          <a:effectLst/>
                        </a:rPr>
                        <a:t>function</a:t>
                      </a:r>
                      <a:endParaRPr lang="hu-HU" sz="1600" dirty="0">
                        <a:effectLst/>
                        <a:latin typeface="Times New Roman" panose="02020603050405020304" pitchFamily="18" charset="0"/>
                        <a:ea typeface="Times New Roman" panose="02020603050405020304" pitchFamily="18" charset="0"/>
                      </a:endParaRPr>
                    </a:p>
                  </a:txBody>
                  <a:tcPr marL="28292" marR="28292" marT="28292" marB="28292"/>
                </a:tc>
                <a:extLst>
                  <a:ext uri="{0D108BD9-81ED-4DB2-BD59-A6C34878D82A}">
                    <a16:rowId xmlns:a16="http://schemas.microsoft.com/office/drawing/2014/main" val="2820706781"/>
                  </a:ext>
                </a:extLst>
              </a:tr>
            </a:tbl>
          </a:graphicData>
        </a:graphic>
      </p:graphicFrame>
    </p:spTree>
    <p:extLst>
      <p:ext uri="{BB962C8B-B14F-4D97-AF65-F5344CB8AC3E}">
        <p14:creationId xmlns:p14="http://schemas.microsoft.com/office/powerpoint/2010/main" val="277940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0A2A35F-9B68-3750-078B-1457DF01F64F}"/>
              </a:ext>
            </a:extLst>
          </p:cNvPr>
          <p:cNvPicPr>
            <a:picLocks noChangeAspect="1"/>
          </p:cNvPicPr>
          <p:nvPr/>
        </p:nvPicPr>
        <p:blipFill>
          <a:blip r:embed="rId2"/>
          <a:stretch>
            <a:fillRect/>
          </a:stretch>
        </p:blipFill>
        <p:spPr>
          <a:xfrm>
            <a:off x="589481" y="0"/>
            <a:ext cx="7965037" cy="6858000"/>
          </a:xfrm>
          <a:prstGeom prst="rect">
            <a:avLst/>
          </a:prstGeom>
        </p:spPr>
      </p:pic>
    </p:spTree>
    <p:extLst>
      <p:ext uri="{BB962C8B-B14F-4D97-AF65-F5344CB8AC3E}">
        <p14:creationId xmlns:p14="http://schemas.microsoft.com/office/powerpoint/2010/main" val="3933947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defTabSz="228600" eaLnBrk="1" hangingPunct="1"/>
            <a:r>
              <a:rPr lang="en-US" altLang="hu-HU"/>
              <a:t>Anatomy of a Database Block</a:t>
            </a:r>
          </a:p>
        </p:txBody>
      </p:sp>
      <p:sp>
        <p:nvSpPr>
          <p:cNvPr id="23555" name="Rectangle 3"/>
          <p:cNvSpPr>
            <a:spLocks noChangeArrowheads="1"/>
          </p:cNvSpPr>
          <p:nvPr/>
        </p:nvSpPr>
        <p:spPr bwMode="auto">
          <a:xfrm>
            <a:off x="6223000" y="2370138"/>
            <a:ext cx="1676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defRPr>
            </a:lvl1pPr>
            <a:lvl2pPr marL="742950" indent="-285750" defTabSz="822325">
              <a:spcBef>
                <a:spcPct val="20000"/>
              </a:spcBef>
              <a:buChar char="–"/>
              <a:defRPr sz="2800">
                <a:solidFill>
                  <a:schemeClr val="tx1"/>
                </a:solidFill>
                <a:latin typeface="Arial" panose="020B0604020202020204" pitchFamily="34" charset="0"/>
              </a:defRPr>
            </a:lvl2pPr>
            <a:lvl3pPr marL="1143000" indent="-228600" defTabSz="822325">
              <a:spcBef>
                <a:spcPct val="20000"/>
              </a:spcBef>
              <a:buChar char="•"/>
              <a:defRPr sz="2400">
                <a:solidFill>
                  <a:schemeClr val="tx1"/>
                </a:solidFill>
                <a:latin typeface="Arial" panose="020B0604020202020204" pitchFamily="34" charset="0"/>
              </a:defRPr>
            </a:lvl3pPr>
            <a:lvl4pPr marL="1600200" indent="-228600" defTabSz="822325">
              <a:spcBef>
                <a:spcPct val="20000"/>
              </a:spcBef>
              <a:buChar char="–"/>
              <a:defRPr sz="2000">
                <a:solidFill>
                  <a:schemeClr val="tx1"/>
                </a:solidFill>
                <a:latin typeface="Arial" panose="020B0604020202020204" pitchFamily="34" charset="0"/>
              </a:defRPr>
            </a:lvl4pPr>
            <a:lvl5pPr marL="2057400" indent="-228600" defTabSz="822325">
              <a:spcBef>
                <a:spcPct val="20000"/>
              </a:spcBef>
              <a:buChar char="»"/>
              <a:defRPr sz="2000">
                <a:solidFill>
                  <a:schemeClr val="tx1"/>
                </a:solidFill>
                <a:latin typeface="Arial" panose="020B0604020202020204" pitchFamily="34" charset="0"/>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hu-HU" sz="1800" b="1"/>
              <a:t>Block header</a:t>
            </a:r>
          </a:p>
        </p:txBody>
      </p:sp>
      <p:sp>
        <p:nvSpPr>
          <p:cNvPr id="23556" name="Rectangle 4"/>
          <p:cNvSpPr>
            <a:spLocks noChangeArrowheads="1"/>
          </p:cNvSpPr>
          <p:nvPr/>
        </p:nvSpPr>
        <p:spPr bwMode="auto">
          <a:xfrm>
            <a:off x="6223000" y="3025775"/>
            <a:ext cx="1539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defRPr>
            </a:lvl1pPr>
            <a:lvl2pPr marL="742950" indent="-285750" defTabSz="822325">
              <a:spcBef>
                <a:spcPct val="20000"/>
              </a:spcBef>
              <a:buChar char="–"/>
              <a:defRPr sz="2800">
                <a:solidFill>
                  <a:schemeClr val="tx1"/>
                </a:solidFill>
                <a:latin typeface="Arial" panose="020B0604020202020204" pitchFamily="34" charset="0"/>
              </a:defRPr>
            </a:lvl2pPr>
            <a:lvl3pPr marL="1143000" indent="-228600" defTabSz="822325">
              <a:spcBef>
                <a:spcPct val="20000"/>
              </a:spcBef>
              <a:buChar char="•"/>
              <a:defRPr sz="2400">
                <a:solidFill>
                  <a:schemeClr val="tx1"/>
                </a:solidFill>
                <a:latin typeface="Arial" panose="020B0604020202020204" pitchFamily="34" charset="0"/>
              </a:defRPr>
            </a:lvl3pPr>
            <a:lvl4pPr marL="1600200" indent="-228600" defTabSz="822325">
              <a:spcBef>
                <a:spcPct val="20000"/>
              </a:spcBef>
              <a:buChar char="–"/>
              <a:defRPr sz="2000">
                <a:solidFill>
                  <a:schemeClr val="tx1"/>
                </a:solidFill>
                <a:latin typeface="Arial" panose="020B0604020202020204" pitchFamily="34" charset="0"/>
              </a:defRPr>
            </a:lvl4pPr>
            <a:lvl5pPr marL="2057400" indent="-228600" defTabSz="822325">
              <a:spcBef>
                <a:spcPct val="20000"/>
              </a:spcBef>
              <a:buChar char="»"/>
              <a:defRPr sz="2000">
                <a:solidFill>
                  <a:schemeClr val="tx1"/>
                </a:solidFill>
                <a:latin typeface="Arial" panose="020B0604020202020204" pitchFamily="34" charset="0"/>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hu-HU" sz="1800" b="1"/>
              <a:t>Free space</a:t>
            </a:r>
          </a:p>
        </p:txBody>
      </p:sp>
      <p:sp>
        <p:nvSpPr>
          <p:cNvPr id="23557" name="Rectangle 5"/>
          <p:cNvSpPr>
            <a:spLocks noChangeArrowheads="1"/>
          </p:cNvSpPr>
          <p:nvPr/>
        </p:nvSpPr>
        <p:spPr bwMode="auto">
          <a:xfrm>
            <a:off x="6223000" y="4703763"/>
            <a:ext cx="126841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defRPr>
            </a:lvl1pPr>
            <a:lvl2pPr marL="742950" indent="-285750" defTabSz="822325">
              <a:spcBef>
                <a:spcPct val="20000"/>
              </a:spcBef>
              <a:buChar char="–"/>
              <a:defRPr sz="2800">
                <a:solidFill>
                  <a:schemeClr val="tx1"/>
                </a:solidFill>
                <a:latin typeface="Arial" panose="020B0604020202020204" pitchFamily="34" charset="0"/>
              </a:defRPr>
            </a:lvl2pPr>
            <a:lvl3pPr marL="1143000" indent="-228600" defTabSz="822325">
              <a:spcBef>
                <a:spcPct val="20000"/>
              </a:spcBef>
              <a:buChar char="•"/>
              <a:defRPr sz="2400">
                <a:solidFill>
                  <a:schemeClr val="tx1"/>
                </a:solidFill>
                <a:latin typeface="Arial" panose="020B0604020202020204" pitchFamily="34" charset="0"/>
              </a:defRPr>
            </a:lvl3pPr>
            <a:lvl4pPr marL="1600200" indent="-228600" defTabSz="822325">
              <a:spcBef>
                <a:spcPct val="20000"/>
              </a:spcBef>
              <a:buChar char="–"/>
              <a:defRPr sz="2000">
                <a:solidFill>
                  <a:schemeClr val="tx1"/>
                </a:solidFill>
                <a:latin typeface="Arial" panose="020B0604020202020204" pitchFamily="34" charset="0"/>
              </a:defRPr>
            </a:lvl4pPr>
            <a:lvl5pPr marL="2057400" indent="-228600" defTabSz="822325">
              <a:spcBef>
                <a:spcPct val="20000"/>
              </a:spcBef>
              <a:buChar char="»"/>
              <a:defRPr sz="2000">
                <a:solidFill>
                  <a:schemeClr val="tx1"/>
                </a:solidFill>
                <a:latin typeface="Arial" panose="020B0604020202020204" pitchFamily="34" charset="0"/>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hu-HU" sz="1800" b="1"/>
              <a:t>Row data</a:t>
            </a:r>
          </a:p>
        </p:txBody>
      </p:sp>
      <p:sp>
        <p:nvSpPr>
          <p:cNvPr id="23558" name="Line 6"/>
          <p:cNvSpPr>
            <a:spLocks noChangeShapeType="1"/>
          </p:cNvSpPr>
          <p:nvPr/>
        </p:nvSpPr>
        <p:spPr bwMode="auto">
          <a:xfrm>
            <a:off x="5003800" y="3208338"/>
            <a:ext cx="1158875" cy="0"/>
          </a:xfrm>
          <a:prstGeom prst="line">
            <a:avLst/>
          </a:prstGeom>
          <a:noFill/>
          <a:ln w="28575">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3559" name="Line 7"/>
          <p:cNvSpPr>
            <a:spLocks noChangeShapeType="1"/>
          </p:cNvSpPr>
          <p:nvPr/>
        </p:nvSpPr>
        <p:spPr bwMode="gray">
          <a:xfrm>
            <a:off x="2613025" y="2451100"/>
            <a:ext cx="0" cy="981075"/>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3560" name="Line 8"/>
          <p:cNvSpPr>
            <a:spLocks noChangeShapeType="1"/>
          </p:cNvSpPr>
          <p:nvPr/>
        </p:nvSpPr>
        <p:spPr bwMode="gray">
          <a:xfrm>
            <a:off x="4908550" y="2727325"/>
            <a:ext cx="0" cy="942975"/>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3561" name="Freeform 9"/>
          <p:cNvSpPr>
            <a:spLocks/>
          </p:cNvSpPr>
          <p:nvPr/>
        </p:nvSpPr>
        <p:spPr bwMode="gray">
          <a:xfrm>
            <a:off x="3629025" y="3678238"/>
            <a:ext cx="1314450" cy="2349500"/>
          </a:xfrm>
          <a:custGeom>
            <a:avLst/>
            <a:gdLst>
              <a:gd name="T0" fmla="*/ 2084170013 w 828"/>
              <a:gd name="T1" fmla="*/ 0 h 1480"/>
              <a:gd name="T2" fmla="*/ 2084170013 w 828"/>
              <a:gd name="T3" fmla="*/ 2147483646 h 1480"/>
              <a:gd name="T4" fmla="*/ 0 w 828"/>
              <a:gd name="T5" fmla="*/ 2147483646 h 1480"/>
              <a:gd name="T6" fmla="*/ 0 w 828"/>
              <a:gd name="T7" fmla="*/ 551915013 h 1480"/>
              <a:gd name="T8" fmla="*/ 2084170013 w 828"/>
              <a:gd name="T9" fmla="*/ 0 h 1480"/>
              <a:gd name="T10" fmla="*/ 0 60000 65536"/>
              <a:gd name="T11" fmla="*/ 0 60000 65536"/>
              <a:gd name="T12" fmla="*/ 0 60000 65536"/>
              <a:gd name="T13" fmla="*/ 0 60000 65536"/>
              <a:gd name="T14" fmla="*/ 0 60000 65536"/>
              <a:gd name="T15" fmla="*/ 0 w 828"/>
              <a:gd name="T16" fmla="*/ 0 h 1480"/>
              <a:gd name="T17" fmla="*/ 828 w 828"/>
              <a:gd name="T18" fmla="*/ 1480 h 1480"/>
            </a:gdLst>
            <a:ahLst/>
            <a:cxnLst>
              <a:cxn ang="T10">
                <a:pos x="T0" y="T1"/>
              </a:cxn>
              <a:cxn ang="T11">
                <a:pos x="T2" y="T3"/>
              </a:cxn>
              <a:cxn ang="T12">
                <a:pos x="T4" y="T5"/>
              </a:cxn>
              <a:cxn ang="T13">
                <a:pos x="T6" y="T7"/>
              </a:cxn>
              <a:cxn ang="T14">
                <a:pos x="T8" y="T9"/>
              </a:cxn>
            </a:cxnLst>
            <a:rect l="T15" t="T16" r="T17" b="T18"/>
            <a:pathLst>
              <a:path w="828" h="1480">
                <a:moveTo>
                  <a:pt x="827" y="0"/>
                </a:moveTo>
                <a:lnTo>
                  <a:pt x="827" y="1259"/>
                </a:lnTo>
                <a:lnTo>
                  <a:pt x="0" y="1479"/>
                </a:lnTo>
                <a:lnTo>
                  <a:pt x="0" y="219"/>
                </a:lnTo>
                <a:lnTo>
                  <a:pt x="827" y="0"/>
                </a:lnTo>
              </a:path>
            </a:pathLst>
          </a:custGeom>
          <a:solidFill>
            <a:srgbClr val="CCCC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hu-HU"/>
          </a:p>
        </p:txBody>
      </p:sp>
      <p:sp>
        <p:nvSpPr>
          <p:cNvPr id="23562" name="Freeform 10"/>
          <p:cNvSpPr>
            <a:spLocks/>
          </p:cNvSpPr>
          <p:nvPr/>
        </p:nvSpPr>
        <p:spPr bwMode="gray">
          <a:xfrm>
            <a:off x="3629025" y="3678238"/>
            <a:ext cx="1314450" cy="2349500"/>
          </a:xfrm>
          <a:custGeom>
            <a:avLst/>
            <a:gdLst>
              <a:gd name="T0" fmla="*/ 2084170013 w 828"/>
              <a:gd name="T1" fmla="*/ 0 h 1480"/>
              <a:gd name="T2" fmla="*/ 2084170013 w 828"/>
              <a:gd name="T3" fmla="*/ 2147483646 h 1480"/>
              <a:gd name="T4" fmla="*/ 0 w 828"/>
              <a:gd name="T5" fmla="*/ 2147483646 h 1480"/>
              <a:gd name="T6" fmla="*/ 0 w 828"/>
              <a:gd name="T7" fmla="*/ 551915013 h 1480"/>
              <a:gd name="T8" fmla="*/ 2084170013 w 828"/>
              <a:gd name="T9" fmla="*/ 0 h 1480"/>
              <a:gd name="T10" fmla="*/ 0 60000 65536"/>
              <a:gd name="T11" fmla="*/ 0 60000 65536"/>
              <a:gd name="T12" fmla="*/ 0 60000 65536"/>
              <a:gd name="T13" fmla="*/ 0 60000 65536"/>
              <a:gd name="T14" fmla="*/ 0 60000 65536"/>
              <a:gd name="T15" fmla="*/ 0 w 828"/>
              <a:gd name="T16" fmla="*/ 0 h 1480"/>
              <a:gd name="T17" fmla="*/ 828 w 828"/>
              <a:gd name="T18" fmla="*/ 1480 h 1480"/>
            </a:gdLst>
            <a:ahLst/>
            <a:cxnLst>
              <a:cxn ang="T10">
                <a:pos x="T0" y="T1"/>
              </a:cxn>
              <a:cxn ang="T11">
                <a:pos x="T2" y="T3"/>
              </a:cxn>
              <a:cxn ang="T12">
                <a:pos x="T4" y="T5"/>
              </a:cxn>
              <a:cxn ang="T13">
                <a:pos x="T6" y="T7"/>
              </a:cxn>
              <a:cxn ang="T14">
                <a:pos x="T8" y="T9"/>
              </a:cxn>
            </a:cxnLst>
            <a:rect l="T15" t="T16" r="T17" b="T18"/>
            <a:pathLst>
              <a:path w="828" h="1480">
                <a:moveTo>
                  <a:pt x="827" y="0"/>
                </a:moveTo>
                <a:lnTo>
                  <a:pt x="827" y="1259"/>
                </a:lnTo>
                <a:lnTo>
                  <a:pt x="0" y="1479"/>
                </a:lnTo>
                <a:lnTo>
                  <a:pt x="0" y="219"/>
                </a:lnTo>
                <a:lnTo>
                  <a:pt x="82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3563" name="Freeform 11"/>
          <p:cNvSpPr>
            <a:spLocks/>
          </p:cNvSpPr>
          <p:nvPr/>
        </p:nvSpPr>
        <p:spPr bwMode="gray">
          <a:xfrm>
            <a:off x="2581275" y="3421063"/>
            <a:ext cx="1049338" cy="2606675"/>
          </a:xfrm>
          <a:custGeom>
            <a:avLst/>
            <a:gdLst>
              <a:gd name="T0" fmla="*/ 0 w 661"/>
              <a:gd name="T1" fmla="*/ 0 h 1642"/>
              <a:gd name="T2" fmla="*/ 0 w 661"/>
              <a:gd name="T3" fmla="*/ 2147483646 h 1642"/>
              <a:gd name="T4" fmla="*/ 1663303918 w 661"/>
              <a:gd name="T5" fmla="*/ 2147483646 h 1642"/>
              <a:gd name="T6" fmla="*/ 1663303918 w 661"/>
              <a:gd name="T7" fmla="*/ 960180325 h 1642"/>
              <a:gd name="T8" fmla="*/ 0 w 661"/>
              <a:gd name="T9" fmla="*/ 0 h 1642"/>
              <a:gd name="T10" fmla="*/ 0 60000 65536"/>
              <a:gd name="T11" fmla="*/ 0 60000 65536"/>
              <a:gd name="T12" fmla="*/ 0 60000 65536"/>
              <a:gd name="T13" fmla="*/ 0 60000 65536"/>
              <a:gd name="T14" fmla="*/ 0 60000 65536"/>
              <a:gd name="T15" fmla="*/ 0 w 661"/>
              <a:gd name="T16" fmla="*/ 0 h 1642"/>
              <a:gd name="T17" fmla="*/ 661 w 661"/>
              <a:gd name="T18" fmla="*/ 1642 h 1642"/>
            </a:gdLst>
            <a:ahLst/>
            <a:cxnLst>
              <a:cxn ang="T10">
                <a:pos x="T0" y="T1"/>
              </a:cxn>
              <a:cxn ang="T11">
                <a:pos x="T2" y="T3"/>
              </a:cxn>
              <a:cxn ang="T12">
                <a:pos x="T4" y="T5"/>
              </a:cxn>
              <a:cxn ang="T13">
                <a:pos x="T6" y="T7"/>
              </a:cxn>
              <a:cxn ang="T14">
                <a:pos x="T8" y="T9"/>
              </a:cxn>
            </a:cxnLst>
            <a:rect l="T15" t="T16" r="T17" b="T18"/>
            <a:pathLst>
              <a:path w="661" h="1642">
                <a:moveTo>
                  <a:pt x="0" y="0"/>
                </a:moveTo>
                <a:lnTo>
                  <a:pt x="0" y="1259"/>
                </a:lnTo>
                <a:lnTo>
                  <a:pt x="660" y="1641"/>
                </a:lnTo>
                <a:lnTo>
                  <a:pt x="660" y="381"/>
                </a:lnTo>
                <a:lnTo>
                  <a:pt x="0" y="0"/>
                </a:lnTo>
              </a:path>
            </a:pathLst>
          </a:custGeom>
          <a:solidFill>
            <a:srgbClr val="99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hu-HU"/>
          </a:p>
        </p:txBody>
      </p:sp>
      <p:sp>
        <p:nvSpPr>
          <p:cNvPr id="23564" name="Freeform 12"/>
          <p:cNvSpPr>
            <a:spLocks/>
          </p:cNvSpPr>
          <p:nvPr/>
        </p:nvSpPr>
        <p:spPr bwMode="gray">
          <a:xfrm>
            <a:off x="2581275" y="3421063"/>
            <a:ext cx="1049338" cy="2606675"/>
          </a:xfrm>
          <a:custGeom>
            <a:avLst/>
            <a:gdLst>
              <a:gd name="T0" fmla="*/ 0 w 661"/>
              <a:gd name="T1" fmla="*/ 0 h 1642"/>
              <a:gd name="T2" fmla="*/ 0 w 661"/>
              <a:gd name="T3" fmla="*/ 2147483646 h 1642"/>
              <a:gd name="T4" fmla="*/ 1663303918 w 661"/>
              <a:gd name="T5" fmla="*/ 2147483646 h 1642"/>
              <a:gd name="T6" fmla="*/ 1663303918 w 661"/>
              <a:gd name="T7" fmla="*/ 960180325 h 1642"/>
              <a:gd name="T8" fmla="*/ 0 w 661"/>
              <a:gd name="T9" fmla="*/ 0 h 1642"/>
              <a:gd name="T10" fmla="*/ 0 60000 65536"/>
              <a:gd name="T11" fmla="*/ 0 60000 65536"/>
              <a:gd name="T12" fmla="*/ 0 60000 65536"/>
              <a:gd name="T13" fmla="*/ 0 60000 65536"/>
              <a:gd name="T14" fmla="*/ 0 60000 65536"/>
              <a:gd name="T15" fmla="*/ 0 w 661"/>
              <a:gd name="T16" fmla="*/ 0 h 1642"/>
              <a:gd name="T17" fmla="*/ 661 w 661"/>
              <a:gd name="T18" fmla="*/ 1642 h 1642"/>
            </a:gdLst>
            <a:ahLst/>
            <a:cxnLst>
              <a:cxn ang="T10">
                <a:pos x="T0" y="T1"/>
              </a:cxn>
              <a:cxn ang="T11">
                <a:pos x="T2" y="T3"/>
              </a:cxn>
              <a:cxn ang="T12">
                <a:pos x="T4" y="T5"/>
              </a:cxn>
              <a:cxn ang="T13">
                <a:pos x="T6" y="T7"/>
              </a:cxn>
              <a:cxn ang="T14">
                <a:pos x="T8" y="T9"/>
              </a:cxn>
            </a:cxnLst>
            <a:rect l="T15" t="T16" r="T17" b="T18"/>
            <a:pathLst>
              <a:path w="661" h="1642">
                <a:moveTo>
                  <a:pt x="0" y="0"/>
                </a:moveTo>
                <a:lnTo>
                  <a:pt x="0" y="1259"/>
                </a:lnTo>
                <a:lnTo>
                  <a:pt x="660" y="1641"/>
                </a:lnTo>
                <a:lnTo>
                  <a:pt x="660" y="381"/>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3565" name="Freeform 13"/>
          <p:cNvSpPr>
            <a:spLocks/>
          </p:cNvSpPr>
          <p:nvPr/>
        </p:nvSpPr>
        <p:spPr bwMode="gray">
          <a:xfrm>
            <a:off x="2581275" y="3071813"/>
            <a:ext cx="2362200" cy="955675"/>
          </a:xfrm>
          <a:custGeom>
            <a:avLst/>
            <a:gdLst>
              <a:gd name="T0" fmla="*/ 0 w 1488"/>
              <a:gd name="T1" fmla="*/ 554434375 h 602"/>
              <a:gd name="T2" fmla="*/ 2084170013 w 1488"/>
              <a:gd name="T3" fmla="*/ 0 h 602"/>
              <a:gd name="T4" fmla="*/ 2147483646 w 1488"/>
              <a:gd name="T5" fmla="*/ 962699688 h 602"/>
              <a:gd name="T6" fmla="*/ 1663303125 w 1488"/>
              <a:gd name="T7" fmla="*/ 1514614700 h 602"/>
              <a:gd name="T8" fmla="*/ 0 w 1488"/>
              <a:gd name="T9" fmla="*/ 554434375 h 602"/>
              <a:gd name="T10" fmla="*/ 0 60000 65536"/>
              <a:gd name="T11" fmla="*/ 0 60000 65536"/>
              <a:gd name="T12" fmla="*/ 0 60000 65536"/>
              <a:gd name="T13" fmla="*/ 0 60000 65536"/>
              <a:gd name="T14" fmla="*/ 0 60000 65536"/>
              <a:gd name="T15" fmla="*/ 0 w 1488"/>
              <a:gd name="T16" fmla="*/ 0 h 602"/>
              <a:gd name="T17" fmla="*/ 1488 w 1488"/>
              <a:gd name="T18" fmla="*/ 602 h 602"/>
            </a:gdLst>
            <a:ahLst/>
            <a:cxnLst>
              <a:cxn ang="T10">
                <a:pos x="T0" y="T1"/>
              </a:cxn>
              <a:cxn ang="T11">
                <a:pos x="T2" y="T3"/>
              </a:cxn>
              <a:cxn ang="T12">
                <a:pos x="T4" y="T5"/>
              </a:cxn>
              <a:cxn ang="T13">
                <a:pos x="T6" y="T7"/>
              </a:cxn>
              <a:cxn ang="T14">
                <a:pos x="T8" y="T9"/>
              </a:cxn>
            </a:cxnLst>
            <a:rect l="T15" t="T16" r="T17" b="T18"/>
            <a:pathLst>
              <a:path w="1488" h="602">
                <a:moveTo>
                  <a:pt x="0" y="220"/>
                </a:moveTo>
                <a:lnTo>
                  <a:pt x="827" y="0"/>
                </a:lnTo>
                <a:lnTo>
                  <a:pt x="1487" y="382"/>
                </a:lnTo>
                <a:lnTo>
                  <a:pt x="660" y="601"/>
                </a:lnTo>
                <a:lnTo>
                  <a:pt x="0" y="220"/>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hu-HU"/>
          </a:p>
        </p:txBody>
      </p:sp>
      <p:sp>
        <p:nvSpPr>
          <p:cNvPr id="23566" name="Freeform 14"/>
          <p:cNvSpPr>
            <a:spLocks/>
          </p:cNvSpPr>
          <p:nvPr/>
        </p:nvSpPr>
        <p:spPr bwMode="gray">
          <a:xfrm>
            <a:off x="2581275" y="3071813"/>
            <a:ext cx="2362200" cy="955675"/>
          </a:xfrm>
          <a:custGeom>
            <a:avLst/>
            <a:gdLst>
              <a:gd name="T0" fmla="*/ 0 w 1488"/>
              <a:gd name="T1" fmla="*/ 554434375 h 602"/>
              <a:gd name="T2" fmla="*/ 2084170013 w 1488"/>
              <a:gd name="T3" fmla="*/ 0 h 602"/>
              <a:gd name="T4" fmla="*/ 2147483646 w 1488"/>
              <a:gd name="T5" fmla="*/ 962699688 h 602"/>
              <a:gd name="T6" fmla="*/ 1663303125 w 1488"/>
              <a:gd name="T7" fmla="*/ 1514614700 h 602"/>
              <a:gd name="T8" fmla="*/ 0 w 1488"/>
              <a:gd name="T9" fmla="*/ 554434375 h 602"/>
              <a:gd name="T10" fmla="*/ 0 60000 65536"/>
              <a:gd name="T11" fmla="*/ 0 60000 65536"/>
              <a:gd name="T12" fmla="*/ 0 60000 65536"/>
              <a:gd name="T13" fmla="*/ 0 60000 65536"/>
              <a:gd name="T14" fmla="*/ 0 60000 65536"/>
              <a:gd name="T15" fmla="*/ 0 w 1488"/>
              <a:gd name="T16" fmla="*/ 0 h 602"/>
              <a:gd name="T17" fmla="*/ 1488 w 1488"/>
              <a:gd name="T18" fmla="*/ 602 h 602"/>
            </a:gdLst>
            <a:ahLst/>
            <a:cxnLst>
              <a:cxn ang="T10">
                <a:pos x="T0" y="T1"/>
              </a:cxn>
              <a:cxn ang="T11">
                <a:pos x="T2" y="T3"/>
              </a:cxn>
              <a:cxn ang="T12">
                <a:pos x="T4" y="T5"/>
              </a:cxn>
              <a:cxn ang="T13">
                <a:pos x="T6" y="T7"/>
              </a:cxn>
              <a:cxn ang="T14">
                <a:pos x="T8" y="T9"/>
              </a:cxn>
            </a:cxnLst>
            <a:rect l="T15" t="T16" r="T17" b="T18"/>
            <a:pathLst>
              <a:path w="1488" h="602">
                <a:moveTo>
                  <a:pt x="0" y="220"/>
                </a:moveTo>
                <a:lnTo>
                  <a:pt x="827" y="0"/>
                </a:lnTo>
                <a:lnTo>
                  <a:pt x="1487" y="382"/>
                </a:lnTo>
                <a:lnTo>
                  <a:pt x="660" y="601"/>
                </a:lnTo>
                <a:lnTo>
                  <a:pt x="0" y="22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3567" name="Line 15"/>
          <p:cNvSpPr>
            <a:spLocks noChangeShapeType="1"/>
          </p:cNvSpPr>
          <p:nvPr/>
        </p:nvSpPr>
        <p:spPr bwMode="gray">
          <a:xfrm>
            <a:off x="3632200" y="3051175"/>
            <a:ext cx="0" cy="976313"/>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3568" name="Line 16"/>
          <p:cNvSpPr>
            <a:spLocks noChangeShapeType="1"/>
          </p:cNvSpPr>
          <p:nvPr/>
        </p:nvSpPr>
        <p:spPr bwMode="gray">
          <a:xfrm>
            <a:off x="3894138" y="2400300"/>
            <a:ext cx="0" cy="6889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3569" name="Line 17"/>
          <p:cNvSpPr>
            <a:spLocks noChangeShapeType="1"/>
          </p:cNvSpPr>
          <p:nvPr/>
        </p:nvSpPr>
        <p:spPr bwMode="gray">
          <a:xfrm>
            <a:off x="3894138" y="2400300"/>
            <a:ext cx="0" cy="688975"/>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3570" name="Freeform 18"/>
          <p:cNvSpPr>
            <a:spLocks/>
          </p:cNvSpPr>
          <p:nvPr/>
        </p:nvSpPr>
        <p:spPr bwMode="gray">
          <a:xfrm>
            <a:off x="2581275" y="2117725"/>
            <a:ext cx="2362200" cy="955675"/>
          </a:xfrm>
          <a:custGeom>
            <a:avLst/>
            <a:gdLst>
              <a:gd name="T0" fmla="*/ 2084170013 w 1488"/>
              <a:gd name="T1" fmla="*/ 0 h 602"/>
              <a:gd name="T2" fmla="*/ 2147483646 w 1488"/>
              <a:gd name="T3" fmla="*/ 962699688 h 602"/>
              <a:gd name="T4" fmla="*/ 1663303125 w 1488"/>
              <a:gd name="T5" fmla="*/ 1514614700 h 602"/>
              <a:gd name="T6" fmla="*/ 0 w 1488"/>
              <a:gd name="T7" fmla="*/ 554434375 h 602"/>
              <a:gd name="T8" fmla="*/ 2084170013 w 1488"/>
              <a:gd name="T9" fmla="*/ 0 h 602"/>
              <a:gd name="T10" fmla="*/ 0 60000 65536"/>
              <a:gd name="T11" fmla="*/ 0 60000 65536"/>
              <a:gd name="T12" fmla="*/ 0 60000 65536"/>
              <a:gd name="T13" fmla="*/ 0 60000 65536"/>
              <a:gd name="T14" fmla="*/ 0 60000 65536"/>
              <a:gd name="T15" fmla="*/ 0 w 1488"/>
              <a:gd name="T16" fmla="*/ 0 h 602"/>
              <a:gd name="T17" fmla="*/ 1488 w 1488"/>
              <a:gd name="T18" fmla="*/ 602 h 602"/>
            </a:gdLst>
            <a:ahLst/>
            <a:cxnLst>
              <a:cxn ang="T10">
                <a:pos x="T0" y="T1"/>
              </a:cxn>
              <a:cxn ang="T11">
                <a:pos x="T2" y="T3"/>
              </a:cxn>
              <a:cxn ang="T12">
                <a:pos x="T4" y="T5"/>
              </a:cxn>
              <a:cxn ang="T13">
                <a:pos x="T6" y="T7"/>
              </a:cxn>
              <a:cxn ang="T14">
                <a:pos x="T8" y="T9"/>
              </a:cxn>
            </a:cxnLst>
            <a:rect l="T15" t="T16" r="T17" b="T18"/>
            <a:pathLst>
              <a:path w="1488" h="602">
                <a:moveTo>
                  <a:pt x="827" y="0"/>
                </a:moveTo>
                <a:lnTo>
                  <a:pt x="1487" y="382"/>
                </a:lnTo>
                <a:lnTo>
                  <a:pt x="660" y="601"/>
                </a:lnTo>
                <a:lnTo>
                  <a:pt x="0" y="220"/>
                </a:lnTo>
                <a:lnTo>
                  <a:pt x="827" y="0"/>
                </a:lnTo>
              </a:path>
            </a:pathLst>
          </a:custGeom>
          <a:solidFill>
            <a:srgbClr val="FFFF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hu-HU"/>
          </a:p>
        </p:txBody>
      </p:sp>
      <p:sp>
        <p:nvSpPr>
          <p:cNvPr id="23571" name="Freeform 19"/>
          <p:cNvSpPr>
            <a:spLocks/>
          </p:cNvSpPr>
          <p:nvPr/>
        </p:nvSpPr>
        <p:spPr bwMode="gray">
          <a:xfrm>
            <a:off x="2581275" y="2117725"/>
            <a:ext cx="2362200" cy="955675"/>
          </a:xfrm>
          <a:custGeom>
            <a:avLst/>
            <a:gdLst>
              <a:gd name="T0" fmla="*/ 2084170013 w 1488"/>
              <a:gd name="T1" fmla="*/ 0 h 602"/>
              <a:gd name="T2" fmla="*/ 2147483646 w 1488"/>
              <a:gd name="T3" fmla="*/ 962699688 h 602"/>
              <a:gd name="T4" fmla="*/ 1663303125 w 1488"/>
              <a:gd name="T5" fmla="*/ 1514614700 h 602"/>
              <a:gd name="T6" fmla="*/ 0 w 1488"/>
              <a:gd name="T7" fmla="*/ 554434375 h 602"/>
              <a:gd name="T8" fmla="*/ 2084170013 w 1488"/>
              <a:gd name="T9" fmla="*/ 0 h 602"/>
              <a:gd name="T10" fmla="*/ 0 60000 65536"/>
              <a:gd name="T11" fmla="*/ 0 60000 65536"/>
              <a:gd name="T12" fmla="*/ 0 60000 65536"/>
              <a:gd name="T13" fmla="*/ 0 60000 65536"/>
              <a:gd name="T14" fmla="*/ 0 60000 65536"/>
              <a:gd name="T15" fmla="*/ 0 w 1488"/>
              <a:gd name="T16" fmla="*/ 0 h 602"/>
              <a:gd name="T17" fmla="*/ 1488 w 1488"/>
              <a:gd name="T18" fmla="*/ 602 h 602"/>
            </a:gdLst>
            <a:ahLst/>
            <a:cxnLst>
              <a:cxn ang="T10">
                <a:pos x="T0" y="T1"/>
              </a:cxn>
              <a:cxn ang="T11">
                <a:pos x="T2" y="T3"/>
              </a:cxn>
              <a:cxn ang="T12">
                <a:pos x="T4" y="T5"/>
              </a:cxn>
              <a:cxn ang="T13">
                <a:pos x="T6" y="T7"/>
              </a:cxn>
              <a:cxn ang="T14">
                <a:pos x="T8" y="T9"/>
              </a:cxn>
            </a:cxnLst>
            <a:rect l="T15" t="T16" r="T17" b="T18"/>
            <a:pathLst>
              <a:path w="1488" h="602">
                <a:moveTo>
                  <a:pt x="827" y="0"/>
                </a:moveTo>
                <a:lnTo>
                  <a:pt x="1487" y="382"/>
                </a:lnTo>
                <a:lnTo>
                  <a:pt x="660" y="601"/>
                </a:lnTo>
                <a:lnTo>
                  <a:pt x="0" y="220"/>
                </a:lnTo>
                <a:lnTo>
                  <a:pt x="82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3572" name="Freeform 20"/>
          <p:cNvSpPr>
            <a:spLocks/>
          </p:cNvSpPr>
          <p:nvPr/>
        </p:nvSpPr>
        <p:spPr bwMode="gray">
          <a:xfrm>
            <a:off x="3629025" y="2359025"/>
            <a:ext cx="1314450" cy="714375"/>
          </a:xfrm>
          <a:custGeom>
            <a:avLst/>
            <a:gdLst>
              <a:gd name="T0" fmla="*/ 2084170013 w 828"/>
              <a:gd name="T1" fmla="*/ 0 h 450"/>
              <a:gd name="T2" fmla="*/ 2084170013 w 828"/>
              <a:gd name="T3" fmla="*/ 579635938 h 450"/>
              <a:gd name="T4" fmla="*/ 0 w 828"/>
              <a:gd name="T5" fmla="*/ 1131550950 h 450"/>
              <a:gd name="T6" fmla="*/ 0 w 828"/>
              <a:gd name="T7" fmla="*/ 551915013 h 450"/>
              <a:gd name="T8" fmla="*/ 2084170013 w 828"/>
              <a:gd name="T9" fmla="*/ 0 h 450"/>
              <a:gd name="T10" fmla="*/ 0 60000 65536"/>
              <a:gd name="T11" fmla="*/ 0 60000 65536"/>
              <a:gd name="T12" fmla="*/ 0 60000 65536"/>
              <a:gd name="T13" fmla="*/ 0 60000 65536"/>
              <a:gd name="T14" fmla="*/ 0 60000 65536"/>
              <a:gd name="T15" fmla="*/ 0 w 828"/>
              <a:gd name="T16" fmla="*/ 0 h 450"/>
              <a:gd name="T17" fmla="*/ 828 w 828"/>
              <a:gd name="T18" fmla="*/ 450 h 450"/>
            </a:gdLst>
            <a:ahLst/>
            <a:cxnLst>
              <a:cxn ang="T10">
                <a:pos x="T0" y="T1"/>
              </a:cxn>
              <a:cxn ang="T11">
                <a:pos x="T2" y="T3"/>
              </a:cxn>
              <a:cxn ang="T12">
                <a:pos x="T4" y="T5"/>
              </a:cxn>
              <a:cxn ang="T13">
                <a:pos x="T6" y="T7"/>
              </a:cxn>
              <a:cxn ang="T14">
                <a:pos x="T8" y="T9"/>
              </a:cxn>
            </a:cxnLst>
            <a:rect l="T15" t="T16" r="T17" b="T18"/>
            <a:pathLst>
              <a:path w="828" h="450">
                <a:moveTo>
                  <a:pt x="827" y="0"/>
                </a:moveTo>
                <a:lnTo>
                  <a:pt x="827" y="230"/>
                </a:lnTo>
                <a:lnTo>
                  <a:pt x="0" y="449"/>
                </a:lnTo>
                <a:lnTo>
                  <a:pt x="0" y="219"/>
                </a:lnTo>
                <a:lnTo>
                  <a:pt x="827" y="0"/>
                </a:lnTo>
              </a:path>
            </a:pathLst>
          </a:custGeom>
          <a:solidFill>
            <a:srgbClr val="00FF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hu-HU"/>
          </a:p>
        </p:txBody>
      </p:sp>
      <p:sp>
        <p:nvSpPr>
          <p:cNvPr id="23573" name="Freeform 21"/>
          <p:cNvSpPr>
            <a:spLocks/>
          </p:cNvSpPr>
          <p:nvPr/>
        </p:nvSpPr>
        <p:spPr bwMode="gray">
          <a:xfrm>
            <a:off x="3629025" y="2359025"/>
            <a:ext cx="1314450" cy="714375"/>
          </a:xfrm>
          <a:custGeom>
            <a:avLst/>
            <a:gdLst>
              <a:gd name="T0" fmla="*/ 2084170013 w 828"/>
              <a:gd name="T1" fmla="*/ 0 h 450"/>
              <a:gd name="T2" fmla="*/ 2084170013 w 828"/>
              <a:gd name="T3" fmla="*/ 579635938 h 450"/>
              <a:gd name="T4" fmla="*/ 0 w 828"/>
              <a:gd name="T5" fmla="*/ 1131550950 h 450"/>
              <a:gd name="T6" fmla="*/ 0 w 828"/>
              <a:gd name="T7" fmla="*/ 551915013 h 450"/>
              <a:gd name="T8" fmla="*/ 2084170013 w 828"/>
              <a:gd name="T9" fmla="*/ 0 h 450"/>
              <a:gd name="T10" fmla="*/ 0 60000 65536"/>
              <a:gd name="T11" fmla="*/ 0 60000 65536"/>
              <a:gd name="T12" fmla="*/ 0 60000 65536"/>
              <a:gd name="T13" fmla="*/ 0 60000 65536"/>
              <a:gd name="T14" fmla="*/ 0 60000 65536"/>
              <a:gd name="T15" fmla="*/ 0 w 828"/>
              <a:gd name="T16" fmla="*/ 0 h 450"/>
              <a:gd name="T17" fmla="*/ 828 w 828"/>
              <a:gd name="T18" fmla="*/ 450 h 450"/>
            </a:gdLst>
            <a:ahLst/>
            <a:cxnLst>
              <a:cxn ang="T10">
                <a:pos x="T0" y="T1"/>
              </a:cxn>
              <a:cxn ang="T11">
                <a:pos x="T2" y="T3"/>
              </a:cxn>
              <a:cxn ang="T12">
                <a:pos x="T4" y="T5"/>
              </a:cxn>
              <a:cxn ang="T13">
                <a:pos x="T6" y="T7"/>
              </a:cxn>
              <a:cxn ang="T14">
                <a:pos x="T8" y="T9"/>
              </a:cxn>
            </a:cxnLst>
            <a:rect l="T15" t="T16" r="T17" b="T18"/>
            <a:pathLst>
              <a:path w="828" h="450">
                <a:moveTo>
                  <a:pt x="827" y="0"/>
                </a:moveTo>
                <a:lnTo>
                  <a:pt x="827" y="230"/>
                </a:lnTo>
                <a:lnTo>
                  <a:pt x="0" y="449"/>
                </a:lnTo>
                <a:lnTo>
                  <a:pt x="0" y="219"/>
                </a:lnTo>
                <a:lnTo>
                  <a:pt x="82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3574" name="Freeform 22"/>
          <p:cNvSpPr>
            <a:spLocks/>
          </p:cNvSpPr>
          <p:nvPr/>
        </p:nvSpPr>
        <p:spPr bwMode="gray">
          <a:xfrm>
            <a:off x="2581275" y="2101850"/>
            <a:ext cx="1049338" cy="971550"/>
          </a:xfrm>
          <a:custGeom>
            <a:avLst/>
            <a:gdLst>
              <a:gd name="T0" fmla="*/ 0 w 661"/>
              <a:gd name="T1" fmla="*/ 0 h 612"/>
              <a:gd name="T2" fmla="*/ 0 w 661"/>
              <a:gd name="T3" fmla="*/ 579635938 h 612"/>
              <a:gd name="T4" fmla="*/ 1663303918 w 661"/>
              <a:gd name="T5" fmla="*/ 1539816263 h 612"/>
              <a:gd name="T6" fmla="*/ 1663303918 w 661"/>
              <a:gd name="T7" fmla="*/ 960180325 h 612"/>
              <a:gd name="T8" fmla="*/ 0 w 661"/>
              <a:gd name="T9" fmla="*/ 0 h 612"/>
              <a:gd name="T10" fmla="*/ 0 60000 65536"/>
              <a:gd name="T11" fmla="*/ 0 60000 65536"/>
              <a:gd name="T12" fmla="*/ 0 60000 65536"/>
              <a:gd name="T13" fmla="*/ 0 60000 65536"/>
              <a:gd name="T14" fmla="*/ 0 60000 65536"/>
              <a:gd name="T15" fmla="*/ 0 w 661"/>
              <a:gd name="T16" fmla="*/ 0 h 612"/>
              <a:gd name="T17" fmla="*/ 661 w 661"/>
              <a:gd name="T18" fmla="*/ 612 h 612"/>
            </a:gdLst>
            <a:ahLst/>
            <a:cxnLst>
              <a:cxn ang="T10">
                <a:pos x="T0" y="T1"/>
              </a:cxn>
              <a:cxn ang="T11">
                <a:pos x="T2" y="T3"/>
              </a:cxn>
              <a:cxn ang="T12">
                <a:pos x="T4" y="T5"/>
              </a:cxn>
              <a:cxn ang="T13">
                <a:pos x="T6" y="T7"/>
              </a:cxn>
              <a:cxn ang="T14">
                <a:pos x="T8" y="T9"/>
              </a:cxn>
            </a:cxnLst>
            <a:rect l="T15" t="T16" r="T17" b="T18"/>
            <a:pathLst>
              <a:path w="661" h="612">
                <a:moveTo>
                  <a:pt x="0" y="0"/>
                </a:moveTo>
                <a:lnTo>
                  <a:pt x="0" y="230"/>
                </a:lnTo>
                <a:lnTo>
                  <a:pt x="660" y="611"/>
                </a:lnTo>
                <a:lnTo>
                  <a:pt x="660" y="381"/>
                </a:lnTo>
                <a:lnTo>
                  <a:pt x="0" y="0"/>
                </a:lnTo>
              </a:path>
            </a:pathLst>
          </a:custGeom>
          <a:solidFill>
            <a:srgbClr val="009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hu-HU"/>
          </a:p>
        </p:txBody>
      </p:sp>
      <p:sp>
        <p:nvSpPr>
          <p:cNvPr id="23575" name="Freeform 23"/>
          <p:cNvSpPr>
            <a:spLocks/>
          </p:cNvSpPr>
          <p:nvPr/>
        </p:nvSpPr>
        <p:spPr bwMode="gray">
          <a:xfrm>
            <a:off x="2581275" y="2101850"/>
            <a:ext cx="1049338" cy="971550"/>
          </a:xfrm>
          <a:custGeom>
            <a:avLst/>
            <a:gdLst>
              <a:gd name="T0" fmla="*/ 0 w 661"/>
              <a:gd name="T1" fmla="*/ 0 h 612"/>
              <a:gd name="T2" fmla="*/ 0 w 661"/>
              <a:gd name="T3" fmla="*/ 579635938 h 612"/>
              <a:gd name="T4" fmla="*/ 1663303918 w 661"/>
              <a:gd name="T5" fmla="*/ 1539816263 h 612"/>
              <a:gd name="T6" fmla="*/ 1663303918 w 661"/>
              <a:gd name="T7" fmla="*/ 960180325 h 612"/>
              <a:gd name="T8" fmla="*/ 0 w 661"/>
              <a:gd name="T9" fmla="*/ 0 h 612"/>
              <a:gd name="T10" fmla="*/ 0 60000 65536"/>
              <a:gd name="T11" fmla="*/ 0 60000 65536"/>
              <a:gd name="T12" fmla="*/ 0 60000 65536"/>
              <a:gd name="T13" fmla="*/ 0 60000 65536"/>
              <a:gd name="T14" fmla="*/ 0 60000 65536"/>
              <a:gd name="T15" fmla="*/ 0 w 661"/>
              <a:gd name="T16" fmla="*/ 0 h 612"/>
              <a:gd name="T17" fmla="*/ 661 w 661"/>
              <a:gd name="T18" fmla="*/ 612 h 612"/>
            </a:gdLst>
            <a:ahLst/>
            <a:cxnLst>
              <a:cxn ang="T10">
                <a:pos x="T0" y="T1"/>
              </a:cxn>
              <a:cxn ang="T11">
                <a:pos x="T2" y="T3"/>
              </a:cxn>
              <a:cxn ang="T12">
                <a:pos x="T4" y="T5"/>
              </a:cxn>
              <a:cxn ang="T13">
                <a:pos x="T6" y="T7"/>
              </a:cxn>
              <a:cxn ang="T14">
                <a:pos x="T8" y="T9"/>
              </a:cxn>
            </a:cxnLst>
            <a:rect l="T15" t="T16" r="T17" b="T18"/>
            <a:pathLst>
              <a:path w="661" h="612">
                <a:moveTo>
                  <a:pt x="0" y="0"/>
                </a:moveTo>
                <a:lnTo>
                  <a:pt x="0" y="230"/>
                </a:lnTo>
                <a:lnTo>
                  <a:pt x="660" y="611"/>
                </a:lnTo>
                <a:lnTo>
                  <a:pt x="660" y="381"/>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3576" name="Freeform 24"/>
          <p:cNvSpPr>
            <a:spLocks/>
          </p:cNvSpPr>
          <p:nvPr/>
        </p:nvSpPr>
        <p:spPr bwMode="gray">
          <a:xfrm>
            <a:off x="2581275" y="1752600"/>
            <a:ext cx="2362200" cy="955675"/>
          </a:xfrm>
          <a:custGeom>
            <a:avLst/>
            <a:gdLst>
              <a:gd name="T0" fmla="*/ 2084170013 w 1488"/>
              <a:gd name="T1" fmla="*/ 0 h 602"/>
              <a:gd name="T2" fmla="*/ 2147483646 w 1488"/>
              <a:gd name="T3" fmla="*/ 962699688 h 602"/>
              <a:gd name="T4" fmla="*/ 1663303125 w 1488"/>
              <a:gd name="T5" fmla="*/ 1514614700 h 602"/>
              <a:gd name="T6" fmla="*/ 0 w 1488"/>
              <a:gd name="T7" fmla="*/ 567035950 h 602"/>
              <a:gd name="T8" fmla="*/ 2084170013 w 1488"/>
              <a:gd name="T9" fmla="*/ 0 h 602"/>
              <a:gd name="T10" fmla="*/ 0 60000 65536"/>
              <a:gd name="T11" fmla="*/ 0 60000 65536"/>
              <a:gd name="T12" fmla="*/ 0 60000 65536"/>
              <a:gd name="T13" fmla="*/ 0 60000 65536"/>
              <a:gd name="T14" fmla="*/ 0 60000 65536"/>
              <a:gd name="T15" fmla="*/ 0 w 1488"/>
              <a:gd name="T16" fmla="*/ 0 h 602"/>
              <a:gd name="T17" fmla="*/ 1488 w 1488"/>
              <a:gd name="T18" fmla="*/ 602 h 602"/>
            </a:gdLst>
            <a:ahLst/>
            <a:cxnLst>
              <a:cxn ang="T10">
                <a:pos x="T0" y="T1"/>
              </a:cxn>
              <a:cxn ang="T11">
                <a:pos x="T2" y="T3"/>
              </a:cxn>
              <a:cxn ang="T12">
                <a:pos x="T4" y="T5"/>
              </a:cxn>
              <a:cxn ang="T13">
                <a:pos x="T6" y="T7"/>
              </a:cxn>
              <a:cxn ang="T14">
                <a:pos x="T8" y="T9"/>
              </a:cxn>
            </a:cxnLst>
            <a:rect l="T15" t="T16" r="T17" b="T18"/>
            <a:pathLst>
              <a:path w="1488" h="602">
                <a:moveTo>
                  <a:pt x="827" y="0"/>
                </a:moveTo>
                <a:lnTo>
                  <a:pt x="1487" y="382"/>
                </a:lnTo>
                <a:lnTo>
                  <a:pt x="660" y="601"/>
                </a:lnTo>
                <a:lnTo>
                  <a:pt x="0" y="225"/>
                </a:lnTo>
                <a:lnTo>
                  <a:pt x="827" y="0"/>
                </a:lnTo>
              </a:path>
            </a:pathLst>
          </a:custGeom>
          <a:solidFill>
            <a:srgbClr val="00CC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hu-HU"/>
          </a:p>
        </p:txBody>
      </p:sp>
      <p:sp>
        <p:nvSpPr>
          <p:cNvPr id="23577" name="Freeform 25"/>
          <p:cNvSpPr>
            <a:spLocks/>
          </p:cNvSpPr>
          <p:nvPr/>
        </p:nvSpPr>
        <p:spPr bwMode="gray">
          <a:xfrm>
            <a:off x="2581275" y="1752600"/>
            <a:ext cx="2362200" cy="955675"/>
          </a:xfrm>
          <a:custGeom>
            <a:avLst/>
            <a:gdLst>
              <a:gd name="T0" fmla="*/ 2084170013 w 1488"/>
              <a:gd name="T1" fmla="*/ 0 h 602"/>
              <a:gd name="T2" fmla="*/ 2147483646 w 1488"/>
              <a:gd name="T3" fmla="*/ 962699688 h 602"/>
              <a:gd name="T4" fmla="*/ 1663303125 w 1488"/>
              <a:gd name="T5" fmla="*/ 1514614700 h 602"/>
              <a:gd name="T6" fmla="*/ 0 w 1488"/>
              <a:gd name="T7" fmla="*/ 567035950 h 602"/>
              <a:gd name="T8" fmla="*/ 2084170013 w 1488"/>
              <a:gd name="T9" fmla="*/ 0 h 602"/>
              <a:gd name="T10" fmla="*/ 0 60000 65536"/>
              <a:gd name="T11" fmla="*/ 0 60000 65536"/>
              <a:gd name="T12" fmla="*/ 0 60000 65536"/>
              <a:gd name="T13" fmla="*/ 0 60000 65536"/>
              <a:gd name="T14" fmla="*/ 0 60000 65536"/>
              <a:gd name="T15" fmla="*/ 0 w 1488"/>
              <a:gd name="T16" fmla="*/ 0 h 602"/>
              <a:gd name="T17" fmla="*/ 1488 w 1488"/>
              <a:gd name="T18" fmla="*/ 602 h 602"/>
            </a:gdLst>
            <a:ahLst/>
            <a:cxnLst>
              <a:cxn ang="T10">
                <a:pos x="T0" y="T1"/>
              </a:cxn>
              <a:cxn ang="T11">
                <a:pos x="T2" y="T3"/>
              </a:cxn>
              <a:cxn ang="T12">
                <a:pos x="T4" y="T5"/>
              </a:cxn>
              <a:cxn ang="T13">
                <a:pos x="T6" y="T7"/>
              </a:cxn>
              <a:cxn ang="T14">
                <a:pos x="T8" y="T9"/>
              </a:cxn>
            </a:cxnLst>
            <a:rect l="T15" t="T16" r="T17" b="T18"/>
            <a:pathLst>
              <a:path w="1488" h="602">
                <a:moveTo>
                  <a:pt x="827" y="0"/>
                </a:moveTo>
                <a:lnTo>
                  <a:pt x="1487" y="382"/>
                </a:lnTo>
                <a:lnTo>
                  <a:pt x="660" y="601"/>
                </a:lnTo>
                <a:lnTo>
                  <a:pt x="0" y="225"/>
                </a:lnTo>
                <a:lnTo>
                  <a:pt x="82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23578" name="Line 26"/>
          <p:cNvSpPr>
            <a:spLocks noChangeShapeType="1"/>
          </p:cNvSpPr>
          <p:nvPr/>
        </p:nvSpPr>
        <p:spPr bwMode="auto">
          <a:xfrm flipV="1">
            <a:off x="2352675" y="3055938"/>
            <a:ext cx="0" cy="30480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p>
        </p:txBody>
      </p:sp>
      <p:sp>
        <p:nvSpPr>
          <p:cNvPr id="23579" name="Line 27"/>
          <p:cNvSpPr>
            <a:spLocks noChangeShapeType="1"/>
          </p:cNvSpPr>
          <p:nvPr/>
        </p:nvSpPr>
        <p:spPr bwMode="auto">
          <a:xfrm>
            <a:off x="2352675" y="2514600"/>
            <a:ext cx="0" cy="30480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hu-HU"/>
          </a:p>
        </p:txBody>
      </p:sp>
      <p:sp>
        <p:nvSpPr>
          <p:cNvPr id="23580" name="Line 28"/>
          <p:cNvSpPr>
            <a:spLocks noChangeShapeType="1"/>
          </p:cNvSpPr>
          <p:nvPr/>
        </p:nvSpPr>
        <p:spPr bwMode="auto">
          <a:xfrm>
            <a:off x="5003800" y="4884738"/>
            <a:ext cx="1143000" cy="0"/>
          </a:xfrm>
          <a:prstGeom prst="line">
            <a:avLst/>
          </a:prstGeom>
          <a:noFill/>
          <a:ln w="28575">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23581" name="Text Box 29"/>
          <p:cNvSpPr txBox="1">
            <a:spLocks noChangeArrowheads="1"/>
          </p:cNvSpPr>
          <p:nvPr/>
        </p:nvSpPr>
        <p:spPr bwMode="auto">
          <a:xfrm>
            <a:off x="1228725" y="2724150"/>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800" b="1"/>
              <a:t>Growth</a:t>
            </a:r>
          </a:p>
        </p:txBody>
      </p:sp>
      <p:sp>
        <p:nvSpPr>
          <p:cNvPr id="23582" name="Line 30"/>
          <p:cNvSpPr>
            <a:spLocks noChangeShapeType="1"/>
          </p:cNvSpPr>
          <p:nvPr/>
        </p:nvSpPr>
        <p:spPr bwMode="auto">
          <a:xfrm>
            <a:off x="5029200" y="2562225"/>
            <a:ext cx="1120775" cy="0"/>
          </a:xfrm>
          <a:prstGeom prst="line">
            <a:avLst/>
          </a:prstGeom>
          <a:noFill/>
          <a:ln w="28575">
            <a:solidFill>
              <a:schemeClr val="tx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hu-HU"/>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2891AF8E-7E77-4DAA-EE3E-3CF325ECF24B}"/>
              </a:ext>
            </a:extLst>
          </p:cNvPr>
          <p:cNvPicPr>
            <a:picLocks noChangeAspect="1"/>
          </p:cNvPicPr>
          <p:nvPr/>
        </p:nvPicPr>
        <p:blipFill>
          <a:blip r:embed="rId2"/>
          <a:stretch>
            <a:fillRect/>
          </a:stretch>
        </p:blipFill>
        <p:spPr>
          <a:xfrm>
            <a:off x="671512" y="333375"/>
            <a:ext cx="7800975" cy="6191250"/>
          </a:xfrm>
          <a:prstGeom prst="rect">
            <a:avLst/>
          </a:prstGeom>
        </p:spPr>
      </p:pic>
    </p:spTree>
    <p:extLst>
      <p:ext uri="{BB962C8B-B14F-4D97-AF65-F5344CB8AC3E}">
        <p14:creationId xmlns:p14="http://schemas.microsoft.com/office/powerpoint/2010/main" val="265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a:extLst>
              <a:ext uri="{FF2B5EF4-FFF2-40B4-BE49-F238E27FC236}">
                <a16:creationId xmlns:a16="http://schemas.microsoft.com/office/drawing/2014/main" id="{37744FDD-3677-E372-EA43-1DF25FA2E6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12291" name="Footer Placeholder 4">
            <a:extLst>
              <a:ext uri="{FF2B5EF4-FFF2-40B4-BE49-F238E27FC236}">
                <a16:creationId xmlns:a16="http://schemas.microsoft.com/office/drawing/2014/main" id="{48ED972A-819A-B32D-56A4-A3A7F32CBD2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12292" name="Slide Number Placeholder 5">
            <a:extLst>
              <a:ext uri="{FF2B5EF4-FFF2-40B4-BE49-F238E27FC236}">
                <a16:creationId xmlns:a16="http://schemas.microsoft.com/office/drawing/2014/main" id="{3B286352-8115-D4F0-6FFC-9540693E2D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31BFB23E-D83D-42B1-A13F-878CC67046B3}" type="slidenum">
              <a:rPr lang="en-US" altLang="hu-HU" sz="900"/>
              <a:pPr/>
              <a:t>4</a:t>
            </a:fld>
            <a:endParaRPr lang="en-US" altLang="hu-HU" sz="900"/>
          </a:p>
        </p:txBody>
      </p:sp>
      <p:sp>
        <p:nvSpPr>
          <p:cNvPr id="12293" name="Rectangle 2">
            <a:extLst>
              <a:ext uri="{FF2B5EF4-FFF2-40B4-BE49-F238E27FC236}">
                <a16:creationId xmlns:a16="http://schemas.microsoft.com/office/drawing/2014/main" id="{AD39160C-FED1-D428-0556-46DE48238C62}"/>
              </a:ext>
            </a:extLst>
          </p:cNvPr>
          <p:cNvSpPr>
            <a:spLocks noGrp="1" noChangeArrowheads="1"/>
          </p:cNvSpPr>
          <p:nvPr>
            <p:ph type="title"/>
          </p:nvPr>
        </p:nvSpPr>
        <p:spPr/>
        <p:txBody>
          <a:bodyPr/>
          <a:lstStyle/>
          <a:p>
            <a:pPr eaLnBrk="1" hangingPunct="1"/>
            <a:r>
              <a:rPr lang="hu-HU" altLang="hu-HU"/>
              <a:t>Fizikai tárolóegységek</a:t>
            </a:r>
            <a:endParaRPr lang="en-US" altLang="hu-HU"/>
          </a:p>
        </p:txBody>
      </p:sp>
      <p:sp>
        <p:nvSpPr>
          <p:cNvPr id="12294" name="Rectangle 3">
            <a:extLst>
              <a:ext uri="{FF2B5EF4-FFF2-40B4-BE49-F238E27FC236}">
                <a16:creationId xmlns:a16="http://schemas.microsoft.com/office/drawing/2014/main" id="{F6D10547-A5A1-B2EF-EAEC-F10BFF1F323D}"/>
              </a:ext>
            </a:extLst>
          </p:cNvPr>
          <p:cNvSpPr>
            <a:spLocks noGrp="1" noChangeArrowheads="1"/>
          </p:cNvSpPr>
          <p:nvPr>
            <p:ph type="body" idx="1"/>
          </p:nvPr>
        </p:nvSpPr>
        <p:spPr/>
        <p:txBody>
          <a:bodyPr/>
          <a:lstStyle/>
          <a:p>
            <a:pPr eaLnBrk="1" hangingPunct="1">
              <a:buFont typeface="Times" panose="02020603050405020304" pitchFamily="18" charset="0"/>
              <a:buChar char="•"/>
            </a:pPr>
            <a:r>
              <a:rPr lang="hu-HU" altLang="hu-HU"/>
              <a:t>Elsődleges tárak</a:t>
            </a:r>
            <a:endParaRPr lang="en-US" altLang="hu-HU"/>
          </a:p>
          <a:p>
            <a:pPr lvl="1" eaLnBrk="1" hangingPunct="1"/>
            <a:r>
              <a:rPr lang="hu-HU" altLang="hu-HU"/>
              <a:t>Gyorsítótár</a:t>
            </a:r>
            <a:endParaRPr lang="en-US" altLang="hu-HU"/>
          </a:p>
          <a:p>
            <a:pPr lvl="1" eaLnBrk="1" hangingPunct="1"/>
            <a:r>
              <a:rPr lang="hu-HU" altLang="hu-HU"/>
              <a:t>Központi memória</a:t>
            </a:r>
            <a:endParaRPr lang="en-US" altLang="hu-HU"/>
          </a:p>
          <a:p>
            <a:pPr eaLnBrk="1" hangingPunct="1"/>
            <a:r>
              <a:rPr lang="hu-HU" altLang="hu-HU"/>
              <a:t>Másodlagos tárak</a:t>
            </a:r>
            <a:endParaRPr lang="en-US" altLang="hu-HU"/>
          </a:p>
          <a:p>
            <a:pPr lvl="1" eaLnBrk="1" hangingPunct="1"/>
            <a:r>
              <a:rPr lang="en-US" altLang="hu-HU"/>
              <a:t>Flash </a:t>
            </a:r>
            <a:r>
              <a:rPr lang="hu-HU" altLang="hu-HU"/>
              <a:t>memória</a:t>
            </a:r>
            <a:endParaRPr lang="en-US" altLang="hu-HU"/>
          </a:p>
          <a:p>
            <a:pPr lvl="1" eaLnBrk="1" hangingPunct="1"/>
            <a:r>
              <a:rPr lang="hu-HU" altLang="hu-HU"/>
              <a:t>Mágneslemez</a:t>
            </a:r>
            <a:endParaRPr lang="en-US" altLang="hu-HU"/>
          </a:p>
          <a:p>
            <a:pPr eaLnBrk="1" hangingPunct="1"/>
            <a:r>
              <a:rPr lang="hu-HU" altLang="hu-HU"/>
              <a:t>Külső tárak</a:t>
            </a:r>
            <a:endParaRPr lang="en-US" altLang="hu-HU"/>
          </a:p>
          <a:p>
            <a:pPr lvl="1" eaLnBrk="1" hangingPunct="1"/>
            <a:r>
              <a:rPr lang="hu-HU" altLang="hu-HU"/>
              <a:t>Optikai lemez</a:t>
            </a:r>
            <a:endParaRPr lang="en-US" altLang="hu-HU"/>
          </a:p>
          <a:p>
            <a:pPr lvl="1" eaLnBrk="1" hangingPunct="1"/>
            <a:r>
              <a:rPr lang="hu-HU" altLang="hu-HU"/>
              <a:t>Mágnesszalag</a:t>
            </a:r>
            <a:endParaRPr lang="en-US" altLang="hu-HU"/>
          </a:p>
        </p:txBody>
      </p:sp>
      <p:grpSp>
        <p:nvGrpSpPr>
          <p:cNvPr id="12295" name="Group 15">
            <a:extLst>
              <a:ext uri="{FF2B5EF4-FFF2-40B4-BE49-F238E27FC236}">
                <a16:creationId xmlns:a16="http://schemas.microsoft.com/office/drawing/2014/main" id="{4054CC0F-2791-78F1-F900-86C59A1C554F}"/>
              </a:ext>
            </a:extLst>
          </p:cNvPr>
          <p:cNvGrpSpPr>
            <a:grpSpLocks/>
          </p:cNvGrpSpPr>
          <p:nvPr/>
        </p:nvGrpSpPr>
        <p:grpSpPr bwMode="auto">
          <a:xfrm>
            <a:off x="4429125" y="1785938"/>
            <a:ext cx="3981450" cy="3905250"/>
            <a:chOff x="285720" y="1945648"/>
            <a:chExt cx="3981450" cy="3905250"/>
          </a:xfrm>
        </p:grpSpPr>
        <p:pic>
          <p:nvPicPr>
            <p:cNvPr id="12296" name="Picture 6">
              <a:extLst>
                <a:ext uri="{FF2B5EF4-FFF2-40B4-BE49-F238E27FC236}">
                  <a16:creationId xmlns:a16="http://schemas.microsoft.com/office/drawing/2014/main" id="{B3A48A48-6E96-BAB0-2124-4DF4F7366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1945648"/>
              <a:ext cx="39814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8">
              <a:extLst>
                <a:ext uri="{FF2B5EF4-FFF2-40B4-BE49-F238E27FC236}">
                  <a16:creationId xmlns:a16="http://schemas.microsoft.com/office/drawing/2014/main" id="{9C74C3E0-3626-F831-51B8-E8FB10DED8B5}"/>
                </a:ext>
              </a:extLst>
            </p:cNvPr>
            <p:cNvSpPr txBox="1">
              <a:spLocks noChangeArrowheads="1"/>
            </p:cNvSpPr>
            <p:nvPr/>
          </p:nvSpPr>
          <p:spPr bwMode="auto">
            <a:xfrm>
              <a:off x="1378424" y="2151585"/>
              <a:ext cx="16923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400">
                  <a:latin typeface="Times" panose="02020603050405020304" pitchFamily="18" charset="0"/>
                  <a:cs typeface="Times" panose="02020603050405020304" pitchFamily="18" charset="0"/>
                </a:rPr>
                <a:t>gyorsítótár</a:t>
              </a:r>
            </a:p>
          </p:txBody>
        </p:sp>
        <p:sp>
          <p:nvSpPr>
            <p:cNvPr id="12298" name="TextBox 10">
              <a:extLst>
                <a:ext uri="{FF2B5EF4-FFF2-40B4-BE49-F238E27FC236}">
                  <a16:creationId xmlns:a16="http://schemas.microsoft.com/office/drawing/2014/main" id="{AE1AC367-EE1D-F861-C2D9-718EBB3C521D}"/>
                </a:ext>
              </a:extLst>
            </p:cNvPr>
            <p:cNvSpPr txBox="1">
              <a:spLocks noChangeArrowheads="1"/>
            </p:cNvSpPr>
            <p:nvPr/>
          </p:nvSpPr>
          <p:spPr bwMode="auto">
            <a:xfrm>
              <a:off x="1187355" y="2811441"/>
              <a:ext cx="21017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400">
                  <a:latin typeface="Times" panose="02020603050405020304" pitchFamily="18" charset="0"/>
                  <a:cs typeface="Times" panose="02020603050405020304" pitchFamily="18" charset="0"/>
                </a:rPr>
                <a:t>központi memória</a:t>
              </a:r>
            </a:p>
          </p:txBody>
        </p:sp>
        <p:sp>
          <p:nvSpPr>
            <p:cNvPr id="12299" name="TextBox 11">
              <a:extLst>
                <a:ext uri="{FF2B5EF4-FFF2-40B4-BE49-F238E27FC236}">
                  <a16:creationId xmlns:a16="http://schemas.microsoft.com/office/drawing/2014/main" id="{78E4D3B4-3A82-8D3B-4936-3C74508BC60C}"/>
                </a:ext>
              </a:extLst>
            </p:cNvPr>
            <p:cNvSpPr txBox="1">
              <a:spLocks noChangeArrowheads="1"/>
            </p:cNvSpPr>
            <p:nvPr/>
          </p:nvSpPr>
          <p:spPr bwMode="auto">
            <a:xfrm>
              <a:off x="1009934" y="3466533"/>
              <a:ext cx="2456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400">
                  <a:latin typeface="Times" panose="02020603050405020304" pitchFamily="18" charset="0"/>
                  <a:cs typeface="Times" panose="02020603050405020304" pitchFamily="18" charset="0"/>
                </a:rPr>
                <a:t>flash memória</a:t>
              </a:r>
            </a:p>
          </p:txBody>
        </p:sp>
        <p:sp>
          <p:nvSpPr>
            <p:cNvPr id="12300" name="TextBox 12">
              <a:extLst>
                <a:ext uri="{FF2B5EF4-FFF2-40B4-BE49-F238E27FC236}">
                  <a16:creationId xmlns:a16="http://schemas.microsoft.com/office/drawing/2014/main" id="{54032BFA-9470-6920-9370-666E6388F3C0}"/>
                </a:ext>
              </a:extLst>
            </p:cNvPr>
            <p:cNvSpPr txBox="1">
              <a:spLocks noChangeArrowheads="1"/>
            </p:cNvSpPr>
            <p:nvPr/>
          </p:nvSpPr>
          <p:spPr bwMode="auto">
            <a:xfrm>
              <a:off x="805218" y="4121625"/>
              <a:ext cx="28387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400">
                  <a:latin typeface="Times" panose="02020603050405020304" pitchFamily="18" charset="0"/>
                  <a:cs typeface="Times" panose="02020603050405020304" pitchFamily="18" charset="0"/>
                </a:rPr>
                <a:t>mágneslemez</a:t>
              </a:r>
            </a:p>
          </p:txBody>
        </p:sp>
        <p:sp>
          <p:nvSpPr>
            <p:cNvPr id="12301" name="TextBox 13">
              <a:extLst>
                <a:ext uri="{FF2B5EF4-FFF2-40B4-BE49-F238E27FC236}">
                  <a16:creationId xmlns:a16="http://schemas.microsoft.com/office/drawing/2014/main" id="{DFF7B3E6-F55C-E8C8-0404-04AAE55A2CF9}"/>
                </a:ext>
              </a:extLst>
            </p:cNvPr>
            <p:cNvSpPr txBox="1">
              <a:spLocks noChangeArrowheads="1"/>
            </p:cNvSpPr>
            <p:nvPr/>
          </p:nvSpPr>
          <p:spPr bwMode="auto">
            <a:xfrm>
              <a:off x="627797" y="4763070"/>
              <a:ext cx="32208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400">
                  <a:latin typeface="Times" panose="02020603050405020304" pitchFamily="18" charset="0"/>
                  <a:cs typeface="Times" panose="02020603050405020304" pitchFamily="18" charset="0"/>
                </a:rPr>
                <a:t>optikai lemez</a:t>
              </a:r>
            </a:p>
          </p:txBody>
        </p:sp>
        <p:sp>
          <p:nvSpPr>
            <p:cNvPr id="12302" name="TextBox 14">
              <a:extLst>
                <a:ext uri="{FF2B5EF4-FFF2-40B4-BE49-F238E27FC236}">
                  <a16:creationId xmlns:a16="http://schemas.microsoft.com/office/drawing/2014/main" id="{FEA12018-2EB9-0EB5-31B1-6F8EB8D37696}"/>
                </a:ext>
              </a:extLst>
            </p:cNvPr>
            <p:cNvSpPr txBox="1">
              <a:spLocks noChangeArrowheads="1"/>
            </p:cNvSpPr>
            <p:nvPr/>
          </p:nvSpPr>
          <p:spPr bwMode="auto">
            <a:xfrm>
              <a:off x="423081" y="5418162"/>
              <a:ext cx="3616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400">
                  <a:latin typeface="Times" panose="02020603050405020304" pitchFamily="18" charset="0"/>
                  <a:cs typeface="Times" panose="02020603050405020304" pitchFamily="18" charset="0"/>
                </a:rPr>
                <a:t>mágnesszalag</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548BED09-CD05-1FF6-C665-259BD45EB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 t="-24" r="-18" b="-24"/>
          <a:stretch>
            <a:fillRect/>
          </a:stretch>
        </p:blipFill>
        <p:spPr bwMode="auto">
          <a:xfrm>
            <a:off x="4762" y="4763"/>
            <a:ext cx="6871493" cy="531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43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1AB024D4-55DB-3A0E-83D3-1A19B38DC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 t="-12" r="-15" b="-12"/>
          <a:stretch>
            <a:fillRect/>
          </a:stretch>
        </p:blipFill>
        <p:spPr bwMode="auto">
          <a:xfrm>
            <a:off x="1403648" y="58598"/>
            <a:ext cx="5576937" cy="67408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587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6456363" y="1989138"/>
            <a:ext cx="1041400" cy="860425"/>
            <a:chOff x="4139" y="942"/>
            <a:chExt cx="731" cy="604"/>
          </a:xfrm>
        </p:grpSpPr>
        <p:grpSp>
          <p:nvGrpSpPr>
            <p:cNvPr id="3138" name="Group 3"/>
            <p:cNvGrpSpPr>
              <a:grpSpLocks/>
            </p:cNvGrpSpPr>
            <p:nvPr/>
          </p:nvGrpSpPr>
          <p:grpSpPr bwMode="auto">
            <a:xfrm>
              <a:off x="4139" y="942"/>
              <a:ext cx="532" cy="412"/>
              <a:chOff x="679" y="2640"/>
              <a:chExt cx="532" cy="412"/>
            </a:xfrm>
          </p:grpSpPr>
          <p:sp>
            <p:nvSpPr>
              <p:cNvPr id="3147" name="Rectangle 4"/>
              <p:cNvSpPr>
                <a:spLocks noChangeArrowheads="1"/>
              </p:cNvSpPr>
              <p:nvPr/>
            </p:nvSpPr>
            <p:spPr bwMode="gray">
              <a:xfrm>
                <a:off x="679" y="2724"/>
                <a:ext cx="532" cy="246"/>
              </a:xfrm>
              <a:prstGeom prst="rect">
                <a:avLst/>
              </a:prstGeom>
              <a:solidFill>
                <a:srgbClr val="99CC99"/>
              </a:solidFill>
              <a:ln w="3175">
                <a:solidFill>
                  <a:srgbClr val="99CC9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48" name="Oval 5"/>
              <p:cNvSpPr>
                <a:spLocks noChangeArrowheads="1"/>
              </p:cNvSpPr>
              <p:nvPr/>
            </p:nvSpPr>
            <p:spPr bwMode="gray">
              <a:xfrm>
                <a:off x="679" y="2640"/>
                <a:ext cx="532" cy="158"/>
              </a:xfrm>
              <a:prstGeom prst="ellipse">
                <a:avLst/>
              </a:prstGeom>
              <a:solidFill>
                <a:srgbClr val="CCFFCC"/>
              </a:solidFill>
              <a:ln w="3175">
                <a:solidFill>
                  <a:srgbClr val="99CC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49" name="Oval 6"/>
              <p:cNvSpPr>
                <a:spLocks noChangeArrowheads="1"/>
              </p:cNvSpPr>
              <p:nvPr/>
            </p:nvSpPr>
            <p:spPr bwMode="gray">
              <a:xfrm>
                <a:off x="679" y="2894"/>
                <a:ext cx="532" cy="158"/>
              </a:xfrm>
              <a:prstGeom prst="ellipse">
                <a:avLst/>
              </a:prstGeom>
              <a:solidFill>
                <a:srgbClr val="99CC99"/>
              </a:solidFill>
              <a:ln w="3175">
                <a:solidFill>
                  <a:srgbClr val="99CC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nvGrpSpPr>
            <p:cNvPr id="3139" name="Group 7"/>
            <p:cNvGrpSpPr>
              <a:grpSpLocks/>
            </p:cNvGrpSpPr>
            <p:nvPr/>
          </p:nvGrpSpPr>
          <p:grpSpPr bwMode="auto">
            <a:xfrm>
              <a:off x="4235" y="1038"/>
              <a:ext cx="532" cy="412"/>
              <a:chOff x="679" y="2640"/>
              <a:chExt cx="532" cy="412"/>
            </a:xfrm>
          </p:grpSpPr>
          <p:sp>
            <p:nvSpPr>
              <p:cNvPr id="3144" name="Rectangle 8"/>
              <p:cNvSpPr>
                <a:spLocks noChangeArrowheads="1"/>
              </p:cNvSpPr>
              <p:nvPr/>
            </p:nvSpPr>
            <p:spPr bwMode="gray">
              <a:xfrm>
                <a:off x="679" y="2724"/>
                <a:ext cx="532" cy="246"/>
              </a:xfrm>
              <a:prstGeom prst="rect">
                <a:avLst/>
              </a:prstGeom>
              <a:solidFill>
                <a:srgbClr val="99CC99"/>
              </a:solidFill>
              <a:ln w="3175">
                <a:solidFill>
                  <a:srgbClr val="99CC9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45" name="Oval 9"/>
              <p:cNvSpPr>
                <a:spLocks noChangeArrowheads="1"/>
              </p:cNvSpPr>
              <p:nvPr/>
            </p:nvSpPr>
            <p:spPr bwMode="gray">
              <a:xfrm>
                <a:off x="679" y="2640"/>
                <a:ext cx="532" cy="158"/>
              </a:xfrm>
              <a:prstGeom prst="ellipse">
                <a:avLst/>
              </a:prstGeom>
              <a:solidFill>
                <a:srgbClr val="CCFFCC"/>
              </a:solidFill>
              <a:ln w="3175">
                <a:solidFill>
                  <a:srgbClr val="99CC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46" name="Oval 10"/>
              <p:cNvSpPr>
                <a:spLocks noChangeArrowheads="1"/>
              </p:cNvSpPr>
              <p:nvPr/>
            </p:nvSpPr>
            <p:spPr bwMode="gray">
              <a:xfrm>
                <a:off x="679" y="2894"/>
                <a:ext cx="532" cy="158"/>
              </a:xfrm>
              <a:prstGeom prst="ellipse">
                <a:avLst/>
              </a:prstGeom>
              <a:solidFill>
                <a:srgbClr val="99CC99"/>
              </a:solidFill>
              <a:ln w="3175">
                <a:solidFill>
                  <a:srgbClr val="99CC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nvGrpSpPr>
            <p:cNvPr id="3140" name="Group 11"/>
            <p:cNvGrpSpPr>
              <a:grpSpLocks/>
            </p:cNvGrpSpPr>
            <p:nvPr/>
          </p:nvGrpSpPr>
          <p:grpSpPr bwMode="auto">
            <a:xfrm>
              <a:off x="4338" y="1134"/>
              <a:ext cx="532" cy="412"/>
              <a:chOff x="679" y="2640"/>
              <a:chExt cx="532" cy="412"/>
            </a:xfrm>
          </p:grpSpPr>
          <p:sp>
            <p:nvSpPr>
              <p:cNvPr id="3141" name="Rectangle 12"/>
              <p:cNvSpPr>
                <a:spLocks noChangeArrowheads="1"/>
              </p:cNvSpPr>
              <p:nvPr/>
            </p:nvSpPr>
            <p:spPr bwMode="gray">
              <a:xfrm>
                <a:off x="679" y="2724"/>
                <a:ext cx="532" cy="246"/>
              </a:xfrm>
              <a:prstGeom prst="rect">
                <a:avLst/>
              </a:prstGeom>
              <a:solidFill>
                <a:srgbClr val="99CC99"/>
              </a:solidFill>
              <a:ln w="3175">
                <a:solidFill>
                  <a:srgbClr val="99CC9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42" name="Oval 13"/>
              <p:cNvSpPr>
                <a:spLocks noChangeArrowheads="1"/>
              </p:cNvSpPr>
              <p:nvPr/>
            </p:nvSpPr>
            <p:spPr bwMode="gray">
              <a:xfrm>
                <a:off x="679" y="2640"/>
                <a:ext cx="532" cy="158"/>
              </a:xfrm>
              <a:prstGeom prst="ellipse">
                <a:avLst/>
              </a:prstGeom>
              <a:solidFill>
                <a:srgbClr val="CCFFCC"/>
              </a:solidFill>
              <a:ln w="3175">
                <a:solidFill>
                  <a:srgbClr val="99CC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43" name="Oval 14"/>
              <p:cNvSpPr>
                <a:spLocks noChangeArrowheads="1"/>
              </p:cNvSpPr>
              <p:nvPr/>
            </p:nvSpPr>
            <p:spPr bwMode="gray">
              <a:xfrm>
                <a:off x="679" y="2894"/>
                <a:ext cx="532" cy="158"/>
              </a:xfrm>
              <a:prstGeom prst="ellipse">
                <a:avLst/>
              </a:prstGeom>
              <a:solidFill>
                <a:srgbClr val="99CC99"/>
              </a:solidFill>
              <a:ln w="3175">
                <a:solidFill>
                  <a:srgbClr val="99CC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grpSp>
        <p:nvGrpSpPr>
          <p:cNvPr id="3075" name="Group 15"/>
          <p:cNvGrpSpPr>
            <a:grpSpLocks/>
          </p:cNvGrpSpPr>
          <p:nvPr/>
        </p:nvGrpSpPr>
        <p:grpSpPr bwMode="auto">
          <a:xfrm>
            <a:off x="1216025" y="5410200"/>
            <a:ext cx="787400" cy="606425"/>
            <a:chOff x="2542" y="3300"/>
            <a:chExt cx="532" cy="412"/>
          </a:xfrm>
        </p:grpSpPr>
        <p:sp>
          <p:nvSpPr>
            <p:cNvPr id="3135" name="Rectangle 16"/>
            <p:cNvSpPr>
              <a:spLocks noChangeArrowheads="1"/>
            </p:cNvSpPr>
            <p:nvPr/>
          </p:nvSpPr>
          <p:spPr bwMode="gray">
            <a:xfrm>
              <a:off x="2542" y="3384"/>
              <a:ext cx="532" cy="246"/>
            </a:xfrm>
            <a:prstGeom prst="rect">
              <a:avLst/>
            </a:prstGeom>
            <a:solidFill>
              <a:srgbClr val="FF6699"/>
            </a:solidFill>
            <a:ln w="3175">
              <a:solidFill>
                <a:srgbClr val="FF669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36" name="Oval 17"/>
            <p:cNvSpPr>
              <a:spLocks noChangeArrowheads="1"/>
            </p:cNvSpPr>
            <p:nvPr/>
          </p:nvSpPr>
          <p:spPr bwMode="gray">
            <a:xfrm>
              <a:off x="2542" y="3300"/>
              <a:ext cx="532" cy="158"/>
            </a:xfrm>
            <a:prstGeom prst="ellipse">
              <a:avLst/>
            </a:prstGeom>
            <a:solidFill>
              <a:srgbClr val="FF99CC"/>
            </a:solidFill>
            <a:ln w="3175">
              <a:solidFill>
                <a:srgbClr val="FF66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37" name="Oval 18"/>
            <p:cNvSpPr>
              <a:spLocks noChangeArrowheads="1"/>
            </p:cNvSpPr>
            <p:nvPr/>
          </p:nvSpPr>
          <p:spPr bwMode="gray">
            <a:xfrm>
              <a:off x="2542" y="3554"/>
              <a:ext cx="532" cy="158"/>
            </a:xfrm>
            <a:prstGeom prst="ellipse">
              <a:avLst/>
            </a:prstGeom>
            <a:solidFill>
              <a:srgbClr val="FF6699"/>
            </a:solidFill>
            <a:ln w="3175">
              <a:solidFill>
                <a:srgbClr val="FF66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nvGrpSpPr>
          <p:cNvPr id="3076" name="Group 19"/>
          <p:cNvGrpSpPr>
            <a:grpSpLocks/>
          </p:cNvGrpSpPr>
          <p:nvPr/>
        </p:nvGrpSpPr>
        <p:grpSpPr bwMode="auto">
          <a:xfrm>
            <a:off x="1216025" y="3933825"/>
            <a:ext cx="796925" cy="617538"/>
            <a:chOff x="2542" y="3300"/>
            <a:chExt cx="532" cy="412"/>
          </a:xfrm>
        </p:grpSpPr>
        <p:sp>
          <p:nvSpPr>
            <p:cNvPr id="3132" name="Rectangle 20"/>
            <p:cNvSpPr>
              <a:spLocks noChangeArrowheads="1"/>
            </p:cNvSpPr>
            <p:nvPr/>
          </p:nvSpPr>
          <p:spPr bwMode="gray">
            <a:xfrm>
              <a:off x="2542" y="3384"/>
              <a:ext cx="532" cy="246"/>
            </a:xfrm>
            <a:prstGeom prst="rect">
              <a:avLst/>
            </a:prstGeom>
            <a:solidFill>
              <a:srgbClr val="FF6699"/>
            </a:solidFill>
            <a:ln w="3175">
              <a:solidFill>
                <a:srgbClr val="FF669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33" name="Oval 21"/>
            <p:cNvSpPr>
              <a:spLocks noChangeArrowheads="1"/>
            </p:cNvSpPr>
            <p:nvPr/>
          </p:nvSpPr>
          <p:spPr bwMode="gray">
            <a:xfrm>
              <a:off x="2542" y="3300"/>
              <a:ext cx="532" cy="158"/>
            </a:xfrm>
            <a:prstGeom prst="ellipse">
              <a:avLst/>
            </a:prstGeom>
            <a:solidFill>
              <a:srgbClr val="FF99CC"/>
            </a:solidFill>
            <a:ln w="3175">
              <a:solidFill>
                <a:srgbClr val="FF66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34" name="Oval 22"/>
            <p:cNvSpPr>
              <a:spLocks noChangeArrowheads="1"/>
            </p:cNvSpPr>
            <p:nvPr/>
          </p:nvSpPr>
          <p:spPr bwMode="gray">
            <a:xfrm>
              <a:off x="2542" y="3554"/>
              <a:ext cx="532" cy="158"/>
            </a:xfrm>
            <a:prstGeom prst="ellipse">
              <a:avLst/>
            </a:prstGeom>
            <a:solidFill>
              <a:srgbClr val="FF6699"/>
            </a:solidFill>
            <a:ln w="3175">
              <a:solidFill>
                <a:srgbClr val="FF66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nvGrpSpPr>
          <p:cNvPr id="3077" name="Group 23"/>
          <p:cNvGrpSpPr>
            <a:grpSpLocks/>
          </p:cNvGrpSpPr>
          <p:nvPr/>
        </p:nvGrpSpPr>
        <p:grpSpPr bwMode="auto">
          <a:xfrm>
            <a:off x="1227138" y="2060575"/>
            <a:ext cx="947737" cy="758825"/>
            <a:chOff x="2530" y="960"/>
            <a:chExt cx="635" cy="508"/>
          </a:xfrm>
        </p:grpSpPr>
        <p:grpSp>
          <p:nvGrpSpPr>
            <p:cNvPr id="3124" name="Group 24"/>
            <p:cNvGrpSpPr>
              <a:grpSpLocks/>
            </p:cNvGrpSpPr>
            <p:nvPr/>
          </p:nvGrpSpPr>
          <p:grpSpPr bwMode="auto">
            <a:xfrm>
              <a:off x="2530" y="960"/>
              <a:ext cx="532" cy="412"/>
              <a:chOff x="1632" y="960"/>
              <a:chExt cx="532" cy="412"/>
            </a:xfrm>
          </p:grpSpPr>
          <p:sp>
            <p:nvSpPr>
              <p:cNvPr id="3129" name="Rectangle 25"/>
              <p:cNvSpPr>
                <a:spLocks noChangeArrowheads="1"/>
              </p:cNvSpPr>
              <p:nvPr/>
            </p:nvSpPr>
            <p:spPr bwMode="gray">
              <a:xfrm>
                <a:off x="1632" y="1044"/>
                <a:ext cx="532" cy="246"/>
              </a:xfrm>
              <a:prstGeom prst="rect">
                <a:avLst/>
              </a:prstGeom>
              <a:solidFill>
                <a:srgbClr val="FF99FF"/>
              </a:solidFill>
              <a:ln w="3175">
                <a:solidFill>
                  <a:srgbClr val="FF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30" name="Oval 26"/>
              <p:cNvSpPr>
                <a:spLocks noChangeArrowheads="1"/>
              </p:cNvSpPr>
              <p:nvPr/>
            </p:nvSpPr>
            <p:spPr bwMode="gray">
              <a:xfrm>
                <a:off x="1632" y="960"/>
                <a:ext cx="532" cy="158"/>
              </a:xfrm>
              <a:prstGeom prst="ellipse">
                <a:avLst/>
              </a:prstGeom>
              <a:solidFill>
                <a:srgbClr val="FFCCFF"/>
              </a:solidFill>
              <a:ln w="3175">
                <a:solidFill>
                  <a:srgbClr val="FF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31" name="Oval 27"/>
              <p:cNvSpPr>
                <a:spLocks noChangeArrowheads="1"/>
              </p:cNvSpPr>
              <p:nvPr/>
            </p:nvSpPr>
            <p:spPr bwMode="gray">
              <a:xfrm>
                <a:off x="1632" y="1214"/>
                <a:ext cx="532" cy="158"/>
              </a:xfrm>
              <a:prstGeom prst="ellipse">
                <a:avLst/>
              </a:prstGeom>
              <a:solidFill>
                <a:srgbClr val="FF99FF"/>
              </a:solidFill>
              <a:ln w="3175">
                <a:solidFill>
                  <a:srgbClr val="FF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nvGrpSpPr>
            <p:cNvPr id="3125" name="Group 28"/>
            <p:cNvGrpSpPr>
              <a:grpSpLocks/>
            </p:cNvGrpSpPr>
            <p:nvPr/>
          </p:nvGrpSpPr>
          <p:grpSpPr bwMode="auto">
            <a:xfrm>
              <a:off x="2633" y="1056"/>
              <a:ext cx="532" cy="412"/>
              <a:chOff x="1632" y="960"/>
              <a:chExt cx="532" cy="412"/>
            </a:xfrm>
          </p:grpSpPr>
          <p:sp>
            <p:nvSpPr>
              <p:cNvPr id="3126" name="Rectangle 29"/>
              <p:cNvSpPr>
                <a:spLocks noChangeArrowheads="1"/>
              </p:cNvSpPr>
              <p:nvPr/>
            </p:nvSpPr>
            <p:spPr bwMode="gray">
              <a:xfrm>
                <a:off x="1632" y="1044"/>
                <a:ext cx="532" cy="246"/>
              </a:xfrm>
              <a:prstGeom prst="rect">
                <a:avLst/>
              </a:prstGeom>
              <a:solidFill>
                <a:srgbClr val="FF99FF"/>
              </a:solidFill>
              <a:ln w="3175">
                <a:solidFill>
                  <a:srgbClr val="FF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27" name="Oval 30"/>
              <p:cNvSpPr>
                <a:spLocks noChangeArrowheads="1"/>
              </p:cNvSpPr>
              <p:nvPr/>
            </p:nvSpPr>
            <p:spPr bwMode="gray">
              <a:xfrm>
                <a:off x="1632" y="960"/>
                <a:ext cx="532" cy="158"/>
              </a:xfrm>
              <a:prstGeom prst="ellipse">
                <a:avLst/>
              </a:prstGeom>
              <a:solidFill>
                <a:srgbClr val="FFCCFF"/>
              </a:solidFill>
              <a:ln w="3175">
                <a:solidFill>
                  <a:srgbClr val="FF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28" name="Oval 31"/>
              <p:cNvSpPr>
                <a:spLocks noChangeArrowheads="1"/>
              </p:cNvSpPr>
              <p:nvPr/>
            </p:nvSpPr>
            <p:spPr bwMode="gray">
              <a:xfrm>
                <a:off x="1632" y="1214"/>
                <a:ext cx="532" cy="158"/>
              </a:xfrm>
              <a:prstGeom prst="ellipse">
                <a:avLst/>
              </a:prstGeom>
              <a:solidFill>
                <a:srgbClr val="FF99FF"/>
              </a:solidFill>
              <a:ln w="3175">
                <a:solidFill>
                  <a:srgbClr val="FF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sp>
        <p:nvSpPr>
          <p:cNvPr id="3078" name="Rectangle 32"/>
          <p:cNvSpPr>
            <a:spLocks noGrp="1" noChangeArrowheads="1"/>
          </p:cNvSpPr>
          <p:nvPr>
            <p:ph type="title"/>
          </p:nvPr>
        </p:nvSpPr>
        <p:spPr/>
        <p:txBody>
          <a:bodyPr/>
          <a:lstStyle/>
          <a:p>
            <a:pPr defTabSz="228600" eaLnBrk="1" hangingPunct="1"/>
            <a:r>
              <a:rPr lang="en-US" altLang="hu-HU"/>
              <a:t>Physical Database Structure  </a:t>
            </a:r>
            <a:r>
              <a:rPr lang="en-US" altLang="hu-HU" sz="1400">
                <a:solidFill>
                  <a:schemeClr val="bg1"/>
                </a:solidFill>
              </a:rPr>
              <a:t>.</a:t>
            </a:r>
          </a:p>
        </p:txBody>
      </p:sp>
      <p:sp>
        <p:nvSpPr>
          <p:cNvPr id="3079" name="Rectangle 33"/>
          <p:cNvSpPr>
            <a:spLocks noChangeArrowheads="1"/>
          </p:cNvSpPr>
          <p:nvPr/>
        </p:nvSpPr>
        <p:spPr bwMode="auto">
          <a:xfrm>
            <a:off x="5795963" y="3246438"/>
            <a:ext cx="26146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n-US" altLang="hu-HU" sz="2000"/>
              <a:t>Online redo log files</a:t>
            </a:r>
          </a:p>
        </p:txBody>
      </p:sp>
      <p:sp>
        <p:nvSpPr>
          <p:cNvPr id="3080" name="Rectangle 34"/>
          <p:cNvSpPr>
            <a:spLocks noChangeArrowheads="1"/>
          </p:cNvSpPr>
          <p:nvPr/>
        </p:nvSpPr>
        <p:spPr bwMode="auto">
          <a:xfrm>
            <a:off x="684213" y="6010275"/>
            <a:ext cx="20875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n-US" altLang="hu-HU" sz="2000"/>
              <a:t>Password file</a:t>
            </a:r>
          </a:p>
        </p:txBody>
      </p:sp>
      <p:sp>
        <p:nvSpPr>
          <p:cNvPr id="3081" name="Rectangle 35"/>
          <p:cNvSpPr>
            <a:spLocks noChangeArrowheads="1"/>
          </p:cNvSpPr>
          <p:nvPr/>
        </p:nvSpPr>
        <p:spPr bwMode="auto">
          <a:xfrm>
            <a:off x="704850" y="4802188"/>
            <a:ext cx="1981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n-US" altLang="hu-HU" sz="2000"/>
              <a:t>Parameter file</a:t>
            </a:r>
          </a:p>
        </p:txBody>
      </p:sp>
      <p:sp>
        <p:nvSpPr>
          <p:cNvPr id="3082" name="Rectangle 36"/>
          <p:cNvSpPr>
            <a:spLocks noChangeArrowheads="1"/>
          </p:cNvSpPr>
          <p:nvPr/>
        </p:nvSpPr>
        <p:spPr bwMode="auto">
          <a:xfrm>
            <a:off x="6022975" y="4803775"/>
            <a:ext cx="2209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n-US" altLang="hu-HU" sz="2000"/>
              <a:t>Archive log files</a:t>
            </a:r>
          </a:p>
        </p:txBody>
      </p:sp>
      <p:sp>
        <p:nvSpPr>
          <p:cNvPr id="3083" name="Rectangle 37"/>
          <p:cNvSpPr>
            <a:spLocks noChangeArrowheads="1"/>
          </p:cNvSpPr>
          <p:nvPr/>
        </p:nvSpPr>
        <p:spPr bwMode="auto">
          <a:xfrm>
            <a:off x="1008063" y="3251200"/>
            <a:ext cx="14827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9888">
              <a:spcBef>
                <a:spcPct val="20000"/>
              </a:spcBef>
              <a:buChar char="•"/>
              <a:defRPr sz="3200">
                <a:solidFill>
                  <a:schemeClr val="tx1"/>
                </a:solidFill>
                <a:latin typeface="Arial" panose="020B0604020202020204" pitchFamily="34" charset="0"/>
              </a:defRPr>
            </a:lvl1pPr>
            <a:lvl2pPr marL="742950" indent="-285750" defTabSz="369888">
              <a:spcBef>
                <a:spcPct val="20000"/>
              </a:spcBef>
              <a:buChar char="–"/>
              <a:defRPr sz="2800">
                <a:solidFill>
                  <a:schemeClr val="tx1"/>
                </a:solidFill>
                <a:latin typeface="Arial" panose="020B0604020202020204" pitchFamily="34" charset="0"/>
              </a:defRPr>
            </a:lvl2pPr>
            <a:lvl3pPr marL="1143000" indent="-228600" defTabSz="369888">
              <a:spcBef>
                <a:spcPct val="20000"/>
              </a:spcBef>
              <a:buChar char="•"/>
              <a:defRPr sz="2400">
                <a:solidFill>
                  <a:schemeClr val="tx1"/>
                </a:solidFill>
                <a:latin typeface="Arial" panose="020B0604020202020204" pitchFamily="34" charset="0"/>
              </a:defRPr>
            </a:lvl3pPr>
            <a:lvl4pPr marL="1600200" indent="-228600" defTabSz="369888">
              <a:spcBef>
                <a:spcPct val="20000"/>
              </a:spcBef>
              <a:buChar char="–"/>
              <a:defRPr sz="2000">
                <a:solidFill>
                  <a:schemeClr val="tx1"/>
                </a:solidFill>
                <a:latin typeface="Arial" panose="020B0604020202020204" pitchFamily="34" charset="0"/>
              </a:defRPr>
            </a:lvl4pPr>
            <a:lvl5pPr marL="2057400" indent="-228600" defTabSz="369888">
              <a:spcBef>
                <a:spcPct val="20000"/>
              </a:spcBef>
              <a:buChar char="»"/>
              <a:defRPr sz="2000">
                <a:solidFill>
                  <a:schemeClr val="tx1"/>
                </a:solidFill>
                <a:latin typeface="Arial" panose="020B0604020202020204" pitchFamily="34" charset="0"/>
              </a:defRPr>
            </a:lvl5pPr>
            <a:lvl6pPr marL="25146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en-US" altLang="hu-HU" sz="1800" b="1"/>
              <a:t>Control files</a:t>
            </a:r>
          </a:p>
        </p:txBody>
      </p:sp>
      <p:grpSp>
        <p:nvGrpSpPr>
          <p:cNvPr id="3084" name="Group 38"/>
          <p:cNvGrpSpPr>
            <a:grpSpLocks/>
          </p:cNvGrpSpPr>
          <p:nvPr/>
        </p:nvGrpSpPr>
        <p:grpSpPr bwMode="auto">
          <a:xfrm>
            <a:off x="3605213" y="1989138"/>
            <a:ext cx="1192212" cy="1016000"/>
            <a:chOff x="1124" y="1824"/>
            <a:chExt cx="821" cy="700"/>
          </a:xfrm>
        </p:grpSpPr>
        <p:grpSp>
          <p:nvGrpSpPr>
            <p:cNvPr id="3108" name="Group 39"/>
            <p:cNvGrpSpPr>
              <a:grpSpLocks/>
            </p:cNvGrpSpPr>
            <p:nvPr/>
          </p:nvGrpSpPr>
          <p:grpSpPr bwMode="auto">
            <a:xfrm>
              <a:off x="1124" y="1824"/>
              <a:ext cx="532" cy="412"/>
              <a:chOff x="288" y="2982"/>
              <a:chExt cx="532" cy="412"/>
            </a:xfrm>
          </p:grpSpPr>
          <p:sp>
            <p:nvSpPr>
              <p:cNvPr id="3121" name="Rectangle 40"/>
              <p:cNvSpPr>
                <a:spLocks noChangeArrowheads="1"/>
              </p:cNvSpPr>
              <p:nvPr/>
            </p:nvSpPr>
            <p:spPr bwMode="gray">
              <a:xfrm>
                <a:off x="288" y="3066"/>
                <a:ext cx="532" cy="246"/>
              </a:xfrm>
              <a:prstGeom prst="rect">
                <a:avLst/>
              </a:prstGeom>
              <a:solidFill>
                <a:srgbClr val="9999FF"/>
              </a:solidFill>
              <a:ln w="3175">
                <a:solidFill>
                  <a:srgbClr val="99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22" name="Oval 41"/>
              <p:cNvSpPr>
                <a:spLocks noChangeArrowheads="1"/>
              </p:cNvSpPr>
              <p:nvPr/>
            </p:nvSpPr>
            <p:spPr bwMode="gray">
              <a:xfrm>
                <a:off x="288" y="2982"/>
                <a:ext cx="532" cy="158"/>
              </a:xfrm>
              <a:prstGeom prst="ellipse">
                <a:avLst/>
              </a:prstGeom>
              <a:solidFill>
                <a:srgbClr val="CCCC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23" name="Oval 42"/>
              <p:cNvSpPr>
                <a:spLocks noChangeArrowheads="1"/>
              </p:cNvSpPr>
              <p:nvPr/>
            </p:nvSpPr>
            <p:spPr bwMode="gray">
              <a:xfrm>
                <a:off x="288" y="3236"/>
                <a:ext cx="532" cy="158"/>
              </a:xfrm>
              <a:prstGeom prst="ellipse">
                <a:avLst/>
              </a:prstGeom>
              <a:solidFill>
                <a:srgbClr val="9999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nvGrpSpPr>
            <p:cNvPr id="3109" name="Group 43"/>
            <p:cNvGrpSpPr>
              <a:grpSpLocks/>
            </p:cNvGrpSpPr>
            <p:nvPr/>
          </p:nvGrpSpPr>
          <p:grpSpPr bwMode="auto">
            <a:xfrm>
              <a:off x="1221" y="1920"/>
              <a:ext cx="532" cy="412"/>
              <a:chOff x="288" y="2982"/>
              <a:chExt cx="532" cy="412"/>
            </a:xfrm>
          </p:grpSpPr>
          <p:sp>
            <p:nvSpPr>
              <p:cNvPr id="3118" name="Rectangle 44"/>
              <p:cNvSpPr>
                <a:spLocks noChangeArrowheads="1"/>
              </p:cNvSpPr>
              <p:nvPr/>
            </p:nvSpPr>
            <p:spPr bwMode="gray">
              <a:xfrm>
                <a:off x="288" y="3066"/>
                <a:ext cx="532" cy="246"/>
              </a:xfrm>
              <a:prstGeom prst="rect">
                <a:avLst/>
              </a:prstGeom>
              <a:solidFill>
                <a:srgbClr val="9999FF"/>
              </a:solidFill>
              <a:ln w="3175">
                <a:solidFill>
                  <a:srgbClr val="99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19" name="Oval 45"/>
              <p:cNvSpPr>
                <a:spLocks noChangeArrowheads="1"/>
              </p:cNvSpPr>
              <p:nvPr/>
            </p:nvSpPr>
            <p:spPr bwMode="gray">
              <a:xfrm>
                <a:off x="288" y="2982"/>
                <a:ext cx="532" cy="158"/>
              </a:xfrm>
              <a:prstGeom prst="ellipse">
                <a:avLst/>
              </a:prstGeom>
              <a:solidFill>
                <a:srgbClr val="CCCC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20" name="Oval 46"/>
              <p:cNvSpPr>
                <a:spLocks noChangeArrowheads="1"/>
              </p:cNvSpPr>
              <p:nvPr/>
            </p:nvSpPr>
            <p:spPr bwMode="gray">
              <a:xfrm>
                <a:off x="288" y="3236"/>
                <a:ext cx="532" cy="158"/>
              </a:xfrm>
              <a:prstGeom prst="ellipse">
                <a:avLst/>
              </a:prstGeom>
              <a:solidFill>
                <a:srgbClr val="9999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nvGrpSpPr>
            <p:cNvPr id="3110" name="Group 47"/>
            <p:cNvGrpSpPr>
              <a:grpSpLocks/>
            </p:cNvGrpSpPr>
            <p:nvPr/>
          </p:nvGrpSpPr>
          <p:grpSpPr bwMode="auto">
            <a:xfrm>
              <a:off x="1317" y="2016"/>
              <a:ext cx="532" cy="412"/>
              <a:chOff x="288" y="2982"/>
              <a:chExt cx="532" cy="412"/>
            </a:xfrm>
          </p:grpSpPr>
          <p:sp>
            <p:nvSpPr>
              <p:cNvPr id="3115" name="Rectangle 48"/>
              <p:cNvSpPr>
                <a:spLocks noChangeArrowheads="1"/>
              </p:cNvSpPr>
              <p:nvPr/>
            </p:nvSpPr>
            <p:spPr bwMode="gray">
              <a:xfrm>
                <a:off x="288" y="3066"/>
                <a:ext cx="532" cy="246"/>
              </a:xfrm>
              <a:prstGeom prst="rect">
                <a:avLst/>
              </a:prstGeom>
              <a:solidFill>
                <a:srgbClr val="9999FF"/>
              </a:solidFill>
              <a:ln w="3175">
                <a:solidFill>
                  <a:srgbClr val="99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16" name="Oval 49"/>
              <p:cNvSpPr>
                <a:spLocks noChangeArrowheads="1"/>
              </p:cNvSpPr>
              <p:nvPr/>
            </p:nvSpPr>
            <p:spPr bwMode="gray">
              <a:xfrm>
                <a:off x="288" y="2982"/>
                <a:ext cx="532" cy="158"/>
              </a:xfrm>
              <a:prstGeom prst="ellipse">
                <a:avLst/>
              </a:prstGeom>
              <a:solidFill>
                <a:srgbClr val="CCCC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17" name="Oval 50"/>
              <p:cNvSpPr>
                <a:spLocks noChangeArrowheads="1"/>
              </p:cNvSpPr>
              <p:nvPr/>
            </p:nvSpPr>
            <p:spPr bwMode="gray">
              <a:xfrm>
                <a:off x="288" y="3236"/>
                <a:ext cx="532" cy="158"/>
              </a:xfrm>
              <a:prstGeom prst="ellipse">
                <a:avLst/>
              </a:prstGeom>
              <a:solidFill>
                <a:srgbClr val="9999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nvGrpSpPr>
            <p:cNvPr id="3111" name="Group 51"/>
            <p:cNvGrpSpPr>
              <a:grpSpLocks/>
            </p:cNvGrpSpPr>
            <p:nvPr/>
          </p:nvGrpSpPr>
          <p:grpSpPr bwMode="auto">
            <a:xfrm>
              <a:off x="1413" y="2112"/>
              <a:ext cx="532" cy="412"/>
              <a:chOff x="288" y="2982"/>
              <a:chExt cx="532" cy="412"/>
            </a:xfrm>
          </p:grpSpPr>
          <p:sp>
            <p:nvSpPr>
              <p:cNvPr id="3112" name="Rectangle 52"/>
              <p:cNvSpPr>
                <a:spLocks noChangeArrowheads="1"/>
              </p:cNvSpPr>
              <p:nvPr/>
            </p:nvSpPr>
            <p:spPr bwMode="gray">
              <a:xfrm>
                <a:off x="288" y="3066"/>
                <a:ext cx="532" cy="246"/>
              </a:xfrm>
              <a:prstGeom prst="rect">
                <a:avLst/>
              </a:prstGeom>
              <a:solidFill>
                <a:srgbClr val="9999FF"/>
              </a:solidFill>
              <a:ln w="3175">
                <a:solidFill>
                  <a:srgbClr val="99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13" name="Oval 53"/>
              <p:cNvSpPr>
                <a:spLocks noChangeArrowheads="1"/>
              </p:cNvSpPr>
              <p:nvPr/>
            </p:nvSpPr>
            <p:spPr bwMode="gray">
              <a:xfrm>
                <a:off x="288" y="2982"/>
                <a:ext cx="532" cy="158"/>
              </a:xfrm>
              <a:prstGeom prst="ellipse">
                <a:avLst/>
              </a:prstGeom>
              <a:solidFill>
                <a:srgbClr val="CCCC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14" name="Oval 54"/>
              <p:cNvSpPr>
                <a:spLocks noChangeArrowheads="1"/>
              </p:cNvSpPr>
              <p:nvPr/>
            </p:nvSpPr>
            <p:spPr bwMode="gray">
              <a:xfrm>
                <a:off x="288" y="3236"/>
                <a:ext cx="532" cy="158"/>
              </a:xfrm>
              <a:prstGeom prst="ellipse">
                <a:avLst/>
              </a:prstGeom>
              <a:solidFill>
                <a:srgbClr val="9999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sp>
        <p:nvSpPr>
          <p:cNvPr id="3085" name="Rectangle 55"/>
          <p:cNvSpPr>
            <a:spLocks noChangeArrowheads="1"/>
          </p:cNvSpPr>
          <p:nvPr/>
        </p:nvSpPr>
        <p:spPr bwMode="auto">
          <a:xfrm>
            <a:off x="3673475" y="3238500"/>
            <a:ext cx="1371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n-US" altLang="hu-HU" sz="2000"/>
              <a:t>Data files</a:t>
            </a:r>
          </a:p>
        </p:txBody>
      </p:sp>
      <p:sp>
        <p:nvSpPr>
          <p:cNvPr id="3086" name="Rectangle 56"/>
          <p:cNvSpPr>
            <a:spLocks noChangeArrowheads="1"/>
          </p:cNvSpPr>
          <p:nvPr/>
        </p:nvSpPr>
        <p:spPr bwMode="auto">
          <a:xfrm>
            <a:off x="4729163" y="6008688"/>
            <a:ext cx="27162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n-US" altLang="hu-HU" sz="2000"/>
              <a:t>Alert and trace log files</a:t>
            </a:r>
          </a:p>
        </p:txBody>
      </p:sp>
      <p:sp>
        <p:nvSpPr>
          <p:cNvPr id="3087" name="Rectangle 57"/>
          <p:cNvSpPr>
            <a:spLocks noChangeArrowheads="1"/>
          </p:cNvSpPr>
          <p:nvPr/>
        </p:nvSpPr>
        <p:spPr bwMode="auto">
          <a:xfrm>
            <a:off x="3597275" y="5259388"/>
            <a:ext cx="15430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n-US" altLang="hu-HU" sz="2000"/>
              <a:t>Backup files</a:t>
            </a:r>
          </a:p>
        </p:txBody>
      </p:sp>
      <p:grpSp>
        <p:nvGrpSpPr>
          <p:cNvPr id="3088" name="Group 58"/>
          <p:cNvGrpSpPr>
            <a:grpSpLocks/>
          </p:cNvGrpSpPr>
          <p:nvPr/>
        </p:nvGrpSpPr>
        <p:grpSpPr bwMode="auto">
          <a:xfrm>
            <a:off x="6464300" y="3921125"/>
            <a:ext cx="1039813" cy="866775"/>
            <a:chOff x="4032" y="3072"/>
            <a:chExt cx="724" cy="604"/>
          </a:xfrm>
        </p:grpSpPr>
        <p:grpSp>
          <p:nvGrpSpPr>
            <p:cNvPr id="3096" name="Group 59"/>
            <p:cNvGrpSpPr>
              <a:grpSpLocks/>
            </p:cNvGrpSpPr>
            <p:nvPr/>
          </p:nvGrpSpPr>
          <p:grpSpPr bwMode="auto">
            <a:xfrm>
              <a:off x="4032" y="3072"/>
              <a:ext cx="532" cy="412"/>
              <a:chOff x="960" y="684"/>
              <a:chExt cx="532" cy="412"/>
            </a:xfrm>
          </p:grpSpPr>
          <p:sp>
            <p:nvSpPr>
              <p:cNvPr id="3105" name="Rectangle 60"/>
              <p:cNvSpPr>
                <a:spLocks noChangeArrowheads="1"/>
              </p:cNvSpPr>
              <p:nvPr/>
            </p:nvSpPr>
            <p:spPr bwMode="gray">
              <a:xfrm>
                <a:off x="960" y="768"/>
                <a:ext cx="532" cy="246"/>
              </a:xfrm>
              <a:prstGeom prst="rect">
                <a:avLst/>
              </a:prstGeom>
              <a:solidFill>
                <a:schemeClr val="folHlink"/>
              </a:solidFill>
              <a:ln w="3175">
                <a:solidFill>
                  <a:schemeClr val="fo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06" name="Oval 61"/>
              <p:cNvSpPr>
                <a:spLocks noChangeArrowheads="1"/>
              </p:cNvSpPr>
              <p:nvPr/>
            </p:nvSpPr>
            <p:spPr bwMode="gray">
              <a:xfrm>
                <a:off x="960" y="684"/>
                <a:ext cx="532" cy="158"/>
              </a:xfrm>
              <a:prstGeom prst="ellipse">
                <a:avLst/>
              </a:prstGeom>
              <a:solidFill>
                <a:schemeClr val="accent1"/>
              </a:solidFill>
              <a:ln w="3175">
                <a:solidFill>
                  <a:schemeClr val="folHlink"/>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07" name="Oval 62"/>
              <p:cNvSpPr>
                <a:spLocks noChangeArrowheads="1"/>
              </p:cNvSpPr>
              <p:nvPr/>
            </p:nvSpPr>
            <p:spPr bwMode="gray">
              <a:xfrm>
                <a:off x="960" y="938"/>
                <a:ext cx="532" cy="158"/>
              </a:xfrm>
              <a:prstGeom prst="ellipse">
                <a:avLst/>
              </a:prstGeom>
              <a:solidFill>
                <a:schemeClr val="folHlink"/>
              </a:solidFill>
              <a:ln w="3175">
                <a:solidFill>
                  <a:schemeClr val="folHlink"/>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nvGrpSpPr>
            <p:cNvPr id="3097" name="Group 63"/>
            <p:cNvGrpSpPr>
              <a:grpSpLocks/>
            </p:cNvGrpSpPr>
            <p:nvPr/>
          </p:nvGrpSpPr>
          <p:grpSpPr bwMode="auto">
            <a:xfrm>
              <a:off x="4121" y="3168"/>
              <a:ext cx="532" cy="412"/>
              <a:chOff x="960" y="684"/>
              <a:chExt cx="532" cy="412"/>
            </a:xfrm>
          </p:grpSpPr>
          <p:sp>
            <p:nvSpPr>
              <p:cNvPr id="3102" name="Rectangle 64"/>
              <p:cNvSpPr>
                <a:spLocks noChangeArrowheads="1"/>
              </p:cNvSpPr>
              <p:nvPr/>
            </p:nvSpPr>
            <p:spPr bwMode="gray">
              <a:xfrm>
                <a:off x="960" y="768"/>
                <a:ext cx="532" cy="246"/>
              </a:xfrm>
              <a:prstGeom prst="rect">
                <a:avLst/>
              </a:prstGeom>
              <a:solidFill>
                <a:schemeClr val="folHlink"/>
              </a:solidFill>
              <a:ln w="3175">
                <a:solidFill>
                  <a:schemeClr val="fo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03" name="Oval 65"/>
              <p:cNvSpPr>
                <a:spLocks noChangeArrowheads="1"/>
              </p:cNvSpPr>
              <p:nvPr/>
            </p:nvSpPr>
            <p:spPr bwMode="gray">
              <a:xfrm>
                <a:off x="960" y="684"/>
                <a:ext cx="532" cy="158"/>
              </a:xfrm>
              <a:prstGeom prst="ellipse">
                <a:avLst/>
              </a:prstGeom>
              <a:solidFill>
                <a:schemeClr val="accent1"/>
              </a:solidFill>
              <a:ln w="3175">
                <a:solidFill>
                  <a:schemeClr val="folHlink"/>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04" name="Oval 66"/>
              <p:cNvSpPr>
                <a:spLocks noChangeArrowheads="1"/>
              </p:cNvSpPr>
              <p:nvPr/>
            </p:nvSpPr>
            <p:spPr bwMode="gray">
              <a:xfrm>
                <a:off x="960" y="938"/>
                <a:ext cx="532" cy="158"/>
              </a:xfrm>
              <a:prstGeom prst="ellipse">
                <a:avLst/>
              </a:prstGeom>
              <a:solidFill>
                <a:schemeClr val="folHlink"/>
              </a:solidFill>
              <a:ln w="3175">
                <a:solidFill>
                  <a:schemeClr val="folHlink"/>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nvGrpSpPr>
            <p:cNvPr id="3098" name="Group 67"/>
            <p:cNvGrpSpPr>
              <a:grpSpLocks/>
            </p:cNvGrpSpPr>
            <p:nvPr/>
          </p:nvGrpSpPr>
          <p:grpSpPr bwMode="auto">
            <a:xfrm>
              <a:off x="4224" y="3264"/>
              <a:ext cx="532" cy="412"/>
              <a:chOff x="960" y="684"/>
              <a:chExt cx="532" cy="412"/>
            </a:xfrm>
          </p:grpSpPr>
          <p:sp>
            <p:nvSpPr>
              <p:cNvPr id="3099" name="Rectangle 68"/>
              <p:cNvSpPr>
                <a:spLocks noChangeArrowheads="1"/>
              </p:cNvSpPr>
              <p:nvPr/>
            </p:nvSpPr>
            <p:spPr bwMode="gray">
              <a:xfrm>
                <a:off x="960" y="768"/>
                <a:ext cx="532" cy="246"/>
              </a:xfrm>
              <a:prstGeom prst="rect">
                <a:avLst/>
              </a:prstGeom>
              <a:solidFill>
                <a:schemeClr val="folHlink"/>
              </a:solidFill>
              <a:ln w="3175">
                <a:solidFill>
                  <a:schemeClr val="fo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00" name="Oval 69"/>
              <p:cNvSpPr>
                <a:spLocks noChangeArrowheads="1"/>
              </p:cNvSpPr>
              <p:nvPr/>
            </p:nvSpPr>
            <p:spPr bwMode="gray">
              <a:xfrm>
                <a:off x="960" y="684"/>
                <a:ext cx="532" cy="158"/>
              </a:xfrm>
              <a:prstGeom prst="ellipse">
                <a:avLst/>
              </a:prstGeom>
              <a:solidFill>
                <a:schemeClr val="accent1"/>
              </a:solidFill>
              <a:ln w="3175">
                <a:solidFill>
                  <a:schemeClr val="folHlink"/>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01" name="Oval 70"/>
              <p:cNvSpPr>
                <a:spLocks noChangeArrowheads="1"/>
              </p:cNvSpPr>
              <p:nvPr/>
            </p:nvSpPr>
            <p:spPr bwMode="gray">
              <a:xfrm>
                <a:off x="960" y="938"/>
                <a:ext cx="532" cy="158"/>
              </a:xfrm>
              <a:prstGeom prst="ellipse">
                <a:avLst/>
              </a:prstGeom>
              <a:solidFill>
                <a:schemeClr val="folHlink"/>
              </a:solidFill>
              <a:ln w="3175">
                <a:solidFill>
                  <a:schemeClr val="folHlink"/>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grpSp>
      <p:sp>
        <p:nvSpPr>
          <p:cNvPr id="3089" name="AutoShape 71"/>
          <p:cNvSpPr>
            <a:spLocks noChangeArrowheads="1"/>
          </p:cNvSpPr>
          <p:nvPr/>
        </p:nvSpPr>
        <p:spPr bwMode="auto">
          <a:xfrm>
            <a:off x="5534025" y="5257800"/>
            <a:ext cx="773113" cy="577850"/>
          </a:xfrm>
          <a:prstGeom prst="can">
            <a:avLst>
              <a:gd name="adj" fmla="val 44514"/>
            </a:avLst>
          </a:prstGeom>
          <a:solidFill>
            <a:srgbClr val="FFCC66"/>
          </a:solidFill>
          <a:ln w="28575">
            <a:solidFill>
              <a:srgbClr val="FFCC00"/>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090" name="AutoShape 72"/>
          <p:cNvSpPr>
            <a:spLocks noChangeArrowheads="1"/>
          </p:cNvSpPr>
          <p:nvPr/>
        </p:nvSpPr>
        <p:spPr bwMode="auto">
          <a:xfrm>
            <a:off x="5711825" y="5440363"/>
            <a:ext cx="773113" cy="577850"/>
          </a:xfrm>
          <a:prstGeom prst="can">
            <a:avLst>
              <a:gd name="adj" fmla="val 44514"/>
            </a:avLst>
          </a:prstGeom>
          <a:solidFill>
            <a:srgbClr val="FFCC66"/>
          </a:solidFill>
          <a:ln w="28575">
            <a:solidFill>
              <a:srgbClr val="FFCC00"/>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nvGrpSpPr>
          <p:cNvPr id="3091" name="Group 73"/>
          <p:cNvGrpSpPr>
            <a:grpSpLocks/>
          </p:cNvGrpSpPr>
          <p:nvPr/>
        </p:nvGrpSpPr>
        <p:grpSpPr bwMode="auto">
          <a:xfrm>
            <a:off x="3617913" y="4181475"/>
            <a:ext cx="1185862" cy="1047750"/>
            <a:chOff x="1582" y="2771"/>
            <a:chExt cx="815" cy="720"/>
          </a:xfrm>
        </p:grpSpPr>
        <p:sp>
          <p:nvSpPr>
            <p:cNvPr id="3092" name="AutoShape 74"/>
            <p:cNvSpPr>
              <a:spLocks noChangeArrowheads="1"/>
            </p:cNvSpPr>
            <p:nvPr/>
          </p:nvSpPr>
          <p:spPr bwMode="gray">
            <a:xfrm>
              <a:off x="1582" y="2771"/>
              <a:ext cx="527" cy="394"/>
            </a:xfrm>
            <a:prstGeom prst="can">
              <a:avLst>
                <a:gd name="adj" fmla="val 44514"/>
              </a:avLst>
            </a:prstGeom>
            <a:solidFill>
              <a:srgbClr val="6699CC"/>
            </a:solidFill>
            <a:ln w="28575">
              <a:solidFill>
                <a:srgbClr val="6699CC"/>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093" name="AutoShape 75"/>
            <p:cNvSpPr>
              <a:spLocks noChangeArrowheads="1"/>
            </p:cNvSpPr>
            <p:nvPr/>
          </p:nvSpPr>
          <p:spPr bwMode="gray">
            <a:xfrm>
              <a:off x="1678" y="2886"/>
              <a:ext cx="527" cy="394"/>
            </a:xfrm>
            <a:prstGeom prst="can">
              <a:avLst>
                <a:gd name="adj" fmla="val 44514"/>
              </a:avLst>
            </a:prstGeom>
            <a:solidFill>
              <a:srgbClr val="6699CC"/>
            </a:solidFill>
            <a:ln w="28575">
              <a:solidFill>
                <a:srgbClr val="6699CC"/>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094" name="AutoShape 76"/>
            <p:cNvSpPr>
              <a:spLocks noChangeArrowheads="1"/>
            </p:cNvSpPr>
            <p:nvPr/>
          </p:nvSpPr>
          <p:spPr bwMode="gray">
            <a:xfrm>
              <a:off x="1774" y="3001"/>
              <a:ext cx="527" cy="394"/>
            </a:xfrm>
            <a:prstGeom prst="can">
              <a:avLst>
                <a:gd name="adj" fmla="val 44514"/>
              </a:avLst>
            </a:prstGeom>
            <a:solidFill>
              <a:srgbClr val="6699CC"/>
            </a:solidFill>
            <a:ln w="28575">
              <a:solidFill>
                <a:srgbClr val="6699CC"/>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095" name="AutoShape 77"/>
            <p:cNvSpPr>
              <a:spLocks noChangeArrowheads="1"/>
            </p:cNvSpPr>
            <p:nvPr/>
          </p:nvSpPr>
          <p:spPr bwMode="gray">
            <a:xfrm>
              <a:off x="1870" y="3097"/>
              <a:ext cx="527" cy="394"/>
            </a:xfrm>
            <a:prstGeom prst="can">
              <a:avLst>
                <a:gd name="adj" fmla="val 44514"/>
              </a:avLst>
            </a:prstGeom>
            <a:solidFill>
              <a:srgbClr val="6699CC"/>
            </a:solidFill>
            <a:ln w="28575">
              <a:solidFill>
                <a:srgbClr val="6699CC"/>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27100" y="520700"/>
            <a:ext cx="7315200" cy="676275"/>
          </a:xfrm>
        </p:spPr>
        <p:txBody>
          <a:bodyPr/>
          <a:lstStyle/>
          <a:p>
            <a:pPr defTabSz="228600" eaLnBrk="1" hangingPunct="1"/>
            <a:r>
              <a:rPr lang="en-US" altLang="hu-HU" sz="3200"/>
              <a:t>Enlarging the Database</a:t>
            </a:r>
          </a:p>
        </p:txBody>
      </p:sp>
      <p:sp>
        <p:nvSpPr>
          <p:cNvPr id="31747" name="Rectangle 3"/>
          <p:cNvSpPr>
            <a:spLocks noGrp="1" noChangeArrowheads="1"/>
          </p:cNvSpPr>
          <p:nvPr>
            <p:ph type="body" idx="1"/>
          </p:nvPr>
        </p:nvSpPr>
        <p:spPr>
          <a:xfrm>
            <a:off x="863600" y="1816100"/>
            <a:ext cx="7366000" cy="1966913"/>
          </a:xfrm>
        </p:spPr>
        <p:txBody>
          <a:bodyPr/>
          <a:lstStyle/>
          <a:p>
            <a:pPr marL="571500" lvl="1" indent="-457200" defTabSz="228600" eaLnBrk="1" hangingPunct="1"/>
            <a:r>
              <a:rPr lang="en-US" altLang="hu-HU" sz="1800"/>
              <a:t>You can enlarge the database in the following ways:</a:t>
            </a:r>
          </a:p>
          <a:p>
            <a:pPr marL="1028700" lvl="2" indent="-342900" defTabSz="228600" eaLnBrk="1" hangingPunct="1"/>
            <a:r>
              <a:rPr lang="en-US" altLang="hu-HU" sz="1800"/>
              <a:t>Creating a new tablespace</a:t>
            </a:r>
          </a:p>
          <a:p>
            <a:pPr marL="1028700" lvl="2" indent="-342900" defTabSz="228600" eaLnBrk="1" hangingPunct="1"/>
            <a:r>
              <a:rPr lang="en-US" altLang="hu-HU" sz="1800"/>
              <a:t>Adding a data file to an existing tablespace</a:t>
            </a:r>
          </a:p>
          <a:p>
            <a:pPr marL="1028700" lvl="2" indent="-342900" defTabSz="228600" eaLnBrk="1" hangingPunct="1"/>
            <a:r>
              <a:rPr lang="en-US" altLang="hu-HU" sz="1800"/>
              <a:t>Increasing the size of a data file</a:t>
            </a:r>
          </a:p>
          <a:p>
            <a:pPr marL="1028700" lvl="2" indent="-342900" defTabSz="228600" eaLnBrk="1" hangingPunct="1"/>
            <a:r>
              <a:rPr lang="en-US" altLang="hu-HU" sz="1800"/>
              <a:t>Providing for the dynamic growth of a data file</a:t>
            </a:r>
          </a:p>
        </p:txBody>
      </p:sp>
      <p:grpSp>
        <p:nvGrpSpPr>
          <p:cNvPr id="31748" name="Group 4"/>
          <p:cNvGrpSpPr>
            <a:grpSpLocks/>
          </p:cNvGrpSpPr>
          <p:nvPr/>
        </p:nvGrpSpPr>
        <p:grpSpPr bwMode="auto">
          <a:xfrm>
            <a:off x="1603375" y="3848750"/>
            <a:ext cx="5937250" cy="2454275"/>
            <a:chOff x="993" y="2423"/>
            <a:chExt cx="3740" cy="1546"/>
          </a:xfrm>
        </p:grpSpPr>
        <p:grpSp>
          <p:nvGrpSpPr>
            <p:cNvPr id="31749" name="Group 5"/>
            <p:cNvGrpSpPr>
              <a:grpSpLocks/>
            </p:cNvGrpSpPr>
            <p:nvPr/>
          </p:nvGrpSpPr>
          <p:grpSpPr bwMode="auto">
            <a:xfrm>
              <a:off x="1326" y="2719"/>
              <a:ext cx="632" cy="544"/>
              <a:chOff x="1488" y="2304"/>
              <a:chExt cx="1248" cy="1344"/>
            </a:xfrm>
          </p:grpSpPr>
          <p:sp>
            <p:nvSpPr>
              <p:cNvPr id="31764" name="Rectangle 6"/>
              <p:cNvSpPr>
                <a:spLocks noChangeArrowheads="1"/>
              </p:cNvSpPr>
              <p:nvPr/>
            </p:nvSpPr>
            <p:spPr bwMode="gray">
              <a:xfrm>
                <a:off x="1488" y="2578"/>
                <a:ext cx="1248" cy="803"/>
              </a:xfrm>
              <a:prstGeom prst="rect">
                <a:avLst/>
              </a:prstGeom>
              <a:solidFill>
                <a:srgbClr val="9999FF"/>
              </a:solidFill>
              <a:ln w="3175">
                <a:solidFill>
                  <a:srgbClr val="99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765" name="Oval 7"/>
              <p:cNvSpPr>
                <a:spLocks noChangeArrowheads="1"/>
              </p:cNvSpPr>
              <p:nvPr/>
            </p:nvSpPr>
            <p:spPr bwMode="gray">
              <a:xfrm>
                <a:off x="1488" y="2304"/>
                <a:ext cx="1248" cy="515"/>
              </a:xfrm>
              <a:prstGeom prst="ellipse">
                <a:avLst/>
              </a:prstGeom>
              <a:solidFill>
                <a:srgbClr val="CCCC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766" name="Oval 8"/>
              <p:cNvSpPr>
                <a:spLocks noChangeArrowheads="1"/>
              </p:cNvSpPr>
              <p:nvPr/>
            </p:nvSpPr>
            <p:spPr bwMode="gray">
              <a:xfrm>
                <a:off x="1488" y="3133"/>
                <a:ext cx="1248" cy="515"/>
              </a:xfrm>
              <a:prstGeom prst="ellipse">
                <a:avLst/>
              </a:prstGeom>
              <a:solidFill>
                <a:srgbClr val="9999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sp>
          <p:nvSpPr>
            <p:cNvPr id="31750" name="Line 9"/>
            <p:cNvSpPr>
              <a:spLocks noChangeShapeType="1"/>
            </p:cNvSpPr>
            <p:nvPr/>
          </p:nvSpPr>
          <p:spPr bwMode="auto">
            <a:xfrm>
              <a:off x="1224" y="3904"/>
              <a:ext cx="3312" cy="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31751" name="Line 10"/>
            <p:cNvSpPr>
              <a:spLocks noChangeShapeType="1"/>
            </p:cNvSpPr>
            <p:nvPr/>
          </p:nvSpPr>
          <p:spPr bwMode="auto">
            <a:xfrm>
              <a:off x="1232" y="2616"/>
              <a:ext cx="3294" cy="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31752" name="Line 11"/>
            <p:cNvSpPr>
              <a:spLocks noChangeShapeType="1"/>
            </p:cNvSpPr>
            <p:nvPr/>
          </p:nvSpPr>
          <p:spPr bwMode="auto">
            <a:xfrm flipV="1">
              <a:off x="1168" y="2584"/>
              <a:ext cx="0" cy="132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31753" name="Line 12"/>
            <p:cNvSpPr>
              <a:spLocks noChangeShapeType="1"/>
            </p:cNvSpPr>
            <p:nvPr/>
          </p:nvSpPr>
          <p:spPr bwMode="auto">
            <a:xfrm flipV="1">
              <a:off x="4589" y="2584"/>
              <a:ext cx="0" cy="132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31754" name="Rectangle 13"/>
            <p:cNvSpPr>
              <a:spLocks noChangeArrowheads="1"/>
            </p:cNvSpPr>
            <p:nvPr/>
          </p:nvSpPr>
          <p:spPr bwMode="auto">
            <a:xfrm>
              <a:off x="1486" y="3537"/>
              <a:ext cx="9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9888">
                <a:spcBef>
                  <a:spcPct val="20000"/>
                </a:spcBef>
                <a:buChar char="•"/>
                <a:defRPr sz="3200">
                  <a:solidFill>
                    <a:schemeClr val="tx1"/>
                  </a:solidFill>
                  <a:latin typeface="Arial" panose="020B0604020202020204" pitchFamily="34" charset="0"/>
                </a:defRPr>
              </a:lvl1pPr>
              <a:lvl2pPr marL="742950" indent="-285750" defTabSz="369888">
                <a:spcBef>
                  <a:spcPct val="20000"/>
                </a:spcBef>
                <a:buChar char="–"/>
                <a:defRPr sz="2800">
                  <a:solidFill>
                    <a:schemeClr val="tx1"/>
                  </a:solidFill>
                  <a:latin typeface="Arial" panose="020B0604020202020204" pitchFamily="34" charset="0"/>
                </a:defRPr>
              </a:lvl2pPr>
              <a:lvl3pPr marL="1143000" indent="-228600" defTabSz="369888">
                <a:spcBef>
                  <a:spcPct val="20000"/>
                </a:spcBef>
                <a:buChar char="•"/>
                <a:defRPr sz="2400">
                  <a:solidFill>
                    <a:schemeClr val="tx1"/>
                  </a:solidFill>
                  <a:latin typeface="Arial" panose="020B0604020202020204" pitchFamily="34" charset="0"/>
                </a:defRPr>
              </a:lvl3pPr>
              <a:lvl4pPr marL="1600200" indent="-228600" defTabSz="369888">
                <a:spcBef>
                  <a:spcPct val="20000"/>
                </a:spcBef>
                <a:buChar char="–"/>
                <a:defRPr sz="2000">
                  <a:solidFill>
                    <a:schemeClr val="tx1"/>
                  </a:solidFill>
                  <a:latin typeface="Arial" panose="020B0604020202020204" pitchFamily="34" charset="0"/>
                </a:defRPr>
              </a:lvl4pPr>
              <a:lvl5pPr marL="2057400" indent="-228600" defTabSz="369888">
                <a:spcBef>
                  <a:spcPct val="20000"/>
                </a:spcBef>
                <a:buChar char="»"/>
                <a:defRPr sz="2000">
                  <a:solidFill>
                    <a:schemeClr val="tx1"/>
                  </a:solidFill>
                  <a:latin typeface="Arial" panose="020B0604020202020204" pitchFamily="34" charset="0"/>
                </a:defRPr>
              </a:lvl5pPr>
              <a:lvl6pPr marL="25146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en-US" altLang="hu-HU" sz="1800" b="1">
                  <a:latin typeface="Courier New" panose="02070309020205020404" pitchFamily="49" charset="0"/>
                </a:rPr>
                <a:t>SYSTEM </a:t>
              </a:r>
            </a:p>
            <a:p>
              <a:pPr algn="ctr">
                <a:lnSpc>
                  <a:spcPct val="85000"/>
                </a:lnSpc>
                <a:spcBef>
                  <a:spcPct val="0"/>
                </a:spcBef>
                <a:buFontTx/>
                <a:buNone/>
              </a:pPr>
              <a:r>
                <a:rPr lang="en-US" altLang="hu-HU" sz="1800" b="1"/>
                <a:t>tablespace</a:t>
              </a:r>
            </a:p>
          </p:txBody>
        </p:sp>
        <p:sp>
          <p:nvSpPr>
            <p:cNvPr id="31755" name="Line 14"/>
            <p:cNvSpPr>
              <a:spLocks noChangeShapeType="1"/>
            </p:cNvSpPr>
            <p:nvPr/>
          </p:nvSpPr>
          <p:spPr bwMode="auto">
            <a:xfrm flipH="1" flipV="1">
              <a:off x="2872" y="2632"/>
              <a:ext cx="7" cy="1232"/>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31756" name="Rectangle 15"/>
            <p:cNvSpPr>
              <a:spLocks noChangeArrowheads="1"/>
            </p:cNvSpPr>
            <p:nvPr/>
          </p:nvSpPr>
          <p:spPr bwMode="auto">
            <a:xfrm>
              <a:off x="3262" y="3537"/>
              <a:ext cx="9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9888">
                <a:spcBef>
                  <a:spcPct val="20000"/>
                </a:spcBef>
                <a:buChar char="•"/>
                <a:defRPr sz="3200">
                  <a:solidFill>
                    <a:schemeClr val="tx1"/>
                  </a:solidFill>
                  <a:latin typeface="Arial" panose="020B0604020202020204" pitchFamily="34" charset="0"/>
                </a:defRPr>
              </a:lvl1pPr>
              <a:lvl2pPr marL="742950" indent="-285750" defTabSz="369888">
                <a:spcBef>
                  <a:spcPct val="20000"/>
                </a:spcBef>
                <a:buChar char="–"/>
                <a:defRPr sz="2800">
                  <a:solidFill>
                    <a:schemeClr val="tx1"/>
                  </a:solidFill>
                  <a:latin typeface="Arial" panose="020B0604020202020204" pitchFamily="34" charset="0"/>
                </a:defRPr>
              </a:lvl2pPr>
              <a:lvl3pPr marL="1143000" indent="-228600" defTabSz="369888">
                <a:spcBef>
                  <a:spcPct val="20000"/>
                </a:spcBef>
                <a:buChar char="•"/>
                <a:defRPr sz="2400">
                  <a:solidFill>
                    <a:schemeClr val="tx1"/>
                  </a:solidFill>
                  <a:latin typeface="Arial" panose="020B0604020202020204" pitchFamily="34" charset="0"/>
                </a:defRPr>
              </a:lvl3pPr>
              <a:lvl4pPr marL="1600200" indent="-228600" defTabSz="369888">
                <a:spcBef>
                  <a:spcPct val="20000"/>
                </a:spcBef>
                <a:buChar char="–"/>
                <a:defRPr sz="2000">
                  <a:solidFill>
                    <a:schemeClr val="tx1"/>
                  </a:solidFill>
                  <a:latin typeface="Arial" panose="020B0604020202020204" pitchFamily="34" charset="0"/>
                </a:defRPr>
              </a:lvl4pPr>
              <a:lvl5pPr marL="2057400" indent="-228600" defTabSz="369888">
                <a:spcBef>
                  <a:spcPct val="20000"/>
                </a:spcBef>
                <a:buChar char="»"/>
                <a:defRPr sz="2000">
                  <a:solidFill>
                    <a:schemeClr val="tx1"/>
                  </a:solidFill>
                  <a:latin typeface="Arial" panose="020B0604020202020204" pitchFamily="34" charset="0"/>
                </a:defRPr>
              </a:lvl5pPr>
              <a:lvl6pPr marL="25146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698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en-US" altLang="hu-HU" sz="1800" b="1">
                  <a:latin typeface="Courier New" panose="02070309020205020404" pitchFamily="49" charset="0"/>
                </a:rPr>
                <a:t>INVENTORY </a:t>
              </a:r>
            </a:p>
            <a:p>
              <a:pPr algn="ctr">
                <a:lnSpc>
                  <a:spcPct val="85000"/>
                </a:lnSpc>
                <a:spcBef>
                  <a:spcPct val="0"/>
                </a:spcBef>
                <a:buFontTx/>
                <a:buNone/>
              </a:pPr>
              <a:r>
                <a:rPr lang="en-US" altLang="hu-HU" sz="1800" b="1"/>
                <a:t>tablespace</a:t>
              </a:r>
            </a:p>
          </p:txBody>
        </p:sp>
        <p:graphicFrame>
          <p:nvGraphicFramePr>
            <p:cNvPr id="31757" name="Object 16"/>
            <p:cNvGraphicFramePr>
              <a:graphicFrameLocks noChangeAspect="1"/>
            </p:cNvGraphicFramePr>
            <p:nvPr/>
          </p:nvGraphicFramePr>
          <p:xfrm>
            <a:off x="3416" y="2759"/>
            <a:ext cx="648" cy="738"/>
          </p:xfrm>
          <a:graphic>
            <a:graphicData uri="http://schemas.openxmlformats.org/presentationml/2006/ole">
              <mc:AlternateContent xmlns:mc="http://schemas.openxmlformats.org/markup-compatibility/2006">
                <mc:Choice xmlns:v="urn:schemas-microsoft-com:vml" Requires="v">
                  <p:oleObj name="Photo Editor Photo" r:id="rId3" imgW="1028844" imgH="1171429" progId="MSPhotoEd.3">
                    <p:embed/>
                  </p:oleObj>
                </mc:Choice>
                <mc:Fallback>
                  <p:oleObj name="Photo Editor Photo" r:id="rId3" imgW="1028844" imgH="1171429" progId="MSPhotoEd.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 y="2759"/>
                          <a:ext cx="648" cy="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1758" name="Group 17"/>
            <p:cNvGrpSpPr>
              <a:grpSpLocks/>
            </p:cNvGrpSpPr>
            <p:nvPr/>
          </p:nvGrpSpPr>
          <p:grpSpPr bwMode="auto">
            <a:xfrm>
              <a:off x="2081" y="2719"/>
              <a:ext cx="632" cy="818"/>
              <a:chOff x="1488" y="2304"/>
              <a:chExt cx="1248" cy="1344"/>
            </a:xfrm>
          </p:grpSpPr>
          <p:sp>
            <p:nvSpPr>
              <p:cNvPr id="31761" name="Rectangle 18"/>
              <p:cNvSpPr>
                <a:spLocks noChangeArrowheads="1"/>
              </p:cNvSpPr>
              <p:nvPr/>
            </p:nvSpPr>
            <p:spPr bwMode="gray">
              <a:xfrm>
                <a:off x="1488" y="2578"/>
                <a:ext cx="1248" cy="803"/>
              </a:xfrm>
              <a:prstGeom prst="rect">
                <a:avLst/>
              </a:prstGeom>
              <a:solidFill>
                <a:srgbClr val="9999FF"/>
              </a:solidFill>
              <a:ln w="3175">
                <a:solidFill>
                  <a:srgbClr val="9999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762" name="Oval 19"/>
              <p:cNvSpPr>
                <a:spLocks noChangeArrowheads="1"/>
              </p:cNvSpPr>
              <p:nvPr/>
            </p:nvSpPr>
            <p:spPr bwMode="gray">
              <a:xfrm>
                <a:off x="1488" y="2304"/>
                <a:ext cx="1248" cy="515"/>
              </a:xfrm>
              <a:prstGeom prst="ellipse">
                <a:avLst/>
              </a:prstGeom>
              <a:solidFill>
                <a:srgbClr val="CCCC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763" name="Oval 20"/>
              <p:cNvSpPr>
                <a:spLocks noChangeArrowheads="1"/>
              </p:cNvSpPr>
              <p:nvPr/>
            </p:nvSpPr>
            <p:spPr bwMode="gray">
              <a:xfrm>
                <a:off x="1488" y="3133"/>
                <a:ext cx="1248" cy="515"/>
              </a:xfrm>
              <a:prstGeom prst="ellipse">
                <a:avLst/>
              </a:prstGeom>
              <a:solidFill>
                <a:srgbClr val="9999FF"/>
              </a:solidFill>
              <a:ln w="3175">
                <a:solidFill>
                  <a:srgbClr val="99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sp>
          <p:nvSpPr>
            <p:cNvPr id="31759" name="Rectangle 21"/>
            <p:cNvSpPr>
              <a:spLocks noChangeArrowheads="1"/>
            </p:cNvSpPr>
            <p:nvPr/>
          </p:nvSpPr>
          <p:spPr bwMode="auto">
            <a:xfrm>
              <a:off x="993" y="2423"/>
              <a:ext cx="3740" cy="1546"/>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31760" name="Text Box 22"/>
            <p:cNvSpPr txBox="1">
              <a:spLocks noChangeArrowheads="1"/>
            </p:cNvSpPr>
            <p:nvPr/>
          </p:nvSpPr>
          <p:spPr bwMode="auto">
            <a:xfrm>
              <a:off x="2502" y="2423"/>
              <a:ext cx="7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defTabSz="228600">
                <a:spcBef>
                  <a:spcPct val="20000"/>
                </a:spcBef>
                <a:buChar char="•"/>
                <a:defRPr sz="3200">
                  <a:solidFill>
                    <a:schemeClr val="tx1"/>
                  </a:solidFill>
                  <a:latin typeface="Arial" panose="020B0604020202020204" pitchFamily="34" charset="0"/>
                </a:defRPr>
              </a:lvl1pPr>
              <a:lvl2pPr marL="742950" indent="-285750" defTabSz="228600">
                <a:spcBef>
                  <a:spcPct val="20000"/>
                </a:spcBef>
                <a:buChar char="–"/>
                <a:defRPr sz="2800">
                  <a:solidFill>
                    <a:schemeClr val="tx1"/>
                  </a:solidFill>
                  <a:latin typeface="Arial" panose="020B0604020202020204" pitchFamily="34" charset="0"/>
                </a:defRPr>
              </a:lvl2pPr>
              <a:lvl3pPr marL="1143000" indent="-228600" defTabSz="228600">
                <a:spcBef>
                  <a:spcPct val="20000"/>
                </a:spcBef>
                <a:buChar char="•"/>
                <a:defRPr sz="2400">
                  <a:solidFill>
                    <a:schemeClr val="tx1"/>
                  </a:solidFill>
                  <a:latin typeface="Arial" panose="020B0604020202020204" pitchFamily="34" charset="0"/>
                </a:defRPr>
              </a:lvl3pPr>
              <a:lvl4pPr marL="1600200" indent="-228600" defTabSz="228600">
                <a:spcBef>
                  <a:spcPct val="20000"/>
                </a:spcBef>
                <a:buChar char="–"/>
                <a:defRPr sz="2000">
                  <a:solidFill>
                    <a:schemeClr val="tx1"/>
                  </a:solidFill>
                  <a:latin typeface="Arial" panose="020B0604020202020204" pitchFamily="34" charset="0"/>
                </a:defRPr>
              </a:lvl4pPr>
              <a:lvl5pPr marL="2057400" indent="-228600" defTabSz="228600">
                <a:spcBef>
                  <a:spcPct val="20000"/>
                </a:spcBef>
                <a:buChar char="»"/>
                <a:defRPr sz="2000">
                  <a:solidFill>
                    <a:schemeClr val="tx1"/>
                  </a:solidFill>
                  <a:latin typeface="Arial" panose="020B0604020202020204" pitchFamily="34" charset="0"/>
                </a:defRPr>
              </a:lvl5pPr>
              <a:lvl6pPr marL="25146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00"/>
                </a:buClr>
                <a:buFontTx/>
                <a:buNone/>
              </a:pPr>
              <a:r>
                <a:rPr lang="en-US" altLang="hu-HU" sz="1800" b="1"/>
                <a:t>Database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B6E86BB-3215-C970-E9D5-973320509437}"/>
              </a:ext>
            </a:extLst>
          </p:cNvPr>
          <p:cNvPicPr>
            <a:picLocks noChangeAspect="1"/>
          </p:cNvPicPr>
          <p:nvPr/>
        </p:nvPicPr>
        <p:blipFill>
          <a:blip r:embed="rId2"/>
          <a:stretch>
            <a:fillRect/>
          </a:stretch>
        </p:blipFill>
        <p:spPr>
          <a:xfrm>
            <a:off x="2657474" y="1252537"/>
            <a:ext cx="4722837" cy="5368996"/>
          </a:xfrm>
          <a:prstGeom prst="rect">
            <a:avLst/>
          </a:prstGeom>
        </p:spPr>
      </p:pic>
    </p:spTree>
    <p:extLst>
      <p:ext uri="{BB962C8B-B14F-4D97-AF65-F5344CB8AC3E}">
        <p14:creationId xmlns:p14="http://schemas.microsoft.com/office/powerpoint/2010/main" val="232378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6A000FFF-CEDD-1212-4092-43441E9D409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13315" name="Footer Placeholder 4">
            <a:extLst>
              <a:ext uri="{FF2B5EF4-FFF2-40B4-BE49-F238E27FC236}">
                <a16:creationId xmlns:a16="http://schemas.microsoft.com/office/drawing/2014/main" id="{F4C0414A-8C3F-8FF4-29AF-B66388F200C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13316" name="Slide Number Placeholder 5">
            <a:extLst>
              <a:ext uri="{FF2B5EF4-FFF2-40B4-BE49-F238E27FC236}">
                <a16:creationId xmlns:a16="http://schemas.microsoft.com/office/drawing/2014/main" id="{82E30283-D1B4-4E03-E7CC-4E48F098ED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8FAC19FD-2202-4471-AABB-8C52215A01CE}" type="slidenum">
              <a:rPr lang="en-US" altLang="hu-HU" sz="900"/>
              <a:pPr/>
              <a:t>6</a:t>
            </a:fld>
            <a:endParaRPr lang="en-US" altLang="hu-HU" sz="900"/>
          </a:p>
        </p:txBody>
      </p:sp>
      <p:sp>
        <p:nvSpPr>
          <p:cNvPr id="13317" name="Rectangle 2">
            <a:extLst>
              <a:ext uri="{FF2B5EF4-FFF2-40B4-BE49-F238E27FC236}">
                <a16:creationId xmlns:a16="http://schemas.microsoft.com/office/drawing/2014/main" id="{B548B26D-C20E-72F3-7937-B54B7CDDB457}"/>
              </a:ext>
            </a:extLst>
          </p:cNvPr>
          <p:cNvSpPr>
            <a:spLocks noGrp="1" noChangeArrowheads="1"/>
          </p:cNvSpPr>
          <p:nvPr>
            <p:ph type="title"/>
          </p:nvPr>
        </p:nvSpPr>
        <p:spPr/>
        <p:txBody>
          <a:bodyPr/>
          <a:lstStyle/>
          <a:p>
            <a:pPr eaLnBrk="1" hangingPunct="1"/>
            <a:r>
              <a:rPr lang="hu-HU" altLang="hu-HU"/>
              <a:t>Mágneslemezek</a:t>
            </a:r>
            <a:endParaRPr lang="en-US" altLang="hu-HU"/>
          </a:p>
        </p:txBody>
      </p:sp>
      <p:sp>
        <p:nvSpPr>
          <p:cNvPr id="13318" name="Rectangle 3">
            <a:extLst>
              <a:ext uri="{FF2B5EF4-FFF2-40B4-BE49-F238E27FC236}">
                <a16:creationId xmlns:a16="http://schemas.microsoft.com/office/drawing/2014/main" id="{0A4812FA-DABB-E0D4-A2C0-751708BC05FC}"/>
              </a:ext>
            </a:extLst>
          </p:cNvPr>
          <p:cNvSpPr>
            <a:spLocks noGrp="1" noChangeArrowheads="1"/>
          </p:cNvSpPr>
          <p:nvPr>
            <p:ph type="body" idx="1"/>
          </p:nvPr>
        </p:nvSpPr>
        <p:spPr/>
        <p:txBody>
          <a:bodyPr/>
          <a:lstStyle/>
          <a:p>
            <a:pPr eaLnBrk="1" hangingPunct="1"/>
            <a:r>
              <a:rPr lang="hu-HU" altLang="hu-HU"/>
              <a:t>Tetszőleges elérés</a:t>
            </a:r>
            <a:endParaRPr lang="en-US" altLang="hu-HU"/>
          </a:p>
          <a:p>
            <a:pPr eaLnBrk="1" hangingPunct="1"/>
            <a:r>
              <a:rPr lang="hu-HU" altLang="hu-HU"/>
              <a:t>Olcsó</a:t>
            </a:r>
            <a:endParaRPr lang="en-US" altLang="hu-HU"/>
          </a:p>
          <a:p>
            <a:pPr eaLnBrk="1" hangingPunct="1"/>
            <a:r>
              <a:rPr lang="hu-HU" altLang="hu-HU"/>
              <a:t>Nem felejtő</a:t>
            </a:r>
            <a:endParaRPr lang="en-US" altLang="hu-HU"/>
          </a:p>
        </p:txBody>
      </p:sp>
      <p:grpSp>
        <p:nvGrpSpPr>
          <p:cNvPr id="13319" name="Group 17">
            <a:extLst>
              <a:ext uri="{FF2B5EF4-FFF2-40B4-BE49-F238E27FC236}">
                <a16:creationId xmlns:a16="http://schemas.microsoft.com/office/drawing/2014/main" id="{8E6F43C1-9ECD-CF0B-4AB1-829D13E656B4}"/>
              </a:ext>
            </a:extLst>
          </p:cNvPr>
          <p:cNvGrpSpPr>
            <a:grpSpLocks/>
          </p:cNvGrpSpPr>
          <p:nvPr/>
        </p:nvGrpSpPr>
        <p:grpSpPr bwMode="auto">
          <a:xfrm>
            <a:off x="4256088" y="2619375"/>
            <a:ext cx="4514850" cy="3524250"/>
            <a:chOff x="3857620" y="2357430"/>
            <a:chExt cx="4514850" cy="3524250"/>
          </a:xfrm>
        </p:grpSpPr>
        <p:pic>
          <p:nvPicPr>
            <p:cNvPr id="13320" name="Picture 7">
              <a:extLst>
                <a:ext uri="{FF2B5EF4-FFF2-40B4-BE49-F238E27FC236}">
                  <a16:creationId xmlns:a16="http://schemas.microsoft.com/office/drawing/2014/main" id="{C31EA86A-C6A7-6B37-58DB-F0486B22D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0" y="2357430"/>
              <a:ext cx="45148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8">
              <a:extLst>
                <a:ext uri="{FF2B5EF4-FFF2-40B4-BE49-F238E27FC236}">
                  <a16:creationId xmlns:a16="http://schemas.microsoft.com/office/drawing/2014/main" id="{EE4D8184-870D-9293-3BBD-29191DB6FD21}"/>
                </a:ext>
              </a:extLst>
            </p:cNvPr>
            <p:cNvSpPr txBox="1">
              <a:spLocks noChangeArrowheads="1"/>
            </p:cNvSpPr>
            <p:nvPr/>
          </p:nvSpPr>
          <p:spPr bwMode="auto">
            <a:xfrm>
              <a:off x="4071934" y="2503504"/>
              <a:ext cx="642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sáv</a:t>
              </a:r>
            </a:p>
          </p:txBody>
        </p:sp>
        <p:sp>
          <p:nvSpPr>
            <p:cNvPr id="13322" name="TextBox 9">
              <a:extLst>
                <a:ext uri="{FF2B5EF4-FFF2-40B4-BE49-F238E27FC236}">
                  <a16:creationId xmlns:a16="http://schemas.microsoft.com/office/drawing/2014/main" id="{40B5247C-F5A9-7142-731D-EE659FF2911D}"/>
                </a:ext>
              </a:extLst>
            </p:cNvPr>
            <p:cNvSpPr txBox="1">
              <a:spLocks noChangeArrowheads="1"/>
            </p:cNvSpPr>
            <p:nvPr/>
          </p:nvSpPr>
          <p:spPr bwMode="auto">
            <a:xfrm>
              <a:off x="3884916" y="3275674"/>
              <a:ext cx="642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szektor</a:t>
              </a:r>
            </a:p>
          </p:txBody>
        </p:sp>
        <p:sp>
          <p:nvSpPr>
            <p:cNvPr id="13323" name="TextBox 10">
              <a:extLst>
                <a:ext uri="{FF2B5EF4-FFF2-40B4-BE49-F238E27FC236}">
                  <a16:creationId xmlns:a16="http://schemas.microsoft.com/office/drawing/2014/main" id="{B7645DCB-4D69-4077-7075-4B584AAB8FF9}"/>
                </a:ext>
              </a:extLst>
            </p:cNvPr>
            <p:cNvSpPr txBox="1">
              <a:spLocks noChangeArrowheads="1"/>
            </p:cNvSpPr>
            <p:nvPr/>
          </p:nvSpPr>
          <p:spPr bwMode="auto">
            <a:xfrm>
              <a:off x="3925860" y="4299904"/>
              <a:ext cx="7858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cilinder</a:t>
              </a:r>
            </a:p>
          </p:txBody>
        </p:sp>
        <p:sp>
          <p:nvSpPr>
            <p:cNvPr id="13324" name="TextBox 11">
              <a:extLst>
                <a:ext uri="{FF2B5EF4-FFF2-40B4-BE49-F238E27FC236}">
                  <a16:creationId xmlns:a16="http://schemas.microsoft.com/office/drawing/2014/main" id="{B91FFCEF-02BF-68D3-F776-94A7E358F408}"/>
                </a:ext>
              </a:extLst>
            </p:cNvPr>
            <p:cNvSpPr txBox="1">
              <a:spLocks noChangeArrowheads="1"/>
            </p:cNvSpPr>
            <p:nvPr/>
          </p:nvSpPr>
          <p:spPr bwMode="auto">
            <a:xfrm>
              <a:off x="3986848" y="5146710"/>
              <a:ext cx="7858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korong</a:t>
              </a:r>
            </a:p>
          </p:txBody>
        </p:sp>
        <p:sp>
          <p:nvSpPr>
            <p:cNvPr id="13325" name="TextBox 12">
              <a:extLst>
                <a:ext uri="{FF2B5EF4-FFF2-40B4-BE49-F238E27FC236}">
                  <a16:creationId xmlns:a16="http://schemas.microsoft.com/office/drawing/2014/main" id="{0413D5FF-7FBF-DD17-8D32-0D39B9A7F676}"/>
                </a:ext>
              </a:extLst>
            </p:cNvPr>
            <p:cNvSpPr txBox="1">
              <a:spLocks noChangeArrowheads="1"/>
            </p:cNvSpPr>
            <p:nvPr/>
          </p:nvSpPr>
          <p:spPr bwMode="auto">
            <a:xfrm>
              <a:off x="5109812" y="5531196"/>
              <a:ext cx="7858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forgás</a:t>
              </a:r>
            </a:p>
          </p:txBody>
        </p:sp>
        <p:sp>
          <p:nvSpPr>
            <p:cNvPr id="13326" name="TextBox 13">
              <a:extLst>
                <a:ext uri="{FF2B5EF4-FFF2-40B4-BE49-F238E27FC236}">
                  <a16:creationId xmlns:a16="http://schemas.microsoft.com/office/drawing/2014/main" id="{F6F8A953-5B7E-D618-4923-3385ACE388D6}"/>
                </a:ext>
              </a:extLst>
            </p:cNvPr>
            <p:cNvSpPr txBox="1">
              <a:spLocks noChangeArrowheads="1"/>
            </p:cNvSpPr>
            <p:nvPr/>
          </p:nvSpPr>
          <p:spPr bwMode="auto">
            <a:xfrm>
              <a:off x="5895630" y="5357826"/>
              <a:ext cx="7858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kar</a:t>
              </a:r>
            </a:p>
          </p:txBody>
        </p:sp>
        <p:sp>
          <p:nvSpPr>
            <p:cNvPr id="13327" name="TextBox 14">
              <a:extLst>
                <a:ext uri="{FF2B5EF4-FFF2-40B4-BE49-F238E27FC236}">
                  <a16:creationId xmlns:a16="http://schemas.microsoft.com/office/drawing/2014/main" id="{E5BD794A-4CCC-CA19-1200-6144BF290999}"/>
                </a:ext>
              </a:extLst>
            </p:cNvPr>
            <p:cNvSpPr txBox="1">
              <a:spLocks noChangeArrowheads="1"/>
            </p:cNvSpPr>
            <p:nvPr/>
          </p:nvSpPr>
          <p:spPr bwMode="auto">
            <a:xfrm>
              <a:off x="5517540" y="2486658"/>
              <a:ext cx="642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tengely</a:t>
              </a:r>
            </a:p>
          </p:txBody>
        </p:sp>
        <p:sp>
          <p:nvSpPr>
            <p:cNvPr id="13328" name="TextBox 15">
              <a:extLst>
                <a:ext uri="{FF2B5EF4-FFF2-40B4-BE49-F238E27FC236}">
                  <a16:creationId xmlns:a16="http://schemas.microsoft.com/office/drawing/2014/main" id="{090F3116-8565-4D36-EE96-EF8F740A3A4B}"/>
                </a:ext>
              </a:extLst>
            </p:cNvPr>
            <p:cNvSpPr txBox="1">
              <a:spLocks noChangeArrowheads="1"/>
            </p:cNvSpPr>
            <p:nvPr/>
          </p:nvSpPr>
          <p:spPr bwMode="auto">
            <a:xfrm>
              <a:off x="7429520" y="3071810"/>
              <a:ext cx="6429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kar</a:t>
              </a:r>
            </a:p>
            <a:p>
              <a:r>
                <a:rPr lang="hu-HU" altLang="hu-HU" sz="1200">
                  <a:latin typeface="Times New Roman" panose="02020603050405020304" pitchFamily="18" charset="0"/>
                  <a:cs typeface="Times New Roman" panose="02020603050405020304" pitchFamily="18" charset="0"/>
                </a:rPr>
                <a:t>vezérlő</a:t>
              </a:r>
            </a:p>
          </p:txBody>
        </p:sp>
        <p:sp>
          <p:nvSpPr>
            <p:cNvPr id="13329" name="TextBox 16">
              <a:extLst>
                <a:ext uri="{FF2B5EF4-FFF2-40B4-BE49-F238E27FC236}">
                  <a16:creationId xmlns:a16="http://schemas.microsoft.com/office/drawing/2014/main" id="{3FE6CF2B-0AFB-E27B-491B-C37DA49D13F4}"/>
                </a:ext>
              </a:extLst>
            </p:cNvPr>
            <p:cNvSpPr txBox="1">
              <a:spLocks noChangeArrowheads="1"/>
            </p:cNvSpPr>
            <p:nvPr/>
          </p:nvSpPr>
          <p:spPr bwMode="auto">
            <a:xfrm>
              <a:off x="5929322" y="4214818"/>
              <a:ext cx="928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200">
                  <a:latin typeface="Times New Roman" panose="02020603050405020304" pitchFamily="18" charset="0"/>
                  <a:cs typeface="Times New Roman" panose="02020603050405020304" pitchFamily="18" charset="0"/>
                </a:rPr>
                <a:t>író-olvasó fej</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a:extLst>
              <a:ext uri="{FF2B5EF4-FFF2-40B4-BE49-F238E27FC236}">
                <a16:creationId xmlns:a16="http://schemas.microsoft.com/office/drawing/2014/main" id="{A724C885-C1F1-A5F2-6361-BEF399702BB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14339" name="Footer Placeholder 4">
            <a:extLst>
              <a:ext uri="{FF2B5EF4-FFF2-40B4-BE49-F238E27FC236}">
                <a16:creationId xmlns:a16="http://schemas.microsoft.com/office/drawing/2014/main" id="{5F2C77B3-1CB0-74D5-5A66-EE43F9ECFD2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14340" name="Slide Number Placeholder 5">
            <a:extLst>
              <a:ext uri="{FF2B5EF4-FFF2-40B4-BE49-F238E27FC236}">
                <a16:creationId xmlns:a16="http://schemas.microsoft.com/office/drawing/2014/main" id="{A2974BA1-D8B0-597B-D5BA-1060FF30FA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6DBA5B8F-581B-4F34-9D44-37BE606D4DC2}" type="slidenum">
              <a:rPr lang="en-US" altLang="hu-HU" sz="900"/>
              <a:pPr/>
              <a:t>7</a:t>
            </a:fld>
            <a:endParaRPr lang="en-US" altLang="hu-HU" sz="900"/>
          </a:p>
        </p:txBody>
      </p:sp>
      <p:sp>
        <p:nvSpPr>
          <p:cNvPr id="14341" name="Rectangle 2">
            <a:extLst>
              <a:ext uri="{FF2B5EF4-FFF2-40B4-BE49-F238E27FC236}">
                <a16:creationId xmlns:a16="http://schemas.microsoft.com/office/drawing/2014/main" id="{39D67EA2-2B15-BBF9-8F0A-6BD6796AAA5D}"/>
              </a:ext>
            </a:extLst>
          </p:cNvPr>
          <p:cNvSpPr>
            <a:spLocks noGrp="1" noChangeArrowheads="1"/>
          </p:cNvSpPr>
          <p:nvPr>
            <p:ph type="title"/>
          </p:nvPr>
        </p:nvSpPr>
        <p:spPr/>
        <p:txBody>
          <a:bodyPr/>
          <a:lstStyle/>
          <a:p>
            <a:pPr eaLnBrk="1" hangingPunct="1"/>
            <a:r>
              <a:rPr lang="hu-HU" altLang="hu-HU"/>
              <a:t>Hogyan működnek a lemezek?</a:t>
            </a:r>
            <a:endParaRPr lang="en-US" altLang="hu-HU"/>
          </a:p>
        </p:txBody>
      </p:sp>
      <p:sp>
        <p:nvSpPr>
          <p:cNvPr id="14342" name="Rectangle 3">
            <a:extLst>
              <a:ext uri="{FF2B5EF4-FFF2-40B4-BE49-F238E27FC236}">
                <a16:creationId xmlns:a16="http://schemas.microsoft.com/office/drawing/2014/main" id="{67887F5D-0B2C-C772-393E-F7333F9935D4}"/>
              </a:ext>
            </a:extLst>
          </p:cNvPr>
          <p:cNvSpPr>
            <a:spLocks noGrp="1" noChangeArrowheads="1"/>
          </p:cNvSpPr>
          <p:nvPr>
            <p:ph type="body" idx="1"/>
          </p:nvPr>
        </p:nvSpPr>
        <p:spPr/>
        <p:txBody>
          <a:bodyPr/>
          <a:lstStyle/>
          <a:p>
            <a:pPr eaLnBrk="1" hangingPunct="1"/>
            <a:r>
              <a:rPr lang="hu-HU" altLang="hu-HU"/>
              <a:t>Korong: mágneses tároló réteggel borított</a:t>
            </a:r>
            <a:endParaRPr lang="en-US" altLang="hu-HU"/>
          </a:p>
          <a:p>
            <a:pPr eaLnBrk="1" hangingPunct="1"/>
            <a:r>
              <a:rPr lang="hu-HU" altLang="hu-HU"/>
              <a:t>Sáv: a korongfelület logikai felosztása</a:t>
            </a:r>
            <a:endParaRPr lang="en-US" altLang="hu-HU"/>
          </a:p>
          <a:p>
            <a:pPr eaLnBrk="1" hangingPunct="1"/>
            <a:r>
              <a:rPr lang="hu-HU" altLang="hu-HU"/>
              <a:t>Szektor: sáv hardver általi felosztása</a:t>
            </a:r>
            <a:endParaRPr lang="en-US" altLang="hu-HU"/>
          </a:p>
          <a:p>
            <a:pPr eaLnBrk="1" hangingPunct="1"/>
            <a:r>
              <a:rPr lang="hu-HU" altLang="hu-HU"/>
              <a:t>Blokk: sáv OS általi</a:t>
            </a:r>
            <a:br>
              <a:rPr lang="hu-HU" altLang="hu-HU"/>
            </a:br>
            <a:r>
              <a:rPr lang="hu-HU" altLang="hu-HU"/>
              <a:t>felosztása</a:t>
            </a:r>
            <a:endParaRPr lang="en-US" altLang="hu-HU"/>
          </a:p>
          <a:p>
            <a:pPr lvl="1" eaLnBrk="1" hangingPunct="1"/>
            <a:r>
              <a:rPr lang="hu-HU" altLang="hu-HU"/>
              <a:t>Tipikus blokkméretek</a:t>
            </a:r>
            <a:r>
              <a:rPr lang="en-US" altLang="hu-HU"/>
              <a:t>: </a:t>
            </a:r>
          </a:p>
          <a:p>
            <a:pPr marL="1162050" lvl="2" eaLnBrk="1" hangingPunct="1">
              <a:buFontTx/>
              <a:buNone/>
            </a:pPr>
            <a:r>
              <a:rPr lang="en-US" altLang="hu-HU"/>
              <a:t>512 B, 2</a:t>
            </a:r>
            <a:r>
              <a:rPr lang="hu-HU" altLang="hu-HU"/>
              <a:t>k</a:t>
            </a:r>
            <a:r>
              <a:rPr lang="en-US" altLang="hu-HU"/>
              <a:t>B, 4</a:t>
            </a:r>
            <a:r>
              <a:rPr lang="hu-HU" altLang="hu-HU"/>
              <a:t>k</a:t>
            </a:r>
            <a:r>
              <a:rPr lang="en-US" altLang="hu-HU"/>
              <a:t>B</a:t>
            </a:r>
          </a:p>
          <a:p>
            <a:pPr eaLnBrk="1" hangingPunct="1"/>
            <a:r>
              <a:rPr lang="hu-HU" altLang="hu-HU"/>
              <a:t>Író/olvasó fej</a:t>
            </a:r>
            <a:endParaRPr lang="en-US" altLang="hu-HU"/>
          </a:p>
        </p:txBody>
      </p:sp>
      <p:grpSp>
        <p:nvGrpSpPr>
          <p:cNvPr id="14343" name="Group 7">
            <a:extLst>
              <a:ext uri="{FF2B5EF4-FFF2-40B4-BE49-F238E27FC236}">
                <a16:creationId xmlns:a16="http://schemas.microsoft.com/office/drawing/2014/main" id="{154053CD-F78B-D444-A297-F70BF010FA07}"/>
              </a:ext>
            </a:extLst>
          </p:cNvPr>
          <p:cNvGrpSpPr>
            <a:grpSpLocks/>
          </p:cNvGrpSpPr>
          <p:nvPr/>
        </p:nvGrpSpPr>
        <p:grpSpPr bwMode="auto">
          <a:xfrm>
            <a:off x="4256088" y="2619375"/>
            <a:ext cx="4514850" cy="3524250"/>
            <a:chOff x="3857620" y="2357430"/>
            <a:chExt cx="4514850" cy="3524250"/>
          </a:xfrm>
        </p:grpSpPr>
        <p:pic>
          <p:nvPicPr>
            <p:cNvPr id="14344" name="Picture 7">
              <a:extLst>
                <a:ext uri="{FF2B5EF4-FFF2-40B4-BE49-F238E27FC236}">
                  <a16:creationId xmlns:a16="http://schemas.microsoft.com/office/drawing/2014/main" id="{FE926C9E-1FCC-1B28-F645-07BBCD95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0" y="2357430"/>
              <a:ext cx="45148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9">
              <a:extLst>
                <a:ext uri="{FF2B5EF4-FFF2-40B4-BE49-F238E27FC236}">
                  <a16:creationId xmlns:a16="http://schemas.microsoft.com/office/drawing/2014/main" id="{E35C4F36-6C1C-2C0E-8E68-C7FA0310D028}"/>
                </a:ext>
              </a:extLst>
            </p:cNvPr>
            <p:cNvSpPr txBox="1">
              <a:spLocks noChangeArrowheads="1"/>
            </p:cNvSpPr>
            <p:nvPr/>
          </p:nvSpPr>
          <p:spPr bwMode="auto">
            <a:xfrm>
              <a:off x="4071934" y="2503504"/>
              <a:ext cx="642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sáv</a:t>
              </a:r>
            </a:p>
          </p:txBody>
        </p:sp>
        <p:sp>
          <p:nvSpPr>
            <p:cNvPr id="14346" name="TextBox 10">
              <a:extLst>
                <a:ext uri="{FF2B5EF4-FFF2-40B4-BE49-F238E27FC236}">
                  <a16:creationId xmlns:a16="http://schemas.microsoft.com/office/drawing/2014/main" id="{9EC04ACB-06EE-9F20-4DBD-B0034A42D1B8}"/>
                </a:ext>
              </a:extLst>
            </p:cNvPr>
            <p:cNvSpPr txBox="1">
              <a:spLocks noChangeArrowheads="1"/>
            </p:cNvSpPr>
            <p:nvPr/>
          </p:nvSpPr>
          <p:spPr bwMode="auto">
            <a:xfrm>
              <a:off x="3884916" y="3275674"/>
              <a:ext cx="642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szektor</a:t>
              </a:r>
            </a:p>
          </p:txBody>
        </p:sp>
        <p:sp>
          <p:nvSpPr>
            <p:cNvPr id="14347" name="TextBox 11">
              <a:extLst>
                <a:ext uri="{FF2B5EF4-FFF2-40B4-BE49-F238E27FC236}">
                  <a16:creationId xmlns:a16="http://schemas.microsoft.com/office/drawing/2014/main" id="{48C1409F-C34F-68F6-8382-1EB6E9F13B51}"/>
                </a:ext>
              </a:extLst>
            </p:cNvPr>
            <p:cNvSpPr txBox="1">
              <a:spLocks noChangeArrowheads="1"/>
            </p:cNvSpPr>
            <p:nvPr/>
          </p:nvSpPr>
          <p:spPr bwMode="auto">
            <a:xfrm>
              <a:off x="3925860" y="4299904"/>
              <a:ext cx="7858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cilinder</a:t>
              </a:r>
            </a:p>
          </p:txBody>
        </p:sp>
        <p:sp>
          <p:nvSpPr>
            <p:cNvPr id="14348" name="TextBox 12">
              <a:extLst>
                <a:ext uri="{FF2B5EF4-FFF2-40B4-BE49-F238E27FC236}">
                  <a16:creationId xmlns:a16="http://schemas.microsoft.com/office/drawing/2014/main" id="{8CD78957-5D8A-F5A4-7925-28465599CE48}"/>
                </a:ext>
              </a:extLst>
            </p:cNvPr>
            <p:cNvSpPr txBox="1">
              <a:spLocks noChangeArrowheads="1"/>
            </p:cNvSpPr>
            <p:nvPr/>
          </p:nvSpPr>
          <p:spPr bwMode="auto">
            <a:xfrm>
              <a:off x="3986848" y="5146710"/>
              <a:ext cx="7858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korong</a:t>
              </a:r>
            </a:p>
          </p:txBody>
        </p:sp>
        <p:sp>
          <p:nvSpPr>
            <p:cNvPr id="14349" name="TextBox 13">
              <a:extLst>
                <a:ext uri="{FF2B5EF4-FFF2-40B4-BE49-F238E27FC236}">
                  <a16:creationId xmlns:a16="http://schemas.microsoft.com/office/drawing/2014/main" id="{BE238A12-53E5-EF1E-9EE4-FD0FA89532B2}"/>
                </a:ext>
              </a:extLst>
            </p:cNvPr>
            <p:cNvSpPr txBox="1">
              <a:spLocks noChangeArrowheads="1"/>
            </p:cNvSpPr>
            <p:nvPr/>
          </p:nvSpPr>
          <p:spPr bwMode="auto">
            <a:xfrm>
              <a:off x="5109812" y="5531196"/>
              <a:ext cx="7858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forgás</a:t>
              </a:r>
            </a:p>
          </p:txBody>
        </p:sp>
        <p:sp>
          <p:nvSpPr>
            <p:cNvPr id="14350" name="TextBox 14">
              <a:extLst>
                <a:ext uri="{FF2B5EF4-FFF2-40B4-BE49-F238E27FC236}">
                  <a16:creationId xmlns:a16="http://schemas.microsoft.com/office/drawing/2014/main" id="{16F8D379-D079-1CCD-BE61-9A6666DCB5A1}"/>
                </a:ext>
              </a:extLst>
            </p:cNvPr>
            <p:cNvSpPr txBox="1">
              <a:spLocks noChangeArrowheads="1"/>
            </p:cNvSpPr>
            <p:nvPr/>
          </p:nvSpPr>
          <p:spPr bwMode="auto">
            <a:xfrm>
              <a:off x="5895630" y="5357826"/>
              <a:ext cx="7858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kar</a:t>
              </a:r>
            </a:p>
          </p:txBody>
        </p:sp>
        <p:sp>
          <p:nvSpPr>
            <p:cNvPr id="14351" name="TextBox 15">
              <a:extLst>
                <a:ext uri="{FF2B5EF4-FFF2-40B4-BE49-F238E27FC236}">
                  <a16:creationId xmlns:a16="http://schemas.microsoft.com/office/drawing/2014/main" id="{7D77C7DD-7765-4A32-0E25-BF4703DEF50A}"/>
                </a:ext>
              </a:extLst>
            </p:cNvPr>
            <p:cNvSpPr txBox="1">
              <a:spLocks noChangeArrowheads="1"/>
            </p:cNvSpPr>
            <p:nvPr/>
          </p:nvSpPr>
          <p:spPr bwMode="auto">
            <a:xfrm>
              <a:off x="5517540" y="2486658"/>
              <a:ext cx="642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tengely</a:t>
              </a:r>
            </a:p>
          </p:txBody>
        </p:sp>
        <p:sp>
          <p:nvSpPr>
            <p:cNvPr id="14352" name="TextBox 16">
              <a:extLst>
                <a:ext uri="{FF2B5EF4-FFF2-40B4-BE49-F238E27FC236}">
                  <a16:creationId xmlns:a16="http://schemas.microsoft.com/office/drawing/2014/main" id="{D453A833-DC6D-A9FB-C9A8-D63DE6E4CAFF}"/>
                </a:ext>
              </a:extLst>
            </p:cNvPr>
            <p:cNvSpPr txBox="1">
              <a:spLocks noChangeArrowheads="1"/>
            </p:cNvSpPr>
            <p:nvPr/>
          </p:nvSpPr>
          <p:spPr bwMode="auto">
            <a:xfrm>
              <a:off x="7429520" y="3071810"/>
              <a:ext cx="6429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kar</a:t>
              </a:r>
            </a:p>
            <a:p>
              <a:r>
                <a:rPr lang="hu-HU" altLang="hu-HU" sz="1200">
                  <a:latin typeface="Times New Roman" panose="02020603050405020304" pitchFamily="18" charset="0"/>
                  <a:cs typeface="Times New Roman" panose="02020603050405020304" pitchFamily="18" charset="0"/>
                </a:rPr>
                <a:t>vezérlő</a:t>
              </a:r>
            </a:p>
          </p:txBody>
        </p:sp>
        <p:sp>
          <p:nvSpPr>
            <p:cNvPr id="14353" name="TextBox 17">
              <a:extLst>
                <a:ext uri="{FF2B5EF4-FFF2-40B4-BE49-F238E27FC236}">
                  <a16:creationId xmlns:a16="http://schemas.microsoft.com/office/drawing/2014/main" id="{BFA6DEAA-60FB-BBA7-2536-9EAA4DFA1548}"/>
                </a:ext>
              </a:extLst>
            </p:cNvPr>
            <p:cNvSpPr txBox="1">
              <a:spLocks noChangeArrowheads="1"/>
            </p:cNvSpPr>
            <p:nvPr/>
          </p:nvSpPr>
          <p:spPr bwMode="auto">
            <a:xfrm>
              <a:off x="5929322" y="4214818"/>
              <a:ext cx="928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200">
                  <a:latin typeface="Times New Roman" panose="02020603050405020304" pitchFamily="18" charset="0"/>
                  <a:cs typeface="Times New Roman" panose="02020603050405020304" pitchFamily="18" charset="0"/>
                </a:rPr>
                <a:t>író-olvasó fej</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a:extLst>
              <a:ext uri="{FF2B5EF4-FFF2-40B4-BE49-F238E27FC236}">
                <a16:creationId xmlns:a16="http://schemas.microsoft.com/office/drawing/2014/main" id="{1D4AF8C9-0A77-BF0C-5B25-9D28AC5238A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15363" name="Footer Placeholder 4">
            <a:extLst>
              <a:ext uri="{FF2B5EF4-FFF2-40B4-BE49-F238E27FC236}">
                <a16:creationId xmlns:a16="http://schemas.microsoft.com/office/drawing/2014/main" id="{BD6EC895-1C35-C5AF-BBB3-B06CB9413BB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15364" name="Slide Number Placeholder 5">
            <a:extLst>
              <a:ext uri="{FF2B5EF4-FFF2-40B4-BE49-F238E27FC236}">
                <a16:creationId xmlns:a16="http://schemas.microsoft.com/office/drawing/2014/main" id="{54A87AF1-9A87-41B6-E2D9-6F7235508E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962C86FA-0253-4353-9A7A-6140CD743864}" type="slidenum">
              <a:rPr lang="en-US" altLang="hu-HU" sz="900"/>
              <a:pPr/>
              <a:t>8</a:t>
            </a:fld>
            <a:endParaRPr lang="en-US" altLang="hu-HU" sz="900"/>
          </a:p>
        </p:txBody>
      </p:sp>
      <p:sp>
        <p:nvSpPr>
          <p:cNvPr id="15365" name="Rectangle 3">
            <a:extLst>
              <a:ext uri="{FF2B5EF4-FFF2-40B4-BE49-F238E27FC236}">
                <a16:creationId xmlns:a16="http://schemas.microsoft.com/office/drawing/2014/main" id="{0EED80B1-4B82-82E5-E307-66AA8C26419C}"/>
              </a:ext>
            </a:extLst>
          </p:cNvPr>
          <p:cNvSpPr>
            <a:spLocks noGrp="1" noChangeArrowheads="1"/>
          </p:cNvSpPr>
          <p:nvPr>
            <p:ph type="body" idx="1"/>
          </p:nvPr>
        </p:nvSpPr>
        <p:spPr/>
        <p:txBody>
          <a:bodyPr/>
          <a:lstStyle/>
          <a:p>
            <a:pPr eaLnBrk="1" hangingPunct="1"/>
            <a:r>
              <a:rPr lang="hu-HU" altLang="hu-HU"/>
              <a:t>Lemez</a:t>
            </a:r>
            <a:r>
              <a:rPr lang="en-US" altLang="hu-HU"/>
              <a:t> I/O := </a:t>
            </a:r>
            <a:r>
              <a:rPr lang="hu-HU" altLang="hu-HU"/>
              <a:t>blokk</a:t>
            </a:r>
            <a:r>
              <a:rPr lang="en-US" altLang="hu-HU"/>
              <a:t> I/O</a:t>
            </a:r>
          </a:p>
          <a:p>
            <a:pPr lvl="1" eaLnBrk="1" hangingPunct="1"/>
            <a:r>
              <a:rPr lang="hu-HU" altLang="hu-HU"/>
              <a:t>A hardvercím átalakítása cilinder, felület és szektor számmá</a:t>
            </a:r>
            <a:endParaRPr lang="en-US" altLang="hu-HU"/>
          </a:p>
          <a:p>
            <a:pPr lvl="1" eaLnBrk="1" hangingPunct="1"/>
            <a:r>
              <a:rPr lang="hu-HU" altLang="hu-HU"/>
              <a:t>Modern lemezek: Logikai Szektor Cím 0...n</a:t>
            </a:r>
            <a:endParaRPr lang="en-US" altLang="hu-HU"/>
          </a:p>
          <a:p>
            <a:pPr eaLnBrk="1" hangingPunct="1"/>
            <a:r>
              <a:rPr lang="hu-HU" altLang="hu-HU"/>
              <a:t>Elérési idő: az olvasási/írási kérelem és az adatátvitel kezdete között eltelt idő</a:t>
            </a:r>
            <a:endParaRPr lang="en-US" altLang="hu-HU"/>
          </a:p>
          <a:p>
            <a:pPr lvl="1" eaLnBrk="1" hangingPunct="1"/>
            <a:r>
              <a:rPr lang="hu-HU" altLang="hu-HU"/>
              <a:t>Keresési idő: a fej eléri a megfelelő sávot</a:t>
            </a:r>
            <a:endParaRPr lang="en-US" altLang="hu-HU"/>
          </a:p>
          <a:p>
            <a:pPr lvl="2" eaLnBrk="1" hangingPunct="1"/>
            <a:r>
              <a:rPr lang="hu-HU" altLang="hu-HU"/>
              <a:t>Átlagos keresési idő: 5-10 ms</a:t>
            </a:r>
            <a:endParaRPr lang="en-US" altLang="hu-HU"/>
          </a:p>
          <a:p>
            <a:pPr lvl="1" eaLnBrk="1" hangingPunct="1"/>
            <a:r>
              <a:rPr lang="hu-HU" altLang="hu-HU"/>
              <a:t>Forgási késés: befordul a megfelelő blokk</a:t>
            </a:r>
            <a:br>
              <a:rPr lang="hu-HU" altLang="hu-HU"/>
            </a:br>
            <a:r>
              <a:rPr lang="hu-HU" altLang="hu-HU"/>
              <a:t>a fej alá</a:t>
            </a:r>
            <a:endParaRPr lang="en-US" altLang="hu-HU"/>
          </a:p>
          <a:p>
            <a:pPr lvl="2" eaLnBrk="1" hangingPunct="1"/>
            <a:r>
              <a:rPr lang="en-US" altLang="hu-HU"/>
              <a:t>5400 </a:t>
            </a:r>
            <a:r>
              <a:rPr lang="hu-HU" altLang="hu-HU"/>
              <a:t>f/p</a:t>
            </a:r>
            <a:r>
              <a:rPr lang="en-US" altLang="hu-HU"/>
              <a:t>, 15</a:t>
            </a:r>
            <a:r>
              <a:rPr lang="hu-HU" altLang="hu-HU"/>
              <a:t>k</a:t>
            </a:r>
            <a:r>
              <a:rPr lang="en-US" altLang="hu-HU"/>
              <a:t> </a:t>
            </a:r>
            <a:r>
              <a:rPr lang="hu-HU" altLang="hu-HU"/>
              <a:t>f/p</a:t>
            </a:r>
            <a:endParaRPr lang="en-US" altLang="hu-HU"/>
          </a:p>
          <a:p>
            <a:pPr lvl="2" eaLnBrk="1" hangingPunct="1"/>
            <a:r>
              <a:rPr lang="hu-HU" altLang="hu-HU"/>
              <a:t>Átlagosan</a:t>
            </a:r>
            <a:r>
              <a:rPr lang="en-US" altLang="hu-HU"/>
              <a:t> 4-11 ms</a:t>
            </a:r>
          </a:p>
          <a:p>
            <a:pPr eaLnBrk="1" hangingPunct="1"/>
            <a:r>
              <a:rPr lang="hu-HU" altLang="hu-HU"/>
              <a:t>Blokkátviteli idő</a:t>
            </a:r>
            <a:endParaRPr lang="en-US" altLang="hu-HU"/>
          </a:p>
        </p:txBody>
      </p:sp>
      <p:sp>
        <p:nvSpPr>
          <p:cNvPr id="15366" name="Rectangle 2">
            <a:extLst>
              <a:ext uri="{FF2B5EF4-FFF2-40B4-BE49-F238E27FC236}">
                <a16:creationId xmlns:a16="http://schemas.microsoft.com/office/drawing/2014/main" id="{D568A845-B1A9-B624-5261-3F4B8A121965}"/>
              </a:ext>
            </a:extLst>
          </p:cNvPr>
          <p:cNvSpPr>
            <a:spLocks noGrp="1" noChangeArrowheads="1"/>
          </p:cNvSpPr>
          <p:nvPr>
            <p:ph type="title"/>
          </p:nvPr>
        </p:nvSpPr>
        <p:spPr/>
        <p:txBody>
          <a:bodyPr/>
          <a:lstStyle/>
          <a:p>
            <a:pPr eaLnBrk="1" hangingPunct="1"/>
            <a:r>
              <a:rPr lang="hu-HU" altLang="hu-HU"/>
              <a:t>Lemez</a:t>
            </a:r>
            <a:r>
              <a:rPr lang="en-US" altLang="hu-HU"/>
              <a:t> I/O</a:t>
            </a:r>
          </a:p>
        </p:txBody>
      </p:sp>
      <p:grpSp>
        <p:nvGrpSpPr>
          <p:cNvPr id="15367" name="Group 7">
            <a:extLst>
              <a:ext uri="{FF2B5EF4-FFF2-40B4-BE49-F238E27FC236}">
                <a16:creationId xmlns:a16="http://schemas.microsoft.com/office/drawing/2014/main" id="{306AE383-E3E7-9CB3-EAD3-A1E00DE2FB22}"/>
              </a:ext>
            </a:extLst>
          </p:cNvPr>
          <p:cNvGrpSpPr>
            <a:grpSpLocks/>
          </p:cNvGrpSpPr>
          <p:nvPr/>
        </p:nvGrpSpPr>
        <p:grpSpPr bwMode="auto">
          <a:xfrm>
            <a:off x="5849938" y="3744913"/>
            <a:ext cx="3294062" cy="2565400"/>
            <a:chOff x="3847413" y="2357430"/>
            <a:chExt cx="4525057" cy="3524250"/>
          </a:xfrm>
        </p:grpSpPr>
        <p:pic>
          <p:nvPicPr>
            <p:cNvPr id="15368" name="Picture 7">
              <a:extLst>
                <a:ext uri="{FF2B5EF4-FFF2-40B4-BE49-F238E27FC236}">
                  <a16:creationId xmlns:a16="http://schemas.microsoft.com/office/drawing/2014/main" id="{A7B7F73F-848B-A605-1F04-0A725EF6E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0" y="2357430"/>
              <a:ext cx="45148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Box 9">
              <a:extLst>
                <a:ext uri="{FF2B5EF4-FFF2-40B4-BE49-F238E27FC236}">
                  <a16:creationId xmlns:a16="http://schemas.microsoft.com/office/drawing/2014/main" id="{2C133EA4-F911-B6F6-1947-0DEE6631821E}"/>
                </a:ext>
              </a:extLst>
            </p:cNvPr>
            <p:cNvSpPr txBox="1">
              <a:spLocks noChangeArrowheads="1"/>
            </p:cNvSpPr>
            <p:nvPr/>
          </p:nvSpPr>
          <p:spPr bwMode="auto">
            <a:xfrm>
              <a:off x="3996930" y="2428499"/>
              <a:ext cx="642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sáv</a:t>
              </a:r>
            </a:p>
          </p:txBody>
        </p:sp>
        <p:sp>
          <p:nvSpPr>
            <p:cNvPr id="15370" name="TextBox 10">
              <a:extLst>
                <a:ext uri="{FF2B5EF4-FFF2-40B4-BE49-F238E27FC236}">
                  <a16:creationId xmlns:a16="http://schemas.microsoft.com/office/drawing/2014/main" id="{BF7D4EB1-9E17-C7E8-F510-EF3C357C2A83}"/>
                </a:ext>
              </a:extLst>
            </p:cNvPr>
            <p:cNvSpPr txBox="1">
              <a:spLocks noChangeArrowheads="1"/>
            </p:cNvSpPr>
            <p:nvPr/>
          </p:nvSpPr>
          <p:spPr bwMode="auto">
            <a:xfrm>
              <a:off x="3847413" y="3238171"/>
              <a:ext cx="1089855" cy="38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szektor</a:t>
              </a:r>
            </a:p>
          </p:txBody>
        </p:sp>
        <p:sp>
          <p:nvSpPr>
            <p:cNvPr id="15371" name="TextBox 11">
              <a:extLst>
                <a:ext uri="{FF2B5EF4-FFF2-40B4-BE49-F238E27FC236}">
                  <a16:creationId xmlns:a16="http://schemas.microsoft.com/office/drawing/2014/main" id="{4F89C7CA-9407-E914-4AD2-BDD2C2522235}"/>
                </a:ext>
              </a:extLst>
            </p:cNvPr>
            <p:cNvSpPr txBox="1">
              <a:spLocks noChangeArrowheads="1"/>
            </p:cNvSpPr>
            <p:nvPr/>
          </p:nvSpPr>
          <p:spPr bwMode="auto">
            <a:xfrm>
              <a:off x="3850855" y="4339247"/>
              <a:ext cx="1011409" cy="38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cilinder</a:t>
              </a:r>
            </a:p>
          </p:txBody>
        </p:sp>
        <p:sp>
          <p:nvSpPr>
            <p:cNvPr id="15372" name="TextBox 12">
              <a:extLst>
                <a:ext uri="{FF2B5EF4-FFF2-40B4-BE49-F238E27FC236}">
                  <a16:creationId xmlns:a16="http://schemas.microsoft.com/office/drawing/2014/main" id="{7BCEA0B4-7D14-8454-0149-0E0C6BB9BD85}"/>
                </a:ext>
              </a:extLst>
            </p:cNvPr>
            <p:cNvSpPr txBox="1">
              <a:spLocks noChangeArrowheads="1"/>
            </p:cNvSpPr>
            <p:nvPr/>
          </p:nvSpPr>
          <p:spPr bwMode="auto">
            <a:xfrm>
              <a:off x="3986848" y="5127959"/>
              <a:ext cx="950421" cy="38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korong</a:t>
              </a:r>
            </a:p>
          </p:txBody>
        </p:sp>
        <p:sp>
          <p:nvSpPr>
            <p:cNvPr id="15373" name="TextBox 13">
              <a:extLst>
                <a:ext uri="{FF2B5EF4-FFF2-40B4-BE49-F238E27FC236}">
                  <a16:creationId xmlns:a16="http://schemas.microsoft.com/office/drawing/2014/main" id="{43DC0778-20E5-2CED-2E17-D45DA2374DE8}"/>
                </a:ext>
              </a:extLst>
            </p:cNvPr>
            <p:cNvSpPr txBox="1">
              <a:spLocks noChangeArrowheads="1"/>
            </p:cNvSpPr>
            <p:nvPr/>
          </p:nvSpPr>
          <p:spPr bwMode="auto">
            <a:xfrm>
              <a:off x="5016056" y="5456192"/>
              <a:ext cx="7858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forgás</a:t>
              </a:r>
            </a:p>
          </p:txBody>
        </p:sp>
        <p:sp>
          <p:nvSpPr>
            <p:cNvPr id="15374" name="TextBox 14">
              <a:extLst>
                <a:ext uri="{FF2B5EF4-FFF2-40B4-BE49-F238E27FC236}">
                  <a16:creationId xmlns:a16="http://schemas.microsoft.com/office/drawing/2014/main" id="{6E470151-54E2-4749-44B9-7E154B5983BB}"/>
                </a:ext>
              </a:extLst>
            </p:cNvPr>
            <p:cNvSpPr txBox="1">
              <a:spLocks noChangeArrowheads="1"/>
            </p:cNvSpPr>
            <p:nvPr/>
          </p:nvSpPr>
          <p:spPr bwMode="auto">
            <a:xfrm>
              <a:off x="5895630" y="5301573"/>
              <a:ext cx="7858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kar</a:t>
              </a:r>
            </a:p>
          </p:txBody>
        </p:sp>
        <p:sp>
          <p:nvSpPr>
            <p:cNvPr id="15375" name="TextBox 15">
              <a:extLst>
                <a:ext uri="{FF2B5EF4-FFF2-40B4-BE49-F238E27FC236}">
                  <a16:creationId xmlns:a16="http://schemas.microsoft.com/office/drawing/2014/main" id="{CE4F51DB-6340-5280-A78E-178F9D034735}"/>
                </a:ext>
              </a:extLst>
            </p:cNvPr>
            <p:cNvSpPr txBox="1">
              <a:spLocks noChangeArrowheads="1"/>
            </p:cNvSpPr>
            <p:nvPr/>
          </p:nvSpPr>
          <p:spPr bwMode="auto">
            <a:xfrm>
              <a:off x="5498788" y="2436897"/>
              <a:ext cx="891977" cy="38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tengely</a:t>
              </a:r>
            </a:p>
          </p:txBody>
        </p:sp>
        <p:sp>
          <p:nvSpPr>
            <p:cNvPr id="15376" name="TextBox 16">
              <a:extLst>
                <a:ext uri="{FF2B5EF4-FFF2-40B4-BE49-F238E27FC236}">
                  <a16:creationId xmlns:a16="http://schemas.microsoft.com/office/drawing/2014/main" id="{25636ABF-684B-70F8-41C6-A09D0C3A0592}"/>
                </a:ext>
              </a:extLst>
            </p:cNvPr>
            <p:cNvSpPr txBox="1">
              <a:spLocks noChangeArrowheads="1"/>
            </p:cNvSpPr>
            <p:nvPr/>
          </p:nvSpPr>
          <p:spPr bwMode="auto">
            <a:xfrm>
              <a:off x="7429521" y="3071810"/>
              <a:ext cx="942949" cy="63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hu-HU" altLang="hu-HU" sz="1200">
                  <a:latin typeface="Times New Roman" panose="02020603050405020304" pitchFamily="18" charset="0"/>
                  <a:cs typeface="Times New Roman" panose="02020603050405020304" pitchFamily="18" charset="0"/>
                </a:rPr>
                <a:t>kar</a:t>
              </a:r>
            </a:p>
            <a:p>
              <a:r>
                <a:rPr lang="hu-HU" altLang="hu-HU" sz="1200">
                  <a:latin typeface="Times New Roman" panose="02020603050405020304" pitchFamily="18" charset="0"/>
                  <a:cs typeface="Times New Roman" panose="02020603050405020304" pitchFamily="18" charset="0"/>
                </a:rPr>
                <a:t>vezérlő</a:t>
              </a:r>
            </a:p>
          </p:txBody>
        </p:sp>
        <p:sp>
          <p:nvSpPr>
            <p:cNvPr id="15377" name="TextBox 17">
              <a:extLst>
                <a:ext uri="{FF2B5EF4-FFF2-40B4-BE49-F238E27FC236}">
                  <a16:creationId xmlns:a16="http://schemas.microsoft.com/office/drawing/2014/main" id="{17E91B83-E9D7-7385-FA82-032D8F7E359B}"/>
                </a:ext>
              </a:extLst>
            </p:cNvPr>
            <p:cNvSpPr txBox="1">
              <a:spLocks noChangeArrowheads="1"/>
            </p:cNvSpPr>
            <p:nvPr/>
          </p:nvSpPr>
          <p:spPr bwMode="auto">
            <a:xfrm>
              <a:off x="5873068" y="4177316"/>
              <a:ext cx="1167244" cy="63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hu-HU" altLang="hu-HU" sz="1200">
                  <a:latin typeface="Times New Roman" panose="02020603050405020304" pitchFamily="18" charset="0"/>
                  <a:cs typeface="Times New Roman" panose="02020603050405020304" pitchFamily="18" charset="0"/>
                </a:rPr>
                <a:t>író-olvasó fej</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a:extLst>
              <a:ext uri="{FF2B5EF4-FFF2-40B4-BE49-F238E27FC236}">
                <a16:creationId xmlns:a16="http://schemas.microsoft.com/office/drawing/2014/main" id="{4E2E7E64-286F-C753-6A71-11B164D244A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Haladó adatbázisok</a:t>
            </a:r>
          </a:p>
        </p:txBody>
      </p:sp>
      <p:sp>
        <p:nvSpPr>
          <p:cNvPr id="16387" name="Footer Placeholder 4">
            <a:extLst>
              <a:ext uri="{FF2B5EF4-FFF2-40B4-BE49-F238E27FC236}">
                <a16:creationId xmlns:a16="http://schemas.microsoft.com/office/drawing/2014/main" id="{1239A4C2-73D0-F231-EC3D-84BBB4D15FD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r>
              <a:rPr lang="en-US" altLang="hu-HU" sz="900"/>
              <a:t>Fizikai tárolás szervezése</a:t>
            </a:r>
          </a:p>
        </p:txBody>
      </p:sp>
      <p:sp>
        <p:nvSpPr>
          <p:cNvPr id="16388" name="Slide Number Placeholder 5">
            <a:extLst>
              <a:ext uri="{FF2B5EF4-FFF2-40B4-BE49-F238E27FC236}">
                <a16:creationId xmlns:a16="http://schemas.microsoft.com/office/drawing/2014/main" id="{14EF5BCC-2C81-6F8B-C110-6E8EC435A3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fld id="{BADEA643-B234-413C-8CCA-7B67CE514DBC}" type="slidenum">
              <a:rPr lang="en-US" altLang="hu-HU" sz="900"/>
              <a:pPr/>
              <a:t>9</a:t>
            </a:fld>
            <a:endParaRPr lang="en-US" altLang="hu-HU" sz="900"/>
          </a:p>
        </p:txBody>
      </p:sp>
      <p:sp>
        <p:nvSpPr>
          <p:cNvPr id="16389" name="Rectangle 2">
            <a:extLst>
              <a:ext uri="{FF2B5EF4-FFF2-40B4-BE49-F238E27FC236}">
                <a16:creationId xmlns:a16="http://schemas.microsoft.com/office/drawing/2014/main" id="{2447AB32-0D83-C891-AEED-11B1005DECE9}"/>
              </a:ext>
            </a:extLst>
          </p:cNvPr>
          <p:cNvSpPr>
            <a:spLocks noGrp="1" noChangeArrowheads="1"/>
          </p:cNvSpPr>
          <p:nvPr>
            <p:ph type="title"/>
          </p:nvPr>
        </p:nvSpPr>
        <p:spPr/>
        <p:txBody>
          <a:bodyPr/>
          <a:lstStyle/>
          <a:p>
            <a:pPr eaLnBrk="1" hangingPunct="1"/>
            <a:r>
              <a:rPr lang="hu-HU" altLang="hu-HU"/>
              <a:t>I/O optimalizálása</a:t>
            </a:r>
            <a:endParaRPr lang="en-US" altLang="hu-HU"/>
          </a:p>
        </p:txBody>
      </p:sp>
      <p:sp>
        <p:nvSpPr>
          <p:cNvPr id="16390" name="Rectangle 3">
            <a:extLst>
              <a:ext uri="{FF2B5EF4-FFF2-40B4-BE49-F238E27FC236}">
                <a16:creationId xmlns:a16="http://schemas.microsoft.com/office/drawing/2014/main" id="{CB8C4B42-5284-3131-BA3C-AACBD0E0C4AD}"/>
              </a:ext>
            </a:extLst>
          </p:cNvPr>
          <p:cNvSpPr>
            <a:spLocks noGrp="1" noChangeArrowheads="1"/>
          </p:cNvSpPr>
          <p:nvPr>
            <p:ph type="body" idx="1"/>
          </p:nvPr>
        </p:nvSpPr>
        <p:spPr/>
        <p:txBody>
          <a:bodyPr/>
          <a:lstStyle/>
          <a:p>
            <a:pPr eaLnBrk="1" hangingPunct="1"/>
            <a:r>
              <a:rPr lang="hu-HU" altLang="hu-HU"/>
              <a:t>Adatbázisrendszer teljesítménye az I/O-hoz kötött</a:t>
            </a:r>
            <a:endParaRPr lang="en-US" altLang="hu-HU"/>
          </a:p>
          <a:p>
            <a:pPr eaLnBrk="1" hangingPunct="1"/>
            <a:r>
              <a:rPr lang="hu-HU" altLang="hu-HU"/>
              <a:t>Javítsunk a lemezelérési sebességen:</a:t>
            </a:r>
            <a:endParaRPr lang="en-US" altLang="hu-HU"/>
          </a:p>
          <a:p>
            <a:pPr lvl="1" eaLnBrk="1" hangingPunct="1"/>
            <a:r>
              <a:rPr lang="hu-HU" altLang="hu-HU"/>
              <a:t>Ütemező algoritmusok</a:t>
            </a:r>
            <a:endParaRPr lang="en-US" altLang="hu-HU"/>
          </a:p>
          <a:p>
            <a:pPr lvl="1" eaLnBrk="1" hangingPunct="1"/>
            <a:r>
              <a:rPr lang="hu-HU" altLang="hu-HU"/>
              <a:t>Fájlszervezés</a:t>
            </a:r>
            <a:endParaRPr lang="en-US" altLang="hu-HU"/>
          </a:p>
          <a:p>
            <a:pPr eaLnBrk="1" hangingPunct="1"/>
            <a:r>
              <a:rPr lang="hu-HU" altLang="hu-HU"/>
              <a:t>Vezessünk be lemez redundanciát</a:t>
            </a:r>
            <a:endParaRPr lang="en-US" altLang="hu-HU"/>
          </a:p>
          <a:p>
            <a:pPr lvl="1" eaLnBrk="1" hangingPunct="1"/>
            <a:r>
              <a:rPr lang="hu-HU" altLang="hu-HU"/>
              <a:t>Olcsó lemezek redundáns tömbje</a:t>
            </a:r>
            <a:r>
              <a:rPr lang="en-US" altLang="hu-HU"/>
              <a:t> (RAID)</a:t>
            </a:r>
          </a:p>
          <a:p>
            <a:pPr eaLnBrk="1" hangingPunct="1"/>
            <a:r>
              <a:rPr lang="hu-HU" altLang="hu-HU"/>
              <a:t>Csökkentsük az I/O-k számát</a:t>
            </a:r>
            <a:endParaRPr lang="en-US" altLang="hu-HU"/>
          </a:p>
          <a:p>
            <a:pPr lvl="1" eaLnBrk="1" hangingPunct="1"/>
            <a:r>
              <a:rPr lang="hu-HU" altLang="hu-HU"/>
              <a:t>Lekérdezés optimalizálása</a:t>
            </a:r>
            <a:r>
              <a:rPr lang="en-US" altLang="hu-HU"/>
              <a:t>, </a:t>
            </a:r>
            <a:r>
              <a:rPr lang="hu-HU" altLang="hu-HU"/>
              <a:t>indexek</a:t>
            </a:r>
            <a:endParaRPr lang="en-US" altLang="hu-HU"/>
          </a:p>
        </p:txBody>
      </p:sp>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2500</Words>
  <Application>Microsoft Office PowerPoint</Application>
  <PresentationFormat>Diavetítés a képernyőre (4:3 oldalarány)</PresentationFormat>
  <Paragraphs>416</Paragraphs>
  <Slides>43</Slides>
  <Notes>21</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43</vt:i4>
      </vt:variant>
    </vt:vector>
  </HeadingPairs>
  <TitlesOfParts>
    <vt:vector size="50" baseType="lpstr">
      <vt:lpstr>Arial</vt:lpstr>
      <vt:lpstr>Courier New</vt:lpstr>
      <vt:lpstr>Palatino-Roman</vt:lpstr>
      <vt:lpstr>Times</vt:lpstr>
      <vt:lpstr>Times New Roman</vt:lpstr>
      <vt:lpstr>Alapértelmezett terv</vt:lpstr>
      <vt:lpstr>Photo Editor Photo</vt:lpstr>
      <vt:lpstr>PowerPoint-bemutató</vt:lpstr>
      <vt:lpstr>Hol és Hogyan tároljuk ezeket az adatokat?</vt:lpstr>
      <vt:lpstr>Hol: központi memóriában?</vt:lpstr>
      <vt:lpstr>Fizikai tárolóegységek</vt:lpstr>
      <vt:lpstr>PowerPoint-bemutató</vt:lpstr>
      <vt:lpstr>Mágneslemezek</vt:lpstr>
      <vt:lpstr>Hogyan működnek a lemezek?</vt:lpstr>
      <vt:lpstr>Lemez I/O</vt:lpstr>
      <vt:lpstr>I/O optimalizálása</vt:lpstr>
      <vt:lpstr>Pufferkezelés (1/2)</vt:lpstr>
      <vt:lpstr>Pufferkezelés (2/2)</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Lemeztömbök</vt:lpstr>
      <vt:lpstr>PowerPoint-bemutató</vt:lpstr>
      <vt:lpstr>RAID 0. szint</vt:lpstr>
      <vt:lpstr>RAID 1. szint</vt:lpstr>
      <vt:lpstr>RAID 2. és 3. szint</vt:lpstr>
      <vt:lpstr>RAID 4. szint</vt:lpstr>
      <vt:lpstr>RAID 5. és 6. szint</vt:lpstr>
      <vt:lpstr>PowerPoint-bemutató</vt:lpstr>
      <vt:lpstr>PowerPoint-bemutató</vt:lpstr>
      <vt:lpstr>Tablespaces and Data Files</vt:lpstr>
      <vt:lpstr>Segments, Extents, and Blocks</vt:lpstr>
      <vt:lpstr>PowerPoint-bemutató</vt:lpstr>
      <vt:lpstr>PowerPoint-bemutató</vt:lpstr>
      <vt:lpstr>PowerPoint-bemutató</vt:lpstr>
      <vt:lpstr>How Table Data Is Stored</vt:lpstr>
      <vt:lpstr>PowerPoint-bemutató</vt:lpstr>
      <vt:lpstr>PowerPoint-bemutató</vt:lpstr>
      <vt:lpstr>PowerPoint-bemutató</vt:lpstr>
      <vt:lpstr>Anatomy of a Database Block</vt:lpstr>
      <vt:lpstr>PowerPoint-bemutató</vt:lpstr>
      <vt:lpstr>PowerPoint-bemutató</vt:lpstr>
      <vt:lpstr>PowerPoint-bemutató</vt:lpstr>
      <vt:lpstr>Physical Database Structure  .</vt:lpstr>
      <vt:lpstr>Enlarging the Database</vt:lpstr>
    </vt:vector>
  </TitlesOfParts>
  <Company>ELTE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Structures</dc:title>
  <dc:creator>Nikovits Tibor</dc:creator>
  <cp:lastModifiedBy>Brányi László</cp:lastModifiedBy>
  <cp:revision>32</cp:revision>
  <dcterms:created xsi:type="dcterms:W3CDTF">2008-09-10T08:55:52Z</dcterms:created>
  <dcterms:modified xsi:type="dcterms:W3CDTF">2025-09-29T08:14:29Z</dcterms:modified>
</cp:coreProperties>
</file>