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4" r:id="rId8"/>
    <p:sldId id="263" r:id="rId9"/>
    <p:sldId id="262" r:id="rId10"/>
    <p:sldId id="266" r:id="rId11"/>
    <p:sldId id="267" r:id="rId12"/>
    <p:sldId id="268" r:id="rId13"/>
    <p:sldId id="274" r:id="rId14"/>
    <p:sldId id="275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512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482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77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358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5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854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459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8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668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3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25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96EC7-B61A-4A9A-9913-6988213985C9}" type="datetimeFigureOut">
              <a:rPr lang="hu-HU" smtClean="0"/>
              <a:t>2024. 09. 01.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022E9-7E49-4549-B7ED-A971A11BC2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803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646875"/>
            <a:ext cx="9144000" cy="89846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Étterem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95984" y="1545336"/>
            <a:ext cx="9622536" cy="1417320"/>
          </a:xfrm>
        </p:spPr>
        <p:txBody>
          <a:bodyPr/>
          <a:lstStyle/>
          <a:p>
            <a:pPr algn="l"/>
            <a:r>
              <a:rPr lang="hu-HU" dirty="0" smtClean="0"/>
              <a:t>Az étteremben különféle ételeket rendelhetünk, amelyeket nyersanyagokból recept szerint készítenek el.</a:t>
            </a:r>
          </a:p>
          <a:p>
            <a:pPr algn="l"/>
            <a:r>
              <a:rPr lang="hu-HU" dirty="0" smtClean="0"/>
              <a:t>A fogyasztás végén számla szerint fizetünk.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57653"/>
              </p:ext>
            </p:extLst>
          </p:nvPr>
        </p:nvGraphicFramePr>
        <p:xfrm>
          <a:off x="829057" y="2862072"/>
          <a:ext cx="10071568" cy="1741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8998">
                  <a:extLst>
                    <a:ext uri="{9D8B030D-6E8A-4147-A177-3AD203B41FA5}">
                      <a16:colId xmlns:a16="http://schemas.microsoft.com/office/drawing/2014/main" val="179945177"/>
                    </a:ext>
                  </a:extLst>
                </a:gridCol>
                <a:gridCol w="1013745">
                  <a:extLst>
                    <a:ext uri="{9D8B030D-6E8A-4147-A177-3AD203B41FA5}">
                      <a16:colId xmlns:a16="http://schemas.microsoft.com/office/drawing/2014/main" val="1355871771"/>
                    </a:ext>
                  </a:extLst>
                </a:gridCol>
                <a:gridCol w="356616">
                  <a:extLst>
                    <a:ext uri="{9D8B030D-6E8A-4147-A177-3AD203B41FA5}">
                      <a16:colId xmlns:a16="http://schemas.microsoft.com/office/drawing/2014/main" val="1388847227"/>
                    </a:ext>
                  </a:extLst>
                </a:gridCol>
                <a:gridCol w="722376">
                  <a:extLst>
                    <a:ext uri="{9D8B030D-6E8A-4147-A177-3AD203B41FA5}">
                      <a16:colId xmlns:a16="http://schemas.microsoft.com/office/drawing/2014/main" val="355875925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648061830"/>
                    </a:ext>
                  </a:extLst>
                </a:gridCol>
                <a:gridCol w="867918">
                  <a:extLst>
                    <a:ext uri="{9D8B030D-6E8A-4147-A177-3AD203B41FA5}">
                      <a16:colId xmlns:a16="http://schemas.microsoft.com/office/drawing/2014/main" val="2034645254"/>
                    </a:ext>
                  </a:extLst>
                </a:gridCol>
                <a:gridCol w="1052322">
                  <a:extLst>
                    <a:ext uri="{9D8B030D-6E8A-4147-A177-3AD203B41FA5}">
                      <a16:colId xmlns:a16="http://schemas.microsoft.com/office/drawing/2014/main" val="3101667128"/>
                    </a:ext>
                  </a:extLst>
                </a:gridCol>
                <a:gridCol w="804227">
                  <a:extLst>
                    <a:ext uri="{9D8B030D-6E8A-4147-A177-3AD203B41FA5}">
                      <a16:colId xmlns:a16="http://schemas.microsoft.com/office/drawing/2014/main" val="2860473435"/>
                    </a:ext>
                  </a:extLst>
                </a:gridCol>
                <a:gridCol w="1369720">
                  <a:extLst>
                    <a:ext uri="{9D8B030D-6E8A-4147-A177-3AD203B41FA5}">
                      <a16:colId xmlns:a16="http://schemas.microsoft.com/office/drawing/2014/main" val="1245802946"/>
                    </a:ext>
                  </a:extLst>
                </a:gridCol>
                <a:gridCol w="1566926">
                  <a:extLst>
                    <a:ext uri="{9D8B030D-6E8A-4147-A177-3AD203B41FA5}">
                      <a16:colId xmlns:a16="http://schemas.microsoft.com/office/drawing/2014/main" val="2600081772"/>
                    </a:ext>
                  </a:extLst>
                </a:gridCol>
              </a:tblGrid>
              <a:tr h="22337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1" u="none" strike="noStrike" dirty="0">
                          <a:effectLst/>
                        </a:rPr>
                        <a:t>étel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264694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étel_neve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típus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típusnév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anyagkód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anyagnév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egységár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mértékegység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 smtClean="0">
                          <a:effectLst/>
                        </a:rPr>
                        <a:t>anyag_mennyiség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014270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készétel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14522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2122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marhafelsál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780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0,14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533446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2344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leveszöldség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125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0,1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733940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3445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tejföl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dl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52096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4322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mustár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err="1">
                          <a:effectLst/>
                        </a:rPr>
                        <a:t>ek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652284"/>
                  </a:ext>
                </a:extLst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106089"/>
              </p:ext>
            </p:extLst>
          </p:nvPr>
        </p:nvGraphicFramePr>
        <p:xfrm>
          <a:off x="829057" y="4771676"/>
          <a:ext cx="8290104" cy="1729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348">
                  <a:extLst>
                    <a:ext uri="{9D8B030D-6E8A-4147-A177-3AD203B41FA5}">
                      <a16:colId xmlns:a16="http://schemas.microsoft.com/office/drawing/2014/main" val="219018378"/>
                    </a:ext>
                  </a:extLst>
                </a:gridCol>
                <a:gridCol w="947141">
                  <a:extLst>
                    <a:ext uri="{9D8B030D-6E8A-4147-A177-3AD203B41FA5}">
                      <a16:colId xmlns:a16="http://schemas.microsoft.com/office/drawing/2014/main" val="2510859655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358612117"/>
                    </a:ext>
                  </a:extLst>
                </a:gridCol>
                <a:gridCol w="1173534">
                  <a:extLst>
                    <a:ext uri="{9D8B030D-6E8A-4147-A177-3AD203B41FA5}">
                      <a16:colId xmlns:a16="http://schemas.microsoft.com/office/drawing/2014/main" val="4183599531"/>
                    </a:ext>
                  </a:extLst>
                </a:gridCol>
                <a:gridCol w="576072">
                  <a:extLst>
                    <a:ext uri="{9D8B030D-6E8A-4147-A177-3AD203B41FA5}">
                      <a16:colId xmlns:a16="http://schemas.microsoft.com/office/drawing/2014/main" val="2613487998"/>
                    </a:ext>
                  </a:extLst>
                </a:gridCol>
                <a:gridCol w="1775508">
                  <a:extLst>
                    <a:ext uri="{9D8B030D-6E8A-4147-A177-3AD203B41FA5}">
                      <a16:colId xmlns:a16="http://schemas.microsoft.com/office/drawing/2014/main" val="3790801813"/>
                    </a:ext>
                  </a:extLst>
                </a:gridCol>
                <a:gridCol w="922342">
                  <a:extLst>
                    <a:ext uri="{9D8B030D-6E8A-4147-A177-3AD203B41FA5}">
                      <a16:colId xmlns:a16="http://schemas.microsoft.com/office/drawing/2014/main" val="1147580993"/>
                    </a:ext>
                  </a:extLst>
                </a:gridCol>
                <a:gridCol w="898335">
                  <a:extLst>
                    <a:ext uri="{9D8B030D-6E8A-4147-A177-3AD203B41FA5}">
                      <a16:colId xmlns:a16="http://schemas.microsoft.com/office/drawing/2014/main" val="126806883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1" u="none" strike="noStrike" dirty="0">
                          <a:effectLst/>
                        </a:rPr>
                        <a:t>számla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359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számla_azon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dátum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étel_neve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 smtClean="0">
                          <a:effectLst/>
                        </a:rPr>
                        <a:t>rendelt_mennyiség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érték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végösszeg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917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23931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1995.11.23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5822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1120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4178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bableves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120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120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6916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54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túrós csusza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230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230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8054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>
                          <a:effectLst/>
                        </a:rPr>
                        <a:t> 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1470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34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16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3192" y="335846"/>
            <a:ext cx="79004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fajta </a:t>
            </a:r>
            <a:r>
              <a:rPr lang="hu-HU" dirty="0" err="1" smtClean="0"/>
              <a:t>values</a:t>
            </a:r>
            <a:r>
              <a:rPr lang="hu-HU" dirty="0" smtClean="0"/>
              <a:t> (1,'készétel');</a:t>
            </a:r>
          </a:p>
          <a:p>
            <a:endParaRPr lang="hu-HU" dirty="0" smtClean="0"/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étel_lista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(23, 'vadas', 560, 1);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étel_lista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(11, 'bableves', 120, 1);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étel_lista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(54, 'túrós csusza', 230, 1);</a:t>
            </a:r>
          </a:p>
          <a:p>
            <a:endParaRPr lang="hu-HU" dirty="0" smtClean="0"/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nyersanyag </a:t>
            </a:r>
            <a:r>
              <a:rPr lang="hu-HU" dirty="0" err="1" smtClean="0"/>
              <a:t>values</a:t>
            </a:r>
            <a:r>
              <a:rPr lang="hu-HU" dirty="0" smtClean="0"/>
              <a:t> (2122,'marhafelsál',780,'kg');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nyersanyag </a:t>
            </a:r>
            <a:r>
              <a:rPr lang="hu-HU" dirty="0" err="1" smtClean="0"/>
              <a:t>values</a:t>
            </a:r>
            <a:r>
              <a:rPr lang="hu-HU" dirty="0" smtClean="0"/>
              <a:t> (2344,'leveszöldség',125,'kg');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nyersanyag </a:t>
            </a:r>
            <a:r>
              <a:rPr lang="hu-HU" dirty="0" err="1" smtClean="0"/>
              <a:t>values</a:t>
            </a:r>
            <a:r>
              <a:rPr lang="hu-HU" dirty="0" smtClean="0"/>
              <a:t> (3445,'tejföl',24,'dl');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nyersanyag </a:t>
            </a:r>
            <a:r>
              <a:rPr lang="hu-HU" dirty="0" err="1" smtClean="0"/>
              <a:t>values</a:t>
            </a:r>
            <a:r>
              <a:rPr lang="hu-HU" dirty="0" smtClean="0"/>
              <a:t> (4322,'mustár',5,'ek');</a:t>
            </a:r>
          </a:p>
          <a:p>
            <a:endParaRPr lang="hu-HU" dirty="0" smtClean="0"/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recept </a:t>
            </a:r>
            <a:r>
              <a:rPr lang="hu-HU" dirty="0" err="1" smtClean="0"/>
              <a:t>values</a:t>
            </a:r>
            <a:r>
              <a:rPr lang="hu-HU" dirty="0" smtClean="0"/>
              <a:t> (23,2122,0.14);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recept </a:t>
            </a:r>
            <a:r>
              <a:rPr lang="hu-HU" dirty="0" err="1" smtClean="0"/>
              <a:t>values</a:t>
            </a:r>
            <a:r>
              <a:rPr lang="hu-HU" dirty="0" smtClean="0"/>
              <a:t> (23,2344,0.1);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recept </a:t>
            </a:r>
            <a:r>
              <a:rPr lang="hu-HU" dirty="0" err="1" smtClean="0"/>
              <a:t>values</a:t>
            </a:r>
            <a:r>
              <a:rPr lang="hu-HU" dirty="0" smtClean="0"/>
              <a:t> (23,3445,1);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recept </a:t>
            </a:r>
            <a:r>
              <a:rPr lang="hu-HU" dirty="0" err="1" smtClean="0"/>
              <a:t>values</a:t>
            </a:r>
            <a:r>
              <a:rPr lang="hu-HU" dirty="0" smtClean="0"/>
              <a:t> (23,4322,1);</a:t>
            </a:r>
          </a:p>
          <a:p>
            <a:endParaRPr lang="hu-HU" dirty="0" smtClean="0"/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számla_fejléc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(23931,to_date('1995.11.23','yyyy.mm.dd'));</a:t>
            </a:r>
          </a:p>
          <a:p>
            <a:endParaRPr lang="hu-HU" dirty="0" smtClean="0"/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számla_tétel_lista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(23931,23,2);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számla_tétel_lista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(23931,11,1);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számla_tétel_lista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(23931,54,1);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292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237744" y="412320"/>
            <a:ext cx="78546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TÍPUS TÍPUSNÉV          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 ------------------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1 készétel          </a:t>
            </a:r>
          </a:p>
          <a:p>
            <a:endParaRPr lang="hu-HU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ÉTEL_AZON ÉTEL_NEVE                                                ÁR      TÍPUS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 ------------------------------------------------ ---------- ----------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23 vadas                                                   560          1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11 bableves                                                120          1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54 túrós csusza                                            230          1</a:t>
            </a:r>
          </a:p>
          <a:p>
            <a:endParaRPr lang="hu-HU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ANYAGKÓD ANYAGNÉV              EGYSÉGÁR MÉRTÉKEGYS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 ------------------- ---------- ----------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2122 marhafelsál                780 kg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2344 leveszöldség               125 kg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3445 tejföl                      24 dl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4322 mustár                       5 </a:t>
            </a:r>
            <a:r>
              <a:rPr lang="hu-HU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ek</a:t>
            </a:r>
            <a:endParaRPr lang="hu-HU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ÉTEL_AZON   ANYAGKÓD ANYAG_MENNYISÉG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 ---------- ---------------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23       2122            0,14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23       2344             0,1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23       3445               1</a:t>
            </a:r>
          </a:p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23       4322               1</a:t>
            </a:r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</p:txBody>
      </p:sp>
      <p:sp>
        <p:nvSpPr>
          <p:cNvPr id="4" name="Téglalap 3"/>
          <p:cNvSpPr/>
          <p:nvPr/>
        </p:nvSpPr>
        <p:spPr>
          <a:xfrm>
            <a:off x="8092440" y="412320"/>
            <a:ext cx="388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SZÁMLA_AZON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DÁTUM       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 </a:t>
            </a:r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</a:t>
            </a:r>
            <a:b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23931 95-NOV.  -</a:t>
            </a:r>
            <a:r>
              <a:rPr lang="hu-HU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endParaRPr lang="hu-HU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SZÁMLA_AZON  ÉTEL_AZON RENDELT_MENNYISÉG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 ---------- -----------------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23931         23                 2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23931         11                 1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23931         54                 </a:t>
            </a:r>
            <a:r>
              <a:rPr lang="hu-HU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hu-HU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9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87096" y="405676"/>
            <a:ext cx="10411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select</a:t>
            </a:r>
            <a:r>
              <a:rPr lang="hu-HU" dirty="0" smtClean="0"/>
              <a:t> étel_azon,étel_neve,ár,típus,típusnév,anyagkód,anyagnév,egységár,mértékegység,anyag_mennyiség</a:t>
            </a:r>
            <a:br>
              <a:rPr lang="hu-HU" dirty="0" smtClean="0"/>
            </a:b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étel_lista</a:t>
            </a:r>
            <a:r>
              <a:rPr lang="hu-HU" dirty="0" smtClean="0"/>
              <a:t> </a:t>
            </a:r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join</a:t>
            </a:r>
            <a:r>
              <a:rPr lang="hu-HU" dirty="0" smtClean="0"/>
              <a:t> fajta </a:t>
            </a:r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join</a:t>
            </a:r>
            <a:r>
              <a:rPr lang="hu-HU" dirty="0" smtClean="0"/>
              <a:t> recept </a:t>
            </a:r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join</a:t>
            </a:r>
            <a:r>
              <a:rPr lang="hu-HU" dirty="0" smtClean="0"/>
              <a:t> nyersanyag;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11836" y="1052007"/>
            <a:ext cx="11878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ÉTEL_AZON ÉTEL_NEVE                             ÁR      TÍPUS TÍPUSNÉV               ANYAGKÓD ANYAGNÉV               EGYSÉGÁR MÉRTÉKEGYS ANYAG_MENNYISÉG</a:t>
            </a:r>
          </a:p>
          <a:p>
            <a:r>
              <a:rPr lang="hu-HU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 ------------------------------ --------- ---------- -------------------- ---------- -------------------- ---------- ---------- ---------------</a:t>
            </a:r>
          </a:p>
          <a:p>
            <a:r>
              <a:rPr lang="hu-HU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23 vadas                                560          1 készétel                   2122 marhafelsál                 780 kg                    0,14</a:t>
            </a:r>
            <a:br>
              <a:rPr lang="hu-HU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23 vadas                                560          1 készétel                   2344 leveszöldség                125 kg                     0,1</a:t>
            </a:r>
            <a:br>
              <a:rPr lang="hu-HU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23 vadas                                560          1 készétel                   3445 tejföl                       24 dl                       1</a:t>
            </a:r>
          </a:p>
          <a:p>
            <a:r>
              <a:rPr lang="hu-HU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23 vadas                                560          1 készétel                   4322 mustár                        5 </a:t>
            </a:r>
            <a:r>
              <a:rPr lang="hu-HU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ek</a:t>
            </a:r>
            <a:r>
              <a:rPr lang="hu-HU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1</a:t>
            </a:r>
            <a:endParaRPr lang="hu-HU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87096" y="2252336"/>
            <a:ext cx="110611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select</a:t>
            </a:r>
            <a:r>
              <a:rPr lang="hu-HU" dirty="0" smtClean="0"/>
              <a:t> </a:t>
            </a:r>
            <a:r>
              <a:rPr lang="hu-HU" dirty="0" err="1" smtClean="0"/>
              <a:t>számla_azon,dátum,étel_azon,étel_neve,ár,rendelt_mennyiség,ár</a:t>
            </a:r>
            <a:r>
              <a:rPr lang="hu-HU" dirty="0" smtClean="0"/>
              <a:t>*</a:t>
            </a:r>
            <a:r>
              <a:rPr lang="hu-HU" dirty="0" err="1" smtClean="0"/>
              <a:t>rendelt_mennyiség</a:t>
            </a:r>
            <a:r>
              <a:rPr lang="hu-HU" dirty="0" smtClean="0"/>
              <a:t> "érték",</a:t>
            </a:r>
            <a:br>
              <a:rPr lang="hu-HU" dirty="0" smtClean="0"/>
            </a:br>
            <a:r>
              <a:rPr lang="hu-HU" dirty="0" smtClean="0"/>
              <a:t>  (</a:t>
            </a:r>
            <a:r>
              <a:rPr lang="hu-HU" dirty="0" err="1" smtClean="0"/>
              <a:t>select</a:t>
            </a:r>
            <a:r>
              <a:rPr lang="hu-HU" dirty="0" smtClean="0"/>
              <a:t> sum(</a:t>
            </a:r>
            <a:r>
              <a:rPr lang="hu-HU" dirty="0" err="1" smtClean="0"/>
              <a:t>rendelt_mennyiség</a:t>
            </a:r>
            <a:r>
              <a:rPr lang="hu-HU" dirty="0" smtClean="0"/>
              <a:t>*ár)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számla_tétel_lista</a:t>
            </a:r>
            <a:r>
              <a:rPr lang="hu-HU" dirty="0" smtClean="0"/>
              <a:t> </a:t>
            </a:r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join</a:t>
            </a:r>
            <a:r>
              <a:rPr lang="hu-HU" dirty="0" smtClean="0"/>
              <a:t> </a:t>
            </a:r>
            <a:r>
              <a:rPr lang="hu-HU" dirty="0" err="1" smtClean="0"/>
              <a:t>étel_lista</a:t>
            </a:r>
            <a:r>
              <a:rPr lang="hu-HU" dirty="0" smtClean="0"/>
              <a:t>) "végösszeg„</a:t>
            </a:r>
            <a:br>
              <a:rPr lang="hu-HU" dirty="0" smtClean="0"/>
            </a:b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számla_fejléc</a:t>
            </a:r>
            <a:r>
              <a:rPr lang="hu-HU" dirty="0" smtClean="0"/>
              <a:t> </a:t>
            </a:r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join</a:t>
            </a:r>
            <a:r>
              <a:rPr lang="hu-HU" dirty="0" smtClean="0"/>
              <a:t> </a:t>
            </a:r>
            <a:r>
              <a:rPr lang="hu-HU" dirty="0" err="1" smtClean="0"/>
              <a:t>számla_tétel_lista</a:t>
            </a:r>
            <a:r>
              <a:rPr lang="hu-HU" dirty="0" smtClean="0"/>
              <a:t> </a:t>
            </a:r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join</a:t>
            </a:r>
            <a:r>
              <a:rPr lang="hu-HU" dirty="0" smtClean="0"/>
              <a:t> </a:t>
            </a:r>
            <a:r>
              <a:rPr lang="hu-HU" dirty="0" err="1" smtClean="0"/>
              <a:t>étel_lista</a:t>
            </a:r>
            <a:r>
              <a:rPr lang="hu-HU" dirty="0" smtClean="0"/>
              <a:t>;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330708" y="3476953"/>
            <a:ext cx="1164031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SZÁMLA_AZON DÁTUM         ÉTEL_AZON ÉTEL_NEVE                                              ÁR RENDELT_MENNYISÉG      érték  végösszeg</a:t>
            </a:r>
          </a:p>
          <a:p>
            <a:r>
              <a:rPr lang="hu-HU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 ------------ ---------- ---------------------------------------------- ---------- ----------------- ---------- ----------</a:t>
            </a:r>
          </a:p>
          <a:p>
            <a:r>
              <a:rPr lang="hu-HU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23931 95-NOV.  -23         11 bableves                                              120                 1        120       1470</a:t>
            </a:r>
          </a:p>
          <a:p>
            <a:r>
              <a:rPr lang="hu-HU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23931 95-NOV.  -23         23 vadas                                                 560                 2       1120       1470</a:t>
            </a:r>
          </a:p>
          <a:p>
            <a:r>
              <a:rPr lang="hu-HU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23931 95-NOV.  -23         54 túrós csusza                                          230                 1        230       1470</a:t>
            </a:r>
            <a:endParaRPr lang="hu-HU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03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03504" y="594789"/>
            <a:ext cx="112654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/>
              <a:t>"ÉTEL_AZON","ÉTEL_NEVE","ÁR","TÍPUS","TÍPUSNÉV","ANYAGKÓD","ANYAGNÉV","EGYSÉGÁR","MÉRTÉKEGYSÉG","ANYAG_MENNYISÉG"</a:t>
            </a:r>
          </a:p>
          <a:p>
            <a:r>
              <a:rPr lang="hu-HU" sz="1400" dirty="0" smtClean="0"/>
              <a:t>23,"vadas",560,1,"készétel",2122,"marhafelsál",780,"kg",0,14</a:t>
            </a:r>
          </a:p>
          <a:p>
            <a:r>
              <a:rPr lang="hu-HU" sz="1400" dirty="0" smtClean="0"/>
              <a:t>23,"vadas",560,1,"készétel",2344,"leveszöldség",125,"kg",0,1</a:t>
            </a:r>
          </a:p>
          <a:p>
            <a:r>
              <a:rPr lang="hu-HU" sz="1400" dirty="0" smtClean="0"/>
              <a:t>23,"vadas",560,1,"készétel",3445,"tejföl",24,"dl",1</a:t>
            </a:r>
          </a:p>
          <a:p>
            <a:r>
              <a:rPr lang="hu-HU" sz="1400" dirty="0" smtClean="0"/>
              <a:t>23,"vadas",560,1,"készétel",4322,"mustár",5,"ek",1</a:t>
            </a:r>
          </a:p>
          <a:p>
            <a:endParaRPr lang="hu-HU" sz="1400" dirty="0" smtClean="0"/>
          </a:p>
          <a:p>
            <a:r>
              <a:rPr lang="hu-HU" sz="1400" dirty="0" smtClean="0"/>
              <a:t>"SZÁMLA_AZON","DÁTUM","ÉTEL_AZON","ÉTEL_NEVE","ÁR","RENDELT_MENNYISÉG","ÉRTÉK","VÉGÖSSZEG"</a:t>
            </a:r>
          </a:p>
          <a:p>
            <a:r>
              <a:rPr lang="hu-HU" sz="1400" dirty="0" smtClean="0"/>
              <a:t>23931,95-NOV.  -23,23,"vadas",560,2,1120,1470</a:t>
            </a:r>
          </a:p>
          <a:p>
            <a:r>
              <a:rPr lang="hu-HU" sz="1400" dirty="0" smtClean="0"/>
              <a:t>23931,95-NOV.  -23,11,"bableves",120,1,120,1470</a:t>
            </a:r>
          </a:p>
          <a:p>
            <a:r>
              <a:rPr lang="hu-HU" sz="1400" dirty="0" smtClean="0"/>
              <a:t>23931,95-NOV.  -23,54,"túrós csusza",230,1,230,1470</a:t>
            </a:r>
          </a:p>
          <a:p>
            <a:endParaRPr lang="hu-HU" sz="1400" dirty="0"/>
          </a:p>
          <a:p>
            <a:r>
              <a:rPr lang="hu-HU" sz="1400" dirty="0" smtClean="0"/>
              <a:t>626 byte</a:t>
            </a:r>
            <a:endParaRPr lang="hu-HU" sz="1400" dirty="0"/>
          </a:p>
        </p:txBody>
      </p:sp>
      <p:sp>
        <p:nvSpPr>
          <p:cNvPr id="3" name="Téglalap 2"/>
          <p:cNvSpPr/>
          <p:nvPr/>
        </p:nvSpPr>
        <p:spPr>
          <a:xfrm>
            <a:off x="487680" y="3272445"/>
            <a:ext cx="48889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/>
              <a:t>"TÍPUS","TÍPUSNÉV"</a:t>
            </a:r>
          </a:p>
          <a:p>
            <a:r>
              <a:rPr lang="hu-HU" sz="1400" dirty="0" smtClean="0"/>
              <a:t>1,"készétel"</a:t>
            </a:r>
          </a:p>
          <a:p>
            <a:endParaRPr lang="hu-HU" sz="1400" dirty="0" smtClean="0"/>
          </a:p>
          <a:p>
            <a:r>
              <a:rPr lang="hu-HU" sz="1400" dirty="0" smtClean="0"/>
              <a:t>"ÉTEL_AZON","ÉTEL_NEVE","ÁR","TÍPUS"</a:t>
            </a:r>
          </a:p>
          <a:p>
            <a:r>
              <a:rPr lang="hu-HU" sz="1400" dirty="0" smtClean="0"/>
              <a:t>23,"vadas",560,1</a:t>
            </a:r>
          </a:p>
          <a:p>
            <a:r>
              <a:rPr lang="hu-HU" sz="1400" dirty="0" smtClean="0"/>
              <a:t>11,"bableves",120,1</a:t>
            </a:r>
          </a:p>
          <a:p>
            <a:r>
              <a:rPr lang="hu-HU" sz="1400" dirty="0" smtClean="0"/>
              <a:t>54,"túrós csusza",230,1</a:t>
            </a:r>
          </a:p>
          <a:p>
            <a:endParaRPr lang="hu-HU" sz="1400" dirty="0" smtClean="0"/>
          </a:p>
          <a:p>
            <a:r>
              <a:rPr lang="hu-HU" sz="1400" dirty="0" smtClean="0"/>
              <a:t>"ANYAGKÓD","ANYAGNÉV","EGYSÉGÁR","MÉRTÉKEGYSÉG"</a:t>
            </a:r>
          </a:p>
          <a:p>
            <a:r>
              <a:rPr lang="hu-HU" sz="1400" dirty="0" smtClean="0"/>
              <a:t>2122,"marhafelsál",780,"kg"</a:t>
            </a:r>
          </a:p>
          <a:p>
            <a:r>
              <a:rPr lang="hu-HU" sz="1400" dirty="0" smtClean="0"/>
              <a:t>2344,"leveszöldség",125,"kg"</a:t>
            </a:r>
          </a:p>
          <a:p>
            <a:r>
              <a:rPr lang="hu-HU" sz="1400" dirty="0" smtClean="0"/>
              <a:t>3445,"tejföl",24,"dl"</a:t>
            </a:r>
          </a:p>
          <a:p>
            <a:r>
              <a:rPr lang="hu-HU" sz="1400" dirty="0" smtClean="0"/>
              <a:t>4322,"mustár",5,"ek"</a:t>
            </a:r>
          </a:p>
          <a:p>
            <a:endParaRPr lang="hu-HU" sz="1400" dirty="0"/>
          </a:p>
          <a:p>
            <a:r>
              <a:rPr lang="hu-HU" sz="1400" dirty="0" smtClean="0"/>
              <a:t>547 byte</a:t>
            </a:r>
          </a:p>
        </p:txBody>
      </p:sp>
      <p:sp>
        <p:nvSpPr>
          <p:cNvPr id="4" name="Téglalap 3"/>
          <p:cNvSpPr/>
          <p:nvPr/>
        </p:nvSpPr>
        <p:spPr>
          <a:xfrm>
            <a:off x="5273040" y="3272445"/>
            <a:ext cx="434644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/>
              <a:t>"ÉTEL_AZON","ANYAGKÓD","ANYAG_MENNYISÉG"</a:t>
            </a:r>
          </a:p>
          <a:p>
            <a:r>
              <a:rPr lang="hu-HU" sz="1400" dirty="0"/>
              <a:t>23,2122,0,14</a:t>
            </a:r>
          </a:p>
          <a:p>
            <a:r>
              <a:rPr lang="hu-HU" sz="1400" dirty="0"/>
              <a:t>23,2344,0,1</a:t>
            </a:r>
          </a:p>
          <a:p>
            <a:r>
              <a:rPr lang="hu-HU" sz="1400" dirty="0"/>
              <a:t>23,3445,1</a:t>
            </a:r>
          </a:p>
          <a:p>
            <a:r>
              <a:rPr lang="hu-HU" sz="1400" dirty="0"/>
              <a:t>23,4322,1</a:t>
            </a:r>
          </a:p>
          <a:p>
            <a:endParaRPr lang="hu-HU" sz="1400" dirty="0"/>
          </a:p>
          <a:p>
            <a:r>
              <a:rPr lang="hu-HU" sz="1400" dirty="0"/>
              <a:t>"SZÁMLA_AZON","DÁTUM"</a:t>
            </a:r>
          </a:p>
          <a:p>
            <a:r>
              <a:rPr lang="hu-HU" sz="1400" dirty="0"/>
              <a:t>23931,95-NOV.  -23</a:t>
            </a:r>
          </a:p>
          <a:p>
            <a:endParaRPr lang="hu-HU" sz="1400" dirty="0"/>
          </a:p>
          <a:p>
            <a:r>
              <a:rPr lang="hu-HU" sz="1400" dirty="0"/>
              <a:t>"SZÁMLA_AZON","ÉTEL_AZON","RENDELT_MENNYISÉG"</a:t>
            </a:r>
          </a:p>
          <a:p>
            <a:r>
              <a:rPr lang="hu-HU" sz="1400" dirty="0"/>
              <a:t>23931,23,2</a:t>
            </a:r>
          </a:p>
          <a:p>
            <a:r>
              <a:rPr lang="hu-HU" sz="1400" dirty="0"/>
              <a:t>23931,11,1</a:t>
            </a:r>
          </a:p>
          <a:p>
            <a:r>
              <a:rPr lang="hu-HU" sz="1400" dirty="0"/>
              <a:t>23931,54,1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76946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43128" y="384709"/>
            <a:ext cx="92323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Bővítési lehetőség</a:t>
            </a:r>
          </a:p>
          <a:p>
            <a:endParaRPr lang="hu-HU" dirty="0" smtClean="0"/>
          </a:p>
          <a:p>
            <a:r>
              <a:rPr lang="hu-HU" dirty="0" smtClean="0"/>
              <a:t>beszerzés: mikor, miből, mennyit, mennyiért, hol</a:t>
            </a:r>
          </a:p>
          <a:p>
            <a:r>
              <a:rPr lang="hu-HU" dirty="0"/>
              <a:t>	</a:t>
            </a:r>
            <a:r>
              <a:rPr lang="hu-HU" dirty="0" smtClean="0"/>
              <a:t>  beszállítók</a:t>
            </a:r>
          </a:p>
          <a:p>
            <a:r>
              <a:rPr lang="hu-HU" dirty="0" smtClean="0"/>
              <a:t>közreműködők: pincér, szakács, beosztás, ...</a:t>
            </a:r>
          </a:p>
          <a:p>
            <a:r>
              <a:rPr lang="hu-HU" dirty="0" smtClean="0"/>
              <a:t>forgalom: asztal, kiszolgál, ...</a:t>
            </a:r>
          </a:p>
          <a:p>
            <a:r>
              <a:rPr lang="hu-HU" dirty="0" smtClean="0"/>
              <a:t>foglalás: időpont, asztal, vendégszám, ételsor, ...</a:t>
            </a:r>
          </a:p>
          <a:p>
            <a:r>
              <a:rPr lang="hu-HU" dirty="0" smtClean="0"/>
              <a:t>Stb.</a:t>
            </a:r>
          </a:p>
          <a:p>
            <a:endParaRPr lang="hu-HU" dirty="0"/>
          </a:p>
          <a:p>
            <a:r>
              <a:rPr lang="hu-HU" dirty="0" smtClean="0"/>
              <a:t>Aktuális étlap készítés</a:t>
            </a:r>
          </a:p>
          <a:p>
            <a:r>
              <a:rPr lang="hu-HU" dirty="0" smtClean="0"/>
              <a:t>Napi bevételek</a:t>
            </a:r>
          </a:p>
          <a:p>
            <a:r>
              <a:rPr lang="hu-HU" dirty="0" smtClean="0"/>
              <a:t>Posztonként hány személyt foglalkoztatnak?</a:t>
            </a:r>
          </a:p>
          <a:p>
            <a:r>
              <a:rPr lang="hu-HU" dirty="0" smtClean="0"/>
              <a:t>Melyik asztalnál nem fogyasztottak ma?</a:t>
            </a:r>
          </a:p>
          <a:p>
            <a:r>
              <a:rPr lang="hu-HU" dirty="0" smtClean="0"/>
              <a:t>Kifizetetlen számlák végösszeggel és pincérrel</a:t>
            </a:r>
          </a:p>
          <a:p>
            <a:r>
              <a:rPr lang="hu-HU" dirty="0" smtClean="0"/>
              <a:t>Legdrágább ételek</a:t>
            </a:r>
          </a:p>
          <a:p>
            <a:r>
              <a:rPr lang="hu-HU" dirty="0"/>
              <a:t> </a:t>
            </a:r>
            <a:r>
              <a:rPr lang="hu-HU" dirty="0" smtClean="0"/>
              <a:t>- ára</a:t>
            </a:r>
          </a:p>
          <a:p>
            <a:r>
              <a:rPr lang="hu-HU" dirty="0" smtClean="0"/>
              <a:t> - listája</a:t>
            </a:r>
          </a:p>
          <a:p>
            <a:r>
              <a:rPr lang="hu-HU" dirty="0"/>
              <a:t> </a:t>
            </a:r>
            <a:r>
              <a:rPr lang="hu-HU" dirty="0" smtClean="0"/>
              <a:t>- </a:t>
            </a:r>
            <a:r>
              <a:rPr lang="hu-HU" dirty="0" err="1" smtClean="0"/>
              <a:t>típusonkénti</a:t>
            </a:r>
            <a:r>
              <a:rPr lang="hu-HU" dirty="0" smtClean="0"/>
              <a:t> listája</a:t>
            </a:r>
          </a:p>
          <a:p>
            <a:r>
              <a:rPr lang="hu-HU" dirty="0" smtClean="0"/>
              <a:t>Kik azok a pincérek akinél ma 100 000 Ft feletti bevétel van?</a:t>
            </a:r>
          </a:p>
          <a:p>
            <a:r>
              <a:rPr lang="hu-HU" dirty="0" smtClean="0"/>
              <a:t>A legsikeresebb ételek (a legtöbbet adták el belőle)</a:t>
            </a:r>
          </a:p>
          <a:p>
            <a:r>
              <a:rPr lang="hu-HU" dirty="0" smtClean="0"/>
              <a:t>Írjunk programot amely </a:t>
            </a:r>
            <a:r>
              <a:rPr lang="hu-HU" dirty="0" err="1" smtClean="0"/>
              <a:t>kilistázza</a:t>
            </a:r>
            <a:r>
              <a:rPr lang="hu-HU" dirty="0" smtClean="0"/>
              <a:t> a 10 legsikeresebb ételt</a:t>
            </a:r>
          </a:p>
          <a:p>
            <a:r>
              <a:rPr lang="hu-HU" dirty="0" smtClean="0"/>
              <a:t>Mely ételeket alkotja legalább 3 féle nyersanyag?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9424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05968" y="481114"/>
            <a:ext cx="25847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dirty="0" err="1" smtClean="0"/>
              <a:t>drop</a:t>
            </a:r>
            <a:r>
              <a:rPr lang="hu-HU" sz="1200" dirty="0" smtClean="0"/>
              <a:t> </a:t>
            </a:r>
            <a:r>
              <a:rPr lang="hu-HU" sz="1200" dirty="0" err="1" smtClean="0"/>
              <a:t>table</a:t>
            </a:r>
            <a:r>
              <a:rPr lang="hu-HU" sz="1200" dirty="0" smtClean="0"/>
              <a:t> étel;</a:t>
            </a:r>
          </a:p>
          <a:p>
            <a:r>
              <a:rPr lang="hu-HU" sz="1200" dirty="0" err="1" smtClean="0"/>
              <a:t>drop</a:t>
            </a:r>
            <a:r>
              <a:rPr lang="hu-HU" sz="1200" dirty="0" smtClean="0"/>
              <a:t> </a:t>
            </a:r>
            <a:r>
              <a:rPr lang="hu-HU" sz="1200" dirty="0" err="1" smtClean="0"/>
              <a:t>table</a:t>
            </a:r>
            <a:r>
              <a:rPr lang="hu-HU" sz="1200" dirty="0" smtClean="0"/>
              <a:t> számla;</a:t>
            </a:r>
          </a:p>
          <a:p>
            <a:endParaRPr lang="hu-HU" sz="1200" dirty="0" smtClean="0"/>
          </a:p>
          <a:p>
            <a:r>
              <a:rPr lang="hu-HU" sz="1200" dirty="0" err="1" smtClean="0"/>
              <a:t>drop</a:t>
            </a:r>
            <a:r>
              <a:rPr lang="hu-HU" sz="1200" dirty="0" smtClean="0"/>
              <a:t> </a:t>
            </a:r>
            <a:r>
              <a:rPr lang="hu-HU" sz="1200" dirty="0" err="1" smtClean="0"/>
              <a:t>table</a:t>
            </a:r>
            <a:r>
              <a:rPr lang="hu-HU" sz="1200" dirty="0" smtClean="0"/>
              <a:t> </a:t>
            </a:r>
            <a:r>
              <a:rPr lang="hu-HU" sz="1200" dirty="0" err="1" smtClean="0"/>
              <a:t>számla_tétel_lista</a:t>
            </a:r>
            <a:r>
              <a:rPr lang="hu-HU" sz="1200" dirty="0" smtClean="0"/>
              <a:t>;</a:t>
            </a:r>
          </a:p>
          <a:p>
            <a:r>
              <a:rPr lang="hu-HU" sz="1200" dirty="0" err="1" smtClean="0"/>
              <a:t>drop</a:t>
            </a:r>
            <a:r>
              <a:rPr lang="hu-HU" sz="1200" dirty="0" smtClean="0"/>
              <a:t> </a:t>
            </a:r>
            <a:r>
              <a:rPr lang="hu-HU" sz="1200" dirty="0" err="1" smtClean="0"/>
              <a:t>table</a:t>
            </a:r>
            <a:r>
              <a:rPr lang="hu-HU" sz="1200" dirty="0" smtClean="0"/>
              <a:t> </a:t>
            </a:r>
            <a:r>
              <a:rPr lang="hu-HU" sz="1200" dirty="0" err="1" smtClean="0"/>
              <a:t>számla_fejléc</a:t>
            </a:r>
            <a:r>
              <a:rPr lang="hu-HU" sz="1200" dirty="0" smtClean="0"/>
              <a:t>;</a:t>
            </a:r>
          </a:p>
          <a:p>
            <a:r>
              <a:rPr lang="hu-HU" sz="1200" dirty="0" err="1" smtClean="0"/>
              <a:t>drop</a:t>
            </a:r>
            <a:r>
              <a:rPr lang="hu-HU" sz="1200" dirty="0" smtClean="0"/>
              <a:t> </a:t>
            </a:r>
            <a:r>
              <a:rPr lang="hu-HU" sz="1200" dirty="0" err="1" smtClean="0"/>
              <a:t>table</a:t>
            </a:r>
            <a:r>
              <a:rPr lang="hu-HU" sz="1200" dirty="0" smtClean="0"/>
              <a:t> recept;</a:t>
            </a:r>
          </a:p>
          <a:p>
            <a:r>
              <a:rPr lang="hu-HU" sz="1200" dirty="0" err="1" smtClean="0"/>
              <a:t>drop</a:t>
            </a:r>
            <a:r>
              <a:rPr lang="hu-HU" sz="1200" dirty="0" smtClean="0"/>
              <a:t> </a:t>
            </a:r>
            <a:r>
              <a:rPr lang="hu-HU" sz="1200" dirty="0" err="1" smtClean="0"/>
              <a:t>table</a:t>
            </a:r>
            <a:r>
              <a:rPr lang="hu-HU" sz="1200" dirty="0" smtClean="0"/>
              <a:t> nyersanyag;</a:t>
            </a:r>
          </a:p>
          <a:p>
            <a:r>
              <a:rPr lang="hu-HU" sz="1200" dirty="0" err="1" smtClean="0"/>
              <a:t>drop</a:t>
            </a:r>
            <a:r>
              <a:rPr lang="hu-HU" sz="1200" dirty="0" smtClean="0"/>
              <a:t> </a:t>
            </a:r>
            <a:r>
              <a:rPr lang="hu-HU" sz="1200" dirty="0" err="1" smtClean="0"/>
              <a:t>table</a:t>
            </a:r>
            <a:r>
              <a:rPr lang="hu-HU" sz="1200" dirty="0" smtClean="0"/>
              <a:t> </a:t>
            </a:r>
            <a:r>
              <a:rPr lang="hu-HU" sz="1200" dirty="0" err="1" smtClean="0"/>
              <a:t>étel_lista</a:t>
            </a:r>
            <a:r>
              <a:rPr lang="hu-HU" sz="1200" dirty="0" smtClean="0"/>
              <a:t>;</a:t>
            </a:r>
          </a:p>
          <a:p>
            <a:r>
              <a:rPr lang="hu-HU" sz="1200" dirty="0" err="1" smtClean="0"/>
              <a:t>drop</a:t>
            </a:r>
            <a:r>
              <a:rPr lang="hu-HU" sz="1200" dirty="0" smtClean="0"/>
              <a:t> </a:t>
            </a:r>
            <a:r>
              <a:rPr lang="hu-HU" sz="1200" dirty="0" err="1" smtClean="0"/>
              <a:t>table</a:t>
            </a:r>
            <a:r>
              <a:rPr lang="hu-HU" sz="1200" dirty="0" smtClean="0"/>
              <a:t> fajta;</a:t>
            </a:r>
          </a:p>
        </p:txBody>
      </p:sp>
    </p:spTree>
    <p:extLst>
      <p:ext uri="{BB962C8B-B14F-4D97-AF65-F5344CB8AC3E}">
        <p14:creationId xmlns:p14="http://schemas.microsoft.com/office/powerpoint/2010/main" val="502905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96824" y="265908"/>
            <a:ext cx="85923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dirty="0" err="1"/>
              <a:t>create</a:t>
            </a:r>
            <a:r>
              <a:rPr lang="hu-HU" sz="1200" dirty="0"/>
              <a:t> </a:t>
            </a:r>
            <a:r>
              <a:rPr lang="hu-HU" sz="1200" dirty="0" err="1"/>
              <a:t>table</a:t>
            </a:r>
            <a:r>
              <a:rPr lang="hu-HU" sz="1200" dirty="0"/>
              <a:t> étel(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étel_azon</a:t>
            </a:r>
            <a:r>
              <a:rPr lang="hu-HU" sz="1200" dirty="0"/>
              <a:t> int,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étel_neve</a:t>
            </a:r>
            <a:r>
              <a:rPr lang="hu-HU" sz="1200" dirty="0"/>
              <a:t> </a:t>
            </a:r>
            <a:r>
              <a:rPr lang="hu-HU" sz="1200" dirty="0" err="1"/>
              <a:t>varchar</a:t>
            </a:r>
            <a:r>
              <a:rPr lang="hu-HU" sz="1200" dirty="0"/>
              <a:t>(50),</a:t>
            </a:r>
          </a:p>
          <a:p>
            <a:r>
              <a:rPr lang="hu-HU" sz="1200" dirty="0"/>
              <a:t>	ár </a:t>
            </a:r>
            <a:r>
              <a:rPr lang="hu-HU" sz="1200" dirty="0" err="1"/>
              <a:t>float</a:t>
            </a:r>
            <a:r>
              <a:rPr lang="hu-HU" sz="1200" dirty="0"/>
              <a:t>,</a:t>
            </a:r>
          </a:p>
          <a:p>
            <a:r>
              <a:rPr lang="hu-HU" sz="1200" dirty="0"/>
              <a:t>	típus int,</a:t>
            </a:r>
          </a:p>
          <a:p>
            <a:r>
              <a:rPr lang="hu-HU" sz="1200" dirty="0"/>
              <a:t>	típusnév </a:t>
            </a:r>
            <a:r>
              <a:rPr lang="hu-HU" sz="1200" dirty="0" err="1"/>
              <a:t>varchar</a:t>
            </a:r>
            <a:r>
              <a:rPr lang="hu-HU" sz="1200" dirty="0"/>
              <a:t>(20),</a:t>
            </a:r>
          </a:p>
          <a:p>
            <a:r>
              <a:rPr lang="hu-HU" sz="1200" dirty="0"/>
              <a:t>	anyagkód int,</a:t>
            </a:r>
          </a:p>
          <a:p>
            <a:r>
              <a:rPr lang="hu-HU" sz="1200" dirty="0"/>
              <a:t>	anyagnév VARCHAR(20),</a:t>
            </a:r>
          </a:p>
          <a:p>
            <a:r>
              <a:rPr lang="hu-HU" sz="1200" dirty="0"/>
              <a:t>	egységár FLOAT,</a:t>
            </a:r>
          </a:p>
          <a:p>
            <a:r>
              <a:rPr lang="hu-HU" sz="1200" dirty="0"/>
              <a:t>	mértékegység VARCHAR(10),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anyag_mennyiség</a:t>
            </a:r>
            <a:r>
              <a:rPr lang="hu-HU" sz="1200" dirty="0"/>
              <a:t> </a:t>
            </a:r>
            <a:r>
              <a:rPr lang="hu-HU" sz="1200" dirty="0" err="1"/>
              <a:t>float</a:t>
            </a:r>
            <a:r>
              <a:rPr lang="hu-HU" sz="1200" dirty="0"/>
              <a:t>);</a:t>
            </a:r>
          </a:p>
          <a:p>
            <a:r>
              <a:rPr lang="hu-HU" sz="1200" dirty="0"/>
              <a:t>    </a:t>
            </a:r>
          </a:p>
          <a:p>
            <a:r>
              <a:rPr lang="hu-HU" sz="1200" dirty="0" err="1"/>
              <a:t>create</a:t>
            </a:r>
            <a:r>
              <a:rPr lang="hu-HU" sz="1200" dirty="0"/>
              <a:t> </a:t>
            </a:r>
            <a:r>
              <a:rPr lang="hu-HU" sz="1200" dirty="0" err="1"/>
              <a:t>table</a:t>
            </a:r>
            <a:r>
              <a:rPr lang="hu-HU" sz="1200" dirty="0"/>
              <a:t> számla(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számla_azon</a:t>
            </a:r>
            <a:r>
              <a:rPr lang="hu-HU" sz="1200" dirty="0"/>
              <a:t> int,</a:t>
            </a:r>
          </a:p>
          <a:p>
            <a:r>
              <a:rPr lang="hu-HU" sz="1200" dirty="0"/>
              <a:t>	dátum </a:t>
            </a:r>
            <a:r>
              <a:rPr lang="hu-HU" sz="1200" dirty="0" err="1"/>
              <a:t>date</a:t>
            </a:r>
            <a:r>
              <a:rPr lang="hu-HU" sz="1200" dirty="0"/>
              <a:t>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étel_azon</a:t>
            </a:r>
            <a:r>
              <a:rPr lang="hu-HU" sz="1200" dirty="0"/>
              <a:t> int,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étel_neve</a:t>
            </a:r>
            <a:r>
              <a:rPr lang="hu-HU" sz="1200" dirty="0"/>
              <a:t> </a:t>
            </a:r>
            <a:r>
              <a:rPr lang="hu-HU" sz="1200" dirty="0" err="1"/>
              <a:t>varchar</a:t>
            </a:r>
            <a:r>
              <a:rPr lang="hu-HU" sz="1200" dirty="0"/>
              <a:t>(50),</a:t>
            </a:r>
          </a:p>
          <a:p>
            <a:r>
              <a:rPr lang="hu-HU" sz="1200" dirty="0"/>
              <a:t>	ár </a:t>
            </a:r>
            <a:r>
              <a:rPr lang="hu-HU" sz="1200" dirty="0" err="1"/>
              <a:t>float</a:t>
            </a:r>
            <a:r>
              <a:rPr lang="hu-HU" sz="1200" dirty="0"/>
              <a:t>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rendelt_mennyiség</a:t>
            </a:r>
            <a:r>
              <a:rPr lang="hu-HU" sz="1200" dirty="0"/>
              <a:t> </a:t>
            </a:r>
            <a:r>
              <a:rPr lang="hu-HU" sz="1200" dirty="0" err="1"/>
              <a:t>float</a:t>
            </a:r>
            <a:r>
              <a:rPr lang="hu-HU" sz="1200" dirty="0"/>
              <a:t>,</a:t>
            </a:r>
          </a:p>
          <a:p>
            <a:r>
              <a:rPr lang="hu-HU" sz="1200" dirty="0"/>
              <a:t>    </a:t>
            </a:r>
            <a:r>
              <a:rPr lang="hu-HU" sz="1200" dirty="0" smtClean="0"/>
              <a:t>	érték </a:t>
            </a:r>
            <a:r>
              <a:rPr lang="hu-HU" sz="1200" dirty="0" err="1"/>
              <a:t>float</a:t>
            </a:r>
            <a:r>
              <a:rPr lang="hu-HU" sz="1200" dirty="0"/>
              <a:t>,</a:t>
            </a:r>
          </a:p>
          <a:p>
            <a:r>
              <a:rPr lang="hu-HU" sz="1200" dirty="0"/>
              <a:t>   </a:t>
            </a:r>
            <a:r>
              <a:rPr lang="hu-HU" sz="1200" dirty="0" smtClean="0"/>
              <a:t>	végösszeg </a:t>
            </a:r>
            <a:r>
              <a:rPr lang="hu-HU" sz="1200" dirty="0" err="1"/>
              <a:t>float</a:t>
            </a:r>
            <a:r>
              <a:rPr lang="hu-HU" sz="1200" dirty="0"/>
              <a:t>);</a:t>
            </a:r>
          </a:p>
          <a:p>
            <a:endParaRPr lang="hu-HU" sz="1200" dirty="0"/>
          </a:p>
          <a:p>
            <a:r>
              <a:rPr lang="hu-HU" sz="1200" dirty="0" err="1"/>
              <a:t>insert</a:t>
            </a:r>
            <a:r>
              <a:rPr lang="hu-HU" sz="1200" dirty="0"/>
              <a:t> </a:t>
            </a:r>
            <a:r>
              <a:rPr lang="hu-HU" sz="1200" dirty="0" err="1"/>
              <a:t>into</a:t>
            </a:r>
            <a:r>
              <a:rPr lang="hu-HU" sz="1200" dirty="0"/>
              <a:t> étel </a:t>
            </a:r>
            <a:r>
              <a:rPr lang="hu-HU" sz="1200" dirty="0" err="1"/>
              <a:t>values</a:t>
            </a:r>
            <a:r>
              <a:rPr lang="hu-HU" sz="1200" dirty="0"/>
              <a:t>(23,'vadas',560,1,'készétel',2122,'marhafelsál',780,'kg',0.14);</a:t>
            </a:r>
          </a:p>
          <a:p>
            <a:r>
              <a:rPr lang="hu-HU" sz="1200" dirty="0" err="1"/>
              <a:t>insert</a:t>
            </a:r>
            <a:r>
              <a:rPr lang="hu-HU" sz="1200" dirty="0"/>
              <a:t> </a:t>
            </a:r>
            <a:r>
              <a:rPr lang="hu-HU" sz="1200" dirty="0" err="1"/>
              <a:t>into</a:t>
            </a:r>
            <a:r>
              <a:rPr lang="hu-HU" sz="1200" dirty="0"/>
              <a:t> étel </a:t>
            </a:r>
            <a:r>
              <a:rPr lang="hu-HU" sz="1200" dirty="0" err="1"/>
              <a:t>values</a:t>
            </a:r>
            <a:r>
              <a:rPr lang="hu-HU" sz="1200" dirty="0"/>
              <a:t>(23,'vadas',560,1,'készétel',2344,'leveszöldség',125,'kg',0.1);</a:t>
            </a:r>
          </a:p>
          <a:p>
            <a:r>
              <a:rPr lang="hu-HU" sz="1200" dirty="0" err="1"/>
              <a:t>insert</a:t>
            </a:r>
            <a:r>
              <a:rPr lang="hu-HU" sz="1200" dirty="0"/>
              <a:t> </a:t>
            </a:r>
            <a:r>
              <a:rPr lang="hu-HU" sz="1200" dirty="0" err="1"/>
              <a:t>into</a:t>
            </a:r>
            <a:r>
              <a:rPr lang="hu-HU" sz="1200" dirty="0"/>
              <a:t> étel </a:t>
            </a:r>
            <a:r>
              <a:rPr lang="hu-HU" sz="1200" dirty="0" err="1"/>
              <a:t>values</a:t>
            </a:r>
            <a:r>
              <a:rPr lang="hu-HU" sz="1200" dirty="0"/>
              <a:t>(23,'vadas',560,1,'készétel',3445,'tejföl',24,'dl',1);</a:t>
            </a:r>
          </a:p>
          <a:p>
            <a:r>
              <a:rPr lang="hu-HU" sz="1200" dirty="0" err="1"/>
              <a:t>insert</a:t>
            </a:r>
            <a:r>
              <a:rPr lang="hu-HU" sz="1200" dirty="0"/>
              <a:t> </a:t>
            </a:r>
            <a:r>
              <a:rPr lang="hu-HU" sz="1200" dirty="0" err="1"/>
              <a:t>into</a:t>
            </a:r>
            <a:r>
              <a:rPr lang="hu-HU" sz="1200" dirty="0"/>
              <a:t> étel </a:t>
            </a:r>
            <a:r>
              <a:rPr lang="hu-HU" sz="1200" dirty="0" err="1"/>
              <a:t>values</a:t>
            </a:r>
            <a:r>
              <a:rPr lang="hu-HU" sz="1200" dirty="0"/>
              <a:t>(23,'vadas',560,1,'készétel',4322,'mustár',5,'ek',1);</a:t>
            </a:r>
          </a:p>
          <a:p>
            <a:endParaRPr lang="hu-HU" sz="1200" dirty="0"/>
          </a:p>
          <a:p>
            <a:r>
              <a:rPr lang="hu-HU" sz="1200" dirty="0" err="1"/>
              <a:t>insert</a:t>
            </a:r>
            <a:r>
              <a:rPr lang="hu-HU" sz="1200" dirty="0"/>
              <a:t> </a:t>
            </a:r>
            <a:r>
              <a:rPr lang="hu-HU" sz="1200" dirty="0" err="1"/>
              <a:t>into</a:t>
            </a:r>
            <a:r>
              <a:rPr lang="hu-HU" sz="1200" dirty="0"/>
              <a:t> számla </a:t>
            </a:r>
            <a:r>
              <a:rPr lang="hu-HU" sz="1200" dirty="0" err="1"/>
              <a:t>values</a:t>
            </a:r>
            <a:r>
              <a:rPr lang="hu-HU" sz="1200" dirty="0"/>
              <a:t> (23931,to_date('1995.11.23','yyyy.mm.dd'),23,'vadas',560,2,1120,1470);</a:t>
            </a:r>
          </a:p>
          <a:p>
            <a:r>
              <a:rPr lang="hu-HU" sz="1200" dirty="0" err="1"/>
              <a:t>insert</a:t>
            </a:r>
            <a:r>
              <a:rPr lang="hu-HU" sz="1200" dirty="0"/>
              <a:t> </a:t>
            </a:r>
            <a:r>
              <a:rPr lang="hu-HU" sz="1200" dirty="0" err="1"/>
              <a:t>into</a:t>
            </a:r>
            <a:r>
              <a:rPr lang="hu-HU" sz="1200" dirty="0"/>
              <a:t> számla </a:t>
            </a:r>
            <a:r>
              <a:rPr lang="hu-HU" sz="1200" dirty="0" err="1"/>
              <a:t>values</a:t>
            </a:r>
            <a:r>
              <a:rPr lang="hu-HU" sz="1200" dirty="0"/>
              <a:t> (23931,to_date('1995.11.23','yyyy.mm.dd'),11,'bableves',120,1,120,1470);</a:t>
            </a:r>
          </a:p>
          <a:p>
            <a:r>
              <a:rPr lang="hu-HU" sz="1200" dirty="0" err="1"/>
              <a:t>insert</a:t>
            </a:r>
            <a:r>
              <a:rPr lang="hu-HU" sz="1200" dirty="0"/>
              <a:t> </a:t>
            </a:r>
            <a:r>
              <a:rPr lang="hu-HU" sz="1200" dirty="0" err="1"/>
              <a:t>into</a:t>
            </a:r>
            <a:r>
              <a:rPr lang="hu-HU" sz="1200" dirty="0"/>
              <a:t> számla </a:t>
            </a:r>
            <a:r>
              <a:rPr lang="hu-HU" sz="1200" dirty="0" err="1"/>
              <a:t>values</a:t>
            </a:r>
            <a:r>
              <a:rPr lang="hu-HU" sz="1200" dirty="0"/>
              <a:t> (23931,to_date('1995.11.23','yyyy.mm.dd'),54,'túrós csusza',230,1,230,1470);</a:t>
            </a:r>
          </a:p>
          <a:p>
            <a:endParaRPr lang="hu-HU" sz="1200" dirty="0"/>
          </a:p>
          <a:p>
            <a:r>
              <a:rPr lang="hu-HU" sz="1200" dirty="0" err="1"/>
              <a:t>select</a:t>
            </a:r>
            <a:r>
              <a:rPr lang="hu-HU" sz="1200" dirty="0"/>
              <a:t> * </a:t>
            </a:r>
            <a:r>
              <a:rPr lang="hu-HU" sz="1200" dirty="0" err="1"/>
              <a:t>from</a:t>
            </a:r>
            <a:r>
              <a:rPr lang="hu-HU" sz="1200" dirty="0"/>
              <a:t> étel;</a:t>
            </a:r>
          </a:p>
          <a:p>
            <a:r>
              <a:rPr lang="hu-HU" sz="1200" dirty="0" err="1" smtClean="0"/>
              <a:t>select</a:t>
            </a:r>
            <a:r>
              <a:rPr lang="hu-HU" sz="1200" dirty="0" smtClean="0"/>
              <a:t> </a:t>
            </a:r>
            <a:r>
              <a:rPr lang="hu-HU" sz="1200" dirty="0"/>
              <a:t>* </a:t>
            </a:r>
            <a:r>
              <a:rPr lang="hu-HU" sz="1200" dirty="0" err="1"/>
              <a:t>from</a:t>
            </a:r>
            <a:r>
              <a:rPr lang="hu-HU" sz="1200" dirty="0"/>
              <a:t> számla</a:t>
            </a:r>
            <a:r>
              <a:rPr lang="hu-HU" sz="1200" dirty="0" smtClean="0"/>
              <a:t>;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70359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9392" y="319719"/>
            <a:ext cx="9689592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dirty="0" err="1" smtClean="0"/>
              <a:t>create</a:t>
            </a:r>
            <a:r>
              <a:rPr lang="hu-HU" sz="1200" dirty="0" smtClean="0"/>
              <a:t> </a:t>
            </a:r>
            <a:r>
              <a:rPr lang="hu-HU" sz="1200" dirty="0" err="1"/>
              <a:t>table</a:t>
            </a:r>
            <a:r>
              <a:rPr lang="hu-HU" sz="1200" dirty="0"/>
              <a:t> fajta(</a:t>
            </a:r>
          </a:p>
          <a:p>
            <a:r>
              <a:rPr lang="hu-HU" sz="1200" dirty="0"/>
              <a:t>	típus int </a:t>
            </a:r>
            <a:r>
              <a:rPr lang="hu-HU" sz="1200" dirty="0" err="1"/>
              <a:t>primary</a:t>
            </a:r>
            <a:r>
              <a:rPr lang="hu-HU" sz="1200" dirty="0"/>
              <a:t> </a:t>
            </a:r>
            <a:r>
              <a:rPr lang="hu-HU" sz="1200" dirty="0" err="1"/>
              <a:t>key</a:t>
            </a:r>
            <a:r>
              <a:rPr lang="hu-HU" sz="1200" dirty="0"/>
              <a:t>,</a:t>
            </a:r>
          </a:p>
          <a:p>
            <a:r>
              <a:rPr lang="hu-HU" sz="1200" dirty="0"/>
              <a:t>	típusnév </a:t>
            </a:r>
            <a:r>
              <a:rPr lang="hu-HU" sz="1200" dirty="0" err="1"/>
              <a:t>varchar</a:t>
            </a:r>
            <a:r>
              <a:rPr lang="hu-HU" sz="1200" dirty="0"/>
              <a:t>(20));</a:t>
            </a:r>
          </a:p>
          <a:p>
            <a:endParaRPr lang="hu-HU" sz="1200" dirty="0"/>
          </a:p>
          <a:p>
            <a:r>
              <a:rPr lang="hu-HU" sz="1200" dirty="0" err="1"/>
              <a:t>create</a:t>
            </a:r>
            <a:r>
              <a:rPr lang="hu-HU" sz="1200" dirty="0"/>
              <a:t> </a:t>
            </a:r>
            <a:r>
              <a:rPr lang="hu-HU" sz="1200" dirty="0" err="1"/>
              <a:t>table</a:t>
            </a:r>
            <a:r>
              <a:rPr lang="hu-HU" sz="1200" dirty="0"/>
              <a:t> </a:t>
            </a:r>
            <a:r>
              <a:rPr lang="hu-HU" sz="1200" dirty="0" err="1"/>
              <a:t>étel_lista</a:t>
            </a:r>
            <a:r>
              <a:rPr lang="hu-HU" sz="1200" dirty="0"/>
              <a:t>(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étel_azon</a:t>
            </a:r>
            <a:r>
              <a:rPr lang="hu-HU" sz="1200" dirty="0"/>
              <a:t> int </a:t>
            </a:r>
            <a:r>
              <a:rPr lang="hu-HU" sz="1200" dirty="0" err="1"/>
              <a:t>primary</a:t>
            </a:r>
            <a:r>
              <a:rPr lang="hu-HU" sz="1200" dirty="0"/>
              <a:t> </a:t>
            </a:r>
            <a:r>
              <a:rPr lang="hu-HU" sz="1200" dirty="0" err="1"/>
              <a:t>key</a:t>
            </a:r>
            <a:r>
              <a:rPr lang="hu-HU" sz="1200" dirty="0"/>
              <a:t>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étel_neve</a:t>
            </a:r>
            <a:r>
              <a:rPr lang="hu-HU" sz="1200" dirty="0"/>
              <a:t> </a:t>
            </a:r>
            <a:r>
              <a:rPr lang="hu-HU" sz="1200" dirty="0" err="1"/>
              <a:t>varchar</a:t>
            </a:r>
            <a:r>
              <a:rPr lang="hu-HU" sz="1200" dirty="0"/>
              <a:t>(50),</a:t>
            </a:r>
          </a:p>
          <a:p>
            <a:r>
              <a:rPr lang="hu-HU" sz="1200" dirty="0"/>
              <a:t>	ár </a:t>
            </a:r>
            <a:r>
              <a:rPr lang="hu-HU" sz="1200" dirty="0" err="1"/>
              <a:t>float</a:t>
            </a:r>
            <a:r>
              <a:rPr lang="hu-HU" sz="1200" dirty="0"/>
              <a:t>,</a:t>
            </a:r>
          </a:p>
          <a:p>
            <a:r>
              <a:rPr lang="hu-HU" sz="1200" dirty="0"/>
              <a:t>	típus int </a:t>
            </a:r>
            <a:r>
              <a:rPr lang="hu-HU" sz="1200" dirty="0" err="1"/>
              <a:t>references</a:t>
            </a:r>
            <a:r>
              <a:rPr lang="hu-HU" sz="1200" dirty="0"/>
              <a:t> fajta(típus));</a:t>
            </a:r>
          </a:p>
          <a:p>
            <a:endParaRPr lang="hu-HU" sz="1200" dirty="0"/>
          </a:p>
          <a:p>
            <a:r>
              <a:rPr lang="hu-HU" sz="1200" dirty="0" err="1"/>
              <a:t>create</a:t>
            </a:r>
            <a:r>
              <a:rPr lang="hu-HU" sz="1200" dirty="0"/>
              <a:t> </a:t>
            </a:r>
            <a:r>
              <a:rPr lang="hu-HU" sz="1200" dirty="0" err="1"/>
              <a:t>table</a:t>
            </a:r>
            <a:r>
              <a:rPr lang="hu-HU" sz="1200" dirty="0"/>
              <a:t> nyersanyag(</a:t>
            </a:r>
          </a:p>
          <a:p>
            <a:r>
              <a:rPr lang="hu-HU" sz="1200" dirty="0"/>
              <a:t>	anyagkód int </a:t>
            </a:r>
            <a:r>
              <a:rPr lang="hu-HU" sz="1200" dirty="0" err="1"/>
              <a:t>primary</a:t>
            </a:r>
            <a:r>
              <a:rPr lang="hu-HU" sz="1200" dirty="0"/>
              <a:t> </a:t>
            </a:r>
            <a:r>
              <a:rPr lang="hu-HU" sz="1200" dirty="0" err="1"/>
              <a:t>key</a:t>
            </a:r>
            <a:r>
              <a:rPr lang="hu-HU" sz="1200" dirty="0"/>
              <a:t>,</a:t>
            </a:r>
          </a:p>
          <a:p>
            <a:r>
              <a:rPr lang="hu-HU" sz="1200" dirty="0"/>
              <a:t>	anyagnév VARCHAR(20),</a:t>
            </a:r>
          </a:p>
          <a:p>
            <a:r>
              <a:rPr lang="hu-HU" sz="1200" dirty="0"/>
              <a:t>	egységár FLOAT,</a:t>
            </a:r>
          </a:p>
          <a:p>
            <a:r>
              <a:rPr lang="hu-HU" sz="1200" dirty="0"/>
              <a:t>	mértékegység VARCHAR(10));</a:t>
            </a:r>
          </a:p>
          <a:p>
            <a:endParaRPr lang="hu-HU" sz="1200" dirty="0"/>
          </a:p>
          <a:p>
            <a:r>
              <a:rPr lang="hu-HU" sz="1200" dirty="0" err="1"/>
              <a:t>create</a:t>
            </a:r>
            <a:r>
              <a:rPr lang="hu-HU" sz="1200" dirty="0"/>
              <a:t> </a:t>
            </a:r>
            <a:r>
              <a:rPr lang="hu-HU" sz="1200" dirty="0" err="1"/>
              <a:t>table</a:t>
            </a:r>
            <a:r>
              <a:rPr lang="hu-HU" sz="1200" dirty="0"/>
              <a:t> recept(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étel_azon</a:t>
            </a:r>
            <a:r>
              <a:rPr lang="hu-HU" sz="1200" dirty="0"/>
              <a:t> int </a:t>
            </a:r>
            <a:r>
              <a:rPr lang="hu-HU" sz="1200" dirty="0" err="1"/>
              <a:t>references</a:t>
            </a:r>
            <a:r>
              <a:rPr lang="hu-HU" sz="1200" dirty="0"/>
              <a:t> </a:t>
            </a:r>
            <a:r>
              <a:rPr lang="hu-HU" sz="1200" dirty="0" err="1"/>
              <a:t>étel_lista</a:t>
            </a:r>
            <a:r>
              <a:rPr lang="hu-HU" sz="1200" dirty="0"/>
              <a:t>(</a:t>
            </a:r>
            <a:r>
              <a:rPr lang="hu-HU" sz="1200" dirty="0" err="1"/>
              <a:t>étel_azon</a:t>
            </a:r>
            <a:r>
              <a:rPr lang="hu-HU" sz="1200" dirty="0"/>
              <a:t>),</a:t>
            </a:r>
          </a:p>
          <a:p>
            <a:r>
              <a:rPr lang="hu-HU" sz="1200" dirty="0"/>
              <a:t>	anyagkód int </a:t>
            </a:r>
            <a:r>
              <a:rPr lang="hu-HU" sz="1200" dirty="0" err="1"/>
              <a:t>references</a:t>
            </a:r>
            <a:r>
              <a:rPr lang="hu-HU" sz="1200" dirty="0"/>
              <a:t> nyersanyag(anyagkód),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anyag_mennyiség</a:t>
            </a:r>
            <a:r>
              <a:rPr lang="hu-HU" sz="1200" dirty="0"/>
              <a:t> </a:t>
            </a:r>
            <a:r>
              <a:rPr lang="hu-HU" sz="1200" dirty="0" err="1"/>
              <a:t>float</a:t>
            </a:r>
            <a:r>
              <a:rPr lang="hu-HU" sz="1200" dirty="0"/>
              <a:t>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primary</a:t>
            </a:r>
            <a:r>
              <a:rPr lang="hu-HU" sz="1200" dirty="0"/>
              <a:t> </a:t>
            </a:r>
            <a:r>
              <a:rPr lang="hu-HU" sz="1200" dirty="0" err="1"/>
              <a:t>key</a:t>
            </a:r>
            <a:r>
              <a:rPr lang="hu-HU" sz="1200" dirty="0"/>
              <a:t>(</a:t>
            </a:r>
            <a:r>
              <a:rPr lang="hu-HU" sz="1200" dirty="0" err="1"/>
              <a:t>étel_azon</a:t>
            </a:r>
            <a:r>
              <a:rPr lang="hu-HU" sz="1200" dirty="0"/>
              <a:t>, anyagkód));</a:t>
            </a:r>
          </a:p>
          <a:p>
            <a:endParaRPr lang="hu-HU" sz="1200" dirty="0"/>
          </a:p>
          <a:p>
            <a:r>
              <a:rPr lang="hu-HU" sz="1200" dirty="0" err="1"/>
              <a:t>create</a:t>
            </a:r>
            <a:r>
              <a:rPr lang="hu-HU" sz="1200" dirty="0"/>
              <a:t> </a:t>
            </a:r>
            <a:r>
              <a:rPr lang="hu-HU" sz="1200" dirty="0" err="1"/>
              <a:t>table</a:t>
            </a:r>
            <a:r>
              <a:rPr lang="hu-HU" sz="1200" dirty="0"/>
              <a:t> </a:t>
            </a:r>
            <a:r>
              <a:rPr lang="hu-HU" sz="1200" dirty="0" err="1"/>
              <a:t>számla_fejléc</a:t>
            </a:r>
            <a:r>
              <a:rPr lang="hu-HU" sz="1200" dirty="0"/>
              <a:t>(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számla_azon</a:t>
            </a:r>
            <a:r>
              <a:rPr lang="hu-HU" sz="1200" dirty="0"/>
              <a:t> int </a:t>
            </a:r>
            <a:r>
              <a:rPr lang="hu-HU" sz="1200" dirty="0" err="1"/>
              <a:t>primary</a:t>
            </a:r>
            <a:r>
              <a:rPr lang="hu-HU" sz="1200" dirty="0"/>
              <a:t> </a:t>
            </a:r>
            <a:r>
              <a:rPr lang="hu-HU" sz="1200" dirty="0" err="1"/>
              <a:t>key</a:t>
            </a:r>
            <a:r>
              <a:rPr lang="hu-HU" sz="1200" dirty="0"/>
              <a:t>,</a:t>
            </a:r>
          </a:p>
          <a:p>
            <a:r>
              <a:rPr lang="hu-HU" sz="1200" dirty="0"/>
              <a:t>	dátum </a:t>
            </a:r>
            <a:r>
              <a:rPr lang="hu-HU" sz="1200" dirty="0" err="1"/>
              <a:t>date</a:t>
            </a:r>
            <a:r>
              <a:rPr lang="hu-HU" sz="1200" dirty="0"/>
              <a:t>);</a:t>
            </a:r>
          </a:p>
          <a:p>
            <a:endParaRPr lang="hu-HU" sz="1200" dirty="0"/>
          </a:p>
          <a:p>
            <a:r>
              <a:rPr lang="hu-HU" sz="1200" dirty="0" err="1"/>
              <a:t>create</a:t>
            </a:r>
            <a:r>
              <a:rPr lang="hu-HU" sz="1200" dirty="0"/>
              <a:t> </a:t>
            </a:r>
            <a:r>
              <a:rPr lang="hu-HU" sz="1200" dirty="0" err="1"/>
              <a:t>table</a:t>
            </a:r>
            <a:r>
              <a:rPr lang="hu-HU" sz="1200" dirty="0"/>
              <a:t> </a:t>
            </a:r>
            <a:r>
              <a:rPr lang="hu-HU" sz="1200" dirty="0" err="1"/>
              <a:t>számla_tétel_lista</a:t>
            </a:r>
            <a:r>
              <a:rPr lang="hu-HU" sz="1200" dirty="0"/>
              <a:t>(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számla_azon</a:t>
            </a:r>
            <a:r>
              <a:rPr lang="hu-HU" sz="1200" dirty="0"/>
              <a:t> int </a:t>
            </a:r>
            <a:r>
              <a:rPr lang="hu-HU" sz="1200" dirty="0" err="1"/>
              <a:t>references</a:t>
            </a:r>
            <a:r>
              <a:rPr lang="hu-HU" sz="1200" dirty="0"/>
              <a:t> </a:t>
            </a:r>
            <a:r>
              <a:rPr lang="hu-HU" sz="1200" dirty="0" err="1"/>
              <a:t>számla_fejléc</a:t>
            </a:r>
            <a:r>
              <a:rPr lang="hu-HU" sz="1200" dirty="0"/>
              <a:t>(</a:t>
            </a:r>
            <a:r>
              <a:rPr lang="hu-HU" sz="1200" dirty="0" err="1"/>
              <a:t>számla_azon</a:t>
            </a:r>
            <a:r>
              <a:rPr lang="hu-HU" sz="1200" dirty="0"/>
              <a:t>),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étel_azon</a:t>
            </a:r>
            <a:r>
              <a:rPr lang="hu-HU" sz="1200" dirty="0"/>
              <a:t> int </a:t>
            </a:r>
            <a:r>
              <a:rPr lang="hu-HU" sz="1200" dirty="0" err="1"/>
              <a:t>references</a:t>
            </a:r>
            <a:r>
              <a:rPr lang="hu-HU" sz="1200" dirty="0"/>
              <a:t> </a:t>
            </a:r>
            <a:r>
              <a:rPr lang="hu-HU" sz="1200" dirty="0" err="1"/>
              <a:t>étel_lista</a:t>
            </a:r>
            <a:r>
              <a:rPr lang="hu-HU" sz="1200" dirty="0"/>
              <a:t>(</a:t>
            </a:r>
            <a:r>
              <a:rPr lang="hu-HU" sz="1200" dirty="0" err="1"/>
              <a:t>étel_azon</a:t>
            </a:r>
            <a:r>
              <a:rPr lang="hu-HU" sz="1200" dirty="0"/>
              <a:t>),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rendelt_mennyiség</a:t>
            </a:r>
            <a:r>
              <a:rPr lang="hu-HU" sz="1200" dirty="0"/>
              <a:t> </a:t>
            </a:r>
            <a:r>
              <a:rPr lang="hu-HU" sz="1200" dirty="0" err="1"/>
              <a:t>float</a:t>
            </a:r>
            <a:r>
              <a:rPr lang="hu-HU" sz="1200" dirty="0"/>
              <a:t>,</a:t>
            </a:r>
          </a:p>
          <a:p>
            <a:r>
              <a:rPr lang="hu-HU" sz="1200" dirty="0"/>
              <a:t>	</a:t>
            </a:r>
            <a:r>
              <a:rPr lang="hu-HU" sz="1200" dirty="0" err="1"/>
              <a:t>primary</a:t>
            </a:r>
            <a:r>
              <a:rPr lang="hu-HU" sz="1200" dirty="0"/>
              <a:t> </a:t>
            </a:r>
            <a:r>
              <a:rPr lang="hu-HU" sz="1200" dirty="0" err="1"/>
              <a:t>key</a:t>
            </a:r>
            <a:r>
              <a:rPr lang="hu-HU" sz="1200" dirty="0"/>
              <a:t>(</a:t>
            </a:r>
            <a:r>
              <a:rPr lang="hu-HU" sz="1200" dirty="0" err="1"/>
              <a:t>számla_azon,étel_azon</a:t>
            </a:r>
            <a:r>
              <a:rPr lang="hu-HU" sz="1200" dirty="0" smtClean="0"/>
              <a:t>));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002476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0248" y="318201"/>
            <a:ext cx="670864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err="1" smtClean="0"/>
              <a:t>insert</a:t>
            </a:r>
            <a:r>
              <a:rPr lang="hu-HU" sz="1400" dirty="0" smtClean="0"/>
              <a:t> </a:t>
            </a:r>
            <a:r>
              <a:rPr lang="hu-HU" sz="1400" dirty="0" err="1"/>
              <a:t>into</a:t>
            </a:r>
            <a:r>
              <a:rPr lang="hu-HU" sz="1400" dirty="0"/>
              <a:t> fajta </a:t>
            </a:r>
            <a:r>
              <a:rPr lang="hu-HU" sz="1400" dirty="0" err="1"/>
              <a:t>values</a:t>
            </a:r>
            <a:r>
              <a:rPr lang="hu-HU" sz="1400" dirty="0"/>
              <a:t> (1,'készétel');</a:t>
            </a:r>
          </a:p>
          <a:p>
            <a:endParaRPr lang="hu-HU" sz="1400" dirty="0"/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</a:t>
            </a:r>
            <a:r>
              <a:rPr lang="hu-HU" sz="1400" dirty="0" err="1"/>
              <a:t>étel_lista</a:t>
            </a:r>
            <a:r>
              <a:rPr lang="hu-HU" sz="1400" dirty="0"/>
              <a:t> </a:t>
            </a:r>
            <a:r>
              <a:rPr lang="hu-HU" sz="1400" dirty="0" err="1"/>
              <a:t>values</a:t>
            </a:r>
            <a:r>
              <a:rPr lang="hu-HU" sz="1400" dirty="0"/>
              <a:t> (23, 'vadas', 560, 1);</a:t>
            </a:r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</a:t>
            </a:r>
            <a:r>
              <a:rPr lang="hu-HU" sz="1400" dirty="0" err="1"/>
              <a:t>étel_lista</a:t>
            </a:r>
            <a:r>
              <a:rPr lang="hu-HU" sz="1400" dirty="0"/>
              <a:t> </a:t>
            </a:r>
            <a:r>
              <a:rPr lang="hu-HU" sz="1400" dirty="0" err="1"/>
              <a:t>values</a:t>
            </a:r>
            <a:r>
              <a:rPr lang="hu-HU" sz="1400" dirty="0"/>
              <a:t> (11, 'bableves', 120, 1);</a:t>
            </a:r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</a:t>
            </a:r>
            <a:r>
              <a:rPr lang="hu-HU" sz="1400" dirty="0" err="1"/>
              <a:t>étel_lista</a:t>
            </a:r>
            <a:r>
              <a:rPr lang="hu-HU" sz="1400" dirty="0"/>
              <a:t> </a:t>
            </a:r>
            <a:r>
              <a:rPr lang="hu-HU" sz="1400" dirty="0" err="1"/>
              <a:t>values</a:t>
            </a:r>
            <a:r>
              <a:rPr lang="hu-HU" sz="1400" dirty="0"/>
              <a:t> (54, 'túrós csusza', 230, 1);</a:t>
            </a:r>
          </a:p>
          <a:p>
            <a:endParaRPr lang="hu-HU" sz="1400" dirty="0"/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nyersanyag </a:t>
            </a:r>
            <a:r>
              <a:rPr lang="hu-HU" sz="1400" dirty="0" err="1"/>
              <a:t>values</a:t>
            </a:r>
            <a:r>
              <a:rPr lang="hu-HU" sz="1400" dirty="0"/>
              <a:t> (2122,'marhafelsál',780,'kg');</a:t>
            </a:r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nyersanyag </a:t>
            </a:r>
            <a:r>
              <a:rPr lang="hu-HU" sz="1400" dirty="0" err="1"/>
              <a:t>values</a:t>
            </a:r>
            <a:r>
              <a:rPr lang="hu-HU" sz="1400" dirty="0"/>
              <a:t> (2344,'leveszöldség',125,'kg');</a:t>
            </a:r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nyersanyag </a:t>
            </a:r>
            <a:r>
              <a:rPr lang="hu-HU" sz="1400" dirty="0" err="1"/>
              <a:t>values</a:t>
            </a:r>
            <a:r>
              <a:rPr lang="hu-HU" sz="1400" dirty="0"/>
              <a:t> (3445,'tejföl',24,'dl');</a:t>
            </a:r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nyersanyag </a:t>
            </a:r>
            <a:r>
              <a:rPr lang="hu-HU" sz="1400" dirty="0" err="1"/>
              <a:t>values</a:t>
            </a:r>
            <a:r>
              <a:rPr lang="hu-HU" sz="1400" dirty="0"/>
              <a:t> (4322,'mustár',5,'ek');</a:t>
            </a:r>
          </a:p>
          <a:p>
            <a:endParaRPr lang="hu-HU" sz="1400" dirty="0"/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recept </a:t>
            </a:r>
            <a:r>
              <a:rPr lang="hu-HU" sz="1400" dirty="0" err="1"/>
              <a:t>values</a:t>
            </a:r>
            <a:r>
              <a:rPr lang="hu-HU" sz="1400" dirty="0"/>
              <a:t> (23,2122,0.14);</a:t>
            </a:r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recept </a:t>
            </a:r>
            <a:r>
              <a:rPr lang="hu-HU" sz="1400" dirty="0" err="1"/>
              <a:t>values</a:t>
            </a:r>
            <a:r>
              <a:rPr lang="hu-HU" sz="1400" dirty="0"/>
              <a:t> (23,2344,0.1);</a:t>
            </a:r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recept </a:t>
            </a:r>
            <a:r>
              <a:rPr lang="hu-HU" sz="1400" dirty="0" err="1"/>
              <a:t>values</a:t>
            </a:r>
            <a:r>
              <a:rPr lang="hu-HU" sz="1400" dirty="0"/>
              <a:t> (23,3445,1);</a:t>
            </a:r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recept </a:t>
            </a:r>
            <a:r>
              <a:rPr lang="hu-HU" sz="1400" dirty="0" err="1"/>
              <a:t>values</a:t>
            </a:r>
            <a:r>
              <a:rPr lang="hu-HU" sz="1400" dirty="0"/>
              <a:t> (23,4322,1);</a:t>
            </a:r>
          </a:p>
          <a:p>
            <a:endParaRPr lang="hu-HU" sz="1400" dirty="0"/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</a:t>
            </a:r>
            <a:r>
              <a:rPr lang="hu-HU" sz="1400" dirty="0" err="1"/>
              <a:t>számla_fejléc</a:t>
            </a:r>
            <a:r>
              <a:rPr lang="hu-HU" sz="1400" dirty="0"/>
              <a:t> </a:t>
            </a:r>
            <a:r>
              <a:rPr lang="hu-HU" sz="1400" dirty="0" err="1"/>
              <a:t>values</a:t>
            </a:r>
            <a:r>
              <a:rPr lang="hu-HU" sz="1400" dirty="0"/>
              <a:t> (23931,to_date('1995.11.23','yyyy.mm.dd'));</a:t>
            </a:r>
          </a:p>
          <a:p>
            <a:endParaRPr lang="hu-HU" sz="1400" dirty="0"/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</a:t>
            </a:r>
            <a:r>
              <a:rPr lang="hu-HU" sz="1400" dirty="0" err="1"/>
              <a:t>számla_tétel_lista</a:t>
            </a:r>
            <a:r>
              <a:rPr lang="hu-HU" sz="1400" dirty="0"/>
              <a:t> </a:t>
            </a:r>
            <a:r>
              <a:rPr lang="hu-HU" sz="1400" dirty="0" err="1"/>
              <a:t>values</a:t>
            </a:r>
            <a:r>
              <a:rPr lang="hu-HU" sz="1400" dirty="0"/>
              <a:t> (23931,23,2);</a:t>
            </a:r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</a:t>
            </a:r>
            <a:r>
              <a:rPr lang="hu-HU" sz="1400" dirty="0" err="1"/>
              <a:t>számla_tétel_lista</a:t>
            </a:r>
            <a:r>
              <a:rPr lang="hu-HU" sz="1400" dirty="0"/>
              <a:t> </a:t>
            </a:r>
            <a:r>
              <a:rPr lang="hu-HU" sz="1400" dirty="0" err="1"/>
              <a:t>values</a:t>
            </a:r>
            <a:r>
              <a:rPr lang="hu-HU" sz="1400" dirty="0"/>
              <a:t> (23931,11,1);</a:t>
            </a:r>
          </a:p>
          <a:p>
            <a:r>
              <a:rPr lang="hu-HU" sz="1400" dirty="0" err="1"/>
              <a:t>insert</a:t>
            </a:r>
            <a:r>
              <a:rPr lang="hu-HU" sz="1400" dirty="0"/>
              <a:t> </a:t>
            </a:r>
            <a:r>
              <a:rPr lang="hu-HU" sz="1400" dirty="0" err="1"/>
              <a:t>into</a:t>
            </a:r>
            <a:r>
              <a:rPr lang="hu-HU" sz="1400" dirty="0"/>
              <a:t> </a:t>
            </a:r>
            <a:r>
              <a:rPr lang="hu-HU" sz="1400" dirty="0" err="1"/>
              <a:t>számla_tétel_lista</a:t>
            </a:r>
            <a:r>
              <a:rPr lang="hu-HU" sz="1400" dirty="0"/>
              <a:t> </a:t>
            </a:r>
            <a:r>
              <a:rPr lang="hu-HU" sz="1400" dirty="0" err="1"/>
              <a:t>values</a:t>
            </a:r>
            <a:r>
              <a:rPr lang="hu-HU" sz="1400" dirty="0"/>
              <a:t> (23931,54,1);</a:t>
            </a:r>
          </a:p>
          <a:p>
            <a:endParaRPr lang="hu-HU" sz="1400" dirty="0"/>
          </a:p>
          <a:p>
            <a:r>
              <a:rPr lang="hu-HU" sz="1400" dirty="0" err="1"/>
              <a:t>select</a:t>
            </a:r>
            <a:r>
              <a:rPr lang="hu-HU" sz="1400" dirty="0"/>
              <a:t> * </a:t>
            </a:r>
            <a:r>
              <a:rPr lang="hu-HU" sz="1400" dirty="0" err="1"/>
              <a:t>from</a:t>
            </a:r>
            <a:r>
              <a:rPr lang="hu-HU" sz="1400" dirty="0"/>
              <a:t> fajta;</a:t>
            </a:r>
          </a:p>
          <a:p>
            <a:r>
              <a:rPr lang="hu-HU" sz="1400" dirty="0" err="1"/>
              <a:t>select</a:t>
            </a:r>
            <a:r>
              <a:rPr lang="hu-HU" sz="1400" dirty="0"/>
              <a:t> * </a:t>
            </a:r>
            <a:r>
              <a:rPr lang="hu-HU" sz="1400" dirty="0" err="1"/>
              <a:t>from</a:t>
            </a:r>
            <a:r>
              <a:rPr lang="hu-HU" sz="1400" dirty="0"/>
              <a:t> </a:t>
            </a:r>
            <a:r>
              <a:rPr lang="hu-HU" sz="1400" dirty="0" err="1"/>
              <a:t>étel_lista</a:t>
            </a:r>
            <a:r>
              <a:rPr lang="hu-HU" sz="1400" dirty="0"/>
              <a:t>;</a:t>
            </a:r>
          </a:p>
          <a:p>
            <a:r>
              <a:rPr lang="hu-HU" sz="1400" dirty="0" err="1"/>
              <a:t>select</a:t>
            </a:r>
            <a:r>
              <a:rPr lang="hu-HU" sz="1400" dirty="0"/>
              <a:t> * </a:t>
            </a:r>
            <a:r>
              <a:rPr lang="hu-HU" sz="1400" dirty="0" err="1"/>
              <a:t>from</a:t>
            </a:r>
            <a:r>
              <a:rPr lang="hu-HU" sz="1400" dirty="0"/>
              <a:t> nyersanyag;</a:t>
            </a:r>
          </a:p>
          <a:p>
            <a:r>
              <a:rPr lang="hu-HU" sz="1400" dirty="0" err="1"/>
              <a:t>select</a:t>
            </a:r>
            <a:r>
              <a:rPr lang="hu-HU" sz="1400" dirty="0"/>
              <a:t> * </a:t>
            </a:r>
            <a:r>
              <a:rPr lang="hu-HU" sz="1400" dirty="0" err="1"/>
              <a:t>from</a:t>
            </a:r>
            <a:r>
              <a:rPr lang="hu-HU" sz="1400" dirty="0"/>
              <a:t> recept;</a:t>
            </a:r>
          </a:p>
          <a:p>
            <a:r>
              <a:rPr lang="hu-HU" sz="1400" dirty="0" err="1"/>
              <a:t>select</a:t>
            </a:r>
            <a:r>
              <a:rPr lang="hu-HU" sz="1400" dirty="0"/>
              <a:t> * </a:t>
            </a:r>
            <a:r>
              <a:rPr lang="hu-HU" sz="1400" dirty="0" err="1"/>
              <a:t>from</a:t>
            </a:r>
            <a:r>
              <a:rPr lang="hu-HU" sz="1400" dirty="0"/>
              <a:t> </a:t>
            </a:r>
            <a:r>
              <a:rPr lang="hu-HU" sz="1400" dirty="0" err="1"/>
              <a:t>számla_fejléc</a:t>
            </a:r>
            <a:r>
              <a:rPr lang="hu-HU" sz="1400" dirty="0"/>
              <a:t>;</a:t>
            </a:r>
          </a:p>
          <a:p>
            <a:r>
              <a:rPr lang="hu-HU" sz="1400" dirty="0" err="1"/>
              <a:t>select</a:t>
            </a:r>
            <a:r>
              <a:rPr lang="hu-HU" sz="1400" dirty="0"/>
              <a:t> * </a:t>
            </a:r>
            <a:r>
              <a:rPr lang="hu-HU" sz="1400" dirty="0" err="1"/>
              <a:t>from</a:t>
            </a:r>
            <a:r>
              <a:rPr lang="hu-HU" sz="1400" dirty="0"/>
              <a:t> </a:t>
            </a:r>
            <a:r>
              <a:rPr lang="hu-HU" sz="1400" dirty="0" err="1"/>
              <a:t>számla_tétel_lista</a:t>
            </a:r>
            <a:r>
              <a:rPr lang="hu-HU" sz="1400" dirty="0" smtClean="0"/>
              <a:t>;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07074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38328" y="449824"/>
            <a:ext cx="115397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select</a:t>
            </a:r>
            <a:r>
              <a:rPr lang="hu-HU" dirty="0" smtClean="0"/>
              <a:t> étel_azon,étel_neve,ár,típus,típusnév,anyagkód,anyagnév,egységár,mértékegység,anyag_mennyiség</a:t>
            </a:r>
            <a:br>
              <a:rPr lang="hu-HU" dirty="0" smtClean="0"/>
            </a:b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/>
              <a:t>étel_lista</a:t>
            </a:r>
            <a:r>
              <a:rPr lang="hu-HU" dirty="0"/>
              <a:t> </a:t>
            </a:r>
            <a:r>
              <a:rPr lang="hu-HU" dirty="0" err="1"/>
              <a:t>natural</a:t>
            </a:r>
            <a:r>
              <a:rPr lang="hu-HU" dirty="0"/>
              <a:t> </a:t>
            </a:r>
            <a:r>
              <a:rPr lang="hu-HU" dirty="0" err="1"/>
              <a:t>join</a:t>
            </a:r>
            <a:r>
              <a:rPr lang="hu-HU" dirty="0"/>
              <a:t> fajta </a:t>
            </a:r>
            <a:r>
              <a:rPr lang="hu-HU" dirty="0" err="1"/>
              <a:t>natural</a:t>
            </a:r>
            <a:r>
              <a:rPr lang="hu-HU" dirty="0"/>
              <a:t> </a:t>
            </a:r>
            <a:r>
              <a:rPr lang="hu-HU" dirty="0" err="1"/>
              <a:t>join</a:t>
            </a:r>
            <a:r>
              <a:rPr lang="hu-HU" dirty="0"/>
              <a:t> recept </a:t>
            </a:r>
            <a:r>
              <a:rPr lang="hu-HU" dirty="0" err="1"/>
              <a:t>natural</a:t>
            </a:r>
            <a:r>
              <a:rPr lang="hu-HU" dirty="0"/>
              <a:t> </a:t>
            </a:r>
            <a:r>
              <a:rPr lang="hu-HU" dirty="0" err="1"/>
              <a:t>join</a:t>
            </a:r>
            <a:r>
              <a:rPr lang="hu-HU" dirty="0"/>
              <a:t> nyersanyag;</a:t>
            </a:r>
          </a:p>
          <a:p>
            <a:endParaRPr lang="hu-HU" dirty="0"/>
          </a:p>
          <a:p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számla_azon,dátum,étel_azon,étel_neve,ár,rendelt_mennyiség,ár</a:t>
            </a:r>
            <a:r>
              <a:rPr lang="hu-HU" dirty="0"/>
              <a:t>*</a:t>
            </a:r>
            <a:r>
              <a:rPr lang="hu-HU" dirty="0" err="1"/>
              <a:t>rendelt_mennyiség</a:t>
            </a:r>
            <a:r>
              <a:rPr lang="hu-HU" dirty="0"/>
              <a:t> "érték</a:t>
            </a:r>
            <a:r>
              <a:rPr lang="hu-HU" dirty="0" smtClean="0"/>
              <a:t>",</a:t>
            </a:r>
            <a:br>
              <a:rPr lang="hu-HU" dirty="0" smtClean="0"/>
            </a:br>
            <a:r>
              <a:rPr lang="hu-HU" dirty="0" smtClean="0"/>
              <a:t>  (</a:t>
            </a:r>
            <a:r>
              <a:rPr lang="hu-HU" dirty="0" err="1" smtClean="0"/>
              <a:t>select</a:t>
            </a:r>
            <a:r>
              <a:rPr lang="hu-HU" dirty="0" smtClean="0"/>
              <a:t> </a:t>
            </a:r>
            <a:r>
              <a:rPr lang="hu-HU" dirty="0"/>
              <a:t>sum(</a:t>
            </a:r>
            <a:r>
              <a:rPr lang="hu-HU" dirty="0" err="1"/>
              <a:t>rendelt_mennyiség</a:t>
            </a:r>
            <a:r>
              <a:rPr lang="hu-HU" dirty="0"/>
              <a:t>*ár)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számla_tétel_lista</a:t>
            </a:r>
            <a:r>
              <a:rPr lang="hu-HU" dirty="0"/>
              <a:t> </a:t>
            </a:r>
            <a:r>
              <a:rPr lang="hu-HU" dirty="0" err="1"/>
              <a:t>natural</a:t>
            </a:r>
            <a:r>
              <a:rPr lang="hu-HU" dirty="0"/>
              <a:t> </a:t>
            </a:r>
            <a:r>
              <a:rPr lang="hu-HU" dirty="0" err="1"/>
              <a:t>join</a:t>
            </a:r>
            <a:r>
              <a:rPr lang="hu-HU" dirty="0"/>
              <a:t> </a:t>
            </a:r>
            <a:r>
              <a:rPr lang="hu-HU" dirty="0" err="1"/>
              <a:t>étel_lista</a:t>
            </a:r>
            <a:r>
              <a:rPr lang="hu-HU" dirty="0"/>
              <a:t>) "</a:t>
            </a:r>
            <a:r>
              <a:rPr lang="hu-HU" dirty="0" smtClean="0"/>
              <a:t>végösszeg„</a:t>
            </a:r>
            <a:br>
              <a:rPr lang="hu-HU" dirty="0" smtClean="0"/>
            </a:b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/>
              <a:t>számla_fejléc</a:t>
            </a:r>
            <a:r>
              <a:rPr lang="hu-HU" dirty="0"/>
              <a:t> </a:t>
            </a:r>
            <a:r>
              <a:rPr lang="hu-HU" dirty="0" err="1"/>
              <a:t>natural</a:t>
            </a:r>
            <a:r>
              <a:rPr lang="hu-HU" dirty="0"/>
              <a:t> </a:t>
            </a:r>
            <a:r>
              <a:rPr lang="hu-HU" dirty="0" err="1"/>
              <a:t>join</a:t>
            </a:r>
            <a:r>
              <a:rPr lang="hu-HU" dirty="0"/>
              <a:t> </a:t>
            </a:r>
            <a:r>
              <a:rPr lang="hu-HU" dirty="0" err="1"/>
              <a:t>számla_tétel_lista</a:t>
            </a:r>
            <a:r>
              <a:rPr lang="hu-HU" dirty="0"/>
              <a:t> </a:t>
            </a:r>
            <a:r>
              <a:rPr lang="hu-HU" dirty="0" err="1"/>
              <a:t>natural</a:t>
            </a:r>
            <a:r>
              <a:rPr lang="hu-HU" dirty="0"/>
              <a:t> </a:t>
            </a:r>
            <a:r>
              <a:rPr lang="hu-HU" dirty="0" err="1"/>
              <a:t>join</a:t>
            </a:r>
            <a:r>
              <a:rPr lang="hu-HU" dirty="0"/>
              <a:t> </a:t>
            </a:r>
            <a:r>
              <a:rPr lang="hu-HU" dirty="0" err="1"/>
              <a:t>étel_lista</a:t>
            </a:r>
            <a:r>
              <a:rPr lang="hu-HU" dirty="0"/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172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372711"/>
              </p:ext>
            </p:extLst>
          </p:nvPr>
        </p:nvGraphicFramePr>
        <p:xfrm>
          <a:off x="664465" y="548640"/>
          <a:ext cx="10374527" cy="1518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8998">
                  <a:extLst>
                    <a:ext uri="{9D8B030D-6E8A-4147-A177-3AD203B41FA5}">
                      <a16:colId xmlns:a16="http://schemas.microsoft.com/office/drawing/2014/main" val="179945177"/>
                    </a:ext>
                  </a:extLst>
                </a:gridCol>
                <a:gridCol w="955306">
                  <a:extLst>
                    <a:ext uri="{9D8B030D-6E8A-4147-A177-3AD203B41FA5}">
                      <a16:colId xmlns:a16="http://schemas.microsoft.com/office/drawing/2014/main" val="1355871771"/>
                    </a:ext>
                  </a:extLst>
                </a:gridCol>
                <a:gridCol w="833722">
                  <a:extLst>
                    <a:ext uri="{9D8B030D-6E8A-4147-A177-3AD203B41FA5}">
                      <a16:colId xmlns:a16="http://schemas.microsoft.com/office/drawing/2014/main" val="1388847227"/>
                    </a:ext>
                  </a:extLst>
                </a:gridCol>
                <a:gridCol w="1024782">
                  <a:extLst>
                    <a:ext uri="{9D8B030D-6E8A-4147-A177-3AD203B41FA5}">
                      <a16:colId xmlns:a16="http://schemas.microsoft.com/office/drawing/2014/main" val="3558759251"/>
                    </a:ext>
                  </a:extLst>
                </a:gridCol>
                <a:gridCol w="833722">
                  <a:extLst>
                    <a:ext uri="{9D8B030D-6E8A-4147-A177-3AD203B41FA5}">
                      <a16:colId xmlns:a16="http://schemas.microsoft.com/office/drawing/2014/main" val="2648061830"/>
                    </a:ext>
                  </a:extLst>
                </a:gridCol>
                <a:gridCol w="903198">
                  <a:extLst>
                    <a:ext uri="{9D8B030D-6E8A-4147-A177-3AD203B41FA5}">
                      <a16:colId xmlns:a16="http://schemas.microsoft.com/office/drawing/2014/main" val="2034645254"/>
                    </a:ext>
                  </a:extLst>
                </a:gridCol>
                <a:gridCol w="1042151">
                  <a:extLst>
                    <a:ext uri="{9D8B030D-6E8A-4147-A177-3AD203B41FA5}">
                      <a16:colId xmlns:a16="http://schemas.microsoft.com/office/drawing/2014/main" val="3101667128"/>
                    </a:ext>
                  </a:extLst>
                </a:gridCol>
                <a:gridCol w="851091">
                  <a:extLst>
                    <a:ext uri="{9D8B030D-6E8A-4147-A177-3AD203B41FA5}">
                      <a16:colId xmlns:a16="http://schemas.microsoft.com/office/drawing/2014/main" val="2860473435"/>
                    </a:ext>
                  </a:extLst>
                </a:gridCol>
                <a:gridCol w="1234631">
                  <a:extLst>
                    <a:ext uri="{9D8B030D-6E8A-4147-A177-3AD203B41FA5}">
                      <a16:colId xmlns:a16="http://schemas.microsoft.com/office/drawing/2014/main" val="1245802946"/>
                    </a:ext>
                  </a:extLst>
                </a:gridCol>
                <a:gridCol w="1566926">
                  <a:extLst>
                    <a:ext uri="{9D8B030D-6E8A-4147-A177-3AD203B41FA5}">
                      <a16:colId xmlns:a16="http://schemas.microsoft.com/office/drawing/2014/main" val="2600081772"/>
                    </a:ext>
                  </a:extLst>
                </a:gridCol>
              </a:tblGrid>
              <a:tr h="22337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étel</a:t>
                      </a: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u-H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u-H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u-H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u-H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u-H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u-H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u-H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u-H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264694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étel_azon</a:t>
                      </a:r>
                      <a:endParaRPr lang="hu-HU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étel_neve</a:t>
                      </a:r>
                      <a:endParaRPr lang="hu-HU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ár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típus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típusnév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anyagkód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anyagnév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egységár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mértékegység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anyag_mennyiség</a:t>
                      </a:r>
                      <a:endParaRPr lang="hu-HU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014270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vadas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560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Készétel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2122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marhafelsál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kg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533446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vadas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560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Készétel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2344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leveszöldség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kg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733940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vadas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560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készétel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tejföl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52096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vadas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560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Készétel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4322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mustár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652284"/>
                  </a:ext>
                </a:extLst>
              </a:tr>
            </a:tbl>
          </a:graphicData>
        </a:graphic>
      </p:graphicFrame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84050"/>
              </p:ext>
            </p:extLst>
          </p:nvPr>
        </p:nvGraphicFramePr>
        <p:xfrm>
          <a:off x="664465" y="2421668"/>
          <a:ext cx="7940202" cy="128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1768">
                  <a:extLst>
                    <a:ext uri="{9D8B030D-6E8A-4147-A177-3AD203B41FA5}">
                      <a16:colId xmlns:a16="http://schemas.microsoft.com/office/drawing/2014/main" val="219018378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510859655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358612117"/>
                    </a:ext>
                  </a:extLst>
                </a:gridCol>
                <a:gridCol w="1033272">
                  <a:extLst>
                    <a:ext uri="{9D8B030D-6E8A-4147-A177-3AD203B41FA5}">
                      <a16:colId xmlns:a16="http://schemas.microsoft.com/office/drawing/2014/main" val="4183599531"/>
                    </a:ext>
                  </a:extLst>
                </a:gridCol>
                <a:gridCol w="448056">
                  <a:extLst>
                    <a:ext uri="{9D8B030D-6E8A-4147-A177-3AD203B41FA5}">
                      <a16:colId xmlns:a16="http://schemas.microsoft.com/office/drawing/2014/main" val="2613487998"/>
                    </a:ext>
                  </a:extLst>
                </a:gridCol>
                <a:gridCol w="1809289">
                  <a:extLst>
                    <a:ext uri="{9D8B030D-6E8A-4147-A177-3AD203B41FA5}">
                      <a16:colId xmlns:a16="http://schemas.microsoft.com/office/drawing/2014/main" val="3790801813"/>
                    </a:ext>
                  </a:extLst>
                </a:gridCol>
                <a:gridCol w="604727">
                  <a:extLst>
                    <a:ext uri="{9D8B030D-6E8A-4147-A177-3AD203B41FA5}">
                      <a16:colId xmlns:a16="http://schemas.microsoft.com/office/drawing/2014/main" val="1147580993"/>
                    </a:ext>
                  </a:extLst>
                </a:gridCol>
                <a:gridCol w="996858">
                  <a:extLst>
                    <a:ext uri="{9D8B030D-6E8A-4147-A177-3AD203B41FA5}">
                      <a16:colId xmlns:a16="http://schemas.microsoft.com/office/drawing/2014/main" val="126806883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1" u="none" strike="noStrike" dirty="0">
                          <a:effectLst/>
                        </a:rPr>
                        <a:t>számla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359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számla_azon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dátum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étel_neve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 smtClean="0">
                          <a:effectLst/>
                        </a:rPr>
                        <a:t>rendelt_mennyiség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érték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végösszeg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917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23931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 smtClean="0">
                          <a:effectLst/>
                        </a:rPr>
                        <a:t> </a:t>
                      </a:r>
                      <a:r>
                        <a:rPr lang="hu-HU" sz="1400" u="none" strike="noStrike" dirty="0" smtClean="0">
                          <a:effectLst/>
                        </a:rPr>
                        <a:t>1995.11.23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1120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r>
                        <a:rPr lang="hu-HU" sz="1400" u="none" strike="noStrike" dirty="0" smtClean="0">
                          <a:effectLst/>
                        </a:rPr>
                        <a:t>1470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4178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23931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r>
                        <a:rPr lang="hu-HU" sz="1400" u="none" strike="noStrike" dirty="0" smtClean="0">
                          <a:effectLst/>
                        </a:rPr>
                        <a:t>1995.11.23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bableves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120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120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r>
                        <a:rPr lang="hu-HU" sz="1400" u="none" strike="noStrike" dirty="0" smtClean="0">
                          <a:effectLst/>
                        </a:rPr>
                        <a:t>1470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6916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23931</a:t>
                      </a:r>
                      <a:endParaRPr lang="hu-H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r>
                        <a:rPr lang="hu-HU" sz="1400" u="none" strike="noStrike" dirty="0" smtClean="0">
                          <a:effectLst/>
                        </a:rPr>
                        <a:t>1995.11.23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54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túrós csusza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230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230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dirty="0">
                          <a:effectLst/>
                        </a:rPr>
                        <a:t> </a:t>
                      </a:r>
                      <a:r>
                        <a:rPr lang="hu-HU" sz="1400" u="none" strike="noStrike" dirty="0" smtClean="0">
                          <a:effectLst/>
                        </a:rPr>
                        <a:t>1470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80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12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41960" y="3852178"/>
            <a:ext cx="7915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étel </a:t>
            </a:r>
            <a:r>
              <a:rPr lang="hu-HU" dirty="0" err="1" smtClean="0"/>
              <a:t>values</a:t>
            </a:r>
            <a:r>
              <a:rPr lang="hu-HU" dirty="0" smtClean="0"/>
              <a:t>(23,'vadas',560,1,'készétel',2122,'marhafelsál',780,'kg',0.14);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étel </a:t>
            </a:r>
            <a:r>
              <a:rPr lang="hu-HU" dirty="0" err="1" smtClean="0"/>
              <a:t>values</a:t>
            </a:r>
            <a:r>
              <a:rPr lang="hu-HU" dirty="0" smtClean="0"/>
              <a:t>(23,'vadas',560,1,'készétel',2344,'leveszöldség',125,'kg',0.1);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étel </a:t>
            </a:r>
            <a:r>
              <a:rPr lang="hu-HU" dirty="0" err="1" smtClean="0"/>
              <a:t>values</a:t>
            </a:r>
            <a:r>
              <a:rPr lang="hu-HU" dirty="0" smtClean="0"/>
              <a:t>(23,'vadas',560,1,'készétel',3445,'tejföl',24,'dl',1);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étel </a:t>
            </a:r>
            <a:r>
              <a:rPr lang="hu-HU" dirty="0" err="1" smtClean="0"/>
              <a:t>values</a:t>
            </a:r>
            <a:r>
              <a:rPr lang="hu-HU" dirty="0" smtClean="0"/>
              <a:t>(23,'vadas',560,1,'készétel',4322,'mustár',5,'ek',1);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441960" y="5327595"/>
            <a:ext cx="9790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számla </a:t>
            </a:r>
            <a:r>
              <a:rPr lang="hu-HU" dirty="0" err="1" smtClean="0"/>
              <a:t>values</a:t>
            </a:r>
            <a:r>
              <a:rPr lang="hu-HU" dirty="0" smtClean="0"/>
              <a:t> (23931,to_date('1995.11.23','yyyy.mm.dd'),23,'vadas',560,2,1120,1470);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számla </a:t>
            </a:r>
            <a:r>
              <a:rPr lang="hu-HU" dirty="0" err="1" smtClean="0"/>
              <a:t>values</a:t>
            </a:r>
            <a:r>
              <a:rPr lang="hu-HU" dirty="0" smtClean="0"/>
              <a:t> (23931,to_date('1995.11.23','yyyy.mm.dd'),11,'bableves',120,1,120,1470);</a:t>
            </a:r>
          </a:p>
          <a:p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számla </a:t>
            </a:r>
            <a:r>
              <a:rPr lang="hu-HU" dirty="0" err="1" smtClean="0"/>
              <a:t>values</a:t>
            </a:r>
            <a:r>
              <a:rPr lang="hu-HU" dirty="0" smtClean="0"/>
              <a:t> (23931,to_date('1995.11.23','yyyy.mm.dd'),54,'túrós csusza',230,1,230,1470);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41960" y="309753"/>
            <a:ext cx="41026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table</a:t>
            </a:r>
            <a:r>
              <a:rPr lang="hu-HU" dirty="0" smtClean="0"/>
              <a:t> étel(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étel_azon</a:t>
            </a:r>
            <a:r>
              <a:rPr lang="hu-HU" dirty="0" smtClean="0"/>
              <a:t> int,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étel_neve</a:t>
            </a:r>
            <a:r>
              <a:rPr lang="hu-HU" dirty="0" smtClean="0"/>
              <a:t> </a:t>
            </a:r>
            <a:r>
              <a:rPr lang="hu-HU" dirty="0" err="1" smtClean="0"/>
              <a:t>varchar</a:t>
            </a:r>
            <a:r>
              <a:rPr lang="hu-HU" dirty="0" smtClean="0"/>
              <a:t>(50),</a:t>
            </a:r>
          </a:p>
          <a:p>
            <a:r>
              <a:rPr lang="hu-HU" dirty="0" smtClean="0"/>
              <a:t>	ár </a:t>
            </a:r>
            <a:r>
              <a:rPr lang="hu-HU" dirty="0" err="1" smtClean="0"/>
              <a:t>float</a:t>
            </a:r>
            <a:r>
              <a:rPr lang="hu-HU" dirty="0" smtClean="0"/>
              <a:t>,</a:t>
            </a:r>
          </a:p>
          <a:p>
            <a:r>
              <a:rPr lang="hu-HU" dirty="0" smtClean="0"/>
              <a:t>	típus int,</a:t>
            </a:r>
          </a:p>
          <a:p>
            <a:r>
              <a:rPr lang="hu-HU" dirty="0" smtClean="0"/>
              <a:t>	típusnév </a:t>
            </a:r>
            <a:r>
              <a:rPr lang="hu-HU" dirty="0" err="1" smtClean="0"/>
              <a:t>varchar</a:t>
            </a:r>
            <a:r>
              <a:rPr lang="hu-HU" dirty="0" smtClean="0"/>
              <a:t>(20),</a:t>
            </a:r>
          </a:p>
          <a:p>
            <a:r>
              <a:rPr lang="hu-HU" dirty="0" smtClean="0"/>
              <a:t>	anyagkód int,</a:t>
            </a:r>
          </a:p>
          <a:p>
            <a:r>
              <a:rPr lang="hu-HU" dirty="0" smtClean="0"/>
              <a:t>	anyagnév VARCHAR(20),</a:t>
            </a:r>
          </a:p>
          <a:p>
            <a:r>
              <a:rPr lang="hu-HU" dirty="0" smtClean="0"/>
              <a:t>	egységár FLOAT,</a:t>
            </a:r>
          </a:p>
          <a:p>
            <a:r>
              <a:rPr lang="hu-HU" dirty="0" smtClean="0"/>
              <a:t>	mértékegység VARCHAR(10),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anyag_mennyiség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);</a:t>
            </a:r>
          </a:p>
        </p:txBody>
      </p:sp>
      <p:sp>
        <p:nvSpPr>
          <p:cNvPr id="5" name="Téglalap 4"/>
          <p:cNvSpPr/>
          <p:nvPr/>
        </p:nvSpPr>
        <p:spPr>
          <a:xfrm>
            <a:off x="4794504" y="309753"/>
            <a:ext cx="35631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table</a:t>
            </a:r>
            <a:r>
              <a:rPr lang="hu-HU" dirty="0" smtClean="0"/>
              <a:t> számla(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számla_azon</a:t>
            </a:r>
            <a:r>
              <a:rPr lang="hu-HU" dirty="0" smtClean="0"/>
              <a:t> int,</a:t>
            </a:r>
          </a:p>
          <a:p>
            <a:r>
              <a:rPr lang="hu-HU" dirty="0" smtClean="0"/>
              <a:t>	dátum </a:t>
            </a:r>
            <a:r>
              <a:rPr lang="hu-HU" dirty="0" err="1" smtClean="0"/>
              <a:t>date</a:t>
            </a:r>
            <a:r>
              <a:rPr lang="hu-HU" dirty="0" smtClean="0"/>
              <a:t>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étel_azon</a:t>
            </a:r>
            <a:r>
              <a:rPr lang="hu-HU" dirty="0" smtClean="0"/>
              <a:t> int,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étel_neve</a:t>
            </a:r>
            <a:r>
              <a:rPr lang="hu-HU" dirty="0" smtClean="0"/>
              <a:t> </a:t>
            </a:r>
            <a:r>
              <a:rPr lang="hu-HU" dirty="0" err="1" smtClean="0"/>
              <a:t>varchar</a:t>
            </a:r>
            <a:r>
              <a:rPr lang="hu-HU" dirty="0" smtClean="0"/>
              <a:t>(50),</a:t>
            </a:r>
          </a:p>
          <a:p>
            <a:r>
              <a:rPr lang="hu-HU" dirty="0" smtClean="0"/>
              <a:t>	ár </a:t>
            </a:r>
            <a:r>
              <a:rPr lang="hu-HU" dirty="0" err="1" smtClean="0"/>
              <a:t>float</a:t>
            </a:r>
            <a:r>
              <a:rPr lang="hu-HU" dirty="0" smtClean="0"/>
              <a:t>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rendelt_mennyiség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,</a:t>
            </a:r>
          </a:p>
          <a:p>
            <a:r>
              <a:rPr lang="hu-HU" dirty="0" smtClean="0"/>
              <a:t>    	érték </a:t>
            </a:r>
            <a:r>
              <a:rPr lang="hu-HU" dirty="0" err="1" smtClean="0"/>
              <a:t>float</a:t>
            </a:r>
            <a:r>
              <a:rPr lang="hu-HU" dirty="0" smtClean="0"/>
              <a:t>,</a:t>
            </a:r>
          </a:p>
          <a:p>
            <a:r>
              <a:rPr lang="hu-HU" dirty="0" smtClean="0"/>
              <a:t>   	végösszeg </a:t>
            </a:r>
            <a:r>
              <a:rPr lang="hu-HU" dirty="0" err="1" smtClean="0"/>
              <a:t>float</a:t>
            </a:r>
            <a:r>
              <a:rPr lang="hu-HU" dirty="0" smtClean="0"/>
              <a:t>);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386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539909"/>
              </p:ext>
            </p:extLst>
          </p:nvPr>
        </p:nvGraphicFramePr>
        <p:xfrm>
          <a:off x="571551" y="469265"/>
          <a:ext cx="9185097" cy="478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489">
                  <a:extLst>
                    <a:ext uri="{9D8B030D-6E8A-4147-A177-3AD203B41FA5}">
                      <a16:colId xmlns:a16="http://schemas.microsoft.com/office/drawing/2014/main" val="1114877706"/>
                    </a:ext>
                  </a:extLst>
                </a:gridCol>
                <a:gridCol w="941832">
                  <a:extLst>
                    <a:ext uri="{9D8B030D-6E8A-4147-A177-3AD203B41FA5}">
                      <a16:colId xmlns:a16="http://schemas.microsoft.com/office/drawing/2014/main" val="15448865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35030612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562869549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488984794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131116490"/>
                    </a:ext>
                  </a:extLst>
                </a:gridCol>
                <a:gridCol w="1069848">
                  <a:extLst>
                    <a:ext uri="{9D8B030D-6E8A-4147-A177-3AD203B41FA5}">
                      <a16:colId xmlns:a16="http://schemas.microsoft.com/office/drawing/2014/main" val="7381021"/>
                    </a:ext>
                  </a:extLst>
                </a:gridCol>
                <a:gridCol w="850392">
                  <a:extLst>
                    <a:ext uri="{9D8B030D-6E8A-4147-A177-3AD203B41FA5}">
                      <a16:colId xmlns:a16="http://schemas.microsoft.com/office/drawing/2014/main" val="4199641316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1036871929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533284812"/>
                    </a:ext>
                  </a:extLst>
                </a:gridCol>
              </a:tblGrid>
              <a:tr h="181306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77348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20317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étel_neve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típus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típusnév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anyagkód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anyagnév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egységár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mértékegység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anyag_mennyiség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84026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560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készétel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2122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marhafelsál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780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0,14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29616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560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készétel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2344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leveszöldség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125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0,1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66552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560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készétel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3445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tejföl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dl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63756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vadas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560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készétel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4322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mustár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ek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84769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20091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8846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étel_neve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típus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típusnév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anyagkód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anyagnév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egységár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mértékegység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anyag_mennyiség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044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560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készétel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2122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marhafelsál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780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0,14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31010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készétel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2344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leveszöldség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125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0,1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6309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560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készétel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3445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tejföl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dl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12057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vadas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készétel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4322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mustár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err="1">
                          <a:effectLst/>
                        </a:rPr>
                        <a:t>ek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025588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3325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891023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04282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étel_neve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típus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típusnév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anyagkód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anyagnév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egységár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mértékegység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anyag_mennyiség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04207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készétel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2122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marhafelsál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780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0,14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70004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készétel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2344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leveszöldség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125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0,1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011350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560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készétel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3445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tejföl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dl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99922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vadas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smtClean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készétel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4322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mustár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ek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410138"/>
                  </a:ext>
                </a:extLst>
              </a:tr>
            </a:tbl>
          </a:graphicData>
        </a:graphic>
      </p:graphicFrame>
      <p:sp>
        <p:nvSpPr>
          <p:cNvPr id="3" name="Szalagnyíl lefelé 2"/>
          <p:cNvSpPr/>
          <p:nvPr/>
        </p:nvSpPr>
        <p:spPr>
          <a:xfrm>
            <a:off x="803252" y="722376"/>
            <a:ext cx="1171852" cy="210959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sz="1100">
              <a:solidFill>
                <a:schemeClr val="tx1"/>
              </a:solidFill>
            </a:endParaRPr>
          </a:p>
        </p:txBody>
      </p:sp>
      <p:sp>
        <p:nvSpPr>
          <p:cNvPr id="4" name="Szalagnyíl lefelé 3"/>
          <p:cNvSpPr/>
          <p:nvPr/>
        </p:nvSpPr>
        <p:spPr>
          <a:xfrm>
            <a:off x="824796" y="547191"/>
            <a:ext cx="1836108" cy="3861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sz="1100">
              <a:solidFill>
                <a:schemeClr val="tx1"/>
              </a:solidFill>
            </a:endParaRPr>
          </a:p>
        </p:txBody>
      </p:sp>
      <p:sp>
        <p:nvSpPr>
          <p:cNvPr id="5" name="Szalagnyíl lefelé 4"/>
          <p:cNvSpPr/>
          <p:nvPr/>
        </p:nvSpPr>
        <p:spPr>
          <a:xfrm>
            <a:off x="792480" y="436865"/>
            <a:ext cx="2407920" cy="49647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sz="1100">
              <a:solidFill>
                <a:schemeClr val="tx1"/>
              </a:solidFill>
            </a:endParaRPr>
          </a:p>
        </p:txBody>
      </p:sp>
      <p:sp>
        <p:nvSpPr>
          <p:cNvPr id="6" name="Szalagnyíl lefelé 5"/>
          <p:cNvSpPr/>
          <p:nvPr/>
        </p:nvSpPr>
        <p:spPr>
          <a:xfrm>
            <a:off x="844184" y="393193"/>
            <a:ext cx="3042016" cy="540142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sz="1100">
              <a:solidFill>
                <a:schemeClr val="tx1"/>
              </a:solidFill>
            </a:endParaRPr>
          </a:p>
        </p:txBody>
      </p:sp>
      <p:sp>
        <p:nvSpPr>
          <p:cNvPr id="7" name="Szalagnyíl lefelé 6"/>
          <p:cNvSpPr/>
          <p:nvPr/>
        </p:nvSpPr>
        <p:spPr>
          <a:xfrm>
            <a:off x="4646994" y="629807"/>
            <a:ext cx="1086330" cy="303528"/>
          </a:xfrm>
          <a:prstGeom prst="curvedDownArrow">
            <a:avLst>
              <a:gd name="adj1" fmla="val 19120"/>
              <a:gd name="adj2" fmla="val 50000"/>
              <a:gd name="adj3" fmla="val 31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sz="1100">
              <a:solidFill>
                <a:schemeClr val="tx1"/>
              </a:solidFill>
            </a:endParaRPr>
          </a:p>
        </p:txBody>
      </p:sp>
      <p:sp>
        <p:nvSpPr>
          <p:cNvPr id="8" name="Szalagnyíl lefelé 7"/>
          <p:cNvSpPr/>
          <p:nvPr/>
        </p:nvSpPr>
        <p:spPr>
          <a:xfrm>
            <a:off x="4574573" y="452345"/>
            <a:ext cx="2054828" cy="480989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sz="1100">
              <a:solidFill>
                <a:schemeClr val="tx1"/>
              </a:solidFill>
            </a:endParaRPr>
          </a:p>
        </p:txBody>
      </p:sp>
      <p:sp>
        <p:nvSpPr>
          <p:cNvPr id="9" name="Szalagnyíl lefelé 8"/>
          <p:cNvSpPr/>
          <p:nvPr/>
        </p:nvSpPr>
        <p:spPr>
          <a:xfrm>
            <a:off x="4589659" y="393192"/>
            <a:ext cx="3122861" cy="540141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sz="1100">
              <a:solidFill>
                <a:schemeClr val="tx1"/>
              </a:solidFill>
            </a:endParaRPr>
          </a:p>
        </p:txBody>
      </p:sp>
      <p:sp>
        <p:nvSpPr>
          <p:cNvPr id="10" name="Szalagnyíl lefelé 9"/>
          <p:cNvSpPr/>
          <p:nvPr/>
        </p:nvSpPr>
        <p:spPr>
          <a:xfrm>
            <a:off x="3013901" y="2212435"/>
            <a:ext cx="685800" cy="1905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sz="1100">
              <a:solidFill>
                <a:schemeClr val="tx1"/>
              </a:solidFill>
            </a:endParaRPr>
          </a:p>
        </p:txBody>
      </p:sp>
      <p:sp>
        <p:nvSpPr>
          <p:cNvPr id="11" name="Szalagív 10"/>
          <p:cNvSpPr/>
          <p:nvPr/>
        </p:nvSpPr>
        <p:spPr>
          <a:xfrm>
            <a:off x="1006766" y="3947477"/>
            <a:ext cx="3582893" cy="487363"/>
          </a:xfrm>
          <a:prstGeom prst="blockArc">
            <a:avLst>
              <a:gd name="adj1" fmla="val 10703748"/>
              <a:gd name="adj2" fmla="val 38016"/>
              <a:gd name="adj3" fmla="val 2170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sz="1100">
              <a:solidFill>
                <a:schemeClr val="tx1"/>
              </a:solidFill>
            </a:endParaRPr>
          </a:p>
        </p:txBody>
      </p:sp>
      <p:sp>
        <p:nvSpPr>
          <p:cNvPr id="12" name="Szalagnyíl lefelé 11"/>
          <p:cNvSpPr/>
          <p:nvPr/>
        </p:nvSpPr>
        <p:spPr>
          <a:xfrm>
            <a:off x="2501554" y="3575671"/>
            <a:ext cx="6669878" cy="371804"/>
          </a:xfrm>
          <a:prstGeom prst="curvedDownArrow">
            <a:avLst>
              <a:gd name="adj1" fmla="val 35519"/>
              <a:gd name="adj2" fmla="val 129047"/>
              <a:gd name="adj3" fmla="val 2498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sz="1100">
              <a:solidFill>
                <a:schemeClr val="tx1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405384" y="542981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{</a:t>
            </a:r>
            <a:r>
              <a:rPr lang="hu-HU" dirty="0" err="1" smtClean="0"/>
              <a:t>étel_azon</a:t>
            </a:r>
            <a:r>
              <a:rPr lang="hu-HU" dirty="0" smtClean="0"/>
              <a:t>} → {</a:t>
            </a:r>
            <a:r>
              <a:rPr lang="hu-HU" dirty="0" err="1" smtClean="0"/>
              <a:t>étel_neve</a:t>
            </a:r>
            <a:r>
              <a:rPr lang="hu-HU" dirty="0" smtClean="0"/>
              <a:t>, ár, típus, típusnév}</a:t>
            </a:r>
          </a:p>
          <a:p>
            <a:r>
              <a:rPr lang="hu-HU" dirty="0" smtClean="0"/>
              <a:t>{anyagkód} → {anyagnév, egységár, mértékegység}</a:t>
            </a:r>
          </a:p>
          <a:p>
            <a:r>
              <a:rPr lang="hu-HU" dirty="0" smtClean="0"/>
              <a:t>{típus} → {típusnév}</a:t>
            </a:r>
          </a:p>
          <a:p>
            <a:r>
              <a:rPr lang="hu-HU" dirty="0" smtClean="0"/>
              <a:t>{</a:t>
            </a:r>
            <a:r>
              <a:rPr lang="hu-HU" dirty="0" err="1" smtClean="0"/>
              <a:t>étel_azon</a:t>
            </a:r>
            <a:r>
              <a:rPr lang="hu-HU" dirty="0" smtClean="0"/>
              <a:t>, anyagkód} → {</a:t>
            </a:r>
            <a:r>
              <a:rPr lang="hu-HU" dirty="0" err="1" smtClean="0"/>
              <a:t>anyag_mennyiség</a:t>
            </a:r>
            <a:r>
              <a:rPr lang="hu-HU" dirty="0" smtClean="0"/>
              <a:t>}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242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290730"/>
              </p:ext>
            </p:extLst>
          </p:nvPr>
        </p:nvGraphicFramePr>
        <p:xfrm>
          <a:off x="576072" y="711200"/>
          <a:ext cx="7772400" cy="347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1288">
                  <a:extLst>
                    <a:ext uri="{9D8B030D-6E8A-4147-A177-3AD203B41FA5}">
                      <a16:colId xmlns:a16="http://schemas.microsoft.com/office/drawing/2014/main" val="114733134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3217541292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1681984512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2325527770"/>
                    </a:ext>
                  </a:extLst>
                </a:gridCol>
                <a:gridCol w="448056">
                  <a:extLst>
                    <a:ext uri="{9D8B030D-6E8A-4147-A177-3AD203B41FA5}">
                      <a16:colId xmlns:a16="http://schemas.microsoft.com/office/drawing/2014/main" val="3878693728"/>
                    </a:ext>
                  </a:extLst>
                </a:gridCol>
                <a:gridCol w="1764792">
                  <a:extLst>
                    <a:ext uri="{9D8B030D-6E8A-4147-A177-3AD203B41FA5}">
                      <a16:colId xmlns:a16="http://schemas.microsoft.com/office/drawing/2014/main" val="1538604709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3900651946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41297270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805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4334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4723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számla_azon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dátum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étel_neve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rendelt_mennyiség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érték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végösszeg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6543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23931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1995.11.23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23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vadas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1120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1470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466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23931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1995.11.23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bableves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120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120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1470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315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23931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1995.11.23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54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túrós csusza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230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230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1470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6808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0706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4251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7278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2356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243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számla_azon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dátum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étel_azon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étel_neve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ár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err="1">
                          <a:effectLst/>
                        </a:rPr>
                        <a:t>rendelt_mennyiség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érték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végösszeg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5278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23931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1995.11.23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vadas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560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1120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1470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0757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23931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1995.11.23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bableves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120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120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1470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4866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23931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1995.11.23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54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túrós csusza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230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>
                          <a:effectLst/>
                        </a:rPr>
                        <a:t>230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u="none" strike="noStrike" dirty="0">
                          <a:effectLst/>
                        </a:rPr>
                        <a:t>1470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954063"/>
                  </a:ext>
                </a:extLst>
              </a:tr>
            </a:tbl>
          </a:graphicData>
        </a:graphic>
      </p:graphicFrame>
      <p:sp>
        <p:nvSpPr>
          <p:cNvPr id="16" name="Szalagnyíl lefelé 15"/>
          <p:cNvSpPr/>
          <p:nvPr/>
        </p:nvSpPr>
        <p:spPr>
          <a:xfrm>
            <a:off x="1097280" y="1158621"/>
            <a:ext cx="1024446" cy="2194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7" name="Szalagnyíl lefelé 16"/>
          <p:cNvSpPr/>
          <p:nvPr/>
        </p:nvSpPr>
        <p:spPr>
          <a:xfrm>
            <a:off x="1037844" y="753236"/>
            <a:ext cx="6848856" cy="62611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8" name="Szalagnyíl lefelé 17"/>
          <p:cNvSpPr/>
          <p:nvPr/>
        </p:nvSpPr>
        <p:spPr>
          <a:xfrm>
            <a:off x="3154363" y="1173765"/>
            <a:ext cx="701675" cy="2194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9" name="Szalagnyíl lefelé 18"/>
          <p:cNvSpPr/>
          <p:nvPr/>
        </p:nvSpPr>
        <p:spPr>
          <a:xfrm>
            <a:off x="3154363" y="950976"/>
            <a:ext cx="1838261" cy="427101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0" name="Szalagív 19"/>
          <p:cNvSpPr/>
          <p:nvPr/>
        </p:nvSpPr>
        <p:spPr>
          <a:xfrm>
            <a:off x="1120013" y="3172968"/>
            <a:ext cx="2003426" cy="21967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1" name="Szalagnyíl lefelé 20"/>
          <p:cNvSpPr/>
          <p:nvPr/>
        </p:nvSpPr>
        <p:spPr>
          <a:xfrm>
            <a:off x="2048256" y="2587752"/>
            <a:ext cx="4032504" cy="585216"/>
          </a:xfrm>
          <a:prstGeom prst="curvedDownArrow">
            <a:avLst>
              <a:gd name="adj1" fmla="val 18836"/>
              <a:gd name="adj2" fmla="val 35839"/>
              <a:gd name="adj3" fmla="val 2343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473075" y="43588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{</a:t>
            </a:r>
            <a:r>
              <a:rPr lang="hu-HU" dirty="0" err="1" smtClean="0"/>
              <a:t>számla_azon</a:t>
            </a:r>
            <a:r>
              <a:rPr lang="hu-HU" dirty="0" smtClean="0"/>
              <a:t>} → {dátum, végösszeg}</a:t>
            </a:r>
          </a:p>
          <a:p>
            <a:r>
              <a:rPr lang="hu-HU" dirty="0" smtClean="0"/>
              <a:t>{</a:t>
            </a:r>
            <a:r>
              <a:rPr lang="hu-HU" dirty="0" err="1" smtClean="0"/>
              <a:t>étel_azon</a:t>
            </a:r>
            <a:r>
              <a:rPr lang="hu-HU" dirty="0" smtClean="0"/>
              <a:t>} → {</a:t>
            </a:r>
            <a:r>
              <a:rPr lang="hu-HU" dirty="0" err="1" smtClean="0"/>
              <a:t>étel_neve</a:t>
            </a:r>
            <a:r>
              <a:rPr lang="hu-HU" dirty="0" smtClean="0"/>
              <a:t>, ár}</a:t>
            </a:r>
          </a:p>
          <a:p>
            <a:r>
              <a:rPr lang="hu-HU" dirty="0" smtClean="0"/>
              <a:t>{</a:t>
            </a:r>
            <a:r>
              <a:rPr lang="hu-HU" dirty="0" err="1" smtClean="0"/>
              <a:t>számla_azon</a:t>
            </a:r>
            <a:r>
              <a:rPr lang="hu-HU" dirty="0" smtClean="0"/>
              <a:t>, </a:t>
            </a:r>
            <a:r>
              <a:rPr lang="hu-HU" dirty="0" err="1" smtClean="0"/>
              <a:t>étel_azon</a:t>
            </a:r>
            <a:r>
              <a:rPr lang="hu-HU" dirty="0" smtClean="0"/>
              <a:t>} → {</a:t>
            </a:r>
            <a:r>
              <a:rPr lang="hu-HU" dirty="0" err="1" smtClean="0"/>
              <a:t>rendelt_mennyiség</a:t>
            </a:r>
            <a:r>
              <a:rPr lang="hu-HU" dirty="0" smtClean="0"/>
              <a:t>}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457200" y="5501895"/>
            <a:ext cx="3749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számolt mezők</a:t>
            </a:r>
          </a:p>
          <a:p>
            <a:r>
              <a:rPr lang="hu-HU" dirty="0" smtClean="0"/>
              <a:t>érték = ár * </a:t>
            </a:r>
            <a:r>
              <a:rPr lang="hu-HU" dirty="0" err="1" smtClean="0"/>
              <a:t>rendelt_mennyiség</a:t>
            </a:r>
            <a:endParaRPr lang="hu-HU" dirty="0" smtClean="0"/>
          </a:p>
          <a:p>
            <a:r>
              <a:rPr lang="hu-HU" dirty="0" smtClean="0"/>
              <a:t>végösszeg = ∑ érték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925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59664" y="25937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{</a:t>
            </a:r>
            <a:r>
              <a:rPr lang="hu-HU" dirty="0" err="1" smtClean="0"/>
              <a:t>étel_azon</a:t>
            </a:r>
            <a:r>
              <a:rPr lang="hu-HU" dirty="0" smtClean="0"/>
              <a:t>} → {</a:t>
            </a:r>
            <a:r>
              <a:rPr lang="hu-HU" dirty="0" err="1" smtClean="0"/>
              <a:t>étel_neve</a:t>
            </a:r>
            <a:r>
              <a:rPr lang="hu-HU" dirty="0" smtClean="0"/>
              <a:t>, ár, típus, típusnév}</a:t>
            </a:r>
          </a:p>
          <a:p>
            <a:r>
              <a:rPr lang="hu-HU" dirty="0" smtClean="0"/>
              <a:t>{anyagkód} → {anyagnév, egységár, mértékegység}</a:t>
            </a:r>
          </a:p>
          <a:p>
            <a:r>
              <a:rPr lang="hu-HU" dirty="0" smtClean="0"/>
              <a:t>{típus} → {típusnév}</a:t>
            </a:r>
          </a:p>
          <a:p>
            <a:r>
              <a:rPr lang="hu-HU" dirty="0" smtClean="0"/>
              <a:t>{</a:t>
            </a:r>
            <a:r>
              <a:rPr lang="hu-HU" dirty="0" err="1" smtClean="0"/>
              <a:t>étel_azon</a:t>
            </a:r>
            <a:r>
              <a:rPr lang="hu-HU" dirty="0" smtClean="0"/>
              <a:t>, anyagkód} → {</a:t>
            </a:r>
            <a:r>
              <a:rPr lang="hu-HU" dirty="0" err="1" smtClean="0"/>
              <a:t>anyag_mennyiség</a:t>
            </a:r>
            <a:r>
              <a:rPr lang="hu-HU" dirty="0" smtClean="0"/>
              <a:t>}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59664" y="155915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{</a:t>
            </a:r>
            <a:r>
              <a:rPr lang="hu-HU" dirty="0" err="1" smtClean="0"/>
              <a:t>számla_azon</a:t>
            </a:r>
            <a:r>
              <a:rPr lang="hu-HU" dirty="0" smtClean="0"/>
              <a:t>} → {dátum, végösszeg}</a:t>
            </a:r>
          </a:p>
          <a:p>
            <a:r>
              <a:rPr lang="hu-HU" dirty="0" smtClean="0"/>
              <a:t>{</a:t>
            </a:r>
            <a:r>
              <a:rPr lang="hu-HU" dirty="0" err="1" smtClean="0"/>
              <a:t>étel_azon</a:t>
            </a:r>
            <a:r>
              <a:rPr lang="hu-HU" dirty="0" smtClean="0"/>
              <a:t>} → {</a:t>
            </a:r>
            <a:r>
              <a:rPr lang="hu-HU" dirty="0" err="1" smtClean="0"/>
              <a:t>étel_neve</a:t>
            </a:r>
            <a:r>
              <a:rPr lang="hu-HU" dirty="0" smtClean="0"/>
              <a:t>, ár}</a:t>
            </a:r>
          </a:p>
          <a:p>
            <a:r>
              <a:rPr lang="hu-HU" dirty="0" smtClean="0"/>
              <a:t>{</a:t>
            </a:r>
            <a:r>
              <a:rPr lang="hu-HU" dirty="0" err="1" smtClean="0"/>
              <a:t>számla_azon</a:t>
            </a:r>
            <a:r>
              <a:rPr lang="hu-HU" dirty="0" smtClean="0"/>
              <a:t>, </a:t>
            </a:r>
            <a:r>
              <a:rPr lang="hu-HU" dirty="0" err="1" smtClean="0"/>
              <a:t>étel_azon</a:t>
            </a:r>
            <a:r>
              <a:rPr lang="hu-HU" dirty="0" smtClean="0"/>
              <a:t>} → {</a:t>
            </a:r>
            <a:r>
              <a:rPr lang="hu-HU" dirty="0" err="1" smtClean="0"/>
              <a:t>rendelt_mennyiség</a:t>
            </a:r>
            <a:r>
              <a:rPr lang="hu-HU" dirty="0" smtClean="0"/>
              <a:t>}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427536" y="259371"/>
            <a:ext cx="5554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étel_lista</a:t>
            </a:r>
            <a:r>
              <a:rPr lang="hu-HU" dirty="0" smtClean="0"/>
              <a:t>{</a:t>
            </a:r>
            <a:r>
              <a:rPr lang="hu-HU" dirty="0" err="1" smtClean="0"/>
              <a:t>étel_azon</a:t>
            </a:r>
            <a:r>
              <a:rPr lang="hu-HU" dirty="0" smtClean="0"/>
              <a:t>, </a:t>
            </a:r>
            <a:r>
              <a:rPr lang="hu-HU" dirty="0" err="1" smtClean="0"/>
              <a:t>étel_neve</a:t>
            </a:r>
            <a:r>
              <a:rPr lang="hu-HU" dirty="0" smtClean="0"/>
              <a:t>, ár, típus, típusnév}</a:t>
            </a:r>
          </a:p>
          <a:p>
            <a:r>
              <a:rPr lang="hu-HU" dirty="0" smtClean="0"/>
              <a:t>nyersanyag{anyagkód, anyagnév, egységár, mértékegység}</a:t>
            </a:r>
          </a:p>
          <a:p>
            <a:r>
              <a:rPr lang="hu-HU" dirty="0" smtClean="0"/>
              <a:t>fajta{típus, típusnév}</a:t>
            </a:r>
          </a:p>
          <a:p>
            <a:r>
              <a:rPr lang="hu-HU" dirty="0" smtClean="0"/>
              <a:t>recept{</a:t>
            </a:r>
            <a:r>
              <a:rPr lang="hu-HU" dirty="0" err="1" smtClean="0"/>
              <a:t>étel_azon</a:t>
            </a:r>
            <a:r>
              <a:rPr lang="hu-HU" dirty="0" smtClean="0"/>
              <a:t>, anyagkód, </a:t>
            </a:r>
            <a:r>
              <a:rPr lang="hu-HU" dirty="0" err="1" smtClean="0"/>
              <a:t>anyag_mennyiség</a:t>
            </a:r>
            <a:r>
              <a:rPr lang="hu-HU" dirty="0" smtClean="0"/>
              <a:t>}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5427536" y="155915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err="1" smtClean="0"/>
              <a:t>számla_fejléc</a:t>
            </a:r>
            <a:r>
              <a:rPr lang="hu-HU" dirty="0" smtClean="0"/>
              <a:t>{</a:t>
            </a:r>
            <a:r>
              <a:rPr lang="hu-HU" dirty="0" err="1" smtClean="0"/>
              <a:t>számla_azon</a:t>
            </a:r>
            <a:r>
              <a:rPr lang="hu-HU" dirty="0" smtClean="0"/>
              <a:t>, dátum, végösszeg}</a:t>
            </a:r>
          </a:p>
          <a:p>
            <a:r>
              <a:rPr lang="hu-HU" dirty="0" smtClean="0"/>
              <a:t>étel_lista2{</a:t>
            </a:r>
            <a:r>
              <a:rPr lang="hu-HU" dirty="0" err="1" smtClean="0"/>
              <a:t>étel_azon</a:t>
            </a:r>
            <a:r>
              <a:rPr lang="hu-HU" dirty="0" smtClean="0"/>
              <a:t>, </a:t>
            </a:r>
            <a:r>
              <a:rPr lang="hu-HU" dirty="0" err="1" smtClean="0"/>
              <a:t>étel_neve</a:t>
            </a:r>
            <a:r>
              <a:rPr lang="hu-HU" dirty="0" smtClean="0"/>
              <a:t>, ár}</a:t>
            </a:r>
          </a:p>
          <a:p>
            <a:r>
              <a:rPr lang="hu-HU" dirty="0" err="1" smtClean="0"/>
              <a:t>számla_tetel</a:t>
            </a:r>
            <a:r>
              <a:rPr lang="hu-HU" dirty="0" smtClean="0"/>
              <a:t>{</a:t>
            </a:r>
            <a:r>
              <a:rPr lang="hu-HU" dirty="0" err="1" smtClean="0"/>
              <a:t>számla_azon</a:t>
            </a:r>
            <a:r>
              <a:rPr lang="hu-HU" dirty="0" smtClean="0"/>
              <a:t>, </a:t>
            </a:r>
            <a:r>
              <a:rPr lang="hu-HU" dirty="0" err="1" smtClean="0"/>
              <a:t>étel_azon</a:t>
            </a:r>
            <a:r>
              <a:rPr lang="hu-HU" dirty="0" smtClean="0"/>
              <a:t>, </a:t>
            </a:r>
            <a:r>
              <a:rPr lang="hu-HU" dirty="0" err="1" smtClean="0"/>
              <a:t>rendelt_mennyiség</a:t>
            </a:r>
            <a:r>
              <a:rPr lang="hu-HU" dirty="0" smtClean="0"/>
              <a:t>}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359664" y="2729591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étel_lista2 felesleges, mert része az </a:t>
            </a:r>
            <a:r>
              <a:rPr lang="hu-HU" dirty="0" err="1" smtClean="0"/>
              <a:t>étel_listának</a:t>
            </a:r>
            <a:endParaRPr lang="hu-HU" dirty="0" smtClean="0"/>
          </a:p>
          <a:p>
            <a:r>
              <a:rPr lang="hu-HU" dirty="0" smtClean="0"/>
              <a:t>{</a:t>
            </a:r>
            <a:r>
              <a:rPr lang="hu-HU" dirty="0" err="1" smtClean="0"/>
              <a:t>étel_azon</a:t>
            </a:r>
            <a:r>
              <a:rPr lang="hu-HU" dirty="0" smtClean="0"/>
              <a:t>}→{típus} és {típus}→{típusnév} =&gt; {</a:t>
            </a:r>
            <a:r>
              <a:rPr lang="hu-HU" dirty="0" err="1" smtClean="0"/>
              <a:t>étel_azon</a:t>
            </a:r>
            <a:r>
              <a:rPr lang="hu-HU" dirty="0" smtClean="0"/>
              <a:t>}→{típusnév}</a:t>
            </a:r>
          </a:p>
          <a:p>
            <a:r>
              <a:rPr lang="hu-HU" dirty="0" smtClean="0"/>
              <a:t>ezért az </a:t>
            </a:r>
            <a:r>
              <a:rPr lang="hu-HU" dirty="0" err="1" smtClean="0"/>
              <a:t>étel_listában</a:t>
            </a:r>
            <a:r>
              <a:rPr lang="hu-HU" dirty="0" smtClean="0"/>
              <a:t> a típusnév felesleges</a:t>
            </a:r>
          </a:p>
          <a:p>
            <a:r>
              <a:rPr lang="hu-HU" dirty="0" smtClean="0"/>
              <a:t>érték = ár * </a:t>
            </a:r>
            <a:r>
              <a:rPr lang="hu-HU" dirty="0" err="1" smtClean="0"/>
              <a:t>rendelt_mennyiség</a:t>
            </a:r>
            <a:endParaRPr lang="hu-HU" dirty="0" smtClean="0"/>
          </a:p>
          <a:p>
            <a:r>
              <a:rPr lang="hu-HU" dirty="0" smtClean="0"/>
              <a:t>végösszeg = ∑ érték</a:t>
            </a:r>
          </a:p>
          <a:p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359664" y="436234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err="1" smtClean="0"/>
              <a:t>étel_lista</a:t>
            </a:r>
            <a:r>
              <a:rPr lang="hu-HU" dirty="0" smtClean="0"/>
              <a:t>{</a:t>
            </a:r>
            <a:r>
              <a:rPr lang="hu-HU" u="sng" dirty="0" err="1" smtClean="0"/>
              <a:t>étel_azon</a:t>
            </a:r>
            <a:r>
              <a:rPr lang="hu-HU" dirty="0" smtClean="0"/>
              <a:t>, </a:t>
            </a:r>
            <a:r>
              <a:rPr lang="hu-HU" dirty="0" err="1" smtClean="0"/>
              <a:t>étel_neve</a:t>
            </a:r>
            <a:r>
              <a:rPr lang="hu-HU" dirty="0" smtClean="0"/>
              <a:t>, ár, típus}</a:t>
            </a:r>
          </a:p>
          <a:p>
            <a:r>
              <a:rPr lang="hu-HU" dirty="0" smtClean="0"/>
              <a:t>nyersanyag{</a:t>
            </a:r>
            <a:r>
              <a:rPr lang="hu-HU" u="sng" dirty="0" smtClean="0"/>
              <a:t>anyagkód</a:t>
            </a:r>
            <a:r>
              <a:rPr lang="hu-HU" dirty="0" smtClean="0"/>
              <a:t>, anyagnév, egységár, mértékegység}</a:t>
            </a:r>
          </a:p>
          <a:p>
            <a:r>
              <a:rPr lang="hu-HU" dirty="0" smtClean="0"/>
              <a:t>recept{</a:t>
            </a:r>
            <a:r>
              <a:rPr lang="hu-HU" u="sng" dirty="0" err="1" smtClean="0"/>
              <a:t>étel_azon</a:t>
            </a:r>
            <a:r>
              <a:rPr lang="hu-HU" u="sng" dirty="0" smtClean="0"/>
              <a:t>, anyagkód</a:t>
            </a:r>
            <a:r>
              <a:rPr lang="hu-HU" dirty="0" smtClean="0"/>
              <a:t>, </a:t>
            </a:r>
            <a:r>
              <a:rPr lang="hu-HU" dirty="0" err="1" smtClean="0"/>
              <a:t>anyag_mennyiség</a:t>
            </a:r>
            <a:r>
              <a:rPr lang="hu-HU" dirty="0" smtClean="0"/>
              <a:t>}</a:t>
            </a:r>
          </a:p>
          <a:p>
            <a:r>
              <a:rPr lang="hu-HU" dirty="0" smtClean="0"/>
              <a:t>fajta{</a:t>
            </a:r>
            <a:r>
              <a:rPr lang="hu-HU" u="sng" dirty="0" smtClean="0"/>
              <a:t>típus</a:t>
            </a:r>
            <a:r>
              <a:rPr lang="hu-HU" dirty="0" smtClean="0"/>
              <a:t>, típusnév}</a:t>
            </a:r>
          </a:p>
          <a:p>
            <a:r>
              <a:rPr lang="hu-HU" dirty="0" err="1" smtClean="0"/>
              <a:t>számla_fejléc</a:t>
            </a:r>
            <a:r>
              <a:rPr lang="hu-HU" dirty="0" smtClean="0"/>
              <a:t>{</a:t>
            </a:r>
            <a:r>
              <a:rPr lang="hu-HU" u="sng" dirty="0" err="1" smtClean="0"/>
              <a:t>számla_azon</a:t>
            </a:r>
            <a:r>
              <a:rPr lang="hu-HU" dirty="0" smtClean="0"/>
              <a:t>, dátum}</a:t>
            </a:r>
          </a:p>
          <a:p>
            <a:r>
              <a:rPr lang="hu-HU" dirty="0" err="1" smtClean="0"/>
              <a:t>számla_tetel</a:t>
            </a:r>
            <a:r>
              <a:rPr lang="hu-HU" dirty="0" smtClean="0"/>
              <a:t>{</a:t>
            </a:r>
            <a:r>
              <a:rPr lang="hu-HU" u="sng" dirty="0" err="1" smtClean="0"/>
              <a:t>számla_azon</a:t>
            </a:r>
            <a:r>
              <a:rPr lang="hu-HU" u="sng" dirty="0" smtClean="0"/>
              <a:t>, </a:t>
            </a:r>
            <a:r>
              <a:rPr lang="hu-HU" u="sng" dirty="0" err="1" smtClean="0"/>
              <a:t>étel_azon</a:t>
            </a:r>
            <a:r>
              <a:rPr lang="hu-HU" dirty="0" smtClean="0"/>
              <a:t>, </a:t>
            </a:r>
            <a:r>
              <a:rPr lang="hu-HU" dirty="0" err="1" smtClean="0"/>
              <a:t>rendelt_mennyiség</a:t>
            </a:r>
            <a:r>
              <a:rPr lang="hu-HU" dirty="0" smtClean="0"/>
              <a:t>}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882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45" y="731520"/>
            <a:ext cx="11485015" cy="535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0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87096" y="30241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fajta{</a:t>
            </a:r>
            <a:r>
              <a:rPr lang="hu-HU" u="sng" dirty="0" smtClean="0"/>
              <a:t>típus</a:t>
            </a:r>
            <a:r>
              <a:rPr lang="hu-HU" dirty="0" smtClean="0"/>
              <a:t>, típusnév}</a:t>
            </a:r>
          </a:p>
          <a:p>
            <a:r>
              <a:rPr lang="hu-HU" dirty="0" err="1" smtClean="0"/>
              <a:t>étel_lista</a:t>
            </a:r>
            <a:r>
              <a:rPr lang="hu-HU" dirty="0" smtClean="0"/>
              <a:t>{</a:t>
            </a:r>
            <a:r>
              <a:rPr lang="hu-HU" u="sng" dirty="0" err="1" smtClean="0"/>
              <a:t>étel_azon</a:t>
            </a:r>
            <a:r>
              <a:rPr lang="hu-HU" dirty="0" smtClean="0"/>
              <a:t>, </a:t>
            </a:r>
            <a:r>
              <a:rPr lang="hu-HU" dirty="0" err="1" smtClean="0"/>
              <a:t>étel_neve</a:t>
            </a:r>
            <a:r>
              <a:rPr lang="hu-HU" dirty="0" smtClean="0"/>
              <a:t>, ár, típus}</a:t>
            </a:r>
          </a:p>
          <a:p>
            <a:r>
              <a:rPr lang="hu-HU" dirty="0" smtClean="0"/>
              <a:t>nyersanyag{</a:t>
            </a:r>
            <a:r>
              <a:rPr lang="hu-HU" u="sng" dirty="0" smtClean="0"/>
              <a:t>anyagkód</a:t>
            </a:r>
            <a:r>
              <a:rPr lang="hu-HU" dirty="0" smtClean="0"/>
              <a:t>, anyagnév, egységár, mértékegység}</a:t>
            </a:r>
          </a:p>
          <a:p>
            <a:r>
              <a:rPr lang="hu-HU" dirty="0" smtClean="0"/>
              <a:t>recept{</a:t>
            </a:r>
            <a:r>
              <a:rPr lang="hu-HU" u="sng" dirty="0" err="1" smtClean="0"/>
              <a:t>étel_azon</a:t>
            </a:r>
            <a:r>
              <a:rPr lang="hu-HU" u="sng" dirty="0" smtClean="0"/>
              <a:t>, anyagkód</a:t>
            </a:r>
            <a:r>
              <a:rPr lang="hu-HU" dirty="0" smtClean="0"/>
              <a:t>, </a:t>
            </a:r>
            <a:r>
              <a:rPr lang="hu-HU" dirty="0" err="1" smtClean="0"/>
              <a:t>anyag_mennyiség</a:t>
            </a:r>
            <a:r>
              <a:rPr lang="hu-HU" dirty="0" smtClean="0"/>
              <a:t>}</a:t>
            </a:r>
          </a:p>
          <a:p>
            <a:r>
              <a:rPr lang="hu-HU" dirty="0" err="1" smtClean="0"/>
              <a:t>számla_fejléc</a:t>
            </a:r>
            <a:r>
              <a:rPr lang="hu-HU" dirty="0" smtClean="0"/>
              <a:t>{</a:t>
            </a:r>
            <a:r>
              <a:rPr lang="hu-HU" u="sng" dirty="0" err="1" smtClean="0"/>
              <a:t>számla_azon</a:t>
            </a:r>
            <a:r>
              <a:rPr lang="hu-HU" dirty="0" smtClean="0"/>
              <a:t>, dátum}</a:t>
            </a:r>
          </a:p>
          <a:p>
            <a:r>
              <a:rPr lang="hu-HU" dirty="0" err="1" smtClean="0"/>
              <a:t>számla_tetel</a:t>
            </a:r>
            <a:r>
              <a:rPr lang="hu-HU" dirty="0" smtClean="0"/>
              <a:t>{</a:t>
            </a:r>
            <a:r>
              <a:rPr lang="hu-HU" u="sng" dirty="0" err="1" smtClean="0"/>
              <a:t>számla_azon</a:t>
            </a:r>
            <a:r>
              <a:rPr lang="hu-HU" u="sng" dirty="0" smtClean="0"/>
              <a:t>, </a:t>
            </a:r>
            <a:r>
              <a:rPr lang="hu-HU" u="sng" dirty="0" err="1" smtClean="0"/>
              <a:t>étel_azon</a:t>
            </a:r>
            <a:r>
              <a:rPr lang="hu-HU" dirty="0" smtClean="0"/>
              <a:t>, </a:t>
            </a:r>
            <a:r>
              <a:rPr lang="hu-HU" dirty="0" err="1" smtClean="0"/>
              <a:t>rendelt_mennyiség</a:t>
            </a:r>
            <a:r>
              <a:rPr lang="hu-HU" dirty="0" smtClean="0"/>
              <a:t>}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96" y="2208657"/>
            <a:ext cx="1069657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1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87096" y="30241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fajta{</a:t>
            </a:r>
            <a:r>
              <a:rPr lang="hu-HU" u="sng" dirty="0" smtClean="0"/>
              <a:t>típus</a:t>
            </a:r>
            <a:r>
              <a:rPr lang="hu-HU" dirty="0" smtClean="0"/>
              <a:t>, típusnév}</a:t>
            </a:r>
          </a:p>
          <a:p>
            <a:r>
              <a:rPr lang="hu-HU" dirty="0" err="1" smtClean="0"/>
              <a:t>étel_lista</a:t>
            </a:r>
            <a:r>
              <a:rPr lang="hu-HU" dirty="0" smtClean="0"/>
              <a:t>{</a:t>
            </a:r>
            <a:r>
              <a:rPr lang="hu-HU" u="sng" dirty="0" err="1" smtClean="0"/>
              <a:t>étel_azon</a:t>
            </a:r>
            <a:r>
              <a:rPr lang="hu-HU" dirty="0" smtClean="0"/>
              <a:t>, </a:t>
            </a:r>
            <a:r>
              <a:rPr lang="hu-HU" dirty="0" err="1" smtClean="0"/>
              <a:t>étel_neve</a:t>
            </a:r>
            <a:r>
              <a:rPr lang="hu-HU" dirty="0" smtClean="0"/>
              <a:t>, ár, típus}</a:t>
            </a:r>
          </a:p>
          <a:p>
            <a:r>
              <a:rPr lang="hu-HU" dirty="0" smtClean="0"/>
              <a:t>nyersanyag{</a:t>
            </a:r>
            <a:r>
              <a:rPr lang="hu-HU" u="sng" dirty="0" smtClean="0"/>
              <a:t>anyagkód</a:t>
            </a:r>
            <a:r>
              <a:rPr lang="hu-HU" dirty="0" smtClean="0"/>
              <a:t>, anyagnév, egységár, mértékegység}</a:t>
            </a:r>
          </a:p>
          <a:p>
            <a:r>
              <a:rPr lang="hu-HU" dirty="0" smtClean="0"/>
              <a:t>recept{</a:t>
            </a:r>
            <a:r>
              <a:rPr lang="hu-HU" u="sng" dirty="0" err="1" smtClean="0"/>
              <a:t>étel_azon</a:t>
            </a:r>
            <a:r>
              <a:rPr lang="hu-HU" u="sng" dirty="0" smtClean="0"/>
              <a:t>, anyagkód</a:t>
            </a:r>
            <a:r>
              <a:rPr lang="hu-HU" dirty="0" smtClean="0"/>
              <a:t>, </a:t>
            </a:r>
            <a:r>
              <a:rPr lang="hu-HU" dirty="0" err="1" smtClean="0"/>
              <a:t>anyag_mennyiség</a:t>
            </a:r>
            <a:r>
              <a:rPr lang="hu-HU" dirty="0" smtClean="0"/>
              <a:t>}</a:t>
            </a:r>
          </a:p>
          <a:p>
            <a:r>
              <a:rPr lang="hu-HU" dirty="0" err="1" smtClean="0"/>
              <a:t>számla_fejléc</a:t>
            </a:r>
            <a:r>
              <a:rPr lang="hu-HU" dirty="0" smtClean="0"/>
              <a:t>{</a:t>
            </a:r>
            <a:r>
              <a:rPr lang="hu-HU" u="sng" dirty="0" err="1" smtClean="0"/>
              <a:t>számla_azon</a:t>
            </a:r>
            <a:r>
              <a:rPr lang="hu-HU" dirty="0" smtClean="0"/>
              <a:t>, dátum, végösszeg}</a:t>
            </a:r>
          </a:p>
          <a:p>
            <a:r>
              <a:rPr lang="hu-HU" dirty="0" err="1" smtClean="0"/>
              <a:t>számla_tetel</a:t>
            </a:r>
            <a:r>
              <a:rPr lang="hu-HU" dirty="0" smtClean="0"/>
              <a:t>{</a:t>
            </a:r>
            <a:r>
              <a:rPr lang="hu-HU" u="sng" dirty="0" err="1" smtClean="0"/>
              <a:t>számla_azon</a:t>
            </a:r>
            <a:r>
              <a:rPr lang="hu-HU" u="sng" dirty="0" smtClean="0"/>
              <a:t>, </a:t>
            </a:r>
            <a:r>
              <a:rPr lang="hu-HU" u="sng" dirty="0" err="1" smtClean="0"/>
              <a:t>étel_azon</a:t>
            </a:r>
            <a:r>
              <a:rPr lang="hu-HU" dirty="0" smtClean="0"/>
              <a:t>, </a:t>
            </a:r>
            <a:r>
              <a:rPr lang="hu-HU" dirty="0" err="1" smtClean="0"/>
              <a:t>rendelt__mennyiség</a:t>
            </a:r>
            <a:r>
              <a:rPr lang="hu-HU" dirty="0" smtClean="0"/>
              <a:t>}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87096" y="2117818"/>
            <a:ext cx="46786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table</a:t>
            </a:r>
            <a:r>
              <a:rPr lang="hu-HU" dirty="0" smtClean="0"/>
              <a:t> fajta(</a:t>
            </a:r>
          </a:p>
          <a:p>
            <a:r>
              <a:rPr lang="hu-HU" dirty="0" smtClean="0"/>
              <a:t>	típus int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key</a:t>
            </a:r>
            <a:r>
              <a:rPr lang="hu-HU" dirty="0" smtClean="0"/>
              <a:t>,</a:t>
            </a:r>
          </a:p>
          <a:p>
            <a:r>
              <a:rPr lang="hu-HU" dirty="0" smtClean="0"/>
              <a:t>	típusnév </a:t>
            </a:r>
            <a:r>
              <a:rPr lang="hu-HU" dirty="0" err="1" smtClean="0"/>
              <a:t>varchar</a:t>
            </a:r>
            <a:r>
              <a:rPr lang="hu-HU" dirty="0" smtClean="0"/>
              <a:t>(20));</a:t>
            </a:r>
          </a:p>
          <a:p>
            <a:endParaRPr lang="hu-HU" dirty="0" smtClean="0"/>
          </a:p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table</a:t>
            </a:r>
            <a:r>
              <a:rPr lang="hu-HU" dirty="0" smtClean="0"/>
              <a:t> </a:t>
            </a:r>
            <a:r>
              <a:rPr lang="hu-HU" dirty="0" err="1" smtClean="0"/>
              <a:t>étel_lista</a:t>
            </a:r>
            <a:r>
              <a:rPr lang="hu-HU" dirty="0" smtClean="0"/>
              <a:t>(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étel_azon</a:t>
            </a:r>
            <a:r>
              <a:rPr lang="hu-HU" dirty="0" smtClean="0"/>
              <a:t> int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key</a:t>
            </a:r>
            <a:r>
              <a:rPr lang="hu-HU" dirty="0" smtClean="0"/>
              <a:t>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étel_neve</a:t>
            </a:r>
            <a:r>
              <a:rPr lang="hu-HU" dirty="0" smtClean="0"/>
              <a:t> </a:t>
            </a:r>
            <a:r>
              <a:rPr lang="hu-HU" dirty="0" err="1" smtClean="0"/>
              <a:t>varchar</a:t>
            </a:r>
            <a:r>
              <a:rPr lang="hu-HU" dirty="0" smtClean="0"/>
              <a:t>(50),</a:t>
            </a:r>
          </a:p>
          <a:p>
            <a:r>
              <a:rPr lang="hu-HU" dirty="0" smtClean="0"/>
              <a:t>	ár </a:t>
            </a:r>
            <a:r>
              <a:rPr lang="hu-HU" dirty="0" err="1" smtClean="0"/>
              <a:t>float</a:t>
            </a:r>
            <a:r>
              <a:rPr lang="hu-HU" dirty="0" smtClean="0"/>
              <a:t>,</a:t>
            </a:r>
          </a:p>
          <a:p>
            <a:r>
              <a:rPr lang="hu-HU" dirty="0" smtClean="0"/>
              <a:t>	típus int </a:t>
            </a:r>
            <a:r>
              <a:rPr lang="hu-HU" dirty="0" err="1" smtClean="0"/>
              <a:t>references</a:t>
            </a:r>
            <a:r>
              <a:rPr lang="hu-HU" dirty="0" smtClean="0"/>
              <a:t> fajta(típus));</a:t>
            </a:r>
          </a:p>
          <a:p>
            <a:endParaRPr lang="hu-HU" dirty="0" smtClean="0"/>
          </a:p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table</a:t>
            </a:r>
            <a:r>
              <a:rPr lang="hu-HU" dirty="0" smtClean="0"/>
              <a:t> nyersanyag(</a:t>
            </a:r>
          </a:p>
          <a:p>
            <a:r>
              <a:rPr lang="hu-HU" dirty="0" smtClean="0"/>
              <a:t>	anyagkód int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key</a:t>
            </a:r>
            <a:r>
              <a:rPr lang="hu-HU" dirty="0" smtClean="0"/>
              <a:t>,</a:t>
            </a:r>
          </a:p>
          <a:p>
            <a:r>
              <a:rPr lang="hu-HU" dirty="0" smtClean="0"/>
              <a:t>	anyagnév VARCHAR(20),</a:t>
            </a:r>
          </a:p>
          <a:p>
            <a:r>
              <a:rPr lang="hu-HU" dirty="0" smtClean="0"/>
              <a:t>	egységár FLOAT,</a:t>
            </a:r>
          </a:p>
          <a:p>
            <a:r>
              <a:rPr lang="hu-HU" dirty="0" smtClean="0"/>
              <a:t>	mértékegység VARCHAR(10));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5157216" y="2114228"/>
            <a:ext cx="6629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table</a:t>
            </a:r>
            <a:r>
              <a:rPr lang="hu-HU" dirty="0" smtClean="0"/>
              <a:t> recept(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étel_azon</a:t>
            </a:r>
            <a:r>
              <a:rPr lang="hu-HU" dirty="0" smtClean="0"/>
              <a:t> int </a:t>
            </a:r>
            <a:r>
              <a:rPr lang="hu-HU" dirty="0" err="1" smtClean="0"/>
              <a:t>references</a:t>
            </a:r>
            <a:r>
              <a:rPr lang="hu-HU" dirty="0" smtClean="0"/>
              <a:t> </a:t>
            </a:r>
            <a:r>
              <a:rPr lang="hu-HU" dirty="0" err="1" smtClean="0"/>
              <a:t>étel_lista</a:t>
            </a:r>
            <a:r>
              <a:rPr lang="hu-HU" dirty="0" smtClean="0"/>
              <a:t>(</a:t>
            </a:r>
            <a:r>
              <a:rPr lang="hu-HU" dirty="0" err="1" smtClean="0"/>
              <a:t>étel_azon</a:t>
            </a:r>
            <a:r>
              <a:rPr lang="hu-HU" dirty="0" smtClean="0"/>
              <a:t>),</a:t>
            </a:r>
          </a:p>
          <a:p>
            <a:r>
              <a:rPr lang="hu-HU" dirty="0" smtClean="0"/>
              <a:t>	anyagkód int </a:t>
            </a:r>
            <a:r>
              <a:rPr lang="hu-HU" dirty="0" err="1" smtClean="0"/>
              <a:t>references</a:t>
            </a:r>
            <a:r>
              <a:rPr lang="hu-HU" dirty="0" smtClean="0"/>
              <a:t> nyersanyag(anyagkód),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anyag_mennyiség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key</a:t>
            </a:r>
            <a:r>
              <a:rPr lang="hu-HU" dirty="0" smtClean="0"/>
              <a:t>(</a:t>
            </a:r>
            <a:r>
              <a:rPr lang="hu-HU" dirty="0" err="1" smtClean="0"/>
              <a:t>étel_azon</a:t>
            </a:r>
            <a:r>
              <a:rPr lang="hu-HU" dirty="0" smtClean="0"/>
              <a:t>, anyagkód));</a:t>
            </a:r>
          </a:p>
          <a:p>
            <a:endParaRPr lang="hu-HU" dirty="0" smtClean="0"/>
          </a:p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table</a:t>
            </a:r>
            <a:r>
              <a:rPr lang="hu-HU" dirty="0" smtClean="0"/>
              <a:t> </a:t>
            </a:r>
            <a:r>
              <a:rPr lang="hu-HU" dirty="0" err="1" smtClean="0"/>
              <a:t>számla_fejléc</a:t>
            </a:r>
            <a:r>
              <a:rPr lang="hu-HU" dirty="0" smtClean="0"/>
              <a:t>(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számla_azon</a:t>
            </a:r>
            <a:r>
              <a:rPr lang="hu-HU" dirty="0" smtClean="0"/>
              <a:t> int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key</a:t>
            </a:r>
            <a:r>
              <a:rPr lang="hu-HU" dirty="0" smtClean="0"/>
              <a:t>,</a:t>
            </a:r>
          </a:p>
          <a:p>
            <a:r>
              <a:rPr lang="hu-HU" dirty="0" smtClean="0"/>
              <a:t>	dátum </a:t>
            </a:r>
            <a:r>
              <a:rPr lang="hu-HU" dirty="0" err="1" smtClean="0"/>
              <a:t>date</a:t>
            </a:r>
            <a:r>
              <a:rPr lang="hu-HU" dirty="0" smtClean="0"/>
              <a:t>);</a:t>
            </a:r>
          </a:p>
          <a:p>
            <a:endParaRPr lang="hu-HU" dirty="0" smtClean="0"/>
          </a:p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table</a:t>
            </a:r>
            <a:r>
              <a:rPr lang="hu-HU" dirty="0" smtClean="0"/>
              <a:t> </a:t>
            </a:r>
            <a:r>
              <a:rPr lang="hu-HU" dirty="0" err="1" smtClean="0"/>
              <a:t>számla_tétel_lista</a:t>
            </a:r>
            <a:r>
              <a:rPr lang="hu-HU" dirty="0" smtClean="0"/>
              <a:t>(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számla_azon</a:t>
            </a:r>
            <a:r>
              <a:rPr lang="hu-HU" dirty="0" smtClean="0"/>
              <a:t> int </a:t>
            </a:r>
            <a:r>
              <a:rPr lang="hu-HU" dirty="0" err="1" smtClean="0"/>
              <a:t>references</a:t>
            </a:r>
            <a:r>
              <a:rPr lang="hu-HU" dirty="0" smtClean="0"/>
              <a:t> </a:t>
            </a:r>
            <a:r>
              <a:rPr lang="hu-HU" dirty="0" err="1" smtClean="0"/>
              <a:t>számla_fejléc</a:t>
            </a:r>
            <a:r>
              <a:rPr lang="hu-HU" dirty="0" smtClean="0"/>
              <a:t>(</a:t>
            </a:r>
            <a:r>
              <a:rPr lang="hu-HU" dirty="0" err="1" smtClean="0"/>
              <a:t>számla_azon</a:t>
            </a:r>
            <a:r>
              <a:rPr lang="hu-HU" dirty="0" smtClean="0"/>
              <a:t>),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étel_azon</a:t>
            </a:r>
            <a:r>
              <a:rPr lang="hu-HU" dirty="0" smtClean="0"/>
              <a:t> int </a:t>
            </a:r>
            <a:r>
              <a:rPr lang="hu-HU" dirty="0" err="1" smtClean="0"/>
              <a:t>references</a:t>
            </a:r>
            <a:r>
              <a:rPr lang="hu-HU" dirty="0" smtClean="0"/>
              <a:t> </a:t>
            </a:r>
            <a:r>
              <a:rPr lang="hu-HU" dirty="0" err="1" smtClean="0"/>
              <a:t>étel_lista</a:t>
            </a:r>
            <a:r>
              <a:rPr lang="hu-HU" dirty="0" smtClean="0"/>
              <a:t>(</a:t>
            </a:r>
            <a:r>
              <a:rPr lang="hu-HU" dirty="0" err="1" smtClean="0"/>
              <a:t>étel_azon</a:t>
            </a:r>
            <a:r>
              <a:rPr lang="hu-HU" dirty="0" smtClean="0"/>
              <a:t>),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rendelt_mennyiség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,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key</a:t>
            </a:r>
            <a:r>
              <a:rPr lang="hu-HU" dirty="0" smtClean="0"/>
              <a:t>(</a:t>
            </a:r>
            <a:r>
              <a:rPr lang="hu-HU" dirty="0" err="1" smtClean="0"/>
              <a:t>számla_azon,étel_azon</a:t>
            </a:r>
            <a:r>
              <a:rPr lang="hu-HU" dirty="0" smtClean="0"/>
              <a:t>));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9630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10656</TotalTime>
  <Words>1697</Words>
  <Application>Microsoft Office PowerPoint</Application>
  <PresentationFormat>Szélesvásznú</PresentationFormat>
  <Paragraphs>748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Office-téma</vt:lpstr>
      <vt:lpstr>Étterem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Étterem</dc:title>
  <dc:creator>DELL</dc:creator>
  <cp:lastModifiedBy>DELL</cp:lastModifiedBy>
  <cp:revision>35</cp:revision>
  <dcterms:created xsi:type="dcterms:W3CDTF">2024-09-01T09:05:56Z</dcterms:created>
  <dcterms:modified xsi:type="dcterms:W3CDTF">2024-09-08T18:42:01Z</dcterms:modified>
</cp:coreProperties>
</file>