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90" r:id="rId3"/>
    <p:sldId id="259" r:id="rId4"/>
    <p:sldId id="291" r:id="rId5"/>
    <p:sldId id="292" r:id="rId6"/>
    <p:sldId id="257" r:id="rId7"/>
    <p:sldId id="258" r:id="rId8"/>
    <p:sldId id="289" r:id="rId9"/>
    <p:sldId id="260" r:id="rId10"/>
    <p:sldId id="261" r:id="rId11"/>
    <p:sldId id="262" r:id="rId12"/>
    <p:sldId id="263" r:id="rId13"/>
    <p:sldId id="265" r:id="rId14"/>
    <p:sldId id="296" r:id="rId15"/>
    <p:sldId id="266" r:id="rId16"/>
    <p:sldId id="297" r:id="rId17"/>
    <p:sldId id="264" r:id="rId18"/>
    <p:sldId id="295" r:id="rId19"/>
    <p:sldId id="293" r:id="rId20"/>
    <p:sldId id="267" r:id="rId21"/>
    <p:sldId id="268" r:id="rId22"/>
    <p:sldId id="270" r:id="rId23"/>
    <p:sldId id="273" r:id="rId24"/>
    <p:sldId id="274" r:id="rId25"/>
    <p:sldId id="294" r:id="rId26"/>
    <p:sldId id="271" r:id="rId27"/>
    <p:sldId id="275" r:id="rId28"/>
    <p:sldId id="276" r:id="rId29"/>
    <p:sldId id="277" r:id="rId30"/>
    <p:sldId id="278" r:id="rId31"/>
    <p:sldId id="279" r:id="rId32"/>
    <p:sldId id="280" r:id="rId33"/>
    <p:sldId id="281" r:id="rId34"/>
    <p:sldId id="282" r:id="rId35"/>
    <p:sldId id="283" r:id="rId36"/>
    <p:sldId id="284" r:id="rId37"/>
    <p:sldId id="272" r:id="rId38"/>
    <p:sldId id="269" r:id="rId39"/>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Közepesen sötét stílu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Stílus és rács nélkül">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35" autoAdjust="0"/>
    <p:restoredTop sz="94660"/>
  </p:normalViewPr>
  <p:slideViewPr>
    <p:cSldViewPr snapToGrid="0">
      <p:cViewPr varScale="1">
        <p:scale>
          <a:sx n="74" d="100"/>
          <a:sy n="74" d="100"/>
        </p:scale>
        <p:origin x="86"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82EEB1-619C-4ED8-88FE-9FC9ED375448}" type="datetimeFigureOut">
              <a:rPr lang="hu-HU" smtClean="0"/>
              <a:t>2025. 03. 19.</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B9CD5E-0663-4E5D-872B-883372579A08}" type="slidenum">
              <a:rPr lang="hu-HU" smtClean="0"/>
              <a:t>‹#›</a:t>
            </a:fld>
            <a:endParaRPr lang="hu-HU"/>
          </a:p>
        </p:txBody>
      </p:sp>
    </p:spTree>
    <p:extLst>
      <p:ext uri="{BB962C8B-B14F-4D97-AF65-F5344CB8AC3E}">
        <p14:creationId xmlns:p14="http://schemas.microsoft.com/office/powerpoint/2010/main" val="3555545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sz="1200" kern="1200" dirty="0" smtClean="0">
                <a:solidFill>
                  <a:schemeClr val="tx1"/>
                </a:solidFill>
                <a:effectLst/>
                <a:latin typeface="+mn-lt"/>
                <a:ea typeface="+mn-ea"/>
                <a:cs typeface="+mn-cs"/>
              </a:rPr>
              <a:t>1974-ben Dr. Donald </a:t>
            </a:r>
            <a:r>
              <a:rPr lang="hu-HU" sz="1200" kern="1200" dirty="0" err="1" smtClean="0">
                <a:solidFill>
                  <a:schemeClr val="tx1"/>
                </a:solidFill>
                <a:effectLst/>
                <a:latin typeface="+mn-lt"/>
                <a:ea typeface="+mn-ea"/>
                <a:cs typeface="+mn-cs"/>
              </a:rPr>
              <a:t>Chamberlin</a:t>
            </a:r>
            <a:r>
              <a:rPr lang="hu-HU" sz="1200" kern="1200" dirty="0" smtClean="0">
                <a:solidFill>
                  <a:schemeClr val="tx1"/>
                </a:solidFill>
                <a:effectLst/>
                <a:latin typeface="+mn-lt"/>
                <a:ea typeface="+mn-ea"/>
                <a:cs typeface="+mn-cs"/>
              </a:rPr>
              <a:t> és munkatársai kifejlesztették a SEQUEL (</a:t>
            </a:r>
            <a:r>
              <a:rPr lang="hu-HU" sz="1200" u="sng" kern="1200" dirty="0" err="1" smtClean="0">
                <a:solidFill>
                  <a:schemeClr val="tx1"/>
                </a:solidFill>
                <a:effectLst/>
                <a:latin typeface="+mn-lt"/>
                <a:ea typeface="+mn-ea"/>
                <a:cs typeface="+mn-cs"/>
              </a:rPr>
              <a:t>Structured</a:t>
            </a:r>
            <a:r>
              <a:rPr lang="hu-HU" sz="1200" u="sng" kern="1200" dirty="0" smtClean="0">
                <a:solidFill>
                  <a:schemeClr val="tx1"/>
                </a:solidFill>
                <a:effectLst/>
                <a:latin typeface="+mn-lt"/>
                <a:ea typeface="+mn-ea"/>
                <a:cs typeface="+mn-cs"/>
              </a:rPr>
              <a:t> English </a:t>
            </a:r>
            <a:r>
              <a:rPr lang="hu-HU" sz="1200" u="sng" kern="1200" dirty="0" err="1" smtClean="0">
                <a:solidFill>
                  <a:schemeClr val="tx1"/>
                </a:solidFill>
                <a:effectLst/>
                <a:latin typeface="+mn-lt"/>
                <a:ea typeface="+mn-ea"/>
                <a:cs typeface="+mn-cs"/>
              </a:rPr>
              <a:t>QueryLangugage</a:t>
            </a:r>
            <a:r>
              <a:rPr lang="hu-HU" sz="1200" u="sng" kern="1200" dirty="0" smtClean="0">
                <a:solidFill>
                  <a:schemeClr val="tx1"/>
                </a:solidFill>
                <a:effectLst/>
                <a:latin typeface="+mn-lt"/>
                <a:ea typeface="+mn-ea"/>
                <a:cs typeface="+mn-cs"/>
              </a:rPr>
              <a:t>, strukturált angol lekérdezőnyelv</a:t>
            </a:r>
            <a:r>
              <a:rPr lang="hu-HU" sz="1200" kern="1200" dirty="0" smtClean="0">
                <a:solidFill>
                  <a:schemeClr val="tx1"/>
                </a:solidFill>
                <a:effectLst/>
                <a:latin typeface="+mn-lt"/>
                <a:ea typeface="+mn-ea"/>
                <a:cs typeface="+mn-cs"/>
              </a:rPr>
              <a:t>) nyelvet, amely lehetővé tette a felhasználóinak, hogy világosan meghatározott, az </a:t>
            </a:r>
            <a:r>
              <a:rPr lang="hu-HU" sz="1200" u="sng" kern="1200" dirty="0" smtClean="0">
                <a:solidFill>
                  <a:schemeClr val="tx1"/>
                </a:solidFill>
                <a:effectLst/>
                <a:latin typeface="+mn-lt"/>
                <a:ea typeface="+mn-ea"/>
                <a:cs typeface="+mn-cs"/>
              </a:rPr>
              <a:t>angolhoz hasonló nyelvű mondatokkal kérdezzenek le adatokat</a:t>
            </a:r>
            <a:r>
              <a:rPr lang="hu-HU" sz="1200" kern="1200" dirty="0" smtClean="0">
                <a:solidFill>
                  <a:schemeClr val="tx1"/>
                </a:solidFill>
                <a:effectLst/>
                <a:latin typeface="+mn-lt"/>
                <a:ea typeface="+mn-ea"/>
                <a:cs typeface="+mn-cs"/>
              </a:rPr>
              <a:t> egy relációs adatbázisból Dr. </a:t>
            </a:r>
            <a:r>
              <a:rPr lang="hu-HU" sz="1200" kern="1200" dirty="0" err="1" smtClean="0">
                <a:solidFill>
                  <a:schemeClr val="tx1"/>
                </a:solidFill>
                <a:effectLst/>
                <a:latin typeface="+mn-lt"/>
                <a:ea typeface="+mn-ea"/>
                <a:cs typeface="+mn-cs"/>
              </a:rPr>
              <a:t>Chamberlin</a:t>
            </a:r>
            <a:r>
              <a:rPr lang="hu-HU" sz="1200" kern="1200" dirty="0" smtClean="0">
                <a:solidFill>
                  <a:schemeClr val="tx1"/>
                </a:solidFill>
                <a:effectLst/>
                <a:latin typeface="+mn-lt"/>
                <a:ea typeface="+mn-ea"/>
                <a:cs typeface="+mn-cs"/>
              </a:rPr>
              <a:t> és csapata az új nyelvet először a SEQUEL-XRM nevű </a:t>
            </a:r>
            <a:r>
              <a:rPr lang="hu-HU" sz="1200" kern="1200" dirty="0" err="1" smtClean="0">
                <a:solidFill>
                  <a:schemeClr val="tx1"/>
                </a:solidFill>
                <a:effectLst/>
                <a:latin typeface="+mn-lt"/>
                <a:ea typeface="+mn-ea"/>
                <a:cs typeface="+mn-cs"/>
              </a:rPr>
              <a:t>rninta</a:t>
            </a:r>
            <a:r>
              <a:rPr lang="hu-HU" sz="1200" kern="1200" dirty="0" smtClean="0">
                <a:solidFill>
                  <a:schemeClr val="tx1"/>
                </a:solidFill>
                <a:effectLst/>
                <a:latin typeface="+mn-lt"/>
                <a:ea typeface="+mn-ea"/>
                <a:cs typeface="+mn-cs"/>
              </a:rPr>
              <a:t> adatbázisban valósította meg.</a:t>
            </a:r>
          </a:p>
          <a:p>
            <a:r>
              <a:rPr lang="hu-HU" sz="1200" kern="1200" dirty="0" smtClean="0">
                <a:solidFill>
                  <a:schemeClr val="tx1"/>
                </a:solidFill>
                <a:effectLst/>
                <a:latin typeface="+mn-lt"/>
                <a:ea typeface="+mn-ea"/>
                <a:cs typeface="+mn-cs"/>
              </a:rPr>
              <a:t>A SEQUEL-XRM sikere és a kezdeti visszajelzések arra bátorították Dr. </a:t>
            </a:r>
            <a:r>
              <a:rPr lang="hu-HU" sz="1200" kern="1200" dirty="0" err="1" smtClean="0">
                <a:solidFill>
                  <a:schemeClr val="tx1"/>
                </a:solidFill>
                <a:effectLst/>
                <a:latin typeface="+mn-lt"/>
                <a:ea typeface="+mn-ea"/>
                <a:cs typeface="+mn-cs"/>
              </a:rPr>
              <a:t>Chamberlint</a:t>
            </a:r>
            <a:r>
              <a:rPr lang="hu-HU" sz="1200" kern="1200" dirty="0" smtClean="0">
                <a:solidFill>
                  <a:schemeClr val="tx1"/>
                </a:solidFill>
                <a:effectLst/>
                <a:latin typeface="+mn-lt"/>
                <a:ea typeface="+mn-ea"/>
                <a:cs typeface="+mn-cs"/>
              </a:rPr>
              <a:t> és társait, hogy folytassák a kutatómunkát. </a:t>
            </a:r>
          </a:p>
          <a:p>
            <a:r>
              <a:rPr lang="hu-HU" sz="1200" kern="1200" dirty="0" smtClean="0">
                <a:solidFill>
                  <a:schemeClr val="tx1"/>
                </a:solidFill>
                <a:effectLst/>
                <a:latin typeface="+mn-lt"/>
                <a:ea typeface="+mn-ea"/>
                <a:cs typeface="+mn-cs"/>
              </a:rPr>
              <a:t>1976-77-ben teljesen áttervezték a </a:t>
            </a:r>
            <a:r>
              <a:rPr lang="hu-HU" sz="1200" kern="1200" dirty="0" err="1" smtClean="0">
                <a:solidFill>
                  <a:schemeClr val="tx1"/>
                </a:solidFill>
                <a:effectLst/>
                <a:latin typeface="+mn-lt"/>
                <a:ea typeface="+mn-ea"/>
                <a:cs typeface="+mn-cs"/>
              </a:rPr>
              <a:t>SEQUEL-t</a:t>
            </a:r>
            <a:r>
              <a:rPr lang="hu-HU" sz="1200" kern="1200" dirty="0" smtClean="0">
                <a:solidFill>
                  <a:schemeClr val="tx1"/>
                </a:solidFill>
                <a:effectLst/>
                <a:latin typeface="+mn-lt"/>
                <a:ea typeface="+mn-ea"/>
                <a:cs typeface="+mn-cs"/>
              </a:rPr>
              <a:t>, és az új változatot SEQUEV2-nek nevezték el. Később azonban a nevet jogi okokból SQL-re (</a:t>
            </a:r>
            <a:r>
              <a:rPr lang="hu-HU" sz="1200" kern="1200" dirty="0" err="1" smtClean="0">
                <a:solidFill>
                  <a:schemeClr val="tx1"/>
                </a:solidFill>
                <a:effectLst/>
                <a:latin typeface="+mn-lt"/>
                <a:ea typeface="+mn-ea"/>
                <a:cs typeface="+mn-cs"/>
              </a:rPr>
              <a:t>Structured</a:t>
            </a:r>
            <a:r>
              <a:rPr lang="hu-HU" sz="1200" kern="1200" dirty="0" smtClean="0">
                <a:solidFill>
                  <a:schemeClr val="tx1"/>
                </a:solidFill>
                <a:effectLst/>
                <a:latin typeface="+mn-lt"/>
                <a:ea typeface="+mn-ea"/>
                <a:cs typeface="+mn-cs"/>
              </a:rPr>
              <a:t> </a:t>
            </a:r>
            <a:r>
              <a:rPr lang="hu-HU" sz="1200" kern="1200" dirty="0" err="1" smtClean="0">
                <a:solidFill>
                  <a:schemeClr val="tx1"/>
                </a:solidFill>
                <a:effectLst/>
                <a:latin typeface="+mn-lt"/>
                <a:ea typeface="+mn-ea"/>
                <a:cs typeface="+mn-cs"/>
              </a:rPr>
              <a:t>Query</a:t>
            </a:r>
            <a:r>
              <a:rPr lang="hu-HU" sz="1200" kern="1200" dirty="0" smtClean="0">
                <a:solidFill>
                  <a:schemeClr val="tx1"/>
                </a:solidFill>
                <a:effectLst/>
                <a:latin typeface="+mn-lt"/>
                <a:ea typeface="+mn-ea"/>
                <a:cs typeface="+mn-cs"/>
              </a:rPr>
              <a:t> </a:t>
            </a:r>
            <a:r>
              <a:rPr lang="hu-HU" sz="1200" kern="1200" dirty="0" err="1" smtClean="0">
                <a:solidFill>
                  <a:schemeClr val="tx1"/>
                </a:solidFill>
                <a:effectLst/>
                <a:latin typeface="+mn-lt"/>
                <a:ea typeface="+mn-ea"/>
                <a:cs typeface="+mn-cs"/>
              </a:rPr>
              <a:t>Language</a:t>
            </a:r>
            <a:r>
              <a:rPr lang="hu-HU" sz="1200" kern="1200" dirty="0" smtClean="0">
                <a:solidFill>
                  <a:schemeClr val="tx1"/>
                </a:solidFill>
                <a:effectLst/>
                <a:latin typeface="+mn-lt"/>
                <a:ea typeface="+mn-ea"/>
                <a:cs typeface="+mn-cs"/>
              </a:rPr>
              <a:t>, strukturált lekérdezőnyelv) kellett változtatniuk (valaki más ugyanis már használta a SEQUEL betűszót). Sokan a mai napig úgy ejtik ki az SQL nevét, mint a </a:t>
            </a:r>
            <a:r>
              <a:rPr lang="hu-HU" sz="1200" kern="1200" dirty="0" err="1" smtClean="0">
                <a:solidFill>
                  <a:schemeClr val="tx1"/>
                </a:solidFill>
                <a:effectLst/>
                <a:latin typeface="+mn-lt"/>
                <a:ea typeface="+mn-ea"/>
                <a:cs typeface="+mn-cs"/>
              </a:rPr>
              <a:t>sequel</a:t>
            </a:r>
            <a:r>
              <a:rPr lang="hu-HU" sz="1200" kern="1200" dirty="0" smtClean="0">
                <a:solidFill>
                  <a:schemeClr val="tx1"/>
                </a:solidFill>
                <a:effectLst/>
                <a:latin typeface="+mn-lt"/>
                <a:ea typeface="+mn-ea"/>
                <a:cs typeface="+mn-cs"/>
              </a:rPr>
              <a:t> szót, bár a "hivatalos" (a legszélesebb körben elfogadott) kiejtés "</a:t>
            </a:r>
            <a:r>
              <a:rPr lang="hu-HU" sz="1200" kern="1200" dirty="0" err="1" smtClean="0">
                <a:solidFill>
                  <a:schemeClr val="tx1"/>
                </a:solidFill>
                <a:effectLst/>
                <a:latin typeface="+mn-lt"/>
                <a:ea typeface="+mn-ea"/>
                <a:cs typeface="+mn-cs"/>
              </a:rPr>
              <a:t>es-kú-el</a:t>
            </a:r>
            <a:r>
              <a:rPr lang="hu-HU" sz="1200" kern="1200" dirty="0" smtClean="0">
                <a:solidFill>
                  <a:schemeClr val="tx1"/>
                </a:solidFill>
                <a:effectLst/>
                <a:latin typeface="+mn-lt"/>
                <a:ea typeface="+mn-ea"/>
                <a:cs typeface="+mn-cs"/>
              </a:rPr>
              <a:t>" (illetve angolul "</a:t>
            </a:r>
            <a:r>
              <a:rPr lang="hu-HU" sz="1200" kern="1200" dirty="0" err="1" smtClean="0">
                <a:solidFill>
                  <a:schemeClr val="tx1"/>
                </a:solidFill>
                <a:effectLst/>
                <a:latin typeface="+mn-lt"/>
                <a:ea typeface="+mn-ea"/>
                <a:cs typeface="+mn-cs"/>
              </a:rPr>
              <a:t>esz-kjú-el</a:t>
            </a:r>
            <a:r>
              <a:rPr lang="hu-HU" sz="1200" kern="1200" dirty="0" smtClean="0">
                <a:solidFill>
                  <a:schemeClr val="tx1"/>
                </a:solidFill>
                <a:effectLst/>
                <a:latin typeface="+mn-lt"/>
                <a:ea typeface="+mn-ea"/>
                <a:cs typeface="+mn-cs"/>
              </a:rPr>
              <a:t>"). Az SQL több új szolgáltatást is kínált, például támogatta a többtáblás lekérdezéseket, valamint az adatok több felhasználó általi megosztott elérését.</a:t>
            </a:r>
          </a:p>
          <a:p>
            <a:r>
              <a:rPr lang="hu-HU" sz="1200" kern="1200" dirty="0" smtClean="0">
                <a:solidFill>
                  <a:schemeClr val="tx1"/>
                </a:solidFill>
                <a:effectLst/>
                <a:latin typeface="+mn-lt"/>
                <a:ea typeface="+mn-ea"/>
                <a:cs typeface="+mn-cs"/>
              </a:rPr>
              <a:t>Az SQL megjelenése után nem sokkal az IBM egy új és még nagyratörőbb terv megvalósításába fogott: egy olyan adatbázis-prototípust igyekeztek megalkotni, amely még kézzelfoghatóbbá teszi a relációs modell alkalmasságát. Az új prototípust System R-nek nevezték el, és az SQL egy kiterjedt részhalmazára alapozták. Miután az előkészítő munka nagyja befejeződött, az IBM több belső hálózatára, illetve néhány kiválasztott ügyfelére telepítette a System R-t tesztelés és értékelés céljából, majd a tapasztalatok és a felhasználók visszajelzései alapján számos változtatást eszközölt a rendszeren és az SQL-en. Az IBM 1979-ben fejezte be a kísérletet, ami azzal a megállapítással zárult, hogy a relációs modell valóban alkalmas adatbázis-technológia, amelyben komoly üzleti lehetőségek vannak.</a:t>
            </a:r>
          </a:p>
          <a:p>
            <a:r>
              <a:rPr lang="hu-HU" sz="1200" b="1" kern="1200" dirty="0" smtClean="0">
                <a:solidFill>
                  <a:schemeClr val="tx1"/>
                </a:solidFill>
                <a:effectLst/>
                <a:latin typeface="+mn-lt"/>
                <a:ea typeface="+mn-ea"/>
                <a:cs typeface="+mn-cs"/>
              </a:rPr>
              <a:t> </a:t>
            </a:r>
            <a:endParaRPr lang="hu-HU" sz="1200" kern="1200" dirty="0" smtClean="0">
              <a:solidFill>
                <a:schemeClr val="tx1"/>
              </a:solidFill>
              <a:effectLst/>
              <a:latin typeface="+mn-lt"/>
              <a:ea typeface="+mn-ea"/>
              <a:cs typeface="+mn-cs"/>
            </a:endParaRPr>
          </a:p>
          <a:p>
            <a:r>
              <a:rPr lang="hu-HU" sz="1200" kern="1200" dirty="0" smtClean="0">
                <a:solidFill>
                  <a:schemeClr val="tx1"/>
                </a:solidFill>
                <a:effectLst/>
                <a:latin typeface="+mn-lt"/>
                <a:ea typeface="+mn-ea"/>
                <a:cs typeface="+mn-cs"/>
              </a:rPr>
              <a:t>1977-ben a kaliforniai </a:t>
            </a:r>
            <a:r>
              <a:rPr lang="hu-HU" sz="1200" kern="1200" dirty="0" err="1" smtClean="0">
                <a:solidFill>
                  <a:schemeClr val="tx1"/>
                </a:solidFill>
                <a:effectLst/>
                <a:latin typeface="+mn-lt"/>
                <a:ea typeface="+mn-ea"/>
                <a:cs typeface="+mn-cs"/>
              </a:rPr>
              <a:t>Menlo</a:t>
            </a:r>
            <a:r>
              <a:rPr lang="hu-HU" sz="1200" kern="1200" dirty="0" smtClean="0">
                <a:solidFill>
                  <a:schemeClr val="tx1"/>
                </a:solidFill>
                <a:effectLst/>
                <a:latin typeface="+mn-lt"/>
                <a:ea typeface="+mn-ea"/>
                <a:cs typeface="+mn-cs"/>
              </a:rPr>
              <a:t> Park mérnökei megalapították a </a:t>
            </a:r>
            <a:r>
              <a:rPr lang="hu-HU" sz="1200" kern="1200" dirty="0" err="1" smtClean="0">
                <a:solidFill>
                  <a:schemeClr val="tx1"/>
                </a:solidFill>
                <a:effectLst/>
                <a:latin typeface="+mn-lt"/>
                <a:ea typeface="+mn-ea"/>
                <a:cs typeface="+mn-cs"/>
              </a:rPr>
              <a:t>Relational</a:t>
            </a:r>
            <a:r>
              <a:rPr lang="hu-HU" sz="1200" kern="1200" dirty="0" smtClean="0">
                <a:solidFill>
                  <a:schemeClr val="tx1"/>
                </a:solidFill>
                <a:effectLst/>
                <a:latin typeface="+mn-lt"/>
                <a:ea typeface="+mn-ea"/>
                <a:cs typeface="+mn-cs"/>
              </a:rPr>
              <a:t> Software, Inc. nevű céget, azzal a szándékkal, hogy egy új relációs adatbázisterméket készítsenek, amely az SQL-en alapul. A termék az Oracle nevet kapta.</a:t>
            </a:r>
          </a:p>
          <a:p>
            <a:r>
              <a:rPr lang="hu-HU" sz="1200" kern="1200" dirty="0" smtClean="0">
                <a:solidFill>
                  <a:schemeClr val="tx1"/>
                </a:solidFill>
                <a:effectLst/>
                <a:latin typeface="+mn-lt"/>
                <a:ea typeface="+mn-ea"/>
                <a:cs typeface="+mn-cs"/>
              </a:rPr>
              <a:t>Az Oracle 1979-ben került a piacra, két évvel megelőzve az IBM első hasonló termékét, és így az első kereskedelmi forgalomban kapható relációs adatbázis-kezelő rendszerré (RDBMS, </a:t>
            </a:r>
            <a:r>
              <a:rPr lang="hu-HU" sz="1200" kern="1200" dirty="0" err="1" smtClean="0">
                <a:solidFill>
                  <a:schemeClr val="tx1"/>
                </a:solidFill>
                <a:effectLst/>
                <a:latin typeface="+mn-lt"/>
                <a:ea typeface="+mn-ea"/>
                <a:cs typeface="+mn-cs"/>
              </a:rPr>
              <a:t>relational</a:t>
            </a:r>
            <a:r>
              <a:rPr lang="hu-HU" sz="1200" kern="1200" dirty="0" smtClean="0">
                <a:solidFill>
                  <a:schemeClr val="tx1"/>
                </a:solidFill>
                <a:effectLst/>
                <a:latin typeface="+mn-lt"/>
                <a:ea typeface="+mn-ea"/>
                <a:cs typeface="+mn-cs"/>
              </a:rPr>
              <a:t> </a:t>
            </a:r>
            <a:r>
              <a:rPr lang="hu-HU" sz="1200" kern="1200" dirty="0" err="1" smtClean="0">
                <a:solidFill>
                  <a:schemeClr val="tx1"/>
                </a:solidFill>
                <a:effectLst/>
                <a:latin typeface="+mn-lt"/>
                <a:ea typeface="+mn-ea"/>
                <a:cs typeface="+mn-cs"/>
              </a:rPr>
              <a:t>database</a:t>
            </a:r>
            <a:r>
              <a:rPr lang="hu-HU" sz="1200" kern="1200" dirty="0" smtClean="0">
                <a:solidFill>
                  <a:schemeClr val="tx1"/>
                </a:solidFill>
                <a:effectLst/>
                <a:latin typeface="+mn-lt"/>
                <a:ea typeface="+mn-ea"/>
                <a:cs typeface="+mn-cs"/>
              </a:rPr>
              <a:t> management </a:t>
            </a:r>
            <a:r>
              <a:rPr lang="hu-HU" sz="1200" kern="1200" dirty="0" err="1" smtClean="0">
                <a:solidFill>
                  <a:schemeClr val="tx1"/>
                </a:solidFill>
                <a:effectLst/>
                <a:latin typeface="+mn-lt"/>
                <a:ea typeface="+mn-ea"/>
                <a:cs typeface="+mn-cs"/>
              </a:rPr>
              <a:t>system</a:t>
            </a:r>
            <a:r>
              <a:rPr lang="hu-HU" sz="1200" kern="1200" dirty="0" smtClean="0">
                <a:solidFill>
                  <a:schemeClr val="tx1"/>
                </a:solidFill>
                <a:effectLst/>
                <a:latin typeface="+mn-lt"/>
                <a:ea typeface="+mn-ea"/>
                <a:cs typeface="+mn-cs"/>
              </a:rPr>
              <a:t>) vált. Az Oracle egyik előnye az volt, hogy a Digital VAX miniszámítógépein futott, nem pedig a költségesebb IBM-nagygépeken. </a:t>
            </a:r>
          </a:p>
          <a:p>
            <a:r>
              <a:rPr lang="hu-HU" sz="1200" kern="1200" dirty="0" smtClean="0">
                <a:solidFill>
                  <a:schemeClr val="tx1"/>
                </a:solidFill>
                <a:effectLst/>
                <a:latin typeface="+mn-lt"/>
                <a:ea typeface="+mn-ea"/>
                <a:cs typeface="+mn-cs"/>
              </a:rPr>
              <a:t>A </a:t>
            </a:r>
            <a:r>
              <a:rPr lang="hu-HU" sz="1200" kern="1200" dirty="0" err="1" smtClean="0">
                <a:solidFill>
                  <a:schemeClr val="tx1"/>
                </a:solidFill>
                <a:effectLst/>
                <a:latin typeface="+mn-lt"/>
                <a:ea typeface="+mn-ea"/>
                <a:cs typeface="+mn-cs"/>
              </a:rPr>
              <a:t>Relational</a:t>
            </a:r>
            <a:r>
              <a:rPr lang="hu-HU" sz="1200" kern="1200" dirty="0" smtClean="0">
                <a:solidFill>
                  <a:schemeClr val="tx1"/>
                </a:solidFill>
                <a:effectLst/>
                <a:latin typeface="+mn-lt"/>
                <a:ea typeface="+mn-ea"/>
                <a:cs typeface="+mn-cs"/>
              </a:rPr>
              <a:t> Software azóta Oracle Corporationre változtatta a nevét, és a mai napig az egyik piacvezető az </a:t>
            </a:r>
            <a:r>
              <a:rPr lang="hu-HU" sz="1200" kern="1200" dirty="0" err="1" smtClean="0">
                <a:solidFill>
                  <a:schemeClr val="tx1"/>
                </a:solidFill>
                <a:effectLst/>
                <a:latin typeface="+mn-lt"/>
                <a:ea typeface="+mn-ea"/>
                <a:cs typeface="+mn-cs"/>
              </a:rPr>
              <a:t>RDBMS-szoftvergyártók</a:t>
            </a:r>
            <a:r>
              <a:rPr lang="hu-HU" sz="1200" kern="1200" dirty="0" smtClean="0">
                <a:solidFill>
                  <a:schemeClr val="tx1"/>
                </a:solidFill>
                <a:effectLst/>
                <a:latin typeface="+mn-lt"/>
                <a:ea typeface="+mn-ea"/>
                <a:cs typeface="+mn-cs"/>
              </a:rPr>
              <a:t> között.</a:t>
            </a:r>
          </a:p>
          <a:p>
            <a:r>
              <a:rPr lang="hu-HU" sz="1200" kern="1200" dirty="0" smtClean="0">
                <a:solidFill>
                  <a:schemeClr val="tx1"/>
                </a:solidFill>
                <a:effectLst/>
                <a:latin typeface="+mn-lt"/>
                <a:ea typeface="+mn-ea"/>
                <a:cs typeface="+mn-cs"/>
              </a:rPr>
              <a:t>Mindeközben Michael </a:t>
            </a:r>
            <a:r>
              <a:rPr lang="hu-HU" sz="1200" kern="1200" dirty="0" err="1" smtClean="0">
                <a:solidFill>
                  <a:schemeClr val="tx1"/>
                </a:solidFill>
                <a:effectLst/>
                <a:latin typeface="+mn-lt"/>
                <a:ea typeface="+mn-ea"/>
                <a:cs typeface="+mn-cs"/>
              </a:rPr>
              <a:t>Stonebraker</a:t>
            </a:r>
            <a:r>
              <a:rPr lang="hu-HU" sz="1200" kern="1200" dirty="0" smtClean="0">
                <a:solidFill>
                  <a:schemeClr val="tx1"/>
                </a:solidFill>
                <a:effectLst/>
                <a:latin typeface="+mn-lt"/>
                <a:ea typeface="+mn-ea"/>
                <a:cs typeface="+mn-cs"/>
              </a:rPr>
              <a:t>, Eugene </a:t>
            </a:r>
            <a:r>
              <a:rPr lang="hu-HU" sz="1200" kern="1200" dirty="0" err="1" smtClean="0">
                <a:solidFill>
                  <a:schemeClr val="tx1"/>
                </a:solidFill>
                <a:effectLst/>
                <a:latin typeface="+mn-lt"/>
                <a:ea typeface="+mn-ea"/>
                <a:cs typeface="+mn-cs"/>
              </a:rPr>
              <a:t>Wong</a:t>
            </a:r>
            <a:r>
              <a:rPr lang="hu-HU" sz="1200" kern="1200" dirty="0" smtClean="0">
                <a:solidFill>
                  <a:schemeClr val="tx1"/>
                </a:solidFill>
                <a:effectLst/>
                <a:latin typeface="+mn-lt"/>
                <a:ea typeface="+mn-ea"/>
                <a:cs typeface="+mn-cs"/>
              </a:rPr>
              <a:t> és a </a:t>
            </a:r>
            <a:r>
              <a:rPr lang="hu-HU" sz="1200" u="sng" kern="1200" dirty="0" smtClean="0">
                <a:solidFill>
                  <a:schemeClr val="tx1"/>
                </a:solidFill>
                <a:effectLst/>
                <a:latin typeface="+mn-lt"/>
                <a:ea typeface="+mn-ea"/>
                <a:cs typeface="+mn-cs"/>
              </a:rPr>
              <a:t>kaliforniai Berkeley Egyetem</a:t>
            </a:r>
            <a:r>
              <a:rPr lang="hu-HU" sz="1200" kern="1200" dirty="0" smtClean="0">
                <a:solidFill>
                  <a:schemeClr val="tx1"/>
                </a:solidFill>
                <a:effectLst/>
                <a:latin typeface="+mn-lt"/>
                <a:ea typeface="+mn-ea"/>
                <a:cs typeface="+mn-cs"/>
              </a:rPr>
              <a:t> számítógépes laboratóriumának más professzorai ugyancsak a relációs adatbázis-technológia terén végeztek kutatásokat. Az IBM csapatához hasonlóan kifejlesztettek egy </a:t>
            </a:r>
            <a:r>
              <a:rPr lang="hu-HU" sz="1200" kern="1200" dirty="0" err="1" smtClean="0">
                <a:solidFill>
                  <a:schemeClr val="tx1"/>
                </a:solidFill>
                <a:effectLst/>
                <a:latin typeface="+mn-lt"/>
                <a:ea typeface="+mn-ea"/>
                <a:cs typeface="+mn-cs"/>
              </a:rPr>
              <a:t>relációsadatbázis-prototípust</a:t>
            </a:r>
            <a:r>
              <a:rPr lang="hu-HU" sz="1200" kern="1200" dirty="0" smtClean="0">
                <a:solidFill>
                  <a:schemeClr val="tx1"/>
                </a:solidFill>
                <a:effectLst/>
                <a:latin typeface="+mn-lt"/>
                <a:ea typeface="+mn-ea"/>
                <a:cs typeface="+mn-cs"/>
              </a:rPr>
              <a:t>, amelynek a neve INGRES lett. Az </a:t>
            </a:r>
            <a:r>
              <a:rPr lang="hu-HU" sz="1200" kern="1200" dirty="0" err="1" smtClean="0">
                <a:solidFill>
                  <a:schemeClr val="tx1"/>
                </a:solidFill>
                <a:effectLst/>
                <a:latin typeface="+mn-lt"/>
                <a:ea typeface="+mn-ea"/>
                <a:cs typeface="+mn-cs"/>
              </a:rPr>
              <a:t>INGRES-be</a:t>
            </a:r>
            <a:r>
              <a:rPr lang="hu-HU" sz="1200" kern="1200" dirty="0" smtClean="0">
                <a:solidFill>
                  <a:schemeClr val="tx1"/>
                </a:solidFill>
                <a:effectLst/>
                <a:latin typeface="+mn-lt"/>
                <a:ea typeface="+mn-ea"/>
                <a:cs typeface="+mn-cs"/>
              </a:rPr>
              <a:t> beépítették a QUEL (</a:t>
            </a:r>
            <a:r>
              <a:rPr lang="hu-HU" sz="1200" kern="1200" dirty="0" err="1" smtClean="0">
                <a:solidFill>
                  <a:schemeClr val="tx1"/>
                </a:solidFill>
                <a:effectLst/>
                <a:latin typeface="+mn-lt"/>
                <a:ea typeface="+mn-ea"/>
                <a:cs typeface="+mn-cs"/>
              </a:rPr>
              <a:t>Query</a:t>
            </a:r>
            <a:r>
              <a:rPr lang="hu-HU" sz="1200" kern="1200" dirty="0" smtClean="0">
                <a:solidFill>
                  <a:schemeClr val="tx1"/>
                </a:solidFill>
                <a:effectLst/>
                <a:latin typeface="+mn-lt"/>
                <a:ea typeface="+mn-ea"/>
                <a:cs typeface="+mn-cs"/>
              </a:rPr>
              <a:t> </a:t>
            </a:r>
            <a:r>
              <a:rPr lang="hu-HU" sz="1200" kern="1200" dirty="0" err="1" smtClean="0">
                <a:solidFill>
                  <a:schemeClr val="tx1"/>
                </a:solidFill>
                <a:effectLst/>
                <a:latin typeface="+mn-lt"/>
                <a:ea typeface="+mn-ea"/>
                <a:cs typeface="+mn-cs"/>
              </a:rPr>
              <a:t>Language</a:t>
            </a:r>
            <a:r>
              <a:rPr lang="hu-HU" sz="1200" kern="1200" dirty="0" smtClean="0">
                <a:solidFill>
                  <a:schemeClr val="tx1"/>
                </a:solidFill>
                <a:effectLst/>
                <a:latin typeface="+mn-lt"/>
                <a:ea typeface="+mn-ea"/>
                <a:cs typeface="+mn-cs"/>
              </a:rPr>
              <a:t>) nevű adatbázis-kezelő nyelvet is, amely az SQL-lel összevetve strukturáltabb nyelv, de kevésbé támaszkodik a természetes (angol) nyelvű utasításokra. Az </a:t>
            </a:r>
            <a:r>
              <a:rPr lang="hu-HU" sz="1200" kern="1200" dirty="0" err="1" smtClean="0">
                <a:solidFill>
                  <a:schemeClr val="tx1"/>
                </a:solidFill>
                <a:effectLst/>
                <a:latin typeface="+mn-lt"/>
                <a:ea typeface="+mn-ea"/>
                <a:cs typeface="+mn-cs"/>
              </a:rPr>
              <a:t>INGRES-t</a:t>
            </a:r>
            <a:r>
              <a:rPr lang="hu-HU" sz="1200" kern="1200" dirty="0" smtClean="0">
                <a:solidFill>
                  <a:schemeClr val="tx1"/>
                </a:solidFill>
                <a:effectLst/>
                <a:latin typeface="+mn-lt"/>
                <a:ea typeface="+mn-ea"/>
                <a:cs typeface="+mn-cs"/>
              </a:rPr>
              <a:t> végül SQL alapú RDBMS rendszerré alakították át, </a:t>
            </a:r>
            <a:r>
              <a:rPr lang="hu-HU" sz="1200" kern="1200" dirty="0" err="1" smtClean="0">
                <a:solidFill>
                  <a:schemeClr val="tx1"/>
                </a:solidFill>
                <a:effectLst/>
                <a:latin typeface="+mn-lt"/>
                <a:ea typeface="+mn-ea"/>
                <a:cs typeface="+mn-cs"/>
              </a:rPr>
              <a:t>arnikor</a:t>
            </a:r>
            <a:r>
              <a:rPr lang="hu-HU" sz="1200" kern="1200" dirty="0" smtClean="0">
                <a:solidFill>
                  <a:schemeClr val="tx1"/>
                </a:solidFill>
                <a:effectLst/>
                <a:latin typeface="+mn-lt"/>
                <a:ea typeface="+mn-ea"/>
                <a:cs typeface="+mn-cs"/>
              </a:rPr>
              <a:t> nyilvánvalóvá vált, hogy az SQL lesz az adatbázis-kezelő nyelvek szabványa. 1980-ban a </a:t>
            </a:r>
            <a:r>
              <a:rPr lang="hu-HU" sz="1200" kern="1200" dirty="0" err="1" smtClean="0">
                <a:solidFill>
                  <a:schemeClr val="tx1"/>
                </a:solidFill>
                <a:effectLst/>
                <a:latin typeface="+mn-lt"/>
                <a:ea typeface="+mn-ea"/>
                <a:cs typeface="+mn-cs"/>
              </a:rPr>
              <a:t>Berkeley-ről</a:t>
            </a:r>
            <a:r>
              <a:rPr lang="hu-HU" sz="1200" kern="1200" dirty="0" smtClean="0">
                <a:solidFill>
                  <a:schemeClr val="tx1"/>
                </a:solidFill>
                <a:effectLst/>
                <a:latin typeface="+mn-lt"/>
                <a:ea typeface="+mn-ea"/>
                <a:cs typeface="+mn-cs"/>
              </a:rPr>
              <a:t> távozó néhány professzor megalapította a </a:t>
            </a:r>
            <a:r>
              <a:rPr lang="hu-HU" sz="1200" kern="1200" dirty="0" err="1" smtClean="0">
                <a:solidFill>
                  <a:schemeClr val="tx1"/>
                </a:solidFill>
                <a:effectLst/>
                <a:latin typeface="+mn-lt"/>
                <a:ea typeface="+mn-ea"/>
                <a:cs typeface="+mn-cs"/>
              </a:rPr>
              <a:t>Relational</a:t>
            </a:r>
            <a:r>
              <a:rPr lang="hu-HU" sz="1200" kern="1200" dirty="0" smtClean="0">
                <a:solidFill>
                  <a:schemeClr val="tx1"/>
                </a:solidFill>
                <a:effectLst/>
                <a:latin typeface="+mn-lt"/>
                <a:ea typeface="+mn-ea"/>
                <a:cs typeface="+mn-cs"/>
              </a:rPr>
              <a:t> </a:t>
            </a:r>
            <a:r>
              <a:rPr lang="hu-HU" sz="1200" kern="1200" dirty="0" err="1" smtClean="0">
                <a:solidFill>
                  <a:schemeClr val="tx1"/>
                </a:solidFill>
                <a:effectLst/>
                <a:latin typeface="+mn-lt"/>
                <a:ea typeface="+mn-ea"/>
                <a:cs typeface="+mn-cs"/>
              </a:rPr>
              <a:t>Technology</a:t>
            </a:r>
            <a:r>
              <a:rPr lang="hu-HU" sz="1200" kern="1200" dirty="0" smtClean="0">
                <a:solidFill>
                  <a:schemeClr val="tx1"/>
                </a:solidFill>
                <a:effectLst/>
                <a:latin typeface="+mn-lt"/>
                <a:ea typeface="+mn-ea"/>
                <a:cs typeface="+mn-cs"/>
              </a:rPr>
              <a:t>, Inc. céget, és 1981-ben bejelentették az INGRES első kereskedelmi változatának megjelentetését. A </a:t>
            </a:r>
            <a:r>
              <a:rPr lang="hu-HU" sz="1200" kern="1200" dirty="0" err="1" smtClean="0">
                <a:solidFill>
                  <a:schemeClr val="tx1"/>
                </a:solidFill>
                <a:effectLst/>
                <a:latin typeface="+mn-lt"/>
                <a:ea typeface="+mn-ea"/>
                <a:cs typeface="+mn-cs"/>
              </a:rPr>
              <a:t>Relational</a:t>
            </a:r>
            <a:r>
              <a:rPr lang="hu-HU" sz="1200" kern="1200" dirty="0" smtClean="0">
                <a:solidFill>
                  <a:schemeClr val="tx1"/>
                </a:solidFill>
                <a:effectLst/>
                <a:latin typeface="+mn-lt"/>
                <a:ea typeface="+mn-ea"/>
                <a:cs typeface="+mn-cs"/>
              </a:rPr>
              <a:t> </a:t>
            </a:r>
            <a:r>
              <a:rPr lang="hu-HU" sz="1200" kern="1200" dirty="0" err="1" smtClean="0">
                <a:solidFill>
                  <a:schemeClr val="tx1"/>
                </a:solidFill>
                <a:effectLst/>
                <a:latin typeface="+mn-lt"/>
                <a:ea typeface="+mn-ea"/>
                <a:cs typeface="+mn-cs"/>
              </a:rPr>
              <a:t>Technology</a:t>
            </a:r>
            <a:r>
              <a:rPr lang="hu-HU" sz="1200" kern="1200" dirty="0" smtClean="0">
                <a:solidFill>
                  <a:schemeClr val="tx1"/>
                </a:solidFill>
                <a:effectLst/>
                <a:latin typeface="+mn-lt"/>
                <a:ea typeface="+mn-ea"/>
                <a:cs typeface="+mn-cs"/>
              </a:rPr>
              <a:t> azóta számos átalakuláson esett keresztül, és ma a Computer </a:t>
            </a:r>
            <a:r>
              <a:rPr lang="hu-HU" sz="1200" kern="1200" dirty="0" err="1" smtClean="0">
                <a:solidFill>
                  <a:schemeClr val="tx1"/>
                </a:solidFill>
                <a:effectLst/>
                <a:latin typeface="+mn-lt"/>
                <a:ea typeface="+mn-ea"/>
                <a:cs typeface="+mn-cs"/>
              </a:rPr>
              <a:t>Associates</a:t>
            </a:r>
            <a:r>
              <a:rPr lang="hu-HU" sz="1200" kern="1200" dirty="0" smtClean="0">
                <a:solidFill>
                  <a:schemeClr val="tx1"/>
                </a:solidFill>
                <a:effectLst/>
                <a:latin typeface="+mn-lt"/>
                <a:ea typeface="+mn-ea"/>
                <a:cs typeface="+mn-cs"/>
              </a:rPr>
              <a:t> International, Inc. része.</a:t>
            </a:r>
          </a:p>
          <a:p>
            <a:r>
              <a:rPr lang="hu-HU" sz="1200" kern="1200" dirty="0" smtClean="0">
                <a:solidFill>
                  <a:schemeClr val="tx1"/>
                </a:solidFill>
                <a:effectLst/>
                <a:latin typeface="+mn-lt"/>
                <a:ea typeface="+mn-ea"/>
                <a:cs typeface="+mn-cs"/>
              </a:rPr>
              <a:t>Az INGRES azonban még mindig az iparág egyik piacvezető adatbázisterméke.</a:t>
            </a:r>
          </a:p>
          <a:p>
            <a:r>
              <a:rPr lang="hu-HU" sz="1200" b="1" kern="1200" dirty="0" smtClean="0">
                <a:solidFill>
                  <a:schemeClr val="tx1"/>
                </a:solidFill>
                <a:effectLst/>
                <a:latin typeface="+mn-lt"/>
                <a:ea typeface="+mn-ea"/>
                <a:cs typeface="+mn-cs"/>
              </a:rPr>
              <a:t> </a:t>
            </a:r>
            <a:endParaRPr lang="hu-HU" sz="1200" kern="1200" dirty="0" smtClean="0">
              <a:solidFill>
                <a:schemeClr val="tx1"/>
              </a:solidFill>
              <a:effectLst/>
              <a:latin typeface="+mn-lt"/>
              <a:ea typeface="+mn-ea"/>
              <a:cs typeface="+mn-cs"/>
            </a:endParaRPr>
          </a:p>
          <a:p>
            <a:r>
              <a:rPr lang="hu-HU" sz="1200" kern="1200" dirty="0" smtClean="0">
                <a:solidFill>
                  <a:schemeClr val="tx1"/>
                </a:solidFill>
                <a:effectLst/>
                <a:latin typeface="+mn-lt"/>
                <a:ea typeface="+mn-ea"/>
                <a:cs typeface="+mn-cs"/>
              </a:rPr>
              <a:t>Az ANSI 1986-ban, ANSI X3.135-1986 </a:t>
            </a:r>
            <a:r>
              <a:rPr lang="hu-HU" sz="1200" kern="1200" dirty="0" err="1" smtClean="0">
                <a:solidFill>
                  <a:schemeClr val="tx1"/>
                </a:solidFill>
                <a:effectLst/>
                <a:latin typeface="+mn-lt"/>
                <a:ea typeface="+mn-ea"/>
                <a:cs typeface="+mn-cs"/>
              </a:rPr>
              <a:t>Database</a:t>
            </a:r>
            <a:r>
              <a:rPr lang="hu-HU" sz="1200" kern="1200" dirty="0" smtClean="0">
                <a:solidFill>
                  <a:schemeClr val="tx1"/>
                </a:solidFill>
                <a:effectLst/>
                <a:latin typeface="+mn-lt"/>
                <a:ea typeface="+mn-ea"/>
                <a:cs typeface="+mn-cs"/>
              </a:rPr>
              <a:t> </a:t>
            </a:r>
            <a:r>
              <a:rPr lang="hu-HU" sz="1200" kern="1200" dirty="0" err="1" smtClean="0">
                <a:solidFill>
                  <a:schemeClr val="tx1"/>
                </a:solidFill>
                <a:effectLst/>
                <a:latin typeface="+mn-lt"/>
                <a:ea typeface="+mn-ea"/>
                <a:cs typeface="+mn-cs"/>
              </a:rPr>
              <a:t>Language</a:t>
            </a:r>
            <a:r>
              <a:rPr lang="hu-HU" sz="1200" kern="1200" dirty="0" smtClean="0">
                <a:solidFill>
                  <a:schemeClr val="tx1"/>
                </a:solidFill>
                <a:effectLst/>
                <a:latin typeface="+mn-lt"/>
                <a:ea typeface="+mn-ea"/>
                <a:cs typeface="+mn-cs"/>
              </a:rPr>
              <a:t> SQL néven szentesítette az X3H2 szabványtervezetét, amely végül SQV86 néven vált széles körben ismertté. Bár az X3H2 kisebb javításokat is eszközölt a szabványon, mielőtt azt az ANSI elfogadta volna, az SQV86 csupán a legkisebb közös részhalmazát határozta meg azoknak a követelményeknek, amelyeknek az adatbázisgyártóknak eleget kellett tenniük. Lényegében tehát csak hivatalos szintre emelte azokat az elemeket, amelyek a különböző SQL-nyelvjárásokban megegyeztek, és amelyeket a legtöbb adatbázisgyártó már megvalósított. Mindazonáltal az új szabvány végre konkrét alapot biztosított, ahonnan kiindulva a nyelvet és annak megvalósításait tovább lehetett fejleszteni.</a:t>
            </a:r>
          </a:p>
          <a:p>
            <a:r>
              <a:rPr lang="hu-HU" sz="1200" kern="1200" dirty="0" smtClean="0">
                <a:solidFill>
                  <a:schemeClr val="tx1"/>
                </a:solidFill>
                <a:effectLst/>
                <a:latin typeface="+mn-lt"/>
                <a:ea typeface="+mn-ea"/>
                <a:cs typeface="+mn-cs"/>
              </a:rPr>
              <a:t>A Nemzetközi Szabványügyi Szervezet (ISO, International Organization </a:t>
            </a:r>
            <a:r>
              <a:rPr lang="hu-HU" sz="1200" kern="1200" dirty="0" err="1" smtClean="0">
                <a:solidFill>
                  <a:schemeClr val="tx1"/>
                </a:solidFill>
                <a:effectLst/>
                <a:latin typeface="+mn-lt"/>
                <a:ea typeface="+mn-ea"/>
                <a:cs typeface="+mn-cs"/>
              </a:rPr>
              <a:t>for</a:t>
            </a:r>
            <a:r>
              <a:rPr lang="hu-HU" sz="1200" kern="1200" dirty="0" smtClean="0">
                <a:solidFill>
                  <a:schemeClr val="tx1"/>
                </a:solidFill>
                <a:effectLst/>
                <a:latin typeface="+mn-lt"/>
                <a:ea typeface="+mn-ea"/>
                <a:cs typeface="+mn-cs"/>
              </a:rPr>
              <a:t> </a:t>
            </a:r>
            <a:r>
              <a:rPr lang="hu-HU" sz="1200" kern="1200" dirty="0" err="1" smtClean="0">
                <a:solidFill>
                  <a:schemeClr val="tx1"/>
                </a:solidFill>
                <a:effectLst/>
                <a:latin typeface="+mn-lt"/>
                <a:ea typeface="+mn-ea"/>
                <a:cs typeface="+mn-cs"/>
              </a:rPr>
              <a:t>Standardization</a:t>
            </a:r>
            <a:r>
              <a:rPr lang="hu-HU" sz="1200" kern="1200" dirty="0" smtClean="0">
                <a:solidFill>
                  <a:schemeClr val="tx1"/>
                </a:solidFill>
                <a:effectLst/>
                <a:latin typeface="+mn-lt"/>
                <a:ea typeface="+mn-ea"/>
                <a:cs typeface="+mn-cs"/>
              </a:rPr>
              <a:t>) a saját szabványtervezetét (ami pontosan megfelelt az ANSI SQV86-nak) 1987-ben hagyta jóvá nemzetközi szabványként, és ISO 9075-1987 </a:t>
            </a:r>
            <a:r>
              <a:rPr lang="hu-HU" sz="1200" kern="1200" dirty="0" err="1" smtClean="0">
                <a:solidFill>
                  <a:schemeClr val="tx1"/>
                </a:solidFill>
                <a:effectLst/>
                <a:latin typeface="+mn-lt"/>
                <a:ea typeface="+mn-ea"/>
                <a:cs typeface="+mn-cs"/>
              </a:rPr>
              <a:t>Database</a:t>
            </a:r>
            <a:r>
              <a:rPr lang="hu-HU" sz="1200" kern="1200" dirty="0" smtClean="0">
                <a:solidFill>
                  <a:schemeClr val="tx1"/>
                </a:solidFill>
                <a:effectLst/>
                <a:latin typeface="+mn-lt"/>
                <a:ea typeface="+mn-ea"/>
                <a:cs typeface="+mn-cs"/>
              </a:rPr>
              <a:t> </a:t>
            </a:r>
            <a:r>
              <a:rPr lang="hu-HU" sz="1200" kern="1200" dirty="0" err="1" smtClean="0">
                <a:solidFill>
                  <a:schemeClr val="tx1"/>
                </a:solidFill>
                <a:effectLst/>
                <a:latin typeface="+mn-lt"/>
                <a:ea typeface="+mn-ea"/>
                <a:cs typeface="+mn-cs"/>
              </a:rPr>
              <a:t>Language</a:t>
            </a:r>
            <a:r>
              <a:rPr lang="hu-HU" sz="1200" kern="1200" dirty="0" smtClean="0">
                <a:solidFill>
                  <a:schemeClr val="tx1"/>
                </a:solidFill>
                <a:effectLst/>
                <a:latin typeface="+mn-lt"/>
                <a:ea typeface="+mn-ea"/>
                <a:cs typeface="+mn-cs"/>
              </a:rPr>
              <a:t> SQL néven tette közzé. (Általában mindkét szabványra ma is csak SQV86-ként </a:t>
            </a:r>
            <a:r>
              <a:rPr lang="hu-HU" sz="1200" kern="1200" dirty="0" err="1" smtClean="0">
                <a:solidFill>
                  <a:schemeClr val="tx1"/>
                </a:solidFill>
                <a:effectLst/>
                <a:latin typeface="+mn-lt"/>
                <a:ea typeface="+mn-ea"/>
                <a:cs typeface="+mn-cs"/>
              </a:rPr>
              <a:t>szaktak</a:t>
            </a:r>
            <a:r>
              <a:rPr lang="hu-HU" sz="1200" kern="1200" dirty="0" smtClean="0">
                <a:solidFill>
                  <a:schemeClr val="tx1"/>
                </a:solidFill>
                <a:effectLst/>
                <a:latin typeface="+mn-lt"/>
                <a:ea typeface="+mn-ea"/>
                <a:cs typeface="+mn-cs"/>
              </a:rPr>
              <a:t> hivatkozni.)</a:t>
            </a:r>
          </a:p>
          <a:p>
            <a:r>
              <a:rPr lang="hu-HU" sz="1200" kern="1200" dirty="0" smtClean="0">
                <a:solidFill>
                  <a:schemeClr val="tx1"/>
                </a:solidFill>
                <a:effectLst/>
                <a:latin typeface="+mn-lt"/>
                <a:ea typeface="+mn-ea"/>
                <a:cs typeface="+mn-cs"/>
              </a:rPr>
              <a:t>Az adatbázisgyártók nemzetközi közössége innen kezdve ugyanazokra a szabványokra építhetett, mint az Egyesült Államokban tevékenykedő társaik. Mindazonáltal annak ellenére, hogy az SQL hivatalos szabvánnyá vált, a nyelv még messze nem állt teljesen készen.</a:t>
            </a:r>
          </a:p>
          <a:p>
            <a:endParaRPr lang="hu-HU" dirty="0"/>
          </a:p>
        </p:txBody>
      </p:sp>
      <p:sp>
        <p:nvSpPr>
          <p:cNvPr id="4" name="Dia számának helye 3"/>
          <p:cNvSpPr>
            <a:spLocks noGrp="1"/>
          </p:cNvSpPr>
          <p:nvPr>
            <p:ph type="sldNum" sz="quarter" idx="10"/>
          </p:nvPr>
        </p:nvSpPr>
        <p:spPr/>
        <p:txBody>
          <a:bodyPr/>
          <a:lstStyle/>
          <a:p>
            <a:fld id="{17B9CD5E-0663-4E5D-872B-883372579A08}" type="slidenum">
              <a:rPr lang="hu-HU" smtClean="0"/>
              <a:t>8</a:t>
            </a:fld>
            <a:endParaRPr lang="hu-HU"/>
          </a:p>
        </p:txBody>
      </p:sp>
    </p:spTree>
    <p:extLst>
      <p:ext uri="{BB962C8B-B14F-4D97-AF65-F5344CB8AC3E}">
        <p14:creationId xmlns:p14="http://schemas.microsoft.com/office/powerpoint/2010/main" val="459621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22363"/>
            <a:ext cx="9144000" cy="2387600"/>
          </a:xfrm>
        </p:spPr>
        <p:txBody>
          <a:bodyPr anchor="b"/>
          <a:lstStyle>
            <a:lvl1pPr algn="ctr">
              <a:defRPr sz="6000"/>
            </a:lvl1pPr>
          </a:lstStyle>
          <a:p>
            <a:r>
              <a:rPr lang="hu-HU" smtClean="0"/>
              <a:t>Mintacím szerkesztése</a:t>
            </a:r>
            <a:endParaRPr lang="hu-HU"/>
          </a:p>
        </p:txBody>
      </p:sp>
      <p:sp>
        <p:nvSpPr>
          <p:cNvPr id="3" name="Alcím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FB7BCF6B-BEC5-42C9-A31E-91928738DC3F}" type="datetimeFigureOut">
              <a:rPr lang="hu-HU" smtClean="0"/>
              <a:t>2025. 03. 19.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A404D308-9885-4FD8-B3F1-756E879BF517}" type="slidenum">
              <a:rPr lang="hu-HU" smtClean="0"/>
              <a:t>‹#›</a:t>
            </a:fld>
            <a:endParaRPr lang="hu-HU"/>
          </a:p>
        </p:txBody>
      </p:sp>
    </p:spTree>
    <p:extLst>
      <p:ext uri="{BB962C8B-B14F-4D97-AF65-F5344CB8AC3E}">
        <p14:creationId xmlns:p14="http://schemas.microsoft.com/office/powerpoint/2010/main" val="1297902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FB7BCF6B-BEC5-42C9-A31E-91928738DC3F}" type="datetimeFigureOut">
              <a:rPr lang="hu-HU" smtClean="0"/>
              <a:t>2025. 03. 19.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A404D308-9885-4FD8-B3F1-756E879BF517}" type="slidenum">
              <a:rPr lang="hu-HU" smtClean="0"/>
              <a:t>‹#›</a:t>
            </a:fld>
            <a:endParaRPr lang="hu-HU"/>
          </a:p>
        </p:txBody>
      </p:sp>
    </p:spTree>
    <p:extLst>
      <p:ext uri="{BB962C8B-B14F-4D97-AF65-F5344CB8AC3E}">
        <p14:creationId xmlns:p14="http://schemas.microsoft.com/office/powerpoint/2010/main" val="2852387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8724900" y="365125"/>
            <a:ext cx="2628900" cy="5811838"/>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838200" y="365125"/>
            <a:ext cx="7734300" cy="5811838"/>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FB7BCF6B-BEC5-42C9-A31E-91928738DC3F}" type="datetimeFigureOut">
              <a:rPr lang="hu-HU" smtClean="0"/>
              <a:t>2025. 03. 19.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A404D308-9885-4FD8-B3F1-756E879BF517}" type="slidenum">
              <a:rPr lang="hu-HU" smtClean="0"/>
              <a:t>‹#›</a:t>
            </a:fld>
            <a:endParaRPr lang="hu-HU"/>
          </a:p>
        </p:txBody>
      </p:sp>
    </p:spTree>
    <p:extLst>
      <p:ext uri="{BB962C8B-B14F-4D97-AF65-F5344CB8AC3E}">
        <p14:creationId xmlns:p14="http://schemas.microsoft.com/office/powerpoint/2010/main" val="28336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FB7BCF6B-BEC5-42C9-A31E-91928738DC3F}" type="datetimeFigureOut">
              <a:rPr lang="hu-HU" smtClean="0"/>
              <a:t>2025. 03. 19.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A404D308-9885-4FD8-B3F1-756E879BF517}" type="slidenum">
              <a:rPr lang="hu-HU" smtClean="0"/>
              <a:t>‹#›</a:t>
            </a:fld>
            <a:endParaRPr lang="hu-HU"/>
          </a:p>
        </p:txBody>
      </p:sp>
    </p:spTree>
    <p:extLst>
      <p:ext uri="{BB962C8B-B14F-4D97-AF65-F5344CB8AC3E}">
        <p14:creationId xmlns:p14="http://schemas.microsoft.com/office/powerpoint/2010/main" val="561022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831850" y="1709738"/>
            <a:ext cx="10515600" cy="2852737"/>
          </a:xfrm>
        </p:spPr>
        <p:txBody>
          <a:bodyPr anchor="b"/>
          <a:lstStyle>
            <a:lvl1pPr>
              <a:defRPr sz="6000"/>
            </a:lvl1pPr>
          </a:lstStyle>
          <a:p>
            <a:r>
              <a:rPr lang="hu-HU" smtClean="0"/>
              <a:t>Mintacím szerkesztése</a:t>
            </a:r>
            <a:endParaRPr lang="hu-HU"/>
          </a:p>
        </p:txBody>
      </p:sp>
      <p:sp>
        <p:nvSpPr>
          <p:cNvPr id="3" name="Szöveg hely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FB7BCF6B-BEC5-42C9-A31E-91928738DC3F}" type="datetimeFigureOut">
              <a:rPr lang="hu-HU" smtClean="0"/>
              <a:t>2025. 03. 19.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A404D308-9885-4FD8-B3F1-756E879BF517}" type="slidenum">
              <a:rPr lang="hu-HU" smtClean="0"/>
              <a:t>‹#›</a:t>
            </a:fld>
            <a:endParaRPr lang="hu-HU"/>
          </a:p>
        </p:txBody>
      </p:sp>
    </p:spTree>
    <p:extLst>
      <p:ext uri="{BB962C8B-B14F-4D97-AF65-F5344CB8AC3E}">
        <p14:creationId xmlns:p14="http://schemas.microsoft.com/office/powerpoint/2010/main" val="2144047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838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6172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FB7BCF6B-BEC5-42C9-A31E-91928738DC3F}" type="datetimeFigureOut">
              <a:rPr lang="hu-HU" smtClean="0"/>
              <a:t>2025. 03. 19.</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A404D308-9885-4FD8-B3F1-756E879BF517}" type="slidenum">
              <a:rPr lang="hu-HU" smtClean="0"/>
              <a:t>‹#›</a:t>
            </a:fld>
            <a:endParaRPr lang="hu-HU"/>
          </a:p>
        </p:txBody>
      </p:sp>
    </p:spTree>
    <p:extLst>
      <p:ext uri="{BB962C8B-B14F-4D97-AF65-F5344CB8AC3E}">
        <p14:creationId xmlns:p14="http://schemas.microsoft.com/office/powerpoint/2010/main" val="3467975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839788" y="365125"/>
            <a:ext cx="10515600" cy="1325563"/>
          </a:xfrm>
        </p:spPr>
        <p:txBody>
          <a:bodyPr/>
          <a:lstStyle/>
          <a:p>
            <a:r>
              <a:rPr lang="hu-HU" smtClean="0"/>
              <a:t>Mintacím szerkesztése</a:t>
            </a:r>
            <a:endParaRPr lang="hu-HU"/>
          </a:p>
        </p:txBody>
      </p:sp>
      <p:sp>
        <p:nvSpPr>
          <p:cNvPr id="3" name="Szöveg hely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839788" y="2505075"/>
            <a:ext cx="5157787"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6172200" y="2505075"/>
            <a:ext cx="5183188"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FB7BCF6B-BEC5-42C9-A31E-91928738DC3F}" type="datetimeFigureOut">
              <a:rPr lang="hu-HU" smtClean="0"/>
              <a:t>2025. 03. 19.</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A404D308-9885-4FD8-B3F1-756E879BF517}" type="slidenum">
              <a:rPr lang="hu-HU" smtClean="0"/>
              <a:t>‹#›</a:t>
            </a:fld>
            <a:endParaRPr lang="hu-HU"/>
          </a:p>
        </p:txBody>
      </p:sp>
    </p:spTree>
    <p:extLst>
      <p:ext uri="{BB962C8B-B14F-4D97-AF65-F5344CB8AC3E}">
        <p14:creationId xmlns:p14="http://schemas.microsoft.com/office/powerpoint/2010/main" val="2837944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FB7BCF6B-BEC5-42C9-A31E-91928738DC3F}" type="datetimeFigureOut">
              <a:rPr lang="hu-HU" smtClean="0"/>
              <a:t>2025. 03. 19.</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A404D308-9885-4FD8-B3F1-756E879BF517}" type="slidenum">
              <a:rPr lang="hu-HU" smtClean="0"/>
              <a:t>‹#›</a:t>
            </a:fld>
            <a:endParaRPr lang="hu-HU"/>
          </a:p>
        </p:txBody>
      </p:sp>
    </p:spTree>
    <p:extLst>
      <p:ext uri="{BB962C8B-B14F-4D97-AF65-F5344CB8AC3E}">
        <p14:creationId xmlns:p14="http://schemas.microsoft.com/office/powerpoint/2010/main" val="1094607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FB7BCF6B-BEC5-42C9-A31E-91928738DC3F}" type="datetimeFigureOut">
              <a:rPr lang="hu-HU" smtClean="0"/>
              <a:t>2025. 03. 19.</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A404D308-9885-4FD8-B3F1-756E879BF517}" type="slidenum">
              <a:rPr lang="hu-HU" smtClean="0"/>
              <a:t>‹#›</a:t>
            </a:fld>
            <a:endParaRPr lang="hu-HU"/>
          </a:p>
        </p:txBody>
      </p:sp>
    </p:spTree>
    <p:extLst>
      <p:ext uri="{BB962C8B-B14F-4D97-AF65-F5344CB8AC3E}">
        <p14:creationId xmlns:p14="http://schemas.microsoft.com/office/powerpoint/2010/main" val="4160129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Tartalom hely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FB7BCF6B-BEC5-42C9-A31E-91928738DC3F}" type="datetimeFigureOut">
              <a:rPr lang="hu-HU" smtClean="0"/>
              <a:t>2025. 03. 19.</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A404D308-9885-4FD8-B3F1-756E879BF517}" type="slidenum">
              <a:rPr lang="hu-HU" smtClean="0"/>
              <a:t>‹#›</a:t>
            </a:fld>
            <a:endParaRPr lang="hu-HU"/>
          </a:p>
        </p:txBody>
      </p:sp>
    </p:spTree>
    <p:extLst>
      <p:ext uri="{BB962C8B-B14F-4D97-AF65-F5344CB8AC3E}">
        <p14:creationId xmlns:p14="http://schemas.microsoft.com/office/powerpoint/2010/main" val="2106127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Kép hely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FB7BCF6B-BEC5-42C9-A31E-91928738DC3F}" type="datetimeFigureOut">
              <a:rPr lang="hu-HU" smtClean="0"/>
              <a:t>2025. 03. 19.</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A404D308-9885-4FD8-B3F1-756E879BF517}" type="slidenum">
              <a:rPr lang="hu-HU" smtClean="0"/>
              <a:t>‹#›</a:t>
            </a:fld>
            <a:endParaRPr lang="hu-HU"/>
          </a:p>
        </p:txBody>
      </p:sp>
    </p:spTree>
    <p:extLst>
      <p:ext uri="{BB962C8B-B14F-4D97-AF65-F5344CB8AC3E}">
        <p14:creationId xmlns:p14="http://schemas.microsoft.com/office/powerpoint/2010/main" val="3002487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7BCF6B-BEC5-42C9-A31E-91928738DC3F}" type="datetimeFigureOut">
              <a:rPr lang="hu-HU" smtClean="0"/>
              <a:t>2025. 03. 19.</a:t>
            </a:fld>
            <a:endParaRPr lang="hu-HU"/>
          </a:p>
        </p:txBody>
      </p:sp>
      <p:sp>
        <p:nvSpPr>
          <p:cNvPr id="5" name="Élőláb hely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04D308-9885-4FD8-B3F1-756E879BF517}" type="slidenum">
              <a:rPr lang="hu-HU" smtClean="0"/>
              <a:t>‹#›</a:t>
            </a:fld>
            <a:endParaRPr lang="hu-HU"/>
          </a:p>
        </p:txBody>
      </p:sp>
    </p:spTree>
    <p:extLst>
      <p:ext uri="{BB962C8B-B14F-4D97-AF65-F5344CB8AC3E}">
        <p14:creationId xmlns:p14="http://schemas.microsoft.com/office/powerpoint/2010/main" val="40283760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en.wikipedia.org/wiki/Structured_type" TargetMode="External"/><Relationship Id="rId13" Type="http://schemas.openxmlformats.org/officeDocument/2006/relationships/hyperlink" Target="https://en.wikipedia.org/wiki/SQL/XML" TargetMode="External"/><Relationship Id="rId18" Type="http://schemas.openxmlformats.org/officeDocument/2006/relationships/hyperlink" Target="https://en.wikipedia.org/wiki/SQL:2008" TargetMode="External"/><Relationship Id="rId3" Type="http://schemas.openxmlformats.org/officeDocument/2006/relationships/hyperlink" Target="https://en.wikipedia.org/wiki/SQL-92" TargetMode="External"/><Relationship Id="rId21" Type="http://schemas.openxmlformats.org/officeDocument/2006/relationships/hyperlink" Target="https://en.wikipedia.org/wiki/SQL#cite_note-feature_temporal-39" TargetMode="External"/><Relationship Id="rId7" Type="http://schemas.openxmlformats.org/officeDocument/2006/relationships/hyperlink" Target="https://en.wikipedia.org/wiki/Database_trigger" TargetMode="External"/><Relationship Id="rId12" Type="http://schemas.openxmlformats.org/officeDocument/2006/relationships/hyperlink" Target="https://en.wikipedia.org/wiki/XML" TargetMode="External"/><Relationship Id="rId17" Type="http://schemas.openxmlformats.org/officeDocument/2006/relationships/hyperlink" Target="https://en.wikipedia.org/wiki/SQL#cite_note-SQLXML2006-37" TargetMode="External"/><Relationship Id="rId2" Type="http://schemas.openxmlformats.org/officeDocument/2006/relationships/hyperlink" Target="https://en.wikipedia.org/wiki/Federal_Information_Processing_Standard" TargetMode="External"/><Relationship Id="rId16" Type="http://schemas.openxmlformats.org/officeDocument/2006/relationships/hyperlink" Target="https://en.wikipedia.org/wiki/W3C" TargetMode="External"/><Relationship Id="rId20" Type="http://schemas.openxmlformats.org/officeDocument/2006/relationships/hyperlink" Target="https://en.wikipedia.org/wiki/SQL:2011" TargetMode="External"/><Relationship Id="rId1" Type="http://schemas.openxmlformats.org/officeDocument/2006/relationships/slideLayout" Target="../slideLayouts/slideLayout2.xml"/><Relationship Id="rId6" Type="http://schemas.openxmlformats.org/officeDocument/2006/relationships/hyperlink" Target="https://en.wikipedia.org/wiki/Transitive_closure" TargetMode="External"/><Relationship Id="rId11" Type="http://schemas.openxmlformats.org/officeDocument/2006/relationships/hyperlink" Target="https://en.wikipedia.org/wiki/SQL:2003" TargetMode="External"/><Relationship Id="rId24" Type="http://schemas.openxmlformats.org/officeDocument/2006/relationships/hyperlink" Target="https://en.wikipedia.org/wiki/SQL:2016" TargetMode="External"/><Relationship Id="rId5" Type="http://schemas.openxmlformats.org/officeDocument/2006/relationships/hyperlink" Target="https://en.wikipedia.org/wiki/Hierarchical_and_recursive_queries_in_SQL" TargetMode="External"/><Relationship Id="rId15" Type="http://schemas.openxmlformats.org/officeDocument/2006/relationships/hyperlink" Target="https://en.wikipedia.org/wiki/XQuery" TargetMode="External"/><Relationship Id="rId23" Type="http://schemas.openxmlformats.org/officeDocument/2006/relationships/hyperlink" Target="https://en.wikipedia.org/wiki/SQL#cite_note-features_2011-40" TargetMode="External"/><Relationship Id="rId10" Type="http://schemas.openxmlformats.org/officeDocument/2006/relationships/hyperlink" Target="https://en.wikipedia.org/wiki/SQL/JRT" TargetMode="External"/><Relationship Id="rId19" Type="http://schemas.openxmlformats.org/officeDocument/2006/relationships/hyperlink" Target="https://en.wikipedia.org/wiki/SQL#cite_note-iablog.sybase.com-paulley-38" TargetMode="External"/><Relationship Id="rId4" Type="http://schemas.openxmlformats.org/officeDocument/2006/relationships/hyperlink" Target="https://en.wikipedia.org/wiki/SQL:1999" TargetMode="External"/><Relationship Id="rId9" Type="http://schemas.openxmlformats.org/officeDocument/2006/relationships/hyperlink" Target="https://en.wikipedia.org/wiki/SQL/OLB" TargetMode="External"/><Relationship Id="rId14" Type="http://schemas.openxmlformats.org/officeDocument/2006/relationships/hyperlink" Target="https://en.wikipedia.org/wiki/SQL:2006" TargetMode="External"/><Relationship Id="rId22" Type="http://schemas.openxmlformats.org/officeDocument/2006/relationships/hyperlink" Target="https://en.wikipedia.org/wiki/Temporal_database#History"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ariadb.com/kb/en/join-syntax/" TargetMode="External"/><Relationship Id="rId2" Type="http://schemas.openxmlformats.org/officeDocument/2006/relationships/hyperlink" Target="https://mariadb.com/kb/en/what-is-mariadb-118/"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hu.wikipedia.org/wiki/IB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hu.wikipedia.org/wiki/Edgar_F._Codd" TargetMode="External"/><Relationship Id="rId4" Type="http://schemas.openxmlformats.org/officeDocument/2006/relationships/hyperlink" Target="https://hu.wikipedia.org/wiki/Rel%C3%A1ci%C3%B3s_adatmodel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cím 2"/>
          <p:cNvSpPr>
            <a:spLocks noGrp="1"/>
          </p:cNvSpPr>
          <p:nvPr>
            <p:ph type="subTitle" idx="1"/>
          </p:nvPr>
        </p:nvSpPr>
        <p:spPr>
          <a:xfrm>
            <a:off x="768626" y="2027583"/>
            <a:ext cx="10681252" cy="3230217"/>
          </a:xfrm>
        </p:spPr>
        <p:txBody>
          <a:bodyPr/>
          <a:lstStyle/>
          <a:p>
            <a:r>
              <a:rPr lang="hu-HU" dirty="0" smtClean="0"/>
              <a:t>Az SQL nyelv I</a:t>
            </a:r>
          </a:p>
          <a:p>
            <a:pPr algn="l"/>
            <a:r>
              <a:rPr lang="hu-HU" dirty="0"/>
              <a:t>Edgar F. </a:t>
            </a:r>
            <a:r>
              <a:rPr lang="hu-HU" dirty="0" smtClean="0"/>
              <a:t>Codd </a:t>
            </a:r>
            <a:r>
              <a:rPr lang="hu-HU" dirty="0"/>
              <a:t>12 </a:t>
            </a:r>
            <a:r>
              <a:rPr lang="hu-HU" dirty="0" smtClean="0"/>
              <a:t>szabály</a:t>
            </a:r>
          </a:p>
          <a:p>
            <a:pPr algn="l"/>
            <a:r>
              <a:rPr lang="hu-HU" dirty="0"/>
              <a:t>SQL </a:t>
            </a:r>
            <a:r>
              <a:rPr lang="hu-HU" dirty="0" smtClean="0"/>
              <a:t>szabványok </a:t>
            </a:r>
            <a:endParaRPr lang="hu-HU" dirty="0"/>
          </a:p>
          <a:p>
            <a:pPr algn="l"/>
            <a:r>
              <a:rPr lang="hu-HU" dirty="0" smtClean="0"/>
              <a:t>SELECT utasítás</a:t>
            </a:r>
          </a:p>
          <a:p>
            <a:pPr algn="l"/>
            <a:r>
              <a:rPr lang="hu-HU" dirty="0"/>
              <a:t>Operátorok</a:t>
            </a:r>
          </a:p>
          <a:p>
            <a:pPr algn="l"/>
            <a:endParaRPr lang="hu-HU" dirty="0"/>
          </a:p>
        </p:txBody>
      </p:sp>
      <p:sp>
        <p:nvSpPr>
          <p:cNvPr id="4" name="Cím 1"/>
          <p:cNvSpPr txBox="1">
            <a:spLocks/>
          </p:cNvSpPr>
          <p:nvPr/>
        </p:nvSpPr>
        <p:spPr>
          <a:xfrm>
            <a:off x="3949148" y="940905"/>
            <a:ext cx="4320209" cy="108667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hu-HU" smtClean="0"/>
              <a:t>Előadás 06</a:t>
            </a:r>
            <a:endParaRPr lang="hu-HU" dirty="0" smtClean="0"/>
          </a:p>
        </p:txBody>
      </p:sp>
    </p:spTree>
    <p:extLst>
      <p:ext uri="{BB962C8B-B14F-4D97-AF65-F5344CB8AC3E}">
        <p14:creationId xmlns:p14="http://schemas.microsoft.com/office/powerpoint/2010/main" val="16505023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rtalom helye 3"/>
          <p:cNvGraphicFramePr>
            <a:graphicFrameLocks noGrp="1"/>
          </p:cNvGraphicFramePr>
          <p:nvPr>
            <p:ph idx="1"/>
            <p:extLst>
              <p:ext uri="{D42A27DB-BD31-4B8C-83A1-F6EECF244321}">
                <p14:modId xmlns:p14="http://schemas.microsoft.com/office/powerpoint/2010/main" val="123449142"/>
              </p:ext>
            </p:extLst>
          </p:nvPr>
        </p:nvGraphicFramePr>
        <p:xfrm>
          <a:off x="351693" y="319713"/>
          <a:ext cx="11437154" cy="6259764"/>
        </p:xfrm>
        <a:graphic>
          <a:graphicData uri="http://schemas.openxmlformats.org/drawingml/2006/table">
            <a:tbl>
              <a:tblPr firstRow="1" firstCol="1" bandRow="1">
                <a:tableStyleId>{5C22544A-7EE6-4342-B048-85BDC9FD1C3A}</a:tableStyleId>
              </a:tblPr>
              <a:tblGrid>
                <a:gridCol w="520258">
                  <a:extLst>
                    <a:ext uri="{9D8B030D-6E8A-4147-A177-3AD203B41FA5}">
                      <a16:colId xmlns:a16="http://schemas.microsoft.com/office/drawing/2014/main" val="20000"/>
                    </a:ext>
                  </a:extLst>
                </a:gridCol>
                <a:gridCol w="927192">
                  <a:extLst>
                    <a:ext uri="{9D8B030D-6E8A-4147-A177-3AD203B41FA5}">
                      <a16:colId xmlns:a16="http://schemas.microsoft.com/office/drawing/2014/main" val="20001"/>
                    </a:ext>
                  </a:extLst>
                </a:gridCol>
                <a:gridCol w="927314">
                  <a:extLst>
                    <a:ext uri="{9D8B030D-6E8A-4147-A177-3AD203B41FA5}">
                      <a16:colId xmlns:a16="http://schemas.microsoft.com/office/drawing/2014/main" val="20002"/>
                    </a:ext>
                  </a:extLst>
                </a:gridCol>
                <a:gridCol w="9062390">
                  <a:extLst>
                    <a:ext uri="{9D8B030D-6E8A-4147-A177-3AD203B41FA5}">
                      <a16:colId xmlns:a16="http://schemas.microsoft.com/office/drawing/2014/main" val="20003"/>
                    </a:ext>
                  </a:extLst>
                </a:gridCol>
              </a:tblGrid>
              <a:tr h="277920">
                <a:tc>
                  <a:txBody>
                    <a:bodyPr/>
                    <a:lstStyle/>
                    <a:p>
                      <a:pPr algn="ctr">
                        <a:spcAft>
                          <a:spcPts val="0"/>
                        </a:spcAft>
                      </a:pPr>
                      <a:r>
                        <a:rPr lang="hu-HU" sz="1600" dirty="0">
                          <a:effectLst/>
                        </a:rPr>
                        <a:t>Year </a:t>
                      </a:r>
                      <a:endParaRPr lang="hu-HU" sz="1600" dirty="0">
                        <a:effectLst/>
                        <a:latin typeface="Times New Roman" panose="02020603050405020304" pitchFamily="18" charset="0"/>
                        <a:ea typeface="Calibri" panose="020F0502020204030204" pitchFamily="34" charset="0"/>
                      </a:endParaRPr>
                    </a:p>
                  </a:txBody>
                  <a:tcPr marL="5335" marR="5335" marT="5335" marB="5335" anchor="ctr"/>
                </a:tc>
                <a:tc>
                  <a:txBody>
                    <a:bodyPr/>
                    <a:lstStyle/>
                    <a:p>
                      <a:pPr algn="ctr">
                        <a:spcAft>
                          <a:spcPts val="0"/>
                        </a:spcAft>
                      </a:pPr>
                      <a:r>
                        <a:rPr lang="hu-HU" sz="1600">
                          <a:effectLst/>
                        </a:rPr>
                        <a:t>Name </a:t>
                      </a:r>
                      <a:endParaRPr lang="hu-HU" sz="1600">
                        <a:effectLst/>
                        <a:latin typeface="Times New Roman" panose="02020603050405020304" pitchFamily="18" charset="0"/>
                        <a:ea typeface="Calibri" panose="020F0502020204030204" pitchFamily="34" charset="0"/>
                      </a:endParaRPr>
                    </a:p>
                  </a:txBody>
                  <a:tcPr marL="5335" marR="5335" marT="5335" marB="5335" anchor="ctr"/>
                </a:tc>
                <a:tc>
                  <a:txBody>
                    <a:bodyPr/>
                    <a:lstStyle/>
                    <a:p>
                      <a:pPr algn="ctr">
                        <a:spcAft>
                          <a:spcPts val="0"/>
                        </a:spcAft>
                      </a:pPr>
                      <a:r>
                        <a:rPr lang="hu-HU" sz="1600">
                          <a:effectLst/>
                        </a:rPr>
                        <a:t>Alias </a:t>
                      </a:r>
                      <a:endParaRPr lang="hu-HU" sz="1600">
                        <a:effectLst/>
                        <a:latin typeface="Times New Roman" panose="02020603050405020304" pitchFamily="18" charset="0"/>
                        <a:ea typeface="Calibri" panose="020F0502020204030204" pitchFamily="34" charset="0"/>
                      </a:endParaRPr>
                    </a:p>
                  </a:txBody>
                  <a:tcPr marL="5335" marR="5335" marT="5335" marB="5335" anchor="ctr"/>
                </a:tc>
                <a:tc>
                  <a:txBody>
                    <a:bodyPr/>
                    <a:lstStyle/>
                    <a:p>
                      <a:pPr algn="ctr">
                        <a:spcAft>
                          <a:spcPts val="0"/>
                        </a:spcAft>
                      </a:pPr>
                      <a:r>
                        <a:rPr lang="hu-HU" sz="1600">
                          <a:effectLst/>
                        </a:rPr>
                        <a:t>Comments </a:t>
                      </a:r>
                      <a:endParaRPr lang="hu-HU" sz="1600">
                        <a:effectLst/>
                        <a:latin typeface="Times New Roman" panose="02020603050405020304" pitchFamily="18" charset="0"/>
                        <a:ea typeface="Calibri" panose="020F0502020204030204" pitchFamily="34" charset="0"/>
                      </a:endParaRPr>
                    </a:p>
                  </a:txBody>
                  <a:tcPr marL="5335" marR="5335" marT="5335" marB="5335" anchor="ctr"/>
                </a:tc>
                <a:extLst>
                  <a:ext uri="{0D108BD9-81ED-4DB2-BD59-A6C34878D82A}">
                    <a16:rowId xmlns:a16="http://schemas.microsoft.com/office/drawing/2014/main" val="10000"/>
                  </a:ext>
                </a:extLst>
              </a:tr>
              <a:tr h="371468">
                <a:tc>
                  <a:txBody>
                    <a:bodyPr/>
                    <a:lstStyle/>
                    <a:p>
                      <a:pPr>
                        <a:spcAft>
                          <a:spcPts val="0"/>
                        </a:spcAft>
                      </a:pPr>
                      <a:r>
                        <a:rPr lang="hu-HU" sz="1600">
                          <a:effectLst/>
                        </a:rPr>
                        <a:t>1986 </a:t>
                      </a:r>
                      <a:endParaRPr lang="hu-HU" sz="1600">
                        <a:effectLst/>
                        <a:latin typeface="Times New Roman" panose="02020603050405020304" pitchFamily="18" charset="0"/>
                        <a:ea typeface="Calibri" panose="020F0502020204030204" pitchFamily="34" charset="0"/>
                      </a:endParaRPr>
                    </a:p>
                  </a:txBody>
                  <a:tcPr marL="5335" marR="5335" marT="5335" marB="5335" anchor="ctr"/>
                </a:tc>
                <a:tc>
                  <a:txBody>
                    <a:bodyPr/>
                    <a:lstStyle/>
                    <a:p>
                      <a:pPr>
                        <a:spcAft>
                          <a:spcPts val="0"/>
                        </a:spcAft>
                      </a:pPr>
                      <a:r>
                        <a:rPr lang="hu-HU" sz="1600">
                          <a:effectLst/>
                        </a:rPr>
                        <a:t>SQL-86 </a:t>
                      </a:r>
                      <a:endParaRPr lang="hu-HU" sz="1600">
                        <a:effectLst/>
                        <a:latin typeface="Times New Roman" panose="02020603050405020304" pitchFamily="18" charset="0"/>
                        <a:ea typeface="Calibri" panose="020F0502020204030204" pitchFamily="34" charset="0"/>
                      </a:endParaRPr>
                    </a:p>
                  </a:txBody>
                  <a:tcPr marL="5335" marR="5335" marT="5335" marB="5335" anchor="ctr"/>
                </a:tc>
                <a:tc>
                  <a:txBody>
                    <a:bodyPr/>
                    <a:lstStyle/>
                    <a:p>
                      <a:pPr>
                        <a:spcAft>
                          <a:spcPts val="0"/>
                        </a:spcAft>
                      </a:pPr>
                      <a:r>
                        <a:rPr lang="hu-HU" sz="1600">
                          <a:effectLst/>
                        </a:rPr>
                        <a:t>SQL-87 </a:t>
                      </a:r>
                      <a:endParaRPr lang="hu-HU" sz="1600">
                        <a:effectLst/>
                        <a:latin typeface="Times New Roman" panose="02020603050405020304" pitchFamily="18" charset="0"/>
                        <a:ea typeface="Calibri" panose="020F0502020204030204" pitchFamily="34" charset="0"/>
                      </a:endParaRPr>
                    </a:p>
                  </a:txBody>
                  <a:tcPr marL="5335" marR="5335" marT="5335" marB="5335" anchor="ctr"/>
                </a:tc>
                <a:tc>
                  <a:txBody>
                    <a:bodyPr/>
                    <a:lstStyle/>
                    <a:p>
                      <a:pPr>
                        <a:spcAft>
                          <a:spcPts val="0"/>
                        </a:spcAft>
                      </a:pPr>
                      <a:r>
                        <a:rPr lang="hu-HU" sz="1600">
                          <a:effectLst/>
                        </a:rPr>
                        <a:t>First formalized by ANSI. </a:t>
                      </a:r>
                      <a:endParaRPr lang="hu-HU" sz="1600">
                        <a:effectLst/>
                        <a:latin typeface="Times New Roman" panose="02020603050405020304" pitchFamily="18" charset="0"/>
                        <a:ea typeface="Calibri" panose="020F0502020204030204" pitchFamily="34" charset="0"/>
                      </a:endParaRPr>
                    </a:p>
                  </a:txBody>
                  <a:tcPr marL="5335" marR="5335" marT="5335" marB="5335" anchor="ctr"/>
                </a:tc>
                <a:extLst>
                  <a:ext uri="{0D108BD9-81ED-4DB2-BD59-A6C34878D82A}">
                    <a16:rowId xmlns:a16="http://schemas.microsoft.com/office/drawing/2014/main" val="10001"/>
                  </a:ext>
                </a:extLst>
              </a:tr>
              <a:tr h="460851">
                <a:tc>
                  <a:txBody>
                    <a:bodyPr/>
                    <a:lstStyle/>
                    <a:p>
                      <a:pPr>
                        <a:spcAft>
                          <a:spcPts val="0"/>
                        </a:spcAft>
                      </a:pPr>
                      <a:r>
                        <a:rPr lang="hu-HU" sz="1600">
                          <a:effectLst/>
                        </a:rPr>
                        <a:t>1989 </a:t>
                      </a:r>
                      <a:endParaRPr lang="hu-HU" sz="1600">
                        <a:effectLst/>
                        <a:latin typeface="Times New Roman" panose="02020603050405020304" pitchFamily="18" charset="0"/>
                        <a:ea typeface="Calibri" panose="020F0502020204030204" pitchFamily="34" charset="0"/>
                      </a:endParaRPr>
                    </a:p>
                  </a:txBody>
                  <a:tcPr marL="5335" marR="5335" marT="5335" marB="5335" anchor="ctr"/>
                </a:tc>
                <a:tc>
                  <a:txBody>
                    <a:bodyPr/>
                    <a:lstStyle/>
                    <a:p>
                      <a:pPr>
                        <a:spcAft>
                          <a:spcPts val="0"/>
                        </a:spcAft>
                      </a:pPr>
                      <a:r>
                        <a:rPr lang="hu-HU" sz="1600">
                          <a:effectLst/>
                        </a:rPr>
                        <a:t>SQL-89 </a:t>
                      </a:r>
                      <a:endParaRPr lang="hu-HU" sz="1600">
                        <a:effectLst/>
                        <a:latin typeface="Times New Roman" panose="02020603050405020304" pitchFamily="18" charset="0"/>
                        <a:ea typeface="Calibri" panose="020F0502020204030204" pitchFamily="34" charset="0"/>
                      </a:endParaRPr>
                    </a:p>
                  </a:txBody>
                  <a:tcPr marL="5335" marR="5335" marT="5335" marB="5335" anchor="ctr"/>
                </a:tc>
                <a:tc>
                  <a:txBody>
                    <a:bodyPr/>
                    <a:lstStyle/>
                    <a:p>
                      <a:pPr>
                        <a:spcAft>
                          <a:spcPts val="0"/>
                        </a:spcAft>
                      </a:pPr>
                      <a:r>
                        <a:rPr lang="hu-HU" sz="1600" u="sng">
                          <a:effectLst/>
                          <a:hlinkClick r:id="rId2" tooltip="Federal Information Processing Standard"/>
                        </a:rPr>
                        <a:t>FIPS</a:t>
                      </a:r>
                      <a:r>
                        <a:rPr lang="hu-HU" sz="1600">
                          <a:effectLst/>
                        </a:rPr>
                        <a:t> 127-1 </a:t>
                      </a:r>
                      <a:endParaRPr lang="hu-HU" sz="1600">
                        <a:effectLst/>
                        <a:latin typeface="Times New Roman" panose="02020603050405020304" pitchFamily="18" charset="0"/>
                        <a:ea typeface="Calibri" panose="020F0502020204030204" pitchFamily="34" charset="0"/>
                      </a:endParaRPr>
                    </a:p>
                  </a:txBody>
                  <a:tcPr marL="5335" marR="5335" marT="5335" marB="5335" anchor="ctr"/>
                </a:tc>
                <a:tc>
                  <a:txBody>
                    <a:bodyPr/>
                    <a:lstStyle/>
                    <a:p>
                      <a:pPr>
                        <a:spcAft>
                          <a:spcPts val="0"/>
                        </a:spcAft>
                      </a:pPr>
                      <a:r>
                        <a:rPr lang="hu-HU" sz="1600">
                          <a:effectLst/>
                        </a:rPr>
                        <a:t>Minor revision that added integrity constraints, adopted as FIPS 127-1. </a:t>
                      </a:r>
                      <a:endParaRPr lang="hu-HU" sz="1600">
                        <a:effectLst/>
                        <a:latin typeface="Times New Roman" panose="02020603050405020304" pitchFamily="18" charset="0"/>
                        <a:ea typeface="Calibri" panose="020F0502020204030204" pitchFamily="34" charset="0"/>
                      </a:endParaRPr>
                    </a:p>
                  </a:txBody>
                  <a:tcPr marL="5335" marR="5335" marT="5335" marB="5335" anchor="ctr"/>
                </a:tc>
                <a:extLst>
                  <a:ext uri="{0D108BD9-81ED-4DB2-BD59-A6C34878D82A}">
                    <a16:rowId xmlns:a16="http://schemas.microsoft.com/office/drawing/2014/main" val="10002"/>
                  </a:ext>
                </a:extLst>
              </a:tr>
              <a:tr h="544190">
                <a:tc>
                  <a:txBody>
                    <a:bodyPr/>
                    <a:lstStyle/>
                    <a:p>
                      <a:pPr>
                        <a:spcAft>
                          <a:spcPts val="0"/>
                        </a:spcAft>
                      </a:pPr>
                      <a:r>
                        <a:rPr lang="hu-HU" sz="1600">
                          <a:effectLst/>
                        </a:rPr>
                        <a:t>1992 </a:t>
                      </a:r>
                      <a:endParaRPr lang="hu-HU" sz="1600">
                        <a:effectLst/>
                        <a:latin typeface="Times New Roman" panose="02020603050405020304" pitchFamily="18" charset="0"/>
                        <a:ea typeface="Calibri" panose="020F0502020204030204" pitchFamily="34" charset="0"/>
                      </a:endParaRPr>
                    </a:p>
                  </a:txBody>
                  <a:tcPr marL="5335" marR="5335" marT="5335" marB="5335" anchor="ctr"/>
                </a:tc>
                <a:tc>
                  <a:txBody>
                    <a:bodyPr/>
                    <a:lstStyle/>
                    <a:p>
                      <a:pPr>
                        <a:spcAft>
                          <a:spcPts val="0"/>
                        </a:spcAft>
                      </a:pPr>
                      <a:r>
                        <a:rPr lang="hu-HU" sz="1600" u="sng" dirty="0">
                          <a:effectLst/>
                          <a:hlinkClick r:id="rId3" tooltip="SQL-92"/>
                        </a:rPr>
                        <a:t>SQL-92</a:t>
                      </a:r>
                      <a:r>
                        <a:rPr lang="hu-HU" sz="1600" dirty="0">
                          <a:effectLst/>
                        </a:rPr>
                        <a:t> </a:t>
                      </a:r>
                      <a:endParaRPr lang="hu-HU" sz="1600" dirty="0">
                        <a:effectLst/>
                        <a:latin typeface="Times New Roman" panose="02020603050405020304" pitchFamily="18" charset="0"/>
                        <a:ea typeface="Calibri" panose="020F0502020204030204" pitchFamily="34" charset="0"/>
                      </a:endParaRPr>
                    </a:p>
                  </a:txBody>
                  <a:tcPr marL="5335" marR="5335" marT="5335" marB="5335" anchor="ctr"/>
                </a:tc>
                <a:tc>
                  <a:txBody>
                    <a:bodyPr/>
                    <a:lstStyle/>
                    <a:p>
                      <a:pPr>
                        <a:spcAft>
                          <a:spcPts val="0"/>
                        </a:spcAft>
                      </a:pPr>
                      <a:r>
                        <a:rPr lang="hu-HU" sz="1600">
                          <a:effectLst/>
                        </a:rPr>
                        <a:t>SQL2, FIPS 127-2 </a:t>
                      </a:r>
                      <a:endParaRPr lang="hu-HU" sz="1600">
                        <a:effectLst/>
                        <a:latin typeface="Times New Roman" panose="02020603050405020304" pitchFamily="18" charset="0"/>
                        <a:ea typeface="Calibri" panose="020F0502020204030204" pitchFamily="34" charset="0"/>
                      </a:endParaRPr>
                    </a:p>
                  </a:txBody>
                  <a:tcPr marL="5335" marR="5335" marT="5335" marB="5335" anchor="ctr"/>
                </a:tc>
                <a:tc>
                  <a:txBody>
                    <a:bodyPr/>
                    <a:lstStyle/>
                    <a:p>
                      <a:pPr>
                        <a:spcAft>
                          <a:spcPts val="0"/>
                        </a:spcAft>
                      </a:pPr>
                      <a:r>
                        <a:rPr lang="hu-HU" sz="1600" dirty="0">
                          <a:effectLst/>
                        </a:rPr>
                        <a:t>Major </a:t>
                      </a:r>
                      <a:r>
                        <a:rPr lang="hu-HU" sz="1600" dirty="0" err="1">
                          <a:effectLst/>
                        </a:rPr>
                        <a:t>revision</a:t>
                      </a:r>
                      <a:r>
                        <a:rPr lang="hu-HU" sz="1600" dirty="0">
                          <a:effectLst/>
                        </a:rPr>
                        <a:t> (ISO 9075), </a:t>
                      </a:r>
                      <a:r>
                        <a:rPr lang="hu-HU" sz="1600" dirty="0" err="1">
                          <a:effectLst/>
                        </a:rPr>
                        <a:t>Entry</a:t>
                      </a:r>
                      <a:r>
                        <a:rPr lang="hu-HU" sz="1600" dirty="0">
                          <a:effectLst/>
                        </a:rPr>
                        <a:t> </a:t>
                      </a:r>
                      <a:r>
                        <a:rPr lang="hu-HU" sz="1600" dirty="0" err="1">
                          <a:effectLst/>
                        </a:rPr>
                        <a:t>Level</a:t>
                      </a:r>
                      <a:r>
                        <a:rPr lang="hu-HU" sz="1600" dirty="0">
                          <a:effectLst/>
                        </a:rPr>
                        <a:t> SQL-92 </a:t>
                      </a:r>
                      <a:r>
                        <a:rPr lang="hu-HU" sz="1600" dirty="0" err="1">
                          <a:effectLst/>
                        </a:rPr>
                        <a:t>adopted</a:t>
                      </a:r>
                      <a:r>
                        <a:rPr lang="hu-HU" sz="1600" dirty="0">
                          <a:effectLst/>
                        </a:rPr>
                        <a:t> </a:t>
                      </a:r>
                      <a:r>
                        <a:rPr lang="hu-HU" sz="1600" dirty="0" err="1">
                          <a:effectLst/>
                        </a:rPr>
                        <a:t>as</a:t>
                      </a:r>
                      <a:r>
                        <a:rPr lang="hu-HU" sz="1600" dirty="0">
                          <a:effectLst/>
                        </a:rPr>
                        <a:t> FIPS 127-2. </a:t>
                      </a:r>
                      <a:endParaRPr lang="hu-HU" sz="1600" dirty="0">
                        <a:effectLst/>
                        <a:latin typeface="Times New Roman" panose="02020603050405020304" pitchFamily="18" charset="0"/>
                        <a:ea typeface="Calibri" panose="020F0502020204030204" pitchFamily="34" charset="0"/>
                      </a:endParaRPr>
                    </a:p>
                  </a:txBody>
                  <a:tcPr marL="5335" marR="5335" marT="5335" marB="5335" anchor="ctr"/>
                </a:tc>
                <a:extLst>
                  <a:ext uri="{0D108BD9-81ED-4DB2-BD59-A6C34878D82A}">
                    <a16:rowId xmlns:a16="http://schemas.microsoft.com/office/drawing/2014/main" val="10003"/>
                  </a:ext>
                </a:extLst>
              </a:tr>
              <a:tr h="919571">
                <a:tc>
                  <a:txBody>
                    <a:bodyPr/>
                    <a:lstStyle/>
                    <a:p>
                      <a:pPr>
                        <a:spcAft>
                          <a:spcPts val="0"/>
                        </a:spcAft>
                      </a:pPr>
                      <a:r>
                        <a:rPr lang="hu-HU" sz="1600">
                          <a:effectLst/>
                        </a:rPr>
                        <a:t>1999 </a:t>
                      </a:r>
                      <a:endParaRPr lang="hu-HU" sz="1600">
                        <a:effectLst/>
                        <a:latin typeface="Times New Roman" panose="02020603050405020304" pitchFamily="18" charset="0"/>
                        <a:ea typeface="Calibri" panose="020F0502020204030204" pitchFamily="34" charset="0"/>
                      </a:endParaRPr>
                    </a:p>
                  </a:txBody>
                  <a:tcPr marL="5335" marR="5335" marT="5335" marB="5335" anchor="ctr"/>
                </a:tc>
                <a:tc>
                  <a:txBody>
                    <a:bodyPr/>
                    <a:lstStyle/>
                    <a:p>
                      <a:pPr>
                        <a:spcAft>
                          <a:spcPts val="0"/>
                        </a:spcAft>
                      </a:pPr>
                      <a:r>
                        <a:rPr lang="hu-HU" sz="1600" u="sng">
                          <a:effectLst/>
                          <a:hlinkClick r:id="rId4" tooltip="SQL:1999"/>
                        </a:rPr>
                        <a:t>SQL:1999</a:t>
                      </a:r>
                      <a:r>
                        <a:rPr lang="hu-HU" sz="1600">
                          <a:effectLst/>
                        </a:rPr>
                        <a:t> </a:t>
                      </a:r>
                      <a:endParaRPr lang="hu-HU" sz="1600">
                        <a:effectLst/>
                        <a:latin typeface="Times New Roman" panose="02020603050405020304" pitchFamily="18" charset="0"/>
                        <a:ea typeface="Calibri" panose="020F0502020204030204" pitchFamily="34" charset="0"/>
                      </a:endParaRPr>
                    </a:p>
                  </a:txBody>
                  <a:tcPr marL="5335" marR="5335" marT="5335" marB="5335" anchor="ctr"/>
                </a:tc>
                <a:tc>
                  <a:txBody>
                    <a:bodyPr/>
                    <a:lstStyle/>
                    <a:p>
                      <a:pPr>
                        <a:spcAft>
                          <a:spcPts val="0"/>
                        </a:spcAft>
                      </a:pPr>
                      <a:r>
                        <a:rPr lang="hu-HU" sz="1600" dirty="0">
                          <a:effectLst/>
                        </a:rPr>
                        <a:t>SQL3 </a:t>
                      </a:r>
                      <a:endParaRPr lang="hu-HU" sz="1600" dirty="0">
                        <a:effectLst/>
                        <a:latin typeface="Times New Roman" panose="02020603050405020304" pitchFamily="18" charset="0"/>
                        <a:ea typeface="Calibri" panose="020F0502020204030204" pitchFamily="34" charset="0"/>
                      </a:endParaRPr>
                    </a:p>
                  </a:txBody>
                  <a:tcPr marL="5335" marR="5335" marT="5335" marB="5335" anchor="ctr"/>
                </a:tc>
                <a:tc>
                  <a:txBody>
                    <a:bodyPr/>
                    <a:lstStyle/>
                    <a:p>
                      <a:pPr>
                        <a:spcAft>
                          <a:spcPts val="0"/>
                        </a:spcAft>
                      </a:pPr>
                      <a:r>
                        <a:rPr lang="hu-HU" sz="1600" dirty="0" err="1">
                          <a:effectLst/>
                        </a:rPr>
                        <a:t>Added</a:t>
                      </a:r>
                      <a:r>
                        <a:rPr lang="hu-HU" sz="1600" dirty="0">
                          <a:effectLst/>
                        </a:rPr>
                        <a:t> </a:t>
                      </a:r>
                      <a:r>
                        <a:rPr lang="hu-HU" sz="1600" dirty="0" err="1">
                          <a:effectLst/>
                        </a:rPr>
                        <a:t>regular</a:t>
                      </a:r>
                      <a:r>
                        <a:rPr lang="hu-HU" sz="1600" dirty="0">
                          <a:effectLst/>
                        </a:rPr>
                        <a:t> </a:t>
                      </a:r>
                      <a:r>
                        <a:rPr lang="hu-HU" sz="1600" dirty="0" err="1">
                          <a:effectLst/>
                        </a:rPr>
                        <a:t>expression</a:t>
                      </a:r>
                      <a:r>
                        <a:rPr lang="hu-HU" sz="1600" dirty="0">
                          <a:effectLst/>
                        </a:rPr>
                        <a:t> </a:t>
                      </a:r>
                      <a:r>
                        <a:rPr lang="hu-HU" sz="1600" dirty="0" err="1">
                          <a:effectLst/>
                        </a:rPr>
                        <a:t>matching</a:t>
                      </a:r>
                      <a:r>
                        <a:rPr lang="hu-HU" sz="1600" dirty="0">
                          <a:effectLst/>
                        </a:rPr>
                        <a:t>, </a:t>
                      </a:r>
                      <a:r>
                        <a:rPr lang="hu-HU" sz="1600" u="sng" dirty="0" err="1">
                          <a:effectLst/>
                          <a:hlinkClick r:id="rId5" tooltip="Hierarchical and recursive queries in SQL"/>
                        </a:rPr>
                        <a:t>recursive</a:t>
                      </a:r>
                      <a:r>
                        <a:rPr lang="hu-HU" sz="1600" u="sng" dirty="0">
                          <a:effectLst/>
                          <a:hlinkClick r:id="rId5" tooltip="Hierarchical and recursive queries in SQL"/>
                        </a:rPr>
                        <a:t> </a:t>
                      </a:r>
                      <a:r>
                        <a:rPr lang="hu-HU" sz="1600" u="sng" dirty="0" err="1">
                          <a:effectLst/>
                          <a:hlinkClick r:id="rId5" tooltip="Hierarchical and recursive queries in SQL"/>
                        </a:rPr>
                        <a:t>queries</a:t>
                      </a:r>
                      <a:r>
                        <a:rPr lang="hu-HU" sz="1600" dirty="0">
                          <a:effectLst/>
                        </a:rPr>
                        <a:t> (</a:t>
                      </a:r>
                      <a:r>
                        <a:rPr lang="hu-HU" sz="1600" dirty="0" err="1">
                          <a:effectLst/>
                        </a:rPr>
                        <a:t>e.g</a:t>
                      </a:r>
                      <a:r>
                        <a:rPr lang="hu-HU" sz="1600" dirty="0">
                          <a:effectLst/>
                        </a:rPr>
                        <a:t>. </a:t>
                      </a:r>
                      <a:r>
                        <a:rPr lang="hu-HU" sz="1600" u="sng" dirty="0" err="1">
                          <a:effectLst/>
                          <a:hlinkClick r:id="rId6" tooltip="Transitive closure"/>
                        </a:rPr>
                        <a:t>transitive</a:t>
                      </a:r>
                      <a:r>
                        <a:rPr lang="hu-HU" sz="1600" u="sng" dirty="0">
                          <a:effectLst/>
                          <a:hlinkClick r:id="rId6" tooltip="Transitive closure"/>
                        </a:rPr>
                        <a:t> </a:t>
                      </a:r>
                      <a:r>
                        <a:rPr lang="hu-HU" sz="1600" u="sng" dirty="0" err="1">
                          <a:effectLst/>
                          <a:hlinkClick r:id="rId6" tooltip="Transitive closure"/>
                        </a:rPr>
                        <a:t>closure</a:t>
                      </a:r>
                      <a:r>
                        <a:rPr lang="hu-HU" sz="1600" dirty="0">
                          <a:effectLst/>
                        </a:rPr>
                        <a:t>), </a:t>
                      </a:r>
                      <a:r>
                        <a:rPr lang="hu-HU" sz="1600" u="sng" dirty="0" err="1">
                          <a:effectLst/>
                          <a:hlinkClick r:id="rId7" tooltip="Database trigger"/>
                        </a:rPr>
                        <a:t>triggers</a:t>
                      </a:r>
                      <a:r>
                        <a:rPr lang="hu-HU" sz="1600" dirty="0">
                          <a:effectLst/>
                        </a:rPr>
                        <a:t>, </a:t>
                      </a:r>
                      <a:r>
                        <a:rPr lang="hu-HU" sz="1600" dirty="0" err="1">
                          <a:effectLst/>
                        </a:rPr>
                        <a:t>support</a:t>
                      </a:r>
                      <a:r>
                        <a:rPr lang="hu-HU" sz="1600" dirty="0">
                          <a:effectLst/>
                        </a:rPr>
                        <a:t> </a:t>
                      </a:r>
                      <a:r>
                        <a:rPr lang="hu-HU" sz="1600" dirty="0" err="1">
                          <a:effectLst/>
                        </a:rPr>
                        <a:t>for</a:t>
                      </a:r>
                      <a:r>
                        <a:rPr lang="hu-HU" sz="1600" dirty="0">
                          <a:effectLst/>
                        </a:rPr>
                        <a:t> </a:t>
                      </a:r>
                      <a:r>
                        <a:rPr lang="hu-HU" sz="1600" dirty="0" err="1">
                          <a:effectLst/>
                        </a:rPr>
                        <a:t>procedural</a:t>
                      </a:r>
                      <a:r>
                        <a:rPr lang="hu-HU" sz="1600" dirty="0">
                          <a:effectLst/>
                        </a:rPr>
                        <a:t> and </a:t>
                      </a:r>
                      <a:r>
                        <a:rPr lang="hu-HU" sz="1600" dirty="0" err="1">
                          <a:effectLst/>
                        </a:rPr>
                        <a:t>control-of-flow</a:t>
                      </a:r>
                      <a:r>
                        <a:rPr lang="hu-HU" sz="1600" dirty="0">
                          <a:effectLst/>
                        </a:rPr>
                        <a:t> </a:t>
                      </a:r>
                      <a:r>
                        <a:rPr lang="hu-HU" sz="1600" dirty="0" err="1">
                          <a:effectLst/>
                        </a:rPr>
                        <a:t>statements</a:t>
                      </a:r>
                      <a:r>
                        <a:rPr lang="hu-HU" sz="1600" dirty="0">
                          <a:effectLst/>
                        </a:rPr>
                        <a:t>, </a:t>
                      </a:r>
                      <a:r>
                        <a:rPr lang="hu-HU" sz="1600" dirty="0" err="1">
                          <a:effectLst/>
                        </a:rPr>
                        <a:t>non-scalar</a:t>
                      </a:r>
                      <a:r>
                        <a:rPr lang="hu-HU" sz="1600" dirty="0">
                          <a:effectLst/>
                        </a:rPr>
                        <a:t> </a:t>
                      </a:r>
                      <a:r>
                        <a:rPr lang="hu-HU" sz="1600" dirty="0" err="1">
                          <a:effectLst/>
                        </a:rPr>
                        <a:t>types</a:t>
                      </a:r>
                      <a:r>
                        <a:rPr lang="hu-HU" sz="1600" dirty="0">
                          <a:effectLst/>
                        </a:rPr>
                        <a:t> (</a:t>
                      </a:r>
                      <a:r>
                        <a:rPr lang="hu-HU" sz="1600" dirty="0" err="1">
                          <a:effectLst/>
                        </a:rPr>
                        <a:t>arrays</a:t>
                      </a:r>
                      <a:r>
                        <a:rPr lang="hu-HU" sz="1600" dirty="0">
                          <a:effectLst/>
                        </a:rPr>
                        <a:t>), </a:t>
                      </a:r>
                      <a:r>
                        <a:rPr lang="hu-HU" sz="1600" dirty="0" err="1">
                          <a:effectLst/>
                        </a:rPr>
                        <a:t>and</a:t>
                      </a:r>
                      <a:r>
                        <a:rPr lang="hu-HU" sz="1600" dirty="0">
                          <a:effectLst/>
                        </a:rPr>
                        <a:t> </a:t>
                      </a:r>
                      <a:r>
                        <a:rPr lang="hu-HU" sz="1600" dirty="0" err="1">
                          <a:effectLst/>
                        </a:rPr>
                        <a:t>some</a:t>
                      </a:r>
                      <a:r>
                        <a:rPr lang="hu-HU" sz="1600" dirty="0">
                          <a:effectLst/>
                        </a:rPr>
                        <a:t> </a:t>
                      </a:r>
                      <a:r>
                        <a:rPr lang="hu-HU" sz="1600" dirty="0" err="1">
                          <a:effectLst/>
                        </a:rPr>
                        <a:t>object-oriented</a:t>
                      </a:r>
                      <a:r>
                        <a:rPr lang="hu-HU" sz="1600" dirty="0">
                          <a:effectLst/>
                        </a:rPr>
                        <a:t> </a:t>
                      </a:r>
                      <a:r>
                        <a:rPr lang="hu-HU" sz="1600" dirty="0" err="1">
                          <a:effectLst/>
                        </a:rPr>
                        <a:t>features</a:t>
                      </a:r>
                      <a:r>
                        <a:rPr lang="hu-HU" sz="1600" dirty="0">
                          <a:effectLst/>
                        </a:rPr>
                        <a:t> (</a:t>
                      </a:r>
                      <a:r>
                        <a:rPr lang="hu-HU" sz="1600" dirty="0" err="1">
                          <a:effectLst/>
                        </a:rPr>
                        <a:t>e.g</a:t>
                      </a:r>
                      <a:r>
                        <a:rPr lang="hu-HU" sz="1600" dirty="0">
                          <a:effectLst/>
                        </a:rPr>
                        <a:t>. </a:t>
                      </a:r>
                      <a:r>
                        <a:rPr lang="hu-HU" sz="1600" u="sng" dirty="0" err="1">
                          <a:effectLst/>
                          <a:hlinkClick r:id="rId8" tooltip="Structured type"/>
                        </a:rPr>
                        <a:t>structured</a:t>
                      </a:r>
                      <a:r>
                        <a:rPr lang="hu-HU" sz="1600" u="sng" dirty="0">
                          <a:effectLst/>
                          <a:hlinkClick r:id="rId8" tooltip="Structured type"/>
                        </a:rPr>
                        <a:t> </a:t>
                      </a:r>
                      <a:r>
                        <a:rPr lang="hu-HU" sz="1600" u="sng" dirty="0" err="1">
                          <a:effectLst/>
                          <a:hlinkClick r:id="rId8" tooltip="Structured type"/>
                        </a:rPr>
                        <a:t>types</a:t>
                      </a:r>
                      <a:r>
                        <a:rPr lang="hu-HU" sz="1600" dirty="0">
                          <a:effectLst/>
                        </a:rPr>
                        <a:t>). </a:t>
                      </a:r>
                      <a:r>
                        <a:rPr lang="hu-HU" sz="1600" dirty="0" err="1">
                          <a:effectLst/>
                        </a:rPr>
                        <a:t>Support</a:t>
                      </a:r>
                      <a:r>
                        <a:rPr lang="hu-HU" sz="1600" dirty="0">
                          <a:effectLst/>
                        </a:rPr>
                        <a:t> </a:t>
                      </a:r>
                      <a:r>
                        <a:rPr lang="hu-HU" sz="1600" dirty="0" err="1">
                          <a:effectLst/>
                        </a:rPr>
                        <a:t>for</a:t>
                      </a:r>
                      <a:r>
                        <a:rPr lang="hu-HU" sz="1600" dirty="0">
                          <a:effectLst/>
                        </a:rPr>
                        <a:t> </a:t>
                      </a:r>
                      <a:r>
                        <a:rPr lang="hu-HU" sz="1600" dirty="0" err="1">
                          <a:effectLst/>
                        </a:rPr>
                        <a:t>embedding</a:t>
                      </a:r>
                      <a:r>
                        <a:rPr lang="hu-HU" sz="1600" dirty="0">
                          <a:effectLst/>
                        </a:rPr>
                        <a:t> SQL </a:t>
                      </a:r>
                      <a:r>
                        <a:rPr lang="hu-HU" sz="1600" dirty="0" err="1">
                          <a:effectLst/>
                        </a:rPr>
                        <a:t>in</a:t>
                      </a:r>
                      <a:r>
                        <a:rPr lang="hu-HU" sz="1600" dirty="0">
                          <a:effectLst/>
                        </a:rPr>
                        <a:t> Java (</a:t>
                      </a:r>
                      <a:r>
                        <a:rPr lang="hu-HU" sz="1600" u="sng" dirty="0">
                          <a:effectLst/>
                          <a:hlinkClick r:id="rId9" tooltip="SQL/OLB"/>
                        </a:rPr>
                        <a:t>SQL/OLB</a:t>
                      </a:r>
                      <a:r>
                        <a:rPr lang="hu-HU" sz="1600" dirty="0">
                          <a:effectLst/>
                        </a:rPr>
                        <a:t>) and vice versa (</a:t>
                      </a:r>
                      <a:r>
                        <a:rPr lang="hu-HU" sz="1600" u="sng" dirty="0">
                          <a:effectLst/>
                          <a:hlinkClick r:id="rId10" tooltip="SQL/JRT"/>
                        </a:rPr>
                        <a:t>SQL/JRT</a:t>
                      </a:r>
                      <a:r>
                        <a:rPr lang="hu-HU" sz="1600" dirty="0">
                          <a:effectLst/>
                        </a:rPr>
                        <a:t>). </a:t>
                      </a:r>
                      <a:endParaRPr lang="hu-HU" sz="1600" dirty="0">
                        <a:effectLst/>
                        <a:latin typeface="Times New Roman" panose="02020603050405020304" pitchFamily="18" charset="0"/>
                        <a:ea typeface="Calibri" panose="020F0502020204030204" pitchFamily="34" charset="0"/>
                      </a:endParaRPr>
                    </a:p>
                  </a:txBody>
                  <a:tcPr marL="5335" marR="5335" marT="5335" marB="5335" anchor="ctr"/>
                </a:tc>
                <a:extLst>
                  <a:ext uri="{0D108BD9-81ED-4DB2-BD59-A6C34878D82A}">
                    <a16:rowId xmlns:a16="http://schemas.microsoft.com/office/drawing/2014/main" val="10004"/>
                  </a:ext>
                </a:extLst>
              </a:tr>
              <a:tr h="682768">
                <a:tc>
                  <a:txBody>
                    <a:bodyPr/>
                    <a:lstStyle/>
                    <a:p>
                      <a:pPr>
                        <a:spcAft>
                          <a:spcPts val="0"/>
                        </a:spcAft>
                      </a:pPr>
                      <a:r>
                        <a:rPr lang="hu-HU" sz="1600">
                          <a:effectLst/>
                        </a:rPr>
                        <a:t>2003 </a:t>
                      </a:r>
                      <a:endParaRPr lang="hu-HU" sz="1600">
                        <a:effectLst/>
                        <a:latin typeface="Times New Roman" panose="02020603050405020304" pitchFamily="18" charset="0"/>
                        <a:ea typeface="Calibri" panose="020F0502020204030204" pitchFamily="34" charset="0"/>
                      </a:endParaRPr>
                    </a:p>
                  </a:txBody>
                  <a:tcPr marL="5335" marR="5335" marT="5335" marB="5335" anchor="ctr"/>
                </a:tc>
                <a:tc>
                  <a:txBody>
                    <a:bodyPr/>
                    <a:lstStyle/>
                    <a:p>
                      <a:pPr>
                        <a:spcAft>
                          <a:spcPts val="0"/>
                        </a:spcAft>
                      </a:pPr>
                      <a:r>
                        <a:rPr lang="hu-HU" sz="1600" u="sng">
                          <a:effectLst/>
                          <a:hlinkClick r:id="rId11" tooltip="SQL:2003"/>
                        </a:rPr>
                        <a:t>SQL:2003</a:t>
                      </a:r>
                      <a:r>
                        <a:rPr lang="hu-HU" sz="1600">
                          <a:effectLst/>
                        </a:rPr>
                        <a:t> </a:t>
                      </a:r>
                      <a:endParaRPr lang="hu-HU" sz="1600">
                        <a:effectLst/>
                        <a:latin typeface="Times New Roman" panose="02020603050405020304" pitchFamily="18" charset="0"/>
                        <a:ea typeface="Calibri" panose="020F0502020204030204" pitchFamily="34" charset="0"/>
                      </a:endParaRPr>
                    </a:p>
                  </a:txBody>
                  <a:tcPr marL="5335" marR="5335" marT="5335" marB="5335" anchor="ctr"/>
                </a:tc>
                <a:tc>
                  <a:txBody>
                    <a:bodyPr/>
                    <a:lstStyle/>
                    <a:p>
                      <a:endParaRPr lang="hu-HU" sz="1600" dirty="0">
                        <a:effectLst/>
                        <a:latin typeface="Times New Roman" panose="02020603050405020304" pitchFamily="18" charset="0"/>
                      </a:endParaRPr>
                    </a:p>
                  </a:txBody>
                  <a:tcPr marL="5335" marR="5335" marT="5335" marB="5335" anchor="ctr"/>
                </a:tc>
                <a:tc>
                  <a:txBody>
                    <a:bodyPr/>
                    <a:lstStyle/>
                    <a:p>
                      <a:pPr>
                        <a:spcAft>
                          <a:spcPts val="0"/>
                        </a:spcAft>
                      </a:pPr>
                      <a:r>
                        <a:rPr lang="hu-HU" sz="1600">
                          <a:effectLst/>
                        </a:rPr>
                        <a:t>Introduced </a:t>
                      </a:r>
                      <a:r>
                        <a:rPr lang="hu-HU" sz="1600" u="sng">
                          <a:effectLst/>
                          <a:hlinkClick r:id="rId12" tooltip="XML"/>
                        </a:rPr>
                        <a:t>XML</a:t>
                      </a:r>
                      <a:r>
                        <a:rPr lang="hu-HU" sz="1600">
                          <a:effectLst/>
                        </a:rPr>
                        <a:t>-related features (</a:t>
                      </a:r>
                      <a:r>
                        <a:rPr lang="hu-HU" sz="1600" u="sng">
                          <a:effectLst/>
                          <a:hlinkClick r:id="rId13" tooltip="SQL/XML"/>
                        </a:rPr>
                        <a:t>SQL/XML</a:t>
                      </a:r>
                      <a:r>
                        <a:rPr lang="hu-HU" sz="1600">
                          <a:effectLst/>
                        </a:rPr>
                        <a:t>), window functions, standardized sequences, and columns with auto-generated values (including identity-columns). </a:t>
                      </a:r>
                      <a:endParaRPr lang="hu-HU" sz="1600">
                        <a:effectLst/>
                        <a:latin typeface="Times New Roman" panose="02020603050405020304" pitchFamily="18" charset="0"/>
                        <a:ea typeface="Calibri" panose="020F0502020204030204" pitchFamily="34" charset="0"/>
                      </a:endParaRPr>
                    </a:p>
                  </a:txBody>
                  <a:tcPr marL="5335" marR="5335" marT="5335" marB="5335" anchor="ctr"/>
                </a:tc>
                <a:extLst>
                  <a:ext uri="{0D108BD9-81ED-4DB2-BD59-A6C34878D82A}">
                    <a16:rowId xmlns:a16="http://schemas.microsoft.com/office/drawing/2014/main" val="10005"/>
                  </a:ext>
                </a:extLst>
              </a:tr>
              <a:tr h="1513954">
                <a:tc>
                  <a:txBody>
                    <a:bodyPr/>
                    <a:lstStyle/>
                    <a:p>
                      <a:pPr>
                        <a:spcAft>
                          <a:spcPts val="0"/>
                        </a:spcAft>
                      </a:pPr>
                      <a:r>
                        <a:rPr lang="hu-HU" sz="1600">
                          <a:effectLst/>
                        </a:rPr>
                        <a:t>2006 </a:t>
                      </a:r>
                      <a:endParaRPr lang="hu-HU" sz="1600">
                        <a:effectLst/>
                        <a:latin typeface="Times New Roman" panose="02020603050405020304" pitchFamily="18" charset="0"/>
                        <a:ea typeface="Calibri" panose="020F0502020204030204" pitchFamily="34" charset="0"/>
                      </a:endParaRPr>
                    </a:p>
                  </a:txBody>
                  <a:tcPr marL="5335" marR="5335" marT="5335" marB="5335" anchor="ctr"/>
                </a:tc>
                <a:tc>
                  <a:txBody>
                    <a:bodyPr/>
                    <a:lstStyle/>
                    <a:p>
                      <a:pPr>
                        <a:spcAft>
                          <a:spcPts val="0"/>
                        </a:spcAft>
                      </a:pPr>
                      <a:r>
                        <a:rPr lang="hu-HU" sz="1600" u="sng">
                          <a:effectLst/>
                          <a:hlinkClick r:id="rId14" tooltip="SQL:2006"/>
                        </a:rPr>
                        <a:t>SQL:2006</a:t>
                      </a:r>
                      <a:r>
                        <a:rPr lang="hu-HU" sz="1600">
                          <a:effectLst/>
                        </a:rPr>
                        <a:t> </a:t>
                      </a:r>
                      <a:endParaRPr lang="hu-HU" sz="1600">
                        <a:effectLst/>
                        <a:latin typeface="Times New Roman" panose="02020603050405020304" pitchFamily="18" charset="0"/>
                        <a:ea typeface="Calibri" panose="020F0502020204030204" pitchFamily="34" charset="0"/>
                      </a:endParaRPr>
                    </a:p>
                  </a:txBody>
                  <a:tcPr marL="5335" marR="5335" marT="5335" marB="5335" anchor="ctr"/>
                </a:tc>
                <a:tc>
                  <a:txBody>
                    <a:bodyPr/>
                    <a:lstStyle/>
                    <a:p>
                      <a:endParaRPr lang="hu-HU" sz="1600" dirty="0">
                        <a:effectLst/>
                        <a:latin typeface="Times New Roman" panose="02020603050405020304" pitchFamily="18" charset="0"/>
                      </a:endParaRPr>
                    </a:p>
                  </a:txBody>
                  <a:tcPr marL="5335" marR="5335" marT="5335" marB="5335" anchor="ctr"/>
                </a:tc>
                <a:tc>
                  <a:txBody>
                    <a:bodyPr/>
                    <a:lstStyle/>
                    <a:p>
                      <a:pPr>
                        <a:spcAft>
                          <a:spcPts val="0"/>
                        </a:spcAft>
                      </a:pPr>
                      <a:r>
                        <a:rPr lang="hu-HU" sz="1600">
                          <a:effectLst/>
                        </a:rPr>
                        <a:t>ISO/IEC 9075-14:2006 defines ways that SQL can be used with XML. It defines ways of importing and storing XML data in an SQL database, manipulating it within the database, and publishing both XML and conventional SQL-data in XML form. In addition, it lets applications integrate queries into their SQL code with </a:t>
                      </a:r>
                      <a:r>
                        <a:rPr lang="hu-HU" sz="1600" u="sng">
                          <a:effectLst/>
                          <a:hlinkClick r:id="rId15" tooltip="XQuery"/>
                        </a:rPr>
                        <a:t>XQuery</a:t>
                      </a:r>
                      <a:r>
                        <a:rPr lang="hu-HU" sz="1600">
                          <a:effectLst/>
                        </a:rPr>
                        <a:t>, the XML Query Language published by the World Wide Web Consortium (</a:t>
                      </a:r>
                      <a:r>
                        <a:rPr lang="hu-HU" sz="1600" u="sng">
                          <a:effectLst/>
                          <a:hlinkClick r:id="rId16" tooltip="W3C"/>
                        </a:rPr>
                        <a:t>W3C</a:t>
                      </a:r>
                      <a:r>
                        <a:rPr lang="hu-HU" sz="1600">
                          <a:effectLst/>
                        </a:rPr>
                        <a:t>), to concurrently access ordinary SQL-data and XML documents.</a:t>
                      </a:r>
                      <a:r>
                        <a:rPr lang="hu-HU" sz="1600" u="sng" baseline="30000">
                          <a:effectLst/>
                          <a:hlinkClick r:id="rId17"/>
                        </a:rPr>
                        <a:t>[34]</a:t>
                      </a:r>
                      <a:r>
                        <a:rPr lang="hu-HU" sz="1600">
                          <a:effectLst/>
                        </a:rPr>
                        <a:t> </a:t>
                      </a:r>
                      <a:endParaRPr lang="hu-HU" sz="1600">
                        <a:effectLst/>
                        <a:latin typeface="Times New Roman" panose="02020603050405020304" pitchFamily="18" charset="0"/>
                        <a:ea typeface="Calibri" panose="020F0502020204030204" pitchFamily="34" charset="0"/>
                      </a:endParaRPr>
                    </a:p>
                  </a:txBody>
                  <a:tcPr marL="5335" marR="5335" marT="5335" marB="5335" anchor="ctr"/>
                </a:tc>
                <a:extLst>
                  <a:ext uri="{0D108BD9-81ED-4DB2-BD59-A6C34878D82A}">
                    <a16:rowId xmlns:a16="http://schemas.microsoft.com/office/drawing/2014/main" val="10006"/>
                  </a:ext>
                </a:extLst>
              </a:tr>
              <a:tr h="570916">
                <a:tc>
                  <a:txBody>
                    <a:bodyPr/>
                    <a:lstStyle/>
                    <a:p>
                      <a:pPr>
                        <a:spcAft>
                          <a:spcPts val="0"/>
                        </a:spcAft>
                      </a:pPr>
                      <a:r>
                        <a:rPr lang="hu-HU" sz="1600">
                          <a:effectLst/>
                        </a:rPr>
                        <a:t>2008 </a:t>
                      </a:r>
                      <a:endParaRPr lang="hu-HU" sz="1600">
                        <a:effectLst/>
                        <a:latin typeface="Times New Roman" panose="02020603050405020304" pitchFamily="18" charset="0"/>
                        <a:ea typeface="Calibri" panose="020F0502020204030204" pitchFamily="34" charset="0"/>
                      </a:endParaRPr>
                    </a:p>
                  </a:txBody>
                  <a:tcPr marL="5335" marR="5335" marT="5335" marB="5335" anchor="ctr"/>
                </a:tc>
                <a:tc>
                  <a:txBody>
                    <a:bodyPr/>
                    <a:lstStyle/>
                    <a:p>
                      <a:pPr>
                        <a:spcAft>
                          <a:spcPts val="0"/>
                        </a:spcAft>
                      </a:pPr>
                      <a:r>
                        <a:rPr lang="hu-HU" sz="1600" u="sng">
                          <a:effectLst/>
                          <a:hlinkClick r:id="rId18" tooltip="SQL:2008"/>
                        </a:rPr>
                        <a:t>SQL:2008</a:t>
                      </a:r>
                      <a:r>
                        <a:rPr lang="hu-HU" sz="1600">
                          <a:effectLst/>
                        </a:rPr>
                        <a:t> </a:t>
                      </a:r>
                      <a:endParaRPr lang="hu-HU" sz="1600">
                        <a:effectLst/>
                        <a:latin typeface="Times New Roman" panose="02020603050405020304" pitchFamily="18" charset="0"/>
                        <a:ea typeface="Calibri" panose="020F0502020204030204" pitchFamily="34" charset="0"/>
                      </a:endParaRPr>
                    </a:p>
                  </a:txBody>
                  <a:tcPr marL="5335" marR="5335" marT="5335" marB="5335" anchor="ctr"/>
                </a:tc>
                <a:tc>
                  <a:txBody>
                    <a:bodyPr/>
                    <a:lstStyle/>
                    <a:p>
                      <a:endParaRPr lang="hu-HU" sz="1600">
                        <a:effectLst/>
                        <a:latin typeface="Times New Roman" panose="02020603050405020304" pitchFamily="18" charset="0"/>
                      </a:endParaRPr>
                    </a:p>
                  </a:txBody>
                  <a:tcPr marL="5335" marR="5335" marT="5335" marB="5335" anchor="ctr"/>
                </a:tc>
                <a:tc>
                  <a:txBody>
                    <a:bodyPr/>
                    <a:lstStyle/>
                    <a:p>
                      <a:pPr>
                        <a:spcAft>
                          <a:spcPts val="0"/>
                        </a:spcAft>
                      </a:pPr>
                      <a:r>
                        <a:rPr lang="hu-HU" sz="1600">
                          <a:effectLst/>
                        </a:rPr>
                        <a:t>Legalizes ORDER BY outside cursor definitions. Adds INSTEAD OF triggers, TRUNCATE statement,</a:t>
                      </a:r>
                      <a:r>
                        <a:rPr lang="hu-HU" sz="1600" u="sng" baseline="30000">
                          <a:effectLst/>
                          <a:hlinkClick r:id="rId19"/>
                        </a:rPr>
                        <a:t>[35]</a:t>
                      </a:r>
                      <a:r>
                        <a:rPr lang="hu-HU" sz="1600">
                          <a:effectLst/>
                        </a:rPr>
                        <a:t> FETCH clause. </a:t>
                      </a:r>
                      <a:endParaRPr lang="hu-HU" sz="1600">
                        <a:effectLst/>
                        <a:latin typeface="Times New Roman" panose="02020603050405020304" pitchFamily="18" charset="0"/>
                        <a:ea typeface="Calibri" panose="020F0502020204030204" pitchFamily="34" charset="0"/>
                      </a:endParaRPr>
                    </a:p>
                  </a:txBody>
                  <a:tcPr marL="5335" marR="5335" marT="5335" marB="5335" anchor="ctr"/>
                </a:tc>
                <a:extLst>
                  <a:ext uri="{0D108BD9-81ED-4DB2-BD59-A6C34878D82A}">
                    <a16:rowId xmlns:a16="http://schemas.microsoft.com/office/drawing/2014/main" val="10007"/>
                  </a:ext>
                </a:extLst>
              </a:tr>
              <a:tr h="570916">
                <a:tc>
                  <a:txBody>
                    <a:bodyPr/>
                    <a:lstStyle/>
                    <a:p>
                      <a:pPr>
                        <a:spcAft>
                          <a:spcPts val="0"/>
                        </a:spcAft>
                      </a:pPr>
                      <a:r>
                        <a:rPr lang="hu-HU" sz="1600">
                          <a:effectLst/>
                        </a:rPr>
                        <a:t>2011 </a:t>
                      </a:r>
                      <a:endParaRPr lang="hu-HU" sz="1600">
                        <a:effectLst/>
                        <a:latin typeface="Times New Roman" panose="02020603050405020304" pitchFamily="18" charset="0"/>
                        <a:ea typeface="Calibri" panose="020F0502020204030204" pitchFamily="34" charset="0"/>
                      </a:endParaRPr>
                    </a:p>
                  </a:txBody>
                  <a:tcPr marL="5335" marR="5335" marT="5335" marB="5335" anchor="ctr"/>
                </a:tc>
                <a:tc>
                  <a:txBody>
                    <a:bodyPr/>
                    <a:lstStyle/>
                    <a:p>
                      <a:pPr>
                        <a:spcAft>
                          <a:spcPts val="0"/>
                        </a:spcAft>
                      </a:pPr>
                      <a:r>
                        <a:rPr lang="hu-HU" sz="1600" u="sng">
                          <a:effectLst/>
                          <a:hlinkClick r:id="rId20" tooltip="SQL:2011"/>
                        </a:rPr>
                        <a:t>SQL:2011</a:t>
                      </a:r>
                      <a:r>
                        <a:rPr lang="hu-HU" sz="1600">
                          <a:effectLst/>
                        </a:rPr>
                        <a:t> </a:t>
                      </a:r>
                      <a:endParaRPr lang="hu-HU" sz="1600">
                        <a:effectLst/>
                        <a:latin typeface="Times New Roman" panose="02020603050405020304" pitchFamily="18" charset="0"/>
                        <a:ea typeface="Calibri" panose="020F0502020204030204" pitchFamily="34" charset="0"/>
                      </a:endParaRPr>
                    </a:p>
                  </a:txBody>
                  <a:tcPr marL="5335" marR="5335" marT="5335" marB="5335" anchor="ctr"/>
                </a:tc>
                <a:tc>
                  <a:txBody>
                    <a:bodyPr/>
                    <a:lstStyle/>
                    <a:p>
                      <a:endParaRPr lang="hu-HU" sz="1600">
                        <a:effectLst/>
                        <a:latin typeface="Times New Roman" panose="02020603050405020304" pitchFamily="18" charset="0"/>
                      </a:endParaRPr>
                    </a:p>
                  </a:txBody>
                  <a:tcPr marL="5335" marR="5335" marT="5335" marB="5335" anchor="ctr"/>
                </a:tc>
                <a:tc>
                  <a:txBody>
                    <a:bodyPr/>
                    <a:lstStyle/>
                    <a:p>
                      <a:pPr>
                        <a:spcAft>
                          <a:spcPts val="0"/>
                        </a:spcAft>
                      </a:pPr>
                      <a:r>
                        <a:rPr lang="hu-HU" sz="1600">
                          <a:effectLst/>
                        </a:rPr>
                        <a:t>Adds temporal data (PERIOD FOR)</a:t>
                      </a:r>
                      <a:r>
                        <a:rPr lang="hu-HU" sz="1600" u="sng" baseline="30000">
                          <a:effectLst/>
                          <a:hlinkClick r:id="rId21"/>
                        </a:rPr>
                        <a:t>[36]</a:t>
                      </a:r>
                      <a:r>
                        <a:rPr lang="hu-HU" sz="1600">
                          <a:effectLst/>
                        </a:rPr>
                        <a:t> (more information at: </a:t>
                      </a:r>
                      <a:r>
                        <a:rPr lang="hu-HU" sz="1600" u="sng">
                          <a:effectLst/>
                          <a:hlinkClick r:id="rId22" tooltip="Temporal database"/>
                        </a:rPr>
                        <a:t>Temporal database#History</a:t>
                      </a:r>
                      <a:r>
                        <a:rPr lang="hu-HU" sz="1600">
                          <a:effectLst/>
                        </a:rPr>
                        <a:t>). Enhancements for window functions and FETCH clause.</a:t>
                      </a:r>
                      <a:r>
                        <a:rPr lang="hu-HU" sz="1600" u="sng" baseline="30000">
                          <a:effectLst/>
                          <a:hlinkClick r:id="rId23"/>
                        </a:rPr>
                        <a:t>[37]</a:t>
                      </a:r>
                      <a:r>
                        <a:rPr lang="hu-HU" sz="1600">
                          <a:effectLst/>
                        </a:rPr>
                        <a:t> </a:t>
                      </a:r>
                      <a:endParaRPr lang="hu-HU" sz="1600">
                        <a:effectLst/>
                        <a:latin typeface="Times New Roman" panose="02020603050405020304" pitchFamily="18" charset="0"/>
                        <a:ea typeface="Calibri" panose="020F0502020204030204" pitchFamily="34" charset="0"/>
                      </a:endParaRPr>
                    </a:p>
                  </a:txBody>
                  <a:tcPr marL="5335" marR="5335" marT="5335" marB="5335" anchor="ctr"/>
                </a:tc>
                <a:extLst>
                  <a:ext uri="{0D108BD9-81ED-4DB2-BD59-A6C34878D82A}">
                    <a16:rowId xmlns:a16="http://schemas.microsoft.com/office/drawing/2014/main" val="10008"/>
                  </a:ext>
                </a:extLst>
              </a:tr>
              <a:tr h="347210">
                <a:tc>
                  <a:txBody>
                    <a:bodyPr/>
                    <a:lstStyle/>
                    <a:p>
                      <a:pPr>
                        <a:spcAft>
                          <a:spcPts val="0"/>
                        </a:spcAft>
                      </a:pPr>
                      <a:r>
                        <a:rPr lang="hu-HU" sz="1600">
                          <a:effectLst/>
                        </a:rPr>
                        <a:t>2016 </a:t>
                      </a:r>
                      <a:endParaRPr lang="hu-HU" sz="1600">
                        <a:effectLst/>
                        <a:latin typeface="Times New Roman" panose="02020603050405020304" pitchFamily="18" charset="0"/>
                        <a:ea typeface="Calibri" panose="020F0502020204030204" pitchFamily="34" charset="0"/>
                      </a:endParaRPr>
                    </a:p>
                  </a:txBody>
                  <a:tcPr marL="5335" marR="5335" marT="5335" marB="5335" anchor="ctr"/>
                </a:tc>
                <a:tc>
                  <a:txBody>
                    <a:bodyPr/>
                    <a:lstStyle/>
                    <a:p>
                      <a:pPr>
                        <a:spcAft>
                          <a:spcPts val="0"/>
                        </a:spcAft>
                      </a:pPr>
                      <a:r>
                        <a:rPr lang="hu-HU" sz="1600" u="sng">
                          <a:effectLst/>
                          <a:hlinkClick r:id="rId24" tooltip="SQL:2016"/>
                        </a:rPr>
                        <a:t>SQL:2016</a:t>
                      </a:r>
                      <a:r>
                        <a:rPr lang="hu-HU" sz="1600">
                          <a:effectLst/>
                        </a:rPr>
                        <a:t> </a:t>
                      </a:r>
                      <a:endParaRPr lang="hu-HU" sz="1600">
                        <a:effectLst/>
                        <a:latin typeface="Times New Roman" panose="02020603050405020304" pitchFamily="18" charset="0"/>
                        <a:ea typeface="Calibri" panose="020F0502020204030204" pitchFamily="34" charset="0"/>
                      </a:endParaRPr>
                    </a:p>
                  </a:txBody>
                  <a:tcPr marL="5335" marR="5335" marT="5335" marB="5335" anchor="ctr"/>
                </a:tc>
                <a:tc>
                  <a:txBody>
                    <a:bodyPr/>
                    <a:lstStyle/>
                    <a:p>
                      <a:endParaRPr lang="hu-HU" sz="1600" dirty="0">
                        <a:effectLst/>
                        <a:latin typeface="Times New Roman" panose="02020603050405020304" pitchFamily="18" charset="0"/>
                      </a:endParaRPr>
                    </a:p>
                  </a:txBody>
                  <a:tcPr marL="5335" marR="5335" marT="5335" marB="5335" anchor="ctr"/>
                </a:tc>
                <a:tc>
                  <a:txBody>
                    <a:bodyPr/>
                    <a:lstStyle/>
                    <a:p>
                      <a:pPr>
                        <a:spcAft>
                          <a:spcPts val="0"/>
                        </a:spcAft>
                      </a:pPr>
                      <a:r>
                        <a:rPr lang="hu-HU" sz="1600" dirty="0" err="1">
                          <a:effectLst/>
                        </a:rPr>
                        <a:t>Adds</a:t>
                      </a:r>
                      <a:r>
                        <a:rPr lang="hu-HU" sz="1600" dirty="0">
                          <a:effectLst/>
                        </a:rPr>
                        <a:t> </a:t>
                      </a:r>
                      <a:r>
                        <a:rPr lang="hu-HU" sz="1600" dirty="0" err="1">
                          <a:effectLst/>
                        </a:rPr>
                        <a:t>row</a:t>
                      </a:r>
                      <a:r>
                        <a:rPr lang="hu-HU" sz="1600" dirty="0">
                          <a:effectLst/>
                        </a:rPr>
                        <a:t> </a:t>
                      </a:r>
                      <a:r>
                        <a:rPr lang="hu-HU" sz="1600" dirty="0" err="1">
                          <a:effectLst/>
                        </a:rPr>
                        <a:t>pattern</a:t>
                      </a:r>
                      <a:r>
                        <a:rPr lang="hu-HU" sz="1600" dirty="0">
                          <a:effectLst/>
                        </a:rPr>
                        <a:t> </a:t>
                      </a:r>
                      <a:r>
                        <a:rPr lang="hu-HU" sz="1600" dirty="0" err="1">
                          <a:effectLst/>
                        </a:rPr>
                        <a:t>matching</a:t>
                      </a:r>
                      <a:r>
                        <a:rPr lang="hu-HU" sz="1600" dirty="0">
                          <a:effectLst/>
                        </a:rPr>
                        <a:t>, </a:t>
                      </a:r>
                      <a:r>
                        <a:rPr lang="hu-HU" sz="1600" dirty="0" err="1">
                          <a:effectLst/>
                        </a:rPr>
                        <a:t>polymorphic</a:t>
                      </a:r>
                      <a:r>
                        <a:rPr lang="hu-HU" sz="1600" dirty="0">
                          <a:effectLst/>
                        </a:rPr>
                        <a:t> </a:t>
                      </a:r>
                      <a:r>
                        <a:rPr lang="hu-HU" sz="1600" dirty="0" err="1">
                          <a:effectLst/>
                        </a:rPr>
                        <a:t>table</a:t>
                      </a:r>
                      <a:r>
                        <a:rPr lang="hu-HU" sz="1600" dirty="0">
                          <a:effectLst/>
                        </a:rPr>
                        <a:t> </a:t>
                      </a:r>
                      <a:r>
                        <a:rPr lang="hu-HU" sz="1600" dirty="0" err="1">
                          <a:effectLst/>
                        </a:rPr>
                        <a:t>functions</a:t>
                      </a:r>
                      <a:r>
                        <a:rPr lang="hu-HU" sz="1600" dirty="0">
                          <a:effectLst/>
                        </a:rPr>
                        <a:t>, JSON. </a:t>
                      </a:r>
                      <a:endParaRPr lang="hu-HU" sz="1600" dirty="0">
                        <a:effectLst/>
                        <a:latin typeface="Times New Roman" panose="02020603050405020304" pitchFamily="18" charset="0"/>
                        <a:ea typeface="Calibri" panose="020F0502020204030204" pitchFamily="34" charset="0"/>
                      </a:endParaRPr>
                    </a:p>
                  </a:txBody>
                  <a:tcPr marL="5335" marR="5335" marT="5335" marB="5335"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7310988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357351" y="450165"/>
            <a:ext cx="11331885" cy="6158025"/>
          </a:xfrm>
        </p:spPr>
        <p:txBody>
          <a:bodyPr>
            <a:normAutofit fontScale="70000" lnSpcReduction="20000"/>
          </a:bodyPr>
          <a:lstStyle/>
          <a:p>
            <a:pPr marL="0" indent="0" algn="ctr">
              <a:buNone/>
            </a:pPr>
            <a:r>
              <a:rPr lang="hu-HU" sz="3400" b="1" dirty="0"/>
              <a:t>Általános jellemzők</a:t>
            </a:r>
            <a:endParaRPr lang="hu-HU" sz="3400" dirty="0"/>
          </a:p>
          <a:p>
            <a:pPr marL="0" indent="0">
              <a:buNone/>
            </a:pPr>
            <a:r>
              <a:rPr lang="hu-HU" b="1" dirty="0"/>
              <a:t>Jellemzői:</a:t>
            </a:r>
            <a:endParaRPr lang="hu-HU" dirty="0"/>
          </a:p>
          <a:p>
            <a:pPr marL="0" indent="0">
              <a:buNone/>
            </a:pPr>
            <a:r>
              <a:rPr lang="hu-HU" dirty="0"/>
              <a:t>- Nem algoritmikus, </a:t>
            </a:r>
            <a:r>
              <a:rPr lang="hu-HU" u="sng" dirty="0" smtClean="0"/>
              <a:t>deklaratív </a:t>
            </a:r>
            <a:r>
              <a:rPr lang="hu-HU" u="sng" dirty="0"/>
              <a:t>nyelv</a:t>
            </a:r>
            <a:r>
              <a:rPr lang="hu-HU" dirty="0"/>
              <a:t>:</a:t>
            </a:r>
          </a:p>
          <a:p>
            <a:pPr marL="365125" indent="0">
              <a:lnSpc>
                <a:spcPct val="100000"/>
              </a:lnSpc>
              <a:spcBef>
                <a:spcPts val="600"/>
              </a:spcBef>
              <a:buNone/>
            </a:pPr>
            <a:r>
              <a:rPr lang="hu-HU" dirty="0"/>
              <a:t>Parancsnyelv jellegű, azaz </a:t>
            </a:r>
            <a:r>
              <a:rPr lang="hu-HU" dirty="0" smtClean="0"/>
              <a:t>lényegében </a:t>
            </a:r>
            <a:r>
              <a:rPr lang="hu-HU" dirty="0"/>
              <a:t>azt fogalmazhatjuk meg vele, hogy mit akarunk csinálni, a hogyant azaz a feladat megoldási algoritmusát nem kell a felhasználónak megadni. Nincsenek benne az algoritmikus nyelvekben megszokott utasítások (ciklusok, feltételes elágazások, stb</a:t>
            </a:r>
            <a:r>
              <a:rPr lang="hu-HU" dirty="0" smtClean="0"/>
              <a:t>.)</a:t>
            </a:r>
          </a:p>
          <a:p>
            <a:pPr marL="365125" indent="0">
              <a:lnSpc>
                <a:spcPct val="100000"/>
              </a:lnSpc>
              <a:spcBef>
                <a:spcPts val="600"/>
              </a:spcBef>
              <a:buNone/>
            </a:pPr>
            <a:r>
              <a:rPr lang="hu-HU" dirty="0" smtClean="0"/>
              <a:t>(válassza </a:t>
            </a:r>
            <a:r>
              <a:rPr lang="hu-HU" dirty="0"/>
              <a:t>ki a nevet az alkalmazottakból - </a:t>
            </a:r>
            <a:r>
              <a:rPr lang="hu-HU" dirty="0" err="1"/>
              <a:t>select</a:t>
            </a:r>
            <a:r>
              <a:rPr lang="hu-HU" dirty="0"/>
              <a:t> </a:t>
            </a:r>
            <a:r>
              <a:rPr lang="hu-HU" dirty="0" err="1"/>
              <a:t>name</a:t>
            </a:r>
            <a:r>
              <a:rPr lang="hu-HU" dirty="0"/>
              <a:t> </a:t>
            </a:r>
            <a:r>
              <a:rPr lang="hu-HU" dirty="0" err="1"/>
              <a:t>from</a:t>
            </a:r>
            <a:r>
              <a:rPr lang="hu-HU" dirty="0"/>
              <a:t> </a:t>
            </a:r>
            <a:r>
              <a:rPr lang="hu-HU" dirty="0" err="1" smtClean="0"/>
              <a:t>employees</a:t>
            </a:r>
            <a:r>
              <a:rPr lang="hu-HU" dirty="0" smtClean="0"/>
              <a:t>)</a:t>
            </a:r>
            <a:endParaRPr lang="hu-HU" dirty="0"/>
          </a:p>
          <a:p>
            <a:pPr marL="0" indent="0">
              <a:buNone/>
            </a:pPr>
            <a:r>
              <a:rPr lang="hu-HU" dirty="0" smtClean="0"/>
              <a:t>- </a:t>
            </a:r>
            <a:r>
              <a:rPr lang="hu-HU" u="sng" dirty="0"/>
              <a:t>Halmazorientált</a:t>
            </a:r>
            <a:r>
              <a:rPr lang="hu-HU" dirty="0"/>
              <a:t>:</a:t>
            </a:r>
          </a:p>
          <a:p>
            <a:pPr marL="365125" indent="0">
              <a:lnSpc>
                <a:spcPct val="100000"/>
              </a:lnSpc>
              <a:spcBef>
                <a:spcPts val="600"/>
              </a:spcBef>
              <a:buNone/>
            </a:pPr>
            <a:r>
              <a:rPr lang="hu-HU" dirty="0"/>
              <a:t>Táblákat mint a sorok (rekordok) halmazát tekintjük. Az utasításban megfogalmazott feltételnek eleget tevő összes sor részt vesz a műveletben</a:t>
            </a:r>
            <a:r>
              <a:rPr lang="hu-HU" dirty="0" smtClean="0"/>
              <a:t>.</a:t>
            </a:r>
          </a:p>
          <a:p>
            <a:pPr marL="0" indent="0">
              <a:lnSpc>
                <a:spcPct val="100000"/>
              </a:lnSpc>
              <a:spcBef>
                <a:spcPts val="600"/>
              </a:spcBef>
              <a:buNone/>
            </a:pPr>
            <a:r>
              <a:rPr lang="hu-HU" dirty="0" smtClean="0"/>
              <a:t>- </a:t>
            </a:r>
            <a:r>
              <a:rPr lang="hu-HU" u="sng" dirty="0"/>
              <a:t>Teljes adat - nyelv függetlenség</a:t>
            </a:r>
            <a:r>
              <a:rPr lang="hu-HU" dirty="0"/>
              <a:t>: fizikai, és logikai szinten</a:t>
            </a:r>
          </a:p>
          <a:p>
            <a:pPr marL="365125" indent="0">
              <a:lnSpc>
                <a:spcPct val="100000"/>
              </a:lnSpc>
              <a:buNone/>
            </a:pPr>
            <a:r>
              <a:rPr lang="hu-HU" dirty="0"/>
              <a:t>Fizikai szinten: az adatok fizikai tárolási, hozzáférési, ábrázolási módjában bekövetkező változáskor nincs szükség a programok módosítására.</a:t>
            </a:r>
          </a:p>
          <a:p>
            <a:pPr marL="365125" indent="0">
              <a:lnSpc>
                <a:spcPct val="100000"/>
              </a:lnSpc>
              <a:spcBef>
                <a:spcPts val="600"/>
              </a:spcBef>
              <a:buNone/>
            </a:pPr>
            <a:r>
              <a:rPr lang="hu-HU" dirty="0"/>
              <a:t>Logikai szinten: a programokat nem befolyásolja az adatok logikai szerkezetének megváltozása: pl. sorok, oszlopok sorrendje, új oszlopok, indexek, </a:t>
            </a:r>
            <a:r>
              <a:rPr lang="hu-HU" dirty="0" err="1"/>
              <a:t>tablespace-ek</a:t>
            </a:r>
            <a:r>
              <a:rPr lang="hu-HU" dirty="0"/>
              <a:t>, stb.</a:t>
            </a:r>
          </a:p>
          <a:p>
            <a:pPr marL="0" indent="0">
              <a:lnSpc>
                <a:spcPct val="120000"/>
              </a:lnSpc>
              <a:spcBef>
                <a:spcPts val="0"/>
              </a:spcBef>
              <a:buNone/>
            </a:pPr>
            <a:r>
              <a:rPr lang="hu-HU" dirty="0"/>
              <a:t>- </a:t>
            </a:r>
            <a:r>
              <a:rPr lang="hu-HU" u="sng" dirty="0"/>
              <a:t>Szabványos</a:t>
            </a:r>
            <a:r>
              <a:rPr lang="hu-HU" dirty="0"/>
              <a:t>:</a:t>
            </a:r>
          </a:p>
          <a:p>
            <a:pPr marL="365125" indent="0">
              <a:lnSpc>
                <a:spcPct val="120000"/>
              </a:lnSpc>
              <a:spcBef>
                <a:spcPts val="0"/>
              </a:spcBef>
              <a:buNone/>
            </a:pPr>
            <a:r>
              <a:rPr lang="hu-HU" dirty="0" smtClean="0"/>
              <a:t>Egy </a:t>
            </a:r>
            <a:r>
              <a:rPr lang="hu-HU" dirty="0"/>
              <a:t>szabványnak kötelező, ajánlott, szabadon választott részei vannak.</a:t>
            </a:r>
          </a:p>
          <a:p>
            <a:pPr marL="365125" indent="0">
              <a:lnSpc>
                <a:spcPct val="120000"/>
              </a:lnSpc>
              <a:spcBef>
                <a:spcPts val="0"/>
              </a:spcBef>
              <a:buNone/>
            </a:pPr>
            <a:r>
              <a:rPr lang="hu-HU" dirty="0"/>
              <a:t>A szabványban van egy SQL utasításcsoport, amelyet minden SQL alapú szoftver implementációnak meg kell valósítani, de mindegyik implementáció plusz lehetőséget is nyújt a standard SQL-hez képest, azaz felülről kompatibilis a szabvánnyal.</a:t>
            </a:r>
          </a:p>
          <a:p>
            <a:pPr marL="0" indent="0">
              <a:buNone/>
            </a:pPr>
            <a:endParaRPr lang="hu-HU" dirty="0"/>
          </a:p>
        </p:txBody>
      </p:sp>
    </p:spTree>
    <p:extLst>
      <p:ext uri="{BB962C8B-B14F-4D97-AF65-F5344CB8AC3E}">
        <p14:creationId xmlns:p14="http://schemas.microsoft.com/office/powerpoint/2010/main" val="20118254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464234"/>
            <a:ext cx="10515600" cy="5712729"/>
          </a:xfrm>
        </p:spPr>
        <p:txBody>
          <a:bodyPr/>
          <a:lstStyle/>
          <a:p>
            <a:pPr marL="0" indent="0">
              <a:buNone/>
            </a:pPr>
            <a:r>
              <a:rPr lang="hu-HU" b="1" dirty="0"/>
              <a:t>Szintaxis</a:t>
            </a:r>
            <a:endParaRPr lang="hu-HU" dirty="0"/>
          </a:p>
          <a:p>
            <a:pPr lvl="0"/>
            <a:r>
              <a:rPr lang="hu-HU" dirty="0"/>
              <a:t>Kisbetű és nagybetű egyenértékű</a:t>
            </a:r>
          </a:p>
          <a:p>
            <a:pPr lvl="0"/>
            <a:r>
              <a:rPr lang="hu-HU" dirty="0"/>
              <a:t>Utasítások sorfolytonosan, szóközökkel, tabulátorokkal tagolhatók és több sorba írhatók</a:t>
            </a:r>
          </a:p>
          <a:p>
            <a:pPr lvl="0"/>
            <a:r>
              <a:rPr lang="hu-HU" dirty="0"/>
              <a:t>Utasítások lezárás: pontosvessző</a:t>
            </a:r>
          </a:p>
          <a:p>
            <a:r>
              <a:rPr lang="hu-HU" dirty="0"/>
              <a:t>Változók nincsenek, tábla- és oszlopnevekre lehet hivatkozni</a:t>
            </a:r>
          </a:p>
          <a:p>
            <a:pPr marL="715963" indent="0">
              <a:buNone/>
            </a:pPr>
            <a:r>
              <a:rPr lang="hu-HU" dirty="0" smtClean="0"/>
              <a:t>Jelölés</a:t>
            </a:r>
            <a:r>
              <a:rPr lang="hu-HU" dirty="0"/>
              <a:t>: [tábla </a:t>
            </a:r>
            <a:r>
              <a:rPr lang="hu-HU" b="1" dirty="0"/>
              <a:t>.</a:t>
            </a:r>
            <a:r>
              <a:rPr lang="hu-HU" dirty="0"/>
              <a:t> ] oszlop</a:t>
            </a:r>
          </a:p>
          <a:p>
            <a:r>
              <a:rPr lang="pt-BR" dirty="0" smtClean="0"/>
              <a:t> </a:t>
            </a:r>
            <a:r>
              <a:rPr lang="pt-BR" dirty="0"/>
              <a:t>Alias név megadása: régi_név </a:t>
            </a:r>
            <a:r>
              <a:rPr lang="hu-HU" dirty="0" smtClean="0"/>
              <a:t>[</a:t>
            </a:r>
            <a:r>
              <a:rPr lang="pt-BR" dirty="0" smtClean="0"/>
              <a:t>AS</a:t>
            </a:r>
            <a:r>
              <a:rPr lang="hu-HU" dirty="0" smtClean="0"/>
              <a:t>]</a:t>
            </a:r>
            <a:r>
              <a:rPr lang="pt-BR" dirty="0" smtClean="0"/>
              <a:t> </a:t>
            </a:r>
            <a:r>
              <a:rPr lang="pt-BR" dirty="0"/>
              <a:t>új_név</a:t>
            </a:r>
          </a:p>
          <a:p>
            <a:r>
              <a:rPr lang="hu-HU" dirty="0"/>
              <a:t> </a:t>
            </a:r>
            <a:r>
              <a:rPr lang="hu-HU" dirty="0" smtClean="0"/>
              <a:t>Szöveg konstansok </a:t>
            </a:r>
            <a:r>
              <a:rPr lang="hu-HU" dirty="0"/>
              <a:t>a </a:t>
            </a:r>
            <a:r>
              <a:rPr lang="hu-HU" dirty="0" smtClean="0"/>
              <a:t>'  ' jelek között</a:t>
            </a:r>
          </a:p>
          <a:p>
            <a:endParaRPr lang="hu-HU" dirty="0"/>
          </a:p>
        </p:txBody>
      </p:sp>
    </p:spTree>
    <p:extLst>
      <p:ext uri="{BB962C8B-B14F-4D97-AF65-F5344CB8AC3E}">
        <p14:creationId xmlns:p14="http://schemas.microsoft.com/office/powerpoint/2010/main" val="10433359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492368"/>
            <a:ext cx="10515600" cy="5922499"/>
          </a:xfrm>
        </p:spPr>
        <p:txBody>
          <a:bodyPr>
            <a:normAutofit fontScale="77500" lnSpcReduction="20000"/>
          </a:bodyPr>
          <a:lstStyle/>
          <a:p>
            <a:pPr marL="0" indent="0" algn="ctr">
              <a:lnSpc>
                <a:spcPct val="120000"/>
              </a:lnSpc>
              <a:spcBef>
                <a:spcPts val="0"/>
              </a:spcBef>
              <a:buNone/>
            </a:pPr>
            <a:r>
              <a:rPr lang="hu-HU" sz="4600" b="1" dirty="0" smtClean="0"/>
              <a:t>SELECT </a:t>
            </a:r>
            <a:r>
              <a:rPr lang="hu-HU" sz="4600" b="1" dirty="0" err="1" smtClean="0"/>
              <a:t>Postgresben</a:t>
            </a:r>
            <a:endParaRPr lang="hu-HU" sz="4600" b="1" dirty="0" smtClean="0"/>
          </a:p>
          <a:p>
            <a:pPr marL="0" indent="0">
              <a:lnSpc>
                <a:spcPct val="120000"/>
              </a:lnSpc>
              <a:spcBef>
                <a:spcPts val="0"/>
              </a:spcBef>
              <a:buNone/>
            </a:pPr>
            <a:r>
              <a:rPr lang="hu-HU" dirty="0" smtClean="0"/>
              <a:t>[ WITH [ RECURSIVE ] </a:t>
            </a:r>
            <a:r>
              <a:rPr lang="hu-HU" dirty="0" err="1" smtClean="0"/>
              <a:t>with</a:t>
            </a:r>
            <a:r>
              <a:rPr lang="hu-HU" dirty="0" smtClean="0"/>
              <a:t>_</a:t>
            </a:r>
            <a:r>
              <a:rPr lang="hu-HU" dirty="0" err="1" smtClean="0"/>
              <a:t>query</a:t>
            </a:r>
            <a:r>
              <a:rPr lang="hu-HU" dirty="0" smtClean="0"/>
              <a:t> [, ...] ]</a:t>
            </a:r>
          </a:p>
          <a:p>
            <a:pPr marL="0" indent="0">
              <a:lnSpc>
                <a:spcPct val="120000"/>
              </a:lnSpc>
              <a:spcBef>
                <a:spcPts val="0"/>
              </a:spcBef>
              <a:buNone/>
            </a:pPr>
            <a:r>
              <a:rPr lang="hu-HU" dirty="0" smtClean="0"/>
              <a:t>SELECT [ ALL | DISTINCT [ ON ( </a:t>
            </a:r>
            <a:r>
              <a:rPr lang="hu-HU" dirty="0" err="1" smtClean="0"/>
              <a:t>expression</a:t>
            </a:r>
            <a:r>
              <a:rPr lang="hu-HU" dirty="0" smtClean="0"/>
              <a:t> [, ...] ) ] ]</a:t>
            </a:r>
          </a:p>
          <a:p>
            <a:pPr marL="0" indent="0">
              <a:lnSpc>
                <a:spcPct val="120000"/>
              </a:lnSpc>
              <a:spcBef>
                <a:spcPts val="0"/>
              </a:spcBef>
              <a:buNone/>
            </a:pPr>
            <a:r>
              <a:rPr lang="hu-HU" dirty="0" smtClean="0"/>
              <a:t>    [ * | </a:t>
            </a:r>
            <a:r>
              <a:rPr lang="hu-HU" dirty="0" err="1" smtClean="0"/>
              <a:t>expression</a:t>
            </a:r>
            <a:r>
              <a:rPr lang="hu-HU" dirty="0" smtClean="0"/>
              <a:t> [ [ AS ] output_</a:t>
            </a:r>
            <a:r>
              <a:rPr lang="hu-HU" dirty="0" err="1" smtClean="0"/>
              <a:t>name</a:t>
            </a:r>
            <a:r>
              <a:rPr lang="hu-HU" dirty="0" smtClean="0"/>
              <a:t> ] [, ...] ]</a:t>
            </a:r>
          </a:p>
          <a:p>
            <a:pPr marL="0" indent="0">
              <a:lnSpc>
                <a:spcPct val="120000"/>
              </a:lnSpc>
              <a:spcBef>
                <a:spcPts val="0"/>
              </a:spcBef>
              <a:buNone/>
            </a:pPr>
            <a:r>
              <a:rPr lang="hu-HU" dirty="0" smtClean="0"/>
              <a:t>    [ FROM </a:t>
            </a:r>
            <a:r>
              <a:rPr lang="hu-HU" dirty="0" err="1" smtClean="0"/>
              <a:t>from</a:t>
            </a:r>
            <a:r>
              <a:rPr lang="hu-HU" dirty="0" smtClean="0"/>
              <a:t>_</a:t>
            </a:r>
            <a:r>
              <a:rPr lang="hu-HU" dirty="0" err="1" smtClean="0"/>
              <a:t>item</a:t>
            </a:r>
            <a:r>
              <a:rPr lang="hu-HU" dirty="0" smtClean="0"/>
              <a:t> [, ...] ]</a:t>
            </a:r>
          </a:p>
          <a:p>
            <a:pPr marL="0" indent="0">
              <a:lnSpc>
                <a:spcPct val="120000"/>
              </a:lnSpc>
              <a:spcBef>
                <a:spcPts val="0"/>
              </a:spcBef>
              <a:buNone/>
            </a:pPr>
            <a:r>
              <a:rPr lang="hu-HU" dirty="0" smtClean="0"/>
              <a:t>    [ WHERE </a:t>
            </a:r>
            <a:r>
              <a:rPr lang="hu-HU" dirty="0" err="1" smtClean="0"/>
              <a:t>condition</a:t>
            </a:r>
            <a:r>
              <a:rPr lang="hu-HU" dirty="0" smtClean="0"/>
              <a:t> ]</a:t>
            </a:r>
          </a:p>
          <a:p>
            <a:pPr marL="0" indent="0">
              <a:lnSpc>
                <a:spcPct val="120000"/>
              </a:lnSpc>
              <a:spcBef>
                <a:spcPts val="0"/>
              </a:spcBef>
              <a:buNone/>
            </a:pPr>
            <a:r>
              <a:rPr lang="hu-HU" dirty="0" smtClean="0"/>
              <a:t>    [ GROUP BY </a:t>
            </a:r>
            <a:r>
              <a:rPr lang="hu-HU" dirty="0" err="1" smtClean="0"/>
              <a:t>grouping</a:t>
            </a:r>
            <a:r>
              <a:rPr lang="hu-HU" dirty="0" smtClean="0"/>
              <a:t>_</a:t>
            </a:r>
            <a:r>
              <a:rPr lang="hu-HU" dirty="0" err="1" smtClean="0"/>
              <a:t>element</a:t>
            </a:r>
            <a:r>
              <a:rPr lang="hu-HU" dirty="0" smtClean="0"/>
              <a:t> [, ...] ]</a:t>
            </a:r>
          </a:p>
          <a:p>
            <a:pPr marL="0" indent="0">
              <a:lnSpc>
                <a:spcPct val="120000"/>
              </a:lnSpc>
              <a:spcBef>
                <a:spcPts val="0"/>
              </a:spcBef>
              <a:buNone/>
            </a:pPr>
            <a:r>
              <a:rPr lang="hu-HU" dirty="0" smtClean="0"/>
              <a:t>    [ HAVING </a:t>
            </a:r>
            <a:r>
              <a:rPr lang="hu-HU" dirty="0" err="1" smtClean="0"/>
              <a:t>condition</a:t>
            </a:r>
            <a:r>
              <a:rPr lang="hu-HU" dirty="0" smtClean="0"/>
              <a:t> [, ...] ]</a:t>
            </a:r>
          </a:p>
          <a:p>
            <a:pPr marL="0" indent="0">
              <a:lnSpc>
                <a:spcPct val="120000"/>
              </a:lnSpc>
              <a:spcBef>
                <a:spcPts val="0"/>
              </a:spcBef>
              <a:buNone/>
            </a:pPr>
            <a:r>
              <a:rPr lang="hu-HU" dirty="0" smtClean="0"/>
              <a:t>    [ WINDOW </a:t>
            </a:r>
            <a:r>
              <a:rPr lang="hu-HU" dirty="0" err="1" smtClean="0"/>
              <a:t>window</a:t>
            </a:r>
            <a:r>
              <a:rPr lang="hu-HU" dirty="0" smtClean="0"/>
              <a:t>_</a:t>
            </a:r>
            <a:r>
              <a:rPr lang="hu-HU" dirty="0" err="1" smtClean="0"/>
              <a:t>name</a:t>
            </a:r>
            <a:r>
              <a:rPr lang="hu-HU" dirty="0" smtClean="0"/>
              <a:t> AS ( </a:t>
            </a:r>
            <a:r>
              <a:rPr lang="hu-HU" dirty="0" err="1" smtClean="0"/>
              <a:t>window</a:t>
            </a:r>
            <a:r>
              <a:rPr lang="hu-HU" dirty="0" smtClean="0"/>
              <a:t>_</a:t>
            </a:r>
            <a:r>
              <a:rPr lang="hu-HU" dirty="0" err="1" smtClean="0"/>
              <a:t>definition</a:t>
            </a:r>
            <a:r>
              <a:rPr lang="hu-HU" dirty="0" smtClean="0"/>
              <a:t> ) [, ...] ]</a:t>
            </a:r>
          </a:p>
          <a:p>
            <a:pPr marL="0" indent="0">
              <a:lnSpc>
                <a:spcPct val="120000"/>
              </a:lnSpc>
              <a:spcBef>
                <a:spcPts val="0"/>
              </a:spcBef>
              <a:buNone/>
            </a:pPr>
            <a:r>
              <a:rPr lang="hu-HU" dirty="0" smtClean="0"/>
              <a:t>    [ { UNION | INTERSECT | EXCEPT } [ ALL | DISTINCT ] </a:t>
            </a:r>
            <a:r>
              <a:rPr lang="hu-HU" dirty="0" err="1" smtClean="0"/>
              <a:t>select</a:t>
            </a:r>
            <a:r>
              <a:rPr lang="hu-HU" dirty="0" smtClean="0"/>
              <a:t> ]</a:t>
            </a:r>
          </a:p>
          <a:p>
            <a:pPr marL="0" indent="0">
              <a:lnSpc>
                <a:spcPct val="120000"/>
              </a:lnSpc>
              <a:spcBef>
                <a:spcPts val="0"/>
              </a:spcBef>
              <a:buNone/>
            </a:pPr>
            <a:r>
              <a:rPr lang="hu-HU" dirty="0" smtClean="0"/>
              <a:t>    [ ORDER BY </a:t>
            </a:r>
            <a:r>
              <a:rPr lang="hu-HU" dirty="0" err="1" smtClean="0"/>
              <a:t>expression</a:t>
            </a:r>
            <a:r>
              <a:rPr lang="hu-HU" dirty="0" smtClean="0"/>
              <a:t> [ ASC | DESC | USING operator ] [ NULLS { FIRST | LAST } ] [, ...] ]</a:t>
            </a:r>
          </a:p>
          <a:p>
            <a:pPr marL="0" indent="0">
              <a:lnSpc>
                <a:spcPct val="120000"/>
              </a:lnSpc>
              <a:spcBef>
                <a:spcPts val="0"/>
              </a:spcBef>
              <a:buNone/>
            </a:pPr>
            <a:r>
              <a:rPr lang="hu-HU" dirty="0" smtClean="0"/>
              <a:t>    [ LIMIT { </a:t>
            </a:r>
            <a:r>
              <a:rPr lang="hu-HU" dirty="0" err="1" smtClean="0"/>
              <a:t>count</a:t>
            </a:r>
            <a:r>
              <a:rPr lang="hu-HU" dirty="0" smtClean="0"/>
              <a:t> | ALL } ]</a:t>
            </a:r>
          </a:p>
          <a:p>
            <a:pPr marL="0" indent="0">
              <a:lnSpc>
                <a:spcPct val="120000"/>
              </a:lnSpc>
              <a:spcBef>
                <a:spcPts val="0"/>
              </a:spcBef>
              <a:buNone/>
            </a:pPr>
            <a:r>
              <a:rPr lang="hu-HU" dirty="0" smtClean="0"/>
              <a:t>    [ OFFSET start [ ROW | ROWS ] ]</a:t>
            </a:r>
          </a:p>
          <a:p>
            <a:pPr marL="0" indent="0">
              <a:lnSpc>
                <a:spcPct val="120000"/>
              </a:lnSpc>
              <a:spcBef>
                <a:spcPts val="0"/>
              </a:spcBef>
              <a:buNone/>
            </a:pPr>
            <a:r>
              <a:rPr lang="hu-HU" dirty="0" smtClean="0"/>
              <a:t>    [ FETCH { FIRST | NEXT } [ </a:t>
            </a:r>
            <a:r>
              <a:rPr lang="hu-HU" dirty="0" err="1" smtClean="0"/>
              <a:t>count</a:t>
            </a:r>
            <a:r>
              <a:rPr lang="hu-HU" dirty="0" smtClean="0"/>
              <a:t> ] { ROW | ROWS } ONLY ]</a:t>
            </a:r>
          </a:p>
          <a:p>
            <a:pPr marL="0" indent="0">
              <a:lnSpc>
                <a:spcPct val="120000"/>
              </a:lnSpc>
              <a:spcBef>
                <a:spcPts val="0"/>
              </a:spcBef>
              <a:buNone/>
            </a:pPr>
            <a:r>
              <a:rPr lang="hu-HU" dirty="0" smtClean="0"/>
              <a:t>    [ FOR { UPDATE | NO KEY UPDATE | SHARE | KEY SHARE } [ OF </a:t>
            </a:r>
            <a:r>
              <a:rPr lang="hu-HU" dirty="0" err="1" smtClean="0"/>
              <a:t>table_name</a:t>
            </a:r>
            <a:r>
              <a:rPr lang="hu-HU" dirty="0" smtClean="0"/>
              <a:t> [, ...] ] </a:t>
            </a:r>
            <a:endParaRPr lang="hu-HU" dirty="0" smtClean="0"/>
          </a:p>
          <a:p>
            <a:pPr marL="0" indent="0">
              <a:lnSpc>
                <a:spcPct val="120000"/>
              </a:lnSpc>
              <a:spcBef>
                <a:spcPts val="0"/>
              </a:spcBef>
              <a:buNone/>
            </a:pPr>
            <a:r>
              <a:rPr lang="hu-HU" dirty="0"/>
              <a:t> </a:t>
            </a:r>
            <a:r>
              <a:rPr lang="hu-HU" dirty="0" smtClean="0"/>
              <a:t>   </a:t>
            </a:r>
            <a:r>
              <a:rPr lang="hu-HU" dirty="0" smtClean="0"/>
              <a:t>[ </a:t>
            </a:r>
            <a:r>
              <a:rPr lang="hu-HU" dirty="0" smtClean="0"/>
              <a:t>NOWAIT | SKIP LOCKED ] [...] ]</a:t>
            </a:r>
          </a:p>
          <a:p>
            <a:pPr marL="0" indent="0">
              <a:buNone/>
            </a:pPr>
            <a:endParaRPr lang="hu-HU" dirty="0"/>
          </a:p>
        </p:txBody>
      </p:sp>
    </p:spTree>
    <p:extLst>
      <p:ext uri="{BB962C8B-B14F-4D97-AF65-F5344CB8AC3E}">
        <p14:creationId xmlns:p14="http://schemas.microsoft.com/office/powerpoint/2010/main" val="17519977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04801" y="1325480"/>
            <a:ext cx="11144250"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hu-HU" altLang="hu-HU" sz="2000" b="0" i="0" u="none" strike="noStrike" cap="none" normalizeH="0" baseline="0" dirty="0" smtClean="0">
                <a:ln>
                  <a:noFill/>
                </a:ln>
                <a:solidFill>
                  <a:schemeClr val="tx1"/>
                </a:solidFill>
                <a:effectLst/>
                <a:latin typeface="Arial Unicode MS"/>
              </a:rPr>
              <a:t>[ WITH [ RECURSIVE ] </a:t>
            </a:r>
            <a:r>
              <a:rPr kumimoji="0" lang="hu-HU" altLang="hu-HU" sz="2000" b="0" i="1" u="none" strike="noStrike" cap="none" normalizeH="0" baseline="0" dirty="0" err="1" smtClean="0">
                <a:ln>
                  <a:noFill/>
                </a:ln>
                <a:solidFill>
                  <a:schemeClr val="tx1"/>
                </a:solidFill>
                <a:effectLst/>
                <a:latin typeface="Arial Unicode MS"/>
              </a:rPr>
              <a:t>with_query</a:t>
            </a:r>
            <a:r>
              <a:rPr kumimoji="0" lang="hu-HU" altLang="hu-HU" sz="2000" b="0" i="0" u="none" strike="noStrike" cap="none" normalizeH="0" baseline="0" dirty="0" smtClean="0">
                <a:ln>
                  <a:noFill/>
                </a:ln>
                <a:solidFill>
                  <a:schemeClr val="tx1"/>
                </a:solidFill>
                <a:effectLst/>
                <a:latin typeface="Arial Unicode MS"/>
              </a:rPr>
              <a:t> [, ...] ]</a:t>
            </a:r>
          </a:p>
          <a:p>
            <a:pPr marL="0" marR="0" lvl="0" indent="0" defTabSz="914400" rtl="0" eaLnBrk="0" fontAlgn="base" latinLnBrk="0" hangingPunct="0">
              <a:lnSpc>
                <a:spcPct val="100000"/>
              </a:lnSpc>
              <a:spcBef>
                <a:spcPct val="0"/>
              </a:spcBef>
              <a:spcAft>
                <a:spcPct val="0"/>
              </a:spcAft>
              <a:buClrTx/>
              <a:buSzTx/>
              <a:buFontTx/>
              <a:buNone/>
              <a:tabLst/>
            </a:pPr>
            <a:r>
              <a:rPr kumimoji="0" lang="hu-HU" altLang="hu-HU" sz="2000" b="0" i="0" u="none" strike="noStrike" cap="none" normalizeH="0" baseline="0" dirty="0" smtClean="0">
                <a:ln>
                  <a:noFill/>
                </a:ln>
                <a:solidFill>
                  <a:schemeClr val="tx1"/>
                </a:solidFill>
                <a:effectLst/>
                <a:latin typeface="Arial Unicode MS"/>
              </a:rPr>
              <a:t> SELECT [ ALL | DISTINCT [ ON ( </a:t>
            </a:r>
            <a:r>
              <a:rPr kumimoji="0" lang="hu-HU" altLang="hu-HU" sz="2000" b="0" i="1" u="none" strike="noStrike" cap="none" normalizeH="0" baseline="0" dirty="0" err="1" smtClean="0">
                <a:ln>
                  <a:noFill/>
                </a:ln>
                <a:solidFill>
                  <a:schemeClr val="tx1"/>
                </a:solidFill>
                <a:effectLst/>
                <a:latin typeface="Arial Unicode MS"/>
              </a:rPr>
              <a:t>expression</a:t>
            </a:r>
            <a:r>
              <a:rPr kumimoji="0" lang="hu-HU" altLang="hu-HU" sz="2000" b="0" i="0" u="none" strike="noStrike" cap="none" normalizeH="0" baseline="0" dirty="0" smtClean="0">
                <a:ln>
                  <a:noFill/>
                </a:ln>
                <a:solidFill>
                  <a:schemeClr val="tx1"/>
                </a:solidFill>
                <a:effectLst/>
                <a:latin typeface="Arial Unicode MS"/>
              </a:rPr>
              <a:t> [, ...] ) ] ]</a:t>
            </a:r>
          </a:p>
          <a:p>
            <a:pPr marL="0" marR="0" lvl="0" indent="0" defTabSz="914400" rtl="0" eaLnBrk="0" fontAlgn="base" latinLnBrk="0" hangingPunct="0">
              <a:lnSpc>
                <a:spcPct val="100000"/>
              </a:lnSpc>
              <a:spcBef>
                <a:spcPct val="0"/>
              </a:spcBef>
              <a:spcAft>
                <a:spcPct val="0"/>
              </a:spcAft>
              <a:buClrTx/>
              <a:buSzTx/>
              <a:buFontTx/>
              <a:buNone/>
              <a:tabLst/>
            </a:pPr>
            <a:r>
              <a:rPr kumimoji="0" lang="hu-HU" altLang="hu-HU" sz="2000" b="0" i="0" u="none" strike="noStrike" cap="none" normalizeH="0" baseline="0" dirty="0" smtClean="0">
                <a:ln>
                  <a:noFill/>
                </a:ln>
                <a:solidFill>
                  <a:schemeClr val="tx1"/>
                </a:solidFill>
                <a:effectLst/>
                <a:latin typeface="Arial Unicode MS"/>
              </a:rPr>
              <a:t>   [ { * | </a:t>
            </a:r>
            <a:r>
              <a:rPr kumimoji="0" lang="hu-HU" altLang="hu-HU" sz="2000" b="0" i="1" u="none" strike="noStrike" cap="none" normalizeH="0" baseline="0" dirty="0" err="1" smtClean="0">
                <a:ln>
                  <a:noFill/>
                </a:ln>
                <a:solidFill>
                  <a:schemeClr val="tx1"/>
                </a:solidFill>
                <a:effectLst/>
                <a:latin typeface="Arial Unicode MS"/>
              </a:rPr>
              <a:t>expression</a:t>
            </a:r>
            <a:r>
              <a:rPr kumimoji="0" lang="hu-HU" altLang="hu-HU" sz="2000" b="0" i="0" u="none" strike="noStrike" cap="none" normalizeH="0" baseline="0" dirty="0" smtClean="0">
                <a:ln>
                  <a:noFill/>
                </a:ln>
                <a:solidFill>
                  <a:schemeClr val="tx1"/>
                </a:solidFill>
                <a:effectLst/>
                <a:latin typeface="Arial Unicode MS"/>
              </a:rPr>
              <a:t> [ [ AS ] </a:t>
            </a:r>
            <a:r>
              <a:rPr kumimoji="0" lang="hu-HU" altLang="hu-HU" sz="2000" b="0" i="1" u="none" strike="noStrike" cap="none" normalizeH="0" baseline="0" dirty="0" err="1" smtClean="0">
                <a:ln>
                  <a:noFill/>
                </a:ln>
                <a:solidFill>
                  <a:schemeClr val="tx1"/>
                </a:solidFill>
                <a:effectLst/>
                <a:latin typeface="Arial Unicode MS"/>
              </a:rPr>
              <a:t>output_name</a:t>
            </a:r>
            <a:r>
              <a:rPr kumimoji="0" lang="hu-HU" altLang="hu-HU" sz="2000" b="0" i="0" u="none" strike="noStrike" cap="none" normalizeH="0" baseline="0" dirty="0" smtClean="0">
                <a:ln>
                  <a:noFill/>
                </a:ln>
                <a:solidFill>
                  <a:schemeClr val="tx1"/>
                </a:solidFill>
                <a:effectLst/>
                <a:latin typeface="Arial Unicode MS"/>
              </a:rPr>
              <a:t> ] } [, ...] ]</a:t>
            </a:r>
          </a:p>
          <a:p>
            <a:pPr marL="0" marR="0" lvl="0" indent="0" defTabSz="914400" rtl="0" eaLnBrk="0" fontAlgn="base" latinLnBrk="0" hangingPunct="0">
              <a:lnSpc>
                <a:spcPct val="100000"/>
              </a:lnSpc>
              <a:spcBef>
                <a:spcPct val="0"/>
              </a:spcBef>
              <a:spcAft>
                <a:spcPct val="0"/>
              </a:spcAft>
              <a:buClrTx/>
              <a:buSzTx/>
              <a:buFontTx/>
              <a:buNone/>
              <a:tabLst/>
            </a:pPr>
            <a:r>
              <a:rPr kumimoji="0" lang="hu-HU" altLang="hu-HU" sz="2000" b="0" i="0" u="none" strike="noStrike" cap="none" normalizeH="0" baseline="0" dirty="0" smtClean="0">
                <a:ln>
                  <a:noFill/>
                </a:ln>
                <a:solidFill>
                  <a:schemeClr val="tx1"/>
                </a:solidFill>
                <a:effectLst/>
                <a:latin typeface="Arial Unicode MS"/>
              </a:rPr>
              <a:t>   [ FROM </a:t>
            </a:r>
            <a:r>
              <a:rPr kumimoji="0" lang="hu-HU" altLang="hu-HU" sz="2000" b="0" i="1" u="none" strike="noStrike" cap="none" normalizeH="0" baseline="0" dirty="0" err="1" smtClean="0">
                <a:ln>
                  <a:noFill/>
                </a:ln>
                <a:solidFill>
                  <a:schemeClr val="tx1"/>
                </a:solidFill>
                <a:effectLst/>
                <a:latin typeface="Arial Unicode MS"/>
              </a:rPr>
              <a:t>from_item</a:t>
            </a:r>
            <a:r>
              <a:rPr kumimoji="0" lang="hu-HU" altLang="hu-HU" sz="2000" b="0" i="0" u="none" strike="noStrike" cap="none" normalizeH="0" baseline="0" dirty="0" smtClean="0">
                <a:ln>
                  <a:noFill/>
                </a:ln>
                <a:solidFill>
                  <a:schemeClr val="tx1"/>
                </a:solidFill>
                <a:effectLst/>
                <a:latin typeface="Arial Unicode MS"/>
              </a:rPr>
              <a:t> [, ...] ]</a:t>
            </a:r>
          </a:p>
          <a:p>
            <a:pPr marL="0" marR="0" lvl="0" indent="0" defTabSz="914400" rtl="0" eaLnBrk="0" fontAlgn="base" latinLnBrk="0" hangingPunct="0">
              <a:lnSpc>
                <a:spcPct val="100000"/>
              </a:lnSpc>
              <a:spcBef>
                <a:spcPct val="0"/>
              </a:spcBef>
              <a:spcAft>
                <a:spcPct val="0"/>
              </a:spcAft>
              <a:buClrTx/>
              <a:buSzTx/>
              <a:buFontTx/>
              <a:buNone/>
              <a:tabLst/>
            </a:pPr>
            <a:r>
              <a:rPr kumimoji="0" lang="hu-HU" altLang="hu-HU" sz="2000" b="0" i="0" u="none" strike="noStrike" cap="none" normalizeH="0" baseline="0" dirty="0" smtClean="0">
                <a:ln>
                  <a:noFill/>
                </a:ln>
                <a:solidFill>
                  <a:schemeClr val="tx1"/>
                </a:solidFill>
                <a:effectLst/>
                <a:latin typeface="Arial Unicode MS"/>
              </a:rPr>
              <a:t>   [ WHERE </a:t>
            </a:r>
            <a:r>
              <a:rPr kumimoji="0" lang="hu-HU" altLang="hu-HU" sz="2000" b="0" i="1" u="none" strike="noStrike" cap="none" normalizeH="0" baseline="0" dirty="0" err="1" smtClean="0">
                <a:ln>
                  <a:noFill/>
                </a:ln>
                <a:solidFill>
                  <a:schemeClr val="tx1"/>
                </a:solidFill>
                <a:effectLst/>
                <a:latin typeface="Arial Unicode MS"/>
              </a:rPr>
              <a:t>condition</a:t>
            </a:r>
            <a:r>
              <a:rPr kumimoji="0" lang="hu-HU" altLang="hu-HU" sz="2000" b="0" i="0" u="none" strike="noStrike" cap="none" normalizeH="0" baseline="0" dirty="0" smtClean="0">
                <a:ln>
                  <a:noFill/>
                </a:ln>
                <a:solidFill>
                  <a:schemeClr val="tx1"/>
                </a:solidFill>
                <a:effectLst/>
                <a:latin typeface="Arial Unicode MS"/>
              </a:rPr>
              <a:t> ]</a:t>
            </a:r>
          </a:p>
          <a:p>
            <a:pPr marL="0" marR="0" lvl="0" indent="0" defTabSz="914400" rtl="0" eaLnBrk="0" fontAlgn="base" latinLnBrk="0" hangingPunct="0">
              <a:lnSpc>
                <a:spcPct val="100000"/>
              </a:lnSpc>
              <a:spcBef>
                <a:spcPct val="0"/>
              </a:spcBef>
              <a:spcAft>
                <a:spcPct val="0"/>
              </a:spcAft>
              <a:buClrTx/>
              <a:buSzTx/>
              <a:buFontTx/>
              <a:buNone/>
              <a:tabLst/>
            </a:pPr>
            <a:r>
              <a:rPr kumimoji="0" lang="hu-HU" altLang="hu-HU" sz="2000" b="0" i="0" u="none" strike="noStrike" cap="none" normalizeH="0" baseline="0" dirty="0" smtClean="0">
                <a:ln>
                  <a:noFill/>
                </a:ln>
                <a:solidFill>
                  <a:schemeClr val="tx1"/>
                </a:solidFill>
                <a:effectLst/>
                <a:latin typeface="Arial Unicode MS"/>
              </a:rPr>
              <a:t>   [ GROUP BY [ ALL | DISTINCT ] </a:t>
            </a:r>
            <a:r>
              <a:rPr kumimoji="0" lang="hu-HU" altLang="hu-HU" sz="2000" b="0" i="1" u="none" strike="noStrike" cap="none" normalizeH="0" baseline="0" dirty="0" err="1" smtClean="0">
                <a:ln>
                  <a:noFill/>
                </a:ln>
                <a:solidFill>
                  <a:schemeClr val="tx1"/>
                </a:solidFill>
                <a:effectLst/>
                <a:latin typeface="Arial Unicode MS"/>
              </a:rPr>
              <a:t>grouping_element</a:t>
            </a:r>
            <a:r>
              <a:rPr kumimoji="0" lang="hu-HU" altLang="hu-HU" sz="2000" b="0" i="0" u="none" strike="noStrike" cap="none" normalizeH="0" baseline="0" dirty="0" smtClean="0">
                <a:ln>
                  <a:noFill/>
                </a:ln>
                <a:solidFill>
                  <a:schemeClr val="tx1"/>
                </a:solidFill>
                <a:effectLst/>
                <a:latin typeface="Arial Unicode MS"/>
              </a:rPr>
              <a:t> [, ...] ]</a:t>
            </a:r>
          </a:p>
          <a:p>
            <a:pPr marL="0" marR="0" lvl="0" indent="0" defTabSz="914400" rtl="0" eaLnBrk="0" fontAlgn="base" latinLnBrk="0" hangingPunct="0">
              <a:lnSpc>
                <a:spcPct val="100000"/>
              </a:lnSpc>
              <a:spcBef>
                <a:spcPct val="0"/>
              </a:spcBef>
              <a:spcAft>
                <a:spcPct val="0"/>
              </a:spcAft>
              <a:buClrTx/>
              <a:buSzTx/>
              <a:buFontTx/>
              <a:buNone/>
              <a:tabLst/>
            </a:pPr>
            <a:r>
              <a:rPr kumimoji="0" lang="hu-HU" altLang="hu-HU" sz="2000" b="0" i="0" u="none" strike="noStrike" cap="none" normalizeH="0" baseline="0" dirty="0" smtClean="0">
                <a:ln>
                  <a:noFill/>
                </a:ln>
                <a:solidFill>
                  <a:schemeClr val="tx1"/>
                </a:solidFill>
                <a:effectLst/>
                <a:latin typeface="Arial Unicode MS"/>
              </a:rPr>
              <a:t>   [ HAVING </a:t>
            </a:r>
            <a:r>
              <a:rPr kumimoji="0" lang="hu-HU" altLang="hu-HU" sz="2000" b="0" i="1" u="none" strike="noStrike" cap="none" normalizeH="0" baseline="0" dirty="0" err="1" smtClean="0">
                <a:ln>
                  <a:noFill/>
                </a:ln>
                <a:solidFill>
                  <a:schemeClr val="tx1"/>
                </a:solidFill>
                <a:effectLst/>
                <a:latin typeface="Arial Unicode MS"/>
              </a:rPr>
              <a:t>condition</a:t>
            </a:r>
            <a:r>
              <a:rPr kumimoji="0" lang="hu-HU" altLang="hu-HU" sz="2000" b="0" i="0" u="none" strike="noStrike" cap="none" normalizeH="0" baseline="0" dirty="0" smtClean="0">
                <a:ln>
                  <a:noFill/>
                </a:ln>
                <a:solidFill>
                  <a:schemeClr val="tx1"/>
                </a:solidFill>
                <a:effectLst/>
                <a:latin typeface="Arial Unicode MS"/>
              </a:rPr>
              <a:t> ]</a:t>
            </a:r>
          </a:p>
          <a:p>
            <a:pPr marL="0" marR="0" lvl="0" indent="0" defTabSz="914400" rtl="0" eaLnBrk="0" fontAlgn="base" latinLnBrk="0" hangingPunct="0">
              <a:lnSpc>
                <a:spcPct val="100000"/>
              </a:lnSpc>
              <a:spcBef>
                <a:spcPct val="0"/>
              </a:spcBef>
              <a:spcAft>
                <a:spcPct val="0"/>
              </a:spcAft>
              <a:buClrTx/>
              <a:buSzTx/>
              <a:buFontTx/>
              <a:buNone/>
              <a:tabLst/>
            </a:pPr>
            <a:r>
              <a:rPr kumimoji="0" lang="hu-HU" altLang="hu-HU" sz="2000" b="0" i="0" u="none" strike="noStrike" cap="none" normalizeH="0" baseline="0" dirty="0" smtClean="0">
                <a:ln>
                  <a:noFill/>
                </a:ln>
                <a:solidFill>
                  <a:schemeClr val="tx1"/>
                </a:solidFill>
                <a:effectLst/>
                <a:latin typeface="Arial Unicode MS"/>
              </a:rPr>
              <a:t>   [ WINDOW </a:t>
            </a:r>
            <a:r>
              <a:rPr kumimoji="0" lang="hu-HU" altLang="hu-HU" sz="2000" b="0" i="1" u="none" strike="noStrike" cap="none" normalizeH="0" baseline="0" dirty="0" err="1" smtClean="0">
                <a:ln>
                  <a:noFill/>
                </a:ln>
                <a:solidFill>
                  <a:schemeClr val="tx1"/>
                </a:solidFill>
                <a:effectLst/>
                <a:latin typeface="Arial Unicode MS"/>
              </a:rPr>
              <a:t>window_name</a:t>
            </a:r>
            <a:r>
              <a:rPr kumimoji="0" lang="hu-HU" altLang="hu-HU" sz="2000" b="0" i="0" u="none" strike="noStrike" cap="none" normalizeH="0" baseline="0" dirty="0" smtClean="0">
                <a:ln>
                  <a:noFill/>
                </a:ln>
                <a:solidFill>
                  <a:schemeClr val="tx1"/>
                </a:solidFill>
                <a:effectLst/>
                <a:latin typeface="Arial Unicode MS"/>
              </a:rPr>
              <a:t> AS ( </a:t>
            </a:r>
            <a:r>
              <a:rPr kumimoji="0" lang="hu-HU" altLang="hu-HU" sz="2000" b="0" i="1" u="none" strike="noStrike" cap="none" normalizeH="0" baseline="0" dirty="0" err="1" smtClean="0">
                <a:ln>
                  <a:noFill/>
                </a:ln>
                <a:solidFill>
                  <a:schemeClr val="tx1"/>
                </a:solidFill>
                <a:effectLst/>
                <a:latin typeface="Arial Unicode MS"/>
              </a:rPr>
              <a:t>window_definition</a:t>
            </a:r>
            <a:r>
              <a:rPr kumimoji="0" lang="hu-HU" altLang="hu-HU" sz="2000" b="0" i="0" u="none" strike="noStrike" cap="none" normalizeH="0" baseline="0" dirty="0" smtClean="0">
                <a:ln>
                  <a:noFill/>
                </a:ln>
                <a:solidFill>
                  <a:schemeClr val="tx1"/>
                </a:solidFill>
                <a:effectLst/>
                <a:latin typeface="Arial Unicode MS"/>
              </a:rPr>
              <a:t> ) [, ...] ] </a:t>
            </a:r>
          </a:p>
          <a:p>
            <a:pPr marL="0" marR="0" lvl="0" indent="0" defTabSz="914400" rtl="0" eaLnBrk="0" fontAlgn="base" latinLnBrk="0" hangingPunct="0">
              <a:lnSpc>
                <a:spcPct val="100000"/>
              </a:lnSpc>
              <a:spcBef>
                <a:spcPct val="0"/>
              </a:spcBef>
              <a:spcAft>
                <a:spcPct val="0"/>
              </a:spcAft>
              <a:buClrTx/>
              <a:buSzTx/>
              <a:buFontTx/>
              <a:buNone/>
              <a:tabLst/>
            </a:pPr>
            <a:r>
              <a:rPr kumimoji="0" lang="hu-HU" altLang="hu-HU" sz="2000" b="0" i="0" u="none" strike="noStrike" cap="none" normalizeH="0" baseline="0" dirty="0" smtClean="0">
                <a:ln>
                  <a:noFill/>
                </a:ln>
                <a:solidFill>
                  <a:schemeClr val="tx1"/>
                </a:solidFill>
                <a:effectLst/>
                <a:latin typeface="Arial Unicode MS"/>
              </a:rPr>
              <a:t>   [ { UNION | INTERSECT | EXCEPT } [ ALL | DISTINCT ] </a:t>
            </a:r>
            <a:r>
              <a:rPr kumimoji="0" lang="hu-HU" altLang="hu-HU" sz="2000" b="0" i="1" u="none" strike="noStrike" cap="none" normalizeH="0" baseline="0" dirty="0" err="1" smtClean="0">
                <a:ln>
                  <a:noFill/>
                </a:ln>
                <a:solidFill>
                  <a:schemeClr val="tx1"/>
                </a:solidFill>
                <a:effectLst/>
                <a:latin typeface="Arial Unicode MS"/>
              </a:rPr>
              <a:t>select</a:t>
            </a:r>
            <a:r>
              <a:rPr kumimoji="0" lang="hu-HU" altLang="hu-HU" sz="2000" b="0" i="0" u="none" strike="noStrike" cap="none" normalizeH="0" baseline="0" dirty="0" smtClean="0">
                <a:ln>
                  <a:noFill/>
                </a:ln>
                <a:solidFill>
                  <a:schemeClr val="tx1"/>
                </a:solidFill>
                <a:effectLst/>
                <a:latin typeface="Arial Unicode MS"/>
              </a:rPr>
              <a:t> ] </a:t>
            </a:r>
          </a:p>
          <a:p>
            <a:pPr marL="0" marR="0" lvl="0" indent="0" defTabSz="914400" rtl="0" eaLnBrk="0" fontAlgn="base" latinLnBrk="0" hangingPunct="0">
              <a:lnSpc>
                <a:spcPct val="100000"/>
              </a:lnSpc>
              <a:spcBef>
                <a:spcPct val="0"/>
              </a:spcBef>
              <a:spcAft>
                <a:spcPct val="0"/>
              </a:spcAft>
              <a:buClrTx/>
              <a:buSzTx/>
              <a:buFontTx/>
              <a:buNone/>
              <a:tabLst/>
            </a:pPr>
            <a:r>
              <a:rPr lang="hu-HU" altLang="hu-HU" sz="2000" dirty="0">
                <a:latin typeface="Arial Unicode MS"/>
              </a:rPr>
              <a:t> </a:t>
            </a:r>
            <a:r>
              <a:rPr lang="hu-HU" altLang="hu-HU" sz="2000" dirty="0" smtClean="0">
                <a:latin typeface="Arial Unicode MS"/>
              </a:rPr>
              <a:t>  </a:t>
            </a:r>
            <a:r>
              <a:rPr kumimoji="0" lang="hu-HU" altLang="hu-HU" sz="2000" b="0" i="0" u="none" strike="noStrike" cap="none" normalizeH="0" baseline="0" dirty="0" smtClean="0">
                <a:ln>
                  <a:noFill/>
                </a:ln>
                <a:solidFill>
                  <a:schemeClr val="tx1"/>
                </a:solidFill>
                <a:effectLst/>
                <a:latin typeface="Arial Unicode MS"/>
              </a:rPr>
              <a:t>[ ORDER BY </a:t>
            </a:r>
            <a:r>
              <a:rPr kumimoji="0" lang="hu-HU" altLang="hu-HU" sz="2000" b="0" i="1" u="none" strike="noStrike" cap="none" normalizeH="0" baseline="0" dirty="0" err="1" smtClean="0">
                <a:ln>
                  <a:noFill/>
                </a:ln>
                <a:solidFill>
                  <a:schemeClr val="tx1"/>
                </a:solidFill>
                <a:effectLst/>
                <a:latin typeface="Arial Unicode MS"/>
              </a:rPr>
              <a:t>expression</a:t>
            </a:r>
            <a:r>
              <a:rPr kumimoji="0" lang="hu-HU" altLang="hu-HU" sz="2000" b="0" i="0" u="none" strike="noStrike" cap="none" normalizeH="0" baseline="0" dirty="0" smtClean="0">
                <a:ln>
                  <a:noFill/>
                </a:ln>
                <a:solidFill>
                  <a:schemeClr val="tx1"/>
                </a:solidFill>
                <a:effectLst/>
                <a:latin typeface="Arial Unicode MS"/>
              </a:rPr>
              <a:t> [ ASC | DESC | USING </a:t>
            </a:r>
            <a:r>
              <a:rPr kumimoji="0" lang="hu-HU" altLang="hu-HU" sz="2000" b="0" i="1" u="none" strike="noStrike" cap="none" normalizeH="0" baseline="0" dirty="0" smtClean="0">
                <a:ln>
                  <a:noFill/>
                </a:ln>
                <a:solidFill>
                  <a:schemeClr val="tx1"/>
                </a:solidFill>
                <a:effectLst/>
                <a:latin typeface="Arial Unicode MS"/>
              </a:rPr>
              <a:t>operator</a:t>
            </a:r>
            <a:r>
              <a:rPr kumimoji="0" lang="hu-HU" altLang="hu-HU" sz="2000" b="0" i="0" u="none" strike="noStrike" cap="none" normalizeH="0" baseline="0" dirty="0" smtClean="0">
                <a:ln>
                  <a:noFill/>
                </a:ln>
                <a:solidFill>
                  <a:schemeClr val="tx1"/>
                </a:solidFill>
                <a:effectLst/>
                <a:latin typeface="Arial Unicode MS"/>
              </a:rPr>
              <a:t> ] [ NULLS { FIRST | LAST } ] [, ...] ]</a:t>
            </a:r>
          </a:p>
          <a:p>
            <a:pPr marL="0" marR="0" lvl="0" indent="0" defTabSz="914400" rtl="0" eaLnBrk="0" fontAlgn="base" latinLnBrk="0" hangingPunct="0">
              <a:lnSpc>
                <a:spcPct val="100000"/>
              </a:lnSpc>
              <a:spcBef>
                <a:spcPct val="0"/>
              </a:spcBef>
              <a:spcAft>
                <a:spcPct val="0"/>
              </a:spcAft>
              <a:buClrTx/>
              <a:buSzTx/>
              <a:buFontTx/>
              <a:buNone/>
              <a:tabLst/>
            </a:pPr>
            <a:r>
              <a:rPr lang="hu-HU" altLang="hu-HU" sz="2000" dirty="0">
                <a:latin typeface="Arial Unicode MS"/>
              </a:rPr>
              <a:t> </a:t>
            </a:r>
            <a:r>
              <a:rPr lang="hu-HU" altLang="hu-HU" sz="2000" dirty="0" smtClean="0">
                <a:latin typeface="Arial Unicode MS"/>
              </a:rPr>
              <a:t> </a:t>
            </a:r>
            <a:r>
              <a:rPr kumimoji="0" lang="hu-HU" altLang="hu-HU" sz="2000" b="0" i="0" u="none" strike="noStrike" cap="none" normalizeH="0" baseline="0" dirty="0" smtClean="0">
                <a:ln>
                  <a:noFill/>
                </a:ln>
                <a:solidFill>
                  <a:schemeClr val="tx1"/>
                </a:solidFill>
                <a:effectLst/>
                <a:latin typeface="Arial Unicode MS"/>
              </a:rPr>
              <a:t> [ LIMIT { </a:t>
            </a:r>
            <a:r>
              <a:rPr kumimoji="0" lang="hu-HU" altLang="hu-HU" sz="2000" b="0" i="1" u="none" strike="noStrike" cap="none" normalizeH="0" baseline="0" dirty="0" err="1" smtClean="0">
                <a:ln>
                  <a:noFill/>
                </a:ln>
                <a:solidFill>
                  <a:schemeClr val="tx1"/>
                </a:solidFill>
                <a:effectLst/>
                <a:latin typeface="Arial Unicode MS"/>
              </a:rPr>
              <a:t>count</a:t>
            </a:r>
            <a:r>
              <a:rPr kumimoji="0" lang="hu-HU" altLang="hu-HU" sz="2000" b="0" i="0" u="none" strike="noStrike" cap="none" normalizeH="0" baseline="0" dirty="0" smtClean="0">
                <a:ln>
                  <a:noFill/>
                </a:ln>
                <a:solidFill>
                  <a:schemeClr val="tx1"/>
                </a:solidFill>
                <a:effectLst/>
                <a:latin typeface="Arial Unicode MS"/>
              </a:rPr>
              <a:t> | ALL } ] </a:t>
            </a:r>
          </a:p>
          <a:p>
            <a:pPr marL="0" marR="0" lvl="0" indent="0" defTabSz="914400" rtl="0" eaLnBrk="0" fontAlgn="base" latinLnBrk="0" hangingPunct="0">
              <a:lnSpc>
                <a:spcPct val="100000"/>
              </a:lnSpc>
              <a:spcBef>
                <a:spcPct val="0"/>
              </a:spcBef>
              <a:spcAft>
                <a:spcPct val="0"/>
              </a:spcAft>
              <a:buClrTx/>
              <a:buSzTx/>
              <a:buFontTx/>
              <a:buNone/>
              <a:tabLst/>
            </a:pPr>
            <a:r>
              <a:rPr lang="hu-HU" altLang="hu-HU" sz="2000" dirty="0">
                <a:latin typeface="Arial Unicode MS"/>
              </a:rPr>
              <a:t> </a:t>
            </a:r>
            <a:r>
              <a:rPr lang="hu-HU" altLang="hu-HU" sz="2000" dirty="0" smtClean="0">
                <a:latin typeface="Arial Unicode MS"/>
              </a:rPr>
              <a:t>  </a:t>
            </a:r>
            <a:r>
              <a:rPr kumimoji="0" lang="hu-HU" altLang="hu-HU" sz="2000" b="0" i="0" u="none" strike="noStrike" cap="none" normalizeH="0" baseline="0" dirty="0" smtClean="0">
                <a:ln>
                  <a:noFill/>
                </a:ln>
                <a:solidFill>
                  <a:schemeClr val="tx1"/>
                </a:solidFill>
                <a:effectLst/>
                <a:latin typeface="Arial Unicode MS"/>
              </a:rPr>
              <a:t>[ OFFSET </a:t>
            </a:r>
            <a:r>
              <a:rPr kumimoji="0" lang="hu-HU" altLang="hu-HU" sz="2000" b="0" i="1" u="none" strike="noStrike" cap="none" normalizeH="0" baseline="0" dirty="0" smtClean="0">
                <a:ln>
                  <a:noFill/>
                </a:ln>
                <a:solidFill>
                  <a:schemeClr val="tx1"/>
                </a:solidFill>
                <a:effectLst/>
                <a:latin typeface="Arial Unicode MS"/>
              </a:rPr>
              <a:t>start</a:t>
            </a:r>
            <a:r>
              <a:rPr kumimoji="0" lang="hu-HU" altLang="hu-HU" sz="2000" b="0" i="0" u="none" strike="noStrike" cap="none" normalizeH="0" baseline="0" dirty="0" smtClean="0">
                <a:ln>
                  <a:noFill/>
                </a:ln>
                <a:solidFill>
                  <a:schemeClr val="tx1"/>
                </a:solidFill>
                <a:effectLst/>
                <a:latin typeface="Arial Unicode MS"/>
              </a:rPr>
              <a:t> [ ROW | ROWS ] ] </a:t>
            </a:r>
          </a:p>
          <a:p>
            <a:pPr marL="0" marR="0" lvl="0" indent="0" defTabSz="914400" rtl="0" eaLnBrk="0" fontAlgn="base" latinLnBrk="0" hangingPunct="0">
              <a:lnSpc>
                <a:spcPct val="100000"/>
              </a:lnSpc>
              <a:spcBef>
                <a:spcPct val="0"/>
              </a:spcBef>
              <a:spcAft>
                <a:spcPct val="0"/>
              </a:spcAft>
              <a:buClrTx/>
              <a:buSzTx/>
              <a:buFontTx/>
              <a:buNone/>
              <a:tabLst/>
            </a:pPr>
            <a:r>
              <a:rPr lang="hu-HU" altLang="hu-HU" sz="2000" dirty="0">
                <a:latin typeface="Arial Unicode MS"/>
              </a:rPr>
              <a:t> </a:t>
            </a:r>
            <a:r>
              <a:rPr lang="hu-HU" altLang="hu-HU" sz="2000" dirty="0" smtClean="0">
                <a:latin typeface="Arial Unicode MS"/>
              </a:rPr>
              <a:t>  </a:t>
            </a:r>
            <a:r>
              <a:rPr kumimoji="0" lang="hu-HU" altLang="hu-HU" sz="2000" b="0" i="0" u="none" strike="noStrike" cap="none" normalizeH="0" baseline="0" dirty="0" smtClean="0">
                <a:ln>
                  <a:noFill/>
                </a:ln>
                <a:solidFill>
                  <a:schemeClr val="tx1"/>
                </a:solidFill>
                <a:effectLst/>
                <a:latin typeface="Arial Unicode MS"/>
              </a:rPr>
              <a:t>[ FETCH { FIRST | NEXT } [ </a:t>
            </a:r>
            <a:r>
              <a:rPr kumimoji="0" lang="hu-HU" altLang="hu-HU" sz="2000" b="0" i="1" u="none" strike="noStrike" cap="none" normalizeH="0" baseline="0" dirty="0" err="1" smtClean="0">
                <a:ln>
                  <a:noFill/>
                </a:ln>
                <a:solidFill>
                  <a:schemeClr val="tx1"/>
                </a:solidFill>
                <a:effectLst/>
                <a:latin typeface="Arial Unicode MS"/>
              </a:rPr>
              <a:t>count</a:t>
            </a:r>
            <a:r>
              <a:rPr kumimoji="0" lang="hu-HU" altLang="hu-HU" sz="2000" b="0" i="0" u="none" strike="noStrike" cap="none" normalizeH="0" baseline="0" dirty="0" smtClean="0">
                <a:ln>
                  <a:noFill/>
                </a:ln>
                <a:solidFill>
                  <a:schemeClr val="tx1"/>
                </a:solidFill>
                <a:effectLst/>
                <a:latin typeface="Arial Unicode MS"/>
              </a:rPr>
              <a:t> ] { ROW | ROWS } { ONLY | WITH TIES } ] </a:t>
            </a:r>
          </a:p>
          <a:p>
            <a:pPr marL="0" marR="0" lvl="0" indent="0" defTabSz="914400" rtl="0" eaLnBrk="0" fontAlgn="base" latinLnBrk="0" hangingPunct="0">
              <a:lnSpc>
                <a:spcPct val="100000"/>
              </a:lnSpc>
              <a:spcBef>
                <a:spcPct val="0"/>
              </a:spcBef>
              <a:spcAft>
                <a:spcPct val="0"/>
              </a:spcAft>
              <a:buClrTx/>
              <a:buSzTx/>
              <a:buFontTx/>
              <a:buNone/>
              <a:tabLst/>
            </a:pPr>
            <a:r>
              <a:rPr lang="hu-HU" altLang="hu-HU" sz="2000" dirty="0">
                <a:latin typeface="Arial Unicode MS"/>
              </a:rPr>
              <a:t> </a:t>
            </a:r>
            <a:r>
              <a:rPr lang="hu-HU" altLang="hu-HU" sz="2000" dirty="0" smtClean="0">
                <a:latin typeface="Arial Unicode MS"/>
              </a:rPr>
              <a:t>  </a:t>
            </a:r>
            <a:r>
              <a:rPr kumimoji="0" lang="hu-HU" altLang="hu-HU" sz="2000" b="0" i="0" u="none" strike="noStrike" cap="none" normalizeH="0" baseline="0" dirty="0" smtClean="0">
                <a:ln>
                  <a:noFill/>
                </a:ln>
                <a:solidFill>
                  <a:schemeClr val="tx1"/>
                </a:solidFill>
                <a:effectLst/>
                <a:latin typeface="Arial Unicode MS"/>
              </a:rPr>
              <a:t>[ FOR { UPDATE | NO KEY UPDATE | SHARE | KEY SHARE } [ OF </a:t>
            </a:r>
            <a:r>
              <a:rPr kumimoji="0" lang="hu-HU" altLang="hu-HU" sz="2000" b="0" i="1" u="none" strike="noStrike" cap="none" normalizeH="0" baseline="0" dirty="0" err="1" smtClean="0">
                <a:ln>
                  <a:noFill/>
                </a:ln>
                <a:solidFill>
                  <a:schemeClr val="tx1"/>
                </a:solidFill>
                <a:effectLst/>
                <a:latin typeface="Arial Unicode MS"/>
              </a:rPr>
              <a:t>from_reference</a:t>
            </a:r>
            <a:r>
              <a:rPr kumimoji="0" lang="hu-HU" altLang="hu-HU" sz="2000" b="0" i="0" u="none" strike="noStrike" cap="none" normalizeH="0" baseline="0" dirty="0" smtClean="0">
                <a:ln>
                  <a:noFill/>
                </a:ln>
                <a:solidFill>
                  <a:schemeClr val="tx1"/>
                </a:solidFill>
                <a:effectLst/>
                <a:latin typeface="Arial Unicode MS"/>
              </a:rPr>
              <a:t> [, ...] ] </a:t>
            </a:r>
          </a:p>
          <a:p>
            <a:pPr marL="0" marR="0" lvl="0" indent="0" defTabSz="914400" rtl="0" eaLnBrk="0" fontAlgn="base" latinLnBrk="0" hangingPunct="0">
              <a:lnSpc>
                <a:spcPct val="100000"/>
              </a:lnSpc>
              <a:spcBef>
                <a:spcPct val="0"/>
              </a:spcBef>
              <a:spcAft>
                <a:spcPct val="0"/>
              </a:spcAft>
              <a:buClrTx/>
              <a:buSzTx/>
              <a:buFontTx/>
              <a:buNone/>
              <a:tabLst/>
            </a:pPr>
            <a:r>
              <a:rPr lang="hu-HU" altLang="hu-HU" sz="2000" dirty="0">
                <a:latin typeface="Arial Unicode MS"/>
              </a:rPr>
              <a:t> </a:t>
            </a:r>
            <a:r>
              <a:rPr lang="hu-HU" altLang="hu-HU" sz="2000" dirty="0" smtClean="0">
                <a:latin typeface="Arial Unicode MS"/>
              </a:rPr>
              <a:t>  </a:t>
            </a:r>
            <a:r>
              <a:rPr kumimoji="0" lang="hu-HU" altLang="hu-HU" sz="2000" b="0" i="0" u="none" strike="noStrike" cap="none" normalizeH="0" baseline="0" dirty="0" smtClean="0">
                <a:ln>
                  <a:noFill/>
                </a:ln>
                <a:solidFill>
                  <a:schemeClr val="tx1"/>
                </a:solidFill>
                <a:effectLst/>
                <a:latin typeface="Arial Unicode MS"/>
              </a:rPr>
              <a:t>[ NOWAIT | SKIP LOCKED ] [...] ]</a:t>
            </a:r>
            <a:r>
              <a:rPr kumimoji="0" lang="hu-HU" altLang="hu-HU" sz="1600" b="0" i="0" u="none" strike="noStrike" cap="none" normalizeH="0" baseline="0" dirty="0" smtClean="0">
                <a:ln>
                  <a:noFill/>
                </a:ln>
                <a:solidFill>
                  <a:schemeClr val="tx1"/>
                </a:solidFill>
                <a:effectLst/>
              </a:rPr>
              <a:t> </a:t>
            </a:r>
            <a:endParaRPr kumimoji="0" lang="hu-HU" altLang="hu-HU" sz="4400" b="0" i="0" u="none" strike="noStrike" cap="none" normalizeH="0" baseline="0" dirty="0" smtClean="0">
              <a:ln>
                <a:noFill/>
              </a:ln>
              <a:solidFill>
                <a:schemeClr val="tx1"/>
              </a:solidFill>
              <a:effectLst/>
              <a:latin typeface="Arial" panose="020B0604020202020204" pitchFamily="34" charset="0"/>
            </a:endParaRPr>
          </a:p>
        </p:txBody>
      </p:sp>
      <p:sp>
        <p:nvSpPr>
          <p:cNvPr id="5" name="Téglalap 4"/>
          <p:cNvSpPr/>
          <p:nvPr/>
        </p:nvSpPr>
        <p:spPr>
          <a:xfrm>
            <a:off x="4023292" y="330559"/>
            <a:ext cx="4183518" cy="643894"/>
          </a:xfrm>
          <a:prstGeom prst="rect">
            <a:avLst/>
          </a:prstGeom>
        </p:spPr>
        <p:txBody>
          <a:bodyPr wrap="none">
            <a:spAutoFit/>
          </a:bodyPr>
          <a:lstStyle/>
          <a:p>
            <a:pPr algn="ctr">
              <a:lnSpc>
                <a:spcPct val="120000"/>
              </a:lnSpc>
            </a:pPr>
            <a:r>
              <a:rPr lang="hu-HU" sz="3200" b="1" dirty="0"/>
              <a:t>SELECT </a:t>
            </a:r>
            <a:r>
              <a:rPr lang="hu-HU" sz="3200" b="1" dirty="0" err="1" smtClean="0"/>
              <a:t>Postgres</a:t>
            </a:r>
            <a:r>
              <a:rPr lang="hu-HU" sz="3200" b="1" dirty="0" smtClean="0"/>
              <a:t> 17-ben</a:t>
            </a:r>
            <a:endParaRPr lang="hu-HU" sz="3200" b="1" dirty="0"/>
          </a:p>
        </p:txBody>
      </p:sp>
    </p:spTree>
    <p:extLst>
      <p:ext uri="{BB962C8B-B14F-4D97-AF65-F5344CB8AC3E}">
        <p14:creationId xmlns:p14="http://schemas.microsoft.com/office/powerpoint/2010/main" val="2296001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rtalom helye 3"/>
          <p:cNvGraphicFramePr>
            <a:graphicFrameLocks noGrp="1"/>
          </p:cNvGraphicFramePr>
          <p:nvPr>
            <p:ph idx="1"/>
            <p:extLst>
              <p:ext uri="{D42A27DB-BD31-4B8C-83A1-F6EECF244321}">
                <p14:modId xmlns:p14="http://schemas.microsoft.com/office/powerpoint/2010/main" val="12991677"/>
              </p:ext>
            </p:extLst>
          </p:nvPr>
        </p:nvGraphicFramePr>
        <p:xfrm>
          <a:off x="647112" y="1195753"/>
          <a:ext cx="10902462" cy="5284080"/>
        </p:xfrm>
        <a:graphic>
          <a:graphicData uri="http://schemas.openxmlformats.org/drawingml/2006/table">
            <a:tbl>
              <a:tblPr firstRow="1" bandRow="1">
                <a:effectLst/>
                <a:tableStyleId>{2D5ABB26-0587-4C30-8999-92F81FD0307C}</a:tableStyleId>
              </a:tblPr>
              <a:tblGrid>
                <a:gridCol w="5451231">
                  <a:extLst>
                    <a:ext uri="{9D8B030D-6E8A-4147-A177-3AD203B41FA5}">
                      <a16:colId xmlns:a16="http://schemas.microsoft.com/office/drawing/2014/main" val="20000"/>
                    </a:ext>
                  </a:extLst>
                </a:gridCol>
                <a:gridCol w="5451231">
                  <a:extLst>
                    <a:ext uri="{9D8B030D-6E8A-4147-A177-3AD203B41FA5}">
                      <a16:colId xmlns:a16="http://schemas.microsoft.com/office/drawing/2014/main" val="20001"/>
                    </a:ext>
                  </a:extLst>
                </a:gridCol>
              </a:tblGrid>
              <a:tr h="5261317">
                <a:tc>
                  <a:txBody>
                    <a:bodyPr/>
                    <a:lstStyle/>
                    <a:p>
                      <a:r>
                        <a:rPr lang="hu-HU" sz="1800" kern="1200" dirty="0" smtClean="0">
                          <a:solidFill>
                            <a:schemeClr val="tx1"/>
                          </a:solidFill>
                          <a:effectLst/>
                          <a:latin typeface="+mn-lt"/>
                          <a:ea typeface="+mn-ea"/>
                          <a:cs typeface="+mn-cs"/>
                        </a:rPr>
                        <a:t>SELECT</a:t>
                      </a:r>
                    </a:p>
                    <a:p>
                      <a:r>
                        <a:rPr lang="hu-HU" sz="1800" kern="1200" dirty="0" smtClean="0">
                          <a:solidFill>
                            <a:schemeClr val="tx1"/>
                          </a:solidFill>
                          <a:effectLst/>
                          <a:latin typeface="+mn-lt"/>
                          <a:ea typeface="+mn-ea"/>
                          <a:cs typeface="+mn-cs"/>
                        </a:rPr>
                        <a:t>    [ALL | DISTINCT | DISTINCTROW ]</a:t>
                      </a:r>
                    </a:p>
                    <a:p>
                      <a:r>
                        <a:rPr lang="hu-HU" sz="1800" kern="1200" dirty="0" smtClean="0">
                          <a:solidFill>
                            <a:schemeClr val="tx1"/>
                          </a:solidFill>
                          <a:effectLst/>
                          <a:latin typeface="+mn-lt"/>
                          <a:ea typeface="+mn-ea"/>
                          <a:cs typeface="+mn-cs"/>
                        </a:rPr>
                        <a:t>      [HIGH_PRIORITY]</a:t>
                      </a:r>
                    </a:p>
                    <a:p>
                      <a:r>
                        <a:rPr lang="hu-HU" sz="1800" kern="1200" dirty="0" smtClean="0">
                          <a:solidFill>
                            <a:schemeClr val="tx1"/>
                          </a:solidFill>
                          <a:effectLst/>
                          <a:latin typeface="+mn-lt"/>
                          <a:ea typeface="+mn-ea"/>
                          <a:cs typeface="+mn-cs"/>
                        </a:rPr>
                        <a:t>      [STRAIGHT_JOIN]</a:t>
                      </a:r>
                    </a:p>
                    <a:p>
                      <a:r>
                        <a:rPr lang="hu-HU" sz="1800" kern="1200" dirty="0" smtClean="0">
                          <a:solidFill>
                            <a:schemeClr val="tx1"/>
                          </a:solidFill>
                          <a:effectLst/>
                          <a:latin typeface="+mn-lt"/>
                          <a:ea typeface="+mn-ea"/>
                          <a:cs typeface="+mn-cs"/>
                        </a:rPr>
                        <a:t>      [SQL_SMALL_RESULT] [SQL_BIG_RESULT] [SQL_BUFFER_RESULT]</a:t>
                      </a:r>
                    </a:p>
                    <a:p>
                      <a:r>
                        <a:rPr lang="hu-HU" sz="1800" kern="1200" dirty="0" smtClean="0">
                          <a:solidFill>
                            <a:schemeClr val="tx1"/>
                          </a:solidFill>
                          <a:effectLst/>
                          <a:latin typeface="+mn-lt"/>
                          <a:ea typeface="+mn-ea"/>
                          <a:cs typeface="+mn-cs"/>
                        </a:rPr>
                        <a:t>      SQL_NO_CACHE [SQL_CALC_FOUND_ROWS]</a:t>
                      </a:r>
                    </a:p>
                    <a:p>
                      <a:r>
                        <a:rPr lang="hu-HU" sz="1800" kern="1200" dirty="0" smtClean="0">
                          <a:solidFill>
                            <a:schemeClr val="tx1"/>
                          </a:solidFill>
                          <a:effectLst/>
                          <a:latin typeface="+mn-lt"/>
                          <a:ea typeface="+mn-ea"/>
                          <a:cs typeface="+mn-cs"/>
                        </a:rPr>
                        <a:t>    </a:t>
                      </a:r>
                      <a:r>
                        <a:rPr lang="hu-HU" sz="1800" kern="1200" dirty="0" err="1" smtClean="0">
                          <a:solidFill>
                            <a:schemeClr val="tx1"/>
                          </a:solidFill>
                          <a:effectLst/>
                          <a:latin typeface="+mn-lt"/>
                          <a:ea typeface="+mn-ea"/>
                          <a:cs typeface="+mn-cs"/>
                        </a:rPr>
                        <a:t>select</a:t>
                      </a:r>
                      <a:r>
                        <a:rPr lang="hu-HU" sz="1800" kern="1200" dirty="0" smtClean="0">
                          <a:solidFill>
                            <a:schemeClr val="tx1"/>
                          </a:solidFill>
                          <a:effectLst/>
                          <a:latin typeface="+mn-lt"/>
                          <a:ea typeface="+mn-ea"/>
                          <a:cs typeface="+mn-cs"/>
                        </a:rPr>
                        <a:t>_</a:t>
                      </a:r>
                      <a:r>
                        <a:rPr lang="hu-HU" sz="1800" kern="1200" dirty="0" err="1" smtClean="0">
                          <a:solidFill>
                            <a:schemeClr val="tx1"/>
                          </a:solidFill>
                          <a:effectLst/>
                          <a:latin typeface="+mn-lt"/>
                          <a:ea typeface="+mn-ea"/>
                          <a:cs typeface="+mn-cs"/>
                        </a:rPr>
                        <a:t>expr</a:t>
                      </a:r>
                      <a:r>
                        <a:rPr lang="hu-HU" sz="1800" kern="1200" dirty="0" smtClean="0">
                          <a:solidFill>
                            <a:schemeClr val="tx1"/>
                          </a:solidFill>
                          <a:effectLst/>
                          <a:latin typeface="+mn-lt"/>
                          <a:ea typeface="+mn-ea"/>
                          <a:cs typeface="+mn-cs"/>
                        </a:rPr>
                        <a:t> [, </a:t>
                      </a:r>
                      <a:r>
                        <a:rPr lang="hu-HU" sz="1800" kern="1200" dirty="0" err="1" smtClean="0">
                          <a:solidFill>
                            <a:schemeClr val="tx1"/>
                          </a:solidFill>
                          <a:effectLst/>
                          <a:latin typeface="+mn-lt"/>
                          <a:ea typeface="+mn-ea"/>
                          <a:cs typeface="+mn-cs"/>
                        </a:rPr>
                        <a:t>select</a:t>
                      </a:r>
                      <a:r>
                        <a:rPr lang="hu-HU" sz="1800" kern="1200" dirty="0" smtClean="0">
                          <a:solidFill>
                            <a:schemeClr val="tx1"/>
                          </a:solidFill>
                          <a:effectLst/>
                          <a:latin typeface="+mn-lt"/>
                          <a:ea typeface="+mn-ea"/>
                          <a:cs typeface="+mn-cs"/>
                        </a:rPr>
                        <a:t>_</a:t>
                      </a:r>
                      <a:r>
                        <a:rPr lang="hu-HU" sz="1800" kern="1200" dirty="0" err="1" smtClean="0">
                          <a:solidFill>
                            <a:schemeClr val="tx1"/>
                          </a:solidFill>
                          <a:effectLst/>
                          <a:latin typeface="+mn-lt"/>
                          <a:ea typeface="+mn-ea"/>
                          <a:cs typeface="+mn-cs"/>
                        </a:rPr>
                        <a:t>expr</a:t>
                      </a:r>
                      <a:r>
                        <a:rPr lang="hu-HU" sz="1800" kern="1200" dirty="0" smtClean="0">
                          <a:solidFill>
                            <a:schemeClr val="tx1"/>
                          </a:solidFill>
                          <a:effectLst/>
                          <a:latin typeface="+mn-lt"/>
                          <a:ea typeface="+mn-ea"/>
                          <a:cs typeface="+mn-cs"/>
                        </a:rPr>
                        <a:t> ...]</a:t>
                      </a:r>
                    </a:p>
                    <a:p>
                      <a:r>
                        <a:rPr lang="hu-HU" sz="1800" kern="1200" dirty="0" smtClean="0">
                          <a:solidFill>
                            <a:schemeClr val="tx1"/>
                          </a:solidFill>
                          <a:effectLst/>
                          <a:latin typeface="+mn-lt"/>
                          <a:ea typeface="+mn-ea"/>
                          <a:cs typeface="+mn-cs"/>
                        </a:rPr>
                        <a:t>    [FROM </a:t>
                      </a:r>
                      <a:r>
                        <a:rPr lang="hu-HU" sz="1800" kern="1200" dirty="0" err="1" smtClean="0">
                          <a:solidFill>
                            <a:schemeClr val="tx1"/>
                          </a:solidFill>
                          <a:effectLst/>
                          <a:latin typeface="+mn-lt"/>
                          <a:ea typeface="+mn-ea"/>
                          <a:cs typeface="+mn-cs"/>
                        </a:rPr>
                        <a:t>table</a:t>
                      </a:r>
                      <a:r>
                        <a:rPr lang="hu-HU" sz="1800" kern="1200" dirty="0" smtClean="0">
                          <a:solidFill>
                            <a:schemeClr val="tx1"/>
                          </a:solidFill>
                          <a:effectLst/>
                          <a:latin typeface="+mn-lt"/>
                          <a:ea typeface="+mn-ea"/>
                          <a:cs typeface="+mn-cs"/>
                        </a:rPr>
                        <a:t>_</a:t>
                      </a:r>
                      <a:r>
                        <a:rPr lang="hu-HU" sz="1800" kern="1200" dirty="0" err="1" smtClean="0">
                          <a:solidFill>
                            <a:schemeClr val="tx1"/>
                          </a:solidFill>
                          <a:effectLst/>
                          <a:latin typeface="+mn-lt"/>
                          <a:ea typeface="+mn-ea"/>
                          <a:cs typeface="+mn-cs"/>
                        </a:rPr>
                        <a:t>references</a:t>
                      </a:r>
                      <a:endParaRPr lang="hu-HU" sz="1800" kern="1200" dirty="0" smtClean="0">
                        <a:solidFill>
                          <a:schemeClr val="tx1"/>
                        </a:solidFill>
                        <a:effectLst/>
                        <a:latin typeface="+mn-lt"/>
                        <a:ea typeface="+mn-ea"/>
                        <a:cs typeface="+mn-cs"/>
                      </a:endParaRPr>
                    </a:p>
                    <a:p>
                      <a:r>
                        <a:rPr lang="hu-HU" sz="1800" kern="1200" dirty="0" smtClean="0">
                          <a:solidFill>
                            <a:schemeClr val="tx1"/>
                          </a:solidFill>
                          <a:effectLst/>
                          <a:latin typeface="+mn-lt"/>
                          <a:ea typeface="+mn-ea"/>
                          <a:cs typeface="+mn-cs"/>
                        </a:rPr>
                        <a:t>      [PARTITION </a:t>
                      </a:r>
                      <a:r>
                        <a:rPr lang="hu-HU" sz="1800" kern="1200" dirty="0" err="1" smtClean="0">
                          <a:solidFill>
                            <a:schemeClr val="tx1"/>
                          </a:solidFill>
                          <a:effectLst/>
                          <a:latin typeface="+mn-lt"/>
                          <a:ea typeface="+mn-ea"/>
                          <a:cs typeface="+mn-cs"/>
                        </a:rPr>
                        <a:t>partition</a:t>
                      </a:r>
                      <a:r>
                        <a:rPr lang="hu-HU" sz="1800" kern="1200" dirty="0" smtClean="0">
                          <a:solidFill>
                            <a:schemeClr val="tx1"/>
                          </a:solidFill>
                          <a:effectLst/>
                          <a:latin typeface="+mn-lt"/>
                          <a:ea typeface="+mn-ea"/>
                          <a:cs typeface="+mn-cs"/>
                        </a:rPr>
                        <a:t>_</a:t>
                      </a:r>
                      <a:r>
                        <a:rPr lang="hu-HU" sz="1800" kern="1200" dirty="0" err="1" smtClean="0">
                          <a:solidFill>
                            <a:schemeClr val="tx1"/>
                          </a:solidFill>
                          <a:effectLst/>
                          <a:latin typeface="+mn-lt"/>
                          <a:ea typeface="+mn-ea"/>
                          <a:cs typeface="+mn-cs"/>
                        </a:rPr>
                        <a:t>list</a:t>
                      </a:r>
                      <a:r>
                        <a:rPr lang="hu-HU" sz="1800" kern="1200" dirty="0" smtClean="0">
                          <a:solidFill>
                            <a:schemeClr val="tx1"/>
                          </a:solidFill>
                          <a:effectLst/>
                          <a:latin typeface="+mn-lt"/>
                          <a:ea typeface="+mn-ea"/>
                          <a:cs typeface="+mn-cs"/>
                        </a:rPr>
                        <a:t>]</a:t>
                      </a:r>
                    </a:p>
                    <a:p>
                      <a:r>
                        <a:rPr lang="hu-HU" sz="1800" kern="1200" dirty="0" smtClean="0">
                          <a:solidFill>
                            <a:schemeClr val="tx1"/>
                          </a:solidFill>
                          <a:effectLst/>
                          <a:latin typeface="+mn-lt"/>
                          <a:ea typeface="+mn-ea"/>
                          <a:cs typeface="+mn-cs"/>
                        </a:rPr>
                        <a:t>    [WHERE </a:t>
                      </a:r>
                      <a:r>
                        <a:rPr lang="hu-HU" sz="1800" kern="1200" dirty="0" err="1" smtClean="0">
                          <a:solidFill>
                            <a:schemeClr val="tx1"/>
                          </a:solidFill>
                          <a:effectLst/>
                          <a:latin typeface="+mn-lt"/>
                          <a:ea typeface="+mn-ea"/>
                          <a:cs typeface="+mn-cs"/>
                        </a:rPr>
                        <a:t>where</a:t>
                      </a:r>
                      <a:r>
                        <a:rPr lang="hu-HU" sz="1800" kern="1200" dirty="0" smtClean="0">
                          <a:solidFill>
                            <a:schemeClr val="tx1"/>
                          </a:solidFill>
                          <a:effectLst/>
                          <a:latin typeface="+mn-lt"/>
                          <a:ea typeface="+mn-ea"/>
                          <a:cs typeface="+mn-cs"/>
                        </a:rPr>
                        <a:t>_</a:t>
                      </a:r>
                      <a:r>
                        <a:rPr lang="hu-HU" sz="1800" kern="1200" dirty="0" err="1" smtClean="0">
                          <a:solidFill>
                            <a:schemeClr val="tx1"/>
                          </a:solidFill>
                          <a:effectLst/>
                          <a:latin typeface="+mn-lt"/>
                          <a:ea typeface="+mn-ea"/>
                          <a:cs typeface="+mn-cs"/>
                        </a:rPr>
                        <a:t>condition</a:t>
                      </a:r>
                      <a:r>
                        <a:rPr lang="hu-HU" sz="1800" kern="1200" dirty="0" smtClean="0">
                          <a:solidFill>
                            <a:schemeClr val="tx1"/>
                          </a:solidFill>
                          <a:effectLst/>
                          <a:latin typeface="+mn-lt"/>
                          <a:ea typeface="+mn-ea"/>
                          <a:cs typeface="+mn-cs"/>
                        </a:rPr>
                        <a:t>]</a:t>
                      </a:r>
                    </a:p>
                    <a:p>
                      <a:r>
                        <a:rPr lang="hu-HU" sz="1800" kern="1200" dirty="0" smtClean="0">
                          <a:solidFill>
                            <a:schemeClr val="tx1"/>
                          </a:solidFill>
                          <a:effectLst/>
                          <a:latin typeface="+mn-lt"/>
                          <a:ea typeface="+mn-ea"/>
                          <a:cs typeface="+mn-cs"/>
                        </a:rPr>
                        <a:t>    [GROUP BY {col_</a:t>
                      </a:r>
                      <a:r>
                        <a:rPr lang="hu-HU" sz="1800" kern="1200" dirty="0" err="1" smtClean="0">
                          <a:solidFill>
                            <a:schemeClr val="tx1"/>
                          </a:solidFill>
                          <a:effectLst/>
                          <a:latin typeface="+mn-lt"/>
                          <a:ea typeface="+mn-ea"/>
                          <a:cs typeface="+mn-cs"/>
                        </a:rPr>
                        <a:t>name</a:t>
                      </a:r>
                      <a:r>
                        <a:rPr lang="hu-HU" sz="1800" kern="1200" dirty="0" smtClean="0">
                          <a:solidFill>
                            <a:schemeClr val="tx1"/>
                          </a:solidFill>
                          <a:effectLst/>
                          <a:latin typeface="+mn-lt"/>
                          <a:ea typeface="+mn-ea"/>
                          <a:cs typeface="+mn-cs"/>
                        </a:rPr>
                        <a:t> | </a:t>
                      </a:r>
                      <a:r>
                        <a:rPr lang="hu-HU" sz="1800" kern="1200" dirty="0" err="1" smtClean="0">
                          <a:solidFill>
                            <a:schemeClr val="tx1"/>
                          </a:solidFill>
                          <a:effectLst/>
                          <a:latin typeface="+mn-lt"/>
                          <a:ea typeface="+mn-ea"/>
                          <a:cs typeface="+mn-cs"/>
                        </a:rPr>
                        <a:t>expr</a:t>
                      </a:r>
                      <a:r>
                        <a:rPr lang="hu-HU" sz="1800" kern="1200" dirty="0" smtClean="0">
                          <a:solidFill>
                            <a:schemeClr val="tx1"/>
                          </a:solidFill>
                          <a:effectLst/>
                          <a:latin typeface="+mn-lt"/>
                          <a:ea typeface="+mn-ea"/>
                          <a:cs typeface="+mn-cs"/>
                        </a:rPr>
                        <a:t> | </a:t>
                      </a:r>
                      <a:r>
                        <a:rPr lang="hu-HU" sz="1800" kern="1200" dirty="0" err="1" smtClean="0">
                          <a:solidFill>
                            <a:schemeClr val="tx1"/>
                          </a:solidFill>
                          <a:effectLst/>
                          <a:latin typeface="+mn-lt"/>
                          <a:ea typeface="+mn-ea"/>
                          <a:cs typeface="+mn-cs"/>
                        </a:rPr>
                        <a:t>position</a:t>
                      </a:r>
                      <a:r>
                        <a:rPr lang="hu-HU" sz="1800" kern="1200" dirty="0" smtClean="0">
                          <a:solidFill>
                            <a:schemeClr val="tx1"/>
                          </a:solidFill>
                          <a:effectLst/>
                          <a:latin typeface="+mn-lt"/>
                          <a:ea typeface="+mn-ea"/>
                          <a:cs typeface="+mn-cs"/>
                        </a:rPr>
                        <a:t>}, ... [WITH ROLLUP]]</a:t>
                      </a:r>
                    </a:p>
                    <a:p>
                      <a:r>
                        <a:rPr lang="hu-HU" sz="1800" kern="1200" dirty="0" smtClean="0">
                          <a:solidFill>
                            <a:schemeClr val="tx1"/>
                          </a:solidFill>
                          <a:effectLst/>
                          <a:latin typeface="+mn-lt"/>
                          <a:ea typeface="+mn-ea"/>
                          <a:cs typeface="+mn-cs"/>
                        </a:rPr>
                        <a:t>    [HAVING </a:t>
                      </a:r>
                      <a:r>
                        <a:rPr lang="hu-HU" sz="1800" kern="1200" dirty="0" err="1" smtClean="0">
                          <a:solidFill>
                            <a:schemeClr val="tx1"/>
                          </a:solidFill>
                          <a:effectLst/>
                          <a:latin typeface="+mn-lt"/>
                          <a:ea typeface="+mn-ea"/>
                          <a:cs typeface="+mn-cs"/>
                        </a:rPr>
                        <a:t>where</a:t>
                      </a:r>
                      <a:r>
                        <a:rPr lang="hu-HU" sz="1800" kern="1200" dirty="0" smtClean="0">
                          <a:solidFill>
                            <a:schemeClr val="tx1"/>
                          </a:solidFill>
                          <a:effectLst/>
                          <a:latin typeface="+mn-lt"/>
                          <a:ea typeface="+mn-ea"/>
                          <a:cs typeface="+mn-cs"/>
                        </a:rPr>
                        <a:t>_</a:t>
                      </a:r>
                      <a:r>
                        <a:rPr lang="hu-HU" sz="1800" kern="1200" dirty="0" err="1" smtClean="0">
                          <a:solidFill>
                            <a:schemeClr val="tx1"/>
                          </a:solidFill>
                          <a:effectLst/>
                          <a:latin typeface="+mn-lt"/>
                          <a:ea typeface="+mn-ea"/>
                          <a:cs typeface="+mn-cs"/>
                        </a:rPr>
                        <a:t>condition</a:t>
                      </a:r>
                      <a:r>
                        <a:rPr lang="hu-HU" sz="1800" kern="1200" dirty="0" smtClean="0">
                          <a:solidFill>
                            <a:schemeClr val="tx1"/>
                          </a:solidFill>
                          <a:effectLst/>
                          <a:latin typeface="+mn-lt"/>
                          <a:ea typeface="+mn-ea"/>
                          <a:cs typeface="+mn-cs"/>
                        </a:rPr>
                        <a:t>]</a:t>
                      </a:r>
                    </a:p>
                    <a:p>
                      <a:endParaRPr lang="hu-HU" dirty="0" smtClean="0"/>
                    </a:p>
                    <a:p>
                      <a:endParaRPr lang="hu-HU" dirty="0" smtClean="0"/>
                    </a:p>
                    <a:p>
                      <a:r>
                        <a:rPr lang="en-US" dirty="0" smtClean="0"/>
                        <a:t>SELECT ... </a:t>
                      </a:r>
                      <a:endParaRPr lang="hu-HU" dirty="0" smtClean="0"/>
                    </a:p>
                    <a:p>
                      <a:r>
                        <a:rPr lang="en-US" dirty="0" smtClean="0"/>
                        <a:t>UNION [ALL | DISTINCT]</a:t>
                      </a:r>
                      <a:endParaRPr lang="hu-HU" dirty="0" smtClean="0"/>
                    </a:p>
                    <a:p>
                      <a:r>
                        <a:rPr lang="en-US" dirty="0" smtClean="0"/>
                        <a:t>SELECT ... [UNION [ALL | DISTINCT] SELECT ...]</a:t>
                      </a:r>
                      <a:endParaRPr lang="hu-HU" dirty="0"/>
                    </a:p>
                  </a:txBody>
                  <a:tcPr marL="36000" marR="36000" marT="36000" marB="36000">
                    <a:lnL>
                      <a:noFill/>
                    </a:lnL>
                    <a:lnR>
                      <a:noFill/>
                    </a:lnR>
                    <a:lnT>
                      <a:noFill/>
                    </a:lnT>
                    <a:lnB>
                      <a:noFill/>
                    </a:lnB>
                    <a:lnTlToBr w="12700" cmpd="sng">
                      <a:noFill/>
                      <a:prstDash val="solid"/>
                    </a:lnTlToBr>
                    <a:lnBlToTr w="12700" cmpd="sng">
                      <a:noFill/>
                      <a:prstDash val="solid"/>
                    </a:lnBlToTr>
                  </a:tcPr>
                </a:tc>
                <a:tc>
                  <a:txBody>
                    <a:bodyPr/>
                    <a:lstStyle/>
                    <a:p>
                      <a:r>
                        <a:rPr lang="hu-HU" sz="1800" kern="1200" dirty="0" smtClean="0">
                          <a:solidFill>
                            <a:schemeClr val="tx1"/>
                          </a:solidFill>
                          <a:effectLst/>
                          <a:latin typeface="+mn-lt"/>
                          <a:ea typeface="+mn-ea"/>
                          <a:cs typeface="+mn-cs"/>
                        </a:rPr>
                        <a:t> [WINDOW </a:t>
                      </a:r>
                      <a:r>
                        <a:rPr lang="hu-HU" sz="1800" kern="1200" dirty="0" err="1" smtClean="0">
                          <a:solidFill>
                            <a:schemeClr val="tx1"/>
                          </a:solidFill>
                          <a:effectLst/>
                          <a:latin typeface="+mn-lt"/>
                          <a:ea typeface="+mn-ea"/>
                          <a:cs typeface="+mn-cs"/>
                        </a:rPr>
                        <a:t>window</a:t>
                      </a:r>
                      <a:r>
                        <a:rPr lang="hu-HU" sz="1800" kern="1200" dirty="0" smtClean="0">
                          <a:solidFill>
                            <a:schemeClr val="tx1"/>
                          </a:solidFill>
                          <a:effectLst/>
                          <a:latin typeface="+mn-lt"/>
                          <a:ea typeface="+mn-ea"/>
                          <a:cs typeface="+mn-cs"/>
                        </a:rPr>
                        <a:t>_</a:t>
                      </a:r>
                      <a:r>
                        <a:rPr lang="hu-HU" sz="1800" kern="1200" dirty="0" err="1" smtClean="0">
                          <a:solidFill>
                            <a:schemeClr val="tx1"/>
                          </a:solidFill>
                          <a:effectLst/>
                          <a:latin typeface="+mn-lt"/>
                          <a:ea typeface="+mn-ea"/>
                          <a:cs typeface="+mn-cs"/>
                        </a:rPr>
                        <a:t>name</a:t>
                      </a:r>
                      <a:r>
                        <a:rPr lang="hu-HU" sz="1800" kern="1200" dirty="0" smtClean="0">
                          <a:solidFill>
                            <a:schemeClr val="tx1"/>
                          </a:solidFill>
                          <a:effectLst/>
                          <a:latin typeface="+mn-lt"/>
                          <a:ea typeface="+mn-ea"/>
                          <a:cs typeface="+mn-cs"/>
                        </a:rPr>
                        <a:t> AS (</a:t>
                      </a:r>
                      <a:r>
                        <a:rPr lang="hu-HU" sz="1800" kern="1200" dirty="0" err="1" smtClean="0">
                          <a:solidFill>
                            <a:schemeClr val="tx1"/>
                          </a:solidFill>
                          <a:effectLst/>
                          <a:latin typeface="+mn-lt"/>
                          <a:ea typeface="+mn-ea"/>
                          <a:cs typeface="+mn-cs"/>
                        </a:rPr>
                        <a:t>window</a:t>
                      </a:r>
                      <a:r>
                        <a:rPr lang="hu-HU" sz="1800" kern="1200" dirty="0" smtClean="0">
                          <a:solidFill>
                            <a:schemeClr val="tx1"/>
                          </a:solidFill>
                          <a:effectLst/>
                          <a:latin typeface="+mn-lt"/>
                          <a:ea typeface="+mn-ea"/>
                          <a:cs typeface="+mn-cs"/>
                        </a:rPr>
                        <a:t>_</a:t>
                      </a:r>
                      <a:r>
                        <a:rPr lang="hu-HU" sz="1800" kern="1200" dirty="0" err="1" smtClean="0">
                          <a:solidFill>
                            <a:schemeClr val="tx1"/>
                          </a:solidFill>
                          <a:effectLst/>
                          <a:latin typeface="+mn-lt"/>
                          <a:ea typeface="+mn-ea"/>
                          <a:cs typeface="+mn-cs"/>
                        </a:rPr>
                        <a:t>spec</a:t>
                      </a:r>
                      <a:r>
                        <a:rPr lang="hu-HU" sz="1800" kern="1200" dirty="0" smtClean="0">
                          <a:solidFill>
                            <a:schemeClr val="tx1"/>
                          </a:solidFill>
                          <a:effectLst/>
                          <a:latin typeface="+mn-lt"/>
                          <a:ea typeface="+mn-ea"/>
                          <a:cs typeface="+mn-cs"/>
                        </a:rPr>
                        <a:t>)</a:t>
                      </a:r>
                    </a:p>
                    <a:p>
                      <a:r>
                        <a:rPr lang="hu-HU" sz="1800" kern="1200" dirty="0" smtClean="0">
                          <a:solidFill>
                            <a:schemeClr val="tx1"/>
                          </a:solidFill>
                          <a:effectLst/>
                          <a:latin typeface="+mn-lt"/>
                          <a:ea typeface="+mn-ea"/>
                          <a:cs typeface="+mn-cs"/>
                        </a:rPr>
                        <a:t>        [, </a:t>
                      </a:r>
                      <a:r>
                        <a:rPr lang="hu-HU" sz="1800" kern="1200" dirty="0" err="1" smtClean="0">
                          <a:solidFill>
                            <a:schemeClr val="tx1"/>
                          </a:solidFill>
                          <a:effectLst/>
                          <a:latin typeface="+mn-lt"/>
                          <a:ea typeface="+mn-ea"/>
                          <a:cs typeface="+mn-cs"/>
                        </a:rPr>
                        <a:t>window</a:t>
                      </a:r>
                      <a:r>
                        <a:rPr lang="hu-HU" sz="1800" kern="1200" dirty="0" smtClean="0">
                          <a:solidFill>
                            <a:schemeClr val="tx1"/>
                          </a:solidFill>
                          <a:effectLst/>
                          <a:latin typeface="+mn-lt"/>
                          <a:ea typeface="+mn-ea"/>
                          <a:cs typeface="+mn-cs"/>
                        </a:rPr>
                        <a:t>_</a:t>
                      </a:r>
                      <a:r>
                        <a:rPr lang="hu-HU" sz="1800" kern="1200" dirty="0" err="1" smtClean="0">
                          <a:solidFill>
                            <a:schemeClr val="tx1"/>
                          </a:solidFill>
                          <a:effectLst/>
                          <a:latin typeface="+mn-lt"/>
                          <a:ea typeface="+mn-ea"/>
                          <a:cs typeface="+mn-cs"/>
                        </a:rPr>
                        <a:t>name</a:t>
                      </a:r>
                      <a:r>
                        <a:rPr lang="hu-HU" sz="1800" kern="1200" dirty="0" smtClean="0">
                          <a:solidFill>
                            <a:schemeClr val="tx1"/>
                          </a:solidFill>
                          <a:effectLst/>
                          <a:latin typeface="+mn-lt"/>
                          <a:ea typeface="+mn-ea"/>
                          <a:cs typeface="+mn-cs"/>
                        </a:rPr>
                        <a:t> AS (</a:t>
                      </a:r>
                      <a:r>
                        <a:rPr lang="hu-HU" sz="1800" kern="1200" dirty="0" err="1" smtClean="0">
                          <a:solidFill>
                            <a:schemeClr val="tx1"/>
                          </a:solidFill>
                          <a:effectLst/>
                          <a:latin typeface="+mn-lt"/>
                          <a:ea typeface="+mn-ea"/>
                          <a:cs typeface="+mn-cs"/>
                        </a:rPr>
                        <a:t>window</a:t>
                      </a:r>
                      <a:r>
                        <a:rPr lang="hu-HU" sz="1800" kern="1200" dirty="0" smtClean="0">
                          <a:solidFill>
                            <a:schemeClr val="tx1"/>
                          </a:solidFill>
                          <a:effectLst/>
                          <a:latin typeface="+mn-lt"/>
                          <a:ea typeface="+mn-ea"/>
                          <a:cs typeface="+mn-cs"/>
                        </a:rPr>
                        <a:t>_</a:t>
                      </a:r>
                      <a:r>
                        <a:rPr lang="hu-HU" sz="1800" kern="1200" dirty="0" err="1" smtClean="0">
                          <a:solidFill>
                            <a:schemeClr val="tx1"/>
                          </a:solidFill>
                          <a:effectLst/>
                          <a:latin typeface="+mn-lt"/>
                          <a:ea typeface="+mn-ea"/>
                          <a:cs typeface="+mn-cs"/>
                        </a:rPr>
                        <a:t>spec</a:t>
                      </a:r>
                      <a:r>
                        <a:rPr lang="hu-HU" sz="1800" kern="1200" dirty="0" smtClean="0">
                          <a:solidFill>
                            <a:schemeClr val="tx1"/>
                          </a:solidFill>
                          <a:effectLst/>
                          <a:latin typeface="+mn-lt"/>
                          <a:ea typeface="+mn-ea"/>
                          <a:cs typeface="+mn-cs"/>
                        </a:rPr>
                        <a:t>)] ...]</a:t>
                      </a:r>
                    </a:p>
                    <a:p>
                      <a:r>
                        <a:rPr lang="hu-HU" sz="1800" kern="1200" dirty="0" smtClean="0">
                          <a:solidFill>
                            <a:schemeClr val="tx1"/>
                          </a:solidFill>
                          <a:effectLst/>
                          <a:latin typeface="+mn-lt"/>
                          <a:ea typeface="+mn-ea"/>
                          <a:cs typeface="+mn-cs"/>
                        </a:rPr>
                        <a:t>    [ORDER BY {col_</a:t>
                      </a:r>
                      <a:r>
                        <a:rPr lang="hu-HU" sz="1800" kern="1200" dirty="0" err="1" smtClean="0">
                          <a:solidFill>
                            <a:schemeClr val="tx1"/>
                          </a:solidFill>
                          <a:effectLst/>
                          <a:latin typeface="+mn-lt"/>
                          <a:ea typeface="+mn-ea"/>
                          <a:cs typeface="+mn-cs"/>
                        </a:rPr>
                        <a:t>name</a:t>
                      </a:r>
                      <a:r>
                        <a:rPr lang="hu-HU" sz="1800" kern="1200" dirty="0" smtClean="0">
                          <a:solidFill>
                            <a:schemeClr val="tx1"/>
                          </a:solidFill>
                          <a:effectLst/>
                          <a:latin typeface="+mn-lt"/>
                          <a:ea typeface="+mn-ea"/>
                          <a:cs typeface="+mn-cs"/>
                        </a:rPr>
                        <a:t> | </a:t>
                      </a:r>
                      <a:r>
                        <a:rPr lang="hu-HU" sz="1800" kern="1200" dirty="0" err="1" smtClean="0">
                          <a:solidFill>
                            <a:schemeClr val="tx1"/>
                          </a:solidFill>
                          <a:effectLst/>
                          <a:latin typeface="+mn-lt"/>
                          <a:ea typeface="+mn-ea"/>
                          <a:cs typeface="+mn-cs"/>
                        </a:rPr>
                        <a:t>expr</a:t>
                      </a:r>
                      <a:r>
                        <a:rPr lang="hu-HU" sz="1800" kern="1200" dirty="0" smtClean="0">
                          <a:solidFill>
                            <a:schemeClr val="tx1"/>
                          </a:solidFill>
                          <a:effectLst/>
                          <a:latin typeface="+mn-lt"/>
                          <a:ea typeface="+mn-ea"/>
                          <a:cs typeface="+mn-cs"/>
                        </a:rPr>
                        <a:t> | </a:t>
                      </a:r>
                      <a:r>
                        <a:rPr lang="hu-HU" sz="1800" kern="1200" dirty="0" err="1" smtClean="0">
                          <a:solidFill>
                            <a:schemeClr val="tx1"/>
                          </a:solidFill>
                          <a:effectLst/>
                          <a:latin typeface="+mn-lt"/>
                          <a:ea typeface="+mn-ea"/>
                          <a:cs typeface="+mn-cs"/>
                        </a:rPr>
                        <a:t>position</a:t>
                      </a:r>
                      <a:r>
                        <a:rPr lang="hu-HU" sz="1800" kern="1200" dirty="0" smtClean="0">
                          <a:solidFill>
                            <a:schemeClr val="tx1"/>
                          </a:solidFill>
                          <a:effectLst/>
                          <a:latin typeface="+mn-lt"/>
                          <a:ea typeface="+mn-ea"/>
                          <a:cs typeface="+mn-cs"/>
                        </a:rPr>
                        <a:t>}</a:t>
                      </a:r>
                    </a:p>
                    <a:p>
                      <a:r>
                        <a:rPr lang="hu-HU" sz="1800" kern="1200" dirty="0" smtClean="0">
                          <a:solidFill>
                            <a:schemeClr val="tx1"/>
                          </a:solidFill>
                          <a:effectLst/>
                          <a:latin typeface="+mn-lt"/>
                          <a:ea typeface="+mn-ea"/>
                          <a:cs typeface="+mn-cs"/>
                        </a:rPr>
                        <a:t>      [ASC | DESC], ... [WITH ROLLUP]]</a:t>
                      </a:r>
                    </a:p>
                    <a:p>
                      <a:r>
                        <a:rPr lang="hu-HU" sz="1800" kern="1200" dirty="0" smtClean="0">
                          <a:solidFill>
                            <a:schemeClr val="tx1"/>
                          </a:solidFill>
                          <a:effectLst/>
                          <a:latin typeface="+mn-lt"/>
                          <a:ea typeface="+mn-ea"/>
                          <a:cs typeface="+mn-cs"/>
                        </a:rPr>
                        <a:t>    [LIMIT {[</a:t>
                      </a:r>
                      <a:r>
                        <a:rPr lang="hu-HU" sz="1800" kern="1200" dirty="0" err="1" smtClean="0">
                          <a:solidFill>
                            <a:schemeClr val="tx1"/>
                          </a:solidFill>
                          <a:effectLst/>
                          <a:latin typeface="+mn-lt"/>
                          <a:ea typeface="+mn-ea"/>
                          <a:cs typeface="+mn-cs"/>
                        </a:rPr>
                        <a:t>offset</a:t>
                      </a:r>
                      <a:r>
                        <a:rPr lang="hu-HU" sz="1800" kern="1200" dirty="0" smtClean="0">
                          <a:solidFill>
                            <a:schemeClr val="tx1"/>
                          </a:solidFill>
                          <a:effectLst/>
                          <a:latin typeface="+mn-lt"/>
                          <a:ea typeface="+mn-ea"/>
                          <a:cs typeface="+mn-cs"/>
                        </a:rPr>
                        <a:t>,] </a:t>
                      </a:r>
                      <a:r>
                        <a:rPr lang="hu-HU" sz="1800" kern="1200" dirty="0" err="1" smtClean="0">
                          <a:solidFill>
                            <a:schemeClr val="tx1"/>
                          </a:solidFill>
                          <a:effectLst/>
                          <a:latin typeface="+mn-lt"/>
                          <a:ea typeface="+mn-ea"/>
                          <a:cs typeface="+mn-cs"/>
                        </a:rPr>
                        <a:t>row</a:t>
                      </a:r>
                      <a:r>
                        <a:rPr lang="hu-HU" sz="1800" kern="1200" dirty="0" smtClean="0">
                          <a:solidFill>
                            <a:schemeClr val="tx1"/>
                          </a:solidFill>
                          <a:effectLst/>
                          <a:latin typeface="+mn-lt"/>
                          <a:ea typeface="+mn-ea"/>
                          <a:cs typeface="+mn-cs"/>
                        </a:rPr>
                        <a:t>_</a:t>
                      </a:r>
                      <a:r>
                        <a:rPr lang="hu-HU" sz="1800" kern="1200" dirty="0" err="1" smtClean="0">
                          <a:solidFill>
                            <a:schemeClr val="tx1"/>
                          </a:solidFill>
                          <a:effectLst/>
                          <a:latin typeface="+mn-lt"/>
                          <a:ea typeface="+mn-ea"/>
                          <a:cs typeface="+mn-cs"/>
                        </a:rPr>
                        <a:t>count</a:t>
                      </a:r>
                      <a:r>
                        <a:rPr lang="hu-HU" sz="1800" kern="1200" dirty="0" smtClean="0">
                          <a:solidFill>
                            <a:schemeClr val="tx1"/>
                          </a:solidFill>
                          <a:effectLst/>
                          <a:latin typeface="+mn-lt"/>
                          <a:ea typeface="+mn-ea"/>
                          <a:cs typeface="+mn-cs"/>
                        </a:rPr>
                        <a:t> | </a:t>
                      </a:r>
                      <a:r>
                        <a:rPr lang="hu-HU" sz="1800" kern="1200" dirty="0" err="1" smtClean="0">
                          <a:solidFill>
                            <a:schemeClr val="tx1"/>
                          </a:solidFill>
                          <a:effectLst/>
                          <a:latin typeface="+mn-lt"/>
                          <a:ea typeface="+mn-ea"/>
                          <a:cs typeface="+mn-cs"/>
                        </a:rPr>
                        <a:t>row</a:t>
                      </a:r>
                      <a:r>
                        <a:rPr lang="hu-HU" sz="1800" kern="1200" dirty="0" smtClean="0">
                          <a:solidFill>
                            <a:schemeClr val="tx1"/>
                          </a:solidFill>
                          <a:effectLst/>
                          <a:latin typeface="+mn-lt"/>
                          <a:ea typeface="+mn-ea"/>
                          <a:cs typeface="+mn-cs"/>
                        </a:rPr>
                        <a:t>_</a:t>
                      </a:r>
                      <a:r>
                        <a:rPr lang="hu-HU" sz="1800" kern="1200" dirty="0" err="1" smtClean="0">
                          <a:solidFill>
                            <a:schemeClr val="tx1"/>
                          </a:solidFill>
                          <a:effectLst/>
                          <a:latin typeface="+mn-lt"/>
                          <a:ea typeface="+mn-ea"/>
                          <a:cs typeface="+mn-cs"/>
                        </a:rPr>
                        <a:t>count</a:t>
                      </a:r>
                      <a:r>
                        <a:rPr lang="hu-HU" sz="1800" kern="1200" dirty="0" smtClean="0">
                          <a:solidFill>
                            <a:schemeClr val="tx1"/>
                          </a:solidFill>
                          <a:effectLst/>
                          <a:latin typeface="+mn-lt"/>
                          <a:ea typeface="+mn-ea"/>
                          <a:cs typeface="+mn-cs"/>
                        </a:rPr>
                        <a:t> OFFSET </a:t>
                      </a:r>
                      <a:r>
                        <a:rPr lang="hu-HU" sz="1800" kern="1200" dirty="0" err="1" smtClean="0">
                          <a:solidFill>
                            <a:schemeClr val="tx1"/>
                          </a:solidFill>
                          <a:effectLst/>
                          <a:latin typeface="+mn-lt"/>
                          <a:ea typeface="+mn-ea"/>
                          <a:cs typeface="+mn-cs"/>
                        </a:rPr>
                        <a:t>offset</a:t>
                      </a:r>
                      <a:r>
                        <a:rPr lang="hu-HU" sz="1800" kern="1200" dirty="0" smtClean="0">
                          <a:solidFill>
                            <a:schemeClr val="tx1"/>
                          </a:solidFill>
                          <a:effectLst/>
                          <a:latin typeface="+mn-lt"/>
                          <a:ea typeface="+mn-ea"/>
                          <a:cs typeface="+mn-cs"/>
                        </a:rPr>
                        <a:t>}]</a:t>
                      </a:r>
                    </a:p>
                    <a:p>
                      <a:r>
                        <a:rPr lang="hu-HU" sz="1800" kern="1200" dirty="0" smtClean="0">
                          <a:solidFill>
                            <a:schemeClr val="tx1"/>
                          </a:solidFill>
                          <a:effectLst/>
                          <a:latin typeface="+mn-lt"/>
                          <a:ea typeface="+mn-ea"/>
                          <a:cs typeface="+mn-cs"/>
                        </a:rPr>
                        <a:t>    [INTO OUTFILE 'file_</a:t>
                      </a:r>
                      <a:r>
                        <a:rPr lang="hu-HU" sz="1800" kern="1200" dirty="0" err="1" smtClean="0">
                          <a:solidFill>
                            <a:schemeClr val="tx1"/>
                          </a:solidFill>
                          <a:effectLst/>
                          <a:latin typeface="+mn-lt"/>
                          <a:ea typeface="+mn-ea"/>
                          <a:cs typeface="+mn-cs"/>
                        </a:rPr>
                        <a:t>name</a:t>
                      </a:r>
                      <a:r>
                        <a:rPr lang="hu-HU" sz="1800" kern="1200" dirty="0" smtClean="0">
                          <a:solidFill>
                            <a:schemeClr val="tx1"/>
                          </a:solidFill>
                          <a:effectLst/>
                          <a:latin typeface="+mn-lt"/>
                          <a:ea typeface="+mn-ea"/>
                          <a:cs typeface="+mn-cs"/>
                        </a:rPr>
                        <a:t>'</a:t>
                      </a:r>
                    </a:p>
                    <a:p>
                      <a:r>
                        <a:rPr lang="hu-HU" sz="1800" kern="1200" dirty="0" smtClean="0">
                          <a:solidFill>
                            <a:schemeClr val="tx1"/>
                          </a:solidFill>
                          <a:effectLst/>
                          <a:latin typeface="+mn-lt"/>
                          <a:ea typeface="+mn-ea"/>
                          <a:cs typeface="+mn-cs"/>
                        </a:rPr>
                        <a:t>        [CHARACTER SET </a:t>
                      </a:r>
                      <a:r>
                        <a:rPr lang="hu-HU" sz="1800" kern="1200" dirty="0" err="1" smtClean="0">
                          <a:solidFill>
                            <a:schemeClr val="tx1"/>
                          </a:solidFill>
                          <a:effectLst/>
                          <a:latin typeface="+mn-lt"/>
                          <a:ea typeface="+mn-ea"/>
                          <a:cs typeface="+mn-cs"/>
                        </a:rPr>
                        <a:t>charset</a:t>
                      </a:r>
                      <a:r>
                        <a:rPr lang="hu-HU" sz="1800" kern="1200" dirty="0" smtClean="0">
                          <a:solidFill>
                            <a:schemeClr val="tx1"/>
                          </a:solidFill>
                          <a:effectLst/>
                          <a:latin typeface="+mn-lt"/>
                          <a:ea typeface="+mn-ea"/>
                          <a:cs typeface="+mn-cs"/>
                        </a:rPr>
                        <a:t>_</a:t>
                      </a:r>
                      <a:r>
                        <a:rPr lang="hu-HU" sz="1800" kern="1200" dirty="0" err="1" smtClean="0">
                          <a:solidFill>
                            <a:schemeClr val="tx1"/>
                          </a:solidFill>
                          <a:effectLst/>
                          <a:latin typeface="+mn-lt"/>
                          <a:ea typeface="+mn-ea"/>
                          <a:cs typeface="+mn-cs"/>
                        </a:rPr>
                        <a:t>name</a:t>
                      </a:r>
                      <a:r>
                        <a:rPr lang="hu-HU" sz="1800" kern="1200" dirty="0" smtClean="0">
                          <a:solidFill>
                            <a:schemeClr val="tx1"/>
                          </a:solidFill>
                          <a:effectLst/>
                          <a:latin typeface="+mn-lt"/>
                          <a:ea typeface="+mn-ea"/>
                          <a:cs typeface="+mn-cs"/>
                        </a:rPr>
                        <a:t>]</a:t>
                      </a:r>
                    </a:p>
                    <a:p>
                      <a:r>
                        <a:rPr lang="hu-HU" sz="1800" kern="1200" dirty="0" smtClean="0">
                          <a:solidFill>
                            <a:schemeClr val="tx1"/>
                          </a:solidFill>
                          <a:effectLst/>
                          <a:latin typeface="+mn-lt"/>
                          <a:ea typeface="+mn-ea"/>
                          <a:cs typeface="+mn-cs"/>
                        </a:rPr>
                        <a:t>        export_</a:t>
                      </a:r>
                      <a:r>
                        <a:rPr lang="hu-HU" sz="1800" kern="1200" dirty="0" err="1" smtClean="0">
                          <a:solidFill>
                            <a:schemeClr val="tx1"/>
                          </a:solidFill>
                          <a:effectLst/>
                          <a:latin typeface="+mn-lt"/>
                          <a:ea typeface="+mn-ea"/>
                          <a:cs typeface="+mn-cs"/>
                        </a:rPr>
                        <a:t>options</a:t>
                      </a:r>
                      <a:endParaRPr lang="hu-HU" sz="1800" kern="1200" dirty="0" smtClean="0">
                        <a:solidFill>
                          <a:schemeClr val="tx1"/>
                        </a:solidFill>
                        <a:effectLst/>
                        <a:latin typeface="+mn-lt"/>
                        <a:ea typeface="+mn-ea"/>
                        <a:cs typeface="+mn-cs"/>
                      </a:endParaRPr>
                    </a:p>
                    <a:p>
                      <a:r>
                        <a:rPr lang="hu-HU" sz="1800" kern="1200" dirty="0" smtClean="0">
                          <a:solidFill>
                            <a:schemeClr val="tx1"/>
                          </a:solidFill>
                          <a:effectLst/>
                          <a:latin typeface="+mn-lt"/>
                          <a:ea typeface="+mn-ea"/>
                          <a:cs typeface="+mn-cs"/>
                        </a:rPr>
                        <a:t>      | INTO DUMPFILE 'file_</a:t>
                      </a:r>
                      <a:r>
                        <a:rPr lang="hu-HU" sz="1800" kern="1200" dirty="0" err="1" smtClean="0">
                          <a:solidFill>
                            <a:schemeClr val="tx1"/>
                          </a:solidFill>
                          <a:effectLst/>
                          <a:latin typeface="+mn-lt"/>
                          <a:ea typeface="+mn-ea"/>
                          <a:cs typeface="+mn-cs"/>
                        </a:rPr>
                        <a:t>name</a:t>
                      </a:r>
                      <a:r>
                        <a:rPr lang="hu-HU" sz="1800" kern="1200" dirty="0" smtClean="0">
                          <a:solidFill>
                            <a:schemeClr val="tx1"/>
                          </a:solidFill>
                          <a:effectLst/>
                          <a:latin typeface="+mn-lt"/>
                          <a:ea typeface="+mn-ea"/>
                          <a:cs typeface="+mn-cs"/>
                        </a:rPr>
                        <a:t>'</a:t>
                      </a:r>
                    </a:p>
                    <a:p>
                      <a:r>
                        <a:rPr lang="hu-HU" sz="1800" kern="1200" dirty="0" smtClean="0">
                          <a:solidFill>
                            <a:schemeClr val="tx1"/>
                          </a:solidFill>
                          <a:effectLst/>
                          <a:latin typeface="+mn-lt"/>
                          <a:ea typeface="+mn-ea"/>
                          <a:cs typeface="+mn-cs"/>
                        </a:rPr>
                        <a:t>      | INTO var_</a:t>
                      </a:r>
                      <a:r>
                        <a:rPr lang="hu-HU" sz="1800" kern="1200" dirty="0" err="1" smtClean="0">
                          <a:solidFill>
                            <a:schemeClr val="tx1"/>
                          </a:solidFill>
                          <a:effectLst/>
                          <a:latin typeface="+mn-lt"/>
                          <a:ea typeface="+mn-ea"/>
                          <a:cs typeface="+mn-cs"/>
                        </a:rPr>
                        <a:t>name</a:t>
                      </a:r>
                      <a:r>
                        <a:rPr lang="hu-HU" sz="1800" kern="1200" dirty="0" smtClean="0">
                          <a:solidFill>
                            <a:schemeClr val="tx1"/>
                          </a:solidFill>
                          <a:effectLst/>
                          <a:latin typeface="+mn-lt"/>
                          <a:ea typeface="+mn-ea"/>
                          <a:cs typeface="+mn-cs"/>
                        </a:rPr>
                        <a:t> [, </a:t>
                      </a:r>
                      <a:r>
                        <a:rPr lang="hu-HU" sz="1800" kern="1200" dirty="0" err="1" smtClean="0">
                          <a:solidFill>
                            <a:schemeClr val="tx1"/>
                          </a:solidFill>
                          <a:effectLst/>
                          <a:latin typeface="+mn-lt"/>
                          <a:ea typeface="+mn-ea"/>
                          <a:cs typeface="+mn-cs"/>
                        </a:rPr>
                        <a:t>var</a:t>
                      </a:r>
                      <a:r>
                        <a:rPr lang="hu-HU" sz="1800" kern="1200" dirty="0" smtClean="0">
                          <a:solidFill>
                            <a:schemeClr val="tx1"/>
                          </a:solidFill>
                          <a:effectLst/>
                          <a:latin typeface="+mn-lt"/>
                          <a:ea typeface="+mn-ea"/>
                          <a:cs typeface="+mn-cs"/>
                        </a:rPr>
                        <a:t>_</a:t>
                      </a:r>
                      <a:r>
                        <a:rPr lang="hu-HU" sz="1800" kern="1200" dirty="0" err="1" smtClean="0">
                          <a:solidFill>
                            <a:schemeClr val="tx1"/>
                          </a:solidFill>
                          <a:effectLst/>
                          <a:latin typeface="+mn-lt"/>
                          <a:ea typeface="+mn-ea"/>
                          <a:cs typeface="+mn-cs"/>
                        </a:rPr>
                        <a:t>name</a:t>
                      </a:r>
                      <a:r>
                        <a:rPr lang="hu-HU" sz="1800" kern="1200" dirty="0" smtClean="0">
                          <a:solidFill>
                            <a:schemeClr val="tx1"/>
                          </a:solidFill>
                          <a:effectLst/>
                          <a:latin typeface="+mn-lt"/>
                          <a:ea typeface="+mn-ea"/>
                          <a:cs typeface="+mn-cs"/>
                        </a:rPr>
                        <a:t>]]</a:t>
                      </a:r>
                    </a:p>
                    <a:p>
                      <a:r>
                        <a:rPr lang="hu-HU" sz="1800" kern="1200" dirty="0" smtClean="0">
                          <a:solidFill>
                            <a:schemeClr val="tx1"/>
                          </a:solidFill>
                          <a:effectLst/>
                          <a:latin typeface="+mn-lt"/>
                          <a:ea typeface="+mn-ea"/>
                          <a:cs typeface="+mn-cs"/>
                        </a:rPr>
                        <a:t>    [FOR {UPDATE | SHARE} [OF </a:t>
                      </a:r>
                      <a:r>
                        <a:rPr lang="hu-HU" sz="1800" kern="1200" dirty="0" err="1" smtClean="0">
                          <a:solidFill>
                            <a:schemeClr val="tx1"/>
                          </a:solidFill>
                          <a:effectLst/>
                          <a:latin typeface="+mn-lt"/>
                          <a:ea typeface="+mn-ea"/>
                          <a:cs typeface="+mn-cs"/>
                        </a:rPr>
                        <a:t>tbl</a:t>
                      </a:r>
                      <a:r>
                        <a:rPr lang="hu-HU" sz="1800" kern="1200" dirty="0" smtClean="0">
                          <a:solidFill>
                            <a:schemeClr val="tx1"/>
                          </a:solidFill>
                          <a:effectLst/>
                          <a:latin typeface="+mn-lt"/>
                          <a:ea typeface="+mn-ea"/>
                          <a:cs typeface="+mn-cs"/>
                        </a:rPr>
                        <a:t>_</a:t>
                      </a:r>
                      <a:r>
                        <a:rPr lang="hu-HU" sz="1800" kern="1200" dirty="0" err="1" smtClean="0">
                          <a:solidFill>
                            <a:schemeClr val="tx1"/>
                          </a:solidFill>
                          <a:effectLst/>
                          <a:latin typeface="+mn-lt"/>
                          <a:ea typeface="+mn-ea"/>
                          <a:cs typeface="+mn-cs"/>
                        </a:rPr>
                        <a:t>name</a:t>
                      </a:r>
                      <a:r>
                        <a:rPr lang="hu-HU" sz="1800" kern="1200" dirty="0" smtClean="0">
                          <a:solidFill>
                            <a:schemeClr val="tx1"/>
                          </a:solidFill>
                          <a:effectLst/>
                          <a:latin typeface="+mn-lt"/>
                          <a:ea typeface="+mn-ea"/>
                          <a:cs typeface="+mn-cs"/>
                        </a:rPr>
                        <a:t> [, </a:t>
                      </a:r>
                      <a:r>
                        <a:rPr lang="hu-HU" sz="1800" kern="1200" dirty="0" err="1" smtClean="0">
                          <a:solidFill>
                            <a:schemeClr val="tx1"/>
                          </a:solidFill>
                          <a:effectLst/>
                          <a:latin typeface="+mn-lt"/>
                          <a:ea typeface="+mn-ea"/>
                          <a:cs typeface="+mn-cs"/>
                        </a:rPr>
                        <a:t>tbl</a:t>
                      </a:r>
                      <a:r>
                        <a:rPr lang="hu-HU" sz="1800" kern="1200" dirty="0" smtClean="0">
                          <a:solidFill>
                            <a:schemeClr val="tx1"/>
                          </a:solidFill>
                          <a:effectLst/>
                          <a:latin typeface="+mn-lt"/>
                          <a:ea typeface="+mn-ea"/>
                          <a:cs typeface="+mn-cs"/>
                        </a:rPr>
                        <a:t>_</a:t>
                      </a:r>
                      <a:r>
                        <a:rPr lang="hu-HU" sz="1800" kern="1200" dirty="0" err="1" smtClean="0">
                          <a:solidFill>
                            <a:schemeClr val="tx1"/>
                          </a:solidFill>
                          <a:effectLst/>
                          <a:latin typeface="+mn-lt"/>
                          <a:ea typeface="+mn-ea"/>
                          <a:cs typeface="+mn-cs"/>
                        </a:rPr>
                        <a:t>name</a:t>
                      </a:r>
                      <a:r>
                        <a:rPr lang="hu-HU" sz="1800" kern="1200" dirty="0" smtClean="0">
                          <a:solidFill>
                            <a:schemeClr val="tx1"/>
                          </a:solidFill>
                          <a:effectLst/>
                          <a:latin typeface="+mn-lt"/>
                          <a:ea typeface="+mn-ea"/>
                          <a:cs typeface="+mn-cs"/>
                        </a:rPr>
                        <a:t>] ...] [NOWAIT | SKIP LOCKED] </a:t>
                      </a:r>
                    </a:p>
                    <a:p>
                      <a:r>
                        <a:rPr lang="hu-HU" sz="1800" kern="1200" dirty="0" smtClean="0">
                          <a:solidFill>
                            <a:schemeClr val="tx1"/>
                          </a:solidFill>
                          <a:effectLst/>
                          <a:latin typeface="+mn-lt"/>
                          <a:ea typeface="+mn-ea"/>
                          <a:cs typeface="+mn-cs"/>
                        </a:rPr>
                        <a:t>      | LOCK IN SHARE MODE]]</a:t>
                      </a:r>
                      <a:endParaRPr lang="hu-HU" dirty="0"/>
                    </a:p>
                  </a:txBody>
                  <a:tcPr marL="36000" marR="36000" marT="36000" marB="3600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5" name="Cím 1"/>
          <p:cNvSpPr>
            <a:spLocks noGrp="1"/>
          </p:cNvSpPr>
          <p:nvPr>
            <p:ph type="title"/>
          </p:nvPr>
        </p:nvSpPr>
        <p:spPr>
          <a:xfrm>
            <a:off x="4234375" y="351057"/>
            <a:ext cx="3742008" cy="633681"/>
          </a:xfrm>
        </p:spPr>
        <p:txBody>
          <a:bodyPr>
            <a:normAutofit/>
          </a:bodyPr>
          <a:lstStyle/>
          <a:p>
            <a:r>
              <a:rPr lang="hu-HU" sz="3600" b="1" dirty="0" smtClean="0"/>
              <a:t>SELECT </a:t>
            </a:r>
            <a:r>
              <a:rPr lang="hu-HU" sz="3600" b="1" dirty="0" err="1" smtClean="0"/>
              <a:t>MySQL-ben</a:t>
            </a:r>
            <a:endParaRPr lang="hu-HU" sz="3600" dirty="0"/>
          </a:p>
        </p:txBody>
      </p:sp>
    </p:spTree>
    <p:extLst>
      <p:ext uri="{BB962C8B-B14F-4D97-AF65-F5344CB8AC3E}">
        <p14:creationId xmlns:p14="http://schemas.microsoft.com/office/powerpoint/2010/main" val="13476097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280555" y="453707"/>
            <a:ext cx="10724322"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2000" b="0" i="0" u="none" strike="noStrike" cap="none" normalizeH="0" baseline="0" dirty="0" smtClean="0">
                <a:ln>
                  <a:noFill/>
                </a:ln>
                <a:solidFill>
                  <a:schemeClr val="tx1"/>
                </a:solidFill>
                <a:effectLst/>
                <a:latin typeface="Arial Unicode MS"/>
              </a:rPr>
              <a:t>SELECT</a:t>
            </a:r>
          </a:p>
          <a:p>
            <a:pPr marL="0" marR="0" lvl="0" indent="0" algn="l" defTabSz="914400" rtl="0" eaLnBrk="0" fontAlgn="base" latinLnBrk="0" hangingPunct="0">
              <a:lnSpc>
                <a:spcPct val="100000"/>
              </a:lnSpc>
              <a:spcBef>
                <a:spcPct val="0"/>
              </a:spcBef>
              <a:spcAft>
                <a:spcPct val="0"/>
              </a:spcAft>
              <a:buClrTx/>
              <a:buSzTx/>
              <a:buFontTx/>
              <a:buNone/>
              <a:tabLst/>
            </a:pPr>
            <a:r>
              <a:rPr lang="hu-HU" altLang="hu-HU" sz="2000" dirty="0">
                <a:latin typeface="Arial Unicode MS"/>
              </a:rPr>
              <a:t> </a:t>
            </a:r>
            <a:r>
              <a:rPr lang="hu-HU" altLang="hu-HU" sz="2000" dirty="0" smtClean="0">
                <a:latin typeface="Arial Unicode MS"/>
              </a:rPr>
              <a:t> </a:t>
            </a:r>
            <a:r>
              <a:rPr kumimoji="0" lang="hu-HU" altLang="hu-HU" sz="2000" b="0" i="0" u="none" strike="noStrike" cap="none" normalizeH="0" baseline="0" dirty="0" smtClean="0">
                <a:ln>
                  <a:noFill/>
                </a:ln>
                <a:solidFill>
                  <a:schemeClr val="tx1"/>
                </a:solidFill>
                <a:effectLst/>
                <a:latin typeface="Arial Unicode MS"/>
              </a:rPr>
              <a:t> [/*+ </a:t>
            </a:r>
            <a:r>
              <a:rPr kumimoji="0" lang="hu-HU" altLang="hu-HU" sz="2000" b="0" i="0" u="none" strike="noStrike" cap="none" normalizeH="0" baseline="0" dirty="0" err="1" smtClean="0">
                <a:ln>
                  <a:noFill/>
                </a:ln>
                <a:solidFill>
                  <a:schemeClr val="tx1"/>
                </a:solidFill>
                <a:effectLst/>
                <a:latin typeface="Arial Unicode MS"/>
              </a:rPr>
              <a:t>hints</a:t>
            </a:r>
            <a:r>
              <a:rPr kumimoji="0" lang="hu-HU" altLang="hu-HU" sz="2000" b="0" i="0" u="none" strike="noStrike" cap="none" normalizeH="0" baseline="0" dirty="0" smtClean="0">
                <a:ln>
                  <a:noFill/>
                </a:ln>
                <a:solidFill>
                  <a:schemeClr val="tx1"/>
                </a:solidFill>
                <a:effectLst/>
                <a:latin typeface="Arial Unicode MS"/>
              </a:rPr>
              <a:t> */] /*</a:t>
            </a:r>
            <a:r>
              <a:rPr kumimoji="0" lang="hu-HU" altLang="hu-HU" sz="2000" b="0" i="0" u="none" strike="noStrike" cap="none" normalizeH="0" baseline="0" dirty="0" err="1" smtClean="0">
                <a:ln>
                  <a:noFill/>
                </a:ln>
                <a:solidFill>
                  <a:schemeClr val="tx1"/>
                </a:solidFill>
                <a:effectLst/>
                <a:latin typeface="Arial Unicode MS"/>
              </a:rPr>
              <a:t>From</a:t>
            </a:r>
            <a:r>
              <a:rPr kumimoji="0" lang="hu-HU" altLang="hu-HU" sz="2000" b="0" i="0" u="none" strike="noStrike" cap="none" normalizeH="0" baseline="0" dirty="0" smtClean="0">
                <a:ln>
                  <a:noFill/>
                </a:ln>
                <a:solidFill>
                  <a:schemeClr val="tx1"/>
                </a:solidFill>
                <a:effectLst/>
                <a:latin typeface="Arial Unicode MS"/>
              </a:rPr>
              <a:t> </a:t>
            </a:r>
            <a:r>
              <a:rPr kumimoji="0" lang="hu-HU" altLang="hu-HU" sz="2000" b="0" i="0" u="none" strike="noStrike" cap="none" normalizeH="0" baseline="0" dirty="0" err="1" smtClean="0">
                <a:ln>
                  <a:noFill/>
                </a:ln>
                <a:solidFill>
                  <a:schemeClr val="tx1"/>
                </a:solidFill>
                <a:effectLst/>
                <a:latin typeface="Arial Unicode MS"/>
                <a:hlinkClick r:id="rId2"/>
              </a:rPr>
              <a:t>MariaDB</a:t>
            </a:r>
            <a:r>
              <a:rPr kumimoji="0" lang="hu-HU" altLang="hu-HU" sz="2000" b="0" i="0" u="none" strike="noStrike" cap="none" normalizeH="0" baseline="0" dirty="0" smtClean="0">
                <a:ln>
                  <a:noFill/>
                </a:ln>
                <a:solidFill>
                  <a:schemeClr val="tx1"/>
                </a:solidFill>
                <a:effectLst/>
                <a:latin typeface="Arial Unicode MS"/>
                <a:hlinkClick r:id="rId2"/>
              </a:rPr>
              <a:t> 11.8</a:t>
            </a:r>
            <a:r>
              <a:rPr kumimoji="0" lang="hu-HU" altLang="hu-HU" sz="2000" b="0" i="0" u="none" strike="noStrike" cap="none" normalizeH="0" baseline="0" dirty="0" smtClean="0">
                <a:ln>
                  <a:noFill/>
                </a:ln>
                <a:solidFill>
                  <a:schemeClr val="tx1"/>
                </a:solidFill>
                <a:effectLst/>
                <a:latin typeface="Arial Unicode MS"/>
              </a:rPr>
              <a:t>*/</a:t>
            </a:r>
          </a:p>
          <a:p>
            <a:pPr marL="0" marR="0" lvl="0" indent="0" algn="l" defTabSz="914400" rtl="0" eaLnBrk="0" fontAlgn="base" latinLnBrk="0" hangingPunct="0">
              <a:lnSpc>
                <a:spcPct val="100000"/>
              </a:lnSpc>
              <a:spcBef>
                <a:spcPct val="0"/>
              </a:spcBef>
              <a:spcAft>
                <a:spcPct val="0"/>
              </a:spcAft>
              <a:buClrTx/>
              <a:buSzTx/>
              <a:buFontTx/>
              <a:buNone/>
              <a:tabLst/>
            </a:pPr>
            <a:r>
              <a:rPr lang="hu-HU" altLang="hu-HU" sz="2000" dirty="0">
                <a:latin typeface="Arial Unicode MS"/>
              </a:rPr>
              <a:t> </a:t>
            </a:r>
            <a:r>
              <a:rPr lang="hu-HU" altLang="hu-HU" sz="2000" dirty="0" smtClean="0">
                <a:latin typeface="Arial Unicode MS"/>
              </a:rPr>
              <a:t> </a:t>
            </a:r>
            <a:r>
              <a:rPr kumimoji="0" lang="hu-HU" altLang="hu-HU" sz="2000" b="0" i="0" u="none" strike="noStrike" cap="none" normalizeH="0" baseline="0" dirty="0" smtClean="0">
                <a:ln>
                  <a:noFill/>
                </a:ln>
                <a:solidFill>
                  <a:schemeClr val="tx1"/>
                </a:solidFill>
                <a:effectLst/>
                <a:latin typeface="Arial Unicode MS"/>
              </a:rPr>
              <a:t> [ALL | DISTINCT | DISTINCTROW]</a:t>
            </a:r>
          </a:p>
          <a:p>
            <a:pPr marL="0" marR="0" lvl="0" indent="0" algn="l" defTabSz="914400" rtl="0" eaLnBrk="0" fontAlgn="base" latinLnBrk="0" hangingPunct="0">
              <a:lnSpc>
                <a:spcPct val="100000"/>
              </a:lnSpc>
              <a:spcBef>
                <a:spcPct val="0"/>
              </a:spcBef>
              <a:spcAft>
                <a:spcPct val="0"/>
              </a:spcAft>
              <a:buClrTx/>
              <a:buSzTx/>
              <a:buFontTx/>
              <a:buNone/>
              <a:tabLst/>
            </a:pPr>
            <a:r>
              <a:rPr lang="hu-HU" altLang="hu-HU" sz="2000" dirty="0">
                <a:latin typeface="Arial Unicode MS"/>
              </a:rPr>
              <a:t> </a:t>
            </a:r>
            <a:r>
              <a:rPr lang="hu-HU" altLang="hu-HU" sz="2000" dirty="0" smtClean="0">
                <a:latin typeface="Arial Unicode MS"/>
              </a:rPr>
              <a:t> </a:t>
            </a:r>
            <a:r>
              <a:rPr kumimoji="0" lang="hu-HU" altLang="hu-HU" sz="2000" b="0" i="0" u="none" strike="noStrike" cap="none" normalizeH="0" baseline="0" dirty="0" smtClean="0">
                <a:ln>
                  <a:noFill/>
                </a:ln>
                <a:solidFill>
                  <a:schemeClr val="tx1"/>
                </a:solidFill>
                <a:effectLst/>
                <a:latin typeface="Arial Unicode MS"/>
              </a:rPr>
              <a:t> [HIGH_PRIORITY]</a:t>
            </a:r>
          </a:p>
          <a:p>
            <a:pPr marL="0" marR="0" lvl="0" indent="0" algn="l" defTabSz="914400" rtl="0" eaLnBrk="0" fontAlgn="base" latinLnBrk="0" hangingPunct="0">
              <a:lnSpc>
                <a:spcPct val="100000"/>
              </a:lnSpc>
              <a:spcBef>
                <a:spcPct val="0"/>
              </a:spcBef>
              <a:spcAft>
                <a:spcPct val="0"/>
              </a:spcAft>
              <a:buClrTx/>
              <a:buSzTx/>
              <a:buFontTx/>
              <a:buNone/>
              <a:tabLst/>
            </a:pPr>
            <a:r>
              <a:rPr lang="hu-HU" altLang="hu-HU" sz="2000" dirty="0">
                <a:latin typeface="Arial Unicode MS"/>
              </a:rPr>
              <a:t> </a:t>
            </a:r>
            <a:r>
              <a:rPr lang="hu-HU" altLang="hu-HU" sz="2000" dirty="0" smtClean="0">
                <a:latin typeface="Arial Unicode MS"/>
              </a:rPr>
              <a:t> </a:t>
            </a:r>
            <a:r>
              <a:rPr kumimoji="0" lang="hu-HU" altLang="hu-HU" sz="2000" b="0" i="0" u="none" strike="noStrike" cap="none" normalizeH="0" baseline="0" dirty="0" smtClean="0">
                <a:ln>
                  <a:noFill/>
                </a:ln>
                <a:solidFill>
                  <a:schemeClr val="tx1"/>
                </a:solidFill>
                <a:effectLst/>
                <a:latin typeface="Arial Unicode MS"/>
              </a:rPr>
              <a:t> [STRAIGHT_JOIN]</a:t>
            </a:r>
          </a:p>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2000" b="0" i="0" u="none" strike="noStrike" cap="none" normalizeH="0" baseline="0" dirty="0" smtClean="0">
                <a:ln>
                  <a:noFill/>
                </a:ln>
                <a:solidFill>
                  <a:schemeClr val="tx1"/>
                </a:solidFill>
                <a:effectLst/>
                <a:latin typeface="Arial Unicode MS"/>
              </a:rPr>
              <a:t>   [SQL_SMALL_RESULT] [SQL_BIG_RESULT] [SQL_BUFFER_RESULT]</a:t>
            </a:r>
          </a:p>
          <a:p>
            <a:pPr marL="0" marR="0" lvl="0" indent="0" algn="l" defTabSz="914400" rtl="0" eaLnBrk="0" fontAlgn="base" latinLnBrk="0" hangingPunct="0">
              <a:lnSpc>
                <a:spcPct val="100000"/>
              </a:lnSpc>
              <a:spcBef>
                <a:spcPct val="0"/>
              </a:spcBef>
              <a:spcAft>
                <a:spcPct val="0"/>
              </a:spcAft>
              <a:buClrTx/>
              <a:buSzTx/>
              <a:buFontTx/>
              <a:buNone/>
              <a:tabLst/>
            </a:pPr>
            <a:r>
              <a:rPr lang="hu-HU" altLang="hu-HU" sz="2000" dirty="0">
                <a:latin typeface="Arial Unicode MS"/>
              </a:rPr>
              <a:t> </a:t>
            </a:r>
            <a:r>
              <a:rPr lang="hu-HU" altLang="hu-HU" sz="2000" dirty="0" smtClean="0">
                <a:latin typeface="Arial Unicode MS"/>
              </a:rPr>
              <a:t> </a:t>
            </a:r>
            <a:r>
              <a:rPr kumimoji="0" lang="hu-HU" altLang="hu-HU" sz="2000" b="0" i="0" u="none" strike="noStrike" cap="none" normalizeH="0" baseline="0" dirty="0" smtClean="0">
                <a:ln>
                  <a:noFill/>
                </a:ln>
                <a:solidFill>
                  <a:schemeClr val="tx1"/>
                </a:solidFill>
                <a:effectLst/>
                <a:latin typeface="Arial Unicode MS"/>
              </a:rPr>
              <a:t> [SQL_CACHE | SQL_NO_CACHE] [SQL_CALC_FOUND_ROWS]</a:t>
            </a:r>
          </a:p>
          <a:p>
            <a:pPr marL="0" marR="0" lvl="0" indent="0" algn="l" defTabSz="914400" rtl="0" eaLnBrk="0" fontAlgn="base" latinLnBrk="0" hangingPunct="0">
              <a:lnSpc>
                <a:spcPct val="100000"/>
              </a:lnSpc>
              <a:spcBef>
                <a:spcPct val="0"/>
              </a:spcBef>
              <a:spcAft>
                <a:spcPct val="0"/>
              </a:spcAft>
              <a:buClrTx/>
              <a:buSzTx/>
              <a:buFontTx/>
              <a:buNone/>
              <a:tabLst/>
            </a:pPr>
            <a:r>
              <a:rPr lang="hu-HU" altLang="hu-HU" sz="2000" dirty="0">
                <a:latin typeface="Arial Unicode MS"/>
              </a:rPr>
              <a:t> </a:t>
            </a:r>
            <a:r>
              <a:rPr lang="hu-HU" altLang="hu-HU" sz="2000" dirty="0" smtClean="0">
                <a:latin typeface="Arial Unicode MS"/>
              </a:rPr>
              <a:t> </a:t>
            </a:r>
            <a:r>
              <a:rPr kumimoji="0" lang="hu-HU" altLang="hu-HU" sz="2000" b="0" i="0" u="none" strike="noStrike" cap="none" normalizeH="0" baseline="0" dirty="0" smtClean="0">
                <a:ln>
                  <a:noFill/>
                </a:ln>
                <a:solidFill>
                  <a:schemeClr val="tx1"/>
                </a:solidFill>
                <a:effectLst/>
                <a:latin typeface="Arial Unicode MS"/>
              </a:rPr>
              <a:t> </a:t>
            </a:r>
            <a:r>
              <a:rPr kumimoji="0" lang="hu-HU" altLang="hu-HU" sz="2000" b="0" i="0" u="none" strike="noStrike" cap="none" normalizeH="0" baseline="0" dirty="0" err="1" smtClean="0">
                <a:ln>
                  <a:noFill/>
                </a:ln>
                <a:solidFill>
                  <a:schemeClr val="tx1"/>
                </a:solidFill>
                <a:effectLst/>
                <a:latin typeface="Arial Unicode MS"/>
              </a:rPr>
              <a:t>select_expr</a:t>
            </a:r>
            <a:r>
              <a:rPr kumimoji="0" lang="hu-HU" altLang="hu-HU" sz="2000" b="0" i="0" u="none" strike="noStrike" cap="none" normalizeH="0" baseline="0" dirty="0" smtClean="0">
                <a:ln>
                  <a:noFill/>
                </a:ln>
                <a:solidFill>
                  <a:schemeClr val="tx1"/>
                </a:solidFill>
                <a:effectLst/>
                <a:latin typeface="Arial Unicode MS"/>
              </a:rPr>
              <a:t> [, </a:t>
            </a:r>
            <a:r>
              <a:rPr kumimoji="0" lang="hu-HU" altLang="hu-HU" sz="2000" b="0" i="0" u="none" strike="noStrike" cap="none" normalizeH="0" baseline="0" dirty="0" err="1" smtClean="0">
                <a:ln>
                  <a:noFill/>
                </a:ln>
                <a:solidFill>
                  <a:schemeClr val="tx1"/>
                </a:solidFill>
                <a:effectLst/>
                <a:latin typeface="Arial Unicode MS"/>
              </a:rPr>
              <a:t>select_expr</a:t>
            </a:r>
            <a:r>
              <a:rPr kumimoji="0" lang="hu-HU" altLang="hu-HU" sz="2000" b="0" i="0" u="none" strike="noStrike" cap="none" normalizeH="0" baseline="0" dirty="0" smtClean="0">
                <a:ln>
                  <a:noFill/>
                </a:ln>
                <a:solidFill>
                  <a:schemeClr val="tx1"/>
                </a:solidFill>
                <a:effectLst/>
                <a:latin typeface="Arial Unicode MS"/>
              </a:rPr>
              <a:t> ...]</a:t>
            </a:r>
          </a:p>
          <a:p>
            <a:pPr marL="0" marR="0" lvl="0" indent="0" algn="l" defTabSz="914400" rtl="0" eaLnBrk="0" fontAlgn="base" latinLnBrk="0" hangingPunct="0">
              <a:lnSpc>
                <a:spcPct val="100000"/>
              </a:lnSpc>
              <a:spcBef>
                <a:spcPct val="0"/>
              </a:spcBef>
              <a:spcAft>
                <a:spcPct val="0"/>
              </a:spcAft>
              <a:buClrTx/>
              <a:buSzTx/>
              <a:buFontTx/>
              <a:buNone/>
              <a:tabLst/>
            </a:pPr>
            <a:r>
              <a:rPr lang="hu-HU" altLang="hu-HU" sz="2000" dirty="0">
                <a:latin typeface="Arial Unicode MS"/>
              </a:rPr>
              <a:t> </a:t>
            </a:r>
            <a:r>
              <a:rPr lang="hu-HU" altLang="hu-HU" sz="2000" dirty="0" smtClean="0">
                <a:latin typeface="Arial Unicode MS"/>
              </a:rPr>
              <a:t> </a:t>
            </a:r>
            <a:r>
              <a:rPr kumimoji="0" lang="hu-HU" altLang="hu-HU" sz="2000" b="0" i="0" u="none" strike="noStrike" cap="none" normalizeH="0" baseline="0" dirty="0" smtClean="0">
                <a:ln>
                  <a:noFill/>
                </a:ln>
                <a:solidFill>
                  <a:schemeClr val="tx1"/>
                </a:solidFill>
                <a:effectLst/>
                <a:latin typeface="Arial Unicode MS"/>
              </a:rPr>
              <a:t> [ FROM </a:t>
            </a:r>
            <a:r>
              <a:rPr kumimoji="0" lang="hu-HU" altLang="hu-HU" sz="2000" b="0" i="0" u="none" strike="noStrike" cap="none" normalizeH="0" baseline="0" dirty="0" err="1" smtClean="0">
                <a:ln>
                  <a:noFill/>
                </a:ln>
                <a:solidFill>
                  <a:schemeClr val="tx1"/>
                </a:solidFill>
                <a:effectLst/>
                <a:latin typeface="Arial Unicode MS"/>
                <a:hlinkClick r:id="rId3"/>
              </a:rPr>
              <a:t>table_references</a:t>
            </a:r>
            <a:r>
              <a:rPr kumimoji="0" lang="hu-HU" altLang="hu-HU" sz="2000" b="0" i="0" u="none" strike="noStrike" cap="none" normalizeH="0" baseline="0" dirty="0" smtClean="0">
                <a:ln>
                  <a:noFill/>
                </a:ln>
                <a:solidFill>
                  <a:schemeClr val="tx1"/>
                </a:solidFill>
                <a:effectLst/>
                <a:latin typeface="Arial Unicode MS"/>
              </a:rPr>
              <a:t> </a:t>
            </a:r>
          </a:p>
          <a:p>
            <a:pPr marL="0" marR="0" lvl="0" indent="0" algn="l" defTabSz="914400" rtl="0" eaLnBrk="0" fontAlgn="base" latinLnBrk="0" hangingPunct="0">
              <a:lnSpc>
                <a:spcPct val="100000"/>
              </a:lnSpc>
              <a:spcBef>
                <a:spcPct val="0"/>
              </a:spcBef>
              <a:spcAft>
                <a:spcPct val="0"/>
              </a:spcAft>
              <a:buClrTx/>
              <a:buSzTx/>
              <a:buFontTx/>
              <a:buNone/>
              <a:tabLst/>
            </a:pPr>
            <a:r>
              <a:rPr lang="hu-HU" altLang="hu-HU" sz="2000" dirty="0">
                <a:latin typeface="Arial Unicode MS"/>
              </a:rPr>
              <a:t> </a:t>
            </a:r>
            <a:r>
              <a:rPr lang="hu-HU" altLang="hu-HU" sz="2000" dirty="0" smtClean="0">
                <a:latin typeface="Arial Unicode MS"/>
              </a:rPr>
              <a:t>  </a:t>
            </a:r>
            <a:r>
              <a:rPr kumimoji="0" lang="hu-HU" altLang="hu-HU" sz="2000" b="0" i="0" u="none" strike="noStrike" cap="none" normalizeH="0" baseline="0" dirty="0" smtClean="0">
                <a:ln>
                  <a:noFill/>
                </a:ln>
                <a:solidFill>
                  <a:schemeClr val="tx1"/>
                </a:solidFill>
                <a:effectLst/>
                <a:latin typeface="Arial Unicode MS"/>
              </a:rPr>
              <a:t>[WHERE </a:t>
            </a:r>
            <a:r>
              <a:rPr kumimoji="0" lang="hu-HU" altLang="hu-HU" sz="2000" b="0" i="0" u="none" strike="noStrike" cap="none" normalizeH="0" baseline="0" dirty="0" err="1" smtClean="0">
                <a:ln>
                  <a:noFill/>
                </a:ln>
                <a:solidFill>
                  <a:schemeClr val="tx1"/>
                </a:solidFill>
                <a:effectLst/>
                <a:latin typeface="Arial Unicode MS"/>
              </a:rPr>
              <a:t>where_condition</a:t>
            </a:r>
            <a:r>
              <a:rPr kumimoji="0" lang="hu-HU" altLang="hu-HU" sz="2000" b="0" i="0" u="none" strike="noStrike" cap="none" normalizeH="0" baseline="0" dirty="0" smtClean="0">
                <a:ln>
                  <a:noFill/>
                </a:ln>
                <a:solidFill>
                  <a:schemeClr val="tx1"/>
                </a:solidFill>
                <a:effectLst/>
                <a:latin typeface="Arial Unicode MS"/>
              </a:rPr>
              <a:t>]</a:t>
            </a:r>
          </a:p>
          <a:p>
            <a:pPr marL="0" marR="0" lvl="0" indent="0" algn="l" defTabSz="914400" rtl="0" eaLnBrk="0" fontAlgn="base" latinLnBrk="0" hangingPunct="0">
              <a:lnSpc>
                <a:spcPct val="100000"/>
              </a:lnSpc>
              <a:spcBef>
                <a:spcPct val="0"/>
              </a:spcBef>
              <a:spcAft>
                <a:spcPct val="0"/>
              </a:spcAft>
              <a:buClrTx/>
              <a:buSzTx/>
              <a:buFontTx/>
              <a:buNone/>
              <a:tabLst/>
            </a:pPr>
            <a:r>
              <a:rPr lang="hu-HU" altLang="hu-HU" sz="2000" dirty="0">
                <a:latin typeface="Arial Unicode MS"/>
              </a:rPr>
              <a:t> </a:t>
            </a:r>
            <a:r>
              <a:rPr lang="hu-HU" altLang="hu-HU" sz="2000" dirty="0" smtClean="0">
                <a:latin typeface="Arial Unicode MS"/>
              </a:rPr>
              <a:t> </a:t>
            </a:r>
            <a:r>
              <a:rPr kumimoji="0" lang="hu-HU" altLang="hu-HU" sz="2000" b="0" i="0" u="none" strike="noStrike" cap="none" normalizeH="0" baseline="0" dirty="0" smtClean="0">
                <a:ln>
                  <a:noFill/>
                </a:ln>
                <a:solidFill>
                  <a:schemeClr val="tx1"/>
                </a:solidFill>
                <a:effectLst/>
                <a:latin typeface="Arial Unicode MS"/>
              </a:rPr>
              <a:t> [GROUP BY {</a:t>
            </a:r>
            <a:r>
              <a:rPr kumimoji="0" lang="hu-HU" altLang="hu-HU" sz="2000" b="0" i="0" u="none" strike="noStrike" cap="none" normalizeH="0" baseline="0" dirty="0" err="1" smtClean="0">
                <a:ln>
                  <a:noFill/>
                </a:ln>
                <a:solidFill>
                  <a:schemeClr val="tx1"/>
                </a:solidFill>
                <a:effectLst/>
                <a:latin typeface="Arial Unicode MS"/>
              </a:rPr>
              <a:t>col_name</a:t>
            </a:r>
            <a:r>
              <a:rPr kumimoji="0" lang="hu-HU" altLang="hu-HU" sz="2000" b="0" i="0" u="none" strike="noStrike" cap="none" normalizeH="0" baseline="0" dirty="0" smtClean="0">
                <a:ln>
                  <a:noFill/>
                </a:ln>
                <a:solidFill>
                  <a:schemeClr val="tx1"/>
                </a:solidFill>
                <a:effectLst/>
                <a:latin typeface="Arial Unicode MS"/>
              </a:rPr>
              <a:t> | </a:t>
            </a:r>
            <a:r>
              <a:rPr kumimoji="0" lang="hu-HU" altLang="hu-HU" sz="2000" b="0" i="0" u="none" strike="noStrike" cap="none" normalizeH="0" baseline="0" dirty="0" err="1" smtClean="0">
                <a:ln>
                  <a:noFill/>
                </a:ln>
                <a:solidFill>
                  <a:schemeClr val="tx1"/>
                </a:solidFill>
                <a:effectLst/>
                <a:latin typeface="Arial Unicode MS"/>
              </a:rPr>
              <a:t>expr</a:t>
            </a:r>
            <a:r>
              <a:rPr kumimoji="0" lang="hu-HU" altLang="hu-HU" sz="2000" b="0" i="0" u="none" strike="noStrike" cap="none" normalizeH="0" baseline="0" dirty="0" smtClean="0">
                <a:ln>
                  <a:noFill/>
                </a:ln>
                <a:solidFill>
                  <a:schemeClr val="tx1"/>
                </a:solidFill>
                <a:effectLst/>
                <a:latin typeface="Arial Unicode MS"/>
              </a:rPr>
              <a:t> | </a:t>
            </a:r>
            <a:r>
              <a:rPr kumimoji="0" lang="hu-HU" altLang="hu-HU" sz="2000" b="0" i="0" u="none" strike="noStrike" cap="none" normalizeH="0" baseline="0" dirty="0" err="1" smtClean="0">
                <a:ln>
                  <a:noFill/>
                </a:ln>
                <a:solidFill>
                  <a:schemeClr val="tx1"/>
                </a:solidFill>
                <a:effectLst/>
                <a:latin typeface="Arial Unicode MS"/>
              </a:rPr>
              <a:t>position</a:t>
            </a:r>
            <a:r>
              <a:rPr kumimoji="0" lang="hu-HU" altLang="hu-HU" sz="2000" b="0" i="0" u="none" strike="noStrike" cap="none" normalizeH="0" baseline="0" dirty="0" smtClean="0">
                <a:ln>
                  <a:noFill/>
                </a:ln>
                <a:solidFill>
                  <a:schemeClr val="tx1"/>
                </a:solidFill>
                <a:effectLst/>
                <a:latin typeface="Arial Unicode MS"/>
              </a:rPr>
              <a:t>} [ASC | DESC], ... [WITH ROLLUP]]</a:t>
            </a:r>
          </a:p>
          <a:p>
            <a:pPr marL="0" marR="0" lvl="0" indent="0" algn="l" defTabSz="914400" rtl="0" eaLnBrk="0" fontAlgn="base" latinLnBrk="0" hangingPunct="0">
              <a:lnSpc>
                <a:spcPct val="100000"/>
              </a:lnSpc>
              <a:spcBef>
                <a:spcPct val="0"/>
              </a:spcBef>
              <a:spcAft>
                <a:spcPct val="0"/>
              </a:spcAft>
              <a:buClrTx/>
              <a:buSzTx/>
              <a:buFontTx/>
              <a:buNone/>
              <a:tabLst/>
            </a:pPr>
            <a:r>
              <a:rPr lang="hu-HU" altLang="hu-HU" sz="2000" dirty="0">
                <a:latin typeface="Arial Unicode MS"/>
              </a:rPr>
              <a:t> </a:t>
            </a:r>
            <a:r>
              <a:rPr lang="hu-HU" altLang="hu-HU" sz="2000" dirty="0" smtClean="0">
                <a:latin typeface="Arial Unicode MS"/>
              </a:rPr>
              <a:t> </a:t>
            </a:r>
            <a:r>
              <a:rPr kumimoji="0" lang="hu-HU" altLang="hu-HU" sz="2000" b="0" i="0" u="none" strike="noStrike" cap="none" normalizeH="0" baseline="0" dirty="0" smtClean="0">
                <a:ln>
                  <a:noFill/>
                </a:ln>
                <a:solidFill>
                  <a:schemeClr val="tx1"/>
                </a:solidFill>
                <a:effectLst/>
                <a:latin typeface="Arial Unicode MS"/>
              </a:rPr>
              <a:t> [HAVING </a:t>
            </a:r>
            <a:r>
              <a:rPr kumimoji="0" lang="hu-HU" altLang="hu-HU" sz="2000" b="0" i="0" u="none" strike="noStrike" cap="none" normalizeH="0" baseline="0" dirty="0" err="1" smtClean="0">
                <a:ln>
                  <a:noFill/>
                </a:ln>
                <a:solidFill>
                  <a:schemeClr val="tx1"/>
                </a:solidFill>
                <a:effectLst/>
                <a:latin typeface="Arial Unicode MS"/>
              </a:rPr>
              <a:t>where_condition</a:t>
            </a:r>
            <a:r>
              <a:rPr kumimoji="0" lang="hu-HU" altLang="hu-HU" sz="2000" b="0" i="0" u="none" strike="noStrike" cap="none" normalizeH="0" baseline="0" dirty="0" smtClean="0">
                <a:ln>
                  <a:noFill/>
                </a:ln>
                <a:solidFill>
                  <a:schemeClr val="tx1"/>
                </a:solidFill>
                <a:effectLst/>
                <a:latin typeface="Arial Unicode MS"/>
              </a:rPr>
              <a:t>]</a:t>
            </a:r>
          </a:p>
          <a:p>
            <a:pPr marL="0" marR="0" lvl="0" indent="0" algn="l" defTabSz="914400" rtl="0" eaLnBrk="0" fontAlgn="base" latinLnBrk="0" hangingPunct="0">
              <a:lnSpc>
                <a:spcPct val="100000"/>
              </a:lnSpc>
              <a:spcBef>
                <a:spcPct val="0"/>
              </a:spcBef>
              <a:spcAft>
                <a:spcPct val="0"/>
              </a:spcAft>
              <a:buClrTx/>
              <a:buSzTx/>
              <a:buFontTx/>
              <a:buNone/>
              <a:tabLst/>
            </a:pPr>
            <a:r>
              <a:rPr lang="hu-HU" altLang="hu-HU" sz="2000" dirty="0">
                <a:latin typeface="Arial Unicode MS"/>
              </a:rPr>
              <a:t> </a:t>
            </a:r>
            <a:r>
              <a:rPr lang="hu-HU" altLang="hu-HU" sz="2000" dirty="0" smtClean="0">
                <a:latin typeface="Arial Unicode MS"/>
              </a:rPr>
              <a:t> </a:t>
            </a:r>
            <a:r>
              <a:rPr kumimoji="0" lang="hu-HU" altLang="hu-HU" sz="2000" b="0" i="0" u="none" strike="noStrike" cap="none" normalizeH="0" baseline="0" dirty="0" smtClean="0">
                <a:ln>
                  <a:noFill/>
                </a:ln>
                <a:solidFill>
                  <a:schemeClr val="tx1"/>
                </a:solidFill>
                <a:effectLst/>
                <a:latin typeface="Arial Unicode MS"/>
              </a:rPr>
              <a:t> [ORDER BY {</a:t>
            </a:r>
            <a:r>
              <a:rPr kumimoji="0" lang="hu-HU" altLang="hu-HU" sz="2000" b="0" i="0" u="none" strike="noStrike" cap="none" normalizeH="0" baseline="0" dirty="0" err="1" smtClean="0">
                <a:ln>
                  <a:noFill/>
                </a:ln>
                <a:solidFill>
                  <a:schemeClr val="tx1"/>
                </a:solidFill>
                <a:effectLst/>
                <a:latin typeface="Arial Unicode MS"/>
              </a:rPr>
              <a:t>col_name</a:t>
            </a:r>
            <a:r>
              <a:rPr kumimoji="0" lang="hu-HU" altLang="hu-HU" sz="2000" b="0" i="0" u="none" strike="noStrike" cap="none" normalizeH="0" baseline="0" dirty="0" smtClean="0">
                <a:ln>
                  <a:noFill/>
                </a:ln>
                <a:solidFill>
                  <a:schemeClr val="tx1"/>
                </a:solidFill>
                <a:effectLst/>
                <a:latin typeface="Arial Unicode MS"/>
              </a:rPr>
              <a:t> | </a:t>
            </a:r>
            <a:r>
              <a:rPr kumimoji="0" lang="hu-HU" altLang="hu-HU" sz="2000" b="0" i="0" u="none" strike="noStrike" cap="none" normalizeH="0" baseline="0" dirty="0" err="1" smtClean="0">
                <a:ln>
                  <a:noFill/>
                </a:ln>
                <a:solidFill>
                  <a:schemeClr val="tx1"/>
                </a:solidFill>
                <a:effectLst/>
                <a:latin typeface="Arial Unicode MS"/>
              </a:rPr>
              <a:t>expr</a:t>
            </a:r>
            <a:r>
              <a:rPr kumimoji="0" lang="hu-HU" altLang="hu-HU" sz="2000" b="0" i="0" u="none" strike="noStrike" cap="none" normalizeH="0" baseline="0" dirty="0" smtClean="0">
                <a:ln>
                  <a:noFill/>
                </a:ln>
                <a:solidFill>
                  <a:schemeClr val="tx1"/>
                </a:solidFill>
                <a:effectLst/>
                <a:latin typeface="Arial Unicode MS"/>
              </a:rPr>
              <a:t> | </a:t>
            </a:r>
            <a:r>
              <a:rPr kumimoji="0" lang="hu-HU" altLang="hu-HU" sz="2000" b="0" i="0" u="none" strike="noStrike" cap="none" normalizeH="0" baseline="0" dirty="0" err="1" smtClean="0">
                <a:ln>
                  <a:noFill/>
                </a:ln>
                <a:solidFill>
                  <a:schemeClr val="tx1"/>
                </a:solidFill>
                <a:effectLst/>
                <a:latin typeface="Arial Unicode MS"/>
              </a:rPr>
              <a:t>position</a:t>
            </a:r>
            <a:r>
              <a:rPr kumimoji="0" lang="hu-HU" altLang="hu-HU" sz="2000" b="0" i="0" u="none" strike="noStrike" cap="none" normalizeH="0" baseline="0" dirty="0" smtClean="0">
                <a:ln>
                  <a:noFill/>
                </a:ln>
                <a:solidFill>
                  <a:schemeClr val="tx1"/>
                </a:solidFill>
                <a:effectLst/>
                <a:latin typeface="Arial Unicode MS"/>
              </a:rPr>
              <a:t>} [ASC | DESC], ...]</a:t>
            </a:r>
          </a:p>
          <a:p>
            <a:pPr marL="0" marR="0" lvl="0" indent="0" algn="l" defTabSz="914400" rtl="0" eaLnBrk="0" fontAlgn="base" latinLnBrk="0" hangingPunct="0">
              <a:lnSpc>
                <a:spcPct val="100000"/>
              </a:lnSpc>
              <a:spcBef>
                <a:spcPct val="0"/>
              </a:spcBef>
              <a:spcAft>
                <a:spcPct val="0"/>
              </a:spcAft>
              <a:buClrTx/>
              <a:buSzTx/>
              <a:buFontTx/>
              <a:buNone/>
              <a:tabLst/>
            </a:pPr>
            <a:r>
              <a:rPr lang="hu-HU" altLang="hu-HU" sz="2000" dirty="0">
                <a:latin typeface="Arial Unicode MS"/>
              </a:rPr>
              <a:t> </a:t>
            </a:r>
            <a:r>
              <a:rPr lang="hu-HU" altLang="hu-HU" sz="2000" dirty="0" smtClean="0">
                <a:latin typeface="Arial Unicode MS"/>
              </a:rPr>
              <a:t> </a:t>
            </a:r>
            <a:r>
              <a:rPr kumimoji="0" lang="hu-HU" altLang="hu-HU" sz="2000" b="0" i="0" u="none" strike="noStrike" cap="none" normalizeH="0" baseline="0" dirty="0" smtClean="0">
                <a:ln>
                  <a:noFill/>
                </a:ln>
                <a:solidFill>
                  <a:schemeClr val="tx1"/>
                </a:solidFill>
                <a:effectLst/>
                <a:latin typeface="Arial Unicode MS"/>
              </a:rPr>
              <a:t> [LIMIT {[</a:t>
            </a:r>
            <a:r>
              <a:rPr kumimoji="0" lang="hu-HU" altLang="hu-HU" sz="2000" b="0" i="0" u="none" strike="noStrike" cap="none" normalizeH="0" baseline="0" dirty="0" err="1" smtClean="0">
                <a:ln>
                  <a:noFill/>
                </a:ln>
                <a:solidFill>
                  <a:schemeClr val="tx1"/>
                </a:solidFill>
                <a:effectLst/>
                <a:latin typeface="Arial Unicode MS"/>
              </a:rPr>
              <a:t>offset</a:t>
            </a:r>
            <a:r>
              <a:rPr kumimoji="0" lang="hu-HU" altLang="hu-HU" sz="2000" b="0" i="0" u="none" strike="noStrike" cap="none" normalizeH="0" baseline="0" dirty="0" smtClean="0">
                <a:ln>
                  <a:noFill/>
                </a:ln>
                <a:solidFill>
                  <a:schemeClr val="tx1"/>
                </a:solidFill>
                <a:effectLst/>
                <a:latin typeface="Arial Unicode MS"/>
              </a:rPr>
              <a:t>,] </a:t>
            </a:r>
            <a:r>
              <a:rPr kumimoji="0" lang="hu-HU" altLang="hu-HU" sz="2000" b="0" i="0" u="none" strike="noStrike" cap="none" normalizeH="0" baseline="0" dirty="0" err="1" smtClean="0">
                <a:ln>
                  <a:noFill/>
                </a:ln>
                <a:solidFill>
                  <a:schemeClr val="tx1"/>
                </a:solidFill>
                <a:effectLst/>
                <a:latin typeface="Arial Unicode MS"/>
              </a:rPr>
              <a:t>row_count</a:t>
            </a:r>
            <a:r>
              <a:rPr kumimoji="0" lang="hu-HU" altLang="hu-HU" sz="2000" b="0" i="0" u="none" strike="noStrike" cap="none" normalizeH="0" baseline="0" dirty="0" smtClean="0">
                <a:ln>
                  <a:noFill/>
                </a:ln>
                <a:solidFill>
                  <a:schemeClr val="tx1"/>
                </a:solidFill>
                <a:effectLst/>
                <a:latin typeface="Arial Unicode MS"/>
              </a:rPr>
              <a:t> | </a:t>
            </a:r>
            <a:r>
              <a:rPr kumimoji="0" lang="hu-HU" altLang="hu-HU" sz="2000" b="0" i="0" u="none" strike="noStrike" cap="none" normalizeH="0" baseline="0" dirty="0" err="1" smtClean="0">
                <a:ln>
                  <a:noFill/>
                </a:ln>
                <a:solidFill>
                  <a:schemeClr val="tx1"/>
                </a:solidFill>
                <a:effectLst/>
                <a:latin typeface="Arial Unicode MS"/>
              </a:rPr>
              <a:t>row_count</a:t>
            </a:r>
            <a:r>
              <a:rPr kumimoji="0" lang="hu-HU" altLang="hu-HU" sz="2000" b="0" i="0" u="none" strike="noStrike" cap="none" normalizeH="0" baseline="0" dirty="0" smtClean="0">
                <a:ln>
                  <a:noFill/>
                </a:ln>
                <a:solidFill>
                  <a:schemeClr val="tx1"/>
                </a:solidFill>
                <a:effectLst/>
                <a:latin typeface="Arial Unicode MS"/>
              </a:rPr>
              <a:t> OFFSET </a:t>
            </a:r>
            <a:r>
              <a:rPr kumimoji="0" lang="hu-HU" altLang="hu-HU" sz="2000" b="0" i="0" u="none" strike="noStrike" cap="none" normalizeH="0" baseline="0" dirty="0" err="1" smtClean="0">
                <a:ln>
                  <a:noFill/>
                </a:ln>
                <a:solidFill>
                  <a:schemeClr val="tx1"/>
                </a:solidFill>
                <a:effectLst/>
                <a:latin typeface="Arial Unicode MS"/>
              </a:rPr>
              <a:t>offset</a:t>
            </a:r>
            <a:r>
              <a:rPr kumimoji="0" lang="hu-HU" altLang="hu-HU" sz="2000" b="0" i="0" u="none" strike="noStrike" cap="none" normalizeH="0" baseline="0" dirty="0" smtClean="0">
                <a:ln>
                  <a:noFill/>
                </a:ln>
                <a:solidFill>
                  <a:schemeClr val="tx1"/>
                </a:solidFill>
                <a:effectLst/>
                <a:latin typeface="Arial Unicode MS"/>
              </a:rPr>
              <a:t> [ROWS EXAMINED </a:t>
            </a:r>
            <a:r>
              <a:rPr kumimoji="0" lang="hu-HU" altLang="hu-HU" sz="2000" b="0" i="0" u="none" strike="noStrike" cap="none" normalizeH="0" baseline="0" dirty="0" err="1" smtClean="0">
                <a:ln>
                  <a:noFill/>
                </a:ln>
                <a:solidFill>
                  <a:schemeClr val="tx1"/>
                </a:solidFill>
                <a:effectLst/>
                <a:latin typeface="Arial Unicode MS"/>
              </a:rPr>
              <a:t>rows_limit</a:t>
            </a:r>
            <a:r>
              <a:rPr kumimoji="0" lang="hu-HU" altLang="hu-HU" sz="2000" b="0" i="0" u="none" strike="noStrike" cap="none" normalizeH="0" baseline="0" dirty="0" smtClean="0">
                <a:ln>
                  <a:noFill/>
                </a:ln>
                <a:solidFill>
                  <a:schemeClr val="tx1"/>
                </a:solidFill>
                <a:effectLst/>
                <a:latin typeface="Arial Unicode MS"/>
              </a:rPr>
              <a:t>] } |</a:t>
            </a:r>
          </a:p>
          <a:p>
            <a:pPr marL="0" marR="0" lvl="0" indent="0" algn="l" defTabSz="914400" rtl="0" eaLnBrk="0" fontAlgn="base" latinLnBrk="0" hangingPunct="0">
              <a:lnSpc>
                <a:spcPct val="100000"/>
              </a:lnSpc>
              <a:spcBef>
                <a:spcPct val="0"/>
              </a:spcBef>
              <a:spcAft>
                <a:spcPct val="0"/>
              </a:spcAft>
              <a:buClrTx/>
              <a:buSzTx/>
              <a:buFontTx/>
              <a:buNone/>
              <a:tabLst/>
            </a:pPr>
            <a:r>
              <a:rPr lang="hu-HU" altLang="hu-HU" sz="2000" dirty="0">
                <a:latin typeface="Arial Unicode MS"/>
              </a:rPr>
              <a:t> </a:t>
            </a:r>
            <a:r>
              <a:rPr lang="hu-HU" altLang="hu-HU" sz="2000" dirty="0" smtClean="0">
                <a:latin typeface="Arial Unicode MS"/>
              </a:rPr>
              <a:t>    </a:t>
            </a:r>
            <a:r>
              <a:rPr kumimoji="0" lang="hu-HU" altLang="hu-HU" sz="2000" b="0" i="0" u="none" strike="noStrike" cap="none" normalizeH="0" baseline="0" dirty="0" smtClean="0">
                <a:ln>
                  <a:noFill/>
                </a:ln>
                <a:solidFill>
                  <a:schemeClr val="tx1"/>
                </a:solidFill>
                <a:effectLst/>
                <a:latin typeface="Arial Unicode MS"/>
              </a:rPr>
              <a:t> [OFFSET start { ROW | ROWS }]</a:t>
            </a:r>
          </a:p>
          <a:p>
            <a:pPr marL="0" marR="0" lvl="0" indent="0" algn="l" defTabSz="914400" rtl="0" eaLnBrk="0" fontAlgn="base" latinLnBrk="0" hangingPunct="0">
              <a:lnSpc>
                <a:spcPct val="100000"/>
              </a:lnSpc>
              <a:spcBef>
                <a:spcPct val="0"/>
              </a:spcBef>
              <a:spcAft>
                <a:spcPct val="0"/>
              </a:spcAft>
              <a:buClrTx/>
              <a:buSzTx/>
              <a:buFontTx/>
              <a:buNone/>
              <a:tabLst/>
            </a:pPr>
            <a:r>
              <a:rPr lang="hu-HU" altLang="hu-HU" sz="2000" dirty="0">
                <a:latin typeface="Arial Unicode MS"/>
              </a:rPr>
              <a:t> </a:t>
            </a:r>
            <a:r>
              <a:rPr lang="hu-HU" altLang="hu-HU" sz="2000" dirty="0" smtClean="0">
                <a:latin typeface="Arial Unicode MS"/>
              </a:rPr>
              <a:t>    </a:t>
            </a:r>
            <a:r>
              <a:rPr kumimoji="0" lang="hu-HU" altLang="hu-HU" sz="2000" b="0" i="0" u="none" strike="noStrike" cap="none" normalizeH="0" baseline="0" dirty="0" smtClean="0">
                <a:ln>
                  <a:noFill/>
                </a:ln>
                <a:solidFill>
                  <a:schemeClr val="tx1"/>
                </a:solidFill>
                <a:effectLst/>
                <a:latin typeface="Arial Unicode MS"/>
              </a:rPr>
              <a:t> [FETCH { FIRST | NEXT } [ </a:t>
            </a:r>
            <a:r>
              <a:rPr kumimoji="0" lang="hu-HU" altLang="hu-HU" sz="2000" b="0" i="0" u="none" strike="noStrike" cap="none" normalizeH="0" baseline="0" dirty="0" err="1" smtClean="0">
                <a:ln>
                  <a:noFill/>
                </a:ln>
                <a:solidFill>
                  <a:schemeClr val="tx1"/>
                </a:solidFill>
                <a:effectLst/>
                <a:latin typeface="Arial Unicode MS"/>
              </a:rPr>
              <a:t>count</a:t>
            </a:r>
            <a:r>
              <a:rPr kumimoji="0" lang="hu-HU" altLang="hu-HU" sz="2000" b="0" i="0" u="none" strike="noStrike" cap="none" normalizeH="0" baseline="0" dirty="0" smtClean="0">
                <a:ln>
                  <a:noFill/>
                </a:ln>
                <a:solidFill>
                  <a:schemeClr val="tx1"/>
                </a:solidFill>
                <a:effectLst/>
                <a:latin typeface="Arial Unicode MS"/>
              </a:rPr>
              <a:t> ] { ROW | ROWS } { ONLY | WITH TIES }] ]</a:t>
            </a:r>
          </a:p>
          <a:p>
            <a:pPr marL="0" marR="0" lvl="0" indent="0" algn="l" defTabSz="914400" rtl="0" eaLnBrk="0" fontAlgn="base" latinLnBrk="0" hangingPunct="0">
              <a:lnSpc>
                <a:spcPct val="100000"/>
              </a:lnSpc>
              <a:spcBef>
                <a:spcPct val="0"/>
              </a:spcBef>
              <a:spcAft>
                <a:spcPct val="0"/>
              </a:spcAft>
              <a:buClrTx/>
              <a:buSzTx/>
              <a:buFontTx/>
              <a:buNone/>
              <a:tabLst/>
            </a:pPr>
            <a:r>
              <a:rPr lang="hu-HU" altLang="hu-HU" sz="2000" dirty="0">
                <a:latin typeface="Arial Unicode MS"/>
              </a:rPr>
              <a:t> </a:t>
            </a:r>
            <a:r>
              <a:rPr lang="hu-HU" altLang="hu-HU" sz="2000" dirty="0" smtClean="0">
                <a:latin typeface="Arial Unicode MS"/>
              </a:rPr>
              <a:t> </a:t>
            </a:r>
            <a:r>
              <a:rPr kumimoji="0" lang="hu-HU" altLang="hu-HU" sz="2000" b="0" i="0" u="none" strike="noStrike" cap="none" normalizeH="0" baseline="0" dirty="0" smtClean="0">
                <a:ln>
                  <a:noFill/>
                </a:ln>
                <a:solidFill>
                  <a:schemeClr val="tx1"/>
                </a:solidFill>
                <a:effectLst/>
                <a:latin typeface="Arial Unicode MS"/>
              </a:rPr>
              <a:t> </a:t>
            </a:r>
            <a:r>
              <a:rPr kumimoji="0" lang="hu-HU" altLang="hu-HU" sz="2000" b="0" i="0" u="none" strike="noStrike" cap="none" normalizeH="0" baseline="0" dirty="0" err="1" smtClean="0">
                <a:ln>
                  <a:noFill/>
                </a:ln>
                <a:solidFill>
                  <a:schemeClr val="tx1"/>
                </a:solidFill>
                <a:effectLst/>
                <a:latin typeface="Arial Unicode MS"/>
              </a:rPr>
              <a:t>procedure</a:t>
            </a:r>
            <a:r>
              <a:rPr kumimoji="0" lang="hu-HU" altLang="hu-HU" sz="2000" b="0" i="0" u="none" strike="noStrike" cap="none" normalizeH="0" baseline="0" dirty="0" smtClean="0">
                <a:ln>
                  <a:noFill/>
                </a:ln>
                <a:solidFill>
                  <a:schemeClr val="tx1"/>
                </a:solidFill>
                <a:effectLst/>
                <a:latin typeface="Arial Unicode MS"/>
              </a:rPr>
              <a:t>|[PROCEDURE </a:t>
            </a:r>
            <a:r>
              <a:rPr kumimoji="0" lang="hu-HU" altLang="hu-HU" sz="2000" b="0" i="0" u="none" strike="noStrike" cap="none" normalizeH="0" baseline="0" dirty="0" err="1" smtClean="0">
                <a:ln>
                  <a:noFill/>
                </a:ln>
                <a:solidFill>
                  <a:schemeClr val="tx1"/>
                </a:solidFill>
                <a:effectLst/>
                <a:latin typeface="Arial Unicode MS"/>
              </a:rPr>
              <a:t>procedure_name</a:t>
            </a:r>
            <a:r>
              <a:rPr kumimoji="0" lang="hu-HU" altLang="hu-HU" sz="2000" b="0" i="0" u="none" strike="noStrike" cap="none" normalizeH="0" baseline="0" dirty="0" smtClean="0">
                <a:ln>
                  <a:noFill/>
                </a:ln>
                <a:solidFill>
                  <a:schemeClr val="tx1"/>
                </a:solidFill>
                <a:effectLst/>
                <a:latin typeface="Arial Unicode MS"/>
              </a:rPr>
              <a:t>(</a:t>
            </a:r>
            <a:r>
              <a:rPr kumimoji="0" lang="hu-HU" altLang="hu-HU" sz="2000" b="0" i="0" u="none" strike="noStrike" cap="none" normalizeH="0" baseline="0" dirty="0" err="1" smtClean="0">
                <a:ln>
                  <a:noFill/>
                </a:ln>
                <a:solidFill>
                  <a:schemeClr val="tx1"/>
                </a:solidFill>
                <a:effectLst/>
                <a:latin typeface="Arial Unicode MS"/>
              </a:rPr>
              <a:t>argument_list</a:t>
            </a:r>
            <a:r>
              <a:rPr kumimoji="0" lang="hu-HU" altLang="hu-HU" sz="2000" b="0" i="0" u="none" strike="noStrike" cap="none" normalizeH="0" baseline="0" dirty="0" smtClean="0">
                <a:ln>
                  <a:noFill/>
                </a:ln>
                <a:solidFill>
                  <a:schemeClr val="tx1"/>
                </a:solidFill>
                <a:effectLst/>
                <a:latin typeface="Arial Unicode MS"/>
              </a:rPr>
              <a:t>)]</a:t>
            </a:r>
          </a:p>
          <a:p>
            <a:pPr marL="0" marR="0" lvl="0" indent="0" algn="l" defTabSz="914400" rtl="0" eaLnBrk="0" fontAlgn="base" latinLnBrk="0" hangingPunct="0">
              <a:lnSpc>
                <a:spcPct val="100000"/>
              </a:lnSpc>
              <a:spcBef>
                <a:spcPct val="0"/>
              </a:spcBef>
              <a:spcAft>
                <a:spcPct val="0"/>
              </a:spcAft>
              <a:buClrTx/>
              <a:buSzTx/>
              <a:buFontTx/>
              <a:buNone/>
              <a:tabLst/>
            </a:pPr>
            <a:r>
              <a:rPr lang="hu-HU" altLang="hu-HU" sz="2000" dirty="0">
                <a:latin typeface="Arial Unicode MS"/>
              </a:rPr>
              <a:t> </a:t>
            </a:r>
            <a:r>
              <a:rPr lang="hu-HU" altLang="hu-HU" sz="2000" dirty="0" smtClean="0">
                <a:latin typeface="Arial Unicode MS"/>
              </a:rPr>
              <a:t> </a:t>
            </a:r>
            <a:r>
              <a:rPr kumimoji="0" lang="hu-HU" altLang="hu-HU" sz="2000" b="0" i="0" u="none" strike="noStrike" cap="none" normalizeH="0" baseline="0" dirty="0" smtClean="0">
                <a:ln>
                  <a:noFill/>
                </a:ln>
                <a:solidFill>
                  <a:schemeClr val="tx1"/>
                </a:solidFill>
                <a:effectLst/>
                <a:latin typeface="Arial Unicode MS"/>
              </a:rPr>
              <a:t> [INTO OUTFILE '</a:t>
            </a:r>
            <a:r>
              <a:rPr kumimoji="0" lang="hu-HU" altLang="hu-HU" sz="2000" b="0" i="0" u="none" strike="noStrike" cap="none" normalizeH="0" baseline="0" dirty="0" err="1" smtClean="0">
                <a:ln>
                  <a:noFill/>
                </a:ln>
                <a:solidFill>
                  <a:schemeClr val="tx1"/>
                </a:solidFill>
                <a:effectLst/>
                <a:latin typeface="Arial Unicode MS"/>
              </a:rPr>
              <a:t>file_name</a:t>
            </a:r>
            <a:r>
              <a:rPr kumimoji="0" lang="hu-HU" altLang="hu-HU" sz="2000" b="0" i="0" u="none" strike="noStrike" cap="none" normalizeH="0" baseline="0" dirty="0" smtClean="0">
                <a:ln>
                  <a:noFill/>
                </a:ln>
                <a:solidFill>
                  <a:schemeClr val="tx1"/>
                </a:solidFill>
                <a:effectLst/>
                <a:latin typeface="Arial Unicode MS"/>
              </a:rPr>
              <a:t>' [CHARACTER SET </a:t>
            </a:r>
            <a:r>
              <a:rPr kumimoji="0" lang="hu-HU" altLang="hu-HU" sz="2000" b="0" i="0" u="none" strike="noStrike" cap="none" normalizeH="0" baseline="0" dirty="0" err="1" smtClean="0">
                <a:ln>
                  <a:noFill/>
                </a:ln>
                <a:solidFill>
                  <a:schemeClr val="tx1"/>
                </a:solidFill>
                <a:effectLst/>
                <a:latin typeface="Arial Unicode MS"/>
              </a:rPr>
              <a:t>charset_name</a:t>
            </a:r>
            <a:r>
              <a:rPr kumimoji="0" lang="hu-HU" altLang="hu-HU" sz="2000" b="0" i="0" u="none" strike="noStrike" cap="none" normalizeH="0" baseline="0" dirty="0" smtClean="0">
                <a:ln>
                  <a:noFill/>
                </a:ln>
                <a:solidFill>
                  <a:schemeClr val="tx1"/>
                </a:solidFill>
                <a:effectLst/>
                <a:latin typeface="Arial Unicode MS"/>
              </a:rPr>
              <a:t>] [</a:t>
            </a:r>
            <a:r>
              <a:rPr kumimoji="0" lang="hu-HU" altLang="hu-HU" sz="2000" b="0" i="0" u="none" strike="noStrike" cap="none" normalizeH="0" baseline="0" dirty="0" err="1" smtClean="0">
                <a:ln>
                  <a:noFill/>
                </a:ln>
                <a:solidFill>
                  <a:schemeClr val="tx1"/>
                </a:solidFill>
                <a:effectLst/>
                <a:latin typeface="Arial Unicode MS"/>
              </a:rPr>
              <a:t>export_options</a:t>
            </a:r>
            <a:r>
              <a:rPr kumimoji="0" lang="hu-HU" altLang="hu-HU" sz="2000" b="0" i="0" u="none" strike="noStrike" cap="none" normalizeH="0" baseline="0" dirty="0" smtClean="0">
                <a:ln>
                  <a:noFill/>
                </a:ln>
                <a:solidFill>
                  <a:schemeClr val="tx1"/>
                </a:solidFill>
                <a:effectLst/>
                <a:latin typeface="Arial Unicode MS"/>
              </a:rPr>
              <a:t>] |</a:t>
            </a:r>
          </a:p>
          <a:p>
            <a:pPr marL="0" marR="0" lvl="0" indent="0" algn="l" defTabSz="914400" rtl="0" eaLnBrk="0" fontAlgn="base" latinLnBrk="0" hangingPunct="0">
              <a:lnSpc>
                <a:spcPct val="100000"/>
              </a:lnSpc>
              <a:spcBef>
                <a:spcPct val="0"/>
              </a:spcBef>
              <a:spcAft>
                <a:spcPct val="0"/>
              </a:spcAft>
              <a:buClrTx/>
              <a:buSzTx/>
              <a:buFontTx/>
              <a:buNone/>
              <a:tabLst/>
            </a:pPr>
            <a:r>
              <a:rPr lang="hu-HU" altLang="hu-HU" sz="2000" dirty="0">
                <a:latin typeface="Arial Unicode MS"/>
              </a:rPr>
              <a:t> </a:t>
            </a:r>
            <a:r>
              <a:rPr lang="hu-HU" altLang="hu-HU" sz="2000" dirty="0" smtClean="0">
                <a:latin typeface="Arial Unicode MS"/>
              </a:rPr>
              <a:t>   </a:t>
            </a:r>
            <a:r>
              <a:rPr kumimoji="0" lang="hu-HU" altLang="hu-HU" sz="2000" b="0" i="0" u="none" strike="noStrike" cap="none" normalizeH="0" baseline="0" dirty="0" smtClean="0">
                <a:ln>
                  <a:noFill/>
                </a:ln>
                <a:solidFill>
                  <a:schemeClr val="tx1"/>
                </a:solidFill>
                <a:effectLst/>
                <a:latin typeface="Arial Unicode MS"/>
              </a:rPr>
              <a:t> INTO DUMPFILE '</a:t>
            </a:r>
            <a:r>
              <a:rPr kumimoji="0" lang="hu-HU" altLang="hu-HU" sz="2000" b="0" i="0" u="none" strike="noStrike" cap="none" normalizeH="0" baseline="0" dirty="0" err="1" smtClean="0">
                <a:ln>
                  <a:noFill/>
                </a:ln>
                <a:solidFill>
                  <a:schemeClr val="tx1"/>
                </a:solidFill>
                <a:effectLst/>
                <a:latin typeface="Arial Unicode MS"/>
              </a:rPr>
              <a:t>file_name</a:t>
            </a:r>
            <a:r>
              <a:rPr kumimoji="0" lang="hu-HU" altLang="hu-HU" sz="2000" b="0" i="0" u="none" strike="noStrike" cap="none" normalizeH="0" baseline="0" dirty="0" smtClean="0">
                <a:ln>
                  <a:noFill/>
                </a:ln>
                <a:solidFill>
                  <a:schemeClr val="tx1"/>
                </a:solidFill>
                <a:effectLst/>
                <a:latin typeface="Arial Unicode MS"/>
              </a:rPr>
              <a:t>' | INTO </a:t>
            </a:r>
            <a:r>
              <a:rPr kumimoji="0" lang="hu-HU" altLang="hu-HU" sz="2000" b="0" i="0" u="none" strike="noStrike" cap="none" normalizeH="0" baseline="0" dirty="0" err="1" smtClean="0">
                <a:ln>
                  <a:noFill/>
                </a:ln>
                <a:solidFill>
                  <a:schemeClr val="tx1"/>
                </a:solidFill>
                <a:effectLst/>
                <a:latin typeface="Arial Unicode MS"/>
              </a:rPr>
              <a:t>var_name</a:t>
            </a:r>
            <a:r>
              <a:rPr kumimoji="0" lang="hu-HU" altLang="hu-HU" sz="2000" b="0" i="0" u="none" strike="noStrike" cap="none" normalizeH="0" baseline="0" dirty="0" smtClean="0">
                <a:ln>
                  <a:noFill/>
                </a:ln>
                <a:solidFill>
                  <a:schemeClr val="tx1"/>
                </a:solidFill>
                <a:effectLst/>
                <a:latin typeface="Arial Unicode MS"/>
              </a:rPr>
              <a:t> [, </a:t>
            </a:r>
            <a:r>
              <a:rPr kumimoji="0" lang="hu-HU" altLang="hu-HU" sz="2000" b="0" i="0" u="none" strike="noStrike" cap="none" normalizeH="0" baseline="0" dirty="0" err="1" smtClean="0">
                <a:ln>
                  <a:noFill/>
                </a:ln>
                <a:solidFill>
                  <a:schemeClr val="tx1"/>
                </a:solidFill>
                <a:effectLst/>
                <a:latin typeface="Arial Unicode MS"/>
              </a:rPr>
              <a:t>var_name</a:t>
            </a:r>
            <a:r>
              <a:rPr kumimoji="0" lang="hu-HU" altLang="hu-HU" sz="2000" b="0" i="0" u="none" strike="noStrike" cap="none" normalizeH="0" baseline="0" dirty="0" smtClean="0">
                <a:ln>
                  <a:noFill/>
                </a:ln>
                <a:solidFill>
                  <a:schemeClr val="tx1"/>
                </a:solidFill>
                <a:effectLst/>
                <a:latin typeface="Arial Unicode MS"/>
              </a:rPr>
              <a:t>] ]</a:t>
            </a:r>
          </a:p>
          <a:p>
            <a:pPr marL="0" marR="0" lvl="0" indent="0" algn="l" defTabSz="914400" rtl="0" eaLnBrk="0" fontAlgn="base" latinLnBrk="0" hangingPunct="0">
              <a:lnSpc>
                <a:spcPct val="100000"/>
              </a:lnSpc>
              <a:spcBef>
                <a:spcPct val="0"/>
              </a:spcBef>
              <a:spcAft>
                <a:spcPct val="0"/>
              </a:spcAft>
              <a:buClrTx/>
              <a:buSzTx/>
              <a:buFontTx/>
              <a:buNone/>
              <a:tabLst/>
            </a:pPr>
            <a:r>
              <a:rPr lang="hu-HU" altLang="hu-HU" sz="2000" dirty="0">
                <a:latin typeface="Arial Unicode MS"/>
              </a:rPr>
              <a:t> </a:t>
            </a:r>
            <a:r>
              <a:rPr lang="hu-HU" altLang="hu-HU" sz="2000" dirty="0" smtClean="0">
                <a:latin typeface="Arial Unicode MS"/>
              </a:rPr>
              <a:t>   </a:t>
            </a:r>
            <a:r>
              <a:rPr kumimoji="0" lang="hu-HU" altLang="hu-HU" sz="2000" b="0" i="0" u="none" strike="noStrike" cap="none" normalizeH="0" baseline="0" dirty="0" smtClean="0">
                <a:ln>
                  <a:noFill/>
                </a:ln>
                <a:solidFill>
                  <a:schemeClr val="tx1"/>
                </a:solidFill>
                <a:effectLst/>
                <a:latin typeface="Arial Unicode MS"/>
              </a:rPr>
              <a:t> [FOR UPDATE </a:t>
            </a:r>
            <a:r>
              <a:rPr kumimoji="0" lang="hu-HU" altLang="hu-HU" sz="2000" b="0" i="0" u="none" strike="noStrike" cap="none" normalizeH="0" baseline="0" dirty="0" err="1" smtClean="0">
                <a:ln>
                  <a:noFill/>
                </a:ln>
                <a:solidFill>
                  <a:schemeClr val="tx1"/>
                </a:solidFill>
                <a:effectLst/>
                <a:latin typeface="Arial Unicode MS"/>
              </a:rPr>
              <a:t>lock_option</a:t>
            </a:r>
            <a:r>
              <a:rPr kumimoji="0" lang="hu-HU" altLang="hu-HU" sz="2000" b="0" i="0" u="none" strike="noStrike" cap="none" normalizeH="0" baseline="0" dirty="0" smtClean="0">
                <a:ln>
                  <a:noFill/>
                </a:ln>
                <a:solidFill>
                  <a:schemeClr val="tx1"/>
                </a:solidFill>
                <a:effectLst/>
                <a:latin typeface="Arial Unicode MS"/>
              </a:rPr>
              <a:t> | LOCK IN SHARE MODE </a:t>
            </a:r>
            <a:r>
              <a:rPr kumimoji="0" lang="hu-HU" altLang="hu-HU" sz="2000" b="0" i="0" u="none" strike="noStrike" cap="none" normalizeH="0" baseline="0" dirty="0" err="1" smtClean="0">
                <a:ln>
                  <a:noFill/>
                </a:ln>
                <a:solidFill>
                  <a:schemeClr val="tx1"/>
                </a:solidFill>
                <a:effectLst/>
                <a:latin typeface="Arial Unicode MS"/>
              </a:rPr>
              <a:t>lock_option</a:t>
            </a:r>
            <a:r>
              <a:rPr kumimoji="0" lang="hu-HU" altLang="hu-HU" sz="2000" b="0" i="0" u="none" strike="noStrike" cap="none" normalizeH="0" baseline="0" dirty="0" smtClean="0">
                <a:ln>
                  <a:noFill/>
                </a:ln>
                <a:solidFill>
                  <a:schemeClr val="tx1"/>
                </a:solidFill>
                <a:effectLst/>
                <a:latin typeface="Arial Unicode MS"/>
              </a:rPr>
              <a:t>]</a:t>
            </a:r>
            <a:r>
              <a:rPr kumimoji="0" lang="hu-HU" altLang="hu-HU" sz="1600" b="0" i="0" u="none" strike="noStrike" cap="none" normalizeH="0" baseline="0" dirty="0" smtClean="0">
                <a:ln>
                  <a:noFill/>
                </a:ln>
                <a:solidFill>
                  <a:schemeClr val="tx1"/>
                </a:solidFill>
                <a:effectLst/>
              </a:rPr>
              <a:t> </a:t>
            </a:r>
            <a:endParaRPr kumimoji="0" lang="hu-HU" altLang="hu-HU" sz="4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36341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1192696"/>
            <a:ext cx="10515600" cy="5287617"/>
          </a:xfrm>
        </p:spPr>
        <p:txBody>
          <a:bodyPr>
            <a:normAutofit fontScale="70000" lnSpcReduction="20000"/>
          </a:bodyPr>
          <a:lstStyle/>
          <a:p>
            <a:pPr marL="0" indent="0">
              <a:buNone/>
            </a:pPr>
            <a:r>
              <a:rPr lang="hu-HU" dirty="0" smtClean="0"/>
              <a:t>&lt;SELECT </a:t>
            </a:r>
            <a:r>
              <a:rPr lang="hu-HU" dirty="0" err="1" smtClean="0"/>
              <a:t>statement</a:t>
            </a:r>
            <a:r>
              <a:rPr lang="hu-HU" dirty="0" smtClean="0"/>
              <a:t>&gt; ::=    </a:t>
            </a:r>
          </a:p>
          <a:p>
            <a:pPr marL="0" indent="0">
              <a:buNone/>
            </a:pPr>
            <a:r>
              <a:rPr lang="hu-HU" dirty="0" smtClean="0"/>
              <a:t>    [ WITH { [ XMLNAMESPACES ,] [ &lt;</a:t>
            </a:r>
            <a:r>
              <a:rPr lang="hu-HU" dirty="0" err="1" smtClean="0"/>
              <a:t>common</a:t>
            </a:r>
            <a:r>
              <a:rPr lang="hu-HU" dirty="0" smtClean="0"/>
              <a:t>_</a:t>
            </a:r>
            <a:r>
              <a:rPr lang="hu-HU" dirty="0" err="1" smtClean="0"/>
              <a:t>table</a:t>
            </a:r>
            <a:r>
              <a:rPr lang="hu-HU" dirty="0" smtClean="0"/>
              <a:t>_</a:t>
            </a:r>
            <a:r>
              <a:rPr lang="hu-HU" dirty="0" err="1" smtClean="0"/>
              <a:t>expression</a:t>
            </a:r>
            <a:r>
              <a:rPr lang="hu-HU" dirty="0" smtClean="0"/>
              <a:t>&gt; [,...n] ] } ]  &lt;</a:t>
            </a:r>
            <a:r>
              <a:rPr lang="hu-HU" dirty="0" err="1" smtClean="0"/>
              <a:t>query</a:t>
            </a:r>
            <a:r>
              <a:rPr lang="hu-HU" dirty="0" smtClean="0"/>
              <a:t>_</a:t>
            </a:r>
            <a:r>
              <a:rPr lang="hu-HU" dirty="0" err="1" smtClean="0"/>
              <a:t>expression</a:t>
            </a:r>
            <a:r>
              <a:rPr lang="hu-HU" dirty="0" smtClean="0"/>
              <a:t>&gt;   </a:t>
            </a:r>
          </a:p>
          <a:p>
            <a:pPr marL="0" indent="0">
              <a:buNone/>
            </a:pPr>
            <a:r>
              <a:rPr lang="hu-HU" dirty="0" smtClean="0"/>
              <a:t>    [ ORDER BY { </a:t>
            </a:r>
            <a:r>
              <a:rPr lang="hu-HU" dirty="0" err="1" smtClean="0"/>
              <a:t>order</a:t>
            </a:r>
            <a:r>
              <a:rPr lang="hu-HU" dirty="0" smtClean="0"/>
              <a:t>_</a:t>
            </a:r>
            <a:r>
              <a:rPr lang="hu-HU" dirty="0" err="1" smtClean="0"/>
              <a:t>by</a:t>
            </a:r>
            <a:r>
              <a:rPr lang="hu-HU" dirty="0" smtClean="0"/>
              <a:t>_</a:t>
            </a:r>
            <a:r>
              <a:rPr lang="hu-HU" dirty="0" err="1" smtClean="0"/>
              <a:t>expression</a:t>
            </a:r>
            <a:r>
              <a:rPr lang="hu-HU" dirty="0" smtClean="0"/>
              <a:t> | </a:t>
            </a:r>
            <a:r>
              <a:rPr lang="hu-HU" dirty="0" err="1" smtClean="0"/>
              <a:t>column</a:t>
            </a:r>
            <a:r>
              <a:rPr lang="hu-HU" dirty="0" smtClean="0"/>
              <a:t>_</a:t>
            </a:r>
            <a:r>
              <a:rPr lang="hu-HU" dirty="0" err="1" smtClean="0"/>
              <a:t>position</a:t>
            </a:r>
            <a:r>
              <a:rPr lang="hu-HU" dirty="0" smtClean="0"/>
              <a:t> [ ASC | DESC ] }     [ ,...n ] ]   </a:t>
            </a:r>
          </a:p>
          <a:p>
            <a:pPr marL="0" indent="0">
              <a:buNone/>
            </a:pPr>
            <a:r>
              <a:rPr lang="hu-HU" dirty="0" smtClean="0"/>
              <a:t>    [ &lt;FOR </a:t>
            </a:r>
            <a:r>
              <a:rPr lang="hu-HU" dirty="0" err="1" smtClean="0"/>
              <a:t>Clause</a:t>
            </a:r>
            <a:r>
              <a:rPr lang="hu-HU" dirty="0" smtClean="0"/>
              <a:t>&gt;]   </a:t>
            </a:r>
          </a:p>
          <a:p>
            <a:pPr marL="0" indent="0">
              <a:buNone/>
            </a:pPr>
            <a:r>
              <a:rPr lang="hu-HU" dirty="0" smtClean="0"/>
              <a:t>    [ OPTION ( &lt;</a:t>
            </a:r>
            <a:r>
              <a:rPr lang="hu-HU" dirty="0" err="1" smtClean="0"/>
              <a:t>query</a:t>
            </a:r>
            <a:r>
              <a:rPr lang="hu-HU" dirty="0" smtClean="0"/>
              <a:t>_hint&gt; [ ,...n ] ) ]  </a:t>
            </a:r>
          </a:p>
          <a:p>
            <a:pPr marL="0" indent="0">
              <a:buNone/>
            </a:pPr>
            <a:endParaRPr lang="hu-HU" dirty="0" smtClean="0"/>
          </a:p>
          <a:p>
            <a:pPr marL="0" indent="0">
              <a:buNone/>
            </a:pPr>
            <a:r>
              <a:rPr lang="hu-HU" dirty="0" smtClean="0"/>
              <a:t>&lt;</a:t>
            </a:r>
            <a:r>
              <a:rPr lang="hu-HU" dirty="0" err="1" smtClean="0"/>
              <a:t>query</a:t>
            </a:r>
            <a:r>
              <a:rPr lang="hu-HU" dirty="0" smtClean="0"/>
              <a:t>_</a:t>
            </a:r>
            <a:r>
              <a:rPr lang="hu-HU" dirty="0" err="1" smtClean="0"/>
              <a:t>expression</a:t>
            </a:r>
            <a:r>
              <a:rPr lang="hu-HU" dirty="0" smtClean="0"/>
              <a:t>&gt; ::=   		</a:t>
            </a:r>
            <a:r>
              <a:rPr lang="hu-HU" dirty="0"/>
              <a:t>	</a:t>
            </a:r>
            <a:r>
              <a:rPr lang="hu-HU" dirty="0" smtClean="0"/>
              <a:t>	&lt;</a:t>
            </a:r>
            <a:r>
              <a:rPr lang="hu-HU" dirty="0" err="1" smtClean="0"/>
              <a:t>query</a:t>
            </a:r>
            <a:r>
              <a:rPr lang="hu-HU" dirty="0" smtClean="0"/>
              <a:t>_</a:t>
            </a:r>
            <a:r>
              <a:rPr lang="hu-HU" dirty="0" err="1" smtClean="0"/>
              <a:t>specification</a:t>
            </a:r>
            <a:r>
              <a:rPr lang="hu-HU" dirty="0" smtClean="0"/>
              <a:t>&gt; ::=   </a:t>
            </a:r>
          </a:p>
          <a:p>
            <a:pPr marL="0" indent="0">
              <a:buNone/>
            </a:pPr>
            <a:r>
              <a:rPr lang="hu-HU" dirty="0" smtClean="0"/>
              <a:t>    { &lt;</a:t>
            </a:r>
            <a:r>
              <a:rPr lang="hu-HU" dirty="0" err="1" smtClean="0"/>
              <a:t>query</a:t>
            </a:r>
            <a:r>
              <a:rPr lang="hu-HU" dirty="0" smtClean="0"/>
              <a:t>_</a:t>
            </a:r>
            <a:r>
              <a:rPr lang="hu-HU" dirty="0" err="1" smtClean="0"/>
              <a:t>specification</a:t>
            </a:r>
            <a:r>
              <a:rPr lang="hu-HU" dirty="0" smtClean="0"/>
              <a:t>&gt; | ( &lt;</a:t>
            </a:r>
            <a:r>
              <a:rPr lang="hu-HU" dirty="0" err="1" smtClean="0"/>
              <a:t>query</a:t>
            </a:r>
            <a:r>
              <a:rPr lang="hu-HU" dirty="0" smtClean="0"/>
              <a:t>_</a:t>
            </a:r>
            <a:r>
              <a:rPr lang="hu-HU" dirty="0" err="1" smtClean="0"/>
              <a:t>expression</a:t>
            </a:r>
            <a:r>
              <a:rPr lang="hu-HU" dirty="0" smtClean="0"/>
              <a:t>&gt; ) }  	    SELECT [ ALL | DISTINCT ]   </a:t>
            </a:r>
          </a:p>
          <a:p>
            <a:pPr marL="0" indent="0">
              <a:buNone/>
            </a:pPr>
            <a:r>
              <a:rPr lang="hu-HU" dirty="0" smtClean="0"/>
              <a:t>    [  { UNION [ ALL ] | EXCEPT | INTERSECT }  		   [TOP ( </a:t>
            </a:r>
            <a:r>
              <a:rPr lang="hu-HU" dirty="0" err="1" smtClean="0"/>
              <a:t>expression</a:t>
            </a:r>
            <a:r>
              <a:rPr lang="hu-HU" dirty="0" smtClean="0"/>
              <a:t> ) [PERCENT] [ WITH TIES ] ] </a:t>
            </a:r>
          </a:p>
          <a:p>
            <a:pPr marL="0" indent="0">
              <a:buNone/>
            </a:pPr>
            <a:r>
              <a:rPr lang="hu-HU" dirty="0" smtClean="0"/>
              <a:t>        &lt;</a:t>
            </a:r>
            <a:r>
              <a:rPr lang="hu-HU" dirty="0" err="1" smtClean="0"/>
              <a:t>query</a:t>
            </a:r>
            <a:r>
              <a:rPr lang="hu-HU" dirty="0" smtClean="0"/>
              <a:t>_</a:t>
            </a:r>
            <a:r>
              <a:rPr lang="hu-HU" dirty="0" err="1" smtClean="0"/>
              <a:t>specification</a:t>
            </a:r>
            <a:r>
              <a:rPr lang="hu-HU" dirty="0" smtClean="0"/>
              <a:t>&gt; |				&lt; </a:t>
            </a:r>
            <a:r>
              <a:rPr lang="hu-HU" dirty="0" err="1" smtClean="0"/>
              <a:t>select</a:t>
            </a:r>
            <a:r>
              <a:rPr lang="hu-HU" dirty="0" smtClean="0"/>
              <a:t>_</a:t>
            </a:r>
            <a:r>
              <a:rPr lang="hu-HU" dirty="0" err="1" smtClean="0"/>
              <a:t>list</a:t>
            </a:r>
            <a:r>
              <a:rPr lang="hu-HU" dirty="0" smtClean="0"/>
              <a:t> &gt; </a:t>
            </a:r>
          </a:p>
          <a:p>
            <a:pPr marL="0" indent="0">
              <a:buNone/>
            </a:pPr>
            <a:r>
              <a:rPr lang="hu-HU" dirty="0"/>
              <a:t> </a:t>
            </a:r>
            <a:r>
              <a:rPr lang="hu-HU" dirty="0" smtClean="0"/>
              <a:t>       ( &lt;</a:t>
            </a:r>
            <a:r>
              <a:rPr lang="hu-HU" dirty="0" err="1" smtClean="0"/>
              <a:t>query</a:t>
            </a:r>
            <a:r>
              <a:rPr lang="hu-HU" dirty="0" smtClean="0"/>
              <a:t>_</a:t>
            </a:r>
            <a:r>
              <a:rPr lang="hu-HU" dirty="0" err="1" smtClean="0"/>
              <a:t>expression</a:t>
            </a:r>
            <a:r>
              <a:rPr lang="hu-HU" dirty="0" smtClean="0"/>
              <a:t>&gt; ) [...n ] ]			    [ INTO </a:t>
            </a:r>
            <a:r>
              <a:rPr lang="hu-HU" dirty="0" err="1" smtClean="0"/>
              <a:t>new</a:t>
            </a:r>
            <a:r>
              <a:rPr lang="hu-HU" dirty="0" smtClean="0"/>
              <a:t>_</a:t>
            </a:r>
            <a:r>
              <a:rPr lang="hu-HU" dirty="0" err="1" smtClean="0"/>
              <a:t>table</a:t>
            </a:r>
            <a:r>
              <a:rPr lang="hu-HU" dirty="0" smtClean="0"/>
              <a:t> ]   </a:t>
            </a:r>
          </a:p>
          <a:p>
            <a:pPr marL="0" indent="0">
              <a:buNone/>
            </a:pPr>
            <a:r>
              <a:rPr lang="hu-HU" dirty="0" smtClean="0"/>
              <a:t>    						    [ FROM { &lt;</a:t>
            </a:r>
            <a:r>
              <a:rPr lang="hu-HU" dirty="0" err="1" smtClean="0"/>
              <a:t>table</a:t>
            </a:r>
            <a:r>
              <a:rPr lang="hu-HU" dirty="0" smtClean="0"/>
              <a:t>_</a:t>
            </a:r>
            <a:r>
              <a:rPr lang="hu-HU" dirty="0" err="1" smtClean="0"/>
              <a:t>source</a:t>
            </a:r>
            <a:r>
              <a:rPr lang="hu-HU" dirty="0" smtClean="0"/>
              <a:t>&gt; } [ ,...n ] ]   </a:t>
            </a:r>
          </a:p>
          <a:p>
            <a:pPr marL="0" indent="0">
              <a:buNone/>
            </a:pPr>
            <a:r>
              <a:rPr lang="hu-HU" dirty="0" smtClean="0"/>
              <a:t>   						    [ WHERE &lt;</a:t>
            </a:r>
            <a:r>
              <a:rPr lang="hu-HU" dirty="0" err="1" smtClean="0"/>
              <a:t>search</a:t>
            </a:r>
            <a:r>
              <a:rPr lang="hu-HU" dirty="0" smtClean="0"/>
              <a:t>_</a:t>
            </a:r>
            <a:r>
              <a:rPr lang="hu-HU" dirty="0" err="1" smtClean="0"/>
              <a:t>condition</a:t>
            </a:r>
            <a:r>
              <a:rPr lang="hu-HU" dirty="0" smtClean="0"/>
              <a:t>&gt; ]   </a:t>
            </a:r>
          </a:p>
          <a:p>
            <a:pPr marL="0" indent="0">
              <a:buNone/>
            </a:pPr>
            <a:r>
              <a:rPr lang="hu-HU" dirty="0" smtClean="0"/>
              <a:t>  						    [ &lt;GROUP BY&gt; ]   </a:t>
            </a:r>
          </a:p>
          <a:p>
            <a:pPr marL="0" indent="0">
              <a:buNone/>
            </a:pPr>
            <a:r>
              <a:rPr lang="hu-HU" dirty="0" smtClean="0"/>
              <a:t>  						    [ HAVING &lt; </a:t>
            </a:r>
            <a:r>
              <a:rPr lang="hu-HU" dirty="0" err="1" smtClean="0"/>
              <a:t>search</a:t>
            </a:r>
            <a:r>
              <a:rPr lang="hu-HU" dirty="0" smtClean="0"/>
              <a:t>_</a:t>
            </a:r>
            <a:r>
              <a:rPr lang="hu-HU" dirty="0" err="1" smtClean="0"/>
              <a:t>condition</a:t>
            </a:r>
            <a:r>
              <a:rPr lang="hu-HU" dirty="0" smtClean="0"/>
              <a:t> &gt; ] </a:t>
            </a:r>
            <a:endParaRPr lang="hu-HU" dirty="0"/>
          </a:p>
        </p:txBody>
      </p:sp>
      <p:sp>
        <p:nvSpPr>
          <p:cNvPr id="5" name="Rectangle 2"/>
          <p:cNvSpPr>
            <a:spLocks noChangeArrowheads="1"/>
          </p:cNvSpPr>
          <p:nvPr/>
        </p:nvSpPr>
        <p:spPr bwMode="auto">
          <a:xfrm>
            <a:off x="1791286" y="346777"/>
            <a:ext cx="8609428"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hu-HU" altLang="hu-HU" sz="3600" b="0" i="0" u="none" strike="noStrike" cap="none" normalizeH="0" baseline="0" dirty="0" smtClean="0">
                <a:ln>
                  <a:noFill/>
                </a:ln>
                <a:solidFill>
                  <a:schemeClr val="tx1"/>
                </a:solidFill>
                <a:effectLst/>
                <a:latin typeface="Arial Unicode MS" panose="020B0604020202020204" pitchFamily="34" charset="-128"/>
              </a:rPr>
              <a:t>SELECT SQL Server és </a:t>
            </a:r>
            <a:r>
              <a:rPr kumimoji="0" lang="hu-HU" altLang="hu-HU" sz="3600" b="0" i="0" u="none" strike="noStrike" cap="none" normalizeH="0" baseline="0" dirty="0" err="1" smtClean="0">
                <a:ln>
                  <a:noFill/>
                </a:ln>
                <a:solidFill>
                  <a:schemeClr val="tx1"/>
                </a:solidFill>
                <a:effectLst/>
                <a:latin typeface="Arial Unicode MS" panose="020B0604020202020204" pitchFamily="34" charset="-128"/>
              </a:rPr>
              <a:t>Azure</a:t>
            </a:r>
            <a:r>
              <a:rPr kumimoji="0" lang="hu-HU" altLang="hu-HU" sz="3600" b="0" i="0" u="none" strike="noStrike" cap="none" normalizeH="0" baseline="0" dirty="0" smtClean="0">
                <a:ln>
                  <a:noFill/>
                </a:ln>
                <a:solidFill>
                  <a:schemeClr val="tx1"/>
                </a:solidFill>
                <a:effectLst/>
                <a:latin typeface="Arial Unicode MS" panose="020B0604020202020204" pitchFamily="34" charset="-128"/>
              </a:rPr>
              <a:t> SQL-ben</a:t>
            </a:r>
            <a:r>
              <a:rPr kumimoji="0" lang="hu-HU" altLang="hu-HU" sz="4400" b="0" i="0" u="none" strike="noStrike" cap="none" normalizeH="0" baseline="0" dirty="0" smtClean="0">
                <a:ln>
                  <a:noFill/>
                </a:ln>
                <a:solidFill>
                  <a:schemeClr val="tx1"/>
                </a:solidFill>
                <a:effectLst/>
              </a:rPr>
              <a:t> </a:t>
            </a:r>
            <a:endParaRPr kumimoji="0" lang="hu-HU" altLang="hu-HU" sz="6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088293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ép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5697" y="2443477"/>
            <a:ext cx="4857750" cy="1047750"/>
          </a:xfrm>
          <a:prstGeom prst="rect">
            <a:avLst/>
          </a:prstGeom>
        </p:spPr>
      </p:pic>
      <p:pic>
        <p:nvPicPr>
          <p:cNvPr id="5" name="Kép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6960" y="2780525"/>
            <a:ext cx="6625853" cy="3801203"/>
          </a:xfrm>
          <a:prstGeom prst="rect">
            <a:avLst/>
          </a:prstGeom>
        </p:spPr>
      </p:pic>
      <p:pic>
        <p:nvPicPr>
          <p:cNvPr id="6" name="Kép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77215" y="626817"/>
            <a:ext cx="7818473" cy="1838797"/>
          </a:xfrm>
          <a:prstGeom prst="rect">
            <a:avLst/>
          </a:prstGeom>
        </p:spPr>
      </p:pic>
      <p:pic>
        <p:nvPicPr>
          <p:cNvPr id="7" name="Kép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8240" y="880310"/>
            <a:ext cx="3227945" cy="532206"/>
          </a:xfrm>
          <a:prstGeom prst="rect">
            <a:avLst/>
          </a:prstGeom>
        </p:spPr>
      </p:pic>
      <p:sp>
        <p:nvSpPr>
          <p:cNvPr id="8" name="Téglalap 7"/>
          <p:cNvSpPr/>
          <p:nvPr/>
        </p:nvSpPr>
        <p:spPr>
          <a:xfrm>
            <a:off x="425114" y="394731"/>
            <a:ext cx="973343" cy="369332"/>
          </a:xfrm>
          <a:prstGeom prst="rect">
            <a:avLst/>
          </a:prstGeom>
        </p:spPr>
        <p:txBody>
          <a:bodyPr wrap="none">
            <a:spAutoFit/>
          </a:bodyPr>
          <a:lstStyle/>
          <a:p>
            <a:r>
              <a:rPr lang="hu-HU" dirty="0" err="1"/>
              <a:t>select</a:t>
            </a:r>
            <a:r>
              <a:rPr lang="hu-HU" dirty="0"/>
              <a:t>::=</a:t>
            </a:r>
          </a:p>
        </p:txBody>
      </p:sp>
      <p:sp>
        <p:nvSpPr>
          <p:cNvPr id="9" name="Téglalap 8"/>
          <p:cNvSpPr/>
          <p:nvPr/>
        </p:nvSpPr>
        <p:spPr>
          <a:xfrm>
            <a:off x="4440021" y="240812"/>
            <a:ext cx="1303114" cy="369332"/>
          </a:xfrm>
          <a:prstGeom prst="rect">
            <a:avLst/>
          </a:prstGeom>
        </p:spPr>
        <p:txBody>
          <a:bodyPr wrap="none">
            <a:spAutoFit/>
          </a:bodyPr>
          <a:lstStyle/>
          <a:p>
            <a:r>
              <a:rPr lang="hu-HU" dirty="0" err="1"/>
              <a:t>subquery</a:t>
            </a:r>
            <a:r>
              <a:rPr lang="hu-HU" dirty="0"/>
              <a:t>::=</a:t>
            </a:r>
          </a:p>
        </p:txBody>
      </p:sp>
      <p:sp>
        <p:nvSpPr>
          <p:cNvPr id="10" name="Téglalap 9"/>
          <p:cNvSpPr/>
          <p:nvPr/>
        </p:nvSpPr>
        <p:spPr>
          <a:xfrm>
            <a:off x="323107" y="2747531"/>
            <a:ext cx="1583639" cy="369332"/>
          </a:xfrm>
          <a:prstGeom prst="rect">
            <a:avLst/>
          </a:prstGeom>
        </p:spPr>
        <p:txBody>
          <a:bodyPr wrap="none">
            <a:spAutoFit/>
          </a:bodyPr>
          <a:lstStyle/>
          <a:p>
            <a:r>
              <a:rPr lang="hu-HU" dirty="0" err="1"/>
              <a:t>query</a:t>
            </a:r>
            <a:r>
              <a:rPr lang="hu-HU" dirty="0"/>
              <a:t>_</a:t>
            </a:r>
            <a:r>
              <a:rPr lang="hu-HU" dirty="0" err="1"/>
              <a:t>block</a:t>
            </a:r>
            <a:r>
              <a:rPr lang="hu-HU" dirty="0"/>
              <a:t>::=</a:t>
            </a:r>
          </a:p>
        </p:txBody>
      </p:sp>
      <p:sp>
        <p:nvSpPr>
          <p:cNvPr id="11" name="Téglalap 10"/>
          <p:cNvSpPr/>
          <p:nvPr/>
        </p:nvSpPr>
        <p:spPr>
          <a:xfrm>
            <a:off x="6446345" y="2487752"/>
            <a:ext cx="1545616" cy="369332"/>
          </a:xfrm>
          <a:prstGeom prst="rect">
            <a:avLst/>
          </a:prstGeom>
        </p:spPr>
        <p:txBody>
          <a:bodyPr wrap="none">
            <a:spAutoFit/>
          </a:bodyPr>
          <a:lstStyle/>
          <a:p>
            <a:r>
              <a:rPr lang="hu-HU" dirty="0" err="1"/>
              <a:t>with</a:t>
            </a:r>
            <a:r>
              <a:rPr lang="hu-HU" dirty="0"/>
              <a:t>_</a:t>
            </a:r>
            <a:r>
              <a:rPr lang="hu-HU" dirty="0" err="1"/>
              <a:t>clause</a:t>
            </a:r>
            <a:r>
              <a:rPr lang="hu-HU" dirty="0"/>
              <a:t>::=</a:t>
            </a:r>
          </a:p>
        </p:txBody>
      </p:sp>
      <p:pic>
        <p:nvPicPr>
          <p:cNvPr id="12" name="Kép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485614" y="3809954"/>
            <a:ext cx="4410075" cy="2771775"/>
          </a:xfrm>
          <a:prstGeom prst="rect">
            <a:avLst/>
          </a:prstGeom>
        </p:spPr>
      </p:pic>
      <p:sp>
        <p:nvSpPr>
          <p:cNvPr id="13" name="Téglalap 12"/>
          <p:cNvSpPr/>
          <p:nvPr/>
        </p:nvSpPr>
        <p:spPr>
          <a:xfrm>
            <a:off x="6446345" y="3607741"/>
            <a:ext cx="1358705" cy="369332"/>
          </a:xfrm>
          <a:prstGeom prst="rect">
            <a:avLst/>
          </a:prstGeom>
        </p:spPr>
        <p:txBody>
          <a:bodyPr wrap="none">
            <a:spAutoFit/>
          </a:bodyPr>
          <a:lstStyle/>
          <a:p>
            <a:r>
              <a:rPr lang="hu-HU" dirty="0" err="1"/>
              <a:t>select</a:t>
            </a:r>
            <a:r>
              <a:rPr lang="hu-HU" dirty="0"/>
              <a:t>_</a:t>
            </a:r>
            <a:r>
              <a:rPr lang="hu-HU" dirty="0" err="1"/>
              <a:t>list</a:t>
            </a:r>
            <a:r>
              <a:rPr lang="hu-HU" dirty="0"/>
              <a:t>::=</a:t>
            </a:r>
          </a:p>
        </p:txBody>
      </p:sp>
    </p:spTree>
    <p:extLst>
      <p:ext uri="{BB962C8B-B14F-4D97-AF65-F5344CB8AC3E}">
        <p14:creationId xmlns:p14="http://schemas.microsoft.com/office/powerpoint/2010/main" val="2823478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633046" y="520505"/>
            <a:ext cx="10972800" cy="5656458"/>
          </a:xfrm>
        </p:spPr>
        <p:txBody>
          <a:bodyPr>
            <a:normAutofit fontScale="92500"/>
          </a:bodyPr>
          <a:lstStyle/>
          <a:p>
            <a:pPr marL="0" indent="0">
              <a:buNone/>
            </a:pPr>
            <a:r>
              <a:rPr lang="hu-HU" b="1" dirty="0"/>
              <a:t>Halmazműveletek </a:t>
            </a:r>
            <a:r>
              <a:rPr lang="hu-HU" b="1" dirty="0" err="1"/>
              <a:t>selectek</a:t>
            </a:r>
            <a:r>
              <a:rPr lang="hu-HU" b="1" dirty="0"/>
              <a:t> között:</a:t>
            </a:r>
            <a:endParaRPr lang="hu-HU" dirty="0"/>
          </a:p>
          <a:p>
            <a:pPr>
              <a:lnSpc>
                <a:spcPct val="110000"/>
              </a:lnSpc>
            </a:pPr>
            <a:r>
              <a:rPr lang="hu-HU" dirty="0"/>
              <a:t>Két </a:t>
            </a:r>
            <a:r>
              <a:rPr lang="hu-HU" dirty="0" err="1"/>
              <a:t>kompatíbilis</a:t>
            </a:r>
            <a:r>
              <a:rPr lang="hu-HU" dirty="0"/>
              <a:t> lekérdezés (eredménytábla oszlopainak száma egyezik és típus szerint is </a:t>
            </a:r>
            <a:r>
              <a:rPr lang="hu-HU" dirty="0" smtClean="0"/>
              <a:t>rendre kompatibilisek</a:t>
            </a:r>
            <a:r>
              <a:rPr lang="hu-HU" dirty="0"/>
              <a:t>) halmazműveletekkel kapcsolható össze:</a:t>
            </a:r>
          </a:p>
          <a:p>
            <a:pPr>
              <a:lnSpc>
                <a:spcPct val="110000"/>
              </a:lnSpc>
            </a:pPr>
            <a:r>
              <a:rPr lang="hu-HU" b="1" dirty="0"/>
              <a:t>UNION </a:t>
            </a:r>
            <a:r>
              <a:rPr lang="hu-HU" dirty="0"/>
              <a:t>- Egyesítés eredménye: legalább az egyik táblában előforduló </a:t>
            </a:r>
            <a:r>
              <a:rPr lang="hu-HU" dirty="0" smtClean="0"/>
              <a:t>sorok. sor </a:t>
            </a:r>
            <a:r>
              <a:rPr lang="hu-HU" dirty="0" err="1" smtClean="0"/>
              <a:t>duplikáció</a:t>
            </a:r>
            <a:r>
              <a:rPr lang="hu-HU" dirty="0" smtClean="0"/>
              <a:t> </a:t>
            </a:r>
            <a:r>
              <a:rPr lang="hu-HU" dirty="0"/>
              <a:t>nincs.</a:t>
            </a:r>
          </a:p>
          <a:p>
            <a:pPr>
              <a:lnSpc>
                <a:spcPct val="110000"/>
              </a:lnSpc>
            </a:pPr>
            <a:r>
              <a:rPr lang="hu-HU" b="1" dirty="0" smtClean="0"/>
              <a:t>INTERSECT </a:t>
            </a:r>
            <a:r>
              <a:rPr lang="hu-HU" dirty="0"/>
              <a:t>- Metszet eredménye: mindkét táblában előforduló közös </a:t>
            </a:r>
            <a:r>
              <a:rPr lang="hu-HU" dirty="0" smtClean="0"/>
              <a:t>sorok. </a:t>
            </a:r>
            <a:r>
              <a:rPr lang="hu-HU" dirty="0" err="1" smtClean="0"/>
              <a:t>duplikáció</a:t>
            </a:r>
            <a:r>
              <a:rPr lang="hu-HU" dirty="0" smtClean="0"/>
              <a:t> nincs.</a:t>
            </a:r>
            <a:endParaRPr lang="hu-HU" dirty="0"/>
          </a:p>
          <a:p>
            <a:pPr>
              <a:lnSpc>
                <a:spcPct val="110000"/>
              </a:lnSpc>
            </a:pPr>
            <a:r>
              <a:rPr lang="hu-HU" b="1" dirty="0" smtClean="0"/>
              <a:t>MINUS|EXCEPT </a:t>
            </a:r>
            <a:r>
              <a:rPr lang="hu-HU" dirty="0"/>
              <a:t>- Kivonás eredménye: az első táblából elhagyjuk a második </a:t>
            </a:r>
            <a:r>
              <a:rPr lang="hu-HU" dirty="0" smtClean="0"/>
              <a:t>táblában előforduló sorokat. </a:t>
            </a:r>
            <a:r>
              <a:rPr lang="hu-HU" dirty="0" err="1" smtClean="0"/>
              <a:t>duplikáció</a:t>
            </a:r>
            <a:r>
              <a:rPr lang="hu-HU" dirty="0" smtClean="0"/>
              <a:t> nincs.</a:t>
            </a:r>
            <a:endParaRPr lang="hu-HU" dirty="0"/>
          </a:p>
          <a:p>
            <a:pPr>
              <a:lnSpc>
                <a:spcPct val="110000"/>
              </a:lnSpc>
            </a:pPr>
            <a:r>
              <a:rPr lang="hu-HU" dirty="0" smtClean="0"/>
              <a:t>{</a:t>
            </a:r>
            <a:r>
              <a:rPr lang="hu-HU" b="1" dirty="0" smtClean="0"/>
              <a:t>UNION | INTERSECT | EXCEPT } ALL </a:t>
            </a:r>
            <a:r>
              <a:rPr lang="hu-HU" dirty="0" smtClean="0"/>
              <a:t>- eredménye: a táblákban előforduló sorok egyesítése,metszete,kivonása. sor </a:t>
            </a:r>
            <a:r>
              <a:rPr lang="hu-HU" dirty="0" err="1" smtClean="0"/>
              <a:t>duplikációt</a:t>
            </a:r>
            <a:r>
              <a:rPr lang="hu-HU" dirty="0" smtClean="0"/>
              <a:t> megenged.</a:t>
            </a:r>
          </a:p>
          <a:p>
            <a:endParaRPr lang="hu-HU" dirty="0"/>
          </a:p>
          <a:p>
            <a:pPr marL="0" indent="0">
              <a:buNone/>
            </a:pPr>
            <a:endParaRPr lang="hu-HU" dirty="0"/>
          </a:p>
        </p:txBody>
      </p:sp>
    </p:spTree>
    <p:extLst>
      <p:ext uri="{BB962C8B-B14F-4D97-AF65-F5344CB8AC3E}">
        <p14:creationId xmlns:p14="http://schemas.microsoft.com/office/powerpoint/2010/main" val="238741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781050" y="427383"/>
            <a:ext cx="10515600" cy="5673380"/>
          </a:xfrm>
        </p:spPr>
        <p:txBody>
          <a:bodyPr>
            <a:normAutofit lnSpcReduction="10000"/>
          </a:bodyPr>
          <a:lstStyle/>
          <a:p>
            <a:pPr marL="0" indent="0">
              <a:buNone/>
            </a:pPr>
            <a:r>
              <a:rPr lang="hu-HU" sz="3600" b="1" dirty="0"/>
              <a:t>Adatbázis-kezelő nyelvek</a:t>
            </a:r>
          </a:p>
          <a:p>
            <a:pPr lvl="0"/>
            <a:r>
              <a:rPr lang="hu-HU" b="1" dirty="0" smtClean="0"/>
              <a:t>DDL (</a:t>
            </a:r>
            <a:r>
              <a:rPr lang="hu-HU" b="1" dirty="0"/>
              <a:t>Data </a:t>
            </a:r>
            <a:r>
              <a:rPr lang="hu-HU" b="1" dirty="0" err="1"/>
              <a:t>Definition</a:t>
            </a:r>
            <a:r>
              <a:rPr lang="hu-HU" b="1" dirty="0"/>
              <a:t> </a:t>
            </a:r>
            <a:r>
              <a:rPr lang="hu-HU" b="1" dirty="0" err="1" smtClean="0"/>
              <a:t>Language</a:t>
            </a:r>
            <a:r>
              <a:rPr lang="hu-HU" b="1" dirty="0" smtClean="0"/>
              <a:t>)</a:t>
            </a:r>
            <a:r>
              <a:rPr lang="hu-HU" b="1" dirty="0" smtClean="0"/>
              <a:t> </a:t>
            </a:r>
            <a:r>
              <a:rPr lang="hu-HU" dirty="0"/>
              <a:t>– adatdefiniáló nyelv (sémák, adatstruktúrák megadása)</a:t>
            </a:r>
          </a:p>
          <a:p>
            <a:pPr lvl="0"/>
            <a:r>
              <a:rPr lang="hu-HU" b="1" dirty="0"/>
              <a:t>DML</a:t>
            </a:r>
            <a:r>
              <a:rPr lang="hu-HU" dirty="0"/>
              <a:t> </a:t>
            </a:r>
            <a:r>
              <a:rPr lang="hu-HU" dirty="0" smtClean="0"/>
              <a:t>(</a:t>
            </a:r>
            <a:r>
              <a:rPr lang="hu-HU" b="1" dirty="0"/>
              <a:t>Data </a:t>
            </a:r>
            <a:r>
              <a:rPr lang="hu-HU" b="1" dirty="0" err="1"/>
              <a:t>Manipulation</a:t>
            </a:r>
            <a:r>
              <a:rPr lang="hu-HU" b="1" dirty="0"/>
              <a:t> </a:t>
            </a:r>
            <a:r>
              <a:rPr lang="hu-HU" b="1" dirty="0" err="1" smtClean="0"/>
              <a:t>Language</a:t>
            </a:r>
            <a:r>
              <a:rPr lang="hu-HU" b="1" dirty="0" smtClean="0"/>
              <a:t>) </a:t>
            </a:r>
            <a:r>
              <a:rPr lang="hu-HU" dirty="0" smtClean="0"/>
              <a:t>– </a:t>
            </a:r>
            <a:r>
              <a:rPr lang="hu-HU" dirty="0"/>
              <a:t>adatkezelő nyelv (beszúrás, törlés, módosítás)</a:t>
            </a:r>
          </a:p>
          <a:p>
            <a:pPr lvl="0"/>
            <a:r>
              <a:rPr lang="hu-HU" b="1" dirty="0" smtClean="0"/>
              <a:t>(D)QL</a:t>
            </a:r>
            <a:r>
              <a:rPr lang="hu-HU" dirty="0" smtClean="0"/>
              <a:t> </a:t>
            </a:r>
            <a:r>
              <a:rPr lang="hu-HU" dirty="0"/>
              <a:t>– lekérdező nyelv</a:t>
            </a:r>
          </a:p>
          <a:p>
            <a:pPr lvl="1"/>
            <a:r>
              <a:rPr lang="hu-HU" b="1" dirty="0"/>
              <a:t>Deklaratív</a:t>
            </a:r>
            <a:r>
              <a:rPr lang="hu-HU" dirty="0"/>
              <a:t> (SQL, kalkulusok)</a:t>
            </a:r>
          </a:p>
          <a:p>
            <a:pPr lvl="1"/>
            <a:r>
              <a:rPr lang="hu-HU" b="1" dirty="0"/>
              <a:t>Procedurális</a:t>
            </a:r>
            <a:r>
              <a:rPr lang="hu-HU" dirty="0"/>
              <a:t> (relációs algebra) </a:t>
            </a:r>
            <a:endParaRPr lang="hu-HU" dirty="0" smtClean="0"/>
          </a:p>
          <a:p>
            <a:pPr marL="228600" lvl="1"/>
            <a:r>
              <a:rPr lang="hu-HU" sz="2800" b="1" dirty="0"/>
              <a:t>DCL</a:t>
            </a:r>
            <a:r>
              <a:rPr lang="hu-HU" dirty="0" smtClean="0"/>
              <a:t> (</a:t>
            </a:r>
            <a:r>
              <a:rPr lang="hu-HU" sz="2800" b="1" dirty="0"/>
              <a:t>Data </a:t>
            </a:r>
            <a:r>
              <a:rPr lang="hu-HU" sz="2800" b="1" dirty="0" err="1"/>
              <a:t>Control</a:t>
            </a:r>
            <a:r>
              <a:rPr lang="hu-HU" sz="2800" b="1" dirty="0"/>
              <a:t> </a:t>
            </a:r>
            <a:r>
              <a:rPr lang="hu-HU" sz="2800" b="1" dirty="0" err="1"/>
              <a:t>Language</a:t>
            </a:r>
            <a:r>
              <a:rPr lang="hu-HU" b="1" dirty="0"/>
              <a:t>) - </a:t>
            </a:r>
            <a:r>
              <a:rPr lang="hu-HU" sz="2800" dirty="0"/>
              <a:t>Adatvezérlő nyelv</a:t>
            </a:r>
          </a:p>
          <a:p>
            <a:pPr marL="228600" lvl="1"/>
            <a:r>
              <a:rPr lang="hu-HU" sz="2800" b="1" dirty="0"/>
              <a:t>TCL (</a:t>
            </a:r>
            <a:r>
              <a:rPr lang="hu-HU" sz="2800" b="1" dirty="0" err="1" smtClean="0"/>
              <a:t>Transaction</a:t>
            </a:r>
            <a:r>
              <a:rPr lang="hu-HU" sz="2800" b="1" dirty="0" smtClean="0"/>
              <a:t> </a:t>
            </a:r>
            <a:r>
              <a:rPr lang="hu-HU" sz="2800" b="1" dirty="0" err="1"/>
              <a:t>Control</a:t>
            </a:r>
            <a:r>
              <a:rPr lang="hu-HU" sz="2800" b="1" dirty="0"/>
              <a:t> </a:t>
            </a:r>
            <a:r>
              <a:rPr lang="hu-HU" sz="2800" b="1" dirty="0" err="1" smtClean="0"/>
              <a:t>Language</a:t>
            </a:r>
            <a:r>
              <a:rPr lang="hu-HU" sz="2800" b="1" dirty="0"/>
              <a:t>) - </a:t>
            </a:r>
            <a:r>
              <a:rPr lang="hu-HU" sz="2800" dirty="0"/>
              <a:t>Tranzakcióvezérlő nyelv</a:t>
            </a:r>
          </a:p>
          <a:p>
            <a:pPr lvl="0"/>
            <a:r>
              <a:rPr lang="hu-HU" b="1" dirty="0"/>
              <a:t>PL/SQL</a:t>
            </a:r>
            <a:r>
              <a:rPr lang="hu-HU" dirty="0"/>
              <a:t> – programozási szerkezetek + SQL</a:t>
            </a:r>
          </a:p>
          <a:p>
            <a:pPr lvl="0"/>
            <a:r>
              <a:rPr lang="hu-HU" b="1" dirty="0"/>
              <a:t>Programozási nyelvbe ágyazás</a:t>
            </a:r>
            <a:r>
              <a:rPr lang="hu-HU" dirty="0"/>
              <a:t> (előfordító használata)</a:t>
            </a:r>
          </a:p>
          <a:p>
            <a:pPr lvl="0"/>
            <a:r>
              <a:rPr lang="hu-HU" b="1" dirty="0"/>
              <a:t>4GL</a:t>
            </a:r>
            <a:r>
              <a:rPr lang="hu-HU" dirty="0"/>
              <a:t> nyelvek (alkalmazások generálása)</a:t>
            </a:r>
          </a:p>
          <a:p>
            <a:endParaRPr lang="hu-HU" dirty="0"/>
          </a:p>
        </p:txBody>
      </p:sp>
    </p:spTree>
    <p:extLst>
      <p:ext uri="{BB962C8B-B14F-4D97-AF65-F5344CB8AC3E}">
        <p14:creationId xmlns:p14="http://schemas.microsoft.com/office/powerpoint/2010/main" val="603147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artalom helye 3"/>
          <p:cNvPicPr>
            <a:picLocks noGrp="1" noChangeAspect="1"/>
          </p:cNvPicPr>
          <p:nvPr>
            <p:ph idx="1"/>
          </p:nvPr>
        </p:nvPicPr>
        <p:blipFill>
          <a:blip r:embed="rId2"/>
          <a:stretch>
            <a:fillRect/>
          </a:stretch>
        </p:blipFill>
        <p:spPr>
          <a:xfrm>
            <a:off x="2912882" y="1216561"/>
            <a:ext cx="5857285" cy="3783305"/>
          </a:xfrm>
          <a:prstGeom prst="rect">
            <a:avLst/>
          </a:prstGeom>
        </p:spPr>
      </p:pic>
      <p:pic>
        <p:nvPicPr>
          <p:cNvPr id="5" name="Kép 4"/>
          <p:cNvPicPr>
            <a:picLocks noChangeAspect="1"/>
          </p:cNvPicPr>
          <p:nvPr/>
        </p:nvPicPr>
        <p:blipFill>
          <a:blip r:embed="rId3"/>
          <a:stretch>
            <a:fillRect/>
          </a:stretch>
        </p:blipFill>
        <p:spPr>
          <a:xfrm>
            <a:off x="433092" y="5429840"/>
            <a:ext cx="10852436" cy="829558"/>
          </a:xfrm>
          <a:prstGeom prst="rect">
            <a:avLst/>
          </a:prstGeom>
        </p:spPr>
      </p:pic>
      <p:sp>
        <p:nvSpPr>
          <p:cNvPr id="6" name="Cím 1"/>
          <p:cNvSpPr>
            <a:spLocks noGrp="1"/>
          </p:cNvSpPr>
          <p:nvPr>
            <p:ph type="title"/>
          </p:nvPr>
        </p:nvSpPr>
        <p:spPr>
          <a:xfrm>
            <a:off x="3626068" y="365126"/>
            <a:ext cx="4939862" cy="633358"/>
          </a:xfrm>
        </p:spPr>
        <p:txBody>
          <a:bodyPr>
            <a:normAutofit fontScale="90000"/>
          </a:bodyPr>
          <a:lstStyle/>
          <a:p>
            <a:pPr algn="ctr"/>
            <a:r>
              <a:rPr lang="hu-HU" dirty="0" smtClean="0"/>
              <a:t>Alap SELECT utasítás</a:t>
            </a:r>
            <a:endParaRPr lang="hu-HU" dirty="0"/>
          </a:p>
        </p:txBody>
      </p:sp>
    </p:spTree>
    <p:extLst>
      <p:ext uri="{BB962C8B-B14F-4D97-AF65-F5344CB8AC3E}">
        <p14:creationId xmlns:p14="http://schemas.microsoft.com/office/powerpoint/2010/main" val="1767684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703385" y="506437"/>
            <a:ext cx="10761784" cy="5670526"/>
          </a:xfrm>
        </p:spPr>
        <p:txBody>
          <a:bodyPr>
            <a:normAutofit fontScale="85000" lnSpcReduction="20000"/>
          </a:bodyPr>
          <a:lstStyle/>
          <a:p>
            <a:pPr marL="0" indent="0">
              <a:buNone/>
            </a:pPr>
            <a:r>
              <a:rPr lang="hu-HU" b="1" dirty="0"/>
              <a:t>Egyszerű lekérdezések</a:t>
            </a:r>
            <a:endParaRPr lang="hu-HU" dirty="0"/>
          </a:p>
          <a:p>
            <a:pPr marL="0" indent="0">
              <a:buNone/>
            </a:pPr>
            <a:r>
              <a:rPr lang="hu-HU" b="1" dirty="0"/>
              <a:t>SELECT </a:t>
            </a:r>
            <a:r>
              <a:rPr lang="hu-HU" dirty="0"/>
              <a:t>[ </a:t>
            </a:r>
            <a:r>
              <a:rPr lang="hu-HU" b="1" dirty="0"/>
              <a:t>ALL </a:t>
            </a:r>
            <a:r>
              <a:rPr lang="hu-HU" dirty="0"/>
              <a:t>| </a:t>
            </a:r>
            <a:r>
              <a:rPr lang="hu-HU" b="1" dirty="0"/>
              <a:t>DISTINCT </a:t>
            </a:r>
            <a:r>
              <a:rPr lang="hu-HU" dirty="0" smtClean="0"/>
              <a:t>]</a:t>
            </a:r>
          </a:p>
          <a:p>
            <a:pPr marL="0" indent="0">
              <a:buNone/>
            </a:pPr>
            <a:r>
              <a:rPr lang="hu-HU" dirty="0"/>
              <a:t>	</a:t>
            </a:r>
            <a:r>
              <a:rPr lang="hu-HU" dirty="0" smtClean="0"/>
              <a:t>	 </a:t>
            </a:r>
            <a:r>
              <a:rPr lang="hu-HU" dirty="0"/>
              <a:t>{ [ táblanév.]* | </a:t>
            </a:r>
            <a:r>
              <a:rPr lang="hu-HU" dirty="0" smtClean="0"/>
              <a:t>kifejezés </a:t>
            </a:r>
            <a:r>
              <a:rPr lang="hu-HU" dirty="0"/>
              <a:t>[ [</a:t>
            </a:r>
            <a:r>
              <a:rPr lang="hu-HU" b="1" dirty="0"/>
              <a:t>AS</a:t>
            </a:r>
            <a:r>
              <a:rPr lang="hu-HU" dirty="0"/>
              <a:t>] </a:t>
            </a:r>
            <a:r>
              <a:rPr lang="hu-HU" dirty="0" smtClean="0"/>
              <a:t>o_</a:t>
            </a:r>
            <a:r>
              <a:rPr lang="hu-HU" dirty="0" err="1" smtClean="0"/>
              <a:t>aliasnév</a:t>
            </a:r>
            <a:r>
              <a:rPr lang="hu-HU" dirty="0"/>
              <a:t>] </a:t>
            </a:r>
            <a:r>
              <a:rPr lang="hu-HU" dirty="0" smtClean="0"/>
              <a:t>} ,...</a:t>
            </a:r>
          </a:p>
          <a:p>
            <a:pPr marL="0" indent="0">
              <a:buNone/>
            </a:pPr>
            <a:r>
              <a:rPr lang="hu-HU" b="1" dirty="0" smtClean="0"/>
              <a:t>	[FROM </a:t>
            </a:r>
            <a:r>
              <a:rPr lang="hu-HU" dirty="0" smtClean="0"/>
              <a:t>táblanév [ [</a:t>
            </a:r>
            <a:r>
              <a:rPr lang="hu-HU" b="1" dirty="0" smtClean="0"/>
              <a:t>AS</a:t>
            </a:r>
            <a:r>
              <a:rPr lang="hu-HU" dirty="0" smtClean="0"/>
              <a:t>] t_</a:t>
            </a:r>
            <a:r>
              <a:rPr lang="hu-HU" dirty="0" err="1" smtClean="0"/>
              <a:t>aliasnév</a:t>
            </a:r>
            <a:r>
              <a:rPr lang="hu-HU" dirty="0" smtClean="0"/>
              <a:t> ] ,...];</a:t>
            </a:r>
          </a:p>
          <a:p>
            <a:pPr>
              <a:lnSpc>
                <a:spcPct val="120000"/>
              </a:lnSpc>
              <a:spcBef>
                <a:spcPts val="600"/>
              </a:spcBef>
            </a:pPr>
            <a:r>
              <a:rPr lang="hu-HU" dirty="0" smtClean="0"/>
              <a:t>ALL </a:t>
            </a:r>
            <a:r>
              <a:rPr lang="hu-HU" dirty="0"/>
              <a:t>- alapértelmezés: az összes sort visszaadja.</a:t>
            </a:r>
          </a:p>
          <a:p>
            <a:pPr>
              <a:lnSpc>
                <a:spcPct val="120000"/>
              </a:lnSpc>
              <a:spcBef>
                <a:spcPts val="600"/>
              </a:spcBef>
            </a:pPr>
            <a:r>
              <a:rPr lang="hu-HU" dirty="0"/>
              <a:t>DISTINCT - csak az egymástól különböző sorokat adja vissza</a:t>
            </a:r>
          </a:p>
          <a:p>
            <a:pPr>
              <a:lnSpc>
                <a:spcPct val="120000"/>
              </a:lnSpc>
              <a:spcBef>
                <a:spcPts val="600"/>
              </a:spcBef>
            </a:pPr>
            <a:r>
              <a:rPr lang="hu-HU" dirty="0" smtClean="0"/>
              <a:t>o_</a:t>
            </a:r>
            <a:r>
              <a:rPr lang="hu-HU" dirty="0" err="1" smtClean="0"/>
              <a:t>aliasnév</a:t>
            </a:r>
            <a:r>
              <a:rPr lang="hu-HU" dirty="0" smtClean="0"/>
              <a:t> </a:t>
            </a:r>
            <a:r>
              <a:rPr lang="hu-HU" dirty="0"/>
              <a:t>- a lekérdezés eredményében nem az oszlop v. kifejezés valódi neve, hanem az o_</a:t>
            </a:r>
            <a:r>
              <a:rPr lang="hu-HU" dirty="0" err="1"/>
              <a:t>aliasnév</a:t>
            </a:r>
            <a:r>
              <a:rPr lang="hu-HU" dirty="0"/>
              <a:t> jelenik meg.</a:t>
            </a:r>
          </a:p>
          <a:p>
            <a:pPr>
              <a:lnSpc>
                <a:spcPct val="120000"/>
              </a:lnSpc>
              <a:spcBef>
                <a:spcPts val="600"/>
              </a:spcBef>
            </a:pPr>
            <a:r>
              <a:rPr lang="hu-HU" dirty="0"/>
              <a:t>t_</a:t>
            </a:r>
            <a:r>
              <a:rPr lang="hu-HU" dirty="0" err="1"/>
              <a:t>aliasnév</a:t>
            </a:r>
            <a:r>
              <a:rPr lang="hu-HU" dirty="0"/>
              <a:t> - a táblanév rövidítésére használható az utasításban.</a:t>
            </a:r>
          </a:p>
          <a:p>
            <a:pPr>
              <a:lnSpc>
                <a:spcPct val="120000"/>
              </a:lnSpc>
              <a:spcBef>
                <a:spcPts val="600"/>
              </a:spcBef>
            </a:pPr>
            <a:r>
              <a:rPr lang="hu-HU" dirty="0"/>
              <a:t>Az o_</a:t>
            </a:r>
            <a:r>
              <a:rPr lang="hu-HU" dirty="0" err="1"/>
              <a:t>aliasnév</a:t>
            </a:r>
            <a:r>
              <a:rPr lang="hu-HU" dirty="0"/>
              <a:t> és a t_</a:t>
            </a:r>
            <a:r>
              <a:rPr lang="hu-HU" dirty="0" err="1"/>
              <a:t>aliasnév</a:t>
            </a:r>
            <a:r>
              <a:rPr lang="hu-HU" dirty="0"/>
              <a:t> csak az adott utasításban érvényes.</a:t>
            </a:r>
          </a:p>
          <a:p>
            <a:pPr>
              <a:lnSpc>
                <a:spcPct val="120000"/>
              </a:lnSpc>
              <a:spcBef>
                <a:spcPts val="600"/>
              </a:spcBef>
            </a:pPr>
            <a:r>
              <a:rPr lang="hu-HU" dirty="0" smtClean="0"/>
              <a:t>kifejezés </a:t>
            </a:r>
            <a:r>
              <a:rPr lang="hu-HU" dirty="0"/>
              <a:t>- legegyszerűbb esetben ez egy oszlop neve, de állhat itt </a:t>
            </a:r>
            <a:r>
              <a:rPr lang="hu-HU" dirty="0" smtClean="0"/>
              <a:t>oszlopok neve, </a:t>
            </a:r>
            <a:r>
              <a:rPr lang="hu-HU" dirty="0"/>
              <a:t>konstansok és függvényhívások összekapcsolva aritmetikai operátorokkal (*, /, +, -) vagy </a:t>
            </a:r>
            <a:r>
              <a:rPr lang="hu-HU" dirty="0" err="1"/>
              <a:t>konkatenáló</a:t>
            </a:r>
            <a:r>
              <a:rPr lang="hu-HU" dirty="0"/>
              <a:t> karakteres operátorral ( || ), zárójelezés is megengedett.</a:t>
            </a:r>
          </a:p>
          <a:p>
            <a:pPr marL="0" indent="0">
              <a:buNone/>
            </a:pPr>
            <a:endParaRPr lang="hu-HU" dirty="0"/>
          </a:p>
        </p:txBody>
      </p:sp>
    </p:spTree>
    <p:extLst>
      <p:ext uri="{BB962C8B-B14F-4D97-AF65-F5344CB8AC3E}">
        <p14:creationId xmlns:p14="http://schemas.microsoft.com/office/powerpoint/2010/main" val="27208047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534572"/>
            <a:ext cx="10515600" cy="5894363"/>
          </a:xfrm>
        </p:spPr>
        <p:txBody>
          <a:bodyPr>
            <a:normAutofit/>
          </a:bodyPr>
          <a:lstStyle/>
          <a:p>
            <a:pPr marL="0" indent="0">
              <a:buNone/>
            </a:pPr>
            <a:r>
              <a:rPr lang="hu-HU" b="1" dirty="0"/>
              <a:t>Sorok kiválasztása, lekérdezés keresési feltétellel</a:t>
            </a:r>
            <a:endParaRPr lang="hu-HU" dirty="0"/>
          </a:p>
          <a:p>
            <a:pPr marL="0" indent="0">
              <a:buNone/>
            </a:pPr>
            <a:r>
              <a:rPr lang="hu-HU" b="1" dirty="0"/>
              <a:t>SELECT ...</a:t>
            </a:r>
            <a:endParaRPr lang="hu-HU" dirty="0"/>
          </a:p>
          <a:p>
            <a:pPr marL="717550" indent="0">
              <a:buNone/>
            </a:pPr>
            <a:r>
              <a:rPr lang="hu-HU" b="1" dirty="0"/>
              <a:t>FROM ...</a:t>
            </a:r>
            <a:endParaRPr lang="hu-HU" dirty="0"/>
          </a:p>
          <a:p>
            <a:pPr marL="717550" indent="0">
              <a:buNone/>
            </a:pPr>
            <a:r>
              <a:rPr lang="hu-HU" b="1" dirty="0"/>
              <a:t>WHERE </a:t>
            </a:r>
            <a:r>
              <a:rPr lang="hu-HU" dirty="0"/>
              <a:t>feltétel</a:t>
            </a:r>
          </a:p>
          <a:p>
            <a:pPr marL="0" indent="0">
              <a:lnSpc>
                <a:spcPct val="120000"/>
              </a:lnSpc>
              <a:buNone/>
            </a:pPr>
            <a:r>
              <a:rPr lang="hu-HU" dirty="0"/>
              <a:t>Csak a feltételnek eleget tevő (feltétel logikai értéke igaz) sorok vesznek részt a további </a:t>
            </a:r>
            <a:r>
              <a:rPr lang="hu-HU" dirty="0" smtClean="0"/>
              <a:t>műveletekben.</a:t>
            </a:r>
          </a:p>
        </p:txBody>
      </p:sp>
    </p:spTree>
    <p:extLst>
      <p:ext uri="{BB962C8B-B14F-4D97-AF65-F5344CB8AC3E}">
        <p14:creationId xmlns:p14="http://schemas.microsoft.com/office/powerpoint/2010/main" val="14609603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661182" y="450166"/>
            <a:ext cx="10860258" cy="5726797"/>
          </a:xfrm>
        </p:spPr>
        <p:txBody>
          <a:bodyPr>
            <a:normAutofit fontScale="92500"/>
          </a:bodyPr>
          <a:lstStyle/>
          <a:p>
            <a:pPr marL="0" indent="0" algn="ctr">
              <a:buNone/>
            </a:pPr>
            <a:r>
              <a:rPr lang="hu-HU" sz="3600" b="1" dirty="0" err="1"/>
              <a:t>Alkérdések</a:t>
            </a:r>
            <a:endParaRPr lang="hu-HU" sz="3600" dirty="0"/>
          </a:p>
          <a:p>
            <a:pPr marL="0" indent="0">
              <a:buNone/>
            </a:pPr>
            <a:r>
              <a:rPr lang="hu-HU" dirty="0"/>
              <a:t>Az SQL-ben egy lekérdezés kiértékelését egy másik lekérdezés különféle </a:t>
            </a:r>
            <a:r>
              <a:rPr lang="hu-HU" dirty="0" smtClean="0"/>
              <a:t>módokon elősegítheti</a:t>
            </a:r>
            <a:r>
              <a:rPr lang="hu-HU" dirty="0"/>
              <a:t>. Az olyan lekérdezést, amely egy másik lekérdezés része, </a:t>
            </a:r>
            <a:r>
              <a:rPr lang="hu-HU" i="1" dirty="0" err="1"/>
              <a:t>alkérdésnek</a:t>
            </a:r>
            <a:r>
              <a:rPr lang="hu-HU" i="1" dirty="0"/>
              <a:t> </a:t>
            </a:r>
            <a:r>
              <a:rPr lang="hu-HU" dirty="0"/>
              <a:t>nevezzük. Az </a:t>
            </a:r>
            <a:r>
              <a:rPr lang="hu-HU" dirty="0" err="1"/>
              <a:t>alkérdéseknek</a:t>
            </a:r>
            <a:r>
              <a:rPr lang="hu-HU" dirty="0"/>
              <a:t> is lehetnek </a:t>
            </a:r>
            <a:r>
              <a:rPr lang="hu-HU" dirty="0" err="1"/>
              <a:t>alkérdéseik</a:t>
            </a:r>
            <a:r>
              <a:rPr lang="hu-HU" dirty="0"/>
              <a:t>, és így tovább a megkívánt mélységig</a:t>
            </a:r>
            <a:r>
              <a:rPr lang="hu-HU" dirty="0" smtClean="0"/>
              <a:t>.</a:t>
            </a:r>
          </a:p>
          <a:p>
            <a:pPr marL="0" indent="0">
              <a:buNone/>
            </a:pPr>
            <a:r>
              <a:rPr lang="hu-HU" dirty="0" smtClean="0"/>
              <a:t>Használható: </a:t>
            </a:r>
          </a:p>
          <a:p>
            <a:r>
              <a:rPr lang="hu-HU" dirty="0" smtClean="0"/>
              <a:t>WHERE záradékban: kifejezésekben, feltételekben</a:t>
            </a:r>
          </a:p>
          <a:p>
            <a:pPr marL="365125" indent="0">
              <a:spcBef>
                <a:spcPts val="0"/>
              </a:spcBef>
              <a:buNone/>
            </a:pPr>
            <a:r>
              <a:rPr lang="hu-HU" dirty="0" smtClean="0"/>
              <a:t>Ha az </a:t>
            </a:r>
            <a:r>
              <a:rPr lang="hu-HU" dirty="0" err="1"/>
              <a:t>alkérdés</a:t>
            </a:r>
            <a:r>
              <a:rPr lang="hu-HU" dirty="0"/>
              <a:t> egy egyszerű konstans eredményt </a:t>
            </a:r>
            <a:r>
              <a:rPr lang="hu-HU" dirty="0" smtClean="0"/>
              <a:t>szolgáltat </a:t>
            </a:r>
            <a:r>
              <a:rPr lang="hu-HU" dirty="0"/>
              <a:t>, akkor ezt </a:t>
            </a:r>
            <a:r>
              <a:rPr lang="hu-HU" dirty="0" smtClean="0"/>
              <a:t>használhatjuk </a:t>
            </a:r>
            <a:r>
              <a:rPr lang="hu-HU" i="1" dirty="0"/>
              <a:t>más </a:t>
            </a:r>
            <a:r>
              <a:rPr lang="hu-HU" dirty="0"/>
              <a:t>értékekkel való összehasonlításokban</a:t>
            </a:r>
            <a:r>
              <a:rPr lang="hu-HU" dirty="0" smtClean="0"/>
              <a:t>.</a:t>
            </a:r>
          </a:p>
          <a:p>
            <a:pPr marL="365125" indent="0">
              <a:spcBef>
                <a:spcPts val="0"/>
              </a:spcBef>
              <a:buNone/>
            </a:pPr>
            <a:r>
              <a:rPr lang="hu-HU" dirty="0"/>
              <a:t>az </a:t>
            </a:r>
            <a:r>
              <a:rPr lang="hu-HU" dirty="0" err="1"/>
              <a:t>alkérdés</a:t>
            </a:r>
            <a:r>
              <a:rPr lang="hu-HU" dirty="0"/>
              <a:t> eredménye reláció, akkor </a:t>
            </a:r>
            <a:r>
              <a:rPr lang="hu-HU" dirty="0" smtClean="0"/>
              <a:t>ezt különböző módokon használhatjuk</a:t>
            </a:r>
            <a:r>
              <a:rPr lang="hu-HU" dirty="0"/>
              <a:t>.</a:t>
            </a:r>
            <a:endParaRPr lang="hu-HU" dirty="0" smtClean="0"/>
          </a:p>
          <a:p>
            <a:r>
              <a:rPr lang="hu-HU" dirty="0" smtClean="0"/>
              <a:t>HAVING </a:t>
            </a:r>
            <a:r>
              <a:rPr lang="hu-HU" dirty="0"/>
              <a:t>záradékban </a:t>
            </a:r>
          </a:p>
          <a:p>
            <a:r>
              <a:rPr lang="hu-HU" dirty="0" smtClean="0"/>
              <a:t>FROM listában] ha </a:t>
            </a:r>
            <a:r>
              <a:rPr lang="hu-HU" dirty="0"/>
              <a:t>az </a:t>
            </a:r>
            <a:r>
              <a:rPr lang="hu-HU" dirty="0" err="1"/>
              <a:t>alkérdés</a:t>
            </a:r>
            <a:r>
              <a:rPr lang="hu-HU" dirty="0"/>
              <a:t> eredménye </a:t>
            </a:r>
            <a:r>
              <a:rPr lang="hu-HU" dirty="0" smtClean="0"/>
              <a:t>reláció, </a:t>
            </a:r>
            <a:r>
              <a:rPr lang="hu-HU" dirty="0"/>
              <a:t>nevet is </a:t>
            </a:r>
            <a:r>
              <a:rPr lang="hu-HU" dirty="0" smtClean="0"/>
              <a:t>adhatunk </a:t>
            </a:r>
          </a:p>
          <a:p>
            <a:pPr marL="365125" indent="0">
              <a:buNone/>
            </a:pPr>
            <a:r>
              <a:rPr lang="hu-HU" dirty="0"/>
              <a:t> </a:t>
            </a:r>
            <a:r>
              <a:rPr lang="hu-HU" dirty="0" smtClean="0"/>
              <a:t>  (lekérdezés) [[AS] sorváltozó</a:t>
            </a:r>
            <a:endParaRPr lang="hu-HU" dirty="0"/>
          </a:p>
        </p:txBody>
      </p:sp>
    </p:spTree>
    <p:extLst>
      <p:ext uri="{BB962C8B-B14F-4D97-AF65-F5344CB8AC3E}">
        <p14:creationId xmlns:p14="http://schemas.microsoft.com/office/powerpoint/2010/main" val="647648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562708"/>
            <a:ext cx="10515600" cy="5614255"/>
          </a:xfrm>
        </p:spPr>
        <p:txBody>
          <a:bodyPr>
            <a:normAutofit/>
          </a:bodyPr>
          <a:lstStyle/>
          <a:p>
            <a:r>
              <a:rPr lang="hu-HU" b="1" dirty="0" smtClean="0"/>
              <a:t>Nem korrelált </a:t>
            </a:r>
            <a:r>
              <a:rPr lang="hu-HU" b="1" dirty="0" err="1" smtClean="0"/>
              <a:t>alkérdés</a:t>
            </a:r>
            <a:r>
              <a:rPr lang="hu-HU" dirty="0" smtClean="0"/>
              <a:t>:</a:t>
            </a:r>
          </a:p>
          <a:p>
            <a:pPr marL="365125" indent="0">
              <a:buNone/>
            </a:pPr>
            <a:r>
              <a:rPr lang="hu-HU" dirty="0" smtClean="0"/>
              <a:t>önállóan </a:t>
            </a:r>
            <a:r>
              <a:rPr lang="hu-HU" dirty="0"/>
              <a:t>kiértékelhető és ez az eredmény a </a:t>
            </a:r>
            <a:r>
              <a:rPr lang="hu-HU" u="sng" dirty="0"/>
              <a:t>külső kérdés közben nem változik</a:t>
            </a:r>
            <a:r>
              <a:rPr lang="hu-HU" dirty="0"/>
              <a:t>, a külső kérdés szempontjából ez egy konstanstábla, akkor a kiértékelés mindig a legbelsőből halad kifelé. </a:t>
            </a:r>
            <a:endParaRPr lang="hu-HU" b="1" dirty="0" smtClean="0"/>
          </a:p>
          <a:p>
            <a:r>
              <a:rPr lang="hu-HU" b="1" dirty="0" smtClean="0"/>
              <a:t>Korrelált </a:t>
            </a:r>
            <a:r>
              <a:rPr lang="hu-HU" b="1" dirty="0" err="1" smtClean="0"/>
              <a:t>alkérdés</a:t>
            </a:r>
            <a:r>
              <a:rPr lang="hu-HU" b="1" dirty="0" smtClean="0"/>
              <a:t>:</a:t>
            </a:r>
            <a:endParaRPr lang="hu-HU" dirty="0" smtClean="0"/>
          </a:p>
          <a:p>
            <a:pPr marL="365125" indent="0">
              <a:buNone/>
            </a:pPr>
            <a:r>
              <a:rPr lang="hu-HU" dirty="0" smtClean="0"/>
              <a:t>az </a:t>
            </a:r>
            <a:r>
              <a:rPr lang="hu-HU" dirty="0" err="1"/>
              <a:t>alkérdés</a:t>
            </a:r>
            <a:r>
              <a:rPr lang="hu-HU" dirty="0"/>
              <a:t> </a:t>
            </a:r>
            <a:r>
              <a:rPr lang="hu-HU" u="sng" dirty="0" smtClean="0"/>
              <a:t>többször értékelődik ki</a:t>
            </a:r>
            <a:r>
              <a:rPr lang="hu-HU" dirty="0" smtClean="0"/>
              <a:t>. </a:t>
            </a:r>
            <a:r>
              <a:rPr lang="hu-HU" dirty="0"/>
              <a:t>Minden egyes kiértékelés megfelel egy olyan </a:t>
            </a:r>
            <a:r>
              <a:rPr lang="hu-HU" dirty="0" smtClean="0"/>
              <a:t>értékadásnak, amely </a:t>
            </a:r>
            <a:r>
              <a:rPr lang="hu-HU" dirty="0"/>
              <a:t>az </a:t>
            </a:r>
            <a:r>
              <a:rPr lang="hu-HU" dirty="0" err="1"/>
              <a:t>alkérdésen</a:t>
            </a:r>
            <a:r>
              <a:rPr lang="hu-HU" dirty="0"/>
              <a:t> kívüli sorváltozóból származik</a:t>
            </a:r>
            <a:r>
              <a:rPr lang="hu-HU" dirty="0" smtClean="0"/>
              <a:t>.</a:t>
            </a:r>
            <a:endParaRPr lang="hu-HU" dirty="0"/>
          </a:p>
        </p:txBody>
      </p:sp>
    </p:spTree>
    <p:extLst>
      <p:ext uri="{BB962C8B-B14F-4D97-AF65-F5344CB8AC3E}">
        <p14:creationId xmlns:p14="http://schemas.microsoft.com/office/powerpoint/2010/main" val="18299051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26027" y="348792"/>
            <a:ext cx="11216075" cy="6070862"/>
          </a:xfrm>
        </p:spPr>
        <p:txBody>
          <a:bodyPr>
            <a:normAutofit fontScale="92500" lnSpcReduction="10000"/>
          </a:bodyPr>
          <a:lstStyle/>
          <a:p>
            <a:pPr marL="0" indent="0">
              <a:buNone/>
            </a:pPr>
            <a:r>
              <a:rPr lang="hu-HU" b="1" dirty="0" smtClean="0"/>
              <a:t>Egyszerű feltételek tipikus formái:</a:t>
            </a:r>
            <a:endParaRPr lang="hu-HU" dirty="0" smtClean="0"/>
          </a:p>
          <a:p>
            <a:r>
              <a:rPr lang="hu-HU" b="1" dirty="0" smtClean="0"/>
              <a:t>o_kifejezés relációs_operátor {o_kifejezés | (egy_értéket_adó_</a:t>
            </a:r>
            <a:r>
              <a:rPr lang="hu-HU" b="1" dirty="0" err="1" smtClean="0"/>
              <a:t>alselect</a:t>
            </a:r>
            <a:r>
              <a:rPr lang="hu-HU" b="1" dirty="0" smtClean="0"/>
              <a:t>)}</a:t>
            </a:r>
            <a:endParaRPr lang="hu-HU" dirty="0" smtClean="0"/>
          </a:p>
          <a:p>
            <a:pPr marL="0" indent="0">
              <a:buNone/>
            </a:pPr>
            <a:r>
              <a:rPr lang="hu-HU" dirty="0" smtClean="0"/>
              <a:t>	relációs_operátorok (théta operátorok): =, !=, </a:t>
            </a:r>
            <a:r>
              <a:rPr lang="hu-HU" dirty="0"/>
              <a:t>&lt;&gt;, (^= </a:t>
            </a:r>
            <a:r>
              <a:rPr lang="hu-HU" dirty="0" err="1"/>
              <a:t>oracle</a:t>
            </a:r>
            <a:r>
              <a:rPr lang="hu-HU" dirty="0" smtClean="0"/>
              <a:t>),</a:t>
            </a:r>
            <a:r>
              <a:rPr lang="hu-HU" dirty="0" smtClean="0"/>
              <a:t> </a:t>
            </a:r>
            <a:r>
              <a:rPr lang="hu-HU" dirty="0" smtClean="0"/>
              <a:t>&lt;, &gt;, &lt;=, </a:t>
            </a:r>
            <a:r>
              <a:rPr lang="hu-HU" dirty="0" smtClean="0"/>
              <a:t>&gt;= </a:t>
            </a:r>
          </a:p>
          <a:p>
            <a:pPr marL="0" indent="0">
              <a:buNone/>
            </a:pPr>
            <a:r>
              <a:rPr lang="hu-HU" b="1" dirty="0" err="1" smtClean="0"/>
              <a:t>o_kifejezés</a:t>
            </a:r>
            <a:r>
              <a:rPr lang="hu-HU" b="1" dirty="0" smtClean="0"/>
              <a:t> </a:t>
            </a:r>
            <a:r>
              <a:rPr lang="hu-HU" b="1" dirty="0" smtClean="0"/>
              <a:t>[NOT] BETWEEN kif1 AND kif2</a:t>
            </a:r>
            <a:endParaRPr lang="hu-HU" dirty="0" smtClean="0"/>
          </a:p>
          <a:p>
            <a:pPr marL="0" indent="0">
              <a:buNone/>
            </a:pPr>
            <a:r>
              <a:rPr lang="hu-HU" dirty="0" smtClean="0"/>
              <a:t>	kif1 és kif2 közé esés (zárt intervallum)</a:t>
            </a:r>
          </a:p>
          <a:p>
            <a:pPr marL="0" indent="0">
              <a:buNone/>
            </a:pPr>
            <a:r>
              <a:rPr lang="hu-HU" dirty="0" smtClean="0"/>
              <a:t>	(kif1 &lt;= o_kifejezés </a:t>
            </a:r>
            <a:r>
              <a:rPr lang="hu-HU" b="1" dirty="0" smtClean="0"/>
              <a:t>&lt;= </a:t>
            </a:r>
            <a:r>
              <a:rPr lang="hu-HU" dirty="0" smtClean="0"/>
              <a:t>kif2)</a:t>
            </a:r>
          </a:p>
          <a:p>
            <a:r>
              <a:rPr lang="hu-HU" b="1" dirty="0" smtClean="0"/>
              <a:t>o_kifejezés [NOT] LIKE 'karakterminta'</a:t>
            </a:r>
            <a:endParaRPr lang="hu-HU" dirty="0" smtClean="0"/>
          </a:p>
          <a:p>
            <a:pPr marL="0" indent="0">
              <a:buNone/>
            </a:pPr>
            <a:r>
              <a:rPr lang="hu-HU" dirty="0" smtClean="0"/>
              <a:t>	illeszkedik-e a megadott karaktermintára. Dzsóker karakterek:</a:t>
            </a:r>
          </a:p>
          <a:p>
            <a:pPr marL="0" indent="0">
              <a:buNone/>
            </a:pPr>
            <a:r>
              <a:rPr lang="hu-HU" b="1" dirty="0" smtClean="0"/>
              <a:t>	% </a:t>
            </a:r>
            <a:r>
              <a:rPr lang="hu-HU" dirty="0" smtClean="0"/>
              <a:t>tetszőleges hosszú karaktersorra illeszkedés az adott pozíciótól</a:t>
            </a:r>
            <a:r>
              <a:rPr lang="hu-HU" dirty="0" smtClean="0"/>
              <a:t>,</a:t>
            </a:r>
            <a:endParaRPr lang="hu-HU" dirty="0" smtClean="0"/>
          </a:p>
          <a:p>
            <a:pPr marL="0" indent="0">
              <a:buNone/>
            </a:pPr>
            <a:r>
              <a:rPr lang="hu-HU" b="1" dirty="0" smtClean="0"/>
              <a:t>	_ </a:t>
            </a:r>
            <a:r>
              <a:rPr lang="hu-HU" dirty="0" smtClean="0"/>
              <a:t>tetszőleges karakterre illeszkedés az adott </a:t>
            </a:r>
            <a:r>
              <a:rPr lang="hu-HU" dirty="0" smtClean="0"/>
              <a:t>pozícióban (</a:t>
            </a:r>
            <a:r>
              <a:rPr lang="hu-HU" dirty="0" err="1" smtClean="0"/>
              <a:t>win</a:t>
            </a:r>
            <a:r>
              <a:rPr lang="hu-HU" dirty="0" smtClean="0"/>
              <a:t> * és ?)</a:t>
            </a:r>
            <a:endParaRPr lang="hu-HU" dirty="0" smtClean="0"/>
          </a:p>
          <a:p>
            <a:r>
              <a:rPr lang="hu-HU" b="1" dirty="0" smtClean="0"/>
              <a:t>o_kifejezés IS [NOT] NULL</a:t>
            </a:r>
          </a:p>
          <a:p>
            <a:pPr marL="0" indent="0">
              <a:buNone/>
            </a:pPr>
            <a:r>
              <a:rPr lang="hu-HU" b="1" dirty="0" smtClean="0"/>
              <a:t>	</a:t>
            </a:r>
            <a:r>
              <a:rPr lang="hu-HU" dirty="0" err="1" smtClean="0"/>
              <a:t>NULL</a:t>
            </a:r>
            <a:r>
              <a:rPr lang="hu-HU" dirty="0" smtClean="0"/>
              <a:t> értékkel való egyezés vizsgálata</a:t>
            </a:r>
          </a:p>
          <a:p>
            <a:pPr marL="0" indent="0">
              <a:buNone/>
            </a:pPr>
            <a:r>
              <a:rPr lang="hu-HU" dirty="0" smtClean="0"/>
              <a:t>  	(o_kifejezés=NULL helytelen, mindig NULL lesz az eredmény)</a:t>
            </a:r>
          </a:p>
          <a:p>
            <a:pPr marL="0" indent="0">
              <a:buNone/>
            </a:pPr>
            <a:endParaRPr lang="hu-HU" dirty="0" smtClean="0"/>
          </a:p>
          <a:p>
            <a:pPr marL="0" indent="0">
              <a:buNone/>
            </a:pPr>
            <a:endParaRPr lang="hu-HU" dirty="0"/>
          </a:p>
        </p:txBody>
      </p:sp>
    </p:spTree>
    <p:extLst>
      <p:ext uri="{BB962C8B-B14F-4D97-AF65-F5344CB8AC3E}">
        <p14:creationId xmlns:p14="http://schemas.microsoft.com/office/powerpoint/2010/main" val="1624282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80767" y="358220"/>
            <a:ext cx="11302738" cy="6117994"/>
          </a:xfrm>
        </p:spPr>
        <p:txBody>
          <a:bodyPr>
            <a:normAutofit fontScale="77500" lnSpcReduction="20000"/>
          </a:bodyPr>
          <a:lstStyle/>
          <a:p>
            <a:r>
              <a:rPr lang="hu-HU" sz="3100" b="1" dirty="0"/>
              <a:t>o_kifejezés IS [NOT] </a:t>
            </a:r>
            <a:r>
              <a:rPr lang="hu-HU" sz="3100" b="1" dirty="0" smtClean="0"/>
              <a:t>NULL		</a:t>
            </a:r>
            <a:r>
              <a:rPr lang="hu-HU" sz="3100" dirty="0" err="1" smtClean="0"/>
              <a:t>NULL</a:t>
            </a:r>
            <a:r>
              <a:rPr lang="hu-HU" sz="3100" dirty="0" smtClean="0"/>
              <a:t> </a:t>
            </a:r>
            <a:r>
              <a:rPr lang="hu-HU" sz="3100" dirty="0"/>
              <a:t>értékkel való egyezés vizsgálata</a:t>
            </a:r>
          </a:p>
          <a:p>
            <a:pPr marL="0" indent="0">
              <a:buNone/>
            </a:pPr>
            <a:r>
              <a:rPr lang="hu-HU" sz="3100" dirty="0"/>
              <a:t> </a:t>
            </a:r>
            <a:r>
              <a:rPr lang="hu-HU" sz="3100" dirty="0" smtClean="0"/>
              <a:t>  (</a:t>
            </a:r>
            <a:r>
              <a:rPr lang="hu-HU" sz="3100" dirty="0"/>
              <a:t>o_kifejezés=NULL helytelen, mindig NULL lesz az eredmény)</a:t>
            </a:r>
          </a:p>
          <a:p>
            <a:pPr marL="0" indent="0">
              <a:lnSpc>
                <a:spcPct val="120000"/>
              </a:lnSpc>
              <a:spcBef>
                <a:spcPts val="2400"/>
              </a:spcBef>
              <a:buNone/>
            </a:pPr>
            <a:r>
              <a:rPr lang="hu-HU" sz="3100" b="1" dirty="0"/>
              <a:t>"Halmazos" feltételek tipikus formái:</a:t>
            </a:r>
            <a:endParaRPr lang="hu-HU" sz="3100" dirty="0"/>
          </a:p>
          <a:p>
            <a:pPr marL="717550" indent="0">
              <a:buNone/>
            </a:pPr>
            <a:r>
              <a:rPr lang="hu-HU" sz="3100" b="1" dirty="0" smtClean="0"/>
              <a:t>"</a:t>
            </a:r>
            <a:r>
              <a:rPr lang="hu-HU" sz="3100" b="1" dirty="0"/>
              <a:t>Halmaz" </a:t>
            </a:r>
            <a:r>
              <a:rPr lang="hu-HU" sz="3100" dirty="0"/>
              <a:t>lehet:</a:t>
            </a:r>
          </a:p>
          <a:p>
            <a:pPr marL="1435100" lvl="1"/>
            <a:r>
              <a:rPr lang="hu-HU" sz="3100" b="1" dirty="0"/>
              <a:t>(kifejezés lista)</a:t>
            </a:r>
            <a:endParaRPr lang="hu-HU" sz="3100" dirty="0"/>
          </a:p>
          <a:p>
            <a:pPr marL="1435100" lvl="1">
              <a:spcBef>
                <a:spcPts val="600"/>
              </a:spcBef>
            </a:pPr>
            <a:r>
              <a:rPr lang="hu-HU" sz="3100" b="1" dirty="0"/>
              <a:t>(</a:t>
            </a:r>
            <a:r>
              <a:rPr lang="hu-HU" sz="3100" b="1" dirty="0" err="1"/>
              <a:t>alselect</a:t>
            </a:r>
            <a:r>
              <a:rPr lang="hu-HU" sz="3100" b="1" dirty="0"/>
              <a:t>) </a:t>
            </a:r>
            <a:r>
              <a:rPr lang="hu-HU" sz="3100" dirty="0"/>
              <a:t>-- több oszlopot és sort is visszaadhat</a:t>
            </a:r>
          </a:p>
          <a:p>
            <a:r>
              <a:rPr lang="hu-HU" b="1" dirty="0"/>
              <a:t>o_kifejezés [NOT] IN (halmaz</a:t>
            </a:r>
            <a:r>
              <a:rPr lang="hu-HU" b="1" dirty="0" smtClean="0"/>
              <a:t>) 			</a:t>
            </a:r>
            <a:r>
              <a:rPr lang="hu-HU" dirty="0" smtClean="0"/>
              <a:t>a </a:t>
            </a:r>
            <a:r>
              <a:rPr lang="hu-HU" dirty="0"/>
              <a:t>megadott halmazban szerepel-e?</a:t>
            </a:r>
          </a:p>
          <a:p>
            <a:pPr>
              <a:lnSpc>
                <a:spcPct val="120000"/>
              </a:lnSpc>
            </a:pPr>
            <a:r>
              <a:rPr lang="hu-HU" b="1" dirty="0"/>
              <a:t>o_kifejezés relációs_operátor {ANY|SOME} (halmaz</a:t>
            </a:r>
            <a:r>
              <a:rPr lang="hu-HU" b="1" dirty="0" smtClean="0"/>
              <a:t>)	</a:t>
            </a:r>
            <a:r>
              <a:rPr lang="hu-HU" dirty="0" smtClean="0"/>
              <a:t>teljesül-e </a:t>
            </a:r>
            <a:r>
              <a:rPr lang="hu-HU" dirty="0"/>
              <a:t>a reláció a halmaz valamely </a:t>
            </a:r>
            <a:r>
              <a:rPr lang="hu-HU" dirty="0" smtClean="0"/>
              <a:t>							(</a:t>
            </a:r>
            <a:r>
              <a:rPr lang="hu-HU" dirty="0"/>
              <a:t>legalább egy) elemére?</a:t>
            </a:r>
          </a:p>
          <a:p>
            <a:r>
              <a:rPr lang="hu-HU" b="1" dirty="0" smtClean="0"/>
              <a:t>o_kifejezés </a:t>
            </a:r>
            <a:r>
              <a:rPr lang="hu-HU" b="1" dirty="0"/>
              <a:t>relációs_operátor ALL (halmaz</a:t>
            </a:r>
            <a:r>
              <a:rPr lang="hu-HU" b="1" dirty="0" smtClean="0"/>
              <a:t>)		</a:t>
            </a:r>
            <a:r>
              <a:rPr lang="hu-HU" dirty="0" smtClean="0"/>
              <a:t>teljesül-e </a:t>
            </a:r>
            <a:r>
              <a:rPr lang="hu-HU" dirty="0"/>
              <a:t>a reláció a </a:t>
            </a:r>
            <a:r>
              <a:rPr lang="hu-HU" dirty="0" smtClean="0"/>
              <a:t>halmaz</a:t>
            </a:r>
          </a:p>
          <a:p>
            <a:pPr marL="0" indent="0">
              <a:buNone/>
            </a:pPr>
            <a:r>
              <a:rPr lang="hu-HU" dirty="0"/>
              <a:t>	</a:t>
            </a:r>
            <a:r>
              <a:rPr lang="hu-HU" dirty="0" smtClean="0"/>
              <a:t>						 </a:t>
            </a:r>
            <a:r>
              <a:rPr lang="hu-HU" dirty="0"/>
              <a:t>minden egyes (összes) elemére</a:t>
            </a:r>
            <a:r>
              <a:rPr lang="hu-HU" dirty="0" smtClean="0"/>
              <a:t>?</a:t>
            </a:r>
          </a:p>
          <a:p>
            <a:pPr marL="1828800" lvl="4" indent="0">
              <a:buNone/>
            </a:pPr>
            <a:r>
              <a:rPr lang="hu-HU" dirty="0" smtClean="0"/>
              <a:t>					</a:t>
            </a:r>
            <a:r>
              <a:rPr lang="hu-HU" sz="2300" dirty="0" smtClean="0"/>
              <a:t>(</a:t>
            </a:r>
            <a:r>
              <a:rPr lang="hu-HU" sz="2300" dirty="0" err="1" smtClean="0"/>
              <a:t>megj</a:t>
            </a:r>
            <a:r>
              <a:rPr lang="hu-HU" sz="2300" dirty="0" smtClean="0"/>
              <a:t>: &lt;&gt;ALL azonos a NOT IN relációval )</a:t>
            </a:r>
            <a:endParaRPr lang="hu-HU" dirty="0" smtClean="0"/>
          </a:p>
          <a:p>
            <a:r>
              <a:rPr lang="hu-HU" b="1" dirty="0" smtClean="0"/>
              <a:t>(</a:t>
            </a:r>
            <a:r>
              <a:rPr lang="hu-HU" b="1" dirty="0"/>
              <a:t>o_kifejezés_lista) előbbi_műveletek_egyike (</a:t>
            </a:r>
            <a:r>
              <a:rPr lang="hu-HU" b="1" dirty="0" smtClean="0"/>
              <a:t>halmaz) </a:t>
            </a:r>
            <a:r>
              <a:rPr lang="hu-HU" dirty="0" smtClean="0"/>
              <a:t>relációs </a:t>
            </a:r>
            <a:r>
              <a:rPr lang="hu-HU" dirty="0"/>
              <a:t>operátor itt csak =, &lt;&gt; lehet</a:t>
            </a:r>
          </a:p>
          <a:p>
            <a:r>
              <a:rPr lang="hu-HU" b="1" dirty="0"/>
              <a:t>[NOT] EXISTS (</a:t>
            </a:r>
            <a:r>
              <a:rPr lang="hu-HU" b="1" dirty="0" err="1"/>
              <a:t>alselect</a:t>
            </a:r>
            <a:r>
              <a:rPr lang="hu-HU" b="1" dirty="0" smtClean="0"/>
              <a:t>)				</a:t>
            </a:r>
            <a:r>
              <a:rPr lang="hu-HU" dirty="0" smtClean="0"/>
              <a:t>az </a:t>
            </a:r>
            <a:r>
              <a:rPr lang="hu-HU" dirty="0" err="1"/>
              <a:t>alselect</a:t>
            </a:r>
            <a:r>
              <a:rPr lang="hu-HU" dirty="0"/>
              <a:t> visszaad-e </a:t>
            </a:r>
            <a:endParaRPr lang="hu-HU" dirty="0" smtClean="0"/>
          </a:p>
          <a:p>
            <a:pPr marL="0" indent="0">
              <a:buNone/>
            </a:pPr>
            <a:r>
              <a:rPr lang="hu-HU" dirty="0"/>
              <a:t>	</a:t>
            </a:r>
            <a:r>
              <a:rPr lang="hu-HU" dirty="0" smtClean="0"/>
              <a:t>						legalább </a:t>
            </a:r>
            <a:r>
              <a:rPr lang="hu-HU" dirty="0"/>
              <a:t>egy sort?</a:t>
            </a:r>
          </a:p>
          <a:p>
            <a:pPr marL="0" indent="0">
              <a:buNone/>
            </a:pPr>
            <a:endParaRPr lang="hu-HU" dirty="0"/>
          </a:p>
        </p:txBody>
      </p:sp>
    </p:spTree>
    <p:extLst>
      <p:ext uri="{BB962C8B-B14F-4D97-AF65-F5344CB8AC3E}">
        <p14:creationId xmlns:p14="http://schemas.microsoft.com/office/powerpoint/2010/main" val="30908257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464234"/>
            <a:ext cx="10515600" cy="5712729"/>
          </a:xfrm>
        </p:spPr>
        <p:txBody>
          <a:bodyPr>
            <a:normAutofit/>
          </a:bodyPr>
          <a:lstStyle/>
          <a:p>
            <a:pPr marL="0" indent="0" algn="ctr">
              <a:buNone/>
            </a:pPr>
            <a:r>
              <a:rPr lang="hu-HU" dirty="0" smtClean="0"/>
              <a:t>Operátorok</a:t>
            </a:r>
          </a:p>
          <a:p>
            <a:pPr marL="514350" indent="-514350">
              <a:buAutoNum type="arabicPeriod"/>
            </a:pPr>
            <a:r>
              <a:rPr lang="en-US" dirty="0" smtClean="0"/>
              <a:t>Logical Operators</a:t>
            </a:r>
            <a:endParaRPr lang="hu-HU" dirty="0" smtClean="0"/>
          </a:p>
          <a:p>
            <a:pPr marL="514350" indent="-514350">
              <a:buAutoNum type="arabicPeriod"/>
            </a:pPr>
            <a:r>
              <a:rPr lang="hu-HU" dirty="0" smtClean="0"/>
              <a:t>Összehasonlítás</a:t>
            </a:r>
          </a:p>
          <a:p>
            <a:pPr marL="514350" indent="-514350">
              <a:buAutoNum type="arabicPeriod"/>
            </a:pPr>
            <a:r>
              <a:rPr lang="hu-HU" dirty="0" smtClean="0"/>
              <a:t>Matematikai</a:t>
            </a:r>
          </a:p>
          <a:p>
            <a:pPr marL="514350" indent="-514350">
              <a:buAutoNum type="arabicPeriod"/>
            </a:pPr>
            <a:r>
              <a:rPr lang="hu-HU" dirty="0" smtClean="0"/>
              <a:t>Karakterlánc (</a:t>
            </a:r>
            <a:r>
              <a:rPr lang="hu-HU" dirty="0" err="1" smtClean="0"/>
              <a:t>string</a:t>
            </a:r>
            <a:r>
              <a:rPr lang="hu-HU" dirty="0" smtClean="0"/>
              <a:t>)</a:t>
            </a:r>
          </a:p>
          <a:p>
            <a:pPr marL="514350" indent="-514350">
              <a:buAutoNum type="arabicPeriod"/>
            </a:pPr>
            <a:r>
              <a:rPr lang="en-US" dirty="0" smtClean="0"/>
              <a:t>Bit String</a:t>
            </a:r>
            <a:endParaRPr lang="hu-HU" dirty="0" smtClean="0"/>
          </a:p>
          <a:p>
            <a:pPr marL="514350" indent="-514350">
              <a:buAutoNum type="arabicPeriod"/>
            </a:pPr>
            <a:r>
              <a:rPr lang="en-US" dirty="0" smtClean="0"/>
              <a:t>Date/Time</a:t>
            </a:r>
            <a:endParaRPr lang="hu-HU" dirty="0" smtClean="0"/>
          </a:p>
          <a:p>
            <a:pPr marL="514350" indent="-514350">
              <a:buAutoNum type="arabicPeriod"/>
            </a:pPr>
            <a:r>
              <a:rPr lang="en-US" dirty="0" err="1" smtClean="0"/>
              <a:t>Geometri</a:t>
            </a:r>
            <a:r>
              <a:rPr lang="hu-HU" dirty="0" err="1" smtClean="0"/>
              <a:t>ai</a:t>
            </a:r>
            <a:endParaRPr lang="hu-HU" dirty="0" smtClean="0"/>
          </a:p>
          <a:p>
            <a:pPr marL="514350" indent="-514350">
              <a:buAutoNum type="arabicPeriod"/>
            </a:pPr>
            <a:r>
              <a:rPr lang="en-US" dirty="0" smtClean="0"/>
              <a:t>Network Address</a:t>
            </a:r>
            <a:endParaRPr lang="hu-HU" dirty="0" smtClean="0"/>
          </a:p>
          <a:p>
            <a:pPr marL="514350" indent="-514350">
              <a:buAutoNum type="arabicPeriod"/>
            </a:pPr>
            <a:r>
              <a:rPr lang="en-US" dirty="0" smtClean="0"/>
              <a:t>Text Search</a:t>
            </a:r>
            <a:endParaRPr lang="hu-HU" dirty="0" smtClean="0"/>
          </a:p>
          <a:p>
            <a:pPr marL="514350" indent="-514350">
              <a:buAutoNum type="arabicPeriod"/>
            </a:pPr>
            <a:r>
              <a:rPr lang="en-US" dirty="0" smtClean="0"/>
              <a:t>Array</a:t>
            </a:r>
            <a:endParaRPr lang="hu-HU" dirty="0"/>
          </a:p>
        </p:txBody>
      </p:sp>
    </p:spTree>
    <p:extLst>
      <p:ext uri="{BB962C8B-B14F-4D97-AF65-F5344CB8AC3E}">
        <p14:creationId xmlns:p14="http://schemas.microsoft.com/office/powerpoint/2010/main" val="32144941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562708"/>
            <a:ext cx="10515600" cy="5879865"/>
          </a:xfrm>
        </p:spPr>
        <p:txBody>
          <a:bodyPr/>
          <a:lstStyle/>
          <a:p>
            <a:pPr marL="0" indent="0">
              <a:buNone/>
            </a:pPr>
            <a:r>
              <a:rPr lang="hu-HU" dirty="0" smtClean="0"/>
              <a:t>1. </a:t>
            </a:r>
            <a:r>
              <a:rPr lang="en-US" dirty="0" smtClean="0"/>
              <a:t>Logical Operators</a:t>
            </a:r>
            <a:endParaRPr lang="hu-HU" dirty="0" smtClean="0"/>
          </a:p>
          <a:p>
            <a:pPr marL="0" indent="0">
              <a:buNone/>
            </a:pPr>
            <a:r>
              <a:rPr lang="hu-HU" dirty="0" smtClean="0"/>
              <a:t>		      AND	OR			NOT</a:t>
            </a:r>
          </a:p>
          <a:p>
            <a:pPr marL="0" indent="0">
              <a:buNone/>
            </a:pPr>
            <a:endParaRPr lang="hu-HU" dirty="0"/>
          </a:p>
        </p:txBody>
      </p:sp>
      <p:pic>
        <p:nvPicPr>
          <p:cNvPr id="5" name="Kép 4"/>
          <p:cNvPicPr>
            <a:picLocks noChangeAspect="1"/>
          </p:cNvPicPr>
          <p:nvPr/>
        </p:nvPicPr>
        <p:blipFill>
          <a:blip r:embed="rId2"/>
          <a:stretch>
            <a:fillRect/>
          </a:stretch>
        </p:blipFill>
        <p:spPr>
          <a:xfrm>
            <a:off x="838200" y="1637090"/>
            <a:ext cx="4558210" cy="4454221"/>
          </a:xfrm>
          <a:prstGeom prst="rect">
            <a:avLst/>
          </a:prstGeom>
        </p:spPr>
      </p:pic>
      <p:pic>
        <p:nvPicPr>
          <p:cNvPr id="6" name="Kép 5"/>
          <p:cNvPicPr>
            <a:picLocks noChangeAspect="1"/>
          </p:cNvPicPr>
          <p:nvPr/>
        </p:nvPicPr>
        <p:blipFill>
          <a:blip r:embed="rId3"/>
          <a:stretch>
            <a:fillRect/>
          </a:stretch>
        </p:blipFill>
        <p:spPr>
          <a:xfrm>
            <a:off x="6079339" y="1637090"/>
            <a:ext cx="2225357" cy="2695759"/>
          </a:xfrm>
          <a:prstGeom prst="rect">
            <a:avLst/>
          </a:prstGeom>
        </p:spPr>
      </p:pic>
    </p:spTree>
    <p:extLst>
      <p:ext uri="{BB962C8B-B14F-4D97-AF65-F5344CB8AC3E}">
        <p14:creationId xmlns:p14="http://schemas.microsoft.com/office/powerpoint/2010/main" val="42194005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66336" y="464234"/>
            <a:ext cx="10515600" cy="4515729"/>
          </a:xfrm>
        </p:spPr>
        <p:txBody>
          <a:bodyPr/>
          <a:lstStyle/>
          <a:p>
            <a:pPr marL="0" indent="0">
              <a:buNone/>
            </a:pPr>
            <a:r>
              <a:rPr lang="hu-HU" dirty="0" smtClean="0"/>
              <a:t>2. Összehasonlítás</a:t>
            </a:r>
          </a:p>
          <a:p>
            <a:pPr marL="0" indent="0">
              <a:buNone/>
            </a:pPr>
            <a:endParaRPr lang="hu-HU" dirty="0"/>
          </a:p>
        </p:txBody>
      </p:sp>
      <p:pic>
        <p:nvPicPr>
          <p:cNvPr id="4" name="Kép 3"/>
          <p:cNvPicPr>
            <a:picLocks noChangeAspect="1"/>
          </p:cNvPicPr>
          <p:nvPr/>
        </p:nvPicPr>
        <p:blipFill>
          <a:blip r:embed="rId2"/>
          <a:stretch>
            <a:fillRect/>
          </a:stretch>
        </p:blipFill>
        <p:spPr>
          <a:xfrm>
            <a:off x="2209801" y="1128368"/>
            <a:ext cx="5672958" cy="3883309"/>
          </a:xfrm>
          <a:prstGeom prst="rect">
            <a:avLst/>
          </a:prstGeom>
        </p:spPr>
      </p:pic>
      <p:sp>
        <p:nvSpPr>
          <p:cNvPr id="8" name="Rectangle 3"/>
          <p:cNvSpPr>
            <a:spLocks noChangeArrowheads="1"/>
          </p:cNvSpPr>
          <p:nvPr/>
        </p:nvSpPr>
        <p:spPr bwMode="auto">
          <a:xfrm>
            <a:off x="1252025" y="5894546"/>
            <a:ext cx="1090159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2000" b="0" i="0" u="none" strike="noStrike" cap="none" normalizeH="0" baseline="0" dirty="0" smtClean="0">
                <a:ln>
                  <a:noFill/>
                </a:ln>
                <a:solidFill>
                  <a:schemeClr val="tx1"/>
                </a:solidFill>
                <a:effectLst/>
                <a:latin typeface="Arial Unicode MS" panose="020B0604020202020204" pitchFamily="34" charset="-128"/>
              </a:rPr>
              <a:t>IS [NOT] NULL, [NOT] LIKE, [NOT] BETWEEN, [NOT] IN, ANY|SOME, ALL, EXISTS</a:t>
            </a:r>
            <a:r>
              <a:rPr kumimoji="0" lang="hu-HU" altLang="hu-HU" sz="2800" b="0" i="0" u="none" strike="noStrike" cap="none" normalizeH="0" baseline="0" dirty="0" smtClean="0">
                <a:ln>
                  <a:noFill/>
                </a:ln>
                <a:solidFill>
                  <a:schemeClr val="tx1"/>
                </a:solidFill>
                <a:effectLst/>
              </a:rPr>
              <a:t> </a:t>
            </a:r>
            <a:endParaRPr kumimoji="0" lang="hu-HU" altLang="hu-HU" sz="4400" b="0" i="0" u="none" strike="noStrike" cap="none" normalizeH="0" baseline="0" dirty="0" smtClean="0">
              <a:ln>
                <a:noFill/>
              </a:ln>
              <a:solidFill>
                <a:schemeClr val="tx1"/>
              </a:solidFill>
              <a:effectLst/>
              <a:latin typeface="Arial" panose="020B0604020202020204" pitchFamily="34" charset="0"/>
            </a:endParaRPr>
          </a:p>
        </p:txBody>
      </p:sp>
      <p:sp>
        <p:nvSpPr>
          <p:cNvPr id="9" name="Rectangle 4"/>
          <p:cNvSpPr>
            <a:spLocks noChangeArrowheads="1"/>
          </p:cNvSpPr>
          <p:nvPr/>
        </p:nvSpPr>
        <p:spPr bwMode="auto">
          <a:xfrm>
            <a:off x="1252025" y="4426902"/>
            <a:ext cx="95777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2400" b="0" i="0" u="none" strike="noStrike" cap="none" normalizeH="0" baseline="0" dirty="0" smtClean="0">
                <a:ln>
                  <a:noFill/>
                </a:ln>
                <a:solidFill>
                  <a:schemeClr val="accent5">
                    <a:lumMod val="75000"/>
                  </a:schemeClr>
                </a:solidFill>
                <a:effectLst/>
                <a:latin typeface="Arial Unicode MS" panose="020B0604020202020204" pitchFamily="34" charset="-128"/>
              </a:rPr>
              <a:t>^= </a:t>
            </a:r>
            <a:r>
              <a:rPr kumimoji="0" lang="hu-HU" altLang="hu-HU" sz="2400" b="0" i="0" u="none" strike="noStrike" cap="none" normalizeH="0" baseline="0" dirty="0" err="1" smtClean="0">
                <a:ln>
                  <a:noFill/>
                </a:ln>
                <a:solidFill>
                  <a:schemeClr val="accent5">
                    <a:lumMod val="75000"/>
                  </a:schemeClr>
                </a:solidFill>
                <a:effectLst/>
                <a:latin typeface="Arial Unicode MS" panose="020B0604020202020204" pitchFamily="34" charset="-128"/>
              </a:rPr>
              <a:t>or</a:t>
            </a:r>
            <a:r>
              <a:rPr kumimoji="0" lang="hu-HU" altLang="hu-HU" sz="3200" b="0" i="0" u="none" strike="noStrike" cap="none" normalizeH="0" baseline="0" dirty="0" smtClean="0">
                <a:ln>
                  <a:noFill/>
                </a:ln>
                <a:solidFill>
                  <a:schemeClr val="tx1"/>
                </a:solidFill>
                <a:effectLst/>
              </a:rPr>
              <a:t> </a:t>
            </a:r>
            <a:endParaRPr kumimoji="0" lang="hu-HU" altLang="hu-HU" sz="4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84571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530087"/>
            <a:ext cx="10515600" cy="5646876"/>
          </a:xfrm>
        </p:spPr>
        <p:txBody>
          <a:bodyPr/>
          <a:lstStyle/>
          <a:p>
            <a:pPr marL="0" indent="0">
              <a:buNone/>
            </a:pPr>
            <a:r>
              <a:rPr lang="hu-HU" b="1" u="sng" dirty="0"/>
              <a:t>Az adatbázisokat kezelő programozási nyelvek tagolódása</a:t>
            </a:r>
            <a:r>
              <a:rPr lang="hu-HU" b="1" dirty="0"/>
              <a:t>:</a:t>
            </a:r>
            <a:endParaRPr lang="hu-HU" dirty="0"/>
          </a:p>
          <a:p>
            <a:r>
              <a:rPr lang="hu-HU" b="1" dirty="0"/>
              <a:t>Adatdefiníciós utasítások</a:t>
            </a:r>
            <a:r>
              <a:rPr lang="hu-HU" dirty="0"/>
              <a:t> (Data </a:t>
            </a:r>
            <a:r>
              <a:rPr lang="hu-HU" dirty="0" err="1"/>
              <a:t>Definition</a:t>
            </a:r>
            <a:r>
              <a:rPr lang="hu-HU" dirty="0"/>
              <a:t> </a:t>
            </a:r>
            <a:r>
              <a:rPr lang="hu-HU" dirty="0" err="1"/>
              <a:t>Language</a:t>
            </a:r>
            <a:r>
              <a:rPr lang="hu-HU" dirty="0"/>
              <a:t> – DDL), amelyek objektumok létrehozására, módosítására, törlésére valók.</a:t>
            </a:r>
          </a:p>
          <a:p>
            <a:r>
              <a:rPr lang="hu-HU" b="1" dirty="0"/>
              <a:t>Adatmanipulációs utasítások</a:t>
            </a:r>
            <a:r>
              <a:rPr lang="hu-HU" dirty="0"/>
              <a:t> (Data </a:t>
            </a:r>
            <a:r>
              <a:rPr lang="hu-HU" dirty="0" err="1"/>
              <a:t>Manipulation</a:t>
            </a:r>
            <a:r>
              <a:rPr lang="hu-HU" dirty="0"/>
              <a:t> </a:t>
            </a:r>
            <a:r>
              <a:rPr lang="hu-HU" dirty="0" err="1"/>
              <a:t>Language</a:t>
            </a:r>
            <a:r>
              <a:rPr lang="hu-HU" dirty="0"/>
              <a:t> – DML), amelyek rekordok felvitelére, módosítására és törlésére alkalmazhatók.</a:t>
            </a:r>
          </a:p>
          <a:p>
            <a:r>
              <a:rPr lang="hu-HU" b="1" dirty="0"/>
              <a:t>Adatkezelő utasítások</a:t>
            </a:r>
            <a:r>
              <a:rPr lang="hu-HU" dirty="0"/>
              <a:t> (Data </a:t>
            </a:r>
            <a:r>
              <a:rPr lang="hu-HU" dirty="0" err="1"/>
              <a:t>Query</a:t>
            </a:r>
            <a:r>
              <a:rPr lang="hu-HU" dirty="0"/>
              <a:t> </a:t>
            </a:r>
            <a:r>
              <a:rPr lang="hu-HU" dirty="0" err="1"/>
              <a:t>Language</a:t>
            </a:r>
            <a:r>
              <a:rPr lang="hu-HU" dirty="0"/>
              <a:t> – DQL), amelyekkel a letárolt adatokat tudjuk visszakeresni.</a:t>
            </a:r>
          </a:p>
          <a:p>
            <a:r>
              <a:rPr lang="hu-HU" b="1" dirty="0"/>
              <a:t>Adatvezérlő utasítások</a:t>
            </a:r>
            <a:r>
              <a:rPr lang="hu-HU" dirty="0"/>
              <a:t> (Data </a:t>
            </a:r>
            <a:r>
              <a:rPr lang="hu-HU" dirty="0" err="1"/>
              <a:t>Control</a:t>
            </a:r>
            <a:r>
              <a:rPr lang="hu-HU" dirty="0"/>
              <a:t> </a:t>
            </a:r>
            <a:r>
              <a:rPr lang="hu-HU" dirty="0" err="1"/>
              <a:t>Language</a:t>
            </a:r>
            <a:r>
              <a:rPr lang="hu-HU" dirty="0"/>
              <a:t> – DCL), amelyekkel az adatvédelmi és a tranzakció-kezelő műveletek végrehajthatóak.</a:t>
            </a:r>
          </a:p>
          <a:p>
            <a:pPr marL="0" indent="0">
              <a:buNone/>
            </a:pPr>
            <a:endParaRPr lang="hu-HU" dirty="0"/>
          </a:p>
        </p:txBody>
      </p:sp>
    </p:spTree>
    <p:extLst>
      <p:ext uri="{BB962C8B-B14F-4D97-AF65-F5344CB8AC3E}">
        <p14:creationId xmlns:p14="http://schemas.microsoft.com/office/powerpoint/2010/main" val="34575986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659524" y="526233"/>
            <a:ext cx="10515600" cy="5698661"/>
          </a:xfrm>
        </p:spPr>
        <p:txBody>
          <a:bodyPr/>
          <a:lstStyle/>
          <a:p>
            <a:pPr marL="0" indent="0">
              <a:buNone/>
            </a:pPr>
            <a:r>
              <a:rPr lang="hu-HU" dirty="0" smtClean="0"/>
              <a:t>3. Matematikai</a:t>
            </a:r>
          </a:p>
          <a:p>
            <a:pPr marL="0" indent="0">
              <a:buNone/>
            </a:pPr>
            <a:endParaRPr lang="hu-HU" dirty="0"/>
          </a:p>
        </p:txBody>
      </p:sp>
      <p:pic>
        <p:nvPicPr>
          <p:cNvPr id="4" name="Kép 3"/>
          <p:cNvPicPr>
            <a:picLocks noChangeAspect="1"/>
          </p:cNvPicPr>
          <p:nvPr/>
        </p:nvPicPr>
        <p:blipFill>
          <a:blip r:embed="rId2"/>
          <a:stretch>
            <a:fillRect/>
          </a:stretch>
        </p:blipFill>
        <p:spPr>
          <a:xfrm>
            <a:off x="3108023" y="231048"/>
            <a:ext cx="6382818" cy="6465310"/>
          </a:xfrm>
          <a:prstGeom prst="rect">
            <a:avLst/>
          </a:prstGeom>
        </p:spPr>
      </p:pic>
    </p:spTree>
    <p:extLst>
      <p:ext uri="{BB962C8B-B14F-4D97-AF65-F5344CB8AC3E}">
        <p14:creationId xmlns:p14="http://schemas.microsoft.com/office/powerpoint/2010/main" val="4754121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457201"/>
            <a:ext cx="10515600" cy="2286000"/>
          </a:xfrm>
        </p:spPr>
        <p:txBody>
          <a:bodyPr/>
          <a:lstStyle/>
          <a:p>
            <a:pPr marL="0" indent="0">
              <a:buNone/>
            </a:pPr>
            <a:r>
              <a:rPr lang="hu-HU" dirty="0" smtClean="0"/>
              <a:t>4. Karakterlánc (</a:t>
            </a:r>
            <a:r>
              <a:rPr lang="hu-HU" dirty="0" err="1" smtClean="0"/>
              <a:t>string</a:t>
            </a:r>
            <a:r>
              <a:rPr lang="hu-HU" dirty="0" smtClean="0"/>
              <a:t>)</a:t>
            </a:r>
          </a:p>
          <a:p>
            <a:endParaRPr lang="hu-HU" dirty="0"/>
          </a:p>
        </p:txBody>
      </p:sp>
      <p:pic>
        <p:nvPicPr>
          <p:cNvPr id="5" name="Kép 4"/>
          <p:cNvPicPr>
            <a:picLocks noChangeAspect="1"/>
          </p:cNvPicPr>
          <p:nvPr/>
        </p:nvPicPr>
        <p:blipFill>
          <a:blip r:embed="rId2"/>
          <a:stretch>
            <a:fillRect/>
          </a:stretch>
        </p:blipFill>
        <p:spPr>
          <a:xfrm>
            <a:off x="1102149" y="911774"/>
            <a:ext cx="6460712" cy="1536838"/>
          </a:xfrm>
          <a:prstGeom prst="rect">
            <a:avLst/>
          </a:prstGeom>
        </p:spPr>
      </p:pic>
      <p:sp>
        <p:nvSpPr>
          <p:cNvPr id="6" name="Téglalap 5"/>
          <p:cNvSpPr/>
          <p:nvPr/>
        </p:nvSpPr>
        <p:spPr>
          <a:xfrm>
            <a:off x="838199" y="2924246"/>
            <a:ext cx="3424311" cy="523220"/>
          </a:xfrm>
          <a:prstGeom prst="rect">
            <a:avLst/>
          </a:prstGeom>
        </p:spPr>
        <p:txBody>
          <a:bodyPr wrap="square">
            <a:spAutoFit/>
          </a:bodyPr>
          <a:lstStyle/>
          <a:p>
            <a:r>
              <a:rPr lang="hu-HU" sz="2800" dirty="0" smtClean="0"/>
              <a:t>5. </a:t>
            </a:r>
            <a:r>
              <a:rPr lang="en-US" sz="2800" dirty="0" smtClean="0"/>
              <a:t>Bit String</a:t>
            </a:r>
            <a:endParaRPr lang="hu-HU" sz="2800" dirty="0" smtClean="0"/>
          </a:p>
        </p:txBody>
      </p:sp>
      <p:pic>
        <p:nvPicPr>
          <p:cNvPr id="7" name="Kép 6"/>
          <p:cNvPicPr>
            <a:picLocks noChangeAspect="1"/>
          </p:cNvPicPr>
          <p:nvPr/>
        </p:nvPicPr>
        <p:blipFill>
          <a:blip r:embed="rId3"/>
          <a:stretch>
            <a:fillRect/>
          </a:stretch>
        </p:blipFill>
        <p:spPr>
          <a:xfrm>
            <a:off x="2760846" y="2573520"/>
            <a:ext cx="6435160" cy="3601328"/>
          </a:xfrm>
          <a:prstGeom prst="rect">
            <a:avLst/>
          </a:prstGeom>
        </p:spPr>
      </p:pic>
    </p:spTree>
    <p:extLst>
      <p:ext uri="{BB962C8B-B14F-4D97-AF65-F5344CB8AC3E}">
        <p14:creationId xmlns:p14="http://schemas.microsoft.com/office/powerpoint/2010/main" val="29542531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534572"/>
            <a:ext cx="10515600" cy="5642391"/>
          </a:xfrm>
        </p:spPr>
        <p:txBody>
          <a:bodyPr/>
          <a:lstStyle/>
          <a:p>
            <a:pPr marL="0" indent="0">
              <a:buNone/>
            </a:pPr>
            <a:r>
              <a:rPr lang="hu-HU" dirty="0" smtClean="0"/>
              <a:t>6. </a:t>
            </a:r>
            <a:r>
              <a:rPr lang="en-US" dirty="0" smtClean="0"/>
              <a:t>Date/Time</a:t>
            </a:r>
            <a:endParaRPr lang="hu-HU" dirty="0" smtClean="0"/>
          </a:p>
          <a:p>
            <a:pPr marL="0" indent="0">
              <a:buNone/>
            </a:pPr>
            <a:endParaRPr lang="hu-HU" dirty="0"/>
          </a:p>
        </p:txBody>
      </p:sp>
      <p:pic>
        <p:nvPicPr>
          <p:cNvPr id="4" name="Kép 3"/>
          <p:cNvPicPr>
            <a:picLocks noChangeAspect="1"/>
          </p:cNvPicPr>
          <p:nvPr/>
        </p:nvPicPr>
        <p:blipFill>
          <a:blip r:embed="rId2"/>
          <a:stretch>
            <a:fillRect/>
          </a:stretch>
        </p:blipFill>
        <p:spPr>
          <a:xfrm>
            <a:off x="2985805" y="224266"/>
            <a:ext cx="8872709" cy="6429866"/>
          </a:xfrm>
          <a:prstGeom prst="rect">
            <a:avLst/>
          </a:prstGeom>
        </p:spPr>
      </p:pic>
    </p:spTree>
    <p:extLst>
      <p:ext uri="{BB962C8B-B14F-4D97-AF65-F5344CB8AC3E}">
        <p14:creationId xmlns:p14="http://schemas.microsoft.com/office/powerpoint/2010/main" val="14848827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artalom helye 3"/>
          <p:cNvPicPr>
            <a:picLocks noGrp="1" noChangeAspect="1"/>
          </p:cNvPicPr>
          <p:nvPr>
            <p:ph idx="1"/>
          </p:nvPr>
        </p:nvPicPr>
        <p:blipFill>
          <a:blip r:embed="rId2"/>
          <a:stretch>
            <a:fillRect/>
          </a:stretch>
        </p:blipFill>
        <p:spPr>
          <a:xfrm>
            <a:off x="79899" y="523221"/>
            <a:ext cx="6372768" cy="6226998"/>
          </a:xfrm>
          <a:prstGeom prst="rect">
            <a:avLst/>
          </a:prstGeom>
        </p:spPr>
      </p:pic>
      <p:pic>
        <p:nvPicPr>
          <p:cNvPr id="5" name="Kép 4"/>
          <p:cNvPicPr>
            <a:picLocks noChangeAspect="1"/>
          </p:cNvPicPr>
          <p:nvPr/>
        </p:nvPicPr>
        <p:blipFill>
          <a:blip r:embed="rId3"/>
          <a:stretch>
            <a:fillRect/>
          </a:stretch>
        </p:blipFill>
        <p:spPr>
          <a:xfrm>
            <a:off x="6072325" y="523220"/>
            <a:ext cx="6014581" cy="6117277"/>
          </a:xfrm>
          <a:prstGeom prst="rect">
            <a:avLst/>
          </a:prstGeom>
        </p:spPr>
      </p:pic>
      <p:sp>
        <p:nvSpPr>
          <p:cNvPr id="6" name="Téglalap 5"/>
          <p:cNvSpPr/>
          <p:nvPr/>
        </p:nvSpPr>
        <p:spPr>
          <a:xfrm>
            <a:off x="427962" y="0"/>
            <a:ext cx="2176878" cy="523220"/>
          </a:xfrm>
          <a:prstGeom prst="rect">
            <a:avLst/>
          </a:prstGeom>
        </p:spPr>
        <p:txBody>
          <a:bodyPr wrap="none">
            <a:spAutoFit/>
          </a:bodyPr>
          <a:lstStyle/>
          <a:p>
            <a:r>
              <a:rPr lang="hu-HU" sz="2800" dirty="0"/>
              <a:t>7</a:t>
            </a:r>
            <a:r>
              <a:rPr lang="hu-HU" sz="2800" dirty="0" smtClean="0"/>
              <a:t>. </a:t>
            </a:r>
            <a:r>
              <a:rPr lang="en-US" sz="2800" dirty="0" err="1" smtClean="0"/>
              <a:t>Geometri</a:t>
            </a:r>
            <a:r>
              <a:rPr lang="hu-HU" sz="2800" dirty="0" err="1" smtClean="0"/>
              <a:t>ai</a:t>
            </a:r>
            <a:endParaRPr lang="hu-HU" sz="2800" dirty="0" smtClean="0"/>
          </a:p>
        </p:txBody>
      </p:sp>
    </p:spTree>
    <p:extLst>
      <p:ext uri="{BB962C8B-B14F-4D97-AF65-F5344CB8AC3E}">
        <p14:creationId xmlns:p14="http://schemas.microsoft.com/office/powerpoint/2010/main" val="40196424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521850" y="416955"/>
            <a:ext cx="10515600" cy="5684594"/>
          </a:xfrm>
        </p:spPr>
        <p:txBody>
          <a:bodyPr/>
          <a:lstStyle/>
          <a:p>
            <a:pPr marL="0" indent="0">
              <a:buNone/>
            </a:pPr>
            <a:r>
              <a:rPr lang="hu-HU" dirty="0" smtClean="0"/>
              <a:t>8. </a:t>
            </a:r>
            <a:r>
              <a:rPr lang="en-US" dirty="0" smtClean="0"/>
              <a:t>Network Address</a:t>
            </a:r>
            <a:endParaRPr lang="hu-HU" dirty="0" smtClean="0"/>
          </a:p>
          <a:p>
            <a:pPr marL="0" indent="0">
              <a:buNone/>
            </a:pPr>
            <a:r>
              <a:rPr lang="hu-HU" dirty="0" smtClean="0"/>
              <a:t> </a:t>
            </a:r>
            <a:r>
              <a:rPr lang="hu-HU" dirty="0" err="1" smtClean="0"/>
              <a:t>cidr</a:t>
            </a:r>
            <a:r>
              <a:rPr lang="hu-HU" dirty="0" smtClean="0"/>
              <a:t> and </a:t>
            </a:r>
            <a:r>
              <a:rPr lang="hu-HU" dirty="0" err="1" smtClean="0"/>
              <a:t>inet</a:t>
            </a:r>
            <a:endParaRPr lang="hu-HU" dirty="0"/>
          </a:p>
        </p:txBody>
      </p:sp>
      <p:pic>
        <p:nvPicPr>
          <p:cNvPr id="4" name="Kép 3"/>
          <p:cNvPicPr>
            <a:picLocks noChangeAspect="1"/>
          </p:cNvPicPr>
          <p:nvPr/>
        </p:nvPicPr>
        <p:blipFill>
          <a:blip r:embed="rId2"/>
          <a:stretch>
            <a:fillRect/>
          </a:stretch>
        </p:blipFill>
        <p:spPr>
          <a:xfrm>
            <a:off x="3676453" y="256427"/>
            <a:ext cx="7937369" cy="6384120"/>
          </a:xfrm>
          <a:prstGeom prst="rect">
            <a:avLst/>
          </a:prstGeom>
        </p:spPr>
      </p:pic>
    </p:spTree>
    <p:extLst>
      <p:ext uri="{BB962C8B-B14F-4D97-AF65-F5344CB8AC3E}">
        <p14:creationId xmlns:p14="http://schemas.microsoft.com/office/powerpoint/2010/main" val="13295477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478302"/>
            <a:ext cx="10515600" cy="5698661"/>
          </a:xfrm>
        </p:spPr>
        <p:txBody>
          <a:bodyPr/>
          <a:lstStyle/>
          <a:p>
            <a:pPr marL="0" indent="0">
              <a:buNone/>
            </a:pPr>
            <a:r>
              <a:rPr lang="hu-HU" dirty="0" smtClean="0"/>
              <a:t>9. </a:t>
            </a:r>
            <a:r>
              <a:rPr lang="en-US" dirty="0" smtClean="0"/>
              <a:t>Text Search</a:t>
            </a:r>
            <a:endParaRPr lang="hu-HU" dirty="0" smtClean="0"/>
          </a:p>
          <a:p>
            <a:pPr marL="0" indent="0">
              <a:buNone/>
            </a:pPr>
            <a:endParaRPr lang="hu-HU" dirty="0"/>
          </a:p>
        </p:txBody>
      </p:sp>
      <p:pic>
        <p:nvPicPr>
          <p:cNvPr id="4" name="Kép 3"/>
          <p:cNvPicPr>
            <a:picLocks noChangeAspect="1"/>
          </p:cNvPicPr>
          <p:nvPr/>
        </p:nvPicPr>
        <p:blipFill>
          <a:blip r:embed="rId2"/>
          <a:stretch>
            <a:fillRect/>
          </a:stretch>
        </p:blipFill>
        <p:spPr>
          <a:xfrm>
            <a:off x="471884" y="921469"/>
            <a:ext cx="11216095" cy="3047215"/>
          </a:xfrm>
          <a:prstGeom prst="rect">
            <a:avLst/>
          </a:prstGeom>
        </p:spPr>
      </p:pic>
    </p:spTree>
    <p:extLst>
      <p:ext uri="{BB962C8B-B14F-4D97-AF65-F5344CB8AC3E}">
        <p14:creationId xmlns:p14="http://schemas.microsoft.com/office/powerpoint/2010/main" val="13403313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478302"/>
            <a:ext cx="10515600" cy="5698661"/>
          </a:xfrm>
        </p:spPr>
        <p:txBody>
          <a:bodyPr/>
          <a:lstStyle/>
          <a:p>
            <a:pPr marL="0" indent="0">
              <a:buNone/>
            </a:pPr>
            <a:r>
              <a:rPr lang="en-US" dirty="0" smtClean="0"/>
              <a:t>Array</a:t>
            </a:r>
            <a:endParaRPr lang="hu-HU" dirty="0" smtClean="0"/>
          </a:p>
          <a:p>
            <a:pPr marL="0" indent="0">
              <a:buNone/>
            </a:pPr>
            <a:endParaRPr lang="hu-HU" dirty="0"/>
          </a:p>
        </p:txBody>
      </p:sp>
      <p:pic>
        <p:nvPicPr>
          <p:cNvPr id="4" name="Kép 3"/>
          <p:cNvPicPr>
            <a:picLocks noChangeAspect="1"/>
          </p:cNvPicPr>
          <p:nvPr/>
        </p:nvPicPr>
        <p:blipFill>
          <a:blip r:embed="rId2"/>
          <a:stretch>
            <a:fillRect/>
          </a:stretch>
        </p:blipFill>
        <p:spPr>
          <a:xfrm>
            <a:off x="581391" y="994190"/>
            <a:ext cx="11010387" cy="5273883"/>
          </a:xfrm>
          <a:prstGeom prst="rect">
            <a:avLst/>
          </a:prstGeom>
        </p:spPr>
      </p:pic>
    </p:spTree>
    <p:extLst>
      <p:ext uri="{BB962C8B-B14F-4D97-AF65-F5344CB8AC3E}">
        <p14:creationId xmlns:p14="http://schemas.microsoft.com/office/powerpoint/2010/main" val="16335774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492369"/>
            <a:ext cx="10515600" cy="5684594"/>
          </a:xfrm>
        </p:spPr>
        <p:txBody>
          <a:bodyPr>
            <a:normAutofit/>
          </a:bodyPr>
          <a:lstStyle/>
          <a:p>
            <a:pPr marL="0" indent="0">
              <a:buNone/>
            </a:pPr>
            <a:r>
              <a:rPr lang="hu-HU" b="1" dirty="0"/>
              <a:t>A műveletek </a:t>
            </a:r>
            <a:r>
              <a:rPr lang="hu-HU" b="1" dirty="0" err="1"/>
              <a:t>precedenciája</a:t>
            </a:r>
            <a:r>
              <a:rPr lang="hu-HU" b="1" dirty="0"/>
              <a:t> (kiértékelés </a:t>
            </a:r>
            <a:r>
              <a:rPr lang="hu-HU" b="1" dirty="0" smtClean="0"/>
              <a:t>sorrendje ORACLE):</a:t>
            </a:r>
            <a:endParaRPr lang="hu-HU" dirty="0"/>
          </a:p>
          <a:p>
            <a:r>
              <a:rPr lang="hu-HU" dirty="0"/>
              <a:t>Megadjuk az operátor csoportokat a </a:t>
            </a:r>
            <a:r>
              <a:rPr lang="hu-HU" dirty="0" err="1"/>
              <a:t>precedenciájuk</a:t>
            </a:r>
            <a:r>
              <a:rPr lang="hu-HU" dirty="0"/>
              <a:t> csökkenő sorrendjében, ettől zárójelezéssel lehet eltérni. </a:t>
            </a:r>
            <a:endParaRPr lang="hu-HU" dirty="0" smtClean="0"/>
          </a:p>
          <a:p>
            <a:r>
              <a:rPr lang="hu-HU" dirty="0" smtClean="0"/>
              <a:t>Azonos </a:t>
            </a:r>
            <a:r>
              <a:rPr lang="hu-HU" dirty="0" err="1"/>
              <a:t>precedenciájú</a:t>
            </a:r>
            <a:r>
              <a:rPr lang="hu-HU" dirty="0"/>
              <a:t> műveletek esetén a balról-jobbra szabály érvényes.</a:t>
            </a:r>
          </a:p>
          <a:p>
            <a:pPr marL="514350" indent="-514350">
              <a:buAutoNum type="arabicPeriod"/>
            </a:pPr>
            <a:r>
              <a:rPr lang="hu-HU" dirty="0" smtClean="0"/>
              <a:t>Aritmetikai </a:t>
            </a:r>
            <a:r>
              <a:rPr lang="hu-HU" dirty="0"/>
              <a:t>operátorok ( *, /, +, - </a:t>
            </a:r>
            <a:r>
              <a:rPr lang="hu-HU" dirty="0" smtClean="0"/>
              <a:t>)</a:t>
            </a:r>
          </a:p>
          <a:p>
            <a:pPr marL="514350" indent="-514350">
              <a:buAutoNum type="arabicPeriod"/>
            </a:pPr>
            <a:r>
              <a:rPr lang="hu-HU" dirty="0" smtClean="0"/>
              <a:t>Karakteres </a:t>
            </a:r>
            <a:r>
              <a:rPr lang="hu-HU" dirty="0"/>
              <a:t>operátor ( || </a:t>
            </a:r>
            <a:r>
              <a:rPr lang="hu-HU" dirty="0" smtClean="0"/>
              <a:t>)</a:t>
            </a:r>
          </a:p>
          <a:p>
            <a:pPr marL="514350" indent="-514350">
              <a:buAutoNum type="arabicPeriod"/>
            </a:pPr>
            <a:r>
              <a:rPr lang="hu-HU" dirty="0" smtClean="0"/>
              <a:t>Összehasonlító </a:t>
            </a:r>
            <a:r>
              <a:rPr lang="hu-HU" dirty="0"/>
              <a:t>operátorok ( =, !=, &lt;&gt;, &lt;, &gt;, &lt;=, &gt;=,[NOT] IN, ANY, ALL, [NOT] BETWEEN, [NOT] EXISTS, [NOT] LIKE, IS [NOT] NULL </a:t>
            </a:r>
            <a:r>
              <a:rPr lang="hu-HU" dirty="0" smtClean="0"/>
              <a:t>)</a:t>
            </a:r>
          </a:p>
          <a:p>
            <a:pPr marL="514350" indent="-514350">
              <a:buAutoNum type="arabicPeriod"/>
            </a:pPr>
            <a:r>
              <a:rPr lang="hu-HU" dirty="0" smtClean="0"/>
              <a:t>Logikai </a:t>
            </a:r>
            <a:r>
              <a:rPr lang="hu-HU" dirty="0"/>
              <a:t>operátorok ( NOT, AND, OR </a:t>
            </a:r>
            <a:r>
              <a:rPr lang="hu-HU" dirty="0" smtClean="0"/>
              <a:t>)</a:t>
            </a:r>
            <a:endParaRPr lang="hu-HU" dirty="0"/>
          </a:p>
        </p:txBody>
      </p:sp>
    </p:spTree>
    <p:extLst>
      <p:ext uri="{BB962C8B-B14F-4D97-AF65-F5344CB8AC3E}">
        <p14:creationId xmlns:p14="http://schemas.microsoft.com/office/powerpoint/2010/main" val="18022447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75249"/>
            <a:ext cx="10515600" cy="5501714"/>
          </a:xfrm>
        </p:spPr>
        <p:txBody>
          <a:bodyPr/>
          <a:lstStyle/>
          <a:p>
            <a:pPr marL="0" indent="0" fontAlgn="t">
              <a:buNone/>
            </a:pPr>
            <a:r>
              <a:rPr lang="hu-HU" dirty="0" smtClean="0"/>
              <a:t>	</a:t>
            </a:r>
            <a:r>
              <a:rPr lang="hu-HU" dirty="0" err="1" smtClean="0"/>
              <a:t>Postgresql</a:t>
            </a:r>
            <a:r>
              <a:rPr lang="hu-HU" dirty="0"/>
              <a:t>, MySQL, </a:t>
            </a:r>
            <a:r>
              <a:rPr lang="hu-HU" dirty="0" err="1" smtClean="0"/>
              <a:t>SQLite</a:t>
            </a:r>
            <a:r>
              <a:rPr lang="hu-HU" dirty="0" smtClean="0"/>
              <a:t>		ORACLE</a:t>
            </a:r>
          </a:p>
          <a:p>
            <a:pPr marL="0" indent="0" fontAlgn="t">
              <a:buNone/>
            </a:pPr>
            <a:r>
              <a:rPr lang="hu-HU" dirty="0" smtClean="0"/>
              <a:t>SELECT 1+</a:t>
            </a:r>
            <a:r>
              <a:rPr lang="hu-HU" dirty="0" err="1" smtClean="0"/>
              <a:t>1</a:t>
            </a:r>
            <a:r>
              <a:rPr lang="hu-HU" dirty="0" smtClean="0"/>
              <a:t>;					SELECT 1+</a:t>
            </a:r>
            <a:r>
              <a:rPr lang="hu-HU" dirty="0" err="1" smtClean="0"/>
              <a:t>1</a:t>
            </a:r>
            <a:r>
              <a:rPr lang="hu-HU" dirty="0" smtClean="0"/>
              <a:t> FROM DUAL;</a:t>
            </a:r>
          </a:p>
          <a:p>
            <a:pPr marL="0" indent="0">
              <a:buNone/>
            </a:pPr>
            <a:r>
              <a:rPr lang="hu-HU" dirty="0" smtClean="0"/>
              <a:t>SELECT 'Hello';				 SELECT 'Hello' FROM DUAL;</a:t>
            </a:r>
          </a:p>
          <a:p>
            <a:pPr marL="0" indent="0">
              <a:buNone/>
            </a:pPr>
            <a:endParaRPr lang="hu-HU" dirty="0"/>
          </a:p>
        </p:txBody>
      </p:sp>
    </p:spTree>
    <p:extLst>
      <p:ext uri="{BB962C8B-B14F-4D97-AF65-F5344CB8AC3E}">
        <p14:creationId xmlns:p14="http://schemas.microsoft.com/office/powerpoint/2010/main" val="1245264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78676" y="222495"/>
            <a:ext cx="11813627" cy="6472595"/>
          </a:xfrm>
        </p:spPr>
        <p:txBody>
          <a:bodyPr>
            <a:noAutofit/>
          </a:bodyPr>
          <a:lstStyle/>
          <a:p>
            <a:pPr marL="0" indent="0">
              <a:lnSpc>
                <a:spcPct val="100000"/>
              </a:lnSpc>
              <a:spcBef>
                <a:spcPts val="0"/>
              </a:spcBef>
              <a:spcAft>
                <a:spcPts val="1200"/>
              </a:spcAft>
              <a:buNone/>
            </a:pPr>
            <a:r>
              <a:rPr lang="hu-HU" sz="2400" dirty="0" smtClean="0"/>
              <a:t>A relációs adatmodell alapján </a:t>
            </a:r>
            <a:r>
              <a:rPr lang="hu-HU" sz="2400" b="1" u="sng" dirty="0" smtClean="0"/>
              <a:t>Edgar F. Codd 12 szabály</a:t>
            </a:r>
            <a:r>
              <a:rPr lang="hu-HU" sz="2400" dirty="0" smtClean="0"/>
              <a:t>t fogalmazott, melyeket a relációs adatbázisok programozási nyelvének teljesítenie kell. Ezek a következőek:</a:t>
            </a:r>
          </a:p>
          <a:p>
            <a:pPr marL="0" indent="0">
              <a:lnSpc>
                <a:spcPct val="100000"/>
              </a:lnSpc>
              <a:spcBef>
                <a:spcPts val="0"/>
              </a:spcBef>
              <a:buNone/>
            </a:pPr>
            <a:r>
              <a:rPr lang="hu-HU" sz="2200" u="sng" dirty="0" smtClean="0"/>
              <a:t>Információs szabály</a:t>
            </a:r>
            <a:r>
              <a:rPr lang="hu-HU" sz="2200" dirty="0" smtClean="0"/>
              <a:t>: Egy relációs adatbázisban minden információt (beleértve a tábla és az oszlopneveket is) egy módon lehet ábrázolni: nevezetesen egy táblában lévő értékkel.</a:t>
            </a:r>
          </a:p>
          <a:p>
            <a:pPr marL="0" indent="0">
              <a:lnSpc>
                <a:spcPct val="100000"/>
              </a:lnSpc>
              <a:spcBef>
                <a:spcPts val="0"/>
              </a:spcBef>
              <a:buNone/>
            </a:pPr>
            <a:r>
              <a:rPr lang="hu-HU" sz="2200" u="sng" dirty="0" smtClean="0"/>
              <a:t>Garantált elérési szabály</a:t>
            </a:r>
            <a:r>
              <a:rPr lang="hu-HU" sz="2200" dirty="0" smtClean="0"/>
              <a:t>: Az adatbázisban minden egyedi érték logikailag elérhető a tábla nevével, az oszlop nevével, valamint a tábla sorának egyedi kulcs értékével megcímezve.</a:t>
            </a:r>
          </a:p>
          <a:p>
            <a:pPr marL="0" indent="0">
              <a:lnSpc>
                <a:spcPct val="100000"/>
              </a:lnSpc>
              <a:spcBef>
                <a:spcPts val="0"/>
              </a:spcBef>
              <a:buNone/>
            </a:pPr>
            <a:r>
              <a:rPr lang="hu-HU" sz="2200" u="sng" dirty="0" smtClean="0"/>
              <a:t>A null érték egységes kezel</a:t>
            </a:r>
            <a:r>
              <a:rPr lang="hu-HU" sz="2200" dirty="0" smtClean="0"/>
              <a:t>ése: Az adatbázis-kezelő bármely mezőben képes kezelni a null (más néven üres) értéket, ami a hiányzó, vagy nem ismert értéket reprezentálja. A null érték különbözik minden hagyományos értéktől, és adattípus független.</a:t>
            </a:r>
          </a:p>
          <a:p>
            <a:pPr marL="0" indent="0">
              <a:lnSpc>
                <a:spcPct val="100000"/>
              </a:lnSpc>
              <a:spcBef>
                <a:spcPts val="0"/>
              </a:spcBef>
              <a:buNone/>
            </a:pPr>
            <a:r>
              <a:rPr lang="hu-HU" sz="2200" u="sng" dirty="0" smtClean="0"/>
              <a:t>Relációs modellen alapuló online katalógus üzemben tartása</a:t>
            </a:r>
            <a:r>
              <a:rPr lang="hu-HU" sz="2200" dirty="0" smtClean="0"/>
              <a:t>: A rendszernek támogatnia kell egy online, </a:t>
            </a:r>
            <a:r>
              <a:rPr lang="hu-HU" sz="2200" dirty="0" err="1" smtClean="0"/>
              <a:t>inline</a:t>
            </a:r>
            <a:r>
              <a:rPr lang="hu-HU" sz="2200" dirty="0" smtClean="0"/>
              <a:t>, relációs katalógust, mely elérhető egy jogosult felhasználó számára az SQL használatával. Vagyis, a felhasználó le tudja kérdezni az adatbázis szerkezetét (katalógusát) ugyanazokkal a lekérdező nyelvi eszközökkel, melyekkel az adatbázis adatait eléri.</a:t>
            </a:r>
          </a:p>
          <a:p>
            <a:pPr marL="0" indent="0">
              <a:lnSpc>
                <a:spcPct val="100000"/>
              </a:lnSpc>
              <a:spcBef>
                <a:spcPts val="0"/>
              </a:spcBef>
              <a:buNone/>
            </a:pPr>
            <a:r>
              <a:rPr lang="hu-HU" sz="2200" u="sng" dirty="0" smtClean="0"/>
              <a:t>Az átfogó adatnyelv szabálya</a:t>
            </a:r>
            <a:r>
              <a:rPr lang="hu-HU" sz="2200" dirty="0" smtClean="0"/>
              <a:t>: A rendszernek támogatnia kell legalább egy relációs nyelvet, melynek</a:t>
            </a:r>
          </a:p>
          <a:p>
            <a:pPr>
              <a:lnSpc>
                <a:spcPct val="100000"/>
              </a:lnSpc>
              <a:spcBef>
                <a:spcPts val="0"/>
              </a:spcBef>
            </a:pPr>
            <a:r>
              <a:rPr lang="hu-HU" sz="2200" dirty="0" smtClean="0"/>
              <a:t>lineáris a szintaxisa,</a:t>
            </a:r>
          </a:p>
          <a:p>
            <a:pPr>
              <a:lnSpc>
                <a:spcPct val="100000"/>
              </a:lnSpc>
              <a:spcBef>
                <a:spcPts val="0"/>
              </a:spcBef>
            </a:pPr>
            <a:r>
              <a:rPr lang="hu-HU" sz="2200" dirty="0" smtClean="0"/>
              <a:t>interaktívan és alkalmazói programból is használható,</a:t>
            </a:r>
          </a:p>
          <a:p>
            <a:pPr>
              <a:lnSpc>
                <a:spcPct val="100000"/>
              </a:lnSpc>
              <a:spcBef>
                <a:spcPts val="0"/>
              </a:spcBef>
            </a:pPr>
            <a:r>
              <a:rPr lang="hu-HU" sz="2200" dirty="0" smtClean="0"/>
              <a:t>megvalósítja a DDL, DML utasításokat, a biztonsági és az integritás megszorításokat, valamint a </a:t>
            </a:r>
            <a:r>
              <a:rPr lang="hu-HU" sz="2200" dirty="0" err="1" smtClean="0"/>
              <a:t>tranzakcionált</a:t>
            </a:r>
            <a:r>
              <a:rPr lang="hu-HU" sz="2200" dirty="0" smtClean="0"/>
              <a:t> végrehajtást.</a:t>
            </a:r>
          </a:p>
        </p:txBody>
      </p:sp>
    </p:spTree>
    <p:extLst>
      <p:ext uri="{BB962C8B-B14F-4D97-AF65-F5344CB8AC3E}">
        <p14:creationId xmlns:p14="http://schemas.microsoft.com/office/powerpoint/2010/main" val="4068093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336331" y="189186"/>
            <a:ext cx="11508828" cy="6390290"/>
          </a:xfrm>
        </p:spPr>
        <p:txBody>
          <a:bodyPr>
            <a:noAutofit/>
          </a:bodyPr>
          <a:lstStyle/>
          <a:p>
            <a:pPr marL="0" indent="0">
              <a:lnSpc>
                <a:spcPct val="100000"/>
              </a:lnSpc>
              <a:spcBef>
                <a:spcPts val="0"/>
              </a:spcBef>
              <a:buNone/>
            </a:pPr>
            <a:r>
              <a:rPr lang="hu-HU" sz="2100" u="sng" dirty="0" smtClean="0"/>
              <a:t>Nézetek frissítési szabálya</a:t>
            </a:r>
            <a:r>
              <a:rPr lang="hu-HU" sz="2100" dirty="0" smtClean="0"/>
              <a:t>: Minden nézet, amely elméletileg frissíthető, ténylegesen is frissíthető a rendszer által.</a:t>
            </a:r>
          </a:p>
          <a:p>
            <a:pPr marL="0" indent="0">
              <a:lnSpc>
                <a:spcPct val="100000"/>
              </a:lnSpc>
              <a:spcBef>
                <a:spcPts val="0"/>
              </a:spcBef>
              <a:buNone/>
            </a:pPr>
            <a:r>
              <a:rPr lang="hu-HU" sz="2100" u="sng" dirty="0" smtClean="0"/>
              <a:t>Magas szintű </a:t>
            </a:r>
            <a:r>
              <a:rPr lang="hu-HU" sz="2100" u="sng" dirty="0" err="1" smtClean="0"/>
              <a:t>insert</a:t>
            </a:r>
            <a:r>
              <a:rPr lang="hu-HU" sz="2100" u="sng" dirty="0" smtClean="0"/>
              <a:t>, update, </a:t>
            </a:r>
            <a:r>
              <a:rPr lang="hu-HU" sz="2100" u="sng" dirty="0" err="1" smtClean="0"/>
              <a:t>delete</a:t>
            </a:r>
            <a:r>
              <a:rPr lang="hu-HU" sz="2100" u="sng" dirty="0" smtClean="0"/>
              <a:t> műveletek</a:t>
            </a:r>
            <a:r>
              <a:rPr lang="hu-HU" sz="2100" dirty="0" smtClean="0"/>
              <a:t>: a rendszernek támogatnia kell a halmazszintű adatmódosítási műveleteket. Ez azt jelenti, hogy a relációs adatbázisból, több tábla több sorából nyert adathalmazon egyszerre lehessen </a:t>
            </a:r>
            <a:r>
              <a:rPr lang="hu-HU" sz="2100" dirty="0" err="1" smtClean="0"/>
              <a:t>insert</a:t>
            </a:r>
            <a:r>
              <a:rPr lang="hu-HU" sz="2100" dirty="0" smtClean="0"/>
              <a:t>, update, illetve </a:t>
            </a:r>
            <a:r>
              <a:rPr lang="hu-HU" sz="2100" dirty="0" err="1" smtClean="0"/>
              <a:t>delete</a:t>
            </a:r>
            <a:r>
              <a:rPr lang="hu-HU" sz="2100" dirty="0" smtClean="0"/>
              <a:t> műveletet végezni, ne csak egy soron, vagy egy táblán.</a:t>
            </a:r>
          </a:p>
          <a:p>
            <a:pPr marL="0" indent="0">
              <a:lnSpc>
                <a:spcPct val="100000"/>
              </a:lnSpc>
              <a:spcBef>
                <a:spcPts val="0"/>
              </a:spcBef>
              <a:buNone/>
            </a:pPr>
            <a:r>
              <a:rPr lang="hu-HU" sz="2100" u="sng" dirty="0" smtClean="0"/>
              <a:t>Fizikai adatfüggetlenség</a:t>
            </a:r>
            <a:r>
              <a:rPr lang="hu-HU" sz="2100" dirty="0" smtClean="0"/>
              <a:t>: A fizikai szinten történő változás miatt (pl., hogy az adatokat tömbben, láncolt listában, stb.,tároljuk) a struktúrán alapuló alkalmazást ne kelljen megváltoztatni.</a:t>
            </a:r>
          </a:p>
          <a:p>
            <a:pPr marL="0" indent="0">
              <a:lnSpc>
                <a:spcPct val="100000"/>
              </a:lnSpc>
              <a:spcBef>
                <a:spcPts val="0"/>
              </a:spcBef>
              <a:buNone/>
            </a:pPr>
            <a:r>
              <a:rPr lang="hu-HU" sz="2100" u="sng" dirty="0" smtClean="0"/>
              <a:t>Logikai adatfüggetlenség</a:t>
            </a:r>
            <a:r>
              <a:rPr lang="hu-HU" sz="2100" dirty="0" smtClean="0"/>
              <a:t>: A logikai szinten történő változás miatt (táblák, oszlopok, sorok, </a:t>
            </a:r>
            <a:r>
              <a:rPr lang="hu-HU" sz="2100" dirty="0" err="1" smtClean="0"/>
              <a:t>stb</a:t>
            </a:r>
            <a:r>
              <a:rPr lang="hu-HU" sz="2100" dirty="0" smtClean="0"/>
              <a:t>…) a struktúrán alapuló alkalmazást ne kelljen megváltoztatni. Ezt sokkal nehezebb megvalósítani, mint a fizikai adatfüggetlenséget.</a:t>
            </a:r>
          </a:p>
          <a:p>
            <a:pPr marL="0" indent="0">
              <a:lnSpc>
                <a:spcPct val="100000"/>
              </a:lnSpc>
              <a:spcBef>
                <a:spcPts val="0"/>
              </a:spcBef>
              <a:buNone/>
            </a:pPr>
            <a:r>
              <a:rPr lang="hu-HU" sz="2100" u="sng" dirty="0" smtClean="0"/>
              <a:t>Integritás függetlenség</a:t>
            </a:r>
            <a:r>
              <a:rPr lang="hu-HU" sz="2100" dirty="0" smtClean="0"/>
              <a:t>: Az integritásra vonatkozó megszorításokat el kell különíteni az alkalmazói programtól, és a rendszer katalógusban kell tárolni. Lehetőség legyen megváltoztatni ezeket a megszorításokat anélkül, hogy a létező alkalmazásra ez bármilyen hatással lenne.</a:t>
            </a:r>
          </a:p>
          <a:p>
            <a:pPr marL="0" indent="0">
              <a:lnSpc>
                <a:spcPct val="100000"/>
              </a:lnSpc>
              <a:spcBef>
                <a:spcPts val="0"/>
              </a:spcBef>
              <a:buNone/>
            </a:pPr>
            <a:r>
              <a:rPr lang="hu-HU" sz="2100" u="sng" dirty="0" smtClean="0"/>
              <a:t>Elosztási függetlenség szabály</a:t>
            </a:r>
            <a:r>
              <a:rPr lang="hu-HU" sz="2100" dirty="0" smtClean="0"/>
              <a:t>: az adatbázis különböző helyekre való szétosztása a felhasználó számára ne legyen látható, akkor se, amikor az első elosztás, illetve amikor az újraelosztás történik.</a:t>
            </a:r>
          </a:p>
          <a:p>
            <a:pPr marL="0" indent="0">
              <a:lnSpc>
                <a:spcPct val="100000"/>
              </a:lnSpc>
              <a:spcBef>
                <a:spcPts val="0"/>
              </a:spcBef>
              <a:buNone/>
            </a:pPr>
            <a:r>
              <a:rPr lang="hu-HU" sz="2100" u="sng" dirty="0" err="1" smtClean="0"/>
              <a:t>Megkerülhetetlenségi</a:t>
            </a:r>
            <a:r>
              <a:rPr lang="hu-HU" sz="2100" u="sng" dirty="0" smtClean="0"/>
              <a:t> szabály</a:t>
            </a:r>
            <a:r>
              <a:rPr lang="hu-HU" sz="2100" dirty="0" smtClean="0"/>
              <a:t>: Amennyiben a rendszernek van alacsony-szintű hozzáférésű interfésze, ezt az interfészt ne lehessen használni a rendszer megkerülésével, például megkerülve egy relációs biztonsági vagy integritás- megszorítást.</a:t>
            </a:r>
          </a:p>
        </p:txBody>
      </p:sp>
    </p:spTree>
    <p:extLst>
      <p:ext uri="{BB962C8B-B14F-4D97-AF65-F5344CB8AC3E}">
        <p14:creationId xmlns:p14="http://schemas.microsoft.com/office/powerpoint/2010/main" val="3984660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424070"/>
            <a:ext cx="10515600" cy="5752893"/>
          </a:xfrm>
        </p:spPr>
        <p:txBody>
          <a:bodyPr>
            <a:normAutofit fontScale="77500" lnSpcReduction="20000"/>
          </a:bodyPr>
          <a:lstStyle/>
          <a:p>
            <a:pPr marL="0" indent="0" algn="ctr">
              <a:buNone/>
            </a:pPr>
            <a:r>
              <a:rPr lang="hu-HU" u="sng" dirty="0"/>
              <a:t>A Relációs </a:t>
            </a:r>
            <a:r>
              <a:rPr lang="hu-HU" u="sng" dirty="0" err="1"/>
              <a:t>adatbáziskezelés</a:t>
            </a:r>
            <a:r>
              <a:rPr lang="hu-HU" u="sng" dirty="0"/>
              <a:t> (</a:t>
            </a:r>
            <a:r>
              <a:rPr lang="hu-HU" u="sng" dirty="0" err="1"/>
              <a:t>Relational</a:t>
            </a:r>
            <a:r>
              <a:rPr lang="hu-HU" u="sng" dirty="0"/>
              <a:t> </a:t>
            </a:r>
            <a:r>
              <a:rPr lang="hu-HU" u="sng" dirty="0" err="1"/>
              <a:t>Database</a:t>
            </a:r>
            <a:r>
              <a:rPr lang="hu-HU" u="sng" dirty="0"/>
              <a:t> Management):</a:t>
            </a:r>
            <a:endParaRPr lang="hu-HU" dirty="0"/>
          </a:p>
          <a:p>
            <a:pPr marL="0" indent="0">
              <a:buNone/>
            </a:pPr>
            <a:r>
              <a:rPr lang="hu-HU" dirty="0" smtClean="0"/>
              <a:t>E.F</a:t>
            </a:r>
            <a:r>
              <a:rPr lang="hu-HU" dirty="0"/>
              <a:t>. Codd által 1970-ben kitalált módszer, amelynek lényege:</a:t>
            </a:r>
          </a:p>
          <a:p>
            <a:pPr lvl="0">
              <a:lnSpc>
                <a:spcPct val="100000"/>
              </a:lnSpc>
            </a:pPr>
            <a:r>
              <a:rPr lang="hu-HU" dirty="0"/>
              <a:t>A valóságos problémákban a személyekhez vagy tárgyakhoz általában nem fix hosszúságú adatszerkezetek tartoznak (pl. egyes szülőkhöz elérő számú gyerek adata tartozik, egyes könyvekhez eltérő számú kiadás adata tartozik), </a:t>
            </a:r>
          </a:p>
          <a:p>
            <a:pPr lvl="0">
              <a:lnSpc>
                <a:spcPct val="100000"/>
              </a:lnSpc>
            </a:pPr>
            <a:r>
              <a:rPr lang="hu-HU" dirty="0"/>
              <a:t>Ezek egy az egyben csak óriási helypazarlással lennének tárolhatók számítógépen gyorsan visszakereshető fix rekordhosszúságú táblázatokban</a:t>
            </a:r>
          </a:p>
          <a:p>
            <a:pPr lvl="0">
              <a:lnSpc>
                <a:spcPct val="100000"/>
              </a:lnSpc>
            </a:pPr>
            <a:r>
              <a:rPr lang="hu-HU" dirty="0"/>
              <a:t>Ezért </a:t>
            </a:r>
            <a:r>
              <a:rPr lang="hu-HU" u="sng" dirty="0"/>
              <a:t>Szétbontjuk (</a:t>
            </a:r>
            <a:r>
              <a:rPr lang="hu-HU" u="sng" dirty="0" err="1"/>
              <a:t>Decomposition</a:t>
            </a:r>
            <a:r>
              <a:rPr lang="hu-HU" u="sng" dirty="0"/>
              <a:t>)</a:t>
            </a:r>
            <a:r>
              <a:rPr lang="hu-HU" dirty="0"/>
              <a:t> a valós adatszerkezeteket több, fix hosszúságú rekordszerkezetre, így néhány gyorsan elérhető, fix rekordhosszúságú adattáblában tárolhatjuk őket</a:t>
            </a:r>
          </a:p>
          <a:p>
            <a:pPr lvl="0">
              <a:lnSpc>
                <a:spcPct val="100000"/>
              </a:lnSpc>
            </a:pPr>
            <a:r>
              <a:rPr lang="hu-HU" dirty="0"/>
              <a:t>Hogy a szétbontás miatt ne </a:t>
            </a:r>
            <a:r>
              <a:rPr lang="hu-HU" dirty="0" smtClean="0"/>
              <a:t>veszítsünk </a:t>
            </a:r>
            <a:r>
              <a:rPr lang="hu-HU" dirty="0"/>
              <a:t>el információkat, a különböző táblákat </a:t>
            </a:r>
            <a:r>
              <a:rPr lang="hu-HU" u="sng" dirty="0"/>
              <a:t>Relációkkal (</a:t>
            </a:r>
            <a:r>
              <a:rPr lang="hu-HU" u="sng" dirty="0" err="1"/>
              <a:t>Relation</a:t>
            </a:r>
            <a:r>
              <a:rPr lang="hu-HU" u="sng" dirty="0"/>
              <a:t>)</a:t>
            </a:r>
            <a:r>
              <a:rPr lang="hu-HU" dirty="0"/>
              <a:t> kapcsoljuk össze:</a:t>
            </a:r>
          </a:p>
          <a:p>
            <a:pPr lvl="0">
              <a:lnSpc>
                <a:spcPct val="100000"/>
              </a:lnSpc>
            </a:pPr>
            <a:r>
              <a:rPr lang="hu-HU" dirty="0"/>
              <a:t>Ezek a táblák egyes rekordjaira történő hivatkozások más táblák rekordjaiban, amelyek biztosítják, hogy az eredeti, nem fix hosszúságú adatszerkezetek visszakereshetők az adatbázisból.</a:t>
            </a:r>
          </a:p>
          <a:p>
            <a:pPr lvl="0">
              <a:lnSpc>
                <a:spcPct val="100000"/>
              </a:lnSpc>
            </a:pPr>
            <a:r>
              <a:rPr lang="hu-HU" dirty="0"/>
              <a:t>A relációk maguk is gyorsan visszakereshető fix hosszúságú szerkezetekben tárolhatók: az adattáblák külön mezőiben, vagy külön táblázatokban</a:t>
            </a:r>
          </a:p>
          <a:p>
            <a:pPr marL="0" indent="0">
              <a:buNone/>
            </a:pPr>
            <a:endParaRPr lang="hu-HU" dirty="0"/>
          </a:p>
        </p:txBody>
      </p:sp>
    </p:spTree>
    <p:extLst>
      <p:ext uri="{BB962C8B-B14F-4D97-AF65-F5344CB8AC3E}">
        <p14:creationId xmlns:p14="http://schemas.microsoft.com/office/powerpoint/2010/main" val="5072079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410817"/>
            <a:ext cx="10515600" cy="5766146"/>
          </a:xfrm>
        </p:spPr>
        <p:txBody>
          <a:bodyPr>
            <a:normAutofit fontScale="92500" lnSpcReduction="10000"/>
          </a:bodyPr>
          <a:lstStyle/>
          <a:p>
            <a:pPr marL="0" indent="0">
              <a:buNone/>
            </a:pPr>
            <a:r>
              <a:rPr lang="hu-HU" u="sng" dirty="0"/>
              <a:t>Az </a:t>
            </a:r>
            <a:r>
              <a:rPr lang="hu-HU" u="sng" dirty="0" err="1"/>
              <a:t>Struktúrált</a:t>
            </a:r>
            <a:r>
              <a:rPr lang="hu-HU" u="sng" dirty="0"/>
              <a:t> Lekérdező Nyelv (</a:t>
            </a:r>
            <a:r>
              <a:rPr lang="hu-HU" u="sng" dirty="0" err="1"/>
              <a:t>Structured</a:t>
            </a:r>
            <a:r>
              <a:rPr lang="hu-HU" u="sng" dirty="0"/>
              <a:t> </a:t>
            </a:r>
            <a:r>
              <a:rPr lang="hu-HU" u="sng" dirty="0" err="1"/>
              <a:t>Query</a:t>
            </a:r>
            <a:r>
              <a:rPr lang="hu-HU" u="sng" dirty="0"/>
              <a:t> </a:t>
            </a:r>
            <a:r>
              <a:rPr lang="hu-HU" u="sng" dirty="0" err="1"/>
              <a:t>Language</a:t>
            </a:r>
            <a:r>
              <a:rPr lang="hu-HU" u="sng" dirty="0"/>
              <a:t>, SQL):</a:t>
            </a:r>
            <a:r>
              <a:rPr lang="hu-HU" dirty="0"/>
              <a:t> olyan programnyelv, amely:</a:t>
            </a:r>
          </a:p>
          <a:p>
            <a:pPr lvl="0"/>
            <a:r>
              <a:rPr lang="hu-HU" dirty="0"/>
              <a:t>A relációs adatbázis tábláinak létrehozását, módosítását, törlését teszi lehetővé</a:t>
            </a:r>
          </a:p>
          <a:p>
            <a:pPr lvl="0"/>
            <a:r>
              <a:rPr lang="hu-HU" dirty="0"/>
              <a:t>A relációs adatbázis-kezelésen alapul, 80-90%-ban szabványos az adatbázis-kezelők közt</a:t>
            </a:r>
          </a:p>
          <a:p>
            <a:pPr lvl="0"/>
            <a:r>
              <a:rPr lang="hu-HU" dirty="0"/>
              <a:t>Utasításkészlete leegyszerűsített egy procedurális programnyelvhez képest</a:t>
            </a:r>
          </a:p>
          <a:p>
            <a:pPr lvl="0"/>
            <a:r>
              <a:rPr lang="hu-HU" dirty="0"/>
              <a:t>Mert előre programozva tartalmazza a gyakran előforduló adatkezelési műveleteket.</a:t>
            </a:r>
          </a:p>
          <a:p>
            <a:pPr lvl="0"/>
            <a:r>
              <a:rPr lang="hu-HU" dirty="0"/>
              <a:t>Így csak a számítások célját kell megadni, az algoritmusukat automatikusan számítja ki</a:t>
            </a:r>
          </a:p>
          <a:p>
            <a:pPr lvl="0"/>
            <a:r>
              <a:rPr lang="hu-HU" dirty="0"/>
              <a:t>Egy rekord elérhetőségét függetleníti az adattáblában történő aktuális fizikai tárolási helyétől, ezzel könnyebbé teszi a beszúrási és törlési műveleteket</a:t>
            </a:r>
            <a:r>
              <a:rPr lang="hu-HU" u="sng" dirty="0"/>
              <a:t> </a:t>
            </a:r>
            <a:endParaRPr lang="hu-HU" dirty="0"/>
          </a:p>
          <a:p>
            <a:pPr marL="0" indent="0">
              <a:buNone/>
            </a:pPr>
            <a:endParaRPr lang="hu-HU" dirty="0"/>
          </a:p>
        </p:txBody>
      </p:sp>
    </p:spTree>
    <p:extLst>
      <p:ext uri="{BB962C8B-B14F-4D97-AF65-F5344CB8AC3E}">
        <p14:creationId xmlns:p14="http://schemas.microsoft.com/office/powerpoint/2010/main" val="5701244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hu-HU" b="1" dirty="0"/>
              <a:t>Az SQL nyelv</a:t>
            </a:r>
            <a:endParaRPr lang="hu-HU" dirty="0"/>
          </a:p>
        </p:txBody>
      </p:sp>
      <p:sp>
        <p:nvSpPr>
          <p:cNvPr id="3" name="Tartalom helye 2"/>
          <p:cNvSpPr>
            <a:spLocks noGrp="1"/>
          </p:cNvSpPr>
          <p:nvPr>
            <p:ph idx="1"/>
          </p:nvPr>
        </p:nvSpPr>
        <p:spPr>
          <a:xfrm>
            <a:off x="838200" y="1484243"/>
            <a:ext cx="10515600" cy="4692720"/>
          </a:xfrm>
        </p:spPr>
        <p:txBody>
          <a:bodyPr>
            <a:normAutofit/>
          </a:bodyPr>
          <a:lstStyle/>
          <a:p>
            <a:pPr marL="0" indent="0">
              <a:buNone/>
            </a:pPr>
            <a:r>
              <a:rPr lang="hu-HU" dirty="0" smtClean="0"/>
              <a:t>Az </a:t>
            </a:r>
            <a:r>
              <a:rPr lang="hu-HU" dirty="0"/>
              <a:t>SQL alapjait az </a:t>
            </a:r>
            <a:r>
              <a:rPr lang="hu-HU" u="sng" dirty="0">
                <a:hlinkClick r:id="rId3" tooltip="IBM"/>
              </a:rPr>
              <a:t>IBM</a:t>
            </a:r>
            <a:r>
              <a:rPr lang="hu-HU" dirty="0"/>
              <a:t>-nél fektették le, még az 1970-es években. Elvi alapot a </a:t>
            </a:r>
            <a:r>
              <a:rPr lang="hu-HU" u="sng" dirty="0">
                <a:hlinkClick r:id="rId4" tooltip="Relációs adatmodell"/>
              </a:rPr>
              <a:t>relációs adatmodell</a:t>
            </a:r>
            <a:r>
              <a:rPr lang="hu-HU" dirty="0"/>
              <a:t> szolgáltatott, amit </a:t>
            </a:r>
            <a:r>
              <a:rPr lang="hu-HU" u="sng" dirty="0">
                <a:hlinkClick r:id="rId5" tooltip="Edgar F. Codd"/>
              </a:rPr>
              <a:t>Edgar F. Codd</a:t>
            </a:r>
            <a:r>
              <a:rPr lang="hu-HU" dirty="0"/>
              <a:t> híres 12 szabályával írt le </a:t>
            </a:r>
            <a:r>
              <a:rPr lang="hu-HU" dirty="0" smtClean="0"/>
              <a:t>először. </a:t>
            </a:r>
            <a:endParaRPr lang="hu-HU" dirty="0"/>
          </a:p>
          <a:p>
            <a:pPr marL="0" indent="0">
              <a:buNone/>
            </a:pPr>
            <a:r>
              <a:rPr lang="hu-HU" b="1" dirty="0"/>
              <a:t>A relációs modell</a:t>
            </a:r>
            <a:endParaRPr lang="hu-HU" dirty="0"/>
          </a:p>
          <a:p>
            <a:pPr marL="0" indent="0">
              <a:buNone/>
            </a:pPr>
            <a:r>
              <a:rPr lang="hu-HU" dirty="0"/>
              <a:t>E. F. Codd (IBM) 1970-ben publikált egy </a:t>
            </a:r>
            <a:r>
              <a:rPr lang="hu-HU" dirty="0" smtClean="0"/>
              <a:t>cikket</a:t>
            </a:r>
            <a:r>
              <a:rPr lang="hu-HU" dirty="0"/>
              <a:t>: A </a:t>
            </a:r>
            <a:r>
              <a:rPr lang="hu-HU" dirty="0" err="1"/>
              <a:t>Relational</a:t>
            </a:r>
            <a:r>
              <a:rPr lang="hu-HU" dirty="0"/>
              <a:t> </a:t>
            </a:r>
            <a:r>
              <a:rPr lang="hu-HU" dirty="0" err="1"/>
              <a:t>Model</a:t>
            </a:r>
            <a:r>
              <a:rPr lang="hu-HU" dirty="0"/>
              <a:t> </a:t>
            </a:r>
            <a:r>
              <a:rPr lang="hu-HU" dirty="0" err="1"/>
              <a:t>for</a:t>
            </a:r>
            <a:r>
              <a:rPr lang="hu-HU" dirty="0"/>
              <a:t> </a:t>
            </a:r>
            <a:r>
              <a:rPr lang="hu-HU" dirty="0" err="1"/>
              <a:t>Large</a:t>
            </a:r>
            <a:r>
              <a:rPr lang="hu-HU" dirty="0"/>
              <a:t> </a:t>
            </a:r>
            <a:r>
              <a:rPr lang="hu-HU" dirty="0" err="1"/>
              <a:t>Shared</a:t>
            </a:r>
            <a:r>
              <a:rPr lang="hu-HU" dirty="0"/>
              <a:t> Data </a:t>
            </a:r>
            <a:r>
              <a:rPr lang="hu-HU" dirty="0" err="1"/>
              <a:t>Banks</a:t>
            </a:r>
            <a:r>
              <a:rPr lang="hu-HU" dirty="0"/>
              <a:t> (Nagy, osztott adatbankok egy relációs modellje), amely egy </a:t>
            </a:r>
            <a:r>
              <a:rPr lang="hu-HU" u="sng" dirty="0"/>
              <a:t>lekérdező nyelv fő kritériumait tartalmazta.</a:t>
            </a:r>
            <a:r>
              <a:rPr lang="hu-HU" dirty="0"/>
              <a:t> Az adatbázisok az </a:t>
            </a:r>
            <a:r>
              <a:rPr lang="hu-HU" u="sng" dirty="0"/>
              <a:t>adatokat táblázatok formájában jelenítik meg</a:t>
            </a:r>
            <a:r>
              <a:rPr lang="hu-HU" dirty="0"/>
              <a:t>. </a:t>
            </a:r>
            <a:r>
              <a:rPr lang="hu-HU" u="sng" dirty="0"/>
              <a:t>A modell matematikai alapjait a </a:t>
            </a:r>
            <a:r>
              <a:rPr lang="hu-HU" i="1" u="sng" dirty="0"/>
              <a:t>relációs algebra </a:t>
            </a:r>
            <a:r>
              <a:rPr lang="hu-HU" u="sng" dirty="0"/>
              <a:t>adja</a:t>
            </a:r>
            <a:r>
              <a:rPr lang="hu-HU" dirty="0"/>
              <a:t>.</a:t>
            </a:r>
          </a:p>
          <a:p>
            <a:pPr marL="0" indent="0">
              <a:buNone/>
            </a:pPr>
            <a:endParaRPr lang="hu-HU" dirty="0"/>
          </a:p>
        </p:txBody>
      </p:sp>
    </p:spTree>
    <p:extLst>
      <p:ext uri="{BB962C8B-B14F-4D97-AF65-F5344CB8AC3E}">
        <p14:creationId xmlns:p14="http://schemas.microsoft.com/office/powerpoint/2010/main" val="2861986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669303" y="471340"/>
            <a:ext cx="10684497" cy="5747825"/>
          </a:xfrm>
        </p:spPr>
        <p:txBody>
          <a:bodyPr>
            <a:normAutofit fontScale="70000" lnSpcReduction="20000"/>
          </a:bodyPr>
          <a:lstStyle/>
          <a:p>
            <a:r>
              <a:rPr lang="hu-HU" i="1" dirty="0"/>
              <a:t>1976:</a:t>
            </a:r>
            <a:r>
              <a:rPr lang="hu-HU" dirty="0"/>
              <a:t> </a:t>
            </a:r>
            <a:r>
              <a:rPr lang="hu-HU" b="1" dirty="0"/>
              <a:t>SEQUEL</a:t>
            </a:r>
            <a:r>
              <a:rPr lang="hu-HU" dirty="0"/>
              <a:t> (IBM)</a:t>
            </a:r>
          </a:p>
          <a:p>
            <a:r>
              <a:rPr lang="hu-HU" i="1" dirty="0"/>
              <a:t>1981:</a:t>
            </a:r>
            <a:r>
              <a:rPr lang="hu-HU" dirty="0"/>
              <a:t> ORACLE 2 (SQL alapú DBMS)</a:t>
            </a:r>
          </a:p>
          <a:p>
            <a:r>
              <a:rPr lang="hu-HU" i="1" dirty="0"/>
              <a:t>1983:</a:t>
            </a:r>
            <a:r>
              <a:rPr lang="hu-HU" dirty="0"/>
              <a:t> IBM: DB2 (SQL alapú DBMS</a:t>
            </a:r>
            <a:r>
              <a:rPr lang="hu-HU" dirty="0" smtClean="0"/>
              <a:t>)</a:t>
            </a:r>
            <a:endParaRPr lang="hu-HU" dirty="0"/>
          </a:p>
          <a:p>
            <a:pPr marL="0" indent="0">
              <a:buNone/>
            </a:pPr>
            <a:r>
              <a:rPr lang="hu-HU" sz="3100" b="1" dirty="0"/>
              <a:t>SQL szabványosítás</a:t>
            </a:r>
            <a:r>
              <a:rPr lang="hu-HU" sz="3100" dirty="0"/>
              <a:t> </a:t>
            </a:r>
            <a:endParaRPr lang="hu-HU" sz="3100" dirty="0" smtClean="0"/>
          </a:p>
          <a:p>
            <a:pPr>
              <a:lnSpc>
                <a:spcPct val="120000"/>
              </a:lnSpc>
              <a:spcBef>
                <a:spcPts val="600"/>
              </a:spcBef>
            </a:pPr>
            <a:r>
              <a:rPr lang="hu-HU" dirty="0" smtClean="0"/>
              <a:t>Az </a:t>
            </a:r>
            <a:r>
              <a:rPr lang="hu-HU" dirty="0"/>
              <a:t>első </a:t>
            </a:r>
            <a:r>
              <a:rPr lang="hu-HU" b="1" dirty="0" smtClean="0"/>
              <a:t>ANSI </a:t>
            </a:r>
            <a:r>
              <a:rPr lang="hu-HU" dirty="0" smtClean="0"/>
              <a:t>(Amerikai Nemzeti Szabványügyi Intézet – American National </a:t>
            </a:r>
            <a:r>
              <a:rPr lang="hu-HU" dirty="0" err="1" smtClean="0"/>
              <a:t>Standards</a:t>
            </a:r>
            <a:r>
              <a:rPr lang="hu-HU" dirty="0" smtClean="0"/>
              <a:t> Institute)</a:t>
            </a:r>
            <a:r>
              <a:rPr lang="hu-HU" b="1" dirty="0" smtClean="0"/>
              <a:t> </a:t>
            </a:r>
            <a:r>
              <a:rPr lang="hu-HU" b="1" dirty="0"/>
              <a:t>(1986), </a:t>
            </a:r>
            <a:r>
              <a:rPr lang="hu-HU" dirty="0"/>
              <a:t>majd az </a:t>
            </a:r>
            <a:r>
              <a:rPr lang="hu-HU" b="1" dirty="0"/>
              <a:t>ISO </a:t>
            </a:r>
            <a:r>
              <a:rPr lang="hu-HU" dirty="0" smtClean="0"/>
              <a:t>(Nemzetközi Szabványügyi Szervezet – International Organization </a:t>
            </a:r>
            <a:r>
              <a:rPr lang="hu-HU" dirty="0" err="1" smtClean="0"/>
              <a:t>for</a:t>
            </a:r>
            <a:r>
              <a:rPr lang="hu-HU" dirty="0" smtClean="0"/>
              <a:t> </a:t>
            </a:r>
            <a:r>
              <a:rPr lang="hu-HU" dirty="0" err="1" smtClean="0"/>
              <a:t>Standardization</a:t>
            </a:r>
            <a:r>
              <a:rPr lang="hu-HU" dirty="0" smtClean="0"/>
              <a:t>) </a:t>
            </a:r>
            <a:r>
              <a:rPr lang="hu-HU" b="1" dirty="0" smtClean="0"/>
              <a:t>(</a:t>
            </a:r>
            <a:r>
              <a:rPr lang="hu-HU" b="1" dirty="0"/>
              <a:t>1987) </a:t>
            </a:r>
            <a:r>
              <a:rPr lang="hu-HU" dirty="0"/>
              <a:t>szabvány csak a nyelv alaputasításait tárgyalta.</a:t>
            </a:r>
          </a:p>
          <a:p>
            <a:pPr>
              <a:lnSpc>
                <a:spcPct val="120000"/>
              </a:lnSpc>
            </a:pPr>
            <a:r>
              <a:rPr lang="hu-HU" dirty="0"/>
              <a:t>Az 1989-ben megjelent </a:t>
            </a:r>
            <a:r>
              <a:rPr lang="hu-HU" b="1" dirty="0"/>
              <a:t>ISO: 9075:1989 </a:t>
            </a:r>
            <a:r>
              <a:rPr lang="hu-HU" dirty="0"/>
              <a:t>szabvány már foglalkozik az előfordítókkal és az ún. </a:t>
            </a:r>
            <a:r>
              <a:rPr lang="hu-HU" i="1" dirty="0"/>
              <a:t>dinamikus </a:t>
            </a:r>
            <a:r>
              <a:rPr lang="hu-HU" dirty="0"/>
              <a:t>SQL utasításokkal is.</a:t>
            </a:r>
          </a:p>
          <a:p>
            <a:pPr>
              <a:lnSpc>
                <a:spcPct val="120000"/>
              </a:lnSpc>
            </a:pPr>
            <a:r>
              <a:rPr lang="hu-HU" dirty="0"/>
              <a:t>A jelenlegi szoftverek, az 1992-ben bejelentett </a:t>
            </a:r>
            <a:r>
              <a:rPr lang="hu-HU" b="1" dirty="0"/>
              <a:t>ISO: 9075:1992 </a:t>
            </a:r>
            <a:r>
              <a:rPr lang="hu-HU" dirty="0"/>
              <a:t>szabvány elvárásainak megfelelően, bővített adattípusokkal, értékszabályokkal, kulcsdefiniálási lehetőségekkel, stb. dolgoznak. A szabványt az irodalom SQL2 néven említi.</a:t>
            </a:r>
          </a:p>
          <a:p>
            <a:pPr>
              <a:lnSpc>
                <a:spcPct val="120000"/>
              </a:lnSpc>
            </a:pPr>
            <a:r>
              <a:rPr lang="hu-HU" dirty="0"/>
              <a:t>Az SQL3 szabvány 1998/99-re készült el. Kezeli az összetett, rekurzív adatszerkezeteket, megjelenik benne az objektumorientált </a:t>
            </a:r>
            <a:r>
              <a:rPr lang="hu-HU" dirty="0" smtClean="0"/>
              <a:t>adatbázis-kezelés</a:t>
            </a:r>
            <a:r>
              <a:rPr lang="hu-HU" dirty="0"/>
              <a:t>.</a:t>
            </a:r>
          </a:p>
          <a:p>
            <a:pPr>
              <a:lnSpc>
                <a:spcPct val="120000"/>
              </a:lnSpc>
            </a:pPr>
            <a:r>
              <a:rPr lang="hu-HU" dirty="0"/>
              <a:t>Az ODMG (</a:t>
            </a:r>
            <a:r>
              <a:rPr lang="hu-HU" dirty="0" err="1"/>
              <a:t>Object</a:t>
            </a:r>
            <a:r>
              <a:rPr lang="hu-HU" dirty="0"/>
              <a:t> </a:t>
            </a:r>
            <a:r>
              <a:rPr lang="hu-HU" dirty="0" err="1"/>
              <a:t>Database</a:t>
            </a:r>
            <a:r>
              <a:rPr lang="hu-HU" dirty="0"/>
              <a:t> Management Group) szabványok (1993–2003) tartalmazzák az objektumorientált adatbázisokra vonatkozó elvárásokat, követelményeket</a:t>
            </a:r>
            <a:r>
              <a:rPr lang="hu-HU" dirty="0" smtClean="0"/>
              <a:t>.</a:t>
            </a:r>
            <a:endParaRPr lang="hu-HU" dirty="0"/>
          </a:p>
        </p:txBody>
      </p:sp>
    </p:spTree>
    <p:extLst>
      <p:ext uri="{BB962C8B-B14F-4D97-AF65-F5344CB8AC3E}">
        <p14:creationId xmlns:p14="http://schemas.microsoft.com/office/powerpoint/2010/main" val="21350785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1428</TotalTime>
  <Words>3315</Words>
  <Application>Microsoft Office PowerPoint</Application>
  <PresentationFormat>Szélesvásznú</PresentationFormat>
  <Paragraphs>337</Paragraphs>
  <Slides>38</Slides>
  <Notes>1</Notes>
  <HiddenSlides>0</HiddenSlides>
  <MMClips>0</MMClips>
  <ScaleCrop>false</ScaleCrop>
  <HeadingPairs>
    <vt:vector size="6" baseType="variant">
      <vt:variant>
        <vt:lpstr>Használt betűtípusok</vt:lpstr>
      </vt:variant>
      <vt:variant>
        <vt:i4>5</vt:i4>
      </vt:variant>
      <vt:variant>
        <vt:lpstr>Téma</vt:lpstr>
      </vt:variant>
      <vt:variant>
        <vt:i4>1</vt:i4>
      </vt:variant>
      <vt:variant>
        <vt:lpstr>Diacímek</vt:lpstr>
      </vt:variant>
      <vt:variant>
        <vt:i4>38</vt:i4>
      </vt:variant>
    </vt:vector>
  </HeadingPairs>
  <TitlesOfParts>
    <vt:vector size="44" baseType="lpstr">
      <vt:lpstr>Arial</vt:lpstr>
      <vt:lpstr>Arial Unicode MS</vt:lpstr>
      <vt:lpstr>Calibri</vt:lpstr>
      <vt:lpstr>Calibri Light</vt:lpstr>
      <vt:lpstr>Times New Roman</vt:lpstr>
      <vt:lpstr>Office-téma</vt:lpstr>
      <vt:lpstr>PowerPoint-bemutató</vt:lpstr>
      <vt:lpstr>PowerPoint-bemutató</vt:lpstr>
      <vt:lpstr>PowerPoint-bemutató</vt:lpstr>
      <vt:lpstr>PowerPoint-bemutató</vt:lpstr>
      <vt:lpstr>PowerPoint-bemutató</vt:lpstr>
      <vt:lpstr>PowerPoint-bemutató</vt:lpstr>
      <vt:lpstr>PowerPoint-bemutató</vt:lpstr>
      <vt:lpstr>Az SQL nyelv</vt:lpstr>
      <vt:lpstr>PowerPoint-bemutató</vt:lpstr>
      <vt:lpstr>PowerPoint-bemutató</vt:lpstr>
      <vt:lpstr>PowerPoint-bemutató</vt:lpstr>
      <vt:lpstr>PowerPoint-bemutató</vt:lpstr>
      <vt:lpstr>PowerPoint-bemutató</vt:lpstr>
      <vt:lpstr>PowerPoint-bemutató</vt:lpstr>
      <vt:lpstr>SELECT MySQL-ben</vt:lpstr>
      <vt:lpstr>PowerPoint-bemutató</vt:lpstr>
      <vt:lpstr>PowerPoint-bemutató</vt:lpstr>
      <vt:lpstr>PowerPoint-bemutató</vt:lpstr>
      <vt:lpstr>PowerPoint-bemutató</vt:lpstr>
      <vt:lpstr>Alap SELECT utasítás</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branyi</dc:creator>
  <cp:lastModifiedBy>DELL</cp:lastModifiedBy>
  <cp:revision>47</cp:revision>
  <dcterms:created xsi:type="dcterms:W3CDTF">2018-11-03T09:07:06Z</dcterms:created>
  <dcterms:modified xsi:type="dcterms:W3CDTF">2025-03-20T06:18:49Z</dcterms:modified>
</cp:coreProperties>
</file>