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3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1" r:id="rId24"/>
    <p:sldId id="282" r:id="rId25"/>
    <p:sldId id="278" r:id="rId26"/>
    <p:sldId id="279" r:id="rId27"/>
    <p:sldId id="280" r:id="rId28"/>
    <p:sldId id="283" r:id="rId29"/>
    <p:sldId id="284" r:id="rId30"/>
    <p:sldId id="285" r:id="rId31"/>
    <p:sldId id="314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10" r:id="rId55"/>
    <p:sldId id="311" r:id="rId56"/>
    <p:sldId id="312" r:id="rId57"/>
    <p:sldId id="313" r:id="rId58"/>
    <p:sldId id="308" r:id="rId59"/>
    <p:sldId id="309" r:id="rId6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79" autoAdjust="0"/>
    <p:restoredTop sz="91041" autoAdjust="0"/>
  </p:normalViewPr>
  <p:slideViewPr>
    <p:cSldViewPr snapToGrid="0">
      <p:cViewPr>
        <p:scale>
          <a:sx n="82" d="100"/>
          <a:sy n="82" d="100"/>
        </p:scale>
        <p:origin x="109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BA6F9-2C01-4673-B2E2-0DC400C48B28}" type="datetimeFigureOut">
              <a:rPr lang="hu-HU" smtClean="0"/>
              <a:t>2022. 03. 28.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5A91-3D8D-479C-9EF0-538BA5B8F0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8755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BA6F9-2C01-4673-B2E2-0DC400C48B28}" type="datetimeFigureOut">
              <a:rPr lang="hu-HU" smtClean="0"/>
              <a:t>2022. 03. 28.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5A91-3D8D-479C-9EF0-538BA5B8F0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7461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BA6F9-2C01-4673-B2E2-0DC400C48B28}" type="datetimeFigureOut">
              <a:rPr lang="hu-HU" smtClean="0"/>
              <a:t>2022. 03. 28.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5A91-3D8D-479C-9EF0-538BA5B8F0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7625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BA6F9-2C01-4673-B2E2-0DC400C48B28}" type="datetimeFigureOut">
              <a:rPr lang="hu-HU" smtClean="0"/>
              <a:t>2022. 03. 28.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5A91-3D8D-479C-9EF0-538BA5B8F0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061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BA6F9-2C01-4673-B2E2-0DC400C48B28}" type="datetimeFigureOut">
              <a:rPr lang="hu-HU" smtClean="0"/>
              <a:t>2022. 03. 28.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5A91-3D8D-479C-9EF0-538BA5B8F0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5593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BA6F9-2C01-4673-B2E2-0DC400C48B28}" type="datetimeFigureOut">
              <a:rPr lang="hu-HU" smtClean="0"/>
              <a:t>2022. 03. 28.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5A91-3D8D-479C-9EF0-538BA5B8F0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9986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BA6F9-2C01-4673-B2E2-0DC400C48B28}" type="datetimeFigureOut">
              <a:rPr lang="hu-HU" smtClean="0"/>
              <a:t>2022. 03. 28.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5A91-3D8D-479C-9EF0-538BA5B8F0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7384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BA6F9-2C01-4673-B2E2-0DC400C48B28}" type="datetimeFigureOut">
              <a:rPr lang="hu-HU" smtClean="0"/>
              <a:t>2022. 03. 28.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5A91-3D8D-479C-9EF0-538BA5B8F0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115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BA6F9-2C01-4673-B2E2-0DC400C48B28}" type="datetimeFigureOut">
              <a:rPr lang="hu-HU" smtClean="0"/>
              <a:t>2022. 03. 28.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5A91-3D8D-479C-9EF0-538BA5B8F0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7532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BA6F9-2C01-4673-B2E2-0DC400C48B28}" type="datetimeFigureOut">
              <a:rPr lang="hu-HU" smtClean="0"/>
              <a:t>2022. 03. 28.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5A91-3D8D-479C-9EF0-538BA5B8F0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1321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BA6F9-2C01-4673-B2E2-0DC400C48B28}" type="datetimeFigureOut">
              <a:rPr lang="hu-HU" smtClean="0"/>
              <a:t>2022. 03. 28.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5A91-3D8D-479C-9EF0-538BA5B8F0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7013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BA6F9-2C01-4673-B2E2-0DC400C48B28}" type="datetimeFigureOut">
              <a:rPr lang="hu-HU" smtClean="0"/>
              <a:t>2022. 03. 28.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25A91-3D8D-479C-9EF0-538BA5B8F0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4354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oracle.com/cd/B19306_01/server.102/b14200/functions041.htm#i1000217" TargetMode="External"/><Relationship Id="rId13" Type="http://schemas.openxmlformats.org/officeDocument/2006/relationships/hyperlink" Target="https://docs.oracle.com/cd/B19306_01/server.102/b14200/functions126.htm#i1006713" TargetMode="External"/><Relationship Id="rId3" Type="http://schemas.openxmlformats.org/officeDocument/2006/relationships/hyperlink" Target="https://docs.oracle.com/cd/B19306_01/server.102/b14200/functions013.htm#i1002025" TargetMode="External"/><Relationship Id="rId7" Type="http://schemas.openxmlformats.org/officeDocument/2006/relationships/hyperlink" Target="https://docs.oracle.com/cd/B19306_01/server.102/b14200/functions027.htm#i77037" TargetMode="External"/><Relationship Id="rId12" Type="http://schemas.openxmlformats.org/officeDocument/2006/relationships/hyperlink" Target="https://docs.oracle.com/cd/B19306_01/server.102/b14200/functions125.htm#i78517" TargetMode="External"/><Relationship Id="rId17" Type="http://schemas.openxmlformats.org/officeDocument/2006/relationships/hyperlink" Target="https://docs.oracle.com/cd/B19306_01/server.102/b14200/functions176.htm#BABFJHAD" TargetMode="External"/><Relationship Id="rId2" Type="http://schemas.openxmlformats.org/officeDocument/2006/relationships/hyperlink" Target="https://docs.oracle.com/cd/B19306_01/server.102/b14200/functions006.htm#i1000190" TargetMode="External"/><Relationship Id="rId16" Type="http://schemas.openxmlformats.org/officeDocument/2006/relationships/hyperlink" Target="https://docs.oracle.com/cd/B19306_01/server.102/b14200/functions142.htm#BABEHBC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oracle.com/cd/B19306_01/server.102/b14200/functions025.htm#i1000195" TargetMode="External"/><Relationship Id="rId11" Type="http://schemas.openxmlformats.org/officeDocument/2006/relationships/hyperlink" Target="https://docs.oracle.com/cd/B19306_01/server.102/b14200/functions104.htm#i89943" TargetMode="External"/><Relationship Id="rId5" Type="http://schemas.openxmlformats.org/officeDocument/2006/relationships/hyperlink" Target="https://docs.oracle.com/cd/B19306_01/server.102/b14200/functions018.htm#i76940" TargetMode="External"/><Relationship Id="rId15" Type="http://schemas.openxmlformats.org/officeDocument/2006/relationships/hyperlink" Target="https://docs.oracle.com/cd/B19306_01/server.102/b14200/functions139.htm#i1293762" TargetMode="External"/><Relationship Id="rId10" Type="http://schemas.openxmlformats.org/officeDocument/2006/relationships/hyperlink" Target="https://docs.oracle.com/cd/B19306_01/server.102/b14200/functions103.htm#i88258" TargetMode="External"/><Relationship Id="rId4" Type="http://schemas.openxmlformats.org/officeDocument/2006/relationships/hyperlink" Target="https://docs.oracle.com/cd/B19306_01/server.102/b14200/functions016.htm#i1269136" TargetMode="External"/><Relationship Id="rId9" Type="http://schemas.openxmlformats.org/officeDocument/2006/relationships/hyperlink" Target="https://docs.oracle.com/cd/B19306_01/server.102/b14200/functions064.htm#i1023950" TargetMode="External"/><Relationship Id="rId14" Type="http://schemas.openxmlformats.org/officeDocument/2006/relationships/hyperlink" Target="https://docs.oracle.com/cd/B19306_01/server.102/b14200/functions138.htm#i78696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oracle.com/cd/B19306_01/server.102/b14200/functions183.htm#i1003589" TargetMode="External"/><Relationship Id="rId13" Type="http://schemas.openxmlformats.org/officeDocument/2006/relationships/hyperlink" Target="https://docs.oracle.com/cd/B19306_01/server.102/b14200/functions188.htm#i1006720" TargetMode="External"/><Relationship Id="rId3" Type="http://schemas.openxmlformats.org/officeDocument/2006/relationships/hyperlink" Target="https://docs.oracle.com/cd/B19306_01/server.102/b14200/functions178.htm#i1272891" TargetMode="External"/><Relationship Id="rId7" Type="http://schemas.openxmlformats.org/officeDocument/2006/relationships/hyperlink" Target="https://docs.oracle.com/cd/B19306_01/server.102/b14200/functions182.htm#i1006718" TargetMode="External"/><Relationship Id="rId12" Type="http://schemas.openxmlformats.org/officeDocument/2006/relationships/hyperlink" Target="https://docs.oracle.com/cd/B19306_01/server.102/b14200/functions187.htm#i1006719" TargetMode="External"/><Relationship Id="rId2" Type="http://schemas.openxmlformats.org/officeDocument/2006/relationships/hyperlink" Target="https://docs.oracle.com/cd/B19306_01/server.102/b14200/functions177.htm#i127923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oracle.com/cd/B19306_01/server.102/b14200/functions181.htm#i79330" TargetMode="External"/><Relationship Id="rId11" Type="http://schemas.openxmlformats.org/officeDocument/2006/relationships/hyperlink" Target="https://docs.oracle.com/cd/B19306_01/server.102/b14200/functions186.htm#i79496" TargetMode="External"/><Relationship Id="rId5" Type="http://schemas.openxmlformats.org/officeDocument/2006/relationships/hyperlink" Target="https://docs.oracle.com/cd/B19306_01/server.102/b14200/functions180.htm#i1009324" TargetMode="External"/><Relationship Id="rId15" Type="http://schemas.openxmlformats.org/officeDocument/2006/relationships/hyperlink" Target="https://docs.oracle.com/cd/B19306_01/server.102/b14200/functions190.htm#i1006722" TargetMode="External"/><Relationship Id="rId10" Type="http://schemas.openxmlformats.org/officeDocument/2006/relationships/hyperlink" Target="https://docs.oracle.com/cd/B19306_01/server.102/b14200/functions185.htm#i79464" TargetMode="External"/><Relationship Id="rId4" Type="http://schemas.openxmlformats.org/officeDocument/2006/relationships/hyperlink" Target="https://docs.oracle.com/cd/B19306_01/server.102/b14200/functions179.htm#i1006717" TargetMode="External"/><Relationship Id="rId9" Type="http://schemas.openxmlformats.org/officeDocument/2006/relationships/hyperlink" Target="https://docs.oracle.com/cd/B19306_01/server.102/b14200/functions184.htm#i1014645" TargetMode="External"/><Relationship Id="rId14" Type="http://schemas.openxmlformats.org/officeDocument/2006/relationships/hyperlink" Target="https://docs.oracle.com/cd/B19306_01/server.102/b14200/functions189.htm#i1006721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oracle.com/cd/B19306_01/server.102/b14200/functions197.htm#i79617" TargetMode="External"/><Relationship Id="rId3" Type="http://schemas.openxmlformats.org/officeDocument/2006/relationships/hyperlink" Target="https://docs.oracle.com/cd/B19306_01/server.102/b14200/functions184.htm#i1014645" TargetMode="External"/><Relationship Id="rId7" Type="http://schemas.openxmlformats.org/officeDocument/2006/relationships/hyperlink" Target="https://docs.oracle.com/cd/B19306_01/server.102/b14200/functions195.htm#i999851" TargetMode="External"/><Relationship Id="rId2" Type="http://schemas.openxmlformats.org/officeDocument/2006/relationships/hyperlink" Target="https://docs.oracle.com/cd/B19306_01/server.102/b14200/functions191.htm#i7951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oracle.com/cd/B19306_01/server.102/b14200/functions194.htm#i999847" TargetMode="External"/><Relationship Id="rId5" Type="http://schemas.openxmlformats.org/officeDocument/2006/relationships/hyperlink" Target="https://docs.oracle.com/cd/B19306_01/server.102/b14200/functions193.htm#i999843" TargetMode="External"/><Relationship Id="rId4" Type="http://schemas.openxmlformats.org/officeDocument/2006/relationships/hyperlink" Target="https://docs.oracle.com/cd/B19306_01/server.102/b14200/functions192.htm#i79556" TargetMode="External"/><Relationship Id="rId9" Type="http://schemas.openxmlformats.org/officeDocument/2006/relationships/hyperlink" Target="https://docs.oracle.com/cd/B19306_01/server.102/b14200/functions204.htm#i1000165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oracle.com/cd/B19306_01/server.102/b14200/functions102.htm#i1001340" TargetMode="External"/><Relationship Id="rId13" Type="http://schemas.openxmlformats.org/officeDocument/2006/relationships/image" Target="../media/image24.gif"/><Relationship Id="rId3" Type="http://schemas.openxmlformats.org/officeDocument/2006/relationships/hyperlink" Target="https://docs.oracle.com/cd/B19306_01/server.102/b14200/functions046.htm#i77278" TargetMode="External"/><Relationship Id="rId7" Type="http://schemas.openxmlformats.org/officeDocument/2006/relationships/hyperlink" Target="https://docs.oracle.com/cd/B19306_01/server.102/b14200/functions078.htm#i1479295" TargetMode="External"/><Relationship Id="rId12" Type="http://schemas.openxmlformats.org/officeDocument/2006/relationships/image" Target="../media/image23.gif"/><Relationship Id="rId2" Type="http://schemas.openxmlformats.org/officeDocument/2006/relationships/hyperlink" Target="https://docs.oracle.com/cd/B19306_01/server.102/b14200/functions040.htm#i101743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oracle.com/cd/B19306_01/server.102/b14200/functions023.htm#i1001341" TargetMode="External"/><Relationship Id="rId11" Type="http://schemas.openxmlformats.org/officeDocument/2006/relationships/image" Target="../media/image22.gif"/><Relationship Id="rId5" Type="http://schemas.openxmlformats.org/officeDocument/2006/relationships/hyperlink" Target="https://docs.oracle.com/cd/B19306_01/server.102/b14200/functions213.htm#i80071" TargetMode="External"/><Relationship Id="rId10" Type="http://schemas.openxmlformats.org/officeDocument/2006/relationships/hyperlink" Target="https://docs.oracle.com/cd/B19306_01/server.102/b14200/functions106.htm#i91806" TargetMode="External"/><Relationship Id="rId4" Type="http://schemas.openxmlformats.org/officeDocument/2006/relationships/hyperlink" Target="https://docs.oracle.com/cd/B19306_01/server.102/b14200/functions107.htm#i1235081" TargetMode="External"/><Relationship Id="rId9" Type="http://schemas.openxmlformats.org/officeDocument/2006/relationships/hyperlink" Target="https://docs.oracle.com/cd/B19306_01/server.102/b14200/functions105.htm#i91798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racle.com/cd/B19306_01/server.102/b14200/functions168.htm#i79194" TargetMode="External"/><Relationship Id="rId7" Type="http://schemas.openxmlformats.org/officeDocument/2006/relationships/hyperlink" Target="https://docs.oracle.com/cd/B19306_01/server.102/b14200/functions208.htm#i79862" TargetMode="External"/><Relationship Id="rId2" Type="http://schemas.openxmlformats.org/officeDocument/2006/relationships/hyperlink" Target="https://docs.oracle.com/cd/B19306_01/server.102/b14200/functions165.htm#i103817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oracle.com/cd/B19306_01/server.102/b14200/functions207.htm#i79833" TargetMode="External"/><Relationship Id="rId5" Type="http://schemas.openxmlformats.org/officeDocument/2006/relationships/hyperlink" Target="https://docs.oracle.com/cd/B19306_01/server.102/b14200/functions203.htm#i79792" TargetMode="External"/><Relationship Id="rId4" Type="http://schemas.openxmlformats.org/officeDocument/2006/relationships/hyperlink" Target="https://docs.oracle.com/cd/B19306_01/server.102/b14200/functions169.htm#i1044156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racle.com/cd/B19306_01/server.102/b14200/functions032.htm#i82697" TargetMode="External"/><Relationship Id="rId2" Type="http://schemas.openxmlformats.org/officeDocument/2006/relationships/hyperlink" Target="https://docs.oracle.com/cd/B19306_01/server.102/b14200/functions011.htm#i8207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oracle.com/cd/B19306_01/server.102/b14200/functions163.htm#i89126" TargetMode="External"/><Relationship Id="rId5" Type="http://schemas.openxmlformats.org/officeDocument/2006/relationships/hyperlink" Target="https://docs.oracle.com/cd/B19306_01/server.102/b14200/functions087.htm#i1280029" TargetMode="External"/><Relationship Id="rId4" Type="http://schemas.openxmlformats.org/officeDocument/2006/relationships/hyperlink" Target="https://docs.oracle.com/cd/B19306_01/server.102/b14200/functions085.htm#i89072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oracle.com/cd/B19306_01/server.102/b14200/functions035.htm#i82886" TargetMode="External"/><Relationship Id="rId13" Type="http://schemas.openxmlformats.org/officeDocument/2006/relationships/hyperlink" Target="https://docs.oracle.com/cd/B19306_01/server.102/b14200/functions110.htm#i1000909" TargetMode="External"/><Relationship Id="rId3" Type="http://schemas.openxmlformats.org/officeDocument/2006/relationships/hyperlink" Target="https://docs.oracle.com/cd/B19306_01/server.102/b14200/functions071.htm#i1000905" TargetMode="External"/><Relationship Id="rId7" Type="http://schemas.openxmlformats.org/officeDocument/2006/relationships/hyperlink" Target="https://docs.oracle.com/cd/B19306_01/server.102/b14200/functions034.htm#i82820" TargetMode="External"/><Relationship Id="rId12" Type="http://schemas.openxmlformats.org/officeDocument/2006/relationships/hyperlink" Target="https://docs.oracle.com/cd/B19306_01/server.102/b14200/functions063.htm#i1001964" TargetMode="External"/><Relationship Id="rId2" Type="http://schemas.openxmlformats.org/officeDocument/2006/relationships/hyperlink" Target="https://docs.oracle.com/cd/B19306_01/server.102/b14200/functions056.htm#i1000901" TargetMode="External"/><Relationship Id="rId16" Type="http://schemas.openxmlformats.org/officeDocument/2006/relationships/hyperlink" Target="https://docs.oracle.com/cd/B19306_01/server.102/b14200/functions132.htm#i8592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oracle.com/cd/B19306_01/server.102/b14200/functions033.htm#i1008854" TargetMode="External"/><Relationship Id="rId11" Type="http://schemas.openxmlformats.org/officeDocument/2006/relationships/hyperlink" Target="https://docs.oracle.com/cd/B19306_01/server.102/b14200/functions062.htm#i77498" TargetMode="External"/><Relationship Id="rId5" Type="http://schemas.openxmlformats.org/officeDocument/2006/relationships/hyperlink" Target="https://docs.oracle.com/cd/B19306_01/server.102/b14200/functions159.htm#i89108" TargetMode="External"/><Relationship Id="rId15" Type="http://schemas.openxmlformats.org/officeDocument/2006/relationships/hyperlink" Target="https://docs.oracle.com/cd/B19306_01/server.102/b14200/functions109.htm#i1043951" TargetMode="External"/><Relationship Id="rId10" Type="http://schemas.openxmlformats.org/officeDocument/2006/relationships/hyperlink" Target="https://docs.oracle.com/cd/B19306_01/server.102/b14200/functions061.htm#i1002035" TargetMode="External"/><Relationship Id="rId4" Type="http://schemas.openxmlformats.org/officeDocument/2006/relationships/hyperlink" Target="https://docs.oracle.com/cd/B19306_01/server.102/b14200/functions086.htm#i1279886" TargetMode="External"/><Relationship Id="rId9" Type="http://schemas.openxmlformats.org/officeDocument/2006/relationships/hyperlink" Target="https://docs.oracle.com/cd/B19306_01/server.102/b14200/functions043.htm#i1064409" TargetMode="External"/><Relationship Id="rId14" Type="http://schemas.openxmlformats.org/officeDocument/2006/relationships/hyperlink" Target="https://docs.oracle.com/cd/B19306_01/server.102/b14200/functions111.htm#i1000913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oracle.com/cd/B19306_01/server.102/b14200/functions156.htm#i1335576" TargetMode="External"/><Relationship Id="rId13" Type="http://schemas.openxmlformats.org/officeDocument/2006/relationships/hyperlink" Target="https://docs.oracle.com/cd/B19306_01/server.102/b14200/functions210.htm#i87119" TargetMode="External"/><Relationship Id="rId3" Type="http://schemas.openxmlformats.org/officeDocument/2006/relationships/hyperlink" Target="https://docs.oracle.com/cd/B19306_01/server.102/b14200/functions151.htm#i1333770" TargetMode="External"/><Relationship Id="rId7" Type="http://schemas.openxmlformats.org/officeDocument/2006/relationships/hyperlink" Target="https://docs.oracle.com/cd/B19306_01/server.102/b14200/functions155.htm#i1279921" TargetMode="External"/><Relationship Id="rId12" Type="http://schemas.openxmlformats.org/officeDocument/2006/relationships/hyperlink" Target="https://docs.oracle.com/cd/B19306_01/server.102/b14200/functions161.htm#i86697" TargetMode="External"/><Relationship Id="rId2" Type="http://schemas.openxmlformats.org/officeDocument/2006/relationships/hyperlink" Target="https://docs.oracle.com/cd/B19306_01/server.102/b14200/functions150.htm#i127989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oracle.com/cd/B19306_01/server.102/b14200/functions154.htm#i1279911" TargetMode="External"/><Relationship Id="rId11" Type="http://schemas.openxmlformats.org/officeDocument/2006/relationships/hyperlink" Target="https://docs.oracle.com/cd/B19306_01/server.102/b14200/functions160.htm#i86639" TargetMode="External"/><Relationship Id="rId5" Type="http://schemas.openxmlformats.org/officeDocument/2006/relationships/hyperlink" Target="https://docs.oracle.com/cd/B19306_01/server.102/b14200/functions153.htm#i1279906" TargetMode="External"/><Relationship Id="rId10" Type="http://schemas.openxmlformats.org/officeDocument/2006/relationships/hyperlink" Target="https://docs.oracle.com/cd/B19306_01/server.102/b14200/functions158.htm#i1279951" TargetMode="External"/><Relationship Id="rId4" Type="http://schemas.openxmlformats.org/officeDocument/2006/relationships/hyperlink" Target="https://docs.oracle.com/cd/B19306_01/server.102/b14200/functions152.htm#i1279901" TargetMode="External"/><Relationship Id="rId9" Type="http://schemas.openxmlformats.org/officeDocument/2006/relationships/hyperlink" Target="https://docs.oracle.com/cd/B19306_01/server.102/b14200/functions157.htm#i1279931" TargetMode="External"/><Relationship Id="rId14" Type="http://schemas.openxmlformats.org/officeDocument/2006/relationships/hyperlink" Target="https://docs.oracle.com/cd/B19306_01/server.102/b14200/functions211.htm#i87169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Adatb%C3%A1zis" TargetMode="External"/><Relationship Id="rId2" Type="http://schemas.openxmlformats.org/officeDocument/2006/relationships/hyperlink" Target="https://hu.wikipedia.org/wiki/F%C3%BCggv%C3%A9ny_(programoz%C3%A1s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u.wikipedia.org/w/index.php?title=Napl%C3%B3z%C3%A1s_(sz%C3%A1m%C3%ADt%C3%A1stechnika)&amp;action=edit&amp;redlink=1" TargetMode="External"/><Relationship Id="rId5" Type="http://schemas.openxmlformats.org/officeDocument/2006/relationships/hyperlink" Target="https://hu.wikipedia.org/wiki/Rel%C3%A1ci%C3%B3s_adatb%C3%A1zis#T&#225;bl&#225;k" TargetMode="External"/><Relationship Id="rId4" Type="http://schemas.openxmlformats.org/officeDocument/2006/relationships/hyperlink" Target="https://hu.wikipedia.org/w/index.php?title=Parancs&amp;action=edit&amp;redlink=1" TargetMode="Externa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742121" y="1364473"/>
            <a:ext cx="10614991" cy="5070833"/>
          </a:xfrm>
        </p:spPr>
        <p:txBody>
          <a:bodyPr>
            <a:normAutofit/>
          </a:bodyPr>
          <a:lstStyle/>
          <a:p>
            <a:r>
              <a:rPr lang="hu-HU" dirty="0" smtClean="0"/>
              <a:t>SQL nyelv II</a:t>
            </a:r>
          </a:p>
          <a:p>
            <a:pPr algn="l"/>
            <a:r>
              <a:rPr lang="hu-HU" dirty="0" smtClean="0"/>
              <a:t>Sor és Oszlop Függvények</a:t>
            </a:r>
          </a:p>
          <a:p>
            <a:pPr algn="l"/>
            <a:r>
              <a:rPr lang="hu-HU" dirty="0" smtClean="0"/>
              <a:t>CASE</a:t>
            </a:r>
          </a:p>
          <a:p>
            <a:pPr algn="l"/>
            <a:r>
              <a:rPr lang="hu-HU" dirty="0" smtClean="0"/>
              <a:t>Csoportok képzése (GROUP BY, HAVING)</a:t>
            </a:r>
          </a:p>
          <a:p>
            <a:pPr algn="l"/>
            <a:r>
              <a:rPr lang="hu-HU" dirty="0" smtClean="0"/>
              <a:t>Összekapcsolás (JOIN)</a:t>
            </a:r>
          </a:p>
          <a:p>
            <a:pPr algn="l"/>
            <a:r>
              <a:rPr lang="hu-HU" dirty="0" smtClean="0"/>
              <a:t>Adat típusok</a:t>
            </a:r>
          </a:p>
          <a:p>
            <a:pPr algn="l"/>
            <a:r>
              <a:rPr lang="hu-HU" dirty="0" smtClean="0"/>
              <a:t>Megszorítások (CONSTARINT)</a:t>
            </a:r>
          </a:p>
          <a:p>
            <a:pPr algn="l"/>
            <a:r>
              <a:rPr lang="hu-HU" dirty="0" smtClean="0"/>
              <a:t>CREATE TABLE</a:t>
            </a:r>
          </a:p>
          <a:p>
            <a:pPr algn="l"/>
            <a:r>
              <a:rPr lang="hu-HU" dirty="0" smtClean="0"/>
              <a:t>INSERT</a:t>
            </a:r>
          </a:p>
          <a:p>
            <a:pPr algn="l"/>
            <a:r>
              <a:rPr lang="hu-HU" dirty="0" smtClean="0"/>
              <a:t>UPDATE</a:t>
            </a:r>
          </a:p>
          <a:p>
            <a:pPr algn="l"/>
            <a:r>
              <a:rPr lang="hu-HU" dirty="0" smtClean="0"/>
              <a:t>DELETE</a:t>
            </a:r>
            <a:endParaRPr lang="hu-HU" dirty="0"/>
          </a:p>
        </p:txBody>
      </p:sp>
      <p:sp>
        <p:nvSpPr>
          <p:cNvPr id="4" name="Cím 1"/>
          <p:cNvSpPr txBox="1">
            <a:spLocks noGrp="1"/>
          </p:cNvSpPr>
          <p:nvPr>
            <p:ph type="ctrTitle"/>
          </p:nvPr>
        </p:nvSpPr>
        <p:spPr>
          <a:xfrm>
            <a:off x="3942520" y="472506"/>
            <a:ext cx="4214191" cy="8919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Előadás 07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77374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292" y="544403"/>
            <a:ext cx="10378474" cy="127982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292" y="1824232"/>
            <a:ext cx="10804142" cy="4810125"/>
          </a:xfrm>
          <a:prstGeom prst="rect">
            <a:avLst/>
          </a:prstGeom>
        </p:spPr>
      </p:pic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647189"/>
              </p:ext>
            </p:extLst>
          </p:nvPr>
        </p:nvGraphicFramePr>
        <p:xfrm>
          <a:off x="374255" y="544403"/>
          <a:ext cx="534737" cy="60563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4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4978">
                <a:tc>
                  <a:txBody>
                    <a:bodyPr/>
                    <a:lstStyle/>
                    <a:p>
                      <a:r>
                        <a:rPr lang="hu-HU" sz="1300" dirty="0" smtClean="0"/>
                        <a:t>Csak 2 </a:t>
                      </a:r>
                      <a:r>
                        <a:rPr lang="hu-HU" sz="1300" dirty="0" err="1" smtClean="0"/>
                        <a:t>arg</a:t>
                      </a:r>
                      <a:endParaRPr lang="hu-HU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3155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8159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2679">
                <a:tc>
                  <a:txBody>
                    <a:bodyPr/>
                    <a:lstStyle/>
                    <a:p>
                      <a:r>
                        <a:rPr lang="hu-HU" dirty="0" smtClean="0"/>
                        <a:t>O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6942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908">
                <a:tc>
                  <a:txBody>
                    <a:bodyPr/>
                    <a:lstStyle/>
                    <a:p>
                      <a:r>
                        <a:rPr lang="hu-HU" dirty="0" smtClean="0"/>
                        <a:t>O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7634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47701">
                <a:tc>
                  <a:txBody>
                    <a:bodyPr/>
                    <a:lstStyle/>
                    <a:p>
                      <a:r>
                        <a:rPr lang="hu-HU" dirty="0" smtClean="0"/>
                        <a:t>O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29310">
                <a:tc>
                  <a:txBody>
                    <a:bodyPr/>
                    <a:lstStyle/>
                    <a:p>
                      <a:r>
                        <a:rPr lang="hu-HU" dirty="0" smtClean="0"/>
                        <a:t>O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2588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289" y="488074"/>
            <a:ext cx="10862442" cy="4305300"/>
          </a:xfrm>
          <a:prstGeom prst="rect">
            <a:avLst/>
          </a:prstGeom>
        </p:spPr>
      </p:pic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266725"/>
              </p:ext>
            </p:extLst>
          </p:nvPr>
        </p:nvGraphicFramePr>
        <p:xfrm>
          <a:off x="361131" y="488074"/>
          <a:ext cx="457016" cy="43638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4663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1726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1662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8220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805" y="549658"/>
            <a:ext cx="10759802" cy="5583128"/>
          </a:xfrm>
          <a:prstGeom prst="rect">
            <a:avLst/>
          </a:prstGeom>
        </p:spPr>
      </p:pic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493366"/>
              </p:ext>
            </p:extLst>
          </p:nvPr>
        </p:nvGraphicFramePr>
        <p:xfrm>
          <a:off x="395705" y="549658"/>
          <a:ext cx="406400" cy="57989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80195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3979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0978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2832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0978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0881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475" y="531895"/>
            <a:ext cx="10768514" cy="5371600"/>
          </a:xfrm>
          <a:prstGeom prst="rect">
            <a:avLst/>
          </a:prstGeom>
        </p:spPr>
      </p:pic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450195"/>
              </p:ext>
            </p:extLst>
          </p:nvPr>
        </p:nvGraphicFramePr>
        <p:xfrm>
          <a:off x="304801" y="531897"/>
          <a:ext cx="605338" cy="53610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5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8994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05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8540">
                <a:tc>
                  <a:txBody>
                    <a:bodyPr/>
                    <a:lstStyle/>
                    <a:p>
                      <a:r>
                        <a:rPr lang="hu-HU" dirty="0" smtClean="0"/>
                        <a:t>O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5778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143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5559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994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811">
                <a:tc>
                  <a:txBody>
                    <a:bodyPr/>
                    <a:lstStyle/>
                    <a:p>
                      <a:r>
                        <a:rPr lang="hu-HU" dirty="0" smtClean="0"/>
                        <a:t>O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8994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8811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835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788702"/>
              </p:ext>
            </p:extLst>
          </p:nvPr>
        </p:nvGraphicFramePr>
        <p:xfrm>
          <a:off x="385011" y="522118"/>
          <a:ext cx="417094" cy="48517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7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33966">
                <a:tc>
                  <a:txBody>
                    <a:bodyPr/>
                    <a:lstStyle/>
                    <a:p>
                      <a:r>
                        <a:rPr lang="hu-HU" dirty="0" smtClean="0"/>
                        <a:t>O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2105">
                <a:tc>
                  <a:txBody>
                    <a:bodyPr/>
                    <a:lstStyle/>
                    <a:p>
                      <a:r>
                        <a:rPr lang="hu-HU" dirty="0" smtClean="0"/>
                        <a:t>O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306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8147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7516">
                <a:tc>
                  <a:txBody>
                    <a:bodyPr/>
                    <a:lstStyle/>
                    <a:p>
                      <a:r>
                        <a:rPr lang="hu-HU" dirty="0" smtClean="0"/>
                        <a:t>O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6912">
                <a:tc>
                  <a:txBody>
                    <a:bodyPr/>
                    <a:lstStyle/>
                    <a:p>
                      <a:r>
                        <a:rPr lang="hu-HU" dirty="0" smtClean="0"/>
                        <a:t>O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052" y="522118"/>
            <a:ext cx="10953750" cy="403860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52" y="4632960"/>
            <a:ext cx="10751562" cy="131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10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459" y="502945"/>
            <a:ext cx="10840283" cy="1279359"/>
          </a:xfrm>
          <a:prstGeom prst="rect">
            <a:avLst/>
          </a:prstGeom>
        </p:spPr>
      </p:pic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21307"/>
              </p:ext>
            </p:extLst>
          </p:nvPr>
        </p:nvGraphicFramePr>
        <p:xfrm>
          <a:off x="361700" y="502945"/>
          <a:ext cx="476500" cy="11251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6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2587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2587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artalom helye 8"/>
          <p:cNvSpPr>
            <a:spLocks noGrp="1"/>
          </p:cNvSpPr>
          <p:nvPr>
            <p:ph idx="1"/>
          </p:nvPr>
        </p:nvSpPr>
        <p:spPr>
          <a:xfrm>
            <a:off x="838200" y="2005262"/>
            <a:ext cx="10515600" cy="41716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dirty="0" smtClean="0"/>
              <a:t>További Oracle függvények</a:t>
            </a:r>
          </a:p>
          <a:p>
            <a:pPr marL="0" indent="0">
              <a:buNone/>
            </a:pPr>
            <a:r>
              <a:rPr lang="hu-HU" dirty="0" smtClean="0"/>
              <a:t>NLS_INITCAP</a:t>
            </a:r>
          </a:p>
          <a:p>
            <a:pPr marL="0" indent="0">
              <a:buNone/>
            </a:pPr>
            <a:r>
              <a:rPr lang="hu-HU" dirty="0" smtClean="0"/>
              <a:t>NLS_LOWER</a:t>
            </a:r>
          </a:p>
          <a:p>
            <a:pPr marL="0" indent="0">
              <a:buNone/>
            </a:pPr>
            <a:r>
              <a:rPr lang="hu-HU" dirty="0" smtClean="0"/>
              <a:t>NLSSORT</a:t>
            </a:r>
          </a:p>
          <a:p>
            <a:pPr marL="0" indent="0">
              <a:buNone/>
            </a:pPr>
            <a:r>
              <a:rPr lang="hu-HU" dirty="0" smtClean="0"/>
              <a:t>NLS_UPPER</a:t>
            </a:r>
          </a:p>
          <a:p>
            <a:pPr marL="0" indent="0">
              <a:buNone/>
            </a:pPr>
            <a:r>
              <a:rPr lang="hu-HU" dirty="0" smtClean="0"/>
              <a:t>REGEXP_SUBSTR</a:t>
            </a:r>
          </a:p>
          <a:p>
            <a:pPr marL="0" indent="0">
              <a:buNone/>
            </a:pPr>
            <a:r>
              <a:rPr lang="hu-HU" dirty="0" smtClean="0"/>
              <a:t>SOUNDEX</a:t>
            </a:r>
          </a:p>
          <a:p>
            <a:pPr marL="0" indent="0">
              <a:buNone/>
            </a:pPr>
            <a:r>
              <a:rPr lang="hu-HU" dirty="0" smtClean="0"/>
              <a:t>TREAT</a:t>
            </a:r>
          </a:p>
          <a:p>
            <a:pPr marL="0" indent="0">
              <a:buNone/>
            </a:pPr>
            <a:r>
              <a:rPr lang="hu-HU" dirty="0" smtClean="0"/>
              <a:t>NSTR</a:t>
            </a:r>
          </a:p>
          <a:p>
            <a:pPr marL="0" indent="0">
              <a:buNone/>
            </a:pPr>
            <a:r>
              <a:rPr lang="hu-HU" dirty="0" smtClean="0"/>
              <a:t>REGEXP_INSTR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48395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577516"/>
            <a:ext cx="10515600" cy="513347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Dátum/Idő függvények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296" y="1090863"/>
            <a:ext cx="10805862" cy="5197641"/>
          </a:xfrm>
          <a:prstGeom prst="rect">
            <a:avLst/>
          </a:prstGeom>
        </p:spPr>
      </p:pic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687746"/>
              </p:ext>
            </p:extLst>
          </p:nvPr>
        </p:nvGraphicFramePr>
        <p:xfrm>
          <a:off x="352843" y="1425519"/>
          <a:ext cx="485357" cy="48695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53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74238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683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356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239">
                <a:tc>
                  <a:txBody>
                    <a:bodyPr/>
                    <a:lstStyle/>
                    <a:p>
                      <a:r>
                        <a:rPr lang="hu-HU" dirty="0" smtClean="0"/>
                        <a:t>O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3204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9640">
                <a:tc>
                  <a:txBody>
                    <a:bodyPr/>
                    <a:lstStyle/>
                    <a:p>
                      <a:r>
                        <a:rPr lang="hu-HU" dirty="0" smtClean="0"/>
                        <a:t>O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489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8931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7966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778" y="548440"/>
            <a:ext cx="10796337" cy="5563602"/>
          </a:xfrm>
          <a:prstGeom prst="rect">
            <a:avLst/>
          </a:prstGeom>
        </p:spPr>
      </p:pic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922831"/>
              </p:ext>
            </p:extLst>
          </p:nvPr>
        </p:nvGraphicFramePr>
        <p:xfrm>
          <a:off x="347579" y="548440"/>
          <a:ext cx="550779" cy="52640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07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200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149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000">
                <a:tc>
                  <a:txBody>
                    <a:bodyPr/>
                    <a:lstStyle/>
                    <a:p>
                      <a:r>
                        <a:rPr lang="hu-HU" dirty="0" smtClean="0"/>
                        <a:t>O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000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748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2000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514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200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200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6507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778" y="482516"/>
            <a:ext cx="10804859" cy="5677652"/>
          </a:xfrm>
          <a:prstGeom prst="rect">
            <a:avLst/>
          </a:prstGeom>
        </p:spPr>
      </p:pic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048783"/>
              </p:ext>
            </p:extLst>
          </p:nvPr>
        </p:nvGraphicFramePr>
        <p:xfrm>
          <a:off x="401052" y="482516"/>
          <a:ext cx="465221" cy="542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52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9727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462">
                <a:tc>
                  <a:txBody>
                    <a:bodyPr/>
                    <a:lstStyle/>
                    <a:p>
                      <a:r>
                        <a:rPr lang="hu-HU" dirty="0" smtClean="0"/>
                        <a:t>O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9785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2552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8552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1147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6828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9455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8432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228" y="524876"/>
            <a:ext cx="10751719" cy="3678155"/>
          </a:xfrm>
          <a:prstGeom prst="rect">
            <a:avLst/>
          </a:prstGeom>
        </p:spPr>
      </p:pic>
      <p:sp>
        <p:nvSpPr>
          <p:cNvPr id="5" name="Tartalom helye 2"/>
          <p:cNvSpPr>
            <a:spLocks noGrp="1"/>
          </p:cNvSpPr>
          <p:nvPr>
            <p:ph idx="1"/>
          </p:nvPr>
        </p:nvSpPr>
        <p:spPr>
          <a:xfrm>
            <a:off x="1039227" y="4355431"/>
            <a:ext cx="10314572" cy="513348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További ORACLE függvények</a:t>
            </a:r>
          </a:p>
          <a:p>
            <a:pPr marL="0" indent="0">
              <a:buNone/>
            </a:pPr>
            <a:endParaRPr lang="hu-HU" dirty="0"/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116350"/>
              </p:ext>
            </p:extLst>
          </p:nvPr>
        </p:nvGraphicFramePr>
        <p:xfrm>
          <a:off x="1039227" y="4868779"/>
          <a:ext cx="8377488" cy="13411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0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7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25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73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41121">
                <a:tc>
                  <a:txBody>
                    <a:bodyPr/>
                    <a:lstStyle/>
                    <a:p>
                      <a:r>
                        <a:rPr lang="hu-HU" dirty="0" smtClean="0"/>
                        <a:t>ADD_MONTHS</a:t>
                      </a:r>
                    </a:p>
                    <a:p>
                      <a:r>
                        <a:rPr lang="hu-HU" dirty="0" smtClean="0"/>
                        <a:t>DBTIMEZONE</a:t>
                      </a:r>
                    </a:p>
                    <a:p>
                      <a:r>
                        <a:rPr lang="hu-HU" dirty="0" smtClean="0"/>
                        <a:t>FROM_TZ</a:t>
                      </a:r>
                    </a:p>
                    <a:p>
                      <a:r>
                        <a:rPr lang="hu-HU" dirty="0" smtClean="0"/>
                        <a:t>LAST_DAY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MONTHS_BETWEEN</a:t>
                      </a:r>
                    </a:p>
                    <a:p>
                      <a:r>
                        <a:rPr lang="hu-HU" dirty="0" smtClean="0"/>
                        <a:t>NEW_TIME</a:t>
                      </a:r>
                    </a:p>
                    <a:p>
                      <a:r>
                        <a:rPr lang="hu-HU" dirty="0" smtClean="0"/>
                        <a:t>NEXT_DAY</a:t>
                      </a:r>
                    </a:p>
                    <a:p>
                      <a:r>
                        <a:rPr lang="hu-HU" dirty="0" smtClean="0"/>
                        <a:t>NUMTODSINTERVAL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NUMTOYMINTERVAL</a:t>
                      </a:r>
                    </a:p>
                    <a:p>
                      <a:r>
                        <a:rPr lang="hu-HU" dirty="0" smtClean="0"/>
                        <a:t>ROUND (</a:t>
                      </a:r>
                      <a:r>
                        <a:rPr lang="hu-HU" dirty="0" err="1" smtClean="0"/>
                        <a:t>date</a:t>
                      </a:r>
                      <a:r>
                        <a:rPr lang="hu-HU" dirty="0" smtClean="0"/>
                        <a:t>)</a:t>
                      </a:r>
                    </a:p>
                    <a:p>
                      <a:r>
                        <a:rPr lang="hu-HU" dirty="0" smtClean="0"/>
                        <a:t>SESSIONTIMEZONE</a:t>
                      </a:r>
                    </a:p>
                    <a:p>
                      <a:r>
                        <a:rPr lang="hu-HU" dirty="0" smtClean="0"/>
                        <a:t>SYS_EXTRACT_UTC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SYSDATE</a:t>
                      </a:r>
                    </a:p>
                    <a:p>
                      <a:r>
                        <a:rPr lang="hu-HU" dirty="0" smtClean="0"/>
                        <a:t>SYSTIMESTAMP</a:t>
                      </a:r>
                    </a:p>
                    <a:p>
                      <a:r>
                        <a:rPr lang="hu-HU" dirty="0" smtClean="0"/>
                        <a:t>TRUNC (</a:t>
                      </a:r>
                      <a:r>
                        <a:rPr lang="hu-HU" dirty="0" err="1" smtClean="0"/>
                        <a:t>date</a:t>
                      </a:r>
                      <a:r>
                        <a:rPr lang="hu-HU" dirty="0" smtClean="0"/>
                        <a:t>)</a:t>
                      </a:r>
                    </a:p>
                    <a:p>
                      <a:r>
                        <a:rPr lang="hu-HU" dirty="0" smtClean="0"/>
                        <a:t>TZ_OFFSET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2700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530087"/>
            <a:ext cx="10515600" cy="56468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3200" b="1" dirty="0" smtClean="0"/>
              <a:t>Függvények</a:t>
            </a:r>
          </a:p>
          <a:p>
            <a:pPr marL="0" indent="0">
              <a:buNone/>
            </a:pPr>
            <a:r>
              <a:rPr lang="hu-HU" b="1" dirty="0" smtClean="0"/>
              <a:t>Típusai</a:t>
            </a:r>
            <a:r>
              <a:rPr lang="hu-HU" b="1" dirty="0"/>
              <a:t>:</a:t>
            </a:r>
            <a:endParaRPr lang="hu-HU" dirty="0"/>
          </a:p>
          <a:p>
            <a:r>
              <a:rPr lang="hu-HU" b="1" dirty="0"/>
              <a:t>Sor-függvények (</a:t>
            </a:r>
            <a:r>
              <a:rPr lang="hu-HU" dirty="0" err="1"/>
              <a:t>Row</a:t>
            </a:r>
            <a:r>
              <a:rPr lang="hu-HU" dirty="0"/>
              <a:t> </a:t>
            </a:r>
            <a:r>
              <a:rPr lang="hu-HU" dirty="0" err="1"/>
              <a:t>Functions</a:t>
            </a:r>
            <a:r>
              <a:rPr lang="hu-HU" dirty="0"/>
              <a:t>): soronként egy eredményt adnak vissza</a:t>
            </a:r>
            <a:r>
              <a:rPr lang="hu-HU" dirty="0" smtClean="0"/>
              <a:t>. A </a:t>
            </a:r>
            <a:r>
              <a:rPr lang="hu-HU" b="1" dirty="0" smtClean="0"/>
              <a:t>sor függvények </a:t>
            </a:r>
            <a:r>
              <a:rPr lang="hu-HU" dirty="0" smtClean="0"/>
              <a:t>többsége a legtöbb programozási nyelvben megtalálható. Ezek minden sorra külön kiértékelődnek, függetlenül a többi sortól és soronként egy eredményt adnak vissza.</a:t>
            </a:r>
          </a:p>
          <a:p>
            <a:r>
              <a:rPr lang="hu-HU" b="1" dirty="0" smtClean="0"/>
              <a:t>Csoport-függvények </a:t>
            </a:r>
            <a:r>
              <a:rPr lang="hu-HU" dirty="0"/>
              <a:t>(</a:t>
            </a:r>
            <a:r>
              <a:rPr lang="hu-HU" dirty="0" err="1"/>
              <a:t>Aggregate</a:t>
            </a:r>
            <a:r>
              <a:rPr lang="hu-HU" dirty="0"/>
              <a:t> </a:t>
            </a:r>
            <a:r>
              <a:rPr lang="hu-HU" dirty="0" err="1"/>
              <a:t>Functions</a:t>
            </a:r>
            <a:r>
              <a:rPr lang="hu-HU" dirty="0"/>
              <a:t>)</a:t>
            </a:r>
            <a:r>
              <a:rPr lang="hu-HU" b="1" dirty="0"/>
              <a:t>: </a:t>
            </a:r>
            <a:r>
              <a:rPr lang="hu-HU" dirty="0"/>
              <a:t>a sorok egy csoportjára egy értéket adnak vissza.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89039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513346"/>
            <a:ext cx="10515600" cy="587141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hu-HU" sz="12800" b="1" dirty="0" err="1" smtClean="0"/>
              <a:t>Conversion</a:t>
            </a:r>
            <a:r>
              <a:rPr lang="hu-HU" sz="12800" b="1" dirty="0" smtClean="0"/>
              <a:t> </a:t>
            </a:r>
            <a:r>
              <a:rPr lang="hu-HU" sz="12800" b="1" dirty="0" err="1" smtClean="0"/>
              <a:t>Functions</a:t>
            </a:r>
            <a:endParaRPr lang="hu-HU" sz="12800" b="1" dirty="0" smtClean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hu-HU" sz="8000" dirty="0" smtClean="0">
                <a:hlinkClick r:id="rId2"/>
              </a:rPr>
              <a:t>ASCIISTR</a:t>
            </a:r>
            <a:r>
              <a:rPr lang="hu-HU" sz="8000" dirty="0" smtClean="0"/>
              <a:t/>
            </a:r>
            <a:br>
              <a:rPr lang="hu-HU" sz="8000" dirty="0" smtClean="0"/>
            </a:br>
            <a:r>
              <a:rPr lang="hu-HU" sz="8000" dirty="0" smtClean="0">
                <a:hlinkClick r:id="rId3"/>
              </a:rPr>
              <a:t>BIN_TO_NUM</a:t>
            </a:r>
            <a:r>
              <a:rPr lang="hu-HU" sz="8000" dirty="0" smtClean="0"/>
              <a:t/>
            </a:r>
            <a:br>
              <a:rPr lang="hu-HU" sz="8000" dirty="0" smtClean="0"/>
            </a:br>
            <a:r>
              <a:rPr lang="hu-HU" sz="8000" dirty="0" smtClean="0">
                <a:hlinkClick r:id="rId4"/>
              </a:rPr>
              <a:t>CAST</a:t>
            </a:r>
            <a:r>
              <a:rPr lang="hu-HU" sz="8000" dirty="0" smtClean="0"/>
              <a:t/>
            </a:r>
            <a:br>
              <a:rPr lang="hu-HU" sz="8000" dirty="0" smtClean="0"/>
            </a:br>
            <a:r>
              <a:rPr lang="hu-HU" sz="8000" dirty="0" smtClean="0">
                <a:hlinkClick r:id="rId5"/>
              </a:rPr>
              <a:t>CHARTOROWID</a:t>
            </a:r>
            <a:r>
              <a:rPr lang="hu-HU" sz="8000" dirty="0" smtClean="0"/>
              <a:t/>
            </a:r>
            <a:br>
              <a:rPr lang="hu-HU" sz="8000" dirty="0" smtClean="0"/>
            </a:br>
            <a:r>
              <a:rPr lang="hu-HU" sz="8000" dirty="0" smtClean="0">
                <a:hlinkClick r:id="rId6"/>
              </a:rPr>
              <a:t>COMPOSE</a:t>
            </a:r>
            <a:r>
              <a:rPr lang="hu-HU" sz="8000" dirty="0" smtClean="0"/>
              <a:t/>
            </a:r>
            <a:br>
              <a:rPr lang="hu-HU" sz="8000" dirty="0" smtClean="0"/>
            </a:br>
            <a:r>
              <a:rPr lang="hu-HU" sz="8000" dirty="0" smtClean="0">
                <a:hlinkClick r:id="rId7"/>
              </a:rPr>
              <a:t>CONVERT</a:t>
            </a:r>
            <a:r>
              <a:rPr lang="hu-HU" sz="8000" dirty="0" smtClean="0"/>
              <a:t/>
            </a:r>
            <a:br>
              <a:rPr lang="hu-HU" sz="8000" dirty="0" smtClean="0"/>
            </a:br>
            <a:r>
              <a:rPr lang="hu-HU" sz="8000" dirty="0" smtClean="0">
                <a:hlinkClick r:id="rId8"/>
              </a:rPr>
              <a:t>DECOMPOSE</a:t>
            </a:r>
            <a:r>
              <a:rPr lang="hu-HU" sz="8000" dirty="0" smtClean="0"/>
              <a:t/>
            </a:r>
            <a:br>
              <a:rPr lang="hu-HU" sz="8000" dirty="0" smtClean="0"/>
            </a:br>
            <a:r>
              <a:rPr lang="hu-HU" sz="8000" dirty="0" smtClean="0">
                <a:hlinkClick r:id="rId9"/>
              </a:rPr>
              <a:t>HEXTORAW</a:t>
            </a:r>
            <a:r>
              <a:rPr lang="hu-HU" sz="8000" dirty="0" smtClean="0"/>
              <a:t/>
            </a:r>
            <a:br>
              <a:rPr lang="hu-HU" sz="8000" dirty="0" smtClean="0"/>
            </a:br>
            <a:r>
              <a:rPr lang="hu-HU" sz="8000" dirty="0" smtClean="0">
                <a:hlinkClick r:id="rId10"/>
              </a:rPr>
              <a:t>NUMTODSINTERVAL</a:t>
            </a:r>
            <a:r>
              <a:rPr lang="hu-HU" sz="8000" dirty="0" smtClean="0"/>
              <a:t/>
            </a:r>
            <a:br>
              <a:rPr lang="hu-HU" sz="8000" dirty="0" smtClean="0"/>
            </a:br>
            <a:r>
              <a:rPr lang="hu-HU" sz="8000" dirty="0" smtClean="0">
                <a:hlinkClick r:id="rId11"/>
              </a:rPr>
              <a:t>NUMTOYMINTERVAL</a:t>
            </a:r>
            <a:r>
              <a:rPr lang="hu-HU" sz="8000" dirty="0" smtClean="0"/>
              <a:t/>
            </a:r>
            <a:br>
              <a:rPr lang="hu-HU" sz="8000" dirty="0" smtClean="0"/>
            </a:br>
            <a:r>
              <a:rPr lang="hu-HU" sz="8000" dirty="0" smtClean="0">
                <a:hlinkClick r:id="rId12"/>
              </a:rPr>
              <a:t>RAWTOHEX</a:t>
            </a:r>
            <a:r>
              <a:rPr lang="hu-HU" sz="8000" dirty="0" smtClean="0"/>
              <a:t/>
            </a:r>
            <a:br>
              <a:rPr lang="hu-HU" sz="8000" dirty="0" smtClean="0"/>
            </a:br>
            <a:r>
              <a:rPr lang="hu-HU" sz="8000" dirty="0" smtClean="0">
                <a:hlinkClick r:id="rId13"/>
              </a:rPr>
              <a:t>RAWTONHEX</a:t>
            </a:r>
            <a:r>
              <a:rPr lang="hu-HU" sz="8000" dirty="0" smtClean="0"/>
              <a:t/>
            </a:r>
            <a:br>
              <a:rPr lang="hu-HU" sz="8000" dirty="0" smtClean="0"/>
            </a:br>
            <a:r>
              <a:rPr lang="hu-HU" sz="8000" dirty="0" smtClean="0">
                <a:hlinkClick r:id="rId14"/>
              </a:rPr>
              <a:t>ROWIDTOCHAR</a:t>
            </a:r>
            <a:r>
              <a:rPr lang="hu-HU" sz="8000" dirty="0" smtClean="0"/>
              <a:t/>
            </a:r>
            <a:br>
              <a:rPr lang="hu-HU" sz="8000" dirty="0" smtClean="0"/>
            </a:br>
            <a:r>
              <a:rPr lang="hu-HU" sz="8000" dirty="0" smtClean="0">
                <a:hlinkClick r:id="rId15"/>
              </a:rPr>
              <a:t>ROWIDTONCHAR</a:t>
            </a:r>
            <a:r>
              <a:rPr lang="hu-HU" sz="8000" dirty="0" smtClean="0"/>
              <a:t/>
            </a:r>
            <a:br>
              <a:rPr lang="hu-HU" sz="8000" dirty="0" smtClean="0"/>
            </a:br>
            <a:r>
              <a:rPr lang="hu-HU" sz="8000" dirty="0" smtClean="0">
                <a:hlinkClick r:id="rId16"/>
              </a:rPr>
              <a:t>SCN_TO_TIMESTAMP</a:t>
            </a:r>
            <a:r>
              <a:rPr lang="hu-HU" sz="8000" dirty="0" smtClean="0"/>
              <a:t/>
            </a:r>
            <a:br>
              <a:rPr lang="hu-HU" sz="8000" dirty="0" smtClean="0"/>
            </a:br>
            <a:r>
              <a:rPr lang="hu-HU" sz="8000" dirty="0" err="1" smtClean="0">
                <a:hlinkClick r:id="rId17"/>
              </a:rPr>
              <a:t>TIMESTAMP</a:t>
            </a:r>
            <a:r>
              <a:rPr lang="hu-HU" sz="8000" dirty="0" smtClean="0">
                <a:hlinkClick r:id="rId17"/>
              </a:rPr>
              <a:t>_TO_SCN</a:t>
            </a:r>
            <a:r>
              <a:rPr lang="hu-HU" sz="4000" dirty="0" smtClean="0"/>
              <a:t/>
            </a:r>
            <a:br>
              <a:rPr lang="hu-HU" sz="4000" dirty="0" smtClean="0"/>
            </a:b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75845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697" y="489652"/>
            <a:ext cx="10515600" cy="6179596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hu-HU" sz="2400" dirty="0" smtClean="0">
                <a:hlinkClick r:id="rId2"/>
              </a:rPr>
              <a:t>TO_BINARY_DOUBLE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>
                <a:hlinkClick r:id="rId3"/>
              </a:rPr>
              <a:t>TO_BINARY_FLOAT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>
                <a:hlinkClick r:id="rId4"/>
              </a:rPr>
              <a:t>TO_CHAR (</a:t>
            </a:r>
            <a:r>
              <a:rPr lang="hu-HU" sz="2400" dirty="0" err="1" smtClean="0">
                <a:hlinkClick r:id="rId4"/>
              </a:rPr>
              <a:t>character</a:t>
            </a:r>
            <a:r>
              <a:rPr lang="hu-HU" sz="2400" dirty="0" smtClean="0">
                <a:hlinkClick r:id="rId4"/>
              </a:rPr>
              <a:t>)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>
                <a:hlinkClick r:id="rId5"/>
              </a:rPr>
              <a:t>TO_CHAR (</a:t>
            </a:r>
            <a:r>
              <a:rPr lang="hu-HU" sz="2400" dirty="0" err="1" smtClean="0">
                <a:hlinkClick r:id="rId5"/>
              </a:rPr>
              <a:t>datetime</a:t>
            </a:r>
            <a:r>
              <a:rPr lang="hu-HU" sz="2400" dirty="0" smtClean="0">
                <a:hlinkClick r:id="rId5"/>
              </a:rPr>
              <a:t>)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>
                <a:hlinkClick r:id="rId6"/>
              </a:rPr>
              <a:t>TO_CHAR (</a:t>
            </a:r>
            <a:r>
              <a:rPr lang="hu-HU" sz="2400" dirty="0" err="1" smtClean="0">
                <a:hlinkClick r:id="rId6"/>
              </a:rPr>
              <a:t>number</a:t>
            </a:r>
            <a:r>
              <a:rPr lang="hu-HU" sz="2400" dirty="0" smtClean="0">
                <a:hlinkClick r:id="rId6"/>
              </a:rPr>
              <a:t>)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>
                <a:hlinkClick r:id="rId7"/>
              </a:rPr>
              <a:t>TO_CLOB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>
                <a:hlinkClick r:id="rId8"/>
              </a:rPr>
              <a:t>TO_DATE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>
                <a:hlinkClick r:id="rId9"/>
              </a:rPr>
              <a:t>TO_DSINTERVAL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>
                <a:hlinkClick r:id="rId10"/>
              </a:rPr>
              <a:t>TO_LOB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>
                <a:hlinkClick r:id="rId11"/>
              </a:rPr>
              <a:t>TO_MULTI_BYTE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>
                <a:hlinkClick r:id="rId12"/>
              </a:rPr>
              <a:t>TO_NCHAR (</a:t>
            </a:r>
            <a:r>
              <a:rPr lang="hu-HU" sz="2400" dirty="0" err="1" smtClean="0">
                <a:hlinkClick r:id="rId12"/>
              </a:rPr>
              <a:t>character</a:t>
            </a:r>
            <a:r>
              <a:rPr lang="hu-HU" sz="2400" dirty="0" smtClean="0">
                <a:hlinkClick r:id="rId12"/>
              </a:rPr>
              <a:t>)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>
                <a:hlinkClick r:id="rId13"/>
              </a:rPr>
              <a:t>TO_NCHAR (</a:t>
            </a:r>
            <a:r>
              <a:rPr lang="hu-HU" sz="2400" dirty="0" err="1" smtClean="0">
                <a:hlinkClick r:id="rId13"/>
              </a:rPr>
              <a:t>datetime</a:t>
            </a:r>
            <a:r>
              <a:rPr lang="hu-HU" sz="2400" dirty="0" smtClean="0">
                <a:hlinkClick r:id="rId13"/>
              </a:rPr>
              <a:t>)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>
                <a:hlinkClick r:id="rId14"/>
              </a:rPr>
              <a:t>TO_NCHAR (</a:t>
            </a:r>
            <a:r>
              <a:rPr lang="hu-HU" sz="2400" dirty="0" err="1" smtClean="0">
                <a:hlinkClick r:id="rId14"/>
              </a:rPr>
              <a:t>number</a:t>
            </a:r>
            <a:r>
              <a:rPr lang="hu-HU" sz="2400" dirty="0" smtClean="0">
                <a:hlinkClick r:id="rId14"/>
              </a:rPr>
              <a:t>)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>
                <a:hlinkClick r:id="rId15"/>
              </a:rPr>
              <a:t>TO_NCLOB</a:t>
            </a:r>
            <a:r>
              <a:rPr lang="hu-HU" sz="1600" dirty="0" smtClean="0"/>
              <a:t/>
            </a:r>
            <a:br>
              <a:rPr lang="hu-HU" sz="1600" dirty="0" smtClean="0"/>
            </a:br>
            <a:endParaRPr lang="hu-HU" sz="1600" dirty="0" smtClean="0"/>
          </a:p>
        </p:txBody>
      </p:sp>
    </p:spTree>
    <p:extLst>
      <p:ext uri="{BB962C8B-B14F-4D97-AF65-F5344CB8AC3E}">
        <p14:creationId xmlns:p14="http://schemas.microsoft.com/office/powerpoint/2010/main" val="3197078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529389"/>
            <a:ext cx="10515600" cy="5647574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>
                <a:hlinkClick r:id="rId2"/>
              </a:rPr>
              <a:t>TO_NUMBER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>
                <a:hlinkClick r:id="rId3"/>
              </a:rPr>
              <a:t>TO_DSINTERVAL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>
                <a:hlinkClick r:id="rId4"/>
              </a:rPr>
              <a:t>TO_SINGLE_BYTE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>
                <a:hlinkClick r:id="rId5"/>
              </a:rPr>
              <a:t>TO_TIMESTAMP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>
                <a:hlinkClick r:id="rId6"/>
              </a:rPr>
              <a:t>TO_TIMESTAMP_TZ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>
                <a:hlinkClick r:id="rId7"/>
              </a:rPr>
              <a:t>TO_YMINTERVAL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>
                <a:hlinkClick r:id="rId7"/>
              </a:rPr>
              <a:t>TO_YMINTERVAL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>
                <a:hlinkClick r:id="rId8"/>
              </a:rPr>
              <a:t>TRANSLATE ... USING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>
                <a:hlinkClick r:id="rId9"/>
              </a:rPr>
              <a:t>UNISTR</a:t>
            </a: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365876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00178" y="534839"/>
            <a:ext cx="10515600" cy="47617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b="1" dirty="0" err="1" smtClean="0"/>
              <a:t>Encoding</a:t>
            </a:r>
            <a:r>
              <a:rPr lang="hu-HU" b="1" dirty="0" smtClean="0"/>
              <a:t> and </a:t>
            </a:r>
            <a:r>
              <a:rPr lang="hu-HU" b="1" dirty="0" err="1" smtClean="0"/>
              <a:t>Decoding</a:t>
            </a:r>
            <a:r>
              <a:rPr lang="hu-HU" b="1" dirty="0" smtClean="0"/>
              <a:t> </a:t>
            </a:r>
            <a:r>
              <a:rPr lang="hu-HU" b="1" dirty="0" err="1" smtClean="0"/>
              <a:t>Functions</a:t>
            </a:r>
            <a:endParaRPr lang="hu-HU" b="1" dirty="0" smtClean="0"/>
          </a:p>
          <a:p>
            <a:pPr marL="0" indent="0">
              <a:buNone/>
            </a:pPr>
            <a:endParaRPr lang="hu-HU" sz="1200" dirty="0" smtClean="0">
              <a:hlinkClick r:id="rId2"/>
            </a:endParaRPr>
          </a:p>
          <a:p>
            <a:pPr marL="0" indent="0">
              <a:buNone/>
            </a:pPr>
            <a:r>
              <a:rPr lang="hu-HU" dirty="0" smtClean="0">
                <a:hlinkClick r:id="rId2"/>
              </a:rPr>
              <a:t>DECODE</a:t>
            </a:r>
            <a:r>
              <a:rPr lang="hu-HU" dirty="0" smtClean="0"/>
              <a:t> </a:t>
            </a:r>
            <a:br>
              <a:rPr lang="hu-HU" dirty="0" smtClean="0"/>
            </a:br>
            <a:r>
              <a:rPr lang="hu-HU" dirty="0" smtClean="0">
                <a:hlinkClick r:id="rId3"/>
              </a:rPr>
              <a:t>DUMP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>
                <a:hlinkClick r:id="rId4"/>
              </a:rPr>
              <a:t>ORA_HASH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>
                <a:hlinkClick r:id="rId5"/>
              </a:rPr>
              <a:t>VSIZE</a:t>
            </a:r>
            <a:endParaRPr lang="hu-HU" dirty="0" smtClean="0"/>
          </a:p>
          <a:p>
            <a:pPr marL="0" indent="0">
              <a:buNone/>
            </a:pPr>
            <a:r>
              <a:rPr lang="hu-HU" b="1" dirty="0" smtClean="0"/>
              <a:t>NULL-</a:t>
            </a:r>
            <a:r>
              <a:rPr lang="hu-HU" b="1" dirty="0" err="1" smtClean="0"/>
              <a:t>Related</a:t>
            </a:r>
            <a:r>
              <a:rPr lang="hu-HU" b="1" dirty="0" smtClean="0"/>
              <a:t> </a:t>
            </a:r>
            <a:r>
              <a:rPr lang="hu-HU" b="1" dirty="0" err="1" smtClean="0"/>
              <a:t>Functions</a:t>
            </a:r>
            <a:endParaRPr lang="hu-HU" b="1" dirty="0" smtClean="0"/>
          </a:p>
          <a:p>
            <a:pPr marL="0" indent="0">
              <a:buNone/>
            </a:pPr>
            <a:endParaRPr lang="hu-HU" sz="1300" b="1" dirty="0" smtClean="0"/>
          </a:p>
          <a:p>
            <a:pPr marL="0" indent="0">
              <a:buNone/>
            </a:pPr>
            <a:r>
              <a:rPr lang="hu-HU" dirty="0" smtClean="0">
                <a:hlinkClick r:id="rId6"/>
              </a:rPr>
              <a:t>COALESCE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>
                <a:hlinkClick r:id="rId7"/>
              </a:rPr>
              <a:t>LNNVL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>
                <a:hlinkClick r:id="rId8"/>
              </a:rPr>
              <a:t>NULLIF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>
                <a:hlinkClick r:id="rId9"/>
              </a:rPr>
              <a:t>NVL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>
                <a:hlinkClick r:id="rId10"/>
              </a:rPr>
              <a:t>NVL2</a:t>
            </a: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726" y="861857"/>
            <a:ext cx="7463145" cy="80011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385" y="2936466"/>
            <a:ext cx="3087790" cy="72801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385" y="4351963"/>
            <a:ext cx="3087790" cy="31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3564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569343"/>
            <a:ext cx="10515600" cy="56076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 err="1" smtClean="0"/>
              <a:t>Environment</a:t>
            </a:r>
            <a:r>
              <a:rPr lang="hu-HU" b="1" dirty="0" smtClean="0"/>
              <a:t> and </a:t>
            </a:r>
            <a:r>
              <a:rPr lang="hu-HU" b="1" dirty="0" err="1" smtClean="0"/>
              <a:t>Identifier</a:t>
            </a:r>
            <a:r>
              <a:rPr lang="hu-HU" b="1" dirty="0" smtClean="0"/>
              <a:t> </a:t>
            </a:r>
            <a:r>
              <a:rPr lang="hu-HU" b="1" dirty="0" err="1" smtClean="0"/>
              <a:t>Functions</a:t>
            </a:r>
            <a:r>
              <a:rPr lang="hu-HU" b="1" dirty="0" smtClean="0"/>
              <a:t> </a:t>
            </a:r>
          </a:p>
          <a:p>
            <a:pPr marL="0" indent="0">
              <a:buNone/>
            </a:pPr>
            <a:r>
              <a:rPr lang="hu-HU" dirty="0" smtClean="0">
                <a:hlinkClick r:id="rId2"/>
              </a:rPr>
              <a:t>SYS_CONTEXT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>
                <a:hlinkClick r:id="rId3"/>
              </a:rPr>
              <a:t>SYS_GUID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>
                <a:hlinkClick r:id="rId4"/>
              </a:rPr>
              <a:t>SYS_TYPEID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>
                <a:hlinkClick r:id="rId5"/>
              </a:rPr>
              <a:t>UID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>
                <a:hlinkClick r:id="rId6"/>
              </a:rPr>
              <a:t>USER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>
                <a:hlinkClick r:id="rId7"/>
              </a:rPr>
              <a:t>USERENV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165910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561474"/>
            <a:ext cx="10515600" cy="628971"/>
          </a:xfrm>
        </p:spPr>
        <p:txBody>
          <a:bodyPr/>
          <a:lstStyle/>
          <a:p>
            <a:pPr marL="0" indent="0">
              <a:buNone/>
            </a:pPr>
            <a:r>
              <a:rPr lang="hu-HU" b="1" dirty="0" err="1" smtClean="0"/>
              <a:t>Geometric</a:t>
            </a:r>
            <a:r>
              <a:rPr lang="hu-HU" b="1" dirty="0" smtClean="0"/>
              <a:t> </a:t>
            </a:r>
            <a:r>
              <a:rPr lang="hu-HU" b="1" dirty="0" err="1" smtClean="0"/>
              <a:t>Functions</a:t>
            </a:r>
            <a:endParaRPr lang="hu-HU" b="1" dirty="0" smtClean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355" y="1017916"/>
            <a:ext cx="10886536" cy="543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6149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500332"/>
            <a:ext cx="10515600" cy="603849"/>
          </a:xfrm>
        </p:spPr>
        <p:txBody>
          <a:bodyPr/>
          <a:lstStyle/>
          <a:p>
            <a:pPr marL="0" indent="0">
              <a:buNone/>
            </a:pPr>
            <a:r>
              <a:rPr lang="hu-HU" b="1" dirty="0" err="1" smtClean="0"/>
              <a:t>Geometric</a:t>
            </a:r>
            <a:r>
              <a:rPr lang="hu-HU" b="1" dirty="0" smtClean="0"/>
              <a:t> </a:t>
            </a:r>
            <a:r>
              <a:rPr lang="hu-HU" b="1" dirty="0" err="1" smtClean="0"/>
              <a:t>Type</a:t>
            </a:r>
            <a:r>
              <a:rPr lang="hu-HU" b="1" dirty="0" smtClean="0"/>
              <a:t> </a:t>
            </a:r>
            <a:r>
              <a:rPr lang="hu-HU" b="1" dirty="0" err="1" smtClean="0"/>
              <a:t>Conversion</a:t>
            </a:r>
            <a:r>
              <a:rPr lang="hu-HU" b="1" dirty="0" smtClean="0"/>
              <a:t> </a:t>
            </a:r>
            <a:r>
              <a:rPr lang="hu-HU" b="1" dirty="0" err="1" smtClean="0"/>
              <a:t>Functions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49" y="1104180"/>
            <a:ext cx="10955548" cy="503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6821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091" y="423143"/>
            <a:ext cx="10972800" cy="387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5416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517585"/>
            <a:ext cx="10515600" cy="517585"/>
          </a:xfrm>
        </p:spPr>
        <p:txBody>
          <a:bodyPr/>
          <a:lstStyle/>
          <a:p>
            <a:pPr marL="0" indent="0">
              <a:buNone/>
            </a:pPr>
            <a:r>
              <a:rPr lang="hu-HU" b="1" dirty="0" smtClean="0">
                <a:effectLst/>
              </a:rPr>
              <a:t>Network </a:t>
            </a:r>
            <a:r>
              <a:rPr lang="hu-HU" b="1" dirty="0" err="1" smtClean="0">
                <a:effectLst/>
              </a:rPr>
              <a:t>Address</a:t>
            </a:r>
            <a:r>
              <a:rPr lang="hu-HU" b="1" dirty="0" smtClean="0">
                <a:effectLst/>
              </a:rPr>
              <a:t> </a:t>
            </a:r>
            <a:r>
              <a:rPr lang="hu-HU" b="1" dirty="0" err="1" smtClean="0">
                <a:effectLst/>
              </a:rPr>
              <a:t>Functions</a:t>
            </a:r>
            <a:endParaRPr lang="hu-HU" b="1" dirty="0" smtClean="0">
              <a:effectLst/>
            </a:endParaRP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49" y="948905"/>
            <a:ext cx="10921042" cy="543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58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621102"/>
            <a:ext cx="10515600" cy="5555861"/>
          </a:xfrm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0599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463826"/>
            <a:ext cx="10515600" cy="6040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/>
              <a:t>Sor-függvények (</a:t>
            </a:r>
            <a:r>
              <a:rPr lang="hu-HU" dirty="0" err="1"/>
              <a:t>Row</a:t>
            </a:r>
            <a:r>
              <a:rPr lang="hu-HU" dirty="0"/>
              <a:t> </a:t>
            </a:r>
            <a:r>
              <a:rPr lang="hu-HU" dirty="0" err="1" smtClean="0"/>
              <a:t>Functions</a:t>
            </a:r>
            <a:r>
              <a:rPr lang="hu-HU" dirty="0" smtClean="0"/>
              <a:t>)</a:t>
            </a:r>
          </a:p>
          <a:p>
            <a:r>
              <a:rPr lang="hu-HU" b="1" dirty="0" smtClean="0"/>
              <a:t>Aritmetikai függvények</a:t>
            </a:r>
          </a:p>
          <a:p>
            <a:r>
              <a:rPr lang="hu-HU" b="1" dirty="0" smtClean="0"/>
              <a:t>Karakteres függvények</a:t>
            </a:r>
          </a:p>
          <a:p>
            <a:pPr marL="361950" indent="0">
              <a:buNone/>
            </a:pPr>
            <a:r>
              <a:rPr lang="hu-HU" b="1" dirty="0" smtClean="0"/>
              <a:t>Visszatérési érték:	karakter</a:t>
            </a:r>
          </a:p>
          <a:p>
            <a:pPr marL="361950" indent="0">
              <a:buNone/>
            </a:pPr>
            <a:r>
              <a:rPr lang="hu-HU" b="1" dirty="0"/>
              <a:t>	</a:t>
            </a:r>
            <a:r>
              <a:rPr lang="hu-HU" b="1" dirty="0" smtClean="0"/>
              <a:t>			numerikus</a:t>
            </a:r>
          </a:p>
          <a:p>
            <a:r>
              <a:rPr lang="hu-HU" b="1" dirty="0" smtClean="0"/>
              <a:t>Dátum függvények</a:t>
            </a:r>
          </a:p>
          <a:p>
            <a:r>
              <a:rPr lang="hu-HU" b="1" dirty="0" smtClean="0"/>
              <a:t>Konverziós függvények</a:t>
            </a:r>
          </a:p>
          <a:p>
            <a:r>
              <a:rPr lang="hu-HU" b="1" dirty="0" err="1" smtClean="0"/>
              <a:t>Encoding</a:t>
            </a:r>
            <a:r>
              <a:rPr lang="hu-HU" b="1" dirty="0" smtClean="0"/>
              <a:t> and </a:t>
            </a:r>
            <a:r>
              <a:rPr lang="hu-HU" b="1" dirty="0" err="1" smtClean="0"/>
              <a:t>Decoding</a:t>
            </a:r>
            <a:r>
              <a:rPr lang="hu-HU" b="1" dirty="0" smtClean="0"/>
              <a:t> </a:t>
            </a:r>
            <a:r>
              <a:rPr lang="hu-HU" b="1" dirty="0" err="1" smtClean="0"/>
              <a:t>Functions</a:t>
            </a:r>
            <a:r>
              <a:rPr lang="hu-HU" b="1" dirty="0" smtClean="0"/>
              <a:t> </a:t>
            </a:r>
          </a:p>
          <a:p>
            <a:r>
              <a:rPr lang="hu-HU" b="1" dirty="0" err="1" smtClean="0"/>
              <a:t>NULL-Related</a:t>
            </a:r>
            <a:r>
              <a:rPr lang="hu-HU" b="1" dirty="0" smtClean="0"/>
              <a:t> </a:t>
            </a:r>
            <a:r>
              <a:rPr lang="hu-HU" b="1" dirty="0" err="1" smtClean="0"/>
              <a:t>Functions</a:t>
            </a:r>
            <a:endParaRPr lang="hu-HU" b="1" dirty="0" smtClean="0"/>
          </a:p>
          <a:p>
            <a:r>
              <a:rPr lang="hu-HU" b="1" dirty="0" err="1" smtClean="0"/>
              <a:t>Environment</a:t>
            </a:r>
            <a:r>
              <a:rPr lang="hu-HU" b="1" dirty="0" smtClean="0"/>
              <a:t> and </a:t>
            </a:r>
            <a:r>
              <a:rPr lang="hu-HU" b="1" dirty="0" err="1" smtClean="0"/>
              <a:t>Identifier</a:t>
            </a:r>
            <a:r>
              <a:rPr lang="hu-HU" b="1" dirty="0" smtClean="0"/>
              <a:t> </a:t>
            </a:r>
            <a:r>
              <a:rPr lang="hu-HU" b="1" dirty="0" err="1" smtClean="0"/>
              <a:t>Functions</a:t>
            </a:r>
            <a:r>
              <a:rPr lang="hu-HU" b="1" dirty="0" smtClean="0"/>
              <a:t> </a:t>
            </a:r>
          </a:p>
          <a:p>
            <a:r>
              <a:rPr lang="hu-HU" b="1" dirty="0" err="1" smtClean="0"/>
              <a:t>Geometric</a:t>
            </a:r>
            <a:r>
              <a:rPr lang="hu-HU" b="1" dirty="0" smtClean="0"/>
              <a:t>,</a:t>
            </a:r>
            <a:r>
              <a:rPr lang="hu-HU" b="1" dirty="0" smtClean="0">
                <a:effectLst/>
              </a:rPr>
              <a:t> Network </a:t>
            </a:r>
            <a:r>
              <a:rPr lang="hu-HU" b="1" dirty="0" err="1" smtClean="0">
                <a:effectLst/>
              </a:rPr>
              <a:t>Address</a:t>
            </a:r>
            <a:r>
              <a:rPr lang="hu-HU" b="1" dirty="0" smtClean="0">
                <a:effectLst/>
              </a:rPr>
              <a:t> </a:t>
            </a:r>
            <a:r>
              <a:rPr lang="hu-HU" b="1" dirty="0" err="1" smtClean="0"/>
              <a:t>Functions</a:t>
            </a:r>
            <a:endParaRPr lang="hu-HU" b="1" dirty="0" smtClean="0"/>
          </a:p>
        </p:txBody>
      </p:sp>
    </p:spTree>
    <p:extLst>
      <p:ext uri="{BB962C8B-B14F-4D97-AF65-F5344CB8AC3E}">
        <p14:creationId xmlns:p14="http://schemas.microsoft.com/office/powerpoint/2010/main" val="27128833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483079"/>
            <a:ext cx="10515600" cy="39709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200" b="1" dirty="0"/>
              <a:t>Csoport-függvények </a:t>
            </a:r>
            <a:r>
              <a:rPr lang="hu-HU" sz="3200" dirty="0"/>
              <a:t>(</a:t>
            </a:r>
            <a:r>
              <a:rPr lang="hu-HU" sz="3200" dirty="0" err="1"/>
              <a:t>Aggregate</a:t>
            </a:r>
            <a:r>
              <a:rPr lang="hu-HU" sz="3200" dirty="0"/>
              <a:t> </a:t>
            </a:r>
            <a:r>
              <a:rPr lang="hu-HU" sz="3200" dirty="0" err="1" smtClean="0"/>
              <a:t>Functions</a:t>
            </a:r>
            <a:r>
              <a:rPr lang="hu-HU" sz="3200" dirty="0" smtClean="0"/>
              <a:t>)</a:t>
            </a:r>
            <a:endParaRPr lang="hu-HU" sz="3200" b="1" dirty="0"/>
          </a:p>
          <a:p>
            <a:pPr marL="0" indent="0">
              <a:buNone/>
            </a:pPr>
            <a:r>
              <a:rPr lang="hu-HU" sz="3200" dirty="0" smtClean="0"/>
              <a:t>A </a:t>
            </a:r>
            <a:r>
              <a:rPr lang="hu-HU" sz="3200" dirty="0"/>
              <a:t>csoportfüggvények a számolásnál ignorálják (kihagyják) a NULL értéket, kivéve </a:t>
            </a:r>
            <a:r>
              <a:rPr lang="hu-HU" sz="3200" dirty="0" smtClean="0"/>
              <a:t>a COUNT</a:t>
            </a:r>
            <a:r>
              <a:rPr lang="hu-HU" sz="3200" dirty="0"/>
              <a:t>(*).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hu-HU" dirty="0" smtClean="0">
                <a:hlinkClick r:id="rId2"/>
              </a:rPr>
              <a:t>AVG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>
                <a:hlinkClick r:id="rId3"/>
              </a:rPr>
              <a:t>COUNT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>
                <a:hlinkClick r:id="rId4"/>
              </a:rPr>
              <a:t>MAX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>
                <a:hlinkClick r:id="rId5"/>
              </a:rPr>
              <a:t>MIN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>
                <a:hlinkClick r:id="rId6"/>
              </a:rPr>
              <a:t>SUM</a:t>
            </a:r>
            <a:endParaRPr lang="hu-HU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8860954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44129" y="167147"/>
            <a:ext cx="11336594" cy="672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err="1"/>
              <a:t>select</a:t>
            </a:r>
            <a:r>
              <a:rPr lang="hu-HU" dirty="0"/>
              <a:t> *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emp</a:t>
            </a:r>
            <a:r>
              <a:rPr lang="hu-HU" dirty="0"/>
              <a:t>;</a:t>
            </a:r>
          </a:p>
          <a:p>
            <a:r>
              <a:rPr lang="hu-H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EMPNO ENAME      JOB              MGR HIREDATE            SAL       COMM     DEPTNO</a:t>
            </a:r>
          </a:p>
          <a:p>
            <a:r>
              <a:rPr lang="hu-H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 ---------- --------- ---------- ------------ ---------- ---------- ----------</a:t>
            </a:r>
          </a:p>
          <a:p>
            <a:r>
              <a:rPr lang="hu-H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7839 KING       PRESIDENT            81-NOV.  -17       5000                    10</a:t>
            </a:r>
          </a:p>
          <a:p>
            <a:r>
              <a:rPr lang="hu-H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7698 BLAKE      MANAGER         7839 81-MÁJ.  -01       2850                    30</a:t>
            </a:r>
          </a:p>
          <a:p>
            <a:r>
              <a:rPr lang="hu-H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7782 CLARK      MANAGER         7839 81-JÚN.  -09       2450                    10</a:t>
            </a:r>
          </a:p>
          <a:p>
            <a:r>
              <a:rPr lang="hu-H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7566 JONES      MANAGER         7839 81-ÁPR.  -02       2975                    20</a:t>
            </a:r>
          </a:p>
          <a:p>
            <a:r>
              <a:rPr lang="hu-H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7654 MARTIN     SALESMAN        7698 81-SZEPT.-28       1250       1400         30</a:t>
            </a:r>
          </a:p>
          <a:p>
            <a:r>
              <a:rPr lang="hu-H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7499 ALLEN      SALESMAN        7698 81-FEBR. -20       1600        300         30</a:t>
            </a:r>
          </a:p>
          <a:p>
            <a:r>
              <a:rPr lang="hu-H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7844 TURNER     SALESMAN        7698 81-SZEPT.-08       1500          0         30</a:t>
            </a:r>
          </a:p>
          <a:p>
            <a:r>
              <a:rPr lang="hu-H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7900 JAMES      CLERK           7698 81-DEC.  -03        950                    30</a:t>
            </a:r>
          </a:p>
          <a:p>
            <a:r>
              <a:rPr lang="hu-H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7521 WARD       SALESMAN        7698 81-FEBR. -22       1250        500         30</a:t>
            </a:r>
          </a:p>
          <a:p>
            <a:r>
              <a:rPr lang="hu-H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7902 FORD       ANALYST         7566 81-DEC.  -03       3000                    20</a:t>
            </a:r>
          </a:p>
          <a:p>
            <a:r>
              <a:rPr lang="hu-H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7369 SMITH      CLERK           7902 80-DEC.  -17        800                    20</a:t>
            </a:r>
          </a:p>
          <a:p>
            <a:r>
              <a:rPr lang="hu-H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7788 SCOTT      ANALYST         7566 82-DEC.  -09       3000                    20</a:t>
            </a:r>
          </a:p>
          <a:p>
            <a:r>
              <a:rPr lang="hu-H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7876 ADAMS      CLERK           7788 83-JAN.  -12       1100                    20</a:t>
            </a:r>
          </a:p>
          <a:p>
            <a:r>
              <a:rPr lang="hu-H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7934 MILLER     CLERK           7782 82-JAN.  -23       1300                    10</a:t>
            </a:r>
          </a:p>
          <a:p>
            <a:r>
              <a:rPr lang="hu-H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8000 PROBA      DOLGOZO              80-NOV.  -27       6000                    50</a:t>
            </a:r>
          </a:p>
          <a:p>
            <a:r>
              <a:rPr lang="hu-HU" sz="2200" dirty="0" err="1" smtClean="0"/>
              <a:t>select</a:t>
            </a:r>
            <a:r>
              <a:rPr lang="hu-HU" sz="2200" dirty="0" smtClean="0"/>
              <a:t> </a:t>
            </a:r>
            <a:r>
              <a:rPr lang="hu-HU" sz="2200" dirty="0" err="1"/>
              <a:t>count</a:t>
            </a:r>
            <a:r>
              <a:rPr lang="hu-HU" sz="2200" dirty="0"/>
              <a:t>(</a:t>
            </a:r>
            <a:r>
              <a:rPr lang="hu-HU" sz="2200" dirty="0" err="1"/>
              <a:t>sal</a:t>
            </a:r>
            <a:r>
              <a:rPr lang="hu-HU" sz="2200" dirty="0"/>
              <a:t>),</a:t>
            </a:r>
            <a:r>
              <a:rPr lang="hu-HU" sz="2200" dirty="0" err="1"/>
              <a:t>count</a:t>
            </a:r>
            <a:r>
              <a:rPr lang="hu-HU" sz="2200" dirty="0"/>
              <a:t>(</a:t>
            </a:r>
            <a:r>
              <a:rPr lang="hu-HU" sz="2200" dirty="0" err="1"/>
              <a:t>comm</a:t>
            </a:r>
            <a:r>
              <a:rPr lang="hu-HU" sz="2200" dirty="0"/>
              <a:t>),</a:t>
            </a:r>
            <a:r>
              <a:rPr lang="hu-HU" sz="2200" dirty="0" err="1"/>
              <a:t>count</a:t>
            </a:r>
            <a:r>
              <a:rPr lang="hu-HU" sz="2200" dirty="0"/>
              <a:t>(*) </a:t>
            </a:r>
            <a:r>
              <a:rPr lang="hu-HU" sz="2200" dirty="0" err="1"/>
              <a:t>from</a:t>
            </a:r>
            <a:r>
              <a:rPr lang="hu-HU" sz="2200" dirty="0"/>
              <a:t> </a:t>
            </a:r>
            <a:r>
              <a:rPr lang="hu-HU" sz="2200" dirty="0" err="1"/>
              <a:t>emp</a:t>
            </a:r>
            <a:r>
              <a:rPr lang="hu-HU" sz="2200" dirty="0" smtClean="0"/>
              <a:t>;  </a:t>
            </a:r>
            <a:r>
              <a:rPr lang="hu-HU" sz="2400" dirty="0" smtClean="0"/>
              <a:t>	</a:t>
            </a:r>
            <a:r>
              <a:rPr lang="hu-HU" sz="1600" dirty="0" smtClean="0"/>
              <a:t>(15,4,15)</a:t>
            </a:r>
            <a:endParaRPr lang="hu-HU" sz="6000" dirty="0"/>
          </a:p>
          <a:p>
            <a:r>
              <a:rPr lang="hu-HU" sz="2200" dirty="0" err="1"/>
              <a:t>select</a:t>
            </a:r>
            <a:r>
              <a:rPr lang="hu-HU" sz="2200" dirty="0"/>
              <a:t> sum(</a:t>
            </a:r>
            <a:r>
              <a:rPr lang="hu-HU" sz="2200" dirty="0" err="1"/>
              <a:t>sal</a:t>
            </a:r>
            <a:r>
              <a:rPr lang="hu-HU" sz="2200" dirty="0"/>
              <a:t>),sum(</a:t>
            </a:r>
            <a:r>
              <a:rPr lang="hu-HU" sz="2200" dirty="0" err="1"/>
              <a:t>comm</a:t>
            </a:r>
            <a:r>
              <a:rPr lang="hu-HU" sz="2200" dirty="0"/>
              <a:t>) </a:t>
            </a:r>
            <a:r>
              <a:rPr lang="hu-HU" sz="2200" dirty="0" err="1"/>
              <a:t>from</a:t>
            </a:r>
            <a:r>
              <a:rPr lang="hu-HU" sz="2200" dirty="0"/>
              <a:t> </a:t>
            </a:r>
            <a:r>
              <a:rPr lang="hu-HU" sz="2200" dirty="0" err="1"/>
              <a:t>emp</a:t>
            </a:r>
            <a:r>
              <a:rPr lang="hu-HU" sz="2200" dirty="0"/>
              <a:t>; </a:t>
            </a:r>
            <a:r>
              <a:rPr lang="hu-HU" sz="2400" dirty="0" smtClean="0"/>
              <a:t>			</a:t>
            </a:r>
            <a:r>
              <a:rPr lang="hu-HU" sz="1600" dirty="0" smtClean="0"/>
              <a:t>(35025,2200)</a:t>
            </a:r>
            <a:endParaRPr lang="hu-HU" sz="1600" dirty="0"/>
          </a:p>
          <a:p>
            <a:r>
              <a:rPr lang="hu-HU" sz="2200" dirty="0" err="1"/>
              <a:t>select</a:t>
            </a:r>
            <a:r>
              <a:rPr lang="hu-HU" sz="2200" dirty="0"/>
              <a:t> </a:t>
            </a:r>
            <a:r>
              <a:rPr lang="hu-HU" sz="2200" dirty="0" err="1"/>
              <a:t>avg</a:t>
            </a:r>
            <a:r>
              <a:rPr lang="hu-HU" sz="2200" dirty="0"/>
              <a:t>(</a:t>
            </a:r>
            <a:r>
              <a:rPr lang="hu-HU" sz="2200" dirty="0" err="1"/>
              <a:t>sal</a:t>
            </a:r>
            <a:r>
              <a:rPr lang="hu-HU" sz="2200" dirty="0"/>
              <a:t>),</a:t>
            </a:r>
            <a:r>
              <a:rPr lang="hu-HU" sz="2200" dirty="0" err="1"/>
              <a:t>avg</a:t>
            </a:r>
            <a:r>
              <a:rPr lang="hu-HU" sz="2200" dirty="0"/>
              <a:t>(</a:t>
            </a:r>
            <a:r>
              <a:rPr lang="hu-HU" sz="2200" dirty="0" err="1"/>
              <a:t>comm</a:t>
            </a:r>
            <a:r>
              <a:rPr lang="hu-HU" sz="2200" dirty="0"/>
              <a:t>) </a:t>
            </a:r>
            <a:r>
              <a:rPr lang="hu-HU" sz="2200" dirty="0" err="1"/>
              <a:t>from</a:t>
            </a:r>
            <a:r>
              <a:rPr lang="hu-HU" sz="2200" dirty="0"/>
              <a:t> </a:t>
            </a:r>
            <a:r>
              <a:rPr lang="hu-HU" sz="2200" dirty="0" err="1"/>
              <a:t>emp</a:t>
            </a:r>
            <a:r>
              <a:rPr lang="hu-HU" sz="2200" dirty="0"/>
              <a:t>; </a:t>
            </a:r>
            <a:r>
              <a:rPr lang="hu-HU" sz="2400" dirty="0" smtClean="0"/>
              <a:t>			</a:t>
            </a:r>
            <a:r>
              <a:rPr lang="hu-HU" sz="1600" dirty="0" smtClean="0"/>
              <a:t>(2335,550)</a:t>
            </a:r>
            <a:endParaRPr lang="hu-HU" sz="1600" dirty="0"/>
          </a:p>
          <a:p>
            <a:r>
              <a:rPr lang="hu-HU" sz="2200" dirty="0" err="1"/>
              <a:t>select</a:t>
            </a:r>
            <a:r>
              <a:rPr lang="hu-HU" sz="2200" dirty="0"/>
              <a:t> </a:t>
            </a:r>
            <a:r>
              <a:rPr lang="hu-HU" sz="2200" dirty="0" smtClean="0"/>
              <a:t>min(</a:t>
            </a:r>
            <a:r>
              <a:rPr lang="hu-HU" sz="2200" dirty="0" err="1" smtClean="0"/>
              <a:t>sal</a:t>
            </a:r>
            <a:r>
              <a:rPr lang="hu-HU" sz="2200" dirty="0"/>
              <a:t>),</a:t>
            </a:r>
            <a:r>
              <a:rPr lang="hu-HU" sz="2200" dirty="0" err="1" smtClean="0"/>
              <a:t>max</a:t>
            </a:r>
            <a:r>
              <a:rPr lang="hu-HU" sz="2200" dirty="0" smtClean="0"/>
              <a:t>(</a:t>
            </a:r>
            <a:r>
              <a:rPr lang="hu-HU" sz="2200" dirty="0" err="1" smtClean="0"/>
              <a:t>sal</a:t>
            </a:r>
            <a:r>
              <a:rPr lang="hu-HU" sz="2200" dirty="0"/>
              <a:t>) </a:t>
            </a:r>
            <a:r>
              <a:rPr lang="hu-HU" sz="2200" dirty="0" err="1"/>
              <a:t>from</a:t>
            </a:r>
            <a:r>
              <a:rPr lang="hu-HU" sz="2200" dirty="0"/>
              <a:t> </a:t>
            </a:r>
            <a:r>
              <a:rPr lang="hu-HU" sz="2200" dirty="0" err="1"/>
              <a:t>emp</a:t>
            </a:r>
            <a:r>
              <a:rPr lang="hu-HU" sz="2200" dirty="0"/>
              <a:t>;</a:t>
            </a:r>
            <a:r>
              <a:rPr lang="hu-HU" sz="2400" dirty="0"/>
              <a:t>	</a:t>
            </a:r>
            <a:r>
              <a:rPr lang="hu-HU" sz="2400" dirty="0" smtClean="0"/>
              <a:t>		</a:t>
            </a:r>
            <a:r>
              <a:rPr lang="hu-HU" sz="1600" dirty="0" smtClean="0"/>
              <a:t>(800,6000)</a:t>
            </a:r>
            <a:endParaRPr lang="hu-HU" sz="1600" dirty="0"/>
          </a:p>
          <a:p>
            <a:endParaRPr lang="hu-HU" sz="1100" dirty="0" smtClean="0"/>
          </a:p>
          <a:p>
            <a:r>
              <a:rPr lang="hu-HU" sz="2200" dirty="0" err="1" smtClean="0"/>
              <a:t>select</a:t>
            </a:r>
            <a:r>
              <a:rPr lang="hu-HU" sz="2200" dirty="0" smtClean="0"/>
              <a:t> </a:t>
            </a:r>
            <a:r>
              <a:rPr lang="hu-HU" sz="2200" dirty="0" err="1"/>
              <a:t>count</a:t>
            </a:r>
            <a:r>
              <a:rPr lang="hu-HU" sz="2200" dirty="0"/>
              <a:t>(</a:t>
            </a:r>
            <a:r>
              <a:rPr lang="hu-HU" sz="2200" dirty="0" err="1"/>
              <a:t>job</a:t>
            </a:r>
            <a:r>
              <a:rPr lang="hu-HU" sz="2200" dirty="0"/>
              <a:t>), </a:t>
            </a:r>
            <a:r>
              <a:rPr lang="hu-HU" sz="2200" dirty="0" err="1"/>
              <a:t>count</a:t>
            </a:r>
            <a:r>
              <a:rPr lang="hu-HU" sz="2200" dirty="0"/>
              <a:t>(*)</a:t>
            </a:r>
            <a:r>
              <a:rPr lang="hu-HU" sz="2200" dirty="0" err="1"/>
              <a:t>from</a:t>
            </a:r>
            <a:r>
              <a:rPr lang="hu-HU" sz="2200" dirty="0"/>
              <a:t> </a:t>
            </a:r>
            <a:r>
              <a:rPr lang="hu-HU" sz="2200" dirty="0" err="1"/>
              <a:t>emp</a:t>
            </a:r>
            <a:r>
              <a:rPr lang="hu-HU" sz="2200" dirty="0" smtClean="0"/>
              <a:t>;</a:t>
            </a:r>
            <a:r>
              <a:rPr lang="hu-HU" sz="2400" dirty="0" smtClean="0"/>
              <a:t>			</a:t>
            </a:r>
            <a:r>
              <a:rPr lang="hu-HU" sz="2000" dirty="0" smtClean="0"/>
              <a:t>(15,15)</a:t>
            </a:r>
            <a:endParaRPr lang="hu-HU" sz="2000" dirty="0"/>
          </a:p>
          <a:p>
            <a:r>
              <a:rPr lang="hu-HU" sz="2200" dirty="0" err="1"/>
              <a:t>select</a:t>
            </a:r>
            <a:r>
              <a:rPr lang="hu-HU" sz="2200" dirty="0"/>
              <a:t> </a:t>
            </a:r>
            <a:r>
              <a:rPr lang="hu-HU" sz="2200" dirty="0" smtClean="0"/>
              <a:t>min(</a:t>
            </a:r>
            <a:r>
              <a:rPr lang="hu-HU" sz="2200" dirty="0" err="1" smtClean="0"/>
              <a:t>job</a:t>
            </a:r>
            <a:r>
              <a:rPr lang="hu-HU" sz="2200" dirty="0"/>
              <a:t>), </a:t>
            </a:r>
            <a:r>
              <a:rPr lang="hu-HU" sz="2200" dirty="0" err="1" smtClean="0"/>
              <a:t>max</a:t>
            </a:r>
            <a:r>
              <a:rPr lang="hu-HU" sz="2200" dirty="0" smtClean="0"/>
              <a:t>(</a:t>
            </a:r>
            <a:r>
              <a:rPr lang="hu-HU" sz="2200" dirty="0" err="1" smtClean="0"/>
              <a:t>job</a:t>
            </a:r>
            <a:r>
              <a:rPr lang="hu-HU" sz="2200" dirty="0"/>
              <a:t>) </a:t>
            </a:r>
            <a:r>
              <a:rPr lang="hu-HU" sz="2200" dirty="0" err="1"/>
              <a:t>from</a:t>
            </a:r>
            <a:r>
              <a:rPr lang="hu-HU" sz="2200" dirty="0"/>
              <a:t> </a:t>
            </a:r>
            <a:r>
              <a:rPr lang="hu-HU" sz="2200" dirty="0" err="1"/>
              <a:t>emp</a:t>
            </a:r>
            <a:r>
              <a:rPr lang="hu-HU" sz="2200" dirty="0"/>
              <a:t>;	</a:t>
            </a:r>
            <a:r>
              <a:rPr lang="hu-HU" sz="2400" dirty="0"/>
              <a:t>		</a:t>
            </a:r>
            <a:r>
              <a:rPr lang="hu-HU" dirty="0" smtClean="0"/>
              <a:t>(ANALYST,SALESMAN)</a:t>
            </a:r>
          </a:p>
          <a:p>
            <a:r>
              <a:rPr lang="hu-HU" sz="2200" dirty="0" err="1"/>
              <a:t>select</a:t>
            </a:r>
            <a:r>
              <a:rPr lang="hu-HU" sz="2200" dirty="0"/>
              <a:t> min(</a:t>
            </a:r>
            <a:r>
              <a:rPr lang="hu-HU" sz="2200" dirty="0" err="1"/>
              <a:t>hiredate</a:t>
            </a:r>
            <a:r>
              <a:rPr lang="hu-HU" sz="2200" dirty="0"/>
              <a:t>) </a:t>
            </a:r>
            <a:r>
              <a:rPr lang="hu-HU" sz="2200" dirty="0" err="1"/>
              <a:t>from</a:t>
            </a:r>
            <a:r>
              <a:rPr lang="hu-HU" sz="2200" dirty="0"/>
              <a:t> </a:t>
            </a:r>
            <a:r>
              <a:rPr lang="hu-HU" sz="2200" dirty="0" err="1"/>
              <a:t>emp</a:t>
            </a:r>
            <a:r>
              <a:rPr lang="hu-HU" sz="2200" dirty="0"/>
              <a:t>;				</a:t>
            </a:r>
            <a:r>
              <a:rPr lang="hu-HU" sz="1600" dirty="0"/>
              <a:t>80-NOV.  -27</a:t>
            </a:r>
          </a:p>
        </p:txBody>
      </p:sp>
    </p:spTree>
    <p:extLst>
      <p:ext uri="{BB962C8B-B14F-4D97-AF65-F5344CB8AC3E}">
        <p14:creationId xmlns:p14="http://schemas.microsoft.com/office/powerpoint/2010/main" val="41285192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552091"/>
            <a:ext cx="10515600" cy="562487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hu-HU" sz="2400" dirty="0">
                <a:hlinkClick r:id="rId2"/>
              </a:rPr>
              <a:t>FIRST</a:t>
            </a:r>
            <a:endParaRPr lang="hu-HU" sz="24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hu-HU" sz="2400" dirty="0">
                <a:hlinkClick r:id="rId3"/>
              </a:rPr>
              <a:t>LAST</a:t>
            </a:r>
            <a:endParaRPr lang="hu-HU" sz="24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hu-HU" sz="2400" dirty="0">
                <a:hlinkClick r:id="rId4"/>
              </a:rPr>
              <a:t>MEDIAN</a:t>
            </a:r>
            <a:endParaRPr lang="hu-HU" sz="2400" dirty="0"/>
          </a:p>
          <a:p>
            <a:pPr marL="0" indent="0">
              <a:buNone/>
            </a:pPr>
            <a:r>
              <a:rPr lang="hu-HU" sz="2400" dirty="0">
                <a:hlinkClick r:id="rId5"/>
              </a:rPr>
              <a:t>STDDEV</a:t>
            </a:r>
            <a:endParaRPr lang="hu-HU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hlinkClick r:id="rId6"/>
              </a:rPr>
              <a:t>COVAR_POP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>
                <a:hlinkClick r:id="rId7"/>
              </a:rPr>
              <a:t>COVAR_SAMP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>
                <a:hlinkClick r:id="rId8"/>
              </a:rPr>
              <a:t>CUME_DIST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>
                <a:hlinkClick r:id="rId9"/>
              </a:rPr>
              <a:t>DENSE_RANK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>
                <a:hlinkClick r:id="rId10"/>
              </a:rPr>
              <a:t>GROUP_ID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>
                <a:hlinkClick r:id="rId11"/>
              </a:rPr>
              <a:t>GROUPING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>
                <a:hlinkClick r:id="rId12"/>
              </a:rPr>
              <a:t>GROUPING_ID</a:t>
            </a:r>
            <a:endParaRPr lang="hu-HU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hlinkClick r:id="rId13"/>
              </a:rPr>
              <a:t>PERCENTILE_CONT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>
                <a:hlinkClick r:id="rId14"/>
              </a:rPr>
              <a:t>PERCENTILE_DISC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>
                <a:hlinkClick r:id="rId15"/>
              </a:rPr>
              <a:t>PERCENT_RANK</a:t>
            </a:r>
            <a:endParaRPr lang="hu-HU" sz="2400" dirty="0" smtClean="0">
              <a:hlinkClick r:id="rId16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hlinkClick r:id="rId16"/>
              </a:rPr>
              <a:t>REGR_ (</a:t>
            </a:r>
            <a:r>
              <a:rPr lang="hu-HU" sz="2400" dirty="0" err="1" smtClean="0">
                <a:hlinkClick r:id="rId16"/>
              </a:rPr>
              <a:t>Linear</a:t>
            </a:r>
            <a:r>
              <a:rPr lang="hu-HU" sz="2400" dirty="0" smtClean="0">
                <a:hlinkClick r:id="rId16"/>
              </a:rPr>
              <a:t> </a:t>
            </a:r>
            <a:r>
              <a:rPr lang="hu-HU" sz="2400" dirty="0" err="1" smtClean="0">
                <a:hlinkClick r:id="rId16"/>
              </a:rPr>
              <a:t>Regression</a:t>
            </a:r>
            <a:r>
              <a:rPr lang="hu-HU" sz="2400" dirty="0" smtClean="0">
                <a:hlinkClick r:id="rId16"/>
              </a:rPr>
              <a:t>) </a:t>
            </a:r>
            <a:r>
              <a:rPr lang="hu-HU" sz="2400" dirty="0" err="1" smtClean="0">
                <a:hlinkClick r:id="rId16"/>
              </a:rPr>
              <a:t>Functions</a:t>
            </a:r>
            <a:r>
              <a:rPr lang="hu-HU" sz="1400" dirty="0" smtClean="0"/>
              <a:t/>
            </a:r>
            <a:br>
              <a:rPr lang="hu-HU" sz="1400" dirty="0" smtClean="0"/>
            </a:b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29112911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552091"/>
            <a:ext cx="10515600" cy="562487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dirty="0" smtClean="0">
                <a:hlinkClick r:id="rId2"/>
              </a:rPr>
              <a:t>STATS_BINOMIAL_TEST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>
                <a:hlinkClick r:id="rId3"/>
              </a:rPr>
              <a:t>STATS_CROSSTAB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>
                <a:hlinkClick r:id="rId4"/>
              </a:rPr>
              <a:t>STATS_F_TEST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>
                <a:hlinkClick r:id="rId5"/>
              </a:rPr>
              <a:t>STATS_KS_TEST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>
                <a:hlinkClick r:id="rId6"/>
              </a:rPr>
              <a:t>STATS_MODE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>
                <a:hlinkClick r:id="rId7"/>
              </a:rPr>
              <a:t>STATS_MW_TEST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>
                <a:hlinkClick r:id="rId8"/>
              </a:rPr>
              <a:t>STATS_ONE_WAY_ANOVA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>
                <a:hlinkClick r:id="rId9"/>
              </a:rPr>
              <a:t>STATS_T_TEST_*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>
                <a:hlinkClick r:id="rId10"/>
              </a:rPr>
              <a:t>STATS_WSR_TEST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>
                <a:hlinkClick r:id="rId11"/>
              </a:rPr>
              <a:t>STDDEV_POP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>
                <a:hlinkClick r:id="rId12"/>
              </a:rPr>
              <a:t>STDDEV_SAMP</a:t>
            </a:r>
            <a:endParaRPr lang="hu-HU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dirty="0" smtClean="0">
                <a:hlinkClick r:id="rId13"/>
              </a:rPr>
              <a:t>VAR_POP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>
                <a:hlinkClick r:id="rId14"/>
              </a:rPr>
              <a:t>VAR_SAMP</a:t>
            </a: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965852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569343"/>
            <a:ext cx="10515600" cy="569344"/>
          </a:xfrm>
        </p:spPr>
        <p:txBody>
          <a:bodyPr/>
          <a:lstStyle/>
          <a:p>
            <a:pPr marL="0" indent="0">
              <a:buNone/>
            </a:pPr>
            <a:r>
              <a:rPr lang="hu-HU" b="1" dirty="0" err="1" smtClean="0"/>
              <a:t>Sequence</a:t>
            </a:r>
            <a:r>
              <a:rPr lang="hu-HU" b="1" dirty="0" smtClean="0"/>
              <a:t> </a:t>
            </a:r>
            <a:r>
              <a:rPr lang="hu-HU" b="1" dirty="0" err="1" smtClean="0"/>
              <a:t>Functions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718" y="1138686"/>
            <a:ext cx="10754559" cy="239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290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534838"/>
            <a:ext cx="10515600" cy="592468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CASE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CASE</a:t>
            </a:r>
            <a:endParaRPr lang="hu-HU" dirty="0" smtClean="0"/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   </a:t>
            </a:r>
            <a:r>
              <a:rPr lang="en-US" dirty="0" smtClean="0"/>
              <a:t>WHEN condition THEN result</a:t>
            </a:r>
          </a:p>
          <a:p>
            <a:pPr marL="0" indent="0">
              <a:buNone/>
            </a:pPr>
            <a:r>
              <a:rPr lang="en-US" dirty="0" smtClean="0"/>
              <a:t>     [WHEN ...]</a:t>
            </a:r>
          </a:p>
          <a:p>
            <a:pPr marL="0" indent="0">
              <a:buNone/>
            </a:pPr>
            <a:r>
              <a:rPr lang="en-US" dirty="0" smtClean="0"/>
              <a:t>     [ELSE result]</a:t>
            </a:r>
          </a:p>
          <a:p>
            <a:pPr marL="0" indent="0">
              <a:buNone/>
            </a:pPr>
            <a:r>
              <a:rPr lang="en-US" dirty="0" smtClean="0"/>
              <a:t>END</a:t>
            </a:r>
            <a:endParaRPr lang="hu-HU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CASE expression</a:t>
            </a:r>
          </a:p>
          <a:p>
            <a:pPr marL="0" indent="0">
              <a:buNone/>
            </a:pPr>
            <a:r>
              <a:rPr lang="en-US" dirty="0" smtClean="0"/>
              <a:t>    WHEN expression THEN result</a:t>
            </a:r>
          </a:p>
          <a:p>
            <a:pPr marL="0" indent="0">
              <a:buNone/>
            </a:pPr>
            <a:r>
              <a:rPr lang="en-US" dirty="0" smtClean="0"/>
              <a:t>    [WHEN ...]</a:t>
            </a:r>
          </a:p>
          <a:p>
            <a:pPr marL="0" indent="0">
              <a:buNone/>
            </a:pPr>
            <a:r>
              <a:rPr lang="en-US" dirty="0" smtClean="0"/>
              <a:t>    [ELSE result]</a:t>
            </a:r>
          </a:p>
          <a:p>
            <a:pPr marL="0" indent="0">
              <a:buNone/>
            </a:pPr>
            <a:r>
              <a:rPr lang="en-US" dirty="0" smtClean="0"/>
              <a:t>END</a:t>
            </a: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542510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517585"/>
            <a:ext cx="10515600" cy="565937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sz="3500" b="1" dirty="0" smtClean="0"/>
              <a:t>Csoportok képzése</a:t>
            </a:r>
          </a:p>
          <a:p>
            <a:pPr marL="0" indent="0">
              <a:buNone/>
            </a:pPr>
            <a:r>
              <a:rPr lang="hu-HU" sz="3200" dirty="0"/>
              <a:t>A kiválasztott sorok csoportosítására, csoportokon műveletek végzésére és a csoportok közötti válogatásra alkalmazható.</a:t>
            </a:r>
          </a:p>
          <a:p>
            <a:pPr marL="0" indent="0">
              <a:buNone/>
            </a:pPr>
            <a:r>
              <a:rPr lang="hu-HU" sz="3200" b="1" dirty="0"/>
              <a:t>SELECT </a:t>
            </a:r>
            <a:r>
              <a:rPr lang="hu-HU" sz="3200" b="1" dirty="0" smtClean="0"/>
              <a:t>...  FROM ... [WHERE ...]</a:t>
            </a:r>
          </a:p>
          <a:p>
            <a:pPr marL="0" indent="0">
              <a:buNone/>
            </a:pPr>
            <a:r>
              <a:rPr lang="hu-HU" sz="3200" b="1" dirty="0"/>
              <a:t> </a:t>
            </a:r>
            <a:r>
              <a:rPr lang="hu-HU" sz="3200" b="1" dirty="0" smtClean="0"/>
              <a:t>GROUP </a:t>
            </a:r>
            <a:r>
              <a:rPr lang="hu-HU" sz="3200" b="1" dirty="0"/>
              <a:t>BY </a:t>
            </a:r>
            <a:r>
              <a:rPr lang="hu-HU" sz="3200" dirty="0"/>
              <a:t>o_kifejezés ,...</a:t>
            </a:r>
          </a:p>
          <a:p>
            <a:pPr marL="0" indent="0">
              <a:buNone/>
            </a:pPr>
            <a:r>
              <a:rPr lang="hu-HU" sz="3200" b="1" dirty="0" smtClean="0"/>
              <a:t> 	[</a:t>
            </a:r>
            <a:r>
              <a:rPr lang="hu-HU" sz="3200" b="1" dirty="0"/>
              <a:t>HAVING </a:t>
            </a:r>
            <a:r>
              <a:rPr lang="hu-HU" sz="3200" dirty="0" err="1"/>
              <a:t>csoportkiválasztási</a:t>
            </a:r>
            <a:r>
              <a:rPr lang="hu-HU" sz="3200" dirty="0"/>
              <a:t>_feltétel]</a:t>
            </a:r>
          </a:p>
          <a:p>
            <a:pPr marL="0" indent="0">
              <a:buNone/>
            </a:pPr>
            <a:r>
              <a:rPr lang="hu-HU" sz="3200" b="1" dirty="0" smtClean="0"/>
              <a:t> …</a:t>
            </a:r>
            <a:r>
              <a:rPr lang="hu-HU" sz="3200" dirty="0" smtClean="0"/>
              <a:t>;</a:t>
            </a:r>
            <a:endParaRPr lang="hu-HU" sz="3200" dirty="0"/>
          </a:p>
          <a:p>
            <a:pPr marL="0" indent="0">
              <a:buNone/>
            </a:pPr>
            <a:r>
              <a:rPr lang="hu-HU" sz="3200" dirty="0"/>
              <a:t>A </a:t>
            </a:r>
            <a:r>
              <a:rPr lang="hu-HU" sz="3200" b="1" dirty="0"/>
              <a:t>GROUP BY </a:t>
            </a:r>
            <a:r>
              <a:rPr lang="hu-HU" sz="3200" dirty="0"/>
              <a:t>után megadott </a:t>
            </a:r>
            <a:r>
              <a:rPr lang="hu-HU" sz="3200" dirty="0" smtClean="0"/>
              <a:t>kifejezés(</a:t>
            </a:r>
            <a:r>
              <a:rPr lang="hu-HU" sz="3200" dirty="0" err="1" smtClean="0"/>
              <a:t>ek</a:t>
            </a:r>
            <a:r>
              <a:rPr lang="hu-HU" sz="3200" dirty="0" smtClean="0"/>
              <a:t>) határozza(k) </a:t>
            </a:r>
            <a:r>
              <a:rPr lang="hu-HU" sz="3200" dirty="0"/>
              <a:t>meg azt, hogy a sorok csoportosítása mely </a:t>
            </a:r>
            <a:r>
              <a:rPr lang="hu-HU" sz="3200" dirty="0" smtClean="0"/>
              <a:t>szempont(ok</a:t>
            </a:r>
            <a:r>
              <a:rPr lang="hu-HU" sz="3200" dirty="0"/>
              <a:t>) értéke szerint történjen</a:t>
            </a:r>
            <a:r>
              <a:rPr lang="hu-HU" sz="3200" dirty="0" smtClean="0"/>
              <a:t>.</a:t>
            </a:r>
            <a:endParaRPr lang="hu-HU" sz="3200" dirty="0"/>
          </a:p>
          <a:p>
            <a:pPr marL="0" indent="0">
              <a:buNone/>
            </a:pPr>
            <a:r>
              <a:rPr lang="hu-HU" sz="3200" b="1" dirty="0"/>
              <a:t>HAVING </a:t>
            </a:r>
            <a:r>
              <a:rPr lang="hu-HU" sz="3200" dirty="0"/>
              <a:t>részben adható meg a csoportok közüli válogatás feltétele.</a:t>
            </a:r>
          </a:p>
          <a:p>
            <a:pPr marL="0" indent="0">
              <a:buNone/>
            </a:pPr>
            <a:r>
              <a:rPr lang="hu-HU" sz="3200" dirty="0"/>
              <a:t>Ha nincs GROUP BY egy </a:t>
            </a:r>
            <a:r>
              <a:rPr lang="hu-HU" sz="3200" dirty="0" err="1"/>
              <a:t>SELECT-ben</a:t>
            </a:r>
            <a:r>
              <a:rPr lang="hu-HU" sz="3200" dirty="0"/>
              <a:t>, akkor egyetlen csoportot képez a teljes </a:t>
            </a:r>
            <a:r>
              <a:rPr lang="hu-HU" sz="3200" dirty="0" smtClean="0"/>
              <a:t>eredmény.</a:t>
            </a:r>
            <a:endParaRPr lang="hu-HU" sz="3200" dirty="0"/>
          </a:p>
          <a:p>
            <a:pPr marL="0" indent="0">
              <a:buNone/>
            </a:pP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337023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14400" y="607443"/>
            <a:ext cx="10515600" cy="59349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 smtClean="0"/>
              <a:t>Összekapcsolások </a:t>
            </a:r>
            <a:r>
              <a:rPr lang="hu-HU" b="1" dirty="0"/>
              <a:t>az </a:t>
            </a:r>
            <a:r>
              <a:rPr lang="hu-HU" b="1" dirty="0" smtClean="0"/>
              <a:t>SQL-ben (JOIN)</a:t>
            </a:r>
          </a:p>
          <a:p>
            <a:pPr marL="0" indent="0">
              <a:buNone/>
            </a:pPr>
            <a:r>
              <a:rPr lang="hu-HU" dirty="0"/>
              <a:t>Két relációra az összekapcsolás-művelet különféle változatait alkalmazva </a:t>
            </a:r>
            <a:r>
              <a:rPr lang="hu-HU" dirty="0" smtClean="0"/>
              <a:t>számos új </a:t>
            </a:r>
            <a:r>
              <a:rPr lang="hu-HU" dirty="0"/>
              <a:t>relációt tudunk előállítani. A változatok közé tartozik a Descartes-szorzat, </a:t>
            </a:r>
            <a:r>
              <a:rPr lang="hu-HU" dirty="0" smtClean="0"/>
              <a:t>a természetes </a:t>
            </a:r>
            <a:r>
              <a:rPr lang="hu-HU" dirty="0"/>
              <a:t>összekapcsolás, a </a:t>
            </a:r>
            <a:r>
              <a:rPr lang="hu-HU" dirty="0" smtClean="0"/>
              <a:t>théta-összekapcsolás </a:t>
            </a:r>
            <a:r>
              <a:rPr lang="hu-HU" dirty="0"/>
              <a:t>és a külső összekapcsolások</a:t>
            </a:r>
            <a:r>
              <a:rPr lang="hu-HU" dirty="0" smtClean="0"/>
              <a:t>.</a:t>
            </a:r>
          </a:p>
          <a:p>
            <a:pPr marL="0" indent="0">
              <a:buNone/>
            </a:pPr>
            <a:r>
              <a:rPr lang="hu-HU" sz="2400" dirty="0" smtClean="0"/>
              <a:t>T1 CROSS JOIN T2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000" dirty="0" smtClean="0"/>
              <a:t>Megjegyzés: FROM T1 CROSS JOIN T2 is </a:t>
            </a:r>
            <a:r>
              <a:rPr lang="hu-HU" sz="2000" dirty="0" err="1" smtClean="0"/>
              <a:t>equivalent</a:t>
            </a:r>
            <a:r>
              <a:rPr lang="hu-HU" sz="2000" dirty="0" smtClean="0"/>
              <a:t> </a:t>
            </a:r>
            <a:r>
              <a:rPr lang="hu-HU" sz="2000" dirty="0" err="1" smtClean="0"/>
              <a:t>to</a:t>
            </a:r>
            <a:r>
              <a:rPr lang="hu-HU" sz="2000" dirty="0" smtClean="0"/>
              <a:t> FROM T1 INNER JOIN T2 ON TRUE. </a:t>
            </a:r>
            <a:r>
              <a:rPr lang="hu-HU" sz="2000" dirty="0" err="1" smtClean="0"/>
              <a:t>It</a:t>
            </a:r>
            <a:r>
              <a:rPr lang="hu-HU" sz="2000" dirty="0" smtClean="0"/>
              <a:t> is </a:t>
            </a:r>
            <a:r>
              <a:rPr lang="hu-HU" sz="2000" dirty="0" err="1" smtClean="0"/>
              <a:t>also</a:t>
            </a:r>
            <a:r>
              <a:rPr lang="hu-HU" sz="2000" dirty="0" smtClean="0"/>
              <a:t> </a:t>
            </a:r>
            <a:r>
              <a:rPr lang="hu-HU" sz="2000" dirty="0" err="1" smtClean="0"/>
              <a:t>equivalent</a:t>
            </a:r>
            <a:r>
              <a:rPr lang="hu-HU" sz="2000" dirty="0" smtClean="0"/>
              <a:t> </a:t>
            </a:r>
            <a:r>
              <a:rPr lang="hu-HU" sz="2000" dirty="0" err="1" smtClean="0"/>
              <a:t>to</a:t>
            </a:r>
            <a:r>
              <a:rPr lang="hu-HU" sz="2000" dirty="0" smtClean="0"/>
              <a:t> FROM T1, T2.</a:t>
            </a:r>
          </a:p>
          <a:p>
            <a:pPr marL="0" indent="0">
              <a:buNone/>
            </a:pPr>
            <a:r>
              <a:rPr lang="hu-HU" sz="2400" dirty="0" smtClean="0"/>
              <a:t>T1 { [INNER] | { LEFT | RIGHT | FULL } [OUTER] } JOIN T2 ON </a:t>
            </a:r>
            <a:r>
              <a:rPr lang="hu-HU" sz="2400" dirty="0" err="1" smtClean="0"/>
              <a:t>boolean</a:t>
            </a:r>
            <a:r>
              <a:rPr lang="hu-HU" sz="2400" dirty="0" smtClean="0"/>
              <a:t>_</a:t>
            </a:r>
            <a:r>
              <a:rPr lang="hu-HU" sz="2400" dirty="0" err="1" smtClean="0"/>
              <a:t>expression</a:t>
            </a:r>
            <a:endParaRPr lang="hu-HU" sz="2400" dirty="0" smtClean="0"/>
          </a:p>
          <a:p>
            <a:pPr marL="0" indent="0">
              <a:buNone/>
            </a:pPr>
            <a:r>
              <a:rPr lang="hu-HU" sz="2400" dirty="0" smtClean="0"/>
              <a:t>T1 { [INNER] | { LEFT | RIGHT | FULL } [OUTER] } JOIN T2 USING ( </a:t>
            </a:r>
            <a:r>
              <a:rPr lang="hu-HU" sz="2400" dirty="0" err="1" smtClean="0"/>
              <a:t>join</a:t>
            </a:r>
            <a:r>
              <a:rPr lang="hu-HU" sz="2400" dirty="0" smtClean="0"/>
              <a:t> </a:t>
            </a:r>
            <a:r>
              <a:rPr lang="hu-HU" sz="2400" dirty="0" err="1" smtClean="0"/>
              <a:t>column</a:t>
            </a:r>
            <a:r>
              <a:rPr lang="hu-HU" sz="2400" dirty="0" smtClean="0"/>
              <a:t> </a:t>
            </a:r>
            <a:r>
              <a:rPr lang="hu-HU" sz="2400" dirty="0" err="1" smtClean="0"/>
              <a:t>list</a:t>
            </a:r>
            <a:r>
              <a:rPr lang="hu-HU" sz="2400" dirty="0" smtClean="0"/>
              <a:t> )</a:t>
            </a:r>
          </a:p>
          <a:p>
            <a:pPr marL="0" indent="0">
              <a:buNone/>
            </a:pPr>
            <a:r>
              <a:rPr lang="hu-HU" sz="2400" dirty="0" smtClean="0"/>
              <a:t>T1 NATURAL { [INNER] | { LEFT | RIGHT | FULL } [OUTER] } JOIN T2</a:t>
            </a:r>
          </a:p>
          <a:p>
            <a:pPr marL="0" indent="0">
              <a:buNone/>
            </a:pPr>
            <a:r>
              <a:rPr lang="hu-HU" sz="2400" dirty="0" smtClean="0"/>
              <a:t>Megjegyzések: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000" dirty="0" smtClean="0"/>
              <a:t>Ha a két táblának nincs közös oszlopa, akkor a </a:t>
            </a:r>
            <a:r>
              <a:rPr lang="hu-HU" sz="2000" dirty="0" err="1" smtClean="0"/>
              <a:t>natural</a:t>
            </a:r>
            <a:r>
              <a:rPr lang="hu-HU" sz="2000" dirty="0" smtClean="0"/>
              <a:t> </a:t>
            </a:r>
            <a:r>
              <a:rPr lang="hu-HU" sz="2000" dirty="0" err="1" smtClean="0"/>
              <a:t>join</a:t>
            </a:r>
            <a:r>
              <a:rPr lang="hu-HU" sz="2000" dirty="0" smtClean="0"/>
              <a:t> megegyezik a </a:t>
            </a:r>
            <a:r>
              <a:rPr lang="hu-HU" sz="2000" dirty="0" err="1" smtClean="0"/>
              <a:t>cross</a:t>
            </a:r>
            <a:r>
              <a:rPr lang="hu-HU" sz="2000" dirty="0" smtClean="0"/>
              <a:t> </a:t>
            </a:r>
            <a:r>
              <a:rPr lang="hu-HU" sz="2000" dirty="0" err="1" smtClean="0"/>
              <a:t>joinnal</a:t>
            </a:r>
            <a:r>
              <a:rPr lang="hu-HU" sz="2000" dirty="0" smtClean="0"/>
              <a:t>.</a:t>
            </a:r>
          </a:p>
          <a:p>
            <a:pPr marL="0" indent="0">
              <a:buNone/>
            </a:pPr>
            <a:r>
              <a:rPr lang="hu-HU" sz="2000" dirty="0" smtClean="0"/>
              <a:t>Ha a táblában van NULL akkor X1 </a:t>
            </a:r>
            <a:r>
              <a:rPr lang="hu-HU" sz="2000" dirty="0" err="1" smtClean="0"/>
              <a:t>nat</a:t>
            </a:r>
            <a:r>
              <a:rPr lang="hu-HU" sz="2000" dirty="0" smtClean="0"/>
              <a:t>. </a:t>
            </a:r>
            <a:r>
              <a:rPr lang="hu-HU" sz="2000" dirty="0" err="1" smtClean="0"/>
              <a:t>Join</a:t>
            </a:r>
            <a:r>
              <a:rPr lang="hu-HU" sz="2000" dirty="0" smtClean="0"/>
              <a:t> X2</a:t>
            </a:r>
            <a:r>
              <a:rPr lang="hu-HU" sz="2000" dirty="0">
                <a:sym typeface="Symbol" panose="05050102010706020507" pitchFamily="18" charset="2"/>
              </a:rPr>
              <a:t> </a:t>
            </a:r>
            <a:r>
              <a:rPr lang="hu-HU" sz="2000" dirty="0" smtClean="0">
                <a:sym typeface="Symbol" panose="05050102010706020507" pitchFamily="18" charset="2"/>
              </a:rPr>
              <a:t>X, mert</a:t>
            </a:r>
            <a:r>
              <a:rPr lang="hu-HU" sz="2000" dirty="0" smtClean="0"/>
              <a:t> X1.mező </a:t>
            </a:r>
            <a:r>
              <a:rPr lang="hu-HU" sz="2000" dirty="0" smtClean="0">
                <a:sym typeface="Symbol" panose="05050102010706020507" pitchFamily="18" charset="2"/>
              </a:rPr>
              <a:t> X2.mező, a NULL  NULL miatt.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810777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465826"/>
            <a:ext cx="10515600" cy="5711137"/>
          </a:xfrm>
        </p:spPr>
        <p:txBody>
          <a:bodyPr/>
          <a:lstStyle/>
          <a:p>
            <a:pPr marL="0" indent="0">
              <a:buNone/>
            </a:pPr>
            <a:r>
              <a:rPr lang="hu-HU" sz="3200" b="1" dirty="0" smtClean="0"/>
              <a:t>Adat típusok</a:t>
            </a:r>
          </a:p>
          <a:p>
            <a:r>
              <a:rPr lang="hu-HU" dirty="0" smtClean="0"/>
              <a:t>Numerikus</a:t>
            </a:r>
          </a:p>
          <a:p>
            <a:r>
              <a:rPr lang="hu-HU" dirty="0" smtClean="0">
                <a:effectLst/>
              </a:rPr>
              <a:t>Pénznem</a:t>
            </a:r>
          </a:p>
          <a:p>
            <a:r>
              <a:rPr lang="hu-HU" dirty="0" smtClean="0"/>
              <a:t>Karakteres</a:t>
            </a:r>
          </a:p>
          <a:p>
            <a:r>
              <a:rPr lang="hu-HU" dirty="0" smtClean="0"/>
              <a:t>Dátum/Idő</a:t>
            </a:r>
          </a:p>
          <a:p>
            <a:r>
              <a:rPr lang="hu-HU" dirty="0" smtClean="0"/>
              <a:t>Logikai</a:t>
            </a:r>
          </a:p>
          <a:p>
            <a:r>
              <a:rPr lang="hu-HU" dirty="0" smtClean="0"/>
              <a:t>Geometriai</a:t>
            </a:r>
          </a:p>
          <a:p>
            <a:r>
              <a:rPr lang="hu-HU" dirty="0" smtClean="0"/>
              <a:t>Hálózati Címek</a:t>
            </a:r>
          </a:p>
          <a:p>
            <a:r>
              <a:rPr lang="hu-HU" dirty="0" smtClean="0"/>
              <a:t>egyéb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572143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483079"/>
            <a:ext cx="10515600" cy="483079"/>
          </a:xfrm>
        </p:spPr>
        <p:txBody>
          <a:bodyPr/>
          <a:lstStyle/>
          <a:p>
            <a:pPr marL="0" indent="0">
              <a:buNone/>
            </a:pPr>
            <a:r>
              <a:rPr lang="hu-HU" b="1" dirty="0" err="1" smtClean="0"/>
              <a:t>Numeric</a:t>
            </a:r>
            <a:r>
              <a:rPr lang="hu-HU" b="1" dirty="0" smtClean="0"/>
              <a:t> </a:t>
            </a:r>
            <a:r>
              <a:rPr lang="hu-HU" b="1" dirty="0" err="1" smtClean="0"/>
              <a:t>Types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01" y="966158"/>
            <a:ext cx="11542593" cy="4192438"/>
          </a:xfrm>
          <a:prstGeom prst="rect">
            <a:avLst/>
          </a:prstGeom>
        </p:spPr>
      </p:pic>
      <p:sp>
        <p:nvSpPr>
          <p:cNvPr id="5" name="Tartalom helye 2"/>
          <p:cNvSpPr txBox="1">
            <a:spLocks/>
          </p:cNvSpPr>
          <p:nvPr/>
        </p:nvSpPr>
        <p:spPr>
          <a:xfrm>
            <a:off x="838200" y="5158596"/>
            <a:ext cx="9987501" cy="483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b="1" dirty="0" err="1" smtClean="0">
                <a:effectLst/>
              </a:rPr>
              <a:t>Monetary</a:t>
            </a:r>
            <a:r>
              <a:rPr lang="hu-HU" b="1" dirty="0" smtClean="0">
                <a:effectLst/>
              </a:rPr>
              <a:t> </a:t>
            </a:r>
            <a:r>
              <a:rPr lang="hu-HU" b="1" dirty="0" err="1" smtClean="0">
                <a:effectLst/>
              </a:rPr>
              <a:t>Types</a:t>
            </a:r>
            <a:endParaRPr lang="hu-HU" b="1" dirty="0">
              <a:effectLst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101" y="5641675"/>
            <a:ext cx="8057522" cy="84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525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463827"/>
            <a:ext cx="10515600" cy="596348"/>
          </a:xfrm>
        </p:spPr>
        <p:txBody>
          <a:bodyPr/>
          <a:lstStyle/>
          <a:p>
            <a:pPr marL="0" indent="0">
              <a:buNone/>
            </a:pPr>
            <a:r>
              <a:rPr lang="hu-HU" b="1" dirty="0" err="1" smtClean="0"/>
              <a:t>Mathematical</a:t>
            </a:r>
            <a:r>
              <a:rPr lang="hu-HU" b="1" dirty="0" smtClean="0"/>
              <a:t> </a:t>
            </a:r>
            <a:r>
              <a:rPr lang="hu-HU" b="1" dirty="0" err="1" smtClean="0"/>
              <a:t>Functions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524" y="923924"/>
            <a:ext cx="10793666" cy="5344353"/>
          </a:xfrm>
          <a:prstGeom prst="rect">
            <a:avLst/>
          </a:prstGeom>
        </p:spPr>
      </p:pic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6026"/>
              </p:ext>
            </p:extLst>
          </p:nvPr>
        </p:nvGraphicFramePr>
        <p:xfrm>
          <a:off x="357810" y="1277004"/>
          <a:ext cx="480390" cy="51183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2156">
                <a:tc>
                  <a:txBody>
                    <a:bodyPr/>
                    <a:lstStyle/>
                    <a:p>
                      <a:r>
                        <a:rPr lang="hu-HU" dirty="0" smtClean="0"/>
                        <a:t>O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239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839">
                <a:tc>
                  <a:txBody>
                    <a:bodyPr/>
                    <a:lstStyle/>
                    <a:p>
                      <a:r>
                        <a:rPr lang="hu-HU" dirty="0" smtClean="0"/>
                        <a:t>O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579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372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014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7865">
                <a:tc>
                  <a:txBody>
                    <a:bodyPr/>
                    <a:lstStyle/>
                    <a:p>
                      <a:r>
                        <a:rPr lang="hu-HU" dirty="0" smtClean="0"/>
                        <a:t>O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6762">
                <a:tc>
                  <a:txBody>
                    <a:bodyPr/>
                    <a:lstStyle/>
                    <a:p>
                      <a:r>
                        <a:rPr lang="hu-HU" dirty="0" smtClean="0"/>
                        <a:t>O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8207">
                <a:tc>
                  <a:txBody>
                    <a:bodyPr/>
                    <a:lstStyle/>
                    <a:p>
                      <a:r>
                        <a:rPr lang="hu-HU" dirty="0" smtClean="0"/>
                        <a:t>O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2811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8207">
                <a:tc>
                  <a:txBody>
                    <a:bodyPr/>
                    <a:lstStyle/>
                    <a:p>
                      <a:r>
                        <a:rPr lang="hu-HU" dirty="0" smtClean="0"/>
                        <a:t>O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50536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483079"/>
            <a:ext cx="10515600" cy="532502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Karakteres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141" y="932719"/>
            <a:ext cx="6632275" cy="1928850"/>
          </a:xfrm>
          <a:prstGeom prst="rect">
            <a:avLst/>
          </a:prstGeom>
        </p:spPr>
      </p:pic>
      <p:sp>
        <p:nvSpPr>
          <p:cNvPr id="6" name="Tartalom helye 2"/>
          <p:cNvSpPr txBox="1">
            <a:spLocks/>
          </p:cNvSpPr>
          <p:nvPr/>
        </p:nvSpPr>
        <p:spPr>
          <a:xfrm>
            <a:off x="1125748" y="4995540"/>
            <a:ext cx="5171535" cy="532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dirty="0" err="1" smtClean="0">
                <a:effectLst/>
              </a:rPr>
              <a:t>Binary</a:t>
            </a:r>
            <a:r>
              <a:rPr lang="hu-HU" dirty="0" smtClean="0">
                <a:effectLst/>
              </a:rPr>
              <a:t> Data </a:t>
            </a:r>
            <a:r>
              <a:rPr lang="hu-HU" dirty="0" err="1" smtClean="0">
                <a:effectLst/>
              </a:rPr>
              <a:t>Types</a:t>
            </a:r>
            <a:endParaRPr lang="hu-HU" dirty="0">
              <a:effectLst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476933"/>
            <a:ext cx="5459083" cy="1495639"/>
          </a:xfrm>
          <a:prstGeom prst="rect">
            <a:avLst/>
          </a:prstGeom>
        </p:spPr>
      </p:pic>
      <p:sp>
        <p:nvSpPr>
          <p:cNvPr id="8" name="Tartalom helye 2"/>
          <p:cNvSpPr txBox="1">
            <a:spLocks/>
          </p:cNvSpPr>
          <p:nvPr/>
        </p:nvSpPr>
        <p:spPr>
          <a:xfrm>
            <a:off x="1125748" y="3066690"/>
            <a:ext cx="10515600" cy="532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dirty="0" err="1" smtClean="0"/>
              <a:t>Special</a:t>
            </a:r>
            <a:r>
              <a:rPr lang="hu-HU" dirty="0" smtClean="0"/>
              <a:t> </a:t>
            </a:r>
            <a:r>
              <a:rPr lang="hu-HU" dirty="0" err="1" smtClean="0"/>
              <a:t>Character</a:t>
            </a:r>
            <a:r>
              <a:rPr lang="hu-HU" dirty="0" smtClean="0"/>
              <a:t> </a:t>
            </a:r>
            <a:r>
              <a:rPr lang="hu-HU" dirty="0" err="1" smtClean="0"/>
              <a:t>Types</a:t>
            </a:r>
            <a:endParaRPr lang="hu-HU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5650300"/>
            <a:ext cx="6139442" cy="78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0581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500332"/>
            <a:ext cx="5165785" cy="517585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Dátum/Idő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17916"/>
            <a:ext cx="10915960" cy="2380891"/>
          </a:xfrm>
          <a:prstGeom prst="rect">
            <a:avLst/>
          </a:prstGeom>
        </p:spPr>
      </p:pic>
      <p:sp>
        <p:nvSpPr>
          <p:cNvPr id="6" name="Tartalom helye 2"/>
          <p:cNvSpPr txBox="1">
            <a:spLocks/>
          </p:cNvSpPr>
          <p:nvPr/>
        </p:nvSpPr>
        <p:spPr>
          <a:xfrm>
            <a:off x="838200" y="3568461"/>
            <a:ext cx="5165785" cy="517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dirty="0" smtClean="0"/>
              <a:t>Logikai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977" y="4255700"/>
            <a:ext cx="4399625" cy="89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0524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483079"/>
            <a:ext cx="10515600" cy="569344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Geometriai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52423"/>
            <a:ext cx="8599098" cy="398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3915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500332"/>
            <a:ext cx="10515600" cy="517585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Hálózati címek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17917"/>
            <a:ext cx="6528758" cy="264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8832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517585"/>
            <a:ext cx="10515600" cy="5865962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2400" dirty="0" smtClean="0"/>
              <a:t>Alapvető típusok (MS ACCESS)</a:t>
            </a:r>
          </a:p>
          <a:p>
            <a:pPr marL="1881188" indent="-1881188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1800" dirty="0" smtClean="0"/>
              <a:t>Formátum	Megjelenített tartalom</a:t>
            </a:r>
          </a:p>
          <a:p>
            <a:pPr marL="1881188" indent="-1881188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1800" dirty="0" smtClean="0"/>
              <a:t>Szöveg	Rövid, alfanumerikus értékek, például egy vezetéknév vagy postai cím. Fontos megjegyezni, hogy az Access 2013-as verziójával kezdődően a Szöveg adattípusok a Rövid szöveg nevet kapták.</a:t>
            </a:r>
          </a:p>
          <a:p>
            <a:pPr marL="1881188" indent="-1881188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1800" dirty="0" smtClean="0"/>
              <a:t>Szám, Nagy szám	Numerikus értékek, például távolságok. Ne feledje, hogy a pénznemhez külön adattípus létezik.</a:t>
            </a:r>
          </a:p>
          <a:p>
            <a:pPr marL="1881188" indent="-1881188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1800" dirty="0" smtClean="0"/>
              <a:t>Pénznem	Pénzértékek.</a:t>
            </a:r>
          </a:p>
          <a:p>
            <a:pPr marL="1881188" indent="-1881188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1800" dirty="0" smtClean="0"/>
              <a:t>Igen/Nem	Igen és Nem értékek, valamint a két érték közül csupán az egyiket tartalmazó mezők.</a:t>
            </a:r>
          </a:p>
          <a:p>
            <a:pPr marL="1881188" indent="-1881188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1800" dirty="0" smtClean="0"/>
              <a:t>Dátum/Idő	Dátum- és időértékek a 100-tól 9999-ig terjedő évekhez.</a:t>
            </a:r>
          </a:p>
          <a:p>
            <a:pPr marL="1881188" indent="-1881188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1800" dirty="0" smtClean="0"/>
              <a:t>Rich Text	Szöveg vagy szöveg és számok kombinációja, amely szín- és betűtípus-vezérlőkkel formázható.</a:t>
            </a:r>
          </a:p>
          <a:p>
            <a:pPr marL="1881188" indent="-1881188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1800" dirty="0" smtClean="0"/>
              <a:t>Számított mező	Egy számítás eredménye. A számításnak más mezőkre kell hivatkoznia ugyanabban a táblában. A számítás létrehozásához a </a:t>
            </a:r>
            <a:r>
              <a:rPr lang="hu-HU" sz="1800" dirty="0" err="1" smtClean="0"/>
              <a:t>Kifejezésszerkesztőt</a:t>
            </a:r>
            <a:r>
              <a:rPr lang="hu-HU" sz="1800" dirty="0" smtClean="0"/>
              <a:t> használhatja. Fontos megjegyezni, hogy a számított mezők először az Access 2010-ben jelentek meg.</a:t>
            </a:r>
          </a:p>
          <a:p>
            <a:pPr marL="1881188" indent="-1881188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1800" dirty="0" smtClean="0"/>
              <a:t>Melléklet	Az adatbázis rekordjaihoz csatolt képek, </a:t>
            </a:r>
            <a:r>
              <a:rPr lang="hu-HU" sz="1800" dirty="0" err="1" smtClean="0"/>
              <a:t>számolótáblafájlok</a:t>
            </a:r>
            <a:r>
              <a:rPr lang="hu-HU" sz="1800" dirty="0" smtClean="0"/>
              <a:t>, dokumentumok, diagramok és más támogatott fájltípusok; a fájlok e-mailekhez való csatolásához hasonló.</a:t>
            </a:r>
          </a:p>
        </p:txBody>
      </p:sp>
    </p:spTree>
    <p:extLst>
      <p:ext uri="{BB962C8B-B14F-4D97-AF65-F5344CB8AC3E}">
        <p14:creationId xmlns:p14="http://schemas.microsoft.com/office/powerpoint/2010/main" val="26639265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586596"/>
            <a:ext cx="10515600" cy="5590367"/>
          </a:xfrm>
        </p:spPr>
        <p:txBody>
          <a:bodyPr>
            <a:normAutofit fontScale="85000" lnSpcReduction="20000"/>
          </a:bodyPr>
          <a:lstStyle/>
          <a:p>
            <a:pPr marL="2328863" indent="-2328863">
              <a:lnSpc>
                <a:spcPct val="120000"/>
              </a:lnSpc>
              <a:spcBef>
                <a:spcPts val="0"/>
              </a:spcBef>
              <a:buNone/>
            </a:pPr>
            <a:r>
              <a:rPr lang="hu-HU" dirty="0" smtClean="0"/>
              <a:t>Hivatkozás	Egy hivatkozás címeként használt szöveg, illetve szöveg és számok szövegként tárolt kombinációja.</a:t>
            </a:r>
          </a:p>
          <a:p>
            <a:pPr marL="2328863" indent="-2328863">
              <a:lnSpc>
                <a:spcPct val="120000"/>
              </a:lnSpc>
              <a:spcBef>
                <a:spcPts val="0"/>
              </a:spcBef>
              <a:buNone/>
            </a:pPr>
            <a:r>
              <a:rPr lang="hu-HU" dirty="0" smtClean="0"/>
              <a:t>Feljegyzés	Hosszú szövegblokkok. A Feljegyzés adattípusú mezők például a részletes termékleírásokban használhatók. Fontos megjegyezni, hogy az Access 2013-as verziójával kezdődően a Feljegyzés adattípusok a Hosszú szöveg nevet kapták.</a:t>
            </a:r>
          </a:p>
          <a:p>
            <a:pPr marL="2328863" indent="-2328863">
              <a:lnSpc>
                <a:spcPct val="120000"/>
              </a:lnSpc>
              <a:spcBef>
                <a:spcPts val="0"/>
              </a:spcBef>
              <a:buNone/>
            </a:pPr>
            <a:r>
              <a:rPr lang="hu-HU" dirty="0" smtClean="0"/>
              <a:t>Keresés	Vagy egy táblából vagy lekérdezésből származó értéklistát, vagy a mező létrehozása során Ön által megadott értékkészletet jelenít meg. Elindul a Keresés varázsló, Ön pedig létrehozhat egy keresőmezőt. A Keresés típusú mezők adattípusa Szöveg vagy Szám lehet, a varázslóban kiválasztott beállításoktól függően.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hu-HU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dirty="0" smtClean="0"/>
              <a:t>A keresőmezők további mezőtulajdonságokkal is rendelkeznek, amelyek a Mezőtulajdonságok ablaktábla Keresés lapján találhatók.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740393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552091"/>
            <a:ext cx="10515600" cy="86264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 smtClean="0"/>
              <a:t>ORACLE</a:t>
            </a:r>
          </a:p>
          <a:p>
            <a:pPr marL="0" indent="0">
              <a:buNone/>
            </a:pPr>
            <a:r>
              <a:rPr lang="hu-HU" dirty="0" smtClean="0"/>
              <a:t>Karakteres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64" y="1414732"/>
            <a:ext cx="6590581" cy="443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8608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03695" y="514410"/>
            <a:ext cx="10515600" cy="676035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Numerikus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06" y="1190445"/>
            <a:ext cx="7697591" cy="326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799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586596"/>
            <a:ext cx="10515600" cy="517585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Dátum/Idő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04180"/>
            <a:ext cx="10778580" cy="2794959"/>
          </a:xfrm>
          <a:prstGeom prst="rect">
            <a:avLst/>
          </a:prstGeom>
        </p:spPr>
      </p:pic>
      <p:sp>
        <p:nvSpPr>
          <p:cNvPr id="5" name="Tartalom helye 2"/>
          <p:cNvSpPr txBox="1">
            <a:spLocks/>
          </p:cNvSpPr>
          <p:nvPr/>
        </p:nvSpPr>
        <p:spPr>
          <a:xfrm>
            <a:off x="969690" y="4051539"/>
            <a:ext cx="10515600" cy="517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dirty="0" err="1" smtClean="0"/>
              <a:t>rowid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07" y="4721524"/>
            <a:ext cx="4224035" cy="121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5708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517585"/>
            <a:ext cx="10515600" cy="4658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 smtClean="0"/>
              <a:t>ANSI támogatás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381" y="192947"/>
            <a:ext cx="7933419" cy="645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820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2055" y="516834"/>
            <a:ext cx="10669371" cy="5615952"/>
          </a:xfrm>
          <a:prstGeom prst="rect">
            <a:avLst/>
          </a:prstGeom>
        </p:spPr>
      </p:pic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502811"/>
              </p:ext>
            </p:extLst>
          </p:nvPr>
        </p:nvGraphicFramePr>
        <p:xfrm>
          <a:off x="520262" y="516834"/>
          <a:ext cx="409903" cy="58692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9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75938">
                <a:tc>
                  <a:txBody>
                    <a:bodyPr/>
                    <a:lstStyle/>
                    <a:p>
                      <a:r>
                        <a:rPr lang="hu-HU" dirty="0" smtClean="0"/>
                        <a:t>O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613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613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921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hu-HU" dirty="0" smtClean="0"/>
                        <a:t>O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921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4621">
                <a:tc>
                  <a:txBody>
                    <a:bodyPr/>
                    <a:lstStyle/>
                    <a:p>
                      <a:r>
                        <a:rPr lang="hu-HU" dirty="0" smtClean="0"/>
                        <a:t>O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5360">
                <a:tc>
                  <a:txBody>
                    <a:bodyPr/>
                    <a:lstStyle/>
                    <a:p>
                      <a:r>
                        <a:rPr lang="hu-HU" dirty="0" smtClean="0"/>
                        <a:t>O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4805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7559">
                <a:tc>
                  <a:txBody>
                    <a:bodyPr/>
                    <a:lstStyle/>
                    <a:p>
                      <a:r>
                        <a:rPr lang="hu-HU" dirty="0" smtClean="0"/>
                        <a:t>O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1793">
                <a:tc>
                  <a:txBody>
                    <a:bodyPr/>
                    <a:lstStyle/>
                    <a:p>
                      <a:r>
                        <a:rPr lang="hu-HU" dirty="0" smtClean="0"/>
                        <a:t>O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00272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hu-HU" dirty="0" smtClean="0"/>
                        <a:t>O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25625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hu-HU" dirty="0" smtClean="0"/>
                        <a:t>O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41630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500332"/>
            <a:ext cx="10515600" cy="567663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b="1" dirty="0" smtClean="0"/>
              <a:t>Megszorítások a relációs adatbázisokban </a:t>
            </a:r>
          </a:p>
          <a:p>
            <a:r>
              <a:rPr lang="hu-HU" b="1" dirty="0" smtClean="0"/>
              <a:t>Kulcsok: </a:t>
            </a:r>
            <a:r>
              <a:rPr lang="hu-HU" dirty="0" smtClean="0"/>
              <a:t>Kulcs az az attribútum vagy attribútum halmaz, amely funkcionálisan meghatározza a reláció összes többi attribútumát és nincs olyan valódi részhalmaza, amely funkcionálisan meghatározná a reláció összes többi attribútumát.</a:t>
            </a:r>
          </a:p>
          <a:p>
            <a:r>
              <a:rPr lang="hu-HU" b="1" dirty="0" smtClean="0"/>
              <a:t>Hivatkozási épség és idegen kulcsok: </a:t>
            </a:r>
            <a:r>
              <a:rPr lang="hu-HU" dirty="0" smtClean="0"/>
              <a:t>ami azt a követelményt fejezi ki, hogy 1 reláció 1 v. több attribútumának az értéke elő kell, hogy forduljon 1 másik reláció adott attribútumának értékeként.</a:t>
            </a:r>
          </a:p>
          <a:p>
            <a:r>
              <a:rPr lang="hu-HU" b="1" dirty="0" err="1" smtClean="0"/>
              <a:t>Attribútumértékekre</a:t>
            </a:r>
            <a:r>
              <a:rPr lang="hu-HU" b="1" dirty="0" smtClean="0"/>
              <a:t> vonatkozó megszorítások: </a:t>
            </a:r>
            <a:r>
              <a:rPr lang="hu-HU" dirty="0" smtClean="0"/>
              <a:t>Egy attribútum az értékeit a megadott értéktartományból veheti fel. Ilyen pl.: egyediség elvárása, az értéktarto­mány korlátozása bizonyos értékekre, és a NULL értékek megtiltása.</a:t>
            </a:r>
          </a:p>
          <a:p>
            <a:r>
              <a:rPr lang="hu-HU" b="1" dirty="0" smtClean="0"/>
              <a:t>Sorokra vonatkozó megszorítások</a:t>
            </a:r>
            <a:endParaRPr lang="hu-HU" dirty="0" smtClean="0"/>
          </a:p>
          <a:p>
            <a:r>
              <a:rPr lang="hu-HU" b="1" dirty="0" smtClean="0"/>
              <a:t>A reláció egészére vonatkozó megszorítások</a:t>
            </a:r>
            <a:endParaRPr lang="hu-HU" dirty="0" smtClean="0"/>
          </a:p>
          <a:p>
            <a:r>
              <a:rPr lang="hu-HU" b="1" dirty="0" smtClean="0"/>
              <a:t>Több relációt érintő megszorítások (Önálló megszorítások): </a:t>
            </a:r>
            <a:r>
              <a:rPr lang="hu-HU" dirty="0" smtClean="0"/>
              <a:t>Minden alkalommal ellenőrzi a rendszer, amikor az érintett relációk bármelyike módosul.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776486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500332"/>
            <a:ext cx="10515600" cy="591772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sz="3600" b="1" dirty="0" smtClean="0"/>
              <a:t>Egy oszlopra vonatkozó megszorítások</a:t>
            </a:r>
          </a:p>
          <a:p>
            <a:pPr marL="0" indent="0">
              <a:buNone/>
            </a:pPr>
            <a:r>
              <a:rPr lang="hu-HU" b="1" dirty="0" smtClean="0"/>
              <a:t>NULL</a:t>
            </a:r>
            <a:r>
              <a:rPr lang="hu-HU" dirty="0" smtClean="0"/>
              <a:t> az attribútum definíciójában arra utal, hogy az adat megadása nem kötelező, ez az alapértelmezés ezért a legritkább esetben írják ki.</a:t>
            </a:r>
          </a:p>
          <a:p>
            <a:pPr marL="0" indent="0">
              <a:buNone/>
            </a:pPr>
            <a:r>
              <a:rPr lang="hu-HU" b="1" dirty="0" smtClean="0"/>
              <a:t>NOT NULL </a:t>
            </a:r>
            <a:r>
              <a:rPr lang="hu-HU" dirty="0" smtClean="0"/>
              <a:t>az attribútum definíciójában arra utal, hogy az adat megadása kötelező, azaz nem vihető be olyan sor a relációban, ahol az így definiált adat nincs kitöltve.</a:t>
            </a:r>
          </a:p>
          <a:p>
            <a:pPr marL="0" indent="0">
              <a:buNone/>
            </a:pPr>
            <a:r>
              <a:rPr lang="hu-HU" b="1" dirty="0" smtClean="0"/>
              <a:t>PRIMARY KEY </a:t>
            </a:r>
            <a:r>
              <a:rPr lang="hu-HU" dirty="0" smtClean="0"/>
              <a:t>ez az oszlop a tábla elsődleges kulcsa.</a:t>
            </a:r>
          </a:p>
          <a:p>
            <a:pPr marL="0" indent="0">
              <a:buNone/>
            </a:pPr>
            <a:r>
              <a:rPr lang="hu-HU" b="1" dirty="0" smtClean="0"/>
              <a:t>UNIQUE</a:t>
            </a:r>
            <a:r>
              <a:rPr lang="hu-HU" dirty="0" smtClean="0"/>
              <a:t> ez az oszlop a tábla kulcsa (NULL megengedett).</a:t>
            </a:r>
          </a:p>
          <a:p>
            <a:pPr marL="0" indent="0">
              <a:buNone/>
            </a:pPr>
            <a:r>
              <a:rPr lang="hu-HU" b="1" dirty="0" smtClean="0"/>
              <a:t>CHECK(feltétel) </a:t>
            </a:r>
            <a:r>
              <a:rPr lang="hu-HU" dirty="0" smtClean="0"/>
              <a:t>csak feltételt kielégítő értékek kerülhetnek be az oszlopba.</a:t>
            </a:r>
          </a:p>
          <a:p>
            <a:pPr marL="0" indent="0">
              <a:buNone/>
            </a:pPr>
            <a:r>
              <a:rPr lang="hu-HU" b="1" dirty="0" smtClean="0"/>
              <a:t>REFERENCES</a:t>
            </a:r>
            <a:r>
              <a:rPr lang="hu-HU" dirty="0" smtClean="0"/>
              <a:t> reláció_név [ (oszlop_név) ], ez az oszlop külső kulcs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hu-HU" sz="3600" b="1" dirty="0" smtClean="0"/>
              <a:t>Több oszlopra vonatkozó megszorítások</a:t>
            </a:r>
          </a:p>
          <a:p>
            <a:pPr marL="0" indent="0">
              <a:buNone/>
            </a:pPr>
            <a:r>
              <a:rPr lang="hu-HU" b="1" dirty="0" smtClean="0"/>
              <a:t>PRIMARY KEY</a:t>
            </a:r>
            <a:r>
              <a:rPr lang="hu-HU" dirty="0" smtClean="0"/>
              <a:t>(oszlop1[, oszlop2, ...]) ezek az oszlopok együtt alkotják az elsődleges kulcsot.</a:t>
            </a:r>
          </a:p>
          <a:p>
            <a:pPr marL="0" indent="0">
              <a:buNone/>
            </a:pPr>
            <a:r>
              <a:rPr lang="hu-HU" b="1" dirty="0" smtClean="0"/>
              <a:t>UNIQUE</a:t>
            </a:r>
            <a:r>
              <a:rPr lang="hu-HU" dirty="0" smtClean="0"/>
              <a:t>(oszlop1[, oszlop2, ...]) ezek az oszlopok együtt kulcsot alkotnak.</a:t>
            </a:r>
          </a:p>
          <a:p>
            <a:pPr marL="0" indent="0">
              <a:buNone/>
            </a:pPr>
            <a:r>
              <a:rPr lang="hu-HU" b="1" dirty="0" smtClean="0"/>
              <a:t>CHECK</a:t>
            </a:r>
            <a:r>
              <a:rPr lang="hu-HU" dirty="0" smtClean="0"/>
              <a:t>(feltétel) csak feltételt kielégítő sorok kerülhetnek be a táblába.</a:t>
            </a:r>
          </a:p>
          <a:p>
            <a:pPr marL="0" indent="0">
              <a:buNone/>
            </a:pPr>
            <a:r>
              <a:rPr lang="hu-HU" b="1" dirty="0" smtClean="0"/>
              <a:t>FOREIGN KEY </a:t>
            </a:r>
            <a:r>
              <a:rPr lang="hu-HU" dirty="0" smtClean="0"/>
              <a:t>(oszlop1[, oszlop2, ...]) </a:t>
            </a:r>
            <a:r>
              <a:rPr lang="hu-HU" b="1" dirty="0" smtClean="0"/>
              <a:t>REFERENCES</a:t>
            </a:r>
            <a:r>
              <a:rPr lang="hu-HU" dirty="0" smtClean="0"/>
              <a:t> reláció(oszlop1[, oszlop2, ...]), az oszlopok külső kulcsot alkotnak a megadott tábla oszlopaihoz.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732569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552091"/>
            <a:ext cx="10515600" cy="638354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Sor megszorítások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93" y="1035170"/>
            <a:ext cx="10885413" cy="289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3295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552091"/>
            <a:ext cx="10515600" cy="500332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tábla megszorítások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94" y="1052423"/>
            <a:ext cx="11401453" cy="2920046"/>
          </a:xfrm>
          <a:prstGeom prst="rect">
            <a:avLst/>
          </a:prstGeom>
        </p:spPr>
      </p:pic>
      <p:sp>
        <p:nvSpPr>
          <p:cNvPr id="5" name="Tartalom helye 2"/>
          <p:cNvSpPr txBox="1">
            <a:spLocks/>
          </p:cNvSpPr>
          <p:nvPr/>
        </p:nvSpPr>
        <p:spPr>
          <a:xfrm>
            <a:off x="911420" y="4295956"/>
            <a:ext cx="10515600" cy="2104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dirty="0" smtClean="0"/>
              <a:t>Megjegyzés: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dirty="0" smtClean="0"/>
              <a:t>UNIQUE,REFERENCES,CHECK több sor mögött állhat, illetve többször szerepelhet a táblamegszorítások között.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dirty="0" smtClean="0"/>
              <a:t>PRIMARY KEY csak egyszer fordulhat elő összesen.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407538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625" y="518015"/>
            <a:ext cx="9143999" cy="590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8856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008" y="407420"/>
            <a:ext cx="7949683" cy="608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45767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494" y="483564"/>
            <a:ext cx="8509517" cy="593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8260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503852"/>
            <a:ext cx="10515600" cy="59640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b="1" dirty="0" smtClean="0"/>
              <a:t>TRIGGER</a:t>
            </a:r>
          </a:p>
          <a:p>
            <a:pPr marL="0" indent="0">
              <a:buNone/>
            </a:pPr>
            <a:r>
              <a:rPr lang="hu-HU" dirty="0" smtClean="0"/>
              <a:t>A </a:t>
            </a:r>
            <a:r>
              <a:rPr lang="hu-HU" dirty="0"/>
              <a:t>megszorítások által kért </a:t>
            </a:r>
            <a:r>
              <a:rPr lang="hu-HU" dirty="0" smtClean="0"/>
              <a:t>ellenőrzést </a:t>
            </a:r>
            <a:r>
              <a:rPr lang="hu-HU" dirty="0"/>
              <a:t>a rendszer </a:t>
            </a:r>
            <a:r>
              <a:rPr lang="hu-HU" dirty="0" smtClean="0"/>
              <a:t>akkor hajtja </a:t>
            </a:r>
            <a:r>
              <a:rPr lang="hu-HU" dirty="0"/>
              <a:t>végre, ha az adat, melyre a megszorítás </a:t>
            </a:r>
            <a:r>
              <a:rPr lang="hu-HU" dirty="0" smtClean="0"/>
              <a:t>vonatkozik megváltozik</a:t>
            </a:r>
            <a:r>
              <a:rPr lang="hu-HU" dirty="0"/>
              <a:t>. (SQL2)</a:t>
            </a:r>
          </a:p>
          <a:p>
            <a:pPr marL="0" indent="0">
              <a:buNone/>
            </a:pPr>
            <a:r>
              <a:rPr lang="hu-HU" dirty="0" smtClean="0"/>
              <a:t>Az </a:t>
            </a:r>
            <a:r>
              <a:rPr lang="hu-HU" dirty="0"/>
              <a:t>SQL3 további </a:t>
            </a:r>
            <a:r>
              <a:rPr lang="hu-HU" dirty="0" smtClean="0"/>
              <a:t>lehetőségeket </a:t>
            </a:r>
            <a:r>
              <a:rPr lang="hu-HU" dirty="0"/>
              <a:t>ad az </a:t>
            </a:r>
            <a:r>
              <a:rPr lang="hu-HU" dirty="0" smtClean="0"/>
              <a:t>adatbázisba tárolásra </a:t>
            </a:r>
            <a:r>
              <a:rPr lang="hu-HU" dirty="0"/>
              <a:t>kerül adatok helyességének az </a:t>
            </a:r>
            <a:r>
              <a:rPr lang="hu-HU" dirty="0" smtClean="0"/>
              <a:t>ellenőrzésére</a:t>
            </a:r>
            <a:r>
              <a:rPr lang="hu-HU" dirty="0"/>
              <a:t>.</a:t>
            </a:r>
          </a:p>
          <a:p>
            <a:pPr marL="0" indent="0">
              <a:buNone/>
            </a:pPr>
            <a:r>
              <a:rPr lang="hu-HU" dirty="0" smtClean="0"/>
              <a:t>Ezek </a:t>
            </a:r>
            <a:r>
              <a:rPr lang="hu-HU" dirty="0"/>
              <a:t>közül a triggerek már sok </a:t>
            </a:r>
            <a:r>
              <a:rPr lang="hu-HU" dirty="0" smtClean="0"/>
              <a:t>rendszerben meg </a:t>
            </a:r>
            <a:r>
              <a:rPr lang="hu-HU" dirty="0"/>
              <a:t>is vannak valósítva, pl. Oracle, MS SQL </a:t>
            </a:r>
            <a:r>
              <a:rPr lang="hu-HU" dirty="0" smtClean="0"/>
              <a:t>Server, </a:t>
            </a:r>
            <a:r>
              <a:rPr lang="hu-HU" dirty="0" err="1" smtClean="0"/>
              <a:t>postgresql</a:t>
            </a:r>
            <a:r>
              <a:rPr lang="hu-HU" dirty="0" smtClean="0"/>
              <a:t>, MYSQL (részben)</a:t>
            </a:r>
            <a:endParaRPr lang="hu-HU" dirty="0"/>
          </a:p>
          <a:p>
            <a:pPr marL="0" indent="0">
              <a:buNone/>
            </a:pPr>
            <a:r>
              <a:rPr lang="hu-HU" dirty="0" smtClean="0"/>
              <a:t>A </a:t>
            </a:r>
            <a:r>
              <a:rPr lang="hu-HU" dirty="0" err="1"/>
              <a:t>trigger</a:t>
            </a:r>
            <a:r>
              <a:rPr lang="hu-HU" dirty="0"/>
              <a:t> szó jelentése: elsüt, kivált.</a:t>
            </a:r>
            <a:endParaRPr lang="hu-HU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hu-HU" dirty="0" smtClean="0"/>
              <a:t>A </a:t>
            </a:r>
            <a:r>
              <a:rPr lang="hu-HU" b="1" dirty="0"/>
              <a:t>triggerek</a:t>
            </a:r>
            <a:r>
              <a:rPr lang="hu-HU" dirty="0"/>
              <a:t> olyan speciális </a:t>
            </a:r>
            <a:r>
              <a:rPr lang="hu-HU" dirty="0">
                <a:hlinkClick r:id="rId2" tooltip="Függvény (programozás)"/>
              </a:rPr>
              <a:t>eljárások</a:t>
            </a:r>
            <a:r>
              <a:rPr lang="hu-HU" dirty="0"/>
              <a:t> egy </a:t>
            </a:r>
            <a:r>
              <a:rPr lang="hu-HU" dirty="0">
                <a:hlinkClick r:id="rId3" tooltip="Adatbázis"/>
              </a:rPr>
              <a:t>adatbázisban</a:t>
            </a:r>
            <a:r>
              <a:rPr lang="hu-HU" dirty="0"/>
              <a:t>, amelyeket az INSERT, UPDATE, DELETE, TRUNCATE </a:t>
            </a:r>
            <a:r>
              <a:rPr lang="hu-HU" dirty="0">
                <a:hlinkClick r:id="rId4" tooltip="Parancs (a lap nem létezik)"/>
              </a:rPr>
              <a:t>parancsok</a:t>
            </a:r>
            <a:r>
              <a:rPr lang="hu-HU" dirty="0"/>
              <a:t> végrehajtások előtt, után vagy helyett hív meg a rendszer. A </a:t>
            </a:r>
            <a:r>
              <a:rPr lang="hu-HU" dirty="0" err="1"/>
              <a:t>trigger</a:t>
            </a:r>
            <a:r>
              <a:rPr lang="hu-HU" dirty="0"/>
              <a:t> vagy engedélyezheti vagy elvetheti az adott </a:t>
            </a:r>
            <a:r>
              <a:rPr lang="hu-HU" dirty="0">
                <a:hlinkClick r:id="rId5" tooltip="Relációs adatbázis"/>
              </a:rPr>
              <a:t>táblán</a:t>
            </a:r>
            <a:r>
              <a:rPr lang="hu-HU" dirty="0"/>
              <a:t> történt módosításokat, </a:t>
            </a:r>
            <a:r>
              <a:rPr lang="hu-HU" dirty="0">
                <a:hlinkClick r:id="rId6" tooltip="Naplózás (számítástechnika) (a lap nem létezik)"/>
              </a:rPr>
              <a:t>naplózási</a:t>
            </a:r>
            <a:r>
              <a:rPr lang="hu-HU" dirty="0"/>
              <a:t> feladatokat végezhet, járulékos módosításokat hajthat végre az adatbázisban. </a:t>
            </a:r>
          </a:p>
        </p:txBody>
      </p:sp>
    </p:spTree>
    <p:extLst>
      <p:ext uri="{BB962C8B-B14F-4D97-AF65-F5344CB8AC3E}">
        <p14:creationId xmlns:p14="http://schemas.microsoft.com/office/powerpoint/2010/main" val="44508227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35101" y="593076"/>
            <a:ext cx="10515600" cy="5573114"/>
          </a:xfrm>
        </p:spPr>
        <p:txBody>
          <a:bodyPr/>
          <a:lstStyle/>
          <a:p>
            <a:pPr marL="0" indent="0">
              <a:buNone/>
            </a:pPr>
            <a:r>
              <a:rPr lang="hu-HU" sz="3600" b="1" dirty="0" smtClean="0"/>
              <a:t>Tábla létrehozása</a:t>
            </a:r>
          </a:p>
          <a:p>
            <a:pPr marL="0" indent="0">
              <a:buNone/>
            </a:pPr>
            <a:r>
              <a:rPr lang="hu-HU" dirty="0" smtClean="0"/>
              <a:t>CREATE TABLE t_név</a:t>
            </a:r>
          </a:p>
          <a:p>
            <a:pPr marL="0" indent="0">
              <a:buNone/>
            </a:pPr>
            <a:r>
              <a:rPr lang="hu-HU" dirty="0" smtClean="0"/>
              <a:t>(</a:t>
            </a:r>
          </a:p>
          <a:p>
            <a:pPr marL="0" indent="0">
              <a:buNone/>
            </a:pPr>
            <a:r>
              <a:rPr lang="hu-HU" dirty="0" smtClean="0"/>
              <a:t>Oszlop_név1 </a:t>
            </a:r>
            <a:r>
              <a:rPr lang="hu-HU" dirty="0" err="1" smtClean="0"/>
              <a:t>adat_típus</a:t>
            </a:r>
            <a:r>
              <a:rPr lang="hu-HU" dirty="0" smtClean="0"/>
              <a:t> [sor megszorítás(ok</a:t>
            </a:r>
            <a:r>
              <a:rPr lang="hu-HU" dirty="0"/>
              <a:t>)] </a:t>
            </a:r>
            <a:r>
              <a:rPr lang="hu-HU" dirty="0" smtClean="0"/>
              <a:t> [</a:t>
            </a:r>
            <a:r>
              <a:rPr lang="hu-HU" dirty="0"/>
              <a:t>DEFAULT kifejezés]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[, …]</a:t>
            </a:r>
          </a:p>
          <a:p>
            <a:pPr marL="0" indent="0">
              <a:buNone/>
            </a:pPr>
            <a:r>
              <a:rPr lang="hu-HU" dirty="0" smtClean="0"/>
              <a:t>[tábla megszorítások]</a:t>
            </a:r>
          </a:p>
          <a:p>
            <a:pPr marL="0" indent="0">
              <a:buNone/>
            </a:pPr>
            <a:r>
              <a:rPr lang="hu-HU" dirty="0" smtClean="0"/>
              <a:t>);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4551093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552091"/>
            <a:ext cx="10515600" cy="5624872"/>
          </a:xfrm>
        </p:spPr>
        <p:txBody>
          <a:bodyPr/>
          <a:lstStyle/>
          <a:p>
            <a:pPr marL="0" indent="0">
              <a:buNone/>
            </a:pPr>
            <a:r>
              <a:rPr lang="hu-HU" b="1" dirty="0" smtClean="0"/>
              <a:t>Sor beszúrása (INSERT)</a:t>
            </a:r>
          </a:p>
          <a:p>
            <a:pPr marL="0" indent="0">
              <a:buNone/>
            </a:pPr>
            <a:r>
              <a:rPr lang="hu-HU" dirty="0" smtClean="0"/>
              <a:t>INSERT INTO t_név [(o_lista)] VALUES (</a:t>
            </a:r>
            <a:r>
              <a:rPr lang="hu-HU" dirty="0" err="1" smtClean="0"/>
              <a:t>kif</a:t>
            </a:r>
            <a:r>
              <a:rPr lang="hu-HU" dirty="0" smtClean="0"/>
              <a:t>_lista);</a:t>
            </a:r>
          </a:p>
          <a:p>
            <a:pPr marL="0" indent="0">
              <a:buNone/>
            </a:pPr>
            <a:r>
              <a:rPr lang="hu-HU" dirty="0" smtClean="0"/>
              <a:t>INSERT INTO t_név [(o_lista)] SELECT …;</a:t>
            </a:r>
          </a:p>
          <a:p>
            <a:pPr marL="0" indent="0">
              <a:buNone/>
            </a:pPr>
            <a:r>
              <a:rPr lang="hu-HU" b="1" dirty="0" smtClean="0"/>
              <a:t>Sor módosítása (UPDATE)</a:t>
            </a:r>
          </a:p>
          <a:p>
            <a:pPr marL="0" indent="0">
              <a:buNone/>
            </a:pPr>
            <a:r>
              <a:rPr lang="hu-HU" dirty="0" smtClean="0"/>
              <a:t>UPDATE t_név SET mező1=</a:t>
            </a:r>
            <a:r>
              <a:rPr lang="hu-HU" dirty="0" err="1" smtClean="0"/>
              <a:t>kif</a:t>
            </a:r>
            <a:r>
              <a:rPr lang="hu-HU" dirty="0" smtClean="0"/>
              <a:t> [, …] [WHERE log_</a:t>
            </a:r>
            <a:r>
              <a:rPr lang="hu-HU" dirty="0" err="1" smtClean="0"/>
              <a:t>kif</a:t>
            </a:r>
            <a:r>
              <a:rPr lang="hu-HU" dirty="0" smtClean="0"/>
              <a:t>];</a:t>
            </a:r>
          </a:p>
          <a:p>
            <a:pPr marL="0" indent="0">
              <a:buNone/>
            </a:pPr>
            <a:r>
              <a:rPr lang="hu-HU" b="1" dirty="0" smtClean="0"/>
              <a:t>Sor törlése (DELETE)</a:t>
            </a:r>
          </a:p>
          <a:p>
            <a:pPr marL="0" indent="0">
              <a:buNone/>
            </a:pPr>
            <a:r>
              <a:rPr lang="hu-HU" dirty="0" smtClean="0"/>
              <a:t>DELETE [FROM] t_név [WHERE log_</a:t>
            </a:r>
            <a:r>
              <a:rPr lang="hu-HU" dirty="0" err="1" smtClean="0"/>
              <a:t>kif</a:t>
            </a:r>
            <a:r>
              <a:rPr lang="hu-HU" dirty="0" smtClean="0"/>
              <a:t>];</a:t>
            </a:r>
          </a:p>
          <a:p>
            <a:pPr marL="0" indent="0">
              <a:buNone/>
            </a:pPr>
            <a:r>
              <a:rPr lang="hu-HU" b="1" dirty="0" smtClean="0"/>
              <a:t>Tábla törlése (DROP)</a:t>
            </a:r>
          </a:p>
          <a:p>
            <a:pPr marL="0" indent="0">
              <a:buNone/>
            </a:pPr>
            <a:r>
              <a:rPr lang="hu-HU" dirty="0" smtClean="0"/>
              <a:t>DROP TABLE t_név;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79290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670034" y="4276953"/>
            <a:ext cx="29562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b="1" dirty="0" smtClean="0"/>
              <a:t>Random </a:t>
            </a:r>
            <a:r>
              <a:rPr lang="hu-HU" sz="2800" b="1" dirty="0" err="1" smtClean="0"/>
              <a:t>Functions</a:t>
            </a:r>
            <a:endParaRPr lang="hu-HU" sz="28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322" y="4910532"/>
            <a:ext cx="7961244" cy="1166962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322" y="545223"/>
            <a:ext cx="10743050" cy="3468397"/>
          </a:xfrm>
          <a:prstGeom prst="rect">
            <a:avLst/>
          </a:prstGeom>
        </p:spPr>
      </p:pic>
      <p:graphicFrame>
        <p:nvGraphicFramePr>
          <p:cNvPr id="9" name="Tábláza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682758"/>
              </p:ext>
            </p:extLst>
          </p:nvPr>
        </p:nvGraphicFramePr>
        <p:xfrm>
          <a:off x="441434" y="545221"/>
          <a:ext cx="457200" cy="34809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6033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0330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0330">
                <a:tc>
                  <a:txBody>
                    <a:bodyPr/>
                    <a:lstStyle/>
                    <a:p>
                      <a:r>
                        <a:rPr lang="hu-HU" dirty="0" smtClean="0"/>
                        <a:t>O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0787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490330"/>
            <a:ext cx="3972339" cy="490331"/>
          </a:xfrm>
        </p:spPr>
        <p:txBody>
          <a:bodyPr/>
          <a:lstStyle/>
          <a:p>
            <a:pPr marL="0" indent="0">
              <a:buNone/>
            </a:pPr>
            <a:r>
              <a:rPr lang="hu-HU" b="1" dirty="0" err="1" smtClean="0"/>
              <a:t>Trigonometric</a:t>
            </a:r>
            <a:r>
              <a:rPr lang="hu-HU" b="1" dirty="0" smtClean="0"/>
              <a:t> </a:t>
            </a:r>
            <a:r>
              <a:rPr lang="hu-HU" b="1" dirty="0" err="1" smtClean="0"/>
              <a:t>Functions</a:t>
            </a:r>
            <a:endParaRPr lang="hu-HU" dirty="0"/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838200" y="5247861"/>
            <a:ext cx="10515600" cy="929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b="1" dirty="0" err="1" smtClean="0"/>
              <a:t>Other</a:t>
            </a:r>
            <a:r>
              <a:rPr lang="hu-HU" b="1" dirty="0" smtClean="0"/>
              <a:t> ORACLE </a:t>
            </a:r>
            <a:r>
              <a:rPr lang="hu-HU" b="1" dirty="0" err="1" smtClean="0"/>
              <a:t>Functions</a:t>
            </a:r>
            <a:endParaRPr lang="hu-HU" b="1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hu-HU" sz="2000" dirty="0" smtClean="0"/>
              <a:t>BITAND, COSH, NANVL, SINH, TANH</a:t>
            </a:r>
            <a:endParaRPr lang="hu-HU" sz="20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222" y="1191591"/>
            <a:ext cx="5768009" cy="3845339"/>
          </a:xfrm>
          <a:prstGeom prst="rect">
            <a:avLst/>
          </a:prstGeom>
        </p:spPr>
      </p:pic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204290"/>
              </p:ext>
            </p:extLst>
          </p:nvPr>
        </p:nvGraphicFramePr>
        <p:xfrm>
          <a:off x="268890" y="1630900"/>
          <a:ext cx="569310" cy="34060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9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5754">
                <a:tc>
                  <a:txBody>
                    <a:bodyPr/>
                    <a:lstStyle/>
                    <a:p>
                      <a:r>
                        <a:rPr lang="hu-HU" dirty="0" smtClean="0"/>
                        <a:t>O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754">
                <a:tc>
                  <a:txBody>
                    <a:bodyPr/>
                    <a:lstStyle/>
                    <a:p>
                      <a:r>
                        <a:rPr lang="hu-HU" dirty="0" smtClean="0"/>
                        <a:t>O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754">
                <a:tc>
                  <a:txBody>
                    <a:bodyPr/>
                    <a:lstStyle/>
                    <a:p>
                      <a:r>
                        <a:rPr lang="hu-HU" dirty="0" smtClean="0"/>
                        <a:t>O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754">
                <a:tc>
                  <a:txBody>
                    <a:bodyPr/>
                    <a:lstStyle/>
                    <a:p>
                      <a:r>
                        <a:rPr lang="hu-HU" dirty="0" smtClean="0"/>
                        <a:t>O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754">
                <a:tc>
                  <a:txBody>
                    <a:bodyPr/>
                    <a:lstStyle/>
                    <a:p>
                      <a:r>
                        <a:rPr lang="hu-HU" dirty="0" smtClean="0"/>
                        <a:t>O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754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5754">
                <a:tc>
                  <a:txBody>
                    <a:bodyPr/>
                    <a:lstStyle/>
                    <a:p>
                      <a:r>
                        <a:rPr lang="hu-HU" dirty="0" smtClean="0"/>
                        <a:t>O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5754">
                <a:tc>
                  <a:txBody>
                    <a:bodyPr/>
                    <a:lstStyle/>
                    <a:p>
                      <a:r>
                        <a:rPr lang="hu-HU" dirty="0" smtClean="0"/>
                        <a:t>O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4379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822435" y="540219"/>
            <a:ext cx="40320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b="1" dirty="0" smtClean="0"/>
              <a:t>Karakteres függvények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386" y="1124994"/>
            <a:ext cx="10843943" cy="4114962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386" y="5239956"/>
            <a:ext cx="10875580" cy="637463"/>
          </a:xfrm>
          <a:prstGeom prst="rect">
            <a:avLst/>
          </a:prstGeom>
        </p:spPr>
      </p:pic>
      <p:graphicFrame>
        <p:nvGraphicFramePr>
          <p:cNvPr id="12" name="Tábláza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550260"/>
              </p:ext>
            </p:extLst>
          </p:nvPr>
        </p:nvGraphicFramePr>
        <p:xfrm>
          <a:off x="433137" y="1620255"/>
          <a:ext cx="491773" cy="42571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7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8631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625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995">
                <a:tc>
                  <a:txBody>
                    <a:bodyPr/>
                    <a:lstStyle/>
                    <a:p>
                      <a:r>
                        <a:rPr lang="hu-HU" dirty="0" smtClean="0"/>
                        <a:t>O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648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9625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648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8743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9625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9625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4004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53941" y="2175641"/>
            <a:ext cx="10515600" cy="504497"/>
          </a:xfrm>
        </p:spPr>
        <p:txBody>
          <a:bodyPr/>
          <a:lstStyle/>
          <a:p>
            <a:pPr marL="0" indent="0">
              <a:buNone/>
            </a:pPr>
            <a:r>
              <a:rPr lang="hu-HU" b="1" dirty="0" err="1" smtClean="0"/>
              <a:t>Other</a:t>
            </a:r>
            <a:r>
              <a:rPr lang="hu-HU" b="1" dirty="0" smtClean="0"/>
              <a:t> </a:t>
            </a:r>
            <a:r>
              <a:rPr lang="hu-HU" b="1" dirty="0" err="1" smtClean="0"/>
              <a:t>String</a:t>
            </a:r>
            <a:r>
              <a:rPr lang="hu-HU" b="1" dirty="0" smtClean="0"/>
              <a:t> </a:t>
            </a:r>
            <a:r>
              <a:rPr lang="hu-HU" b="1" dirty="0" err="1" smtClean="0"/>
              <a:t>Functions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290" y="541611"/>
            <a:ext cx="10662572" cy="163403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290" y="2680138"/>
            <a:ext cx="10662572" cy="3932540"/>
          </a:xfrm>
          <a:prstGeom prst="rect">
            <a:avLst/>
          </a:prstGeom>
        </p:spPr>
      </p:pic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694082"/>
              </p:ext>
            </p:extLst>
          </p:nvPr>
        </p:nvGraphicFramePr>
        <p:xfrm>
          <a:off x="352926" y="534430"/>
          <a:ext cx="502190" cy="16412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2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1021">
                <a:tc>
                  <a:txBody>
                    <a:bodyPr/>
                    <a:lstStyle/>
                    <a:p>
                      <a:r>
                        <a:rPr lang="hu-HU" dirty="0" smtClean="0"/>
                        <a:t>O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021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169">
                <a:tc>
                  <a:txBody>
                    <a:bodyPr/>
                    <a:lstStyle/>
                    <a:p>
                      <a:r>
                        <a:rPr lang="hu-HU" dirty="0" smtClean="0"/>
                        <a:t>O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675931"/>
              </p:ext>
            </p:extLst>
          </p:nvPr>
        </p:nvGraphicFramePr>
        <p:xfrm>
          <a:off x="330425" y="3286402"/>
          <a:ext cx="647032" cy="29761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7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16803">
                <a:tc>
                  <a:txBody>
                    <a:bodyPr/>
                    <a:lstStyle/>
                    <a:p>
                      <a:r>
                        <a:rPr lang="hu-HU" dirty="0" smtClean="0"/>
                        <a:t>O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2563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803">
                <a:tc>
                  <a:txBody>
                    <a:bodyPr/>
                    <a:lstStyle/>
                    <a:p>
                      <a:r>
                        <a:rPr lang="hu-HU" dirty="0" smtClean="0"/>
                        <a:t>O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0143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6151</TotalTime>
  <Words>1152</Words>
  <Application>Microsoft Office PowerPoint</Application>
  <PresentationFormat>Szélesvásznú</PresentationFormat>
  <Paragraphs>275</Paragraphs>
  <Slides>59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59</vt:i4>
      </vt:variant>
    </vt:vector>
  </HeadingPairs>
  <TitlesOfParts>
    <vt:vector size="65" baseType="lpstr">
      <vt:lpstr>Arial</vt:lpstr>
      <vt:lpstr>Calibri</vt:lpstr>
      <vt:lpstr>Calibri Light</vt:lpstr>
      <vt:lpstr>Courier New</vt:lpstr>
      <vt:lpstr>Symbol</vt:lpstr>
      <vt:lpstr>Office-téma</vt:lpstr>
      <vt:lpstr>Előadás 07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branyi</dc:creator>
  <cp:lastModifiedBy>user</cp:lastModifiedBy>
  <cp:revision>66</cp:revision>
  <dcterms:created xsi:type="dcterms:W3CDTF">2018-11-03T19:16:21Z</dcterms:created>
  <dcterms:modified xsi:type="dcterms:W3CDTF">2022-03-30T12:34:05Z</dcterms:modified>
</cp:coreProperties>
</file>