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90" r:id="rId5"/>
    <p:sldId id="258" r:id="rId6"/>
    <p:sldId id="285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59" r:id="rId17"/>
    <p:sldId id="260" r:id="rId18"/>
    <p:sldId id="262" r:id="rId19"/>
    <p:sldId id="263" r:id="rId20"/>
    <p:sldId id="264" r:id="rId21"/>
    <p:sldId id="266" r:id="rId22"/>
    <p:sldId id="267" r:id="rId23"/>
    <p:sldId id="268" r:id="rId24"/>
    <p:sldId id="271" r:id="rId25"/>
    <p:sldId id="289" r:id="rId26"/>
    <p:sldId id="286" r:id="rId27"/>
    <p:sldId id="288" r:id="rId28"/>
    <p:sldId id="287" r:id="rId29"/>
    <p:sldId id="284" r:id="rId30"/>
    <p:sldId id="272" r:id="rId31"/>
    <p:sldId id="270" r:id="rId32"/>
    <p:sldId id="265" r:id="rId33"/>
    <p:sldId id="273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28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3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9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6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1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31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1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69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4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59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0F4-56BA-43AF-81D9-CDD71518D0B9}" type="datetimeFigureOut">
              <a:rPr lang="hu-HU" smtClean="0"/>
              <a:t>2020. 04. 14.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6C1A-7D7E-4D60-A9C5-0D1BCA6A8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78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 noGrp="1"/>
          </p:cNvSpPr>
          <p:nvPr>
            <p:ph type="ctrTitle"/>
          </p:nvPr>
        </p:nvSpPr>
        <p:spPr>
          <a:xfrm>
            <a:off x="4055167" y="406245"/>
            <a:ext cx="4214191" cy="891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Előadás </a:t>
            </a:r>
            <a:r>
              <a:rPr lang="hu-HU" dirty="0" smtClean="0"/>
              <a:t>08</a:t>
            </a:r>
            <a:endParaRPr lang="hu-HU" dirty="0"/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1524000" y="1198880"/>
            <a:ext cx="9144000" cy="5085964"/>
          </a:xfrm>
        </p:spPr>
        <p:txBody>
          <a:bodyPr>
            <a:normAutofit/>
          </a:bodyPr>
          <a:lstStyle/>
          <a:p>
            <a:r>
              <a:rPr lang="hu-HU" dirty="0" smtClean="0"/>
              <a:t>SQL nyelv </a:t>
            </a:r>
            <a:r>
              <a:rPr lang="hu-HU" dirty="0" smtClean="0"/>
              <a:t>III</a:t>
            </a:r>
            <a:endParaRPr lang="hu-HU" dirty="0"/>
          </a:p>
          <a:p>
            <a:pPr algn="l"/>
            <a:r>
              <a:rPr lang="hu-HU" dirty="0" smtClean="0"/>
              <a:t>DDL utasítások</a:t>
            </a:r>
          </a:p>
          <a:p>
            <a:pPr algn="l"/>
            <a:r>
              <a:rPr lang="hu-HU" dirty="0" smtClean="0"/>
              <a:t>Tábla módosítások (ALTER TABLE)</a:t>
            </a:r>
            <a:endParaRPr lang="hu-HU" dirty="0"/>
          </a:p>
          <a:p>
            <a:pPr algn="l"/>
            <a:r>
              <a:rPr lang="hu-HU" dirty="0" smtClean="0"/>
              <a:t>Nézettáblák (CREATE VIEW)</a:t>
            </a:r>
          </a:p>
          <a:p>
            <a:pPr algn="l"/>
            <a:r>
              <a:rPr lang="hu-HU" dirty="0" smtClean="0"/>
              <a:t>Tranzakciók (COMMIT, ROLLBACK, SAVEPOINT )</a:t>
            </a:r>
            <a:endParaRPr lang="hu-HU" dirty="0"/>
          </a:p>
          <a:p>
            <a:pPr algn="l"/>
            <a:r>
              <a:rPr lang="hu-HU" dirty="0" smtClean="0"/>
              <a:t>Jogosultságok (GRANT </a:t>
            </a:r>
            <a:r>
              <a:rPr lang="hu-HU" dirty="0"/>
              <a:t>/</a:t>
            </a:r>
            <a:r>
              <a:rPr lang="hu-HU" dirty="0" smtClean="0"/>
              <a:t>REVOKE)</a:t>
            </a:r>
            <a:endParaRPr lang="hu-HU" dirty="0"/>
          </a:p>
          <a:p>
            <a:pPr algn="l"/>
            <a:r>
              <a:rPr lang="hu-HU" dirty="0" smtClean="0"/>
              <a:t>/*Fa </a:t>
            </a:r>
            <a:r>
              <a:rPr lang="hu-HU" dirty="0" smtClean="0"/>
              <a:t>bejárás (SELECT </a:t>
            </a:r>
            <a:r>
              <a:rPr lang="hu-HU" dirty="0"/>
              <a:t>CONNECT </a:t>
            </a:r>
            <a:r>
              <a:rPr lang="hu-HU" dirty="0" smtClean="0"/>
              <a:t>BY)</a:t>
            </a:r>
          </a:p>
          <a:p>
            <a:pPr algn="l"/>
            <a:r>
              <a:rPr lang="hu-HU" dirty="0" smtClean="0"/>
              <a:t>Rekurzió (WITH RECURSIVE)</a:t>
            </a:r>
          </a:p>
          <a:p>
            <a:pPr algn="l"/>
            <a:r>
              <a:rPr lang="hu-HU" dirty="0" smtClean="0"/>
              <a:t>Indexek (CREATE INDEX</a:t>
            </a:r>
            <a:r>
              <a:rPr lang="hu-HU" dirty="0" smtClean="0"/>
              <a:t>)*/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8" y="3994924"/>
            <a:ext cx="3246781" cy="228992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39" y="2669044"/>
            <a:ext cx="533400" cy="53340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99" y="3267214"/>
            <a:ext cx="6629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4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0" y="209165"/>
            <a:ext cx="8364947" cy="56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389757"/>
            <a:ext cx="75152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847725"/>
            <a:ext cx="72866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2" y="0"/>
            <a:ext cx="7429500" cy="35528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37" y="3637936"/>
            <a:ext cx="7600848" cy="32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7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8" y="217385"/>
            <a:ext cx="7173425" cy="38728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23" y="3125122"/>
            <a:ext cx="4756177" cy="37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14" y="568428"/>
            <a:ext cx="8039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41176"/>
            <a:ext cx="11104984" cy="613419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/>
              <a:t>Mik </a:t>
            </a:r>
            <a:r>
              <a:rPr lang="hu-HU" b="1" dirty="0"/>
              <a:t>a nézettáblák?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>
                <a:solidFill>
                  <a:srgbClr val="FF0000"/>
                </a:solidFill>
              </a:rPr>
              <a:t>nézettábla</a:t>
            </a:r>
            <a:r>
              <a:rPr lang="hu-HU" dirty="0"/>
              <a:t> olyan reláció, amit tárolt táblák (vagyis alaptáblák) és más nézettáblák felhasználásával definiálunk. </a:t>
            </a:r>
          </a:p>
          <a:p>
            <a:pPr marL="0" indent="0">
              <a:buNone/>
            </a:pPr>
            <a:r>
              <a:rPr lang="hu-HU" b="1" dirty="0" smtClean="0"/>
              <a:t>Példa: EMPLOYEES </a:t>
            </a:r>
            <a:r>
              <a:rPr lang="hu-HU" b="1" dirty="0" err="1" smtClean="0"/>
              <a:t>table</a:t>
            </a: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	Nézettábla </a:t>
            </a:r>
            <a:r>
              <a:rPr lang="hu-HU" b="1" dirty="0" smtClean="0">
                <a:sym typeface="Wingdings" panose="05000000000000000000" pitchFamily="2" charset="2"/>
              </a:rPr>
              <a:t>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0" y="1846198"/>
            <a:ext cx="70866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74" y="446216"/>
            <a:ext cx="8159620" cy="58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66" y="503367"/>
            <a:ext cx="9476014" cy="41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5192"/>
            <a:ext cx="10515600" cy="5691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Nézettáblák </a:t>
            </a:r>
            <a:r>
              <a:rPr lang="hu-HU" sz="4000" b="1" dirty="0"/>
              <a:t>létrehozása és </a:t>
            </a:r>
            <a:r>
              <a:rPr lang="hu-HU" sz="4000" b="1" dirty="0" smtClean="0"/>
              <a:t>törlése</a:t>
            </a:r>
          </a:p>
          <a:p>
            <a:pPr marL="0" indent="0">
              <a:buNone/>
            </a:pPr>
            <a:r>
              <a:rPr lang="hu-HU" sz="3600" dirty="0" smtClean="0"/>
              <a:t>Létrehozása</a:t>
            </a:r>
            <a:r>
              <a:rPr lang="hu-HU" sz="3600" dirty="0"/>
              <a:t>: </a:t>
            </a:r>
            <a:endParaRPr lang="hu-HU" sz="3200" b="1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CREATE [OR REPLACE][</a:t>
            </a:r>
            <a:r>
              <a:rPr lang="hu-HU" sz="3000" b="1" dirty="0" smtClean="0">
                <a:solidFill>
                  <a:srgbClr val="FF0000"/>
                </a:solidFill>
              </a:rPr>
              <a:t>[</a:t>
            </a:r>
            <a:r>
              <a:rPr lang="en-US" sz="3000" b="1" dirty="0" smtClean="0">
                <a:solidFill>
                  <a:srgbClr val="FF0000"/>
                </a:solidFill>
              </a:rPr>
              <a:t>NO</a:t>
            </a:r>
            <a:r>
              <a:rPr lang="hu-HU" sz="3000" b="1" dirty="0" smtClean="0">
                <a:solidFill>
                  <a:srgbClr val="FF0000"/>
                </a:solidFill>
              </a:rPr>
              <a:t>]</a:t>
            </a:r>
            <a:r>
              <a:rPr lang="en-US" sz="3000" b="1" dirty="0" smtClean="0">
                <a:solidFill>
                  <a:srgbClr val="FF0000"/>
                </a:solidFill>
              </a:rPr>
              <a:t>FORCE] [MATERIALIZED] VIEW &lt;</a:t>
            </a:r>
            <a:r>
              <a:rPr lang="en-US" sz="3000" b="1" dirty="0" err="1" smtClean="0">
                <a:solidFill>
                  <a:srgbClr val="FF0000"/>
                </a:solidFill>
              </a:rPr>
              <a:t>név</a:t>
            </a:r>
            <a:r>
              <a:rPr lang="en-US" sz="3000" b="1" dirty="0" smtClean="0">
                <a:solidFill>
                  <a:srgbClr val="FF0000"/>
                </a:solidFill>
              </a:rPr>
              <a:t>&gt; </a:t>
            </a:r>
            <a:endParaRPr lang="hu-HU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rgbClr val="FF0000"/>
                </a:solidFill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</a:rPr>
              <a:t>AS </a:t>
            </a:r>
            <a:r>
              <a:rPr lang="en-US" sz="3000" b="1" dirty="0">
                <a:solidFill>
                  <a:srgbClr val="FF0000"/>
                </a:solidFill>
              </a:rPr>
              <a:t>&lt;</a:t>
            </a:r>
            <a:r>
              <a:rPr lang="en-US" sz="3000" b="1" dirty="0" err="1">
                <a:solidFill>
                  <a:srgbClr val="FF0000"/>
                </a:solidFill>
              </a:rPr>
              <a:t>lekérdezés</a:t>
            </a:r>
            <a:r>
              <a:rPr lang="en-US" sz="3000" b="1" dirty="0" smtClean="0">
                <a:solidFill>
                  <a:srgbClr val="FF0000"/>
                </a:solidFill>
              </a:rPr>
              <a:t>&gt;</a:t>
            </a:r>
            <a:endParaRPr lang="hu-HU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[WITH CHECK OPTION [CONSTRAINT constraint</a:t>
            </a:r>
            <a:r>
              <a:rPr lang="en-US" dirty="0" smtClean="0"/>
              <a:t>]]</a:t>
            </a:r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WITH READ ONLY [CONSTRAINT constraint</a:t>
            </a:r>
            <a:r>
              <a:rPr lang="en-US" dirty="0" smtClean="0"/>
              <a:t>]]</a:t>
            </a:r>
            <a:r>
              <a:rPr lang="hu-HU" sz="3000" b="1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hu-HU" sz="3600" dirty="0" smtClean="0"/>
              <a:t>Alapesetben </a:t>
            </a:r>
            <a:r>
              <a:rPr lang="hu-HU" sz="3600" dirty="0"/>
              <a:t>virtuális nézettábla jön létre. </a:t>
            </a:r>
          </a:p>
          <a:p>
            <a:pPr marL="0" indent="0">
              <a:buNone/>
            </a:pPr>
            <a:r>
              <a:rPr lang="hu-HU" sz="3600" dirty="0" smtClean="0"/>
              <a:t>Nézettábla </a:t>
            </a:r>
            <a:r>
              <a:rPr lang="hu-HU" sz="3600" dirty="0"/>
              <a:t>megszüntetése: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DROP VIEW &lt;név&gt;; 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23661"/>
            <a:ext cx="8539162" cy="59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3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9837"/>
            <a:ext cx="10515600" cy="5617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nézettáblákhoz </a:t>
            </a:r>
            <a:r>
              <a:rPr lang="hu-HU" b="1" dirty="0"/>
              <a:t>való hozzáférés 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nézettáblák ugyanúgy kérdezhetők le, mint az alaptáblák. </a:t>
            </a:r>
          </a:p>
          <a:p>
            <a:pPr marL="709613"/>
            <a:r>
              <a:rPr lang="hu-HU" dirty="0" smtClean="0"/>
              <a:t>A </a:t>
            </a:r>
            <a:r>
              <a:rPr lang="hu-HU" dirty="0"/>
              <a:t>nézettáblákon keresztül az alaptáblák néhány esetben módosíthatóak is, ha a rendszer a módosításokat át tudja vezetni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Módosítható nézettáblák </a:t>
            </a:r>
            <a:endParaRPr lang="hu-HU" dirty="0"/>
          </a:p>
          <a:p>
            <a:r>
              <a:rPr lang="hu-HU" dirty="0" smtClean="0"/>
              <a:t>Az </a:t>
            </a:r>
            <a:r>
              <a:rPr lang="hu-HU" dirty="0"/>
              <a:t>SQL szabvány formálisan leírja, hogy mikor lehet egy nézettáblát módosítani és mikor nem, ezek a szabályok meglehetősen bonyolultak. </a:t>
            </a:r>
          </a:p>
          <a:p>
            <a:r>
              <a:rPr lang="hu-HU" dirty="0" smtClean="0"/>
              <a:t>Ha </a:t>
            </a:r>
            <a:r>
              <a:rPr lang="hu-HU" dirty="0"/>
              <a:t>a nézettábla definíciójában a SELECT után nem szerepel DISTINCT, további kikötések: </a:t>
            </a:r>
          </a:p>
          <a:p>
            <a:r>
              <a:rPr lang="hu-HU" dirty="0" smtClean="0"/>
              <a:t>A </a:t>
            </a:r>
            <a:r>
              <a:rPr lang="hu-HU" dirty="0"/>
              <a:t>WHERE záradékban R nem </a:t>
            </a:r>
            <a:r>
              <a:rPr lang="hu-HU" dirty="0" err="1"/>
              <a:t>szerepelhez</a:t>
            </a:r>
            <a:r>
              <a:rPr lang="hu-HU" dirty="0"/>
              <a:t> egy </a:t>
            </a:r>
            <a:r>
              <a:rPr lang="hu-HU" dirty="0" err="1"/>
              <a:t>alkérdésben</a:t>
            </a:r>
            <a:r>
              <a:rPr lang="hu-HU" dirty="0"/>
              <a:t> sem </a:t>
            </a:r>
          </a:p>
          <a:p>
            <a:r>
              <a:rPr lang="hu-HU" dirty="0" smtClean="0"/>
              <a:t>A </a:t>
            </a:r>
            <a:r>
              <a:rPr lang="hu-HU" dirty="0"/>
              <a:t>FROM záradékban csak R szerepelhet, az is csak egyszer és más reláció nem </a:t>
            </a:r>
          </a:p>
          <a:p>
            <a:r>
              <a:rPr lang="hu-HU" dirty="0" smtClean="0"/>
              <a:t>A </a:t>
            </a:r>
            <a:r>
              <a:rPr lang="hu-HU" dirty="0"/>
              <a:t>SELECT záradék listája olyan attribútumokat kell, hogy tartalmazzon, hogy az alaptáblát fel lehessen tölteni (vagyis kötelező a kulcsként vagy </a:t>
            </a:r>
            <a:r>
              <a:rPr lang="hu-HU" dirty="0" err="1"/>
              <a:t>not</a:t>
            </a:r>
            <a:r>
              <a:rPr lang="hu-HU" dirty="0"/>
              <a:t> null-</a:t>
            </a:r>
            <a:r>
              <a:rPr lang="hu-HU" dirty="0" err="1"/>
              <a:t>nak</a:t>
            </a:r>
            <a:r>
              <a:rPr lang="hu-HU" dirty="0"/>
              <a:t> deklarált oszlopok </a:t>
            </a:r>
            <a:r>
              <a:rPr lang="hu-HU" dirty="0" smtClean="0"/>
              <a:t>megadása, és egyéb megszorítások!!)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88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69" y="308557"/>
            <a:ext cx="8928570" cy="61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9" y="388018"/>
            <a:ext cx="8465584" cy="55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5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5" y="275582"/>
            <a:ext cx="9202304" cy="64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06" y="522744"/>
            <a:ext cx="8543618" cy="58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96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542925"/>
            <a:ext cx="91725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2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41" y="159620"/>
            <a:ext cx="85439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6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642937"/>
            <a:ext cx="85058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09537"/>
            <a:ext cx="88582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539255"/>
            <a:ext cx="8993187" cy="51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5820" y="391886"/>
            <a:ext cx="10737980" cy="6158204"/>
          </a:xfrm>
        </p:spPr>
        <p:txBody>
          <a:bodyPr>
            <a:normAutofit fontScale="77500" lnSpcReduction="20000"/>
          </a:bodyPr>
          <a:lstStyle/>
          <a:p>
            <a:pPr marL="0" indent="0" hangingPunct="0">
              <a:buNone/>
            </a:pPr>
            <a:r>
              <a:rPr lang="hu-HU" dirty="0" smtClean="0"/>
              <a:t>Egy táblához hozzáadhatunk új oszlopokat, vagy módosíthatjuk a meglevő oszlopok definícióját, törölhetünk oszlopot illetve átnevezhetünk oszlopot:</a:t>
            </a:r>
          </a:p>
          <a:p>
            <a:pPr marL="0" indent="0" hangingPunct="0">
              <a:buNone/>
            </a:pPr>
            <a:r>
              <a:rPr lang="hu-HU" dirty="0" smtClean="0"/>
              <a:t> </a:t>
            </a:r>
          </a:p>
          <a:p>
            <a:pPr hangingPunct="0">
              <a:spcBef>
                <a:spcPts val="0"/>
              </a:spcBef>
            </a:pPr>
            <a:r>
              <a:rPr lang="hu-HU" b="1" dirty="0" smtClean="0"/>
              <a:t>ALTER  TABLE</a:t>
            </a:r>
            <a:r>
              <a:rPr lang="hu-HU" dirty="0" smtClean="0"/>
              <a:t>  &lt;táblanév&gt;</a:t>
            </a:r>
          </a:p>
          <a:p>
            <a:pPr marL="0" indent="0" hangingPunct="0">
              <a:buNone/>
            </a:pPr>
            <a:r>
              <a:rPr lang="hu-HU" dirty="0" smtClean="0"/>
              <a:t>	[</a:t>
            </a:r>
            <a:r>
              <a:rPr lang="hu-HU" b="1" dirty="0" smtClean="0"/>
              <a:t>ADD  </a:t>
            </a:r>
            <a:r>
              <a:rPr lang="hu-HU" dirty="0" smtClean="0"/>
              <a:t>(&lt;oszlopnév&gt;  &lt;adattípus&gt;[DEFAULT </a:t>
            </a:r>
            <a:r>
              <a:rPr lang="hu-HU" dirty="0" err="1" smtClean="0"/>
              <a:t>kif</a:t>
            </a:r>
            <a:r>
              <a:rPr lang="hu-HU" dirty="0" smtClean="0"/>
              <a:t>.][sor_megszorítások] 			[,&lt;oszlopnév2&gt;  &lt;adattípus&gt; [DEFAULT </a:t>
            </a:r>
            <a:r>
              <a:rPr lang="hu-HU" dirty="0" err="1" smtClean="0"/>
              <a:t>kif</a:t>
            </a:r>
            <a:r>
              <a:rPr lang="hu-HU" dirty="0" smtClean="0"/>
              <a:t>.][sor_megszorítások] ]...)]</a:t>
            </a:r>
          </a:p>
          <a:p>
            <a:pPr marL="0" indent="0" hangingPunct="0">
              <a:buNone/>
            </a:pPr>
            <a:r>
              <a:rPr lang="hu-HU" dirty="0" smtClean="0"/>
              <a:t>	[</a:t>
            </a:r>
            <a:r>
              <a:rPr lang="hu-HU" b="1" dirty="0" smtClean="0"/>
              <a:t>MODIFY</a:t>
            </a:r>
            <a:r>
              <a:rPr lang="hu-HU" dirty="0" smtClean="0"/>
              <a:t>  (&lt;oszlopnév&gt; [&lt;adattípus&gt;] [DEFAULT </a:t>
            </a:r>
            <a:r>
              <a:rPr lang="hu-HU" dirty="0" err="1" smtClean="0"/>
              <a:t>kif</a:t>
            </a:r>
            <a:r>
              <a:rPr lang="hu-HU" dirty="0" smtClean="0"/>
              <a:t>.][sor_megszorítások] 			[,&lt;oszlopnév2&gt; [&lt;adattípus&gt;] [DEFAULT </a:t>
            </a:r>
            <a:r>
              <a:rPr lang="hu-HU" dirty="0" err="1" smtClean="0"/>
              <a:t>kif</a:t>
            </a:r>
            <a:r>
              <a:rPr lang="hu-HU" dirty="0" smtClean="0"/>
              <a:t>.][sor_megszorítások] ]...)]</a:t>
            </a:r>
          </a:p>
          <a:p>
            <a:pPr marL="0" indent="0" hangingPunct="0">
              <a:buNone/>
            </a:pPr>
            <a:r>
              <a:rPr lang="hu-HU" dirty="0" smtClean="0"/>
              <a:t> 	[</a:t>
            </a:r>
            <a:r>
              <a:rPr lang="hu-HU" b="1" dirty="0" smtClean="0"/>
              <a:t>DROP (</a:t>
            </a:r>
            <a:r>
              <a:rPr lang="hu-HU" dirty="0" smtClean="0"/>
              <a:t>&lt;oszlopnév&gt;[,&lt;oszlopnév2&gt;]…) ]</a:t>
            </a:r>
          </a:p>
          <a:p>
            <a:pPr marL="0" indent="0" hangingPunct="0">
              <a:buNone/>
            </a:pPr>
            <a:r>
              <a:rPr lang="hu-HU" b="1" dirty="0" smtClean="0"/>
              <a:t>	[RENAME </a:t>
            </a:r>
            <a:r>
              <a:rPr lang="hu-HU" dirty="0" smtClean="0"/>
              <a:t>COLUMN oszlopnév_régi TO oszlopnév_új</a:t>
            </a:r>
            <a:r>
              <a:rPr lang="hu-HU" b="1" dirty="0" smtClean="0"/>
              <a:t>]</a:t>
            </a:r>
          </a:p>
          <a:p>
            <a:pPr hangingPunct="0"/>
            <a:r>
              <a:rPr lang="hu-HU" dirty="0" smtClean="0"/>
              <a:t>táblanév	egy létező tábla neve</a:t>
            </a:r>
          </a:p>
          <a:p>
            <a:pPr hangingPunct="0"/>
            <a:r>
              <a:rPr lang="hu-HU" dirty="0" smtClean="0"/>
              <a:t>oszlopnév	egy oszlop neve</a:t>
            </a:r>
          </a:p>
          <a:p>
            <a:pPr hangingPunct="0"/>
            <a:r>
              <a:rPr lang="hu-HU" dirty="0" smtClean="0"/>
              <a:t>adattípus	az oszlopban tárolandó adatok típusának és méretének megadása</a:t>
            </a:r>
          </a:p>
          <a:p>
            <a:pPr marL="0" indent="0" hangingPunct="0">
              <a:spcBef>
                <a:spcPts val="2400"/>
              </a:spcBef>
              <a:buNone/>
            </a:pPr>
            <a:r>
              <a:rPr lang="hu-HU" dirty="0" smtClean="0"/>
              <a:t>Az ADD opcióval új oszlopot tudunk hozzávenni a táblázathoz.</a:t>
            </a:r>
          </a:p>
          <a:p>
            <a:pPr marL="0" indent="0" hangingPunct="0">
              <a:buNone/>
            </a:pPr>
            <a:r>
              <a:rPr lang="hu-HU" dirty="0" smtClean="0"/>
              <a:t>A MODIFY opcióval egy meglevő oszlop típusát, méretét, kezdőértékét és megszorításait tudjuk megváltoztatni.</a:t>
            </a:r>
          </a:p>
          <a:p>
            <a:pPr marL="0" indent="0" hangingPunct="0">
              <a:buNone/>
            </a:pPr>
            <a:r>
              <a:rPr lang="hu-HU" dirty="0" smtClean="0"/>
              <a:t>A DROP oszlopokat töröl</a:t>
            </a:r>
          </a:p>
          <a:p>
            <a:pPr marL="0" indent="0" hangingPunct="0">
              <a:buNone/>
            </a:pPr>
            <a:r>
              <a:rPr lang="hu-HU" dirty="0" smtClean="0"/>
              <a:t>A RENAME átnevez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1732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823912"/>
            <a:ext cx="84010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7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14325"/>
            <a:ext cx="9067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80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4" y="658761"/>
            <a:ext cx="9193509" cy="14769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71" y="2476500"/>
            <a:ext cx="4925654" cy="38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8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09562"/>
            <a:ext cx="88296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0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3557" y="577732"/>
            <a:ext cx="6687238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WITH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expression_name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(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column_list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--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Anchor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member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initial_query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UNION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--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Recursive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member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that</a:t>
            </a:r>
            <a:r>
              <a:rPr lang="hu-HU" altLang="hu-HU" sz="2800" dirty="0"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references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dirty="0">
                <a:latin typeface="Arial Unicode MS"/>
              </a:rPr>
              <a:t> </a:t>
            </a:r>
            <a:r>
              <a:rPr lang="hu-HU" altLang="hu-HU" sz="2800" dirty="0" smtClean="0">
                <a:latin typeface="Arial Unicode MS"/>
              </a:rPr>
              <a:t>  --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expression_name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dirty="0">
                <a:latin typeface="Arial Unicode MS"/>
              </a:rPr>
              <a:t> </a:t>
            </a:r>
            <a:r>
              <a:rPr lang="hu-HU" altLang="hu-HU" sz="2800" dirty="0" smtClean="0"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recursive_query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--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references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expression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name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*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expression_name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47" y="349378"/>
            <a:ext cx="5137110" cy="60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88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3683" y="1099084"/>
            <a:ext cx="979564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WITH RECURSIVE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pseudo-entity-name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column-names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Initial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-SELECT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UNION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Recursive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-SELECT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using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pseudo-entity-name</a:t>
            </a:r>
            <a:endParaRPr lang="hu-HU" altLang="hu-HU" sz="28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Outer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-SELECT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using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pseudo-entity-name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06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883" y="1140222"/>
            <a:ext cx="11613931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3600" dirty="0">
                <a:latin typeface="Arial" panose="020B0604020202020204" pitchFamily="34" charset="0"/>
              </a:rPr>
              <a:t>Ez a lekérdezés a </a:t>
            </a:r>
            <a:r>
              <a:rPr lang="hu-HU" altLang="hu-HU" sz="3600" dirty="0" smtClean="0">
                <a:latin typeface="Arial" panose="020B0604020202020204" pitchFamily="34" charset="0"/>
              </a:rPr>
              <a:t>3!-t számítja</a:t>
            </a:r>
            <a:r>
              <a:rPr kumimoji="0" lang="hu-HU" alt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WITH RECURSIVE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factorial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F,n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SELECT 1 F, 3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600" dirty="0">
                <a:latin typeface="Arial Unicode MS"/>
              </a:rPr>
              <a:t> 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UNION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600" dirty="0">
                <a:latin typeface="Arial Unicode MS"/>
              </a:rPr>
              <a:t> 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F*n F, n-1 n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factorial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n&gt;1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F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from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factorial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n=1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hu-HU" altLang="hu-HU" sz="2800" dirty="0" smtClean="0">
                <a:latin typeface="Arial" panose="020B0604020202020204" pitchFamily="34" charset="0"/>
              </a:rPr>
              <a:t>Az </a:t>
            </a:r>
            <a:r>
              <a:rPr lang="hu-HU" altLang="hu-HU" sz="2800" dirty="0" err="1">
                <a:latin typeface="Arial" panose="020B0604020202020204" pitchFamily="34" charset="0"/>
              </a:rPr>
              <a:t>Initial</a:t>
            </a:r>
            <a:r>
              <a:rPr lang="hu-HU" altLang="hu-HU" sz="2800" dirty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select</a:t>
            </a:r>
            <a:r>
              <a:rPr lang="hu-HU" altLang="hu-HU" sz="2800" dirty="0" smtClean="0">
                <a:latin typeface="Arial" panose="020B0604020202020204" pitchFamily="34" charset="0"/>
              </a:rPr>
              <a:t>: ‚SELECT </a:t>
            </a:r>
            <a:r>
              <a:rPr lang="hu-HU" altLang="hu-HU" sz="2800" dirty="0">
                <a:latin typeface="Arial" panose="020B0604020202020204" pitchFamily="34" charset="0"/>
              </a:rPr>
              <a:t>1 F, 3 </a:t>
            </a:r>
            <a:r>
              <a:rPr lang="hu-HU" altLang="hu-HU" sz="2800" dirty="0" smtClean="0">
                <a:latin typeface="Arial" panose="020B0604020202020204" pitchFamily="34" charset="0"/>
              </a:rPr>
              <a:t>n’ </a:t>
            </a:r>
            <a:r>
              <a:rPr lang="hu-HU" altLang="hu-HU" sz="2800" dirty="0">
                <a:latin typeface="Arial" panose="020B0604020202020204" pitchFamily="34" charset="0"/>
              </a:rPr>
              <a:t>ad kezdeti értékeket: 3 az argumentumhoz és 1 a funkció értékéhez</a:t>
            </a:r>
            <a:r>
              <a:rPr lang="hu-HU" altLang="hu-HU" sz="2800" dirty="0" smtClean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 err="1">
                <a:latin typeface="Arial" panose="020B0604020202020204" pitchFamily="34" charset="0"/>
              </a:rPr>
              <a:t>Recursive</a:t>
            </a:r>
            <a:r>
              <a:rPr lang="hu-HU" altLang="hu-HU" sz="2800" dirty="0">
                <a:latin typeface="Arial" panose="020B0604020202020204" pitchFamily="34" charset="0"/>
              </a:rPr>
              <a:t> </a:t>
            </a:r>
            <a:r>
              <a:rPr lang="hu-HU" altLang="hu-HU" sz="2800" dirty="0" err="1">
                <a:latin typeface="Arial" panose="020B0604020202020204" pitchFamily="34" charset="0"/>
              </a:rPr>
              <a:t>select</a:t>
            </a:r>
            <a:r>
              <a:rPr lang="hu-HU" altLang="hu-HU" sz="2800" dirty="0">
                <a:latin typeface="Arial" panose="020B0604020202020204" pitchFamily="34" charset="0"/>
              </a:rPr>
              <a:t>: </a:t>
            </a:r>
            <a:r>
              <a:rPr lang="hu-HU" altLang="hu-HU" sz="2800" dirty="0" smtClean="0">
                <a:latin typeface="Arial" panose="020B0604020202020204" pitchFamily="34" charset="0"/>
              </a:rPr>
              <a:t>Rekurzív </a:t>
            </a:r>
            <a:r>
              <a:rPr lang="hu-HU" altLang="hu-HU" sz="2800" dirty="0">
                <a:latin typeface="Arial" panose="020B0604020202020204" pitchFamily="34" charset="0"/>
              </a:rPr>
              <a:t>módon válassza a SELECT F * n F, n-1 n tényezőt, ahol n&gt; 1 azt állítja, hogy minden alkalommal meg kell szoroznunk az utolsó </a:t>
            </a:r>
            <a:r>
              <a:rPr lang="hu-HU" altLang="hu-HU" sz="2800" dirty="0" smtClean="0">
                <a:latin typeface="Arial" panose="020B0604020202020204" pitchFamily="34" charset="0"/>
              </a:rPr>
              <a:t>funkcionális </a:t>
            </a:r>
            <a:r>
              <a:rPr lang="hu-HU" altLang="hu-HU" sz="2800" dirty="0">
                <a:latin typeface="Arial" panose="020B0604020202020204" pitchFamily="34" charset="0"/>
              </a:rPr>
              <a:t>értéket az utolsó argumentumértékkel és </a:t>
            </a:r>
            <a:r>
              <a:rPr lang="hu-HU" altLang="hu-HU" sz="2800" smtClean="0">
                <a:latin typeface="Arial" panose="020B0604020202020204" pitchFamily="34" charset="0"/>
              </a:rPr>
              <a:t>csökkenteni kell az </a:t>
            </a:r>
            <a:r>
              <a:rPr lang="hu-HU" altLang="hu-HU" sz="2800" dirty="0" smtClean="0">
                <a:latin typeface="Arial" panose="020B0604020202020204" pitchFamily="34" charset="0"/>
              </a:rPr>
              <a:t>argumentumértéket.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4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6" y="164536"/>
            <a:ext cx="9886840" cy="127097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" y="1528052"/>
            <a:ext cx="4571741" cy="11954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4" y="2723536"/>
            <a:ext cx="9198475" cy="3621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81" y="1820994"/>
            <a:ext cx="5451935" cy="4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806" y="314030"/>
            <a:ext cx="11818375" cy="131812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ALTER TABLE segítségével oszlop megszorításokat adhatunk a </a:t>
            </a:r>
            <a:r>
              <a:rPr lang="hu-HU" dirty="0" smtClean="0"/>
              <a:t>táblához (</a:t>
            </a:r>
            <a:r>
              <a:rPr lang="hu-HU" dirty="0" smtClean="0"/>
              <a:t>ADD), módosíthatjuk az állapotukat (MODIFY ENABLE/DISABLE) illetve törölhetünk megszorításokat (DROP). 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9" y="1501400"/>
            <a:ext cx="7655857" cy="34193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920765"/>
            <a:ext cx="7225173" cy="16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66684" y="330200"/>
            <a:ext cx="9987116" cy="2029542"/>
          </a:xfrm>
        </p:spPr>
        <p:txBody>
          <a:bodyPr>
            <a:normAutofit/>
          </a:bodyPr>
          <a:lstStyle/>
          <a:p>
            <a:r>
              <a:rPr lang="hu-HU" sz="4000" dirty="0" err="1" smtClean="0"/>
              <a:t>Drop</a:t>
            </a:r>
            <a:r>
              <a:rPr lang="hu-HU" sz="4000" dirty="0" smtClean="0"/>
              <a:t> </a:t>
            </a:r>
            <a:r>
              <a:rPr lang="hu-HU" sz="4000" dirty="0" err="1" smtClean="0"/>
              <a:t>Table</a:t>
            </a:r>
            <a:r>
              <a:rPr lang="hu-HU" sz="4000" dirty="0" smtClean="0"/>
              <a:t> </a:t>
            </a:r>
            <a:r>
              <a:rPr lang="hu-HU" sz="4000" dirty="0" err="1" smtClean="0"/>
              <a:t>tnév</a:t>
            </a:r>
            <a:r>
              <a:rPr lang="hu-HU" sz="4000" dirty="0" smtClean="0"/>
              <a:t>;</a:t>
            </a:r>
            <a:endParaRPr lang="hu-HU" sz="4000" dirty="0"/>
          </a:p>
          <a:p>
            <a:pPr algn="l"/>
            <a:r>
              <a:rPr lang="hu-HU" sz="2800" dirty="0"/>
              <a:t>Használja a DROP TABLE utasítást egy táblázat vagy objektumtábla áthelyezéséhez a lomtárba, vagy a táblázat és az összes adat teljes eltávolításához az adatbázisból.</a:t>
            </a:r>
          </a:p>
          <a:p>
            <a:pPr algn="l"/>
            <a:endParaRPr lang="hu-HU" sz="40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46" y="2623063"/>
            <a:ext cx="9307711" cy="6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4" y="331991"/>
            <a:ext cx="9662327" cy="5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642937"/>
            <a:ext cx="81724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27" y="76976"/>
            <a:ext cx="9804297" cy="65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398</Words>
  <Application>Microsoft Office PowerPoint</Application>
  <PresentationFormat>Szélesvásznú</PresentationFormat>
  <Paragraphs>84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Wingdings</vt:lpstr>
      <vt:lpstr>Office-téma</vt:lpstr>
      <vt:lpstr>Előadás 08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07</dc:title>
  <dc:creator>branyi</dc:creator>
  <cp:lastModifiedBy>user</cp:lastModifiedBy>
  <cp:revision>29</cp:revision>
  <dcterms:created xsi:type="dcterms:W3CDTF">2018-11-25T21:38:59Z</dcterms:created>
  <dcterms:modified xsi:type="dcterms:W3CDTF">2020-04-14T00:29:45Z</dcterms:modified>
</cp:coreProperties>
</file>