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2" r:id="rId4"/>
    <p:sldId id="291" r:id="rId5"/>
    <p:sldId id="293" r:id="rId6"/>
    <p:sldId id="294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95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70" r:id="rId27"/>
    <p:sldId id="261" r:id="rId28"/>
    <p:sldId id="285" r:id="rId29"/>
    <p:sldId id="299" r:id="rId30"/>
    <p:sldId id="297" r:id="rId31"/>
    <p:sldId id="298" r:id="rId32"/>
    <p:sldId id="296" r:id="rId33"/>
    <p:sldId id="265" r:id="rId34"/>
    <p:sldId id="289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 autoAdjust="0"/>
    <p:restoredTop sz="94660"/>
  </p:normalViewPr>
  <p:slideViewPr>
    <p:cSldViewPr snapToGrid="0">
      <p:cViewPr varScale="1">
        <p:scale>
          <a:sx n="47" d="100"/>
          <a:sy n="47" d="100"/>
        </p:scale>
        <p:origin x="4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628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936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899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16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513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831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19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869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04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859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68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4D0F4-56BA-43AF-81D9-CDD71518D0B9}" type="datetimeFigureOut">
              <a:rPr lang="hu-HU" smtClean="0"/>
              <a:t>2020. 04. 30.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86C1A-7D7E-4D60-A9C5-0D1BCA6A8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978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 noGrp="1"/>
          </p:cNvSpPr>
          <p:nvPr>
            <p:ph type="ctrTitle"/>
          </p:nvPr>
        </p:nvSpPr>
        <p:spPr>
          <a:xfrm>
            <a:off x="4055167" y="406245"/>
            <a:ext cx="4214191" cy="89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Előadás 09</a:t>
            </a:r>
            <a:endParaRPr lang="hu-HU" dirty="0"/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1524000" y="1198880"/>
            <a:ext cx="9144000" cy="5085964"/>
          </a:xfrm>
        </p:spPr>
        <p:txBody>
          <a:bodyPr>
            <a:normAutofit/>
          </a:bodyPr>
          <a:lstStyle/>
          <a:p>
            <a:r>
              <a:rPr lang="hu-HU" dirty="0" smtClean="0"/>
              <a:t>PL/SQL I</a:t>
            </a:r>
            <a:endParaRPr lang="hu-HU" dirty="0"/>
          </a:p>
          <a:p>
            <a:pPr algn="l"/>
            <a:r>
              <a:rPr lang="hu-HU" dirty="0"/>
              <a:t>SQL * Plus-</a:t>
            </a:r>
            <a:r>
              <a:rPr lang="hu-HU" dirty="0" err="1"/>
              <a:t>ban</a:t>
            </a:r>
            <a:r>
              <a:rPr lang="hu-HU" dirty="0"/>
              <a:t> </a:t>
            </a:r>
            <a:r>
              <a:rPr lang="hu-HU" dirty="0" smtClean="0"/>
              <a:t>használható három féle </a:t>
            </a:r>
            <a:r>
              <a:rPr lang="hu-HU" dirty="0"/>
              <a:t>változó</a:t>
            </a:r>
            <a:endParaRPr lang="hu-HU" dirty="0" smtClean="0"/>
          </a:p>
          <a:p>
            <a:pPr algn="l"/>
            <a:r>
              <a:rPr lang="hu-HU" dirty="0" smtClean="0"/>
              <a:t>PL/SQL</a:t>
            </a:r>
          </a:p>
          <a:p>
            <a:pPr algn="l"/>
            <a:r>
              <a:rPr lang="hu-HU" dirty="0" smtClean="0"/>
              <a:t>Változók (felhasználói, környezeti, PL/SQL)</a:t>
            </a:r>
          </a:p>
          <a:p>
            <a:pPr algn="l"/>
            <a:r>
              <a:rPr lang="hu-HU" dirty="0" smtClean="0"/>
              <a:t>Adattípusok, Szintaxis</a:t>
            </a:r>
          </a:p>
          <a:p>
            <a:pPr algn="l"/>
            <a:r>
              <a:rPr lang="hu-HU" dirty="0" smtClean="0"/>
              <a:t>Blokk szerkezet, Utasítások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8" y="3994924"/>
            <a:ext cx="3246781" cy="2289920"/>
          </a:xfrm>
          <a:prstGeom prst="rect">
            <a:avLst/>
          </a:prstGeom>
        </p:spPr>
      </p:pic>
      <p:pic>
        <p:nvPicPr>
          <p:cNvPr id="7" name="Kép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739" y="2669044"/>
            <a:ext cx="533400" cy="533400"/>
          </a:xfrm>
          <a:prstGeom prst="rect">
            <a:avLst/>
          </a:prstGeom>
        </p:spPr>
      </p:pic>
      <p:pic>
        <p:nvPicPr>
          <p:cNvPr id="8" name="Kép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199" y="3267214"/>
            <a:ext cx="662940" cy="6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45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2759" y="189185"/>
            <a:ext cx="118556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Nyelvi elemek</a:t>
            </a:r>
          </a:p>
          <a:p>
            <a:r>
              <a:rPr lang="hu-HU" sz="2800" b="1" dirty="0"/>
              <a:t>Lexikális elemek</a:t>
            </a:r>
          </a:p>
          <a:p>
            <a:pPr marL="357188"/>
            <a:r>
              <a:rPr lang="hu-HU" sz="2800" dirty="0"/>
              <a:t>A nyelvben az alábbi karakterek használhatók: </a:t>
            </a:r>
          </a:p>
          <a:p>
            <a:pPr marL="714375">
              <a:buFont typeface="Arial" panose="020B0604020202020204" pitchFamily="34" charset="0"/>
              <a:buChar char="•"/>
            </a:pPr>
            <a:r>
              <a:rPr lang="hu-HU" sz="2800" dirty="0"/>
              <a:t>kis- és nagybetűk: 'A'..'Z' és '</a:t>
            </a:r>
            <a:r>
              <a:rPr lang="hu-HU" sz="2800" dirty="0" err="1"/>
              <a:t>a'..'z</a:t>
            </a:r>
            <a:r>
              <a:rPr lang="hu-HU" sz="2800" dirty="0"/>
              <a:t>'</a:t>
            </a:r>
          </a:p>
          <a:p>
            <a:pPr marL="714375">
              <a:buFont typeface="Arial" panose="020B0604020202020204" pitchFamily="34" charset="0"/>
              <a:buChar char="•"/>
            </a:pPr>
            <a:r>
              <a:rPr lang="hu-HU" sz="2800" dirty="0"/>
              <a:t>számjegyek: 0..9</a:t>
            </a:r>
          </a:p>
          <a:p>
            <a:pPr marL="714375">
              <a:buFont typeface="Arial" panose="020B0604020202020204" pitchFamily="34" charset="0"/>
              <a:buChar char="•"/>
            </a:pPr>
            <a:r>
              <a:rPr lang="hu-HU" sz="2800" dirty="0"/>
              <a:t>szimbólumok: ( ) + - * / &lt; &gt; = ! ~ ^ ; : . ' @ % , " # &amp; _ | { } ? [ ]</a:t>
            </a:r>
          </a:p>
          <a:p>
            <a:pPr marL="714375">
              <a:buFont typeface="Arial" panose="020B0604020202020204" pitchFamily="34" charset="0"/>
              <a:buChar char="•"/>
            </a:pPr>
            <a:r>
              <a:rPr lang="hu-HU" sz="2800" dirty="0"/>
              <a:t>elválasztók: </a:t>
            </a:r>
            <a:r>
              <a:rPr lang="hu-HU" sz="2800" dirty="0" err="1"/>
              <a:t>tab</a:t>
            </a:r>
            <a:r>
              <a:rPr lang="hu-HU" sz="2800" dirty="0"/>
              <a:t>, helyköz, sorvége</a:t>
            </a:r>
          </a:p>
          <a:p>
            <a:pPr marL="357188"/>
            <a:r>
              <a:rPr lang="hu-HU" sz="2800" dirty="0"/>
              <a:t>A jobb olvashatóság érdekében a programszöveg tetszőlegesen tördelhető, a következő kikötésekkel. A szomszédos azonosítókat kötelező elválasztani egymástól, és a lexikális elemekben nem szabad helyközt hagyni. </a:t>
            </a:r>
          </a:p>
        </p:txBody>
      </p:sp>
    </p:spTree>
    <p:extLst>
      <p:ext uri="{BB962C8B-B14F-4D97-AF65-F5344CB8AC3E}">
        <p14:creationId xmlns:p14="http://schemas.microsoft.com/office/powerpoint/2010/main" val="235981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36187"/>
              </p:ext>
            </p:extLst>
          </p:nvPr>
        </p:nvGraphicFramePr>
        <p:xfrm>
          <a:off x="241738" y="1030241"/>
          <a:ext cx="4445876" cy="56875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08211">
                  <a:extLst>
                    <a:ext uri="{9D8B030D-6E8A-4147-A177-3AD203B41FA5}">
                      <a16:colId xmlns:a16="http://schemas.microsoft.com/office/drawing/2014/main" val="4245402576"/>
                    </a:ext>
                  </a:extLst>
                </a:gridCol>
                <a:gridCol w="3137665">
                  <a:extLst>
                    <a:ext uri="{9D8B030D-6E8A-4147-A177-3AD203B41FA5}">
                      <a16:colId xmlns:a16="http://schemas.microsoft.com/office/drawing/2014/main" val="302353648"/>
                    </a:ext>
                  </a:extLst>
                </a:gridCol>
              </a:tblGrid>
              <a:tr h="273042">
                <a:tc>
                  <a:txBody>
                    <a:bodyPr/>
                    <a:lstStyle/>
                    <a:p>
                      <a:r>
                        <a:rPr lang="hu-H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Szimbólum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Jelentés</a:t>
                      </a:r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11247198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+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additing</a:t>
                      </a:r>
                      <a:r>
                        <a:rPr lang="hu-HU" sz="1600" dirty="0"/>
                        <a:t> operator</a:t>
                      </a:r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1252192831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%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attribute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indicator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3103985007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'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character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string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delimiter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364666689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.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component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selector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255637996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/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division</a:t>
                      </a:r>
                      <a:r>
                        <a:rPr lang="hu-HU" sz="1600" dirty="0"/>
                        <a:t> operator</a:t>
                      </a:r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3190673350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(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expression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or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list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 smtClean="0"/>
                        <a:t>delimiter</a:t>
                      </a:r>
                      <a:r>
                        <a:rPr lang="hu-HU" sz="1600" dirty="0" smtClean="0"/>
                        <a:t> (</a:t>
                      </a:r>
                      <a:r>
                        <a:rPr lang="hu-HU" sz="1600" dirty="0" err="1" smtClean="0"/>
                        <a:t>begin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1261657210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)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expression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or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list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 smtClean="0"/>
                        <a:t>delimiter</a:t>
                      </a:r>
                      <a:r>
                        <a:rPr lang="hu-HU" sz="1600" dirty="0" smtClean="0"/>
                        <a:t> (end)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887141100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: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host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variable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indicator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1648230965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,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item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separator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486636344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*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multiplication</a:t>
                      </a:r>
                      <a:r>
                        <a:rPr lang="hu-HU" sz="1600" dirty="0"/>
                        <a:t> operator</a:t>
                      </a:r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3999949641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"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quoted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identifier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delimiter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3088912155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=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</a:t>
                      </a:r>
                      <a:r>
                        <a:rPr lang="hu-HU" sz="1600" dirty="0" err="1" smtClean="0"/>
                        <a:t>equal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4282236967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&lt;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(less </a:t>
                      </a:r>
                      <a:r>
                        <a:rPr lang="hu-HU" sz="1600" dirty="0" err="1" smtClean="0"/>
                        <a:t>than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455723046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/>
                        <a:t>&gt;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</a:t>
                      </a:r>
                      <a:r>
                        <a:rPr lang="hu-HU" sz="1600" dirty="0" err="1" smtClean="0"/>
                        <a:t>greater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than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396787431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@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remote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access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indicator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877919353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/>
                        <a:t>;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statement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terminator</a:t>
                      </a:r>
                      <a:endParaRPr lang="hu-HU" sz="1600" dirty="0"/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1100411620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r>
                        <a:rPr lang="hu-HU" sz="1600" dirty="0"/>
                        <a:t>-</a:t>
                      </a:r>
                    </a:p>
                  </a:txBody>
                  <a:tcPr marL="50015" marR="50015" marT="25008" marB="2500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subtraction</a:t>
                      </a:r>
                      <a:r>
                        <a:rPr lang="hu-HU" sz="1600" dirty="0"/>
                        <a:t>/</a:t>
                      </a:r>
                      <a:r>
                        <a:rPr lang="hu-HU" sz="1600" dirty="0" err="1"/>
                        <a:t>negation</a:t>
                      </a:r>
                      <a:r>
                        <a:rPr lang="hu-HU" sz="1600" dirty="0"/>
                        <a:t> operator</a:t>
                      </a:r>
                    </a:p>
                  </a:txBody>
                  <a:tcPr marL="50015" marR="50015" marT="25008" marB="25008" anchor="ctr"/>
                </a:tc>
                <a:extLst>
                  <a:ext uri="{0D108BD9-81ED-4DB2-BD59-A6C34878D82A}">
                    <a16:rowId xmlns:a16="http://schemas.microsoft.com/office/drawing/2014/main" val="298714776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738" y="-31766"/>
            <a:ext cx="112145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Határoló</a:t>
            </a:r>
            <a:r>
              <a:rPr kumimoji="0" lang="hu-HU" altLang="hu-H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jelek</a:t>
            </a:r>
          </a:p>
          <a:p>
            <a:pPr lvl="0" defTabSz="987425" eaLnBrk="0" fontAlgn="base" hangingPunct="0">
              <a:spcBef>
                <a:spcPct val="0"/>
              </a:spcBef>
              <a:spcAft>
                <a:spcPct val="0"/>
              </a:spcAft>
              <a:tabLst>
                <a:tab pos="8607425" algn="l"/>
              </a:tabLst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Egykarakteres</a:t>
            </a:r>
            <a:r>
              <a:rPr kumimoji="0" lang="hu-HU" altLang="hu-H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hu-HU" sz="2400" dirty="0"/>
              <a:t>Többkarakteres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02701"/>
              </p:ext>
            </p:extLst>
          </p:nvPr>
        </p:nvGraphicFramePr>
        <p:xfrm>
          <a:off x="7113181" y="1030241"/>
          <a:ext cx="4879123" cy="53902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77555">
                  <a:extLst>
                    <a:ext uri="{9D8B030D-6E8A-4147-A177-3AD203B41FA5}">
                      <a16:colId xmlns:a16="http://schemas.microsoft.com/office/drawing/2014/main" val="2774824995"/>
                    </a:ext>
                  </a:extLst>
                </a:gridCol>
                <a:gridCol w="3701568">
                  <a:extLst>
                    <a:ext uri="{9D8B030D-6E8A-4147-A177-3AD203B41FA5}">
                      <a16:colId xmlns:a16="http://schemas.microsoft.com/office/drawing/2014/main" val="86410443"/>
                    </a:ext>
                  </a:extLst>
                </a:gridCol>
              </a:tblGrid>
              <a:tr h="320826">
                <a:tc>
                  <a:txBody>
                    <a:bodyPr/>
                    <a:lstStyle/>
                    <a:p>
                      <a:r>
                        <a:rPr lang="hu-HU" sz="1600" dirty="0"/>
                        <a:t>Szimbólum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Jelentés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782095572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/>
                        <a:t>:=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assignment operator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2754811218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/>
                        <a:t>=&gt;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association operator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60142732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||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concatenation operator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3132916882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**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exponentiation operator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498738266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&lt;&lt;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label delimiter (begin)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3251206493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/>
                        <a:t>&gt;&gt;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label delimiter (end)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1332922929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/*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multi-line comment delimiter (begin)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1154306573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*/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/>
                        <a:t>multi-line comment delimiter (end)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1906838340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 dirty="0"/>
                        <a:t>..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range</a:t>
                      </a:r>
                      <a:r>
                        <a:rPr lang="hu-HU" sz="1600" dirty="0"/>
                        <a:t> operator</a:t>
                      </a: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1596008428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 dirty="0"/>
                        <a:t>&lt;&gt;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</a:t>
                      </a:r>
                      <a:r>
                        <a:rPr lang="hu-HU" sz="1600" dirty="0" err="1" smtClean="0"/>
                        <a:t>not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equal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3768122846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 dirty="0"/>
                        <a:t>!=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</a:t>
                      </a:r>
                      <a:r>
                        <a:rPr lang="hu-HU" sz="1600" dirty="0" err="1" smtClean="0"/>
                        <a:t>not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equal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1343733634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 dirty="0"/>
                        <a:t>~=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</a:t>
                      </a:r>
                      <a:r>
                        <a:rPr lang="hu-HU" sz="1600" dirty="0" err="1" smtClean="0"/>
                        <a:t>not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equal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878419634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/>
                        <a:t>^=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</a:t>
                      </a:r>
                      <a:r>
                        <a:rPr lang="hu-HU" sz="1600" dirty="0" err="1" smtClean="0"/>
                        <a:t>not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equal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582951943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&lt;=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</a:t>
                      </a:r>
                      <a:r>
                        <a:rPr lang="en-US" sz="1600" dirty="0" smtClean="0"/>
                        <a:t> (less than or equal)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885965424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/>
                        <a:t>&gt;=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relational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smtClean="0"/>
                        <a:t>operator (</a:t>
                      </a:r>
                      <a:r>
                        <a:rPr lang="hu-HU" sz="1600" dirty="0" err="1" smtClean="0"/>
                        <a:t>greater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than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or</a:t>
                      </a:r>
                      <a:r>
                        <a:rPr lang="hu-HU" sz="1600" dirty="0" smtClean="0"/>
                        <a:t> </a:t>
                      </a:r>
                      <a:r>
                        <a:rPr lang="hu-HU" sz="1600" dirty="0" err="1" smtClean="0"/>
                        <a:t>equal</a:t>
                      </a:r>
                      <a:r>
                        <a:rPr lang="hu-HU" sz="1600" dirty="0" smtClean="0"/>
                        <a:t>)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1732427855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r>
                        <a:rPr lang="hu-HU" sz="1600" dirty="0"/>
                        <a:t>--</a:t>
                      </a: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r>
                        <a:rPr lang="hu-HU" sz="1600" dirty="0" err="1" smtClean="0"/>
                        <a:t>Single</a:t>
                      </a:r>
                      <a:r>
                        <a:rPr lang="hu-HU" sz="1600" baseline="0" dirty="0" smtClean="0"/>
                        <a:t> </a:t>
                      </a:r>
                      <a:r>
                        <a:rPr lang="hu-HU" sz="1600" dirty="0" smtClean="0"/>
                        <a:t>line </a:t>
                      </a:r>
                      <a:r>
                        <a:rPr lang="hu-HU" sz="1600" dirty="0"/>
                        <a:t>comment </a:t>
                      </a:r>
                      <a:r>
                        <a:rPr lang="hu-HU" sz="1600" dirty="0" err="1"/>
                        <a:t>indicator</a:t>
                      </a:r>
                      <a:endParaRPr lang="hu-HU" sz="1600" dirty="0"/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72555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1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0622" y="398437"/>
            <a:ext cx="11791507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Azonosítók</a:t>
            </a:r>
          </a:p>
          <a:p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Az azonosítók legfeljebb 30 karakter hosszúak lehetnek.</a:t>
            </a:r>
            <a:r>
              <a:rPr lang="en-US" sz="2000" dirty="0"/>
              <a:t> </a:t>
            </a:r>
            <a:endParaRPr lang="hu-HU" sz="2000" dirty="0" smtClean="0"/>
          </a:p>
          <a:p>
            <a:r>
              <a:rPr lang="hu-HU" sz="2000" dirty="0" smtClean="0"/>
              <a:t>(</a:t>
            </a:r>
            <a:r>
              <a:rPr lang="en-US" sz="2000" dirty="0" smtClean="0"/>
              <a:t>Constants</a:t>
            </a:r>
            <a:r>
              <a:rPr lang="hu-HU" sz="2000" dirty="0" smtClean="0"/>
              <a:t>,</a:t>
            </a:r>
            <a:r>
              <a:rPr lang="en-US" sz="2000" dirty="0" smtClean="0"/>
              <a:t>Cursors</a:t>
            </a:r>
            <a:r>
              <a:rPr lang="hu-HU" sz="2000" dirty="0" smtClean="0"/>
              <a:t>,</a:t>
            </a:r>
            <a:r>
              <a:rPr lang="en-US" sz="2000" dirty="0" smtClean="0"/>
              <a:t>Exceptions</a:t>
            </a:r>
            <a:r>
              <a:rPr lang="hu-HU" sz="2000" dirty="0" smtClean="0"/>
              <a:t>,</a:t>
            </a:r>
            <a:r>
              <a:rPr lang="en-US" sz="2000" dirty="0" smtClean="0"/>
              <a:t>Keywords</a:t>
            </a:r>
            <a:r>
              <a:rPr lang="hu-HU" sz="2000" dirty="0" smtClean="0"/>
              <a:t>,</a:t>
            </a:r>
            <a:r>
              <a:rPr lang="en-US" sz="2000" dirty="0" smtClean="0"/>
              <a:t>Labels</a:t>
            </a:r>
            <a:r>
              <a:rPr lang="hu-HU" sz="2000" dirty="0" smtClean="0"/>
              <a:t>,</a:t>
            </a:r>
            <a:r>
              <a:rPr lang="en-US" sz="2000" dirty="0" smtClean="0"/>
              <a:t>Packages</a:t>
            </a:r>
            <a:r>
              <a:rPr lang="hu-HU" sz="2000" dirty="0" smtClean="0"/>
              <a:t>,</a:t>
            </a:r>
            <a:r>
              <a:rPr lang="en-US" sz="2000" dirty="0" smtClean="0"/>
              <a:t>Reserved words</a:t>
            </a:r>
            <a:r>
              <a:rPr lang="hu-HU" sz="2000" dirty="0" smtClean="0"/>
              <a:t>,</a:t>
            </a:r>
            <a:r>
              <a:rPr lang="en-US" sz="2000" dirty="0" smtClean="0"/>
              <a:t>Subprograms</a:t>
            </a:r>
            <a:r>
              <a:rPr lang="hu-HU" sz="2000" dirty="0"/>
              <a:t>,</a:t>
            </a:r>
            <a:r>
              <a:rPr lang="en-US" sz="2000" dirty="0" smtClean="0"/>
              <a:t>Types</a:t>
            </a:r>
            <a:r>
              <a:rPr lang="hu-HU" sz="2000" dirty="0"/>
              <a:t>,</a:t>
            </a:r>
            <a:r>
              <a:rPr lang="en-US" sz="2000" dirty="0" smtClean="0"/>
              <a:t>Variables</a:t>
            </a:r>
            <a:r>
              <a:rPr lang="hu-HU" sz="2000" dirty="0" smtClean="0"/>
              <a:t>)</a:t>
            </a:r>
            <a:endParaRPr 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hu-HU" alt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kezdő karakter kötelezően betű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utána </a:t>
            </a:r>
            <a:r>
              <a:rPr kumimoji="0" lang="hu-HU" alt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számok, betűk és speciális jelek 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(pl. _, $, #) váltakozva követhetik egymást.</a:t>
            </a:r>
            <a:b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PL/SQL </a:t>
            </a:r>
            <a:r>
              <a:rPr kumimoji="0" lang="hu-HU" alt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nincs különbség a kis- és nagybetűk között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000" dirty="0">
                <a:latin typeface="Arial" panose="020B0604020202020204" pitchFamily="34" charset="0"/>
              </a:rPr>
              <a:t>I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dézőjelek között helyközt is tartalmazhatnak a változók nevei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Vannak </a:t>
            </a:r>
            <a:r>
              <a:rPr kumimoji="0" lang="hu-HU" alt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foglalt szavak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6445" y="3014538"/>
            <a:ext cx="11805684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ALL* ALTER* AND* ANY* ARRAY AS* ASC* AT AUTHID AVG BEGIN BETWEEN* BINARY_INTEGER BODY BOOLEAN BULK BY* CASE CHAR* CHAR_BASE CHECK* CLOSE CLUSTER* COALESCE COLLECT COMMENT* COMMIT COMPRESS* CONNECT* CONSTANT CREATE* CURRENT* CURRVAL CURSOR DATE* DAY DECLARE DECIMAL* DEFAULT* DELETE* DESC* DISTINCT* DO DROP* ELSE* ELSIF END EXCEPTION EXCLUSIVE* EXECUTE EXISTS* EXIT EXTENDS EXTRACT FALSE FETCH FLOAT* FOR* FORALL FROM* FUNCTION GOTO GROUP* HAVING* HEAP HOUR IF IMMEDIATE* IN* INDEX* INDICATOR INSERT* INTEGER* INTERFACE INTERSECT* INTERVAL INTO* IS* ISOLATION JAVA LEVEL* LIKE* LIMITED LOCK* LONG* LOOP MAX MIN MINUS* MINUTE MLSLABEL* MOD MODE* MONTH NATURAL NATURALN NEW NEXTVAL NOCOPY NOT* NOWAIT* NULL* NULLIF NUMBER* NUMBER_BASE OCIROWID OF* ON* OPAQUE OPEN OPERATOR OPTION* OR* ORDER* ORGANIZATION OTHERS OUT PACKAGE PARTITION PCTFREE* PLS_INTEGER POSITIVE POSITIVEN PRAGMA PRIOR* PRIVATE PROCEDURE PUBLIC* RAISE RANGE RAW* REAL RECORD REF RELEASE RETURN REVERSE ROLLBACK ROW* ROWID* ROWNUM* ROWTYPE SAVEPOINT SECOND SELECT* SEPARATE SET* SHARE* SMALLINT* SPACE SQL SQLCODE SQLERRM START* STDDEV SUBTYPE SUCCESSFUL* SUM SYNONYM* SYSDATE* TABLE* THEN* TIME TIMESTAMP TIMEZONE_REGION TIMEZONE_ABBR TIMEZONE_MINUTE TIMEZONE_HOUR TO* TRIGGER* TRUE TYPE UID* UNION* UNIQUE* UPDATE* USE USER* VALIDATE* VALUES* VARCHAR* VARCHAR2* VARIANCE VIEW* WHEN WHENEVER* WHERE* WHILE WITH* WORK WRITE YEAR ZONE </a:t>
            </a:r>
            <a:endParaRPr kumimoji="0" lang="hu-HU" altLang="hu-H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6445" y="6060557"/>
            <a:ext cx="11164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dirty="0" smtClean="0">
                <a:latin typeface="Arial" panose="020B0604020202020204" pitchFamily="34" charset="0"/>
              </a:rPr>
              <a:t>A </a:t>
            </a:r>
            <a:r>
              <a:rPr lang="hu-HU" altLang="hu-HU" dirty="0">
                <a:latin typeface="Arial" panose="020B0604020202020204" pitchFamily="34" charset="0"/>
              </a:rPr>
              <a:t>STANDARD csomagban találhatóak az </a:t>
            </a:r>
            <a:r>
              <a:rPr lang="hu-HU" altLang="hu-HU" b="1" dirty="0">
                <a:latin typeface="Arial" panose="020B0604020202020204" pitchFamily="34" charset="0"/>
              </a:rPr>
              <a:t>előre definiált azonosítók </a:t>
            </a:r>
            <a:r>
              <a:rPr lang="hu-HU" altLang="hu-HU" dirty="0">
                <a:latin typeface="Arial" panose="020B0604020202020204" pitchFamily="34" charset="0"/>
              </a:rPr>
              <a:t>például az INVALID_NUMBER kivétel</a:t>
            </a:r>
            <a:r>
              <a:rPr lang="hu-HU" altLang="hu-HU" dirty="0" smtClean="0">
                <a:latin typeface="Arial" panose="020B0604020202020204" pitchFamily="34" charset="0"/>
              </a:rPr>
              <a:t>. </a:t>
            </a:r>
            <a:r>
              <a:rPr lang="hu-HU" altLang="hu-HU" dirty="0">
                <a:latin typeface="Arial" panose="020B0604020202020204" pitchFamily="34" charset="0"/>
              </a:rPr>
              <a:t>Ezek </a:t>
            </a:r>
            <a:r>
              <a:rPr lang="hu-HU" altLang="hu-HU" b="1" dirty="0" smtClean="0">
                <a:latin typeface="Arial" panose="020B0604020202020204" pitchFamily="34" charset="0"/>
              </a:rPr>
              <a:t>újra </a:t>
            </a:r>
            <a:r>
              <a:rPr lang="hu-HU" altLang="hu-HU" b="1" dirty="0" err="1" smtClean="0">
                <a:latin typeface="Arial" panose="020B0604020202020204" pitchFamily="34" charset="0"/>
              </a:rPr>
              <a:t>deklarálhatóak</a:t>
            </a:r>
            <a:r>
              <a:rPr lang="hu-HU" altLang="hu-HU" dirty="0">
                <a:latin typeface="Arial" panose="020B0604020202020204" pitchFamily="34" charset="0"/>
              </a:rPr>
              <a:t>, ekkor a lokális deklaráció elfedi a </a:t>
            </a:r>
            <a:r>
              <a:rPr lang="hu-HU" altLang="hu-HU" dirty="0" err="1">
                <a:latin typeface="Arial" panose="020B0604020202020204" pitchFamily="34" charset="0"/>
              </a:rPr>
              <a:t>globálisat</a:t>
            </a:r>
            <a:r>
              <a:rPr lang="hu-HU" altLang="hu-HU" dirty="0">
                <a:latin typeface="Arial" panose="020B0604020202020204" pitchFamily="34" charset="0"/>
              </a:rPr>
              <a:t>. </a:t>
            </a:r>
            <a:endParaRPr lang="hu-HU" altLang="hu-HU" sz="9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53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4549" y="340241"/>
            <a:ext cx="1177024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latin typeface="Arial" panose="020B0604020202020204" pitchFamily="34" charset="0"/>
              </a:rPr>
              <a:t>Literálok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u-HU" altLang="hu-HU" sz="2000" dirty="0">
                <a:latin typeface="Arial" panose="020B0604020202020204" pitchFamily="34" charset="0"/>
              </a:rPr>
              <a:t>A PL/SQL megkülönböztet numerikus, karakter, </a:t>
            </a:r>
            <a:r>
              <a:rPr lang="hu-HU" altLang="hu-HU" sz="2000" dirty="0" err="1">
                <a:latin typeface="Arial" panose="020B0604020202020204" pitchFamily="34" charset="0"/>
              </a:rPr>
              <a:t>sztring</a:t>
            </a:r>
            <a:r>
              <a:rPr lang="hu-HU" altLang="hu-HU" sz="2000" dirty="0">
                <a:latin typeface="Arial" panose="020B0604020202020204" pitchFamily="34" charset="0"/>
              </a:rPr>
              <a:t>, dátum, Boolean értéket.</a:t>
            </a:r>
            <a:r>
              <a:rPr lang="hu-HU" altLang="hu-HU" sz="800" dirty="0">
                <a:latin typeface="Arial" panose="020B0604020202020204" pitchFamily="34" charset="0"/>
              </a:rPr>
              <a:t/>
            </a:r>
            <a:br>
              <a:rPr lang="hu-HU" altLang="hu-HU" sz="800" dirty="0">
                <a:latin typeface="Arial" panose="020B0604020202020204" pitchFamily="34" charset="0"/>
              </a:rPr>
            </a:br>
            <a:r>
              <a:rPr lang="hu-HU" altLang="hu-HU" sz="800" dirty="0">
                <a:latin typeface="Arial" panose="020B0604020202020204" pitchFamily="34" charset="0"/>
              </a:rPr>
              <a:t/>
            </a:r>
            <a:br>
              <a:rPr lang="hu-HU" altLang="hu-HU" sz="800" dirty="0">
                <a:latin typeface="Arial" panose="020B0604020202020204" pitchFamily="34" charset="0"/>
              </a:rPr>
            </a:br>
            <a:r>
              <a:rPr lang="hu-HU" altLang="hu-HU" b="1" dirty="0" smtClean="0">
                <a:latin typeface="Arial" panose="020B0604020202020204" pitchFamily="34" charset="0"/>
              </a:rPr>
              <a:t>numerikus </a:t>
            </a:r>
            <a:r>
              <a:rPr lang="hu-HU" altLang="hu-HU" b="1" dirty="0">
                <a:latin typeface="Arial" panose="020B0604020202020204" pitchFamily="34" charset="0"/>
              </a:rPr>
              <a:t>literál</a:t>
            </a:r>
            <a:r>
              <a:rPr lang="hu-HU" altLang="hu-HU" dirty="0">
                <a:latin typeface="Arial" panose="020B0604020202020204" pitchFamily="34" charset="0"/>
              </a:rPr>
              <a:t> lehet egész, vagy valós </a:t>
            </a:r>
            <a:r>
              <a:rPr lang="hu-HU" altLang="hu-HU" dirty="0" smtClean="0">
                <a:latin typeface="Arial" panose="020B0604020202020204" pitchFamily="34" charset="0"/>
              </a:rPr>
              <a:t>típusú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u-HU" altLang="hu-HU" b="1" i="1" dirty="0" smtClean="0">
                <a:latin typeface="Arial" panose="020B0604020202020204" pitchFamily="34" charset="0"/>
              </a:rPr>
              <a:t>egész</a:t>
            </a:r>
            <a:r>
              <a:rPr lang="hu-HU" altLang="hu-HU" i="1" dirty="0" smtClean="0">
                <a:latin typeface="Arial" panose="020B0604020202020204" pitchFamily="34" charset="0"/>
              </a:rPr>
              <a:t> </a:t>
            </a:r>
            <a:r>
              <a:rPr lang="hu-HU" altLang="hu-HU" i="1" dirty="0">
                <a:latin typeface="Arial" panose="020B0604020202020204" pitchFamily="34" charset="0"/>
              </a:rPr>
              <a:t>literál</a:t>
            </a:r>
            <a:r>
              <a:rPr lang="hu-HU" altLang="hu-HU" dirty="0">
                <a:latin typeface="Arial" panose="020B0604020202020204" pitchFamily="34" charset="0"/>
              </a:rPr>
              <a:t> egy opcionálisan előjelezett számsorozat tizedespont </a:t>
            </a:r>
            <a:r>
              <a:rPr lang="hu-HU" altLang="hu-HU" dirty="0" smtClean="0">
                <a:latin typeface="Arial" panose="020B0604020202020204" pitchFamily="34" charset="0"/>
              </a:rPr>
              <a:t>nélkül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u-HU" altLang="hu-HU" b="1" i="1" dirty="0" smtClean="0">
                <a:latin typeface="Arial" panose="020B0604020202020204" pitchFamily="34" charset="0"/>
              </a:rPr>
              <a:t>valós</a:t>
            </a:r>
            <a:r>
              <a:rPr lang="hu-HU" altLang="hu-HU" i="1" dirty="0" smtClean="0">
                <a:latin typeface="Arial" panose="020B0604020202020204" pitchFamily="34" charset="0"/>
              </a:rPr>
              <a:t> </a:t>
            </a:r>
            <a:r>
              <a:rPr lang="hu-HU" altLang="hu-HU" i="1" dirty="0">
                <a:latin typeface="Arial" panose="020B0604020202020204" pitchFamily="34" charset="0"/>
              </a:rPr>
              <a:t>literál</a:t>
            </a:r>
            <a:r>
              <a:rPr lang="hu-HU" altLang="hu-HU" dirty="0">
                <a:latin typeface="Arial" panose="020B0604020202020204" pitchFamily="34" charset="0"/>
              </a:rPr>
              <a:t> egy opcionálisan előjelezett számsorozat </a:t>
            </a:r>
            <a:r>
              <a:rPr lang="hu-HU" altLang="hu-HU" dirty="0" smtClean="0">
                <a:latin typeface="Arial" panose="020B0604020202020204" pitchFamily="34" charset="0"/>
              </a:rPr>
              <a:t>tizedes ponttal,  „</a:t>
            </a:r>
            <a:r>
              <a:rPr lang="hu-HU" altLang="hu-HU" dirty="0">
                <a:latin typeface="Arial" panose="020B0604020202020204" pitchFamily="34" charset="0"/>
              </a:rPr>
              <a:t>E” jelölést </a:t>
            </a:r>
            <a:r>
              <a:rPr lang="hu-HU" altLang="hu-HU" dirty="0" smtClean="0">
                <a:latin typeface="Arial" panose="020B0604020202020204" pitchFamily="34" charset="0"/>
              </a:rPr>
              <a:t>tartalmazhat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u-HU" altLang="hu-HU" b="1" dirty="0" smtClean="0">
                <a:latin typeface="Arial" panose="020B0604020202020204" pitchFamily="34" charset="0"/>
              </a:rPr>
              <a:t>karakter </a:t>
            </a:r>
            <a:r>
              <a:rPr lang="hu-HU" altLang="hu-HU" b="1" dirty="0">
                <a:latin typeface="Arial" panose="020B0604020202020204" pitchFamily="34" charset="0"/>
              </a:rPr>
              <a:t>literál</a:t>
            </a:r>
            <a:r>
              <a:rPr lang="hu-HU" altLang="hu-HU" dirty="0">
                <a:latin typeface="Arial" panose="020B0604020202020204" pitchFamily="34" charset="0"/>
              </a:rPr>
              <a:t> egy egyedi karakter aposztrófok közé zárva. A karakterek literálok esetében meg vannak különböztetve a kis- és </a:t>
            </a:r>
            <a:r>
              <a:rPr lang="hu-HU" altLang="hu-HU" dirty="0" smtClean="0">
                <a:latin typeface="Arial" panose="020B0604020202020204" pitchFamily="34" charset="0"/>
              </a:rPr>
              <a:t>nagybetűk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u-HU" altLang="hu-HU" b="1" dirty="0" err="1" smtClean="0">
                <a:latin typeface="Arial" panose="020B0604020202020204" pitchFamily="34" charset="0"/>
              </a:rPr>
              <a:t>sztring</a:t>
            </a:r>
            <a:r>
              <a:rPr lang="hu-HU" altLang="hu-HU" b="1" dirty="0" smtClean="0">
                <a:latin typeface="Arial" panose="020B0604020202020204" pitchFamily="34" charset="0"/>
              </a:rPr>
              <a:t> </a:t>
            </a:r>
            <a:r>
              <a:rPr lang="hu-HU" altLang="hu-HU" b="1" dirty="0">
                <a:latin typeface="Arial" panose="020B0604020202020204" pitchFamily="34" charset="0"/>
              </a:rPr>
              <a:t>literál</a:t>
            </a:r>
            <a:r>
              <a:rPr lang="hu-HU" altLang="hu-HU" dirty="0">
                <a:latin typeface="Arial" panose="020B0604020202020204" pitchFamily="34" charset="0"/>
              </a:rPr>
              <a:t> aposztrófok közé zárt karakterek sorozata. Ebben az esetben is </a:t>
            </a:r>
            <a:r>
              <a:rPr lang="hu-HU" altLang="hu-HU" dirty="0" smtClean="0">
                <a:latin typeface="Arial" panose="020B0604020202020204" pitchFamily="34" charset="0"/>
              </a:rPr>
              <a:t>megkülönbözteti </a:t>
            </a:r>
            <a:r>
              <a:rPr lang="hu-HU" altLang="hu-HU" dirty="0">
                <a:latin typeface="Arial" panose="020B0604020202020204" pitchFamily="34" charset="0"/>
              </a:rPr>
              <a:t>a nyelv a kis- és </a:t>
            </a:r>
            <a:r>
              <a:rPr lang="hu-HU" altLang="hu-HU" dirty="0" smtClean="0">
                <a:latin typeface="Arial" panose="020B0604020202020204" pitchFamily="34" charset="0"/>
              </a:rPr>
              <a:t>nagybetűket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u-HU" altLang="hu-HU" b="1" dirty="0" smtClean="0">
                <a:latin typeface="Arial" panose="020B0604020202020204" pitchFamily="34" charset="0"/>
              </a:rPr>
              <a:t>logikai </a:t>
            </a:r>
            <a:r>
              <a:rPr lang="hu-HU" altLang="hu-HU" b="1" dirty="0">
                <a:latin typeface="Arial" panose="020B0604020202020204" pitchFamily="34" charset="0"/>
              </a:rPr>
              <a:t>literál</a:t>
            </a:r>
            <a:r>
              <a:rPr lang="hu-HU" altLang="hu-HU" dirty="0">
                <a:latin typeface="Arial" panose="020B0604020202020204" pitchFamily="34" charset="0"/>
              </a:rPr>
              <a:t> lehet: TRUE (igaz), FALSE (hamis), NULL (ismeretlen </a:t>
            </a:r>
            <a:r>
              <a:rPr lang="hu-HU" altLang="hu-HU" dirty="0" smtClean="0">
                <a:latin typeface="Arial" panose="020B0604020202020204" pitchFamily="34" charset="0"/>
              </a:rPr>
              <a:t>érték)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u-HU" altLang="hu-HU" b="1" dirty="0" smtClean="0">
                <a:latin typeface="Arial" panose="020B0604020202020204" pitchFamily="34" charset="0"/>
              </a:rPr>
              <a:t>dátum </a:t>
            </a:r>
            <a:r>
              <a:rPr lang="hu-HU" altLang="hu-HU" b="1" dirty="0">
                <a:latin typeface="Arial" panose="020B0604020202020204" pitchFamily="34" charset="0"/>
              </a:rPr>
              <a:t>literál</a:t>
            </a:r>
            <a:r>
              <a:rPr lang="hu-HU" altLang="hu-HU" dirty="0">
                <a:latin typeface="Arial" panose="020B0604020202020204" pitchFamily="34" charset="0"/>
              </a:rPr>
              <a:t> több formában is megadható, az adattípustól függően. (DATE, TIMESTAMP, stb.)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900" b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latin typeface="Arial" panose="020B0604020202020204" pitchFamily="34" charset="0"/>
              </a:rPr>
              <a:t>Megjegyzések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latin typeface="Arial" panose="020B0604020202020204" pitchFamily="34" charset="0"/>
              </a:rPr>
              <a:t>PL/SQL-ben kétféle módon írhatunk megjegyzéseket.</a:t>
            </a:r>
            <a:br>
              <a:rPr lang="hu-HU" altLang="hu-HU" sz="2000" dirty="0">
                <a:latin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</a:rPr>
              <a:t>Egysoros megjegyzés: A ’--’ karakterektől a sor végéig (Akárcsak Adában.)</a:t>
            </a:r>
            <a:br>
              <a:rPr lang="hu-HU" altLang="hu-HU" sz="2000" dirty="0">
                <a:latin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</a:rPr>
              <a:t>Többsoros megjegyzés: A ’/*’ és a ’*/’ szimbólumok által közbezárt rész (Hasonlóan a C++-hoz.)</a:t>
            </a:r>
            <a:endParaRPr lang="hu-HU" altLang="hu-HU" sz="5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4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8856" y="223285"/>
            <a:ext cx="117702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Típusok, típuskonstrukciók</a:t>
            </a:r>
          </a:p>
          <a:p>
            <a:r>
              <a:rPr lang="hu-HU" sz="2400" b="1" dirty="0"/>
              <a:t>Típusszerkezet</a:t>
            </a:r>
          </a:p>
          <a:p>
            <a:r>
              <a:rPr lang="hu-HU" sz="2400" dirty="0"/>
              <a:t>A PL/SQL egy </a:t>
            </a:r>
            <a:r>
              <a:rPr lang="hu-HU" sz="2400" dirty="0" smtClean="0"/>
              <a:t>erősen </a:t>
            </a:r>
            <a:r>
              <a:rPr lang="hu-HU" sz="2400" dirty="0"/>
              <a:t>típusos nyelv, vagyis minden konstansnak és változónak fordítási időben ismernünk kell a típusát</a:t>
            </a:r>
            <a:r>
              <a:rPr lang="hu-HU" sz="2400" dirty="0" smtClean="0"/>
              <a:t>.</a:t>
            </a:r>
          </a:p>
          <a:p>
            <a:r>
              <a:rPr lang="hu-HU" sz="2400" dirty="0" smtClean="0"/>
              <a:t>A </a:t>
            </a:r>
            <a:r>
              <a:rPr lang="hu-HU" sz="2400" dirty="0"/>
              <a:t>változókat használat előtt definiálni kell. (A NULL, mint érték, némiképp kivétel ez alól a szabály alól - persze érthető okokból. Vigyázzunk azonban a </a:t>
            </a:r>
            <a:r>
              <a:rPr lang="hu-HU" sz="2400" dirty="0" smtClean="0"/>
              <a:t>NULL-</a:t>
            </a:r>
            <a:r>
              <a:rPr lang="hu-HU" sz="2400" dirty="0" err="1" smtClean="0"/>
              <a:t>al</a:t>
            </a:r>
            <a:r>
              <a:rPr lang="hu-HU" sz="2400" dirty="0"/>
              <a:t>! Viselkedése meglehetősen kiszámíthatatlan, mivel a beépített SQL eljárások és függvények nem egységesen "viszonyulnak" hozzá.) </a:t>
            </a:r>
          </a:p>
          <a:p>
            <a:r>
              <a:rPr lang="hu-HU" sz="2400" dirty="0"/>
              <a:t>Az adattípusok </a:t>
            </a:r>
            <a:r>
              <a:rPr lang="hu-HU" sz="2400" dirty="0" smtClean="0"/>
              <a:t>lehetnek:</a:t>
            </a:r>
          </a:p>
          <a:p>
            <a:pPr marL="361950">
              <a:buFont typeface="Arial" panose="020B0604020202020204" pitchFamily="34" charset="0"/>
              <a:buChar char="•"/>
            </a:pPr>
            <a:r>
              <a:rPr lang="hu-HU" sz="2400" dirty="0" smtClean="0"/>
              <a:t>beépített adattípusok</a:t>
            </a:r>
          </a:p>
          <a:p>
            <a:pPr marL="361950">
              <a:buFont typeface="Arial" panose="020B0604020202020204" pitchFamily="34" charset="0"/>
              <a:buChar char="•"/>
            </a:pPr>
            <a:r>
              <a:rPr lang="hu-HU" sz="2400" dirty="0" smtClean="0"/>
              <a:t>felhasználói </a:t>
            </a:r>
            <a:r>
              <a:rPr lang="hu-HU" sz="2400" dirty="0"/>
              <a:t>adattípusok</a:t>
            </a:r>
          </a:p>
        </p:txBody>
      </p:sp>
    </p:spTree>
    <p:extLst>
      <p:ext uri="{BB962C8B-B14F-4D97-AF65-F5344CB8AC3E}">
        <p14:creationId xmlns:p14="http://schemas.microsoft.com/office/powerpoint/2010/main" val="2660047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42887"/>
            <a:ext cx="115919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31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02019" y="180754"/>
            <a:ext cx="116639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Elemi típusok</a:t>
            </a:r>
          </a:p>
          <a:p>
            <a:r>
              <a:rPr lang="hu-HU" sz="2000" dirty="0"/>
              <a:t>A nyelv - tekintve, hogy az SQL nyelv kiterjesztése, és így szükségszerűen támogatja a natív SQL típusok használatát - meglehetősen nagy számú beépített adattípussal rendelkezik.</a:t>
            </a:r>
            <a:br>
              <a:rPr lang="hu-HU" sz="2000" dirty="0"/>
            </a:br>
            <a:r>
              <a:rPr lang="hu-HU" sz="2000" dirty="0"/>
              <a:t>A PL/SQL adattípusainak csoportosítása</a:t>
            </a:r>
            <a:r>
              <a:rPr lang="hu-HU" sz="2000" dirty="0" smtClean="0"/>
              <a:t>:</a:t>
            </a:r>
            <a:endParaRPr lang="hu-HU" sz="2000" dirty="0"/>
          </a:p>
          <a:p>
            <a:pPr marL="361950">
              <a:buFont typeface="Arial" panose="020B0604020202020204" pitchFamily="34" charset="0"/>
              <a:buChar char="•"/>
            </a:pPr>
            <a:r>
              <a:rPr lang="hu-HU" sz="2000" dirty="0"/>
              <a:t>Skalár típus</a:t>
            </a:r>
          </a:p>
          <a:p>
            <a:pPr marL="361950">
              <a:buFont typeface="Arial" panose="020B0604020202020204" pitchFamily="34" charset="0"/>
              <a:buChar char="•"/>
            </a:pPr>
            <a:r>
              <a:rPr lang="hu-HU" sz="2000" dirty="0"/>
              <a:t>Összetett típus</a:t>
            </a:r>
          </a:p>
          <a:p>
            <a:pPr marL="361950">
              <a:buFont typeface="Arial" panose="020B0604020202020204" pitchFamily="34" charset="0"/>
              <a:buChar char="•"/>
            </a:pPr>
            <a:r>
              <a:rPr lang="hu-HU" sz="2000" dirty="0"/>
              <a:t>Referenciatípus</a:t>
            </a:r>
          </a:p>
          <a:p>
            <a:pPr marL="361950">
              <a:buFont typeface="Arial" panose="020B0604020202020204" pitchFamily="34" charset="0"/>
              <a:buChar char="•"/>
            </a:pPr>
            <a:r>
              <a:rPr lang="hu-HU" sz="2000" dirty="0"/>
              <a:t>LOB típus</a:t>
            </a:r>
          </a:p>
          <a:p>
            <a:r>
              <a:rPr lang="hu-HU" sz="2000" dirty="0"/>
              <a:t>Az </a:t>
            </a:r>
            <a:r>
              <a:rPr lang="hu-HU" sz="2000" dirty="0" smtClean="0"/>
              <a:t>ábra </a:t>
            </a:r>
            <a:r>
              <a:rPr lang="hu-HU" sz="2000" dirty="0"/>
              <a:t>mutatja a </a:t>
            </a:r>
            <a:endParaRPr lang="hu-HU" sz="2000" dirty="0" smtClean="0"/>
          </a:p>
          <a:p>
            <a:r>
              <a:rPr lang="hu-HU" sz="2000" dirty="0" smtClean="0"/>
              <a:t>lehetséges </a:t>
            </a:r>
            <a:r>
              <a:rPr lang="hu-HU" sz="2000" dirty="0"/>
              <a:t>típusok csoportjait: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81" y="1199421"/>
            <a:ext cx="7219619" cy="565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50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6958" y="308343"/>
            <a:ext cx="1198289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/>
              <a:t>Típuskonstrukciók</a:t>
            </a:r>
          </a:p>
          <a:p>
            <a:r>
              <a:rPr lang="hu-HU" sz="2000" b="1" dirty="0"/>
              <a:t>Tömb típus(ok)</a:t>
            </a:r>
          </a:p>
          <a:p>
            <a:r>
              <a:rPr lang="hu-HU" sz="2000" b="1" dirty="0"/>
              <a:t>Változó méretű tömbök (VARRAY - </a:t>
            </a:r>
            <a:r>
              <a:rPr lang="hu-HU" sz="2000" b="1" dirty="0" err="1"/>
              <a:t>Variable</a:t>
            </a:r>
            <a:r>
              <a:rPr lang="hu-HU" sz="2000" b="1" dirty="0"/>
              <a:t> </a:t>
            </a:r>
            <a:r>
              <a:rPr lang="hu-HU" sz="2000" b="1" dirty="0" err="1"/>
              <a:t>size</a:t>
            </a:r>
            <a:r>
              <a:rPr lang="hu-HU" sz="2000" b="1" dirty="0"/>
              <a:t> </a:t>
            </a:r>
            <a:r>
              <a:rPr lang="hu-HU" sz="2000" b="1" dirty="0" err="1"/>
              <a:t>array</a:t>
            </a:r>
            <a:r>
              <a:rPr lang="hu-HU" sz="2000" b="1" dirty="0"/>
              <a:t>)</a:t>
            </a:r>
            <a:endParaRPr lang="hu-HU" sz="2000" dirty="0"/>
          </a:p>
          <a:p>
            <a:r>
              <a:rPr lang="hu-HU" sz="2000" dirty="0"/>
              <a:t>Ez a típus áll a legközelebb a hagyományos értelemben vett tömbtípushoz. A deklarációkor </a:t>
            </a:r>
            <a:r>
              <a:rPr lang="hu-HU" sz="2000" b="1" dirty="0"/>
              <a:t>meg kell adni egy maximális méretet</a:t>
            </a:r>
            <a:r>
              <a:rPr lang="hu-HU" sz="2000" dirty="0"/>
              <a:t>, amelyet a program futása során a tömb nem léphet túl. Az </a:t>
            </a:r>
            <a:r>
              <a:rPr lang="hu-HU" sz="2000" b="1" dirty="0"/>
              <a:t>elemeket 1-től n-ig indexeli</a:t>
            </a:r>
            <a:r>
              <a:rPr lang="hu-HU" sz="2000" dirty="0"/>
              <a:t>. A tömb elemek elérésére a () operátort használhatjuk. </a:t>
            </a:r>
          </a:p>
          <a:p>
            <a:r>
              <a:rPr lang="hu-HU" sz="2000" dirty="0"/>
              <a:t>TYPE IS {VARRAY | VARYING ARRAY} () OF [NOT NULL]; </a:t>
            </a:r>
          </a:p>
          <a:p>
            <a:r>
              <a:rPr lang="hu-HU" sz="2000" dirty="0"/>
              <a:t>A </a:t>
            </a:r>
            <a:r>
              <a:rPr lang="hu-HU" sz="2000" dirty="0" err="1"/>
              <a:t>max_méret</a:t>
            </a:r>
            <a:r>
              <a:rPr lang="hu-HU" sz="2000" dirty="0"/>
              <a:t> csak Pozitív egész szám lehet. </a:t>
            </a:r>
          </a:p>
          <a:p>
            <a:r>
              <a:rPr lang="hu-HU" sz="2000" b="1" dirty="0"/>
              <a:t>Beágyazott táblák (</a:t>
            </a:r>
            <a:r>
              <a:rPr lang="hu-HU" sz="2000" b="1" dirty="0" err="1"/>
              <a:t>nested</a:t>
            </a:r>
            <a:r>
              <a:rPr lang="hu-HU" sz="2000" b="1" dirty="0"/>
              <a:t> </a:t>
            </a:r>
            <a:r>
              <a:rPr lang="hu-HU" sz="2000" b="1" dirty="0" err="1"/>
              <a:t>table</a:t>
            </a:r>
            <a:r>
              <a:rPr lang="hu-HU" sz="2000" b="1" dirty="0"/>
              <a:t>)</a:t>
            </a:r>
            <a:endParaRPr lang="hu-HU" sz="2000" dirty="0"/>
          </a:p>
          <a:p>
            <a:r>
              <a:rPr lang="hu-HU" sz="2000" dirty="0"/>
              <a:t>A beágyazott tábla egy olyan vektor, amelynek nincs felső korlátja. </a:t>
            </a:r>
            <a:r>
              <a:rPr lang="hu-HU" sz="2000" b="1" dirty="0"/>
              <a:t>A mérete dinamikusan nő</a:t>
            </a:r>
            <a:r>
              <a:rPr lang="hu-HU" sz="2000" dirty="0"/>
              <a:t>, ahogyan egyre több és több elemet szúrunk be a táblába. A tábla elemei egész számokkal vannak indexelve. De nem biztos, hogy egy adott index-intervallumban minden indexhez tartozik érték a táblában. Lehetnek benne lyukak is. Szerencsére a tervezők számos előre definiált függvényt készítettek, amelyek megkönnyítik a beágyazott táblák kezelését. Létrehozásának szintaxisa a következő:</a:t>
            </a:r>
          </a:p>
          <a:p>
            <a:r>
              <a:rPr lang="hu-HU" sz="2000" dirty="0"/>
              <a:t>TYPE </a:t>
            </a:r>
            <a:r>
              <a:rPr lang="hu-HU" sz="2000" dirty="0" err="1"/>
              <a:t>típus_név</a:t>
            </a:r>
            <a:r>
              <a:rPr lang="hu-HU" sz="2000" dirty="0"/>
              <a:t> IS TABLE OF </a:t>
            </a:r>
            <a:r>
              <a:rPr lang="hu-HU" sz="2000" dirty="0" err="1"/>
              <a:t>elem_típus</a:t>
            </a:r>
            <a:r>
              <a:rPr lang="hu-HU" sz="2000" dirty="0"/>
              <a:t> [NOT NULL]; </a:t>
            </a:r>
          </a:p>
        </p:txBody>
      </p:sp>
    </p:spTree>
    <p:extLst>
      <p:ext uri="{BB962C8B-B14F-4D97-AF65-F5344CB8AC3E}">
        <p14:creationId xmlns:p14="http://schemas.microsoft.com/office/powerpoint/2010/main" val="1389892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3091"/>
            <a:ext cx="121920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Asszociatív tömbök (index-</a:t>
            </a:r>
            <a:r>
              <a:rPr lang="hu-HU" sz="2400" b="1" dirty="0" err="1"/>
              <a:t>by</a:t>
            </a:r>
            <a:r>
              <a:rPr lang="hu-HU" sz="2400" b="1" dirty="0"/>
              <a:t> </a:t>
            </a:r>
            <a:r>
              <a:rPr lang="hu-HU" sz="2400" b="1" dirty="0" err="1"/>
              <a:t>table</a:t>
            </a:r>
            <a:r>
              <a:rPr lang="hu-HU" sz="2400" b="1" dirty="0"/>
              <a:t>)</a:t>
            </a:r>
            <a:endParaRPr lang="hu-HU" sz="2400" dirty="0"/>
          </a:p>
          <a:p>
            <a:r>
              <a:rPr lang="hu-HU" dirty="0"/>
              <a:t>Az asszociatív tömböt úgy kell elképzelni, </a:t>
            </a:r>
            <a:r>
              <a:rPr lang="hu-HU" b="1" dirty="0"/>
              <a:t>mint egy halmaz</a:t>
            </a:r>
            <a:r>
              <a:rPr lang="hu-HU" dirty="0"/>
              <a:t>t, amely (</a:t>
            </a:r>
            <a:r>
              <a:rPr lang="hu-HU" b="1" dirty="0"/>
              <a:t>kulcs, érték) párokat tartalmaz</a:t>
            </a:r>
            <a:r>
              <a:rPr lang="hu-HU" dirty="0"/>
              <a:t>. A kulcsnak egyedinek kell lennie. A tömb mérete nem korlátos. Gyakorlatilag csak a memória véges mérete szab határt a tömb méretének. Mivel a kulcsok egyértelműen meghatározzák a hozzájuk tartozó értéket, az elemek elérése nagyon gyorsan történik. A kulcs </a:t>
            </a:r>
            <a:r>
              <a:rPr lang="hu-HU" dirty="0" err="1"/>
              <a:t>string</a:t>
            </a:r>
            <a:r>
              <a:rPr lang="hu-HU" dirty="0"/>
              <a:t> vagy szám típus lehet. A következőképpen hozhatunk létre egy asszociatív tömböt:</a:t>
            </a:r>
          </a:p>
          <a:p>
            <a:r>
              <a:rPr lang="hu-HU" dirty="0"/>
              <a:t>TYPE IS TABLE OF [NOT NULL] INDEX BY [PLS_INTEGER | BINARY_INTEGER | VARCHAR2()]; INDEX BY ; </a:t>
            </a:r>
          </a:p>
          <a:p>
            <a:r>
              <a:rPr lang="hu-HU" dirty="0"/>
              <a:t>A </a:t>
            </a:r>
            <a:r>
              <a:rPr lang="hu-HU" dirty="0" err="1"/>
              <a:t>kulcs_típus</a:t>
            </a:r>
            <a:r>
              <a:rPr lang="hu-HU" dirty="0"/>
              <a:t> BINARY_INTEGER, PLS_INTEGER vagy VARCHAR2 lehet, illetve ezek altípusai.</a:t>
            </a:r>
          </a:p>
          <a:p>
            <a:r>
              <a:rPr lang="hu-HU" dirty="0"/>
              <a:t>Példa: </a:t>
            </a:r>
          </a:p>
          <a:p>
            <a:r>
              <a:rPr lang="hu-HU" dirty="0" smtClean="0"/>
              <a:t>	TYPE </a:t>
            </a:r>
            <a:r>
              <a:rPr lang="hu-HU" dirty="0"/>
              <a:t>név IS TABLE OF elemtípus [NOT NULL] INDEX BY </a:t>
            </a:r>
            <a:r>
              <a:rPr lang="hu-HU" dirty="0" err="1"/>
              <a:t>binary_integer</a:t>
            </a:r>
            <a:r>
              <a:rPr lang="hu-HU" dirty="0"/>
              <a:t>; </a:t>
            </a:r>
          </a:p>
          <a:p>
            <a:r>
              <a:rPr lang="hu-HU" dirty="0"/>
              <a:t>Ebben az esetben BINARY_INTEGER lesz az indextípus, azaz az indexek a BINARY_INTEGER tartományból kerülnek ki.</a:t>
            </a:r>
            <a:br>
              <a:rPr lang="hu-HU" dirty="0"/>
            </a:br>
            <a:r>
              <a:rPr lang="hu-HU" dirty="0"/>
              <a:t>PL/SQL tábla típusú változó használata: 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Tabla</a:t>
            </a:r>
            <a:r>
              <a:rPr lang="hu-HU" dirty="0"/>
              <a:t>(-205) := érték; </a:t>
            </a:r>
            <a:r>
              <a:rPr lang="hu-HU" dirty="0" err="1"/>
              <a:t>Tabla</a:t>
            </a:r>
            <a:r>
              <a:rPr lang="hu-HU" dirty="0"/>
              <a:t>(2000) := érték; </a:t>
            </a:r>
          </a:p>
          <a:p>
            <a:r>
              <a:rPr lang="hu-HU" dirty="0"/>
              <a:t>Ebben az esetben két eleme lesz csak a táblának, azaz a tábla egy adott indexű elemének értéket adva hozhatjuk létre konkrétan az adott elemet. Ha olyan elemre hivatkozunk, amit nem töltöttünk fel (pl. </a:t>
            </a:r>
            <a:r>
              <a:rPr lang="hu-HU" dirty="0" err="1"/>
              <a:t>Tabla</a:t>
            </a:r>
            <a:r>
              <a:rPr lang="hu-HU" dirty="0"/>
              <a:t>(557)-re), akkor NO_DATA_FOUND hibát kapunk.</a:t>
            </a:r>
            <a:br>
              <a:rPr lang="hu-HU" dirty="0"/>
            </a:br>
            <a:r>
              <a:rPr lang="hu-HU" dirty="0"/>
              <a:t>A tábla kinullázása a </a:t>
            </a:r>
            <a:r>
              <a:rPr lang="hu-HU" dirty="0" err="1"/>
              <a:t>tabla</a:t>
            </a:r>
            <a:r>
              <a:rPr lang="hu-HU" dirty="0"/>
              <a:t> := 0; paranccsal történik, ekkor a megfelelő elemek 0-t kapnak értékül.</a:t>
            </a:r>
            <a:br>
              <a:rPr lang="hu-HU" dirty="0"/>
            </a:br>
            <a:r>
              <a:rPr lang="hu-HU" dirty="0"/>
              <a:t>Amennyiben a táblát a NOT NULL opcióval hoztuk létre, akkor a táblának nem lehetnek </a:t>
            </a:r>
            <a:r>
              <a:rPr lang="hu-HU" dirty="0" err="1"/>
              <a:t>ismerterlen</a:t>
            </a:r>
            <a:r>
              <a:rPr lang="hu-HU" dirty="0"/>
              <a:t> (azaz NULL) értékei. </a:t>
            </a:r>
          </a:p>
          <a:p>
            <a:r>
              <a:rPr lang="hu-HU" sz="2000" b="1" dirty="0"/>
              <a:t>Direktszorzat típus</a:t>
            </a:r>
          </a:p>
          <a:p>
            <a:r>
              <a:rPr lang="hu-HU" b="1" dirty="0"/>
              <a:t>Rekordok</a:t>
            </a:r>
            <a:r>
              <a:rPr lang="hu-HU" dirty="0"/>
              <a:t> </a:t>
            </a:r>
          </a:p>
          <a:p>
            <a:r>
              <a:rPr lang="hu-HU" dirty="0"/>
              <a:t>Rekord típus definiálása: </a:t>
            </a:r>
          </a:p>
          <a:p>
            <a:r>
              <a:rPr lang="hu-HU" dirty="0"/>
              <a:t>TYPE név IS RECORD ( név1 típus1 név2 típus2 . . ); </a:t>
            </a:r>
          </a:p>
        </p:txBody>
      </p:sp>
    </p:spTree>
    <p:extLst>
      <p:ext uri="{BB962C8B-B14F-4D97-AF65-F5344CB8AC3E}">
        <p14:creationId xmlns:p14="http://schemas.microsoft.com/office/powerpoint/2010/main" val="90263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4549" y="255181"/>
            <a:ext cx="1184467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Sok esetben, egy PL/SQL változó arra való, hogy egy meglévő relációban lévő adatokat manipuláljunk</a:t>
            </a:r>
            <a:r>
              <a:rPr lang="hu-HU" sz="2400" dirty="0" smtClean="0"/>
              <a:t>.</a:t>
            </a:r>
            <a:r>
              <a:rPr lang="hu-HU" sz="2400" dirty="0"/>
              <a:t> Ebben az esetben elvárandó, hogy a változó típusa megegyezzen a tábla-oszlop típusával. Ha ez nem így van (típuskülönbözőség), akkor az értékadások és összehasonlítások nem biztos, hogy úgy működnek, ahogyan azt elvárnánk. </a:t>
            </a:r>
          </a:p>
          <a:p>
            <a:r>
              <a:rPr lang="hu-HU" sz="2400" b="1" dirty="0" smtClean="0"/>
              <a:t>%TYPE :</a:t>
            </a:r>
            <a:endParaRPr lang="hu-HU" sz="2400" dirty="0"/>
          </a:p>
          <a:p>
            <a:r>
              <a:rPr lang="hu-HU" sz="2400" dirty="0" smtClean="0"/>
              <a:t>Ahelyett</a:t>
            </a:r>
            <a:r>
              <a:rPr lang="hu-HU" sz="2400" dirty="0"/>
              <a:t>, hogy explicit megmondanánk a változó típusát, biztonságosabb a %TYPE operátor használata. Például: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 err="1" smtClean="0"/>
              <a:t>Nev</a:t>
            </a:r>
            <a:r>
              <a:rPr lang="hu-HU" sz="2400" dirty="0" smtClean="0"/>
              <a:t> </a:t>
            </a:r>
            <a:r>
              <a:rPr lang="hu-HU" sz="2400" dirty="0" err="1" smtClean="0"/>
              <a:t>SZ.n%TYPE</a:t>
            </a:r>
            <a:r>
              <a:rPr lang="hu-HU" sz="2400" dirty="0" smtClean="0"/>
              <a:t>; </a:t>
            </a:r>
            <a:endParaRPr lang="hu-HU" sz="2400" dirty="0"/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Nev</a:t>
            </a:r>
            <a:r>
              <a:rPr lang="hu-HU" sz="2400" dirty="0" smtClean="0"/>
              <a:t>  </a:t>
            </a:r>
            <a:r>
              <a:rPr lang="hu-HU" sz="2400" dirty="0"/>
              <a:t>olyan típusú lesz, amilyennek </a:t>
            </a:r>
            <a:r>
              <a:rPr lang="hu-HU" sz="2400" dirty="0" smtClean="0"/>
              <a:t>az SZ </a:t>
            </a:r>
            <a:r>
              <a:rPr lang="hu-HU" sz="2400" dirty="0"/>
              <a:t>tábla </a:t>
            </a:r>
            <a:r>
              <a:rPr lang="hu-HU" sz="2400" dirty="0" smtClean="0"/>
              <a:t>n </a:t>
            </a:r>
            <a:r>
              <a:rPr lang="hu-HU" sz="2400" dirty="0"/>
              <a:t>oszlopát deklarálták</a:t>
            </a:r>
            <a:r>
              <a:rPr lang="hu-HU" sz="2400" dirty="0" smtClean="0"/>
              <a:t>.</a:t>
            </a:r>
          </a:p>
          <a:p>
            <a:r>
              <a:rPr lang="hu-HU" sz="2400" b="1" dirty="0" smtClean="0"/>
              <a:t>%</a:t>
            </a:r>
            <a:r>
              <a:rPr lang="hu-HU" sz="2400" b="1" dirty="0"/>
              <a:t>ROWTYPE</a:t>
            </a:r>
            <a:endParaRPr lang="hu-HU" sz="2400" dirty="0"/>
          </a:p>
          <a:p>
            <a:r>
              <a:rPr lang="hu-HU" sz="2400" dirty="0" smtClean="0"/>
              <a:t>változó </a:t>
            </a:r>
            <a:r>
              <a:rPr lang="hu-HU" sz="2400" dirty="0"/>
              <a:t>lehet egy rekord típusú is, melynek több mezője van. Ilyen esetben a legegyszerűbb módszer a %ROWTYPE használata a reláció nevén. Az eredmény egy rekord típus lesz, olyan mező nevekkel és típusokkal, amilyenek a tábla attribútumai. Például:</a:t>
            </a:r>
          </a:p>
          <a:p>
            <a:r>
              <a:rPr lang="hu-HU" sz="2400" dirty="0" err="1" smtClean="0"/>
              <a:t>Emp_egy_sora</a:t>
            </a:r>
            <a:r>
              <a:rPr lang="hu-HU" sz="2400" dirty="0" smtClean="0"/>
              <a:t>   </a:t>
            </a:r>
            <a:r>
              <a:rPr lang="hu-HU" sz="2400" dirty="0" err="1" smtClean="0"/>
              <a:t>emp%ROWTYPE</a:t>
            </a:r>
            <a:r>
              <a:rPr lang="hu-HU" sz="2400" dirty="0"/>
              <a:t>; </a:t>
            </a:r>
          </a:p>
          <a:p>
            <a:r>
              <a:rPr lang="hu-HU" sz="2400" dirty="0"/>
              <a:t>A kódrészlet létrehoz egy </a:t>
            </a:r>
            <a:r>
              <a:rPr lang="hu-HU" sz="2400" dirty="0" err="1"/>
              <a:t>Emp_egy_sora</a:t>
            </a:r>
            <a:r>
              <a:rPr lang="hu-HU" sz="2400" dirty="0" smtClean="0"/>
              <a:t> </a:t>
            </a:r>
            <a:r>
              <a:rPr lang="hu-HU" sz="2400" dirty="0"/>
              <a:t>változót rekordként, aminek a mezői </a:t>
            </a:r>
            <a:r>
              <a:rPr lang="hu-HU" sz="2400" dirty="0" err="1" smtClean="0"/>
              <a:t>empno</a:t>
            </a:r>
            <a:r>
              <a:rPr lang="hu-HU" sz="2400" dirty="0" smtClean="0"/>
              <a:t>, </a:t>
            </a:r>
            <a:r>
              <a:rPr lang="hu-HU" sz="2400" dirty="0" err="1" smtClean="0"/>
              <a:t>ename</a:t>
            </a:r>
            <a:r>
              <a:rPr lang="hu-HU" sz="2400" dirty="0" smtClean="0"/>
              <a:t>, …, </a:t>
            </a:r>
            <a:r>
              <a:rPr lang="hu-HU" sz="2400" dirty="0" err="1" smtClean="0"/>
              <a:t>deptno</a:t>
            </a:r>
            <a:r>
              <a:rPr lang="hu-HU" sz="2400" dirty="0" smtClean="0"/>
              <a:t> </a:t>
            </a:r>
            <a:r>
              <a:rPr lang="hu-HU" sz="2400" dirty="0"/>
              <a:t>lesz, mivel a reláció sémája: </a:t>
            </a:r>
            <a:r>
              <a:rPr lang="hu-HU" sz="2400" dirty="0" err="1" smtClean="0"/>
              <a:t>emp</a:t>
            </a:r>
            <a:r>
              <a:rPr lang="hu-HU" sz="2400" dirty="0" smtClean="0"/>
              <a:t>(</a:t>
            </a:r>
            <a:r>
              <a:rPr lang="hu-HU" sz="2400" dirty="0" err="1" smtClean="0"/>
              <a:t>empno,ename</a:t>
            </a:r>
            <a:r>
              <a:rPr lang="hu-HU" sz="2400" dirty="0"/>
              <a:t>, </a:t>
            </a:r>
            <a:r>
              <a:rPr lang="hu-HU" sz="2400" dirty="0" smtClean="0"/>
              <a:t>…, </a:t>
            </a:r>
            <a:r>
              <a:rPr lang="hu-HU" sz="2400" dirty="0" err="1" smtClean="0"/>
              <a:t>deptno</a:t>
            </a:r>
            <a:r>
              <a:rPr lang="hu-HU" sz="2400" dirty="0" smtClean="0"/>
              <a:t>).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6365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8856" y="735035"/>
            <a:ext cx="12043144" cy="5806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</a:pPr>
            <a:r>
              <a:rPr lang="hu-HU" sz="2800" b="1" dirty="0"/>
              <a:t>I</a:t>
            </a:r>
            <a:r>
              <a:rPr lang="hu-HU" sz="2800" b="1" dirty="0" smtClean="0"/>
              <a:t>. Helyettesítő változó</a:t>
            </a:r>
          </a:p>
          <a:p>
            <a:pPr marL="361950" lvl="0">
              <a:spcAft>
                <a:spcPts val="200"/>
              </a:spcAft>
            </a:pPr>
            <a:r>
              <a:rPr lang="hu-HU" sz="2000" dirty="0"/>
              <a:t>A helyettesítő változók helyettesíthetik az </a:t>
            </a:r>
            <a:r>
              <a:rPr lang="hu-HU" sz="2000" dirty="0" smtClean="0"/>
              <a:t>SQL*Plus </a:t>
            </a:r>
            <a:r>
              <a:rPr lang="hu-HU" sz="2000" dirty="0"/>
              <a:t>parancs opcióit vagy más </a:t>
            </a:r>
            <a:r>
              <a:rPr lang="hu-HU" sz="2000" dirty="0" smtClean="0"/>
              <a:t>kódolt </a:t>
            </a:r>
            <a:r>
              <a:rPr lang="hu-HU" sz="2000" dirty="0"/>
              <a:t>szöveget</a:t>
            </a:r>
            <a:r>
              <a:rPr lang="hu-HU" sz="2000" dirty="0" smtClean="0"/>
              <a:t>.</a:t>
            </a:r>
          </a:p>
          <a:p>
            <a:pPr marL="361950" lvl="0">
              <a:spcAft>
                <a:spcPts val="200"/>
              </a:spcAft>
            </a:pPr>
            <a:r>
              <a:rPr lang="hu-HU" sz="2000" dirty="0" smtClean="0"/>
              <a:t>Lehetővé teszi, </a:t>
            </a:r>
            <a:r>
              <a:rPr lang="hu-HU" sz="2000" dirty="0"/>
              <a:t>hogy megjelölje azokat a helyeket </a:t>
            </a:r>
            <a:r>
              <a:rPr lang="hu-HU" sz="2000" dirty="0" smtClean="0"/>
              <a:t>egy, </a:t>
            </a:r>
            <a:r>
              <a:rPr lang="hu-HU" sz="2000" dirty="0"/>
              <a:t>ahol futás közben helyettesíteni </a:t>
            </a:r>
            <a:r>
              <a:rPr lang="hu-HU" sz="2000" dirty="0" smtClean="0"/>
              <a:t>szeretné </a:t>
            </a:r>
            <a:r>
              <a:rPr lang="hu-HU" sz="2000" dirty="0"/>
              <a:t>az értékeket.</a:t>
            </a:r>
            <a:endParaRPr lang="hu-HU" sz="2000" dirty="0" smtClean="0"/>
          </a:p>
          <a:p>
            <a:pPr marL="361950" lvl="0">
              <a:spcAft>
                <a:spcPts val="200"/>
              </a:spcAft>
            </a:pPr>
            <a:r>
              <a:rPr lang="hu-HU" sz="2000" dirty="0" smtClean="0"/>
              <a:t>A </a:t>
            </a:r>
            <a:r>
              <a:rPr lang="hu-HU" sz="2000" dirty="0"/>
              <a:t>helyettesítő változó hivatkozások egy </a:t>
            </a:r>
            <a:r>
              <a:rPr lang="hu-HU" sz="2000" dirty="0" smtClean="0"/>
              <a:t>utasításban </a:t>
            </a:r>
            <a:r>
              <a:rPr lang="hu-HU" sz="2000" dirty="0"/>
              <a:t>előzetesen feldolgozódnak és </a:t>
            </a:r>
            <a:r>
              <a:rPr lang="hu-HU" sz="2000" dirty="0" smtClean="0"/>
              <a:t>helyettesítődnek, </a:t>
            </a:r>
            <a:r>
              <a:rPr lang="hu-HU" sz="2000" dirty="0"/>
              <a:t>mielőtt az </a:t>
            </a:r>
            <a:r>
              <a:rPr lang="hu-HU" sz="2000" dirty="0" smtClean="0"/>
              <a:t>SQL*Plus </a:t>
            </a:r>
            <a:r>
              <a:rPr lang="hu-HU" sz="2000" dirty="0"/>
              <a:t>végrehajtja az </a:t>
            </a:r>
            <a:r>
              <a:rPr lang="hu-HU" sz="2000" dirty="0" smtClean="0"/>
              <a:t>utasítást.</a:t>
            </a:r>
          </a:p>
          <a:p>
            <a:pPr marL="361950" lvl="0">
              <a:spcAft>
                <a:spcPts val="200"/>
              </a:spcAft>
            </a:pPr>
            <a:r>
              <a:rPr lang="hu-HU" sz="2000" dirty="0" smtClean="0"/>
              <a:t>A </a:t>
            </a:r>
            <a:r>
              <a:rPr lang="hu-HU" sz="2000" dirty="0"/>
              <a:t>változó értékeket előre definiálhatjuk, </a:t>
            </a:r>
            <a:r>
              <a:rPr lang="hu-HU" sz="2000" dirty="0" smtClean="0"/>
              <a:t>bekérhetjük, </a:t>
            </a:r>
            <a:r>
              <a:rPr lang="hu-HU" sz="2000" dirty="0"/>
              <a:t>vagy beállíthatjuk a parancsfájl </a:t>
            </a:r>
            <a:r>
              <a:rPr lang="hu-HU" sz="2000" dirty="0" smtClean="0"/>
              <a:t>paramétereire.</a:t>
            </a:r>
          </a:p>
          <a:p>
            <a:pPr marL="361950" lvl="0">
              <a:spcAft>
                <a:spcPts val="200"/>
              </a:spcAft>
            </a:pPr>
            <a:r>
              <a:rPr lang="hu-HU" sz="2000" dirty="0" smtClean="0"/>
              <a:t>A </a:t>
            </a:r>
            <a:r>
              <a:rPr lang="hu-HU" sz="2000" dirty="0"/>
              <a:t>változók a lekérdezésekből visszaadott értékeket is tartalmazhatnak</a:t>
            </a:r>
            <a:r>
              <a:rPr lang="hu-HU" sz="2000" dirty="0" smtClean="0"/>
              <a:t>.</a:t>
            </a:r>
          </a:p>
          <a:p>
            <a:pPr marL="361950" lvl="0">
              <a:spcAft>
                <a:spcPts val="200"/>
              </a:spcAft>
            </a:pPr>
            <a:r>
              <a:rPr lang="hu-HU" sz="2000" dirty="0" smtClean="0"/>
              <a:t>A </a:t>
            </a:r>
            <a:r>
              <a:rPr lang="hu-HU" sz="2000" dirty="0"/>
              <a:t>helyettesítő változókat néha felhasználói változóknak vagy </a:t>
            </a:r>
            <a:r>
              <a:rPr lang="hu-HU" sz="2000" dirty="0" smtClean="0"/>
              <a:t>definiált </a:t>
            </a:r>
            <a:r>
              <a:rPr lang="hu-HU" sz="2000" dirty="0"/>
              <a:t>változóknak nevezik</a:t>
            </a:r>
            <a:r>
              <a:rPr lang="hu-HU" sz="2000" dirty="0" smtClean="0"/>
              <a:t>.</a:t>
            </a:r>
          </a:p>
          <a:p>
            <a:pPr marL="180975" lvl="0">
              <a:spcAft>
                <a:spcPts val="200"/>
              </a:spcAft>
            </a:pPr>
            <a:r>
              <a:rPr lang="hu-H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Használata:</a:t>
            </a:r>
          </a:p>
          <a:p>
            <a:pPr marL="361950" lvl="0">
              <a:spcAft>
                <a:spcPts val="200"/>
              </a:spcAft>
            </a:pPr>
            <a:r>
              <a:rPr lang="hu-H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&amp;</a:t>
            </a:r>
            <a:r>
              <a:rPr lang="hu-H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helyettesítő_változó</a:t>
            </a:r>
            <a:r>
              <a:rPr lang="hu-H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hu-H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&amp;&amp;</a:t>
            </a:r>
            <a:r>
              <a:rPr lang="hu-H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helyettesítő_változó</a:t>
            </a:r>
            <a:r>
              <a:rPr lang="hu-H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u-H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algn="just">
              <a:spcAft>
                <a:spcPts val="200"/>
              </a:spcAft>
            </a:pPr>
            <a:r>
              <a:rPr lang="hu-HU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 </a:t>
            </a:r>
            <a:r>
              <a:rPr lang="hu-H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helyettesítő változónak nincs definiált értéke, akkor még a végrehajtás előtt bekéri annak az értékét. </a:t>
            </a:r>
            <a:endParaRPr lang="hu-H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>
              <a:spcAft>
                <a:spcPts val="200"/>
              </a:spcAft>
            </a:pPr>
            <a:r>
              <a:rPr lang="hu-H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Helyettesítő változó definiálása, </a:t>
            </a:r>
            <a:r>
              <a:rPr lang="hu-HU" sz="2000" spc="-1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defínició</a:t>
            </a:r>
            <a:r>
              <a:rPr lang="hu-H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megszüntetése:</a:t>
            </a:r>
            <a:endParaRPr lang="hu-H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indent="233680">
              <a:spcAft>
                <a:spcPts val="200"/>
              </a:spcAft>
            </a:pPr>
            <a:r>
              <a:rPr lang="hu-H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DEF[INE]  </a:t>
            </a:r>
            <a:r>
              <a:rPr lang="hu-HU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helyettesítő_változó</a:t>
            </a:r>
            <a:r>
              <a:rPr lang="hu-H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hu-H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érték</a:t>
            </a:r>
            <a:r>
              <a:rPr lang="hu-H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		</a:t>
            </a:r>
            <a:r>
              <a:rPr lang="hu-H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UNDEF[INE]  </a:t>
            </a:r>
            <a:r>
              <a:rPr lang="hu-H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helyettesítő_változó</a:t>
            </a:r>
            <a:endParaRPr lang="hu-H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>
              <a:spcAft>
                <a:spcPts val="200"/>
              </a:spcAft>
            </a:pPr>
            <a:r>
              <a:rPr lang="hu-H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Helyettesítő változókról lista kérés: </a:t>
            </a:r>
            <a:r>
              <a:rPr lang="hu-H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DEF[INE] [</a:t>
            </a:r>
            <a:r>
              <a:rPr lang="hu-H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helyettesítő_változó</a:t>
            </a:r>
            <a:r>
              <a:rPr lang="hu-H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</a:p>
          <a:p>
            <a:pPr marL="361950">
              <a:spcAft>
                <a:spcPts val="200"/>
              </a:spcAft>
            </a:pPr>
            <a:r>
              <a:rPr lang="hu-HU" sz="2000" dirty="0"/>
              <a:t>A helyettesítő változók létrehozásának másik módja az ACCEPT parancs. Ez felhasználható az érték </a:t>
            </a:r>
            <a:r>
              <a:rPr lang="hu-HU" sz="2000" dirty="0" smtClean="0"/>
              <a:t>bekérésére:</a:t>
            </a:r>
          </a:p>
          <a:p>
            <a:pPr marL="361950">
              <a:spcAft>
                <a:spcPts val="200"/>
              </a:spcAft>
            </a:pPr>
            <a:r>
              <a:rPr lang="hu-HU" sz="2000" b="1" dirty="0"/>
              <a:t>ACC[EPT] </a:t>
            </a:r>
            <a:r>
              <a:rPr lang="hu-HU" sz="2000" b="1" dirty="0" err="1"/>
              <a:t>variable</a:t>
            </a:r>
            <a:r>
              <a:rPr lang="hu-HU" sz="2000" b="1" dirty="0"/>
              <a:t> [NUM[BER] | CHAR | DATE | BINARY_FLOAT | BINARY_DOUBLE] [FOR[MAT] </a:t>
            </a:r>
            <a:r>
              <a:rPr lang="hu-HU" sz="2000" b="1" dirty="0" err="1"/>
              <a:t>format</a:t>
            </a:r>
            <a:r>
              <a:rPr lang="hu-HU" sz="2000" b="1" dirty="0"/>
              <a:t>] [DEF[AULT] </a:t>
            </a:r>
            <a:r>
              <a:rPr lang="hu-HU" sz="2000" b="1" dirty="0" err="1"/>
              <a:t>default</a:t>
            </a:r>
            <a:r>
              <a:rPr lang="hu-HU" sz="2000" b="1" dirty="0"/>
              <a:t>] [PROMPT </a:t>
            </a:r>
            <a:r>
              <a:rPr lang="hu-HU" sz="2000" b="1" dirty="0" err="1"/>
              <a:t>text|NOPR</a:t>
            </a:r>
            <a:r>
              <a:rPr lang="hu-HU" sz="2000" b="1" dirty="0"/>
              <a:t>[OMPT]] [HIDE]</a:t>
            </a:r>
          </a:p>
        </p:txBody>
      </p:sp>
      <p:sp>
        <p:nvSpPr>
          <p:cNvPr id="4" name="Téglalap 3"/>
          <p:cNvSpPr/>
          <p:nvPr/>
        </p:nvSpPr>
        <p:spPr>
          <a:xfrm>
            <a:off x="1881416" y="150260"/>
            <a:ext cx="7920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/>
              <a:t>SQL*Plus-</a:t>
            </a:r>
            <a:r>
              <a:rPr lang="hu-HU" sz="3200" dirty="0" err="1" smtClean="0"/>
              <a:t>ban</a:t>
            </a:r>
            <a:r>
              <a:rPr lang="hu-HU" sz="3200" dirty="0" smtClean="0"/>
              <a:t> </a:t>
            </a:r>
            <a:r>
              <a:rPr lang="hu-HU" sz="3200" dirty="0"/>
              <a:t>használható három féle változó</a:t>
            </a:r>
          </a:p>
        </p:txBody>
      </p:sp>
    </p:spTree>
    <p:extLst>
      <p:ext uri="{BB962C8B-B14F-4D97-AF65-F5344CB8AC3E}">
        <p14:creationId xmlns:p14="http://schemas.microsoft.com/office/powerpoint/2010/main" val="3078489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40241" y="393405"/>
            <a:ext cx="116107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Típuskonverziók</a:t>
            </a:r>
          </a:p>
          <a:p>
            <a:r>
              <a:rPr lang="hu-HU" sz="2400" dirty="0"/>
              <a:t>Egy nem korlátozott altípus minden további konverzió, stb. nélkül kompatibilis a bázis-típusával. A korlátozásokkal rendelkező altípus szintén kompatibilis bázis-típusával, azonban vigyázzunk, hogy a programunk futása közben ne </a:t>
            </a:r>
            <a:r>
              <a:rPr lang="hu-HU" sz="2400" dirty="0" err="1"/>
              <a:t>sértsük</a:t>
            </a:r>
            <a:r>
              <a:rPr lang="hu-HU" sz="2400" dirty="0"/>
              <a:t> meg a korlátozást, ugyanis az futási idejű hibát okoz (kivételt vált ki). Tipikus programozói hiba például egy korlátozott hosszú </a:t>
            </a:r>
            <a:r>
              <a:rPr lang="hu-HU" sz="2400" dirty="0" err="1"/>
              <a:t>sztringnek</a:t>
            </a:r>
            <a:r>
              <a:rPr lang="hu-HU" sz="2400" dirty="0"/>
              <a:t> (pl. VARCHAR2(10)) egy, a korlátnál hosszabb (jelen esetben ez több, mint tíz karakter hosszú) </a:t>
            </a:r>
            <a:r>
              <a:rPr lang="hu-HU" sz="2400" dirty="0" err="1"/>
              <a:t>sztring</a:t>
            </a:r>
            <a:r>
              <a:rPr lang="hu-HU" sz="2400" dirty="0"/>
              <a:t> értékül adása. </a:t>
            </a:r>
          </a:p>
          <a:p>
            <a:r>
              <a:rPr lang="hu-HU" sz="2400" dirty="0"/>
              <a:t>Eltérő altípusok kompatibilisek egymással, ha megegyezik a bázis-típusuk. A bázis-típus eltérése esetén is lehetséges konverzió nélküli kompatibilitás, például az azonos családba tartozó típusok esetén (pl. CHAR - VARCHAR2), de minden más esetben konverzióhoz kell folyamodnunk. Ezt néhány esetben a nyelv automatikusan megteszi (implicit konverzió), de mi is használhatunk konverziós függvényeket (explicit konverzió). </a:t>
            </a:r>
          </a:p>
          <a:p>
            <a:r>
              <a:rPr lang="hu-HU" sz="2400" dirty="0"/>
              <a:t>A következő táblázat tartalmazza az implicit konverzió lehetséges eseteit. Ha az ezen kívül eső esetekben nem alkalmazunk explicit konverziót, akkor fordítási hibát fogunk kapni. </a:t>
            </a:r>
          </a:p>
        </p:txBody>
      </p:sp>
    </p:spTree>
    <p:extLst>
      <p:ext uri="{BB962C8B-B14F-4D97-AF65-F5344CB8AC3E}">
        <p14:creationId xmlns:p14="http://schemas.microsoft.com/office/powerpoint/2010/main" val="3257142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0" y="925033"/>
            <a:ext cx="11173236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27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14669" y="212651"/>
            <a:ext cx="114937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Változók, konstansok</a:t>
            </a:r>
          </a:p>
          <a:p>
            <a:r>
              <a:rPr lang="hu-HU" sz="2400" dirty="0"/>
              <a:t>A </a:t>
            </a:r>
            <a:r>
              <a:rPr lang="hu-HU" sz="2400" b="1" dirty="0"/>
              <a:t>változókat</a:t>
            </a:r>
            <a:r>
              <a:rPr lang="hu-HU" sz="2400" dirty="0"/>
              <a:t> használatuk előtt </a:t>
            </a:r>
            <a:r>
              <a:rPr lang="hu-HU" sz="2400" b="1" dirty="0"/>
              <a:t>deklarálni kell</a:t>
            </a:r>
            <a:r>
              <a:rPr lang="hu-HU" sz="2400" dirty="0"/>
              <a:t>: </a:t>
            </a:r>
          </a:p>
          <a:p>
            <a:r>
              <a:rPr lang="hu-HU" sz="2400" dirty="0" smtClean="0"/>
              <a:t>	</a:t>
            </a:r>
            <a:r>
              <a:rPr lang="hu-HU" sz="2400" dirty="0" err="1" smtClean="0"/>
              <a:t>változó_név</a:t>
            </a:r>
            <a:r>
              <a:rPr lang="hu-HU" sz="2400" dirty="0" smtClean="0"/>
              <a:t> </a:t>
            </a:r>
            <a:r>
              <a:rPr lang="hu-HU" sz="2400" dirty="0"/>
              <a:t>típus; </a:t>
            </a:r>
            <a:r>
              <a:rPr lang="hu-HU" sz="2400" dirty="0" smtClean="0"/>
              <a:t>	</a:t>
            </a:r>
            <a:r>
              <a:rPr lang="hu-HU" sz="2400" dirty="0" err="1" smtClean="0"/>
              <a:t>változó_név</a:t>
            </a:r>
            <a:r>
              <a:rPr lang="hu-HU" sz="2400" dirty="0" smtClean="0"/>
              <a:t> </a:t>
            </a:r>
            <a:r>
              <a:rPr lang="hu-HU" sz="2400" dirty="0"/>
              <a:t>típus := érték; </a:t>
            </a:r>
          </a:p>
          <a:p>
            <a:r>
              <a:rPr lang="hu-HU" sz="2400" dirty="0" smtClean="0"/>
              <a:t>Minden </a:t>
            </a:r>
            <a:r>
              <a:rPr lang="hu-HU" sz="2400" dirty="0"/>
              <a:t>változó a deklarálás után a NULL értéket veszi fel. Egy változónak a ':=' operátorral adhatunk értéket</a:t>
            </a:r>
            <a:r>
              <a:rPr lang="hu-HU" sz="2400" dirty="0" smtClean="0"/>
              <a:t>.</a:t>
            </a:r>
          </a:p>
          <a:p>
            <a:r>
              <a:rPr lang="hu-HU" sz="2400" dirty="0" smtClean="0"/>
              <a:t>Példa</a:t>
            </a:r>
            <a:r>
              <a:rPr lang="hu-HU" sz="2400" dirty="0"/>
              <a:t>: </a:t>
            </a:r>
          </a:p>
          <a:p>
            <a:r>
              <a:rPr lang="hu-HU" sz="2400" dirty="0" smtClean="0"/>
              <a:t>	szam </a:t>
            </a:r>
            <a:r>
              <a:rPr lang="hu-HU" sz="2400" dirty="0"/>
              <a:t>NUMBER</a:t>
            </a:r>
            <a:r>
              <a:rPr lang="hu-HU" sz="2400" dirty="0" smtClean="0"/>
              <a:t>;</a:t>
            </a:r>
          </a:p>
          <a:p>
            <a:r>
              <a:rPr lang="hu-HU" sz="2400" dirty="0" smtClean="0"/>
              <a:t>	sorszam </a:t>
            </a:r>
            <a:r>
              <a:rPr lang="hu-HU" sz="2400" dirty="0" err="1" smtClean="0"/>
              <a:t>ugyfel.sorszam%TYPE</a:t>
            </a:r>
            <a:r>
              <a:rPr lang="hu-HU" sz="2400" dirty="0" smtClean="0"/>
              <a:t>;</a:t>
            </a:r>
          </a:p>
          <a:p>
            <a:r>
              <a:rPr lang="hu-HU" sz="2400" dirty="0"/>
              <a:t>	</a:t>
            </a:r>
            <a:r>
              <a:rPr lang="hu-HU" sz="2400" dirty="0" err="1" smtClean="0"/>
              <a:t>tmp_str</a:t>
            </a:r>
            <a:r>
              <a:rPr lang="hu-HU" sz="2400" dirty="0" smtClean="0"/>
              <a:t> </a:t>
            </a:r>
            <a:r>
              <a:rPr lang="hu-HU" sz="2400" dirty="0"/>
              <a:t>VARCHAR2(100) := '</a:t>
            </a:r>
            <a:r>
              <a:rPr lang="hu-HU" sz="2400" dirty="0" err="1"/>
              <a:t>Default</a:t>
            </a:r>
            <a:r>
              <a:rPr lang="hu-HU" sz="2400" dirty="0"/>
              <a:t> </a:t>
            </a:r>
            <a:r>
              <a:rPr lang="hu-HU" sz="2400" dirty="0" err="1"/>
              <a:t>ertek</a:t>
            </a:r>
            <a:r>
              <a:rPr lang="hu-HU" sz="2400" dirty="0"/>
              <a:t>'; </a:t>
            </a:r>
          </a:p>
          <a:p>
            <a:endParaRPr lang="hu-HU" sz="2400" dirty="0" smtClean="0"/>
          </a:p>
          <a:p>
            <a:r>
              <a:rPr lang="hu-HU" sz="2400" dirty="0" smtClean="0"/>
              <a:t>Konstansokat </a:t>
            </a:r>
            <a:r>
              <a:rPr lang="hu-HU" sz="2400" dirty="0"/>
              <a:t>a következőképpen hozhatunk létre: </a:t>
            </a:r>
          </a:p>
          <a:p>
            <a:r>
              <a:rPr lang="hu-HU" sz="2400" dirty="0" err="1"/>
              <a:t>konstans_név</a:t>
            </a:r>
            <a:r>
              <a:rPr lang="hu-HU" sz="2400" dirty="0"/>
              <a:t> CONSTANT típus := érték; </a:t>
            </a:r>
          </a:p>
          <a:p>
            <a:r>
              <a:rPr lang="hu-HU" sz="2400" dirty="0"/>
              <a:t>Példa: </a:t>
            </a:r>
          </a:p>
          <a:p>
            <a:r>
              <a:rPr lang="hu-HU" sz="2400" dirty="0" err="1"/>
              <a:t>credit_limit</a:t>
            </a:r>
            <a:r>
              <a:rPr lang="hu-HU" sz="2400" dirty="0"/>
              <a:t> CONSTANT NUMBER := 5000; </a:t>
            </a:r>
          </a:p>
        </p:txBody>
      </p:sp>
    </p:spTree>
    <p:extLst>
      <p:ext uri="{BB962C8B-B14F-4D97-AF65-F5344CB8AC3E}">
        <p14:creationId xmlns:p14="http://schemas.microsoft.com/office/powerpoint/2010/main" val="4114511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5301" y="1618582"/>
            <a:ext cx="1160012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&lt;&lt;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&gt;&gt; (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optional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DECLARE --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Declarative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part (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optional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	--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Declarations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of local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types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800" dirty="0">
                <a:latin typeface="Arial Unicode MS"/>
              </a:rPr>
              <a:t> </a:t>
            </a:r>
            <a:r>
              <a:rPr lang="hu-HU" altLang="hu-HU" sz="2800" dirty="0" smtClean="0">
                <a:latin typeface="Arial Unicode MS"/>
              </a:rPr>
              <a:t>            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variables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&amp;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subprograms</a:t>
            </a:r>
            <a:endParaRPr kumimoji="0" lang="hu-HU" altLang="hu-H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BEGIN --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Executable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part (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required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	--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(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which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can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use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items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declared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in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declarative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part)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[EXCEPTION --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Exception-handling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part (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optional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</a:t>
            </a:r>
          </a:p>
          <a:p>
            <a:pPr marL="3619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	--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Exception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handlers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for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exceptions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(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errors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raised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in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executable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part]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END;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406931" y="692520"/>
            <a:ext cx="2724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err="1"/>
              <a:t>Block</a:t>
            </a:r>
            <a:r>
              <a:rPr lang="hu-HU" sz="3200" dirty="0"/>
              <a:t> </a:t>
            </a:r>
            <a:r>
              <a:rPr lang="hu-HU" sz="3200" dirty="0" err="1"/>
              <a:t>Structure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294319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8" y="2507122"/>
            <a:ext cx="2982291" cy="9131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59" y="1917498"/>
            <a:ext cx="3059971" cy="233670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65" y="1982438"/>
            <a:ext cx="2511499" cy="22717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8" y="680483"/>
            <a:ext cx="7305758" cy="83412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5" y="4657096"/>
            <a:ext cx="11276034" cy="100772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351595" y="225571"/>
            <a:ext cx="86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/>
              <a:t>Blokk</a:t>
            </a:r>
            <a:endParaRPr lang="hu-HU" sz="2400" dirty="0"/>
          </a:p>
        </p:txBody>
      </p:sp>
      <p:sp>
        <p:nvSpPr>
          <p:cNvPr id="8" name="Téglalap 7"/>
          <p:cNvSpPr/>
          <p:nvPr/>
        </p:nvSpPr>
        <p:spPr>
          <a:xfrm>
            <a:off x="465247" y="1704483"/>
            <a:ext cx="2187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 smtClean="0"/>
              <a:t>Declare_section</a:t>
            </a:r>
            <a:endParaRPr lang="hu-HU" sz="2400" dirty="0"/>
          </a:p>
        </p:txBody>
      </p:sp>
      <p:sp>
        <p:nvSpPr>
          <p:cNvPr id="9" name="Téglalap 8"/>
          <p:cNvSpPr/>
          <p:nvPr/>
        </p:nvSpPr>
        <p:spPr>
          <a:xfrm>
            <a:off x="4185227" y="1585331"/>
            <a:ext cx="1234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Item_list_1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7995227" y="1585331"/>
            <a:ext cx="1234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Item_list_2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275989" y="4472430"/>
            <a:ext cx="92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/>
              <a:t>Body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346234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9488" y="926761"/>
            <a:ext cx="1227706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&lt;&lt;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&gt;&gt; [ &lt;&lt;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&gt;&gt; ] ...]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{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assignment_statement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basic_loop_statement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case_statement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close_statement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continue_statement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cursor_for_loop_statement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execute_immediate_statement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exit_statement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fetch_statement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for_loop_statement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forall_statement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goto_statement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if_statement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null_statement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open_statement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open_for_statement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pipe_row_statement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plsql_block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raise_statement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return_statement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select_into_statement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sql_statement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|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while_loop_statement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}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96581" y="341646"/>
            <a:ext cx="2405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err="1"/>
              <a:t>statement</a:t>
            </a:r>
            <a:r>
              <a:rPr lang="hu-HU" sz="3200" dirty="0"/>
              <a:t> ::=</a:t>
            </a:r>
          </a:p>
        </p:txBody>
      </p:sp>
    </p:spTree>
    <p:extLst>
      <p:ext uri="{BB962C8B-B14F-4D97-AF65-F5344CB8AC3E}">
        <p14:creationId xmlns:p14="http://schemas.microsoft.com/office/powerpoint/2010/main" val="4219246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34316"/>
              </p:ext>
            </p:extLst>
          </p:nvPr>
        </p:nvGraphicFramePr>
        <p:xfrm>
          <a:off x="334297" y="98321"/>
          <a:ext cx="11582400" cy="7052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8270">
                  <a:extLst>
                    <a:ext uri="{9D8B030D-6E8A-4147-A177-3AD203B41FA5}">
                      <a16:colId xmlns:a16="http://schemas.microsoft.com/office/drawing/2014/main" val="3212767732"/>
                    </a:ext>
                  </a:extLst>
                </a:gridCol>
                <a:gridCol w="9184130">
                  <a:extLst>
                    <a:ext uri="{9D8B030D-6E8A-4147-A177-3AD203B41FA5}">
                      <a16:colId xmlns:a16="http://schemas.microsoft.com/office/drawing/2014/main" val="1983271578"/>
                    </a:ext>
                  </a:extLst>
                </a:gridCol>
              </a:tblGrid>
              <a:tr h="250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Üres utasítás:</a:t>
                      </a:r>
                      <a:endParaRPr lang="hu-H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NULL;                                   </a:t>
                      </a:r>
                      <a:r>
                        <a:rPr lang="hu-HU" sz="2000" dirty="0" err="1">
                          <a:effectLst/>
                        </a:rPr>
                        <a:t>pl</a:t>
                      </a:r>
                      <a:r>
                        <a:rPr lang="hu-HU" sz="2000" dirty="0">
                          <a:effectLst/>
                        </a:rPr>
                        <a:t>:  BEGIN  NULL;  END;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2011921350"/>
                  </a:ext>
                </a:extLst>
              </a:tr>
              <a:tr h="323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Ugró utasítás:</a:t>
                      </a:r>
                      <a:endParaRPr lang="hu-H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GOTO címke;                       </a:t>
                      </a:r>
                      <a:r>
                        <a:rPr lang="hu-HU" sz="2000" dirty="0" err="1">
                          <a:effectLst/>
                        </a:rPr>
                        <a:t>pl</a:t>
                      </a:r>
                      <a:r>
                        <a:rPr lang="hu-HU" sz="2000" dirty="0">
                          <a:effectLst/>
                        </a:rPr>
                        <a:t>:  &lt;&lt;</a:t>
                      </a:r>
                      <a:r>
                        <a:rPr lang="hu-HU" sz="2000" dirty="0" err="1">
                          <a:effectLst/>
                        </a:rPr>
                        <a:t>ismet</a:t>
                      </a:r>
                      <a:r>
                        <a:rPr lang="hu-HU" sz="2000" dirty="0">
                          <a:effectLst/>
                        </a:rPr>
                        <a:t>&gt;&gt; utasítás; ... GOTO </a:t>
                      </a:r>
                      <a:r>
                        <a:rPr lang="hu-HU" sz="2000" dirty="0" err="1">
                          <a:effectLst/>
                        </a:rPr>
                        <a:t>ismet</a:t>
                      </a:r>
                      <a:r>
                        <a:rPr lang="hu-HU" sz="2000" dirty="0">
                          <a:effectLst/>
                        </a:rPr>
                        <a:t>;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2488415152"/>
                  </a:ext>
                </a:extLst>
              </a:tr>
              <a:tr h="250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Értékadó utasítás: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{változó | </a:t>
                      </a:r>
                      <a:r>
                        <a:rPr lang="hu-HU" sz="2000" dirty="0" err="1">
                          <a:effectLst/>
                        </a:rPr>
                        <a:t>összetett_típusú_változó_eleme</a:t>
                      </a:r>
                      <a:r>
                        <a:rPr lang="hu-HU" sz="2000" dirty="0">
                          <a:effectLst/>
                        </a:rPr>
                        <a:t> } :=  kifejezés</a:t>
                      </a:r>
                      <a:r>
                        <a:rPr lang="hu-HU" sz="2000" dirty="0" smtClean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 </a:t>
                      </a:r>
                      <a:r>
                        <a:rPr lang="hu-HU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kifejezés_lista</a:t>
                      </a:r>
                      <a:r>
                        <a:rPr lang="hu-H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INTO </a:t>
                      </a:r>
                      <a:r>
                        <a:rPr lang="hu-HU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változó_lista</a:t>
                      </a:r>
                      <a:r>
                        <a:rPr lang="hu-H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FROM</a:t>
                      </a:r>
                      <a:r>
                        <a:rPr lang="hu-H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…  ;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1179861264"/>
                  </a:ext>
                </a:extLst>
              </a:tr>
              <a:tr h="250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Elágaztató utasítások: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Egy feltétel logikai értéke: TRUE, FALSE vagy NULL lehet.</a:t>
                      </a:r>
                      <a:endParaRPr lang="hu-H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2751227140"/>
                  </a:ext>
                </a:extLst>
              </a:tr>
              <a:tr h="1370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      Feltételes utasítás:</a:t>
                      </a:r>
                      <a:endParaRPr lang="hu-H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IF feltétel THEN utasítások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[ELSIF feltétel THEN utasítások]…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[ELSE utasítások]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END IF;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3643614294"/>
                  </a:ext>
                </a:extLst>
              </a:tr>
              <a:tr h="2148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      CASE - szelektoros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      (Oracle9i-től!)</a:t>
                      </a:r>
                      <a:endParaRPr lang="hu-H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CASE </a:t>
                      </a:r>
                      <a:r>
                        <a:rPr lang="hu-HU" sz="2000" dirty="0" err="1">
                          <a:effectLst/>
                        </a:rPr>
                        <a:t>szelektor_kifejezés</a:t>
                      </a:r>
                      <a:endParaRPr lang="hu-HU" sz="20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WHEN kifejezés THEN utasítások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[WHEN kifejezés THEN utasítások]…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[ELSE utasítások]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END CASE;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Ha a </a:t>
                      </a:r>
                      <a:r>
                        <a:rPr lang="hu-HU" sz="2000" dirty="0" err="1">
                          <a:effectLst/>
                        </a:rPr>
                        <a:t>szelektor_kifejezés</a:t>
                      </a:r>
                      <a:r>
                        <a:rPr lang="hu-HU" sz="2000" dirty="0">
                          <a:effectLst/>
                        </a:rPr>
                        <a:t> értéke nem egyezik meg egyetlen kifejezés értékével és nincs ELSE-ág, akkor a CASE_NOT_FOUND kivétel </a:t>
                      </a:r>
                      <a:r>
                        <a:rPr lang="hu-HU" sz="2000" dirty="0" err="1">
                          <a:effectLst/>
                        </a:rPr>
                        <a:t>váltódik</a:t>
                      </a:r>
                      <a:r>
                        <a:rPr lang="hu-HU" sz="2000" dirty="0">
                          <a:effectLst/>
                        </a:rPr>
                        <a:t> ki.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3916585992"/>
                  </a:ext>
                </a:extLst>
              </a:tr>
              <a:tr h="17663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      CASE - feltételes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      (Oracle9i-től!)</a:t>
                      </a:r>
                      <a:endParaRPr lang="hu-H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CASE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WHEN </a:t>
                      </a:r>
                      <a:r>
                        <a:rPr lang="hu-HU" sz="2000" dirty="0" err="1" smtClean="0">
                          <a:effectLst/>
                        </a:rPr>
                        <a:t>log_feltétel</a:t>
                      </a:r>
                      <a:r>
                        <a:rPr lang="hu-HU" sz="2000" dirty="0" smtClean="0">
                          <a:effectLst/>
                        </a:rPr>
                        <a:t> </a:t>
                      </a:r>
                      <a:r>
                        <a:rPr lang="hu-HU" sz="2000" dirty="0">
                          <a:effectLst/>
                        </a:rPr>
                        <a:t>THEN utasítások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[WHEN feltétel  THEN utasítások]…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   [ELSE utasítások]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END CASE;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701659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980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227232"/>
              </p:ext>
            </p:extLst>
          </p:nvPr>
        </p:nvGraphicFramePr>
        <p:xfrm>
          <a:off x="245805" y="167150"/>
          <a:ext cx="11843413" cy="652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3814">
                  <a:extLst>
                    <a:ext uri="{9D8B030D-6E8A-4147-A177-3AD203B41FA5}">
                      <a16:colId xmlns:a16="http://schemas.microsoft.com/office/drawing/2014/main" val="105047034"/>
                    </a:ext>
                  </a:extLst>
                </a:gridCol>
                <a:gridCol w="8229599">
                  <a:extLst>
                    <a:ext uri="{9D8B030D-6E8A-4147-A177-3AD203B41FA5}">
                      <a16:colId xmlns:a16="http://schemas.microsoft.com/office/drawing/2014/main" val="1116051159"/>
                    </a:ext>
                  </a:extLst>
                </a:gridCol>
              </a:tblGrid>
              <a:tr h="2129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>
                          <a:effectLst/>
                        </a:rPr>
                        <a:t>Ciklus utasítások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Egy ciklus </a:t>
                      </a:r>
                      <a:r>
                        <a:rPr lang="hu-HU" sz="2400" dirty="0" smtClean="0">
                          <a:effectLst/>
                        </a:rPr>
                        <a:t>befejeződhez, </a:t>
                      </a:r>
                      <a:r>
                        <a:rPr lang="hu-HU" sz="2400" dirty="0">
                          <a:effectLst/>
                        </a:rPr>
                        <a:t>ha az ismétlődésre vonatkozó információk ezt kényszerítik ki, vagy GOTO utasítással kilépünk a magból, vagy az EXIT utasítással befejezzük azt, vagy RAISE utasítással kivételt váltunk ki. Ciklusmagon kívül nem használható az EXIT utasítás. Egymásba skatulyázott ciklusok sorozatát is befejeztetjük a megadott címkéjű ciklussal bezárólag.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2601566704"/>
                  </a:ext>
                </a:extLst>
              </a:tr>
              <a:tr h="4302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     EXIT utasítás: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EXIT [címke] [WHEN feltétel];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2858053878"/>
                  </a:ext>
                </a:extLst>
              </a:tr>
              <a:tr h="741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     Alapciklus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     (vagy végtelen ciklus)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LOOP </a:t>
                      </a:r>
                      <a:r>
                        <a:rPr lang="hu-HU" sz="2400" dirty="0" smtClean="0">
                          <a:effectLst/>
                        </a:rPr>
                        <a:t>utasítások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</a:rPr>
                        <a:t>END </a:t>
                      </a:r>
                      <a:r>
                        <a:rPr lang="hu-HU" sz="2400" dirty="0">
                          <a:effectLst/>
                        </a:rPr>
                        <a:t>LOOP;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3177260525"/>
                  </a:ext>
                </a:extLst>
              </a:tr>
              <a:tr h="112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     WHILE-ciklus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     (vagy előfeltételes ciklus)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 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WHILE </a:t>
                      </a:r>
                      <a:r>
                        <a:rPr lang="hu-HU" sz="2400" dirty="0" smtClean="0">
                          <a:effectLst/>
                        </a:rPr>
                        <a:t>feltétel LOOP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</a:rPr>
                        <a:t>    Utasítások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</a:rPr>
                        <a:t>END </a:t>
                      </a:r>
                      <a:r>
                        <a:rPr lang="hu-HU" sz="2400" dirty="0">
                          <a:effectLst/>
                        </a:rPr>
                        <a:t>LOOP;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379534053"/>
                  </a:ext>
                </a:extLst>
              </a:tr>
              <a:tr h="20180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     FOR-ciklus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     </a:t>
                      </a:r>
                      <a:r>
                        <a:rPr lang="hu-HU" sz="2000" dirty="0">
                          <a:effectLst/>
                        </a:rPr>
                        <a:t>(vagy előírt lépésszámú ciklus</a:t>
                      </a:r>
                      <a:r>
                        <a:rPr lang="hu-HU" sz="20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hu-H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95" marR="27795" marT="86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FOR ciklusváltozó IN [REVERSE] </a:t>
                      </a:r>
                      <a:r>
                        <a:rPr lang="hu-HU" sz="2400" dirty="0" err="1">
                          <a:effectLst/>
                        </a:rPr>
                        <a:t>alsó_határ</a:t>
                      </a:r>
                      <a:r>
                        <a:rPr lang="hu-HU" sz="2400" dirty="0">
                          <a:effectLst/>
                        </a:rPr>
                        <a:t> .. </a:t>
                      </a:r>
                      <a:r>
                        <a:rPr lang="hu-HU" sz="2400" dirty="0" err="1" smtClean="0">
                          <a:effectLst/>
                        </a:rPr>
                        <a:t>felső_határ</a:t>
                      </a:r>
                      <a:r>
                        <a:rPr lang="hu-HU" sz="2400" dirty="0" smtClean="0">
                          <a:effectLst/>
                        </a:rPr>
                        <a:t> LOOP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</a:rPr>
                        <a:t> </a:t>
                      </a:r>
                      <a:r>
                        <a:rPr lang="hu-HU" sz="2400" dirty="0">
                          <a:effectLst/>
                        </a:rPr>
                        <a:t>utasítások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END LOOP</a:t>
                      </a:r>
                      <a:r>
                        <a:rPr lang="hu-HU" sz="2400" dirty="0" smtClean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 smtClean="0">
                          <a:effectLst/>
                        </a:rPr>
                        <a:t>FOR </a:t>
                      </a:r>
                      <a:r>
                        <a:rPr lang="hu-HU" sz="2000" b="1" i="1" dirty="0" smtClean="0">
                          <a:effectLst/>
                        </a:rPr>
                        <a:t>rekord_ ciklusváltozó</a:t>
                      </a:r>
                      <a:r>
                        <a:rPr lang="hu-HU" sz="2000" b="1" dirty="0" smtClean="0">
                          <a:effectLst/>
                        </a:rPr>
                        <a:t> IN {</a:t>
                      </a:r>
                      <a:r>
                        <a:rPr lang="hu-HU" sz="2000" b="1" i="1" dirty="0" smtClean="0">
                          <a:effectLst/>
                        </a:rPr>
                        <a:t>kurzornév</a:t>
                      </a:r>
                      <a:r>
                        <a:rPr lang="hu-HU" sz="2000" b="1" dirty="0" smtClean="0">
                          <a:effectLst/>
                        </a:rPr>
                        <a:t>[(</a:t>
                      </a:r>
                      <a:r>
                        <a:rPr lang="hu-HU" sz="2000" b="1" i="1" dirty="0" err="1" smtClean="0">
                          <a:effectLst/>
                        </a:rPr>
                        <a:t>aktuális_paraméter_lista</a:t>
                      </a:r>
                      <a:r>
                        <a:rPr lang="hu-HU" sz="2000" b="1" dirty="0" smtClean="0">
                          <a:effectLst/>
                        </a:rPr>
                        <a:t>)]</a:t>
                      </a:r>
                      <a:endParaRPr lang="hu-HU" sz="24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 smtClean="0">
                          <a:effectLst/>
                        </a:rPr>
                        <a:t> | (</a:t>
                      </a:r>
                      <a:r>
                        <a:rPr lang="hu-HU" sz="2000" b="1" i="1" dirty="0" err="1" smtClean="0">
                          <a:effectLst/>
                        </a:rPr>
                        <a:t>selelect</a:t>
                      </a:r>
                      <a:r>
                        <a:rPr lang="hu-HU" sz="2000" b="1" dirty="0" err="1" smtClean="0">
                          <a:effectLst/>
                        </a:rPr>
                        <a:t>_</a:t>
                      </a:r>
                      <a:r>
                        <a:rPr lang="hu-HU" sz="2000" b="1" i="1" dirty="0" err="1" smtClean="0">
                          <a:effectLst/>
                        </a:rPr>
                        <a:t>utasítás</a:t>
                      </a:r>
                      <a:r>
                        <a:rPr lang="hu-HU" sz="2000" b="1" dirty="0" smtClean="0">
                          <a:effectLst/>
                        </a:rPr>
                        <a:t>)}</a:t>
                      </a:r>
                      <a:endParaRPr lang="hu-HU" sz="2400" dirty="0">
                        <a:effectLst/>
                      </a:endParaRPr>
                    </a:p>
                  </a:txBody>
                  <a:tcPr marL="27795" marR="27795" marT="8686" marB="0"/>
                </a:tc>
                <a:extLst>
                  <a:ext uri="{0D108BD9-81ED-4DB2-BD59-A6C34878D82A}">
                    <a16:rowId xmlns:a16="http://schemas.microsoft.com/office/drawing/2014/main" val="3663298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59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91" y="2197291"/>
            <a:ext cx="6061167" cy="438912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001301" y="473406"/>
            <a:ext cx="465843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IF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condition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</a:t>
            </a:r>
            <a:endParaRPr kumimoji="0" lang="hu-HU" altLang="hu-H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else_statements</a:t>
            </a:r>
            <a:endParaRPr kumimoji="0" lang="hu-HU" altLang="hu-H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IF;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66049"/>
            <a:ext cx="38623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IF </a:t>
            </a:r>
            <a:r>
              <a:rPr kumimoji="0" lang="hu-HU" altLang="hu-H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condition</a:t>
            </a:r>
            <a:r>
              <a:rPr kumimoji="0" lang="hu-HU" altLang="hu-H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Arial Unicode MS"/>
              </a:rPr>
              <a:t> </a:t>
            </a:r>
            <a:r>
              <a:rPr lang="hu-HU" altLang="hu-HU" sz="3200" dirty="0" smtClean="0"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</a:t>
            </a:r>
            <a:endParaRPr kumimoji="0" lang="hu-HU" altLang="hu-H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IF;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48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2137" y="419773"/>
            <a:ext cx="708318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IF condition_1 THEN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800" dirty="0">
                <a:latin typeface="Arial Unicode MS"/>
              </a:rPr>
              <a:t> </a:t>
            </a:r>
            <a:r>
              <a:rPr lang="hu-HU" altLang="hu-HU" sz="2800" dirty="0" smtClean="0"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statements_1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ELSIF condition_2 THEN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800" dirty="0">
                <a:latin typeface="Arial Unicode MS"/>
              </a:rPr>
              <a:t> </a:t>
            </a:r>
            <a:r>
              <a:rPr lang="hu-HU" altLang="hu-HU" sz="2800" dirty="0" smtClean="0"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statements_2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ELSIF condition_3 THEN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800" dirty="0">
                <a:latin typeface="Arial Unicode MS"/>
              </a:rPr>
              <a:t> </a:t>
            </a:r>
            <a:r>
              <a:rPr lang="hu-HU" altLang="hu-HU" sz="2800" dirty="0" smtClean="0"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statements_3 ]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ELSE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800" dirty="0">
                <a:latin typeface="Arial Unicode MS"/>
              </a:rPr>
              <a:t> </a:t>
            </a:r>
            <a:r>
              <a:rPr lang="hu-HU" altLang="hu-HU" sz="2800" dirty="0" smtClean="0"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else_statements</a:t>
            </a: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IF;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8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8855" y="1315055"/>
            <a:ext cx="116213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Különbség </a:t>
            </a:r>
            <a:r>
              <a:rPr lang="hu-HU" sz="2400" dirty="0"/>
              <a:t>a "&amp;" és a "&amp;&amp;" előtagok között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Mind az </a:t>
            </a:r>
            <a:r>
              <a:rPr lang="hu-HU" sz="2000" dirty="0" smtClean="0"/>
              <a:t>egyszeri (&amp;), </a:t>
            </a:r>
            <a:r>
              <a:rPr lang="hu-HU" sz="2000" dirty="0"/>
              <a:t>mind a kettős </a:t>
            </a:r>
            <a:r>
              <a:rPr lang="hu-HU" sz="2000" dirty="0" smtClean="0"/>
              <a:t>(&amp;&amp;) jellel előtagolt helyettesítő változó szerepelhet egy </a:t>
            </a:r>
            <a:r>
              <a:rPr lang="hu-HU" sz="2000" dirty="0"/>
              <a:t>utasításban</a:t>
            </a:r>
            <a:r>
              <a:rPr lang="hu-HU" sz="2000" dirty="0" smtClean="0"/>
              <a:t>.</a:t>
            </a:r>
          </a:p>
          <a:p>
            <a:r>
              <a:rPr lang="hu-HU" sz="2000" dirty="0" smtClean="0"/>
              <a:t>Az </a:t>
            </a:r>
            <a:r>
              <a:rPr lang="hu-HU" sz="2000" dirty="0"/>
              <a:t>SQL * Plus előzetesen feldolgozza az állítást, és helyettesíti a változó értékét. Ezután az utasítás </a:t>
            </a:r>
            <a:r>
              <a:rPr lang="hu-HU" sz="2000" dirty="0" err="1" smtClean="0"/>
              <a:t>végrehajtódik</a:t>
            </a:r>
            <a:r>
              <a:rPr lang="hu-HU" sz="2000" dirty="0" smtClean="0"/>
              <a:t>.</a:t>
            </a:r>
          </a:p>
          <a:p>
            <a:r>
              <a:rPr lang="hu-HU" sz="2000" dirty="0" smtClean="0"/>
              <a:t>Ha </a:t>
            </a:r>
            <a:r>
              <a:rPr lang="hu-HU" sz="2000" dirty="0"/>
              <a:t>a változót korábban nem határozták meg, akkor az </a:t>
            </a:r>
            <a:r>
              <a:rPr lang="hu-HU" sz="2000" dirty="0" smtClean="0"/>
              <a:t>SQL*Plus </a:t>
            </a:r>
            <a:r>
              <a:rPr lang="hu-HU" sz="2000" dirty="0"/>
              <a:t>a helyettesítés elvégzésekor kéri az értéket</a:t>
            </a:r>
            <a:r>
              <a:rPr lang="hu-HU" sz="2000" dirty="0" smtClean="0"/>
              <a:t>.</a:t>
            </a:r>
          </a:p>
          <a:p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 smtClean="0"/>
              <a:t>Ha </a:t>
            </a:r>
            <a:r>
              <a:rPr lang="hu-HU" sz="2000" dirty="0"/>
              <a:t>egy </a:t>
            </a:r>
            <a:r>
              <a:rPr lang="hu-HU" sz="2000" dirty="0" err="1" smtClean="0"/>
              <a:t>ampersand</a:t>
            </a:r>
            <a:r>
              <a:rPr lang="hu-HU" sz="2000" dirty="0" smtClean="0"/>
              <a:t>(&amp;) </a:t>
            </a:r>
            <a:r>
              <a:rPr lang="hu-HU" sz="2000" dirty="0"/>
              <a:t>előtagot egy </a:t>
            </a:r>
            <a:r>
              <a:rPr lang="hu-HU" sz="2000" dirty="0" smtClean="0"/>
              <a:t>nem definiált </a:t>
            </a:r>
            <a:r>
              <a:rPr lang="hu-HU" sz="2000" dirty="0"/>
              <a:t>változóval használ, akkor a prompt során megadott értéket nem tárolja. Közvetlenül az érték helyett az állításban a változót elvetik, és </a:t>
            </a:r>
            <a:r>
              <a:rPr lang="hu-HU" sz="2000" dirty="0" smtClean="0"/>
              <a:t>nem definiált </a:t>
            </a:r>
            <a:r>
              <a:rPr lang="hu-HU" sz="2000" dirty="0"/>
              <a:t>marad. Ha a változóra kétszer hivatkoznak, még ugyanabban a kijelentésben, akkor kétszer </a:t>
            </a:r>
            <a:r>
              <a:rPr lang="hu-HU" sz="2000" dirty="0" smtClean="0"/>
              <a:t>kérni be. </a:t>
            </a:r>
            <a:r>
              <a:rPr lang="hu-HU" sz="2000" dirty="0"/>
              <a:t>Különböző értékeket adhat meg minden egyes </a:t>
            </a:r>
            <a:r>
              <a:rPr lang="hu-HU" sz="2000" dirty="0" smtClean="0"/>
              <a:t>prompt-</a:t>
            </a:r>
            <a:r>
              <a:rPr lang="hu-HU" sz="2000" dirty="0" err="1" smtClean="0"/>
              <a:t>nál</a:t>
            </a:r>
            <a:r>
              <a:rPr lang="hu-HU" sz="2000" dirty="0" smtClean="0"/>
              <a:t>.</a:t>
            </a:r>
          </a:p>
          <a:p>
            <a:endParaRPr lang="hu-HU" sz="2000" dirty="0"/>
          </a:p>
          <a:p>
            <a:r>
              <a:rPr lang="hu-HU" sz="2000" dirty="0"/>
              <a:t>Ha egy kettős </a:t>
            </a:r>
            <a:r>
              <a:rPr lang="hu-HU" sz="2000" dirty="0" err="1" smtClean="0"/>
              <a:t>ampersand</a:t>
            </a:r>
            <a:r>
              <a:rPr lang="hu-HU" sz="2000" dirty="0" smtClean="0"/>
              <a:t> (&amp;&amp;) </a:t>
            </a:r>
            <a:r>
              <a:rPr lang="hu-HU" sz="2000" dirty="0"/>
              <a:t>hivatkozás miatt az </a:t>
            </a:r>
            <a:r>
              <a:rPr lang="hu-HU" sz="2000" dirty="0" smtClean="0"/>
              <a:t>SQL*Plus </a:t>
            </a:r>
            <a:r>
              <a:rPr lang="hu-HU" sz="2000" dirty="0"/>
              <a:t>kéri az értéket, akkor az </a:t>
            </a:r>
            <a:r>
              <a:rPr lang="hu-HU" sz="2000" dirty="0" smtClean="0"/>
              <a:t>SQL*Plus </a:t>
            </a:r>
            <a:r>
              <a:rPr lang="hu-HU" sz="2000" dirty="0"/>
              <a:t>a változót definiálja ezen értékként (azaz az értéket </a:t>
            </a:r>
            <a:r>
              <a:rPr lang="hu-HU" sz="2000" dirty="0" smtClean="0"/>
              <a:t>kilépésig tárolja). </a:t>
            </a:r>
            <a:r>
              <a:rPr lang="hu-HU" sz="2000" dirty="0"/>
              <a:t>Bármely későbbi hivatkozás a változóra (még ugyanabban a parancsban is), a "&amp;" vagy "&amp;&amp;" felhasználásával helyettesíti az újonnan meghatározott értéket. Az </a:t>
            </a:r>
            <a:r>
              <a:rPr lang="hu-HU" sz="2000" dirty="0" smtClean="0"/>
              <a:t>SQL*Plus </a:t>
            </a:r>
            <a:r>
              <a:rPr lang="hu-HU" sz="2000" dirty="0"/>
              <a:t>nem hívja meg </a:t>
            </a:r>
            <a:r>
              <a:rPr lang="hu-HU" sz="2000" dirty="0" smtClean="0"/>
              <a:t>újra.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8855" y="176282"/>
            <a:ext cx="1190846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SQL*Plus előre definiált változói:</a:t>
            </a:r>
            <a:endParaRPr kumimoji="0" lang="hu-HU" altLang="hu-H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_CONNECT, _IDENTIFIER,  _DATE, _EDITOR, _O_RELEASE, _O_VERSION, _PRIVILEGE, _SQL_ID, _SQLPLUS_RELEASE, _USER </a:t>
            </a:r>
            <a:endParaRPr kumimoji="0" lang="hu-HU" alt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79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2462" y="1123498"/>
            <a:ext cx="666828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-- IF THEN ELSIF </a:t>
            </a:r>
            <a:r>
              <a:rPr kumimoji="0" lang="hu-HU" altLang="hu-H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</a:t>
            </a:r>
            <a:endParaRPr kumimoji="0" lang="hu-HU" alt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IF condition_1 THEN statements_1;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000" dirty="0">
                <a:latin typeface="Arial Unicode MS"/>
              </a:rPr>
              <a:t> </a:t>
            </a:r>
            <a:r>
              <a:rPr lang="hu-HU" altLang="hu-HU" sz="2000" dirty="0" smtClean="0"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ELSIF condition_2 THEN statements_2;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IF;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2000" dirty="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-- </a:t>
            </a:r>
            <a:r>
              <a:rPr kumimoji="0" lang="hu-HU" altLang="hu-H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Logically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equivalent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nested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IF THEN ELSE </a:t>
            </a:r>
            <a:r>
              <a:rPr kumimoji="0" lang="hu-HU" altLang="hu-H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</a:t>
            </a:r>
            <a:endParaRPr kumimoji="0" lang="hu-HU" alt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IF condition_1 THEN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000" dirty="0">
                <a:latin typeface="Arial Unicode MS"/>
              </a:rPr>
              <a:t> </a:t>
            </a:r>
            <a:r>
              <a:rPr lang="hu-HU" altLang="hu-HU" sz="2000" dirty="0" smtClean="0"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statements_1;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IF condition_2 THEN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000" dirty="0">
                <a:latin typeface="Arial Unicode MS"/>
              </a:rPr>
              <a:t> </a:t>
            </a:r>
            <a:r>
              <a:rPr lang="hu-HU" altLang="hu-HU" sz="2000" dirty="0" smtClean="0">
                <a:latin typeface="Arial Unicode MS"/>
              </a:rPr>
              <a:t>   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statements_2;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IF;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IF;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49" y="673387"/>
            <a:ext cx="5191251" cy="53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03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9185" y="278073"/>
            <a:ext cx="683494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CASE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selector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WHEN selector_value_1 THEN statements_1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WHEN selector_value_2 THEN statements_2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WHEN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selector_value_n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THEN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statements_n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ELSE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400" dirty="0">
                <a:latin typeface="Arial Unicode MS"/>
              </a:rPr>
              <a:t> </a:t>
            </a:r>
            <a:r>
              <a:rPr lang="hu-HU" altLang="hu-HU" sz="2400" dirty="0" smtClean="0">
                <a:latin typeface="Arial Unicode MS"/>
              </a:rPr>
              <a:t>   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else_statements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CASE;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9185" y="3529778"/>
            <a:ext cx="585551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CASE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WHEN condition_1 THEN statements_1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400" dirty="0" smtClean="0">
                <a:latin typeface="Arial Unicode MS"/>
              </a:rPr>
              <a:t>[ 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WHEN condition_2 THEN statements_2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WHEN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condition_n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THEN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statements_n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ELSE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else_statements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CASE;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92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09" y="432424"/>
            <a:ext cx="5076825" cy="318135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2955" y="706610"/>
            <a:ext cx="30693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 LOOP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END LOOP [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];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2954" y="4120281"/>
            <a:ext cx="100311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 FOR index IN [ REVERSE ] lower_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bound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..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upper_bound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LOOP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400" dirty="0">
                <a:latin typeface="Arial Unicode MS"/>
              </a:rPr>
              <a:t> </a:t>
            </a:r>
            <a:r>
              <a:rPr lang="hu-HU" altLang="hu-HU" sz="2400" dirty="0" smtClean="0"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LOOP [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];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2954" y="2413445"/>
            <a:ext cx="449514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[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 WHILE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condition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LOOP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400" dirty="0">
                <a:latin typeface="Arial Unicode MS"/>
              </a:rPr>
              <a:t> </a:t>
            </a:r>
            <a:r>
              <a:rPr lang="hu-HU" altLang="hu-HU" sz="2400" dirty="0" smtClean="0"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statements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END LOOP [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label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];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45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52" y="891447"/>
            <a:ext cx="7534886" cy="179967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39422" y="368227"/>
            <a:ext cx="4959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err="1" smtClean="0"/>
              <a:t>Exception_handler</a:t>
            </a:r>
            <a:r>
              <a:rPr lang="hu-HU" sz="2800" dirty="0" smtClean="0"/>
              <a:t> (hiba kezelés)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466808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82773"/>
            <a:ext cx="12053777" cy="547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hu-H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PL/SQL nem tartalmaz I/O utasításokat! 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200"/>
              </a:spcAft>
            </a:pP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Az Oracle rendelkezésre bocsát egy</a:t>
            </a:r>
            <a:r>
              <a:rPr lang="hu-H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DBMS_OUTPUT eljáráscsomag</a:t>
            </a: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ot (</a:t>
            </a:r>
            <a:r>
              <a:rPr lang="hu-HU" spc="-1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package</a:t>
            </a: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amely lehetővé teszi, hogy PL/SQL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programegységből</a:t>
            </a: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üzeneteket jelenítsünk meg egy üzenetpufferen keresztül. Hasznosak a programok tesztelésénél és a PL/SQL nyelv tanulásánál. </a:t>
            </a:r>
            <a:r>
              <a:rPr lang="hu-H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Hivatkozás a csomag egy elemére</a:t>
            </a: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hu-H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DBMS_OUTPUT.</a:t>
            </a:r>
            <a:r>
              <a:rPr lang="hu-HU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eljárás_név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[(</a:t>
            </a:r>
            <a:r>
              <a:rPr lang="hu-H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paraméter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)];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160" indent="156210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hu-H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paraméter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Szöveget fűz a puffer aktuális sorához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160" indent="156210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NEW_LINE		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Sor vége jelet tesz a pufferbe 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7890" indent="154940">
              <a:spcAft>
                <a:spcPts val="2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PUT_LINE(</a:t>
            </a:r>
            <a:r>
              <a:rPr lang="hu-H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paraméter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	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Szöveget és sor vége jelet tesz a pufferbe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algn="just">
              <a:spcAft>
                <a:spcPts val="2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hu-H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paraméter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csak numerikus, karakteres és dátum típusú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skalár értéket adó kifejezés lehet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(logikai és összetett típusú nem, csak annak skalár típusú eleme!), és az ezekből alkotott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konkatenált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 || ) kifejezés, melyet a rendszer VARCHAR2 típusúvá alakít. 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>
              <a:spcAft>
                <a:spcPts val="2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Üzenetpuffer automatikus képernyőre írását engedélyező/letiltó </a:t>
            </a: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[i]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SQL*Plus parancs: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>
              <a:spcAft>
                <a:spcPts val="400"/>
              </a:spcAft>
            </a:pPr>
            <a:r>
              <a:rPr lang="hu-H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SET SERVEROUT[PUT] {ON | </a:t>
            </a:r>
            <a:r>
              <a:rPr lang="hu-HU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OFF</a:t>
            </a:r>
            <a:r>
              <a:rPr lang="hu-H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} [SIZE {</a:t>
            </a:r>
            <a:r>
              <a:rPr lang="hu-HU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2000</a:t>
            </a:r>
            <a:r>
              <a:rPr lang="hu-H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| </a:t>
            </a:r>
            <a:r>
              <a:rPr lang="hu-H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n}</a:t>
            </a:r>
            <a:r>
              <a:rPr lang="hu-H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[FOR[MAT] {WRA[PPED] | </a:t>
            </a:r>
            <a:r>
              <a:rPr lang="hu-HU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WOR[D_WRAPPED</a:t>
            </a:r>
            <a:r>
              <a:rPr lang="hu-H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]}]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Javasolt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SQL*Plus -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ban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SET SERVEROUTPUT ON SIZE 10000 FORMAT WRAPPED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iSQL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*Plus -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ban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9i-ben: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SET SERVEROUTPUT ON SIZE 10000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iSQL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*Plus -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ban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10g-ben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	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SET SERVEROUTPUT ON                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 mert itt SIZE UNLIMITED</a:t>
            </a: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algn="just">
              <a:spcAft>
                <a:spcPts val="200"/>
              </a:spcAft>
            </a:pP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Megjegyzés: A rendszer csak a névnélküli PL/SQL blokk </a:t>
            </a:r>
            <a:r>
              <a:rPr lang="hu-HU" spc="-1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befejeződése</a:t>
            </a: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után, a csomag GET_LINES rutinjával olvassa ki az üzenetpuffert a megjelenítéshez, majd a sorok törlődnek onnan. Alprogram vagy </a:t>
            </a:r>
            <a:r>
              <a:rPr lang="hu-HU" spc="-1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trigger</a:t>
            </a:r>
            <a:r>
              <a:rPr lang="hu-H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írhat sorokat az üzenetpufferbe, de ha ezeket nem olvassa ki egy másik alprogram vagy nem kerülnek képernyőre, akkor elvesznek.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41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8344" y="478464"/>
            <a:ext cx="1154695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</a:pPr>
            <a:r>
              <a:rPr lang="hu-HU" sz="2800" b="1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II. Környezeti (</a:t>
            </a:r>
            <a:r>
              <a:rPr lang="hu-HU" sz="28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Gazda </a:t>
            </a:r>
            <a:r>
              <a:rPr lang="hu-HU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hu-HU" sz="2800" spc="-1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bind</a:t>
            </a:r>
            <a:r>
              <a:rPr lang="hu-HU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hu-HU" sz="28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más </a:t>
            </a:r>
            <a:r>
              <a:rPr lang="hu-HU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magyar neve: kötött) </a:t>
            </a:r>
            <a:r>
              <a:rPr lang="hu-HU" sz="28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változó</a:t>
            </a:r>
            <a:r>
              <a:rPr lang="hu-HU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algn="just">
              <a:spcAft>
                <a:spcPts val="2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PL/SQL blokkból értéket gazda változó használatával tudunk átadni és </a:t>
            </a:r>
            <a:r>
              <a:rPr lang="hu-H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visszaadni.</a:t>
            </a:r>
          </a:p>
          <a:p>
            <a:pPr marL="215900" algn="just">
              <a:spcAft>
                <a:spcPts val="200"/>
              </a:spcAft>
            </a:pPr>
            <a:r>
              <a:rPr lang="hu-H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Környezeti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változót egy deklarált változóhoz hasonlóan használhatunk a PL/SQL blokkban: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spcAft>
                <a:spcPts val="200"/>
              </a:spcAft>
            </a:pP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hu-HU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környezeti_változó</a:t>
            </a:r>
            <a:r>
              <a:rPr lang="hu-H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>
              <a:spcAft>
                <a:spcPts val="200"/>
              </a:spcAft>
            </a:pPr>
            <a:r>
              <a:rPr lang="hu-HU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Használat előtt a </a:t>
            </a:r>
            <a:r>
              <a:rPr lang="hu-HU" sz="28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változót </a:t>
            </a:r>
            <a:r>
              <a:rPr lang="hu-HU" sz="28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kötelező</a:t>
            </a:r>
            <a:r>
              <a:rPr lang="hu-HU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800" b="1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definiálni</a:t>
            </a:r>
            <a:r>
              <a:rPr lang="hu-HU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indent="233680">
              <a:spcAft>
                <a:spcPts val="200"/>
              </a:spcAft>
            </a:pP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VAR[IABLE]   </a:t>
            </a:r>
            <a:r>
              <a:rPr lang="hu-H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változó</a:t>
            </a:r>
            <a:r>
              <a:rPr lang="hu-H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[NUMBER|CHAR [(</a:t>
            </a:r>
            <a:r>
              <a:rPr lang="hu-H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)]|VARCHAR2 (</a:t>
            </a:r>
            <a:r>
              <a:rPr lang="hu-H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hu-H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)]| REFCURSOR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>
              <a:spcAft>
                <a:spcPts val="0"/>
              </a:spcAft>
            </a:pPr>
            <a:r>
              <a:rPr lang="hu-H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váltózókról</a:t>
            </a:r>
            <a:r>
              <a:rPr lang="hu-H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lista kérés: 		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VAR[IABLE] [</a:t>
            </a:r>
            <a:r>
              <a:rPr lang="hu-H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gazda_változó</a:t>
            </a:r>
            <a:r>
              <a:rPr lang="hu-H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>
              <a:spcAft>
                <a:spcPts val="200"/>
              </a:spcAft>
            </a:pPr>
            <a:r>
              <a:rPr lang="hu-H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változó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aktuális értékének kiírása:	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PRI[NT] [</a:t>
            </a:r>
            <a:r>
              <a:rPr lang="hu-H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gazda_változó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17607" y="5562232"/>
            <a:ext cx="31178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hu-H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hu-HU" sz="28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PL/SQL</a:t>
            </a:r>
            <a:r>
              <a:rPr lang="hu-H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800" b="1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változó</a:t>
            </a:r>
          </a:p>
          <a:p>
            <a:r>
              <a:rPr lang="hu-HU" sz="28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Lásd később</a:t>
            </a:r>
            <a:endParaRPr lang="hu-HU" sz="28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64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2" y="0"/>
            <a:ext cx="8279347" cy="65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05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295275"/>
            <a:ext cx="961072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0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240" y="365126"/>
            <a:ext cx="4084320" cy="63758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PL/SQL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5280" y="856650"/>
            <a:ext cx="10896600" cy="961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Mi </a:t>
            </a:r>
            <a:r>
              <a:rPr lang="hu-HU" b="1" dirty="0" smtClean="0"/>
              <a:t>PL/SQL</a:t>
            </a:r>
            <a:r>
              <a:rPr lang="hu-HU" b="1" dirty="0"/>
              <a:t>?</a:t>
            </a:r>
          </a:p>
          <a:p>
            <a:r>
              <a:rPr lang="hu-HU" sz="2400" b="1" dirty="0" smtClean="0"/>
              <a:t>PL/SQL</a:t>
            </a:r>
            <a:r>
              <a:rPr lang="hu-HU" sz="2400" dirty="0" smtClean="0"/>
              <a:t> jelentése: SQL kiterjesztése Eljárásokkal. (</a:t>
            </a:r>
            <a:r>
              <a:rPr lang="hu-HU" sz="2400" b="1" dirty="0" err="1" smtClean="0"/>
              <a:t>Procedural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Language</a:t>
            </a:r>
            <a:r>
              <a:rPr lang="hu-HU" sz="2400" b="1" dirty="0" smtClean="0"/>
              <a:t>)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335280" y="1975945"/>
            <a:ext cx="113932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 PL/SQL nyelv az Oracle SQL </a:t>
            </a:r>
            <a:r>
              <a:rPr lang="hu-HU" sz="2400" dirty="0" smtClean="0"/>
              <a:t>kibővítése.</a:t>
            </a:r>
          </a:p>
          <a:p>
            <a:r>
              <a:rPr lang="hu-HU" sz="2400" dirty="0" smtClean="0"/>
              <a:t>A </a:t>
            </a:r>
            <a:r>
              <a:rPr lang="hu-HU" sz="2400" dirty="0"/>
              <a:t>PL/SQL nem tartalmazza az SQL teljes utasításkészletét, csak azon utasításokat, melyek az adatkezelő eljárások során nagyobb szereppel rendelkeznek</a:t>
            </a:r>
            <a:r>
              <a:rPr lang="hu-HU" sz="2400" dirty="0" smtClean="0"/>
              <a:t>.</a:t>
            </a:r>
          </a:p>
          <a:p>
            <a:pPr marL="714375" indent="-357188"/>
            <a:r>
              <a:rPr lang="hu-HU" sz="2400" dirty="0" smtClean="0"/>
              <a:t>Lehetőség </a:t>
            </a:r>
            <a:r>
              <a:rPr lang="hu-HU" sz="2400" dirty="0"/>
              <a:t>van például az adatkezelő utasításoknak, a kurzor szerkezetnek és a tranzakció-kezelő utasításoknak a </a:t>
            </a:r>
            <a:r>
              <a:rPr lang="hu-HU" sz="2400" dirty="0" smtClean="0"/>
              <a:t>használatára</a:t>
            </a:r>
          </a:p>
          <a:p>
            <a:pPr marL="357188"/>
            <a:r>
              <a:rPr lang="hu-HU" sz="2400" dirty="0" smtClean="0"/>
              <a:t>hiányoznak </a:t>
            </a:r>
            <a:r>
              <a:rPr lang="hu-HU" sz="2400" dirty="0"/>
              <a:t>belőle például az adatdefiníciós és a védelmet szabályzó utasítások. </a:t>
            </a:r>
          </a:p>
        </p:txBody>
      </p:sp>
    </p:spTree>
    <p:extLst>
      <p:ext uri="{BB962C8B-B14F-4D97-AF65-F5344CB8AC3E}">
        <p14:creationId xmlns:p14="http://schemas.microsoft.com/office/powerpoint/2010/main" val="228318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10206" y="189186"/>
            <a:ext cx="1177158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A PL/SQL </a:t>
            </a:r>
            <a:r>
              <a:rPr lang="hu-HU" sz="2400" b="1" dirty="0" smtClean="0"/>
              <a:t>története</a:t>
            </a:r>
            <a:endParaRPr lang="hu-HU" sz="2400" dirty="0" smtClean="0"/>
          </a:p>
          <a:p>
            <a:r>
              <a:rPr lang="hu-HU" sz="2000" dirty="0" smtClean="0"/>
              <a:t>A </a:t>
            </a:r>
            <a:r>
              <a:rPr lang="hu-HU" sz="2000" dirty="0"/>
              <a:t>nyelvet először 1992-ben adta ki az Oracle, mint saját fejlesztésű SQL befogadónyelvet. Az Oracle6.0 adatbázis-kezelő rendszer szerves részeként. A cég ezen szokását a későbbiekben is megtartotta és az újabb verziókat az adatbázis-kezelő alkalmazásaival karöltve adta és adja ki. A tervezésnél az ADA nyelvből indultak ki, de a C++-</a:t>
            </a:r>
            <a:r>
              <a:rPr lang="hu-HU" sz="2000" dirty="0" err="1"/>
              <a:t>tól</a:t>
            </a:r>
            <a:r>
              <a:rPr lang="hu-HU" sz="2000" dirty="0"/>
              <a:t> is átvettek egy-két elemet.</a:t>
            </a:r>
            <a:br>
              <a:rPr lang="hu-HU" sz="2000" dirty="0"/>
            </a:br>
            <a:r>
              <a:rPr lang="hu-HU" sz="2000" dirty="0"/>
              <a:t>1.0 : Oracle 6 PL/SQL 1.0 Debütálás.</a:t>
            </a:r>
            <a:br>
              <a:rPr lang="hu-HU" sz="2000" dirty="0"/>
            </a:br>
            <a:r>
              <a:rPr lang="hu-HU" sz="2000" dirty="0"/>
              <a:t>1.1 : Oracle 6 PL/SQL 1.1 Tárolt eljárások támogatása a kliensprogramok felé.</a:t>
            </a:r>
            <a:br>
              <a:rPr lang="hu-HU" sz="2000" dirty="0"/>
            </a:br>
            <a:r>
              <a:rPr lang="hu-HU" sz="2000" dirty="0"/>
              <a:t>2.0 : Oracle 7 PL/SQL 2.0 Tárolt eljárások, függvények, csomagok, felhasználói rekord típus, PL/SQL táblák és a csomagok bővítése.</a:t>
            </a:r>
            <a:br>
              <a:rPr lang="hu-HU" sz="2000" dirty="0"/>
            </a:br>
            <a:r>
              <a:rPr lang="hu-HU" sz="2000" dirty="0"/>
              <a:t>2.1 : Oracle 7.1 PL/SQL 2.1 Felhasználói altípusok, tárolt függvények használata SQL kifejezésekben, dinamikus SQL és a DBMS_SQL csomag.</a:t>
            </a:r>
            <a:br>
              <a:rPr lang="hu-HU" sz="2000" dirty="0"/>
            </a:br>
            <a:r>
              <a:rPr lang="hu-HU" sz="2000" dirty="0"/>
              <a:t>2.2 : Oracle 7.2 PL/SQL 2.2 Kurzor változók támogatása, a DBMS_JOB </a:t>
            </a:r>
            <a:r>
              <a:rPr lang="hu-HU" sz="2000" dirty="0" err="1"/>
              <a:t>package</a:t>
            </a:r>
            <a:r>
              <a:rPr lang="hu-HU" sz="2000" dirty="0"/>
              <a:t> megjelenése.</a:t>
            </a:r>
            <a:br>
              <a:rPr lang="hu-HU" sz="2000" dirty="0"/>
            </a:br>
            <a:r>
              <a:rPr lang="hu-HU" sz="2000" dirty="0"/>
              <a:t>2.3 : Oracle 7.3 PL/SQL 2.3 Távoli függőség kezelés, fájlkezelés.</a:t>
            </a:r>
            <a:br>
              <a:rPr lang="hu-HU" sz="2000" dirty="0"/>
            </a:br>
            <a:r>
              <a:rPr lang="hu-HU" sz="2000" dirty="0"/>
              <a:t>8.0 : Oracle 8 PL/SQL 8.0 LOB-ok (</a:t>
            </a:r>
            <a:r>
              <a:rPr lang="hu-HU" sz="2000" dirty="0" err="1"/>
              <a:t>Large</a:t>
            </a:r>
            <a:r>
              <a:rPr lang="hu-HU" sz="2000" dirty="0"/>
              <a:t> </a:t>
            </a:r>
            <a:r>
              <a:rPr lang="hu-HU" sz="2000" dirty="0" err="1"/>
              <a:t>Objects</a:t>
            </a:r>
            <a:r>
              <a:rPr lang="hu-HU" sz="2000" dirty="0"/>
              <a:t>), változó hosszú tömbök és beágyazott táblák támogatása.</a:t>
            </a:r>
            <a:br>
              <a:rPr lang="hu-HU" sz="2000" dirty="0"/>
            </a:br>
            <a:r>
              <a:rPr lang="hu-HU" sz="2000" dirty="0"/>
              <a:t>8.1 : Oracle 8i PL/SQL 8.1 Natív Dinamikus SQL, NOCOPY paraméter opció.</a:t>
            </a:r>
            <a:br>
              <a:rPr lang="hu-HU" sz="2000" dirty="0"/>
            </a:br>
            <a:r>
              <a:rPr lang="hu-HU" sz="2000" dirty="0"/>
              <a:t>9.0 : Oracle 9i PL/SQL 9i XML támogatás, HTTP </a:t>
            </a:r>
            <a:r>
              <a:rPr lang="hu-HU" sz="2000" dirty="0" err="1"/>
              <a:t>cookie</a:t>
            </a:r>
            <a:r>
              <a:rPr lang="hu-HU" sz="2000" dirty="0"/>
              <a:t> támogatás PL/SQL-ben, öröklődés támogatása a PL/SQL-ben, CASE utasítás bevezetése, új adattípusok: </a:t>
            </a:r>
            <a:r>
              <a:rPr lang="hu-HU" sz="2000" dirty="0" err="1"/>
              <a:t>timestamp</a:t>
            </a:r>
            <a:r>
              <a:rPr lang="hu-HU" sz="2000" dirty="0"/>
              <a:t>, </a:t>
            </a:r>
            <a:r>
              <a:rPr lang="hu-HU" sz="2000" dirty="0" err="1"/>
              <a:t>interval</a:t>
            </a:r>
            <a:r>
              <a:rPr lang="hu-HU" sz="2000" dirty="0"/>
              <a:t>, </a:t>
            </a:r>
            <a:r>
              <a:rPr lang="hu-HU" sz="2000" dirty="0" err="1"/>
              <a:t>unichar</a:t>
            </a:r>
            <a:r>
              <a:rPr lang="hu-HU" sz="2000" dirty="0"/>
              <a:t>, univarchar2 és </a:t>
            </a:r>
            <a:r>
              <a:rPr lang="hu-HU" sz="2000" dirty="0" err="1"/>
              <a:t>uniclob</a:t>
            </a:r>
            <a:r>
              <a:rPr lang="hu-HU" sz="2000" dirty="0"/>
              <a:t>.</a:t>
            </a:r>
            <a:br>
              <a:rPr lang="hu-HU" sz="2000" dirty="0"/>
            </a:br>
            <a:r>
              <a:rPr lang="hu-HU" sz="2000" dirty="0"/>
              <a:t>10.1 : Oracle10g PL/SQL 10.1 BINARY_DOUBLE, BINARY_FLOAT adattípusok bevezetése a tudományos számításokhoz, alprogramok túlterhelése különböző numerikus típusokkal </a:t>
            </a:r>
            <a:r>
              <a:rPr lang="hu-HU" sz="2000" dirty="0" err="1"/>
              <a:t>paraméterezve</a:t>
            </a:r>
            <a:r>
              <a:rPr lang="hu-HU" sz="2000" dirty="0"/>
              <a:t>, új műveletek a beágyazott tábla típushoz, fordítási idejű </a:t>
            </a:r>
            <a:r>
              <a:rPr lang="hu-HU" sz="2000" dirty="0" err="1"/>
              <a:t>warning</a:t>
            </a:r>
            <a:r>
              <a:rPr lang="hu-HU" sz="2000" dirty="0"/>
              <a:t>-ok (lehetséges hatékonysági problémák jelzésére), reguláris kifejezések támogatása.</a:t>
            </a:r>
          </a:p>
        </p:txBody>
      </p:sp>
    </p:spTree>
    <p:extLst>
      <p:ext uri="{BB962C8B-B14F-4D97-AF65-F5344CB8AC3E}">
        <p14:creationId xmlns:p14="http://schemas.microsoft.com/office/powerpoint/2010/main" val="22845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084507"/>
              </p:ext>
            </p:extLst>
          </p:nvPr>
        </p:nvGraphicFramePr>
        <p:xfrm>
          <a:off x="272218" y="-1"/>
          <a:ext cx="11562080" cy="6726621"/>
        </p:xfrm>
        <a:graphic>
          <a:graphicData uri="http://schemas.openxmlformats.org/drawingml/2006/table">
            <a:tbl>
              <a:tblPr/>
              <a:tblGrid>
                <a:gridCol w="11562080">
                  <a:extLst>
                    <a:ext uri="{9D8B030D-6E8A-4147-A177-3AD203B41FA5}">
                      <a16:colId xmlns:a16="http://schemas.microsoft.com/office/drawing/2014/main" val="1494896974"/>
                    </a:ext>
                  </a:extLst>
                </a:gridCol>
              </a:tblGrid>
              <a:tr h="6726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200" b="1" dirty="0" smtClean="0">
                          <a:effectLst/>
                        </a:rPr>
                        <a:t>PL/SQL </a:t>
                      </a:r>
                      <a:r>
                        <a:rPr lang="hu-HU" sz="2200" b="1" dirty="0">
                          <a:effectLst/>
                        </a:rPr>
                        <a:t>előnyei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2200" b="1" i="1" dirty="0" err="1">
                          <a:effectLst/>
                        </a:rPr>
                        <a:t>Block</a:t>
                      </a:r>
                      <a:r>
                        <a:rPr lang="hu-HU" sz="2200" b="1" i="1" dirty="0">
                          <a:effectLst/>
                        </a:rPr>
                        <a:t> struktúrák</a:t>
                      </a:r>
                      <a:r>
                        <a:rPr lang="hu-HU" sz="2200" b="1" dirty="0">
                          <a:effectLst/>
                        </a:rPr>
                        <a:t>:</a:t>
                      </a:r>
                      <a:r>
                        <a:rPr lang="hu-HU" sz="2200" dirty="0">
                          <a:effectLst/>
                        </a:rPr>
                        <a:t> </a:t>
                      </a:r>
                      <a:endParaRPr lang="hu-HU" sz="2200" dirty="0" smtClean="0">
                        <a:effectLst/>
                      </a:endParaRPr>
                    </a:p>
                    <a:p>
                      <a:pPr marL="357188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hu-HU" sz="2200" dirty="0" smtClean="0">
                          <a:effectLst/>
                        </a:rPr>
                        <a:t>A PL/SQL </a:t>
                      </a:r>
                      <a:r>
                        <a:rPr lang="hu-HU" sz="2200" dirty="0">
                          <a:effectLst/>
                        </a:rPr>
                        <a:t>kódblokkokból áll, amelyek </a:t>
                      </a:r>
                      <a:r>
                        <a:rPr lang="hu-HU" sz="2200" b="1" dirty="0">
                          <a:effectLst/>
                        </a:rPr>
                        <a:t>egymásba ágyazhatók</a:t>
                      </a:r>
                      <a:r>
                        <a:rPr lang="hu-HU" sz="2200" dirty="0">
                          <a:effectLst/>
                        </a:rPr>
                        <a:t>. Minden blokk feladatot vagy </a:t>
                      </a:r>
                      <a:r>
                        <a:rPr lang="hu-HU" sz="2200" dirty="0" smtClean="0">
                          <a:effectLst/>
                        </a:rPr>
                        <a:t>logikai modult </a:t>
                      </a:r>
                      <a:r>
                        <a:rPr lang="hu-HU" sz="2200" dirty="0">
                          <a:effectLst/>
                        </a:rPr>
                        <a:t>alkot. </a:t>
                      </a:r>
                      <a:r>
                        <a:rPr lang="hu-HU" sz="2200" dirty="0" smtClean="0">
                          <a:effectLst/>
                        </a:rPr>
                        <a:t>PL/SQL </a:t>
                      </a:r>
                      <a:r>
                        <a:rPr lang="hu-HU" sz="2200" dirty="0">
                          <a:effectLst/>
                        </a:rPr>
                        <a:t>blokkokat tárolhat az adatbázisban, és újra </a:t>
                      </a:r>
                      <a:r>
                        <a:rPr lang="hu-HU" sz="2200" dirty="0" smtClean="0">
                          <a:effectLst/>
                        </a:rPr>
                        <a:t>felhasználható.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2200" b="1" i="1" dirty="0" smtClean="0">
                          <a:effectLst/>
                        </a:rPr>
                        <a:t>Eljárási </a:t>
                      </a:r>
                      <a:r>
                        <a:rPr lang="hu-HU" sz="2200" b="1" i="1" dirty="0">
                          <a:effectLst/>
                        </a:rPr>
                        <a:t>nyelvi </a:t>
                      </a:r>
                      <a:r>
                        <a:rPr lang="hu-HU" sz="2200" b="1" i="1" dirty="0" smtClean="0">
                          <a:effectLst/>
                        </a:rPr>
                        <a:t>képesség</a:t>
                      </a:r>
                      <a:r>
                        <a:rPr lang="hu-HU" sz="2200" b="1" dirty="0" smtClean="0">
                          <a:effectLst/>
                        </a:rPr>
                        <a:t>:</a:t>
                      </a:r>
                      <a:endParaRPr lang="hu-HU" sz="2200" b="0" dirty="0" smtClean="0">
                        <a:effectLst/>
                      </a:endParaRPr>
                    </a:p>
                    <a:p>
                      <a:pPr marL="714375" indent="-357188"/>
                      <a:r>
                        <a:rPr lang="hu-HU" sz="2200" dirty="0" smtClean="0"/>
                        <a:t>A PL/SQL nem tartalmazza az SQL teljes utasításkészletét, csak azon utasításokat, melyek az adatkezelő eljárások során nagyobb szereppel rendelkeznek.</a:t>
                      </a:r>
                    </a:p>
                    <a:p>
                      <a:pPr marL="714375" indent="-357188"/>
                      <a:r>
                        <a:rPr lang="hu-HU" sz="2200" dirty="0" smtClean="0"/>
                        <a:t>Lehetőség van adatkezelő utasítások, kurzor szerkezetnek, tranzakció-kezelő utasításoknak,</a:t>
                      </a:r>
                      <a:r>
                        <a:rPr lang="hu-HU" sz="2200" baseline="0" dirty="0" smtClean="0"/>
                        <a:t> </a:t>
                      </a:r>
                      <a:r>
                        <a:rPr lang="hu-HU" sz="2200" dirty="0" smtClean="0">
                          <a:effectLst/>
                        </a:rPr>
                        <a:t>feltételes utasításoknak (IF</a:t>
                      </a:r>
                      <a:r>
                        <a:rPr lang="hu-HU" sz="2200" baseline="0" dirty="0" smtClean="0">
                          <a:effectLst/>
                        </a:rPr>
                        <a:t> ELSE, CASE</a:t>
                      </a:r>
                      <a:r>
                        <a:rPr lang="hu-HU" sz="2200" dirty="0" smtClean="0">
                          <a:effectLst/>
                        </a:rPr>
                        <a:t>) </a:t>
                      </a:r>
                      <a:r>
                        <a:rPr lang="hu-HU" sz="2200" dirty="0">
                          <a:effectLst/>
                        </a:rPr>
                        <a:t>és a </a:t>
                      </a:r>
                      <a:r>
                        <a:rPr lang="hu-HU" sz="2200" dirty="0" smtClean="0">
                          <a:effectLst/>
                        </a:rPr>
                        <a:t>ciklusoknak </a:t>
                      </a:r>
                      <a:r>
                        <a:rPr lang="hu-HU" sz="2200" dirty="0">
                          <a:effectLst/>
                        </a:rPr>
                        <a:t>(FOR </a:t>
                      </a:r>
                      <a:r>
                        <a:rPr lang="hu-HU" sz="2200" dirty="0" smtClean="0">
                          <a:effectLst/>
                        </a:rPr>
                        <a:t>LOOP, WHILE LOOP)</a:t>
                      </a:r>
                      <a:r>
                        <a:rPr lang="hu-HU" sz="2200" baseline="0" dirty="0" smtClean="0">
                          <a:effectLst/>
                        </a:rPr>
                        <a:t> </a:t>
                      </a:r>
                      <a:r>
                        <a:rPr lang="hu-HU" sz="2200" dirty="0" smtClean="0"/>
                        <a:t>a használatára.</a:t>
                      </a:r>
                      <a:endParaRPr lang="hu-HU" sz="2200" dirty="0" smtClean="0">
                        <a:effectLst/>
                      </a:endParaRPr>
                    </a:p>
                    <a:p>
                      <a:pPr marL="3571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200" dirty="0" smtClean="0"/>
                        <a:t>hiányoznak belőle például az adatdefiníciós és a védelmet szabályzó utasítások.</a:t>
                      </a:r>
                      <a:endParaRPr lang="hu-HU" sz="2200" dirty="0" smtClean="0">
                        <a:effectLst/>
                      </a:endParaRPr>
                    </a:p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2200" b="1" i="1" dirty="0" smtClean="0">
                          <a:effectLst/>
                        </a:rPr>
                        <a:t>Jobb </a:t>
                      </a:r>
                      <a:r>
                        <a:rPr lang="hu-HU" sz="2200" b="1" i="1" dirty="0">
                          <a:effectLst/>
                        </a:rPr>
                        <a:t>teljesítmény</a:t>
                      </a:r>
                      <a:r>
                        <a:rPr lang="hu-HU" sz="2200" b="1" dirty="0" smtClean="0">
                          <a:effectLst/>
                        </a:rPr>
                        <a:t>:</a:t>
                      </a:r>
                    </a:p>
                    <a:p>
                      <a:pPr marL="357188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hu-HU" sz="2200" dirty="0" smtClean="0">
                          <a:effectLst/>
                        </a:rPr>
                        <a:t>A PL/SQL </a:t>
                      </a:r>
                      <a:r>
                        <a:rPr lang="hu-HU" sz="2200" dirty="0">
                          <a:effectLst/>
                        </a:rPr>
                        <a:t>több SQL utasítást egyidejűleg egyetlen </a:t>
                      </a:r>
                      <a:r>
                        <a:rPr lang="hu-HU" sz="2200" dirty="0" smtClean="0">
                          <a:effectLst/>
                        </a:rPr>
                        <a:t>blokként </a:t>
                      </a:r>
                      <a:r>
                        <a:rPr lang="hu-HU" sz="2200" dirty="0">
                          <a:effectLst/>
                        </a:rPr>
                        <a:t>kezel, ezzel csökkentve a hálózati forgalmat. </a:t>
                      </a:r>
                      <a:endParaRPr lang="hu-HU" sz="2200" dirty="0" smtClean="0">
                        <a:effectLst/>
                      </a:endParaRPr>
                    </a:p>
                    <a:p>
                      <a:pPr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2200" b="1" i="1" dirty="0" smtClean="0"/>
                        <a:t>Hibakezelés</a:t>
                      </a:r>
                      <a:r>
                        <a:rPr lang="hu-HU" sz="2200" b="1" dirty="0" smtClean="0"/>
                        <a:t>:</a:t>
                      </a:r>
                    </a:p>
                    <a:p>
                      <a:pPr marL="357188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hu-HU" sz="2200" dirty="0" smtClean="0"/>
                        <a:t>A PL/SQL hatékonyan kezeli a hibákat vagy kivételeket egy PL/SQL program végrehajtása során. Ha egy kivétel elkapódott, a kivétel típusától függően meg lehet hozni bizonyos intézkedéseket, vagy megjeleníthető egy</a:t>
                      </a:r>
                      <a:r>
                        <a:rPr lang="hu-HU" sz="2200" baseline="0" dirty="0" smtClean="0"/>
                        <a:t> </a:t>
                      </a:r>
                      <a:r>
                        <a:rPr lang="hu-HU" sz="2200" dirty="0" smtClean="0"/>
                        <a:t>üzenet a felhasználó számára.</a:t>
                      </a:r>
                      <a:endParaRPr lang="hu-HU" sz="2200" dirty="0">
                        <a:effectLst/>
                      </a:endParaRP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875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553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</TotalTime>
  <Words>2559</Words>
  <Application>Microsoft Office PowerPoint</Application>
  <PresentationFormat>Szélesvásznú</PresentationFormat>
  <Paragraphs>361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0" baseType="lpstr">
      <vt:lpstr>Arial</vt:lpstr>
      <vt:lpstr>Arial Unicode MS</vt:lpstr>
      <vt:lpstr>Calibri</vt:lpstr>
      <vt:lpstr>Calibri Light</vt:lpstr>
      <vt:lpstr>Times New Roman</vt:lpstr>
      <vt:lpstr>Office-téma</vt:lpstr>
      <vt:lpstr>Előadás 09</vt:lpstr>
      <vt:lpstr>PowerPoint-bemutató</vt:lpstr>
      <vt:lpstr>PowerPoint-bemutató</vt:lpstr>
      <vt:lpstr>PowerPoint-bemutató</vt:lpstr>
      <vt:lpstr>PowerPoint-bemutató</vt:lpstr>
      <vt:lpstr>PowerPoint-bemutató</vt:lpstr>
      <vt:lpstr>PL/SQL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Előadás 07</dc:title>
  <dc:creator>branyi</dc:creator>
  <cp:lastModifiedBy>user</cp:lastModifiedBy>
  <cp:revision>72</cp:revision>
  <dcterms:created xsi:type="dcterms:W3CDTF">2018-11-25T21:38:59Z</dcterms:created>
  <dcterms:modified xsi:type="dcterms:W3CDTF">2020-04-30T20:09:28Z</dcterms:modified>
</cp:coreProperties>
</file>