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77"/>
  </p:notesMasterIdLst>
  <p:sldIdLst>
    <p:sldId id="256" r:id="rId4"/>
    <p:sldId id="257" r:id="rId5"/>
    <p:sldId id="258" r:id="rId6"/>
    <p:sldId id="260" r:id="rId7"/>
    <p:sldId id="261" r:id="rId8"/>
    <p:sldId id="364" r:id="rId9"/>
    <p:sldId id="368" r:id="rId10"/>
    <p:sldId id="366" r:id="rId11"/>
    <p:sldId id="367" r:id="rId12"/>
    <p:sldId id="361" r:id="rId13"/>
    <p:sldId id="384" r:id="rId14"/>
    <p:sldId id="262" r:id="rId15"/>
    <p:sldId id="263" r:id="rId16"/>
    <p:sldId id="264" r:id="rId17"/>
    <p:sldId id="265" r:id="rId18"/>
    <p:sldId id="266" r:id="rId19"/>
    <p:sldId id="370" r:id="rId20"/>
    <p:sldId id="267" r:id="rId21"/>
    <p:sldId id="268" r:id="rId22"/>
    <p:sldId id="269" r:id="rId23"/>
    <p:sldId id="270" r:id="rId24"/>
    <p:sldId id="369" r:id="rId25"/>
    <p:sldId id="382" r:id="rId26"/>
    <p:sldId id="383" r:id="rId27"/>
    <p:sldId id="385" r:id="rId28"/>
    <p:sldId id="271" r:id="rId29"/>
    <p:sldId id="272" r:id="rId30"/>
    <p:sldId id="273" r:id="rId31"/>
    <p:sldId id="274" r:id="rId32"/>
    <p:sldId id="275" r:id="rId33"/>
    <p:sldId id="276" r:id="rId34"/>
    <p:sldId id="279" r:id="rId35"/>
    <p:sldId id="277" r:id="rId36"/>
    <p:sldId id="278" r:id="rId37"/>
    <p:sldId id="280" r:id="rId38"/>
    <p:sldId id="371" r:id="rId39"/>
    <p:sldId id="281" r:id="rId40"/>
    <p:sldId id="284" r:id="rId41"/>
    <p:sldId id="285" r:id="rId42"/>
    <p:sldId id="282" r:id="rId43"/>
    <p:sldId id="283" r:id="rId44"/>
    <p:sldId id="286" r:id="rId45"/>
    <p:sldId id="287" r:id="rId46"/>
    <p:sldId id="288" r:id="rId47"/>
    <p:sldId id="292" r:id="rId48"/>
    <p:sldId id="289" r:id="rId49"/>
    <p:sldId id="290" r:id="rId50"/>
    <p:sldId id="291" r:id="rId51"/>
    <p:sldId id="293" r:id="rId52"/>
    <p:sldId id="295" r:id="rId53"/>
    <p:sldId id="363" r:id="rId54"/>
    <p:sldId id="296" r:id="rId55"/>
    <p:sldId id="294" r:id="rId56"/>
    <p:sldId id="297" r:id="rId57"/>
    <p:sldId id="298" r:id="rId58"/>
    <p:sldId id="299" r:id="rId59"/>
    <p:sldId id="300" r:id="rId60"/>
    <p:sldId id="301" r:id="rId61"/>
    <p:sldId id="302" r:id="rId62"/>
    <p:sldId id="303" r:id="rId63"/>
    <p:sldId id="304" r:id="rId64"/>
    <p:sldId id="372" r:id="rId65"/>
    <p:sldId id="305" r:id="rId66"/>
    <p:sldId id="373" r:id="rId67"/>
    <p:sldId id="375" r:id="rId68"/>
    <p:sldId id="376" r:id="rId69"/>
    <p:sldId id="378" r:id="rId70"/>
    <p:sldId id="377" r:id="rId71"/>
    <p:sldId id="379" r:id="rId72"/>
    <p:sldId id="380" r:id="rId73"/>
    <p:sldId id="381" r:id="rId74"/>
    <p:sldId id="374" r:id="rId75"/>
    <p:sldId id="386" r:id="rId7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484" autoAdjust="0"/>
  </p:normalViewPr>
  <p:slideViewPr>
    <p:cSldViewPr snapToGrid="0">
      <p:cViewPr varScale="1">
        <p:scale>
          <a:sx n="87" d="100"/>
          <a:sy n="87" d="100"/>
        </p:scale>
        <p:origin x="272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EF6CC-E386-425C-86F7-D41DA1C5F7A0}" type="datetimeFigureOut">
              <a:rPr lang="hu-HU" smtClean="0"/>
              <a:t>2026. 02. 11.</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7D624-C335-4935-A5B1-3956E1F39FFE}" type="slidenum">
              <a:rPr lang="hu-HU" smtClean="0"/>
              <a:t>‹#›</a:t>
            </a:fld>
            <a:endParaRPr lang="hu-HU" dirty="0"/>
          </a:p>
        </p:txBody>
      </p:sp>
    </p:spTree>
    <p:extLst>
      <p:ext uri="{BB962C8B-B14F-4D97-AF65-F5344CB8AC3E}">
        <p14:creationId xmlns:p14="http://schemas.microsoft.com/office/powerpoint/2010/main" val="391695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definíció szerint a környezetünkbő1 érkező, a befogadó személyre ható impulzusok az adatok:</a:t>
            </a:r>
          </a:p>
          <a:p>
            <a:r>
              <a:rPr lang="hu-HU" sz="1200" kern="1200" dirty="0">
                <a:solidFill>
                  <a:schemeClr val="tx1"/>
                </a:solidFill>
                <a:effectLst/>
                <a:latin typeface="+mn-lt"/>
                <a:ea typeface="+mn-ea"/>
                <a:cs typeface="+mn-cs"/>
              </a:rPr>
              <a:t>mindaz, amit látunk, hallunk, érzünk (akar szaglás útján, akar tapintással, akar emocionális úton).</a:t>
            </a:r>
            <a:endParaRPr lang="hu-HU" dirty="0"/>
          </a:p>
        </p:txBody>
      </p:sp>
      <p:sp>
        <p:nvSpPr>
          <p:cNvPr id="4" name="Dia számának helye 3"/>
          <p:cNvSpPr>
            <a:spLocks noGrp="1"/>
          </p:cNvSpPr>
          <p:nvPr>
            <p:ph type="sldNum" sz="quarter" idx="10"/>
          </p:nvPr>
        </p:nvSpPr>
        <p:spPr/>
        <p:txBody>
          <a:bodyPr/>
          <a:lstStyle/>
          <a:p>
            <a:fld id="{1CB7D624-C335-4935-A5B1-3956E1F39FFE}" type="slidenum">
              <a:rPr lang="hu-HU" smtClean="0"/>
              <a:t>44</a:t>
            </a:fld>
            <a:endParaRPr lang="hu-HU" dirty="0"/>
          </a:p>
        </p:txBody>
      </p:sp>
    </p:spTree>
    <p:extLst>
      <p:ext uri="{BB962C8B-B14F-4D97-AF65-F5344CB8AC3E}">
        <p14:creationId xmlns:p14="http://schemas.microsoft.com/office/powerpoint/2010/main" val="257911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definíció szerint a környezetünkbő1 érkező, a befogadó személyre ható impulzusok az adatok:</a:t>
            </a:r>
          </a:p>
          <a:p>
            <a:r>
              <a:rPr lang="hu-HU" sz="1200" kern="1200" dirty="0">
                <a:solidFill>
                  <a:schemeClr val="tx1"/>
                </a:solidFill>
                <a:effectLst/>
                <a:latin typeface="+mn-lt"/>
                <a:ea typeface="+mn-ea"/>
                <a:cs typeface="+mn-cs"/>
              </a:rPr>
              <a:t>mindaz, amit látunk, hallunk, érzünk (akar szaglás útján, akar tapintással, akar emocionális úton).</a:t>
            </a:r>
            <a:endParaRPr lang="hu-HU" dirty="0"/>
          </a:p>
        </p:txBody>
      </p:sp>
      <p:sp>
        <p:nvSpPr>
          <p:cNvPr id="4" name="Dia számának helye 3"/>
          <p:cNvSpPr>
            <a:spLocks noGrp="1"/>
          </p:cNvSpPr>
          <p:nvPr>
            <p:ph type="sldNum" sz="quarter" idx="10"/>
          </p:nvPr>
        </p:nvSpPr>
        <p:spPr/>
        <p:txBody>
          <a:bodyPr/>
          <a:lstStyle/>
          <a:p>
            <a:fld id="{1CB7D624-C335-4935-A5B1-3956E1F39FFE}" type="slidenum">
              <a:rPr lang="hu-HU" smtClean="0"/>
              <a:t>45</a:t>
            </a:fld>
            <a:endParaRPr lang="hu-HU" dirty="0"/>
          </a:p>
        </p:txBody>
      </p:sp>
    </p:spTree>
    <p:extLst>
      <p:ext uri="{BB962C8B-B14F-4D97-AF65-F5344CB8AC3E}">
        <p14:creationId xmlns:p14="http://schemas.microsoft.com/office/powerpoint/2010/main" val="257911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példa:</a:t>
            </a:r>
          </a:p>
          <a:p>
            <a:r>
              <a:rPr lang="hu-HU" dirty="0"/>
              <a:t>A Motorok-Karosszériák egyedtípusok esetében egy motornak csupán egyetlen </a:t>
            </a:r>
            <a:r>
              <a:rPr lang="hu-HU" dirty="0" err="1"/>
              <a:t>ka-rosszériával</a:t>
            </a:r>
            <a:r>
              <a:rPr lang="hu-HU" dirty="0"/>
              <a:t> van kapcsolata, és egy karosszéria is csak egy motorhoz kapcsolódik. </a:t>
            </a:r>
          </a:p>
          <a:p>
            <a:r>
              <a:rPr lang="hu-HU" dirty="0"/>
              <a:t>Az </a:t>
            </a:r>
            <a:r>
              <a:rPr lang="hu-HU" dirty="0" err="1"/>
              <a:t>Személyek-Autók</a:t>
            </a:r>
            <a:r>
              <a:rPr lang="hu-HU" dirty="0"/>
              <a:t> kapcsolatban egy személy, akár több autóhoz is kapcsolódhat tulajdonosként, de egy autónak csak egy tulajdonosa lehet. </a:t>
            </a:r>
          </a:p>
          <a:p>
            <a:r>
              <a:rPr lang="hu-HU" dirty="0"/>
              <a:t>Az </a:t>
            </a:r>
            <a:r>
              <a:rPr lang="hu-HU" dirty="0" err="1"/>
              <a:t>Osztályok-Tanárok</a:t>
            </a:r>
            <a:r>
              <a:rPr lang="hu-HU" dirty="0"/>
              <a:t> viszony esetén egy tanár több osztállyal is lehet tanári </a:t>
            </a:r>
            <a:r>
              <a:rPr lang="hu-HU" dirty="0" err="1"/>
              <a:t>kap-csolatban</a:t>
            </a:r>
            <a:r>
              <a:rPr lang="hu-HU" dirty="0"/>
              <a:t>, mint ahogyan egy osztálynak több tanára is lehet.</a:t>
            </a:r>
          </a:p>
          <a:p>
            <a:endParaRPr lang="hu-HU" dirty="0"/>
          </a:p>
        </p:txBody>
      </p:sp>
      <p:sp>
        <p:nvSpPr>
          <p:cNvPr id="4" name="Dia számának helye 3"/>
          <p:cNvSpPr>
            <a:spLocks noGrp="1"/>
          </p:cNvSpPr>
          <p:nvPr>
            <p:ph type="sldNum" sz="quarter" idx="10"/>
          </p:nvPr>
        </p:nvSpPr>
        <p:spPr/>
        <p:txBody>
          <a:bodyPr/>
          <a:lstStyle/>
          <a:p>
            <a:fld id="{1CB7D624-C335-4935-A5B1-3956E1F39FFE}" type="slidenum">
              <a:rPr lang="hu-HU" smtClean="0"/>
              <a:t>58</a:t>
            </a:fld>
            <a:endParaRPr lang="hu-HU"/>
          </a:p>
        </p:txBody>
      </p:sp>
    </p:spTree>
    <p:extLst>
      <p:ext uri="{BB962C8B-B14F-4D97-AF65-F5344CB8AC3E}">
        <p14:creationId xmlns:p14="http://schemas.microsoft.com/office/powerpoint/2010/main" val="175358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22434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88437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39849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69159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86644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u-HU"/>
              <a:t>Mintacím szerkesztése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18790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505674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45127" y="2507550"/>
            <a:ext cx="5156200"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7550"/>
            <a:ext cx="5181601"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93B45C41-BB39-4B25-90A4-D340D42E42BE}" type="slidenum">
              <a:rPr lang="hu-HU" smtClean="0"/>
              <a:t>‹#›</a:t>
            </a:fld>
            <a:endParaRPr lang="hu-HU" dirty="0"/>
          </a:p>
        </p:txBody>
      </p:sp>
      <p:sp>
        <p:nvSpPr>
          <p:cNvPr id="10" name="Title 9"/>
          <p:cNvSpPr>
            <a:spLocks noGrp="1"/>
          </p:cNvSpPr>
          <p:nvPr>
            <p:ph type="title"/>
          </p:nvPr>
        </p:nvSpPr>
        <p:spPr/>
        <p:txBody>
          <a:bodyPr/>
          <a:lstStyle/>
          <a:p>
            <a:r>
              <a:rPr lang="hu-HU"/>
              <a:t>Mintacím szerkesztése</a:t>
            </a:r>
            <a:endParaRPr lang="en-US" dirty="0"/>
          </a:p>
        </p:txBody>
      </p:sp>
    </p:spTree>
    <p:extLst>
      <p:ext uri="{BB962C8B-B14F-4D97-AF65-F5344CB8AC3E}">
        <p14:creationId xmlns:p14="http://schemas.microsoft.com/office/powerpoint/2010/main" val="157000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93B45C41-BB39-4B25-90A4-D340D42E42BE}" type="slidenum">
              <a:rPr lang="hu-HU" smtClean="0"/>
              <a:t>‹#›</a:t>
            </a:fld>
            <a:endParaRPr lang="hu-HU" dirty="0"/>
          </a:p>
        </p:txBody>
      </p:sp>
      <p:sp>
        <p:nvSpPr>
          <p:cNvPr id="6" name="Title 5"/>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val="349337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036608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u-HU"/>
              <a:t>Mintacím szerkesztése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7947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160165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u-HU"/>
              <a:t>Mintacím szerkesztése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122312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10042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3539687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22731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722066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u-HU"/>
              <a:t>Mintacím szerkesztése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129233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423664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45127" y="2507550"/>
            <a:ext cx="5156200"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7550"/>
            <a:ext cx="5181601"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93B45C41-BB39-4B25-90A4-D340D42E42BE}" type="slidenum">
              <a:rPr lang="hu-HU" smtClean="0"/>
              <a:t>‹#›</a:t>
            </a:fld>
            <a:endParaRPr lang="hu-HU" dirty="0"/>
          </a:p>
        </p:txBody>
      </p:sp>
      <p:sp>
        <p:nvSpPr>
          <p:cNvPr id="10" name="Title 9"/>
          <p:cNvSpPr>
            <a:spLocks noGrp="1"/>
          </p:cNvSpPr>
          <p:nvPr>
            <p:ph type="title"/>
          </p:nvPr>
        </p:nvSpPr>
        <p:spPr/>
        <p:txBody>
          <a:bodyPr/>
          <a:lstStyle/>
          <a:p>
            <a:r>
              <a:rPr lang="hu-HU"/>
              <a:t>Mintacím szerkesztése</a:t>
            </a:r>
            <a:endParaRPr lang="en-US" dirty="0"/>
          </a:p>
        </p:txBody>
      </p:sp>
    </p:spTree>
    <p:extLst>
      <p:ext uri="{BB962C8B-B14F-4D97-AF65-F5344CB8AC3E}">
        <p14:creationId xmlns:p14="http://schemas.microsoft.com/office/powerpoint/2010/main" val="805846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93B45C41-BB39-4B25-90A4-D340D42E42BE}" type="slidenum">
              <a:rPr lang="hu-HU" smtClean="0"/>
              <a:t>‹#›</a:t>
            </a:fld>
            <a:endParaRPr lang="hu-HU" dirty="0"/>
          </a:p>
        </p:txBody>
      </p:sp>
      <p:sp>
        <p:nvSpPr>
          <p:cNvPr id="6" name="Title 5"/>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val="2262496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50391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u-HU"/>
              <a:t>Mintacím szerkesztése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692723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u-HU"/>
              <a:t>Mintacím szerkesztése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152804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u-HU"/>
              <a:t>Mintacím szerkesztése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664787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803345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1311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20192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45127" y="2507550"/>
            <a:ext cx="5156200"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2507550"/>
            <a:ext cx="5181601" cy="3680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93B45C41-BB39-4B25-90A4-D340D42E42BE}" type="slidenum">
              <a:rPr lang="hu-HU" smtClean="0"/>
              <a:t>‹#›</a:t>
            </a:fld>
            <a:endParaRPr lang="hu-HU" dirty="0"/>
          </a:p>
        </p:txBody>
      </p:sp>
      <p:sp>
        <p:nvSpPr>
          <p:cNvPr id="10" name="Title 9"/>
          <p:cNvSpPr>
            <a:spLocks noGrp="1"/>
          </p:cNvSpPr>
          <p:nvPr>
            <p:ph type="title"/>
          </p:nvPr>
        </p:nvSpPr>
        <p:spPr/>
        <p:txBody>
          <a:bodyPr/>
          <a:lstStyle/>
          <a:p>
            <a:r>
              <a:rPr lang="hu-HU"/>
              <a:t>Mintacím szerkesztése</a:t>
            </a:r>
            <a:endParaRPr lang="en-US" dirty="0"/>
          </a:p>
        </p:txBody>
      </p:sp>
    </p:spTree>
    <p:extLst>
      <p:ext uri="{BB962C8B-B14F-4D97-AF65-F5344CB8AC3E}">
        <p14:creationId xmlns:p14="http://schemas.microsoft.com/office/powerpoint/2010/main" val="51975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93B45C41-BB39-4B25-90A4-D340D42E42BE}" type="slidenum">
              <a:rPr lang="hu-HU" smtClean="0"/>
              <a:t>‹#›</a:t>
            </a:fld>
            <a:endParaRPr lang="hu-HU" dirty="0"/>
          </a:p>
        </p:txBody>
      </p:sp>
      <p:sp>
        <p:nvSpPr>
          <p:cNvPr id="6" name="Title 5"/>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val="198031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18551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u-HU"/>
              <a:t>Mintacím szerkesztése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139963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u-HU"/>
              <a:t>Mintacím szerkesztése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4C0C7B3-0E17-4653-A029-C1B67B917C4B}" type="datetimeFigureOut">
              <a:rPr lang="hu-HU" smtClean="0"/>
              <a:t>2026. 02. 11.</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93B45C41-BB39-4B25-90A4-D340D42E42BE}" type="slidenum">
              <a:rPr lang="hu-HU" smtClean="0"/>
              <a:t>‹#›</a:t>
            </a:fld>
            <a:endParaRPr lang="hu-HU" dirty="0"/>
          </a:p>
        </p:txBody>
      </p:sp>
    </p:spTree>
    <p:extLst>
      <p:ext uri="{BB962C8B-B14F-4D97-AF65-F5344CB8AC3E}">
        <p14:creationId xmlns:p14="http://schemas.microsoft.com/office/powerpoint/2010/main" val="4172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4C0C7B3-0E17-4653-A029-C1B67B917C4B}" type="datetimeFigureOut">
              <a:rPr lang="hu-HU" smtClean="0"/>
              <a:t>2026. 02. 11.</a:t>
            </a:fld>
            <a:endParaRPr lang="hu-H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u-HU"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B45C41-BB39-4B25-90A4-D340D42E42BE}" type="slidenum">
              <a:rPr lang="hu-HU" smtClean="0"/>
              <a:t>‹#›</a:t>
            </a:fld>
            <a:endParaRPr lang="hu-HU" dirty="0"/>
          </a:p>
        </p:txBody>
      </p:sp>
    </p:spTree>
    <p:extLst>
      <p:ext uri="{BB962C8B-B14F-4D97-AF65-F5344CB8AC3E}">
        <p14:creationId xmlns:p14="http://schemas.microsoft.com/office/powerpoint/2010/main" val="3276481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4C0C7B3-0E17-4653-A029-C1B67B917C4B}" type="datetimeFigureOut">
              <a:rPr lang="hu-HU" smtClean="0"/>
              <a:t>2026. 02. 11.</a:t>
            </a:fld>
            <a:endParaRPr lang="hu-H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u-HU"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B45C41-BB39-4B25-90A4-D340D42E42BE}" type="slidenum">
              <a:rPr lang="hu-HU" smtClean="0"/>
              <a:t>‹#›</a:t>
            </a:fld>
            <a:endParaRPr lang="hu-HU" dirty="0"/>
          </a:p>
        </p:txBody>
      </p:sp>
    </p:spTree>
    <p:extLst>
      <p:ext uri="{BB962C8B-B14F-4D97-AF65-F5344CB8AC3E}">
        <p14:creationId xmlns:p14="http://schemas.microsoft.com/office/powerpoint/2010/main" val="166464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4C0C7B3-0E17-4653-A029-C1B67B917C4B}" type="datetimeFigureOut">
              <a:rPr lang="hu-HU" smtClean="0"/>
              <a:t>2026. 02. 11.</a:t>
            </a:fld>
            <a:endParaRPr lang="hu-H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u-HU"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B45C41-BB39-4B25-90A4-D340D42E42BE}" type="slidenum">
              <a:rPr lang="hu-HU" smtClean="0"/>
              <a:t>‹#›</a:t>
            </a:fld>
            <a:endParaRPr lang="hu-HU" dirty="0"/>
          </a:p>
        </p:txBody>
      </p:sp>
    </p:spTree>
    <p:extLst>
      <p:ext uri="{BB962C8B-B14F-4D97-AF65-F5344CB8AC3E}">
        <p14:creationId xmlns:p14="http://schemas.microsoft.com/office/powerpoint/2010/main" val="25087537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hyperlink" Target="https://www.inf.elte.hu/dstore/document/1004/PTI_fejleszt%C5%91_FOKSZ_h%C3%A1l%C3%B3.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people.inf.elte.hu/branyi" TargetMode="External"/><Relationship Id="rId2" Type="http://schemas.openxmlformats.org/officeDocument/2006/relationships/hyperlink" Target="http://irtsz.inf.elte.hu/" TargetMode="External"/><Relationship Id="rId1" Type="http://schemas.openxmlformats.org/officeDocument/2006/relationships/slideLayout" Target="../slideLayouts/slideLayout24.xml"/><Relationship Id="rId5" Type="http://schemas.openxmlformats.org/officeDocument/2006/relationships/image" Target="../media/image3.gif"/><Relationship Id="rId4" Type="http://schemas.openxmlformats.org/officeDocument/2006/relationships/hyperlink" Target="mailto:branyi@inf.elte.h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hyperlink" Target="https://bvpartners.hu/blog/gdpr_2025_hogyan_biztositsa_vallalkozasa_adatvedelmi_megfeleleset" TargetMode="Externa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hyperlink" Target="https://hu.wikipedia.org/w/index.php?title=Inform%C3%A1ci%C3%B3_feldolgoz%C3%A1sban&amp;action=edit&amp;redlink=1" TargetMode="External"/><Relationship Id="rId2" Type="http://schemas.openxmlformats.org/officeDocument/2006/relationships/hyperlink" Target="https://hu.wikipedia.org/wiki/Kommunik%C3%A1ci%C3%B3" TargetMode="External"/><Relationship Id="rId1" Type="http://schemas.openxmlformats.org/officeDocument/2006/relationships/slideLayout" Target="../slideLayouts/slideLayout24.xml"/><Relationship Id="rId5" Type="http://schemas.openxmlformats.org/officeDocument/2006/relationships/hyperlink" Target="https://hu.wikipedia.org/wiki/Forr%C3%A1s" TargetMode="External"/><Relationship Id="rId4" Type="http://schemas.openxmlformats.org/officeDocument/2006/relationships/hyperlink" Target="https://hu.wikipedia.org/wiki/Elj%C3%A1r%C3%A1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hyperlink" Target="https://livesql.oracle.com/apex/livesql/file/index.html" TargetMode="External"/><Relationship Id="rId3" Type="http://schemas.openxmlformats.org/officeDocument/2006/relationships/hyperlink" Target="http://people.inf.elte.hu/nikovits/" TargetMode="External"/><Relationship Id="rId7" Type="http://schemas.openxmlformats.org/officeDocument/2006/relationships/hyperlink" Target="https://sqlzoo.net/" TargetMode="External"/><Relationship Id="rId2" Type="http://schemas.openxmlformats.org/officeDocument/2006/relationships/hyperlink" Target="http://sila.hajas.elte.hu/main/oktatas" TargetMode="External"/><Relationship Id="rId1" Type="http://schemas.openxmlformats.org/officeDocument/2006/relationships/slideLayout" Target="../slideLayouts/slideLayout23.xml"/><Relationship Id="rId6" Type="http://schemas.openxmlformats.org/officeDocument/2006/relationships/hyperlink" Target="http://infolab.stanford.edu/~ullman/fcdb/ch2.pdf" TargetMode="External"/><Relationship Id="rId5" Type="http://schemas.openxmlformats.org/officeDocument/2006/relationships/hyperlink" Target="http://infolab.stanford.edu/~ullman/fcdb/ch1.pdf" TargetMode="External"/><Relationship Id="rId4" Type="http://schemas.openxmlformats.org/officeDocument/2006/relationships/hyperlink" Target="http://infolab.stanford.edu/~ullman/dscb.html" TargetMode="External"/><Relationship Id="rId9" Type="http://schemas.openxmlformats.org/officeDocument/2006/relationships/hyperlink" Target="https://pcf.hu/oracle-junior-progra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http://www.elte.hu/file/ELTE_SZMSZ_II.pdf" TargetMode="Externa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people.inf.elte.hu/branyi/zh/ossz.htm" TargetMode="External"/><Relationship Id="rId2" Type="http://schemas.openxmlformats.org/officeDocument/2006/relationships/hyperlink" Target="https://people.inf.elte.hu/branyi/" TargetMode="Externa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hyperlink" Target="https://people.inf.elte.hu/branyi/zh/jelenleti.ht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p:nvPr/>
        </p:nvPicPr>
        <p:blipFill>
          <a:blip r:embed="rId2" cstate="print">
            <a:extLst>
              <a:ext uri="{28A0092B-C50C-407E-A947-70E740481C1C}">
                <a14:useLocalDpi xmlns:a14="http://schemas.microsoft.com/office/drawing/2010/main" val="0"/>
              </a:ext>
            </a:extLst>
          </a:blip>
          <a:stretch>
            <a:fillRect/>
          </a:stretch>
        </p:blipFill>
        <p:spPr>
          <a:xfrm>
            <a:off x="11242940" y="326883"/>
            <a:ext cx="533400" cy="533400"/>
          </a:xfrm>
          <a:prstGeom prst="rect">
            <a:avLst/>
          </a:prstGeom>
        </p:spPr>
      </p:pic>
      <p:pic>
        <p:nvPicPr>
          <p:cNvPr id="5" name="Kép 4"/>
          <p:cNvPicPr/>
          <p:nvPr/>
        </p:nvPicPr>
        <p:blipFill>
          <a:blip r:embed="rId3">
            <a:extLst>
              <a:ext uri="{28A0092B-C50C-407E-A947-70E740481C1C}">
                <a14:useLocalDpi xmlns:a14="http://schemas.microsoft.com/office/drawing/2010/main" val="0"/>
              </a:ext>
            </a:extLst>
          </a:blip>
          <a:stretch>
            <a:fillRect/>
          </a:stretch>
        </p:blipFill>
        <p:spPr>
          <a:xfrm>
            <a:off x="11113400" y="848955"/>
            <a:ext cx="662940" cy="662940"/>
          </a:xfrm>
          <a:prstGeom prst="rect">
            <a:avLst/>
          </a:prstGeom>
        </p:spPr>
      </p:pic>
      <p:sp>
        <p:nvSpPr>
          <p:cNvPr id="7" name="Téglalap 6"/>
          <p:cNvSpPr/>
          <p:nvPr/>
        </p:nvSpPr>
        <p:spPr>
          <a:xfrm>
            <a:off x="341745" y="197952"/>
            <a:ext cx="11526981" cy="6401753"/>
          </a:xfrm>
          <a:prstGeom prst="rect">
            <a:avLst/>
          </a:prstGeom>
        </p:spPr>
        <p:txBody>
          <a:bodyPr wrap="square">
            <a:spAutoFit/>
          </a:bodyPr>
          <a:lstStyle/>
          <a:p>
            <a:pPr algn="ctr">
              <a:spcAft>
                <a:spcPts val="0"/>
              </a:spcAft>
              <a:tabLst>
                <a:tab pos="1890395" algn="l"/>
              </a:tabLst>
            </a:pPr>
            <a:r>
              <a:rPr lang="hu-HU" sz="3200" dirty="0">
                <a:hlinkClick r:id="rId4"/>
              </a:rPr>
              <a:t>Programtervező informatikus felsőoktatási szakképzés – </a:t>
            </a:r>
            <a:br>
              <a:rPr lang="hu-HU" sz="3200" dirty="0">
                <a:hlinkClick r:id="rId4"/>
              </a:rPr>
            </a:br>
            <a:r>
              <a:rPr lang="hu-HU" sz="3200" dirty="0">
                <a:hlinkClick r:id="rId4"/>
              </a:rPr>
              <a:t>Fejlesztő szakirány</a:t>
            </a:r>
            <a:endParaRPr lang="hu-HU" sz="3200" dirty="0">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Tárgy neve:		  </a:t>
            </a:r>
            <a:r>
              <a:rPr lang="hu-HU" sz="4400" b="1" dirty="0">
                <a:solidFill>
                  <a:srgbClr val="00009A"/>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Adatbázisok EA+GY</a:t>
            </a:r>
            <a:endParaRPr lang="hu-HU"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Kurzus típusa:		  </a:t>
            </a:r>
            <a:r>
              <a:rPr lang="hu-HU" sz="3600" dirty="0">
                <a:solidFill>
                  <a:srgbClr val="00009A"/>
                </a:solidFill>
                <a:latin typeface="Arial" panose="020B0604020202020204" pitchFamily="34" charset="0"/>
                <a:ea typeface="Calibri" panose="020F0502020204030204" pitchFamily="34" charset="0"/>
                <a:cs typeface="Arial" panose="020B0604020202020204" pitchFamily="34" charset="0"/>
              </a:rPr>
              <a:t>X</a:t>
            </a:r>
            <a:r>
              <a:rPr lang="hu-HU" sz="3200" dirty="0">
                <a:effectLst/>
                <a:latin typeface="Arial" panose="020B0604020202020204" pitchFamily="34" charset="0"/>
                <a:ea typeface="Calibri" panose="020F0502020204030204" pitchFamily="34" charset="0"/>
                <a:cs typeface="Arial" panose="020B0604020202020204" pitchFamily="34" charset="0"/>
              </a:rPr>
              <a:t> </a:t>
            </a:r>
            <a:r>
              <a:rPr lang="hu-HU" sz="3600" dirty="0">
                <a:solidFill>
                  <a:srgbClr val="00009A"/>
                </a:solidFill>
                <a:effectLst/>
                <a:latin typeface="Arial" panose="020B0604020202020204" pitchFamily="34" charset="0"/>
                <a:ea typeface="Calibri" panose="020F0502020204030204" pitchFamily="34" charset="0"/>
                <a:cs typeface="Arial" panose="020B0604020202020204" pitchFamily="34" charset="0"/>
              </a:rPr>
              <a:t>Előadás+Gyakorlat</a:t>
            </a:r>
            <a:endParaRPr lang="hu-HU"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Kód:			  </a:t>
            </a:r>
            <a:r>
              <a:rPr lang="hu-HU" sz="3600" dirty="0">
                <a:solidFill>
                  <a:srgbClr val="00009A"/>
                </a:solidFill>
                <a:latin typeface="Arial" panose="020B0604020202020204" pitchFamily="34" charset="0"/>
                <a:ea typeface="Calibri" panose="020F0502020204030204" pitchFamily="34" charset="0"/>
                <a:cs typeface="Arial" panose="020B0604020202020204" pitchFamily="34" charset="0"/>
              </a:rPr>
              <a:t>IK-18fszABEG</a:t>
            </a: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Félév:			  </a:t>
            </a:r>
            <a:r>
              <a:rPr lang="hu-HU" sz="3600" dirty="0">
                <a:solidFill>
                  <a:srgbClr val="00009A"/>
                </a:solidFill>
                <a:effectLst/>
                <a:latin typeface="Arial" panose="020B0604020202020204" pitchFamily="34" charset="0"/>
                <a:ea typeface="Calibri" panose="020F0502020204030204" pitchFamily="34" charset="0"/>
                <a:cs typeface="Arial" panose="020B0604020202020204" pitchFamily="34" charset="0"/>
              </a:rPr>
              <a:t>2025/2026.tanév 2. félévében</a:t>
            </a:r>
            <a:endParaRPr lang="hu-HU"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Oktatók:			</a:t>
            </a:r>
            <a:r>
              <a:rPr lang="hu-HU" sz="1600" dirty="0">
                <a:effectLst/>
                <a:latin typeface="Arial" panose="020B0604020202020204" pitchFamily="34" charset="0"/>
                <a:ea typeface="Calibri" panose="020F0502020204030204" pitchFamily="34" charset="0"/>
                <a:cs typeface="Arial" panose="020B0604020202020204" pitchFamily="34" charset="0"/>
              </a:rPr>
              <a:t>    </a:t>
            </a:r>
            <a:r>
              <a:rPr lang="hu-HU" sz="3600" dirty="0" err="1">
                <a:solidFill>
                  <a:srgbClr val="00009A"/>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Brányi</a:t>
            </a:r>
            <a:r>
              <a:rPr lang="hu-HU" sz="3600" dirty="0">
                <a:solidFill>
                  <a:srgbClr val="00009A"/>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László</a:t>
            </a:r>
            <a:r>
              <a:rPr lang="hu-HU" sz="3600" dirty="0">
                <a:solidFill>
                  <a:srgbClr val="00009A"/>
                </a:solidFill>
                <a:effectLst/>
                <a:latin typeface="Arial" panose="020B0604020202020204" pitchFamily="34" charset="0"/>
                <a:ea typeface="Calibri" panose="020F0502020204030204" pitchFamily="34" charset="0"/>
                <a:cs typeface="Arial" panose="020B0604020202020204" pitchFamily="34" charset="0"/>
              </a:rPr>
              <a:t>, Dr. Hajas Csilla</a:t>
            </a:r>
            <a:endParaRPr lang="hu-HU"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1890395" algn="l"/>
              </a:tabLst>
            </a:pPr>
            <a:r>
              <a:rPr lang="hu-HU" sz="3200" dirty="0">
                <a:effectLst/>
                <a:latin typeface="Arial" panose="020B0604020202020204" pitchFamily="34" charset="0"/>
                <a:ea typeface="Calibri" panose="020F0502020204030204" pitchFamily="34" charset="0"/>
                <a:cs typeface="Arial" panose="020B0604020202020204" pitchFamily="34" charset="0"/>
              </a:rPr>
              <a:t>Órarendi információk:</a:t>
            </a:r>
          </a:p>
          <a:p>
            <a:pPr>
              <a:spcAft>
                <a:spcPts val="0"/>
              </a:spcAft>
              <a:tabLst>
                <a:tab pos="360363" algn="l"/>
              </a:tabLst>
            </a:pPr>
            <a:r>
              <a:rPr lang="hu-HU" sz="3200" dirty="0">
                <a:solidFill>
                  <a:srgbClr val="00009A"/>
                </a:solidFill>
                <a:latin typeface="Arial" panose="020B0604020202020204" pitchFamily="34" charset="0"/>
                <a:ea typeface="Calibri" panose="020F0502020204030204" pitchFamily="34" charset="0"/>
                <a:cs typeface="Arial" panose="020B0604020202020204" pitchFamily="34" charset="0"/>
              </a:rPr>
              <a:t>	</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Előadás:</a:t>
            </a:r>
            <a:r>
              <a:rPr lang="hu-HU" sz="2400" dirty="0">
                <a:solidFill>
                  <a:srgbClr val="00009A"/>
                </a:solidFill>
                <a:latin typeface="Arial" panose="020B0604020202020204" pitchFamily="34" charset="0"/>
                <a:ea typeface="Calibri" panose="020F0502020204030204" pitchFamily="34" charset="0"/>
                <a:cs typeface="Arial" panose="020B0604020202020204" pitchFamily="34" charset="0"/>
              </a:rPr>
              <a:t>    </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Cs</a:t>
            </a:r>
            <a:r>
              <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rPr>
              <a:t>: 12.</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15-13.45 (0-804 </a:t>
            </a:r>
            <a:r>
              <a:rPr lang="hu-HU" sz="2800" dirty="0" err="1">
                <a:solidFill>
                  <a:srgbClr val="00009A"/>
                </a:solidFill>
                <a:latin typeface="Arial" panose="020B0604020202020204" pitchFamily="34" charset="0"/>
                <a:ea typeface="Calibri" panose="020F0502020204030204" pitchFamily="34" charset="0"/>
                <a:cs typeface="Arial" panose="020B0604020202020204" pitchFamily="34" charset="0"/>
              </a:rPr>
              <a:t>Lóczy</a:t>
            </a: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 Lajos terem)</a:t>
            </a:r>
            <a:endPar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tabLst>
                <a:tab pos="360363" algn="l"/>
              </a:tabLst>
            </a:pP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	Gyakorlat: Sze: 10.15-11.45 (2) 2-124 (MS labor) Brányi L.</a:t>
            </a:r>
          </a:p>
          <a:p>
            <a:pPr>
              <a:spcAft>
                <a:spcPts val="0"/>
              </a:spcAft>
              <a:tabLst>
                <a:tab pos="2062163" algn="l"/>
              </a:tabLst>
            </a:pPr>
            <a:r>
              <a:rPr lang="hu-HU" sz="2800" dirty="0">
                <a:solidFill>
                  <a:srgbClr val="00009A"/>
                </a:solidFill>
                <a:latin typeface="Arial" panose="020B0604020202020204" pitchFamily="34" charset="0"/>
                <a:ea typeface="Calibri" panose="020F0502020204030204" pitchFamily="34" charset="0"/>
                <a:cs typeface="Arial" panose="020B0604020202020204" pitchFamily="34" charset="0"/>
              </a:rPr>
              <a:t>	Cs</a:t>
            </a:r>
            <a:r>
              <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rPr>
              <a:t>: 8.15-9.45 (1) 2-124 (MS labor) Brányi L.,</a:t>
            </a:r>
          </a:p>
          <a:p>
            <a:pPr>
              <a:spcAft>
                <a:spcPts val="0"/>
              </a:spcAft>
              <a:tabLst>
                <a:tab pos="2062163" algn="l"/>
              </a:tabLst>
            </a:pPr>
            <a:endParaRPr lang="hu-HU" sz="2800" dirty="0">
              <a:solidFill>
                <a:srgbClr val="00009A"/>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409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000" dirty="0"/>
              <a:t>Előadás 01</a:t>
            </a:r>
          </a:p>
        </p:txBody>
      </p:sp>
      <p:sp>
        <p:nvSpPr>
          <p:cNvPr id="3" name="Tartalom helye 2"/>
          <p:cNvSpPr>
            <a:spLocks noGrp="1"/>
          </p:cNvSpPr>
          <p:nvPr>
            <p:ph idx="1"/>
          </p:nvPr>
        </p:nvSpPr>
        <p:spPr/>
        <p:txBody>
          <a:bodyPr/>
          <a:lstStyle/>
          <a:p>
            <a:pPr marL="0" indent="0">
              <a:buNone/>
            </a:pPr>
            <a:r>
              <a:rPr lang="hu-HU" dirty="0"/>
              <a:t>Témák:</a:t>
            </a:r>
          </a:p>
          <a:p>
            <a:pPr marL="0" indent="0">
              <a:buNone/>
            </a:pPr>
            <a:r>
              <a:rPr lang="hu-HU" dirty="0"/>
              <a:t>- Miért érdemes az Adatbázis-kezelést komolyan venni?</a:t>
            </a:r>
          </a:p>
          <a:p>
            <a:pPr marL="0" indent="0">
              <a:buNone/>
            </a:pPr>
            <a:r>
              <a:rPr lang="hu-HU" dirty="0"/>
              <a:t>- Mi az információ, és miért Adatbázisok a tárgy neve?</a:t>
            </a:r>
          </a:p>
          <a:p>
            <a:pPr marL="0" indent="0">
              <a:buNone/>
            </a:pPr>
            <a:r>
              <a:rPr lang="hu-HU" dirty="0"/>
              <a:t>- Adatbázis (</a:t>
            </a:r>
            <a:r>
              <a:rPr lang="hu-HU" dirty="0" err="1"/>
              <a:t>Database</a:t>
            </a:r>
            <a:r>
              <a:rPr lang="hu-HU" dirty="0"/>
              <a:t>, DB)</a:t>
            </a:r>
          </a:p>
          <a:p>
            <a:pPr marL="0" indent="0">
              <a:buNone/>
            </a:pPr>
            <a:endParaRPr lang="hu-HU" dirty="0"/>
          </a:p>
          <a:p>
            <a:pPr marL="0" indent="0">
              <a:buNone/>
            </a:pPr>
            <a:endParaRPr lang="hu-HU" dirty="0"/>
          </a:p>
        </p:txBody>
      </p:sp>
    </p:spTree>
    <p:extLst>
      <p:ext uri="{BB962C8B-B14F-4D97-AF65-F5344CB8AC3E}">
        <p14:creationId xmlns:p14="http://schemas.microsoft.com/office/powerpoint/2010/main" val="57910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6">
            <a:extLst>
              <a:ext uri="{FF2B5EF4-FFF2-40B4-BE49-F238E27FC236}">
                <a16:creationId xmlns:a16="http://schemas.microsoft.com/office/drawing/2014/main" id="{7787243D-6FC8-87AD-D04D-345481A017F8}"/>
              </a:ext>
            </a:extLst>
          </p:cNvPr>
          <p:cNvSpPr txBox="1"/>
          <p:nvPr/>
        </p:nvSpPr>
        <p:spPr>
          <a:xfrm>
            <a:off x="532263" y="245661"/>
            <a:ext cx="11163868" cy="5216813"/>
          </a:xfrm>
          <a:prstGeom prst="rect">
            <a:avLst/>
          </a:prstGeom>
          <a:noFill/>
        </p:spPr>
        <p:txBody>
          <a:bodyPr wrap="square">
            <a:spAutoFit/>
          </a:bodyPr>
          <a:lstStyle/>
          <a:p>
            <a:pPr>
              <a:spcBef>
                <a:spcPts val="900"/>
              </a:spcBef>
              <a:spcAft>
                <a:spcPts val="900"/>
              </a:spcAft>
              <a:buNone/>
            </a:pPr>
            <a:r>
              <a:rPr lang="en-US" sz="1800" dirty="0" err="1">
                <a:effectLst/>
                <a:latin typeface="Aptos" panose="020B0004020202020204" pitchFamily="34" charset="0"/>
                <a:ea typeface="Aptos" panose="020B0004020202020204" pitchFamily="34" charset="0"/>
                <a:cs typeface="Times New Roman" panose="02020603050405020304" pitchFamily="18" charset="0"/>
              </a:rPr>
              <a:t>hétköznapi</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példák</a:t>
            </a:r>
            <a:r>
              <a:rPr lang="hu-HU" sz="1800" dirty="0">
                <a:effectLst/>
                <a:latin typeface="Aptos" panose="020B0004020202020204" pitchFamily="34" charset="0"/>
                <a:ea typeface="Aptos" panose="020B0004020202020204" pitchFamily="34" charset="0"/>
                <a:cs typeface="Times New Roman" panose="02020603050405020304" pitchFamily="18" charset="0"/>
              </a:rPr>
              <a:t>:</a:t>
            </a:r>
            <a:r>
              <a:rPr lang="en-US" sz="1800" dirty="0">
                <a:effectLst/>
                <a:latin typeface="Aptos" panose="020B0004020202020204" pitchFamily="34" charset="0"/>
                <a:ea typeface="Aptos" panose="020B0004020202020204" pitchFamily="34" charset="0"/>
                <a:cs typeface="Times New Roman" panose="02020603050405020304" pitchFamily="18" charset="0"/>
              </a:rPr>
              <a:t>. Facebook, </a:t>
            </a:r>
            <a:r>
              <a:rPr lang="en-US" sz="1800" dirty="0" err="1">
                <a:effectLst/>
                <a:latin typeface="Aptos" panose="020B0004020202020204" pitchFamily="34" charset="0"/>
                <a:ea typeface="Aptos" panose="020B0004020202020204" pitchFamily="34" charset="0"/>
                <a:cs typeface="Times New Roman" panose="02020603050405020304" pitchFamily="18" charset="0"/>
              </a:rPr>
              <a:t>webshop</a:t>
            </a:r>
            <a:r>
              <a:rPr lang="en-US" sz="1800" dirty="0">
                <a:effectLst/>
                <a:latin typeface="Aptos" panose="020B0004020202020204" pitchFamily="34" charset="0"/>
                <a:ea typeface="Aptos" panose="020B0004020202020204" pitchFamily="34" charset="0"/>
                <a:cs typeface="Times New Roman" panose="02020603050405020304" pitchFamily="18" charset="0"/>
              </a:rPr>
              <a:t>, Neptun</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900"/>
              </a:spcBef>
              <a:spcAft>
                <a:spcPts val="900"/>
              </a:spcAft>
              <a:buNone/>
            </a:pPr>
            <a:r>
              <a:rPr lang="hu-HU" dirty="0">
                <a:latin typeface="Aptos" panose="020B0004020202020204" pitchFamily="34" charset="0"/>
                <a:ea typeface="Aptos" panose="020B0004020202020204" pitchFamily="34" charset="0"/>
                <a:cs typeface="Times New Roman" panose="02020603050405020304" pitchFamily="18" charset="0"/>
              </a:rPr>
              <a:t>N</a:t>
            </a:r>
            <a:r>
              <a:rPr lang="en-US" sz="1800" dirty="0" err="1">
                <a:effectLst/>
                <a:latin typeface="Aptos" panose="020B0004020202020204" pitchFamily="34" charset="0"/>
                <a:ea typeface="Aptos" panose="020B0004020202020204" pitchFamily="34" charset="0"/>
                <a:cs typeface="Times New Roman" panose="02020603050405020304" pitchFamily="18" charset="0"/>
              </a:rPr>
              <a:t>em</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csak</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adatokról</a:t>
            </a:r>
            <a:r>
              <a:rPr lang="en-US" sz="1800" dirty="0">
                <a:effectLst/>
                <a:latin typeface="Aptos" panose="020B0004020202020204" pitchFamily="34" charset="0"/>
                <a:ea typeface="Aptos" panose="020B0004020202020204" pitchFamily="34" charset="0"/>
                <a:cs typeface="Times New Roman" panose="02020603050405020304" pitchFamily="18" charset="0"/>
              </a:rPr>
              <a:t> van </a:t>
            </a:r>
            <a:r>
              <a:rPr lang="en-US" sz="1800" dirty="0" err="1">
                <a:effectLst/>
                <a:latin typeface="Aptos" panose="020B0004020202020204" pitchFamily="34" charset="0"/>
                <a:ea typeface="Aptos" panose="020B0004020202020204" pitchFamily="34" charset="0"/>
                <a:cs typeface="Times New Roman" panose="02020603050405020304" pitchFamily="18" charset="0"/>
              </a:rPr>
              <a:t>szó</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hanem</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szabályokról</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és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kapcsolatrendszerekről</a:t>
            </a:r>
            <a:r>
              <a:rPr lang="en-US" sz="1800" dirty="0">
                <a:effectLst/>
                <a:latin typeface="Aptos" panose="020B0004020202020204" pitchFamily="34" charset="0"/>
                <a:ea typeface="Aptos" panose="020B0004020202020204" pitchFamily="34" charset="0"/>
                <a:cs typeface="Times New Roman" panose="02020603050405020304" pitchFamily="18" charset="0"/>
              </a:rPr>
              <a:t> is.</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900"/>
              </a:spcBef>
              <a:spcAft>
                <a:spcPts val="9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DBMS ≠ </a:t>
            </a:r>
            <a:r>
              <a:rPr lang="en-US" sz="1800" dirty="0" err="1">
                <a:effectLst/>
                <a:latin typeface="Aptos" panose="020B0004020202020204" pitchFamily="34" charset="0"/>
                <a:ea typeface="Aptos" panose="020B0004020202020204" pitchFamily="34" charset="0"/>
                <a:cs typeface="Times New Roman" panose="02020603050405020304" pitchFamily="18" charset="0"/>
              </a:rPr>
              <a:t>adatbázis</a:t>
            </a:r>
            <a:r>
              <a:rPr lang="en-US" sz="1800" dirty="0">
                <a:effectLst/>
                <a:latin typeface="Aptos" panose="020B0004020202020204" pitchFamily="34" charset="0"/>
                <a:ea typeface="Aptos" panose="020B0004020202020204" pitchFamily="34" charset="0"/>
                <a:cs typeface="Times New Roman" panose="02020603050405020304" pitchFamily="18" charset="0"/>
              </a:rPr>
              <a:t>.</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900"/>
              </a:spcBef>
              <a:spcAft>
                <a:spcPts val="900"/>
              </a:spcAft>
              <a:buNone/>
            </a:pPr>
            <a:r>
              <a:rPr lang="en-US" sz="1800" b="1" dirty="0" err="1">
                <a:effectLst/>
                <a:latin typeface="Aptos" panose="020B0004020202020204" pitchFamily="34" charset="0"/>
                <a:ea typeface="Aptos" panose="020B0004020202020204" pitchFamily="34" charset="0"/>
                <a:cs typeface="Times New Roman" panose="02020603050405020304" pitchFamily="18" charset="0"/>
              </a:rPr>
              <a:t>Adatbázis</a:t>
            </a:r>
            <a:r>
              <a:rPr lang="en-US" sz="1800" b="1" dirty="0">
                <a:effectLst/>
                <a:latin typeface="Aptos" panose="020B0004020202020204" pitchFamily="34" charset="0"/>
                <a:ea typeface="Aptos" panose="020B0004020202020204" pitchFamily="34" charset="0"/>
                <a:cs typeface="Times New Roman" panose="02020603050405020304" pitchFamily="18" charset="0"/>
              </a:rPr>
              <a:t>:</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nagy</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integrált</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adatgyűjtemény</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900"/>
              </a:spcBef>
              <a:spcAft>
                <a:spcPts val="9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 </a:t>
            </a:r>
            <a:r>
              <a:rPr lang="en-US" sz="1800" dirty="0" err="1">
                <a:effectLst/>
                <a:latin typeface="Aptos" panose="020B0004020202020204" pitchFamily="34" charset="0"/>
                <a:ea typeface="Aptos" panose="020B0004020202020204" pitchFamily="34" charset="0"/>
                <a:cs typeface="Times New Roman" panose="02020603050405020304" pitchFamily="18" charset="0"/>
              </a:rPr>
              <a:t>valóság</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releváns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aspektusait</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modellezi</a:t>
            </a:r>
            <a:r>
              <a:rPr lang="en-US" sz="1800" dirty="0">
                <a:effectLst/>
                <a:latin typeface="Aptos" panose="020B0004020202020204" pitchFamily="34" charset="0"/>
                <a:ea typeface="Aptos" panose="020B0004020202020204" pitchFamily="34" charset="0"/>
                <a:cs typeface="Times New Roman" panose="02020603050405020304" pitchFamily="18" charset="0"/>
              </a:rPr>
              <a:t>:</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900"/>
              </a:spcBef>
              <a:spcAft>
                <a:spcPts val="900"/>
              </a:spcAft>
              <a:buFontTx/>
              <a:buChar char="-"/>
            </a:pPr>
            <a:r>
              <a:rPr lang="en-US" sz="1800" dirty="0" err="1">
                <a:effectLst/>
                <a:latin typeface="Aptos" panose="020B0004020202020204" pitchFamily="34" charset="0"/>
                <a:ea typeface="Aptos" panose="020B0004020202020204" pitchFamily="34" charset="0"/>
                <a:cs typeface="Times New Roman" panose="02020603050405020304" pitchFamily="18" charset="0"/>
              </a:rPr>
              <a:t>Entitások</a:t>
            </a:r>
            <a:r>
              <a:rPr lang="en-US" sz="1800" dirty="0">
                <a:effectLst/>
                <a:latin typeface="Aptos" panose="020B0004020202020204" pitchFamily="34" charset="0"/>
                <a:ea typeface="Aptos" panose="020B0004020202020204" pitchFamily="34" charset="0"/>
                <a:cs typeface="Times New Roman" panose="02020603050405020304" pitchFamily="18" charset="0"/>
              </a:rPr>
              <a:t> (pl. </a:t>
            </a:r>
            <a:r>
              <a:rPr lang="en-US" sz="1800" dirty="0" err="1">
                <a:effectLst/>
                <a:latin typeface="Aptos" panose="020B0004020202020204" pitchFamily="34" charset="0"/>
                <a:ea typeface="Aptos" panose="020B0004020202020204" pitchFamily="34" charset="0"/>
                <a:cs typeface="Times New Roman" panose="02020603050405020304" pitchFamily="18" charset="0"/>
              </a:rPr>
              <a:t>csapatok</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játékosok</a:t>
            </a:r>
            <a:r>
              <a:rPr lang="en-US" sz="1800" dirty="0">
                <a:effectLst/>
                <a:latin typeface="Aptos" panose="020B0004020202020204" pitchFamily="34" charset="0"/>
                <a:ea typeface="Aptos" panose="020B0004020202020204" pitchFamily="34" charset="0"/>
                <a:cs typeface="Times New Roman" panose="02020603050405020304" pitchFamily="18" charset="0"/>
              </a:rPr>
              <a:t>)</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900"/>
              </a:spcBef>
              <a:spcAft>
                <a:spcPts val="900"/>
              </a:spcAft>
              <a:buFontTx/>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Kapcsolatok (pl. Lionel Messi a </a:t>
            </a:r>
            <a:r>
              <a:rPr lang="en-US" sz="1800" dirty="0" err="1">
                <a:effectLst/>
                <a:latin typeface="Aptos" panose="020B0004020202020204" pitchFamily="34" charset="0"/>
                <a:ea typeface="Aptos" panose="020B0004020202020204" pitchFamily="34" charset="0"/>
                <a:cs typeface="Times New Roman" panose="02020603050405020304" pitchFamily="18" charset="0"/>
              </a:rPr>
              <a:t>Barcelonában</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játszik</a:t>
            </a:r>
            <a:r>
              <a:rPr lang="en-US" sz="1800" dirty="0">
                <a:effectLst/>
                <a:latin typeface="Aptos" panose="020B0004020202020204" pitchFamily="34" charset="0"/>
                <a:ea typeface="Aptos" panose="020B0004020202020204" pitchFamily="34" charset="0"/>
                <a:cs typeface="Times New Roman" panose="02020603050405020304" pitchFamily="18" charset="0"/>
              </a:rPr>
              <a:t>)</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900"/>
              </a:spcBef>
              <a:spcAft>
                <a:spcPts val="900"/>
              </a:spcAft>
              <a:buFontTx/>
              <a:buChar char="-"/>
            </a:pPr>
            <a:r>
              <a:rPr lang="en-US" sz="1800" dirty="0" err="1">
                <a:effectLst/>
                <a:latin typeface="Aptos" panose="020B0004020202020204" pitchFamily="34" charset="0"/>
                <a:ea typeface="Aptos" panose="020B0004020202020204" pitchFamily="34" charset="0"/>
                <a:cs typeface="Times New Roman" panose="02020603050405020304" pitchFamily="18" charset="0"/>
              </a:rPr>
              <a:t>Megkötések</a:t>
            </a:r>
            <a:r>
              <a:rPr lang="en-US" sz="1800" dirty="0">
                <a:effectLst/>
                <a:latin typeface="Aptos" panose="020B0004020202020204" pitchFamily="34" charset="0"/>
                <a:ea typeface="Aptos" panose="020B0004020202020204" pitchFamily="34" charset="0"/>
                <a:cs typeface="Times New Roman" panose="02020603050405020304" pitchFamily="18" charset="0"/>
              </a:rPr>
              <a:t> (pl. </a:t>
            </a:r>
            <a:r>
              <a:rPr lang="en-US" sz="1800" dirty="0" err="1">
                <a:effectLst/>
                <a:latin typeface="Aptos" panose="020B0004020202020204" pitchFamily="34" charset="0"/>
                <a:ea typeface="Aptos" panose="020B0004020202020204" pitchFamily="34" charset="0"/>
                <a:cs typeface="Times New Roman" panose="02020603050405020304" pitchFamily="18" charset="0"/>
              </a:rPr>
              <a:t>csapatonként</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legalább</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egy</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kapus</a:t>
            </a:r>
            <a:r>
              <a:rPr lang="en-US" sz="1800" dirty="0">
                <a:effectLst/>
                <a:latin typeface="Aptos" panose="020B0004020202020204" pitchFamily="34" charset="0"/>
                <a:ea typeface="Aptos" panose="020B0004020202020204" pitchFamily="34" charset="0"/>
                <a:cs typeface="Times New Roman" panose="02020603050405020304" pitchFamily="18" charset="0"/>
              </a:rPr>
              <a:t>)</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spcBef>
                <a:spcPts val="900"/>
              </a:spcBef>
              <a:spcAft>
                <a:spcPts val="900"/>
              </a:spcAft>
              <a:buFontTx/>
              <a:buChar char="-"/>
            </a:pPr>
            <a:r>
              <a:rPr lang="en-US" sz="1800" dirty="0" err="1">
                <a:effectLst/>
                <a:latin typeface="Aptos" panose="020B0004020202020204" pitchFamily="34" charset="0"/>
                <a:ea typeface="Aptos" panose="020B0004020202020204" pitchFamily="34" charset="0"/>
                <a:cs typeface="Times New Roman" panose="02020603050405020304" pitchFamily="18" charset="0"/>
              </a:rPr>
              <a:t>Újabban</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aktív</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komponensek</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üzleti</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err="1">
                <a:effectLst/>
                <a:latin typeface="Aptos" panose="020B0004020202020204" pitchFamily="34" charset="0"/>
                <a:ea typeface="Aptos" panose="020B0004020202020204" pitchFamily="34" charset="0"/>
                <a:cs typeface="Times New Roman" panose="02020603050405020304" pitchFamily="18" charset="0"/>
              </a:rPr>
              <a:t>logika</a:t>
            </a:r>
            <a:r>
              <a:rPr lang="en-US" sz="1800" dirty="0">
                <a:effectLst/>
                <a:latin typeface="Aptos" panose="020B0004020202020204" pitchFamily="34" charset="0"/>
                <a:ea typeface="Aptos" panose="020B0004020202020204" pitchFamily="34" charset="0"/>
                <a:cs typeface="Times New Roman" panose="02020603050405020304" pitchFamily="18" charset="0"/>
              </a:rPr>
              <a:t>”)</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900"/>
              </a:spcBef>
              <a:spcAft>
                <a:spcPts val="900"/>
              </a:spcAft>
            </a:pPr>
            <a:r>
              <a:rPr lang="hu-HU" b="1" dirty="0">
                <a:latin typeface="Aptos" panose="020B0004020202020204" pitchFamily="34" charset="0"/>
                <a:ea typeface="Aptos" panose="020B0004020202020204" pitchFamily="34" charset="0"/>
                <a:cs typeface="Times New Roman" panose="02020603050405020304" pitchFamily="18" charset="0"/>
              </a:rPr>
              <a:t>Adatbázis-kezelő rendszer (DBMS)</a:t>
            </a:r>
            <a:r>
              <a:rPr lang="hu-HU" dirty="0">
                <a:latin typeface="Aptos" panose="020B0004020202020204" pitchFamily="34" charset="0"/>
                <a:ea typeface="Aptos" panose="020B0004020202020204" pitchFamily="34" charset="0"/>
                <a:cs typeface="Times New Roman" panose="02020603050405020304" pitchFamily="18" charset="0"/>
              </a:rPr>
              <a:t>: adatbázisok tárolására, kezelésére és hozzáférésének megkönnyítésére tervezett</a:t>
            </a:r>
            <a:endParaRPr lang="hu-HU" sz="18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616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450166"/>
            <a:ext cx="10770704" cy="5950634"/>
          </a:xfrm>
        </p:spPr>
        <p:txBody>
          <a:bodyPr>
            <a:normAutofit fontScale="92500" lnSpcReduction="10000"/>
          </a:bodyPr>
          <a:lstStyle/>
          <a:p>
            <a:pPr marL="0" indent="0">
              <a:buNone/>
            </a:pPr>
            <a:r>
              <a:rPr lang="hu-HU" dirty="0"/>
              <a:t>Miért érdemes az Adatbázis-kezelést komolyan venni?</a:t>
            </a:r>
          </a:p>
          <a:p>
            <a:pPr marL="0" indent="0">
              <a:buNone/>
            </a:pPr>
            <a:endParaRPr lang="hu-HU" dirty="0"/>
          </a:p>
          <a:p>
            <a:pPr marL="182563" indent="-182563">
              <a:lnSpc>
                <a:spcPct val="120000"/>
              </a:lnSpc>
              <a:spcBef>
                <a:spcPts val="0"/>
              </a:spcBef>
              <a:buNone/>
            </a:pPr>
            <a:r>
              <a:rPr lang="hu-HU" dirty="0"/>
              <a:t>A globalizáció és a számítástechnika fejlődése révén egyre több és nagyobb üzleti és államigazgatási adatbázis kapcsolódik össze. </a:t>
            </a:r>
          </a:p>
          <a:p>
            <a:pPr marL="0" lvl="0" indent="0">
              <a:lnSpc>
                <a:spcPct val="120000"/>
              </a:lnSpc>
              <a:spcBef>
                <a:spcPts val="600"/>
              </a:spcBef>
              <a:buNone/>
            </a:pPr>
            <a:r>
              <a:rPr lang="hu-HU" dirty="0"/>
              <a:t>Nincs olyan ember, akit ne izgatna:</a:t>
            </a:r>
          </a:p>
          <a:p>
            <a:pPr marL="620713" lvl="0" defTabSz="979488"/>
            <a:r>
              <a:rPr lang="hu-HU" dirty="0"/>
              <a:t>Mennyire látnak bele különböző cégek és intézmények a magánéletembe?</a:t>
            </a:r>
          </a:p>
          <a:p>
            <a:pPr marL="620713" lvl="0" defTabSz="979488"/>
            <a:r>
              <a:rPr lang="hu-HU" dirty="0"/>
              <a:t>Milyen érdekek vezérlik az adatgyűjtést?</a:t>
            </a:r>
          </a:p>
          <a:p>
            <a:pPr marL="620713" lvl="0" defTabSz="979488"/>
            <a:r>
              <a:rPr lang="hu-HU" dirty="0"/>
              <a:t>Ki kinek adhatja ki az adataimat?</a:t>
            </a:r>
          </a:p>
          <a:p>
            <a:pPr marL="620713" lvl="0" defTabSz="979488"/>
            <a:r>
              <a:rPr lang="hu-HU" dirty="0"/>
              <a:t>Mire fogják felhasználni az adatokat?</a:t>
            </a:r>
          </a:p>
          <a:p>
            <a:pPr marL="182563" lvl="0" indent="-182563">
              <a:lnSpc>
                <a:spcPct val="120000"/>
              </a:lnSpc>
              <a:spcBef>
                <a:spcPts val="600"/>
              </a:spcBef>
              <a:buNone/>
            </a:pPr>
            <a:r>
              <a:rPr lang="hu-HU" dirty="0"/>
              <a:t>Nincs olyan cég, intézmény vagy politikus, akit ne izgatna, hogy lehet adatbázisok használata révén plusz pénzt csinálni:</a:t>
            </a:r>
          </a:p>
          <a:p>
            <a:pPr marL="620713" lvl="0"/>
            <a:r>
              <a:rPr lang="hu-HU" dirty="0"/>
              <a:t>Gyorsabb, pontosabb, versenyképesebb tevékenységgel</a:t>
            </a:r>
          </a:p>
          <a:p>
            <a:pPr marL="620713" lvl="0"/>
            <a:r>
              <a:rPr lang="hu-HU" dirty="0"/>
              <a:t>Vagy különféle sötét kis trükkökkel</a:t>
            </a:r>
          </a:p>
          <a:p>
            <a:endParaRPr lang="hu-HU" dirty="0"/>
          </a:p>
        </p:txBody>
      </p:sp>
    </p:spTree>
    <p:extLst>
      <p:ext uri="{BB962C8B-B14F-4D97-AF65-F5344CB8AC3E}">
        <p14:creationId xmlns:p14="http://schemas.microsoft.com/office/powerpoint/2010/main" val="135293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22514"/>
            <a:ext cx="10515600" cy="5654449"/>
          </a:xfrm>
        </p:spPr>
        <p:txBody>
          <a:bodyPr/>
          <a:lstStyle/>
          <a:p>
            <a:pPr marL="182563" indent="-182563">
              <a:buNone/>
            </a:pPr>
            <a:r>
              <a:rPr lang="hu-HU" dirty="0"/>
              <a:t>A félév során látni fogjuk, hogy az Adatbázis-kezelés, mint tananyag elég unalmas és száraz, </a:t>
            </a:r>
          </a:p>
          <a:p>
            <a:pPr marL="538163" lvl="0"/>
            <a:r>
              <a:rPr lang="hu-HU" dirty="0"/>
              <a:t>De ez a tudás </a:t>
            </a:r>
            <a:r>
              <a:rPr lang="hu-HU" b="1" u="sng" dirty="0"/>
              <a:t>óriási hatalmat</a:t>
            </a:r>
            <a:r>
              <a:rPr lang="hu-HU" dirty="0"/>
              <a:t> ad a birtokosa kezébe,</a:t>
            </a:r>
          </a:p>
          <a:p>
            <a:pPr marL="538163" lvl="0"/>
            <a:r>
              <a:rPr lang="hu-HU" dirty="0"/>
              <a:t>Nem tudása óriási baklövésekhez és károkhoz vezet</a:t>
            </a:r>
          </a:p>
          <a:p>
            <a:pPr marL="538163" lvl="0"/>
            <a:r>
              <a:rPr lang="hu-HU" dirty="0"/>
              <a:t>Igen jó karrierlehetőségeket teremt</a:t>
            </a:r>
          </a:p>
        </p:txBody>
      </p:sp>
    </p:spTree>
    <p:extLst>
      <p:ext uri="{BB962C8B-B14F-4D97-AF65-F5344CB8AC3E}">
        <p14:creationId xmlns:p14="http://schemas.microsoft.com/office/powerpoint/2010/main" val="321818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27940" y="126460"/>
            <a:ext cx="5325177" cy="496110"/>
          </a:xfrm>
        </p:spPr>
        <p:txBody>
          <a:bodyPr/>
          <a:lstStyle/>
          <a:p>
            <a:pPr marL="0" indent="0">
              <a:buNone/>
            </a:pPr>
            <a:r>
              <a:rPr lang="hu-HU" dirty="0"/>
              <a:t>Példa: Mire jó a pontgyűjtő kártya?</a:t>
            </a:r>
          </a:p>
          <a:p>
            <a:endParaRPr lang="hu-HU" dirty="0"/>
          </a:p>
          <a:p>
            <a:endParaRPr lang="hu-HU" dirty="0"/>
          </a:p>
        </p:txBody>
      </p:sp>
      <p:pic>
        <p:nvPicPr>
          <p:cNvPr id="4" name="Kép 3"/>
          <p:cNvPicPr/>
          <p:nvPr/>
        </p:nvPicPr>
        <p:blipFill>
          <a:blip r:embed="rId2" cstate="print">
            <a:extLst>
              <a:ext uri="{28A0092B-C50C-407E-A947-70E740481C1C}">
                <a14:useLocalDpi xmlns:a14="http://schemas.microsoft.com/office/drawing/2010/main" val="0"/>
              </a:ext>
            </a:extLst>
          </a:blip>
          <a:stretch>
            <a:fillRect/>
          </a:stretch>
        </p:blipFill>
        <p:spPr>
          <a:xfrm>
            <a:off x="486508" y="622569"/>
            <a:ext cx="4751615" cy="6108821"/>
          </a:xfrm>
          <a:prstGeom prst="rect">
            <a:avLst/>
          </a:prstGeom>
        </p:spPr>
      </p:pic>
      <p:pic>
        <p:nvPicPr>
          <p:cNvPr id="6" name="Kép 5"/>
          <p:cNvPicPr>
            <a:picLocks noChangeAspect="1"/>
          </p:cNvPicPr>
          <p:nvPr/>
        </p:nvPicPr>
        <p:blipFill>
          <a:blip r:embed="rId3"/>
          <a:stretch>
            <a:fillRect/>
          </a:stretch>
        </p:blipFill>
        <p:spPr>
          <a:xfrm>
            <a:off x="5454063" y="0"/>
            <a:ext cx="6561477" cy="6731391"/>
          </a:xfrm>
          <a:prstGeom prst="rect">
            <a:avLst/>
          </a:prstGeom>
        </p:spPr>
      </p:pic>
    </p:spTree>
    <p:extLst>
      <p:ext uri="{BB962C8B-B14F-4D97-AF65-F5344CB8AC3E}">
        <p14:creationId xmlns:p14="http://schemas.microsoft.com/office/powerpoint/2010/main" val="169821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22514"/>
            <a:ext cx="10515600" cy="5654449"/>
          </a:xfrm>
        </p:spPr>
        <p:txBody>
          <a:bodyPr>
            <a:normAutofit fontScale="85000" lnSpcReduction="10000"/>
          </a:bodyPr>
          <a:lstStyle/>
          <a:p>
            <a:pPr marL="0" indent="0">
              <a:buNone/>
            </a:pPr>
            <a:r>
              <a:rPr lang="hu-HU" dirty="0"/>
              <a:t>Mit tudnak meg rólunk, mire használhatják?</a:t>
            </a:r>
          </a:p>
          <a:p>
            <a:pPr marL="179388" indent="0">
              <a:buNone/>
            </a:pPr>
            <a:r>
              <a:rPr lang="hu-HU" sz="3300" dirty="0"/>
              <a:t>A bekért adatok alapján</a:t>
            </a:r>
            <a:r>
              <a:rPr lang="hu-HU" dirty="0"/>
              <a:t>:</a:t>
            </a:r>
          </a:p>
          <a:p>
            <a:pPr marL="538163" indent="0">
              <a:buNone/>
              <a:tabLst>
                <a:tab pos="800100" algn="l"/>
              </a:tabLst>
            </a:pPr>
            <a:r>
              <a:rPr lang="hu-HU" dirty="0"/>
              <a:t>név, nem, cím, életkor, iskolai végzettség, gyerekek száma, autó van/nincs, …</a:t>
            </a:r>
          </a:p>
          <a:p>
            <a:pPr marL="0" indent="0">
              <a:buNone/>
            </a:pPr>
            <a:r>
              <a:rPr lang="hu-HU" dirty="0"/>
              <a:t>    ↓</a:t>
            </a:r>
          </a:p>
          <a:p>
            <a:pPr marL="358775" indent="0" defTabSz="441325">
              <a:buNone/>
            </a:pPr>
            <a:r>
              <a:rPr lang="hu-HU" dirty="0"/>
              <a:t>Lehetővé teszi a fogyasztók, háztartások gyors azonosítását.</a:t>
            </a:r>
          </a:p>
          <a:p>
            <a:pPr marL="0" indent="0">
              <a:buNone/>
            </a:pPr>
            <a:endParaRPr lang="hu-HU" dirty="0"/>
          </a:p>
          <a:p>
            <a:pPr marL="179388" indent="0">
              <a:buNone/>
            </a:pPr>
            <a:r>
              <a:rPr lang="hu-HU" sz="3300" dirty="0"/>
              <a:t>Vásárlások összesítése után</a:t>
            </a:r>
          </a:p>
          <a:p>
            <a:pPr marL="358775" indent="0">
              <a:buNone/>
            </a:pPr>
            <a:r>
              <a:rPr lang="hu-HU" dirty="0"/>
              <a:t>A pénztári terminálok egy adatbázisba rögzítik:</a:t>
            </a:r>
          </a:p>
          <a:p>
            <a:pPr marL="538163" indent="0">
              <a:buNone/>
            </a:pPr>
            <a:r>
              <a:rPr lang="hu-HU" dirty="0"/>
              <a:t>A fogyasztói kártya kódját</a:t>
            </a:r>
          </a:p>
          <a:p>
            <a:pPr marL="538163" indent="0">
              <a:buNone/>
            </a:pPr>
            <a:r>
              <a:rPr lang="hu-HU" dirty="0"/>
              <a:t>A vásárolt termékek vonalkódját, számát, árát, a kedvezményeket, a profitot</a:t>
            </a:r>
          </a:p>
          <a:p>
            <a:pPr marL="538163" indent="0">
              <a:buNone/>
            </a:pPr>
            <a:r>
              <a:rPr lang="hu-HU" dirty="0"/>
              <a:t>A vásárlás pontos időpontját, az üzlet kódját</a:t>
            </a:r>
          </a:p>
          <a:p>
            <a:pPr marL="261938" indent="0">
              <a:buNone/>
            </a:pPr>
            <a:r>
              <a:rPr lang="hu-HU" dirty="0"/>
              <a:t>↓</a:t>
            </a:r>
          </a:p>
          <a:p>
            <a:pPr marL="358775" indent="0">
              <a:buNone/>
            </a:pPr>
            <a:r>
              <a:rPr lang="hu-HU" dirty="0"/>
              <a:t>Személyre lebontott eladási adatok, vásárlási szokások.</a:t>
            </a:r>
          </a:p>
          <a:p>
            <a:pPr marL="0" indent="0">
              <a:buNone/>
            </a:pPr>
            <a:endParaRPr lang="hu-HU" dirty="0"/>
          </a:p>
          <a:p>
            <a:endParaRPr lang="hu-HU" dirty="0"/>
          </a:p>
        </p:txBody>
      </p:sp>
    </p:spTree>
    <p:extLst>
      <p:ext uri="{BB962C8B-B14F-4D97-AF65-F5344CB8AC3E}">
        <p14:creationId xmlns:p14="http://schemas.microsoft.com/office/powerpoint/2010/main" val="382065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38843"/>
            <a:ext cx="10515600" cy="4722474"/>
          </a:xfrm>
        </p:spPr>
        <p:txBody>
          <a:bodyPr/>
          <a:lstStyle/>
          <a:p>
            <a:pPr marL="182563" indent="-182563">
              <a:buNone/>
            </a:pPr>
            <a:r>
              <a:rPr lang="hu-HU" dirty="0"/>
              <a:t>Eredetileg erre használták</a:t>
            </a:r>
          </a:p>
          <a:p>
            <a:pPr marL="182563" indent="-182563">
              <a:buNone/>
            </a:pPr>
            <a:endParaRPr lang="hu-HU" dirty="0"/>
          </a:p>
          <a:p>
            <a:pPr marL="182563" indent="-182563">
              <a:buNone/>
            </a:pPr>
            <a:r>
              <a:rPr lang="hu-HU" dirty="0"/>
              <a:t>A háztartások címe alapján beazonosítjuk, hogy melyik körzetbe esnek, így a teljes élelmiszerfogyasztásukat is becsülni tudjuk, kiszámítható a mi láncunk piaci részesedése!</a:t>
            </a:r>
          </a:p>
          <a:p>
            <a:pPr marL="182563" indent="-182563">
              <a:buNone/>
            </a:pPr>
            <a:endParaRPr lang="hu-HU" dirty="0"/>
          </a:p>
          <a:p>
            <a:pPr marL="182563" indent="-182563">
              <a:buNone/>
            </a:pPr>
            <a:endParaRPr lang="hu-HU" dirty="0"/>
          </a:p>
          <a:p>
            <a:pPr marL="182563" indent="-182563">
              <a:buNone/>
            </a:pPr>
            <a:r>
              <a:rPr lang="hu-HU" dirty="0"/>
              <a:t>A fogyasztói kártya rendszer létrehozása befektetést igényel, csak akkor térül meg, ha az adatok elemzéséből sikerül versenyelőnyt kovácsolni!</a:t>
            </a:r>
          </a:p>
          <a:p>
            <a:endParaRPr lang="hu-HU" dirty="0"/>
          </a:p>
          <a:p>
            <a:endParaRPr lang="hu-HU" dirty="0"/>
          </a:p>
        </p:txBody>
      </p:sp>
    </p:spTree>
    <p:extLst>
      <p:ext uri="{BB962C8B-B14F-4D97-AF65-F5344CB8AC3E}">
        <p14:creationId xmlns:p14="http://schemas.microsoft.com/office/powerpoint/2010/main" val="188410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7330" y="2602524"/>
            <a:ext cx="10515600" cy="1128614"/>
          </a:xfrm>
        </p:spPr>
        <p:txBody>
          <a:bodyPr/>
          <a:lstStyle/>
          <a:p>
            <a:pPr algn="ctr"/>
            <a:r>
              <a:rPr lang="hu-HU" dirty="0"/>
              <a:t>Hogyan csinálunk pénzt az adatokból?</a:t>
            </a:r>
          </a:p>
        </p:txBody>
      </p:sp>
    </p:spTree>
    <p:extLst>
      <p:ext uri="{BB962C8B-B14F-4D97-AF65-F5344CB8AC3E}">
        <p14:creationId xmlns:p14="http://schemas.microsoft.com/office/powerpoint/2010/main" val="270976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34572"/>
            <a:ext cx="10793185" cy="5824025"/>
          </a:xfrm>
        </p:spPr>
        <p:txBody>
          <a:bodyPr>
            <a:normAutofit fontScale="85000" lnSpcReduction="10000"/>
          </a:bodyPr>
          <a:lstStyle/>
          <a:p>
            <a:pPr marL="0" indent="0">
              <a:lnSpc>
                <a:spcPct val="120000"/>
              </a:lnSpc>
              <a:buNone/>
            </a:pPr>
            <a:r>
              <a:rPr lang="hu-HU" dirty="0"/>
              <a:t>Az adatbázisból minden háztartásra kiszámíthatjuk, mennyire hűséges hozzánk, és mennyire nyereséges:</a:t>
            </a:r>
          </a:p>
          <a:p>
            <a:pPr marL="538163" indent="-358775">
              <a:lnSpc>
                <a:spcPct val="120000"/>
              </a:lnSpc>
              <a:buNone/>
            </a:pPr>
            <a:r>
              <a:rPr lang="hu-HU" dirty="0"/>
              <a:t>1. A </a:t>
            </a:r>
            <a:r>
              <a:rPr lang="hu-HU" u="sng" dirty="0"/>
              <a:t>hűséges és nyereséges</a:t>
            </a:r>
            <a:r>
              <a:rPr lang="hu-HU" dirty="0"/>
              <a:t> háztartásokat meg kell tartani, egyedi akciókkal jutalmazzuk őket </a:t>
            </a:r>
          </a:p>
          <a:p>
            <a:pPr marL="441325" indent="-261938">
              <a:buNone/>
            </a:pPr>
            <a:r>
              <a:rPr lang="hu-HU" dirty="0"/>
              <a:t>2. A </a:t>
            </a:r>
            <a:r>
              <a:rPr lang="hu-HU" u="sng" dirty="0"/>
              <a:t>hűséges, de nem nyereséges </a:t>
            </a:r>
            <a:r>
              <a:rPr lang="hu-HU" dirty="0"/>
              <a:t>háztartásokból több nyereséget sajtolunk ki:</a:t>
            </a:r>
          </a:p>
          <a:p>
            <a:pPr marL="620713">
              <a:lnSpc>
                <a:spcPct val="120000"/>
              </a:lnSpc>
              <a:spcBef>
                <a:spcPts val="600"/>
              </a:spcBef>
            </a:pPr>
            <a:r>
              <a:rPr lang="hu-HU" dirty="0"/>
              <a:t>Elemezni kell, melyek azok a termékek, amelyek fogyasztása az adott háztartásnál rendszeresen együtt mozog pl.: pizza + ketchup és más hozzávalók</a:t>
            </a:r>
          </a:p>
          <a:p>
            <a:pPr marL="620713">
              <a:lnSpc>
                <a:spcPct val="120000"/>
              </a:lnSpc>
              <a:spcBef>
                <a:spcPts val="600"/>
              </a:spcBef>
            </a:pPr>
            <a:r>
              <a:rPr lang="hu-HU" dirty="0"/>
              <a:t>Látványosan árengedményt vagy kupont adunk a pizzára + szép csendben felemeljük a ketchup és a hozzávalók árát</a:t>
            </a:r>
          </a:p>
          <a:p>
            <a:pPr marL="358775" indent="-179388">
              <a:buNone/>
            </a:pPr>
            <a:r>
              <a:rPr lang="hu-HU" dirty="0"/>
              <a:t>3. A </a:t>
            </a:r>
            <a:r>
              <a:rPr lang="hu-HU" u="sng" dirty="0"/>
              <a:t>nyereséges, de nem hűséges </a:t>
            </a:r>
            <a:r>
              <a:rPr lang="hu-HU" dirty="0"/>
              <a:t>háztartásokat igyekszünk magunkhoz kötni:</a:t>
            </a:r>
          </a:p>
          <a:p>
            <a:pPr marL="620713" indent="0">
              <a:lnSpc>
                <a:spcPct val="120000"/>
              </a:lnSpc>
              <a:spcBef>
                <a:spcPts val="600"/>
              </a:spcBef>
              <a:buNone/>
            </a:pPr>
            <a:r>
              <a:rPr lang="hu-HU" dirty="0"/>
              <a:t>Itt jön az adatbázis-kezelés és az adatbányászat igazi művészete: legálisan hozzáférhető, látszólag semmitmondó adatok statisztikai feldolgozásával bizalmas információkra következtünk!</a:t>
            </a:r>
          </a:p>
          <a:p>
            <a:endParaRPr lang="hu-HU" dirty="0"/>
          </a:p>
        </p:txBody>
      </p:sp>
    </p:spTree>
    <p:extLst>
      <p:ext uri="{BB962C8B-B14F-4D97-AF65-F5344CB8AC3E}">
        <p14:creationId xmlns:p14="http://schemas.microsoft.com/office/powerpoint/2010/main" val="321731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48640" y="379829"/>
            <a:ext cx="11155680" cy="5570805"/>
          </a:xfrm>
        </p:spPr>
        <p:txBody>
          <a:bodyPr>
            <a:normAutofit fontScale="55000" lnSpcReduction="20000"/>
          </a:bodyPr>
          <a:lstStyle/>
          <a:p>
            <a:pPr marL="0" indent="0" algn="ctr">
              <a:lnSpc>
                <a:spcPct val="120000"/>
              </a:lnSpc>
              <a:spcBef>
                <a:spcPts val="0"/>
              </a:spcBef>
              <a:buNone/>
            </a:pPr>
            <a:r>
              <a:rPr lang="hu-HU" sz="5100" b="1" dirty="0"/>
              <a:t>Trükkök</a:t>
            </a:r>
          </a:p>
          <a:p>
            <a:pPr marL="0" indent="0">
              <a:buNone/>
            </a:pPr>
            <a:r>
              <a:rPr lang="hu-HU" sz="3600" dirty="0"/>
              <a:t>A bekért adatok között nem szereplő, de a vásárlásból kideríthető információk.</a:t>
            </a:r>
          </a:p>
          <a:p>
            <a:pPr marL="0" indent="0">
              <a:buNone/>
            </a:pPr>
            <a:r>
              <a:rPr lang="hu-HU" sz="3600" dirty="0"/>
              <a:t>A háztartások tömeges megfigyelése az adatbázisban</a:t>
            </a:r>
          </a:p>
          <a:p>
            <a:pPr marL="261938" indent="0">
              <a:buNone/>
            </a:pPr>
            <a:r>
              <a:rPr lang="hu-HU" sz="3600" u="sng" dirty="0"/>
              <a:t>1.trükk: Iskolás korú gyermek jelenlétének azonosítása:</a:t>
            </a:r>
            <a:endParaRPr lang="hu-HU" sz="3600" dirty="0"/>
          </a:p>
          <a:p>
            <a:pPr marL="538163" lvl="0" indent="0">
              <a:buNone/>
            </a:pPr>
            <a:r>
              <a:rPr lang="hu-HU" sz="3600" u="sng" dirty="0"/>
              <a:t>Indikátor:</a:t>
            </a:r>
            <a:r>
              <a:rPr lang="hu-HU" sz="3600" dirty="0"/>
              <a:t> iskolakezdéskor figyelni az írószer-papír vásárlásokat</a:t>
            </a:r>
          </a:p>
          <a:p>
            <a:pPr marL="538163" lvl="0" indent="0">
              <a:lnSpc>
                <a:spcPct val="120000"/>
              </a:lnSpc>
              <a:buNone/>
            </a:pPr>
            <a:r>
              <a:rPr lang="hu-HU" sz="3600" u="sng" dirty="0"/>
              <a:t>Akció:</a:t>
            </a:r>
            <a:r>
              <a:rPr lang="hu-HU" sz="3600" dirty="0"/>
              <a:t> gyerekekre érzelmileg becélzott reklámanyag és kuponok postázása (pl. </a:t>
            </a:r>
            <a:r>
              <a:rPr lang="hu-HU" sz="3600" dirty="0" err="1"/>
              <a:t>Batman</a:t>
            </a:r>
            <a:r>
              <a:rPr lang="hu-HU" sz="3600" dirty="0"/>
              <a:t>, </a:t>
            </a:r>
            <a:r>
              <a:rPr lang="hu-HU" sz="3600" dirty="0" err="1"/>
              <a:t>Spiderman</a:t>
            </a:r>
            <a:r>
              <a:rPr lang="hu-HU" sz="3600" dirty="0"/>
              <a:t>)</a:t>
            </a:r>
          </a:p>
          <a:p>
            <a:pPr marL="538163" lvl="0" indent="0">
              <a:lnSpc>
                <a:spcPct val="120000"/>
              </a:lnSpc>
              <a:spcBef>
                <a:spcPts val="0"/>
              </a:spcBef>
              <a:buNone/>
            </a:pPr>
            <a:r>
              <a:rPr lang="hu-HU" sz="3600" u="sng" dirty="0"/>
              <a:t>Eredmény:</a:t>
            </a:r>
            <a:r>
              <a:rPr lang="hu-HU" sz="3600" dirty="0"/>
              <a:t> ki fogja követelni a vásárlást</a:t>
            </a:r>
          </a:p>
          <a:p>
            <a:pPr marL="261938" indent="0">
              <a:lnSpc>
                <a:spcPct val="120000"/>
              </a:lnSpc>
              <a:spcBef>
                <a:spcPts val="1200"/>
              </a:spcBef>
              <a:buNone/>
            </a:pPr>
            <a:r>
              <a:rPr lang="hu-HU" sz="3600" u="sng" dirty="0"/>
              <a:t>2.trükk: Családi ünnepek időpontjainak azonosítása:</a:t>
            </a:r>
            <a:endParaRPr lang="hu-HU" sz="3600" dirty="0"/>
          </a:p>
          <a:p>
            <a:pPr marL="538163" lvl="0" indent="0">
              <a:buNone/>
            </a:pPr>
            <a:r>
              <a:rPr lang="hu-HU" sz="3600" u="sng" dirty="0"/>
              <a:t>Indikátor:</a:t>
            </a:r>
            <a:r>
              <a:rPr lang="hu-HU" sz="3600" dirty="0"/>
              <a:t> virág + szalvéta + papírpohár + gyertya</a:t>
            </a:r>
          </a:p>
          <a:p>
            <a:pPr marL="538163" lvl="0" indent="0">
              <a:buNone/>
            </a:pPr>
            <a:r>
              <a:rPr lang="hu-HU" sz="3600" u="sng" dirty="0"/>
              <a:t>Akció:</a:t>
            </a:r>
            <a:r>
              <a:rPr lang="hu-HU" sz="3600" dirty="0"/>
              <a:t> dátumot feljegyezni, a következő évben integrált „parti-rendezés” engedménycsomag</a:t>
            </a:r>
          </a:p>
          <a:p>
            <a:pPr marL="538163" lvl="0" indent="0">
              <a:lnSpc>
                <a:spcPct val="120000"/>
              </a:lnSpc>
              <a:spcBef>
                <a:spcPts val="0"/>
              </a:spcBef>
              <a:buNone/>
            </a:pPr>
            <a:r>
              <a:rPr lang="hu-HU" sz="3600" u="sng" dirty="0"/>
              <a:t>Eredmény:</a:t>
            </a:r>
            <a:r>
              <a:rPr lang="hu-HU" sz="3600" dirty="0"/>
              <a:t> a teljes ünnepi bevásárlás (buli) megszerzése a versenytársak elől</a:t>
            </a:r>
          </a:p>
          <a:p>
            <a:pPr marL="261938" indent="0">
              <a:lnSpc>
                <a:spcPct val="120000"/>
              </a:lnSpc>
              <a:spcBef>
                <a:spcPts val="1200"/>
              </a:spcBef>
              <a:buNone/>
            </a:pPr>
            <a:r>
              <a:rPr lang="hu-HU" sz="3600" u="sng" dirty="0"/>
              <a:t>3.trükk: Nők teherbe esésének azonosítása:</a:t>
            </a:r>
            <a:endParaRPr lang="hu-HU" sz="3600" dirty="0"/>
          </a:p>
          <a:p>
            <a:pPr marL="538163" lvl="0" indent="0">
              <a:buNone/>
            </a:pPr>
            <a:r>
              <a:rPr lang="hu-HU" sz="3600" u="sng" dirty="0"/>
              <a:t>Indikátor:</a:t>
            </a:r>
            <a:r>
              <a:rPr lang="hu-HU" sz="3600" dirty="0"/>
              <a:t> betét/tampon vásárlás periodicitásának statisztikai elemzése Spektrális Analízissel</a:t>
            </a:r>
          </a:p>
          <a:p>
            <a:pPr marL="538163" lvl="0" indent="0">
              <a:buNone/>
            </a:pPr>
            <a:r>
              <a:rPr lang="hu-HU" sz="3600" u="sng" dirty="0"/>
              <a:t>Akció:</a:t>
            </a:r>
            <a:r>
              <a:rPr lang="hu-HU" sz="3600" dirty="0"/>
              <a:t> az előrebecsült „</a:t>
            </a:r>
            <a:r>
              <a:rPr lang="hu-HU" sz="3600" dirty="0" err="1"/>
              <a:t>D-day</a:t>
            </a:r>
            <a:r>
              <a:rPr lang="hu-HU" sz="3600" dirty="0"/>
              <a:t>” előtt három hónappal pelenka-kupon csomagot küldeni</a:t>
            </a:r>
          </a:p>
          <a:p>
            <a:pPr marL="538163" lvl="0" indent="0">
              <a:buNone/>
            </a:pPr>
            <a:r>
              <a:rPr lang="hu-HU" sz="3600" u="sng" dirty="0"/>
              <a:t>Eredmény:</a:t>
            </a:r>
            <a:r>
              <a:rPr lang="hu-HU" sz="3600" dirty="0"/>
              <a:t> A papírpelenka brutális árréssel rendelkező termék!</a:t>
            </a:r>
          </a:p>
        </p:txBody>
      </p:sp>
    </p:spTree>
    <p:extLst>
      <p:ext uri="{BB962C8B-B14F-4D97-AF65-F5344CB8AC3E}">
        <p14:creationId xmlns:p14="http://schemas.microsoft.com/office/powerpoint/2010/main" val="235318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29389" y="622073"/>
            <a:ext cx="11489479" cy="5805902"/>
          </a:xfrm>
        </p:spPr>
        <p:txBody>
          <a:bodyPr>
            <a:normAutofit lnSpcReduction="10000"/>
          </a:bodyPr>
          <a:lstStyle/>
          <a:p>
            <a:pPr marL="0" indent="0">
              <a:lnSpc>
                <a:spcPct val="110000"/>
              </a:lnSpc>
              <a:spcBef>
                <a:spcPts val="0"/>
              </a:spcBef>
              <a:buNone/>
            </a:pPr>
            <a:r>
              <a:rPr lang="hu-HU" sz="4000" b="1" dirty="0">
                <a:latin typeface="Times New Roman" panose="02020603050405020304" pitchFamily="18" charset="0"/>
                <a:cs typeface="Times New Roman" panose="02020603050405020304" pitchFamily="18" charset="0"/>
              </a:rPr>
              <a:t>Bemutatkozás</a:t>
            </a:r>
          </a:p>
          <a:p>
            <a:pPr marL="0" indent="0">
              <a:lnSpc>
                <a:spcPct val="100000"/>
              </a:lnSpc>
              <a:spcBef>
                <a:spcPts val="600"/>
              </a:spcBef>
              <a:spcAft>
                <a:spcPts val="1200"/>
              </a:spcAft>
              <a:buNone/>
            </a:pPr>
            <a:r>
              <a:rPr lang="hu-HU" sz="3200" b="1" dirty="0"/>
              <a:t>Információs Rendszerek Tanszék</a:t>
            </a:r>
          </a:p>
          <a:p>
            <a:pPr marL="0" indent="0">
              <a:lnSpc>
                <a:spcPct val="110000"/>
              </a:lnSpc>
              <a:spcBef>
                <a:spcPts val="600"/>
              </a:spcBef>
              <a:spcAft>
                <a:spcPts val="600"/>
              </a:spcAft>
              <a:buNone/>
            </a:pPr>
            <a:r>
              <a:rPr lang="hu-HU" b="1" dirty="0"/>
              <a:t>Címe:</a:t>
            </a:r>
            <a:r>
              <a:rPr lang="hu-HU" dirty="0"/>
              <a:t>	1117 Budapest Pázmány Péter sétány 1/C. </a:t>
            </a:r>
          </a:p>
          <a:p>
            <a:pPr marL="0" indent="0">
              <a:lnSpc>
                <a:spcPct val="100000"/>
              </a:lnSpc>
              <a:spcBef>
                <a:spcPts val="600"/>
              </a:spcBef>
              <a:spcAft>
                <a:spcPts val="600"/>
              </a:spcAft>
              <a:buNone/>
            </a:pPr>
            <a:r>
              <a:rPr lang="hu-HU" b="1" dirty="0"/>
              <a:t>Tel.:</a:t>
            </a:r>
            <a:r>
              <a:rPr lang="hu-HU" dirty="0"/>
              <a:t>	(+36 1) 381-2143</a:t>
            </a:r>
          </a:p>
          <a:p>
            <a:pPr marL="0" indent="0">
              <a:lnSpc>
                <a:spcPct val="100000"/>
              </a:lnSpc>
              <a:spcBef>
                <a:spcPts val="600"/>
              </a:spcBef>
              <a:spcAft>
                <a:spcPts val="600"/>
              </a:spcAft>
              <a:buNone/>
            </a:pPr>
            <a:r>
              <a:rPr lang="hu-HU" b="1" dirty="0"/>
              <a:t>Tanszékvezető</a:t>
            </a:r>
            <a:r>
              <a:rPr lang="hu-HU" dirty="0"/>
              <a:t>	</a:t>
            </a:r>
            <a:r>
              <a:rPr lang="hu-HU" u="sng" dirty="0"/>
              <a:t>Dr. Laki Sándor</a:t>
            </a:r>
            <a:r>
              <a:rPr lang="hu-HU" dirty="0"/>
              <a:t> egyetemi docens</a:t>
            </a:r>
          </a:p>
          <a:p>
            <a:pPr marL="0" indent="0">
              <a:lnSpc>
                <a:spcPct val="100000"/>
              </a:lnSpc>
              <a:spcBef>
                <a:spcPts val="600"/>
              </a:spcBef>
              <a:spcAft>
                <a:spcPts val="1200"/>
              </a:spcAft>
              <a:buNone/>
            </a:pPr>
            <a:r>
              <a:rPr lang="hu-HU" b="1" dirty="0"/>
              <a:t>Tanszéki honlap:</a:t>
            </a:r>
            <a:r>
              <a:rPr lang="hu-HU" dirty="0"/>
              <a:t>	</a:t>
            </a:r>
            <a:r>
              <a:rPr lang="hu-HU" u="sng" dirty="0">
                <a:hlinkClick r:id="rId2"/>
              </a:rPr>
              <a:t>http://irtsz.inf.elte.hu/</a:t>
            </a:r>
            <a:endParaRPr lang="hu-HU" dirty="0"/>
          </a:p>
          <a:p>
            <a:pPr marL="0" indent="0">
              <a:spcBef>
                <a:spcPts val="1200"/>
              </a:spcBef>
              <a:buNone/>
              <a:tabLst>
                <a:tab pos="1431925" algn="l"/>
                <a:tab pos="6638925" algn="l"/>
              </a:tabLst>
            </a:pPr>
            <a:r>
              <a:rPr lang="hu-HU" dirty="0"/>
              <a:t>Előadó:	Brányi László (ELTE IK) 	Gyakorlat: Dr. Hajas Csilla</a:t>
            </a:r>
          </a:p>
          <a:p>
            <a:pPr marL="0" indent="0">
              <a:buNone/>
              <a:tabLst>
                <a:tab pos="1431925" algn="l"/>
                <a:tab pos="6638925" algn="l"/>
              </a:tabLst>
            </a:pPr>
            <a:r>
              <a:rPr lang="hu-HU" dirty="0"/>
              <a:t>Honlap:	</a:t>
            </a:r>
            <a:r>
              <a:rPr lang="hu-HU" u="sng" dirty="0">
                <a:hlinkClick r:id="rId3"/>
              </a:rPr>
              <a:t>http://people.inf.elte.hu/branyi</a:t>
            </a:r>
            <a:r>
              <a:rPr lang="hu-HU" dirty="0"/>
              <a:t>	</a:t>
            </a:r>
            <a:r>
              <a:rPr lang="hu-HU" u="sng" dirty="0"/>
              <a:t>https://sila.hajas.elte.hu/</a:t>
            </a:r>
            <a:endParaRPr lang="hu-HU" dirty="0"/>
          </a:p>
          <a:p>
            <a:pPr marL="0" indent="0">
              <a:buNone/>
              <a:tabLst>
                <a:tab pos="1431925" algn="l"/>
                <a:tab pos="6638925" algn="l"/>
              </a:tabLst>
            </a:pPr>
            <a:r>
              <a:rPr lang="hu-HU" dirty="0"/>
              <a:t>Email:	</a:t>
            </a:r>
            <a:r>
              <a:rPr lang="hu-HU" u="sng" dirty="0">
                <a:hlinkClick r:id="rId4"/>
              </a:rPr>
              <a:t>branyi@inf.elte.hu</a:t>
            </a:r>
            <a:r>
              <a:rPr lang="hu-HU" dirty="0"/>
              <a:t>	</a:t>
            </a:r>
            <a:r>
              <a:rPr lang="hu-HU" dirty="0" err="1"/>
              <a:t>sila.hajas</a:t>
            </a:r>
            <a:r>
              <a:rPr lang="hu-HU" dirty="0"/>
              <a:t>(a)gmail.com</a:t>
            </a:r>
          </a:p>
          <a:p>
            <a:pPr marL="0" indent="0">
              <a:buNone/>
              <a:tabLst>
                <a:tab pos="1431925" algn="l"/>
                <a:tab pos="6638925" algn="l"/>
              </a:tabLst>
            </a:pPr>
            <a:r>
              <a:rPr lang="hu-HU" dirty="0"/>
              <a:t>Szoba:	IK Déli ép. 2-504	IK Déli ép. 2-507</a:t>
            </a:r>
          </a:p>
          <a:p>
            <a:pPr marL="0" indent="0">
              <a:buNone/>
            </a:pPr>
            <a:endParaRPr lang="hu-HU" b="1" dirty="0"/>
          </a:p>
          <a:p>
            <a:endParaRPr lang="hu-HU" dirty="0"/>
          </a:p>
        </p:txBody>
      </p:sp>
      <p:pic>
        <p:nvPicPr>
          <p:cNvPr id="4" name="Kép 3" descr="ELTE"/>
          <p:cNvPicPr/>
          <p:nvPr/>
        </p:nvPicPr>
        <p:blipFill>
          <a:blip r:embed="rId5">
            <a:extLst>
              <a:ext uri="{28A0092B-C50C-407E-A947-70E740481C1C}">
                <a14:useLocalDpi xmlns:a14="http://schemas.microsoft.com/office/drawing/2010/main" val="0"/>
              </a:ext>
            </a:extLst>
          </a:blip>
          <a:srcRect/>
          <a:stretch>
            <a:fillRect/>
          </a:stretch>
        </p:blipFill>
        <p:spPr bwMode="auto">
          <a:xfrm>
            <a:off x="9986683" y="622073"/>
            <a:ext cx="2032186" cy="2121127"/>
          </a:xfrm>
          <a:prstGeom prst="rect">
            <a:avLst/>
          </a:prstGeom>
          <a:noFill/>
          <a:ln>
            <a:noFill/>
          </a:ln>
        </p:spPr>
      </p:pic>
    </p:spTree>
    <p:extLst>
      <p:ext uri="{BB962C8B-B14F-4D97-AF65-F5344CB8AC3E}">
        <p14:creationId xmlns:p14="http://schemas.microsoft.com/office/powerpoint/2010/main" val="351621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99049" y="538843"/>
            <a:ext cx="4662268" cy="2626388"/>
          </a:xfrm>
        </p:spPr>
        <p:txBody>
          <a:bodyPr/>
          <a:lstStyle/>
          <a:p>
            <a:pPr marL="0" indent="0">
              <a:buNone/>
            </a:pPr>
            <a:r>
              <a:rPr lang="hu-HU" sz="3200" b="1" u="sng" dirty="0"/>
              <a:t>Még egy példa:</a:t>
            </a:r>
          </a:p>
          <a:p>
            <a:pPr marL="0" indent="0">
              <a:buNone/>
            </a:pPr>
            <a:r>
              <a:rPr lang="hu-HU" dirty="0"/>
              <a:t>közösségi személyszállító </a:t>
            </a:r>
          </a:p>
          <a:p>
            <a:pPr marL="0" indent="0">
              <a:buNone/>
            </a:pPr>
            <a:r>
              <a:rPr lang="hu-HU" dirty="0"/>
              <a:t>szolgáltatás</a:t>
            </a:r>
          </a:p>
          <a:p>
            <a:pPr marL="0" indent="0">
              <a:buNone/>
            </a:pPr>
            <a:endParaRPr lang="hu-HU" dirty="0"/>
          </a:p>
          <a:p>
            <a:pPr marL="0" indent="0">
              <a:buNone/>
            </a:pPr>
            <a:r>
              <a:rPr lang="hu-HU" dirty="0"/>
              <a:t>Kezdetben mit tudnak rólunk:</a:t>
            </a:r>
          </a:p>
          <a:p>
            <a:endParaRPr lang="hu-HU" dirty="0"/>
          </a:p>
        </p:txBody>
      </p:sp>
      <p:pic>
        <p:nvPicPr>
          <p:cNvPr id="4" name="Kép 3"/>
          <p:cNvPicPr/>
          <p:nvPr/>
        </p:nvPicPr>
        <p:blipFill>
          <a:blip r:embed="rId2"/>
          <a:stretch>
            <a:fillRect/>
          </a:stretch>
        </p:blipFill>
        <p:spPr>
          <a:xfrm>
            <a:off x="5261317" y="538843"/>
            <a:ext cx="6597748" cy="5890092"/>
          </a:xfrm>
          <a:prstGeom prst="rect">
            <a:avLst/>
          </a:prstGeom>
        </p:spPr>
      </p:pic>
    </p:spTree>
    <p:extLst>
      <p:ext uri="{BB962C8B-B14F-4D97-AF65-F5344CB8AC3E}">
        <p14:creationId xmlns:p14="http://schemas.microsoft.com/office/powerpoint/2010/main" val="346902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949547" y="1326634"/>
            <a:ext cx="8348003" cy="1852665"/>
          </a:xfrm>
        </p:spPr>
        <p:txBody>
          <a:bodyPr/>
          <a:lstStyle/>
          <a:p>
            <a:pPr marL="182563" indent="-182563">
              <a:lnSpc>
                <a:spcPct val="150000"/>
              </a:lnSpc>
              <a:buNone/>
            </a:pPr>
            <a:r>
              <a:rPr lang="hu-HU" sz="3200" dirty="0"/>
              <a:t>A gyakori használat után milyen információkra lehet következtetni a mikor-hova utazásokból?</a:t>
            </a:r>
          </a:p>
          <a:p>
            <a:pPr>
              <a:lnSpc>
                <a:spcPct val="150000"/>
              </a:lnSpc>
            </a:pPr>
            <a:endParaRPr lang="hu-HU" dirty="0"/>
          </a:p>
        </p:txBody>
      </p:sp>
    </p:spTree>
    <p:extLst>
      <p:ext uri="{BB962C8B-B14F-4D97-AF65-F5344CB8AC3E}">
        <p14:creationId xmlns:p14="http://schemas.microsoft.com/office/powerpoint/2010/main" val="168798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5127" y="815926"/>
            <a:ext cx="10515600" cy="5364212"/>
          </a:xfrm>
        </p:spPr>
        <p:txBody>
          <a:bodyPr/>
          <a:lstStyle/>
          <a:p>
            <a:pPr marL="174625" indent="0"/>
            <a:r>
              <a:rPr lang="hu-HU" dirty="0"/>
              <a:t>Lakcím			          (innen indul-ide érkezik legtöbbször)</a:t>
            </a:r>
          </a:p>
          <a:p>
            <a:pPr marL="174625" indent="0"/>
            <a:r>
              <a:rPr lang="hu-HU" dirty="0"/>
              <a:t>Munkahely címe, neve 	          (ide megy munkanapokon)</a:t>
            </a:r>
          </a:p>
          <a:p>
            <a:pPr marL="174625" indent="0"/>
            <a:r>
              <a:rPr lang="hu-HU" dirty="0"/>
              <a:t>Vásárlási szokások 	          (a gyakran látogatott bolt címe alapján)</a:t>
            </a:r>
          </a:p>
          <a:p>
            <a:pPr marL="174625" indent="0"/>
            <a:r>
              <a:rPr lang="hu-HU" dirty="0"/>
              <a:t>Barát\barátnő címe	          (munka közben, után </a:t>
            </a:r>
            <a:r>
              <a:rPr lang="hu-HU" dirty="0" err="1"/>
              <a:t>stb</a:t>
            </a:r>
            <a:r>
              <a:rPr lang="hu-HU" dirty="0"/>
              <a:t> ide megy)</a:t>
            </a:r>
          </a:p>
          <a:p>
            <a:pPr marL="174625" indent="0"/>
            <a:r>
              <a:rPr lang="hu-HU" dirty="0"/>
              <a:t>Orvosi rendelő – betegségek (ritkábban ide megy, rendelő van a 						 címen, betegség típusa)</a:t>
            </a:r>
          </a:p>
          <a:p>
            <a:pPr marL="174625" indent="0"/>
            <a:r>
              <a:rPr lang="hu-HU" dirty="0"/>
              <a:t>Hobby				(hétvégeken hova megy, mely speciális 					  boltokat látogatja)</a:t>
            </a:r>
          </a:p>
          <a:p>
            <a:pPr marL="174625" indent="0"/>
            <a:r>
              <a:rPr lang="hu-HU" dirty="0" err="1"/>
              <a:t>stb</a:t>
            </a:r>
            <a:endParaRPr lang="hu-HU" dirty="0"/>
          </a:p>
          <a:p>
            <a:endParaRPr lang="hu-HU" dirty="0"/>
          </a:p>
        </p:txBody>
      </p:sp>
    </p:spTree>
    <p:extLst>
      <p:ext uri="{BB962C8B-B14F-4D97-AF65-F5344CB8AC3E}">
        <p14:creationId xmlns:p14="http://schemas.microsoft.com/office/powerpoint/2010/main" val="387451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6CCBD16-6EF1-9282-C575-48D299F09016}"/>
              </a:ext>
            </a:extLst>
          </p:cNvPr>
          <p:cNvSpPr>
            <a:spLocks noGrp="1"/>
          </p:cNvSpPr>
          <p:nvPr>
            <p:ph idx="1"/>
          </p:nvPr>
        </p:nvSpPr>
        <p:spPr>
          <a:xfrm>
            <a:off x="334296" y="226143"/>
            <a:ext cx="11543071" cy="5732206"/>
          </a:xfrm>
        </p:spPr>
        <p:txBody>
          <a:bodyPr>
            <a:normAutofit fontScale="70000" lnSpcReduction="20000"/>
          </a:bodyPr>
          <a:lstStyle/>
          <a:p>
            <a:pPr marL="180340" algn="just">
              <a:lnSpc>
                <a:spcPct val="115000"/>
              </a:lnSpc>
              <a:spcBef>
                <a:spcPts val="600"/>
              </a:spcBef>
              <a:spcAft>
                <a:spcPts val="600"/>
              </a:spcAft>
            </a:pPr>
            <a:r>
              <a:rPr lang="en-US" sz="2100" dirty="0">
                <a:effectLst/>
                <a:latin typeface="Times New Roman" panose="02020603050405020304" pitchFamily="18" charset="0"/>
                <a:ea typeface="Times New Roman" panose="02020603050405020304" pitchFamily="18" charset="0"/>
              </a:rPr>
              <a:t>Ha </a:t>
            </a:r>
            <a:r>
              <a:rPr lang="en-US" sz="2100" dirty="0" err="1">
                <a:effectLst/>
                <a:latin typeface="Times New Roman" panose="02020603050405020304" pitchFamily="18" charset="0"/>
                <a:ea typeface="Times New Roman" panose="02020603050405020304" pitchFamily="18" charset="0"/>
              </a:rPr>
              <a:t>úgy</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gondolja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hogy</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ezek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nem</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fontos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kérdések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gondolja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át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újra</a:t>
            </a:r>
            <a:r>
              <a:rPr lang="en-US" sz="2100" dirty="0">
                <a:effectLst/>
                <a:latin typeface="Times New Roman" panose="02020603050405020304" pitchFamily="18" charset="0"/>
                <a:ea typeface="Times New Roman" panose="02020603050405020304" pitchFamily="18" charset="0"/>
              </a:rPr>
              <a:t>! A </a:t>
            </a:r>
            <a:r>
              <a:rPr lang="en-US" sz="2100" dirty="0" err="1">
                <a:effectLst/>
                <a:latin typeface="Times New Roman" panose="02020603050405020304" pitchFamily="18" charset="0"/>
                <a:ea typeface="Times New Roman" panose="02020603050405020304" pitchFamily="18" charset="0"/>
              </a:rPr>
              <a:t>kormányok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nagyon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komolyan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veszik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ezeket</a:t>
            </a:r>
            <a:r>
              <a:rPr lang="en-US" sz="2100" dirty="0">
                <a:effectLst/>
                <a:latin typeface="Times New Roman" panose="02020603050405020304" pitchFamily="18" charset="0"/>
                <a:ea typeface="Times New Roman" panose="02020603050405020304" pitchFamily="18" charset="0"/>
              </a:rPr>
              <a:t> a </a:t>
            </a:r>
            <a:r>
              <a:rPr lang="en-US" sz="2100" dirty="0" err="1">
                <a:effectLst/>
                <a:latin typeface="Times New Roman" panose="02020603050405020304" pitchFamily="18" charset="0"/>
                <a:ea typeface="Times New Roman" panose="02020603050405020304" pitchFamily="18" charset="0"/>
              </a:rPr>
              <a:t>dolgokat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Íme</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például</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néhány</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nagyobb</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bírság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amelyet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olyan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vállalatokra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szabtak</a:t>
            </a:r>
            <a:r>
              <a:rPr lang="en-US" sz="2100" dirty="0">
                <a:effectLst/>
                <a:latin typeface="Times New Roman" panose="02020603050405020304" pitchFamily="18" charset="0"/>
                <a:ea typeface="Times New Roman" panose="02020603050405020304" pitchFamily="18" charset="0"/>
              </a:rPr>
              <a:t> ki, </a:t>
            </a:r>
            <a:r>
              <a:rPr lang="en-US" sz="2100" dirty="0" err="1">
                <a:effectLst/>
                <a:latin typeface="Times New Roman" panose="02020603050405020304" pitchFamily="18" charset="0"/>
                <a:ea typeface="Times New Roman" panose="02020603050405020304" pitchFamily="18" charset="0"/>
              </a:rPr>
              <a:t>amelyek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nem</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védték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megfelelően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az</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adataikat</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err="1">
                <a:effectLst/>
                <a:latin typeface="Segoe UI Symbol" panose="020B0502040204020203" pitchFamily="34" charset="0"/>
                <a:ea typeface="Times New Roman" panose="02020603050405020304" pitchFamily="18" charset="0"/>
                <a:cs typeface="Segoe UI Symbol" panose="020B0502040204020203" pitchFamily="34" charset="0"/>
              </a:rPr>
              <a:t>Athéni</a:t>
            </a:r>
            <a:r>
              <a:rPr lang="en-US" sz="2100" b="1"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err="1">
                <a:effectLst/>
                <a:latin typeface="Segoe UI Symbol" panose="020B0502040204020203" pitchFamily="34" charset="0"/>
                <a:ea typeface="Times New Roman" panose="02020603050405020304" pitchFamily="18" charset="0"/>
                <a:cs typeface="Segoe UI Symbol" panose="020B0502040204020203" pitchFamily="34" charset="0"/>
              </a:rPr>
              <a:t>Ortopédiai</a:t>
            </a:r>
            <a:r>
              <a:rPr lang="en-US" sz="2100" b="1"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err="1">
                <a:effectLst/>
                <a:latin typeface="Segoe UI Symbol" panose="020B0502040204020203" pitchFamily="34" charset="0"/>
                <a:ea typeface="Times New Roman" panose="02020603050405020304" pitchFamily="18" charset="0"/>
                <a:cs typeface="Segoe UI Symbol" panose="020B0502040204020203" pitchFamily="34" charset="0"/>
              </a:rPr>
              <a:t>Klinika</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- 1,5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dolláros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HIPAA-</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büntetés</a:t>
            </a:r>
            <a:endParaRPr lang="hu-HU" sz="2100" dirty="0">
              <a:effectLst/>
              <a:latin typeface="Times New Roman" panose="02020603050405020304" pitchFamily="18" charset="0"/>
              <a:ea typeface="Times New Roman" panose="02020603050405020304" pitchFamily="18" charset="0"/>
            </a:endParaRPr>
          </a:p>
          <a:p>
            <a:pPr marL="630555" indent="-269875" algn="just">
              <a:lnSpc>
                <a:spcPct val="115000"/>
              </a:lnSpc>
              <a:spcBef>
                <a:spcPts val="600"/>
              </a:spcBef>
              <a:spcAft>
                <a:spcPts val="600"/>
              </a:spcAf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CHSPSC</a:t>
            </a:r>
            <a:r>
              <a:rPr lang="en-US" sz="2100" b="1" dirty="0">
                <a:effectLst/>
                <a:latin typeface="Segoe UI Symbol" panose="020B0502040204020203" pitchFamily="34" charset="0"/>
                <a:ea typeface="Times New Roman" panose="02020603050405020304" pitchFamily="18" charset="0"/>
                <a:cs typeface="Segoe UI Symbol" panose="020B0502040204020203" pitchFamily="34" charset="0"/>
              </a:rPr>
              <a:t> LLC</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- 2,3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dolláros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HIPAA-</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büntetés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és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5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dolláros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egyezség</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egy</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28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államban</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indított</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peres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eljárás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során</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Segoe UI Symbol" panose="020B0502040204020203" pitchFamily="34" charset="0"/>
                <a:ea typeface="Times New Roman" panose="02020603050405020304" pitchFamily="18" charset="0"/>
                <a:cs typeface="Segoe UI Symbol" panose="020B0502040204020203" pitchFamily="34" charset="0"/>
              </a:rPr>
              <a:t>Google LLC</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- 60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eurós</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(68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millió</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dollár</a:t>
            </a: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GDPR-</a:t>
            </a:r>
            <a:r>
              <a:rPr lang="en-US" sz="2100" dirty="0" err="1">
                <a:effectLst/>
                <a:latin typeface="Segoe UI Symbol" panose="020B0502040204020203" pitchFamily="34" charset="0"/>
                <a:ea typeface="Times New Roman" panose="02020603050405020304" pitchFamily="18" charset="0"/>
                <a:cs typeface="Segoe UI Symbol" panose="020B0502040204020203" pitchFamily="34" charset="0"/>
              </a:rPr>
              <a:t>bírság</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Facebook</a:t>
            </a:r>
            <a:r>
              <a:rPr lang="en-US" sz="2100" dirty="0">
                <a:effectLst/>
                <a:latin typeface="Times New Roman" panose="02020603050405020304" pitchFamily="18" charset="0"/>
                <a:ea typeface="Times New Roman" panose="02020603050405020304" pitchFamily="18" charset="0"/>
              </a:rPr>
              <a:t> - 60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EUR (68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USD) GDPR-</a:t>
            </a:r>
            <a:r>
              <a:rPr lang="en-US" sz="2100" dirty="0" err="1">
                <a:effectLst/>
                <a:latin typeface="Times New Roman" panose="02020603050405020304" pitchFamily="18" charset="0"/>
                <a:ea typeface="Times New Roman" panose="02020603050405020304" pitchFamily="18" charset="0"/>
              </a:rPr>
              <a:t>bírság</a:t>
            </a:r>
            <a:endParaRPr lang="hu-HU" sz="2100" dirty="0">
              <a:effectLst/>
              <a:latin typeface="Times New Roman" panose="02020603050405020304" pitchFamily="18" charset="0"/>
              <a:ea typeface="Times New Roman" panose="02020603050405020304" pitchFamily="18" charset="0"/>
            </a:endParaRPr>
          </a:p>
          <a:p>
            <a:pPr marL="630555" indent="-269875" algn="just">
              <a:lnSpc>
                <a:spcPct val="115000"/>
              </a:lnSpc>
              <a:spcBef>
                <a:spcPts val="600"/>
              </a:spcBef>
              <a:spcAft>
                <a:spcPts val="600"/>
              </a:spcAf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Premera Blue Cross</a:t>
            </a:r>
            <a:r>
              <a:rPr lang="en-US" sz="2100" dirty="0">
                <a:effectLst/>
                <a:latin typeface="Times New Roman" panose="02020603050405020304" pitchFamily="18" charset="0"/>
                <a:ea typeface="Times New Roman" panose="02020603050405020304" pitchFamily="18" charset="0"/>
              </a:rPr>
              <a:t>- 6,85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dolláros</a:t>
            </a:r>
            <a:r>
              <a:rPr lang="en-US" sz="2100" dirty="0">
                <a:effectLst/>
                <a:latin typeface="Times New Roman" panose="02020603050405020304" pitchFamily="18" charset="0"/>
                <a:ea typeface="Times New Roman" panose="02020603050405020304" pitchFamily="18" charset="0"/>
              </a:rPr>
              <a:t> HIPAA-</a:t>
            </a:r>
            <a:r>
              <a:rPr lang="en-US" sz="2100" dirty="0" err="1">
                <a:effectLst/>
                <a:latin typeface="Times New Roman" panose="02020603050405020304" pitchFamily="18" charset="0"/>
                <a:ea typeface="Times New Roman" panose="02020603050405020304" pitchFamily="18" charset="0"/>
              </a:rPr>
              <a:t>bírság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valamint</a:t>
            </a:r>
            <a:r>
              <a:rPr lang="en-US" sz="2100" dirty="0">
                <a:effectLst/>
                <a:latin typeface="Times New Roman" panose="02020603050405020304" pitchFamily="18" charset="0"/>
                <a:ea typeface="Times New Roman" panose="02020603050405020304" pitchFamily="18" charset="0"/>
              </a:rPr>
              <a:t> 10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dolláros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több</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államra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kiterjedő</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jogi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megállapodás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a:t>
            </a:r>
            <a:r>
              <a:rPr lang="en-US" sz="2100" dirty="0">
                <a:effectLst/>
                <a:latin typeface="Times New Roman" panose="02020603050405020304" pitchFamily="18" charset="0"/>
                <a:ea typeface="Times New Roman" panose="02020603050405020304" pitchFamily="18" charset="0"/>
              </a:rPr>
              <a:t> 74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dolláros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csoportos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kereset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összesen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több</a:t>
            </a:r>
            <a:r>
              <a:rPr lang="en-US" sz="2100" dirty="0">
                <a:effectLst/>
                <a:latin typeface="Times New Roman" panose="02020603050405020304" pitchFamily="18" charset="0"/>
                <a:ea typeface="Times New Roman" panose="02020603050405020304" pitchFamily="18" charset="0"/>
              </a:rPr>
              <a:t> mint 90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Google </a:t>
            </a:r>
            <a:r>
              <a:rPr lang="en-US" sz="2100" b="1" dirty="0" err="1">
                <a:effectLst/>
                <a:latin typeface="Times New Roman" panose="02020603050405020304" pitchFamily="18" charset="0"/>
                <a:ea typeface="Times New Roman" panose="02020603050405020304" pitchFamily="18" charset="0"/>
              </a:rPr>
              <a:t>Írország</a:t>
            </a:r>
            <a:r>
              <a:rPr lang="en-US" sz="2100" dirty="0">
                <a:effectLst/>
                <a:latin typeface="Times New Roman" panose="02020603050405020304" pitchFamily="18" charset="0"/>
                <a:ea typeface="Times New Roman" panose="02020603050405020304" pitchFamily="18" charset="0"/>
              </a:rPr>
              <a:t> - 90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eurós</a:t>
            </a:r>
            <a:r>
              <a:rPr lang="en-US" sz="2100" dirty="0">
                <a:effectLst/>
                <a:latin typeface="Times New Roman" panose="02020603050405020304" pitchFamily="18" charset="0"/>
                <a:ea typeface="Times New Roman" panose="02020603050405020304" pitchFamily="18" charset="0"/>
              </a:rPr>
              <a:t> (102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GDPR-</a:t>
            </a:r>
            <a:r>
              <a:rPr lang="en-US" sz="2100" dirty="0" err="1">
                <a:effectLst/>
                <a:latin typeface="Times New Roman" panose="02020603050405020304" pitchFamily="18" charset="0"/>
                <a:ea typeface="Times New Roman" panose="02020603050405020304" pitchFamily="18" charset="0"/>
              </a:rPr>
              <a:t>bírság</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Uber</a:t>
            </a:r>
            <a:r>
              <a:rPr lang="en-US" sz="2100" dirty="0">
                <a:effectLst/>
                <a:latin typeface="Times New Roman" panose="02020603050405020304" pitchFamily="18" charset="0"/>
                <a:ea typeface="Times New Roman" panose="02020603050405020304" pitchFamily="18" charset="0"/>
              </a:rPr>
              <a:t> - 148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600 000 </a:t>
            </a:r>
            <a:r>
              <a:rPr lang="en-US" sz="2100" dirty="0" err="1">
                <a:effectLst/>
                <a:latin typeface="Times New Roman" panose="02020603050405020304" pitchFamily="18" charset="0"/>
                <a:ea typeface="Times New Roman" panose="02020603050405020304" pitchFamily="18" charset="0"/>
              </a:rPr>
              <a:t>sofőr</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a:t>
            </a:r>
            <a:r>
              <a:rPr lang="en-US" sz="2100" dirty="0">
                <a:effectLst/>
                <a:latin typeface="Times New Roman" panose="02020603050405020304" pitchFamily="18" charset="0"/>
                <a:ea typeface="Times New Roman" panose="02020603050405020304" pitchFamily="18" charset="0"/>
              </a:rPr>
              <a:t> 57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felhasználói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fiók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megsértése</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miatt</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marL="630555" indent="-269875" algn="just">
              <a:lnSpc>
                <a:spcPct val="115000"/>
              </a:lnSpc>
              <a:spcBef>
                <a:spcPts val="600"/>
              </a:spcBef>
              <a:spcAft>
                <a:spcPts val="600"/>
              </a:spcAf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Capital One</a:t>
            </a:r>
            <a:r>
              <a:rPr lang="en-US" sz="2100" dirty="0">
                <a:effectLst/>
                <a:latin typeface="Times New Roman" panose="02020603050405020304" pitchFamily="18" charset="0"/>
                <a:ea typeface="Times New Roman" panose="02020603050405020304" pitchFamily="18" charset="0"/>
              </a:rPr>
              <a:t> - 190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a 100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ember </a:t>
            </a:r>
            <a:r>
              <a:rPr lang="en-US" sz="2100" dirty="0" err="1">
                <a:effectLst/>
                <a:latin typeface="Times New Roman" panose="02020603050405020304" pitchFamily="18" charset="0"/>
                <a:ea typeface="Times New Roman" panose="02020603050405020304" pitchFamily="18" charset="0"/>
              </a:rPr>
              <a:t>személyes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adatait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felfedő</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jogsértés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miatt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indított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csoportos</a:t>
            </a:r>
            <a:r>
              <a:rPr lang="en-US" sz="2100" dirty="0">
                <a:effectLst/>
                <a:latin typeface="Times New Roman" panose="02020603050405020304" pitchFamily="18" charset="0"/>
                <a:ea typeface="Times New Roman" panose="02020603050405020304" pitchFamily="18" charset="0"/>
              </a:rPr>
              <a:t> per </a:t>
            </a:r>
            <a:r>
              <a:rPr lang="en-US" sz="2100" dirty="0" err="1">
                <a:effectLst/>
                <a:latin typeface="Times New Roman" panose="02020603050405020304" pitchFamily="18" charset="0"/>
                <a:ea typeface="Times New Roman" panose="02020603050405020304" pitchFamily="18" charset="0"/>
              </a:rPr>
              <a:t>rendezésére</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marL="630555" indent="-269875" algn="just">
              <a:lnSpc>
                <a:spcPct val="115000"/>
              </a:lnSpc>
              <a:spcBef>
                <a:spcPts val="600"/>
              </a:spcBef>
              <a:spcAft>
                <a:spcPts val="600"/>
              </a:spcAf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Home Depot</a:t>
            </a:r>
            <a:r>
              <a:rPr lang="en-US" sz="2100" dirty="0">
                <a:effectLst/>
                <a:latin typeface="Times New Roman" panose="02020603050405020304" pitchFamily="18" charset="0"/>
                <a:ea typeface="Times New Roman" panose="02020603050405020304" pitchFamily="18" charset="0"/>
              </a:rPr>
              <a:t> - 200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kifizetése</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hitelintézeteknek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bankoknak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más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pénzügyi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intézményeknek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ügyfeleknek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mivel</a:t>
            </a:r>
            <a:r>
              <a:rPr lang="en-US" sz="2100" dirty="0">
                <a:effectLst/>
                <a:latin typeface="Times New Roman" panose="02020603050405020304" pitchFamily="18" charset="0"/>
                <a:ea typeface="Times New Roman" panose="02020603050405020304" pitchFamily="18" charset="0"/>
              </a:rPr>
              <a:t> a </a:t>
            </a:r>
            <a:r>
              <a:rPr lang="en-US" sz="2100" dirty="0" err="1">
                <a:effectLst/>
                <a:latin typeface="Times New Roman" panose="02020603050405020304" pitchFamily="18" charset="0"/>
                <a:ea typeface="Times New Roman" panose="02020603050405020304" pitchFamily="18" charset="0"/>
              </a:rPr>
              <a:t>támadók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behatoltak</a:t>
            </a:r>
            <a:r>
              <a:rPr lang="en-US" sz="2100" dirty="0">
                <a:effectLst/>
                <a:latin typeface="Times New Roman" panose="02020603050405020304" pitchFamily="18" charset="0"/>
                <a:ea typeface="Times New Roman" panose="02020603050405020304" pitchFamily="18" charset="0"/>
              </a:rPr>
              <a:t> a </a:t>
            </a:r>
            <a:r>
              <a:rPr lang="en-US" sz="2100" dirty="0" err="1">
                <a:effectLst/>
                <a:latin typeface="Times New Roman" panose="02020603050405020304" pitchFamily="18" charset="0"/>
                <a:ea typeface="Times New Roman" panose="02020603050405020304" pitchFamily="18" charset="0"/>
              </a:rPr>
              <a:t>rendszerükbe</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veszélyeztették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az</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értékesítési</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pontok</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rendszerét</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WhatsApp</a:t>
            </a:r>
            <a:r>
              <a:rPr lang="en-US" sz="2100" dirty="0">
                <a:effectLst/>
                <a:latin typeface="Times New Roman" panose="02020603050405020304" pitchFamily="18" charset="0"/>
                <a:ea typeface="Times New Roman" panose="02020603050405020304" pitchFamily="18" charset="0"/>
              </a:rPr>
              <a:t>- 225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eurós</a:t>
            </a:r>
            <a:r>
              <a:rPr lang="en-US" sz="2100" dirty="0">
                <a:effectLst/>
                <a:latin typeface="Times New Roman" panose="02020603050405020304" pitchFamily="18" charset="0"/>
                <a:ea typeface="Times New Roman" panose="02020603050405020304" pitchFamily="18" charset="0"/>
              </a:rPr>
              <a:t> (255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GDPR-</a:t>
            </a:r>
            <a:r>
              <a:rPr lang="en-US" sz="2100" dirty="0" err="1">
                <a:effectLst/>
                <a:latin typeface="Times New Roman" panose="02020603050405020304" pitchFamily="18" charset="0"/>
                <a:ea typeface="Times New Roman" panose="02020603050405020304" pitchFamily="18" charset="0"/>
              </a:rPr>
              <a:t>bírság</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Equifax</a:t>
            </a:r>
            <a:r>
              <a:rPr lang="en-US" sz="2100" dirty="0">
                <a:effectLst/>
                <a:latin typeface="Times New Roman" panose="02020603050405020304" pitchFamily="18" charset="0"/>
                <a:ea typeface="Times New Roman" panose="02020603050405020304" pitchFamily="18" charset="0"/>
              </a:rPr>
              <a:t> - 575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- 700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mert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nem</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tett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ésszerű</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lépéseket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hálózata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biztonsága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érdekében</a:t>
            </a:r>
            <a:r>
              <a:rPr lang="en-US" sz="2100" dirty="0">
                <a:effectLst/>
                <a:latin typeface="Times New Roman" panose="02020603050405020304" pitchFamily="18" charset="0"/>
                <a:ea typeface="Times New Roman" panose="02020603050405020304" pitchFamily="18" charset="0"/>
              </a:rPr>
              <a:t>".</a:t>
            </a:r>
            <a:endParaRPr lang="hu-HU" sz="21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630555" algn="l"/>
              </a:tabLst>
            </a:pPr>
            <a:r>
              <a:rPr lang="en-US" sz="2100" dirty="0">
                <a:effectLst/>
                <a:latin typeface="Segoe UI Symbol" panose="020B0502040204020203" pitchFamily="34" charset="0"/>
                <a:ea typeface="Times New Roman" panose="02020603050405020304" pitchFamily="18" charset="0"/>
                <a:cs typeface="Segoe UI Symbol" panose="020B0502040204020203" pitchFamily="34" charset="0"/>
              </a:rPr>
              <a:t>➤	</a:t>
            </a:r>
            <a:r>
              <a:rPr lang="en-US" sz="2100" b="1" dirty="0">
                <a:effectLst/>
                <a:latin typeface="Times New Roman" panose="02020603050405020304" pitchFamily="18" charset="0"/>
                <a:ea typeface="Times New Roman" panose="02020603050405020304" pitchFamily="18" charset="0"/>
              </a:rPr>
              <a:t>Amazon</a:t>
            </a:r>
            <a:r>
              <a:rPr lang="en-US" sz="2100" dirty="0">
                <a:effectLst/>
                <a:latin typeface="Times New Roman" panose="02020603050405020304" pitchFamily="18" charset="0"/>
                <a:ea typeface="Times New Roman" panose="02020603050405020304" pitchFamily="18" charset="0"/>
              </a:rPr>
              <a:t> - 746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euró</a:t>
            </a:r>
            <a:r>
              <a:rPr lang="en-US" sz="2100" dirty="0">
                <a:effectLst/>
                <a:latin typeface="Times New Roman" panose="02020603050405020304" pitchFamily="18" charset="0"/>
                <a:ea typeface="Times New Roman" panose="02020603050405020304" pitchFamily="18" charset="0"/>
              </a:rPr>
              <a:t> (877 </a:t>
            </a:r>
            <a:r>
              <a:rPr lang="en-US" sz="2100" dirty="0" err="1">
                <a:effectLst/>
                <a:latin typeface="Times New Roman" panose="02020603050405020304" pitchFamily="18" charset="0"/>
                <a:ea typeface="Times New Roman" panose="02020603050405020304" pitchFamily="18" charset="0"/>
              </a:rPr>
              <a:t>millió</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dollár</a:t>
            </a:r>
            <a:r>
              <a:rPr lang="en-US" sz="2100" dirty="0">
                <a:effectLst/>
                <a:latin typeface="Times New Roman" panose="02020603050405020304" pitchFamily="18" charset="0"/>
                <a:ea typeface="Times New Roman" panose="02020603050405020304" pitchFamily="18" charset="0"/>
              </a:rPr>
              <a:t>) GDPR-</a:t>
            </a:r>
            <a:r>
              <a:rPr lang="en-US" sz="2100" dirty="0" err="1">
                <a:effectLst/>
                <a:latin typeface="Times New Roman" panose="02020603050405020304" pitchFamily="18" charset="0"/>
                <a:ea typeface="Times New Roman" panose="02020603050405020304" pitchFamily="18" charset="0"/>
              </a:rPr>
              <a:t>bírság</a:t>
            </a:r>
            <a:endParaRPr lang="hu-HU" sz="2100" dirty="0">
              <a:effectLst/>
              <a:latin typeface="Times New Roman" panose="02020603050405020304" pitchFamily="18" charset="0"/>
              <a:ea typeface="Times New Roman" panose="02020603050405020304" pitchFamily="18" charset="0"/>
            </a:endParaRPr>
          </a:p>
          <a:p>
            <a:endParaRPr lang="hu-HU" dirty="0"/>
          </a:p>
        </p:txBody>
      </p:sp>
    </p:spTree>
    <p:extLst>
      <p:ext uri="{BB962C8B-B14F-4D97-AF65-F5344CB8AC3E}">
        <p14:creationId xmlns:p14="http://schemas.microsoft.com/office/powerpoint/2010/main" val="177806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9CFFFE5-34B9-459E-EF18-BA9A664562E6}"/>
              </a:ext>
            </a:extLst>
          </p:cNvPr>
          <p:cNvSpPr>
            <a:spLocks noGrp="1"/>
          </p:cNvSpPr>
          <p:nvPr>
            <p:ph idx="1"/>
          </p:nvPr>
        </p:nvSpPr>
        <p:spPr>
          <a:xfrm>
            <a:off x="68825" y="72736"/>
            <a:ext cx="11309219" cy="6672193"/>
          </a:xfrm>
        </p:spPr>
        <p:txBody>
          <a:bodyPr>
            <a:normAutofit fontScale="85000" lnSpcReduction="20000"/>
          </a:bodyPr>
          <a:lstStyle/>
          <a:p>
            <a:pPr marL="226695"/>
            <a:r>
              <a:rPr lang="hu-HU" sz="1800" b="1" dirty="0">
                <a:solidFill>
                  <a:srgbClr val="000000"/>
                </a:solidFill>
                <a:effectLst/>
                <a:latin typeface="Times New Roman" panose="02020603050405020304" pitchFamily="18" charset="0"/>
                <a:ea typeface="Times New Roman" panose="02020603050405020304" pitchFamily="18" charset="0"/>
              </a:rPr>
              <a:t>2022 legnagyobb GDPR bírságai:</a:t>
            </a:r>
            <a:endParaRPr lang="hu-HU"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hu-HU" sz="1800" b="1" dirty="0" err="1">
                <a:solidFill>
                  <a:srgbClr val="000000"/>
                </a:solidFill>
                <a:effectLst/>
                <a:latin typeface="Times New Roman" panose="02020603050405020304" pitchFamily="18" charset="0"/>
                <a:ea typeface="Times New Roman" panose="02020603050405020304" pitchFamily="18" charset="0"/>
              </a:rPr>
              <a:t>Meta</a:t>
            </a:r>
            <a:r>
              <a:rPr lang="hu-HU" sz="1800" b="1" dirty="0">
                <a:solidFill>
                  <a:srgbClr val="000000"/>
                </a:solidFill>
                <a:effectLst/>
                <a:latin typeface="Times New Roman" panose="02020603050405020304" pitchFamily="18" charset="0"/>
                <a:ea typeface="Times New Roman" panose="02020603050405020304" pitchFamily="18" charset="0"/>
              </a:rPr>
              <a:t> </a:t>
            </a:r>
            <a:r>
              <a:rPr lang="hu-HU" sz="1800" b="1" dirty="0" err="1">
                <a:solidFill>
                  <a:srgbClr val="000000"/>
                </a:solidFill>
                <a:effectLst/>
                <a:latin typeface="Times New Roman" panose="02020603050405020304" pitchFamily="18" charset="0"/>
                <a:ea typeface="Times New Roman" panose="02020603050405020304" pitchFamily="18" charset="0"/>
              </a:rPr>
              <a:t>Platforms</a:t>
            </a:r>
            <a:r>
              <a:rPr lang="hu-HU" sz="1800" b="1" dirty="0">
                <a:solidFill>
                  <a:srgbClr val="000000"/>
                </a:solidFill>
                <a:effectLst/>
                <a:latin typeface="Times New Roman" panose="02020603050405020304" pitchFamily="18" charset="0"/>
                <a:ea typeface="Times New Roman" panose="02020603050405020304" pitchFamily="18" charset="0"/>
              </a:rPr>
              <a:t>, Inc. – 405 millió eurós adatvédelmi bírság</a:t>
            </a:r>
            <a:endParaRPr lang="hu-HU"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hu-HU" sz="1800" b="1" dirty="0" err="1">
                <a:solidFill>
                  <a:srgbClr val="000000"/>
                </a:solidFill>
                <a:effectLst/>
                <a:latin typeface="Times New Roman" panose="02020603050405020304" pitchFamily="18" charset="0"/>
                <a:ea typeface="Times New Roman" panose="02020603050405020304" pitchFamily="18" charset="0"/>
              </a:rPr>
              <a:t>Meta</a:t>
            </a:r>
            <a:r>
              <a:rPr lang="hu-HU" sz="1800" b="1" dirty="0">
                <a:solidFill>
                  <a:srgbClr val="000000"/>
                </a:solidFill>
                <a:effectLst/>
                <a:latin typeface="Times New Roman" panose="02020603050405020304" pitchFamily="18" charset="0"/>
                <a:ea typeface="Times New Roman" panose="02020603050405020304" pitchFamily="18" charset="0"/>
              </a:rPr>
              <a:t> </a:t>
            </a:r>
            <a:r>
              <a:rPr lang="hu-HU" sz="1800" b="1" dirty="0" err="1">
                <a:solidFill>
                  <a:srgbClr val="000000"/>
                </a:solidFill>
                <a:effectLst/>
                <a:latin typeface="Times New Roman" panose="02020603050405020304" pitchFamily="18" charset="0"/>
                <a:ea typeface="Times New Roman" panose="02020603050405020304" pitchFamily="18" charset="0"/>
              </a:rPr>
              <a:t>Platforms</a:t>
            </a:r>
            <a:r>
              <a:rPr lang="hu-HU" sz="1800" b="1" dirty="0">
                <a:solidFill>
                  <a:srgbClr val="000000"/>
                </a:solidFill>
                <a:effectLst/>
                <a:latin typeface="Times New Roman" panose="02020603050405020304" pitchFamily="18" charset="0"/>
                <a:ea typeface="Times New Roman" panose="02020603050405020304" pitchFamily="18" charset="0"/>
              </a:rPr>
              <a:t> </a:t>
            </a:r>
            <a:r>
              <a:rPr lang="hu-HU" sz="1800" b="1" dirty="0" err="1">
                <a:solidFill>
                  <a:srgbClr val="000000"/>
                </a:solidFill>
                <a:effectLst/>
                <a:latin typeface="Times New Roman" panose="02020603050405020304" pitchFamily="18" charset="0"/>
                <a:ea typeface="Times New Roman" panose="02020603050405020304" pitchFamily="18" charset="0"/>
              </a:rPr>
              <a:t>Ireland</a:t>
            </a:r>
            <a:r>
              <a:rPr lang="hu-HU" sz="1800" b="1" dirty="0">
                <a:solidFill>
                  <a:srgbClr val="000000"/>
                </a:solidFill>
                <a:effectLst/>
                <a:latin typeface="Times New Roman" panose="02020603050405020304" pitchFamily="18" charset="0"/>
                <a:ea typeface="Times New Roman" panose="02020603050405020304" pitchFamily="18" charset="0"/>
              </a:rPr>
              <a:t> Limited – 265 millió eurós GDPR bírság</a:t>
            </a:r>
            <a:endParaRPr lang="hu-HU"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hu-HU" sz="1800" b="1" dirty="0" err="1">
                <a:solidFill>
                  <a:srgbClr val="000000"/>
                </a:solidFill>
                <a:effectLst/>
                <a:latin typeface="Times New Roman" panose="02020603050405020304" pitchFamily="18" charset="0"/>
                <a:ea typeface="Times New Roman" panose="02020603050405020304" pitchFamily="18" charset="0"/>
              </a:rPr>
              <a:t>Clearview</a:t>
            </a:r>
            <a:r>
              <a:rPr lang="hu-HU" sz="1800" b="1" dirty="0">
                <a:solidFill>
                  <a:srgbClr val="000000"/>
                </a:solidFill>
                <a:effectLst/>
                <a:latin typeface="Times New Roman" panose="02020603050405020304" pitchFamily="18" charset="0"/>
                <a:ea typeface="Times New Roman" panose="02020603050405020304" pitchFamily="18" charset="0"/>
              </a:rPr>
              <a:t> AI Inc. – 20 millió eurós GDPR büntetés</a:t>
            </a:r>
            <a:endParaRPr lang="hu-HU" sz="1800" dirty="0">
              <a:solidFill>
                <a:srgbClr val="000000"/>
              </a:solidFill>
              <a:effectLst/>
              <a:latin typeface="Times New Roman" panose="02020603050405020304" pitchFamily="18" charset="0"/>
              <a:ea typeface="Times New Roman" panose="02020603050405020304" pitchFamily="18" charset="0"/>
            </a:endParaRPr>
          </a:p>
          <a:p>
            <a:pPr marL="226695"/>
            <a:r>
              <a:rPr lang="hu-HU" sz="1900" b="1" dirty="0">
                <a:solidFill>
                  <a:srgbClr val="000000"/>
                </a:solidFill>
                <a:effectLst/>
                <a:latin typeface="Times New Roman" panose="02020603050405020304" pitchFamily="18" charset="0"/>
                <a:ea typeface="Times New Roman" panose="02020603050405020304" pitchFamily="18" charset="0"/>
              </a:rPr>
              <a:t>Magyar:</a:t>
            </a:r>
            <a:endParaRPr lang="hu-HU" sz="1900" dirty="0">
              <a:solidFill>
                <a:srgbClr val="000000"/>
              </a:solidFill>
              <a:effectLst/>
              <a:latin typeface="Times New Roman" panose="02020603050405020304" pitchFamily="18" charset="0"/>
              <a:ea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2023.12.18	Vác Város Önkormányzata	500 000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c) pont, 12. cikk (1) bekezdés, 13. cikk (1) bekezdés c) pont</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2023.11.24	</a:t>
            </a:r>
            <a:r>
              <a:rPr lang="hu-HU" sz="1900" b="1" dirty="0" err="1">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Pitagorasz</a:t>
            </a: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 Oktatási Stúdió Kft.	500 000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 5. cikk (2) bekezdés, 6. cikk (1) bekezdés, 12. cikk (1) bekezdés, 13. cikk (1) bekezdés c) és e) pont, 13. cikk (2) bekezdés d) pont, 14. cikk (1) bekezdés a) és c) pont, 14. cikk (2) bekezdés b), c) és e) pont, 17. cikk (1) bekezdés b) pont</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2023.08.02	Piackutató	1 500 000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pont, 5. cikk (2) bekezdés, 6. cikk (1) bekezdés, 12 cikk (1) bekezdés, 14. cikk (1)-(3)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2023.07.21	Pénzintézet	10 000 000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12. cikk (3) bekezdés, 15. cikk (1) és (3)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2023.06.23	Budapesti Közművek Nonprofit Zrt.	16 000 000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32. cikk (1)-(2) bekezdés, 33. cikk (3) bekezdés d) pont</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2023.02.20	Mindenki Magyarországa Mozgalom	3 000 000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6. cikk (1) bekezdés, 12. cikk (1) bekezdés, 13. cikk (1) és (2) bekezdés, 14. cikk (1) és (2) bekezdés, 21. cikk (1) bekezdés, 26. cikk (1) és (2)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2023.02.06	I&amp;S Limited Kft. (</a:t>
            </a:r>
            <a:r>
              <a:rPr lang="hu-HU" sz="1900" b="1" dirty="0" err="1">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Spandora</a:t>
            </a: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 Szépségközpont)	30 000 000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 6. cikk (1) bekezdés, 9. cikk (2) bekezdés, 13. cikk (1)-(2) bekezdés, 24. cikk, 25. cikk, 32. cikk (1) bekezdés b) pont, 32. cikk (2)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2022.12.16	Kiskereskedelmi üzletlánc	95 000 000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c) pont, 6. cikk, 12. cikk, 13. cikk, 32. cikk (1) és (4)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2022.09.26	TV2 Média Csoport Zrt.	10 000 000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 6. cikk (1) bekezdés, 12. cikk (1) bekezdés, 13. cikk</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2022.09.12	Magyar Éremkibocsátó Kft.	30 000 000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pontja, 6. cikk (1) bekezdés, 7. cikk (2) bekezdés, 12. cikk (1) bekezdés, 13. cikk</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900430" algn="l"/>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2022.08.11	AMPLIFON Magyarország Kft.	80 000 000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(1) bekezdés a) és b) pont, 6. cikk (1) bekezdés, 12. cikk (1) bekezdés, 14. cikk</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63538" indent="-187325">
              <a:spcBef>
                <a:spcPts val="200"/>
              </a:spcBef>
              <a:tabLst>
                <a:tab pos="6661150" algn="r"/>
              </a:tabLst>
            </a:pP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2022.08.02	Bank	30 000 000 Ft</a:t>
            </a:r>
            <a:b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hu-HU" sz="19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t>GDPR 5. cikk (2) bekezdés, 6. cikk (1) bekezdés, 12. cikk (1) bekezdés</a:t>
            </a:r>
            <a:endParaRPr lang="hu-HU" sz="1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170706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8C1317AD-F570-4D76-3764-8B72D7FD47AA}"/>
              </a:ext>
            </a:extLst>
          </p:cNvPr>
          <p:cNvSpPr txBox="1"/>
          <p:nvPr/>
        </p:nvSpPr>
        <p:spPr>
          <a:xfrm>
            <a:off x="165463" y="156755"/>
            <a:ext cx="11869783" cy="2031325"/>
          </a:xfrm>
          <a:prstGeom prst="rect">
            <a:avLst/>
          </a:prstGeom>
          <a:noFill/>
        </p:spPr>
        <p:txBody>
          <a:bodyPr wrap="square">
            <a:spAutoFit/>
          </a:bodyPr>
          <a:lstStyle/>
          <a:p>
            <a:pPr>
              <a:buNone/>
            </a:pPr>
            <a:r>
              <a:rPr lang="hu-HU" b="1" dirty="0"/>
              <a:t>Jelentős magyarországi GDPR bírság példák:</a:t>
            </a:r>
            <a:endParaRPr lang="hu-HU" dirty="0"/>
          </a:p>
          <a:p>
            <a:pPr>
              <a:buFont typeface="Arial" panose="020B0604020202020204" pitchFamily="34" charset="0"/>
              <a:buChar char="•"/>
            </a:pPr>
            <a:r>
              <a:rPr lang="hu-HU" b="1" dirty="0"/>
              <a:t>Oktatási informatikai cég (110 millió Ft):</a:t>
            </a:r>
            <a:r>
              <a:rPr lang="hu-HU" dirty="0"/>
              <a:t> 2023 végén rekordösszegű bírság egy adatszivárgási incidens miatt, több mint 20 ezer felhasználó adatainak veszélyeztetéséért.</a:t>
            </a:r>
          </a:p>
          <a:p>
            <a:pPr>
              <a:buFont typeface="Arial" panose="020B0604020202020204" pitchFamily="34" charset="0"/>
              <a:buChar char="•"/>
            </a:pPr>
            <a:r>
              <a:rPr lang="hu-HU" b="1" dirty="0"/>
              <a:t>UPC (Vodafone) (60 millió Ft):</a:t>
            </a:r>
            <a:r>
              <a:rPr lang="hu-HU" dirty="0"/>
              <a:t> Személyes ügyfélszolgálaton végzett, jogellenes hangrögzítés miatt, amely havonta kb. 50 000 ügyfelet érintett.</a:t>
            </a:r>
          </a:p>
          <a:p>
            <a:pPr>
              <a:buFont typeface="Arial" panose="020B0604020202020204" pitchFamily="34" charset="0"/>
              <a:buChar char="•"/>
            </a:pPr>
            <a:r>
              <a:rPr lang="hu-HU" b="1" dirty="0"/>
              <a:t>Jótékonysági alapítvány (1 millió Ft):</a:t>
            </a:r>
            <a:r>
              <a:rPr lang="hu-HU" dirty="0"/>
              <a:t> Kéretlen, direkt marketing célú adománygyűjtő telefonhívások miatt.</a:t>
            </a:r>
          </a:p>
          <a:p>
            <a:pPr>
              <a:buFont typeface="Arial" panose="020B0604020202020204" pitchFamily="34" charset="0"/>
              <a:buChar char="•"/>
            </a:pPr>
            <a:r>
              <a:rPr lang="hu-HU" b="1" dirty="0"/>
              <a:t>Magánszemély (100 000 Ft):</a:t>
            </a:r>
            <a:r>
              <a:rPr lang="hu-HU" dirty="0"/>
              <a:t> Személyes adatok jogellenes kezelése és nyilvános közzététele miatt. </a:t>
            </a:r>
          </a:p>
        </p:txBody>
      </p:sp>
      <p:sp>
        <p:nvSpPr>
          <p:cNvPr id="7" name="Szövegdoboz 6">
            <a:extLst>
              <a:ext uri="{FF2B5EF4-FFF2-40B4-BE49-F238E27FC236}">
                <a16:creationId xmlns:a16="http://schemas.microsoft.com/office/drawing/2014/main" id="{6826FA3C-6E57-77BE-0540-7E21E715A7C7}"/>
              </a:ext>
            </a:extLst>
          </p:cNvPr>
          <p:cNvSpPr txBox="1"/>
          <p:nvPr/>
        </p:nvSpPr>
        <p:spPr>
          <a:xfrm>
            <a:off x="165463" y="3429000"/>
            <a:ext cx="11164388" cy="1477328"/>
          </a:xfrm>
          <a:prstGeom prst="rect">
            <a:avLst/>
          </a:prstGeom>
          <a:noFill/>
        </p:spPr>
        <p:txBody>
          <a:bodyPr wrap="square">
            <a:spAutoFit/>
          </a:bodyPr>
          <a:lstStyle/>
          <a:p>
            <a:pPr>
              <a:buNone/>
            </a:pPr>
            <a:r>
              <a:rPr lang="hu-HU" b="1" dirty="0"/>
              <a:t>Jellemző jogsértések, amelyek bírságot vonhatnak maguk után:</a:t>
            </a:r>
            <a:endParaRPr lang="hu-HU" dirty="0"/>
          </a:p>
          <a:p>
            <a:pPr>
              <a:buFont typeface="Arial" panose="020B0604020202020204" pitchFamily="34" charset="0"/>
              <a:buChar char="•"/>
            </a:pPr>
            <a:r>
              <a:rPr lang="hu-HU" b="1" dirty="0"/>
              <a:t>Nem megfelelő adatbiztonság:</a:t>
            </a:r>
            <a:r>
              <a:rPr lang="hu-HU" dirty="0"/>
              <a:t> Az adatszivárgás megelőzésének elmulasztása.</a:t>
            </a:r>
          </a:p>
          <a:p>
            <a:pPr>
              <a:buFont typeface="Arial" panose="020B0604020202020204" pitchFamily="34" charset="0"/>
              <a:buChar char="•"/>
            </a:pPr>
            <a:r>
              <a:rPr lang="hu-HU" b="1" dirty="0"/>
              <a:t>Jogosulatlan adatkezelés:</a:t>
            </a:r>
            <a:r>
              <a:rPr lang="hu-HU" dirty="0"/>
              <a:t> Hozzájárulás nélküli adatgyűjtés vagy célhoz nem kötött felhasználás.</a:t>
            </a:r>
          </a:p>
          <a:p>
            <a:pPr>
              <a:buFont typeface="Arial" panose="020B0604020202020204" pitchFamily="34" charset="0"/>
              <a:buChar char="•"/>
            </a:pPr>
            <a:r>
              <a:rPr lang="hu-HU" b="1" dirty="0"/>
              <a:t>Hiányos tájékoztatás:</a:t>
            </a:r>
            <a:r>
              <a:rPr lang="hu-HU" dirty="0"/>
              <a:t> Az érintettek (ügyfelek, munkavállalók) nem kapnak pontos tájékoztatást adataik kezeléséről.</a:t>
            </a:r>
          </a:p>
          <a:p>
            <a:pPr>
              <a:buFont typeface="Arial" panose="020B0604020202020204" pitchFamily="34" charset="0"/>
              <a:buChar char="•"/>
            </a:pPr>
            <a:r>
              <a:rPr lang="hu-HU" b="1" dirty="0"/>
              <a:t>Adatkezelési nyilvántartás hiánya:</a:t>
            </a:r>
            <a:r>
              <a:rPr lang="hu-HU" dirty="0"/>
              <a:t> A </a:t>
            </a:r>
            <a:r>
              <a:rPr lang="hu-HU" dirty="0">
                <a:hlinkClick r:id="rId2"/>
              </a:rPr>
              <a:t>GDPR-megfelelés</a:t>
            </a:r>
            <a:r>
              <a:rPr lang="hu-HU" dirty="0"/>
              <a:t> dokumentációjának elmulasztása. </a:t>
            </a:r>
          </a:p>
        </p:txBody>
      </p:sp>
    </p:spTree>
    <p:extLst>
      <p:ext uri="{BB962C8B-B14F-4D97-AF65-F5344CB8AC3E}">
        <p14:creationId xmlns:p14="http://schemas.microsoft.com/office/powerpoint/2010/main" val="384054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71500"/>
            <a:ext cx="10515600" cy="5605463"/>
          </a:xfrm>
        </p:spPr>
        <p:txBody>
          <a:bodyPr/>
          <a:lstStyle/>
          <a:p>
            <a:pPr marL="0" indent="0">
              <a:buNone/>
            </a:pPr>
            <a:r>
              <a:rPr lang="hu-HU" sz="3600" dirty="0"/>
              <a:t>A kérdésekre a választ általában így kellene kezdeni:</a:t>
            </a:r>
          </a:p>
          <a:p>
            <a:pPr marL="0" indent="0">
              <a:buNone/>
            </a:pPr>
            <a:endParaRPr lang="hu-HU" sz="3600" dirty="0"/>
          </a:p>
          <a:p>
            <a:pPr marL="0" indent="0">
              <a:buNone/>
            </a:pPr>
            <a:r>
              <a:rPr lang="hu-HU" sz="3600" dirty="0"/>
              <a:t>	Attól függ ……</a:t>
            </a:r>
          </a:p>
          <a:p>
            <a:pPr marL="358775" indent="0">
              <a:lnSpc>
                <a:spcPct val="100000"/>
              </a:lnSpc>
              <a:spcBef>
                <a:spcPts val="1200"/>
              </a:spcBef>
              <a:buNone/>
            </a:pPr>
            <a:r>
              <a:rPr lang="hu-HU" sz="3600" dirty="0"/>
              <a:t>folytatni pedig így kell:</a:t>
            </a:r>
          </a:p>
          <a:p>
            <a:pPr marL="914400" lvl="2" indent="0">
              <a:lnSpc>
                <a:spcPct val="100000"/>
              </a:lnSpc>
              <a:spcBef>
                <a:spcPts val="1200"/>
              </a:spcBef>
              <a:buNone/>
            </a:pPr>
            <a:r>
              <a:rPr lang="hu-HU" sz="3600" dirty="0"/>
              <a:t>ha … akkor …</a:t>
            </a:r>
          </a:p>
          <a:p>
            <a:pPr marL="898525" indent="0">
              <a:buNone/>
            </a:pPr>
            <a:r>
              <a:rPr lang="hu-HU" sz="3600" dirty="0"/>
              <a:t>………</a:t>
            </a:r>
          </a:p>
          <a:p>
            <a:endParaRPr lang="hu-HU" dirty="0"/>
          </a:p>
          <a:p>
            <a:pPr marL="0" indent="0">
              <a:buNone/>
            </a:pPr>
            <a:r>
              <a:rPr lang="hu-HU" sz="3200" dirty="0" err="1"/>
              <a:t>Pl</a:t>
            </a:r>
            <a:r>
              <a:rPr lang="hu-HU" sz="3200" dirty="0"/>
              <a:t>: Mi az információ? Az Információ fogalma sem egyértelmű!</a:t>
            </a:r>
          </a:p>
        </p:txBody>
      </p:sp>
    </p:spTree>
    <p:extLst>
      <p:ext uri="{BB962C8B-B14F-4D97-AF65-F5344CB8AC3E}">
        <p14:creationId xmlns:p14="http://schemas.microsoft.com/office/powerpoint/2010/main" val="814958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55171"/>
            <a:ext cx="10515600" cy="5621792"/>
          </a:xfrm>
        </p:spPr>
        <p:txBody>
          <a:bodyPr/>
          <a:lstStyle/>
          <a:p>
            <a:pPr marL="0" indent="0" algn="ctr">
              <a:buNone/>
            </a:pPr>
            <a:r>
              <a:rPr lang="hu-HU" sz="3200" dirty="0"/>
              <a:t>Mi az információ, és miért Adatbázisok a tárgy neve?</a:t>
            </a:r>
          </a:p>
          <a:p>
            <a:pPr marL="0" indent="0">
              <a:buNone/>
            </a:pPr>
            <a:endParaRPr lang="hu-HU" dirty="0"/>
          </a:p>
          <a:p>
            <a:pPr marL="182563" indent="-182563">
              <a:lnSpc>
                <a:spcPct val="100000"/>
              </a:lnSpc>
              <a:spcBef>
                <a:spcPts val="600"/>
              </a:spcBef>
              <a:buNone/>
            </a:pPr>
            <a:r>
              <a:rPr lang="hu-HU" dirty="0"/>
              <a:t>Az információ az élet kialakulásának és fönnmaradásának - egyik - feltétele.</a:t>
            </a:r>
          </a:p>
          <a:p>
            <a:pPr marL="0" indent="0">
              <a:buNone/>
            </a:pPr>
            <a:r>
              <a:rPr lang="hu-HU" dirty="0"/>
              <a:t>Nincs élet információ nélkül.</a:t>
            </a:r>
          </a:p>
          <a:p>
            <a:pPr marL="0" indent="0">
              <a:buNone/>
            </a:pPr>
            <a:endParaRPr lang="hu-HU" dirty="0"/>
          </a:p>
          <a:p>
            <a:pPr marL="0" indent="0">
              <a:lnSpc>
                <a:spcPct val="100000"/>
              </a:lnSpc>
              <a:spcBef>
                <a:spcPts val="1200"/>
              </a:spcBef>
              <a:buNone/>
            </a:pPr>
            <a:r>
              <a:rPr lang="hu-HU" dirty="0"/>
              <a:t>Az informatika (legközelebbi angol megfelelője az </a:t>
            </a:r>
            <a:r>
              <a:rPr lang="hu-HU" dirty="0" err="1"/>
              <a:t>information</a:t>
            </a:r>
            <a:r>
              <a:rPr lang="hu-HU" dirty="0"/>
              <a:t> </a:t>
            </a:r>
            <a:r>
              <a:rPr lang="hu-HU" dirty="0" err="1"/>
              <a:t>technology</a:t>
            </a:r>
            <a:r>
              <a:rPr lang="hu-HU" dirty="0"/>
              <a:t>) önálló tudományág, amely az információk rögzítésével, kezelésével, rendszerezésével, továbbításával foglalkozik.</a:t>
            </a:r>
          </a:p>
          <a:p>
            <a:pPr marL="0" indent="0">
              <a:buNone/>
            </a:pPr>
            <a:endParaRPr lang="hu-HU" dirty="0"/>
          </a:p>
        </p:txBody>
      </p:sp>
    </p:spTree>
    <p:extLst>
      <p:ext uri="{BB962C8B-B14F-4D97-AF65-F5344CB8AC3E}">
        <p14:creationId xmlns:p14="http://schemas.microsoft.com/office/powerpoint/2010/main" val="4104390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55171"/>
            <a:ext cx="10515600" cy="5621792"/>
          </a:xfrm>
        </p:spPr>
        <p:txBody>
          <a:bodyPr>
            <a:normAutofit/>
          </a:bodyPr>
          <a:lstStyle/>
          <a:p>
            <a:pPr marL="0" indent="0" algn="ctr">
              <a:lnSpc>
                <a:spcPct val="120000"/>
              </a:lnSpc>
              <a:spcBef>
                <a:spcPts val="0"/>
              </a:spcBef>
              <a:spcAft>
                <a:spcPts val="1200"/>
              </a:spcAft>
              <a:buNone/>
            </a:pPr>
            <a:r>
              <a:rPr lang="hu-HU" dirty="0"/>
              <a:t>INFORMÁCIÓ az idézetekben</a:t>
            </a:r>
          </a:p>
          <a:p>
            <a:pPr marL="0" indent="0">
              <a:lnSpc>
                <a:spcPct val="120000"/>
              </a:lnSpc>
              <a:spcBef>
                <a:spcPts val="0"/>
              </a:spcBef>
              <a:buNone/>
            </a:pPr>
            <a:r>
              <a:rPr lang="hu-HU" dirty="0"/>
              <a:t>„Az élet digitális információ.”</a:t>
            </a:r>
          </a:p>
          <a:p>
            <a:pPr marL="0" indent="0" algn="r">
              <a:lnSpc>
                <a:spcPct val="120000"/>
              </a:lnSpc>
              <a:spcBef>
                <a:spcPts val="0"/>
              </a:spcBef>
              <a:buNone/>
            </a:pPr>
            <a:r>
              <a:rPr lang="hu-HU" dirty="0"/>
              <a:t>Matt Ridley</a:t>
            </a:r>
          </a:p>
          <a:p>
            <a:pPr marL="0" indent="0">
              <a:lnSpc>
                <a:spcPct val="120000"/>
              </a:lnSpc>
              <a:spcBef>
                <a:spcPts val="0"/>
              </a:spcBef>
              <a:buNone/>
            </a:pPr>
            <a:r>
              <a:rPr lang="hu-HU" dirty="0"/>
              <a:t>A világmindenség természete az információ.</a:t>
            </a:r>
          </a:p>
          <a:p>
            <a:pPr marL="0" indent="0" algn="r">
              <a:lnSpc>
                <a:spcPct val="120000"/>
              </a:lnSpc>
              <a:spcBef>
                <a:spcPts val="0"/>
              </a:spcBef>
              <a:buNone/>
            </a:pPr>
            <a:r>
              <a:rPr lang="hu-HU" dirty="0"/>
              <a:t>Philip </a:t>
            </a:r>
            <a:r>
              <a:rPr lang="hu-HU" dirty="0" err="1"/>
              <a:t>Kindred</a:t>
            </a:r>
            <a:r>
              <a:rPr lang="hu-HU" dirty="0"/>
              <a:t> Dick</a:t>
            </a:r>
          </a:p>
          <a:p>
            <a:pPr marL="0" indent="0">
              <a:lnSpc>
                <a:spcPct val="120000"/>
              </a:lnSpc>
              <a:spcBef>
                <a:spcPts val="0"/>
              </a:spcBef>
              <a:buNone/>
            </a:pPr>
            <a:r>
              <a:rPr lang="hu-HU" dirty="0"/>
              <a:t>Az információ pontosan annyit ér, amennyit a forrása.</a:t>
            </a:r>
          </a:p>
          <a:p>
            <a:pPr marL="0" indent="0" algn="r">
              <a:lnSpc>
                <a:spcPct val="120000"/>
              </a:lnSpc>
              <a:spcBef>
                <a:spcPts val="0"/>
              </a:spcBef>
              <a:buNone/>
            </a:pPr>
            <a:r>
              <a:rPr lang="hu-HU" dirty="0" err="1"/>
              <a:t>Dan</a:t>
            </a:r>
            <a:r>
              <a:rPr lang="hu-HU" dirty="0"/>
              <a:t> Brown</a:t>
            </a:r>
          </a:p>
          <a:p>
            <a:pPr marL="0" indent="0">
              <a:lnSpc>
                <a:spcPct val="120000"/>
              </a:lnSpc>
              <a:spcBef>
                <a:spcPts val="0"/>
              </a:spcBef>
              <a:buNone/>
            </a:pPr>
            <a:r>
              <a:rPr lang="hu-HU" dirty="0"/>
              <a:t>Pénzért bármilyen információ megvásárolható, és minél több pénzük van az embereknek, annál gyakrabban fordítják ilyen célra.</a:t>
            </a:r>
          </a:p>
          <a:p>
            <a:pPr marL="0" indent="0" algn="r">
              <a:lnSpc>
                <a:spcPct val="120000"/>
              </a:lnSpc>
              <a:spcBef>
                <a:spcPts val="0"/>
              </a:spcBef>
              <a:buNone/>
            </a:pPr>
            <a:r>
              <a:rPr lang="hu-HU" dirty="0" err="1"/>
              <a:t>Alekszandra</a:t>
            </a:r>
            <a:r>
              <a:rPr lang="hu-HU" dirty="0"/>
              <a:t> </a:t>
            </a:r>
            <a:r>
              <a:rPr lang="hu-HU" dirty="0" err="1"/>
              <a:t>Marinyina</a:t>
            </a:r>
            <a:endParaRPr lang="hu-HU" dirty="0"/>
          </a:p>
        </p:txBody>
      </p:sp>
    </p:spTree>
    <p:extLst>
      <p:ext uri="{BB962C8B-B14F-4D97-AF65-F5344CB8AC3E}">
        <p14:creationId xmlns:p14="http://schemas.microsoft.com/office/powerpoint/2010/main" val="386920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555170"/>
            <a:ext cx="10907486" cy="5845629"/>
          </a:xfrm>
        </p:spPr>
        <p:txBody>
          <a:bodyPr>
            <a:noAutofit/>
          </a:bodyPr>
          <a:lstStyle/>
          <a:p>
            <a:pPr marL="0" indent="0">
              <a:lnSpc>
                <a:spcPct val="100000"/>
              </a:lnSpc>
              <a:spcBef>
                <a:spcPts val="0"/>
              </a:spcBef>
              <a:buNone/>
            </a:pPr>
            <a:r>
              <a:rPr lang="hu-HU" dirty="0"/>
              <a:t>A háború 90 százalékban információ.</a:t>
            </a:r>
          </a:p>
          <a:p>
            <a:pPr marL="0" indent="0" algn="r">
              <a:lnSpc>
                <a:spcPct val="100000"/>
              </a:lnSpc>
              <a:spcBef>
                <a:spcPts val="0"/>
              </a:spcBef>
              <a:buNone/>
            </a:pPr>
            <a:r>
              <a:rPr lang="hu-HU" dirty="0"/>
              <a:t>Bonaparte </a:t>
            </a:r>
            <a:r>
              <a:rPr lang="hu-HU" dirty="0" err="1"/>
              <a:t>Napoleon</a:t>
            </a:r>
            <a:endParaRPr lang="hu-HU" dirty="0"/>
          </a:p>
          <a:p>
            <a:pPr marL="0" indent="0">
              <a:lnSpc>
                <a:spcPct val="100000"/>
              </a:lnSpc>
              <a:spcBef>
                <a:spcPts val="1200"/>
              </a:spcBef>
              <a:buNone/>
            </a:pPr>
            <a:r>
              <a:rPr lang="hu-HU" dirty="0"/>
              <a:t>A csimpánz és az ember közötti genetikai eltérés mindössze néhány százezer </a:t>
            </a:r>
            <a:r>
              <a:rPr lang="hu-HU" dirty="0" err="1"/>
              <a:t>byte-nyi</a:t>
            </a:r>
            <a:r>
              <a:rPr lang="hu-HU" dirty="0"/>
              <a:t> információ! Noha a csimpánzok is képesek bizonyos mértékű szellemi teljesítményre, azok a parányi eltérések a génjeinkben elegendőek voltak ahhoz, hogy a mi fajunk megteremtse a technológia mágiáját.</a:t>
            </a:r>
          </a:p>
          <a:p>
            <a:pPr marL="0" indent="0" algn="r">
              <a:lnSpc>
                <a:spcPct val="100000"/>
              </a:lnSpc>
              <a:spcBef>
                <a:spcPts val="0"/>
              </a:spcBef>
              <a:buNone/>
            </a:pPr>
            <a:r>
              <a:rPr lang="hu-HU" dirty="0"/>
              <a:t>Ray </a:t>
            </a:r>
            <a:r>
              <a:rPr lang="hu-HU" dirty="0" err="1"/>
              <a:t>Kurzweil</a:t>
            </a:r>
            <a:endParaRPr lang="hu-HU" dirty="0"/>
          </a:p>
          <a:p>
            <a:pPr marL="0" indent="0">
              <a:lnSpc>
                <a:spcPct val="100000"/>
              </a:lnSpc>
              <a:spcBef>
                <a:spcPts val="1200"/>
              </a:spcBef>
              <a:buNone/>
            </a:pPr>
            <a:r>
              <a:rPr lang="hu-HU" dirty="0"/>
              <a:t>A valós információ létfontosságú, a téves információ sajnálatos és káros, de a jól irányzott hamis információ halálos.</a:t>
            </a:r>
          </a:p>
          <a:p>
            <a:pPr marL="0" indent="0" algn="r">
              <a:lnSpc>
                <a:spcPct val="100000"/>
              </a:lnSpc>
              <a:spcBef>
                <a:spcPts val="0"/>
              </a:spcBef>
              <a:buNone/>
            </a:pPr>
            <a:r>
              <a:rPr lang="hu-HU" dirty="0"/>
              <a:t>Frederick </a:t>
            </a:r>
            <a:r>
              <a:rPr lang="hu-HU" dirty="0" err="1"/>
              <a:t>Forsyth</a:t>
            </a:r>
            <a:endParaRPr lang="hu-HU" dirty="0"/>
          </a:p>
        </p:txBody>
      </p:sp>
    </p:spTree>
    <p:extLst>
      <p:ext uri="{BB962C8B-B14F-4D97-AF65-F5344CB8AC3E}">
        <p14:creationId xmlns:p14="http://schemas.microsoft.com/office/powerpoint/2010/main" val="386920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19953"/>
            <a:ext cx="10515600" cy="5657010"/>
          </a:xfrm>
        </p:spPr>
        <p:txBody>
          <a:bodyPr>
            <a:normAutofit/>
          </a:bodyPr>
          <a:lstStyle/>
          <a:p>
            <a:pPr marL="1971675" indent="-1971675">
              <a:buNone/>
            </a:pPr>
            <a:r>
              <a:rPr lang="hu-HU" u="sng" dirty="0"/>
              <a:t>A tárgy célja</a:t>
            </a:r>
            <a:r>
              <a:rPr lang="hu-HU" dirty="0"/>
              <a:t>: a megfelelő struktúra kialakítása és megfelelő adatbázis-kezelő rendszer megtalálása, ha egy feladatban adatok kezelésére van szükség.</a:t>
            </a:r>
          </a:p>
          <a:p>
            <a:pPr marL="1433513" indent="-1433513">
              <a:buNone/>
            </a:pPr>
            <a:r>
              <a:rPr lang="hu-HU" u="sng" dirty="0"/>
              <a:t>Tematika</a:t>
            </a:r>
            <a:r>
              <a:rPr lang="hu-HU" dirty="0"/>
              <a:t>: Az adatbázis-kezelő rendszerek felépítése, adatmodellek, algebrai lekérdező nyelvek, SQL, PL/SQL, E/K modell, relációs adatbázisok tervezése.</a:t>
            </a:r>
          </a:p>
          <a:p>
            <a:pPr marL="0" indent="0">
              <a:buNone/>
            </a:pPr>
            <a:r>
              <a:rPr lang="hu-HU" u="sng" dirty="0"/>
              <a:t>Gyakorlatok anyaga</a:t>
            </a:r>
            <a:r>
              <a:rPr lang="hu-HU" dirty="0"/>
              <a:t>: Relációs algebra, SQL és PL/SQL a gyakorlatban.</a:t>
            </a:r>
          </a:p>
          <a:p>
            <a:pPr marL="0" indent="0">
              <a:buNone/>
            </a:pPr>
            <a:endParaRPr lang="hu-HU" dirty="0"/>
          </a:p>
          <a:p>
            <a:pPr marL="1971675" indent="-1971675">
              <a:buNone/>
            </a:pPr>
            <a:endParaRPr lang="hu-HU" dirty="0"/>
          </a:p>
        </p:txBody>
      </p:sp>
    </p:spTree>
    <p:extLst>
      <p:ext uri="{BB962C8B-B14F-4D97-AF65-F5344CB8AC3E}">
        <p14:creationId xmlns:p14="http://schemas.microsoft.com/office/powerpoint/2010/main" val="317170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55170"/>
            <a:ext cx="10907486" cy="5845629"/>
          </a:xfrm>
        </p:spPr>
        <p:txBody>
          <a:bodyPr>
            <a:noAutofit/>
          </a:bodyPr>
          <a:lstStyle/>
          <a:p>
            <a:pPr marL="0" indent="0">
              <a:lnSpc>
                <a:spcPct val="100000"/>
              </a:lnSpc>
              <a:spcBef>
                <a:spcPts val="0"/>
              </a:spcBef>
              <a:buNone/>
            </a:pPr>
            <a:r>
              <a:rPr lang="hu-HU" dirty="0"/>
              <a:t>A számítógépből nyert információ csak annyira hasznavehető, mint amit betápláltak. Ha a bevitt adat szemét, azzal a gép nem tud csodát művelni, hogy a feldolgozás során valami más legyen belőle: a kimeneten is szemét jelenik meg. Másfelől a pontos, megbízható bemeneti adatokból értékes információ nyerhető.</a:t>
            </a:r>
          </a:p>
          <a:p>
            <a:pPr marL="0" indent="0" algn="r">
              <a:lnSpc>
                <a:spcPct val="100000"/>
              </a:lnSpc>
              <a:spcBef>
                <a:spcPts val="0"/>
              </a:spcBef>
              <a:buNone/>
            </a:pPr>
            <a:r>
              <a:rPr lang="hu-HU" dirty="0" err="1"/>
              <a:t>Lester</a:t>
            </a:r>
            <a:r>
              <a:rPr lang="hu-HU" dirty="0"/>
              <a:t> </a:t>
            </a:r>
            <a:r>
              <a:rPr lang="hu-HU" dirty="0" err="1"/>
              <a:t>Sumrall</a:t>
            </a:r>
            <a:endParaRPr lang="hu-HU" dirty="0"/>
          </a:p>
          <a:p>
            <a:pPr marL="0" indent="0">
              <a:lnSpc>
                <a:spcPct val="100000"/>
              </a:lnSpc>
              <a:spcBef>
                <a:spcPts val="600"/>
              </a:spcBef>
              <a:buNone/>
            </a:pPr>
            <a:r>
              <a:rPr lang="hu-HU" dirty="0"/>
              <a:t>A mai napi bölcs mondásom nem az lesz, hogy az információ hatalom, hanem az, hogy az információ megosztása hatalom. Szerintem az emberiség történelme során rendszeresen beigazolódott, hogy az információ, a tudás megosztása egyre nagyobb hatalommal jár, és hogy azok a társadalmak, amelyek visszatartják az információt, óriási károkat okoznak saját maguknak.</a:t>
            </a:r>
          </a:p>
          <a:p>
            <a:pPr marL="0" indent="0" algn="r">
              <a:lnSpc>
                <a:spcPct val="100000"/>
              </a:lnSpc>
              <a:spcBef>
                <a:spcPts val="0"/>
              </a:spcBef>
              <a:buNone/>
            </a:pPr>
            <a:r>
              <a:rPr lang="hu-HU" dirty="0" err="1"/>
              <a:t>Vint</a:t>
            </a:r>
            <a:r>
              <a:rPr lang="hu-HU" dirty="0"/>
              <a:t> </a:t>
            </a:r>
            <a:r>
              <a:rPr lang="hu-HU" dirty="0" err="1"/>
              <a:t>Cerf</a:t>
            </a:r>
            <a:endParaRPr lang="hu-HU" dirty="0"/>
          </a:p>
        </p:txBody>
      </p:sp>
    </p:spTree>
    <p:extLst>
      <p:ext uri="{BB962C8B-B14F-4D97-AF65-F5344CB8AC3E}">
        <p14:creationId xmlns:p14="http://schemas.microsoft.com/office/powerpoint/2010/main" val="3869203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76775" y="555170"/>
            <a:ext cx="11226019" cy="5831561"/>
          </a:xfrm>
        </p:spPr>
        <p:txBody>
          <a:bodyPr>
            <a:normAutofit/>
          </a:bodyPr>
          <a:lstStyle/>
          <a:p>
            <a:pPr marL="0" indent="0" algn="ctr">
              <a:lnSpc>
                <a:spcPct val="100000"/>
              </a:lnSpc>
              <a:spcBef>
                <a:spcPts val="0"/>
              </a:spcBef>
              <a:buNone/>
            </a:pPr>
            <a:r>
              <a:rPr lang="hu-HU" b="1" dirty="0"/>
              <a:t>Az INFORMÁCIÓ fogalma a tudományban</a:t>
            </a:r>
            <a:endParaRPr lang="hu-HU" dirty="0"/>
          </a:p>
          <a:p>
            <a:pPr marL="0" indent="0">
              <a:lnSpc>
                <a:spcPct val="100000"/>
              </a:lnSpc>
              <a:spcBef>
                <a:spcPts val="0"/>
              </a:spcBef>
              <a:buNone/>
            </a:pPr>
            <a:endParaRPr lang="hu-HU" dirty="0"/>
          </a:p>
          <a:p>
            <a:pPr marL="0" indent="0">
              <a:lnSpc>
                <a:spcPct val="100000"/>
              </a:lnSpc>
              <a:spcBef>
                <a:spcPts val="0"/>
              </a:spcBef>
              <a:buNone/>
            </a:pPr>
            <a:r>
              <a:rPr lang="hu-HU" dirty="0"/>
              <a:t>A különféle szaktudományok meglepően későn fedezték fel az </a:t>
            </a:r>
            <a:r>
              <a:rPr lang="hu-HU" b="1" dirty="0"/>
              <a:t>információ </a:t>
            </a:r>
            <a:r>
              <a:rPr lang="hu-HU" dirty="0"/>
              <a:t>fogalmát, az viszont nem meglepő, hogy az egyes tudományágak mind másként, más szempontok szerint definiálják azt. Ez egy ilyen alapvető fogalomnál teljesen természetes, gondoljunk arra, hogy például az </a:t>
            </a:r>
            <a:r>
              <a:rPr lang="hu-HU" b="1" dirty="0"/>
              <a:t>energia </a:t>
            </a:r>
            <a:r>
              <a:rPr lang="hu-HU" dirty="0"/>
              <a:t>fogalma mennyire mást jelent mondjuk a biológiában, az atomfizikában vagy az energiahordozók kutatásánál.</a:t>
            </a:r>
          </a:p>
          <a:p>
            <a:pPr marL="0" indent="0">
              <a:lnSpc>
                <a:spcPct val="100000"/>
              </a:lnSpc>
              <a:spcBef>
                <a:spcPts val="0"/>
              </a:spcBef>
              <a:buNone/>
            </a:pPr>
            <a:endParaRPr lang="hu-HU" dirty="0"/>
          </a:p>
          <a:p>
            <a:pPr>
              <a:lnSpc>
                <a:spcPct val="100000"/>
              </a:lnSpc>
              <a:spcBef>
                <a:spcPts val="0"/>
              </a:spcBef>
            </a:pPr>
            <a:r>
              <a:rPr lang="hu-HU" dirty="0"/>
              <a:t>A </a:t>
            </a:r>
            <a:r>
              <a:rPr lang="hu-HU" b="1" dirty="0"/>
              <a:t>köznyelvben</a:t>
            </a:r>
            <a:r>
              <a:rPr lang="hu-HU" dirty="0"/>
              <a:t> az információ szó </a:t>
            </a:r>
            <a:r>
              <a:rPr lang="hu-HU" u="sng" dirty="0"/>
              <a:t>többnyire tudakozódás kapcsán merül fel</a:t>
            </a:r>
            <a:r>
              <a:rPr lang="hu-HU" dirty="0"/>
              <a:t>: Az információk tények összefüggéstelen, elkülönült csoportjai, amelyek néha meglepőek, néha szórakoztatóak.</a:t>
            </a:r>
          </a:p>
          <a:p>
            <a:pPr marL="0" indent="0">
              <a:lnSpc>
                <a:spcPct val="100000"/>
              </a:lnSpc>
              <a:spcBef>
                <a:spcPts val="0"/>
              </a:spcBef>
              <a:buNone/>
            </a:pPr>
            <a:endParaRPr lang="hu-HU" dirty="0"/>
          </a:p>
        </p:txBody>
      </p:sp>
    </p:spTree>
    <p:extLst>
      <p:ext uri="{BB962C8B-B14F-4D97-AF65-F5344CB8AC3E}">
        <p14:creationId xmlns:p14="http://schemas.microsoft.com/office/powerpoint/2010/main" val="1834125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2031" y="225081"/>
            <a:ext cx="11465169" cy="6302328"/>
          </a:xfrm>
        </p:spPr>
        <p:txBody>
          <a:bodyPr>
            <a:noAutofit/>
          </a:bodyPr>
          <a:lstStyle/>
          <a:p>
            <a:pPr>
              <a:lnSpc>
                <a:spcPct val="100000"/>
              </a:lnSpc>
              <a:spcBef>
                <a:spcPts val="0"/>
              </a:spcBef>
            </a:pPr>
            <a:r>
              <a:rPr lang="hu-HU" sz="2400" dirty="0"/>
              <a:t>A </a:t>
            </a:r>
            <a:r>
              <a:rPr lang="hu-HU" sz="2400" b="1" dirty="0"/>
              <a:t>kommunikációelmélet </a:t>
            </a:r>
            <a:r>
              <a:rPr lang="hu-HU" sz="2400" dirty="0"/>
              <a:t>szerint: </a:t>
            </a:r>
            <a:r>
              <a:rPr lang="hu-HU" sz="2400" u="sng" dirty="0"/>
              <a:t>Az információ kölcsönösen egymásra ható objektumok kommunikációjának objektív tartalma</a:t>
            </a:r>
            <a:r>
              <a:rPr lang="hu-HU" sz="2400" dirty="0"/>
              <a:t>, amely ezen objektumok állapotának megváltozásában nyilvánul meg.</a:t>
            </a:r>
          </a:p>
          <a:p>
            <a:pPr marL="0" indent="0">
              <a:lnSpc>
                <a:spcPct val="120000"/>
              </a:lnSpc>
              <a:spcBef>
                <a:spcPts val="0"/>
              </a:spcBef>
              <a:buNone/>
            </a:pPr>
            <a:r>
              <a:rPr lang="hu-HU" sz="2400" dirty="0"/>
              <a:t> </a:t>
            </a:r>
          </a:p>
          <a:p>
            <a:pPr>
              <a:lnSpc>
                <a:spcPct val="100000"/>
              </a:lnSpc>
              <a:spcBef>
                <a:spcPts val="0"/>
              </a:spcBef>
            </a:pPr>
            <a:r>
              <a:rPr lang="hu-HU" sz="2400" dirty="0"/>
              <a:t>A </a:t>
            </a:r>
            <a:r>
              <a:rPr lang="hu-HU" sz="2400" b="1" dirty="0"/>
              <a:t>hírközlés </a:t>
            </a:r>
            <a:r>
              <a:rPr lang="hu-HU" sz="2400" dirty="0"/>
              <a:t>tudománya szerint: Az információ valamilyen sajátos statisztikai szerkezettel rendelkező jelkészletből összeállított, időben és/vagy térben elrendezett jelek sorozata, amellyel az adó egy dolog állapotáról, vagy egy jelenség lefolyásáról közöl adatokat, melyeket egy vevő felfog és értelmez. </a:t>
            </a:r>
            <a:r>
              <a:rPr lang="hu-HU" sz="2400" u="sng" dirty="0"/>
              <a:t>Az információ mindaz, ami kódolható és egy megfelelő csatornán továbbítható</a:t>
            </a:r>
            <a:r>
              <a:rPr lang="hu-HU" sz="2400" dirty="0"/>
              <a:t>.</a:t>
            </a:r>
          </a:p>
          <a:p>
            <a:pPr marL="0" indent="0">
              <a:lnSpc>
                <a:spcPct val="120000"/>
              </a:lnSpc>
              <a:spcBef>
                <a:spcPts val="0"/>
              </a:spcBef>
              <a:buNone/>
            </a:pPr>
            <a:r>
              <a:rPr lang="hu-HU" sz="2400" dirty="0"/>
              <a:t> </a:t>
            </a:r>
          </a:p>
          <a:p>
            <a:pPr>
              <a:lnSpc>
                <a:spcPct val="100000"/>
              </a:lnSpc>
              <a:spcBef>
                <a:spcPts val="0"/>
              </a:spcBef>
            </a:pPr>
            <a:r>
              <a:rPr lang="hu-HU" sz="2400" dirty="0"/>
              <a:t>A </a:t>
            </a:r>
            <a:r>
              <a:rPr lang="hu-HU" sz="2400" b="1" dirty="0"/>
              <a:t>matematikai információelmélet </a:t>
            </a:r>
            <a:r>
              <a:rPr lang="hu-HU" sz="2400" dirty="0"/>
              <a:t>szerint: Az információ számmal </a:t>
            </a:r>
            <a:r>
              <a:rPr lang="hu-HU" sz="2400" u="sng" dirty="0"/>
              <a:t>mérhető</a:t>
            </a:r>
            <a:r>
              <a:rPr lang="hu-HU" sz="2400" dirty="0"/>
              <a:t>, mégpedig első közelítésben az információ mennyisége azoknak a barkochbakérdéseknek a számával egyenlő, amennyi az optimális kérdezési stratégia mellett ténylegesen szükséges a dolog kitalálásához.</a:t>
            </a:r>
          </a:p>
          <a:p>
            <a:pPr marL="0" indent="0">
              <a:lnSpc>
                <a:spcPct val="120000"/>
              </a:lnSpc>
              <a:spcBef>
                <a:spcPts val="0"/>
              </a:spcBef>
              <a:buNone/>
            </a:pPr>
            <a:r>
              <a:rPr lang="hu-HU" sz="2400" dirty="0"/>
              <a:t>(Például „Gondoltam egy számot egy és tizenhat között.” játék esetén pontosan négy kérdéssel kitalálható a kigondolt egész szám.) </a:t>
            </a:r>
            <a:r>
              <a:rPr lang="hu-HU" sz="2400" u="sng" dirty="0"/>
              <a:t>Az információ a hír váratlanságának mértéke</a:t>
            </a:r>
            <a:r>
              <a:rPr lang="hu-HU" sz="2400" dirty="0"/>
              <a:t>.</a:t>
            </a:r>
          </a:p>
        </p:txBody>
      </p:sp>
    </p:spTree>
    <p:extLst>
      <p:ext uri="{BB962C8B-B14F-4D97-AF65-F5344CB8AC3E}">
        <p14:creationId xmlns:p14="http://schemas.microsoft.com/office/powerpoint/2010/main" val="183412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2031" y="436098"/>
            <a:ext cx="11465169" cy="6020973"/>
          </a:xfrm>
        </p:spPr>
        <p:txBody>
          <a:bodyPr>
            <a:noAutofit/>
          </a:bodyPr>
          <a:lstStyle/>
          <a:p>
            <a:pPr>
              <a:lnSpc>
                <a:spcPct val="110000"/>
              </a:lnSpc>
              <a:spcBef>
                <a:spcPts val="0"/>
              </a:spcBef>
            </a:pPr>
            <a:r>
              <a:rPr lang="hu-HU" sz="2400" dirty="0"/>
              <a:t>Az </a:t>
            </a:r>
            <a:r>
              <a:rPr lang="hu-HU" sz="2400" b="1" dirty="0"/>
              <a:t>ismeretelmélet </a:t>
            </a:r>
            <a:r>
              <a:rPr lang="hu-HU" sz="2400" dirty="0"/>
              <a:t>szerint: </a:t>
            </a:r>
            <a:r>
              <a:rPr lang="hu-HU" sz="2400" u="sng" dirty="0"/>
              <a:t>Az információ olyan ismeret, tapasztalat, amely valakinek a tudását, ismeretkészletét, ennek rendezettségét megváltoztatja, átalakítja, alapvetően befolyásolja</a:t>
            </a:r>
            <a:r>
              <a:rPr lang="hu-HU" sz="2400" dirty="0"/>
              <a:t>, ami átmenetileg a tudásbeli bizonytalanság növekedésével is járhat.</a:t>
            </a:r>
          </a:p>
          <a:p>
            <a:pPr marL="0" indent="0">
              <a:lnSpc>
                <a:spcPct val="110000"/>
              </a:lnSpc>
              <a:spcBef>
                <a:spcPts val="0"/>
              </a:spcBef>
              <a:buNone/>
            </a:pPr>
            <a:endParaRPr lang="hu-HU" sz="2400" dirty="0"/>
          </a:p>
          <a:p>
            <a:pPr>
              <a:lnSpc>
                <a:spcPct val="110000"/>
              </a:lnSpc>
              <a:spcBef>
                <a:spcPts val="0"/>
              </a:spcBef>
            </a:pPr>
            <a:r>
              <a:rPr lang="hu-HU" sz="2400" b="1" dirty="0"/>
              <a:t>Társadalomtudományi</a:t>
            </a:r>
            <a:r>
              <a:rPr lang="hu-HU" sz="2400" dirty="0"/>
              <a:t> szempontból: </a:t>
            </a:r>
            <a:r>
              <a:rPr lang="hu-HU" sz="2400" u="sng" dirty="0"/>
              <a:t>Az információ a társadalom szellemi kommunikációs rendszerében keletkezett és továbbított hasznosnak minősülő ismeretközlés</a:t>
            </a:r>
            <a:r>
              <a:rPr lang="hu-HU" sz="2400" dirty="0"/>
              <a:t>. Össztársadalmi jelenség, a világ globális problémáinak egyike, hasonlóan az energiához, a környezetvédelemhez.</a:t>
            </a:r>
          </a:p>
          <a:p>
            <a:pPr marL="0" indent="0">
              <a:lnSpc>
                <a:spcPct val="110000"/>
              </a:lnSpc>
              <a:spcBef>
                <a:spcPts val="0"/>
              </a:spcBef>
              <a:buNone/>
            </a:pPr>
            <a:endParaRPr lang="hu-HU" sz="2400" dirty="0"/>
          </a:p>
          <a:p>
            <a:pPr>
              <a:lnSpc>
                <a:spcPct val="110000"/>
              </a:lnSpc>
              <a:spcBef>
                <a:spcPts val="0"/>
              </a:spcBef>
            </a:pPr>
            <a:r>
              <a:rPr lang="hu-HU" sz="2400" b="1" dirty="0"/>
              <a:t>Gazdaság</a:t>
            </a:r>
            <a:r>
              <a:rPr lang="hu-HU" sz="2400" dirty="0"/>
              <a:t>i megközelítésben: </a:t>
            </a:r>
            <a:r>
              <a:rPr lang="hu-HU" sz="2400" u="sng" dirty="0"/>
              <a:t>Az információ egyrészt szolgáltatás, másrészt piaci termék, de az árucserével ellentétben az információcserénél mindkét félnek megmarad az információja</a:t>
            </a:r>
            <a:r>
              <a:rPr lang="hu-HU" sz="2400" dirty="0"/>
              <a:t>. A termékekben egyre csökken az anyag, az energia és az élőmunka felhasználása, és ugyanolyan mértékben nő a bevitt információ mennyisége.</a:t>
            </a:r>
          </a:p>
        </p:txBody>
      </p:sp>
    </p:spTree>
    <p:extLst>
      <p:ext uri="{BB962C8B-B14F-4D97-AF65-F5344CB8AC3E}">
        <p14:creationId xmlns:p14="http://schemas.microsoft.com/office/powerpoint/2010/main" val="1834125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55171"/>
            <a:ext cx="10858500" cy="5763986"/>
          </a:xfrm>
        </p:spPr>
        <p:txBody>
          <a:bodyPr>
            <a:normAutofit fontScale="25000" lnSpcReduction="20000"/>
          </a:bodyPr>
          <a:lstStyle/>
          <a:p>
            <a:pPr>
              <a:lnSpc>
                <a:spcPct val="120000"/>
              </a:lnSpc>
              <a:spcBef>
                <a:spcPts val="0"/>
              </a:spcBef>
            </a:pPr>
            <a:r>
              <a:rPr lang="hu-HU" sz="9600" b="1" dirty="0"/>
              <a:t>Biológiai</a:t>
            </a:r>
            <a:r>
              <a:rPr lang="hu-HU" sz="9600" dirty="0"/>
              <a:t> szempontból: Az önszabályozó automatákban (így az élőlényekben is) negatív visszacsatolás révén szerzett információk biztosítják a rendszer stabilitását. Információs gépekként működve képesek fenntartani egy termodinamikailag nagyon valószínűtlen, magas információtartalommal rendelkező rendszert. </a:t>
            </a:r>
            <a:r>
              <a:rPr lang="hu-HU" sz="9600" u="sng" dirty="0"/>
              <a:t>Az élőlényekben a </a:t>
            </a:r>
            <a:r>
              <a:rPr lang="hu-HU" sz="9600" b="1" u="sng" dirty="0"/>
              <a:t>DNS </a:t>
            </a:r>
            <a:r>
              <a:rPr lang="hu-HU" sz="9600" u="sng" dirty="0"/>
              <a:t>hordozta </a:t>
            </a:r>
            <a:r>
              <a:rPr lang="hu-HU" sz="9600" b="1" u="sng" dirty="0"/>
              <a:t>biológiai információ </a:t>
            </a:r>
            <a:r>
              <a:rPr lang="hu-HU" sz="9600" u="sng" dirty="0"/>
              <a:t>szolgálja a faj fennmaradását</a:t>
            </a:r>
            <a:r>
              <a:rPr lang="hu-HU" sz="9600" dirty="0"/>
              <a:t>. Az ember személyiségét a külvilágból szerzett információk óvják meg a felbomlástól.</a:t>
            </a:r>
          </a:p>
          <a:p>
            <a:pPr marL="0" indent="0">
              <a:lnSpc>
                <a:spcPct val="120000"/>
              </a:lnSpc>
              <a:spcBef>
                <a:spcPts val="0"/>
              </a:spcBef>
              <a:buNone/>
            </a:pPr>
            <a:endParaRPr lang="hu-HU" sz="9600" dirty="0"/>
          </a:p>
          <a:p>
            <a:pPr>
              <a:lnSpc>
                <a:spcPct val="120000"/>
              </a:lnSpc>
              <a:spcBef>
                <a:spcPts val="0"/>
              </a:spcBef>
            </a:pPr>
            <a:r>
              <a:rPr lang="hu-HU" sz="9600" dirty="0"/>
              <a:t>Az </a:t>
            </a:r>
            <a:r>
              <a:rPr lang="hu-HU" sz="9600" b="1" dirty="0"/>
              <a:t>információs fizika </a:t>
            </a:r>
            <a:r>
              <a:rPr lang="hu-HU" sz="9600" dirty="0"/>
              <a:t>definíciója: Az információ és a rend szoros kapcsolatban vannak egymással.</a:t>
            </a:r>
          </a:p>
          <a:p>
            <a:pPr marL="174625" indent="0">
              <a:lnSpc>
                <a:spcPct val="120000"/>
              </a:lnSpc>
              <a:spcBef>
                <a:spcPts val="0"/>
              </a:spcBef>
              <a:buNone/>
            </a:pPr>
            <a:r>
              <a:rPr lang="hu-HU" sz="9600" dirty="0"/>
              <a:t>Minden rendezett szerkezet információt hordoz. A fizikában az energiát munkavégző képességként definiálják, </a:t>
            </a:r>
            <a:r>
              <a:rPr lang="hu-HU" sz="9600" u="sng" dirty="0"/>
              <a:t>az információ</a:t>
            </a:r>
            <a:r>
              <a:rPr lang="hu-HU" sz="9600" dirty="0"/>
              <a:t> ennek megfelelően </a:t>
            </a:r>
            <a:r>
              <a:rPr lang="hu-HU" sz="9600" u="sng" dirty="0"/>
              <a:t>rendezőképesség</a:t>
            </a:r>
            <a:r>
              <a:rPr lang="hu-HU" sz="9600" dirty="0"/>
              <a:t>. Hasznos munkát csak </a:t>
            </a:r>
            <a:r>
              <a:rPr lang="hu-HU" sz="9600" b="1" dirty="0"/>
              <a:t>energia </a:t>
            </a:r>
            <a:r>
              <a:rPr lang="hu-HU" sz="9600" dirty="0"/>
              <a:t>és információ együttes befektetésével lehet elérni. Az információ mérése a rendezettség vagy a </a:t>
            </a:r>
            <a:r>
              <a:rPr lang="hu-HU" sz="9600" b="1" dirty="0"/>
              <a:t>káosz </a:t>
            </a:r>
            <a:r>
              <a:rPr lang="hu-HU" sz="9600" dirty="0"/>
              <a:t>mérésén alapszik.</a:t>
            </a:r>
          </a:p>
          <a:p>
            <a:pPr marL="0" indent="0">
              <a:lnSpc>
                <a:spcPct val="120000"/>
              </a:lnSpc>
              <a:spcBef>
                <a:spcPts val="0"/>
              </a:spcBef>
              <a:buNone/>
            </a:pPr>
            <a:r>
              <a:rPr lang="hu-HU" sz="9600" dirty="0"/>
              <a:t> </a:t>
            </a:r>
          </a:p>
          <a:p>
            <a:pPr marL="0" indent="0">
              <a:buNone/>
            </a:pPr>
            <a:endParaRPr lang="hu-HU" dirty="0"/>
          </a:p>
        </p:txBody>
      </p:sp>
    </p:spTree>
    <p:extLst>
      <p:ext uri="{BB962C8B-B14F-4D97-AF65-F5344CB8AC3E}">
        <p14:creationId xmlns:p14="http://schemas.microsoft.com/office/powerpoint/2010/main" val="183412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22514"/>
            <a:ext cx="10515600" cy="5654449"/>
          </a:xfrm>
        </p:spPr>
        <p:txBody>
          <a:bodyPr/>
          <a:lstStyle/>
          <a:p>
            <a:r>
              <a:rPr lang="hu-HU" sz="2400" b="1" dirty="0"/>
              <a:t>A filozófia</a:t>
            </a:r>
            <a:r>
              <a:rPr lang="hu-HU" sz="2400" dirty="0"/>
              <a:t> szerint: Az információ éppen olyan főszerepet játszik a világban, mint az anyag és az </a:t>
            </a:r>
            <a:r>
              <a:rPr lang="hu-HU" sz="2400" b="1" dirty="0"/>
              <a:t>energia</a:t>
            </a:r>
            <a:r>
              <a:rPr lang="hu-HU" sz="2400" dirty="0"/>
              <a:t>. A </a:t>
            </a:r>
            <a:r>
              <a:rPr lang="hu-HU" sz="2400" u="sng" dirty="0"/>
              <a:t>világot alkotó rendszerek információs kapcsolatok </a:t>
            </a:r>
            <a:r>
              <a:rPr lang="hu-HU" sz="2400" dirty="0"/>
              <a:t>(információs mezők?) </a:t>
            </a:r>
            <a:r>
              <a:rPr lang="hu-HU" sz="2400" u="sng" dirty="0"/>
              <a:t>révén szerveződnek</a:t>
            </a:r>
            <a:r>
              <a:rPr lang="hu-HU" sz="2400" dirty="0"/>
              <a:t> egésszé. Alapvető különbség viszont, hogy az információra nem érvényesek a megmaradási törvények, megsemmisíthető és létrehozható.</a:t>
            </a:r>
          </a:p>
        </p:txBody>
      </p:sp>
    </p:spTree>
    <p:extLst>
      <p:ext uri="{BB962C8B-B14F-4D97-AF65-F5344CB8AC3E}">
        <p14:creationId xmlns:p14="http://schemas.microsoft.com/office/powerpoint/2010/main" val="2937215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2075" y="2335237"/>
            <a:ext cx="10515600" cy="1325562"/>
          </a:xfrm>
        </p:spPr>
        <p:txBody>
          <a:bodyPr/>
          <a:lstStyle/>
          <a:p>
            <a:pPr algn="ctr"/>
            <a:r>
              <a:rPr lang="hu-HU" dirty="0"/>
              <a:t>Az Információ mérése sem egyértelmű.</a:t>
            </a:r>
          </a:p>
        </p:txBody>
      </p:sp>
    </p:spTree>
    <p:extLst>
      <p:ext uri="{BB962C8B-B14F-4D97-AF65-F5344CB8AC3E}">
        <p14:creationId xmlns:p14="http://schemas.microsoft.com/office/powerpoint/2010/main" val="55641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36098" y="522514"/>
            <a:ext cx="11394831" cy="5654449"/>
          </a:xfrm>
        </p:spPr>
        <p:txBody>
          <a:bodyPr>
            <a:normAutofit fontScale="92500" lnSpcReduction="20000"/>
          </a:bodyPr>
          <a:lstStyle/>
          <a:p>
            <a:pPr marL="0" indent="0" algn="ctr">
              <a:buNone/>
            </a:pPr>
            <a:r>
              <a:rPr lang="hu-HU" sz="4300" b="1" i="1" dirty="0"/>
              <a:t>Az információ mérése</a:t>
            </a:r>
            <a:endParaRPr lang="hu-HU" sz="4300" dirty="0"/>
          </a:p>
          <a:p>
            <a:pPr marL="0" indent="0">
              <a:buNone/>
            </a:pPr>
            <a:endParaRPr lang="hu-HU" dirty="0"/>
          </a:p>
          <a:p>
            <a:pPr marL="0" indent="0">
              <a:lnSpc>
                <a:spcPct val="110000"/>
              </a:lnSpc>
              <a:spcBef>
                <a:spcPts val="0"/>
              </a:spcBef>
              <a:buNone/>
            </a:pPr>
            <a:r>
              <a:rPr lang="hu-HU" sz="3000" dirty="0"/>
              <a:t>A tudomány olyan dolgokkal szeret foglalkozni, amelyek pontosan mérhetők, így van ez az információval is.</a:t>
            </a:r>
          </a:p>
          <a:p>
            <a:pPr marL="0" indent="0">
              <a:lnSpc>
                <a:spcPct val="110000"/>
              </a:lnSpc>
              <a:spcBef>
                <a:spcPts val="0"/>
              </a:spcBef>
              <a:buNone/>
            </a:pPr>
            <a:endParaRPr lang="hu-HU" sz="3000" dirty="0"/>
          </a:p>
          <a:p>
            <a:pPr marL="0" indent="0">
              <a:lnSpc>
                <a:spcPct val="110000"/>
              </a:lnSpc>
              <a:spcBef>
                <a:spcPts val="0"/>
              </a:spcBef>
              <a:buNone/>
            </a:pPr>
            <a:r>
              <a:rPr lang="hu-HU" sz="3000" dirty="0"/>
              <a:t>Kérdés:</a:t>
            </a:r>
          </a:p>
          <a:p>
            <a:pPr marL="358775" indent="0">
              <a:lnSpc>
                <a:spcPct val="110000"/>
              </a:lnSpc>
              <a:spcBef>
                <a:spcPts val="0"/>
              </a:spcBef>
              <a:buNone/>
            </a:pPr>
            <a:r>
              <a:rPr lang="hu-HU" sz="3000" dirty="0"/>
              <a:t>Milyen módon lehet mérni az információ sokféle megjelenési formáját?</a:t>
            </a:r>
          </a:p>
          <a:p>
            <a:pPr marL="538163" indent="-179388">
              <a:lnSpc>
                <a:spcPct val="110000"/>
              </a:lnSpc>
              <a:spcBef>
                <a:spcPts val="0"/>
              </a:spcBef>
              <a:buNone/>
            </a:pPr>
            <a:r>
              <a:rPr lang="hu-HU" sz="3000" dirty="0"/>
              <a:t>Milyen közös mértékegységgel fejezhetjük ki például egy műholdfelvételben, egy rózsa illatában, a Boleróban, vagy mondjuk ebben a szövegben levő </a:t>
            </a:r>
            <a:r>
              <a:rPr lang="hu-HU" sz="3000" b="1" dirty="0"/>
              <a:t>információmennyiség</a:t>
            </a:r>
            <a:r>
              <a:rPr lang="hu-HU" sz="3000" dirty="0"/>
              <a:t>et?</a:t>
            </a:r>
          </a:p>
          <a:p>
            <a:pPr marL="0" indent="0">
              <a:lnSpc>
                <a:spcPct val="110000"/>
              </a:lnSpc>
              <a:spcBef>
                <a:spcPts val="0"/>
              </a:spcBef>
              <a:buNone/>
            </a:pPr>
            <a:endParaRPr lang="hu-HU" sz="3000" dirty="0"/>
          </a:p>
          <a:p>
            <a:pPr marL="0" indent="0">
              <a:lnSpc>
                <a:spcPct val="110000"/>
              </a:lnSpc>
              <a:spcBef>
                <a:spcPts val="0"/>
              </a:spcBef>
              <a:buNone/>
            </a:pPr>
            <a:r>
              <a:rPr lang="hu-HU" sz="3000" dirty="0"/>
              <a:t>Erre a kérdésre jelenleg nem tudjuk a választ, lehet, hogy nincs is megoldása.</a:t>
            </a:r>
          </a:p>
          <a:p>
            <a:pPr marL="0" indent="0">
              <a:lnSpc>
                <a:spcPct val="110000"/>
              </a:lnSpc>
              <a:spcBef>
                <a:spcPts val="0"/>
              </a:spcBef>
              <a:buNone/>
            </a:pPr>
            <a:endParaRPr lang="hu-HU" sz="3000" dirty="0"/>
          </a:p>
          <a:p>
            <a:pPr marL="0" indent="0">
              <a:lnSpc>
                <a:spcPct val="110000"/>
              </a:lnSpc>
              <a:spcBef>
                <a:spcPts val="0"/>
              </a:spcBef>
              <a:buNone/>
            </a:pPr>
            <a:r>
              <a:rPr lang="hu-HU" sz="3000" b="1" u="sng" dirty="0"/>
              <a:t>DE….</a:t>
            </a:r>
            <a:r>
              <a:rPr lang="hu-HU" sz="3000" dirty="0"/>
              <a:t>.</a:t>
            </a:r>
          </a:p>
        </p:txBody>
      </p:sp>
    </p:spTree>
    <p:extLst>
      <p:ext uri="{BB962C8B-B14F-4D97-AF65-F5344CB8AC3E}">
        <p14:creationId xmlns:p14="http://schemas.microsoft.com/office/powerpoint/2010/main" val="2218844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799" y="522514"/>
            <a:ext cx="10891157" cy="5861957"/>
          </a:xfrm>
        </p:spPr>
        <p:txBody>
          <a:bodyPr>
            <a:normAutofit fontScale="92500"/>
          </a:bodyPr>
          <a:lstStyle/>
          <a:p>
            <a:pPr marL="0" indent="0">
              <a:lnSpc>
                <a:spcPct val="100000"/>
              </a:lnSpc>
              <a:spcBef>
                <a:spcPts val="0"/>
              </a:spcBef>
              <a:spcAft>
                <a:spcPts val="1200"/>
              </a:spcAft>
              <a:buNone/>
            </a:pPr>
            <a:r>
              <a:rPr lang="hu-HU" dirty="0"/>
              <a:t>A 20. század elején a </a:t>
            </a:r>
            <a:r>
              <a:rPr lang="hu-HU" b="1" dirty="0"/>
              <a:t>híradástechnika </a:t>
            </a:r>
            <a:r>
              <a:rPr lang="hu-HU" dirty="0"/>
              <a:t>fejlődése szükségessé tette az egyes csatornák teljesítőképességének összehasonlításához az </a:t>
            </a:r>
            <a:r>
              <a:rPr lang="hu-HU" u="sng" dirty="0"/>
              <a:t>információ mérés</a:t>
            </a:r>
            <a:r>
              <a:rPr lang="hu-HU" dirty="0"/>
              <a:t>ét.</a:t>
            </a:r>
          </a:p>
          <a:p>
            <a:pPr marL="0" indent="0">
              <a:lnSpc>
                <a:spcPct val="100000"/>
              </a:lnSpc>
              <a:spcBef>
                <a:spcPts val="0"/>
              </a:spcBef>
              <a:spcAft>
                <a:spcPts val="1200"/>
              </a:spcAft>
              <a:buNone/>
            </a:pPr>
            <a:r>
              <a:rPr lang="hu-HU" dirty="0"/>
              <a:t>Miután egy hírközlő eszköznek mindegy, hogy a nyertes lottószámokat közli, vagy egy földrengés hírét, ezért az információmennyiség meghatározásánál </a:t>
            </a:r>
            <a:r>
              <a:rPr lang="hu-HU" u="sng" dirty="0"/>
              <a:t>nem a hír tartalmát, hanem egy egyszerűbben kezelhető tulajdonságát, a váratlanságát vették figyelembe</a:t>
            </a:r>
            <a:r>
              <a:rPr lang="hu-HU" dirty="0"/>
              <a:t>.</a:t>
            </a:r>
          </a:p>
          <a:p>
            <a:pPr marL="0" indent="0">
              <a:lnSpc>
                <a:spcPct val="100000"/>
              </a:lnSpc>
              <a:spcBef>
                <a:spcPts val="0"/>
              </a:spcBef>
              <a:buNone/>
            </a:pPr>
            <a:r>
              <a:rPr lang="hu-HU" dirty="0"/>
              <a:t>Ilyen </a:t>
            </a:r>
            <a:r>
              <a:rPr lang="hu-HU" b="1" dirty="0"/>
              <a:t>statisztikai információ</a:t>
            </a:r>
            <a:r>
              <a:rPr lang="hu-HU" dirty="0"/>
              <a:t>mennyisége mindenféle információnak van, ezért jobb híján – első megközelítésben – egyszerű kezelhetősége miatt ez a megoldás gyorsan elterjedt, sőt divatossá vált a legkülönbözőbb szakterületeken.</a:t>
            </a:r>
          </a:p>
          <a:p>
            <a:pPr marL="0" indent="0">
              <a:lnSpc>
                <a:spcPct val="100000"/>
              </a:lnSpc>
              <a:spcBef>
                <a:spcPts val="0"/>
              </a:spcBef>
              <a:buNone/>
            </a:pPr>
            <a:endParaRPr lang="hu-HU" dirty="0"/>
          </a:p>
          <a:p>
            <a:pPr marL="0" indent="0">
              <a:lnSpc>
                <a:spcPct val="100000"/>
              </a:lnSpc>
              <a:spcBef>
                <a:spcPts val="0"/>
              </a:spcBef>
              <a:buNone/>
            </a:pPr>
            <a:r>
              <a:rPr lang="hu-HU" dirty="0"/>
              <a:t>Azóta történtek kísérletek a szemantikai és az </a:t>
            </a:r>
            <a:r>
              <a:rPr lang="hu-HU" b="1" dirty="0"/>
              <a:t>esztétikai információ</a:t>
            </a:r>
            <a:r>
              <a:rPr lang="hu-HU" dirty="0"/>
              <a:t>mennyiség meghatározására, de ezek használható eredményekre még nem vezettek</a:t>
            </a:r>
            <a:r>
              <a:rPr lang="hu-HU" i="1" dirty="0"/>
              <a:t>.</a:t>
            </a:r>
            <a:endParaRPr lang="hu-HU" dirty="0"/>
          </a:p>
          <a:p>
            <a:pPr marL="0" indent="0">
              <a:lnSpc>
                <a:spcPct val="100000"/>
              </a:lnSpc>
              <a:spcBef>
                <a:spcPts val="0"/>
              </a:spcBef>
              <a:buNone/>
            </a:pPr>
            <a:endParaRPr lang="hu-HU" sz="2400" dirty="0"/>
          </a:p>
        </p:txBody>
      </p:sp>
    </p:spTree>
    <p:extLst>
      <p:ext uri="{BB962C8B-B14F-4D97-AF65-F5344CB8AC3E}">
        <p14:creationId xmlns:p14="http://schemas.microsoft.com/office/powerpoint/2010/main" val="2218844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22514"/>
            <a:ext cx="10825841" cy="5654449"/>
          </a:xfrm>
        </p:spPr>
        <p:txBody>
          <a:bodyPr>
            <a:normAutofit lnSpcReduction="10000"/>
          </a:bodyPr>
          <a:lstStyle/>
          <a:p>
            <a:pPr marL="0" indent="0">
              <a:lnSpc>
                <a:spcPct val="110000"/>
              </a:lnSpc>
              <a:spcBef>
                <a:spcPts val="0"/>
              </a:spcBef>
              <a:buNone/>
            </a:pPr>
            <a:r>
              <a:rPr lang="hu-HU" sz="2400" dirty="0"/>
              <a:t>A </a:t>
            </a:r>
            <a:r>
              <a:rPr lang="hu-HU" sz="2400" u="sng" dirty="0"/>
              <a:t>váratlanság mértéke egyrészt annak a jelkészletnek a nagyságától függ, amelyből a hírt összeállították, másrészt a hír hosszától</a:t>
            </a:r>
            <a:r>
              <a:rPr lang="hu-HU" sz="2400" dirty="0"/>
              <a:t>.</a:t>
            </a:r>
          </a:p>
          <a:p>
            <a:pPr marL="0" indent="0">
              <a:lnSpc>
                <a:spcPct val="110000"/>
              </a:lnSpc>
              <a:spcBef>
                <a:spcPts val="0"/>
              </a:spcBef>
              <a:buNone/>
            </a:pPr>
            <a:r>
              <a:rPr lang="hu-HU" sz="2400" dirty="0"/>
              <a:t> </a:t>
            </a:r>
          </a:p>
          <a:p>
            <a:pPr marL="0" indent="0">
              <a:lnSpc>
                <a:spcPct val="110000"/>
              </a:lnSpc>
              <a:spcBef>
                <a:spcPts val="0"/>
              </a:spcBef>
              <a:buNone/>
            </a:pPr>
            <a:r>
              <a:rPr lang="hu-HU" sz="2400" dirty="0"/>
              <a:t>Ha </a:t>
            </a:r>
            <a:r>
              <a:rPr lang="hu-HU" sz="2400" i="1" u="sng" dirty="0"/>
              <a:t>n </a:t>
            </a:r>
            <a:r>
              <a:rPr lang="hu-HU" sz="2400" u="sng" dirty="0"/>
              <a:t>tagú jel</a:t>
            </a:r>
            <a:r>
              <a:rPr lang="hu-HU" sz="2400" dirty="0"/>
              <a:t>készletet választunk, akkor az </a:t>
            </a:r>
            <a:r>
              <a:rPr lang="hu-HU" sz="2400" i="1" u="sng" dirty="0"/>
              <a:t>m </a:t>
            </a:r>
            <a:r>
              <a:rPr lang="hu-HU" sz="2400" u="sng" dirty="0"/>
              <a:t>jel</a:t>
            </a:r>
            <a:r>
              <a:rPr lang="hu-HU" sz="2400" dirty="0"/>
              <a:t>ből álló hírek száma </a:t>
            </a:r>
            <a:r>
              <a:rPr lang="hu-HU" sz="2400" i="1" dirty="0"/>
              <a:t>n</a:t>
            </a:r>
            <a:r>
              <a:rPr lang="hu-HU" sz="2400" dirty="0"/>
              <a:t>-nek az </a:t>
            </a:r>
            <a:r>
              <a:rPr lang="hu-HU" sz="2400" i="1" dirty="0" err="1"/>
              <a:t>m</a:t>
            </a:r>
            <a:r>
              <a:rPr lang="hu-HU" sz="2400" dirty="0" err="1"/>
              <a:t>-edik</a:t>
            </a:r>
            <a:r>
              <a:rPr lang="hu-HU" sz="2400" dirty="0"/>
              <a:t> hatványa:</a:t>
            </a:r>
          </a:p>
          <a:p>
            <a:pPr marL="0" indent="0" algn="ctr">
              <a:lnSpc>
                <a:spcPct val="110000"/>
              </a:lnSpc>
              <a:spcBef>
                <a:spcPts val="0"/>
              </a:spcBef>
              <a:buNone/>
            </a:pPr>
            <a:r>
              <a:rPr lang="hu-HU" sz="2400" i="1" dirty="0"/>
              <a:t>h = n</a:t>
            </a:r>
            <a:r>
              <a:rPr lang="hu-HU" sz="2400" i="1" baseline="30000" dirty="0"/>
              <a:t>m</a:t>
            </a:r>
            <a:r>
              <a:rPr lang="hu-HU" sz="2400" dirty="0"/>
              <a:t>.</a:t>
            </a:r>
          </a:p>
          <a:p>
            <a:pPr marL="0" indent="0">
              <a:lnSpc>
                <a:spcPct val="110000"/>
              </a:lnSpc>
              <a:spcBef>
                <a:spcPts val="0"/>
              </a:spcBef>
              <a:buNone/>
            </a:pPr>
            <a:r>
              <a:rPr lang="hu-HU" sz="2400" dirty="0"/>
              <a:t>Ezek szerint a hír információtartalma a hír hosszával exponenciálisan nő.</a:t>
            </a:r>
          </a:p>
          <a:p>
            <a:pPr marL="0" indent="0">
              <a:lnSpc>
                <a:spcPct val="110000"/>
              </a:lnSpc>
              <a:spcBef>
                <a:spcPts val="0"/>
              </a:spcBef>
              <a:buNone/>
            </a:pPr>
            <a:endParaRPr lang="hu-HU" sz="2400" dirty="0"/>
          </a:p>
          <a:p>
            <a:pPr marL="0" indent="0">
              <a:lnSpc>
                <a:spcPct val="110000"/>
              </a:lnSpc>
              <a:spcBef>
                <a:spcPts val="0"/>
              </a:spcBef>
              <a:buNone/>
            </a:pPr>
            <a:r>
              <a:rPr lang="hu-HU" sz="2400" dirty="0"/>
              <a:t>A gyakorlatban célszerűbb úgy megválasztanunk a mérték-egységet, hogy ez a növekedés lineáris legyen. Ezt úgy érhetjük el, ha a lehetséges kombinációk számának a logaritmusát vesszük.</a:t>
            </a:r>
          </a:p>
          <a:p>
            <a:pPr marL="0" indent="0">
              <a:lnSpc>
                <a:spcPct val="110000"/>
              </a:lnSpc>
              <a:spcBef>
                <a:spcPts val="0"/>
              </a:spcBef>
              <a:buNone/>
            </a:pPr>
            <a:endParaRPr lang="hu-HU" sz="2400" u="sng" dirty="0"/>
          </a:p>
          <a:p>
            <a:pPr marL="0" indent="0">
              <a:lnSpc>
                <a:spcPct val="110000"/>
              </a:lnSpc>
              <a:spcBef>
                <a:spcPts val="0"/>
              </a:spcBef>
              <a:buNone/>
            </a:pPr>
            <a:r>
              <a:rPr lang="hu-HU" sz="2400" u="sng" dirty="0"/>
              <a:t>Az </a:t>
            </a:r>
            <a:r>
              <a:rPr lang="hu-HU" sz="2400" i="1" u="sng" dirty="0"/>
              <a:t>n </a:t>
            </a:r>
            <a:r>
              <a:rPr lang="hu-HU" sz="2400" u="sng" dirty="0"/>
              <a:t>karakteres jelkészletből alkotott </a:t>
            </a:r>
            <a:r>
              <a:rPr lang="hu-HU" sz="2400" i="1" u="sng" dirty="0"/>
              <a:t>m </a:t>
            </a:r>
            <a:r>
              <a:rPr lang="hu-HU" sz="2400" u="sng" dirty="0"/>
              <a:t>jelből álló hír</a:t>
            </a:r>
            <a:r>
              <a:rPr lang="hu-HU" sz="2400" dirty="0"/>
              <a:t> </a:t>
            </a:r>
            <a:r>
              <a:rPr lang="hu-HU" sz="2400" b="1" dirty="0"/>
              <a:t>információmennyiség</a:t>
            </a:r>
            <a:r>
              <a:rPr lang="hu-HU" sz="2400" dirty="0"/>
              <a:t>e HARTLEY szerint:</a:t>
            </a:r>
          </a:p>
          <a:p>
            <a:pPr marL="0" indent="0" algn="ctr">
              <a:lnSpc>
                <a:spcPct val="110000"/>
              </a:lnSpc>
              <a:spcBef>
                <a:spcPts val="0"/>
              </a:spcBef>
              <a:buNone/>
            </a:pPr>
            <a:r>
              <a:rPr lang="hu-HU" sz="2400" i="1" dirty="0"/>
              <a:t>H </a:t>
            </a:r>
            <a:r>
              <a:rPr lang="hu-HU" sz="2400" dirty="0"/>
              <a:t>= </a:t>
            </a:r>
            <a:r>
              <a:rPr lang="hu-HU" sz="2400" i="1" dirty="0"/>
              <a:t>m</a:t>
            </a:r>
            <a:r>
              <a:rPr lang="hu-HU" sz="2400" dirty="0"/>
              <a:t>* log </a:t>
            </a:r>
            <a:r>
              <a:rPr lang="hu-HU" sz="2400" i="1" dirty="0"/>
              <a:t>n</a:t>
            </a:r>
            <a:r>
              <a:rPr lang="hu-HU" sz="2400" dirty="0"/>
              <a:t>.</a:t>
            </a:r>
          </a:p>
          <a:p>
            <a:endParaRPr lang="hu-HU" dirty="0"/>
          </a:p>
        </p:txBody>
      </p:sp>
    </p:spTree>
    <p:extLst>
      <p:ext uri="{BB962C8B-B14F-4D97-AF65-F5344CB8AC3E}">
        <p14:creationId xmlns:p14="http://schemas.microsoft.com/office/powerpoint/2010/main" val="221884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84" y="265472"/>
            <a:ext cx="11549413" cy="6400800"/>
          </a:xfrm>
          <a:prstGeom prst="rect">
            <a:avLst/>
          </a:prstGeom>
        </p:spPr>
      </p:pic>
    </p:spTree>
    <p:extLst>
      <p:ext uri="{BB962C8B-B14F-4D97-AF65-F5344CB8AC3E}">
        <p14:creationId xmlns:p14="http://schemas.microsoft.com/office/powerpoint/2010/main" val="2454627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22514"/>
            <a:ext cx="10858499" cy="5796643"/>
          </a:xfrm>
        </p:spPr>
        <p:txBody>
          <a:bodyPr>
            <a:normAutofit lnSpcReduction="10000"/>
          </a:bodyPr>
          <a:lstStyle/>
          <a:p>
            <a:pPr marL="0" indent="0">
              <a:lnSpc>
                <a:spcPct val="110000"/>
              </a:lnSpc>
              <a:spcBef>
                <a:spcPts val="0"/>
              </a:spcBef>
              <a:buNone/>
            </a:pPr>
            <a:r>
              <a:rPr lang="hu-HU" sz="2400" dirty="0"/>
              <a:t>A </a:t>
            </a:r>
            <a:r>
              <a:rPr lang="hu-HU" sz="2400" b="1" dirty="0"/>
              <a:t>matematikai információelmélet</a:t>
            </a:r>
            <a:r>
              <a:rPr lang="hu-HU" sz="2400" dirty="0"/>
              <a:t>ben </a:t>
            </a:r>
            <a:r>
              <a:rPr lang="hu-HU" sz="2400" u="sng" dirty="0"/>
              <a:t>a logaritmus alapjául a kettőt választották</a:t>
            </a:r>
            <a:r>
              <a:rPr lang="hu-HU" sz="2400" dirty="0"/>
              <a:t>, mert a kettes számrendszer az információátvitel anyanyelve, sok információkezelő berendezés dolgozik a „van áram</a:t>
            </a:r>
            <a:r>
              <a:rPr lang="hu-HU" sz="2400" dirty="0">
                <a:sym typeface="Symbol" panose="05050102010706020507" pitchFamily="18" charset="2"/>
              </a:rPr>
              <a:t></a:t>
            </a:r>
            <a:r>
              <a:rPr lang="hu-HU" sz="2400" dirty="0"/>
              <a:t>nincs áram” alapelven.</a:t>
            </a:r>
          </a:p>
          <a:p>
            <a:pPr marL="0" indent="0">
              <a:lnSpc>
                <a:spcPct val="110000"/>
              </a:lnSpc>
              <a:spcBef>
                <a:spcPts val="0"/>
              </a:spcBef>
              <a:buNone/>
            </a:pPr>
            <a:r>
              <a:rPr lang="hu-HU" sz="2400" dirty="0"/>
              <a:t> </a:t>
            </a:r>
          </a:p>
          <a:p>
            <a:pPr marL="0" indent="0">
              <a:lnSpc>
                <a:spcPct val="110000"/>
              </a:lnSpc>
              <a:spcBef>
                <a:spcPts val="0"/>
              </a:spcBef>
              <a:buNone/>
            </a:pPr>
            <a:r>
              <a:rPr lang="hu-HU" sz="2400" dirty="0"/>
              <a:t>A legegyszerűbb abc kétjelű (egy jellel nem lehet hírt közölni). Ha ebből egy jelet kiválasztunk (</a:t>
            </a:r>
            <a:r>
              <a:rPr lang="hu-HU" sz="2400" i="1" dirty="0"/>
              <a:t>m </a:t>
            </a:r>
            <a:r>
              <a:rPr lang="hu-HU" sz="2400" dirty="0"/>
              <a:t>= 1), akkor megkapjuk a lehető </a:t>
            </a:r>
            <a:r>
              <a:rPr lang="hu-HU" sz="2400" u="sng" dirty="0"/>
              <a:t>legkisebb információs értékkel rendelkező hír</a:t>
            </a:r>
            <a:r>
              <a:rPr lang="hu-HU" sz="2400" dirty="0"/>
              <a:t>t. Ez az érték:</a:t>
            </a:r>
          </a:p>
          <a:p>
            <a:pPr marL="0" indent="0" algn="ctr">
              <a:lnSpc>
                <a:spcPct val="110000"/>
              </a:lnSpc>
              <a:spcBef>
                <a:spcPts val="0"/>
              </a:spcBef>
              <a:buNone/>
            </a:pPr>
            <a:r>
              <a:rPr lang="hu-HU" sz="2400" i="1" dirty="0"/>
              <a:t>h </a:t>
            </a:r>
            <a:r>
              <a:rPr lang="hu-HU" sz="2400" dirty="0"/>
              <a:t>=1* log2 = </a:t>
            </a:r>
            <a:r>
              <a:rPr lang="hu-HU" sz="2400" dirty="0" err="1"/>
              <a:t>log2</a:t>
            </a:r>
            <a:r>
              <a:rPr lang="hu-HU" sz="2400" dirty="0"/>
              <a:t>.</a:t>
            </a:r>
          </a:p>
          <a:p>
            <a:pPr marL="0" indent="0">
              <a:lnSpc>
                <a:spcPct val="110000"/>
              </a:lnSpc>
              <a:spcBef>
                <a:spcPts val="0"/>
              </a:spcBef>
              <a:buNone/>
            </a:pPr>
            <a:endParaRPr lang="hu-HU" sz="2400" dirty="0"/>
          </a:p>
          <a:p>
            <a:pPr marL="0" indent="0">
              <a:lnSpc>
                <a:spcPct val="110000"/>
              </a:lnSpc>
              <a:spcBef>
                <a:spcPts val="0"/>
              </a:spcBef>
              <a:buNone/>
            </a:pPr>
            <a:r>
              <a:rPr lang="hu-HU" sz="2400" dirty="0"/>
              <a:t>Ha kettesalapú logaritmust választunk, akkor ez az érték éppen 1 lesz:</a:t>
            </a:r>
          </a:p>
          <a:p>
            <a:pPr marL="0" indent="0">
              <a:lnSpc>
                <a:spcPct val="110000"/>
              </a:lnSpc>
              <a:spcBef>
                <a:spcPts val="0"/>
              </a:spcBef>
              <a:buNone/>
            </a:pPr>
            <a:endParaRPr lang="hu-HU" sz="2400" dirty="0"/>
          </a:p>
          <a:p>
            <a:pPr marL="0" indent="0" algn="ctr">
              <a:lnSpc>
                <a:spcPct val="110000"/>
              </a:lnSpc>
              <a:spcBef>
                <a:spcPts val="0"/>
              </a:spcBef>
              <a:buNone/>
            </a:pPr>
            <a:r>
              <a:rPr lang="hu-HU" sz="2400" i="1" dirty="0"/>
              <a:t>h </a:t>
            </a:r>
            <a:r>
              <a:rPr lang="hu-HU" sz="2400" dirty="0"/>
              <a:t>= log</a:t>
            </a:r>
            <a:r>
              <a:rPr lang="hu-HU" sz="2400" baseline="-25000" dirty="0"/>
              <a:t>2</a:t>
            </a:r>
            <a:r>
              <a:rPr lang="hu-HU" sz="2400" dirty="0"/>
              <a:t>2 =1.</a:t>
            </a:r>
          </a:p>
          <a:p>
            <a:pPr marL="0" indent="0">
              <a:lnSpc>
                <a:spcPct val="110000"/>
              </a:lnSpc>
              <a:spcBef>
                <a:spcPts val="0"/>
              </a:spcBef>
              <a:buNone/>
            </a:pPr>
            <a:r>
              <a:rPr lang="hu-HU" sz="2400" dirty="0"/>
              <a:t> </a:t>
            </a:r>
          </a:p>
          <a:p>
            <a:pPr marL="0" indent="0">
              <a:lnSpc>
                <a:spcPct val="110000"/>
              </a:lnSpc>
              <a:spcBef>
                <a:spcPts val="0"/>
              </a:spcBef>
              <a:buNone/>
            </a:pPr>
            <a:r>
              <a:rPr lang="hu-HU" sz="2400" dirty="0"/>
              <a:t>Ezt az információmennyiséget John W. TUKEY nevezte el 1 </a:t>
            </a:r>
            <a:r>
              <a:rPr lang="hu-HU" sz="2400" b="1" dirty="0" err="1"/>
              <a:t>bit</a:t>
            </a:r>
            <a:r>
              <a:rPr lang="hu-HU" sz="2400" dirty="0" err="1"/>
              <a:t>-nek</a:t>
            </a:r>
            <a:r>
              <a:rPr lang="hu-HU" sz="2400" dirty="0"/>
              <a:t> (a „</a:t>
            </a:r>
            <a:r>
              <a:rPr lang="hu-HU" sz="2400" b="1" dirty="0" err="1"/>
              <a:t>bi</a:t>
            </a:r>
            <a:r>
              <a:rPr lang="hu-HU" sz="2400" dirty="0" err="1"/>
              <a:t>nary</a:t>
            </a:r>
            <a:r>
              <a:rPr lang="hu-HU" sz="2400" dirty="0"/>
              <a:t> </a:t>
            </a:r>
            <a:r>
              <a:rPr lang="hu-HU" sz="2400" dirty="0" err="1"/>
              <a:t>digi</a:t>
            </a:r>
            <a:r>
              <a:rPr lang="hu-HU" sz="2400" b="1" dirty="0" err="1"/>
              <a:t>t</a:t>
            </a:r>
            <a:r>
              <a:rPr lang="hu-HU" sz="2400" dirty="0"/>
              <a:t>” rövidítése).</a:t>
            </a:r>
          </a:p>
          <a:p>
            <a:pPr marL="0" indent="0">
              <a:lnSpc>
                <a:spcPct val="100000"/>
              </a:lnSpc>
              <a:spcBef>
                <a:spcPts val="0"/>
              </a:spcBef>
              <a:buNone/>
            </a:pPr>
            <a:endParaRPr lang="hu-HU" sz="2400" dirty="0"/>
          </a:p>
        </p:txBody>
      </p:sp>
    </p:spTree>
    <p:extLst>
      <p:ext uri="{BB962C8B-B14F-4D97-AF65-F5344CB8AC3E}">
        <p14:creationId xmlns:p14="http://schemas.microsoft.com/office/powerpoint/2010/main" val="2218844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4235" y="522514"/>
            <a:ext cx="11254154" cy="6089301"/>
          </a:xfrm>
        </p:spPr>
        <p:txBody>
          <a:bodyPr>
            <a:normAutofit lnSpcReduction="10000"/>
          </a:bodyPr>
          <a:lstStyle/>
          <a:p>
            <a:pPr marL="0" indent="0">
              <a:lnSpc>
                <a:spcPct val="110000"/>
              </a:lnSpc>
              <a:spcBef>
                <a:spcPts val="0"/>
              </a:spcBef>
              <a:buNone/>
            </a:pPr>
            <a:r>
              <a:rPr lang="hu-HU" sz="2600" u="sng" dirty="0"/>
              <a:t>Egy igennel vagy nemmel megválaszolható kérdésre adott válasz információmennyisége pontosan 1 bit.</a:t>
            </a:r>
            <a:endParaRPr lang="hu-HU" sz="2600" dirty="0"/>
          </a:p>
          <a:p>
            <a:pPr marL="0" indent="0">
              <a:lnSpc>
                <a:spcPct val="110000"/>
              </a:lnSpc>
              <a:spcBef>
                <a:spcPts val="0"/>
              </a:spcBef>
              <a:buNone/>
            </a:pPr>
            <a:r>
              <a:rPr lang="hu-HU" sz="2600" dirty="0"/>
              <a:t>Tehát az információ mértéke kifejezhető a kitalálásához szükséges barkochbakérdéseknek a számával is – természetesen csak akkor, ha az optimális kérdezési stratégiát használjuk.</a:t>
            </a:r>
          </a:p>
          <a:p>
            <a:pPr marL="0" indent="0">
              <a:lnSpc>
                <a:spcPct val="110000"/>
              </a:lnSpc>
              <a:spcBef>
                <a:spcPts val="0"/>
              </a:spcBef>
              <a:buNone/>
            </a:pPr>
            <a:endParaRPr lang="hu-HU" sz="2600" dirty="0"/>
          </a:p>
          <a:p>
            <a:pPr marL="0" indent="0">
              <a:lnSpc>
                <a:spcPct val="110000"/>
              </a:lnSpc>
              <a:spcBef>
                <a:spcPts val="0"/>
              </a:spcBef>
              <a:buNone/>
            </a:pPr>
            <a:r>
              <a:rPr lang="hu-HU" sz="2600" b="1" u="sng" dirty="0"/>
              <a:t>DE…</a:t>
            </a:r>
            <a:endParaRPr lang="hu-HU" sz="2600" dirty="0"/>
          </a:p>
          <a:p>
            <a:pPr marL="0" indent="0">
              <a:lnSpc>
                <a:spcPct val="110000"/>
              </a:lnSpc>
              <a:spcBef>
                <a:spcPts val="0"/>
              </a:spcBef>
              <a:buNone/>
            </a:pPr>
            <a:endParaRPr lang="hu-HU" sz="2600" dirty="0"/>
          </a:p>
          <a:p>
            <a:pPr marL="0" indent="0">
              <a:lnSpc>
                <a:spcPct val="110000"/>
              </a:lnSpc>
              <a:spcBef>
                <a:spcPts val="0"/>
              </a:spcBef>
              <a:buNone/>
            </a:pPr>
            <a:r>
              <a:rPr lang="hu-HU" sz="2600" dirty="0"/>
              <a:t>HARTLEY képlete </a:t>
            </a:r>
            <a:r>
              <a:rPr lang="hu-HU" sz="2600" u="sng" dirty="0"/>
              <a:t>csak akkor érvényes</a:t>
            </a:r>
            <a:r>
              <a:rPr lang="hu-HU" sz="2600" dirty="0"/>
              <a:t>, ha a </a:t>
            </a:r>
            <a:r>
              <a:rPr lang="hu-HU" sz="2600" u="sng" dirty="0"/>
              <a:t>hírt alkotó jelek egyforma valószínűséggel fordulnak</a:t>
            </a:r>
            <a:r>
              <a:rPr lang="hu-HU" sz="2600" dirty="0"/>
              <a:t> elő (ez a legritkább dolog). (</a:t>
            </a:r>
            <a:r>
              <a:rPr lang="hu-HU" sz="2600" dirty="0" err="1"/>
              <a:t>n,t,e-q,w</a:t>
            </a:r>
            <a:r>
              <a:rPr lang="hu-HU" sz="2600" dirty="0"/>
              <a:t>)</a:t>
            </a:r>
          </a:p>
          <a:p>
            <a:pPr marL="0" indent="0">
              <a:lnSpc>
                <a:spcPct val="110000"/>
              </a:lnSpc>
              <a:spcBef>
                <a:spcPts val="0"/>
              </a:spcBef>
              <a:buNone/>
            </a:pPr>
            <a:r>
              <a:rPr lang="hu-HU" sz="2600" dirty="0"/>
              <a:t> </a:t>
            </a:r>
          </a:p>
          <a:p>
            <a:pPr marL="0" indent="0">
              <a:lnSpc>
                <a:spcPct val="110000"/>
              </a:lnSpc>
              <a:spcBef>
                <a:spcPts val="0"/>
              </a:spcBef>
              <a:buNone/>
            </a:pPr>
            <a:r>
              <a:rPr lang="hu-HU" sz="2600" dirty="0"/>
              <a:t>Arra az esetre, amikor a jelek összeállításánál „nyelvtani szabályokat” is figyelembe kell venni, 1948-ban SHANNON adott egy megoldást, ahol is az </a:t>
            </a:r>
            <a:r>
              <a:rPr lang="hu-HU" sz="2600" u="sng" dirty="0"/>
              <a:t>információmennyiség nem a jelek számával, hanem előfordulási valószínűségükkel arányos</a:t>
            </a:r>
            <a:r>
              <a:rPr lang="hu-HU" sz="2600" dirty="0"/>
              <a:t>:</a:t>
            </a:r>
          </a:p>
          <a:p>
            <a:pPr marL="0" indent="0">
              <a:buNone/>
            </a:pPr>
            <a:endParaRPr lang="hu-HU" dirty="0"/>
          </a:p>
        </p:txBody>
      </p:sp>
    </p:spTree>
    <p:extLst>
      <p:ext uri="{BB962C8B-B14F-4D97-AF65-F5344CB8AC3E}">
        <p14:creationId xmlns:p14="http://schemas.microsoft.com/office/powerpoint/2010/main" val="2218844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8457" y="1534885"/>
            <a:ext cx="10809514" cy="4735286"/>
          </a:xfrm>
        </p:spPr>
        <p:txBody>
          <a:bodyPr>
            <a:normAutofit lnSpcReduction="10000"/>
          </a:bodyPr>
          <a:lstStyle/>
          <a:p>
            <a:pPr marL="0" indent="0">
              <a:lnSpc>
                <a:spcPct val="100000"/>
              </a:lnSpc>
              <a:spcBef>
                <a:spcPts val="0"/>
              </a:spcBef>
              <a:buNone/>
            </a:pPr>
            <a:r>
              <a:rPr lang="hu-HU" sz="2400" dirty="0"/>
              <a:t>Ahol </a:t>
            </a:r>
            <a:r>
              <a:rPr lang="hu-HU" sz="2400" i="1" dirty="0"/>
              <a:t>pi </a:t>
            </a:r>
            <a:r>
              <a:rPr lang="hu-HU" sz="2400" dirty="0"/>
              <a:t>az </a:t>
            </a:r>
            <a:r>
              <a:rPr lang="hu-HU" sz="2400" i="1" dirty="0"/>
              <a:t>i. </a:t>
            </a:r>
            <a:r>
              <a:rPr lang="hu-HU" sz="2400" dirty="0"/>
              <a:t>esemény </a:t>
            </a:r>
            <a:r>
              <a:rPr lang="hu-HU" sz="2400" u="sng" dirty="0"/>
              <a:t>előfordulás</a:t>
            </a:r>
            <a:r>
              <a:rPr lang="hu-HU" sz="2400" dirty="0"/>
              <a:t>ának valószínűsége, és fennáll a </a:t>
            </a:r>
          </a:p>
          <a:p>
            <a:pPr marL="0" indent="0">
              <a:lnSpc>
                <a:spcPct val="100000"/>
              </a:lnSpc>
              <a:spcBef>
                <a:spcPts val="0"/>
              </a:spcBef>
              <a:buNone/>
            </a:pPr>
            <a:r>
              <a:rPr lang="hu-HU" sz="2400" dirty="0"/>
              <a:t>összefüggés.</a:t>
            </a:r>
          </a:p>
          <a:p>
            <a:pPr marL="0" indent="0">
              <a:lnSpc>
                <a:spcPct val="100000"/>
              </a:lnSpc>
              <a:spcBef>
                <a:spcPts val="0"/>
              </a:spcBef>
              <a:buNone/>
            </a:pPr>
            <a:r>
              <a:rPr lang="hu-HU" sz="2400" dirty="0"/>
              <a:t>NEUMANN János mutatott rá, hogy a </a:t>
            </a:r>
            <a:r>
              <a:rPr lang="hu-HU" sz="2400" dirty="0" err="1"/>
              <a:t>SHANNON-formula</a:t>
            </a:r>
            <a:r>
              <a:rPr lang="hu-HU" sz="2400" dirty="0"/>
              <a:t> és a termodinamikai entrópia képlete csak konstans szorzóban különböznek egymástól.</a:t>
            </a:r>
          </a:p>
          <a:p>
            <a:pPr marL="0" indent="0">
              <a:lnSpc>
                <a:spcPct val="100000"/>
              </a:lnSpc>
              <a:spcBef>
                <a:spcPts val="0"/>
              </a:spcBef>
              <a:buNone/>
            </a:pPr>
            <a:r>
              <a:rPr lang="hu-HU" sz="2400" dirty="0"/>
              <a:t>Ebből következik, hogy az információ és az entrópia vagyis a rendezettség és a rendezetlenség kapcsolatban állnak egymással.</a:t>
            </a:r>
          </a:p>
          <a:p>
            <a:pPr marL="0" indent="0">
              <a:lnSpc>
                <a:spcPct val="110000"/>
              </a:lnSpc>
              <a:spcBef>
                <a:spcPts val="600"/>
              </a:spcBef>
              <a:buNone/>
            </a:pPr>
            <a:r>
              <a:rPr lang="hu-HU" sz="2600" b="1" u="sng" dirty="0"/>
              <a:t>DE…</a:t>
            </a:r>
            <a:endParaRPr lang="hu-HU" sz="2600" dirty="0"/>
          </a:p>
          <a:p>
            <a:pPr marL="0" indent="0">
              <a:lnSpc>
                <a:spcPct val="110000"/>
              </a:lnSpc>
              <a:spcBef>
                <a:spcPts val="0"/>
              </a:spcBef>
              <a:buNone/>
            </a:pPr>
            <a:endParaRPr lang="hu-HU" sz="2600" dirty="0"/>
          </a:p>
          <a:p>
            <a:pPr marL="0" indent="0">
              <a:lnSpc>
                <a:spcPct val="110000"/>
              </a:lnSpc>
              <a:spcBef>
                <a:spcPts val="0"/>
              </a:spcBef>
              <a:buNone/>
            </a:pPr>
            <a:r>
              <a:rPr lang="hu-HU" sz="2600" dirty="0"/>
              <a:t>Időközben egy </a:t>
            </a:r>
            <a:r>
              <a:rPr lang="hu-HU" sz="2600" u="sng" dirty="0"/>
              <a:t>újabb megközelítési mód</a:t>
            </a:r>
            <a:r>
              <a:rPr lang="hu-HU" sz="2600" dirty="0"/>
              <a:t>ra is lehetőségünk nyílt:</a:t>
            </a:r>
          </a:p>
          <a:p>
            <a:pPr marL="0" indent="0">
              <a:lnSpc>
                <a:spcPct val="110000"/>
              </a:lnSpc>
              <a:spcBef>
                <a:spcPts val="0"/>
              </a:spcBef>
              <a:buNone/>
            </a:pPr>
            <a:endParaRPr lang="hu-HU" sz="2600" dirty="0"/>
          </a:p>
          <a:p>
            <a:pPr marL="0" indent="0">
              <a:lnSpc>
                <a:spcPct val="110000"/>
              </a:lnSpc>
              <a:spcBef>
                <a:spcPts val="0"/>
              </a:spcBef>
              <a:buNone/>
            </a:pPr>
            <a:r>
              <a:rPr lang="hu-HU" sz="2600" dirty="0"/>
              <a:t>Egy dolog </a:t>
            </a:r>
            <a:r>
              <a:rPr lang="hu-HU" sz="2600" u="sng" dirty="0"/>
              <a:t>információmennyisége annyi </a:t>
            </a:r>
            <a:r>
              <a:rPr lang="hu-HU" sz="2600" b="1" u="sng" dirty="0"/>
              <a:t>bit</a:t>
            </a:r>
            <a:r>
              <a:rPr lang="hu-HU" sz="2600" u="sng" dirty="0"/>
              <a:t>, amennyi digitális tároló helyre van szükségünk</a:t>
            </a:r>
            <a:r>
              <a:rPr lang="hu-HU" sz="2600" dirty="0"/>
              <a:t> ahhoz, hogy számítógépben tároljuk.</a:t>
            </a:r>
          </a:p>
          <a:p>
            <a:pPr marL="0" indent="0">
              <a:lnSpc>
                <a:spcPct val="100000"/>
              </a:lnSpc>
              <a:spcBef>
                <a:spcPts val="0"/>
              </a:spcBef>
              <a:buNone/>
            </a:pPr>
            <a:endParaRPr lang="hu-HU" dirty="0"/>
          </a:p>
          <a:p>
            <a:endParaRPr lang="hu-HU" dirty="0"/>
          </a:p>
        </p:txBody>
      </p:sp>
      <p:pic>
        <p:nvPicPr>
          <p:cNvPr id="13" name="Kép 12"/>
          <p:cNvPicPr/>
          <p:nvPr/>
        </p:nvPicPr>
        <p:blipFill>
          <a:blip r:embed="rId2">
            <a:extLst>
              <a:ext uri="{28A0092B-C50C-407E-A947-70E740481C1C}">
                <a14:useLocalDpi xmlns:a14="http://schemas.microsoft.com/office/drawing/2010/main" val="0"/>
              </a:ext>
            </a:extLst>
          </a:blip>
          <a:srcRect/>
          <a:stretch>
            <a:fillRect/>
          </a:stretch>
        </p:blipFill>
        <p:spPr bwMode="auto">
          <a:xfrm>
            <a:off x="5165271" y="493938"/>
            <a:ext cx="1861457" cy="1040947"/>
          </a:xfrm>
          <a:prstGeom prst="rect">
            <a:avLst/>
          </a:prstGeom>
          <a:noFill/>
          <a:ln>
            <a:noFill/>
          </a:ln>
        </p:spPr>
      </p:pic>
      <p:pic>
        <p:nvPicPr>
          <p:cNvPr id="11" name="Kép 10"/>
          <p:cNvPicPr>
            <a:picLocks noChangeAspect="1"/>
          </p:cNvPicPr>
          <p:nvPr/>
        </p:nvPicPr>
        <p:blipFill>
          <a:blip r:embed="rId3"/>
          <a:stretch>
            <a:fillRect/>
          </a:stretch>
        </p:blipFill>
        <p:spPr>
          <a:xfrm>
            <a:off x="8801098" y="1370238"/>
            <a:ext cx="1191987" cy="752475"/>
          </a:xfrm>
          <a:prstGeom prst="rect">
            <a:avLst/>
          </a:prstGeom>
        </p:spPr>
      </p:pic>
    </p:spTree>
    <p:extLst>
      <p:ext uri="{BB962C8B-B14F-4D97-AF65-F5344CB8AC3E}">
        <p14:creationId xmlns:p14="http://schemas.microsoft.com/office/powerpoint/2010/main" val="194360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3143" y="489856"/>
            <a:ext cx="10825843" cy="5910943"/>
          </a:xfrm>
        </p:spPr>
        <p:txBody>
          <a:bodyPr>
            <a:normAutofit fontScale="77500" lnSpcReduction="20000"/>
          </a:bodyPr>
          <a:lstStyle/>
          <a:p>
            <a:pPr marL="0" indent="0">
              <a:lnSpc>
                <a:spcPct val="120000"/>
              </a:lnSpc>
              <a:spcBef>
                <a:spcPts val="0"/>
              </a:spcBef>
              <a:buNone/>
            </a:pPr>
            <a:r>
              <a:rPr lang="hu-HU" dirty="0"/>
              <a:t>A </a:t>
            </a:r>
            <a:r>
              <a:rPr lang="hu-HU" b="1" dirty="0"/>
              <a:t>bit </a:t>
            </a:r>
            <a:r>
              <a:rPr lang="hu-HU" dirty="0"/>
              <a:t>két diszkrét érték (egyértelmű) megkülönböztetését lehetővé tevő jel-pár.  Megállapodás szerint értekeit a kettes számrendszer jegyeivel (0, 1) jelöljük – lehetne akár a piros-kék színpár is (mint az általános iskolában használt számolókorongok). </a:t>
            </a:r>
          </a:p>
          <a:p>
            <a:pPr marL="0" indent="0">
              <a:lnSpc>
                <a:spcPct val="120000"/>
              </a:lnSpc>
              <a:spcBef>
                <a:spcPts val="0"/>
              </a:spcBef>
              <a:buNone/>
            </a:pPr>
            <a:r>
              <a:rPr lang="hu-HU" dirty="0"/>
              <a:t>A dolog szépséghibája, hogy a fentiekből az következik, hogy 1 bit összesen két állapot megkülönböztetését teszi lehetővé.</a:t>
            </a:r>
          </a:p>
          <a:p>
            <a:pPr marL="0" indent="0">
              <a:lnSpc>
                <a:spcPct val="120000"/>
              </a:lnSpc>
              <a:spcBef>
                <a:spcPts val="0"/>
              </a:spcBef>
              <a:buNone/>
            </a:pPr>
            <a:r>
              <a:rPr lang="hu-HU" dirty="0"/>
              <a:t>Ha ennél több állapotunk van, akkor több bitre lesz szükségünk. </a:t>
            </a:r>
            <a:r>
              <a:rPr lang="hu-HU" i="1" dirty="0"/>
              <a:t>n </a:t>
            </a:r>
            <a:r>
              <a:rPr lang="hu-HU" dirty="0"/>
              <a:t>bittel pontosan 2</a:t>
            </a:r>
            <a:r>
              <a:rPr lang="hu-HU" i="1" baseline="30000" dirty="0"/>
              <a:t>n</a:t>
            </a:r>
            <a:r>
              <a:rPr lang="hu-HU" i="1" dirty="0"/>
              <a:t> </a:t>
            </a:r>
            <a:r>
              <a:rPr lang="hu-HU" dirty="0"/>
              <a:t>különböző értéket tudunk jelölni.</a:t>
            </a:r>
          </a:p>
          <a:p>
            <a:pPr marL="0" indent="0">
              <a:lnSpc>
                <a:spcPct val="120000"/>
              </a:lnSpc>
              <a:spcBef>
                <a:spcPts val="0"/>
              </a:spcBef>
              <a:buNone/>
            </a:pPr>
            <a:r>
              <a:rPr lang="hu-HU" dirty="0"/>
              <a:t> </a:t>
            </a:r>
          </a:p>
          <a:p>
            <a:pPr marL="0" indent="0">
              <a:lnSpc>
                <a:spcPct val="120000"/>
              </a:lnSpc>
              <a:spcBef>
                <a:spcPts val="0"/>
              </a:spcBef>
              <a:buNone/>
            </a:pPr>
            <a:r>
              <a:rPr lang="hu-HU" dirty="0"/>
              <a:t>Célszerűségi okokból a számítógépek felépítése és működése ezen bitcsoportok közül a 8 bitet tartalmazó csoportok köré szerveződött.</a:t>
            </a:r>
          </a:p>
          <a:p>
            <a:pPr marL="0" indent="0">
              <a:lnSpc>
                <a:spcPct val="120000"/>
              </a:lnSpc>
              <a:spcBef>
                <a:spcPts val="0"/>
              </a:spcBef>
              <a:buNone/>
            </a:pPr>
            <a:r>
              <a:rPr lang="hu-HU" dirty="0"/>
              <a:t>A </a:t>
            </a:r>
            <a:r>
              <a:rPr lang="hu-HU" b="1" u="sng" dirty="0"/>
              <a:t>memória minden egyes tárolási egysége</a:t>
            </a:r>
            <a:r>
              <a:rPr lang="hu-HU" dirty="0"/>
              <a:t> pontosan ennyi bit tárolására képes.</a:t>
            </a:r>
          </a:p>
          <a:p>
            <a:pPr marL="0" indent="0">
              <a:lnSpc>
                <a:spcPct val="120000"/>
              </a:lnSpc>
              <a:spcBef>
                <a:spcPts val="0"/>
              </a:spcBef>
              <a:buNone/>
            </a:pPr>
            <a:r>
              <a:rPr lang="hu-HU" dirty="0"/>
              <a:t>8 bit együttesét </a:t>
            </a:r>
            <a:r>
              <a:rPr lang="hu-HU" b="1" dirty="0"/>
              <a:t>bájt</a:t>
            </a:r>
            <a:r>
              <a:rPr lang="hu-HU" dirty="0"/>
              <a:t>nak nevezzük (ilyen módon, 1 bájton 2</a:t>
            </a:r>
            <a:r>
              <a:rPr lang="hu-HU" baseline="30000" dirty="0"/>
              <a:t>8</a:t>
            </a:r>
            <a:r>
              <a:rPr lang="hu-HU" dirty="0"/>
              <a:t> = 256 különböző érték ábrázolható.) A bájt az információ-tárolás egysége memória esetén.</a:t>
            </a:r>
          </a:p>
          <a:p>
            <a:pPr marL="0" indent="0">
              <a:lnSpc>
                <a:spcPct val="120000"/>
              </a:lnSpc>
              <a:spcBef>
                <a:spcPts val="0"/>
              </a:spcBef>
              <a:buNone/>
            </a:pPr>
            <a:endParaRPr lang="hu-HU" dirty="0"/>
          </a:p>
          <a:p>
            <a:pPr marL="0" indent="0">
              <a:lnSpc>
                <a:spcPct val="120000"/>
              </a:lnSpc>
              <a:spcBef>
                <a:spcPts val="0"/>
              </a:spcBef>
              <a:buNone/>
            </a:pPr>
            <a:r>
              <a:rPr lang="hu-HU" b="1" u="sng" dirty="0"/>
              <a:t>De..</a:t>
            </a:r>
            <a:endParaRPr lang="hu-HU" dirty="0"/>
          </a:p>
          <a:p>
            <a:pPr marL="0" indent="0">
              <a:lnSpc>
                <a:spcPct val="120000"/>
              </a:lnSpc>
              <a:spcBef>
                <a:spcPts val="0"/>
              </a:spcBef>
              <a:buNone/>
            </a:pPr>
            <a:r>
              <a:rPr lang="hu-HU" dirty="0"/>
              <a:t>Általánosan használt mágneses lemez esetén 512 byte a tárolási egység (szektor mérete).</a:t>
            </a:r>
          </a:p>
          <a:p>
            <a:pPr marL="0" indent="0">
              <a:buNone/>
            </a:pPr>
            <a:endParaRPr lang="hu-HU" dirty="0"/>
          </a:p>
        </p:txBody>
      </p:sp>
    </p:spTree>
    <p:extLst>
      <p:ext uri="{BB962C8B-B14F-4D97-AF65-F5344CB8AC3E}">
        <p14:creationId xmlns:p14="http://schemas.microsoft.com/office/powerpoint/2010/main" val="3007881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3143" y="555171"/>
            <a:ext cx="10874827" cy="5957596"/>
          </a:xfrm>
        </p:spPr>
        <p:txBody>
          <a:bodyPr>
            <a:normAutofit lnSpcReduction="10000"/>
          </a:bodyPr>
          <a:lstStyle/>
          <a:p>
            <a:pPr marL="0" indent="0">
              <a:lnSpc>
                <a:spcPct val="100000"/>
              </a:lnSpc>
              <a:spcBef>
                <a:spcPts val="0"/>
              </a:spcBef>
              <a:buNone/>
            </a:pPr>
            <a:r>
              <a:rPr lang="hu-HU" sz="3200" dirty="0"/>
              <a:t>Azt is szokták mondani, hogy az információ „értelmezett adat”. </a:t>
            </a:r>
          </a:p>
          <a:p>
            <a:pPr marL="0" indent="0">
              <a:lnSpc>
                <a:spcPct val="100000"/>
              </a:lnSpc>
              <a:spcBef>
                <a:spcPts val="0"/>
              </a:spcBef>
              <a:buNone/>
            </a:pPr>
            <a:endParaRPr lang="hu-HU" sz="2400" dirty="0"/>
          </a:p>
          <a:p>
            <a:pPr marL="0" indent="0">
              <a:lnSpc>
                <a:spcPct val="100000"/>
              </a:lnSpc>
              <a:spcBef>
                <a:spcPts val="0"/>
              </a:spcBef>
              <a:buNone/>
            </a:pPr>
            <a:r>
              <a:rPr lang="hu-HU" dirty="0"/>
              <a:t>De mi az adat?</a:t>
            </a:r>
          </a:p>
          <a:p>
            <a:pPr marL="182563" indent="0">
              <a:lnSpc>
                <a:spcPct val="120000"/>
              </a:lnSpc>
              <a:spcBef>
                <a:spcPts val="0"/>
              </a:spcBef>
              <a:buNone/>
            </a:pPr>
            <a:r>
              <a:rPr lang="hu-HU" sz="2400" dirty="0"/>
              <a:t>Környezetünk leírásához meg kell azt figyelnünk, </a:t>
            </a:r>
            <a:r>
              <a:rPr lang="hu-HU" sz="2400" b="1" dirty="0"/>
              <a:t>adatokat </a:t>
            </a:r>
            <a:r>
              <a:rPr lang="hu-HU" sz="2400" dirty="0"/>
              <a:t>kell gyűjtenünk az objektumairól, összegeznünk kell azok tulajdonságait, és meg kell figyelnünk a köztük levő kapcsolatokat.</a:t>
            </a:r>
          </a:p>
          <a:p>
            <a:pPr marL="0" indent="0">
              <a:lnSpc>
                <a:spcPct val="120000"/>
              </a:lnSpc>
              <a:spcBef>
                <a:spcPts val="0"/>
              </a:spcBef>
              <a:buNone/>
            </a:pPr>
            <a:endParaRPr lang="hu-HU" sz="2400" dirty="0"/>
          </a:p>
          <a:p>
            <a:pPr marL="0" indent="0">
              <a:lnSpc>
                <a:spcPct val="120000"/>
              </a:lnSpc>
              <a:spcBef>
                <a:spcPts val="0"/>
              </a:spcBef>
              <a:buNone/>
            </a:pPr>
            <a:r>
              <a:rPr lang="hu-HU" sz="2400" b="1" dirty="0"/>
              <a:t>   </a:t>
            </a:r>
            <a:r>
              <a:rPr lang="hu-HU" sz="3200" b="1" dirty="0"/>
              <a:t>Az adat tárolható</a:t>
            </a:r>
            <a:endParaRPr lang="hu-HU" sz="2400" dirty="0"/>
          </a:p>
          <a:p>
            <a:pPr marL="0" indent="0">
              <a:lnSpc>
                <a:spcPct val="120000"/>
              </a:lnSpc>
              <a:spcBef>
                <a:spcPts val="0"/>
              </a:spcBef>
              <a:buNone/>
            </a:pPr>
            <a:endParaRPr lang="hu-HU" sz="2400" dirty="0"/>
          </a:p>
          <a:p>
            <a:pPr marL="182563" indent="0">
              <a:lnSpc>
                <a:spcPct val="120000"/>
              </a:lnSpc>
              <a:spcBef>
                <a:spcPts val="0"/>
              </a:spcBef>
              <a:buNone/>
            </a:pPr>
            <a:r>
              <a:rPr lang="hu-HU" sz="2400" dirty="0"/>
              <a:t>Az </a:t>
            </a:r>
            <a:r>
              <a:rPr lang="hu-HU" sz="2400" b="1" dirty="0"/>
              <a:t>adat értelmezhető </a:t>
            </a:r>
            <a:r>
              <a:rPr lang="hu-HU" sz="2400" dirty="0"/>
              <a:t>(észlelhető, érzéklehető, felfogható és megérthető) személytelen, objektív, feldolgozótól független ismeret.</a:t>
            </a:r>
          </a:p>
          <a:p>
            <a:pPr marL="0" indent="0">
              <a:lnSpc>
                <a:spcPct val="120000"/>
              </a:lnSpc>
              <a:spcBef>
                <a:spcPts val="0"/>
              </a:spcBef>
              <a:buNone/>
            </a:pPr>
            <a:endParaRPr lang="hu-HU" sz="2400" dirty="0"/>
          </a:p>
          <a:p>
            <a:pPr marL="0" indent="0">
              <a:lnSpc>
                <a:spcPct val="120000"/>
              </a:lnSpc>
              <a:spcBef>
                <a:spcPts val="0"/>
              </a:spcBef>
              <a:buNone/>
            </a:pPr>
            <a:r>
              <a:rPr lang="hu-HU" sz="2400" dirty="0"/>
              <a:t>A „</a:t>
            </a:r>
            <a:r>
              <a:rPr lang="hu-HU" sz="2400" dirty="0" err="1"/>
              <a:t>data</a:t>
            </a:r>
            <a:r>
              <a:rPr lang="hu-HU" sz="2400" dirty="0"/>
              <a:t>” szó a „</a:t>
            </a:r>
            <a:r>
              <a:rPr lang="hu-HU" sz="2400" dirty="0" err="1"/>
              <a:t>datum</a:t>
            </a:r>
            <a:r>
              <a:rPr lang="hu-HU" sz="2400" dirty="0"/>
              <a:t>” szóból származik, jelentése ‚egyetlen információ’.</a:t>
            </a:r>
          </a:p>
          <a:p>
            <a:pPr marL="0" indent="0">
              <a:lnSpc>
                <a:spcPct val="120000"/>
              </a:lnSpc>
              <a:spcBef>
                <a:spcPts val="0"/>
              </a:spcBef>
              <a:buNone/>
            </a:pPr>
            <a:r>
              <a:rPr lang="hu-HU" sz="2400" dirty="0"/>
              <a:t>A „</a:t>
            </a:r>
            <a:r>
              <a:rPr lang="hu-HU" sz="2400" dirty="0" err="1"/>
              <a:t>datum</a:t>
            </a:r>
            <a:r>
              <a:rPr lang="hu-HU" sz="2400" dirty="0"/>
              <a:t>” szó többes száma „</a:t>
            </a:r>
            <a:r>
              <a:rPr lang="hu-HU" sz="2400" dirty="0" err="1"/>
              <a:t>data</a:t>
            </a:r>
            <a:r>
              <a:rPr lang="hu-HU" sz="2400" dirty="0"/>
              <a:t>”.</a:t>
            </a:r>
          </a:p>
        </p:txBody>
      </p:sp>
    </p:spTree>
    <p:extLst>
      <p:ext uri="{BB962C8B-B14F-4D97-AF65-F5344CB8AC3E}">
        <p14:creationId xmlns:p14="http://schemas.microsoft.com/office/powerpoint/2010/main" val="3798689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8586" y="605504"/>
            <a:ext cx="10874827" cy="5861958"/>
          </a:xfrm>
        </p:spPr>
        <p:txBody>
          <a:bodyPr>
            <a:normAutofit/>
          </a:bodyPr>
          <a:lstStyle/>
          <a:p>
            <a:pPr marL="0" indent="0">
              <a:lnSpc>
                <a:spcPct val="100000"/>
              </a:lnSpc>
              <a:spcBef>
                <a:spcPts val="0"/>
              </a:spcBef>
              <a:buNone/>
            </a:pPr>
            <a:r>
              <a:rPr lang="hu-HU" sz="2400" dirty="0"/>
              <a:t>Esetünkben az adat a számítógépben tárolt jelsorozatot jelenti, melyből a feldolgozás során nyerhetünk információt.</a:t>
            </a:r>
          </a:p>
          <a:p>
            <a:pPr marL="0" indent="0">
              <a:lnSpc>
                <a:spcPct val="100000"/>
              </a:lnSpc>
              <a:spcBef>
                <a:spcPts val="0"/>
              </a:spcBef>
              <a:buNone/>
            </a:pPr>
            <a:r>
              <a:rPr lang="hu-HU" sz="2400" dirty="0"/>
              <a:t>Az adat a számítógépben információ nélküli jelsorozatként tárolódik.</a:t>
            </a:r>
          </a:p>
          <a:p>
            <a:pPr marL="0" indent="0">
              <a:lnSpc>
                <a:spcPct val="100000"/>
              </a:lnSpc>
              <a:spcBef>
                <a:spcPts val="0"/>
              </a:spcBef>
              <a:buNone/>
            </a:pPr>
            <a:endParaRPr lang="hu-HU" sz="2400" dirty="0"/>
          </a:p>
          <a:p>
            <a:pPr marL="0" indent="0">
              <a:lnSpc>
                <a:spcPct val="100000"/>
              </a:lnSpc>
              <a:spcBef>
                <a:spcPts val="0"/>
              </a:spcBef>
              <a:buNone/>
            </a:pPr>
            <a:r>
              <a:rPr lang="hu-HU" sz="2400" dirty="0"/>
              <a:t>A definíció szerint a környezetünkből érkező, a befogadó személyre ható impulzusok az adatok:</a:t>
            </a:r>
          </a:p>
          <a:p>
            <a:pPr marL="0" indent="0">
              <a:lnSpc>
                <a:spcPct val="100000"/>
              </a:lnSpc>
              <a:spcBef>
                <a:spcPts val="0"/>
              </a:spcBef>
              <a:buNone/>
            </a:pPr>
            <a:r>
              <a:rPr lang="hu-HU" sz="2400" dirty="0"/>
              <a:t>mindaz, amit látunk, hallunk, érzünk (akár szaglás útján, akár tapintással, akár emocionális úton).</a:t>
            </a:r>
          </a:p>
          <a:p>
            <a:pPr marL="0" indent="0">
              <a:lnSpc>
                <a:spcPct val="100000"/>
              </a:lnSpc>
              <a:spcBef>
                <a:spcPts val="0"/>
              </a:spcBef>
              <a:buNone/>
            </a:pPr>
            <a:endParaRPr lang="hu-HU" sz="2400" dirty="0"/>
          </a:p>
          <a:p>
            <a:pPr marL="182563" indent="-182563">
              <a:lnSpc>
                <a:spcPct val="100000"/>
              </a:lnSpc>
              <a:spcBef>
                <a:spcPts val="0"/>
              </a:spcBef>
              <a:buNone/>
            </a:pPr>
            <a:r>
              <a:rPr lang="hu-HU" b="1" dirty="0"/>
              <a:t>Az információ nem ábrázolható, nem tárolható</a:t>
            </a:r>
            <a:endParaRPr lang="hu-HU" dirty="0"/>
          </a:p>
          <a:p>
            <a:pPr marL="182563" indent="-182563">
              <a:lnSpc>
                <a:spcPct val="100000"/>
              </a:lnSpc>
              <a:spcBef>
                <a:spcPts val="0"/>
              </a:spcBef>
              <a:buNone/>
            </a:pPr>
            <a:endParaRPr lang="hu-HU" b="1" dirty="0"/>
          </a:p>
          <a:p>
            <a:pPr marL="182563" indent="-182563">
              <a:lnSpc>
                <a:spcPct val="100000"/>
              </a:lnSpc>
              <a:spcBef>
                <a:spcPts val="0"/>
              </a:spcBef>
              <a:buNone/>
            </a:pPr>
            <a:r>
              <a:rPr lang="hu-HU" b="1" dirty="0"/>
              <a:t>Az adat az által válik információvá, hogy a befogadó az észlelésen túl jelentéssel ruházza fel.</a:t>
            </a:r>
            <a:endParaRPr lang="hu-HU" dirty="0"/>
          </a:p>
          <a:p>
            <a:pPr marL="0" indent="0">
              <a:buNone/>
            </a:pPr>
            <a:r>
              <a:rPr lang="hu-HU" b="1" dirty="0"/>
              <a:t>Az adat objektív, az információ szubjektív</a:t>
            </a:r>
            <a:endParaRPr lang="hu-HU" dirty="0"/>
          </a:p>
          <a:p>
            <a:pPr marL="0" indent="0">
              <a:lnSpc>
                <a:spcPct val="100000"/>
              </a:lnSpc>
              <a:spcBef>
                <a:spcPts val="0"/>
              </a:spcBef>
              <a:buNone/>
            </a:pPr>
            <a:endParaRPr lang="hu-HU" sz="2400" b="1" dirty="0"/>
          </a:p>
        </p:txBody>
      </p:sp>
    </p:spTree>
    <p:extLst>
      <p:ext uri="{BB962C8B-B14F-4D97-AF65-F5344CB8AC3E}">
        <p14:creationId xmlns:p14="http://schemas.microsoft.com/office/powerpoint/2010/main" val="3798689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55171"/>
            <a:ext cx="10515600" cy="5803426"/>
          </a:xfrm>
        </p:spPr>
        <p:txBody>
          <a:bodyPr>
            <a:normAutofit lnSpcReduction="10000"/>
          </a:bodyPr>
          <a:lstStyle/>
          <a:p>
            <a:pPr marL="0" indent="0">
              <a:buNone/>
            </a:pPr>
            <a:r>
              <a:rPr lang="hu-HU" sz="2400" dirty="0"/>
              <a:t>Az adatbázis-kezelésben az </a:t>
            </a:r>
            <a:r>
              <a:rPr lang="hu-HU" sz="2400" b="1" dirty="0"/>
              <a:t>objektum helyett </a:t>
            </a:r>
            <a:r>
              <a:rPr lang="hu-HU" sz="2400" dirty="0"/>
              <a:t>az </a:t>
            </a:r>
            <a:r>
              <a:rPr lang="hu-HU" sz="2400" b="1" dirty="0"/>
              <a:t>egyed </a:t>
            </a:r>
            <a:r>
              <a:rPr lang="hu-HU" sz="2400" dirty="0"/>
              <a:t>szót használjuk.</a:t>
            </a:r>
          </a:p>
          <a:p>
            <a:pPr marL="0" indent="0">
              <a:buNone/>
            </a:pPr>
            <a:endParaRPr lang="hu-HU" sz="2400" dirty="0"/>
          </a:p>
          <a:p>
            <a:pPr marL="0" indent="0">
              <a:buNone/>
            </a:pPr>
            <a:r>
              <a:rPr lang="hu-HU" sz="3200" b="1" dirty="0"/>
              <a:t>Az adat egy egyed értelmezhetően ábrázolt tulajdonsága.</a:t>
            </a:r>
          </a:p>
          <a:p>
            <a:pPr marL="0" indent="0">
              <a:buNone/>
            </a:pPr>
            <a:r>
              <a:rPr lang="hu-HU" sz="3200" b="1" dirty="0"/>
              <a:t>Az információ pedig az adat jelentése.</a:t>
            </a:r>
          </a:p>
          <a:p>
            <a:pPr marL="0" indent="0">
              <a:buNone/>
            </a:pPr>
            <a:endParaRPr lang="hu-HU" sz="2400" b="1" dirty="0"/>
          </a:p>
          <a:p>
            <a:pPr marL="0" indent="0">
              <a:buNone/>
            </a:pPr>
            <a:r>
              <a:rPr lang="hu-HU" b="1" dirty="0"/>
              <a:t>Jeleket használunk az adatok továbbítására. </a:t>
            </a:r>
            <a:endParaRPr lang="hu-HU" dirty="0"/>
          </a:p>
          <a:p>
            <a:r>
              <a:rPr lang="hu-HU" sz="2400" dirty="0"/>
              <a:t>A </a:t>
            </a:r>
            <a:r>
              <a:rPr lang="hu-HU" sz="2400" u="sng" dirty="0">
                <a:hlinkClick r:id="rId2" tooltip="Kommunikáció"/>
              </a:rPr>
              <a:t>kommunikációban</a:t>
            </a:r>
            <a:r>
              <a:rPr lang="hu-HU" sz="2400" dirty="0"/>
              <a:t> és az </a:t>
            </a:r>
            <a:r>
              <a:rPr lang="hu-HU" sz="2400" u="sng" dirty="0">
                <a:hlinkClick r:id="rId3" tooltip="Információ feldolgozásban (a lap nem létezik)"/>
              </a:rPr>
              <a:t>információ feldolgozásban</a:t>
            </a:r>
            <a:r>
              <a:rPr lang="hu-HU" sz="2400" dirty="0"/>
              <a:t> a </a:t>
            </a:r>
          </a:p>
          <a:p>
            <a:r>
              <a:rPr lang="hu-HU" sz="2400" b="1" dirty="0"/>
              <a:t>kódolás</a:t>
            </a:r>
            <a:r>
              <a:rPr lang="hu-HU" sz="2400" dirty="0"/>
              <a:t> egy </a:t>
            </a:r>
            <a:r>
              <a:rPr lang="hu-HU" sz="2400" u="sng" dirty="0">
                <a:hlinkClick r:id="rId4" tooltip="Eljárás"/>
              </a:rPr>
              <a:t>eljárás</a:t>
            </a:r>
            <a:r>
              <a:rPr lang="hu-HU" sz="2400" dirty="0"/>
              <a:t> amit egy </a:t>
            </a:r>
            <a:r>
              <a:rPr lang="hu-HU" sz="2400" u="sng" dirty="0">
                <a:hlinkClick r:id="rId5" tooltip="Forrás"/>
              </a:rPr>
              <a:t>forrás</a:t>
            </a:r>
            <a:r>
              <a:rPr lang="hu-HU" sz="2400" dirty="0"/>
              <a:t> objektumon végrehajtva az adatot jellé alakítja, amelyet aztán elküld a jel továbbítására alkalmas csatornán keresztül a vevőnek</a:t>
            </a:r>
          </a:p>
          <a:p>
            <a:r>
              <a:rPr lang="hu-HU" sz="2400" b="1" dirty="0"/>
              <a:t>Dekódolás</a:t>
            </a:r>
            <a:r>
              <a:rPr lang="hu-HU" sz="2400" dirty="0"/>
              <a:t> a kódolt adat visszaállítási eljárása, a forrás által elküldött jelet a vevő számára értelmezhető adattá alakítja.</a:t>
            </a:r>
          </a:p>
          <a:p>
            <a:r>
              <a:rPr lang="hu-HU" sz="2400" dirty="0"/>
              <a:t>Az elemi adatot az objektumról a </a:t>
            </a:r>
            <a:r>
              <a:rPr lang="hu-HU" sz="2400" b="1" u="sng" dirty="0"/>
              <a:t>jel</a:t>
            </a:r>
            <a:r>
              <a:rPr lang="hu-HU" sz="2400" dirty="0"/>
              <a:t> közvetíti, amelyhez az észlelést végző </a:t>
            </a:r>
            <a:r>
              <a:rPr lang="hu-HU" sz="2400" b="1" dirty="0"/>
              <a:t>jelentést</a:t>
            </a:r>
            <a:r>
              <a:rPr lang="hu-HU" sz="2400" dirty="0"/>
              <a:t> társít, s így jut információhoz. </a:t>
            </a:r>
          </a:p>
          <a:p>
            <a:pPr marL="0" indent="0">
              <a:buNone/>
            </a:pPr>
            <a:endParaRPr lang="hu-HU" dirty="0"/>
          </a:p>
        </p:txBody>
      </p:sp>
    </p:spTree>
    <p:extLst>
      <p:ext uri="{BB962C8B-B14F-4D97-AF65-F5344CB8AC3E}">
        <p14:creationId xmlns:p14="http://schemas.microsoft.com/office/powerpoint/2010/main" val="640712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00099" y="571499"/>
            <a:ext cx="10684329" cy="5812971"/>
          </a:xfrm>
        </p:spPr>
        <p:txBody>
          <a:bodyPr>
            <a:normAutofit fontScale="92500" lnSpcReduction="20000"/>
          </a:bodyPr>
          <a:lstStyle/>
          <a:p>
            <a:pPr marL="0" indent="0">
              <a:lnSpc>
                <a:spcPct val="110000"/>
              </a:lnSpc>
              <a:spcBef>
                <a:spcPts val="0"/>
              </a:spcBef>
              <a:buNone/>
            </a:pPr>
            <a:r>
              <a:rPr lang="hu-HU" dirty="0"/>
              <a:t>A</a:t>
            </a:r>
            <a:r>
              <a:rPr lang="hu-HU" i="1" dirty="0"/>
              <a:t> kód</a:t>
            </a:r>
            <a:r>
              <a:rPr lang="hu-HU" dirty="0"/>
              <a:t> megállapodás szerinti </a:t>
            </a:r>
            <a:r>
              <a:rPr lang="hu-HU" u="sng" dirty="0"/>
              <a:t>jelek</a:t>
            </a:r>
            <a:r>
              <a:rPr lang="hu-HU" dirty="0"/>
              <a:t> vagy szimbólumok </a:t>
            </a:r>
            <a:r>
              <a:rPr lang="hu-HU" u="sng" dirty="0"/>
              <a:t>rendszere</a:t>
            </a:r>
            <a:r>
              <a:rPr lang="hu-HU" dirty="0"/>
              <a:t>, amellyel valamely információ megadható.</a:t>
            </a:r>
          </a:p>
          <a:p>
            <a:pPr marL="0" indent="0">
              <a:lnSpc>
                <a:spcPct val="110000"/>
              </a:lnSpc>
              <a:spcBef>
                <a:spcPts val="0"/>
              </a:spcBef>
              <a:buNone/>
            </a:pPr>
            <a:r>
              <a:rPr lang="hu-HU" dirty="0"/>
              <a:t>A </a:t>
            </a:r>
            <a:r>
              <a:rPr lang="hu-HU" i="1" dirty="0"/>
              <a:t>jel </a:t>
            </a:r>
            <a:r>
              <a:rPr lang="hu-HU" dirty="0"/>
              <a:t>- 	a választott kód elemi egysége.</a:t>
            </a:r>
          </a:p>
          <a:p>
            <a:pPr marL="898525" indent="0">
              <a:lnSpc>
                <a:spcPct val="110000"/>
              </a:lnSpc>
              <a:spcBef>
                <a:spcPts val="0"/>
              </a:spcBef>
              <a:buNone/>
            </a:pPr>
            <a:r>
              <a:rPr lang="hu-HU" dirty="0"/>
              <a:t>egy „megállapodáson” alapuló információhordozó. </a:t>
            </a:r>
          </a:p>
          <a:p>
            <a:pPr marL="0" indent="0">
              <a:lnSpc>
                <a:spcPct val="110000"/>
              </a:lnSpc>
              <a:spcBef>
                <a:spcPts val="0"/>
              </a:spcBef>
              <a:buNone/>
            </a:pPr>
            <a:endParaRPr lang="hu-HU" dirty="0"/>
          </a:p>
          <a:p>
            <a:pPr marL="0" indent="0">
              <a:lnSpc>
                <a:spcPct val="110000"/>
              </a:lnSpc>
              <a:spcBef>
                <a:spcPts val="0"/>
              </a:spcBef>
              <a:buNone/>
            </a:pPr>
            <a:r>
              <a:rPr lang="hu-HU" dirty="0"/>
              <a:t>A </a:t>
            </a:r>
            <a:r>
              <a:rPr lang="hu-HU" b="1" dirty="0"/>
              <a:t>jel </a:t>
            </a:r>
            <a:r>
              <a:rPr lang="hu-HU" dirty="0"/>
              <a:t>valamely fizikai (kémiai) mennyiség értéke vagy értékváltozása.</a:t>
            </a:r>
          </a:p>
          <a:p>
            <a:pPr marL="0" indent="0">
              <a:lnSpc>
                <a:spcPct val="110000"/>
              </a:lnSpc>
              <a:spcBef>
                <a:spcPts val="0"/>
              </a:spcBef>
              <a:buNone/>
            </a:pPr>
            <a:endParaRPr lang="hu-HU" dirty="0"/>
          </a:p>
          <a:p>
            <a:pPr marL="0" indent="0">
              <a:lnSpc>
                <a:spcPct val="110000"/>
              </a:lnSpc>
              <a:spcBef>
                <a:spcPts val="0"/>
              </a:spcBef>
              <a:buNone/>
            </a:pPr>
            <a:r>
              <a:rPr lang="hu-HU" dirty="0"/>
              <a:t>Jelnek nevezzük azt az energiaváltozást, amely adatokat hordoz</a:t>
            </a:r>
          </a:p>
          <a:p>
            <a:pPr marL="0" indent="0">
              <a:lnSpc>
                <a:spcPct val="110000"/>
              </a:lnSpc>
              <a:spcBef>
                <a:spcPts val="0"/>
              </a:spcBef>
              <a:buNone/>
            </a:pPr>
            <a:endParaRPr lang="hu-HU" dirty="0"/>
          </a:p>
          <a:p>
            <a:pPr marL="0" indent="0">
              <a:lnSpc>
                <a:spcPct val="110000"/>
              </a:lnSpc>
              <a:spcBef>
                <a:spcPts val="0"/>
              </a:spcBef>
              <a:buNone/>
            </a:pPr>
            <a:r>
              <a:rPr lang="hu-HU" dirty="0"/>
              <a:t>A jel fizikai megjelenési formája a kommunikáció fajtájától függ.</a:t>
            </a:r>
          </a:p>
          <a:p>
            <a:pPr marL="1158875" indent="-620713">
              <a:lnSpc>
                <a:spcPct val="110000"/>
              </a:lnSpc>
              <a:spcBef>
                <a:spcPts val="0"/>
              </a:spcBef>
              <a:buNone/>
            </a:pPr>
            <a:r>
              <a:rPr lang="hu-HU" u="sng" dirty="0"/>
              <a:t>Analóg jel</a:t>
            </a:r>
            <a:r>
              <a:rPr lang="hu-HU" dirty="0"/>
              <a:t>ről akkor beszélünk, ha az átalakított jel nagyságának változásai folyamatosan követik az eredeti jelet. Folytonos, értelmezési tartományában tetszőleges értékeket felvehet.</a:t>
            </a:r>
          </a:p>
          <a:p>
            <a:pPr marL="1158875" indent="-620713">
              <a:lnSpc>
                <a:spcPct val="110000"/>
              </a:lnSpc>
              <a:spcBef>
                <a:spcPts val="0"/>
              </a:spcBef>
              <a:buNone/>
            </a:pPr>
            <a:r>
              <a:rPr lang="hu-HU" u="sng" dirty="0"/>
              <a:t>Digitális jel</a:t>
            </a:r>
            <a:r>
              <a:rPr lang="hu-HU" dirty="0"/>
              <a:t>en olyan információt értünk, amelynek kódolása nem folyamatos. A jel értékei diszkrétek, csak meghatározott értékeket vehet fel.</a:t>
            </a:r>
          </a:p>
          <a:p>
            <a:pPr marL="0" indent="0">
              <a:buNone/>
            </a:pPr>
            <a:endParaRPr lang="hu-HU" dirty="0"/>
          </a:p>
        </p:txBody>
      </p:sp>
    </p:spTree>
    <p:extLst>
      <p:ext uri="{BB962C8B-B14F-4D97-AF65-F5344CB8AC3E}">
        <p14:creationId xmlns:p14="http://schemas.microsoft.com/office/powerpoint/2010/main" val="1502808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apcsolódó kép"/>
          <p:cNvPicPr/>
          <p:nvPr/>
        </p:nvPicPr>
        <p:blipFill>
          <a:blip r:embed="rId2">
            <a:extLst>
              <a:ext uri="{28A0092B-C50C-407E-A947-70E740481C1C}">
                <a14:useLocalDpi xmlns:a14="http://schemas.microsoft.com/office/drawing/2010/main" val="0"/>
              </a:ext>
            </a:extLst>
          </a:blip>
          <a:srcRect/>
          <a:stretch>
            <a:fillRect/>
          </a:stretch>
        </p:blipFill>
        <p:spPr bwMode="auto">
          <a:xfrm>
            <a:off x="702129" y="555171"/>
            <a:ext cx="10825842" cy="5861958"/>
          </a:xfrm>
          <a:prstGeom prst="rect">
            <a:avLst/>
          </a:prstGeom>
          <a:noFill/>
          <a:ln>
            <a:noFill/>
          </a:ln>
        </p:spPr>
      </p:pic>
    </p:spTree>
    <p:extLst>
      <p:ext uri="{BB962C8B-B14F-4D97-AF65-F5344CB8AC3E}">
        <p14:creationId xmlns:p14="http://schemas.microsoft.com/office/powerpoint/2010/main" val="2407408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72886" y="506186"/>
            <a:ext cx="10515600" cy="5747657"/>
          </a:xfrm>
        </p:spPr>
        <p:txBody>
          <a:bodyPr>
            <a:normAutofit/>
          </a:bodyPr>
          <a:lstStyle/>
          <a:p>
            <a:pPr marL="0" indent="0">
              <a:lnSpc>
                <a:spcPct val="100000"/>
              </a:lnSpc>
              <a:spcBef>
                <a:spcPts val="0"/>
              </a:spcBef>
              <a:buNone/>
            </a:pPr>
            <a:r>
              <a:rPr lang="hu-HU" sz="3200" b="1" dirty="0"/>
              <a:t>Adatbázis (</a:t>
            </a:r>
            <a:r>
              <a:rPr lang="hu-HU" sz="3200" b="1" dirty="0" err="1"/>
              <a:t>Database</a:t>
            </a:r>
            <a:r>
              <a:rPr lang="hu-HU" sz="3200" b="1" dirty="0"/>
              <a:t>, DB)</a:t>
            </a:r>
            <a:endParaRPr lang="hu-HU" sz="3200" dirty="0"/>
          </a:p>
          <a:p>
            <a:pPr marL="0" indent="0">
              <a:lnSpc>
                <a:spcPct val="100000"/>
              </a:lnSpc>
              <a:spcBef>
                <a:spcPts val="0"/>
              </a:spcBef>
              <a:buNone/>
            </a:pPr>
            <a:endParaRPr lang="hu-HU" sz="2400" dirty="0"/>
          </a:p>
          <a:p>
            <a:pPr marL="0" indent="0">
              <a:lnSpc>
                <a:spcPct val="100000"/>
              </a:lnSpc>
              <a:spcBef>
                <a:spcPts val="0"/>
              </a:spcBef>
              <a:buNone/>
            </a:pPr>
            <a:r>
              <a:rPr lang="hu-HU" sz="2400" b="1" dirty="0"/>
              <a:t>Az </a:t>
            </a:r>
            <a:r>
              <a:rPr lang="hu-HU" sz="2400" b="1" cap="all" dirty="0"/>
              <a:t>Adatbázis</a:t>
            </a:r>
            <a:r>
              <a:rPr lang="hu-HU" sz="2400" b="1" dirty="0"/>
              <a:t>, logikailag összefüggő, meghatározott szerkezetben tárolt adatok halmaza, amelyből a későbbiekben információt tudunk majd nyerni.</a:t>
            </a:r>
            <a:endParaRPr lang="hu-HU" sz="2400" dirty="0"/>
          </a:p>
          <a:p>
            <a:pPr marL="0" indent="0">
              <a:lnSpc>
                <a:spcPct val="100000"/>
              </a:lnSpc>
              <a:spcBef>
                <a:spcPts val="0"/>
              </a:spcBef>
              <a:buNone/>
            </a:pPr>
            <a:endParaRPr lang="hu-HU" sz="2400" dirty="0"/>
          </a:p>
          <a:p>
            <a:pPr marL="0" indent="0">
              <a:lnSpc>
                <a:spcPct val="100000"/>
              </a:lnSpc>
              <a:spcBef>
                <a:spcPts val="0"/>
              </a:spcBef>
              <a:buNone/>
            </a:pPr>
            <a:r>
              <a:rPr lang="hu-HU" sz="2400" dirty="0"/>
              <a:t>Adatbázisokat azért hozunk létre, mert szeretnénk információinkat adattá kódolva úgy eljuttatni másokhoz, hogy azok </a:t>
            </a:r>
          </a:p>
          <a:p>
            <a:pPr marL="358775" indent="0">
              <a:lnSpc>
                <a:spcPct val="100000"/>
              </a:lnSpc>
              <a:spcBef>
                <a:spcPts val="0"/>
              </a:spcBef>
              <a:buNone/>
            </a:pPr>
            <a:r>
              <a:rPr lang="hu-HU" sz="2400" dirty="0"/>
              <a:t>akár térbeli, </a:t>
            </a:r>
          </a:p>
          <a:p>
            <a:pPr marL="358775" indent="0">
              <a:lnSpc>
                <a:spcPct val="100000"/>
              </a:lnSpc>
              <a:spcBef>
                <a:spcPts val="0"/>
              </a:spcBef>
              <a:buNone/>
            </a:pPr>
            <a:r>
              <a:rPr lang="hu-HU" sz="2400" dirty="0"/>
              <a:t>akár időbeli</a:t>
            </a:r>
          </a:p>
          <a:p>
            <a:pPr marL="0" indent="0">
              <a:lnSpc>
                <a:spcPct val="100000"/>
              </a:lnSpc>
              <a:spcBef>
                <a:spcPts val="0"/>
              </a:spcBef>
              <a:buNone/>
            </a:pPr>
            <a:r>
              <a:rPr lang="hu-HU" sz="2400" dirty="0"/>
              <a:t>eltéréssel tudjanak információhoz jutni az adatok dekódolásával.</a:t>
            </a:r>
          </a:p>
          <a:p>
            <a:pPr marL="0" indent="0">
              <a:buNone/>
            </a:pPr>
            <a:r>
              <a:rPr lang="hu-HU" sz="2400" b="1" dirty="0"/>
              <a:t> Egy adathalmaz</a:t>
            </a:r>
            <a:r>
              <a:rPr lang="hu-HU" sz="2400" dirty="0"/>
              <a:t> önmagában </a:t>
            </a:r>
            <a:r>
              <a:rPr lang="hu-HU" sz="2400" b="1" dirty="0"/>
              <a:t>még nem adatbázis</a:t>
            </a:r>
            <a:r>
              <a:rPr lang="hu-HU" sz="2400" dirty="0"/>
              <a:t>, mert hiába tartalmaz sok adatot, azok között hiába ismerhető fel esetleg logikai összefüggés, ha olyan kötetlen szerkezetű, amelyben semmilyen szabályszerűség nem ismerhető fel és így nem elemezhető egy előre meghatározott szempont szerint. </a:t>
            </a:r>
          </a:p>
        </p:txBody>
      </p:sp>
    </p:spTree>
    <p:extLst>
      <p:ext uri="{BB962C8B-B14F-4D97-AF65-F5344CB8AC3E}">
        <p14:creationId xmlns:p14="http://schemas.microsoft.com/office/powerpoint/2010/main" val="268412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3"/>
          <p:cNvSpPr>
            <a:spLocks noGrp="1"/>
          </p:cNvSpPr>
          <p:nvPr>
            <p:ph type="subTitle" idx="1"/>
          </p:nvPr>
        </p:nvSpPr>
        <p:spPr>
          <a:xfrm>
            <a:off x="1266825" y="506437"/>
            <a:ext cx="9032207" cy="5457041"/>
          </a:xfrm>
        </p:spPr>
        <p:txBody>
          <a:bodyPr>
            <a:normAutofit fontScale="55000" lnSpcReduction="20000"/>
          </a:bodyPr>
          <a:lstStyle/>
          <a:p>
            <a:pPr>
              <a:lnSpc>
                <a:spcPct val="120000"/>
              </a:lnSpc>
              <a:spcBef>
                <a:spcPts val="0"/>
              </a:spcBef>
            </a:pPr>
            <a:r>
              <a:rPr lang="hu-HU" sz="6000" b="1" dirty="0"/>
              <a:t>Hasznos linkek</a:t>
            </a:r>
            <a:endParaRPr lang="hu-HU" sz="6000" dirty="0"/>
          </a:p>
          <a:p>
            <a:pPr algn="l">
              <a:lnSpc>
                <a:spcPct val="120000"/>
              </a:lnSpc>
              <a:spcBef>
                <a:spcPts val="0"/>
              </a:spcBef>
            </a:pPr>
            <a:r>
              <a:rPr lang="hu-HU" sz="4000" dirty="0"/>
              <a:t>Hajas Csilla honlapja: </a:t>
            </a:r>
            <a:r>
              <a:rPr lang="hu-HU" sz="4000" u="sng" dirty="0">
                <a:hlinkClick r:id="rId2"/>
              </a:rPr>
              <a:t>http://sila.hajas.elte.hu/main/oktatas</a:t>
            </a:r>
            <a:endParaRPr lang="hu-HU" sz="4000" dirty="0"/>
          </a:p>
          <a:p>
            <a:pPr algn="l">
              <a:lnSpc>
                <a:spcPct val="120000"/>
              </a:lnSpc>
              <a:spcBef>
                <a:spcPts val="0"/>
              </a:spcBef>
            </a:pPr>
            <a:r>
              <a:rPr lang="hu-HU" sz="4000" dirty="0"/>
              <a:t>dr. Nikovits Tibor honlapja: </a:t>
            </a:r>
            <a:r>
              <a:rPr lang="hu-HU" sz="4000" u="sng" dirty="0">
                <a:hlinkClick r:id="rId3"/>
              </a:rPr>
              <a:t>http://people.inf.elte.hu/nikovits/</a:t>
            </a:r>
            <a:endParaRPr lang="hu-HU" sz="4000" dirty="0"/>
          </a:p>
          <a:p>
            <a:pPr algn="l">
              <a:lnSpc>
                <a:spcPct val="120000"/>
              </a:lnSpc>
              <a:spcBef>
                <a:spcPts val="0"/>
              </a:spcBef>
            </a:pPr>
            <a:r>
              <a:rPr lang="hu-HU" sz="3500" dirty="0"/>
              <a:t> </a:t>
            </a:r>
          </a:p>
          <a:p>
            <a:pPr algn="l">
              <a:lnSpc>
                <a:spcPct val="120000"/>
              </a:lnSpc>
              <a:spcBef>
                <a:spcPts val="0"/>
              </a:spcBef>
            </a:pPr>
            <a:r>
              <a:rPr lang="hu-HU" sz="4000" dirty="0"/>
              <a:t>Forrás: </a:t>
            </a:r>
            <a:r>
              <a:rPr lang="hu-HU" sz="4000" u="sng" dirty="0">
                <a:hlinkClick r:id="rId4"/>
              </a:rPr>
              <a:t>http://infolab.stanford.edu/~ullman/dscb.html</a:t>
            </a:r>
            <a:r>
              <a:rPr lang="hu-HU" sz="4000" dirty="0"/>
              <a:t> </a:t>
            </a:r>
          </a:p>
          <a:p>
            <a:pPr algn="l">
              <a:lnSpc>
                <a:spcPct val="120000"/>
              </a:lnSpc>
              <a:spcBef>
                <a:spcPts val="0"/>
              </a:spcBef>
            </a:pPr>
            <a:r>
              <a:rPr lang="hu-HU" sz="4000" dirty="0" err="1"/>
              <a:t>Database</a:t>
            </a:r>
            <a:r>
              <a:rPr lang="hu-HU" sz="4000" dirty="0"/>
              <a:t> Systems </a:t>
            </a:r>
            <a:r>
              <a:rPr lang="hu-HU" sz="4000" dirty="0">
                <a:sym typeface="Symbol" panose="05050102010706020507" pitchFamily="18" charset="2"/>
              </a:rPr>
              <a:t></a:t>
            </a:r>
            <a:r>
              <a:rPr lang="hu-HU" sz="4000" dirty="0"/>
              <a:t> </a:t>
            </a:r>
            <a:r>
              <a:rPr lang="hu-HU" sz="4000" dirty="0" err="1"/>
              <a:t>Sample</a:t>
            </a:r>
            <a:r>
              <a:rPr lang="hu-HU" sz="4000" dirty="0"/>
              <a:t> </a:t>
            </a:r>
            <a:r>
              <a:rPr lang="hu-HU" sz="4000" dirty="0" err="1"/>
              <a:t>chapters</a:t>
            </a:r>
            <a:r>
              <a:rPr lang="hu-HU" sz="4000" dirty="0"/>
              <a:t> </a:t>
            </a:r>
            <a:r>
              <a:rPr lang="hu-HU" sz="4000" dirty="0" err="1"/>
              <a:t>in</a:t>
            </a:r>
            <a:r>
              <a:rPr lang="hu-HU" sz="4000" dirty="0"/>
              <a:t> PDF: </a:t>
            </a:r>
          </a:p>
          <a:p>
            <a:pPr marL="365125" algn="l">
              <a:lnSpc>
                <a:spcPct val="120000"/>
              </a:lnSpc>
              <a:spcBef>
                <a:spcPts val="0"/>
              </a:spcBef>
            </a:pPr>
            <a:r>
              <a:rPr lang="hu-HU" sz="4000" u="sng" dirty="0">
                <a:hlinkClick r:id="rId5"/>
              </a:rPr>
              <a:t>http://infolab.stanford.edu/~ullman/fcdb/ch1.pdf</a:t>
            </a:r>
            <a:endParaRPr lang="hu-HU" sz="4000" dirty="0"/>
          </a:p>
          <a:p>
            <a:pPr marL="365125" algn="l">
              <a:lnSpc>
                <a:spcPct val="120000"/>
              </a:lnSpc>
              <a:spcBef>
                <a:spcPts val="0"/>
              </a:spcBef>
            </a:pPr>
            <a:r>
              <a:rPr lang="hu-HU" sz="4000" u="sng" dirty="0">
                <a:hlinkClick r:id="rId6"/>
              </a:rPr>
              <a:t>http://infolab.stanford.edu/~ullman/fcdb/ch2.pdf</a:t>
            </a:r>
            <a:endParaRPr lang="hu-HU" sz="4000" dirty="0"/>
          </a:p>
          <a:p>
            <a:pPr algn="l">
              <a:lnSpc>
                <a:spcPct val="120000"/>
              </a:lnSpc>
              <a:spcBef>
                <a:spcPts val="0"/>
              </a:spcBef>
            </a:pPr>
            <a:r>
              <a:rPr lang="hu-HU" sz="3500" dirty="0"/>
              <a:t> </a:t>
            </a:r>
          </a:p>
          <a:p>
            <a:pPr algn="l">
              <a:lnSpc>
                <a:spcPct val="120000"/>
              </a:lnSpc>
              <a:spcBef>
                <a:spcPts val="0"/>
              </a:spcBef>
            </a:pPr>
            <a:r>
              <a:rPr lang="hu-HU" sz="4000" dirty="0"/>
              <a:t>SQL: </a:t>
            </a:r>
            <a:r>
              <a:rPr lang="hu-HU" sz="4000" u="sng" dirty="0">
                <a:hlinkClick r:id="rId7"/>
              </a:rPr>
              <a:t>https://</a:t>
            </a:r>
            <a:r>
              <a:rPr lang="hu-HU" sz="4400" u="sng" dirty="0">
                <a:hlinkClick r:id="rId7"/>
              </a:rPr>
              <a:t>sqlzoo.net</a:t>
            </a:r>
            <a:r>
              <a:rPr lang="hu-HU" sz="4000" u="sng" dirty="0">
                <a:hlinkClick r:id="rId7"/>
              </a:rPr>
              <a:t>/</a:t>
            </a:r>
            <a:endParaRPr lang="hu-HU" sz="4000" dirty="0"/>
          </a:p>
          <a:p>
            <a:pPr marL="541338" algn="l">
              <a:lnSpc>
                <a:spcPct val="120000"/>
              </a:lnSpc>
              <a:spcBef>
                <a:spcPts val="0"/>
              </a:spcBef>
            </a:pPr>
            <a:r>
              <a:rPr lang="hu-HU" sz="4000" u="sng" dirty="0">
                <a:hlinkClick r:id="rId8"/>
              </a:rPr>
              <a:t>https://</a:t>
            </a:r>
            <a:r>
              <a:rPr lang="hu-HU" sz="4400" u="sng" dirty="0">
                <a:hlinkClick r:id="rId8"/>
              </a:rPr>
              <a:t>livesql.oracle.com/apex/livesql/file/index.html</a:t>
            </a:r>
            <a:endParaRPr lang="hu-HU" sz="4000" dirty="0"/>
          </a:p>
          <a:p>
            <a:pPr algn="l">
              <a:lnSpc>
                <a:spcPct val="120000"/>
              </a:lnSpc>
              <a:spcBef>
                <a:spcPts val="0"/>
              </a:spcBef>
            </a:pPr>
            <a:r>
              <a:rPr lang="hu-HU" sz="3500" dirty="0"/>
              <a:t> </a:t>
            </a:r>
          </a:p>
          <a:p>
            <a:pPr algn="l">
              <a:lnSpc>
                <a:spcPct val="120000"/>
              </a:lnSpc>
              <a:spcBef>
                <a:spcPts val="0"/>
              </a:spcBef>
            </a:pPr>
            <a:r>
              <a:rPr lang="hu-HU" sz="4400" dirty="0"/>
              <a:t>Oracle Junior képzés, szemináriumsorozat hallgatóknak: </a:t>
            </a:r>
          </a:p>
          <a:p>
            <a:pPr marL="365125" algn="l">
              <a:lnSpc>
                <a:spcPct val="120000"/>
              </a:lnSpc>
              <a:spcBef>
                <a:spcPts val="0"/>
              </a:spcBef>
            </a:pPr>
            <a:r>
              <a:rPr lang="hu-HU" sz="4400" u="sng" dirty="0">
                <a:hlinkClick r:id="rId9"/>
              </a:rPr>
              <a:t>https://pcf.hu/oracle-junior-program/</a:t>
            </a:r>
            <a:endParaRPr lang="hu-HU" sz="4400" dirty="0"/>
          </a:p>
          <a:p>
            <a:pPr algn="l"/>
            <a:endParaRPr lang="hu-HU" sz="2900" dirty="0"/>
          </a:p>
        </p:txBody>
      </p:sp>
    </p:spTree>
    <p:extLst>
      <p:ext uri="{BB962C8B-B14F-4D97-AF65-F5344CB8AC3E}">
        <p14:creationId xmlns:p14="http://schemas.microsoft.com/office/powerpoint/2010/main" val="474653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72886" y="506186"/>
            <a:ext cx="10515600" cy="5747657"/>
          </a:xfrm>
        </p:spPr>
        <p:txBody>
          <a:bodyPr>
            <a:noAutofit/>
          </a:bodyPr>
          <a:lstStyle/>
          <a:p>
            <a:pPr marL="182563" indent="-182563">
              <a:lnSpc>
                <a:spcPct val="100000"/>
              </a:lnSpc>
              <a:spcBef>
                <a:spcPts val="0"/>
              </a:spcBef>
              <a:buNone/>
            </a:pPr>
            <a:r>
              <a:rPr lang="hu-HU" sz="2400" b="1" dirty="0"/>
              <a:t>Adatbázisnak tekinthető viszont minden</a:t>
            </a:r>
            <a:r>
              <a:rPr lang="hu-HU" sz="2400" dirty="0"/>
              <a:t>, a feldolgozási (információ nyerési) igény szerint összeállított, úgynevezett </a:t>
            </a:r>
            <a:r>
              <a:rPr lang="hu-HU" sz="2400" b="1" dirty="0"/>
              <a:t>strukturált adattömeg</a:t>
            </a:r>
            <a:r>
              <a:rPr lang="hu-HU" sz="2400" dirty="0"/>
              <a:t>, függetlenül annak tárolási módjától.</a:t>
            </a:r>
          </a:p>
          <a:p>
            <a:pPr marL="182563" indent="-182563">
              <a:lnSpc>
                <a:spcPct val="100000"/>
              </a:lnSpc>
              <a:spcBef>
                <a:spcPts val="0"/>
              </a:spcBef>
              <a:buNone/>
            </a:pPr>
            <a:endParaRPr lang="hu-HU" sz="2400" dirty="0"/>
          </a:p>
          <a:p>
            <a:pPr marL="182563" indent="-182563">
              <a:lnSpc>
                <a:spcPct val="100000"/>
              </a:lnSpc>
              <a:spcBef>
                <a:spcPts val="0"/>
              </a:spcBef>
              <a:buNone/>
            </a:pPr>
            <a:r>
              <a:rPr lang="hu-HU" sz="2400" dirty="0"/>
              <a:t>Például az iratgyűjtőbe, dátum szerint lefűzött levelek, a telefonkönyv, egy menetrend vagy az osztály tanulóinaknak adatai a naplóban.</a:t>
            </a:r>
          </a:p>
          <a:p>
            <a:pPr marL="0" indent="0">
              <a:lnSpc>
                <a:spcPct val="100000"/>
              </a:lnSpc>
              <a:spcBef>
                <a:spcPts val="0"/>
              </a:spcBef>
              <a:buNone/>
            </a:pPr>
            <a:endParaRPr lang="hu-HU" sz="2400" b="1" dirty="0"/>
          </a:p>
          <a:p>
            <a:pPr marL="182563" indent="-182563">
              <a:lnSpc>
                <a:spcPct val="100000"/>
              </a:lnSpc>
              <a:spcBef>
                <a:spcPts val="0"/>
              </a:spcBef>
              <a:buNone/>
            </a:pPr>
            <a:r>
              <a:rPr lang="hu-HU" sz="2400" b="1" dirty="0"/>
              <a:t>A számítógépen tárolt adatbázis</a:t>
            </a:r>
            <a:r>
              <a:rPr lang="hu-HU" sz="2400" dirty="0"/>
              <a:t> viszont egy olyan rendezett adathalmaz, amely amellett, hogy a feldolgozásnak megfelelő logikai struktúrába van szervezve, még a számítógépi tárolás kritériumainak is megfelel. Úgymint rekordszerkezeti és gépi feldolgozhatóság kritériumai.</a:t>
            </a:r>
          </a:p>
          <a:p>
            <a:pPr marL="0" indent="0">
              <a:lnSpc>
                <a:spcPct val="100000"/>
              </a:lnSpc>
              <a:spcBef>
                <a:spcPts val="0"/>
              </a:spcBef>
              <a:buNone/>
            </a:pPr>
            <a:endParaRPr lang="hu-HU" sz="2400" dirty="0"/>
          </a:p>
        </p:txBody>
      </p:sp>
    </p:spTree>
    <p:extLst>
      <p:ext uri="{BB962C8B-B14F-4D97-AF65-F5344CB8AC3E}">
        <p14:creationId xmlns:p14="http://schemas.microsoft.com/office/powerpoint/2010/main" val="2684121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04912" y="337625"/>
            <a:ext cx="10902460" cy="6189783"/>
          </a:xfrm>
        </p:spPr>
        <p:txBody>
          <a:bodyPr>
            <a:noAutofit/>
          </a:bodyPr>
          <a:lstStyle/>
          <a:p>
            <a:pPr marL="0" indent="0">
              <a:lnSpc>
                <a:spcPct val="100000"/>
              </a:lnSpc>
              <a:spcBef>
                <a:spcPts val="0"/>
              </a:spcBef>
              <a:buNone/>
            </a:pPr>
            <a:r>
              <a:rPr lang="hu-HU" dirty="0"/>
              <a:t>Az adatbázisok két fajtáját szokás megkülönböztetni, a </a:t>
            </a:r>
          </a:p>
          <a:p>
            <a:pPr marL="717550" indent="0">
              <a:lnSpc>
                <a:spcPct val="100000"/>
              </a:lnSpc>
              <a:spcBef>
                <a:spcPts val="0"/>
              </a:spcBef>
              <a:buNone/>
            </a:pPr>
            <a:r>
              <a:rPr lang="hu-HU" u="sng" dirty="0"/>
              <a:t>Logikai</a:t>
            </a:r>
            <a:r>
              <a:rPr lang="hu-HU" dirty="0"/>
              <a:t> adatbázis</a:t>
            </a:r>
          </a:p>
          <a:p>
            <a:pPr marL="1974850" indent="0">
              <a:lnSpc>
                <a:spcPct val="100000"/>
              </a:lnSpc>
              <a:spcBef>
                <a:spcPts val="0"/>
              </a:spcBef>
              <a:buNone/>
            </a:pPr>
            <a:r>
              <a:rPr lang="hu-HU" dirty="0"/>
              <a:t>mit tárolunk</a:t>
            </a:r>
          </a:p>
          <a:p>
            <a:pPr marL="1974850" indent="0">
              <a:lnSpc>
                <a:spcPct val="100000"/>
              </a:lnSpc>
              <a:spcBef>
                <a:spcPts val="0"/>
              </a:spcBef>
              <a:buNone/>
            </a:pPr>
            <a:r>
              <a:rPr lang="hu-HU" dirty="0"/>
              <a:t>mit és hogyan akarunk látni az adatokból, </a:t>
            </a:r>
          </a:p>
          <a:p>
            <a:pPr marL="717550" indent="0">
              <a:lnSpc>
                <a:spcPct val="100000"/>
              </a:lnSpc>
              <a:spcBef>
                <a:spcPts val="0"/>
              </a:spcBef>
              <a:buNone/>
            </a:pPr>
            <a:r>
              <a:rPr lang="hu-HU" u="sng" dirty="0"/>
              <a:t>fizikai</a:t>
            </a:r>
            <a:r>
              <a:rPr lang="hu-HU" dirty="0"/>
              <a:t> adatbázis</a:t>
            </a:r>
          </a:p>
          <a:p>
            <a:pPr marL="1974850" indent="0">
              <a:lnSpc>
                <a:spcPct val="100000"/>
              </a:lnSpc>
              <a:spcBef>
                <a:spcPts val="0"/>
              </a:spcBef>
              <a:buNone/>
            </a:pPr>
            <a:r>
              <a:rPr lang="hu-HU" dirty="0"/>
              <a:t>hogyan tároljuk</a:t>
            </a:r>
          </a:p>
          <a:p>
            <a:pPr marL="1974850" indent="0">
              <a:lnSpc>
                <a:spcPct val="100000"/>
              </a:lnSpc>
              <a:spcBef>
                <a:spcPts val="0"/>
              </a:spcBef>
              <a:buNone/>
            </a:pPr>
            <a:r>
              <a:rPr lang="hu-HU" dirty="0"/>
              <a:t>mit és hogyan érünk el a fizikai háttértáron</a:t>
            </a:r>
          </a:p>
          <a:p>
            <a:pPr marL="0" indent="0">
              <a:lnSpc>
                <a:spcPct val="100000"/>
              </a:lnSpc>
              <a:spcBef>
                <a:spcPts val="0"/>
              </a:spcBef>
              <a:buNone/>
            </a:pPr>
            <a:r>
              <a:rPr lang="hu-HU" dirty="0"/>
              <a:t>kérdésre keresi a leghatékonyabb választ.</a:t>
            </a:r>
          </a:p>
          <a:p>
            <a:pPr marL="0" indent="0">
              <a:lnSpc>
                <a:spcPct val="100000"/>
              </a:lnSpc>
              <a:spcBef>
                <a:spcPts val="0"/>
              </a:spcBef>
              <a:buNone/>
            </a:pPr>
            <a:r>
              <a:rPr lang="hu-HU" dirty="0"/>
              <a:t>A két adatbázistípus szétválasztása azért bír nagy jelentőséggel, mert a fizikai háttértáron való állományszervezésnek és az adatok hozzáférésének, lekérdezésének szempontjai, sajátosságai jelentősen eltérnek egymástól; érdemes külön-külön optimalizálni a két feladatot.</a:t>
            </a:r>
          </a:p>
        </p:txBody>
      </p:sp>
    </p:spTree>
    <p:extLst>
      <p:ext uri="{BB962C8B-B14F-4D97-AF65-F5344CB8AC3E}">
        <p14:creationId xmlns:p14="http://schemas.microsoft.com/office/powerpoint/2010/main" val="2905691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799" y="506186"/>
            <a:ext cx="10891157" cy="5747657"/>
          </a:xfrm>
        </p:spPr>
        <p:txBody>
          <a:bodyPr>
            <a:noAutofit/>
          </a:bodyPr>
          <a:lstStyle/>
          <a:p>
            <a:pPr marL="0" indent="0">
              <a:lnSpc>
                <a:spcPct val="100000"/>
              </a:lnSpc>
              <a:spcBef>
                <a:spcPts val="0"/>
              </a:spcBef>
              <a:buNone/>
            </a:pPr>
            <a:r>
              <a:rPr lang="hu-HU" sz="2400" b="1" u="sng" dirty="0"/>
              <a:t>Az Adatbázis Szemlélet</a:t>
            </a:r>
            <a:endParaRPr lang="hu-HU" sz="2400" dirty="0"/>
          </a:p>
          <a:p>
            <a:pPr marL="0" indent="0">
              <a:lnSpc>
                <a:spcPct val="100000"/>
              </a:lnSpc>
              <a:spcBef>
                <a:spcPts val="0"/>
              </a:spcBef>
              <a:buNone/>
            </a:pPr>
            <a:endParaRPr lang="hu-HU" sz="2400" dirty="0"/>
          </a:p>
          <a:p>
            <a:pPr marL="358775" indent="-358775">
              <a:lnSpc>
                <a:spcPct val="100000"/>
              </a:lnSpc>
              <a:spcBef>
                <a:spcPts val="0"/>
              </a:spcBef>
              <a:buNone/>
            </a:pPr>
            <a:r>
              <a:rPr lang="hu-HU" sz="2400" dirty="0"/>
              <a:t>Látható, hogy az </a:t>
            </a:r>
            <a:r>
              <a:rPr lang="hu-HU" sz="2400" u="sng" dirty="0"/>
              <a:t>adatbázis</a:t>
            </a:r>
            <a:r>
              <a:rPr lang="hu-HU" sz="2400" dirty="0"/>
              <a:t> nem egyszerűen egy adathalmaz, hanem egy, a </a:t>
            </a:r>
            <a:r>
              <a:rPr lang="hu-HU" sz="2400" u="sng" dirty="0"/>
              <a:t>feldolgozási célnak alárendelt</a:t>
            </a:r>
            <a:r>
              <a:rPr lang="hu-HU" sz="2400" dirty="0"/>
              <a:t> </a:t>
            </a:r>
            <a:r>
              <a:rPr lang="hu-HU" sz="2400" u="sng" dirty="0"/>
              <a:t>szerkezetű, kötött adatstruktúra</a:t>
            </a:r>
            <a:r>
              <a:rPr lang="hu-HU" sz="2400" dirty="0"/>
              <a:t>. Ezt a sokszor igen nagy és bonyolult adathalmazt ugyanakkor hatékonyan, gyorsan és hibamentesen kel feldolgozni. Az ilyen kritériumoknak azonban csak egy olyan programrendszer képes megfelelni, amely különböző feldolgozási körülmények között, sok és sokféle adat feldolgozására képes.</a:t>
            </a:r>
          </a:p>
          <a:p>
            <a:pPr marL="358775" indent="-358775">
              <a:lnSpc>
                <a:spcPct val="100000"/>
              </a:lnSpc>
              <a:spcBef>
                <a:spcPts val="0"/>
              </a:spcBef>
              <a:buNone/>
            </a:pPr>
            <a:endParaRPr lang="hu-HU" sz="2400" dirty="0"/>
          </a:p>
          <a:p>
            <a:pPr marL="358775" indent="-358775">
              <a:lnSpc>
                <a:spcPct val="100000"/>
              </a:lnSpc>
              <a:spcBef>
                <a:spcPts val="0"/>
              </a:spcBef>
              <a:buNone/>
            </a:pPr>
            <a:r>
              <a:rPr lang="hu-HU" sz="2400" dirty="0"/>
              <a:t>A hagyományos program-rendszerek kivitelezése során jelentős munkát kell befektetni az </a:t>
            </a:r>
            <a:r>
              <a:rPr lang="hu-HU" sz="2400" u="sng" dirty="0"/>
              <a:t>adatok szerkezetének, tárolásának és feldolgozásának definiálás</a:t>
            </a:r>
            <a:r>
              <a:rPr lang="hu-HU" sz="2400" dirty="0"/>
              <a:t>ába. Az </a:t>
            </a:r>
            <a:r>
              <a:rPr lang="hu-HU" sz="2400" u="sng" dirty="0"/>
              <a:t>adatbázis kezelő rendszerek</a:t>
            </a:r>
            <a:r>
              <a:rPr lang="hu-HU" sz="2400" dirty="0"/>
              <a:t> azonban </a:t>
            </a:r>
            <a:r>
              <a:rPr lang="hu-HU" sz="2400" u="sng" dirty="0"/>
              <a:t>függetlenítik az adatot a programtól</a:t>
            </a:r>
            <a:r>
              <a:rPr lang="hu-HU" sz="2400" dirty="0"/>
              <a:t>, ami azt jelenti, hogy </a:t>
            </a:r>
            <a:r>
              <a:rPr lang="hu-HU" sz="2400" u="sng" dirty="0"/>
              <a:t>nem a program utasításai rögzítik az adatszerkezetet</a:t>
            </a:r>
            <a:r>
              <a:rPr lang="hu-HU" sz="2400" dirty="0"/>
              <a:t>, hanem maga az </a:t>
            </a:r>
            <a:r>
              <a:rPr lang="hu-HU" sz="2400" u="sng" dirty="0"/>
              <a:t>adatállomány rendelkezik olyan tulajdonságokkal</a:t>
            </a:r>
            <a:r>
              <a:rPr lang="hu-HU" sz="2400" dirty="0"/>
              <a:t>, amelyek a saját szerkezetét meghatározzák.</a:t>
            </a:r>
          </a:p>
        </p:txBody>
      </p:sp>
    </p:spTree>
    <p:extLst>
      <p:ext uri="{BB962C8B-B14F-4D97-AF65-F5344CB8AC3E}">
        <p14:creationId xmlns:p14="http://schemas.microsoft.com/office/powerpoint/2010/main" val="2684121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72886" y="506186"/>
            <a:ext cx="10515600" cy="5747657"/>
          </a:xfrm>
        </p:spPr>
        <p:txBody>
          <a:bodyPr>
            <a:normAutofit fontScale="92500" lnSpcReduction="10000"/>
          </a:bodyPr>
          <a:lstStyle/>
          <a:p>
            <a:pPr marL="0" indent="0">
              <a:lnSpc>
                <a:spcPct val="110000"/>
              </a:lnSpc>
              <a:spcBef>
                <a:spcPts val="0"/>
              </a:spcBef>
              <a:buNone/>
            </a:pPr>
            <a:r>
              <a:rPr lang="hu-HU" sz="2400" dirty="0"/>
              <a:t>Ezt nevezi az adatbázis elmélet </a:t>
            </a:r>
            <a:r>
              <a:rPr lang="hu-HU" sz="2400" b="1" u="sng" dirty="0" err="1"/>
              <a:t>adatfüggetlenség</a:t>
            </a:r>
            <a:r>
              <a:rPr lang="hu-HU" sz="2400" dirty="0" err="1"/>
              <a:t>-nek</a:t>
            </a:r>
            <a:r>
              <a:rPr lang="hu-HU" sz="2400" dirty="0"/>
              <a:t>, amely egyrészt </a:t>
            </a:r>
          </a:p>
          <a:p>
            <a:pPr marL="358775" indent="0">
              <a:lnSpc>
                <a:spcPct val="110000"/>
              </a:lnSpc>
              <a:spcBef>
                <a:spcPts val="0"/>
              </a:spcBef>
              <a:buNone/>
            </a:pPr>
            <a:r>
              <a:rPr lang="hu-HU" sz="2400" b="1" dirty="0"/>
              <a:t>Fizikai</a:t>
            </a:r>
            <a:r>
              <a:rPr lang="hu-HU" sz="2400" dirty="0"/>
              <a:t> adatfüggetlenség, tehát hardveres adattárolási, másrészt </a:t>
            </a:r>
          </a:p>
          <a:p>
            <a:pPr marL="358775" indent="0">
              <a:lnSpc>
                <a:spcPct val="110000"/>
              </a:lnSpc>
              <a:spcBef>
                <a:spcPts val="0"/>
              </a:spcBef>
              <a:buNone/>
            </a:pPr>
            <a:r>
              <a:rPr lang="hu-HU" sz="2400" b="1" dirty="0"/>
              <a:t>Logikai</a:t>
            </a:r>
            <a:r>
              <a:rPr lang="hu-HU" sz="2400" dirty="0"/>
              <a:t> adatfüggetlenség, azaz adatszerkezeti változástól függetleníti magát az adatbázis kezelő szoftvert.</a:t>
            </a:r>
          </a:p>
          <a:p>
            <a:pPr marL="0" indent="0">
              <a:lnSpc>
                <a:spcPct val="110000"/>
              </a:lnSpc>
              <a:spcBef>
                <a:spcPts val="0"/>
              </a:spcBef>
              <a:buNone/>
            </a:pPr>
            <a:r>
              <a:rPr lang="hu-HU" sz="2400" dirty="0"/>
              <a:t>Ez a "függetlenítés" azt is jelenti, hogy lehetőség van egy adott programozási környezetben (adatbázis kezelővel) létrehozni az adatbázist, majd az üzemeltetés során egy másik adatbázis kezelővel fogjuk azt feldolgozni.</a:t>
            </a:r>
          </a:p>
          <a:p>
            <a:pPr marL="0" indent="0">
              <a:lnSpc>
                <a:spcPct val="110000"/>
              </a:lnSpc>
              <a:spcBef>
                <a:spcPts val="0"/>
              </a:spcBef>
              <a:buNone/>
            </a:pPr>
            <a:endParaRPr lang="hu-HU" sz="2400" dirty="0"/>
          </a:p>
          <a:p>
            <a:pPr marL="0" indent="0">
              <a:lnSpc>
                <a:spcPct val="110000"/>
              </a:lnSpc>
              <a:spcBef>
                <a:spcPts val="0"/>
              </a:spcBef>
              <a:buNone/>
            </a:pPr>
            <a:r>
              <a:rPr lang="hu-HU" sz="2600" b="1" u="sng" dirty="0"/>
              <a:t>Az Adatbázis Szemléletű adatfeldolgozás jellemzői</a:t>
            </a:r>
            <a:r>
              <a:rPr lang="hu-HU" sz="2400" dirty="0"/>
              <a:t>:</a:t>
            </a:r>
          </a:p>
          <a:p>
            <a:pPr marL="358775" lvl="0" indent="0">
              <a:lnSpc>
                <a:spcPct val="110000"/>
              </a:lnSpc>
              <a:spcBef>
                <a:spcPts val="0"/>
              </a:spcBef>
              <a:buNone/>
            </a:pPr>
            <a:r>
              <a:rPr lang="hu-HU" sz="2400" dirty="0"/>
              <a:t>1. Érvényesül az </a:t>
            </a:r>
            <a:r>
              <a:rPr lang="hu-HU" sz="2400" b="1" dirty="0"/>
              <a:t>adatfüggetlenség</a:t>
            </a:r>
            <a:r>
              <a:rPr lang="hu-HU" sz="2400" dirty="0"/>
              <a:t> elve</a:t>
            </a:r>
          </a:p>
          <a:p>
            <a:pPr marL="358775" lvl="0" indent="0">
              <a:lnSpc>
                <a:spcPct val="110000"/>
              </a:lnSpc>
              <a:spcBef>
                <a:spcPts val="0"/>
              </a:spcBef>
              <a:buNone/>
            </a:pPr>
            <a:r>
              <a:rPr lang="hu-HU" sz="2400" dirty="0"/>
              <a:t>2. </a:t>
            </a:r>
            <a:r>
              <a:rPr lang="hu-HU" sz="2400" b="1" dirty="0"/>
              <a:t>Nem tárolunk többszörösen </a:t>
            </a:r>
            <a:r>
              <a:rPr lang="hu-HU" sz="2400" dirty="0"/>
              <a:t>egy adatot (csak tervezett redundancia)</a:t>
            </a:r>
          </a:p>
          <a:p>
            <a:pPr marL="358775" lvl="0" indent="0">
              <a:lnSpc>
                <a:spcPct val="110000"/>
              </a:lnSpc>
              <a:spcBef>
                <a:spcPts val="0"/>
              </a:spcBef>
              <a:buNone/>
            </a:pPr>
            <a:r>
              <a:rPr lang="hu-HU" sz="2400" dirty="0"/>
              <a:t>3. A tárolt </a:t>
            </a:r>
            <a:r>
              <a:rPr lang="hu-HU" sz="2400" b="1" dirty="0"/>
              <a:t>adatok ellentmondásmentesek </a:t>
            </a:r>
            <a:r>
              <a:rPr lang="hu-HU" sz="2400" dirty="0"/>
              <a:t>(nincs inkonzisztencia)</a:t>
            </a:r>
          </a:p>
          <a:p>
            <a:pPr marL="358775" lvl="0" indent="0">
              <a:lnSpc>
                <a:spcPct val="110000"/>
              </a:lnSpc>
              <a:spcBef>
                <a:spcPts val="0"/>
              </a:spcBef>
              <a:buNone/>
            </a:pPr>
            <a:r>
              <a:rPr lang="hu-HU" sz="2400" dirty="0"/>
              <a:t>4. Az adatbázishoz több alkalmazás és felhasználó is hozzáférhet (</a:t>
            </a:r>
            <a:r>
              <a:rPr lang="hu-HU" sz="2400" b="1" dirty="0"/>
              <a:t>osztott adatbázis</a:t>
            </a:r>
            <a:r>
              <a:rPr lang="hu-HU" sz="2400" dirty="0"/>
              <a:t>)</a:t>
            </a:r>
          </a:p>
          <a:p>
            <a:pPr marL="538163" lvl="0" indent="-179388">
              <a:lnSpc>
                <a:spcPct val="110000"/>
              </a:lnSpc>
              <a:spcBef>
                <a:spcPts val="0"/>
              </a:spcBef>
              <a:buNone/>
            </a:pPr>
            <a:r>
              <a:rPr lang="hu-HU" sz="2400" dirty="0"/>
              <a:t>5. A többféle felhasználói igényt kielégítő adathalmaz egy központi helyen, közösen tárolható (az AB integrált)</a:t>
            </a:r>
          </a:p>
          <a:p>
            <a:pPr marL="358775" lvl="0" indent="0">
              <a:lnSpc>
                <a:spcPct val="110000"/>
              </a:lnSpc>
              <a:spcBef>
                <a:spcPts val="0"/>
              </a:spcBef>
              <a:buNone/>
            </a:pPr>
            <a:r>
              <a:rPr lang="hu-HU" sz="2400" dirty="0"/>
              <a:t>6. Biztosított az </a:t>
            </a:r>
            <a:r>
              <a:rPr lang="hu-HU" sz="2400" b="1" dirty="0"/>
              <a:t>adatok védelme</a:t>
            </a:r>
          </a:p>
          <a:p>
            <a:pPr marL="0" lvl="0" indent="0">
              <a:lnSpc>
                <a:spcPct val="100000"/>
              </a:lnSpc>
              <a:spcBef>
                <a:spcPts val="0"/>
              </a:spcBef>
              <a:buNone/>
            </a:pPr>
            <a:endParaRPr lang="hu-HU" sz="2400" dirty="0"/>
          </a:p>
        </p:txBody>
      </p:sp>
    </p:spTree>
    <p:extLst>
      <p:ext uri="{BB962C8B-B14F-4D97-AF65-F5344CB8AC3E}">
        <p14:creationId xmlns:p14="http://schemas.microsoft.com/office/powerpoint/2010/main" val="2684121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69471" y="506186"/>
            <a:ext cx="10858499" cy="5747657"/>
          </a:xfrm>
        </p:spPr>
        <p:txBody>
          <a:bodyPr>
            <a:normAutofit/>
          </a:bodyPr>
          <a:lstStyle/>
          <a:p>
            <a:pPr marL="0" indent="0">
              <a:lnSpc>
                <a:spcPct val="100000"/>
              </a:lnSpc>
              <a:spcBef>
                <a:spcPts val="0"/>
              </a:spcBef>
              <a:buNone/>
            </a:pPr>
            <a:r>
              <a:rPr lang="hu-HU" sz="2400" dirty="0"/>
              <a:t>Az adatbázis egy </a:t>
            </a:r>
            <a:r>
              <a:rPr lang="hu-HU" sz="2400" b="1" dirty="0"/>
              <a:t>megvalósított adatmodell,</a:t>
            </a:r>
            <a:r>
              <a:rPr lang="hu-HU" sz="2400" dirty="0"/>
              <a:t> amely a valódi adatokon kívül tartalmazza:</a:t>
            </a:r>
          </a:p>
          <a:p>
            <a:pPr marL="719138" lvl="0" indent="-358775">
              <a:lnSpc>
                <a:spcPct val="100000"/>
              </a:lnSpc>
              <a:spcBef>
                <a:spcPts val="0"/>
              </a:spcBef>
              <a:buNone/>
            </a:pPr>
            <a:r>
              <a:rPr lang="hu-HU" sz="2400" dirty="0"/>
              <a:t>az </a:t>
            </a:r>
            <a:r>
              <a:rPr lang="hu-HU" sz="2400" b="1" dirty="0"/>
              <a:t>adatok típusait és kapcsolatait leíró ún. meta-adatokat </a:t>
            </a:r>
            <a:r>
              <a:rPr lang="hu-HU" sz="2400" dirty="0"/>
              <a:t>is. Ehhez szükséges egy adatszerkezet-leíró nyelv (Data </a:t>
            </a:r>
            <a:r>
              <a:rPr lang="en-US" sz="2400" dirty="0"/>
              <a:t>Definition Language</a:t>
            </a:r>
            <a:r>
              <a:rPr lang="hu-HU" sz="2400" dirty="0"/>
              <a:t> - DDL), mely lehetővé teszi, hogy absztrakt adatmodellt definiáljunk;</a:t>
            </a:r>
          </a:p>
          <a:p>
            <a:pPr marL="719138" lvl="0" indent="-358775">
              <a:lnSpc>
                <a:spcPct val="100000"/>
              </a:lnSpc>
              <a:spcBef>
                <a:spcPts val="0"/>
              </a:spcBef>
              <a:buNone/>
            </a:pPr>
            <a:r>
              <a:rPr lang="hu-HU" sz="2400" dirty="0"/>
              <a:t>a </a:t>
            </a:r>
            <a:r>
              <a:rPr lang="hu-HU" sz="2400" b="1" dirty="0"/>
              <a:t>fizikai szerkezetet </a:t>
            </a:r>
            <a:r>
              <a:rPr lang="hu-HU" sz="2400" dirty="0"/>
              <a:t>magvalósító nyelvet (Storage </a:t>
            </a:r>
            <a:r>
              <a:rPr lang="en-US" sz="2400" dirty="0"/>
              <a:t>Definition Language</a:t>
            </a:r>
            <a:r>
              <a:rPr lang="hu-HU" sz="2400" dirty="0"/>
              <a:t> - SDL);</a:t>
            </a:r>
          </a:p>
          <a:p>
            <a:pPr marL="719138" lvl="0" indent="-358775">
              <a:lnSpc>
                <a:spcPct val="100000"/>
              </a:lnSpc>
              <a:spcBef>
                <a:spcPts val="0"/>
              </a:spcBef>
              <a:buNone/>
            </a:pPr>
            <a:r>
              <a:rPr lang="hu-HU" sz="2400" dirty="0"/>
              <a:t>a tárolt adatok különböző szempontok szerinti </a:t>
            </a:r>
            <a:r>
              <a:rPr lang="hu-HU" sz="2400" b="1" dirty="0"/>
              <a:t>visszakeresés</a:t>
            </a:r>
            <a:r>
              <a:rPr lang="hu-HU" sz="2400" dirty="0"/>
              <a:t>ét, feldolgozását lehetővé tevő nyelvet (Data </a:t>
            </a:r>
            <a:r>
              <a:rPr lang="en-US" sz="2400" dirty="0"/>
              <a:t>Manipulation Language</a:t>
            </a:r>
            <a:r>
              <a:rPr lang="hu-HU" sz="2400" dirty="0"/>
              <a:t> - DML).</a:t>
            </a:r>
          </a:p>
          <a:p>
            <a:pPr marL="0" indent="0">
              <a:buNone/>
            </a:pPr>
            <a:endParaRPr lang="hu-HU" dirty="0"/>
          </a:p>
        </p:txBody>
      </p:sp>
    </p:spTree>
    <p:extLst>
      <p:ext uri="{BB962C8B-B14F-4D97-AF65-F5344CB8AC3E}">
        <p14:creationId xmlns:p14="http://schemas.microsoft.com/office/powerpoint/2010/main" val="2684121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37624" y="323558"/>
            <a:ext cx="11617670" cy="6189784"/>
          </a:xfrm>
        </p:spPr>
        <p:txBody>
          <a:bodyPr>
            <a:normAutofit fontScale="55000" lnSpcReduction="20000"/>
          </a:bodyPr>
          <a:lstStyle/>
          <a:p>
            <a:pPr marL="0" indent="0">
              <a:lnSpc>
                <a:spcPct val="120000"/>
              </a:lnSpc>
              <a:spcBef>
                <a:spcPts val="0"/>
              </a:spcBef>
              <a:spcAft>
                <a:spcPts val="1200"/>
              </a:spcAft>
              <a:buNone/>
            </a:pPr>
            <a:r>
              <a:rPr lang="hu-HU" sz="3800" dirty="0"/>
              <a:t>Az adatbázis definíciójának kérdésére adott válasz is „Attól függ” típusú:</a:t>
            </a:r>
          </a:p>
          <a:p>
            <a:pPr marL="0" indent="0">
              <a:lnSpc>
                <a:spcPct val="120000"/>
              </a:lnSpc>
              <a:spcBef>
                <a:spcPts val="0"/>
              </a:spcBef>
              <a:buNone/>
            </a:pPr>
            <a:r>
              <a:rPr lang="hu-HU" sz="3500" dirty="0"/>
              <a:t>Az </a:t>
            </a:r>
            <a:r>
              <a:rPr lang="hu-HU" sz="3500" b="1" dirty="0"/>
              <a:t>adatbázis</a:t>
            </a:r>
            <a:r>
              <a:rPr lang="hu-HU" sz="3500" dirty="0"/>
              <a:t> néhány ismert </a:t>
            </a:r>
            <a:r>
              <a:rPr lang="hu-HU" sz="3500" b="1" dirty="0"/>
              <a:t>definíciója</a:t>
            </a:r>
            <a:r>
              <a:rPr lang="hu-HU" sz="3500" dirty="0"/>
              <a:t>:</a:t>
            </a:r>
          </a:p>
          <a:p>
            <a:pPr lvl="0">
              <a:lnSpc>
                <a:spcPct val="120000"/>
              </a:lnSpc>
              <a:spcBef>
                <a:spcPts val="0"/>
              </a:spcBef>
            </a:pPr>
            <a:r>
              <a:rPr lang="hu-HU" sz="3500" dirty="0"/>
              <a:t>Az adatbank - rekordok összessége.</a:t>
            </a:r>
          </a:p>
          <a:p>
            <a:pPr lvl="0">
              <a:lnSpc>
                <a:spcPct val="120000"/>
              </a:lnSpc>
              <a:spcBef>
                <a:spcPts val="0"/>
              </a:spcBef>
            </a:pPr>
            <a:r>
              <a:rPr lang="hu-HU" sz="3500" dirty="0"/>
              <a:t>Általában és szigorúan véve olyan adatállomány, amely egy adatbázis-kezelő rendszerrel hozható létre és érhető el.</a:t>
            </a:r>
          </a:p>
          <a:p>
            <a:pPr lvl="0">
              <a:lnSpc>
                <a:spcPct val="120000"/>
              </a:lnSpc>
              <a:spcBef>
                <a:spcPts val="0"/>
              </a:spcBef>
            </a:pPr>
            <a:r>
              <a:rPr lang="hu-HU" sz="3500" dirty="0"/>
              <a:t>Adatbázis összetartozó és kapcsolódó adatok rendszere. (</a:t>
            </a:r>
            <a:r>
              <a:rPr lang="hu-HU" sz="3500" dirty="0" err="1"/>
              <a:t>Elmasri</a:t>
            </a:r>
            <a:r>
              <a:rPr lang="hu-HU" sz="3500" dirty="0"/>
              <a:t> </a:t>
            </a:r>
            <a:r>
              <a:rPr lang="hu-HU" sz="3500" dirty="0" err="1"/>
              <a:t>Navathe</a:t>
            </a:r>
            <a:r>
              <a:rPr lang="hu-HU" sz="3500" dirty="0"/>
              <a:t>)</a:t>
            </a:r>
          </a:p>
          <a:p>
            <a:pPr lvl="0">
              <a:lnSpc>
                <a:spcPct val="120000"/>
              </a:lnSpc>
              <a:spcBef>
                <a:spcPts val="0"/>
              </a:spcBef>
            </a:pPr>
            <a:r>
              <a:rPr lang="hu-HU" sz="3500" dirty="0"/>
              <a:t>Adatbázisokon voltaképpen adatoknak kapcsolataikkal együtt való ábrázolását, tárolását értjük. (Horváth Katalin - Dr. </a:t>
            </a:r>
            <a:r>
              <a:rPr lang="hu-HU" sz="3500" dirty="0" err="1"/>
              <a:t>Szelezsán</a:t>
            </a:r>
            <a:r>
              <a:rPr lang="hu-HU" sz="3500" dirty="0"/>
              <a:t> János)</a:t>
            </a:r>
          </a:p>
          <a:p>
            <a:pPr lvl="0">
              <a:lnSpc>
                <a:spcPct val="120000"/>
              </a:lnSpc>
              <a:spcBef>
                <a:spcPts val="0"/>
              </a:spcBef>
            </a:pPr>
            <a:r>
              <a:rPr lang="hu-HU" sz="3500" dirty="0"/>
              <a:t>Az adatbázis véges számú egyed-előfordulásnak, azok egyenként is véges számú tulajdonságértékének és kapcsolat-előfordulásainak az adatmodell szerint szervezett együttese. (Dr. </a:t>
            </a:r>
            <a:r>
              <a:rPr lang="hu-HU" sz="3500" dirty="0" err="1"/>
              <a:t>Halassy</a:t>
            </a:r>
            <a:r>
              <a:rPr lang="hu-HU" sz="3500" dirty="0"/>
              <a:t> Béla)</a:t>
            </a:r>
          </a:p>
          <a:p>
            <a:pPr lvl="0">
              <a:lnSpc>
                <a:spcPct val="120000"/>
              </a:lnSpc>
              <a:spcBef>
                <a:spcPts val="0"/>
              </a:spcBef>
            </a:pPr>
            <a:r>
              <a:rPr lang="hu-HU" sz="3500" dirty="0"/>
              <a:t>Az adatbázis a felhasználók által rugalmasan kezelhető adatok rendszere. (C.J. </a:t>
            </a:r>
            <a:r>
              <a:rPr lang="hu-HU" sz="3500" dirty="0" err="1"/>
              <a:t>Date</a:t>
            </a:r>
            <a:r>
              <a:rPr lang="hu-HU" sz="3500" b="1" i="1" dirty="0"/>
              <a:t>)</a:t>
            </a:r>
            <a:endParaRPr lang="hu-HU" sz="3500" dirty="0"/>
          </a:p>
          <a:p>
            <a:pPr lvl="0">
              <a:lnSpc>
                <a:spcPct val="120000"/>
              </a:lnSpc>
              <a:spcBef>
                <a:spcPts val="0"/>
              </a:spcBef>
            </a:pPr>
            <a:r>
              <a:rPr lang="hu-HU" sz="3500" dirty="0"/>
              <a:t>Az adatbázis összetartozó adatok azon rendszere, mely megosztott több felhasználó között, és az elérést egy központi vezérlő program szabályozza. A felhasználónak nem kell ismernie az adatok fizikai tárolási mechanizmusát. (J. G. </a:t>
            </a:r>
            <a:r>
              <a:rPr lang="hu-HU" sz="3500" dirty="0" err="1"/>
              <a:t>Hughes</a:t>
            </a:r>
            <a:r>
              <a:rPr lang="hu-HU" sz="3500" dirty="0"/>
              <a:t>)</a:t>
            </a:r>
          </a:p>
          <a:p>
            <a:pPr lvl="0">
              <a:lnSpc>
                <a:spcPct val="120000"/>
              </a:lnSpc>
              <a:spcBef>
                <a:spcPts val="0"/>
              </a:spcBef>
            </a:pPr>
            <a:r>
              <a:rPr lang="hu-HU" sz="3500" dirty="0"/>
              <a:t>Egy olyan integrált adatszerkezet, mely több különböző objektum előfordulási adatait adatmodell szerint szervezetten, tartós módon tárolja olyan segédinformációkkal, ún. </a:t>
            </a:r>
            <a:r>
              <a:rPr lang="hu-HU" sz="3500" dirty="0" err="1"/>
              <a:t>metaadatakkal</a:t>
            </a:r>
            <a:r>
              <a:rPr lang="hu-HU" sz="3500" dirty="0"/>
              <a:t> együtt, melyek a hatékonyság, integritásőrzés, adatvédelem biztosítását szolgálják.</a:t>
            </a:r>
          </a:p>
          <a:p>
            <a:pPr lvl="0">
              <a:lnSpc>
                <a:spcPct val="120000"/>
              </a:lnSpc>
              <a:spcBef>
                <a:spcPts val="0"/>
              </a:spcBef>
            </a:pPr>
            <a:r>
              <a:rPr lang="hu-HU" sz="3500" dirty="0"/>
              <a:t>Adatbázisnak nevezzük a káros és felesleges redundancia nélkül közösen tárolt, egymással kapcsolatban lévő adatok halmazát, amelynek alapvető célja egy vagy több alkalmazás optimális kiszolgálása.</a:t>
            </a:r>
          </a:p>
          <a:p>
            <a:pPr marL="0" indent="0">
              <a:buNone/>
            </a:pPr>
            <a:endParaRPr lang="hu-HU" dirty="0"/>
          </a:p>
        </p:txBody>
      </p:sp>
    </p:spTree>
    <p:extLst>
      <p:ext uri="{BB962C8B-B14F-4D97-AF65-F5344CB8AC3E}">
        <p14:creationId xmlns:p14="http://schemas.microsoft.com/office/powerpoint/2010/main" val="4194783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561068"/>
            <a:ext cx="10515600" cy="1325563"/>
          </a:xfrm>
        </p:spPr>
        <p:txBody>
          <a:bodyPr>
            <a:normAutofit fontScale="90000"/>
          </a:bodyPr>
          <a:lstStyle/>
          <a:p>
            <a:pPr>
              <a:lnSpc>
                <a:spcPct val="100000"/>
              </a:lnSpc>
            </a:pPr>
            <a:r>
              <a:rPr lang="hu-HU" sz="3600" dirty="0"/>
              <a:t>Miket is tárolunk el egy adatbázisban?</a:t>
            </a:r>
            <a:br>
              <a:rPr lang="hu-HU" sz="3600" dirty="0"/>
            </a:br>
            <a:r>
              <a:rPr lang="hu-HU" sz="2700" dirty="0"/>
              <a:t> Példa relációs adatbázisban</a:t>
            </a:r>
            <a:br>
              <a:rPr lang="hu-HU" dirty="0"/>
            </a:br>
            <a:endParaRPr lang="hu-HU" dirty="0"/>
          </a:p>
        </p:txBody>
      </p:sp>
      <p:sp>
        <p:nvSpPr>
          <p:cNvPr id="3" name="Tartalom helye 2"/>
          <p:cNvSpPr>
            <a:spLocks noGrp="1"/>
          </p:cNvSpPr>
          <p:nvPr>
            <p:ph idx="1"/>
          </p:nvPr>
        </p:nvSpPr>
        <p:spPr>
          <a:xfrm>
            <a:off x="838200" y="4455227"/>
            <a:ext cx="10515600" cy="1721735"/>
          </a:xfrm>
        </p:spPr>
        <p:txBody>
          <a:bodyPr/>
          <a:lstStyle/>
          <a:p>
            <a:pPr marL="0" indent="0">
              <a:buNone/>
            </a:pPr>
            <a:r>
              <a:rPr lang="hu-HU" dirty="0"/>
              <a:t>Az adatbázisokban </a:t>
            </a:r>
            <a:r>
              <a:rPr lang="hu-HU" b="1" dirty="0"/>
              <a:t>adatokat</a:t>
            </a:r>
            <a:r>
              <a:rPr lang="hu-HU" dirty="0"/>
              <a:t>, azaz </a:t>
            </a:r>
            <a:r>
              <a:rPr lang="hu-HU" b="1" dirty="0"/>
              <a:t>egyedek tulajdonságait </a:t>
            </a:r>
            <a:r>
              <a:rPr lang="hu-HU" dirty="0"/>
              <a:t>tároljuk.</a:t>
            </a:r>
          </a:p>
          <a:p>
            <a:pPr marL="0" indent="0">
              <a:buNone/>
            </a:pPr>
            <a:r>
              <a:rPr lang="hu-HU" b="1" dirty="0"/>
              <a:t>Az egyed egy konkrét (egyedi) objektum.</a:t>
            </a:r>
            <a:endParaRPr lang="hu-HU" dirty="0"/>
          </a:p>
          <a:p>
            <a:pPr marL="0" indent="0">
              <a:buNone/>
            </a:pPr>
            <a:r>
              <a:rPr lang="hu-HU" b="1" dirty="0"/>
              <a:t>A tulajdonság az egyed valamely konkrét jellemzője.</a:t>
            </a:r>
            <a:endParaRPr lang="hu-HU" dirty="0"/>
          </a:p>
          <a:p>
            <a:pPr marL="0" indent="0">
              <a:buNone/>
            </a:pPr>
            <a:endParaRPr lang="hu-HU" dirty="0"/>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2257765" y="1370806"/>
            <a:ext cx="7676469" cy="3084421"/>
          </a:xfrm>
          <a:prstGeom prst="rect">
            <a:avLst/>
          </a:prstGeom>
          <a:noFill/>
          <a:ln>
            <a:noFill/>
          </a:ln>
        </p:spPr>
      </p:pic>
    </p:spTree>
    <p:extLst>
      <p:ext uri="{BB962C8B-B14F-4D97-AF65-F5344CB8AC3E}">
        <p14:creationId xmlns:p14="http://schemas.microsoft.com/office/powerpoint/2010/main" val="1331168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83660" y="555171"/>
            <a:ext cx="11099259" cy="5621792"/>
          </a:xfrm>
        </p:spPr>
        <p:txBody>
          <a:bodyPr>
            <a:normAutofit fontScale="62500" lnSpcReduction="20000"/>
          </a:bodyPr>
          <a:lstStyle/>
          <a:p>
            <a:pPr marL="0" indent="0">
              <a:lnSpc>
                <a:spcPct val="120000"/>
              </a:lnSpc>
              <a:spcBef>
                <a:spcPts val="0"/>
              </a:spcBef>
              <a:buNone/>
            </a:pPr>
            <a:r>
              <a:rPr lang="hu-HU" dirty="0"/>
              <a:t>Amikor adatbázis készítünk, általában sok-sok egyed számos, különböző tulajdonságát tároljuk el. Az egyedek tulajdonságait csoportosíthatjuk, tipizálhatjuk aszerint, hogy milyen jellemzőt írnak le.</a:t>
            </a:r>
          </a:p>
          <a:p>
            <a:pPr marL="0" indent="0">
              <a:lnSpc>
                <a:spcPct val="120000"/>
              </a:lnSpc>
              <a:spcBef>
                <a:spcPts val="1200"/>
              </a:spcBef>
              <a:spcAft>
                <a:spcPts val="1200"/>
              </a:spcAft>
              <a:buNone/>
            </a:pPr>
            <a:r>
              <a:rPr lang="hu-HU" sz="3500" b="1" dirty="0"/>
              <a:t>Az azonos jellemzőket meghatározó tulajdonságok halmazát tulajdonságtípusnak nevezzük.</a:t>
            </a:r>
            <a:endParaRPr lang="hu-HU" sz="3500" dirty="0"/>
          </a:p>
          <a:p>
            <a:pPr marL="0" indent="0">
              <a:lnSpc>
                <a:spcPct val="120000"/>
              </a:lnSpc>
              <a:spcBef>
                <a:spcPts val="0"/>
              </a:spcBef>
              <a:buNone/>
            </a:pPr>
            <a:r>
              <a:rPr lang="hu-HU" dirty="0"/>
              <a:t>A tulajdonságtípusokat elnevezzük, ezzel a névvel utalunk arra, hogy milyen jellemzőt írnak le a tulajdonságtípusba tartozó tulajdonságok. A </a:t>
            </a:r>
            <a:r>
              <a:rPr lang="hu-HU" i="1" dirty="0"/>
              <a:t>név</a:t>
            </a:r>
            <a:r>
              <a:rPr lang="hu-HU" dirty="0"/>
              <a:t>, a </a:t>
            </a:r>
            <a:r>
              <a:rPr lang="hu-HU" i="1" dirty="0"/>
              <a:t>foglalkozás</a:t>
            </a:r>
            <a:r>
              <a:rPr lang="hu-HU" dirty="0"/>
              <a:t>, a </a:t>
            </a:r>
            <a:r>
              <a:rPr lang="hu-HU" i="1" dirty="0"/>
              <a:t>születési idő, személyi igazolványszám </a:t>
            </a:r>
            <a:r>
              <a:rPr lang="hu-HU" dirty="0"/>
              <a:t>mind tulajdonságtípusok.</a:t>
            </a:r>
          </a:p>
          <a:p>
            <a:pPr marL="0" indent="0">
              <a:lnSpc>
                <a:spcPct val="120000"/>
              </a:lnSpc>
              <a:spcBef>
                <a:spcPts val="0"/>
              </a:spcBef>
              <a:buNone/>
            </a:pPr>
            <a:r>
              <a:rPr lang="hu-HU" dirty="0"/>
              <a:t>Nem csak a tulajdonságok, de az egyedek is halmazokba sorolhatók, mégpedig aszerint, hogy milyen tulajdonságtípusok jellemzik őket. </a:t>
            </a:r>
          </a:p>
          <a:p>
            <a:pPr marL="0" indent="0">
              <a:lnSpc>
                <a:spcPct val="120000"/>
              </a:lnSpc>
              <a:spcBef>
                <a:spcPts val="0"/>
              </a:spcBef>
              <a:buNone/>
            </a:pPr>
            <a:r>
              <a:rPr lang="hu-HU" dirty="0"/>
              <a:t>Azok az egyedek, amelyek mindegyike rendelkezik névvel, foglalkozással, születési idővel, és személyigazolvány számmal, ugyanabba az egyedhalmazba, más néven </a:t>
            </a:r>
            <a:r>
              <a:rPr lang="hu-HU" b="1" dirty="0"/>
              <a:t>egyed-típusba </a:t>
            </a:r>
            <a:r>
              <a:rPr lang="hu-HU" dirty="0"/>
              <a:t>tartoznak.</a:t>
            </a:r>
          </a:p>
          <a:p>
            <a:pPr marL="0" indent="0">
              <a:lnSpc>
                <a:spcPct val="120000"/>
              </a:lnSpc>
              <a:spcBef>
                <a:spcPts val="1200"/>
              </a:spcBef>
              <a:spcAft>
                <a:spcPts val="1200"/>
              </a:spcAft>
              <a:buNone/>
            </a:pPr>
            <a:r>
              <a:rPr lang="hu-HU" sz="3500" b="1" dirty="0"/>
              <a:t>Az azonos tulajdonságtípusokkal jellemezhető egyedek halmazát egyedtípusnak nevezzük</a:t>
            </a:r>
            <a:r>
              <a:rPr lang="hu-HU" sz="3200" b="1" dirty="0"/>
              <a:t>.</a:t>
            </a:r>
            <a:endParaRPr lang="hu-HU" sz="3200" dirty="0"/>
          </a:p>
          <a:p>
            <a:pPr marL="0" indent="0">
              <a:lnSpc>
                <a:spcPct val="120000"/>
              </a:lnSpc>
              <a:spcBef>
                <a:spcPts val="0"/>
              </a:spcBef>
              <a:buNone/>
            </a:pPr>
            <a:r>
              <a:rPr lang="hu-HU" b="1" dirty="0"/>
              <a:t> </a:t>
            </a:r>
            <a:r>
              <a:rPr lang="hu-HU" dirty="0"/>
              <a:t>Egy adatbázisban általában több egyedtípust is tárolunk. Az adatbázis egyedtípusai nem függetlenek egymástól, közöttük általában valamilyen viszony, kapcsolat van. Az egyedtípusok közötti kapcsolatokból szintén nagyon hasznos és fontos információk nyerhetők.</a:t>
            </a:r>
          </a:p>
          <a:p>
            <a:pPr marL="0" indent="0">
              <a:lnSpc>
                <a:spcPct val="120000"/>
              </a:lnSpc>
              <a:spcBef>
                <a:spcPts val="1200"/>
              </a:spcBef>
              <a:buNone/>
            </a:pPr>
            <a:r>
              <a:rPr lang="hu-HU" sz="3500" b="1" dirty="0"/>
              <a:t>Az egyedtípusok közötti viszonyt kapcsolatnak nevezzük. Egy kapcsolat mindig két egyedtípus közötti viszonyt ír le.</a:t>
            </a:r>
            <a:endParaRPr lang="hu-HU" sz="3500" dirty="0"/>
          </a:p>
          <a:p>
            <a:pPr marL="0" indent="0">
              <a:buNone/>
            </a:pPr>
            <a:endParaRPr lang="hu-HU" dirty="0"/>
          </a:p>
        </p:txBody>
      </p:sp>
    </p:spTree>
    <p:extLst>
      <p:ext uri="{BB962C8B-B14F-4D97-AF65-F5344CB8AC3E}">
        <p14:creationId xmlns:p14="http://schemas.microsoft.com/office/powerpoint/2010/main" val="1789584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71500"/>
            <a:ext cx="10515600" cy="5605463"/>
          </a:xfrm>
        </p:spPr>
        <p:txBody>
          <a:bodyPr>
            <a:normAutofit fontScale="92500"/>
          </a:bodyPr>
          <a:lstStyle/>
          <a:p>
            <a:pPr marL="0" indent="0">
              <a:lnSpc>
                <a:spcPct val="110000"/>
              </a:lnSpc>
              <a:spcBef>
                <a:spcPts val="0"/>
              </a:spcBef>
              <a:spcAft>
                <a:spcPts val="1200"/>
              </a:spcAft>
              <a:buNone/>
            </a:pPr>
            <a:r>
              <a:rPr lang="hu-HU" sz="2600" u="sng" dirty="0"/>
              <a:t>Az egyedekhez és tulajdonságokhoz hasonlóan, a kapcsolatokat tipizálhatjuk, csoportosíthatjuk.</a:t>
            </a:r>
            <a:endParaRPr lang="hu-HU" sz="2600" dirty="0"/>
          </a:p>
          <a:p>
            <a:pPr marL="0" indent="0">
              <a:lnSpc>
                <a:spcPct val="110000"/>
              </a:lnSpc>
              <a:spcBef>
                <a:spcPts val="0"/>
              </a:spcBef>
              <a:buNone/>
            </a:pPr>
            <a:r>
              <a:rPr lang="hu-HU" sz="2600" dirty="0"/>
              <a:t>Két egyedtípus (’A’ és ’B’) kapcsolatát aszerint sorolhatjuk típusokba, hogy az ’A’ egyedtípus egyedei, a ’B’ egyedtípus hány egyedével lehetnek kapcsolatban, és a ’B’ egyedtípus egyes egyedei az ’A’ egyedtípusban hány egyedhez kapcsolódhatnak.</a:t>
            </a:r>
          </a:p>
          <a:p>
            <a:pPr marL="0" indent="0">
              <a:lnSpc>
                <a:spcPct val="110000"/>
              </a:lnSpc>
              <a:spcBef>
                <a:spcPts val="0"/>
              </a:spcBef>
              <a:buNone/>
            </a:pPr>
            <a:r>
              <a:rPr lang="hu-HU" sz="2600" dirty="0"/>
              <a:t>példa:</a:t>
            </a:r>
          </a:p>
          <a:p>
            <a:pPr>
              <a:lnSpc>
                <a:spcPct val="110000"/>
              </a:lnSpc>
              <a:spcBef>
                <a:spcPts val="0"/>
              </a:spcBef>
            </a:pPr>
            <a:r>
              <a:rPr lang="hu-HU" sz="2600" dirty="0"/>
              <a:t>A Motorok-Karosszériák egyedtípusok esetében </a:t>
            </a:r>
            <a:r>
              <a:rPr lang="hu-HU" sz="2600" u="sng" dirty="0"/>
              <a:t>egy motor</a:t>
            </a:r>
            <a:r>
              <a:rPr lang="hu-HU" sz="2600" dirty="0"/>
              <a:t>nak csupán </a:t>
            </a:r>
            <a:r>
              <a:rPr lang="hu-HU" sz="2600" u="sng" dirty="0"/>
              <a:t>egyetlen karosszériá</a:t>
            </a:r>
            <a:r>
              <a:rPr lang="hu-HU" sz="2600" dirty="0"/>
              <a:t>val van kapcsolata, és egy karosszéria is csak egy motorhoz kapcsolódik. </a:t>
            </a:r>
          </a:p>
          <a:p>
            <a:pPr>
              <a:lnSpc>
                <a:spcPct val="110000"/>
              </a:lnSpc>
              <a:spcBef>
                <a:spcPts val="0"/>
              </a:spcBef>
            </a:pPr>
            <a:r>
              <a:rPr lang="hu-HU" sz="2600" dirty="0"/>
              <a:t>Az </a:t>
            </a:r>
            <a:r>
              <a:rPr lang="hu-HU" sz="2600" dirty="0" err="1"/>
              <a:t>Személyek-Autók</a:t>
            </a:r>
            <a:r>
              <a:rPr lang="hu-HU" sz="2600" dirty="0"/>
              <a:t> kapcsolatban </a:t>
            </a:r>
            <a:r>
              <a:rPr lang="hu-HU" sz="2600" u="sng" dirty="0"/>
              <a:t>egy személy</a:t>
            </a:r>
            <a:r>
              <a:rPr lang="hu-HU" sz="2600" dirty="0"/>
              <a:t>, akár </a:t>
            </a:r>
            <a:r>
              <a:rPr lang="hu-HU" sz="2600" u="sng" dirty="0"/>
              <a:t>több autó</a:t>
            </a:r>
            <a:r>
              <a:rPr lang="hu-HU" sz="2600" dirty="0"/>
              <a:t>hoz is kapcsolódhat tulajdonosként, de egy autónak csak egy tulajdonosa lehet. </a:t>
            </a:r>
          </a:p>
          <a:p>
            <a:pPr>
              <a:lnSpc>
                <a:spcPct val="110000"/>
              </a:lnSpc>
              <a:spcBef>
                <a:spcPts val="0"/>
              </a:spcBef>
            </a:pPr>
            <a:r>
              <a:rPr lang="hu-HU" sz="2600" dirty="0"/>
              <a:t>Az </a:t>
            </a:r>
            <a:r>
              <a:rPr lang="hu-HU" sz="2600" dirty="0" err="1"/>
              <a:t>Osztályok-Tanárok</a:t>
            </a:r>
            <a:r>
              <a:rPr lang="hu-HU" sz="2600" dirty="0"/>
              <a:t> viszony esetén </a:t>
            </a:r>
            <a:r>
              <a:rPr lang="hu-HU" sz="2600" u="sng" dirty="0"/>
              <a:t>egy tanár több osztállyal</a:t>
            </a:r>
            <a:r>
              <a:rPr lang="hu-HU" sz="2600" dirty="0"/>
              <a:t> is lehet tanári kapcsolatban, mint ahogyan </a:t>
            </a:r>
            <a:r>
              <a:rPr lang="hu-HU" sz="2600" u="sng" dirty="0"/>
              <a:t>egy osztálynak több tanára </a:t>
            </a:r>
            <a:r>
              <a:rPr lang="hu-HU" sz="2600" dirty="0"/>
              <a:t>is lehet.</a:t>
            </a:r>
          </a:p>
          <a:p>
            <a:endParaRPr lang="hu-HU" dirty="0"/>
          </a:p>
        </p:txBody>
      </p:sp>
    </p:spTree>
    <p:extLst>
      <p:ext uri="{BB962C8B-B14F-4D97-AF65-F5344CB8AC3E}">
        <p14:creationId xmlns:p14="http://schemas.microsoft.com/office/powerpoint/2010/main" val="4107685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522515"/>
            <a:ext cx="10515600" cy="3200400"/>
          </a:xfrm>
        </p:spPr>
        <p:txBody>
          <a:bodyPr/>
          <a:lstStyle/>
          <a:p>
            <a:pPr marL="0" indent="0">
              <a:buNone/>
            </a:pPr>
            <a:r>
              <a:rPr lang="hu-HU" b="1" i="1" dirty="0"/>
              <a:t>Egy az egyhez kapcsolat (1:</a:t>
            </a:r>
            <a:r>
              <a:rPr lang="hu-HU" b="1" i="1" dirty="0" err="1"/>
              <a:t>1</a:t>
            </a:r>
            <a:r>
              <a:rPr lang="hu-HU" b="1" i="1" dirty="0"/>
              <a:t>) </a:t>
            </a:r>
            <a:endParaRPr lang="hu-HU" dirty="0"/>
          </a:p>
          <a:p>
            <a:pPr marL="358775" indent="0">
              <a:buNone/>
            </a:pPr>
            <a:r>
              <a:rPr lang="hu-HU" dirty="0"/>
              <a:t>Az egy az egyhez kapcsolat esetén az 'A' egyedtípus bármelyik egyede a 'B' egyedtípus egyetlen egyedéhez kapcsolódhat, és a 'B' egyedtípus bármely egyede is csak egyedhez kapcsolódhat az 'A' egyedtípusban. </a:t>
            </a:r>
          </a:p>
          <a:p>
            <a:pPr marL="358775" indent="0">
              <a:buNone/>
            </a:pPr>
            <a:r>
              <a:rPr lang="hu-HU" dirty="0"/>
              <a:t>A kapcsolat jelölése: 1:</a:t>
            </a:r>
            <a:r>
              <a:rPr lang="hu-HU" dirty="0" err="1"/>
              <a:t>1</a:t>
            </a:r>
            <a:r>
              <a:rPr lang="hu-HU" dirty="0"/>
              <a:t> </a:t>
            </a:r>
          </a:p>
          <a:p>
            <a:pPr marL="358775" indent="0">
              <a:buNone/>
            </a:pPr>
            <a:r>
              <a:rPr lang="hu-HU" dirty="0"/>
              <a:t>A Motorok és Karosszériák között 1:</a:t>
            </a:r>
            <a:r>
              <a:rPr lang="hu-HU" dirty="0" err="1"/>
              <a:t>1</a:t>
            </a:r>
            <a:r>
              <a:rPr lang="hu-HU" dirty="0"/>
              <a:t> kapcsolat van.</a:t>
            </a:r>
          </a:p>
          <a:p>
            <a:pPr marL="0" indent="0">
              <a:buNone/>
            </a:pPr>
            <a:endParaRPr lang="hu-HU" dirty="0"/>
          </a:p>
        </p:txBody>
      </p:sp>
      <p:pic>
        <p:nvPicPr>
          <p:cNvPr id="4" name="Kép 3"/>
          <p:cNvPicPr>
            <a:picLocks noChangeAspect="1"/>
          </p:cNvPicPr>
          <p:nvPr/>
        </p:nvPicPr>
        <p:blipFill>
          <a:blip r:embed="rId2"/>
          <a:stretch>
            <a:fillRect/>
          </a:stretch>
        </p:blipFill>
        <p:spPr>
          <a:xfrm>
            <a:off x="3108185" y="3722914"/>
            <a:ext cx="5794549" cy="2612571"/>
          </a:xfrm>
          <a:prstGeom prst="rect">
            <a:avLst/>
          </a:prstGeom>
        </p:spPr>
      </p:pic>
    </p:spTree>
    <p:extLst>
      <p:ext uri="{BB962C8B-B14F-4D97-AF65-F5344CB8AC3E}">
        <p14:creationId xmlns:p14="http://schemas.microsoft.com/office/powerpoint/2010/main" val="306680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idx="1"/>
          </p:nvPr>
        </p:nvSpPr>
        <p:spPr>
          <a:xfrm>
            <a:off x="516834" y="337931"/>
            <a:ext cx="11231218" cy="6023113"/>
          </a:xfrm>
        </p:spPr>
        <p:txBody>
          <a:bodyPr>
            <a:normAutofit fontScale="92500" lnSpcReduction="10000"/>
          </a:bodyPr>
          <a:lstStyle/>
          <a:p>
            <a:pPr marL="0" indent="0" algn="ctr">
              <a:buNone/>
            </a:pPr>
            <a:r>
              <a:rPr lang="hu-HU" sz="3200" b="1" dirty="0"/>
              <a:t>A félévi X-es vizsgajegy megszerzésének feltételei és módjai</a:t>
            </a:r>
          </a:p>
          <a:p>
            <a:pPr marL="0" indent="0">
              <a:buNone/>
            </a:pPr>
            <a:r>
              <a:rPr lang="hu-HU" dirty="0"/>
              <a:t>A feltételeket a Hallgatói követelményrendszer meghatározza, azoktól eltérni nem tudunk.</a:t>
            </a:r>
          </a:p>
          <a:p>
            <a:pPr marL="0" indent="0">
              <a:buNone/>
            </a:pPr>
            <a:r>
              <a:rPr lang="nn-NO" dirty="0"/>
              <a:t>ELTE SZMSZ II. kötet Hallgatói követelményrendszer:</a:t>
            </a:r>
          </a:p>
          <a:p>
            <a:pPr marL="0" indent="0">
              <a:buNone/>
            </a:pPr>
            <a:r>
              <a:rPr lang="nn-NO" dirty="0">
                <a:hlinkClick r:id="rId2"/>
              </a:rPr>
              <a:t>http://www.elte.h</a:t>
            </a:r>
            <a:r>
              <a:rPr lang="hu-HU" dirty="0">
                <a:hlinkClick r:id="rId2"/>
              </a:rPr>
              <a:t>u</a:t>
            </a:r>
            <a:r>
              <a:rPr lang="nn-NO" dirty="0">
                <a:hlinkClick r:id="rId2"/>
              </a:rPr>
              <a:t>/file/ELTE_SZMSZ_II.pdf</a:t>
            </a:r>
            <a:endParaRPr lang="hu-HU" dirty="0"/>
          </a:p>
          <a:p>
            <a:pPr marL="0" indent="0">
              <a:buNone/>
            </a:pPr>
            <a:r>
              <a:rPr lang="hu-HU" dirty="0"/>
              <a:t>- A 2025/26-os tanév II. félévében az oktatás személyes jelenléttel zajlik, a hallgatóknak a számonkéréseken személyes jelenléttel kell részt venniük.</a:t>
            </a:r>
          </a:p>
          <a:p>
            <a:pPr>
              <a:buFontTx/>
              <a:buChar char="-"/>
            </a:pPr>
            <a:r>
              <a:rPr lang="hu-HU" dirty="0"/>
              <a:t>A félév során megírandó 5 </a:t>
            </a:r>
            <a:r>
              <a:rPr lang="hu-HU" dirty="0" err="1"/>
              <a:t>zh</a:t>
            </a:r>
            <a:r>
              <a:rPr lang="hu-HU" dirty="0"/>
              <a:t> mindegyikén</a:t>
            </a:r>
            <a:br>
              <a:rPr lang="hu-HU" dirty="0"/>
            </a:br>
            <a:r>
              <a:rPr lang="hu-HU" dirty="0"/>
              <a:t> (2 gyakorlaton (gyakorlat vezető ad időpontot)</a:t>
            </a:r>
          </a:p>
          <a:p>
            <a:pPr marL="0" indent="0">
              <a:buNone/>
            </a:pPr>
            <a:r>
              <a:rPr lang="hu-HU" dirty="0"/>
              <a:t>     2 előadáson kb. 9.,13. héten)</a:t>
            </a:r>
            <a:br>
              <a:rPr lang="hu-HU" dirty="0"/>
            </a:br>
            <a:r>
              <a:rPr lang="hu-HU" dirty="0"/>
              <a:t> 1-estől különböző jegy megszerzése.</a:t>
            </a:r>
          </a:p>
          <a:p>
            <a:pPr>
              <a:buFontTx/>
              <a:buChar char="-"/>
            </a:pPr>
            <a:r>
              <a:rPr lang="hu-HU" dirty="0"/>
              <a:t>X jegy a </a:t>
            </a:r>
            <a:r>
              <a:rPr lang="hu-HU" dirty="0" err="1"/>
              <a:t>zh</a:t>
            </a:r>
            <a:r>
              <a:rPr lang="hu-HU" dirty="0"/>
              <a:t>-k átlaga.</a:t>
            </a:r>
          </a:p>
          <a:p>
            <a:pPr>
              <a:buFontTx/>
              <a:buChar char="-"/>
            </a:pPr>
            <a:r>
              <a:rPr lang="hu-HU" dirty="0"/>
              <a:t>Az 1-es jegy a vizsgaidőszakban javítható.</a:t>
            </a:r>
          </a:p>
          <a:p>
            <a:pPr>
              <a:buFontTx/>
              <a:buChar char="-"/>
            </a:pPr>
            <a:r>
              <a:rPr lang="hu-HU" dirty="0"/>
              <a:t>A javítás után is 1-es jeggyel rendelkező hallgató vizsgajegye elégtelen.</a:t>
            </a:r>
          </a:p>
        </p:txBody>
      </p:sp>
    </p:spTree>
    <p:extLst>
      <p:ext uri="{BB962C8B-B14F-4D97-AF65-F5344CB8AC3E}">
        <p14:creationId xmlns:p14="http://schemas.microsoft.com/office/powerpoint/2010/main" val="2306010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18457" y="555171"/>
            <a:ext cx="10793185" cy="2808515"/>
          </a:xfrm>
        </p:spPr>
        <p:txBody>
          <a:bodyPr/>
          <a:lstStyle/>
          <a:p>
            <a:pPr marL="0" indent="0">
              <a:buNone/>
            </a:pPr>
            <a:r>
              <a:rPr lang="hu-HU" b="1" i="1" dirty="0"/>
              <a:t>Egy a többhöz (1:N) kapcsolat </a:t>
            </a:r>
            <a:endParaRPr lang="hu-HU" dirty="0"/>
          </a:p>
          <a:p>
            <a:pPr marL="0" indent="0">
              <a:buNone/>
            </a:pPr>
            <a:r>
              <a:rPr lang="hu-HU" dirty="0"/>
              <a:t>Az egy a többhöz kapcsolat esetén az 'A' egyedtípus bármely egyede a 'B' egyedtípus több egyedéhez is kapcsolódhat, azonban a 'B' egyedtípus egyedei az 'A' egyedtípusban csak egy egyedhez kapcsolódhatnak. </a:t>
            </a:r>
          </a:p>
          <a:p>
            <a:pPr marL="0" indent="0">
              <a:buNone/>
            </a:pPr>
            <a:r>
              <a:rPr lang="hu-HU" dirty="0"/>
              <a:t>Jelölése: 1:N </a:t>
            </a:r>
          </a:p>
          <a:p>
            <a:pPr marL="0" indent="0">
              <a:buNone/>
            </a:pPr>
            <a:r>
              <a:rPr lang="hu-HU" dirty="0"/>
              <a:t>A </a:t>
            </a:r>
            <a:r>
              <a:rPr lang="hu-HU" dirty="0" err="1"/>
              <a:t>Személyek-Autók</a:t>
            </a:r>
            <a:r>
              <a:rPr lang="hu-HU" dirty="0"/>
              <a:t> 1:N kapcsolat. </a:t>
            </a:r>
          </a:p>
          <a:p>
            <a:pPr marL="0" indent="0">
              <a:buNone/>
            </a:pPr>
            <a:endParaRPr lang="hu-HU" dirty="0"/>
          </a:p>
        </p:txBody>
      </p:sp>
      <p:pic>
        <p:nvPicPr>
          <p:cNvPr id="4" name="Kép 3"/>
          <p:cNvPicPr>
            <a:picLocks noChangeAspect="1"/>
          </p:cNvPicPr>
          <p:nvPr/>
        </p:nvPicPr>
        <p:blipFill>
          <a:blip r:embed="rId2"/>
          <a:stretch>
            <a:fillRect/>
          </a:stretch>
        </p:blipFill>
        <p:spPr>
          <a:xfrm>
            <a:off x="2816677" y="3363686"/>
            <a:ext cx="6596743" cy="2939143"/>
          </a:xfrm>
          <a:prstGeom prst="rect">
            <a:avLst/>
          </a:prstGeom>
        </p:spPr>
      </p:pic>
    </p:spTree>
    <p:extLst>
      <p:ext uri="{BB962C8B-B14F-4D97-AF65-F5344CB8AC3E}">
        <p14:creationId xmlns:p14="http://schemas.microsoft.com/office/powerpoint/2010/main" val="1135011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02129" y="571500"/>
            <a:ext cx="10809513" cy="2873829"/>
          </a:xfrm>
        </p:spPr>
        <p:txBody>
          <a:bodyPr/>
          <a:lstStyle/>
          <a:p>
            <a:pPr marL="0" indent="0">
              <a:buNone/>
            </a:pPr>
            <a:r>
              <a:rPr lang="hu-HU" b="1" i="1" dirty="0"/>
              <a:t>Több a többhöz (N:M) kapcsolat </a:t>
            </a:r>
            <a:endParaRPr lang="hu-HU" dirty="0"/>
          </a:p>
          <a:p>
            <a:pPr marL="0" indent="0">
              <a:buNone/>
            </a:pPr>
            <a:r>
              <a:rPr lang="hu-HU" dirty="0"/>
              <a:t>A több a többhöz kapcsolatban az 'A' egyedtípus egyedei a 'B' egyedtípus több </a:t>
            </a:r>
            <a:r>
              <a:rPr lang="hu-HU" dirty="0" err="1"/>
              <a:t>egyedé-hez</a:t>
            </a:r>
            <a:r>
              <a:rPr lang="hu-HU" dirty="0"/>
              <a:t> kapcsolódhatnak, és ez fordítva is igaz. A 'B' egyedtípus egyedei az 'A' egyedtípus több egyedéhez kapcsolódhatnak. </a:t>
            </a:r>
          </a:p>
          <a:p>
            <a:pPr marL="0" indent="0">
              <a:buNone/>
            </a:pPr>
            <a:r>
              <a:rPr lang="hu-HU" dirty="0"/>
              <a:t>Jelölése: N:M</a:t>
            </a:r>
          </a:p>
          <a:p>
            <a:pPr marL="0" indent="0">
              <a:buNone/>
            </a:pPr>
            <a:r>
              <a:rPr lang="hu-HU" dirty="0"/>
              <a:t>Az </a:t>
            </a:r>
            <a:r>
              <a:rPr lang="hu-HU" dirty="0" err="1"/>
              <a:t>Osztályok-Tanárok</a:t>
            </a:r>
            <a:r>
              <a:rPr lang="hu-HU" dirty="0"/>
              <a:t> kapcsolat ilyen több a többhöz kapcsolat.</a:t>
            </a:r>
          </a:p>
        </p:txBody>
      </p:sp>
      <p:pic>
        <p:nvPicPr>
          <p:cNvPr id="4" name="Kép 3"/>
          <p:cNvPicPr>
            <a:picLocks noChangeAspect="1"/>
          </p:cNvPicPr>
          <p:nvPr/>
        </p:nvPicPr>
        <p:blipFill>
          <a:blip r:embed="rId2"/>
          <a:stretch>
            <a:fillRect/>
          </a:stretch>
        </p:blipFill>
        <p:spPr>
          <a:xfrm>
            <a:off x="2922083" y="3445329"/>
            <a:ext cx="6369604" cy="2873828"/>
          </a:xfrm>
          <a:prstGeom prst="rect">
            <a:avLst/>
          </a:prstGeom>
        </p:spPr>
      </p:pic>
    </p:spTree>
    <p:extLst>
      <p:ext uri="{BB962C8B-B14F-4D97-AF65-F5344CB8AC3E}">
        <p14:creationId xmlns:p14="http://schemas.microsoft.com/office/powerpoint/2010/main" val="1971363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CCD30C61-68BE-0554-E07E-551D5EF79AEA}"/>
              </a:ext>
            </a:extLst>
          </p:cNvPr>
          <p:cNvPicPr>
            <a:picLocks noChangeAspect="1"/>
          </p:cNvPicPr>
          <p:nvPr/>
        </p:nvPicPr>
        <p:blipFill>
          <a:blip r:embed="rId2"/>
          <a:stretch>
            <a:fillRect/>
          </a:stretch>
        </p:blipFill>
        <p:spPr>
          <a:xfrm>
            <a:off x="1740311" y="218734"/>
            <a:ext cx="9041605" cy="6420531"/>
          </a:xfrm>
          <a:prstGeom prst="rect">
            <a:avLst/>
          </a:prstGeom>
        </p:spPr>
      </p:pic>
    </p:spTree>
    <p:extLst>
      <p:ext uri="{BB962C8B-B14F-4D97-AF65-F5344CB8AC3E}">
        <p14:creationId xmlns:p14="http://schemas.microsoft.com/office/powerpoint/2010/main" val="2350211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1825625"/>
            <a:ext cx="10515600" cy="2223861"/>
          </a:xfrm>
        </p:spPr>
        <p:txBody>
          <a:bodyPr>
            <a:noAutofit/>
          </a:bodyPr>
          <a:lstStyle/>
          <a:p>
            <a:pPr marL="0" indent="0">
              <a:buNone/>
            </a:pPr>
            <a:r>
              <a:rPr lang="hu-HU" sz="3200" b="1" u="sng" dirty="0"/>
              <a:t>Az adatbázisokban </a:t>
            </a:r>
            <a:endParaRPr lang="hu-HU" sz="3200" dirty="0"/>
          </a:p>
          <a:p>
            <a:r>
              <a:rPr lang="hu-HU" sz="3200" b="1" u="sng" dirty="0"/>
              <a:t>egyedtípusokba csoportosított egyedek, </a:t>
            </a:r>
            <a:endParaRPr lang="hu-HU" sz="3200" dirty="0"/>
          </a:p>
          <a:p>
            <a:r>
              <a:rPr lang="hu-HU" sz="3200" b="1" u="sng" dirty="0"/>
              <a:t>tulajdonságtípusokba sorolt tulajdonságait, valamint az </a:t>
            </a:r>
            <a:endParaRPr lang="hu-HU" sz="3200" dirty="0"/>
          </a:p>
          <a:p>
            <a:r>
              <a:rPr lang="hu-HU" sz="3200" b="1" u="sng" dirty="0"/>
              <a:t>adatbázis egyedtípusai közötti kapcsolatokat tároljuk.</a:t>
            </a:r>
            <a:endParaRPr lang="hu-HU" sz="3200" dirty="0"/>
          </a:p>
        </p:txBody>
      </p:sp>
    </p:spTree>
    <p:extLst>
      <p:ext uri="{BB962C8B-B14F-4D97-AF65-F5344CB8AC3E}">
        <p14:creationId xmlns:p14="http://schemas.microsoft.com/office/powerpoint/2010/main" val="2185291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700408" y="480882"/>
            <a:ext cx="1361872" cy="723738"/>
          </a:xfrm>
        </p:spPr>
        <p:txBody>
          <a:bodyPr/>
          <a:lstStyle/>
          <a:p>
            <a:pPr algn="ctr"/>
            <a:r>
              <a:rPr lang="hu-HU" dirty="0"/>
              <a:t>GPT</a:t>
            </a:r>
          </a:p>
        </p:txBody>
      </p:sp>
      <p:sp>
        <p:nvSpPr>
          <p:cNvPr id="3" name="Tartalom helye 2"/>
          <p:cNvSpPr>
            <a:spLocks noGrp="1"/>
          </p:cNvSpPr>
          <p:nvPr>
            <p:ph idx="1"/>
          </p:nvPr>
        </p:nvSpPr>
        <p:spPr>
          <a:xfrm>
            <a:off x="3710745" y="1089499"/>
            <a:ext cx="8098633" cy="3699070"/>
          </a:xfrm>
        </p:spPr>
        <p:txBody>
          <a:bodyPr>
            <a:normAutofit/>
          </a:bodyPr>
          <a:lstStyle/>
          <a:p>
            <a:pPr marL="0" indent="0">
              <a:buNone/>
            </a:pPr>
            <a:r>
              <a:rPr lang="hu-HU" dirty="0"/>
              <a:t>166. Oldal 103. feladat</a:t>
            </a:r>
          </a:p>
          <a:p>
            <a:r>
              <a:rPr lang="hu-HU" dirty="0"/>
              <a:t>Hány éves az, aki azt mondja: "3 év múlva félannyi idős leszek, mint amennyi A 6 évvel ezelőtt volt, amikor én harmadannyi  éves voltam, mint amennyi A most"?</a:t>
            </a:r>
          </a:p>
          <a:p>
            <a:pPr marL="0" indent="0">
              <a:buNone/>
            </a:pPr>
            <a:r>
              <a:rPr lang="hu-HU" dirty="0"/>
              <a:t>467. Oldal Megoldások:</a:t>
            </a:r>
          </a:p>
          <a:p>
            <a:pPr marL="0" indent="0">
              <a:buNone/>
            </a:pPr>
            <a:r>
              <a:rPr lang="hu-HU" dirty="0"/>
              <a:t>  30 éves.</a:t>
            </a:r>
          </a:p>
        </p:txBody>
      </p:sp>
      <p:pic>
        <p:nvPicPr>
          <p:cNvPr id="6" name="Kép 5"/>
          <p:cNvPicPr>
            <a:picLocks noChangeAspect="1"/>
          </p:cNvPicPr>
          <p:nvPr/>
        </p:nvPicPr>
        <p:blipFill>
          <a:blip r:embed="rId2"/>
          <a:stretch>
            <a:fillRect/>
          </a:stretch>
        </p:blipFill>
        <p:spPr>
          <a:xfrm>
            <a:off x="300790" y="1089498"/>
            <a:ext cx="3409956" cy="4962386"/>
          </a:xfrm>
          <a:prstGeom prst="rect">
            <a:avLst/>
          </a:prstGeom>
        </p:spPr>
      </p:pic>
    </p:spTree>
    <p:extLst>
      <p:ext uri="{BB962C8B-B14F-4D97-AF65-F5344CB8AC3E}">
        <p14:creationId xmlns:p14="http://schemas.microsoft.com/office/powerpoint/2010/main" val="1187005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5400" y="515566"/>
            <a:ext cx="10515600" cy="4351337"/>
          </a:xfrm>
        </p:spPr>
        <p:txBody>
          <a:bodyPr/>
          <a:lstStyle/>
          <a:p>
            <a:pPr marL="0" indent="0">
              <a:buNone/>
            </a:pPr>
            <a:r>
              <a:rPr lang="hu-HU" dirty="0"/>
              <a:t>Megoldás:</a:t>
            </a:r>
          </a:p>
          <a:p>
            <a:pPr marL="0" indent="0">
              <a:buNone/>
            </a:pPr>
            <a:r>
              <a:rPr lang="hu-HU" dirty="0"/>
              <a:t>2(x+3) = A-6</a:t>
            </a:r>
          </a:p>
          <a:p>
            <a:pPr marL="0" indent="0">
              <a:buNone/>
            </a:pPr>
            <a:r>
              <a:rPr lang="hu-HU" dirty="0"/>
              <a:t>3(x-6) = A</a:t>
            </a:r>
          </a:p>
          <a:p>
            <a:pPr marL="0" indent="0">
              <a:buNone/>
            </a:pPr>
            <a:r>
              <a:rPr lang="hu-HU" dirty="0"/>
              <a:t>----------------</a:t>
            </a:r>
          </a:p>
          <a:p>
            <a:pPr marL="0" indent="0">
              <a:buNone/>
            </a:pPr>
            <a:r>
              <a:rPr lang="hu-HU" dirty="0"/>
              <a:t>2x+6=3x-18-6</a:t>
            </a:r>
          </a:p>
          <a:p>
            <a:pPr marL="0" indent="0">
              <a:buNone/>
            </a:pPr>
            <a:r>
              <a:rPr lang="hu-HU" dirty="0"/>
              <a:t>X=30</a:t>
            </a:r>
          </a:p>
          <a:p>
            <a:pPr marL="0" indent="0">
              <a:buNone/>
            </a:pPr>
            <a:endParaRPr lang="hu-HU" dirty="0"/>
          </a:p>
        </p:txBody>
      </p:sp>
    </p:spTree>
    <p:extLst>
      <p:ext uri="{BB962C8B-B14F-4D97-AF65-F5344CB8AC3E}">
        <p14:creationId xmlns:p14="http://schemas.microsoft.com/office/powerpoint/2010/main" val="3957564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09034" y="637673"/>
            <a:ext cx="11870711" cy="5919537"/>
          </a:xfrm>
          <a:prstGeom prst="rect">
            <a:avLst/>
          </a:prstGeom>
        </p:spPr>
      </p:pic>
    </p:spTree>
    <p:extLst>
      <p:ext uri="{BB962C8B-B14F-4D97-AF65-F5344CB8AC3E}">
        <p14:creationId xmlns:p14="http://schemas.microsoft.com/office/powerpoint/2010/main" val="1424294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080083" y="92122"/>
            <a:ext cx="6172201" cy="6829059"/>
          </a:xfrm>
          <a:prstGeom prst="rect">
            <a:avLst/>
          </a:prstGeom>
        </p:spPr>
      </p:pic>
    </p:spTree>
    <p:extLst>
      <p:ext uri="{BB962C8B-B14F-4D97-AF65-F5344CB8AC3E}">
        <p14:creationId xmlns:p14="http://schemas.microsoft.com/office/powerpoint/2010/main" val="26851191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99356" y="914401"/>
            <a:ext cx="11805157" cy="1479883"/>
          </a:xfrm>
          <a:prstGeom prst="rect">
            <a:avLst/>
          </a:prstGeom>
        </p:spPr>
      </p:pic>
    </p:spTree>
    <p:extLst>
      <p:ext uri="{BB962C8B-B14F-4D97-AF65-F5344CB8AC3E}">
        <p14:creationId xmlns:p14="http://schemas.microsoft.com/office/powerpoint/2010/main" val="606941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890337" y="-32674"/>
            <a:ext cx="10383251" cy="6868015"/>
          </a:xfrm>
          <a:prstGeom prst="rect">
            <a:avLst/>
          </a:prstGeom>
        </p:spPr>
      </p:pic>
    </p:spTree>
    <p:extLst>
      <p:ext uri="{BB962C8B-B14F-4D97-AF65-F5344CB8AC3E}">
        <p14:creationId xmlns:p14="http://schemas.microsoft.com/office/powerpoint/2010/main" val="225532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495" y="306126"/>
            <a:ext cx="11167120" cy="1385196"/>
          </a:xfrm>
        </p:spPr>
        <p:txBody>
          <a:bodyPr>
            <a:normAutofit fontScale="90000"/>
          </a:bodyPr>
          <a:lstStyle/>
          <a:p>
            <a:r>
              <a:rPr lang="hu-HU" sz="4000" dirty="0">
                <a:hlinkClick r:id="rId2"/>
              </a:rPr>
              <a:t>https://people.inf.elte.hu/branyi/</a:t>
            </a:r>
            <a:r>
              <a:rPr lang="hu-HU" sz="4000" dirty="0"/>
              <a:t> oldal </a:t>
            </a:r>
            <a:r>
              <a:rPr lang="hu-HU" sz="3600" dirty="0">
                <a:hlinkClick r:id="rId3"/>
              </a:rPr>
              <a:t>hiányzások és jegyek</a:t>
            </a:r>
            <a:r>
              <a:rPr lang="hu-HU" sz="3600" dirty="0"/>
              <a:t> (</a:t>
            </a:r>
            <a:r>
              <a:rPr lang="hu-HU" sz="4000" dirty="0">
                <a:hlinkClick r:id="rId4"/>
              </a:rPr>
              <a:t>https://people.inf.elte.hu/branyi/zh/jelenleti.htm</a:t>
            </a:r>
            <a:r>
              <a:rPr lang="hu-HU" sz="4000" dirty="0"/>
              <a:t>) magyarázata:</a:t>
            </a:r>
          </a:p>
        </p:txBody>
      </p:sp>
      <p:pic>
        <p:nvPicPr>
          <p:cNvPr id="4" name="Kép 3"/>
          <p:cNvPicPr>
            <a:picLocks noChangeAspect="1"/>
          </p:cNvPicPr>
          <p:nvPr/>
        </p:nvPicPr>
        <p:blipFill>
          <a:blip r:embed="rId5"/>
          <a:stretch>
            <a:fillRect/>
          </a:stretch>
        </p:blipFill>
        <p:spPr>
          <a:xfrm>
            <a:off x="621289" y="1691322"/>
            <a:ext cx="10963275" cy="4838700"/>
          </a:xfrm>
          <a:prstGeom prst="rect">
            <a:avLst/>
          </a:prstGeom>
        </p:spPr>
      </p:pic>
    </p:spTree>
    <p:extLst>
      <p:ext uri="{BB962C8B-B14F-4D97-AF65-F5344CB8AC3E}">
        <p14:creationId xmlns:p14="http://schemas.microsoft.com/office/powerpoint/2010/main" val="455024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2225842" y="122429"/>
            <a:ext cx="7399421" cy="6703240"/>
          </a:xfrm>
          <a:prstGeom prst="rect">
            <a:avLst/>
          </a:prstGeom>
        </p:spPr>
      </p:pic>
    </p:spTree>
    <p:extLst>
      <p:ext uri="{BB962C8B-B14F-4D97-AF65-F5344CB8AC3E}">
        <p14:creationId xmlns:p14="http://schemas.microsoft.com/office/powerpoint/2010/main" val="1821042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080832" y="986591"/>
            <a:ext cx="10511344" cy="3884946"/>
          </a:xfrm>
          <a:prstGeom prst="rect">
            <a:avLst/>
          </a:prstGeom>
        </p:spPr>
      </p:pic>
    </p:spTree>
    <p:extLst>
      <p:ext uri="{BB962C8B-B14F-4D97-AF65-F5344CB8AC3E}">
        <p14:creationId xmlns:p14="http://schemas.microsoft.com/office/powerpoint/2010/main" val="2902356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5127" y="573932"/>
            <a:ext cx="10515600" cy="5606205"/>
          </a:xfrm>
        </p:spPr>
        <p:txBody>
          <a:bodyPr>
            <a:normAutofit/>
          </a:bodyPr>
          <a:lstStyle/>
          <a:p>
            <a:r>
              <a:rPr lang="hu-HU" dirty="0"/>
              <a:t>Hány éves Béla, aki azt mondja: "3 év múlva félannyi idős lesz Béla, mint amennyi Aladár 6 évvel ezelőtt volt, amikor Béla harmadannyi éves volt, mint amennyi Aladár most"?</a:t>
            </a:r>
          </a:p>
          <a:p>
            <a:pPr marL="0" indent="0">
              <a:buNone/>
            </a:pPr>
            <a:endParaRPr lang="hu-HU" dirty="0"/>
          </a:p>
        </p:txBody>
      </p:sp>
    </p:spTree>
    <p:extLst>
      <p:ext uri="{BB962C8B-B14F-4D97-AF65-F5344CB8AC3E}">
        <p14:creationId xmlns:p14="http://schemas.microsoft.com/office/powerpoint/2010/main" val="3815936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25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57808" y="417443"/>
            <a:ext cx="11251095" cy="5845005"/>
          </a:xfrm>
          <a:prstGeom prst="rect">
            <a:avLst/>
          </a:prstGeom>
        </p:spPr>
      </p:pic>
    </p:spTree>
    <p:extLst>
      <p:ext uri="{BB962C8B-B14F-4D97-AF65-F5344CB8AC3E}">
        <p14:creationId xmlns:p14="http://schemas.microsoft.com/office/powerpoint/2010/main" val="335942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318052" y="291525"/>
            <a:ext cx="11410122" cy="6186297"/>
          </a:xfrm>
          <a:prstGeom prst="rect">
            <a:avLst/>
          </a:prstGeom>
        </p:spPr>
      </p:pic>
    </p:spTree>
    <p:extLst>
      <p:ext uri="{BB962C8B-B14F-4D97-AF65-F5344CB8AC3E}">
        <p14:creationId xmlns:p14="http://schemas.microsoft.com/office/powerpoint/2010/main" val="275770607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9228</TotalTime>
  <Words>6078</Words>
  <Application>Microsoft Office PowerPoint</Application>
  <PresentationFormat>Szélesvásznú</PresentationFormat>
  <Paragraphs>447</Paragraphs>
  <Slides>73</Slides>
  <Notes>3</Notes>
  <HiddenSlides>0</HiddenSlides>
  <MMClips>0</MMClips>
  <ScaleCrop>false</ScaleCrop>
  <HeadingPairs>
    <vt:vector size="6" baseType="variant">
      <vt:variant>
        <vt:lpstr>Használt betűtípusok</vt:lpstr>
      </vt:variant>
      <vt:variant>
        <vt:i4>8</vt:i4>
      </vt:variant>
      <vt:variant>
        <vt:lpstr>Téma</vt:lpstr>
      </vt:variant>
      <vt:variant>
        <vt:i4>3</vt:i4>
      </vt:variant>
      <vt:variant>
        <vt:lpstr>Diacímek</vt:lpstr>
      </vt:variant>
      <vt:variant>
        <vt:i4>73</vt:i4>
      </vt:variant>
    </vt:vector>
  </HeadingPairs>
  <TitlesOfParts>
    <vt:vector size="84" baseType="lpstr">
      <vt:lpstr>Aptos</vt:lpstr>
      <vt:lpstr>Arial</vt:lpstr>
      <vt:lpstr>Calibri</vt:lpstr>
      <vt:lpstr>Calibri Light</vt:lpstr>
      <vt:lpstr>Segoe UI Symbol</vt:lpstr>
      <vt:lpstr>Symbol</vt:lpstr>
      <vt:lpstr>Times New Roman</vt:lpstr>
      <vt:lpstr>Wingdings 2</vt:lpstr>
      <vt:lpstr>HDOfficeLightV0</vt:lpstr>
      <vt:lpstr>1_HDOfficeLightV0</vt:lpstr>
      <vt:lpstr>2_HDOfficeLightV0</vt:lpstr>
      <vt:lpstr>PowerPoint-bemutató</vt:lpstr>
      <vt:lpstr>PowerPoint-bemutató</vt:lpstr>
      <vt:lpstr>PowerPoint-bemutató</vt:lpstr>
      <vt:lpstr>PowerPoint-bemutató</vt:lpstr>
      <vt:lpstr>PowerPoint-bemutató</vt:lpstr>
      <vt:lpstr>PowerPoint-bemutató</vt:lpstr>
      <vt:lpstr>https://people.inf.elte.hu/branyi/ oldal hiányzások és jegyek (https://people.inf.elte.hu/branyi/zh/jelenleti.htm) magyarázata:</vt:lpstr>
      <vt:lpstr>PowerPoint-bemutató</vt:lpstr>
      <vt:lpstr>PowerPoint-bemutató</vt:lpstr>
      <vt:lpstr>Előadás 01</vt:lpstr>
      <vt:lpstr>PowerPoint-bemutató</vt:lpstr>
      <vt:lpstr>PowerPoint-bemutató</vt:lpstr>
      <vt:lpstr>PowerPoint-bemutató</vt:lpstr>
      <vt:lpstr>PowerPoint-bemutató</vt:lpstr>
      <vt:lpstr>PowerPoint-bemutató</vt:lpstr>
      <vt:lpstr>PowerPoint-bemutató</vt:lpstr>
      <vt:lpstr>Hogyan csinálunk pénzt az adatokból?</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Az Információ mérése sem egyértelmű.</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Miket is tárolunk el egy adatbázisban?  Példa relációs adatbázisban </vt:lpstr>
      <vt:lpstr>PowerPoint-bemutató</vt:lpstr>
      <vt:lpstr>PowerPoint-bemutató</vt:lpstr>
      <vt:lpstr>PowerPoint-bemutató</vt:lpstr>
      <vt:lpstr>PowerPoint-bemutató</vt:lpstr>
      <vt:lpstr>PowerPoint-bemutató</vt:lpstr>
      <vt:lpstr>PowerPoint-bemutató</vt:lpstr>
      <vt:lpstr>PowerPoint-bemutató</vt:lpstr>
      <vt:lpstr>GPT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branyi</dc:creator>
  <cp:lastModifiedBy>Brányi László</cp:lastModifiedBy>
  <cp:revision>115</cp:revision>
  <dcterms:created xsi:type="dcterms:W3CDTF">2018-09-23T17:03:43Z</dcterms:created>
  <dcterms:modified xsi:type="dcterms:W3CDTF">2026-02-11T22:59:47Z</dcterms:modified>
</cp:coreProperties>
</file>