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6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6" y="3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hu-HU" sz="1800" b="0" strike="noStrike" spc="-1">
                <a:solidFill>
                  <a:srgbClr val="000000"/>
                </a:solidFill>
                <a:latin typeface="Calibri"/>
              </a:rPr>
              <a:t>A dia áthelyezéséhez kattintson ide</a:t>
            </a:r>
          </a:p>
        </p:txBody>
      </p:sp>
      <p:sp>
        <p:nvSpPr>
          <p:cNvPr id="83"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hu-HU" sz="2000" b="0" strike="noStrike" spc="-1">
                <a:solidFill>
                  <a:srgbClr val="000000"/>
                </a:solidFill>
                <a:latin typeface="Arial"/>
              </a:rPr>
              <a:t>A jegyzetformátum szerkesztéséhez kattintson ide</a:t>
            </a:r>
          </a:p>
        </p:txBody>
      </p:sp>
      <p:sp>
        <p:nvSpPr>
          <p:cNvPr id="84"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hu-HU" sz="1400" b="0" strike="noStrike" spc="-1">
                <a:solidFill>
                  <a:srgbClr val="000000"/>
                </a:solidFill>
                <a:latin typeface="Times New Roman"/>
              </a:rPr>
              <a:t>&lt;élőfej&gt;</a:t>
            </a:r>
          </a:p>
        </p:txBody>
      </p:sp>
      <p:sp>
        <p:nvSpPr>
          <p:cNvPr id="85" name="PlaceHolder 4"/>
          <p:cNvSpPr>
            <a:spLocks noGrp="1"/>
          </p:cNvSpPr>
          <p:nvPr>
            <p:ph type="dt" idx="7"/>
          </p:nvPr>
        </p:nvSpPr>
        <p:spPr>
          <a:xfrm>
            <a:off x="4278960" y="0"/>
            <a:ext cx="3280680" cy="534240"/>
          </a:xfrm>
          <a:prstGeom prst="rect">
            <a:avLst/>
          </a:prstGeom>
          <a:noFill/>
          <a:ln w="0">
            <a:noFill/>
          </a:ln>
        </p:spPr>
        <p:txBody>
          <a:bodyPr lIns="0" tIns="0" rIns="0" bIns="0" anchor="t">
            <a:noAutofit/>
          </a:bodyPr>
          <a:lstStyle>
            <a:lvl1pPr indent="0" algn="r">
              <a:buNone/>
              <a:defRPr lang="hu-HU" sz="1400" b="0" strike="noStrike" spc="-1">
                <a:solidFill>
                  <a:srgbClr val="000000"/>
                </a:solidFill>
                <a:latin typeface="Times New Roman"/>
              </a:defRPr>
            </a:lvl1pPr>
          </a:lstStyle>
          <a:p>
            <a:pPr indent="0" algn="r">
              <a:buNone/>
            </a:pPr>
            <a:r>
              <a:rPr lang="hu-HU" sz="1400" b="0" strike="noStrike" spc="-1">
                <a:solidFill>
                  <a:srgbClr val="000000"/>
                </a:solidFill>
                <a:latin typeface="Times New Roman"/>
              </a:rPr>
              <a:t>&lt;dátum/idő&gt;</a:t>
            </a:r>
          </a:p>
        </p:txBody>
      </p:sp>
      <p:sp>
        <p:nvSpPr>
          <p:cNvPr id="86" name="PlaceHolder 5"/>
          <p:cNvSpPr>
            <a:spLocks noGrp="1"/>
          </p:cNvSpPr>
          <p:nvPr>
            <p:ph type="ftr" idx="8"/>
          </p:nvPr>
        </p:nvSpPr>
        <p:spPr>
          <a:xfrm>
            <a:off x="0" y="10157400"/>
            <a:ext cx="3280680" cy="534240"/>
          </a:xfrm>
          <a:prstGeom prst="rect">
            <a:avLst/>
          </a:prstGeom>
          <a:noFill/>
          <a:ln w="0">
            <a:noFill/>
          </a:ln>
        </p:spPr>
        <p:txBody>
          <a:bodyPr lIns="0" tIns="0" rIns="0" bIns="0" anchor="b">
            <a:noAutofit/>
          </a:bodyPr>
          <a:lstStyle>
            <a:lvl1pPr indent="0">
              <a:buNone/>
              <a:defRPr lang="hu-HU" sz="1400" b="0" strike="noStrike" spc="-1">
                <a:solidFill>
                  <a:srgbClr val="000000"/>
                </a:solidFill>
                <a:latin typeface="Times New Roman"/>
              </a:defRPr>
            </a:lvl1pPr>
          </a:lstStyle>
          <a:p>
            <a:pPr indent="0">
              <a:buNone/>
            </a:pPr>
            <a:r>
              <a:rPr lang="hu-HU" sz="1400" b="0" strike="noStrike" spc="-1">
                <a:solidFill>
                  <a:srgbClr val="000000"/>
                </a:solidFill>
                <a:latin typeface="Times New Roman"/>
              </a:rPr>
              <a:t>&lt;élőláb&gt;</a:t>
            </a:r>
          </a:p>
        </p:txBody>
      </p:sp>
      <p:sp>
        <p:nvSpPr>
          <p:cNvPr id="87" name="PlaceHolder 6"/>
          <p:cNvSpPr>
            <a:spLocks noGrp="1"/>
          </p:cNvSpPr>
          <p:nvPr>
            <p:ph type="sldNum" idx="9"/>
          </p:nvPr>
        </p:nvSpPr>
        <p:spPr>
          <a:xfrm>
            <a:off x="4278960" y="10157400"/>
            <a:ext cx="3280680" cy="534240"/>
          </a:xfrm>
          <a:prstGeom prst="rect">
            <a:avLst/>
          </a:prstGeom>
          <a:noFill/>
          <a:ln w="0">
            <a:noFill/>
          </a:ln>
        </p:spPr>
        <p:txBody>
          <a:bodyPr lIns="0" tIns="0" rIns="0" bIns="0" anchor="b">
            <a:noAutofit/>
          </a:bodyPr>
          <a:lstStyle>
            <a:lvl1pPr indent="0" algn="r">
              <a:buNone/>
              <a:defRPr lang="hu-HU" sz="1400" b="0" strike="noStrike" spc="-1">
                <a:solidFill>
                  <a:srgbClr val="000000"/>
                </a:solidFill>
                <a:latin typeface="Times New Roman"/>
              </a:defRPr>
            </a:lvl1pPr>
          </a:lstStyle>
          <a:p>
            <a:pPr indent="0" algn="r">
              <a:buNone/>
            </a:pPr>
            <a:fld id="{7485F288-88F8-4245-AD67-7B3EA1F4CE70}" type="slidenum">
              <a:rPr lang="hu-HU" sz="1400" b="0" strike="noStrike" spc="-1">
                <a:solidFill>
                  <a:srgbClr val="000000"/>
                </a:solidFill>
                <a:latin typeface="Times New Roman"/>
              </a:rPr>
              <a:t>‹#›</a:t>
            </a:fld>
            <a:endParaRPr lang="hu-HU"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PlaceHolder 1"/>
          <p:cNvSpPr>
            <a:spLocks noGrp="1" noRot="1" noChangeAspect="1"/>
          </p:cNvSpPr>
          <p:nvPr>
            <p:ph type="sldImg"/>
          </p:nvPr>
        </p:nvSpPr>
        <p:spPr>
          <a:xfrm>
            <a:off x="685800" y="1143000"/>
            <a:ext cx="5486400" cy="3086100"/>
          </a:xfrm>
          <a:prstGeom prst="rect">
            <a:avLst/>
          </a:prstGeom>
          <a:ln w="0">
            <a:noFill/>
          </a:ln>
        </p:spPr>
      </p:sp>
      <p:sp>
        <p:nvSpPr>
          <p:cNvPr id="243"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hu-HU" sz="1200" b="0" strike="noStrike" spc="-1">
                <a:solidFill>
                  <a:srgbClr val="000000"/>
                </a:solidFill>
                <a:latin typeface="+mn-lt"/>
                <a:ea typeface="+mn-ea"/>
              </a:rPr>
              <a:t>Mi is az adatmodell?</a:t>
            </a:r>
            <a:endParaRPr lang="hu-HU" sz="1200" b="0" strike="noStrike" spc="-1">
              <a:solidFill>
                <a:srgbClr val="000000"/>
              </a:solidFill>
              <a:latin typeface="Arial"/>
            </a:endParaRPr>
          </a:p>
          <a:p>
            <a:pPr marL="216000" indent="0">
              <a:lnSpc>
                <a:spcPct val="100000"/>
              </a:lnSpc>
              <a:buNone/>
            </a:pPr>
            <a:r>
              <a:rPr lang="hu-HU" sz="1200" b="1" strike="noStrike" spc="-1">
                <a:solidFill>
                  <a:srgbClr val="000000"/>
                </a:solidFill>
                <a:latin typeface="+mn-lt"/>
                <a:ea typeface="+mn-ea"/>
              </a:rPr>
              <a:t>Az adatmodell a valóság fogalmainak, kapcsolatainak, tevékenységeinek magasabb szintű ábrázolása</a:t>
            </a:r>
            <a:endParaRPr lang="hu-HU" sz="1200" b="0" strike="noStrike" spc="-1">
              <a:solidFill>
                <a:srgbClr val="000000"/>
              </a:solidFill>
              <a:latin typeface="Arial"/>
            </a:endParaRPr>
          </a:p>
          <a:p>
            <a:pPr marL="216000" indent="0">
              <a:lnSpc>
                <a:spcPct val="100000"/>
              </a:lnSpc>
              <a:buNone/>
            </a:pPr>
            <a:r>
              <a:rPr lang="hu-HU" sz="1200" b="1" strike="noStrike" spc="-1">
                <a:solidFill>
                  <a:srgbClr val="000000"/>
                </a:solidFill>
                <a:latin typeface="+mn-lt"/>
                <a:ea typeface="+mn-ea"/>
              </a:rPr>
              <a:t> </a:t>
            </a:r>
            <a:endParaRPr lang="hu-HU" sz="1200" b="0" strike="noStrike" spc="-1">
              <a:solidFill>
                <a:srgbClr val="000000"/>
              </a:solidFill>
              <a:latin typeface="Arial"/>
            </a:endParaRPr>
          </a:p>
          <a:p>
            <a:pPr marL="216000" indent="0">
              <a:lnSpc>
                <a:spcPct val="100000"/>
              </a:lnSpc>
              <a:buNone/>
            </a:pPr>
            <a:r>
              <a:rPr lang="hu-HU" sz="1200" b="0" strike="noStrike" spc="-1">
                <a:solidFill>
                  <a:srgbClr val="000000"/>
                </a:solidFill>
                <a:latin typeface="+mn-lt"/>
                <a:ea typeface="+mn-ea"/>
              </a:rPr>
              <a:t>Az adatmodell adatok leírására szolgáló jelölés. Az adat és valóság viszonya.</a:t>
            </a:r>
            <a:endParaRPr lang="hu-HU" sz="1200" b="0" strike="noStrike" spc="-1">
              <a:solidFill>
                <a:srgbClr val="000000"/>
              </a:solidFill>
              <a:latin typeface="Arial"/>
            </a:endParaRPr>
          </a:p>
          <a:p>
            <a:pPr marL="216000" indent="0">
              <a:lnSpc>
                <a:spcPct val="100000"/>
              </a:lnSpc>
              <a:buNone/>
            </a:pPr>
            <a:r>
              <a:rPr lang="hu-HU" sz="1200" b="0" strike="noStrike" spc="-1">
                <a:solidFill>
                  <a:srgbClr val="000000"/>
                </a:solidFill>
                <a:latin typeface="+mn-lt"/>
                <a:ea typeface="+mn-ea"/>
              </a:rPr>
              <a:t> </a:t>
            </a:r>
            <a:endParaRPr lang="hu-HU" sz="1200" b="0" strike="noStrike" spc="-1">
              <a:solidFill>
                <a:srgbClr val="000000"/>
              </a:solidFill>
              <a:latin typeface="Arial"/>
            </a:endParaRPr>
          </a:p>
          <a:p>
            <a:pPr marL="216000" indent="0">
              <a:lnSpc>
                <a:spcPct val="100000"/>
              </a:lnSpc>
              <a:buNone/>
            </a:pPr>
            <a:r>
              <a:rPr lang="hu-HU" sz="1200" b="0" strike="noStrike" spc="-1">
                <a:solidFill>
                  <a:srgbClr val="000000"/>
                </a:solidFill>
                <a:latin typeface="+mn-lt"/>
                <a:ea typeface="+mn-ea"/>
              </a:rPr>
              <a:t>Ez a leírás általában az alábbi három részből áll:</a:t>
            </a:r>
            <a:endParaRPr lang="hu-HU" sz="1200" b="0" strike="noStrike" spc="-1">
              <a:solidFill>
                <a:srgbClr val="000000"/>
              </a:solidFill>
              <a:latin typeface="Arial"/>
            </a:endParaRPr>
          </a:p>
          <a:p>
            <a:pPr marL="216000" indent="0">
              <a:lnSpc>
                <a:spcPct val="100000"/>
              </a:lnSpc>
              <a:buNone/>
            </a:pPr>
            <a:r>
              <a:rPr lang="hu-HU" sz="1200" b="1" strike="noStrike" spc="-1">
                <a:solidFill>
                  <a:srgbClr val="000000"/>
                </a:solidFill>
                <a:latin typeface="+mn-lt"/>
                <a:ea typeface="+mn-ea"/>
              </a:rPr>
              <a:t>Az adat struktúrája </a:t>
            </a:r>
            <a:r>
              <a:rPr lang="hu-HU" sz="1200" b="0" strike="noStrike" spc="-1">
                <a:solidFill>
                  <a:srgbClr val="000000"/>
                </a:solidFill>
                <a:latin typeface="+mn-lt"/>
                <a:ea typeface="+mn-ea"/>
              </a:rPr>
              <a:t>(leírhatóvá tegyük a valóságra vonatkozó adatokat, adatok típusa, formálisan megadható)</a:t>
            </a:r>
            <a:endParaRPr lang="hu-HU" sz="1200" b="0" strike="noStrike" spc="-1">
              <a:solidFill>
                <a:srgbClr val="000000"/>
              </a:solidFill>
              <a:latin typeface="Arial"/>
            </a:endParaRPr>
          </a:p>
          <a:p>
            <a:pPr marL="216000" indent="0">
              <a:lnSpc>
                <a:spcPct val="100000"/>
              </a:lnSpc>
              <a:buNone/>
            </a:pPr>
            <a:r>
              <a:rPr lang="hu-HU" sz="1200" b="0" strike="noStrike" spc="-1">
                <a:solidFill>
                  <a:srgbClr val="000000"/>
                </a:solidFill>
                <a:latin typeface="+mn-lt"/>
                <a:ea typeface="+mn-ea"/>
              </a:rPr>
              <a:t>Nagy valószínűséggel az olvasó már találkozott ilyen eszközökkel valamilyen a C-hez vagy Javához hasonló programozási nyelvben íródott program által használt adatstruktúrák leírásánál, mint például a tömbök, a (,,struct" kulcsszóval megadott) struktúrák vagy az objektumok.</a:t>
            </a:r>
            <a:endParaRPr lang="hu-HU" sz="1200" b="0" strike="noStrike" spc="-1">
              <a:solidFill>
                <a:srgbClr val="000000"/>
              </a:solidFill>
              <a:latin typeface="Arial"/>
            </a:endParaRPr>
          </a:p>
          <a:p>
            <a:pPr marL="216000" indent="0">
              <a:lnSpc>
                <a:spcPct val="100000"/>
              </a:lnSpc>
              <a:buNone/>
            </a:pPr>
            <a:r>
              <a:rPr lang="hu-HU" sz="1200" b="0" strike="noStrike" spc="-1">
                <a:solidFill>
                  <a:srgbClr val="000000"/>
                </a:solidFill>
                <a:latin typeface="+mn-lt"/>
                <a:ea typeface="+mn-ea"/>
              </a:rPr>
              <a:t>Az adat számítógépen történő implementálása során használt adatstruktúrákat az adatbázisrendszerek világában </a:t>
            </a:r>
            <a:r>
              <a:rPr lang="hu-HU" sz="1200" b="0" i="1" strike="noStrike" spc="-1">
                <a:solidFill>
                  <a:srgbClr val="000000"/>
                </a:solidFill>
                <a:latin typeface="+mn-lt"/>
                <a:ea typeface="+mn-ea"/>
              </a:rPr>
              <a:t>fizikai adatmodellnek </a:t>
            </a:r>
            <a:r>
              <a:rPr lang="hu-HU" sz="1200" b="0" strike="noStrike" spc="-1">
                <a:solidFill>
                  <a:srgbClr val="000000"/>
                </a:solidFill>
                <a:latin typeface="+mn-lt"/>
                <a:ea typeface="+mn-ea"/>
              </a:rPr>
              <a:t>nevezik, jóllehet valójában távol állnak az elektronok és kapuk világától, amelyek az adat valódi fizikai implementációját szolgálnák. Az adatbázisok világában az adatmodellek magasabb szinten vannak, mint az adatstruktúrák.</a:t>
            </a:r>
            <a:endParaRPr lang="hu-HU" sz="1200" b="0" strike="noStrike" spc="-1">
              <a:solidFill>
                <a:srgbClr val="000000"/>
              </a:solidFill>
              <a:latin typeface="Arial"/>
            </a:endParaRPr>
          </a:p>
          <a:p>
            <a:pPr marL="216000" indent="0">
              <a:lnSpc>
                <a:spcPct val="100000"/>
              </a:lnSpc>
              <a:buNone/>
            </a:pPr>
            <a:r>
              <a:rPr lang="hu-HU" sz="1200" b="0" strike="noStrike" spc="-1">
                <a:solidFill>
                  <a:srgbClr val="000000"/>
                </a:solidFill>
                <a:latin typeface="+mn-lt"/>
                <a:ea typeface="+mn-ea"/>
              </a:rPr>
              <a:t>Éppen ezért gyakran </a:t>
            </a:r>
            <a:r>
              <a:rPr lang="hu-HU" sz="1200" b="0" i="1" strike="noStrike" spc="-1">
                <a:solidFill>
                  <a:srgbClr val="000000"/>
                </a:solidFill>
                <a:latin typeface="+mn-lt"/>
                <a:ea typeface="+mn-ea"/>
              </a:rPr>
              <a:t>fogalmi </a:t>
            </a:r>
            <a:r>
              <a:rPr lang="hu-HU" sz="1200" b="0" strike="noStrike" spc="-1">
                <a:solidFill>
                  <a:srgbClr val="000000"/>
                </a:solidFill>
                <a:latin typeface="+mn-lt"/>
                <a:ea typeface="+mn-ea"/>
              </a:rPr>
              <a:t>modellként hivatkoznak rájuk a megkülönböztethetőség miatt. </a:t>
            </a:r>
            <a:endParaRPr lang="hu-HU" sz="1200" b="0" strike="noStrike" spc="-1">
              <a:solidFill>
                <a:srgbClr val="000000"/>
              </a:solidFill>
              <a:latin typeface="Arial"/>
            </a:endParaRPr>
          </a:p>
          <a:p>
            <a:pPr marL="216000" indent="0">
              <a:lnSpc>
                <a:spcPct val="100000"/>
              </a:lnSpc>
              <a:buNone/>
            </a:pPr>
            <a:r>
              <a:rPr lang="hu-HU" sz="1200" b="0" strike="noStrike" spc="-1">
                <a:solidFill>
                  <a:srgbClr val="000000"/>
                </a:solidFill>
                <a:latin typeface="+mn-lt"/>
                <a:ea typeface="+mn-ea"/>
              </a:rPr>
              <a:t> </a:t>
            </a:r>
            <a:endParaRPr lang="hu-HU" sz="1200" b="0" strike="noStrike" spc="-1">
              <a:solidFill>
                <a:srgbClr val="000000"/>
              </a:solidFill>
              <a:latin typeface="Arial"/>
            </a:endParaRPr>
          </a:p>
          <a:p>
            <a:pPr marL="216000" indent="0">
              <a:lnSpc>
                <a:spcPct val="100000"/>
              </a:lnSpc>
              <a:buNone/>
            </a:pPr>
            <a:r>
              <a:rPr lang="hu-HU" sz="1200" b="1" strike="noStrike" spc="-1">
                <a:solidFill>
                  <a:srgbClr val="000000"/>
                </a:solidFill>
                <a:latin typeface="+mn-lt"/>
                <a:ea typeface="+mn-ea"/>
              </a:rPr>
              <a:t>Az adaton végezhető műveletek </a:t>
            </a:r>
            <a:r>
              <a:rPr lang="hu-HU" sz="1200" b="0" strike="noStrike" spc="-1">
                <a:solidFill>
                  <a:srgbClr val="000000"/>
                </a:solidFill>
                <a:latin typeface="+mn-lt"/>
                <a:ea typeface="+mn-ea"/>
              </a:rPr>
              <a:t>(lekérdezések, módosítások, feldolgozások legyenek megfogalmazhatók)</a:t>
            </a:r>
            <a:endParaRPr lang="hu-HU" sz="1200" b="0" strike="noStrike" spc="-1">
              <a:solidFill>
                <a:srgbClr val="000000"/>
              </a:solidFill>
              <a:latin typeface="Arial"/>
            </a:endParaRPr>
          </a:p>
          <a:p>
            <a:pPr marL="216000" indent="0">
              <a:lnSpc>
                <a:spcPct val="100000"/>
              </a:lnSpc>
              <a:buNone/>
            </a:pPr>
            <a:r>
              <a:rPr lang="hu-HU" sz="1200" b="0" strike="noStrike" spc="-1">
                <a:solidFill>
                  <a:srgbClr val="000000"/>
                </a:solidFill>
                <a:latin typeface="+mn-lt"/>
                <a:ea typeface="+mn-ea"/>
              </a:rPr>
              <a:t>A programozási nyelvekben az adatokon végezhető műveletek általában bármit jelenthetnek, ami programozással kivitelezhető. Az adatbázis adatmodelljeinél viszont leggyakrabban egy véges művelethalmazt jelentenek, amely a végrehajtható műveleteket tartalmazza.</a:t>
            </a:r>
            <a:endParaRPr lang="hu-HU" sz="1200" b="0" strike="noStrike" spc="-1">
              <a:solidFill>
                <a:srgbClr val="000000"/>
              </a:solidFill>
              <a:latin typeface="Arial"/>
            </a:endParaRPr>
          </a:p>
          <a:p>
            <a:pPr marL="216000" indent="0">
              <a:lnSpc>
                <a:spcPct val="100000"/>
              </a:lnSpc>
              <a:buNone/>
            </a:pPr>
            <a:r>
              <a:rPr lang="hu-HU" sz="1200" b="0" strike="noStrike" spc="-1">
                <a:solidFill>
                  <a:srgbClr val="000000"/>
                </a:solidFill>
                <a:latin typeface="+mn-lt"/>
                <a:ea typeface="+mn-ea"/>
              </a:rPr>
              <a:t>Általában lekérdezések (információkat visszaadó műveletek) és módosítások (az adatbázist megváltoztató műveletek) egy korlátos számú halmazának végrehajtása engedélyezett. Ez a korlátozás inkább erősségnek tekinthető, mint gyengeségnek, hiszen a műveletek korlátozása olyan magas szintű adatbázis-operációk megfogalmazását teszi lehetővé a programozó részére, amelyeket az adatbázis kezelőrendszere már eleve hatékonyan implementált. Az összehasonlíthatóság kedvéért, a legelterjedtebb programozási nyelvekben (mint például a e) nem mindig lehetséges optimalizálni egy programot. Például egy nem túl hatékony algoritmus (mint például a buborékrendezés) eset én a programot át kell írnunk egy hatékonyabbra (például gyorsrendezésre).</a:t>
            </a:r>
            <a:endParaRPr lang="hu-HU" sz="1200" b="0" strike="noStrike" spc="-1">
              <a:solidFill>
                <a:srgbClr val="000000"/>
              </a:solidFill>
              <a:latin typeface="Arial"/>
            </a:endParaRPr>
          </a:p>
          <a:p>
            <a:pPr marL="216000" indent="0">
              <a:lnSpc>
                <a:spcPct val="100000"/>
              </a:lnSpc>
              <a:buNone/>
            </a:pPr>
            <a:r>
              <a:rPr lang="hu-HU" sz="1200" b="1" strike="noStrike" spc="-1">
                <a:solidFill>
                  <a:srgbClr val="000000"/>
                </a:solidFill>
                <a:latin typeface="+mn-lt"/>
                <a:ea typeface="+mn-ea"/>
              </a:rPr>
              <a:t>Az adatokra tett megszorítások </a:t>
            </a:r>
            <a:r>
              <a:rPr lang="hu-HU" sz="1200" b="0" strike="noStrike" spc="-1">
                <a:solidFill>
                  <a:srgbClr val="000000"/>
                </a:solidFill>
                <a:latin typeface="+mn-lt"/>
                <a:ea typeface="+mn-ea"/>
              </a:rPr>
              <a:t>(milyen adatokat engedélyezünk? később: megszorítások, triggerek)</a:t>
            </a:r>
            <a:endParaRPr lang="hu-HU" sz="1200" b="0" strike="noStrike" spc="-1">
              <a:solidFill>
                <a:srgbClr val="000000"/>
              </a:solidFill>
              <a:latin typeface="Arial"/>
            </a:endParaRPr>
          </a:p>
          <a:p>
            <a:pPr marL="216000" indent="0">
              <a:lnSpc>
                <a:spcPct val="100000"/>
              </a:lnSpc>
              <a:buNone/>
            </a:pPr>
            <a:r>
              <a:rPr lang="hu-HU" sz="1200" b="0" strike="noStrike" spc="-1">
                <a:solidFill>
                  <a:srgbClr val="000000"/>
                </a:solidFill>
                <a:latin typeface="+mn-lt"/>
                <a:ea typeface="+mn-ea"/>
              </a:rPr>
              <a:t>Az adatbázis adatmodelljei általában lehetővé teszik, hogy megszorításokat fogalmazhassunk meg arra nézve, hogy milyen adatokat engedélyezünk. Ezek a megszorítások a legegyszerűbb intervallumoktól az összetettebb korlátozásokig bármik lehetnek. (Például: "a hét napjai l és 7 közötti egész számok" vagy "egy filmnek csak egy címe lehet".) Ezekkel részletesen foglalkozunk a 7.4., illetve a 7.5. alfejezetek során.</a:t>
            </a:r>
            <a:endParaRPr lang="hu-HU" sz="1200" b="0" strike="noStrike" spc="-1">
              <a:solidFill>
                <a:srgbClr val="000000"/>
              </a:solidFill>
              <a:latin typeface="Arial"/>
            </a:endParaRPr>
          </a:p>
          <a:p>
            <a:pPr marL="216000" indent="0">
              <a:lnSpc>
                <a:spcPct val="100000"/>
              </a:lnSpc>
              <a:buNone/>
            </a:pPr>
            <a:endParaRPr lang="hu-HU" sz="1200" b="0" strike="noStrike" spc="-1">
              <a:solidFill>
                <a:srgbClr val="000000"/>
              </a:solidFill>
              <a:latin typeface="Arial"/>
            </a:endParaRPr>
          </a:p>
        </p:txBody>
      </p:sp>
      <p:sp>
        <p:nvSpPr>
          <p:cNvPr id="244" name="PlaceHolder 3"/>
          <p:cNvSpPr>
            <a:spLocks noGrp="1"/>
          </p:cNvSpPr>
          <p:nvPr>
            <p:ph type="sldNum" idx="10"/>
          </p:nvPr>
        </p:nvSpPr>
        <p:spPr>
          <a:xfrm>
            <a:off x="3884760" y="8685360"/>
            <a:ext cx="2971440" cy="458280"/>
          </a:xfrm>
          <a:prstGeom prst="rect">
            <a:avLst/>
          </a:prstGeom>
          <a:noFill/>
          <a:ln w="0">
            <a:noFill/>
          </a:ln>
        </p:spPr>
        <p:txBody>
          <a:bodyPr anchor="b">
            <a:noAutofit/>
          </a:bodyPr>
          <a:lstStyle>
            <a:lvl1pPr indent="0" algn="r">
              <a:lnSpc>
                <a:spcPct val="100000"/>
              </a:lnSpc>
              <a:buNone/>
              <a:defRPr lang="hu-HU" sz="1200" b="0" strike="noStrike" spc="-1">
                <a:solidFill>
                  <a:srgbClr val="000000"/>
                </a:solidFill>
                <a:latin typeface="+mn-lt"/>
                <a:ea typeface="+mn-ea"/>
              </a:defRPr>
            </a:lvl1pPr>
          </a:lstStyle>
          <a:p>
            <a:pPr indent="0" algn="r">
              <a:lnSpc>
                <a:spcPct val="100000"/>
              </a:lnSpc>
              <a:buNone/>
            </a:pPr>
            <a:fld id="{BC3A9D6D-97AC-4CF5-A3B5-32A425622DE5}" type="slidenum">
              <a:rPr lang="hu-HU" sz="1200" b="0" strike="noStrike" spc="-1">
                <a:solidFill>
                  <a:srgbClr val="000000"/>
                </a:solidFill>
                <a:latin typeface="+mn-lt"/>
                <a:ea typeface="+mn-ea"/>
              </a:rPr>
              <a:t>7</a:t>
            </a:fld>
            <a:endParaRPr lang="hu-HU" sz="1200" b="0" strike="noStrike"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PlaceHolder 1"/>
          <p:cNvSpPr>
            <a:spLocks noGrp="1" noRot="1" noChangeAspect="1"/>
          </p:cNvSpPr>
          <p:nvPr>
            <p:ph type="sldImg"/>
          </p:nvPr>
        </p:nvSpPr>
        <p:spPr>
          <a:xfrm>
            <a:off x="685800" y="1143000"/>
            <a:ext cx="5486400" cy="3086100"/>
          </a:xfrm>
          <a:prstGeom prst="rect">
            <a:avLst/>
          </a:prstGeom>
          <a:ln w="0">
            <a:noFill/>
          </a:ln>
        </p:spPr>
      </p:sp>
      <p:sp>
        <p:nvSpPr>
          <p:cNvPr id="246"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hu-HU" sz="1200" b="0" strike="noStrike" spc="-1">
                <a:solidFill>
                  <a:srgbClr val="000000"/>
                </a:solidFill>
                <a:latin typeface="+mn-lt"/>
                <a:ea typeface="+mn-ea"/>
              </a:rPr>
              <a:t>GENERATION TIME MODEL EXAMPLES COMMENTS</a:t>
            </a:r>
            <a:endParaRPr lang="hu-HU" sz="1200" b="0" strike="noStrike" spc="-1">
              <a:solidFill>
                <a:srgbClr val="000000"/>
              </a:solidFill>
              <a:latin typeface="Arial"/>
            </a:endParaRPr>
          </a:p>
          <a:p>
            <a:pPr marL="216000" indent="0">
              <a:lnSpc>
                <a:spcPct val="100000"/>
              </a:lnSpc>
              <a:buNone/>
            </a:pPr>
            <a:r>
              <a:rPr lang="hu-HU" sz="1000" b="0" strike="noStrike" spc="-1">
                <a:solidFill>
                  <a:srgbClr val="000000"/>
                </a:solidFill>
                <a:latin typeface="+mn-lt"/>
                <a:ea typeface="+mn-ea"/>
              </a:rPr>
              <a:t>First	1960s−1970s	File System	VMS/VSAM	Used mainly on IBM mainframe systems Managed records, not relationships</a:t>
            </a:r>
            <a:endParaRPr lang="hu-HU" sz="1000" b="0" strike="noStrike" spc="-1">
              <a:solidFill>
                <a:srgbClr val="000000"/>
              </a:solidFill>
              <a:latin typeface="Arial"/>
            </a:endParaRPr>
          </a:p>
          <a:p>
            <a:pPr marL="216000" indent="0">
              <a:lnSpc>
                <a:spcPct val="100000"/>
              </a:lnSpc>
              <a:buNone/>
            </a:pPr>
            <a:r>
              <a:rPr lang="hu-HU" sz="1000" b="0" strike="noStrike" spc="-1">
                <a:solidFill>
                  <a:srgbClr val="000000"/>
                </a:solidFill>
                <a:latin typeface="+mn-lt"/>
                <a:ea typeface="+mn-ea"/>
              </a:rPr>
              <a:t>Second	1970s	Hierarchical and Network Data Model	IMS ADABAS IDS-II	Early database systems Navigational access</a:t>
            </a:r>
            <a:endParaRPr lang="hu-HU" sz="1000" b="0" strike="noStrike" spc="-1">
              <a:solidFill>
                <a:srgbClr val="000000"/>
              </a:solidFill>
              <a:latin typeface="Arial"/>
            </a:endParaRPr>
          </a:p>
          <a:p>
            <a:pPr marL="216000" indent="0">
              <a:lnSpc>
                <a:spcPct val="100000"/>
              </a:lnSpc>
              <a:buNone/>
            </a:pPr>
            <a:r>
              <a:rPr lang="hu-HU" sz="1000" b="0" strike="noStrike" spc="-1">
                <a:solidFill>
                  <a:srgbClr val="000000"/>
                </a:solidFill>
                <a:latin typeface="+mn-lt"/>
                <a:ea typeface="+mn-ea"/>
              </a:rPr>
              <a:t>Third	Mid-1970s to present	Relational Data Model	DB2 Oracle MS SQL-Server MySQL</a:t>
            </a:r>
            <a:endParaRPr lang="hu-HU" sz="1000" b="0" strike="noStrike" spc="-1">
              <a:solidFill>
                <a:srgbClr val="000000"/>
              </a:solidFill>
              <a:latin typeface="Arial"/>
            </a:endParaRPr>
          </a:p>
          <a:p>
            <a:pPr marL="216000" indent="0">
              <a:lnSpc>
                <a:spcPct val="100000"/>
              </a:lnSpc>
              <a:buNone/>
            </a:pPr>
            <a:r>
              <a:rPr lang="hu-HU" sz="1000" b="0" strike="noStrike" spc="-1">
                <a:solidFill>
                  <a:srgbClr val="000000"/>
                </a:solidFill>
                <a:latin typeface="+mn-lt"/>
                <a:ea typeface="+mn-ea"/>
              </a:rPr>
              <a:t>Conceptual simplicity Entity Relationship (ER) modeling and support for relational data modeling</a:t>
            </a:r>
            <a:endParaRPr lang="hu-HU" sz="1000" b="0" strike="noStrike" spc="-1">
              <a:solidFill>
                <a:srgbClr val="000000"/>
              </a:solidFill>
              <a:latin typeface="Arial"/>
            </a:endParaRPr>
          </a:p>
          <a:p>
            <a:pPr marL="216000" indent="0">
              <a:lnSpc>
                <a:spcPct val="100000"/>
              </a:lnSpc>
              <a:buNone/>
            </a:pPr>
            <a:r>
              <a:rPr lang="hu-HU" sz="1000" b="0" strike="noStrike" spc="-1">
                <a:solidFill>
                  <a:srgbClr val="000000"/>
                </a:solidFill>
                <a:latin typeface="+mn-lt"/>
                <a:ea typeface="+mn-ea"/>
              </a:rPr>
              <a:t>Fourth</a:t>
            </a:r>
            <a:endParaRPr lang="hu-HU" sz="1000" b="0" strike="noStrike" spc="-1">
              <a:solidFill>
                <a:srgbClr val="000000"/>
              </a:solidFill>
              <a:latin typeface="Arial"/>
            </a:endParaRPr>
          </a:p>
          <a:p>
            <a:pPr marL="216000" indent="0">
              <a:lnSpc>
                <a:spcPct val="100000"/>
              </a:lnSpc>
              <a:buNone/>
            </a:pPr>
            <a:r>
              <a:rPr lang="hu-HU" sz="1000" b="0" strike="noStrike" spc="-1">
                <a:solidFill>
                  <a:srgbClr val="000000"/>
                </a:solidFill>
                <a:latin typeface="+mn-lt"/>
                <a:ea typeface="+mn-ea"/>
              </a:rPr>
              <a:t>Mid-1980s to present	Object-Oriented Extended Relational	Versant FastObjects.Net Objectivity/DB DB/2 UDB Oracle 10g	Support complex data Extended relational products support objects and data warehousing Web databases become common</a:t>
            </a:r>
            <a:endParaRPr lang="hu-HU" sz="1000" b="0" strike="noStrike" spc="-1">
              <a:solidFill>
                <a:srgbClr val="000000"/>
              </a:solidFill>
              <a:latin typeface="Arial"/>
            </a:endParaRPr>
          </a:p>
          <a:p>
            <a:pPr marL="216000" indent="0">
              <a:lnSpc>
                <a:spcPct val="100000"/>
              </a:lnSpc>
              <a:buNone/>
            </a:pPr>
            <a:r>
              <a:rPr lang="hu-HU" sz="1000" b="0" strike="noStrike" spc="-1">
                <a:solidFill>
                  <a:srgbClr val="000000"/>
                </a:solidFill>
                <a:latin typeface="+mn-lt"/>
                <a:ea typeface="+mn-ea"/>
              </a:rPr>
              <a:t>Next Generation	Present to future	XML dbXML	Tamino DB2 UDB Oracle 10g MS SQL Server</a:t>
            </a:r>
            <a:endParaRPr lang="hu-HU" sz="1000" b="0" strike="noStrike" spc="-1">
              <a:solidFill>
                <a:srgbClr val="000000"/>
              </a:solidFill>
              <a:latin typeface="Arial"/>
            </a:endParaRPr>
          </a:p>
          <a:p>
            <a:pPr marL="216000" indent="0">
              <a:lnSpc>
                <a:spcPct val="100000"/>
              </a:lnSpc>
              <a:buNone/>
            </a:pPr>
            <a:r>
              <a:rPr lang="hu-HU" sz="1000" b="0" strike="noStrike" spc="-1">
                <a:solidFill>
                  <a:srgbClr val="000000"/>
                </a:solidFill>
                <a:latin typeface="+mn-lt"/>
                <a:ea typeface="+mn-ea"/>
              </a:rPr>
              <a:t>Organization and management of unstructured data Relational and object models add support for XML documents</a:t>
            </a:r>
            <a:endParaRPr lang="hu-HU" sz="1000" b="0" strike="noStrike" spc="-1">
              <a:solidFill>
                <a:srgbClr val="000000"/>
              </a:solidFill>
              <a:latin typeface="Arial"/>
            </a:endParaRPr>
          </a:p>
          <a:p>
            <a:pPr marL="216000" indent="0">
              <a:lnSpc>
                <a:spcPct val="100000"/>
              </a:lnSpc>
              <a:buNone/>
            </a:pPr>
            <a:endParaRPr lang="hu-HU" sz="1000" b="0" strike="noStrike" spc="-1">
              <a:solidFill>
                <a:srgbClr val="000000"/>
              </a:solidFill>
              <a:latin typeface="Arial"/>
            </a:endParaRPr>
          </a:p>
        </p:txBody>
      </p:sp>
      <p:sp>
        <p:nvSpPr>
          <p:cNvPr id="247" name="PlaceHolder 3"/>
          <p:cNvSpPr>
            <a:spLocks noGrp="1"/>
          </p:cNvSpPr>
          <p:nvPr>
            <p:ph type="sldNum" idx="11"/>
          </p:nvPr>
        </p:nvSpPr>
        <p:spPr>
          <a:xfrm>
            <a:off x="3884760" y="8685360"/>
            <a:ext cx="2971440" cy="458280"/>
          </a:xfrm>
          <a:prstGeom prst="rect">
            <a:avLst/>
          </a:prstGeom>
          <a:noFill/>
          <a:ln w="0">
            <a:noFill/>
          </a:ln>
        </p:spPr>
        <p:txBody>
          <a:bodyPr anchor="b">
            <a:noAutofit/>
          </a:bodyPr>
          <a:lstStyle>
            <a:lvl1pPr indent="0" algn="r">
              <a:lnSpc>
                <a:spcPct val="100000"/>
              </a:lnSpc>
              <a:buNone/>
              <a:defRPr lang="hu-HU" sz="1200" b="0" strike="noStrike" spc="-1">
                <a:solidFill>
                  <a:srgbClr val="000000"/>
                </a:solidFill>
                <a:latin typeface="+mn-lt"/>
                <a:ea typeface="+mn-ea"/>
              </a:defRPr>
            </a:lvl1pPr>
          </a:lstStyle>
          <a:p>
            <a:pPr indent="0" algn="r">
              <a:lnSpc>
                <a:spcPct val="100000"/>
              </a:lnSpc>
              <a:buNone/>
            </a:pPr>
            <a:fld id="{B678E49B-A800-4719-B31D-995465D788D7}" type="slidenum">
              <a:rPr lang="hu-HU" sz="1200" b="0" strike="noStrike" spc="-1">
                <a:solidFill>
                  <a:srgbClr val="000000"/>
                </a:solidFill>
                <a:latin typeface="+mn-lt"/>
                <a:ea typeface="+mn-ea"/>
              </a:rPr>
              <a:t>8</a:t>
            </a:fld>
            <a:endParaRPr lang="hu-HU" sz="12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PlaceHolder 1"/>
          <p:cNvSpPr>
            <a:spLocks noGrp="1" noRot="1" noChangeAspect="1"/>
          </p:cNvSpPr>
          <p:nvPr>
            <p:ph type="sldImg"/>
          </p:nvPr>
        </p:nvSpPr>
        <p:spPr>
          <a:xfrm>
            <a:off x="685800" y="1143000"/>
            <a:ext cx="5486400" cy="3086100"/>
          </a:xfrm>
          <a:prstGeom prst="rect">
            <a:avLst/>
          </a:prstGeom>
          <a:ln w="0">
            <a:noFill/>
          </a:ln>
        </p:spPr>
      </p:sp>
      <p:sp>
        <p:nvSpPr>
          <p:cNvPr id="249"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indent="0">
              <a:lnSpc>
                <a:spcPct val="100000"/>
              </a:lnSpc>
              <a:buNone/>
              <a:tabLst>
                <a:tab pos="0" algn="l"/>
              </a:tabLst>
            </a:pPr>
            <a:r>
              <a:rPr lang="hu-HU" sz="1200" b="0" strike="noStrike" spc="-1">
                <a:solidFill>
                  <a:srgbClr val="000000"/>
                </a:solidFill>
                <a:latin typeface="+mn-lt"/>
                <a:ea typeface="+mn-ea"/>
              </a:rPr>
              <a:t>Note: For additional information about the terms used in this table please consult the corresponding chapters and online appendixes accompanying this book. For example, if you want to know more about the OO model, refer to Appendix G, Object-Oriented Databases.</a:t>
            </a:r>
            <a:endParaRPr lang="hu-HU" sz="1200" b="0" strike="noStrike" spc="-1">
              <a:solidFill>
                <a:srgbClr val="000000"/>
              </a:solidFill>
              <a:latin typeface="Arial"/>
            </a:endParaRPr>
          </a:p>
          <a:p>
            <a:pPr indent="0">
              <a:lnSpc>
                <a:spcPct val="100000"/>
              </a:lnSpc>
              <a:buNone/>
              <a:tabLst>
                <a:tab pos="0" algn="l"/>
              </a:tabLst>
            </a:pPr>
            <a:endParaRPr lang="hu-HU" sz="1200" b="0" strike="noStrike" spc="-1">
              <a:solidFill>
                <a:srgbClr val="000000"/>
              </a:solidFill>
              <a:latin typeface="Arial"/>
            </a:endParaRPr>
          </a:p>
        </p:txBody>
      </p:sp>
      <p:sp>
        <p:nvSpPr>
          <p:cNvPr id="250" name="PlaceHolder 3"/>
          <p:cNvSpPr>
            <a:spLocks noGrp="1"/>
          </p:cNvSpPr>
          <p:nvPr>
            <p:ph type="sldNum" idx="12"/>
          </p:nvPr>
        </p:nvSpPr>
        <p:spPr>
          <a:xfrm>
            <a:off x="3884760" y="8685360"/>
            <a:ext cx="2971440" cy="458280"/>
          </a:xfrm>
          <a:prstGeom prst="rect">
            <a:avLst/>
          </a:prstGeom>
          <a:noFill/>
          <a:ln w="0">
            <a:noFill/>
          </a:ln>
        </p:spPr>
        <p:txBody>
          <a:bodyPr anchor="b">
            <a:noAutofit/>
          </a:bodyPr>
          <a:lstStyle>
            <a:lvl1pPr indent="0" algn="r">
              <a:lnSpc>
                <a:spcPct val="100000"/>
              </a:lnSpc>
              <a:buNone/>
              <a:defRPr lang="hu-HU" sz="1200" b="0" strike="noStrike" spc="-1">
                <a:solidFill>
                  <a:srgbClr val="000000"/>
                </a:solidFill>
                <a:latin typeface="+mn-lt"/>
                <a:ea typeface="+mn-ea"/>
              </a:defRPr>
            </a:lvl1pPr>
          </a:lstStyle>
          <a:p>
            <a:pPr indent="0" algn="r">
              <a:lnSpc>
                <a:spcPct val="100000"/>
              </a:lnSpc>
              <a:buNone/>
            </a:pPr>
            <a:fld id="{BA60710B-E346-45DC-AB11-5E0AB93F4E36}" type="slidenum">
              <a:rPr lang="hu-HU" sz="1200" b="0" strike="noStrike" spc="-1">
                <a:solidFill>
                  <a:srgbClr val="000000"/>
                </a:solidFill>
                <a:latin typeface="+mn-lt"/>
                <a:ea typeface="+mn-ea"/>
              </a:rPr>
              <a:t>12</a:t>
            </a:fld>
            <a:endParaRPr lang="hu-HU" sz="12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3691E47A-E2D2-4024-8221-232F846226ED}"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hu-HU" sz="1800" b="0" strike="noStrike" spc="-1">
              <a:solidFill>
                <a:srgbClr val="000000"/>
              </a:solidFill>
              <a:latin typeface="Calibri"/>
            </a:endParaRPr>
          </a:p>
        </p:txBody>
      </p:sp>
      <p:sp>
        <p:nvSpPr>
          <p:cNvPr id="27" name="PlaceHolder 2"/>
          <p:cNvSpPr>
            <a:spLocks noGrp="1"/>
          </p:cNvSpPr>
          <p:nvPr>
            <p:ph/>
          </p:nvPr>
        </p:nvSpPr>
        <p:spPr>
          <a:xfrm>
            <a:off x="838080" y="1825560"/>
            <a:ext cx="10515240" cy="207504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28" name="PlaceHolder 3"/>
          <p:cNvSpPr>
            <a:spLocks noGrp="1"/>
          </p:cNvSpPr>
          <p:nvPr>
            <p:ph/>
          </p:nvPr>
        </p:nvSpPr>
        <p:spPr>
          <a:xfrm>
            <a:off x="838080" y="4098240"/>
            <a:ext cx="10515240" cy="207504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90E11763-44D7-4711-93DB-84EA96A41960}"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hu-HU" sz="1800" b="0" strike="noStrike" spc="-1">
              <a:solidFill>
                <a:srgbClr val="000000"/>
              </a:solidFill>
              <a:latin typeface="Calibri"/>
            </a:endParaRPr>
          </a:p>
        </p:txBody>
      </p:sp>
      <p:sp>
        <p:nvSpPr>
          <p:cNvPr id="30"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31"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32" name="PlaceHolder 4"/>
          <p:cNvSpPr>
            <a:spLocks noGrp="1"/>
          </p:cNvSpPr>
          <p:nvPr>
            <p:ph/>
          </p:nvPr>
        </p:nvSpPr>
        <p:spPr>
          <a:xfrm>
            <a:off x="838080" y="409824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33" name="PlaceHolder 5"/>
          <p:cNvSpPr>
            <a:spLocks noGrp="1"/>
          </p:cNvSpPr>
          <p:nvPr>
            <p:ph/>
          </p:nvPr>
        </p:nvSpPr>
        <p:spPr>
          <a:xfrm>
            <a:off x="6226200" y="409824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A13ED5E9-77FC-4D9C-9EAC-3C677D3038B4}" type="slidenum">
              <a:t>‹#›</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hu-HU" sz="1800" b="0" strike="noStrike" spc="-1">
              <a:solidFill>
                <a:srgbClr val="000000"/>
              </a:solidFill>
              <a:latin typeface="Calibri"/>
            </a:endParaRPr>
          </a:p>
        </p:txBody>
      </p:sp>
      <p:sp>
        <p:nvSpPr>
          <p:cNvPr id="35" name="PlaceHolder 2"/>
          <p:cNvSpPr>
            <a:spLocks noGrp="1"/>
          </p:cNvSpPr>
          <p:nvPr>
            <p:ph/>
          </p:nvPr>
        </p:nvSpPr>
        <p:spPr>
          <a:xfrm>
            <a:off x="838080" y="182556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36" name="PlaceHolder 3"/>
          <p:cNvSpPr>
            <a:spLocks noGrp="1"/>
          </p:cNvSpPr>
          <p:nvPr>
            <p:ph/>
          </p:nvPr>
        </p:nvSpPr>
        <p:spPr>
          <a:xfrm>
            <a:off x="4393440" y="182556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37" name="PlaceHolder 4"/>
          <p:cNvSpPr>
            <a:spLocks noGrp="1"/>
          </p:cNvSpPr>
          <p:nvPr>
            <p:ph/>
          </p:nvPr>
        </p:nvSpPr>
        <p:spPr>
          <a:xfrm>
            <a:off x="7949160" y="182556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38" name="PlaceHolder 5"/>
          <p:cNvSpPr>
            <a:spLocks noGrp="1"/>
          </p:cNvSpPr>
          <p:nvPr>
            <p:ph/>
          </p:nvPr>
        </p:nvSpPr>
        <p:spPr>
          <a:xfrm>
            <a:off x="838080" y="409824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39" name="PlaceHolder 6"/>
          <p:cNvSpPr>
            <a:spLocks noGrp="1"/>
          </p:cNvSpPr>
          <p:nvPr>
            <p:ph/>
          </p:nvPr>
        </p:nvSpPr>
        <p:spPr>
          <a:xfrm>
            <a:off x="4393440" y="409824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40" name="PlaceHolder 7"/>
          <p:cNvSpPr>
            <a:spLocks noGrp="1"/>
          </p:cNvSpPr>
          <p:nvPr>
            <p:ph/>
          </p:nvPr>
        </p:nvSpPr>
        <p:spPr>
          <a:xfrm>
            <a:off x="7949160" y="409824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99842813-D223-4E8D-A017-5F6A6FB3706E}" type="slidenum">
              <a:t>‹#›</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AD8B230A-54B5-423D-90AD-AD55D2BA2272}" type="slidenum">
              <a:t>‹#›</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hu-HU" sz="1800" b="0" strike="noStrike" spc="-1">
              <a:solidFill>
                <a:srgbClr val="000000"/>
              </a:solidFill>
              <a:latin typeface="Calibri"/>
            </a:endParaRPr>
          </a:p>
        </p:txBody>
      </p:sp>
      <p:sp>
        <p:nvSpPr>
          <p:cNvPr id="47" name="PlaceHolder 2"/>
          <p:cNvSpPr>
            <a:spLocks noGrp="1"/>
          </p:cNvSpPr>
          <p:nvPr>
            <p:ph type="subTitle"/>
          </p:nvPr>
        </p:nvSpPr>
        <p:spPr>
          <a:xfrm>
            <a:off x="838080" y="1825560"/>
            <a:ext cx="10515240" cy="4350960"/>
          </a:xfrm>
          <a:prstGeom prst="rect">
            <a:avLst/>
          </a:prstGeom>
          <a:noFill/>
          <a:ln w="0">
            <a:noFill/>
          </a:ln>
        </p:spPr>
        <p:txBody>
          <a:bodyPr lIns="0" tIns="0" rIns="0" bIns="0" anchor="ctr">
            <a:noAutofit/>
          </a:bodyPr>
          <a:lstStyle/>
          <a:p>
            <a:pPr indent="0" algn="ctr">
              <a:buNone/>
            </a:pPr>
            <a:endParaRPr lang="hu-HU" sz="3200" b="0" strike="noStrike" spc="-1">
              <a:solidFill>
                <a:srgbClr val="000000"/>
              </a:solidFill>
              <a:latin typeface="Arial"/>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F5962835-3433-4EA7-A3AE-409D65A656FF}"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hu-HU" sz="1800" b="0" strike="noStrike" spc="-1">
              <a:solidFill>
                <a:srgbClr val="000000"/>
              </a:solidFill>
              <a:latin typeface="Calibri"/>
            </a:endParaRPr>
          </a:p>
        </p:txBody>
      </p:sp>
      <p:sp>
        <p:nvSpPr>
          <p:cNvPr id="49" name="PlaceHolder 2"/>
          <p:cNvSpPr>
            <a:spLocks noGrp="1"/>
          </p:cNvSpPr>
          <p:nvPr>
            <p:ph/>
          </p:nvPr>
        </p:nvSpPr>
        <p:spPr>
          <a:xfrm>
            <a:off x="838080" y="1825560"/>
            <a:ext cx="10515240" cy="435096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7586DE2B-863C-4183-8D00-F3386F313CDA}"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hu-HU" sz="1800" b="0" strike="noStrike" spc="-1">
              <a:solidFill>
                <a:srgbClr val="000000"/>
              </a:solidFill>
              <a:latin typeface="Calibri"/>
            </a:endParaRPr>
          </a:p>
        </p:txBody>
      </p:sp>
      <p:sp>
        <p:nvSpPr>
          <p:cNvPr id="51" name="PlaceHolder 2"/>
          <p:cNvSpPr>
            <a:spLocks noGrp="1"/>
          </p:cNvSpPr>
          <p:nvPr>
            <p:ph/>
          </p:nvPr>
        </p:nvSpPr>
        <p:spPr>
          <a:xfrm>
            <a:off x="838080" y="1825560"/>
            <a:ext cx="5131080" cy="435096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52" name="PlaceHolder 3"/>
          <p:cNvSpPr>
            <a:spLocks noGrp="1"/>
          </p:cNvSpPr>
          <p:nvPr>
            <p:ph/>
          </p:nvPr>
        </p:nvSpPr>
        <p:spPr>
          <a:xfrm>
            <a:off x="6226200" y="1825560"/>
            <a:ext cx="5131080" cy="435096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75FA650E-CF3C-4F69-804B-683FEBC3730C}"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hu-HU" sz="1800" b="0" strike="noStrike" spc="-1">
              <a:solidFill>
                <a:srgbClr val="000000"/>
              </a:solidFill>
              <a:latin typeface="Calibri"/>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6A5FAAB7-64A7-4311-A6F6-045500899FEA}"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5240" cy="6144120"/>
          </a:xfrm>
          <a:prstGeom prst="rect">
            <a:avLst/>
          </a:prstGeom>
          <a:noFill/>
          <a:ln w="0">
            <a:noFill/>
          </a:ln>
        </p:spPr>
        <p:txBody>
          <a:bodyPr lIns="0" tIns="0" rIns="0" bIns="0" anchor="ctr">
            <a:noAutofit/>
          </a:bodyPr>
          <a:lstStyle/>
          <a:p>
            <a:pPr algn="ctr"/>
            <a:endParaRPr lang="hu-HU" sz="3200" b="0" strike="noStrike" spc="-1">
              <a:solidFill>
                <a:srgbClr val="000000"/>
              </a:solidFill>
              <a:latin typeface="Arial"/>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B609B5AF-0AA7-41D0-88C8-B2520238814A}"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hu-HU" sz="1800" b="0" strike="noStrike" spc="-1">
              <a:solidFill>
                <a:srgbClr val="000000"/>
              </a:solidFill>
              <a:latin typeface="Calibri"/>
            </a:endParaRPr>
          </a:p>
        </p:txBody>
      </p:sp>
      <p:sp>
        <p:nvSpPr>
          <p:cNvPr id="56"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57" name="PlaceHolder 3"/>
          <p:cNvSpPr>
            <a:spLocks noGrp="1"/>
          </p:cNvSpPr>
          <p:nvPr>
            <p:ph/>
          </p:nvPr>
        </p:nvSpPr>
        <p:spPr>
          <a:xfrm>
            <a:off x="6226200" y="1825560"/>
            <a:ext cx="5131080" cy="435096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58" name="PlaceHolder 4"/>
          <p:cNvSpPr>
            <a:spLocks noGrp="1"/>
          </p:cNvSpPr>
          <p:nvPr>
            <p:ph/>
          </p:nvPr>
        </p:nvSpPr>
        <p:spPr>
          <a:xfrm>
            <a:off x="838080" y="409824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2FC643F6-F579-4B01-AFA4-83FF8A906BFB}"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hu-HU" sz="1800" b="0" strike="noStrike" spc="-1">
              <a:solidFill>
                <a:srgbClr val="000000"/>
              </a:solidFill>
              <a:latin typeface="Calibri"/>
            </a:endParaRPr>
          </a:p>
        </p:txBody>
      </p:sp>
      <p:sp>
        <p:nvSpPr>
          <p:cNvPr id="6" name="PlaceHolder 2"/>
          <p:cNvSpPr>
            <a:spLocks noGrp="1"/>
          </p:cNvSpPr>
          <p:nvPr>
            <p:ph type="subTitle"/>
          </p:nvPr>
        </p:nvSpPr>
        <p:spPr>
          <a:xfrm>
            <a:off x="838080" y="1825560"/>
            <a:ext cx="10515240" cy="4350960"/>
          </a:xfrm>
          <a:prstGeom prst="rect">
            <a:avLst/>
          </a:prstGeom>
          <a:noFill/>
          <a:ln w="0">
            <a:noFill/>
          </a:ln>
        </p:spPr>
        <p:txBody>
          <a:bodyPr lIns="0" tIns="0" rIns="0" bIns="0" anchor="ctr">
            <a:noAutofit/>
          </a:bodyPr>
          <a:lstStyle/>
          <a:p>
            <a:pPr indent="0" algn="ctr">
              <a:buNone/>
            </a:pPr>
            <a:endParaRPr lang="hu-HU" sz="32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9C24B98F-AF31-4138-A8AD-C905E67D5C1F}" type="slidenum">
              <a:t>‹#›</a:t>
            </a:fld>
            <a:endParaRPr/>
          </a:p>
        </p:txBody>
      </p:sp>
      <p:sp>
        <p:nvSpPr>
          <p:cNvPr id="3" name="PlaceHolder 5"/>
          <p:cNvSpPr>
            <a:spLocks noGrp="1"/>
          </p:cNvSpPr>
          <p:nvPr>
            <p:ph type="dt" idx="1"/>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hu-HU" sz="1800" b="0" strike="noStrike" spc="-1">
              <a:solidFill>
                <a:srgbClr val="000000"/>
              </a:solidFill>
              <a:latin typeface="Calibri"/>
            </a:endParaRPr>
          </a:p>
        </p:txBody>
      </p:sp>
      <p:sp>
        <p:nvSpPr>
          <p:cNvPr id="60" name="PlaceHolder 2"/>
          <p:cNvSpPr>
            <a:spLocks noGrp="1"/>
          </p:cNvSpPr>
          <p:nvPr>
            <p:ph/>
          </p:nvPr>
        </p:nvSpPr>
        <p:spPr>
          <a:xfrm>
            <a:off x="838080" y="1825560"/>
            <a:ext cx="5131080" cy="435096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61"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62" name="PlaceHolder 4"/>
          <p:cNvSpPr>
            <a:spLocks noGrp="1"/>
          </p:cNvSpPr>
          <p:nvPr>
            <p:ph/>
          </p:nvPr>
        </p:nvSpPr>
        <p:spPr>
          <a:xfrm>
            <a:off x="6226200" y="409824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2E2B305B-B7DD-4554-8ED6-B7BA7B555299}"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hu-HU" sz="1800" b="0" strike="noStrike" spc="-1">
              <a:solidFill>
                <a:srgbClr val="000000"/>
              </a:solidFill>
              <a:latin typeface="Calibri"/>
            </a:endParaRPr>
          </a:p>
        </p:txBody>
      </p:sp>
      <p:sp>
        <p:nvSpPr>
          <p:cNvPr id="64"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65"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66" name="PlaceHolder 4"/>
          <p:cNvSpPr>
            <a:spLocks noGrp="1"/>
          </p:cNvSpPr>
          <p:nvPr>
            <p:ph/>
          </p:nvPr>
        </p:nvSpPr>
        <p:spPr>
          <a:xfrm>
            <a:off x="838080" y="4098240"/>
            <a:ext cx="10515240" cy="207504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81BD6589-0B93-40FA-A55A-921BE75509C2}"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hu-HU" sz="1800" b="0" strike="noStrike" spc="-1">
              <a:solidFill>
                <a:srgbClr val="000000"/>
              </a:solidFill>
              <a:latin typeface="Calibri"/>
            </a:endParaRPr>
          </a:p>
        </p:txBody>
      </p:sp>
      <p:sp>
        <p:nvSpPr>
          <p:cNvPr id="68" name="PlaceHolder 2"/>
          <p:cNvSpPr>
            <a:spLocks noGrp="1"/>
          </p:cNvSpPr>
          <p:nvPr>
            <p:ph/>
          </p:nvPr>
        </p:nvSpPr>
        <p:spPr>
          <a:xfrm>
            <a:off x="838080" y="1825560"/>
            <a:ext cx="10515240" cy="207504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69" name="PlaceHolder 3"/>
          <p:cNvSpPr>
            <a:spLocks noGrp="1"/>
          </p:cNvSpPr>
          <p:nvPr>
            <p:ph/>
          </p:nvPr>
        </p:nvSpPr>
        <p:spPr>
          <a:xfrm>
            <a:off x="838080" y="4098240"/>
            <a:ext cx="10515240" cy="207504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01D11AB4-D1D9-4C19-8809-7DDD79B3CB1B}"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hu-HU" sz="1800" b="0" strike="noStrike" spc="-1">
              <a:solidFill>
                <a:srgbClr val="000000"/>
              </a:solidFill>
              <a:latin typeface="Calibri"/>
            </a:endParaRPr>
          </a:p>
        </p:txBody>
      </p:sp>
      <p:sp>
        <p:nvSpPr>
          <p:cNvPr id="71"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72"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73" name="PlaceHolder 4"/>
          <p:cNvSpPr>
            <a:spLocks noGrp="1"/>
          </p:cNvSpPr>
          <p:nvPr>
            <p:ph/>
          </p:nvPr>
        </p:nvSpPr>
        <p:spPr>
          <a:xfrm>
            <a:off x="838080" y="409824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74" name="PlaceHolder 5"/>
          <p:cNvSpPr>
            <a:spLocks noGrp="1"/>
          </p:cNvSpPr>
          <p:nvPr>
            <p:ph/>
          </p:nvPr>
        </p:nvSpPr>
        <p:spPr>
          <a:xfrm>
            <a:off x="6226200" y="409824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7" name="PlaceHolder 6"/>
          <p:cNvSpPr>
            <a:spLocks noGrp="1"/>
          </p:cNvSpPr>
          <p:nvPr>
            <p:ph type="ftr" idx="5"/>
          </p:nvPr>
        </p:nvSpPr>
        <p:spPr/>
        <p:txBody>
          <a:bodyPr/>
          <a:lstStyle/>
          <a:p>
            <a:r>
              <a:t>Footer</a:t>
            </a:r>
          </a:p>
        </p:txBody>
      </p:sp>
      <p:sp>
        <p:nvSpPr>
          <p:cNvPr id="8" name="PlaceHolder 7"/>
          <p:cNvSpPr>
            <a:spLocks noGrp="1"/>
          </p:cNvSpPr>
          <p:nvPr>
            <p:ph type="sldNum" idx="6"/>
          </p:nvPr>
        </p:nvSpPr>
        <p:spPr/>
        <p:txBody>
          <a:bodyPr/>
          <a:lstStyle/>
          <a:p>
            <a:fld id="{A32BA3A9-8DBC-489B-87FC-709CF4B60A26}" type="slidenum">
              <a:t>‹#›</a:t>
            </a:fld>
            <a:endParaRPr/>
          </a:p>
        </p:txBody>
      </p:sp>
      <p:sp>
        <p:nvSpPr>
          <p:cNvPr id="9" name="PlaceHolder 8"/>
          <p:cNvSpPr>
            <a:spLocks noGrp="1"/>
          </p:cNvSpPr>
          <p:nvPr>
            <p:ph type="dt" idx="4"/>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hu-HU" sz="1800" b="0" strike="noStrike" spc="-1">
              <a:solidFill>
                <a:srgbClr val="000000"/>
              </a:solidFill>
              <a:latin typeface="Calibri"/>
            </a:endParaRPr>
          </a:p>
        </p:txBody>
      </p:sp>
      <p:sp>
        <p:nvSpPr>
          <p:cNvPr id="76" name="PlaceHolder 2"/>
          <p:cNvSpPr>
            <a:spLocks noGrp="1"/>
          </p:cNvSpPr>
          <p:nvPr>
            <p:ph/>
          </p:nvPr>
        </p:nvSpPr>
        <p:spPr>
          <a:xfrm>
            <a:off x="838080" y="182556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77" name="PlaceHolder 3"/>
          <p:cNvSpPr>
            <a:spLocks noGrp="1"/>
          </p:cNvSpPr>
          <p:nvPr>
            <p:ph/>
          </p:nvPr>
        </p:nvSpPr>
        <p:spPr>
          <a:xfrm>
            <a:off x="4393440" y="182556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78" name="PlaceHolder 4"/>
          <p:cNvSpPr>
            <a:spLocks noGrp="1"/>
          </p:cNvSpPr>
          <p:nvPr>
            <p:ph/>
          </p:nvPr>
        </p:nvSpPr>
        <p:spPr>
          <a:xfrm>
            <a:off x="7949160" y="182556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79" name="PlaceHolder 5"/>
          <p:cNvSpPr>
            <a:spLocks noGrp="1"/>
          </p:cNvSpPr>
          <p:nvPr>
            <p:ph/>
          </p:nvPr>
        </p:nvSpPr>
        <p:spPr>
          <a:xfrm>
            <a:off x="838080" y="409824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80" name="PlaceHolder 6"/>
          <p:cNvSpPr>
            <a:spLocks noGrp="1"/>
          </p:cNvSpPr>
          <p:nvPr>
            <p:ph/>
          </p:nvPr>
        </p:nvSpPr>
        <p:spPr>
          <a:xfrm>
            <a:off x="4393440" y="409824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81" name="PlaceHolder 7"/>
          <p:cNvSpPr>
            <a:spLocks noGrp="1"/>
          </p:cNvSpPr>
          <p:nvPr>
            <p:ph/>
          </p:nvPr>
        </p:nvSpPr>
        <p:spPr>
          <a:xfrm>
            <a:off x="7949160" y="409824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9" name="PlaceHolder 8"/>
          <p:cNvSpPr>
            <a:spLocks noGrp="1"/>
          </p:cNvSpPr>
          <p:nvPr>
            <p:ph type="ftr" idx="5"/>
          </p:nvPr>
        </p:nvSpPr>
        <p:spPr/>
        <p:txBody>
          <a:bodyPr/>
          <a:lstStyle/>
          <a:p>
            <a:r>
              <a:t>Footer</a:t>
            </a:r>
          </a:p>
        </p:txBody>
      </p:sp>
      <p:sp>
        <p:nvSpPr>
          <p:cNvPr id="10" name="PlaceHolder 9"/>
          <p:cNvSpPr>
            <a:spLocks noGrp="1"/>
          </p:cNvSpPr>
          <p:nvPr>
            <p:ph type="sldNum" idx="6"/>
          </p:nvPr>
        </p:nvSpPr>
        <p:spPr/>
        <p:txBody>
          <a:bodyPr/>
          <a:lstStyle/>
          <a:p>
            <a:fld id="{C96A1E78-E5DF-4C0C-8913-9942DCC80383}" type="slidenum">
              <a:t>‹#›</a:t>
            </a:fld>
            <a:endParaRPr/>
          </a:p>
        </p:txBody>
      </p:sp>
      <p:sp>
        <p:nvSpPr>
          <p:cNvPr id="11" name="PlaceHolder 10"/>
          <p:cNvSpPr>
            <a:spLocks noGrp="1"/>
          </p:cNvSpPr>
          <p:nvPr>
            <p:ph type="dt" idx="4"/>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hu-HU" sz="1800" b="0" strike="noStrike" spc="-1">
              <a:solidFill>
                <a:srgbClr val="000000"/>
              </a:solidFill>
              <a:latin typeface="Calibri"/>
            </a:endParaRPr>
          </a:p>
        </p:txBody>
      </p:sp>
      <p:sp>
        <p:nvSpPr>
          <p:cNvPr id="8" name="PlaceHolder 2"/>
          <p:cNvSpPr>
            <a:spLocks noGrp="1"/>
          </p:cNvSpPr>
          <p:nvPr>
            <p:ph/>
          </p:nvPr>
        </p:nvSpPr>
        <p:spPr>
          <a:xfrm>
            <a:off x="838080" y="1825560"/>
            <a:ext cx="10515240" cy="435096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E1FDE86A-8944-4B1D-B0C8-2D4A6C4B326A}"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hu-HU" sz="1800" b="0" strike="noStrike" spc="-1">
              <a:solidFill>
                <a:srgbClr val="000000"/>
              </a:solidFill>
              <a:latin typeface="Calibri"/>
            </a:endParaRPr>
          </a:p>
        </p:txBody>
      </p:sp>
      <p:sp>
        <p:nvSpPr>
          <p:cNvPr id="10" name="PlaceHolder 2"/>
          <p:cNvSpPr>
            <a:spLocks noGrp="1"/>
          </p:cNvSpPr>
          <p:nvPr>
            <p:ph/>
          </p:nvPr>
        </p:nvSpPr>
        <p:spPr>
          <a:xfrm>
            <a:off x="838080" y="1825560"/>
            <a:ext cx="5131080" cy="435096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11" name="PlaceHolder 3"/>
          <p:cNvSpPr>
            <a:spLocks noGrp="1"/>
          </p:cNvSpPr>
          <p:nvPr>
            <p:ph/>
          </p:nvPr>
        </p:nvSpPr>
        <p:spPr>
          <a:xfrm>
            <a:off x="6226200" y="1825560"/>
            <a:ext cx="5131080" cy="435096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70D91331-DFD4-4FDA-AF1D-0ED8E4CC38B0}"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hu-HU" sz="1800" b="0" strike="noStrike" spc="-1">
              <a:solidFill>
                <a:srgbClr val="000000"/>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BEAE60C2-6ADD-4C4D-86C9-57A02885A984}"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a:noFill/>
          <a:ln w="0">
            <a:noFill/>
          </a:ln>
        </p:spPr>
        <p:txBody>
          <a:bodyPr lIns="0" tIns="0" rIns="0" bIns="0" anchor="ctr">
            <a:noAutofit/>
          </a:bodyPr>
          <a:lstStyle/>
          <a:p>
            <a:pPr algn="ctr"/>
            <a:endParaRPr lang="hu-HU" sz="3200"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8B7A2519-AD37-4ABF-8973-C48703779B55}"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hu-HU" sz="1800" b="0" strike="noStrike" spc="-1">
              <a:solidFill>
                <a:srgbClr val="000000"/>
              </a:solidFill>
              <a:latin typeface="Calibri"/>
            </a:endParaRPr>
          </a:p>
        </p:txBody>
      </p:sp>
      <p:sp>
        <p:nvSpPr>
          <p:cNvPr id="15"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16" name="PlaceHolder 3"/>
          <p:cNvSpPr>
            <a:spLocks noGrp="1"/>
          </p:cNvSpPr>
          <p:nvPr>
            <p:ph/>
          </p:nvPr>
        </p:nvSpPr>
        <p:spPr>
          <a:xfrm>
            <a:off x="6226200" y="1825560"/>
            <a:ext cx="5131080" cy="435096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17" name="PlaceHolder 4"/>
          <p:cNvSpPr>
            <a:spLocks noGrp="1"/>
          </p:cNvSpPr>
          <p:nvPr>
            <p:ph/>
          </p:nvPr>
        </p:nvSpPr>
        <p:spPr>
          <a:xfrm>
            <a:off x="838080" y="409824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9232A1E3-596E-4DDC-B00E-3CBD56AB215A}"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hu-HU" sz="1800" b="0" strike="noStrike" spc="-1">
              <a:solidFill>
                <a:srgbClr val="000000"/>
              </a:solidFill>
              <a:latin typeface="Calibri"/>
            </a:endParaRPr>
          </a:p>
        </p:txBody>
      </p:sp>
      <p:sp>
        <p:nvSpPr>
          <p:cNvPr id="19" name="PlaceHolder 2"/>
          <p:cNvSpPr>
            <a:spLocks noGrp="1"/>
          </p:cNvSpPr>
          <p:nvPr>
            <p:ph/>
          </p:nvPr>
        </p:nvSpPr>
        <p:spPr>
          <a:xfrm>
            <a:off x="838080" y="1825560"/>
            <a:ext cx="5131080" cy="435096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20"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21" name="PlaceHolder 4"/>
          <p:cNvSpPr>
            <a:spLocks noGrp="1"/>
          </p:cNvSpPr>
          <p:nvPr>
            <p:ph/>
          </p:nvPr>
        </p:nvSpPr>
        <p:spPr>
          <a:xfrm>
            <a:off x="6226200" y="409824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0B960779-FB0F-43D6-A11B-10D0CA9EAE24}"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hu-HU" sz="1800" b="0" strike="noStrike" spc="-1">
              <a:solidFill>
                <a:srgbClr val="000000"/>
              </a:solidFill>
              <a:latin typeface="Calibri"/>
            </a:endParaRPr>
          </a:p>
        </p:txBody>
      </p:sp>
      <p:sp>
        <p:nvSpPr>
          <p:cNvPr id="23"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24"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25" name="PlaceHolder 4"/>
          <p:cNvSpPr>
            <a:spLocks noGrp="1"/>
          </p:cNvSpPr>
          <p:nvPr>
            <p:ph/>
          </p:nvPr>
        </p:nvSpPr>
        <p:spPr>
          <a:xfrm>
            <a:off x="838080" y="4098240"/>
            <a:ext cx="10515240" cy="2075040"/>
          </a:xfrm>
          <a:prstGeom prst="rect">
            <a:avLst/>
          </a:prstGeom>
          <a:noFill/>
          <a:ln w="0">
            <a:noFill/>
          </a:ln>
        </p:spPr>
        <p:txBody>
          <a:bodyPr lIns="0" tIns="0" rIns="0" bIns="0" anchor="t">
            <a:normAutofit/>
          </a:bodyPr>
          <a:lstStyle/>
          <a:p>
            <a:pPr indent="0">
              <a:lnSpc>
                <a:spcPct val="90000"/>
              </a:lnSpc>
              <a:spcBef>
                <a:spcPts val="1417"/>
              </a:spcBef>
              <a:buNone/>
            </a:pPr>
            <a:endParaRPr lang="hu-HU" sz="28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16B16CB5-81BC-4888-831D-148FF10A3FBB}"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a:noFill/>
          <a:ln w="0">
            <a:noFill/>
          </a:ln>
        </p:spPr>
        <p:txBody>
          <a:bodyPr anchor="b">
            <a:noAutofit/>
          </a:bodyPr>
          <a:lstStyle/>
          <a:p>
            <a:pPr indent="0" algn="ctr">
              <a:lnSpc>
                <a:spcPct val="90000"/>
              </a:lnSpc>
              <a:buNone/>
            </a:pPr>
            <a:r>
              <a:rPr lang="hu-HU" sz="6000" b="0" strike="noStrike" spc="-1">
                <a:solidFill>
                  <a:srgbClr val="000000"/>
                </a:solidFill>
                <a:latin typeface="Calibri Light"/>
              </a:rPr>
              <a:t>Mintacím szerkesztése</a:t>
            </a:r>
            <a:endParaRPr lang="hu-HU" sz="6000" b="0" strike="noStrike" spc="-1">
              <a:solidFill>
                <a:srgbClr val="000000"/>
              </a:solidFill>
              <a:latin typeface="Calibri"/>
            </a:endParaRPr>
          </a:p>
        </p:txBody>
      </p:sp>
      <p:sp>
        <p:nvSpPr>
          <p:cNvPr id="6" name="PlaceHolder 2"/>
          <p:cNvSpPr>
            <a:spLocks noGrp="1"/>
          </p:cNvSpPr>
          <p:nvPr>
            <p:ph type="dt" idx="1"/>
          </p:nvPr>
        </p:nvSpPr>
        <p:spPr>
          <a:xfrm>
            <a:off x="838080" y="6356520"/>
            <a:ext cx="2742840" cy="364680"/>
          </a:xfrm>
          <a:prstGeom prst="rect">
            <a:avLst/>
          </a:prstGeom>
          <a:noFill/>
          <a:ln w="0">
            <a:noFill/>
          </a:ln>
        </p:spPr>
        <p:txBody>
          <a:bodyPr anchor="ctr">
            <a:noAutofit/>
          </a:bodyPr>
          <a:lstStyle>
            <a:lvl1pPr indent="0">
              <a:lnSpc>
                <a:spcPct val="100000"/>
              </a:lnSpc>
              <a:buNone/>
              <a:defRPr lang="hu-HU" sz="1200" b="0" strike="noStrike" spc="-1">
                <a:solidFill>
                  <a:srgbClr val="8B8B8B"/>
                </a:solidFill>
                <a:latin typeface="Calibri"/>
              </a:defRPr>
            </a:lvl1pPr>
          </a:lstStyle>
          <a:p>
            <a:pPr indent="0">
              <a:lnSpc>
                <a:spcPct val="100000"/>
              </a:lnSpc>
              <a:buNone/>
            </a:pPr>
            <a:r>
              <a:rPr lang="hu-HU" sz="1200" b="0" strike="noStrike" spc="-1">
                <a:solidFill>
                  <a:srgbClr val="8B8B8B"/>
                </a:solidFill>
                <a:latin typeface="Calibri"/>
              </a:rPr>
              <a:t> </a:t>
            </a:r>
            <a:endParaRPr lang="hu-HU" sz="1200" b="0" strike="noStrike" spc="-1">
              <a:solidFill>
                <a:srgbClr val="000000"/>
              </a:solidFill>
              <a:latin typeface="Times New Roman"/>
            </a:endParaRPr>
          </a:p>
        </p:txBody>
      </p:sp>
      <p:sp>
        <p:nvSpPr>
          <p:cNvPr id="2" name="PlaceHolder 3"/>
          <p:cNvSpPr>
            <a:spLocks noGrp="1"/>
          </p:cNvSpPr>
          <p:nvPr>
            <p:ph type="ftr" idx="2"/>
          </p:nvPr>
        </p:nvSpPr>
        <p:spPr>
          <a:xfrm>
            <a:off x="4038480" y="6356520"/>
            <a:ext cx="4114440" cy="364680"/>
          </a:xfrm>
          <a:prstGeom prst="rect">
            <a:avLst/>
          </a:prstGeom>
          <a:noFill/>
          <a:ln w="0">
            <a:noFill/>
          </a:ln>
        </p:spPr>
        <p:txBody>
          <a:bodyPr anchor="ctr">
            <a:noAutofit/>
          </a:bodyPr>
          <a:lstStyle>
            <a:lvl1pPr indent="0" algn="ctr">
              <a:buNone/>
              <a:defRPr lang="hu-HU" sz="1400" b="0" strike="noStrike" spc="-1">
                <a:solidFill>
                  <a:srgbClr val="000000"/>
                </a:solidFill>
                <a:latin typeface="Times New Roman"/>
              </a:defRPr>
            </a:lvl1pPr>
          </a:lstStyle>
          <a:p>
            <a:pPr indent="0" algn="ctr">
              <a:buNone/>
            </a:pPr>
            <a:r>
              <a:rPr lang="hu-HU" sz="1400" b="0" strike="noStrike" spc="-1">
                <a:solidFill>
                  <a:srgbClr val="000000"/>
                </a:solidFill>
                <a:latin typeface="Times New Roman"/>
              </a:rPr>
              <a:t> </a:t>
            </a:r>
          </a:p>
        </p:txBody>
      </p:sp>
      <p:sp>
        <p:nvSpPr>
          <p:cNvPr id="3" name="PlaceHolder 4"/>
          <p:cNvSpPr>
            <a:spLocks noGrp="1"/>
          </p:cNvSpPr>
          <p:nvPr>
            <p:ph type="sldNum" idx="3"/>
          </p:nvPr>
        </p:nvSpPr>
        <p:spPr>
          <a:xfrm>
            <a:off x="8610480" y="6356520"/>
            <a:ext cx="2742840" cy="364680"/>
          </a:xfrm>
          <a:prstGeom prst="rect">
            <a:avLst/>
          </a:prstGeom>
          <a:noFill/>
          <a:ln w="0">
            <a:noFill/>
          </a:ln>
        </p:spPr>
        <p:txBody>
          <a:bodyPr anchor="ctr">
            <a:noAutofit/>
          </a:bodyPr>
          <a:lstStyle>
            <a:lvl1pPr indent="0" algn="r">
              <a:lnSpc>
                <a:spcPct val="100000"/>
              </a:lnSpc>
              <a:buNone/>
              <a:defRPr lang="hu-HU" sz="1200" b="0" strike="noStrike" spc="-1">
                <a:solidFill>
                  <a:srgbClr val="8B8B8B"/>
                </a:solidFill>
                <a:latin typeface="Calibri"/>
              </a:defRPr>
            </a:lvl1pPr>
          </a:lstStyle>
          <a:p>
            <a:pPr indent="0" algn="r">
              <a:lnSpc>
                <a:spcPct val="100000"/>
              </a:lnSpc>
              <a:buNone/>
            </a:pPr>
            <a:fld id="{D3A99371-63C0-4D4B-B1B0-F8A75C1B57A1}" type="slidenum">
              <a:rPr lang="hu-HU" sz="1200" b="0" strike="noStrike" spc="-1">
                <a:solidFill>
                  <a:srgbClr val="8B8B8B"/>
                </a:solidFill>
                <a:latin typeface="Calibri"/>
              </a:rPr>
              <a:t>‹#›</a:t>
            </a:fld>
            <a:endParaRPr lang="hu-HU" sz="1200" b="0" strike="noStrike" spc="-1">
              <a:solidFill>
                <a:srgbClr val="000000"/>
              </a:solidFill>
              <a:latin typeface="Times New Roman"/>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hu-HU" sz="2800" b="0" strike="noStrike" spc="-1">
                <a:solidFill>
                  <a:srgbClr val="000000"/>
                </a:solidFill>
                <a:latin typeface="Calibri"/>
              </a:rPr>
              <a:t>Vázlatszöveg formátumának szerkesztése</a:t>
            </a:r>
          </a:p>
          <a:p>
            <a:pPr marL="864000" lvl="1" indent="-324000">
              <a:lnSpc>
                <a:spcPct val="90000"/>
              </a:lnSpc>
              <a:spcBef>
                <a:spcPts val="1134"/>
              </a:spcBef>
              <a:buClr>
                <a:srgbClr val="000000"/>
              </a:buClr>
              <a:buSzPct val="75000"/>
              <a:buFont typeface="Symbol" charset="2"/>
              <a:buChar char=""/>
            </a:pPr>
            <a:r>
              <a:rPr lang="hu-HU" sz="2000" b="0" strike="noStrike" spc="-1">
                <a:solidFill>
                  <a:srgbClr val="000000"/>
                </a:solidFill>
                <a:latin typeface="Calibri"/>
              </a:rPr>
              <a:t>Második vázlatszint</a:t>
            </a:r>
          </a:p>
          <a:p>
            <a:pPr marL="1296000" lvl="2" indent="-288000">
              <a:lnSpc>
                <a:spcPct val="90000"/>
              </a:lnSpc>
              <a:spcBef>
                <a:spcPts val="850"/>
              </a:spcBef>
              <a:buClr>
                <a:srgbClr val="000000"/>
              </a:buClr>
              <a:buSzPct val="45000"/>
              <a:buFont typeface="Wingdings" charset="2"/>
              <a:buChar char=""/>
            </a:pPr>
            <a:r>
              <a:rPr lang="hu-HU" sz="1800" b="0" strike="noStrike" spc="-1">
                <a:solidFill>
                  <a:srgbClr val="000000"/>
                </a:solidFill>
                <a:latin typeface="Calibri"/>
              </a:rPr>
              <a:t>Harmadik vázlatszint</a:t>
            </a:r>
          </a:p>
          <a:p>
            <a:pPr marL="1728000" lvl="3" indent="-216000">
              <a:lnSpc>
                <a:spcPct val="90000"/>
              </a:lnSpc>
              <a:spcBef>
                <a:spcPts val="567"/>
              </a:spcBef>
              <a:buClr>
                <a:srgbClr val="000000"/>
              </a:buClr>
              <a:buSzPct val="75000"/>
              <a:buFont typeface="Symbol" charset="2"/>
              <a:buChar char=""/>
            </a:pPr>
            <a:r>
              <a:rPr lang="hu-HU" sz="1800" b="0" strike="noStrike" spc="-1">
                <a:solidFill>
                  <a:srgbClr val="000000"/>
                </a:solidFill>
                <a:latin typeface="Calibri"/>
              </a:rPr>
              <a:t>Negyedik vázlatszint</a:t>
            </a:r>
          </a:p>
          <a:p>
            <a:pPr marL="2160000" lvl="4" indent="-216000">
              <a:lnSpc>
                <a:spcPct val="90000"/>
              </a:lnSpc>
              <a:spcBef>
                <a:spcPts val="283"/>
              </a:spcBef>
              <a:buClr>
                <a:srgbClr val="000000"/>
              </a:buClr>
              <a:buSzPct val="45000"/>
              <a:buFont typeface="Wingdings" charset="2"/>
              <a:buChar char=""/>
            </a:pPr>
            <a:r>
              <a:rPr lang="hu-HU" sz="2000" b="0" strike="noStrike" spc="-1">
                <a:solidFill>
                  <a:srgbClr val="000000"/>
                </a:solidFill>
                <a:latin typeface="Calibri"/>
              </a:rPr>
              <a:t>Ötödik vázlatszint</a:t>
            </a:r>
          </a:p>
          <a:p>
            <a:pPr marL="2592000" lvl="5" indent="-216000">
              <a:lnSpc>
                <a:spcPct val="90000"/>
              </a:lnSpc>
              <a:spcBef>
                <a:spcPts val="283"/>
              </a:spcBef>
              <a:buClr>
                <a:srgbClr val="000000"/>
              </a:buClr>
              <a:buSzPct val="45000"/>
              <a:buFont typeface="Wingdings" charset="2"/>
              <a:buChar char=""/>
            </a:pPr>
            <a:r>
              <a:rPr lang="hu-HU" sz="2000" b="0" strike="noStrike" spc="-1">
                <a:solidFill>
                  <a:srgbClr val="000000"/>
                </a:solidFill>
                <a:latin typeface="Calibri"/>
              </a:rPr>
              <a:t>Hatodik vázlatszint</a:t>
            </a:r>
          </a:p>
          <a:p>
            <a:pPr marL="3024000" lvl="6" indent="-216000">
              <a:lnSpc>
                <a:spcPct val="90000"/>
              </a:lnSpc>
              <a:spcBef>
                <a:spcPts val="283"/>
              </a:spcBef>
              <a:buClr>
                <a:srgbClr val="000000"/>
              </a:buClr>
              <a:buSzPct val="45000"/>
              <a:buFont typeface="Wingdings" charset="2"/>
              <a:buChar char=""/>
            </a:pPr>
            <a:r>
              <a:rPr lang="hu-HU" sz="2000" b="0" strike="noStrike" spc="-1">
                <a:solidFill>
                  <a:srgbClr val="000000"/>
                </a:solidFill>
                <a:latin typeface="Calibri"/>
              </a:rPr>
              <a:t>Hetedik vázlatszint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indent="0">
              <a:lnSpc>
                <a:spcPct val="90000"/>
              </a:lnSpc>
              <a:buNone/>
            </a:pPr>
            <a:r>
              <a:rPr lang="hu-HU" sz="4400" b="0" strike="noStrike" spc="-1">
                <a:solidFill>
                  <a:srgbClr val="000000"/>
                </a:solidFill>
                <a:latin typeface="Calibri Light"/>
              </a:rPr>
              <a:t>Mintacím szerkesztése</a:t>
            </a:r>
            <a:endParaRPr lang="hu-HU" sz="4400" b="0" strike="noStrike" spc="-1">
              <a:solidFill>
                <a:srgbClr val="000000"/>
              </a:solidFill>
              <a:latin typeface="Calibri"/>
            </a:endParaRPr>
          </a:p>
        </p:txBody>
      </p:sp>
      <p:sp>
        <p:nvSpPr>
          <p:cNvPr id="42" name="PlaceHolder 2"/>
          <p:cNvSpPr>
            <a:spLocks noGrp="1"/>
          </p:cNvSpPr>
          <p:nvPr>
            <p:ph type="body"/>
          </p:nvPr>
        </p:nvSpPr>
        <p:spPr>
          <a:xfrm>
            <a:off x="838080" y="1825560"/>
            <a:ext cx="10515240" cy="4350960"/>
          </a:xfrm>
          <a:prstGeom prst="rect">
            <a:avLst/>
          </a:prstGeom>
          <a:noFill/>
          <a:ln w="0">
            <a:noFill/>
          </a:ln>
        </p:spPr>
        <p:txBody>
          <a:bodyPr anchor="t">
            <a:noAutofit/>
          </a:bodyPr>
          <a:lstStyle/>
          <a:p>
            <a:pPr marL="228600" indent="-228600">
              <a:lnSpc>
                <a:spcPct val="90000"/>
              </a:lnSpc>
              <a:spcBef>
                <a:spcPts val="1001"/>
              </a:spcBef>
              <a:buClr>
                <a:srgbClr val="000000"/>
              </a:buClr>
              <a:buFont typeface="Arial"/>
              <a:buChar char="•"/>
            </a:pPr>
            <a:r>
              <a:rPr lang="hu-HU" sz="2800" b="0" strike="noStrike" spc="-1">
                <a:solidFill>
                  <a:srgbClr val="000000"/>
                </a:solidFill>
                <a:latin typeface="Calibri"/>
              </a:rPr>
              <a:t>Mintaszöveg szerkesztése</a:t>
            </a:r>
          </a:p>
          <a:p>
            <a:pPr marL="685800" lvl="1" indent="-228600">
              <a:lnSpc>
                <a:spcPct val="90000"/>
              </a:lnSpc>
              <a:spcBef>
                <a:spcPts val="499"/>
              </a:spcBef>
              <a:buClr>
                <a:srgbClr val="000000"/>
              </a:buClr>
              <a:buFont typeface="Arial"/>
              <a:buChar char="•"/>
            </a:pPr>
            <a:r>
              <a:rPr lang="hu-HU" sz="2400" b="0" strike="noStrike" spc="-1">
                <a:solidFill>
                  <a:srgbClr val="000000"/>
                </a:solidFill>
                <a:latin typeface="Calibri"/>
              </a:rPr>
              <a:t>Második szint</a:t>
            </a:r>
          </a:p>
          <a:p>
            <a:pPr marL="1143000" lvl="2" indent="-228600">
              <a:lnSpc>
                <a:spcPct val="90000"/>
              </a:lnSpc>
              <a:spcBef>
                <a:spcPts val="499"/>
              </a:spcBef>
              <a:buClr>
                <a:srgbClr val="000000"/>
              </a:buClr>
              <a:buFont typeface="Arial"/>
              <a:buChar char="•"/>
            </a:pPr>
            <a:r>
              <a:rPr lang="hu-HU" sz="2000" b="0" strike="noStrike" spc="-1">
                <a:solidFill>
                  <a:srgbClr val="000000"/>
                </a:solidFill>
                <a:latin typeface="Calibri"/>
              </a:rPr>
              <a:t>Harmadik szint</a:t>
            </a:r>
          </a:p>
          <a:p>
            <a:pPr marL="1600200" lvl="3" indent="-228600">
              <a:lnSpc>
                <a:spcPct val="90000"/>
              </a:lnSpc>
              <a:spcBef>
                <a:spcPts val="499"/>
              </a:spcBef>
              <a:buClr>
                <a:srgbClr val="000000"/>
              </a:buClr>
              <a:buFont typeface="Arial"/>
              <a:buChar char="•"/>
            </a:pPr>
            <a:r>
              <a:rPr lang="hu-HU" sz="1800" b="0" strike="noStrike" spc="-1">
                <a:solidFill>
                  <a:srgbClr val="000000"/>
                </a:solidFill>
                <a:latin typeface="Calibri"/>
              </a:rPr>
              <a:t>Negyedik szint</a:t>
            </a:r>
          </a:p>
          <a:p>
            <a:pPr marL="2057400" lvl="4" indent="-228600">
              <a:lnSpc>
                <a:spcPct val="90000"/>
              </a:lnSpc>
              <a:spcBef>
                <a:spcPts val="499"/>
              </a:spcBef>
              <a:buClr>
                <a:srgbClr val="000000"/>
              </a:buClr>
              <a:buFont typeface="Arial"/>
              <a:buChar char="•"/>
            </a:pPr>
            <a:r>
              <a:rPr lang="hu-HU" sz="1800" b="0" strike="noStrike" spc="-1">
                <a:solidFill>
                  <a:srgbClr val="000000"/>
                </a:solidFill>
                <a:latin typeface="Calibri"/>
              </a:rPr>
              <a:t>Ötödik szint</a:t>
            </a:r>
          </a:p>
        </p:txBody>
      </p:sp>
      <p:sp>
        <p:nvSpPr>
          <p:cNvPr id="43" name="PlaceHolder 3"/>
          <p:cNvSpPr>
            <a:spLocks noGrp="1"/>
          </p:cNvSpPr>
          <p:nvPr>
            <p:ph type="dt" idx="4"/>
          </p:nvPr>
        </p:nvSpPr>
        <p:spPr>
          <a:xfrm>
            <a:off x="838080" y="6356520"/>
            <a:ext cx="2742840" cy="364680"/>
          </a:xfrm>
          <a:prstGeom prst="rect">
            <a:avLst/>
          </a:prstGeom>
          <a:noFill/>
          <a:ln w="0">
            <a:noFill/>
          </a:ln>
        </p:spPr>
        <p:txBody>
          <a:bodyPr anchor="ctr">
            <a:noAutofit/>
          </a:bodyPr>
          <a:lstStyle>
            <a:lvl1pPr indent="0">
              <a:lnSpc>
                <a:spcPct val="100000"/>
              </a:lnSpc>
              <a:buNone/>
              <a:defRPr lang="hu-HU" sz="1200" b="0" strike="noStrike" spc="-1">
                <a:solidFill>
                  <a:srgbClr val="8B8B8B"/>
                </a:solidFill>
                <a:latin typeface="Calibri"/>
              </a:defRPr>
            </a:lvl1pPr>
          </a:lstStyle>
          <a:p>
            <a:pPr indent="0">
              <a:lnSpc>
                <a:spcPct val="100000"/>
              </a:lnSpc>
              <a:buNone/>
            </a:pPr>
            <a:r>
              <a:rPr lang="hu-HU" sz="1200" b="0" strike="noStrike" spc="-1">
                <a:solidFill>
                  <a:srgbClr val="8B8B8B"/>
                </a:solidFill>
                <a:latin typeface="Calibri"/>
              </a:rPr>
              <a:t>&lt;dátum/idő&gt;</a:t>
            </a:r>
            <a:endParaRPr lang="hu-HU" sz="1200" b="0" strike="noStrike" spc="-1">
              <a:solidFill>
                <a:srgbClr val="000000"/>
              </a:solidFill>
              <a:latin typeface="Times New Roman"/>
            </a:endParaRPr>
          </a:p>
        </p:txBody>
      </p:sp>
      <p:sp>
        <p:nvSpPr>
          <p:cNvPr id="44" name="PlaceHolder 4"/>
          <p:cNvSpPr>
            <a:spLocks noGrp="1"/>
          </p:cNvSpPr>
          <p:nvPr>
            <p:ph type="ftr" idx="5"/>
          </p:nvPr>
        </p:nvSpPr>
        <p:spPr>
          <a:xfrm>
            <a:off x="4038480" y="6356520"/>
            <a:ext cx="4114440" cy="364680"/>
          </a:xfrm>
          <a:prstGeom prst="rect">
            <a:avLst/>
          </a:prstGeom>
          <a:noFill/>
          <a:ln w="0">
            <a:noFill/>
          </a:ln>
        </p:spPr>
        <p:txBody>
          <a:bodyPr anchor="ctr">
            <a:noAutofit/>
          </a:bodyPr>
          <a:lstStyle>
            <a:lvl1pPr indent="0" algn="ctr">
              <a:buNone/>
              <a:defRPr lang="hu-HU" sz="1400" b="0" strike="noStrike" spc="-1">
                <a:solidFill>
                  <a:srgbClr val="000000"/>
                </a:solidFill>
                <a:latin typeface="Times New Roman"/>
              </a:defRPr>
            </a:lvl1pPr>
          </a:lstStyle>
          <a:p>
            <a:pPr indent="0" algn="ctr">
              <a:buNone/>
            </a:pPr>
            <a:r>
              <a:rPr lang="hu-HU" sz="1400" b="0" strike="noStrike" spc="-1">
                <a:solidFill>
                  <a:srgbClr val="000000"/>
                </a:solidFill>
                <a:latin typeface="Times New Roman"/>
              </a:rPr>
              <a:t>&lt;élőláb&gt;</a:t>
            </a:r>
          </a:p>
        </p:txBody>
      </p:sp>
      <p:sp>
        <p:nvSpPr>
          <p:cNvPr id="45" name="PlaceHolder 5"/>
          <p:cNvSpPr>
            <a:spLocks noGrp="1"/>
          </p:cNvSpPr>
          <p:nvPr>
            <p:ph type="sldNum" idx="6"/>
          </p:nvPr>
        </p:nvSpPr>
        <p:spPr>
          <a:xfrm>
            <a:off x="8610480" y="6356520"/>
            <a:ext cx="2742840" cy="364680"/>
          </a:xfrm>
          <a:prstGeom prst="rect">
            <a:avLst/>
          </a:prstGeom>
          <a:noFill/>
          <a:ln w="0">
            <a:noFill/>
          </a:ln>
        </p:spPr>
        <p:txBody>
          <a:bodyPr anchor="ctr">
            <a:noAutofit/>
          </a:bodyPr>
          <a:lstStyle>
            <a:lvl1pPr indent="0" algn="r">
              <a:lnSpc>
                <a:spcPct val="100000"/>
              </a:lnSpc>
              <a:buNone/>
              <a:defRPr lang="hu-HU" sz="1200" b="0" strike="noStrike" spc="-1">
                <a:solidFill>
                  <a:srgbClr val="8B8B8B"/>
                </a:solidFill>
                <a:latin typeface="Calibri"/>
              </a:defRPr>
            </a:lvl1pPr>
          </a:lstStyle>
          <a:p>
            <a:pPr indent="0" algn="r">
              <a:lnSpc>
                <a:spcPct val="100000"/>
              </a:lnSpc>
              <a:buNone/>
            </a:pPr>
            <a:fld id="{9B9A93F1-C7C0-49DD-97D1-9103CC533C52}" type="slidenum">
              <a:rPr lang="hu-HU" sz="1200" b="0" strike="noStrike" spc="-1">
                <a:solidFill>
                  <a:srgbClr val="8B8B8B"/>
                </a:solidFill>
                <a:latin typeface="Calibri"/>
              </a:rPr>
              <a:t>‹#›</a:t>
            </a:fld>
            <a:endParaRPr lang="hu-HU"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PlaceHolder 1"/>
          <p:cNvSpPr>
            <a:spLocks noGrp="1"/>
          </p:cNvSpPr>
          <p:nvPr>
            <p:ph type="title"/>
          </p:nvPr>
        </p:nvSpPr>
        <p:spPr>
          <a:xfrm>
            <a:off x="4012920" y="512640"/>
            <a:ext cx="4280040" cy="971280"/>
          </a:xfrm>
          <a:prstGeom prst="rect">
            <a:avLst/>
          </a:prstGeom>
          <a:noFill/>
          <a:ln w="0">
            <a:noFill/>
          </a:ln>
        </p:spPr>
        <p:txBody>
          <a:bodyPr anchor="b">
            <a:noAutofit/>
          </a:bodyPr>
          <a:lstStyle/>
          <a:p>
            <a:pPr indent="0" algn="ctr">
              <a:lnSpc>
                <a:spcPct val="90000"/>
              </a:lnSpc>
              <a:buNone/>
            </a:pPr>
            <a:r>
              <a:rPr lang="hu-HU" sz="6000" b="0" strike="noStrike" spc="-1">
                <a:solidFill>
                  <a:srgbClr val="000000"/>
                </a:solidFill>
                <a:latin typeface="Calibri Light"/>
              </a:rPr>
              <a:t>Előadás 02</a:t>
            </a:r>
            <a:endParaRPr lang="hu-HU" sz="6000" b="0" strike="noStrike" spc="-1">
              <a:solidFill>
                <a:srgbClr val="000000"/>
              </a:solidFill>
              <a:latin typeface="Calibri"/>
            </a:endParaRPr>
          </a:p>
        </p:txBody>
      </p:sp>
      <p:sp>
        <p:nvSpPr>
          <p:cNvPr id="89" name="PlaceHolder 2"/>
          <p:cNvSpPr>
            <a:spLocks noGrp="1"/>
          </p:cNvSpPr>
          <p:nvPr>
            <p:ph type="subTitle"/>
          </p:nvPr>
        </p:nvSpPr>
        <p:spPr>
          <a:xfrm>
            <a:off x="743040" y="1484280"/>
            <a:ext cx="10820160" cy="3773160"/>
          </a:xfrm>
          <a:prstGeom prst="rect">
            <a:avLst/>
          </a:prstGeom>
          <a:noFill/>
          <a:ln w="0">
            <a:noFill/>
          </a:ln>
        </p:spPr>
        <p:txBody>
          <a:bodyPr anchor="t">
            <a:normAutofit/>
          </a:bodyPr>
          <a:lstStyle/>
          <a:p>
            <a:pPr indent="0">
              <a:lnSpc>
                <a:spcPct val="90000"/>
              </a:lnSpc>
              <a:spcBef>
                <a:spcPts val="1001"/>
              </a:spcBef>
              <a:buNone/>
              <a:tabLst>
                <a:tab pos="0" algn="l"/>
              </a:tabLst>
            </a:pPr>
            <a:r>
              <a:rPr lang="hu-HU" sz="2400" b="0" strike="noStrike" spc="-1">
                <a:solidFill>
                  <a:srgbClr val="000000"/>
                </a:solidFill>
                <a:latin typeface="Calibri"/>
              </a:rPr>
              <a:t>Ismétlés</a:t>
            </a:r>
            <a:endParaRPr lang="hu-HU" sz="2400" b="0" strike="noStrike" spc="-1">
              <a:solidFill>
                <a:srgbClr val="000000"/>
              </a:solidFill>
              <a:latin typeface="Arial"/>
            </a:endParaRPr>
          </a:p>
          <a:p>
            <a:pPr indent="0">
              <a:lnSpc>
                <a:spcPct val="90000"/>
              </a:lnSpc>
              <a:spcBef>
                <a:spcPts val="1001"/>
              </a:spcBef>
              <a:buNone/>
              <a:tabLst>
                <a:tab pos="0" algn="l"/>
              </a:tabLst>
            </a:pPr>
            <a:r>
              <a:rPr lang="hu-HU" sz="2400" b="0" strike="noStrike" spc="-1">
                <a:solidFill>
                  <a:srgbClr val="000000"/>
                </a:solidFill>
                <a:latin typeface="Calibri"/>
              </a:rPr>
              <a:t>AZ ADATMODELL</a:t>
            </a:r>
            <a:endParaRPr lang="hu-HU" sz="2400" b="0" strike="noStrike" spc="-1">
              <a:solidFill>
                <a:srgbClr val="000000"/>
              </a:solidFill>
              <a:latin typeface="Arial"/>
            </a:endParaRPr>
          </a:p>
          <a:p>
            <a:pPr indent="0">
              <a:lnSpc>
                <a:spcPct val="90000"/>
              </a:lnSpc>
              <a:spcBef>
                <a:spcPts val="1001"/>
              </a:spcBef>
              <a:buNone/>
              <a:tabLst>
                <a:tab pos="0" algn="l"/>
              </a:tabLst>
            </a:pPr>
            <a:r>
              <a:rPr lang="hu-HU" sz="2400" b="0" strike="noStrike" spc="-1">
                <a:solidFill>
                  <a:srgbClr val="000000"/>
                </a:solidFill>
                <a:latin typeface="Calibri"/>
              </a:rPr>
              <a:t>Relációs adatmodell</a:t>
            </a:r>
            <a:endParaRPr lang="hu-HU" sz="2400" b="0" strike="noStrike" spc="-1">
              <a:solidFill>
                <a:srgbClr val="000000"/>
              </a:solidFill>
              <a:latin typeface="Arial"/>
            </a:endParaRPr>
          </a:p>
          <a:p>
            <a:pPr indent="0">
              <a:lnSpc>
                <a:spcPct val="90000"/>
              </a:lnSpc>
              <a:spcBef>
                <a:spcPts val="1001"/>
              </a:spcBef>
              <a:buNone/>
              <a:tabLst>
                <a:tab pos="0" algn="l"/>
              </a:tabLst>
            </a:pPr>
            <a:r>
              <a:rPr lang="hu-HU" sz="2400" b="0" strike="noStrike" spc="-1">
                <a:solidFill>
                  <a:srgbClr val="000000"/>
                </a:solidFill>
                <a:latin typeface="Calibri"/>
              </a:rPr>
              <a:t>Relációs algebra</a:t>
            </a:r>
            <a:endParaRPr lang="hu-HU" sz="2400" b="0" strike="noStrike" spc="-1">
              <a:solidFill>
                <a:srgbClr val="000000"/>
              </a:solidFill>
              <a:latin typeface="Arial"/>
            </a:endParaRPr>
          </a:p>
          <a:p>
            <a:pPr indent="0">
              <a:lnSpc>
                <a:spcPct val="90000"/>
              </a:lnSpc>
              <a:spcBef>
                <a:spcPts val="1001"/>
              </a:spcBef>
              <a:buNone/>
              <a:tabLst>
                <a:tab pos="0" algn="l"/>
              </a:tabLst>
            </a:pPr>
            <a:endParaRPr lang="hu-HU"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 name="Tartalom helye 3"/>
          <p:cNvGraphicFramePr/>
          <p:nvPr>
            <p:extLst>
              <p:ext uri="{D42A27DB-BD31-4B8C-83A1-F6EECF244321}">
                <p14:modId xmlns:p14="http://schemas.microsoft.com/office/powerpoint/2010/main" val="2550027809"/>
              </p:ext>
            </p:extLst>
          </p:nvPr>
        </p:nvGraphicFramePr>
        <p:xfrm>
          <a:off x="259200" y="947520"/>
          <a:ext cx="11161275" cy="4947435"/>
        </p:xfrm>
        <a:graphic>
          <a:graphicData uri="http://schemas.openxmlformats.org/drawingml/2006/table">
            <a:tbl>
              <a:tblPr/>
              <a:tblGrid>
                <a:gridCol w="1360594">
                  <a:extLst>
                    <a:ext uri="{9D8B030D-6E8A-4147-A177-3AD203B41FA5}">
                      <a16:colId xmlns:a16="http://schemas.microsoft.com/office/drawing/2014/main" val="20000"/>
                    </a:ext>
                  </a:extLst>
                </a:gridCol>
                <a:gridCol w="1390106">
                  <a:extLst>
                    <a:ext uri="{9D8B030D-6E8A-4147-A177-3AD203B41FA5}">
                      <a16:colId xmlns:a16="http://schemas.microsoft.com/office/drawing/2014/main" val="20001"/>
                    </a:ext>
                  </a:extLst>
                </a:gridCol>
                <a:gridCol w="1209403">
                  <a:extLst>
                    <a:ext uri="{9D8B030D-6E8A-4147-A177-3AD203B41FA5}">
                      <a16:colId xmlns:a16="http://schemas.microsoft.com/office/drawing/2014/main" val="20002"/>
                    </a:ext>
                  </a:extLst>
                </a:gridCol>
                <a:gridCol w="1390922">
                  <a:extLst>
                    <a:ext uri="{9D8B030D-6E8A-4147-A177-3AD203B41FA5}">
                      <a16:colId xmlns:a16="http://schemas.microsoft.com/office/drawing/2014/main" val="20003"/>
                    </a:ext>
                  </a:extLst>
                </a:gridCol>
                <a:gridCol w="1495425">
                  <a:extLst>
                    <a:ext uri="{9D8B030D-6E8A-4147-A177-3AD203B41FA5}">
                      <a16:colId xmlns:a16="http://schemas.microsoft.com/office/drawing/2014/main" val="20004"/>
                    </a:ext>
                  </a:extLst>
                </a:gridCol>
                <a:gridCol w="1733550">
                  <a:extLst>
                    <a:ext uri="{9D8B030D-6E8A-4147-A177-3AD203B41FA5}">
                      <a16:colId xmlns:a16="http://schemas.microsoft.com/office/drawing/2014/main" val="20005"/>
                    </a:ext>
                  </a:extLst>
                </a:gridCol>
                <a:gridCol w="1333500">
                  <a:extLst>
                    <a:ext uri="{9D8B030D-6E8A-4147-A177-3AD203B41FA5}">
                      <a16:colId xmlns:a16="http://schemas.microsoft.com/office/drawing/2014/main" val="20006"/>
                    </a:ext>
                  </a:extLst>
                </a:gridCol>
                <a:gridCol w="1247775">
                  <a:extLst>
                    <a:ext uri="{9D8B030D-6E8A-4147-A177-3AD203B41FA5}">
                      <a16:colId xmlns:a16="http://schemas.microsoft.com/office/drawing/2014/main" val="20007"/>
                    </a:ext>
                  </a:extLst>
                </a:gridCol>
              </a:tblGrid>
              <a:tr h="1289880">
                <a:tc>
                  <a:txBody>
                    <a:bodyPr/>
                    <a:lstStyle/>
                    <a:p>
                      <a:pPr>
                        <a:lnSpc>
                          <a:spcPct val="100000"/>
                        </a:lnSpc>
                      </a:pPr>
                      <a:r>
                        <a:rPr lang="hu-HU" sz="2400" b="1" strike="noStrike" spc="-1" dirty="0">
                          <a:solidFill>
                            <a:schemeClr val="lt1"/>
                          </a:solidFill>
                          <a:latin typeface="Calibri"/>
                        </a:rPr>
                        <a:t>REAL WORLD</a:t>
                      </a:r>
                      <a:endParaRPr lang="hu-HU" sz="2400" b="0" strike="noStrike" spc="-1" dirty="0">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nSpc>
                          <a:spcPct val="100000"/>
                        </a:lnSpc>
                      </a:pPr>
                      <a:r>
                        <a:rPr lang="hu-HU" sz="2400" b="1" strike="noStrike" spc="-1" dirty="0">
                          <a:solidFill>
                            <a:schemeClr val="lt1"/>
                          </a:solidFill>
                          <a:latin typeface="Calibri"/>
                        </a:rPr>
                        <a:t>EXAMPLE</a:t>
                      </a:r>
                      <a:endParaRPr lang="hu-HU" sz="2400" b="0" strike="noStrike" spc="-1" dirty="0">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nSpc>
                          <a:spcPct val="100000"/>
                        </a:lnSpc>
                      </a:pPr>
                      <a:r>
                        <a:rPr lang="hu-HU" sz="2400" b="1" strike="noStrike" spc="-1" dirty="0">
                          <a:solidFill>
                            <a:schemeClr val="lt1"/>
                          </a:solidFill>
                          <a:latin typeface="Calibri"/>
                        </a:rPr>
                        <a:t>FILE PROCESSING</a:t>
                      </a:r>
                      <a:endParaRPr lang="hu-HU" sz="2400" b="0" strike="noStrike" spc="-1" dirty="0">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nSpc>
                          <a:spcPct val="100000"/>
                        </a:lnSpc>
                      </a:pPr>
                      <a:r>
                        <a:rPr lang="hu-HU" sz="2400" b="1" strike="noStrike" spc="-1" dirty="0">
                          <a:solidFill>
                            <a:schemeClr val="lt1"/>
                          </a:solidFill>
                          <a:latin typeface="Calibri"/>
                        </a:rPr>
                        <a:t>HIERARCHICAL MODEL</a:t>
                      </a:r>
                      <a:endParaRPr lang="hu-HU" sz="2400" b="0" strike="noStrike" spc="-1" dirty="0">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nSpc>
                          <a:spcPct val="100000"/>
                        </a:lnSpc>
                      </a:pPr>
                      <a:r>
                        <a:rPr lang="hu-HU" sz="2400" b="1" strike="noStrike" spc="-1" dirty="0">
                          <a:solidFill>
                            <a:schemeClr val="lt1"/>
                          </a:solidFill>
                          <a:latin typeface="Calibri"/>
                        </a:rPr>
                        <a:t>NETWORK MODEL</a:t>
                      </a:r>
                      <a:endParaRPr lang="hu-HU" sz="2400" b="0" strike="noStrike" spc="-1" dirty="0">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nSpc>
                          <a:spcPct val="100000"/>
                        </a:lnSpc>
                      </a:pPr>
                      <a:r>
                        <a:rPr lang="hu-HU" sz="2400" b="1" strike="noStrike" spc="-1" dirty="0">
                          <a:solidFill>
                            <a:schemeClr val="lt1"/>
                          </a:solidFill>
                          <a:latin typeface="Calibri"/>
                        </a:rPr>
                        <a:t>RELATIONAL MODEL</a:t>
                      </a:r>
                      <a:endParaRPr lang="hu-HU" sz="2400" b="0" strike="noStrike" spc="-1" dirty="0">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nSpc>
                          <a:spcPct val="100000"/>
                        </a:lnSpc>
                      </a:pPr>
                      <a:r>
                        <a:rPr lang="hu-HU" sz="2400" b="1" strike="noStrike" spc="-1" dirty="0">
                          <a:solidFill>
                            <a:schemeClr val="lt1"/>
                          </a:solidFill>
                          <a:latin typeface="Calibri"/>
                        </a:rPr>
                        <a:t>ER MODEL</a:t>
                      </a:r>
                      <a:endParaRPr lang="hu-HU" sz="2400" b="0" strike="noStrike" spc="-1" dirty="0">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nSpc>
                          <a:spcPct val="100000"/>
                        </a:lnSpc>
                        <a:tabLst>
                          <a:tab pos="895350" algn="l"/>
                          <a:tab pos="1343025" algn="l"/>
                        </a:tabLst>
                      </a:pPr>
                      <a:r>
                        <a:rPr lang="hu-HU" sz="2400" b="1" strike="noStrike" spc="-1" dirty="0">
                          <a:solidFill>
                            <a:schemeClr val="lt1"/>
                          </a:solidFill>
                          <a:latin typeface="Calibri"/>
                        </a:rPr>
                        <a:t>OO MODEL</a:t>
                      </a:r>
                      <a:endParaRPr lang="hu-HU" sz="2400" b="0" strike="noStrike" spc="-1" dirty="0">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896325">
                <a:tc>
                  <a:txBody>
                    <a:bodyPr/>
                    <a:lstStyle/>
                    <a:p>
                      <a:pPr>
                        <a:lnSpc>
                          <a:spcPct val="100000"/>
                        </a:lnSpc>
                      </a:pPr>
                      <a:r>
                        <a:rPr lang="hu-HU" sz="2000" b="1" strike="noStrike" spc="-1" dirty="0">
                          <a:solidFill>
                            <a:schemeClr val="lt1"/>
                          </a:solidFill>
                          <a:latin typeface="Calibri"/>
                        </a:rPr>
                        <a:t>A </a:t>
                      </a:r>
                      <a:r>
                        <a:rPr lang="hu-HU" sz="2000" b="1" strike="noStrike" spc="-1" dirty="0" err="1">
                          <a:solidFill>
                            <a:schemeClr val="lt1"/>
                          </a:solidFill>
                          <a:latin typeface="Calibri"/>
                        </a:rPr>
                        <a:t>group</a:t>
                      </a:r>
                      <a:r>
                        <a:rPr lang="hu-HU" sz="2000" b="1" strike="noStrike" spc="-1" dirty="0">
                          <a:solidFill>
                            <a:schemeClr val="lt1"/>
                          </a:solidFill>
                          <a:latin typeface="Calibri"/>
                        </a:rPr>
                        <a:t> of </a:t>
                      </a:r>
                      <a:r>
                        <a:rPr lang="hu-HU" sz="2000" b="1" strike="noStrike" spc="-1" dirty="0" err="1">
                          <a:solidFill>
                            <a:schemeClr val="lt1"/>
                          </a:solidFill>
                          <a:latin typeface="Calibri"/>
                        </a:rPr>
                        <a:t>vendors</a:t>
                      </a:r>
                      <a:endParaRPr lang="hu-HU" sz="2000" b="0" strike="noStrike" spc="-1" dirty="0">
                        <a:solidFill>
                          <a:srgbClr val="000000"/>
                        </a:solidFill>
                        <a:latin typeface="Arial"/>
                      </a:endParaRPr>
                    </a:p>
                  </a:txBody>
                  <a:tcPr marL="68400" marR="68400">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solidFill>
                  </a:tcPr>
                </a:tc>
                <a:tc>
                  <a:txBody>
                    <a:bodyPr/>
                    <a:lstStyle/>
                    <a:p>
                      <a:pPr>
                        <a:lnSpc>
                          <a:spcPct val="100000"/>
                        </a:lnSpc>
                      </a:pPr>
                      <a:r>
                        <a:rPr lang="hu-HU" sz="2000" b="0" strike="noStrike" spc="-1" dirty="0" err="1">
                          <a:solidFill>
                            <a:schemeClr val="dk1"/>
                          </a:solidFill>
                          <a:latin typeface="Calibri"/>
                        </a:rPr>
                        <a:t>Vendor</a:t>
                      </a:r>
                      <a:r>
                        <a:rPr lang="hu-HU" sz="2000" b="0" strike="noStrike" spc="-1" dirty="0">
                          <a:solidFill>
                            <a:schemeClr val="dk1"/>
                          </a:solidFill>
                          <a:latin typeface="Calibri"/>
                        </a:rPr>
                        <a:t> file </a:t>
                      </a:r>
                      <a:r>
                        <a:rPr lang="hu-HU" sz="2000" b="0" strike="noStrike" spc="-1" dirty="0" err="1">
                          <a:solidFill>
                            <a:schemeClr val="dk1"/>
                          </a:solidFill>
                          <a:latin typeface="Calibri"/>
                        </a:rPr>
                        <a:t>cabinet</a:t>
                      </a:r>
                      <a:endParaRPr lang="hu-HU" sz="2000" b="0" strike="noStrike" spc="-1" dirty="0">
                        <a:solidFill>
                          <a:srgbClr val="000000"/>
                        </a:solidFill>
                        <a:latin typeface="Arial"/>
                      </a:endParaRPr>
                    </a:p>
                  </a:txBody>
                  <a:tcPr marL="68400" marR="68400">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D1DEEF"/>
                    </a:solidFill>
                  </a:tcPr>
                </a:tc>
                <a:tc>
                  <a:txBody>
                    <a:bodyPr/>
                    <a:lstStyle/>
                    <a:p>
                      <a:pPr>
                        <a:lnSpc>
                          <a:spcPct val="100000"/>
                        </a:lnSpc>
                      </a:pPr>
                      <a:r>
                        <a:rPr lang="hu-HU" sz="2000" b="0" strike="noStrike" spc="-1" dirty="0">
                          <a:solidFill>
                            <a:schemeClr val="dk1"/>
                          </a:solidFill>
                          <a:latin typeface="Calibri"/>
                        </a:rPr>
                        <a:t>File</a:t>
                      </a:r>
                      <a:endParaRPr lang="hu-HU" sz="2000" b="0" strike="noStrike" spc="-1" dirty="0">
                        <a:solidFill>
                          <a:srgbClr val="000000"/>
                        </a:solidFill>
                        <a:latin typeface="Arial"/>
                      </a:endParaRPr>
                    </a:p>
                  </a:txBody>
                  <a:tcPr marL="68400" marR="68400">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D1DEEF"/>
                    </a:solidFill>
                  </a:tcPr>
                </a:tc>
                <a:tc>
                  <a:txBody>
                    <a:bodyPr/>
                    <a:lstStyle/>
                    <a:p>
                      <a:pPr>
                        <a:lnSpc>
                          <a:spcPct val="100000"/>
                        </a:lnSpc>
                        <a:tabLst>
                          <a:tab pos="0" algn="l"/>
                        </a:tabLst>
                      </a:pPr>
                      <a:r>
                        <a:rPr lang="hu-HU" sz="2000" b="0" strike="noStrike" spc="-1" dirty="0" err="1">
                          <a:solidFill>
                            <a:schemeClr val="dk1"/>
                          </a:solidFill>
                          <a:latin typeface="Calibri"/>
                        </a:rPr>
                        <a:t>Segment</a:t>
                      </a:r>
                      <a:r>
                        <a:rPr lang="hu-HU" sz="2000" b="0" strike="noStrike" spc="-1" dirty="0">
                          <a:solidFill>
                            <a:schemeClr val="dk1"/>
                          </a:solidFill>
                          <a:latin typeface="Calibri"/>
                        </a:rPr>
                        <a:t> </a:t>
                      </a:r>
                      <a:r>
                        <a:rPr lang="hu-HU" sz="2000" b="0" strike="noStrike" spc="-1" dirty="0" err="1">
                          <a:solidFill>
                            <a:schemeClr val="dk1"/>
                          </a:solidFill>
                          <a:latin typeface="Calibri"/>
                        </a:rPr>
                        <a:t>type</a:t>
                      </a:r>
                      <a:endParaRPr lang="hu-HU" sz="2000" b="0" strike="noStrike" spc="-1" dirty="0">
                        <a:solidFill>
                          <a:srgbClr val="000000"/>
                        </a:solidFill>
                        <a:latin typeface="Arial"/>
                      </a:endParaRPr>
                    </a:p>
                  </a:txBody>
                  <a:tcPr marL="68400" marR="68400">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D1DEEF"/>
                    </a:solidFill>
                  </a:tcPr>
                </a:tc>
                <a:tc>
                  <a:txBody>
                    <a:bodyPr/>
                    <a:lstStyle/>
                    <a:p>
                      <a:pPr>
                        <a:lnSpc>
                          <a:spcPct val="100000"/>
                        </a:lnSpc>
                      </a:pPr>
                      <a:r>
                        <a:rPr lang="hu-HU" sz="2000" b="0" strike="noStrike" spc="-1" dirty="0" err="1">
                          <a:solidFill>
                            <a:schemeClr val="dk1"/>
                          </a:solidFill>
                          <a:latin typeface="Calibri"/>
                        </a:rPr>
                        <a:t>Record</a:t>
                      </a:r>
                      <a:r>
                        <a:rPr lang="hu-HU" sz="2000" b="0" strike="noStrike" spc="-1" dirty="0">
                          <a:solidFill>
                            <a:schemeClr val="dk1"/>
                          </a:solidFill>
                          <a:latin typeface="Calibri"/>
                        </a:rPr>
                        <a:t> </a:t>
                      </a:r>
                      <a:r>
                        <a:rPr lang="hu-HU" sz="2000" b="0" strike="noStrike" spc="-1" dirty="0" err="1">
                          <a:solidFill>
                            <a:schemeClr val="dk1"/>
                          </a:solidFill>
                          <a:latin typeface="Calibri"/>
                        </a:rPr>
                        <a:t>type</a:t>
                      </a:r>
                      <a:endParaRPr lang="hu-HU" sz="2000" b="0" strike="noStrike" spc="-1" dirty="0">
                        <a:solidFill>
                          <a:srgbClr val="000000"/>
                        </a:solidFill>
                        <a:latin typeface="Arial"/>
                      </a:endParaRPr>
                    </a:p>
                  </a:txBody>
                  <a:tcPr marL="68400" marR="68400">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D1DEEF"/>
                    </a:solidFill>
                  </a:tcPr>
                </a:tc>
                <a:tc>
                  <a:txBody>
                    <a:bodyPr/>
                    <a:lstStyle/>
                    <a:p>
                      <a:pPr>
                        <a:lnSpc>
                          <a:spcPct val="100000"/>
                        </a:lnSpc>
                      </a:pPr>
                      <a:r>
                        <a:rPr lang="hu-HU" sz="2000" b="0" strike="noStrike" spc="-1" dirty="0" err="1">
                          <a:solidFill>
                            <a:schemeClr val="dk1"/>
                          </a:solidFill>
                          <a:latin typeface="Calibri"/>
                        </a:rPr>
                        <a:t>Relation</a:t>
                      </a:r>
                      <a:endParaRPr lang="hu-HU" sz="2000" b="0" strike="noStrike" spc="-1" dirty="0">
                        <a:solidFill>
                          <a:srgbClr val="000000"/>
                        </a:solidFill>
                        <a:latin typeface="Arial"/>
                      </a:endParaRPr>
                    </a:p>
                  </a:txBody>
                  <a:tcPr marL="68400" marR="68400">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D1DEEF"/>
                    </a:solidFill>
                  </a:tcPr>
                </a:tc>
                <a:tc>
                  <a:txBody>
                    <a:bodyPr/>
                    <a:lstStyle/>
                    <a:p>
                      <a:pPr>
                        <a:lnSpc>
                          <a:spcPct val="100000"/>
                        </a:lnSpc>
                      </a:pPr>
                      <a:r>
                        <a:rPr lang="hu-HU" sz="2000" b="0" strike="noStrike" spc="-1" dirty="0" err="1">
                          <a:solidFill>
                            <a:schemeClr val="dk1"/>
                          </a:solidFill>
                          <a:latin typeface="Calibri"/>
                        </a:rPr>
                        <a:t>Entity</a:t>
                      </a:r>
                      <a:r>
                        <a:rPr lang="hu-HU" sz="2000" b="0" strike="noStrike" spc="-1" dirty="0">
                          <a:solidFill>
                            <a:schemeClr val="dk1"/>
                          </a:solidFill>
                          <a:latin typeface="Calibri"/>
                        </a:rPr>
                        <a:t> </a:t>
                      </a:r>
                      <a:r>
                        <a:rPr lang="hu-HU" sz="2000" b="0" strike="noStrike" spc="-1" dirty="0" err="1">
                          <a:solidFill>
                            <a:schemeClr val="dk1"/>
                          </a:solidFill>
                          <a:latin typeface="Calibri"/>
                        </a:rPr>
                        <a:t>set</a:t>
                      </a:r>
                      <a:endParaRPr lang="hu-HU" sz="2000" b="0" strike="noStrike" spc="-1" dirty="0">
                        <a:solidFill>
                          <a:srgbClr val="000000"/>
                        </a:solidFill>
                        <a:latin typeface="Arial"/>
                      </a:endParaRPr>
                    </a:p>
                  </a:txBody>
                  <a:tcPr marL="68400" marR="68400">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D1DEEF"/>
                    </a:solidFill>
                  </a:tcPr>
                </a:tc>
                <a:tc>
                  <a:txBody>
                    <a:bodyPr/>
                    <a:lstStyle/>
                    <a:p>
                      <a:pPr>
                        <a:lnSpc>
                          <a:spcPct val="100000"/>
                        </a:lnSpc>
                      </a:pPr>
                      <a:r>
                        <a:rPr lang="hu-HU" sz="2000" b="0" strike="noStrike" spc="-1" dirty="0" err="1">
                          <a:solidFill>
                            <a:schemeClr val="dk1"/>
                          </a:solidFill>
                          <a:latin typeface="Calibri"/>
                        </a:rPr>
                        <a:t>Class</a:t>
                      </a:r>
                      <a:endParaRPr lang="hu-HU" sz="2000" b="0" strike="noStrike" spc="-1" dirty="0">
                        <a:solidFill>
                          <a:srgbClr val="000000"/>
                        </a:solidFill>
                        <a:latin typeface="Arial"/>
                      </a:endParaRPr>
                    </a:p>
                  </a:txBody>
                  <a:tcPr marL="68400" marR="68400">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D1DEEF"/>
                    </a:solidFill>
                  </a:tcPr>
                </a:tc>
                <a:extLst>
                  <a:ext uri="{0D108BD9-81ED-4DB2-BD59-A6C34878D82A}">
                    <a16:rowId xmlns:a16="http://schemas.microsoft.com/office/drawing/2014/main" val="10001"/>
                  </a:ext>
                </a:extLst>
              </a:tr>
              <a:tr h="895350">
                <a:tc>
                  <a:txBody>
                    <a:bodyPr/>
                    <a:lstStyle/>
                    <a:p>
                      <a:pPr>
                        <a:lnSpc>
                          <a:spcPct val="100000"/>
                        </a:lnSpc>
                      </a:pPr>
                      <a:r>
                        <a:rPr lang="hu-HU" sz="2000" b="1" strike="noStrike" spc="-1" dirty="0">
                          <a:solidFill>
                            <a:schemeClr val="lt1"/>
                          </a:solidFill>
                          <a:latin typeface="Calibri"/>
                        </a:rPr>
                        <a:t>A </a:t>
                      </a:r>
                      <a:r>
                        <a:rPr lang="hu-HU" sz="2000" b="1" strike="noStrike" spc="-1" dirty="0" err="1">
                          <a:solidFill>
                            <a:schemeClr val="lt1"/>
                          </a:solidFill>
                          <a:latin typeface="Calibri"/>
                        </a:rPr>
                        <a:t>single</a:t>
                      </a:r>
                      <a:r>
                        <a:rPr lang="hu-HU" sz="2000" b="1" strike="noStrike" spc="-1" dirty="0">
                          <a:solidFill>
                            <a:schemeClr val="lt1"/>
                          </a:solidFill>
                          <a:latin typeface="Calibri"/>
                        </a:rPr>
                        <a:t> </a:t>
                      </a:r>
                      <a:r>
                        <a:rPr lang="hu-HU" sz="2000" b="1" strike="noStrike" spc="-1" dirty="0" err="1">
                          <a:solidFill>
                            <a:schemeClr val="lt1"/>
                          </a:solidFill>
                          <a:latin typeface="Calibri"/>
                        </a:rPr>
                        <a:t>vendor</a:t>
                      </a:r>
                      <a:endParaRPr lang="hu-HU" sz="2000" b="0" strike="noStrike" spc="-1" dirty="0">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nSpc>
                          <a:spcPct val="100000"/>
                        </a:lnSpc>
                      </a:pPr>
                      <a:r>
                        <a:rPr lang="hu-HU" sz="2000" b="0" strike="noStrike" spc="-1" dirty="0">
                          <a:solidFill>
                            <a:schemeClr val="dk1"/>
                          </a:solidFill>
                          <a:latin typeface="Calibri"/>
                        </a:rPr>
                        <a:t>Global </a:t>
                      </a:r>
                      <a:r>
                        <a:rPr lang="hu-HU" sz="2000" b="0" strike="noStrike" spc="-1" dirty="0" err="1">
                          <a:solidFill>
                            <a:schemeClr val="dk1"/>
                          </a:solidFill>
                          <a:latin typeface="Calibri"/>
                        </a:rPr>
                        <a:t>Supplies</a:t>
                      </a:r>
                      <a:endParaRPr lang="hu-HU" sz="2000" b="0" strike="noStrike" spc="-1" dirty="0">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lstStyle/>
                    <a:p>
                      <a:pPr>
                        <a:lnSpc>
                          <a:spcPct val="100000"/>
                        </a:lnSpc>
                      </a:pPr>
                      <a:r>
                        <a:rPr lang="hu-HU" sz="2000" b="0" strike="noStrike" spc="-1" dirty="0" err="1">
                          <a:solidFill>
                            <a:schemeClr val="dk1"/>
                          </a:solidFill>
                          <a:latin typeface="Calibri"/>
                        </a:rPr>
                        <a:t>Record</a:t>
                      </a:r>
                      <a:endParaRPr lang="hu-HU" sz="2000" b="0" strike="noStrike" spc="-1" dirty="0">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lstStyle/>
                    <a:p>
                      <a:pPr>
                        <a:lnSpc>
                          <a:spcPct val="100000"/>
                        </a:lnSpc>
                      </a:pPr>
                      <a:r>
                        <a:rPr lang="hu-HU" sz="2000" b="0" strike="noStrike" spc="-1" dirty="0" err="1">
                          <a:solidFill>
                            <a:schemeClr val="dk1"/>
                          </a:solidFill>
                          <a:latin typeface="Calibri"/>
                        </a:rPr>
                        <a:t>Segment</a:t>
                      </a:r>
                      <a:r>
                        <a:rPr lang="hu-HU" sz="2000" b="0" strike="noStrike" spc="-1" dirty="0">
                          <a:solidFill>
                            <a:schemeClr val="dk1"/>
                          </a:solidFill>
                          <a:latin typeface="Calibri"/>
                        </a:rPr>
                        <a:t> </a:t>
                      </a:r>
                      <a:r>
                        <a:rPr lang="hu-HU" sz="2000" b="0" strike="noStrike" spc="-1" dirty="0" err="1">
                          <a:solidFill>
                            <a:schemeClr val="dk1"/>
                          </a:solidFill>
                          <a:latin typeface="Calibri"/>
                        </a:rPr>
                        <a:t>occurrence</a:t>
                      </a:r>
                      <a:endParaRPr lang="hu-HU" sz="2000" b="0" strike="noStrike" spc="-1" dirty="0">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lstStyle/>
                    <a:p>
                      <a:pPr>
                        <a:lnSpc>
                          <a:spcPct val="100000"/>
                        </a:lnSpc>
                      </a:pPr>
                      <a:r>
                        <a:rPr lang="hu-HU" sz="2000" b="0" strike="noStrike" spc="-1" dirty="0" err="1">
                          <a:solidFill>
                            <a:schemeClr val="dk1"/>
                          </a:solidFill>
                          <a:latin typeface="Calibri"/>
                        </a:rPr>
                        <a:t>Current</a:t>
                      </a:r>
                      <a:r>
                        <a:rPr lang="hu-HU" sz="2000" b="0" strike="noStrike" spc="-1" dirty="0">
                          <a:solidFill>
                            <a:schemeClr val="dk1"/>
                          </a:solidFill>
                          <a:latin typeface="Calibri"/>
                        </a:rPr>
                        <a:t> </a:t>
                      </a:r>
                      <a:r>
                        <a:rPr lang="hu-HU" sz="2000" b="0" strike="noStrike" spc="-1" dirty="0" err="1">
                          <a:solidFill>
                            <a:schemeClr val="dk1"/>
                          </a:solidFill>
                          <a:latin typeface="Calibri"/>
                        </a:rPr>
                        <a:t>record</a:t>
                      </a:r>
                      <a:endParaRPr lang="hu-HU" sz="2000" b="0" strike="noStrike" spc="-1" dirty="0">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lstStyle/>
                    <a:p>
                      <a:pPr>
                        <a:lnSpc>
                          <a:spcPct val="100000"/>
                        </a:lnSpc>
                      </a:pPr>
                      <a:r>
                        <a:rPr lang="hu-HU" sz="2000" b="0" strike="noStrike" spc="-1" dirty="0" err="1">
                          <a:solidFill>
                            <a:schemeClr val="dk1"/>
                          </a:solidFill>
                          <a:latin typeface="Calibri"/>
                        </a:rPr>
                        <a:t>Row</a:t>
                      </a:r>
                      <a:r>
                        <a:rPr lang="hu-HU" sz="2000" b="0" strike="noStrike" spc="-1" dirty="0">
                          <a:solidFill>
                            <a:schemeClr val="dk1"/>
                          </a:solidFill>
                          <a:latin typeface="Calibri"/>
                        </a:rPr>
                        <a:t> (</a:t>
                      </a:r>
                      <a:r>
                        <a:rPr lang="hu-HU" sz="2000" b="0" strike="noStrike" spc="-1" dirty="0" err="1">
                          <a:solidFill>
                            <a:schemeClr val="dk1"/>
                          </a:solidFill>
                          <a:latin typeface="Calibri"/>
                        </a:rPr>
                        <a:t>tuple</a:t>
                      </a:r>
                      <a:r>
                        <a:rPr lang="hu-HU" sz="2000" b="0" strike="noStrike" spc="-1" dirty="0">
                          <a:solidFill>
                            <a:schemeClr val="dk1"/>
                          </a:solidFill>
                          <a:latin typeface="Calibri"/>
                        </a:rPr>
                        <a:t>)</a:t>
                      </a:r>
                      <a:endParaRPr lang="hu-HU" sz="2000" b="0" strike="noStrike" spc="-1" dirty="0">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lstStyle/>
                    <a:p>
                      <a:pPr>
                        <a:lnSpc>
                          <a:spcPct val="100000"/>
                        </a:lnSpc>
                      </a:pPr>
                      <a:r>
                        <a:rPr lang="hu-HU" sz="2000" b="0" strike="noStrike" spc="-1" dirty="0" err="1">
                          <a:solidFill>
                            <a:schemeClr val="dk1"/>
                          </a:solidFill>
                          <a:latin typeface="Calibri"/>
                        </a:rPr>
                        <a:t>Entity</a:t>
                      </a:r>
                      <a:r>
                        <a:rPr lang="hu-HU" sz="2000" b="0" strike="noStrike" spc="-1" dirty="0">
                          <a:solidFill>
                            <a:schemeClr val="dk1"/>
                          </a:solidFill>
                          <a:latin typeface="Calibri"/>
                        </a:rPr>
                        <a:t> </a:t>
                      </a:r>
                      <a:r>
                        <a:rPr lang="hu-HU" sz="2000" b="0" strike="noStrike" spc="-1" dirty="0" err="1">
                          <a:solidFill>
                            <a:schemeClr val="dk1"/>
                          </a:solidFill>
                          <a:latin typeface="Calibri"/>
                        </a:rPr>
                        <a:t>occurrence</a:t>
                      </a:r>
                      <a:endParaRPr lang="hu-HU" sz="2000" b="0" strike="noStrike" spc="-1" dirty="0">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lstStyle/>
                    <a:p>
                      <a:pPr>
                        <a:lnSpc>
                          <a:spcPct val="100000"/>
                        </a:lnSpc>
                      </a:pPr>
                      <a:r>
                        <a:rPr lang="hu-HU" sz="2000" b="0" strike="noStrike" spc="-1" dirty="0" err="1">
                          <a:solidFill>
                            <a:schemeClr val="dk1"/>
                          </a:solidFill>
                          <a:latin typeface="Calibri"/>
                        </a:rPr>
                        <a:t>Object</a:t>
                      </a:r>
                      <a:r>
                        <a:rPr lang="hu-HU" sz="2000" b="0" strike="noStrike" spc="-1" dirty="0">
                          <a:solidFill>
                            <a:schemeClr val="dk1"/>
                          </a:solidFill>
                          <a:latin typeface="Calibri"/>
                        </a:rPr>
                        <a:t> </a:t>
                      </a:r>
                      <a:r>
                        <a:rPr lang="hu-HU" sz="2000" b="0" strike="noStrike" spc="-1" dirty="0" err="1">
                          <a:solidFill>
                            <a:schemeClr val="dk1"/>
                          </a:solidFill>
                          <a:latin typeface="Calibri"/>
                        </a:rPr>
                        <a:t>instance</a:t>
                      </a:r>
                      <a:endParaRPr lang="hu-HU" sz="2000" b="0" strike="noStrike" spc="-1" dirty="0">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extLst>
                  <a:ext uri="{0D108BD9-81ED-4DB2-BD59-A6C34878D82A}">
                    <a16:rowId xmlns:a16="http://schemas.microsoft.com/office/drawing/2014/main" val="10002"/>
                  </a:ext>
                </a:extLst>
              </a:tr>
              <a:tr h="860040">
                <a:tc>
                  <a:txBody>
                    <a:bodyPr/>
                    <a:lstStyle/>
                    <a:p>
                      <a:pPr>
                        <a:lnSpc>
                          <a:spcPct val="100000"/>
                        </a:lnSpc>
                      </a:pPr>
                      <a:r>
                        <a:rPr lang="hu-HU" sz="2000" b="1" strike="noStrike" spc="-1" dirty="0">
                          <a:solidFill>
                            <a:schemeClr val="lt1"/>
                          </a:solidFill>
                          <a:latin typeface="Calibri"/>
                        </a:rPr>
                        <a:t>The </a:t>
                      </a:r>
                      <a:r>
                        <a:rPr lang="hu-HU" sz="2000" b="1" strike="noStrike" spc="-1" dirty="0" err="1">
                          <a:solidFill>
                            <a:schemeClr val="lt1"/>
                          </a:solidFill>
                          <a:latin typeface="Calibri"/>
                        </a:rPr>
                        <a:t>contact</a:t>
                      </a:r>
                      <a:r>
                        <a:rPr lang="hu-HU" sz="2000" b="1" strike="noStrike" spc="-1" dirty="0">
                          <a:solidFill>
                            <a:schemeClr val="lt1"/>
                          </a:solidFill>
                          <a:latin typeface="Calibri"/>
                        </a:rPr>
                        <a:t> </a:t>
                      </a:r>
                      <a:r>
                        <a:rPr lang="hu-HU" sz="2000" b="1" strike="noStrike" spc="-1" dirty="0" err="1">
                          <a:solidFill>
                            <a:schemeClr val="lt1"/>
                          </a:solidFill>
                          <a:latin typeface="Calibri"/>
                        </a:rPr>
                        <a:t>name</a:t>
                      </a:r>
                      <a:endParaRPr lang="hu-HU" sz="2000" b="0" strike="noStrike" spc="-1" dirty="0">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nSpc>
                          <a:spcPct val="100000"/>
                        </a:lnSpc>
                      </a:pPr>
                      <a:r>
                        <a:rPr lang="hu-HU" sz="2000" b="0" strike="noStrike" spc="-1" dirty="0" err="1">
                          <a:solidFill>
                            <a:schemeClr val="dk1"/>
                          </a:solidFill>
                          <a:latin typeface="Calibri"/>
                        </a:rPr>
                        <a:t>Johnny</a:t>
                      </a:r>
                      <a:r>
                        <a:rPr lang="hu-HU" sz="2000" b="0" strike="noStrike" spc="-1" dirty="0">
                          <a:solidFill>
                            <a:schemeClr val="dk1"/>
                          </a:solidFill>
                          <a:latin typeface="Calibri"/>
                        </a:rPr>
                        <a:t> </a:t>
                      </a:r>
                      <a:r>
                        <a:rPr lang="hu-HU" sz="2000" b="0" strike="noStrike" spc="-1" dirty="0" err="1">
                          <a:solidFill>
                            <a:schemeClr val="dk1"/>
                          </a:solidFill>
                          <a:latin typeface="Calibri"/>
                        </a:rPr>
                        <a:t>Ventura</a:t>
                      </a:r>
                      <a:endParaRPr lang="hu-HU" sz="2000" b="0" strike="noStrike" spc="-1" dirty="0">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1DEEF"/>
                    </a:solidFill>
                  </a:tcPr>
                </a:tc>
                <a:tc>
                  <a:txBody>
                    <a:bodyPr/>
                    <a:lstStyle/>
                    <a:p>
                      <a:pPr>
                        <a:lnSpc>
                          <a:spcPct val="100000"/>
                        </a:lnSpc>
                      </a:pPr>
                      <a:r>
                        <a:rPr lang="hu-HU" sz="2000" b="0" strike="noStrike" spc="-1" dirty="0" err="1">
                          <a:solidFill>
                            <a:schemeClr val="dk1"/>
                          </a:solidFill>
                          <a:latin typeface="Calibri"/>
                        </a:rPr>
                        <a:t>Field</a:t>
                      </a:r>
                      <a:endParaRPr lang="hu-HU" sz="2000" b="0" strike="noStrike" spc="-1" dirty="0">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1DEEF"/>
                    </a:solidFill>
                  </a:tcPr>
                </a:tc>
                <a:tc>
                  <a:txBody>
                    <a:bodyPr/>
                    <a:lstStyle/>
                    <a:p>
                      <a:pPr>
                        <a:lnSpc>
                          <a:spcPct val="100000"/>
                        </a:lnSpc>
                      </a:pPr>
                      <a:r>
                        <a:rPr lang="hu-HU" sz="2000" b="0" strike="noStrike" spc="-1" dirty="0" err="1">
                          <a:solidFill>
                            <a:schemeClr val="dk1"/>
                          </a:solidFill>
                          <a:latin typeface="Calibri"/>
                        </a:rPr>
                        <a:t>Segment</a:t>
                      </a:r>
                      <a:r>
                        <a:rPr lang="hu-HU" sz="2000" b="0" strike="noStrike" spc="-1" dirty="0">
                          <a:solidFill>
                            <a:schemeClr val="dk1"/>
                          </a:solidFill>
                          <a:latin typeface="Calibri"/>
                        </a:rPr>
                        <a:t> </a:t>
                      </a:r>
                      <a:r>
                        <a:rPr lang="hu-HU" sz="2000" b="0" strike="noStrike" spc="-1" dirty="0" err="1">
                          <a:solidFill>
                            <a:schemeClr val="dk1"/>
                          </a:solidFill>
                          <a:latin typeface="Calibri"/>
                        </a:rPr>
                        <a:t>field</a:t>
                      </a:r>
                      <a:endParaRPr lang="hu-HU" sz="2000" b="0" strike="noStrike" spc="-1" dirty="0">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1DEEF"/>
                    </a:solidFill>
                  </a:tcPr>
                </a:tc>
                <a:tc>
                  <a:txBody>
                    <a:bodyPr/>
                    <a:lstStyle/>
                    <a:p>
                      <a:pPr>
                        <a:lnSpc>
                          <a:spcPct val="100000"/>
                        </a:lnSpc>
                      </a:pPr>
                      <a:r>
                        <a:rPr lang="hu-HU" sz="2000" b="0" strike="noStrike" spc="-1" dirty="0" err="1">
                          <a:solidFill>
                            <a:schemeClr val="dk1"/>
                          </a:solidFill>
                          <a:latin typeface="Calibri"/>
                        </a:rPr>
                        <a:t>Record</a:t>
                      </a:r>
                      <a:r>
                        <a:rPr lang="hu-HU" sz="2000" b="0" strike="noStrike" spc="-1" dirty="0">
                          <a:solidFill>
                            <a:schemeClr val="dk1"/>
                          </a:solidFill>
                          <a:latin typeface="Calibri"/>
                        </a:rPr>
                        <a:t> </a:t>
                      </a:r>
                      <a:r>
                        <a:rPr lang="hu-HU" sz="2000" b="0" strike="noStrike" spc="-1" dirty="0" err="1">
                          <a:solidFill>
                            <a:schemeClr val="dk1"/>
                          </a:solidFill>
                          <a:latin typeface="Calibri"/>
                        </a:rPr>
                        <a:t>field</a:t>
                      </a:r>
                      <a:endParaRPr lang="hu-HU" sz="2000" b="0" strike="noStrike" spc="-1" dirty="0">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1DEEF"/>
                    </a:solidFill>
                  </a:tcPr>
                </a:tc>
                <a:tc>
                  <a:txBody>
                    <a:bodyPr/>
                    <a:lstStyle/>
                    <a:p>
                      <a:pPr>
                        <a:lnSpc>
                          <a:spcPct val="100000"/>
                        </a:lnSpc>
                      </a:pPr>
                      <a:r>
                        <a:rPr lang="hu-HU" sz="2000" b="0" strike="noStrike" spc="-1" dirty="0" err="1">
                          <a:solidFill>
                            <a:schemeClr val="dk1"/>
                          </a:solidFill>
                          <a:latin typeface="Calibri"/>
                        </a:rPr>
                        <a:t>Attribute</a:t>
                      </a:r>
                      <a:endParaRPr lang="hu-HU" sz="2000" b="0" strike="noStrike" spc="-1" dirty="0">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1DEEF"/>
                    </a:solidFill>
                  </a:tcPr>
                </a:tc>
                <a:tc>
                  <a:txBody>
                    <a:bodyPr/>
                    <a:lstStyle/>
                    <a:p>
                      <a:pPr>
                        <a:lnSpc>
                          <a:spcPct val="100000"/>
                        </a:lnSpc>
                      </a:pPr>
                      <a:r>
                        <a:rPr lang="hu-HU" sz="2000" b="0" strike="noStrike" spc="-1" dirty="0" err="1">
                          <a:solidFill>
                            <a:schemeClr val="dk1"/>
                          </a:solidFill>
                          <a:latin typeface="Calibri"/>
                        </a:rPr>
                        <a:t>Entity</a:t>
                      </a:r>
                      <a:r>
                        <a:rPr lang="hu-HU" sz="2000" b="0" strike="noStrike" spc="-1" dirty="0">
                          <a:solidFill>
                            <a:schemeClr val="dk1"/>
                          </a:solidFill>
                          <a:latin typeface="Calibri"/>
                        </a:rPr>
                        <a:t> </a:t>
                      </a:r>
                      <a:r>
                        <a:rPr lang="hu-HU" sz="2000" b="0" strike="noStrike" spc="-1" dirty="0" err="1">
                          <a:solidFill>
                            <a:schemeClr val="dk1"/>
                          </a:solidFill>
                          <a:latin typeface="Calibri"/>
                        </a:rPr>
                        <a:t>attribute</a:t>
                      </a:r>
                      <a:endParaRPr lang="hu-HU" sz="2000" b="0" strike="noStrike" spc="-1" dirty="0">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1DEEF"/>
                    </a:solidFill>
                  </a:tcPr>
                </a:tc>
                <a:tc>
                  <a:txBody>
                    <a:bodyPr/>
                    <a:lstStyle/>
                    <a:p>
                      <a:pPr>
                        <a:lnSpc>
                          <a:spcPct val="100000"/>
                        </a:lnSpc>
                      </a:pPr>
                      <a:r>
                        <a:rPr lang="hu-HU" sz="2000" b="0" strike="noStrike" spc="-1" dirty="0" err="1">
                          <a:solidFill>
                            <a:schemeClr val="dk1"/>
                          </a:solidFill>
                          <a:latin typeface="Calibri"/>
                        </a:rPr>
                        <a:t>Object</a:t>
                      </a:r>
                      <a:r>
                        <a:rPr lang="hu-HU" sz="2000" b="0" strike="noStrike" spc="-1" dirty="0">
                          <a:solidFill>
                            <a:schemeClr val="dk1"/>
                          </a:solidFill>
                          <a:latin typeface="Calibri"/>
                        </a:rPr>
                        <a:t> </a:t>
                      </a:r>
                      <a:r>
                        <a:rPr lang="hu-HU" sz="2000" b="0" strike="noStrike" spc="-1" dirty="0" err="1">
                          <a:solidFill>
                            <a:schemeClr val="dk1"/>
                          </a:solidFill>
                          <a:latin typeface="Calibri"/>
                        </a:rPr>
                        <a:t>attribute</a:t>
                      </a:r>
                      <a:endParaRPr lang="hu-HU" sz="2000" b="0" strike="noStrike" spc="-1" dirty="0">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1DEEF"/>
                    </a:solidFill>
                  </a:tcPr>
                </a:tc>
                <a:extLst>
                  <a:ext uri="{0D108BD9-81ED-4DB2-BD59-A6C34878D82A}">
                    <a16:rowId xmlns:a16="http://schemas.microsoft.com/office/drawing/2014/main" val="10003"/>
                  </a:ext>
                </a:extLst>
              </a:tr>
              <a:tr h="860040">
                <a:tc>
                  <a:txBody>
                    <a:bodyPr/>
                    <a:lstStyle/>
                    <a:p>
                      <a:pPr>
                        <a:lnSpc>
                          <a:spcPct val="100000"/>
                        </a:lnSpc>
                      </a:pPr>
                      <a:r>
                        <a:rPr lang="hu-HU" sz="2000" b="1" strike="noStrike" spc="-1" dirty="0">
                          <a:solidFill>
                            <a:schemeClr val="lt1"/>
                          </a:solidFill>
                          <a:latin typeface="Calibri"/>
                        </a:rPr>
                        <a:t>The </a:t>
                      </a:r>
                      <a:r>
                        <a:rPr lang="hu-HU" sz="2000" b="1" strike="noStrike" spc="-1" dirty="0" err="1">
                          <a:solidFill>
                            <a:schemeClr val="lt1"/>
                          </a:solidFill>
                          <a:latin typeface="Calibri"/>
                        </a:rPr>
                        <a:t>vendor</a:t>
                      </a:r>
                      <a:r>
                        <a:rPr lang="hu-HU" sz="2000" b="1" strike="noStrike" spc="-1" dirty="0">
                          <a:solidFill>
                            <a:schemeClr val="lt1"/>
                          </a:solidFill>
                          <a:latin typeface="Calibri"/>
                        </a:rPr>
                        <a:t> </a:t>
                      </a:r>
                      <a:r>
                        <a:rPr lang="hu-HU" sz="2000" b="1" strike="noStrike" spc="-1" dirty="0" err="1">
                          <a:solidFill>
                            <a:schemeClr val="lt1"/>
                          </a:solidFill>
                          <a:latin typeface="Calibri"/>
                        </a:rPr>
                        <a:t>identifier</a:t>
                      </a:r>
                      <a:endParaRPr lang="hu-HU" sz="2000" b="0" strike="noStrike" spc="-1" dirty="0">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nSpc>
                          <a:spcPct val="100000"/>
                        </a:lnSpc>
                      </a:pPr>
                      <a:r>
                        <a:rPr lang="hu-HU" sz="2000" b="0" strike="noStrike" spc="-1" dirty="0">
                          <a:solidFill>
                            <a:schemeClr val="dk1"/>
                          </a:solidFill>
                          <a:latin typeface="Calibri"/>
                        </a:rPr>
                        <a:t>G12987</a:t>
                      </a:r>
                      <a:endParaRPr lang="hu-HU" sz="2000" b="0" strike="noStrike" spc="-1" dirty="0">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lstStyle/>
                    <a:p>
                      <a:pPr>
                        <a:lnSpc>
                          <a:spcPct val="100000"/>
                        </a:lnSpc>
                      </a:pPr>
                      <a:r>
                        <a:rPr lang="hu-HU" sz="2000" b="0" strike="noStrike" spc="-1" dirty="0">
                          <a:solidFill>
                            <a:schemeClr val="dk1"/>
                          </a:solidFill>
                          <a:latin typeface="Calibri"/>
                        </a:rPr>
                        <a:t>Index</a:t>
                      </a:r>
                      <a:endParaRPr lang="hu-HU" sz="2000" b="0" strike="noStrike" spc="-1" dirty="0">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lstStyle/>
                    <a:p>
                      <a:pPr>
                        <a:lnSpc>
                          <a:spcPct val="100000"/>
                        </a:lnSpc>
                      </a:pPr>
                      <a:r>
                        <a:rPr lang="hu-HU" sz="2000" b="0" strike="noStrike" spc="-1" dirty="0" err="1">
                          <a:solidFill>
                            <a:schemeClr val="dk1"/>
                          </a:solidFill>
                          <a:latin typeface="Calibri"/>
                        </a:rPr>
                        <a:t>Sequence</a:t>
                      </a:r>
                      <a:r>
                        <a:rPr lang="hu-HU" sz="2000" b="0" strike="noStrike" spc="-1" dirty="0">
                          <a:solidFill>
                            <a:schemeClr val="dk1"/>
                          </a:solidFill>
                          <a:latin typeface="Calibri"/>
                        </a:rPr>
                        <a:t> </a:t>
                      </a:r>
                      <a:r>
                        <a:rPr lang="hu-HU" sz="2000" b="0" strike="noStrike" spc="-1" dirty="0" err="1">
                          <a:solidFill>
                            <a:schemeClr val="dk1"/>
                          </a:solidFill>
                          <a:latin typeface="Calibri"/>
                        </a:rPr>
                        <a:t>field</a:t>
                      </a:r>
                      <a:endParaRPr lang="hu-HU" sz="2000" b="0" strike="noStrike" spc="-1" dirty="0">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lstStyle/>
                    <a:p>
                      <a:pPr>
                        <a:lnSpc>
                          <a:spcPct val="100000"/>
                        </a:lnSpc>
                      </a:pPr>
                      <a:r>
                        <a:rPr lang="hu-HU" sz="2000" b="0" strike="noStrike" spc="-1" dirty="0" err="1">
                          <a:solidFill>
                            <a:schemeClr val="dk1"/>
                          </a:solidFill>
                          <a:latin typeface="Calibri"/>
                        </a:rPr>
                        <a:t>Record</a:t>
                      </a:r>
                      <a:r>
                        <a:rPr lang="hu-HU" sz="2000" b="0" strike="noStrike" spc="-1" dirty="0">
                          <a:solidFill>
                            <a:schemeClr val="dk1"/>
                          </a:solidFill>
                          <a:latin typeface="Calibri"/>
                        </a:rPr>
                        <a:t> </a:t>
                      </a:r>
                      <a:r>
                        <a:rPr lang="hu-HU" sz="2000" b="0" strike="noStrike" spc="-1" dirty="0" err="1">
                          <a:solidFill>
                            <a:schemeClr val="dk1"/>
                          </a:solidFill>
                          <a:latin typeface="Calibri"/>
                        </a:rPr>
                        <a:t>key</a:t>
                      </a:r>
                      <a:endParaRPr lang="hu-HU" sz="2000" b="0" strike="noStrike" spc="-1" dirty="0">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lstStyle/>
                    <a:p>
                      <a:pPr>
                        <a:lnSpc>
                          <a:spcPct val="100000"/>
                        </a:lnSpc>
                      </a:pPr>
                      <a:r>
                        <a:rPr lang="hu-HU" sz="2000" b="0" strike="noStrike" spc="-1" dirty="0">
                          <a:solidFill>
                            <a:schemeClr val="dk1"/>
                          </a:solidFill>
                          <a:latin typeface="Calibri"/>
                        </a:rPr>
                        <a:t>Key</a:t>
                      </a:r>
                      <a:endParaRPr lang="hu-HU" sz="2000" b="0" strike="noStrike" spc="-1" dirty="0">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lstStyle/>
                    <a:p>
                      <a:pPr>
                        <a:lnSpc>
                          <a:spcPct val="100000"/>
                        </a:lnSpc>
                      </a:pPr>
                      <a:r>
                        <a:rPr lang="hu-HU" sz="2000" b="0" strike="noStrike" spc="-1" dirty="0" err="1">
                          <a:solidFill>
                            <a:schemeClr val="dk1"/>
                          </a:solidFill>
                          <a:latin typeface="Calibri"/>
                        </a:rPr>
                        <a:t>Entity</a:t>
                      </a:r>
                      <a:r>
                        <a:rPr lang="hu-HU" sz="2000" b="0" strike="noStrike" spc="-1" dirty="0">
                          <a:solidFill>
                            <a:schemeClr val="dk1"/>
                          </a:solidFill>
                          <a:latin typeface="Calibri"/>
                        </a:rPr>
                        <a:t> </a:t>
                      </a:r>
                      <a:r>
                        <a:rPr lang="hu-HU" sz="2000" b="0" strike="noStrike" spc="-1" dirty="0" err="1">
                          <a:solidFill>
                            <a:schemeClr val="dk1"/>
                          </a:solidFill>
                          <a:latin typeface="Calibri"/>
                        </a:rPr>
                        <a:t>identifier</a:t>
                      </a:r>
                      <a:endParaRPr lang="hu-HU" sz="2000" b="0" strike="noStrike" spc="-1" dirty="0">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lstStyle/>
                    <a:p>
                      <a:pPr>
                        <a:lnSpc>
                          <a:spcPct val="100000"/>
                        </a:lnSpc>
                      </a:pPr>
                      <a:r>
                        <a:rPr lang="hu-HU" sz="2000" b="0" strike="noStrike" spc="-1" dirty="0" err="1">
                          <a:solidFill>
                            <a:schemeClr val="dk1"/>
                          </a:solidFill>
                          <a:latin typeface="Calibri"/>
                        </a:rPr>
                        <a:t>Object</a:t>
                      </a:r>
                      <a:r>
                        <a:rPr lang="hu-HU" sz="2000" b="0" strike="noStrike" spc="-1" dirty="0">
                          <a:solidFill>
                            <a:schemeClr val="dk1"/>
                          </a:solidFill>
                          <a:latin typeface="Calibri"/>
                        </a:rPr>
                        <a:t> </a:t>
                      </a:r>
                      <a:r>
                        <a:rPr lang="hu-HU" sz="2000" b="0" strike="noStrike" spc="-1" dirty="0" err="1">
                          <a:solidFill>
                            <a:schemeClr val="dk1"/>
                          </a:solidFill>
                          <a:latin typeface="Calibri"/>
                        </a:rPr>
                        <a:t>identifier</a:t>
                      </a:r>
                      <a:endParaRPr lang="hu-HU" sz="2000" b="0" strike="noStrike" spc="-1" dirty="0">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extLst>
                  <a:ext uri="{0D108BD9-81ED-4DB2-BD59-A6C34878D82A}">
                    <a16:rowId xmlns:a16="http://schemas.microsoft.com/office/drawing/2014/main" val="10004"/>
                  </a:ext>
                </a:extLst>
              </a:tr>
            </a:tbl>
          </a:graphicData>
        </a:graphic>
      </p:graphicFrame>
      <p:sp>
        <p:nvSpPr>
          <p:cNvPr id="99" name="Rectangle 1"/>
          <p:cNvSpPr/>
          <p:nvPr/>
        </p:nvSpPr>
        <p:spPr>
          <a:xfrm>
            <a:off x="227160" y="426600"/>
            <a:ext cx="6488640" cy="517320"/>
          </a:xfrm>
          <a:prstGeom prst="rect">
            <a:avLst/>
          </a:prstGeom>
          <a:noFill/>
          <a:ln w="0">
            <a:noFill/>
          </a:ln>
        </p:spPr>
        <p:style>
          <a:lnRef idx="0">
            <a:scrgbClr r="0" g="0" b="0"/>
          </a:lnRef>
          <a:fillRef idx="0">
            <a:scrgbClr r="0" g="0" b="0"/>
          </a:fillRef>
          <a:effectRef idx="0">
            <a:scrgbClr r="0" g="0" b="0"/>
          </a:effectRef>
          <a:fontRef idx="minor"/>
        </p:style>
        <p:txBody>
          <a:bodyPr wrap="none" numCol="1" spcCol="0" anchor="ctr">
            <a:spAutoFit/>
          </a:bodyPr>
          <a:lstStyle/>
          <a:p>
            <a:pPr>
              <a:lnSpc>
                <a:spcPct val="100000"/>
              </a:lnSpc>
              <a:tabLst>
                <a:tab pos="0" algn="l"/>
              </a:tabLst>
            </a:pPr>
            <a:r>
              <a:rPr lang="hu-HU" sz="2800" b="0" strike="noStrike" spc="-1">
                <a:solidFill>
                  <a:srgbClr val="000000"/>
                </a:solidFill>
                <a:latin typeface="Times New Roman"/>
                <a:ea typeface="Calibri"/>
              </a:rPr>
              <a:t>Data Model Basic Terminology Comparison</a:t>
            </a:r>
            <a:endParaRPr lang="hu-HU" sz="2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PlaceHolder 1"/>
          <p:cNvSpPr>
            <a:spLocks noGrp="1"/>
          </p:cNvSpPr>
          <p:nvPr>
            <p:ph/>
          </p:nvPr>
        </p:nvSpPr>
        <p:spPr>
          <a:xfrm>
            <a:off x="304920" y="285840"/>
            <a:ext cx="11601000" cy="6267240"/>
          </a:xfrm>
          <a:prstGeom prst="rect">
            <a:avLst/>
          </a:prstGeom>
          <a:noFill/>
          <a:ln w="0">
            <a:noFill/>
          </a:ln>
        </p:spPr>
        <p:txBody>
          <a:bodyPr anchor="t">
            <a:noAutofit/>
          </a:bodyPr>
          <a:lstStyle/>
          <a:p>
            <a:pPr indent="0">
              <a:lnSpc>
                <a:spcPct val="90000"/>
              </a:lnSpc>
              <a:spcBef>
                <a:spcPts val="1001"/>
              </a:spcBef>
              <a:buNone/>
              <a:tabLst>
                <a:tab pos="0" algn="l"/>
              </a:tabLst>
            </a:pPr>
            <a:r>
              <a:rPr lang="hu-HU" sz="2800" b="1" strike="noStrike" spc="-1">
                <a:solidFill>
                  <a:srgbClr val="000000"/>
                </a:solidFill>
                <a:latin typeface="Calibri"/>
              </a:rPr>
              <a:t>Fájl alapú</a:t>
            </a:r>
            <a:endParaRPr lang="hu-HU" sz="2800" b="0" strike="noStrike" spc="-1">
              <a:solidFill>
                <a:srgbClr val="000000"/>
              </a:solidFill>
              <a:latin typeface="Calibri"/>
            </a:endParaRPr>
          </a:p>
          <a:p>
            <a:pPr marL="361800" indent="0">
              <a:lnSpc>
                <a:spcPct val="90000"/>
              </a:lnSpc>
              <a:spcBef>
                <a:spcPts val="1001"/>
              </a:spcBef>
              <a:buNone/>
              <a:tabLst>
                <a:tab pos="0" algn="l"/>
              </a:tabLst>
            </a:pPr>
            <a:r>
              <a:rPr lang="hu-HU" sz="2800" b="0" strike="noStrike" spc="-1">
                <a:solidFill>
                  <a:srgbClr val="000000"/>
                </a:solidFill>
                <a:latin typeface="Calibri"/>
              </a:rPr>
              <a:t>az adatokat egy egyszerű fájlban tárolták</a:t>
            </a:r>
          </a:p>
          <a:p>
            <a:pPr marL="361800" indent="0">
              <a:lnSpc>
                <a:spcPct val="90000"/>
              </a:lnSpc>
              <a:spcBef>
                <a:spcPts val="1001"/>
              </a:spcBef>
              <a:buNone/>
              <a:tabLst>
                <a:tab pos="0" algn="l"/>
              </a:tabLst>
            </a:pPr>
            <a:r>
              <a:rPr lang="hu-HU" sz="2800" b="0" strike="noStrike" spc="-1">
                <a:solidFill>
                  <a:srgbClr val="000000"/>
                </a:solidFill>
                <a:latin typeface="Calibri"/>
              </a:rPr>
              <a:t>előnye</a:t>
            </a:r>
          </a:p>
          <a:p>
            <a:pPr marL="723960" indent="0">
              <a:lnSpc>
                <a:spcPct val="90000"/>
              </a:lnSpc>
              <a:spcBef>
                <a:spcPts val="1001"/>
              </a:spcBef>
              <a:buNone/>
              <a:tabLst>
                <a:tab pos="0" algn="l"/>
              </a:tabLst>
            </a:pPr>
            <a:r>
              <a:rPr lang="hu-HU" sz="2800" b="0" strike="noStrike" spc="-1">
                <a:solidFill>
                  <a:srgbClr val="000000"/>
                </a:solidFill>
                <a:latin typeface="Calibri"/>
              </a:rPr>
              <a:t>a fájlrendszer különféle hozzáférési módokkal rendelkezik, például szekvenciális, indexelt és véletlenszerű.</a:t>
            </a:r>
          </a:p>
          <a:p>
            <a:pPr marL="457200" indent="0">
              <a:lnSpc>
                <a:spcPct val="90000"/>
              </a:lnSpc>
              <a:spcBef>
                <a:spcPts val="1001"/>
              </a:spcBef>
              <a:buNone/>
              <a:tabLst>
                <a:tab pos="0" algn="l"/>
              </a:tabLst>
            </a:pPr>
            <a:r>
              <a:rPr lang="hu-HU" sz="2800" b="0" strike="noStrike" spc="-1">
                <a:solidFill>
                  <a:srgbClr val="000000"/>
                </a:solidFill>
                <a:latin typeface="Calibri"/>
              </a:rPr>
              <a:t>Kiterjedt programozást igényel egy harmadik generációs nyelven</a:t>
            </a:r>
          </a:p>
          <a:p>
            <a:pPr indent="0">
              <a:lnSpc>
                <a:spcPct val="90000"/>
              </a:lnSpc>
              <a:spcBef>
                <a:spcPts val="1001"/>
              </a:spcBef>
              <a:buNone/>
              <a:tabLst>
                <a:tab pos="0" algn="l"/>
              </a:tabLst>
            </a:pPr>
            <a:endParaRPr lang="hu-HU" sz="2800" b="0" strike="noStrike" spc="-1">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PlaceHolder 1"/>
          <p:cNvSpPr>
            <a:spLocks noGrp="1"/>
          </p:cNvSpPr>
          <p:nvPr>
            <p:ph/>
          </p:nvPr>
        </p:nvSpPr>
        <p:spPr>
          <a:xfrm>
            <a:off x="222069" y="476280"/>
            <a:ext cx="11626611" cy="6133526"/>
          </a:xfrm>
          <a:prstGeom prst="rect">
            <a:avLst/>
          </a:prstGeom>
          <a:noFill/>
          <a:ln w="0">
            <a:noFill/>
          </a:ln>
        </p:spPr>
        <p:txBody>
          <a:bodyPr anchor="t">
            <a:normAutofit fontScale="81000" lnSpcReduction="20000"/>
          </a:bodyPr>
          <a:lstStyle/>
          <a:p>
            <a:pPr indent="0">
              <a:lnSpc>
                <a:spcPct val="110000"/>
              </a:lnSpc>
              <a:spcAft>
                <a:spcPts val="1199"/>
              </a:spcAft>
              <a:buNone/>
              <a:tabLst>
                <a:tab pos="0" algn="l"/>
              </a:tabLst>
            </a:pPr>
            <a:r>
              <a:rPr lang="hu-HU" sz="3200" b="1" strike="noStrike" spc="-1" dirty="0">
                <a:solidFill>
                  <a:srgbClr val="000000"/>
                </a:solidFill>
                <a:latin typeface="Calibri"/>
              </a:rPr>
              <a:t>Hierarchikus modell (</a:t>
            </a:r>
            <a:r>
              <a:rPr lang="hu-HU" sz="3200" b="1" strike="noStrike" spc="-1" dirty="0" err="1">
                <a:solidFill>
                  <a:srgbClr val="000000"/>
                </a:solidFill>
                <a:latin typeface="Calibri"/>
              </a:rPr>
              <a:t>Hierarchy</a:t>
            </a:r>
            <a:r>
              <a:rPr lang="hu-HU" sz="3200" b="1" strike="noStrike" spc="-1" dirty="0">
                <a:solidFill>
                  <a:srgbClr val="000000"/>
                </a:solidFill>
                <a:latin typeface="Calibri"/>
              </a:rPr>
              <a:t> </a:t>
            </a:r>
            <a:r>
              <a:rPr lang="hu-HU" sz="3200" b="1" strike="noStrike" spc="-1" dirty="0" err="1">
                <a:solidFill>
                  <a:srgbClr val="000000"/>
                </a:solidFill>
                <a:latin typeface="Calibri"/>
              </a:rPr>
              <a:t>Model</a:t>
            </a:r>
            <a:r>
              <a:rPr lang="hu-HU" sz="3200" b="1" strike="noStrike" spc="-1" dirty="0">
                <a:solidFill>
                  <a:srgbClr val="000000"/>
                </a:solidFill>
                <a:latin typeface="Calibri"/>
              </a:rPr>
              <a:t>)</a:t>
            </a:r>
            <a:endParaRPr lang="hu-HU" sz="3200" b="0" strike="noStrike" spc="-1" dirty="0">
              <a:solidFill>
                <a:srgbClr val="000000"/>
              </a:solidFill>
              <a:latin typeface="Calibri"/>
            </a:endParaRPr>
          </a:p>
          <a:p>
            <a:pPr indent="0">
              <a:lnSpc>
                <a:spcPct val="110000"/>
              </a:lnSpc>
              <a:buNone/>
              <a:tabLst>
                <a:tab pos="0" algn="l"/>
              </a:tabLst>
            </a:pPr>
            <a:r>
              <a:rPr lang="hu-HU" sz="2600" b="0" strike="noStrike" spc="-1" dirty="0">
                <a:solidFill>
                  <a:srgbClr val="000000"/>
                </a:solidFill>
                <a:latin typeface="Calibri"/>
              </a:rPr>
              <a:t>Az 1960 –</a:t>
            </a:r>
            <a:r>
              <a:rPr lang="hu-HU" sz="2600" b="0" strike="noStrike" spc="-1" dirty="0" err="1">
                <a:solidFill>
                  <a:srgbClr val="000000"/>
                </a:solidFill>
                <a:latin typeface="Calibri"/>
              </a:rPr>
              <a:t>as</a:t>
            </a:r>
            <a:r>
              <a:rPr lang="hu-HU" sz="2600" b="0" strike="noStrike" spc="-1" dirty="0">
                <a:solidFill>
                  <a:srgbClr val="000000"/>
                </a:solidFill>
                <a:latin typeface="Calibri"/>
              </a:rPr>
              <a:t> évek vége felé kezdték alkalmazni -1980-ig.</a:t>
            </a:r>
          </a:p>
          <a:p>
            <a:pPr indent="0">
              <a:lnSpc>
                <a:spcPct val="110000"/>
              </a:lnSpc>
              <a:buNone/>
              <a:tabLst>
                <a:tab pos="0" algn="l"/>
              </a:tabLst>
            </a:pPr>
            <a:r>
              <a:rPr lang="hu-HU" sz="2600" b="0" strike="noStrike" spc="-1" dirty="0">
                <a:solidFill>
                  <a:srgbClr val="000000"/>
                </a:solidFill>
                <a:latin typeface="Calibri"/>
              </a:rPr>
              <a:t>Gyakorlatilag egy </a:t>
            </a:r>
            <a:r>
              <a:rPr lang="hu-HU" sz="2600" b="1" u="sng" strike="noStrike" spc="-1" dirty="0">
                <a:solidFill>
                  <a:srgbClr val="000000"/>
                </a:solidFill>
                <a:uFillTx/>
                <a:latin typeface="Calibri"/>
              </a:rPr>
              <a:t>FA struktúráról</a:t>
            </a:r>
            <a:r>
              <a:rPr lang="hu-HU" sz="2600" b="0" strike="noStrike" spc="-1" dirty="0">
                <a:solidFill>
                  <a:srgbClr val="000000"/>
                </a:solidFill>
                <a:latin typeface="Calibri"/>
              </a:rPr>
              <a:t> van szó, ahol a szülő-</a:t>
            </a:r>
            <a:r>
              <a:rPr lang="hu-HU" sz="2600" b="0" strike="noStrike" spc="-1" dirty="0" err="1">
                <a:solidFill>
                  <a:srgbClr val="000000"/>
                </a:solidFill>
                <a:latin typeface="Calibri"/>
              </a:rPr>
              <a:t>ből</a:t>
            </a:r>
            <a:r>
              <a:rPr lang="hu-HU" sz="2600" b="0" strike="noStrike" spc="-1" dirty="0">
                <a:solidFill>
                  <a:srgbClr val="000000"/>
                </a:solidFill>
                <a:latin typeface="Calibri"/>
              </a:rPr>
              <a:t> (GYÖKÉR angolul ROOT) kiindulva elágazások, más néven gyerek (CSOMÓPONT) sorozatán keresztül jutunk el a tovább már nem elágazó csúcshoz..</a:t>
            </a:r>
          </a:p>
          <a:p>
            <a:pPr indent="0">
              <a:lnSpc>
                <a:spcPct val="110000"/>
              </a:lnSpc>
              <a:buNone/>
              <a:tabLst>
                <a:tab pos="0" algn="l"/>
              </a:tabLst>
            </a:pPr>
            <a:r>
              <a:rPr lang="hu-HU" sz="2600" b="0" strike="noStrike" spc="-1" dirty="0">
                <a:solidFill>
                  <a:srgbClr val="000000"/>
                </a:solidFill>
                <a:latin typeface="Calibri"/>
              </a:rPr>
              <a:t>hierarchikus adatbázis-modell volt az IBM első DBMS-e</a:t>
            </a:r>
          </a:p>
          <a:p>
            <a:pPr indent="0">
              <a:lnSpc>
                <a:spcPct val="110000"/>
              </a:lnSpc>
              <a:buNone/>
              <a:tabLst>
                <a:tab pos="0" algn="l"/>
              </a:tabLst>
            </a:pPr>
            <a:r>
              <a:rPr lang="hu-HU" sz="2600" b="0" strike="noStrike" spc="-1" dirty="0">
                <a:solidFill>
                  <a:srgbClr val="000000"/>
                </a:solidFill>
                <a:latin typeface="Calibri"/>
              </a:rPr>
              <a:t>     IMS-nek (</a:t>
            </a:r>
            <a:r>
              <a:rPr lang="hu-HU" sz="2600" b="0" strike="noStrike" spc="-1" dirty="0" err="1">
                <a:solidFill>
                  <a:srgbClr val="000000"/>
                </a:solidFill>
                <a:latin typeface="Calibri"/>
              </a:rPr>
              <a:t>Information</a:t>
            </a:r>
            <a:r>
              <a:rPr lang="hu-HU" sz="2600" b="0" strike="noStrike" spc="-1" dirty="0">
                <a:solidFill>
                  <a:srgbClr val="000000"/>
                </a:solidFill>
                <a:latin typeface="Calibri"/>
              </a:rPr>
              <a:t> Management System) hívták</a:t>
            </a:r>
          </a:p>
          <a:p>
            <a:pPr indent="0">
              <a:lnSpc>
                <a:spcPct val="110000"/>
              </a:lnSpc>
              <a:buNone/>
              <a:tabLst>
                <a:tab pos="0" algn="l"/>
              </a:tabLst>
            </a:pPr>
            <a:endParaRPr lang="hu-HU" sz="2600" b="0" strike="noStrike" spc="-1" dirty="0">
              <a:solidFill>
                <a:srgbClr val="000000"/>
              </a:solidFill>
              <a:latin typeface="Calibri"/>
            </a:endParaRPr>
          </a:p>
          <a:p>
            <a:pPr indent="0">
              <a:lnSpc>
                <a:spcPct val="110000"/>
              </a:lnSpc>
              <a:buNone/>
              <a:tabLst>
                <a:tab pos="0" algn="l"/>
              </a:tabLst>
            </a:pPr>
            <a:r>
              <a:rPr lang="hu-HU" sz="2600" b="0" strike="noStrike" spc="-1" dirty="0">
                <a:solidFill>
                  <a:srgbClr val="000000"/>
                </a:solidFill>
                <a:latin typeface="Calibri"/>
              </a:rPr>
              <a:t>A hierarchikus adatmodellnél a két </a:t>
            </a:r>
            <a:r>
              <a:rPr lang="hu-HU" sz="2600" b="1" strike="noStrike" spc="-1" dirty="0">
                <a:solidFill>
                  <a:srgbClr val="000000"/>
                </a:solidFill>
                <a:latin typeface="Calibri"/>
              </a:rPr>
              <a:t>fontos alapfogalommal </a:t>
            </a:r>
            <a:r>
              <a:rPr lang="hu-HU" sz="2600" b="0" strike="noStrike" spc="-1" dirty="0">
                <a:solidFill>
                  <a:srgbClr val="000000"/>
                </a:solidFill>
                <a:latin typeface="Calibri"/>
              </a:rPr>
              <a:t>találkozunk:</a:t>
            </a:r>
          </a:p>
          <a:p>
            <a:pPr marL="156600" indent="0">
              <a:lnSpc>
                <a:spcPct val="110000"/>
              </a:lnSpc>
              <a:buNone/>
              <a:tabLst>
                <a:tab pos="0" algn="l"/>
              </a:tabLst>
            </a:pPr>
            <a:r>
              <a:rPr lang="hu-HU" sz="2600" b="0" strike="noStrike" spc="-1" dirty="0">
                <a:solidFill>
                  <a:srgbClr val="000000"/>
                </a:solidFill>
                <a:latin typeface="Calibri"/>
              </a:rPr>
              <a:t>- </a:t>
            </a:r>
            <a:r>
              <a:rPr lang="hu-HU" sz="2600" b="1" strike="noStrike" spc="-1" dirty="0">
                <a:solidFill>
                  <a:srgbClr val="000000"/>
                </a:solidFill>
                <a:latin typeface="Calibri"/>
              </a:rPr>
              <a:t>Rekord:</a:t>
            </a:r>
            <a:endParaRPr lang="hu-HU" sz="2600" b="0" strike="noStrike" spc="-1" dirty="0">
              <a:solidFill>
                <a:srgbClr val="000000"/>
              </a:solidFill>
              <a:latin typeface="Calibri"/>
            </a:endParaRPr>
          </a:p>
          <a:p>
            <a:pPr marL="700560" indent="0">
              <a:lnSpc>
                <a:spcPct val="110000"/>
              </a:lnSpc>
              <a:buNone/>
              <a:tabLst>
                <a:tab pos="0" algn="l"/>
              </a:tabLst>
            </a:pPr>
            <a:r>
              <a:rPr lang="hu-HU" sz="2600" b="0" strike="noStrike" spc="-1" dirty="0">
                <a:solidFill>
                  <a:srgbClr val="000000"/>
                </a:solidFill>
                <a:latin typeface="Calibri"/>
              </a:rPr>
              <a:t>egy egyedhez tartozó mezők értékeinek összességét tartalmazza. Az azonos típusú rekordok csoportját rekordtípusnak nevezzük, melynek azonosító nevet kell adni. A rekord szerkezetét a benne lévő mezők határozzák meg.</a:t>
            </a:r>
          </a:p>
          <a:p>
            <a:pPr marL="156600" indent="0">
              <a:lnSpc>
                <a:spcPct val="110000"/>
              </a:lnSpc>
              <a:buNone/>
              <a:tabLst>
                <a:tab pos="0" algn="l"/>
              </a:tabLst>
            </a:pPr>
            <a:r>
              <a:rPr lang="hu-HU" sz="2600" b="0" strike="noStrike" spc="-1" dirty="0">
                <a:solidFill>
                  <a:srgbClr val="000000"/>
                </a:solidFill>
                <a:latin typeface="Calibri"/>
              </a:rPr>
              <a:t>- </a:t>
            </a:r>
            <a:r>
              <a:rPr lang="hu-HU" sz="2600" b="1" strike="noStrike" spc="-1" dirty="0">
                <a:solidFill>
                  <a:srgbClr val="000000"/>
                </a:solidFill>
                <a:latin typeface="Calibri"/>
              </a:rPr>
              <a:t>Szülő-gyerek kapcsolat:</a:t>
            </a:r>
            <a:endParaRPr lang="hu-HU" sz="2600" b="0" strike="noStrike" spc="-1" dirty="0">
              <a:solidFill>
                <a:srgbClr val="000000"/>
              </a:solidFill>
              <a:latin typeface="Calibri"/>
            </a:endParaRPr>
          </a:p>
          <a:p>
            <a:pPr marL="700560" indent="0">
              <a:lnSpc>
                <a:spcPct val="110000"/>
              </a:lnSpc>
              <a:buNone/>
              <a:tabLst>
                <a:tab pos="0" algn="l"/>
              </a:tabLst>
            </a:pPr>
            <a:r>
              <a:rPr lang="hu-HU" sz="2600" b="0" strike="noStrike" spc="-1" dirty="0">
                <a:solidFill>
                  <a:srgbClr val="000000"/>
                </a:solidFill>
                <a:latin typeface="Calibri"/>
              </a:rPr>
              <a:t>két rekordtípus között fennálló ún. 1:N kapcsolat. Az 1-oldal rekordtípusát szülő-, míg az N-oldal rekordtípusát gyerek rekordtípusnak nevezzük. </a:t>
            </a:r>
          </a:p>
          <a:p>
            <a:pPr indent="0">
              <a:lnSpc>
                <a:spcPct val="90000"/>
              </a:lnSpc>
              <a:spcBef>
                <a:spcPts val="1001"/>
              </a:spcBef>
              <a:buNone/>
              <a:tabLst>
                <a:tab pos="0" algn="l"/>
              </a:tabLst>
            </a:pPr>
            <a:endParaRPr lang="hu-HU" sz="2800" b="0"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PlaceHolder 1"/>
          <p:cNvSpPr>
            <a:spLocks noGrp="1"/>
          </p:cNvSpPr>
          <p:nvPr>
            <p:ph/>
          </p:nvPr>
        </p:nvSpPr>
        <p:spPr>
          <a:xfrm>
            <a:off x="361800" y="495360"/>
            <a:ext cx="11543760" cy="5866920"/>
          </a:xfrm>
          <a:prstGeom prst="rect">
            <a:avLst/>
          </a:prstGeom>
          <a:noFill/>
          <a:ln w="0">
            <a:noFill/>
          </a:ln>
        </p:spPr>
        <p:txBody>
          <a:bodyPr anchor="t">
            <a:noAutofit/>
          </a:bodyPr>
          <a:lstStyle/>
          <a:p>
            <a:pPr indent="0">
              <a:lnSpc>
                <a:spcPct val="100000"/>
              </a:lnSpc>
              <a:spcAft>
                <a:spcPts val="1199"/>
              </a:spcAft>
              <a:buNone/>
              <a:tabLst>
                <a:tab pos="0" algn="l"/>
              </a:tabLst>
            </a:pPr>
            <a:r>
              <a:rPr lang="hu-HU" sz="3200" b="1" strike="noStrike" spc="-1" dirty="0">
                <a:solidFill>
                  <a:srgbClr val="000000"/>
                </a:solidFill>
                <a:latin typeface="Calibri"/>
              </a:rPr>
              <a:t>A modell tulajdonságai:</a:t>
            </a:r>
            <a:endParaRPr lang="hu-HU" sz="3200" b="0" strike="noStrike" spc="-1" dirty="0">
              <a:solidFill>
                <a:srgbClr val="000000"/>
              </a:solidFill>
              <a:latin typeface="Calibri"/>
            </a:endParaRPr>
          </a:p>
          <a:p>
            <a:pPr marL="538200" indent="-228600">
              <a:lnSpc>
                <a:spcPct val="100000"/>
              </a:lnSpc>
              <a:buClr>
                <a:srgbClr val="000000"/>
              </a:buClr>
              <a:buFont typeface="Arial"/>
              <a:buChar char="•"/>
              <a:tabLst>
                <a:tab pos="0" algn="l"/>
              </a:tabLst>
            </a:pPr>
            <a:r>
              <a:rPr lang="hu-HU" sz="2800" b="0" strike="noStrike" spc="-1" dirty="0">
                <a:solidFill>
                  <a:srgbClr val="000000"/>
                </a:solidFill>
                <a:latin typeface="Calibri"/>
              </a:rPr>
              <a:t>csak </a:t>
            </a:r>
            <a:r>
              <a:rPr lang="hu-HU" sz="2800" b="1" strike="noStrike" spc="-1" dirty="0">
                <a:solidFill>
                  <a:srgbClr val="000000"/>
                </a:solidFill>
                <a:latin typeface="Calibri"/>
              </a:rPr>
              <a:t>1:N típusú kapcsolat</a:t>
            </a:r>
            <a:r>
              <a:rPr lang="hu-HU" sz="2800" b="0" strike="noStrike" spc="-1" dirty="0">
                <a:solidFill>
                  <a:srgbClr val="000000"/>
                </a:solidFill>
                <a:latin typeface="Calibri"/>
              </a:rPr>
              <a:t> lehetséges az AB –</a:t>
            </a:r>
            <a:r>
              <a:rPr lang="hu-HU" sz="2800" b="0" strike="noStrike" spc="-1" dirty="0" err="1">
                <a:solidFill>
                  <a:srgbClr val="000000"/>
                </a:solidFill>
                <a:latin typeface="Calibri"/>
              </a:rPr>
              <a:t>ban</a:t>
            </a:r>
            <a:endParaRPr lang="hu-HU" sz="2800" b="0" strike="noStrike" spc="-1" dirty="0">
              <a:solidFill>
                <a:srgbClr val="000000"/>
              </a:solidFill>
              <a:latin typeface="Calibri"/>
            </a:endParaRPr>
          </a:p>
          <a:p>
            <a:pPr marL="538200" indent="-228600">
              <a:lnSpc>
                <a:spcPct val="100000"/>
              </a:lnSpc>
              <a:buClr>
                <a:srgbClr val="000000"/>
              </a:buClr>
              <a:buFont typeface="Arial"/>
              <a:buChar char="•"/>
              <a:tabLst>
                <a:tab pos="0" algn="l"/>
              </a:tabLst>
            </a:pPr>
            <a:r>
              <a:rPr lang="hu-HU" sz="2800" b="0" strike="noStrike" spc="-1" dirty="0">
                <a:solidFill>
                  <a:srgbClr val="000000"/>
                </a:solidFill>
                <a:latin typeface="Calibri"/>
              </a:rPr>
              <a:t>a Fa csomópontja és levelei az adatrekordok</a:t>
            </a:r>
          </a:p>
          <a:p>
            <a:pPr marL="538200" indent="-228600">
              <a:lnSpc>
                <a:spcPct val="100000"/>
              </a:lnSpc>
              <a:buClr>
                <a:srgbClr val="000000"/>
              </a:buClr>
              <a:buFont typeface="Arial"/>
              <a:buChar char="•"/>
              <a:tabLst>
                <a:tab pos="0" algn="l"/>
              </a:tabLst>
            </a:pPr>
            <a:r>
              <a:rPr lang="hu-HU" sz="2800" b="0" strike="noStrike" spc="-1" dirty="0">
                <a:solidFill>
                  <a:srgbClr val="000000"/>
                </a:solidFill>
                <a:latin typeface="Calibri"/>
              </a:rPr>
              <a:t>alá-fölérendeltségi viszony van a rekordok között</a:t>
            </a:r>
          </a:p>
          <a:p>
            <a:pPr marL="538200" indent="-228600">
              <a:lnSpc>
                <a:spcPct val="100000"/>
              </a:lnSpc>
              <a:buClr>
                <a:srgbClr val="000000"/>
              </a:buClr>
              <a:buFont typeface="Arial"/>
              <a:buChar char="•"/>
              <a:tabLst>
                <a:tab pos="0" algn="l"/>
              </a:tabLst>
            </a:pPr>
            <a:r>
              <a:rPr lang="hu-HU" sz="2800" b="0" strike="noStrike" spc="-1" dirty="0">
                <a:solidFill>
                  <a:srgbClr val="000000"/>
                </a:solidFill>
                <a:latin typeface="Calibri"/>
              </a:rPr>
              <a:t>az alárendelt ( MEMBER ) rekord csakis egyetlen rekordhoz tartozhat, a Tulajdonosához</a:t>
            </a:r>
          </a:p>
          <a:p>
            <a:pPr marL="538200" indent="-228600">
              <a:lnSpc>
                <a:spcPct val="100000"/>
              </a:lnSpc>
              <a:buClr>
                <a:srgbClr val="000000"/>
              </a:buClr>
              <a:buFont typeface="Arial"/>
              <a:buChar char="•"/>
              <a:tabLst>
                <a:tab pos="0" algn="l"/>
              </a:tabLst>
            </a:pPr>
            <a:r>
              <a:rPr lang="hu-HU" sz="2800" b="0" strike="noStrike" spc="-1" dirty="0">
                <a:solidFill>
                  <a:srgbClr val="000000"/>
                </a:solidFill>
                <a:latin typeface="Calibri"/>
              </a:rPr>
              <a:t>a fölérendelt ( OWNER ) rekordhoz egy vagy több rekord tartozhat</a:t>
            </a:r>
          </a:p>
          <a:p>
            <a:pPr marL="538200" indent="-228600">
              <a:lnSpc>
                <a:spcPct val="100000"/>
              </a:lnSpc>
              <a:buClr>
                <a:srgbClr val="000000"/>
              </a:buClr>
              <a:buFont typeface="Arial"/>
              <a:buChar char="•"/>
              <a:tabLst>
                <a:tab pos="0" algn="l"/>
              </a:tabLst>
            </a:pPr>
            <a:r>
              <a:rPr lang="hu-HU" sz="2800" b="0" strike="noStrike" spc="-1" dirty="0">
                <a:solidFill>
                  <a:srgbClr val="000000"/>
                </a:solidFill>
                <a:latin typeface="Calibri"/>
              </a:rPr>
              <a:t>egy közös szempont szerinti lekérdezése vagy csoportosítása, mindig a gyökérből kiindulva és az összes csomóponton áthaladva lehetséges.</a:t>
            </a:r>
          </a:p>
          <a:p>
            <a:pPr indent="0">
              <a:lnSpc>
                <a:spcPct val="90000"/>
              </a:lnSpc>
              <a:spcBef>
                <a:spcPts val="1001"/>
              </a:spcBef>
              <a:buNone/>
              <a:tabLst>
                <a:tab pos="0" algn="l"/>
              </a:tabLst>
            </a:pPr>
            <a:endParaRPr lang="hu-HU" sz="2800" b="0"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PlaceHolder 1"/>
          <p:cNvSpPr>
            <a:spLocks noGrp="1"/>
          </p:cNvSpPr>
          <p:nvPr>
            <p:ph/>
          </p:nvPr>
        </p:nvSpPr>
        <p:spPr>
          <a:xfrm>
            <a:off x="156754" y="495359"/>
            <a:ext cx="11768246" cy="6166698"/>
          </a:xfrm>
          <a:prstGeom prst="rect">
            <a:avLst/>
          </a:prstGeom>
          <a:noFill/>
          <a:ln w="0">
            <a:noFill/>
          </a:ln>
        </p:spPr>
        <p:txBody>
          <a:bodyPr anchor="t">
            <a:noAutofit/>
          </a:bodyPr>
          <a:lstStyle/>
          <a:p>
            <a:pPr indent="0">
              <a:lnSpc>
                <a:spcPct val="90000"/>
              </a:lnSpc>
              <a:spcBef>
                <a:spcPts val="1001"/>
              </a:spcBef>
              <a:buNone/>
              <a:tabLst>
                <a:tab pos="0" algn="l"/>
              </a:tabLst>
            </a:pPr>
            <a:r>
              <a:rPr lang="hu-HU" sz="2800" b="0" strike="noStrike" spc="-1" dirty="0">
                <a:solidFill>
                  <a:srgbClr val="000000"/>
                </a:solidFill>
                <a:latin typeface="Calibri"/>
              </a:rPr>
              <a:t>Hátrány</a:t>
            </a:r>
          </a:p>
          <a:p>
            <a:pPr marL="361800" indent="0">
              <a:lnSpc>
                <a:spcPct val="90000"/>
              </a:lnSpc>
              <a:spcBef>
                <a:spcPts val="1001"/>
              </a:spcBef>
              <a:buNone/>
              <a:tabLst>
                <a:tab pos="0" algn="l"/>
              </a:tabLst>
            </a:pPr>
            <a:r>
              <a:rPr lang="hu-HU" sz="2800" b="0" strike="noStrike" spc="-1" dirty="0">
                <a:solidFill>
                  <a:srgbClr val="000000"/>
                </a:solidFill>
                <a:latin typeface="Calibri"/>
              </a:rPr>
              <a:t>összetett megvalósítás, hiányzik a strukturális függetlenség, nem tud könnyen kezelni egy sok-sok kapcsolatot stb.</a:t>
            </a:r>
          </a:p>
          <a:p>
            <a:pPr marL="533520" indent="-171360">
              <a:lnSpc>
                <a:spcPct val="90000"/>
              </a:lnSpc>
              <a:spcBef>
                <a:spcPts val="1001"/>
              </a:spcBef>
              <a:buClr>
                <a:srgbClr val="000000"/>
              </a:buClr>
              <a:buFont typeface="Arial"/>
              <a:buChar char="•"/>
              <a:tabLst>
                <a:tab pos="0" algn="l"/>
              </a:tabLst>
            </a:pPr>
            <a:r>
              <a:rPr lang="hu-HU" sz="2800" b="0" strike="noStrike" spc="-1" dirty="0">
                <a:solidFill>
                  <a:srgbClr val="000000"/>
                </a:solidFill>
                <a:latin typeface="Calibri"/>
              </a:rPr>
              <a:t>Számos esetben kerülhetünk olyan helyzetbe, amikor két rekord között N:M kapcsolat áll fenn. Ugyan ezt is le lehet írni 1:N kapcsolatok segítségével, de a megoldás körülményes és az adatok felesleges ismétléséhez vezet. Az egyszerűsítés érdekében, az N:M kapcsolatok leírásának megkönnyítésére vezették be a </a:t>
            </a:r>
            <a:r>
              <a:rPr lang="hu-HU" sz="2800" b="1" strike="noStrike" spc="-1" dirty="0">
                <a:solidFill>
                  <a:srgbClr val="000000"/>
                </a:solidFill>
                <a:latin typeface="Calibri"/>
              </a:rPr>
              <a:t>virtuális rekordtípust</a:t>
            </a:r>
            <a:r>
              <a:rPr lang="hu-HU" sz="2800" b="0" strike="noStrike" spc="-1" dirty="0">
                <a:solidFill>
                  <a:srgbClr val="000000"/>
                </a:solidFill>
                <a:latin typeface="Calibri"/>
              </a:rPr>
              <a:t>.</a:t>
            </a:r>
          </a:p>
          <a:p>
            <a:pPr marL="533520" indent="-171360">
              <a:lnSpc>
                <a:spcPct val="90000"/>
              </a:lnSpc>
              <a:spcBef>
                <a:spcPts val="1001"/>
              </a:spcBef>
              <a:buClr>
                <a:srgbClr val="000000"/>
              </a:buClr>
              <a:buFont typeface="Arial"/>
              <a:buChar char="•"/>
              <a:tabLst>
                <a:tab pos="0" algn="l"/>
              </a:tabLst>
            </a:pPr>
            <a:r>
              <a:rPr lang="hu-HU" sz="2800" b="0" strike="noStrike" spc="-1" dirty="0">
                <a:solidFill>
                  <a:srgbClr val="000000"/>
                </a:solidFill>
                <a:latin typeface="Calibri"/>
              </a:rPr>
              <a:t>Ez olyan rekordtípus, amelynek valamennyi rekordja tartalmaz egy mutatót, ami egy másik szinten lévő rekordtípusra mutat. A mutatót tartalmazó rekordtípust </a:t>
            </a:r>
            <a:r>
              <a:rPr lang="hu-HU" sz="2800" b="0" u="sng" strike="noStrike" spc="-1" dirty="0">
                <a:solidFill>
                  <a:srgbClr val="000000"/>
                </a:solidFill>
                <a:uFillTx/>
                <a:latin typeface="Calibri"/>
              </a:rPr>
              <a:t>virtuális gyerek</a:t>
            </a:r>
            <a:r>
              <a:rPr lang="hu-HU" sz="2800" b="0" strike="noStrike" spc="-1" dirty="0">
                <a:solidFill>
                  <a:srgbClr val="000000"/>
                </a:solidFill>
                <a:latin typeface="Calibri"/>
              </a:rPr>
              <a:t>nek, amire mutat, </a:t>
            </a:r>
            <a:r>
              <a:rPr lang="hu-HU" sz="2800" b="0" u="sng" strike="noStrike" spc="-1" dirty="0">
                <a:solidFill>
                  <a:srgbClr val="000000"/>
                </a:solidFill>
                <a:uFillTx/>
                <a:latin typeface="Calibri"/>
              </a:rPr>
              <a:t>virtuális szülő</a:t>
            </a:r>
            <a:r>
              <a:rPr lang="hu-HU" sz="2800" b="0" strike="noStrike" spc="-1" dirty="0">
                <a:solidFill>
                  <a:srgbClr val="000000"/>
                </a:solidFill>
                <a:latin typeface="Calibri"/>
              </a:rPr>
              <a:t>nek nevezzük. A mutató által létrehozott kapcsolat virtuális szülő-gyerek kapcsolat.</a:t>
            </a:r>
          </a:p>
          <a:p>
            <a:pPr indent="0">
              <a:lnSpc>
                <a:spcPct val="90000"/>
              </a:lnSpc>
              <a:spcBef>
                <a:spcPts val="1001"/>
              </a:spcBef>
              <a:buNone/>
              <a:tabLst>
                <a:tab pos="0" algn="l"/>
              </a:tabLst>
            </a:pPr>
            <a:endParaRPr lang="hu-HU" sz="2800" b="0"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p:nvPr>
        </p:nvSpPr>
        <p:spPr>
          <a:xfrm>
            <a:off x="182880" y="229114"/>
            <a:ext cx="11666160" cy="6380692"/>
          </a:xfrm>
          <a:prstGeom prst="rect">
            <a:avLst/>
          </a:prstGeom>
          <a:noFill/>
          <a:ln w="0">
            <a:noFill/>
          </a:ln>
        </p:spPr>
        <p:txBody>
          <a:bodyPr anchor="t">
            <a:normAutofit fontScale="62500" lnSpcReduction="20000"/>
          </a:bodyPr>
          <a:lstStyle/>
          <a:p>
            <a:pPr indent="0">
              <a:lnSpc>
                <a:spcPct val="120000"/>
              </a:lnSpc>
              <a:spcAft>
                <a:spcPts val="1199"/>
              </a:spcAft>
              <a:buNone/>
              <a:tabLst>
                <a:tab pos="0" algn="l"/>
              </a:tabLst>
            </a:pPr>
            <a:r>
              <a:rPr lang="hu-HU" sz="3100" b="0" strike="noStrike" spc="-1" dirty="0">
                <a:solidFill>
                  <a:srgbClr val="000000"/>
                </a:solidFill>
                <a:latin typeface="Calibri"/>
              </a:rPr>
              <a:t>A klasszikus hierarchikus adatbázis-kezelésben a következő kötelező </a:t>
            </a:r>
            <a:r>
              <a:rPr lang="hu-HU" sz="3100" b="1" strike="noStrike" spc="-1" dirty="0">
                <a:solidFill>
                  <a:srgbClr val="000000"/>
                </a:solidFill>
                <a:latin typeface="Calibri"/>
              </a:rPr>
              <a:t>integritási szabályokat </a:t>
            </a:r>
            <a:r>
              <a:rPr lang="hu-HU" sz="3100" b="0" strike="noStrike" spc="-1" dirty="0">
                <a:solidFill>
                  <a:srgbClr val="000000"/>
                </a:solidFill>
                <a:latin typeface="Calibri"/>
              </a:rPr>
              <a:t>kell betartani:</a:t>
            </a:r>
          </a:p>
          <a:p>
            <a:pPr marL="324000" indent="0">
              <a:lnSpc>
                <a:spcPct val="120000"/>
              </a:lnSpc>
              <a:buNone/>
              <a:tabLst>
                <a:tab pos="0" algn="l"/>
              </a:tabLst>
            </a:pPr>
            <a:r>
              <a:rPr lang="hu-HU" sz="2800" b="0" strike="noStrike" spc="-1" dirty="0">
                <a:solidFill>
                  <a:srgbClr val="000000"/>
                </a:solidFill>
                <a:latin typeface="Calibri"/>
              </a:rPr>
              <a:t>- A gyökér </a:t>
            </a:r>
            <a:r>
              <a:rPr lang="hu-HU" sz="2900" b="0" strike="noStrike" spc="-1" dirty="0">
                <a:solidFill>
                  <a:srgbClr val="000000"/>
                </a:solidFill>
                <a:latin typeface="Calibri"/>
              </a:rPr>
              <a:t>kivételével</a:t>
            </a:r>
            <a:r>
              <a:rPr lang="hu-HU" sz="2800" b="0" strike="noStrike" spc="-1" dirty="0">
                <a:solidFill>
                  <a:srgbClr val="000000"/>
                </a:solidFill>
                <a:latin typeface="Calibri"/>
              </a:rPr>
              <a:t> egyetlen rekord előfordulás sem létezhet a hozzá tartozó szülőrekord nélkül.</a:t>
            </a:r>
          </a:p>
          <a:p>
            <a:pPr indent="0">
              <a:lnSpc>
                <a:spcPct val="120000"/>
              </a:lnSpc>
              <a:buNone/>
              <a:tabLst>
                <a:tab pos="0" algn="l"/>
              </a:tabLst>
            </a:pPr>
            <a:r>
              <a:rPr lang="hu-HU" sz="2800" b="0" strike="noStrike" spc="-1" dirty="0">
                <a:solidFill>
                  <a:srgbClr val="000000"/>
                </a:solidFill>
                <a:latin typeface="Calibri"/>
              </a:rPr>
              <a:t>Ebből következik, hogy:</a:t>
            </a:r>
          </a:p>
          <a:p>
            <a:pPr marL="324000" indent="0">
              <a:lnSpc>
                <a:spcPct val="120000"/>
              </a:lnSpc>
              <a:buNone/>
              <a:tabLst>
                <a:tab pos="0" algn="l"/>
              </a:tabLst>
            </a:pPr>
            <a:r>
              <a:rPr lang="hu-HU" sz="2800" b="0" strike="noStrike" spc="-1" dirty="0">
                <a:solidFill>
                  <a:srgbClr val="000000"/>
                </a:solidFill>
                <a:latin typeface="Calibri"/>
              </a:rPr>
              <a:t>- egyetlen rekordtípus, a gyökér, nem vehet részt gyerekként szülő-gyerek kapcsolatban,</a:t>
            </a:r>
          </a:p>
          <a:p>
            <a:pPr marL="324000" indent="0">
              <a:lnSpc>
                <a:spcPct val="120000"/>
              </a:lnSpc>
              <a:buNone/>
              <a:tabLst>
                <a:tab pos="0" algn="l"/>
              </a:tabLst>
            </a:pPr>
            <a:r>
              <a:rPr lang="hu-HU" sz="2800" b="0" strike="noStrike" spc="-1" dirty="0">
                <a:solidFill>
                  <a:srgbClr val="000000"/>
                </a:solidFill>
                <a:latin typeface="Calibri"/>
              </a:rPr>
              <a:t>- minden rekordtípus – a gyökér kivételével – gyerekként pontosan egy szülőgyerek kapcsolatban vehet részt,</a:t>
            </a:r>
          </a:p>
          <a:p>
            <a:pPr marL="324000" indent="0">
              <a:lnSpc>
                <a:spcPct val="120000"/>
              </a:lnSpc>
              <a:buNone/>
              <a:tabLst>
                <a:tab pos="0" algn="l"/>
              </a:tabLst>
            </a:pPr>
            <a:r>
              <a:rPr lang="hu-HU" sz="2800" b="0" strike="noStrike" spc="-1" dirty="0">
                <a:solidFill>
                  <a:srgbClr val="000000"/>
                </a:solidFill>
                <a:latin typeface="Calibri"/>
              </a:rPr>
              <a:t>- gyerekrekordokat csak szülőrekordokhoz kapcsolva szúrhatunk be,</a:t>
            </a:r>
          </a:p>
          <a:p>
            <a:pPr marL="324000" indent="0">
              <a:lnSpc>
                <a:spcPct val="120000"/>
              </a:lnSpc>
              <a:buNone/>
              <a:tabLst>
                <a:tab pos="0" algn="l"/>
              </a:tabLst>
            </a:pPr>
            <a:r>
              <a:rPr lang="hu-HU" sz="2800" b="0" strike="noStrike" spc="-1" dirty="0">
                <a:solidFill>
                  <a:srgbClr val="000000"/>
                </a:solidFill>
                <a:latin typeface="Calibri"/>
              </a:rPr>
              <a:t>- a gyerekrekordot a szülőrekordtól függetlenül törölhetjük,</a:t>
            </a:r>
          </a:p>
          <a:p>
            <a:pPr marL="324000" indent="0">
              <a:lnSpc>
                <a:spcPct val="120000"/>
              </a:lnSpc>
              <a:buNone/>
              <a:tabLst>
                <a:tab pos="0" algn="l"/>
              </a:tabLst>
            </a:pPr>
            <a:r>
              <a:rPr lang="hu-HU" sz="2800" b="0" strike="noStrike" spc="-1" dirty="0">
                <a:solidFill>
                  <a:srgbClr val="000000"/>
                </a:solidFill>
                <a:latin typeface="Calibri"/>
              </a:rPr>
              <a:t>- bármely rekordtípus szülőként tetszőleges számú kapcsolatban vehet részt,</a:t>
            </a:r>
          </a:p>
          <a:p>
            <a:pPr marL="324000" indent="0">
              <a:lnSpc>
                <a:spcPct val="120000"/>
              </a:lnSpc>
              <a:buNone/>
              <a:tabLst>
                <a:tab pos="0" algn="l"/>
              </a:tabLst>
            </a:pPr>
            <a:r>
              <a:rPr lang="hu-HU" sz="2800" b="0" strike="noStrike" spc="-1" dirty="0">
                <a:solidFill>
                  <a:srgbClr val="000000"/>
                </a:solidFill>
                <a:latin typeface="Calibri"/>
              </a:rPr>
              <a:t>- ha egy rekordtípus szülőként több kapcsolatban is részt vesz, a gyerek rekordtípusai balról jobbra rendezettek.</a:t>
            </a:r>
          </a:p>
          <a:p>
            <a:pPr marL="324000" indent="0">
              <a:lnSpc>
                <a:spcPct val="120000"/>
              </a:lnSpc>
              <a:buNone/>
              <a:tabLst>
                <a:tab pos="0" algn="l"/>
              </a:tabLst>
            </a:pPr>
            <a:r>
              <a:rPr lang="hu-HU" sz="2800" b="0" strike="noStrike" spc="-1" dirty="0">
                <a:solidFill>
                  <a:srgbClr val="000000"/>
                </a:solidFill>
                <a:latin typeface="Calibri"/>
              </a:rPr>
              <a:t>- szülőrekord törlésekor automatikusan törlődnek a hozzá kapcsolódó gyerekrekordok is,</a:t>
            </a:r>
          </a:p>
          <a:p>
            <a:pPr marL="324000" indent="0">
              <a:lnSpc>
                <a:spcPct val="120000"/>
              </a:lnSpc>
              <a:buNone/>
              <a:tabLst>
                <a:tab pos="0" algn="l"/>
              </a:tabLst>
            </a:pPr>
            <a:r>
              <a:rPr lang="hu-HU" sz="2800" b="0" strike="noStrike" spc="-1" dirty="0">
                <a:solidFill>
                  <a:srgbClr val="000000"/>
                </a:solidFill>
                <a:latin typeface="Calibri"/>
              </a:rPr>
              <a:t>- ha egy gyerekrekordnak kettő, vagy több ugyanolyan típusú szülőrekordja van, a gyerekrekordot meg kell többszörözni, hogy minden szülőhöz külön-külön tartozzon,</a:t>
            </a:r>
          </a:p>
          <a:p>
            <a:pPr marL="324000" indent="0">
              <a:lnSpc>
                <a:spcPct val="120000"/>
              </a:lnSpc>
              <a:buNone/>
              <a:tabLst>
                <a:tab pos="0" algn="l"/>
              </a:tabLst>
            </a:pPr>
            <a:r>
              <a:rPr lang="hu-HU" sz="2800" b="0" strike="noStrike" spc="-1" dirty="0">
                <a:solidFill>
                  <a:srgbClr val="000000"/>
                </a:solidFill>
                <a:latin typeface="Calibri"/>
              </a:rPr>
              <a:t>- ha a gyerekrekordnak egynél több különböző típusú szülőrekordja van, akkor ezek közül csak az egyik igazi, a többi csak virtuális szülő lehet.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PlaceHolder 1"/>
          <p:cNvSpPr>
            <a:spLocks noGrp="1"/>
          </p:cNvSpPr>
          <p:nvPr>
            <p:ph/>
          </p:nvPr>
        </p:nvSpPr>
        <p:spPr>
          <a:xfrm>
            <a:off x="669600" y="538920"/>
            <a:ext cx="10907280" cy="5469840"/>
          </a:xfrm>
          <a:prstGeom prst="rect">
            <a:avLst/>
          </a:prstGeom>
          <a:noFill/>
          <a:ln w="0">
            <a:noFill/>
          </a:ln>
        </p:spPr>
        <p:txBody>
          <a:bodyPr anchor="t">
            <a:normAutofit fontScale="92500"/>
          </a:bodyPr>
          <a:lstStyle/>
          <a:p>
            <a:pPr indent="0">
              <a:lnSpc>
                <a:spcPct val="90000"/>
              </a:lnSpc>
              <a:spcBef>
                <a:spcPts val="1001"/>
              </a:spcBef>
              <a:buNone/>
              <a:tabLst>
                <a:tab pos="0" algn="l"/>
              </a:tabLst>
            </a:pPr>
            <a:r>
              <a:rPr lang="hu-HU" sz="3200" b="1" strike="noStrike" spc="-1">
                <a:solidFill>
                  <a:srgbClr val="000000"/>
                </a:solidFill>
                <a:latin typeface="Calibri"/>
              </a:rPr>
              <a:t>Ábrázolás Bachman diagrammal</a:t>
            </a:r>
            <a:endParaRPr lang="hu-HU" sz="3200" b="0" strike="noStrike" spc="-1">
              <a:solidFill>
                <a:srgbClr val="000000"/>
              </a:solidFill>
              <a:latin typeface="Calibri"/>
            </a:endParaRPr>
          </a:p>
          <a:p>
            <a:pPr indent="0">
              <a:lnSpc>
                <a:spcPct val="90000"/>
              </a:lnSpc>
              <a:spcBef>
                <a:spcPts val="1001"/>
              </a:spcBef>
              <a:buNone/>
              <a:tabLst>
                <a:tab pos="0" algn="l"/>
              </a:tabLst>
            </a:pPr>
            <a:r>
              <a:rPr lang="hu-HU" sz="2800" b="0" strike="noStrike" spc="-1">
                <a:solidFill>
                  <a:srgbClr val="000000"/>
                </a:solidFill>
                <a:latin typeface="Calibri"/>
              </a:rPr>
              <a:t>A modell szerkezete egy faszerkezet. A rekordtípusnak egy téglalapot feleltetünk meg, a rekordtípus nevét a téglalap felső részébe, a mezőneveket pedig az alsó részbe írjuk. A kapcsolatot összekötő nyíllal ábrázoljuk.</a:t>
            </a:r>
          </a:p>
          <a:p>
            <a:pPr indent="0">
              <a:lnSpc>
                <a:spcPct val="90000"/>
              </a:lnSpc>
              <a:spcBef>
                <a:spcPts val="1001"/>
              </a:spcBef>
              <a:buNone/>
              <a:tabLst>
                <a:tab pos="0" algn="l"/>
              </a:tabLst>
            </a:pPr>
            <a:r>
              <a:rPr lang="hu-HU" sz="2800" b="1" strike="noStrike" spc="-1">
                <a:solidFill>
                  <a:srgbClr val="000000"/>
                </a:solidFill>
                <a:latin typeface="Calibri"/>
              </a:rPr>
              <a:t>CÉG név, cím, igazgató</a:t>
            </a:r>
            <a:endParaRPr lang="hu-HU" sz="2800" b="0" strike="noStrike" spc="-1">
              <a:solidFill>
                <a:srgbClr val="000000"/>
              </a:solidFill>
              <a:latin typeface="Calibri"/>
            </a:endParaRPr>
          </a:p>
          <a:p>
            <a:pPr indent="0">
              <a:lnSpc>
                <a:spcPct val="90000"/>
              </a:lnSpc>
              <a:spcBef>
                <a:spcPts val="1001"/>
              </a:spcBef>
              <a:buNone/>
              <a:tabLst>
                <a:tab pos="0" algn="l"/>
              </a:tabLst>
            </a:pPr>
            <a:r>
              <a:rPr lang="hu-HU" sz="2800" b="1" strike="noStrike" spc="-1">
                <a:solidFill>
                  <a:srgbClr val="000000"/>
                </a:solidFill>
                <a:latin typeface="Calibri"/>
              </a:rPr>
              <a:t>DOLGOZÓ szem.szám, név, kor</a:t>
            </a:r>
            <a:endParaRPr lang="hu-HU" sz="2800" b="0" strike="noStrike" spc="-1">
              <a:solidFill>
                <a:srgbClr val="000000"/>
              </a:solidFill>
              <a:latin typeface="Calibri"/>
            </a:endParaRPr>
          </a:p>
          <a:p>
            <a:pPr indent="0">
              <a:lnSpc>
                <a:spcPct val="90000"/>
              </a:lnSpc>
              <a:spcBef>
                <a:spcPts val="1001"/>
              </a:spcBef>
              <a:buNone/>
              <a:tabLst>
                <a:tab pos="0" algn="l"/>
              </a:tabLst>
            </a:pPr>
            <a:r>
              <a:rPr lang="hu-HU" sz="2800" b="1" strike="noStrike" spc="-1">
                <a:solidFill>
                  <a:srgbClr val="000000"/>
                </a:solidFill>
                <a:latin typeface="Calibri"/>
              </a:rPr>
              <a:t>OSZTÁLY szoba, név</a:t>
            </a:r>
            <a:endParaRPr lang="hu-HU" sz="2800" b="0" strike="noStrike" spc="-1">
              <a:solidFill>
                <a:srgbClr val="000000"/>
              </a:solidFill>
              <a:latin typeface="Calibri"/>
            </a:endParaRPr>
          </a:p>
          <a:p>
            <a:pPr indent="0">
              <a:lnSpc>
                <a:spcPct val="90000"/>
              </a:lnSpc>
              <a:spcBef>
                <a:spcPts val="1001"/>
              </a:spcBef>
              <a:buNone/>
              <a:tabLst>
                <a:tab pos="0" algn="l"/>
              </a:tabLst>
            </a:pPr>
            <a:endParaRPr lang="hu-HU" sz="2800" b="0" strike="noStrike" spc="-1">
              <a:solidFill>
                <a:srgbClr val="000000"/>
              </a:solidFill>
              <a:latin typeface="Calibri"/>
            </a:endParaRPr>
          </a:p>
          <a:p>
            <a:pPr indent="0">
              <a:lnSpc>
                <a:spcPct val="110000"/>
              </a:lnSpc>
              <a:buNone/>
              <a:tabLst>
                <a:tab pos="0" algn="l"/>
              </a:tabLst>
            </a:pPr>
            <a:r>
              <a:rPr lang="hu-HU" sz="2800" b="0" strike="noStrike" spc="-1">
                <a:solidFill>
                  <a:srgbClr val="000000"/>
                </a:solidFill>
                <a:latin typeface="Calibri"/>
              </a:rPr>
              <a:t>Pl. Hierarchikus szerkezetek a </a:t>
            </a:r>
          </a:p>
          <a:p>
            <a:pPr>
              <a:lnSpc>
                <a:spcPct val="110000"/>
              </a:lnSpc>
              <a:buClr>
                <a:srgbClr val="000000"/>
              </a:buClr>
              <a:buFont typeface="Arial"/>
              <a:buChar char="•"/>
              <a:tabLst>
                <a:tab pos="0" algn="l"/>
              </a:tabLst>
            </a:pPr>
            <a:r>
              <a:rPr lang="hu-HU" sz="2800" b="0" strike="noStrike" spc="-1">
                <a:solidFill>
                  <a:srgbClr val="000000"/>
                </a:solidFill>
                <a:latin typeface="Calibri"/>
              </a:rPr>
              <a:t> Családfa,</a:t>
            </a:r>
          </a:p>
          <a:p>
            <a:pPr>
              <a:lnSpc>
                <a:spcPct val="110000"/>
              </a:lnSpc>
              <a:buClr>
                <a:srgbClr val="000000"/>
              </a:buClr>
              <a:buFont typeface="Arial"/>
              <a:buChar char="•"/>
              <a:tabLst>
                <a:tab pos="0" algn="l"/>
              </a:tabLst>
            </a:pPr>
            <a:r>
              <a:rPr lang="hu-HU" sz="2800" b="0" strike="noStrike" spc="-1">
                <a:solidFill>
                  <a:srgbClr val="000000"/>
                </a:solidFill>
                <a:latin typeface="Calibri"/>
              </a:rPr>
              <a:t> Főnök - Beosztottak</a:t>
            </a:r>
          </a:p>
          <a:p>
            <a:pPr indent="0">
              <a:lnSpc>
                <a:spcPct val="90000"/>
              </a:lnSpc>
              <a:spcBef>
                <a:spcPts val="1001"/>
              </a:spcBef>
              <a:buNone/>
              <a:tabLst>
                <a:tab pos="0" algn="l"/>
              </a:tabLst>
            </a:pPr>
            <a:endParaRPr lang="hu-HU" sz="2800" b="0" strike="noStrike" spc="-1">
              <a:solidFill>
                <a:srgbClr val="000000"/>
              </a:solidFill>
              <a:latin typeface="Calibri"/>
            </a:endParaRPr>
          </a:p>
          <a:p>
            <a:pPr indent="0">
              <a:lnSpc>
                <a:spcPct val="90000"/>
              </a:lnSpc>
              <a:spcBef>
                <a:spcPts val="1001"/>
              </a:spcBef>
              <a:buNone/>
              <a:tabLst>
                <a:tab pos="0" algn="l"/>
              </a:tabLst>
            </a:pPr>
            <a:endParaRPr lang="hu-HU" sz="2800" b="0" strike="noStrike" spc="-1">
              <a:solidFill>
                <a:srgbClr val="000000"/>
              </a:solidFill>
              <a:latin typeface="Calibri"/>
            </a:endParaRPr>
          </a:p>
        </p:txBody>
      </p:sp>
      <p:pic>
        <p:nvPicPr>
          <p:cNvPr id="106" name="Kép 3"/>
          <p:cNvPicPr/>
          <p:nvPr/>
        </p:nvPicPr>
        <p:blipFill>
          <a:blip r:embed="rId2"/>
          <a:stretch/>
        </p:blipFill>
        <p:spPr>
          <a:xfrm>
            <a:off x="5382360" y="2465640"/>
            <a:ext cx="6194160" cy="35431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 name="Tartalom helye 37"/>
          <p:cNvGraphicFramePr/>
          <p:nvPr/>
        </p:nvGraphicFramePr>
        <p:xfrm>
          <a:off x="587880" y="4892760"/>
          <a:ext cx="10906920" cy="1188720"/>
        </p:xfrm>
        <a:graphic>
          <a:graphicData uri="http://schemas.openxmlformats.org/drawingml/2006/table">
            <a:tbl>
              <a:tblPr/>
              <a:tblGrid>
                <a:gridCol w="1600200">
                  <a:extLst>
                    <a:ext uri="{9D8B030D-6E8A-4147-A177-3AD203B41FA5}">
                      <a16:colId xmlns:a16="http://schemas.microsoft.com/office/drawing/2014/main" val="20000"/>
                    </a:ext>
                  </a:extLst>
                </a:gridCol>
                <a:gridCol w="9306720">
                  <a:extLst>
                    <a:ext uri="{9D8B030D-6E8A-4147-A177-3AD203B41FA5}">
                      <a16:colId xmlns:a16="http://schemas.microsoft.com/office/drawing/2014/main" val="20001"/>
                    </a:ext>
                  </a:extLst>
                </a:gridCol>
              </a:tblGrid>
              <a:tr h="307800">
                <a:tc>
                  <a:txBody>
                    <a:bodyPr/>
                    <a:lstStyle/>
                    <a:p>
                      <a:pPr>
                        <a:lnSpc>
                          <a:spcPct val="100000"/>
                        </a:lnSpc>
                      </a:pPr>
                      <a:r>
                        <a:rPr lang="hu-HU" sz="2000" b="0" strike="noStrike" spc="-1">
                          <a:solidFill>
                            <a:srgbClr val="000000"/>
                          </a:solidFill>
                          <a:latin typeface="Calibri"/>
                        </a:rPr>
                        <a:t>ISKOLA </a:t>
                      </a:r>
                      <a:endParaRPr lang="hu-HU" sz="20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lstStyle/>
                    <a:p>
                      <a:pPr>
                        <a:lnSpc>
                          <a:spcPct val="100000"/>
                        </a:lnSpc>
                      </a:pPr>
                      <a:r>
                        <a:rPr lang="hu-HU" sz="2000" b="0" strike="noStrike" spc="-1">
                          <a:solidFill>
                            <a:srgbClr val="000000"/>
                          </a:solidFill>
                          <a:latin typeface="Calibri"/>
                        </a:rPr>
                        <a:t> </a:t>
                      </a:r>
                      <a:endParaRPr lang="hu-HU" sz="20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extLst>
                  <a:ext uri="{0D108BD9-81ED-4DB2-BD59-A6C34878D82A}">
                    <a16:rowId xmlns:a16="http://schemas.microsoft.com/office/drawing/2014/main" val="10000"/>
                  </a:ext>
                </a:extLst>
              </a:tr>
              <a:tr h="307800">
                <a:tc>
                  <a:txBody>
                    <a:bodyPr/>
                    <a:lstStyle/>
                    <a:p>
                      <a:pPr>
                        <a:lnSpc>
                          <a:spcPct val="100000"/>
                        </a:lnSpc>
                      </a:pPr>
                      <a:r>
                        <a:rPr lang="hu-HU" sz="2000" b="0" strike="noStrike" spc="-1">
                          <a:solidFill>
                            <a:srgbClr val="000000"/>
                          </a:solidFill>
                          <a:latin typeface="Calibri"/>
                        </a:rPr>
                        <a:t>Osztály N</a:t>
                      </a:r>
                      <a:endParaRPr lang="hu-HU" sz="20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lstStyle/>
                    <a:p>
                      <a:pPr>
                        <a:lnSpc>
                          <a:spcPct val="100000"/>
                        </a:lnSpc>
                      </a:pPr>
                      <a:r>
                        <a:rPr lang="hu-HU" sz="2000" b="0" strike="noStrike" spc="-1">
                          <a:solidFill>
                            <a:srgbClr val="000000"/>
                          </a:solidFill>
                          <a:latin typeface="Calibri"/>
                        </a:rPr>
                        <a:t>feliratú téglalapok mindegyike, az adott objektumhoz tartozó adatsorozatot szimbolizálja</a:t>
                      </a:r>
                      <a:endParaRPr lang="hu-HU" sz="20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extLst>
                  <a:ext uri="{0D108BD9-81ED-4DB2-BD59-A6C34878D82A}">
                    <a16:rowId xmlns:a16="http://schemas.microsoft.com/office/drawing/2014/main" val="10001"/>
                  </a:ext>
                </a:extLst>
              </a:tr>
              <a:tr h="307800">
                <a:tc>
                  <a:txBody>
                    <a:bodyPr/>
                    <a:lstStyle/>
                    <a:p>
                      <a:pPr>
                        <a:lnSpc>
                          <a:spcPct val="100000"/>
                        </a:lnSpc>
                      </a:pPr>
                      <a:r>
                        <a:rPr lang="hu-HU" sz="2000" b="0" strike="noStrike" spc="-1">
                          <a:solidFill>
                            <a:srgbClr val="000000"/>
                          </a:solidFill>
                          <a:latin typeface="Calibri"/>
                        </a:rPr>
                        <a:t>M. Tanuló</a:t>
                      </a:r>
                      <a:endParaRPr lang="hu-HU" sz="20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lstStyle/>
                    <a:p>
                      <a:pPr>
                        <a:lnSpc>
                          <a:spcPct val="100000"/>
                        </a:lnSpc>
                      </a:pPr>
                      <a:r>
                        <a:rPr lang="hu-HU" sz="2000" b="0" strike="noStrike" spc="-1">
                          <a:solidFill>
                            <a:srgbClr val="000000"/>
                          </a:solidFill>
                          <a:latin typeface="Calibri"/>
                        </a:rPr>
                        <a:t> </a:t>
                      </a:r>
                      <a:endParaRPr lang="hu-HU" sz="20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extLst>
                  <a:ext uri="{0D108BD9-81ED-4DB2-BD59-A6C34878D82A}">
                    <a16:rowId xmlns:a16="http://schemas.microsoft.com/office/drawing/2014/main" val="10002"/>
                  </a:ext>
                </a:extLst>
              </a:tr>
            </a:tbl>
          </a:graphicData>
        </a:graphic>
      </p:graphicFrame>
      <p:grpSp>
        <p:nvGrpSpPr>
          <p:cNvPr id="108" name="Csoportba foglalás 3"/>
          <p:cNvGrpSpPr/>
          <p:nvPr/>
        </p:nvGrpSpPr>
        <p:grpSpPr>
          <a:xfrm>
            <a:off x="1510560" y="604080"/>
            <a:ext cx="9110880" cy="4010760"/>
            <a:chOff x="1510560" y="604080"/>
            <a:chExt cx="9110880" cy="4010760"/>
          </a:xfrm>
        </p:grpSpPr>
        <p:sp>
          <p:nvSpPr>
            <p:cNvPr id="109" name="AutoShape 3"/>
            <p:cNvSpPr/>
            <p:nvPr/>
          </p:nvSpPr>
          <p:spPr>
            <a:xfrm>
              <a:off x="4723200" y="604080"/>
              <a:ext cx="1428840" cy="866520"/>
            </a:xfrm>
            <a:prstGeom prst="flowChartProcess">
              <a:avLst/>
            </a:prstGeom>
            <a:noFill/>
            <a:ln w="12700">
              <a:solidFill>
                <a:srgbClr val="000000"/>
              </a:solidFill>
              <a:miter/>
            </a:ln>
          </p:spPr>
          <p:style>
            <a:lnRef idx="0">
              <a:scrgbClr r="0" g="0" b="0"/>
            </a:lnRef>
            <a:fillRef idx="0">
              <a:scrgbClr r="0" g="0" b="0"/>
            </a:fillRef>
            <a:effectRef idx="0">
              <a:scrgbClr r="0" g="0" b="0"/>
            </a:effectRef>
            <a:fontRef idx="minor"/>
          </p:style>
          <p:txBody>
            <a:bodyPr anchor="t" upright="1">
              <a:noAutofit/>
            </a:bodyPr>
            <a:lstStyle/>
            <a:p>
              <a:pPr algn="ctr">
                <a:lnSpc>
                  <a:spcPct val="100000"/>
                </a:lnSpc>
              </a:pPr>
              <a:r>
                <a:rPr lang="hu-HU" sz="2000" b="1" strike="noStrike" spc="-1">
                  <a:solidFill>
                    <a:srgbClr val="000000"/>
                  </a:solidFill>
                  <a:latin typeface="Times New Roman"/>
                  <a:ea typeface="Calibri"/>
                </a:rPr>
                <a:t>ISKOLA</a:t>
              </a:r>
              <a:endParaRPr lang="hu-HU" sz="2000" b="0" strike="noStrike" spc="-1">
                <a:solidFill>
                  <a:srgbClr val="000000"/>
                </a:solidFill>
                <a:latin typeface="Arial"/>
              </a:endParaRPr>
            </a:p>
            <a:p>
              <a:pPr algn="ctr">
                <a:lnSpc>
                  <a:spcPct val="100000"/>
                </a:lnSpc>
              </a:pPr>
              <a:r>
                <a:rPr lang="hu-HU" sz="2000" b="1" strike="noStrike" spc="-1">
                  <a:solidFill>
                    <a:srgbClr val="000000"/>
                  </a:solidFill>
                  <a:latin typeface="Times New Roman"/>
                  <a:ea typeface="Calibri"/>
                </a:rPr>
                <a:t>adatai</a:t>
              </a:r>
              <a:endParaRPr lang="hu-HU" sz="2000" b="0" strike="noStrike" spc="-1">
                <a:solidFill>
                  <a:srgbClr val="000000"/>
                </a:solidFill>
                <a:latin typeface="Arial"/>
              </a:endParaRPr>
            </a:p>
          </p:txBody>
        </p:sp>
        <p:sp>
          <p:nvSpPr>
            <p:cNvPr id="110" name="AutoShape 4"/>
            <p:cNvSpPr/>
            <p:nvPr/>
          </p:nvSpPr>
          <p:spPr>
            <a:xfrm>
              <a:off x="1510560" y="1977480"/>
              <a:ext cx="1428840" cy="844920"/>
            </a:xfrm>
            <a:prstGeom prst="flowChartProcess">
              <a:avLst/>
            </a:prstGeom>
            <a:noFill/>
            <a:ln w="12700">
              <a:solidFill>
                <a:srgbClr val="000000"/>
              </a:solidFill>
              <a:miter/>
            </a:ln>
          </p:spPr>
          <p:style>
            <a:lnRef idx="0">
              <a:scrgbClr r="0" g="0" b="0"/>
            </a:lnRef>
            <a:fillRef idx="0">
              <a:scrgbClr r="0" g="0" b="0"/>
            </a:fillRef>
            <a:effectRef idx="0">
              <a:scrgbClr r="0" g="0" b="0"/>
            </a:effectRef>
            <a:fontRef idx="minor"/>
          </p:style>
          <p:txBody>
            <a:bodyPr anchor="t" upright="1">
              <a:noAutofit/>
            </a:bodyPr>
            <a:lstStyle/>
            <a:p>
              <a:pPr algn="ctr">
                <a:lnSpc>
                  <a:spcPct val="100000"/>
                </a:lnSpc>
              </a:pPr>
              <a:r>
                <a:rPr lang="hu-HU" sz="2000" b="1" strike="noStrike" spc="-1">
                  <a:solidFill>
                    <a:srgbClr val="000000"/>
                  </a:solidFill>
                  <a:latin typeface="Times New Roman"/>
                  <a:ea typeface="Calibri"/>
                </a:rPr>
                <a:t>Osztály 1</a:t>
              </a:r>
              <a:endParaRPr lang="hu-HU" sz="2000" b="0" strike="noStrike" spc="-1">
                <a:solidFill>
                  <a:srgbClr val="000000"/>
                </a:solidFill>
                <a:latin typeface="Arial"/>
              </a:endParaRPr>
            </a:p>
            <a:p>
              <a:pPr algn="ctr">
                <a:lnSpc>
                  <a:spcPct val="100000"/>
                </a:lnSpc>
              </a:pPr>
              <a:r>
                <a:rPr lang="hu-HU" sz="2000" b="1" strike="noStrike" spc="-1">
                  <a:solidFill>
                    <a:srgbClr val="000000"/>
                  </a:solidFill>
                  <a:latin typeface="Times New Roman"/>
                  <a:ea typeface="Calibri"/>
                </a:rPr>
                <a:t>adatai</a:t>
              </a:r>
              <a:endParaRPr lang="hu-HU" sz="2000" b="0" strike="noStrike" spc="-1">
                <a:solidFill>
                  <a:srgbClr val="000000"/>
                </a:solidFill>
                <a:latin typeface="Arial"/>
              </a:endParaRPr>
            </a:p>
          </p:txBody>
        </p:sp>
        <p:sp>
          <p:nvSpPr>
            <p:cNvPr id="111" name="AutoShape 5"/>
            <p:cNvSpPr/>
            <p:nvPr/>
          </p:nvSpPr>
          <p:spPr>
            <a:xfrm>
              <a:off x="8478000" y="1977480"/>
              <a:ext cx="1428840" cy="844920"/>
            </a:xfrm>
            <a:prstGeom prst="flowChartProcess">
              <a:avLst/>
            </a:prstGeom>
            <a:noFill/>
            <a:ln w="12700">
              <a:solidFill>
                <a:srgbClr val="000000"/>
              </a:solidFill>
              <a:miter/>
            </a:ln>
          </p:spPr>
          <p:style>
            <a:lnRef idx="0">
              <a:scrgbClr r="0" g="0" b="0"/>
            </a:lnRef>
            <a:fillRef idx="0">
              <a:scrgbClr r="0" g="0" b="0"/>
            </a:fillRef>
            <a:effectRef idx="0">
              <a:scrgbClr r="0" g="0" b="0"/>
            </a:effectRef>
            <a:fontRef idx="minor"/>
          </p:style>
          <p:txBody>
            <a:bodyPr anchor="t" upright="1">
              <a:noAutofit/>
            </a:bodyPr>
            <a:lstStyle/>
            <a:p>
              <a:pPr algn="ctr">
                <a:lnSpc>
                  <a:spcPct val="100000"/>
                </a:lnSpc>
              </a:pPr>
              <a:r>
                <a:rPr lang="hu-HU" sz="2000" b="1" strike="noStrike" spc="-1">
                  <a:solidFill>
                    <a:srgbClr val="000000"/>
                  </a:solidFill>
                  <a:latin typeface="Times New Roman"/>
                  <a:ea typeface="Calibri"/>
                </a:rPr>
                <a:t>Osztály N</a:t>
              </a:r>
              <a:endParaRPr lang="hu-HU" sz="2000" b="0" strike="noStrike" spc="-1">
                <a:solidFill>
                  <a:srgbClr val="000000"/>
                </a:solidFill>
                <a:latin typeface="Arial"/>
              </a:endParaRPr>
            </a:p>
            <a:p>
              <a:pPr algn="ctr">
                <a:lnSpc>
                  <a:spcPct val="100000"/>
                </a:lnSpc>
              </a:pPr>
              <a:r>
                <a:rPr lang="hu-HU" sz="2000" b="1" strike="noStrike" spc="-1">
                  <a:solidFill>
                    <a:srgbClr val="000000"/>
                  </a:solidFill>
                  <a:latin typeface="Times New Roman"/>
                  <a:ea typeface="Calibri"/>
                </a:rPr>
                <a:t>adatai</a:t>
              </a:r>
              <a:endParaRPr lang="hu-HU" sz="2000" b="0" strike="noStrike" spc="-1">
                <a:solidFill>
                  <a:srgbClr val="000000"/>
                </a:solidFill>
                <a:latin typeface="Arial"/>
              </a:endParaRPr>
            </a:p>
          </p:txBody>
        </p:sp>
        <p:sp>
          <p:nvSpPr>
            <p:cNvPr id="112" name="AutoShape 6"/>
            <p:cNvSpPr/>
            <p:nvPr/>
          </p:nvSpPr>
          <p:spPr>
            <a:xfrm>
              <a:off x="5440680" y="1977480"/>
              <a:ext cx="1428840" cy="844920"/>
            </a:xfrm>
            <a:prstGeom prst="flowChartProcess">
              <a:avLst/>
            </a:prstGeom>
            <a:noFill/>
            <a:ln w="12700">
              <a:solidFill>
                <a:srgbClr val="000000"/>
              </a:solidFill>
              <a:miter/>
            </a:ln>
          </p:spPr>
          <p:style>
            <a:lnRef idx="0">
              <a:scrgbClr r="0" g="0" b="0"/>
            </a:lnRef>
            <a:fillRef idx="0">
              <a:scrgbClr r="0" g="0" b="0"/>
            </a:fillRef>
            <a:effectRef idx="0">
              <a:scrgbClr r="0" g="0" b="0"/>
            </a:effectRef>
            <a:fontRef idx="minor"/>
          </p:style>
          <p:txBody>
            <a:bodyPr anchor="t" upright="1">
              <a:noAutofit/>
            </a:bodyPr>
            <a:lstStyle/>
            <a:p>
              <a:pPr algn="ctr">
                <a:lnSpc>
                  <a:spcPct val="100000"/>
                </a:lnSpc>
              </a:pPr>
              <a:r>
                <a:rPr lang="hu-HU" sz="2000" b="1" strike="noStrike" spc="-1">
                  <a:solidFill>
                    <a:srgbClr val="000000"/>
                  </a:solidFill>
                  <a:latin typeface="Times New Roman"/>
                  <a:ea typeface="Calibri"/>
                </a:rPr>
                <a:t>Osztály 3</a:t>
              </a:r>
              <a:endParaRPr lang="hu-HU" sz="2000" b="0" strike="noStrike" spc="-1">
                <a:solidFill>
                  <a:srgbClr val="000000"/>
                </a:solidFill>
                <a:latin typeface="Arial"/>
              </a:endParaRPr>
            </a:p>
            <a:p>
              <a:pPr algn="ctr">
                <a:lnSpc>
                  <a:spcPct val="100000"/>
                </a:lnSpc>
              </a:pPr>
              <a:r>
                <a:rPr lang="hu-HU" sz="2000" b="1" strike="noStrike" spc="-1">
                  <a:solidFill>
                    <a:srgbClr val="000000"/>
                  </a:solidFill>
                  <a:latin typeface="Times New Roman"/>
                  <a:ea typeface="Calibri"/>
                </a:rPr>
                <a:t>adatai</a:t>
              </a:r>
              <a:endParaRPr lang="hu-HU" sz="2000" b="0" strike="noStrike" spc="-1">
                <a:solidFill>
                  <a:srgbClr val="000000"/>
                </a:solidFill>
                <a:latin typeface="Arial"/>
              </a:endParaRPr>
            </a:p>
          </p:txBody>
        </p:sp>
        <p:sp>
          <p:nvSpPr>
            <p:cNvPr id="113" name="AutoShape 7"/>
            <p:cNvSpPr/>
            <p:nvPr/>
          </p:nvSpPr>
          <p:spPr>
            <a:xfrm>
              <a:off x="3475440" y="1977480"/>
              <a:ext cx="1428840" cy="844920"/>
            </a:xfrm>
            <a:prstGeom prst="flowChartProcess">
              <a:avLst/>
            </a:prstGeom>
            <a:noFill/>
            <a:ln w="12700">
              <a:solidFill>
                <a:srgbClr val="000000"/>
              </a:solidFill>
              <a:miter/>
            </a:ln>
          </p:spPr>
          <p:style>
            <a:lnRef idx="0">
              <a:scrgbClr r="0" g="0" b="0"/>
            </a:lnRef>
            <a:fillRef idx="0">
              <a:scrgbClr r="0" g="0" b="0"/>
            </a:fillRef>
            <a:effectRef idx="0">
              <a:scrgbClr r="0" g="0" b="0"/>
            </a:effectRef>
            <a:fontRef idx="minor"/>
          </p:style>
          <p:txBody>
            <a:bodyPr anchor="t" upright="1">
              <a:noAutofit/>
            </a:bodyPr>
            <a:lstStyle/>
            <a:p>
              <a:pPr algn="ctr">
                <a:lnSpc>
                  <a:spcPct val="100000"/>
                </a:lnSpc>
              </a:pPr>
              <a:r>
                <a:rPr lang="hu-HU" sz="2000" b="1" strike="noStrike" spc="-1">
                  <a:solidFill>
                    <a:srgbClr val="000000"/>
                  </a:solidFill>
                  <a:latin typeface="Times New Roman"/>
                  <a:ea typeface="Calibri"/>
                </a:rPr>
                <a:t>Osztály 2</a:t>
              </a:r>
              <a:endParaRPr lang="hu-HU" sz="2000" b="0" strike="noStrike" spc="-1">
                <a:solidFill>
                  <a:srgbClr val="000000"/>
                </a:solidFill>
                <a:latin typeface="Arial"/>
              </a:endParaRPr>
            </a:p>
            <a:p>
              <a:pPr algn="ctr">
                <a:lnSpc>
                  <a:spcPct val="100000"/>
                </a:lnSpc>
              </a:pPr>
              <a:r>
                <a:rPr lang="hu-HU" sz="2000" b="1" strike="noStrike" spc="-1">
                  <a:solidFill>
                    <a:srgbClr val="000000"/>
                  </a:solidFill>
                  <a:latin typeface="Times New Roman"/>
                  <a:ea typeface="Calibri"/>
                </a:rPr>
                <a:t>adatai</a:t>
              </a:r>
              <a:endParaRPr lang="hu-HU" sz="2000" b="0" strike="noStrike" spc="-1">
                <a:solidFill>
                  <a:srgbClr val="000000"/>
                </a:solidFill>
                <a:latin typeface="Arial"/>
              </a:endParaRPr>
            </a:p>
          </p:txBody>
        </p:sp>
        <p:cxnSp>
          <p:nvCxnSpPr>
            <p:cNvPr id="114" name="Line 8"/>
            <p:cNvCxnSpPr/>
            <p:nvPr/>
          </p:nvCxnSpPr>
          <p:spPr>
            <a:xfrm>
              <a:off x="2224800" y="1783080"/>
              <a:ext cx="6967800" cy="360"/>
            </a:xfrm>
            <a:prstGeom prst="straightConnector1">
              <a:avLst/>
            </a:prstGeom>
            <a:ln w="12700">
              <a:solidFill>
                <a:srgbClr val="000000"/>
              </a:solidFill>
              <a:round/>
            </a:ln>
          </p:spPr>
        </p:cxnSp>
        <p:cxnSp>
          <p:nvCxnSpPr>
            <p:cNvPr id="115" name="Line 9"/>
            <p:cNvCxnSpPr/>
            <p:nvPr/>
          </p:nvCxnSpPr>
          <p:spPr>
            <a:xfrm>
              <a:off x="2224800" y="1783080"/>
              <a:ext cx="360" cy="194760"/>
            </a:xfrm>
            <a:prstGeom prst="straightConnector1">
              <a:avLst/>
            </a:prstGeom>
            <a:ln w="12700">
              <a:solidFill>
                <a:srgbClr val="000000"/>
              </a:solidFill>
              <a:round/>
            </a:ln>
          </p:spPr>
        </p:cxnSp>
        <p:cxnSp>
          <p:nvCxnSpPr>
            <p:cNvPr id="116" name="Line 10"/>
            <p:cNvCxnSpPr/>
            <p:nvPr/>
          </p:nvCxnSpPr>
          <p:spPr>
            <a:xfrm>
              <a:off x="4190040" y="1783080"/>
              <a:ext cx="360" cy="194760"/>
            </a:xfrm>
            <a:prstGeom prst="straightConnector1">
              <a:avLst/>
            </a:prstGeom>
            <a:ln w="12700">
              <a:solidFill>
                <a:srgbClr val="000000"/>
              </a:solidFill>
              <a:round/>
            </a:ln>
          </p:spPr>
        </p:cxnSp>
        <p:cxnSp>
          <p:nvCxnSpPr>
            <p:cNvPr id="117" name="Line 11"/>
            <p:cNvCxnSpPr/>
            <p:nvPr/>
          </p:nvCxnSpPr>
          <p:spPr>
            <a:xfrm>
              <a:off x="9192240" y="1783080"/>
              <a:ext cx="360" cy="194760"/>
            </a:xfrm>
            <a:prstGeom prst="straightConnector1">
              <a:avLst/>
            </a:prstGeom>
            <a:ln w="12700">
              <a:solidFill>
                <a:srgbClr val="000000"/>
              </a:solidFill>
              <a:round/>
            </a:ln>
          </p:spPr>
        </p:cxnSp>
        <p:cxnSp>
          <p:nvCxnSpPr>
            <p:cNvPr id="118" name="Line 12"/>
            <p:cNvCxnSpPr/>
            <p:nvPr/>
          </p:nvCxnSpPr>
          <p:spPr>
            <a:xfrm>
              <a:off x="6155280" y="1783080"/>
              <a:ext cx="360" cy="194760"/>
            </a:xfrm>
            <a:prstGeom prst="straightConnector1">
              <a:avLst/>
            </a:prstGeom>
            <a:ln w="12700">
              <a:solidFill>
                <a:srgbClr val="000000"/>
              </a:solidFill>
              <a:round/>
            </a:ln>
          </p:spPr>
        </p:cxnSp>
        <p:sp>
          <p:nvSpPr>
            <p:cNvPr id="119" name="Rectangle 13"/>
            <p:cNvSpPr/>
            <p:nvPr/>
          </p:nvSpPr>
          <p:spPr>
            <a:xfrm>
              <a:off x="3118320" y="3726720"/>
              <a:ext cx="1428840" cy="888120"/>
            </a:xfrm>
            <a:prstGeom prst="rect">
              <a:avLst/>
            </a:prstGeom>
            <a:noFill/>
            <a:ln w="12700">
              <a:solidFill>
                <a:srgbClr val="000000"/>
              </a:solidFill>
              <a:miter/>
            </a:ln>
          </p:spPr>
          <p:style>
            <a:lnRef idx="0">
              <a:scrgbClr r="0" g="0" b="0"/>
            </a:lnRef>
            <a:fillRef idx="0">
              <a:scrgbClr r="0" g="0" b="0"/>
            </a:fillRef>
            <a:effectRef idx="0">
              <a:scrgbClr r="0" g="0" b="0"/>
            </a:effectRef>
            <a:fontRef idx="minor"/>
          </p:style>
          <p:txBody>
            <a:bodyPr anchor="t" upright="1">
              <a:noAutofit/>
            </a:bodyPr>
            <a:lstStyle/>
            <a:p>
              <a:pPr algn="ctr">
                <a:lnSpc>
                  <a:spcPct val="100000"/>
                </a:lnSpc>
              </a:pPr>
              <a:r>
                <a:rPr lang="hu-HU" sz="2000" b="1" strike="noStrike" spc="-1">
                  <a:solidFill>
                    <a:srgbClr val="000000"/>
                  </a:solidFill>
                  <a:latin typeface="Times New Roman"/>
                  <a:ea typeface="Calibri"/>
                </a:rPr>
                <a:t>1. Tanuló</a:t>
              </a:r>
              <a:endParaRPr lang="hu-HU" sz="2000" b="0" strike="noStrike" spc="-1">
                <a:solidFill>
                  <a:srgbClr val="000000"/>
                </a:solidFill>
                <a:latin typeface="Arial"/>
              </a:endParaRPr>
            </a:p>
            <a:p>
              <a:pPr algn="ctr">
                <a:lnSpc>
                  <a:spcPct val="100000"/>
                </a:lnSpc>
              </a:pPr>
              <a:r>
                <a:rPr lang="hu-HU" sz="2000" b="1" strike="noStrike" spc="-1">
                  <a:solidFill>
                    <a:srgbClr val="000000"/>
                  </a:solidFill>
                  <a:latin typeface="Times New Roman"/>
                  <a:ea typeface="Calibri"/>
                </a:rPr>
                <a:t>adatai</a:t>
              </a:r>
              <a:endParaRPr lang="hu-HU" sz="2000" b="0" strike="noStrike" spc="-1">
                <a:solidFill>
                  <a:srgbClr val="000000"/>
                </a:solidFill>
                <a:latin typeface="Arial"/>
              </a:endParaRPr>
            </a:p>
          </p:txBody>
        </p:sp>
        <p:sp>
          <p:nvSpPr>
            <p:cNvPr id="120" name="Rectangle 14"/>
            <p:cNvSpPr/>
            <p:nvPr/>
          </p:nvSpPr>
          <p:spPr>
            <a:xfrm>
              <a:off x="9192600" y="3726720"/>
              <a:ext cx="1428840" cy="888120"/>
            </a:xfrm>
            <a:prstGeom prst="rect">
              <a:avLst/>
            </a:prstGeom>
            <a:noFill/>
            <a:ln w="12700">
              <a:solidFill>
                <a:srgbClr val="000000"/>
              </a:solidFill>
              <a:miter/>
            </a:ln>
          </p:spPr>
          <p:style>
            <a:lnRef idx="0">
              <a:scrgbClr r="0" g="0" b="0"/>
            </a:lnRef>
            <a:fillRef idx="0">
              <a:scrgbClr r="0" g="0" b="0"/>
            </a:fillRef>
            <a:effectRef idx="0">
              <a:scrgbClr r="0" g="0" b="0"/>
            </a:effectRef>
            <a:fontRef idx="minor"/>
          </p:style>
          <p:txBody>
            <a:bodyPr anchor="t" upright="1">
              <a:noAutofit/>
            </a:bodyPr>
            <a:lstStyle/>
            <a:p>
              <a:pPr algn="ctr">
                <a:lnSpc>
                  <a:spcPct val="100000"/>
                </a:lnSpc>
              </a:pPr>
              <a:r>
                <a:rPr lang="hu-HU" sz="2000" b="1" strike="noStrike" spc="-1">
                  <a:solidFill>
                    <a:srgbClr val="000000"/>
                  </a:solidFill>
                  <a:latin typeface="Times New Roman"/>
                  <a:ea typeface="Calibri"/>
                </a:rPr>
                <a:t>M. Tanuló</a:t>
              </a:r>
              <a:endParaRPr lang="hu-HU" sz="2000" b="0" strike="noStrike" spc="-1">
                <a:solidFill>
                  <a:srgbClr val="000000"/>
                </a:solidFill>
                <a:latin typeface="Arial"/>
              </a:endParaRPr>
            </a:p>
            <a:p>
              <a:pPr algn="ctr">
                <a:lnSpc>
                  <a:spcPct val="100000"/>
                </a:lnSpc>
              </a:pPr>
              <a:r>
                <a:rPr lang="hu-HU" sz="2000" b="1" strike="noStrike" spc="-1">
                  <a:solidFill>
                    <a:srgbClr val="000000"/>
                  </a:solidFill>
                  <a:latin typeface="Times New Roman"/>
                  <a:ea typeface="Calibri"/>
                </a:rPr>
                <a:t>adatai</a:t>
              </a:r>
              <a:endParaRPr lang="hu-HU" sz="2000" b="0" strike="noStrike" spc="-1">
                <a:solidFill>
                  <a:srgbClr val="000000"/>
                </a:solidFill>
                <a:latin typeface="Arial"/>
              </a:endParaRPr>
            </a:p>
          </p:txBody>
        </p:sp>
        <p:sp>
          <p:nvSpPr>
            <p:cNvPr id="121" name="Rectangle 15"/>
            <p:cNvSpPr/>
            <p:nvPr/>
          </p:nvSpPr>
          <p:spPr>
            <a:xfrm>
              <a:off x="4904640" y="3726720"/>
              <a:ext cx="1428840" cy="888120"/>
            </a:xfrm>
            <a:prstGeom prst="rect">
              <a:avLst/>
            </a:prstGeom>
            <a:noFill/>
            <a:ln w="12700">
              <a:solidFill>
                <a:srgbClr val="000000"/>
              </a:solidFill>
              <a:miter/>
            </a:ln>
          </p:spPr>
          <p:style>
            <a:lnRef idx="0">
              <a:scrgbClr r="0" g="0" b="0"/>
            </a:lnRef>
            <a:fillRef idx="0">
              <a:scrgbClr r="0" g="0" b="0"/>
            </a:fillRef>
            <a:effectRef idx="0">
              <a:scrgbClr r="0" g="0" b="0"/>
            </a:effectRef>
            <a:fontRef idx="minor"/>
          </p:style>
          <p:txBody>
            <a:bodyPr anchor="t" upright="1">
              <a:noAutofit/>
            </a:bodyPr>
            <a:lstStyle/>
            <a:p>
              <a:pPr algn="ctr">
                <a:lnSpc>
                  <a:spcPct val="100000"/>
                </a:lnSpc>
              </a:pPr>
              <a:r>
                <a:rPr lang="hu-HU" sz="2000" b="1" strike="noStrike" spc="-1">
                  <a:solidFill>
                    <a:srgbClr val="000000"/>
                  </a:solidFill>
                  <a:latin typeface="Times New Roman"/>
                  <a:ea typeface="Calibri"/>
                </a:rPr>
                <a:t>2. Tanuló</a:t>
              </a:r>
              <a:endParaRPr lang="hu-HU" sz="2000" b="0" strike="noStrike" spc="-1">
                <a:solidFill>
                  <a:srgbClr val="000000"/>
                </a:solidFill>
                <a:latin typeface="Arial"/>
              </a:endParaRPr>
            </a:p>
            <a:p>
              <a:pPr algn="ctr">
                <a:lnSpc>
                  <a:spcPct val="100000"/>
                </a:lnSpc>
              </a:pPr>
              <a:r>
                <a:rPr lang="hu-HU" sz="2000" b="1" strike="noStrike" spc="-1">
                  <a:solidFill>
                    <a:srgbClr val="000000"/>
                  </a:solidFill>
                  <a:latin typeface="Times New Roman"/>
                  <a:ea typeface="Calibri"/>
                </a:rPr>
                <a:t>adatai</a:t>
              </a:r>
              <a:endParaRPr lang="hu-HU" sz="2000" b="0" strike="noStrike" spc="-1">
                <a:solidFill>
                  <a:srgbClr val="000000"/>
                </a:solidFill>
                <a:latin typeface="Arial"/>
              </a:endParaRPr>
            </a:p>
          </p:txBody>
        </p:sp>
        <p:sp>
          <p:nvSpPr>
            <p:cNvPr id="122" name="Rectangle 16"/>
            <p:cNvSpPr/>
            <p:nvPr/>
          </p:nvSpPr>
          <p:spPr>
            <a:xfrm>
              <a:off x="6869880" y="3726720"/>
              <a:ext cx="1428840" cy="888120"/>
            </a:xfrm>
            <a:prstGeom prst="rect">
              <a:avLst/>
            </a:prstGeom>
            <a:noFill/>
            <a:ln w="12700">
              <a:solidFill>
                <a:srgbClr val="000000"/>
              </a:solidFill>
              <a:miter/>
            </a:ln>
          </p:spPr>
          <p:style>
            <a:lnRef idx="0">
              <a:scrgbClr r="0" g="0" b="0"/>
            </a:lnRef>
            <a:fillRef idx="0">
              <a:scrgbClr r="0" g="0" b="0"/>
            </a:fillRef>
            <a:effectRef idx="0">
              <a:scrgbClr r="0" g="0" b="0"/>
            </a:effectRef>
            <a:fontRef idx="minor"/>
          </p:style>
          <p:txBody>
            <a:bodyPr anchor="t" upright="1">
              <a:noAutofit/>
            </a:bodyPr>
            <a:lstStyle/>
            <a:p>
              <a:pPr algn="ctr">
                <a:lnSpc>
                  <a:spcPct val="100000"/>
                </a:lnSpc>
              </a:pPr>
              <a:r>
                <a:rPr lang="hu-HU" sz="2000" b="1" strike="noStrike" spc="-1">
                  <a:solidFill>
                    <a:srgbClr val="000000"/>
                  </a:solidFill>
                  <a:latin typeface="Times New Roman"/>
                  <a:ea typeface="Calibri"/>
                </a:rPr>
                <a:t>3. Tanuló</a:t>
              </a:r>
              <a:endParaRPr lang="hu-HU" sz="2000" b="0" strike="noStrike" spc="-1">
                <a:solidFill>
                  <a:srgbClr val="000000"/>
                </a:solidFill>
                <a:latin typeface="Arial"/>
              </a:endParaRPr>
            </a:p>
            <a:p>
              <a:pPr algn="ctr">
                <a:lnSpc>
                  <a:spcPct val="100000"/>
                </a:lnSpc>
              </a:pPr>
              <a:r>
                <a:rPr lang="hu-HU" sz="2000" b="1" strike="noStrike" spc="-1">
                  <a:solidFill>
                    <a:srgbClr val="000000"/>
                  </a:solidFill>
                  <a:latin typeface="Times New Roman"/>
                  <a:ea typeface="Calibri"/>
                </a:rPr>
                <a:t>adatai</a:t>
              </a:r>
              <a:endParaRPr lang="hu-HU" sz="2000" b="0" strike="noStrike" spc="-1">
                <a:solidFill>
                  <a:srgbClr val="000000"/>
                </a:solidFill>
                <a:latin typeface="Arial"/>
              </a:endParaRPr>
            </a:p>
          </p:txBody>
        </p:sp>
        <p:cxnSp>
          <p:nvCxnSpPr>
            <p:cNvPr id="123" name="Line 17"/>
            <p:cNvCxnSpPr/>
            <p:nvPr/>
          </p:nvCxnSpPr>
          <p:spPr>
            <a:xfrm>
              <a:off x="3832560" y="3531960"/>
              <a:ext cx="6074640" cy="360"/>
            </a:xfrm>
            <a:prstGeom prst="straightConnector1">
              <a:avLst/>
            </a:prstGeom>
            <a:ln w="12700">
              <a:solidFill>
                <a:srgbClr val="000000"/>
              </a:solidFill>
              <a:round/>
            </a:ln>
          </p:spPr>
        </p:cxnSp>
        <p:cxnSp>
          <p:nvCxnSpPr>
            <p:cNvPr id="124" name="Line 18"/>
            <p:cNvCxnSpPr/>
            <p:nvPr/>
          </p:nvCxnSpPr>
          <p:spPr>
            <a:xfrm>
              <a:off x="3832560" y="3531960"/>
              <a:ext cx="360" cy="194760"/>
            </a:xfrm>
            <a:prstGeom prst="straightConnector1">
              <a:avLst/>
            </a:prstGeom>
            <a:ln w="12700">
              <a:solidFill>
                <a:srgbClr val="000000"/>
              </a:solidFill>
              <a:round/>
            </a:ln>
          </p:spPr>
        </p:cxnSp>
        <p:cxnSp>
          <p:nvCxnSpPr>
            <p:cNvPr id="125" name="Line 19"/>
            <p:cNvCxnSpPr/>
            <p:nvPr/>
          </p:nvCxnSpPr>
          <p:spPr>
            <a:xfrm>
              <a:off x="9906840" y="3531960"/>
              <a:ext cx="360" cy="194760"/>
            </a:xfrm>
            <a:prstGeom prst="straightConnector1">
              <a:avLst/>
            </a:prstGeom>
            <a:ln w="12700">
              <a:solidFill>
                <a:srgbClr val="000000"/>
              </a:solidFill>
              <a:round/>
            </a:ln>
          </p:spPr>
        </p:cxnSp>
        <p:cxnSp>
          <p:nvCxnSpPr>
            <p:cNvPr id="126" name="Line 20"/>
            <p:cNvCxnSpPr/>
            <p:nvPr/>
          </p:nvCxnSpPr>
          <p:spPr>
            <a:xfrm>
              <a:off x="7584480" y="3531960"/>
              <a:ext cx="360" cy="194760"/>
            </a:xfrm>
            <a:prstGeom prst="straightConnector1">
              <a:avLst/>
            </a:prstGeom>
            <a:ln w="12700">
              <a:solidFill>
                <a:srgbClr val="000000"/>
              </a:solidFill>
              <a:round/>
            </a:ln>
          </p:spPr>
        </p:cxnSp>
        <p:cxnSp>
          <p:nvCxnSpPr>
            <p:cNvPr id="127" name="Line 21"/>
            <p:cNvCxnSpPr/>
            <p:nvPr/>
          </p:nvCxnSpPr>
          <p:spPr>
            <a:xfrm>
              <a:off x="5619240" y="3531960"/>
              <a:ext cx="360" cy="194760"/>
            </a:xfrm>
            <a:prstGeom prst="straightConnector1">
              <a:avLst/>
            </a:prstGeom>
            <a:ln w="12700">
              <a:solidFill>
                <a:srgbClr val="000000"/>
              </a:solidFill>
              <a:round/>
            </a:ln>
          </p:spPr>
        </p:cxnSp>
        <p:cxnSp>
          <p:nvCxnSpPr>
            <p:cNvPr id="128" name="Line 22"/>
            <p:cNvCxnSpPr>
              <a:stCxn id="112" idx="2"/>
            </p:cNvCxnSpPr>
            <p:nvPr/>
          </p:nvCxnSpPr>
          <p:spPr>
            <a:xfrm>
              <a:off x="6154920" y="2822400"/>
              <a:ext cx="720" cy="709920"/>
            </a:xfrm>
            <a:prstGeom prst="straightConnector1">
              <a:avLst/>
            </a:prstGeom>
            <a:ln w="12700">
              <a:solidFill>
                <a:srgbClr val="000000"/>
              </a:solidFill>
              <a:round/>
            </a:ln>
          </p:spPr>
        </p:cxnSp>
        <p:cxnSp>
          <p:nvCxnSpPr>
            <p:cNvPr id="129" name="Line 23"/>
            <p:cNvCxnSpPr>
              <a:stCxn id="110" idx="2"/>
            </p:cNvCxnSpPr>
            <p:nvPr/>
          </p:nvCxnSpPr>
          <p:spPr>
            <a:xfrm>
              <a:off x="2224800" y="2822400"/>
              <a:ext cx="360" cy="321480"/>
            </a:xfrm>
            <a:prstGeom prst="straightConnector1">
              <a:avLst/>
            </a:prstGeom>
            <a:ln w="12700">
              <a:solidFill>
                <a:srgbClr val="000000"/>
              </a:solidFill>
              <a:prstDash val="dash"/>
              <a:round/>
            </a:ln>
          </p:spPr>
        </p:cxnSp>
        <p:cxnSp>
          <p:nvCxnSpPr>
            <p:cNvPr id="130" name="Line 24"/>
            <p:cNvCxnSpPr/>
            <p:nvPr/>
          </p:nvCxnSpPr>
          <p:spPr>
            <a:xfrm>
              <a:off x="9192240" y="2754720"/>
              <a:ext cx="360" cy="389160"/>
            </a:xfrm>
            <a:prstGeom prst="straightConnector1">
              <a:avLst/>
            </a:prstGeom>
            <a:ln w="12700">
              <a:solidFill>
                <a:srgbClr val="000000"/>
              </a:solidFill>
              <a:prstDash val="dash"/>
              <a:round/>
            </a:ln>
          </p:spPr>
        </p:cxnSp>
        <p:cxnSp>
          <p:nvCxnSpPr>
            <p:cNvPr id="131" name="Line 25"/>
            <p:cNvCxnSpPr>
              <a:stCxn id="113" idx="2"/>
            </p:cNvCxnSpPr>
            <p:nvPr/>
          </p:nvCxnSpPr>
          <p:spPr>
            <a:xfrm>
              <a:off x="4189680" y="2822400"/>
              <a:ext cx="720" cy="321480"/>
            </a:xfrm>
            <a:prstGeom prst="straightConnector1">
              <a:avLst/>
            </a:prstGeom>
            <a:ln w="12700">
              <a:solidFill>
                <a:srgbClr val="000000"/>
              </a:solidFill>
              <a:prstDash val="dash"/>
              <a:round/>
            </a:ln>
          </p:spPr>
        </p:cxnSp>
        <p:cxnSp>
          <p:nvCxnSpPr>
            <p:cNvPr id="132" name="Line 26"/>
            <p:cNvCxnSpPr/>
            <p:nvPr/>
          </p:nvCxnSpPr>
          <p:spPr>
            <a:xfrm>
              <a:off x="7763040" y="1783080"/>
              <a:ext cx="360" cy="388800"/>
            </a:xfrm>
            <a:prstGeom prst="straightConnector1">
              <a:avLst/>
            </a:prstGeom>
            <a:ln w="12700">
              <a:solidFill>
                <a:srgbClr val="000000"/>
              </a:solidFill>
              <a:prstDash val="dash"/>
              <a:round/>
            </a:ln>
          </p:spPr>
        </p:cxnSp>
        <p:cxnSp>
          <p:nvCxnSpPr>
            <p:cNvPr id="133" name="Line 27"/>
            <p:cNvCxnSpPr/>
            <p:nvPr/>
          </p:nvCxnSpPr>
          <p:spPr>
            <a:xfrm>
              <a:off x="8835120" y="3531960"/>
              <a:ext cx="360" cy="389160"/>
            </a:xfrm>
            <a:prstGeom prst="straightConnector1">
              <a:avLst/>
            </a:prstGeom>
            <a:ln w="12700">
              <a:solidFill>
                <a:srgbClr val="000000"/>
              </a:solidFill>
              <a:prstDash val="dash"/>
              <a:round/>
            </a:ln>
          </p:spPr>
        </p:cxnSp>
        <p:cxnSp>
          <p:nvCxnSpPr>
            <p:cNvPr id="134" name="Line 28"/>
            <p:cNvCxnSpPr>
              <a:stCxn id="109" idx="2"/>
            </p:cNvCxnSpPr>
            <p:nvPr/>
          </p:nvCxnSpPr>
          <p:spPr>
            <a:xfrm>
              <a:off x="5437440" y="1470600"/>
              <a:ext cx="3600" cy="312840"/>
            </a:xfrm>
            <a:prstGeom prst="straightConnector1">
              <a:avLst/>
            </a:prstGeom>
            <a:ln w="12700">
              <a:solidFill>
                <a:srgbClr val="000000"/>
              </a:solidFill>
              <a:round/>
            </a:ln>
          </p:spPr>
        </p:cxnSp>
        <p:cxnSp>
          <p:nvCxnSpPr>
            <p:cNvPr id="135" name="Line 29"/>
            <p:cNvCxnSpPr/>
            <p:nvPr/>
          </p:nvCxnSpPr>
          <p:spPr>
            <a:xfrm>
              <a:off x="1867680" y="3143520"/>
              <a:ext cx="714960" cy="360"/>
            </a:xfrm>
            <a:prstGeom prst="straightConnector1">
              <a:avLst/>
            </a:prstGeom>
            <a:ln w="12700">
              <a:solidFill>
                <a:srgbClr val="000000"/>
              </a:solidFill>
              <a:prstDash val="dash"/>
              <a:round/>
            </a:ln>
          </p:spPr>
        </p:cxnSp>
        <p:cxnSp>
          <p:nvCxnSpPr>
            <p:cNvPr id="136" name="Line 30"/>
            <p:cNvCxnSpPr/>
            <p:nvPr/>
          </p:nvCxnSpPr>
          <p:spPr>
            <a:xfrm>
              <a:off x="8656200" y="3920760"/>
              <a:ext cx="357840" cy="360"/>
            </a:xfrm>
            <a:prstGeom prst="straightConnector1">
              <a:avLst/>
            </a:prstGeom>
            <a:ln w="12700">
              <a:solidFill>
                <a:srgbClr val="000000"/>
              </a:solidFill>
              <a:prstDash val="dash"/>
              <a:round/>
            </a:ln>
          </p:spPr>
        </p:cxnSp>
        <p:cxnSp>
          <p:nvCxnSpPr>
            <p:cNvPr id="137" name="Line 31"/>
            <p:cNvCxnSpPr/>
            <p:nvPr/>
          </p:nvCxnSpPr>
          <p:spPr>
            <a:xfrm>
              <a:off x="7405920" y="2171520"/>
              <a:ext cx="714960" cy="360"/>
            </a:xfrm>
            <a:prstGeom prst="straightConnector1">
              <a:avLst/>
            </a:prstGeom>
            <a:ln w="12700">
              <a:solidFill>
                <a:srgbClr val="000000"/>
              </a:solidFill>
              <a:prstDash val="dash"/>
              <a:round/>
            </a:ln>
          </p:spPr>
        </p:cxnSp>
        <p:cxnSp>
          <p:nvCxnSpPr>
            <p:cNvPr id="138" name="Line 32"/>
            <p:cNvCxnSpPr/>
            <p:nvPr/>
          </p:nvCxnSpPr>
          <p:spPr>
            <a:xfrm>
              <a:off x="3832560" y="3143520"/>
              <a:ext cx="714960" cy="360"/>
            </a:xfrm>
            <a:prstGeom prst="straightConnector1">
              <a:avLst/>
            </a:prstGeom>
            <a:ln w="12700">
              <a:solidFill>
                <a:srgbClr val="000000"/>
              </a:solidFill>
              <a:prstDash val="dash"/>
              <a:round/>
            </a:ln>
          </p:spPr>
        </p:cxnSp>
        <p:cxnSp>
          <p:nvCxnSpPr>
            <p:cNvPr id="139" name="Line 33"/>
            <p:cNvCxnSpPr/>
            <p:nvPr/>
          </p:nvCxnSpPr>
          <p:spPr>
            <a:xfrm>
              <a:off x="8835120" y="3143520"/>
              <a:ext cx="714960" cy="360"/>
            </a:xfrm>
            <a:prstGeom prst="straightConnector1">
              <a:avLst/>
            </a:prstGeom>
            <a:ln w="12700">
              <a:solidFill>
                <a:srgbClr val="000000"/>
              </a:solidFill>
              <a:prstDash val="dash"/>
              <a:round/>
            </a:ln>
          </p:spPr>
        </p:cxnSp>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PlaceHolder 1"/>
          <p:cNvSpPr>
            <a:spLocks noGrp="1"/>
          </p:cNvSpPr>
          <p:nvPr>
            <p:ph/>
          </p:nvPr>
        </p:nvSpPr>
        <p:spPr>
          <a:xfrm>
            <a:off x="324000" y="457200"/>
            <a:ext cx="11544120" cy="6100354"/>
          </a:xfrm>
          <a:prstGeom prst="rect">
            <a:avLst/>
          </a:prstGeom>
          <a:noFill/>
          <a:ln w="0">
            <a:noFill/>
          </a:ln>
        </p:spPr>
        <p:txBody>
          <a:bodyPr anchor="t">
            <a:normAutofit fontScale="72000" lnSpcReduction="20000"/>
          </a:bodyPr>
          <a:lstStyle/>
          <a:p>
            <a:pPr indent="0">
              <a:lnSpc>
                <a:spcPct val="120000"/>
              </a:lnSpc>
              <a:buNone/>
              <a:tabLst>
                <a:tab pos="0" algn="l"/>
              </a:tabLst>
            </a:pPr>
            <a:r>
              <a:rPr lang="hu-HU" sz="2800" b="1" strike="noStrike" spc="-1" dirty="0">
                <a:solidFill>
                  <a:srgbClr val="000000"/>
                </a:solidFill>
                <a:latin typeface="Calibri"/>
              </a:rPr>
              <a:t>Hálós modell (Network </a:t>
            </a:r>
            <a:r>
              <a:rPr lang="hu-HU" sz="2800" b="1" strike="noStrike" spc="-1" dirty="0" err="1">
                <a:solidFill>
                  <a:srgbClr val="000000"/>
                </a:solidFill>
                <a:latin typeface="Calibri"/>
              </a:rPr>
              <a:t>Model</a:t>
            </a:r>
            <a:r>
              <a:rPr lang="hu-HU" sz="2800" b="1" strike="noStrike" spc="-1" dirty="0">
                <a:solidFill>
                  <a:srgbClr val="000000"/>
                </a:solidFill>
                <a:latin typeface="Calibri"/>
              </a:rPr>
              <a:t>)</a:t>
            </a:r>
            <a:endParaRPr lang="hu-HU" sz="2800" b="0" strike="noStrike" spc="-1" dirty="0">
              <a:solidFill>
                <a:srgbClr val="000000"/>
              </a:solidFill>
              <a:latin typeface="Calibri"/>
            </a:endParaRPr>
          </a:p>
          <a:p>
            <a:pPr indent="0">
              <a:lnSpc>
                <a:spcPct val="120000"/>
              </a:lnSpc>
              <a:buNone/>
              <a:tabLst>
                <a:tab pos="0" algn="l"/>
              </a:tabLst>
            </a:pPr>
            <a:r>
              <a:rPr lang="hu-HU" sz="2800" b="0" strike="noStrike" spc="-1" dirty="0">
                <a:solidFill>
                  <a:srgbClr val="000000"/>
                </a:solidFill>
                <a:latin typeface="Calibri"/>
              </a:rPr>
              <a:t>A szoftver és nem utolsó sorban hardver fejlődésének köszönhetően terjedhetett el az 1960–</a:t>
            </a:r>
            <a:r>
              <a:rPr lang="hu-HU" sz="2800" b="0" strike="noStrike" spc="-1" dirty="0" err="1">
                <a:solidFill>
                  <a:srgbClr val="000000"/>
                </a:solidFill>
                <a:latin typeface="Calibri"/>
              </a:rPr>
              <a:t>as</a:t>
            </a:r>
            <a:r>
              <a:rPr lang="hu-HU" sz="2800" b="0" strike="noStrike" spc="-1" dirty="0">
                <a:solidFill>
                  <a:srgbClr val="000000"/>
                </a:solidFill>
                <a:latin typeface="Calibri"/>
              </a:rPr>
              <a:t> évek végétől a Hálós adatbázis modell. Az adatkapcsolatok mellérendelt jellegűek (nincs tulajdonos), lehetséges az N:M és nyilván lehetséges ennek különleges esete az  1:N  típusú kapcsolat is.</a:t>
            </a:r>
          </a:p>
          <a:p>
            <a:pPr marL="159120" indent="0">
              <a:lnSpc>
                <a:spcPct val="120000"/>
              </a:lnSpc>
              <a:buNone/>
              <a:tabLst>
                <a:tab pos="0" algn="l"/>
              </a:tabLst>
            </a:pPr>
            <a:r>
              <a:rPr lang="hu-HU" sz="2800" b="0" u="sng" strike="noStrike" spc="-1" dirty="0">
                <a:solidFill>
                  <a:srgbClr val="000000"/>
                </a:solidFill>
                <a:uFillTx/>
                <a:latin typeface="Calibri"/>
              </a:rPr>
              <a:t>Charles Bachman </a:t>
            </a:r>
            <a:r>
              <a:rPr lang="hu-HU" sz="2800" b="0" strike="noStrike" spc="-1" dirty="0">
                <a:solidFill>
                  <a:srgbClr val="000000"/>
                </a:solidFill>
                <a:latin typeface="Calibri"/>
              </a:rPr>
              <a:t>kifejlesztette az első DBMS-t a </a:t>
            </a:r>
            <a:r>
              <a:rPr lang="hu-HU" sz="2800" b="0" strike="noStrike" spc="-1" dirty="0" err="1">
                <a:solidFill>
                  <a:srgbClr val="000000"/>
                </a:solidFill>
                <a:latin typeface="Calibri"/>
              </a:rPr>
              <a:t>Honeywellnél</a:t>
            </a:r>
            <a:r>
              <a:rPr lang="hu-HU" sz="2800" b="0" strike="noStrike" spc="-1" dirty="0">
                <a:solidFill>
                  <a:srgbClr val="000000"/>
                </a:solidFill>
                <a:latin typeface="Calibri"/>
              </a:rPr>
              <a:t>, az </a:t>
            </a:r>
            <a:r>
              <a:rPr lang="hu-HU" sz="2800" b="0" strike="noStrike" spc="-1" dirty="0" err="1">
                <a:solidFill>
                  <a:srgbClr val="000000"/>
                </a:solidFill>
                <a:latin typeface="Calibri"/>
              </a:rPr>
              <a:t>Integrated</a:t>
            </a:r>
            <a:r>
              <a:rPr lang="hu-HU" sz="2800" b="0" strike="noStrike" spc="-1" dirty="0">
                <a:solidFill>
                  <a:srgbClr val="000000"/>
                </a:solidFill>
                <a:latin typeface="Calibri"/>
              </a:rPr>
              <a:t> Data </a:t>
            </a:r>
            <a:r>
              <a:rPr lang="hu-HU" sz="2800" b="0" strike="noStrike" spc="-1" dirty="0" err="1">
                <a:solidFill>
                  <a:srgbClr val="000000"/>
                </a:solidFill>
                <a:latin typeface="Calibri"/>
              </a:rPr>
              <a:t>Store</a:t>
            </a:r>
            <a:r>
              <a:rPr lang="hu-HU" sz="2800" b="0" strike="noStrike" spc="-1" dirty="0">
                <a:solidFill>
                  <a:srgbClr val="000000"/>
                </a:solidFill>
                <a:latin typeface="Calibri"/>
              </a:rPr>
              <a:t> (IDS) néven.</a:t>
            </a:r>
          </a:p>
          <a:p>
            <a:pPr marL="335880" indent="0">
              <a:lnSpc>
                <a:spcPct val="120000"/>
              </a:lnSpc>
              <a:buNone/>
              <a:tabLst>
                <a:tab pos="0" algn="l"/>
              </a:tabLst>
            </a:pPr>
            <a:r>
              <a:rPr lang="hu-HU" sz="2800" b="0" strike="noStrike" spc="-1" dirty="0">
                <a:solidFill>
                  <a:srgbClr val="000000"/>
                </a:solidFill>
                <a:latin typeface="Calibri"/>
              </a:rPr>
              <a:t>Az 1960-as évek elején fejlesztették ki, </a:t>
            </a:r>
          </a:p>
          <a:p>
            <a:pPr marL="499680" indent="0">
              <a:lnSpc>
                <a:spcPct val="120000"/>
              </a:lnSpc>
              <a:buNone/>
              <a:tabLst>
                <a:tab pos="0" algn="l"/>
              </a:tabLst>
            </a:pPr>
            <a:r>
              <a:rPr lang="hu-HU" sz="2800" b="0" strike="noStrike" spc="-1" dirty="0">
                <a:solidFill>
                  <a:srgbClr val="000000"/>
                </a:solidFill>
                <a:latin typeface="Calibri"/>
              </a:rPr>
              <a:t>A modell egyik képviselője a </a:t>
            </a:r>
            <a:r>
              <a:rPr lang="hu-HU" sz="2800" b="1" strike="noStrike" spc="-1" dirty="0">
                <a:solidFill>
                  <a:srgbClr val="000000"/>
                </a:solidFill>
                <a:latin typeface="Calibri"/>
              </a:rPr>
              <a:t>CODASYL</a:t>
            </a:r>
            <a:r>
              <a:rPr lang="hu-HU" sz="2800" b="0" strike="noStrike" spc="-1" dirty="0">
                <a:solidFill>
                  <a:srgbClr val="000000"/>
                </a:solidFill>
                <a:latin typeface="Calibri"/>
              </a:rPr>
              <a:t> úgynevezett irányított gráf típusú adatbázis modell.</a:t>
            </a:r>
          </a:p>
          <a:p>
            <a:pPr marL="499680" indent="0">
              <a:lnSpc>
                <a:spcPct val="120000"/>
              </a:lnSpc>
              <a:buNone/>
              <a:tabLst>
                <a:tab pos="0" algn="l"/>
              </a:tabLst>
            </a:pPr>
            <a:r>
              <a:rPr lang="hu-HU" sz="2800" b="0" strike="noStrike" spc="-1" dirty="0">
                <a:solidFill>
                  <a:srgbClr val="000000"/>
                </a:solidFill>
                <a:latin typeface="Calibri"/>
              </a:rPr>
              <a:t>Ez a név a </a:t>
            </a:r>
            <a:r>
              <a:rPr lang="hu-HU" sz="2800" b="1" strike="noStrike" spc="-1" dirty="0" err="1">
                <a:solidFill>
                  <a:srgbClr val="000000"/>
                </a:solidFill>
                <a:latin typeface="Calibri"/>
              </a:rPr>
              <a:t>CON</a:t>
            </a:r>
            <a:r>
              <a:rPr lang="hu-HU" sz="2800" b="0" strike="noStrike" spc="-1" dirty="0" err="1">
                <a:solidFill>
                  <a:srgbClr val="000000"/>
                </a:solidFill>
                <a:latin typeface="Calibri"/>
              </a:rPr>
              <a:t>ference</a:t>
            </a:r>
            <a:r>
              <a:rPr lang="hu-HU" sz="2800" b="0" strike="noStrike" spc="-1" dirty="0">
                <a:solidFill>
                  <a:srgbClr val="000000"/>
                </a:solidFill>
                <a:latin typeface="Calibri"/>
              </a:rPr>
              <a:t> </a:t>
            </a:r>
            <a:r>
              <a:rPr lang="hu-HU" sz="2800" b="0" strike="noStrike" spc="-1" dirty="0" err="1">
                <a:solidFill>
                  <a:srgbClr val="000000"/>
                </a:solidFill>
                <a:latin typeface="Calibri"/>
              </a:rPr>
              <a:t>on</a:t>
            </a:r>
            <a:r>
              <a:rPr lang="hu-HU" sz="2800" b="0" strike="noStrike" spc="-1" dirty="0">
                <a:solidFill>
                  <a:srgbClr val="000000"/>
                </a:solidFill>
                <a:latin typeface="Calibri"/>
              </a:rPr>
              <a:t> </a:t>
            </a:r>
            <a:r>
              <a:rPr lang="hu-HU" sz="2800" b="1" strike="noStrike" spc="-1" dirty="0" err="1">
                <a:solidFill>
                  <a:srgbClr val="000000"/>
                </a:solidFill>
                <a:latin typeface="Calibri"/>
              </a:rPr>
              <a:t>DA</a:t>
            </a:r>
            <a:r>
              <a:rPr lang="hu-HU" sz="2800" b="0" strike="noStrike" spc="-1" dirty="0" err="1">
                <a:solidFill>
                  <a:srgbClr val="000000"/>
                </a:solidFill>
                <a:latin typeface="Calibri"/>
              </a:rPr>
              <a:t>ta</a:t>
            </a:r>
            <a:r>
              <a:rPr lang="hu-HU" sz="2800" b="0" strike="noStrike" spc="-1" dirty="0">
                <a:solidFill>
                  <a:srgbClr val="000000"/>
                </a:solidFill>
                <a:latin typeface="Calibri"/>
              </a:rPr>
              <a:t> </a:t>
            </a:r>
            <a:r>
              <a:rPr lang="hu-HU" sz="2800" b="1" strike="noStrike" spc="-1" dirty="0" err="1">
                <a:solidFill>
                  <a:srgbClr val="000000"/>
                </a:solidFill>
                <a:latin typeface="Calibri"/>
              </a:rPr>
              <a:t>SY</a:t>
            </a:r>
            <a:r>
              <a:rPr lang="hu-HU" sz="2800" b="0" strike="noStrike" spc="-1" dirty="0" err="1">
                <a:solidFill>
                  <a:srgbClr val="000000"/>
                </a:solidFill>
                <a:latin typeface="Calibri"/>
              </a:rPr>
              <a:t>stem</a:t>
            </a:r>
            <a:r>
              <a:rPr lang="hu-HU" sz="2800" b="0" strike="noStrike" spc="-1" dirty="0">
                <a:solidFill>
                  <a:srgbClr val="000000"/>
                </a:solidFill>
                <a:latin typeface="Calibri"/>
              </a:rPr>
              <a:t> </a:t>
            </a:r>
            <a:r>
              <a:rPr lang="hu-HU" sz="2800" b="1" strike="noStrike" spc="-1" dirty="0" err="1">
                <a:solidFill>
                  <a:srgbClr val="000000"/>
                </a:solidFill>
                <a:latin typeface="Calibri"/>
              </a:rPr>
              <a:t>L</a:t>
            </a:r>
            <a:r>
              <a:rPr lang="hu-HU" sz="2800" b="0" strike="noStrike" spc="-1" dirty="0" err="1">
                <a:solidFill>
                  <a:srgbClr val="000000"/>
                </a:solidFill>
                <a:latin typeface="Calibri"/>
              </a:rPr>
              <a:t>anguage</a:t>
            </a:r>
            <a:r>
              <a:rPr lang="hu-HU" sz="2800" b="0" strike="noStrike" spc="-1" dirty="0">
                <a:solidFill>
                  <a:srgbClr val="000000"/>
                </a:solidFill>
                <a:latin typeface="Calibri"/>
              </a:rPr>
              <a:t>- Konferencia az adatrendszerek nyelvéről rövidítése, ahol 1971-ben először ismertették ezt az adatbázis modellt és a adatbázis feldolgozás követelményeit. Az irányított gráf azt jelenti, hogy egy külön állományban kerülnek rögzítésre az adatállományok rekordjai közti kapcsolatok, amelyek logikai összefüggés alapján tulajdonos rekord </a:t>
            </a:r>
            <a:r>
              <a:rPr lang="hu-HU" sz="2800" b="0" strike="noStrike" spc="-1" dirty="0">
                <a:solidFill>
                  <a:srgbClr val="000000"/>
                </a:solidFill>
                <a:latin typeface="Wingdings"/>
              </a:rPr>
              <a:t></a:t>
            </a:r>
            <a:r>
              <a:rPr lang="hu-HU" sz="2800" b="0" strike="noStrike" spc="-1" dirty="0">
                <a:solidFill>
                  <a:srgbClr val="000000"/>
                </a:solidFill>
                <a:latin typeface="Calibri"/>
              </a:rPr>
              <a:t> tagrekord irányított kapcsolatokat határoznak meg. Az adatállomány rekordjait </a:t>
            </a:r>
            <a:r>
              <a:rPr lang="hu-HU" sz="2800" b="1" strike="noStrike" spc="-1" dirty="0">
                <a:solidFill>
                  <a:srgbClr val="000000"/>
                </a:solidFill>
                <a:latin typeface="Calibri"/>
              </a:rPr>
              <a:t>rekordtípusnak</a:t>
            </a:r>
            <a:r>
              <a:rPr lang="hu-HU" sz="2800" b="0" strike="noStrike" spc="-1" dirty="0">
                <a:solidFill>
                  <a:srgbClr val="000000"/>
                </a:solidFill>
                <a:latin typeface="Calibri"/>
              </a:rPr>
              <a:t> a kapcsolati rekordot </a:t>
            </a:r>
            <a:r>
              <a:rPr lang="hu-HU" sz="2800" b="1" strike="noStrike" spc="-1" dirty="0" err="1">
                <a:solidFill>
                  <a:srgbClr val="000000"/>
                </a:solidFill>
                <a:latin typeface="Calibri"/>
              </a:rPr>
              <a:t>settípusnak</a:t>
            </a:r>
            <a:r>
              <a:rPr lang="hu-HU" sz="2800" b="0" strike="noStrike" spc="-1" dirty="0">
                <a:solidFill>
                  <a:srgbClr val="000000"/>
                </a:solidFill>
                <a:latin typeface="Calibri"/>
              </a:rPr>
              <a:t> </a:t>
            </a:r>
            <a:r>
              <a:rPr lang="hu-HU" sz="2800" b="0" strike="noStrike" spc="-1" dirty="0" err="1">
                <a:solidFill>
                  <a:srgbClr val="000000"/>
                </a:solidFill>
                <a:latin typeface="Calibri"/>
              </a:rPr>
              <a:t>nevezük</a:t>
            </a:r>
            <a:r>
              <a:rPr lang="hu-HU" sz="2800" b="0" strike="noStrike" spc="-1" dirty="0">
                <a:solidFill>
                  <a:srgbClr val="000000"/>
                </a:solidFill>
                <a:latin typeface="Calibri"/>
              </a:rPr>
              <a:t>.</a:t>
            </a:r>
          </a:p>
          <a:p>
            <a:pPr marL="499680" indent="0">
              <a:lnSpc>
                <a:spcPct val="120000"/>
              </a:lnSpc>
              <a:buNone/>
              <a:tabLst>
                <a:tab pos="0" algn="l"/>
              </a:tabLst>
            </a:pPr>
            <a:r>
              <a:rPr lang="hu-HU" sz="2800" b="0" strike="noStrike" spc="-1" dirty="0">
                <a:solidFill>
                  <a:srgbClr val="000000"/>
                </a:solidFill>
                <a:latin typeface="Calibri"/>
              </a:rPr>
              <a:t>A másik elterjedt modell az </a:t>
            </a:r>
            <a:r>
              <a:rPr lang="hu-HU" sz="2800" b="1" strike="noStrike" spc="-1" dirty="0">
                <a:solidFill>
                  <a:srgbClr val="000000"/>
                </a:solidFill>
                <a:latin typeface="Calibri"/>
              </a:rPr>
              <a:t>IBM</a:t>
            </a:r>
            <a:r>
              <a:rPr lang="hu-HU" sz="2800" b="0" strike="noStrike" spc="-1" dirty="0">
                <a:solidFill>
                  <a:srgbClr val="000000"/>
                </a:solidFill>
                <a:latin typeface="Calibri"/>
              </a:rPr>
              <a:t> gépekre készített </a:t>
            </a:r>
            <a:r>
              <a:rPr lang="hu-HU" sz="2800" b="1" strike="noStrike" spc="-1" dirty="0">
                <a:solidFill>
                  <a:srgbClr val="000000"/>
                </a:solidFill>
                <a:latin typeface="Calibri"/>
              </a:rPr>
              <a:t>IDMS</a:t>
            </a:r>
            <a:r>
              <a:rPr lang="hu-HU" sz="2800" b="0" strike="noStrike" spc="-1" dirty="0">
                <a:solidFill>
                  <a:srgbClr val="000000"/>
                </a:solidFill>
                <a:latin typeface="Calibri"/>
              </a:rPr>
              <a:t> ( </a:t>
            </a:r>
            <a:r>
              <a:rPr lang="hu-HU" sz="2800" b="1" strike="noStrike" spc="-1" dirty="0" err="1">
                <a:solidFill>
                  <a:srgbClr val="000000"/>
                </a:solidFill>
                <a:latin typeface="Calibri"/>
              </a:rPr>
              <a:t>I</a:t>
            </a:r>
            <a:r>
              <a:rPr lang="hu-HU" sz="2800" b="0" strike="noStrike" spc="-1" dirty="0" err="1">
                <a:solidFill>
                  <a:srgbClr val="000000"/>
                </a:solidFill>
                <a:latin typeface="Calibri"/>
              </a:rPr>
              <a:t>ntegrated</a:t>
            </a:r>
            <a:r>
              <a:rPr lang="hu-HU" sz="2800" b="0" strike="noStrike" spc="-1" dirty="0">
                <a:solidFill>
                  <a:srgbClr val="000000"/>
                </a:solidFill>
                <a:latin typeface="Calibri"/>
              </a:rPr>
              <a:t> </a:t>
            </a:r>
            <a:r>
              <a:rPr lang="hu-HU" sz="2800" b="1" strike="noStrike" spc="-1" dirty="0" err="1">
                <a:solidFill>
                  <a:srgbClr val="000000"/>
                </a:solidFill>
                <a:latin typeface="Calibri"/>
              </a:rPr>
              <a:t>D</a:t>
            </a:r>
            <a:r>
              <a:rPr lang="hu-HU" sz="2800" b="0" strike="noStrike" spc="-1" dirty="0" err="1">
                <a:solidFill>
                  <a:srgbClr val="000000"/>
                </a:solidFill>
                <a:latin typeface="Calibri"/>
              </a:rPr>
              <a:t>atabase</a:t>
            </a:r>
            <a:r>
              <a:rPr lang="hu-HU" sz="2800" b="0" strike="noStrike" spc="-1" dirty="0">
                <a:solidFill>
                  <a:srgbClr val="000000"/>
                </a:solidFill>
                <a:latin typeface="Calibri"/>
              </a:rPr>
              <a:t> </a:t>
            </a:r>
            <a:r>
              <a:rPr lang="hu-HU" sz="2800" b="1" strike="noStrike" spc="-1" dirty="0">
                <a:solidFill>
                  <a:srgbClr val="000000"/>
                </a:solidFill>
                <a:latin typeface="Calibri"/>
              </a:rPr>
              <a:t>M</a:t>
            </a:r>
            <a:r>
              <a:rPr lang="hu-HU" sz="2800" b="0" strike="noStrike" spc="-1" dirty="0">
                <a:solidFill>
                  <a:srgbClr val="000000"/>
                </a:solidFill>
                <a:latin typeface="Calibri"/>
              </a:rPr>
              <a:t>anagement </a:t>
            </a:r>
            <a:r>
              <a:rPr lang="hu-HU" sz="2800" b="1" strike="noStrike" spc="-1" dirty="0">
                <a:solidFill>
                  <a:srgbClr val="000000"/>
                </a:solidFill>
                <a:latin typeface="Calibri"/>
              </a:rPr>
              <a:t>S</a:t>
            </a:r>
            <a:r>
              <a:rPr lang="hu-HU" sz="2800" b="0" strike="noStrike" spc="-1" dirty="0">
                <a:solidFill>
                  <a:srgbClr val="000000"/>
                </a:solidFill>
                <a:latin typeface="Calibri"/>
              </a:rPr>
              <a:t>ystem) adatbázis kezelő. Ebben már megjelennek az adatbázis kezelő rendszerek nyelvi elkülönülései (lásd DDL, QL) </a:t>
            </a:r>
          </a:p>
          <a:p>
            <a:pPr indent="0">
              <a:lnSpc>
                <a:spcPct val="90000"/>
              </a:lnSpc>
              <a:spcBef>
                <a:spcPts val="1001"/>
              </a:spcBef>
              <a:buNone/>
              <a:tabLst>
                <a:tab pos="0" algn="l"/>
              </a:tabLst>
            </a:pPr>
            <a:endParaRPr lang="hu-HU" sz="2800" b="0"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PlaceHolder 1"/>
          <p:cNvSpPr>
            <a:spLocks noGrp="1"/>
          </p:cNvSpPr>
          <p:nvPr>
            <p:ph/>
          </p:nvPr>
        </p:nvSpPr>
        <p:spPr>
          <a:xfrm>
            <a:off x="285840" y="514440"/>
            <a:ext cx="11581920" cy="6019560"/>
          </a:xfrm>
          <a:prstGeom prst="rect">
            <a:avLst/>
          </a:prstGeom>
          <a:noFill/>
          <a:ln w="0">
            <a:noFill/>
          </a:ln>
        </p:spPr>
        <p:txBody>
          <a:bodyPr anchor="t">
            <a:normAutofit fontScale="74000" lnSpcReduction="20000"/>
          </a:bodyPr>
          <a:lstStyle/>
          <a:p>
            <a:pPr indent="0">
              <a:lnSpc>
                <a:spcPct val="120000"/>
              </a:lnSpc>
              <a:buNone/>
              <a:tabLst>
                <a:tab pos="0" algn="l"/>
              </a:tabLst>
            </a:pPr>
            <a:r>
              <a:rPr lang="hu-HU" sz="2800" b="0" strike="noStrike" spc="-1">
                <a:solidFill>
                  <a:srgbClr val="000000"/>
                </a:solidFill>
                <a:latin typeface="Calibri"/>
              </a:rPr>
              <a:t>A hálós adatmodell a hierarchikus modell továbbfejlesztése, mely jobban illeszkedik a bonyolultabb kapcsolatok ábrázolásához. Ebben a modellben az egyedek között tetszőleges kapcsolatrendszer, egy kapcsolatháló alakítható ki. Az adatszerkezet leírása – mivel a háló tetszőlegesen nagy lehet – nem egy adategységgel, hanem több kisebb, hierarchikus felépítésű adategységgel történik.</a:t>
            </a:r>
          </a:p>
          <a:p>
            <a:pPr indent="0">
              <a:lnSpc>
                <a:spcPct val="120000"/>
              </a:lnSpc>
              <a:buNone/>
              <a:tabLst>
                <a:tab pos="0" algn="l"/>
              </a:tabLst>
            </a:pPr>
            <a:r>
              <a:rPr lang="hu-HU" sz="2800" b="0" strike="noStrike" spc="-1">
                <a:solidFill>
                  <a:srgbClr val="000000"/>
                </a:solidFill>
                <a:latin typeface="Calibri"/>
              </a:rPr>
              <a:t> </a:t>
            </a:r>
          </a:p>
          <a:p>
            <a:pPr indent="0">
              <a:lnSpc>
                <a:spcPct val="120000"/>
              </a:lnSpc>
              <a:buNone/>
              <a:tabLst>
                <a:tab pos="0" algn="l"/>
              </a:tabLst>
            </a:pPr>
            <a:r>
              <a:rPr lang="hu-HU" sz="2800" b="0" strike="noStrike" spc="-1">
                <a:solidFill>
                  <a:srgbClr val="000000"/>
                </a:solidFill>
                <a:latin typeface="Calibri"/>
              </a:rPr>
              <a:t>A modell alapvető szerkezeti elemei a </a:t>
            </a:r>
            <a:r>
              <a:rPr lang="hu-HU" sz="2800" b="1" strike="noStrike" spc="-1">
                <a:solidFill>
                  <a:srgbClr val="000000"/>
                </a:solidFill>
                <a:latin typeface="Calibri"/>
              </a:rPr>
              <a:t>rekord </a:t>
            </a:r>
            <a:r>
              <a:rPr lang="hu-HU" sz="2800" b="0" strike="noStrike" spc="-1">
                <a:solidFill>
                  <a:srgbClr val="000000"/>
                </a:solidFill>
                <a:latin typeface="Calibri"/>
              </a:rPr>
              <a:t>(record) és a </a:t>
            </a:r>
            <a:r>
              <a:rPr lang="hu-HU" sz="2800" b="1" strike="noStrike" spc="-1">
                <a:solidFill>
                  <a:srgbClr val="000000"/>
                </a:solidFill>
                <a:latin typeface="Calibri"/>
              </a:rPr>
              <a:t>halmaz </a:t>
            </a:r>
            <a:r>
              <a:rPr lang="hu-HU" sz="2800" b="0" strike="noStrike" spc="-1">
                <a:solidFill>
                  <a:srgbClr val="000000"/>
                </a:solidFill>
                <a:latin typeface="Calibri"/>
              </a:rPr>
              <a:t>(set). Rekordokban tároljuk az egymással szoros kapcsolatban lévő adatokat. Valamilyen szempont szerint összetartozó rekordok egy </a:t>
            </a:r>
            <a:r>
              <a:rPr lang="hu-HU" sz="2800" b="1" strike="noStrike" spc="-1">
                <a:solidFill>
                  <a:srgbClr val="000000"/>
                </a:solidFill>
                <a:latin typeface="Calibri"/>
              </a:rPr>
              <a:t>rekordtípusba </a:t>
            </a:r>
            <a:r>
              <a:rPr lang="hu-HU" sz="2800" b="0" strike="noStrike" spc="-1">
                <a:solidFill>
                  <a:srgbClr val="000000"/>
                </a:solidFill>
                <a:latin typeface="Calibri"/>
              </a:rPr>
              <a:t>tartoznak. Minden rekordtípusnak van egy azonosító neve, a rekord adatelemeit pedig nevükkel és típusukkal jellemezzük.</a:t>
            </a:r>
          </a:p>
          <a:p>
            <a:pPr indent="0">
              <a:lnSpc>
                <a:spcPct val="120000"/>
              </a:lnSpc>
              <a:buNone/>
              <a:tabLst>
                <a:tab pos="0" algn="l"/>
              </a:tabLst>
            </a:pPr>
            <a:endParaRPr lang="hu-HU" sz="2800" b="0" strike="noStrike" spc="-1">
              <a:solidFill>
                <a:srgbClr val="000000"/>
              </a:solidFill>
              <a:latin typeface="Calibri"/>
            </a:endParaRPr>
          </a:p>
          <a:p>
            <a:pPr indent="0">
              <a:lnSpc>
                <a:spcPct val="120000"/>
              </a:lnSpc>
              <a:buNone/>
              <a:tabLst>
                <a:tab pos="0" algn="l"/>
              </a:tabLst>
            </a:pPr>
            <a:r>
              <a:rPr lang="hu-HU" sz="2800" b="0" strike="noStrike" spc="-1">
                <a:solidFill>
                  <a:srgbClr val="000000"/>
                </a:solidFill>
                <a:latin typeface="Calibri"/>
              </a:rPr>
              <a:t>A </a:t>
            </a:r>
            <a:r>
              <a:rPr lang="hu-HU" sz="2800" b="1" strike="noStrike" spc="-1">
                <a:solidFill>
                  <a:srgbClr val="000000"/>
                </a:solidFill>
                <a:latin typeface="Calibri"/>
              </a:rPr>
              <a:t>halmaztípus </a:t>
            </a:r>
            <a:r>
              <a:rPr lang="hu-HU" sz="2800" b="0" strike="noStrike" spc="-1">
                <a:solidFill>
                  <a:srgbClr val="000000"/>
                </a:solidFill>
                <a:latin typeface="Calibri"/>
              </a:rPr>
              <a:t>két rekordtípus közötti kapcsolatot ír le. Ábrázoláskor a SET típust nyíllal jelöljük. Három alapeleme van: a SET típus azonosítója, a tulajdonos rekordtípus és egy tag rekordtípus.</a:t>
            </a:r>
          </a:p>
          <a:p>
            <a:pPr indent="0">
              <a:lnSpc>
                <a:spcPct val="120000"/>
              </a:lnSpc>
              <a:buNone/>
              <a:tabLst>
                <a:tab pos="0" algn="l"/>
              </a:tabLst>
            </a:pPr>
            <a:endParaRPr lang="hu-HU" sz="2800" b="0" strike="noStrike" spc="-1">
              <a:solidFill>
                <a:srgbClr val="000000"/>
              </a:solidFill>
              <a:latin typeface="Calibri"/>
            </a:endParaRPr>
          </a:p>
          <a:p>
            <a:pPr indent="0">
              <a:lnSpc>
                <a:spcPct val="120000"/>
              </a:lnSpc>
              <a:buNone/>
              <a:tabLst>
                <a:tab pos="0" algn="l"/>
              </a:tabLst>
            </a:pPr>
            <a:r>
              <a:rPr lang="hu-HU" sz="2800" b="0" strike="noStrike" spc="-1">
                <a:solidFill>
                  <a:srgbClr val="000000"/>
                </a:solidFill>
                <a:latin typeface="Calibri"/>
              </a:rPr>
              <a:t>A hálós modell minden halmazában van egy megkülönböztetett elem, ami a </a:t>
            </a:r>
            <a:r>
              <a:rPr lang="hu-HU" sz="2800" b="1" strike="noStrike" spc="-1">
                <a:solidFill>
                  <a:srgbClr val="000000"/>
                </a:solidFill>
                <a:latin typeface="Calibri"/>
              </a:rPr>
              <a:t>tulajdonosrekord</a:t>
            </a:r>
            <a:r>
              <a:rPr lang="hu-HU" sz="2800" b="0" strike="noStrike" spc="-1">
                <a:solidFill>
                  <a:srgbClr val="000000"/>
                </a:solidFill>
                <a:latin typeface="Calibri"/>
              </a:rPr>
              <a:t>, a rekordok rendezettek, a rekordok rendezettsége pedig az adott mezők értékén alapul, vagy a rendszer belső ügye a rendezési szempont.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PlaceHolder 1"/>
          <p:cNvSpPr>
            <a:spLocks noGrp="1"/>
          </p:cNvSpPr>
          <p:nvPr>
            <p:ph/>
          </p:nvPr>
        </p:nvSpPr>
        <p:spPr>
          <a:xfrm>
            <a:off x="838080" y="555120"/>
            <a:ext cx="10515240" cy="5803200"/>
          </a:xfrm>
          <a:prstGeom prst="rect">
            <a:avLst/>
          </a:prstGeom>
          <a:noFill/>
          <a:ln w="0">
            <a:noFill/>
          </a:ln>
        </p:spPr>
        <p:txBody>
          <a:bodyPr anchor="t">
            <a:normAutofit/>
          </a:bodyPr>
          <a:lstStyle/>
          <a:p>
            <a:pPr indent="0">
              <a:lnSpc>
                <a:spcPct val="90000"/>
              </a:lnSpc>
              <a:spcBef>
                <a:spcPts val="1001"/>
              </a:spcBef>
              <a:buNone/>
              <a:tabLst>
                <a:tab pos="0" algn="l"/>
              </a:tabLst>
            </a:pPr>
            <a:r>
              <a:rPr lang="hu-HU" sz="3200" b="1" strike="noStrike" spc="-1">
                <a:solidFill>
                  <a:srgbClr val="000000"/>
                </a:solidFill>
                <a:latin typeface="Calibri"/>
              </a:rPr>
              <a:t>Az adat egy egyed értelmezhetően ábrázolt tulajdonsága.</a:t>
            </a:r>
            <a:endParaRPr lang="hu-HU" sz="3200" b="0" strike="noStrike" spc="-1">
              <a:solidFill>
                <a:srgbClr val="000000"/>
              </a:solidFill>
              <a:latin typeface="Calibri"/>
            </a:endParaRPr>
          </a:p>
          <a:p>
            <a:pPr indent="0">
              <a:lnSpc>
                <a:spcPct val="90000"/>
              </a:lnSpc>
              <a:spcBef>
                <a:spcPts val="1001"/>
              </a:spcBef>
              <a:buNone/>
              <a:tabLst>
                <a:tab pos="0" algn="l"/>
              </a:tabLst>
            </a:pPr>
            <a:r>
              <a:rPr lang="hu-HU" sz="3200" b="1" strike="noStrike" spc="-1">
                <a:solidFill>
                  <a:srgbClr val="000000"/>
                </a:solidFill>
                <a:latin typeface="Calibri"/>
              </a:rPr>
              <a:t>Az információ pedig az adat jelentése.</a:t>
            </a:r>
            <a:endParaRPr lang="hu-HU" sz="3200" b="0" strike="noStrike" spc="-1">
              <a:solidFill>
                <a:srgbClr val="000000"/>
              </a:solidFill>
              <a:latin typeface="Calibri"/>
            </a:endParaRPr>
          </a:p>
          <a:p>
            <a:pPr indent="0">
              <a:lnSpc>
                <a:spcPct val="90000"/>
              </a:lnSpc>
              <a:spcBef>
                <a:spcPts val="1001"/>
              </a:spcBef>
              <a:buNone/>
              <a:tabLst>
                <a:tab pos="0" algn="l"/>
              </a:tabLst>
            </a:pPr>
            <a:endParaRPr lang="hu-HU" sz="3200" b="0" strike="noStrike" spc="-1">
              <a:solidFill>
                <a:srgbClr val="000000"/>
              </a:solidFill>
              <a:latin typeface="Calibri"/>
            </a:endParaRPr>
          </a:p>
          <a:p>
            <a:pPr marL="182520" indent="0">
              <a:lnSpc>
                <a:spcPct val="100000"/>
              </a:lnSpc>
              <a:buNone/>
              <a:tabLst>
                <a:tab pos="0" algn="l"/>
              </a:tabLst>
            </a:pPr>
            <a:r>
              <a:rPr lang="hu-HU" sz="3200" b="1" strike="noStrike" spc="-1">
                <a:solidFill>
                  <a:srgbClr val="000000"/>
                </a:solidFill>
                <a:latin typeface="Calibri"/>
              </a:rPr>
              <a:t>Az adat az által válik információvá, hogy a befogadó az észlelésen túl jelentéssel ruházza fel.</a:t>
            </a:r>
            <a:endParaRPr lang="hu-HU" sz="3200" b="0" strike="noStrike" spc="-1">
              <a:solidFill>
                <a:srgbClr val="000000"/>
              </a:solidFill>
              <a:latin typeface="Calibri"/>
            </a:endParaRPr>
          </a:p>
          <a:p>
            <a:pPr indent="0">
              <a:lnSpc>
                <a:spcPct val="90000"/>
              </a:lnSpc>
              <a:spcBef>
                <a:spcPts val="1001"/>
              </a:spcBef>
              <a:buNone/>
              <a:tabLst>
                <a:tab pos="0" algn="l"/>
              </a:tabLst>
            </a:pPr>
            <a:r>
              <a:rPr lang="hu-HU" sz="3200" b="1" strike="noStrike" spc="-1">
                <a:solidFill>
                  <a:srgbClr val="000000"/>
                </a:solidFill>
                <a:latin typeface="Calibri"/>
              </a:rPr>
              <a:t>Az adat objektív, az információ szubjektív</a:t>
            </a:r>
            <a:endParaRPr lang="hu-HU" sz="3200" b="0" strike="noStrike" spc="-1">
              <a:solidFill>
                <a:srgbClr val="000000"/>
              </a:solidFill>
              <a:latin typeface="Calibri"/>
            </a:endParaRPr>
          </a:p>
          <a:p>
            <a:pPr indent="0">
              <a:lnSpc>
                <a:spcPct val="90000"/>
              </a:lnSpc>
              <a:spcBef>
                <a:spcPts val="1001"/>
              </a:spcBef>
              <a:buNone/>
              <a:tabLst>
                <a:tab pos="0" algn="l"/>
              </a:tabLst>
            </a:pPr>
            <a:endParaRPr lang="hu-HU" sz="2400" b="0" strike="noStrike" spc="-1">
              <a:solidFill>
                <a:srgbClr val="000000"/>
              </a:solidFill>
              <a:latin typeface="Calibri"/>
            </a:endParaRPr>
          </a:p>
          <a:p>
            <a:pPr indent="0">
              <a:lnSpc>
                <a:spcPct val="90000"/>
              </a:lnSpc>
              <a:spcBef>
                <a:spcPts val="1001"/>
              </a:spcBef>
              <a:buNone/>
              <a:tabLst>
                <a:tab pos="0" algn="l"/>
              </a:tabLst>
            </a:pPr>
            <a:endParaRPr lang="hu-HU" sz="2400" b="0" strike="noStrike" spc="-1">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Tartalom helye 3"/>
          <p:cNvPicPr/>
          <p:nvPr/>
        </p:nvPicPr>
        <p:blipFill>
          <a:blip r:embed="rId2"/>
          <a:stretch/>
        </p:blipFill>
        <p:spPr>
          <a:xfrm>
            <a:off x="1899720" y="2118960"/>
            <a:ext cx="6829920" cy="3949200"/>
          </a:xfrm>
          <a:prstGeom prst="rect">
            <a:avLst/>
          </a:prstGeom>
          <a:ln w="0">
            <a:noFill/>
          </a:ln>
        </p:spPr>
      </p:pic>
      <p:sp>
        <p:nvSpPr>
          <p:cNvPr id="143" name="Téglalap 4"/>
          <p:cNvSpPr/>
          <p:nvPr/>
        </p:nvSpPr>
        <p:spPr>
          <a:xfrm>
            <a:off x="685800" y="469080"/>
            <a:ext cx="1043352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hu-HU" sz="2000" b="0" strike="noStrike" spc="-1">
                <a:solidFill>
                  <a:srgbClr val="000000"/>
                </a:solidFill>
                <a:latin typeface="Times New Roman"/>
                <a:ea typeface="Calibri"/>
              </a:rPr>
              <a:t>A hálós modell az adatokat gyűrűsen kapcsolt rekordok hálózataként (set) ábrázolja, ahol az un. tulajdonos-rekordot (owner) körülveszik a tag-rekordok (member).</a:t>
            </a:r>
            <a:endParaRPr lang="hu-HU" sz="2000" b="0" strike="noStrike" spc="-1">
              <a:solidFill>
                <a:srgbClr val="000000"/>
              </a:solidFill>
              <a:latin typeface="Arial"/>
            </a:endParaRPr>
          </a:p>
          <a:p>
            <a:pPr>
              <a:lnSpc>
                <a:spcPct val="100000"/>
              </a:lnSpc>
            </a:pPr>
            <a:endParaRPr lang="hu-HU" sz="2000" b="0" strike="noStrike" spc="-1">
              <a:solidFill>
                <a:srgbClr val="000000"/>
              </a:solidFill>
              <a:latin typeface="Arial"/>
            </a:endParaRPr>
          </a:p>
          <a:p>
            <a:pPr>
              <a:lnSpc>
                <a:spcPct val="100000"/>
              </a:lnSpc>
            </a:pPr>
            <a:r>
              <a:rPr lang="hu-HU" sz="2000" b="0" strike="noStrike" spc="-1">
                <a:solidFill>
                  <a:srgbClr val="000000"/>
                </a:solidFill>
                <a:latin typeface="Calibri"/>
                <a:ea typeface="Calibri"/>
              </a:rPr>
              <a:t>A csomópontok az ADATOK, az élek a KAPCSOLATOK. </a:t>
            </a:r>
            <a:endParaRPr lang="hu-HU" sz="20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zövegdoboz 6"/>
          <p:cNvSpPr/>
          <p:nvPr/>
        </p:nvSpPr>
        <p:spPr>
          <a:xfrm>
            <a:off x="361800" y="410040"/>
            <a:ext cx="11544120" cy="82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hu-HU" sz="2400" b="0" strike="noStrike" spc="-1">
                <a:solidFill>
                  <a:srgbClr val="000000"/>
                </a:solidFill>
                <a:latin typeface="Calibri"/>
              </a:rPr>
              <a:t>Az adatok között kapcsolatrendszer alakítható ki. Egy adatnak több őse is lehet, egy "szülő" és több "gyermek" rekord pl. lehet egy vállalati osztály és a dolgozói.</a:t>
            </a:r>
            <a:endParaRPr lang="hu-HU" sz="2400" b="0" strike="noStrike" spc="-1">
              <a:solidFill>
                <a:srgbClr val="000000"/>
              </a:solidFill>
              <a:latin typeface="Arial"/>
            </a:endParaRPr>
          </a:p>
        </p:txBody>
      </p:sp>
      <p:pic>
        <p:nvPicPr>
          <p:cNvPr id="2" name="Kép 1"/>
          <p:cNvPicPr>
            <a:picLocks noChangeAspect="1"/>
          </p:cNvPicPr>
          <p:nvPr/>
        </p:nvPicPr>
        <p:blipFill>
          <a:blip r:embed="rId2"/>
          <a:stretch>
            <a:fillRect/>
          </a:stretch>
        </p:blipFill>
        <p:spPr>
          <a:xfrm>
            <a:off x="2395297" y="1347787"/>
            <a:ext cx="7477125" cy="51339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85762" y="423862"/>
            <a:ext cx="11363325" cy="5953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PlaceHolder 1"/>
          <p:cNvSpPr>
            <a:spLocks noGrp="1"/>
          </p:cNvSpPr>
          <p:nvPr>
            <p:ph/>
          </p:nvPr>
        </p:nvSpPr>
        <p:spPr>
          <a:xfrm>
            <a:off x="778680" y="627120"/>
            <a:ext cx="10732680" cy="1211040"/>
          </a:xfrm>
          <a:prstGeom prst="rect">
            <a:avLst/>
          </a:prstGeom>
          <a:noFill/>
          <a:ln w="0">
            <a:noFill/>
          </a:ln>
        </p:spPr>
        <p:txBody>
          <a:bodyPr anchor="t">
            <a:noAutofit/>
          </a:bodyPr>
          <a:lstStyle/>
          <a:p>
            <a:pPr indent="0">
              <a:lnSpc>
                <a:spcPct val="90000"/>
              </a:lnSpc>
              <a:spcBef>
                <a:spcPts val="1001"/>
              </a:spcBef>
              <a:buNone/>
              <a:tabLst>
                <a:tab pos="0" algn="l"/>
              </a:tabLst>
            </a:pPr>
            <a:r>
              <a:rPr lang="hu-HU" sz="2800" b="0" strike="noStrike" spc="-1">
                <a:solidFill>
                  <a:srgbClr val="000000"/>
                </a:solidFill>
                <a:latin typeface="Calibri"/>
              </a:rPr>
              <a:t>1:N   Osztály - Tanulók adatainak kapcsolata</a:t>
            </a:r>
          </a:p>
          <a:p>
            <a:pPr indent="0">
              <a:lnSpc>
                <a:spcPct val="90000"/>
              </a:lnSpc>
              <a:spcBef>
                <a:spcPts val="1001"/>
              </a:spcBef>
              <a:buNone/>
              <a:tabLst>
                <a:tab pos="0" algn="l"/>
              </a:tabLst>
            </a:pPr>
            <a:r>
              <a:rPr lang="hu-HU" sz="2800" b="0" strike="noStrike" spc="-1">
                <a:solidFill>
                  <a:srgbClr val="000000"/>
                </a:solidFill>
                <a:latin typeface="Calibri"/>
              </a:rPr>
              <a:t>N:M  Diákok - Tanárok adatainak kapcsolata</a:t>
            </a:r>
          </a:p>
          <a:p>
            <a:pPr indent="0">
              <a:lnSpc>
                <a:spcPct val="90000"/>
              </a:lnSpc>
              <a:spcBef>
                <a:spcPts val="1001"/>
              </a:spcBef>
              <a:buNone/>
              <a:tabLst>
                <a:tab pos="0" algn="l"/>
              </a:tabLst>
            </a:pPr>
            <a:endParaRPr lang="hu-HU" sz="2800" b="0" strike="noStrike" spc="-1">
              <a:solidFill>
                <a:srgbClr val="000000"/>
              </a:solidFill>
              <a:latin typeface="Calibri"/>
            </a:endParaRPr>
          </a:p>
        </p:txBody>
      </p:sp>
      <p:grpSp>
        <p:nvGrpSpPr>
          <p:cNvPr id="148" name="Csoportba foglalás 3"/>
          <p:cNvGrpSpPr/>
          <p:nvPr/>
        </p:nvGrpSpPr>
        <p:grpSpPr>
          <a:xfrm>
            <a:off x="778680" y="1838520"/>
            <a:ext cx="10123200" cy="4382280"/>
            <a:chOff x="778680" y="1838520"/>
            <a:chExt cx="10123200" cy="4382280"/>
          </a:xfrm>
        </p:grpSpPr>
        <p:sp>
          <p:nvSpPr>
            <p:cNvPr id="149" name="Rectangle 51"/>
            <p:cNvSpPr/>
            <p:nvPr/>
          </p:nvSpPr>
          <p:spPr>
            <a:xfrm>
              <a:off x="778680" y="4315320"/>
              <a:ext cx="1786320" cy="1487160"/>
            </a:xfrm>
            <a:prstGeom prst="rect">
              <a:avLst/>
            </a:prstGeom>
            <a:solidFill>
              <a:srgbClr val="FFFFFF"/>
            </a:solidFill>
            <a:ln w="0">
              <a:noFill/>
            </a:ln>
          </p:spPr>
          <p:style>
            <a:lnRef idx="0">
              <a:scrgbClr r="0" g="0" b="0"/>
            </a:lnRef>
            <a:fillRef idx="0">
              <a:scrgbClr r="0" g="0" b="0"/>
            </a:fillRef>
            <a:effectRef idx="0">
              <a:scrgbClr r="0" g="0" b="0"/>
            </a:effectRef>
            <a:fontRef idx="minor"/>
          </p:style>
          <p:txBody>
            <a:bodyPr anchor="t" upright="1">
              <a:noAutofit/>
            </a:bodyPr>
            <a:lstStyle/>
            <a:p>
              <a:pPr>
                <a:lnSpc>
                  <a:spcPct val="100000"/>
                </a:lnSpc>
              </a:pPr>
              <a:r>
                <a:rPr lang="hu-HU" sz="1200" b="1" strike="noStrike" spc="-1">
                  <a:solidFill>
                    <a:srgbClr val="000000"/>
                  </a:solidFill>
                  <a:latin typeface="Times New Roman"/>
                  <a:ea typeface="Calibri"/>
                </a:rPr>
                <a:t>        N</a:t>
              </a:r>
              <a:endParaRPr lang="hu-HU" sz="1200" b="0" strike="noStrike" spc="-1">
                <a:solidFill>
                  <a:srgbClr val="000000"/>
                </a:solidFill>
                <a:latin typeface="Arial"/>
              </a:endParaRPr>
            </a:p>
            <a:p>
              <a:pPr>
                <a:lnSpc>
                  <a:spcPct val="100000"/>
                </a:lnSpc>
              </a:pPr>
              <a:r>
                <a:rPr lang="hu-HU" sz="1200" b="1" strike="noStrike" spc="-1">
                  <a:solidFill>
                    <a:srgbClr val="000000"/>
                  </a:solidFill>
                  <a:latin typeface="Times New Roman"/>
                  <a:ea typeface="Calibri"/>
                </a:rPr>
                <a:t> </a:t>
              </a:r>
              <a:endParaRPr lang="hu-HU" sz="1200" b="0" strike="noStrike" spc="-1">
                <a:solidFill>
                  <a:srgbClr val="000000"/>
                </a:solidFill>
                <a:latin typeface="Arial"/>
              </a:endParaRPr>
            </a:p>
            <a:p>
              <a:pPr>
                <a:lnSpc>
                  <a:spcPct val="100000"/>
                </a:lnSpc>
              </a:pPr>
              <a:r>
                <a:rPr lang="hu-HU" sz="1200" b="1" strike="noStrike" spc="-1">
                  <a:solidFill>
                    <a:srgbClr val="000000"/>
                  </a:solidFill>
                  <a:latin typeface="Times New Roman"/>
                  <a:ea typeface="Calibri"/>
                </a:rPr>
                <a:t>	  M	</a:t>
              </a:r>
              <a:endParaRPr lang="hu-HU" sz="1200" b="0" strike="noStrike" spc="-1">
                <a:solidFill>
                  <a:srgbClr val="000000"/>
                </a:solidFill>
                <a:latin typeface="Arial"/>
              </a:endParaRPr>
            </a:p>
          </p:txBody>
        </p:sp>
        <p:sp>
          <p:nvSpPr>
            <p:cNvPr id="150" name="Rectangle 52"/>
            <p:cNvSpPr/>
            <p:nvPr/>
          </p:nvSpPr>
          <p:spPr>
            <a:xfrm>
              <a:off x="1076400" y="2218320"/>
              <a:ext cx="1984680" cy="1485720"/>
            </a:xfrm>
            <a:prstGeom prst="rect">
              <a:avLst/>
            </a:prstGeom>
            <a:solidFill>
              <a:srgbClr val="FFFFFF"/>
            </a:solidFill>
            <a:ln w="0">
              <a:noFill/>
            </a:ln>
          </p:spPr>
          <p:style>
            <a:lnRef idx="0">
              <a:scrgbClr r="0" g="0" b="0"/>
            </a:lnRef>
            <a:fillRef idx="0">
              <a:scrgbClr r="0" g="0" b="0"/>
            </a:fillRef>
            <a:effectRef idx="0">
              <a:scrgbClr r="0" g="0" b="0"/>
            </a:effectRef>
            <a:fontRef idx="minor"/>
          </p:style>
          <p:txBody>
            <a:bodyPr anchor="t" upright="1">
              <a:noAutofit/>
            </a:bodyPr>
            <a:lstStyle/>
            <a:p>
              <a:pPr>
                <a:lnSpc>
                  <a:spcPct val="100000"/>
                </a:lnSpc>
              </a:pPr>
              <a:r>
                <a:rPr lang="hu-HU" sz="1200" b="1" strike="noStrike" spc="-1">
                  <a:solidFill>
                    <a:srgbClr val="000000"/>
                  </a:solidFill>
                  <a:latin typeface="Times New Roman"/>
                  <a:ea typeface="Calibri"/>
                </a:rPr>
                <a:t>	          N</a:t>
              </a:r>
              <a:endParaRPr lang="hu-HU" sz="1200" b="0" strike="noStrike" spc="-1">
                <a:solidFill>
                  <a:srgbClr val="000000"/>
                </a:solidFill>
                <a:latin typeface="Arial"/>
              </a:endParaRPr>
            </a:p>
            <a:p>
              <a:pPr>
                <a:lnSpc>
                  <a:spcPct val="100000"/>
                </a:lnSpc>
              </a:pPr>
              <a:r>
                <a:rPr lang="hu-HU" sz="1200" b="1" strike="noStrike" spc="-1">
                  <a:solidFill>
                    <a:srgbClr val="000000"/>
                  </a:solidFill>
                  <a:latin typeface="Times New Roman"/>
                  <a:ea typeface="Calibri"/>
                </a:rPr>
                <a:t> </a:t>
              </a:r>
              <a:endParaRPr lang="hu-HU" sz="1200" b="0" strike="noStrike" spc="-1">
                <a:solidFill>
                  <a:srgbClr val="000000"/>
                </a:solidFill>
                <a:latin typeface="Arial"/>
              </a:endParaRPr>
            </a:p>
            <a:p>
              <a:pPr>
                <a:lnSpc>
                  <a:spcPct val="100000"/>
                </a:lnSpc>
              </a:pPr>
              <a:r>
                <a:rPr lang="hu-HU" sz="1200" b="1" strike="noStrike" spc="-1">
                  <a:solidFill>
                    <a:srgbClr val="000000"/>
                  </a:solidFill>
                  <a:latin typeface="Times New Roman"/>
                  <a:ea typeface="Calibri"/>
                </a:rPr>
                <a:t>    1</a:t>
              </a:r>
              <a:endParaRPr lang="hu-HU" sz="1200" b="0" strike="noStrike" spc="-1">
                <a:solidFill>
                  <a:srgbClr val="000000"/>
                </a:solidFill>
                <a:latin typeface="Arial"/>
              </a:endParaRPr>
            </a:p>
          </p:txBody>
        </p:sp>
        <p:sp>
          <p:nvSpPr>
            <p:cNvPr id="151" name="Oval 53"/>
            <p:cNvSpPr/>
            <p:nvPr/>
          </p:nvSpPr>
          <p:spPr>
            <a:xfrm>
              <a:off x="2962080" y="1838520"/>
              <a:ext cx="1984680" cy="902160"/>
            </a:xfrm>
            <a:prstGeom prst="ellipse">
              <a:avLst/>
            </a:prstGeom>
            <a:solidFill>
              <a:srgbClr val="FFFFFF"/>
            </a:solidFill>
            <a:ln w="9525">
              <a:solidFill>
                <a:srgbClr val="000000"/>
              </a:solidFill>
              <a:round/>
            </a:ln>
          </p:spPr>
          <p:style>
            <a:lnRef idx="0">
              <a:scrgbClr r="0" g="0" b="0"/>
            </a:lnRef>
            <a:fillRef idx="0">
              <a:scrgbClr r="0" g="0" b="0"/>
            </a:fillRef>
            <a:effectRef idx="0">
              <a:scrgbClr r="0" g="0" b="0"/>
            </a:effectRef>
            <a:fontRef idx="minor"/>
          </p:style>
          <p:txBody>
            <a:bodyPr anchor="t" upright="1">
              <a:noAutofit/>
            </a:bodyPr>
            <a:lstStyle/>
            <a:p>
              <a:pPr algn="ctr">
                <a:lnSpc>
                  <a:spcPct val="100000"/>
                </a:lnSpc>
              </a:pPr>
              <a:r>
                <a:rPr lang="hu-HU" sz="2000" b="1" strike="noStrike" spc="-1">
                  <a:solidFill>
                    <a:srgbClr val="000000"/>
                  </a:solidFill>
                  <a:latin typeface="Times New Roman"/>
                  <a:ea typeface="Calibri"/>
                </a:rPr>
                <a:t>Osztály 1</a:t>
              </a:r>
              <a:endParaRPr lang="hu-HU" sz="2000" b="0" strike="noStrike" spc="-1">
                <a:solidFill>
                  <a:srgbClr val="000000"/>
                </a:solidFill>
                <a:latin typeface="Arial"/>
              </a:endParaRPr>
            </a:p>
          </p:txBody>
        </p:sp>
        <p:sp>
          <p:nvSpPr>
            <p:cNvPr id="152" name="Oval 54"/>
            <p:cNvSpPr/>
            <p:nvPr/>
          </p:nvSpPr>
          <p:spPr>
            <a:xfrm>
              <a:off x="6733800" y="1838520"/>
              <a:ext cx="1984680" cy="902160"/>
            </a:xfrm>
            <a:prstGeom prst="ellipse">
              <a:avLst/>
            </a:prstGeom>
            <a:solidFill>
              <a:srgbClr val="FFFFFF"/>
            </a:solidFill>
            <a:ln w="9525">
              <a:solidFill>
                <a:srgbClr val="000000"/>
              </a:solidFill>
              <a:round/>
            </a:ln>
          </p:spPr>
          <p:style>
            <a:lnRef idx="0">
              <a:scrgbClr r="0" g="0" b="0"/>
            </a:lnRef>
            <a:fillRef idx="0">
              <a:scrgbClr r="0" g="0" b="0"/>
            </a:fillRef>
            <a:effectRef idx="0">
              <a:scrgbClr r="0" g="0" b="0"/>
            </a:effectRef>
            <a:fontRef idx="minor"/>
          </p:style>
          <p:txBody>
            <a:bodyPr anchor="t" upright="1">
              <a:noAutofit/>
            </a:bodyPr>
            <a:lstStyle/>
            <a:p>
              <a:pPr algn="ctr">
                <a:lnSpc>
                  <a:spcPct val="100000"/>
                </a:lnSpc>
              </a:pPr>
              <a:r>
                <a:rPr lang="hu-HU" sz="1200" b="1" strike="noStrike" spc="-1">
                  <a:solidFill>
                    <a:srgbClr val="000000"/>
                  </a:solidFill>
                  <a:latin typeface="Times New Roman"/>
                  <a:ea typeface="Calibri"/>
                </a:rPr>
                <a:t>Osztály 2</a:t>
              </a:r>
              <a:endParaRPr lang="hu-HU" sz="1200" b="0" strike="noStrike" spc="-1">
                <a:solidFill>
                  <a:srgbClr val="000000"/>
                </a:solidFill>
                <a:latin typeface="Arial"/>
              </a:endParaRPr>
            </a:p>
          </p:txBody>
        </p:sp>
        <p:sp>
          <p:nvSpPr>
            <p:cNvPr id="153" name="Oval 55"/>
            <p:cNvSpPr/>
            <p:nvPr/>
          </p:nvSpPr>
          <p:spPr>
            <a:xfrm>
              <a:off x="9512640" y="3181680"/>
              <a:ext cx="1389240" cy="885960"/>
            </a:xfrm>
            <a:prstGeom prst="ellipse">
              <a:avLst/>
            </a:prstGeom>
            <a:solidFill>
              <a:srgbClr val="FFFFFF"/>
            </a:solidFill>
            <a:ln w="9525">
              <a:solidFill>
                <a:srgbClr val="000000"/>
              </a:solidFill>
              <a:round/>
            </a:ln>
          </p:spPr>
          <p:style>
            <a:lnRef idx="0">
              <a:scrgbClr r="0" g="0" b="0"/>
            </a:lnRef>
            <a:fillRef idx="0">
              <a:scrgbClr r="0" g="0" b="0"/>
            </a:fillRef>
            <a:effectRef idx="0">
              <a:scrgbClr r="0" g="0" b="0"/>
            </a:effectRef>
            <a:fontRef idx="minor"/>
          </p:style>
          <p:txBody>
            <a:bodyPr anchor="t" upright="1">
              <a:noAutofit/>
            </a:bodyPr>
            <a:lstStyle/>
            <a:p>
              <a:pPr algn="ctr">
                <a:lnSpc>
                  <a:spcPct val="100000"/>
                </a:lnSpc>
              </a:pPr>
              <a:r>
                <a:rPr lang="hu-HU" sz="2000" b="1" strike="noStrike" spc="-1">
                  <a:solidFill>
                    <a:srgbClr val="000000"/>
                  </a:solidFill>
                  <a:latin typeface="Times New Roman"/>
                  <a:ea typeface="Calibri"/>
                </a:rPr>
                <a:t>Diák 5</a:t>
              </a:r>
              <a:endParaRPr lang="hu-HU" sz="2000" b="0" strike="noStrike" spc="-1">
                <a:solidFill>
                  <a:srgbClr val="000000"/>
                </a:solidFill>
                <a:latin typeface="Arial"/>
              </a:endParaRPr>
            </a:p>
          </p:txBody>
        </p:sp>
        <p:sp>
          <p:nvSpPr>
            <p:cNvPr id="154" name="Oval 56"/>
            <p:cNvSpPr/>
            <p:nvPr/>
          </p:nvSpPr>
          <p:spPr>
            <a:xfrm>
              <a:off x="7329240" y="3181680"/>
              <a:ext cx="1389240" cy="885960"/>
            </a:xfrm>
            <a:prstGeom prst="ellipse">
              <a:avLst/>
            </a:prstGeom>
            <a:solidFill>
              <a:srgbClr val="FFFFFF"/>
            </a:solidFill>
            <a:ln w="9525">
              <a:solidFill>
                <a:srgbClr val="000000"/>
              </a:solidFill>
              <a:round/>
            </a:ln>
          </p:spPr>
          <p:style>
            <a:lnRef idx="0">
              <a:scrgbClr r="0" g="0" b="0"/>
            </a:lnRef>
            <a:fillRef idx="0">
              <a:scrgbClr r="0" g="0" b="0"/>
            </a:fillRef>
            <a:effectRef idx="0">
              <a:scrgbClr r="0" g="0" b="0"/>
            </a:effectRef>
            <a:fontRef idx="minor"/>
          </p:style>
          <p:txBody>
            <a:bodyPr anchor="t" upright="1">
              <a:noAutofit/>
            </a:bodyPr>
            <a:lstStyle/>
            <a:p>
              <a:pPr algn="ctr">
                <a:lnSpc>
                  <a:spcPct val="100000"/>
                </a:lnSpc>
              </a:pPr>
              <a:r>
                <a:rPr lang="hu-HU" sz="2000" b="1" strike="noStrike" spc="-1">
                  <a:solidFill>
                    <a:srgbClr val="000000"/>
                  </a:solidFill>
                  <a:latin typeface="Times New Roman"/>
                  <a:ea typeface="Calibri"/>
                </a:rPr>
                <a:t>Diák 4</a:t>
              </a:r>
              <a:endParaRPr lang="hu-HU" sz="2000" b="0" strike="noStrike" spc="-1">
                <a:solidFill>
                  <a:srgbClr val="000000"/>
                </a:solidFill>
                <a:latin typeface="Arial"/>
              </a:endParaRPr>
            </a:p>
          </p:txBody>
        </p:sp>
        <p:sp>
          <p:nvSpPr>
            <p:cNvPr id="155" name="Oval 57"/>
            <p:cNvSpPr/>
            <p:nvPr/>
          </p:nvSpPr>
          <p:spPr>
            <a:xfrm>
              <a:off x="5145840" y="3181680"/>
              <a:ext cx="1389240" cy="885960"/>
            </a:xfrm>
            <a:prstGeom prst="ellipse">
              <a:avLst/>
            </a:prstGeom>
            <a:solidFill>
              <a:srgbClr val="FFFFFF"/>
            </a:solidFill>
            <a:ln w="9525">
              <a:solidFill>
                <a:srgbClr val="000000"/>
              </a:solidFill>
              <a:round/>
            </a:ln>
          </p:spPr>
          <p:style>
            <a:lnRef idx="0">
              <a:scrgbClr r="0" g="0" b="0"/>
            </a:lnRef>
            <a:fillRef idx="0">
              <a:scrgbClr r="0" g="0" b="0"/>
            </a:fillRef>
            <a:effectRef idx="0">
              <a:scrgbClr r="0" g="0" b="0"/>
            </a:effectRef>
            <a:fontRef idx="minor"/>
          </p:style>
          <p:txBody>
            <a:bodyPr anchor="t" upright="1">
              <a:noAutofit/>
            </a:bodyPr>
            <a:lstStyle/>
            <a:p>
              <a:pPr algn="ctr">
                <a:lnSpc>
                  <a:spcPct val="100000"/>
                </a:lnSpc>
              </a:pPr>
              <a:r>
                <a:rPr lang="hu-HU" sz="2000" b="1" strike="noStrike" spc="-1">
                  <a:solidFill>
                    <a:srgbClr val="000000"/>
                  </a:solidFill>
                  <a:latin typeface="Times New Roman"/>
                  <a:ea typeface="Calibri"/>
                </a:rPr>
                <a:t>Diák 3</a:t>
              </a:r>
              <a:endParaRPr lang="hu-HU" sz="2000" b="0" strike="noStrike" spc="-1">
                <a:solidFill>
                  <a:srgbClr val="000000"/>
                </a:solidFill>
                <a:latin typeface="Arial"/>
              </a:endParaRPr>
            </a:p>
          </p:txBody>
        </p:sp>
        <p:sp>
          <p:nvSpPr>
            <p:cNvPr id="156" name="Oval 58"/>
            <p:cNvSpPr/>
            <p:nvPr/>
          </p:nvSpPr>
          <p:spPr>
            <a:xfrm>
              <a:off x="3160800" y="3181680"/>
              <a:ext cx="1389240" cy="885960"/>
            </a:xfrm>
            <a:prstGeom prst="ellipse">
              <a:avLst/>
            </a:prstGeom>
            <a:solidFill>
              <a:srgbClr val="FFFFFF"/>
            </a:solidFill>
            <a:ln w="9525">
              <a:solidFill>
                <a:srgbClr val="000000"/>
              </a:solidFill>
              <a:round/>
            </a:ln>
          </p:spPr>
          <p:style>
            <a:lnRef idx="0">
              <a:scrgbClr r="0" g="0" b="0"/>
            </a:lnRef>
            <a:fillRef idx="0">
              <a:scrgbClr r="0" g="0" b="0"/>
            </a:fillRef>
            <a:effectRef idx="0">
              <a:scrgbClr r="0" g="0" b="0"/>
            </a:effectRef>
            <a:fontRef idx="minor"/>
          </p:style>
          <p:txBody>
            <a:bodyPr anchor="t" upright="1">
              <a:noAutofit/>
            </a:bodyPr>
            <a:lstStyle/>
            <a:p>
              <a:pPr algn="ctr">
                <a:lnSpc>
                  <a:spcPct val="100000"/>
                </a:lnSpc>
              </a:pPr>
              <a:r>
                <a:rPr lang="hu-HU" sz="2000" b="1" strike="noStrike" spc="-1">
                  <a:solidFill>
                    <a:srgbClr val="000000"/>
                  </a:solidFill>
                  <a:latin typeface="Times New Roman"/>
                  <a:ea typeface="Calibri"/>
                </a:rPr>
                <a:t>Diák 2</a:t>
              </a:r>
              <a:endParaRPr lang="hu-HU" sz="2000" b="0" strike="noStrike" spc="-1">
                <a:solidFill>
                  <a:srgbClr val="000000"/>
                </a:solidFill>
                <a:latin typeface="Arial"/>
              </a:endParaRPr>
            </a:p>
          </p:txBody>
        </p:sp>
        <p:sp>
          <p:nvSpPr>
            <p:cNvPr id="157" name="Oval 59"/>
            <p:cNvSpPr/>
            <p:nvPr/>
          </p:nvSpPr>
          <p:spPr>
            <a:xfrm>
              <a:off x="778680" y="3181680"/>
              <a:ext cx="1389240" cy="885960"/>
            </a:xfrm>
            <a:prstGeom prst="ellipse">
              <a:avLst/>
            </a:prstGeom>
            <a:solidFill>
              <a:srgbClr val="FFFFFF"/>
            </a:solidFill>
            <a:ln w="9525">
              <a:solidFill>
                <a:srgbClr val="000000"/>
              </a:solidFill>
              <a:round/>
            </a:ln>
          </p:spPr>
          <p:style>
            <a:lnRef idx="0">
              <a:scrgbClr r="0" g="0" b="0"/>
            </a:lnRef>
            <a:fillRef idx="0">
              <a:scrgbClr r="0" g="0" b="0"/>
            </a:fillRef>
            <a:effectRef idx="0">
              <a:scrgbClr r="0" g="0" b="0"/>
            </a:effectRef>
            <a:fontRef idx="minor"/>
          </p:style>
          <p:txBody>
            <a:bodyPr anchor="t" upright="1">
              <a:noAutofit/>
            </a:bodyPr>
            <a:lstStyle/>
            <a:p>
              <a:pPr algn="ctr">
                <a:lnSpc>
                  <a:spcPct val="100000"/>
                </a:lnSpc>
              </a:pPr>
              <a:r>
                <a:rPr lang="hu-HU" sz="2200" b="1" strike="noStrike" spc="-1">
                  <a:solidFill>
                    <a:srgbClr val="000000"/>
                  </a:solidFill>
                  <a:latin typeface="Times New Roman"/>
                  <a:ea typeface="Calibri"/>
                </a:rPr>
                <a:t>Diák 1</a:t>
              </a:r>
              <a:endParaRPr lang="hu-HU" sz="2200" b="0" strike="noStrike" spc="-1">
                <a:solidFill>
                  <a:srgbClr val="000000"/>
                </a:solidFill>
                <a:latin typeface="Arial"/>
              </a:endParaRPr>
            </a:p>
          </p:txBody>
        </p:sp>
        <p:cxnSp>
          <p:nvCxnSpPr>
            <p:cNvPr id="158" name="Line 60"/>
            <p:cNvCxnSpPr/>
            <p:nvPr/>
          </p:nvCxnSpPr>
          <p:spPr>
            <a:xfrm flipV="1">
              <a:off x="1572480" y="2333880"/>
              <a:ext cx="1389960" cy="991080"/>
            </a:xfrm>
            <a:prstGeom prst="straightConnector1">
              <a:avLst/>
            </a:prstGeom>
            <a:ln w="9525">
              <a:solidFill>
                <a:srgbClr val="000000"/>
              </a:solidFill>
              <a:round/>
            </a:ln>
          </p:spPr>
        </p:cxnSp>
        <p:cxnSp>
          <p:nvCxnSpPr>
            <p:cNvPr id="159" name="Line 61"/>
            <p:cNvCxnSpPr/>
            <p:nvPr/>
          </p:nvCxnSpPr>
          <p:spPr>
            <a:xfrm flipV="1">
              <a:off x="3954600" y="2581560"/>
              <a:ext cx="360" cy="743400"/>
            </a:xfrm>
            <a:prstGeom prst="straightConnector1">
              <a:avLst/>
            </a:prstGeom>
            <a:ln w="19050">
              <a:solidFill>
                <a:srgbClr val="000000"/>
              </a:solidFill>
              <a:round/>
            </a:ln>
          </p:spPr>
        </p:cxnSp>
        <p:cxnSp>
          <p:nvCxnSpPr>
            <p:cNvPr id="160" name="Line 62"/>
            <p:cNvCxnSpPr/>
            <p:nvPr/>
          </p:nvCxnSpPr>
          <p:spPr>
            <a:xfrm>
              <a:off x="4947120" y="2333880"/>
              <a:ext cx="794160" cy="991080"/>
            </a:xfrm>
            <a:prstGeom prst="straightConnector1">
              <a:avLst/>
            </a:prstGeom>
            <a:ln w="19050">
              <a:solidFill>
                <a:srgbClr val="000000"/>
              </a:solidFill>
              <a:round/>
            </a:ln>
          </p:spPr>
        </p:cxnSp>
        <p:cxnSp>
          <p:nvCxnSpPr>
            <p:cNvPr id="161" name="Line 63"/>
            <p:cNvCxnSpPr/>
            <p:nvPr/>
          </p:nvCxnSpPr>
          <p:spPr>
            <a:xfrm>
              <a:off x="7725960" y="2581560"/>
              <a:ext cx="199080" cy="743400"/>
            </a:xfrm>
            <a:prstGeom prst="straightConnector1">
              <a:avLst/>
            </a:prstGeom>
            <a:ln w="19050">
              <a:solidFill>
                <a:srgbClr val="000000"/>
              </a:solidFill>
              <a:round/>
            </a:ln>
          </p:spPr>
        </p:cxnSp>
        <p:cxnSp>
          <p:nvCxnSpPr>
            <p:cNvPr id="162" name="Line 64"/>
            <p:cNvCxnSpPr/>
            <p:nvPr/>
          </p:nvCxnSpPr>
          <p:spPr>
            <a:xfrm>
              <a:off x="8718480" y="2333880"/>
              <a:ext cx="1389960" cy="991080"/>
            </a:xfrm>
            <a:prstGeom prst="straightConnector1">
              <a:avLst/>
            </a:prstGeom>
            <a:ln w="19050">
              <a:solidFill>
                <a:srgbClr val="000000"/>
              </a:solidFill>
              <a:round/>
            </a:ln>
          </p:spPr>
        </p:cxnSp>
        <p:sp>
          <p:nvSpPr>
            <p:cNvPr id="163" name="Oval 65"/>
            <p:cNvSpPr/>
            <p:nvPr/>
          </p:nvSpPr>
          <p:spPr>
            <a:xfrm>
              <a:off x="1969560" y="5306040"/>
              <a:ext cx="1720080" cy="914760"/>
            </a:xfrm>
            <a:prstGeom prst="ellipse">
              <a:avLst/>
            </a:prstGeom>
            <a:solidFill>
              <a:srgbClr val="FFFFFF"/>
            </a:solidFill>
            <a:ln w="9525">
              <a:solidFill>
                <a:srgbClr val="000000"/>
              </a:solidFill>
              <a:round/>
            </a:ln>
          </p:spPr>
          <p:style>
            <a:lnRef idx="0">
              <a:scrgbClr r="0" g="0" b="0"/>
            </a:lnRef>
            <a:fillRef idx="0">
              <a:scrgbClr r="0" g="0" b="0"/>
            </a:fillRef>
            <a:effectRef idx="0">
              <a:scrgbClr r="0" g="0" b="0"/>
            </a:effectRef>
            <a:fontRef idx="minor"/>
          </p:style>
          <p:txBody>
            <a:bodyPr anchor="t" upright="1">
              <a:noAutofit/>
            </a:bodyPr>
            <a:lstStyle/>
            <a:p>
              <a:pPr algn="ctr">
                <a:lnSpc>
                  <a:spcPct val="100000"/>
                </a:lnSpc>
              </a:pPr>
              <a:r>
                <a:rPr lang="hu-HU" sz="2000" b="1" strike="noStrike" spc="-1">
                  <a:solidFill>
                    <a:srgbClr val="000000"/>
                  </a:solidFill>
                  <a:latin typeface="Times New Roman"/>
                  <a:ea typeface="Calibri"/>
                </a:rPr>
                <a:t>Tanár 1</a:t>
              </a:r>
              <a:endParaRPr lang="hu-HU" sz="2000" b="0" strike="noStrike" spc="-1">
                <a:solidFill>
                  <a:srgbClr val="000000"/>
                </a:solidFill>
                <a:latin typeface="Arial"/>
              </a:endParaRPr>
            </a:p>
          </p:txBody>
        </p:sp>
        <p:sp>
          <p:nvSpPr>
            <p:cNvPr id="164" name="Oval 66"/>
            <p:cNvSpPr/>
            <p:nvPr/>
          </p:nvSpPr>
          <p:spPr>
            <a:xfrm>
              <a:off x="4947120" y="5306040"/>
              <a:ext cx="1720080" cy="914760"/>
            </a:xfrm>
            <a:prstGeom prst="ellipse">
              <a:avLst/>
            </a:prstGeom>
            <a:solidFill>
              <a:srgbClr val="FFFFFF"/>
            </a:solidFill>
            <a:ln w="9525">
              <a:solidFill>
                <a:srgbClr val="000000"/>
              </a:solidFill>
              <a:round/>
            </a:ln>
          </p:spPr>
          <p:style>
            <a:lnRef idx="0">
              <a:scrgbClr r="0" g="0" b="0"/>
            </a:lnRef>
            <a:fillRef idx="0">
              <a:scrgbClr r="0" g="0" b="0"/>
            </a:fillRef>
            <a:effectRef idx="0">
              <a:scrgbClr r="0" g="0" b="0"/>
            </a:effectRef>
            <a:fontRef idx="minor"/>
          </p:style>
          <p:txBody>
            <a:bodyPr anchor="t" upright="1">
              <a:noAutofit/>
            </a:bodyPr>
            <a:lstStyle/>
            <a:p>
              <a:pPr algn="ctr">
                <a:lnSpc>
                  <a:spcPct val="100000"/>
                </a:lnSpc>
              </a:pPr>
              <a:r>
                <a:rPr lang="hu-HU" sz="2000" b="1" strike="noStrike" spc="-1">
                  <a:solidFill>
                    <a:srgbClr val="000000"/>
                  </a:solidFill>
                  <a:latin typeface="Times New Roman"/>
                  <a:ea typeface="Calibri"/>
                </a:rPr>
                <a:t>Tanár 2</a:t>
              </a:r>
              <a:endParaRPr lang="hu-HU" sz="2000" b="0" strike="noStrike" spc="-1">
                <a:solidFill>
                  <a:srgbClr val="000000"/>
                </a:solidFill>
                <a:latin typeface="Arial"/>
              </a:endParaRPr>
            </a:p>
          </p:txBody>
        </p:sp>
        <p:sp>
          <p:nvSpPr>
            <p:cNvPr id="165" name="Oval 67"/>
            <p:cNvSpPr/>
            <p:nvPr/>
          </p:nvSpPr>
          <p:spPr>
            <a:xfrm>
              <a:off x="7792560" y="5306040"/>
              <a:ext cx="1720080" cy="914760"/>
            </a:xfrm>
            <a:prstGeom prst="ellipse">
              <a:avLst/>
            </a:prstGeom>
            <a:solidFill>
              <a:srgbClr val="FFFFFF"/>
            </a:solidFill>
            <a:ln w="9525">
              <a:solidFill>
                <a:srgbClr val="000000"/>
              </a:solidFill>
              <a:round/>
            </a:ln>
          </p:spPr>
          <p:style>
            <a:lnRef idx="0">
              <a:scrgbClr r="0" g="0" b="0"/>
            </a:lnRef>
            <a:fillRef idx="0">
              <a:scrgbClr r="0" g="0" b="0"/>
            </a:fillRef>
            <a:effectRef idx="0">
              <a:scrgbClr r="0" g="0" b="0"/>
            </a:effectRef>
            <a:fontRef idx="minor"/>
          </p:style>
          <p:txBody>
            <a:bodyPr anchor="t" upright="1">
              <a:noAutofit/>
            </a:bodyPr>
            <a:lstStyle/>
            <a:p>
              <a:pPr algn="ctr">
                <a:lnSpc>
                  <a:spcPct val="100000"/>
                </a:lnSpc>
              </a:pPr>
              <a:r>
                <a:rPr lang="hu-HU" sz="2000" b="1" strike="noStrike" spc="-1">
                  <a:solidFill>
                    <a:srgbClr val="000000"/>
                  </a:solidFill>
                  <a:latin typeface="Times New Roman"/>
                  <a:ea typeface="Calibri"/>
                </a:rPr>
                <a:t>Tanár 3</a:t>
              </a:r>
              <a:endParaRPr lang="hu-HU" sz="2000" b="0" strike="noStrike" spc="-1">
                <a:solidFill>
                  <a:srgbClr val="000000"/>
                </a:solidFill>
                <a:latin typeface="Arial"/>
              </a:endParaRPr>
            </a:p>
          </p:txBody>
        </p:sp>
        <p:cxnSp>
          <p:nvCxnSpPr>
            <p:cNvPr id="166" name="Line 68"/>
            <p:cNvCxnSpPr/>
            <p:nvPr/>
          </p:nvCxnSpPr>
          <p:spPr>
            <a:xfrm>
              <a:off x="1374120" y="4067640"/>
              <a:ext cx="1191240" cy="1238760"/>
            </a:xfrm>
            <a:prstGeom prst="straightConnector1">
              <a:avLst/>
            </a:prstGeom>
            <a:ln w="19050">
              <a:solidFill>
                <a:srgbClr val="000000"/>
              </a:solidFill>
              <a:round/>
            </a:ln>
          </p:spPr>
        </p:cxnSp>
        <p:cxnSp>
          <p:nvCxnSpPr>
            <p:cNvPr id="167" name="Line 69"/>
            <p:cNvCxnSpPr/>
            <p:nvPr/>
          </p:nvCxnSpPr>
          <p:spPr>
            <a:xfrm flipV="1">
              <a:off x="3160440" y="4067640"/>
              <a:ext cx="397440" cy="1238760"/>
            </a:xfrm>
            <a:prstGeom prst="straightConnector1">
              <a:avLst/>
            </a:prstGeom>
            <a:ln w="9525">
              <a:solidFill>
                <a:srgbClr val="000000"/>
              </a:solidFill>
              <a:round/>
            </a:ln>
          </p:spPr>
        </p:cxnSp>
        <p:cxnSp>
          <p:nvCxnSpPr>
            <p:cNvPr id="168" name="Line 70"/>
            <p:cNvCxnSpPr/>
            <p:nvPr/>
          </p:nvCxnSpPr>
          <p:spPr>
            <a:xfrm flipV="1">
              <a:off x="3557520" y="3819960"/>
              <a:ext cx="3772080" cy="1734120"/>
            </a:xfrm>
            <a:prstGeom prst="straightConnector1">
              <a:avLst/>
            </a:prstGeom>
            <a:ln w="19050">
              <a:solidFill>
                <a:srgbClr val="000000"/>
              </a:solidFill>
              <a:round/>
            </a:ln>
          </p:spPr>
        </p:cxnSp>
        <p:cxnSp>
          <p:nvCxnSpPr>
            <p:cNvPr id="169" name="Line 71"/>
            <p:cNvCxnSpPr/>
            <p:nvPr/>
          </p:nvCxnSpPr>
          <p:spPr>
            <a:xfrm>
              <a:off x="3954600" y="4067640"/>
              <a:ext cx="1389960" cy="1238760"/>
            </a:xfrm>
            <a:prstGeom prst="straightConnector1">
              <a:avLst/>
            </a:prstGeom>
            <a:ln w="19050">
              <a:solidFill>
                <a:srgbClr val="000000"/>
              </a:solidFill>
              <a:round/>
            </a:ln>
          </p:spPr>
        </p:cxnSp>
        <p:cxnSp>
          <p:nvCxnSpPr>
            <p:cNvPr id="170" name="Line 72"/>
            <p:cNvCxnSpPr/>
            <p:nvPr/>
          </p:nvCxnSpPr>
          <p:spPr>
            <a:xfrm>
              <a:off x="5740920" y="4067640"/>
              <a:ext cx="360" cy="1238760"/>
            </a:xfrm>
            <a:prstGeom prst="straightConnector1">
              <a:avLst/>
            </a:prstGeom>
            <a:ln w="19050">
              <a:solidFill>
                <a:srgbClr val="000000"/>
              </a:solidFill>
              <a:round/>
            </a:ln>
          </p:spPr>
        </p:cxnSp>
        <p:cxnSp>
          <p:nvCxnSpPr>
            <p:cNvPr id="171" name="Line 73"/>
            <p:cNvCxnSpPr/>
            <p:nvPr/>
          </p:nvCxnSpPr>
          <p:spPr>
            <a:xfrm flipV="1">
              <a:off x="6138000" y="4067640"/>
              <a:ext cx="1588320" cy="1238760"/>
            </a:xfrm>
            <a:prstGeom prst="straightConnector1">
              <a:avLst/>
            </a:prstGeom>
            <a:ln w="19050">
              <a:solidFill>
                <a:srgbClr val="000000"/>
              </a:solidFill>
              <a:round/>
            </a:ln>
          </p:spPr>
        </p:cxnSp>
        <p:cxnSp>
          <p:nvCxnSpPr>
            <p:cNvPr id="172" name="Line 74"/>
            <p:cNvCxnSpPr/>
            <p:nvPr/>
          </p:nvCxnSpPr>
          <p:spPr>
            <a:xfrm>
              <a:off x="8123040" y="4067640"/>
              <a:ext cx="397440" cy="1238760"/>
            </a:xfrm>
            <a:prstGeom prst="straightConnector1">
              <a:avLst/>
            </a:prstGeom>
            <a:ln w="19050">
              <a:solidFill>
                <a:srgbClr val="000000"/>
              </a:solidFill>
              <a:round/>
            </a:ln>
          </p:spPr>
        </p:cxnSp>
        <p:cxnSp>
          <p:nvCxnSpPr>
            <p:cNvPr id="173" name="Line 75"/>
            <p:cNvCxnSpPr/>
            <p:nvPr/>
          </p:nvCxnSpPr>
          <p:spPr>
            <a:xfrm flipH="1">
              <a:off x="8917200" y="4067640"/>
              <a:ext cx="1191240" cy="1238760"/>
            </a:xfrm>
            <a:prstGeom prst="straightConnector1">
              <a:avLst/>
            </a:prstGeom>
            <a:ln w="19050">
              <a:solidFill>
                <a:srgbClr val="000000"/>
              </a:solidFill>
              <a:round/>
            </a:ln>
          </p:spPr>
        </p:cxnSp>
        <p:cxnSp>
          <p:nvCxnSpPr>
            <p:cNvPr id="174" name="Line 76"/>
            <p:cNvCxnSpPr/>
            <p:nvPr/>
          </p:nvCxnSpPr>
          <p:spPr>
            <a:xfrm flipV="1">
              <a:off x="1770840" y="2333880"/>
              <a:ext cx="1191600" cy="867240"/>
            </a:xfrm>
            <a:prstGeom prst="straightConnector1">
              <a:avLst/>
            </a:prstGeom>
            <a:ln w="19050">
              <a:solidFill>
                <a:srgbClr val="000000"/>
              </a:solidFill>
              <a:round/>
            </a:ln>
          </p:spPr>
        </p:cxnSp>
        <p:cxnSp>
          <p:nvCxnSpPr>
            <p:cNvPr id="175" name="Line 77"/>
            <p:cNvCxnSpPr/>
            <p:nvPr/>
          </p:nvCxnSpPr>
          <p:spPr>
            <a:xfrm flipV="1">
              <a:off x="3157200" y="4067640"/>
              <a:ext cx="397440" cy="1238760"/>
            </a:xfrm>
            <a:prstGeom prst="straightConnector1">
              <a:avLst/>
            </a:prstGeom>
            <a:ln w="19050">
              <a:solidFill>
                <a:srgbClr val="000000"/>
              </a:solidFill>
              <a:round/>
            </a:ln>
          </p:spPr>
        </p:cxnSp>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6" name="Tartalom helye 3"/>
          <p:cNvGraphicFramePr/>
          <p:nvPr>
            <p:extLst>
              <p:ext uri="{D42A27DB-BD31-4B8C-83A1-F6EECF244321}">
                <p14:modId xmlns:p14="http://schemas.microsoft.com/office/powerpoint/2010/main" val="2963168877"/>
              </p:ext>
            </p:extLst>
          </p:nvPr>
        </p:nvGraphicFramePr>
        <p:xfrm>
          <a:off x="3774240" y="2633546"/>
          <a:ext cx="4599360" cy="2377440"/>
        </p:xfrm>
        <a:graphic>
          <a:graphicData uri="http://schemas.openxmlformats.org/drawingml/2006/table">
            <a:tbl>
              <a:tblPr/>
              <a:tblGrid>
                <a:gridCol w="1609560">
                  <a:extLst>
                    <a:ext uri="{9D8B030D-6E8A-4147-A177-3AD203B41FA5}">
                      <a16:colId xmlns:a16="http://schemas.microsoft.com/office/drawing/2014/main" val="20000"/>
                    </a:ext>
                  </a:extLst>
                </a:gridCol>
                <a:gridCol w="1512360">
                  <a:extLst>
                    <a:ext uri="{9D8B030D-6E8A-4147-A177-3AD203B41FA5}">
                      <a16:colId xmlns:a16="http://schemas.microsoft.com/office/drawing/2014/main" val="20001"/>
                    </a:ext>
                  </a:extLst>
                </a:gridCol>
                <a:gridCol w="1477440">
                  <a:extLst>
                    <a:ext uri="{9D8B030D-6E8A-4147-A177-3AD203B41FA5}">
                      <a16:colId xmlns:a16="http://schemas.microsoft.com/office/drawing/2014/main" val="20002"/>
                    </a:ext>
                  </a:extLst>
                </a:gridCol>
              </a:tblGrid>
              <a:tr h="384480">
                <a:tc>
                  <a:txBody>
                    <a:bodyPr/>
                    <a:lstStyle/>
                    <a:p>
                      <a:pPr algn="ctr">
                        <a:lnSpc>
                          <a:spcPct val="100000"/>
                        </a:lnSpc>
                      </a:pPr>
                      <a:r>
                        <a:rPr lang="hu-HU" sz="2000" b="1" strike="noStrike" spc="-1">
                          <a:solidFill>
                            <a:schemeClr val="lt1"/>
                          </a:solidFill>
                          <a:latin typeface="Calibri"/>
                        </a:rPr>
                        <a:t>O - D</a:t>
                      </a:r>
                      <a:endParaRPr lang="hu-HU" sz="2000" b="0" strike="noStrike" spc="-1">
                        <a:solidFill>
                          <a:srgbClr val="000000"/>
                        </a:solidFill>
                        <a:latin typeface="Arial"/>
                      </a:endParaRPr>
                    </a:p>
                  </a:txBody>
                  <a:tcPr marL="68400" marR="68400" anchor="ct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a:lnSpc>
                          <a:spcPct val="100000"/>
                        </a:lnSpc>
                      </a:pPr>
                      <a:r>
                        <a:rPr lang="hu-HU" sz="2000" b="1" strike="noStrike" spc="-1">
                          <a:solidFill>
                            <a:schemeClr val="lt1"/>
                          </a:solidFill>
                          <a:latin typeface="Calibri"/>
                        </a:rPr>
                        <a:t>Osztály 1</a:t>
                      </a:r>
                      <a:endParaRPr lang="hu-HU" sz="2000" b="0" strike="noStrike" spc="-1">
                        <a:solidFill>
                          <a:srgbClr val="000000"/>
                        </a:solidFill>
                        <a:latin typeface="Arial"/>
                      </a:endParaRPr>
                    </a:p>
                  </a:txBody>
                  <a:tcPr marL="68400" marR="68400" anchor="ct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a:lnSpc>
                          <a:spcPct val="100000"/>
                        </a:lnSpc>
                      </a:pPr>
                      <a:r>
                        <a:rPr lang="hu-HU" sz="2000" b="1" strike="noStrike" spc="-1">
                          <a:solidFill>
                            <a:schemeClr val="lt1"/>
                          </a:solidFill>
                          <a:latin typeface="Calibri"/>
                        </a:rPr>
                        <a:t>Osztály 2</a:t>
                      </a:r>
                      <a:endParaRPr lang="hu-HU" sz="2000" b="0" strike="noStrike" spc="-1">
                        <a:solidFill>
                          <a:srgbClr val="000000"/>
                        </a:solidFill>
                        <a:latin typeface="Arial"/>
                      </a:endParaRPr>
                    </a:p>
                  </a:txBody>
                  <a:tcPr marL="68400" marR="68400" anchor="ct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278640">
                <a:tc>
                  <a:txBody>
                    <a:bodyPr/>
                    <a:lstStyle/>
                    <a:p>
                      <a:pPr algn="ctr">
                        <a:lnSpc>
                          <a:spcPct val="100000"/>
                        </a:lnSpc>
                      </a:pPr>
                      <a:r>
                        <a:rPr lang="hu-HU" sz="2000" b="1" strike="noStrike" spc="-1" dirty="0">
                          <a:solidFill>
                            <a:schemeClr val="lt1"/>
                          </a:solidFill>
                          <a:latin typeface="Calibri"/>
                        </a:rPr>
                        <a:t>Diák 1</a:t>
                      </a:r>
                      <a:endParaRPr lang="hu-HU" sz="2000" b="0" strike="noStrike" spc="-1" dirty="0">
                        <a:solidFill>
                          <a:srgbClr val="000000"/>
                        </a:solidFill>
                        <a:latin typeface="Arial"/>
                      </a:endParaRPr>
                    </a:p>
                  </a:txBody>
                  <a:tcPr marL="68400" marR="68400">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solidFill>
                  </a:tcPr>
                </a:tc>
                <a:tc>
                  <a:txBody>
                    <a:bodyPr/>
                    <a:lstStyle/>
                    <a:p>
                      <a:pPr algn="ctr">
                        <a:lnSpc>
                          <a:spcPct val="100000"/>
                        </a:lnSpc>
                      </a:pPr>
                      <a:r>
                        <a:rPr lang="hu-HU" sz="2000" b="0" strike="noStrike" spc="-1">
                          <a:solidFill>
                            <a:schemeClr val="dk1"/>
                          </a:solidFill>
                          <a:latin typeface="Calibri"/>
                        </a:rPr>
                        <a:t>1</a:t>
                      </a:r>
                      <a:endParaRPr lang="hu-HU" sz="20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D1DEEF"/>
                    </a:solidFill>
                  </a:tcPr>
                </a:tc>
                <a:tc>
                  <a:txBody>
                    <a:bodyPr/>
                    <a:lstStyle/>
                    <a:p>
                      <a:pPr algn="ctr">
                        <a:lnSpc>
                          <a:spcPct val="100000"/>
                        </a:lnSpc>
                      </a:pPr>
                      <a:r>
                        <a:rPr lang="hu-HU" sz="2000" b="1" strike="noStrike" spc="-1">
                          <a:solidFill>
                            <a:schemeClr val="lt1"/>
                          </a:solidFill>
                          <a:latin typeface="Calibri"/>
                        </a:rPr>
                        <a:t>0</a:t>
                      </a:r>
                      <a:endParaRPr lang="hu-HU" sz="20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solidFill>
                  </a:tcPr>
                </a:tc>
                <a:extLst>
                  <a:ext uri="{0D108BD9-81ED-4DB2-BD59-A6C34878D82A}">
                    <a16:rowId xmlns:a16="http://schemas.microsoft.com/office/drawing/2014/main" val="10001"/>
                  </a:ext>
                </a:extLst>
              </a:tr>
              <a:tr h="278640">
                <a:tc>
                  <a:txBody>
                    <a:bodyPr/>
                    <a:lstStyle/>
                    <a:p>
                      <a:pPr algn="ctr">
                        <a:lnSpc>
                          <a:spcPct val="100000"/>
                        </a:lnSpc>
                      </a:pPr>
                      <a:r>
                        <a:rPr lang="hu-HU" sz="2000" b="1" strike="noStrike" spc="-1">
                          <a:solidFill>
                            <a:schemeClr val="lt1"/>
                          </a:solidFill>
                          <a:latin typeface="Calibri"/>
                        </a:rPr>
                        <a:t>Diák 2</a:t>
                      </a:r>
                      <a:endParaRPr lang="hu-HU" sz="20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gn="ctr">
                        <a:lnSpc>
                          <a:spcPct val="100000"/>
                        </a:lnSpc>
                      </a:pPr>
                      <a:r>
                        <a:rPr lang="hu-HU" sz="2000" b="0" strike="noStrike" spc="-1">
                          <a:solidFill>
                            <a:schemeClr val="dk1"/>
                          </a:solidFill>
                          <a:latin typeface="Calibri"/>
                        </a:rPr>
                        <a:t>1</a:t>
                      </a:r>
                      <a:endParaRPr lang="hu-HU" sz="20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1DEEF"/>
                    </a:solidFill>
                  </a:tcPr>
                </a:tc>
                <a:tc>
                  <a:txBody>
                    <a:bodyPr/>
                    <a:lstStyle/>
                    <a:p>
                      <a:pPr algn="ctr">
                        <a:lnSpc>
                          <a:spcPct val="100000"/>
                        </a:lnSpc>
                      </a:pPr>
                      <a:r>
                        <a:rPr lang="hu-HU" sz="2000" b="1" strike="noStrike" spc="-1">
                          <a:solidFill>
                            <a:schemeClr val="lt1"/>
                          </a:solidFill>
                          <a:latin typeface="Calibri"/>
                        </a:rPr>
                        <a:t>0</a:t>
                      </a:r>
                      <a:endParaRPr lang="hu-HU" sz="20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extLst>
                  <a:ext uri="{0D108BD9-81ED-4DB2-BD59-A6C34878D82A}">
                    <a16:rowId xmlns:a16="http://schemas.microsoft.com/office/drawing/2014/main" val="10002"/>
                  </a:ext>
                </a:extLst>
              </a:tr>
              <a:tr h="304200">
                <a:tc>
                  <a:txBody>
                    <a:bodyPr/>
                    <a:lstStyle/>
                    <a:p>
                      <a:pPr algn="ctr">
                        <a:lnSpc>
                          <a:spcPct val="100000"/>
                        </a:lnSpc>
                      </a:pPr>
                      <a:r>
                        <a:rPr lang="hu-HU" sz="2000" b="1" strike="noStrike" spc="-1">
                          <a:solidFill>
                            <a:schemeClr val="lt1"/>
                          </a:solidFill>
                          <a:latin typeface="Calibri"/>
                        </a:rPr>
                        <a:t>Diák 3</a:t>
                      </a:r>
                      <a:endParaRPr lang="hu-HU" sz="20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gn="ctr">
                        <a:lnSpc>
                          <a:spcPct val="100000"/>
                        </a:lnSpc>
                      </a:pPr>
                      <a:r>
                        <a:rPr lang="hu-HU" sz="2000" b="0" strike="noStrike" spc="-1">
                          <a:solidFill>
                            <a:schemeClr val="dk1"/>
                          </a:solidFill>
                          <a:latin typeface="Calibri"/>
                        </a:rPr>
                        <a:t>1</a:t>
                      </a:r>
                      <a:endParaRPr lang="hu-HU" sz="20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1DEEF"/>
                    </a:solidFill>
                  </a:tcPr>
                </a:tc>
                <a:tc>
                  <a:txBody>
                    <a:bodyPr/>
                    <a:lstStyle/>
                    <a:p>
                      <a:pPr algn="ctr">
                        <a:lnSpc>
                          <a:spcPct val="100000"/>
                        </a:lnSpc>
                      </a:pPr>
                      <a:r>
                        <a:rPr lang="hu-HU" sz="2000" b="1" strike="noStrike" spc="-1">
                          <a:solidFill>
                            <a:schemeClr val="lt1"/>
                          </a:solidFill>
                          <a:latin typeface="Calibri"/>
                        </a:rPr>
                        <a:t>0</a:t>
                      </a:r>
                      <a:endParaRPr lang="hu-HU" sz="20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extLst>
                  <a:ext uri="{0D108BD9-81ED-4DB2-BD59-A6C34878D82A}">
                    <a16:rowId xmlns:a16="http://schemas.microsoft.com/office/drawing/2014/main" val="10003"/>
                  </a:ext>
                </a:extLst>
              </a:tr>
              <a:tr h="278640">
                <a:tc>
                  <a:txBody>
                    <a:bodyPr/>
                    <a:lstStyle/>
                    <a:p>
                      <a:pPr algn="ctr">
                        <a:lnSpc>
                          <a:spcPct val="100000"/>
                        </a:lnSpc>
                      </a:pPr>
                      <a:r>
                        <a:rPr lang="hu-HU" sz="2000" b="1" strike="noStrike" spc="-1">
                          <a:solidFill>
                            <a:schemeClr val="lt1"/>
                          </a:solidFill>
                          <a:latin typeface="Calibri"/>
                        </a:rPr>
                        <a:t>Diák 4</a:t>
                      </a:r>
                      <a:endParaRPr lang="hu-HU" sz="20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gn="ctr">
                        <a:lnSpc>
                          <a:spcPct val="100000"/>
                        </a:lnSpc>
                      </a:pPr>
                      <a:r>
                        <a:rPr lang="hu-HU" sz="2000" b="0" strike="noStrike" spc="-1">
                          <a:solidFill>
                            <a:schemeClr val="dk1"/>
                          </a:solidFill>
                          <a:latin typeface="Calibri"/>
                        </a:rPr>
                        <a:t>0</a:t>
                      </a:r>
                      <a:endParaRPr lang="hu-HU" sz="20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1DEEF"/>
                    </a:solidFill>
                  </a:tcPr>
                </a:tc>
                <a:tc>
                  <a:txBody>
                    <a:bodyPr/>
                    <a:lstStyle/>
                    <a:p>
                      <a:pPr algn="ctr">
                        <a:lnSpc>
                          <a:spcPct val="100000"/>
                        </a:lnSpc>
                      </a:pPr>
                      <a:r>
                        <a:rPr lang="hu-HU" sz="2000" b="1" strike="noStrike" spc="-1">
                          <a:solidFill>
                            <a:schemeClr val="lt1"/>
                          </a:solidFill>
                          <a:latin typeface="Calibri"/>
                        </a:rPr>
                        <a:t>1</a:t>
                      </a:r>
                      <a:endParaRPr lang="hu-HU" sz="20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extLst>
                  <a:ext uri="{0D108BD9-81ED-4DB2-BD59-A6C34878D82A}">
                    <a16:rowId xmlns:a16="http://schemas.microsoft.com/office/drawing/2014/main" val="10004"/>
                  </a:ext>
                </a:extLst>
              </a:tr>
              <a:tr h="278640">
                <a:tc>
                  <a:txBody>
                    <a:bodyPr/>
                    <a:lstStyle/>
                    <a:p>
                      <a:pPr algn="ctr">
                        <a:lnSpc>
                          <a:spcPct val="100000"/>
                        </a:lnSpc>
                      </a:pPr>
                      <a:r>
                        <a:rPr lang="hu-HU" sz="2000" b="1" strike="noStrike" spc="-1">
                          <a:solidFill>
                            <a:schemeClr val="lt1"/>
                          </a:solidFill>
                          <a:latin typeface="Calibri"/>
                        </a:rPr>
                        <a:t>Diák 5</a:t>
                      </a:r>
                      <a:endParaRPr lang="hu-HU" sz="20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cap="flat" cmpd="sng" algn="ctr">
                      <a:solidFill>
                        <a:srgbClr val="FFFFFF"/>
                      </a:solidFill>
                      <a:prstDash val="solid"/>
                      <a:round/>
                      <a:headEnd type="none" w="med" len="med"/>
                      <a:tailEnd type="none" w="med" len="med"/>
                    </a:lnT>
                    <a:lnB w="12240">
                      <a:solidFill>
                        <a:srgbClr val="FFFFFF"/>
                      </a:solidFill>
                      <a:prstDash val="solid"/>
                    </a:lnB>
                    <a:solidFill>
                      <a:schemeClr val="accent1"/>
                    </a:solidFill>
                  </a:tcPr>
                </a:tc>
                <a:tc>
                  <a:txBody>
                    <a:bodyPr/>
                    <a:lstStyle/>
                    <a:p>
                      <a:pPr algn="ctr">
                        <a:lnSpc>
                          <a:spcPct val="100000"/>
                        </a:lnSpc>
                      </a:pPr>
                      <a:r>
                        <a:rPr lang="hu-HU" sz="2000" b="1" strike="noStrike" spc="-1">
                          <a:solidFill>
                            <a:schemeClr val="lt1"/>
                          </a:solidFill>
                          <a:latin typeface="Calibri"/>
                        </a:rPr>
                        <a:t>0</a:t>
                      </a:r>
                      <a:endParaRPr lang="hu-HU" sz="20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cap="flat" cmpd="sng" algn="ctr">
                      <a:solidFill>
                        <a:srgbClr val="FFFFFF"/>
                      </a:solidFill>
                      <a:prstDash val="solid"/>
                      <a:round/>
                      <a:headEnd type="none" w="med" len="med"/>
                      <a:tailEnd type="none" w="med" len="med"/>
                    </a:lnT>
                    <a:lnB w="12240">
                      <a:solidFill>
                        <a:srgbClr val="FFFFFF"/>
                      </a:solidFill>
                      <a:prstDash val="solid"/>
                    </a:lnB>
                    <a:solidFill>
                      <a:schemeClr val="accent1"/>
                    </a:solidFill>
                  </a:tcPr>
                </a:tc>
                <a:tc>
                  <a:txBody>
                    <a:bodyPr/>
                    <a:lstStyle/>
                    <a:p>
                      <a:pPr algn="ctr">
                        <a:lnSpc>
                          <a:spcPct val="100000"/>
                        </a:lnSpc>
                      </a:pPr>
                      <a:r>
                        <a:rPr lang="hu-HU" sz="2000" b="1" strike="noStrike" spc="-1" dirty="0">
                          <a:solidFill>
                            <a:schemeClr val="lt1"/>
                          </a:solidFill>
                          <a:latin typeface="Calibri"/>
                        </a:rPr>
                        <a:t>1</a:t>
                      </a:r>
                      <a:endParaRPr lang="hu-HU" sz="2000" b="0" strike="noStrike" spc="-1" dirty="0">
                        <a:solidFill>
                          <a:srgbClr val="000000"/>
                        </a:solidFill>
                        <a:latin typeface="Arial"/>
                      </a:endParaRPr>
                    </a:p>
                  </a:txBody>
                  <a:tcPr marL="68400" marR="68400">
                    <a:lnL w="12240">
                      <a:solidFill>
                        <a:srgbClr val="FFFFFF"/>
                      </a:solidFill>
                      <a:prstDash val="solid"/>
                    </a:lnL>
                    <a:lnR w="12240">
                      <a:solidFill>
                        <a:srgbClr val="FFFFFF"/>
                      </a:solidFill>
                      <a:prstDash val="solid"/>
                    </a:lnR>
                    <a:lnT w="12240" cap="flat" cmpd="sng" algn="ctr">
                      <a:solidFill>
                        <a:srgbClr val="FFFFFF"/>
                      </a:solidFill>
                      <a:prstDash val="solid"/>
                      <a:round/>
                      <a:headEnd type="none" w="med" len="med"/>
                      <a:tailEnd type="none" w="med" len="med"/>
                    </a:lnT>
                    <a:lnB w="12240">
                      <a:solidFill>
                        <a:srgbClr val="FFFFFF"/>
                      </a:solidFill>
                      <a:prstDash val="solid"/>
                    </a:lnB>
                    <a:solidFill>
                      <a:schemeClr val="accent1"/>
                    </a:solidFill>
                  </a:tcPr>
                </a:tc>
                <a:extLst>
                  <a:ext uri="{0D108BD9-81ED-4DB2-BD59-A6C34878D82A}">
                    <a16:rowId xmlns:a16="http://schemas.microsoft.com/office/drawing/2014/main" val="10005"/>
                  </a:ext>
                </a:extLst>
              </a:tr>
            </a:tbl>
          </a:graphicData>
        </a:graphic>
      </p:graphicFrame>
      <p:graphicFrame>
        <p:nvGraphicFramePr>
          <p:cNvPr id="177" name="Táblázat 4"/>
          <p:cNvGraphicFramePr/>
          <p:nvPr/>
        </p:nvGraphicFramePr>
        <p:xfrm>
          <a:off x="2462040" y="5080320"/>
          <a:ext cx="7223760" cy="1584960"/>
        </p:xfrm>
        <a:graphic>
          <a:graphicData uri="http://schemas.openxmlformats.org/drawingml/2006/table">
            <a:tbl>
              <a:tblPr/>
              <a:tblGrid>
                <a:gridCol w="1533960">
                  <a:extLst>
                    <a:ext uri="{9D8B030D-6E8A-4147-A177-3AD203B41FA5}">
                      <a16:colId xmlns:a16="http://schemas.microsoft.com/office/drawing/2014/main" val="20000"/>
                    </a:ext>
                  </a:extLst>
                </a:gridCol>
                <a:gridCol w="1137960">
                  <a:extLst>
                    <a:ext uri="{9D8B030D-6E8A-4147-A177-3AD203B41FA5}">
                      <a16:colId xmlns:a16="http://schemas.microsoft.com/office/drawing/2014/main" val="20001"/>
                    </a:ext>
                  </a:extLst>
                </a:gridCol>
                <a:gridCol w="1137960">
                  <a:extLst>
                    <a:ext uri="{9D8B030D-6E8A-4147-A177-3AD203B41FA5}">
                      <a16:colId xmlns:a16="http://schemas.microsoft.com/office/drawing/2014/main" val="20002"/>
                    </a:ext>
                  </a:extLst>
                </a:gridCol>
                <a:gridCol w="1137960">
                  <a:extLst>
                    <a:ext uri="{9D8B030D-6E8A-4147-A177-3AD203B41FA5}">
                      <a16:colId xmlns:a16="http://schemas.microsoft.com/office/drawing/2014/main" val="20003"/>
                    </a:ext>
                  </a:extLst>
                </a:gridCol>
                <a:gridCol w="1137960">
                  <a:extLst>
                    <a:ext uri="{9D8B030D-6E8A-4147-A177-3AD203B41FA5}">
                      <a16:colId xmlns:a16="http://schemas.microsoft.com/office/drawing/2014/main" val="20004"/>
                    </a:ext>
                  </a:extLst>
                </a:gridCol>
                <a:gridCol w="1137960">
                  <a:extLst>
                    <a:ext uri="{9D8B030D-6E8A-4147-A177-3AD203B41FA5}">
                      <a16:colId xmlns:a16="http://schemas.microsoft.com/office/drawing/2014/main" val="20005"/>
                    </a:ext>
                  </a:extLst>
                </a:gridCol>
              </a:tblGrid>
              <a:tr h="363240">
                <a:tc>
                  <a:txBody>
                    <a:bodyPr/>
                    <a:lstStyle/>
                    <a:p>
                      <a:pPr algn="ctr">
                        <a:lnSpc>
                          <a:spcPct val="100000"/>
                        </a:lnSpc>
                      </a:pPr>
                      <a:r>
                        <a:rPr lang="hu-HU" sz="2000" b="1" strike="noStrike" spc="-1">
                          <a:solidFill>
                            <a:schemeClr val="lt1"/>
                          </a:solidFill>
                          <a:latin typeface="Calibri"/>
                        </a:rPr>
                        <a:t>D - T</a:t>
                      </a:r>
                      <a:endParaRPr lang="hu-HU" sz="20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a:lnSpc>
                          <a:spcPct val="100000"/>
                        </a:lnSpc>
                      </a:pPr>
                      <a:r>
                        <a:rPr lang="hu-HU" sz="2000" b="1" strike="noStrike" spc="-1">
                          <a:solidFill>
                            <a:schemeClr val="lt1"/>
                          </a:solidFill>
                          <a:latin typeface="Calibri"/>
                        </a:rPr>
                        <a:t>Diák 1</a:t>
                      </a:r>
                      <a:endParaRPr lang="hu-HU" sz="20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a:lnSpc>
                          <a:spcPct val="100000"/>
                        </a:lnSpc>
                      </a:pPr>
                      <a:r>
                        <a:rPr lang="hu-HU" sz="2000" b="1" strike="noStrike" spc="-1">
                          <a:solidFill>
                            <a:schemeClr val="lt1"/>
                          </a:solidFill>
                          <a:latin typeface="Calibri"/>
                        </a:rPr>
                        <a:t>Diák 2</a:t>
                      </a:r>
                      <a:endParaRPr lang="hu-HU" sz="20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a:lnSpc>
                          <a:spcPct val="100000"/>
                        </a:lnSpc>
                      </a:pPr>
                      <a:r>
                        <a:rPr lang="hu-HU" sz="2000" b="1" strike="noStrike" spc="-1">
                          <a:solidFill>
                            <a:schemeClr val="lt1"/>
                          </a:solidFill>
                          <a:latin typeface="Calibri"/>
                        </a:rPr>
                        <a:t>Diák 3</a:t>
                      </a:r>
                      <a:endParaRPr lang="hu-HU" sz="20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a:lnSpc>
                          <a:spcPct val="100000"/>
                        </a:lnSpc>
                      </a:pPr>
                      <a:r>
                        <a:rPr lang="hu-HU" sz="2000" b="1" strike="noStrike" spc="-1">
                          <a:solidFill>
                            <a:schemeClr val="lt1"/>
                          </a:solidFill>
                          <a:latin typeface="Calibri"/>
                        </a:rPr>
                        <a:t>Diák 4</a:t>
                      </a:r>
                      <a:endParaRPr lang="hu-HU" sz="20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a:lnSpc>
                          <a:spcPct val="100000"/>
                        </a:lnSpc>
                      </a:pPr>
                      <a:r>
                        <a:rPr lang="hu-HU" sz="2000" b="1" strike="noStrike" spc="-1">
                          <a:solidFill>
                            <a:schemeClr val="lt1"/>
                          </a:solidFill>
                          <a:latin typeface="Calibri"/>
                        </a:rPr>
                        <a:t>Diák 5</a:t>
                      </a:r>
                      <a:endParaRPr lang="hu-HU" sz="20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363240">
                <a:tc>
                  <a:txBody>
                    <a:bodyPr/>
                    <a:lstStyle/>
                    <a:p>
                      <a:pPr algn="ctr">
                        <a:lnSpc>
                          <a:spcPct val="100000"/>
                        </a:lnSpc>
                      </a:pPr>
                      <a:r>
                        <a:rPr lang="hu-HU" sz="2000" b="1" strike="noStrike" spc="-1">
                          <a:solidFill>
                            <a:schemeClr val="lt1"/>
                          </a:solidFill>
                          <a:latin typeface="Calibri"/>
                        </a:rPr>
                        <a:t>Tanár 1</a:t>
                      </a:r>
                      <a:endParaRPr lang="hu-HU" sz="20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solidFill>
                  </a:tcPr>
                </a:tc>
                <a:tc>
                  <a:txBody>
                    <a:bodyPr/>
                    <a:lstStyle/>
                    <a:p>
                      <a:pPr algn="ctr">
                        <a:lnSpc>
                          <a:spcPct val="100000"/>
                        </a:lnSpc>
                      </a:pPr>
                      <a:r>
                        <a:rPr lang="hu-HU" sz="2000" b="0" strike="noStrike" spc="-1">
                          <a:solidFill>
                            <a:schemeClr val="dk1"/>
                          </a:solidFill>
                          <a:latin typeface="Calibri"/>
                        </a:rPr>
                        <a:t>1</a:t>
                      </a:r>
                      <a:endParaRPr lang="hu-HU" sz="20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D1DEEF"/>
                    </a:solidFill>
                  </a:tcPr>
                </a:tc>
                <a:tc>
                  <a:txBody>
                    <a:bodyPr/>
                    <a:lstStyle/>
                    <a:p>
                      <a:pPr algn="ctr">
                        <a:lnSpc>
                          <a:spcPct val="100000"/>
                        </a:lnSpc>
                      </a:pPr>
                      <a:r>
                        <a:rPr lang="hu-HU" sz="2000" b="0" strike="noStrike" spc="-1">
                          <a:solidFill>
                            <a:schemeClr val="dk1"/>
                          </a:solidFill>
                          <a:latin typeface="Calibri"/>
                        </a:rPr>
                        <a:t>1</a:t>
                      </a:r>
                      <a:endParaRPr lang="hu-HU" sz="20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D1DEEF"/>
                    </a:solidFill>
                  </a:tcPr>
                </a:tc>
                <a:tc>
                  <a:txBody>
                    <a:bodyPr/>
                    <a:lstStyle/>
                    <a:p>
                      <a:pPr algn="ctr">
                        <a:lnSpc>
                          <a:spcPct val="100000"/>
                        </a:lnSpc>
                      </a:pPr>
                      <a:r>
                        <a:rPr lang="hu-HU" sz="2000" b="0" strike="noStrike" spc="-1">
                          <a:solidFill>
                            <a:schemeClr val="dk1"/>
                          </a:solidFill>
                          <a:latin typeface="Calibri"/>
                        </a:rPr>
                        <a:t>0</a:t>
                      </a:r>
                      <a:endParaRPr lang="hu-HU" sz="20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D1DEEF"/>
                    </a:solidFill>
                  </a:tcPr>
                </a:tc>
                <a:tc>
                  <a:txBody>
                    <a:bodyPr/>
                    <a:lstStyle/>
                    <a:p>
                      <a:pPr algn="ctr">
                        <a:lnSpc>
                          <a:spcPct val="100000"/>
                        </a:lnSpc>
                      </a:pPr>
                      <a:r>
                        <a:rPr lang="hu-HU" sz="2000" b="0" strike="noStrike" spc="-1">
                          <a:solidFill>
                            <a:schemeClr val="dk1"/>
                          </a:solidFill>
                          <a:latin typeface="Calibri"/>
                        </a:rPr>
                        <a:t>1</a:t>
                      </a:r>
                      <a:endParaRPr lang="hu-HU" sz="20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D1DEEF"/>
                    </a:solidFill>
                  </a:tcPr>
                </a:tc>
                <a:tc>
                  <a:txBody>
                    <a:bodyPr/>
                    <a:lstStyle/>
                    <a:p>
                      <a:pPr algn="ctr">
                        <a:lnSpc>
                          <a:spcPct val="100000"/>
                        </a:lnSpc>
                      </a:pPr>
                      <a:r>
                        <a:rPr lang="hu-HU" sz="2000" b="1" strike="noStrike" spc="-1">
                          <a:solidFill>
                            <a:schemeClr val="lt1"/>
                          </a:solidFill>
                          <a:latin typeface="Calibri"/>
                        </a:rPr>
                        <a:t>0</a:t>
                      </a:r>
                      <a:endParaRPr lang="hu-HU" sz="20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solidFill>
                  </a:tcPr>
                </a:tc>
                <a:extLst>
                  <a:ext uri="{0D108BD9-81ED-4DB2-BD59-A6C34878D82A}">
                    <a16:rowId xmlns:a16="http://schemas.microsoft.com/office/drawing/2014/main" val="10001"/>
                  </a:ext>
                </a:extLst>
              </a:tr>
              <a:tr h="363240">
                <a:tc>
                  <a:txBody>
                    <a:bodyPr/>
                    <a:lstStyle/>
                    <a:p>
                      <a:pPr algn="ctr">
                        <a:lnSpc>
                          <a:spcPct val="100000"/>
                        </a:lnSpc>
                      </a:pPr>
                      <a:r>
                        <a:rPr lang="hu-HU" sz="2000" b="1" strike="noStrike" spc="-1">
                          <a:solidFill>
                            <a:schemeClr val="lt1"/>
                          </a:solidFill>
                          <a:latin typeface="Calibri"/>
                        </a:rPr>
                        <a:t>Tanár 2</a:t>
                      </a:r>
                      <a:endParaRPr lang="hu-HU" sz="20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gn="ctr">
                        <a:lnSpc>
                          <a:spcPct val="100000"/>
                        </a:lnSpc>
                      </a:pPr>
                      <a:r>
                        <a:rPr lang="hu-HU" sz="2000" b="0" strike="noStrike" spc="-1">
                          <a:solidFill>
                            <a:schemeClr val="dk1"/>
                          </a:solidFill>
                          <a:latin typeface="Calibri"/>
                        </a:rPr>
                        <a:t>0</a:t>
                      </a:r>
                      <a:endParaRPr lang="hu-HU" sz="20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1DEEF"/>
                    </a:solidFill>
                  </a:tcPr>
                </a:tc>
                <a:tc>
                  <a:txBody>
                    <a:bodyPr/>
                    <a:lstStyle/>
                    <a:p>
                      <a:pPr algn="ctr">
                        <a:lnSpc>
                          <a:spcPct val="100000"/>
                        </a:lnSpc>
                      </a:pPr>
                      <a:r>
                        <a:rPr lang="hu-HU" sz="2000" b="0" strike="noStrike" spc="-1">
                          <a:solidFill>
                            <a:schemeClr val="dk1"/>
                          </a:solidFill>
                          <a:latin typeface="Calibri"/>
                        </a:rPr>
                        <a:t>1</a:t>
                      </a:r>
                      <a:endParaRPr lang="hu-HU" sz="20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lstStyle/>
                    <a:p>
                      <a:pPr algn="ctr">
                        <a:lnSpc>
                          <a:spcPct val="100000"/>
                        </a:lnSpc>
                      </a:pPr>
                      <a:r>
                        <a:rPr lang="hu-HU" sz="2000" b="0" strike="noStrike" spc="-1">
                          <a:solidFill>
                            <a:schemeClr val="dk1"/>
                          </a:solidFill>
                          <a:latin typeface="Calibri"/>
                        </a:rPr>
                        <a:t>1</a:t>
                      </a:r>
                      <a:endParaRPr lang="hu-HU" sz="20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1DEEF"/>
                    </a:solidFill>
                  </a:tcPr>
                </a:tc>
                <a:tc>
                  <a:txBody>
                    <a:bodyPr/>
                    <a:lstStyle/>
                    <a:p>
                      <a:pPr algn="ctr">
                        <a:lnSpc>
                          <a:spcPct val="100000"/>
                        </a:lnSpc>
                      </a:pPr>
                      <a:r>
                        <a:rPr lang="hu-HU" sz="2000" b="0" strike="noStrike" spc="-1">
                          <a:solidFill>
                            <a:schemeClr val="dk1"/>
                          </a:solidFill>
                          <a:latin typeface="Calibri"/>
                        </a:rPr>
                        <a:t>1</a:t>
                      </a:r>
                      <a:endParaRPr lang="hu-HU" sz="20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lstStyle/>
                    <a:p>
                      <a:pPr algn="ctr">
                        <a:lnSpc>
                          <a:spcPct val="100000"/>
                        </a:lnSpc>
                      </a:pPr>
                      <a:r>
                        <a:rPr lang="hu-HU" sz="2000" b="1" strike="noStrike" spc="-1">
                          <a:solidFill>
                            <a:schemeClr val="lt1"/>
                          </a:solidFill>
                          <a:latin typeface="Calibri"/>
                        </a:rPr>
                        <a:t>0</a:t>
                      </a:r>
                      <a:endParaRPr lang="hu-HU" sz="20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extLst>
                  <a:ext uri="{0D108BD9-81ED-4DB2-BD59-A6C34878D82A}">
                    <a16:rowId xmlns:a16="http://schemas.microsoft.com/office/drawing/2014/main" val="10002"/>
                  </a:ext>
                </a:extLst>
              </a:tr>
              <a:tr h="363240">
                <a:tc>
                  <a:txBody>
                    <a:bodyPr/>
                    <a:lstStyle/>
                    <a:p>
                      <a:pPr algn="ctr">
                        <a:lnSpc>
                          <a:spcPct val="100000"/>
                        </a:lnSpc>
                      </a:pPr>
                      <a:r>
                        <a:rPr lang="hu-HU" sz="2000" b="1" strike="noStrike" spc="-1">
                          <a:solidFill>
                            <a:schemeClr val="lt1"/>
                          </a:solidFill>
                          <a:latin typeface="Calibri"/>
                        </a:rPr>
                        <a:t>Tanár 3</a:t>
                      </a:r>
                      <a:endParaRPr lang="hu-HU" sz="20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cap="flat" cmpd="sng" algn="ctr">
                      <a:solidFill>
                        <a:srgbClr val="FFFFFF"/>
                      </a:solidFill>
                      <a:prstDash val="solid"/>
                      <a:round/>
                      <a:headEnd type="none" w="med" len="med"/>
                      <a:tailEnd type="none" w="med" len="med"/>
                    </a:lnT>
                    <a:lnB w="12240">
                      <a:solidFill>
                        <a:srgbClr val="FFFFFF"/>
                      </a:solidFill>
                      <a:prstDash val="solid"/>
                    </a:lnB>
                    <a:solidFill>
                      <a:schemeClr val="accent1"/>
                    </a:solidFill>
                  </a:tcPr>
                </a:tc>
                <a:tc>
                  <a:txBody>
                    <a:bodyPr/>
                    <a:lstStyle/>
                    <a:p>
                      <a:pPr algn="ctr">
                        <a:lnSpc>
                          <a:spcPct val="100000"/>
                        </a:lnSpc>
                      </a:pPr>
                      <a:r>
                        <a:rPr lang="hu-HU" sz="2000" b="1" strike="noStrike" spc="-1">
                          <a:solidFill>
                            <a:schemeClr val="lt1"/>
                          </a:solidFill>
                          <a:latin typeface="Calibri"/>
                        </a:rPr>
                        <a:t>0</a:t>
                      </a:r>
                      <a:endParaRPr lang="hu-HU" sz="20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cap="flat" cmpd="sng" algn="ctr">
                      <a:solidFill>
                        <a:srgbClr val="FFFFFF"/>
                      </a:solidFill>
                      <a:prstDash val="solid"/>
                      <a:round/>
                      <a:headEnd type="none" w="med" len="med"/>
                      <a:tailEnd type="none" w="med" len="med"/>
                    </a:lnT>
                    <a:lnB w="12240">
                      <a:solidFill>
                        <a:srgbClr val="FFFFFF"/>
                      </a:solidFill>
                      <a:prstDash val="solid"/>
                    </a:lnB>
                    <a:solidFill>
                      <a:schemeClr val="accent1"/>
                    </a:solidFill>
                  </a:tcPr>
                </a:tc>
                <a:tc>
                  <a:txBody>
                    <a:bodyPr/>
                    <a:lstStyle/>
                    <a:p>
                      <a:pPr algn="ctr">
                        <a:lnSpc>
                          <a:spcPct val="100000"/>
                        </a:lnSpc>
                      </a:pPr>
                      <a:r>
                        <a:rPr lang="hu-HU" sz="2000" b="1" strike="noStrike" spc="-1">
                          <a:solidFill>
                            <a:schemeClr val="lt1"/>
                          </a:solidFill>
                          <a:latin typeface="Calibri"/>
                        </a:rPr>
                        <a:t>0</a:t>
                      </a:r>
                      <a:endParaRPr lang="hu-HU" sz="20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cap="flat" cmpd="sng" algn="ctr">
                      <a:solidFill>
                        <a:srgbClr val="FFFFFF"/>
                      </a:solidFill>
                      <a:prstDash val="solid"/>
                      <a:round/>
                      <a:headEnd type="none" w="med" len="med"/>
                      <a:tailEnd type="none" w="med" len="med"/>
                    </a:lnT>
                    <a:lnB w="12240">
                      <a:solidFill>
                        <a:srgbClr val="FFFFFF"/>
                      </a:solidFill>
                      <a:prstDash val="solid"/>
                    </a:lnB>
                    <a:solidFill>
                      <a:schemeClr val="accent1"/>
                    </a:solidFill>
                  </a:tcPr>
                </a:tc>
                <a:tc>
                  <a:txBody>
                    <a:bodyPr/>
                    <a:lstStyle/>
                    <a:p>
                      <a:pPr algn="ctr">
                        <a:lnSpc>
                          <a:spcPct val="100000"/>
                        </a:lnSpc>
                      </a:pPr>
                      <a:r>
                        <a:rPr lang="hu-HU" sz="2000" b="1" strike="noStrike" spc="-1">
                          <a:solidFill>
                            <a:schemeClr val="lt1"/>
                          </a:solidFill>
                          <a:latin typeface="Calibri"/>
                        </a:rPr>
                        <a:t>0</a:t>
                      </a:r>
                      <a:endParaRPr lang="hu-HU" sz="20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cap="flat" cmpd="sng" algn="ctr">
                      <a:solidFill>
                        <a:srgbClr val="FFFFFF"/>
                      </a:solidFill>
                      <a:prstDash val="solid"/>
                      <a:round/>
                      <a:headEnd type="none" w="med" len="med"/>
                      <a:tailEnd type="none" w="med" len="med"/>
                    </a:lnT>
                    <a:lnB w="12240">
                      <a:solidFill>
                        <a:srgbClr val="FFFFFF"/>
                      </a:solidFill>
                      <a:prstDash val="solid"/>
                    </a:lnB>
                    <a:solidFill>
                      <a:schemeClr val="accent1"/>
                    </a:solidFill>
                  </a:tcPr>
                </a:tc>
                <a:tc>
                  <a:txBody>
                    <a:bodyPr/>
                    <a:lstStyle/>
                    <a:p>
                      <a:pPr algn="ctr">
                        <a:lnSpc>
                          <a:spcPct val="100000"/>
                        </a:lnSpc>
                      </a:pPr>
                      <a:r>
                        <a:rPr lang="hu-HU" sz="2000" b="1" strike="noStrike" spc="-1">
                          <a:solidFill>
                            <a:schemeClr val="lt1"/>
                          </a:solidFill>
                          <a:latin typeface="Calibri"/>
                        </a:rPr>
                        <a:t>1</a:t>
                      </a:r>
                      <a:endParaRPr lang="hu-HU" sz="20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cap="flat" cmpd="sng" algn="ctr">
                      <a:solidFill>
                        <a:srgbClr val="FFFFFF"/>
                      </a:solidFill>
                      <a:prstDash val="solid"/>
                      <a:round/>
                      <a:headEnd type="none" w="med" len="med"/>
                      <a:tailEnd type="none" w="med" len="med"/>
                    </a:lnT>
                    <a:lnB w="12240">
                      <a:solidFill>
                        <a:srgbClr val="FFFFFF"/>
                      </a:solidFill>
                      <a:prstDash val="solid"/>
                    </a:lnB>
                    <a:solidFill>
                      <a:schemeClr val="accent1"/>
                    </a:solidFill>
                  </a:tcPr>
                </a:tc>
                <a:tc>
                  <a:txBody>
                    <a:bodyPr/>
                    <a:lstStyle/>
                    <a:p>
                      <a:pPr algn="ctr">
                        <a:lnSpc>
                          <a:spcPct val="100000"/>
                        </a:lnSpc>
                      </a:pPr>
                      <a:r>
                        <a:rPr lang="hu-HU" sz="2000" b="1" strike="noStrike" spc="-1">
                          <a:solidFill>
                            <a:schemeClr val="lt1"/>
                          </a:solidFill>
                          <a:latin typeface="Calibri"/>
                        </a:rPr>
                        <a:t>1</a:t>
                      </a:r>
                      <a:endParaRPr lang="hu-HU" sz="20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cap="flat" cmpd="sng" algn="ctr">
                      <a:solidFill>
                        <a:srgbClr val="FFFFFF"/>
                      </a:solidFill>
                      <a:prstDash val="solid"/>
                      <a:round/>
                      <a:headEnd type="none" w="med" len="med"/>
                      <a:tailEnd type="none" w="med" len="med"/>
                    </a:lnT>
                    <a:lnB w="12240">
                      <a:solidFill>
                        <a:srgbClr val="FFFFFF"/>
                      </a:solidFill>
                      <a:prstDash val="solid"/>
                    </a:lnB>
                    <a:solidFill>
                      <a:schemeClr val="accent1"/>
                    </a:solidFill>
                  </a:tcPr>
                </a:tc>
                <a:extLst>
                  <a:ext uri="{0D108BD9-81ED-4DB2-BD59-A6C34878D82A}">
                    <a16:rowId xmlns:a16="http://schemas.microsoft.com/office/drawing/2014/main" val="10003"/>
                  </a:ext>
                </a:extLst>
              </a:tr>
            </a:tbl>
          </a:graphicData>
        </a:graphic>
      </p:graphicFrame>
      <p:sp>
        <p:nvSpPr>
          <p:cNvPr id="178" name="Rectangle 1"/>
          <p:cNvSpPr/>
          <p:nvPr/>
        </p:nvSpPr>
        <p:spPr>
          <a:xfrm>
            <a:off x="390495" y="425166"/>
            <a:ext cx="11525040" cy="2139047"/>
          </a:xfrm>
          <a:prstGeom prst="rect">
            <a:avLst/>
          </a:prstGeom>
          <a:noFill/>
          <a:ln w="0">
            <a:noFill/>
          </a:ln>
        </p:spPr>
        <p:style>
          <a:lnRef idx="0">
            <a:scrgbClr r="0" g="0" b="0"/>
          </a:lnRef>
          <a:fillRef idx="0">
            <a:scrgbClr r="0" g="0" b="0"/>
          </a:fillRef>
          <a:effectRef idx="0">
            <a:scrgbClr r="0" g="0" b="0"/>
          </a:effectRef>
          <a:fontRef idx="minor"/>
        </p:style>
        <p:txBody>
          <a:bodyPr numCol="1" spcCol="0" anchor="ctr">
            <a:spAutoFit/>
          </a:bodyPr>
          <a:lstStyle/>
          <a:p>
            <a:pPr>
              <a:lnSpc>
                <a:spcPct val="100000"/>
              </a:lnSpc>
              <a:spcAft>
                <a:spcPts val="601"/>
              </a:spcAft>
              <a:tabLst>
                <a:tab pos="0" algn="l"/>
              </a:tabLst>
            </a:pPr>
            <a:r>
              <a:rPr lang="hu-HU" sz="2400" b="0" strike="noStrike" spc="-1" dirty="0">
                <a:solidFill>
                  <a:srgbClr val="000000"/>
                </a:solidFill>
                <a:latin typeface="Times New Roman"/>
                <a:ea typeface="Calibri"/>
              </a:rPr>
              <a:t>Az adatok között itt nem szerepelnek a kapcsolatok, hanem külön kapcsolat leíró állományt </a:t>
            </a:r>
            <a:r>
              <a:rPr lang="hu-HU" sz="2400" b="1" strike="noStrike" spc="-1" dirty="0">
                <a:solidFill>
                  <a:srgbClr val="000000"/>
                </a:solidFill>
                <a:latin typeface="Times New Roman"/>
                <a:ea typeface="Calibri"/>
              </a:rPr>
              <a:t>kapcsolat MÁTRIX</a:t>
            </a:r>
            <a:r>
              <a:rPr lang="hu-HU" sz="2400" b="0" strike="noStrike" spc="-1" dirty="0">
                <a:solidFill>
                  <a:srgbClr val="000000"/>
                </a:solidFill>
                <a:latin typeface="Times New Roman"/>
                <a:ea typeface="Calibri"/>
              </a:rPr>
              <a:t> –</a:t>
            </a:r>
            <a:r>
              <a:rPr lang="hu-HU" sz="2400" b="0" strike="noStrike" spc="-1" dirty="0" err="1">
                <a:solidFill>
                  <a:srgbClr val="000000"/>
                </a:solidFill>
                <a:latin typeface="Times New Roman"/>
                <a:ea typeface="Calibri"/>
              </a:rPr>
              <a:t>ot</a:t>
            </a:r>
            <a:r>
              <a:rPr lang="hu-HU" sz="2400" b="0" strike="noStrike" spc="-1" dirty="0">
                <a:solidFill>
                  <a:srgbClr val="000000"/>
                </a:solidFill>
                <a:latin typeface="Times New Roman"/>
                <a:ea typeface="Calibri"/>
              </a:rPr>
              <a:t> alkalmaznak</a:t>
            </a:r>
            <a:endParaRPr lang="hu-HU" sz="2400" b="0" strike="noStrike" spc="-1" dirty="0">
              <a:solidFill>
                <a:srgbClr val="000000"/>
              </a:solidFill>
              <a:latin typeface="Arial"/>
            </a:endParaRPr>
          </a:p>
          <a:p>
            <a:pPr>
              <a:lnSpc>
                <a:spcPct val="100000"/>
              </a:lnSpc>
              <a:tabLst>
                <a:tab pos="0" algn="l"/>
              </a:tabLst>
            </a:pPr>
            <a:r>
              <a:rPr lang="hu-HU" sz="2000" b="0" strike="noStrike" spc="-1" dirty="0">
                <a:solidFill>
                  <a:srgbClr val="000000"/>
                </a:solidFill>
                <a:latin typeface="Times New Roman"/>
                <a:ea typeface="Calibri"/>
              </a:rPr>
              <a:t>Az </a:t>
            </a:r>
            <a:r>
              <a:rPr lang="hu-HU" sz="2000" b="0" u="sng" strike="noStrike" spc="-1" dirty="0">
                <a:solidFill>
                  <a:srgbClr val="000000"/>
                </a:solidFill>
                <a:uFillTx/>
                <a:latin typeface="Times New Roman"/>
                <a:ea typeface="Calibri"/>
              </a:rPr>
              <a:t>Osztály - Diák kapcsolat mátrixa</a:t>
            </a:r>
            <a:r>
              <a:rPr lang="hu-HU" sz="2000" b="0" strike="noStrike" spc="-1" dirty="0">
                <a:solidFill>
                  <a:srgbClr val="000000"/>
                </a:solidFill>
                <a:latin typeface="Times New Roman"/>
                <a:ea typeface="Calibri"/>
              </a:rPr>
              <a:t> 1 – N a kapcsolat, mert a diák sorában csak egy, az Osztály oszlopában pedig több érvényes kapcsolat jelző (1) van.</a:t>
            </a:r>
            <a:endParaRPr lang="hu-HU" sz="2000" b="0" strike="noStrike" spc="-1" dirty="0">
              <a:solidFill>
                <a:srgbClr val="000000"/>
              </a:solidFill>
              <a:latin typeface="Arial"/>
            </a:endParaRPr>
          </a:p>
          <a:p>
            <a:pPr>
              <a:lnSpc>
                <a:spcPct val="100000"/>
              </a:lnSpc>
              <a:tabLst>
                <a:tab pos="0" algn="l"/>
              </a:tabLst>
            </a:pPr>
            <a:r>
              <a:rPr lang="hu-HU" sz="2000" b="0" strike="noStrike" spc="-1" dirty="0">
                <a:solidFill>
                  <a:srgbClr val="000000"/>
                </a:solidFill>
                <a:latin typeface="Times New Roman"/>
                <a:ea typeface="Calibri"/>
              </a:rPr>
              <a:t>A </a:t>
            </a:r>
            <a:r>
              <a:rPr lang="hu-HU" sz="2000" b="0" u="sng" strike="noStrike" spc="-1" dirty="0">
                <a:solidFill>
                  <a:srgbClr val="000000"/>
                </a:solidFill>
                <a:uFillTx/>
                <a:latin typeface="Times New Roman"/>
                <a:ea typeface="Calibri"/>
              </a:rPr>
              <a:t>Diák - Tanár kapcsolat mátrix</a:t>
            </a:r>
            <a:r>
              <a:rPr lang="hu-HU" sz="2000" b="0" strike="noStrike" spc="-1" dirty="0">
                <a:solidFill>
                  <a:srgbClr val="000000"/>
                </a:solidFill>
                <a:latin typeface="Times New Roman"/>
                <a:ea typeface="Calibri"/>
              </a:rPr>
              <a:t> viszont minden oszlopában és sorában több kapcsoló jelzőt is tartalmaz, tehát N – M kapcsolat áll fenn</a:t>
            </a:r>
            <a:r>
              <a:rPr lang="hu-HU" sz="2000" b="0" strike="noStrike" spc="-1" dirty="0" smtClean="0">
                <a:solidFill>
                  <a:srgbClr val="000000"/>
                </a:solidFill>
                <a:latin typeface="Times New Roman"/>
                <a:ea typeface="Calibri"/>
              </a:rPr>
              <a:t>.</a:t>
            </a:r>
            <a:endParaRPr lang="hu-HU" sz="1800" b="0" strike="noStrike" spc="-1" dirty="0">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PlaceHolder 1"/>
          <p:cNvSpPr>
            <a:spLocks noGrp="1"/>
          </p:cNvSpPr>
          <p:nvPr>
            <p:ph/>
          </p:nvPr>
        </p:nvSpPr>
        <p:spPr>
          <a:xfrm>
            <a:off x="304920" y="285840"/>
            <a:ext cx="11544120" cy="6248160"/>
          </a:xfrm>
          <a:prstGeom prst="rect">
            <a:avLst/>
          </a:prstGeom>
          <a:noFill/>
          <a:ln w="0">
            <a:noFill/>
          </a:ln>
        </p:spPr>
        <p:txBody>
          <a:bodyPr anchor="t">
            <a:noAutofit/>
          </a:bodyPr>
          <a:lstStyle/>
          <a:p>
            <a:pPr indent="0">
              <a:lnSpc>
                <a:spcPct val="100000"/>
              </a:lnSpc>
              <a:spcAft>
                <a:spcPts val="1199"/>
              </a:spcAft>
              <a:buNone/>
              <a:tabLst>
                <a:tab pos="0" algn="l"/>
              </a:tabLst>
            </a:pPr>
            <a:r>
              <a:rPr lang="hu-HU" sz="3200" b="1" strike="noStrike" spc="-1">
                <a:solidFill>
                  <a:srgbClr val="000000"/>
                </a:solidFill>
                <a:latin typeface="Calibri"/>
              </a:rPr>
              <a:t>A félig-strukturált modell vázlatosan</a:t>
            </a:r>
            <a:endParaRPr lang="hu-HU" sz="3200" b="0" strike="noStrike" spc="-1">
              <a:solidFill>
                <a:srgbClr val="000000"/>
              </a:solidFill>
              <a:latin typeface="Calibri"/>
            </a:endParaRPr>
          </a:p>
          <a:p>
            <a:pPr indent="0">
              <a:lnSpc>
                <a:spcPct val="100000"/>
              </a:lnSpc>
              <a:buNone/>
              <a:tabLst>
                <a:tab pos="0" algn="l"/>
              </a:tabLst>
            </a:pPr>
            <a:r>
              <a:rPr lang="hu-HU" sz="2800" b="0" strike="noStrike" spc="-1">
                <a:solidFill>
                  <a:srgbClr val="000000"/>
                </a:solidFill>
                <a:latin typeface="Calibri"/>
              </a:rPr>
              <a:t>A félig-strukturált adat inkább fákhoz. illetve gráfokhoz hasonlítható, mint táblákhoz vagy tömbökhöz. Manapság ennek a nézőpontnak az elsődleges felhasználási területe az XML, amely </a:t>
            </a:r>
          </a:p>
          <a:p>
            <a:pPr marL="358920">
              <a:lnSpc>
                <a:spcPct val="100000"/>
              </a:lnSpc>
              <a:buClr>
                <a:srgbClr val="000000"/>
              </a:buClr>
              <a:buFont typeface="Arial"/>
              <a:buChar char="•"/>
              <a:tabLst>
                <a:tab pos="0" algn="l"/>
              </a:tabLst>
            </a:pPr>
            <a:r>
              <a:rPr lang="hu-HU" sz="2800" b="0" strike="noStrike" spc="-1">
                <a:solidFill>
                  <a:srgbClr val="000000"/>
                </a:solidFill>
                <a:latin typeface="Calibri"/>
              </a:rPr>
              <a:t>egy hierarchikusan beágyazott, </a:t>
            </a:r>
          </a:p>
          <a:p>
            <a:pPr marL="358920">
              <a:lnSpc>
                <a:spcPct val="100000"/>
              </a:lnSpc>
              <a:buClr>
                <a:srgbClr val="000000"/>
              </a:buClr>
              <a:buFont typeface="Arial"/>
              <a:buChar char="•"/>
              <a:tabLst>
                <a:tab pos="0" algn="l"/>
              </a:tabLst>
            </a:pPr>
            <a:r>
              <a:rPr lang="hu-HU" sz="2800" b="0" strike="noStrike" spc="-1">
                <a:solidFill>
                  <a:srgbClr val="000000"/>
                </a:solidFill>
                <a:latin typeface="Calibri"/>
              </a:rPr>
              <a:t>címkézett elemeket jellemző</a:t>
            </a:r>
          </a:p>
          <a:p>
            <a:pPr indent="0">
              <a:lnSpc>
                <a:spcPct val="100000"/>
              </a:lnSpc>
              <a:buNone/>
              <a:tabLst>
                <a:tab pos="0" algn="l"/>
              </a:tabLst>
            </a:pPr>
            <a:r>
              <a:rPr lang="hu-HU" sz="2800" b="0" strike="noStrike" spc="-1">
                <a:solidFill>
                  <a:srgbClr val="000000"/>
                </a:solidFill>
                <a:latin typeface="Calibri"/>
              </a:rPr>
              <a:t>adatábrázolási módszert jelent. A címkék (vagy </a:t>
            </a:r>
            <a:r>
              <a:rPr lang="hu-HU" sz="2800" b="0" i="1" strike="noStrike" spc="-1">
                <a:solidFill>
                  <a:srgbClr val="000000"/>
                </a:solidFill>
                <a:latin typeface="Calibri"/>
              </a:rPr>
              <a:t>tagek) - </a:t>
            </a:r>
            <a:r>
              <a:rPr lang="hu-HU" sz="2800" b="0" strike="noStrike" spc="-1">
                <a:solidFill>
                  <a:srgbClr val="000000"/>
                </a:solidFill>
                <a:latin typeface="Calibri"/>
              </a:rPr>
              <a:t>a </a:t>
            </a:r>
            <a:r>
              <a:rPr lang="hu-HU" sz="2800" b="1" strike="noStrike" spc="-1">
                <a:solidFill>
                  <a:srgbClr val="000000"/>
                </a:solidFill>
                <a:latin typeface="Calibri"/>
              </a:rPr>
              <a:t>HTML </a:t>
            </a:r>
            <a:r>
              <a:rPr lang="hu-HU" sz="2800" b="0" strike="noStrike" spc="-1">
                <a:solidFill>
                  <a:srgbClr val="000000"/>
                </a:solidFill>
                <a:latin typeface="Calibri"/>
              </a:rPr>
              <a:t>nyelvben használtakhoz hasonlóan a különböző adatok szerepét jelölik ugyanúgy, mint ahogyan a relációs adatmodell tábláinál az oszlopok fejlécei. </a:t>
            </a:r>
          </a:p>
          <a:p>
            <a:pPr indent="0">
              <a:lnSpc>
                <a:spcPct val="90000"/>
              </a:lnSpc>
              <a:spcBef>
                <a:spcPts val="1001"/>
              </a:spcBef>
              <a:buNone/>
              <a:tabLst>
                <a:tab pos="0" algn="l"/>
              </a:tabLst>
            </a:pPr>
            <a:endParaRPr lang="hu-HU" sz="2800" b="0" strike="noStrike" spc="-1">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0" name="Tartalom helye 3"/>
          <p:cNvGraphicFramePr/>
          <p:nvPr>
            <p:extLst>
              <p:ext uri="{D42A27DB-BD31-4B8C-83A1-F6EECF244321}">
                <p14:modId xmlns:p14="http://schemas.microsoft.com/office/powerpoint/2010/main" val="269542090"/>
              </p:ext>
            </p:extLst>
          </p:nvPr>
        </p:nvGraphicFramePr>
        <p:xfrm>
          <a:off x="313354" y="579409"/>
          <a:ext cx="6008040" cy="2475720"/>
        </p:xfrm>
        <a:graphic>
          <a:graphicData uri="http://schemas.openxmlformats.org/drawingml/2006/table">
            <a:tbl>
              <a:tblPr/>
              <a:tblGrid>
                <a:gridCol w="2775960">
                  <a:extLst>
                    <a:ext uri="{9D8B030D-6E8A-4147-A177-3AD203B41FA5}">
                      <a16:colId xmlns:a16="http://schemas.microsoft.com/office/drawing/2014/main" val="20000"/>
                    </a:ext>
                  </a:extLst>
                </a:gridCol>
                <a:gridCol w="818640">
                  <a:extLst>
                    <a:ext uri="{9D8B030D-6E8A-4147-A177-3AD203B41FA5}">
                      <a16:colId xmlns:a16="http://schemas.microsoft.com/office/drawing/2014/main" val="20001"/>
                    </a:ext>
                  </a:extLst>
                </a:gridCol>
                <a:gridCol w="1094760">
                  <a:extLst>
                    <a:ext uri="{9D8B030D-6E8A-4147-A177-3AD203B41FA5}">
                      <a16:colId xmlns:a16="http://schemas.microsoft.com/office/drawing/2014/main" val="20002"/>
                    </a:ext>
                  </a:extLst>
                </a:gridCol>
                <a:gridCol w="1318680">
                  <a:extLst>
                    <a:ext uri="{9D8B030D-6E8A-4147-A177-3AD203B41FA5}">
                      <a16:colId xmlns:a16="http://schemas.microsoft.com/office/drawing/2014/main" val="20003"/>
                    </a:ext>
                  </a:extLst>
                </a:gridCol>
              </a:tblGrid>
              <a:tr h="534240">
                <a:tc>
                  <a:txBody>
                    <a:bodyPr/>
                    <a:lstStyle/>
                    <a:p>
                      <a:pPr>
                        <a:lnSpc>
                          <a:spcPct val="100000"/>
                        </a:lnSpc>
                      </a:pPr>
                      <a:r>
                        <a:rPr lang="hu-HU" sz="2800" b="0" strike="noStrike" spc="-1">
                          <a:solidFill>
                            <a:schemeClr val="dk1"/>
                          </a:solidFill>
                          <a:latin typeface="Calibri"/>
                        </a:rPr>
                        <a:t>film cím</a:t>
                      </a:r>
                      <a:endParaRPr lang="hu-HU" sz="28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lstStyle/>
                    <a:p>
                      <a:pPr>
                        <a:lnSpc>
                          <a:spcPct val="100000"/>
                        </a:lnSpc>
                      </a:pPr>
                      <a:r>
                        <a:rPr lang="hu-HU" sz="2800" b="0" strike="noStrike" spc="-1">
                          <a:solidFill>
                            <a:schemeClr val="dk1"/>
                          </a:solidFill>
                          <a:latin typeface="Calibri"/>
                        </a:rPr>
                        <a:t>év</a:t>
                      </a:r>
                      <a:endParaRPr lang="hu-HU" sz="28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lstStyle/>
                    <a:p>
                      <a:pPr>
                        <a:lnSpc>
                          <a:spcPct val="100000"/>
                        </a:lnSpc>
                      </a:pPr>
                      <a:r>
                        <a:rPr lang="hu-HU" sz="2800" b="0" strike="noStrike" spc="-1">
                          <a:solidFill>
                            <a:schemeClr val="dk1"/>
                          </a:solidFill>
                          <a:latin typeface="Calibri"/>
                        </a:rPr>
                        <a:t>hossz</a:t>
                      </a:r>
                      <a:endParaRPr lang="hu-HU" sz="28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lstStyle/>
                    <a:p>
                      <a:pPr>
                        <a:lnSpc>
                          <a:spcPct val="100000"/>
                        </a:lnSpc>
                      </a:pPr>
                      <a:r>
                        <a:rPr lang="hu-HU" sz="2800" b="0" strike="noStrike" spc="-1">
                          <a:solidFill>
                            <a:schemeClr val="dk1"/>
                          </a:solidFill>
                          <a:latin typeface="Calibri"/>
                        </a:rPr>
                        <a:t>műfaj</a:t>
                      </a:r>
                      <a:endParaRPr lang="hu-HU" sz="28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extLst>
                  <a:ext uri="{0D108BD9-81ED-4DB2-BD59-A6C34878D82A}">
                    <a16:rowId xmlns:a16="http://schemas.microsoft.com/office/drawing/2014/main" val="10000"/>
                  </a:ext>
                </a:extLst>
              </a:tr>
              <a:tr h="537480">
                <a:tc>
                  <a:txBody>
                    <a:bodyPr/>
                    <a:lstStyle/>
                    <a:p>
                      <a:pPr>
                        <a:lnSpc>
                          <a:spcPct val="100000"/>
                        </a:lnSpc>
                      </a:pPr>
                      <a:r>
                        <a:rPr lang="hu-HU" sz="2400" b="0" strike="noStrike" spc="-1">
                          <a:solidFill>
                            <a:schemeClr val="dk1"/>
                          </a:solidFill>
                          <a:latin typeface="Calibri"/>
                        </a:rPr>
                        <a:t>Elfújta a szél</a:t>
                      </a:r>
                      <a:endParaRPr lang="hu-HU" sz="24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lstStyle/>
                    <a:p>
                      <a:pPr>
                        <a:lnSpc>
                          <a:spcPct val="100000"/>
                        </a:lnSpc>
                      </a:pPr>
                      <a:r>
                        <a:rPr lang="hu-HU" sz="2400" b="0" strike="noStrike" spc="-1">
                          <a:solidFill>
                            <a:schemeClr val="dk1"/>
                          </a:solidFill>
                          <a:latin typeface="Calibri"/>
                        </a:rPr>
                        <a:t>1939</a:t>
                      </a:r>
                      <a:endParaRPr lang="hu-HU" sz="24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lstStyle/>
                    <a:p>
                      <a:pPr>
                        <a:lnSpc>
                          <a:spcPct val="100000"/>
                        </a:lnSpc>
                      </a:pPr>
                      <a:r>
                        <a:rPr lang="hu-HU" sz="2400" b="0" strike="noStrike" spc="-1">
                          <a:solidFill>
                            <a:schemeClr val="dk1"/>
                          </a:solidFill>
                          <a:latin typeface="Calibri"/>
                        </a:rPr>
                        <a:t>231</a:t>
                      </a:r>
                      <a:endParaRPr lang="hu-HU" sz="24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lstStyle/>
                    <a:p>
                      <a:pPr>
                        <a:lnSpc>
                          <a:spcPct val="100000"/>
                        </a:lnSpc>
                      </a:pPr>
                      <a:r>
                        <a:rPr lang="hu-HU" sz="2400" b="0" strike="noStrike" spc="-1">
                          <a:solidFill>
                            <a:schemeClr val="dk1"/>
                          </a:solidFill>
                          <a:latin typeface="Calibri"/>
                        </a:rPr>
                        <a:t>dráma</a:t>
                      </a:r>
                      <a:endParaRPr lang="hu-HU" sz="24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extLst>
                  <a:ext uri="{0D108BD9-81ED-4DB2-BD59-A6C34878D82A}">
                    <a16:rowId xmlns:a16="http://schemas.microsoft.com/office/drawing/2014/main" val="10001"/>
                  </a:ext>
                </a:extLst>
              </a:tr>
              <a:tr h="581040">
                <a:tc>
                  <a:txBody>
                    <a:bodyPr/>
                    <a:lstStyle/>
                    <a:p>
                      <a:pPr>
                        <a:lnSpc>
                          <a:spcPct val="100000"/>
                        </a:lnSpc>
                      </a:pPr>
                      <a:r>
                        <a:rPr lang="hu-HU" sz="2400" b="0" strike="noStrike" spc="-1">
                          <a:solidFill>
                            <a:schemeClr val="dk1"/>
                          </a:solidFill>
                          <a:latin typeface="Calibri"/>
                        </a:rPr>
                        <a:t>Csillagok háborúja</a:t>
                      </a:r>
                      <a:endParaRPr lang="hu-HU" sz="24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lstStyle/>
                    <a:p>
                      <a:pPr>
                        <a:lnSpc>
                          <a:spcPct val="100000"/>
                        </a:lnSpc>
                      </a:pPr>
                      <a:r>
                        <a:rPr lang="hu-HU" sz="2400" b="0" strike="noStrike" spc="-1">
                          <a:solidFill>
                            <a:schemeClr val="dk1"/>
                          </a:solidFill>
                          <a:latin typeface="Calibri"/>
                        </a:rPr>
                        <a:t>1977</a:t>
                      </a:r>
                      <a:endParaRPr lang="hu-HU" sz="24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lstStyle/>
                    <a:p>
                      <a:pPr>
                        <a:lnSpc>
                          <a:spcPct val="100000"/>
                        </a:lnSpc>
                      </a:pPr>
                      <a:r>
                        <a:rPr lang="hu-HU" sz="2400" b="0" strike="noStrike" spc="-1">
                          <a:solidFill>
                            <a:schemeClr val="dk1"/>
                          </a:solidFill>
                          <a:latin typeface="Calibri"/>
                        </a:rPr>
                        <a:t>124</a:t>
                      </a:r>
                      <a:endParaRPr lang="hu-HU" sz="24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lstStyle/>
                    <a:p>
                      <a:pPr>
                        <a:lnSpc>
                          <a:spcPct val="100000"/>
                        </a:lnSpc>
                      </a:pPr>
                      <a:r>
                        <a:rPr lang="hu-HU" sz="2400" b="0" strike="noStrike" spc="-1">
                          <a:solidFill>
                            <a:schemeClr val="dk1"/>
                          </a:solidFill>
                          <a:latin typeface="Calibri"/>
                        </a:rPr>
                        <a:t>sci-fi</a:t>
                      </a:r>
                      <a:endParaRPr lang="hu-HU" sz="24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extLst>
                  <a:ext uri="{0D108BD9-81ED-4DB2-BD59-A6C34878D82A}">
                    <a16:rowId xmlns:a16="http://schemas.microsoft.com/office/drawing/2014/main" val="10002"/>
                  </a:ext>
                </a:extLst>
              </a:tr>
              <a:tr h="609480">
                <a:tc>
                  <a:txBody>
                    <a:bodyPr/>
                    <a:lstStyle/>
                    <a:p>
                      <a:pPr>
                        <a:lnSpc>
                          <a:spcPct val="100000"/>
                        </a:lnSpc>
                      </a:pPr>
                      <a:r>
                        <a:rPr lang="hu-HU" sz="2400" b="0" strike="noStrike" spc="-1">
                          <a:solidFill>
                            <a:schemeClr val="dk1"/>
                          </a:solidFill>
                          <a:latin typeface="Calibri"/>
                        </a:rPr>
                        <a:t>Wayne világa</a:t>
                      </a:r>
                      <a:endParaRPr lang="hu-HU" sz="24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lstStyle/>
                    <a:p>
                      <a:pPr>
                        <a:lnSpc>
                          <a:spcPct val="100000"/>
                        </a:lnSpc>
                      </a:pPr>
                      <a:r>
                        <a:rPr lang="hu-HU" sz="2400" b="0" strike="noStrike" spc="-1">
                          <a:solidFill>
                            <a:schemeClr val="dk1"/>
                          </a:solidFill>
                          <a:latin typeface="Calibri"/>
                        </a:rPr>
                        <a:t>1992</a:t>
                      </a:r>
                      <a:endParaRPr lang="hu-HU" sz="2400" b="0" strike="noStrike" spc="-1">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lstStyle/>
                    <a:p>
                      <a:pPr>
                        <a:lnSpc>
                          <a:spcPct val="100000"/>
                        </a:lnSpc>
                      </a:pPr>
                      <a:r>
                        <a:rPr lang="hu-HU" sz="2400" b="0" strike="noStrike" spc="-1" dirty="0">
                          <a:solidFill>
                            <a:schemeClr val="dk1"/>
                          </a:solidFill>
                          <a:latin typeface="Calibri"/>
                        </a:rPr>
                        <a:t>95</a:t>
                      </a:r>
                      <a:endParaRPr lang="hu-HU" sz="2400" b="0" strike="noStrike" spc="-1" dirty="0">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lstStyle/>
                    <a:p>
                      <a:pPr>
                        <a:lnSpc>
                          <a:spcPct val="100000"/>
                        </a:lnSpc>
                      </a:pPr>
                      <a:r>
                        <a:rPr lang="hu-HU" sz="2400" b="0" strike="noStrike" spc="-1" dirty="0">
                          <a:solidFill>
                            <a:schemeClr val="dk1"/>
                          </a:solidFill>
                          <a:latin typeface="Calibri"/>
                        </a:rPr>
                        <a:t>vígjáték,</a:t>
                      </a:r>
                      <a:endParaRPr lang="hu-HU" sz="2400" b="0" strike="noStrike" spc="-1" dirty="0">
                        <a:solidFill>
                          <a:srgbClr val="000000"/>
                        </a:solidFill>
                        <a:latin typeface="Arial"/>
                      </a:endParaRPr>
                    </a:p>
                    <a:p>
                      <a:pPr>
                        <a:lnSpc>
                          <a:spcPct val="100000"/>
                        </a:lnSpc>
                      </a:pPr>
                      <a:r>
                        <a:rPr lang="hu-HU" sz="2400" b="0" strike="noStrike" spc="-1" dirty="0">
                          <a:solidFill>
                            <a:schemeClr val="dk1"/>
                          </a:solidFill>
                          <a:latin typeface="Times New Roman"/>
                          <a:ea typeface="Calibri"/>
                        </a:rPr>
                        <a:t>zenés</a:t>
                      </a:r>
                      <a:endParaRPr lang="hu-HU" sz="2400" b="0" strike="noStrike" spc="-1" dirty="0">
                        <a:solidFill>
                          <a:srgbClr val="000000"/>
                        </a:solidFill>
                        <a:latin typeface="Arial"/>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extLst>
                  <a:ext uri="{0D108BD9-81ED-4DB2-BD59-A6C34878D82A}">
                    <a16:rowId xmlns:a16="http://schemas.microsoft.com/office/drawing/2014/main" val="10003"/>
                  </a:ext>
                </a:extLst>
              </a:tr>
            </a:tbl>
          </a:graphicData>
        </a:graphic>
      </p:graphicFrame>
      <p:sp>
        <p:nvSpPr>
          <p:cNvPr id="181" name="Rectangle 1"/>
          <p:cNvSpPr/>
          <p:nvPr/>
        </p:nvSpPr>
        <p:spPr>
          <a:xfrm>
            <a:off x="6321395" y="524835"/>
            <a:ext cx="5513554" cy="6019655"/>
          </a:xfrm>
          <a:prstGeom prst="rect">
            <a:avLst/>
          </a:prstGeom>
          <a:noFill/>
          <a:ln w="0">
            <a:noFill/>
          </a:ln>
        </p:spPr>
        <p:style>
          <a:lnRef idx="0">
            <a:scrgbClr r="0" g="0" b="0"/>
          </a:lnRef>
          <a:fillRef idx="0">
            <a:scrgbClr r="0" g="0" b="0"/>
          </a:fillRef>
          <a:effectRef idx="0">
            <a:scrgbClr r="0" g="0" b="0"/>
          </a:effectRef>
          <a:fontRef idx="minor"/>
        </p:style>
        <p:txBody>
          <a:bodyPr wrap="square" numCol="1" spcCol="0" anchor="ctr">
            <a:spAutoFit/>
          </a:bodyPr>
          <a:lstStyle/>
          <a:p>
            <a:pPr>
              <a:lnSpc>
                <a:spcPct val="100000"/>
              </a:lnSpc>
              <a:tabLst>
                <a:tab pos="0" algn="l"/>
              </a:tabLst>
            </a:pPr>
            <a:r>
              <a:rPr lang="hu-HU" sz="2000" b="0" strike="noStrike" spc="-1" dirty="0">
                <a:solidFill>
                  <a:srgbClr val="373333"/>
                </a:solidFill>
                <a:latin typeface="Arial"/>
                <a:ea typeface="Calibri"/>
              </a:rPr>
              <a:t>l</a:t>
            </a:r>
            <a:r>
              <a:rPr lang="hu-HU" sz="2000" b="0" strike="noStrike" spc="-1" dirty="0">
                <a:solidFill>
                  <a:srgbClr val="767475"/>
                </a:solidFill>
                <a:latin typeface="Arial"/>
                <a:ea typeface="Calibri"/>
              </a:rPr>
              <a:t>e</a:t>
            </a:r>
            <a:r>
              <a:rPr lang="hu-HU" sz="2000" b="0" strike="noStrike" spc="-1" dirty="0">
                <a:solidFill>
                  <a:srgbClr val="373333"/>
                </a:solidFill>
                <a:latin typeface="Arial"/>
                <a:ea typeface="Calibri"/>
              </a:rPr>
              <a:t>h</a:t>
            </a:r>
            <a:r>
              <a:rPr lang="hu-HU" sz="2000" b="0" strike="noStrike" spc="-1" dirty="0">
                <a:solidFill>
                  <a:srgbClr val="4C4849"/>
                </a:solidFill>
                <a:latin typeface="Arial"/>
                <a:ea typeface="Calibri"/>
              </a:rPr>
              <a:t>et</a:t>
            </a:r>
            <a:r>
              <a:rPr lang="hu-HU" sz="2000" b="0" strike="noStrike" spc="-1" dirty="0">
                <a:solidFill>
                  <a:srgbClr val="373333"/>
                </a:solidFill>
                <a:latin typeface="Arial"/>
                <a:ea typeface="Calibri"/>
              </a:rPr>
              <a:t>n</a:t>
            </a:r>
            <a:r>
              <a:rPr lang="hu-HU" sz="2000" b="0" strike="noStrike" spc="-1" dirty="0">
                <a:solidFill>
                  <a:srgbClr val="4C4849"/>
                </a:solidFill>
                <a:latin typeface="Arial"/>
                <a:ea typeface="Calibri"/>
              </a:rPr>
              <a:t>é</a:t>
            </a:r>
            <a:r>
              <a:rPr lang="hu-HU" sz="2000" b="0" strike="noStrike" spc="-1" dirty="0">
                <a:solidFill>
                  <a:srgbClr val="373333"/>
                </a:solidFill>
                <a:latin typeface="Arial"/>
                <a:ea typeface="Calibri"/>
              </a:rPr>
              <a:t>n</a:t>
            </a:r>
            <a:r>
              <a:rPr lang="hu-HU" sz="2000" b="0" strike="noStrike" spc="-1" dirty="0">
                <a:solidFill>
                  <a:srgbClr val="625E5F"/>
                </a:solidFill>
                <a:latin typeface="Arial"/>
                <a:ea typeface="Calibri"/>
              </a:rPr>
              <a:t>e</a:t>
            </a:r>
            <a:r>
              <a:rPr lang="hu-HU" sz="2000" b="0" strike="noStrike" spc="-1" dirty="0">
                <a:solidFill>
                  <a:srgbClr val="4C4849"/>
                </a:solidFill>
                <a:latin typeface="Arial"/>
                <a:ea typeface="Calibri"/>
              </a:rPr>
              <a:t>k </a:t>
            </a:r>
            <a:r>
              <a:rPr lang="hu-HU" sz="2000" b="0" strike="noStrike" spc="-1" dirty="0">
                <a:solidFill>
                  <a:srgbClr val="625E5F"/>
                </a:solidFill>
                <a:latin typeface="Arial"/>
                <a:ea typeface="Calibri"/>
              </a:rPr>
              <a:t>eg</a:t>
            </a:r>
            <a:r>
              <a:rPr lang="hu-HU" sz="2000" b="0" strike="noStrike" spc="-1" dirty="0">
                <a:solidFill>
                  <a:srgbClr val="4C4849"/>
                </a:solidFill>
                <a:latin typeface="Arial"/>
                <a:ea typeface="Calibri"/>
              </a:rPr>
              <a:t>y </a:t>
            </a:r>
            <a:r>
              <a:rPr lang="hu-HU" sz="2000" b="0" strike="noStrike" spc="-1" dirty="0">
                <a:solidFill>
                  <a:srgbClr val="373333"/>
                </a:solidFill>
                <a:latin typeface="Arial"/>
                <a:ea typeface="Calibri"/>
              </a:rPr>
              <a:t>X</a:t>
            </a:r>
            <a:r>
              <a:rPr lang="hu-HU" sz="2000" b="0" strike="noStrike" spc="-1" dirty="0">
                <a:solidFill>
                  <a:srgbClr val="4C4849"/>
                </a:solidFill>
                <a:latin typeface="Arial"/>
                <a:ea typeface="Calibri"/>
              </a:rPr>
              <a:t>M</a:t>
            </a:r>
            <a:r>
              <a:rPr lang="hu-HU" sz="2000" b="0" strike="noStrike" spc="-1" dirty="0">
                <a:solidFill>
                  <a:srgbClr val="373333"/>
                </a:solidFill>
                <a:latin typeface="Arial"/>
                <a:ea typeface="Calibri"/>
              </a:rPr>
              <a:t>L-</a:t>
            </a:r>
            <a:r>
              <a:rPr lang="hu-HU" sz="2000" b="0" strike="noStrike" spc="-1" dirty="0">
                <a:solidFill>
                  <a:srgbClr val="4C4849"/>
                </a:solidFill>
                <a:latin typeface="Arial"/>
                <a:ea typeface="Calibri"/>
              </a:rPr>
              <a:t>d</a:t>
            </a:r>
            <a:r>
              <a:rPr lang="hu-HU" sz="2000" b="0" strike="noStrike" spc="-1" dirty="0">
                <a:solidFill>
                  <a:srgbClr val="625E5F"/>
                </a:solidFill>
                <a:latin typeface="Arial"/>
                <a:ea typeface="Calibri"/>
              </a:rPr>
              <a:t>o</a:t>
            </a:r>
            <a:r>
              <a:rPr lang="hu-HU" sz="2000" b="0" strike="noStrike" spc="-1" dirty="0">
                <a:solidFill>
                  <a:srgbClr val="373333"/>
                </a:solidFill>
                <a:latin typeface="Arial"/>
                <a:ea typeface="Calibri"/>
              </a:rPr>
              <a:t>ku</a:t>
            </a:r>
            <a:r>
              <a:rPr lang="hu-HU" sz="2000" b="0" strike="noStrike" spc="-1" dirty="0">
                <a:solidFill>
                  <a:srgbClr val="4C4849"/>
                </a:solidFill>
                <a:latin typeface="Arial"/>
                <a:ea typeface="Calibri"/>
              </a:rPr>
              <a:t>m</a:t>
            </a:r>
            <a:r>
              <a:rPr lang="hu-HU" sz="2000" b="0" strike="noStrike" spc="-1" dirty="0">
                <a:solidFill>
                  <a:srgbClr val="625E5F"/>
                </a:solidFill>
                <a:latin typeface="Arial"/>
                <a:ea typeface="Calibri"/>
              </a:rPr>
              <a:t>e</a:t>
            </a:r>
            <a:r>
              <a:rPr lang="hu-HU" sz="2000" b="0" strike="noStrike" spc="-1" dirty="0">
                <a:solidFill>
                  <a:srgbClr val="373333"/>
                </a:solidFill>
                <a:latin typeface="Arial"/>
                <a:ea typeface="Calibri"/>
              </a:rPr>
              <a:t>n</a:t>
            </a:r>
            <a:r>
              <a:rPr lang="hu-HU" sz="2000" b="0" strike="noStrike" spc="-1" dirty="0">
                <a:solidFill>
                  <a:srgbClr val="4C4849"/>
                </a:solidFill>
                <a:latin typeface="Arial"/>
                <a:ea typeface="Calibri"/>
              </a:rPr>
              <a:t>t</a:t>
            </a:r>
            <a:r>
              <a:rPr lang="hu-HU" sz="2000" b="0" strike="noStrike" spc="-1" dirty="0">
                <a:solidFill>
                  <a:srgbClr val="373333"/>
                </a:solidFill>
                <a:latin typeface="Arial"/>
                <a:ea typeface="Calibri"/>
              </a:rPr>
              <a:t>um</a:t>
            </a:r>
            <a:r>
              <a:rPr lang="hu-HU" sz="2000" b="0" strike="noStrike" spc="-1" dirty="0">
                <a:solidFill>
                  <a:srgbClr val="4C4849"/>
                </a:solidFill>
                <a:latin typeface="Arial"/>
                <a:ea typeface="Calibri"/>
              </a:rPr>
              <a:t>b</a:t>
            </a:r>
            <a:r>
              <a:rPr lang="hu-HU" sz="2000" b="0" strike="noStrike" spc="-1" dirty="0">
                <a:solidFill>
                  <a:srgbClr val="625E5F"/>
                </a:solidFill>
                <a:latin typeface="Arial"/>
                <a:ea typeface="Calibri"/>
              </a:rPr>
              <a:t>a</a:t>
            </a:r>
            <a:r>
              <a:rPr lang="hu-HU" sz="2000" b="0" strike="noStrike" spc="-1" dirty="0">
                <a:solidFill>
                  <a:srgbClr val="373333"/>
                </a:solidFill>
                <a:latin typeface="Arial"/>
                <a:ea typeface="Calibri"/>
              </a:rPr>
              <a:t>n i</a:t>
            </a:r>
            <a:r>
              <a:rPr lang="hu-HU" sz="2000" b="0" strike="noStrike" spc="-1" dirty="0">
                <a:solidFill>
                  <a:srgbClr val="625E5F"/>
                </a:solidFill>
                <a:latin typeface="Arial"/>
                <a:ea typeface="Calibri"/>
              </a:rPr>
              <a:t>s.</a:t>
            </a:r>
            <a:endParaRPr lang="hu-HU" sz="2000" b="0" strike="noStrike" spc="-1" dirty="0">
              <a:solidFill>
                <a:srgbClr val="000000"/>
              </a:solidFill>
              <a:latin typeface="Arial"/>
            </a:endParaRPr>
          </a:p>
          <a:p>
            <a:pPr>
              <a:lnSpc>
                <a:spcPct val="100000"/>
              </a:lnSpc>
              <a:tabLst>
                <a:tab pos="0" algn="l"/>
              </a:tabLst>
            </a:pPr>
            <a:r>
              <a:rPr lang="hu-HU" sz="2000" b="0" strike="noStrike" spc="-1" dirty="0">
                <a:solidFill>
                  <a:srgbClr val="4C4849"/>
                </a:solidFill>
                <a:latin typeface="Arial"/>
                <a:ea typeface="Calibri"/>
              </a:rPr>
              <a:t>&lt;</a:t>
            </a:r>
            <a:r>
              <a:rPr lang="hu-HU" sz="2000" b="0" strike="noStrike" spc="-1" dirty="0">
                <a:solidFill>
                  <a:srgbClr val="231E1E"/>
                </a:solidFill>
                <a:latin typeface="Arial"/>
                <a:ea typeface="Calibri"/>
              </a:rPr>
              <a:t>Fil</a:t>
            </a:r>
            <a:r>
              <a:rPr lang="hu-HU" sz="2000" b="0" strike="noStrike" spc="-1" dirty="0">
                <a:solidFill>
                  <a:srgbClr val="373333"/>
                </a:solidFill>
                <a:latin typeface="Arial"/>
                <a:ea typeface="Calibri"/>
              </a:rPr>
              <a:t>me</a:t>
            </a:r>
            <a:r>
              <a:rPr lang="hu-HU" sz="2000" b="0" strike="noStrike" spc="-1" dirty="0">
                <a:solidFill>
                  <a:srgbClr val="231E1E"/>
                </a:solidFill>
                <a:latin typeface="Arial"/>
                <a:ea typeface="Calibri"/>
              </a:rPr>
              <a:t>k</a:t>
            </a:r>
            <a:r>
              <a:rPr lang="hu-HU" sz="2000" b="0" strike="noStrike" spc="-1" dirty="0">
                <a:solidFill>
                  <a:srgbClr val="4C4849"/>
                </a:solidFill>
                <a:latin typeface="Arial"/>
                <a:ea typeface="Calibri"/>
              </a:rPr>
              <a:t>&gt;</a:t>
            </a:r>
            <a:endParaRPr lang="hu-HU" sz="2000" b="0" strike="noStrike" spc="-1" dirty="0">
              <a:solidFill>
                <a:srgbClr val="000000"/>
              </a:solidFill>
              <a:latin typeface="Arial"/>
            </a:endParaRPr>
          </a:p>
          <a:p>
            <a:pPr>
              <a:lnSpc>
                <a:spcPct val="100000"/>
              </a:lnSpc>
              <a:tabLst>
                <a:tab pos="0" algn="l"/>
              </a:tabLst>
            </a:pPr>
            <a:r>
              <a:rPr lang="hu-HU" sz="2000" b="0" strike="noStrike" spc="-1" dirty="0">
                <a:solidFill>
                  <a:srgbClr val="625E5F"/>
                </a:solidFill>
                <a:latin typeface="Arial"/>
                <a:ea typeface="Calibri"/>
              </a:rPr>
              <a:t>	</a:t>
            </a:r>
            <a:r>
              <a:rPr lang="hu-HU" sz="2000" b="0" strike="noStrike" spc="-1" dirty="0" smtClean="0">
                <a:solidFill>
                  <a:srgbClr val="625E5F"/>
                </a:solidFill>
                <a:latin typeface="Arial"/>
                <a:ea typeface="Calibri"/>
              </a:rPr>
              <a:t>  &lt;</a:t>
            </a:r>
            <a:r>
              <a:rPr lang="hu-HU" sz="2000" b="0" strike="noStrike" spc="-1" dirty="0">
                <a:solidFill>
                  <a:srgbClr val="231E1E"/>
                </a:solidFill>
                <a:latin typeface="Arial"/>
                <a:ea typeface="Calibri"/>
              </a:rPr>
              <a:t>Film </a:t>
            </a:r>
            <a:r>
              <a:rPr lang="hu-HU" sz="2000" b="0" strike="noStrike" spc="-1" dirty="0">
                <a:solidFill>
                  <a:srgbClr val="373333"/>
                </a:solidFill>
                <a:latin typeface="Arial"/>
                <a:ea typeface="Calibri"/>
              </a:rPr>
              <a:t>c</a:t>
            </a:r>
            <a:r>
              <a:rPr lang="hu-HU" sz="2000" b="0" strike="noStrike" spc="-1" dirty="0">
                <a:solidFill>
                  <a:srgbClr val="231E1E"/>
                </a:solidFill>
                <a:latin typeface="Arial"/>
                <a:ea typeface="Calibri"/>
              </a:rPr>
              <a:t>ím="Elfújta </a:t>
            </a:r>
            <a:r>
              <a:rPr lang="hu-HU" sz="2000" b="0" strike="noStrike" spc="-1" dirty="0">
                <a:solidFill>
                  <a:srgbClr val="373333"/>
                </a:solidFill>
                <a:latin typeface="Arial"/>
                <a:ea typeface="Calibri"/>
              </a:rPr>
              <a:t>a </a:t>
            </a:r>
            <a:r>
              <a:rPr lang="hu-HU" sz="2000" b="0" strike="noStrike" spc="-1" dirty="0">
                <a:solidFill>
                  <a:srgbClr val="231E1E"/>
                </a:solidFill>
                <a:latin typeface="Arial"/>
                <a:ea typeface="Calibri"/>
              </a:rPr>
              <a:t>s</a:t>
            </a:r>
            <a:r>
              <a:rPr lang="hu-HU" sz="2000" b="0" strike="noStrike" spc="-1" dirty="0">
                <a:solidFill>
                  <a:srgbClr val="373333"/>
                </a:solidFill>
                <a:latin typeface="Arial"/>
                <a:ea typeface="Calibri"/>
              </a:rPr>
              <a:t>zé</a:t>
            </a:r>
            <a:r>
              <a:rPr lang="hu-HU" sz="2000" b="0" strike="noStrike" spc="-1" dirty="0">
                <a:solidFill>
                  <a:srgbClr val="231E1E"/>
                </a:solidFill>
                <a:latin typeface="Arial"/>
                <a:ea typeface="Calibri"/>
              </a:rPr>
              <a:t>l"</a:t>
            </a:r>
            <a:r>
              <a:rPr lang="hu-HU" sz="2000" b="0" strike="noStrike" spc="-1" dirty="0">
                <a:solidFill>
                  <a:srgbClr val="4C4849"/>
                </a:solidFill>
                <a:latin typeface="Arial"/>
                <a:ea typeface="Calibri"/>
              </a:rPr>
              <a:t>&gt;</a:t>
            </a:r>
            <a:endParaRPr lang="hu-HU" sz="2000" b="0" strike="noStrike" spc="-1" dirty="0">
              <a:solidFill>
                <a:srgbClr val="000000"/>
              </a:solidFill>
              <a:latin typeface="Arial"/>
            </a:endParaRPr>
          </a:p>
          <a:p>
            <a:pPr>
              <a:lnSpc>
                <a:spcPct val="100000"/>
              </a:lnSpc>
              <a:tabLst>
                <a:tab pos="0" algn="l"/>
              </a:tabLst>
            </a:pPr>
            <a:r>
              <a:rPr lang="hu-HU" sz="2000" b="0" strike="noStrike" spc="-1" dirty="0" smtClean="0">
                <a:solidFill>
                  <a:srgbClr val="4C4849"/>
                </a:solidFill>
                <a:latin typeface="Arial"/>
                <a:ea typeface="Calibri"/>
              </a:rPr>
              <a:t>    &lt;</a:t>
            </a:r>
            <a:r>
              <a:rPr lang="hu-HU" sz="2000" b="0" strike="noStrike" spc="-1" dirty="0">
                <a:solidFill>
                  <a:srgbClr val="231E1E"/>
                </a:solidFill>
                <a:latin typeface="Arial"/>
                <a:ea typeface="Calibri"/>
              </a:rPr>
              <a:t>É</a:t>
            </a:r>
            <a:r>
              <a:rPr lang="hu-HU" sz="2000" b="0" strike="noStrike" spc="-1" dirty="0">
                <a:solidFill>
                  <a:srgbClr val="373333"/>
                </a:solidFill>
                <a:latin typeface="Arial"/>
                <a:ea typeface="Calibri"/>
              </a:rPr>
              <a:t>v</a:t>
            </a:r>
            <a:r>
              <a:rPr lang="hu-HU" sz="2000" b="0" strike="noStrike" spc="-1" dirty="0">
                <a:solidFill>
                  <a:srgbClr val="4C4849"/>
                </a:solidFill>
                <a:latin typeface="Arial"/>
                <a:ea typeface="Calibri"/>
              </a:rPr>
              <a:t>&gt;</a:t>
            </a:r>
            <a:r>
              <a:rPr lang="hu-HU" sz="2000" b="0" strike="noStrike" spc="-1" dirty="0">
                <a:solidFill>
                  <a:srgbClr val="231E1E"/>
                </a:solidFill>
                <a:latin typeface="Arial"/>
                <a:ea typeface="Calibri"/>
              </a:rPr>
              <a:t>1939</a:t>
            </a:r>
            <a:r>
              <a:rPr lang="hu-HU" sz="2000" b="0" strike="noStrike" spc="-1" dirty="0">
                <a:solidFill>
                  <a:srgbClr val="4C4849"/>
                </a:solidFill>
                <a:latin typeface="Arial"/>
                <a:ea typeface="Calibri"/>
              </a:rPr>
              <a:t>&lt;</a:t>
            </a:r>
            <a:r>
              <a:rPr lang="hu-HU" sz="2000" b="0" strike="noStrike" spc="-1" dirty="0">
                <a:solidFill>
                  <a:srgbClr val="373333"/>
                </a:solidFill>
                <a:latin typeface="Arial"/>
                <a:ea typeface="Calibri"/>
              </a:rPr>
              <a:t>/</a:t>
            </a:r>
            <a:r>
              <a:rPr lang="hu-HU" sz="2000" b="0" strike="noStrike" spc="-1" dirty="0">
                <a:solidFill>
                  <a:srgbClr val="231E1E"/>
                </a:solidFill>
                <a:latin typeface="Arial"/>
                <a:ea typeface="Calibri"/>
              </a:rPr>
              <a:t>É</a:t>
            </a:r>
            <a:r>
              <a:rPr lang="hu-HU" sz="2000" b="0" strike="noStrike" spc="-1" dirty="0">
                <a:solidFill>
                  <a:srgbClr val="373333"/>
                </a:solidFill>
                <a:latin typeface="Arial"/>
                <a:ea typeface="Calibri"/>
              </a:rPr>
              <a:t>v&gt;</a:t>
            </a:r>
            <a:endParaRPr lang="hu-HU" sz="2000" b="0" strike="noStrike" spc="-1" dirty="0">
              <a:solidFill>
                <a:srgbClr val="000000"/>
              </a:solidFill>
              <a:latin typeface="Arial"/>
            </a:endParaRPr>
          </a:p>
          <a:p>
            <a:pPr>
              <a:lnSpc>
                <a:spcPct val="100000"/>
              </a:lnSpc>
              <a:tabLst>
                <a:tab pos="0" algn="l"/>
              </a:tabLst>
            </a:pPr>
            <a:r>
              <a:rPr lang="hu-HU" sz="2000" b="0" strike="noStrike" spc="-1" dirty="0">
                <a:solidFill>
                  <a:srgbClr val="4C4849"/>
                </a:solidFill>
                <a:latin typeface="Arial"/>
                <a:ea typeface="Calibri"/>
              </a:rPr>
              <a:t>	</a:t>
            </a:r>
            <a:r>
              <a:rPr lang="hu-HU" sz="2000" b="0" strike="noStrike" spc="-1" dirty="0" smtClean="0">
                <a:solidFill>
                  <a:srgbClr val="4C4849"/>
                </a:solidFill>
                <a:latin typeface="Arial"/>
                <a:ea typeface="Calibri"/>
              </a:rPr>
              <a:t>    &lt;</a:t>
            </a:r>
            <a:r>
              <a:rPr lang="hu-HU" sz="2000" b="0" strike="noStrike" spc="-1" dirty="0">
                <a:solidFill>
                  <a:srgbClr val="231E1E"/>
                </a:solidFill>
                <a:latin typeface="Arial"/>
                <a:ea typeface="Calibri"/>
              </a:rPr>
              <a:t>H</a:t>
            </a:r>
            <a:r>
              <a:rPr lang="hu-HU" sz="2000" b="0" strike="noStrike" spc="-1" dirty="0">
                <a:solidFill>
                  <a:srgbClr val="373333"/>
                </a:solidFill>
                <a:latin typeface="Arial"/>
                <a:ea typeface="Calibri"/>
              </a:rPr>
              <a:t>o</a:t>
            </a:r>
            <a:r>
              <a:rPr lang="hu-HU" sz="2000" b="0" strike="noStrike" spc="-1" dirty="0">
                <a:solidFill>
                  <a:srgbClr val="231E1E"/>
                </a:solidFill>
                <a:latin typeface="Arial"/>
                <a:ea typeface="Calibri"/>
              </a:rPr>
              <a:t>s</a:t>
            </a:r>
            <a:r>
              <a:rPr lang="hu-HU" sz="2000" b="0" strike="noStrike" spc="-1" dirty="0">
                <a:solidFill>
                  <a:srgbClr val="373333"/>
                </a:solidFill>
                <a:latin typeface="Arial"/>
                <a:ea typeface="Calibri"/>
              </a:rPr>
              <a:t>s</a:t>
            </a:r>
            <a:r>
              <a:rPr lang="hu-HU" sz="2000" b="0" strike="noStrike" spc="-1" dirty="0">
                <a:solidFill>
                  <a:srgbClr val="231E1E"/>
                </a:solidFill>
                <a:latin typeface="Arial"/>
                <a:ea typeface="Calibri"/>
              </a:rPr>
              <a:t>z</a:t>
            </a:r>
            <a:r>
              <a:rPr lang="hu-HU" sz="2000" b="0" strike="noStrike" spc="-1" dirty="0">
                <a:solidFill>
                  <a:srgbClr val="4C4849"/>
                </a:solidFill>
                <a:latin typeface="Arial"/>
                <a:ea typeface="Calibri"/>
              </a:rPr>
              <a:t>&gt;</a:t>
            </a:r>
            <a:r>
              <a:rPr lang="hu-HU" sz="2000" b="0" strike="noStrike" spc="-1" dirty="0">
                <a:solidFill>
                  <a:srgbClr val="231E1E"/>
                </a:solidFill>
                <a:latin typeface="Arial"/>
                <a:ea typeface="Calibri"/>
              </a:rPr>
              <a:t>2</a:t>
            </a:r>
            <a:r>
              <a:rPr lang="hu-HU" sz="2000" b="0" strike="noStrike" spc="-1" dirty="0">
                <a:solidFill>
                  <a:srgbClr val="373333"/>
                </a:solidFill>
                <a:latin typeface="Arial"/>
                <a:ea typeface="Calibri"/>
              </a:rPr>
              <a:t>3</a:t>
            </a:r>
            <a:r>
              <a:rPr lang="hu-HU" sz="2000" b="0" strike="noStrike" spc="-1" dirty="0">
                <a:solidFill>
                  <a:srgbClr val="231E1E"/>
                </a:solidFill>
                <a:latin typeface="Arial"/>
                <a:ea typeface="Calibri"/>
              </a:rPr>
              <a:t>1</a:t>
            </a:r>
            <a:r>
              <a:rPr lang="hu-HU" sz="2000" b="0" strike="noStrike" spc="-1" dirty="0">
                <a:solidFill>
                  <a:srgbClr val="4C4849"/>
                </a:solidFill>
                <a:latin typeface="Arial"/>
                <a:ea typeface="Calibri"/>
              </a:rPr>
              <a:t>&lt;/</a:t>
            </a:r>
            <a:r>
              <a:rPr lang="hu-HU" sz="2000" b="0" strike="noStrike" spc="-1" dirty="0">
                <a:solidFill>
                  <a:srgbClr val="231E1E"/>
                </a:solidFill>
                <a:latin typeface="Arial"/>
                <a:ea typeface="Calibri"/>
              </a:rPr>
              <a:t>H</a:t>
            </a:r>
            <a:r>
              <a:rPr lang="hu-HU" sz="2000" b="0" strike="noStrike" spc="-1" dirty="0">
                <a:solidFill>
                  <a:srgbClr val="373333"/>
                </a:solidFill>
                <a:latin typeface="Arial"/>
                <a:ea typeface="Calibri"/>
              </a:rPr>
              <a:t>o</a:t>
            </a:r>
            <a:r>
              <a:rPr lang="hu-HU" sz="2000" b="0" strike="noStrike" spc="-1" dirty="0">
                <a:solidFill>
                  <a:srgbClr val="231E1E"/>
                </a:solidFill>
                <a:latin typeface="Arial"/>
                <a:ea typeface="Calibri"/>
              </a:rPr>
              <a:t>s</a:t>
            </a:r>
            <a:r>
              <a:rPr lang="hu-HU" sz="2000" b="0" strike="noStrike" spc="-1" dirty="0">
                <a:solidFill>
                  <a:srgbClr val="373333"/>
                </a:solidFill>
                <a:latin typeface="Arial"/>
                <a:ea typeface="Calibri"/>
              </a:rPr>
              <a:t>s</a:t>
            </a:r>
            <a:r>
              <a:rPr lang="hu-HU" sz="2000" b="0" strike="noStrike" spc="-1" dirty="0">
                <a:solidFill>
                  <a:srgbClr val="231E1E"/>
                </a:solidFill>
                <a:latin typeface="Arial"/>
                <a:ea typeface="Calibri"/>
              </a:rPr>
              <a:t>z</a:t>
            </a:r>
            <a:r>
              <a:rPr lang="hu-HU" sz="2000" b="0" strike="noStrike" spc="-1" dirty="0">
                <a:solidFill>
                  <a:srgbClr val="4C4849"/>
                </a:solidFill>
                <a:latin typeface="Arial"/>
                <a:ea typeface="Calibri"/>
              </a:rPr>
              <a:t>&gt;</a:t>
            </a:r>
            <a:endParaRPr lang="hu-HU" sz="2000" b="0" strike="noStrike" spc="-1" dirty="0">
              <a:solidFill>
                <a:srgbClr val="000000"/>
              </a:solidFill>
              <a:latin typeface="Arial"/>
            </a:endParaRPr>
          </a:p>
          <a:p>
            <a:pPr>
              <a:lnSpc>
                <a:spcPct val="100000"/>
              </a:lnSpc>
              <a:tabLst>
                <a:tab pos="0" algn="l"/>
              </a:tabLst>
            </a:pPr>
            <a:r>
              <a:rPr lang="hu-HU" sz="2000" b="0" strike="noStrike" spc="-1" dirty="0">
                <a:solidFill>
                  <a:srgbClr val="4C4849"/>
                </a:solidFill>
                <a:latin typeface="Arial"/>
                <a:ea typeface="Calibri"/>
              </a:rPr>
              <a:t>	</a:t>
            </a:r>
            <a:r>
              <a:rPr lang="hu-HU" sz="2000" b="0" strike="noStrike" spc="-1" dirty="0" smtClean="0">
                <a:solidFill>
                  <a:srgbClr val="4C4849"/>
                </a:solidFill>
                <a:latin typeface="Arial"/>
                <a:ea typeface="Calibri"/>
              </a:rPr>
              <a:t>    &lt;</a:t>
            </a:r>
            <a:r>
              <a:rPr lang="hu-HU" sz="2000" b="0" strike="noStrike" spc="-1" dirty="0">
                <a:solidFill>
                  <a:srgbClr val="231E1E"/>
                </a:solidFill>
                <a:latin typeface="Arial"/>
                <a:ea typeface="Calibri"/>
              </a:rPr>
              <a:t>Műfaj </a:t>
            </a:r>
            <a:r>
              <a:rPr lang="hu-HU" sz="2000" b="0" strike="noStrike" spc="-1" dirty="0">
                <a:solidFill>
                  <a:srgbClr val="4C4849"/>
                </a:solidFill>
                <a:latin typeface="Arial"/>
                <a:ea typeface="Calibri"/>
              </a:rPr>
              <a:t>&gt;</a:t>
            </a:r>
            <a:r>
              <a:rPr lang="hu-HU" sz="2000" b="0" strike="noStrike" spc="-1" dirty="0">
                <a:solidFill>
                  <a:srgbClr val="231E1E"/>
                </a:solidFill>
                <a:latin typeface="Arial"/>
                <a:ea typeface="Calibri"/>
              </a:rPr>
              <a:t>dráma</a:t>
            </a:r>
            <a:r>
              <a:rPr lang="hu-HU" sz="2000" b="0" strike="noStrike" spc="-1" dirty="0">
                <a:solidFill>
                  <a:srgbClr val="4C4849"/>
                </a:solidFill>
                <a:latin typeface="Arial"/>
                <a:ea typeface="Calibri"/>
              </a:rPr>
              <a:t>&lt;/</a:t>
            </a:r>
            <a:r>
              <a:rPr lang="hu-HU" sz="2000" b="0" strike="noStrike" spc="-1" dirty="0">
                <a:solidFill>
                  <a:srgbClr val="231E1E"/>
                </a:solidFill>
                <a:latin typeface="Arial"/>
                <a:ea typeface="Calibri"/>
              </a:rPr>
              <a:t>M</a:t>
            </a:r>
            <a:r>
              <a:rPr lang="hu-HU" sz="2000" b="0" strike="noStrike" spc="-1" dirty="0">
                <a:solidFill>
                  <a:srgbClr val="373333"/>
                </a:solidFill>
                <a:latin typeface="Arial"/>
                <a:ea typeface="Calibri"/>
              </a:rPr>
              <a:t>ű</a:t>
            </a:r>
            <a:r>
              <a:rPr lang="hu-HU" sz="2000" b="0" strike="noStrike" spc="-1" dirty="0">
                <a:solidFill>
                  <a:srgbClr val="231E1E"/>
                </a:solidFill>
                <a:latin typeface="Arial"/>
                <a:ea typeface="Calibri"/>
              </a:rPr>
              <a:t>faj </a:t>
            </a:r>
            <a:r>
              <a:rPr lang="hu-HU" sz="2000" b="0" strike="noStrike" spc="-1" dirty="0">
                <a:solidFill>
                  <a:srgbClr val="4C4849"/>
                </a:solidFill>
                <a:latin typeface="Arial"/>
                <a:ea typeface="Calibri"/>
              </a:rPr>
              <a:t>&gt;</a:t>
            </a:r>
            <a:endParaRPr lang="hu-HU" sz="2000" b="0" strike="noStrike" spc="-1" dirty="0">
              <a:solidFill>
                <a:srgbClr val="000000"/>
              </a:solidFill>
              <a:latin typeface="Arial"/>
            </a:endParaRPr>
          </a:p>
          <a:p>
            <a:pPr>
              <a:lnSpc>
                <a:spcPct val="100000"/>
              </a:lnSpc>
              <a:tabLst>
                <a:tab pos="0" algn="l"/>
              </a:tabLst>
            </a:pPr>
            <a:r>
              <a:rPr lang="hu-HU" sz="2000" b="0" strike="noStrike" spc="-1" dirty="0">
                <a:solidFill>
                  <a:srgbClr val="4C4849"/>
                </a:solidFill>
                <a:latin typeface="Arial"/>
                <a:ea typeface="Calibri"/>
              </a:rPr>
              <a:t>	</a:t>
            </a:r>
            <a:r>
              <a:rPr lang="hu-HU" sz="2000" b="0" strike="noStrike" spc="-1" dirty="0" smtClean="0">
                <a:solidFill>
                  <a:srgbClr val="4C4849"/>
                </a:solidFill>
                <a:latin typeface="Arial"/>
                <a:ea typeface="Calibri"/>
              </a:rPr>
              <a:t>  &lt;/</a:t>
            </a:r>
            <a:r>
              <a:rPr lang="hu-HU" sz="2000" b="0" strike="noStrike" spc="-1" dirty="0">
                <a:solidFill>
                  <a:srgbClr val="231E1E"/>
                </a:solidFill>
                <a:latin typeface="Arial"/>
                <a:ea typeface="Calibri"/>
              </a:rPr>
              <a:t>Fil</a:t>
            </a:r>
            <a:r>
              <a:rPr lang="hu-HU" sz="2000" b="0" strike="noStrike" spc="-1" dirty="0">
                <a:solidFill>
                  <a:srgbClr val="373333"/>
                </a:solidFill>
                <a:latin typeface="Arial"/>
                <a:ea typeface="Calibri"/>
              </a:rPr>
              <a:t>m</a:t>
            </a:r>
            <a:r>
              <a:rPr lang="hu-HU" sz="2000" b="0" strike="noStrike" spc="-1" dirty="0">
                <a:solidFill>
                  <a:srgbClr val="4C4849"/>
                </a:solidFill>
                <a:latin typeface="Arial"/>
                <a:ea typeface="Calibri"/>
              </a:rPr>
              <a:t>&gt;</a:t>
            </a:r>
            <a:endParaRPr lang="hu-HU" sz="2000" b="0" strike="noStrike" spc="-1" dirty="0">
              <a:solidFill>
                <a:srgbClr val="000000"/>
              </a:solidFill>
              <a:latin typeface="Arial"/>
            </a:endParaRPr>
          </a:p>
          <a:p>
            <a:pPr>
              <a:lnSpc>
                <a:spcPct val="100000"/>
              </a:lnSpc>
              <a:tabLst>
                <a:tab pos="0" algn="l"/>
              </a:tabLst>
            </a:pPr>
            <a:r>
              <a:rPr lang="hu-HU" sz="2000" b="0" strike="noStrike" spc="-1" dirty="0">
                <a:solidFill>
                  <a:srgbClr val="4C4849"/>
                </a:solidFill>
                <a:latin typeface="Arial"/>
                <a:ea typeface="Calibri"/>
              </a:rPr>
              <a:t>	</a:t>
            </a:r>
            <a:r>
              <a:rPr lang="hu-HU" sz="2000" b="0" strike="noStrike" spc="-1" dirty="0" smtClean="0">
                <a:solidFill>
                  <a:srgbClr val="4C4849"/>
                </a:solidFill>
                <a:latin typeface="Arial"/>
                <a:ea typeface="Calibri"/>
              </a:rPr>
              <a:t>  &lt;</a:t>
            </a:r>
            <a:r>
              <a:rPr lang="hu-HU" sz="2000" b="0" strike="noStrike" spc="-1" dirty="0">
                <a:solidFill>
                  <a:srgbClr val="231E1E"/>
                </a:solidFill>
                <a:latin typeface="Arial"/>
                <a:ea typeface="Calibri"/>
              </a:rPr>
              <a:t>Film </a:t>
            </a:r>
            <a:r>
              <a:rPr lang="hu-HU" sz="2000" b="0" strike="noStrike" spc="-1" dirty="0">
                <a:solidFill>
                  <a:srgbClr val="373333"/>
                </a:solidFill>
                <a:latin typeface="Arial"/>
                <a:ea typeface="Calibri"/>
              </a:rPr>
              <a:t>c</a:t>
            </a:r>
            <a:r>
              <a:rPr lang="hu-HU" sz="2000" b="0" strike="noStrike" spc="-1" dirty="0">
                <a:solidFill>
                  <a:srgbClr val="231E1E"/>
                </a:solidFill>
                <a:latin typeface="Arial"/>
                <a:ea typeface="Calibri"/>
              </a:rPr>
              <a:t>ím="Csillago</a:t>
            </a:r>
            <a:r>
              <a:rPr lang="hu-HU" sz="2000" b="0" strike="noStrike" spc="-1" dirty="0">
                <a:solidFill>
                  <a:srgbClr val="373333"/>
                </a:solidFill>
                <a:latin typeface="Arial"/>
                <a:ea typeface="Calibri"/>
              </a:rPr>
              <a:t>k </a:t>
            </a:r>
            <a:r>
              <a:rPr lang="hu-HU" sz="2000" b="0" strike="noStrike" spc="-1" dirty="0">
                <a:solidFill>
                  <a:srgbClr val="231E1E"/>
                </a:solidFill>
                <a:latin typeface="Arial"/>
                <a:ea typeface="Calibri"/>
              </a:rPr>
              <a:t>háb</a:t>
            </a:r>
            <a:r>
              <a:rPr lang="hu-HU" sz="2000" b="0" strike="noStrike" spc="-1" dirty="0">
                <a:solidFill>
                  <a:srgbClr val="373333"/>
                </a:solidFill>
                <a:latin typeface="Arial"/>
                <a:ea typeface="Calibri"/>
              </a:rPr>
              <a:t>or</a:t>
            </a:r>
            <a:r>
              <a:rPr lang="hu-HU" sz="2000" b="0" strike="noStrike" spc="-1" dirty="0">
                <a:solidFill>
                  <a:srgbClr val="231E1E"/>
                </a:solidFill>
                <a:latin typeface="Arial"/>
                <a:ea typeface="Calibri"/>
              </a:rPr>
              <a:t>úja"</a:t>
            </a:r>
            <a:r>
              <a:rPr lang="hu-HU" sz="2000" b="0" strike="noStrike" spc="-1" dirty="0">
                <a:solidFill>
                  <a:srgbClr val="4C4849"/>
                </a:solidFill>
                <a:latin typeface="Arial"/>
                <a:ea typeface="Calibri"/>
              </a:rPr>
              <a:t>&gt;</a:t>
            </a:r>
            <a:endParaRPr lang="hu-HU" sz="2000" b="0" strike="noStrike" spc="-1" dirty="0">
              <a:solidFill>
                <a:srgbClr val="000000"/>
              </a:solidFill>
              <a:latin typeface="Arial"/>
            </a:endParaRPr>
          </a:p>
          <a:p>
            <a:pPr>
              <a:lnSpc>
                <a:spcPct val="100000"/>
              </a:lnSpc>
              <a:tabLst>
                <a:tab pos="0" algn="l"/>
              </a:tabLst>
            </a:pPr>
            <a:r>
              <a:rPr lang="hu-HU" sz="2000" b="0" strike="noStrike" spc="-1" dirty="0">
                <a:solidFill>
                  <a:srgbClr val="4C4849"/>
                </a:solidFill>
                <a:latin typeface="Arial"/>
                <a:ea typeface="Calibri"/>
              </a:rPr>
              <a:t>	</a:t>
            </a:r>
            <a:r>
              <a:rPr lang="hu-HU" sz="2000" b="0" strike="noStrike" spc="-1" dirty="0" smtClean="0">
                <a:solidFill>
                  <a:srgbClr val="4C4849"/>
                </a:solidFill>
                <a:latin typeface="Arial"/>
                <a:ea typeface="Calibri"/>
              </a:rPr>
              <a:t>    &lt;</a:t>
            </a:r>
            <a:r>
              <a:rPr lang="hu-HU" sz="2000" b="0" strike="noStrike" spc="-1" dirty="0">
                <a:solidFill>
                  <a:srgbClr val="231E1E"/>
                </a:solidFill>
                <a:latin typeface="Arial"/>
                <a:ea typeface="Calibri"/>
              </a:rPr>
              <a:t>É</a:t>
            </a:r>
            <a:r>
              <a:rPr lang="hu-HU" sz="2000" b="0" strike="noStrike" spc="-1" dirty="0">
                <a:solidFill>
                  <a:srgbClr val="373333"/>
                </a:solidFill>
                <a:latin typeface="Arial"/>
                <a:ea typeface="Calibri"/>
              </a:rPr>
              <a:t>v</a:t>
            </a:r>
            <a:r>
              <a:rPr lang="hu-HU" sz="2000" b="0" strike="noStrike" spc="-1" dirty="0">
                <a:solidFill>
                  <a:srgbClr val="4C4849"/>
                </a:solidFill>
                <a:latin typeface="Arial"/>
                <a:ea typeface="Calibri"/>
              </a:rPr>
              <a:t>&gt;</a:t>
            </a:r>
            <a:r>
              <a:rPr lang="hu-HU" sz="2000" b="0" strike="noStrike" spc="-1" dirty="0">
                <a:solidFill>
                  <a:srgbClr val="231E1E"/>
                </a:solidFill>
                <a:latin typeface="Arial"/>
                <a:ea typeface="Calibri"/>
              </a:rPr>
              <a:t>1977</a:t>
            </a:r>
            <a:r>
              <a:rPr lang="hu-HU" sz="2000" b="0" strike="noStrike" spc="-1" dirty="0">
                <a:solidFill>
                  <a:srgbClr val="4C4849"/>
                </a:solidFill>
                <a:latin typeface="Arial"/>
                <a:ea typeface="Calibri"/>
              </a:rPr>
              <a:t>&lt;</a:t>
            </a:r>
            <a:r>
              <a:rPr lang="hu-HU" sz="2000" b="0" strike="noStrike" spc="-1" dirty="0">
                <a:solidFill>
                  <a:srgbClr val="373333"/>
                </a:solidFill>
                <a:latin typeface="Arial"/>
                <a:ea typeface="Calibri"/>
              </a:rPr>
              <a:t>/</a:t>
            </a:r>
            <a:r>
              <a:rPr lang="hu-HU" sz="2000" b="0" strike="noStrike" spc="-1" dirty="0">
                <a:solidFill>
                  <a:srgbClr val="231E1E"/>
                </a:solidFill>
                <a:latin typeface="Arial"/>
                <a:ea typeface="Calibri"/>
              </a:rPr>
              <a:t>É</a:t>
            </a:r>
            <a:r>
              <a:rPr lang="hu-HU" sz="2000" b="0" strike="noStrike" spc="-1" dirty="0">
                <a:solidFill>
                  <a:srgbClr val="373333"/>
                </a:solidFill>
                <a:latin typeface="Arial"/>
                <a:ea typeface="Calibri"/>
              </a:rPr>
              <a:t>v&gt;</a:t>
            </a:r>
            <a:endParaRPr lang="hu-HU" sz="2000" b="0" strike="noStrike" spc="-1" dirty="0">
              <a:solidFill>
                <a:srgbClr val="000000"/>
              </a:solidFill>
              <a:latin typeface="Arial"/>
            </a:endParaRPr>
          </a:p>
          <a:p>
            <a:pPr>
              <a:lnSpc>
                <a:spcPct val="100000"/>
              </a:lnSpc>
              <a:tabLst>
                <a:tab pos="0" algn="l"/>
              </a:tabLst>
            </a:pPr>
            <a:r>
              <a:rPr lang="hu-HU" sz="2000" b="0" strike="noStrike" spc="-1" dirty="0">
                <a:solidFill>
                  <a:srgbClr val="4C4849"/>
                </a:solidFill>
                <a:latin typeface="Arial"/>
                <a:ea typeface="Calibri"/>
              </a:rPr>
              <a:t>	</a:t>
            </a:r>
            <a:r>
              <a:rPr lang="hu-HU" sz="2000" b="0" strike="noStrike" spc="-1" dirty="0" smtClean="0">
                <a:solidFill>
                  <a:srgbClr val="4C4849"/>
                </a:solidFill>
                <a:latin typeface="Arial"/>
                <a:ea typeface="Calibri"/>
              </a:rPr>
              <a:t>    &lt;</a:t>
            </a:r>
            <a:r>
              <a:rPr lang="hu-HU" sz="2000" b="0" strike="noStrike" spc="-1" dirty="0">
                <a:solidFill>
                  <a:srgbClr val="231E1E"/>
                </a:solidFill>
                <a:latin typeface="Arial"/>
                <a:ea typeface="Calibri"/>
              </a:rPr>
              <a:t>Ho</a:t>
            </a:r>
            <a:r>
              <a:rPr lang="hu-HU" sz="2000" b="0" strike="noStrike" spc="-1" dirty="0">
                <a:solidFill>
                  <a:srgbClr val="373333"/>
                </a:solidFill>
                <a:latin typeface="Arial"/>
                <a:ea typeface="Calibri"/>
              </a:rPr>
              <a:t>ss</a:t>
            </a:r>
            <a:r>
              <a:rPr lang="hu-HU" sz="2000" b="0" strike="noStrike" spc="-1" dirty="0">
                <a:solidFill>
                  <a:srgbClr val="231E1E"/>
                </a:solidFill>
                <a:latin typeface="Arial"/>
                <a:ea typeface="Calibri"/>
              </a:rPr>
              <a:t>z</a:t>
            </a:r>
            <a:r>
              <a:rPr lang="hu-HU" sz="2000" b="0" strike="noStrike" spc="-1" dirty="0">
                <a:solidFill>
                  <a:srgbClr val="4C4849"/>
                </a:solidFill>
                <a:latin typeface="Arial"/>
                <a:ea typeface="Calibri"/>
              </a:rPr>
              <a:t>&gt;</a:t>
            </a:r>
            <a:r>
              <a:rPr lang="hu-HU" sz="2000" b="0" strike="noStrike" spc="-1" dirty="0">
                <a:solidFill>
                  <a:srgbClr val="231E1E"/>
                </a:solidFill>
                <a:latin typeface="Arial"/>
                <a:ea typeface="Calibri"/>
              </a:rPr>
              <a:t>124</a:t>
            </a:r>
            <a:r>
              <a:rPr lang="hu-HU" sz="2000" b="0" strike="noStrike" spc="-1" dirty="0">
                <a:solidFill>
                  <a:srgbClr val="373333"/>
                </a:solidFill>
                <a:latin typeface="Arial"/>
                <a:ea typeface="Calibri"/>
              </a:rPr>
              <a:t>&lt;/</a:t>
            </a:r>
            <a:r>
              <a:rPr lang="hu-HU" sz="2000" b="0" strike="noStrike" spc="-1" dirty="0">
                <a:solidFill>
                  <a:srgbClr val="231E1E"/>
                </a:solidFill>
                <a:latin typeface="Arial"/>
                <a:ea typeface="Calibri"/>
              </a:rPr>
              <a:t>Hossz</a:t>
            </a:r>
            <a:r>
              <a:rPr lang="hu-HU" sz="2000" b="0" strike="noStrike" spc="-1" dirty="0">
                <a:solidFill>
                  <a:srgbClr val="4C4849"/>
                </a:solidFill>
                <a:latin typeface="Arial"/>
                <a:ea typeface="Calibri"/>
              </a:rPr>
              <a:t>&gt;</a:t>
            </a:r>
            <a:endParaRPr lang="hu-HU" sz="2000" b="0" strike="noStrike" spc="-1" dirty="0">
              <a:solidFill>
                <a:srgbClr val="000000"/>
              </a:solidFill>
              <a:latin typeface="Arial"/>
            </a:endParaRPr>
          </a:p>
          <a:p>
            <a:pPr>
              <a:lnSpc>
                <a:spcPct val="100000"/>
              </a:lnSpc>
              <a:tabLst>
                <a:tab pos="0" algn="l"/>
              </a:tabLst>
            </a:pPr>
            <a:r>
              <a:rPr lang="hu-HU" sz="2000" b="0" strike="noStrike" spc="-1" dirty="0">
                <a:solidFill>
                  <a:srgbClr val="4C4849"/>
                </a:solidFill>
                <a:latin typeface="Arial"/>
                <a:ea typeface="Calibri"/>
              </a:rPr>
              <a:t>	</a:t>
            </a:r>
            <a:r>
              <a:rPr lang="hu-HU" sz="2000" b="0" strike="noStrike" spc="-1" dirty="0" smtClean="0">
                <a:solidFill>
                  <a:srgbClr val="4C4849"/>
                </a:solidFill>
                <a:latin typeface="Arial"/>
                <a:ea typeface="Calibri"/>
              </a:rPr>
              <a:t>    &lt;</a:t>
            </a:r>
            <a:r>
              <a:rPr lang="hu-HU" sz="2000" b="0" strike="noStrike" spc="-1" dirty="0">
                <a:solidFill>
                  <a:srgbClr val="231E1E"/>
                </a:solidFill>
                <a:latin typeface="Arial"/>
                <a:ea typeface="Calibri"/>
              </a:rPr>
              <a:t>Műfaj</a:t>
            </a:r>
            <a:r>
              <a:rPr lang="hu-HU" sz="2000" b="0" strike="noStrike" spc="-1" dirty="0">
                <a:solidFill>
                  <a:srgbClr val="4C4849"/>
                </a:solidFill>
                <a:latin typeface="Arial"/>
                <a:ea typeface="Calibri"/>
              </a:rPr>
              <a:t>&gt;</a:t>
            </a:r>
            <a:r>
              <a:rPr lang="hu-HU" sz="2000" b="0" strike="noStrike" spc="-1" dirty="0">
                <a:solidFill>
                  <a:srgbClr val="373333"/>
                </a:solidFill>
                <a:latin typeface="Arial"/>
                <a:ea typeface="Calibri"/>
              </a:rPr>
              <a:t>sc</a:t>
            </a:r>
            <a:r>
              <a:rPr lang="hu-HU" sz="2000" b="0" strike="noStrike" spc="-1" dirty="0">
                <a:solidFill>
                  <a:srgbClr val="231E1E"/>
                </a:solidFill>
                <a:latin typeface="Arial"/>
                <a:ea typeface="Calibri"/>
              </a:rPr>
              <a:t>i-fi</a:t>
            </a:r>
            <a:r>
              <a:rPr lang="hu-HU" sz="2000" b="0" strike="noStrike" spc="-1" dirty="0">
                <a:solidFill>
                  <a:srgbClr val="4C4849"/>
                </a:solidFill>
                <a:latin typeface="Arial"/>
                <a:ea typeface="Calibri"/>
              </a:rPr>
              <a:t>&lt;</a:t>
            </a:r>
            <a:r>
              <a:rPr lang="hu-HU" sz="2000" b="0" strike="noStrike" spc="-1" dirty="0">
                <a:solidFill>
                  <a:srgbClr val="373333"/>
                </a:solidFill>
                <a:latin typeface="Arial"/>
                <a:ea typeface="Calibri"/>
              </a:rPr>
              <a:t>/M</a:t>
            </a:r>
            <a:r>
              <a:rPr lang="hu-HU" sz="2000" b="0" strike="noStrike" spc="-1" dirty="0">
                <a:solidFill>
                  <a:srgbClr val="231E1E"/>
                </a:solidFill>
                <a:latin typeface="Arial"/>
                <a:ea typeface="Calibri"/>
              </a:rPr>
              <a:t>űfaj</a:t>
            </a:r>
            <a:r>
              <a:rPr lang="hu-HU" sz="2000" b="0" strike="noStrike" spc="-1" dirty="0">
                <a:solidFill>
                  <a:srgbClr val="4C4849"/>
                </a:solidFill>
                <a:latin typeface="Arial"/>
                <a:ea typeface="Calibri"/>
              </a:rPr>
              <a:t>&gt;</a:t>
            </a:r>
            <a:endParaRPr lang="hu-HU" sz="2000" b="0" strike="noStrike" spc="-1" dirty="0">
              <a:solidFill>
                <a:srgbClr val="000000"/>
              </a:solidFill>
              <a:latin typeface="Arial"/>
            </a:endParaRPr>
          </a:p>
          <a:p>
            <a:pPr>
              <a:lnSpc>
                <a:spcPct val="100000"/>
              </a:lnSpc>
              <a:tabLst>
                <a:tab pos="0" algn="l"/>
              </a:tabLst>
            </a:pPr>
            <a:r>
              <a:rPr lang="hu-HU" sz="2000" b="0" strike="noStrike" spc="-1" dirty="0">
                <a:solidFill>
                  <a:srgbClr val="4C4849"/>
                </a:solidFill>
                <a:latin typeface="Arial"/>
                <a:ea typeface="Calibri"/>
              </a:rPr>
              <a:t>	</a:t>
            </a:r>
            <a:r>
              <a:rPr lang="hu-HU" sz="2000" b="0" strike="noStrike" spc="-1" dirty="0" smtClean="0">
                <a:solidFill>
                  <a:srgbClr val="4C4849"/>
                </a:solidFill>
                <a:latin typeface="Arial"/>
                <a:ea typeface="Calibri"/>
              </a:rPr>
              <a:t>  &lt;/</a:t>
            </a:r>
            <a:r>
              <a:rPr lang="hu-HU" sz="2000" b="0" strike="noStrike" spc="-1" dirty="0">
                <a:solidFill>
                  <a:srgbClr val="231E1E"/>
                </a:solidFill>
                <a:latin typeface="Arial"/>
                <a:ea typeface="Calibri"/>
              </a:rPr>
              <a:t>Film</a:t>
            </a:r>
            <a:r>
              <a:rPr lang="hu-HU" sz="2000" b="0" strike="noStrike" spc="-1" dirty="0">
                <a:solidFill>
                  <a:srgbClr val="4C4849"/>
                </a:solidFill>
                <a:latin typeface="Arial"/>
                <a:ea typeface="Calibri"/>
              </a:rPr>
              <a:t>&gt;</a:t>
            </a:r>
            <a:endParaRPr lang="hu-HU" sz="2000" b="0" strike="noStrike" spc="-1" dirty="0">
              <a:solidFill>
                <a:srgbClr val="000000"/>
              </a:solidFill>
              <a:latin typeface="Arial"/>
            </a:endParaRPr>
          </a:p>
          <a:p>
            <a:pPr>
              <a:lnSpc>
                <a:spcPct val="100000"/>
              </a:lnSpc>
              <a:tabLst>
                <a:tab pos="0" algn="l"/>
              </a:tabLst>
            </a:pPr>
            <a:r>
              <a:rPr lang="hu-HU" sz="2000" b="0" strike="noStrike" spc="-1" dirty="0">
                <a:solidFill>
                  <a:srgbClr val="4C4849"/>
                </a:solidFill>
                <a:latin typeface="Arial"/>
                <a:ea typeface="Calibri"/>
              </a:rPr>
              <a:t>	</a:t>
            </a:r>
            <a:r>
              <a:rPr lang="hu-HU" sz="2000" b="0" strike="noStrike" spc="-1" dirty="0" smtClean="0">
                <a:solidFill>
                  <a:srgbClr val="4C4849"/>
                </a:solidFill>
                <a:latin typeface="Arial"/>
                <a:ea typeface="Calibri"/>
              </a:rPr>
              <a:t>  &lt;</a:t>
            </a:r>
            <a:r>
              <a:rPr lang="hu-HU" sz="2000" b="0" strike="noStrike" spc="-1" dirty="0">
                <a:solidFill>
                  <a:srgbClr val="231E1E"/>
                </a:solidFill>
                <a:latin typeface="Arial"/>
                <a:ea typeface="Calibri"/>
              </a:rPr>
              <a:t>F</a:t>
            </a:r>
            <a:r>
              <a:rPr lang="hu-HU" sz="2000" b="0" strike="noStrike" spc="-1" dirty="0">
                <a:solidFill>
                  <a:srgbClr val="373333"/>
                </a:solidFill>
                <a:latin typeface="Arial"/>
                <a:ea typeface="Calibri"/>
              </a:rPr>
              <a:t>i</a:t>
            </a:r>
            <a:r>
              <a:rPr lang="hu-HU" sz="2000" b="0" strike="noStrike" spc="-1" dirty="0">
                <a:solidFill>
                  <a:srgbClr val="231E1E"/>
                </a:solidFill>
                <a:latin typeface="Arial"/>
                <a:ea typeface="Calibri"/>
              </a:rPr>
              <a:t>l</a:t>
            </a:r>
            <a:r>
              <a:rPr lang="hu-HU" sz="2000" b="0" strike="noStrike" spc="-1" dirty="0">
                <a:solidFill>
                  <a:srgbClr val="373333"/>
                </a:solidFill>
                <a:latin typeface="Arial"/>
                <a:ea typeface="Calibri"/>
              </a:rPr>
              <a:t>m c</a:t>
            </a:r>
            <a:r>
              <a:rPr lang="hu-HU" sz="2000" b="0" strike="noStrike" spc="-1" dirty="0">
                <a:solidFill>
                  <a:srgbClr val="231E1E"/>
                </a:solidFill>
                <a:latin typeface="Arial"/>
                <a:ea typeface="Calibri"/>
              </a:rPr>
              <a:t>ím</a:t>
            </a:r>
            <a:r>
              <a:rPr lang="hu-HU" sz="2000" b="0" strike="noStrike" spc="-1" dirty="0">
                <a:solidFill>
                  <a:srgbClr val="373333"/>
                </a:solidFill>
                <a:latin typeface="Arial"/>
                <a:ea typeface="Calibri"/>
              </a:rPr>
              <a:t>=</a:t>
            </a:r>
            <a:r>
              <a:rPr lang="hu-HU" sz="2000" b="0" strike="noStrike" spc="-1" dirty="0">
                <a:solidFill>
                  <a:srgbClr val="231E1E"/>
                </a:solidFill>
                <a:latin typeface="Arial"/>
                <a:ea typeface="Calibri"/>
              </a:rPr>
              <a:t>"</a:t>
            </a:r>
            <a:r>
              <a:rPr lang="hu-HU" sz="2000" b="0" strike="noStrike" spc="-1" dirty="0" err="1">
                <a:solidFill>
                  <a:srgbClr val="231E1E"/>
                </a:solidFill>
                <a:latin typeface="Arial"/>
                <a:ea typeface="Calibri"/>
              </a:rPr>
              <a:t>Wa</a:t>
            </a:r>
            <a:r>
              <a:rPr lang="hu-HU" sz="2000" b="0" strike="noStrike" spc="-1" dirty="0" err="1">
                <a:solidFill>
                  <a:srgbClr val="373333"/>
                </a:solidFill>
                <a:latin typeface="Arial"/>
                <a:ea typeface="Calibri"/>
              </a:rPr>
              <a:t>y</a:t>
            </a:r>
            <a:r>
              <a:rPr lang="hu-HU" sz="2000" b="0" strike="noStrike" spc="-1" dirty="0" err="1">
                <a:solidFill>
                  <a:srgbClr val="231E1E"/>
                </a:solidFill>
                <a:latin typeface="Arial"/>
                <a:ea typeface="Calibri"/>
              </a:rPr>
              <a:t>ne</a:t>
            </a:r>
            <a:r>
              <a:rPr lang="hu-HU" sz="2000" b="0" strike="noStrike" spc="-1" dirty="0">
                <a:solidFill>
                  <a:srgbClr val="231E1E"/>
                </a:solidFill>
                <a:latin typeface="Arial"/>
                <a:ea typeface="Calibri"/>
              </a:rPr>
              <a:t> </a:t>
            </a:r>
            <a:r>
              <a:rPr lang="hu-HU" sz="2000" b="0" strike="noStrike" spc="-1" dirty="0">
                <a:solidFill>
                  <a:srgbClr val="373333"/>
                </a:solidFill>
                <a:latin typeface="Arial"/>
                <a:ea typeface="Calibri"/>
              </a:rPr>
              <a:t>v</a:t>
            </a:r>
            <a:r>
              <a:rPr lang="hu-HU" sz="2000" b="0" strike="noStrike" spc="-1" dirty="0">
                <a:solidFill>
                  <a:srgbClr val="231E1E"/>
                </a:solidFill>
                <a:latin typeface="Arial"/>
                <a:ea typeface="Calibri"/>
              </a:rPr>
              <a:t>ilága"</a:t>
            </a:r>
            <a:r>
              <a:rPr lang="hu-HU" sz="2000" b="0" strike="noStrike" spc="-1" dirty="0">
                <a:solidFill>
                  <a:srgbClr val="4C4849"/>
                </a:solidFill>
                <a:latin typeface="Arial"/>
                <a:ea typeface="Calibri"/>
              </a:rPr>
              <a:t>&gt;</a:t>
            </a:r>
            <a:endParaRPr lang="hu-HU" sz="2000" b="0" strike="noStrike" spc="-1" dirty="0">
              <a:solidFill>
                <a:srgbClr val="000000"/>
              </a:solidFill>
              <a:latin typeface="Arial"/>
            </a:endParaRPr>
          </a:p>
          <a:p>
            <a:pPr>
              <a:lnSpc>
                <a:spcPct val="100000"/>
              </a:lnSpc>
              <a:tabLst>
                <a:tab pos="0" algn="l"/>
              </a:tabLst>
            </a:pPr>
            <a:r>
              <a:rPr lang="hu-HU" sz="2000" b="0" strike="noStrike" spc="-1" dirty="0" smtClean="0">
                <a:solidFill>
                  <a:srgbClr val="4C4849"/>
                </a:solidFill>
                <a:latin typeface="Arial"/>
                <a:ea typeface="Calibri"/>
              </a:rPr>
              <a:t>    &lt;</a:t>
            </a:r>
            <a:r>
              <a:rPr lang="hu-HU" sz="2000" b="0" strike="noStrike" spc="-1" dirty="0">
                <a:solidFill>
                  <a:srgbClr val="231E1E"/>
                </a:solidFill>
                <a:latin typeface="Arial"/>
                <a:ea typeface="Calibri"/>
              </a:rPr>
              <a:t>É</a:t>
            </a:r>
            <a:r>
              <a:rPr lang="hu-HU" sz="2000" b="0" strike="noStrike" spc="-1" dirty="0">
                <a:solidFill>
                  <a:srgbClr val="4C4849"/>
                </a:solidFill>
                <a:latin typeface="Arial"/>
                <a:ea typeface="Calibri"/>
              </a:rPr>
              <a:t>v&gt;</a:t>
            </a:r>
            <a:r>
              <a:rPr lang="hu-HU" sz="2000" b="0" strike="noStrike" spc="-1" dirty="0">
                <a:solidFill>
                  <a:srgbClr val="231E1E"/>
                </a:solidFill>
                <a:latin typeface="Arial"/>
                <a:ea typeface="Calibri"/>
              </a:rPr>
              <a:t>19</a:t>
            </a:r>
            <a:r>
              <a:rPr lang="hu-HU" sz="2000" b="0" strike="noStrike" spc="-1" dirty="0">
                <a:solidFill>
                  <a:srgbClr val="373333"/>
                </a:solidFill>
                <a:latin typeface="Arial"/>
                <a:ea typeface="Calibri"/>
              </a:rPr>
              <a:t>92</a:t>
            </a:r>
            <a:r>
              <a:rPr lang="hu-HU" sz="2000" b="0" strike="noStrike" spc="-1" dirty="0">
                <a:solidFill>
                  <a:srgbClr val="4C4849"/>
                </a:solidFill>
                <a:latin typeface="Arial"/>
                <a:ea typeface="Calibri"/>
              </a:rPr>
              <a:t>&lt;/</a:t>
            </a:r>
            <a:r>
              <a:rPr lang="hu-HU" sz="2000" b="0" strike="noStrike" spc="-1" dirty="0">
                <a:solidFill>
                  <a:srgbClr val="231E1E"/>
                </a:solidFill>
                <a:latin typeface="Arial"/>
                <a:ea typeface="Calibri"/>
              </a:rPr>
              <a:t>É</a:t>
            </a:r>
            <a:r>
              <a:rPr lang="hu-HU" sz="2000" b="0" strike="noStrike" spc="-1" dirty="0">
                <a:solidFill>
                  <a:srgbClr val="373333"/>
                </a:solidFill>
                <a:latin typeface="Arial"/>
                <a:ea typeface="Calibri"/>
              </a:rPr>
              <a:t>v</a:t>
            </a:r>
            <a:r>
              <a:rPr lang="hu-HU" sz="2000" b="0" strike="noStrike" spc="-1" dirty="0">
                <a:solidFill>
                  <a:srgbClr val="4C4849"/>
                </a:solidFill>
                <a:latin typeface="Arial"/>
                <a:ea typeface="Calibri"/>
              </a:rPr>
              <a:t>&gt;</a:t>
            </a:r>
            <a:endParaRPr lang="hu-HU" sz="2000" b="0" strike="noStrike" spc="-1" dirty="0">
              <a:solidFill>
                <a:srgbClr val="000000"/>
              </a:solidFill>
              <a:latin typeface="Arial"/>
            </a:endParaRPr>
          </a:p>
          <a:p>
            <a:pPr>
              <a:lnSpc>
                <a:spcPct val="100000"/>
              </a:lnSpc>
              <a:tabLst>
                <a:tab pos="0" algn="l"/>
              </a:tabLst>
            </a:pPr>
            <a:r>
              <a:rPr lang="hu-HU" sz="2000" b="0" strike="noStrike" spc="-1" dirty="0">
                <a:solidFill>
                  <a:srgbClr val="4C4849"/>
                </a:solidFill>
                <a:latin typeface="Arial"/>
                <a:ea typeface="Calibri"/>
              </a:rPr>
              <a:t>	</a:t>
            </a:r>
            <a:r>
              <a:rPr lang="hu-HU" sz="2000" b="0" strike="noStrike" spc="-1" dirty="0" smtClean="0">
                <a:solidFill>
                  <a:srgbClr val="4C4849"/>
                </a:solidFill>
                <a:latin typeface="Arial"/>
                <a:ea typeface="Calibri"/>
              </a:rPr>
              <a:t>    &lt;</a:t>
            </a:r>
            <a:r>
              <a:rPr lang="hu-HU" sz="2000" b="0" strike="noStrike" spc="-1" dirty="0">
                <a:solidFill>
                  <a:srgbClr val="231E1E"/>
                </a:solidFill>
                <a:latin typeface="Arial"/>
                <a:ea typeface="Calibri"/>
              </a:rPr>
              <a:t>H</a:t>
            </a:r>
            <a:r>
              <a:rPr lang="hu-HU" sz="2000" b="0" strike="noStrike" spc="-1" dirty="0">
                <a:solidFill>
                  <a:srgbClr val="373333"/>
                </a:solidFill>
                <a:latin typeface="Arial"/>
                <a:ea typeface="Calibri"/>
              </a:rPr>
              <a:t>oss</a:t>
            </a:r>
            <a:r>
              <a:rPr lang="hu-HU" sz="2000" b="0" strike="noStrike" spc="-1" dirty="0">
                <a:solidFill>
                  <a:srgbClr val="231E1E"/>
                </a:solidFill>
                <a:latin typeface="Arial"/>
                <a:ea typeface="Calibri"/>
              </a:rPr>
              <a:t>z</a:t>
            </a:r>
            <a:r>
              <a:rPr lang="hu-HU" sz="2000" b="0" strike="noStrike" spc="-1" dirty="0">
                <a:solidFill>
                  <a:srgbClr val="4C4849"/>
                </a:solidFill>
                <a:latin typeface="Arial"/>
                <a:ea typeface="Calibri"/>
              </a:rPr>
              <a:t>&gt;</a:t>
            </a:r>
            <a:r>
              <a:rPr lang="hu-HU" sz="2000" b="0" strike="noStrike" spc="-1" dirty="0">
                <a:solidFill>
                  <a:srgbClr val="231E1E"/>
                </a:solidFill>
                <a:latin typeface="Arial"/>
                <a:ea typeface="Calibri"/>
              </a:rPr>
              <a:t>9</a:t>
            </a:r>
            <a:r>
              <a:rPr lang="hu-HU" sz="2000" b="0" strike="noStrike" spc="-1" dirty="0">
                <a:solidFill>
                  <a:srgbClr val="373333"/>
                </a:solidFill>
                <a:latin typeface="Arial"/>
                <a:ea typeface="Calibri"/>
              </a:rPr>
              <a:t>5</a:t>
            </a:r>
            <a:r>
              <a:rPr lang="hu-HU" sz="2000" b="0" strike="noStrike" spc="-1" dirty="0">
                <a:solidFill>
                  <a:srgbClr val="4C4849"/>
                </a:solidFill>
                <a:latin typeface="Arial"/>
                <a:ea typeface="Calibri"/>
              </a:rPr>
              <a:t>&lt;/</a:t>
            </a:r>
            <a:r>
              <a:rPr lang="hu-HU" sz="2000" b="0" strike="noStrike" spc="-1" dirty="0">
                <a:solidFill>
                  <a:srgbClr val="231E1E"/>
                </a:solidFill>
                <a:latin typeface="Arial"/>
                <a:ea typeface="Calibri"/>
              </a:rPr>
              <a:t>Hossz</a:t>
            </a:r>
            <a:r>
              <a:rPr lang="hu-HU" sz="2000" b="0" strike="noStrike" spc="-1" dirty="0">
                <a:solidFill>
                  <a:srgbClr val="4C4849"/>
                </a:solidFill>
                <a:latin typeface="Arial"/>
                <a:ea typeface="Calibri"/>
              </a:rPr>
              <a:t>&gt;</a:t>
            </a:r>
            <a:endParaRPr lang="hu-HU" sz="2000" b="0" strike="noStrike" spc="-1" dirty="0">
              <a:solidFill>
                <a:srgbClr val="000000"/>
              </a:solidFill>
              <a:latin typeface="Arial"/>
            </a:endParaRPr>
          </a:p>
          <a:p>
            <a:pPr>
              <a:lnSpc>
                <a:spcPct val="100000"/>
              </a:lnSpc>
              <a:tabLst>
                <a:tab pos="0" algn="l"/>
              </a:tabLst>
            </a:pPr>
            <a:r>
              <a:rPr lang="hu-HU" sz="2000" b="0" strike="noStrike" spc="-1" dirty="0" smtClean="0">
                <a:solidFill>
                  <a:srgbClr val="625E5F"/>
                </a:solidFill>
                <a:latin typeface="Arial"/>
                <a:ea typeface="Calibri"/>
              </a:rPr>
              <a:t>    &lt;</a:t>
            </a:r>
            <a:r>
              <a:rPr lang="hu-HU" sz="2000" b="0" strike="noStrike" spc="-1" dirty="0">
                <a:solidFill>
                  <a:srgbClr val="231E1E"/>
                </a:solidFill>
                <a:latin typeface="Arial"/>
                <a:ea typeface="Calibri"/>
              </a:rPr>
              <a:t>Műfaj </a:t>
            </a:r>
            <a:r>
              <a:rPr lang="hu-HU" sz="2000" b="0" strike="noStrike" spc="-1" dirty="0">
                <a:solidFill>
                  <a:srgbClr val="4C4849"/>
                </a:solidFill>
                <a:latin typeface="Arial"/>
                <a:ea typeface="Calibri"/>
              </a:rPr>
              <a:t>&gt;</a:t>
            </a:r>
            <a:r>
              <a:rPr lang="hu-HU" sz="2000" b="0" strike="noStrike" spc="-1" dirty="0">
                <a:solidFill>
                  <a:srgbClr val="373333"/>
                </a:solidFill>
                <a:latin typeface="Arial"/>
                <a:ea typeface="Calibri"/>
              </a:rPr>
              <a:t>v</a:t>
            </a:r>
            <a:r>
              <a:rPr lang="hu-HU" sz="2000" b="0" strike="noStrike" spc="-1" dirty="0">
                <a:solidFill>
                  <a:srgbClr val="231E1E"/>
                </a:solidFill>
                <a:latin typeface="Arial"/>
                <a:ea typeface="Calibri"/>
              </a:rPr>
              <a:t>ígjáté</a:t>
            </a:r>
            <a:r>
              <a:rPr lang="hu-HU" sz="2000" b="0" strike="noStrike" spc="-1" dirty="0">
                <a:solidFill>
                  <a:srgbClr val="373333"/>
                </a:solidFill>
                <a:latin typeface="Arial"/>
                <a:ea typeface="Calibri"/>
              </a:rPr>
              <a:t>k</a:t>
            </a:r>
            <a:r>
              <a:rPr lang="hu-HU" sz="2000" b="0" strike="noStrike" spc="-1" dirty="0">
                <a:solidFill>
                  <a:srgbClr val="4C4849"/>
                </a:solidFill>
                <a:latin typeface="Arial"/>
                <a:ea typeface="Calibri"/>
              </a:rPr>
              <a:t>&lt;/</a:t>
            </a:r>
            <a:r>
              <a:rPr lang="hu-HU" sz="2000" b="0" strike="noStrike" spc="-1" dirty="0">
                <a:solidFill>
                  <a:srgbClr val="373333"/>
                </a:solidFill>
                <a:latin typeface="Arial"/>
                <a:ea typeface="Calibri"/>
              </a:rPr>
              <a:t>M</a:t>
            </a:r>
            <a:r>
              <a:rPr lang="hu-HU" sz="2000" b="0" strike="noStrike" spc="-1" dirty="0">
                <a:solidFill>
                  <a:srgbClr val="231E1E"/>
                </a:solidFill>
                <a:latin typeface="Arial"/>
                <a:ea typeface="Calibri"/>
              </a:rPr>
              <a:t>űf</a:t>
            </a:r>
            <a:r>
              <a:rPr lang="hu-HU" sz="2000" b="0" strike="noStrike" spc="-1" dirty="0">
                <a:solidFill>
                  <a:srgbClr val="373333"/>
                </a:solidFill>
                <a:latin typeface="Arial"/>
                <a:ea typeface="Calibri"/>
              </a:rPr>
              <a:t>aj </a:t>
            </a:r>
            <a:r>
              <a:rPr lang="hu-HU" sz="2000" b="0" strike="noStrike" spc="-1" dirty="0">
                <a:solidFill>
                  <a:srgbClr val="625E5F"/>
                </a:solidFill>
                <a:latin typeface="Arial"/>
                <a:ea typeface="Calibri"/>
              </a:rPr>
              <a:t>&gt;</a:t>
            </a:r>
            <a:endParaRPr lang="hu-HU" sz="2000" b="0" strike="noStrike" spc="-1" dirty="0">
              <a:solidFill>
                <a:srgbClr val="000000"/>
              </a:solidFill>
              <a:latin typeface="Arial"/>
            </a:endParaRPr>
          </a:p>
          <a:p>
            <a:pPr>
              <a:lnSpc>
                <a:spcPct val="100000"/>
              </a:lnSpc>
              <a:tabLst>
                <a:tab pos="0" algn="l"/>
              </a:tabLst>
            </a:pPr>
            <a:r>
              <a:rPr lang="hu-HU" sz="2000" b="0" strike="noStrike" spc="-1" dirty="0" smtClean="0">
                <a:solidFill>
                  <a:srgbClr val="625E5F"/>
                </a:solidFill>
                <a:latin typeface="Arial"/>
                <a:ea typeface="Calibri"/>
              </a:rPr>
              <a:t>    &lt;</a:t>
            </a:r>
            <a:r>
              <a:rPr lang="hu-HU" sz="2000" b="0" strike="noStrike" spc="-1" dirty="0" smtClean="0">
                <a:solidFill>
                  <a:srgbClr val="231E1E"/>
                </a:solidFill>
                <a:latin typeface="Arial"/>
                <a:ea typeface="Calibri"/>
              </a:rPr>
              <a:t>Műfaj </a:t>
            </a:r>
            <a:r>
              <a:rPr lang="hu-HU" sz="2000" b="0" strike="noStrike" spc="-1" dirty="0">
                <a:solidFill>
                  <a:srgbClr val="4C4849"/>
                </a:solidFill>
                <a:latin typeface="Arial"/>
                <a:ea typeface="Calibri"/>
              </a:rPr>
              <a:t>&gt;Zenés&lt;/</a:t>
            </a:r>
            <a:r>
              <a:rPr lang="hu-HU" sz="2000" b="0" strike="noStrike" spc="-1" dirty="0">
                <a:solidFill>
                  <a:srgbClr val="373333"/>
                </a:solidFill>
                <a:latin typeface="Arial"/>
                <a:ea typeface="Calibri"/>
              </a:rPr>
              <a:t>M</a:t>
            </a:r>
            <a:r>
              <a:rPr lang="hu-HU" sz="2000" b="0" strike="noStrike" spc="-1" dirty="0">
                <a:solidFill>
                  <a:srgbClr val="231E1E"/>
                </a:solidFill>
                <a:latin typeface="Arial"/>
                <a:ea typeface="Calibri"/>
              </a:rPr>
              <a:t>űf</a:t>
            </a:r>
            <a:r>
              <a:rPr lang="hu-HU" sz="2000" b="0" strike="noStrike" spc="-1" dirty="0">
                <a:solidFill>
                  <a:srgbClr val="373333"/>
                </a:solidFill>
                <a:latin typeface="Arial"/>
                <a:ea typeface="Calibri"/>
              </a:rPr>
              <a:t>aj </a:t>
            </a:r>
            <a:r>
              <a:rPr lang="hu-HU" sz="2000" b="0" strike="noStrike" spc="-1" dirty="0">
                <a:solidFill>
                  <a:srgbClr val="625E5F"/>
                </a:solidFill>
                <a:latin typeface="Arial"/>
                <a:ea typeface="Calibri"/>
              </a:rPr>
              <a:t>&gt;</a:t>
            </a:r>
            <a:endParaRPr lang="hu-HU" sz="2000" b="0" strike="noStrike" spc="-1" dirty="0">
              <a:solidFill>
                <a:srgbClr val="000000"/>
              </a:solidFill>
              <a:latin typeface="Arial"/>
            </a:endParaRPr>
          </a:p>
          <a:p>
            <a:pPr>
              <a:lnSpc>
                <a:spcPct val="100000"/>
              </a:lnSpc>
              <a:tabLst>
                <a:tab pos="0" algn="l"/>
              </a:tabLst>
            </a:pPr>
            <a:r>
              <a:rPr lang="hu-HU" sz="2000" b="0" strike="noStrike" spc="-1" dirty="0">
                <a:solidFill>
                  <a:srgbClr val="4C4849"/>
                </a:solidFill>
                <a:latin typeface="Arial"/>
                <a:ea typeface="Calibri"/>
              </a:rPr>
              <a:t>	</a:t>
            </a:r>
            <a:r>
              <a:rPr lang="hu-HU" sz="2000" b="0" strike="noStrike" spc="-1" dirty="0" smtClean="0">
                <a:solidFill>
                  <a:srgbClr val="4C4849"/>
                </a:solidFill>
                <a:latin typeface="Arial"/>
                <a:ea typeface="Calibri"/>
              </a:rPr>
              <a:t>  &lt;/</a:t>
            </a:r>
            <a:r>
              <a:rPr lang="hu-HU" sz="2000" b="0" strike="noStrike" spc="-1" dirty="0">
                <a:solidFill>
                  <a:srgbClr val="231E1E"/>
                </a:solidFill>
                <a:latin typeface="Arial"/>
                <a:ea typeface="Calibri"/>
              </a:rPr>
              <a:t>Film</a:t>
            </a:r>
            <a:r>
              <a:rPr lang="hu-HU" sz="2000" b="0" strike="noStrike" spc="-1" dirty="0">
                <a:solidFill>
                  <a:srgbClr val="4C4849"/>
                </a:solidFill>
                <a:latin typeface="Arial"/>
                <a:ea typeface="Calibri"/>
              </a:rPr>
              <a:t>&gt;</a:t>
            </a:r>
            <a:endParaRPr lang="hu-HU" sz="2000" b="0" strike="noStrike" spc="-1" dirty="0">
              <a:solidFill>
                <a:srgbClr val="000000"/>
              </a:solidFill>
              <a:latin typeface="Arial"/>
            </a:endParaRPr>
          </a:p>
          <a:p>
            <a:pPr>
              <a:lnSpc>
                <a:spcPct val="100000"/>
              </a:lnSpc>
              <a:tabLst>
                <a:tab pos="0" algn="l"/>
              </a:tabLst>
            </a:pPr>
            <a:r>
              <a:rPr lang="hu-HU" sz="2000" b="0" strike="noStrike" spc="-1" dirty="0">
                <a:solidFill>
                  <a:srgbClr val="4C4849"/>
                </a:solidFill>
                <a:latin typeface="Arial"/>
                <a:ea typeface="Calibri"/>
              </a:rPr>
              <a:t>&lt;/</a:t>
            </a:r>
            <a:r>
              <a:rPr lang="hu-HU" sz="2000" b="0" strike="noStrike" spc="-1" dirty="0">
                <a:solidFill>
                  <a:srgbClr val="231E1E"/>
                </a:solidFill>
                <a:latin typeface="Arial"/>
                <a:ea typeface="Calibri"/>
              </a:rPr>
              <a:t>Fil</a:t>
            </a:r>
            <a:r>
              <a:rPr lang="hu-HU" sz="2000" b="0" strike="noStrike" spc="-1" dirty="0">
                <a:solidFill>
                  <a:srgbClr val="373333"/>
                </a:solidFill>
                <a:latin typeface="Arial"/>
                <a:ea typeface="Calibri"/>
              </a:rPr>
              <a:t>m</a:t>
            </a:r>
            <a:r>
              <a:rPr lang="hu-HU" sz="2000" b="0" strike="noStrike" spc="-1" dirty="0">
                <a:solidFill>
                  <a:srgbClr val="231E1E"/>
                </a:solidFill>
                <a:latin typeface="Arial"/>
                <a:ea typeface="Calibri"/>
              </a:rPr>
              <a:t>ek</a:t>
            </a:r>
            <a:r>
              <a:rPr lang="hu-HU" sz="2000" b="0" strike="noStrike" spc="-1" dirty="0">
                <a:solidFill>
                  <a:srgbClr val="625E5F"/>
                </a:solidFill>
                <a:latin typeface="Arial"/>
                <a:ea typeface="Calibri"/>
              </a:rPr>
              <a:t>&gt;</a:t>
            </a:r>
            <a:endParaRPr lang="hu-HU" sz="2000" b="0" strike="noStrike" spc="-1" dirty="0">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PlaceHolder 1"/>
          <p:cNvSpPr>
            <a:spLocks noGrp="1"/>
          </p:cNvSpPr>
          <p:nvPr>
            <p:ph/>
          </p:nvPr>
        </p:nvSpPr>
        <p:spPr>
          <a:xfrm>
            <a:off x="324000" y="380880"/>
            <a:ext cx="11562840" cy="6228926"/>
          </a:xfrm>
          <a:prstGeom prst="rect">
            <a:avLst/>
          </a:prstGeom>
          <a:noFill/>
          <a:ln w="0">
            <a:noFill/>
          </a:ln>
        </p:spPr>
        <p:txBody>
          <a:bodyPr anchor="t">
            <a:normAutofit fontScale="84000" lnSpcReduction="10000"/>
          </a:bodyPr>
          <a:lstStyle/>
          <a:p>
            <a:pPr marL="162360" indent="0">
              <a:lnSpc>
                <a:spcPct val="120000"/>
              </a:lnSpc>
              <a:buNone/>
              <a:tabLst>
                <a:tab pos="0" algn="l"/>
              </a:tabLst>
            </a:pPr>
            <a:r>
              <a:rPr lang="hu-HU" sz="2800" b="0" strike="noStrike" spc="-1" dirty="0">
                <a:solidFill>
                  <a:srgbClr val="000000"/>
                </a:solidFill>
                <a:latin typeface="Calibri"/>
              </a:rPr>
              <a:t>A félig-strukturált adaton végezhető műveletek általában a megfelelő fa egy eleme és a fa egy vagy több másik beágyazott részeleme közötti rákövetkező utakkal dolgoznak, majd a részelemek beágyazott elemeivel folytatják a feldolgozást és így tovább. Például, ha a legkülső &lt;Filmek&gt; elemmel kezdünk (a teljes XML-dokumentum az ábrán látható), akkor átléphetünk bármelyik beágyazott &lt;Film&gt; elembe, ahol minden elem egy &lt;Film&gt; és a neki megfelelő &lt;/Film&gt; címke között van. Majd bármely &lt;Film&gt; elemből átléphetünk a beágyazott &lt;Műfaj&gt; elembe, ahol már látni fogjuk, hogy melyik film lesz vígjáték".</a:t>
            </a:r>
          </a:p>
          <a:p>
            <a:pPr marL="162360" indent="0">
              <a:lnSpc>
                <a:spcPct val="120000"/>
              </a:lnSpc>
              <a:buNone/>
              <a:tabLst>
                <a:tab pos="0" algn="l"/>
              </a:tabLst>
            </a:pPr>
            <a:r>
              <a:rPr lang="hu-HU" sz="2800" b="0" strike="noStrike" spc="-1" dirty="0">
                <a:solidFill>
                  <a:srgbClr val="000000"/>
                </a:solidFill>
                <a:latin typeface="Calibri"/>
              </a:rPr>
              <a:t>Ennek az adatmodellnek az adatstruktúráján tett megszorítások gyakran egy címkéhez tartozó adattípus értékeire vonatkoznak. Például: "A &lt;Hossz&gt; címkéhez tartozó értékek egész számok vagy tetszőleges karakterláncok legyenek?".</a:t>
            </a:r>
          </a:p>
          <a:p>
            <a:pPr marL="162360" indent="0">
              <a:lnSpc>
                <a:spcPct val="120000"/>
              </a:lnSpc>
              <a:buNone/>
              <a:tabLst>
                <a:tab pos="0" algn="l"/>
              </a:tabLst>
            </a:pPr>
            <a:r>
              <a:rPr lang="hu-HU" sz="2800" b="0" strike="noStrike" spc="-1" dirty="0">
                <a:solidFill>
                  <a:srgbClr val="000000"/>
                </a:solidFill>
                <a:latin typeface="Calibri"/>
              </a:rPr>
              <a:t>Egy másik megszorítással azt határozhatjuk meg, hogy egy címke melyik másik címkének lehet a beágyazott tagja. Például: ,,Minden &lt;Film&gt; elemnek kell, hogy legyen egy beágyazott &lt;Hossz&gt; eleme?", ,,Az ábra mely egyéb címkéjét kell használnunk a &lt;Film&gt; elemeken belül?" vagy ,,Egy filmnek lehet több műfaja is?".</a:t>
            </a:r>
          </a:p>
          <a:p>
            <a:pPr indent="0">
              <a:lnSpc>
                <a:spcPct val="90000"/>
              </a:lnSpc>
              <a:spcBef>
                <a:spcPts val="1001"/>
              </a:spcBef>
              <a:buNone/>
              <a:tabLst>
                <a:tab pos="0" algn="l"/>
              </a:tabLst>
            </a:pPr>
            <a:endParaRPr lang="hu-HU" sz="2800" b="0"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laceHolder 1"/>
          <p:cNvSpPr>
            <a:spLocks noGrp="1"/>
          </p:cNvSpPr>
          <p:nvPr>
            <p:ph/>
          </p:nvPr>
        </p:nvSpPr>
        <p:spPr>
          <a:xfrm>
            <a:off x="287383" y="339633"/>
            <a:ext cx="11782697" cy="6348549"/>
          </a:xfrm>
          <a:prstGeom prst="rect">
            <a:avLst/>
          </a:prstGeom>
          <a:noFill/>
          <a:ln w="0">
            <a:noFill/>
          </a:ln>
        </p:spPr>
        <p:txBody>
          <a:bodyPr anchor="t">
            <a:normAutofit fontScale="97000" lnSpcReduction="10000"/>
          </a:bodyPr>
          <a:lstStyle/>
          <a:p>
            <a:pPr indent="0">
              <a:lnSpc>
                <a:spcPct val="90000"/>
              </a:lnSpc>
              <a:spcBef>
                <a:spcPts val="1001"/>
              </a:spcBef>
              <a:buNone/>
              <a:tabLst>
                <a:tab pos="0" algn="l"/>
              </a:tabLst>
            </a:pPr>
            <a:r>
              <a:rPr lang="hu-HU" sz="3600" b="1" strike="noStrike" spc="-1" dirty="0">
                <a:solidFill>
                  <a:srgbClr val="000000"/>
                </a:solidFill>
                <a:latin typeface="Calibri"/>
              </a:rPr>
              <a:t>Relációs adatmodell</a:t>
            </a:r>
            <a:endParaRPr lang="hu-HU" sz="3600" b="0" strike="noStrike" spc="-1" dirty="0">
              <a:solidFill>
                <a:srgbClr val="000000"/>
              </a:solidFill>
              <a:latin typeface="Calibri"/>
            </a:endParaRPr>
          </a:p>
          <a:p>
            <a:pPr indent="0">
              <a:lnSpc>
                <a:spcPct val="90000"/>
              </a:lnSpc>
              <a:spcBef>
                <a:spcPts val="1001"/>
              </a:spcBef>
              <a:buNone/>
              <a:tabLst>
                <a:tab pos="0" algn="l"/>
              </a:tabLst>
            </a:pPr>
            <a:r>
              <a:rPr lang="hu-HU" sz="2800" b="0" strike="noStrike" spc="-1" dirty="0">
                <a:solidFill>
                  <a:srgbClr val="000000"/>
                </a:solidFill>
                <a:latin typeface="Calibri"/>
              </a:rPr>
              <a:t>Története:</a:t>
            </a:r>
          </a:p>
          <a:p>
            <a:pPr marL="348120" indent="0">
              <a:lnSpc>
                <a:spcPct val="90000"/>
              </a:lnSpc>
              <a:spcBef>
                <a:spcPts val="1001"/>
              </a:spcBef>
              <a:buNone/>
              <a:tabLst>
                <a:tab pos="0" algn="l"/>
              </a:tabLst>
            </a:pPr>
            <a:r>
              <a:rPr lang="hu-HU" sz="2800" b="0" strike="noStrike" spc="-1" dirty="0">
                <a:solidFill>
                  <a:srgbClr val="000000"/>
                </a:solidFill>
                <a:latin typeface="Calibri"/>
              </a:rPr>
              <a:t>E. F. </a:t>
            </a:r>
            <a:r>
              <a:rPr lang="hu-HU" sz="2800" b="0" strike="noStrike" spc="-1" dirty="0" err="1">
                <a:solidFill>
                  <a:srgbClr val="000000"/>
                </a:solidFill>
                <a:latin typeface="Calibri"/>
              </a:rPr>
              <a:t>Codd</a:t>
            </a:r>
            <a:r>
              <a:rPr lang="hu-HU" sz="2800" b="0" strike="noStrike" spc="-1" dirty="0">
                <a:solidFill>
                  <a:srgbClr val="000000"/>
                </a:solidFill>
                <a:latin typeface="Calibri"/>
              </a:rPr>
              <a:t> vezette be:</a:t>
            </a:r>
          </a:p>
          <a:p>
            <a:pPr marL="871560" indent="0">
              <a:lnSpc>
                <a:spcPct val="110000"/>
              </a:lnSpc>
              <a:buNone/>
              <a:tabLst>
                <a:tab pos="0" algn="l"/>
              </a:tabLst>
            </a:pPr>
            <a:r>
              <a:rPr lang="hu-HU" sz="2800" b="0" strike="noStrike" spc="-1" dirty="0">
                <a:solidFill>
                  <a:srgbClr val="000000"/>
                </a:solidFill>
                <a:latin typeface="Calibri"/>
              </a:rPr>
              <a:t>1970 A </a:t>
            </a:r>
            <a:r>
              <a:rPr lang="hu-HU" sz="2800" b="0" strike="noStrike" spc="-1" dirty="0" err="1">
                <a:solidFill>
                  <a:srgbClr val="000000"/>
                </a:solidFill>
                <a:latin typeface="Calibri"/>
              </a:rPr>
              <a:t>Relational</a:t>
            </a:r>
            <a:r>
              <a:rPr lang="hu-HU" sz="2800" b="0" strike="noStrike" spc="-1" dirty="0">
                <a:solidFill>
                  <a:srgbClr val="000000"/>
                </a:solidFill>
                <a:latin typeface="Calibri"/>
              </a:rPr>
              <a:t> </a:t>
            </a:r>
            <a:r>
              <a:rPr lang="hu-HU" sz="2800" b="0" strike="noStrike" spc="-1" dirty="0" err="1">
                <a:solidFill>
                  <a:srgbClr val="000000"/>
                </a:solidFill>
                <a:latin typeface="Calibri"/>
              </a:rPr>
              <a:t>Model</a:t>
            </a:r>
            <a:r>
              <a:rPr lang="hu-HU" sz="2800" b="0" strike="noStrike" spc="-1" dirty="0">
                <a:solidFill>
                  <a:srgbClr val="000000"/>
                </a:solidFill>
                <a:latin typeface="Calibri"/>
              </a:rPr>
              <a:t> of Data </a:t>
            </a:r>
            <a:r>
              <a:rPr lang="hu-HU" sz="2800" b="0" strike="noStrike" spc="-1" dirty="0" err="1">
                <a:solidFill>
                  <a:srgbClr val="000000"/>
                </a:solidFill>
                <a:latin typeface="Calibri"/>
              </a:rPr>
              <a:t>for</a:t>
            </a:r>
            <a:r>
              <a:rPr lang="hu-HU" sz="2800" b="0" strike="noStrike" spc="-1" dirty="0">
                <a:solidFill>
                  <a:srgbClr val="000000"/>
                </a:solidFill>
                <a:latin typeface="Calibri"/>
              </a:rPr>
              <a:t> </a:t>
            </a:r>
            <a:r>
              <a:rPr lang="hu-HU" sz="2800" b="0" strike="noStrike" spc="-1" dirty="0" err="1">
                <a:solidFill>
                  <a:srgbClr val="000000"/>
                </a:solidFill>
                <a:latin typeface="Calibri"/>
              </a:rPr>
              <a:t>Large</a:t>
            </a:r>
            <a:r>
              <a:rPr lang="hu-HU" sz="2800" b="0" strike="noStrike" spc="-1" dirty="0">
                <a:solidFill>
                  <a:srgbClr val="000000"/>
                </a:solidFill>
                <a:latin typeface="Calibri"/>
              </a:rPr>
              <a:t> </a:t>
            </a:r>
            <a:r>
              <a:rPr lang="hu-HU" sz="2800" b="0" strike="noStrike" spc="-1" dirty="0" err="1">
                <a:solidFill>
                  <a:srgbClr val="000000"/>
                </a:solidFill>
                <a:latin typeface="Calibri"/>
              </a:rPr>
              <a:t>Shared</a:t>
            </a:r>
            <a:r>
              <a:rPr lang="hu-HU" sz="2800" b="0" strike="noStrike" spc="-1" dirty="0">
                <a:solidFill>
                  <a:srgbClr val="000000"/>
                </a:solidFill>
                <a:latin typeface="Calibri"/>
              </a:rPr>
              <a:t> Data Banks. </a:t>
            </a:r>
            <a:r>
              <a:rPr lang="hu-HU" sz="2800" b="0" i="1" strike="noStrike" spc="-1" dirty="0" err="1">
                <a:solidFill>
                  <a:srgbClr val="000000"/>
                </a:solidFill>
                <a:latin typeface="Calibri"/>
              </a:rPr>
              <a:t>Communications</a:t>
            </a:r>
            <a:r>
              <a:rPr lang="hu-HU" sz="2800" b="0" i="1" strike="noStrike" spc="-1" dirty="0">
                <a:solidFill>
                  <a:srgbClr val="000000"/>
                </a:solidFill>
                <a:latin typeface="Calibri"/>
              </a:rPr>
              <a:t> of ACM</a:t>
            </a:r>
            <a:r>
              <a:rPr lang="hu-HU" sz="2800" b="0" strike="noStrike" spc="-1" dirty="0">
                <a:solidFill>
                  <a:srgbClr val="000000"/>
                </a:solidFill>
                <a:latin typeface="Calibri"/>
              </a:rPr>
              <a:t>, 13(6). 377-387.</a:t>
            </a:r>
          </a:p>
          <a:p>
            <a:pPr marL="871560" indent="0">
              <a:lnSpc>
                <a:spcPct val="90000"/>
              </a:lnSpc>
              <a:spcBef>
                <a:spcPts val="1001"/>
              </a:spcBef>
              <a:buNone/>
              <a:tabLst>
                <a:tab pos="0" algn="l"/>
              </a:tabLst>
            </a:pPr>
            <a:r>
              <a:rPr lang="hu-HU" sz="2800" b="0" strike="noStrike" spc="-1" dirty="0">
                <a:solidFill>
                  <a:srgbClr val="000000"/>
                </a:solidFill>
                <a:latin typeface="Calibri"/>
              </a:rPr>
              <a:t>Link: http://www.seas.upenn.edu/~zives/03f/cis550/codd.pdf</a:t>
            </a:r>
          </a:p>
          <a:p>
            <a:pPr marL="871560" indent="0">
              <a:lnSpc>
                <a:spcPct val="110000"/>
              </a:lnSpc>
              <a:buNone/>
              <a:tabLst>
                <a:tab pos="0" algn="l"/>
              </a:tabLst>
            </a:pPr>
            <a:r>
              <a:rPr lang="hu-HU" sz="2800" b="0" strike="noStrike" spc="-1" dirty="0">
                <a:solidFill>
                  <a:srgbClr val="000000"/>
                </a:solidFill>
                <a:latin typeface="Calibri"/>
              </a:rPr>
              <a:t>1982 </a:t>
            </a:r>
            <a:r>
              <a:rPr lang="hu-HU" sz="2800" b="0" strike="noStrike" spc="-1" dirty="0" err="1">
                <a:solidFill>
                  <a:srgbClr val="000000"/>
                </a:solidFill>
                <a:latin typeface="Calibri"/>
              </a:rPr>
              <a:t>Relational</a:t>
            </a:r>
            <a:r>
              <a:rPr lang="hu-HU" sz="2800" b="0" strike="noStrike" spc="-1" dirty="0">
                <a:solidFill>
                  <a:srgbClr val="000000"/>
                </a:solidFill>
                <a:latin typeface="Calibri"/>
              </a:rPr>
              <a:t> </a:t>
            </a:r>
            <a:r>
              <a:rPr lang="hu-HU" sz="2800" b="0" strike="noStrike" spc="-1" dirty="0" err="1">
                <a:solidFill>
                  <a:srgbClr val="000000"/>
                </a:solidFill>
                <a:latin typeface="Calibri"/>
              </a:rPr>
              <a:t>Databases</a:t>
            </a:r>
            <a:r>
              <a:rPr lang="hu-HU" sz="2800" b="0" strike="noStrike" spc="-1" dirty="0">
                <a:solidFill>
                  <a:srgbClr val="000000"/>
                </a:solidFill>
                <a:latin typeface="Calibri"/>
              </a:rPr>
              <a:t>: A </a:t>
            </a:r>
            <a:r>
              <a:rPr lang="hu-HU" sz="2800" b="0" strike="noStrike" spc="-1" dirty="0" err="1">
                <a:solidFill>
                  <a:srgbClr val="000000"/>
                </a:solidFill>
                <a:latin typeface="Calibri"/>
              </a:rPr>
              <a:t>Practical</a:t>
            </a:r>
            <a:r>
              <a:rPr lang="hu-HU" sz="2800" b="0" strike="noStrike" spc="-1" dirty="0">
                <a:solidFill>
                  <a:srgbClr val="000000"/>
                </a:solidFill>
                <a:latin typeface="Calibri"/>
              </a:rPr>
              <a:t> </a:t>
            </a:r>
            <a:r>
              <a:rPr lang="hu-HU" sz="2800" b="0" strike="noStrike" spc="-1" dirty="0" err="1">
                <a:solidFill>
                  <a:srgbClr val="000000"/>
                </a:solidFill>
                <a:latin typeface="Calibri"/>
              </a:rPr>
              <a:t>Foundation</a:t>
            </a:r>
            <a:r>
              <a:rPr lang="hu-HU" sz="2800" b="0" strike="noStrike" spc="-1" dirty="0">
                <a:solidFill>
                  <a:srgbClr val="000000"/>
                </a:solidFill>
                <a:latin typeface="Calibri"/>
              </a:rPr>
              <a:t> </a:t>
            </a:r>
            <a:r>
              <a:rPr lang="hu-HU" sz="2800" b="0" strike="noStrike" spc="-1" dirty="0" err="1">
                <a:solidFill>
                  <a:srgbClr val="000000"/>
                </a:solidFill>
                <a:latin typeface="Calibri"/>
              </a:rPr>
              <a:t>for</a:t>
            </a:r>
            <a:r>
              <a:rPr lang="hu-HU" sz="2800" b="0" strike="noStrike" spc="-1" dirty="0">
                <a:solidFill>
                  <a:srgbClr val="000000"/>
                </a:solidFill>
                <a:latin typeface="Calibri"/>
              </a:rPr>
              <a:t> </a:t>
            </a:r>
            <a:r>
              <a:rPr lang="hu-HU" sz="2800" b="0" strike="noStrike" spc="-1" dirty="0" err="1">
                <a:solidFill>
                  <a:srgbClr val="000000"/>
                </a:solidFill>
                <a:latin typeface="Calibri"/>
              </a:rPr>
              <a:t>Productivity</a:t>
            </a:r>
            <a:r>
              <a:rPr lang="hu-HU" sz="2800" b="0" strike="noStrike" spc="-1" dirty="0">
                <a:solidFill>
                  <a:srgbClr val="000000"/>
                </a:solidFill>
                <a:latin typeface="Calibri"/>
              </a:rPr>
              <a:t>. </a:t>
            </a:r>
            <a:r>
              <a:rPr lang="hu-HU" sz="2800" b="0" i="1" strike="noStrike" spc="-1" dirty="0" err="1">
                <a:solidFill>
                  <a:srgbClr val="000000"/>
                </a:solidFill>
                <a:latin typeface="Calibri"/>
              </a:rPr>
              <a:t>Communication</a:t>
            </a:r>
            <a:r>
              <a:rPr lang="hu-HU" sz="2800" b="0" i="1" strike="noStrike" spc="-1" dirty="0">
                <a:solidFill>
                  <a:srgbClr val="000000"/>
                </a:solidFill>
                <a:latin typeface="Calibri"/>
              </a:rPr>
              <a:t> of ACM</a:t>
            </a:r>
            <a:r>
              <a:rPr lang="hu-HU" sz="2800" b="0" strike="noStrike" spc="-1" dirty="0">
                <a:solidFill>
                  <a:srgbClr val="000000"/>
                </a:solidFill>
                <a:latin typeface="Calibri"/>
              </a:rPr>
              <a:t>, 109-117.</a:t>
            </a:r>
          </a:p>
          <a:p>
            <a:pPr indent="0">
              <a:lnSpc>
                <a:spcPct val="110000"/>
              </a:lnSpc>
              <a:buNone/>
              <a:tabLst>
                <a:tab pos="0" algn="l"/>
              </a:tabLst>
            </a:pPr>
            <a:r>
              <a:rPr lang="hu-HU" sz="2800" b="0" strike="noStrike" spc="-1" dirty="0">
                <a:solidFill>
                  <a:srgbClr val="000000"/>
                </a:solidFill>
                <a:latin typeface="Calibri"/>
              </a:rPr>
              <a:t>1970-ban publikált egy cikkben azt javasolta, hogy az adatokat táblázatokban, </a:t>
            </a:r>
            <a:r>
              <a:rPr lang="hu-HU" sz="2800" b="1" strike="noStrike" spc="-1" dirty="0">
                <a:solidFill>
                  <a:srgbClr val="000000"/>
                </a:solidFill>
                <a:latin typeface="Calibri"/>
              </a:rPr>
              <a:t>relációkban </a:t>
            </a:r>
            <a:r>
              <a:rPr lang="hu-HU" sz="2800" b="0" strike="noStrike" spc="-1" dirty="0">
                <a:solidFill>
                  <a:srgbClr val="000000"/>
                </a:solidFill>
                <a:latin typeface="Calibri"/>
              </a:rPr>
              <a:t>tárolják. Az elméletére alapozva jött létre a relációs adatmodell, es erre épülve jöttek létre a relációs adatmodellen alapuló relációs adatbázis-kezelők.</a:t>
            </a:r>
          </a:p>
          <a:p>
            <a:pPr indent="0">
              <a:lnSpc>
                <a:spcPct val="110000"/>
              </a:lnSpc>
              <a:buNone/>
              <a:tabLst>
                <a:tab pos="0" algn="l"/>
              </a:tabLst>
            </a:pPr>
            <a:r>
              <a:rPr lang="hu-HU" sz="2800" b="0" strike="noStrike" spc="-1" dirty="0">
                <a:solidFill>
                  <a:srgbClr val="000000"/>
                </a:solidFill>
                <a:latin typeface="Calibri"/>
              </a:rPr>
              <a:t>1980-as évektől kezdve a legelterjedtebb adatmodell.</a:t>
            </a:r>
          </a:p>
          <a:p>
            <a:pPr indent="0">
              <a:lnSpc>
                <a:spcPct val="90000"/>
              </a:lnSpc>
              <a:spcBef>
                <a:spcPts val="1001"/>
              </a:spcBef>
              <a:buNone/>
              <a:tabLst>
                <a:tab pos="0" algn="l"/>
              </a:tabLst>
            </a:pPr>
            <a:endParaRPr lang="hu-HU" sz="2800" b="0"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PlaceHolder 1"/>
          <p:cNvSpPr>
            <a:spLocks noGrp="1"/>
          </p:cNvSpPr>
          <p:nvPr>
            <p:ph/>
          </p:nvPr>
        </p:nvSpPr>
        <p:spPr>
          <a:xfrm>
            <a:off x="169816" y="520559"/>
            <a:ext cx="11834949" cy="5919429"/>
          </a:xfrm>
          <a:prstGeom prst="rect">
            <a:avLst/>
          </a:prstGeom>
          <a:noFill/>
          <a:ln w="0">
            <a:noFill/>
          </a:ln>
        </p:spPr>
        <p:txBody>
          <a:bodyPr anchor="t">
            <a:normAutofit/>
          </a:bodyPr>
          <a:lstStyle/>
          <a:p>
            <a:pPr indent="0">
              <a:lnSpc>
                <a:spcPct val="90000"/>
              </a:lnSpc>
              <a:spcBef>
                <a:spcPts val="1001"/>
              </a:spcBef>
              <a:buNone/>
              <a:tabLst>
                <a:tab pos="0" algn="l"/>
              </a:tabLst>
            </a:pPr>
            <a:r>
              <a:rPr lang="hu-HU" sz="2800" b="1" strike="noStrike" spc="-1" dirty="0">
                <a:solidFill>
                  <a:srgbClr val="000000"/>
                </a:solidFill>
                <a:latin typeface="Calibri"/>
              </a:rPr>
              <a:t>Objektumorientált modell</a:t>
            </a:r>
            <a:endParaRPr lang="hu-HU" sz="2800" b="0" strike="noStrike" spc="-1" dirty="0">
              <a:solidFill>
                <a:srgbClr val="000000"/>
              </a:solidFill>
              <a:latin typeface="Calibri"/>
            </a:endParaRPr>
          </a:p>
          <a:p>
            <a:pPr indent="0">
              <a:lnSpc>
                <a:spcPct val="90000"/>
              </a:lnSpc>
              <a:spcBef>
                <a:spcPts val="1001"/>
              </a:spcBef>
              <a:buNone/>
              <a:tabLst>
                <a:tab pos="0" algn="l"/>
              </a:tabLst>
            </a:pPr>
            <a:r>
              <a:rPr lang="hu-HU" sz="2800" b="0" strike="noStrike" spc="-1" dirty="0">
                <a:solidFill>
                  <a:srgbClr val="000000"/>
                </a:solidFill>
                <a:latin typeface="Calibri"/>
              </a:rPr>
              <a:t>A modellek rendelkeznek az objektumorientált programozási nyelvek összes tulajdonságával.</a:t>
            </a:r>
          </a:p>
          <a:p>
            <a:pPr indent="0">
              <a:lnSpc>
                <a:spcPct val="90000"/>
              </a:lnSpc>
              <a:spcBef>
                <a:spcPts val="1001"/>
              </a:spcBef>
              <a:buNone/>
              <a:tabLst>
                <a:tab pos="0" algn="l"/>
              </a:tabLst>
            </a:pPr>
            <a:endParaRPr lang="hu-HU" sz="2800" b="0" strike="noStrike" spc="-1" dirty="0">
              <a:solidFill>
                <a:srgbClr val="000000"/>
              </a:solidFill>
              <a:latin typeface="Calibri"/>
            </a:endParaRPr>
          </a:p>
          <a:p>
            <a:pPr indent="0">
              <a:lnSpc>
                <a:spcPct val="90000"/>
              </a:lnSpc>
              <a:spcBef>
                <a:spcPts val="1001"/>
              </a:spcBef>
              <a:buNone/>
              <a:tabLst>
                <a:tab pos="0" algn="l"/>
              </a:tabLst>
            </a:pPr>
            <a:r>
              <a:rPr lang="hu-HU" sz="2800" b="1" strike="noStrike" spc="-1" dirty="0">
                <a:solidFill>
                  <a:srgbClr val="000000"/>
                </a:solidFill>
                <a:latin typeface="Calibri"/>
              </a:rPr>
              <a:t>Objektum-relációs modell</a:t>
            </a:r>
            <a:endParaRPr lang="hu-HU" sz="2800" b="0" strike="noStrike" spc="-1" dirty="0">
              <a:solidFill>
                <a:srgbClr val="000000"/>
              </a:solidFill>
              <a:latin typeface="Calibri"/>
            </a:endParaRPr>
          </a:p>
          <a:p>
            <a:pPr indent="0">
              <a:lnSpc>
                <a:spcPct val="90000"/>
              </a:lnSpc>
              <a:spcBef>
                <a:spcPts val="1001"/>
              </a:spcBef>
              <a:buNone/>
              <a:tabLst>
                <a:tab pos="0" algn="l"/>
              </a:tabLst>
            </a:pPr>
            <a:r>
              <a:rPr lang="hu-HU" sz="2800" b="0" strike="noStrike" spc="-1" dirty="0">
                <a:solidFill>
                  <a:srgbClr val="000000"/>
                </a:solidFill>
                <a:latin typeface="Calibri"/>
              </a:rPr>
              <a:t>A modell objektumközpontú elemekkel, tulajdonságokkal (osztályok, egységbezárás, öröklés stb.) bővíti ki a relációs modellt.</a:t>
            </a:r>
          </a:p>
          <a:p>
            <a:pPr indent="0">
              <a:lnSpc>
                <a:spcPct val="90000"/>
              </a:lnSpc>
              <a:spcBef>
                <a:spcPts val="1001"/>
              </a:spcBef>
              <a:buNone/>
              <a:tabLst>
                <a:tab pos="0" algn="l"/>
              </a:tabLst>
            </a:pPr>
            <a:r>
              <a:rPr lang="hu-HU" sz="2800" b="0" strike="noStrike" spc="-1" dirty="0">
                <a:solidFill>
                  <a:srgbClr val="000000"/>
                </a:solidFill>
                <a:latin typeface="Calibri"/>
              </a:rPr>
              <a:t>Az osztály a relációnak felel meg. Az osztályok példányai az objektumok.</a:t>
            </a:r>
          </a:p>
          <a:p>
            <a:pPr indent="0">
              <a:lnSpc>
                <a:spcPct val="90000"/>
              </a:lnSpc>
              <a:spcBef>
                <a:spcPts val="1001"/>
              </a:spcBef>
              <a:buNone/>
              <a:tabLst>
                <a:tab pos="0" algn="l"/>
              </a:tabLst>
            </a:pPr>
            <a:r>
              <a:rPr lang="hu-HU" sz="2800" b="0" strike="noStrike" spc="-1" dirty="0">
                <a:solidFill>
                  <a:srgbClr val="000000"/>
                </a:solidFill>
                <a:latin typeface="Calibri"/>
              </a:rPr>
              <a:t>Az objektumok közötti kapcsolatokat gyakran </a:t>
            </a:r>
            <a:r>
              <a:rPr lang="hu-HU" sz="2800" b="0" i="1" strike="noStrike" spc="-1" dirty="0">
                <a:solidFill>
                  <a:srgbClr val="000000"/>
                </a:solidFill>
                <a:latin typeface="Calibri"/>
              </a:rPr>
              <a:t>asszociációknak </a:t>
            </a:r>
            <a:r>
              <a:rPr lang="hu-HU" sz="2800" b="0" strike="noStrike" spc="-1" dirty="0">
                <a:solidFill>
                  <a:srgbClr val="000000"/>
                </a:solidFill>
                <a:latin typeface="Calibri"/>
              </a:rPr>
              <a:t>nevezzük. Lehetővé teszi összetett adattípusok használatát.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PlaceHolder 1"/>
          <p:cNvSpPr>
            <a:spLocks noGrp="1"/>
          </p:cNvSpPr>
          <p:nvPr>
            <p:ph/>
          </p:nvPr>
        </p:nvSpPr>
        <p:spPr>
          <a:xfrm>
            <a:off x="772920" y="506160"/>
            <a:ext cx="10515240" cy="5747400"/>
          </a:xfrm>
          <a:prstGeom prst="rect">
            <a:avLst/>
          </a:prstGeom>
          <a:noFill/>
          <a:ln w="0">
            <a:noFill/>
          </a:ln>
        </p:spPr>
        <p:txBody>
          <a:bodyPr anchor="t">
            <a:normAutofit lnSpcReduction="10000"/>
          </a:bodyPr>
          <a:lstStyle/>
          <a:p>
            <a:pPr indent="0">
              <a:lnSpc>
                <a:spcPct val="100000"/>
              </a:lnSpc>
              <a:buNone/>
              <a:tabLst>
                <a:tab pos="0" algn="l"/>
              </a:tabLst>
            </a:pPr>
            <a:r>
              <a:rPr lang="hu-HU" sz="3200" b="1" strike="noStrike" spc="-1">
                <a:solidFill>
                  <a:srgbClr val="000000"/>
                </a:solidFill>
                <a:latin typeface="Calibri"/>
              </a:rPr>
              <a:t>Adatbázis (Database, DB)</a:t>
            </a:r>
            <a:endParaRPr lang="hu-HU" sz="3200" b="0" strike="noStrike" spc="-1">
              <a:solidFill>
                <a:srgbClr val="000000"/>
              </a:solidFill>
              <a:latin typeface="Calibri"/>
            </a:endParaRPr>
          </a:p>
          <a:p>
            <a:pPr indent="0">
              <a:lnSpc>
                <a:spcPct val="100000"/>
              </a:lnSpc>
              <a:buNone/>
              <a:tabLst>
                <a:tab pos="0" algn="l"/>
              </a:tabLst>
            </a:pPr>
            <a:endParaRPr lang="hu-HU" sz="2400" b="0" strike="noStrike" spc="-1">
              <a:solidFill>
                <a:srgbClr val="000000"/>
              </a:solidFill>
              <a:latin typeface="Calibri"/>
            </a:endParaRPr>
          </a:p>
          <a:p>
            <a:pPr indent="0">
              <a:lnSpc>
                <a:spcPct val="100000"/>
              </a:lnSpc>
              <a:buNone/>
              <a:tabLst>
                <a:tab pos="0" algn="l"/>
              </a:tabLst>
            </a:pPr>
            <a:r>
              <a:rPr lang="hu-HU" sz="2400" b="1" strike="noStrike" spc="-1">
                <a:solidFill>
                  <a:srgbClr val="000000"/>
                </a:solidFill>
                <a:latin typeface="Calibri"/>
              </a:rPr>
              <a:t>Az </a:t>
            </a:r>
            <a:r>
              <a:rPr lang="hu-HU" sz="2400" b="1" strike="noStrike" cap="all" spc="-1">
                <a:solidFill>
                  <a:srgbClr val="000000"/>
                </a:solidFill>
                <a:latin typeface="Calibri"/>
              </a:rPr>
              <a:t>Adatbázis</a:t>
            </a:r>
            <a:r>
              <a:rPr lang="hu-HU" sz="2400" b="1" strike="noStrike" spc="-1">
                <a:solidFill>
                  <a:srgbClr val="000000"/>
                </a:solidFill>
                <a:latin typeface="Calibri"/>
              </a:rPr>
              <a:t>, logikailag összefüggő, meghatározott szerkezetben tárolt adatok halmaza, amelyből a későbbiekben információt tudunk majd nyerni.</a:t>
            </a:r>
            <a:endParaRPr lang="hu-HU" sz="2400" b="0" strike="noStrike" spc="-1">
              <a:solidFill>
                <a:srgbClr val="000000"/>
              </a:solidFill>
              <a:latin typeface="Calibri"/>
            </a:endParaRPr>
          </a:p>
          <a:p>
            <a:pPr indent="0">
              <a:lnSpc>
                <a:spcPct val="100000"/>
              </a:lnSpc>
              <a:buNone/>
              <a:tabLst>
                <a:tab pos="0" algn="l"/>
              </a:tabLst>
            </a:pPr>
            <a:endParaRPr lang="hu-HU" sz="2400" b="0" strike="noStrike" spc="-1">
              <a:solidFill>
                <a:srgbClr val="000000"/>
              </a:solidFill>
              <a:latin typeface="Calibri"/>
            </a:endParaRPr>
          </a:p>
          <a:p>
            <a:pPr indent="0">
              <a:lnSpc>
                <a:spcPct val="100000"/>
              </a:lnSpc>
              <a:buNone/>
              <a:tabLst>
                <a:tab pos="0" algn="l"/>
              </a:tabLst>
            </a:pPr>
            <a:r>
              <a:rPr lang="hu-HU" sz="2400" b="0" strike="noStrike" spc="-1">
                <a:solidFill>
                  <a:srgbClr val="000000"/>
                </a:solidFill>
                <a:latin typeface="Calibri"/>
              </a:rPr>
              <a:t>Adatbázisokat azért hozunk létre, mert szeretnénk információinkat adattá kódolva úgy eljuttatni másokhoz, hogy azok </a:t>
            </a:r>
          </a:p>
          <a:p>
            <a:pPr marL="358920" indent="0">
              <a:lnSpc>
                <a:spcPct val="100000"/>
              </a:lnSpc>
              <a:buNone/>
              <a:tabLst>
                <a:tab pos="0" algn="l"/>
              </a:tabLst>
            </a:pPr>
            <a:r>
              <a:rPr lang="hu-HU" sz="2400" b="0" strike="noStrike" spc="-1">
                <a:solidFill>
                  <a:srgbClr val="000000"/>
                </a:solidFill>
                <a:latin typeface="Calibri"/>
              </a:rPr>
              <a:t>akár </a:t>
            </a:r>
            <a:r>
              <a:rPr lang="hu-HU" sz="2400" b="0" u="sng" strike="noStrike" spc="-1">
                <a:solidFill>
                  <a:srgbClr val="000000"/>
                </a:solidFill>
                <a:uFillTx/>
                <a:latin typeface="Calibri"/>
              </a:rPr>
              <a:t>térbeli</a:t>
            </a:r>
            <a:r>
              <a:rPr lang="hu-HU" sz="2400" b="0" strike="noStrike" spc="-1">
                <a:solidFill>
                  <a:srgbClr val="000000"/>
                </a:solidFill>
                <a:latin typeface="Calibri"/>
              </a:rPr>
              <a:t>, </a:t>
            </a:r>
          </a:p>
          <a:p>
            <a:pPr marL="358920" indent="0">
              <a:lnSpc>
                <a:spcPct val="100000"/>
              </a:lnSpc>
              <a:buNone/>
              <a:tabLst>
                <a:tab pos="0" algn="l"/>
              </a:tabLst>
            </a:pPr>
            <a:r>
              <a:rPr lang="hu-HU" sz="2400" b="0" strike="noStrike" spc="-1">
                <a:solidFill>
                  <a:srgbClr val="000000"/>
                </a:solidFill>
                <a:latin typeface="Calibri"/>
              </a:rPr>
              <a:t>akár </a:t>
            </a:r>
            <a:r>
              <a:rPr lang="hu-HU" sz="2400" b="0" u="sng" strike="noStrike" spc="-1">
                <a:solidFill>
                  <a:srgbClr val="000000"/>
                </a:solidFill>
                <a:uFillTx/>
                <a:latin typeface="Calibri"/>
              </a:rPr>
              <a:t>időbeli</a:t>
            </a:r>
            <a:endParaRPr lang="hu-HU" sz="2400" b="0" strike="noStrike" spc="-1">
              <a:solidFill>
                <a:srgbClr val="000000"/>
              </a:solidFill>
              <a:latin typeface="Calibri"/>
            </a:endParaRPr>
          </a:p>
          <a:p>
            <a:pPr indent="0">
              <a:lnSpc>
                <a:spcPct val="100000"/>
              </a:lnSpc>
              <a:buNone/>
              <a:tabLst>
                <a:tab pos="0" algn="l"/>
              </a:tabLst>
            </a:pPr>
            <a:r>
              <a:rPr lang="hu-HU" sz="2400" b="0" strike="noStrike" spc="-1">
                <a:solidFill>
                  <a:srgbClr val="000000"/>
                </a:solidFill>
                <a:latin typeface="Calibri"/>
              </a:rPr>
              <a:t>eltéréssel tudjanak információhoz jutni az adatok dekódolásával.</a:t>
            </a:r>
          </a:p>
          <a:p>
            <a:pPr indent="0">
              <a:lnSpc>
                <a:spcPct val="90000"/>
              </a:lnSpc>
              <a:spcBef>
                <a:spcPts val="1001"/>
              </a:spcBef>
              <a:buNone/>
              <a:tabLst>
                <a:tab pos="0" algn="l"/>
              </a:tabLst>
            </a:pPr>
            <a:r>
              <a:rPr lang="hu-HU" sz="2400" b="1" strike="noStrike" spc="-1">
                <a:solidFill>
                  <a:srgbClr val="000000"/>
                </a:solidFill>
                <a:latin typeface="Calibri"/>
              </a:rPr>
              <a:t> Egy adathalmaz</a:t>
            </a:r>
            <a:r>
              <a:rPr lang="hu-HU" sz="2400" b="0" strike="noStrike" spc="-1">
                <a:solidFill>
                  <a:srgbClr val="000000"/>
                </a:solidFill>
                <a:latin typeface="Calibri"/>
              </a:rPr>
              <a:t> önmagában </a:t>
            </a:r>
            <a:r>
              <a:rPr lang="hu-HU" sz="2400" b="1" strike="noStrike" spc="-1">
                <a:solidFill>
                  <a:srgbClr val="000000"/>
                </a:solidFill>
                <a:latin typeface="Calibri"/>
              </a:rPr>
              <a:t>még nem adatbázis</a:t>
            </a:r>
            <a:r>
              <a:rPr lang="hu-HU" sz="2400" b="0" strike="noStrike" spc="-1">
                <a:solidFill>
                  <a:srgbClr val="000000"/>
                </a:solidFill>
                <a:latin typeface="Calibri"/>
              </a:rPr>
              <a:t>, mert hiába tartalmaz sok adatot, azok között hiába ismerhető fel esetleg logikai összefüggés, ha olyan kötetlen szerkezetű, amelyben semmilyen szabályszerűség nem ismerhető fel és így nem elemezhető egy előre meghatározott szempont szerint.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PlaceHolder 1"/>
          <p:cNvSpPr>
            <a:spLocks noGrp="1"/>
          </p:cNvSpPr>
          <p:nvPr>
            <p:ph/>
          </p:nvPr>
        </p:nvSpPr>
        <p:spPr>
          <a:xfrm>
            <a:off x="438120" y="419040"/>
            <a:ext cx="11429640" cy="5924160"/>
          </a:xfrm>
          <a:prstGeom prst="rect">
            <a:avLst/>
          </a:prstGeom>
          <a:noFill/>
          <a:ln w="0">
            <a:noFill/>
          </a:ln>
        </p:spPr>
        <p:txBody>
          <a:bodyPr anchor="t">
            <a:normAutofit fontScale="92500" lnSpcReduction="10000"/>
          </a:bodyPr>
          <a:lstStyle/>
          <a:p>
            <a:pPr indent="0">
              <a:lnSpc>
                <a:spcPct val="90000"/>
              </a:lnSpc>
              <a:spcAft>
                <a:spcPts val="1199"/>
              </a:spcAft>
              <a:buNone/>
              <a:tabLst>
                <a:tab pos="0" algn="l"/>
              </a:tabLst>
            </a:pPr>
            <a:r>
              <a:rPr lang="hu-HU" sz="3200" b="1" strike="noStrike" spc="-1" dirty="0">
                <a:solidFill>
                  <a:srgbClr val="000000"/>
                </a:solidFill>
                <a:latin typeface="Calibri"/>
              </a:rPr>
              <a:t>Edgar Frank </a:t>
            </a:r>
            <a:r>
              <a:rPr lang="hu-HU" sz="3200" b="1" strike="noStrike" spc="-1" dirty="0" err="1">
                <a:solidFill>
                  <a:srgbClr val="000000"/>
                </a:solidFill>
                <a:latin typeface="Calibri"/>
              </a:rPr>
              <a:t>Codd</a:t>
            </a:r>
            <a:r>
              <a:rPr lang="hu-HU" sz="3200" b="1" strike="noStrike" spc="-1" dirty="0">
                <a:solidFill>
                  <a:srgbClr val="000000"/>
                </a:solidFill>
                <a:latin typeface="Calibri"/>
              </a:rPr>
              <a:t> 12 szabálya</a:t>
            </a:r>
            <a:endParaRPr lang="hu-HU" sz="3200" b="0" strike="noStrike" spc="-1" dirty="0">
              <a:solidFill>
                <a:srgbClr val="000000"/>
              </a:solidFill>
              <a:latin typeface="Calibri"/>
            </a:endParaRPr>
          </a:p>
          <a:p>
            <a:pPr indent="0">
              <a:lnSpc>
                <a:spcPct val="100000"/>
              </a:lnSpc>
              <a:buNone/>
              <a:tabLst>
                <a:tab pos="0" algn="l"/>
              </a:tabLst>
            </a:pPr>
            <a:r>
              <a:rPr lang="hu-HU" sz="2800" b="1" strike="noStrike" spc="-1" dirty="0">
                <a:solidFill>
                  <a:srgbClr val="000000"/>
                </a:solidFill>
                <a:latin typeface="Calibri"/>
              </a:rPr>
              <a:t>1. Az egységes megjelenésű információ szabálya</a:t>
            </a:r>
            <a:endParaRPr lang="hu-HU" sz="2800" b="0" strike="noStrike" spc="-1" dirty="0">
              <a:solidFill>
                <a:srgbClr val="000000"/>
              </a:solidFill>
              <a:latin typeface="Calibri"/>
            </a:endParaRPr>
          </a:p>
          <a:p>
            <a:pPr marL="358920" indent="0">
              <a:lnSpc>
                <a:spcPct val="100000"/>
              </a:lnSpc>
              <a:buNone/>
              <a:tabLst>
                <a:tab pos="0" algn="l"/>
              </a:tabLst>
            </a:pPr>
            <a:r>
              <a:rPr lang="hu-HU" sz="2800" b="0" strike="noStrike" spc="-1" dirty="0">
                <a:solidFill>
                  <a:srgbClr val="000000"/>
                </a:solidFill>
                <a:latin typeface="Calibri"/>
              </a:rPr>
              <a:t>Az adatbázisban szereplő összes információt egy, és csak egy megadott formában (adatmodellben) lehet ábrázolni, nevezetesen táblázatok sorainak oszlopértékeiben.</a:t>
            </a:r>
          </a:p>
          <a:p>
            <a:pPr indent="0">
              <a:lnSpc>
                <a:spcPct val="100000"/>
              </a:lnSpc>
              <a:buNone/>
              <a:tabLst>
                <a:tab pos="0" algn="l"/>
              </a:tabLst>
            </a:pPr>
            <a:r>
              <a:rPr lang="hu-HU" sz="2800" b="1" strike="noStrike" spc="-1" dirty="0">
                <a:solidFill>
                  <a:srgbClr val="000000"/>
                </a:solidFill>
                <a:latin typeface="Calibri"/>
              </a:rPr>
              <a:t>2. Garantált </a:t>
            </a:r>
            <a:r>
              <a:rPr lang="hu-HU" sz="2800" b="1" strike="noStrike" spc="-1" dirty="0" err="1">
                <a:solidFill>
                  <a:srgbClr val="000000"/>
                </a:solidFill>
                <a:latin typeface="Calibri"/>
              </a:rPr>
              <a:t>lokalizálhatóság</a:t>
            </a:r>
            <a:r>
              <a:rPr lang="hu-HU" sz="2800" b="1" strike="noStrike" spc="-1" dirty="0">
                <a:solidFill>
                  <a:srgbClr val="000000"/>
                </a:solidFill>
                <a:latin typeface="Calibri"/>
              </a:rPr>
              <a:t> szabálya </a:t>
            </a:r>
            <a:endParaRPr lang="hu-HU" sz="2800" b="0" strike="noStrike" spc="-1" dirty="0">
              <a:solidFill>
                <a:srgbClr val="000000"/>
              </a:solidFill>
              <a:latin typeface="Calibri"/>
            </a:endParaRPr>
          </a:p>
          <a:p>
            <a:pPr marL="358920" indent="0">
              <a:lnSpc>
                <a:spcPct val="100000"/>
              </a:lnSpc>
              <a:buNone/>
              <a:tabLst>
                <a:tab pos="0" algn="l"/>
              </a:tabLst>
            </a:pPr>
            <a:r>
              <a:rPr lang="hu-HU" sz="2800" b="0" strike="noStrike" spc="-1" dirty="0">
                <a:solidFill>
                  <a:srgbClr val="000000"/>
                </a:solidFill>
                <a:latin typeface="Calibri"/>
              </a:rPr>
              <a:t>Az adatbázisban minden egyes skaláris értékre </a:t>
            </a:r>
            <a:r>
              <a:rPr lang="hu-HU" sz="2800" b="0" strike="noStrike" spc="-1" dirty="0" err="1">
                <a:solidFill>
                  <a:srgbClr val="000000"/>
                </a:solidFill>
                <a:latin typeface="Calibri"/>
              </a:rPr>
              <a:t>logikailag</a:t>
            </a:r>
            <a:r>
              <a:rPr lang="hu-HU" sz="2800" b="0" strike="noStrike" spc="-1" dirty="0">
                <a:solidFill>
                  <a:srgbClr val="000000"/>
                </a:solidFill>
                <a:latin typeface="Calibri"/>
              </a:rPr>
              <a:t> úgy kell hivatkozni, hogy megadjuk az azt tartalmazó táblázat és az oszlop nevét, valamint a megfelelő sor elsődleges kulcsának az értékét. (</a:t>
            </a:r>
            <a:r>
              <a:rPr lang="hu-HU" sz="2800" b="0" u="sng" strike="noStrike" spc="-1" dirty="0">
                <a:solidFill>
                  <a:srgbClr val="000000"/>
                </a:solidFill>
                <a:latin typeface="Calibri"/>
              </a:rPr>
              <a:t>sor egyértelmű azonosítása</a:t>
            </a:r>
            <a:r>
              <a:rPr lang="hu-HU" sz="2800" b="0" strike="noStrike" spc="-1" dirty="0">
                <a:solidFill>
                  <a:srgbClr val="000000"/>
                </a:solidFill>
                <a:latin typeface="Calibri"/>
              </a:rPr>
              <a:t>)</a:t>
            </a:r>
          </a:p>
          <a:p>
            <a:pPr indent="0">
              <a:lnSpc>
                <a:spcPct val="100000"/>
              </a:lnSpc>
              <a:buNone/>
              <a:tabLst>
                <a:tab pos="0" algn="l"/>
              </a:tabLst>
            </a:pPr>
            <a:r>
              <a:rPr lang="hu-HU" sz="2800" b="1" strike="noStrike" spc="-1" dirty="0">
                <a:solidFill>
                  <a:srgbClr val="000000"/>
                </a:solidFill>
                <a:latin typeface="Calibri"/>
              </a:rPr>
              <a:t>3. A NULL értékek egységes kezelése</a:t>
            </a:r>
            <a:endParaRPr lang="hu-HU" sz="2800" b="0" strike="noStrike" spc="-1" dirty="0">
              <a:solidFill>
                <a:srgbClr val="000000"/>
              </a:solidFill>
              <a:latin typeface="Calibri"/>
            </a:endParaRPr>
          </a:p>
          <a:p>
            <a:pPr marL="358920" indent="0">
              <a:lnSpc>
                <a:spcPct val="100000"/>
              </a:lnSpc>
              <a:buNone/>
              <a:tabLst>
                <a:tab pos="0" algn="l"/>
              </a:tabLst>
            </a:pPr>
            <a:r>
              <a:rPr lang="hu-HU" sz="2800" b="0" strike="noStrike" spc="-1" dirty="0">
                <a:solidFill>
                  <a:srgbClr val="000000"/>
                </a:solidFill>
                <a:latin typeface="Calibri"/>
              </a:rPr>
              <a:t>Az adatbázis-kezelő rendszernek (DBMS) olyan egységes módszerrel kell támogatnia a hiányzó vagy nem ismert információ kezelését, amely eltér az összes „rendes” érték kezelésétől, továbbá független az adattípustól.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PlaceHolder 1"/>
          <p:cNvSpPr>
            <a:spLocks noGrp="1"/>
          </p:cNvSpPr>
          <p:nvPr>
            <p:ph/>
          </p:nvPr>
        </p:nvSpPr>
        <p:spPr>
          <a:xfrm>
            <a:off x="195943" y="339634"/>
            <a:ext cx="11861074" cy="6217920"/>
          </a:xfrm>
          <a:prstGeom prst="rect">
            <a:avLst/>
          </a:prstGeom>
          <a:noFill/>
          <a:ln w="0">
            <a:noFill/>
          </a:ln>
        </p:spPr>
        <p:txBody>
          <a:bodyPr anchor="t">
            <a:normAutofit fontScale="96000" lnSpcReduction="10000"/>
          </a:bodyPr>
          <a:lstStyle/>
          <a:p>
            <a:pPr indent="0">
              <a:lnSpc>
                <a:spcPct val="110000"/>
              </a:lnSpc>
              <a:buNone/>
              <a:tabLst>
                <a:tab pos="0" algn="l"/>
              </a:tabLst>
            </a:pPr>
            <a:r>
              <a:rPr lang="hu-HU" sz="2800" b="1" strike="noStrike" spc="-1" dirty="0">
                <a:solidFill>
                  <a:srgbClr val="000000"/>
                </a:solidFill>
                <a:latin typeface="Calibri"/>
              </a:rPr>
              <a:t>4. A relációs modell alapján aktív online katalógust kell üzemben tartani </a:t>
            </a:r>
            <a:endParaRPr lang="hu-HU" sz="2800" b="0" strike="noStrike" spc="-1" dirty="0">
              <a:solidFill>
                <a:srgbClr val="000000"/>
              </a:solidFill>
              <a:latin typeface="Calibri"/>
            </a:endParaRPr>
          </a:p>
          <a:p>
            <a:pPr marL="371880" indent="0">
              <a:lnSpc>
                <a:spcPct val="110000"/>
              </a:lnSpc>
              <a:buNone/>
              <a:tabLst>
                <a:tab pos="0" algn="l"/>
              </a:tabLst>
            </a:pPr>
            <a:r>
              <a:rPr lang="hu-HU" sz="2800" b="0" strike="noStrike" spc="-1" dirty="0">
                <a:solidFill>
                  <a:srgbClr val="000000"/>
                </a:solidFill>
                <a:latin typeface="Calibri"/>
              </a:rPr>
              <a:t>A rendszernek támogatnia kell egy </a:t>
            </a:r>
            <a:r>
              <a:rPr lang="hu-HU" sz="2800" b="0" u="sng" strike="noStrike" spc="-1" dirty="0">
                <a:solidFill>
                  <a:srgbClr val="000000"/>
                </a:solidFill>
                <a:latin typeface="Calibri"/>
              </a:rPr>
              <a:t>online</a:t>
            </a:r>
            <a:r>
              <a:rPr lang="hu-HU" sz="2800" b="0" strike="noStrike" spc="-1" dirty="0">
                <a:solidFill>
                  <a:srgbClr val="000000"/>
                </a:solidFill>
                <a:latin typeface="Calibri"/>
              </a:rPr>
              <a:t>, beépített katalógust, amelyet a feljogosított felhasználók a lekérdező nyelv segítségével ugyanúgy le tudnak kérdezni, mint a közönséges táblákat.</a:t>
            </a:r>
          </a:p>
          <a:p>
            <a:pPr indent="0">
              <a:lnSpc>
                <a:spcPct val="110000"/>
              </a:lnSpc>
              <a:buNone/>
              <a:tabLst>
                <a:tab pos="0" algn="l"/>
              </a:tabLst>
            </a:pPr>
            <a:r>
              <a:rPr lang="hu-HU" sz="2800" b="1" strike="noStrike" spc="-1" dirty="0">
                <a:solidFill>
                  <a:srgbClr val="000000"/>
                </a:solidFill>
                <a:latin typeface="Calibri"/>
              </a:rPr>
              <a:t>5. A teljes körű „adatnyelv” szabálya</a:t>
            </a:r>
            <a:endParaRPr lang="hu-HU" sz="2800" b="0" strike="noStrike" spc="-1" dirty="0">
              <a:solidFill>
                <a:srgbClr val="000000"/>
              </a:solidFill>
              <a:latin typeface="Calibri"/>
            </a:endParaRPr>
          </a:p>
          <a:p>
            <a:pPr marL="371880" indent="0">
              <a:lnSpc>
                <a:spcPct val="110000"/>
              </a:lnSpc>
              <a:buNone/>
              <a:tabLst>
                <a:tab pos="0" algn="l"/>
              </a:tabLst>
            </a:pPr>
            <a:r>
              <a:rPr lang="hu-HU" sz="2800" b="0" strike="noStrike" spc="-1" dirty="0">
                <a:solidFill>
                  <a:srgbClr val="000000"/>
                </a:solidFill>
                <a:latin typeface="Calibri"/>
              </a:rPr>
              <a:t>A rendszernek legalább egy olyan relációs nyelvet kell támogatnia, amelynek </a:t>
            </a:r>
          </a:p>
          <a:p>
            <a:pPr marL="643680" indent="0">
              <a:lnSpc>
                <a:spcPct val="110000"/>
              </a:lnSpc>
              <a:buNone/>
              <a:tabLst>
                <a:tab pos="0" algn="l"/>
              </a:tabLst>
            </a:pPr>
            <a:r>
              <a:rPr lang="hu-HU" sz="2800" b="0" strike="noStrike" spc="-1" dirty="0">
                <a:solidFill>
                  <a:srgbClr val="000000"/>
                </a:solidFill>
                <a:latin typeface="Calibri"/>
              </a:rPr>
              <a:t>(a) lineáris a szintaxisa, </a:t>
            </a:r>
          </a:p>
          <a:p>
            <a:pPr marL="643680" indent="0">
              <a:lnSpc>
                <a:spcPct val="110000"/>
              </a:lnSpc>
              <a:buNone/>
              <a:tabLst>
                <a:tab pos="0" algn="l"/>
              </a:tabLst>
            </a:pPr>
            <a:r>
              <a:rPr lang="hu-HU" sz="2800" b="0" strike="noStrike" spc="-1" dirty="0">
                <a:solidFill>
                  <a:srgbClr val="000000"/>
                </a:solidFill>
                <a:latin typeface="Calibri"/>
              </a:rPr>
              <a:t>(b) interaktívan és az alkalmazásokhoz készített programokon belül is lehet használni,</a:t>
            </a:r>
          </a:p>
          <a:p>
            <a:pPr marL="643680" indent="0">
              <a:lnSpc>
                <a:spcPct val="110000"/>
              </a:lnSpc>
              <a:buNone/>
              <a:tabLst>
                <a:tab pos="0" algn="l"/>
              </a:tabLst>
            </a:pPr>
            <a:r>
              <a:rPr lang="hu-HU" sz="2800" b="0" strike="noStrike" spc="-1" dirty="0">
                <a:solidFill>
                  <a:srgbClr val="000000"/>
                </a:solidFill>
                <a:latin typeface="Calibri"/>
              </a:rPr>
              <a:t>(c) támogatja az adatdefiniáló műveleteket, a visszakereső és adatmódosító (manipulációs) műveleteket, biztonsági és jósági (integritási) korlátokat, valamint a tranzakció-kezelési műveleteket (</a:t>
            </a:r>
            <a:r>
              <a:rPr lang="hu-HU" sz="2800" b="0" strike="noStrike" spc="-1" dirty="0" err="1">
                <a:solidFill>
                  <a:srgbClr val="000000"/>
                </a:solidFill>
                <a:latin typeface="Calibri"/>
              </a:rPr>
              <a:t>begin</a:t>
            </a:r>
            <a:r>
              <a:rPr lang="hu-HU" sz="2800" b="0" strike="noStrike" spc="-1" dirty="0">
                <a:solidFill>
                  <a:srgbClr val="000000"/>
                </a:solidFill>
                <a:latin typeface="Calibri"/>
              </a:rPr>
              <a:t>, </a:t>
            </a:r>
            <a:r>
              <a:rPr lang="hu-HU" sz="2800" b="0" strike="noStrike" spc="-1" dirty="0" err="1">
                <a:solidFill>
                  <a:srgbClr val="000000"/>
                </a:solidFill>
                <a:latin typeface="Calibri"/>
              </a:rPr>
              <a:t>commit</a:t>
            </a:r>
            <a:r>
              <a:rPr lang="hu-HU" sz="2800" b="0" strike="noStrike" spc="-1" dirty="0">
                <a:solidFill>
                  <a:srgbClr val="000000"/>
                </a:solidFill>
                <a:latin typeface="Calibri"/>
              </a:rPr>
              <a:t>, rollback: elkezdés, jóváhagyás és visszagörgetés).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PlaceHolder 1"/>
          <p:cNvSpPr>
            <a:spLocks noGrp="1"/>
          </p:cNvSpPr>
          <p:nvPr>
            <p:ph/>
          </p:nvPr>
        </p:nvSpPr>
        <p:spPr>
          <a:xfrm>
            <a:off x="324000" y="380880"/>
            <a:ext cx="11544120" cy="6133680"/>
          </a:xfrm>
          <a:prstGeom prst="rect">
            <a:avLst/>
          </a:prstGeom>
          <a:noFill/>
          <a:ln w="0">
            <a:noFill/>
          </a:ln>
        </p:spPr>
        <p:txBody>
          <a:bodyPr anchor="t">
            <a:normAutofit fontScale="92500" lnSpcReduction="10000"/>
          </a:bodyPr>
          <a:lstStyle/>
          <a:p>
            <a:pPr indent="0">
              <a:lnSpc>
                <a:spcPct val="110000"/>
              </a:lnSpc>
              <a:buNone/>
              <a:tabLst>
                <a:tab pos="0" algn="l"/>
              </a:tabLst>
            </a:pPr>
            <a:r>
              <a:rPr lang="hu-HU" sz="2800" b="1" strike="noStrike" spc="-1" dirty="0">
                <a:solidFill>
                  <a:srgbClr val="000000"/>
                </a:solidFill>
                <a:latin typeface="Calibri"/>
              </a:rPr>
              <a:t> 6. A nézetek frissítésének szabálya</a:t>
            </a:r>
            <a:endParaRPr lang="hu-HU" sz="2800" b="0" strike="noStrike" spc="-1" dirty="0">
              <a:solidFill>
                <a:srgbClr val="000000"/>
              </a:solidFill>
              <a:latin typeface="Calibri"/>
            </a:endParaRPr>
          </a:p>
          <a:p>
            <a:pPr marL="358920" indent="0">
              <a:lnSpc>
                <a:spcPct val="110000"/>
              </a:lnSpc>
              <a:buNone/>
              <a:tabLst>
                <a:tab pos="0" algn="l"/>
              </a:tabLst>
            </a:pPr>
            <a:r>
              <a:rPr lang="hu-HU" sz="2800" b="0" strike="noStrike" spc="-1" dirty="0">
                <a:solidFill>
                  <a:srgbClr val="000000"/>
                </a:solidFill>
                <a:latin typeface="Calibri"/>
              </a:rPr>
              <a:t>A rendszernek képesnek kell lennie az adatok összes </a:t>
            </a:r>
            <a:r>
              <a:rPr lang="hu-HU" sz="2800" b="0" u="sng" strike="noStrike" spc="-1" dirty="0">
                <a:solidFill>
                  <a:srgbClr val="000000"/>
                </a:solidFill>
                <a:latin typeface="Calibri"/>
              </a:rPr>
              <a:t>nézetének frissítésére</a:t>
            </a:r>
          </a:p>
          <a:p>
            <a:pPr indent="0">
              <a:lnSpc>
                <a:spcPct val="110000"/>
              </a:lnSpc>
              <a:buNone/>
              <a:tabLst>
                <a:tab pos="0" algn="l"/>
              </a:tabLst>
            </a:pPr>
            <a:r>
              <a:rPr lang="hu-HU" sz="2800" b="1" strike="noStrike" spc="-1" dirty="0">
                <a:solidFill>
                  <a:srgbClr val="000000"/>
                </a:solidFill>
                <a:latin typeface="Calibri"/>
              </a:rPr>
              <a:t>7. Magas szintű beszúrás, frissítés és törlés </a:t>
            </a:r>
            <a:endParaRPr lang="hu-HU" sz="2800" b="0" strike="noStrike" spc="-1" dirty="0">
              <a:solidFill>
                <a:srgbClr val="000000"/>
              </a:solidFill>
              <a:latin typeface="Calibri"/>
            </a:endParaRPr>
          </a:p>
          <a:p>
            <a:pPr marL="358920" indent="0">
              <a:lnSpc>
                <a:spcPct val="110000"/>
              </a:lnSpc>
              <a:buNone/>
              <a:tabLst>
                <a:tab pos="0" algn="l"/>
              </a:tabLst>
            </a:pPr>
            <a:r>
              <a:rPr lang="hu-HU" sz="2800" b="0" strike="noStrike" spc="-1" dirty="0">
                <a:solidFill>
                  <a:srgbClr val="000000"/>
                </a:solidFill>
                <a:latin typeface="Calibri"/>
              </a:rPr>
              <a:t>A rendszernek támogatnia kell az INSERT, UPDATE, és DELETE (új adat, módosítás, törlés) operátorok halmaz szintű, egyidejű működését.</a:t>
            </a:r>
          </a:p>
          <a:p>
            <a:pPr indent="0">
              <a:lnSpc>
                <a:spcPct val="110000"/>
              </a:lnSpc>
              <a:buNone/>
              <a:tabLst>
                <a:tab pos="0" algn="l"/>
              </a:tabLst>
            </a:pPr>
            <a:r>
              <a:rPr lang="hu-HU" sz="2800" b="1" strike="noStrike" spc="-1" dirty="0">
                <a:solidFill>
                  <a:srgbClr val="000000"/>
                </a:solidFill>
                <a:latin typeface="Calibri"/>
              </a:rPr>
              <a:t>8. Fizikai szintű adatfüggetlenség </a:t>
            </a:r>
            <a:endParaRPr lang="hu-HU" sz="2800" b="0" strike="noStrike" spc="-1" dirty="0">
              <a:solidFill>
                <a:srgbClr val="000000"/>
              </a:solidFill>
              <a:latin typeface="Calibri"/>
            </a:endParaRPr>
          </a:p>
          <a:p>
            <a:pPr marL="358920" indent="0">
              <a:lnSpc>
                <a:spcPct val="110000"/>
              </a:lnSpc>
              <a:buNone/>
              <a:tabLst>
                <a:tab pos="0" algn="l"/>
              </a:tabLst>
            </a:pPr>
            <a:r>
              <a:rPr lang="hu-HU" sz="2800" b="0" strike="noStrike" spc="-1" dirty="0">
                <a:solidFill>
                  <a:srgbClr val="000000"/>
                </a:solidFill>
                <a:latin typeface="Calibri"/>
              </a:rPr>
              <a:t>A fizikai adatfüggetlenség akkor áll fenn, ha az alkalmazások (programok) és a felhasználók adatelérési módja független az adatok tényleges (fizikai) tárolási és elérési módjától.</a:t>
            </a:r>
          </a:p>
          <a:p>
            <a:pPr indent="0">
              <a:lnSpc>
                <a:spcPct val="110000"/>
              </a:lnSpc>
              <a:buNone/>
              <a:tabLst>
                <a:tab pos="0" algn="l"/>
              </a:tabLst>
            </a:pPr>
            <a:r>
              <a:rPr lang="hu-HU" sz="2800" b="1" strike="noStrike" spc="-1" dirty="0">
                <a:solidFill>
                  <a:srgbClr val="000000"/>
                </a:solidFill>
                <a:latin typeface="Calibri"/>
              </a:rPr>
              <a:t>9. Logikai szintű adatfüggetlenség </a:t>
            </a:r>
            <a:endParaRPr lang="hu-HU" sz="2800" b="0" strike="noStrike" spc="-1" dirty="0">
              <a:solidFill>
                <a:srgbClr val="000000"/>
              </a:solidFill>
              <a:latin typeface="Calibri"/>
            </a:endParaRPr>
          </a:p>
          <a:p>
            <a:pPr marL="358920" indent="0">
              <a:lnSpc>
                <a:spcPct val="110000"/>
              </a:lnSpc>
              <a:buNone/>
              <a:tabLst>
                <a:tab pos="0" algn="l"/>
              </a:tabLst>
            </a:pPr>
            <a:r>
              <a:rPr lang="hu-HU" sz="2800" b="0" strike="noStrike" spc="-1" dirty="0">
                <a:solidFill>
                  <a:srgbClr val="000000"/>
                </a:solidFill>
                <a:latin typeface="Calibri"/>
              </a:rPr>
              <a:t>Logikai adatfüggetlenség akkor áll fenn, ha az adatbázis logikai szerkezetének </a:t>
            </a:r>
            <a:r>
              <a:rPr lang="hu-HU" sz="2800" b="0" u="sng" strike="noStrike" spc="-1" dirty="0">
                <a:solidFill>
                  <a:srgbClr val="000000"/>
                </a:solidFill>
                <a:latin typeface="Calibri"/>
              </a:rPr>
              <a:t>bővítése nem igényli az adatbázist használó alkalmazások (programok) megváltoztatását</a:t>
            </a:r>
            <a:r>
              <a:rPr lang="hu-HU" sz="2800" b="0" strike="noStrike" spc="-1" dirty="0">
                <a:solidFill>
                  <a:srgbClr val="000000"/>
                </a:solidFill>
                <a:latin typeface="Calibri"/>
              </a:rPr>
              <a:t> (pl. új mező vagy méret változtatás)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PlaceHolder 1"/>
          <p:cNvSpPr>
            <a:spLocks noGrp="1"/>
          </p:cNvSpPr>
          <p:nvPr>
            <p:ph/>
          </p:nvPr>
        </p:nvSpPr>
        <p:spPr>
          <a:xfrm>
            <a:off x="235131" y="235131"/>
            <a:ext cx="11689869" cy="6336669"/>
          </a:xfrm>
          <a:prstGeom prst="rect">
            <a:avLst/>
          </a:prstGeom>
          <a:noFill/>
          <a:ln w="0">
            <a:noFill/>
          </a:ln>
        </p:spPr>
        <p:txBody>
          <a:bodyPr anchor="t">
            <a:normAutofit fontScale="90000" lnSpcReduction="20000"/>
          </a:bodyPr>
          <a:lstStyle/>
          <a:p>
            <a:pPr indent="0">
              <a:lnSpc>
                <a:spcPct val="120000"/>
              </a:lnSpc>
              <a:buNone/>
              <a:tabLst>
                <a:tab pos="0" algn="l"/>
              </a:tabLst>
            </a:pPr>
            <a:r>
              <a:rPr lang="hu-HU" sz="2800" b="1" strike="noStrike" spc="-1" dirty="0">
                <a:solidFill>
                  <a:srgbClr val="000000"/>
                </a:solidFill>
                <a:latin typeface="Calibri"/>
              </a:rPr>
              <a:t>10. Jóság (integritás) függetlenség</a:t>
            </a:r>
            <a:endParaRPr lang="hu-HU" sz="2800" b="0" strike="noStrike" spc="-1" dirty="0">
              <a:solidFill>
                <a:srgbClr val="000000"/>
              </a:solidFill>
              <a:latin typeface="Calibri"/>
            </a:endParaRPr>
          </a:p>
          <a:p>
            <a:pPr marL="348840" indent="0">
              <a:lnSpc>
                <a:spcPct val="120000"/>
              </a:lnSpc>
              <a:buNone/>
              <a:tabLst>
                <a:tab pos="0" algn="l"/>
              </a:tabLst>
            </a:pPr>
            <a:r>
              <a:rPr lang="hu-HU" sz="2800" b="0" strike="noStrike" spc="-1" dirty="0">
                <a:solidFill>
                  <a:srgbClr val="000000"/>
                </a:solidFill>
                <a:latin typeface="Calibri"/>
              </a:rPr>
              <a:t>Az </a:t>
            </a:r>
            <a:r>
              <a:rPr lang="hu-HU" sz="2800" b="0" u="sng" strike="noStrike" spc="-1" dirty="0">
                <a:solidFill>
                  <a:srgbClr val="000000"/>
                </a:solidFill>
                <a:latin typeface="Calibri"/>
              </a:rPr>
              <a:t>adatok jóságának (érvényességének) korlátait az adatfeldolgozási programoktól függetlenül kell tudni meghatározni</a:t>
            </a:r>
            <a:r>
              <a:rPr lang="hu-HU" sz="2800" b="0" strike="noStrike" spc="-1" dirty="0">
                <a:solidFill>
                  <a:srgbClr val="000000"/>
                </a:solidFill>
                <a:latin typeface="Calibri"/>
              </a:rPr>
              <a:t>, és azokat katalógusban kell nyilvántartani.</a:t>
            </a:r>
          </a:p>
          <a:p>
            <a:pPr marL="348840" indent="0">
              <a:lnSpc>
                <a:spcPct val="120000"/>
              </a:lnSpc>
              <a:buNone/>
              <a:tabLst>
                <a:tab pos="0" algn="l"/>
              </a:tabLst>
            </a:pPr>
            <a:r>
              <a:rPr lang="hu-HU" sz="2800" b="0" strike="noStrike" spc="-1" dirty="0">
                <a:solidFill>
                  <a:srgbClr val="000000"/>
                </a:solidFill>
                <a:latin typeface="Calibri"/>
              </a:rPr>
              <a:t>Legyen lehetséges a szóban forgó korlátokat megváltoztatni, anélkül hogy a meglévő alkalmazásokon változtatni kelljen.</a:t>
            </a:r>
          </a:p>
          <a:p>
            <a:pPr indent="0">
              <a:lnSpc>
                <a:spcPct val="120000"/>
              </a:lnSpc>
              <a:buNone/>
              <a:tabLst>
                <a:tab pos="0" algn="l"/>
              </a:tabLst>
            </a:pPr>
            <a:r>
              <a:rPr lang="hu-HU" sz="2800" b="1" strike="noStrike" spc="-1" dirty="0">
                <a:solidFill>
                  <a:srgbClr val="000000"/>
                </a:solidFill>
                <a:latin typeface="Calibri"/>
              </a:rPr>
              <a:t>11. Elosztástól való függetlenség</a:t>
            </a:r>
            <a:endParaRPr lang="hu-HU" sz="2800" b="0" strike="noStrike" spc="-1" dirty="0">
              <a:solidFill>
                <a:srgbClr val="000000"/>
              </a:solidFill>
              <a:latin typeface="Calibri"/>
            </a:endParaRPr>
          </a:p>
          <a:p>
            <a:pPr marL="348840" indent="0">
              <a:lnSpc>
                <a:spcPct val="120000"/>
              </a:lnSpc>
              <a:buNone/>
              <a:tabLst>
                <a:tab pos="0" algn="l"/>
              </a:tabLst>
            </a:pPr>
            <a:r>
              <a:rPr lang="hu-HU" sz="2800" b="0" strike="noStrike" spc="-1" dirty="0">
                <a:solidFill>
                  <a:srgbClr val="000000"/>
                </a:solidFill>
                <a:latin typeface="Calibri"/>
              </a:rPr>
              <a:t>A meglévő alkalmazások működése zavartalan kell, hogy maradjon</a:t>
            </a:r>
          </a:p>
          <a:p>
            <a:pPr marL="523440" indent="0">
              <a:lnSpc>
                <a:spcPct val="120000"/>
              </a:lnSpc>
              <a:buNone/>
              <a:tabLst>
                <a:tab pos="0" algn="l"/>
              </a:tabLst>
            </a:pPr>
            <a:r>
              <a:rPr lang="hu-HU" sz="2800" b="0" strike="noStrike" spc="-1" dirty="0">
                <a:solidFill>
                  <a:srgbClr val="000000"/>
                </a:solidFill>
                <a:latin typeface="Calibri"/>
              </a:rPr>
              <a:t>(a) amikor sor kerül az adatbázis-kezelő osztott változatának bevezetésére</a:t>
            </a:r>
          </a:p>
          <a:p>
            <a:pPr marL="523440" indent="0">
              <a:lnSpc>
                <a:spcPct val="120000"/>
              </a:lnSpc>
              <a:buNone/>
              <a:tabLst>
                <a:tab pos="0" algn="l"/>
              </a:tabLst>
            </a:pPr>
            <a:r>
              <a:rPr lang="hu-HU" sz="2800" b="0" strike="noStrike" spc="-1" dirty="0">
                <a:solidFill>
                  <a:srgbClr val="000000"/>
                </a:solidFill>
                <a:latin typeface="Calibri"/>
              </a:rPr>
              <a:t>(b) amikor a meglévő osztott adatokat a rendszer újra szétosztja.</a:t>
            </a:r>
          </a:p>
          <a:p>
            <a:pPr indent="0">
              <a:lnSpc>
                <a:spcPct val="120000"/>
              </a:lnSpc>
              <a:buNone/>
              <a:tabLst>
                <a:tab pos="0" algn="l"/>
              </a:tabLst>
            </a:pPr>
            <a:r>
              <a:rPr lang="hu-HU" sz="2800" b="1" strike="noStrike" spc="-1" dirty="0">
                <a:solidFill>
                  <a:srgbClr val="000000"/>
                </a:solidFill>
                <a:latin typeface="Calibri"/>
              </a:rPr>
              <a:t>12. Megkerülhetetlenség szabálya</a:t>
            </a:r>
            <a:endParaRPr lang="hu-HU" sz="2800" b="0" strike="noStrike" spc="-1" dirty="0">
              <a:solidFill>
                <a:srgbClr val="000000"/>
              </a:solidFill>
              <a:latin typeface="Calibri"/>
            </a:endParaRPr>
          </a:p>
          <a:p>
            <a:pPr marL="348840" indent="0">
              <a:lnSpc>
                <a:spcPct val="120000"/>
              </a:lnSpc>
              <a:buNone/>
              <a:tabLst>
                <a:tab pos="0" algn="l"/>
              </a:tabLst>
            </a:pPr>
            <a:r>
              <a:rPr lang="hu-HU" sz="2800" b="0" strike="noStrike" spc="-1" dirty="0">
                <a:solidFill>
                  <a:srgbClr val="000000"/>
                </a:solidFill>
                <a:latin typeface="Calibri"/>
              </a:rPr>
              <a:t>Ha a rendszernek van egy </a:t>
            </a:r>
            <a:r>
              <a:rPr lang="hu-HU" sz="2800" b="0" u="sng" strike="noStrike" spc="-1" dirty="0">
                <a:solidFill>
                  <a:srgbClr val="000000"/>
                </a:solidFill>
                <a:latin typeface="Calibri"/>
              </a:rPr>
              <a:t>alacsony szintű (egyszerre egy rekordot érintő) interfésze, akkor ezt az interfészt ne lehessen a rendszer megkerülésére használni</a:t>
            </a:r>
            <a:r>
              <a:rPr lang="hu-HU" sz="2800" b="0" strike="noStrike" spc="-1" dirty="0">
                <a:solidFill>
                  <a:srgbClr val="000000"/>
                </a:solidFill>
                <a:latin typeface="Calibri"/>
              </a:rPr>
              <a:t>, például a relációs biztonsági vagy jósági (integritás védelmi) korlátok megsértésével.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PlaceHolder 1"/>
          <p:cNvSpPr>
            <a:spLocks noGrp="1"/>
          </p:cNvSpPr>
          <p:nvPr>
            <p:ph/>
          </p:nvPr>
        </p:nvSpPr>
        <p:spPr>
          <a:xfrm>
            <a:off x="169817" y="399960"/>
            <a:ext cx="11834949" cy="5962320"/>
          </a:xfrm>
          <a:prstGeom prst="rect">
            <a:avLst/>
          </a:prstGeom>
          <a:noFill/>
          <a:ln w="0">
            <a:noFill/>
          </a:ln>
        </p:spPr>
        <p:txBody>
          <a:bodyPr anchor="t">
            <a:normAutofit fontScale="83000" lnSpcReduction="20000"/>
          </a:bodyPr>
          <a:lstStyle/>
          <a:p>
            <a:pPr indent="0">
              <a:lnSpc>
                <a:spcPct val="90000"/>
              </a:lnSpc>
              <a:spcAft>
                <a:spcPts val="601"/>
              </a:spcAft>
              <a:buNone/>
              <a:tabLst>
                <a:tab pos="0" algn="l"/>
              </a:tabLst>
            </a:pPr>
            <a:r>
              <a:rPr lang="hu-HU" sz="3800" b="1" strike="noStrike" spc="-1" dirty="0">
                <a:solidFill>
                  <a:srgbClr val="000000"/>
                </a:solidFill>
                <a:latin typeface="Calibri"/>
              </a:rPr>
              <a:t>A relációs adatmodell fogalmi rendszere</a:t>
            </a:r>
            <a:endParaRPr lang="hu-HU" sz="3800" b="0" strike="noStrike" spc="-1" dirty="0">
              <a:solidFill>
                <a:srgbClr val="000000"/>
              </a:solidFill>
              <a:latin typeface="Calibri"/>
            </a:endParaRPr>
          </a:p>
          <a:p>
            <a:pPr indent="0">
              <a:lnSpc>
                <a:spcPct val="120000"/>
              </a:lnSpc>
              <a:buNone/>
              <a:tabLst>
                <a:tab pos="0" algn="l"/>
              </a:tabLst>
            </a:pPr>
            <a:r>
              <a:rPr lang="hu-HU" sz="2800" b="1" u="sng" strike="noStrike" spc="-1" dirty="0" err="1">
                <a:solidFill>
                  <a:srgbClr val="000000"/>
                </a:solidFill>
                <a:uFillTx/>
                <a:latin typeface="Calibri"/>
              </a:rPr>
              <a:t>Definícó</a:t>
            </a:r>
            <a:r>
              <a:rPr lang="hu-HU" sz="2800" b="1" u="sng" strike="noStrike" spc="-1" dirty="0">
                <a:solidFill>
                  <a:srgbClr val="000000"/>
                </a:solidFill>
                <a:uFillTx/>
                <a:latin typeface="Calibri"/>
              </a:rPr>
              <a:t>:</a:t>
            </a:r>
            <a:endParaRPr lang="hu-HU" sz="2800" b="0" strike="noStrike" spc="-1" dirty="0">
              <a:solidFill>
                <a:srgbClr val="000000"/>
              </a:solidFill>
              <a:latin typeface="Calibri"/>
            </a:endParaRPr>
          </a:p>
          <a:p>
            <a:pPr marL="163440" indent="0">
              <a:lnSpc>
                <a:spcPct val="120000"/>
              </a:lnSpc>
              <a:buNone/>
              <a:tabLst>
                <a:tab pos="0" algn="l"/>
              </a:tabLst>
            </a:pPr>
            <a:r>
              <a:rPr lang="hu-HU" sz="2800" b="0" strike="noStrike" spc="-1" dirty="0">
                <a:solidFill>
                  <a:srgbClr val="000000"/>
                </a:solidFill>
                <a:latin typeface="Calibri"/>
              </a:rPr>
              <a:t>Legyenek adva A</a:t>
            </a:r>
            <a:r>
              <a:rPr lang="hu-HU" sz="2800" b="0" strike="noStrike" spc="-1" baseline="-25000" dirty="0">
                <a:solidFill>
                  <a:srgbClr val="000000"/>
                </a:solidFill>
                <a:latin typeface="Calibri"/>
              </a:rPr>
              <a:t>1</a:t>
            </a:r>
            <a:r>
              <a:rPr lang="hu-HU" sz="2800" b="0" strike="noStrike" spc="-1" dirty="0">
                <a:solidFill>
                  <a:srgbClr val="000000"/>
                </a:solidFill>
                <a:latin typeface="Calibri"/>
              </a:rPr>
              <a:t>, A</a:t>
            </a:r>
            <a:r>
              <a:rPr lang="hu-HU" sz="2800" b="0" strike="noStrike" spc="-1" baseline="-25000" dirty="0">
                <a:solidFill>
                  <a:srgbClr val="000000"/>
                </a:solidFill>
                <a:latin typeface="Calibri"/>
              </a:rPr>
              <a:t>2</a:t>
            </a:r>
            <a:r>
              <a:rPr lang="hu-HU" sz="2800" b="0" strike="noStrike" spc="-1" dirty="0">
                <a:solidFill>
                  <a:srgbClr val="000000"/>
                </a:solidFill>
                <a:latin typeface="Calibri"/>
              </a:rPr>
              <a:t>, …, A</a:t>
            </a:r>
            <a:r>
              <a:rPr lang="hu-HU" sz="2800" b="0" strike="noStrike" spc="-1" baseline="-25000" dirty="0">
                <a:solidFill>
                  <a:srgbClr val="000000"/>
                </a:solidFill>
                <a:latin typeface="Calibri"/>
              </a:rPr>
              <a:t>n</a:t>
            </a:r>
            <a:r>
              <a:rPr lang="hu-HU" sz="2800" b="0" strike="noStrike" spc="-1" dirty="0">
                <a:solidFill>
                  <a:srgbClr val="000000"/>
                </a:solidFill>
                <a:latin typeface="Calibri"/>
              </a:rPr>
              <a:t> halmazok. E halmazok A</a:t>
            </a:r>
            <a:r>
              <a:rPr lang="hu-HU" sz="2800" b="0" strike="noStrike" spc="-1" baseline="-25000" dirty="0">
                <a:solidFill>
                  <a:srgbClr val="000000"/>
                </a:solidFill>
                <a:latin typeface="Calibri"/>
              </a:rPr>
              <a:t>1</a:t>
            </a:r>
            <a:r>
              <a:rPr lang="hu-HU" sz="2800" b="0" strike="noStrike" spc="-1" dirty="0">
                <a:solidFill>
                  <a:srgbClr val="000000"/>
                </a:solidFill>
                <a:latin typeface="Calibri"/>
              </a:rPr>
              <a:t>xA</a:t>
            </a:r>
            <a:r>
              <a:rPr lang="hu-HU" sz="2800" b="0" strike="noStrike" spc="-1" baseline="-25000" dirty="0">
                <a:solidFill>
                  <a:srgbClr val="000000"/>
                </a:solidFill>
                <a:latin typeface="Calibri"/>
              </a:rPr>
              <a:t>2</a:t>
            </a:r>
            <a:r>
              <a:rPr lang="hu-HU" sz="2800" b="0" strike="noStrike" spc="-1" dirty="0">
                <a:solidFill>
                  <a:srgbClr val="000000"/>
                </a:solidFill>
                <a:latin typeface="Calibri"/>
              </a:rPr>
              <a:t>x…</a:t>
            </a:r>
            <a:r>
              <a:rPr lang="hu-HU" sz="2800" b="0" strike="noStrike" spc="-1" dirty="0" err="1">
                <a:solidFill>
                  <a:srgbClr val="000000"/>
                </a:solidFill>
                <a:latin typeface="Calibri"/>
              </a:rPr>
              <a:t>xA</a:t>
            </a:r>
            <a:r>
              <a:rPr lang="hu-HU" sz="2800" b="0" strike="noStrike" spc="-1" baseline="-25000" dirty="0" err="1">
                <a:solidFill>
                  <a:srgbClr val="000000"/>
                </a:solidFill>
                <a:latin typeface="Calibri"/>
              </a:rPr>
              <a:t>n</a:t>
            </a:r>
            <a:r>
              <a:rPr lang="hu-HU" sz="2800" b="0" strike="noStrike" spc="-1" dirty="0">
                <a:solidFill>
                  <a:srgbClr val="000000"/>
                </a:solidFill>
                <a:latin typeface="Calibri"/>
              </a:rPr>
              <a:t> Descartes-szorzatának (vagy direktszorzatának) egy R részhalmazát </a:t>
            </a:r>
            <a:r>
              <a:rPr lang="hu-HU" sz="2800" b="1" strike="noStrike" spc="-1" dirty="0">
                <a:solidFill>
                  <a:srgbClr val="000000"/>
                </a:solidFill>
                <a:latin typeface="Calibri"/>
              </a:rPr>
              <a:t>reláció</a:t>
            </a:r>
            <a:r>
              <a:rPr lang="hu-HU" sz="2800" b="0" strike="noStrike" spc="-1" dirty="0">
                <a:solidFill>
                  <a:srgbClr val="000000"/>
                </a:solidFill>
                <a:latin typeface="Calibri"/>
              </a:rPr>
              <a:t>nak nevezzük, ha olyan (a1, a2, ..., an) </a:t>
            </a:r>
            <a:r>
              <a:rPr lang="hu-HU" sz="2800" b="0" i="1" strike="noStrike" spc="-1" dirty="0">
                <a:solidFill>
                  <a:srgbClr val="000000"/>
                </a:solidFill>
                <a:latin typeface="Calibri"/>
              </a:rPr>
              <a:t>n</a:t>
            </a:r>
            <a:r>
              <a:rPr lang="hu-HU" sz="2800" b="0" strike="noStrike" spc="-1" dirty="0">
                <a:solidFill>
                  <a:srgbClr val="000000"/>
                </a:solidFill>
                <a:latin typeface="Calibri"/>
              </a:rPr>
              <a:t>-</a:t>
            </a:r>
            <a:r>
              <a:rPr lang="hu-HU" sz="2800" b="0" strike="noStrike" spc="-1" dirty="0" err="1">
                <a:solidFill>
                  <a:srgbClr val="000000"/>
                </a:solidFill>
                <a:latin typeface="Calibri"/>
              </a:rPr>
              <a:t>esekből</a:t>
            </a:r>
            <a:r>
              <a:rPr lang="hu-HU" sz="2800" b="0" strike="noStrike" spc="-1" dirty="0">
                <a:solidFill>
                  <a:srgbClr val="000000"/>
                </a:solidFill>
                <a:latin typeface="Calibri"/>
              </a:rPr>
              <a:t> áll, amelyek első eleme A1-ből, második eleme A2-ből, ...n. eleme An-</a:t>
            </a:r>
            <a:r>
              <a:rPr lang="hu-HU" sz="2800" b="0" strike="noStrike" spc="-1" dirty="0" err="1">
                <a:solidFill>
                  <a:srgbClr val="000000"/>
                </a:solidFill>
                <a:latin typeface="Calibri"/>
              </a:rPr>
              <a:t>ből</a:t>
            </a:r>
            <a:r>
              <a:rPr lang="hu-HU" sz="2800" b="0" strike="noStrike" spc="-1" dirty="0">
                <a:solidFill>
                  <a:srgbClr val="000000"/>
                </a:solidFill>
                <a:latin typeface="Calibri"/>
              </a:rPr>
              <a:t> származik. </a:t>
            </a:r>
          </a:p>
          <a:p>
            <a:pPr indent="0">
              <a:lnSpc>
                <a:spcPct val="120000"/>
              </a:lnSpc>
              <a:buNone/>
              <a:tabLst>
                <a:tab pos="0" algn="l"/>
              </a:tabLst>
            </a:pPr>
            <a:r>
              <a:rPr lang="hu-HU" sz="2800" b="0" strike="noStrike" spc="-1" dirty="0">
                <a:solidFill>
                  <a:srgbClr val="000000"/>
                </a:solidFill>
                <a:latin typeface="Calibri"/>
              </a:rPr>
              <a:t>Az R reláció elemeit </a:t>
            </a:r>
            <a:r>
              <a:rPr lang="hu-HU" sz="2800" b="1" strike="noStrike" spc="-1" dirty="0">
                <a:solidFill>
                  <a:srgbClr val="000000"/>
                </a:solidFill>
                <a:latin typeface="Calibri"/>
              </a:rPr>
              <a:t>sor</a:t>
            </a:r>
            <a:r>
              <a:rPr lang="hu-HU" sz="2800" b="0" strike="noStrike" spc="-1" dirty="0">
                <a:solidFill>
                  <a:srgbClr val="000000"/>
                </a:solidFill>
                <a:latin typeface="Calibri"/>
              </a:rPr>
              <a:t>oknak (</a:t>
            </a:r>
            <a:r>
              <a:rPr lang="hu-HU" sz="2800" b="0" u="sng" strike="noStrike" spc="-1" dirty="0" err="1">
                <a:solidFill>
                  <a:srgbClr val="000000"/>
                </a:solidFill>
                <a:uFillTx/>
                <a:latin typeface="Calibri"/>
              </a:rPr>
              <a:t>Tuple</a:t>
            </a:r>
            <a:r>
              <a:rPr lang="hu-HU" sz="2800" b="0" u="sng" strike="noStrike" spc="-1" dirty="0">
                <a:solidFill>
                  <a:srgbClr val="000000"/>
                </a:solidFill>
                <a:uFillTx/>
                <a:latin typeface="Calibri"/>
              </a:rPr>
              <a:t>) </a:t>
            </a:r>
            <a:r>
              <a:rPr lang="hu-HU" sz="2800" b="0" strike="noStrike" spc="-1" dirty="0">
                <a:solidFill>
                  <a:srgbClr val="000000"/>
                </a:solidFill>
                <a:latin typeface="Calibri"/>
              </a:rPr>
              <a:t>mondjuk.</a:t>
            </a:r>
          </a:p>
          <a:p>
            <a:pPr indent="0">
              <a:lnSpc>
                <a:spcPct val="120000"/>
              </a:lnSpc>
              <a:buNone/>
              <a:tabLst>
                <a:tab pos="0" algn="l"/>
              </a:tabLst>
            </a:pPr>
            <a:r>
              <a:rPr lang="hu-HU" sz="2800" b="0" strike="noStrike" spc="-1" dirty="0">
                <a:solidFill>
                  <a:srgbClr val="000000"/>
                </a:solidFill>
                <a:latin typeface="Calibri"/>
              </a:rPr>
              <a:t>Az R reláció egy névvel ellátott tartományát (oszlopok neve)  </a:t>
            </a:r>
            <a:r>
              <a:rPr lang="hu-HU" sz="2800" b="1" strike="noStrike" spc="-1" dirty="0">
                <a:solidFill>
                  <a:srgbClr val="000000"/>
                </a:solidFill>
                <a:latin typeface="Calibri"/>
              </a:rPr>
              <a:t>attribútum</a:t>
            </a:r>
            <a:r>
              <a:rPr lang="hu-HU" sz="2800" b="0" strike="noStrike" spc="-1" dirty="0">
                <a:solidFill>
                  <a:srgbClr val="000000"/>
                </a:solidFill>
                <a:latin typeface="Calibri"/>
              </a:rPr>
              <a:t>nak nevezzük, s gyakorta </a:t>
            </a:r>
            <a:r>
              <a:rPr lang="hu-HU" sz="2800" b="0" strike="noStrike" spc="-1" dirty="0" err="1">
                <a:solidFill>
                  <a:srgbClr val="000000"/>
                </a:solidFill>
                <a:latin typeface="Calibri"/>
              </a:rPr>
              <a:t>Ai-vel</a:t>
            </a:r>
            <a:r>
              <a:rPr lang="hu-HU" sz="2800" b="0" strike="noStrike" spc="-1" dirty="0">
                <a:solidFill>
                  <a:srgbClr val="000000"/>
                </a:solidFill>
                <a:latin typeface="Calibri"/>
              </a:rPr>
              <a:t> jelöljük.  </a:t>
            </a:r>
          </a:p>
          <a:p>
            <a:pPr indent="0">
              <a:lnSpc>
                <a:spcPct val="120000"/>
              </a:lnSpc>
              <a:buNone/>
              <a:tabLst>
                <a:tab pos="0" algn="l"/>
              </a:tabLst>
            </a:pPr>
            <a:r>
              <a:rPr lang="hu-HU" sz="2800" b="0" strike="noStrike" spc="-1" dirty="0">
                <a:solidFill>
                  <a:srgbClr val="000000"/>
                </a:solidFill>
                <a:latin typeface="Calibri"/>
              </a:rPr>
              <a:t>Az A1, A2, ..., An halmazokat a </a:t>
            </a:r>
            <a:r>
              <a:rPr lang="hu-HU" sz="2800" b="1" strike="noStrike" spc="-1" dirty="0">
                <a:solidFill>
                  <a:srgbClr val="000000"/>
                </a:solidFill>
                <a:latin typeface="Calibri"/>
              </a:rPr>
              <a:t>reláció tartományai</a:t>
            </a:r>
            <a:r>
              <a:rPr lang="hu-HU" sz="2800" b="0" strike="noStrike" spc="-1" dirty="0">
                <a:solidFill>
                  <a:srgbClr val="000000"/>
                </a:solidFill>
                <a:latin typeface="Calibri"/>
              </a:rPr>
              <a:t>nak (attribútum-halmaz)</a:t>
            </a:r>
          </a:p>
          <a:p>
            <a:pPr indent="0">
              <a:lnSpc>
                <a:spcPct val="120000"/>
              </a:lnSpc>
              <a:buNone/>
              <a:tabLst>
                <a:tab pos="0" algn="l"/>
              </a:tabLst>
            </a:pPr>
            <a:r>
              <a:rPr lang="hu-HU" sz="2800" b="0" u="sng" strike="noStrike" spc="-1" dirty="0">
                <a:solidFill>
                  <a:srgbClr val="000000"/>
                </a:solidFill>
                <a:uFillTx/>
                <a:latin typeface="Calibri"/>
              </a:rPr>
              <a:t>Értelmezési tartomány (Domain):</a:t>
            </a:r>
            <a:r>
              <a:rPr lang="hu-HU" sz="2800" b="0" strike="noStrike" spc="-1" dirty="0">
                <a:solidFill>
                  <a:srgbClr val="000000"/>
                </a:solidFill>
                <a:latin typeface="Calibri"/>
              </a:rPr>
              <a:t> az attribútum megengedhető értékei</a:t>
            </a:r>
          </a:p>
          <a:p>
            <a:pPr indent="0">
              <a:lnSpc>
                <a:spcPct val="120000"/>
              </a:lnSpc>
              <a:buNone/>
              <a:tabLst>
                <a:tab pos="0" algn="l"/>
              </a:tabLst>
            </a:pPr>
            <a:r>
              <a:rPr lang="hu-HU" sz="2800" b="0" u="sng" strike="noStrike" spc="-1" dirty="0">
                <a:solidFill>
                  <a:srgbClr val="000000"/>
                </a:solidFill>
                <a:uFillTx/>
                <a:latin typeface="Calibri"/>
              </a:rPr>
              <a:t>Reláció foka (</a:t>
            </a:r>
            <a:r>
              <a:rPr lang="hu-HU" sz="2800" b="0" u="sng" strike="noStrike" spc="-1" dirty="0" err="1">
                <a:solidFill>
                  <a:srgbClr val="000000"/>
                </a:solidFill>
                <a:uFillTx/>
                <a:latin typeface="Calibri"/>
              </a:rPr>
              <a:t>Degree</a:t>
            </a:r>
            <a:r>
              <a:rPr lang="hu-HU" sz="2800" b="0" u="sng" strike="noStrike" spc="-1" dirty="0">
                <a:solidFill>
                  <a:srgbClr val="000000"/>
                </a:solidFill>
                <a:uFillTx/>
                <a:latin typeface="Calibri"/>
              </a:rPr>
              <a:t>):</a:t>
            </a:r>
            <a:r>
              <a:rPr lang="hu-HU" sz="2800" b="0" strike="noStrike" spc="-1" dirty="0">
                <a:solidFill>
                  <a:srgbClr val="000000"/>
                </a:solidFill>
                <a:latin typeface="Calibri"/>
              </a:rPr>
              <a:t> az attribútumok (tartományok száma, oszlopok) száma</a:t>
            </a:r>
          </a:p>
          <a:p>
            <a:pPr indent="0">
              <a:lnSpc>
                <a:spcPct val="120000"/>
              </a:lnSpc>
              <a:buNone/>
              <a:tabLst>
                <a:tab pos="0" algn="l"/>
              </a:tabLst>
            </a:pPr>
            <a:r>
              <a:rPr lang="hu-HU" sz="2800" b="0" u="sng" strike="noStrike" spc="-1" dirty="0">
                <a:solidFill>
                  <a:srgbClr val="000000"/>
                </a:solidFill>
                <a:uFillTx/>
                <a:latin typeface="Calibri"/>
              </a:rPr>
              <a:t>Számosság (</a:t>
            </a:r>
            <a:r>
              <a:rPr lang="hu-HU" sz="2800" b="0" u="sng" strike="noStrike" spc="-1" dirty="0" err="1">
                <a:solidFill>
                  <a:srgbClr val="000000"/>
                </a:solidFill>
                <a:uFillTx/>
                <a:latin typeface="Calibri"/>
              </a:rPr>
              <a:t>Cardinality</a:t>
            </a:r>
            <a:r>
              <a:rPr lang="hu-HU" sz="2800" b="0" u="sng" strike="noStrike" spc="-1" dirty="0">
                <a:solidFill>
                  <a:srgbClr val="000000"/>
                </a:solidFill>
                <a:uFillTx/>
                <a:latin typeface="Calibri"/>
              </a:rPr>
              <a:t>):</a:t>
            </a:r>
            <a:r>
              <a:rPr lang="hu-HU" sz="2800" b="0" strike="noStrike" spc="-1" dirty="0">
                <a:solidFill>
                  <a:srgbClr val="000000"/>
                </a:solidFill>
                <a:latin typeface="Calibri"/>
              </a:rPr>
              <a:t> sorok (a </a:t>
            </a:r>
            <a:r>
              <a:rPr lang="hu-HU" sz="2800" b="0" strike="noStrike" spc="-1" dirty="0" err="1">
                <a:solidFill>
                  <a:srgbClr val="000000"/>
                </a:solidFill>
                <a:latin typeface="Calibri"/>
              </a:rPr>
              <a:t>tuple</a:t>
            </a:r>
            <a:r>
              <a:rPr lang="hu-HU" sz="2800" b="0" strike="noStrike" spc="-1" dirty="0">
                <a:solidFill>
                  <a:srgbClr val="000000"/>
                </a:solidFill>
                <a:latin typeface="Calibri"/>
              </a:rPr>
              <a:t>-k) száma</a:t>
            </a:r>
          </a:p>
          <a:p>
            <a:pPr indent="0">
              <a:lnSpc>
                <a:spcPct val="120000"/>
              </a:lnSpc>
              <a:buNone/>
              <a:tabLst>
                <a:tab pos="0" algn="l"/>
              </a:tabLst>
            </a:pPr>
            <a:r>
              <a:rPr lang="hu-HU" sz="2800" b="0" strike="noStrike" spc="-1" dirty="0">
                <a:solidFill>
                  <a:srgbClr val="000000"/>
                </a:solidFill>
                <a:latin typeface="Calibri"/>
              </a:rPr>
              <a:t>az R(A</a:t>
            </a:r>
            <a:r>
              <a:rPr lang="hu-HU" sz="2800" b="0" strike="noStrike" spc="-1" baseline="-25000" dirty="0">
                <a:solidFill>
                  <a:srgbClr val="000000"/>
                </a:solidFill>
                <a:latin typeface="Calibri"/>
              </a:rPr>
              <a:t>1</a:t>
            </a:r>
            <a:r>
              <a:rPr lang="hu-HU" sz="2800" b="0" strike="noStrike" spc="-1" dirty="0">
                <a:solidFill>
                  <a:srgbClr val="000000"/>
                </a:solidFill>
                <a:latin typeface="Calibri"/>
              </a:rPr>
              <a:t>, A</a:t>
            </a:r>
            <a:r>
              <a:rPr lang="hu-HU" sz="2800" b="0" strike="noStrike" spc="-1" baseline="-25000" dirty="0">
                <a:solidFill>
                  <a:srgbClr val="000000"/>
                </a:solidFill>
                <a:latin typeface="Calibri"/>
              </a:rPr>
              <a:t>2</a:t>
            </a:r>
            <a:r>
              <a:rPr lang="hu-HU" sz="2800" b="0" strike="noStrike" spc="-1" dirty="0">
                <a:solidFill>
                  <a:srgbClr val="000000"/>
                </a:solidFill>
                <a:latin typeface="Calibri"/>
              </a:rPr>
              <a:t>,…, A</a:t>
            </a:r>
            <a:r>
              <a:rPr lang="hu-HU" sz="2800" b="0" strike="noStrike" spc="-1" baseline="-25000" dirty="0">
                <a:solidFill>
                  <a:srgbClr val="000000"/>
                </a:solidFill>
                <a:latin typeface="Calibri"/>
              </a:rPr>
              <a:t>n</a:t>
            </a:r>
            <a:r>
              <a:rPr lang="hu-HU" sz="2800" b="0" strike="noStrike" spc="-1" dirty="0">
                <a:solidFill>
                  <a:srgbClr val="000000"/>
                </a:solidFill>
                <a:latin typeface="Calibri"/>
              </a:rPr>
              <a:t>) alakot a reláció </a:t>
            </a:r>
            <a:r>
              <a:rPr lang="hu-HU" sz="2800" b="1" strike="noStrike" spc="-1" dirty="0">
                <a:solidFill>
                  <a:srgbClr val="000000"/>
                </a:solidFill>
                <a:latin typeface="Calibri"/>
              </a:rPr>
              <a:t>sémá</a:t>
            </a:r>
            <a:r>
              <a:rPr lang="hu-HU" sz="2800" b="0" strike="noStrike" spc="-1" dirty="0">
                <a:solidFill>
                  <a:srgbClr val="000000"/>
                </a:solidFill>
                <a:latin typeface="Calibri"/>
              </a:rPr>
              <a:t>jának nevezzük.</a:t>
            </a:r>
          </a:p>
          <a:p>
            <a:pPr indent="0">
              <a:lnSpc>
                <a:spcPct val="90000"/>
              </a:lnSpc>
              <a:spcBef>
                <a:spcPts val="1001"/>
              </a:spcBef>
              <a:buNone/>
              <a:tabLst>
                <a:tab pos="0" algn="l"/>
              </a:tabLst>
            </a:pPr>
            <a:endParaRPr lang="hu-HU" sz="2800" b="0"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PlaceHolder 1"/>
          <p:cNvSpPr>
            <a:spLocks noGrp="1"/>
          </p:cNvSpPr>
          <p:nvPr>
            <p:ph/>
          </p:nvPr>
        </p:nvSpPr>
        <p:spPr>
          <a:xfrm>
            <a:off x="845280" y="538920"/>
            <a:ext cx="9589680" cy="2527920"/>
          </a:xfrm>
          <a:prstGeom prst="rect">
            <a:avLst/>
          </a:prstGeom>
          <a:noFill/>
          <a:ln w="0">
            <a:noFill/>
          </a:ln>
        </p:spPr>
        <p:txBody>
          <a:bodyPr anchor="t">
            <a:normAutofit lnSpcReduction="10000"/>
          </a:bodyPr>
          <a:lstStyle/>
          <a:p>
            <a:pPr indent="0">
              <a:lnSpc>
                <a:spcPct val="100000"/>
              </a:lnSpc>
              <a:buNone/>
              <a:tabLst>
                <a:tab pos="0" algn="l"/>
              </a:tabLst>
            </a:pPr>
            <a:r>
              <a:rPr lang="hu-HU" sz="3200" b="0" strike="noStrike" spc="-1">
                <a:solidFill>
                  <a:srgbClr val="000000"/>
                </a:solidFill>
                <a:latin typeface="Calibri"/>
              </a:rPr>
              <a:t>A relációs adatmodellben </a:t>
            </a:r>
          </a:p>
          <a:p>
            <a:pPr marL="538200">
              <a:lnSpc>
                <a:spcPct val="100000"/>
              </a:lnSpc>
              <a:buClr>
                <a:srgbClr val="000000"/>
              </a:buClr>
              <a:buFont typeface="Arial"/>
              <a:buChar char="•"/>
              <a:tabLst>
                <a:tab pos="0" algn="l"/>
              </a:tabLst>
            </a:pPr>
            <a:r>
              <a:rPr lang="hu-HU" sz="2400" b="0" strike="noStrike" spc="-1">
                <a:solidFill>
                  <a:srgbClr val="000000"/>
                </a:solidFill>
                <a:latin typeface="Calibri"/>
              </a:rPr>
              <a:t>az egyedtípus helyett a reláció megnevezést használjuk. </a:t>
            </a:r>
          </a:p>
          <a:p>
            <a:pPr marL="538200">
              <a:lnSpc>
                <a:spcPct val="100000"/>
              </a:lnSpc>
              <a:buClr>
                <a:srgbClr val="000000"/>
              </a:buClr>
              <a:buFont typeface="Arial"/>
              <a:buChar char="•"/>
              <a:tabLst>
                <a:tab pos="0" algn="l"/>
              </a:tabLst>
            </a:pPr>
            <a:r>
              <a:rPr lang="hu-HU" sz="2400" b="0" strike="noStrike" spc="-1">
                <a:solidFill>
                  <a:srgbClr val="000000"/>
                </a:solidFill>
                <a:latin typeface="Calibri"/>
              </a:rPr>
              <a:t>A tulajdonságtípus fogalomnak az attribútum felel meg. </a:t>
            </a:r>
          </a:p>
          <a:p>
            <a:pPr marL="538200">
              <a:lnSpc>
                <a:spcPct val="100000"/>
              </a:lnSpc>
              <a:buClr>
                <a:srgbClr val="000000"/>
              </a:buClr>
              <a:buFont typeface="Arial"/>
              <a:buChar char="•"/>
              <a:tabLst>
                <a:tab pos="0" algn="l"/>
              </a:tabLst>
            </a:pPr>
            <a:r>
              <a:rPr lang="hu-HU" sz="2400" b="0" strike="noStrike" spc="-1">
                <a:solidFill>
                  <a:srgbClr val="000000"/>
                </a:solidFill>
                <a:latin typeface="Calibri"/>
              </a:rPr>
              <a:t>Az egyedeket soroknak nevezzük. </a:t>
            </a:r>
          </a:p>
          <a:p>
            <a:pPr marL="538200">
              <a:lnSpc>
                <a:spcPct val="100000"/>
              </a:lnSpc>
              <a:buClr>
                <a:srgbClr val="000000"/>
              </a:buClr>
              <a:buFont typeface="Arial"/>
              <a:buChar char="•"/>
              <a:tabLst>
                <a:tab pos="0" algn="l"/>
              </a:tabLst>
            </a:pPr>
            <a:r>
              <a:rPr lang="hu-HU" sz="2400" b="0" strike="noStrike" spc="-1">
                <a:solidFill>
                  <a:srgbClr val="000000"/>
                </a:solidFill>
                <a:latin typeface="Calibri"/>
              </a:rPr>
              <a:t>A tulajdonságot komponensnek hívjuk.</a:t>
            </a:r>
          </a:p>
          <a:p>
            <a:pPr indent="0">
              <a:lnSpc>
                <a:spcPct val="90000"/>
              </a:lnSpc>
              <a:spcBef>
                <a:spcPts val="1001"/>
              </a:spcBef>
              <a:buNone/>
              <a:tabLst>
                <a:tab pos="0" algn="l"/>
              </a:tabLst>
            </a:pPr>
            <a:endParaRPr lang="hu-HU" sz="2800" b="0" strike="noStrike" spc="-1">
              <a:solidFill>
                <a:srgbClr val="000000"/>
              </a:solidFill>
              <a:latin typeface="Calibri"/>
            </a:endParaRPr>
          </a:p>
        </p:txBody>
      </p:sp>
      <p:pic>
        <p:nvPicPr>
          <p:cNvPr id="191" name="Kép 3"/>
          <p:cNvPicPr/>
          <p:nvPr/>
        </p:nvPicPr>
        <p:blipFill>
          <a:blip r:embed="rId2"/>
          <a:stretch/>
        </p:blipFill>
        <p:spPr>
          <a:xfrm>
            <a:off x="1434240" y="3227760"/>
            <a:ext cx="9000720" cy="30913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Kép 6"/>
          <p:cNvPicPr/>
          <p:nvPr/>
        </p:nvPicPr>
        <p:blipFill>
          <a:blip r:embed="rId2"/>
          <a:stretch/>
        </p:blipFill>
        <p:spPr>
          <a:xfrm>
            <a:off x="752400" y="208800"/>
            <a:ext cx="10686600" cy="64400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PlaceHolder 1"/>
          <p:cNvSpPr>
            <a:spLocks noGrp="1"/>
          </p:cNvSpPr>
          <p:nvPr>
            <p:ph/>
          </p:nvPr>
        </p:nvSpPr>
        <p:spPr>
          <a:xfrm>
            <a:off x="326572" y="404949"/>
            <a:ext cx="10267406" cy="6126480"/>
          </a:xfrm>
          <a:prstGeom prst="rect">
            <a:avLst/>
          </a:prstGeom>
          <a:noFill/>
          <a:ln w="0">
            <a:noFill/>
          </a:ln>
        </p:spPr>
        <p:txBody>
          <a:bodyPr anchor="t">
            <a:normAutofit fontScale="82500" lnSpcReduction="20000"/>
          </a:bodyPr>
          <a:lstStyle/>
          <a:p>
            <a:pPr indent="0">
              <a:lnSpc>
                <a:spcPct val="120000"/>
              </a:lnSpc>
              <a:buNone/>
              <a:tabLst>
                <a:tab pos="0" algn="l"/>
              </a:tabLst>
            </a:pPr>
            <a:r>
              <a:rPr lang="hu-HU" sz="2800" b="1" strike="noStrike" spc="-1" dirty="0">
                <a:solidFill>
                  <a:srgbClr val="000000"/>
                </a:solidFill>
                <a:latin typeface="Calibri"/>
              </a:rPr>
              <a:t>A relációs adatmodellben </a:t>
            </a:r>
            <a:endParaRPr lang="hu-HU" sz="2800" b="0" strike="noStrike" spc="-1" dirty="0">
              <a:solidFill>
                <a:srgbClr val="000000"/>
              </a:solidFill>
              <a:latin typeface="Calibri"/>
            </a:endParaRPr>
          </a:p>
          <a:p>
            <a:pPr marL="523440" indent="-222120">
              <a:lnSpc>
                <a:spcPct val="120000"/>
              </a:lnSpc>
              <a:buClr>
                <a:srgbClr val="000000"/>
              </a:buClr>
              <a:buFont typeface="Arial"/>
              <a:buChar char="•"/>
              <a:tabLst>
                <a:tab pos="0" algn="l"/>
              </a:tabLst>
            </a:pPr>
            <a:r>
              <a:rPr lang="hu-HU" sz="2800" b="0" strike="noStrike" spc="-1" dirty="0">
                <a:solidFill>
                  <a:srgbClr val="000000"/>
                </a:solidFill>
                <a:latin typeface="Calibri"/>
              </a:rPr>
              <a:t>egy egyedtípus minden adata egy egyszerű táblában </a:t>
            </a:r>
            <a:r>
              <a:rPr lang="hu-HU" sz="2800" b="0" strike="noStrike" spc="-1" dirty="0" err="1">
                <a:solidFill>
                  <a:srgbClr val="000000"/>
                </a:solidFill>
                <a:latin typeface="Calibri"/>
              </a:rPr>
              <a:t>tárolódik</a:t>
            </a:r>
            <a:r>
              <a:rPr lang="hu-HU" sz="2800" b="0" strike="noStrike" spc="-1" dirty="0">
                <a:solidFill>
                  <a:srgbClr val="000000"/>
                </a:solidFill>
                <a:latin typeface="Calibri"/>
              </a:rPr>
              <a:t>. </a:t>
            </a:r>
          </a:p>
          <a:p>
            <a:pPr marL="523440" indent="-222120">
              <a:lnSpc>
                <a:spcPct val="120000"/>
              </a:lnSpc>
              <a:buClr>
                <a:srgbClr val="000000"/>
              </a:buClr>
              <a:buFont typeface="Arial"/>
              <a:buChar char="•"/>
              <a:tabLst>
                <a:tab pos="0" algn="l"/>
              </a:tabLst>
            </a:pPr>
            <a:r>
              <a:rPr lang="hu-HU" sz="2800" b="0" strike="noStrike" spc="-1" dirty="0">
                <a:solidFill>
                  <a:srgbClr val="000000"/>
                </a:solidFill>
                <a:latin typeface="Calibri"/>
              </a:rPr>
              <a:t>A tábla mátrix, amelyet sorok és oszlopok alkotnak.</a:t>
            </a:r>
          </a:p>
          <a:p>
            <a:pPr marL="523440" indent="-222120">
              <a:lnSpc>
                <a:spcPct val="120000"/>
              </a:lnSpc>
              <a:buClr>
                <a:srgbClr val="000000"/>
              </a:buClr>
              <a:buFont typeface="Arial"/>
              <a:buChar char="•"/>
              <a:tabLst>
                <a:tab pos="0" algn="l"/>
              </a:tabLst>
            </a:pPr>
            <a:r>
              <a:rPr lang="hu-HU" sz="2800" b="0" strike="noStrike" spc="-1" dirty="0">
                <a:solidFill>
                  <a:srgbClr val="000000"/>
                </a:solidFill>
                <a:latin typeface="Calibri"/>
              </a:rPr>
              <a:t>Minden oszlop egy tulajdonságtípusnak felel meg. </a:t>
            </a:r>
          </a:p>
          <a:p>
            <a:pPr marL="523440" indent="-222120">
              <a:lnSpc>
                <a:spcPct val="120000"/>
              </a:lnSpc>
              <a:buClr>
                <a:srgbClr val="000000"/>
              </a:buClr>
              <a:buFont typeface="Arial"/>
              <a:buChar char="•"/>
              <a:tabLst>
                <a:tab pos="0" algn="l"/>
              </a:tabLst>
            </a:pPr>
            <a:r>
              <a:rPr lang="hu-HU" sz="2800" b="0" strike="noStrike" spc="-1" dirty="0">
                <a:solidFill>
                  <a:srgbClr val="000000"/>
                </a:solidFill>
                <a:latin typeface="Calibri"/>
              </a:rPr>
              <a:t>A sorokban az egyedek helyezkednek el, </a:t>
            </a:r>
          </a:p>
          <a:p>
            <a:pPr marL="523440" indent="-222120">
              <a:lnSpc>
                <a:spcPct val="120000"/>
              </a:lnSpc>
              <a:buClr>
                <a:srgbClr val="000000"/>
              </a:buClr>
              <a:buFont typeface="Arial"/>
              <a:buChar char="•"/>
              <a:tabLst>
                <a:tab pos="0" algn="l"/>
              </a:tabLst>
            </a:pPr>
            <a:r>
              <a:rPr lang="hu-HU" sz="2800" b="0" strike="noStrike" spc="-1" dirty="0">
                <a:solidFill>
                  <a:srgbClr val="000000"/>
                </a:solidFill>
                <a:latin typeface="Calibri"/>
              </a:rPr>
              <a:t>a sorok celláiban pedig a tulajdonságok kapnak helyet. </a:t>
            </a:r>
          </a:p>
          <a:p>
            <a:pPr indent="0">
              <a:lnSpc>
                <a:spcPct val="90000"/>
              </a:lnSpc>
              <a:spcBef>
                <a:spcPts val="1001"/>
              </a:spcBef>
              <a:buNone/>
              <a:tabLst>
                <a:tab pos="0" algn="l"/>
              </a:tabLst>
            </a:pPr>
            <a:endParaRPr lang="hu-HU" sz="2800" b="0" strike="noStrike" spc="-1" dirty="0">
              <a:solidFill>
                <a:srgbClr val="000000"/>
              </a:solidFill>
              <a:latin typeface="Calibri"/>
            </a:endParaRPr>
          </a:p>
          <a:p>
            <a:pPr indent="0">
              <a:lnSpc>
                <a:spcPct val="90000"/>
              </a:lnSpc>
              <a:spcBef>
                <a:spcPts val="1001"/>
              </a:spcBef>
              <a:buNone/>
              <a:tabLst>
                <a:tab pos="0" algn="l"/>
              </a:tabLst>
            </a:pPr>
            <a:r>
              <a:rPr lang="hu-HU" sz="2800" b="1" i="1" strike="noStrike" spc="-1" dirty="0">
                <a:solidFill>
                  <a:srgbClr val="000000"/>
                </a:solidFill>
                <a:latin typeface="Calibri"/>
              </a:rPr>
              <a:t>A relációs adatmodell szabályai </a:t>
            </a:r>
            <a:endParaRPr lang="hu-HU" sz="2800" b="0" strike="noStrike" spc="-1" dirty="0">
              <a:solidFill>
                <a:srgbClr val="000000"/>
              </a:solidFill>
              <a:latin typeface="Calibri"/>
            </a:endParaRPr>
          </a:p>
          <a:p>
            <a:pPr indent="0">
              <a:lnSpc>
                <a:spcPct val="120000"/>
              </a:lnSpc>
              <a:buNone/>
              <a:tabLst>
                <a:tab pos="0" algn="l"/>
              </a:tabLst>
            </a:pPr>
            <a:r>
              <a:rPr lang="hu-HU" sz="2800" b="0" strike="noStrike" spc="-1" dirty="0">
                <a:solidFill>
                  <a:srgbClr val="000000"/>
                </a:solidFill>
                <a:latin typeface="Calibri"/>
              </a:rPr>
              <a:t>A relációs adatmodell relációinak felépítését az alábbi szabályok határozzák meg:</a:t>
            </a:r>
          </a:p>
          <a:p>
            <a:pPr marL="300960" indent="0">
              <a:lnSpc>
                <a:spcPct val="120000"/>
              </a:lnSpc>
              <a:buNone/>
              <a:tabLst>
                <a:tab pos="0" algn="l"/>
              </a:tabLst>
            </a:pPr>
            <a:r>
              <a:rPr lang="hu-HU" sz="2800" b="0" strike="noStrike" spc="-1" dirty="0">
                <a:solidFill>
                  <a:srgbClr val="000000"/>
                </a:solidFill>
                <a:latin typeface="Calibri"/>
              </a:rPr>
              <a:t>− Egy reláción belül </a:t>
            </a:r>
            <a:r>
              <a:rPr lang="hu-HU" sz="2800" b="1" strike="noStrike" spc="-1" dirty="0">
                <a:solidFill>
                  <a:srgbClr val="000000"/>
                </a:solidFill>
                <a:latin typeface="Calibri"/>
              </a:rPr>
              <a:t>nem lehet két teljesen egyforma sor</a:t>
            </a:r>
            <a:r>
              <a:rPr lang="hu-HU" sz="2800" b="0" strike="noStrike" spc="-1" dirty="0">
                <a:solidFill>
                  <a:srgbClr val="000000"/>
                </a:solidFill>
                <a:latin typeface="Calibri"/>
              </a:rPr>
              <a:t>.</a:t>
            </a:r>
          </a:p>
          <a:p>
            <a:pPr marL="300960" indent="0">
              <a:lnSpc>
                <a:spcPct val="120000"/>
              </a:lnSpc>
              <a:buNone/>
              <a:tabLst>
                <a:tab pos="0" algn="l"/>
              </a:tabLst>
            </a:pPr>
            <a:r>
              <a:rPr lang="hu-HU" sz="2800" b="0" strike="noStrike" spc="-1" dirty="0">
                <a:solidFill>
                  <a:srgbClr val="000000"/>
                </a:solidFill>
                <a:latin typeface="Calibri"/>
              </a:rPr>
              <a:t>− </a:t>
            </a:r>
            <a:r>
              <a:rPr lang="hu-HU" sz="2800" b="1" strike="noStrike" spc="-1" dirty="0">
                <a:solidFill>
                  <a:srgbClr val="000000"/>
                </a:solidFill>
                <a:latin typeface="Calibri"/>
              </a:rPr>
              <a:t>Minden sorban azonos</a:t>
            </a:r>
            <a:r>
              <a:rPr lang="hu-HU" sz="2800" b="0" strike="noStrike" spc="-1" dirty="0">
                <a:solidFill>
                  <a:srgbClr val="000000"/>
                </a:solidFill>
                <a:latin typeface="Calibri"/>
              </a:rPr>
              <a:t>nak kell lennie </a:t>
            </a:r>
            <a:r>
              <a:rPr lang="hu-HU" sz="2800" b="1" strike="noStrike" spc="-1" dirty="0">
                <a:solidFill>
                  <a:srgbClr val="000000"/>
                </a:solidFill>
                <a:latin typeface="Calibri"/>
              </a:rPr>
              <a:t>az attribútumok sorrendjé</a:t>
            </a:r>
            <a:r>
              <a:rPr lang="hu-HU" sz="2800" b="0" strike="noStrike" spc="-1" dirty="0">
                <a:solidFill>
                  <a:srgbClr val="000000"/>
                </a:solidFill>
                <a:latin typeface="Calibri"/>
              </a:rPr>
              <a:t>nek. </a:t>
            </a:r>
          </a:p>
          <a:p>
            <a:pPr marL="300960" indent="0">
              <a:lnSpc>
                <a:spcPct val="120000"/>
              </a:lnSpc>
              <a:buNone/>
              <a:tabLst>
                <a:tab pos="0" algn="l"/>
              </a:tabLst>
            </a:pPr>
            <a:r>
              <a:rPr lang="hu-HU" sz="2800" b="0" strike="noStrike" spc="-1" dirty="0">
                <a:solidFill>
                  <a:srgbClr val="000000"/>
                </a:solidFill>
                <a:latin typeface="Calibri"/>
              </a:rPr>
              <a:t>− </a:t>
            </a:r>
            <a:r>
              <a:rPr lang="hu-HU" sz="2800" b="1" strike="noStrike" spc="-1" dirty="0">
                <a:solidFill>
                  <a:srgbClr val="000000"/>
                </a:solidFill>
                <a:latin typeface="Calibri"/>
              </a:rPr>
              <a:t>Minden sorban azonos számú </a:t>
            </a:r>
            <a:r>
              <a:rPr lang="hu-HU" sz="2800" b="1" strike="noStrike" spc="-1" dirty="0" err="1">
                <a:solidFill>
                  <a:srgbClr val="000000"/>
                </a:solidFill>
                <a:latin typeface="Calibri"/>
              </a:rPr>
              <a:t>mező</a:t>
            </a:r>
            <a:r>
              <a:rPr lang="hu-HU" sz="2800" b="0" strike="noStrike" spc="-1" dirty="0" err="1">
                <a:solidFill>
                  <a:srgbClr val="000000"/>
                </a:solidFill>
                <a:latin typeface="Calibri"/>
              </a:rPr>
              <a:t>knek</a:t>
            </a:r>
            <a:r>
              <a:rPr lang="hu-HU" sz="2800" b="0" strike="noStrike" spc="-1" dirty="0">
                <a:solidFill>
                  <a:srgbClr val="000000"/>
                </a:solidFill>
                <a:latin typeface="Calibri"/>
              </a:rPr>
              <a:t> kell lennie. </a:t>
            </a:r>
          </a:p>
          <a:p>
            <a:pPr marL="300960" indent="0">
              <a:lnSpc>
                <a:spcPct val="120000"/>
              </a:lnSpc>
              <a:buNone/>
              <a:tabLst>
                <a:tab pos="0" algn="l"/>
              </a:tabLst>
            </a:pPr>
            <a:r>
              <a:rPr lang="hu-HU" sz="2800" b="0" strike="noStrike" spc="-1" dirty="0">
                <a:solidFill>
                  <a:srgbClr val="000000"/>
                </a:solidFill>
                <a:latin typeface="Calibri"/>
              </a:rPr>
              <a:t>− A relációban </a:t>
            </a:r>
            <a:r>
              <a:rPr lang="hu-HU" sz="2800" b="1" strike="noStrike" spc="-1" dirty="0">
                <a:solidFill>
                  <a:srgbClr val="000000"/>
                </a:solidFill>
                <a:latin typeface="Calibri"/>
              </a:rPr>
              <a:t>nem lehetnek többértékű mezők</a:t>
            </a:r>
            <a:r>
              <a:rPr lang="hu-HU" sz="2800" b="0" strike="noStrike" spc="-1" dirty="0">
                <a:solidFill>
                  <a:srgbClr val="000000"/>
                </a:solidFill>
                <a:latin typeface="Calibri"/>
              </a:rPr>
              <a:t>. </a:t>
            </a:r>
          </a:p>
          <a:p>
            <a:pPr indent="0">
              <a:lnSpc>
                <a:spcPct val="90000"/>
              </a:lnSpc>
              <a:spcBef>
                <a:spcPts val="1001"/>
              </a:spcBef>
              <a:buNone/>
              <a:tabLst>
                <a:tab pos="0" algn="l"/>
              </a:tabLst>
            </a:pPr>
            <a:endParaRPr lang="hu-HU" sz="2800" b="0" strike="noStrike" spc="-1" dirty="0">
              <a:solidFill>
                <a:srgbClr val="000000"/>
              </a:solidFill>
              <a:latin typeface="Calibri"/>
            </a:endParaRPr>
          </a:p>
        </p:txBody>
      </p:sp>
      <p:sp>
        <p:nvSpPr>
          <p:cNvPr id="3" name="Lekerekített téglalap 2"/>
          <p:cNvSpPr/>
          <p:nvPr/>
        </p:nvSpPr>
        <p:spPr>
          <a:xfrm>
            <a:off x="326572" y="3474720"/>
            <a:ext cx="10136777" cy="3056709"/>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PlaceHolder 1"/>
          <p:cNvSpPr>
            <a:spLocks noGrp="1"/>
          </p:cNvSpPr>
          <p:nvPr>
            <p:ph/>
          </p:nvPr>
        </p:nvSpPr>
        <p:spPr>
          <a:xfrm>
            <a:off x="235131" y="506160"/>
            <a:ext cx="11469189" cy="2001910"/>
          </a:xfrm>
          <a:prstGeom prst="rect">
            <a:avLst/>
          </a:prstGeom>
          <a:noFill/>
          <a:ln w="0">
            <a:noFill/>
          </a:ln>
        </p:spPr>
        <p:txBody>
          <a:bodyPr anchor="t">
            <a:noAutofit/>
          </a:bodyPr>
          <a:lstStyle/>
          <a:p>
            <a:pPr indent="0">
              <a:lnSpc>
                <a:spcPct val="90000"/>
              </a:lnSpc>
              <a:spcBef>
                <a:spcPts val="1001"/>
              </a:spcBef>
              <a:buNone/>
              <a:tabLst>
                <a:tab pos="0" algn="l"/>
              </a:tabLst>
            </a:pPr>
            <a:r>
              <a:rPr lang="hu-HU" sz="2800" b="1" strike="noStrike" spc="-1" dirty="0">
                <a:solidFill>
                  <a:srgbClr val="000000"/>
                </a:solidFill>
                <a:latin typeface="Calibri"/>
              </a:rPr>
              <a:t>Sorok különbözősége </a:t>
            </a:r>
            <a:endParaRPr lang="hu-HU" sz="2800" b="0" strike="noStrike" spc="-1" dirty="0">
              <a:solidFill>
                <a:srgbClr val="000000"/>
              </a:solidFill>
              <a:latin typeface="Calibri"/>
            </a:endParaRPr>
          </a:p>
          <a:p>
            <a:pPr marL="228600" indent="-228600">
              <a:lnSpc>
                <a:spcPct val="90000"/>
              </a:lnSpc>
              <a:spcBef>
                <a:spcPts val="1001"/>
              </a:spcBef>
              <a:buClr>
                <a:srgbClr val="000000"/>
              </a:buClr>
              <a:buFont typeface="Arial"/>
              <a:buChar char="•"/>
              <a:tabLst>
                <a:tab pos="0" algn="l"/>
              </a:tabLst>
            </a:pPr>
            <a:r>
              <a:rPr lang="hu-HU" sz="2800" b="0" strike="noStrike" spc="-1" dirty="0">
                <a:solidFill>
                  <a:srgbClr val="000000"/>
                </a:solidFill>
                <a:latin typeface="Calibri"/>
              </a:rPr>
              <a:t>mivel a </a:t>
            </a:r>
            <a:r>
              <a:rPr lang="hu-HU" sz="2800" b="0" u="sng" strike="noStrike" spc="-1" dirty="0">
                <a:solidFill>
                  <a:srgbClr val="000000"/>
                </a:solidFill>
                <a:latin typeface="Calibri"/>
              </a:rPr>
              <a:t>sorok halmazt alkotnak</a:t>
            </a:r>
            <a:r>
              <a:rPr lang="hu-HU" sz="2800" b="0" strike="noStrike" spc="-1" dirty="0">
                <a:solidFill>
                  <a:srgbClr val="000000"/>
                </a:solidFill>
                <a:latin typeface="Calibri"/>
              </a:rPr>
              <a:t>, nem lehet 2 azonos sor a relációban</a:t>
            </a:r>
          </a:p>
          <a:p>
            <a:pPr marL="228600" indent="-228600">
              <a:lnSpc>
                <a:spcPct val="90000"/>
              </a:lnSpc>
              <a:spcBef>
                <a:spcPts val="1001"/>
              </a:spcBef>
              <a:buClr>
                <a:srgbClr val="000000"/>
              </a:buClr>
              <a:buFont typeface="Arial"/>
              <a:buChar char="•"/>
              <a:tabLst>
                <a:tab pos="0" algn="l"/>
              </a:tabLst>
            </a:pPr>
            <a:r>
              <a:rPr lang="hu-HU" sz="2800" b="0" strike="noStrike" spc="-1" dirty="0">
                <a:solidFill>
                  <a:srgbClr val="000000"/>
                </a:solidFill>
                <a:latin typeface="Calibri"/>
              </a:rPr>
              <a:t>ezért mindenképpen kell, hogy legyen olyan attribútum (esetleg attribútum kombináció), amelynek értéke minden rekordban egyedi.</a:t>
            </a:r>
          </a:p>
          <a:p>
            <a:pPr indent="0">
              <a:lnSpc>
                <a:spcPct val="90000"/>
              </a:lnSpc>
              <a:spcBef>
                <a:spcPts val="1001"/>
              </a:spcBef>
              <a:buNone/>
              <a:tabLst>
                <a:tab pos="0" algn="l"/>
              </a:tabLst>
            </a:pPr>
            <a:endParaRPr lang="hu-HU" sz="2800" b="0" strike="noStrike" spc="-1" dirty="0">
              <a:solidFill>
                <a:srgbClr val="000000"/>
              </a:solidFill>
              <a:latin typeface="Calibri"/>
            </a:endParaRPr>
          </a:p>
        </p:txBody>
      </p:sp>
      <p:pic>
        <p:nvPicPr>
          <p:cNvPr id="195" name="Kép 6"/>
          <p:cNvPicPr/>
          <p:nvPr/>
        </p:nvPicPr>
        <p:blipFill>
          <a:blip r:embed="rId2"/>
          <a:stretch/>
        </p:blipFill>
        <p:spPr>
          <a:xfrm>
            <a:off x="2721035" y="3350623"/>
            <a:ext cx="6918120" cy="28882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PlaceHolder 1"/>
          <p:cNvSpPr>
            <a:spLocks noGrp="1"/>
          </p:cNvSpPr>
          <p:nvPr>
            <p:ph/>
          </p:nvPr>
        </p:nvSpPr>
        <p:spPr>
          <a:xfrm>
            <a:off x="222069" y="418011"/>
            <a:ext cx="11678194" cy="3487783"/>
          </a:xfrm>
          <a:prstGeom prst="rect">
            <a:avLst/>
          </a:prstGeom>
          <a:noFill/>
          <a:ln w="0">
            <a:noFill/>
          </a:ln>
        </p:spPr>
        <p:txBody>
          <a:bodyPr anchor="t">
            <a:noAutofit/>
          </a:bodyPr>
          <a:lstStyle/>
          <a:p>
            <a:pPr marL="228600" indent="-228600">
              <a:lnSpc>
                <a:spcPct val="90000"/>
              </a:lnSpc>
              <a:spcBef>
                <a:spcPts val="1001"/>
              </a:spcBef>
              <a:buClr>
                <a:srgbClr val="000000"/>
              </a:buClr>
              <a:buFont typeface="Arial"/>
              <a:buChar char="•"/>
            </a:pPr>
            <a:r>
              <a:rPr lang="hu-HU" sz="2800" b="1" strike="noStrike" spc="-1" dirty="0">
                <a:solidFill>
                  <a:srgbClr val="000000"/>
                </a:solidFill>
                <a:latin typeface="Calibri"/>
              </a:rPr>
              <a:t>Mezők sorrendje </a:t>
            </a:r>
            <a:endParaRPr lang="hu-HU" sz="2800" b="0" strike="noStrike" spc="-1" dirty="0">
              <a:solidFill>
                <a:srgbClr val="000000"/>
              </a:solidFill>
              <a:latin typeface="Calibri"/>
            </a:endParaRPr>
          </a:p>
          <a:p>
            <a:pPr marL="228600" indent="-228600">
              <a:lnSpc>
                <a:spcPct val="90000"/>
              </a:lnSpc>
              <a:spcBef>
                <a:spcPts val="1001"/>
              </a:spcBef>
              <a:buClr>
                <a:srgbClr val="000000"/>
              </a:buClr>
              <a:buFont typeface="Arial"/>
              <a:buChar char="•"/>
            </a:pPr>
            <a:r>
              <a:rPr lang="hu-HU" sz="2800" b="0" strike="noStrike" spc="-1" dirty="0">
                <a:solidFill>
                  <a:srgbClr val="000000"/>
                </a:solidFill>
                <a:latin typeface="Calibri"/>
              </a:rPr>
              <a:t>Az hogy az attribútumok sorrendjének azonosnak kell lennie, azt jelenti, hogy nem tehetjük meg, hogy az egyik sorban a </a:t>
            </a:r>
            <a:r>
              <a:rPr lang="hu-HU" sz="2800" b="0" i="1" strike="noStrike" spc="-1" dirty="0" err="1">
                <a:solidFill>
                  <a:srgbClr val="000000"/>
                </a:solidFill>
                <a:latin typeface="Calibri"/>
              </a:rPr>
              <a:t>Nev</a:t>
            </a:r>
            <a:r>
              <a:rPr lang="hu-HU" sz="2800" b="0" i="1" strike="noStrike" spc="-1" dirty="0">
                <a:solidFill>
                  <a:srgbClr val="000000"/>
                </a:solidFill>
                <a:latin typeface="Calibri"/>
              </a:rPr>
              <a:t> </a:t>
            </a:r>
            <a:r>
              <a:rPr lang="hu-HU" sz="2800" b="0" strike="noStrike" spc="-1" dirty="0">
                <a:solidFill>
                  <a:srgbClr val="000000"/>
                </a:solidFill>
                <a:latin typeface="Calibri"/>
              </a:rPr>
              <a:t>attribútum az első, a másikban pedig pl. a </a:t>
            </a:r>
            <a:r>
              <a:rPr lang="hu-HU" sz="2800" b="0" i="1" strike="noStrike" spc="-1" dirty="0" err="1">
                <a:solidFill>
                  <a:srgbClr val="000000"/>
                </a:solidFill>
                <a:latin typeface="Calibri"/>
              </a:rPr>
              <a:t>SzemIgSzam</a:t>
            </a:r>
            <a:r>
              <a:rPr lang="hu-HU" sz="2800" b="0" strike="noStrike" spc="-1" dirty="0">
                <a:solidFill>
                  <a:srgbClr val="000000"/>
                </a:solidFill>
                <a:latin typeface="Calibri"/>
              </a:rPr>
              <a:t>.</a:t>
            </a:r>
          </a:p>
          <a:p>
            <a:pPr marL="228600" indent="-228600">
              <a:lnSpc>
                <a:spcPct val="90000"/>
              </a:lnSpc>
              <a:spcBef>
                <a:spcPts val="1001"/>
              </a:spcBef>
              <a:buClr>
                <a:srgbClr val="000000"/>
              </a:buClr>
              <a:buFont typeface="Arial"/>
              <a:buChar char="•"/>
            </a:pPr>
            <a:r>
              <a:rPr lang="hu-HU" sz="3200" b="1" strike="noStrike" spc="-1" dirty="0">
                <a:solidFill>
                  <a:srgbClr val="000000"/>
                </a:solidFill>
                <a:latin typeface="Calibri"/>
              </a:rPr>
              <a:t>DE a reláció attribútumainak sorrendje tetszőleges</a:t>
            </a:r>
            <a:endParaRPr lang="hu-HU" sz="3200" b="0" strike="noStrike" spc="-1" dirty="0">
              <a:solidFill>
                <a:srgbClr val="000000"/>
              </a:solidFill>
              <a:latin typeface="Calibri"/>
            </a:endParaRPr>
          </a:p>
          <a:p>
            <a:pPr indent="0">
              <a:lnSpc>
                <a:spcPct val="100000"/>
              </a:lnSpc>
              <a:buNone/>
              <a:tabLst>
                <a:tab pos="0" algn="l"/>
              </a:tabLst>
            </a:pPr>
            <a:r>
              <a:rPr lang="hu-HU" sz="3200" b="1" strike="noStrike" spc="-1" dirty="0">
                <a:solidFill>
                  <a:srgbClr val="000000"/>
                </a:solidFill>
                <a:latin typeface="Calibri"/>
              </a:rPr>
              <a:t>  (ezért reláció és nem táblázat)</a:t>
            </a:r>
            <a:endParaRPr lang="hu-HU" sz="3200" b="0" strike="noStrike" spc="-1" dirty="0">
              <a:solidFill>
                <a:srgbClr val="000000"/>
              </a:solidFill>
              <a:latin typeface="Calibri"/>
            </a:endParaRPr>
          </a:p>
          <a:p>
            <a:pPr indent="0">
              <a:lnSpc>
                <a:spcPct val="90000"/>
              </a:lnSpc>
              <a:spcBef>
                <a:spcPts val="1001"/>
              </a:spcBef>
              <a:buNone/>
              <a:tabLst>
                <a:tab pos="0" algn="l"/>
              </a:tabLst>
            </a:pPr>
            <a:endParaRPr lang="hu-HU" sz="2800" b="0"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PlaceHolder 1"/>
          <p:cNvSpPr>
            <a:spLocks noGrp="1"/>
          </p:cNvSpPr>
          <p:nvPr>
            <p:ph/>
          </p:nvPr>
        </p:nvSpPr>
        <p:spPr>
          <a:xfrm>
            <a:off x="838080" y="1825560"/>
            <a:ext cx="10515240" cy="2223360"/>
          </a:xfrm>
          <a:prstGeom prst="rect">
            <a:avLst/>
          </a:prstGeom>
          <a:noFill/>
          <a:ln w="0">
            <a:noFill/>
          </a:ln>
        </p:spPr>
        <p:txBody>
          <a:bodyPr anchor="t">
            <a:noAutofit/>
          </a:bodyPr>
          <a:lstStyle/>
          <a:p>
            <a:pPr indent="0">
              <a:lnSpc>
                <a:spcPct val="90000"/>
              </a:lnSpc>
              <a:spcBef>
                <a:spcPts val="1001"/>
              </a:spcBef>
              <a:buNone/>
              <a:tabLst>
                <a:tab pos="0" algn="l"/>
              </a:tabLst>
            </a:pPr>
            <a:r>
              <a:rPr lang="hu-HU" sz="3200" b="1" u="sng" strike="noStrike" spc="-1">
                <a:solidFill>
                  <a:srgbClr val="000000"/>
                </a:solidFill>
                <a:uFillTx/>
                <a:latin typeface="Calibri"/>
              </a:rPr>
              <a:t>Az adatbázisokban </a:t>
            </a:r>
            <a:endParaRPr lang="hu-HU" sz="3200" b="0" strike="noStrike" spc="-1">
              <a:solidFill>
                <a:srgbClr val="000000"/>
              </a:solidFill>
              <a:latin typeface="Calibri"/>
            </a:endParaRPr>
          </a:p>
          <a:p>
            <a:pPr marL="228600" indent="-228600">
              <a:lnSpc>
                <a:spcPct val="90000"/>
              </a:lnSpc>
              <a:spcBef>
                <a:spcPts val="1001"/>
              </a:spcBef>
              <a:buClr>
                <a:srgbClr val="000000"/>
              </a:buClr>
              <a:buFont typeface="Arial"/>
              <a:buChar char="•"/>
              <a:tabLst>
                <a:tab pos="0" algn="l"/>
              </a:tabLst>
            </a:pPr>
            <a:r>
              <a:rPr lang="hu-HU" sz="3200" b="1" strike="noStrike" spc="-1">
                <a:solidFill>
                  <a:srgbClr val="000000"/>
                </a:solidFill>
                <a:latin typeface="Calibri"/>
              </a:rPr>
              <a:t>egyedtípusokba csoportosított </a:t>
            </a:r>
            <a:r>
              <a:rPr lang="hu-HU" sz="3200" b="1" u="sng" strike="noStrike" spc="-1">
                <a:solidFill>
                  <a:srgbClr val="000000"/>
                </a:solidFill>
                <a:uFillTx/>
                <a:latin typeface="Calibri"/>
              </a:rPr>
              <a:t>egyedek, </a:t>
            </a:r>
            <a:endParaRPr lang="hu-HU" sz="3200" b="0" strike="noStrike" spc="-1">
              <a:solidFill>
                <a:srgbClr val="000000"/>
              </a:solidFill>
              <a:latin typeface="Calibri"/>
            </a:endParaRPr>
          </a:p>
          <a:p>
            <a:pPr marL="228600" indent="-228600">
              <a:lnSpc>
                <a:spcPct val="90000"/>
              </a:lnSpc>
              <a:spcBef>
                <a:spcPts val="1001"/>
              </a:spcBef>
              <a:buClr>
                <a:srgbClr val="000000"/>
              </a:buClr>
              <a:buFont typeface="Arial"/>
              <a:buChar char="•"/>
              <a:tabLst>
                <a:tab pos="0" algn="l"/>
              </a:tabLst>
            </a:pPr>
            <a:r>
              <a:rPr lang="hu-HU" sz="3200" b="1" strike="noStrike" spc="-1">
                <a:solidFill>
                  <a:srgbClr val="000000"/>
                </a:solidFill>
                <a:latin typeface="Calibri"/>
              </a:rPr>
              <a:t>tulajdonságtípusokba sorolt </a:t>
            </a:r>
            <a:r>
              <a:rPr lang="hu-HU" sz="3200" b="1" u="sng" strike="noStrike" spc="-1">
                <a:solidFill>
                  <a:srgbClr val="000000"/>
                </a:solidFill>
                <a:uFillTx/>
                <a:latin typeface="Calibri"/>
              </a:rPr>
              <a:t>tulajdonság</a:t>
            </a:r>
            <a:r>
              <a:rPr lang="hu-HU" sz="3200" b="1" strike="noStrike" spc="-1">
                <a:solidFill>
                  <a:srgbClr val="000000"/>
                </a:solidFill>
                <a:latin typeface="Calibri"/>
              </a:rPr>
              <a:t>ait, valamint az </a:t>
            </a:r>
            <a:endParaRPr lang="hu-HU" sz="3200" b="0" strike="noStrike" spc="-1">
              <a:solidFill>
                <a:srgbClr val="000000"/>
              </a:solidFill>
              <a:latin typeface="Calibri"/>
            </a:endParaRPr>
          </a:p>
          <a:p>
            <a:pPr marL="228600" indent="-228600">
              <a:lnSpc>
                <a:spcPct val="90000"/>
              </a:lnSpc>
              <a:spcBef>
                <a:spcPts val="1001"/>
              </a:spcBef>
              <a:buClr>
                <a:srgbClr val="000000"/>
              </a:buClr>
              <a:buFont typeface="Arial"/>
              <a:buChar char="•"/>
              <a:tabLst>
                <a:tab pos="0" algn="l"/>
              </a:tabLst>
            </a:pPr>
            <a:r>
              <a:rPr lang="hu-HU" sz="3200" b="1" strike="noStrike" spc="-1">
                <a:solidFill>
                  <a:srgbClr val="000000"/>
                </a:solidFill>
                <a:latin typeface="Calibri"/>
              </a:rPr>
              <a:t>adatbázis egyedtípusai közötti </a:t>
            </a:r>
            <a:r>
              <a:rPr lang="hu-HU" sz="3200" b="1" u="sng" strike="noStrike" spc="-1">
                <a:solidFill>
                  <a:srgbClr val="000000"/>
                </a:solidFill>
                <a:uFillTx/>
                <a:latin typeface="Calibri"/>
              </a:rPr>
              <a:t>kapcsolatok</a:t>
            </a:r>
            <a:r>
              <a:rPr lang="hu-HU" sz="3200" b="1" strike="noStrike" spc="-1">
                <a:solidFill>
                  <a:srgbClr val="000000"/>
                </a:solidFill>
                <a:latin typeface="Calibri"/>
              </a:rPr>
              <a:t>at tároljuk</a:t>
            </a:r>
            <a:r>
              <a:rPr lang="hu-HU" sz="3200" b="1" u="sng" strike="noStrike" spc="-1">
                <a:solidFill>
                  <a:srgbClr val="000000"/>
                </a:solidFill>
                <a:uFillTx/>
                <a:latin typeface="Calibri"/>
              </a:rPr>
              <a:t>.</a:t>
            </a:r>
            <a:endParaRPr lang="hu-HU" sz="3200" b="0" strike="noStrike" spc="-1">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PlaceHolder 1"/>
          <p:cNvSpPr>
            <a:spLocks noGrp="1"/>
          </p:cNvSpPr>
          <p:nvPr>
            <p:ph/>
          </p:nvPr>
        </p:nvSpPr>
        <p:spPr>
          <a:xfrm>
            <a:off x="230529" y="241766"/>
            <a:ext cx="11114871" cy="3542760"/>
          </a:xfrm>
          <a:prstGeom prst="rect">
            <a:avLst/>
          </a:prstGeom>
          <a:noFill/>
          <a:ln w="0">
            <a:noFill/>
          </a:ln>
        </p:spPr>
        <p:txBody>
          <a:bodyPr anchor="t">
            <a:normAutofit/>
          </a:bodyPr>
          <a:lstStyle/>
          <a:p>
            <a:pPr indent="0">
              <a:lnSpc>
                <a:spcPct val="100000"/>
              </a:lnSpc>
              <a:buNone/>
              <a:tabLst>
                <a:tab pos="0" algn="l"/>
              </a:tabLst>
            </a:pPr>
            <a:r>
              <a:rPr lang="hu-HU" sz="3200" b="1" strike="noStrike" spc="-1" dirty="0">
                <a:solidFill>
                  <a:srgbClr val="000000"/>
                </a:solidFill>
                <a:latin typeface="Calibri"/>
              </a:rPr>
              <a:t>Mezők száma </a:t>
            </a:r>
            <a:endParaRPr lang="hu-HU" sz="3200" b="0" strike="noStrike" spc="-1" dirty="0">
              <a:solidFill>
                <a:srgbClr val="000000"/>
              </a:solidFill>
              <a:latin typeface="Calibri"/>
            </a:endParaRPr>
          </a:p>
          <a:p>
            <a:pPr indent="0">
              <a:lnSpc>
                <a:spcPct val="110000"/>
              </a:lnSpc>
              <a:buNone/>
              <a:tabLst>
                <a:tab pos="0" algn="l"/>
              </a:tabLst>
            </a:pPr>
            <a:r>
              <a:rPr lang="hu-HU" sz="2400" b="0" strike="noStrike" spc="-1" dirty="0">
                <a:solidFill>
                  <a:srgbClr val="000000"/>
                </a:solidFill>
                <a:latin typeface="Calibri"/>
              </a:rPr>
              <a:t>Nagyon fontos szabály!</a:t>
            </a:r>
          </a:p>
          <a:p>
            <a:pPr indent="0">
              <a:lnSpc>
                <a:spcPct val="110000"/>
              </a:lnSpc>
              <a:buNone/>
              <a:tabLst>
                <a:tab pos="0" algn="l"/>
              </a:tabLst>
            </a:pPr>
            <a:r>
              <a:rPr lang="hu-HU" sz="2400" b="0" strike="noStrike" spc="-1" dirty="0">
                <a:solidFill>
                  <a:srgbClr val="000000"/>
                </a:solidFill>
                <a:latin typeface="Calibri"/>
              </a:rPr>
              <a:t>A Személyek táblában tárolhatjuk az egyes egyedek (személyek) telefonszámait is. Van, akinek egy, van, akinek kettő telefonja van, de könnyen el-képzelhető, hogy egy személy akár öt-hat telefonon is elérhető. </a:t>
            </a:r>
          </a:p>
          <a:p>
            <a:pPr indent="0">
              <a:lnSpc>
                <a:spcPct val="110000"/>
              </a:lnSpc>
              <a:buNone/>
              <a:tabLst>
                <a:tab pos="0" algn="l"/>
              </a:tabLst>
            </a:pPr>
            <a:r>
              <a:rPr lang="hu-HU" sz="2400" b="0" strike="noStrike" spc="-1" dirty="0">
                <a:solidFill>
                  <a:srgbClr val="000000"/>
                </a:solidFill>
                <a:latin typeface="Calibri"/>
              </a:rPr>
              <a:t>Ez a szabály nem engedi meg, hogy az egyes sorokban több, míg másokban kevesebb telefonszámot tároló attribútumot hozzunk létre. (lásd XML ahol lehet)</a:t>
            </a:r>
          </a:p>
          <a:p>
            <a:pPr indent="0">
              <a:lnSpc>
                <a:spcPct val="110000"/>
              </a:lnSpc>
              <a:buNone/>
              <a:tabLst>
                <a:tab pos="0" algn="l"/>
              </a:tabLst>
            </a:pPr>
            <a:endParaRPr lang="hu-HU" sz="2400" b="0" strike="noStrike" spc="-1" dirty="0">
              <a:solidFill>
                <a:srgbClr val="000000"/>
              </a:solidFill>
              <a:latin typeface="Calibri"/>
            </a:endParaRPr>
          </a:p>
          <a:p>
            <a:pPr indent="0">
              <a:lnSpc>
                <a:spcPct val="90000"/>
              </a:lnSpc>
              <a:spcBef>
                <a:spcPts val="1001"/>
              </a:spcBef>
              <a:buNone/>
              <a:tabLst>
                <a:tab pos="0" algn="l"/>
              </a:tabLst>
            </a:pPr>
            <a:endParaRPr lang="hu-HU" sz="2800" b="0" strike="noStrike" spc="-1" dirty="0">
              <a:solidFill>
                <a:srgbClr val="000000"/>
              </a:solidFill>
              <a:latin typeface="Calibri"/>
            </a:endParaRPr>
          </a:p>
        </p:txBody>
      </p:sp>
      <p:pic>
        <p:nvPicPr>
          <p:cNvPr id="198" name="Kép 6"/>
          <p:cNvPicPr/>
          <p:nvPr/>
        </p:nvPicPr>
        <p:blipFill>
          <a:blip r:embed="rId2"/>
          <a:stretch/>
        </p:blipFill>
        <p:spPr>
          <a:xfrm>
            <a:off x="636840" y="3784526"/>
            <a:ext cx="10708560" cy="3060874"/>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PlaceHolder 1"/>
          <p:cNvSpPr>
            <a:spLocks noGrp="1"/>
          </p:cNvSpPr>
          <p:nvPr>
            <p:ph/>
          </p:nvPr>
        </p:nvSpPr>
        <p:spPr>
          <a:xfrm>
            <a:off x="669600" y="506160"/>
            <a:ext cx="10923480" cy="3379680"/>
          </a:xfrm>
          <a:prstGeom prst="rect">
            <a:avLst/>
          </a:prstGeom>
          <a:noFill/>
          <a:ln w="0">
            <a:noFill/>
          </a:ln>
        </p:spPr>
        <p:txBody>
          <a:bodyPr anchor="t">
            <a:normAutofit fontScale="91000"/>
          </a:bodyPr>
          <a:lstStyle/>
          <a:p>
            <a:pPr indent="0">
              <a:lnSpc>
                <a:spcPct val="110000"/>
              </a:lnSpc>
              <a:buNone/>
              <a:tabLst>
                <a:tab pos="0" algn="l"/>
              </a:tabLst>
            </a:pPr>
            <a:r>
              <a:rPr lang="hu-HU" sz="2800" b="1" strike="noStrike" spc="-1">
                <a:solidFill>
                  <a:srgbClr val="000000"/>
                </a:solidFill>
                <a:latin typeface="Calibri"/>
              </a:rPr>
              <a:t>Többértékű mezők </a:t>
            </a:r>
            <a:endParaRPr lang="hu-HU" sz="2800" b="0" strike="noStrike" spc="-1">
              <a:solidFill>
                <a:srgbClr val="000000"/>
              </a:solidFill>
              <a:latin typeface="Calibri"/>
            </a:endParaRPr>
          </a:p>
          <a:p>
            <a:pPr indent="0">
              <a:lnSpc>
                <a:spcPct val="110000"/>
              </a:lnSpc>
              <a:buNone/>
              <a:tabLst>
                <a:tab pos="0" algn="l"/>
              </a:tabLst>
            </a:pPr>
            <a:r>
              <a:rPr lang="hu-HU" sz="2800" b="0" strike="noStrike" spc="-1">
                <a:solidFill>
                  <a:srgbClr val="000000"/>
                </a:solidFill>
                <a:latin typeface="Calibri"/>
              </a:rPr>
              <a:t>Mivel nem tehetjük meg, hogy az egyes rekordokban eltérő számú mezőt hozunk létre, a telefonszámokat egy mezőben tároltuk. Az olyan mezőket, amelyek az egyes rekordokban több értéket is tartalmazhatnak (Telefonszam) többértékű mezőknek nevezzük.</a:t>
            </a:r>
          </a:p>
          <a:p>
            <a:pPr indent="0">
              <a:lnSpc>
                <a:spcPct val="110000"/>
              </a:lnSpc>
              <a:buNone/>
              <a:tabLst>
                <a:tab pos="0" algn="l"/>
              </a:tabLst>
            </a:pPr>
            <a:r>
              <a:rPr lang="hu-HU" sz="2800" b="0" strike="noStrike" spc="-1">
                <a:solidFill>
                  <a:srgbClr val="000000"/>
                </a:solidFill>
                <a:latin typeface="Calibri"/>
              </a:rPr>
              <a:t>A relációs adatmodell nem engedi meg a többértékű attribútumok használatát! Ez azt jelenti, hogy a személyek reláció sajnos használható formában a formában.</a:t>
            </a:r>
          </a:p>
          <a:p>
            <a:pPr indent="0">
              <a:lnSpc>
                <a:spcPct val="90000"/>
              </a:lnSpc>
              <a:spcBef>
                <a:spcPts val="1001"/>
              </a:spcBef>
              <a:buNone/>
              <a:tabLst>
                <a:tab pos="0" algn="l"/>
              </a:tabLst>
            </a:pPr>
            <a:endParaRPr lang="hu-HU" sz="2800" b="0" strike="noStrike" spc="-1">
              <a:solidFill>
                <a:srgbClr val="000000"/>
              </a:solidFill>
              <a:latin typeface="Calibri"/>
            </a:endParaRPr>
          </a:p>
        </p:txBody>
      </p:sp>
      <p:pic>
        <p:nvPicPr>
          <p:cNvPr id="200" name="Kép 3"/>
          <p:cNvPicPr/>
          <p:nvPr/>
        </p:nvPicPr>
        <p:blipFill>
          <a:blip r:embed="rId2"/>
          <a:stretch/>
        </p:blipFill>
        <p:spPr>
          <a:xfrm>
            <a:off x="669600" y="3886200"/>
            <a:ext cx="10923480" cy="24634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PlaceHolder 1"/>
          <p:cNvSpPr>
            <a:spLocks noGrp="1"/>
          </p:cNvSpPr>
          <p:nvPr>
            <p:ph/>
          </p:nvPr>
        </p:nvSpPr>
        <p:spPr>
          <a:xfrm>
            <a:off x="483325" y="555120"/>
            <a:ext cx="11351623" cy="5061909"/>
          </a:xfrm>
          <a:prstGeom prst="rect">
            <a:avLst/>
          </a:prstGeom>
          <a:noFill/>
          <a:ln w="0">
            <a:noFill/>
          </a:ln>
        </p:spPr>
        <p:txBody>
          <a:bodyPr anchor="t">
            <a:noAutofit/>
          </a:bodyPr>
          <a:lstStyle/>
          <a:p>
            <a:pPr indent="0">
              <a:lnSpc>
                <a:spcPct val="100000"/>
              </a:lnSpc>
              <a:buNone/>
              <a:tabLst>
                <a:tab pos="0" algn="l"/>
              </a:tabLst>
            </a:pPr>
            <a:r>
              <a:rPr lang="hu-HU" sz="2800" b="1" strike="noStrike" spc="-1" dirty="0">
                <a:solidFill>
                  <a:srgbClr val="000000"/>
                </a:solidFill>
                <a:latin typeface="Calibri"/>
              </a:rPr>
              <a:t>Speciális mezők a relációs adatmodellben </a:t>
            </a:r>
            <a:endParaRPr lang="hu-HU" sz="2800" b="0" strike="noStrike" spc="-1" dirty="0">
              <a:solidFill>
                <a:srgbClr val="000000"/>
              </a:solidFill>
              <a:latin typeface="Calibri"/>
            </a:endParaRPr>
          </a:p>
          <a:p>
            <a:pPr indent="0">
              <a:lnSpc>
                <a:spcPct val="100000"/>
              </a:lnSpc>
              <a:spcAft>
                <a:spcPts val="1199"/>
              </a:spcAft>
              <a:buNone/>
              <a:tabLst>
                <a:tab pos="0" algn="l"/>
              </a:tabLst>
            </a:pPr>
            <a:r>
              <a:rPr lang="hu-HU" sz="2800" b="0" strike="noStrike" spc="-1" dirty="0">
                <a:solidFill>
                  <a:srgbClr val="000000"/>
                </a:solidFill>
                <a:latin typeface="Calibri"/>
              </a:rPr>
              <a:t>Bár a relációs adatmodell szabályai nem szólnak részletesen a speciális </a:t>
            </a:r>
            <a:r>
              <a:rPr lang="hu-HU" sz="2800" b="0" strike="noStrike" spc="-1" dirty="0" err="1">
                <a:solidFill>
                  <a:srgbClr val="000000"/>
                </a:solidFill>
                <a:latin typeface="Calibri"/>
              </a:rPr>
              <a:t>mezőkről</a:t>
            </a:r>
            <a:r>
              <a:rPr lang="hu-HU" sz="2800" b="0" strike="noStrike" spc="-1" dirty="0">
                <a:solidFill>
                  <a:srgbClr val="000000"/>
                </a:solidFill>
                <a:latin typeface="Calibri"/>
              </a:rPr>
              <a:t>, az azonosító, az összetett kulcs, a többértékű mező, az ismétlődő értékű mező, és az idegen kulcs fogalmának megismerése a későbbi tananyag megértésének fontos feltétele.</a:t>
            </a:r>
          </a:p>
          <a:p>
            <a:pPr indent="0">
              <a:lnSpc>
                <a:spcPct val="100000"/>
              </a:lnSpc>
              <a:buNone/>
              <a:tabLst>
                <a:tab pos="0" algn="l"/>
              </a:tabLst>
            </a:pPr>
            <a:r>
              <a:rPr lang="hu-HU" sz="2800" b="0" u="sng" strike="noStrike" spc="-1" dirty="0">
                <a:solidFill>
                  <a:srgbClr val="000000"/>
                </a:solidFill>
                <a:uFillTx/>
                <a:latin typeface="Calibri"/>
              </a:rPr>
              <a:t>A kulcs megszorítás</a:t>
            </a:r>
            <a:r>
              <a:rPr lang="hu-HU" sz="2800" b="0" strike="noStrike" spc="-1" dirty="0">
                <a:solidFill>
                  <a:srgbClr val="000000"/>
                </a:solidFill>
                <a:latin typeface="Calibri"/>
              </a:rPr>
              <a:t>:</a:t>
            </a:r>
          </a:p>
          <a:p>
            <a:pPr marL="352440" indent="0">
              <a:lnSpc>
                <a:spcPct val="100000"/>
              </a:lnSpc>
              <a:buNone/>
              <a:tabLst>
                <a:tab pos="0" algn="l"/>
              </a:tabLst>
            </a:pPr>
            <a:r>
              <a:rPr lang="hu-HU" sz="2800" b="0" strike="noStrike" spc="-1" dirty="0">
                <a:solidFill>
                  <a:srgbClr val="000000"/>
                </a:solidFill>
                <a:latin typeface="Calibri"/>
              </a:rPr>
              <a:t>Az </a:t>
            </a:r>
            <a:r>
              <a:rPr lang="hu-HU" sz="2800" b="0" u="sng" strike="noStrike" spc="-1" dirty="0">
                <a:solidFill>
                  <a:srgbClr val="000000"/>
                </a:solidFill>
                <a:latin typeface="Calibri"/>
              </a:rPr>
              <a:t>attribútumok egy halmaza </a:t>
            </a:r>
            <a:r>
              <a:rPr lang="hu-HU" sz="2800" b="0" strike="noStrike" spc="-1" dirty="0">
                <a:solidFill>
                  <a:srgbClr val="000000"/>
                </a:solidFill>
                <a:latin typeface="Calibri"/>
              </a:rPr>
              <a:t>egy </a:t>
            </a:r>
            <a:r>
              <a:rPr lang="hu-HU" sz="2800" u="sng" strike="noStrike" spc="-1" dirty="0">
                <a:solidFill>
                  <a:srgbClr val="000000"/>
                </a:solidFill>
                <a:latin typeface="Calibri"/>
              </a:rPr>
              <a:t>kulcs</a:t>
            </a:r>
            <a:r>
              <a:rPr lang="hu-HU" sz="2800" b="0" strike="noStrike" spc="-1" dirty="0">
                <a:solidFill>
                  <a:srgbClr val="000000"/>
                </a:solidFill>
                <a:latin typeface="Calibri"/>
              </a:rPr>
              <a:t>ot alkot egy relációra nézve, </a:t>
            </a:r>
            <a:r>
              <a:rPr lang="hu-HU" sz="2800" b="0" u="sng" strike="noStrike" spc="-1" dirty="0">
                <a:solidFill>
                  <a:srgbClr val="000000"/>
                </a:solidFill>
                <a:latin typeface="Calibri"/>
              </a:rPr>
              <a:t>ha a reláció előfordulásaiban nincs két olyan sor</a:t>
            </a:r>
            <a:r>
              <a:rPr lang="hu-HU" sz="2800" b="0" strike="noStrike" spc="-1" dirty="0">
                <a:solidFill>
                  <a:srgbClr val="000000"/>
                </a:solidFill>
                <a:latin typeface="Calibri"/>
              </a:rPr>
              <a:t>, amelyek a kulcs összes attribútumának értékein megegyeznének.</a:t>
            </a:r>
          </a:p>
          <a:p>
            <a:pPr indent="0">
              <a:lnSpc>
                <a:spcPct val="90000"/>
              </a:lnSpc>
              <a:spcBef>
                <a:spcPts val="1001"/>
              </a:spcBef>
              <a:buNone/>
              <a:tabLst>
                <a:tab pos="0" algn="l"/>
              </a:tabLst>
            </a:pPr>
            <a:endParaRPr lang="hu-HU" sz="2800" b="0"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PlaceHolder 1"/>
          <p:cNvSpPr>
            <a:spLocks noGrp="1"/>
          </p:cNvSpPr>
          <p:nvPr>
            <p:ph/>
          </p:nvPr>
        </p:nvSpPr>
        <p:spPr>
          <a:xfrm>
            <a:off x="573840" y="470263"/>
            <a:ext cx="10786680" cy="1901057"/>
          </a:xfrm>
          <a:prstGeom prst="rect">
            <a:avLst/>
          </a:prstGeom>
          <a:noFill/>
          <a:ln w="0">
            <a:noFill/>
          </a:ln>
        </p:spPr>
        <p:txBody>
          <a:bodyPr anchor="t">
            <a:noAutofit/>
          </a:bodyPr>
          <a:lstStyle/>
          <a:p>
            <a:pPr indent="0">
              <a:lnSpc>
                <a:spcPct val="100000"/>
              </a:lnSpc>
              <a:buNone/>
              <a:tabLst>
                <a:tab pos="0" algn="l"/>
              </a:tabLst>
            </a:pPr>
            <a:r>
              <a:rPr lang="hu-HU" sz="2800" b="0" u="sng" strike="noStrike" spc="-1" dirty="0">
                <a:solidFill>
                  <a:srgbClr val="000000"/>
                </a:solidFill>
                <a:uFillTx/>
                <a:latin typeface="Calibri"/>
              </a:rPr>
              <a:t>Egyszerű kulcs</a:t>
            </a:r>
            <a:r>
              <a:rPr lang="hu-HU" sz="2800" b="0" strike="noStrike" spc="-1" dirty="0">
                <a:solidFill>
                  <a:srgbClr val="000000"/>
                </a:solidFill>
                <a:latin typeface="Calibri"/>
              </a:rPr>
              <a:t>: egy attribútumból áll</a:t>
            </a:r>
          </a:p>
          <a:p>
            <a:pPr indent="0">
              <a:lnSpc>
                <a:spcPct val="100000"/>
              </a:lnSpc>
              <a:buNone/>
              <a:tabLst>
                <a:tab pos="0" algn="l"/>
              </a:tabLst>
            </a:pPr>
            <a:r>
              <a:rPr lang="hu-HU" sz="2800" b="0" strike="noStrike" spc="-1" dirty="0">
                <a:solidFill>
                  <a:srgbClr val="000000"/>
                </a:solidFill>
                <a:latin typeface="Calibri"/>
              </a:rPr>
              <a:t>Az alábbi ábrán látható személyek relációban például a </a:t>
            </a:r>
            <a:r>
              <a:rPr lang="hu-HU" sz="2800" b="1" strike="noStrike" spc="-1" dirty="0" err="1">
                <a:solidFill>
                  <a:srgbClr val="000000"/>
                </a:solidFill>
                <a:latin typeface="Calibri"/>
              </a:rPr>
              <a:t>SzemIgSzam</a:t>
            </a:r>
            <a:r>
              <a:rPr lang="hu-HU" sz="2800" b="1" strike="noStrike" spc="-1" dirty="0">
                <a:solidFill>
                  <a:srgbClr val="000000"/>
                </a:solidFill>
                <a:latin typeface="Calibri"/>
              </a:rPr>
              <a:t> </a:t>
            </a:r>
            <a:r>
              <a:rPr lang="hu-HU" sz="2800" b="0" strike="noStrike" spc="-1" dirty="0">
                <a:solidFill>
                  <a:srgbClr val="000000"/>
                </a:solidFill>
                <a:latin typeface="Calibri"/>
              </a:rPr>
              <a:t>attribútum lehet kulcs, mert értékei biztosan különböznek minden személy sorában.</a:t>
            </a:r>
          </a:p>
          <a:p>
            <a:pPr indent="0">
              <a:lnSpc>
                <a:spcPct val="90000"/>
              </a:lnSpc>
              <a:spcBef>
                <a:spcPts val="1001"/>
              </a:spcBef>
              <a:buNone/>
              <a:tabLst>
                <a:tab pos="0" algn="l"/>
              </a:tabLst>
            </a:pPr>
            <a:endParaRPr lang="hu-HU" sz="2800" b="0" strike="noStrike" spc="-1" dirty="0">
              <a:solidFill>
                <a:srgbClr val="000000"/>
              </a:solidFill>
              <a:latin typeface="Calibri"/>
            </a:endParaRPr>
          </a:p>
        </p:txBody>
      </p:sp>
      <p:pic>
        <p:nvPicPr>
          <p:cNvPr id="203" name="Kép 4"/>
          <p:cNvPicPr/>
          <p:nvPr/>
        </p:nvPicPr>
        <p:blipFill>
          <a:blip r:embed="rId2"/>
          <a:stretch/>
        </p:blipFill>
        <p:spPr>
          <a:xfrm>
            <a:off x="731520" y="2371680"/>
            <a:ext cx="10429920" cy="3626794"/>
          </a:xfrm>
          <a:prstGeom prst="rect">
            <a:avLst/>
          </a:prstGeom>
          <a:ln w="0">
            <a:noFill/>
          </a:ln>
        </p:spPr>
      </p:pic>
      <p:sp>
        <p:nvSpPr>
          <p:cNvPr id="204" name="Tartalom helye 2"/>
          <p:cNvSpPr/>
          <p:nvPr/>
        </p:nvSpPr>
        <p:spPr>
          <a:xfrm>
            <a:off x="573840" y="5998474"/>
            <a:ext cx="10587600" cy="63252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a:lnSpc>
                <a:spcPct val="120000"/>
              </a:lnSpc>
              <a:tabLst>
                <a:tab pos="0" algn="l"/>
              </a:tabLst>
            </a:pPr>
            <a:r>
              <a:rPr lang="hu-HU" sz="2400" b="0" u="sng" strike="noStrike" spc="-1" dirty="0">
                <a:solidFill>
                  <a:srgbClr val="000000"/>
                </a:solidFill>
                <a:uFillTx/>
                <a:latin typeface="Calibri"/>
              </a:rPr>
              <a:t>összetett</a:t>
            </a:r>
            <a:r>
              <a:rPr lang="hu-HU" sz="2400" b="1" u="sng" strike="noStrike" spc="-1" dirty="0">
                <a:solidFill>
                  <a:srgbClr val="000000"/>
                </a:solidFill>
                <a:uFillTx/>
                <a:latin typeface="Calibri"/>
              </a:rPr>
              <a:t> </a:t>
            </a:r>
            <a:r>
              <a:rPr lang="hu-HU" sz="2400" b="0" u="sng" strike="noStrike" spc="-1" dirty="0">
                <a:solidFill>
                  <a:srgbClr val="000000"/>
                </a:solidFill>
                <a:uFillTx/>
                <a:latin typeface="Calibri"/>
              </a:rPr>
              <a:t>kulcs:</a:t>
            </a:r>
            <a:r>
              <a:rPr lang="hu-HU" sz="2400" b="1" strike="noStrike" spc="-1" dirty="0">
                <a:solidFill>
                  <a:srgbClr val="000000"/>
                </a:solidFill>
                <a:latin typeface="Calibri"/>
              </a:rPr>
              <a:t> </a:t>
            </a:r>
            <a:r>
              <a:rPr lang="hu-HU" sz="2400" b="0" strike="noStrike" spc="-1" dirty="0">
                <a:solidFill>
                  <a:srgbClr val="000000"/>
                </a:solidFill>
                <a:latin typeface="Calibri"/>
              </a:rPr>
              <a:t>egy reláció kettő vagy több attribútumából alkotott kombináció</a:t>
            </a:r>
            <a:endParaRPr lang="hu-HU" sz="2400" b="0" strike="noStrike" spc="-1" dirty="0">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PlaceHolder 1"/>
          <p:cNvSpPr>
            <a:spLocks noGrp="1"/>
          </p:cNvSpPr>
          <p:nvPr>
            <p:ph/>
          </p:nvPr>
        </p:nvSpPr>
        <p:spPr>
          <a:xfrm>
            <a:off x="391885" y="473400"/>
            <a:ext cx="11443063" cy="5065251"/>
          </a:xfrm>
          <a:prstGeom prst="rect">
            <a:avLst/>
          </a:prstGeom>
          <a:noFill/>
          <a:ln w="0">
            <a:noFill/>
          </a:ln>
        </p:spPr>
        <p:txBody>
          <a:bodyPr anchor="t">
            <a:normAutofit/>
          </a:bodyPr>
          <a:lstStyle/>
          <a:p>
            <a:pPr marL="176040" indent="0">
              <a:lnSpc>
                <a:spcPct val="120000"/>
              </a:lnSpc>
              <a:buNone/>
              <a:tabLst>
                <a:tab pos="0" algn="l"/>
              </a:tabLst>
            </a:pPr>
            <a:r>
              <a:rPr lang="hu-HU" sz="2400" b="0" u="sng" strike="noStrike" spc="-1" dirty="0">
                <a:solidFill>
                  <a:srgbClr val="000000"/>
                </a:solidFill>
                <a:uFillTx/>
                <a:latin typeface="Calibri"/>
              </a:rPr>
              <a:t>elsődleges kulcs</a:t>
            </a:r>
            <a:r>
              <a:rPr lang="hu-HU" sz="2400" b="0" strike="noStrike" spc="-1" dirty="0">
                <a:solidFill>
                  <a:srgbClr val="000000"/>
                </a:solidFill>
                <a:latin typeface="Calibri"/>
              </a:rPr>
              <a:t>: az A attribútum halmaz egy K részhalmazát elsődleges kulcsnak nevezzük, ha K értékei az R reláció mindegyik sorát egyértelműen meghatározzák, de ha egyetlen attribútumot is elhagyunk K-</a:t>
            </a:r>
            <a:r>
              <a:rPr lang="hu-HU" sz="2400" b="0" strike="noStrike" spc="-1" dirty="0" err="1">
                <a:solidFill>
                  <a:srgbClr val="000000"/>
                </a:solidFill>
                <a:latin typeface="Calibri"/>
              </a:rPr>
              <a:t>ból</a:t>
            </a:r>
            <a:r>
              <a:rPr lang="hu-HU" sz="2400" b="0" strike="noStrike" spc="-1" dirty="0">
                <a:solidFill>
                  <a:srgbClr val="000000"/>
                </a:solidFill>
                <a:latin typeface="Calibri"/>
              </a:rPr>
              <a:t>, akkor ez már nem teljesül.</a:t>
            </a:r>
          </a:p>
          <a:p>
            <a:pPr marL="176040" indent="0">
              <a:lnSpc>
                <a:spcPct val="120000"/>
              </a:lnSpc>
              <a:buNone/>
              <a:tabLst>
                <a:tab pos="0" algn="l"/>
              </a:tabLst>
            </a:pPr>
            <a:r>
              <a:rPr lang="hu-HU" sz="2400" b="0" strike="noStrike" spc="-1" dirty="0">
                <a:solidFill>
                  <a:srgbClr val="000000"/>
                </a:solidFill>
                <a:latin typeface="Calibri"/>
              </a:rPr>
              <a:t>A kulcsjelöltek közül ki kell választani az azonosítóként alkalmazottat. Ezt </a:t>
            </a:r>
            <a:r>
              <a:rPr lang="hu-HU" sz="2400" b="1" i="1" strike="noStrike" spc="-1" dirty="0">
                <a:solidFill>
                  <a:srgbClr val="000000"/>
                </a:solidFill>
                <a:latin typeface="Calibri"/>
              </a:rPr>
              <a:t>els</a:t>
            </a:r>
            <a:r>
              <a:rPr lang="hu-HU" sz="2400" b="0" strike="noStrike" spc="-1" dirty="0">
                <a:solidFill>
                  <a:srgbClr val="000000"/>
                </a:solidFill>
                <a:latin typeface="Calibri"/>
              </a:rPr>
              <a:t>ő</a:t>
            </a:r>
            <a:r>
              <a:rPr lang="hu-HU" sz="2400" b="1" i="1" strike="noStrike" spc="-1" dirty="0">
                <a:solidFill>
                  <a:srgbClr val="000000"/>
                </a:solidFill>
                <a:latin typeface="Calibri"/>
              </a:rPr>
              <a:t>dleges kulcsnak </a:t>
            </a:r>
            <a:r>
              <a:rPr lang="hu-HU" sz="2400" b="0" strike="noStrike" spc="-1" dirty="0">
                <a:solidFill>
                  <a:srgbClr val="000000"/>
                </a:solidFill>
                <a:latin typeface="Calibri"/>
              </a:rPr>
              <a:t>[</a:t>
            </a:r>
            <a:r>
              <a:rPr lang="hu-HU" sz="2400" b="0" strike="noStrike" spc="-1" dirty="0" err="1">
                <a:solidFill>
                  <a:srgbClr val="000000"/>
                </a:solidFill>
                <a:latin typeface="Calibri"/>
              </a:rPr>
              <a:t>primary</a:t>
            </a:r>
            <a:r>
              <a:rPr lang="hu-HU" sz="2400" b="0" strike="noStrike" spc="-1" dirty="0">
                <a:solidFill>
                  <a:srgbClr val="000000"/>
                </a:solidFill>
                <a:latin typeface="Calibri"/>
              </a:rPr>
              <a:t> </a:t>
            </a:r>
            <a:r>
              <a:rPr lang="hu-HU" sz="2400" b="0" strike="noStrike" spc="-1" dirty="0" err="1">
                <a:solidFill>
                  <a:srgbClr val="000000"/>
                </a:solidFill>
                <a:latin typeface="Calibri"/>
              </a:rPr>
              <a:t>key</a:t>
            </a:r>
            <a:r>
              <a:rPr lang="hu-HU" sz="2400" b="0" strike="noStrike" spc="-1" dirty="0">
                <a:solidFill>
                  <a:srgbClr val="000000"/>
                </a:solidFill>
                <a:latin typeface="Calibri"/>
              </a:rPr>
              <a:t>] hívjuk, miközben a többi volt jelölt az </a:t>
            </a:r>
            <a:r>
              <a:rPr lang="hu-HU" sz="2400" b="1" i="1" strike="noStrike" spc="-1" dirty="0">
                <a:solidFill>
                  <a:srgbClr val="000000"/>
                </a:solidFill>
                <a:latin typeface="Calibri"/>
              </a:rPr>
              <a:t>alternáló kulcs </a:t>
            </a:r>
            <a:r>
              <a:rPr lang="hu-HU" sz="2400" b="0" strike="noStrike" spc="-1" dirty="0">
                <a:solidFill>
                  <a:srgbClr val="000000"/>
                </a:solidFill>
                <a:latin typeface="Calibri"/>
              </a:rPr>
              <a:t>[</a:t>
            </a:r>
            <a:r>
              <a:rPr lang="hu-HU" sz="2400" b="0" strike="noStrike" spc="-1" dirty="0" err="1">
                <a:solidFill>
                  <a:srgbClr val="000000"/>
                </a:solidFill>
                <a:latin typeface="Calibri"/>
              </a:rPr>
              <a:t>alternate</a:t>
            </a:r>
            <a:r>
              <a:rPr lang="hu-HU" sz="2400" b="0" strike="noStrike" spc="-1" dirty="0">
                <a:solidFill>
                  <a:srgbClr val="000000"/>
                </a:solidFill>
                <a:latin typeface="Calibri"/>
              </a:rPr>
              <a:t> </a:t>
            </a:r>
            <a:r>
              <a:rPr lang="hu-HU" sz="2400" b="0" strike="noStrike" spc="-1" dirty="0" err="1">
                <a:solidFill>
                  <a:srgbClr val="000000"/>
                </a:solidFill>
                <a:latin typeface="Calibri"/>
              </a:rPr>
              <a:t>key</a:t>
            </a:r>
            <a:r>
              <a:rPr lang="hu-HU" sz="2400" b="0" strike="noStrike" spc="-1" dirty="0">
                <a:solidFill>
                  <a:srgbClr val="000000"/>
                </a:solidFill>
                <a:latin typeface="Calibri"/>
              </a:rPr>
              <a:t>] nevet viseli.</a:t>
            </a:r>
          </a:p>
          <a:p>
            <a:pPr marL="176040" indent="0">
              <a:lnSpc>
                <a:spcPct val="120000"/>
              </a:lnSpc>
              <a:buNone/>
              <a:tabLst>
                <a:tab pos="0" algn="l"/>
              </a:tabLst>
            </a:pPr>
            <a:r>
              <a:rPr lang="hu-HU" sz="2400" b="0" u="sng" strike="noStrike" spc="-1" dirty="0">
                <a:solidFill>
                  <a:srgbClr val="000000"/>
                </a:solidFill>
                <a:uFillTx/>
                <a:latin typeface="Calibri"/>
              </a:rPr>
              <a:t>Külső v. idegen kulcs</a:t>
            </a:r>
            <a:r>
              <a:rPr lang="hu-HU" sz="2400" b="0" strike="noStrike" spc="-1" dirty="0">
                <a:solidFill>
                  <a:srgbClr val="000000"/>
                </a:solidFill>
                <a:latin typeface="Calibri"/>
              </a:rPr>
              <a:t>: egy reláció azon attribútumai, melyek egy másik relációban kulcsot alkotnak. Az egyedhalmaznak lehet olyan attribútuma, mely más egyedhalmaz elsődleges kulcsa. Ezt idegen kulcsnak nevezzük, ezek jelentik a kapcsolatot az egyedhalmazok között.</a:t>
            </a:r>
          </a:p>
          <a:p>
            <a:pPr indent="0">
              <a:lnSpc>
                <a:spcPct val="90000"/>
              </a:lnSpc>
              <a:spcBef>
                <a:spcPts val="1001"/>
              </a:spcBef>
              <a:buNone/>
              <a:tabLst>
                <a:tab pos="0" algn="l"/>
              </a:tabLst>
            </a:pPr>
            <a:endParaRPr lang="hu-HU" sz="2400" b="0"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PlaceHolder 1"/>
          <p:cNvSpPr>
            <a:spLocks noGrp="1"/>
          </p:cNvSpPr>
          <p:nvPr>
            <p:ph/>
          </p:nvPr>
        </p:nvSpPr>
        <p:spPr>
          <a:xfrm>
            <a:off x="235131" y="510120"/>
            <a:ext cx="11325498" cy="5670000"/>
          </a:xfrm>
          <a:prstGeom prst="rect">
            <a:avLst/>
          </a:prstGeom>
          <a:noFill/>
          <a:ln w="0">
            <a:noFill/>
          </a:ln>
        </p:spPr>
        <p:txBody>
          <a:bodyPr anchor="t">
            <a:noAutofit/>
          </a:bodyPr>
          <a:lstStyle/>
          <a:p>
            <a:pPr indent="0">
              <a:lnSpc>
                <a:spcPct val="120000"/>
              </a:lnSpc>
              <a:buNone/>
              <a:tabLst>
                <a:tab pos="0" algn="l"/>
              </a:tabLst>
            </a:pPr>
            <a:r>
              <a:rPr lang="hu-HU" sz="2800" b="0" u="sng" strike="noStrike" spc="-1" dirty="0">
                <a:solidFill>
                  <a:srgbClr val="000000"/>
                </a:solidFill>
                <a:uFillTx/>
                <a:latin typeface="Calibri"/>
              </a:rPr>
              <a:t>Szuperkulcsok</a:t>
            </a:r>
            <a:r>
              <a:rPr lang="hu-HU" sz="2800" b="0" strike="noStrike" spc="-1" dirty="0">
                <a:solidFill>
                  <a:srgbClr val="000000"/>
                </a:solidFill>
                <a:latin typeface="Calibri"/>
              </a:rPr>
              <a:t>, kulcsok, azonosítók</a:t>
            </a:r>
          </a:p>
          <a:p>
            <a:pPr marL="176040" indent="0">
              <a:lnSpc>
                <a:spcPct val="120000"/>
              </a:lnSpc>
              <a:buNone/>
              <a:tabLst>
                <a:tab pos="0" algn="l"/>
              </a:tabLst>
            </a:pPr>
            <a:r>
              <a:rPr lang="hu-HU" sz="2800" b="0" strike="noStrike" spc="-1" dirty="0">
                <a:solidFill>
                  <a:srgbClr val="000000"/>
                </a:solidFill>
                <a:latin typeface="Calibri"/>
              </a:rPr>
              <a:t>Az egyedosztály szuperkulcsa egy azonosító, vagyis olyan tulajdonság-halmaz, amelyről feltehető, hogy az egyedosztály előfordulásaiban nem szerepel két különböző egyed, amelyek ezeken a tulajdonságokon megegyeznek.</a:t>
            </a:r>
          </a:p>
          <a:p>
            <a:pPr marL="176040" indent="0">
              <a:lnSpc>
                <a:spcPct val="120000"/>
              </a:lnSpc>
              <a:buNone/>
              <a:tabLst>
                <a:tab pos="0" algn="l"/>
              </a:tabLst>
            </a:pPr>
            <a:r>
              <a:rPr lang="hu-HU" sz="2800" b="0" strike="noStrike" spc="-1" dirty="0">
                <a:solidFill>
                  <a:srgbClr val="000000"/>
                </a:solidFill>
                <a:latin typeface="Calibri"/>
              </a:rPr>
              <a:t>Az összes tulajdonság mindig szuperkulcs.</a:t>
            </a:r>
          </a:p>
          <a:p>
            <a:pPr marL="176040" indent="0">
              <a:lnSpc>
                <a:spcPct val="120000"/>
              </a:lnSpc>
              <a:buNone/>
              <a:tabLst>
                <a:tab pos="0" algn="l"/>
              </a:tabLst>
            </a:pPr>
            <a:r>
              <a:rPr lang="hu-HU" sz="2800" b="0" strike="noStrike" spc="-1" dirty="0">
                <a:solidFill>
                  <a:srgbClr val="000000"/>
                </a:solidFill>
                <a:latin typeface="Calibri"/>
              </a:rPr>
              <a:t>A minimális szuperkulcsot kulcsnak nevezzük.</a:t>
            </a:r>
          </a:p>
          <a:p>
            <a:pPr marL="176040" indent="0">
              <a:lnSpc>
                <a:spcPct val="120000"/>
              </a:lnSpc>
              <a:buNone/>
              <a:tabLst>
                <a:tab pos="0" algn="l"/>
              </a:tabLst>
            </a:pPr>
            <a:r>
              <a:rPr lang="hu-HU" sz="2800" b="0" strike="noStrike" spc="-1" dirty="0">
                <a:solidFill>
                  <a:srgbClr val="000000"/>
                </a:solidFill>
                <a:latin typeface="Calibri"/>
              </a:rPr>
              <a:t>Az egyedosztály (szuper)kulcsai azonosításra használhatók.</a:t>
            </a:r>
          </a:p>
          <a:p>
            <a:pPr marL="176040" indent="0">
              <a:lnSpc>
                <a:spcPct val="120000"/>
              </a:lnSpc>
              <a:buNone/>
              <a:tabLst>
                <a:tab pos="0" algn="l"/>
              </a:tabLst>
            </a:pPr>
            <a:r>
              <a:rPr lang="hu-HU" sz="2800" b="0" strike="noStrike" spc="-1" dirty="0">
                <a:solidFill>
                  <a:srgbClr val="000000"/>
                </a:solidFill>
                <a:latin typeface="Calibri"/>
              </a:rPr>
              <a:t>Több (szuper)kulcs is lehet. Ezek közül egyet kiválasztunk elsődleges (szuper)kulcsnak, a többi másodlagos (szuper)kulcs.</a:t>
            </a:r>
          </a:p>
          <a:p>
            <a:pPr indent="0">
              <a:lnSpc>
                <a:spcPct val="90000"/>
              </a:lnSpc>
              <a:spcBef>
                <a:spcPts val="1001"/>
              </a:spcBef>
              <a:buNone/>
              <a:tabLst>
                <a:tab pos="0" algn="l"/>
              </a:tabLst>
            </a:pPr>
            <a:endParaRPr lang="hu-HU" sz="2800" b="0"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PlaceHolder 1"/>
          <p:cNvSpPr>
            <a:spLocks noGrp="1"/>
          </p:cNvSpPr>
          <p:nvPr>
            <p:ph/>
          </p:nvPr>
        </p:nvSpPr>
        <p:spPr>
          <a:xfrm>
            <a:off x="391886" y="527400"/>
            <a:ext cx="10968634" cy="4671617"/>
          </a:xfrm>
          <a:prstGeom prst="rect">
            <a:avLst/>
          </a:prstGeom>
          <a:noFill/>
          <a:ln w="0">
            <a:noFill/>
          </a:ln>
        </p:spPr>
        <p:txBody>
          <a:bodyPr anchor="t">
            <a:noAutofit/>
          </a:bodyPr>
          <a:lstStyle/>
          <a:p>
            <a:pPr indent="0">
              <a:lnSpc>
                <a:spcPct val="100000"/>
              </a:lnSpc>
              <a:spcAft>
                <a:spcPts val="601"/>
              </a:spcAft>
              <a:buNone/>
              <a:tabLst>
                <a:tab pos="0" algn="l"/>
              </a:tabLst>
            </a:pPr>
            <a:r>
              <a:rPr lang="hu-HU" sz="3200" b="1" strike="noStrike" spc="-1" dirty="0">
                <a:solidFill>
                  <a:srgbClr val="000000"/>
                </a:solidFill>
                <a:latin typeface="Calibri"/>
              </a:rPr>
              <a:t>Műveletek relációkon</a:t>
            </a:r>
            <a:endParaRPr lang="hu-HU" sz="3200" b="0" strike="noStrike" spc="-1" dirty="0">
              <a:solidFill>
                <a:srgbClr val="000000"/>
              </a:solidFill>
              <a:latin typeface="Calibri"/>
            </a:endParaRPr>
          </a:p>
          <a:p>
            <a:pPr indent="0">
              <a:lnSpc>
                <a:spcPct val="100000"/>
              </a:lnSpc>
              <a:buNone/>
              <a:tabLst>
                <a:tab pos="0" algn="l"/>
              </a:tabLst>
            </a:pPr>
            <a:r>
              <a:rPr lang="hu-HU" sz="2800" b="0" strike="noStrike" spc="-1" dirty="0">
                <a:solidFill>
                  <a:srgbClr val="000000"/>
                </a:solidFill>
                <a:latin typeface="Calibri"/>
              </a:rPr>
              <a:t>Ugyanazon adatbázis különböző felhasználóinak az egyedhalmazokról és a közöttük levő kapcsolatokról eltérő felfogása lehet, ezért egyes felhasználók számára a táblázat oszlopainak részhalmazait kell kiemelni, más felhasználók számára pedig a táblázatokat össze kell vonni, létrehozva ezzel egy magasabb rendű táblázatot. A relációs modell egyik nagy előnye, hogy a különböző igényeknek megfelelő adatelemek matematikailag könnyen és jól definiálhatók a relációalgebra, vagy a relációanalízis segítségével.</a:t>
            </a:r>
          </a:p>
          <a:p>
            <a:pPr indent="0">
              <a:lnSpc>
                <a:spcPct val="90000"/>
              </a:lnSpc>
              <a:spcBef>
                <a:spcPts val="1001"/>
              </a:spcBef>
              <a:buNone/>
              <a:tabLst>
                <a:tab pos="0" algn="l"/>
              </a:tabLst>
            </a:pPr>
            <a:endParaRPr lang="hu-HU" sz="2800" b="0"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PlaceHolder 1"/>
          <p:cNvSpPr>
            <a:spLocks noGrp="1"/>
          </p:cNvSpPr>
          <p:nvPr>
            <p:ph/>
          </p:nvPr>
        </p:nvSpPr>
        <p:spPr>
          <a:xfrm>
            <a:off x="261257" y="545040"/>
            <a:ext cx="11691257" cy="5176491"/>
          </a:xfrm>
          <a:prstGeom prst="rect">
            <a:avLst/>
          </a:prstGeom>
          <a:noFill/>
          <a:ln w="0">
            <a:noFill/>
          </a:ln>
        </p:spPr>
        <p:txBody>
          <a:bodyPr anchor="t">
            <a:normAutofit fontScale="85000" lnSpcReduction="20000"/>
          </a:bodyPr>
          <a:lstStyle/>
          <a:p>
            <a:pPr indent="0">
              <a:lnSpc>
                <a:spcPct val="110000"/>
              </a:lnSpc>
              <a:spcAft>
                <a:spcPts val="1199"/>
              </a:spcAft>
              <a:buNone/>
              <a:tabLst>
                <a:tab pos="0" algn="l"/>
              </a:tabLst>
            </a:pPr>
            <a:r>
              <a:rPr lang="hu-HU" sz="3900" b="1" strike="noStrike" spc="-1" dirty="0">
                <a:solidFill>
                  <a:srgbClr val="000000"/>
                </a:solidFill>
                <a:latin typeface="Calibri"/>
              </a:rPr>
              <a:t>Relációs algebra</a:t>
            </a:r>
            <a:endParaRPr lang="hu-HU" sz="3900" b="0" strike="noStrike" spc="-1" dirty="0">
              <a:solidFill>
                <a:srgbClr val="000000"/>
              </a:solidFill>
              <a:latin typeface="Calibri"/>
            </a:endParaRPr>
          </a:p>
          <a:p>
            <a:pPr indent="0">
              <a:lnSpc>
                <a:spcPct val="120000"/>
              </a:lnSpc>
              <a:buNone/>
              <a:tabLst>
                <a:tab pos="0" algn="l"/>
              </a:tabLst>
            </a:pPr>
            <a:r>
              <a:rPr lang="hu-HU" sz="2800" b="0" strike="noStrike" spc="-1" dirty="0">
                <a:solidFill>
                  <a:srgbClr val="000000"/>
                </a:solidFill>
                <a:latin typeface="Calibri"/>
              </a:rPr>
              <a:t>A relációs algebrai műveletek olyan műveletek, melyek relációkon vannak értelmezve, s eredményük szintén reláció. Tekintsük át a legfontosabb relációalgebrai műveleteket.</a:t>
            </a:r>
          </a:p>
          <a:p>
            <a:pPr indent="0">
              <a:lnSpc>
                <a:spcPct val="120000"/>
              </a:lnSpc>
              <a:buNone/>
              <a:tabLst>
                <a:tab pos="0" algn="l"/>
              </a:tabLst>
            </a:pPr>
            <a:r>
              <a:rPr lang="hu-HU" sz="2800" b="0" strike="noStrike" spc="-1" dirty="0">
                <a:solidFill>
                  <a:srgbClr val="000000"/>
                </a:solidFill>
                <a:latin typeface="Calibri"/>
              </a:rPr>
              <a:t> </a:t>
            </a:r>
          </a:p>
          <a:p>
            <a:pPr indent="0">
              <a:lnSpc>
                <a:spcPct val="110000"/>
              </a:lnSpc>
              <a:buNone/>
              <a:tabLst>
                <a:tab pos="0" algn="l"/>
              </a:tabLst>
            </a:pPr>
            <a:r>
              <a:rPr lang="hu-HU" sz="2800" b="0" strike="noStrike" spc="-1" dirty="0">
                <a:solidFill>
                  <a:srgbClr val="000000"/>
                </a:solidFill>
                <a:latin typeface="Calibri"/>
              </a:rPr>
              <a:t>A relációs </a:t>
            </a:r>
            <a:r>
              <a:rPr lang="hu-HU" sz="2800" b="1" strike="noStrike" spc="-1" dirty="0">
                <a:solidFill>
                  <a:srgbClr val="000000"/>
                </a:solidFill>
                <a:latin typeface="Calibri"/>
              </a:rPr>
              <a:t>műveletek csoportjai</a:t>
            </a:r>
            <a:r>
              <a:rPr lang="hu-HU" sz="2800" b="0" strike="noStrike" spc="-1" dirty="0">
                <a:solidFill>
                  <a:srgbClr val="000000"/>
                </a:solidFill>
                <a:latin typeface="Calibri"/>
              </a:rPr>
              <a:t>:</a:t>
            </a:r>
          </a:p>
          <a:p>
            <a:pPr marL="323640" indent="0">
              <a:lnSpc>
                <a:spcPct val="110000"/>
              </a:lnSpc>
              <a:buNone/>
              <a:tabLst>
                <a:tab pos="0" algn="l"/>
              </a:tabLst>
            </a:pPr>
            <a:r>
              <a:rPr lang="hu-HU" sz="2800" b="0" strike="noStrike" spc="-1" dirty="0">
                <a:solidFill>
                  <a:srgbClr val="000000"/>
                </a:solidFill>
                <a:latin typeface="Calibri"/>
              </a:rPr>
              <a:t>- hagyományos </a:t>
            </a:r>
            <a:r>
              <a:rPr lang="hu-HU" sz="2800" b="0" u="sng" strike="noStrike" spc="-1" dirty="0">
                <a:solidFill>
                  <a:srgbClr val="000000"/>
                </a:solidFill>
                <a:latin typeface="Calibri"/>
              </a:rPr>
              <a:t>halmazműveletek</a:t>
            </a:r>
            <a:r>
              <a:rPr lang="hu-HU" sz="2800" b="0" strike="noStrike" spc="-1" dirty="0">
                <a:solidFill>
                  <a:srgbClr val="000000"/>
                </a:solidFill>
                <a:latin typeface="Calibri"/>
              </a:rPr>
              <a:t> – például az egyesítés, metszet, és különbség,</a:t>
            </a:r>
          </a:p>
          <a:p>
            <a:pPr marL="323640" indent="0">
              <a:lnSpc>
                <a:spcPct val="110000"/>
              </a:lnSpc>
              <a:buNone/>
              <a:tabLst>
                <a:tab pos="0" algn="l"/>
              </a:tabLst>
            </a:pPr>
            <a:r>
              <a:rPr lang="hu-HU" sz="2800" b="0" strike="noStrike" spc="-1" dirty="0">
                <a:solidFill>
                  <a:srgbClr val="000000"/>
                </a:solidFill>
                <a:latin typeface="Calibri"/>
              </a:rPr>
              <a:t>- műveletek, amelyek a </a:t>
            </a:r>
            <a:r>
              <a:rPr lang="hu-HU" sz="2800" b="0" u="sng" strike="noStrike" spc="-1" dirty="0">
                <a:solidFill>
                  <a:srgbClr val="000000"/>
                </a:solidFill>
                <a:latin typeface="Calibri"/>
              </a:rPr>
              <a:t>reláció bizonyos részeit elhagyják </a:t>
            </a:r>
            <a:r>
              <a:rPr lang="hu-HU" sz="2800" b="0" strike="noStrike" spc="-1" dirty="0">
                <a:solidFill>
                  <a:srgbClr val="000000"/>
                </a:solidFill>
                <a:latin typeface="Calibri"/>
              </a:rPr>
              <a:t>– például a kiválasztás, vetítés,</a:t>
            </a:r>
          </a:p>
          <a:p>
            <a:pPr marL="323640" indent="0">
              <a:lnSpc>
                <a:spcPct val="110000"/>
              </a:lnSpc>
              <a:buNone/>
              <a:tabLst>
                <a:tab pos="0" algn="l"/>
              </a:tabLst>
            </a:pPr>
            <a:r>
              <a:rPr lang="hu-HU" sz="2800" b="0" strike="noStrike" spc="-1" dirty="0">
                <a:solidFill>
                  <a:srgbClr val="000000"/>
                </a:solidFill>
                <a:latin typeface="Calibri"/>
              </a:rPr>
              <a:t>- műveletek, amelyek </a:t>
            </a:r>
            <a:r>
              <a:rPr lang="hu-HU" sz="2800" b="0" u="sng" strike="noStrike" spc="-1" dirty="0">
                <a:solidFill>
                  <a:srgbClr val="000000"/>
                </a:solidFill>
                <a:latin typeface="Calibri"/>
              </a:rPr>
              <a:t>két reláció sorait kombinálják </a:t>
            </a:r>
            <a:r>
              <a:rPr lang="hu-HU" sz="2800" b="0" strike="noStrike" spc="-1" dirty="0">
                <a:solidFill>
                  <a:srgbClr val="000000"/>
                </a:solidFill>
                <a:latin typeface="Calibri"/>
              </a:rPr>
              <a:t>– például a keresztszorzat és az összekapcsolás,</a:t>
            </a:r>
          </a:p>
          <a:p>
            <a:pPr marL="323640" indent="0">
              <a:lnSpc>
                <a:spcPct val="110000"/>
              </a:lnSpc>
              <a:buNone/>
              <a:tabLst>
                <a:tab pos="0" algn="l"/>
              </a:tabLst>
            </a:pPr>
            <a:r>
              <a:rPr lang="hu-HU" sz="2800" b="0" strike="noStrike" spc="-1" dirty="0">
                <a:solidFill>
                  <a:srgbClr val="000000"/>
                </a:solidFill>
                <a:latin typeface="Calibri"/>
              </a:rPr>
              <a:t>- egy művelet, ami nem befolyásolja a reláció sorait, de </a:t>
            </a:r>
            <a:r>
              <a:rPr lang="hu-HU" sz="2800" b="0" u="sng" strike="noStrike" spc="-1" dirty="0">
                <a:solidFill>
                  <a:srgbClr val="000000"/>
                </a:solidFill>
                <a:latin typeface="Calibri"/>
              </a:rPr>
              <a:t>módosítja a reláció sémáját</a:t>
            </a:r>
            <a:r>
              <a:rPr lang="hu-HU" sz="2800" b="0" strike="noStrike" spc="-1" dirty="0">
                <a:solidFill>
                  <a:srgbClr val="000000"/>
                </a:solidFill>
                <a:latin typeface="Calibri"/>
              </a:rPr>
              <a:t>, vagyis az attribútumok és a reláció nevét – ez az átnevezés.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PlaceHolder 1"/>
          <p:cNvSpPr>
            <a:spLocks noGrp="1"/>
          </p:cNvSpPr>
          <p:nvPr>
            <p:ph/>
          </p:nvPr>
        </p:nvSpPr>
        <p:spPr>
          <a:xfrm>
            <a:off x="169816" y="365760"/>
            <a:ext cx="11874137" cy="2113200"/>
          </a:xfrm>
          <a:prstGeom prst="rect">
            <a:avLst/>
          </a:prstGeom>
          <a:noFill/>
          <a:ln w="0">
            <a:noFill/>
          </a:ln>
        </p:spPr>
        <p:txBody>
          <a:bodyPr anchor="t">
            <a:normAutofit fontScale="92000" lnSpcReduction="20000"/>
          </a:bodyPr>
          <a:lstStyle/>
          <a:p>
            <a:pPr indent="0">
              <a:lnSpc>
                <a:spcPct val="120000"/>
              </a:lnSpc>
              <a:buNone/>
              <a:tabLst>
                <a:tab pos="0" algn="l"/>
              </a:tabLst>
            </a:pPr>
            <a:r>
              <a:rPr lang="hu-HU" sz="2800" b="1" strike="noStrike" spc="-1" dirty="0">
                <a:solidFill>
                  <a:srgbClr val="000000"/>
                </a:solidFill>
                <a:latin typeface="Calibri"/>
              </a:rPr>
              <a:t>Projekció </a:t>
            </a:r>
            <a:r>
              <a:rPr lang="hu-HU" sz="2800" b="0" strike="noStrike" spc="-1" dirty="0">
                <a:solidFill>
                  <a:srgbClr val="000000"/>
                </a:solidFill>
                <a:latin typeface="Calibri"/>
              </a:rPr>
              <a:t>(vetítés). Egy </a:t>
            </a:r>
            <a:r>
              <a:rPr lang="hu-HU" sz="2800" b="1" strike="noStrike" spc="-1" dirty="0">
                <a:solidFill>
                  <a:srgbClr val="000000"/>
                </a:solidFill>
                <a:latin typeface="Calibri"/>
              </a:rPr>
              <a:t>R</a:t>
            </a:r>
            <a:r>
              <a:rPr lang="hu-HU" sz="2800" b="0" strike="noStrike" spc="-1" dirty="0">
                <a:solidFill>
                  <a:srgbClr val="000000"/>
                </a:solidFill>
                <a:latin typeface="Calibri"/>
              </a:rPr>
              <a:t> reláció </a:t>
            </a:r>
            <a:r>
              <a:rPr lang="hu-HU" sz="2800" b="1" strike="noStrike" spc="-1" dirty="0">
                <a:solidFill>
                  <a:srgbClr val="000000"/>
                </a:solidFill>
                <a:latin typeface="Calibri"/>
              </a:rPr>
              <a:t>T1</a:t>
            </a:r>
            <a:r>
              <a:rPr lang="hu-HU" sz="2800" b="0" strike="noStrike" spc="-1" dirty="0">
                <a:solidFill>
                  <a:srgbClr val="000000"/>
                </a:solidFill>
                <a:latin typeface="Calibri"/>
              </a:rPr>
              <a:t>, </a:t>
            </a:r>
            <a:r>
              <a:rPr lang="hu-HU" sz="2800" b="1" strike="noStrike" spc="-1" dirty="0">
                <a:solidFill>
                  <a:srgbClr val="000000"/>
                </a:solidFill>
                <a:latin typeface="Calibri"/>
              </a:rPr>
              <a:t>T2</a:t>
            </a:r>
            <a:r>
              <a:rPr lang="hu-HU" sz="2800" b="0" strike="noStrike" spc="-1" dirty="0">
                <a:solidFill>
                  <a:srgbClr val="000000"/>
                </a:solidFill>
                <a:latin typeface="Calibri"/>
              </a:rPr>
              <a:t>, ... , </a:t>
            </a:r>
            <a:r>
              <a:rPr lang="hu-HU" sz="2800" b="1" strike="noStrike" spc="-1" dirty="0">
                <a:solidFill>
                  <a:srgbClr val="000000"/>
                </a:solidFill>
                <a:latin typeface="Calibri"/>
              </a:rPr>
              <a:t>Ti</a:t>
            </a:r>
            <a:r>
              <a:rPr lang="hu-HU" sz="2800" b="0" strike="noStrike" spc="-1" dirty="0">
                <a:solidFill>
                  <a:srgbClr val="000000"/>
                </a:solidFill>
                <a:latin typeface="Calibri"/>
              </a:rPr>
              <a:t> tartományokra történő vetítésének eredménye az a reláció, melyet </a:t>
            </a:r>
            <a:r>
              <a:rPr lang="hu-HU" sz="2800" b="1" strike="noStrike" spc="-1" dirty="0">
                <a:solidFill>
                  <a:srgbClr val="000000"/>
                </a:solidFill>
                <a:latin typeface="Calibri"/>
              </a:rPr>
              <a:t>R</a:t>
            </a:r>
            <a:r>
              <a:rPr lang="hu-HU" sz="2800" b="0" strike="noStrike" spc="-1" dirty="0">
                <a:solidFill>
                  <a:srgbClr val="000000"/>
                </a:solidFill>
                <a:latin typeface="Calibri"/>
              </a:rPr>
              <a:t>-ből úgy kapunk, hogy csak a felsorolt oszlopokat vesszük a táblázatból.</a:t>
            </a:r>
          </a:p>
          <a:p>
            <a:pPr indent="0">
              <a:lnSpc>
                <a:spcPct val="120000"/>
              </a:lnSpc>
              <a:spcBef>
                <a:spcPts val="601"/>
              </a:spcBef>
              <a:buNone/>
              <a:tabLst>
                <a:tab pos="0" algn="l"/>
              </a:tabLst>
            </a:pPr>
            <a:r>
              <a:rPr lang="hu-HU" sz="2800" b="0" strike="noStrike" spc="-1" dirty="0">
                <a:solidFill>
                  <a:srgbClr val="000000"/>
                </a:solidFill>
                <a:latin typeface="Calibri"/>
              </a:rPr>
              <a:t>Jelölése: </a:t>
            </a:r>
            <a:r>
              <a:rPr lang="el-GR" sz="4800" b="0" strike="noStrike" spc="-1" dirty="0">
                <a:solidFill>
                  <a:srgbClr val="000000"/>
                </a:solidFill>
                <a:latin typeface="Calibri"/>
              </a:rPr>
              <a:t>π</a:t>
            </a:r>
            <a:r>
              <a:rPr lang="hu-HU" sz="2800" b="0" strike="noStrike" spc="-1" dirty="0">
                <a:solidFill>
                  <a:srgbClr val="000000"/>
                </a:solidFill>
                <a:latin typeface="Calibri"/>
              </a:rPr>
              <a:t>T1,T2,...,Ti(R)</a:t>
            </a:r>
          </a:p>
          <a:p>
            <a:pPr indent="0">
              <a:lnSpc>
                <a:spcPct val="90000"/>
              </a:lnSpc>
              <a:spcBef>
                <a:spcPts val="1001"/>
              </a:spcBef>
              <a:buNone/>
              <a:tabLst>
                <a:tab pos="0" algn="l"/>
              </a:tabLst>
            </a:pPr>
            <a:endParaRPr lang="hu-HU" sz="2800" b="0" strike="noStrike" spc="-1" dirty="0">
              <a:solidFill>
                <a:srgbClr val="000000"/>
              </a:solidFill>
              <a:latin typeface="Calibri"/>
            </a:endParaRPr>
          </a:p>
        </p:txBody>
      </p:sp>
      <p:pic>
        <p:nvPicPr>
          <p:cNvPr id="210" name="Kép 3"/>
          <p:cNvPicPr/>
          <p:nvPr/>
        </p:nvPicPr>
        <p:blipFill>
          <a:blip r:embed="rId2"/>
          <a:stretch/>
        </p:blipFill>
        <p:spPr>
          <a:xfrm>
            <a:off x="721080" y="2612570"/>
            <a:ext cx="10814040" cy="3805149"/>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PlaceHolder 1"/>
          <p:cNvSpPr>
            <a:spLocks noGrp="1"/>
          </p:cNvSpPr>
          <p:nvPr>
            <p:ph/>
          </p:nvPr>
        </p:nvSpPr>
        <p:spPr>
          <a:xfrm>
            <a:off x="287383" y="562680"/>
            <a:ext cx="11599817" cy="3447617"/>
          </a:xfrm>
          <a:prstGeom prst="rect">
            <a:avLst/>
          </a:prstGeom>
          <a:noFill/>
          <a:ln w="0">
            <a:noFill/>
          </a:ln>
        </p:spPr>
        <p:txBody>
          <a:bodyPr anchor="t">
            <a:noAutofit/>
          </a:bodyPr>
          <a:lstStyle/>
          <a:p>
            <a:pPr indent="0">
              <a:lnSpc>
                <a:spcPct val="100000"/>
              </a:lnSpc>
              <a:spcAft>
                <a:spcPts val="1199"/>
              </a:spcAft>
              <a:buNone/>
              <a:tabLst>
                <a:tab pos="0" algn="l"/>
              </a:tabLst>
            </a:pPr>
            <a:r>
              <a:rPr lang="hu-HU" sz="3200" b="1" strike="noStrike" spc="-1" dirty="0">
                <a:solidFill>
                  <a:srgbClr val="000000"/>
                </a:solidFill>
                <a:latin typeface="Calibri"/>
              </a:rPr>
              <a:t>F feltétel:</a:t>
            </a:r>
            <a:endParaRPr lang="hu-HU" sz="3200" b="0" strike="noStrike" spc="-1" dirty="0">
              <a:solidFill>
                <a:srgbClr val="000000"/>
              </a:solidFill>
              <a:latin typeface="Calibri"/>
            </a:endParaRPr>
          </a:p>
          <a:p>
            <a:pPr indent="0">
              <a:lnSpc>
                <a:spcPct val="90000"/>
              </a:lnSpc>
              <a:spcBef>
                <a:spcPts val="1001"/>
              </a:spcBef>
              <a:buNone/>
              <a:tabLst>
                <a:tab pos="0" algn="l"/>
              </a:tabLst>
            </a:pPr>
            <a:r>
              <a:rPr lang="hu-HU" sz="2800" b="0" strike="noStrike" spc="-1" dirty="0">
                <a:solidFill>
                  <a:srgbClr val="000000"/>
                </a:solidFill>
                <a:latin typeface="Calibri"/>
              </a:rPr>
              <a:t>– atomi, elemi feltétel</a:t>
            </a:r>
          </a:p>
          <a:p>
            <a:pPr marL="352440" indent="0">
              <a:lnSpc>
                <a:spcPct val="90000"/>
              </a:lnSpc>
              <a:spcBef>
                <a:spcPts val="1001"/>
              </a:spcBef>
              <a:buNone/>
              <a:tabLst>
                <a:tab pos="0" algn="l"/>
              </a:tabLst>
            </a:pPr>
            <a:r>
              <a:rPr lang="hu-HU" sz="2800" b="1" strike="noStrike" spc="-1" dirty="0" err="1">
                <a:solidFill>
                  <a:srgbClr val="000000"/>
                </a:solidFill>
                <a:latin typeface="Calibri"/>
              </a:rPr>
              <a:t>Ai</a:t>
            </a:r>
            <a:r>
              <a:rPr lang="hu-HU" sz="2800" b="1" strike="noStrike" spc="-1" dirty="0">
                <a:solidFill>
                  <a:srgbClr val="000000"/>
                </a:solidFill>
                <a:latin typeface="Calibri"/>
              </a:rPr>
              <a:t> </a:t>
            </a:r>
            <a:r>
              <a:rPr lang="hu-HU" sz="2800" b="0" strike="noStrike" spc="-1" dirty="0">
                <a:solidFill>
                  <a:srgbClr val="000000"/>
                </a:solidFill>
                <a:latin typeface="Symbol"/>
              </a:rPr>
              <a:t></a:t>
            </a:r>
            <a:r>
              <a:rPr lang="hu-HU" sz="2800" b="0" strike="noStrike" spc="-1" dirty="0">
                <a:solidFill>
                  <a:srgbClr val="000000"/>
                </a:solidFill>
                <a:latin typeface="Calibri"/>
              </a:rPr>
              <a:t> </a:t>
            </a:r>
            <a:r>
              <a:rPr lang="hu-HU" sz="2800" b="1" strike="noStrike" spc="-1" dirty="0">
                <a:solidFill>
                  <a:srgbClr val="000000"/>
                </a:solidFill>
                <a:latin typeface="Calibri"/>
              </a:rPr>
              <a:t>Aj</a:t>
            </a:r>
            <a:r>
              <a:rPr lang="hu-HU" sz="2800" b="0" strike="noStrike" spc="-1" dirty="0">
                <a:solidFill>
                  <a:srgbClr val="000000"/>
                </a:solidFill>
                <a:latin typeface="Calibri"/>
              </a:rPr>
              <a:t>, ahol </a:t>
            </a:r>
            <a:r>
              <a:rPr lang="hu-HU" sz="2800" b="0" strike="noStrike" spc="-1" dirty="0">
                <a:solidFill>
                  <a:srgbClr val="000000"/>
                </a:solidFill>
                <a:latin typeface="Symbol"/>
              </a:rPr>
              <a:t></a:t>
            </a:r>
            <a:r>
              <a:rPr lang="hu-HU" sz="2800" b="0" strike="noStrike" spc="-1" dirty="0">
                <a:solidFill>
                  <a:srgbClr val="000000"/>
                </a:solidFill>
                <a:latin typeface="Calibri"/>
              </a:rPr>
              <a:t> </a:t>
            </a:r>
            <a:r>
              <a:rPr lang="hu-HU" sz="2800" b="0" strike="noStrike" spc="-1" dirty="0">
                <a:solidFill>
                  <a:srgbClr val="000000"/>
                </a:solidFill>
                <a:latin typeface="Symbol"/>
              </a:rPr>
              <a:t></a:t>
            </a:r>
            <a:r>
              <a:rPr lang="hu-HU" sz="2800" b="0" strike="noStrike" spc="-1" dirty="0">
                <a:solidFill>
                  <a:srgbClr val="000000"/>
                </a:solidFill>
                <a:latin typeface="Calibri"/>
              </a:rPr>
              <a:t> { </a:t>
            </a:r>
            <a:r>
              <a:rPr lang="hu-HU" sz="2800" b="1" strike="noStrike" spc="-1" dirty="0">
                <a:solidFill>
                  <a:srgbClr val="000000"/>
                </a:solidFill>
                <a:latin typeface="Calibri"/>
              </a:rPr>
              <a:t>=, </a:t>
            </a:r>
            <a:r>
              <a:rPr lang="hu-HU" sz="2800" b="0" strike="noStrike" spc="-1" dirty="0">
                <a:solidFill>
                  <a:srgbClr val="000000"/>
                </a:solidFill>
                <a:latin typeface="Symbol"/>
              </a:rPr>
              <a:t></a:t>
            </a:r>
            <a:r>
              <a:rPr lang="hu-HU" sz="2800" b="1" strike="noStrike" spc="-1" dirty="0">
                <a:solidFill>
                  <a:srgbClr val="000000"/>
                </a:solidFill>
                <a:latin typeface="Calibri"/>
              </a:rPr>
              <a:t>, &lt;,&gt;, &lt;=, &gt;= </a:t>
            </a:r>
            <a:r>
              <a:rPr lang="hu-HU" sz="2800" b="0" strike="noStrike" spc="-1" dirty="0">
                <a:solidFill>
                  <a:srgbClr val="000000"/>
                </a:solidFill>
                <a:latin typeface="Calibri"/>
              </a:rPr>
              <a:t>}</a:t>
            </a:r>
          </a:p>
          <a:p>
            <a:pPr marL="352440" indent="0">
              <a:lnSpc>
                <a:spcPct val="90000"/>
              </a:lnSpc>
              <a:spcBef>
                <a:spcPts val="1001"/>
              </a:spcBef>
              <a:buNone/>
              <a:tabLst>
                <a:tab pos="0" algn="l"/>
              </a:tabLst>
            </a:pPr>
            <a:r>
              <a:rPr lang="hu-HU" sz="2800" b="1" strike="noStrike" spc="-1" dirty="0" err="1">
                <a:solidFill>
                  <a:srgbClr val="000000"/>
                </a:solidFill>
                <a:latin typeface="Calibri"/>
              </a:rPr>
              <a:t>Ai</a:t>
            </a:r>
            <a:r>
              <a:rPr lang="hu-HU" sz="2800" b="1" strike="noStrike" spc="-1" dirty="0">
                <a:solidFill>
                  <a:srgbClr val="000000"/>
                </a:solidFill>
                <a:latin typeface="Calibri"/>
              </a:rPr>
              <a:t> </a:t>
            </a:r>
            <a:r>
              <a:rPr lang="hu-HU" sz="2800" b="0" strike="noStrike" spc="-1" dirty="0">
                <a:solidFill>
                  <a:srgbClr val="000000"/>
                </a:solidFill>
                <a:latin typeface="Symbol"/>
              </a:rPr>
              <a:t></a:t>
            </a:r>
            <a:r>
              <a:rPr lang="hu-HU" sz="2800" b="0" strike="noStrike" spc="-1" dirty="0">
                <a:solidFill>
                  <a:srgbClr val="000000"/>
                </a:solidFill>
                <a:latin typeface="Calibri"/>
              </a:rPr>
              <a:t> </a:t>
            </a:r>
            <a:r>
              <a:rPr lang="hu-HU" sz="2800" b="1" strike="noStrike" spc="-1" dirty="0">
                <a:solidFill>
                  <a:srgbClr val="000000"/>
                </a:solidFill>
                <a:latin typeface="Calibri"/>
              </a:rPr>
              <a:t>c</a:t>
            </a:r>
            <a:r>
              <a:rPr lang="hu-HU" sz="2800" b="0" strike="noStrike" spc="-1" dirty="0">
                <a:solidFill>
                  <a:srgbClr val="000000"/>
                </a:solidFill>
                <a:latin typeface="Calibri"/>
              </a:rPr>
              <a:t>, </a:t>
            </a:r>
            <a:r>
              <a:rPr lang="hu-HU" sz="2800" b="1" strike="noStrike" spc="-1" dirty="0">
                <a:solidFill>
                  <a:srgbClr val="000000"/>
                </a:solidFill>
                <a:latin typeface="Calibri"/>
              </a:rPr>
              <a:t>c </a:t>
            </a:r>
            <a:r>
              <a:rPr lang="hu-HU" sz="2800" b="0" strike="noStrike" spc="-1" dirty="0">
                <a:solidFill>
                  <a:srgbClr val="000000"/>
                </a:solidFill>
                <a:latin typeface="Symbol"/>
              </a:rPr>
              <a:t></a:t>
            </a:r>
            <a:r>
              <a:rPr lang="hu-HU" sz="2800" b="0" strike="noStrike" spc="-1" dirty="0">
                <a:solidFill>
                  <a:srgbClr val="000000"/>
                </a:solidFill>
                <a:latin typeface="Calibri"/>
              </a:rPr>
              <a:t> </a:t>
            </a:r>
            <a:r>
              <a:rPr lang="hu-HU" sz="2800" b="1" strike="noStrike" spc="-1" dirty="0" err="1">
                <a:solidFill>
                  <a:srgbClr val="000000"/>
                </a:solidFill>
                <a:latin typeface="Calibri"/>
              </a:rPr>
              <a:t>Ai</a:t>
            </a:r>
            <a:r>
              <a:rPr lang="hu-HU" sz="2800" b="1" strike="noStrike" spc="-1" dirty="0">
                <a:solidFill>
                  <a:srgbClr val="000000"/>
                </a:solidFill>
                <a:latin typeface="Calibri"/>
              </a:rPr>
              <a:t> </a:t>
            </a:r>
            <a:r>
              <a:rPr lang="hu-HU" sz="2800" b="0" strike="noStrike" spc="-1" dirty="0">
                <a:solidFill>
                  <a:srgbClr val="000000"/>
                </a:solidFill>
                <a:latin typeface="Calibri"/>
              </a:rPr>
              <a:t>ahol c egy konstans</a:t>
            </a:r>
          </a:p>
          <a:p>
            <a:pPr marL="263520" indent="0">
              <a:lnSpc>
                <a:spcPct val="90000"/>
              </a:lnSpc>
              <a:spcBef>
                <a:spcPts val="1001"/>
              </a:spcBef>
              <a:buNone/>
              <a:tabLst>
                <a:tab pos="0" algn="l"/>
              </a:tabLst>
            </a:pPr>
            <a:r>
              <a:rPr lang="hu-HU" sz="2800" b="0" strike="noStrike" spc="-1" dirty="0">
                <a:solidFill>
                  <a:srgbClr val="000000"/>
                </a:solidFill>
                <a:latin typeface="Calibri"/>
              </a:rPr>
              <a:t>– feltételekből </a:t>
            </a:r>
            <a:r>
              <a:rPr lang="hu-HU" sz="2800" b="0" strike="noStrike" spc="-1" dirty="0">
                <a:solidFill>
                  <a:srgbClr val="000000"/>
                </a:solidFill>
                <a:latin typeface="Symbol"/>
              </a:rPr>
              <a:t></a:t>
            </a:r>
            <a:r>
              <a:rPr lang="hu-HU" sz="2800" b="1" strike="noStrike" spc="-1" dirty="0">
                <a:solidFill>
                  <a:srgbClr val="000000"/>
                </a:solidFill>
                <a:latin typeface="Calibri"/>
              </a:rPr>
              <a:t>, </a:t>
            </a:r>
            <a:r>
              <a:rPr lang="hu-HU" sz="2800" b="0" strike="noStrike" spc="-1" dirty="0">
                <a:solidFill>
                  <a:srgbClr val="000000"/>
                </a:solidFill>
                <a:latin typeface="Symbol"/>
              </a:rPr>
              <a:t></a:t>
            </a:r>
            <a:r>
              <a:rPr lang="hu-HU" sz="2800" b="1" strike="noStrike" spc="-1" dirty="0">
                <a:solidFill>
                  <a:srgbClr val="000000"/>
                </a:solidFill>
                <a:latin typeface="Calibri"/>
              </a:rPr>
              <a:t>, </a:t>
            </a:r>
            <a:r>
              <a:rPr lang="hu-HU" sz="2800" b="1" strike="noStrike" spc="-1" dirty="0">
                <a:solidFill>
                  <a:srgbClr val="000000"/>
                </a:solidFill>
                <a:latin typeface="Symbol"/>
              </a:rPr>
              <a:t></a:t>
            </a:r>
            <a:r>
              <a:rPr lang="hu-HU" sz="2800" b="1" strike="noStrike" spc="-1" dirty="0">
                <a:solidFill>
                  <a:srgbClr val="000000"/>
                </a:solidFill>
                <a:latin typeface="Calibri"/>
              </a:rPr>
              <a:t> </a:t>
            </a:r>
            <a:r>
              <a:rPr lang="hu-HU" sz="2800" b="0" strike="noStrike" spc="-1" dirty="0">
                <a:solidFill>
                  <a:srgbClr val="000000"/>
                </a:solidFill>
                <a:latin typeface="Calibri"/>
              </a:rPr>
              <a:t>logikai összekapcsolókkal, és zárójelekkel kapható kifejezés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PlaceHolder 1"/>
          <p:cNvSpPr>
            <a:spLocks noGrp="1"/>
          </p:cNvSpPr>
          <p:nvPr>
            <p:ph/>
          </p:nvPr>
        </p:nvSpPr>
        <p:spPr>
          <a:xfrm>
            <a:off x="276225" y="361800"/>
            <a:ext cx="11620499" cy="6171840"/>
          </a:xfrm>
          <a:prstGeom prst="rect">
            <a:avLst/>
          </a:prstGeom>
          <a:noFill/>
          <a:ln w="0">
            <a:noFill/>
          </a:ln>
        </p:spPr>
        <p:txBody>
          <a:bodyPr anchor="t">
            <a:normAutofit fontScale="78500" lnSpcReduction="20000"/>
          </a:bodyPr>
          <a:lstStyle/>
          <a:p>
            <a:pPr indent="0" algn="ctr">
              <a:lnSpc>
                <a:spcPct val="120000"/>
              </a:lnSpc>
              <a:spcAft>
                <a:spcPts val="1199"/>
              </a:spcAft>
              <a:buNone/>
              <a:tabLst>
                <a:tab pos="0" algn="l"/>
              </a:tabLst>
            </a:pPr>
            <a:r>
              <a:rPr lang="hu-HU" sz="4000" b="1" strike="noStrike" spc="-1" dirty="0">
                <a:solidFill>
                  <a:srgbClr val="000000"/>
                </a:solidFill>
                <a:latin typeface="Calibri"/>
              </a:rPr>
              <a:t>AZ ADATMODELL</a:t>
            </a:r>
            <a:endParaRPr lang="hu-HU" sz="4000" b="0" strike="noStrike" spc="-1" dirty="0">
              <a:solidFill>
                <a:srgbClr val="000000"/>
              </a:solidFill>
              <a:latin typeface="Calibri"/>
            </a:endParaRPr>
          </a:p>
          <a:p>
            <a:pPr indent="0">
              <a:lnSpc>
                <a:spcPct val="120000"/>
              </a:lnSpc>
              <a:buNone/>
              <a:tabLst>
                <a:tab pos="0" algn="l"/>
              </a:tabLst>
            </a:pPr>
            <a:r>
              <a:rPr lang="hu-HU" sz="2400" b="0" strike="noStrike" spc="-1" dirty="0">
                <a:solidFill>
                  <a:srgbClr val="000000"/>
                </a:solidFill>
                <a:latin typeface="Calibri"/>
              </a:rPr>
              <a:t>A </a:t>
            </a:r>
            <a:r>
              <a:rPr lang="hu-HU" sz="2400" b="1" u="sng" strike="noStrike" spc="-1" dirty="0">
                <a:solidFill>
                  <a:srgbClr val="000000"/>
                </a:solidFill>
                <a:uFillTx/>
                <a:latin typeface="Calibri"/>
              </a:rPr>
              <a:t>logikai adatbázis szerkezeti leírását foglalja magába</a:t>
            </a:r>
            <a:r>
              <a:rPr lang="hu-HU" sz="2400" b="0" strike="noStrike" spc="-1" dirty="0">
                <a:solidFill>
                  <a:srgbClr val="000000"/>
                </a:solidFill>
                <a:latin typeface="Calibri"/>
              </a:rPr>
              <a:t>.</a:t>
            </a:r>
          </a:p>
          <a:p>
            <a:pPr indent="0">
              <a:lnSpc>
                <a:spcPct val="120000"/>
              </a:lnSpc>
              <a:buNone/>
              <a:tabLst>
                <a:tab pos="0" algn="l"/>
              </a:tabLst>
            </a:pPr>
            <a:r>
              <a:rPr lang="hu-HU" sz="2400" b="0" i="1" strike="noStrike" spc="-1" dirty="0">
                <a:solidFill>
                  <a:srgbClr val="000000"/>
                </a:solidFill>
                <a:latin typeface="Calibri"/>
              </a:rPr>
              <a:t>Az adatmodell nem a konkrét adatokkal, azok értékeivel foglalkozik, hanem azok típusaival, kapcsolataival. </a:t>
            </a:r>
            <a:r>
              <a:rPr lang="hu-HU" sz="2400" b="0" strike="noStrike" spc="-1" dirty="0">
                <a:solidFill>
                  <a:srgbClr val="000000"/>
                </a:solidFill>
                <a:latin typeface="Calibri"/>
              </a:rPr>
              <a:t>A modellezés a közös, lényeges és tartós jegyek kiemelését, absztrakcióját jelenti.</a:t>
            </a:r>
          </a:p>
          <a:p>
            <a:pPr indent="0">
              <a:lnSpc>
                <a:spcPct val="120000"/>
              </a:lnSpc>
              <a:spcBef>
                <a:spcPts val="1199"/>
              </a:spcBef>
              <a:buNone/>
              <a:tabLst>
                <a:tab pos="0" algn="l"/>
              </a:tabLst>
            </a:pPr>
            <a:r>
              <a:rPr lang="hu-HU" sz="2400" b="0" strike="noStrike" spc="-1" dirty="0">
                <a:solidFill>
                  <a:srgbClr val="000000"/>
                </a:solidFill>
                <a:latin typeface="Calibri"/>
              </a:rPr>
              <a:t>A valós világhoz képest az adatmodellek tartalmaznak bizonyos </a:t>
            </a:r>
          </a:p>
          <a:p>
            <a:pPr marL="333360" indent="0">
              <a:lnSpc>
                <a:spcPct val="120000"/>
              </a:lnSpc>
              <a:buNone/>
              <a:tabLst>
                <a:tab pos="0" algn="l"/>
              </a:tabLst>
            </a:pPr>
            <a:r>
              <a:rPr lang="hu-HU" sz="2400" b="0" strike="noStrike" spc="-1" dirty="0">
                <a:solidFill>
                  <a:srgbClr val="000000"/>
                </a:solidFill>
                <a:latin typeface="Calibri"/>
              </a:rPr>
              <a:t>megszorításokat és </a:t>
            </a:r>
          </a:p>
          <a:p>
            <a:pPr marL="333360" indent="0">
              <a:lnSpc>
                <a:spcPct val="120000"/>
              </a:lnSpc>
              <a:buNone/>
              <a:tabLst>
                <a:tab pos="0" algn="l"/>
              </a:tabLst>
            </a:pPr>
            <a:r>
              <a:rPr lang="hu-HU" sz="2400" b="0" strike="noStrike" spc="-1" dirty="0">
                <a:solidFill>
                  <a:srgbClr val="000000"/>
                </a:solidFill>
                <a:latin typeface="Calibri"/>
              </a:rPr>
              <a:t>egyszerűsítéseket, sőt még a </a:t>
            </a:r>
          </a:p>
          <a:p>
            <a:pPr marL="333360" indent="0">
              <a:lnSpc>
                <a:spcPct val="120000"/>
              </a:lnSpc>
              <a:buNone/>
              <a:tabLst>
                <a:tab pos="0" algn="l"/>
              </a:tabLst>
            </a:pPr>
            <a:r>
              <a:rPr lang="hu-HU" sz="2400" b="0" strike="noStrike" spc="-1" dirty="0">
                <a:solidFill>
                  <a:srgbClr val="000000"/>
                </a:solidFill>
                <a:latin typeface="Calibri"/>
              </a:rPr>
              <a:t>modellező személyétől függő vonásokat is.</a:t>
            </a:r>
          </a:p>
          <a:p>
            <a:pPr indent="0">
              <a:lnSpc>
                <a:spcPct val="120000"/>
              </a:lnSpc>
              <a:spcBef>
                <a:spcPts val="1199"/>
              </a:spcBef>
              <a:buNone/>
              <a:tabLst>
                <a:tab pos="0" algn="l"/>
              </a:tabLst>
            </a:pPr>
            <a:r>
              <a:rPr lang="hu-HU" sz="2400" b="0" strike="noStrike" spc="-1" dirty="0">
                <a:solidFill>
                  <a:srgbClr val="000000"/>
                </a:solidFill>
                <a:latin typeface="Calibri"/>
              </a:rPr>
              <a:t>Az adatmodell kialakításakor el kell dönteni, hogy </a:t>
            </a:r>
          </a:p>
          <a:p>
            <a:pPr marL="333360" indent="0">
              <a:lnSpc>
                <a:spcPct val="120000"/>
              </a:lnSpc>
              <a:buNone/>
              <a:tabLst>
                <a:tab pos="0" algn="l"/>
              </a:tabLst>
            </a:pPr>
            <a:r>
              <a:rPr lang="hu-HU" sz="2400" b="0" strike="noStrike" spc="-1" dirty="0">
                <a:solidFill>
                  <a:srgbClr val="000000"/>
                </a:solidFill>
                <a:latin typeface="Calibri"/>
              </a:rPr>
              <a:t>mik legyenek a modellben az ábrázolandó adatelemek, és </a:t>
            </a:r>
          </a:p>
          <a:p>
            <a:pPr marL="497160" indent="0">
              <a:lnSpc>
                <a:spcPct val="120000"/>
              </a:lnSpc>
              <a:buNone/>
              <a:tabLst>
                <a:tab pos="0" algn="l"/>
              </a:tabLst>
            </a:pPr>
            <a:r>
              <a:rPr lang="hu-HU" sz="2400" b="0" strike="noStrike" spc="-1" dirty="0">
                <a:solidFill>
                  <a:srgbClr val="000000"/>
                </a:solidFill>
                <a:latin typeface="Calibri"/>
              </a:rPr>
              <a:t>ki kell választania a dolgok között fennálló lényeges kapcsolatok közül azokat, amelyeket be akarunk a modellbe építeni.</a:t>
            </a:r>
          </a:p>
          <a:p>
            <a:pPr indent="0">
              <a:lnSpc>
                <a:spcPct val="120000"/>
              </a:lnSpc>
              <a:spcBef>
                <a:spcPts val="601"/>
              </a:spcBef>
              <a:buNone/>
              <a:tabLst>
                <a:tab pos="0" algn="l"/>
              </a:tabLst>
            </a:pPr>
            <a:r>
              <a:rPr lang="hu-HU" sz="2800" b="1" strike="noStrike" spc="-1" dirty="0">
                <a:solidFill>
                  <a:srgbClr val="000000"/>
                </a:solidFill>
                <a:latin typeface="Calibri"/>
              </a:rPr>
              <a:t>Az adatmodell olyan fogalmak halmaza, melyek az adatbázisok (vagy általánosabban az információs rendszerek) struktúrájának leírására szolgálnak.</a:t>
            </a:r>
            <a:r>
              <a:rPr lang="hu-HU" sz="2800" b="0" strike="noStrike" spc="-1" dirty="0">
                <a:solidFill>
                  <a:srgbClr val="000000"/>
                </a:solidFill>
                <a:latin typeface="Calibri"/>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PlaceHolder 1"/>
          <p:cNvSpPr>
            <a:spLocks noGrp="1"/>
          </p:cNvSpPr>
          <p:nvPr>
            <p:ph/>
          </p:nvPr>
        </p:nvSpPr>
        <p:spPr>
          <a:xfrm>
            <a:off x="313509" y="313509"/>
            <a:ext cx="11203971" cy="2570091"/>
          </a:xfrm>
          <a:prstGeom prst="rect">
            <a:avLst/>
          </a:prstGeom>
          <a:noFill/>
          <a:ln w="0">
            <a:noFill/>
          </a:ln>
        </p:spPr>
        <p:txBody>
          <a:bodyPr anchor="t">
            <a:noAutofit/>
          </a:bodyPr>
          <a:lstStyle/>
          <a:p>
            <a:pPr indent="0">
              <a:lnSpc>
                <a:spcPct val="100000"/>
              </a:lnSpc>
              <a:buNone/>
              <a:tabLst>
                <a:tab pos="0" algn="l"/>
              </a:tabLst>
            </a:pPr>
            <a:r>
              <a:rPr lang="hu-HU" sz="2800" b="1" strike="noStrike" spc="-1" dirty="0">
                <a:solidFill>
                  <a:srgbClr val="000000"/>
                </a:solidFill>
                <a:latin typeface="Calibri"/>
              </a:rPr>
              <a:t>Szelekció</a:t>
            </a:r>
            <a:r>
              <a:rPr lang="hu-HU" sz="2800" b="0" strike="noStrike" spc="-1" dirty="0">
                <a:solidFill>
                  <a:srgbClr val="000000"/>
                </a:solidFill>
                <a:latin typeface="Calibri"/>
              </a:rPr>
              <a:t> (szűrés) . Egy </a:t>
            </a:r>
            <a:r>
              <a:rPr lang="hu-HU" sz="2800" b="1" strike="noStrike" spc="-1" dirty="0">
                <a:solidFill>
                  <a:srgbClr val="000000"/>
                </a:solidFill>
                <a:latin typeface="Calibri"/>
              </a:rPr>
              <a:t>R</a:t>
            </a:r>
            <a:r>
              <a:rPr lang="hu-HU" sz="2800" b="0" strike="noStrike" spc="-1" dirty="0">
                <a:solidFill>
                  <a:srgbClr val="000000"/>
                </a:solidFill>
                <a:latin typeface="Calibri"/>
              </a:rPr>
              <a:t> reláció </a:t>
            </a:r>
            <a:r>
              <a:rPr lang="hu-HU" sz="2800" b="1" strike="noStrike" spc="-1" dirty="0">
                <a:solidFill>
                  <a:srgbClr val="000000"/>
                </a:solidFill>
                <a:latin typeface="Calibri"/>
              </a:rPr>
              <a:t>F</a:t>
            </a:r>
            <a:r>
              <a:rPr lang="hu-HU" sz="2800" b="0" strike="noStrike" spc="-1" dirty="0">
                <a:solidFill>
                  <a:srgbClr val="000000"/>
                </a:solidFill>
                <a:latin typeface="Calibri"/>
              </a:rPr>
              <a:t> feltétel szerinti korlátozása az a reláció, melyet </a:t>
            </a:r>
            <a:r>
              <a:rPr lang="hu-HU" sz="2800" b="1" strike="noStrike" spc="-1" dirty="0">
                <a:solidFill>
                  <a:srgbClr val="000000"/>
                </a:solidFill>
                <a:latin typeface="Calibri"/>
              </a:rPr>
              <a:t>R</a:t>
            </a:r>
            <a:r>
              <a:rPr lang="hu-HU" sz="2800" b="0" strike="noStrike" spc="-1" dirty="0">
                <a:solidFill>
                  <a:srgbClr val="000000"/>
                </a:solidFill>
                <a:latin typeface="Calibri"/>
              </a:rPr>
              <a:t>-ből úgy kapunk, hogy csak az </a:t>
            </a:r>
            <a:r>
              <a:rPr lang="hu-HU" sz="2800" b="1" strike="noStrike" spc="-1" dirty="0">
                <a:solidFill>
                  <a:srgbClr val="000000"/>
                </a:solidFill>
                <a:latin typeface="Calibri"/>
              </a:rPr>
              <a:t>F</a:t>
            </a:r>
            <a:r>
              <a:rPr lang="hu-HU" sz="2800" b="0" strike="noStrike" spc="-1" dirty="0">
                <a:solidFill>
                  <a:srgbClr val="000000"/>
                </a:solidFill>
                <a:latin typeface="Calibri"/>
              </a:rPr>
              <a:t> feltételt kielégítő sorait hagyjuk meg. Az </a:t>
            </a:r>
            <a:r>
              <a:rPr lang="hu-HU" sz="2800" b="1" strike="noStrike" spc="-1" dirty="0">
                <a:solidFill>
                  <a:srgbClr val="000000"/>
                </a:solidFill>
                <a:latin typeface="Calibri"/>
              </a:rPr>
              <a:t>F</a:t>
            </a:r>
            <a:r>
              <a:rPr lang="hu-HU" sz="2800" b="0" strike="noStrike" spc="-1" dirty="0">
                <a:solidFill>
                  <a:srgbClr val="000000"/>
                </a:solidFill>
                <a:latin typeface="Calibri"/>
              </a:rPr>
              <a:t> feltétel oszlopnevekből, konstansokból, logikai műveletekből és összehasonlító operátorokból épül fel.</a:t>
            </a:r>
          </a:p>
          <a:p>
            <a:pPr indent="0">
              <a:lnSpc>
                <a:spcPct val="100000"/>
              </a:lnSpc>
              <a:buNone/>
              <a:tabLst>
                <a:tab pos="0" algn="l"/>
              </a:tabLst>
            </a:pPr>
            <a:r>
              <a:rPr lang="hu-HU" sz="2800" b="0" strike="noStrike" spc="-1" dirty="0">
                <a:solidFill>
                  <a:srgbClr val="000000"/>
                </a:solidFill>
                <a:latin typeface="Calibri"/>
              </a:rPr>
              <a:t>Jelölése: </a:t>
            </a:r>
            <a:r>
              <a:rPr lang="hu-HU" sz="2800" b="0" strike="noStrike" spc="-1" dirty="0">
                <a:solidFill>
                  <a:srgbClr val="000000"/>
                </a:solidFill>
                <a:latin typeface="Symbol"/>
              </a:rPr>
              <a:t></a:t>
            </a:r>
            <a:r>
              <a:rPr lang="hu-HU" sz="2800" b="0" strike="noStrike" spc="-1" dirty="0">
                <a:solidFill>
                  <a:srgbClr val="000000"/>
                </a:solidFill>
                <a:latin typeface="Calibri"/>
              </a:rPr>
              <a:t>F(R)</a:t>
            </a:r>
          </a:p>
          <a:p>
            <a:pPr indent="0">
              <a:lnSpc>
                <a:spcPct val="90000"/>
              </a:lnSpc>
              <a:spcBef>
                <a:spcPts val="1001"/>
              </a:spcBef>
              <a:buNone/>
              <a:tabLst>
                <a:tab pos="0" algn="l"/>
              </a:tabLst>
            </a:pPr>
            <a:endParaRPr lang="hu-HU" sz="2800" b="0" strike="noStrike" spc="-1" dirty="0">
              <a:solidFill>
                <a:srgbClr val="000000"/>
              </a:solidFill>
              <a:latin typeface="Calibri"/>
            </a:endParaRPr>
          </a:p>
        </p:txBody>
      </p:sp>
      <p:pic>
        <p:nvPicPr>
          <p:cNvPr id="213" name="Kép 4"/>
          <p:cNvPicPr/>
          <p:nvPr/>
        </p:nvPicPr>
        <p:blipFill>
          <a:blip r:embed="rId2"/>
          <a:stretch/>
        </p:blipFill>
        <p:spPr>
          <a:xfrm>
            <a:off x="686880" y="3174274"/>
            <a:ext cx="10830600" cy="31291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PlaceHolder 1"/>
          <p:cNvSpPr>
            <a:spLocks noGrp="1"/>
          </p:cNvSpPr>
          <p:nvPr>
            <p:ph/>
          </p:nvPr>
        </p:nvSpPr>
        <p:spPr>
          <a:xfrm>
            <a:off x="326571" y="527399"/>
            <a:ext cx="10805349" cy="2385617"/>
          </a:xfrm>
          <a:prstGeom prst="rect">
            <a:avLst/>
          </a:prstGeom>
          <a:noFill/>
          <a:ln w="0">
            <a:noFill/>
          </a:ln>
        </p:spPr>
        <p:txBody>
          <a:bodyPr anchor="t">
            <a:noAutofit/>
          </a:bodyPr>
          <a:lstStyle/>
          <a:p>
            <a:pPr indent="0">
              <a:lnSpc>
                <a:spcPct val="90000"/>
              </a:lnSpc>
              <a:spcBef>
                <a:spcPts val="1001"/>
              </a:spcBef>
              <a:buNone/>
              <a:tabLst>
                <a:tab pos="0" algn="l"/>
              </a:tabLst>
            </a:pPr>
            <a:r>
              <a:rPr lang="hu-HU" sz="2800" b="1" strike="noStrike" spc="-1" dirty="0">
                <a:solidFill>
                  <a:srgbClr val="000000"/>
                </a:solidFill>
                <a:latin typeface="Calibri"/>
              </a:rPr>
              <a:t>Egyesítés</a:t>
            </a:r>
            <a:r>
              <a:rPr lang="hu-HU" sz="2800" b="0" strike="noStrike" spc="-1" dirty="0">
                <a:solidFill>
                  <a:srgbClr val="000000"/>
                </a:solidFill>
                <a:latin typeface="Calibri"/>
              </a:rPr>
              <a:t> (unió) . Az </a:t>
            </a:r>
            <a:r>
              <a:rPr lang="hu-HU" sz="2800" b="1" strike="noStrike" spc="-1" dirty="0">
                <a:solidFill>
                  <a:srgbClr val="000000"/>
                </a:solidFill>
                <a:latin typeface="Calibri"/>
              </a:rPr>
              <a:t>R</a:t>
            </a:r>
            <a:r>
              <a:rPr lang="hu-HU" sz="2800" b="0" strike="noStrike" spc="-1" dirty="0">
                <a:solidFill>
                  <a:srgbClr val="000000"/>
                </a:solidFill>
                <a:latin typeface="Calibri"/>
              </a:rPr>
              <a:t> és </a:t>
            </a:r>
            <a:r>
              <a:rPr lang="hu-HU" sz="2800" b="1" strike="noStrike" spc="-1" dirty="0">
                <a:solidFill>
                  <a:srgbClr val="000000"/>
                </a:solidFill>
                <a:latin typeface="Calibri"/>
              </a:rPr>
              <a:t>S</a:t>
            </a:r>
            <a:r>
              <a:rPr lang="hu-HU" sz="2800" b="0" strike="noStrike" spc="-1" dirty="0">
                <a:solidFill>
                  <a:srgbClr val="000000"/>
                </a:solidFill>
                <a:latin typeface="Calibri"/>
              </a:rPr>
              <a:t> relációk egyesítése azon sorok összessége, melyek vagy az </a:t>
            </a:r>
            <a:r>
              <a:rPr lang="hu-HU" sz="2800" b="1" strike="noStrike" spc="-1" dirty="0">
                <a:solidFill>
                  <a:srgbClr val="000000"/>
                </a:solidFill>
                <a:latin typeface="Calibri"/>
              </a:rPr>
              <a:t>R</a:t>
            </a:r>
            <a:r>
              <a:rPr lang="hu-HU" sz="2800" b="0" strike="noStrike" spc="-1" dirty="0">
                <a:solidFill>
                  <a:srgbClr val="000000"/>
                </a:solidFill>
                <a:latin typeface="Calibri"/>
              </a:rPr>
              <a:t>, vagy az </a:t>
            </a:r>
            <a:r>
              <a:rPr lang="hu-HU" sz="2800" b="1" strike="noStrike" spc="-1" dirty="0">
                <a:solidFill>
                  <a:srgbClr val="000000"/>
                </a:solidFill>
                <a:latin typeface="Calibri"/>
              </a:rPr>
              <a:t>S</a:t>
            </a:r>
            <a:r>
              <a:rPr lang="hu-HU" sz="2800" b="0" strike="noStrike" spc="-1" dirty="0">
                <a:solidFill>
                  <a:srgbClr val="000000"/>
                </a:solidFill>
                <a:latin typeface="Calibri"/>
              </a:rPr>
              <a:t> relációban benne vannak. Az esetleges azonos sorok csak egyszer szerepelnek az unióban. Ez a művelet csak azonos sorhosszúságú relációkon értelmezhető.</a:t>
            </a:r>
          </a:p>
          <a:p>
            <a:pPr indent="0">
              <a:lnSpc>
                <a:spcPct val="90000"/>
              </a:lnSpc>
              <a:spcBef>
                <a:spcPts val="1001"/>
              </a:spcBef>
              <a:buNone/>
              <a:tabLst>
                <a:tab pos="0" algn="l"/>
              </a:tabLst>
            </a:pPr>
            <a:r>
              <a:rPr lang="hu-HU" sz="2800" b="0" strike="noStrike" spc="-1" dirty="0">
                <a:solidFill>
                  <a:srgbClr val="000000"/>
                </a:solidFill>
                <a:latin typeface="Calibri"/>
              </a:rPr>
              <a:t>Jelülése: R U S</a:t>
            </a:r>
          </a:p>
          <a:p>
            <a:pPr indent="0">
              <a:lnSpc>
                <a:spcPct val="90000"/>
              </a:lnSpc>
              <a:spcBef>
                <a:spcPts val="1001"/>
              </a:spcBef>
              <a:buNone/>
              <a:tabLst>
                <a:tab pos="0" algn="l"/>
              </a:tabLst>
            </a:pPr>
            <a:endParaRPr lang="hu-HU" sz="2800" b="0" strike="noStrike" spc="-1" dirty="0">
              <a:solidFill>
                <a:srgbClr val="000000"/>
              </a:solidFill>
              <a:latin typeface="Calibri"/>
            </a:endParaRPr>
          </a:p>
        </p:txBody>
      </p:sp>
      <p:pic>
        <p:nvPicPr>
          <p:cNvPr id="215" name="Kép 3"/>
          <p:cNvPicPr/>
          <p:nvPr/>
        </p:nvPicPr>
        <p:blipFill>
          <a:blip r:embed="rId2"/>
          <a:stretch/>
        </p:blipFill>
        <p:spPr>
          <a:xfrm>
            <a:off x="743913" y="3008160"/>
            <a:ext cx="10999595" cy="35262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PlaceHolder 1"/>
          <p:cNvSpPr>
            <a:spLocks noGrp="1"/>
          </p:cNvSpPr>
          <p:nvPr>
            <p:ph/>
          </p:nvPr>
        </p:nvSpPr>
        <p:spPr>
          <a:xfrm>
            <a:off x="470263" y="527399"/>
            <a:ext cx="11082497" cy="2320303"/>
          </a:xfrm>
          <a:prstGeom prst="rect">
            <a:avLst/>
          </a:prstGeom>
          <a:noFill/>
          <a:ln w="0">
            <a:noFill/>
          </a:ln>
        </p:spPr>
        <p:txBody>
          <a:bodyPr anchor="t">
            <a:noAutofit/>
          </a:bodyPr>
          <a:lstStyle/>
          <a:p>
            <a:pPr indent="0">
              <a:lnSpc>
                <a:spcPct val="100000"/>
              </a:lnSpc>
              <a:buNone/>
              <a:tabLst>
                <a:tab pos="0" algn="l"/>
              </a:tabLst>
            </a:pPr>
            <a:r>
              <a:rPr lang="hu-HU" sz="2800" b="1" strike="noStrike" spc="-1" dirty="0">
                <a:solidFill>
                  <a:srgbClr val="000000"/>
                </a:solidFill>
                <a:latin typeface="Calibri"/>
              </a:rPr>
              <a:t>Különbség</a:t>
            </a:r>
            <a:r>
              <a:rPr lang="hu-HU" sz="2800" b="0" strike="noStrike" spc="-1" dirty="0">
                <a:solidFill>
                  <a:srgbClr val="000000"/>
                </a:solidFill>
                <a:latin typeface="Calibri"/>
              </a:rPr>
              <a:t>. Egy </a:t>
            </a:r>
            <a:r>
              <a:rPr lang="hu-HU" sz="2800" b="1" strike="noStrike" spc="-1" dirty="0">
                <a:solidFill>
                  <a:srgbClr val="000000"/>
                </a:solidFill>
                <a:latin typeface="Calibri"/>
              </a:rPr>
              <a:t>R</a:t>
            </a:r>
            <a:r>
              <a:rPr lang="hu-HU" sz="2800" b="0" strike="noStrike" spc="-1" dirty="0">
                <a:solidFill>
                  <a:srgbClr val="000000"/>
                </a:solidFill>
                <a:latin typeface="Calibri"/>
              </a:rPr>
              <a:t> és </a:t>
            </a:r>
            <a:r>
              <a:rPr lang="hu-HU" sz="2800" b="1" strike="noStrike" spc="-1" dirty="0">
                <a:solidFill>
                  <a:srgbClr val="000000"/>
                </a:solidFill>
                <a:latin typeface="Calibri"/>
              </a:rPr>
              <a:t>S</a:t>
            </a:r>
            <a:r>
              <a:rPr lang="hu-HU" sz="2800" b="0" strike="noStrike" spc="-1" dirty="0">
                <a:solidFill>
                  <a:srgbClr val="000000"/>
                </a:solidFill>
                <a:latin typeface="Calibri"/>
              </a:rPr>
              <a:t> reláció különbsége azon sorokból áll, melyek benne vannak </a:t>
            </a:r>
            <a:r>
              <a:rPr lang="hu-HU" sz="2800" b="1" strike="noStrike" spc="-1" dirty="0">
                <a:solidFill>
                  <a:srgbClr val="000000"/>
                </a:solidFill>
                <a:latin typeface="Calibri"/>
              </a:rPr>
              <a:t>R</a:t>
            </a:r>
            <a:r>
              <a:rPr lang="hu-HU" sz="2800" b="0" strike="noStrike" spc="-1" dirty="0">
                <a:solidFill>
                  <a:srgbClr val="000000"/>
                </a:solidFill>
                <a:latin typeface="Calibri"/>
              </a:rPr>
              <a:t>-ben, de nincsenek benne </a:t>
            </a:r>
            <a:r>
              <a:rPr lang="hu-HU" sz="2800" b="1" strike="noStrike" spc="-1" dirty="0">
                <a:solidFill>
                  <a:srgbClr val="000000"/>
                </a:solidFill>
                <a:latin typeface="Calibri"/>
              </a:rPr>
              <a:t>S</a:t>
            </a:r>
            <a:r>
              <a:rPr lang="hu-HU" sz="2800" b="0" strike="noStrike" spc="-1" dirty="0">
                <a:solidFill>
                  <a:srgbClr val="000000"/>
                </a:solidFill>
                <a:latin typeface="Calibri"/>
              </a:rPr>
              <a:t>-</a:t>
            </a:r>
            <a:r>
              <a:rPr lang="hu-HU" sz="2800" b="0" strike="noStrike" spc="-1" dirty="0" err="1">
                <a:solidFill>
                  <a:srgbClr val="000000"/>
                </a:solidFill>
                <a:latin typeface="Calibri"/>
              </a:rPr>
              <a:t>ben</a:t>
            </a:r>
            <a:r>
              <a:rPr lang="hu-HU" sz="2800" b="0" strike="noStrike" spc="-1" dirty="0">
                <a:solidFill>
                  <a:srgbClr val="000000"/>
                </a:solidFill>
                <a:latin typeface="Calibri"/>
              </a:rPr>
              <a:t>. Az </a:t>
            </a:r>
            <a:r>
              <a:rPr lang="hu-HU" sz="2800" b="1" strike="noStrike" spc="-1" dirty="0">
                <a:solidFill>
                  <a:srgbClr val="000000"/>
                </a:solidFill>
                <a:latin typeface="Calibri"/>
              </a:rPr>
              <a:t>R</a:t>
            </a:r>
            <a:r>
              <a:rPr lang="hu-HU" sz="2800" b="0" strike="noStrike" spc="-1" dirty="0">
                <a:solidFill>
                  <a:srgbClr val="000000"/>
                </a:solidFill>
                <a:latin typeface="Calibri"/>
              </a:rPr>
              <a:t> és </a:t>
            </a:r>
            <a:r>
              <a:rPr lang="hu-HU" sz="2800" b="1" strike="noStrike" spc="-1" dirty="0">
                <a:solidFill>
                  <a:srgbClr val="000000"/>
                </a:solidFill>
                <a:latin typeface="Calibri"/>
              </a:rPr>
              <a:t>S</a:t>
            </a:r>
            <a:r>
              <a:rPr lang="hu-HU" sz="2800" b="0" strike="noStrike" spc="-1" dirty="0">
                <a:solidFill>
                  <a:srgbClr val="000000"/>
                </a:solidFill>
                <a:latin typeface="Calibri"/>
              </a:rPr>
              <a:t> relációnak azonos sorhosszúságúnak kell lennie.</a:t>
            </a:r>
          </a:p>
          <a:p>
            <a:pPr indent="0">
              <a:lnSpc>
                <a:spcPct val="100000"/>
              </a:lnSpc>
              <a:buNone/>
              <a:tabLst>
                <a:tab pos="0" algn="l"/>
              </a:tabLst>
            </a:pPr>
            <a:r>
              <a:rPr lang="hu-HU" sz="2800" b="0" strike="noStrike" spc="-1" dirty="0">
                <a:solidFill>
                  <a:srgbClr val="000000"/>
                </a:solidFill>
                <a:latin typeface="Calibri"/>
              </a:rPr>
              <a:t>Jelölése: R - S</a:t>
            </a:r>
          </a:p>
          <a:p>
            <a:pPr indent="0">
              <a:lnSpc>
                <a:spcPct val="90000"/>
              </a:lnSpc>
              <a:spcBef>
                <a:spcPts val="1001"/>
              </a:spcBef>
              <a:buNone/>
              <a:tabLst>
                <a:tab pos="0" algn="l"/>
              </a:tabLst>
            </a:pPr>
            <a:endParaRPr lang="hu-HU" sz="2800" b="0" strike="noStrike" spc="-1" dirty="0">
              <a:solidFill>
                <a:srgbClr val="000000"/>
              </a:solidFill>
              <a:latin typeface="Calibri"/>
            </a:endParaRPr>
          </a:p>
        </p:txBody>
      </p:sp>
      <p:pic>
        <p:nvPicPr>
          <p:cNvPr id="217" name="Kép 3"/>
          <p:cNvPicPr/>
          <p:nvPr/>
        </p:nvPicPr>
        <p:blipFill>
          <a:blip r:embed="rId2"/>
          <a:stretch/>
        </p:blipFill>
        <p:spPr>
          <a:xfrm>
            <a:off x="633960" y="3039120"/>
            <a:ext cx="10918800" cy="33541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PlaceHolder 1"/>
          <p:cNvSpPr>
            <a:spLocks noGrp="1"/>
          </p:cNvSpPr>
          <p:nvPr>
            <p:ph/>
          </p:nvPr>
        </p:nvSpPr>
        <p:spPr>
          <a:xfrm>
            <a:off x="651600" y="545040"/>
            <a:ext cx="10515240" cy="1473120"/>
          </a:xfrm>
          <a:prstGeom prst="rect">
            <a:avLst/>
          </a:prstGeom>
          <a:noFill/>
          <a:ln w="0">
            <a:noFill/>
          </a:ln>
        </p:spPr>
        <p:txBody>
          <a:bodyPr anchor="t">
            <a:noAutofit/>
          </a:bodyPr>
          <a:lstStyle/>
          <a:p>
            <a:pPr indent="0">
              <a:lnSpc>
                <a:spcPct val="100000"/>
              </a:lnSpc>
              <a:buNone/>
              <a:tabLst>
                <a:tab pos="0" algn="l"/>
              </a:tabLst>
            </a:pPr>
            <a:r>
              <a:rPr lang="hu-HU" sz="2800" b="1" strike="noStrike" spc="-1">
                <a:solidFill>
                  <a:srgbClr val="000000"/>
                </a:solidFill>
                <a:latin typeface="Calibri"/>
              </a:rPr>
              <a:t>Metszet</a:t>
            </a:r>
            <a:r>
              <a:rPr lang="hu-HU" sz="2800" b="0" strike="noStrike" spc="-1">
                <a:solidFill>
                  <a:srgbClr val="000000"/>
                </a:solidFill>
                <a:latin typeface="Calibri"/>
              </a:rPr>
              <a:t>. Egy </a:t>
            </a:r>
            <a:r>
              <a:rPr lang="hu-HU" sz="2800" b="1" strike="noStrike" spc="-1">
                <a:solidFill>
                  <a:srgbClr val="000000"/>
                </a:solidFill>
                <a:latin typeface="Calibri"/>
              </a:rPr>
              <a:t>R</a:t>
            </a:r>
            <a:r>
              <a:rPr lang="hu-HU" sz="2800" b="0" strike="noStrike" spc="-1">
                <a:solidFill>
                  <a:srgbClr val="000000"/>
                </a:solidFill>
                <a:latin typeface="Calibri"/>
              </a:rPr>
              <a:t> és </a:t>
            </a:r>
            <a:r>
              <a:rPr lang="hu-HU" sz="2800" b="1" strike="noStrike" spc="-1">
                <a:solidFill>
                  <a:srgbClr val="000000"/>
                </a:solidFill>
                <a:latin typeface="Calibri"/>
              </a:rPr>
              <a:t>S</a:t>
            </a:r>
            <a:r>
              <a:rPr lang="hu-HU" sz="2800" b="0" strike="noStrike" spc="-1">
                <a:solidFill>
                  <a:srgbClr val="000000"/>
                </a:solidFill>
                <a:latin typeface="Calibri"/>
              </a:rPr>
              <a:t> reláció metszete azokat a sorokat jelenti, melyek mindkét relációban benne vannak.</a:t>
            </a:r>
          </a:p>
          <a:p>
            <a:pPr indent="0">
              <a:lnSpc>
                <a:spcPct val="90000"/>
              </a:lnSpc>
              <a:spcBef>
                <a:spcPts val="1001"/>
              </a:spcBef>
              <a:buNone/>
              <a:tabLst>
                <a:tab pos="0" algn="l"/>
              </a:tabLst>
            </a:pPr>
            <a:r>
              <a:rPr lang="hu-HU" sz="2800" b="0" strike="noStrike" spc="-1">
                <a:solidFill>
                  <a:srgbClr val="000000"/>
                </a:solidFill>
                <a:latin typeface="Calibri"/>
              </a:rPr>
              <a:t>Jelölése: R </a:t>
            </a:r>
            <a:r>
              <a:rPr lang="hu-HU" sz="2800" b="0" strike="noStrike" spc="-1">
                <a:solidFill>
                  <a:srgbClr val="000000"/>
                </a:solidFill>
                <a:latin typeface="Symbol"/>
              </a:rPr>
              <a:t></a:t>
            </a:r>
            <a:r>
              <a:rPr lang="hu-HU" sz="2800" b="0" strike="noStrike" spc="-1">
                <a:solidFill>
                  <a:srgbClr val="000000"/>
                </a:solidFill>
                <a:latin typeface="Calibri"/>
              </a:rPr>
              <a:t> S</a:t>
            </a:r>
          </a:p>
          <a:p>
            <a:pPr indent="0">
              <a:lnSpc>
                <a:spcPct val="90000"/>
              </a:lnSpc>
              <a:spcBef>
                <a:spcPts val="1001"/>
              </a:spcBef>
              <a:buNone/>
              <a:tabLst>
                <a:tab pos="0" algn="l"/>
              </a:tabLst>
            </a:pPr>
            <a:endParaRPr lang="hu-HU" sz="2800" b="0" strike="noStrike" spc="-1">
              <a:solidFill>
                <a:srgbClr val="000000"/>
              </a:solidFill>
              <a:latin typeface="Calibri"/>
            </a:endParaRPr>
          </a:p>
        </p:txBody>
      </p:sp>
      <p:pic>
        <p:nvPicPr>
          <p:cNvPr id="219" name="Kép 3"/>
          <p:cNvPicPr/>
          <p:nvPr/>
        </p:nvPicPr>
        <p:blipFill>
          <a:blip r:embed="rId2"/>
          <a:stretch/>
        </p:blipFill>
        <p:spPr>
          <a:xfrm>
            <a:off x="651600" y="2018520"/>
            <a:ext cx="10778040" cy="37663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PlaceHolder 1"/>
          <p:cNvSpPr>
            <a:spLocks noGrp="1"/>
          </p:cNvSpPr>
          <p:nvPr>
            <p:ph/>
          </p:nvPr>
        </p:nvSpPr>
        <p:spPr>
          <a:xfrm>
            <a:off x="248194" y="287383"/>
            <a:ext cx="11416937" cy="3334937"/>
          </a:xfrm>
          <a:prstGeom prst="rect">
            <a:avLst/>
          </a:prstGeom>
          <a:noFill/>
          <a:ln w="0">
            <a:noFill/>
          </a:ln>
        </p:spPr>
        <p:txBody>
          <a:bodyPr anchor="t">
            <a:normAutofit fontScale="93500" lnSpcReduction="10000"/>
          </a:bodyPr>
          <a:lstStyle/>
          <a:p>
            <a:pPr indent="0">
              <a:lnSpc>
                <a:spcPct val="120000"/>
              </a:lnSpc>
              <a:buNone/>
              <a:tabLst>
                <a:tab pos="0" algn="l"/>
              </a:tabLst>
            </a:pPr>
            <a:r>
              <a:rPr lang="hu-HU" sz="2800" b="1" strike="noStrike" spc="-1" dirty="0">
                <a:solidFill>
                  <a:srgbClr val="000000"/>
                </a:solidFill>
                <a:latin typeface="Calibri"/>
              </a:rPr>
              <a:t>Direkt szorzat</a:t>
            </a:r>
            <a:r>
              <a:rPr lang="hu-HU" sz="2800" b="0" strike="noStrike" spc="-1" dirty="0">
                <a:solidFill>
                  <a:srgbClr val="000000"/>
                </a:solidFill>
                <a:latin typeface="Calibri"/>
              </a:rPr>
              <a:t>. Ha egy </a:t>
            </a:r>
            <a:r>
              <a:rPr lang="hu-HU" sz="2800" b="1" strike="noStrike" spc="-1" dirty="0">
                <a:solidFill>
                  <a:srgbClr val="000000"/>
                </a:solidFill>
                <a:latin typeface="Calibri"/>
              </a:rPr>
              <a:t>R</a:t>
            </a:r>
            <a:r>
              <a:rPr lang="hu-HU" sz="2800" b="0" strike="noStrike" spc="-1" dirty="0">
                <a:solidFill>
                  <a:srgbClr val="000000"/>
                </a:solidFill>
                <a:latin typeface="Calibri"/>
              </a:rPr>
              <a:t> reláció sorai </a:t>
            </a:r>
            <a:r>
              <a:rPr lang="hu-HU" sz="2800" b="0" i="1" strike="noStrike" spc="-1" dirty="0">
                <a:solidFill>
                  <a:srgbClr val="000000"/>
                </a:solidFill>
                <a:latin typeface="Calibri"/>
              </a:rPr>
              <a:t>r</a:t>
            </a:r>
            <a:r>
              <a:rPr lang="hu-HU" sz="2800" b="0" strike="noStrike" spc="-1" dirty="0">
                <a:solidFill>
                  <a:srgbClr val="000000"/>
                </a:solidFill>
                <a:latin typeface="Calibri"/>
              </a:rPr>
              <a:t> elemből állnak, egy </a:t>
            </a:r>
            <a:r>
              <a:rPr lang="hu-HU" sz="2800" b="1" strike="noStrike" spc="-1" dirty="0">
                <a:solidFill>
                  <a:srgbClr val="000000"/>
                </a:solidFill>
                <a:latin typeface="Calibri"/>
              </a:rPr>
              <a:t>S</a:t>
            </a:r>
            <a:r>
              <a:rPr lang="hu-HU" sz="2800" b="0" strike="noStrike" spc="-1" dirty="0">
                <a:solidFill>
                  <a:srgbClr val="000000"/>
                </a:solidFill>
                <a:latin typeface="Calibri"/>
              </a:rPr>
              <a:t> relációé pedig </a:t>
            </a:r>
            <a:r>
              <a:rPr lang="hu-HU" sz="2800" b="0" i="1" strike="noStrike" spc="-1" dirty="0">
                <a:solidFill>
                  <a:srgbClr val="000000"/>
                </a:solidFill>
                <a:latin typeface="Calibri"/>
              </a:rPr>
              <a:t>s</a:t>
            </a:r>
            <a:r>
              <a:rPr lang="hu-HU" sz="2800" b="0" strike="noStrike" spc="-1" dirty="0">
                <a:solidFill>
                  <a:srgbClr val="000000"/>
                </a:solidFill>
                <a:latin typeface="Calibri"/>
              </a:rPr>
              <a:t> elemből, akkor a két reláció direkt szorzataként kapott reláció sorai </a:t>
            </a:r>
            <a:r>
              <a:rPr lang="hu-HU" sz="2800" b="0" i="1" strike="noStrike" spc="-1" dirty="0" err="1">
                <a:solidFill>
                  <a:srgbClr val="000000"/>
                </a:solidFill>
                <a:latin typeface="Calibri"/>
              </a:rPr>
              <a:t>r</a:t>
            </a:r>
            <a:r>
              <a:rPr lang="hu-HU" sz="2800" b="0" strike="noStrike" spc="-1" dirty="0" err="1">
                <a:solidFill>
                  <a:srgbClr val="000000"/>
                </a:solidFill>
                <a:latin typeface="Calibri"/>
              </a:rPr>
              <a:t>+</a:t>
            </a:r>
            <a:r>
              <a:rPr lang="hu-HU" sz="2800" b="0" i="1" strike="noStrike" spc="-1" dirty="0" err="1">
                <a:solidFill>
                  <a:srgbClr val="000000"/>
                </a:solidFill>
                <a:latin typeface="Calibri"/>
              </a:rPr>
              <a:t>s</a:t>
            </a:r>
            <a:r>
              <a:rPr lang="hu-HU" sz="2800" b="0" strike="noStrike" spc="-1" dirty="0">
                <a:solidFill>
                  <a:srgbClr val="000000"/>
                </a:solidFill>
                <a:latin typeface="Calibri"/>
              </a:rPr>
              <a:t> elemből fognak állni, úgy, hogy a sor első </a:t>
            </a:r>
            <a:r>
              <a:rPr lang="hu-HU" sz="2800" b="0" i="1" strike="noStrike" spc="-1" dirty="0">
                <a:solidFill>
                  <a:srgbClr val="000000"/>
                </a:solidFill>
                <a:latin typeface="Calibri"/>
              </a:rPr>
              <a:t>r</a:t>
            </a:r>
            <a:r>
              <a:rPr lang="hu-HU" sz="2800" b="0" strike="noStrike" spc="-1" dirty="0">
                <a:solidFill>
                  <a:srgbClr val="000000"/>
                </a:solidFill>
                <a:latin typeface="Calibri"/>
              </a:rPr>
              <a:t> eleme egy </a:t>
            </a:r>
            <a:r>
              <a:rPr lang="hu-HU" sz="2800" b="1" strike="noStrike" spc="-1" dirty="0">
                <a:solidFill>
                  <a:srgbClr val="000000"/>
                </a:solidFill>
                <a:latin typeface="Calibri"/>
              </a:rPr>
              <a:t>R</a:t>
            </a:r>
            <a:r>
              <a:rPr lang="hu-HU" sz="2800" b="0" strike="noStrike" spc="-1" dirty="0">
                <a:solidFill>
                  <a:srgbClr val="000000"/>
                </a:solidFill>
                <a:latin typeface="Calibri"/>
              </a:rPr>
              <a:t>-</a:t>
            </a:r>
            <a:r>
              <a:rPr lang="hu-HU" sz="2800" b="0" strike="noStrike" spc="-1" dirty="0" err="1">
                <a:solidFill>
                  <a:srgbClr val="000000"/>
                </a:solidFill>
                <a:latin typeface="Calibri"/>
              </a:rPr>
              <a:t>beli</a:t>
            </a:r>
            <a:r>
              <a:rPr lang="hu-HU" sz="2800" b="0" strike="noStrike" spc="-1" dirty="0">
                <a:solidFill>
                  <a:srgbClr val="000000"/>
                </a:solidFill>
                <a:latin typeface="Calibri"/>
              </a:rPr>
              <a:t> sor, utolsó </a:t>
            </a:r>
            <a:r>
              <a:rPr lang="hu-HU" sz="2800" b="0" i="1" strike="noStrike" spc="-1" dirty="0">
                <a:solidFill>
                  <a:srgbClr val="000000"/>
                </a:solidFill>
                <a:latin typeface="Calibri"/>
              </a:rPr>
              <a:t>s</a:t>
            </a:r>
            <a:r>
              <a:rPr lang="hu-HU" sz="2800" b="0" strike="noStrike" spc="-1" dirty="0">
                <a:solidFill>
                  <a:srgbClr val="000000"/>
                </a:solidFill>
                <a:latin typeface="Calibri"/>
              </a:rPr>
              <a:t> eleme pedig egy </a:t>
            </a:r>
            <a:r>
              <a:rPr lang="hu-HU" sz="2800" b="1" strike="noStrike" spc="-1" dirty="0">
                <a:solidFill>
                  <a:srgbClr val="000000"/>
                </a:solidFill>
                <a:latin typeface="Calibri"/>
              </a:rPr>
              <a:t>S</a:t>
            </a:r>
            <a:r>
              <a:rPr lang="hu-HU" sz="2800" b="0" strike="noStrike" spc="-1" dirty="0">
                <a:solidFill>
                  <a:srgbClr val="000000"/>
                </a:solidFill>
                <a:latin typeface="Calibri"/>
              </a:rPr>
              <a:t>-</a:t>
            </a:r>
            <a:r>
              <a:rPr lang="hu-HU" sz="2800" b="0" strike="noStrike" spc="-1" dirty="0" err="1">
                <a:solidFill>
                  <a:srgbClr val="000000"/>
                </a:solidFill>
                <a:latin typeface="Calibri"/>
              </a:rPr>
              <a:t>beli</a:t>
            </a:r>
            <a:r>
              <a:rPr lang="hu-HU" sz="2800" b="0" strike="noStrike" spc="-1" dirty="0">
                <a:solidFill>
                  <a:srgbClr val="000000"/>
                </a:solidFill>
                <a:latin typeface="Calibri"/>
              </a:rPr>
              <a:t> sor, s ezek minden lehetséges összeállításban szerepelnek. Ha </a:t>
            </a:r>
            <a:r>
              <a:rPr lang="hu-HU" sz="2800" b="1" strike="noStrike" spc="-1" dirty="0">
                <a:solidFill>
                  <a:srgbClr val="000000"/>
                </a:solidFill>
                <a:latin typeface="Calibri"/>
              </a:rPr>
              <a:t>R</a:t>
            </a:r>
            <a:r>
              <a:rPr lang="hu-HU" sz="2800" b="0" strike="noStrike" spc="-1" dirty="0">
                <a:solidFill>
                  <a:srgbClr val="000000"/>
                </a:solidFill>
                <a:latin typeface="Calibri"/>
              </a:rPr>
              <a:t>-ben </a:t>
            </a:r>
            <a:r>
              <a:rPr lang="hu-HU" sz="2800" b="0" i="1" strike="noStrike" spc="-1" dirty="0">
                <a:solidFill>
                  <a:srgbClr val="000000"/>
                </a:solidFill>
                <a:latin typeface="Calibri"/>
              </a:rPr>
              <a:t>k</a:t>
            </a:r>
            <a:r>
              <a:rPr lang="hu-HU" sz="2800" b="0" strike="noStrike" spc="-1" dirty="0">
                <a:solidFill>
                  <a:srgbClr val="000000"/>
                </a:solidFill>
                <a:latin typeface="Calibri"/>
              </a:rPr>
              <a:t> db sor volt, </a:t>
            </a:r>
            <a:r>
              <a:rPr lang="hu-HU" sz="2800" b="1" strike="noStrike" spc="-1" dirty="0">
                <a:solidFill>
                  <a:srgbClr val="000000"/>
                </a:solidFill>
                <a:latin typeface="Calibri"/>
              </a:rPr>
              <a:t>S</a:t>
            </a:r>
            <a:r>
              <a:rPr lang="hu-HU" sz="2800" b="0" strike="noStrike" spc="-1" dirty="0">
                <a:solidFill>
                  <a:srgbClr val="000000"/>
                </a:solidFill>
                <a:latin typeface="Calibri"/>
              </a:rPr>
              <a:t>-</a:t>
            </a:r>
            <a:r>
              <a:rPr lang="hu-HU" sz="2800" b="0" strike="noStrike" spc="-1" dirty="0" err="1">
                <a:solidFill>
                  <a:srgbClr val="000000"/>
                </a:solidFill>
                <a:latin typeface="Calibri"/>
              </a:rPr>
              <a:t>ben</a:t>
            </a:r>
            <a:r>
              <a:rPr lang="hu-HU" sz="2800" b="0" strike="noStrike" spc="-1" dirty="0">
                <a:solidFill>
                  <a:srgbClr val="000000"/>
                </a:solidFill>
                <a:latin typeface="Calibri"/>
              </a:rPr>
              <a:t> pedig </a:t>
            </a:r>
            <a:r>
              <a:rPr lang="hu-HU" sz="2800" b="0" i="1" strike="noStrike" spc="-1" dirty="0">
                <a:solidFill>
                  <a:srgbClr val="000000"/>
                </a:solidFill>
                <a:latin typeface="Calibri"/>
              </a:rPr>
              <a:t>n</a:t>
            </a:r>
            <a:r>
              <a:rPr lang="hu-HU" sz="2800" b="0" strike="noStrike" spc="-1" dirty="0">
                <a:solidFill>
                  <a:srgbClr val="000000"/>
                </a:solidFill>
                <a:latin typeface="Calibri"/>
              </a:rPr>
              <a:t> db, akkor a direkt szorzat eredményeként kapott relációban </a:t>
            </a:r>
            <a:r>
              <a:rPr lang="hu-HU" sz="2800" b="0" i="1" strike="noStrike" spc="-1" dirty="0">
                <a:solidFill>
                  <a:srgbClr val="000000"/>
                </a:solidFill>
                <a:latin typeface="Calibri"/>
              </a:rPr>
              <a:t>k</a:t>
            </a:r>
            <a:r>
              <a:rPr lang="hu-HU" sz="2800" b="0" strike="noStrike" spc="-1" dirty="0">
                <a:solidFill>
                  <a:srgbClr val="000000"/>
                </a:solidFill>
                <a:latin typeface="Calibri"/>
              </a:rPr>
              <a:t>*</a:t>
            </a:r>
            <a:r>
              <a:rPr lang="hu-HU" sz="2800" b="0" i="1" strike="noStrike" spc="-1" dirty="0">
                <a:solidFill>
                  <a:srgbClr val="000000"/>
                </a:solidFill>
                <a:latin typeface="Calibri"/>
              </a:rPr>
              <a:t>n</a:t>
            </a:r>
            <a:r>
              <a:rPr lang="hu-HU" sz="2800" b="0" strike="noStrike" spc="-1" dirty="0">
                <a:solidFill>
                  <a:srgbClr val="000000"/>
                </a:solidFill>
                <a:latin typeface="Calibri"/>
              </a:rPr>
              <a:t> db sor lesz!</a:t>
            </a:r>
          </a:p>
          <a:p>
            <a:pPr indent="0">
              <a:lnSpc>
                <a:spcPct val="120000"/>
              </a:lnSpc>
              <a:buNone/>
              <a:tabLst>
                <a:tab pos="0" algn="l"/>
              </a:tabLst>
            </a:pPr>
            <a:r>
              <a:rPr lang="hu-HU" sz="2800" b="0" strike="noStrike" spc="-1" dirty="0">
                <a:solidFill>
                  <a:srgbClr val="000000"/>
                </a:solidFill>
                <a:latin typeface="Calibri"/>
              </a:rPr>
              <a:t>Jelölése: R X S</a:t>
            </a:r>
          </a:p>
          <a:p>
            <a:pPr indent="0">
              <a:lnSpc>
                <a:spcPct val="90000"/>
              </a:lnSpc>
              <a:spcBef>
                <a:spcPts val="1001"/>
              </a:spcBef>
              <a:buNone/>
              <a:tabLst>
                <a:tab pos="0" algn="l"/>
              </a:tabLst>
            </a:pPr>
            <a:endParaRPr lang="hu-HU" sz="2800" b="0" strike="noStrike" spc="-1" dirty="0">
              <a:solidFill>
                <a:srgbClr val="000000"/>
              </a:solidFill>
              <a:latin typeface="Calibri"/>
            </a:endParaRPr>
          </a:p>
        </p:txBody>
      </p:sp>
      <p:pic>
        <p:nvPicPr>
          <p:cNvPr id="221" name="Kép 3"/>
          <p:cNvPicPr/>
          <p:nvPr/>
        </p:nvPicPr>
        <p:blipFill>
          <a:blip r:embed="rId2"/>
          <a:stretch/>
        </p:blipFill>
        <p:spPr>
          <a:xfrm>
            <a:off x="835200" y="3622320"/>
            <a:ext cx="10479960" cy="27651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PlaceHolder 1"/>
          <p:cNvSpPr>
            <a:spLocks noGrp="1"/>
          </p:cNvSpPr>
          <p:nvPr>
            <p:ph/>
          </p:nvPr>
        </p:nvSpPr>
        <p:spPr>
          <a:xfrm>
            <a:off x="140511" y="365760"/>
            <a:ext cx="11904617" cy="3788229"/>
          </a:xfrm>
          <a:prstGeom prst="rect">
            <a:avLst/>
          </a:prstGeom>
          <a:noFill/>
          <a:ln w="0">
            <a:noFill/>
          </a:ln>
        </p:spPr>
        <p:txBody>
          <a:bodyPr anchor="t">
            <a:normAutofit fontScale="71500" lnSpcReduction="20000"/>
          </a:bodyPr>
          <a:lstStyle/>
          <a:p>
            <a:pPr indent="0">
              <a:lnSpc>
                <a:spcPct val="120000"/>
              </a:lnSpc>
              <a:buNone/>
              <a:tabLst>
                <a:tab pos="0" algn="l"/>
              </a:tabLst>
            </a:pPr>
            <a:r>
              <a:rPr lang="hu-HU" sz="3400" b="1" strike="noStrike" spc="-1" dirty="0" err="1">
                <a:solidFill>
                  <a:srgbClr val="000000"/>
                </a:solidFill>
                <a:latin typeface="Calibri"/>
              </a:rPr>
              <a:t>Theta</a:t>
            </a:r>
            <a:r>
              <a:rPr lang="hu-HU" sz="3400" b="1" strike="noStrike" spc="-1" dirty="0">
                <a:solidFill>
                  <a:srgbClr val="000000"/>
                </a:solidFill>
                <a:latin typeface="Calibri"/>
              </a:rPr>
              <a:t> Összekapcsolás</a:t>
            </a:r>
            <a:r>
              <a:rPr lang="hu-HU" sz="3400" b="0" strike="noStrike" spc="-1" dirty="0">
                <a:solidFill>
                  <a:srgbClr val="000000"/>
                </a:solidFill>
                <a:latin typeface="Calibri"/>
              </a:rPr>
              <a:t> (</a:t>
            </a:r>
            <a:r>
              <a:rPr lang="hu-HU" sz="3400" b="0" strike="noStrike" spc="-1" dirty="0" err="1">
                <a:solidFill>
                  <a:srgbClr val="000000"/>
                </a:solidFill>
                <a:latin typeface="Calibri"/>
              </a:rPr>
              <a:t>Theta</a:t>
            </a:r>
            <a:r>
              <a:rPr lang="hu-HU" sz="3400" b="0" strike="noStrike" spc="-1" dirty="0">
                <a:solidFill>
                  <a:srgbClr val="000000"/>
                </a:solidFill>
                <a:latin typeface="Calibri"/>
              </a:rPr>
              <a:t> </a:t>
            </a:r>
            <a:r>
              <a:rPr lang="hu-HU" sz="3400" b="0" strike="noStrike" spc="-1" dirty="0" err="1">
                <a:solidFill>
                  <a:srgbClr val="000000"/>
                </a:solidFill>
                <a:latin typeface="Calibri"/>
              </a:rPr>
              <a:t>join</a:t>
            </a:r>
            <a:r>
              <a:rPr lang="hu-HU" sz="3400" b="0" strike="noStrike" spc="-1" dirty="0">
                <a:solidFill>
                  <a:srgbClr val="000000"/>
                </a:solidFill>
                <a:latin typeface="Calibri"/>
              </a:rPr>
              <a:t>) . Legyen </a:t>
            </a:r>
            <a:r>
              <a:rPr lang="hu-HU" sz="3400" b="1" strike="noStrike" spc="-1" dirty="0">
                <a:solidFill>
                  <a:srgbClr val="000000"/>
                </a:solidFill>
                <a:latin typeface="Calibri"/>
              </a:rPr>
              <a:t>R</a:t>
            </a:r>
            <a:r>
              <a:rPr lang="hu-HU" sz="3400" b="0" strike="noStrike" spc="-1" dirty="0">
                <a:solidFill>
                  <a:srgbClr val="000000"/>
                </a:solidFill>
                <a:latin typeface="Calibri"/>
              </a:rPr>
              <a:t> és </a:t>
            </a:r>
            <a:r>
              <a:rPr lang="hu-HU" sz="3400" b="1" strike="noStrike" spc="-1" dirty="0">
                <a:solidFill>
                  <a:srgbClr val="000000"/>
                </a:solidFill>
                <a:latin typeface="Calibri"/>
              </a:rPr>
              <a:t>S</a:t>
            </a:r>
            <a:r>
              <a:rPr lang="hu-HU" sz="3400" b="0" strike="noStrike" spc="-1" dirty="0">
                <a:solidFill>
                  <a:srgbClr val="000000"/>
                </a:solidFill>
                <a:latin typeface="Calibri"/>
              </a:rPr>
              <a:t> két reláció, valamint tekintsünk egy összehasonlító operátort. Az R és S reláció összekapcsolása az a reláció, amelyet az R x S relációból úgy kapunk, hogy csak azokat a sorokat hagyjuk meg, amelyekben az R reláció </a:t>
            </a:r>
            <a:r>
              <a:rPr lang="hu-HU" sz="3400" b="0" i="1" strike="noStrike" spc="-1" dirty="0">
                <a:solidFill>
                  <a:srgbClr val="000000"/>
                </a:solidFill>
                <a:latin typeface="Calibri"/>
              </a:rPr>
              <a:t>i</a:t>
            </a:r>
            <a:r>
              <a:rPr lang="hu-HU" sz="3400" b="0" strike="noStrike" spc="-1" dirty="0">
                <a:solidFill>
                  <a:srgbClr val="000000"/>
                </a:solidFill>
                <a:latin typeface="Calibri"/>
              </a:rPr>
              <a:t>-</a:t>
            </a:r>
            <a:r>
              <a:rPr lang="hu-HU" sz="3400" b="0" strike="noStrike" spc="-1" dirty="0" err="1">
                <a:solidFill>
                  <a:srgbClr val="000000"/>
                </a:solidFill>
                <a:latin typeface="Calibri"/>
              </a:rPr>
              <a:t>edik</a:t>
            </a:r>
            <a:r>
              <a:rPr lang="hu-HU" sz="3400" b="0" strike="noStrike" spc="-1" dirty="0">
                <a:solidFill>
                  <a:srgbClr val="000000"/>
                </a:solidFill>
                <a:latin typeface="Calibri"/>
              </a:rPr>
              <a:t> és az S reláció </a:t>
            </a:r>
            <a:r>
              <a:rPr lang="hu-HU" sz="3400" b="0" i="1" strike="noStrike" spc="-1" dirty="0">
                <a:solidFill>
                  <a:srgbClr val="000000"/>
                </a:solidFill>
                <a:latin typeface="Calibri"/>
              </a:rPr>
              <a:t>j</a:t>
            </a:r>
            <a:r>
              <a:rPr lang="hu-HU" sz="3400" b="0" strike="noStrike" spc="-1" dirty="0">
                <a:solidFill>
                  <a:srgbClr val="000000"/>
                </a:solidFill>
                <a:latin typeface="Calibri"/>
              </a:rPr>
              <a:t>-</a:t>
            </a:r>
            <a:r>
              <a:rPr lang="hu-HU" sz="3400" b="0" strike="noStrike" spc="-1" dirty="0" err="1">
                <a:solidFill>
                  <a:srgbClr val="000000"/>
                </a:solidFill>
                <a:latin typeface="Calibri"/>
              </a:rPr>
              <a:t>edik</a:t>
            </a:r>
            <a:r>
              <a:rPr lang="hu-HU" sz="3400" b="0" strike="noStrike" spc="-1" dirty="0">
                <a:solidFill>
                  <a:srgbClr val="000000"/>
                </a:solidFill>
                <a:latin typeface="Calibri"/>
              </a:rPr>
              <a:t> oszlopa között fennáll az összehasonlító operátornak megfelelő reláció.</a:t>
            </a:r>
          </a:p>
          <a:p>
            <a:pPr indent="0">
              <a:lnSpc>
                <a:spcPct val="120000"/>
              </a:lnSpc>
              <a:buNone/>
              <a:tabLst>
                <a:tab pos="0" algn="l"/>
              </a:tabLst>
            </a:pPr>
            <a:r>
              <a:rPr lang="hu-HU" sz="3400" b="0" strike="noStrike" spc="-1" dirty="0">
                <a:solidFill>
                  <a:srgbClr val="000000"/>
                </a:solidFill>
                <a:latin typeface="Calibri"/>
              </a:rPr>
              <a:t>Ha a megadott reláció egyenlőség, akkor az összekapcsolást egyenlőség-összekapcsolásnak (</a:t>
            </a:r>
            <a:r>
              <a:rPr lang="hu-HU" sz="3400" b="0" strike="noStrike" spc="-1" dirty="0" err="1">
                <a:solidFill>
                  <a:srgbClr val="000000"/>
                </a:solidFill>
                <a:latin typeface="Calibri"/>
              </a:rPr>
              <a:t>equijoin</a:t>
            </a:r>
            <a:r>
              <a:rPr lang="hu-HU" sz="3400" b="0" strike="noStrike" spc="-1" dirty="0">
                <a:solidFill>
                  <a:srgbClr val="000000"/>
                </a:solidFill>
                <a:latin typeface="Calibri"/>
              </a:rPr>
              <a:t>) nevezzük.</a:t>
            </a:r>
          </a:p>
          <a:p>
            <a:pPr indent="0">
              <a:lnSpc>
                <a:spcPct val="120000"/>
              </a:lnSpc>
              <a:buNone/>
              <a:tabLst>
                <a:tab pos="0" algn="l"/>
              </a:tabLst>
            </a:pPr>
            <a:r>
              <a:rPr lang="hu-HU" sz="3400" b="0" strike="noStrike" spc="-1" dirty="0">
                <a:solidFill>
                  <a:srgbClr val="000000"/>
                </a:solidFill>
                <a:latin typeface="Calibri"/>
              </a:rPr>
              <a:t>Jelölése: R ⨝ S</a:t>
            </a:r>
          </a:p>
          <a:p>
            <a:pPr indent="0">
              <a:lnSpc>
                <a:spcPct val="90000"/>
              </a:lnSpc>
              <a:spcBef>
                <a:spcPts val="1001"/>
              </a:spcBef>
              <a:buNone/>
              <a:tabLst>
                <a:tab pos="0" algn="l"/>
              </a:tabLst>
            </a:pPr>
            <a:r>
              <a:rPr lang="hu-HU" sz="2800" b="0" strike="noStrike" spc="-1" dirty="0">
                <a:solidFill>
                  <a:srgbClr val="000000"/>
                </a:solidFill>
                <a:latin typeface="Calibri"/>
              </a:rPr>
              <a:t>	         	    </a:t>
            </a:r>
            <a:r>
              <a:rPr lang="hu-HU" sz="3200" b="0" strike="noStrike" spc="-1" baseline="50000" dirty="0">
                <a:solidFill>
                  <a:srgbClr val="000000"/>
                </a:solidFill>
                <a:latin typeface="Calibri"/>
              </a:rPr>
              <a:t>i </a:t>
            </a:r>
            <a:r>
              <a:rPr lang="hu-HU" sz="3200" b="0" strike="noStrike" spc="-1" baseline="50000" dirty="0">
                <a:solidFill>
                  <a:srgbClr val="000000"/>
                </a:solidFill>
                <a:latin typeface="Symbol"/>
              </a:rPr>
              <a:t></a:t>
            </a:r>
            <a:r>
              <a:rPr lang="hu-HU" sz="3200" b="0" strike="noStrike" spc="-1" baseline="50000" dirty="0">
                <a:solidFill>
                  <a:srgbClr val="000000"/>
                </a:solidFill>
                <a:latin typeface="Calibri"/>
              </a:rPr>
              <a:t> j</a:t>
            </a:r>
            <a:endParaRPr lang="hu-HU" sz="3200" b="0" strike="noStrike" spc="-1" dirty="0">
              <a:solidFill>
                <a:srgbClr val="000000"/>
              </a:solidFill>
              <a:latin typeface="Calibri"/>
            </a:endParaRPr>
          </a:p>
        </p:txBody>
      </p:sp>
      <p:pic>
        <p:nvPicPr>
          <p:cNvPr id="223" name="Kép 3"/>
          <p:cNvPicPr/>
          <p:nvPr/>
        </p:nvPicPr>
        <p:blipFill>
          <a:blip r:embed="rId2"/>
          <a:stretch/>
        </p:blipFill>
        <p:spPr>
          <a:xfrm>
            <a:off x="685800" y="3764160"/>
            <a:ext cx="10814040" cy="26096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PlaceHolder 1"/>
          <p:cNvSpPr>
            <a:spLocks noGrp="1"/>
          </p:cNvSpPr>
          <p:nvPr>
            <p:ph/>
          </p:nvPr>
        </p:nvSpPr>
        <p:spPr>
          <a:xfrm>
            <a:off x="352697" y="326571"/>
            <a:ext cx="11147503" cy="2939143"/>
          </a:xfrm>
          <a:prstGeom prst="rect">
            <a:avLst/>
          </a:prstGeom>
          <a:noFill/>
          <a:ln w="0">
            <a:noFill/>
          </a:ln>
        </p:spPr>
        <p:txBody>
          <a:bodyPr anchor="t">
            <a:normAutofit fontScale="94000"/>
          </a:bodyPr>
          <a:lstStyle/>
          <a:p>
            <a:pPr indent="0">
              <a:lnSpc>
                <a:spcPct val="110000"/>
              </a:lnSpc>
              <a:buNone/>
              <a:tabLst>
                <a:tab pos="0" algn="l"/>
              </a:tabLst>
            </a:pPr>
            <a:r>
              <a:rPr lang="hu-HU" sz="2800" b="1" strike="noStrike" spc="-1" dirty="0">
                <a:solidFill>
                  <a:srgbClr val="000000"/>
                </a:solidFill>
                <a:latin typeface="Calibri"/>
              </a:rPr>
              <a:t>Természetes összekapcsolás</a:t>
            </a:r>
            <a:r>
              <a:rPr lang="hu-HU" sz="2800" b="0" strike="noStrike" spc="-1" dirty="0">
                <a:solidFill>
                  <a:srgbClr val="000000"/>
                </a:solidFill>
                <a:latin typeface="Calibri"/>
              </a:rPr>
              <a:t> (</a:t>
            </a:r>
            <a:r>
              <a:rPr lang="en-US" sz="2800" b="0" strike="noStrike" spc="-1" dirty="0">
                <a:solidFill>
                  <a:srgbClr val="000000"/>
                </a:solidFill>
                <a:latin typeface="Calibri"/>
              </a:rPr>
              <a:t>natural join</a:t>
            </a:r>
            <a:r>
              <a:rPr lang="hu-HU" sz="2800" b="0" strike="noStrike" spc="-1" dirty="0">
                <a:solidFill>
                  <a:srgbClr val="000000"/>
                </a:solidFill>
                <a:latin typeface="Calibri"/>
              </a:rPr>
              <a:t>). Legyen </a:t>
            </a:r>
            <a:r>
              <a:rPr lang="hu-HU" sz="2800" b="1" strike="noStrike" spc="-1" dirty="0">
                <a:solidFill>
                  <a:srgbClr val="000000"/>
                </a:solidFill>
                <a:latin typeface="Calibri"/>
              </a:rPr>
              <a:t>R </a:t>
            </a:r>
            <a:r>
              <a:rPr lang="hu-HU" sz="2800" b="0" strike="noStrike" spc="-1" dirty="0">
                <a:solidFill>
                  <a:srgbClr val="000000"/>
                </a:solidFill>
                <a:latin typeface="Calibri"/>
              </a:rPr>
              <a:t>és </a:t>
            </a:r>
            <a:r>
              <a:rPr lang="hu-HU" sz="2800" b="1" strike="noStrike" spc="-1" dirty="0">
                <a:solidFill>
                  <a:srgbClr val="000000"/>
                </a:solidFill>
                <a:latin typeface="Calibri"/>
              </a:rPr>
              <a:t>S</a:t>
            </a:r>
            <a:r>
              <a:rPr lang="hu-HU" sz="2800" b="0" strike="noStrike" spc="-1" dirty="0">
                <a:solidFill>
                  <a:srgbClr val="000000"/>
                </a:solidFill>
                <a:latin typeface="Calibri"/>
              </a:rPr>
              <a:t> két reláció. Állítsuk elő </a:t>
            </a:r>
            <a:r>
              <a:rPr lang="hu-HU" sz="2800" b="1" strike="noStrike" spc="-1" dirty="0">
                <a:solidFill>
                  <a:srgbClr val="000000"/>
                </a:solidFill>
                <a:latin typeface="Calibri"/>
              </a:rPr>
              <a:t>R</a:t>
            </a:r>
            <a:r>
              <a:rPr lang="hu-HU" sz="2800" b="0" strike="noStrike" spc="-1" dirty="0">
                <a:solidFill>
                  <a:srgbClr val="000000"/>
                </a:solidFill>
                <a:latin typeface="Calibri"/>
              </a:rPr>
              <a:t> X </a:t>
            </a:r>
            <a:r>
              <a:rPr lang="hu-HU" sz="2800" b="1" strike="noStrike" spc="-1" dirty="0">
                <a:solidFill>
                  <a:srgbClr val="000000"/>
                </a:solidFill>
                <a:latin typeface="Calibri"/>
              </a:rPr>
              <a:t>S</a:t>
            </a:r>
            <a:r>
              <a:rPr lang="hu-HU" sz="2800" b="0" strike="noStrike" spc="-1" dirty="0">
                <a:solidFill>
                  <a:srgbClr val="000000"/>
                </a:solidFill>
                <a:latin typeface="Calibri"/>
              </a:rPr>
              <a:t>-t és csak azokat a sorokat hagyjuk meg, melyek </a:t>
            </a:r>
            <a:r>
              <a:rPr lang="hu-HU" sz="2800" b="1" strike="noStrike" spc="-1" dirty="0">
                <a:solidFill>
                  <a:srgbClr val="000000"/>
                </a:solidFill>
                <a:latin typeface="Calibri"/>
              </a:rPr>
              <a:t>R</a:t>
            </a:r>
            <a:r>
              <a:rPr lang="hu-HU" sz="2800" b="0" strike="noStrike" spc="-1" dirty="0">
                <a:solidFill>
                  <a:srgbClr val="000000"/>
                </a:solidFill>
                <a:latin typeface="Calibri"/>
              </a:rPr>
              <a:t> és </a:t>
            </a:r>
            <a:r>
              <a:rPr lang="hu-HU" sz="2800" b="1" strike="noStrike" spc="-1" dirty="0">
                <a:solidFill>
                  <a:srgbClr val="000000"/>
                </a:solidFill>
                <a:latin typeface="Calibri"/>
              </a:rPr>
              <a:t>S</a:t>
            </a:r>
            <a:r>
              <a:rPr lang="hu-HU" sz="2800" b="0" strike="noStrike" spc="-1" dirty="0">
                <a:solidFill>
                  <a:srgbClr val="000000"/>
                </a:solidFill>
                <a:latin typeface="Calibri"/>
              </a:rPr>
              <a:t> azonos nevű tartományain megegyeznek. Vagyis, az azonos </a:t>
            </a:r>
            <a:r>
              <a:rPr lang="hu-HU" sz="2800" b="0" strike="noStrike" spc="-1" dirty="0" err="1">
                <a:solidFill>
                  <a:srgbClr val="000000"/>
                </a:solidFill>
                <a:latin typeface="Calibri"/>
              </a:rPr>
              <a:t>mezőkben</a:t>
            </a:r>
            <a:r>
              <a:rPr lang="hu-HU" sz="2800" b="0" strike="noStrike" spc="-1" dirty="0">
                <a:solidFill>
                  <a:srgbClr val="000000"/>
                </a:solidFill>
                <a:latin typeface="Calibri"/>
              </a:rPr>
              <a:t> azonos érték található. Az azonos </a:t>
            </a:r>
            <a:r>
              <a:rPr lang="hu-HU" sz="2800" b="0" strike="noStrike" spc="-1" dirty="0" err="1">
                <a:solidFill>
                  <a:srgbClr val="000000"/>
                </a:solidFill>
                <a:latin typeface="Calibri"/>
              </a:rPr>
              <a:t>mezőkből</a:t>
            </a:r>
            <a:r>
              <a:rPr lang="hu-HU" sz="2800" b="0" strike="noStrike" spc="-1" dirty="0">
                <a:solidFill>
                  <a:srgbClr val="000000"/>
                </a:solidFill>
                <a:latin typeface="Calibri"/>
              </a:rPr>
              <a:t> csak egyet-egyet hagyunk meg. Az így kapott eredményreláció a két reláció természetes összekapcsolása.</a:t>
            </a:r>
          </a:p>
          <a:p>
            <a:pPr indent="0">
              <a:lnSpc>
                <a:spcPct val="90000"/>
              </a:lnSpc>
              <a:spcBef>
                <a:spcPts val="1001"/>
              </a:spcBef>
              <a:buNone/>
              <a:tabLst>
                <a:tab pos="0" algn="l"/>
              </a:tabLst>
            </a:pPr>
            <a:r>
              <a:rPr lang="hu-HU" sz="2800" b="0" strike="noStrike" spc="-1" dirty="0">
                <a:solidFill>
                  <a:srgbClr val="000000"/>
                </a:solidFill>
                <a:latin typeface="Calibri"/>
              </a:rPr>
              <a:t>Jelölése: R ⨝ S</a:t>
            </a:r>
          </a:p>
          <a:p>
            <a:pPr indent="0">
              <a:lnSpc>
                <a:spcPct val="90000"/>
              </a:lnSpc>
              <a:spcBef>
                <a:spcPts val="1001"/>
              </a:spcBef>
              <a:buNone/>
              <a:tabLst>
                <a:tab pos="0" algn="l"/>
              </a:tabLst>
            </a:pPr>
            <a:endParaRPr lang="hu-HU" sz="2800" b="0" strike="noStrike" spc="-1" dirty="0">
              <a:solidFill>
                <a:srgbClr val="000000"/>
              </a:solidFill>
              <a:latin typeface="Calibri"/>
            </a:endParaRPr>
          </a:p>
        </p:txBody>
      </p:sp>
      <p:pic>
        <p:nvPicPr>
          <p:cNvPr id="225" name="Kép 3"/>
          <p:cNvPicPr/>
          <p:nvPr/>
        </p:nvPicPr>
        <p:blipFill>
          <a:blip r:embed="rId2"/>
          <a:stretch/>
        </p:blipFill>
        <p:spPr>
          <a:xfrm>
            <a:off x="739800" y="3568114"/>
            <a:ext cx="10760400" cy="2918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PlaceHolder 1"/>
          <p:cNvSpPr>
            <a:spLocks noGrp="1"/>
          </p:cNvSpPr>
          <p:nvPr>
            <p:ph/>
          </p:nvPr>
        </p:nvSpPr>
        <p:spPr>
          <a:xfrm>
            <a:off x="378823" y="457200"/>
            <a:ext cx="11599817" cy="5643154"/>
          </a:xfrm>
          <a:prstGeom prst="rect">
            <a:avLst/>
          </a:prstGeom>
          <a:noFill/>
          <a:ln w="0">
            <a:noFill/>
          </a:ln>
        </p:spPr>
        <p:txBody>
          <a:bodyPr anchor="t">
            <a:normAutofit/>
          </a:bodyPr>
          <a:lstStyle/>
          <a:p>
            <a:pPr indent="0">
              <a:lnSpc>
                <a:spcPct val="90000"/>
              </a:lnSpc>
              <a:spcBef>
                <a:spcPts val="1001"/>
              </a:spcBef>
              <a:buNone/>
              <a:tabLst>
                <a:tab pos="0" algn="l"/>
              </a:tabLst>
            </a:pPr>
            <a:r>
              <a:rPr lang="hu-HU" sz="2800" b="1" strike="noStrike" spc="-1" dirty="0">
                <a:solidFill>
                  <a:srgbClr val="000000"/>
                </a:solidFill>
                <a:latin typeface="Calibri"/>
              </a:rPr>
              <a:t>Elnevezés és átnevezés (</a:t>
            </a:r>
            <a:r>
              <a:rPr lang="hu-HU" sz="2800" b="1" strike="noStrike" spc="-1" dirty="0" err="1">
                <a:solidFill>
                  <a:srgbClr val="000000"/>
                </a:solidFill>
                <a:latin typeface="Calibri"/>
              </a:rPr>
              <a:t>rename</a:t>
            </a:r>
            <a:r>
              <a:rPr lang="hu-HU" sz="2800" b="1" strike="noStrike" spc="-1" dirty="0">
                <a:solidFill>
                  <a:srgbClr val="000000"/>
                </a:solidFill>
                <a:latin typeface="Calibri"/>
              </a:rPr>
              <a:t>)</a:t>
            </a:r>
            <a:endParaRPr lang="hu-HU" sz="2800" b="0" strike="noStrike" spc="-1" dirty="0">
              <a:solidFill>
                <a:srgbClr val="000000"/>
              </a:solidFill>
              <a:latin typeface="Calibri"/>
            </a:endParaRPr>
          </a:p>
          <a:p>
            <a:pPr indent="0">
              <a:lnSpc>
                <a:spcPct val="90000"/>
              </a:lnSpc>
              <a:spcBef>
                <a:spcPts val="1001"/>
              </a:spcBef>
              <a:buNone/>
              <a:tabLst>
                <a:tab pos="0" algn="l"/>
              </a:tabLst>
            </a:pPr>
            <a:r>
              <a:rPr lang="hu-HU" sz="2800" b="0" strike="noStrike" spc="-1" dirty="0">
                <a:solidFill>
                  <a:srgbClr val="000000"/>
                </a:solidFill>
                <a:latin typeface="Calibri"/>
              </a:rPr>
              <a:t>Ahhoz, hogy a relációk attribútumainak nevét szabályozni tudjuk, gyakran szükséges egy olyan operátor használata, amelyik kifejezetten átnevezi a relációkat.</a:t>
            </a:r>
          </a:p>
          <a:p>
            <a:pPr indent="0">
              <a:lnSpc>
                <a:spcPct val="90000"/>
              </a:lnSpc>
              <a:spcBef>
                <a:spcPts val="1001"/>
              </a:spcBef>
              <a:buNone/>
              <a:tabLst>
                <a:tab pos="0" algn="l"/>
              </a:tabLst>
            </a:pPr>
            <a:r>
              <a:rPr lang="hu-HU" sz="2800" b="0" strike="noStrike" spc="-1" dirty="0">
                <a:solidFill>
                  <a:srgbClr val="000000"/>
                </a:solidFill>
                <a:latin typeface="Calibri"/>
              </a:rPr>
              <a:t>Jelölése </a:t>
            </a:r>
            <a:r>
              <a:rPr lang="hu-HU" sz="3200" b="0" strike="noStrike" spc="-1" dirty="0">
                <a:solidFill>
                  <a:srgbClr val="000000"/>
                </a:solidFill>
                <a:latin typeface="Calibri"/>
              </a:rPr>
              <a:t>ρ</a:t>
            </a:r>
          </a:p>
          <a:p>
            <a:pPr indent="0">
              <a:lnSpc>
                <a:spcPct val="90000"/>
              </a:lnSpc>
              <a:spcBef>
                <a:spcPts val="1001"/>
              </a:spcBef>
              <a:buNone/>
              <a:tabLst>
                <a:tab pos="0" algn="l"/>
              </a:tabLst>
            </a:pPr>
            <a:r>
              <a:rPr lang="hu-HU" sz="2800" b="0" strike="noStrike" spc="-1" dirty="0">
                <a:solidFill>
                  <a:srgbClr val="000000"/>
                </a:solidFill>
                <a:latin typeface="Calibri"/>
              </a:rPr>
              <a:t>Egy </a:t>
            </a:r>
            <a:r>
              <a:rPr lang="hu-HU" sz="2800" b="0" i="1" strike="noStrike" spc="-1" dirty="0">
                <a:solidFill>
                  <a:srgbClr val="000000"/>
                </a:solidFill>
                <a:latin typeface="Calibri"/>
              </a:rPr>
              <a:t>R </a:t>
            </a:r>
            <a:r>
              <a:rPr lang="hu-HU" sz="2800" b="0" strike="noStrike" spc="-1" dirty="0">
                <a:solidFill>
                  <a:srgbClr val="000000"/>
                </a:solidFill>
                <a:latin typeface="Calibri"/>
              </a:rPr>
              <a:t>reláció átnevezéséhez a </a:t>
            </a:r>
            <a:r>
              <a:rPr lang="hu-HU" sz="3600" b="0" strike="noStrike" spc="-1" dirty="0" err="1">
                <a:solidFill>
                  <a:srgbClr val="000000"/>
                </a:solidFill>
                <a:latin typeface="Calibri"/>
              </a:rPr>
              <a:t>ρ</a:t>
            </a:r>
            <a:r>
              <a:rPr lang="hu-HU" sz="2800" b="0" i="1" strike="noStrike" spc="-1" baseline="-25000" dirty="0" err="1">
                <a:solidFill>
                  <a:srgbClr val="000000"/>
                </a:solidFill>
                <a:latin typeface="Calibri"/>
              </a:rPr>
              <a:t>S</a:t>
            </a:r>
            <a:r>
              <a:rPr lang="hu-HU" sz="2800" b="0" i="1" strike="noStrike" spc="-1" dirty="0">
                <a:solidFill>
                  <a:srgbClr val="000000"/>
                </a:solidFill>
                <a:latin typeface="Calibri"/>
              </a:rPr>
              <a:t>(A1 ,A2, .. ,An) (R) </a:t>
            </a:r>
            <a:r>
              <a:rPr lang="hu-HU" sz="2800" b="0" strike="noStrike" spc="-1" dirty="0">
                <a:solidFill>
                  <a:srgbClr val="000000"/>
                </a:solidFill>
                <a:latin typeface="Calibri"/>
              </a:rPr>
              <a:t>operátort használjuk. Az eredményreláció neve S, sorai azonban megegyeznek </a:t>
            </a:r>
            <a:r>
              <a:rPr lang="hu-HU" sz="2800" b="0" i="1" strike="noStrike" spc="-1" dirty="0">
                <a:solidFill>
                  <a:srgbClr val="000000"/>
                </a:solidFill>
                <a:latin typeface="Calibri"/>
              </a:rPr>
              <a:t>R </a:t>
            </a:r>
            <a:r>
              <a:rPr lang="hu-HU" sz="2800" b="0" strike="noStrike" spc="-1" dirty="0">
                <a:solidFill>
                  <a:srgbClr val="000000"/>
                </a:solidFill>
                <a:latin typeface="Calibri"/>
              </a:rPr>
              <a:t>soraival, és attribútumainak neve balról jobbra:</a:t>
            </a:r>
          </a:p>
          <a:p>
            <a:pPr indent="0">
              <a:lnSpc>
                <a:spcPct val="90000"/>
              </a:lnSpc>
              <a:spcBef>
                <a:spcPts val="1001"/>
              </a:spcBef>
              <a:buNone/>
              <a:tabLst>
                <a:tab pos="0" algn="l"/>
              </a:tabLst>
            </a:pPr>
            <a:r>
              <a:rPr lang="hu-HU" sz="2800" b="0" strike="noStrike" spc="-1" dirty="0">
                <a:solidFill>
                  <a:srgbClr val="000000"/>
                </a:solidFill>
                <a:latin typeface="Calibri"/>
              </a:rPr>
              <a:t>A1, </a:t>
            </a:r>
            <a:r>
              <a:rPr lang="hu-HU" sz="2800" b="0" i="1" strike="noStrike" spc="-1" dirty="0">
                <a:solidFill>
                  <a:srgbClr val="000000"/>
                </a:solidFill>
                <a:latin typeface="Calibri"/>
              </a:rPr>
              <a:t>A2, ... , An.</a:t>
            </a:r>
            <a:endParaRPr lang="hu-HU" sz="2800" b="0" strike="noStrike" spc="-1" dirty="0">
              <a:solidFill>
                <a:srgbClr val="000000"/>
              </a:solidFill>
              <a:latin typeface="Calibri"/>
            </a:endParaRPr>
          </a:p>
          <a:p>
            <a:pPr indent="0">
              <a:lnSpc>
                <a:spcPct val="90000"/>
              </a:lnSpc>
              <a:spcBef>
                <a:spcPts val="1001"/>
              </a:spcBef>
              <a:buNone/>
              <a:tabLst>
                <a:tab pos="0" algn="l"/>
              </a:tabLst>
            </a:pPr>
            <a:r>
              <a:rPr lang="hu-HU" sz="2800" b="0" strike="noStrike" spc="-1" dirty="0">
                <a:solidFill>
                  <a:srgbClr val="000000"/>
                </a:solidFill>
                <a:latin typeface="Calibri"/>
              </a:rPr>
              <a:t>Ha az attribútumok neveit meg akarjuk őrizni és csak a reláció </a:t>
            </a:r>
            <a:r>
              <a:rPr lang="hu-HU" sz="2800" b="0" i="1" strike="noStrike" spc="-1" dirty="0">
                <a:solidFill>
                  <a:srgbClr val="000000"/>
                </a:solidFill>
                <a:latin typeface="Calibri"/>
              </a:rPr>
              <a:t>nevét </a:t>
            </a:r>
            <a:r>
              <a:rPr lang="hu-HU" sz="2800" b="0" strike="noStrike" spc="-1" dirty="0">
                <a:solidFill>
                  <a:srgbClr val="000000"/>
                </a:solidFill>
                <a:latin typeface="Calibri"/>
              </a:rPr>
              <a:t>szeretnénk megváltoztatni, akkor egyszerűen csak annyit írunk: </a:t>
            </a:r>
            <a:r>
              <a:rPr lang="hu-HU" sz="3200" b="0" strike="noStrike" spc="-1" dirty="0" err="1">
                <a:solidFill>
                  <a:srgbClr val="000000"/>
                </a:solidFill>
                <a:latin typeface="Calibri"/>
              </a:rPr>
              <a:t>ρ</a:t>
            </a:r>
            <a:r>
              <a:rPr lang="hu-HU" sz="2800" b="0" i="1" strike="noStrike" spc="-1" baseline="-25000" dirty="0" err="1">
                <a:solidFill>
                  <a:srgbClr val="000000"/>
                </a:solidFill>
                <a:latin typeface="Calibri"/>
              </a:rPr>
              <a:t>S</a:t>
            </a:r>
            <a:r>
              <a:rPr lang="hu-HU" sz="2800" b="0" i="1" strike="noStrike" spc="-1" dirty="0">
                <a:solidFill>
                  <a:srgbClr val="000000"/>
                </a:solidFill>
                <a:latin typeface="Calibri"/>
              </a:rPr>
              <a:t>(R).</a:t>
            </a:r>
            <a:endParaRPr lang="hu-HU" sz="2800" b="0" strike="noStrike" spc="-1" dirty="0">
              <a:solidFill>
                <a:srgbClr val="000000"/>
              </a:solidFill>
              <a:latin typeface="Calibri"/>
            </a:endParaRPr>
          </a:p>
          <a:p>
            <a:pPr indent="0">
              <a:lnSpc>
                <a:spcPct val="90000"/>
              </a:lnSpc>
              <a:spcBef>
                <a:spcPts val="1001"/>
              </a:spcBef>
              <a:buNone/>
              <a:tabLst>
                <a:tab pos="0" algn="l"/>
              </a:tabLst>
            </a:pPr>
            <a:endParaRPr lang="hu-HU" sz="2800" b="0"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PlaceHolder 1"/>
          <p:cNvSpPr>
            <a:spLocks noGrp="1"/>
          </p:cNvSpPr>
          <p:nvPr>
            <p:ph/>
          </p:nvPr>
        </p:nvSpPr>
        <p:spPr>
          <a:xfrm>
            <a:off x="261257" y="339634"/>
            <a:ext cx="11256583" cy="3405806"/>
          </a:xfrm>
          <a:prstGeom prst="rect">
            <a:avLst/>
          </a:prstGeom>
          <a:noFill/>
          <a:ln w="0">
            <a:noFill/>
          </a:ln>
        </p:spPr>
        <p:txBody>
          <a:bodyPr anchor="t">
            <a:normAutofit fontScale="96000"/>
          </a:bodyPr>
          <a:lstStyle/>
          <a:p>
            <a:pPr indent="0">
              <a:lnSpc>
                <a:spcPct val="100000"/>
              </a:lnSpc>
              <a:buNone/>
              <a:tabLst>
                <a:tab pos="0" algn="l"/>
              </a:tabLst>
            </a:pPr>
            <a:r>
              <a:rPr lang="hu-HU" sz="2800" b="1" i="1" strike="noStrike" spc="-1" dirty="0">
                <a:solidFill>
                  <a:srgbClr val="000000"/>
                </a:solidFill>
                <a:latin typeface="Calibri"/>
              </a:rPr>
              <a:t>Osztás</a:t>
            </a:r>
            <a:endParaRPr lang="hu-HU" sz="2800" b="0" strike="noStrike" spc="-1" dirty="0">
              <a:solidFill>
                <a:srgbClr val="000000"/>
              </a:solidFill>
              <a:latin typeface="Calibri"/>
            </a:endParaRPr>
          </a:p>
          <a:p>
            <a:pPr indent="0">
              <a:lnSpc>
                <a:spcPct val="100000"/>
              </a:lnSpc>
              <a:buNone/>
              <a:tabLst>
                <a:tab pos="0" algn="l"/>
              </a:tabLst>
            </a:pPr>
            <a:r>
              <a:rPr lang="hu-HU" sz="2800" b="0" strike="noStrike" spc="-1" dirty="0">
                <a:solidFill>
                  <a:srgbClr val="000000"/>
                </a:solidFill>
                <a:latin typeface="Calibri"/>
              </a:rPr>
              <a:t>Az osztás a gyakorlatban igen ritkán használt és kevés adatbázis-kezelő rendszerben megvalósított kétoperandusú művelet, mivel végrehajtása igen időigényes, s gyakorlati haszna sem jelentős. Egy R1 és R2 reláció hányadosa egy olyan reláció, melyben R1 mindazon rekordjainak projekciói tartoznak, melyek szorzata az R2-vel, legnagyobb részhalmazát alkotják az R1-nek.</a:t>
            </a:r>
          </a:p>
          <a:p>
            <a:pPr indent="0">
              <a:lnSpc>
                <a:spcPct val="100000"/>
              </a:lnSpc>
              <a:buNone/>
              <a:tabLst>
                <a:tab pos="0" algn="l"/>
              </a:tabLst>
            </a:pPr>
            <a:r>
              <a:rPr lang="hu-HU" sz="2800" b="0" strike="noStrike" spc="-1" dirty="0">
                <a:solidFill>
                  <a:srgbClr val="000000"/>
                </a:solidFill>
                <a:latin typeface="Calibri"/>
              </a:rPr>
              <a:t>Jelölése: R / S</a:t>
            </a:r>
          </a:p>
          <a:p>
            <a:pPr indent="0">
              <a:lnSpc>
                <a:spcPct val="90000"/>
              </a:lnSpc>
              <a:spcBef>
                <a:spcPts val="1001"/>
              </a:spcBef>
              <a:buNone/>
              <a:tabLst>
                <a:tab pos="0" algn="l"/>
              </a:tabLst>
            </a:pPr>
            <a:endParaRPr lang="hu-HU" sz="2800" b="0" strike="noStrike" spc="-1" dirty="0">
              <a:solidFill>
                <a:srgbClr val="000000"/>
              </a:solidFill>
              <a:latin typeface="Calibri"/>
            </a:endParaRPr>
          </a:p>
        </p:txBody>
      </p:sp>
      <p:pic>
        <p:nvPicPr>
          <p:cNvPr id="228" name="Kép 4"/>
          <p:cNvPicPr/>
          <p:nvPr/>
        </p:nvPicPr>
        <p:blipFill>
          <a:blip r:embed="rId2"/>
          <a:stretch/>
        </p:blipFill>
        <p:spPr>
          <a:xfrm>
            <a:off x="4615560" y="3552120"/>
            <a:ext cx="6616800" cy="29908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PlaceHolder 1"/>
          <p:cNvSpPr>
            <a:spLocks noGrp="1"/>
          </p:cNvSpPr>
          <p:nvPr>
            <p:ph/>
          </p:nvPr>
        </p:nvSpPr>
        <p:spPr>
          <a:xfrm>
            <a:off x="313509" y="352697"/>
            <a:ext cx="11495314" cy="5994823"/>
          </a:xfrm>
          <a:prstGeom prst="rect">
            <a:avLst/>
          </a:prstGeom>
          <a:noFill/>
          <a:ln w="0">
            <a:noFill/>
          </a:ln>
        </p:spPr>
        <p:txBody>
          <a:bodyPr anchor="t">
            <a:normAutofit/>
          </a:bodyPr>
          <a:lstStyle/>
          <a:p>
            <a:pPr indent="0">
              <a:lnSpc>
                <a:spcPct val="110000"/>
              </a:lnSpc>
              <a:spcAft>
                <a:spcPts val="1199"/>
              </a:spcAft>
              <a:buNone/>
              <a:tabLst>
                <a:tab pos="0" algn="l"/>
              </a:tabLst>
            </a:pPr>
            <a:r>
              <a:rPr lang="hu-HU" sz="3200" b="1" strike="noStrike" spc="-1" dirty="0">
                <a:solidFill>
                  <a:srgbClr val="000000"/>
                </a:solidFill>
                <a:latin typeface="Calibri"/>
              </a:rPr>
              <a:t>Műveletek közötti kapcsolatok</a:t>
            </a:r>
            <a:endParaRPr lang="hu-HU" sz="3200" b="0" strike="noStrike" spc="-1" dirty="0">
              <a:solidFill>
                <a:srgbClr val="000000"/>
              </a:solidFill>
              <a:latin typeface="Calibri"/>
            </a:endParaRPr>
          </a:p>
          <a:p>
            <a:pPr indent="0">
              <a:lnSpc>
                <a:spcPct val="90000"/>
              </a:lnSpc>
              <a:spcBef>
                <a:spcPts val="1001"/>
              </a:spcBef>
              <a:buNone/>
              <a:tabLst>
                <a:tab pos="0" algn="l"/>
              </a:tabLst>
            </a:pPr>
            <a:r>
              <a:rPr lang="hu-HU" sz="2800" b="0" strike="noStrike" spc="-1" dirty="0">
                <a:solidFill>
                  <a:srgbClr val="000000"/>
                </a:solidFill>
                <a:latin typeface="Calibri"/>
              </a:rPr>
              <a:t>Műveletek között vannak olyanok, amelyek kifejezhetők más relációs algebrai műveletek segítségével.</a:t>
            </a:r>
          </a:p>
          <a:p>
            <a:pPr indent="0">
              <a:lnSpc>
                <a:spcPct val="90000"/>
              </a:lnSpc>
              <a:spcBef>
                <a:spcPts val="1001"/>
              </a:spcBef>
              <a:buNone/>
              <a:tabLst>
                <a:tab pos="0" algn="l"/>
              </a:tabLst>
            </a:pPr>
            <a:r>
              <a:rPr lang="hu-HU" sz="2800" b="0" strike="noStrike" spc="-1" dirty="0">
                <a:solidFill>
                  <a:srgbClr val="000000"/>
                </a:solidFill>
                <a:latin typeface="Calibri"/>
              </a:rPr>
              <a:t> </a:t>
            </a:r>
          </a:p>
          <a:p>
            <a:pPr indent="0">
              <a:lnSpc>
                <a:spcPct val="90000"/>
              </a:lnSpc>
              <a:spcBef>
                <a:spcPts val="1001"/>
              </a:spcBef>
              <a:buNone/>
              <a:tabLst>
                <a:tab pos="0" algn="l"/>
              </a:tabLst>
            </a:pPr>
            <a:r>
              <a:rPr lang="hu-HU" sz="2800" b="0" strike="noStrike" spc="-1" dirty="0">
                <a:solidFill>
                  <a:srgbClr val="000000"/>
                </a:solidFill>
                <a:latin typeface="Calibri"/>
              </a:rPr>
              <a:t>A </a:t>
            </a:r>
            <a:r>
              <a:rPr lang="hu-HU" sz="2800" b="0" u="sng" strike="noStrike" spc="-1" dirty="0">
                <a:solidFill>
                  <a:srgbClr val="000000"/>
                </a:solidFill>
                <a:uFillTx/>
                <a:latin typeface="Calibri"/>
              </a:rPr>
              <a:t>metszet</a:t>
            </a:r>
            <a:r>
              <a:rPr lang="hu-HU" sz="2800" b="0" strike="noStrike" spc="-1" dirty="0">
                <a:solidFill>
                  <a:srgbClr val="000000"/>
                </a:solidFill>
                <a:latin typeface="Calibri"/>
              </a:rPr>
              <a:t> kifejezhető halmazok különbségével:</a:t>
            </a:r>
          </a:p>
          <a:p>
            <a:pPr indent="0" algn="ctr">
              <a:lnSpc>
                <a:spcPct val="90000"/>
              </a:lnSpc>
              <a:spcBef>
                <a:spcPts val="1001"/>
              </a:spcBef>
              <a:buNone/>
              <a:tabLst>
                <a:tab pos="0" algn="l"/>
              </a:tabLst>
            </a:pPr>
            <a:r>
              <a:rPr lang="hu-HU" sz="2800" b="0" i="1" strike="noStrike" spc="-1" dirty="0">
                <a:solidFill>
                  <a:srgbClr val="000000"/>
                </a:solidFill>
                <a:latin typeface="Calibri"/>
              </a:rPr>
              <a:t>R </a:t>
            </a:r>
            <a:r>
              <a:rPr lang="hu-HU" sz="2800" b="0" strike="noStrike" spc="-1" dirty="0">
                <a:solidFill>
                  <a:srgbClr val="000000"/>
                </a:solidFill>
                <a:latin typeface="Symbol"/>
              </a:rPr>
              <a:t></a:t>
            </a:r>
            <a:r>
              <a:rPr lang="hu-HU" sz="2800" b="0" strike="noStrike" spc="-1" dirty="0">
                <a:solidFill>
                  <a:srgbClr val="000000"/>
                </a:solidFill>
                <a:latin typeface="Calibri"/>
              </a:rPr>
              <a:t> </a:t>
            </a:r>
            <a:r>
              <a:rPr lang="hu-HU" sz="2800" b="0" i="1" strike="noStrike" spc="-1" dirty="0">
                <a:solidFill>
                  <a:srgbClr val="000000"/>
                </a:solidFill>
                <a:latin typeface="Calibri"/>
              </a:rPr>
              <a:t>S </a:t>
            </a:r>
            <a:r>
              <a:rPr lang="hu-HU" sz="2800" b="0" strike="noStrike" spc="-1" dirty="0">
                <a:solidFill>
                  <a:srgbClr val="000000"/>
                </a:solidFill>
                <a:latin typeface="Calibri"/>
              </a:rPr>
              <a:t>= </a:t>
            </a:r>
            <a:r>
              <a:rPr lang="hu-HU" sz="2800" b="0" i="1" strike="noStrike" spc="-1" dirty="0">
                <a:solidFill>
                  <a:srgbClr val="000000"/>
                </a:solidFill>
                <a:latin typeface="Calibri"/>
              </a:rPr>
              <a:t>R - (R - S)</a:t>
            </a:r>
            <a:endParaRPr lang="hu-HU" sz="2800" b="0" strike="noStrike" spc="-1" dirty="0">
              <a:solidFill>
                <a:srgbClr val="000000"/>
              </a:solidFill>
              <a:latin typeface="Calibri"/>
            </a:endParaRPr>
          </a:p>
          <a:p>
            <a:pPr indent="0">
              <a:lnSpc>
                <a:spcPct val="90000"/>
              </a:lnSpc>
              <a:spcBef>
                <a:spcPts val="1001"/>
              </a:spcBef>
              <a:buNone/>
              <a:tabLst>
                <a:tab pos="0" algn="l"/>
              </a:tabLst>
            </a:pPr>
            <a:r>
              <a:rPr lang="hu-HU" sz="2800" b="0" strike="noStrike" spc="-1" dirty="0">
                <a:solidFill>
                  <a:srgbClr val="000000"/>
                </a:solidFill>
                <a:latin typeface="Calibri"/>
              </a:rPr>
              <a:t>Vagyis, ha </a:t>
            </a:r>
            <a:r>
              <a:rPr lang="hu-HU" sz="2800" b="0" i="1" strike="noStrike" spc="-1" dirty="0">
                <a:solidFill>
                  <a:srgbClr val="000000"/>
                </a:solidFill>
                <a:latin typeface="Calibri"/>
              </a:rPr>
              <a:t>R </a:t>
            </a:r>
            <a:r>
              <a:rPr lang="hu-HU" sz="2800" b="0" strike="noStrike" spc="-1" dirty="0">
                <a:solidFill>
                  <a:srgbClr val="000000"/>
                </a:solidFill>
                <a:latin typeface="Calibri"/>
              </a:rPr>
              <a:t>és </a:t>
            </a:r>
            <a:r>
              <a:rPr lang="hu-HU" sz="2800" b="0" i="1" strike="noStrike" spc="-1" dirty="0">
                <a:solidFill>
                  <a:srgbClr val="000000"/>
                </a:solidFill>
                <a:latin typeface="Calibri"/>
              </a:rPr>
              <a:t>S </a:t>
            </a:r>
            <a:r>
              <a:rPr lang="hu-HU" sz="2800" b="0" strike="noStrike" spc="-1" dirty="0">
                <a:solidFill>
                  <a:srgbClr val="000000"/>
                </a:solidFill>
                <a:latin typeface="Calibri"/>
              </a:rPr>
              <a:t>két, egyforma sémával rendelkező reláció, akkor </a:t>
            </a:r>
            <a:r>
              <a:rPr lang="hu-HU" sz="2800" b="0" i="1" strike="noStrike" spc="-1" dirty="0">
                <a:solidFill>
                  <a:srgbClr val="000000"/>
                </a:solidFill>
                <a:latin typeface="Calibri"/>
              </a:rPr>
              <a:t>R </a:t>
            </a:r>
            <a:r>
              <a:rPr lang="hu-HU" sz="2800" b="0" strike="noStrike" spc="-1" dirty="0">
                <a:solidFill>
                  <a:srgbClr val="000000"/>
                </a:solidFill>
                <a:latin typeface="Calibri"/>
              </a:rPr>
              <a:t>és </a:t>
            </a:r>
            <a:r>
              <a:rPr lang="hu-HU" sz="2800" b="0" i="1" strike="noStrike" spc="-1" dirty="0">
                <a:solidFill>
                  <a:srgbClr val="000000"/>
                </a:solidFill>
                <a:latin typeface="Calibri"/>
              </a:rPr>
              <a:t>S </a:t>
            </a:r>
            <a:r>
              <a:rPr lang="hu-HU" sz="2800" b="0" strike="noStrike" spc="-1" dirty="0">
                <a:solidFill>
                  <a:srgbClr val="000000"/>
                </a:solidFill>
                <a:latin typeface="Calibri"/>
              </a:rPr>
              <a:t>metszete kiszámolható úgy, hogy először kiszámoljuk azt a </a:t>
            </a:r>
            <a:r>
              <a:rPr lang="hu-HU" sz="2800" b="0" i="1" strike="noStrike" spc="-1" dirty="0">
                <a:solidFill>
                  <a:srgbClr val="000000"/>
                </a:solidFill>
                <a:latin typeface="Calibri"/>
              </a:rPr>
              <a:t>T </a:t>
            </a:r>
            <a:r>
              <a:rPr lang="hu-HU" sz="2800" b="0" strike="noStrike" spc="-1" dirty="0">
                <a:solidFill>
                  <a:srgbClr val="000000"/>
                </a:solidFill>
                <a:latin typeface="Calibri"/>
              </a:rPr>
              <a:t>relációt, amelyben mindazok a sorok benne vannak, amelyek R-ben benne vannak, de S-</a:t>
            </a:r>
            <a:r>
              <a:rPr lang="hu-HU" sz="2800" b="0" strike="noStrike" spc="-1" dirty="0" err="1">
                <a:solidFill>
                  <a:srgbClr val="000000"/>
                </a:solidFill>
                <a:latin typeface="Calibri"/>
              </a:rPr>
              <a:t>nek</a:t>
            </a:r>
            <a:r>
              <a:rPr lang="hu-HU" sz="2800" b="0" strike="noStrike" spc="-1" dirty="0">
                <a:solidFill>
                  <a:srgbClr val="000000"/>
                </a:solidFill>
                <a:latin typeface="Calibri"/>
              </a:rPr>
              <a:t> nem sorai. Azaz kivonjuk R-ből </a:t>
            </a:r>
            <a:r>
              <a:rPr lang="hu-HU" sz="2800" b="0" i="1" strike="noStrike" spc="-1" dirty="0">
                <a:solidFill>
                  <a:srgbClr val="000000"/>
                </a:solidFill>
                <a:latin typeface="Calibri"/>
              </a:rPr>
              <a:t>S-et. </a:t>
            </a:r>
            <a:r>
              <a:rPr lang="hu-HU" sz="2800" b="0" strike="noStrike" spc="-1" dirty="0">
                <a:solidFill>
                  <a:srgbClr val="000000"/>
                </a:solidFill>
                <a:latin typeface="Calibri"/>
              </a:rPr>
              <a:t>Ezután kivonjuk R-ből </a:t>
            </a:r>
            <a:r>
              <a:rPr lang="hu-HU" sz="2800" b="0" i="1" strike="noStrike" spc="-1" dirty="0">
                <a:solidFill>
                  <a:srgbClr val="000000"/>
                </a:solidFill>
                <a:latin typeface="Calibri"/>
              </a:rPr>
              <a:t>T-t, </a:t>
            </a:r>
            <a:r>
              <a:rPr lang="hu-HU" sz="2800" b="0" strike="noStrike" spc="-1" dirty="0">
                <a:solidFill>
                  <a:srgbClr val="000000"/>
                </a:solidFill>
                <a:latin typeface="Calibri"/>
              </a:rPr>
              <a:t>ezáltal R-nek azokat a sorai t kapjuk, amelyek S-</a:t>
            </a:r>
            <a:r>
              <a:rPr lang="hu-HU" sz="2800" b="0" strike="noStrike" spc="-1" dirty="0" err="1">
                <a:solidFill>
                  <a:srgbClr val="000000"/>
                </a:solidFill>
                <a:latin typeface="Calibri"/>
              </a:rPr>
              <a:t>ben</a:t>
            </a:r>
            <a:r>
              <a:rPr lang="hu-HU" sz="2800" b="0" strike="noStrike" spc="-1" dirty="0">
                <a:solidFill>
                  <a:srgbClr val="000000"/>
                </a:solidFill>
                <a:latin typeface="Calibri"/>
              </a:rPr>
              <a:t> is benne vannak.</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PlaceHolder 1"/>
          <p:cNvSpPr>
            <a:spLocks noGrp="1"/>
          </p:cNvSpPr>
          <p:nvPr>
            <p:ph/>
          </p:nvPr>
        </p:nvSpPr>
        <p:spPr>
          <a:xfrm>
            <a:off x="285840" y="514440"/>
            <a:ext cx="11562840" cy="5981400"/>
          </a:xfrm>
          <a:prstGeom prst="rect">
            <a:avLst/>
          </a:prstGeom>
          <a:noFill/>
          <a:ln w="0">
            <a:noFill/>
          </a:ln>
        </p:spPr>
        <p:txBody>
          <a:bodyPr anchor="t">
            <a:normAutofit fontScale="83500" lnSpcReduction="10000"/>
          </a:bodyPr>
          <a:lstStyle/>
          <a:p>
            <a:pPr indent="0">
              <a:lnSpc>
                <a:spcPct val="100000"/>
              </a:lnSpc>
              <a:buNone/>
              <a:tabLst>
                <a:tab pos="0" algn="l"/>
              </a:tabLst>
            </a:pPr>
            <a:r>
              <a:rPr lang="hu-HU" sz="3200" b="0" u="sng" strike="noStrike" spc="-1">
                <a:solidFill>
                  <a:srgbClr val="000000"/>
                </a:solidFill>
                <a:uFillTx/>
                <a:latin typeface="Calibri"/>
              </a:rPr>
              <a:t>Egy adatmodelltől általában elvárjuk, hogy</a:t>
            </a:r>
            <a:r>
              <a:rPr lang="hu-HU" sz="2800" b="0" u="sng" strike="noStrike" spc="-1">
                <a:solidFill>
                  <a:srgbClr val="000000"/>
                </a:solidFill>
                <a:uFillTx/>
                <a:latin typeface="Calibri"/>
              </a:rPr>
              <a:t> </a:t>
            </a:r>
            <a:endParaRPr lang="hu-HU" sz="2800" b="0" strike="noStrike" spc="-1">
              <a:solidFill>
                <a:srgbClr val="000000"/>
              </a:solidFill>
              <a:latin typeface="Calibri"/>
            </a:endParaRPr>
          </a:p>
          <a:p>
            <a:pPr marL="529200" indent="-224640">
              <a:lnSpc>
                <a:spcPct val="120000"/>
              </a:lnSpc>
              <a:buClr>
                <a:srgbClr val="000000"/>
              </a:buClr>
              <a:buFont typeface="Arial"/>
              <a:buChar char="•"/>
              <a:tabLst>
                <a:tab pos="0" algn="l"/>
              </a:tabLst>
            </a:pPr>
            <a:r>
              <a:rPr lang="hu-HU" sz="2600" b="0" u="sng" strike="noStrike" spc="-1">
                <a:solidFill>
                  <a:srgbClr val="000000"/>
                </a:solidFill>
                <a:uFillTx/>
                <a:latin typeface="Calibri"/>
              </a:rPr>
              <a:t>definiálja</a:t>
            </a:r>
            <a:r>
              <a:rPr lang="hu-HU" sz="2600" b="0" strike="noStrike" spc="-1">
                <a:solidFill>
                  <a:srgbClr val="000000"/>
                </a:solidFill>
                <a:latin typeface="Calibri"/>
              </a:rPr>
              <a:t> a reprezentált </a:t>
            </a:r>
            <a:r>
              <a:rPr lang="hu-HU" sz="2600" b="0" u="sng" strike="noStrike" spc="-1">
                <a:solidFill>
                  <a:srgbClr val="000000"/>
                </a:solidFill>
                <a:uFillTx/>
                <a:latin typeface="Calibri"/>
              </a:rPr>
              <a:t>adatok struktúráját</a:t>
            </a:r>
            <a:r>
              <a:rPr lang="hu-HU" sz="2600" b="0" strike="noStrike" spc="-1">
                <a:solidFill>
                  <a:srgbClr val="000000"/>
                </a:solidFill>
                <a:latin typeface="Calibri"/>
              </a:rPr>
              <a:t>, valamint </a:t>
            </a:r>
          </a:p>
          <a:p>
            <a:pPr marL="529200" indent="-224640">
              <a:lnSpc>
                <a:spcPct val="120000"/>
              </a:lnSpc>
              <a:buClr>
                <a:srgbClr val="000000"/>
              </a:buClr>
              <a:buFont typeface="Arial"/>
              <a:buChar char="•"/>
              <a:tabLst>
                <a:tab pos="0" algn="l"/>
              </a:tabLst>
            </a:pPr>
            <a:r>
              <a:rPr lang="hu-HU" sz="2600" b="0" strike="noStrike" spc="-1">
                <a:solidFill>
                  <a:srgbClr val="000000"/>
                </a:solidFill>
                <a:latin typeface="Calibri"/>
              </a:rPr>
              <a:t>adjon </a:t>
            </a:r>
            <a:r>
              <a:rPr lang="hu-HU" sz="2600" b="0" u="sng" strike="noStrike" spc="-1">
                <a:solidFill>
                  <a:srgbClr val="000000"/>
                </a:solidFill>
                <a:uFillTx/>
                <a:latin typeface="Calibri"/>
              </a:rPr>
              <a:t>lehetőség</a:t>
            </a:r>
            <a:r>
              <a:rPr lang="hu-HU" sz="2600" b="0" strike="noStrike" spc="-1">
                <a:solidFill>
                  <a:srgbClr val="000000"/>
                </a:solidFill>
                <a:latin typeface="Calibri"/>
              </a:rPr>
              <a:t>et a speciális felhasználói területek </a:t>
            </a:r>
            <a:r>
              <a:rPr lang="hu-HU" sz="2600" b="0" u="sng" strike="noStrike" spc="-1">
                <a:solidFill>
                  <a:srgbClr val="000000"/>
                </a:solidFill>
                <a:uFillTx/>
                <a:latin typeface="Calibri"/>
              </a:rPr>
              <a:t>adat</a:t>
            </a:r>
            <a:r>
              <a:rPr lang="hu-HU" sz="2600" b="0" strike="noStrike" spc="-1">
                <a:solidFill>
                  <a:srgbClr val="000000"/>
                </a:solidFill>
                <a:latin typeface="Calibri"/>
              </a:rPr>
              <a:t>ainak </a:t>
            </a:r>
            <a:r>
              <a:rPr lang="hu-HU" sz="2600" b="0" u="sng" strike="noStrike" spc="-1">
                <a:solidFill>
                  <a:srgbClr val="000000"/>
                </a:solidFill>
                <a:uFillTx/>
                <a:latin typeface="Calibri"/>
              </a:rPr>
              <a:t>strukturális leírásá</a:t>
            </a:r>
            <a:r>
              <a:rPr lang="hu-HU" sz="2600" b="0" strike="noStrike" spc="-1">
                <a:solidFill>
                  <a:srgbClr val="000000"/>
                </a:solidFill>
                <a:latin typeface="Calibri"/>
              </a:rPr>
              <a:t>ra (séma szinten).</a:t>
            </a:r>
          </a:p>
          <a:p>
            <a:pPr marL="529200" indent="-224640">
              <a:lnSpc>
                <a:spcPct val="120000"/>
              </a:lnSpc>
              <a:buClr>
                <a:srgbClr val="000000"/>
              </a:buClr>
              <a:buFont typeface="Arial"/>
              <a:buChar char="•"/>
              <a:tabLst>
                <a:tab pos="0" algn="l"/>
              </a:tabLst>
            </a:pPr>
            <a:r>
              <a:rPr lang="hu-HU" sz="2600" b="0" strike="noStrike" spc="-1">
                <a:solidFill>
                  <a:srgbClr val="000000"/>
                </a:solidFill>
                <a:latin typeface="Calibri"/>
              </a:rPr>
              <a:t>tartozzon hozzá </a:t>
            </a:r>
            <a:r>
              <a:rPr lang="hu-HU" sz="2600" b="0" u="sng" strike="noStrike" spc="-1">
                <a:solidFill>
                  <a:srgbClr val="000000"/>
                </a:solidFill>
                <a:uFillTx/>
                <a:latin typeface="Calibri"/>
              </a:rPr>
              <a:t>integritási feltételek, megkötések leírására szolgáló nyelv</a:t>
            </a:r>
            <a:endParaRPr lang="hu-HU" sz="2600" b="0" strike="noStrike" spc="-1">
              <a:solidFill>
                <a:srgbClr val="000000"/>
              </a:solidFill>
              <a:latin typeface="Calibri"/>
            </a:endParaRPr>
          </a:p>
          <a:p>
            <a:pPr marL="529200" indent="-224640">
              <a:lnSpc>
                <a:spcPct val="120000"/>
              </a:lnSpc>
              <a:buClr>
                <a:srgbClr val="000000"/>
              </a:buClr>
              <a:buFont typeface="Arial"/>
              <a:buChar char="•"/>
              <a:tabLst>
                <a:tab pos="0" algn="l"/>
              </a:tabLst>
            </a:pPr>
            <a:r>
              <a:rPr lang="hu-HU" sz="2600" b="0" strike="noStrike" spc="-1">
                <a:solidFill>
                  <a:srgbClr val="000000"/>
                </a:solidFill>
                <a:latin typeface="Calibri"/>
              </a:rPr>
              <a:t>egy </a:t>
            </a:r>
            <a:r>
              <a:rPr lang="hu-HU" sz="2600" b="0" u="sng" strike="noStrike" spc="-1">
                <a:solidFill>
                  <a:srgbClr val="000000"/>
                </a:solidFill>
                <a:uFillTx/>
                <a:latin typeface="Calibri"/>
              </a:rPr>
              <a:t>nyelv</a:t>
            </a:r>
            <a:r>
              <a:rPr lang="hu-HU" sz="2600" b="0" strike="noStrike" spc="-1">
                <a:solidFill>
                  <a:srgbClr val="000000"/>
                </a:solidFill>
                <a:latin typeface="Calibri"/>
              </a:rPr>
              <a:t> a reprezentált </a:t>
            </a:r>
            <a:r>
              <a:rPr lang="hu-HU" sz="2600" b="0" u="sng" strike="noStrike" spc="-1">
                <a:solidFill>
                  <a:srgbClr val="000000"/>
                </a:solidFill>
                <a:uFillTx/>
                <a:latin typeface="Calibri"/>
              </a:rPr>
              <a:t>adatok kezeléséhez és lekérdezéséhez</a:t>
            </a:r>
            <a:r>
              <a:rPr lang="hu-HU" sz="2600" b="0" strike="noStrike" spc="-1">
                <a:solidFill>
                  <a:srgbClr val="000000"/>
                </a:solidFill>
                <a:latin typeface="Calibri"/>
              </a:rPr>
              <a:t>.</a:t>
            </a:r>
          </a:p>
          <a:p>
            <a:pPr indent="0">
              <a:lnSpc>
                <a:spcPct val="120000"/>
              </a:lnSpc>
              <a:spcBef>
                <a:spcPts val="1199"/>
              </a:spcBef>
              <a:buNone/>
              <a:tabLst>
                <a:tab pos="0" algn="l"/>
              </a:tabLst>
            </a:pPr>
            <a:r>
              <a:rPr lang="hu-HU" sz="3200" b="0" u="sng" strike="noStrike" spc="-1">
                <a:solidFill>
                  <a:srgbClr val="000000"/>
                </a:solidFill>
                <a:uFillTx/>
                <a:latin typeface="Calibri"/>
              </a:rPr>
              <a:t>Az adatmodellek egy lehetséges csoportosítása a következő</a:t>
            </a:r>
            <a:r>
              <a:rPr lang="hu-HU" sz="2800" b="0" strike="noStrike" spc="-1">
                <a:solidFill>
                  <a:srgbClr val="000000"/>
                </a:solidFill>
                <a:latin typeface="Calibri"/>
              </a:rPr>
              <a:t>:</a:t>
            </a:r>
          </a:p>
          <a:p>
            <a:pPr marL="529200" indent="0">
              <a:lnSpc>
                <a:spcPct val="110000"/>
              </a:lnSpc>
              <a:buNone/>
              <a:tabLst>
                <a:tab pos="0" algn="l"/>
              </a:tabLst>
            </a:pPr>
            <a:r>
              <a:rPr lang="hu-HU" sz="2600" b="0" strike="noStrike" spc="-1">
                <a:solidFill>
                  <a:srgbClr val="000000"/>
                </a:solidFill>
                <a:latin typeface="Calibri"/>
              </a:rPr>
              <a:t>- </a:t>
            </a:r>
            <a:r>
              <a:rPr lang="hu-HU" sz="2600" b="1" strike="noStrike" spc="-1">
                <a:solidFill>
                  <a:srgbClr val="000000"/>
                </a:solidFill>
                <a:latin typeface="Calibri"/>
              </a:rPr>
              <a:t>Koncepcionális (szemantikai)</a:t>
            </a:r>
            <a:r>
              <a:rPr lang="hu-HU" sz="2600" b="0" strike="noStrike" spc="-1">
                <a:solidFill>
                  <a:srgbClr val="000000"/>
                </a:solidFill>
                <a:latin typeface="Calibri"/>
              </a:rPr>
              <a:t>: a felhasználó gondolatvilágához legközelebb álló, a konkrét fizikai megvalósítástól független modellek, mint például az </a:t>
            </a:r>
            <a:r>
              <a:rPr lang="en-US" sz="2600" b="0" strike="noStrike" spc="-1">
                <a:solidFill>
                  <a:srgbClr val="000000"/>
                </a:solidFill>
                <a:latin typeface="Calibri"/>
              </a:rPr>
              <a:t>Object</a:t>
            </a:r>
            <a:r>
              <a:rPr lang="hu-HU" sz="2600" b="0" strike="noStrike" spc="-1">
                <a:solidFill>
                  <a:srgbClr val="000000"/>
                </a:solidFill>
                <a:latin typeface="Calibri"/>
              </a:rPr>
              <a:t> </a:t>
            </a:r>
            <a:r>
              <a:rPr lang="en-US" sz="2600" b="0" strike="noStrike" spc="-1">
                <a:solidFill>
                  <a:srgbClr val="000000"/>
                </a:solidFill>
                <a:latin typeface="Calibri"/>
              </a:rPr>
              <a:t>Definition</a:t>
            </a:r>
            <a:r>
              <a:rPr lang="hu-HU" sz="2600" b="0" strike="noStrike" spc="-1">
                <a:solidFill>
                  <a:srgbClr val="000000"/>
                </a:solidFill>
                <a:latin typeface="Calibri"/>
              </a:rPr>
              <a:t> </a:t>
            </a:r>
            <a:r>
              <a:rPr lang="en-US" sz="2600" b="0" strike="noStrike" spc="-1">
                <a:solidFill>
                  <a:srgbClr val="000000"/>
                </a:solidFill>
                <a:latin typeface="Calibri"/>
              </a:rPr>
              <a:t>Language</a:t>
            </a:r>
            <a:r>
              <a:rPr lang="hu-HU" sz="2600" b="0" strike="noStrike" spc="-1">
                <a:solidFill>
                  <a:srgbClr val="000000"/>
                </a:solidFill>
                <a:latin typeface="Calibri"/>
              </a:rPr>
              <a:t> vagy az Egyed/Kapcsolat diagram (</a:t>
            </a:r>
            <a:r>
              <a:rPr lang="en-US" sz="2600" b="0" strike="noStrike" spc="-1">
                <a:solidFill>
                  <a:srgbClr val="000000"/>
                </a:solidFill>
                <a:latin typeface="Calibri"/>
              </a:rPr>
              <a:t>Entity/Relationship</a:t>
            </a:r>
            <a:r>
              <a:rPr lang="hu-HU" sz="2600" b="0" strike="noStrike" spc="-1">
                <a:solidFill>
                  <a:srgbClr val="000000"/>
                </a:solidFill>
                <a:latin typeface="Calibri"/>
              </a:rPr>
              <a:t> Diagram).</a:t>
            </a:r>
          </a:p>
          <a:p>
            <a:pPr marL="529200" indent="0">
              <a:lnSpc>
                <a:spcPct val="110000"/>
              </a:lnSpc>
              <a:buNone/>
              <a:tabLst>
                <a:tab pos="0" algn="l"/>
              </a:tabLst>
            </a:pPr>
            <a:r>
              <a:rPr lang="hu-HU" sz="2600" b="0" strike="noStrike" spc="-1">
                <a:solidFill>
                  <a:srgbClr val="000000"/>
                </a:solidFill>
                <a:latin typeface="Calibri"/>
              </a:rPr>
              <a:t>- </a:t>
            </a:r>
            <a:r>
              <a:rPr lang="hu-HU" sz="2600" b="1" strike="noStrike" spc="-1">
                <a:solidFill>
                  <a:srgbClr val="000000"/>
                </a:solidFill>
                <a:latin typeface="Calibri"/>
              </a:rPr>
              <a:t>Logikai szintű</a:t>
            </a:r>
            <a:r>
              <a:rPr lang="hu-HU" sz="2600" b="0" strike="noStrike" spc="-1">
                <a:solidFill>
                  <a:srgbClr val="000000"/>
                </a:solidFill>
                <a:latin typeface="Calibri"/>
              </a:rPr>
              <a:t>: olyan modellek, melyek már függnek az adatbázis megvalósításától, de még absztrakt leírás lehetőségét biztosítják, mint például a relációs vagy a hálós adatmodellek.</a:t>
            </a:r>
          </a:p>
          <a:p>
            <a:pPr marL="529200" indent="0">
              <a:lnSpc>
                <a:spcPct val="110000"/>
              </a:lnSpc>
              <a:buNone/>
              <a:tabLst>
                <a:tab pos="0" algn="l"/>
              </a:tabLst>
            </a:pPr>
            <a:r>
              <a:rPr lang="hu-HU" sz="2600" b="0" strike="noStrike" spc="-1">
                <a:solidFill>
                  <a:srgbClr val="000000"/>
                </a:solidFill>
                <a:latin typeface="Calibri"/>
              </a:rPr>
              <a:t>- </a:t>
            </a:r>
            <a:r>
              <a:rPr lang="hu-HU" sz="2600" b="1" strike="noStrike" spc="-1">
                <a:solidFill>
                  <a:srgbClr val="000000"/>
                </a:solidFill>
                <a:latin typeface="Calibri"/>
              </a:rPr>
              <a:t>Fizikai szintű</a:t>
            </a:r>
            <a:r>
              <a:rPr lang="hu-HU" sz="2600" b="0" strike="noStrike" spc="-1">
                <a:solidFill>
                  <a:srgbClr val="000000"/>
                </a:solidFill>
                <a:latin typeface="Calibri"/>
              </a:rPr>
              <a:t>: a konkrét megvalósítást leíró modellek.</a:t>
            </a:r>
          </a:p>
          <a:p>
            <a:pPr indent="0">
              <a:lnSpc>
                <a:spcPct val="100000"/>
              </a:lnSpc>
              <a:buNone/>
              <a:tabLst>
                <a:tab pos="0" algn="l"/>
              </a:tabLst>
            </a:pPr>
            <a:endParaRPr lang="hu-HU" sz="2800" b="0" strike="noStrike" spc="-1">
              <a:solidFill>
                <a:srgbClr val="000000"/>
              </a:solidFill>
              <a:latin typeface="Calibri"/>
            </a:endParaRPr>
          </a:p>
          <a:p>
            <a:pPr indent="0">
              <a:lnSpc>
                <a:spcPct val="90000"/>
              </a:lnSpc>
              <a:spcBef>
                <a:spcPts val="1001"/>
              </a:spcBef>
              <a:buNone/>
              <a:tabLst>
                <a:tab pos="0" algn="l"/>
              </a:tabLst>
            </a:pPr>
            <a:endParaRPr lang="hu-HU" sz="2800" b="0" strike="noStrike" spc="-1">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PlaceHolder 1"/>
          <p:cNvSpPr>
            <a:spLocks noGrp="1"/>
          </p:cNvSpPr>
          <p:nvPr>
            <p:ph/>
          </p:nvPr>
        </p:nvSpPr>
        <p:spPr>
          <a:xfrm>
            <a:off x="685620" y="394200"/>
            <a:ext cx="10866960" cy="510480"/>
          </a:xfrm>
          <a:prstGeom prst="rect">
            <a:avLst/>
          </a:prstGeom>
          <a:noFill/>
          <a:ln w="0">
            <a:noFill/>
          </a:ln>
        </p:spPr>
        <p:txBody>
          <a:bodyPr anchor="t">
            <a:normAutofit lnSpcReduction="10000"/>
          </a:bodyPr>
          <a:lstStyle/>
          <a:p>
            <a:pPr indent="0">
              <a:lnSpc>
                <a:spcPct val="100000"/>
              </a:lnSpc>
              <a:buNone/>
              <a:tabLst>
                <a:tab pos="0" algn="l"/>
              </a:tabLst>
            </a:pPr>
            <a:r>
              <a:rPr lang="hu-HU" sz="2800" b="0" strike="noStrike" spc="-1" dirty="0">
                <a:solidFill>
                  <a:srgbClr val="000000"/>
                </a:solidFill>
                <a:latin typeface="Calibri"/>
              </a:rPr>
              <a:t>A </a:t>
            </a:r>
            <a:r>
              <a:rPr lang="hu-HU" sz="2800" b="0" u="sng" strike="noStrike" spc="-1" dirty="0">
                <a:solidFill>
                  <a:srgbClr val="000000"/>
                </a:solidFill>
                <a:uFillTx/>
                <a:latin typeface="Calibri"/>
              </a:rPr>
              <a:t>théta összekapcsolás</a:t>
            </a:r>
            <a:r>
              <a:rPr lang="hu-HU" sz="2800" b="0" strike="noStrike" spc="-1" dirty="0">
                <a:solidFill>
                  <a:srgbClr val="000000"/>
                </a:solidFill>
                <a:latin typeface="Calibri"/>
              </a:rPr>
              <a:t> szorzás és kiválasztás segítségével fejezhető ki:</a:t>
            </a:r>
          </a:p>
        </p:txBody>
      </p:sp>
      <p:pic>
        <p:nvPicPr>
          <p:cNvPr id="231" name="Kép 13"/>
          <p:cNvPicPr/>
          <p:nvPr/>
        </p:nvPicPr>
        <p:blipFill>
          <a:blip r:embed="rId2"/>
          <a:stretch/>
        </p:blipFill>
        <p:spPr>
          <a:xfrm>
            <a:off x="4731660" y="1021911"/>
            <a:ext cx="2774880" cy="631800"/>
          </a:xfrm>
          <a:prstGeom prst="rect">
            <a:avLst/>
          </a:prstGeom>
          <a:ln w="0">
            <a:noFill/>
          </a:ln>
        </p:spPr>
      </p:pic>
      <p:sp>
        <p:nvSpPr>
          <p:cNvPr id="232" name="Tartalom helye 2"/>
          <p:cNvSpPr/>
          <p:nvPr/>
        </p:nvSpPr>
        <p:spPr>
          <a:xfrm>
            <a:off x="685799" y="1705679"/>
            <a:ext cx="11031583" cy="1638411"/>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a:lnSpc>
                <a:spcPct val="100000"/>
              </a:lnSpc>
              <a:tabLst>
                <a:tab pos="0" algn="l"/>
              </a:tabLst>
            </a:pPr>
            <a:r>
              <a:rPr lang="hu-HU" sz="2800" b="0" i="1" strike="noStrike" spc="-1" dirty="0">
                <a:solidFill>
                  <a:srgbClr val="000000"/>
                </a:solidFill>
                <a:latin typeface="Calibri"/>
              </a:rPr>
              <a:t>R </a:t>
            </a:r>
            <a:r>
              <a:rPr lang="hu-HU" sz="2800" b="0" strike="noStrike" spc="-1" dirty="0">
                <a:solidFill>
                  <a:srgbClr val="000000"/>
                </a:solidFill>
                <a:latin typeface="Calibri"/>
              </a:rPr>
              <a:t>és </a:t>
            </a:r>
            <a:r>
              <a:rPr lang="hu-HU" sz="2800" b="0" i="1" strike="noStrike" spc="-1" dirty="0">
                <a:solidFill>
                  <a:srgbClr val="000000"/>
                </a:solidFill>
                <a:latin typeface="Calibri"/>
              </a:rPr>
              <a:t>S </a:t>
            </a:r>
            <a:r>
              <a:rPr lang="hu-HU" sz="2800" b="0" u="sng" strike="noStrike" spc="-1" dirty="0">
                <a:solidFill>
                  <a:srgbClr val="000000"/>
                </a:solidFill>
                <a:uFillTx/>
                <a:latin typeface="Calibri"/>
              </a:rPr>
              <a:t>természetes összekapcsolás</a:t>
            </a:r>
            <a:r>
              <a:rPr lang="hu-HU" sz="2800" b="0" strike="noStrike" spc="-1" dirty="0">
                <a:solidFill>
                  <a:srgbClr val="000000"/>
                </a:solidFill>
                <a:latin typeface="Calibri"/>
              </a:rPr>
              <a:t>ának kifejezéséhez először vegyük az </a:t>
            </a:r>
            <a:r>
              <a:rPr lang="hu-HU" sz="2800" b="0" i="1" strike="noStrike" spc="-1" dirty="0" err="1">
                <a:solidFill>
                  <a:srgbClr val="000000"/>
                </a:solidFill>
                <a:latin typeface="Calibri"/>
              </a:rPr>
              <a:t>R</a:t>
            </a:r>
            <a:r>
              <a:rPr lang="hu-HU" sz="2800" b="0" strike="noStrike" spc="-1" dirty="0" err="1">
                <a:solidFill>
                  <a:srgbClr val="000000"/>
                </a:solidFill>
                <a:latin typeface="Calibri"/>
              </a:rPr>
              <a:t>x</a:t>
            </a:r>
            <a:r>
              <a:rPr lang="hu-HU" sz="2800" b="0" i="1" strike="noStrike" spc="-1" dirty="0" err="1">
                <a:solidFill>
                  <a:srgbClr val="000000"/>
                </a:solidFill>
                <a:latin typeface="Calibri"/>
              </a:rPr>
              <a:t>S</a:t>
            </a:r>
            <a:r>
              <a:rPr lang="hu-HU" sz="2800" b="0" i="1" strike="noStrike" spc="-1" dirty="0">
                <a:solidFill>
                  <a:srgbClr val="000000"/>
                </a:solidFill>
                <a:latin typeface="Calibri"/>
              </a:rPr>
              <a:t> </a:t>
            </a:r>
            <a:r>
              <a:rPr lang="hu-HU" sz="2800" b="0" strike="noStrike" spc="-1" dirty="0">
                <a:solidFill>
                  <a:srgbClr val="000000"/>
                </a:solidFill>
                <a:latin typeface="Calibri"/>
              </a:rPr>
              <a:t>szorzatot. Ezután alkalmazzuk a kiválasztás operátort a következő alakú C feltétellel:</a:t>
            </a:r>
            <a:endParaRPr lang="hu-HU" sz="2800" b="0" strike="noStrike" spc="-1" dirty="0">
              <a:solidFill>
                <a:srgbClr val="000000"/>
              </a:solidFill>
              <a:latin typeface="Arial"/>
            </a:endParaRPr>
          </a:p>
          <a:p>
            <a:pPr>
              <a:lnSpc>
                <a:spcPct val="90000"/>
              </a:lnSpc>
              <a:spcBef>
                <a:spcPts val="1001"/>
              </a:spcBef>
              <a:tabLst>
                <a:tab pos="0" algn="l"/>
              </a:tabLst>
            </a:pPr>
            <a:endParaRPr lang="hu-HU" sz="2800" b="0" strike="noStrike" spc="-1" dirty="0">
              <a:solidFill>
                <a:srgbClr val="000000"/>
              </a:solidFill>
              <a:latin typeface="Arial"/>
            </a:endParaRPr>
          </a:p>
        </p:txBody>
      </p:sp>
      <p:pic>
        <p:nvPicPr>
          <p:cNvPr id="233" name="Kép 18"/>
          <p:cNvPicPr/>
          <p:nvPr/>
        </p:nvPicPr>
        <p:blipFill>
          <a:blip r:embed="rId3"/>
          <a:stretch/>
        </p:blipFill>
        <p:spPr>
          <a:xfrm>
            <a:off x="2664000" y="3024000"/>
            <a:ext cx="6910560" cy="564120"/>
          </a:xfrm>
          <a:prstGeom prst="rect">
            <a:avLst/>
          </a:prstGeom>
          <a:ln w="0">
            <a:noFill/>
          </a:ln>
        </p:spPr>
      </p:pic>
      <p:sp>
        <p:nvSpPr>
          <p:cNvPr id="234" name="Tartalom helye 2"/>
          <p:cNvSpPr/>
          <p:nvPr/>
        </p:nvSpPr>
        <p:spPr>
          <a:xfrm>
            <a:off x="522514" y="3588480"/>
            <a:ext cx="11030246" cy="2247430"/>
          </a:xfrm>
          <a:prstGeom prst="rect">
            <a:avLst/>
          </a:prstGeom>
          <a:noFill/>
          <a:ln w="0">
            <a:noFill/>
          </a:ln>
        </p:spPr>
        <p:style>
          <a:lnRef idx="0">
            <a:scrgbClr r="0" g="0" b="0"/>
          </a:lnRef>
          <a:fillRef idx="0">
            <a:scrgbClr r="0" g="0" b="0"/>
          </a:fillRef>
          <a:effectRef idx="0">
            <a:scrgbClr r="0" g="0" b="0"/>
          </a:effectRef>
          <a:fontRef idx="minor"/>
        </p:style>
        <p:txBody>
          <a:bodyPr anchor="t">
            <a:normAutofit fontScale="96000" lnSpcReduction="10000"/>
          </a:bodyPr>
          <a:lstStyle/>
          <a:p>
            <a:pPr>
              <a:lnSpc>
                <a:spcPct val="110000"/>
              </a:lnSpc>
              <a:tabLst>
                <a:tab pos="0" algn="l"/>
              </a:tabLst>
            </a:pPr>
            <a:r>
              <a:rPr lang="hu-HU" sz="2800" b="0" strike="noStrike" spc="-1" dirty="0">
                <a:solidFill>
                  <a:srgbClr val="000000"/>
                </a:solidFill>
                <a:latin typeface="Calibri"/>
              </a:rPr>
              <a:t>ahol A</a:t>
            </a:r>
            <a:r>
              <a:rPr lang="hu-HU" sz="2800" b="0" strike="noStrike" spc="-1" baseline="-25000" dirty="0">
                <a:solidFill>
                  <a:srgbClr val="000000"/>
                </a:solidFill>
                <a:latin typeface="Calibri"/>
              </a:rPr>
              <a:t>1</a:t>
            </a:r>
            <a:r>
              <a:rPr lang="hu-HU" sz="2800" b="0" strike="noStrike" spc="-1" dirty="0">
                <a:solidFill>
                  <a:srgbClr val="000000"/>
                </a:solidFill>
                <a:latin typeface="Calibri"/>
              </a:rPr>
              <a:t>, </a:t>
            </a:r>
            <a:r>
              <a:rPr lang="hu-HU" sz="2800" b="0" i="1" strike="noStrike" spc="-1" dirty="0">
                <a:solidFill>
                  <a:srgbClr val="000000"/>
                </a:solidFill>
                <a:latin typeface="Calibri"/>
              </a:rPr>
              <a:t>A</a:t>
            </a:r>
            <a:r>
              <a:rPr lang="hu-HU" sz="2800" b="0" i="1" strike="noStrike" spc="-1" baseline="-25000" dirty="0">
                <a:solidFill>
                  <a:srgbClr val="000000"/>
                </a:solidFill>
                <a:latin typeface="Calibri"/>
              </a:rPr>
              <a:t>2</a:t>
            </a:r>
            <a:r>
              <a:rPr lang="hu-HU" sz="2800" b="0" i="1" strike="noStrike" spc="-1" dirty="0">
                <a:solidFill>
                  <a:srgbClr val="000000"/>
                </a:solidFill>
                <a:latin typeface="Calibri"/>
              </a:rPr>
              <a:t>, ... , </a:t>
            </a:r>
            <a:r>
              <a:rPr lang="hu-HU" sz="2800" b="0" i="1" strike="noStrike" spc="-1" dirty="0" err="1">
                <a:solidFill>
                  <a:srgbClr val="000000"/>
                </a:solidFill>
                <a:latin typeface="Calibri"/>
              </a:rPr>
              <a:t>A</a:t>
            </a:r>
            <a:r>
              <a:rPr lang="hu-HU" sz="2800" b="0" i="1" strike="noStrike" spc="-1" baseline="-25000" dirty="0" err="1">
                <a:solidFill>
                  <a:srgbClr val="000000"/>
                </a:solidFill>
                <a:latin typeface="Calibri"/>
              </a:rPr>
              <a:t>k</a:t>
            </a:r>
            <a:r>
              <a:rPr lang="hu-HU" sz="2800" b="0" i="1" strike="noStrike" spc="-1" dirty="0">
                <a:solidFill>
                  <a:srgbClr val="000000"/>
                </a:solidFill>
                <a:latin typeface="Calibri"/>
              </a:rPr>
              <a:t> </a:t>
            </a:r>
            <a:r>
              <a:rPr lang="hu-HU" sz="2800" b="0" strike="noStrike" spc="-1" dirty="0">
                <a:solidFill>
                  <a:srgbClr val="000000"/>
                </a:solidFill>
                <a:latin typeface="Calibri"/>
              </a:rPr>
              <a:t>olyan attribútumok, amelyek mind az </a:t>
            </a:r>
            <a:r>
              <a:rPr lang="hu-HU" sz="2800" b="0" i="1" strike="noStrike" spc="-1" dirty="0">
                <a:solidFill>
                  <a:srgbClr val="000000"/>
                </a:solidFill>
                <a:latin typeface="Calibri"/>
              </a:rPr>
              <a:t>R, </a:t>
            </a:r>
            <a:r>
              <a:rPr lang="hu-HU" sz="2800" b="0" strike="noStrike" spc="-1" dirty="0">
                <a:solidFill>
                  <a:srgbClr val="000000"/>
                </a:solidFill>
                <a:latin typeface="Calibri"/>
              </a:rPr>
              <a:t>mind az </a:t>
            </a:r>
            <a:r>
              <a:rPr lang="hu-HU" sz="2800" b="0" i="1" strike="noStrike" spc="-1" dirty="0">
                <a:solidFill>
                  <a:srgbClr val="000000"/>
                </a:solidFill>
                <a:latin typeface="Calibri"/>
              </a:rPr>
              <a:t>S </a:t>
            </a:r>
            <a:r>
              <a:rPr lang="hu-HU" sz="2800" b="0" strike="noStrike" spc="-1" dirty="0">
                <a:solidFill>
                  <a:srgbClr val="000000"/>
                </a:solidFill>
                <a:latin typeface="Calibri"/>
              </a:rPr>
              <a:t>sémájában szerepelnek. Utolsó lépésként pedig mindegyik közös attribútumból csak egy példányt őrizzünk meg. Legyen </a:t>
            </a:r>
            <a:r>
              <a:rPr lang="hu-HU" sz="2800" b="0" i="1" strike="noStrike" spc="-1" dirty="0">
                <a:solidFill>
                  <a:srgbClr val="000000"/>
                </a:solidFill>
                <a:latin typeface="Calibri"/>
              </a:rPr>
              <a:t>L </a:t>
            </a:r>
            <a:r>
              <a:rPr lang="hu-HU" sz="2800" b="0" strike="noStrike" spc="-1" dirty="0">
                <a:solidFill>
                  <a:srgbClr val="000000"/>
                </a:solidFill>
                <a:latin typeface="Calibri"/>
              </a:rPr>
              <a:t>egy olyan attribútum-lista, amelyben szerepel </a:t>
            </a:r>
            <a:r>
              <a:rPr lang="hu-HU" sz="2800" b="0" i="1" strike="noStrike" spc="-1" dirty="0">
                <a:solidFill>
                  <a:srgbClr val="000000"/>
                </a:solidFill>
                <a:latin typeface="Calibri"/>
              </a:rPr>
              <a:t>R </a:t>
            </a:r>
            <a:r>
              <a:rPr lang="hu-HU" sz="2800" b="0" strike="noStrike" spc="-1" dirty="0">
                <a:solidFill>
                  <a:srgbClr val="000000"/>
                </a:solidFill>
                <a:latin typeface="Calibri"/>
              </a:rPr>
              <a:t>összes attribútuma és emellett S-</a:t>
            </a:r>
            <a:r>
              <a:rPr lang="hu-HU" sz="2800" b="0" strike="noStrike" spc="-1" dirty="0" err="1">
                <a:solidFill>
                  <a:srgbClr val="000000"/>
                </a:solidFill>
                <a:latin typeface="Calibri"/>
              </a:rPr>
              <a:t>ből</a:t>
            </a:r>
            <a:r>
              <a:rPr lang="hu-HU" sz="2800" b="0" strike="noStrike" spc="-1" dirty="0">
                <a:solidFill>
                  <a:srgbClr val="000000"/>
                </a:solidFill>
                <a:latin typeface="Calibri"/>
              </a:rPr>
              <a:t> mindazok az attribútumok, amelyek nincsenek benne </a:t>
            </a:r>
            <a:r>
              <a:rPr lang="hu-HU" sz="2800" b="0" i="1" strike="noStrike" spc="-1" dirty="0">
                <a:solidFill>
                  <a:srgbClr val="000000"/>
                </a:solidFill>
                <a:latin typeface="Calibri"/>
              </a:rPr>
              <a:t>R </a:t>
            </a:r>
            <a:r>
              <a:rPr lang="hu-HU" sz="2800" b="0" strike="noStrike" spc="-1" dirty="0">
                <a:solidFill>
                  <a:srgbClr val="000000"/>
                </a:solidFill>
                <a:latin typeface="Calibri"/>
              </a:rPr>
              <a:t>sémájában. Ekkor:</a:t>
            </a:r>
            <a:endParaRPr lang="hu-HU" sz="2800" b="0" strike="noStrike" spc="-1" dirty="0">
              <a:solidFill>
                <a:srgbClr val="000000"/>
              </a:solidFill>
              <a:latin typeface="Arial"/>
            </a:endParaRPr>
          </a:p>
          <a:p>
            <a:pPr>
              <a:lnSpc>
                <a:spcPct val="100000"/>
              </a:lnSpc>
              <a:tabLst>
                <a:tab pos="0" algn="l"/>
              </a:tabLst>
            </a:pPr>
            <a:endParaRPr lang="hu-HU" sz="2800" b="0" strike="noStrike" spc="-1" dirty="0">
              <a:solidFill>
                <a:srgbClr val="000000"/>
              </a:solidFill>
              <a:latin typeface="Arial"/>
            </a:endParaRPr>
          </a:p>
          <a:p>
            <a:pPr>
              <a:lnSpc>
                <a:spcPct val="90000"/>
              </a:lnSpc>
              <a:spcBef>
                <a:spcPts val="1001"/>
              </a:spcBef>
              <a:tabLst>
                <a:tab pos="0" algn="l"/>
              </a:tabLst>
            </a:pPr>
            <a:endParaRPr lang="hu-HU" sz="2800" b="0" strike="noStrike" spc="-1" dirty="0">
              <a:solidFill>
                <a:srgbClr val="000000"/>
              </a:solidFill>
              <a:latin typeface="Arial"/>
            </a:endParaRPr>
          </a:p>
        </p:txBody>
      </p:sp>
      <p:pic>
        <p:nvPicPr>
          <p:cNvPr id="235" name="Kép 21"/>
          <p:cNvPicPr/>
          <p:nvPr/>
        </p:nvPicPr>
        <p:blipFill>
          <a:blip r:embed="rId4"/>
          <a:stretch/>
        </p:blipFill>
        <p:spPr>
          <a:xfrm>
            <a:off x="3976200" y="5835910"/>
            <a:ext cx="4285800" cy="5997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PlaceHolder 1"/>
          <p:cNvSpPr>
            <a:spLocks noGrp="1"/>
          </p:cNvSpPr>
          <p:nvPr>
            <p:ph type="title"/>
          </p:nvPr>
        </p:nvSpPr>
        <p:spPr>
          <a:xfrm>
            <a:off x="845280" y="274320"/>
            <a:ext cx="10515240" cy="773280"/>
          </a:xfrm>
          <a:prstGeom prst="rect">
            <a:avLst/>
          </a:prstGeom>
          <a:noFill/>
          <a:ln w="0">
            <a:noFill/>
          </a:ln>
        </p:spPr>
        <p:txBody>
          <a:bodyPr anchor="ctr">
            <a:noAutofit/>
          </a:bodyPr>
          <a:lstStyle/>
          <a:p>
            <a:pPr indent="0" algn="ctr">
              <a:lnSpc>
                <a:spcPct val="90000"/>
              </a:lnSpc>
              <a:buNone/>
            </a:pPr>
            <a:r>
              <a:rPr lang="hu-HU" sz="4400" b="0" u="sng" strike="noStrike" spc="-1" dirty="0">
                <a:solidFill>
                  <a:srgbClr val="000000"/>
                </a:solidFill>
                <a:uFillTx/>
                <a:latin typeface="Calibri Light"/>
              </a:rPr>
              <a:t>Relációs algebra korlátai</a:t>
            </a:r>
            <a:endParaRPr lang="hu-HU" sz="4400" b="0" strike="noStrike" spc="-1" dirty="0">
              <a:solidFill>
                <a:srgbClr val="000000"/>
              </a:solidFill>
              <a:latin typeface="Calibri"/>
            </a:endParaRPr>
          </a:p>
        </p:txBody>
      </p:sp>
      <p:sp>
        <p:nvSpPr>
          <p:cNvPr id="237" name="PlaceHolder 2"/>
          <p:cNvSpPr>
            <a:spLocks noGrp="1"/>
          </p:cNvSpPr>
          <p:nvPr>
            <p:ph/>
          </p:nvPr>
        </p:nvSpPr>
        <p:spPr>
          <a:xfrm>
            <a:off x="326571" y="1047600"/>
            <a:ext cx="11447949" cy="5409000"/>
          </a:xfrm>
          <a:prstGeom prst="rect">
            <a:avLst/>
          </a:prstGeom>
          <a:noFill/>
          <a:ln w="0">
            <a:noFill/>
          </a:ln>
        </p:spPr>
        <p:txBody>
          <a:bodyPr anchor="t">
            <a:normAutofit fontScale="83500" lnSpcReduction="20000"/>
          </a:bodyPr>
          <a:lstStyle/>
          <a:p>
            <a:pPr marL="223920" indent="-223920">
              <a:lnSpc>
                <a:spcPct val="120000"/>
              </a:lnSpc>
              <a:spcBef>
                <a:spcPts val="601"/>
              </a:spcBef>
              <a:buClr>
                <a:srgbClr val="000000"/>
              </a:buClr>
              <a:buFont typeface="Arial"/>
              <a:buChar char="•"/>
            </a:pPr>
            <a:r>
              <a:rPr lang="hu-HU" sz="2800" b="0" strike="noStrike" spc="-1" dirty="0">
                <a:solidFill>
                  <a:srgbClr val="000000"/>
                </a:solidFill>
                <a:latin typeface="Calibri"/>
              </a:rPr>
              <a:t>A relációs algebra </a:t>
            </a:r>
            <a:r>
              <a:rPr lang="hu-HU" sz="2800" b="0" u="sng" strike="noStrike" spc="-1" dirty="0">
                <a:solidFill>
                  <a:srgbClr val="000000"/>
                </a:solidFill>
                <a:uFillTx/>
                <a:latin typeface="Calibri"/>
              </a:rPr>
              <a:t>nem végezhet el számolást</a:t>
            </a:r>
            <a:r>
              <a:rPr lang="hu-HU" sz="2800" b="0" strike="noStrike" spc="-1" dirty="0">
                <a:solidFill>
                  <a:srgbClr val="000000"/>
                </a:solidFill>
                <a:latin typeface="Calibri"/>
              </a:rPr>
              <a:t>. Például, ha tudni akarjuk 10 l benzin árát azáltal, hogy feltételezve a benzin árának egy 10 százalékos növekedését, akkor nem használható relációs algebra.</a:t>
            </a:r>
          </a:p>
          <a:p>
            <a:pPr marL="223920" indent="-223920">
              <a:lnSpc>
                <a:spcPct val="120000"/>
              </a:lnSpc>
              <a:spcBef>
                <a:spcPts val="601"/>
              </a:spcBef>
              <a:buClr>
                <a:srgbClr val="000000"/>
              </a:buClr>
              <a:buFont typeface="Arial"/>
              <a:buChar char="•"/>
            </a:pPr>
            <a:r>
              <a:rPr lang="hu-HU" sz="2800" b="0" strike="noStrike" spc="-1" dirty="0">
                <a:solidFill>
                  <a:srgbClr val="000000"/>
                </a:solidFill>
                <a:latin typeface="Calibri"/>
              </a:rPr>
              <a:t>A relációs algebra </a:t>
            </a:r>
            <a:r>
              <a:rPr lang="hu-HU" sz="2800" b="0" u="sng" strike="noStrike" spc="-1" dirty="0">
                <a:solidFill>
                  <a:srgbClr val="000000"/>
                </a:solidFill>
                <a:uFillTx/>
                <a:latin typeface="Calibri"/>
              </a:rPr>
              <a:t>nem nyomtathat eredményeket különféle formátumokba</a:t>
            </a:r>
            <a:r>
              <a:rPr lang="hu-HU" sz="2800" b="0" strike="noStrike" spc="-1" dirty="0">
                <a:solidFill>
                  <a:srgbClr val="000000"/>
                </a:solidFill>
                <a:latin typeface="Calibri"/>
              </a:rPr>
              <a:t> vagy </a:t>
            </a:r>
            <a:r>
              <a:rPr lang="hu-HU" sz="2800" b="0" u="sng" strike="noStrike" spc="-1" dirty="0">
                <a:solidFill>
                  <a:srgbClr val="000000"/>
                </a:solidFill>
                <a:uFillTx/>
                <a:latin typeface="Calibri"/>
              </a:rPr>
              <a:t>nem rendezheti őket</a:t>
            </a:r>
            <a:r>
              <a:rPr lang="hu-HU" sz="2800" b="0" strike="noStrike" spc="-1" dirty="0">
                <a:solidFill>
                  <a:srgbClr val="000000"/>
                </a:solidFill>
                <a:latin typeface="Calibri"/>
              </a:rPr>
              <a:t>. Például rendezni akarjuk a termékek nevét növekvő sorrendben. Ezt nem lehet elvégezni relációs algebrában.</a:t>
            </a:r>
          </a:p>
          <a:p>
            <a:pPr marL="223920" indent="-223920">
              <a:lnSpc>
                <a:spcPct val="120000"/>
              </a:lnSpc>
              <a:spcBef>
                <a:spcPts val="601"/>
              </a:spcBef>
              <a:buClr>
                <a:srgbClr val="000000"/>
              </a:buClr>
              <a:buFont typeface="Arial"/>
              <a:buChar char="•"/>
            </a:pPr>
            <a:r>
              <a:rPr lang="hu-HU" sz="2800" b="0" strike="noStrike" spc="-1" dirty="0">
                <a:solidFill>
                  <a:srgbClr val="000000"/>
                </a:solidFill>
                <a:latin typeface="Calibri"/>
              </a:rPr>
              <a:t>Relációs algebra </a:t>
            </a:r>
            <a:r>
              <a:rPr lang="hu-HU" sz="2800" b="0" u="sng" strike="noStrike" spc="-1" dirty="0">
                <a:solidFill>
                  <a:srgbClr val="000000"/>
                </a:solidFill>
                <a:uFillTx/>
                <a:latin typeface="Calibri"/>
              </a:rPr>
              <a:t>nem tud végrehajtani összesítést</a:t>
            </a:r>
            <a:r>
              <a:rPr lang="hu-HU" sz="2800" b="0" strike="noStrike" spc="-1" dirty="0">
                <a:solidFill>
                  <a:srgbClr val="000000"/>
                </a:solidFill>
                <a:latin typeface="Calibri"/>
              </a:rPr>
              <a:t>. Például, ha azt akarjuk tudni, hogy mennyi ember dolgozik egy adott részlegben. Ezt a kérdés nem lehet végrehajtani relációs algebrával.</a:t>
            </a:r>
          </a:p>
          <a:p>
            <a:pPr marL="223920" indent="-223920">
              <a:lnSpc>
                <a:spcPct val="120000"/>
              </a:lnSpc>
              <a:spcBef>
                <a:spcPts val="601"/>
              </a:spcBef>
              <a:buClr>
                <a:srgbClr val="000000"/>
              </a:buClr>
              <a:buFont typeface="Arial"/>
              <a:buChar char="•"/>
            </a:pPr>
            <a:r>
              <a:rPr lang="hu-HU" sz="2800" b="0" strike="noStrike" spc="-1" dirty="0">
                <a:solidFill>
                  <a:srgbClr val="000000"/>
                </a:solidFill>
                <a:latin typeface="Calibri"/>
              </a:rPr>
              <a:t>A relációs algebra </a:t>
            </a:r>
            <a:r>
              <a:rPr lang="hu-HU" sz="2800" b="0" u="sng" strike="noStrike" spc="-1" dirty="0">
                <a:solidFill>
                  <a:srgbClr val="000000"/>
                </a:solidFill>
                <a:uFillTx/>
                <a:latin typeface="Calibri"/>
              </a:rPr>
              <a:t>nem módosíthatja az adatbázist</a:t>
            </a:r>
            <a:r>
              <a:rPr lang="hu-HU" sz="2800" b="0" strike="noStrike" spc="-1" dirty="0">
                <a:solidFill>
                  <a:srgbClr val="000000"/>
                </a:solidFill>
                <a:latin typeface="Calibri"/>
              </a:rPr>
              <a:t>. Például meg akarjuk az összes tisztviselő fizetését növelni 10%-</a:t>
            </a:r>
            <a:r>
              <a:rPr lang="hu-HU" sz="2800" b="0" strike="noStrike" spc="-1" dirty="0" err="1">
                <a:solidFill>
                  <a:srgbClr val="000000"/>
                </a:solidFill>
                <a:latin typeface="Calibri"/>
              </a:rPr>
              <a:t>kal</a:t>
            </a:r>
            <a:r>
              <a:rPr lang="hu-HU" sz="2800" b="0" strike="noStrike" spc="-1" dirty="0">
                <a:solidFill>
                  <a:srgbClr val="000000"/>
                </a:solidFill>
                <a:latin typeface="Calibri"/>
              </a:rPr>
              <a:t>. Ezt nem lehet a relációs algebrával.</a:t>
            </a:r>
          </a:p>
          <a:p>
            <a:pPr marL="223920" indent="-223920">
              <a:lnSpc>
                <a:spcPct val="120000"/>
              </a:lnSpc>
              <a:spcBef>
                <a:spcPts val="601"/>
              </a:spcBef>
              <a:buClr>
                <a:srgbClr val="000000"/>
              </a:buClr>
              <a:buFont typeface="Arial"/>
              <a:buChar char="•"/>
            </a:pPr>
            <a:r>
              <a:rPr lang="hu-HU" sz="2800" b="0" strike="noStrike" spc="-1" dirty="0">
                <a:solidFill>
                  <a:srgbClr val="000000"/>
                </a:solidFill>
                <a:latin typeface="Calibri"/>
              </a:rPr>
              <a:t>A relációs algebrában </a:t>
            </a:r>
            <a:r>
              <a:rPr lang="hu-HU" sz="2800" b="0" u="sng" strike="noStrike" spc="-1" dirty="0">
                <a:solidFill>
                  <a:srgbClr val="000000"/>
                </a:solidFill>
                <a:uFillTx/>
                <a:latin typeface="Calibri"/>
              </a:rPr>
              <a:t>nem lehet rekurzív feladatot megoldani</a:t>
            </a:r>
            <a:r>
              <a:rPr lang="hu-HU" sz="2800" b="0" u="sng" strike="noStrike" spc="-1" dirty="0" smtClean="0">
                <a:solidFill>
                  <a:srgbClr val="000000"/>
                </a:solidFill>
                <a:uFillTx/>
                <a:latin typeface="Calibri"/>
              </a:rPr>
              <a:t>.</a:t>
            </a:r>
            <a:br>
              <a:rPr lang="hu-HU" sz="2800" b="0" u="sng" strike="noStrike" spc="-1" dirty="0" smtClean="0">
                <a:solidFill>
                  <a:srgbClr val="000000"/>
                </a:solidFill>
                <a:uFillTx/>
                <a:latin typeface="Calibri"/>
              </a:rPr>
            </a:br>
            <a:r>
              <a:rPr lang="hu-HU" sz="2800" b="0" strike="noStrike" spc="-1" dirty="0" smtClean="0">
                <a:solidFill>
                  <a:srgbClr val="000000"/>
                </a:solidFill>
                <a:latin typeface="Calibri"/>
              </a:rPr>
              <a:t>Nézzük </a:t>
            </a:r>
            <a:r>
              <a:rPr lang="hu-HU" sz="2800" b="0" strike="noStrike" spc="-1" dirty="0">
                <a:solidFill>
                  <a:srgbClr val="000000"/>
                </a:solidFill>
                <a:latin typeface="Calibri"/>
              </a:rPr>
              <a:t>a következő feladatot. Találjuk meg valakinek az összes közvetlen és közvetett rokonát egy </a:t>
            </a:r>
            <a:r>
              <a:rPr lang="hu-HU" sz="2800" b="0" strike="noStrike" spc="-1" dirty="0" err="1">
                <a:solidFill>
                  <a:srgbClr val="000000"/>
                </a:solidFill>
                <a:latin typeface="Calibri"/>
              </a:rPr>
              <a:t>szülő,gyerek</a:t>
            </a:r>
            <a:r>
              <a:rPr lang="hu-HU" sz="2800" b="0" strike="noStrike" spc="-1" dirty="0">
                <a:solidFill>
                  <a:srgbClr val="000000"/>
                </a:solidFill>
                <a:latin typeface="Calibri"/>
              </a:rPr>
              <a:t> relációban! Ezt nem lehetséges általánosan a relációs algebrában megoldani csak konkrét mélységig.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PlaceHolder 1"/>
          <p:cNvSpPr>
            <a:spLocks noGrp="1"/>
          </p:cNvSpPr>
          <p:nvPr>
            <p:ph type="title"/>
          </p:nvPr>
        </p:nvSpPr>
        <p:spPr>
          <a:xfrm>
            <a:off x="880200" y="1368000"/>
            <a:ext cx="10515240" cy="1325160"/>
          </a:xfrm>
          <a:prstGeom prst="rect">
            <a:avLst/>
          </a:prstGeom>
          <a:noFill/>
          <a:ln w="0">
            <a:noFill/>
          </a:ln>
        </p:spPr>
        <p:txBody>
          <a:bodyPr anchor="ctr">
            <a:normAutofit/>
          </a:bodyPr>
          <a:lstStyle/>
          <a:p>
            <a:pPr indent="0" algn="ctr">
              <a:lnSpc>
                <a:spcPct val="90000"/>
              </a:lnSpc>
              <a:buNone/>
            </a:pPr>
            <a:r>
              <a:rPr lang="hu-HU" sz="4800" b="0" strike="noStrike" spc="-1">
                <a:solidFill>
                  <a:srgbClr val="000000"/>
                </a:solidFill>
                <a:latin typeface="Calibri Light"/>
              </a:rPr>
              <a:t>Gyakorlat 02</a:t>
            </a:r>
            <a:endParaRPr lang="hu-HU" sz="4800" b="0" strike="noStrike" spc="-1">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9" name="Tartalom helye 3"/>
          <p:cNvGraphicFramePr/>
          <p:nvPr/>
        </p:nvGraphicFramePr>
        <p:xfrm>
          <a:off x="510120" y="499680"/>
          <a:ext cx="11042640" cy="6339840"/>
        </p:xfrm>
        <a:graphic>
          <a:graphicData uri="http://schemas.openxmlformats.org/drawingml/2006/table">
            <a:tbl>
              <a:tblPr/>
              <a:tblGrid>
                <a:gridCol w="3144240">
                  <a:extLst>
                    <a:ext uri="{9D8B030D-6E8A-4147-A177-3AD203B41FA5}">
                      <a16:colId xmlns:a16="http://schemas.microsoft.com/office/drawing/2014/main" val="20000"/>
                    </a:ext>
                  </a:extLst>
                </a:gridCol>
                <a:gridCol w="7898400">
                  <a:extLst>
                    <a:ext uri="{9D8B030D-6E8A-4147-A177-3AD203B41FA5}">
                      <a16:colId xmlns:a16="http://schemas.microsoft.com/office/drawing/2014/main" val="20001"/>
                    </a:ext>
                  </a:extLst>
                </a:gridCol>
              </a:tblGrid>
              <a:tr h="414360">
                <a:tc>
                  <a:txBody>
                    <a:bodyPr/>
                    <a:lstStyle/>
                    <a:p>
                      <a:pPr algn="ctr">
                        <a:lnSpc>
                          <a:spcPct val="100000"/>
                        </a:lnSpc>
                      </a:pPr>
                      <a:r>
                        <a:rPr lang="hu-HU" sz="2800" b="1" strike="noStrike" spc="-1">
                          <a:solidFill>
                            <a:schemeClr val="lt1"/>
                          </a:solidFill>
                          <a:latin typeface="Calibri"/>
                        </a:rPr>
                        <a:t>rel alg</a:t>
                      </a:r>
                      <a:endParaRPr lang="hu-HU" sz="2800" b="0" strike="noStrike" spc="-1">
                        <a:solidFill>
                          <a:srgbClr val="000000"/>
                        </a:solidFill>
                        <a:latin typeface="Arial"/>
                      </a:endParaRPr>
                    </a:p>
                  </a:txBody>
                  <a:tcPr marL="64080" marR="6408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a:lnSpc>
                          <a:spcPct val="100000"/>
                        </a:lnSpc>
                      </a:pPr>
                      <a:r>
                        <a:rPr lang="hu-HU" sz="2800" b="1" strike="noStrike" spc="-1">
                          <a:solidFill>
                            <a:schemeClr val="lt1"/>
                          </a:solidFill>
                          <a:latin typeface="Calibri"/>
                        </a:rPr>
                        <a:t>SQL</a:t>
                      </a:r>
                      <a:endParaRPr lang="hu-HU" sz="2800" b="0" strike="noStrike" spc="-1">
                        <a:solidFill>
                          <a:srgbClr val="000000"/>
                        </a:solidFill>
                        <a:latin typeface="Arial"/>
                      </a:endParaRPr>
                    </a:p>
                  </a:txBody>
                  <a:tcPr marL="64080" marR="6408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462600">
                <a:tc>
                  <a:txBody>
                    <a:bodyPr/>
                    <a:lstStyle/>
                    <a:p>
                      <a:pPr>
                        <a:lnSpc>
                          <a:spcPct val="100000"/>
                        </a:lnSpc>
                      </a:pPr>
                      <a:r>
                        <a:rPr lang="hu-HU" sz="2800" b="0" strike="noStrike" spc="-1">
                          <a:solidFill>
                            <a:schemeClr val="dk1"/>
                          </a:solidFill>
                          <a:latin typeface="Calibri"/>
                        </a:rPr>
                        <a:t>R</a:t>
                      </a:r>
                      <a:endParaRPr lang="hu-HU" sz="2800" b="0" strike="noStrike" spc="-1">
                        <a:solidFill>
                          <a:srgbClr val="000000"/>
                        </a:solidFill>
                        <a:latin typeface="Arial"/>
                      </a:endParaRPr>
                    </a:p>
                  </a:txBody>
                  <a:tcPr marL="64080" marR="64080">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E9EFF7"/>
                    </a:solidFill>
                  </a:tcPr>
                </a:tc>
                <a:tc>
                  <a:txBody>
                    <a:bodyPr/>
                    <a:lstStyle/>
                    <a:p>
                      <a:pPr>
                        <a:lnSpc>
                          <a:spcPct val="100000"/>
                        </a:lnSpc>
                      </a:pPr>
                      <a:r>
                        <a:rPr lang="en-US" sz="2800" b="0" strike="noStrike" spc="-1">
                          <a:solidFill>
                            <a:schemeClr val="dk1"/>
                          </a:solidFill>
                          <a:latin typeface="Calibri"/>
                        </a:rPr>
                        <a:t>select</a:t>
                      </a:r>
                      <a:r>
                        <a:rPr lang="hu-HU" sz="2800" b="0" strike="noStrike" spc="-1">
                          <a:solidFill>
                            <a:schemeClr val="dk1"/>
                          </a:solidFill>
                          <a:latin typeface="Calibri"/>
                        </a:rPr>
                        <a:t> * </a:t>
                      </a:r>
                      <a:r>
                        <a:rPr lang="en-US" sz="2800" b="0" strike="noStrike" spc="-1">
                          <a:solidFill>
                            <a:schemeClr val="dk1"/>
                          </a:solidFill>
                          <a:latin typeface="Calibri"/>
                        </a:rPr>
                        <a:t>from</a:t>
                      </a:r>
                      <a:r>
                        <a:rPr lang="hu-HU" sz="2800" b="0" strike="noStrike" spc="-1">
                          <a:solidFill>
                            <a:schemeClr val="dk1"/>
                          </a:solidFill>
                          <a:latin typeface="Calibri"/>
                        </a:rPr>
                        <a:t> R;</a:t>
                      </a:r>
                      <a:endParaRPr lang="hu-HU" sz="2800" b="0" strike="noStrike" spc="-1">
                        <a:solidFill>
                          <a:srgbClr val="000000"/>
                        </a:solidFill>
                        <a:latin typeface="Arial"/>
                      </a:endParaRPr>
                    </a:p>
                  </a:txBody>
                  <a:tcPr marL="64080" marR="64080">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E9EFF7"/>
                    </a:solidFill>
                  </a:tcPr>
                </a:tc>
                <a:extLst>
                  <a:ext uri="{0D108BD9-81ED-4DB2-BD59-A6C34878D82A}">
                    <a16:rowId xmlns:a16="http://schemas.microsoft.com/office/drawing/2014/main" val="10001"/>
                  </a:ext>
                </a:extLst>
              </a:tr>
              <a:tr h="481680">
                <a:tc>
                  <a:txBody>
                    <a:bodyPr/>
                    <a:lstStyle/>
                    <a:p>
                      <a:pPr>
                        <a:lnSpc>
                          <a:spcPct val="100000"/>
                        </a:lnSpc>
                      </a:pPr>
                      <a:r>
                        <a:rPr lang="hu-HU" sz="2800" b="0" strike="noStrike" spc="-1">
                          <a:solidFill>
                            <a:schemeClr val="dk1"/>
                          </a:solidFill>
                          <a:latin typeface="Calibri"/>
                        </a:rPr>
                        <a:t>π</a:t>
                      </a:r>
                      <a:r>
                        <a:rPr lang="hu-HU" sz="2800" b="0" strike="noStrike" spc="-1" baseline="-25000">
                          <a:solidFill>
                            <a:schemeClr val="dk1"/>
                          </a:solidFill>
                          <a:latin typeface="Calibri"/>
                        </a:rPr>
                        <a:t>A1,A2, …, Ak</a:t>
                      </a:r>
                      <a:r>
                        <a:rPr lang="hu-HU" sz="2800" b="0" strike="noStrike" spc="-1">
                          <a:solidFill>
                            <a:schemeClr val="dk1"/>
                          </a:solidFill>
                          <a:latin typeface="Calibri"/>
                        </a:rPr>
                        <a:t>(R)</a:t>
                      </a:r>
                      <a:endParaRPr lang="hu-HU" sz="2800" b="0" strike="noStrike" spc="-1">
                        <a:solidFill>
                          <a:srgbClr val="000000"/>
                        </a:solidFill>
                        <a:latin typeface="Arial"/>
                      </a:endParaRPr>
                    </a:p>
                  </a:txBody>
                  <a:tcPr marL="64080" marR="640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lstStyle/>
                    <a:p>
                      <a:pPr>
                        <a:lnSpc>
                          <a:spcPct val="100000"/>
                        </a:lnSpc>
                      </a:pPr>
                      <a:r>
                        <a:rPr lang="en-US" sz="2800" b="0" strike="noStrike" spc="-1">
                          <a:solidFill>
                            <a:schemeClr val="dk1"/>
                          </a:solidFill>
                          <a:latin typeface="Calibri"/>
                        </a:rPr>
                        <a:t>select</a:t>
                      </a:r>
                      <a:r>
                        <a:rPr lang="hu-HU" sz="2800" b="0" strike="noStrike" spc="-1">
                          <a:solidFill>
                            <a:schemeClr val="dk1"/>
                          </a:solidFill>
                          <a:latin typeface="Calibri"/>
                        </a:rPr>
                        <a:t> </a:t>
                      </a:r>
                      <a:r>
                        <a:rPr lang="en-US" sz="2800" b="0" strike="noStrike" spc="-1">
                          <a:solidFill>
                            <a:schemeClr val="dk1"/>
                          </a:solidFill>
                          <a:latin typeface="Calibri"/>
                        </a:rPr>
                        <a:t>distinct</a:t>
                      </a:r>
                      <a:r>
                        <a:rPr lang="hu-HU" sz="2800" b="0" strike="noStrike" spc="-1">
                          <a:solidFill>
                            <a:schemeClr val="dk1"/>
                          </a:solidFill>
                          <a:latin typeface="Calibri"/>
                        </a:rPr>
                        <a:t> A1,A2, …, Ak </a:t>
                      </a:r>
                      <a:r>
                        <a:rPr lang="en-US" sz="2800" b="0" strike="noStrike" spc="-1">
                          <a:solidFill>
                            <a:schemeClr val="dk1"/>
                          </a:solidFill>
                          <a:latin typeface="Calibri"/>
                        </a:rPr>
                        <a:t>from</a:t>
                      </a:r>
                      <a:r>
                        <a:rPr lang="hu-HU" sz="2800" b="0" strike="noStrike" spc="-1">
                          <a:solidFill>
                            <a:schemeClr val="dk1"/>
                          </a:solidFill>
                          <a:latin typeface="Calibri"/>
                        </a:rPr>
                        <a:t> R;</a:t>
                      </a:r>
                      <a:endParaRPr lang="hu-HU" sz="2800" b="0" strike="noStrike" spc="-1">
                        <a:solidFill>
                          <a:srgbClr val="000000"/>
                        </a:solidFill>
                        <a:latin typeface="Arial"/>
                      </a:endParaRPr>
                    </a:p>
                  </a:txBody>
                  <a:tcPr marL="64080" marR="640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extLst>
                  <a:ext uri="{0D108BD9-81ED-4DB2-BD59-A6C34878D82A}">
                    <a16:rowId xmlns:a16="http://schemas.microsoft.com/office/drawing/2014/main" val="10002"/>
                  </a:ext>
                </a:extLst>
              </a:tr>
              <a:tr h="571680">
                <a:tc>
                  <a:txBody>
                    <a:bodyPr/>
                    <a:lstStyle/>
                    <a:p>
                      <a:pPr>
                        <a:lnSpc>
                          <a:spcPct val="100000"/>
                        </a:lnSpc>
                      </a:pPr>
                      <a:r>
                        <a:rPr lang="hu-HU" sz="3600" b="0" strike="noStrike" spc="-1">
                          <a:solidFill>
                            <a:schemeClr val="dk1"/>
                          </a:solidFill>
                          <a:latin typeface="Calibri"/>
                        </a:rPr>
                        <a:t>σ</a:t>
                      </a:r>
                      <a:r>
                        <a:rPr lang="hu-HU" sz="2800" b="0" strike="noStrike" spc="-1" baseline="-25000">
                          <a:solidFill>
                            <a:schemeClr val="dk1"/>
                          </a:solidFill>
                          <a:latin typeface="Calibri"/>
                        </a:rPr>
                        <a:t>feltétel</a:t>
                      </a:r>
                      <a:r>
                        <a:rPr lang="hu-HU" sz="2800" b="0" strike="noStrike" spc="-1">
                          <a:solidFill>
                            <a:schemeClr val="dk1"/>
                          </a:solidFill>
                          <a:latin typeface="Calibri"/>
                        </a:rPr>
                        <a:t> (R)</a:t>
                      </a:r>
                      <a:endParaRPr lang="hu-HU" sz="2800" b="0" strike="noStrike" spc="-1">
                        <a:solidFill>
                          <a:srgbClr val="000000"/>
                        </a:solidFill>
                        <a:latin typeface="Arial"/>
                      </a:endParaRPr>
                    </a:p>
                  </a:txBody>
                  <a:tcPr marL="64080" marR="640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lstStyle/>
                    <a:p>
                      <a:pPr>
                        <a:lnSpc>
                          <a:spcPct val="100000"/>
                        </a:lnSpc>
                      </a:pPr>
                      <a:r>
                        <a:rPr lang="en-US" sz="2800" b="0" strike="noStrike" spc="-1">
                          <a:solidFill>
                            <a:schemeClr val="dk1"/>
                          </a:solidFill>
                          <a:latin typeface="Calibri"/>
                        </a:rPr>
                        <a:t>select</a:t>
                      </a:r>
                      <a:r>
                        <a:rPr lang="hu-HU" sz="2800" b="0" strike="noStrike" spc="-1">
                          <a:solidFill>
                            <a:schemeClr val="dk1"/>
                          </a:solidFill>
                          <a:latin typeface="Calibri"/>
                        </a:rPr>
                        <a:t> * </a:t>
                      </a:r>
                      <a:r>
                        <a:rPr lang="en-US" sz="2800" b="0" strike="noStrike" spc="-1">
                          <a:solidFill>
                            <a:schemeClr val="dk1"/>
                          </a:solidFill>
                          <a:latin typeface="Calibri"/>
                        </a:rPr>
                        <a:t>from</a:t>
                      </a:r>
                      <a:r>
                        <a:rPr lang="hu-HU" sz="2800" b="0" strike="noStrike" spc="-1">
                          <a:solidFill>
                            <a:schemeClr val="dk1"/>
                          </a:solidFill>
                          <a:latin typeface="Calibri"/>
                        </a:rPr>
                        <a:t> R </a:t>
                      </a:r>
                      <a:r>
                        <a:rPr lang="en-US" sz="2800" b="0" strike="noStrike" spc="-1">
                          <a:solidFill>
                            <a:schemeClr val="dk1"/>
                          </a:solidFill>
                          <a:latin typeface="Calibri"/>
                        </a:rPr>
                        <a:t>where</a:t>
                      </a:r>
                      <a:r>
                        <a:rPr lang="hu-HU" sz="2800" b="0" strike="noStrike" spc="-1">
                          <a:solidFill>
                            <a:schemeClr val="dk1"/>
                          </a:solidFill>
                          <a:latin typeface="Calibri"/>
                        </a:rPr>
                        <a:t> feltétel;</a:t>
                      </a:r>
                      <a:endParaRPr lang="hu-HU" sz="2800" b="0" strike="noStrike" spc="-1">
                        <a:solidFill>
                          <a:srgbClr val="000000"/>
                        </a:solidFill>
                        <a:latin typeface="Arial"/>
                      </a:endParaRPr>
                    </a:p>
                  </a:txBody>
                  <a:tcPr marL="64080" marR="640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extLst>
                  <a:ext uri="{0D108BD9-81ED-4DB2-BD59-A6C34878D82A}">
                    <a16:rowId xmlns:a16="http://schemas.microsoft.com/office/drawing/2014/main" val="10003"/>
                  </a:ext>
                </a:extLst>
              </a:tr>
              <a:tr h="481680">
                <a:tc>
                  <a:txBody>
                    <a:bodyPr/>
                    <a:lstStyle/>
                    <a:p>
                      <a:pPr>
                        <a:lnSpc>
                          <a:spcPct val="100000"/>
                        </a:lnSpc>
                      </a:pPr>
                      <a:r>
                        <a:rPr lang="hu-HU" sz="2800" b="0" strike="noStrike" spc="-1">
                          <a:solidFill>
                            <a:schemeClr val="dk1"/>
                          </a:solidFill>
                          <a:latin typeface="Calibri"/>
                        </a:rPr>
                        <a:t>π</a:t>
                      </a:r>
                      <a:r>
                        <a:rPr lang="hu-HU" sz="2800" b="0" strike="noStrike" spc="-1" baseline="-25000">
                          <a:solidFill>
                            <a:schemeClr val="dk1"/>
                          </a:solidFill>
                          <a:latin typeface="Calibri"/>
                        </a:rPr>
                        <a:t>A1,A2,…Ak</a:t>
                      </a:r>
                      <a:r>
                        <a:rPr lang="hu-HU" sz="2800" b="0" strike="noStrike" spc="-1">
                          <a:solidFill>
                            <a:schemeClr val="dk1"/>
                          </a:solidFill>
                          <a:latin typeface="Calibri"/>
                        </a:rPr>
                        <a:t> (σ</a:t>
                      </a:r>
                      <a:r>
                        <a:rPr lang="hu-HU" sz="2800" b="0" strike="noStrike" spc="-1" baseline="-25000">
                          <a:solidFill>
                            <a:schemeClr val="dk1"/>
                          </a:solidFill>
                          <a:latin typeface="Calibri"/>
                        </a:rPr>
                        <a:t>feltétel</a:t>
                      </a:r>
                      <a:r>
                        <a:rPr lang="hu-HU" sz="2800" b="0" strike="noStrike" spc="-1">
                          <a:solidFill>
                            <a:schemeClr val="dk1"/>
                          </a:solidFill>
                          <a:latin typeface="Calibri"/>
                        </a:rPr>
                        <a:t> (R))</a:t>
                      </a:r>
                      <a:endParaRPr lang="hu-HU" sz="2800" b="0" strike="noStrike" spc="-1">
                        <a:solidFill>
                          <a:srgbClr val="000000"/>
                        </a:solidFill>
                        <a:latin typeface="Arial"/>
                      </a:endParaRPr>
                    </a:p>
                  </a:txBody>
                  <a:tcPr marL="64080" marR="640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lstStyle/>
                    <a:p>
                      <a:pPr>
                        <a:lnSpc>
                          <a:spcPct val="100000"/>
                        </a:lnSpc>
                      </a:pPr>
                      <a:r>
                        <a:rPr lang="en-US" sz="2800" b="0" strike="noStrike" spc="-1">
                          <a:solidFill>
                            <a:schemeClr val="dk1"/>
                          </a:solidFill>
                          <a:latin typeface="Calibri"/>
                        </a:rPr>
                        <a:t>select</a:t>
                      </a:r>
                      <a:r>
                        <a:rPr lang="hu-HU" sz="2800" b="0" strike="noStrike" spc="-1">
                          <a:solidFill>
                            <a:schemeClr val="dk1"/>
                          </a:solidFill>
                          <a:latin typeface="Calibri"/>
                        </a:rPr>
                        <a:t> </a:t>
                      </a:r>
                      <a:r>
                        <a:rPr lang="en-US" sz="2800" b="0" strike="noStrike" spc="-1">
                          <a:solidFill>
                            <a:schemeClr val="dk1"/>
                          </a:solidFill>
                          <a:latin typeface="Calibri"/>
                        </a:rPr>
                        <a:t>distinct</a:t>
                      </a:r>
                      <a:r>
                        <a:rPr lang="hu-HU" sz="2800" b="0" strike="noStrike" spc="-1">
                          <a:solidFill>
                            <a:schemeClr val="dk1"/>
                          </a:solidFill>
                          <a:latin typeface="Calibri"/>
                        </a:rPr>
                        <a:t> A1,A2, …, Ak </a:t>
                      </a:r>
                      <a:r>
                        <a:rPr lang="en-US" sz="2800" b="0" strike="noStrike" spc="-1">
                          <a:solidFill>
                            <a:schemeClr val="dk1"/>
                          </a:solidFill>
                          <a:latin typeface="Calibri"/>
                        </a:rPr>
                        <a:t>from</a:t>
                      </a:r>
                      <a:r>
                        <a:rPr lang="hu-HU" sz="2800" b="0" strike="noStrike" spc="-1">
                          <a:solidFill>
                            <a:schemeClr val="dk1"/>
                          </a:solidFill>
                          <a:latin typeface="Calibri"/>
                        </a:rPr>
                        <a:t> R </a:t>
                      </a:r>
                      <a:r>
                        <a:rPr lang="en-US" sz="2800" b="0" strike="noStrike" spc="-1">
                          <a:solidFill>
                            <a:schemeClr val="dk1"/>
                          </a:solidFill>
                          <a:latin typeface="Calibri"/>
                        </a:rPr>
                        <a:t>where</a:t>
                      </a:r>
                      <a:r>
                        <a:rPr lang="hu-HU" sz="2800" b="0" strike="noStrike" spc="-1">
                          <a:solidFill>
                            <a:schemeClr val="dk1"/>
                          </a:solidFill>
                          <a:latin typeface="Calibri"/>
                        </a:rPr>
                        <a:t> feltétel;</a:t>
                      </a:r>
                      <a:endParaRPr lang="hu-HU" sz="2800" b="0" strike="noStrike" spc="-1">
                        <a:solidFill>
                          <a:srgbClr val="000000"/>
                        </a:solidFill>
                        <a:latin typeface="Arial"/>
                      </a:endParaRPr>
                    </a:p>
                  </a:txBody>
                  <a:tcPr marL="64080" marR="640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extLst>
                  <a:ext uri="{0D108BD9-81ED-4DB2-BD59-A6C34878D82A}">
                    <a16:rowId xmlns:a16="http://schemas.microsoft.com/office/drawing/2014/main" val="10004"/>
                  </a:ext>
                </a:extLst>
              </a:tr>
              <a:tr h="515880">
                <a:tc>
                  <a:txBody>
                    <a:bodyPr/>
                    <a:lstStyle/>
                    <a:p>
                      <a:pPr>
                        <a:lnSpc>
                          <a:spcPct val="100000"/>
                        </a:lnSpc>
                      </a:pPr>
                      <a:r>
                        <a:rPr lang="hu-HU" sz="2800" b="0" strike="noStrike" spc="-1">
                          <a:solidFill>
                            <a:schemeClr val="dk1"/>
                          </a:solidFill>
                          <a:latin typeface="Calibri"/>
                        </a:rPr>
                        <a:t>R </a:t>
                      </a:r>
                      <a:r>
                        <a:rPr lang="hu-HU" sz="2800" b="0" strike="noStrike" spc="-1">
                          <a:solidFill>
                            <a:schemeClr val="dk1"/>
                          </a:solidFill>
                          <a:latin typeface="Symbol"/>
                        </a:rPr>
                        <a:t></a:t>
                      </a:r>
                      <a:r>
                        <a:rPr lang="hu-HU" sz="2800" b="0" strike="noStrike" spc="-1">
                          <a:solidFill>
                            <a:schemeClr val="dk1"/>
                          </a:solidFill>
                          <a:latin typeface="Calibri"/>
                        </a:rPr>
                        <a:t> S</a:t>
                      </a:r>
                      <a:endParaRPr lang="hu-HU" sz="2800" b="0" strike="noStrike" spc="-1">
                        <a:solidFill>
                          <a:srgbClr val="000000"/>
                        </a:solidFill>
                        <a:latin typeface="Arial"/>
                      </a:endParaRPr>
                    </a:p>
                  </a:txBody>
                  <a:tcPr marL="64080" marR="640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lstStyle/>
                    <a:p>
                      <a:pPr>
                        <a:lnSpc>
                          <a:spcPct val="100000"/>
                        </a:lnSpc>
                      </a:pPr>
                      <a:r>
                        <a:rPr lang="en-US" sz="2800" b="0" strike="noStrike" spc="-1">
                          <a:solidFill>
                            <a:schemeClr val="dk1"/>
                          </a:solidFill>
                          <a:latin typeface="Calibri"/>
                        </a:rPr>
                        <a:t>select</a:t>
                      </a:r>
                      <a:r>
                        <a:rPr lang="hu-HU" sz="2800" b="0" strike="noStrike" spc="-1">
                          <a:solidFill>
                            <a:schemeClr val="dk1"/>
                          </a:solidFill>
                          <a:latin typeface="Calibri"/>
                        </a:rPr>
                        <a:t> * </a:t>
                      </a:r>
                      <a:r>
                        <a:rPr lang="en-US" sz="2800" b="0" strike="noStrike" spc="-1">
                          <a:solidFill>
                            <a:schemeClr val="dk1"/>
                          </a:solidFill>
                          <a:latin typeface="Calibri"/>
                        </a:rPr>
                        <a:t>from</a:t>
                      </a:r>
                      <a:r>
                        <a:rPr lang="hu-HU" sz="2800" b="0" strike="noStrike" spc="-1">
                          <a:solidFill>
                            <a:schemeClr val="dk1"/>
                          </a:solidFill>
                          <a:latin typeface="Calibri"/>
                        </a:rPr>
                        <a:t> R </a:t>
                      </a:r>
                      <a:r>
                        <a:rPr lang="en-US" sz="2800" b="0" strike="noStrike" spc="-1">
                          <a:solidFill>
                            <a:schemeClr val="dk1"/>
                          </a:solidFill>
                          <a:latin typeface="Calibri"/>
                        </a:rPr>
                        <a:t>union</a:t>
                      </a:r>
                      <a:r>
                        <a:rPr lang="hu-HU" sz="2800" b="0" strike="noStrike" spc="-1">
                          <a:solidFill>
                            <a:schemeClr val="dk1"/>
                          </a:solidFill>
                          <a:latin typeface="Calibri"/>
                        </a:rPr>
                        <a:t> </a:t>
                      </a:r>
                      <a:r>
                        <a:rPr lang="en-US" sz="2800" b="0" strike="noStrike" spc="-1">
                          <a:solidFill>
                            <a:schemeClr val="dk1"/>
                          </a:solidFill>
                          <a:latin typeface="Calibri"/>
                        </a:rPr>
                        <a:t>select</a:t>
                      </a:r>
                      <a:r>
                        <a:rPr lang="hu-HU" sz="2800" b="0" strike="noStrike" spc="-1">
                          <a:solidFill>
                            <a:schemeClr val="dk1"/>
                          </a:solidFill>
                          <a:latin typeface="Calibri"/>
                        </a:rPr>
                        <a:t> * </a:t>
                      </a:r>
                      <a:r>
                        <a:rPr lang="en-US" sz="2800" b="0" strike="noStrike" spc="-1">
                          <a:solidFill>
                            <a:schemeClr val="dk1"/>
                          </a:solidFill>
                          <a:latin typeface="Calibri"/>
                        </a:rPr>
                        <a:t>from</a:t>
                      </a:r>
                      <a:r>
                        <a:rPr lang="hu-HU" sz="2800" b="0" strike="noStrike" spc="-1">
                          <a:solidFill>
                            <a:schemeClr val="dk1"/>
                          </a:solidFill>
                          <a:latin typeface="Calibri"/>
                        </a:rPr>
                        <a:t> S;</a:t>
                      </a:r>
                      <a:endParaRPr lang="hu-HU" sz="2800" b="0" strike="noStrike" spc="-1">
                        <a:solidFill>
                          <a:srgbClr val="000000"/>
                        </a:solidFill>
                        <a:latin typeface="Arial"/>
                      </a:endParaRPr>
                    </a:p>
                  </a:txBody>
                  <a:tcPr marL="64080" marR="640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extLst>
                  <a:ext uri="{0D108BD9-81ED-4DB2-BD59-A6C34878D82A}">
                    <a16:rowId xmlns:a16="http://schemas.microsoft.com/office/drawing/2014/main" val="10005"/>
                  </a:ext>
                </a:extLst>
              </a:tr>
              <a:tr h="481680">
                <a:tc>
                  <a:txBody>
                    <a:bodyPr/>
                    <a:lstStyle/>
                    <a:p>
                      <a:pPr>
                        <a:lnSpc>
                          <a:spcPct val="100000"/>
                        </a:lnSpc>
                      </a:pPr>
                      <a:r>
                        <a:rPr lang="hu-HU" sz="2800" b="0" strike="noStrike" spc="-1">
                          <a:solidFill>
                            <a:schemeClr val="dk1"/>
                          </a:solidFill>
                          <a:latin typeface="Calibri"/>
                        </a:rPr>
                        <a:t>R </a:t>
                      </a:r>
                      <a:r>
                        <a:rPr lang="hu-HU" sz="2800" b="0" strike="noStrike" spc="-1">
                          <a:solidFill>
                            <a:schemeClr val="dk1"/>
                          </a:solidFill>
                          <a:latin typeface="Symbol"/>
                        </a:rPr>
                        <a:t></a:t>
                      </a:r>
                      <a:r>
                        <a:rPr lang="hu-HU" sz="2800" b="0" strike="noStrike" spc="-1">
                          <a:solidFill>
                            <a:schemeClr val="dk1"/>
                          </a:solidFill>
                          <a:latin typeface="Calibri"/>
                        </a:rPr>
                        <a:t> S</a:t>
                      </a:r>
                      <a:endParaRPr lang="hu-HU" sz="2800" b="0" strike="noStrike" spc="-1">
                        <a:solidFill>
                          <a:srgbClr val="000000"/>
                        </a:solidFill>
                        <a:latin typeface="Arial"/>
                      </a:endParaRPr>
                    </a:p>
                  </a:txBody>
                  <a:tcPr marL="64080" marR="640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lstStyle/>
                    <a:p>
                      <a:pPr>
                        <a:lnSpc>
                          <a:spcPct val="100000"/>
                        </a:lnSpc>
                      </a:pPr>
                      <a:r>
                        <a:rPr lang="en-US" sz="2800" b="0" strike="noStrike" spc="-1">
                          <a:solidFill>
                            <a:schemeClr val="dk1"/>
                          </a:solidFill>
                          <a:latin typeface="Calibri"/>
                        </a:rPr>
                        <a:t>select</a:t>
                      </a:r>
                      <a:r>
                        <a:rPr lang="hu-HU" sz="2800" b="0" strike="noStrike" spc="-1">
                          <a:solidFill>
                            <a:schemeClr val="dk1"/>
                          </a:solidFill>
                          <a:latin typeface="Calibri"/>
                        </a:rPr>
                        <a:t> * </a:t>
                      </a:r>
                      <a:r>
                        <a:rPr lang="en-US" sz="2800" b="0" strike="noStrike" spc="-1">
                          <a:solidFill>
                            <a:schemeClr val="dk1"/>
                          </a:solidFill>
                          <a:latin typeface="Calibri"/>
                        </a:rPr>
                        <a:t>from</a:t>
                      </a:r>
                      <a:r>
                        <a:rPr lang="hu-HU" sz="2800" b="0" strike="noStrike" spc="-1">
                          <a:solidFill>
                            <a:schemeClr val="dk1"/>
                          </a:solidFill>
                          <a:latin typeface="Calibri"/>
                        </a:rPr>
                        <a:t> R </a:t>
                      </a:r>
                      <a:r>
                        <a:rPr lang="en-US" sz="2800" b="0" strike="noStrike" spc="-1">
                          <a:solidFill>
                            <a:schemeClr val="dk1"/>
                          </a:solidFill>
                          <a:latin typeface="Calibri"/>
                        </a:rPr>
                        <a:t>intersect</a:t>
                      </a:r>
                      <a:r>
                        <a:rPr lang="hu-HU" sz="2800" b="0" strike="noStrike" spc="-1">
                          <a:solidFill>
                            <a:schemeClr val="dk1"/>
                          </a:solidFill>
                          <a:latin typeface="Calibri"/>
                        </a:rPr>
                        <a:t> </a:t>
                      </a:r>
                      <a:r>
                        <a:rPr lang="en-US" sz="2800" b="0" strike="noStrike" spc="-1">
                          <a:solidFill>
                            <a:schemeClr val="dk1"/>
                          </a:solidFill>
                          <a:latin typeface="Calibri"/>
                        </a:rPr>
                        <a:t>select</a:t>
                      </a:r>
                      <a:r>
                        <a:rPr lang="hu-HU" sz="2800" b="0" strike="noStrike" spc="-1">
                          <a:solidFill>
                            <a:schemeClr val="dk1"/>
                          </a:solidFill>
                          <a:latin typeface="Calibri"/>
                        </a:rPr>
                        <a:t> * </a:t>
                      </a:r>
                      <a:r>
                        <a:rPr lang="en-US" sz="2800" b="0" strike="noStrike" spc="-1">
                          <a:solidFill>
                            <a:schemeClr val="dk1"/>
                          </a:solidFill>
                          <a:latin typeface="Calibri"/>
                        </a:rPr>
                        <a:t>from</a:t>
                      </a:r>
                      <a:r>
                        <a:rPr lang="hu-HU" sz="2800" b="0" strike="noStrike" spc="-1">
                          <a:solidFill>
                            <a:schemeClr val="dk1"/>
                          </a:solidFill>
                          <a:latin typeface="Calibri"/>
                        </a:rPr>
                        <a:t> S;</a:t>
                      </a:r>
                      <a:endParaRPr lang="hu-HU" sz="2800" b="0" strike="noStrike" spc="-1">
                        <a:solidFill>
                          <a:srgbClr val="000000"/>
                        </a:solidFill>
                        <a:latin typeface="Arial"/>
                      </a:endParaRPr>
                    </a:p>
                  </a:txBody>
                  <a:tcPr marL="64080" marR="640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extLst>
                  <a:ext uri="{0D108BD9-81ED-4DB2-BD59-A6C34878D82A}">
                    <a16:rowId xmlns:a16="http://schemas.microsoft.com/office/drawing/2014/main" val="10006"/>
                  </a:ext>
                </a:extLst>
              </a:tr>
              <a:tr h="481680">
                <a:tc>
                  <a:txBody>
                    <a:bodyPr/>
                    <a:lstStyle/>
                    <a:p>
                      <a:pPr>
                        <a:lnSpc>
                          <a:spcPct val="100000"/>
                        </a:lnSpc>
                      </a:pPr>
                      <a:r>
                        <a:rPr lang="hu-HU" sz="2800" b="0" strike="noStrike" spc="-1">
                          <a:solidFill>
                            <a:schemeClr val="dk1"/>
                          </a:solidFill>
                          <a:latin typeface="Calibri"/>
                        </a:rPr>
                        <a:t>R </a:t>
                      </a:r>
                      <a:r>
                        <a:rPr lang="hu-HU" sz="2800" b="0" strike="noStrike" spc="-1">
                          <a:solidFill>
                            <a:schemeClr val="dk1"/>
                          </a:solidFill>
                          <a:latin typeface="Symbol"/>
                        </a:rPr>
                        <a:t></a:t>
                      </a:r>
                      <a:r>
                        <a:rPr lang="hu-HU" sz="2800" b="0" strike="noStrike" spc="-1">
                          <a:solidFill>
                            <a:schemeClr val="dk1"/>
                          </a:solidFill>
                          <a:latin typeface="Calibri"/>
                        </a:rPr>
                        <a:t> S</a:t>
                      </a:r>
                      <a:endParaRPr lang="hu-HU" sz="2800" b="0" strike="noStrike" spc="-1">
                        <a:solidFill>
                          <a:srgbClr val="000000"/>
                        </a:solidFill>
                        <a:latin typeface="Arial"/>
                      </a:endParaRPr>
                    </a:p>
                  </a:txBody>
                  <a:tcPr marL="64080" marR="640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lstStyle/>
                    <a:p>
                      <a:pPr>
                        <a:lnSpc>
                          <a:spcPct val="100000"/>
                        </a:lnSpc>
                      </a:pPr>
                      <a:r>
                        <a:rPr lang="en-US" sz="2800" b="0" strike="noStrike" spc="-1">
                          <a:solidFill>
                            <a:schemeClr val="dk1"/>
                          </a:solidFill>
                          <a:latin typeface="Calibri"/>
                        </a:rPr>
                        <a:t>select</a:t>
                      </a:r>
                      <a:r>
                        <a:rPr lang="hu-HU" sz="2800" b="0" strike="noStrike" spc="-1">
                          <a:solidFill>
                            <a:schemeClr val="dk1"/>
                          </a:solidFill>
                          <a:latin typeface="Calibri"/>
                        </a:rPr>
                        <a:t> * </a:t>
                      </a:r>
                      <a:r>
                        <a:rPr lang="en-US" sz="2800" b="0" strike="noStrike" spc="-1">
                          <a:solidFill>
                            <a:schemeClr val="dk1"/>
                          </a:solidFill>
                          <a:latin typeface="Calibri"/>
                        </a:rPr>
                        <a:t>from</a:t>
                      </a:r>
                      <a:r>
                        <a:rPr lang="hu-HU" sz="2800" b="0" strike="noStrike" spc="-1">
                          <a:solidFill>
                            <a:schemeClr val="dk1"/>
                          </a:solidFill>
                          <a:latin typeface="Calibri"/>
                        </a:rPr>
                        <a:t> R  </a:t>
                      </a:r>
                      <a:r>
                        <a:rPr lang="en-US" sz="2800" b="0" strike="noStrike" spc="-1">
                          <a:solidFill>
                            <a:schemeClr val="dk1"/>
                          </a:solidFill>
                          <a:latin typeface="Calibri"/>
                        </a:rPr>
                        <a:t>except</a:t>
                      </a:r>
                      <a:r>
                        <a:rPr lang="hu-HU" sz="2800" b="0" strike="noStrike" spc="-1">
                          <a:solidFill>
                            <a:schemeClr val="dk1"/>
                          </a:solidFill>
                          <a:latin typeface="Calibri"/>
                        </a:rPr>
                        <a:t>  </a:t>
                      </a:r>
                      <a:r>
                        <a:rPr lang="en-US" sz="2800" b="0" strike="noStrike" spc="-1">
                          <a:solidFill>
                            <a:schemeClr val="dk1"/>
                          </a:solidFill>
                          <a:latin typeface="Calibri"/>
                        </a:rPr>
                        <a:t>select</a:t>
                      </a:r>
                      <a:r>
                        <a:rPr lang="hu-HU" sz="2800" b="0" strike="noStrike" spc="-1">
                          <a:solidFill>
                            <a:schemeClr val="dk1"/>
                          </a:solidFill>
                          <a:latin typeface="Calibri"/>
                        </a:rPr>
                        <a:t> * </a:t>
                      </a:r>
                      <a:r>
                        <a:rPr lang="en-US" sz="2800" b="0" strike="noStrike" spc="-1">
                          <a:solidFill>
                            <a:schemeClr val="dk1"/>
                          </a:solidFill>
                          <a:latin typeface="Calibri"/>
                        </a:rPr>
                        <a:t>from</a:t>
                      </a:r>
                      <a:r>
                        <a:rPr lang="hu-HU" sz="2800" b="0" strike="noStrike" spc="-1">
                          <a:solidFill>
                            <a:schemeClr val="dk1"/>
                          </a:solidFill>
                          <a:latin typeface="Calibri"/>
                        </a:rPr>
                        <a:t> S; </a:t>
                      </a:r>
                      <a:r>
                        <a:rPr lang="hu-HU" sz="1800" b="0" strike="noStrike" spc="-1">
                          <a:solidFill>
                            <a:schemeClr val="dk1"/>
                          </a:solidFill>
                          <a:latin typeface="Calibri"/>
                        </a:rPr>
                        <a:t>(MINUS)) </a:t>
                      </a:r>
                      <a:endParaRPr lang="hu-HU" sz="1800" b="0" strike="noStrike" spc="-1">
                        <a:solidFill>
                          <a:srgbClr val="000000"/>
                        </a:solidFill>
                        <a:latin typeface="Arial"/>
                      </a:endParaRPr>
                    </a:p>
                  </a:txBody>
                  <a:tcPr marL="64080" marR="640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extLst>
                  <a:ext uri="{0D108BD9-81ED-4DB2-BD59-A6C34878D82A}">
                    <a16:rowId xmlns:a16="http://schemas.microsoft.com/office/drawing/2014/main" val="10007"/>
                  </a:ext>
                </a:extLst>
              </a:tr>
              <a:tr h="481680">
                <a:tc>
                  <a:txBody>
                    <a:bodyPr/>
                    <a:lstStyle/>
                    <a:p>
                      <a:pPr>
                        <a:lnSpc>
                          <a:spcPct val="100000"/>
                        </a:lnSpc>
                      </a:pPr>
                      <a:r>
                        <a:rPr lang="hu-HU" sz="2800" b="0" strike="noStrike" spc="-1">
                          <a:solidFill>
                            <a:schemeClr val="dk1"/>
                          </a:solidFill>
                          <a:latin typeface="Calibri"/>
                        </a:rPr>
                        <a:t>R X S</a:t>
                      </a:r>
                      <a:endParaRPr lang="hu-HU" sz="2800" b="0" strike="noStrike" spc="-1">
                        <a:solidFill>
                          <a:srgbClr val="000000"/>
                        </a:solidFill>
                        <a:latin typeface="Arial"/>
                      </a:endParaRPr>
                    </a:p>
                  </a:txBody>
                  <a:tcPr marL="64080" marR="640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lstStyle/>
                    <a:p>
                      <a:pPr>
                        <a:lnSpc>
                          <a:spcPct val="100000"/>
                        </a:lnSpc>
                      </a:pPr>
                      <a:r>
                        <a:rPr lang="en-US" sz="2800" b="0" strike="noStrike" spc="-1">
                          <a:solidFill>
                            <a:schemeClr val="dk1"/>
                          </a:solidFill>
                          <a:latin typeface="Calibri"/>
                        </a:rPr>
                        <a:t>select</a:t>
                      </a:r>
                      <a:r>
                        <a:rPr lang="hu-HU" sz="2800" b="0" strike="noStrike" spc="-1">
                          <a:solidFill>
                            <a:schemeClr val="dk1"/>
                          </a:solidFill>
                          <a:latin typeface="Calibri"/>
                        </a:rPr>
                        <a:t> * </a:t>
                      </a:r>
                      <a:r>
                        <a:rPr lang="en-US" sz="2800" b="0" strike="noStrike" spc="-1">
                          <a:solidFill>
                            <a:schemeClr val="dk1"/>
                          </a:solidFill>
                          <a:latin typeface="Calibri"/>
                        </a:rPr>
                        <a:t>from</a:t>
                      </a:r>
                      <a:r>
                        <a:rPr lang="hu-HU" sz="2800" b="0" strike="noStrike" spc="-1">
                          <a:solidFill>
                            <a:schemeClr val="dk1"/>
                          </a:solidFill>
                          <a:latin typeface="Calibri"/>
                        </a:rPr>
                        <a:t> R </a:t>
                      </a:r>
                      <a:r>
                        <a:rPr lang="en-US" sz="2800" b="0" strike="noStrike" spc="-1">
                          <a:solidFill>
                            <a:schemeClr val="dk1"/>
                          </a:solidFill>
                          <a:latin typeface="Calibri"/>
                        </a:rPr>
                        <a:t>cross</a:t>
                      </a:r>
                      <a:r>
                        <a:rPr lang="hu-HU" sz="2800" b="0" strike="noStrike" spc="-1">
                          <a:solidFill>
                            <a:schemeClr val="dk1"/>
                          </a:solidFill>
                          <a:latin typeface="Calibri"/>
                        </a:rPr>
                        <a:t> </a:t>
                      </a:r>
                      <a:r>
                        <a:rPr lang="en-US" sz="2800" b="0" strike="noStrike" spc="-1">
                          <a:solidFill>
                            <a:schemeClr val="dk1"/>
                          </a:solidFill>
                          <a:latin typeface="Calibri"/>
                        </a:rPr>
                        <a:t>join</a:t>
                      </a:r>
                      <a:r>
                        <a:rPr lang="hu-HU" sz="2800" b="0" strike="noStrike" spc="-1">
                          <a:solidFill>
                            <a:schemeClr val="dk1"/>
                          </a:solidFill>
                          <a:latin typeface="Calibri"/>
                        </a:rPr>
                        <a:t> S;  vagy </a:t>
                      </a:r>
                      <a:r>
                        <a:rPr lang="en-US" sz="2800" b="0" strike="noStrike" spc="-1">
                          <a:solidFill>
                            <a:schemeClr val="dk1"/>
                          </a:solidFill>
                          <a:latin typeface="Calibri"/>
                        </a:rPr>
                        <a:t>select</a:t>
                      </a:r>
                      <a:r>
                        <a:rPr lang="hu-HU" sz="2800" b="0" strike="noStrike" spc="-1">
                          <a:solidFill>
                            <a:schemeClr val="dk1"/>
                          </a:solidFill>
                          <a:latin typeface="Calibri"/>
                        </a:rPr>
                        <a:t> * </a:t>
                      </a:r>
                      <a:r>
                        <a:rPr lang="en-US" sz="2800" b="0" strike="noStrike" spc="-1">
                          <a:solidFill>
                            <a:schemeClr val="dk1"/>
                          </a:solidFill>
                          <a:latin typeface="Calibri"/>
                        </a:rPr>
                        <a:t>from</a:t>
                      </a:r>
                      <a:r>
                        <a:rPr lang="hu-HU" sz="2800" b="0" strike="noStrike" spc="-1">
                          <a:solidFill>
                            <a:schemeClr val="dk1"/>
                          </a:solidFill>
                          <a:latin typeface="Calibri"/>
                        </a:rPr>
                        <a:t> R , S;</a:t>
                      </a:r>
                      <a:endParaRPr lang="hu-HU" sz="2800" b="0" strike="noStrike" spc="-1">
                        <a:solidFill>
                          <a:srgbClr val="000000"/>
                        </a:solidFill>
                        <a:latin typeface="Arial"/>
                      </a:endParaRPr>
                    </a:p>
                  </a:txBody>
                  <a:tcPr marL="64080" marR="640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extLst>
                  <a:ext uri="{0D108BD9-81ED-4DB2-BD59-A6C34878D82A}">
                    <a16:rowId xmlns:a16="http://schemas.microsoft.com/office/drawing/2014/main" val="10008"/>
                  </a:ext>
                </a:extLst>
              </a:tr>
              <a:tr h="481680">
                <a:tc>
                  <a:txBody>
                    <a:bodyPr/>
                    <a:lstStyle/>
                    <a:p>
                      <a:pPr>
                        <a:lnSpc>
                          <a:spcPct val="100000"/>
                        </a:lnSpc>
                      </a:pPr>
                      <a:r>
                        <a:rPr lang="hu-HU" sz="2800" b="0" strike="noStrike" spc="-1">
                          <a:solidFill>
                            <a:schemeClr val="dk1"/>
                          </a:solidFill>
                          <a:latin typeface="Calibri"/>
                        </a:rPr>
                        <a:t>R </a:t>
                      </a:r>
                      <a:r>
                        <a:rPr lang="hu-HU" sz="2800" b="0" strike="noStrike" spc="-80">
                          <a:solidFill>
                            <a:schemeClr val="dk1"/>
                          </a:solidFill>
                          <a:latin typeface="Calibri"/>
                        </a:rPr>
                        <a:t>|X</a:t>
                      </a:r>
                      <a:r>
                        <a:rPr lang="hu-HU" sz="2800" b="0" strike="noStrike" spc="-1">
                          <a:solidFill>
                            <a:schemeClr val="dk1"/>
                          </a:solidFill>
                          <a:latin typeface="Calibri"/>
                        </a:rPr>
                        <a:t>| S</a:t>
                      </a:r>
                      <a:endParaRPr lang="hu-HU" sz="2800" b="0" strike="noStrike" spc="-1">
                        <a:solidFill>
                          <a:srgbClr val="000000"/>
                        </a:solidFill>
                        <a:latin typeface="Arial"/>
                      </a:endParaRPr>
                    </a:p>
                  </a:txBody>
                  <a:tcPr marL="64080" marR="640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lstStyle/>
                    <a:p>
                      <a:pPr>
                        <a:lnSpc>
                          <a:spcPct val="100000"/>
                        </a:lnSpc>
                      </a:pPr>
                      <a:r>
                        <a:rPr lang="en-US" sz="2800" b="0" strike="noStrike" spc="-1">
                          <a:solidFill>
                            <a:schemeClr val="dk1"/>
                          </a:solidFill>
                          <a:latin typeface="Calibri"/>
                        </a:rPr>
                        <a:t>select</a:t>
                      </a:r>
                      <a:r>
                        <a:rPr lang="hu-HU" sz="2800" b="0" strike="noStrike" spc="-1">
                          <a:solidFill>
                            <a:schemeClr val="dk1"/>
                          </a:solidFill>
                          <a:latin typeface="Calibri"/>
                        </a:rPr>
                        <a:t> * </a:t>
                      </a:r>
                      <a:r>
                        <a:rPr lang="en-US" sz="2800" b="0" strike="noStrike" spc="-1">
                          <a:solidFill>
                            <a:schemeClr val="dk1"/>
                          </a:solidFill>
                          <a:latin typeface="Calibri"/>
                        </a:rPr>
                        <a:t>from</a:t>
                      </a:r>
                      <a:r>
                        <a:rPr lang="hu-HU" sz="2800" b="0" strike="noStrike" spc="-1">
                          <a:solidFill>
                            <a:schemeClr val="dk1"/>
                          </a:solidFill>
                          <a:latin typeface="Calibri"/>
                        </a:rPr>
                        <a:t> R </a:t>
                      </a:r>
                      <a:r>
                        <a:rPr lang="en-US" sz="2800" b="0" strike="noStrike" spc="-1">
                          <a:solidFill>
                            <a:schemeClr val="dk1"/>
                          </a:solidFill>
                          <a:latin typeface="Calibri"/>
                        </a:rPr>
                        <a:t>natural</a:t>
                      </a:r>
                      <a:r>
                        <a:rPr lang="hu-HU" sz="2800" b="0" strike="noStrike" spc="-1">
                          <a:solidFill>
                            <a:schemeClr val="dk1"/>
                          </a:solidFill>
                          <a:latin typeface="Calibri"/>
                        </a:rPr>
                        <a:t> </a:t>
                      </a:r>
                      <a:r>
                        <a:rPr lang="en-US" sz="2800" b="0" strike="noStrike" spc="-1">
                          <a:solidFill>
                            <a:schemeClr val="dk1"/>
                          </a:solidFill>
                          <a:latin typeface="Calibri"/>
                        </a:rPr>
                        <a:t>join</a:t>
                      </a:r>
                      <a:r>
                        <a:rPr lang="hu-HU" sz="2800" b="0" strike="noStrike" spc="-1">
                          <a:solidFill>
                            <a:schemeClr val="dk1"/>
                          </a:solidFill>
                          <a:latin typeface="Calibri"/>
                        </a:rPr>
                        <a:t> S;</a:t>
                      </a:r>
                      <a:endParaRPr lang="hu-HU" sz="2800" b="0" strike="noStrike" spc="-1">
                        <a:solidFill>
                          <a:srgbClr val="000000"/>
                        </a:solidFill>
                        <a:latin typeface="Arial"/>
                      </a:endParaRPr>
                    </a:p>
                  </a:txBody>
                  <a:tcPr marL="64080" marR="640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extLst>
                  <a:ext uri="{0D108BD9-81ED-4DB2-BD59-A6C34878D82A}">
                    <a16:rowId xmlns:a16="http://schemas.microsoft.com/office/drawing/2014/main" val="10009"/>
                  </a:ext>
                </a:extLst>
              </a:tr>
              <a:tr h="481680">
                <a:tc>
                  <a:txBody>
                    <a:bodyPr/>
                    <a:lstStyle/>
                    <a:p>
                      <a:pPr>
                        <a:lnSpc>
                          <a:spcPct val="100000"/>
                        </a:lnSpc>
                      </a:pPr>
                      <a:r>
                        <a:rPr lang="hu-HU" sz="2800" b="0" strike="noStrike" spc="-1">
                          <a:solidFill>
                            <a:schemeClr val="dk1"/>
                          </a:solidFill>
                          <a:latin typeface="Calibri"/>
                        </a:rPr>
                        <a:t>R X</a:t>
                      </a:r>
                      <a:r>
                        <a:rPr lang="hu-HU" sz="2800" b="0" strike="noStrike" spc="-1" baseline="-25000">
                          <a:solidFill>
                            <a:schemeClr val="dk1"/>
                          </a:solidFill>
                          <a:latin typeface="Calibri"/>
                        </a:rPr>
                        <a:t>feltétel</a:t>
                      </a:r>
                      <a:r>
                        <a:rPr lang="hu-HU" sz="2800" b="0" strike="noStrike" spc="-1">
                          <a:solidFill>
                            <a:schemeClr val="dk1"/>
                          </a:solidFill>
                          <a:latin typeface="Calibri"/>
                        </a:rPr>
                        <a:t> S</a:t>
                      </a:r>
                      <a:endParaRPr lang="hu-HU" sz="2800" b="0" strike="noStrike" spc="-1">
                        <a:solidFill>
                          <a:srgbClr val="000000"/>
                        </a:solidFill>
                        <a:latin typeface="Arial"/>
                      </a:endParaRPr>
                    </a:p>
                  </a:txBody>
                  <a:tcPr marL="64080" marR="640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lstStyle/>
                    <a:p>
                      <a:pPr>
                        <a:lnSpc>
                          <a:spcPct val="100000"/>
                        </a:lnSpc>
                      </a:pPr>
                      <a:r>
                        <a:rPr lang="en-US" sz="2800" b="0" strike="noStrike" spc="-1">
                          <a:solidFill>
                            <a:schemeClr val="dk1"/>
                          </a:solidFill>
                          <a:latin typeface="Calibri"/>
                        </a:rPr>
                        <a:t>select</a:t>
                      </a:r>
                      <a:r>
                        <a:rPr lang="hu-HU" sz="2800" b="0" strike="noStrike" spc="-1">
                          <a:solidFill>
                            <a:schemeClr val="dk1"/>
                          </a:solidFill>
                          <a:latin typeface="Calibri"/>
                        </a:rPr>
                        <a:t> * </a:t>
                      </a:r>
                      <a:r>
                        <a:rPr lang="en-US" sz="2800" b="0" strike="noStrike" spc="-1">
                          <a:solidFill>
                            <a:schemeClr val="dk1"/>
                          </a:solidFill>
                          <a:latin typeface="Calibri"/>
                        </a:rPr>
                        <a:t>from</a:t>
                      </a:r>
                      <a:r>
                        <a:rPr lang="hu-HU" sz="2800" b="0" strike="noStrike" spc="-1">
                          <a:solidFill>
                            <a:schemeClr val="dk1"/>
                          </a:solidFill>
                          <a:latin typeface="Calibri"/>
                        </a:rPr>
                        <a:t> R, S </a:t>
                      </a:r>
                      <a:r>
                        <a:rPr lang="en-US" sz="2800" b="0" strike="noStrike" spc="-1">
                          <a:solidFill>
                            <a:schemeClr val="dk1"/>
                          </a:solidFill>
                          <a:latin typeface="Calibri"/>
                        </a:rPr>
                        <a:t>where</a:t>
                      </a:r>
                      <a:r>
                        <a:rPr lang="hu-HU" sz="2800" b="0" strike="noStrike" spc="-1">
                          <a:solidFill>
                            <a:schemeClr val="dk1"/>
                          </a:solidFill>
                          <a:latin typeface="Calibri"/>
                        </a:rPr>
                        <a:t> feltétel;</a:t>
                      </a:r>
                      <a:endParaRPr lang="hu-HU" sz="2800" b="0" strike="noStrike" spc="-1">
                        <a:solidFill>
                          <a:srgbClr val="000000"/>
                        </a:solidFill>
                        <a:latin typeface="Arial"/>
                      </a:endParaRPr>
                    </a:p>
                  </a:txBody>
                  <a:tcPr marL="64080" marR="640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extLst>
                  <a:ext uri="{0D108BD9-81ED-4DB2-BD59-A6C34878D82A}">
                    <a16:rowId xmlns:a16="http://schemas.microsoft.com/office/drawing/2014/main" val="10010"/>
                  </a:ext>
                </a:extLst>
              </a:tr>
              <a:tr h="481680">
                <a:tc>
                  <a:txBody>
                    <a:bodyPr/>
                    <a:lstStyle/>
                    <a:p>
                      <a:pPr>
                        <a:lnSpc>
                          <a:spcPct val="100000"/>
                        </a:lnSpc>
                      </a:pPr>
                      <a:r>
                        <a:rPr lang="hu-HU" sz="2800" b="0" strike="noStrike" spc="-1">
                          <a:solidFill>
                            <a:schemeClr val="dk1"/>
                          </a:solidFill>
                          <a:latin typeface="Calibri"/>
                        </a:rPr>
                        <a:t>ρ</a:t>
                      </a:r>
                      <a:r>
                        <a:rPr lang="hu-HU" sz="2800" b="0" strike="noStrike" spc="-1" baseline="-25000">
                          <a:solidFill>
                            <a:schemeClr val="dk1"/>
                          </a:solidFill>
                          <a:latin typeface="Calibri"/>
                        </a:rPr>
                        <a:t>S(X1,X2,…,Xn)</a:t>
                      </a:r>
                      <a:r>
                        <a:rPr lang="hu-HU" sz="2800" b="0" strike="noStrike" spc="-1">
                          <a:solidFill>
                            <a:schemeClr val="dk1"/>
                          </a:solidFill>
                          <a:latin typeface="Calibri"/>
                        </a:rPr>
                        <a:t>(R)</a:t>
                      </a:r>
                      <a:endParaRPr lang="hu-HU" sz="2800" b="0" strike="noStrike" spc="-1">
                        <a:solidFill>
                          <a:srgbClr val="000000"/>
                        </a:solidFill>
                        <a:latin typeface="Arial"/>
                      </a:endParaRPr>
                    </a:p>
                  </a:txBody>
                  <a:tcPr marL="64080" marR="640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lstStyle/>
                    <a:p>
                      <a:pPr>
                        <a:lnSpc>
                          <a:spcPct val="100000"/>
                        </a:lnSpc>
                      </a:pPr>
                      <a:r>
                        <a:rPr lang="en-US" sz="2800" b="0" strike="noStrike" spc="-1">
                          <a:solidFill>
                            <a:schemeClr val="dk1"/>
                          </a:solidFill>
                          <a:latin typeface="Calibri"/>
                        </a:rPr>
                        <a:t>select</a:t>
                      </a:r>
                      <a:r>
                        <a:rPr lang="hu-HU" sz="2800" b="0" strike="noStrike" spc="-1">
                          <a:solidFill>
                            <a:schemeClr val="dk1"/>
                          </a:solidFill>
                          <a:latin typeface="Calibri"/>
                        </a:rPr>
                        <a:t> A1 X1, A2 X2, …, An Xn </a:t>
                      </a:r>
                      <a:r>
                        <a:rPr lang="en-US" sz="2800" b="0" strike="noStrike" spc="-1">
                          <a:solidFill>
                            <a:schemeClr val="dk1"/>
                          </a:solidFill>
                          <a:latin typeface="Calibri"/>
                        </a:rPr>
                        <a:t>from</a:t>
                      </a:r>
                      <a:r>
                        <a:rPr lang="hu-HU" sz="2800" b="0" strike="noStrike" spc="-1">
                          <a:solidFill>
                            <a:schemeClr val="dk1"/>
                          </a:solidFill>
                          <a:latin typeface="Calibri"/>
                        </a:rPr>
                        <a:t> R S</a:t>
                      </a:r>
                      <a:endParaRPr lang="hu-HU" sz="2800" b="0" strike="noStrike" spc="-1">
                        <a:solidFill>
                          <a:srgbClr val="000000"/>
                        </a:solidFill>
                        <a:latin typeface="Arial"/>
                      </a:endParaRPr>
                    </a:p>
                  </a:txBody>
                  <a:tcPr marL="64080" marR="6408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PlaceHolder 1"/>
          <p:cNvSpPr>
            <a:spLocks noGrp="1"/>
          </p:cNvSpPr>
          <p:nvPr>
            <p:ph/>
          </p:nvPr>
        </p:nvSpPr>
        <p:spPr>
          <a:xfrm>
            <a:off x="632880" y="457200"/>
            <a:ext cx="10919520" cy="5855400"/>
          </a:xfrm>
          <a:prstGeom prst="rect">
            <a:avLst/>
          </a:prstGeom>
          <a:noFill/>
          <a:ln w="0">
            <a:noFill/>
          </a:ln>
        </p:spPr>
        <p:txBody>
          <a:bodyPr anchor="t">
            <a:normAutofit fontScale="92500"/>
          </a:bodyPr>
          <a:lstStyle/>
          <a:p>
            <a:pPr indent="0">
              <a:lnSpc>
                <a:spcPct val="100000"/>
              </a:lnSpc>
              <a:spcAft>
                <a:spcPts val="1199"/>
              </a:spcAft>
              <a:buNone/>
              <a:tabLst>
                <a:tab pos="0" algn="l"/>
              </a:tabLst>
            </a:pPr>
            <a:r>
              <a:rPr lang="hu-HU" sz="2800" b="1" strike="noStrike" spc="-1" dirty="0">
                <a:solidFill>
                  <a:srgbClr val="000000"/>
                </a:solidFill>
                <a:latin typeface="Calibri"/>
              </a:rPr>
              <a:t>Reláció:  SZ(N, GY)</a:t>
            </a:r>
            <a:endParaRPr lang="hu-HU" sz="2800" b="0" strike="noStrike" spc="-1" dirty="0">
              <a:solidFill>
                <a:srgbClr val="000000"/>
              </a:solidFill>
              <a:latin typeface="Calibri"/>
            </a:endParaRPr>
          </a:p>
          <a:p>
            <a:pPr marL="0" indent="0">
              <a:lnSpc>
                <a:spcPct val="100000"/>
              </a:lnSpc>
              <a:buClr>
                <a:srgbClr val="000000"/>
              </a:buClr>
              <a:buNone/>
              <a:tabLst>
                <a:tab pos="0" algn="l"/>
              </a:tabLst>
            </a:pPr>
            <a:r>
              <a:rPr lang="hu-HU" spc="-1" dirty="0" smtClean="0">
                <a:solidFill>
                  <a:srgbClr val="000000"/>
                </a:solidFill>
                <a:latin typeface="Calibri"/>
              </a:rPr>
              <a:t>1. Melyek</a:t>
            </a:r>
            <a:r>
              <a:rPr lang="hu-HU" sz="2800" b="0" strike="noStrike" spc="-1" dirty="0" smtClean="0">
                <a:solidFill>
                  <a:srgbClr val="000000"/>
                </a:solidFill>
                <a:latin typeface="Calibri"/>
              </a:rPr>
              <a:t> </a:t>
            </a:r>
            <a:r>
              <a:rPr lang="hu-HU" sz="2800" b="0" strike="noStrike" spc="-1" dirty="0">
                <a:solidFill>
                  <a:srgbClr val="000000"/>
                </a:solidFill>
                <a:latin typeface="Calibri"/>
              </a:rPr>
              <a:t>azok a gyümölcsök, amelyeket ’Micimackó’ szeret?</a:t>
            </a:r>
          </a:p>
          <a:p>
            <a:pPr marL="365040" indent="0">
              <a:lnSpc>
                <a:spcPct val="100000"/>
              </a:lnSpc>
              <a:buNone/>
              <a:tabLst>
                <a:tab pos="0" algn="l"/>
              </a:tabLst>
            </a:pPr>
            <a:r>
              <a:rPr lang="hu-HU" sz="2800" b="0" strike="noStrike" spc="-1" dirty="0">
                <a:solidFill>
                  <a:srgbClr val="000000"/>
                </a:solidFill>
                <a:latin typeface="Calibri"/>
              </a:rPr>
              <a:t>∏</a:t>
            </a:r>
            <a:r>
              <a:rPr lang="hu-HU" sz="2800" b="0" strike="noStrike" spc="-1" baseline="-25000" dirty="0">
                <a:solidFill>
                  <a:srgbClr val="000000"/>
                </a:solidFill>
                <a:latin typeface="Calibri"/>
              </a:rPr>
              <a:t>GY</a:t>
            </a:r>
            <a:r>
              <a:rPr lang="hu-HU" sz="2800" b="0" strike="noStrike" spc="-1" dirty="0">
                <a:solidFill>
                  <a:srgbClr val="000000"/>
                </a:solidFill>
                <a:latin typeface="Calibri"/>
              </a:rPr>
              <a:t>(</a:t>
            </a:r>
            <a:r>
              <a:rPr lang="hu-HU" sz="2800" b="0" strike="noStrike" spc="-1" dirty="0" err="1">
                <a:solidFill>
                  <a:srgbClr val="000000"/>
                </a:solidFill>
                <a:latin typeface="Calibri"/>
              </a:rPr>
              <a:t>σ</a:t>
            </a:r>
            <a:r>
              <a:rPr lang="hu-HU" sz="2800" b="0" strike="noStrike" spc="-1" baseline="-25000" dirty="0" err="1">
                <a:solidFill>
                  <a:srgbClr val="000000"/>
                </a:solidFill>
                <a:latin typeface="Calibri"/>
              </a:rPr>
              <a:t>N</a:t>
            </a:r>
            <a:r>
              <a:rPr lang="hu-HU" sz="2800" b="0" strike="noStrike" spc="-1" dirty="0">
                <a:solidFill>
                  <a:srgbClr val="000000"/>
                </a:solidFill>
                <a:latin typeface="Calibri"/>
              </a:rPr>
              <a:t>='Micimackó'(SZ))</a:t>
            </a:r>
          </a:p>
          <a:p>
            <a:pPr marL="365040" indent="0">
              <a:lnSpc>
                <a:spcPct val="100000"/>
              </a:lnSpc>
              <a:buNone/>
              <a:tabLst>
                <a:tab pos="0" algn="l"/>
              </a:tabLst>
            </a:pPr>
            <a:r>
              <a:rPr lang="en-US" sz="2800" b="0" strike="noStrike" spc="-1" dirty="0">
                <a:solidFill>
                  <a:srgbClr val="000000"/>
                </a:solidFill>
                <a:latin typeface="Calibri"/>
              </a:rPr>
              <a:t>select</a:t>
            </a:r>
            <a:r>
              <a:rPr lang="hu-HU" sz="2800" b="0" strike="noStrike" spc="-1" dirty="0">
                <a:solidFill>
                  <a:srgbClr val="000000"/>
                </a:solidFill>
                <a:latin typeface="Calibri"/>
              </a:rPr>
              <a:t> </a:t>
            </a:r>
            <a:r>
              <a:rPr lang="en-US" sz="2800" b="0" strike="noStrike" spc="-1" dirty="0">
                <a:solidFill>
                  <a:srgbClr val="000000"/>
                </a:solidFill>
                <a:latin typeface="Calibri"/>
              </a:rPr>
              <a:t>distinct</a:t>
            </a:r>
            <a:r>
              <a:rPr lang="hu-HU" sz="2800" b="0" strike="noStrike" spc="-1" dirty="0">
                <a:solidFill>
                  <a:srgbClr val="000000"/>
                </a:solidFill>
                <a:latin typeface="Calibri"/>
              </a:rPr>
              <a:t> mit </a:t>
            </a:r>
            <a:r>
              <a:rPr lang="en-US" sz="2800" b="0" strike="noStrike" spc="-1" dirty="0">
                <a:solidFill>
                  <a:srgbClr val="000000"/>
                </a:solidFill>
                <a:latin typeface="Calibri"/>
              </a:rPr>
              <a:t>from</a:t>
            </a:r>
            <a:r>
              <a:rPr lang="hu-HU" sz="2800" b="0" strike="noStrike" spc="-1" dirty="0">
                <a:solidFill>
                  <a:srgbClr val="000000"/>
                </a:solidFill>
                <a:latin typeface="Calibri"/>
              </a:rPr>
              <a:t> </a:t>
            </a:r>
            <a:r>
              <a:rPr lang="hu-HU" sz="2800" b="0" strike="noStrike" spc="-1" dirty="0" err="1">
                <a:solidFill>
                  <a:srgbClr val="000000"/>
                </a:solidFill>
                <a:latin typeface="Calibri"/>
              </a:rPr>
              <a:t>sz</a:t>
            </a:r>
            <a:r>
              <a:rPr lang="hu-HU" sz="2800" b="0" strike="noStrike" spc="-1" dirty="0">
                <a:solidFill>
                  <a:srgbClr val="000000"/>
                </a:solidFill>
                <a:latin typeface="Calibri"/>
              </a:rPr>
              <a:t> </a:t>
            </a:r>
            <a:r>
              <a:rPr lang="en-US" sz="2800" b="0" strike="noStrike" spc="-1" dirty="0">
                <a:solidFill>
                  <a:srgbClr val="000000"/>
                </a:solidFill>
                <a:latin typeface="Calibri"/>
              </a:rPr>
              <a:t>where</a:t>
            </a:r>
            <a:r>
              <a:rPr lang="hu-HU" sz="2800" b="0" strike="noStrike" spc="-1" dirty="0">
                <a:solidFill>
                  <a:srgbClr val="000000"/>
                </a:solidFill>
                <a:latin typeface="Calibri"/>
              </a:rPr>
              <a:t> ki = </a:t>
            </a:r>
            <a:r>
              <a:rPr lang="en-US" sz="2800" b="0" strike="noStrike" spc="-1" dirty="0">
                <a:solidFill>
                  <a:srgbClr val="000000"/>
                </a:solidFill>
                <a:latin typeface="Calibri"/>
              </a:rPr>
              <a:t>'</a:t>
            </a:r>
            <a:r>
              <a:rPr lang="hu-HU" sz="2800" b="0" strike="noStrike" spc="-1" dirty="0">
                <a:solidFill>
                  <a:srgbClr val="000000"/>
                </a:solidFill>
                <a:latin typeface="Calibri"/>
              </a:rPr>
              <a:t>M</a:t>
            </a:r>
            <a:r>
              <a:rPr lang="en-US" sz="2800" b="0" strike="noStrike" spc="-1" dirty="0" err="1">
                <a:solidFill>
                  <a:srgbClr val="000000"/>
                </a:solidFill>
                <a:latin typeface="Calibri"/>
              </a:rPr>
              <a:t>icimackó</a:t>
            </a:r>
            <a:r>
              <a:rPr lang="hu-HU" sz="2800" b="0" strike="noStrike" spc="-1" dirty="0" smtClean="0">
                <a:solidFill>
                  <a:srgbClr val="000000"/>
                </a:solidFill>
                <a:latin typeface="Calibri"/>
              </a:rPr>
              <a:t>';</a:t>
            </a:r>
          </a:p>
          <a:p>
            <a:pPr marL="276225" indent="-276225">
              <a:lnSpc>
                <a:spcPct val="100000"/>
              </a:lnSpc>
              <a:buNone/>
            </a:pPr>
            <a:r>
              <a:rPr lang="hu-HU" sz="2800" b="0" strike="noStrike" spc="-1" dirty="0" smtClean="0">
                <a:solidFill>
                  <a:srgbClr val="000000"/>
                </a:solidFill>
                <a:latin typeface="Calibri"/>
              </a:rPr>
              <a:t>2</a:t>
            </a:r>
            <a:r>
              <a:rPr lang="hu-HU" sz="2800" b="0" strike="noStrike" spc="-1" dirty="0">
                <a:solidFill>
                  <a:srgbClr val="000000"/>
                </a:solidFill>
                <a:latin typeface="Calibri"/>
              </a:rPr>
              <a:t>. Melyek azok a gyümölcsök, amelyeket ’Micimackó’ </a:t>
            </a:r>
            <a:r>
              <a:rPr lang="hu-HU" sz="2800" b="0" u="sng" strike="noStrike" spc="-1" dirty="0">
                <a:solidFill>
                  <a:srgbClr val="000000"/>
                </a:solidFill>
                <a:uFillTx/>
                <a:latin typeface="Calibri"/>
              </a:rPr>
              <a:t>nem</a:t>
            </a:r>
            <a:r>
              <a:rPr lang="hu-HU" sz="2800" b="0" strike="noStrike" spc="-1" dirty="0">
                <a:solidFill>
                  <a:srgbClr val="000000"/>
                </a:solidFill>
                <a:latin typeface="Calibri"/>
              </a:rPr>
              <a:t> szeret? (de valaki más igen. Mit esznek Micimackó barátai</a:t>
            </a:r>
            <a:r>
              <a:rPr lang="hu-HU" sz="2800" b="0" strike="noStrike" spc="-1" dirty="0" smtClean="0">
                <a:solidFill>
                  <a:srgbClr val="000000"/>
                </a:solidFill>
                <a:latin typeface="Calibri"/>
              </a:rPr>
              <a:t>?)</a:t>
            </a:r>
          </a:p>
          <a:p>
            <a:pPr marL="276225" indent="-276225">
              <a:lnSpc>
                <a:spcPct val="100000"/>
              </a:lnSpc>
              <a:buNone/>
            </a:pPr>
            <a:r>
              <a:rPr lang="hu-HU" sz="2800" b="0" strike="noStrike" spc="-1" dirty="0" smtClean="0">
                <a:solidFill>
                  <a:srgbClr val="000000"/>
                </a:solidFill>
                <a:latin typeface="Calibri"/>
              </a:rPr>
              <a:t>3</a:t>
            </a:r>
            <a:r>
              <a:rPr lang="hu-HU" sz="2800" b="0" strike="noStrike" spc="-1" dirty="0">
                <a:solidFill>
                  <a:srgbClr val="000000"/>
                </a:solidFill>
                <a:latin typeface="Calibri"/>
              </a:rPr>
              <a:t>. Melyek azok a gyümölcsök, amelyeket valaki szeret és nem csak egyedül Micimackó?</a:t>
            </a:r>
          </a:p>
          <a:p>
            <a:pPr marL="0" indent="0">
              <a:lnSpc>
                <a:spcPct val="100000"/>
              </a:lnSpc>
              <a:buNone/>
              <a:tabLst>
                <a:tab pos="0" algn="l"/>
              </a:tabLst>
            </a:pPr>
            <a:r>
              <a:rPr lang="hu-HU" sz="2800" b="0" strike="noStrike" spc="-1" dirty="0">
                <a:solidFill>
                  <a:srgbClr val="000000"/>
                </a:solidFill>
                <a:latin typeface="Calibri"/>
              </a:rPr>
              <a:t>4. Kik azok akik </a:t>
            </a:r>
            <a:r>
              <a:rPr lang="hu-HU" sz="2800" b="0" u="sng" strike="noStrike" spc="-1" dirty="0">
                <a:solidFill>
                  <a:srgbClr val="000000"/>
                </a:solidFill>
                <a:uFillTx/>
                <a:latin typeface="Calibri"/>
              </a:rPr>
              <a:t>legalább</a:t>
            </a:r>
            <a:r>
              <a:rPr lang="hu-HU" sz="2800" b="0" strike="noStrike" spc="-1" dirty="0">
                <a:solidFill>
                  <a:srgbClr val="000000"/>
                </a:solidFill>
                <a:latin typeface="Calibri"/>
              </a:rPr>
              <a:t> azokat a gyümölcsöket szereti, mint Micimackó?</a:t>
            </a:r>
          </a:p>
          <a:p>
            <a:pPr marL="0" indent="0">
              <a:lnSpc>
                <a:spcPct val="100000"/>
              </a:lnSpc>
              <a:buNone/>
              <a:tabLst>
                <a:tab pos="0" algn="l"/>
              </a:tabLst>
            </a:pPr>
            <a:r>
              <a:rPr lang="hu-HU" sz="2800" b="0" strike="noStrike" spc="-1" dirty="0">
                <a:solidFill>
                  <a:srgbClr val="000000"/>
                </a:solidFill>
                <a:latin typeface="Calibri"/>
              </a:rPr>
              <a:t>5. Kik azok, aki </a:t>
            </a:r>
            <a:r>
              <a:rPr lang="hu-HU" sz="2800" b="0" u="sng" strike="noStrike" spc="-1" dirty="0">
                <a:solidFill>
                  <a:srgbClr val="000000"/>
                </a:solidFill>
                <a:uFillTx/>
                <a:latin typeface="Calibri"/>
              </a:rPr>
              <a:t>legfeljebb</a:t>
            </a:r>
            <a:r>
              <a:rPr lang="hu-HU" sz="2800" b="0" strike="noStrike" spc="-1" dirty="0">
                <a:solidFill>
                  <a:srgbClr val="000000"/>
                </a:solidFill>
                <a:latin typeface="Calibri"/>
              </a:rPr>
              <a:t> azokat a gyümölcsöket szeretik, mint Micimackó?</a:t>
            </a:r>
          </a:p>
          <a:p>
            <a:pPr marL="0" indent="0">
              <a:lnSpc>
                <a:spcPct val="100000"/>
              </a:lnSpc>
              <a:buNone/>
              <a:tabLst>
                <a:tab pos="0" algn="l"/>
              </a:tabLst>
            </a:pPr>
            <a:r>
              <a:rPr lang="hu-HU" sz="2800" b="0" strike="noStrike" spc="-1" dirty="0">
                <a:solidFill>
                  <a:srgbClr val="000000"/>
                </a:solidFill>
                <a:latin typeface="Calibri"/>
              </a:rPr>
              <a:t>6. Kik azok, akik </a:t>
            </a:r>
            <a:r>
              <a:rPr lang="hu-HU" sz="2800" b="0" u="sng" strike="noStrike" spc="-1" dirty="0">
                <a:solidFill>
                  <a:srgbClr val="000000"/>
                </a:solidFill>
                <a:uFillTx/>
                <a:latin typeface="Calibri"/>
              </a:rPr>
              <a:t>pontosan</a:t>
            </a:r>
            <a:r>
              <a:rPr lang="hu-HU" sz="2800" b="0" strike="noStrike" spc="-1" dirty="0">
                <a:solidFill>
                  <a:srgbClr val="000000"/>
                </a:solidFill>
                <a:latin typeface="Calibri"/>
              </a:rPr>
              <a:t> azokat a gyümölcsöket szereti, mint Micimackó?</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PlaceHolder 1"/>
          <p:cNvSpPr>
            <a:spLocks noGrp="1"/>
          </p:cNvSpPr>
          <p:nvPr>
            <p:ph/>
          </p:nvPr>
        </p:nvSpPr>
        <p:spPr>
          <a:xfrm>
            <a:off x="845280" y="492480"/>
            <a:ext cx="10515240" cy="5687280"/>
          </a:xfrm>
          <a:prstGeom prst="rect">
            <a:avLst/>
          </a:prstGeom>
          <a:noFill/>
          <a:ln w="0">
            <a:noFill/>
          </a:ln>
        </p:spPr>
        <p:txBody>
          <a:bodyPr anchor="t">
            <a:normAutofit/>
          </a:bodyPr>
          <a:lstStyle/>
          <a:p>
            <a:pPr marL="228600" indent="-228600">
              <a:lnSpc>
                <a:spcPct val="90000"/>
              </a:lnSpc>
              <a:spcBef>
                <a:spcPts val="1001"/>
              </a:spcBef>
              <a:buClr>
                <a:srgbClr val="000000"/>
              </a:buClr>
              <a:buFont typeface="Arial"/>
              <a:buChar char="•"/>
            </a:pPr>
            <a:r>
              <a:rPr lang="hu-HU" sz="2800" b="0" strike="noStrike" spc="-1">
                <a:solidFill>
                  <a:srgbClr val="000000"/>
                </a:solidFill>
                <a:latin typeface="Calibri"/>
              </a:rPr>
              <a:t>7. Kik szeretik az almát?</a:t>
            </a:r>
          </a:p>
          <a:p>
            <a:pPr marL="228600" indent="-228600">
              <a:lnSpc>
                <a:spcPct val="90000"/>
              </a:lnSpc>
              <a:spcBef>
                <a:spcPts val="1001"/>
              </a:spcBef>
              <a:buClr>
                <a:srgbClr val="000000"/>
              </a:buClr>
              <a:buFont typeface="Arial"/>
              <a:buChar char="•"/>
            </a:pPr>
            <a:r>
              <a:rPr lang="hu-HU" sz="2800" b="0" strike="noStrike" spc="-1">
                <a:solidFill>
                  <a:srgbClr val="000000"/>
                </a:solidFill>
                <a:latin typeface="Calibri"/>
              </a:rPr>
              <a:t>8. Kik </a:t>
            </a:r>
            <a:r>
              <a:rPr lang="hu-HU" sz="2800" b="0" u="sng" strike="noStrike" spc="-1">
                <a:solidFill>
                  <a:srgbClr val="000000"/>
                </a:solidFill>
                <a:uFillTx/>
                <a:latin typeface="Calibri"/>
              </a:rPr>
              <a:t>nem</a:t>
            </a:r>
            <a:r>
              <a:rPr lang="hu-HU" sz="2800" b="0" strike="noStrike" spc="-1">
                <a:solidFill>
                  <a:srgbClr val="000000"/>
                </a:solidFill>
                <a:latin typeface="Calibri"/>
              </a:rPr>
              <a:t> szeretik az almát (de valami mást igen)?</a:t>
            </a:r>
          </a:p>
          <a:p>
            <a:pPr marL="228600" indent="-228600">
              <a:lnSpc>
                <a:spcPct val="90000"/>
              </a:lnSpc>
              <a:spcBef>
                <a:spcPts val="1001"/>
              </a:spcBef>
              <a:buClr>
                <a:srgbClr val="000000"/>
              </a:buClr>
              <a:buFont typeface="Arial"/>
              <a:buChar char="•"/>
            </a:pPr>
            <a:r>
              <a:rPr lang="hu-HU" sz="2800" b="0" strike="noStrike" spc="-1">
                <a:solidFill>
                  <a:srgbClr val="000000"/>
                </a:solidFill>
                <a:latin typeface="Calibri"/>
              </a:rPr>
              <a:t>9. Kik azok, akik szeretnek legalább egy almán kívüli gyümölcsöt? </a:t>
            </a:r>
          </a:p>
          <a:p>
            <a:pPr marL="228600" indent="-228600">
              <a:lnSpc>
                <a:spcPct val="90000"/>
              </a:lnSpc>
              <a:spcBef>
                <a:spcPts val="1001"/>
              </a:spcBef>
              <a:buClr>
                <a:srgbClr val="000000"/>
              </a:buClr>
              <a:buFont typeface="Arial"/>
              <a:buChar char="•"/>
            </a:pPr>
            <a:r>
              <a:rPr lang="hu-HU" sz="2800" b="0" strike="noStrike" spc="-1">
                <a:solidFill>
                  <a:srgbClr val="000000"/>
                </a:solidFill>
                <a:latin typeface="Calibri"/>
              </a:rPr>
              <a:t>10. Kik szeretik az almát és a diót is?</a:t>
            </a:r>
          </a:p>
          <a:p>
            <a:pPr marL="228600" indent="-228600">
              <a:lnSpc>
                <a:spcPct val="90000"/>
              </a:lnSpc>
              <a:spcBef>
                <a:spcPts val="1001"/>
              </a:spcBef>
              <a:buClr>
                <a:srgbClr val="000000"/>
              </a:buClr>
              <a:buFont typeface="Arial"/>
              <a:buChar char="•"/>
            </a:pPr>
            <a:r>
              <a:rPr lang="hu-HU" sz="2800" b="0" strike="noStrike" spc="-1">
                <a:solidFill>
                  <a:srgbClr val="000000"/>
                </a:solidFill>
                <a:latin typeface="Calibri"/>
              </a:rPr>
              <a:t>11. Kik szeretik vagy az almát vagy a diót?</a:t>
            </a:r>
          </a:p>
          <a:p>
            <a:pPr marL="228600" indent="-228600">
              <a:lnSpc>
                <a:spcPct val="90000"/>
              </a:lnSpc>
              <a:spcBef>
                <a:spcPts val="1001"/>
              </a:spcBef>
              <a:buClr>
                <a:srgbClr val="000000"/>
              </a:buClr>
              <a:buFont typeface="Arial"/>
              <a:buChar char="•"/>
            </a:pPr>
            <a:r>
              <a:rPr lang="hu-HU" sz="2800" b="0" strike="noStrike" spc="-1">
                <a:solidFill>
                  <a:srgbClr val="000000"/>
                </a:solidFill>
                <a:latin typeface="Calibri"/>
              </a:rPr>
              <a:t>12. Kik szeretik az almát, de a diót nem?</a:t>
            </a:r>
          </a:p>
          <a:p>
            <a:pPr indent="0">
              <a:lnSpc>
                <a:spcPct val="90000"/>
              </a:lnSpc>
              <a:spcBef>
                <a:spcPts val="1001"/>
              </a:spcBef>
              <a:buNone/>
              <a:tabLst>
                <a:tab pos="0" algn="l"/>
              </a:tabLst>
            </a:pPr>
            <a:endParaRPr lang="hu-HU" sz="2800" b="0" strike="noStrike" spc="-1">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PlaceHolder 1"/>
          <p:cNvSpPr>
            <a:spLocks noGrp="1"/>
          </p:cNvSpPr>
          <p:nvPr>
            <p:ph/>
          </p:nvPr>
        </p:nvSpPr>
        <p:spPr>
          <a:xfrm>
            <a:off x="289440" y="587880"/>
            <a:ext cx="11597400" cy="5812560"/>
          </a:xfrm>
          <a:prstGeom prst="rect">
            <a:avLst/>
          </a:prstGeom>
          <a:noFill/>
          <a:ln w="0">
            <a:noFill/>
          </a:ln>
        </p:spPr>
        <p:txBody>
          <a:bodyPr anchor="t">
            <a:noAutofit/>
          </a:bodyPr>
          <a:lstStyle/>
          <a:p>
            <a:pPr indent="0">
              <a:lnSpc>
                <a:spcPct val="100000"/>
              </a:lnSpc>
              <a:buNone/>
              <a:tabLst>
                <a:tab pos="0" algn="l"/>
              </a:tabLst>
            </a:pPr>
            <a:r>
              <a:rPr lang="hu-HU" sz="2800" b="1" strike="noStrike" spc="-1">
                <a:solidFill>
                  <a:srgbClr val="000000"/>
                </a:solidFill>
                <a:latin typeface="Calibri"/>
              </a:rPr>
              <a:t>Az adatmodell egy szabályrendszer, </a:t>
            </a:r>
            <a:endParaRPr lang="hu-HU" sz="2800" b="0" strike="noStrike" spc="-1">
              <a:solidFill>
                <a:srgbClr val="000000"/>
              </a:solidFill>
              <a:latin typeface="Calibri"/>
            </a:endParaRPr>
          </a:p>
          <a:p>
            <a:pPr marL="538200" indent="-228600">
              <a:lnSpc>
                <a:spcPct val="100000"/>
              </a:lnSpc>
              <a:buClr>
                <a:srgbClr val="000000"/>
              </a:buClr>
              <a:buFont typeface="Arial"/>
              <a:buChar char="•"/>
              <a:tabLst>
                <a:tab pos="0" algn="l"/>
              </a:tabLst>
            </a:pPr>
            <a:r>
              <a:rPr lang="hu-HU" sz="2800" b="0" strike="noStrike" spc="-1">
                <a:solidFill>
                  <a:srgbClr val="000000"/>
                </a:solidFill>
                <a:latin typeface="Calibri"/>
              </a:rPr>
              <a:t>amely egy </a:t>
            </a:r>
            <a:r>
              <a:rPr lang="hu-HU" sz="2800" b="0" u="sng" strike="noStrike" spc="-1">
                <a:solidFill>
                  <a:srgbClr val="000000"/>
                </a:solidFill>
                <a:uFillTx/>
                <a:latin typeface="Calibri"/>
              </a:rPr>
              <a:t>adatszerkezet felépítésének elvei</a:t>
            </a:r>
            <a:r>
              <a:rPr lang="hu-HU" sz="2800" b="0" strike="noStrike" spc="-1">
                <a:solidFill>
                  <a:srgbClr val="000000"/>
                </a:solidFill>
                <a:latin typeface="Calibri"/>
              </a:rPr>
              <a:t>t határozza meg. </a:t>
            </a:r>
          </a:p>
          <a:p>
            <a:pPr marL="533520" indent="-228600">
              <a:lnSpc>
                <a:spcPct val="100000"/>
              </a:lnSpc>
              <a:buClr>
                <a:srgbClr val="000000"/>
              </a:buClr>
              <a:buFont typeface="Arial"/>
              <a:buChar char="•"/>
              <a:tabLst>
                <a:tab pos="0" algn="l"/>
              </a:tabLst>
            </a:pPr>
            <a:r>
              <a:rPr lang="hu-HU" sz="2800" b="0" strike="noStrike" spc="-1">
                <a:solidFill>
                  <a:srgbClr val="000000"/>
                </a:solidFill>
                <a:latin typeface="Calibri"/>
              </a:rPr>
              <a:t>rögzíti, </a:t>
            </a:r>
            <a:r>
              <a:rPr lang="hu-HU" sz="2800" b="0" u="sng" strike="noStrike" spc="-1">
                <a:solidFill>
                  <a:srgbClr val="000000"/>
                </a:solidFill>
                <a:uFillTx/>
                <a:latin typeface="Calibri"/>
              </a:rPr>
              <a:t>hogyan tárolhatók az egyedek, egyed-típusok, </a:t>
            </a:r>
            <a:endParaRPr lang="hu-HU" sz="2800" b="0" strike="noStrike" spc="-1">
              <a:solidFill>
                <a:srgbClr val="000000"/>
              </a:solidFill>
              <a:latin typeface="Calibri"/>
            </a:endParaRPr>
          </a:p>
          <a:p>
            <a:pPr marL="1477800" indent="0">
              <a:lnSpc>
                <a:spcPct val="100000"/>
              </a:lnSpc>
              <a:buNone/>
              <a:tabLst>
                <a:tab pos="0" algn="l"/>
              </a:tabLst>
            </a:pPr>
            <a:r>
              <a:rPr lang="hu-HU" sz="2800" b="0" u="sng" strike="noStrike" spc="-1">
                <a:solidFill>
                  <a:srgbClr val="000000"/>
                </a:solidFill>
                <a:uFillTx/>
                <a:latin typeface="Calibri"/>
              </a:rPr>
              <a:t>tulajdonságok és tulajdonságtípusok,</a:t>
            </a:r>
            <a:r>
              <a:rPr sz="2800"/>
              <a:t/>
            </a:r>
            <a:br>
              <a:rPr sz="2800"/>
            </a:br>
            <a:r>
              <a:rPr lang="hu-HU" sz="2800" b="0" u="sng" strike="noStrike" spc="-1">
                <a:solidFill>
                  <a:srgbClr val="000000"/>
                </a:solidFill>
                <a:uFillTx/>
                <a:latin typeface="Calibri"/>
              </a:rPr>
              <a:t>valamint az egyedtípusok közötti kapcsolatok</a:t>
            </a:r>
            <a:r>
              <a:rPr lang="hu-HU" sz="2800" b="0" strike="noStrike" spc="-1">
                <a:solidFill>
                  <a:srgbClr val="000000"/>
                </a:solidFill>
                <a:latin typeface="Calibri"/>
              </a:rPr>
              <a:t>. </a:t>
            </a:r>
          </a:p>
          <a:p>
            <a:pPr marL="538200" indent="-228600">
              <a:lnSpc>
                <a:spcPct val="100000"/>
              </a:lnSpc>
              <a:buClr>
                <a:srgbClr val="000000"/>
              </a:buClr>
              <a:buFont typeface="Arial"/>
              <a:buChar char="•"/>
              <a:tabLst>
                <a:tab pos="0" algn="l"/>
              </a:tabLst>
            </a:pPr>
            <a:r>
              <a:rPr lang="hu-HU" sz="2800" b="0" u="sng" strike="noStrike" spc="-1">
                <a:solidFill>
                  <a:srgbClr val="000000"/>
                </a:solidFill>
                <a:uFillTx/>
                <a:latin typeface="Calibri"/>
              </a:rPr>
              <a:t>milyen műveletek lesznek elvégezhetők</a:t>
            </a:r>
            <a:r>
              <a:rPr lang="hu-HU" sz="2800" b="0" strike="noStrike" spc="-1">
                <a:solidFill>
                  <a:srgbClr val="000000"/>
                </a:solidFill>
                <a:latin typeface="Calibri"/>
              </a:rPr>
              <a:t> az adatbázisban tárolt adatokkal. </a:t>
            </a:r>
          </a:p>
          <a:p>
            <a:pPr indent="0">
              <a:lnSpc>
                <a:spcPct val="90000"/>
              </a:lnSpc>
              <a:spcBef>
                <a:spcPts val="1001"/>
              </a:spcBef>
              <a:buNone/>
              <a:tabLst>
                <a:tab pos="0" algn="l"/>
              </a:tabLst>
            </a:pPr>
            <a:endParaRPr lang="hu-HU" sz="3200" b="0" strike="noStrike" spc="-1">
              <a:solidFill>
                <a:srgbClr val="000000"/>
              </a:solidFill>
              <a:latin typeface="Calibri"/>
            </a:endParaRPr>
          </a:p>
          <a:p>
            <a:pPr indent="0">
              <a:lnSpc>
                <a:spcPct val="100000"/>
              </a:lnSpc>
              <a:buNone/>
              <a:tabLst>
                <a:tab pos="0" algn="l"/>
              </a:tabLst>
            </a:pPr>
            <a:r>
              <a:rPr lang="hu-HU" sz="2800" b="0" strike="noStrike" spc="-1">
                <a:solidFill>
                  <a:srgbClr val="000000"/>
                </a:solidFill>
                <a:latin typeface="Calibri"/>
              </a:rPr>
              <a:t>Különféle adatmodellek állnak rendelkezésre, és mindegyik más-más lehetőségeket kínál az adatok tárolására. </a:t>
            </a:r>
          </a:p>
          <a:p>
            <a:pPr indent="0">
              <a:lnSpc>
                <a:spcPct val="90000"/>
              </a:lnSpc>
              <a:spcBef>
                <a:spcPts val="1001"/>
              </a:spcBef>
              <a:buNone/>
              <a:tabLst>
                <a:tab pos="0" algn="l"/>
              </a:tabLst>
            </a:pPr>
            <a:endParaRPr lang="hu-HU" sz="2800" b="0" strike="noStrike" spc="-1">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PlaceHolder 1"/>
          <p:cNvSpPr>
            <a:spLocks noGrp="1"/>
          </p:cNvSpPr>
          <p:nvPr>
            <p:ph/>
          </p:nvPr>
        </p:nvSpPr>
        <p:spPr>
          <a:xfrm>
            <a:off x="324000" y="310320"/>
            <a:ext cx="10908000" cy="6237000"/>
          </a:xfrm>
          <a:prstGeom prst="rect">
            <a:avLst/>
          </a:prstGeom>
          <a:noFill/>
          <a:ln w="0">
            <a:noFill/>
          </a:ln>
        </p:spPr>
        <p:txBody>
          <a:bodyPr anchor="t">
            <a:normAutofit fontScale="92500" lnSpcReduction="20000"/>
          </a:bodyPr>
          <a:lstStyle/>
          <a:p>
            <a:pPr indent="0">
              <a:lnSpc>
                <a:spcPct val="90000"/>
              </a:lnSpc>
              <a:spcAft>
                <a:spcPts val="2401"/>
              </a:spcAft>
              <a:buNone/>
              <a:tabLst>
                <a:tab pos="0" algn="l"/>
              </a:tabLst>
            </a:pPr>
            <a:r>
              <a:rPr lang="hu-HU" sz="4000" b="1" strike="noStrike" spc="-1">
                <a:solidFill>
                  <a:srgbClr val="000000"/>
                </a:solidFill>
                <a:latin typeface="Calibri"/>
              </a:rPr>
              <a:t>Az adatbázisok fejlődése</a:t>
            </a:r>
            <a:r>
              <a:rPr sz="4000"/>
              <a:t/>
            </a:r>
            <a:br>
              <a:rPr sz="4000"/>
            </a:br>
            <a:r>
              <a:rPr lang="hu-HU" sz="4000" b="1" strike="noStrike" spc="-1">
                <a:solidFill>
                  <a:srgbClr val="000000"/>
                </a:solidFill>
                <a:latin typeface="Calibri"/>
              </a:rPr>
              <a:t>  A fontosabb adatmodellek</a:t>
            </a:r>
            <a:endParaRPr lang="hu-HU" sz="4000" b="0" strike="noStrike" spc="-1">
              <a:solidFill>
                <a:srgbClr val="000000"/>
              </a:solidFill>
              <a:latin typeface="Calibri"/>
            </a:endParaRPr>
          </a:p>
          <a:p>
            <a:pPr marL="538200" indent="-228600">
              <a:lnSpc>
                <a:spcPct val="100000"/>
              </a:lnSpc>
              <a:buClr>
                <a:srgbClr val="000000"/>
              </a:buClr>
              <a:buFont typeface="Arial"/>
              <a:buChar char="•"/>
              <a:tabLst>
                <a:tab pos="0" algn="l"/>
              </a:tabLst>
            </a:pPr>
            <a:r>
              <a:rPr lang="hu-HU" sz="2800" b="1" strike="noStrike" spc="-1">
                <a:solidFill>
                  <a:srgbClr val="000000"/>
                </a:solidFill>
                <a:latin typeface="Calibri"/>
              </a:rPr>
              <a:t>Fájl alapú modell</a:t>
            </a:r>
            <a:endParaRPr lang="hu-HU" sz="2800" b="0" strike="noStrike" spc="-1">
              <a:solidFill>
                <a:srgbClr val="000000"/>
              </a:solidFill>
              <a:latin typeface="Calibri"/>
            </a:endParaRPr>
          </a:p>
          <a:p>
            <a:pPr marL="538200" indent="-228600">
              <a:lnSpc>
                <a:spcPct val="100000"/>
              </a:lnSpc>
              <a:buClr>
                <a:srgbClr val="000000"/>
              </a:buClr>
              <a:buFont typeface="Arial"/>
              <a:buChar char="•"/>
              <a:tabLst>
                <a:tab pos="0" algn="l"/>
              </a:tabLst>
            </a:pPr>
            <a:r>
              <a:rPr lang="hu-HU" sz="2800" b="1" strike="noStrike" spc="-1">
                <a:solidFill>
                  <a:srgbClr val="000000"/>
                </a:solidFill>
                <a:latin typeface="Calibri"/>
              </a:rPr>
              <a:t>hierarchikus adatmodell </a:t>
            </a:r>
            <a:r>
              <a:rPr lang="hu-HU" sz="2800" b="0" strike="noStrike" spc="-1">
                <a:solidFill>
                  <a:srgbClr val="000000"/>
                </a:solidFill>
                <a:latin typeface="Calibri"/>
              </a:rPr>
              <a:t>(</a:t>
            </a:r>
            <a:r>
              <a:rPr lang="hu-HU" sz="2400" b="0" strike="noStrike" spc="-1">
                <a:solidFill>
                  <a:srgbClr val="000000"/>
                </a:solidFill>
                <a:latin typeface="Calibri"/>
              </a:rPr>
              <a:t>apa-fiú kapcsolatok fája, hatékony keresés</a:t>
            </a:r>
            <a:r>
              <a:rPr lang="hu-HU" sz="2800" b="0" strike="noStrike" spc="-1">
                <a:solidFill>
                  <a:srgbClr val="000000"/>
                </a:solidFill>
                <a:latin typeface="Calibri"/>
              </a:rPr>
              <a:t>)</a:t>
            </a:r>
          </a:p>
          <a:p>
            <a:pPr marL="538200" indent="-228600">
              <a:lnSpc>
                <a:spcPct val="100000"/>
              </a:lnSpc>
              <a:buClr>
                <a:srgbClr val="000000"/>
              </a:buClr>
              <a:buFont typeface="Arial"/>
              <a:buChar char="•"/>
              <a:tabLst>
                <a:tab pos="0" algn="l"/>
              </a:tabLst>
            </a:pPr>
            <a:r>
              <a:rPr lang="hu-HU" sz="2800" b="1" strike="noStrike" spc="-1">
                <a:solidFill>
                  <a:srgbClr val="000000"/>
                </a:solidFill>
                <a:latin typeface="Calibri"/>
              </a:rPr>
              <a:t>Hálós adatmodell (set)</a:t>
            </a:r>
            <a:endParaRPr lang="hu-HU" sz="2800" b="0" strike="noStrike" spc="-1">
              <a:solidFill>
                <a:srgbClr val="000000"/>
              </a:solidFill>
              <a:latin typeface="Calibri"/>
            </a:endParaRPr>
          </a:p>
          <a:p>
            <a:pPr marL="538200" indent="-228600">
              <a:lnSpc>
                <a:spcPct val="100000"/>
              </a:lnSpc>
              <a:buClr>
                <a:srgbClr val="000000"/>
              </a:buClr>
              <a:buFont typeface="Arial"/>
              <a:buChar char="•"/>
              <a:tabLst>
                <a:tab pos="0" algn="l"/>
              </a:tabLst>
            </a:pPr>
            <a:r>
              <a:rPr lang="hu-HU" sz="2800" b="1" strike="noStrike" spc="-1">
                <a:solidFill>
                  <a:srgbClr val="000000"/>
                </a:solidFill>
                <a:latin typeface="Calibri"/>
              </a:rPr>
              <a:t>Egyed-kapcsolat modell</a:t>
            </a:r>
            <a:endParaRPr lang="hu-HU" sz="2800" b="0" strike="noStrike" spc="-1">
              <a:solidFill>
                <a:srgbClr val="000000"/>
              </a:solidFill>
              <a:latin typeface="Calibri"/>
            </a:endParaRPr>
          </a:p>
          <a:p>
            <a:pPr marL="538200" indent="-228600">
              <a:lnSpc>
                <a:spcPct val="100000"/>
              </a:lnSpc>
              <a:buClr>
                <a:srgbClr val="000000"/>
              </a:buClr>
              <a:buFont typeface="Arial"/>
              <a:buChar char="•"/>
              <a:tabLst>
                <a:tab pos="0" algn="l"/>
              </a:tabLst>
            </a:pPr>
            <a:r>
              <a:rPr lang="hu-HU" sz="2800" b="1" strike="noStrike" spc="-1">
                <a:solidFill>
                  <a:srgbClr val="000000"/>
                </a:solidFill>
                <a:latin typeface="Calibri"/>
              </a:rPr>
              <a:t>Relációs adatmodell </a:t>
            </a:r>
            <a:r>
              <a:rPr lang="hu-HU" sz="2800" b="0" strike="noStrike" spc="-1">
                <a:solidFill>
                  <a:srgbClr val="000000"/>
                </a:solidFill>
                <a:latin typeface="Calibri"/>
              </a:rPr>
              <a:t>(</a:t>
            </a:r>
            <a:r>
              <a:rPr lang="hu-HU" sz="2400" b="0" strike="noStrike" spc="-1">
                <a:solidFill>
                  <a:srgbClr val="000000"/>
                </a:solidFill>
                <a:latin typeface="Calibri"/>
              </a:rPr>
              <a:t>táblák rendszere, könnyen megfogalmazható műveletek</a:t>
            </a:r>
            <a:r>
              <a:rPr lang="hu-HU" sz="2800" b="0" strike="noStrike" spc="-1">
                <a:solidFill>
                  <a:srgbClr val="000000"/>
                </a:solidFill>
                <a:latin typeface="Calibri"/>
              </a:rPr>
              <a:t>)</a:t>
            </a:r>
          </a:p>
          <a:p>
            <a:pPr marL="538200" indent="-228600">
              <a:lnSpc>
                <a:spcPct val="100000"/>
              </a:lnSpc>
              <a:buClr>
                <a:srgbClr val="000000"/>
              </a:buClr>
              <a:buFont typeface="Arial"/>
              <a:buChar char="•"/>
              <a:tabLst>
                <a:tab pos="0" algn="l"/>
              </a:tabLst>
            </a:pPr>
            <a:r>
              <a:rPr lang="hu-HU" sz="2800" b="1" strike="noStrike" spc="-1">
                <a:solidFill>
                  <a:srgbClr val="000000"/>
                </a:solidFill>
                <a:latin typeface="Calibri"/>
              </a:rPr>
              <a:t>Objektum-orientált adatmodell </a:t>
            </a:r>
            <a:r>
              <a:rPr lang="hu-HU" sz="2800" b="0" strike="noStrike" spc="-1">
                <a:solidFill>
                  <a:srgbClr val="000000"/>
                </a:solidFill>
                <a:latin typeface="Calibri"/>
              </a:rPr>
              <a:t>(</a:t>
            </a:r>
            <a:r>
              <a:rPr lang="hu-HU" sz="2400" b="0" strike="noStrike" spc="-1">
                <a:solidFill>
                  <a:srgbClr val="000000"/>
                </a:solidFill>
                <a:latin typeface="Calibri"/>
              </a:rPr>
              <a:t>az adatbázis-kezelés funkcionalitásainak biztosítása érdekében gyakran relációs adatmodellre épül</a:t>
            </a:r>
            <a:r>
              <a:rPr lang="hu-HU" sz="2800" b="0" strike="noStrike" spc="-1">
                <a:solidFill>
                  <a:srgbClr val="000000"/>
                </a:solidFill>
                <a:latin typeface="Calibri"/>
              </a:rPr>
              <a:t>)</a:t>
            </a:r>
          </a:p>
          <a:p>
            <a:pPr marL="538200" indent="-228600">
              <a:lnSpc>
                <a:spcPct val="100000"/>
              </a:lnSpc>
              <a:buClr>
                <a:srgbClr val="000000"/>
              </a:buClr>
              <a:buFont typeface="Arial"/>
              <a:buChar char="•"/>
              <a:tabLst>
                <a:tab pos="0" algn="l"/>
              </a:tabLst>
            </a:pPr>
            <a:r>
              <a:rPr lang="hu-HU" sz="2800" b="1" strike="noStrike" spc="-1">
                <a:solidFill>
                  <a:srgbClr val="000000"/>
                </a:solidFill>
                <a:latin typeface="Calibri"/>
              </a:rPr>
              <a:t>Objektum relációs modell</a:t>
            </a:r>
            <a:endParaRPr lang="hu-HU" sz="2800" b="0" strike="noStrike" spc="-1">
              <a:solidFill>
                <a:srgbClr val="000000"/>
              </a:solidFill>
              <a:latin typeface="Calibri"/>
            </a:endParaRPr>
          </a:p>
          <a:p>
            <a:pPr marL="538200" indent="-228600">
              <a:lnSpc>
                <a:spcPct val="100000"/>
              </a:lnSpc>
              <a:buClr>
                <a:srgbClr val="000000"/>
              </a:buClr>
              <a:buFont typeface="Arial"/>
              <a:buChar char="•"/>
              <a:tabLst>
                <a:tab pos="0" algn="l"/>
              </a:tabLst>
            </a:pPr>
            <a:r>
              <a:rPr lang="hu-HU" sz="2800" b="1" strike="noStrike" spc="-1">
                <a:solidFill>
                  <a:srgbClr val="000000"/>
                </a:solidFill>
                <a:latin typeface="Calibri"/>
              </a:rPr>
              <a:t>Logikai adatmodell </a:t>
            </a:r>
            <a:r>
              <a:rPr lang="hu-HU" sz="2800" b="0" strike="noStrike" spc="-1">
                <a:solidFill>
                  <a:srgbClr val="000000"/>
                </a:solidFill>
                <a:latin typeface="Calibri"/>
              </a:rPr>
              <a:t>(</a:t>
            </a:r>
            <a:r>
              <a:rPr lang="hu-HU" sz="2400" b="0" strike="noStrike" spc="-1">
                <a:solidFill>
                  <a:srgbClr val="000000"/>
                </a:solidFill>
                <a:latin typeface="Calibri"/>
              </a:rPr>
              <a:t>szakértő rendszerek, tények és következtetési szabályok rendszere</a:t>
            </a:r>
            <a:r>
              <a:rPr lang="hu-HU" sz="2800" b="0" strike="noStrike" spc="-1">
                <a:solidFill>
                  <a:srgbClr val="000000"/>
                </a:solidFill>
                <a:latin typeface="Calibri"/>
              </a:rPr>
              <a:t>)</a:t>
            </a:r>
          </a:p>
          <a:p>
            <a:pPr marL="538200" indent="-228600">
              <a:lnSpc>
                <a:spcPct val="100000"/>
              </a:lnSpc>
              <a:buClr>
                <a:srgbClr val="000000"/>
              </a:buClr>
              <a:buFont typeface="Arial"/>
              <a:buChar char="•"/>
              <a:tabLst>
                <a:tab pos="0" algn="l"/>
              </a:tabLst>
            </a:pPr>
            <a:r>
              <a:rPr lang="hu-HU" sz="2800" b="1" strike="noStrike" spc="-1">
                <a:solidFill>
                  <a:srgbClr val="000000"/>
                </a:solidFill>
                <a:latin typeface="Calibri"/>
              </a:rPr>
              <a:t>Dokumentum típusú adatok, félig strukturált </a:t>
            </a:r>
            <a:r>
              <a:rPr lang="hu-HU" sz="2800" b="0" strike="noStrike" spc="-1">
                <a:solidFill>
                  <a:srgbClr val="000000"/>
                </a:solidFill>
                <a:latin typeface="Calibri"/>
              </a:rPr>
              <a:t>(XML</a:t>
            </a:r>
            <a:r>
              <a:rPr lang="hu-HU" sz="2800" b="1" strike="noStrike" spc="-1">
                <a:solidFill>
                  <a:srgbClr val="000000"/>
                </a:solidFill>
                <a:latin typeface="Calibri"/>
              </a:rPr>
              <a:t>) adatmodell</a:t>
            </a:r>
            <a:endParaRPr lang="hu-HU" sz="2800" b="0" strike="noStrike" spc="-1">
              <a:solidFill>
                <a:srgbClr val="000000"/>
              </a:solidFill>
              <a:latin typeface="Calibri"/>
            </a:endParaRPr>
          </a:p>
          <a:p>
            <a:pPr indent="0">
              <a:lnSpc>
                <a:spcPct val="90000"/>
              </a:lnSpc>
              <a:spcBef>
                <a:spcPts val="1001"/>
              </a:spcBef>
              <a:buNone/>
              <a:tabLst>
                <a:tab pos="0" algn="l"/>
              </a:tabLst>
            </a:pPr>
            <a:endParaRPr lang="hu-HU" sz="2800" b="0" strike="noStrike" spc="-1">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PlaceHolder 1"/>
          <p:cNvSpPr>
            <a:spLocks noGrp="1"/>
          </p:cNvSpPr>
          <p:nvPr>
            <p:ph/>
          </p:nvPr>
        </p:nvSpPr>
        <p:spPr>
          <a:xfrm>
            <a:off x="274319" y="300445"/>
            <a:ext cx="11508377" cy="6413863"/>
          </a:xfrm>
          <a:prstGeom prst="rect">
            <a:avLst/>
          </a:prstGeom>
          <a:noFill/>
          <a:ln w="0">
            <a:noFill/>
          </a:ln>
        </p:spPr>
        <p:txBody>
          <a:bodyPr anchor="t">
            <a:normAutofit fontScale="90500" lnSpcReduction="10000"/>
          </a:bodyPr>
          <a:lstStyle/>
          <a:p>
            <a:pPr indent="0">
              <a:lnSpc>
                <a:spcPct val="90000"/>
              </a:lnSpc>
              <a:spcBef>
                <a:spcPts val="1001"/>
              </a:spcBef>
              <a:buNone/>
              <a:tabLst>
                <a:tab pos="0" algn="l"/>
              </a:tabLst>
            </a:pPr>
            <a:r>
              <a:rPr lang="hu-HU" sz="3500" b="1" strike="noStrike" spc="-1" dirty="0">
                <a:solidFill>
                  <a:srgbClr val="000000"/>
                </a:solidFill>
                <a:latin typeface="Calibri"/>
              </a:rPr>
              <a:t>Big </a:t>
            </a:r>
            <a:r>
              <a:rPr lang="hu-HU" sz="3500" b="1" strike="noStrike" spc="-1" dirty="0" err="1">
                <a:solidFill>
                  <a:srgbClr val="000000"/>
                </a:solidFill>
                <a:latin typeface="Calibri"/>
              </a:rPr>
              <a:t>data</a:t>
            </a:r>
            <a:endParaRPr lang="hu-HU" sz="3500" b="0" strike="noStrike" spc="-1" dirty="0">
              <a:solidFill>
                <a:srgbClr val="000000"/>
              </a:solidFill>
              <a:latin typeface="Calibri"/>
            </a:endParaRPr>
          </a:p>
          <a:p>
            <a:pPr marL="324360" indent="0">
              <a:lnSpc>
                <a:spcPct val="90000"/>
              </a:lnSpc>
              <a:spcBef>
                <a:spcPts val="1001"/>
              </a:spcBef>
              <a:buNone/>
              <a:tabLst>
                <a:tab pos="0" algn="l"/>
              </a:tabLst>
            </a:pPr>
            <a:r>
              <a:rPr lang="hu-HU" sz="2800" b="0" strike="noStrike" spc="-1" dirty="0">
                <a:solidFill>
                  <a:srgbClr val="000000"/>
                </a:solidFill>
                <a:latin typeface="Calibri"/>
              </a:rPr>
              <a:t>nagy mennyiségű, nagy sebességgel változó és nagyon változatos adatok feldolgozásáról szól</a:t>
            </a:r>
          </a:p>
          <a:p>
            <a:pPr marL="153360" indent="0">
              <a:lnSpc>
                <a:spcPct val="90000"/>
              </a:lnSpc>
              <a:spcBef>
                <a:spcPts val="1001"/>
              </a:spcBef>
              <a:buNone/>
              <a:tabLst>
                <a:tab pos="0" algn="l"/>
              </a:tabLst>
            </a:pPr>
            <a:r>
              <a:rPr lang="hu-HU" sz="2800" b="1" strike="noStrike" spc="-1" dirty="0">
                <a:solidFill>
                  <a:srgbClr val="000000"/>
                </a:solidFill>
                <a:latin typeface="Calibri"/>
              </a:rPr>
              <a:t>Felhő alapú adatbázisok </a:t>
            </a:r>
            <a:endParaRPr lang="hu-HU" sz="2800" b="0" strike="noStrike" spc="-1" dirty="0">
              <a:solidFill>
                <a:srgbClr val="000000"/>
              </a:solidFill>
              <a:latin typeface="Calibri"/>
            </a:endParaRPr>
          </a:p>
          <a:p>
            <a:pPr marL="324360" indent="0">
              <a:lnSpc>
                <a:spcPct val="90000"/>
              </a:lnSpc>
              <a:spcBef>
                <a:spcPts val="1001"/>
              </a:spcBef>
              <a:buNone/>
              <a:tabLst>
                <a:tab pos="0" algn="l"/>
              </a:tabLst>
            </a:pPr>
            <a:r>
              <a:rPr lang="hu-HU" sz="2400" b="0" strike="noStrike" spc="-1" dirty="0">
                <a:solidFill>
                  <a:srgbClr val="000000"/>
                </a:solidFill>
                <a:latin typeface="Calibri"/>
              </a:rPr>
              <a:t>olyan típusú szolgáltatás, amelyet felhőplatformon keresztül építenek, telepítenek és szállítanak. Elsősorban egy felhőplatform mint szolgáltatás (</a:t>
            </a:r>
            <a:r>
              <a:rPr lang="hu-HU" sz="2400" b="0" strike="noStrike" spc="-1" dirty="0" err="1">
                <a:solidFill>
                  <a:srgbClr val="000000"/>
                </a:solidFill>
                <a:latin typeface="Calibri"/>
              </a:rPr>
              <a:t>PaaS</a:t>
            </a:r>
            <a:r>
              <a:rPr lang="hu-HU" sz="2400" b="0" strike="noStrike" spc="-1" dirty="0">
                <a:solidFill>
                  <a:srgbClr val="000000"/>
                </a:solidFill>
                <a:latin typeface="Calibri"/>
              </a:rPr>
              <a:t>) szállítási modell, amely lehetővé teszi a szervezeteknek, a végfelhasználóknak és alkalmazásuknak az adatok tárolását, kezelését és visszakeresését a felhőből</a:t>
            </a:r>
          </a:p>
          <a:p>
            <a:pPr marL="153360" indent="0">
              <a:lnSpc>
                <a:spcPct val="90000"/>
              </a:lnSpc>
              <a:spcBef>
                <a:spcPts val="1001"/>
              </a:spcBef>
              <a:buNone/>
              <a:tabLst>
                <a:tab pos="0" algn="l"/>
              </a:tabLst>
            </a:pPr>
            <a:r>
              <a:rPr lang="hu-HU" sz="2800" b="1" strike="noStrike" spc="-1" dirty="0" err="1">
                <a:solidFill>
                  <a:srgbClr val="000000"/>
                </a:solidFill>
                <a:latin typeface="Calibri"/>
              </a:rPr>
              <a:t>NoSQL</a:t>
            </a:r>
            <a:r>
              <a:rPr lang="hu-HU" sz="2800" b="1" strike="noStrike" spc="-1" dirty="0">
                <a:solidFill>
                  <a:srgbClr val="000000"/>
                </a:solidFill>
                <a:latin typeface="Calibri"/>
              </a:rPr>
              <a:t> adatbázis</a:t>
            </a:r>
            <a:endParaRPr lang="hu-HU" sz="2800" b="0" strike="noStrike" spc="-1" dirty="0">
              <a:solidFill>
                <a:srgbClr val="000000"/>
              </a:solidFill>
              <a:latin typeface="Calibri"/>
            </a:endParaRPr>
          </a:p>
          <a:p>
            <a:pPr marL="324360" indent="0">
              <a:lnSpc>
                <a:spcPct val="90000"/>
              </a:lnSpc>
              <a:spcBef>
                <a:spcPts val="1001"/>
              </a:spcBef>
              <a:buNone/>
              <a:tabLst>
                <a:tab pos="0" algn="l"/>
              </a:tabLst>
            </a:pPr>
            <a:r>
              <a:rPr lang="en-US" sz="2400" b="0" strike="noStrike" spc="-1" dirty="0">
                <a:solidFill>
                  <a:srgbClr val="000000"/>
                </a:solidFill>
                <a:latin typeface="Calibri"/>
              </a:rPr>
              <a:t>Not only SQL, </a:t>
            </a:r>
            <a:r>
              <a:rPr lang="en-US" sz="2400" b="0" strike="noStrike" spc="-1" dirty="0" err="1">
                <a:solidFill>
                  <a:srgbClr val="000000"/>
                </a:solidFill>
                <a:latin typeface="Calibri"/>
              </a:rPr>
              <a:t>azaz</a:t>
            </a:r>
            <a:r>
              <a:rPr lang="en-US" sz="2400" b="0" strike="noStrike" spc="-1" dirty="0">
                <a:solidFill>
                  <a:srgbClr val="000000"/>
                </a:solidFill>
                <a:latin typeface="Calibri"/>
              </a:rPr>
              <a:t> </a:t>
            </a:r>
            <a:r>
              <a:rPr lang="en-US" sz="2400" b="0" strike="noStrike" spc="-1" dirty="0" err="1">
                <a:solidFill>
                  <a:srgbClr val="000000"/>
                </a:solidFill>
                <a:latin typeface="Calibri"/>
              </a:rPr>
              <a:t>nem</a:t>
            </a:r>
            <a:r>
              <a:rPr lang="en-US" sz="2400" b="0" strike="noStrike" spc="-1" dirty="0">
                <a:solidFill>
                  <a:srgbClr val="000000"/>
                </a:solidFill>
                <a:latin typeface="Calibri"/>
              </a:rPr>
              <a:t> </a:t>
            </a:r>
            <a:r>
              <a:rPr lang="en-US" sz="2400" b="0" strike="noStrike" spc="-1" dirty="0" err="1">
                <a:solidFill>
                  <a:srgbClr val="000000"/>
                </a:solidFill>
                <a:latin typeface="Calibri"/>
              </a:rPr>
              <a:t>csak</a:t>
            </a:r>
            <a:r>
              <a:rPr lang="en-US" sz="2400" b="0" strike="noStrike" spc="-1" dirty="0">
                <a:solidFill>
                  <a:srgbClr val="000000"/>
                </a:solidFill>
                <a:latin typeface="Calibri"/>
              </a:rPr>
              <a:t> SQL</a:t>
            </a:r>
            <a:r>
              <a:rPr lang="hu-HU" sz="2400" b="0" strike="noStrike" spc="-1" dirty="0">
                <a:solidFill>
                  <a:srgbClr val="000000"/>
                </a:solidFill>
                <a:latin typeface="Calibri"/>
              </a:rPr>
              <a:t>. Elsősorban nem táblákban tárolják az adatokat, és általában nem használnak SQL nyelvet lekérdezésre.</a:t>
            </a:r>
          </a:p>
          <a:p>
            <a:pPr marL="324360" indent="0">
              <a:lnSpc>
                <a:spcPct val="90000"/>
              </a:lnSpc>
              <a:spcBef>
                <a:spcPts val="1001"/>
              </a:spcBef>
              <a:buNone/>
              <a:tabLst>
                <a:tab pos="0" algn="l"/>
              </a:tabLst>
            </a:pPr>
            <a:r>
              <a:rPr lang="hu-HU" sz="2400" b="0" strike="noStrike" spc="-1" dirty="0">
                <a:solidFill>
                  <a:srgbClr val="000000"/>
                </a:solidFill>
                <a:latin typeface="Calibri"/>
              </a:rPr>
              <a:t>    Kulcsérték-tároló (kulcsértéket használja az adatok tárolásához)</a:t>
            </a:r>
          </a:p>
          <a:p>
            <a:pPr marL="324360" indent="0">
              <a:lnSpc>
                <a:spcPct val="90000"/>
              </a:lnSpc>
              <a:spcBef>
                <a:spcPts val="1001"/>
              </a:spcBef>
              <a:buNone/>
              <a:tabLst>
                <a:tab pos="0" algn="l"/>
              </a:tabLst>
            </a:pPr>
            <a:r>
              <a:rPr lang="hu-HU" sz="2400" b="0" strike="noStrike" spc="-1" dirty="0">
                <a:solidFill>
                  <a:srgbClr val="000000"/>
                </a:solidFill>
                <a:latin typeface="Calibri"/>
              </a:rPr>
              <a:t>    Dokumentum-alapú tároló (nyilvántartást és a hozzá kapcsolódó adatokat egyetlen dokumentumban tárolják)</a:t>
            </a:r>
          </a:p>
          <a:p>
            <a:pPr marL="324360" indent="0">
              <a:lnSpc>
                <a:spcPct val="90000"/>
              </a:lnSpc>
              <a:spcBef>
                <a:spcPts val="1001"/>
              </a:spcBef>
              <a:buNone/>
              <a:tabLst>
                <a:tab pos="0" algn="l"/>
              </a:tabLst>
            </a:pPr>
            <a:r>
              <a:rPr lang="hu-HU" sz="2400" b="0" strike="noStrike" spc="-1" dirty="0">
                <a:solidFill>
                  <a:srgbClr val="000000"/>
                </a:solidFill>
                <a:latin typeface="Calibri"/>
              </a:rPr>
              <a:t>    Oszlop alapú tároló (oszlopokra helyezik a hangsúlyt, gyors visszakeresést és összesítést végezhet)</a:t>
            </a:r>
          </a:p>
          <a:p>
            <a:pPr marL="324360" indent="0">
              <a:lnSpc>
                <a:spcPct val="90000"/>
              </a:lnSpc>
              <a:spcBef>
                <a:spcPts val="1001"/>
              </a:spcBef>
              <a:buNone/>
              <a:tabLst>
                <a:tab pos="0" algn="l"/>
              </a:tabLst>
            </a:pPr>
            <a:r>
              <a:rPr lang="hu-HU" sz="2400" b="0" strike="noStrike" spc="-1" dirty="0">
                <a:solidFill>
                  <a:srgbClr val="000000"/>
                </a:solidFill>
                <a:latin typeface="Calibri"/>
              </a:rPr>
              <a:t>    Grafikon alapú tároló (grafikus ábrázolást használnak. Az ilyen típusú adatmodell fontos jellemzője a csomópontok és az élek jelenléte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theme/theme1.xml><?xml version="1.0" encoding="utf-8"?>
<a:theme xmlns:a="http://schemas.openxmlformats.org/drawingml/2006/main" name="Office-té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4600</TotalTime>
  <Words>4904</Words>
  <Application>Microsoft Office PowerPoint</Application>
  <PresentationFormat>Szélesvásznú</PresentationFormat>
  <Paragraphs>538</Paragraphs>
  <Slides>65</Slides>
  <Notes>3</Notes>
  <HiddenSlides>0</HiddenSlides>
  <MMClips>0</MMClips>
  <ScaleCrop>false</ScaleCrop>
  <HeadingPairs>
    <vt:vector size="6" baseType="variant">
      <vt:variant>
        <vt:lpstr>Használt betűtípusok</vt:lpstr>
      </vt:variant>
      <vt:variant>
        <vt:i4>7</vt:i4>
      </vt:variant>
      <vt:variant>
        <vt:lpstr>Téma</vt:lpstr>
      </vt:variant>
      <vt:variant>
        <vt:i4>2</vt:i4>
      </vt:variant>
      <vt:variant>
        <vt:lpstr>Diacímek</vt:lpstr>
      </vt:variant>
      <vt:variant>
        <vt:i4>65</vt:i4>
      </vt:variant>
    </vt:vector>
  </HeadingPairs>
  <TitlesOfParts>
    <vt:vector size="74" baseType="lpstr">
      <vt:lpstr>Arial</vt:lpstr>
      <vt:lpstr>Calibri</vt:lpstr>
      <vt:lpstr>Calibri Light</vt:lpstr>
      <vt:lpstr>DejaVu Sans</vt:lpstr>
      <vt:lpstr>Symbol</vt:lpstr>
      <vt:lpstr>Times New Roman</vt:lpstr>
      <vt:lpstr>Wingdings</vt:lpstr>
      <vt:lpstr>Office-téma</vt:lpstr>
      <vt:lpstr>Office-téma</vt:lpstr>
      <vt:lpstr>Előadás 02</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Relációs algebra korlátai</vt:lpstr>
      <vt:lpstr>Gyakorlat 02</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Előadás 02</dc:title>
  <dc:subject/>
  <dc:creator>branyi</dc:creator>
  <dc:description/>
  <cp:lastModifiedBy>DELL</cp:lastModifiedBy>
  <cp:revision>41</cp:revision>
  <dcterms:created xsi:type="dcterms:W3CDTF">2018-09-29T16:23:51Z</dcterms:created>
  <dcterms:modified xsi:type="dcterms:W3CDTF">2025-02-19T19:39:06Z</dcterms:modified>
  <dc:language>hu-HU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3</vt:i4>
  </property>
  <property fmtid="{D5CDD505-2E9C-101B-9397-08002B2CF9AE}" pid="3" name="PresentationFormat">
    <vt:lpwstr>Egyéni</vt:lpwstr>
  </property>
  <property fmtid="{D5CDD505-2E9C-101B-9397-08002B2CF9AE}" pid="4" name="Slides">
    <vt:i4>65</vt:i4>
  </property>
</Properties>
</file>