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8"/>
  </p:handoutMasterIdLst>
  <p:sldIdLst>
    <p:sldId id="256" r:id="rId2"/>
    <p:sldId id="257" r:id="rId3"/>
    <p:sldId id="258" r:id="rId4"/>
    <p:sldId id="259" r:id="rId5"/>
    <p:sldId id="260" r:id="rId6"/>
    <p:sldId id="261" r:id="rId7"/>
    <p:sldId id="302" r:id="rId8"/>
    <p:sldId id="303" r:id="rId9"/>
    <p:sldId id="262" r:id="rId10"/>
    <p:sldId id="263" r:id="rId11"/>
    <p:sldId id="300" r:id="rId12"/>
    <p:sldId id="264" r:id="rId13"/>
    <p:sldId id="265" r:id="rId14"/>
    <p:sldId id="266" r:id="rId15"/>
    <p:sldId id="301" r:id="rId16"/>
    <p:sldId id="267" r:id="rId17"/>
    <p:sldId id="268" r:id="rId18"/>
    <p:sldId id="269" r:id="rId19"/>
    <p:sldId id="304" r:id="rId20"/>
    <p:sldId id="312" r:id="rId21"/>
    <p:sldId id="270" r:id="rId22"/>
    <p:sldId id="271" r:id="rId23"/>
    <p:sldId id="272" r:id="rId24"/>
    <p:sldId id="273" r:id="rId25"/>
    <p:sldId id="274" r:id="rId26"/>
    <p:sldId id="275" r:id="rId27"/>
    <p:sldId id="276" r:id="rId28"/>
    <p:sldId id="277" r:id="rId29"/>
    <p:sldId id="278" r:id="rId30"/>
    <p:sldId id="308" r:id="rId31"/>
    <p:sldId id="313" r:id="rId32"/>
    <p:sldId id="279" r:id="rId33"/>
    <p:sldId id="309" r:id="rId34"/>
    <p:sldId id="280" r:id="rId35"/>
    <p:sldId id="305" r:id="rId36"/>
    <p:sldId id="306" r:id="rId37"/>
    <p:sldId id="307" r:id="rId38"/>
    <p:sldId id="281" r:id="rId39"/>
    <p:sldId id="320" r:id="rId40"/>
    <p:sldId id="321" r:id="rId41"/>
    <p:sldId id="282" r:id="rId42"/>
    <p:sldId id="32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9" r:id="rId57"/>
    <p:sldId id="310" r:id="rId58"/>
    <p:sldId id="311" r:id="rId59"/>
    <p:sldId id="314" r:id="rId60"/>
    <p:sldId id="315" r:id="rId61"/>
    <p:sldId id="316" r:id="rId62"/>
    <p:sldId id="317" r:id="rId63"/>
    <p:sldId id="318" r:id="rId64"/>
    <p:sldId id="319" r:id="rId65"/>
    <p:sldId id="296" r:id="rId66"/>
    <p:sldId id="297" r:id="rId67"/>
    <p:sldId id="298" r:id="rId68"/>
    <p:sldId id="323" r:id="rId69"/>
    <p:sldId id="324" r:id="rId70"/>
    <p:sldId id="325" r:id="rId71"/>
    <p:sldId id="326" r:id="rId72"/>
    <p:sldId id="327" r:id="rId73"/>
    <p:sldId id="328" r:id="rId74"/>
    <p:sldId id="329" r:id="rId75"/>
    <p:sldId id="330" r:id="rId76"/>
    <p:sldId id="331" r:id="rId77"/>
  </p:sldIdLst>
  <p:sldSz cx="12192000" cy="6858000"/>
  <p:notesSz cx="6797675" cy="987425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yi" initials="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9" autoAdjust="0"/>
    <p:restoredTop sz="94660"/>
  </p:normalViewPr>
  <p:slideViewPr>
    <p:cSldViewPr snapToGrid="0">
      <p:cViewPr varScale="1">
        <p:scale>
          <a:sx n="79" d="100"/>
          <a:sy n="79" d="100"/>
        </p:scale>
        <p:origin x="1056" y="-30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C06E4440-6D6C-4C46-8235-FD42303DD59F}" type="datetimeFigureOut">
              <a:rPr lang="hu-HU" smtClean="0"/>
              <a:t>2025. 02. 27.</a:t>
            </a:fld>
            <a:endParaRPr lang="hu-HU"/>
          </a:p>
        </p:txBody>
      </p:sp>
      <p:sp>
        <p:nvSpPr>
          <p:cNvPr id="4" name="Élőláb helye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28E659DD-DB36-4188-8E5A-AED27E406D35}" type="slidenum">
              <a:rPr lang="hu-HU" smtClean="0"/>
              <a:t>‹#›</a:t>
            </a:fld>
            <a:endParaRPr lang="hu-HU"/>
          </a:p>
        </p:txBody>
      </p:sp>
    </p:spTree>
    <p:extLst>
      <p:ext uri="{BB962C8B-B14F-4D97-AF65-F5344CB8AC3E}">
        <p14:creationId xmlns:p14="http://schemas.microsoft.com/office/powerpoint/2010/main" val="607229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FDBEEE48-133C-40E2-9840-2AA9F90CEF6C}" type="datetimeFigureOut">
              <a:rPr lang="hu-HU" smtClean="0"/>
              <a:t>2025. 02. 27.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247937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DBEEE48-133C-40E2-9840-2AA9F90CEF6C}" type="datetimeFigureOut">
              <a:rPr lang="hu-HU" smtClean="0"/>
              <a:t>2025. 02. 27.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129387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DBEEE48-133C-40E2-9840-2AA9F90CEF6C}" type="datetimeFigureOut">
              <a:rPr lang="hu-HU" smtClean="0"/>
              <a:t>2025. 02. 27.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416913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DBEEE48-133C-40E2-9840-2AA9F90CEF6C}" type="datetimeFigureOut">
              <a:rPr lang="hu-HU" smtClean="0"/>
              <a:t>2025. 02. 27.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363068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FDBEEE48-133C-40E2-9840-2AA9F90CEF6C}" type="datetimeFigureOut">
              <a:rPr lang="hu-HU" smtClean="0"/>
              <a:t>2025. 02. 27.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202360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FDBEEE48-133C-40E2-9840-2AA9F90CEF6C}" type="datetimeFigureOut">
              <a:rPr lang="hu-HU" smtClean="0"/>
              <a:t>2025. 02. 27.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226534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FDBEEE48-133C-40E2-9840-2AA9F90CEF6C}" type="datetimeFigureOut">
              <a:rPr lang="hu-HU" smtClean="0"/>
              <a:t>2025. 02. 27.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22991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FDBEEE48-133C-40E2-9840-2AA9F90CEF6C}" type="datetimeFigureOut">
              <a:rPr lang="hu-HU" smtClean="0"/>
              <a:t>2025. 02. 27.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210545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DBEEE48-133C-40E2-9840-2AA9F90CEF6C}" type="datetimeFigureOut">
              <a:rPr lang="hu-HU" smtClean="0"/>
              <a:t>2025. 02. 27.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412238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FDBEEE48-133C-40E2-9840-2AA9F90CEF6C}" type="datetimeFigureOut">
              <a:rPr lang="hu-HU" smtClean="0"/>
              <a:t>2025. 02. 27.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65205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FDBEEE48-133C-40E2-9840-2AA9F90CEF6C}" type="datetimeFigureOut">
              <a:rPr lang="hu-HU" smtClean="0"/>
              <a:t>2025. 02. 27.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A526125-CEB8-4486-845F-E1347480F250}" type="slidenum">
              <a:rPr lang="hu-HU" smtClean="0"/>
              <a:t>‹#›</a:t>
            </a:fld>
            <a:endParaRPr lang="hu-HU"/>
          </a:p>
        </p:txBody>
      </p:sp>
    </p:spTree>
    <p:extLst>
      <p:ext uri="{BB962C8B-B14F-4D97-AF65-F5344CB8AC3E}">
        <p14:creationId xmlns:p14="http://schemas.microsoft.com/office/powerpoint/2010/main" val="123059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EEE48-133C-40E2-9840-2AA9F90CEF6C}" type="datetimeFigureOut">
              <a:rPr lang="hu-HU" smtClean="0"/>
              <a:t>2025. 02. 27.</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26125-CEB8-4486-845F-E1347480F250}" type="slidenum">
              <a:rPr lang="hu-HU" smtClean="0"/>
              <a:t>‹#›</a:t>
            </a:fld>
            <a:endParaRPr lang="hu-HU"/>
          </a:p>
        </p:txBody>
      </p:sp>
    </p:spTree>
    <p:extLst>
      <p:ext uri="{BB962C8B-B14F-4D97-AF65-F5344CB8AC3E}">
        <p14:creationId xmlns:p14="http://schemas.microsoft.com/office/powerpoint/2010/main" val="170668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geeksforgeeks.org/multivalued-attributes-in-db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geeksforgeeks.org/database-normalization-normal-form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geeksforgeeks.org/candidate-key-in-dbms/" TargetMode="Externa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949148" y="1122364"/>
            <a:ext cx="4280452" cy="971479"/>
          </a:xfrm>
        </p:spPr>
        <p:txBody>
          <a:bodyPr/>
          <a:lstStyle/>
          <a:p>
            <a:r>
              <a:rPr lang="hu-HU" dirty="0"/>
              <a:t>Előadás 03</a:t>
            </a:r>
          </a:p>
        </p:txBody>
      </p:sp>
      <p:sp>
        <p:nvSpPr>
          <p:cNvPr id="3" name="Alcím 2"/>
          <p:cNvSpPr>
            <a:spLocks noGrp="1"/>
          </p:cNvSpPr>
          <p:nvPr>
            <p:ph type="subTitle" idx="1"/>
          </p:nvPr>
        </p:nvSpPr>
        <p:spPr>
          <a:xfrm>
            <a:off x="742950" y="2239618"/>
            <a:ext cx="10820400" cy="3018182"/>
          </a:xfrm>
        </p:spPr>
        <p:txBody>
          <a:bodyPr/>
          <a:lstStyle/>
          <a:p>
            <a:pPr algn="l"/>
            <a:r>
              <a:rPr lang="hu-HU" dirty="0"/>
              <a:t>A 3 szintű ANSI/SPARC architektúra</a:t>
            </a:r>
          </a:p>
          <a:p>
            <a:pPr algn="l"/>
            <a:r>
              <a:rPr lang="hu-HU" dirty="0" err="1"/>
              <a:t>Egyed-Kapcsolat</a:t>
            </a:r>
            <a:r>
              <a:rPr lang="hu-HU" dirty="0"/>
              <a:t> modell (E/K modell)</a:t>
            </a:r>
          </a:p>
          <a:p>
            <a:pPr algn="l"/>
            <a:r>
              <a:rPr lang="hu-HU" dirty="0"/>
              <a:t>Az </a:t>
            </a:r>
            <a:r>
              <a:rPr lang="hu-HU" dirty="0" err="1"/>
              <a:t>ER-modell</a:t>
            </a:r>
            <a:r>
              <a:rPr lang="hu-HU" dirty="0"/>
              <a:t> elemkészlete</a:t>
            </a:r>
          </a:p>
          <a:p>
            <a:pPr algn="l"/>
            <a:r>
              <a:rPr lang="hu-HU" dirty="0"/>
              <a:t>Egyed-kapcsolat diagram átírása relációkká</a:t>
            </a:r>
          </a:p>
          <a:p>
            <a:pPr algn="l"/>
            <a:endParaRPr lang="hu-HU" dirty="0"/>
          </a:p>
        </p:txBody>
      </p:sp>
    </p:spTree>
    <p:extLst>
      <p:ext uri="{BB962C8B-B14F-4D97-AF65-F5344CB8AC3E}">
        <p14:creationId xmlns:p14="http://schemas.microsoft.com/office/powerpoint/2010/main" val="115055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16835"/>
            <a:ext cx="10809514" cy="4845096"/>
          </a:xfrm>
        </p:spPr>
        <p:txBody>
          <a:bodyPr>
            <a:normAutofit fontScale="62500" lnSpcReduction="20000"/>
          </a:bodyPr>
          <a:lstStyle/>
          <a:p>
            <a:pPr>
              <a:buFontTx/>
              <a:buChar char="-"/>
            </a:pPr>
            <a:r>
              <a:rPr lang="hu-HU" sz="5100" b="1" dirty="0"/>
              <a:t>Gyenge egyed:</a:t>
            </a:r>
          </a:p>
          <a:p>
            <a:pPr marL="449263" indent="0">
              <a:lnSpc>
                <a:spcPct val="120000"/>
              </a:lnSpc>
              <a:spcBef>
                <a:spcPts val="0"/>
              </a:spcBef>
              <a:buNone/>
            </a:pPr>
            <a:r>
              <a:rPr lang="hu-HU" sz="4400" dirty="0"/>
              <a:t>nincs azonosító tulajdonságrendszere, így </a:t>
            </a:r>
            <a:r>
              <a:rPr lang="hu-HU" sz="4400" u="sng" dirty="0"/>
              <a:t>más egyedhez fűződő kapcsolata szükséges az azonosításához</a:t>
            </a:r>
            <a:r>
              <a:rPr lang="hu-HU" sz="4400" dirty="0"/>
              <a:t>.</a:t>
            </a:r>
          </a:p>
          <a:p>
            <a:pPr marL="449263" indent="0">
              <a:lnSpc>
                <a:spcPct val="120000"/>
              </a:lnSpc>
              <a:spcBef>
                <a:spcPts val="0"/>
              </a:spcBef>
              <a:buNone/>
            </a:pPr>
            <a:r>
              <a:rPr lang="hu-HU" sz="4400" dirty="0"/>
              <a:t>(Ha az autóknak csak a típusát tudjuk, akkor ahhoz, hogy a sok azonos típusú autóból ki tudjuk választani a megfelelőt, szükségünk van egy másik egyed – például a tulajdonos – adatainak megadására is.</a:t>
            </a:r>
          </a:p>
          <a:p>
            <a:pPr marL="449263" indent="0">
              <a:lnSpc>
                <a:spcPct val="120000"/>
              </a:lnSpc>
              <a:spcBef>
                <a:spcPts val="0"/>
              </a:spcBef>
              <a:buNone/>
            </a:pPr>
            <a:r>
              <a:rPr lang="hu-HU" sz="4400" dirty="0"/>
              <a:t>Egy színházi előadást a szerzője és a címe nem határoz meg egyértelműen, mert az adott színdarabot többször is előadhatják.)</a:t>
            </a:r>
          </a:p>
          <a:p>
            <a:pPr marL="449263" indent="0">
              <a:buNone/>
            </a:pPr>
            <a:endParaRPr lang="hu-HU" sz="4400" dirty="0"/>
          </a:p>
          <a:p>
            <a:pPr marL="261938" indent="0">
              <a:spcBef>
                <a:spcPts val="600"/>
              </a:spcBef>
              <a:buNone/>
            </a:pPr>
            <a:r>
              <a:rPr lang="hu-HU" sz="4400" dirty="0"/>
              <a:t>Jele a dupla kerettel rajzolt téglalap, középen az azonosító névvel.</a:t>
            </a:r>
          </a:p>
          <a:p>
            <a:endParaRPr lang="hu-HU" dirty="0"/>
          </a:p>
        </p:txBody>
      </p:sp>
      <p:pic>
        <p:nvPicPr>
          <p:cNvPr id="4" name="Kép 3"/>
          <p:cNvPicPr/>
          <p:nvPr/>
        </p:nvPicPr>
        <p:blipFill>
          <a:blip r:embed="rId2">
            <a:extLst>
              <a:ext uri="{28A0092B-C50C-407E-A947-70E740481C1C}">
                <a14:useLocalDpi xmlns:a14="http://schemas.microsoft.com/office/drawing/2010/main" val="0"/>
              </a:ext>
            </a:extLst>
          </a:blip>
          <a:srcRect/>
          <a:stretch>
            <a:fillRect/>
          </a:stretch>
        </p:blipFill>
        <p:spPr bwMode="auto">
          <a:xfrm>
            <a:off x="1673678" y="5206948"/>
            <a:ext cx="2955471" cy="832757"/>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288" y="5073404"/>
            <a:ext cx="2910740" cy="80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62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2"/>
          <p:cNvSpPr txBox="1">
            <a:spLocks/>
          </p:cNvSpPr>
          <p:nvPr/>
        </p:nvSpPr>
        <p:spPr>
          <a:xfrm>
            <a:off x="628046" y="537124"/>
            <a:ext cx="11074328" cy="3499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200"/>
              </a:spcAft>
              <a:buNone/>
            </a:pPr>
            <a:r>
              <a:rPr lang="hu-HU" sz="3200" b="1" dirty="0"/>
              <a:t>Tulajdonság: Az egyed egy meghatározott jellemzője.</a:t>
            </a:r>
            <a:endParaRPr lang="hu-HU" sz="3200" dirty="0"/>
          </a:p>
          <a:p>
            <a:pPr marL="0" indent="0">
              <a:lnSpc>
                <a:spcPct val="120000"/>
              </a:lnSpc>
              <a:spcBef>
                <a:spcPts val="0"/>
              </a:spcBef>
              <a:buNone/>
            </a:pPr>
            <a:r>
              <a:rPr lang="hu-HU" sz="2400" b="1" dirty="0"/>
              <a:t>Attribútum</a:t>
            </a:r>
            <a:r>
              <a:rPr lang="hu-HU" sz="2400" dirty="0"/>
              <a:t>: </a:t>
            </a:r>
            <a:r>
              <a:rPr lang="hu-HU" sz="2400" u="sng" dirty="0"/>
              <a:t>egyedek és kapcsolatok tulajdonságát jelöli</a:t>
            </a:r>
            <a:r>
              <a:rPr lang="hu-HU" sz="2400" dirty="0"/>
              <a:t> </a:t>
            </a:r>
          </a:p>
          <a:p>
            <a:pPr marL="173038" indent="0">
              <a:lnSpc>
                <a:spcPct val="120000"/>
              </a:lnSpc>
              <a:spcBef>
                <a:spcPts val="0"/>
              </a:spcBef>
              <a:buNone/>
            </a:pPr>
            <a:r>
              <a:rPr lang="hu-HU" sz="2400" dirty="0"/>
              <a:t>(pl. egy </a:t>
            </a:r>
            <a:r>
              <a:rPr lang="hu-HU" sz="2400" i="1" dirty="0"/>
              <a:t>személy</a:t>
            </a:r>
            <a:r>
              <a:rPr lang="hu-HU" sz="2400" dirty="0"/>
              <a:t> egyed esetében tulajdonság lehet a </a:t>
            </a:r>
            <a:r>
              <a:rPr lang="hu-HU" sz="2400" i="1" dirty="0"/>
              <a:t>név</a:t>
            </a:r>
            <a:r>
              <a:rPr lang="hu-HU" sz="2400" dirty="0"/>
              <a:t>, </a:t>
            </a:r>
            <a:r>
              <a:rPr lang="hu-HU" sz="2400" i="1" dirty="0"/>
              <a:t>lakcím</a:t>
            </a:r>
            <a:r>
              <a:rPr lang="hu-HU" sz="2400" dirty="0"/>
              <a:t>, </a:t>
            </a:r>
            <a:r>
              <a:rPr lang="hu-HU" sz="2400" i="1" dirty="0"/>
              <a:t>születési dátum</a:t>
            </a:r>
            <a:r>
              <a:rPr lang="hu-HU" sz="2400" dirty="0"/>
              <a:t>, </a:t>
            </a:r>
            <a:r>
              <a:rPr lang="hu-HU" sz="2400" i="1" dirty="0"/>
              <a:t>adóazonosító</a:t>
            </a:r>
            <a:r>
              <a:rPr lang="hu-HU" sz="2400" dirty="0"/>
              <a:t>). Minden egyed kell, hogy rendelkezzen </a:t>
            </a:r>
            <a:r>
              <a:rPr lang="hu-HU" sz="2400" i="1" dirty="0"/>
              <a:t>legalább egy </a:t>
            </a:r>
            <a:r>
              <a:rPr lang="hu-HU" sz="2400" dirty="0"/>
              <a:t>attribútummal. Kapcsolatok is rendelkezhetnek attribútummal (pl. könyvtári adatbázisban a </a:t>
            </a:r>
            <a:r>
              <a:rPr lang="hu-HU" sz="2400" i="1" dirty="0"/>
              <a:t>kölcsönzés</a:t>
            </a:r>
            <a:r>
              <a:rPr lang="hu-HU" sz="2400" dirty="0"/>
              <a:t> kapcsolat rendelkezhet egy </a:t>
            </a:r>
            <a:r>
              <a:rPr lang="hu-HU" sz="2400" b="1" i="1" dirty="0"/>
              <a:t>mikor</a:t>
            </a:r>
            <a:r>
              <a:rPr lang="hu-HU" sz="2400" dirty="0"/>
              <a:t> attribútummal, amely a kölcsönzés dátumát jelöli).</a:t>
            </a:r>
          </a:p>
          <a:p>
            <a:pPr marL="0" indent="0">
              <a:lnSpc>
                <a:spcPct val="120000"/>
              </a:lnSpc>
              <a:spcBef>
                <a:spcPts val="0"/>
              </a:spcBef>
              <a:buNone/>
            </a:pPr>
            <a:r>
              <a:rPr lang="hu-HU" sz="2400" dirty="0"/>
              <a:t>Az attribútumokat </a:t>
            </a:r>
            <a:r>
              <a:rPr lang="hu-HU" sz="2400" u="sng" dirty="0"/>
              <a:t>ellipszissel jelöljük</a:t>
            </a:r>
            <a:r>
              <a:rPr lang="hu-HU" sz="2400" dirty="0"/>
              <a:t> és beleírjuk a nevét.</a:t>
            </a:r>
          </a:p>
        </p:txBody>
      </p:sp>
      <p:sp>
        <p:nvSpPr>
          <p:cNvPr id="4" name="Ellipszis 3"/>
          <p:cNvSpPr/>
          <p:nvPr/>
        </p:nvSpPr>
        <p:spPr>
          <a:xfrm>
            <a:off x="4406766" y="4599266"/>
            <a:ext cx="3378467" cy="1376413"/>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10251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9471" y="587828"/>
            <a:ext cx="10874829" cy="4732903"/>
          </a:xfrm>
        </p:spPr>
        <p:txBody>
          <a:bodyPr>
            <a:normAutofit/>
          </a:bodyPr>
          <a:lstStyle/>
          <a:p>
            <a:pPr marL="358775" indent="-179388">
              <a:buNone/>
            </a:pPr>
            <a:r>
              <a:rPr lang="hu-HU" dirty="0"/>
              <a:t>- </a:t>
            </a:r>
            <a:r>
              <a:rPr lang="hu-HU" b="1" dirty="0"/>
              <a:t>Egyszerű tulajdonság: </a:t>
            </a:r>
            <a:r>
              <a:rPr lang="hu-HU" dirty="0"/>
              <a:t>egy elemi értékkel leírható tulajdonságot ad meg. Az ember kora például egyszerű tulajdonság, hiszen egy skalár szám elegendő a megadásához. A hobbi már nem egyszerű tulajdonság, hiszen több értékeket is felvehet egyidejűleg, hiszen egy embernek egyszerre több hobbija is lehet.</a:t>
            </a:r>
          </a:p>
          <a:p>
            <a:pPr marL="358775" indent="0">
              <a:spcBef>
                <a:spcPts val="600"/>
              </a:spcBef>
              <a:buNone/>
            </a:pPr>
            <a:r>
              <a:rPr lang="hu-HU" dirty="0"/>
              <a:t>A tulajdonságokat ellipszisben adjuk meg, az ellipszis közepébe írva a tulajdonság azonosító nevét. A tulajdonság önmagában nem állhat, ezért mindig meg kell adni, hogy mely egyedhez, vagy kapcsolathoz kötődik. A kapcsolódást egy vonallal jelöljük, amely a megfelelő tulajdonságot és az egyedet köti össze.</a:t>
            </a:r>
          </a:p>
          <a:p>
            <a:endParaRPr lang="hu-HU" dirty="0"/>
          </a:p>
          <a:p>
            <a:pPr marL="0" indent="0">
              <a:buNone/>
            </a:pPr>
            <a:endParaRPr lang="hu-HU" dirty="0"/>
          </a:p>
        </p:txBody>
      </p:sp>
      <p:pic>
        <p:nvPicPr>
          <p:cNvPr id="4" name="Kép 3"/>
          <p:cNvPicPr/>
          <p:nvPr/>
        </p:nvPicPr>
        <p:blipFill>
          <a:blip r:embed="rId2">
            <a:extLst>
              <a:ext uri="{28A0092B-C50C-407E-A947-70E740481C1C}">
                <a14:useLocalDpi xmlns:a14="http://schemas.microsoft.com/office/drawing/2010/main" val="0"/>
              </a:ext>
            </a:extLst>
          </a:blip>
          <a:srcRect/>
          <a:stretch>
            <a:fillRect/>
          </a:stretch>
        </p:blipFill>
        <p:spPr bwMode="auto">
          <a:xfrm>
            <a:off x="3152433" y="5320732"/>
            <a:ext cx="5908901" cy="909637"/>
          </a:xfrm>
          <a:prstGeom prst="rect">
            <a:avLst/>
          </a:prstGeom>
          <a:noFill/>
          <a:ln>
            <a:noFill/>
          </a:ln>
        </p:spPr>
      </p:pic>
    </p:spTree>
    <p:extLst>
      <p:ext uri="{BB962C8B-B14F-4D97-AF65-F5344CB8AC3E}">
        <p14:creationId xmlns:p14="http://schemas.microsoft.com/office/powerpoint/2010/main" val="37903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3143" y="622852"/>
            <a:ext cx="10874827" cy="2982989"/>
          </a:xfrm>
        </p:spPr>
        <p:txBody>
          <a:bodyPr/>
          <a:lstStyle/>
          <a:p>
            <a:pPr marL="358775" indent="-179388">
              <a:buNone/>
            </a:pPr>
            <a:r>
              <a:rPr lang="hu-HU" dirty="0"/>
              <a:t>- </a:t>
            </a:r>
            <a:r>
              <a:rPr lang="hu-HU" b="1" dirty="0"/>
              <a:t>Összetett tulajdonság</a:t>
            </a:r>
            <a:r>
              <a:rPr lang="hu-HU" dirty="0"/>
              <a:t>: olyan tulajdonság, amely több elemi tulajdonság együttesére bontható. Ilyen tulajdonság lehet például a cím, amely felbontható az irányítószám, település, utca, házszám elemi adatok együttesére.</a:t>
            </a:r>
          </a:p>
          <a:p>
            <a:pPr marL="358775" indent="0">
              <a:spcBef>
                <a:spcPts val="600"/>
              </a:spcBef>
              <a:buNone/>
            </a:pPr>
            <a:r>
              <a:rPr lang="hu-HU" dirty="0"/>
              <a:t>Az összetett tulajdonságot is ellipszissel jelöljük, melyhez hozzákötjük az illeszkedő elemi tulajdonságok szimbólumait.</a:t>
            </a:r>
          </a:p>
          <a:p>
            <a:pPr marL="358775" indent="-179388">
              <a:buNone/>
            </a:pPr>
            <a:endParaRPr lang="hu-HU" dirty="0"/>
          </a:p>
        </p:txBody>
      </p:sp>
      <p:pic>
        <p:nvPicPr>
          <p:cNvPr id="4" name="Kép 3"/>
          <p:cNvPicPr/>
          <p:nvPr/>
        </p:nvPicPr>
        <p:blipFill>
          <a:blip r:embed="rId2"/>
          <a:stretch>
            <a:fillRect/>
          </a:stretch>
        </p:blipFill>
        <p:spPr>
          <a:xfrm>
            <a:off x="1968188" y="3249387"/>
            <a:ext cx="8244736" cy="2694213"/>
          </a:xfrm>
          <a:prstGeom prst="rect">
            <a:avLst/>
          </a:prstGeom>
        </p:spPr>
      </p:pic>
    </p:spTree>
    <p:extLst>
      <p:ext uri="{BB962C8B-B14F-4D97-AF65-F5344CB8AC3E}">
        <p14:creationId xmlns:p14="http://schemas.microsoft.com/office/powerpoint/2010/main" val="68933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56591"/>
            <a:ext cx="10825841" cy="4339746"/>
          </a:xfrm>
        </p:spPr>
        <p:txBody>
          <a:bodyPr>
            <a:normAutofit/>
          </a:bodyPr>
          <a:lstStyle/>
          <a:p>
            <a:pPr marL="179387" indent="0">
              <a:lnSpc>
                <a:spcPct val="100000"/>
              </a:lnSpc>
              <a:spcBef>
                <a:spcPts val="0"/>
              </a:spcBef>
              <a:buNone/>
            </a:pPr>
            <a:r>
              <a:rPr lang="hu-HU" b="1" dirty="0"/>
              <a:t>Kulcs tulajdonság</a:t>
            </a:r>
            <a:r>
              <a:rPr lang="hu-HU" dirty="0"/>
              <a:t>:</a:t>
            </a:r>
          </a:p>
          <a:p>
            <a:pPr marL="366713" indent="0">
              <a:lnSpc>
                <a:spcPct val="100000"/>
              </a:lnSpc>
              <a:spcBef>
                <a:spcPts val="0"/>
              </a:spcBef>
              <a:buNone/>
            </a:pPr>
            <a:r>
              <a:rPr lang="hu-HU" dirty="0"/>
              <a:t> az egyed egyértelmű azonosítására szolgáló tulajdonság.</a:t>
            </a:r>
          </a:p>
          <a:p>
            <a:pPr marL="179387" indent="0">
              <a:buNone/>
            </a:pPr>
            <a:r>
              <a:rPr lang="hu-HU" dirty="0"/>
              <a:t>Azt a legszűkebb attribútum-halmazt, amely </a:t>
            </a:r>
            <a:r>
              <a:rPr lang="hu-HU" u="sng" dirty="0"/>
              <a:t>egyértelműen azonosítja az egyedet </a:t>
            </a:r>
            <a:r>
              <a:rPr lang="hu-HU" b="1" i="1" dirty="0"/>
              <a:t>kulcsnak</a:t>
            </a:r>
            <a:r>
              <a:rPr lang="hu-HU" dirty="0"/>
              <a:t> nevezzük.</a:t>
            </a:r>
          </a:p>
          <a:p>
            <a:pPr marL="179387" indent="0">
              <a:buNone/>
            </a:pPr>
            <a:r>
              <a:rPr lang="hu-HU" dirty="0"/>
              <a:t>A kulcsban szereplő attribútum(ok) nevét, a </a:t>
            </a:r>
            <a:r>
              <a:rPr lang="hu-HU" dirty="0" err="1"/>
              <a:t>kulcstulajdonságo</a:t>
            </a:r>
            <a:r>
              <a:rPr lang="hu-HU" dirty="0"/>
              <a:t>(</a:t>
            </a:r>
            <a:r>
              <a:rPr lang="hu-HU" dirty="0" err="1"/>
              <a:t>ka</a:t>
            </a:r>
            <a:r>
              <a:rPr lang="hu-HU" dirty="0"/>
              <a:t>)t úgy jelöljük ki, hogy a tulajdonság azonosító nevét </a:t>
            </a:r>
            <a:r>
              <a:rPr lang="hu-HU" u="sng" dirty="0"/>
              <a:t>aláhúzzuk</a:t>
            </a:r>
            <a:r>
              <a:rPr lang="hu-HU" dirty="0"/>
              <a:t> egy folytonos vonallal.</a:t>
            </a:r>
          </a:p>
          <a:p>
            <a:pPr marL="179387" indent="0">
              <a:buNone/>
            </a:pPr>
            <a:r>
              <a:rPr lang="hu-HU" dirty="0"/>
              <a:t>Az ember egyed esetén például a személyi szám töltheti be ezt a szerepet..</a:t>
            </a:r>
          </a:p>
          <a:p>
            <a:endParaRPr lang="hu-HU" dirty="0"/>
          </a:p>
        </p:txBody>
      </p:sp>
      <p:pic>
        <p:nvPicPr>
          <p:cNvPr id="4" name="Kép 3"/>
          <p:cNvPicPr/>
          <p:nvPr/>
        </p:nvPicPr>
        <p:blipFill>
          <a:blip r:embed="rId2">
            <a:extLst>
              <a:ext uri="{28A0092B-C50C-407E-A947-70E740481C1C}">
                <a14:useLocalDpi xmlns:a14="http://schemas.microsoft.com/office/drawing/2010/main" val="0"/>
              </a:ext>
            </a:extLst>
          </a:blip>
          <a:srcRect/>
          <a:stretch>
            <a:fillRect/>
          </a:stretch>
        </p:blipFill>
        <p:spPr bwMode="auto">
          <a:xfrm>
            <a:off x="3188813" y="4689303"/>
            <a:ext cx="5127851" cy="907596"/>
          </a:xfrm>
          <a:prstGeom prst="rect">
            <a:avLst/>
          </a:prstGeom>
          <a:noFill/>
          <a:ln>
            <a:noFill/>
          </a:ln>
        </p:spPr>
      </p:pic>
    </p:spTree>
    <p:extLst>
      <p:ext uri="{BB962C8B-B14F-4D97-AF65-F5344CB8AC3E}">
        <p14:creationId xmlns:p14="http://schemas.microsoft.com/office/powerpoint/2010/main" val="339167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034" y="1698759"/>
            <a:ext cx="3171825" cy="251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artalom helye 2"/>
          <p:cNvSpPr>
            <a:spLocks noGrp="1"/>
          </p:cNvSpPr>
          <p:nvPr>
            <p:ph idx="1"/>
          </p:nvPr>
        </p:nvSpPr>
        <p:spPr>
          <a:xfrm>
            <a:off x="702129" y="556591"/>
            <a:ext cx="10825841" cy="636778"/>
          </a:xfrm>
        </p:spPr>
        <p:txBody>
          <a:bodyPr>
            <a:normAutofit/>
          </a:bodyPr>
          <a:lstStyle/>
          <a:p>
            <a:pPr marL="179387" indent="0">
              <a:lnSpc>
                <a:spcPct val="100000"/>
              </a:lnSpc>
              <a:spcBef>
                <a:spcPts val="0"/>
              </a:spcBef>
              <a:buNone/>
            </a:pPr>
            <a:r>
              <a:rPr lang="hu-HU" sz="3200" dirty="0"/>
              <a:t>Azonos nevű színház különböző városokban</a:t>
            </a:r>
          </a:p>
          <a:p>
            <a:endParaRPr lang="hu-HU" dirty="0"/>
          </a:p>
        </p:txBody>
      </p:sp>
    </p:spTree>
    <p:extLst>
      <p:ext uri="{BB962C8B-B14F-4D97-AF65-F5344CB8AC3E}">
        <p14:creationId xmlns:p14="http://schemas.microsoft.com/office/powerpoint/2010/main" val="3482665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9471" y="571500"/>
            <a:ext cx="10842171" cy="3347357"/>
          </a:xfrm>
        </p:spPr>
        <p:txBody>
          <a:bodyPr>
            <a:normAutofit/>
          </a:bodyPr>
          <a:lstStyle/>
          <a:p>
            <a:pPr marL="358775" indent="-179388">
              <a:buNone/>
            </a:pPr>
            <a:r>
              <a:rPr lang="hu-HU" dirty="0"/>
              <a:t>- </a:t>
            </a:r>
            <a:r>
              <a:rPr lang="hu-HU" b="1" dirty="0"/>
              <a:t>Többértékű tulajdonság</a:t>
            </a:r>
            <a:r>
              <a:rPr lang="hu-HU" dirty="0"/>
              <a:t>: olyan tulajdonság, amely nem csak egy elemi értéket, hanem több elemi értéket, értékek egy tömbjét vehet fel. Így például az ember egyed iskolai végzettség tulajdonságának leírására több elemi értéket is meg lehet adni, hiszen többféle végzettsége is lehet valakinek. rendelkezik vagy egy könyvnek több szerzője is lehet, ekkor a </a:t>
            </a:r>
            <a:r>
              <a:rPr lang="hu-HU" i="1" dirty="0"/>
              <a:t>könyv</a:t>
            </a:r>
            <a:r>
              <a:rPr lang="hu-HU" dirty="0"/>
              <a:t> egyedhez kapcsolunk egy </a:t>
            </a:r>
            <a:r>
              <a:rPr lang="hu-HU" i="1" dirty="0"/>
              <a:t>szerző</a:t>
            </a:r>
            <a:r>
              <a:rPr lang="hu-HU" dirty="0"/>
              <a:t> attribútumot, amely többértékű.</a:t>
            </a:r>
          </a:p>
          <a:p>
            <a:pPr marL="358775" indent="0">
              <a:spcBef>
                <a:spcPts val="600"/>
              </a:spcBef>
              <a:buNone/>
            </a:pPr>
            <a:r>
              <a:rPr lang="hu-HU" dirty="0"/>
              <a:t>A többértékű tulajdonságot egy dupla keretű ellipszissel jelöljük.</a:t>
            </a:r>
          </a:p>
          <a:p>
            <a:endParaRPr lang="hu-HU" dirty="0"/>
          </a:p>
        </p:txBody>
      </p:sp>
      <p:pic>
        <p:nvPicPr>
          <p:cNvPr id="4" name="Kép 3"/>
          <p:cNvPicPr/>
          <p:nvPr/>
        </p:nvPicPr>
        <p:blipFill>
          <a:blip r:embed="rId2">
            <a:extLst>
              <a:ext uri="{28A0092B-C50C-407E-A947-70E740481C1C}">
                <a14:useLocalDpi xmlns:a14="http://schemas.microsoft.com/office/drawing/2010/main" val="0"/>
              </a:ext>
            </a:extLst>
          </a:blip>
          <a:srcRect/>
          <a:stretch>
            <a:fillRect/>
          </a:stretch>
        </p:blipFill>
        <p:spPr bwMode="auto">
          <a:xfrm>
            <a:off x="669820" y="4595994"/>
            <a:ext cx="5634037" cy="891268"/>
          </a:xfrm>
          <a:prstGeom prst="rect">
            <a:avLst/>
          </a:prstGeom>
          <a:noFill/>
          <a:ln>
            <a:noFill/>
          </a:ln>
        </p:spPr>
      </p:pic>
      <p:pic>
        <p:nvPicPr>
          <p:cNvPr id="3074" name="Picture 2" descr="https://www.inf.u-szeged.hu/~gnemeth/adatbgyak/exe/EK_diagram/konyv_pel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857" y="3975037"/>
            <a:ext cx="5288873" cy="213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1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18457" y="555171"/>
            <a:ext cx="10793185" cy="2416629"/>
          </a:xfrm>
        </p:spPr>
        <p:txBody>
          <a:bodyPr/>
          <a:lstStyle/>
          <a:p>
            <a:pPr marL="358775" indent="-179388">
              <a:buNone/>
            </a:pPr>
            <a:r>
              <a:rPr lang="hu-HU" dirty="0"/>
              <a:t>- </a:t>
            </a:r>
            <a:r>
              <a:rPr lang="hu-HU" b="1" dirty="0"/>
              <a:t>Leszármaztatott tulajdonság</a:t>
            </a:r>
            <a:r>
              <a:rPr lang="hu-HU" dirty="0"/>
              <a:t>: olyan tulajdonság, melynek értéke más tulajdonságokból vezethető le, származtatható. Így például az autó egyed esetén a bruttó ár kiszámolható a nettó árból és az ÁFA kulcs mértékéből. A leszármaztatott tulajdonság jele egy szaggatott vonallal határolt ellipszis. Azt nem jelöljük, hogy mely más tulajdonságokból és mi módon származtatható az érték.</a:t>
            </a:r>
          </a:p>
        </p:txBody>
      </p:sp>
      <p:pic>
        <p:nvPicPr>
          <p:cNvPr id="4" name="Kép 3"/>
          <p:cNvPicPr/>
          <p:nvPr/>
        </p:nvPicPr>
        <p:blipFill>
          <a:blip r:embed="rId2">
            <a:extLst>
              <a:ext uri="{28A0092B-C50C-407E-A947-70E740481C1C}">
                <a14:useLocalDpi xmlns:a14="http://schemas.microsoft.com/office/drawing/2010/main" val="0"/>
              </a:ext>
            </a:extLst>
          </a:blip>
          <a:srcRect/>
          <a:stretch>
            <a:fillRect/>
          </a:stretch>
        </p:blipFill>
        <p:spPr bwMode="auto">
          <a:xfrm>
            <a:off x="2984555" y="3167744"/>
            <a:ext cx="6260987" cy="2661556"/>
          </a:xfrm>
          <a:prstGeom prst="rect">
            <a:avLst/>
          </a:prstGeom>
          <a:noFill/>
          <a:ln>
            <a:noFill/>
          </a:ln>
        </p:spPr>
      </p:pic>
    </p:spTree>
    <p:extLst>
      <p:ext uri="{BB962C8B-B14F-4D97-AF65-F5344CB8AC3E}">
        <p14:creationId xmlns:p14="http://schemas.microsoft.com/office/powerpoint/2010/main" val="238264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18457" y="538843"/>
            <a:ext cx="10776857" cy="5242025"/>
          </a:xfrm>
        </p:spPr>
        <p:txBody>
          <a:bodyPr>
            <a:normAutofit/>
          </a:bodyPr>
          <a:lstStyle/>
          <a:p>
            <a:pPr marL="0" indent="0">
              <a:buNone/>
            </a:pPr>
            <a:r>
              <a:rPr lang="hu-HU" b="1" dirty="0"/>
              <a:t>Kapcsolat: az egyedek között fennálló viszonyt hordozza.</a:t>
            </a:r>
            <a:endParaRPr lang="hu-HU" dirty="0"/>
          </a:p>
          <a:p>
            <a:pPr marL="179388" indent="-179388">
              <a:buNone/>
            </a:pPr>
            <a:r>
              <a:rPr lang="hu-HU" b="1" dirty="0"/>
              <a:t>Kapcsolat</a:t>
            </a:r>
            <a:r>
              <a:rPr lang="hu-HU" dirty="0"/>
              <a:t>: </a:t>
            </a:r>
            <a:r>
              <a:rPr lang="hu-HU" u="sng" dirty="0"/>
              <a:t>két vagy több egyed között határoz meg relációt</a:t>
            </a:r>
            <a:r>
              <a:rPr lang="hu-HU" dirty="0"/>
              <a:t> (pl. könyvtári adatbázisban, ha van egy </a:t>
            </a:r>
            <a:r>
              <a:rPr lang="hu-HU" i="1" dirty="0"/>
              <a:t>személy</a:t>
            </a:r>
            <a:r>
              <a:rPr lang="hu-HU" dirty="0"/>
              <a:t> egyed és egy </a:t>
            </a:r>
            <a:r>
              <a:rPr lang="hu-HU" i="1" dirty="0"/>
              <a:t>könyv</a:t>
            </a:r>
            <a:r>
              <a:rPr lang="hu-HU" dirty="0"/>
              <a:t> egyed, akkor a köztük lévő kapcsolat a </a:t>
            </a:r>
            <a:r>
              <a:rPr lang="hu-HU" i="1" dirty="0"/>
              <a:t>kölcsönzés</a:t>
            </a:r>
            <a:r>
              <a:rPr lang="hu-HU" dirty="0"/>
              <a:t>).</a:t>
            </a:r>
          </a:p>
          <a:p>
            <a:pPr marL="179388" indent="-179388">
              <a:buNone/>
            </a:pPr>
            <a:r>
              <a:rPr lang="hu-HU" dirty="0"/>
              <a:t> </a:t>
            </a:r>
            <a:r>
              <a:rPr lang="hu-HU" u="sng" dirty="0"/>
              <a:t>Rekurzív kapcsolat </a:t>
            </a:r>
            <a:r>
              <a:rPr lang="hu-HU" dirty="0"/>
              <a:t>esetén az egyed önmagával van relációban</a:t>
            </a:r>
          </a:p>
          <a:p>
            <a:pPr marL="179388" indent="-179388">
              <a:buNone/>
            </a:pPr>
            <a:r>
              <a:rPr lang="hu-HU" dirty="0"/>
              <a:t> (pl. ha van egy </a:t>
            </a:r>
            <a:r>
              <a:rPr lang="hu-HU" i="1" dirty="0"/>
              <a:t>személy</a:t>
            </a:r>
            <a:r>
              <a:rPr lang="hu-HU" dirty="0"/>
              <a:t> egyedünk, akkor az </a:t>
            </a:r>
            <a:r>
              <a:rPr lang="hu-HU" i="1" dirty="0"/>
              <a:t>anyja</a:t>
            </a:r>
            <a:r>
              <a:rPr lang="hu-HU" dirty="0"/>
              <a:t> vagy </a:t>
            </a:r>
            <a:r>
              <a:rPr lang="hu-HU" i="1" dirty="0"/>
              <a:t>apja</a:t>
            </a:r>
            <a:r>
              <a:rPr lang="hu-HU" dirty="0"/>
              <a:t> kapcsolat rekurzív kapcsolat lesz, hiszen mindenkinek az apja vagy anyja szintén </a:t>
            </a:r>
            <a:r>
              <a:rPr lang="hu-HU" i="1" dirty="0"/>
              <a:t>személy</a:t>
            </a:r>
            <a:r>
              <a:rPr lang="hu-HU" dirty="0"/>
              <a:t>).</a:t>
            </a:r>
          </a:p>
          <a:p>
            <a:pPr marL="179388" indent="0">
              <a:spcBef>
                <a:spcPts val="600"/>
              </a:spcBef>
              <a:buNone/>
            </a:pPr>
            <a:r>
              <a:rPr lang="hu-HU" dirty="0"/>
              <a:t>A kapcsolatokat </a:t>
            </a:r>
            <a:r>
              <a:rPr lang="hu-HU" u="sng" dirty="0"/>
              <a:t>rombusszal jelöljük</a:t>
            </a:r>
            <a:r>
              <a:rPr lang="hu-HU" dirty="0"/>
              <a:t>, és beleírjuk a kapcsolat nevét. A példában az egyik helyen nyíllal jelöltük a kapcsolatot, ennek külön jelentése van, amelyet később tárgyalunk.</a:t>
            </a:r>
          </a:p>
          <a:p>
            <a:pPr marL="0" indent="0">
              <a:buNone/>
            </a:pPr>
            <a:endParaRPr lang="hu-HU" dirty="0"/>
          </a:p>
        </p:txBody>
      </p:sp>
    </p:spTree>
    <p:extLst>
      <p:ext uri="{BB962C8B-B14F-4D97-AF65-F5344CB8AC3E}">
        <p14:creationId xmlns:p14="http://schemas.microsoft.com/office/powerpoint/2010/main" val="4111125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338" y="520218"/>
            <a:ext cx="8989017" cy="565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52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2609" y="543339"/>
            <a:ext cx="10853530" cy="1603513"/>
          </a:xfrm>
        </p:spPr>
        <p:txBody>
          <a:bodyPr>
            <a:normAutofit/>
          </a:bodyPr>
          <a:lstStyle/>
          <a:p>
            <a:pPr marL="0" indent="0">
              <a:lnSpc>
                <a:spcPct val="100000"/>
              </a:lnSpc>
              <a:spcBef>
                <a:spcPts val="0"/>
              </a:spcBef>
              <a:buNone/>
            </a:pPr>
            <a:r>
              <a:rPr lang="hu-HU" sz="2400" dirty="0"/>
              <a:t>A 3 szintű ANSI/SPARC architektúra</a:t>
            </a:r>
          </a:p>
          <a:p>
            <a:pPr defTabSz="715963">
              <a:lnSpc>
                <a:spcPct val="110000"/>
              </a:lnSpc>
              <a:spcBef>
                <a:spcPts val="0"/>
              </a:spcBef>
            </a:pPr>
            <a:r>
              <a:rPr lang="hu-HU" sz="2200" dirty="0"/>
              <a:t>Logikai	(külső, a felhasználói szemléletnek megfelelő szinten, nézetek)</a:t>
            </a:r>
          </a:p>
          <a:p>
            <a:pPr defTabSz="715963">
              <a:lnSpc>
                <a:spcPct val="110000"/>
              </a:lnSpc>
              <a:spcBef>
                <a:spcPts val="0"/>
              </a:spcBef>
            </a:pPr>
            <a:r>
              <a:rPr lang="hu-HU" sz="2200" dirty="0"/>
              <a:t>Fogalmi	(koncepcionális) (absztrakt, szintetizálja az összes felhasználói szemléletet)</a:t>
            </a:r>
          </a:p>
          <a:p>
            <a:pPr defTabSz="715963">
              <a:lnSpc>
                <a:spcPct val="110000"/>
              </a:lnSpc>
              <a:spcBef>
                <a:spcPts val="0"/>
              </a:spcBef>
            </a:pPr>
            <a:r>
              <a:rPr lang="hu-HU" sz="2200" dirty="0"/>
              <a:t>Fizikai	(belső, az adatbázis valamilyen fizikai adatstruktúrában letárolva a háttértárolón)</a:t>
            </a:r>
          </a:p>
          <a:p>
            <a:pPr marL="0" indent="0">
              <a:buNone/>
            </a:pPr>
            <a:endParaRPr lang="hu-HU" dirty="0"/>
          </a:p>
        </p:txBody>
      </p:sp>
      <p:pic>
        <p:nvPicPr>
          <p:cNvPr id="4" name="Kép 3"/>
          <p:cNvPicPr/>
          <p:nvPr/>
        </p:nvPicPr>
        <p:blipFill>
          <a:blip r:embed="rId2"/>
          <a:stretch>
            <a:fillRect/>
          </a:stretch>
        </p:blipFill>
        <p:spPr>
          <a:xfrm>
            <a:off x="2252870" y="2146852"/>
            <a:ext cx="7911547" cy="4214191"/>
          </a:xfrm>
          <a:prstGeom prst="rect">
            <a:avLst/>
          </a:prstGeom>
        </p:spPr>
      </p:pic>
    </p:spTree>
    <p:extLst>
      <p:ext uri="{BB962C8B-B14F-4D97-AF65-F5344CB8AC3E}">
        <p14:creationId xmlns:p14="http://schemas.microsoft.com/office/powerpoint/2010/main" val="2192046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657225"/>
            <a:ext cx="8943975"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97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1" y="555171"/>
            <a:ext cx="10825842" cy="2841172"/>
          </a:xfrm>
        </p:spPr>
        <p:txBody>
          <a:bodyPr/>
          <a:lstStyle/>
          <a:p>
            <a:pPr marL="358775" indent="-179388">
              <a:buNone/>
            </a:pPr>
            <a:r>
              <a:rPr lang="hu-HU" dirty="0"/>
              <a:t>- </a:t>
            </a:r>
            <a:r>
              <a:rPr lang="hu-HU" b="1" dirty="0"/>
              <a:t>1:</a:t>
            </a:r>
            <a:r>
              <a:rPr lang="hu-HU" b="1" dirty="0" err="1"/>
              <a:t>1</a:t>
            </a:r>
            <a:r>
              <a:rPr lang="hu-HU" b="1" dirty="0"/>
              <a:t> kapcsolat</a:t>
            </a:r>
            <a:r>
              <a:rPr lang="hu-HU" dirty="0"/>
              <a:t>: a kapcsolatban mindkét egyedtípus előfordulásai csak egyetlenegy előforduláshoz rendelődnek a másik egyedtípusból. Például egy férfi csak egy nőnek lehet a férje és egy nő is csak egy férfinak lehet a felesége. A kapcsolatot egy </a:t>
            </a:r>
            <a:r>
              <a:rPr lang="hu-HU" u="sng" dirty="0"/>
              <a:t>rombusszal jelöljük</a:t>
            </a:r>
            <a:r>
              <a:rPr lang="hu-HU" dirty="0"/>
              <a:t>, melybe beírjuk kapcsolatot leíró azonosító nevet. A négyszög átellenes csúcsaiból </a:t>
            </a:r>
            <a:r>
              <a:rPr lang="hu-HU" u="sng" dirty="0"/>
              <a:t>egy-egy nyilat húzunk</a:t>
            </a:r>
            <a:r>
              <a:rPr lang="hu-HU" dirty="0"/>
              <a:t>, melyek a kapcsolódó egyedekhez vezetnek.</a:t>
            </a:r>
          </a:p>
          <a:p>
            <a:pPr marL="0" indent="0">
              <a:buNone/>
            </a:pPr>
            <a:endParaRPr lang="hu-H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 y="3320162"/>
            <a:ext cx="1897977" cy="331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019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55171"/>
            <a:ext cx="10515600" cy="2808515"/>
          </a:xfrm>
        </p:spPr>
        <p:txBody>
          <a:bodyPr/>
          <a:lstStyle/>
          <a:p>
            <a:pPr marL="358775" indent="-179388">
              <a:buNone/>
            </a:pPr>
            <a:r>
              <a:rPr lang="hu-HU" dirty="0"/>
              <a:t>- </a:t>
            </a:r>
            <a:r>
              <a:rPr lang="hu-HU" b="1" dirty="0"/>
              <a:t>1:N kapcsolat</a:t>
            </a:r>
            <a:r>
              <a:rPr lang="hu-HU" dirty="0"/>
              <a:t>: abban különbözik az 1:N kapcsolattípustól, hogy az egyik, egyedtípus előfordulásai több előfordulással tarthatnak kapcsolatot a másikból, de a másik előfordulás továbbra is csak egy előforduláshoz kapcsolódhat. Például egy autónak csak egy tulajdonosa lehet, egy ember viszont több autót is birtokolhat. A 1:N kapcsolat ábrázolásánál azon egyedbe, melyből több is kapcsolódhat a másik egyedhez, egy kettősnyíl vezet.</a:t>
            </a:r>
          </a:p>
        </p:txBody>
      </p:sp>
      <p:pic>
        <p:nvPicPr>
          <p:cNvPr id="4" name="Kép 3"/>
          <p:cNvPicPr>
            <a:picLocks noChangeAspect="1"/>
          </p:cNvPicPr>
          <p:nvPr/>
        </p:nvPicPr>
        <p:blipFill>
          <a:blip r:embed="rId2"/>
          <a:stretch>
            <a:fillRect/>
          </a:stretch>
        </p:blipFill>
        <p:spPr>
          <a:xfrm>
            <a:off x="677508" y="3379724"/>
            <a:ext cx="7082644" cy="1091737"/>
          </a:xfrm>
          <a:prstGeom prst="rect">
            <a:avLst/>
          </a:prstGeom>
        </p:spPr>
      </p:pic>
      <p:pic>
        <p:nvPicPr>
          <p:cNvPr id="6" name="Kép 5"/>
          <p:cNvPicPr>
            <a:picLocks noChangeAspect="1"/>
          </p:cNvPicPr>
          <p:nvPr/>
        </p:nvPicPr>
        <p:blipFill>
          <a:blip r:embed="rId3"/>
          <a:stretch>
            <a:fillRect/>
          </a:stretch>
        </p:blipFill>
        <p:spPr>
          <a:xfrm>
            <a:off x="677508" y="4687537"/>
            <a:ext cx="6951904" cy="1262161"/>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634" y="3026328"/>
            <a:ext cx="1755080" cy="310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030" y="3026104"/>
            <a:ext cx="1828157" cy="310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489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1" y="538843"/>
            <a:ext cx="10874828" cy="2612571"/>
          </a:xfrm>
        </p:spPr>
        <p:txBody>
          <a:bodyPr/>
          <a:lstStyle/>
          <a:p>
            <a:pPr marL="358775" indent="-179388">
              <a:buNone/>
            </a:pPr>
            <a:r>
              <a:rPr lang="hu-HU" dirty="0"/>
              <a:t>- </a:t>
            </a:r>
            <a:r>
              <a:rPr lang="hu-HU" b="1" dirty="0"/>
              <a:t>N:M kapcsolat</a:t>
            </a:r>
            <a:r>
              <a:rPr lang="hu-HU" dirty="0"/>
              <a:t>: olyan kapcsolattípus, melyben mindkét egyedtípus előfordulásai több előfordulással is tarthatják a kapcsolatot a másik egyedtípusból.</a:t>
            </a:r>
          </a:p>
          <a:p>
            <a:pPr marL="358775" indent="0">
              <a:spcBef>
                <a:spcPts val="600"/>
              </a:spcBef>
              <a:buNone/>
            </a:pPr>
            <a:r>
              <a:rPr lang="hu-HU" dirty="0"/>
              <a:t>Például egy oktató több tantárgyat is taníthat és egy tárgy oktatásában több oktató vehet részt. A kapcsolat ábrázolásánál mindkét kapcsolódó egyedbe kettősnyíl mutat.</a:t>
            </a:r>
          </a:p>
          <a:p>
            <a:pPr marL="0" indent="0">
              <a:buNone/>
            </a:pPr>
            <a:endParaRPr lang="hu-HU" dirty="0"/>
          </a:p>
        </p:txBody>
      </p:sp>
      <p:pic>
        <p:nvPicPr>
          <p:cNvPr id="4" name="Kép 3"/>
          <p:cNvPicPr>
            <a:picLocks noChangeAspect="1"/>
          </p:cNvPicPr>
          <p:nvPr/>
        </p:nvPicPr>
        <p:blipFill>
          <a:blip r:embed="rId2"/>
          <a:stretch>
            <a:fillRect/>
          </a:stretch>
        </p:blipFill>
        <p:spPr>
          <a:xfrm>
            <a:off x="1069469" y="3037053"/>
            <a:ext cx="7968726" cy="1136196"/>
          </a:xfrm>
          <a:prstGeom prst="rect">
            <a:avLst/>
          </a:prstGeom>
        </p:spPr>
      </p:pic>
      <p:pic>
        <p:nvPicPr>
          <p:cNvPr id="2" name="Kép 1"/>
          <p:cNvPicPr>
            <a:picLocks noChangeAspect="1"/>
          </p:cNvPicPr>
          <p:nvPr/>
        </p:nvPicPr>
        <p:blipFill>
          <a:blip r:embed="rId3"/>
          <a:stretch>
            <a:fillRect/>
          </a:stretch>
        </p:blipFill>
        <p:spPr>
          <a:xfrm>
            <a:off x="1069469" y="4380296"/>
            <a:ext cx="7772400" cy="1524000"/>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6956" y="2920426"/>
            <a:ext cx="1965884" cy="335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80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71500"/>
            <a:ext cx="10515600" cy="3210086"/>
          </a:xfrm>
        </p:spPr>
        <p:txBody>
          <a:bodyPr>
            <a:normAutofit/>
          </a:bodyPr>
          <a:lstStyle/>
          <a:p>
            <a:pPr marL="277813" indent="-277813">
              <a:buFontTx/>
              <a:buChar char="-"/>
            </a:pPr>
            <a:r>
              <a:rPr lang="hu-HU" b="1" dirty="0"/>
              <a:t>N-ed fokú kapcsolat</a:t>
            </a:r>
            <a:r>
              <a:rPr lang="hu-HU" dirty="0"/>
              <a:t>: </a:t>
            </a:r>
          </a:p>
          <a:p>
            <a:pPr marL="255588" indent="0">
              <a:buNone/>
            </a:pPr>
            <a:r>
              <a:rPr lang="hu-HU" dirty="0"/>
              <a:t>a </a:t>
            </a:r>
            <a:r>
              <a:rPr lang="hu-HU" u="sng" dirty="0"/>
              <a:t>kapcsolatban</a:t>
            </a:r>
            <a:r>
              <a:rPr lang="hu-HU" dirty="0"/>
              <a:t> nemcsak kettő, hanem ennél </a:t>
            </a:r>
            <a:r>
              <a:rPr lang="hu-HU" u="sng" dirty="0"/>
              <a:t>több egyed vesz részt</a:t>
            </a:r>
            <a:r>
              <a:rPr lang="hu-HU" dirty="0"/>
              <a:t>. Ilyen kapcsolatra példa a vásárlás kapcsolat, melyben a vásárló, az eladó és az árú kapcsolódik össze, hiszen a vevő, bizonyos terméke(</a:t>
            </a:r>
            <a:r>
              <a:rPr lang="hu-HU" dirty="0" err="1"/>
              <a:t>ke</a:t>
            </a:r>
            <a:r>
              <a:rPr lang="hu-HU" dirty="0"/>
              <a:t>)t vásárol egy adott eladótól. Az n-ed fokú kapcsolatot úgy ábrázoljuk, hogy </a:t>
            </a:r>
            <a:r>
              <a:rPr lang="hu-HU" u="sng" dirty="0"/>
              <a:t>a rombuszból több nyíl </a:t>
            </a:r>
            <a:r>
              <a:rPr lang="hu-HU" dirty="0"/>
              <a:t>fut ki.</a:t>
            </a:r>
          </a:p>
          <a:p>
            <a:pPr marL="263525" indent="0">
              <a:buNone/>
            </a:pPr>
            <a:r>
              <a:rPr lang="hu-HU" dirty="0"/>
              <a:t>Helyettesíthető több kétágú kapcsolattal is, de így sokkal kifejezőbb.</a:t>
            </a:r>
          </a:p>
          <a:p>
            <a:pPr marL="636587" indent="-457200">
              <a:buFontTx/>
              <a:buChar char="-"/>
            </a:pPr>
            <a:endParaRPr lang="hu-HU" dirty="0"/>
          </a:p>
        </p:txBody>
      </p:sp>
      <p:pic>
        <p:nvPicPr>
          <p:cNvPr id="4" name="Kép 3"/>
          <p:cNvPicPr>
            <a:picLocks noChangeAspect="1"/>
          </p:cNvPicPr>
          <p:nvPr/>
        </p:nvPicPr>
        <p:blipFill>
          <a:blip r:embed="rId2"/>
          <a:stretch>
            <a:fillRect/>
          </a:stretch>
        </p:blipFill>
        <p:spPr>
          <a:xfrm>
            <a:off x="342071" y="3586501"/>
            <a:ext cx="7261321" cy="2013177"/>
          </a:xfrm>
          <a:prstGeom prst="rect">
            <a:avLst/>
          </a:prstGeom>
        </p:spPr>
      </p:pic>
      <p:pic>
        <p:nvPicPr>
          <p:cNvPr id="5" name="Kép 4"/>
          <p:cNvPicPr>
            <a:picLocks noChangeAspect="1"/>
          </p:cNvPicPr>
          <p:nvPr/>
        </p:nvPicPr>
        <p:blipFill>
          <a:blip r:embed="rId3"/>
          <a:stretch>
            <a:fillRect/>
          </a:stretch>
        </p:blipFill>
        <p:spPr>
          <a:xfrm>
            <a:off x="6289879" y="4723719"/>
            <a:ext cx="5129636" cy="1632857"/>
          </a:xfrm>
          <a:prstGeom prst="rect">
            <a:avLst/>
          </a:prstGeom>
        </p:spPr>
      </p:pic>
    </p:spTree>
    <p:extLst>
      <p:ext uri="{BB962C8B-B14F-4D97-AF65-F5344CB8AC3E}">
        <p14:creationId xmlns:p14="http://schemas.microsoft.com/office/powerpoint/2010/main" val="2856814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71500"/>
            <a:ext cx="10858499" cy="5040027"/>
          </a:xfrm>
        </p:spPr>
        <p:txBody>
          <a:bodyPr>
            <a:normAutofit/>
          </a:bodyPr>
          <a:lstStyle/>
          <a:p>
            <a:pPr marL="358775" indent="-179388">
              <a:buNone/>
            </a:pPr>
            <a:r>
              <a:rPr lang="hu-HU" dirty="0"/>
              <a:t>- </a:t>
            </a:r>
            <a:r>
              <a:rPr lang="hu-HU" b="1" dirty="0"/>
              <a:t>Totális kapcsolat: </a:t>
            </a:r>
            <a:r>
              <a:rPr lang="hu-HU" dirty="0"/>
              <a:t>egy egyed totálisan vesz részt a kapcsolatban, ha </a:t>
            </a:r>
            <a:r>
              <a:rPr lang="hu-HU" u="sng" dirty="0"/>
              <a:t>minden egyed előfordulása részt vesz egy kapcsolat előfordulásban</a:t>
            </a:r>
            <a:r>
              <a:rPr lang="hu-HU" dirty="0"/>
              <a:t>, azaz nincs olyan egyed előfordulás, mely nem kapcsolódna egy másik egyedtípus valamely előfordulásához.</a:t>
            </a:r>
          </a:p>
          <a:p>
            <a:pPr marL="636587" indent="-457200">
              <a:buFontTx/>
              <a:buChar char="-"/>
            </a:pPr>
            <a:r>
              <a:rPr lang="hu-HU" b="1" dirty="0"/>
              <a:t>Parciális kapcsolatot: </a:t>
            </a:r>
            <a:r>
              <a:rPr lang="hu-HU" dirty="0"/>
              <a:t>Azok az egyedek, amelyek </a:t>
            </a:r>
            <a:r>
              <a:rPr lang="hu-HU" u="sng" dirty="0"/>
              <a:t>nem totális</a:t>
            </a:r>
            <a:r>
              <a:rPr lang="hu-HU" dirty="0"/>
              <a:t>an vesznek részt a kapcsolatban.</a:t>
            </a:r>
          </a:p>
          <a:p>
            <a:pPr marL="179387" indent="0">
              <a:buNone/>
            </a:pPr>
            <a:r>
              <a:rPr lang="hu-HU" dirty="0"/>
              <a:t>Például abban az esetben, ha </a:t>
            </a:r>
            <a:r>
              <a:rPr lang="hu-HU" i="1" dirty="0"/>
              <a:t>minden autónak van tulajdonosa</a:t>
            </a:r>
            <a:r>
              <a:rPr lang="hu-HU" dirty="0"/>
              <a:t>, akkor az </a:t>
            </a:r>
            <a:r>
              <a:rPr lang="hu-HU" i="1" dirty="0"/>
              <a:t>autó totális kapcsolatban van az emberrel </a:t>
            </a:r>
            <a:r>
              <a:rPr lang="hu-HU" dirty="0"/>
              <a:t>a tulajdonosi kapcsolatban. Az ember viszont csak parciálisan vesz részt a tulajdonosi kapcsolatban, mivel lehetnek olyan emberek, akiknek nincs autójuk.</a:t>
            </a:r>
          </a:p>
        </p:txBody>
      </p:sp>
    </p:spTree>
    <p:extLst>
      <p:ext uri="{BB962C8B-B14F-4D97-AF65-F5344CB8AC3E}">
        <p14:creationId xmlns:p14="http://schemas.microsoft.com/office/powerpoint/2010/main" val="4176694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p:cNvPicPr>
          <p:nvPr>
            <p:ph idx="1"/>
          </p:nvPr>
        </p:nvPicPr>
        <p:blipFill>
          <a:blip r:embed="rId2"/>
          <a:stretch>
            <a:fillRect/>
          </a:stretch>
        </p:blipFill>
        <p:spPr>
          <a:xfrm>
            <a:off x="1145407" y="620485"/>
            <a:ext cx="9702266" cy="5404757"/>
          </a:xfrm>
          <a:prstGeom prst="rect">
            <a:avLst/>
          </a:prstGeom>
        </p:spPr>
      </p:pic>
    </p:spTree>
    <p:extLst>
      <p:ext uri="{BB962C8B-B14F-4D97-AF65-F5344CB8AC3E}">
        <p14:creationId xmlns:p14="http://schemas.microsoft.com/office/powerpoint/2010/main" val="3493707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1" y="571500"/>
            <a:ext cx="10842170" cy="2139043"/>
          </a:xfrm>
        </p:spPr>
        <p:txBody>
          <a:bodyPr/>
          <a:lstStyle/>
          <a:p>
            <a:pPr marL="358775" indent="-179388">
              <a:buFontTx/>
              <a:buChar char="-"/>
            </a:pPr>
            <a:r>
              <a:rPr lang="hu-HU" b="1" dirty="0"/>
              <a:t>Meghatározó kapcsolat</a:t>
            </a:r>
            <a:r>
              <a:rPr lang="hu-HU" dirty="0"/>
              <a:t>: gyenge entitást meghatározó kapcsolat (pl. ha a </a:t>
            </a:r>
            <a:r>
              <a:rPr lang="hu-HU" i="1" dirty="0"/>
              <a:t>színházi előadás</a:t>
            </a:r>
            <a:r>
              <a:rPr lang="hu-HU" dirty="0"/>
              <a:t> gyenge egyed, akkor meghatározó kapcsolattal hozzákapcsolhatjuk egy színházhoz és ez a kapcsolat rendelkezik egy </a:t>
            </a:r>
            <a:r>
              <a:rPr lang="hu-HU" i="1" dirty="0"/>
              <a:t>mikor</a:t>
            </a:r>
            <a:r>
              <a:rPr lang="hu-HU" dirty="0"/>
              <a:t> attribútummal, amely a kezdési időpontot mutatja).</a:t>
            </a:r>
          </a:p>
          <a:p>
            <a:pPr marL="358775" indent="0">
              <a:spcBef>
                <a:spcPts val="600"/>
              </a:spcBef>
              <a:buNone/>
            </a:pPr>
            <a:r>
              <a:rPr lang="hu-HU" dirty="0"/>
              <a:t>A meghatározó kapcsolat jele a </a:t>
            </a:r>
            <a:r>
              <a:rPr lang="hu-HU" u="sng" dirty="0"/>
              <a:t>duplavonalas rombusz</a:t>
            </a:r>
            <a:r>
              <a:rPr lang="hu-HU" dirty="0"/>
              <a:t>.</a:t>
            </a:r>
          </a:p>
        </p:txBody>
      </p:sp>
      <p:pic>
        <p:nvPicPr>
          <p:cNvPr id="4" name="Kép 3" descr="https://www.inf.u-szeged.hu/~gnemeth/adatbgyak/exe/EK_diagram/szinhazi_eloadas.png"/>
          <p:cNvPicPr/>
          <p:nvPr/>
        </p:nvPicPr>
        <p:blipFill>
          <a:blip r:embed="rId2">
            <a:extLst>
              <a:ext uri="{28A0092B-C50C-407E-A947-70E740481C1C}">
                <a14:useLocalDpi xmlns:a14="http://schemas.microsoft.com/office/drawing/2010/main" val="0"/>
              </a:ext>
            </a:extLst>
          </a:blip>
          <a:srcRect/>
          <a:stretch>
            <a:fillRect/>
          </a:stretch>
        </p:blipFill>
        <p:spPr bwMode="auto">
          <a:xfrm>
            <a:off x="359092" y="2710542"/>
            <a:ext cx="5736907" cy="3608479"/>
          </a:xfrm>
          <a:prstGeom prst="rect">
            <a:avLst/>
          </a:prstGeom>
          <a:noFill/>
          <a:ln>
            <a:noFill/>
          </a:ln>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669" y="2710542"/>
            <a:ext cx="3898229" cy="393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232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18457" y="506186"/>
            <a:ext cx="10825843" cy="5708634"/>
          </a:xfrm>
        </p:spPr>
        <p:txBody>
          <a:bodyPr>
            <a:normAutofit/>
          </a:bodyPr>
          <a:lstStyle/>
          <a:p>
            <a:pPr marL="187325" indent="-179388">
              <a:buNone/>
            </a:pPr>
            <a:r>
              <a:rPr lang="hu-HU" b="1" dirty="0"/>
              <a:t>- Specializáló kapcsolat </a:t>
            </a:r>
            <a:r>
              <a:rPr lang="hu-HU" sz="2400" dirty="0"/>
              <a:t>(AZ_EGY</a:t>
            </a:r>
            <a:r>
              <a:rPr lang="hu-HU" dirty="0"/>
              <a:t>): olyan kapcsolat, amely hierarchiát jelöl az egyedek között. </a:t>
            </a:r>
          </a:p>
          <a:p>
            <a:pPr marL="358775" indent="-179388">
              <a:buNone/>
            </a:pPr>
            <a:r>
              <a:rPr lang="hu-HU" dirty="0"/>
              <a:t>Például egy épületben minden helyiség rendelkezik ajtószámmal, alapterülettel, így a </a:t>
            </a:r>
            <a:r>
              <a:rPr lang="hu-HU" i="1" dirty="0"/>
              <a:t>helyiség</a:t>
            </a:r>
            <a:r>
              <a:rPr lang="hu-HU" dirty="0"/>
              <a:t> egyedet ellátjuk az </a:t>
            </a:r>
            <a:r>
              <a:rPr lang="hu-HU" i="1" dirty="0"/>
              <a:t>ajtószám</a:t>
            </a:r>
            <a:r>
              <a:rPr lang="hu-HU" dirty="0"/>
              <a:t> és az </a:t>
            </a:r>
            <a:r>
              <a:rPr lang="hu-HU" i="1" dirty="0"/>
              <a:t>alapterület</a:t>
            </a:r>
            <a:r>
              <a:rPr lang="hu-HU" dirty="0"/>
              <a:t> attribútumokkal.</a:t>
            </a:r>
          </a:p>
          <a:p>
            <a:pPr marL="358775" indent="-179388">
              <a:buNone/>
            </a:pPr>
            <a:r>
              <a:rPr lang="hu-HU" dirty="0"/>
              <a:t> A </a:t>
            </a:r>
            <a:r>
              <a:rPr lang="hu-HU" i="1" dirty="0"/>
              <a:t>számítógépes tanterem</a:t>
            </a:r>
            <a:r>
              <a:rPr lang="hu-HU" dirty="0"/>
              <a:t>, olyan </a:t>
            </a:r>
            <a:r>
              <a:rPr lang="hu-HU" i="1" dirty="0"/>
              <a:t>helyiség</a:t>
            </a:r>
            <a:r>
              <a:rPr lang="hu-HU" dirty="0"/>
              <a:t>, amely az </a:t>
            </a:r>
            <a:r>
              <a:rPr lang="hu-HU" i="1" dirty="0"/>
              <a:t>ajtószámon</a:t>
            </a:r>
            <a:r>
              <a:rPr lang="hu-HU" dirty="0"/>
              <a:t> és az </a:t>
            </a:r>
            <a:r>
              <a:rPr lang="hu-HU" i="1" dirty="0"/>
              <a:t>alapterületen</a:t>
            </a:r>
            <a:r>
              <a:rPr lang="hu-HU" dirty="0"/>
              <a:t> túl rendelkezik még a </a:t>
            </a:r>
            <a:r>
              <a:rPr lang="hu-HU" i="1" dirty="0"/>
              <a:t>férőhelyek számával</a:t>
            </a:r>
            <a:r>
              <a:rPr lang="hu-HU" dirty="0"/>
              <a:t>. A specializáló kapcsolatot </a:t>
            </a:r>
            <a:r>
              <a:rPr lang="hu-HU" u="sng" dirty="0"/>
              <a:t>háromszöggel jelöljük</a:t>
            </a:r>
            <a:r>
              <a:rPr lang="hu-HU" dirty="0"/>
              <a:t>, amelynek felső csúcsa a főtípus (pl. helyiség) felé mutat.</a:t>
            </a:r>
          </a:p>
          <a:p>
            <a:pPr marL="358775" indent="0">
              <a:spcBef>
                <a:spcPts val="600"/>
              </a:spcBef>
              <a:buNone/>
            </a:pPr>
            <a:r>
              <a:rPr lang="hu-HU" dirty="0"/>
              <a:t>Mivel a specializáló kapcsolat leszármaztatást jelöl, ezért a származtatott egyedek öröklik, a főegyed (vagy főtípus) tulajdonságait. A példában a </a:t>
            </a:r>
            <a:r>
              <a:rPr lang="hu-HU" i="1" dirty="0"/>
              <a:t>számítógépes terem</a:t>
            </a:r>
            <a:r>
              <a:rPr lang="hu-HU" dirty="0"/>
              <a:t> és a </a:t>
            </a:r>
            <a:r>
              <a:rPr lang="hu-HU" i="1" dirty="0"/>
              <a:t>mosdó</a:t>
            </a:r>
            <a:r>
              <a:rPr lang="hu-HU" dirty="0"/>
              <a:t> is rendelkezik az </a:t>
            </a:r>
            <a:r>
              <a:rPr lang="hu-HU" i="1" dirty="0"/>
              <a:t>alapterület</a:t>
            </a:r>
            <a:r>
              <a:rPr lang="hu-HU" dirty="0"/>
              <a:t> és </a:t>
            </a:r>
            <a:r>
              <a:rPr lang="hu-HU" i="1" dirty="0"/>
              <a:t>ajtószám</a:t>
            </a:r>
            <a:r>
              <a:rPr lang="hu-HU" dirty="0"/>
              <a:t> attribútumokkal, de ezt itt már nem jelöljük.</a:t>
            </a:r>
          </a:p>
          <a:p>
            <a:pPr marL="0" indent="0">
              <a:buNone/>
            </a:pPr>
            <a:endParaRPr lang="hu-HU" dirty="0"/>
          </a:p>
        </p:txBody>
      </p:sp>
    </p:spTree>
    <p:extLst>
      <p:ext uri="{BB962C8B-B14F-4D97-AF65-F5344CB8AC3E}">
        <p14:creationId xmlns:p14="http://schemas.microsoft.com/office/powerpoint/2010/main" val="1490262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38844"/>
            <a:ext cx="5236029" cy="587827"/>
          </a:xfrm>
        </p:spPr>
        <p:txBody>
          <a:bodyPr>
            <a:normAutofit/>
          </a:bodyPr>
          <a:lstStyle/>
          <a:p>
            <a:pPr marL="0" indent="0">
              <a:buNone/>
            </a:pPr>
            <a:r>
              <a:rPr lang="hu-HU" sz="3200" dirty="0"/>
              <a:t>Példa: ‚is-a’ (az-egy) kapcsolat</a:t>
            </a:r>
          </a:p>
        </p:txBody>
      </p:sp>
      <p:pic>
        <p:nvPicPr>
          <p:cNvPr id="4" name="Kép 3" descr="https://www.inf.u-szeged.hu/~gnemeth/adatbgyak/exe/EK_diagram/helyiseg_specializalo_kapcsolat.png"/>
          <p:cNvPicPr/>
          <p:nvPr/>
        </p:nvPicPr>
        <p:blipFill>
          <a:blip r:embed="rId2">
            <a:extLst>
              <a:ext uri="{28A0092B-C50C-407E-A947-70E740481C1C}">
                <a14:useLocalDpi xmlns:a14="http://schemas.microsoft.com/office/drawing/2010/main" val="0"/>
              </a:ext>
            </a:extLst>
          </a:blip>
          <a:srcRect/>
          <a:stretch>
            <a:fillRect/>
          </a:stretch>
        </p:blipFill>
        <p:spPr bwMode="auto">
          <a:xfrm>
            <a:off x="2735036" y="1372418"/>
            <a:ext cx="6678386" cy="4200388"/>
          </a:xfrm>
          <a:prstGeom prst="rect">
            <a:avLst/>
          </a:prstGeom>
          <a:noFill/>
          <a:ln>
            <a:noFill/>
          </a:ln>
        </p:spPr>
      </p:pic>
      <p:sp>
        <p:nvSpPr>
          <p:cNvPr id="2" name="Szövegdoboz 1"/>
          <p:cNvSpPr txBox="1"/>
          <p:nvPr/>
        </p:nvSpPr>
        <p:spPr>
          <a:xfrm>
            <a:off x="4225490" y="3326447"/>
            <a:ext cx="1116531" cy="461665"/>
          </a:xfrm>
          <a:prstGeom prst="rect">
            <a:avLst/>
          </a:prstGeom>
          <a:noFill/>
        </p:spPr>
        <p:txBody>
          <a:bodyPr wrap="square" rtlCol="0">
            <a:spAutoFit/>
          </a:bodyPr>
          <a:lstStyle/>
          <a:p>
            <a:r>
              <a:rPr lang="hu-HU" sz="2400" dirty="0"/>
              <a:t>is-a</a:t>
            </a:r>
          </a:p>
        </p:txBody>
      </p:sp>
      <p:sp>
        <p:nvSpPr>
          <p:cNvPr id="5" name="Szövegdoboz 4"/>
          <p:cNvSpPr txBox="1"/>
          <p:nvPr/>
        </p:nvSpPr>
        <p:spPr>
          <a:xfrm>
            <a:off x="7169216" y="3326446"/>
            <a:ext cx="1116531" cy="461665"/>
          </a:xfrm>
          <a:prstGeom prst="rect">
            <a:avLst/>
          </a:prstGeom>
          <a:noFill/>
        </p:spPr>
        <p:txBody>
          <a:bodyPr wrap="square" rtlCol="0">
            <a:spAutoFit/>
          </a:bodyPr>
          <a:lstStyle/>
          <a:p>
            <a:r>
              <a:rPr lang="hu-HU" sz="2400" dirty="0"/>
              <a:t>is-a</a:t>
            </a:r>
          </a:p>
        </p:txBody>
      </p:sp>
    </p:spTree>
    <p:extLst>
      <p:ext uri="{BB962C8B-B14F-4D97-AF65-F5344CB8AC3E}">
        <p14:creationId xmlns:p14="http://schemas.microsoft.com/office/powerpoint/2010/main" val="38970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30087"/>
            <a:ext cx="10515600" cy="5646876"/>
          </a:xfrm>
        </p:spPr>
        <p:txBody>
          <a:bodyPr>
            <a:normAutofit/>
          </a:bodyPr>
          <a:lstStyle/>
          <a:p>
            <a:pPr marL="0" indent="0">
              <a:lnSpc>
                <a:spcPct val="100000"/>
              </a:lnSpc>
              <a:spcBef>
                <a:spcPts val="0"/>
              </a:spcBef>
              <a:buNone/>
            </a:pPr>
            <a:r>
              <a:rPr lang="hu-HU" sz="3600" b="1" dirty="0" err="1"/>
              <a:t>Egyed-Kapcsolat</a:t>
            </a:r>
            <a:r>
              <a:rPr lang="hu-HU" sz="3600" b="1" dirty="0"/>
              <a:t> modell (E/K modell)</a:t>
            </a:r>
            <a:endParaRPr lang="hu-HU" sz="3600" dirty="0"/>
          </a:p>
          <a:p>
            <a:pPr marL="0" indent="0">
              <a:lnSpc>
                <a:spcPct val="100000"/>
              </a:lnSpc>
              <a:spcBef>
                <a:spcPts val="0"/>
              </a:spcBef>
              <a:spcAft>
                <a:spcPts val="1200"/>
              </a:spcAft>
              <a:buNone/>
            </a:pPr>
            <a:r>
              <a:rPr lang="hu-HU" b="1" dirty="0" err="1"/>
              <a:t>Entitás-Reláció</a:t>
            </a:r>
            <a:r>
              <a:rPr lang="hu-HU" b="1" dirty="0"/>
              <a:t> modell (</a:t>
            </a:r>
            <a:r>
              <a:rPr lang="en-US" b="1" dirty="0"/>
              <a:t>Entity-Relationship</a:t>
            </a:r>
            <a:r>
              <a:rPr lang="hu-HU" b="1" dirty="0"/>
              <a:t> </a:t>
            </a:r>
            <a:r>
              <a:rPr lang="en-US" b="1" dirty="0"/>
              <a:t>Model</a:t>
            </a:r>
            <a:r>
              <a:rPr lang="hu-HU" b="1" dirty="0"/>
              <a:t> - ERM)</a:t>
            </a:r>
            <a:endParaRPr lang="hu-HU" dirty="0"/>
          </a:p>
          <a:p>
            <a:pPr marL="0" indent="0">
              <a:lnSpc>
                <a:spcPct val="110000"/>
              </a:lnSpc>
              <a:spcBef>
                <a:spcPts val="0"/>
              </a:spcBef>
              <a:buNone/>
            </a:pPr>
            <a:r>
              <a:rPr lang="hu-HU" sz="2400" dirty="0"/>
              <a:t>Az egyed-kapcsolat diagram egy koncepcionális, vagyis </a:t>
            </a:r>
            <a:r>
              <a:rPr lang="hu-HU" sz="2400" u="sng" dirty="0"/>
              <a:t>elvi szintű adatmodell</a:t>
            </a:r>
            <a:r>
              <a:rPr lang="hu-HU" sz="2400" dirty="0"/>
              <a:t>, amely a feldolgozandó információk elemzését, a folyamatok modellezését, a folyamatok komponensei közötti kapcsolatok meghatározását szolgálja.</a:t>
            </a:r>
          </a:p>
          <a:p>
            <a:pPr marL="0" indent="0">
              <a:lnSpc>
                <a:spcPct val="110000"/>
              </a:lnSpc>
              <a:spcBef>
                <a:spcPts val="0"/>
              </a:spcBef>
              <a:buNone/>
            </a:pPr>
            <a:r>
              <a:rPr lang="hu-HU" sz="2400" dirty="0"/>
              <a:t>Az EK-modell egyik lényeges tulajdonsága, hogy egy </a:t>
            </a:r>
            <a:r>
              <a:rPr lang="hu-HU" sz="2400" u="sng" dirty="0"/>
              <a:t>grafikus jelölésrendszer</a:t>
            </a:r>
            <a:r>
              <a:rPr lang="hu-HU" sz="2400" dirty="0"/>
              <a:t>t alkalmaz. A grafika, a szöveges leírástól eltérően sokkal kifejezőbb, lényegre törőbb az emberek számára, így kiválóan alkalmas a fontosabb fogalmak és kapcsolatok megjelenítésére.</a:t>
            </a:r>
          </a:p>
          <a:p>
            <a:pPr marL="0" indent="0">
              <a:lnSpc>
                <a:spcPct val="110000"/>
              </a:lnSpc>
              <a:spcBef>
                <a:spcPts val="0"/>
              </a:spcBef>
              <a:buNone/>
            </a:pPr>
            <a:endParaRPr lang="hu-HU" sz="2400" dirty="0"/>
          </a:p>
        </p:txBody>
      </p:sp>
    </p:spTree>
    <p:extLst>
      <p:ext uri="{BB962C8B-B14F-4D97-AF65-F5344CB8AC3E}">
        <p14:creationId xmlns:p14="http://schemas.microsoft.com/office/powerpoint/2010/main" val="744244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86" y="945396"/>
            <a:ext cx="10605982" cy="464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329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08" y="337816"/>
            <a:ext cx="11265312" cy="613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629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23900" y="600982"/>
            <a:ext cx="1268186" cy="509361"/>
          </a:xfrm>
        </p:spPr>
        <p:txBody>
          <a:bodyPr>
            <a:normAutofit fontScale="92500" lnSpcReduction="20000"/>
          </a:bodyPr>
          <a:lstStyle/>
          <a:p>
            <a:pPr marL="0" indent="0">
              <a:lnSpc>
                <a:spcPct val="110000"/>
              </a:lnSpc>
              <a:spcBef>
                <a:spcPts val="0"/>
              </a:spcBef>
              <a:buNone/>
            </a:pPr>
            <a:r>
              <a:rPr lang="hu-HU" sz="3200" dirty="0"/>
              <a:t>Példák</a:t>
            </a:r>
          </a:p>
        </p:txBody>
      </p:sp>
      <p:pic>
        <p:nvPicPr>
          <p:cNvPr id="5" name="Kép 4"/>
          <p:cNvPicPr/>
          <p:nvPr/>
        </p:nvPicPr>
        <p:blipFill>
          <a:blip r:embed="rId2"/>
          <a:stretch>
            <a:fillRect/>
          </a:stretch>
        </p:blipFill>
        <p:spPr>
          <a:xfrm>
            <a:off x="2723181" y="979714"/>
            <a:ext cx="5211951" cy="4692665"/>
          </a:xfrm>
          <a:prstGeom prst="rect">
            <a:avLst/>
          </a:prstGeom>
        </p:spPr>
      </p:pic>
    </p:spTree>
    <p:extLst>
      <p:ext uri="{BB962C8B-B14F-4D97-AF65-F5344CB8AC3E}">
        <p14:creationId xmlns:p14="http://schemas.microsoft.com/office/powerpoint/2010/main" val="2025988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724328" y="691889"/>
            <a:ext cx="4325964" cy="2308324"/>
          </a:xfrm>
          <a:prstGeom prst="rect">
            <a:avLst/>
          </a:prstGeom>
        </p:spPr>
        <p:txBody>
          <a:bodyPr wrap="square">
            <a:spAutoFit/>
          </a:bodyPr>
          <a:lstStyle/>
          <a:p>
            <a:r>
              <a:rPr lang="hu-HU" sz="2400" dirty="0"/>
              <a:t>• beosztott (dolgozó)  	– főnöke </a:t>
            </a:r>
          </a:p>
          <a:p>
            <a:r>
              <a:rPr lang="hu-HU" sz="2400" dirty="0"/>
              <a:t>	(a főnök is dolgozik)</a:t>
            </a:r>
          </a:p>
          <a:p>
            <a:r>
              <a:rPr lang="hu-HU" sz="2400" dirty="0"/>
              <a:t>• szervezeti  egység – főegysége</a:t>
            </a:r>
          </a:p>
          <a:p>
            <a:r>
              <a:rPr lang="hu-HU" sz="2400" dirty="0"/>
              <a:t>	(mindkettő egység)</a:t>
            </a:r>
          </a:p>
          <a:p>
            <a:r>
              <a:rPr lang="hu-HU" sz="2400" dirty="0"/>
              <a:t>• sportoló – edzője</a:t>
            </a:r>
          </a:p>
          <a:p>
            <a:r>
              <a:rPr lang="hu-HU" sz="2400" dirty="0"/>
              <a:t>	(az edző szintén sportoló)</a:t>
            </a:r>
          </a:p>
        </p:txBody>
      </p:sp>
      <p:pic>
        <p:nvPicPr>
          <p:cNvPr id="5" name="Kép 4"/>
          <p:cNvPicPr/>
          <p:nvPr/>
        </p:nvPicPr>
        <p:blipFill>
          <a:blip r:embed="rId2"/>
          <a:stretch>
            <a:fillRect/>
          </a:stretch>
        </p:blipFill>
        <p:spPr>
          <a:xfrm>
            <a:off x="264302" y="691889"/>
            <a:ext cx="6041571" cy="5192486"/>
          </a:xfrm>
          <a:prstGeom prst="rect">
            <a:avLst/>
          </a:prstGeom>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899" y="3650115"/>
            <a:ext cx="5702822" cy="186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364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p:nvPr/>
        </p:nvPicPr>
        <p:blipFill>
          <a:blip r:embed="rId2"/>
          <a:stretch>
            <a:fillRect/>
          </a:stretch>
        </p:blipFill>
        <p:spPr>
          <a:xfrm>
            <a:off x="1251284" y="508227"/>
            <a:ext cx="10235263" cy="4765901"/>
          </a:xfrm>
          <a:prstGeom prst="rect">
            <a:avLst/>
          </a:prstGeom>
        </p:spPr>
      </p:pic>
    </p:spTree>
    <p:extLst>
      <p:ext uri="{BB962C8B-B14F-4D97-AF65-F5344CB8AC3E}">
        <p14:creationId xmlns:p14="http://schemas.microsoft.com/office/powerpoint/2010/main" val="464219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772" y="486799"/>
            <a:ext cx="7733655" cy="554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464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24" y="215440"/>
            <a:ext cx="4803130" cy="105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930" y="715181"/>
            <a:ext cx="6597972" cy="217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94" y="3041219"/>
            <a:ext cx="7374608" cy="331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755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324" y="1294109"/>
            <a:ext cx="7934012" cy="354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087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71500"/>
            <a:ext cx="10515600" cy="5605463"/>
          </a:xfrm>
        </p:spPr>
        <p:txBody>
          <a:bodyPr/>
          <a:lstStyle/>
          <a:p>
            <a:pPr marL="0" indent="0">
              <a:buNone/>
            </a:pPr>
            <a:r>
              <a:rPr lang="hu-HU" sz="3600" b="1" dirty="0"/>
              <a:t>Egyed-kapcsolat diagram átírása relációkká</a:t>
            </a:r>
          </a:p>
          <a:p>
            <a:pPr marL="0" indent="0">
              <a:buNone/>
            </a:pPr>
            <a:r>
              <a:rPr lang="hu-HU" dirty="0"/>
              <a:t>• egyedhalmazok -&gt; relációk (speciális eset: gyenge egyedhalmazok)</a:t>
            </a:r>
          </a:p>
          <a:p>
            <a:pPr marL="261938" indent="-261938">
              <a:spcBef>
                <a:spcPts val="600"/>
              </a:spcBef>
              <a:buNone/>
            </a:pPr>
            <a:r>
              <a:rPr lang="hu-HU" dirty="0"/>
              <a:t>• kapcsolatok -&gt; relációk ; kulcsok, kapcsolatok attribútumai; sokágú kapcsolatok átalakítása binárissá; a gyenge egyedhalmazok kapcsolatainak és az öröklődési kapcsolatok speciális esete</a:t>
            </a:r>
          </a:p>
          <a:p>
            <a:pPr marL="0" indent="0">
              <a:spcBef>
                <a:spcPts val="600"/>
              </a:spcBef>
              <a:buNone/>
            </a:pPr>
            <a:r>
              <a:rPr lang="hu-HU" dirty="0"/>
              <a:t>• relációs adatmodell finomítása: relációk összevonása, optimalizálás. </a:t>
            </a:r>
          </a:p>
          <a:p>
            <a:pPr marL="0" indent="0">
              <a:buNone/>
            </a:pPr>
            <a:endParaRPr lang="hu-HU" dirty="0"/>
          </a:p>
        </p:txBody>
      </p:sp>
    </p:spTree>
    <p:extLst>
      <p:ext uri="{BB962C8B-B14F-4D97-AF65-F5344CB8AC3E}">
        <p14:creationId xmlns:p14="http://schemas.microsoft.com/office/powerpoint/2010/main" val="3713635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B1146DB0-B9DE-F7B4-620B-3D6BC957A1BC}"/>
              </a:ext>
            </a:extLst>
          </p:cNvPr>
          <p:cNvSpPr>
            <a:spLocks noGrp="1"/>
          </p:cNvSpPr>
          <p:nvPr>
            <p:ph idx="1"/>
          </p:nvPr>
        </p:nvSpPr>
        <p:spPr>
          <a:xfrm>
            <a:off x="155643" y="398834"/>
            <a:ext cx="9192638" cy="5778129"/>
          </a:xfrm>
        </p:spPr>
        <p:txBody>
          <a:bodyPr>
            <a:normAutofit/>
          </a:bodyPr>
          <a:lstStyle/>
          <a:p>
            <a:pPr>
              <a:lnSpc>
                <a:spcPct val="107000"/>
              </a:lnSpc>
              <a:spcAft>
                <a:spcPts val="800"/>
              </a:spcAft>
            </a:pPr>
            <a:r>
              <a:rPr lang="hu-HU" sz="2400" b="1" kern="100" dirty="0">
                <a:effectLst/>
                <a:latin typeface="Aptos" panose="020B0004020202020204" pitchFamily="34" charset="0"/>
                <a:ea typeface="Aptos" panose="020B0004020202020204" pitchFamily="34" charset="0"/>
                <a:cs typeface="Times New Roman" panose="02020603050405020304" pitchFamily="18" charset="0"/>
              </a:rPr>
              <a:t>Alapvető szabályok</a:t>
            </a:r>
            <a:endParaRPr lang="hu-HU"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hu-HU" sz="2400" b="1" kern="100" dirty="0">
                <a:effectLst/>
                <a:latin typeface="Aptos" panose="020B0004020202020204" pitchFamily="34" charset="0"/>
                <a:ea typeface="Aptos" panose="020B0004020202020204" pitchFamily="34" charset="0"/>
                <a:cs typeface="Times New Roman" panose="02020603050405020304" pitchFamily="18" charset="0"/>
              </a:rPr>
              <a:t>entitás típusok:</a:t>
            </a:r>
            <a:endParaRPr lang="hu-HU" sz="2400" kern="100" dirty="0">
              <a:effectLst/>
              <a:latin typeface="Aptos" panose="020B0004020202020204" pitchFamily="34" charset="0"/>
              <a:ea typeface="Aptos" panose="020B0004020202020204" pitchFamily="34" charset="0"/>
              <a:cs typeface="Times New Roman" panose="02020603050405020304" pitchFamily="18" charset="0"/>
            </a:endParaRPr>
          </a:p>
          <a:p>
            <a:pPr marL="534988" lvl="1" indent="-174625">
              <a:lnSpc>
                <a:spcPct val="107000"/>
              </a:lnSpc>
              <a:spcAft>
                <a:spcPts val="800"/>
              </a:spcAft>
              <a:buSzPts val="1000"/>
              <a:buFont typeface="Courier New" panose="02070309020205020404" pitchFamily="49" charset="0"/>
              <a:buChar char="o"/>
              <a:tabLst>
                <a:tab pos="914400" algn="l"/>
              </a:tabLst>
            </a:pPr>
            <a:r>
              <a:rPr lang="hu-HU" kern="100" dirty="0">
                <a:effectLst/>
                <a:latin typeface="Aptos" panose="020B0004020202020204" pitchFamily="34" charset="0"/>
                <a:ea typeface="Aptos" panose="020B0004020202020204" pitchFamily="34" charset="0"/>
                <a:cs typeface="Times New Roman" panose="02020603050405020304" pitchFamily="18" charset="0"/>
              </a:rPr>
              <a:t>Minden entitás típus saját kapcsolati sémában (táblázatban) van leképezve.</a:t>
            </a:r>
          </a:p>
          <a:p>
            <a:pPr marL="534988" lvl="1" indent="-174625">
              <a:lnSpc>
                <a:spcPct val="107000"/>
              </a:lnSpc>
              <a:spcAft>
                <a:spcPts val="800"/>
              </a:spcAft>
              <a:buSzPts val="1000"/>
              <a:buFont typeface="Courier New" panose="02070309020205020404" pitchFamily="49" charset="0"/>
              <a:buChar char="o"/>
              <a:tabLst>
                <a:tab pos="914400" algn="l"/>
              </a:tabLst>
            </a:pPr>
            <a:r>
              <a:rPr lang="hu-HU" kern="100" dirty="0">
                <a:effectLst/>
                <a:latin typeface="Aptos" panose="020B0004020202020204" pitchFamily="34" charset="0"/>
                <a:ea typeface="Aptos" panose="020B0004020202020204" pitchFamily="34" charset="0"/>
                <a:cs typeface="Times New Roman" panose="02020603050405020304" pitchFamily="18" charset="0"/>
              </a:rPr>
              <a:t>A kulcsok fel vannak címkézve.</a:t>
            </a:r>
          </a:p>
          <a:p>
            <a:pPr marL="342900" lvl="0" indent="-342900">
              <a:lnSpc>
                <a:spcPct val="107000"/>
              </a:lnSpc>
              <a:spcAft>
                <a:spcPts val="800"/>
              </a:spcAft>
              <a:buFont typeface="+mj-lt"/>
              <a:buAutoNum type="arabicPeriod"/>
              <a:tabLst>
                <a:tab pos="457200" algn="l"/>
              </a:tabLst>
            </a:pPr>
            <a:r>
              <a:rPr lang="hu-HU" sz="2400" b="1" kern="100" dirty="0">
                <a:effectLst/>
                <a:latin typeface="Aptos" panose="020B0004020202020204" pitchFamily="34" charset="0"/>
                <a:ea typeface="Aptos" panose="020B0004020202020204" pitchFamily="34" charset="0"/>
                <a:cs typeface="Times New Roman" panose="02020603050405020304" pitchFamily="18" charset="0"/>
              </a:rPr>
              <a:t>kapcsolattípusok:</a:t>
            </a:r>
            <a:endParaRPr lang="hu-HU" sz="2400" kern="100" dirty="0">
              <a:effectLst/>
              <a:latin typeface="Aptos" panose="020B0004020202020204" pitchFamily="34" charset="0"/>
              <a:ea typeface="Aptos" panose="020B0004020202020204" pitchFamily="34" charset="0"/>
              <a:cs typeface="Times New Roman" panose="02020603050405020304" pitchFamily="18" charset="0"/>
            </a:endParaRPr>
          </a:p>
          <a:p>
            <a:pPr marL="534988" lvl="1" indent="-174625">
              <a:lnSpc>
                <a:spcPct val="107000"/>
              </a:lnSpc>
              <a:spcAft>
                <a:spcPts val="800"/>
              </a:spcAft>
              <a:buSzPts val="1000"/>
              <a:buFont typeface="Courier New" panose="02070309020205020404" pitchFamily="49" charset="0"/>
              <a:buChar char="o"/>
              <a:tabLst>
                <a:tab pos="914400" algn="l"/>
              </a:tabLst>
            </a:pPr>
            <a:r>
              <a:rPr lang="hu-HU" kern="100" dirty="0">
                <a:effectLst/>
                <a:latin typeface="Aptos" panose="020B0004020202020204" pitchFamily="34" charset="0"/>
                <a:ea typeface="Aptos" panose="020B0004020202020204" pitchFamily="34" charset="0"/>
                <a:cs typeface="Times New Roman" panose="02020603050405020304" pitchFamily="18" charset="0"/>
              </a:rPr>
              <a:t>Minden kapcsolattípus saját kapcsolati sémában van leképezve.</a:t>
            </a:r>
          </a:p>
          <a:p>
            <a:pPr marL="534988" lvl="1" indent="-174625">
              <a:lnSpc>
                <a:spcPct val="107000"/>
              </a:lnSpc>
              <a:spcAft>
                <a:spcPts val="800"/>
              </a:spcAft>
              <a:buSzPts val="1000"/>
              <a:buFont typeface="Courier New" panose="02070309020205020404" pitchFamily="49" charset="0"/>
              <a:buChar char="o"/>
              <a:tabLst>
                <a:tab pos="914400" algn="l"/>
              </a:tabLst>
            </a:pPr>
            <a:r>
              <a:rPr lang="hu-HU" sz="2200" kern="100" dirty="0">
                <a:effectLst/>
                <a:latin typeface="Aptos" panose="020B0004020202020204" pitchFamily="34" charset="0"/>
                <a:ea typeface="Aptos" panose="020B0004020202020204" pitchFamily="34" charset="0"/>
                <a:cs typeface="Times New Roman" panose="02020603050405020304" pitchFamily="18" charset="0"/>
              </a:rPr>
              <a:t>A két érintett entitástípus elsődleges kulcsai a kapcsolati séma további attribútumaivá válnak</a:t>
            </a:r>
            <a:r>
              <a:rPr lang="hu-HU" kern="100" dirty="0">
                <a:effectLst/>
                <a:latin typeface="Aptos" panose="020B0004020202020204" pitchFamily="34" charset="0"/>
                <a:ea typeface="Aptos" panose="020B0004020202020204" pitchFamily="34" charset="0"/>
                <a:cs typeface="Times New Roman" panose="02020603050405020304" pitchFamily="18" charset="0"/>
              </a:rPr>
              <a:t>.</a:t>
            </a:r>
          </a:p>
          <a:p>
            <a:pPr marL="534988" lvl="1" indent="-174625">
              <a:lnSpc>
                <a:spcPct val="107000"/>
              </a:lnSpc>
              <a:spcAft>
                <a:spcPts val="800"/>
              </a:spcAft>
              <a:buSzPts val="1000"/>
              <a:buFont typeface="Courier New" panose="02070309020205020404" pitchFamily="49" charset="0"/>
              <a:buChar char="o"/>
              <a:tabLst>
                <a:tab pos="914400" algn="l"/>
              </a:tabLst>
            </a:pPr>
            <a:r>
              <a:rPr lang="hu-HU" kern="100" dirty="0">
                <a:effectLst/>
                <a:latin typeface="Aptos" panose="020B0004020202020204" pitchFamily="34" charset="0"/>
                <a:ea typeface="Aptos" panose="020B0004020202020204" pitchFamily="34" charset="0"/>
                <a:cs typeface="Times New Roman" panose="02020603050405020304" pitchFamily="18" charset="0"/>
              </a:rPr>
              <a:t>A kapcsolati séma (részleges) kulcsát a </a:t>
            </a:r>
            <a:r>
              <a:rPr lang="hu-HU" kern="100" dirty="0" err="1">
                <a:effectLst/>
                <a:latin typeface="Aptos" panose="020B0004020202020204" pitchFamily="34" charset="0"/>
                <a:ea typeface="Aptos" panose="020B0004020202020204" pitchFamily="34" charset="0"/>
                <a:cs typeface="Times New Roman" panose="02020603050405020304" pitchFamily="18" charset="0"/>
              </a:rPr>
              <a:t>kardinalitástól</a:t>
            </a:r>
            <a:r>
              <a:rPr lang="hu-HU" kern="100" dirty="0">
                <a:effectLst/>
                <a:latin typeface="Aptos" panose="020B0004020202020204" pitchFamily="34" charset="0"/>
                <a:ea typeface="Aptos" panose="020B0004020202020204" pitchFamily="34" charset="0"/>
                <a:cs typeface="Times New Roman" panose="02020603050405020304" pitchFamily="18" charset="0"/>
              </a:rPr>
              <a:t> függően a következőképpen alakítjuk ki:</a:t>
            </a:r>
          </a:p>
          <a:p>
            <a:endParaRPr lang="hu-HU" dirty="0"/>
          </a:p>
        </p:txBody>
      </p:sp>
      <p:sp>
        <p:nvSpPr>
          <p:cNvPr id="5" name="Téglalap 4">
            <a:extLst>
              <a:ext uri="{FF2B5EF4-FFF2-40B4-BE49-F238E27FC236}">
                <a16:creationId xmlns:a16="http://schemas.microsoft.com/office/drawing/2014/main" id="{B6964C4F-D4EC-BE99-04D0-7F952C512661}"/>
              </a:ext>
            </a:extLst>
          </p:cNvPr>
          <p:cNvSpPr/>
          <p:nvPr/>
        </p:nvSpPr>
        <p:spPr>
          <a:xfrm>
            <a:off x="9591468" y="578795"/>
            <a:ext cx="2101175" cy="836579"/>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hu-HU" sz="2800" dirty="0"/>
              <a:t>Egyed</a:t>
            </a:r>
          </a:p>
        </p:txBody>
      </p:sp>
      <p:sp>
        <p:nvSpPr>
          <p:cNvPr id="6" name="Ellipszis 5">
            <a:extLst>
              <a:ext uri="{FF2B5EF4-FFF2-40B4-BE49-F238E27FC236}">
                <a16:creationId xmlns:a16="http://schemas.microsoft.com/office/drawing/2014/main" id="{EB8D95DF-6375-FE8F-7528-5E2949EB5E8D}"/>
              </a:ext>
            </a:extLst>
          </p:cNvPr>
          <p:cNvSpPr/>
          <p:nvPr/>
        </p:nvSpPr>
        <p:spPr>
          <a:xfrm>
            <a:off x="9450420" y="2140085"/>
            <a:ext cx="2383277" cy="836579"/>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hu-HU" sz="3200" dirty="0"/>
              <a:t>kulcs</a:t>
            </a:r>
          </a:p>
        </p:txBody>
      </p:sp>
      <p:cxnSp>
        <p:nvCxnSpPr>
          <p:cNvPr id="8" name="Egyenes összekötő 7">
            <a:extLst>
              <a:ext uri="{FF2B5EF4-FFF2-40B4-BE49-F238E27FC236}">
                <a16:creationId xmlns:a16="http://schemas.microsoft.com/office/drawing/2014/main" id="{3DBD03A6-4481-61FA-6844-94942DBB0204}"/>
              </a:ext>
            </a:extLst>
          </p:cNvPr>
          <p:cNvCxnSpPr>
            <a:cxnSpLocks/>
          </p:cNvCxnSpPr>
          <p:nvPr/>
        </p:nvCxnSpPr>
        <p:spPr>
          <a:xfrm>
            <a:off x="10243226" y="2752928"/>
            <a:ext cx="817123"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Rombusz 8">
            <a:extLst>
              <a:ext uri="{FF2B5EF4-FFF2-40B4-BE49-F238E27FC236}">
                <a16:creationId xmlns:a16="http://schemas.microsoft.com/office/drawing/2014/main" id="{520C103C-6655-4524-69A2-8006CECA13B8}"/>
              </a:ext>
            </a:extLst>
          </p:cNvPr>
          <p:cNvSpPr/>
          <p:nvPr/>
        </p:nvSpPr>
        <p:spPr>
          <a:xfrm>
            <a:off x="9751975" y="4396903"/>
            <a:ext cx="1780163" cy="836579"/>
          </a:xfrm>
          <a:prstGeom prst="diamond">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sp>
        <p:nvSpPr>
          <p:cNvPr id="10" name="Téglalap 9">
            <a:extLst>
              <a:ext uri="{FF2B5EF4-FFF2-40B4-BE49-F238E27FC236}">
                <a16:creationId xmlns:a16="http://schemas.microsoft.com/office/drawing/2014/main" id="{6FDD92C8-D3A5-C896-274E-6C55B1DDB232}"/>
              </a:ext>
            </a:extLst>
          </p:cNvPr>
          <p:cNvSpPr/>
          <p:nvPr/>
        </p:nvSpPr>
        <p:spPr>
          <a:xfrm>
            <a:off x="10233493" y="3793792"/>
            <a:ext cx="817123" cy="330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sp>
        <p:nvSpPr>
          <p:cNvPr id="11" name="Téglalap 10">
            <a:extLst>
              <a:ext uri="{FF2B5EF4-FFF2-40B4-BE49-F238E27FC236}">
                <a16:creationId xmlns:a16="http://schemas.microsoft.com/office/drawing/2014/main" id="{25402DF8-44C4-48F4-743E-71EF20CBB074}"/>
              </a:ext>
            </a:extLst>
          </p:cNvPr>
          <p:cNvSpPr/>
          <p:nvPr/>
        </p:nvSpPr>
        <p:spPr>
          <a:xfrm>
            <a:off x="10243226" y="5583676"/>
            <a:ext cx="817124" cy="34046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cxnSp>
        <p:nvCxnSpPr>
          <p:cNvPr id="13" name="Egyenes összekötő 12">
            <a:extLst>
              <a:ext uri="{FF2B5EF4-FFF2-40B4-BE49-F238E27FC236}">
                <a16:creationId xmlns:a16="http://schemas.microsoft.com/office/drawing/2014/main" id="{9A5DE48E-2DBD-121D-4B2A-E57A8C4133B7}"/>
              </a:ext>
            </a:extLst>
          </p:cNvPr>
          <p:cNvCxnSpPr>
            <a:stCxn id="5" idx="2"/>
            <a:endCxn id="6" idx="0"/>
          </p:cNvCxnSpPr>
          <p:nvPr/>
        </p:nvCxnSpPr>
        <p:spPr>
          <a:xfrm>
            <a:off x="10642056" y="1415374"/>
            <a:ext cx="3" cy="724711"/>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Egyenes összekötő 17">
            <a:extLst>
              <a:ext uri="{FF2B5EF4-FFF2-40B4-BE49-F238E27FC236}">
                <a16:creationId xmlns:a16="http://schemas.microsoft.com/office/drawing/2014/main" id="{344B0E6F-6EB3-9F41-98BA-5BDCEFA753FB}"/>
              </a:ext>
            </a:extLst>
          </p:cNvPr>
          <p:cNvCxnSpPr>
            <a:cxnSpLocks/>
          </p:cNvCxnSpPr>
          <p:nvPr/>
        </p:nvCxnSpPr>
        <p:spPr>
          <a:xfrm>
            <a:off x="9912485" y="3686783"/>
            <a:ext cx="321008" cy="107009"/>
          </a:xfrm>
          <a:prstGeom prst="line">
            <a:avLst/>
          </a:prstGeom>
        </p:spPr>
        <p:style>
          <a:lnRef idx="1">
            <a:schemeClr val="dk1"/>
          </a:lnRef>
          <a:fillRef idx="0">
            <a:schemeClr val="dk1"/>
          </a:fillRef>
          <a:effectRef idx="0">
            <a:schemeClr val="dk1"/>
          </a:effectRef>
          <a:fontRef idx="minor">
            <a:schemeClr val="tx1"/>
          </a:fontRef>
        </p:style>
      </p:cxnSp>
      <p:cxnSp>
        <p:nvCxnSpPr>
          <p:cNvPr id="20" name="Egyenes összekötő 19">
            <a:extLst>
              <a:ext uri="{FF2B5EF4-FFF2-40B4-BE49-F238E27FC236}">
                <a16:creationId xmlns:a16="http://schemas.microsoft.com/office/drawing/2014/main" id="{DF6B440B-8E86-4CDB-AF4B-BFCD3AD17B09}"/>
              </a:ext>
            </a:extLst>
          </p:cNvPr>
          <p:cNvCxnSpPr>
            <a:cxnSpLocks/>
            <a:stCxn id="9" idx="0"/>
            <a:endCxn id="10" idx="2"/>
          </p:cNvCxnSpPr>
          <p:nvPr/>
        </p:nvCxnSpPr>
        <p:spPr>
          <a:xfrm flipH="1" flipV="1">
            <a:off x="10642055" y="4124532"/>
            <a:ext cx="2" cy="272371"/>
          </a:xfrm>
          <a:prstGeom prst="line">
            <a:avLst/>
          </a:prstGeom>
        </p:spPr>
        <p:style>
          <a:lnRef idx="1">
            <a:schemeClr val="dk1"/>
          </a:lnRef>
          <a:fillRef idx="0">
            <a:schemeClr val="dk1"/>
          </a:fillRef>
          <a:effectRef idx="0">
            <a:schemeClr val="dk1"/>
          </a:effectRef>
          <a:fontRef idx="minor">
            <a:schemeClr val="tx1"/>
          </a:fontRef>
        </p:style>
      </p:cxnSp>
      <p:sp>
        <p:nvSpPr>
          <p:cNvPr id="25" name="Ellipszis 24">
            <a:extLst>
              <a:ext uri="{FF2B5EF4-FFF2-40B4-BE49-F238E27FC236}">
                <a16:creationId xmlns:a16="http://schemas.microsoft.com/office/drawing/2014/main" id="{56BAE997-A5C5-1001-75F7-08343802E055}"/>
              </a:ext>
            </a:extLst>
          </p:cNvPr>
          <p:cNvSpPr/>
          <p:nvPr/>
        </p:nvSpPr>
        <p:spPr>
          <a:xfrm>
            <a:off x="8871625" y="3402239"/>
            <a:ext cx="1031132" cy="462069"/>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cxnSp>
        <p:nvCxnSpPr>
          <p:cNvPr id="27" name="Egyenes összekötő 26">
            <a:extLst>
              <a:ext uri="{FF2B5EF4-FFF2-40B4-BE49-F238E27FC236}">
                <a16:creationId xmlns:a16="http://schemas.microsoft.com/office/drawing/2014/main" id="{0B83DEC7-D373-B26F-E962-69A0B5360F46}"/>
              </a:ext>
            </a:extLst>
          </p:cNvPr>
          <p:cNvCxnSpPr>
            <a:stCxn id="9" idx="2"/>
            <a:endCxn id="11" idx="0"/>
          </p:cNvCxnSpPr>
          <p:nvPr/>
        </p:nvCxnSpPr>
        <p:spPr>
          <a:xfrm>
            <a:off x="10642057" y="5233482"/>
            <a:ext cx="9731" cy="350194"/>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Egyenes összekötő 28">
            <a:extLst>
              <a:ext uri="{FF2B5EF4-FFF2-40B4-BE49-F238E27FC236}">
                <a16:creationId xmlns:a16="http://schemas.microsoft.com/office/drawing/2014/main" id="{C630A6CB-70D4-E2F2-FC48-865016D60D76}"/>
              </a:ext>
            </a:extLst>
          </p:cNvPr>
          <p:cNvCxnSpPr/>
          <p:nvPr/>
        </p:nvCxnSpPr>
        <p:spPr>
          <a:xfrm flipH="1">
            <a:off x="9902757" y="5924145"/>
            <a:ext cx="340469" cy="252818"/>
          </a:xfrm>
          <a:prstGeom prst="line">
            <a:avLst/>
          </a:prstGeom>
        </p:spPr>
        <p:style>
          <a:lnRef idx="1">
            <a:schemeClr val="dk1"/>
          </a:lnRef>
          <a:fillRef idx="0">
            <a:schemeClr val="dk1"/>
          </a:fillRef>
          <a:effectRef idx="0">
            <a:schemeClr val="dk1"/>
          </a:effectRef>
          <a:fontRef idx="minor">
            <a:schemeClr val="tx1"/>
          </a:fontRef>
        </p:style>
      </p:cxnSp>
      <p:sp>
        <p:nvSpPr>
          <p:cNvPr id="30" name="Ellipszis 29">
            <a:extLst>
              <a:ext uri="{FF2B5EF4-FFF2-40B4-BE49-F238E27FC236}">
                <a16:creationId xmlns:a16="http://schemas.microsoft.com/office/drawing/2014/main" id="{DAEF1CF2-E580-1BF3-CFA6-42C336984058}"/>
              </a:ext>
            </a:extLst>
          </p:cNvPr>
          <p:cNvSpPr/>
          <p:nvPr/>
        </p:nvSpPr>
        <p:spPr>
          <a:xfrm>
            <a:off x="8883785" y="5980072"/>
            <a:ext cx="1031132" cy="462069"/>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cxnSp>
        <p:nvCxnSpPr>
          <p:cNvPr id="32" name="Egyenes összekötő 31">
            <a:extLst>
              <a:ext uri="{FF2B5EF4-FFF2-40B4-BE49-F238E27FC236}">
                <a16:creationId xmlns:a16="http://schemas.microsoft.com/office/drawing/2014/main" id="{DDFF198A-D35E-D8D6-6CB8-B9BE0DB6CF6B}"/>
              </a:ext>
            </a:extLst>
          </p:cNvPr>
          <p:cNvCxnSpPr/>
          <p:nvPr/>
        </p:nvCxnSpPr>
        <p:spPr>
          <a:xfrm>
            <a:off x="9182911" y="3740287"/>
            <a:ext cx="40855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Egyenes összekötő 32">
            <a:extLst>
              <a:ext uri="{FF2B5EF4-FFF2-40B4-BE49-F238E27FC236}">
                <a16:creationId xmlns:a16="http://schemas.microsoft.com/office/drawing/2014/main" id="{B553E8DA-5395-2E8A-945E-0E7FBF14E5B7}"/>
              </a:ext>
            </a:extLst>
          </p:cNvPr>
          <p:cNvCxnSpPr/>
          <p:nvPr/>
        </p:nvCxnSpPr>
        <p:spPr>
          <a:xfrm>
            <a:off x="9195072" y="6324602"/>
            <a:ext cx="408557"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760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56590"/>
            <a:ext cx="10515600" cy="5828167"/>
          </a:xfrm>
        </p:spPr>
        <p:txBody>
          <a:bodyPr>
            <a:normAutofit fontScale="92500" lnSpcReduction="20000"/>
          </a:bodyPr>
          <a:lstStyle/>
          <a:p>
            <a:pPr marL="0" indent="0">
              <a:lnSpc>
                <a:spcPct val="110000"/>
              </a:lnSpc>
              <a:spcBef>
                <a:spcPts val="1200"/>
              </a:spcBef>
              <a:buNone/>
            </a:pPr>
            <a:r>
              <a:rPr lang="hu-HU" b="1" dirty="0"/>
              <a:t>alapfogalmak:</a:t>
            </a:r>
          </a:p>
          <a:p>
            <a:pPr>
              <a:lnSpc>
                <a:spcPct val="110000"/>
              </a:lnSpc>
              <a:spcBef>
                <a:spcPts val="0"/>
              </a:spcBef>
            </a:pPr>
            <a:r>
              <a:rPr lang="hu-HU" dirty="0"/>
              <a:t>Egyedhalmazok (absztrakt objektumok osztálya)</a:t>
            </a:r>
          </a:p>
          <a:p>
            <a:pPr marL="709613">
              <a:lnSpc>
                <a:spcPct val="110000"/>
              </a:lnSpc>
              <a:spcBef>
                <a:spcPts val="0"/>
              </a:spcBef>
            </a:pPr>
            <a:r>
              <a:rPr lang="hu-HU" dirty="0"/>
              <a:t>Miről gyűjtünk adatokat?</a:t>
            </a:r>
          </a:p>
          <a:p>
            <a:pPr marL="709613">
              <a:lnSpc>
                <a:spcPct val="110000"/>
              </a:lnSpc>
              <a:spcBef>
                <a:spcPts val="0"/>
              </a:spcBef>
            </a:pPr>
            <a:r>
              <a:rPr lang="hu-HU" dirty="0"/>
              <a:t>Mit tegyünk egy gyűjteménybe? - hasonlóság</a:t>
            </a:r>
          </a:p>
          <a:p>
            <a:pPr marL="709613">
              <a:lnSpc>
                <a:spcPct val="110000"/>
              </a:lnSpc>
              <a:spcBef>
                <a:spcPts val="0"/>
              </a:spcBef>
            </a:pPr>
            <a:r>
              <a:rPr lang="hu-HU" dirty="0"/>
              <a:t>Hasonló egyedek összessége</a:t>
            </a:r>
          </a:p>
          <a:p>
            <a:pPr>
              <a:lnSpc>
                <a:spcPct val="110000"/>
              </a:lnSpc>
              <a:spcBef>
                <a:spcPts val="0"/>
              </a:spcBef>
            </a:pPr>
            <a:r>
              <a:rPr lang="hu-HU" dirty="0"/>
              <a:t>Attribútumok (tulajdonság)</a:t>
            </a:r>
          </a:p>
          <a:p>
            <a:pPr marL="719138">
              <a:lnSpc>
                <a:spcPct val="110000"/>
              </a:lnSpc>
              <a:spcBef>
                <a:spcPts val="0"/>
              </a:spcBef>
            </a:pPr>
            <a:r>
              <a:rPr lang="hu-HU" dirty="0"/>
              <a:t>Megfigyelhető tulajdonságok, megfigyelt értékek</a:t>
            </a:r>
          </a:p>
          <a:p>
            <a:pPr marL="719138">
              <a:lnSpc>
                <a:spcPct val="110000"/>
              </a:lnSpc>
              <a:spcBef>
                <a:spcPts val="0"/>
              </a:spcBef>
            </a:pPr>
            <a:r>
              <a:rPr lang="hu-HU" dirty="0"/>
              <a:t>Az egyedek tulajdonságait írják le</a:t>
            </a:r>
          </a:p>
          <a:p>
            <a:pPr>
              <a:lnSpc>
                <a:spcPct val="110000"/>
              </a:lnSpc>
              <a:spcBef>
                <a:spcPts val="0"/>
              </a:spcBef>
            </a:pPr>
            <a:r>
              <a:rPr lang="hu-HU" dirty="0"/>
              <a:t>Kapcsolatok</a:t>
            </a:r>
          </a:p>
          <a:p>
            <a:pPr marL="719138">
              <a:lnSpc>
                <a:spcPct val="110000"/>
              </a:lnSpc>
              <a:spcBef>
                <a:spcPts val="0"/>
              </a:spcBef>
            </a:pPr>
            <a:r>
              <a:rPr lang="hu-HU" dirty="0"/>
              <a:t>Más egyedhalmazokkal való kapcsolatuk</a:t>
            </a:r>
          </a:p>
          <a:p>
            <a:pPr marL="0" indent="0">
              <a:lnSpc>
                <a:spcPct val="120000"/>
              </a:lnSpc>
              <a:spcBef>
                <a:spcPts val="1200"/>
              </a:spcBef>
              <a:buNone/>
            </a:pPr>
            <a:r>
              <a:rPr lang="hu-HU" b="1" dirty="0"/>
              <a:t>Az ER modell használatának előnyei:</a:t>
            </a:r>
            <a:endParaRPr lang="hu-HU" dirty="0"/>
          </a:p>
          <a:p>
            <a:pPr marL="0" indent="0">
              <a:lnSpc>
                <a:spcPct val="100000"/>
              </a:lnSpc>
              <a:spcBef>
                <a:spcPts val="600"/>
              </a:spcBef>
              <a:buNone/>
            </a:pPr>
            <a:r>
              <a:rPr lang="hu-HU" dirty="0"/>
              <a:t>• Elkerülhető a redundancia.</a:t>
            </a:r>
          </a:p>
          <a:p>
            <a:pPr marL="0" indent="0">
              <a:lnSpc>
                <a:spcPct val="120000"/>
              </a:lnSpc>
              <a:spcBef>
                <a:spcPts val="0"/>
              </a:spcBef>
              <a:buNone/>
            </a:pPr>
            <a:r>
              <a:rPr lang="hu-HU" dirty="0"/>
              <a:t>• Általánossága miatt kiváló eszköz elsődleges modellezésre.</a:t>
            </a:r>
          </a:p>
          <a:p>
            <a:pPr marL="277813" indent="-277813">
              <a:lnSpc>
                <a:spcPct val="120000"/>
              </a:lnSpc>
              <a:spcBef>
                <a:spcPts val="0"/>
              </a:spcBef>
              <a:buNone/>
            </a:pPr>
            <a:r>
              <a:rPr lang="hu-HU" dirty="0"/>
              <a:t>• Lehetővé teszi a más rendszerekbe való transzformációt; átalakítható a modell.</a:t>
            </a:r>
          </a:p>
          <a:p>
            <a:pPr marL="0" indent="0">
              <a:buNone/>
            </a:pPr>
            <a:endParaRPr lang="hu-HU" dirty="0"/>
          </a:p>
        </p:txBody>
      </p:sp>
    </p:spTree>
    <p:extLst>
      <p:ext uri="{BB962C8B-B14F-4D97-AF65-F5344CB8AC3E}">
        <p14:creationId xmlns:p14="http://schemas.microsoft.com/office/powerpoint/2010/main" val="1290529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a:extLst>
              <a:ext uri="{FF2B5EF4-FFF2-40B4-BE49-F238E27FC236}">
                <a16:creationId xmlns:a16="http://schemas.microsoft.com/office/drawing/2014/main" id="{1E90C3C7-B9FD-07F7-3712-A89D3C7440CF}"/>
              </a:ext>
            </a:extLst>
          </p:cNvPr>
          <p:cNvGraphicFramePr>
            <a:graphicFrameLocks noGrp="1"/>
          </p:cNvGraphicFramePr>
          <p:nvPr>
            <p:extLst>
              <p:ext uri="{D42A27DB-BD31-4B8C-83A1-F6EECF244321}">
                <p14:modId xmlns:p14="http://schemas.microsoft.com/office/powerpoint/2010/main" val="2721943482"/>
              </p:ext>
            </p:extLst>
          </p:nvPr>
        </p:nvGraphicFramePr>
        <p:xfrm>
          <a:off x="359923" y="768484"/>
          <a:ext cx="11439727" cy="4786008"/>
        </p:xfrm>
        <a:graphic>
          <a:graphicData uri="http://schemas.openxmlformats.org/drawingml/2006/table">
            <a:tbl>
              <a:tblPr firstRow="1" firstCol="1" bandRow="1">
                <a:tableStyleId>{5C22544A-7EE6-4342-B048-85BDC9FD1C3A}</a:tableStyleId>
              </a:tblPr>
              <a:tblGrid>
                <a:gridCol w="1126167">
                  <a:extLst>
                    <a:ext uri="{9D8B030D-6E8A-4147-A177-3AD203B41FA5}">
                      <a16:colId xmlns:a16="http://schemas.microsoft.com/office/drawing/2014/main" val="1019712983"/>
                    </a:ext>
                  </a:extLst>
                </a:gridCol>
                <a:gridCol w="10313560">
                  <a:extLst>
                    <a:ext uri="{9D8B030D-6E8A-4147-A177-3AD203B41FA5}">
                      <a16:colId xmlns:a16="http://schemas.microsoft.com/office/drawing/2014/main" val="4089605362"/>
                    </a:ext>
                  </a:extLst>
                </a:gridCol>
              </a:tblGrid>
              <a:tr h="1196502">
                <a:tc>
                  <a:txBody>
                    <a:bodyPr/>
                    <a:lstStyle/>
                    <a:p>
                      <a:pPr algn="ctr">
                        <a:lnSpc>
                          <a:spcPct val="107000"/>
                        </a:lnSpc>
                        <a:spcAft>
                          <a:spcPts val="800"/>
                        </a:spcAft>
                      </a:pPr>
                      <a:r>
                        <a:rPr lang="hu-HU" sz="3200" kern="100" dirty="0">
                          <a:effectLst/>
                        </a:rPr>
                        <a:t>Típus</a:t>
                      </a:r>
                      <a:endParaRPr lang="hu-HU"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hu-HU" sz="3200" kern="100" dirty="0">
                          <a:effectLst/>
                        </a:rPr>
                        <a:t>Kulcs</a:t>
                      </a:r>
                      <a:endParaRPr lang="hu-HU"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08228960"/>
                  </a:ext>
                </a:extLst>
              </a:tr>
              <a:tr h="1196502">
                <a:tc>
                  <a:txBody>
                    <a:bodyPr/>
                    <a:lstStyle/>
                    <a:p>
                      <a:pPr algn="ctr">
                        <a:lnSpc>
                          <a:spcPct val="107000"/>
                        </a:lnSpc>
                        <a:spcAft>
                          <a:spcPts val="800"/>
                        </a:spcAft>
                      </a:pPr>
                      <a:r>
                        <a:rPr lang="hu-HU" sz="3200" kern="100" dirty="0">
                          <a:effectLst/>
                        </a:rPr>
                        <a:t>1:1</a:t>
                      </a:r>
                      <a:endParaRPr lang="hu-HU"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3200" kern="100">
                          <a:effectLst/>
                        </a:rPr>
                        <a:t>a két érintett entitástípus elsődleges kulcsának egyike</a:t>
                      </a:r>
                      <a:endParaRPr lang="hu-HU" sz="3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30032554"/>
                  </a:ext>
                </a:extLst>
              </a:tr>
              <a:tr h="1196502">
                <a:tc>
                  <a:txBody>
                    <a:bodyPr/>
                    <a:lstStyle/>
                    <a:p>
                      <a:pPr algn="ctr">
                        <a:lnSpc>
                          <a:spcPct val="107000"/>
                        </a:lnSpc>
                        <a:spcAft>
                          <a:spcPts val="800"/>
                        </a:spcAft>
                      </a:pPr>
                      <a:r>
                        <a:rPr lang="hu-HU" sz="3200" kern="100" dirty="0">
                          <a:effectLst/>
                        </a:rPr>
                        <a:t>1:n</a:t>
                      </a:r>
                      <a:endParaRPr lang="hu-HU"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3200" kern="100">
                          <a:effectLst/>
                        </a:rPr>
                        <a:t>a második entitás típus elsődleges kulcsa (azaz az „n-entitás”)</a:t>
                      </a:r>
                      <a:endParaRPr lang="hu-HU" sz="3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1382804"/>
                  </a:ext>
                </a:extLst>
              </a:tr>
              <a:tr h="1196502">
                <a:tc>
                  <a:txBody>
                    <a:bodyPr/>
                    <a:lstStyle/>
                    <a:p>
                      <a:pPr algn="ctr">
                        <a:lnSpc>
                          <a:spcPct val="107000"/>
                        </a:lnSpc>
                        <a:spcAft>
                          <a:spcPts val="800"/>
                        </a:spcAft>
                      </a:pPr>
                      <a:r>
                        <a:rPr lang="hu-HU" sz="3200" kern="100" dirty="0">
                          <a:effectLst/>
                        </a:rPr>
                        <a:t>n:m</a:t>
                      </a:r>
                      <a:endParaRPr lang="hu-HU"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3200" kern="100" dirty="0">
                          <a:effectLst/>
                        </a:rPr>
                        <a:t>az érintett entitástípusok mindkét elsődleges kulcsa</a:t>
                      </a:r>
                      <a:endParaRPr lang="hu-HU"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45467483"/>
                  </a:ext>
                </a:extLst>
              </a:tr>
            </a:tbl>
          </a:graphicData>
        </a:graphic>
      </p:graphicFrame>
    </p:spTree>
    <p:extLst>
      <p:ext uri="{BB962C8B-B14F-4D97-AF65-F5344CB8AC3E}">
        <p14:creationId xmlns:p14="http://schemas.microsoft.com/office/powerpoint/2010/main" val="1184193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87829"/>
            <a:ext cx="10798628" cy="1094014"/>
          </a:xfrm>
        </p:spPr>
        <p:txBody>
          <a:bodyPr/>
          <a:lstStyle/>
          <a:p>
            <a:pPr marL="0" indent="0">
              <a:lnSpc>
                <a:spcPct val="100000"/>
              </a:lnSpc>
              <a:spcBef>
                <a:spcPts val="0"/>
              </a:spcBef>
              <a:buNone/>
            </a:pPr>
            <a:r>
              <a:rPr lang="hu-HU" dirty="0"/>
              <a:t>Az egyedekből készítsünk relációkat, s a hozzá kapcsolódó tulajdonságok legyenek a reláció attribútumai, mezői.</a:t>
            </a:r>
          </a:p>
          <a:p>
            <a:pPr marL="0" indent="0">
              <a:buNone/>
            </a:pPr>
            <a:endParaRPr lang="hu-HU" dirty="0"/>
          </a:p>
        </p:txBody>
      </p:sp>
      <p:pic>
        <p:nvPicPr>
          <p:cNvPr id="4" name="Kép 3"/>
          <p:cNvPicPr/>
          <p:nvPr/>
        </p:nvPicPr>
        <p:blipFill>
          <a:blip r:embed="rId2"/>
          <a:stretch>
            <a:fillRect/>
          </a:stretch>
        </p:blipFill>
        <p:spPr>
          <a:xfrm>
            <a:off x="2432889" y="1681843"/>
            <a:ext cx="7337107" cy="2369139"/>
          </a:xfrm>
          <a:prstGeom prst="rect">
            <a:avLst/>
          </a:prstGeom>
        </p:spPr>
      </p:pic>
    </p:spTree>
    <p:extLst>
      <p:ext uri="{BB962C8B-B14F-4D97-AF65-F5344CB8AC3E}">
        <p14:creationId xmlns:p14="http://schemas.microsoft.com/office/powerpoint/2010/main" val="60154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öveg, Betűtípus, kör, diagram látható&#10;&#10;Előfordulhat, hogy a mesterséges intelligencia által létrehozott tartalom helytelen.">
            <a:extLst>
              <a:ext uri="{FF2B5EF4-FFF2-40B4-BE49-F238E27FC236}">
                <a16:creationId xmlns:a16="http://schemas.microsoft.com/office/drawing/2014/main" id="{3C486548-2CED-16DD-BBD5-494A005192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940" y="748044"/>
            <a:ext cx="5207703" cy="3162961"/>
          </a:xfrm>
          <a:prstGeom prst="rect">
            <a:avLst/>
          </a:prstGeom>
          <a:noFill/>
          <a:ln>
            <a:noFill/>
          </a:ln>
        </p:spPr>
      </p:pic>
      <p:graphicFrame>
        <p:nvGraphicFramePr>
          <p:cNvPr id="5" name="Táblázat 4">
            <a:extLst>
              <a:ext uri="{FF2B5EF4-FFF2-40B4-BE49-F238E27FC236}">
                <a16:creationId xmlns:a16="http://schemas.microsoft.com/office/drawing/2014/main" id="{24D46DC2-DEDF-DF9E-4349-28A45FE426CD}"/>
              </a:ext>
            </a:extLst>
          </p:cNvPr>
          <p:cNvGraphicFramePr>
            <a:graphicFrameLocks noGrp="1"/>
          </p:cNvGraphicFramePr>
          <p:nvPr>
            <p:extLst>
              <p:ext uri="{D42A27DB-BD31-4B8C-83A1-F6EECF244321}">
                <p14:modId xmlns:p14="http://schemas.microsoft.com/office/powerpoint/2010/main" val="894603905"/>
              </p:ext>
            </p:extLst>
          </p:nvPr>
        </p:nvGraphicFramePr>
        <p:xfrm>
          <a:off x="787940" y="4578639"/>
          <a:ext cx="2626469" cy="1423326"/>
        </p:xfrm>
        <a:graphic>
          <a:graphicData uri="http://schemas.openxmlformats.org/drawingml/2006/table">
            <a:tbl>
              <a:tblPr firstRow="1" firstCol="1" bandRow="1">
                <a:tableStyleId>{5C22544A-7EE6-4342-B048-85BDC9FD1C3A}</a:tableStyleId>
              </a:tblPr>
              <a:tblGrid>
                <a:gridCol w="675847">
                  <a:extLst>
                    <a:ext uri="{9D8B030D-6E8A-4147-A177-3AD203B41FA5}">
                      <a16:colId xmlns:a16="http://schemas.microsoft.com/office/drawing/2014/main" val="2262849195"/>
                    </a:ext>
                  </a:extLst>
                </a:gridCol>
                <a:gridCol w="990280">
                  <a:extLst>
                    <a:ext uri="{9D8B030D-6E8A-4147-A177-3AD203B41FA5}">
                      <a16:colId xmlns:a16="http://schemas.microsoft.com/office/drawing/2014/main" val="795085474"/>
                    </a:ext>
                  </a:extLst>
                </a:gridCol>
                <a:gridCol w="960342">
                  <a:extLst>
                    <a:ext uri="{9D8B030D-6E8A-4147-A177-3AD203B41FA5}">
                      <a16:colId xmlns:a16="http://schemas.microsoft.com/office/drawing/2014/main" val="3936700828"/>
                    </a:ext>
                  </a:extLst>
                </a:gridCol>
              </a:tblGrid>
              <a:tr h="474442">
                <a:tc>
                  <a:txBody>
                    <a:bodyPr/>
                    <a:lstStyle/>
                    <a:p>
                      <a:pPr>
                        <a:lnSpc>
                          <a:spcPct val="107000"/>
                        </a:lnSpc>
                        <a:spcAft>
                          <a:spcPts val="800"/>
                        </a:spcAft>
                      </a:pPr>
                      <a:r>
                        <a:rPr lang="hu-HU" sz="2000" u="sng" kern="100">
                          <a:effectLst/>
                        </a:rPr>
                        <a:t>Szám</a:t>
                      </a:r>
                      <a:endParaRPr lang="hu-HU" sz="20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2000" kern="100">
                          <a:effectLst/>
                        </a:rPr>
                        <a:t>Név</a:t>
                      </a:r>
                      <a:endParaRPr lang="hu-HU" sz="20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2000" kern="100">
                          <a:effectLst/>
                        </a:rPr>
                        <a:t>Tanszék</a:t>
                      </a:r>
                      <a:endParaRPr lang="hu-HU" sz="20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63164257"/>
                  </a:ext>
                </a:extLst>
              </a:tr>
              <a:tr h="474442">
                <a:tc>
                  <a:txBody>
                    <a:bodyPr/>
                    <a:lstStyle/>
                    <a:p>
                      <a:pPr>
                        <a:lnSpc>
                          <a:spcPct val="107000"/>
                        </a:lnSpc>
                        <a:spcAft>
                          <a:spcPts val="800"/>
                        </a:spcAft>
                      </a:pPr>
                      <a:r>
                        <a:rPr lang="hu-HU" sz="2000" kern="100">
                          <a:effectLst/>
                        </a:rPr>
                        <a:t>0815</a:t>
                      </a:r>
                      <a:endParaRPr lang="hu-HU" sz="20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2000" kern="100">
                          <a:effectLst/>
                        </a:rPr>
                        <a:t>Schmidt</a:t>
                      </a:r>
                      <a:endParaRPr lang="hu-HU" sz="20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2000" kern="100">
                          <a:effectLst/>
                        </a:rPr>
                        <a:t>KI</a:t>
                      </a:r>
                      <a:endParaRPr lang="hu-HU" sz="20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380872"/>
                  </a:ext>
                </a:extLst>
              </a:tr>
              <a:tr h="474442">
                <a:tc>
                  <a:txBody>
                    <a:bodyPr/>
                    <a:lstStyle/>
                    <a:p>
                      <a:pPr>
                        <a:lnSpc>
                          <a:spcPct val="107000"/>
                        </a:lnSpc>
                        <a:spcAft>
                          <a:spcPts val="800"/>
                        </a:spcAft>
                      </a:pPr>
                      <a:r>
                        <a:rPr lang="hu-HU" sz="2000" kern="100">
                          <a:effectLst/>
                        </a:rPr>
                        <a:t>4711</a:t>
                      </a:r>
                      <a:endParaRPr lang="hu-HU" sz="20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2000" kern="100">
                          <a:effectLst/>
                        </a:rPr>
                        <a:t>Paulsen</a:t>
                      </a:r>
                      <a:endParaRPr lang="hu-HU" sz="20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2000" kern="100" dirty="0">
                          <a:effectLst/>
                        </a:rPr>
                        <a:t>TI</a:t>
                      </a:r>
                      <a:endParaRPr lang="hu-H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10005989"/>
                  </a:ext>
                </a:extLst>
              </a:tr>
            </a:tbl>
          </a:graphicData>
        </a:graphic>
      </p:graphicFrame>
      <p:graphicFrame>
        <p:nvGraphicFramePr>
          <p:cNvPr id="6" name="Táblázat 5">
            <a:extLst>
              <a:ext uri="{FF2B5EF4-FFF2-40B4-BE49-F238E27FC236}">
                <a16:creationId xmlns:a16="http://schemas.microsoft.com/office/drawing/2014/main" id="{207FCD74-E1F5-C709-AFA2-E6A8F1ABB1D9}"/>
              </a:ext>
            </a:extLst>
          </p:cNvPr>
          <p:cNvGraphicFramePr>
            <a:graphicFrameLocks noGrp="1"/>
          </p:cNvGraphicFramePr>
          <p:nvPr>
            <p:extLst>
              <p:ext uri="{D42A27DB-BD31-4B8C-83A1-F6EECF244321}">
                <p14:modId xmlns:p14="http://schemas.microsoft.com/office/powerpoint/2010/main" val="32668070"/>
              </p:ext>
            </p:extLst>
          </p:nvPr>
        </p:nvGraphicFramePr>
        <p:xfrm>
          <a:off x="3881531" y="4578639"/>
          <a:ext cx="3307210" cy="1644205"/>
        </p:xfrm>
        <a:graphic>
          <a:graphicData uri="http://schemas.openxmlformats.org/drawingml/2006/table">
            <a:tbl>
              <a:tblPr firstRow="1" firstCol="1" bandRow="1">
                <a:tableStyleId>{5C22544A-7EE6-4342-B048-85BDC9FD1C3A}</a:tableStyleId>
              </a:tblPr>
              <a:tblGrid>
                <a:gridCol w="1316576">
                  <a:extLst>
                    <a:ext uri="{9D8B030D-6E8A-4147-A177-3AD203B41FA5}">
                      <a16:colId xmlns:a16="http://schemas.microsoft.com/office/drawing/2014/main" val="4138593107"/>
                    </a:ext>
                  </a:extLst>
                </a:gridCol>
                <a:gridCol w="1990634">
                  <a:extLst>
                    <a:ext uri="{9D8B030D-6E8A-4147-A177-3AD203B41FA5}">
                      <a16:colId xmlns:a16="http://schemas.microsoft.com/office/drawing/2014/main" val="2834572904"/>
                    </a:ext>
                  </a:extLst>
                </a:gridCol>
              </a:tblGrid>
              <a:tr h="455866">
                <a:tc>
                  <a:txBody>
                    <a:bodyPr/>
                    <a:lstStyle/>
                    <a:p>
                      <a:pPr>
                        <a:lnSpc>
                          <a:spcPct val="107000"/>
                        </a:lnSpc>
                        <a:spcAft>
                          <a:spcPts val="800"/>
                        </a:spcAft>
                      </a:pPr>
                      <a:r>
                        <a:rPr lang="hu-HU" sz="2400" u="sng" kern="100">
                          <a:effectLst/>
                        </a:rPr>
                        <a:t>Szám</a:t>
                      </a:r>
                      <a:endParaRPr lang="hu-HU"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2400" u="sng" kern="100">
                          <a:effectLst/>
                        </a:rPr>
                        <a:t>Titulus</a:t>
                      </a:r>
                      <a:endParaRPr lang="hu-HU"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99978862"/>
                  </a:ext>
                </a:extLst>
              </a:tr>
              <a:tr h="348302">
                <a:tc>
                  <a:txBody>
                    <a:bodyPr/>
                    <a:lstStyle/>
                    <a:p>
                      <a:pPr>
                        <a:lnSpc>
                          <a:spcPct val="107000"/>
                        </a:lnSpc>
                        <a:spcAft>
                          <a:spcPts val="800"/>
                        </a:spcAft>
                      </a:pPr>
                      <a:r>
                        <a:rPr lang="hu-HU" sz="2400" kern="100">
                          <a:effectLst/>
                        </a:rPr>
                        <a:t>0815</a:t>
                      </a:r>
                      <a:endParaRPr lang="hu-HU"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2400" kern="100" dirty="0">
                          <a:effectLst/>
                        </a:rPr>
                        <a:t>Dr. </a:t>
                      </a:r>
                      <a:r>
                        <a:rPr lang="hu-HU" sz="2400" kern="100" dirty="0" err="1">
                          <a:effectLst/>
                        </a:rPr>
                        <a:t>nat</a:t>
                      </a:r>
                      <a:r>
                        <a:rPr lang="hu-HU" sz="2400" kern="100" dirty="0">
                          <a:effectLst/>
                        </a:rPr>
                        <a:t>.</a:t>
                      </a:r>
                      <a:endParaRPr lang="hu-HU"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61137595"/>
                  </a:ext>
                </a:extLst>
              </a:tr>
              <a:tr h="309579">
                <a:tc>
                  <a:txBody>
                    <a:bodyPr/>
                    <a:lstStyle/>
                    <a:p>
                      <a:pPr>
                        <a:lnSpc>
                          <a:spcPct val="107000"/>
                        </a:lnSpc>
                        <a:spcAft>
                          <a:spcPts val="800"/>
                        </a:spcAft>
                      </a:pPr>
                      <a:r>
                        <a:rPr lang="hu-HU" sz="2400" kern="100">
                          <a:effectLst/>
                        </a:rPr>
                        <a:t>0815</a:t>
                      </a:r>
                      <a:endParaRPr lang="hu-HU"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2400" kern="100" dirty="0">
                          <a:effectLst/>
                        </a:rPr>
                        <a:t>Dr. </a:t>
                      </a:r>
                      <a:r>
                        <a:rPr lang="hu-HU" sz="2400" kern="100" dirty="0" err="1">
                          <a:effectLst/>
                        </a:rPr>
                        <a:t>phil</a:t>
                      </a:r>
                      <a:r>
                        <a:rPr lang="hu-HU" sz="2400" kern="100" dirty="0">
                          <a:effectLst/>
                        </a:rPr>
                        <a:t>.</a:t>
                      </a:r>
                      <a:endParaRPr lang="hu-HU"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92889052"/>
                  </a:ext>
                </a:extLst>
              </a:tr>
              <a:tr h="309579">
                <a:tc>
                  <a:txBody>
                    <a:bodyPr/>
                    <a:lstStyle/>
                    <a:p>
                      <a:pPr>
                        <a:lnSpc>
                          <a:spcPct val="107000"/>
                        </a:lnSpc>
                        <a:spcAft>
                          <a:spcPts val="800"/>
                        </a:spcAft>
                      </a:pPr>
                      <a:r>
                        <a:rPr lang="hu-HU" sz="2400" kern="100">
                          <a:effectLst/>
                        </a:rPr>
                        <a:t>4711</a:t>
                      </a:r>
                      <a:endParaRPr lang="hu-HU"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hu-HU" sz="2400" kern="100" dirty="0">
                          <a:effectLst/>
                        </a:rPr>
                        <a:t>Dr. </a:t>
                      </a:r>
                      <a:r>
                        <a:rPr lang="hu-HU" sz="2400" kern="100" dirty="0" err="1">
                          <a:effectLst/>
                        </a:rPr>
                        <a:t>med</a:t>
                      </a:r>
                      <a:r>
                        <a:rPr lang="hu-HU" sz="2400" kern="100" dirty="0">
                          <a:effectLst/>
                        </a:rPr>
                        <a:t>. </a:t>
                      </a:r>
                      <a:r>
                        <a:rPr lang="hu-HU" sz="2400" kern="100" dirty="0" err="1">
                          <a:effectLst/>
                        </a:rPr>
                        <a:t>dent</a:t>
                      </a:r>
                      <a:r>
                        <a:rPr lang="hu-HU" sz="2400" kern="100" dirty="0">
                          <a:effectLst/>
                        </a:rPr>
                        <a:t>.</a:t>
                      </a:r>
                      <a:endParaRPr lang="hu-HU"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62207232"/>
                  </a:ext>
                </a:extLst>
              </a:tr>
            </a:tbl>
          </a:graphicData>
        </a:graphic>
      </p:graphicFrame>
    </p:spTree>
    <p:extLst>
      <p:ext uri="{BB962C8B-B14F-4D97-AF65-F5344CB8AC3E}">
        <p14:creationId xmlns:p14="http://schemas.microsoft.com/office/powerpoint/2010/main" val="4199269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p:nvPr/>
        </p:nvPicPr>
        <p:blipFill>
          <a:blip r:embed="rId2"/>
          <a:stretch>
            <a:fillRect/>
          </a:stretch>
        </p:blipFill>
        <p:spPr>
          <a:xfrm>
            <a:off x="1828800" y="509406"/>
            <a:ext cx="8605157" cy="5091293"/>
          </a:xfrm>
          <a:prstGeom prst="rect">
            <a:avLst/>
          </a:prstGeom>
        </p:spPr>
      </p:pic>
      <p:sp>
        <p:nvSpPr>
          <p:cNvPr id="2" name="Szövegdoboz 1"/>
          <p:cNvSpPr txBox="1"/>
          <p:nvPr/>
        </p:nvSpPr>
        <p:spPr>
          <a:xfrm>
            <a:off x="3021496" y="5870713"/>
            <a:ext cx="6525569" cy="400110"/>
          </a:xfrm>
          <a:prstGeom prst="rect">
            <a:avLst/>
          </a:prstGeom>
          <a:noFill/>
        </p:spPr>
        <p:txBody>
          <a:bodyPr wrap="none" rtlCol="0">
            <a:spAutoFit/>
          </a:bodyPr>
          <a:lstStyle/>
          <a:p>
            <a:r>
              <a:rPr lang="hu-HU" sz="2000" dirty="0"/>
              <a:t>Férfiból tudjuk a feleséget, de feleségből nem tudjuk a férjet.</a:t>
            </a:r>
          </a:p>
        </p:txBody>
      </p:sp>
    </p:spTree>
    <p:extLst>
      <p:ext uri="{BB962C8B-B14F-4D97-AF65-F5344CB8AC3E}">
        <p14:creationId xmlns:p14="http://schemas.microsoft.com/office/powerpoint/2010/main" val="1449268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p:nvPr/>
        </p:nvPicPr>
        <p:blipFill>
          <a:blip r:embed="rId2"/>
          <a:stretch>
            <a:fillRect/>
          </a:stretch>
        </p:blipFill>
        <p:spPr>
          <a:xfrm>
            <a:off x="1583871" y="440871"/>
            <a:ext cx="9486900" cy="5192486"/>
          </a:xfrm>
          <a:prstGeom prst="rect">
            <a:avLst/>
          </a:prstGeom>
        </p:spPr>
      </p:pic>
    </p:spTree>
    <p:extLst>
      <p:ext uri="{BB962C8B-B14F-4D97-AF65-F5344CB8AC3E}">
        <p14:creationId xmlns:p14="http://schemas.microsoft.com/office/powerpoint/2010/main" val="1130098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p:nvPr/>
        </p:nvPicPr>
        <p:blipFill>
          <a:blip r:embed="rId2"/>
          <a:stretch>
            <a:fillRect/>
          </a:stretch>
        </p:blipFill>
        <p:spPr>
          <a:xfrm>
            <a:off x="2904917" y="490329"/>
            <a:ext cx="6345100" cy="4797287"/>
          </a:xfrm>
          <a:prstGeom prst="rect">
            <a:avLst/>
          </a:prstGeom>
        </p:spPr>
      </p:pic>
    </p:spTree>
    <p:extLst>
      <p:ext uri="{BB962C8B-B14F-4D97-AF65-F5344CB8AC3E}">
        <p14:creationId xmlns:p14="http://schemas.microsoft.com/office/powerpoint/2010/main" val="3562432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p:nvPr/>
        </p:nvPicPr>
        <p:blipFill>
          <a:blip r:embed="rId2"/>
          <a:stretch>
            <a:fillRect/>
          </a:stretch>
        </p:blipFill>
        <p:spPr>
          <a:xfrm>
            <a:off x="2478159" y="596347"/>
            <a:ext cx="7169426" cy="5300870"/>
          </a:xfrm>
          <a:prstGeom prst="rect">
            <a:avLst/>
          </a:prstGeom>
        </p:spPr>
      </p:pic>
      <p:cxnSp>
        <p:nvCxnSpPr>
          <p:cNvPr id="6" name="Egyenes összekötő 5"/>
          <p:cNvCxnSpPr/>
          <p:nvPr/>
        </p:nvCxnSpPr>
        <p:spPr>
          <a:xfrm>
            <a:off x="4081670" y="5791200"/>
            <a:ext cx="1311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nvCxnSpPr>
        <p:spPr>
          <a:xfrm>
            <a:off x="5605670" y="5791200"/>
            <a:ext cx="135172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289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87829"/>
            <a:ext cx="10515600" cy="4098471"/>
          </a:xfrm>
          <a:ln>
            <a:solidFill>
              <a:schemeClr val="tx1"/>
            </a:solidFill>
          </a:ln>
        </p:spPr>
        <p:txBody>
          <a:bodyPr/>
          <a:lstStyle/>
          <a:p>
            <a:pPr marL="0" indent="0">
              <a:buNone/>
            </a:pPr>
            <a:r>
              <a:rPr lang="hu-HU" b="1" dirty="0"/>
              <a:t>Egyedhalmazok átírásánál az összetett attribútumok leképezése</a:t>
            </a:r>
            <a:endParaRPr lang="hu-HU" dirty="0"/>
          </a:p>
          <a:p>
            <a:r>
              <a:rPr lang="hu-HU" dirty="0"/>
              <a:t>Tegyük fel, hogy az OLVASÓ táblában a </a:t>
            </a:r>
            <a:r>
              <a:rPr lang="hu-HU" b="1" dirty="0"/>
              <a:t>lakcím </a:t>
            </a:r>
            <a:r>
              <a:rPr lang="hu-HU" dirty="0"/>
              <a:t>attribútumot (helység, utca, házszám) struktúraként, vagyis rekordként szeretnénk kezelni.</a:t>
            </a:r>
          </a:p>
          <a:p>
            <a:r>
              <a:rPr lang="hu-HU" dirty="0"/>
              <a:t>Relációs adatmodellben erre egy lehetőség van: az </a:t>
            </a:r>
          </a:p>
          <a:p>
            <a:pPr marL="719138" indent="0">
              <a:buNone/>
            </a:pPr>
            <a:r>
              <a:rPr lang="hu-HU" dirty="0"/>
              <a:t>OLVASÓ (olvasószám, név, lakcím)</a:t>
            </a:r>
          </a:p>
          <a:p>
            <a:pPr marL="719138" indent="0">
              <a:buNone/>
            </a:pPr>
            <a:r>
              <a:rPr lang="hu-HU" dirty="0"/>
              <a:t>séma helyett az</a:t>
            </a:r>
          </a:p>
          <a:p>
            <a:pPr marL="719138" indent="0">
              <a:buNone/>
            </a:pPr>
            <a:r>
              <a:rPr lang="hu-HU" dirty="0"/>
              <a:t>OLVASÓ (olvasószám, név, helység, utca, házszám)</a:t>
            </a:r>
          </a:p>
          <a:p>
            <a:pPr marL="719138" indent="0">
              <a:buNone/>
            </a:pPr>
            <a:r>
              <a:rPr lang="hu-HU" dirty="0"/>
              <a:t>sémára térünk át.</a:t>
            </a:r>
          </a:p>
          <a:p>
            <a:pPr marL="0" indent="0">
              <a:buNone/>
            </a:pPr>
            <a:endParaRPr lang="hu-HU" dirty="0"/>
          </a:p>
        </p:txBody>
      </p:sp>
    </p:spTree>
    <p:extLst>
      <p:ext uri="{BB962C8B-B14F-4D97-AF65-F5344CB8AC3E}">
        <p14:creationId xmlns:p14="http://schemas.microsoft.com/office/powerpoint/2010/main" val="1034859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86383" y="571500"/>
            <a:ext cx="11391089" cy="5605463"/>
          </a:xfrm>
        </p:spPr>
        <p:txBody>
          <a:bodyPr/>
          <a:lstStyle/>
          <a:p>
            <a:pPr marL="0" indent="0">
              <a:lnSpc>
                <a:spcPct val="100000"/>
              </a:lnSpc>
              <a:spcBef>
                <a:spcPts val="0"/>
              </a:spcBef>
              <a:buNone/>
            </a:pPr>
            <a:r>
              <a:rPr lang="hu-HU" dirty="0"/>
              <a:t>Kérdés, hogy többszerzős könyveket hogyan tartsunk nyilván az adatbázisban.</a:t>
            </a:r>
          </a:p>
          <a:p>
            <a:pPr marL="0" indent="0">
              <a:lnSpc>
                <a:spcPct val="100000"/>
              </a:lnSpc>
              <a:spcBef>
                <a:spcPts val="0"/>
              </a:spcBef>
              <a:buNone/>
            </a:pPr>
            <a:r>
              <a:rPr lang="hu-HU" dirty="0"/>
              <a:t>1.megoldás: Megadás egyértékű attribútumként.</a:t>
            </a:r>
          </a:p>
          <a:p>
            <a:pPr marL="179388" indent="0">
              <a:lnSpc>
                <a:spcPct val="100000"/>
              </a:lnSpc>
              <a:spcBef>
                <a:spcPts val="0"/>
              </a:spcBef>
              <a:buNone/>
            </a:pPr>
            <a:r>
              <a:rPr lang="hu-HU" dirty="0"/>
              <a:t>A szerző megadására szolgáló szövegmezőben felsoroljuk a szerzőket.</a:t>
            </a:r>
          </a:p>
          <a:p>
            <a:pPr marL="441325" indent="0">
              <a:lnSpc>
                <a:spcPct val="100000"/>
              </a:lnSpc>
              <a:spcBef>
                <a:spcPts val="0"/>
              </a:spcBef>
              <a:buNone/>
            </a:pPr>
            <a:r>
              <a:rPr lang="hu-HU" dirty="0"/>
              <a:t>Hátrányok:</a:t>
            </a:r>
          </a:p>
          <a:p>
            <a:pPr marL="719138" indent="0">
              <a:lnSpc>
                <a:spcPct val="100000"/>
              </a:lnSpc>
              <a:spcBef>
                <a:spcPts val="0"/>
              </a:spcBef>
            </a:pPr>
            <a:r>
              <a:rPr lang="hu-HU" dirty="0"/>
              <a:t>a szerzőket külön-külön nem tudjuk kezelni</a:t>
            </a:r>
          </a:p>
          <a:p>
            <a:pPr marL="719138" indent="0">
              <a:lnSpc>
                <a:spcPct val="100000"/>
              </a:lnSpc>
              <a:spcBef>
                <a:spcPts val="0"/>
              </a:spcBef>
            </a:pPr>
            <a:r>
              <a:rPr lang="hu-HU" dirty="0"/>
              <a:t>sok szerző esetleg nem fér el a megadott mezőben</a:t>
            </a:r>
          </a:p>
          <a:p>
            <a:pPr marL="0" indent="0">
              <a:buNone/>
            </a:pPr>
            <a:endParaRPr lang="hu-HU" dirty="0"/>
          </a:p>
        </p:txBody>
      </p:sp>
      <p:graphicFrame>
        <p:nvGraphicFramePr>
          <p:cNvPr id="7" name="Táblázat 6"/>
          <p:cNvGraphicFramePr>
            <a:graphicFrameLocks noGrp="1"/>
          </p:cNvGraphicFramePr>
          <p:nvPr>
            <p:extLst>
              <p:ext uri="{D42A27DB-BD31-4B8C-83A1-F6EECF244321}">
                <p14:modId xmlns:p14="http://schemas.microsoft.com/office/powerpoint/2010/main" val="4219935930"/>
              </p:ext>
            </p:extLst>
          </p:nvPr>
        </p:nvGraphicFramePr>
        <p:xfrm>
          <a:off x="2659667" y="3844068"/>
          <a:ext cx="6669863" cy="2105689"/>
        </p:xfrm>
        <a:graphic>
          <a:graphicData uri="http://schemas.openxmlformats.org/drawingml/2006/table">
            <a:tbl>
              <a:tblPr firstRow="1">
                <a:tableStyleId>{5C22544A-7EE6-4342-B048-85BDC9FD1C3A}</a:tableStyleId>
              </a:tblPr>
              <a:tblGrid>
                <a:gridCol w="1640122">
                  <a:extLst>
                    <a:ext uri="{9D8B030D-6E8A-4147-A177-3AD203B41FA5}">
                      <a16:colId xmlns:a16="http://schemas.microsoft.com/office/drawing/2014/main" val="20000"/>
                    </a:ext>
                  </a:extLst>
                </a:gridCol>
                <a:gridCol w="2803565">
                  <a:extLst>
                    <a:ext uri="{9D8B030D-6E8A-4147-A177-3AD203B41FA5}">
                      <a16:colId xmlns:a16="http://schemas.microsoft.com/office/drawing/2014/main" val="20001"/>
                    </a:ext>
                  </a:extLst>
                </a:gridCol>
                <a:gridCol w="2226176">
                  <a:extLst>
                    <a:ext uri="{9D8B030D-6E8A-4147-A177-3AD203B41FA5}">
                      <a16:colId xmlns:a16="http://schemas.microsoft.com/office/drawing/2014/main" val="20002"/>
                    </a:ext>
                  </a:extLst>
                </a:gridCol>
              </a:tblGrid>
              <a:tr h="410661">
                <a:tc>
                  <a:txBody>
                    <a:bodyPr/>
                    <a:lstStyle/>
                    <a:p>
                      <a:pPr>
                        <a:spcAft>
                          <a:spcPts val="0"/>
                        </a:spcAft>
                      </a:pPr>
                      <a:r>
                        <a:rPr lang="hu-HU" sz="2400" dirty="0">
                          <a:effectLst/>
                        </a:rPr>
                        <a:t>Könyvszám</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effectLst/>
                        </a:rPr>
                        <a:t>Szerző</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effectLst/>
                        </a:rPr>
                        <a:t>Cím</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3045">
                <a:tc>
                  <a:txBody>
                    <a:bodyPr/>
                    <a:lstStyle/>
                    <a:p>
                      <a:pPr>
                        <a:spcAft>
                          <a:spcPts val="0"/>
                        </a:spcAft>
                      </a:pPr>
                      <a:r>
                        <a:rPr lang="hu-HU" sz="2400" dirty="0">
                          <a:solidFill>
                            <a:schemeClr val="accent2"/>
                          </a:solidFill>
                          <a:effectLst/>
                        </a:rPr>
                        <a:t>1121</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dirty="0">
                          <a:solidFill>
                            <a:schemeClr val="accent2"/>
                          </a:solidFill>
                          <a:effectLst/>
                        </a:rPr>
                        <a:t>Ullman, </a:t>
                      </a:r>
                      <a:r>
                        <a:rPr lang="hu-HU" sz="2400" dirty="0" err="1">
                          <a:solidFill>
                            <a:schemeClr val="accent2"/>
                          </a:solidFill>
                          <a:effectLst/>
                        </a:rPr>
                        <a:t>Widom</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solidFill>
                            <a:schemeClr val="accent2"/>
                          </a:solidFill>
                          <a:effectLst/>
                        </a:rPr>
                        <a:t>Adatbázisok</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0661">
                <a:tc>
                  <a:txBody>
                    <a:bodyPr/>
                    <a:lstStyle/>
                    <a:p>
                      <a:pPr>
                        <a:spcAft>
                          <a:spcPts val="0"/>
                        </a:spcAft>
                      </a:pPr>
                      <a:r>
                        <a:rPr lang="hu-HU" sz="2400" dirty="0">
                          <a:effectLst/>
                        </a:rPr>
                        <a:t>3655</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Radó</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Világatlasz</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10661">
                <a:tc>
                  <a:txBody>
                    <a:bodyPr/>
                    <a:lstStyle/>
                    <a:p>
                      <a:pPr>
                        <a:spcAft>
                          <a:spcPts val="0"/>
                        </a:spcAft>
                      </a:pPr>
                      <a:r>
                        <a:rPr lang="hu-HU" sz="2400">
                          <a:effectLst/>
                        </a:rPr>
                        <a:t>2276</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Karinthy</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Így írtok ti</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10661">
                <a:tc>
                  <a:txBody>
                    <a:bodyPr/>
                    <a:lstStyle/>
                    <a:p>
                      <a:pPr>
                        <a:spcAft>
                          <a:spcPts val="0"/>
                        </a:spcAft>
                      </a:pPr>
                      <a:r>
                        <a:rPr lang="hu-HU" sz="2400">
                          <a:effectLst/>
                        </a:rPr>
                        <a:t>1782</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effectLst/>
                        </a:rPr>
                        <a:t>Jókai</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Aranyember</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24283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91243" y="399829"/>
            <a:ext cx="10809513" cy="1407432"/>
          </a:xfrm>
        </p:spPr>
        <p:txBody>
          <a:bodyPr/>
          <a:lstStyle/>
          <a:p>
            <a:pPr marL="0" indent="0">
              <a:lnSpc>
                <a:spcPct val="100000"/>
              </a:lnSpc>
              <a:spcBef>
                <a:spcPts val="0"/>
              </a:spcBef>
              <a:buNone/>
            </a:pPr>
            <a:r>
              <a:rPr lang="hu-HU" dirty="0"/>
              <a:t>2.megoldás: Megadás többértékű attribútumként.</a:t>
            </a:r>
          </a:p>
          <a:p>
            <a:pPr marL="620713" indent="-441325">
              <a:lnSpc>
                <a:spcPct val="100000"/>
              </a:lnSpc>
              <a:spcBef>
                <a:spcPts val="0"/>
              </a:spcBef>
              <a:buNone/>
            </a:pPr>
            <a:r>
              <a:rPr lang="hu-HU" dirty="0"/>
              <a:t>a.) Sorok többszörözése. A KÖNYV táblában egy könyvhöz annyi sort veszünk fel, ahány szerzője van:</a:t>
            </a:r>
          </a:p>
          <a:p>
            <a:pPr marL="0" indent="0">
              <a:buNone/>
            </a:pPr>
            <a:endParaRPr lang="hu-HU" dirty="0"/>
          </a:p>
        </p:txBody>
      </p:sp>
      <p:sp>
        <p:nvSpPr>
          <p:cNvPr id="6" name="Tartalom helye 2"/>
          <p:cNvSpPr txBox="1">
            <a:spLocks/>
          </p:cNvSpPr>
          <p:nvPr/>
        </p:nvSpPr>
        <p:spPr>
          <a:xfrm>
            <a:off x="622570" y="4581500"/>
            <a:ext cx="11215643" cy="17703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hu-HU" dirty="0"/>
              <a:t>A megfelelő relációséma:</a:t>
            </a:r>
          </a:p>
          <a:p>
            <a:pPr marL="1077913" indent="0">
              <a:lnSpc>
                <a:spcPct val="110000"/>
              </a:lnSpc>
              <a:spcBef>
                <a:spcPts val="0"/>
              </a:spcBef>
              <a:buNone/>
            </a:pPr>
            <a:r>
              <a:rPr lang="hu-HU" dirty="0"/>
              <a:t>KÖNYV (könyvszám, szerző, cím)</a:t>
            </a:r>
          </a:p>
          <a:p>
            <a:pPr marL="0" indent="0">
              <a:lnSpc>
                <a:spcPct val="110000"/>
              </a:lnSpc>
              <a:spcBef>
                <a:spcPts val="0"/>
              </a:spcBef>
              <a:buNone/>
            </a:pPr>
            <a:r>
              <a:rPr lang="hu-HU" dirty="0"/>
              <a:t>A fenti megoldás </a:t>
            </a:r>
            <a:r>
              <a:rPr lang="hu-HU" u="sng" dirty="0"/>
              <a:t>hátrány</a:t>
            </a:r>
            <a:r>
              <a:rPr lang="hu-HU" dirty="0"/>
              <a:t>a, hogy a többszerzős könyvek címét több példányban kell megadni, ami </a:t>
            </a:r>
            <a:r>
              <a:rPr lang="hu-HU" u="sng" dirty="0"/>
              <a:t>redundanciá</a:t>
            </a:r>
            <a:r>
              <a:rPr lang="hu-HU" dirty="0"/>
              <a:t>t jelent.</a:t>
            </a:r>
          </a:p>
          <a:p>
            <a:pPr marL="0" indent="0">
              <a:buFont typeface="Arial" panose="020B0604020202020204" pitchFamily="34" charset="0"/>
              <a:buNone/>
            </a:pPr>
            <a:endParaRPr lang="hu-HU" dirty="0"/>
          </a:p>
        </p:txBody>
      </p:sp>
      <p:graphicFrame>
        <p:nvGraphicFramePr>
          <p:cNvPr id="5" name="Táblázat 4"/>
          <p:cNvGraphicFramePr>
            <a:graphicFrameLocks noGrp="1"/>
          </p:cNvGraphicFramePr>
          <p:nvPr>
            <p:extLst>
              <p:ext uri="{D42A27DB-BD31-4B8C-83A1-F6EECF244321}">
                <p14:modId xmlns:p14="http://schemas.microsoft.com/office/powerpoint/2010/main" val="1623837766"/>
              </p:ext>
            </p:extLst>
          </p:nvPr>
        </p:nvGraphicFramePr>
        <p:xfrm>
          <a:off x="2977014" y="1807261"/>
          <a:ext cx="4653641" cy="2426133"/>
        </p:xfrm>
        <a:graphic>
          <a:graphicData uri="http://schemas.openxmlformats.org/drawingml/2006/table">
            <a:tbl>
              <a:tblPr firstRow="1">
                <a:tableStyleId>{5C22544A-7EE6-4342-B048-85BDC9FD1C3A}</a:tableStyleId>
              </a:tblPr>
              <a:tblGrid>
                <a:gridCol w="1616526">
                  <a:extLst>
                    <a:ext uri="{9D8B030D-6E8A-4147-A177-3AD203B41FA5}">
                      <a16:colId xmlns:a16="http://schemas.microsoft.com/office/drawing/2014/main" val="20000"/>
                    </a:ext>
                  </a:extLst>
                </a:gridCol>
                <a:gridCol w="1273629">
                  <a:extLst>
                    <a:ext uri="{9D8B030D-6E8A-4147-A177-3AD203B41FA5}">
                      <a16:colId xmlns:a16="http://schemas.microsoft.com/office/drawing/2014/main" val="20001"/>
                    </a:ext>
                  </a:extLst>
                </a:gridCol>
                <a:gridCol w="1763486">
                  <a:extLst>
                    <a:ext uri="{9D8B030D-6E8A-4147-A177-3AD203B41FA5}">
                      <a16:colId xmlns:a16="http://schemas.microsoft.com/office/drawing/2014/main" val="20002"/>
                    </a:ext>
                  </a:extLst>
                </a:gridCol>
              </a:tblGrid>
              <a:tr h="458998">
                <a:tc>
                  <a:txBody>
                    <a:bodyPr/>
                    <a:lstStyle/>
                    <a:p>
                      <a:pPr>
                        <a:spcAft>
                          <a:spcPts val="0"/>
                        </a:spcAft>
                      </a:pPr>
                      <a:r>
                        <a:rPr lang="hu-HU" sz="2400" dirty="0">
                          <a:effectLst/>
                        </a:rPr>
                        <a:t>Könyvszám</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effectLst/>
                        </a:rPr>
                        <a:t>Szerző</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effectLst/>
                        </a:rPr>
                        <a:t>Cím</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3427">
                <a:tc>
                  <a:txBody>
                    <a:bodyPr/>
                    <a:lstStyle/>
                    <a:p>
                      <a:pPr>
                        <a:spcAft>
                          <a:spcPts val="0"/>
                        </a:spcAft>
                      </a:pPr>
                      <a:r>
                        <a:rPr lang="hu-HU" sz="2400" dirty="0">
                          <a:solidFill>
                            <a:schemeClr val="accent2"/>
                          </a:solidFill>
                          <a:effectLst/>
                        </a:rPr>
                        <a:t>1121</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solidFill>
                            <a:schemeClr val="accent2"/>
                          </a:solidFill>
                          <a:effectLst/>
                        </a:rPr>
                        <a:t>Ullman</a:t>
                      </a:r>
                      <a:endParaRPr lang="hu-HU" sz="2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solidFill>
                            <a:schemeClr val="accent2"/>
                          </a:solidFill>
                          <a:effectLst/>
                        </a:rPr>
                        <a:t>Adatbázisok</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3427">
                <a:tc>
                  <a:txBody>
                    <a:bodyPr/>
                    <a:lstStyle/>
                    <a:p>
                      <a:pPr>
                        <a:spcAft>
                          <a:spcPts val="0"/>
                        </a:spcAft>
                      </a:pPr>
                      <a:r>
                        <a:rPr lang="hu-HU" sz="2400" dirty="0">
                          <a:solidFill>
                            <a:schemeClr val="accent2"/>
                          </a:solidFill>
                          <a:effectLst/>
                        </a:rPr>
                        <a:t>1121</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err="1">
                          <a:solidFill>
                            <a:schemeClr val="accent2"/>
                          </a:solidFill>
                          <a:effectLst/>
                        </a:rPr>
                        <a:t>Widom</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solidFill>
                            <a:schemeClr val="accent2"/>
                          </a:solidFill>
                          <a:effectLst/>
                        </a:rPr>
                        <a:t>Adatbázisok</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3427">
                <a:tc>
                  <a:txBody>
                    <a:bodyPr/>
                    <a:lstStyle/>
                    <a:p>
                      <a:pPr>
                        <a:spcAft>
                          <a:spcPts val="0"/>
                        </a:spcAft>
                      </a:pPr>
                      <a:r>
                        <a:rPr lang="hu-HU" sz="2400" dirty="0">
                          <a:effectLst/>
                        </a:rPr>
                        <a:t>3655</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Radó</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effectLst/>
                        </a:rPr>
                        <a:t>Világatlasz</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3427">
                <a:tc>
                  <a:txBody>
                    <a:bodyPr/>
                    <a:lstStyle/>
                    <a:p>
                      <a:pPr>
                        <a:spcAft>
                          <a:spcPts val="0"/>
                        </a:spcAft>
                      </a:pPr>
                      <a:r>
                        <a:rPr lang="hu-HU" sz="2400">
                          <a:effectLst/>
                        </a:rPr>
                        <a:t>2276</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Karinthy</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Így írtok ti</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3427">
                <a:tc>
                  <a:txBody>
                    <a:bodyPr/>
                    <a:lstStyle/>
                    <a:p>
                      <a:pPr>
                        <a:spcAft>
                          <a:spcPts val="0"/>
                        </a:spcAft>
                      </a:pPr>
                      <a:r>
                        <a:rPr lang="hu-HU" sz="2400">
                          <a:effectLst/>
                        </a:rPr>
                        <a:t>1782</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effectLst/>
                        </a:rPr>
                        <a:t>Jókai</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Aranyember</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7096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18457" y="465221"/>
            <a:ext cx="10809514" cy="6031831"/>
          </a:xfrm>
        </p:spPr>
        <p:txBody>
          <a:bodyPr>
            <a:normAutofit fontScale="77500" lnSpcReduction="20000"/>
          </a:bodyPr>
          <a:lstStyle/>
          <a:p>
            <a:pPr marL="0" indent="0">
              <a:lnSpc>
                <a:spcPct val="120000"/>
              </a:lnSpc>
              <a:spcBef>
                <a:spcPts val="0"/>
              </a:spcBef>
              <a:spcAft>
                <a:spcPts val="600"/>
              </a:spcAft>
              <a:buNone/>
            </a:pPr>
            <a:r>
              <a:rPr lang="hu-HU" sz="3600" b="1" dirty="0"/>
              <a:t>Tervezési alapelvek</a:t>
            </a:r>
            <a:endParaRPr lang="hu-HU" sz="3600" dirty="0"/>
          </a:p>
          <a:p>
            <a:pPr marL="0" indent="0">
              <a:lnSpc>
                <a:spcPct val="120000"/>
              </a:lnSpc>
              <a:spcBef>
                <a:spcPts val="0"/>
              </a:spcBef>
              <a:buNone/>
            </a:pPr>
            <a:r>
              <a:rPr lang="hu-HU" sz="3000" dirty="0"/>
              <a:t>Megfelelő fogalmaknak megfelelő elemek megválasztása (például egy adott fogalom egyedhalmaz-e, vagy pedig attribútum).</a:t>
            </a:r>
          </a:p>
          <a:p>
            <a:pPr>
              <a:lnSpc>
                <a:spcPct val="120000"/>
              </a:lnSpc>
              <a:spcBef>
                <a:spcPts val="0"/>
              </a:spcBef>
            </a:pPr>
            <a:r>
              <a:rPr lang="hu-HU" sz="3000" dirty="0"/>
              <a:t>valósághű modellezés:</a:t>
            </a:r>
          </a:p>
          <a:p>
            <a:pPr marL="538163" indent="0">
              <a:lnSpc>
                <a:spcPct val="120000"/>
              </a:lnSpc>
              <a:spcBef>
                <a:spcPts val="0"/>
              </a:spcBef>
              <a:buNone/>
            </a:pPr>
            <a:r>
              <a:rPr lang="hu-HU" sz="3000" dirty="0"/>
              <a:t>megfelelő tulajdonságok tartozzanak az egyedosztályokhoz, például a tanár neve ne a diák tulajdonságai közé tartozzon </a:t>
            </a:r>
          </a:p>
          <a:p>
            <a:pPr>
              <a:lnSpc>
                <a:spcPct val="120000"/>
              </a:lnSpc>
              <a:spcBef>
                <a:spcPts val="0"/>
              </a:spcBef>
            </a:pPr>
            <a:r>
              <a:rPr lang="hu-HU" sz="3000" dirty="0"/>
              <a:t>redundancia elkerülése:</a:t>
            </a:r>
          </a:p>
          <a:p>
            <a:pPr marL="538163" indent="0">
              <a:lnSpc>
                <a:spcPct val="120000"/>
              </a:lnSpc>
              <a:spcBef>
                <a:spcPts val="0"/>
              </a:spcBef>
              <a:buNone/>
            </a:pPr>
            <a:r>
              <a:rPr lang="hu-HU" sz="3000" dirty="0"/>
              <a:t>az index(</a:t>
            </a:r>
            <a:r>
              <a:rPr lang="hu-HU" sz="3000" dirty="0" err="1"/>
              <a:t>id</a:t>
            </a:r>
            <a:r>
              <a:rPr lang="hu-HU" sz="3000" dirty="0"/>
              <a:t>_kód,lakcím,tárgy,dátum,jegy) rossz séma, mert a lakcím annyiszor ismétlődik, ahány vizsgajegye van a diáknak, helyette 2 sémát érdemes felvenni:</a:t>
            </a:r>
          </a:p>
          <a:p>
            <a:pPr marL="538163" indent="0">
              <a:lnSpc>
                <a:spcPct val="120000"/>
              </a:lnSpc>
              <a:spcBef>
                <a:spcPts val="0"/>
              </a:spcBef>
              <a:buNone/>
            </a:pPr>
            <a:r>
              <a:rPr lang="hu-HU" sz="3000" dirty="0"/>
              <a:t>hallgató(</a:t>
            </a:r>
            <a:r>
              <a:rPr lang="hu-HU" sz="3000" dirty="0" err="1"/>
              <a:t>id</a:t>
            </a:r>
            <a:r>
              <a:rPr lang="hu-HU" sz="3000" dirty="0"/>
              <a:t>_kód,lakcím), vizsga(</a:t>
            </a:r>
            <a:r>
              <a:rPr lang="hu-HU" sz="3000" dirty="0" err="1"/>
              <a:t>id</a:t>
            </a:r>
            <a:r>
              <a:rPr lang="hu-HU" sz="3000" dirty="0"/>
              <a:t>_kód, tárgy, dátum, jegy).</a:t>
            </a:r>
          </a:p>
          <a:p>
            <a:pPr>
              <a:lnSpc>
                <a:spcPct val="120000"/>
              </a:lnSpc>
              <a:spcBef>
                <a:spcPts val="0"/>
              </a:spcBef>
            </a:pPr>
            <a:r>
              <a:rPr lang="hu-HU" sz="3000" dirty="0"/>
              <a:t>egyszerűség:</a:t>
            </a:r>
          </a:p>
          <a:p>
            <a:pPr marL="538163" indent="0">
              <a:lnSpc>
                <a:spcPct val="120000"/>
              </a:lnSpc>
              <a:spcBef>
                <a:spcPts val="0"/>
              </a:spcBef>
              <a:buNone/>
            </a:pPr>
            <a:r>
              <a:rPr lang="hu-HU" sz="3000" dirty="0"/>
              <a:t>fölöslegesen ne vegyünk fel egyedosztályokat</a:t>
            </a:r>
          </a:p>
          <a:p>
            <a:pPr marL="538163" indent="0">
              <a:lnSpc>
                <a:spcPct val="120000"/>
              </a:lnSpc>
              <a:spcBef>
                <a:spcPts val="0"/>
              </a:spcBef>
              <a:buNone/>
            </a:pPr>
            <a:r>
              <a:rPr lang="hu-HU" sz="3000" dirty="0"/>
              <a:t>például a naptár(év,hónap,nap) helyett a megfelelő helyen inkább dátum tulajdonságot használjunk</a:t>
            </a:r>
          </a:p>
          <a:p>
            <a:pPr>
              <a:lnSpc>
                <a:spcPct val="120000"/>
              </a:lnSpc>
              <a:spcBef>
                <a:spcPts val="0"/>
              </a:spcBef>
            </a:pPr>
            <a:r>
              <a:rPr lang="hu-HU" sz="3000" dirty="0"/>
              <a:t>tulajdonság vagy egyedosztály:</a:t>
            </a:r>
          </a:p>
          <a:p>
            <a:pPr marL="538163" indent="0">
              <a:lnSpc>
                <a:spcPct val="120000"/>
              </a:lnSpc>
              <a:spcBef>
                <a:spcPts val="0"/>
              </a:spcBef>
              <a:buNone/>
            </a:pPr>
            <a:r>
              <a:rPr lang="hu-HU" sz="3000" dirty="0"/>
              <a:t>például a vizsgajegy osztály helyett jegy tulajdonságot használjunk.</a:t>
            </a:r>
          </a:p>
          <a:p>
            <a:pPr marL="0" indent="0">
              <a:buNone/>
            </a:pPr>
            <a:endParaRPr lang="hu-HU" dirty="0"/>
          </a:p>
        </p:txBody>
      </p:sp>
    </p:spTree>
    <p:extLst>
      <p:ext uri="{BB962C8B-B14F-4D97-AF65-F5344CB8AC3E}">
        <p14:creationId xmlns:p14="http://schemas.microsoft.com/office/powerpoint/2010/main" val="105157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538843"/>
            <a:ext cx="10825842" cy="2175174"/>
          </a:xfrm>
        </p:spPr>
        <p:txBody>
          <a:bodyPr/>
          <a:lstStyle/>
          <a:p>
            <a:pPr marL="179388" indent="0">
              <a:lnSpc>
                <a:spcPct val="100000"/>
              </a:lnSpc>
              <a:spcBef>
                <a:spcPts val="0"/>
              </a:spcBef>
              <a:buNone/>
            </a:pPr>
            <a:r>
              <a:rPr lang="hu-HU" dirty="0"/>
              <a:t>b.) új tábla felvétele: KÖNYV (könyvszám, szerző, cím)</a:t>
            </a:r>
          </a:p>
          <a:p>
            <a:pPr marL="620713" indent="0">
              <a:lnSpc>
                <a:spcPct val="100000"/>
              </a:lnSpc>
              <a:spcBef>
                <a:spcPts val="0"/>
              </a:spcBef>
              <a:buNone/>
            </a:pPr>
            <a:r>
              <a:rPr lang="hu-HU" dirty="0"/>
              <a:t>sémát az alábbi két sémával helyettesítjük:</a:t>
            </a:r>
          </a:p>
          <a:p>
            <a:pPr marL="1077913" indent="0">
              <a:lnSpc>
                <a:spcPct val="100000"/>
              </a:lnSpc>
              <a:spcBef>
                <a:spcPts val="0"/>
              </a:spcBef>
              <a:buNone/>
            </a:pPr>
            <a:r>
              <a:rPr lang="hu-HU" dirty="0"/>
              <a:t>KÖNYV (könyvszám, cím)</a:t>
            </a:r>
          </a:p>
          <a:p>
            <a:pPr marL="1077913" indent="0">
              <a:lnSpc>
                <a:spcPct val="100000"/>
              </a:lnSpc>
              <a:spcBef>
                <a:spcPts val="0"/>
              </a:spcBef>
              <a:buNone/>
            </a:pPr>
            <a:r>
              <a:rPr lang="hu-HU" dirty="0"/>
              <a:t>SZERZŐ (</a:t>
            </a:r>
            <a:r>
              <a:rPr lang="hu-HU" i="1" dirty="0"/>
              <a:t>könyvszám</a:t>
            </a:r>
            <a:r>
              <a:rPr lang="hu-HU" dirty="0"/>
              <a:t>, szerző)</a:t>
            </a:r>
          </a:p>
          <a:p>
            <a:pPr marL="0" indent="0">
              <a:buNone/>
            </a:pPr>
            <a:endParaRPr lang="hu-HU" dirty="0"/>
          </a:p>
        </p:txBody>
      </p:sp>
      <p:sp>
        <p:nvSpPr>
          <p:cNvPr id="4" name="Szövegdoboz 3">
            <a:extLst>
              <a:ext uri="{FF2B5EF4-FFF2-40B4-BE49-F238E27FC236}">
                <a16:creationId xmlns:a16="http://schemas.microsoft.com/office/drawing/2014/main" id="{AAC28AC2-1E2F-96DC-97BA-B7E4F8E54810}"/>
              </a:ext>
            </a:extLst>
          </p:cNvPr>
          <p:cNvSpPr txBox="1"/>
          <p:nvPr/>
        </p:nvSpPr>
        <p:spPr>
          <a:xfrm>
            <a:off x="685800" y="4390365"/>
            <a:ext cx="10535055" cy="2246769"/>
          </a:xfrm>
          <a:prstGeom prst="rect">
            <a:avLst/>
          </a:prstGeom>
          <a:noFill/>
        </p:spPr>
        <p:txBody>
          <a:bodyPr wrap="square">
            <a:spAutoFit/>
          </a:bodyPr>
          <a:lstStyle/>
          <a:p>
            <a:pPr marL="620713" indent="-441325">
              <a:lnSpc>
                <a:spcPct val="100000"/>
              </a:lnSpc>
              <a:spcBef>
                <a:spcPts val="1200"/>
              </a:spcBef>
              <a:buNone/>
            </a:pPr>
            <a:r>
              <a:rPr lang="hu-HU" sz="2800" dirty="0"/>
              <a:t>c.) Sorszámozás. Ha a szerzők sorrendje nem közömbös, akkor a SZERZŐ táblát egy sorszám mezővel kell bővíteni (emlékeztetünk rá, hogy a relációs adatmodell nem definiálja a rekordok sorrendjét):</a:t>
            </a:r>
          </a:p>
          <a:p>
            <a:pPr marL="1077913" indent="0">
              <a:lnSpc>
                <a:spcPct val="100000"/>
              </a:lnSpc>
              <a:spcBef>
                <a:spcPts val="0"/>
              </a:spcBef>
              <a:buNone/>
            </a:pPr>
            <a:r>
              <a:rPr lang="hu-HU" sz="2800" dirty="0"/>
              <a:t>KÖNYV (könyvszám, cím)</a:t>
            </a:r>
          </a:p>
          <a:p>
            <a:pPr marL="1077913" indent="0">
              <a:lnSpc>
                <a:spcPct val="100000"/>
              </a:lnSpc>
              <a:spcBef>
                <a:spcPts val="0"/>
              </a:spcBef>
              <a:buNone/>
            </a:pPr>
            <a:r>
              <a:rPr lang="hu-HU" sz="2800" dirty="0"/>
              <a:t>SZERZŐ (könyvszám, sorszám, szerző)</a:t>
            </a:r>
          </a:p>
        </p:txBody>
      </p:sp>
      <p:graphicFrame>
        <p:nvGraphicFramePr>
          <p:cNvPr id="7" name="Táblázat 6">
            <a:extLst>
              <a:ext uri="{FF2B5EF4-FFF2-40B4-BE49-F238E27FC236}">
                <a16:creationId xmlns:a16="http://schemas.microsoft.com/office/drawing/2014/main" id="{55C514F0-83AF-D8A9-C086-7B5A5A2E083B}"/>
              </a:ext>
            </a:extLst>
          </p:cNvPr>
          <p:cNvGraphicFramePr>
            <a:graphicFrameLocks noGrp="1"/>
          </p:cNvGraphicFramePr>
          <p:nvPr>
            <p:extLst>
              <p:ext uri="{D42A27DB-BD31-4B8C-83A1-F6EECF244321}">
                <p14:modId xmlns:p14="http://schemas.microsoft.com/office/powerpoint/2010/main" val="3820034167"/>
              </p:ext>
            </p:extLst>
          </p:nvPr>
        </p:nvGraphicFramePr>
        <p:xfrm>
          <a:off x="1790239" y="2357659"/>
          <a:ext cx="3380012" cy="2032706"/>
        </p:xfrm>
        <a:graphic>
          <a:graphicData uri="http://schemas.openxmlformats.org/drawingml/2006/table">
            <a:tbl>
              <a:tblPr firstRow="1">
                <a:tableStyleId>{5C22544A-7EE6-4342-B048-85BDC9FD1C3A}</a:tableStyleId>
              </a:tblPr>
              <a:tblGrid>
                <a:gridCol w="1616526">
                  <a:extLst>
                    <a:ext uri="{9D8B030D-6E8A-4147-A177-3AD203B41FA5}">
                      <a16:colId xmlns:a16="http://schemas.microsoft.com/office/drawing/2014/main" val="20000"/>
                    </a:ext>
                  </a:extLst>
                </a:gridCol>
                <a:gridCol w="1763486">
                  <a:extLst>
                    <a:ext uri="{9D8B030D-6E8A-4147-A177-3AD203B41FA5}">
                      <a16:colId xmlns:a16="http://schemas.microsoft.com/office/drawing/2014/main" val="20002"/>
                    </a:ext>
                  </a:extLst>
                </a:gridCol>
              </a:tblGrid>
              <a:tr h="458998">
                <a:tc>
                  <a:txBody>
                    <a:bodyPr/>
                    <a:lstStyle/>
                    <a:p>
                      <a:pPr>
                        <a:spcAft>
                          <a:spcPts val="0"/>
                        </a:spcAft>
                      </a:pPr>
                      <a:r>
                        <a:rPr lang="hu-HU" sz="2400" dirty="0">
                          <a:effectLst/>
                        </a:rPr>
                        <a:t>Könyvszám</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effectLst/>
                        </a:rPr>
                        <a:t>Cím</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3427">
                <a:tc>
                  <a:txBody>
                    <a:bodyPr/>
                    <a:lstStyle/>
                    <a:p>
                      <a:pPr>
                        <a:spcAft>
                          <a:spcPts val="0"/>
                        </a:spcAft>
                      </a:pPr>
                      <a:r>
                        <a:rPr lang="hu-HU" sz="2400" dirty="0">
                          <a:solidFill>
                            <a:schemeClr val="accent2"/>
                          </a:solidFill>
                          <a:effectLst/>
                        </a:rPr>
                        <a:t>1121</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solidFill>
                            <a:schemeClr val="accent2"/>
                          </a:solidFill>
                          <a:effectLst/>
                        </a:rPr>
                        <a:t>Adatbázisok</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3427">
                <a:tc>
                  <a:txBody>
                    <a:bodyPr/>
                    <a:lstStyle/>
                    <a:p>
                      <a:pPr>
                        <a:spcAft>
                          <a:spcPts val="0"/>
                        </a:spcAft>
                      </a:pPr>
                      <a:r>
                        <a:rPr lang="hu-HU" sz="2400" dirty="0">
                          <a:effectLst/>
                        </a:rPr>
                        <a:t>3655</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Világatlasz</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3427">
                <a:tc>
                  <a:txBody>
                    <a:bodyPr/>
                    <a:lstStyle/>
                    <a:p>
                      <a:pPr>
                        <a:spcAft>
                          <a:spcPts val="0"/>
                        </a:spcAft>
                      </a:pPr>
                      <a:r>
                        <a:rPr lang="hu-HU" sz="2400">
                          <a:effectLst/>
                        </a:rPr>
                        <a:t>2276</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Így írtok ti</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3427">
                <a:tc>
                  <a:txBody>
                    <a:bodyPr/>
                    <a:lstStyle/>
                    <a:p>
                      <a:pPr>
                        <a:spcAft>
                          <a:spcPts val="0"/>
                        </a:spcAft>
                      </a:pPr>
                      <a:r>
                        <a:rPr lang="hu-HU" sz="2400">
                          <a:effectLst/>
                        </a:rPr>
                        <a:t>1782</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Aranyember</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8" name="Táblázat 7">
            <a:extLst>
              <a:ext uri="{FF2B5EF4-FFF2-40B4-BE49-F238E27FC236}">
                <a16:creationId xmlns:a16="http://schemas.microsoft.com/office/drawing/2014/main" id="{957E9498-1EE1-A39D-727B-EB8B8F53E3B8}"/>
              </a:ext>
            </a:extLst>
          </p:cNvPr>
          <p:cNvGraphicFramePr>
            <a:graphicFrameLocks noGrp="1"/>
          </p:cNvGraphicFramePr>
          <p:nvPr>
            <p:extLst>
              <p:ext uri="{D42A27DB-BD31-4B8C-83A1-F6EECF244321}">
                <p14:modId xmlns:p14="http://schemas.microsoft.com/office/powerpoint/2010/main" val="1900122707"/>
              </p:ext>
            </p:extLst>
          </p:nvPr>
        </p:nvGraphicFramePr>
        <p:xfrm>
          <a:off x="6750475" y="1964232"/>
          <a:ext cx="2890155" cy="2426133"/>
        </p:xfrm>
        <a:graphic>
          <a:graphicData uri="http://schemas.openxmlformats.org/drawingml/2006/table">
            <a:tbl>
              <a:tblPr firstRow="1">
                <a:tableStyleId>{5C22544A-7EE6-4342-B048-85BDC9FD1C3A}</a:tableStyleId>
              </a:tblPr>
              <a:tblGrid>
                <a:gridCol w="1616526">
                  <a:extLst>
                    <a:ext uri="{9D8B030D-6E8A-4147-A177-3AD203B41FA5}">
                      <a16:colId xmlns:a16="http://schemas.microsoft.com/office/drawing/2014/main" val="20000"/>
                    </a:ext>
                  </a:extLst>
                </a:gridCol>
                <a:gridCol w="1273629">
                  <a:extLst>
                    <a:ext uri="{9D8B030D-6E8A-4147-A177-3AD203B41FA5}">
                      <a16:colId xmlns:a16="http://schemas.microsoft.com/office/drawing/2014/main" val="20001"/>
                    </a:ext>
                  </a:extLst>
                </a:gridCol>
              </a:tblGrid>
              <a:tr h="458998">
                <a:tc>
                  <a:txBody>
                    <a:bodyPr/>
                    <a:lstStyle/>
                    <a:p>
                      <a:pPr>
                        <a:spcAft>
                          <a:spcPts val="0"/>
                        </a:spcAft>
                      </a:pPr>
                      <a:r>
                        <a:rPr lang="hu-HU" sz="2400" dirty="0">
                          <a:effectLst/>
                        </a:rPr>
                        <a:t>Könyvszám</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effectLst/>
                        </a:rPr>
                        <a:t>Szerző</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3427">
                <a:tc>
                  <a:txBody>
                    <a:bodyPr/>
                    <a:lstStyle/>
                    <a:p>
                      <a:pPr>
                        <a:spcAft>
                          <a:spcPts val="0"/>
                        </a:spcAft>
                      </a:pPr>
                      <a:r>
                        <a:rPr lang="hu-HU" sz="2400" dirty="0">
                          <a:solidFill>
                            <a:schemeClr val="accent2"/>
                          </a:solidFill>
                          <a:effectLst/>
                        </a:rPr>
                        <a:t>1121</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a:solidFill>
                            <a:schemeClr val="accent2"/>
                          </a:solidFill>
                          <a:effectLst/>
                        </a:rPr>
                        <a:t>Ullman</a:t>
                      </a:r>
                      <a:endParaRPr lang="hu-HU" sz="2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3427">
                <a:tc>
                  <a:txBody>
                    <a:bodyPr/>
                    <a:lstStyle/>
                    <a:p>
                      <a:pPr>
                        <a:spcAft>
                          <a:spcPts val="0"/>
                        </a:spcAft>
                      </a:pPr>
                      <a:r>
                        <a:rPr lang="hu-HU" sz="2400" dirty="0">
                          <a:solidFill>
                            <a:schemeClr val="accent2"/>
                          </a:solidFill>
                          <a:effectLst/>
                        </a:rPr>
                        <a:t>1121</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err="1">
                          <a:solidFill>
                            <a:schemeClr val="accent2"/>
                          </a:solidFill>
                          <a:effectLst/>
                        </a:rPr>
                        <a:t>Widom</a:t>
                      </a:r>
                      <a:endParaRPr lang="hu-HU"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3427">
                <a:tc>
                  <a:txBody>
                    <a:bodyPr/>
                    <a:lstStyle/>
                    <a:p>
                      <a:pPr>
                        <a:spcAft>
                          <a:spcPts val="0"/>
                        </a:spcAft>
                      </a:pPr>
                      <a:r>
                        <a:rPr lang="hu-HU" sz="2400" dirty="0">
                          <a:effectLst/>
                        </a:rPr>
                        <a:t>3655</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Radó</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3427">
                <a:tc>
                  <a:txBody>
                    <a:bodyPr/>
                    <a:lstStyle/>
                    <a:p>
                      <a:pPr>
                        <a:spcAft>
                          <a:spcPts val="0"/>
                        </a:spcAft>
                      </a:pPr>
                      <a:r>
                        <a:rPr lang="hu-HU" sz="2400">
                          <a:effectLst/>
                        </a:rPr>
                        <a:t>2276</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Karinthy</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3427">
                <a:tc>
                  <a:txBody>
                    <a:bodyPr/>
                    <a:lstStyle/>
                    <a:p>
                      <a:pPr>
                        <a:spcAft>
                          <a:spcPts val="0"/>
                        </a:spcAft>
                      </a:pPr>
                      <a:r>
                        <a:rPr lang="hu-HU" sz="2400">
                          <a:effectLst/>
                        </a:rPr>
                        <a:t>1782</a:t>
                      </a:r>
                      <a:endParaRPr lang="hu-H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hu-HU" sz="2400" dirty="0">
                          <a:effectLst/>
                        </a:rPr>
                        <a:t>Jókai</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01170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p:nvPr/>
        </p:nvPicPr>
        <p:blipFill>
          <a:blip r:embed="rId2"/>
          <a:stretch>
            <a:fillRect/>
          </a:stretch>
        </p:blipFill>
        <p:spPr>
          <a:xfrm>
            <a:off x="2215242" y="499383"/>
            <a:ext cx="7892143" cy="5787117"/>
          </a:xfrm>
          <a:prstGeom prst="rect">
            <a:avLst/>
          </a:prstGeom>
        </p:spPr>
      </p:pic>
    </p:spTree>
    <p:extLst>
      <p:ext uri="{BB962C8B-B14F-4D97-AF65-F5344CB8AC3E}">
        <p14:creationId xmlns:p14="http://schemas.microsoft.com/office/powerpoint/2010/main" val="3482159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p:nvPr/>
        </p:nvPicPr>
        <p:blipFill>
          <a:blip r:embed="rId2"/>
          <a:stretch>
            <a:fillRect/>
          </a:stretch>
        </p:blipFill>
        <p:spPr>
          <a:xfrm>
            <a:off x="2979964" y="478971"/>
            <a:ext cx="6232071" cy="3701143"/>
          </a:xfrm>
          <a:prstGeom prst="rect">
            <a:avLst/>
          </a:prstGeom>
        </p:spPr>
      </p:pic>
    </p:spTree>
    <p:extLst>
      <p:ext uri="{BB962C8B-B14F-4D97-AF65-F5344CB8AC3E}">
        <p14:creationId xmlns:p14="http://schemas.microsoft.com/office/powerpoint/2010/main" val="931666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8586" y="571501"/>
            <a:ext cx="10885714" cy="3722914"/>
          </a:xfrm>
        </p:spPr>
        <p:txBody>
          <a:bodyPr/>
          <a:lstStyle/>
          <a:p>
            <a:pPr marL="0" indent="0">
              <a:buNone/>
            </a:pPr>
            <a:r>
              <a:rPr lang="hu-HU" sz="3200" b="1" dirty="0"/>
              <a:t>Alosztályok átírása: három megközelítés</a:t>
            </a:r>
            <a:endParaRPr lang="hu-HU" sz="3200" dirty="0"/>
          </a:p>
          <a:p>
            <a:r>
              <a:rPr lang="hu-HU" u="sng" dirty="0"/>
              <a:t>E/R stílusban</a:t>
            </a:r>
            <a:r>
              <a:rPr lang="hu-HU" dirty="0"/>
              <a:t>: Egy reláció minden alosztályra, de az általános osztályból csak a kulcsokat vesszük hozzá a saját attribútumokhoz.</a:t>
            </a:r>
          </a:p>
          <a:p>
            <a:r>
              <a:rPr lang="hu-HU" u="sng" dirty="0"/>
              <a:t>Objektumorientált stílusban</a:t>
            </a:r>
            <a:r>
              <a:rPr lang="hu-HU" dirty="0"/>
              <a:t>: Egy reláció minden alosztályra, felsorolva az összes tulajdonságot, beleértve az örökölteket is.</a:t>
            </a:r>
          </a:p>
          <a:p>
            <a:r>
              <a:rPr lang="hu-HU" u="sng" dirty="0" err="1"/>
              <a:t>Nullértékek</a:t>
            </a:r>
            <a:r>
              <a:rPr lang="hu-HU" u="sng" dirty="0"/>
              <a:t> használatával</a:t>
            </a:r>
            <a:r>
              <a:rPr lang="hu-HU" dirty="0"/>
              <a:t>: Egyetlen reláció az öröklődésben résztvevő összes osztályra. Ha egy egyed nem rendelkezik egy alosztály speciális tulajdonságával, akkor ezt az attribútumot NULL értékkel töltjük majd ki.</a:t>
            </a:r>
          </a:p>
          <a:p>
            <a:pPr marL="0" indent="0">
              <a:buNone/>
            </a:pPr>
            <a:endParaRPr lang="hu-HU" dirty="0"/>
          </a:p>
        </p:txBody>
      </p:sp>
    </p:spTree>
    <p:extLst>
      <p:ext uri="{BB962C8B-B14F-4D97-AF65-F5344CB8AC3E}">
        <p14:creationId xmlns:p14="http://schemas.microsoft.com/office/powerpoint/2010/main" val="2248528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Kép 3"/>
          <p:cNvPicPr/>
          <p:nvPr/>
        </p:nvPicPr>
        <p:blipFill>
          <a:blip r:embed="rId2"/>
          <a:stretch>
            <a:fillRect/>
          </a:stretch>
        </p:blipFill>
        <p:spPr>
          <a:xfrm>
            <a:off x="0" y="144332"/>
            <a:ext cx="5399995" cy="5040087"/>
          </a:xfrm>
          <a:prstGeom prst="rect">
            <a:avLst/>
          </a:prstGeom>
        </p:spPr>
      </p:pic>
      <p:pic>
        <p:nvPicPr>
          <p:cNvPr id="5" name="Kép 4"/>
          <p:cNvPicPr/>
          <p:nvPr/>
        </p:nvPicPr>
        <p:blipFill>
          <a:blip r:embed="rId3"/>
          <a:stretch>
            <a:fillRect/>
          </a:stretch>
        </p:blipFill>
        <p:spPr>
          <a:xfrm>
            <a:off x="6738257" y="340275"/>
            <a:ext cx="5453743" cy="4844144"/>
          </a:xfrm>
          <a:prstGeom prst="rect">
            <a:avLst/>
          </a:prstGeom>
        </p:spPr>
      </p:pic>
      <p:pic>
        <p:nvPicPr>
          <p:cNvPr id="2" name="Kép 1"/>
          <p:cNvPicPr>
            <a:picLocks noChangeAspect="1"/>
          </p:cNvPicPr>
          <p:nvPr/>
        </p:nvPicPr>
        <p:blipFill>
          <a:blip r:embed="rId4"/>
          <a:stretch>
            <a:fillRect/>
          </a:stretch>
        </p:blipFill>
        <p:spPr>
          <a:xfrm>
            <a:off x="4527933" y="1119300"/>
            <a:ext cx="2941503" cy="2824739"/>
          </a:xfrm>
          <a:prstGeom prst="rect">
            <a:avLst/>
          </a:prstGeom>
        </p:spPr>
      </p:pic>
    </p:spTree>
    <p:extLst>
      <p:ext uri="{BB962C8B-B14F-4D97-AF65-F5344CB8AC3E}">
        <p14:creationId xmlns:p14="http://schemas.microsoft.com/office/powerpoint/2010/main" val="327134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p:nvPr/>
        </p:nvPicPr>
        <p:blipFill>
          <a:blip r:embed="rId2"/>
          <a:stretch>
            <a:fillRect/>
          </a:stretch>
        </p:blipFill>
        <p:spPr>
          <a:xfrm>
            <a:off x="5221996" y="301312"/>
            <a:ext cx="6561840" cy="3885097"/>
          </a:xfrm>
          <a:prstGeom prst="rect">
            <a:avLst/>
          </a:prstGeom>
        </p:spPr>
      </p:pic>
      <p:pic>
        <p:nvPicPr>
          <p:cNvPr id="2" name="Kép 1"/>
          <p:cNvPicPr>
            <a:picLocks noChangeAspect="1"/>
          </p:cNvPicPr>
          <p:nvPr/>
        </p:nvPicPr>
        <p:blipFill>
          <a:blip r:embed="rId3"/>
          <a:stretch>
            <a:fillRect/>
          </a:stretch>
        </p:blipFill>
        <p:spPr>
          <a:xfrm>
            <a:off x="270258" y="414905"/>
            <a:ext cx="4248150" cy="3076575"/>
          </a:xfrm>
          <a:prstGeom prst="rect">
            <a:avLst/>
          </a:prstGeom>
        </p:spPr>
      </p:pic>
    </p:spTree>
    <p:extLst>
      <p:ext uri="{BB962C8B-B14F-4D97-AF65-F5344CB8AC3E}">
        <p14:creationId xmlns:p14="http://schemas.microsoft.com/office/powerpoint/2010/main" val="2921513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p:nvPr/>
        </p:nvPicPr>
        <p:blipFill>
          <a:blip r:embed="rId2"/>
          <a:stretch>
            <a:fillRect/>
          </a:stretch>
        </p:blipFill>
        <p:spPr>
          <a:xfrm>
            <a:off x="1827108" y="221622"/>
            <a:ext cx="8772939" cy="5777947"/>
          </a:xfrm>
          <a:prstGeom prst="rect">
            <a:avLst/>
          </a:prstGeom>
        </p:spPr>
      </p:pic>
    </p:spTree>
    <p:extLst>
      <p:ext uri="{BB962C8B-B14F-4D97-AF65-F5344CB8AC3E}">
        <p14:creationId xmlns:p14="http://schemas.microsoft.com/office/powerpoint/2010/main" val="3699627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342" y="283503"/>
            <a:ext cx="9066509" cy="612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180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327" y="538914"/>
            <a:ext cx="8989017" cy="5924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125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15" y="303799"/>
            <a:ext cx="9360977" cy="636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44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16835"/>
            <a:ext cx="10825842" cy="5660128"/>
          </a:xfrm>
        </p:spPr>
        <p:txBody>
          <a:bodyPr>
            <a:normAutofit fontScale="62500" lnSpcReduction="20000"/>
          </a:bodyPr>
          <a:lstStyle/>
          <a:p>
            <a:pPr marL="0" indent="0">
              <a:lnSpc>
                <a:spcPct val="110000"/>
              </a:lnSpc>
              <a:spcBef>
                <a:spcPts val="0"/>
              </a:spcBef>
              <a:spcAft>
                <a:spcPts val="600"/>
              </a:spcAft>
              <a:buNone/>
            </a:pPr>
            <a:r>
              <a:rPr lang="hu-HU" sz="3800" b="1" dirty="0"/>
              <a:t>Építőelemek:</a:t>
            </a:r>
          </a:p>
          <a:p>
            <a:pPr marL="0" indent="0">
              <a:lnSpc>
                <a:spcPct val="120000"/>
              </a:lnSpc>
              <a:spcBef>
                <a:spcPts val="0"/>
              </a:spcBef>
              <a:buNone/>
            </a:pPr>
            <a:r>
              <a:rPr lang="hu-HU" sz="4000" dirty="0"/>
              <a:t>Az egyed-kapcsolat diagram a következő modellezési eszközöket biztosítja számunkra:</a:t>
            </a:r>
          </a:p>
          <a:p>
            <a:pPr marL="0" indent="0">
              <a:lnSpc>
                <a:spcPct val="120000"/>
              </a:lnSpc>
              <a:spcBef>
                <a:spcPts val="0"/>
              </a:spcBef>
              <a:buNone/>
            </a:pPr>
            <a:r>
              <a:rPr lang="hu-HU" sz="4000" dirty="0"/>
              <a:t>• </a:t>
            </a:r>
            <a:r>
              <a:rPr lang="hu-HU" sz="4000" u="sng" dirty="0"/>
              <a:t>egyedhalmazok</a:t>
            </a:r>
            <a:r>
              <a:rPr lang="hu-HU" sz="4000" dirty="0"/>
              <a:t>, ezen belül speciális szerepük van a gyenge egyedhalmazoknak,</a:t>
            </a:r>
          </a:p>
          <a:p>
            <a:pPr marL="276225" indent="-276225">
              <a:lnSpc>
                <a:spcPct val="120000"/>
              </a:lnSpc>
              <a:spcBef>
                <a:spcPts val="0"/>
              </a:spcBef>
              <a:buNone/>
            </a:pPr>
            <a:r>
              <a:rPr lang="hu-HU" sz="4000" dirty="0"/>
              <a:t>• </a:t>
            </a:r>
            <a:r>
              <a:rPr lang="hu-HU" sz="4000" u="sng" dirty="0"/>
              <a:t>kapcsolatok</a:t>
            </a:r>
            <a:r>
              <a:rPr lang="hu-HU" sz="4000" dirty="0"/>
              <a:t>, ezen belül speciális kapcsolat az öröklődési („IS-A” Az_Egy) kapcsolat,</a:t>
            </a:r>
          </a:p>
          <a:p>
            <a:pPr marL="0" indent="0">
              <a:lnSpc>
                <a:spcPct val="120000"/>
              </a:lnSpc>
              <a:spcBef>
                <a:spcPts val="0"/>
              </a:spcBef>
              <a:buNone/>
            </a:pPr>
            <a:r>
              <a:rPr lang="hu-HU" sz="4000" dirty="0"/>
              <a:t>• </a:t>
            </a:r>
            <a:r>
              <a:rPr lang="hu-HU" sz="4000" u="sng" dirty="0"/>
              <a:t>attribútumok</a:t>
            </a:r>
            <a:r>
              <a:rPr lang="hu-HU" sz="4000" dirty="0"/>
              <a:t> (tulajdonságok),</a:t>
            </a:r>
          </a:p>
          <a:p>
            <a:pPr marL="0" indent="0">
              <a:lnSpc>
                <a:spcPct val="120000"/>
              </a:lnSpc>
              <a:spcBef>
                <a:spcPts val="0"/>
              </a:spcBef>
              <a:buNone/>
            </a:pPr>
            <a:r>
              <a:rPr lang="hu-HU" sz="4000" dirty="0"/>
              <a:t>• megszorítások, melyek a következők lehetnek:</a:t>
            </a:r>
          </a:p>
          <a:p>
            <a:pPr marL="538163" indent="0">
              <a:lnSpc>
                <a:spcPct val="120000"/>
              </a:lnSpc>
              <a:spcBef>
                <a:spcPts val="0"/>
              </a:spcBef>
              <a:buNone/>
            </a:pPr>
            <a:r>
              <a:rPr lang="hu-HU" sz="4000" dirty="0"/>
              <a:t>_ kulcsok,</a:t>
            </a:r>
          </a:p>
          <a:p>
            <a:pPr marL="538163" indent="0">
              <a:lnSpc>
                <a:spcPct val="120000"/>
              </a:lnSpc>
              <a:spcBef>
                <a:spcPts val="0"/>
              </a:spcBef>
              <a:buNone/>
            </a:pPr>
            <a:r>
              <a:rPr lang="hu-HU" sz="4000" dirty="0"/>
              <a:t>_ egyértékűségi megszorítások,</a:t>
            </a:r>
          </a:p>
          <a:p>
            <a:pPr marL="538163" indent="0">
              <a:lnSpc>
                <a:spcPct val="120000"/>
              </a:lnSpc>
              <a:spcBef>
                <a:spcPts val="0"/>
              </a:spcBef>
              <a:buNone/>
            </a:pPr>
            <a:r>
              <a:rPr lang="hu-HU" sz="4000" dirty="0"/>
              <a:t>_ hivatkozási épség megszorítások,</a:t>
            </a:r>
          </a:p>
          <a:p>
            <a:pPr marL="538163" indent="0">
              <a:lnSpc>
                <a:spcPct val="120000"/>
              </a:lnSpc>
              <a:spcBef>
                <a:spcPts val="0"/>
              </a:spcBef>
              <a:buNone/>
            </a:pPr>
            <a:r>
              <a:rPr lang="hu-HU" sz="4000" dirty="0"/>
              <a:t>_ értelmezési tartomány megszorítások,</a:t>
            </a:r>
          </a:p>
          <a:p>
            <a:pPr marL="538163" indent="0">
              <a:lnSpc>
                <a:spcPct val="120000"/>
              </a:lnSpc>
              <a:spcBef>
                <a:spcPts val="0"/>
              </a:spcBef>
              <a:buNone/>
            </a:pPr>
            <a:r>
              <a:rPr lang="hu-HU" sz="4000" dirty="0"/>
              <a:t>_ általános megszorítások.</a:t>
            </a:r>
            <a:endParaRPr lang="hu-HU" dirty="0"/>
          </a:p>
          <a:p>
            <a:pPr marL="0" indent="0">
              <a:buNone/>
            </a:pPr>
            <a:endParaRPr lang="hu-HU" dirty="0"/>
          </a:p>
        </p:txBody>
      </p:sp>
    </p:spTree>
    <p:extLst>
      <p:ext uri="{BB962C8B-B14F-4D97-AF65-F5344CB8AC3E}">
        <p14:creationId xmlns:p14="http://schemas.microsoft.com/office/powerpoint/2010/main" val="2860588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44" y="127023"/>
            <a:ext cx="8597602" cy="638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336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26" y="122129"/>
            <a:ext cx="9391972" cy="661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06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44" y="133882"/>
            <a:ext cx="8927024" cy="635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139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02" y="371959"/>
            <a:ext cx="9391974" cy="4959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509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9" y="183907"/>
            <a:ext cx="9655444" cy="6233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393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022271" y="1834697"/>
            <a:ext cx="4125686" cy="1325563"/>
          </a:xfrm>
        </p:spPr>
        <p:txBody>
          <a:bodyPr>
            <a:normAutofit/>
          </a:bodyPr>
          <a:lstStyle/>
          <a:p>
            <a:pPr algn="ctr"/>
            <a:r>
              <a:rPr lang="hu-HU" sz="6000" dirty="0"/>
              <a:t>Gyakorlat 02</a:t>
            </a:r>
          </a:p>
        </p:txBody>
      </p:sp>
    </p:spTree>
    <p:extLst>
      <p:ext uri="{BB962C8B-B14F-4D97-AF65-F5344CB8AC3E}">
        <p14:creationId xmlns:p14="http://schemas.microsoft.com/office/powerpoint/2010/main" val="3562156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38843"/>
            <a:ext cx="7739742" cy="5638120"/>
          </a:xfrm>
        </p:spPr>
        <p:txBody>
          <a:bodyPr>
            <a:normAutofit fontScale="77500" lnSpcReduction="20000"/>
          </a:bodyPr>
          <a:lstStyle/>
          <a:p>
            <a:pPr marL="0" indent="0">
              <a:lnSpc>
                <a:spcPct val="120000"/>
              </a:lnSpc>
              <a:spcBef>
                <a:spcPts val="0"/>
              </a:spcBef>
              <a:buNone/>
            </a:pPr>
            <a:r>
              <a:rPr lang="hu-HU" sz="3100" dirty="0"/>
              <a:t>Reláció:  SZ(N, GY)</a:t>
            </a:r>
          </a:p>
          <a:p>
            <a:pPr marL="0" indent="0">
              <a:lnSpc>
                <a:spcPct val="120000"/>
              </a:lnSpc>
              <a:spcBef>
                <a:spcPts val="0"/>
              </a:spcBef>
              <a:buNone/>
            </a:pPr>
            <a:br>
              <a:rPr lang="hu-HU" sz="3100" dirty="0"/>
            </a:br>
            <a:r>
              <a:rPr lang="hu-HU" sz="3100" dirty="0"/>
              <a:t>Kik szeretnek legalább kétféle gyümölcsöt?</a:t>
            </a:r>
            <a:br>
              <a:rPr lang="hu-HU" sz="3100" dirty="0"/>
            </a:br>
            <a:r>
              <a:rPr lang="hu-HU" sz="3100" dirty="0"/>
              <a:t>Kik szeretnek legalább 3 féle gyümölcsöt?</a:t>
            </a:r>
            <a:br>
              <a:rPr lang="hu-HU" sz="3100" dirty="0"/>
            </a:br>
            <a:r>
              <a:rPr lang="hu-HU" sz="3100" dirty="0"/>
              <a:t>Kik szeretnek legfeljebb kétféle gyümölcsöt?</a:t>
            </a:r>
            <a:br>
              <a:rPr lang="hu-HU" sz="3100" dirty="0"/>
            </a:br>
            <a:r>
              <a:rPr lang="hu-HU" sz="3100" dirty="0"/>
              <a:t>Kik szeretnek pontosan kétféle gyümölcsöt?</a:t>
            </a:r>
            <a:br>
              <a:rPr lang="hu-HU" sz="3100" dirty="0"/>
            </a:br>
            <a:r>
              <a:rPr lang="hu-HU" sz="3100" dirty="0"/>
              <a:t>Kik szeretnek pontosan 3 gyümölcsöt?</a:t>
            </a:r>
            <a:br>
              <a:rPr lang="hu-HU" sz="3100" dirty="0"/>
            </a:br>
            <a:r>
              <a:rPr lang="hu-HU" sz="3100" dirty="0"/>
              <a:t>Kik mit nem szeretnek?</a:t>
            </a:r>
            <a:br>
              <a:rPr lang="hu-HU" sz="3100" dirty="0"/>
            </a:br>
            <a:r>
              <a:rPr lang="hu-HU" sz="3100" dirty="0"/>
              <a:t>Kik nem szeretnek minden gyümölcsöt?</a:t>
            </a:r>
            <a:br>
              <a:rPr lang="hu-HU" sz="3100" dirty="0"/>
            </a:br>
            <a:r>
              <a:rPr lang="hu-HU" sz="3100" dirty="0"/>
              <a:t>Kik azok, akik minden gyümölcsöt szeretnek?</a:t>
            </a:r>
            <a:br>
              <a:rPr lang="hu-HU" sz="3100" dirty="0"/>
            </a:br>
            <a:br>
              <a:rPr lang="hu-HU" sz="3100" dirty="0"/>
            </a:br>
            <a:r>
              <a:rPr lang="hu-HU" sz="3100" dirty="0"/>
              <a:t>Melyek azok a gyümölcsök, amiket legalább 2-n szeretnek?</a:t>
            </a:r>
            <a:br>
              <a:rPr lang="hu-HU" sz="3100" dirty="0"/>
            </a:br>
            <a:r>
              <a:rPr lang="hu-HU" sz="3100" dirty="0"/>
              <a:t>Melyek azok a gyümölcsök, amiket legfeljebb 2-n szeretnek?</a:t>
            </a:r>
            <a:br>
              <a:rPr lang="hu-HU" sz="3100" dirty="0"/>
            </a:br>
            <a:r>
              <a:rPr lang="hu-HU" sz="3100" dirty="0"/>
              <a:t>Melyek azok a gyümölcsök, amiket pontosan 2-n szeretnek?</a:t>
            </a:r>
            <a:br>
              <a:rPr lang="hu-HU" sz="3100" dirty="0"/>
            </a:br>
            <a:r>
              <a:rPr lang="hu-HU" sz="3100" dirty="0"/>
              <a:t>Melyek azok a gyümölcsök, amit mindenki szeret?</a:t>
            </a:r>
            <a:endParaRPr lang="hu-HU" dirty="0"/>
          </a:p>
        </p:txBody>
      </p:sp>
    </p:spTree>
    <p:extLst>
      <p:ext uri="{BB962C8B-B14F-4D97-AF65-F5344CB8AC3E}">
        <p14:creationId xmlns:p14="http://schemas.microsoft.com/office/powerpoint/2010/main" val="2494621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38843"/>
            <a:ext cx="9203871" cy="2612571"/>
          </a:xfrm>
        </p:spPr>
        <p:txBody>
          <a:bodyPr>
            <a:normAutofit/>
          </a:bodyPr>
          <a:lstStyle/>
          <a:p>
            <a:pPr marL="0" indent="0">
              <a:buNone/>
            </a:pPr>
            <a:r>
              <a:rPr lang="hu-HU" dirty="0"/>
              <a:t>Reláció:  SZ(N, GY, M)</a:t>
            </a:r>
            <a:br>
              <a:rPr lang="hu-HU" dirty="0"/>
            </a:br>
            <a:br>
              <a:rPr lang="hu-HU" dirty="0"/>
            </a:br>
            <a:r>
              <a:rPr lang="hu-HU" dirty="0"/>
              <a:t>Kik fogyasztják a legtöbb gyümölcsöt?</a:t>
            </a:r>
            <a:br>
              <a:rPr lang="hu-HU" dirty="0"/>
            </a:br>
            <a:r>
              <a:rPr lang="hu-HU" dirty="0"/>
              <a:t>Kik fogyasztják a legtöbb almát?</a:t>
            </a:r>
            <a:br>
              <a:rPr lang="hu-HU" dirty="0"/>
            </a:br>
            <a:r>
              <a:rPr lang="hu-HU" dirty="0"/>
              <a:t>Kik fogyasztják a legkevesebb almát? (aki szereti, azok közül)</a:t>
            </a:r>
            <a:br>
              <a:rPr lang="hu-HU" dirty="0"/>
            </a:br>
            <a:r>
              <a:rPr lang="hu-HU" dirty="0"/>
              <a:t>Legnagyobb értékhez tartozó Gyümölcsök?</a:t>
            </a:r>
          </a:p>
        </p:txBody>
      </p:sp>
    </p:spTree>
    <p:extLst>
      <p:ext uri="{BB962C8B-B14F-4D97-AF65-F5344CB8AC3E}">
        <p14:creationId xmlns:p14="http://schemas.microsoft.com/office/powerpoint/2010/main" val="2494621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B90FD3DE-FBBF-8132-5BFA-5DBAB0EBC726}"/>
              </a:ext>
            </a:extLst>
          </p:cNvPr>
          <p:cNvSpPr txBox="1"/>
          <p:nvPr/>
        </p:nvSpPr>
        <p:spPr>
          <a:xfrm>
            <a:off x="223736" y="91868"/>
            <a:ext cx="11744528" cy="6248890"/>
          </a:xfrm>
          <a:prstGeom prst="rect">
            <a:avLst/>
          </a:prstGeom>
          <a:noFill/>
        </p:spPr>
        <p:txBody>
          <a:bodyPr wrap="square">
            <a:spAutoFit/>
          </a:bodyPr>
          <a:lstStyle/>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Első normál forma (1NF)</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Az adatbázis-kezelés normalizálása az adatok rendszerezésének folyamata a redundancia és a függőség minimalizálása érdekében, biztosítva a hatékonyságot, a konzisztenciát és az integritást. Ez magában foglalja az adatok kisebb, logikailag összefüggő táblákba való strukturálását, és ezek közötti kapcsolatok meghatározását az adattárolás és -visszakeresés egyszerűsítése érdekében.</a:t>
            </a:r>
          </a:p>
          <a:p>
            <a:pPr>
              <a:lnSpc>
                <a:spcPct val="107000"/>
              </a:lnSpc>
              <a:spcAft>
                <a:spcPts val="800"/>
              </a:spcAf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A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Normal</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Forms</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az adatbázis normalizálására vonatkozó irányelvek halmaza, amelyek meghatározzák, hogyan kell táblákban strukturálni az adatokat a redundancia csökkentése és az integritás javítása érdekében. Minden normál űrlap az előzőre épít, és fokozatosan hatékonyabban rendszerezi az adatokat.</a:t>
            </a:r>
          </a:p>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A normalizálás szintjei</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A normalizálásnak különböző szintjei vannak. Ezek közül néhány: </a:t>
            </a:r>
          </a:p>
          <a:p>
            <a:pPr marL="342900" lvl="0" indent="-342900">
              <a:lnSpc>
                <a:spcPct val="107000"/>
              </a:lnSpc>
              <a:spcAft>
                <a:spcPts val="800"/>
              </a:spcAft>
              <a:buSzPts val="1000"/>
              <a:buFont typeface="Symbol" panose="05050102010706020507" pitchFamily="18" charset="2"/>
              <a:buChar char=""/>
              <a:tabLst>
                <a:tab pos="457200" algn="l"/>
              </a:tabLs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Első normál forma (1NF)</a:t>
            </a:r>
          </a:p>
          <a:p>
            <a:pPr marL="342900" lvl="0" indent="-342900">
              <a:lnSpc>
                <a:spcPct val="107000"/>
              </a:lnSpc>
              <a:spcAft>
                <a:spcPts val="800"/>
              </a:spcAft>
              <a:buSzPts val="1000"/>
              <a:buFont typeface="Symbol" panose="05050102010706020507" pitchFamily="18" charset="2"/>
              <a:buChar char=""/>
              <a:tabLst>
                <a:tab pos="457200" algn="l"/>
              </a:tabLs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Második normál forma (2NF)</a:t>
            </a:r>
          </a:p>
          <a:p>
            <a:pPr marL="342900" lvl="0" indent="-342900">
              <a:lnSpc>
                <a:spcPct val="107000"/>
              </a:lnSpc>
              <a:spcAft>
                <a:spcPts val="800"/>
              </a:spcAft>
              <a:buSzPts val="1000"/>
              <a:buFont typeface="Symbol" panose="05050102010706020507" pitchFamily="18" charset="2"/>
              <a:buChar char=""/>
              <a:tabLst>
                <a:tab pos="457200" algn="l"/>
              </a:tabLs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Harmadik normál forma (3NF)</a:t>
            </a:r>
          </a:p>
          <a:p>
            <a:pPr marL="342900" lvl="0" indent="-342900">
              <a:lnSpc>
                <a:spcPct val="107000"/>
              </a:lnSpc>
              <a:spcAft>
                <a:spcPts val="800"/>
              </a:spcAft>
              <a:buSzPts val="1000"/>
              <a:buFont typeface="Symbol" panose="05050102010706020507" pitchFamily="18" charset="2"/>
              <a:buChar char=""/>
              <a:tabLst>
                <a:tab pos="457200" algn="l"/>
              </a:tabLst>
            </a:pP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Boyce-Codd</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normál forma (BCNF)</a:t>
            </a:r>
          </a:p>
          <a:p>
            <a:pPr marL="342900" lvl="0" indent="-342900">
              <a:lnSpc>
                <a:spcPct val="107000"/>
              </a:lnSpc>
              <a:spcAft>
                <a:spcPts val="800"/>
              </a:spcAft>
              <a:buSzPts val="1000"/>
              <a:buFont typeface="Symbol" panose="05050102010706020507" pitchFamily="18" charset="2"/>
              <a:buChar char=""/>
              <a:tabLst>
                <a:tab pos="457200" algn="l"/>
              </a:tabLs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Negyedik normál forma (4NF)</a:t>
            </a:r>
          </a:p>
          <a:p>
            <a:pPr marL="342900" lvl="0" indent="-342900">
              <a:lnSpc>
                <a:spcPct val="107000"/>
              </a:lnSpc>
              <a:spcAft>
                <a:spcPts val="800"/>
              </a:spcAft>
              <a:buSzPts val="1000"/>
              <a:buFont typeface="Symbol" panose="05050102010706020507" pitchFamily="18" charset="2"/>
              <a:buChar char=""/>
              <a:tabLst>
                <a:tab pos="457200" algn="l"/>
              </a:tabLs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Ötödik normál forma (5NF)</a:t>
            </a:r>
          </a:p>
          <a:p>
            <a:pPr>
              <a:lnSpc>
                <a:spcPct val="107000"/>
              </a:lnSpc>
              <a:spcAft>
                <a:spcPts val="800"/>
              </a:spcAf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Ebben a cikkben az első normál formáról (1NF) fogunk beszélni. </a:t>
            </a:r>
          </a:p>
        </p:txBody>
      </p:sp>
    </p:spTree>
    <p:extLst>
      <p:ext uri="{BB962C8B-B14F-4D97-AF65-F5344CB8AC3E}">
        <p14:creationId xmlns:p14="http://schemas.microsoft.com/office/powerpoint/2010/main" val="3494665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9B194FFE-FD1B-6C99-56D2-A3D1F75CC5FB}"/>
              </a:ext>
            </a:extLst>
          </p:cNvPr>
          <p:cNvSpPr txBox="1"/>
          <p:nvPr/>
        </p:nvSpPr>
        <p:spPr>
          <a:xfrm>
            <a:off x="381000" y="436182"/>
            <a:ext cx="11430000" cy="3365024"/>
          </a:xfrm>
          <a:prstGeom prst="rect">
            <a:avLst/>
          </a:prstGeom>
          <a:noFill/>
        </p:spPr>
        <p:txBody>
          <a:bodyPr wrap="square">
            <a:spAutoFit/>
          </a:bodyPr>
          <a:lstStyle/>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Első normál forma</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Ha egy reláció összetett vagy többértékű attribútumot tartalmaz, akkor sérti az első normál alakot, vagy a reláció az első normál formában van, ha nem tartalmaz összetett vagy </a:t>
            </a:r>
            <a:r>
              <a:rPr lang="hu-H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többértékű attribútumot</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 Egy reláció akkor van első normál formában, ha a relációban minden attribútum egyértékű attribútum. </a:t>
            </a:r>
          </a:p>
          <a:p>
            <a:pPr>
              <a:lnSpc>
                <a:spcPct val="107000"/>
              </a:lnSpc>
              <a:spcAft>
                <a:spcPts val="800"/>
              </a:spcAf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Egy táblázat 1 NF-ben van, ha: </a:t>
            </a:r>
          </a:p>
          <a:p>
            <a:pPr marL="342900" lvl="0" indent="-342900">
              <a:lnSpc>
                <a:spcPct val="107000"/>
              </a:lnSpc>
              <a:spcAft>
                <a:spcPts val="800"/>
              </a:spcAft>
              <a:buSzPts val="1000"/>
              <a:buFont typeface="Symbol" panose="05050102010706020507" pitchFamily="18" charset="2"/>
              <a:buChar char=""/>
              <a:tabLst>
                <a:tab pos="457200" algn="l"/>
              </a:tabLs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Csak egyértékű attribútumok léteznek.</a:t>
            </a:r>
          </a:p>
          <a:p>
            <a:pPr marL="342900" lvl="0" indent="-342900">
              <a:lnSpc>
                <a:spcPct val="107000"/>
              </a:lnSpc>
              <a:spcAft>
                <a:spcPts val="800"/>
              </a:spcAft>
              <a:buSzPts val="1000"/>
              <a:buFont typeface="Symbol" panose="05050102010706020507" pitchFamily="18" charset="2"/>
              <a:buChar char=""/>
              <a:tabLst>
                <a:tab pos="457200" algn="l"/>
              </a:tabLs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Az attribútum-tartomány nem változik.</a:t>
            </a:r>
          </a:p>
          <a:p>
            <a:pPr marL="342900" lvl="0" indent="-342900">
              <a:lnSpc>
                <a:spcPct val="107000"/>
              </a:lnSpc>
              <a:spcAft>
                <a:spcPts val="800"/>
              </a:spcAft>
              <a:buSzPts val="1000"/>
              <a:buFont typeface="Symbol" panose="05050102010706020507" pitchFamily="18" charset="2"/>
              <a:buChar char=""/>
              <a:tabLst>
                <a:tab pos="457200" algn="l"/>
              </a:tabLs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Minden attribútumnak/oszlopnak egyedi neve van.</a:t>
            </a:r>
          </a:p>
          <a:p>
            <a:pPr marL="342900" lvl="0" indent="-342900">
              <a:lnSpc>
                <a:spcPct val="107000"/>
              </a:lnSpc>
              <a:spcAft>
                <a:spcPts val="800"/>
              </a:spcAft>
              <a:buSzPts val="1000"/>
              <a:buFont typeface="Symbol" panose="05050102010706020507" pitchFamily="18" charset="2"/>
              <a:buChar char=""/>
              <a:tabLst>
                <a:tab pos="457200" algn="l"/>
              </a:tabLs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Az adatok tárolásának sorrendje nem számít.</a:t>
            </a:r>
          </a:p>
        </p:txBody>
      </p:sp>
    </p:spTree>
    <p:extLst>
      <p:ext uri="{BB962C8B-B14F-4D97-AF65-F5344CB8AC3E}">
        <p14:creationId xmlns:p14="http://schemas.microsoft.com/office/powerpoint/2010/main" val="374027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80" y="735230"/>
            <a:ext cx="9593451" cy="515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814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B57B8D2E-5956-5B87-57CE-8CB2B9AD89A9}"/>
              </a:ext>
            </a:extLst>
          </p:cNvPr>
          <p:cNvSpPr txBox="1"/>
          <p:nvPr/>
        </p:nvSpPr>
        <p:spPr>
          <a:xfrm>
            <a:off x="671208" y="515446"/>
            <a:ext cx="10933889" cy="3752566"/>
          </a:xfrm>
          <a:prstGeom prst="rect">
            <a:avLst/>
          </a:prstGeom>
          <a:noFill/>
        </p:spPr>
        <p:txBody>
          <a:bodyPr wrap="square">
            <a:spAutoFit/>
          </a:bodyPr>
          <a:lstStyle/>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Az első normál űrlap (1NF) szabályai a DBMS-ben</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A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First</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Normal</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Form</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(1NF) adatbázisban való követéséhez az alábbi egyszerű szabályokat kell követni:</a:t>
            </a:r>
          </a:p>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1. Minden oszlopnak egyetlen értékkel kell rendelkeznie</a:t>
            </a:r>
            <a:br>
              <a:rPr lang="hu-HU" sz="1800" kern="100" dirty="0">
                <a:effectLst/>
                <a:latin typeface="Aptos" panose="020B0004020202020204" pitchFamily="34" charset="0"/>
                <a:ea typeface="Aptos" panose="020B0004020202020204" pitchFamily="34" charset="0"/>
                <a:cs typeface="Times New Roman" panose="02020603050405020304" pitchFamily="18" charset="0"/>
              </a:rPr>
            </a:br>
            <a:r>
              <a:rPr lang="hu-HU" sz="1800" kern="100" dirty="0">
                <a:effectLst/>
                <a:latin typeface="Aptos" panose="020B0004020202020204" pitchFamily="34" charset="0"/>
                <a:ea typeface="Aptos" panose="020B0004020202020204" pitchFamily="34" charset="0"/>
                <a:cs typeface="Times New Roman" panose="02020603050405020304" pitchFamily="18" charset="0"/>
              </a:rPr>
              <a:t>A táblázat minden oszlopa csak egy értéket tartalmazhat egy cellában. Egy cella sem tartalmazhat több értéket. Ha egy cella egynél több értéket tartalmaz, a táblázat nem követi az 1NF értéket.</a:t>
            </a:r>
          </a:p>
          <a:p>
            <a:pPr marL="342900" lvl="0" indent="-342900">
              <a:lnSpc>
                <a:spcPct val="107000"/>
              </a:lnSpc>
              <a:spcAft>
                <a:spcPts val="800"/>
              </a:spcAft>
              <a:buSzPts val="1000"/>
              <a:buFont typeface="Symbol" panose="05050102010706020507" pitchFamily="18" charset="2"/>
              <a:buChar char=""/>
              <a:tabLst>
                <a:tab pos="457200" algn="l"/>
              </a:tabLs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Példa:</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Egy táblázat az olyan oszlopokkal, mint az [1. író], a [2. író] és a [3. író] ugyanazon könyvazonosítóhoz, nem szerepel az 1NF-ben, mert ugyanazt az információt (írókat) ismétli. Ehelyett az összes írót külön sorokban kell felsorolni.</a:t>
            </a:r>
          </a:p>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2. Az oszlopban lévő összes értéknek azonos típusúnak kell lennie</a:t>
            </a:r>
            <a:br>
              <a:rPr lang="hu-HU" sz="1800" kern="100" dirty="0">
                <a:effectLst/>
                <a:latin typeface="Aptos" panose="020B0004020202020204" pitchFamily="34" charset="0"/>
                <a:ea typeface="Aptos" panose="020B0004020202020204" pitchFamily="34" charset="0"/>
                <a:cs typeface="Times New Roman" panose="02020603050405020304" pitchFamily="18" charset="0"/>
              </a:rPr>
            </a:br>
            <a:r>
              <a:rPr lang="hu-HU" sz="1800" kern="100" dirty="0">
                <a:effectLst/>
                <a:latin typeface="Aptos" panose="020B0004020202020204" pitchFamily="34" charset="0"/>
                <a:ea typeface="Aptos" panose="020B0004020202020204" pitchFamily="34" charset="0"/>
                <a:cs typeface="Times New Roman" panose="02020603050405020304" pitchFamily="18" charset="0"/>
              </a:rPr>
              <a:t>Minden oszlopban azonos típusú adatokat kell tárolni. Nem keverhet különböző típusú információkat ugyanabban az oszlopban.</a:t>
            </a:r>
          </a:p>
        </p:txBody>
      </p:sp>
      <p:sp>
        <p:nvSpPr>
          <p:cNvPr id="7" name="Szövegdoboz 6">
            <a:extLst>
              <a:ext uri="{FF2B5EF4-FFF2-40B4-BE49-F238E27FC236}">
                <a16:creationId xmlns:a16="http://schemas.microsoft.com/office/drawing/2014/main" id="{FC237399-0684-9281-43FD-048CFB8EB190}"/>
              </a:ext>
            </a:extLst>
          </p:cNvPr>
          <p:cNvSpPr txBox="1"/>
          <p:nvPr/>
        </p:nvSpPr>
        <p:spPr>
          <a:xfrm>
            <a:off x="800100" y="4507241"/>
            <a:ext cx="10571534" cy="674928"/>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Példa:</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Ha egy oszlop a születési dátumokhoz (DOB) tartozik, akkor nem használhatja nevek tárolására. Minden információtípusnak saját oszloppal kell rendelkeznie.</a:t>
            </a:r>
          </a:p>
        </p:txBody>
      </p:sp>
    </p:spTree>
    <p:extLst>
      <p:ext uri="{BB962C8B-B14F-4D97-AF65-F5344CB8AC3E}">
        <p14:creationId xmlns:p14="http://schemas.microsoft.com/office/powerpoint/2010/main" val="944579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16D4EB8C-139C-1DB5-B57A-CE861C1C997D}"/>
              </a:ext>
            </a:extLst>
          </p:cNvPr>
          <p:cNvSpPr txBox="1"/>
          <p:nvPr/>
        </p:nvSpPr>
        <p:spPr>
          <a:xfrm>
            <a:off x="515566" y="303043"/>
            <a:ext cx="10700426" cy="2658292"/>
          </a:xfrm>
          <a:prstGeom prst="rect">
            <a:avLst/>
          </a:prstGeom>
          <a:noFill/>
        </p:spPr>
        <p:txBody>
          <a:bodyPr wrap="square">
            <a:spAutoFit/>
          </a:bodyPr>
          <a:lstStyle/>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3. Minden oszlopnak egyedi névvel kell rendelkeznie</a:t>
            </a:r>
            <a:br>
              <a:rPr lang="hu-HU" sz="1800" kern="100" dirty="0">
                <a:effectLst/>
                <a:latin typeface="Aptos" panose="020B0004020202020204" pitchFamily="34" charset="0"/>
                <a:ea typeface="Aptos" panose="020B0004020202020204" pitchFamily="34" charset="0"/>
                <a:cs typeface="Times New Roman" panose="02020603050405020304" pitchFamily="18" charset="0"/>
              </a:rPr>
            </a:br>
            <a:r>
              <a:rPr lang="hu-HU" sz="1800" kern="100" dirty="0">
                <a:effectLst/>
                <a:latin typeface="Aptos" panose="020B0004020202020204" pitchFamily="34" charset="0"/>
                <a:ea typeface="Aptos" panose="020B0004020202020204" pitchFamily="34" charset="0"/>
                <a:cs typeface="Times New Roman" panose="02020603050405020304" pitchFamily="18" charset="0"/>
              </a:rPr>
              <a:t>A táblázat minden oszlopának egyedi névvel kell rendelkeznie. Ezzel elkerülhető a félreértés az adatok lekérése, frissítése vagy hozzáadása során.</a:t>
            </a:r>
          </a:p>
          <a:p>
            <a:pPr marL="342900" lvl="0" indent="-342900">
              <a:lnSpc>
                <a:spcPct val="107000"/>
              </a:lnSpc>
              <a:spcAft>
                <a:spcPts val="800"/>
              </a:spcAft>
              <a:buSzPts val="1000"/>
              <a:buFont typeface="Symbol" panose="05050102010706020507" pitchFamily="18" charset="2"/>
              <a:buChar char=""/>
              <a:tabLst>
                <a:tab pos="457200" algn="l"/>
              </a:tabLs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Példa:</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Ha két oszlopnak ugyanaz a neve, előfordulhat, hogy az adatbázisrendszer nem tudja, melyiket használja.</a:t>
            </a:r>
          </a:p>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4. Az adatok sorrendje nem számít</a:t>
            </a:r>
            <a:br>
              <a:rPr lang="hu-HU" sz="1800" kern="100" dirty="0">
                <a:effectLst/>
                <a:latin typeface="Aptos" panose="020B0004020202020204" pitchFamily="34" charset="0"/>
                <a:ea typeface="Aptos" panose="020B0004020202020204" pitchFamily="34" charset="0"/>
                <a:cs typeface="Times New Roman" panose="02020603050405020304" pitchFamily="18" charset="0"/>
              </a:rPr>
            </a:br>
            <a:r>
              <a:rPr lang="hu-HU" sz="1800" kern="100" dirty="0">
                <a:effectLst/>
                <a:latin typeface="Aptos" panose="020B0004020202020204" pitchFamily="34" charset="0"/>
                <a:ea typeface="Aptos" panose="020B0004020202020204" pitchFamily="34" charset="0"/>
                <a:cs typeface="Times New Roman" panose="02020603050405020304" pitchFamily="18" charset="0"/>
              </a:rPr>
              <a:t>Az 1NF-ben az adatok táblában való tárolásának sorrendje nincs hatással a tábla működésére. A sorokat a szabályok megszegése nélkül bármilyen módon rendezheti.</a:t>
            </a:r>
          </a:p>
        </p:txBody>
      </p:sp>
      <p:sp>
        <p:nvSpPr>
          <p:cNvPr id="11" name="Szövegdoboz 10">
            <a:extLst>
              <a:ext uri="{FF2B5EF4-FFF2-40B4-BE49-F238E27FC236}">
                <a16:creationId xmlns:a16="http://schemas.microsoft.com/office/drawing/2014/main" id="{A8DF7F5F-8CA9-8798-88CA-635549D4ADC7}"/>
              </a:ext>
            </a:extLst>
          </p:cNvPr>
          <p:cNvSpPr txBox="1"/>
          <p:nvPr/>
        </p:nvSpPr>
        <p:spPr>
          <a:xfrm>
            <a:off x="351817" y="3180945"/>
            <a:ext cx="11488366" cy="3558795"/>
          </a:xfrm>
          <a:prstGeom prst="rect">
            <a:avLst/>
          </a:prstGeom>
          <a:noFill/>
        </p:spPr>
        <p:txBody>
          <a:bodyPr wrap="square">
            <a:spAutoFit/>
          </a:bodyPr>
          <a:lstStyle/>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Mit jelent a 1NF?</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hu-HU" sz="1800" i="1" kern="100" dirty="0">
                <a:effectLst/>
                <a:latin typeface="Aptos" panose="020B0004020202020204" pitchFamily="34" charset="0"/>
                <a:ea typeface="Aptos" panose="020B0004020202020204" pitchFamily="34" charset="0"/>
                <a:cs typeface="Times New Roman" panose="02020603050405020304" pitchFamily="18" charset="0"/>
              </a:rPr>
              <a:t>Az 1NF (</a:t>
            </a:r>
            <a:r>
              <a:rPr lang="hu-HU" sz="1800" i="1" kern="100" dirty="0" err="1">
                <a:effectLst/>
                <a:latin typeface="Aptos" panose="020B0004020202020204" pitchFamily="34" charset="0"/>
                <a:ea typeface="Aptos" panose="020B0004020202020204" pitchFamily="34" charset="0"/>
                <a:cs typeface="Times New Roman" panose="02020603050405020304" pitchFamily="18" charset="0"/>
              </a:rPr>
              <a:t>First</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i="1" kern="100" dirty="0" err="1">
                <a:effectLst/>
                <a:latin typeface="Aptos" panose="020B0004020202020204" pitchFamily="34" charset="0"/>
                <a:ea typeface="Aptos" panose="020B0004020202020204" pitchFamily="34" charset="0"/>
                <a:cs typeface="Times New Roman" panose="02020603050405020304" pitchFamily="18" charset="0"/>
              </a:rPr>
              <a:t>Normal</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i="1" kern="100" dirty="0" err="1">
                <a:effectLst/>
                <a:latin typeface="Aptos" panose="020B0004020202020204" pitchFamily="34" charset="0"/>
                <a:ea typeface="Aptos" panose="020B0004020202020204" pitchFamily="34" charset="0"/>
                <a:cs typeface="Times New Roman" panose="02020603050405020304" pitchFamily="18" charset="0"/>
              </a:rPr>
              <a:t>Form</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 az adatbázis normalizálásának alapszintje. Biztosítja, hogy a táblázat jól strukturált legyen, és elkerüli az olyan problémákat, mint az adatok ismétlődése vagy következetlensége.</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Mi az 1NF jelentősége az adatbázis-tervezésben?</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hu-HU" sz="1800" i="1" kern="100" dirty="0">
                <a:effectLst/>
                <a:latin typeface="Aptos" panose="020B0004020202020204" pitchFamily="34" charset="0"/>
                <a:ea typeface="Aptos" panose="020B0004020202020204" pitchFamily="34" charset="0"/>
                <a:cs typeface="Times New Roman" panose="02020603050405020304" pitchFamily="18" charset="0"/>
              </a:rPr>
              <a:t>Az 1NF megvalósítása elengedhetetlen az adatok integritásának és termelékenységének megőrzéséhez. Kiküszöböli a redundáns adatok </a:t>
            </a:r>
            <a:r>
              <a:rPr lang="hu-HU" sz="1800" b="1" i="1" kern="100" dirty="0">
                <a:effectLst/>
                <a:latin typeface="Aptos" panose="020B0004020202020204" pitchFamily="34" charset="0"/>
                <a:ea typeface="Aptos" panose="020B0004020202020204" pitchFamily="34" charset="0"/>
                <a:cs typeface="Times New Roman" panose="02020603050405020304" pitchFamily="18" charset="0"/>
              </a:rPr>
              <a:t>szükségességét</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 , és biztosítja, hogy az adatok olyan szerkezetűek legyenek, amelyek megkönnyítik az egyszerű lekérdezéseket és műveleteket.</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Mi az első normál forma (1NF)?</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hu-HU" sz="1800" i="1" kern="100" dirty="0">
                <a:effectLst/>
                <a:latin typeface="Aptos" panose="020B0004020202020204" pitchFamily="34" charset="0"/>
                <a:ea typeface="Aptos" panose="020B0004020202020204" pitchFamily="34" charset="0"/>
                <a:cs typeface="Times New Roman" panose="02020603050405020304" pitchFamily="18" charset="0"/>
              </a:rPr>
              <a:t>Az adatbázis normalizálásának első szakasza, vagyis az 1NF gondoskodik arról, hogy a sorokon belül ne legyenek ismétlődő csoportok, és hogy a tábla összes oszlopa atomi értékeket vagy oszthatatlan értékeket tartalmazzon.</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368100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07781C38-35AB-F2D6-E1C9-94E366278D10}"/>
              </a:ext>
            </a:extLst>
          </p:cNvPr>
          <p:cNvPicPr>
            <a:picLocks noChangeAspect="1"/>
          </p:cNvPicPr>
          <p:nvPr/>
        </p:nvPicPr>
        <p:blipFill>
          <a:blip r:embed="rId2"/>
          <a:stretch>
            <a:fillRect/>
          </a:stretch>
        </p:blipFill>
        <p:spPr>
          <a:xfrm>
            <a:off x="7434061" y="2543436"/>
            <a:ext cx="3200400" cy="3419475"/>
          </a:xfrm>
          <a:prstGeom prst="rect">
            <a:avLst/>
          </a:prstGeom>
        </p:spPr>
      </p:pic>
      <p:sp>
        <p:nvSpPr>
          <p:cNvPr id="7" name="Szövegdoboz 6">
            <a:extLst>
              <a:ext uri="{FF2B5EF4-FFF2-40B4-BE49-F238E27FC236}">
                <a16:creationId xmlns:a16="http://schemas.microsoft.com/office/drawing/2014/main" id="{9CA23467-473C-4FCD-53A1-344747EEBA12}"/>
              </a:ext>
            </a:extLst>
          </p:cNvPr>
          <p:cNvSpPr txBox="1"/>
          <p:nvPr/>
        </p:nvSpPr>
        <p:spPr>
          <a:xfrm>
            <a:off x="274806" y="306767"/>
            <a:ext cx="4919764" cy="777521"/>
          </a:xfrm>
          <a:prstGeom prst="rect">
            <a:avLst/>
          </a:prstGeom>
          <a:noFill/>
        </p:spPr>
        <p:txBody>
          <a:bodyPr wrap="square">
            <a:spAutoFit/>
          </a:bodyPr>
          <a:lstStyle/>
          <a:p>
            <a:pPr>
              <a:lnSpc>
                <a:spcPct val="107000"/>
              </a:lnSpc>
              <a:spcAft>
                <a:spcPts val="800"/>
              </a:spcAft>
            </a:pPr>
            <a:r>
              <a:rPr lang="hu-HU" sz="1800" b="1" kern="100" dirty="0">
                <a:effectLst/>
                <a:latin typeface="Aptos" panose="020B0004020202020204" pitchFamily="34" charset="0"/>
                <a:ea typeface="Aptos" panose="020B0004020202020204" pitchFamily="34" charset="0"/>
                <a:cs typeface="Times New Roman" panose="02020603050405020304" pitchFamily="18" charset="0"/>
              </a:rPr>
              <a:t>Példa: </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Tekintsük az alábbi TANFOLYAMOK kapcsolatát:</a:t>
            </a:r>
          </a:p>
        </p:txBody>
      </p:sp>
      <p:pic>
        <p:nvPicPr>
          <p:cNvPr id="8" name="Kép 7">
            <a:extLst>
              <a:ext uri="{FF2B5EF4-FFF2-40B4-BE49-F238E27FC236}">
                <a16:creationId xmlns:a16="http://schemas.microsoft.com/office/drawing/2014/main" id="{58A783B7-4E09-63C1-45EE-D9ED2B1BFDAF}"/>
              </a:ext>
            </a:extLst>
          </p:cNvPr>
          <p:cNvPicPr>
            <a:picLocks noChangeAspect="1"/>
          </p:cNvPicPr>
          <p:nvPr/>
        </p:nvPicPr>
        <p:blipFill>
          <a:blip r:embed="rId3"/>
          <a:stretch>
            <a:fillRect/>
          </a:stretch>
        </p:blipFill>
        <p:spPr>
          <a:xfrm>
            <a:off x="594501" y="1108953"/>
            <a:ext cx="3609975" cy="2320047"/>
          </a:xfrm>
          <a:prstGeom prst="rect">
            <a:avLst/>
          </a:prstGeom>
        </p:spPr>
      </p:pic>
      <p:sp>
        <p:nvSpPr>
          <p:cNvPr id="10" name="Szövegdoboz 9">
            <a:extLst>
              <a:ext uri="{FF2B5EF4-FFF2-40B4-BE49-F238E27FC236}">
                <a16:creationId xmlns:a16="http://schemas.microsoft.com/office/drawing/2014/main" id="{57429327-5609-CEBE-7579-D0635892C740}"/>
              </a:ext>
            </a:extLst>
          </p:cNvPr>
          <p:cNvSpPr txBox="1"/>
          <p:nvPr/>
        </p:nvSpPr>
        <p:spPr>
          <a:xfrm>
            <a:off x="594501" y="3611674"/>
            <a:ext cx="3539754" cy="923330"/>
          </a:xfrm>
          <a:prstGeom prst="rect">
            <a:avLst/>
          </a:prstGeom>
          <a:noFill/>
        </p:spPr>
        <p:txBody>
          <a:bodyPr wrap="square">
            <a:spAutoFit/>
          </a:bodyPr>
          <a:lstStyle/>
          <a:p>
            <a:r>
              <a:rPr lang="hu-HU" sz="1800" kern="100" dirty="0">
                <a:effectLst/>
                <a:latin typeface="Aptos" panose="020B0004020202020204" pitchFamily="34" charset="0"/>
                <a:ea typeface="Aptos" panose="020B0004020202020204" pitchFamily="34" charset="0"/>
                <a:cs typeface="Times New Roman" panose="02020603050405020304" pitchFamily="18" charset="0"/>
              </a:rPr>
              <a:t>A fenti táblázatban a kurzusoknak többértékű attribútuma van, tehát az 1NF-ben nincs. </a:t>
            </a:r>
            <a:endParaRPr lang="hu-HU" dirty="0"/>
          </a:p>
        </p:txBody>
      </p:sp>
      <p:sp>
        <p:nvSpPr>
          <p:cNvPr id="12" name="Szövegdoboz 11">
            <a:extLst>
              <a:ext uri="{FF2B5EF4-FFF2-40B4-BE49-F238E27FC236}">
                <a16:creationId xmlns:a16="http://schemas.microsoft.com/office/drawing/2014/main" id="{FA42359A-9183-66C0-DEEE-8C79EDDB6511}"/>
              </a:ext>
            </a:extLst>
          </p:cNvPr>
          <p:cNvSpPr txBox="1"/>
          <p:nvPr/>
        </p:nvSpPr>
        <p:spPr>
          <a:xfrm>
            <a:off x="7229273" y="1632372"/>
            <a:ext cx="3609976" cy="646331"/>
          </a:xfrm>
          <a:prstGeom prst="rect">
            <a:avLst/>
          </a:prstGeom>
          <a:noFill/>
        </p:spPr>
        <p:txBody>
          <a:bodyPr wrap="square">
            <a:spAutoFit/>
          </a:bodyPr>
          <a:lstStyle/>
          <a:p>
            <a:r>
              <a:rPr lang="hu-HU" sz="1800" kern="100" dirty="0">
                <a:effectLst/>
                <a:latin typeface="Aptos" panose="020B0004020202020204" pitchFamily="34" charset="0"/>
                <a:ea typeface="Aptos" panose="020B0004020202020204" pitchFamily="34" charset="0"/>
                <a:cs typeface="Times New Roman" panose="02020603050405020304" pitchFamily="18" charset="0"/>
              </a:rPr>
              <a:t>Az alábbi táblázat 1NF-ben van, mivel nincs többértékű attribútum.</a:t>
            </a:r>
            <a:endParaRPr lang="hu-HU" dirty="0"/>
          </a:p>
        </p:txBody>
      </p:sp>
    </p:spTree>
    <p:extLst>
      <p:ext uri="{BB962C8B-B14F-4D97-AF65-F5344CB8AC3E}">
        <p14:creationId xmlns:p14="http://schemas.microsoft.com/office/powerpoint/2010/main" val="2291006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76E34944-B23F-A31B-66D2-DB1A04E0465F}"/>
              </a:ext>
            </a:extLst>
          </p:cNvPr>
          <p:cNvSpPr txBox="1"/>
          <p:nvPr/>
        </p:nvSpPr>
        <p:spPr>
          <a:xfrm>
            <a:off x="517998" y="398786"/>
            <a:ext cx="6094378" cy="537583"/>
          </a:xfrm>
          <a:prstGeom prst="rect">
            <a:avLst/>
          </a:prstGeom>
          <a:noFill/>
        </p:spPr>
        <p:txBody>
          <a:bodyPr wrap="square">
            <a:spAutoFit/>
          </a:bodyPr>
          <a:lstStyle/>
          <a:p>
            <a:pPr>
              <a:lnSpc>
                <a:spcPct val="107000"/>
              </a:lnSpc>
              <a:spcAft>
                <a:spcPts val="800"/>
              </a:spcAft>
            </a:pPr>
            <a:r>
              <a:rPr lang="hu-HU" sz="2800" b="1" kern="100" dirty="0">
                <a:effectLst/>
                <a:latin typeface="Aptos" panose="020B0004020202020204" pitchFamily="34" charset="0"/>
                <a:ea typeface="Aptos" panose="020B0004020202020204" pitchFamily="34" charset="0"/>
                <a:cs typeface="Times New Roman" panose="02020603050405020304" pitchFamily="18" charset="0"/>
              </a:rPr>
              <a:t>Második normál forma</a:t>
            </a:r>
            <a:endParaRPr lang="hu-HU"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1">
            <a:extLst>
              <a:ext uri="{FF2B5EF4-FFF2-40B4-BE49-F238E27FC236}">
                <a16:creationId xmlns:a16="http://schemas.microsoft.com/office/drawing/2014/main" id="{03D0241C-60AD-6965-1D0E-5266045C5ACC}"/>
              </a:ext>
            </a:extLst>
          </p:cNvPr>
          <p:cNvSpPr>
            <a:spLocks noChangeArrowheads="1"/>
          </p:cNvSpPr>
          <p:nvPr/>
        </p:nvSpPr>
        <p:spPr bwMode="auto">
          <a:xfrm>
            <a:off x="412684" y="936369"/>
            <a:ext cx="1154261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a:ln>
                  <a:noFill/>
                </a:ln>
                <a:solidFill>
                  <a:srgbClr val="273239"/>
                </a:solidFill>
                <a:effectLst/>
                <a:latin typeface="Nunito" pitchFamily="2" charset="-18"/>
              </a:rPr>
              <a:t>az adatbázistáblát úgy szervezheti meg, hogy csökkentse a redundanciát és biztosítsa az adatok konzisztenciáját. Ahhoz, hogy egy táblázat 2NF-ben legyen, először meg kell felelnie a </a:t>
            </a:r>
            <a:r>
              <a:rPr kumimoji="0" lang="hu-HU" altLang="hu-HU" sz="2400" b="0" i="0" u="none" strike="noStrike" cap="none" normalizeH="0" baseline="0" dirty="0" err="1">
                <a:ln>
                  <a:noFill/>
                </a:ln>
                <a:solidFill>
                  <a:srgbClr val="273239"/>
                </a:solidFill>
                <a:effectLst/>
                <a:latin typeface="Nunito" pitchFamily="2" charset="-18"/>
              </a:rPr>
              <a:t>First</a:t>
            </a:r>
            <a:r>
              <a:rPr kumimoji="0" lang="hu-HU" altLang="hu-HU" sz="2400" b="0" i="0" u="none" strike="noStrike" cap="none" normalizeH="0" baseline="0" dirty="0">
                <a:ln>
                  <a:noFill/>
                </a:ln>
                <a:solidFill>
                  <a:srgbClr val="273239"/>
                </a:solidFill>
                <a:effectLst/>
                <a:latin typeface="Nunito" pitchFamily="2" charset="-18"/>
              </a:rPr>
              <a:t> </a:t>
            </a:r>
            <a:r>
              <a:rPr kumimoji="0" lang="hu-HU" altLang="hu-HU" sz="2400" b="0" i="0" u="none" strike="noStrike" cap="none" normalizeH="0" baseline="0" dirty="0" err="1">
                <a:ln>
                  <a:noFill/>
                </a:ln>
                <a:solidFill>
                  <a:srgbClr val="273239"/>
                </a:solidFill>
                <a:effectLst/>
                <a:latin typeface="Nunito" pitchFamily="2" charset="-18"/>
              </a:rPr>
              <a:t>Normal</a:t>
            </a:r>
            <a:r>
              <a:rPr kumimoji="0" lang="hu-HU" altLang="hu-HU" sz="2400" b="0" i="0" u="none" strike="noStrike" cap="none" normalizeH="0" baseline="0" dirty="0">
                <a:ln>
                  <a:noFill/>
                </a:ln>
                <a:solidFill>
                  <a:srgbClr val="273239"/>
                </a:solidFill>
                <a:effectLst/>
                <a:latin typeface="Nunito" pitchFamily="2" charset="-18"/>
              </a:rPr>
              <a:t> </a:t>
            </a:r>
            <a:r>
              <a:rPr kumimoji="0" lang="hu-HU" altLang="hu-HU" sz="2400" b="0" i="0" u="none" strike="noStrike" cap="none" normalizeH="0" baseline="0" dirty="0" err="1">
                <a:ln>
                  <a:noFill/>
                </a:ln>
                <a:solidFill>
                  <a:srgbClr val="273239"/>
                </a:solidFill>
                <a:effectLst/>
                <a:latin typeface="Nunito" pitchFamily="2" charset="-18"/>
              </a:rPr>
              <a:t>Form</a:t>
            </a:r>
            <a:r>
              <a:rPr kumimoji="0" lang="hu-HU" altLang="hu-HU" sz="2400" b="0" i="0" u="none" strike="noStrike" cap="none" normalizeH="0" baseline="0" dirty="0">
                <a:ln>
                  <a:noFill/>
                </a:ln>
                <a:solidFill>
                  <a:srgbClr val="273239"/>
                </a:solidFill>
                <a:effectLst/>
                <a:latin typeface="Nunito" pitchFamily="2" charset="-18"/>
              </a:rPr>
              <a:t> (1NF) követelményeinek, ami azt jelenti, hogy minden oszlopnak egyetlen, oszthatatlan értéket kell tartalmaznia ismétlődő csoportok nélkül. Ezenkívül a táblának nem lehetnek részleges függőségei. Más szóval,</a:t>
            </a:r>
            <a:endParaRPr kumimoji="0" lang="hu-HU" altLang="hu-HU"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u-HU" altLang="hu-HU" sz="2400" b="0" i="0" strike="noStrike" cap="none" normalizeH="0" baseline="0" dirty="0">
                <a:ln>
                  <a:noFill/>
                </a:ln>
                <a:solidFill>
                  <a:schemeClr val="tx1"/>
                </a:solidFill>
                <a:effectLst/>
                <a:latin typeface="Arial" panose="020B0604020202020204" pitchFamily="34" charset="0"/>
              </a:rPr>
              <a:t>Egy </a:t>
            </a:r>
            <a:r>
              <a:rPr kumimoji="0" lang="hu-HU" altLang="hu-HU" sz="2400" b="0" i="0" u="sng" strike="noStrike" cap="none" normalizeH="0" baseline="0" dirty="0">
                <a:ln>
                  <a:noFill/>
                </a:ln>
                <a:solidFill>
                  <a:schemeClr val="tx1"/>
                </a:solidFill>
                <a:effectLst/>
                <a:latin typeface="Arial" panose="020B0604020202020204" pitchFamily="34" charset="0"/>
              </a:rPr>
              <a:t>reláció</a:t>
            </a:r>
            <a:r>
              <a:rPr kumimoji="0" lang="hu-HU" altLang="hu-HU" sz="2400" b="0" i="0" strike="noStrike" cap="none" normalizeH="0" baseline="0" dirty="0">
                <a:ln>
                  <a:noFill/>
                </a:ln>
                <a:solidFill>
                  <a:schemeClr val="tx1"/>
                </a:solidFill>
                <a:effectLst/>
                <a:latin typeface="Arial" panose="020B0604020202020204" pitchFamily="34" charset="0"/>
              </a:rPr>
              <a:t>, amely </a:t>
            </a:r>
            <a:r>
              <a:rPr kumimoji="0" lang="hu-HU" altLang="hu-HU" sz="2400" b="0" i="0" u="sng" strike="noStrike" cap="none" normalizeH="0" baseline="0" dirty="0">
                <a:ln>
                  <a:noFill/>
                </a:ln>
                <a:solidFill>
                  <a:schemeClr val="tx1"/>
                </a:solidFill>
                <a:effectLst/>
                <a:latin typeface="Arial" panose="020B0604020202020204" pitchFamily="34" charset="0"/>
              </a:rPr>
              <a:t>első normál formában van </a:t>
            </a:r>
            <a:r>
              <a:rPr kumimoji="0" lang="hu-HU" altLang="hu-HU" sz="2400" b="0" i="0" strike="noStrike" cap="none" normalizeH="0" baseline="0" dirty="0">
                <a:ln>
                  <a:noFill/>
                </a:ln>
                <a:solidFill>
                  <a:schemeClr val="tx1"/>
                </a:solidFill>
                <a:effectLst/>
                <a:latin typeface="Arial" panose="020B0604020202020204" pitchFamily="34" charset="0"/>
              </a:rPr>
              <a:t>és </a:t>
            </a:r>
            <a:r>
              <a:rPr kumimoji="0" lang="hu-HU" altLang="hu-HU" sz="2400" b="0" i="0" u="sng" strike="noStrike" cap="none" normalizeH="0" baseline="0" dirty="0">
                <a:ln>
                  <a:noFill/>
                </a:ln>
                <a:solidFill>
                  <a:schemeClr val="tx1"/>
                </a:solidFill>
                <a:effectLst/>
                <a:latin typeface="Arial" panose="020B0604020202020204" pitchFamily="34" charset="0"/>
              </a:rPr>
              <a:t>minden nem elsődleges attribútum funkcionálisan teljes mértékben függ a jelölt kulcstól</a:t>
            </a:r>
            <a:r>
              <a:rPr kumimoji="0" lang="hu-HU" altLang="hu-HU" sz="2400" b="0" i="0" strike="noStrike" cap="none" normalizeH="0" baseline="0" dirty="0">
                <a:ln>
                  <a:noFill/>
                </a:ln>
                <a:solidFill>
                  <a:schemeClr val="tx1"/>
                </a:solidFill>
                <a:effectLst/>
                <a:latin typeface="Arial" panose="020B0604020202020204" pitchFamily="34" charset="0"/>
              </a:rPr>
              <a:t>, akkor a reláció második normál formában (2NF) van.</a:t>
            </a:r>
            <a:endParaRPr kumimoji="0" lang="hu-HU" altLang="hu-HU" sz="3600" b="0" i="0" strike="noStrike" cap="none" normalizeH="0" baseline="0" dirty="0">
              <a:ln>
                <a:noFill/>
              </a:ln>
              <a:solidFill>
                <a:schemeClr val="tx1"/>
              </a:solidFill>
              <a:effectLst/>
              <a:latin typeface="Arial" panose="020B0604020202020204" pitchFamily="34" charset="0"/>
            </a:endParaRPr>
          </a:p>
        </p:txBody>
      </p:sp>
      <p:sp>
        <p:nvSpPr>
          <p:cNvPr id="9" name="Szövegdoboz 8">
            <a:extLst>
              <a:ext uri="{FF2B5EF4-FFF2-40B4-BE49-F238E27FC236}">
                <a16:creationId xmlns:a16="http://schemas.microsoft.com/office/drawing/2014/main" id="{27871309-529D-EA05-A9F6-97977DFBAEAC}"/>
              </a:ext>
            </a:extLst>
          </p:cNvPr>
          <p:cNvSpPr txBox="1"/>
          <p:nvPr/>
        </p:nvSpPr>
        <p:spPr>
          <a:xfrm>
            <a:off x="517998" y="4352689"/>
            <a:ext cx="11261318" cy="2308324"/>
          </a:xfrm>
          <a:prstGeom prst="rect">
            <a:avLst/>
          </a:prstGeom>
          <a:noFill/>
        </p:spPr>
        <p:txBody>
          <a:bodyPr wrap="square">
            <a:spAutoFit/>
          </a:bodyPr>
          <a:lstStyle/>
          <a:p>
            <a:r>
              <a:rPr lang="hu-HU" sz="2400" b="1" i="0" dirty="0">
                <a:solidFill>
                  <a:srgbClr val="273239"/>
                </a:solidFill>
                <a:effectLst/>
                <a:latin typeface="Nunito" pitchFamily="2" charset="-18"/>
              </a:rPr>
              <a:t>Megjegyzés –</a:t>
            </a:r>
            <a:r>
              <a:rPr lang="hu-HU" sz="2400" b="0" i="0" dirty="0">
                <a:solidFill>
                  <a:srgbClr val="273239"/>
                </a:solidFill>
                <a:effectLst/>
                <a:latin typeface="Nunito" pitchFamily="2" charset="-18"/>
              </a:rPr>
              <a:t> Ha a jelölt kulcs megfelelő részhalmaza nem elsődleges attribútumot határoz meg, azt részleges függőségnek nevezzük. Az 1NF relációk 2NF-re való </a:t>
            </a:r>
            <a:r>
              <a:rPr lang="hu-HU" sz="2400" b="0" i="0" u="sng" dirty="0">
                <a:effectLst/>
                <a:latin typeface="Nunito" pitchFamily="2" charset="-18"/>
                <a:hlinkClick r:id="rId2"/>
              </a:rPr>
              <a:t>normalizálása</a:t>
            </a:r>
            <a:r>
              <a:rPr lang="hu-HU" sz="2400" b="0" i="0" dirty="0">
                <a:solidFill>
                  <a:srgbClr val="273239"/>
                </a:solidFill>
                <a:effectLst/>
                <a:latin typeface="Nunito" pitchFamily="2" charset="-18"/>
              </a:rPr>
              <a:t> magában foglalja a részleges függőségek eltávolítását. Ha létezik részleges függőség, akkor eltávolítjuk a részlegesen függő attribútum(oka)t a relációból úgy, hogy új relációba helyezzük őket a determinánsuk másolatával együtt.</a:t>
            </a:r>
            <a:endParaRPr lang="hu-HU" sz="2400" dirty="0"/>
          </a:p>
        </p:txBody>
      </p:sp>
    </p:spTree>
    <p:extLst>
      <p:ext uri="{BB962C8B-B14F-4D97-AF65-F5344CB8AC3E}">
        <p14:creationId xmlns:p14="http://schemas.microsoft.com/office/powerpoint/2010/main" val="28033566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62F89EA5-787B-F14D-12B7-FF49657F73FC}"/>
              </a:ext>
            </a:extLst>
          </p:cNvPr>
          <p:cNvSpPr txBox="1"/>
          <p:nvPr/>
        </p:nvSpPr>
        <p:spPr>
          <a:xfrm>
            <a:off x="362355" y="374674"/>
            <a:ext cx="4375015" cy="369332"/>
          </a:xfrm>
          <a:prstGeom prst="rect">
            <a:avLst/>
          </a:prstGeom>
          <a:noFill/>
        </p:spPr>
        <p:txBody>
          <a:bodyPr wrap="square">
            <a:spAutoFit/>
          </a:bodyPr>
          <a:lstStyle/>
          <a:p>
            <a:r>
              <a:rPr lang="hu-HU" b="1" i="0" dirty="0">
                <a:solidFill>
                  <a:srgbClr val="273239"/>
                </a:solidFill>
                <a:effectLst/>
                <a:latin typeface="Nunito" pitchFamily="2" charset="-18"/>
              </a:rPr>
              <a:t>1. példa:</a:t>
            </a:r>
            <a:r>
              <a:rPr lang="hu-HU" b="0" i="0" dirty="0">
                <a:solidFill>
                  <a:srgbClr val="273239"/>
                </a:solidFill>
                <a:effectLst/>
                <a:latin typeface="Nunito" pitchFamily="2" charset="-18"/>
              </a:rPr>
              <a:t> Tekintsük az alábbi táblázatot.</a:t>
            </a:r>
            <a:endParaRPr lang="hu-HU" dirty="0"/>
          </a:p>
        </p:txBody>
      </p:sp>
      <p:pic>
        <p:nvPicPr>
          <p:cNvPr id="7" name="Kép 6">
            <a:extLst>
              <a:ext uri="{FF2B5EF4-FFF2-40B4-BE49-F238E27FC236}">
                <a16:creationId xmlns:a16="http://schemas.microsoft.com/office/drawing/2014/main" id="{5166FC0C-42B0-5CBC-422B-F956087ED513}"/>
              </a:ext>
            </a:extLst>
          </p:cNvPr>
          <p:cNvPicPr>
            <a:picLocks noChangeAspect="1"/>
          </p:cNvPicPr>
          <p:nvPr/>
        </p:nvPicPr>
        <p:blipFill>
          <a:blip r:embed="rId2"/>
          <a:stretch>
            <a:fillRect/>
          </a:stretch>
        </p:blipFill>
        <p:spPr>
          <a:xfrm>
            <a:off x="430753" y="878529"/>
            <a:ext cx="4676775" cy="3486150"/>
          </a:xfrm>
          <a:prstGeom prst="rect">
            <a:avLst/>
          </a:prstGeom>
        </p:spPr>
      </p:pic>
      <p:sp>
        <p:nvSpPr>
          <p:cNvPr id="8" name="Rectangle 1">
            <a:extLst>
              <a:ext uri="{FF2B5EF4-FFF2-40B4-BE49-F238E27FC236}">
                <a16:creationId xmlns:a16="http://schemas.microsoft.com/office/drawing/2014/main" id="{9A86A80E-A56F-5CA3-1EFB-7B3C77423DE8}"/>
              </a:ext>
            </a:extLst>
          </p:cNvPr>
          <p:cNvSpPr>
            <a:spLocks noChangeArrowheads="1"/>
          </p:cNvSpPr>
          <p:nvPr/>
        </p:nvSpPr>
        <p:spPr bwMode="auto">
          <a:xfrm>
            <a:off x="5447490" y="970297"/>
            <a:ext cx="5914417" cy="32778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300" b="0" i="0" u="none" strike="noStrike" cap="none" normalizeH="0" baseline="0" dirty="0">
                <a:ln>
                  <a:noFill/>
                </a:ln>
                <a:solidFill>
                  <a:srgbClr val="273239"/>
                </a:solidFill>
                <a:effectLst/>
                <a:latin typeface="Nunito" pitchFamily="2" charset="-18"/>
              </a:rPr>
              <a:t>Sok olyan kurzus van, amelynek díja azonos. Itt a COURSE_FEE önmagában nem tudja eldönteni a COURSE_NO vagy a STUD_NO értékét.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300" b="0" i="0" u="none" strike="noStrike" cap="none" normalizeH="0" baseline="0" dirty="0">
                <a:ln>
                  <a:noFill/>
                </a:ln>
                <a:solidFill>
                  <a:srgbClr val="273239"/>
                </a:solidFill>
                <a:effectLst/>
                <a:latin typeface="Nunito" pitchFamily="2" charset="-18"/>
              </a:rPr>
              <a:t>A COURSE_FEE és a STUD_NO együtt nem tudja eldönteni a COURSE_NO értékét.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300" b="0" i="0" u="none" strike="noStrike" cap="none" normalizeH="0" baseline="0" dirty="0">
                <a:ln>
                  <a:noFill/>
                </a:ln>
                <a:solidFill>
                  <a:srgbClr val="273239"/>
                </a:solidFill>
                <a:effectLst/>
                <a:latin typeface="Nunito" pitchFamily="2" charset="-18"/>
              </a:rPr>
              <a:t>A COURSE_FEE és a COURSE_NO együtt nem tudja eldönteni a STUD_NO értékét.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300" b="0" i="0" u="none" strike="noStrike" cap="none" normalizeH="0" baseline="0" dirty="0">
                <a:ln>
                  <a:noFill/>
                </a:ln>
                <a:solidFill>
                  <a:srgbClr val="273239"/>
                </a:solidFill>
                <a:effectLst/>
                <a:latin typeface="Nunito" pitchFamily="2" charset="-18"/>
              </a:rPr>
              <a:t>A táblázat </a:t>
            </a:r>
            <a:r>
              <a:rPr kumimoji="0" lang="hu-HU" altLang="hu-HU" sz="1300" b="0" i="0" u="sng" strike="noStrike" cap="none" normalizeH="0" baseline="0" dirty="0">
                <a:ln>
                  <a:noFill/>
                </a:ln>
                <a:solidFill>
                  <a:srgbClr val="273239"/>
                </a:solidFill>
                <a:effectLst/>
                <a:latin typeface="Nunito" pitchFamily="2" charset="-18"/>
                <a:hlinkClick r:id="rId3"/>
              </a:rPr>
              <a:t>jelölt kulcsa</a:t>
            </a:r>
            <a:r>
              <a:rPr kumimoji="0" lang="hu-HU" altLang="hu-HU" sz="1300" b="0" i="0" u="none" strike="noStrike" cap="none" normalizeH="0" baseline="0" dirty="0">
                <a:ln>
                  <a:noFill/>
                </a:ln>
                <a:solidFill>
                  <a:srgbClr val="273239"/>
                </a:solidFill>
                <a:effectLst/>
                <a:latin typeface="Nunito" pitchFamily="2" charset="-18"/>
              </a:rPr>
              <a:t> azért van , mert e két oszlop kombinációja egyedileg azonosítja a táblázat minden sorát.</a:t>
            </a:r>
            <a:r>
              <a:rPr kumimoji="0" lang="hu-HU" altLang="hu-HU" sz="1000" b="0" i="0" u="none" strike="noStrike" cap="none" normalizeH="0" baseline="0" dirty="0">
                <a:ln>
                  <a:noFill/>
                </a:ln>
                <a:solidFill>
                  <a:srgbClr val="273239"/>
                </a:solidFill>
                <a:effectLst/>
                <a:latin typeface="Arial Unicode MS"/>
              </a:rPr>
              <a:t>{STUD_NO, COURSE_NO}</a:t>
            </a:r>
            <a:endParaRPr kumimoji="0" lang="hu-HU" altLang="hu-HU" sz="1300" b="0" i="0" u="none" strike="noStrike" cap="none" normalizeH="0" baseline="0" dirty="0">
              <a:ln>
                <a:noFill/>
              </a:ln>
              <a:solidFill>
                <a:srgbClr val="273239"/>
              </a:solidFill>
              <a:effectLst/>
              <a:latin typeface="Nunito" pitchFamily="2" charset="-1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300" b="0" i="0" u="none" strike="noStrike" cap="none" normalizeH="0" baseline="0" dirty="0">
                <a:ln>
                  <a:noFill/>
                </a:ln>
                <a:solidFill>
                  <a:srgbClr val="273239"/>
                </a:solidFill>
                <a:effectLst/>
                <a:latin typeface="Nunito" pitchFamily="2" charset="-18"/>
              </a:rPr>
              <a:t>A COURSE_FEE egy nem elsődleges attribútum, mert nem része a jelölt kulcsnak </a:t>
            </a:r>
            <a:r>
              <a:rPr kumimoji="0" lang="hu-HU" altLang="hu-HU" sz="1000" b="0" i="0" u="none" strike="noStrike" cap="none" normalizeH="0" baseline="0" dirty="0">
                <a:ln>
                  <a:noFill/>
                </a:ln>
                <a:solidFill>
                  <a:srgbClr val="273239"/>
                </a:solidFill>
                <a:effectLst/>
                <a:latin typeface="Arial Unicode MS"/>
              </a:rPr>
              <a:t>{STUD_NO, COURSE_NO}</a:t>
            </a:r>
            <a:r>
              <a:rPr kumimoji="0" lang="hu-HU" altLang="hu-HU" sz="1300" b="0" i="0" u="none" strike="noStrike" cap="none" normalizeH="0" baseline="0" dirty="0">
                <a:ln>
                  <a:noFill/>
                </a:ln>
                <a:solidFill>
                  <a:srgbClr val="273239"/>
                </a:solidFill>
                <a:effectLst/>
                <a:latin typeface="Nunito" pitchFamily="2" charset="-18"/>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300" b="0" i="0" u="none" strike="noStrike" cap="none" normalizeH="0" baseline="0" dirty="0">
                <a:ln>
                  <a:noFill/>
                </a:ln>
                <a:solidFill>
                  <a:srgbClr val="273239"/>
                </a:solidFill>
                <a:effectLst/>
                <a:latin typeface="Nunito" pitchFamily="2" charset="-18"/>
              </a:rPr>
              <a:t>De a COURSE_NO -&gt; COURSE_DÍJ, azaz a TANFOLYAM_DÍJ függ a COURSE_NO-</a:t>
            </a:r>
            <a:r>
              <a:rPr kumimoji="0" lang="hu-HU" altLang="hu-HU" sz="1300" b="0" i="0" u="none" strike="noStrike" cap="none" normalizeH="0" baseline="0" dirty="0" err="1">
                <a:ln>
                  <a:noFill/>
                </a:ln>
                <a:solidFill>
                  <a:srgbClr val="273239"/>
                </a:solidFill>
                <a:effectLst/>
                <a:latin typeface="Nunito" pitchFamily="2" charset="-18"/>
              </a:rPr>
              <a:t>tól</a:t>
            </a:r>
            <a:r>
              <a:rPr kumimoji="0" lang="hu-HU" altLang="hu-HU" sz="1300" b="0" i="0" u="none" strike="noStrike" cap="none" normalizeH="0" baseline="0" dirty="0">
                <a:ln>
                  <a:noFill/>
                </a:ln>
                <a:solidFill>
                  <a:srgbClr val="273239"/>
                </a:solidFill>
                <a:effectLst/>
                <a:latin typeface="Nunito" pitchFamily="2" charset="-18"/>
              </a:rPr>
              <a:t>, amely a jelölt kulcs megfelelő részhalmaza.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300" b="0" i="0" u="none" strike="noStrike" cap="none" normalizeH="0" baseline="0" dirty="0">
                <a:ln>
                  <a:noFill/>
                </a:ln>
                <a:solidFill>
                  <a:srgbClr val="273239"/>
                </a:solidFill>
                <a:effectLst/>
                <a:latin typeface="Nunito" pitchFamily="2" charset="-18"/>
              </a:rPr>
              <a:t>Ezért a COURSE_FEE nem elsődleges attribútum a jelölt kulcs megfelelő részhalmazától függ, ami egy részleges függőség, és így ez a kapcsolat nincs a 2NF-ben.</a:t>
            </a:r>
          </a:p>
        </p:txBody>
      </p:sp>
    </p:spTree>
    <p:extLst>
      <p:ext uri="{BB962C8B-B14F-4D97-AF65-F5344CB8AC3E}">
        <p14:creationId xmlns:p14="http://schemas.microsoft.com/office/powerpoint/2010/main" val="32883729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8843E142-B99E-B21B-479E-FC8035EA6F15}"/>
              </a:ext>
            </a:extLst>
          </p:cNvPr>
          <p:cNvPicPr>
            <a:picLocks noChangeAspect="1"/>
          </p:cNvPicPr>
          <p:nvPr/>
        </p:nvPicPr>
        <p:blipFill>
          <a:blip r:embed="rId2"/>
          <a:stretch>
            <a:fillRect/>
          </a:stretch>
        </p:blipFill>
        <p:spPr>
          <a:xfrm>
            <a:off x="656212" y="1228725"/>
            <a:ext cx="3600450" cy="3619500"/>
          </a:xfrm>
          <a:prstGeom prst="rect">
            <a:avLst/>
          </a:prstGeom>
        </p:spPr>
      </p:pic>
      <p:pic>
        <p:nvPicPr>
          <p:cNvPr id="7" name="Kép 6">
            <a:extLst>
              <a:ext uri="{FF2B5EF4-FFF2-40B4-BE49-F238E27FC236}">
                <a16:creationId xmlns:a16="http://schemas.microsoft.com/office/drawing/2014/main" id="{A544F242-4816-5267-B0B9-FEE9588ABCE1}"/>
              </a:ext>
            </a:extLst>
          </p:cNvPr>
          <p:cNvPicPr>
            <a:picLocks noChangeAspect="1"/>
          </p:cNvPicPr>
          <p:nvPr/>
        </p:nvPicPr>
        <p:blipFill>
          <a:blip r:embed="rId3"/>
          <a:stretch>
            <a:fillRect/>
          </a:stretch>
        </p:blipFill>
        <p:spPr>
          <a:xfrm>
            <a:off x="5700713" y="1228725"/>
            <a:ext cx="3533775" cy="3228975"/>
          </a:xfrm>
          <a:prstGeom prst="rect">
            <a:avLst/>
          </a:prstGeom>
        </p:spPr>
      </p:pic>
      <p:sp>
        <p:nvSpPr>
          <p:cNvPr id="9" name="Szövegdoboz 8">
            <a:extLst>
              <a:ext uri="{FF2B5EF4-FFF2-40B4-BE49-F238E27FC236}">
                <a16:creationId xmlns:a16="http://schemas.microsoft.com/office/drawing/2014/main" id="{BB016261-38F2-3DE6-9274-B1995F5DE7AD}"/>
              </a:ext>
            </a:extLst>
          </p:cNvPr>
          <p:cNvSpPr txBox="1"/>
          <p:nvPr/>
        </p:nvSpPr>
        <p:spPr>
          <a:xfrm>
            <a:off x="507460" y="331139"/>
            <a:ext cx="10854446" cy="646331"/>
          </a:xfrm>
          <a:prstGeom prst="rect">
            <a:avLst/>
          </a:prstGeom>
          <a:noFill/>
        </p:spPr>
        <p:txBody>
          <a:bodyPr wrap="square">
            <a:spAutoFit/>
          </a:bodyPr>
          <a:lstStyle/>
          <a:p>
            <a:r>
              <a:rPr lang="hu-HU" b="0" i="0" dirty="0">
                <a:solidFill>
                  <a:srgbClr val="273239"/>
                </a:solidFill>
                <a:effectLst/>
                <a:latin typeface="Nunito" pitchFamily="2" charset="-18"/>
              </a:rPr>
              <a:t>a táblát két táblára kell felosztanunk, például:</a:t>
            </a:r>
            <a:br>
              <a:rPr lang="hu-HU" b="0" i="0" dirty="0">
                <a:solidFill>
                  <a:srgbClr val="273239"/>
                </a:solidFill>
                <a:effectLst/>
                <a:latin typeface="Nunito" pitchFamily="2" charset="-18"/>
              </a:rPr>
            </a:br>
            <a:r>
              <a:rPr lang="hu-HU" b="0" i="0" dirty="0">
                <a:solidFill>
                  <a:srgbClr val="273239"/>
                </a:solidFill>
                <a:effectLst/>
                <a:latin typeface="Nunito" pitchFamily="2" charset="-18"/>
              </a:rPr>
              <a:t> 1. táblázat: STUD_NO, COURSE_NO 2. táblázat: TANFOLYAM_NO, TANFOLYAM_DÍJ.</a:t>
            </a:r>
            <a:endParaRPr lang="hu-HU" dirty="0"/>
          </a:p>
        </p:txBody>
      </p:sp>
      <p:sp>
        <p:nvSpPr>
          <p:cNvPr id="10" name="Rectangle 1">
            <a:extLst>
              <a:ext uri="{FF2B5EF4-FFF2-40B4-BE49-F238E27FC236}">
                <a16:creationId xmlns:a16="http://schemas.microsoft.com/office/drawing/2014/main" id="{DE875FA4-9131-D212-0D3D-4CE4285AB05D}"/>
              </a:ext>
            </a:extLst>
          </p:cNvPr>
          <p:cNvSpPr>
            <a:spLocks noChangeArrowheads="1"/>
          </p:cNvSpPr>
          <p:nvPr/>
        </p:nvSpPr>
        <p:spPr bwMode="auto">
          <a:xfrm>
            <a:off x="272375" y="5093184"/>
            <a:ext cx="11420272" cy="15081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dirty="0">
                <a:ln>
                  <a:noFill/>
                </a:ln>
                <a:solidFill>
                  <a:srgbClr val="273239"/>
                </a:solidFill>
                <a:effectLst/>
                <a:latin typeface="Nunito" pitchFamily="2" charset="-18"/>
              </a:rPr>
              <a:t>Most minden táblázat 2NF-ben van:</a:t>
            </a:r>
            <a:endParaRPr kumimoji="0" lang="hu-HU" altLang="hu-H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2000" b="0" i="0" u="none" strike="noStrike" cap="none" normalizeH="0" baseline="0" dirty="0">
                <a:ln>
                  <a:noFill/>
                </a:ln>
                <a:solidFill>
                  <a:srgbClr val="273239"/>
                </a:solidFill>
                <a:effectLst/>
                <a:latin typeface="Nunito" pitchFamily="2" charset="-18"/>
              </a:rPr>
              <a:t>A kurzustábla biztosítja, hogy ez </a:t>
            </a:r>
            <a:r>
              <a:rPr kumimoji="0" lang="hu-HU" altLang="hu-HU" sz="1400" b="0" i="0" u="none" strike="noStrike" cap="none" normalizeH="0" baseline="0" dirty="0" err="1">
                <a:ln>
                  <a:noFill/>
                </a:ln>
                <a:solidFill>
                  <a:srgbClr val="273239"/>
                </a:solidFill>
                <a:effectLst/>
                <a:latin typeface="Arial Unicode MS"/>
              </a:rPr>
              <a:t>COURSE_FEE</a:t>
            </a:r>
            <a:r>
              <a:rPr kumimoji="0" lang="hu-HU" altLang="hu-HU" sz="2000" b="0" i="0" u="none" strike="noStrike" cap="none" normalizeH="0" baseline="0" dirty="0" err="1">
                <a:ln>
                  <a:noFill/>
                </a:ln>
                <a:solidFill>
                  <a:srgbClr val="273239"/>
                </a:solidFill>
                <a:effectLst/>
                <a:latin typeface="Nunito" pitchFamily="2" charset="-18"/>
              </a:rPr>
              <a:t>csak</a:t>
            </a:r>
            <a:r>
              <a:rPr kumimoji="0" lang="hu-HU" altLang="hu-HU" sz="2000" b="0" i="0" u="none" strike="noStrike" cap="none" normalizeH="0" baseline="0" dirty="0">
                <a:ln>
                  <a:noFill/>
                </a:ln>
                <a:solidFill>
                  <a:srgbClr val="273239"/>
                </a:solidFill>
                <a:effectLst/>
                <a:latin typeface="Nunito" pitchFamily="2" charset="-18"/>
              </a:rPr>
              <a:t> attól függ </a:t>
            </a:r>
            <a:r>
              <a:rPr kumimoji="0" lang="hu-HU" altLang="hu-HU" sz="1400" b="0" i="0" u="none" strike="noStrike" cap="none" normalizeH="0" baseline="0" dirty="0">
                <a:ln>
                  <a:noFill/>
                </a:ln>
                <a:solidFill>
                  <a:srgbClr val="273239"/>
                </a:solidFill>
                <a:effectLst/>
                <a:latin typeface="Arial Unicode MS"/>
              </a:rPr>
              <a:t>COURSE_NO</a:t>
            </a:r>
            <a:r>
              <a:rPr kumimoji="0" lang="hu-HU" altLang="hu-HU" sz="2000" b="0" i="0" u="none" strike="noStrike" cap="none" normalizeH="0" baseline="0" dirty="0">
                <a:ln>
                  <a:noFill/>
                </a:ln>
                <a:solidFill>
                  <a:srgbClr val="273239"/>
                </a:solidFill>
                <a:effectLst/>
                <a:latin typeface="Nunito" pitchFamily="2" charset="-18"/>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2000" b="0" i="0" u="none" strike="noStrike" cap="none" normalizeH="0" baseline="0" dirty="0">
                <a:ln>
                  <a:noFill/>
                </a:ln>
                <a:solidFill>
                  <a:srgbClr val="273239"/>
                </a:solidFill>
                <a:effectLst/>
                <a:latin typeface="Nunito" pitchFamily="2" charset="-18"/>
              </a:rPr>
              <a:t>A hallgatói kurzus táblázat biztosítja, hogy ne legyenek részleges függőségek, mert csak a hallgatókat kapcsolja össze a kurzusokkal.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200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F37783AD-20B7-BF2E-5524-19E6F0C79664}"/>
              </a:ext>
            </a:extLst>
          </p:cNvPr>
          <p:cNvSpPr txBox="1"/>
          <p:nvPr/>
        </p:nvSpPr>
        <p:spPr>
          <a:xfrm>
            <a:off x="488815" y="440935"/>
            <a:ext cx="11194104" cy="923330"/>
          </a:xfrm>
          <a:prstGeom prst="rect">
            <a:avLst/>
          </a:prstGeom>
          <a:noFill/>
        </p:spPr>
        <p:txBody>
          <a:bodyPr wrap="square">
            <a:spAutoFit/>
          </a:bodyPr>
          <a:lstStyle/>
          <a:p>
            <a:r>
              <a:rPr lang="hu-HU" b="1" i="0" dirty="0">
                <a:solidFill>
                  <a:srgbClr val="273239"/>
                </a:solidFill>
                <a:effectLst/>
                <a:latin typeface="Nunito" pitchFamily="2" charset="-18"/>
              </a:rPr>
              <a:t>MEGJEGYZÉS:</a:t>
            </a:r>
            <a:r>
              <a:rPr lang="hu-HU" b="0" i="0" dirty="0">
                <a:solidFill>
                  <a:srgbClr val="273239"/>
                </a:solidFill>
                <a:effectLst/>
                <a:latin typeface="Nunito" pitchFamily="2" charset="-18"/>
              </a:rPr>
              <a:t> A 2NF megpróbálja csökkenteni a memóriában tárolt redundáns adatok számát. Például, ha 100 hallgató vesz részt a C1 kurzuson, akkor nem kell mind a 100 rekordra 1000-ben tárolnunk a Díjat, hanem ha már el tudjuk tárolni a második táblázatban, mivel a C1 kurzus díja 1000.</a:t>
            </a:r>
            <a:endParaRPr lang="hu-HU" dirty="0"/>
          </a:p>
        </p:txBody>
      </p:sp>
      <p:sp>
        <p:nvSpPr>
          <p:cNvPr id="6" name="Rectangle 1">
            <a:extLst>
              <a:ext uri="{FF2B5EF4-FFF2-40B4-BE49-F238E27FC236}">
                <a16:creationId xmlns:a16="http://schemas.microsoft.com/office/drawing/2014/main" id="{C8516F3F-CBD1-B3B3-6F20-352956DFC198}"/>
              </a:ext>
            </a:extLst>
          </p:cNvPr>
          <p:cNvSpPr>
            <a:spLocks noChangeArrowheads="1"/>
          </p:cNvSpPr>
          <p:nvPr/>
        </p:nvSpPr>
        <p:spPr bwMode="auto">
          <a:xfrm>
            <a:off x="314529" y="1286444"/>
            <a:ext cx="11877471" cy="6309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500" b="1" i="0" u="none" strike="noStrike" cap="none" normalizeH="0" baseline="0" dirty="0">
                <a:ln>
                  <a:noFill/>
                </a:ln>
                <a:solidFill>
                  <a:srgbClr val="273239"/>
                </a:solidFill>
                <a:effectLst/>
                <a:latin typeface="Nunito" pitchFamily="2" charset="-18"/>
              </a:rPr>
              <a:t>Mi a normalizálás célja?</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tx1"/>
                </a:solidFill>
                <a:effectLst/>
              </a:rPr>
              <a:t>Az adatbázis normalizálása az adatok szervezett strukturálása az ismétlődés és az adatok következetlenségének elkerülése érdekében. Segít az adatbázis oly módon történő rendszerezésében, hogy leegyszerűsítse az információ tárolási folyamatát, ugyanakkor minimalizálja az anomáliák előfordulását, és javítja az </a:t>
            </a:r>
            <a:r>
              <a:rPr kumimoji="0" lang="hu-HU" altLang="hu-HU" sz="1300" b="0" i="0" u="none" strike="noStrike" cap="none" normalizeH="0" baseline="0" dirty="0" err="1">
                <a:ln>
                  <a:noFill/>
                </a:ln>
                <a:solidFill>
                  <a:schemeClr val="tx1"/>
                </a:solidFill>
                <a:effectLst/>
              </a:rPr>
              <a:t>adatvisszakeresés</a:t>
            </a:r>
            <a:r>
              <a:rPr kumimoji="0" lang="hu-HU" altLang="hu-HU" sz="1300" b="0" i="0" u="none" strike="noStrike" cap="none" normalizeH="0" baseline="0" dirty="0">
                <a:ln>
                  <a:noFill/>
                </a:ln>
                <a:solidFill>
                  <a:schemeClr val="tx1"/>
                </a:solidFill>
                <a:effectLst/>
              </a:rPr>
              <a:t> általános hatékonyságát.</a:t>
            </a:r>
            <a:endParaRPr kumimoji="0" lang="hu-HU" altLang="hu-HU" sz="1500" b="1" i="0" u="none" strike="noStrike" cap="none" normalizeH="0" baseline="0" dirty="0">
              <a:ln>
                <a:noFill/>
              </a:ln>
              <a:solidFill>
                <a:srgbClr val="273239"/>
              </a:solidFill>
              <a:effectLst/>
              <a:latin typeface="Nunito" pitchFamily="2" charset="-1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500" b="1" i="0" u="none" strike="noStrike" cap="none" normalizeH="0" baseline="0" dirty="0">
                <a:ln>
                  <a:noFill/>
                </a:ln>
                <a:solidFill>
                  <a:srgbClr val="273239"/>
                </a:solidFill>
                <a:effectLst/>
                <a:latin typeface="Nunito" pitchFamily="2" charset="-18"/>
              </a:rPr>
              <a:t>Mi az első normál forma (1NF)?</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tx1"/>
                </a:solidFill>
                <a:effectLst/>
              </a:rPr>
              <a:t>Az 1NF eltávolítja az ismétlődő csoportokat, valamint a többi szükségtelen ismétlődő csoportot egy táblázatból azáltal, hogy minden értéket atomizál. Vagyis a táblázat minden cellájának skaláris értéket kell tartalmaznia, és a cellán belül nincs halmaz vagy tömb érték.</a:t>
            </a:r>
            <a:endParaRPr kumimoji="0" lang="hu-HU" altLang="hu-HU" sz="1500" b="1" i="0" u="none" strike="noStrike" cap="none" normalizeH="0" baseline="0" dirty="0">
              <a:ln>
                <a:noFill/>
              </a:ln>
              <a:solidFill>
                <a:srgbClr val="273239"/>
              </a:solidFill>
              <a:effectLst/>
              <a:latin typeface="Nunito" pitchFamily="2" charset="-1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500" b="1" i="0" u="none" strike="noStrike" cap="none" normalizeH="0" baseline="0" dirty="0">
                <a:ln>
                  <a:noFill/>
                </a:ln>
                <a:solidFill>
                  <a:srgbClr val="273239"/>
                </a:solidFill>
                <a:effectLst/>
                <a:latin typeface="Nunito" pitchFamily="2" charset="-18"/>
              </a:rPr>
              <a:t>Mi az a második normál forma (2NF)?</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tx1"/>
                </a:solidFill>
                <a:effectLst/>
              </a:rPr>
              <a:t>Egy relációt 2NF-ben lévőnek mondunk, ha az 1NF-ben létezik, míg a reláció minden nem prímjellegű attribútuma minden jelölt kulcstól függ.</a:t>
            </a:r>
            <a:endParaRPr kumimoji="0" lang="hu-HU" altLang="hu-HU" sz="1500" b="1" i="0" u="none" strike="noStrike" cap="none" normalizeH="0" baseline="0" dirty="0">
              <a:ln>
                <a:noFill/>
              </a:ln>
              <a:solidFill>
                <a:srgbClr val="273239"/>
              </a:solidFill>
              <a:effectLst/>
              <a:latin typeface="Nunito" pitchFamily="2" charset="-1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500" b="1" i="0" u="none" strike="noStrike" cap="none" normalizeH="0" baseline="0" dirty="0">
                <a:ln>
                  <a:noFill/>
                </a:ln>
                <a:solidFill>
                  <a:srgbClr val="273239"/>
                </a:solidFill>
                <a:effectLst/>
                <a:latin typeface="Nunito" pitchFamily="2" charset="-18"/>
              </a:rPr>
              <a:t>Mi az összetett elsődleges kulcs?</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tx1"/>
                </a:solidFill>
                <a:effectLst/>
              </a:rPr>
              <a:t>Az összetett elsődleges kulcs egy olyan elsődleges kulcs, amely egy táblázat két vagy több oszlopából áll. Ezek az oszlopok együtt egyedileg azonosítják a táblázat minden sorát, külön-külön azonban nem.</a:t>
            </a:r>
            <a:endParaRPr kumimoji="0" lang="hu-HU" altLang="hu-HU" sz="1500" b="1" i="0" u="none" strike="noStrike" cap="none" normalizeH="0" baseline="0" dirty="0">
              <a:ln>
                <a:noFill/>
              </a:ln>
              <a:solidFill>
                <a:srgbClr val="273239"/>
              </a:solidFill>
              <a:effectLst/>
              <a:latin typeface="Nunito" pitchFamily="2" charset="-1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500" b="1" i="0" u="none" strike="noStrike" cap="none" normalizeH="0" baseline="0" dirty="0">
                <a:ln>
                  <a:noFill/>
                </a:ln>
                <a:solidFill>
                  <a:srgbClr val="273239"/>
                </a:solidFill>
                <a:effectLst/>
                <a:latin typeface="Nunito" pitchFamily="2" charset="-18"/>
              </a:rPr>
              <a:t>Mi az a jelölt kulcs?</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tx1"/>
                </a:solidFill>
                <a:effectLst/>
              </a:rPr>
              <a:t>A kulcsjelölt attribútumként vagy attribútumok kombinációjaként definiálható, amely a reláción belül egyedileg elhelyezheti a rekordot. Egy reláció egy vagy több kulcsjelölt kulcsot tartalmazhat, ennek ellenére csak egy lesz az elsődleges kulcs.</a:t>
            </a:r>
            <a:endParaRPr kumimoji="0" lang="hu-HU" altLang="hu-HU" sz="1500" b="1" i="0" u="none" strike="noStrike" cap="none" normalizeH="0" baseline="0" dirty="0">
              <a:ln>
                <a:noFill/>
              </a:ln>
              <a:solidFill>
                <a:srgbClr val="273239"/>
              </a:solidFill>
              <a:effectLst/>
              <a:latin typeface="Nunito" pitchFamily="2" charset="-1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500" b="1" i="0" u="none" strike="noStrike" cap="none" normalizeH="0" baseline="0" dirty="0">
                <a:ln>
                  <a:noFill/>
                </a:ln>
                <a:solidFill>
                  <a:srgbClr val="273239"/>
                </a:solidFill>
                <a:effectLst/>
                <a:latin typeface="Nunito" pitchFamily="2" charset="-18"/>
              </a:rPr>
              <a:t>Mik azok a funkcionális függőségek?</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tx1"/>
                </a:solidFill>
                <a:effectLst/>
              </a:rPr>
              <a:t>A funkcionális függőségek segítenek megmagyarázni a relációban lévő attribútumok közötti strukturális összekapcsolhatóságot. Az egyszerű nyelven a funkcionális függőségeket alapvetően így gondolják: ha az A attribútum funkcionálisan határozza meg a B attribútumot, akkor azt jelenti, hogy az A attribútum értéke önmagában határozza meg a B attribútum értékét és fordítva.</a:t>
            </a:r>
            <a:endParaRPr kumimoji="0" lang="hu-HU" altLang="hu-HU" sz="1500" b="1" i="0" u="none" strike="noStrike" cap="none" normalizeH="0" baseline="0" dirty="0">
              <a:ln>
                <a:noFill/>
              </a:ln>
              <a:solidFill>
                <a:srgbClr val="273239"/>
              </a:solidFill>
              <a:effectLst/>
              <a:latin typeface="Nunito" pitchFamily="2" charset="-1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500" b="1" i="0" u="none" strike="noStrike" cap="none" normalizeH="0" baseline="0" dirty="0">
                <a:ln>
                  <a:noFill/>
                </a:ln>
                <a:solidFill>
                  <a:srgbClr val="273239"/>
                </a:solidFill>
                <a:effectLst/>
                <a:latin typeface="Nunito" pitchFamily="2" charset="-18"/>
              </a:rPr>
              <a:t>Hogyan segít a 2NF az adatbázis hatékonyságának javításában?</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tx1"/>
                </a:solidFill>
                <a:effectLst/>
              </a:rPr>
              <a:t>A 2NF minimalizálja a redundanciát oly módon, hogy a nem elsődleges attribútumok teljesen az elsődleges kulcstól függjenek. Ez azért hasznos, hogy elkerülje az adatok </a:t>
            </a:r>
            <a:r>
              <a:rPr kumimoji="0" lang="hu-HU" altLang="hu-HU" sz="1300" b="0" i="0" u="none" strike="noStrike" cap="none" normalizeH="0" baseline="0" dirty="0" err="1">
                <a:ln>
                  <a:noFill/>
                </a:ln>
                <a:solidFill>
                  <a:schemeClr val="tx1"/>
                </a:solidFill>
                <a:effectLst/>
              </a:rPr>
              <a:t>replikálását</a:t>
            </a:r>
            <a:r>
              <a:rPr kumimoji="0" lang="hu-HU" altLang="hu-HU" sz="1300" b="0" i="0" u="none" strike="noStrike" cap="none" normalizeH="0" baseline="0" dirty="0">
                <a:ln>
                  <a:noFill/>
                </a:ln>
                <a:solidFill>
                  <a:schemeClr val="tx1"/>
                </a:solidFill>
                <a:effectLst/>
              </a:rPr>
              <a:t> az adatbázisban, ami a rekordok beszúrásához, frissítéséhez vagy törléséhez használt memória optimalizálásához vezet.</a:t>
            </a:r>
            <a:endParaRPr kumimoji="0" lang="hu-HU" altLang="hu-HU" sz="1500" b="1" i="0" u="none" strike="noStrike" cap="none" normalizeH="0" baseline="0" dirty="0">
              <a:ln>
                <a:noFill/>
              </a:ln>
              <a:solidFill>
                <a:srgbClr val="273239"/>
              </a:solidFill>
              <a:effectLst/>
              <a:latin typeface="Nunito" pitchFamily="2" charset="-1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500" b="1" i="0" u="none" strike="noStrike" cap="none" normalizeH="0" baseline="0" dirty="0">
                <a:ln>
                  <a:noFill/>
                </a:ln>
                <a:solidFill>
                  <a:srgbClr val="273239"/>
                </a:solidFill>
                <a:effectLst/>
                <a:latin typeface="Nunito" pitchFamily="2" charset="-18"/>
              </a:rPr>
              <a:t>Mik azok a tranzitív függőségek?</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tx1"/>
                </a:solidFill>
                <a:effectLst/>
              </a:rPr>
              <a:t>Tranzitív függőség akkor lép fel, amikor egy vagy több nem elsődleges attribútum egy másik attribútumtól függ, amely nem kulcsjelölt. Ez akkor fordul elő, ha egy nem elsődleges attribútum kapcsolódik más nem elsődleges attribútumhoz az elsődleges kulcs segítségével. Ezért a tranzitív függőségek minden formája el lesz távolítva a harmadik normál formátumú adatbázisokból.</a:t>
            </a:r>
            <a:endParaRPr kumimoji="0" lang="hu-HU" altLang="hu-HU"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dirty="0">
                <a:ln>
                  <a:noFill/>
                </a:ln>
                <a:solidFill>
                  <a:schemeClr val="tx1"/>
                </a:solidFill>
                <a:effectLst/>
                <a:latin typeface="Arial" panose="020B0604020202020204" pitchFamily="34" charset="0"/>
              </a:rPr>
            </a:b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187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831" y="503946"/>
            <a:ext cx="8201482" cy="527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78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09599" y="510681"/>
            <a:ext cx="10918371" cy="4514514"/>
          </a:xfrm>
        </p:spPr>
        <p:txBody>
          <a:bodyPr>
            <a:normAutofit/>
          </a:bodyPr>
          <a:lstStyle/>
          <a:p>
            <a:pPr marL="179388" indent="-179388">
              <a:buNone/>
            </a:pPr>
            <a:r>
              <a:rPr lang="hu-HU" b="1" dirty="0"/>
              <a:t>Egyed</a:t>
            </a:r>
            <a:r>
              <a:rPr lang="hu-HU" dirty="0"/>
              <a:t> (entitás):</a:t>
            </a:r>
          </a:p>
          <a:p>
            <a:pPr marL="179388" indent="-179388">
              <a:lnSpc>
                <a:spcPct val="120000"/>
              </a:lnSpc>
              <a:buNone/>
            </a:pPr>
            <a:r>
              <a:rPr lang="hu-HU" dirty="0"/>
              <a:t>	 Valódi vagy fiktív dolog, amely tulajdonságokkal, jellemzőkkel bír és önálló elemként tartjuk számon. Egy, a külvilág többi részétől egyértelműen megkülönböztethető dolog. (pl. autó, személy, könyv, stb.) </a:t>
            </a:r>
          </a:p>
          <a:p>
            <a:pPr marL="538163" indent="-358775">
              <a:lnSpc>
                <a:spcPct val="120000"/>
              </a:lnSpc>
              <a:buNone/>
            </a:pPr>
            <a:r>
              <a:rPr lang="hu-HU" dirty="0"/>
              <a:t>- </a:t>
            </a:r>
            <a:r>
              <a:rPr lang="hu-HU" b="1" dirty="0"/>
              <a:t>Normál egyed</a:t>
            </a:r>
            <a:r>
              <a:rPr lang="hu-HU" dirty="0"/>
              <a:t>: olyan </a:t>
            </a:r>
            <a:r>
              <a:rPr lang="hu-HU" u="sng" dirty="0"/>
              <a:t>tulajdonságcsoporttal rendelkezik, mely egyértelműen azonosítja</a:t>
            </a:r>
            <a:r>
              <a:rPr lang="hu-HU" dirty="0"/>
              <a:t> az egyedet (például embernél a személyi szám, autónál a rendszám).</a:t>
            </a:r>
          </a:p>
          <a:p>
            <a:pPr marL="358775" indent="0">
              <a:spcBef>
                <a:spcPts val="600"/>
              </a:spcBef>
              <a:buNone/>
            </a:pPr>
            <a:r>
              <a:rPr lang="hu-HU" dirty="0"/>
              <a:t>Jele egy téglalap, melynek belsejében az egyedtípus azonosító neve áll.</a:t>
            </a:r>
          </a:p>
          <a:p>
            <a:pPr marL="0" indent="0">
              <a:buNone/>
            </a:pPr>
            <a:endParaRPr lang="hu-HU" dirty="0"/>
          </a:p>
        </p:txBody>
      </p:sp>
      <p:pic>
        <p:nvPicPr>
          <p:cNvPr id="4" name="Kép 3"/>
          <p:cNvPicPr/>
          <p:nvPr/>
        </p:nvPicPr>
        <p:blipFill>
          <a:blip r:embed="rId2">
            <a:extLst>
              <a:ext uri="{28A0092B-C50C-407E-A947-70E740481C1C}">
                <a14:useLocalDpi xmlns:a14="http://schemas.microsoft.com/office/drawing/2010/main" val="0"/>
              </a:ext>
            </a:extLst>
          </a:blip>
          <a:srcRect/>
          <a:stretch>
            <a:fillRect/>
          </a:stretch>
        </p:blipFill>
        <p:spPr bwMode="auto">
          <a:xfrm>
            <a:off x="4629145" y="5025195"/>
            <a:ext cx="2879273" cy="751114"/>
          </a:xfrm>
          <a:prstGeom prst="rect">
            <a:avLst/>
          </a:prstGeom>
          <a:noFill/>
          <a:ln>
            <a:noFill/>
          </a:ln>
        </p:spPr>
      </p:pic>
    </p:spTree>
    <p:extLst>
      <p:ext uri="{BB962C8B-B14F-4D97-AF65-F5344CB8AC3E}">
        <p14:creationId xmlns:p14="http://schemas.microsoft.com/office/powerpoint/2010/main" val="236027904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4004</Words>
  <Application>Microsoft Office PowerPoint</Application>
  <PresentationFormat>Szélesvásznú</PresentationFormat>
  <Paragraphs>310</Paragraphs>
  <Slides>76</Slides>
  <Notes>0</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76</vt:i4>
      </vt:variant>
    </vt:vector>
  </HeadingPairs>
  <TitlesOfParts>
    <vt:vector size="85" baseType="lpstr">
      <vt:lpstr>Aptos</vt:lpstr>
      <vt:lpstr>Arial</vt:lpstr>
      <vt:lpstr>Arial Unicode MS</vt:lpstr>
      <vt:lpstr>Calibri</vt:lpstr>
      <vt:lpstr>Calibri Light</vt:lpstr>
      <vt:lpstr>Courier New</vt:lpstr>
      <vt:lpstr>Nunito</vt:lpstr>
      <vt:lpstr>Symbol</vt:lpstr>
      <vt:lpstr>Office-téma</vt:lpstr>
      <vt:lpstr>Előadás 03</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Gyakorlat 02</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Előadás 02</dc:title>
  <dc:creator>branyi</dc:creator>
  <cp:lastModifiedBy>Brányi László</cp:lastModifiedBy>
  <cp:revision>36</cp:revision>
  <cp:lastPrinted>2020-02-25T10:50:11Z</cp:lastPrinted>
  <dcterms:created xsi:type="dcterms:W3CDTF">2018-09-29T16:23:51Z</dcterms:created>
  <dcterms:modified xsi:type="dcterms:W3CDTF">2025-02-27T10:58:27Z</dcterms:modified>
</cp:coreProperties>
</file>