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35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480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024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586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000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857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689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50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362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821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832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AF61-0426-4EFC-B885-8EBA2492EE09}" type="datetimeFigureOut">
              <a:rPr lang="hu-HU" smtClean="0"/>
              <a:t>2024. 03. 06.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A8751-7302-4D33-96E2-BC2C49FF4A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19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88904" y="1122364"/>
            <a:ext cx="4240696" cy="971480"/>
          </a:xfrm>
        </p:spPr>
        <p:txBody>
          <a:bodyPr/>
          <a:lstStyle/>
          <a:p>
            <a:r>
              <a:rPr lang="hu-HU" dirty="0" smtClean="0"/>
              <a:t>Előadás 04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97527" y="2213112"/>
            <a:ext cx="9670473" cy="4266710"/>
          </a:xfrm>
        </p:spPr>
        <p:txBody>
          <a:bodyPr>
            <a:normAutofit/>
          </a:bodyPr>
          <a:lstStyle/>
          <a:p>
            <a:pPr algn="l"/>
            <a:r>
              <a:rPr lang="hu-HU" dirty="0" smtClean="0"/>
              <a:t>Algebrai </a:t>
            </a:r>
            <a:r>
              <a:rPr lang="hu-HU" dirty="0" err="1" smtClean="0"/>
              <a:t>optimalizáció</a:t>
            </a:r>
            <a:r>
              <a:rPr lang="hu-HU" dirty="0" smtClean="0"/>
              <a:t> </a:t>
            </a:r>
          </a:p>
          <a:p>
            <a:pPr algn="l"/>
            <a:r>
              <a:rPr lang="hu-HU" dirty="0"/>
              <a:t>Mi a </a:t>
            </a:r>
            <a:r>
              <a:rPr lang="hu-HU" dirty="0" smtClean="0"/>
              <a:t>NULL?</a:t>
            </a:r>
          </a:p>
          <a:p>
            <a:pPr algn="l"/>
            <a:r>
              <a:rPr lang="hu-HU" dirty="0" err="1"/>
              <a:t>Multihalmazok</a:t>
            </a:r>
            <a:endParaRPr lang="hu-HU" dirty="0"/>
          </a:p>
          <a:p>
            <a:pPr algn="l"/>
            <a:r>
              <a:rPr lang="hu-HU" dirty="0"/>
              <a:t>Kiterjesztett műveletek a relációs algebrában</a:t>
            </a:r>
          </a:p>
          <a:p>
            <a:pPr algn="l"/>
            <a:r>
              <a:rPr lang="hu-HU" dirty="0"/>
              <a:t>A 3 szintű ANSI/SPARC architektúra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382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6057" y="406400"/>
            <a:ext cx="11248572" cy="6008914"/>
          </a:xfrm>
        </p:spPr>
        <p:txBody>
          <a:bodyPr/>
          <a:lstStyle/>
          <a:p>
            <a:r>
              <a:rPr lang="hu-HU" sz="3200" b="1" dirty="0"/>
              <a:t>A metszet és az unió kommutativitása</a:t>
            </a:r>
          </a:p>
          <a:p>
            <a:r>
              <a:rPr lang="hu-HU" sz="3200" dirty="0"/>
              <a:t>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/>
              <a:t>U </a:t>
            </a:r>
            <a:r>
              <a:rPr lang="hu-HU" sz="3200" dirty="0"/>
              <a:t>E</a:t>
            </a:r>
            <a:r>
              <a:rPr lang="hu-HU" sz="3200" baseline="-25000" dirty="0"/>
              <a:t>2</a:t>
            </a:r>
            <a:r>
              <a:rPr lang="hu-HU" sz="3200" dirty="0"/>
              <a:t> = </a:t>
            </a:r>
            <a:r>
              <a:rPr lang="hu-HU" sz="3200" dirty="0" err="1"/>
              <a:t>E</a:t>
            </a:r>
            <a:r>
              <a:rPr lang="hu-HU" sz="3200" baseline="-25000" dirty="0" err="1"/>
              <a:t>2</a:t>
            </a:r>
            <a:r>
              <a:rPr lang="hu-HU" sz="3200" dirty="0"/>
              <a:t> </a:t>
            </a:r>
            <a:r>
              <a:rPr lang="hu-HU" sz="3200" dirty="0" smtClean="0"/>
              <a:t>U </a:t>
            </a:r>
            <a:r>
              <a:rPr lang="hu-HU" sz="3200" dirty="0"/>
              <a:t>E</a:t>
            </a:r>
            <a:r>
              <a:rPr lang="hu-HU" sz="3200" baseline="-25000" dirty="0"/>
              <a:t>1</a:t>
            </a:r>
          </a:p>
          <a:p>
            <a:r>
              <a:rPr lang="hu-HU" sz="3200" dirty="0"/>
              <a:t>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E</a:t>
            </a:r>
            <a:r>
              <a:rPr lang="hu-HU" sz="3200" baseline="-25000" dirty="0"/>
              <a:t>2</a:t>
            </a:r>
            <a:r>
              <a:rPr lang="hu-HU" sz="3200" dirty="0"/>
              <a:t> = </a:t>
            </a:r>
            <a:r>
              <a:rPr lang="hu-HU" sz="3200" dirty="0" err="1"/>
              <a:t>E</a:t>
            </a:r>
            <a:r>
              <a:rPr lang="hu-HU" sz="3200" baseline="-25000" dirty="0" err="1"/>
              <a:t>2</a:t>
            </a:r>
            <a:r>
              <a:rPr lang="hu-HU" sz="3200" dirty="0"/>
              <a:t> </a:t>
            </a:r>
            <a:r>
              <a:rPr lang="hu-HU" sz="3200" dirty="0" smtClean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E</a:t>
            </a:r>
            <a:r>
              <a:rPr lang="hu-HU" sz="3200" baseline="-25000" dirty="0"/>
              <a:t>1</a:t>
            </a:r>
          </a:p>
          <a:p>
            <a:r>
              <a:rPr lang="hu-HU" sz="3200" b="1" dirty="0"/>
              <a:t>Az unió és a metszet asszociativitása</a:t>
            </a:r>
          </a:p>
          <a:p>
            <a:r>
              <a:rPr lang="hu-HU" sz="3200" dirty="0"/>
              <a:t>(E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/>
              <a:t>U </a:t>
            </a:r>
            <a:r>
              <a:rPr lang="hu-HU" sz="3200" dirty="0"/>
              <a:t>E</a:t>
            </a:r>
            <a:r>
              <a:rPr lang="hu-HU" sz="3200" baseline="-25000" dirty="0"/>
              <a:t>2</a:t>
            </a:r>
            <a:r>
              <a:rPr lang="hu-HU" sz="3200" dirty="0"/>
              <a:t>) </a:t>
            </a:r>
            <a:r>
              <a:rPr lang="hu-HU" sz="3200" dirty="0" smtClean="0"/>
              <a:t>U </a:t>
            </a:r>
            <a:r>
              <a:rPr lang="hu-HU" sz="3200" dirty="0"/>
              <a:t>E</a:t>
            </a:r>
            <a:r>
              <a:rPr lang="hu-HU" sz="3200" baseline="-25000" dirty="0"/>
              <a:t>3</a:t>
            </a:r>
            <a:r>
              <a:rPr lang="hu-HU" sz="3200" dirty="0"/>
              <a:t> = 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/>
              <a:t>U </a:t>
            </a:r>
            <a:r>
              <a:rPr lang="hu-HU" sz="3200" dirty="0"/>
              <a:t>(E</a:t>
            </a:r>
            <a:r>
              <a:rPr lang="hu-HU" sz="3200" baseline="-25000" dirty="0"/>
              <a:t>2</a:t>
            </a:r>
            <a:r>
              <a:rPr lang="hu-HU" sz="3200" dirty="0"/>
              <a:t> </a:t>
            </a:r>
            <a:r>
              <a:rPr lang="hu-HU" sz="3200" dirty="0" smtClean="0"/>
              <a:t>U E</a:t>
            </a:r>
            <a:r>
              <a:rPr lang="hu-HU" sz="3200" baseline="-25000" dirty="0" smtClean="0"/>
              <a:t>3</a:t>
            </a:r>
            <a:r>
              <a:rPr lang="hu-HU" sz="3200" dirty="0"/>
              <a:t>)</a:t>
            </a:r>
          </a:p>
          <a:p>
            <a:r>
              <a:rPr lang="hu-HU" sz="3200" dirty="0"/>
              <a:t>(E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E</a:t>
            </a:r>
            <a:r>
              <a:rPr lang="hu-HU" sz="3200" baseline="-25000" dirty="0"/>
              <a:t>2</a:t>
            </a:r>
            <a:r>
              <a:rPr lang="hu-HU" sz="3200" dirty="0"/>
              <a:t>) </a:t>
            </a:r>
            <a:r>
              <a:rPr lang="hu-HU" sz="3200" dirty="0" smtClean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E</a:t>
            </a:r>
            <a:r>
              <a:rPr lang="hu-HU" sz="3200" baseline="-25000" dirty="0"/>
              <a:t>3</a:t>
            </a:r>
            <a:r>
              <a:rPr lang="hu-HU" sz="3200" dirty="0"/>
              <a:t> = E</a:t>
            </a:r>
            <a:r>
              <a:rPr lang="hu-HU" sz="3200" baseline="-25000" dirty="0"/>
              <a:t>1</a:t>
            </a:r>
            <a:r>
              <a:rPr lang="hu-HU" sz="3200" dirty="0"/>
              <a:t> </a:t>
            </a:r>
            <a:r>
              <a:rPr lang="hu-HU" sz="3200" dirty="0" smtClean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(E</a:t>
            </a:r>
            <a:r>
              <a:rPr lang="hu-HU" sz="3200" baseline="-25000" dirty="0"/>
              <a:t>2</a:t>
            </a:r>
            <a:r>
              <a:rPr lang="hu-HU" sz="3200" dirty="0"/>
              <a:t> </a:t>
            </a:r>
            <a:r>
              <a:rPr lang="hu-HU" sz="3200" dirty="0">
                <a:sym typeface="Symbol" panose="05050102010706020507" pitchFamily="18" charset="2"/>
              </a:rPr>
              <a:t></a:t>
            </a:r>
            <a:r>
              <a:rPr lang="hu-HU" sz="3200" dirty="0" smtClean="0"/>
              <a:t> </a:t>
            </a:r>
            <a:r>
              <a:rPr lang="hu-HU" sz="3200" dirty="0"/>
              <a:t>E</a:t>
            </a:r>
            <a:r>
              <a:rPr lang="hu-HU" sz="3200" baseline="-25000" dirty="0"/>
              <a:t>3</a:t>
            </a:r>
            <a:r>
              <a:rPr lang="hu-HU" sz="3200" dirty="0"/>
              <a:t>)</a:t>
            </a:r>
          </a:p>
          <a:p>
            <a:r>
              <a:rPr lang="hu-HU" sz="3200" b="1" dirty="0"/>
              <a:t>A szelekció disztributív az unió, a metszet és a különbség műveletek felett</a:t>
            </a:r>
          </a:p>
          <a:p>
            <a:r>
              <a:rPr lang="hu-HU" sz="3200" dirty="0" err="1" smtClean="0"/>
              <a:t>s</a:t>
            </a:r>
            <a:r>
              <a:rPr lang="hu-HU" sz="3200" baseline="-25000" dirty="0" err="1" smtClean="0"/>
              <a:t>F</a:t>
            </a:r>
            <a:r>
              <a:rPr lang="hu-HU" sz="3200" dirty="0" smtClean="0"/>
              <a:t>(E</a:t>
            </a:r>
            <a:r>
              <a:rPr lang="hu-HU" sz="3200" baseline="-25000" dirty="0" smtClean="0"/>
              <a:t>1</a:t>
            </a:r>
            <a:r>
              <a:rPr lang="hu-HU" sz="3200" dirty="0" smtClean="0"/>
              <a:t> </a:t>
            </a:r>
            <a:r>
              <a:rPr lang="hu-HU" sz="3200" dirty="0"/>
              <a:t>- E</a:t>
            </a:r>
            <a:r>
              <a:rPr lang="hu-HU" sz="3200" baseline="-25000" dirty="0"/>
              <a:t>2</a:t>
            </a:r>
            <a:r>
              <a:rPr lang="hu-HU" sz="3200" dirty="0"/>
              <a:t>)= </a:t>
            </a:r>
            <a:r>
              <a:rPr lang="hu-HU" sz="3200" dirty="0" err="1" smtClean="0"/>
              <a:t>s</a:t>
            </a:r>
            <a:r>
              <a:rPr lang="hu-HU" sz="3200" baseline="-25000" dirty="0" err="1" smtClean="0"/>
              <a:t>F</a:t>
            </a:r>
            <a:r>
              <a:rPr lang="hu-HU" sz="3200" dirty="0" smtClean="0"/>
              <a:t>(E</a:t>
            </a:r>
            <a:r>
              <a:rPr lang="hu-HU" sz="3200" baseline="-25000" dirty="0" smtClean="0"/>
              <a:t>1</a:t>
            </a:r>
            <a:r>
              <a:rPr lang="hu-HU" sz="3200" dirty="0"/>
              <a:t>) - </a:t>
            </a:r>
            <a:r>
              <a:rPr lang="hu-HU" sz="3200" dirty="0" err="1" smtClean="0"/>
              <a:t>s</a:t>
            </a:r>
            <a:r>
              <a:rPr lang="hu-HU" sz="3200" baseline="-25000" dirty="0" err="1" smtClean="0"/>
              <a:t>F</a:t>
            </a:r>
            <a:r>
              <a:rPr lang="hu-HU" sz="3200" dirty="0" smtClean="0"/>
              <a:t>(E</a:t>
            </a:r>
            <a:r>
              <a:rPr lang="hu-HU" sz="3200" baseline="-25000" dirty="0" smtClean="0"/>
              <a:t>2</a:t>
            </a:r>
            <a:r>
              <a:rPr lang="hu-HU" sz="3200" dirty="0"/>
              <a:t>) = </a:t>
            </a:r>
            <a:r>
              <a:rPr lang="hu-HU" sz="3200" dirty="0" err="1" smtClean="0"/>
              <a:t>s</a:t>
            </a:r>
            <a:r>
              <a:rPr lang="hu-HU" sz="3200" baseline="-25000" dirty="0" err="1" smtClean="0"/>
              <a:t>F</a:t>
            </a:r>
            <a:r>
              <a:rPr lang="hu-HU" sz="3200" dirty="0" smtClean="0"/>
              <a:t>(E</a:t>
            </a:r>
            <a:r>
              <a:rPr lang="hu-HU" sz="3200" baseline="-25000" dirty="0" smtClean="0"/>
              <a:t>1</a:t>
            </a:r>
            <a:r>
              <a:rPr lang="hu-HU" sz="3200" dirty="0"/>
              <a:t>)-E</a:t>
            </a:r>
            <a:r>
              <a:rPr lang="hu-HU" sz="3200" baseline="-25000" dirty="0"/>
              <a:t>2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5649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1886" y="275771"/>
            <a:ext cx="11132457" cy="52686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000" dirty="0"/>
              <a:t>Az optimalizáló algoritmus a következő </a:t>
            </a:r>
            <a:r>
              <a:rPr lang="hu-HU" sz="3000" b="1" dirty="0"/>
              <a:t>heurisztikus elveken</a:t>
            </a:r>
            <a:r>
              <a:rPr lang="hu-HU" sz="3000" dirty="0"/>
              <a:t> alapul:</a:t>
            </a:r>
          </a:p>
          <a:p>
            <a:pPr lvl="0"/>
            <a:r>
              <a:rPr lang="hu-HU" sz="3200" b="1" dirty="0"/>
              <a:t>Minél hamarabb szelektáljunk</a:t>
            </a:r>
            <a:r>
              <a:rPr lang="hu-HU" sz="3200" dirty="0"/>
              <a:t>, hogy a részkifejezések várhatóan kisebb relációk legyenek.</a:t>
            </a:r>
          </a:p>
          <a:p>
            <a:pPr lvl="0"/>
            <a:r>
              <a:rPr lang="hu-HU" sz="3200" dirty="0"/>
              <a:t>A szorzás utáni kiválasztásokból </a:t>
            </a:r>
            <a:r>
              <a:rPr lang="hu-HU" sz="3200" b="1" dirty="0"/>
              <a:t>próbáljunk természetes összekapcsolásokat képezni</a:t>
            </a:r>
            <a:r>
              <a:rPr lang="hu-HU" sz="3200" dirty="0"/>
              <a:t>, </a:t>
            </a:r>
            <a:r>
              <a:rPr lang="hu-HU" sz="3000" dirty="0"/>
              <a:t>mert az összekapcsolás hatékonyabban kiszámolható, mint a szorzatból történő kiválasztás.</a:t>
            </a:r>
          </a:p>
          <a:p>
            <a:pPr lvl="0"/>
            <a:r>
              <a:rPr lang="hu-HU" sz="3200" b="1" dirty="0"/>
              <a:t>Vonjuk össze az egymás utáni </a:t>
            </a:r>
            <a:r>
              <a:rPr lang="hu-HU" sz="3200" b="1" dirty="0" err="1"/>
              <a:t>unáris</a:t>
            </a:r>
            <a:r>
              <a:rPr lang="hu-HU" sz="3200" b="1" dirty="0"/>
              <a:t> műveleteket </a:t>
            </a:r>
            <a:r>
              <a:rPr lang="hu-HU" sz="3000" dirty="0"/>
              <a:t>(kiválasztásokat és vetítéseket), és ezekből lehetőleg egy kiválasztást, vagy vetítést, vagy kiválasztás utáni vetítést képezzünk. Így csökken a műveletek száma, és általában a kiválasztás kisebb relációt eredményez, mint a vetítés.</a:t>
            </a:r>
          </a:p>
          <a:p>
            <a:pPr lvl="0"/>
            <a:r>
              <a:rPr lang="hu-HU" sz="3200" b="1" dirty="0"/>
              <a:t>Keressünk közös részkifejezéseket</a:t>
            </a:r>
            <a:r>
              <a:rPr lang="hu-HU" sz="3200" dirty="0"/>
              <a:t>, amiket így elég csak egyszer kiszámolni a kifejezés kiértékelése során</a:t>
            </a:r>
            <a:r>
              <a:rPr lang="hu-HU" sz="3200" dirty="0" smtClean="0"/>
              <a:t>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98394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9476" y="328899"/>
            <a:ext cx="10783019" cy="203693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dirty="0"/>
              <a:t>Minta </a:t>
            </a:r>
            <a:r>
              <a:rPr lang="hu-HU" dirty="0" smtClean="0"/>
              <a:t>feladat</a:t>
            </a:r>
            <a:endParaRPr lang="hu-HU" dirty="0"/>
          </a:p>
          <a:p>
            <a:pPr>
              <a:spcBef>
                <a:spcPts val="0"/>
              </a:spcBef>
            </a:pPr>
            <a:r>
              <a:rPr lang="en-GB" i="1" dirty="0"/>
              <a:t>SELECT A1, A2, B4, C3 FROM A,B,C WHERE A.A1 = B.B3 AND B.B4 = C.C3 AND A.A2 = </a:t>
            </a:r>
            <a:r>
              <a:rPr lang="hu-HU" i="1" dirty="0" smtClean="0"/>
              <a:t>'</a:t>
            </a:r>
            <a:r>
              <a:rPr lang="en-GB" i="1" dirty="0" smtClean="0"/>
              <a:t>X</a:t>
            </a:r>
            <a:r>
              <a:rPr lang="hu-HU" i="1" dirty="0" smtClean="0"/>
              <a:t>'</a:t>
            </a:r>
            <a:endParaRPr lang="hu-HU" dirty="0"/>
          </a:p>
          <a:p>
            <a:pPr>
              <a:spcBef>
                <a:spcPts val="0"/>
              </a:spcBef>
            </a:pPr>
            <a:r>
              <a:rPr lang="hu-HU" dirty="0"/>
              <a:t>Ha A, B, C három 10 oszlopos 100 soros tábla akkor a </a:t>
            </a:r>
            <a:r>
              <a:rPr lang="hu-HU" dirty="0" err="1"/>
              <a:t>from</a:t>
            </a:r>
            <a:r>
              <a:rPr lang="hu-HU" dirty="0"/>
              <a:t> A,B,C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30 </a:t>
            </a:r>
            <a:r>
              <a:rPr lang="hu-HU" dirty="0"/>
              <a:t>oszlopos 1000000 soros táblát állít elő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43" y="2496458"/>
            <a:ext cx="8055428" cy="4194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447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57" y="493697"/>
            <a:ext cx="5127377" cy="6081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434" y="535171"/>
            <a:ext cx="6005080" cy="6039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434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0474" y="5031120"/>
            <a:ext cx="10834776" cy="1759787"/>
          </a:xfrm>
        </p:spPr>
        <p:txBody>
          <a:bodyPr>
            <a:normAutofit fontScale="77500" lnSpcReduction="20000"/>
          </a:bodyPr>
          <a:lstStyle/>
          <a:p>
            <a:pPr marL="36000" indent="0">
              <a:spcBef>
                <a:spcPts val="0"/>
              </a:spcBef>
              <a:buNone/>
            </a:pPr>
            <a:r>
              <a:rPr lang="hu-HU" sz="3400" dirty="0" smtClean="0"/>
              <a:t>SELECT </a:t>
            </a:r>
            <a:r>
              <a:rPr lang="hu-HU" sz="3400" dirty="0"/>
              <a:t>* FROM (</a:t>
            </a:r>
          </a:p>
          <a:p>
            <a:pPr marL="360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400" dirty="0" smtClean="0"/>
              <a:t>	SELECT </a:t>
            </a:r>
            <a:r>
              <a:rPr lang="hu-HU" sz="3400" dirty="0"/>
              <a:t>A1, A2, B4 FROM </a:t>
            </a:r>
          </a:p>
          <a:p>
            <a:pPr marL="360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400" dirty="0" smtClean="0"/>
              <a:t>		(</a:t>
            </a:r>
            <a:r>
              <a:rPr lang="hu-HU" sz="3400" dirty="0"/>
              <a:t>SELECT A1, A2 FROM A WHERE A2=X), </a:t>
            </a:r>
            <a:r>
              <a:rPr lang="hu-HU" sz="3400" dirty="0" smtClean="0"/>
              <a:t>(</a:t>
            </a:r>
            <a:r>
              <a:rPr lang="hu-HU" sz="3400" dirty="0"/>
              <a:t>SELECT B3, B4 FROM B)</a:t>
            </a:r>
          </a:p>
          <a:p>
            <a:pPr marL="36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3400" dirty="0" smtClean="0"/>
              <a:t>	WHERE </a:t>
            </a:r>
            <a:r>
              <a:rPr lang="hu-HU" sz="3400" dirty="0"/>
              <a:t>A.A1=B.B3), </a:t>
            </a:r>
            <a:r>
              <a:rPr lang="hu-HU" sz="3400" dirty="0" smtClean="0"/>
              <a:t> (</a:t>
            </a:r>
            <a:r>
              <a:rPr lang="hu-HU" sz="3400" dirty="0"/>
              <a:t>SELECT C3 FROM C)) WHERE B.B4=C.C3;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7" y="232229"/>
            <a:ext cx="9927772" cy="4601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468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465826"/>
            <a:ext cx="10773229" cy="5993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Mi a NULL? </a:t>
            </a:r>
          </a:p>
          <a:p>
            <a:pPr marL="0" indent="0" algn="ctr">
              <a:buNone/>
            </a:pPr>
            <a:r>
              <a:rPr lang="hu-HU" b="1" dirty="0" smtClean="0"/>
              <a:t>A NULL érték</a:t>
            </a:r>
            <a:endParaRPr lang="hu-HU" dirty="0" smtClean="0"/>
          </a:p>
          <a:p>
            <a:r>
              <a:rPr lang="hu-HU" dirty="0" smtClean="0"/>
              <a:t>A NULL egész egyszerűen annyit jelent, hogy nincs beállított érték, vagyis röviden: </a:t>
            </a:r>
            <a:r>
              <a:rPr lang="hu-HU" b="1" dirty="0" smtClean="0"/>
              <a:t>ismeretlen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NULL nem egyenlő a nulla (0) értékkel, sem az üres </a:t>
            </a:r>
            <a:r>
              <a:rPr lang="hu-HU" dirty="0" err="1" smtClean="0"/>
              <a:t>stringgel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b="1" dirty="0" smtClean="0"/>
              <a:t>értelmezésére </a:t>
            </a:r>
            <a:r>
              <a:rPr lang="hu-HU" dirty="0" smtClean="0"/>
              <a:t>több lehetőségünk is van: </a:t>
            </a:r>
          </a:p>
          <a:p>
            <a:r>
              <a:rPr lang="hu-HU" u="sng" dirty="0" smtClean="0"/>
              <a:t>Nem-ismert</a:t>
            </a:r>
            <a:r>
              <a:rPr lang="hu-HU" dirty="0" smtClean="0"/>
              <a:t> érték: például tudom, „</a:t>
            </a:r>
            <a:r>
              <a:rPr lang="hu-HU" dirty="0" err="1" smtClean="0"/>
              <a:t>Joe’s</a:t>
            </a:r>
            <a:r>
              <a:rPr lang="hu-HU" dirty="0" smtClean="0"/>
              <a:t> Bár”</a:t>
            </a:r>
            <a:r>
              <a:rPr lang="hu-HU" dirty="0" err="1" smtClean="0"/>
              <a:t>-jának</a:t>
            </a:r>
            <a:r>
              <a:rPr lang="hu-HU" dirty="0" smtClean="0"/>
              <a:t> van valamilyen címe, de nem tudom, hogy mi az. </a:t>
            </a:r>
          </a:p>
          <a:p>
            <a:r>
              <a:rPr lang="hu-HU" u="sng" dirty="0" smtClean="0"/>
              <a:t>Nem-definiált</a:t>
            </a:r>
            <a:r>
              <a:rPr lang="hu-HU" dirty="0" smtClean="0"/>
              <a:t> érték: például a házastárs attribútumnak egyedülálló embereknél nincs olyan értéke, aminek itt értelme lenne, nincs házastársa, ezért null érték.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4565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3829" y="391886"/>
            <a:ext cx="11567885" cy="5936343"/>
          </a:xfrm>
        </p:spPr>
        <p:txBody>
          <a:bodyPr>
            <a:normAutofit/>
          </a:bodyPr>
          <a:lstStyle/>
          <a:p>
            <a:r>
              <a:rPr lang="hu-HU" dirty="0"/>
              <a:t>Megjegyzések:</a:t>
            </a:r>
          </a:p>
          <a:p>
            <a:r>
              <a:rPr lang="hu-HU" dirty="0"/>
              <a:t>– Összehasonlításnál a NULL minden relációban UNKNOWN (ismeretlen) értékkel tér vissza, ezért nem ad vissza sort. (IS szóval kell hasonlítani)</a:t>
            </a:r>
          </a:p>
          <a:p>
            <a:r>
              <a:rPr lang="hu-HU" dirty="0"/>
              <a:t>(a NULL nem tesztelhető a szokványos összehasonlító operátorokkal (&lt;, &gt;, =, &lt;&gt;, !=, </a:t>
            </a:r>
            <a:r>
              <a:rPr lang="hu-HU" dirty="0" err="1"/>
              <a:t>etc</a:t>
            </a:r>
            <a:r>
              <a:rPr lang="hu-HU" dirty="0"/>
              <a:t>)</a:t>
            </a:r>
          </a:p>
          <a:p>
            <a:r>
              <a:rPr lang="hu-HU" dirty="0"/>
              <a:t>– A </a:t>
            </a:r>
            <a:r>
              <a:rPr lang="hu-HU" dirty="0" err="1"/>
              <a:t>NULL-al</a:t>
            </a:r>
            <a:r>
              <a:rPr lang="hu-HU" dirty="0"/>
              <a:t> végzett műveletek </a:t>
            </a:r>
            <a:r>
              <a:rPr lang="hu-HU" dirty="0" err="1"/>
              <a:t>NULL-t</a:t>
            </a:r>
            <a:r>
              <a:rPr lang="hu-HU" dirty="0"/>
              <a:t> fognak visszaadni</a:t>
            </a:r>
          </a:p>
          <a:p>
            <a:r>
              <a:rPr lang="hu-HU" dirty="0" err="1"/>
              <a:t>NULL-t</a:t>
            </a:r>
            <a:r>
              <a:rPr lang="hu-HU" dirty="0"/>
              <a:t> tartalmazó kifejezés eredménye NULL, azaz 35431 + NULL eredménye ismeretlen (azaz NULL)</a:t>
            </a:r>
          </a:p>
          <a:p>
            <a:r>
              <a:rPr lang="hu-HU" dirty="0"/>
              <a:t>– A COUNT(*) beleszámolja a </a:t>
            </a:r>
            <a:r>
              <a:rPr lang="hu-HU" dirty="0" err="1"/>
              <a:t>NULL-okat</a:t>
            </a:r>
            <a:r>
              <a:rPr lang="hu-HU" dirty="0"/>
              <a:t>, meg a COUNT(mezőnév) nem</a:t>
            </a:r>
          </a:p>
          <a:p>
            <a:r>
              <a:rPr lang="hu-HU" dirty="0"/>
              <a:t>– Minden adat típus felveheti a NULL </a:t>
            </a:r>
            <a:r>
              <a:rPr lang="hu-HU" dirty="0" smtClean="0"/>
              <a:t>értéket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9856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943" y="333829"/>
            <a:ext cx="11393714" cy="62266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– </a:t>
            </a:r>
            <a:r>
              <a:rPr lang="hu-HU" dirty="0"/>
              <a:t>A NULL nem foglal helyet (ez csak részben igaz, mert valahogy jelezni kell, hogy adott helyen NULL van)</a:t>
            </a:r>
          </a:p>
          <a:p>
            <a:pPr>
              <a:lnSpc>
                <a:spcPct val="110000"/>
              </a:lnSpc>
            </a:pPr>
            <a:r>
              <a:rPr lang="hu-HU" dirty="0"/>
              <a:t>– </a:t>
            </a:r>
            <a:r>
              <a:rPr lang="hu-HU" dirty="0" err="1"/>
              <a:t>Primary</a:t>
            </a:r>
            <a:r>
              <a:rPr lang="hu-HU" dirty="0"/>
              <a:t> </a:t>
            </a:r>
            <a:r>
              <a:rPr lang="hu-HU" dirty="0" err="1"/>
              <a:t>key</a:t>
            </a:r>
            <a:r>
              <a:rPr lang="hu-HU" dirty="0"/>
              <a:t> nem lehet olyan oszlop, ami engedi a NULL értéket</a:t>
            </a:r>
          </a:p>
          <a:p>
            <a:pPr>
              <a:lnSpc>
                <a:spcPct val="110000"/>
              </a:lnSpc>
            </a:pPr>
            <a:r>
              <a:rPr lang="hu-HU" dirty="0"/>
              <a:t>– Kezelni az </a:t>
            </a:r>
            <a:r>
              <a:rPr lang="hu-HU" dirty="0" smtClean="0"/>
              <a:t>IS NULL</a:t>
            </a:r>
            <a:r>
              <a:rPr lang="hu-HU" dirty="0"/>
              <a:t>, COALESCE (NVL) függvényekkel, illetve a CASE WHEN utasítással lehet</a:t>
            </a:r>
          </a:p>
          <a:p>
            <a:pPr>
              <a:lnSpc>
                <a:spcPct val="110000"/>
              </a:lnSpc>
            </a:pPr>
            <a:r>
              <a:rPr lang="hu-HU" dirty="0"/>
              <a:t>azt, hogy egy kifejezés értéke </a:t>
            </a:r>
            <a:r>
              <a:rPr lang="hu-HU" dirty="0" err="1"/>
              <a:t>NULL-e</a:t>
            </a:r>
            <a:r>
              <a:rPr lang="hu-HU" dirty="0"/>
              <a:t>, az IS NULL operátorral tesztelhetjük (illetve ennek ellenkezőjét az IS NOT NULL operátorral)</a:t>
            </a:r>
          </a:p>
          <a:p>
            <a:pPr>
              <a:lnSpc>
                <a:spcPct val="110000"/>
              </a:lnSpc>
            </a:pPr>
            <a:r>
              <a:rPr lang="hu-HU" dirty="0"/>
              <a:t>– A GROUP BY és DISTINCT egyenlőként kezeli a NULL értékeket (NULL = </a:t>
            </a:r>
            <a:r>
              <a:rPr lang="hu-HU" dirty="0" err="1"/>
              <a:t>NULL</a:t>
            </a:r>
            <a:r>
              <a:rPr lang="hu-HU" dirty="0"/>
              <a:t>!)</a:t>
            </a:r>
          </a:p>
          <a:p>
            <a:pPr>
              <a:lnSpc>
                <a:spcPct val="110000"/>
              </a:lnSpc>
            </a:pPr>
            <a:r>
              <a:rPr lang="hu-HU" dirty="0"/>
              <a:t>– Az EXCEPT, INTERSECT, UNION operátorok egyenlőként kezelik a NULL értékeket (NULL = </a:t>
            </a:r>
            <a:r>
              <a:rPr lang="hu-HU" dirty="0" err="1"/>
              <a:t>NULL</a:t>
            </a:r>
            <a:r>
              <a:rPr lang="hu-HU" dirty="0"/>
              <a:t>!)</a:t>
            </a:r>
          </a:p>
          <a:p>
            <a:pPr>
              <a:lnSpc>
                <a:spcPct val="110000"/>
              </a:lnSpc>
            </a:pPr>
            <a:r>
              <a:rPr lang="hu-HU" dirty="0"/>
              <a:t>– A WHERE feltételben lévő IS NULL és társai teljesítmény gyilkos lekérdezéseket eredményezhetnek, kerüljük őket.</a:t>
            </a:r>
          </a:p>
          <a:p>
            <a:pPr>
              <a:lnSpc>
                <a:spcPct val="110000"/>
              </a:lnSpc>
            </a:pPr>
            <a:r>
              <a:rPr lang="hu-HU" dirty="0"/>
              <a:t>– </a:t>
            </a:r>
            <a:r>
              <a:rPr lang="hu-HU" dirty="0" err="1"/>
              <a:t>Default</a:t>
            </a:r>
            <a:r>
              <a:rPr lang="hu-HU" dirty="0"/>
              <a:t> beállítás az SQL Serverben az ANSI_NULLS ON. Ezt meg lehet változtatni a SET ANSI_NULLS OFF paranccsal és akkor tényleges NULL = </a:t>
            </a:r>
            <a:r>
              <a:rPr lang="hu-HU" dirty="0" err="1"/>
              <a:t>NULL</a:t>
            </a:r>
            <a:r>
              <a:rPr lang="hu-HU" dirty="0"/>
              <a:t> lesz. Ez a beállítás nem javasolt, de azért előfordulhatnak olyan esetek, amikor jól jöhet.</a:t>
            </a:r>
          </a:p>
        </p:txBody>
      </p:sp>
    </p:spTree>
    <p:extLst>
      <p:ext uri="{BB962C8B-B14F-4D97-AF65-F5344CB8AC3E}">
        <p14:creationId xmlns:p14="http://schemas.microsoft.com/office/powerpoint/2010/main" val="244625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943" y="464457"/>
            <a:ext cx="11379200" cy="5994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3200" b="1" dirty="0" err="1"/>
              <a:t>Multihalmazok</a:t>
            </a:r>
            <a:endParaRPr lang="hu-HU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A multihalmazként kezelt relációban megengedjük ugyan, hogy ugyanazon sor többször szerepeljen, viszont a </a:t>
            </a:r>
            <a:r>
              <a:rPr lang="hu-HU" u="sng" dirty="0"/>
              <a:t>sorok sorrendje itt sem számít</a:t>
            </a:r>
            <a:r>
              <a:rPr lang="hu-HU" dirty="0"/>
              <a:t> éppúgy, mint a halmazként kezelt relációk esetén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Ebben a fejezetben a relációkat inkább </a:t>
            </a:r>
            <a:r>
              <a:rPr lang="hu-HU" dirty="0" err="1"/>
              <a:t>multihalmaznak</a:t>
            </a:r>
            <a:r>
              <a:rPr lang="hu-HU" dirty="0"/>
              <a:t> tekintjük, mint halmaznak.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Éppen ezért </a:t>
            </a:r>
            <a:r>
              <a:rPr lang="hu-HU" u="sng" dirty="0"/>
              <a:t>ugyanaz a sor többször is</a:t>
            </a:r>
            <a:r>
              <a:rPr lang="hu-HU" dirty="0"/>
              <a:t> megjelenhet egy adott relációban.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Néhány relációs műveletet azonban át kell fogalmaznunk, amennyiben a relációkra </a:t>
            </a:r>
            <a:r>
              <a:rPr lang="hu-HU" dirty="0" err="1"/>
              <a:t>multihalmazokként</a:t>
            </a:r>
            <a:r>
              <a:rPr lang="hu-HU" dirty="0"/>
              <a:t> tekintünk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8220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6400" y="304799"/>
            <a:ext cx="11582400" cy="625565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b="1" dirty="0"/>
              <a:t>Mire jók a </a:t>
            </a:r>
            <a:r>
              <a:rPr lang="hu-HU" b="1" dirty="0" err="1"/>
              <a:t>multihalmazok</a:t>
            </a:r>
            <a:r>
              <a:rPr lang="hu-HU" b="1" dirty="0" smtClean="0"/>
              <a:t>?</a:t>
            </a:r>
            <a:endParaRPr lang="hu-HU" dirty="0"/>
          </a:p>
          <a:p>
            <a:pPr marL="0" indent="0">
              <a:lnSpc>
                <a:spcPct val="110000"/>
              </a:lnSpc>
              <a:buNone/>
            </a:pPr>
            <a:r>
              <a:rPr lang="hu-HU" dirty="0"/>
              <a:t>A forgalomban lévő </a:t>
            </a:r>
            <a:r>
              <a:rPr lang="hu-HU" dirty="0" err="1"/>
              <a:t>ABKR-ek</a:t>
            </a:r>
            <a:r>
              <a:rPr lang="hu-HU" dirty="0"/>
              <a:t> a relációkat </a:t>
            </a:r>
            <a:r>
              <a:rPr lang="hu-HU" dirty="0" err="1"/>
              <a:t>multihalmazként</a:t>
            </a:r>
            <a:r>
              <a:rPr lang="hu-HU" dirty="0"/>
              <a:t> valósítják meg (nem pedig halmazként), mint ahogy azt már korábban is említettük. A relációk hatékony megvalósítása szempontjából a relációk </a:t>
            </a:r>
            <a:r>
              <a:rPr lang="hu-HU" dirty="0" err="1"/>
              <a:t>multihalmazokként</a:t>
            </a:r>
            <a:r>
              <a:rPr lang="hu-HU" dirty="0"/>
              <a:t> való kezelése több módon is gyorsíthatja a relációs műveleteket. Például:</a:t>
            </a:r>
          </a:p>
          <a:p>
            <a:pPr>
              <a:lnSpc>
                <a:spcPct val="110000"/>
              </a:lnSpc>
            </a:pPr>
            <a:r>
              <a:rPr lang="hu-HU" dirty="0"/>
              <a:t>1. Ha két </a:t>
            </a:r>
            <a:r>
              <a:rPr lang="hu-HU" dirty="0" err="1"/>
              <a:t>multihalmazként</a:t>
            </a:r>
            <a:r>
              <a:rPr lang="hu-HU" dirty="0"/>
              <a:t> értelmezett reláció </a:t>
            </a:r>
            <a:r>
              <a:rPr lang="hu-HU" u="sng" dirty="0"/>
              <a:t>unió</a:t>
            </a:r>
            <a:r>
              <a:rPr lang="hu-HU" dirty="0"/>
              <a:t>ját vesszük, akkor az egyik reláció sorait egyszerűen lemásoljuk, és ehhez a másolatához hozzáadjuk a másik reláció összes sorát. Ebben az esetben </a:t>
            </a:r>
            <a:r>
              <a:rPr lang="hu-HU" u="sng" dirty="0"/>
              <a:t>nem kell megszüntetnünk azon ismétlődő sorokat</a:t>
            </a:r>
            <a:r>
              <a:rPr lang="hu-HU" dirty="0"/>
              <a:t> sem, amelyek mind a két relációban szerepelnek.</a:t>
            </a:r>
          </a:p>
          <a:p>
            <a:pPr>
              <a:lnSpc>
                <a:spcPct val="110000"/>
              </a:lnSpc>
            </a:pPr>
            <a:r>
              <a:rPr lang="hu-HU" dirty="0"/>
              <a:t>2. Ha a reláció vetítését halmazként fogjuk fel, akkor minden vetített sort össze kell hasonlítanunk az összes többi vetített sorral azért, hogy meggyőződjünk arról, hogy a vetítésben minden sor csak egyszer szerepel.</a:t>
            </a:r>
          </a:p>
          <a:p>
            <a:pPr indent="0">
              <a:lnSpc>
                <a:spcPct val="110000"/>
              </a:lnSpc>
              <a:buNone/>
            </a:pPr>
            <a:r>
              <a:rPr lang="hu-HU" dirty="0"/>
              <a:t>Ezzel szemben, hogyha az eredményt </a:t>
            </a:r>
            <a:r>
              <a:rPr lang="hu-HU" dirty="0" err="1"/>
              <a:t>multihalmaznak</a:t>
            </a:r>
            <a:r>
              <a:rPr lang="hu-HU" dirty="0"/>
              <a:t> tekintjük, akkor </a:t>
            </a:r>
            <a:r>
              <a:rPr lang="hu-HU" u="sng" dirty="0"/>
              <a:t>minden sort levetítünk</a:t>
            </a:r>
            <a:r>
              <a:rPr lang="hu-HU" dirty="0"/>
              <a:t>, és egyszerűen hozzáadjuk ezeket az eredményhez. Így egyetlen összehasonlítást sem kell végeznünk a vetítésből származó sorok között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871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06583" y="490330"/>
            <a:ext cx="10806544" cy="59520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3500" dirty="0"/>
              <a:t>Algebrai </a:t>
            </a:r>
            <a:r>
              <a:rPr lang="hu-HU" sz="3500" dirty="0" err="1" smtClean="0"/>
              <a:t>optimalizáció</a:t>
            </a:r>
            <a:r>
              <a:rPr lang="hu-HU" sz="3500" dirty="0"/>
              <a:t> 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b="1" dirty="0"/>
              <a:t>Cél:</a:t>
            </a:r>
            <a:r>
              <a:rPr lang="hu-HU" dirty="0"/>
              <a:t> a relációs algebrai </a:t>
            </a:r>
            <a:r>
              <a:rPr lang="hu-HU" u="sng" dirty="0"/>
              <a:t>kifejezéseket minél gyorsabban akarjuk kiszámolni</a:t>
            </a:r>
            <a:r>
              <a:rPr lang="hu-HU" dirty="0"/>
              <a:t>.</a:t>
            </a:r>
            <a:endParaRPr lang="hu-HU" sz="2400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b="1" dirty="0"/>
              <a:t>Költségmodell:</a:t>
            </a:r>
            <a:r>
              <a:rPr lang="hu-HU" dirty="0"/>
              <a:t> a kiszámítás költsége </a:t>
            </a:r>
            <a:r>
              <a:rPr lang="hu-HU" u="sng" dirty="0"/>
              <a:t>arányos a</a:t>
            </a:r>
            <a:r>
              <a:rPr lang="hu-HU" dirty="0"/>
              <a:t> relációs algebrai kifejezés </a:t>
            </a:r>
            <a:r>
              <a:rPr lang="hu-HU" u="sng" dirty="0"/>
              <a:t>részkifejezéseinek</a:t>
            </a:r>
            <a:r>
              <a:rPr lang="hu-HU" dirty="0"/>
              <a:t> megfelelő relációk </a:t>
            </a:r>
            <a:r>
              <a:rPr lang="hu-HU" u="sng" dirty="0"/>
              <a:t>tárolási méreteinek összegével</a:t>
            </a:r>
            <a:r>
              <a:rPr lang="hu-HU" dirty="0"/>
              <a:t>.</a:t>
            </a:r>
            <a:endParaRPr lang="hu-HU" sz="2400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b="1" dirty="0"/>
              <a:t>Módszer:</a:t>
            </a:r>
            <a:r>
              <a:rPr lang="hu-HU" dirty="0"/>
              <a:t> a műveleti tulajdonságokon alapuló </a:t>
            </a:r>
            <a:r>
              <a:rPr lang="hu-HU" u="sng" dirty="0"/>
              <a:t>ekvivalens átalakítások</a:t>
            </a:r>
            <a:r>
              <a:rPr lang="hu-HU" dirty="0"/>
              <a:t>at alkalmazunk, hogy várhatóan kisebb méretű relációk keletkezzenek.</a:t>
            </a:r>
            <a:endParaRPr lang="hu-HU" sz="24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u="sng" dirty="0"/>
              <a:t>Ekvivalens átalakítás</a:t>
            </a:r>
            <a:r>
              <a:rPr lang="hu-HU" dirty="0"/>
              <a:t>: oly módon alakítjuk át a kifejezést, hogy az adatbázis minden lehetséges előfordulására (vagyis bármilyen is a táblák tartalma) minden esetben </a:t>
            </a:r>
            <a:r>
              <a:rPr lang="hu-HU" u="sng" dirty="0"/>
              <a:t>ugyanazt az eredmény</a:t>
            </a:r>
            <a:r>
              <a:rPr lang="hu-HU" dirty="0"/>
              <a:t>t (vagyis ugyanazt az output táblát) adja az eredeti és az átalakított </a:t>
            </a:r>
            <a:r>
              <a:rPr lang="hu-HU" dirty="0" smtClean="0"/>
              <a:t>kiértékelő fa.</a:t>
            </a:r>
            <a:endParaRPr lang="hu-HU" sz="2400" dirty="0" smtClean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b="1" dirty="0" smtClean="0"/>
              <a:t>Az eljárás heurisztikus</a:t>
            </a:r>
            <a:r>
              <a:rPr lang="hu-HU" dirty="0" smtClean="0"/>
              <a:t>, tehát nem az argumentum relációk valódi méretével számol.</a:t>
            </a:r>
            <a:endParaRPr lang="hu-HU" sz="2400" dirty="0" smtClean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dirty="0" smtClean="0"/>
              <a:t>Az </a:t>
            </a:r>
            <a:r>
              <a:rPr lang="hu-HU" dirty="0"/>
              <a:t>átalakítások sorrendje nem determinisztikus, így más sorrendben végrehajtva az átalakításokat más végeredményt kaphatunk, de mindegyik általában jobb költségű, mint amiből kiindultunk</a:t>
            </a:r>
            <a:r>
              <a:rPr lang="hu-HU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06374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943" y="319314"/>
            <a:ext cx="11538857" cy="653868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b="1" dirty="0" err="1"/>
              <a:t>Multihalmazok</a:t>
            </a:r>
            <a:r>
              <a:rPr lang="hu-HU" b="1" dirty="0"/>
              <a:t> egyesítése, metszete, </a:t>
            </a:r>
            <a:r>
              <a:rPr lang="hu-HU" b="1" dirty="0" smtClean="0"/>
              <a:t>különbsége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dirty="0"/>
              <a:t>Mind a három műveletnek új értelmezése lesz </a:t>
            </a:r>
            <a:r>
              <a:rPr lang="hu-HU" dirty="0" err="1"/>
              <a:t>multihalmazok</a:t>
            </a:r>
            <a:r>
              <a:rPr lang="hu-HU" dirty="0"/>
              <a:t> esetén. Tegyük fel, hogy </a:t>
            </a:r>
            <a:r>
              <a:rPr lang="hu-HU" i="1" dirty="0"/>
              <a:t>R </a:t>
            </a:r>
            <a:r>
              <a:rPr lang="hu-HU" dirty="0"/>
              <a:t>és </a:t>
            </a:r>
            <a:r>
              <a:rPr lang="hu-HU" i="1" dirty="0"/>
              <a:t>S </a:t>
            </a:r>
            <a:r>
              <a:rPr lang="hu-HU" dirty="0" err="1"/>
              <a:t>multihalmazok</a:t>
            </a:r>
            <a:r>
              <a:rPr lang="hu-HU" dirty="0"/>
              <a:t>, és legyen </a:t>
            </a:r>
            <a:r>
              <a:rPr lang="hu-HU" i="1" dirty="0"/>
              <a:t>t </a:t>
            </a:r>
            <a:r>
              <a:rPr lang="hu-HU" dirty="0"/>
              <a:t>az </a:t>
            </a:r>
            <a:r>
              <a:rPr lang="hu-HU" i="1" dirty="0"/>
              <a:t>R </a:t>
            </a:r>
            <a:r>
              <a:rPr lang="hu-HU" dirty="0" err="1"/>
              <a:t>n-szer</a:t>
            </a:r>
            <a:r>
              <a:rPr lang="hu-HU" dirty="0"/>
              <a:t>, illetve az </a:t>
            </a:r>
            <a:r>
              <a:rPr lang="hu-HU" i="1" dirty="0"/>
              <a:t>S </a:t>
            </a:r>
            <a:r>
              <a:rPr lang="hu-HU" dirty="0"/>
              <a:t>m-szer előforduló sora. Megengedjük azt is, hogy akár </a:t>
            </a:r>
            <a:r>
              <a:rPr lang="hu-HU" i="1" dirty="0"/>
              <a:t>n, </a:t>
            </a:r>
            <a:r>
              <a:rPr lang="hu-HU" dirty="0"/>
              <a:t>akár m, akár mindkettő 0 legyen. Ekkor:</a:t>
            </a:r>
          </a:p>
          <a:p>
            <a:pPr>
              <a:lnSpc>
                <a:spcPct val="110000"/>
              </a:lnSpc>
            </a:pPr>
            <a:r>
              <a:rPr lang="hu-HU" dirty="0"/>
              <a:t>• Az </a:t>
            </a:r>
            <a:r>
              <a:rPr lang="hu-HU" i="1" dirty="0"/>
              <a:t>R </a:t>
            </a:r>
            <a:r>
              <a:rPr lang="hu-HU" dirty="0"/>
              <a:t>U </a:t>
            </a:r>
            <a:r>
              <a:rPr lang="hu-HU" i="1" dirty="0"/>
              <a:t>S </a:t>
            </a:r>
            <a:r>
              <a:rPr lang="hu-HU" dirty="0" err="1"/>
              <a:t>multihalmazon</a:t>
            </a:r>
            <a:r>
              <a:rPr lang="hu-HU" dirty="0"/>
              <a:t> értelmezett egyesítésben a </a:t>
            </a:r>
            <a:r>
              <a:rPr lang="hu-HU" i="1" dirty="0"/>
              <a:t>t </a:t>
            </a:r>
            <a:r>
              <a:rPr lang="hu-HU" dirty="0"/>
              <a:t>sor </a:t>
            </a:r>
            <a:r>
              <a:rPr lang="hu-HU" i="1" dirty="0"/>
              <a:t>n </a:t>
            </a:r>
            <a:r>
              <a:rPr lang="hu-HU" dirty="0"/>
              <a:t>+ m-szer fog előfordulni.</a:t>
            </a:r>
          </a:p>
          <a:p>
            <a:pPr>
              <a:lnSpc>
                <a:spcPct val="110000"/>
              </a:lnSpc>
            </a:pPr>
            <a:r>
              <a:rPr lang="hu-HU" dirty="0"/>
              <a:t>• Az </a:t>
            </a:r>
            <a:r>
              <a:rPr lang="hu-HU" i="1" dirty="0"/>
              <a:t>R </a:t>
            </a:r>
            <a:r>
              <a:rPr lang="hu-HU" dirty="0"/>
              <a:t>n </a:t>
            </a:r>
            <a:r>
              <a:rPr lang="hu-HU" i="1" dirty="0"/>
              <a:t>S </a:t>
            </a:r>
            <a:r>
              <a:rPr lang="hu-HU" dirty="0" err="1"/>
              <a:t>multihalmazon</a:t>
            </a:r>
            <a:r>
              <a:rPr lang="hu-HU" dirty="0"/>
              <a:t> értelmezett metszetben a </a:t>
            </a:r>
            <a:r>
              <a:rPr lang="hu-HU" i="1" dirty="0"/>
              <a:t>t </a:t>
            </a:r>
            <a:r>
              <a:rPr lang="hu-HU" dirty="0"/>
              <a:t>sor min(n, m)</a:t>
            </a:r>
            <a:r>
              <a:rPr lang="hu-HU" dirty="0" err="1"/>
              <a:t>-szer</a:t>
            </a:r>
            <a:r>
              <a:rPr lang="hu-HU" dirty="0"/>
              <a:t> fog előfordulni.</a:t>
            </a:r>
          </a:p>
          <a:p>
            <a:pPr>
              <a:lnSpc>
                <a:spcPct val="110000"/>
              </a:lnSpc>
            </a:pPr>
            <a:r>
              <a:rPr lang="hu-HU" dirty="0"/>
              <a:t>• Az </a:t>
            </a:r>
            <a:r>
              <a:rPr lang="hu-HU" i="1" dirty="0"/>
              <a:t>R - S </a:t>
            </a:r>
            <a:r>
              <a:rPr lang="hu-HU" dirty="0" err="1"/>
              <a:t>multihalmazon</a:t>
            </a:r>
            <a:r>
              <a:rPr lang="hu-HU" dirty="0"/>
              <a:t> értelmezett különbségben a </a:t>
            </a:r>
            <a:r>
              <a:rPr lang="hu-HU" i="1" dirty="0"/>
              <a:t>t </a:t>
            </a:r>
            <a:r>
              <a:rPr lang="hu-HU" dirty="0"/>
              <a:t>sor </a:t>
            </a:r>
            <a:r>
              <a:rPr lang="hu-HU" dirty="0" err="1"/>
              <a:t>max</a:t>
            </a:r>
            <a:r>
              <a:rPr lang="hu-HU" dirty="0"/>
              <a:t>(O, </a:t>
            </a:r>
            <a:r>
              <a:rPr lang="hu-HU" i="1" dirty="0"/>
              <a:t>n - m)</a:t>
            </a:r>
            <a:r>
              <a:rPr lang="hu-HU" i="1" dirty="0" err="1"/>
              <a:t>-</a:t>
            </a:r>
            <a:r>
              <a:rPr lang="hu-HU" dirty="0" err="1"/>
              <a:t>szer</a:t>
            </a:r>
            <a:r>
              <a:rPr lang="hu-HU" dirty="0"/>
              <a:t> fog előfordulni. Azaz ha a </a:t>
            </a:r>
            <a:r>
              <a:rPr lang="hu-HU" i="1" dirty="0"/>
              <a:t>t </a:t>
            </a:r>
            <a:r>
              <a:rPr lang="hu-HU" dirty="0"/>
              <a:t>többször fordul elő </a:t>
            </a:r>
            <a:r>
              <a:rPr lang="hu-HU" i="1" dirty="0"/>
              <a:t>R-ben, </a:t>
            </a:r>
            <a:r>
              <a:rPr lang="hu-HU" dirty="0"/>
              <a:t>mint </a:t>
            </a:r>
            <a:r>
              <a:rPr lang="hu-HU" i="1" dirty="0"/>
              <a:t>S-ben, </a:t>
            </a:r>
            <a:r>
              <a:rPr lang="hu-HU" dirty="0"/>
              <a:t>akkor </a:t>
            </a:r>
            <a:r>
              <a:rPr lang="hu-HU" i="1" dirty="0"/>
              <a:t>t </a:t>
            </a:r>
            <a:r>
              <a:rPr lang="hu-HU" dirty="0"/>
              <a:t>az </a:t>
            </a:r>
            <a:r>
              <a:rPr lang="hu-HU" i="1" dirty="0" err="1"/>
              <a:t>R-S-ben</a:t>
            </a:r>
            <a:r>
              <a:rPr lang="hu-HU" i="1" dirty="0"/>
              <a:t> </a:t>
            </a:r>
            <a:r>
              <a:rPr lang="hu-HU" dirty="0"/>
              <a:t>annyiszor fordul elő, mint ahányszor előfordult </a:t>
            </a:r>
            <a:r>
              <a:rPr lang="hu-HU" i="1" dirty="0"/>
              <a:t>R-ben </a:t>
            </a:r>
            <a:r>
              <a:rPr lang="hu-HU" dirty="0"/>
              <a:t>mínusz ahányszor előfordul </a:t>
            </a:r>
            <a:r>
              <a:rPr lang="hu-HU" i="1" dirty="0"/>
              <a:t>S-ben. </a:t>
            </a:r>
            <a:r>
              <a:rPr lang="hu-HU" dirty="0"/>
              <a:t>Amennyiben viszont </a:t>
            </a:r>
            <a:r>
              <a:rPr lang="hu-HU" i="1" dirty="0"/>
              <a:t>t </a:t>
            </a:r>
            <a:r>
              <a:rPr lang="hu-HU" dirty="0"/>
              <a:t>legalább annyiszor előfordul </a:t>
            </a:r>
            <a:r>
              <a:rPr lang="hu-HU" i="1" dirty="0"/>
              <a:t>S-ben, </a:t>
            </a:r>
            <a:r>
              <a:rPr lang="hu-HU" dirty="0"/>
              <a:t>mint </a:t>
            </a:r>
            <a:r>
              <a:rPr lang="hu-HU" i="1" dirty="0"/>
              <a:t>R-ben, </a:t>
            </a:r>
            <a:r>
              <a:rPr lang="hu-HU" dirty="0"/>
              <a:t>akkor </a:t>
            </a:r>
            <a:r>
              <a:rPr lang="hu-HU" i="1" dirty="0"/>
              <a:t>t </a:t>
            </a:r>
            <a:r>
              <a:rPr lang="hu-HU" dirty="0"/>
              <a:t>nem lesz benne </a:t>
            </a:r>
            <a:r>
              <a:rPr lang="hu-HU" i="1" dirty="0"/>
              <a:t>R-S </a:t>
            </a:r>
            <a:r>
              <a:rPr lang="hu-HU" dirty="0"/>
              <a:t>különbségben. Informálisan tehát </a:t>
            </a:r>
            <a:r>
              <a:rPr lang="hu-HU" i="1" dirty="0"/>
              <a:t>t </a:t>
            </a:r>
            <a:r>
              <a:rPr lang="hu-HU" dirty="0"/>
              <a:t>minden egyes előfordulása </a:t>
            </a:r>
            <a:r>
              <a:rPr lang="hu-HU" i="1" dirty="0"/>
              <a:t>S-ben </a:t>
            </a:r>
            <a:r>
              <a:rPr lang="hu-HU" dirty="0"/>
              <a:t>,,semlegesíti" </a:t>
            </a:r>
            <a:r>
              <a:rPr lang="hu-HU" i="1" dirty="0"/>
              <a:t>t </a:t>
            </a:r>
            <a:r>
              <a:rPr lang="hu-HU" dirty="0"/>
              <a:t>egy előfordulását </a:t>
            </a:r>
            <a:r>
              <a:rPr lang="hu-HU" i="1" dirty="0"/>
              <a:t>R-ben.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9507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6057" y="319314"/>
            <a:ext cx="11103429" cy="61830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3200" b="1" dirty="0" err="1"/>
              <a:t>Multihalmazok</a:t>
            </a:r>
            <a:r>
              <a:rPr lang="hu-HU" sz="3200" b="1" dirty="0"/>
              <a:t> </a:t>
            </a:r>
            <a:r>
              <a:rPr lang="hu-HU" sz="3200" b="1" dirty="0" smtClean="0"/>
              <a:t>vetítése</a:t>
            </a:r>
            <a:endParaRPr lang="hu-HU" dirty="0"/>
          </a:p>
          <a:p>
            <a:pPr>
              <a:lnSpc>
                <a:spcPct val="100000"/>
              </a:lnSpc>
            </a:pPr>
            <a:r>
              <a:rPr lang="hu-HU" dirty="0"/>
              <a:t>A vetítés során mindegyik sort külön kezeljük. Ha az </a:t>
            </a:r>
            <a:r>
              <a:rPr lang="hu-HU" i="1" dirty="0"/>
              <a:t>R </a:t>
            </a:r>
            <a:r>
              <a:rPr lang="hu-HU" dirty="0"/>
              <a:t>reláció </a:t>
            </a:r>
            <a:r>
              <a:rPr lang="hu-HU" dirty="0" err="1"/>
              <a:t>multihalmaz</a:t>
            </a:r>
            <a:r>
              <a:rPr lang="hu-HU" dirty="0"/>
              <a:t>, akkor </a:t>
            </a:r>
            <a:r>
              <a:rPr lang="hu-HU" i="1" dirty="0"/>
              <a:t>'∏</a:t>
            </a:r>
            <a:r>
              <a:rPr lang="hu-HU" i="1" baseline="-25000" dirty="0"/>
              <a:t>A,B</a:t>
            </a:r>
            <a:r>
              <a:rPr lang="hu-HU" i="1" dirty="0"/>
              <a:t>(R) </a:t>
            </a:r>
            <a:r>
              <a:rPr lang="hu-HU" dirty="0"/>
              <a:t>eredménye </a:t>
            </a:r>
            <a:r>
              <a:rPr lang="hu-HU" dirty="0" err="1"/>
              <a:t>multihalmaz</a:t>
            </a:r>
            <a:r>
              <a:rPr lang="hu-HU" dirty="0"/>
              <a:t>.</a:t>
            </a:r>
          </a:p>
          <a:p>
            <a:pPr>
              <a:lnSpc>
                <a:spcPct val="100000"/>
              </a:lnSpc>
            </a:pPr>
            <a:r>
              <a:rPr lang="hu-HU" dirty="0"/>
              <a:t>Ha vetítés során különböző sorokból egy vagy több attribútum elhagyásával egyforma sorokat kapunk, akkor ezeket az egyforma sorokat nem kell kiküszöbölni a </a:t>
            </a:r>
            <a:r>
              <a:rPr lang="hu-HU" dirty="0" err="1"/>
              <a:t>multihalmaz</a:t>
            </a:r>
            <a:r>
              <a:rPr lang="hu-HU" dirty="0"/>
              <a:t> vetítésének eredményéből.</a:t>
            </a:r>
          </a:p>
          <a:p>
            <a:pPr>
              <a:lnSpc>
                <a:spcPct val="100000"/>
              </a:lnSpc>
            </a:pPr>
            <a:r>
              <a:rPr lang="hu-HU" dirty="0"/>
              <a:t>példa: Ha az </a:t>
            </a:r>
            <a:r>
              <a:rPr lang="hu-HU" i="1" dirty="0"/>
              <a:t>R </a:t>
            </a:r>
            <a:r>
              <a:rPr lang="hu-HU" dirty="0"/>
              <a:t>relációjának (1,2,5), (1,2,7) és (1,2,8) sorait levetítjük az </a:t>
            </a:r>
            <a:r>
              <a:rPr lang="hu-HU" i="1" dirty="0"/>
              <a:t>A </a:t>
            </a:r>
            <a:r>
              <a:rPr lang="hu-HU" dirty="0"/>
              <a:t>és </a:t>
            </a:r>
            <a:r>
              <a:rPr lang="hu-HU" i="1" dirty="0"/>
              <a:t>B </a:t>
            </a:r>
            <a:r>
              <a:rPr lang="hu-HU" dirty="0"/>
              <a:t>attribútumokra, akkor mindhárom sor ugyanazt az (1,2) sort eredményezi. Ez azt jelenti, hogy a multihalmaz-eredményben az (1,2) sor háromszor szerepel, míg a hagyományos vetítéssel csak egyszer szerepelne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879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9257" y="566057"/>
            <a:ext cx="10584543" cy="596537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hu-HU" b="1" dirty="0"/>
              <a:t>Algebrai azonosságok </a:t>
            </a:r>
            <a:r>
              <a:rPr lang="hu-HU" b="1" dirty="0" err="1"/>
              <a:t>multihalmazok</a:t>
            </a:r>
            <a:r>
              <a:rPr lang="hu-HU" b="1" dirty="0"/>
              <a:t> esetén</a:t>
            </a:r>
            <a:endParaRPr lang="hu-HU" dirty="0"/>
          </a:p>
          <a:p>
            <a:pPr>
              <a:lnSpc>
                <a:spcPct val="100000"/>
              </a:lnSpc>
            </a:pPr>
            <a:r>
              <a:rPr lang="hu-HU" i="1" dirty="0"/>
              <a:t>R </a:t>
            </a:r>
            <a:r>
              <a:rPr lang="hu-HU" dirty="0"/>
              <a:t>U </a:t>
            </a:r>
            <a:r>
              <a:rPr lang="hu-HU" i="1" dirty="0"/>
              <a:t>S </a:t>
            </a:r>
            <a:r>
              <a:rPr lang="hu-HU" dirty="0"/>
              <a:t>= </a:t>
            </a:r>
            <a:r>
              <a:rPr lang="hu-HU" i="1" dirty="0" err="1"/>
              <a:t>S</a:t>
            </a:r>
            <a:r>
              <a:rPr lang="hu-HU" i="1" dirty="0"/>
              <a:t> </a:t>
            </a:r>
            <a:r>
              <a:rPr lang="hu-HU" dirty="0"/>
              <a:t>U </a:t>
            </a:r>
            <a:r>
              <a:rPr lang="hu-HU" i="1" dirty="0"/>
              <a:t>R. </a:t>
            </a:r>
            <a:r>
              <a:rPr lang="hu-HU" dirty="0"/>
              <a:t>Ez az azonosság fennáll, ha az </a:t>
            </a:r>
            <a:r>
              <a:rPr lang="hu-HU" i="1" dirty="0"/>
              <a:t>R </a:t>
            </a:r>
            <a:r>
              <a:rPr lang="hu-HU" dirty="0"/>
              <a:t>és </a:t>
            </a:r>
            <a:r>
              <a:rPr lang="hu-HU" i="1" dirty="0"/>
              <a:t>S </a:t>
            </a:r>
            <a:r>
              <a:rPr lang="hu-HU" dirty="0"/>
              <a:t>relációkat halmazként kezeljük, de akkor is fennáll, ha a relációkat </a:t>
            </a:r>
            <a:r>
              <a:rPr lang="hu-HU" dirty="0" err="1"/>
              <a:t>multihalmazként</a:t>
            </a:r>
            <a:r>
              <a:rPr lang="hu-HU" dirty="0"/>
              <a:t> kezeljük.</a:t>
            </a:r>
          </a:p>
          <a:p>
            <a:pPr>
              <a:lnSpc>
                <a:spcPct val="100000"/>
              </a:lnSpc>
            </a:pPr>
            <a:r>
              <a:rPr lang="hu-HU" i="1" dirty="0"/>
              <a:t>(R </a:t>
            </a:r>
            <a:r>
              <a:rPr lang="hu-HU" dirty="0"/>
              <a:t>U </a:t>
            </a:r>
            <a:r>
              <a:rPr lang="hu-HU" i="1" dirty="0"/>
              <a:t>S) - T </a:t>
            </a:r>
            <a:r>
              <a:rPr lang="hu-HU" dirty="0"/>
              <a:t>= </a:t>
            </a:r>
            <a:r>
              <a:rPr lang="hu-HU" i="1" dirty="0"/>
              <a:t>(R - T) </a:t>
            </a:r>
            <a:r>
              <a:rPr lang="hu-HU" dirty="0"/>
              <a:t>U </a:t>
            </a:r>
            <a:r>
              <a:rPr lang="hu-HU" i="1" dirty="0"/>
              <a:t>(S - T). </a:t>
            </a:r>
            <a:r>
              <a:rPr lang="hu-HU" dirty="0"/>
              <a:t>Ez az azonosság érvényes halmazokra, viszont nem érvényes </a:t>
            </a:r>
            <a:r>
              <a:rPr lang="hu-HU" dirty="0" err="1"/>
              <a:t>multihalmazokra</a:t>
            </a:r>
            <a:r>
              <a:rPr lang="hu-HU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r>
              <a:rPr lang="hu-HU" b="1" dirty="0" err="1"/>
              <a:t>Multihalmazokon</a:t>
            </a:r>
            <a:r>
              <a:rPr lang="hu-HU" b="1" dirty="0"/>
              <a:t> értelmezett kiválasztás</a:t>
            </a:r>
            <a:endParaRPr lang="hu-HU" dirty="0"/>
          </a:p>
          <a:p>
            <a:pPr>
              <a:lnSpc>
                <a:spcPct val="100000"/>
              </a:lnSpc>
            </a:pPr>
            <a:r>
              <a:rPr lang="hu-HU" dirty="0"/>
              <a:t>A </a:t>
            </a:r>
            <a:r>
              <a:rPr lang="hu-HU" dirty="0" err="1"/>
              <a:t>multihalmazon</a:t>
            </a:r>
            <a:r>
              <a:rPr lang="hu-HU" dirty="0"/>
              <a:t> végzett kiválasztás azt jelenti, hogy a kiválasztás feltételét minden egyes sorra alkalmazzuk. A </a:t>
            </a:r>
            <a:r>
              <a:rPr lang="hu-HU" dirty="0" err="1"/>
              <a:t>multihalmazoknál</a:t>
            </a:r>
            <a:r>
              <a:rPr lang="hu-HU" dirty="0"/>
              <a:t> megszokott módon itt sem küszöböljük ki az azonos sorokat.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2414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3829" y="377371"/>
            <a:ext cx="11480800" cy="619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err="1"/>
              <a:t>Multihalmazok</a:t>
            </a:r>
            <a:r>
              <a:rPr lang="hu-HU" b="1" dirty="0"/>
              <a:t> szorzata</a:t>
            </a:r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multihalmazok</a:t>
            </a:r>
            <a:r>
              <a:rPr lang="hu-HU" dirty="0"/>
              <a:t> Descartes-szorzatára vonatkozó szabály pontosan az, amit vártunk: az első reláció minden egyes sorát össze kell párosítanunk a második reláció mindegyik sorával függetlenül attól, hogy az adott sor hányszor szerepel az adott relációban. Következésképpen, ha az </a:t>
            </a:r>
            <a:r>
              <a:rPr lang="hu-HU" i="1" dirty="0"/>
              <a:t>r </a:t>
            </a:r>
            <a:r>
              <a:rPr lang="hu-HU" dirty="0"/>
              <a:t>sor m-szer szerepel az </a:t>
            </a:r>
            <a:r>
              <a:rPr lang="hu-HU" i="1" dirty="0"/>
              <a:t>R </a:t>
            </a:r>
            <a:r>
              <a:rPr lang="hu-HU" dirty="0"/>
              <a:t>relációban és az </a:t>
            </a:r>
            <a:r>
              <a:rPr lang="hu-HU" i="1" dirty="0"/>
              <a:t>s </a:t>
            </a:r>
            <a:r>
              <a:rPr lang="hu-HU" dirty="0"/>
              <a:t>sor </a:t>
            </a:r>
            <a:r>
              <a:rPr lang="hu-HU" dirty="0" err="1"/>
              <a:t>n-szer</a:t>
            </a:r>
            <a:r>
              <a:rPr lang="hu-HU" dirty="0"/>
              <a:t> szerepel az </a:t>
            </a:r>
            <a:r>
              <a:rPr lang="hu-HU" i="1" dirty="0"/>
              <a:t>S </a:t>
            </a:r>
            <a:r>
              <a:rPr lang="hu-HU" dirty="0"/>
              <a:t>relációban, akkor az </a:t>
            </a:r>
            <a:r>
              <a:rPr lang="hu-HU" i="1" dirty="0" err="1"/>
              <a:t>rs</a:t>
            </a:r>
            <a:r>
              <a:rPr lang="hu-HU" i="1" dirty="0"/>
              <a:t> </a:t>
            </a:r>
            <a:r>
              <a:rPr lang="hu-HU" dirty="0"/>
              <a:t>sor </a:t>
            </a:r>
            <a:r>
              <a:rPr lang="hu-HU" i="1" dirty="0" err="1"/>
              <a:t>mn-szer</a:t>
            </a:r>
            <a:r>
              <a:rPr lang="hu-HU" i="1" dirty="0"/>
              <a:t> </a:t>
            </a:r>
            <a:r>
              <a:rPr lang="hu-HU" dirty="0"/>
              <a:t>szerepel az </a:t>
            </a:r>
            <a:r>
              <a:rPr lang="hu-HU" i="1" dirty="0"/>
              <a:t>R </a:t>
            </a:r>
            <a:r>
              <a:rPr lang="hu-HU" dirty="0"/>
              <a:t>x </a:t>
            </a:r>
            <a:r>
              <a:rPr lang="hu-HU" i="1" dirty="0"/>
              <a:t>S </a:t>
            </a:r>
            <a:r>
              <a:rPr lang="hu-HU" dirty="0"/>
              <a:t>szorzat eredményében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buNone/>
            </a:pPr>
            <a:r>
              <a:rPr lang="hu-HU" b="1" dirty="0" err="1"/>
              <a:t>Multihalmazok</a:t>
            </a:r>
            <a:r>
              <a:rPr lang="hu-HU" b="1" dirty="0"/>
              <a:t> összekapcsolása</a:t>
            </a:r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multihalmazok</a:t>
            </a:r>
            <a:r>
              <a:rPr lang="hu-HU" dirty="0"/>
              <a:t> összekapcsolása szintén nem szolgál különösebb meglepetéssel.</a:t>
            </a:r>
          </a:p>
          <a:p>
            <a:r>
              <a:rPr lang="hu-HU" dirty="0"/>
              <a:t>Az első reláció minden egyes sorát összehasonlítjuk a második reláció valamennyi sorával, és eldöntjük, hogy az így kapott sorpárok sikeresen összekapcsolhatók-e vagy sem. </a:t>
            </a:r>
            <a:r>
              <a:rPr lang="hu-HU" b="1" dirty="0"/>
              <a:t>Ha </a:t>
            </a:r>
            <a:r>
              <a:rPr lang="hu-HU" dirty="0"/>
              <a:t>az összekapcsolás elvégezhető, akkor az eredményből nem kell kiküszöbölni a megegyező sorokat.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1540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5429" y="348343"/>
            <a:ext cx="11321142" cy="6197600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Kiterjesztett műveletek a relációs algebrában</a:t>
            </a:r>
          </a:p>
          <a:p>
            <a:r>
              <a:rPr lang="hu-HU" dirty="0" smtClean="0"/>
              <a:t>A korábbi halmazos szemlélettel szemben most a relációkra, mint sorok </a:t>
            </a:r>
            <a:r>
              <a:rPr lang="hu-HU" dirty="0" err="1" smtClean="0"/>
              <a:t>multihalmazára</a:t>
            </a:r>
            <a:r>
              <a:rPr lang="hu-HU" dirty="0" smtClean="0"/>
              <a:t> tekintünk. Ennek a két résznek az elképzelései képezik a legtöbb korszerű lekérdező nyelv alapjait. Habár az olyan nyelvek, mint az SQL, számos olyan, ezektől eltérő műveletet is tartalmaznak, amelyek alkalmazások írásánál nagyon fontosak lehetnek. Ezért a relációs műveletek egy teljesebb kezelési megközelítésében szerepelni kell még néhány más műveletnek is, amelyeket ezen </a:t>
            </a:r>
            <a:r>
              <a:rPr lang="hu-HU" dirty="0" err="1" smtClean="0"/>
              <a:t>alrész</a:t>
            </a:r>
            <a:r>
              <a:rPr lang="hu-HU" dirty="0" smtClean="0"/>
              <a:t> során be is fogunk vezetni.</a:t>
            </a:r>
          </a:p>
          <a:p>
            <a:pPr marL="276225" indent="0">
              <a:buNone/>
            </a:pPr>
            <a:r>
              <a:rPr lang="hu-HU" dirty="0" smtClean="0"/>
              <a:t>A kiegészítések a következők: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5008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7029" y="333829"/>
            <a:ext cx="11263085" cy="624114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1</a:t>
            </a:r>
            <a:r>
              <a:rPr lang="hu-HU" dirty="0"/>
              <a:t>. Az </a:t>
            </a:r>
            <a:r>
              <a:rPr lang="hu-HU" i="1" dirty="0"/>
              <a:t>ismétlődések megszüntetésének művelete</a:t>
            </a:r>
            <a:r>
              <a:rPr lang="hu-HU" dirty="0"/>
              <a:t>: δ (delta). Ez a művelet a </a:t>
            </a:r>
            <a:r>
              <a:rPr lang="hu-HU" dirty="0" err="1"/>
              <a:t>multihalmazt</a:t>
            </a:r>
            <a:r>
              <a:rPr lang="hu-HU" dirty="0"/>
              <a:t> halmazzá alakítja a sorok másolatainak megszüntetésével.</a:t>
            </a:r>
          </a:p>
          <a:p>
            <a:r>
              <a:rPr lang="hu-HU" dirty="0"/>
              <a:t>2. Az </a:t>
            </a:r>
            <a:r>
              <a:rPr lang="hu-HU" i="1" dirty="0"/>
              <a:t>összesítő műveletek</a:t>
            </a:r>
            <a:r>
              <a:rPr lang="hu-HU" dirty="0"/>
              <a:t>. Ilyen például az </a:t>
            </a:r>
            <a:r>
              <a:rPr lang="hu-HU" dirty="0" smtClean="0"/>
              <a:t>összegzés (sum), </a:t>
            </a:r>
            <a:r>
              <a:rPr lang="hu-HU" dirty="0"/>
              <a:t>illetve az </a:t>
            </a:r>
            <a:r>
              <a:rPr lang="hu-HU" dirty="0" smtClean="0"/>
              <a:t>átlag (</a:t>
            </a:r>
            <a:r>
              <a:rPr lang="hu-HU" dirty="0" err="1" smtClean="0"/>
              <a:t>avg</a:t>
            </a:r>
            <a:r>
              <a:rPr lang="hu-HU" dirty="0" smtClean="0"/>
              <a:t>), </a:t>
            </a:r>
            <a:r>
              <a:rPr lang="hu-HU" dirty="0"/>
              <a:t>amelyek ugyan nem a relációs algebra műveletei, de csoportosító műveletekkel használhatók (ezt később részletezzük). Az összesítő műveletek egy reláció attribútumaira (oszlopaira) vannak értelmezve. Például egy oszlopra vonatkozó összegzés értéke azt a számot reprezentálja, amelyet az oszlopban szereplő értékek összeadása által kapunk meg</a:t>
            </a:r>
            <a:r>
              <a:rPr lang="hu-HU" dirty="0" smtClean="0"/>
              <a:t>. (</a:t>
            </a:r>
            <a:r>
              <a:rPr lang="hu-HU" dirty="0" err="1" smtClean="0"/>
              <a:t>min,max,count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/>
              <a:t>3. </a:t>
            </a:r>
            <a:r>
              <a:rPr lang="hu-HU" i="1" dirty="0"/>
              <a:t>Csoportosítás</a:t>
            </a:r>
            <a:r>
              <a:rPr lang="hu-HU" dirty="0"/>
              <a:t>. A sorok csoportosítása egy reláció sorainak „csoportokba” történő besorolása a reláció egy vagy több attribútumának értékétől függően. Ezek után már az egyes csoportok oszlopaira összesítési művelet is végezhető, amely lehetővé teszi számunkra néhány olyan lekérdezés megfogalmazását is, amelyeket a klasszikus relációs algebrával nem tudtunk kifejezni. A γ (gamma) </a:t>
            </a:r>
            <a:r>
              <a:rPr lang="hu-HU" i="1" dirty="0"/>
              <a:t>csoportosítási művelet</a:t>
            </a:r>
            <a:r>
              <a:rPr lang="hu-HU" dirty="0"/>
              <a:t> egy olyan művelet, amely a csoportosítás és az összesítés hatását kombinálja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8816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7029" y="420914"/>
            <a:ext cx="11205028" cy="6139543"/>
          </a:xfrm>
        </p:spPr>
        <p:txBody>
          <a:bodyPr>
            <a:normAutofit/>
          </a:bodyPr>
          <a:lstStyle/>
          <a:p>
            <a:r>
              <a:rPr lang="hu-HU" dirty="0" smtClean="0"/>
              <a:t>4</a:t>
            </a:r>
            <a:r>
              <a:rPr lang="hu-HU" dirty="0"/>
              <a:t>. </a:t>
            </a:r>
            <a:r>
              <a:rPr lang="hu-HU" i="1" dirty="0"/>
              <a:t>Kiterjesztett vetítés művelet</a:t>
            </a:r>
            <a:r>
              <a:rPr lang="hu-HU" dirty="0"/>
              <a:t>. Ez kiterjeszti a π művelet hatását azzal, hogy néhány oszlopra történő vetítés mellett azt is lehetővé teszi, hogy az érintett oszlopok valamilyen összesítési relációja alapján új oszlopok kiszámítását is elvégezhessük.</a:t>
            </a:r>
          </a:p>
          <a:p>
            <a:r>
              <a:rPr lang="hu-HU" dirty="0"/>
              <a:t>5. </a:t>
            </a:r>
            <a:r>
              <a:rPr lang="hu-HU" i="1" dirty="0"/>
              <a:t>Rendezési művelet</a:t>
            </a:r>
            <a:r>
              <a:rPr lang="hu-HU" dirty="0"/>
              <a:t>. A τ (</a:t>
            </a:r>
            <a:r>
              <a:rPr lang="hu-HU" dirty="0" err="1"/>
              <a:t>tau</a:t>
            </a:r>
            <a:r>
              <a:rPr lang="hu-HU" dirty="0"/>
              <a:t>) egy relációt a sorainak egy vagy több attribútumtól függő rendezett listájává alakít. Megfontoltan kell bánni ezzel az operátorral, hiszen a relációs algebra néhány művelete nincs értelmezve listára. Ezzel szemben a vetítés és a kiválasztás elvégezhető listákra is, sőt az eredményben a lista elemeinek sorrendje is megkövetelhető.</a:t>
            </a:r>
          </a:p>
          <a:p>
            <a:r>
              <a:rPr lang="hu-HU" dirty="0"/>
              <a:t>6. </a:t>
            </a:r>
            <a:r>
              <a:rPr lang="hu-HU" i="1" dirty="0"/>
              <a:t>Külső összekapcsolás</a:t>
            </a:r>
            <a:r>
              <a:rPr lang="hu-HU" dirty="0"/>
              <a:t>. Az összekapcsolásnak az egyik fajtája, amely a lógó sorokat is megőrzi. A lógó sorok NULL értékekkel „egészülnek ki” a külső összekapcsolás eredményében, tehát a lógó sorok is szerepelnek a </a:t>
            </a:r>
            <a:r>
              <a:rPr lang="hu-HU" dirty="0" smtClean="0"/>
              <a:t>végeredményben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8634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3849" y="529032"/>
            <a:ext cx="11239808" cy="6089482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Ismétlődések megszüntetése</a:t>
            </a:r>
          </a:p>
          <a:p>
            <a:r>
              <a:rPr lang="hu-HU" dirty="0" smtClean="0"/>
              <a:t>Néhány esetben szükségünk lehet olyan műveletre, amely a </a:t>
            </a:r>
            <a:r>
              <a:rPr lang="hu-HU" dirty="0" err="1" smtClean="0"/>
              <a:t>multihalmazból</a:t>
            </a:r>
            <a:r>
              <a:rPr lang="hu-HU" dirty="0" smtClean="0"/>
              <a:t> halmazt állít elő. A δ(R) kifejezést használjuk arra, hogy olyan halmazt kapjunk, amely R relációnak csak a különböző sorait tartalmazza.</a:t>
            </a:r>
          </a:p>
          <a:p>
            <a:r>
              <a:rPr lang="hu-HU" b="1" dirty="0"/>
              <a:t>példa. </a:t>
            </a:r>
            <a:r>
              <a:rPr lang="hu-HU" dirty="0"/>
              <a:t>Tekintsük az </a:t>
            </a:r>
            <a:r>
              <a:rPr lang="hu-HU" i="1" dirty="0"/>
              <a:t>R</a:t>
            </a:r>
            <a:r>
              <a:rPr lang="hu-HU" dirty="0"/>
              <a:t> relációját</a:t>
            </a:r>
            <a:r>
              <a:rPr lang="hu-HU" dirty="0" smtClean="0"/>
              <a:t>: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Ekkor δ(R) a következő: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/>
          </p:nvPr>
        </p:nvGraphicFramePr>
        <p:xfrm>
          <a:off x="6245525" y="2691444"/>
          <a:ext cx="1380225" cy="1905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0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A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B</a:t>
                      </a:r>
                      <a:endParaRPr lang="hu-HU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4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3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4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/>
          </p:nvPr>
        </p:nvGraphicFramePr>
        <p:xfrm>
          <a:off x="6245525" y="4756706"/>
          <a:ext cx="1207698" cy="1519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effectLst/>
                        </a:rPr>
                        <a:t>A</a:t>
                      </a:r>
                      <a:endParaRPr lang="hu-HU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effectLst/>
                        </a:rPr>
                        <a:t>B</a:t>
                      </a:r>
                      <a:endParaRPr lang="hu-HU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>
                          <a:effectLst/>
                        </a:rPr>
                        <a:t>1</a:t>
                      </a:r>
                      <a:endParaRPr lang="hu-HU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effectLst/>
                        </a:rPr>
                        <a:t>2</a:t>
                      </a:r>
                      <a:endParaRPr lang="hu-HU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effectLst/>
                        </a:rPr>
                        <a:t>3</a:t>
                      </a:r>
                      <a:endParaRPr lang="hu-HU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effectLst/>
                        </a:rPr>
                        <a:t>4</a:t>
                      </a:r>
                      <a:endParaRPr lang="hu-HU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734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6057" y="420914"/>
            <a:ext cx="11074400" cy="618308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/>
              <a:t>Összesítési műveletek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/>
              <a:t>Több olyan művelet is létezik, amely alkalmazható számok vagy karakterláncok halmazaira vagy </a:t>
            </a:r>
            <a:r>
              <a:rPr lang="hu-HU" dirty="0" err="1"/>
              <a:t>multihalmazaira</a:t>
            </a:r>
            <a:r>
              <a:rPr lang="hu-HU" dirty="0"/>
              <a:t>. Ezek a műveletek összegzik vagy összesítik a </a:t>
            </a:r>
            <a:r>
              <a:rPr lang="hu-HU" u="sng" dirty="0"/>
              <a:t>reláció egy oszlopában szereplő értékek</a:t>
            </a:r>
            <a:r>
              <a:rPr lang="hu-HU" dirty="0"/>
              <a:t>et. Ezen tulajdonságuk miatt ezeket összefoglalóan </a:t>
            </a:r>
            <a:r>
              <a:rPr lang="hu-HU" i="1" dirty="0"/>
              <a:t>összesítési műveletek</a:t>
            </a:r>
            <a:r>
              <a:rPr lang="hu-HU" dirty="0"/>
              <a:t>nek nevezzük. A legáltalánosabb műveletek ezek közül az alábbiak: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1. SUM</a:t>
            </a:r>
            <a:r>
              <a:rPr lang="hu-HU" dirty="0"/>
              <a:t>, az oszlop értékeinek összegét határozza meg.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2. AVG</a:t>
            </a:r>
            <a:r>
              <a:rPr lang="hu-HU" dirty="0"/>
              <a:t>, az oszlop értékeinek átlagát határozza meg.</a:t>
            </a:r>
          </a:p>
          <a:p>
            <a:pPr marL="276225" indent="-276225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3. MIN</a:t>
            </a:r>
            <a:r>
              <a:rPr lang="hu-HU" dirty="0"/>
              <a:t>, illetve MAX az oszlop értékeinek minimumát, illetve maximumát határozza meg. Amennyiben karakterláncokat tartalmazó oszlopra alkalmazzuk, akkor a </a:t>
            </a:r>
            <a:r>
              <a:rPr lang="hu-HU" dirty="0" err="1"/>
              <a:t>lexikogra</a:t>
            </a:r>
            <a:r>
              <a:rPr lang="hu-HU" dirty="0"/>
              <a:t>ﬁkusan (ábécé szerinti) legelső, illetve legutolsó értéket határozzák meg.</a:t>
            </a:r>
          </a:p>
          <a:p>
            <a:pPr marL="276225" indent="-276225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4. COUNT</a:t>
            </a:r>
            <a:r>
              <a:rPr lang="hu-HU" dirty="0"/>
              <a:t>, az oszlopban található (nem feltétlenül különböző) elemek számát határozza meg. Vagy más szavakkal a COUNT egy reláció bármely attribútumára alkalmazva megadja a reláció sorainak a számát, beleértve az ismétlődéseket is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2939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5429" y="304800"/>
            <a:ext cx="11379200" cy="6299200"/>
          </a:xfrm>
        </p:spPr>
        <p:txBody>
          <a:bodyPr>
            <a:normAutofit/>
          </a:bodyPr>
          <a:lstStyle/>
          <a:p>
            <a:r>
              <a:rPr lang="hu-HU" b="1" dirty="0"/>
              <a:t>példa. </a:t>
            </a:r>
            <a:r>
              <a:rPr lang="hu-HU" dirty="0"/>
              <a:t>Tekintsük az alábbi relációt</a:t>
            </a:r>
            <a:r>
              <a:rPr lang="hu-HU" dirty="0" smtClean="0"/>
              <a:t>: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dirty="0" smtClean="0"/>
              <a:t>Tekintsünk </a:t>
            </a:r>
            <a:r>
              <a:rPr lang="hu-HU" dirty="0"/>
              <a:t>néhány példát az adott reláció attribútumain történő összesítésekre:</a:t>
            </a:r>
          </a:p>
          <a:p>
            <a:r>
              <a:rPr lang="hu-HU" dirty="0"/>
              <a:t>1. SUM(B) = 2 + 4 + 2 + </a:t>
            </a:r>
            <a:r>
              <a:rPr lang="hu-HU" dirty="0" err="1"/>
              <a:t>2</a:t>
            </a:r>
            <a:r>
              <a:rPr lang="hu-HU" dirty="0"/>
              <a:t> = 10.</a:t>
            </a:r>
          </a:p>
          <a:p>
            <a:r>
              <a:rPr lang="hu-HU" dirty="0"/>
              <a:t>2. AVG(A) = (1 + 3 + 1 + </a:t>
            </a:r>
            <a:r>
              <a:rPr lang="hu-HU" dirty="0" err="1"/>
              <a:t>1</a:t>
            </a:r>
            <a:r>
              <a:rPr lang="hu-HU" dirty="0"/>
              <a:t>)/4 = 1.5.</a:t>
            </a:r>
          </a:p>
          <a:p>
            <a:r>
              <a:rPr lang="hu-HU" dirty="0"/>
              <a:t>3. MIN(A) = 1.</a:t>
            </a:r>
          </a:p>
          <a:p>
            <a:r>
              <a:rPr lang="hu-HU" dirty="0"/>
              <a:t>4. MAX(B) = 4.</a:t>
            </a:r>
          </a:p>
          <a:p>
            <a:r>
              <a:rPr lang="hu-HU" dirty="0"/>
              <a:t>5. COUNT(A) = 4.</a:t>
            </a:r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/>
          </p:nvPr>
        </p:nvGraphicFramePr>
        <p:xfrm>
          <a:off x="6190170" y="818146"/>
          <a:ext cx="1782546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A</a:t>
                      </a:r>
                      <a:endParaRPr lang="hu-HU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B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hu-HU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3</a:t>
                      </a:r>
                      <a:endParaRPr lang="hu-HU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4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hu-HU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2</a:t>
                      </a:r>
                      <a:endParaRPr lang="hu-HU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9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Megjegyzés</a:t>
            </a:r>
            <a:r>
              <a:rPr lang="hu-HU" sz="3200" b="1" dirty="0"/>
              <a:t>:</a:t>
            </a:r>
            <a:r>
              <a:rPr lang="hu-HU" sz="3200" dirty="0"/>
              <a:t> Mivel az SQL bővebb, mint a relációs algebra, ezért az optimalizálást bővített relációs algebrára is meg kell adni, de először a hagyományos algebrai kifejezéseket vizsgáljuk.</a:t>
            </a:r>
            <a:endParaRPr lang="hu-HU" dirty="0"/>
          </a:p>
          <a:p>
            <a:pPr lvl="0"/>
            <a:r>
              <a:rPr lang="hu-HU" sz="3200" dirty="0"/>
              <a:t>A relációs algebrai kifejezést </a:t>
            </a:r>
            <a:r>
              <a:rPr lang="hu-HU" sz="3200" b="1" dirty="0"/>
              <a:t>gráffal</a:t>
            </a:r>
            <a:r>
              <a:rPr lang="hu-HU" sz="3200" dirty="0"/>
              <a:t> ábrázoljuk.</a:t>
            </a:r>
            <a:endParaRPr lang="hu-HU" dirty="0"/>
          </a:p>
          <a:p>
            <a:pPr lvl="0"/>
            <a:r>
              <a:rPr lang="hu-HU" sz="3200" b="1" u="sng" dirty="0"/>
              <a:t>Kifejezésfa:</a:t>
            </a:r>
            <a:r>
              <a:rPr lang="hu-HU" sz="3200" dirty="0"/>
              <a:t> </a:t>
            </a:r>
            <a:endParaRPr lang="hu-HU" dirty="0"/>
          </a:p>
          <a:p>
            <a:pPr lvl="1"/>
            <a:r>
              <a:rPr lang="hu-HU" sz="2800" dirty="0"/>
              <a:t>a </a:t>
            </a:r>
            <a:r>
              <a:rPr lang="hu-HU" sz="2800" b="1" dirty="0"/>
              <a:t>nem levél csúcsok</a:t>
            </a:r>
            <a:r>
              <a:rPr lang="hu-HU" sz="2800" dirty="0"/>
              <a:t>: a relációs algebrai műveletek: </a:t>
            </a:r>
            <a:endParaRPr lang="hu-HU" dirty="0"/>
          </a:p>
          <a:p>
            <a:pPr lvl="2"/>
            <a:r>
              <a:rPr lang="hu-HU" sz="2400" dirty="0" err="1"/>
              <a:t>unáris</a:t>
            </a:r>
            <a:r>
              <a:rPr lang="hu-HU" sz="2400" dirty="0"/>
              <a:t> ( </a:t>
            </a:r>
            <a:r>
              <a:rPr lang="hu-HU" sz="2400" dirty="0">
                <a:sym typeface="Symbol" panose="05050102010706020507" pitchFamily="18" charset="2"/>
              </a:rPr>
              <a:t></a:t>
            </a:r>
            <a:r>
              <a:rPr lang="hu-HU" sz="2400" dirty="0"/>
              <a:t>,</a:t>
            </a:r>
            <a:r>
              <a:rPr lang="hu-HU" sz="2400" dirty="0">
                <a:sym typeface="Symbol" panose="05050102010706020507" pitchFamily="18" charset="2"/>
              </a:rPr>
              <a:t></a:t>
            </a:r>
            <a:r>
              <a:rPr lang="hu-HU" sz="2400" dirty="0"/>
              <a:t>,</a:t>
            </a:r>
            <a:r>
              <a:rPr lang="hu-HU" sz="2400" dirty="0">
                <a:sym typeface="Symbol" panose="05050102010706020507" pitchFamily="18" charset="2"/>
              </a:rPr>
              <a:t></a:t>
            </a:r>
            <a:r>
              <a:rPr lang="hu-HU" sz="2400" dirty="0"/>
              <a:t>) – egy gyereke van</a:t>
            </a:r>
            <a:endParaRPr lang="hu-HU" dirty="0"/>
          </a:p>
          <a:p>
            <a:pPr lvl="2"/>
            <a:r>
              <a:rPr lang="hu-HU" sz="2400" dirty="0"/>
              <a:t>bináris (-,</a:t>
            </a:r>
            <a:r>
              <a:rPr lang="hu-HU" sz="2400" dirty="0">
                <a:sym typeface="Symbol" panose="05050102010706020507" pitchFamily="18" charset="2"/>
              </a:rPr>
              <a:t></a:t>
            </a:r>
            <a:r>
              <a:rPr lang="hu-HU" sz="2400" dirty="0"/>
              <a:t>,</a:t>
            </a:r>
            <a:r>
              <a:rPr lang="hu-HU" sz="2400" dirty="0">
                <a:sym typeface="Symbol" panose="05050102010706020507" pitchFamily="18" charset="2"/>
              </a:rPr>
              <a:t></a:t>
            </a:r>
            <a:r>
              <a:rPr lang="hu-HU" sz="2400" dirty="0"/>
              <a:t>) – két gyereke van (bal oldali az első, jobb oldali a második argumentumnak felel meg</a:t>
            </a:r>
            <a:r>
              <a:rPr lang="hu-HU" sz="2400" dirty="0" smtClean="0"/>
              <a:t>)</a:t>
            </a:r>
            <a:endParaRPr lang="hu-HU" dirty="0" smtClean="0"/>
          </a:p>
          <a:p>
            <a:pPr lvl="1"/>
            <a:r>
              <a:rPr lang="hu-HU" sz="2800" dirty="0" smtClean="0"/>
              <a:t>a </a:t>
            </a:r>
            <a:r>
              <a:rPr lang="hu-HU" sz="2800" b="1" dirty="0" smtClean="0"/>
              <a:t>levél csúcsok</a:t>
            </a:r>
            <a:r>
              <a:rPr lang="hu-HU" sz="2800" dirty="0" smtClean="0"/>
              <a:t>: konstans relációk vagy relációs változók</a:t>
            </a:r>
            <a:endParaRPr lang="hu-HU" dirty="0" smtClean="0"/>
          </a:p>
          <a:p>
            <a:r>
              <a:rPr lang="hu-HU" sz="3200" u="sng" dirty="0" smtClean="0"/>
              <a:t>Kiértékelés</a:t>
            </a:r>
            <a:r>
              <a:rPr lang="hu-HU" sz="3200" dirty="0" smtClean="0"/>
              <a:t>e </a:t>
            </a:r>
            <a:r>
              <a:rPr lang="hu-HU" sz="3200" u="sng" dirty="0" smtClean="0"/>
              <a:t>alulról felfelé</a:t>
            </a:r>
            <a:r>
              <a:rPr lang="hu-HU" sz="3200" dirty="0" smtClean="0"/>
              <a:t> történik!</a:t>
            </a:r>
            <a:endParaRPr lang="hu-HU" dirty="0" smtClean="0"/>
          </a:p>
          <a:p>
            <a:pPr marL="0" lvl="2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41100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3143" y="464456"/>
            <a:ext cx="11074400" cy="605245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3200" b="1" dirty="0"/>
              <a:t>Csoportosítás</a:t>
            </a:r>
            <a:endParaRPr lang="hu-HU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Néha nem egyszerűen egy oszlop összesítésére van szükségünk, hanem a reláció sorait kell csoportosítanunk egy vagy több oszlop értékei szerint, és így csoportonként összesíthetünk</a:t>
            </a:r>
            <a:r>
              <a:rPr lang="hu-HU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/>
              <a:t>Például, ha szeretnénk meghatározni mindegyik stúdió által előállított ﬁ</a:t>
            </a:r>
            <a:r>
              <a:rPr lang="hu-HU" dirty="0" err="1"/>
              <a:t>lmpercek</a:t>
            </a:r>
            <a:r>
              <a:rPr lang="hu-HU" dirty="0"/>
              <a:t> összességét </a:t>
            </a:r>
            <a:r>
              <a:rPr lang="hu-HU" dirty="0" smtClean="0"/>
              <a:t>stúdiónként </a:t>
            </a:r>
            <a:r>
              <a:rPr lang="hu-HU" dirty="0"/>
              <a:t>csoportosítanunk kell a Filmek reláció sorait a </a:t>
            </a:r>
            <a:r>
              <a:rPr lang="hu-HU" dirty="0" err="1"/>
              <a:t>stúdióNév</a:t>
            </a:r>
            <a:r>
              <a:rPr lang="hu-HU" dirty="0"/>
              <a:t> szerint, majd csoportonként ki kell számolni a hossz </a:t>
            </a:r>
            <a:r>
              <a:rPr lang="hu-HU" dirty="0" smtClean="0"/>
              <a:t>összegét(</a:t>
            </a:r>
            <a:r>
              <a:rPr lang="hu-HU" dirty="0"/>
              <a:t>csoportonként alkalmazzuk a SUM(hossz) </a:t>
            </a:r>
            <a:r>
              <a:rPr lang="hu-HU" dirty="0" smtClean="0"/>
              <a:t>összesítést).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914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5428" y="362857"/>
            <a:ext cx="11263085" cy="63137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3200" b="1" dirty="0" smtClean="0"/>
              <a:t>A csoportosítási művelet</a:t>
            </a:r>
            <a:endParaRPr lang="hu-HU" sz="3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Most már bevezethetünk egy olyan műveletet, ami lehetővé teszi egy reláció csoportokra osztását, illetve néhány oszlopra vonatkozó összesítést. Ha van csoportosítás, akkor az összesítés az egyes csoportokon belül értendő.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A γ (gamma) alsó indexeként szereplő </a:t>
            </a:r>
            <a:r>
              <a:rPr lang="hu-HU" i="1" dirty="0" smtClean="0"/>
              <a:t>L</a:t>
            </a:r>
            <a:r>
              <a:rPr lang="hu-HU" dirty="0" smtClean="0"/>
              <a:t> elemeknek egy listája, ahol egy elem </a:t>
            </a:r>
            <a:r>
              <a:rPr lang="hu-HU" u="sng" dirty="0" smtClean="0"/>
              <a:t>az alábbi</a:t>
            </a:r>
            <a:r>
              <a:rPr lang="hu-HU" dirty="0" smtClean="0"/>
              <a:t>ak közül bármelyik </a:t>
            </a:r>
            <a:r>
              <a:rPr lang="hu-HU" u="sng" dirty="0" smtClean="0"/>
              <a:t>lehet</a:t>
            </a:r>
            <a:r>
              <a:rPr lang="hu-HU" dirty="0" smtClean="0"/>
              <a:t>:</a:t>
            </a:r>
          </a:p>
          <a:p>
            <a:pPr marL="361950" indent="-361950">
              <a:spcBef>
                <a:spcPts val="0"/>
              </a:spcBef>
              <a:buNone/>
            </a:pPr>
            <a:r>
              <a:rPr lang="hu-HU" dirty="0" smtClean="0"/>
              <a:t>a) Az R reláció egy attribútuma, ahol γ R-re van alkalmazva. Azaz egyike </a:t>
            </a:r>
            <a:r>
              <a:rPr lang="hu-HU" u="sng" dirty="0" smtClean="0"/>
              <a:t>R</a:t>
            </a:r>
            <a:r>
              <a:rPr lang="hu-HU" dirty="0" smtClean="0"/>
              <a:t> olyan </a:t>
            </a:r>
            <a:r>
              <a:rPr lang="hu-HU" u="sng" dirty="0" smtClean="0"/>
              <a:t>attribútumai</a:t>
            </a:r>
            <a:r>
              <a:rPr lang="hu-HU" dirty="0" smtClean="0"/>
              <a:t>nak, </a:t>
            </a:r>
            <a:r>
              <a:rPr lang="hu-HU" u="sng" dirty="0" smtClean="0"/>
              <a:t>amelyre a csoportosítást végeztük</a:t>
            </a:r>
            <a:r>
              <a:rPr lang="hu-HU" dirty="0" smtClean="0"/>
              <a:t>. Ezt az elemet </a:t>
            </a:r>
            <a:r>
              <a:rPr lang="hu-HU" i="1" dirty="0" smtClean="0"/>
              <a:t>csoportosítási attribútum</a:t>
            </a:r>
            <a:r>
              <a:rPr lang="hu-HU" dirty="0" smtClean="0"/>
              <a:t>nak nevezzük.</a:t>
            </a:r>
          </a:p>
          <a:p>
            <a:pPr marL="361950" indent="-361950">
              <a:spcBef>
                <a:spcPts val="0"/>
              </a:spcBef>
              <a:buNone/>
            </a:pPr>
            <a:r>
              <a:rPr lang="hu-HU" dirty="0" smtClean="0"/>
              <a:t>b) A reláció valamelyik attribútumára vonatkozó </a:t>
            </a:r>
            <a:r>
              <a:rPr lang="hu-HU" u="sng" dirty="0" smtClean="0"/>
              <a:t>összesítési művelet</a:t>
            </a:r>
            <a:r>
              <a:rPr lang="hu-HU" dirty="0" smtClean="0"/>
              <a:t>. Ha az összesítés eredményére </a:t>
            </a:r>
            <a:r>
              <a:rPr lang="hu-HU" u="sng" dirty="0" smtClean="0"/>
              <a:t>névvel szeretnénk hivatkozni</a:t>
            </a:r>
            <a:r>
              <a:rPr lang="hu-HU" dirty="0" smtClean="0"/>
              <a:t>, akkor egy </a:t>
            </a:r>
            <a:r>
              <a:rPr lang="hu-HU" u="sng" dirty="0" smtClean="0"/>
              <a:t>nyil</a:t>
            </a:r>
            <a:r>
              <a:rPr lang="hu-HU" dirty="0" smtClean="0"/>
              <a:t>at és egy </a:t>
            </a:r>
            <a:r>
              <a:rPr lang="hu-HU" u="sng" dirty="0" smtClean="0"/>
              <a:t>új nev</a:t>
            </a:r>
            <a:r>
              <a:rPr lang="hu-HU" dirty="0" smtClean="0"/>
              <a:t>et kell utána írnunk. A kiindulásul szolgáló attribútumot </a:t>
            </a:r>
            <a:r>
              <a:rPr lang="hu-HU" i="1" dirty="0" smtClean="0"/>
              <a:t>összesítési attribútum</a:t>
            </a:r>
            <a:r>
              <a:rPr lang="hu-HU" dirty="0" smtClean="0"/>
              <a:t>nak nevezzük.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5087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7999" y="377370"/>
            <a:ext cx="11350171" cy="6328229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Az </a:t>
            </a:r>
            <a:r>
              <a:rPr lang="hu-HU" dirty="0" err="1"/>
              <a:t>γ</a:t>
            </a:r>
            <a:r>
              <a:rPr lang="hu-HU" baseline="-25000" dirty="0" err="1"/>
              <a:t>L</a:t>
            </a:r>
            <a:r>
              <a:rPr lang="hu-HU" dirty="0"/>
              <a:t>(R) kifejezés eredményrelációjának felépítése a következő:</a:t>
            </a:r>
          </a:p>
          <a:p>
            <a:pPr marL="361950" indent="-361950">
              <a:buNone/>
            </a:pPr>
            <a:r>
              <a:rPr lang="hu-HU" dirty="0"/>
              <a:t>1. Osszuk R sorait </a:t>
            </a:r>
            <a:r>
              <a:rPr lang="hu-HU" i="1" dirty="0"/>
              <a:t>csoportok</a:t>
            </a:r>
            <a:r>
              <a:rPr lang="hu-HU" dirty="0"/>
              <a:t>ba. Egy csoport azokat a sorokat tartalmazza, amelyeknek az L listán szereplő csoportosítási attribútumokhoz tartozó értékei megegyeznek. Ha nincs csoportosítási attribútum, akkor az egész R reláció egy csoportot képez.</a:t>
            </a:r>
          </a:p>
          <a:p>
            <a:pPr marL="0" indent="0">
              <a:buNone/>
            </a:pPr>
            <a:r>
              <a:rPr lang="hu-HU" dirty="0"/>
              <a:t>2. Minden csoporthoz hozzunk létre olyan sort, amelyik tartalmazza:</a:t>
            </a:r>
          </a:p>
          <a:p>
            <a:pPr marL="723900" indent="0">
              <a:buNone/>
            </a:pPr>
            <a:r>
              <a:rPr lang="hu-HU" dirty="0"/>
              <a:t>i. A szóban forgó csoport csoportosítási attribútumait.</a:t>
            </a:r>
          </a:p>
          <a:p>
            <a:pPr marL="982663" indent="-361950">
              <a:buNone/>
            </a:pPr>
            <a:r>
              <a:rPr lang="hu-HU" dirty="0" err="1"/>
              <a:t>ii</a:t>
            </a:r>
            <a:r>
              <a:rPr lang="hu-HU" dirty="0"/>
              <a:t>. Az L lista összesítési attribútumaira vonatkozó összesítéseket. (Az adott csoport összes sorára</a:t>
            </a:r>
            <a:r>
              <a:rPr lang="hu-HU" dirty="0" smtClean="0"/>
              <a:t>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5678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3487" y="362858"/>
            <a:ext cx="11350170" cy="649514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/>
              <a:t>példa</a:t>
            </a:r>
            <a:r>
              <a:rPr lang="hu-HU" dirty="0"/>
              <a:t>. Tegyük fel, hogy adott az alábbi reláció:</a:t>
            </a:r>
          </a:p>
          <a:p>
            <a:pPr marL="7239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err="1"/>
              <a:t>SzerepelBenne</a:t>
            </a:r>
            <a:r>
              <a:rPr lang="hu-HU" dirty="0"/>
              <a:t>(cím, év, </a:t>
            </a:r>
            <a:r>
              <a:rPr lang="hu-HU" dirty="0" err="1"/>
              <a:t>színészNév</a:t>
            </a:r>
            <a:r>
              <a:rPr lang="hu-HU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/>
              <a:t>Meg szeretnénk találni minden </a:t>
            </a:r>
            <a:r>
              <a:rPr lang="hu-HU" u="sng" dirty="0"/>
              <a:t>olyan színészt</a:t>
            </a:r>
            <a:r>
              <a:rPr lang="hu-HU" dirty="0"/>
              <a:t>, aki már </a:t>
            </a:r>
            <a:r>
              <a:rPr lang="hu-HU" u="sng" dirty="0"/>
              <a:t>szerepelt legalább három ﬁ</a:t>
            </a:r>
            <a:r>
              <a:rPr lang="hu-HU" u="sng" dirty="0" err="1"/>
              <a:t>lmben</a:t>
            </a:r>
            <a:r>
              <a:rPr lang="hu-HU" dirty="0"/>
              <a:t>, illetve a hozzá tartozó </a:t>
            </a:r>
            <a:r>
              <a:rPr lang="hu-HU" u="sng" dirty="0"/>
              <a:t>első ﬁlm dátumát</a:t>
            </a:r>
            <a:r>
              <a:rPr lang="hu-HU" dirty="0"/>
              <a:t> is. Az első lépésben csoportosítanunk kell a </a:t>
            </a:r>
            <a:r>
              <a:rPr lang="hu-HU" dirty="0" err="1"/>
              <a:t>színészNév</a:t>
            </a:r>
            <a:r>
              <a:rPr lang="hu-HU" dirty="0"/>
              <a:t> mezővel, mint csoportosítási attribútummal. Mindegyik csoportra ki kell számolnunk a MIN(év) összesítést. Emellett viszont ki kell számítanunk a COUNT(cím) összesítést is minden csoportra ahhoz, hogy eldönthessük azt, mely csoport elégíti ki a legalább három ﬁ</a:t>
            </a:r>
            <a:r>
              <a:rPr lang="hu-HU" dirty="0" err="1"/>
              <a:t>lmben</a:t>
            </a:r>
            <a:r>
              <a:rPr lang="hu-HU" dirty="0"/>
              <a:t> való szereplés feltételeit.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Elsőként </a:t>
            </a:r>
            <a:r>
              <a:rPr lang="hu-HU" dirty="0"/>
              <a:t>írjuk fel a csoportosító kifejezést:</a:t>
            </a:r>
          </a:p>
          <a:p>
            <a:pPr marL="261938" indent="1270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200" dirty="0" err="1"/>
              <a:t>γ</a:t>
            </a:r>
            <a:r>
              <a:rPr lang="hu-HU" sz="4200" baseline="-25000" dirty="0" err="1"/>
              <a:t>színészNév</a:t>
            </a:r>
            <a:r>
              <a:rPr lang="hu-HU" sz="4200" baseline="-25000" dirty="0"/>
              <a:t>, MIN(év)→</a:t>
            </a:r>
            <a:r>
              <a:rPr lang="hu-HU" sz="4200" baseline="-25000" dirty="0" err="1"/>
              <a:t>elsőFilmÉv</a:t>
            </a:r>
            <a:r>
              <a:rPr lang="hu-HU" sz="4200" baseline="-25000" dirty="0"/>
              <a:t>, COUNT(cím)→</a:t>
            </a:r>
            <a:r>
              <a:rPr lang="hu-HU" sz="4200" baseline="-25000" dirty="0" err="1"/>
              <a:t>filmekSzáma</a:t>
            </a:r>
            <a:r>
              <a:rPr lang="hu-HU" sz="4200" dirty="0"/>
              <a:t>(</a:t>
            </a:r>
            <a:r>
              <a:rPr lang="hu-HU" sz="4200" dirty="0" err="1"/>
              <a:t>SzerepelBenne</a:t>
            </a:r>
            <a:r>
              <a:rPr lang="hu-HU" sz="4200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/>
              <a:t>A kifejezés első két oszlopa kelleni fog a végeredményben is. A harmadik oszlop egy </a:t>
            </a:r>
            <a:r>
              <a:rPr lang="hu-HU" dirty="0" smtClean="0"/>
              <a:t>segéd-attribútum </a:t>
            </a:r>
            <a:r>
              <a:rPr lang="hu-HU" dirty="0"/>
              <a:t>(amelyet </a:t>
            </a:r>
            <a:r>
              <a:rPr lang="hu-HU" dirty="0" err="1"/>
              <a:t>filmekSzáma-nak</a:t>
            </a:r>
            <a:r>
              <a:rPr lang="hu-HU" dirty="0"/>
              <a:t> neveztünk) annak meghatározására, hogy az adott színész szerepelt-e már legalább három ﬁ</a:t>
            </a:r>
            <a:r>
              <a:rPr lang="hu-HU" dirty="0" err="1"/>
              <a:t>lmben</a:t>
            </a:r>
            <a:r>
              <a:rPr lang="hu-HU" dirty="0"/>
              <a:t>. Azaz a lekérdezésnek megfelelő algebrai kifejezést egy </a:t>
            </a:r>
            <a:r>
              <a:rPr lang="hu-HU" dirty="0" err="1" smtClean="0"/>
              <a:t>filmekSzáma</a:t>
            </a:r>
            <a:r>
              <a:rPr lang="hu-HU" dirty="0" smtClean="0"/>
              <a:t>&gt;=3 </a:t>
            </a:r>
            <a:r>
              <a:rPr lang="hu-HU" dirty="0"/>
              <a:t>feltétellel történő kiválasztással és az első két oszlopra történő vetítéssel kell kiegészítenünk.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8335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00332"/>
            <a:ext cx="10515600" cy="5676631"/>
          </a:xfrm>
        </p:spPr>
        <p:txBody>
          <a:bodyPr/>
          <a:lstStyle/>
          <a:p>
            <a:r>
              <a:rPr lang="hu-HU" sz="4000" i="1" dirty="0"/>
              <a:t>∏ </a:t>
            </a:r>
            <a:r>
              <a:rPr lang="hu-HU" sz="4000" i="1" baseline="-25000" dirty="0" err="1"/>
              <a:t>színészNév</a:t>
            </a:r>
            <a:r>
              <a:rPr lang="hu-HU" sz="4000" i="1" baseline="-25000" dirty="0"/>
              <a:t>, </a:t>
            </a:r>
            <a:r>
              <a:rPr lang="hu-HU" sz="4000" i="1" baseline="-25000" dirty="0" err="1"/>
              <a:t>elsőFilmÉv</a:t>
            </a:r>
            <a:endParaRPr lang="hu-HU" sz="4000" i="1" dirty="0"/>
          </a:p>
          <a:p>
            <a:r>
              <a:rPr lang="hu-HU" sz="4000" baseline="-25000" dirty="0">
                <a:sym typeface="Symbol" panose="05050102010706020507" pitchFamily="18" charset="2"/>
              </a:rPr>
              <a:t></a:t>
            </a:r>
            <a:endParaRPr lang="hu-HU" sz="4000" i="1" dirty="0"/>
          </a:p>
          <a:p>
            <a:r>
              <a:rPr lang="hu-HU" sz="4000" i="1" dirty="0">
                <a:sym typeface="Symbol" panose="05050102010706020507" pitchFamily="18" charset="2"/>
              </a:rPr>
              <a:t></a:t>
            </a:r>
            <a:r>
              <a:rPr lang="hu-HU" sz="4000" i="1" dirty="0"/>
              <a:t> </a:t>
            </a:r>
            <a:r>
              <a:rPr lang="hu-HU" sz="4000" i="1" baseline="-25000" dirty="0" err="1"/>
              <a:t>filmekSzáma</a:t>
            </a:r>
            <a:r>
              <a:rPr lang="hu-HU" sz="4000" i="1" baseline="-25000" dirty="0"/>
              <a:t> &gt;= 3</a:t>
            </a:r>
            <a:endParaRPr lang="hu-HU" sz="4000" i="1" dirty="0"/>
          </a:p>
          <a:p>
            <a:r>
              <a:rPr lang="hu-HU" sz="4000" baseline="-25000" dirty="0">
                <a:sym typeface="Symbol" panose="05050102010706020507" pitchFamily="18" charset="2"/>
              </a:rPr>
              <a:t></a:t>
            </a:r>
            <a:endParaRPr lang="hu-HU" sz="4000" i="1" dirty="0"/>
          </a:p>
          <a:p>
            <a:r>
              <a:rPr lang="hu-HU" sz="4000" i="1" dirty="0" err="1"/>
              <a:t>γ</a:t>
            </a:r>
            <a:r>
              <a:rPr lang="hu-HU" sz="4000" i="1" baseline="-25000" dirty="0" err="1"/>
              <a:t>színészNév</a:t>
            </a:r>
            <a:r>
              <a:rPr lang="hu-HU" sz="4000" i="1" baseline="-25000" dirty="0"/>
              <a:t>, MIN(</a:t>
            </a:r>
            <a:r>
              <a:rPr lang="hu-HU" sz="4000" i="1" baseline="-25000" dirty="0" err="1"/>
              <a:t>filmÉv</a:t>
            </a:r>
            <a:r>
              <a:rPr lang="hu-HU" sz="4000" i="1" baseline="-25000" dirty="0"/>
              <a:t>) </a:t>
            </a:r>
            <a:r>
              <a:rPr lang="hu-HU" sz="4000" i="1" baseline="-25000" dirty="0">
                <a:sym typeface="Symbol" panose="05050102010706020507" pitchFamily="18" charset="2"/>
              </a:rPr>
              <a:t></a:t>
            </a:r>
            <a:r>
              <a:rPr lang="hu-HU" sz="4000" i="1" baseline="-25000" dirty="0"/>
              <a:t> </a:t>
            </a:r>
            <a:r>
              <a:rPr lang="hu-HU" sz="4000" i="1" baseline="-25000" dirty="0" err="1"/>
              <a:t>elsőFilmÉv</a:t>
            </a:r>
            <a:r>
              <a:rPr lang="hu-HU" sz="4000" i="1" baseline="-25000" dirty="0"/>
              <a:t>, COUNT(</a:t>
            </a:r>
            <a:r>
              <a:rPr lang="hu-HU" sz="4000" i="1" baseline="-25000" dirty="0" err="1"/>
              <a:t>filmCím</a:t>
            </a:r>
            <a:r>
              <a:rPr lang="hu-HU" sz="4000" i="1" baseline="-25000" dirty="0"/>
              <a:t>) </a:t>
            </a:r>
            <a:r>
              <a:rPr lang="hu-HU" sz="4000" i="1" baseline="-25000" dirty="0">
                <a:sym typeface="Symbol" panose="05050102010706020507" pitchFamily="18" charset="2"/>
              </a:rPr>
              <a:t></a:t>
            </a:r>
            <a:r>
              <a:rPr lang="hu-HU" sz="4000" i="1" baseline="-25000" dirty="0" err="1"/>
              <a:t>filmekSzáma</a:t>
            </a:r>
            <a:endParaRPr lang="hu-HU" sz="4000" i="1" dirty="0"/>
          </a:p>
          <a:p>
            <a:r>
              <a:rPr lang="hu-HU" sz="4000" baseline="-25000" dirty="0">
                <a:sym typeface="Symbol" panose="05050102010706020507" pitchFamily="18" charset="2"/>
              </a:rPr>
              <a:t></a:t>
            </a:r>
            <a:endParaRPr lang="hu-HU" sz="4000" i="1" dirty="0"/>
          </a:p>
          <a:p>
            <a:r>
              <a:rPr lang="hu-HU" sz="4000" dirty="0" err="1"/>
              <a:t>SzerepelBenne</a:t>
            </a:r>
            <a:endParaRPr lang="hu-HU" sz="40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36817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6399" y="290287"/>
            <a:ext cx="11538858" cy="637177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9600" b="1" dirty="0" smtClean="0"/>
              <a:t>A vetítés művelet kiterjesztése</a:t>
            </a:r>
            <a:endParaRPr lang="hu-HU" sz="9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sz="9600" dirty="0" smtClean="0"/>
              <a:t>Tekintsük át újra a bevezetett </a:t>
            </a:r>
            <a:r>
              <a:rPr lang="hu-HU" sz="9600" dirty="0" err="1" smtClean="0"/>
              <a:t>π</a:t>
            </a:r>
            <a:r>
              <a:rPr lang="hu-HU" sz="9600" baseline="-25000" dirty="0" err="1" smtClean="0"/>
              <a:t>L</a:t>
            </a:r>
            <a:r>
              <a:rPr lang="hu-HU" sz="9600" dirty="0" smtClean="0"/>
              <a:t>(R) vetítési műveletet. A klasszikus relációs algebrában az L az néhány attribútumának listájaként értelmezhető. Most pedig terjesszük ki a vetítés műveletét úgy, hogy lehetővé tegye számítások elvégzését is a sorok választott komponenseivel. A </a:t>
            </a:r>
            <a:r>
              <a:rPr lang="hu-HU" sz="9600" i="1" dirty="0" smtClean="0"/>
              <a:t>kiterjesztett vetítés</a:t>
            </a:r>
            <a:r>
              <a:rPr lang="hu-HU" sz="9600" dirty="0" smtClean="0"/>
              <a:t>, amelynek jelölése szintén </a:t>
            </a:r>
            <a:r>
              <a:rPr lang="hu-HU" sz="9600" dirty="0" err="1" smtClean="0"/>
              <a:t>π</a:t>
            </a:r>
            <a:r>
              <a:rPr lang="hu-HU" sz="9600" baseline="-25000" dirty="0" err="1" smtClean="0"/>
              <a:t>L</a:t>
            </a:r>
            <a:r>
              <a:rPr lang="hu-HU" sz="9600" dirty="0" smtClean="0"/>
              <a:t>(R), vetítési listájában a következő típusú elemek szerepelhetnek:</a:t>
            </a:r>
          </a:p>
          <a:p>
            <a:pPr marL="1730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8800" dirty="0" smtClean="0"/>
              <a:t>1. Az R reláció egy attribútuma.</a:t>
            </a:r>
          </a:p>
          <a:p>
            <a:pPr marL="449263" indent="-276225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8800" dirty="0" smtClean="0"/>
              <a:t>2. Egy x → y kifejezés, melyben x és y attribútum neveket jelölnek. Az L lista x → y eleme lekérdezi az R x attribútumát és y-ra nevezi át az oszlop nevét, azaz az eredmény sémájában ezen attribútum neve y lesz.</a:t>
            </a:r>
          </a:p>
          <a:p>
            <a:pPr marL="449263" indent="-276225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8800" dirty="0" smtClean="0"/>
              <a:t>3. Egy E → z kifejezés, ahol E az R reláció attribútumaira vonatkozó (konstansokat, aritmetikai műveleteket, illetve karakterlánc-műveleteket tartalmazó) kifejezés, z pedig az E kifejezés alapján számolt, az eredményekhez tartozó új attribútumnak a nevét jelöli. Példaként tekintsük az a + b → x kifejezést a lista elemének, ekkor ez az a és b attribútumok összegét jelöli, amelynek a neve x lesz. A c||d → e elem jelentése pedig az, hogy c és d karakterláncként értelmezett attribútumokat összefűzzük, majd az eredményül kapott oszlopot e-nek nevezzük el.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6315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2860" y="534838"/>
            <a:ext cx="10680940" cy="410617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 vetítés kiszámítása R összes sorának </a:t>
            </a:r>
            <a:r>
              <a:rPr lang="hu-HU" dirty="0" smtClean="0"/>
              <a:t>figyelembevételével </a:t>
            </a:r>
            <a:r>
              <a:rPr lang="hu-HU" dirty="0"/>
              <a:t>történik. Az L lista kiértékelése a sor azon komponenseinek behelyettesítésével történik, amelyek szerepeltek L attribútumai között. A behelyettesítéskor az L-ben szereplő műveleteket is elvégezzük. Az eredmény egy olyan reláció lesz, amelynek a sémáját az L listában szereplő nevek (illetve átnevezések) alkotják. R minden egyes sora egy sort eredményez a végeredményben. Ezért az R relációban többször előforduló sorok az eredményben is többször fordulnak elő. A végeredményben viszont akkor is lehetnek ismétlődések, ha R-ben eredetileg nem voltak.</a:t>
            </a:r>
          </a:p>
          <a:p>
            <a:pPr marL="0" indent="0">
              <a:buNone/>
            </a:pPr>
            <a:r>
              <a:rPr lang="hu-HU" b="1" dirty="0"/>
              <a:t>példa</a:t>
            </a:r>
            <a:r>
              <a:rPr lang="hu-HU" dirty="0"/>
              <a:t>. Legyen az R reláció</a:t>
            </a:r>
            <a:r>
              <a:rPr lang="hu-HU" dirty="0" smtClean="0"/>
              <a:t>:	</a:t>
            </a:r>
            <a:r>
              <a:rPr lang="hu-HU" dirty="0"/>
              <a:t>Ekkor </a:t>
            </a:r>
            <a:r>
              <a:rPr lang="hu-HU" dirty="0" err="1"/>
              <a:t>π</a:t>
            </a:r>
            <a:r>
              <a:rPr lang="hu-HU" baseline="-25000" dirty="0" err="1"/>
              <a:t>A</a:t>
            </a:r>
            <a:r>
              <a:rPr lang="hu-HU" baseline="-25000" dirty="0"/>
              <a:t>,B+C→X</a:t>
            </a:r>
            <a:r>
              <a:rPr lang="hu-HU" dirty="0"/>
              <a:t> (R) értéke a következő: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/>
          </p:nvPr>
        </p:nvGraphicFramePr>
        <p:xfrm>
          <a:off x="2098902" y="4641009"/>
          <a:ext cx="1834741" cy="172528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A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B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C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0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1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2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0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2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4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5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/>
          </p:nvPr>
        </p:nvGraphicFramePr>
        <p:xfrm>
          <a:off x="7643004" y="4641009"/>
          <a:ext cx="1364770" cy="172528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A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X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0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3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0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3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</a:t>
                      </a:r>
                      <a:endParaRPr lang="hu-HU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9</a:t>
                      </a:r>
                      <a:endParaRPr lang="hu-HU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951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0113" y="586596"/>
            <a:ext cx="10869283" cy="5676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Rendezési művelet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Jó néhány esetben elképzelhető, hogy egy reláció sorait egy vagy több attribútuma alapján szeretnénk rendezni. Lekérdezéseink során gyakran megköveteljük az eredményreláció </a:t>
            </a:r>
            <a:r>
              <a:rPr lang="hu-HU" dirty="0" smtClean="0"/>
              <a:t>rendezettségét</a:t>
            </a:r>
            <a:endParaRPr lang="hu-HU" dirty="0"/>
          </a:p>
          <a:p>
            <a:pPr marL="173038" indent="-173038">
              <a:buNone/>
            </a:pPr>
            <a:r>
              <a:rPr lang="hu-HU" dirty="0"/>
              <a:t>A </a:t>
            </a:r>
            <a:r>
              <a:rPr lang="hu-HU" sz="4300" dirty="0" err="1"/>
              <a:t>τ</a:t>
            </a:r>
            <a:r>
              <a:rPr lang="hu-HU" baseline="-25000" dirty="0" err="1"/>
              <a:t>L</a:t>
            </a:r>
            <a:r>
              <a:rPr lang="hu-HU" dirty="0"/>
              <a:t>(R) kifejezés, ahol R egy relációt, az L pedig az R reláció attribútumait tartalmazó listát jelenti, magát az R relációt határozza meg csak már az L lista alapján meghatározott rendezett alakban. Ha az L lista tartalma A</a:t>
            </a:r>
            <a:r>
              <a:rPr lang="hu-HU" baseline="-25000" dirty="0"/>
              <a:t>1</a:t>
            </a:r>
            <a:r>
              <a:rPr lang="hu-HU" dirty="0"/>
              <a:t>, A</a:t>
            </a:r>
            <a:r>
              <a:rPr lang="hu-HU" baseline="-25000" dirty="0"/>
              <a:t>2</a:t>
            </a:r>
            <a:r>
              <a:rPr lang="hu-HU" dirty="0"/>
              <a:t>, . . ., A</a:t>
            </a:r>
            <a:r>
              <a:rPr lang="hu-HU" baseline="-25000" dirty="0"/>
              <a:t>n</a:t>
            </a:r>
            <a:r>
              <a:rPr lang="hu-HU" dirty="0"/>
              <a:t>, akkor R sorait először A</a:t>
            </a:r>
            <a:r>
              <a:rPr lang="hu-HU" baseline="-25000" dirty="0"/>
              <a:t>1</a:t>
            </a:r>
            <a:r>
              <a:rPr lang="hu-HU" dirty="0"/>
              <a:t> értékei szerint fogja rendezni. A megmaradt csomókat A</a:t>
            </a:r>
            <a:r>
              <a:rPr lang="hu-HU" baseline="-25000" dirty="0"/>
              <a:t>2</a:t>
            </a:r>
            <a:r>
              <a:rPr lang="hu-HU" dirty="0"/>
              <a:t> értéke szerint tovább bontja, majd az olyan soroknál, amelyek mind A</a:t>
            </a:r>
            <a:r>
              <a:rPr lang="hu-HU" baseline="-25000" dirty="0"/>
              <a:t>1</a:t>
            </a:r>
            <a:r>
              <a:rPr lang="hu-HU" dirty="0"/>
              <a:t>, mind A</a:t>
            </a:r>
            <a:r>
              <a:rPr lang="hu-HU" baseline="-25000" dirty="0"/>
              <a:t>2</a:t>
            </a:r>
            <a:r>
              <a:rPr lang="hu-HU" dirty="0"/>
              <a:t> szerint is azonos rendezettségűek, az A</a:t>
            </a:r>
            <a:r>
              <a:rPr lang="hu-HU" baseline="-25000" dirty="0"/>
              <a:t>3</a:t>
            </a:r>
            <a:r>
              <a:rPr lang="hu-HU" dirty="0"/>
              <a:t> értéke szerint rendezi, és így tovább. Azokat a csomókat, amelyek A</a:t>
            </a:r>
            <a:r>
              <a:rPr lang="hu-HU" baseline="-25000" dirty="0"/>
              <a:t>n</a:t>
            </a:r>
            <a:r>
              <a:rPr lang="hu-HU" dirty="0"/>
              <a:t> értéke szerinti rendezés után is megmaradtak, tetszőleges sorrendben helyezzük el.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7873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4457" y="435430"/>
            <a:ext cx="11248571" cy="611051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hu-HU" b="1" dirty="0"/>
              <a:t>Külső összekapcsolások</a:t>
            </a:r>
            <a:endParaRPr lang="hu-HU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dirty="0"/>
              <a:t>Az összekapcsolás műveletének egyik tulajdonsága, hogy lehetnek lógó sorok, amelyek nem kapcsolhatóak össze más sorokkal, azaz nem lesz egyezés ezen sorok és a másik reláció sorai között a közös attribútumokon. A lógó sorokhoz nem tartozik sor az összekapcsolás eredményében, így az összekapcsolás nem biztos, hogy az eredeti reláció adatait hiánytalanul tükrözi. Az ilyen esetekben az összekapcsolás egy változatát, nevezetesen a „külső összekapcsolást”, ajánlott alternatívaként használni</a:t>
            </a:r>
            <a:r>
              <a:rPr lang="hu-HU" dirty="0" smtClean="0"/>
              <a:t>.</a:t>
            </a:r>
            <a:endParaRPr lang="hu-HU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252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00178" y="600674"/>
            <a:ext cx="11201536" cy="62573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200" dirty="0" smtClean="0"/>
              <a:t>Először is tekintsük a „természetes” esetet, amelyben az összekapcsolás a benne szereplő két reláció közös attribútumaiban lévő értékeknek az egyenlőségén lapult. Az R     S alakú </a:t>
            </a:r>
            <a:r>
              <a:rPr lang="hu-HU" sz="3200" i="1" dirty="0" smtClean="0"/>
              <a:t>külső összekapcsolás</a:t>
            </a:r>
            <a:r>
              <a:rPr lang="hu-HU" sz="3200" dirty="0" smtClean="0"/>
              <a:t> először elvégzi az </a:t>
            </a:r>
            <a:r>
              <a:rPr lang="hu-HU" sz="3200" i="1" dirty="0" smtClean="0"/>
              <a:t>R</a:t>
            </a:r>
            <a:r>
              <a:rPr lang="hu-HU" sz="3200" dirty="0" smtClean="0"/>
              <a:t> </a:t>
            </a:r>
            <a:r>
              <a:rPr lang="hu-HU" sz="3200" cap="small" dirty="0" smtClean="0"/>
              <a:t>⨝</a:t>
            </a:r>
            <a:r>
              <a:rPr lang="hu-HU" sz="3200" dirty="0" smtClean="0"/>
              <a:t>S természetes összekapcsolást, majd ehhez hozzáadja az R és az S lógó sorait is. Az előbbi módon hozzáadott sort minden olyan attribútumában ki kell egészíteni egy speciális </a:t>
            </a:r>
            <a:r>
              <a:rPr lang="hu-HU" sz="3200" i="1" dirty="0" smtClean="0"/>
              <a:t>null</a:t>
            </a:r>
            <a:r>
              <a:rPr lang="hu-HU" sz="3200" dirty="0" smtClean="0"/>
              <a:t> szimbólummal (⊥), amellyel a sor ugyan nem rendelkezett, de az összekapcsolás eredményében már szerepel. Megjegyezzük, hogy ⊥ szimbólum a NULL értéknek felel meg SQL-ben.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583" y="1691472"/>
            <a:ext cx="397633" cy="393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231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>
            <a:normAutofit/>
          </a:bodyPr>
          <a:lstStyle/>
          <a:p>
            <a:pPr lvl="0"/>
            <a:r>
              <a:rPr lang="hu-HU" sz="3200" dirty="0" smtClean="0"/>
              <a:t>E1(r1</a:t>
            </a:r>
            <a:r>
              <a:rPr lang="hu-HU" sz="3200" dirty="0"/>
              <a:t>,...,</a:t>
            </a:r>
            <a:r>
              <a:rPr lang="hu-HU" sz="3200" dirty="0" err="1"/>
              <a:t>rk</a:t>
            </a:r>
            <a:r>
              <a:rPr lang="hu-HU" sz="3200" dirty="0"/>
              <a:t>) és E2(r1,...,</a:t>
            </a:r>
            <a:r>
              <a:rPr lang="hu-HU" sz="3200" dirty="0" err="1"/>
              <a:t>rk</a:t>
            </a:r>
            <a:r>
              <a:rPr lang="hu-HU" sz="3200" dirty="0"/>
              <a:t>) </a:t>
            </a:r>
            <a:r>
              <a:rPr lang="hu-HU" sz="3200" b="1" dirty="0"/>
              <a:t>relációs algebrai kifejezések ekvivalensek </a:t>
            </a:r>
            <a:r>
              <a:rPr lang="hu-HU" sz="3200" dirty="0"/>
              <a:t>(E1 </a:t>
            </a:r>
            <a:r>
              <a:rPr lang="hu-HU" sz="3200" b="1" dirty="0">
                <a:sym typeface="Symbol" panose="05050102010706020507" pitchFamily="18" charset="2"/>
              </a:rPr>
              <a:t></a:t>
            </a:r>
            <a:r>
              <a:rPr lang="hu-HU" sz="3200" b="1" dirty="0"/>
              <a:t> </a:t>
            </a:r>
            <a:r>
              <a:rPr lang="hu-HU" sz="3200" dirty="0"/>
              <a:t>E2 ), ha tetszőleges r1,...,</a:t>
            </a:r>
            <a:r>
              <a:rPr lang="hu-HU" sz="3200" dirty="0" err="1"/>
              <a:t>rk</a:t>
            </a:r>
            <a:r>
              <a:rPr lang="hu-HU" sz="3200" dirty="0"/>
              <a:t> relációkat véve E1(r1,...,</a:t>
            </a:r>
            <a:r>
              <a:rPr lang="hu-HU" sz="3200" dirty="0" err="1"/>
              <a:t>rk</a:t>
            </a:r>
            <a:r>
              <a:rPr lang="hu-HU" sz="3200" dirty="0"/>
              <a:t>)=E2(r1,...,</a:t>
            </a:r>
            <a:r>
              <a:rPr lang="hu-HU" sz="3200" dirty="0" err="1"/>
              <a:t>rk</a:t>
            </a:r>
            <a:r>
              <a:rPr lang="hu-HU" sz="3200" dirty="0"/>
              <a:t>).</a:t>
            </a:r>
          </a:p>
          <a:p>
            <a:pPr lvl="0"/>
            <a:r>
              <a:rPr lang="hu-HU" sz="3200" dirty="0"/>
              <a:t>A szabályok olyan állítások, amelyek kifejezések ekvivalenciáját fogalmazzák meg. Bizonyításuk könnyen végiggondolható. </a:t>
            </a:r>
          </a:p>
          <a:p>
            <a:pPr lvl="0"/>
            <a:r>
              <a:rPr lang="hu-HU" sz="3200" dirty="0"/>
              <a:t>Az állítások egy részében a kifejezések szintaktikus helyessége egyben elégséges feltétele is az ekvivalenciának.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81072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34838"/>
            <a:ext cx="10669438" cy="5642125"/>
          </a:xfrm>
        </p:spPr>
        <p:txBody>
          <a:bodyPr/>
          <a:lstStyle/>
          <a:p>
            <a:r>
              <a:rPr lang="hu-HU" dirty="0"/>
              <a:t>Az alap (természetes) külső összekapcsolás elvének létezik több variánsa is.</a:t>
            </a:r>
          </a:p>
          <a:p>
            <a:r>
              <a:rPr lang="hu-HU" cap="small" dirty="0"/>
              <a:t>Az R </a:t>
            </a:r>
            <a:r>
              <a:rPr lang="hu-HU" cap="small" dirty="0" smtClean="0"/>
              <a:t>    </a:t>
            </a:r>
            <a:r>
              <a:rPr lang="hu-HU" sz="4400" cap="small" baseline="-25000" dirty="0" smtClean="0"/>
              <a:t>l</a:t>
            </a:r>
            <a:r>
              <a:rPr lang="hu-HU" cap="small" dirty="0" smtClean="0"/>
              <a:t> </a:t>
            </a:r>
            <a:r>
              <a:rPr lang="hu-HU" cap="small" dirty="0"/>
              <a:t>S </a:t>
            </a:r>
            <a:r>
              <a:rPr lang="hu-HU" i="1" dirty="0"/>
              <a:t>bal oldali külső összekapcsolás</a:t>
            </a:r>
            <a:r>
              <a:rPr lang="hu-HU" dirty="0"/>
              <a:t> annyiban különbözik a külső össze­kapcsolástól, hogy csak a bal oldalon szereplő R argumentum lógó sorainak A szimbólummal kiegészített változatát adjuk hozzá az eredményhez.</a:t>
            </a:r>
          </a:p>
          <a:p>
            <a:r>
              <a:rPr lang="hu-HU" dirty="0"/>
              <a:t>Az </a:t>
            </a:r>
            <a:r>
              <a:rPr lang="hu-HU" dirty="0" smtClean="0"/>
              <a:t>R      </a:t>
            </a:r>
            <a:r>
              <a:rPr lang="hu-HU" sz="4400" i="1" cap="small" baseline="-25000" dirty="0" err="1"/>
              <a:t>r</a:t>
            </a:r>
            <a:r>
              <a:rPr lang="hu-HU" dirty="0"/>
              <a:t> S </a:t>
            </a:r>
            <a:r>
              <a:rPr lang="hu-HU" i="1" dirty="0"/>
              <a:t>jobb oldali külső összekapcsolás</a:t>
            </a:r>
            <a:r>
              <a:rPr lang="hu-HU" dirty="0"/>
              <a:t> annyiban különbözik a külső összekapcsolástól, hogy csak a jobb oldalon szereplő S argumentum lógó sorai­nak ⊥ szimbólummal kiegészített változatát adjuk hozzá az eredményhez.</a:t>
            </a:r>
          </a:p>
          <a:p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21" y="1449238"/>
            <a:ext cx="343529" cy="41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ép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322" y="3071004"/>
            <a:ext cx="344291" cy="5452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60886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391886"/>
            <a:ext cx="11205028" cy="6066971"/>
          </a:xfrm>
        </p:spPr>
        <p:txBody>
          <a:bodyPr/>
          <a:lstStyle/>
          <a:p>
            <a:r>
              <a:rPr lang="hu-HU" dirty="0"/>
              <a:t>A három természetes összekapcsolási műveleten túl a théta-összekapcsolás még hátramaradt, amely során először egy théta-összekapcsolást végzünk, majd az eredményéhez hozzáadjuk azokat a ⊥ szimbólummal kiegészített sorokat is, amelyeket a théta-összekapcsolás feltételének ellenőrzése során nem tudunk a másik reláció egyetlen sorával sem társítani. A </a:t>
            </a:r>
            <a:r>
              <a:rPr lang="hu-HU" dirty="0" smtClean="0"/>
              <a:t>   </a:t>
            </a:r>
            <a:r>
              <a:rPr lang="hu-HU" baseline="-25000" dirty="0"/>
              <a:t>C</a:t>
            </a:r>
            <a:r>
              <a:rPr lang="hu-HU" dirty="0"/>
              <a:t> kifejezést használjuk a C fel­tétellel rendelkező théta-összekapcsolás jelölésére. Ez a művelet is módosítható </a:t>
            </a:r>
            <a:r>
              <a:rPr lang="hu-HU" i="1" dirty="0"/>
              <a:t>L</a:t>
            </a:r>
            <a:r>
              <a:rPr lang="hu-HU" dirty="0"/>
              <a:t> vagy </a:t>
            </a:r>
            <a:r>
              <a:rPr lang="hu-HU" i="1" dirty="0"/>
              <a:t>R</a:t>
            </a:r>
            <a:r>
              <a:rPr lang="hu-HU" dirty="0"/>
              <a:t> segítségével bal vagy jobb oldali külső összekapcsolássá.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7" name="Kép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043" y="2289423"/>
            <a:ext cx="289974" cy="347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731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44042" y="2159420"/>
            <a:ext cx="3354238" cy="1325563"/>
          </a:xfrm>
        </p:spPr>
        <p:txBody>
          <a:bodyPr/>
          <a:lstStyle/>
          <a:p>
            <a:pPr algn="ctr"/>
            <a:r>
              <a:rPr lang="hu-HU" dirty="0" smtClean="0"/>
              <a:t>Gyakorlat 03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56435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4619" y="517585"/>
            <a:ext cx="10783019" cy="565937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b="1" dirty="0" smtClean="0"/>
              <a:t>Feladat</a:t>
            </a:r>
            <a:r>
              <a:rPr lang="hu-HU" dirty="0" smtClean="0"/>
              <a:t>: Ez a példa, a II. világháború csatahajóival(</a:t>
            </a:r>
            <a:r>
              <a:rPr lang="hu-HU" dirty="0" err="1" smtClean="0"/>
              <a:t>bb</a:t>
            </a:r>
            <a:r>
              <a:rPr lang="hu-HU" dirty="0" smtClean="0"/>
              <a:t>) és cirkálóival (</a:t>
            </a:r>
            <a:r>
              <a:rPr lang="hu-HU" dirty="0" err="1" smtClean="0"/>
              <a:t>bc</a:t>
            </a:r>
            <a:r>
              <a:rPr lang="hu-HU" dirty="0" smtClean="0"/>
              <a:t>) foglalkozik, és a következő sémájú relációkat tartalmazza: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dirty="0" smtClean="0"/>
              <a:t>    Hajóosztályok(osztály, típus, ország, </a:t>
            </a:r>
            <a:r>
              <a:rPr lang="hu-HU" dirty="0" err="1" smtClean="0"/>
              <a:t>ágyúkSzáma</a:t>
            </a:r>
            <a:r>
              <a:rPr lang="hu-HU" dirty="0" smtClean="0"/>
              <a:t>, kaliber, vízkiszorítás)</a:t>
            </a:r>
            <a:br>
              <a:rPr lang="hu-HU" dirty="0" smtClean="0"/>
            </a:br>
            <a:r>
              <a:rPr lang="hu-HU" dirty="0" smtClean="0"/>
              <a:t>    Hajók(hajónév, osztály, felavatva)</a:t>
            </a:r>
            <a:br>
              <a:rPr lang="hu-HU" dirty="0" smtClean="0"/>
            </a:br>
            <a:r>
              <a:rPr lang="hu-HU" dirty="0" smtClean="0"/>
              <a:t>    Csaták(csatanév, dátum)</a:t>
            </a:r>
            <a:br>
              <a:rPr lang="hu-HU" dirty="0" smtClean="0"/>
            </a:br>
            <a:r>
              <a:rPr lang="hu-HU" dirty="0" smtClean="0"/>
              <a:t>    Kimenetelek(hajónév, csatanév, eredmény)</a:t>
            </a:r>
            <a:br>
              <a:rPr lang="hu-HU" dirty="0" smtClean="0"/>
            </a:br>
            <a:r>
              <a:rPr lang="hu-HU" dirty="0" smtClean="0"/>
              <a:t>1. Melyek azok a hajók, amelyeket 1921 előtt avattak fel?</a:t>
            </a: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2. Adjuk meg azokat a hajóosztályokat a gyártó országok nevével együtt, amelyeknek az ágyúi legalább 16-os kaliberűek.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3. Adjuk meg a </a:t>
            </a:r>
            <a:r>
              <a:rPr lang="hu-HU" dirty="0" err="1" smtClean="0"/>
              <a:t>Denmark</a:t>
            </a:r>
            <a:r>
              <a:rPr lang="hu-HU" dirty="0" smtClean="0"/>
              <a:t> </a:t>
            </a:r>
            <a:r>
              <a:rPr lang="hu-HU" dirty="0" err="1" smtClean="0"/>
              <a:t>Strait-csatában</a:t>
            </a:r>
            <a:r>
              <a:rPr lang="hu-HU" dirty="0" smtClean="0"/>
              <a:t> elsüllyedt hajók nevét.</a:t>
            </a: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4. Adjuk meg az adatbázisban szereplő összes hadihajó nevét. (Ne feledjük, hogy a Hajók relációban nem feltétlenül szerepel az összes hajó!)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5. Melyek azok az országok, amelyeknek csatahajóik is és cirkálóhajóik is voltak?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 smtClean="0"/>
              <a:t>6. Melyik hajó melyik országban készült?</a:t>
            </a:r>
          </a:p>
        </p:txBody>
      </p:sp>
    </p:spTree>
    <p:extLst>
      <p:ext uri="{BB962C8B-B14F-4D97-AF65-F5344CB8AC3E}">
        <p14:creationId xmlns:p14="http://schemas.microsoft.com/office/powerpoint/2010/main" val="7428547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4619" y="517585"/>
            <a:ext cx="10783019" cy="5659378"/>
          </a:xfrm>
        </p:spPr>
        <p:txBody>
          <a:bodyPr>
            <a:normAutofit fontScale="92500" lnSpcReduction="10000"/>
          </a:bodyPr>
          <a:lstStyle/>
          <a:p>
            <a:pPr marL="450850" indent="-4508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dirty="0" smtClean="0"/>
              <a:t>7.  Adjuk meg a </a:t>
            </a:r>
            <a:r>
              <a:rPr lang="hu-HU" dirty="0" err="1" smtClean="0"/>
              <a:t>Guadalcanal</a:t>
            </a:r>
            <a:r>
              <a:rPr lang="hu-HU" dirty="0" smtClean="0"/>
              <a:t> csatában részt vett hajók nevét, vízkiszorítását és ágyúi­nak a számát.</a:t>
            </a:r>
          </a:p>
          <a:p>
            <a:pPr marL="0" indent="0">
              <a:buNone/>
            </a:pPr>
            <a:r>
              <a:rPr lang="hu-HU" dirty="0" smtClean="0"/>
              <a:t>8.   Soroljuk fel a biztosan 1943 előtt épült hajókat!</a:t>
            </a:r>
          </a:p>
          <a:p>
            <a:pPr marL="0" indent="0">
              <a:buNone/>
            </a:pPr>
            <a:r>
              <a:rPr lang="hu-HU" dirty="0" smtClean="0"/>
              <a:t>9.   Melyik csatában volt mindenféle eredmény?</a:t>
            </a:r>
          </a:p>
          <a:p>
            <a:pPr marL="0" indent="0">
              <a:buNone/>
            </a:pPr>
            <a:r>
              <a:rPr lang="hu-HU" dirty="0" smtClean="0"/>
              <a:t>10. Melyik években avattak legalább 3 hajót?</a:t>
            </a:r>
          </a:p>
          <a:p>
            <a:pPr marL="542925" indent="-542925">
              <a:buNone/>
            </a:pPr>
            <a:r>
              <a:rPr lang="hu-HU" dirty="0" smtClean="0"/>
              <a:t>11.  Az 1921-es washingtoni egyezmény betiltotta a 35 000 tonnánál súlyosabb hajókat. Adjuk meg azokat a hajókat, amelyek megszegték az egyezményt.</a:t>
            </a:r>
          </a:p>
          <a:p>
            <a:pPr marL="542925" indent="-542925">
              <a:buNone/>
            </a:pPr>
            <a:r>
              <a:rPr lang="hu-HU" dirty="0" smtClean="0"/>
              <a:t>12.  Adjuk meg azokat a hajókat, amelyek "újjáéledtek", azaz egyszer már megsérültek egy csatában, de egy későbbi csatában újra harcoltak.</a:t>
            </a:r>
          </a:p>
          <a:p>
            <a:pPr marL="542925" indent="-542925">
              <a:buNone/>
            </a:pPr>
            <a:r>
              <a:rPr lang="hu-HU" dirty="0" smtClean="0"/>
              <a:t>13.  Adjuk meg azokat az osztályokat, amelyekbe csak egyetlenegy hajó tartozik.</a:t>
            </a:r>
          </a:p>
          <a:p>
            <a:pPr marL="0" indent="0">
              <a:buNone/>
            </a:pPr>
            <a:r>
              <a:rPr lang="hu-HU" dirty="0" smtClean="0"/>
              <a:t>14.  Évenkénti bontásban hány hajót avattak?</a:t>
            </a:r>
          </a:p>
          <a:p>
            <a:pPr marL="0" indent="0">
              <a:buNone/>
            </a:pPr>
            <a:r>
              <a:rPr lang="hu-HU" dirty="0" smtClean="0"/>
              <a:t>15.  Mely hajóosztályból mikor avatták az utolsó hajót?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2727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2609" y="543339"/>
            <a:ext cx="10853530" cy="16035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A 3 szintű ANSI/SPARC architektúra</a:t>
            </a:r>
          </a:p>
          <a:p>
            <a:pPr defTabSz="715963">
              <a:lnSpc>
                <a:spcPct val="110000"/>
              </a:lnSpc>
              <a:spcBef>
                <a:spcPts val="0"/>
              </a:spcBef>
            </a:pPr>
            <a:r>
              <a:rPr lang="hu-HU" sz="2200" dirty="0" smtClean="0"/>
              <a:t>Logikai</a:t>
            </a:r>
            <a:r>
              <a:rPr lang="hu-HU" sz="2200" dirty="0"/>
              <a:t>	(külső, a felhasználói szemléletnek megfelelő szinten, nézetek)</a:t>
            </a:r>
          </a:p>
          <a:p>
            <a:pPr defTabSz="715963">
              <a:lnSpc>
                <a:spcPct val="110000"/>
              </a:lnSpc>
              <a:spcBef>
                <a:spcPts val="0"/>
              </a:spcBef>
            </a:pPr>
            <a:r>
              <a:rPr lang="hu-HU" sz="2200" dirty="0" smtClean="0"/>
              <a:t>Fogalmi</a:t>
            </a:r>
            <a:r>
              <a:rPr lang="hu-HU" sz="2200" dirty="0"/>
              <a:t>	(</a:t>
            </a:r>
            <a:r>
              <a:rPr lang="hu-HU" sz="2200" dirty="0" err="1"/>
              <a:t>conceptual</a:t>
            </a:r>
            <a:r>
              <a:rPr lang="hu-HU" sz="2200" dirty="0"/>
              <a:t>) (absztrakt, szintetizálja az összes felhasználói szemléletet)</a:t>
            </a:r>
          </a:p>
          <a:p>
            <a:pPr defTabSz="715963">
              <a:lnSpc>
                <a:spcPct val="110000"/>
              </a:lnSpc>
              <a:spcBef>
                <a:spcPts val="0"/>
              </a:spcBef>
            </a:pPr>
            <a:r>
              <a:rPr lang="hu-HU" sz="2200" dirty="0" smtClean="0"/>
              <a:t>Fizikai</a:t>
            </a:r>
            <a:r>
              <a:rPr lang="hu-HU" sz="2200" dirty="0"/>
              <a:t>	(belső, az adatbázis valamilyen fizikai adatstruktúrában letárolva a </a:t>
            </a:r>
            <a:r>
              <a:rPr lang="hu-HU" sz="2200" dirty="0" smtClean="0"/>
              <a:t>háttértárolón</a:t>
            </a:r>
            <a:r>
              <a:rPr lang="hu-HU" sz="2200" dirty="0"/>
              <a:t>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52870" y="2146852"/>
            <a:ext cx="7911547" cy="421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9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1886" y="501058"/>
            <a:ext cx="11509827" cy="5696541"/>
          </a:xfrm>
        </p:spPr>
        <p:txBody>
          <a:bodyPr>
            <a:normAutofit/>
          </a:bodyPr>
          <a:lstStyle/>
          <a:p>
            <a:pPr lvl="0"/>
            <a:r>
              <a:rPr lang="hu-HU" b="1" dirty="0"/>
              <a:t>Kommutativitás </a:t>
            </a:r>
            <a:r>
              <a:rPr lang="hu-HU" sz="2500" b="1" dirty="0"/>
              <a:t>(szorzás, természetes összekapcsolás, théta-összekapcsolás)</a:t>
            </a:r>
            <a:endParaRPr lang="hu-HU" sz="2500" dirty="0"/>
          </a:p>
          <a:p>
            <a:pPr lvl="1"/>
            <a:r>
              <a:rPr lang="hu-HU" sz="2800" b="1" dirty="0"/>
              <a:t>E1 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E2 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b="1" dirty="0" err="1"/>
              <a:t>E2</a:t>
            </a:r>
            <a:r>
              <a:rPr lang="hu-HU" sz="2800" b="1" dirty="0"/>
              <a:t> 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E1</a:t>
            </a:r>
            <a:endParaRPr lang="hu-HU" sz="2800" dirty="0"/>
          </a:p>
          <a:p>
            <a:pPr lvl="1"/>
            <a:r>
              <a:rPr lang="hu-HU" sz="2800" b="1" dirty="0"/>
              <a:t>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E2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b="1" dirty="0" err="1"/>
              <a:t>E2</a:t>
            </a:r>
            <a:r>
              <a:rPr lang="hu-HU" sz="2800" b="1" dirty="0"/>
              <a:t>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E1</a:t>
            </a:r>
            <a:endParaRPr lang="hu-HU" sz="2800" dirty="0"/>
          </a:p>
          <a:p>
            <a:pPr lvl="1"/>
            <a:r>
              <a:rPr lang="hu-HU" sz="2800" b="1" dirty="0"/>
              <a:t>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E2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b="1" dirty="0" err="1"/>
              <a:t>E2</a:t>
            </a:r>
            <a:r>
              <a:rPr lang="hu-HU" sz="2800" b="1" dirty="0"/>
              <a:t>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E1</a:t>
            </a:r>
            <a:endParaRPr lang="hu-HU" sz="2800" dirty="0"/>
          </a:p>
          <a:p>
            <a:pPr marL="0" indent="0">
              <a:lnSpc>
                <a:spcPct val="50000"/>
              </a:lnSpc>
              <a:buNone/>
            </a:pPr>
            <a:r>
              <a:rPr lang="hu-HU" dirty="0"/>
              <a:t>            </a:t>
            </a:r>
            <a:r>
              <a:rPr lang="hu-HU" dirty="0" smtClean="0"/>
              <a:t>     </a:t>
            </a:r>
            <a:r>
              <a:rPr lang="hu-HU" dirty="0">
                <a:sym typeface="Symbol" panose="05050102010706020507" pitchFamily="18" charset="2"/>
              </a:rPr>
              <a:t></a:t>
            </a:r>
            <a:r>
              <a:rPr lang="hu-HU" dirty="0"/>
              <a:t>                </a:t>
            </a:r>
            <a:r>
              <a:rPr lang="hu-HU" dirty="0" smtClean="0"/>
              <a:t>   </a:t>
            </a:r>
            <a:r>
              <a:rPr lang="hu-HU" dirty="0">
                <a:sym typeface="Symbol" panose="05050102010706020507" pitchFamily="18" charset="2"/>
              </a:rPr>
              <a:t></a:t>
            </a:r>
            <a:endParaRPr lang="hu-HU" dirty="0"/>
          </a:p>
          <a:p>
            <a:pPr lvl="0"/>
            <a:r>
              <a:rPr lang="hu-HU" b="1" dirty="0"/>
              <a:t>Asszociativitás</a:t>
            </a:r>
            <a:r>
              <a:rPr lang="hu-HU" sz="2400" b="1" dirty="0"/>
              <a:t> </a:t>
            </a:r>
            <a:r>
              <a:rPr lang="hu-HU" sz="2500" b="1" dirty="0"/>
              <a:t>(szorzás, természetes összekapcsolás, théta-összekapcsolás)</a:t>
            </a:r>
            <a:endParaRPr lang="hu-HU" sz="2500" dirty="0"/>
          </a:p>
          <a:p>
            <a:pPr lvl="1"/>
            <a:r>
              <a:rPr lang="hu-HU" sz="2800" b="1" dirty="0"/>
              <a:t>(E1 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 E2) 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E3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 E1 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 (E2 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 E3)</a:t>
            </a:r>
            <a:endParaRPr lang="hu-HU" sz="2800" dirty="0"/>
          </a:p>
          <a:p>
            <a:pPr lvl="1"/>
            <a:r>
              <a:rPr lang="hu-HU" sz="2800" b="1" dirty="0"/>
              <a:t>(E1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E2)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E3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(E2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E3)</a:t>
            </a:r>
            <a:endParaRPr lang="hu-HU" sz="2800" dirty="0"/>
          </a:p>
          <a:p>
            <a:pPr lvl="1"/>
            <a:r>
              <a:rPr lang="hu-HU" sz="2800" b="1" dirty="0"/>
              <a:t>(E1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E2)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E3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E1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(E2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E3)</a:t>
            </a:r>
            <a:endParaRPr lang="hu-HU" sz="2800" dirty="0"/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hu-HU" dirty="0"/>
              <a:t>          </a:t>
            </a:r>
            <a:r>
              <a:rPr lang="hu-HU" dirty="0" smtClean="0"/>
              <a:t>         </a:t>
            </a:r>
            <a:r>
              <a:rPr lang="hu-HU" dirty="0" smtClean="0">
                <a:sym typeface="Symbol" panose="05050102010706020507" pitchFamily="18" charset="2"/>
              </a:rPr>
              <a:t></a:t>
            </a:r>
            <a:r>
              <a:rPr lang="hu-HU" dirty="0" smtClean="0"/>
              <a:t>            </a:t>
            </a:r>
            <a:r>
              <a:rPr lang="hu-HU" dirty="0" smtClean="0">
                <a:sym typeface="Symbol" panose="05050102010706020507" pitchFamily="18" charset="2"/>
              </a:rPr>
              <a:t></a:t>
            </a:r>
            <a:r>
              <a:rPr lang="hu-HU" dirty="0" smtClean="0"/>
              <a:t>                  </a:t>
            </a:r>
            <a:r>
              <a:rPr lang="hu-HU" dirty="0" smtClean="0">
                <a:sym typeface="Symbol" panose="05050102010706020507" pitchFamily="18" charset="2"/>
              </a:rPr>
              <a:t></a:t>
            </a:r>
            <a:r>
              <a:rPr lang="hu-HU" dirty="0" smtClean="0"/>
              <a:t>           </a:t>
            </a:r>
            <a:r>
              <a:rPr lang="hu-HU" dirty="0" smtClean="0">
                <a:sym typeface="Symbol" panose="05050102010706020507" pitchFamily="18" charset="2"/>
              </a:rPr>
              <a:t>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568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377372"/>
            <a:ext cx="11480800" cy="6037942"/>
          </a:xfrm>
        </p:spPr>
        <p:txBody>
          <a:bodyPr/>
          <a:lstStyle/>
          <a:p>
            <a:pPr lvl="0"/>
            <a:r>
              <a:rPr lang="hu-HU" b="1" dirty="0"/>
              <a:t>Vetítések összevonása, bővítése</a:t>
            </a:r>
            <a:endParaRPr lang="hu-HU" sz="2400" dirty="0"/>
          </a:p>
          <a:p>
            <a:pPr lvl="1"/>
            <a:r>
              <a:rPr lang="hu-HU" sz="2800" dirty="0"/>
              <a:t>Legyen </a:t>
            </a:r>
            <a:r>
              <a:rPr lang="hu-HU" sz="2800" u="sng" dirty="0"/>
              <a:t>A</a:t>
            </a:r>
            <a:r>
              <a:rPr lang="hu-HU" sz="2800" dirty="0"/>
              <a:t> és </a:t>
            </a:r>
            <a:r>
              <a:rPr lang="hu-HU" sz="2800" u="sng" dirty="0"/>
              <a:t>B</a:t>
            </a:r>
            <a:r>
              <a:rPr lang="hu-HU" sz="2800" dirty="0"/>
              <a:t> két részhalmaza az E reláció oszlopainak úgy, hogy </a:t>
            </a:r>
            <a:r>
              <a:rPr lang="hu-HU" sz="2800" b="1" u="sng" dirty="0"/>
              <a:t>A</a:t>
            </a:r>
            <a:r>
              <a:rPr lang="hu-HU" sz="2800" b="1" dirty="0"/>
              <a:t> </a:t>
            </a:r>
            <a:r>
              <a:rPr lang="hu-HU" sz="2800" b="1" dirty="0">
                <a:sym typeface="Symbol" panose="05050102010706020507" pitchFamily="18" charset="2"/>
              </a:rPr>
              <a:t></a:t>
            </a:r>
            <a:r>
              <a:rPr lang="hu-HU" sz="2800" b="1" dirty="0"/>
              <a:t> </a:t>
            </a:r>
            <a:r>
              <a:rPr lang="hu-HU" sz="2800" b="1" u="sng" dirty="0"/>
              <a:t>B</a:t>
            </a:r>
            <a:r>
              <a:rPr lang="hu-HU" sz="2800" b="1" dirty="0"/>
              <a:t>. </a:t>
            </a:r>
            <a:endParaRPr lang="hu-HU" sz="2800" dirty="0"/>
          </a:p>
          <a:p>
            <a:pPr lvl="1"/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B</a:t>
            </a:r>
            <a:r>
              <a:rPr lang="hu-HU" sz="2800" b="1" dirty="0"/>
              <a:t>(E))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(E).</a:t>
            </a:r>
            <a:endParaRPr lang="hu-HU" sz="2800" dirty="0"/>
          </a:p>
          <a:p>
            <a:pPr lvl="0"/>
            <a:r>
              <a:rPr lang="hu-HU" b="1" dirty="0"/>
              <a:t>Kiválasztások felcserélhetősége, felbontása</a:t>
            </a:r>
            <a:endParaRPr lang="hu-HU" sz="2400" dirty="0"/>
          </a:p>
          <a:p>
            <a:pPr lvl="1"/>
            <a:r>
              <a:rPr lang="hu-HU" sz="2800" dirty="0"/>
              <a:t>Legyen F1 és F2 az E reláció oszlopain értelmezett kiválasztási feltétel.</a:t>
            </a:r>
          </a:p>
          <a:p>
            <a:pPr lvl="1"/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F1</a:t>
            </a:r>
            <a:r>
              <a:rPr lang="hu-HU" sz="2800" baseline="-25000" dirty="0">
                <a:sym typeface="Symbol" panose="05050102010706020507" pitchFamily="18" charset="2"/>
              </a:rPr>
              <a:t></a:t>
            </a:r>
            <a:r>
              <a:rPr lang="hu-HU" sz="2800" b="1" baseline="-25000" dirty="0"/>
              <a:t>F2</a:t>
            </a:r>
            <a:r>
              <a:rPr lang="hu-HU" sz="2800" b="1" dirty="0"/>
              <a:t>(E)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F1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F2</a:t>
            </a:r>
            <a:r>
              <a:rPr lang="hu-HU" sz="2800" b="1" dirty="0"/>
              <a:t>(E))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F2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F1</a:t>
            </a:r>
            <a:r>
              <a:rPr lang="hu-HU" sz="2800" b="1" dirty="0"/>
              <a:t>(E)).</a:t>
            </a:r>
            <a:endParaRPr lang="hu-HU" sz="2800" dirty="0"/>
          </a:p>
          <a:p>
            <a:pPr lvl="0"/>
            <a:r>
              <a:rPr lang="hu-HU" b="1" dirty="0"/>
              <a:t>Kiválasztás és vetítés felcserélhetősége</a:t>
            </a:r>
            <a:endParaRPr lang="hu-HU" sz="2400" dirty="0"/>
          </a:p>
          <a:p>
            <a:pPr lvl="1">
              <a:lnSpc>
                <a:spcPct val="100000"/>
              </a:lnSpc>
            </a:pPr>
            <a:r>
              <a:rPr lang="hu-HU" sz="2700" dirty="0"/>
              <a:t>Legyen F az E relációnak csak az </a:t>
            </a:r>
            <a:r>
              <a:rPr lang="hu-HU" sz="2700" u="sng" dirty="0"/>
              <a:t>A</a:t>
            </a:r>
            <a:r>
              <a:rPr lang="hu-HU" sz="2700" dirty="0"/>
              <a:t> oszlopain értelmezett kiválasztási feltétel</a:t>
            </a:r>
            <a:r>
              <a:rPr lang="hu-HU" sz="28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(E))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(E)).</a:t>
            </a:r>
            <a:endParaRPr lang="hu-HU" sz="2800" dirty="0"/>
          </a:p>
          <a:p>
            <a:pPr lvl="1">
              <a:lnSpc>
                <a:spcPct val="100000"/>
              </a:lnSpc>
            </a:pPr>
            <a:r>
              <a:rPr lang="hu-HU" sz="2800" dirty="0"/>
              <a:t>Általánosabban: Legyen F az E relációnak csak az </a:t>
            </a:r>
            <a:r>
              <a:rPr lang="hu-HU" sz="2800" b="1" u="sng" dirty="0"/>
              <a:t>A</a:t>
            </a:r>
            <a:r>
              <a:rPr lang="hu-HU" sz="2800" b="1" dirty="0">
                <a:sym typeface="Symbol" panose="05050102010706020507" pitchFamily="18" charset="2"/>
              </a:rPr>
              <a:t></a:t>
            </a:r>
            <a:r>
              <a:rPr lang="hu-HU" sz="2800" b="1" u="sng" dirty="0"/>
              <a:t>B</a:t>
            </a:r>
            <a:r>
              <a:rPr lang="hu-HU" sz="2800" dirty="0"/>
              <a:t> oszlopain értelmezett kiválasztási feltétel, ahol </a:t>
            </a:r>
            <a:r>
              <a:rPr lang="hu-HU" sz="2800" b="1" u="sng" dirty="0"/>
              <a:t>A</a:t>
            </a:r>
            <a:r>
              <a:rPr lang="hu-HU" sz="2800" b="1" dirty="0">
                <a:sym typeface="Symbol" panose="05050102010706020507" pitchFamily="18" charset="2"/>
              </a:rPr>
              <a:t></a:t>
            </a:r>
            <a:r>
              <a:rPr lang="hu-HU" sz="2800" b="1" u="sng" dirty="0"/>
              <a:t>B</a:t>
            </a:r>
            <a:r>
              <a:rPr lang="hu-HU" sz="2800" b="1" dirty="0"/>
              <a:t>=</a:t>
            </a:r>
            <a:r>
              <a:rPr lang="hu-HU" sz="2800" b="1" dirty="0">
                <a:sym typeface="Symbol" panose="05050102010706020507" pitchFamily="18" charset="2"/>
              </a:rPr>
              <a:t></a:t>
            </a:r>
            <a:r>
              <a:rPr lang="hu-HU" sz="2800" b="1" dirty="0"/>
              <a:t>.</a:t>
            </a:r>
            <a:endParaRPr lang="hu-HU" sz="28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(E))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aseline="-25000" dirty="0">
                <a:sym typeface="Symbol" panose="05050102010706020507" pitchFamily="18" charset="2"/>
              </a:rPr>
              <a:t></a:t>
            </a:r>
            <a:r>
              <a:rPr lang="hu-HU" sz="2800" b="1" u="sng" baseline="-25000" dirty="0"/>
              <a:t>B</a:t>
            </a:r>
            <a:r>
              <a:rPr lang="hu-HU" sz="2800" b="1" dirty="0"/>
              <a:t>(E)))</a:t>
            </a:r>
            <a:r>
              <a:rPr lang="hu-HU" sz="2800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279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8343" y="275771"/>
            <a:ext cx="11582400" cy="4963886"/>
          </a:xfrm>
        </p:spPr>
        <p:txBody>
          <a:bodyPr>
            <a:normAutofit/>
          </a:bodyPr>
          <a:lstStyle/>
          <a:p>
            <a:pPr lvl="0"/>
            <a:r>
              <a:rPr lang="hu-HU" sz="2400" b="1" dirty="0"/>
              <a:t>Kiválasztás és szorzás felcserélhetősége</a:t>
            </a:r>
            <a:endParaRPr lang="hu-HU" sz="2400" dirty="0"/>
          </a:p>
          <a:p>
            <a:pPr lvl="1"/>
            <a:r>
              <a:rPr lang="hu-HU" dirty="0"/>
              <a:t>Legyen F az E1 reláció oszlopainak egy részhalmazán értelmezett kiválasztási feltétel.</a:t>
            </a:r>
          </a:p>
          <a:p>
            <a:pPr lvl="1"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(E1)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E2.</a:t>
            </a:r>
            <a:endParaRPr lang="hu-HU" sz="2800" dirty="0"/>
          </a:p>
          <a:p>
            <a:pPr lvl="1"/>
            <a:r>
              <a:rPr lang="hu-HU" sz="2800" dirty="0"/>
              <a:t>Speciálisan: Legyen i=1,2 esetén Fi az </a:t>
            </a:r>
            <a:r>
              <a:rPr lang="hu-HU" sz="2800" dirty="0" err="1"/>
              <a:t>Ei</a:t>
            </a:r>
            <a:r>
              <a:rPr lang="hu-HU" sz="2800" dirty="0"/>
              <a:t> reláció oszlopainak egy részhalmazán értelmezett kiválasztási feltétel, legyen továbbá </a:t>
            </a:r>
            <a:r>
              <a:rPr lang="hu-HU" sz="2800" b="1" dirty="0"/>
              <a:t>F=F1</a:t>
            </a:r>
            <a:r>
              <a:rPr lang="hu-HU" sz="2800" b="1" dirty="0">
                <a:sym typeface="Symbol" panose="05050102010706020507" pitchFamily="18" charset="2"/>
              </a:rPr>
              <a:t></a:t>
            </a:r>
            <a:r>
              <a:rPr lang="hu-HU" sz="2800" b="1" dirty="0"/>
              <a:t>F2</a:t>
            </a:r>
            <a:r>
              <a:rPr lang="hu-HU" sz="2800" dirty="0"/>
              <a:t>.</a:t>
            </a:r>
          </a:p>
          <a:p>
            <a:pPr lvl="1"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F1</a:t>
            </a:r>
            <a:r>
              <a:rPr lang="hu-HU" sz="2800" b="1" dirty="0"/>
              <a:t>(E1)</a:t>
            </a:r>
            <a:r>
              <a:rPr lang="hu-HU" sz="2800" dirty="0">
                <a:sym typeface="Symbol" panose="05050102010706020507" pitchFamily="18" charset="2"/>
              </a:rPr>
              <a:t></a:t>
            </a:r>
            <a:r>
              <a:rPr lang="hu-HU" sz="2800" b="1" baseline="-25000" dirty="0"/>
              <a:t>F2</a:t>
            </a:r>
            <a:r>
              <a:rPr lang="hu-HU" sz="2800" b="1" dirty="0"/>
              <a:t>(E2)</a:t>
            </a:r>
            <a:r>
              <a:rPr lang="hu-HU" sz="2800" dirty="0"/>
              <a:t>.</a:t>
            </a:r>
          </a:p>
          <a:p>
            <a:pPr lvl="1"/>
            <a:r>
              <a:rPr lang="hu-HU" sz="2800" dirty="0"/>
              <a:t>Általánosabban: Legyen F1 az E1 reláció oszlopainak egy részhalmazán értelmezett kiválasztási feltétel, legyen F2 az E1</a:t>
            </a:r>
            <a:r>
              <a:rPr lang="hu-HU" sz="2800" b="1" dirty="0">
                <a:sym typeface="Symbol" panose="05050102010706020507" pitchFamily="18" charset="2"/>
              </a:rPr>
              <a:t></a:t>
            </a:r>
            <a:r>
              <a:rPr lang="hu-HU" sz="2800" dirty="0"/>
              <a:t>E2 reláció oszlopainak egy részhalmazán értelmezett kiválasztási feltétel, úgy hogy mindkét sémából legalább egy oszlop szerepel benne, legyen továbbá </a:t>
            </a:r>
            <a:r>
              <a:rPr lang="hu-HU" sz="2800" b="1" dirty="0"/>
              <a:t>F=F1</a:t>
            </a:r>
            <a:r>
              <a:rPr lang="hu-HU" sz="2800" b="1" dirty="0">
                <a:sym typeface="Symbol" panose="05050102010706020507" pitchFamily="18" charset="2"/>
              </a:rPr>
              <a:t></a:t>
            </a:r>
            <a:r>
              <a:rPr lang="hu-HU" sz="2800" b="1" dirty="0"/>
              <a:t>F2</a:t>
            </a:r>
            <a:r>
              <a:rPr lang="hu-HU" sz="2800" dirty="0"/>
              <a:t>.</a:t>
            </a:r>
          </a:p>
          <a:p>
            <a:pPr lvl="1"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F2</a:t>
            </a:r>
            <a:r>
              <a:rPr lang="hu-HU" sz="2800" b="1" dirty="0"/>
              <a:t> (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F1</a:t>
            </a:r>
            <a:r>
              <a:rPr lang="hu-HU" sz="2800" b="1" dirty="0"/>
              <a:t>(E1)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</a:t>
            </a:r>
            <a:r>
              <a:rPr lang="hu-HU" sz="2800" b="1" dirty="0" smtClean="0"/>
              <a:t>)</a:t>
            </a:r>
            <a:r>
              <a:rPr lang="hu-HU" sz="2800" dirty="0" smtClean="0"/>
              <a:t>.</a:t>
            </a:r>
            <a:endParaRPr lang="hu-HU" sz="2800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767" y="4905829"/>
            <a:ext cx="4503262" cy="850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767" y="5755872"/>
            <a:ext cx="5751490" cy="845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380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7371" y="203200"/>
            <a:ext cx="11408229" cy="6357257"/>
          </a:xfrm>
        </p:spPr>
        <p:txBody>
          <a:bodyPr/>
          <a:lstStyle/>
          <a:p>
            <a:pPr lvl="0"/>
            <a:r>
              <a:rPr lang="hu-HU" sz="3200" b="1" dirty="0"/>
              <a:t>Kiválasztás és egyesítés felcserélhetősége</a:t>
            </a:r>
            <a:endParaRPr lang="hu-HU" dirty="0"/>
          </a:p>
          <a:p>
            <a:pPr lvl="1"/>
            <a:r>
              <a:rPr lang="hu-HU" sz="2800" dirty="0"/>
              <a:t>Legyen E1, E2 relációk sémája megegyező, és F a közös sémán értelmezett kiválasztási feltétel.</a:t>
            </a:r>
            <a:endParaRPr lang="hu-HU" dirty="0"/>
          </a:p>
          <a:p>
            <a:pPr lvl="1"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</a:t>
            </a:r>
            <a:r>
              <a:rPr lang="hu-HU" sz="2800" dirty="0">
                <a:sym typeface="Symbol" panose="05050102010706020507" pitchFamily="18" charset="2"/>
              </a:rPr>
              <a:t></a:t>
            </a:r>
            <a:r>
              <a:rPr lang="hu-HU" sz="2800" b="1" dirty="0"/>
              <a:t>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(E1)</a:t>
            </a:r>
            <a:r>
              <a:rPr lang="hu-HU" sz="2800" dirty="0">
                <a:sym typeface="Symbol" panose="05050102010706020507" pitchFamily="18" charset="2"/>
              </a:rPr>
              <a:t>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(E2).</a:t>
            </a:r>
            <a:endParaRPr lang="hu-HU" dirty="0"/>
          </a:p>
          <a:p>
            <a:pPr lvl="0"/>
            <a:r>
              <a:rPr lang="hu-HU" sz="3200" b="1" dirty="0"/>
              <a:t>Kiválasztás és kivonás felcserélhetősége</a:t>
            </a:r>
            <a:endParaRPr lang="hu-HU" dirty="0"/>
          </a:p>
          <a:p>
            <a:pPr lvl="1"/>
            <a:r>
              <a:rPr lang="hu-HU" sz="2800" dirty="0"/>
              <a:t>Legyen E1, E2 relációk sémája megegyező, és F a közös sémán értelmezett kiválasztási feltétel.</a:t>
            </a:r>
            <a:endParaRPr lang="hu-HU" dirty="0"/>
          </a:p>
          <a:p>
            <a:pPr lvl="1"/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(E1 - 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(E1) - </a:t>
            </a:r>
            <a:r>
              <a:rPr lang="hu-HU" sz="28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(E2)</a:t>
            </a:r>
            <a:r>
              <a:rPr lang="hu-HU" sz="2800" dirty="0"/>
              <a:t>.</a:t>
            </a:r>
            <a:endParaRPr lang="hu-HU" dirty="0"/>
          </a:p>
          <a:p>
            <a:pPr lvl="0"/>
            <a:r>
              <a:rPr lang="hu-HU" sz="3200" b="1" dirty="0"/>
              <a:t>Kiválasztás és természetes összekapcsolás felcserélhetősége</a:t>
            </a:r>
            <a:endParaRPr lang="hu-HU" dirty="0"/>
          </a:p>
          <a:p>
            <a:pPr lvl="1"/>
            <a:r>
              <a:rPr lang="hu-HU" sz="2800" dirty="0"/>
              <a:t>Legyen F az E1 és E2 közös oszlopainak egy részhalmazán értelmezett kiválasztási feltétel.</a:t>
            </a:r>
            <a:endParaRPr lang="hu-HU" dirty="0"/>
          </a:p>
          <a:p>
            <a:pPr lvl="1">
              <a:spcBef>
                <a:spcPts val="0"/>
              </a:spcBef>
            </a:pPr>
            <a:r>
              <a:rPr lang="hu-HU" sz="2800" dirty="0"/>
              <a:t>Ekkor 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(E1) |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| </a:t>
            </a:r>
            <a:r>
              <a:rPr lang="hu-HU" sz="4000" dirty="0">
                <a:sym typeface="Symbol" panose="05050102010706020507" pitchFamily="18" charset="2"/>
              </a:rPr>
              <a:t></a:t>
            </a:r>
            <a:r>
              <a:rPr lang="hu-HU" sz="2800" b="1" baseline="-25000" dirty="0"/>
              <a:t>F</a:t>
            </a:r>
            <a:r>
              <a:rPr lang="hu-HU" sz="2800" b="1" dirty="0"/>
              <a:t>(E2)</a:t>
            </a:r>
            <a:r>
              <a:rPr lang="hu-HU" sz="2800" dirty="0"/>
              <a:t>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618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344124"/>
            <a:ext cx="11176000" cy="2347319"/>
          </a:xfrm>
        </p:spPr>
        <p:txBody>
          <a:bodyPr/>
          <a:lstStyle/>
          <a:p>
            <a:pPr lvl="0"/>
            <a:r>
              <a:rPr lang="hu-HU" b="1" dirty="0"/>
              <a:t>Vetítés és szorzás felcserélhetősége</a:t>
            </a:r>
            <a:endParaRPr lang="hu-HU" sz="2400" dirty="0"/>
          </a:p>
          <a:p>
            <a:pPr lvl="1"/>
            <a:r>
              <a:rPr lang="hu-HU" sz="2800" dirty="0"/>
              <a:t>Legyen i=1,2 esetén </a:t>
            </a:r>
            <a:r>
              <a:rPr lang="hu-HU" sz="2800" u="sng" dirty="0" err="1"/>
              <a:t>Ai</a:t>
            </a:r>
            <a:r>
              <a:rPr lang="hu-HU" sz="2800" dirty="0"/>
              <a:t> az </a:t>
            </a:r>
            <a:r>
              <a:rPr lang="hu-HU" sz="2800" dirty="0" err="1"/>
              <a:t>Ei</a:t>
            </a:r>
            <a:r>
              <a:rPr lang="hu-HU" sz="2800" dirty="0"/>
              <a:t> reláció oszlopainak egy halmaza, valamint legyen </a:t>
            </a:r>
            <a:r>
              <a:rPr lang="hu-HU" sz="2800" u="sng" dirty="0"/>
              <a:t>A</a:t>
            </a:r>
            <a:r>
              <a:rPr lang="hu-HU" sz="2800" dirty="0"/>
              <a:t>=</a:t>
            </a:r>
            <a:r>
              <a:rPr lang="hu-HU" sz="2800" u="sng" dirty="0"/>
              <a:t>A1</a:t>
            </a:r>
            <a:r>
              <a:rPr lang="hu-HU" sz="2800" dirty="0">
                <a:sym typeface="Symbol" panose="05050102010706020507" pitchFamily="18" charset="2"/>
              </a:rPr>
              <a:t></a:t>
            </a:r>
            <a:r>
              <a:rPr lang="hu-HU" sz="2800" u="sng" dirty="0"/>
              <a:t>A2</a:t>
            </a:r>
            <a:r>
              <a:rPr lang="hu-HU" sz="2800" dirty="0"/>
              <a:t>.</a:t>
            </a:r>
            <a:endParaRPr lang="hu-HU" dirty="0"/>
          </a:p>
          <a:p>
            <a:pPr lvl="1"/>
            <a:r>
              <a:rPr lang="hu-HU" sz="2800" dirty="0"/>
              <a:t>Ekkor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</a:t>
            </a:r>
            <a:r>
              <a:rPr lang="hu-HU" sz="2800" b="1" dirty="0"/>
              <a:t>(E1</a:t>
            </a:r>
            <a:r>
              <a:rPr lang="hu-HU" sz="2800" dirty="0">
                <a:sym typeface="Symbol" panose="05050102010706020507" pitchFamily="18" charset="2"/>
              </a:rPr>
              <a:t></a:t>
            </a:r>
            <a:r>
              <a:rPr lang="hu-HU" sz="2800" b="1" dirty="0"/>
              <a:t>E2) </a:t>
            </a:r>
            <a:r>
              <a:rPr lang="hu-HU" sz="2800" dirty="0">
                <a:sym typeface="Symbol" panose="05050102010706020507" pitchFamily="18" charset="2"/>
              </a:rPr>
              <a:t></a:t>
            </a:r>
            <a:r>
              <a:rPr lang="hu-HU" sz="2800" b="1" dirty="0"/>
              <a:t> </a:t>
            </a:r>
            <a:r>
              <a:rPr lang="hu-HU" sz="2800" dirty="0">
                <a:sym typeface="Symbol" panose="05050102010706020507" pitchFamily="18" charset="2"/>
              </a:rPr>
              <a:t></a:t>
            </a:r>
            <a:r>
              <a:rPr lang="hu-HU" sz="2800" b="1" u="sng" baseline="-25000" dirty="0"/>
              <a:t>A1</a:t>
            </a:r>
            <a:r>
              <a:rPr lang="hu-HU" sz="2800" b="1" dirty="0"/>
              <a:t>(E1)</a:t>
            </a:r>
            <a:r>
              <a:rPr lang="hu-HU" sz="2800" dirty="0">
                <a:sym typeface="Symbol" panose="05050102010706020507" pitchFamily="18" charset="2"/>
              </a:rPr>
              <a:t></a:t>
            </a:r>
            <a:r>
              <a:rPr lang="hu-HU" sz="2800" b="1" u="sng" baseline="-25000" dirty="0"/>
              <a:t>A2</a:t>
            </a:r>
            <a:r>
              <a:rPr lang="hu-HU" sz="2800" b="1" dirty="0"/>
              <a:t>(E2)</a:t>
            </a:r>
            <a:r>
              <a:rPr lang="hu-HU" sz="2800" dirty="0"/>
              <a:t>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493486" y="2851100"/>
            <a:ext cx="11292114" cy="3122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hu-HU" b="1" dirty="0"/>
              <a:t>Vetítés és egyesítés felcserélhetősége</a:t>
            </a:r>
            <a:endParaRPr lang="hu-HU" sz="2400" dirty="0"/>
          </a:p>
          <a:p>
            <a:pPr lvl="1">
              <a:lnSpc>
                <a:spcPct val="100000"/>
              </a:lnSpc>
            </a:pPr>
            <a:r>
              <a:rPr lang="hu-HU" dirty="0"/>
              <a:t>Legyen E1 és E2 relációk sémája megegyező, és legyen </a:t>
            </a:r>
            <a:r>
              <a:rPr lang="hu-HU" u="sng" dirty="0"/>
              <a:t>A</a:t>
            </a:r>
            <a:r>
              <a:rPr lang="hu-HU" dirty="0"/>
              <a:t> </a:t>
            </a:r>
            <a:r>
              <a:rPr lang="hu-HU" dirty="0" err="1"/>
              <a:t>a</a:t>
            </a:r>
            <a:r>
              <a:rPr lang="hu-HU" dirty="0"/>
              <a:t> sémában szereplő oszlopok egy részhalmaza.</a:t>
            </a:r>
            <a:endParaRPr lang="hu-HU" sz="2000" dirty="0"/>
          </a:p>
          <a:p>
            <a:pPr lvl="1">
              <a:lnSpc>
                <a:spcPct val="100000"/>
              </a:lnSpc>
            </a:pPr>
            <a:r>
              <a:rPr lang="hu-HU" dirty="0"/>
              <a:t>Ekkor </a:t>
            </a:r>
            <a:r>
              <a:rPr lang="hu-HU" dirty="0">
                <a:sym typeface="Symbol" panose="05050102010706020507" pitchFamily="18" charset="2"/>
              </a:rPr>
              <a:t></a:t>
            </a:r>
            <a:r>
              <a:rPr lang="hu-HU" b="1" u="sng" baseline="-25000" dirty="0"/>
              <a:t>A</a:t>
            </a:r>
            <a:r>
              <a:rPr lang="hu-HU" b="1" dirty="0"/>
              <a:t>(E1</a:t>
            </a:r>
            <a:r>
              <a:rPr lang="hu-HU" dirty="0">
                <a:sym typeface="Symbol" panose="05050102010706020507" pitchFamily="18" charset="2"/>
              </a:rPr>
              <a:t></a:t>
            </a:r>
            <a:r>
              <a:rPr lang="hu-HU" b="1" dirty="0"/>
              <a:t>E2) </a:t>
            </a:r>
            <a:r>
              <a:rPr lang="hu-HU" dirty="0">
                <a:sym typeface="Symbol" panose="05050102010706020507" pitchFamily="18" charset="2"/>
              </a:rPr>
              <a:t></a:t>
            </a:r>
            <a:r>
              <a:rPr lang="hu-HU" b="1" dirty="0"/>
              <a:t> </a:t>
            </a:r>
            <a:r>
              <a:rPr lang="hu-HU" dirty="0">
                <a:sym typeface="Symbol" panose="05050102010706020507" pitchFamily="18" charset="2"/>
              </a:rPr>
              <a:t></a:t>
            </a:r>
            <a:r>
              <a:rPr lang="hu-HU" b="1" u="sng" baseline="-25000" dirty="0"/>
              <a:t>A</a:t>
            </a:r>
            <a:r>
              <a:rPr lang="hu-HU" b="1" dirty="0"/>
              <a:t>(E1)</a:t>
            </a:r>
            <a:r>
              <a:rPr lang="hu-HU" dirty="0">
                <a:sym typeface="Symbol" panose="05050102010706020507" pitchFamily="18" charset="2"/>
              </a:rPr>
              <a:t></a:t>
            </a:r>
            <a:r>
              <a:rPr lang="hu-HU" b="1" u="sng" baseline="-25000" dirty="0"/>
              <a:t>A</a:t>
            </a:r>
            <a:r>
              <a:rPr lang="hu-HU" b="1" dirty="0"/>
              <a:t>(E2)</a:t>
            </a:r>
            <a:r>
              <a:rPr lang="hu-HU" dirty="0"/>
              <a:t>.</a:t>
            </a:r>
            <a:endParaRPr lang="hu-HU" sz="2000" dirty="0"/>
          </a:p>
          <a:p>
            <a:pPr>
              <a:lnSpc>
                <a:spcPct val="100000"/>
              </a:lnSpc>
            </a:pPr>
            <a:r>
              <a:rPr lang="hu-HU" dirty="0"/>
              <a:t>Megjegyzés: A vetítés és kivonás nem cserélhető fel, azaz </a:t>
            </a:r>
            <a:r>
              <a:rPr lang="hu-HU" b="1" dirty="0">
                <a:sym typeface="Symbol" panose="05050102010706020507" pitchFamily="18" charset="2"/>
              </a:rPr>
              <a:t></a:t>
            </a:r>
            <a:r>
              <a:rPr lang="hu-HU" b="1" u="sng" baseline="-25000" dirty="0"/>
              <a:t>A</a:t>
            </a:r>
            <a:r>
              <a:rPr lang="hu-HU" b="1" dirty="0"/>
              <a:t>(E1 - E2) </a:t>
            </a:r>
            <a:r>
              <a:rPr lang="hu-HU" b="1" dirty="0">
                <a:sym typeface="Symbol" panose="05050102010706020507" pitchFamily="18" charset="2"/>
              </a:rPr>
              <a:t></a:t>
            </a:r>
            <a:r>
              <a:rPr lang="hu-HU" b="1" dirty="0"/>
              <a:t> </a:t>
            </a:r>
            <a:r>
              <a:rPr lang="hu-HU" b="1" dirty="0">
                <a:sym typeface="Symbol" panose="05050102010706020507" pitchFamily="18" charset="2"/>
              </a:rPr>
              <a:t></a:t>
            </a:r>
            <a:r>
              <a:rPr lang="hu-HU" b="1" u="sng" baseline="-25000" dirty="0"/>
              <a:t>A</a:t>
            </a:r>
            <a:r>
              <a:rPr lang="hu-HU" b="1" dirty="0"/>
              <a:t>(E1) - </a:t>
            </a:r>
            <a:r>
              <a:rPr lang="hu-HU" b="1" dirty="0">
                <a:sym typeface="Symbol" panose="05050102010706020507" pitchFamily="18" charset="2"/>
              </a:rPr>
              <a:t></a:t>
            </a:r>
            <a:r>
              <a:rPr lang="hu-HU" b="1" u="sng" baseline="-25000" dirty="0"/>
              <a:t>A</a:t>
            </a:r>
            <a:r>
              <a:rPr lang="hu-HU" b="1" dirty="0"/>
              <a:t>(E2).</a:t>
            </a:r>
            <a:r>
              <a:rPr lang="hu-HU" dirty="0"/>
              <a:t> Például:</a:t>
            </a:r>
            <a:endParaRPr lang="hu-HU" sz="2400" dirty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  <p:pic>
        <p:nvPicPr>
          <p:cNvPr id="8" name="Kép 7"/>
          <p:cNvPicPr/>
          <p:nvPr/>
        </p:nvPicPr>
        <p:blipFill>
          <a:blip r:embed="rId2"/>
          <a:stretch>
            <a:fillRect/>
          </a:stretch>
        </p:blipFill>
        <p:spPr>
          <a:xfrm>
            <a:off x="5053724" y="5214576"/>
            <a:ext cx="5920890" cy="1447369"/>
          </a:xfrm>
          <a:prstGeom prst="rect">
            <a:avLst/>
          </a:prstGeom>
        </p:spPr>
      </p:pic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486" y="2210071"/>
            <a:ext cx="4787797" cy="60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994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3971</Words>
  <Application>Microsoft Office PowerPoint</Application>
  <PresentationFormat>Szélesvásznú</PresentationFormat>
  <Paragraphs>285</Paragraphs>
  <Slides>45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Symbol</vt:lpstr>
      <vt:lpstr>Times New Roman</vt:lpstr>
      <vt:lpstr>Office-téma</vt:lpstr>
      <vt:lpstr>Előadás 04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Gyakorlat 03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04</dc:title>
  <dc:creator>Lenovo</dc:creator>
  <cp:lastModifiedBy>DELL</cp:lastModifiedBy>
  <cp:revision>7</cp:revision>
  <dcterms:created xsi:type="dcterms:W3CDTF">2022-03-02T21:05:15Z</dcterms:created>
  <dcterms:modified xsi:type="dcterms:W3CDTF">2024-03-06T20:02:31Z</dcterms:modified>
</cp:coreProperties>
</file>