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6" r:id="rId14"/>
    <p:sldId id="269" r:id="rId15"/>
    <p:sldId id="270" r:id="rId16"/>
    <p:sldId id="271" r:id="rId17"/>
    <p:sldId id="272" r:id="rId18"/>
    <p:sldId id="273" r:id="rId19"/>
    <p:sldId id="274" r:id="rId20"/>
    <p:sldId id="275" r:id="rId21"/>
    <p:sldId id="277" r:id="rId22"/>
    <p:sldId id="294" r:id="rId23"/>
    <p:sldId id="284" r:id="rId24"/>
    <p:sldId id="293" r:id="rId25"/>
    <p:sldId id="285" r:id="rId26"/>
    <p:sldId id="296" r:id="rId27"/>
    <p:sldId id="297" r:id="rId28"/>
    <p:sldId id="279" r:id="rId29"/>
    <p:sldId id="280" r:id="rId30"/>
    <p:sldId id="281" r:id="rId31"/>
    <p:sldId id="282" r:id="rId32"/>
    <p:sldId id="290" r:id="rId33"/>
    <p:sldId id="295" r:id="rId34"/>
    <p:sldId id="286" r:id="rId35"/>
    <p:sldId id="287" r:id="rId36"/>
    <p:sldId id="288" r:id="rId37"/>
    <p:sldId id="289" r:id="rId38"/>
    <p:sldId id="298" r:id="rId39"/>
    <p:sldId id="299" r:id="rId40"/>
    <p:sldId id="305" r:id="rId41"/>
    <p:sldId id="300" r:id="rId42"/>
    <p:sldId id="301" r:id="rId43"/>
    <p:sldId id="306" r:id="rId44"/>
    <p:sldId id="302" r:id="rId45"/>
    <p:sldId id="303" r:id="rId46"/>
    <p:sldId id="307" r:id="rId47"/>
    <p:sldId id="304" r:id="rId48"/>
    <p:sldId id="310" r:id="rId49"/>
    <p:sldId id="308" r:id="rId50"/>
    <p:sldId id="309" r:id="rId51"/>
    <p:sldId id="311" r:id="rId52"/>
  </p:sldIdLst>
  <p:sldSz cx="12192000" cy="6858000"/>
  <p:notesSz cx="6792913" cy="992505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CDC93751-5810-49BD-B4B8-3A563902339D}" type="datetimeFigureOut">
              <a:rPr lang="hu-HU" smtClean="0"/>
              <a:t>2025. 03. 13.</a:t>
            </a:fld>
            <a:endParaRPr lang="hu-HU"/>
          </a:p>
        </p:txBody>
      </p:sp>
      <p:sp>
        <p:nvSpPr>
          <p:cNvPr id="4" name="Élőláb helye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C7A37E01-A481-4176-8CB4-25A03067AF9D}" type="slidenum">
              <a:rPr lang="hu-HU" smtClean="0"/>
              <a:t>‹#›</a:t>
            </a:fld>
            <a:endParaRPr lang="hu-HU"/>
          </a:p>
        </p:txBody>
      </p:sp>
    </p:spTree>
    <p:extLst>
      <p:ext uri="{BB962C8B-B14F-4D97-AF65-F5344CB8AC3E}">
        <p14:creationId xmlns:p14="http://schemas.microsoft.com/office/powerpoint/2010/main" val="3685668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6F93598D-EF1A-4501-AADE-792BE93A1DD8}" type="datetimeFigureOut">
              <a:rPr lang="hu-HU" smtClean="0"/>
              <a:t>2025. 03. 13.</a:t>
            </a:fld>
            <a:endParaRPr lang="hu-HU" dirty="0"/>
          </a:p>
        </p:txBody>
      </p:sp>
      <p:sp>
        <p:nvSpPr>
          <p:cNvPr id="4" name="Diakép helye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014A0E22-FF68-4A0C-9059-96EC7F4EAE33}" type="slidenum">
              <a:rPr lang="hu-HU" smtClean="0"/>
              <a:t>‹#›</a:t>
            </a:fld>
            <a:endParaRPr lang="hu-HU" dirty="0"/>
          </a:p>
        </p:txBody>
      </p:sp>
    </p:spTree>
    <p:extLst>
      <p:ext uri="{BB962C8B-B14F-4D97-AF65-F5344CB8AC3E}">
        <p14:creationId xmlns:p14="http://schemas.microsoft.com/office/powerpoint/2010/main" val="307502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cforum.hu/szotar/eszk%C3%B6z"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cforum.hu/szotar/processzo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 Ha volt egy adatbázisom 100 táblával, akkor egy könyvtárban néhány 100 darab fájl jött létre és ezeket kezelte egy adatbázis–kezelő motor.</a:t>
            </a:r>
          </a:p>
          <a:p>
            <a:r>
              <a:rPr lang="hu-HU" sz="1200" kern="1200" dirty="0">
                <a:solidFill>
                  <a:schemeClr val="tx1"/>
                </a:solidFill>
                <a:effectLst/>
                <a:latin typeface="+mn-lt"/>
                <a:ea typeface="+mn-ea"/>
                <a:cs typeface="+mn-cs"/>
              </a:rPr>
              <a:t>Fájl szinten dolgozott, bájtokat mozgatott és blokkokat kezelt.</a:t>
            </a:r>
          </a:p>
          <a:p>
            <a:r>
              <a:rPr lang="hu-HU" sz="1200" kern="1200" dirty="0">
                <a:solidFill>
                  <a:schemeClr val="tx1"/>
                </a:solidFill>
                <a:effectLst/>
                <a:latin typeface="+mn-lt"/>
                <a:ea typeface="+mn-ea"/>
                <a:cs typeface="+mn-cs"/>
              </a:rPr>
              <a:t>Mivel fájl szinten nyúlt hozzá, sérülékeny volt.</a:t>
            </a:r>
          </a:p>
          <a:p>
            <a:r>
              <a:rPr lang="hu-HU" sz="1200" kern="1200" dirty="0">
                <a:solidFill>
                  <a:schemeClr val="tx1"/>
                </a:solidFill>
                <a:effectLst/>
                <a:latin typeface="+mn-lt"/>
                <a:ea typeface="+mn-ea"/>
                <a:cs typeface="+mn-cs"/>
              </a:rPr>
              <a:t> Sok fájl volt, ezért sok sérülési lehetőség volt, sok törlési lehetőség volt már az operációs rendszer szintjén is.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MSAccess annyival modernebb, hogy az összes eszközt, adatot és leíró eszközt egy fájlban tárolja.</a:t>
            </a:r>
          </a:p>
          <a:p>
            <a:r>
              <a:rPr lang="hu-HU" sz="1200" kern="1200" dirty="0">
                <a:solidFill>
                  <a:schemeClr val="tx1"/>
                </a:solidFill>
                <a:effectLst/>
                <a:latin typeface="+mn-lt"/>
                <a:ea typeface="+mn-ea"/>
                <a:cs typeface="+mn-cs"/>
              </a:rPr>
              <a:t>Nagyon sérülékeny tud lenni, ha nagyobb terheléssel akarjuk használni.</a:t>
            </a:r>
          </a:p>
          <a:p>
            <a:r>
              <a:rPr lang="hu-HU" sz="1200" kern="1200" dirty="0">
                <a:solidFill>
                  <a:schemeClr val="tx1"/>
                </a:solidFill>
                <a:effectLst/>
                <a:latin typeface="+mn-lt"/>
                <a:ea typeface="+mn-ea"/>
                <a:cs typeface="+mn-cs"/>
              </a:rPr>
              <a:t>Tanításra kiváló eszköz (ECDL, érettségi))</a:t>
            </a:r>
          </a:p>
          <a:p>
            <a:r>
              <a:rPr lang="hu-HU" sz="1200" kern="1200" dirty="0">
                <a:solidFill>
                  <a:schemeClr val="tx1"/>
                </a:solidFill>
                <a:effectLst/>
                <a:latin typeface="+mn-lt"/>
                <a:ea typeface="+mn-ea"/>
                <a:cs typeface="+mn-cs"/>
              </a:rPr>
              <a:t>A LibreOffice-nak is ott van a Base adatbázisa, az hasonló az Accesshez, </a:t>
            </a:r>
          </a:p>
          <a:p>
            <a:r>
              <a:rPr lang="hu-HU" sz="1200" kern="1200" dirty="0">
                <a:solidFill>
                  <a:schemeClr val="tx1"/>
                </a:solidFill>
                <a:effectLst/>
                <a:latin typeface="+mn-lt"/>
                <a:ea typeface="+mn-ea"/>
                <a:cs typeface="+mn-cs"/>
              </a:rPr>
              <a:t>ingyenes,</a:t>
            </a:r>
          </a:p>
          <a:p>
            <a:r>
              <a:rPr lang="hu-HU" sz="1200" kern="1200" dirty="0">
                <a:solidFill>
                  <a:schemeClr val="tx1"/>
                </a:solidFill>
                <a:effectLst/>
                <a:latin typeface="+mn-lt"/>
                <a:ea typeface="+mn-ea"/>
                <a:cs typeface="+mn-cs"/>
              </a:rPr>
              <a:t>ismerkedésre és tanulásra való.</a:t>
            </a:r>
          </a:p>
          <a:p>
            <a:r>
              <a:rPr lang="hu-HU" sz="1200" kern="1200" dirty="0">
                <a:solidFill>
                  <a:schemeClr val="tx1"/>
                </a:solidFill>
                <a:effectLst/>
                <a:latin typeface="+mn-lt"/>
                <a:ea typeface="+mn-ea"/>
                <a:cs typeface="+mn-cs"/>
              </a:rPr>
              <a:t>Ezeknek az adatbázis kezelőknek vannak korlátaik: egy forgalmi táblában folyamatosan növekszik a rekordok száma. Könnyedén elérheti a 100 000 mennyiséget.</a:t>
            </a:r>
          </a:p>
          <a:p>
            <a:r>
              <a:rPr lang="hu-HU" sz="1200" kern="1200" dirty="0">
                <a:solidFill>
                  <a:schemeClr val="tx1"/>
                </a:solidFill>
                <a:effectLst/>
                <a:latin typeface="+mn-lt"/>
                <a:ea typeface="+mn-ea"/>
                <a:cs typeface="+mn-cs"/>
              </a:rPr>
              <a:t>egyre többször jönnek elő hibák, indexsérülések jönnek elő</a:t>
            </a:r>
          </a:p>
          <a:p>
            <a:r>
              <a:rPr lang="hu-HU" sz="1200" kern="1200" dirty="0">
                <a:solidFill>
                  <a:schemeClr val="tx1"/>
                </a:solidFill>
                <a:effectLst/>
                <a:latin typeface="+mn-lt"/>
                <a:ea typeface="+mn-ea"/>
                <a:cs typeface="+mn-cs"/>
              </a:rPr>
              <a:t>elkezd lassulni a rendszer, </a:t>
            </a:r>
          </a:p>
          <a:p>
            <a:r>
              <a:rPr lang="hu-HU" sz="1200" kern="1200" dirty="0">
                <a:solidFill>
                  <a:schemeClr val="tx1"/>
                </a:solidFill>
                <a:effectLst/>
                <a:latin typeface="+mn-lt"/>
                <a:ea typeface="+mn-ea"/>
                <a:cs typeface="+mn-cs"/>
              </a:rPr>
              <a:t>lokális, fájl-alapú rendszereknek a teljesítőképessége kb. 100 000-es nagyságrendű. </a:t>
            </a:r>
          </a:p>
          <a:p>
            <a:r>
              <a:rPr lang="hu-HU" sz="1200" kern="1200" dirty="0">
                <a:solidFill>
                  <a:schemeClr val="tx1"/>
                </a:solidFill>
                <a:effectLst/>
                <a:latin typeface="+mn-lt"/>
                <a:ea typeface="+mn-ea"/>
                <a:cs typeface="+mn-cs"/>
              </a:rPr>
              <a:t>Ha tudjuk ezt, és ha tudjuk, hogy milyen feladattal akarnak megbízni, akkor nincsen gond, hogy ezt használjuk. Ha Mariska néninek kell a virágboltjába csinálni egy adatbázist, amibe hetente beviszi, hogy kapott 10 szál tulipánt és 30 szál rózsát, meg eladott 9 szál tulipánt meg 34 szál rózsát és semmi mást nem visz be, arra kiváló az Access. Ne próbáljuk rábeszélni a Mariska nénire az Oracle-t.</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4</a:t>
            </a:fld>
            <a:endParaRPr lang="hu-HU" dirty="0"/>
          </a:p>
        </p:txBody>
      </p:sp>
    </p:spTree>
    <p:extLst>
      <p:ext uri="{BB962C8B-B14F-4D97-AF65-F5344CB8AC3E}">
        <p14:creationId xmlns:p14="http://schemas.microsoft.com/office/powerpoint/2010/main" val="220135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Az adatbázis file-okat berakták a szerver megosztott mappájába: Ekkor az operációs rendszer biztosítja azt, hogy ki érheti el, ki nem érheti el.</a:t>
            </a:r>
          </a:p>
          <a:p>
            <a:r>
              <a:rPr lang="hu-HU" sz="1200" kern="1200" dirty="0">
                <a:solidFill>
                  <a:schemeClr val="tx1"/>
                </a:solidFill>
                <a:effectLst/>
                <a:latin typeface="+mn-lt"/>
                <a:ea typeface="+mn-ea"/>
                <a:cs typeface="+mn-cs"/>
              </a:rPr>
              <a:t>Nem működött, mert nem volt írási joga a felhasználónak. Meg kellett a jogot adni hozzá, kiderült, hogy igazándiból akkor működik, hogyha admin jogot adunk abba a könyvtárba. Elkezdtük a lokális adatbázis fájlokat megosztani a hálózaton. </a:t>
            </a:r>
          </a:p>
          <a:p>
            <a:r>
              <a:rPr lang="hu-HU" sz="1200" kern="1200" dirty="0">
                <a:solidFill>
                  <a:schemeClr val="tx1"/>
                </a:solidFill>
                <a:effectLst/>
                <a:latin typeface="+mn-lt"/>
                <a:ea typeface="+mn-ea"/>
                <a:cs typeface="+mn-cs"/>
              </a:rPr>
              <a:t>Innen kezdődtek a problémák. </a:t>
            </a:r>
          </a:p>
          <a:p>
            <a:r>
              <a:rPr lang="hu-HU" sz="1200" kern="1200" dirty="0">
                <a:solidFill>
                  <a:schemeClr val="tx1"/>
                </a:solidFill>
                <a:effectLst/>
                <a:latin typeface="+mn-lt"/>
                <a:ea typeface="+mn-ea"/>
                <a:cs typeface="+mn-cs"/>
              </a:rPr>
              <a:t>A userek egyszerre akarták ugyanannak a táblának ugyanazt a rekordját módosítani. Előjött a konkurens hozzáférés problémája.</a:t>
            </a:r>
          </a:p>
          <a:p>
            <a:r>
              <a:rPr lang="hu-HU" sz="1200" kern="1200" dirty="0">
                <a:solidFill>
                  <a:schemeClr val="tx1"/>
                </a:solidFill>
                <a:effectLst/>
                <a:latin typeface="+mn-lt"/>
                <a:ea typeface="+mn-ea"/>
                <a:cs typeface="+mn-cs"/>
              </a:rPr>
              <a:t>Elkezdtük patkolni az adatbázis kezelőket, kitaláltunk egy programozói felületet. </a:t>
            </a:r>
          </a:p>
          <a:p>
            <a:r>
              <a:rPr lang="hu-HU" sz="1200" kern="1200" dirty="0">
                <a:solidFill>
                  <a:schemeClr val="tx1"/>
                </a:solidFill>
                <a:effectLst/>
                <a:latin typeface="+mn-lt"/>
                <a:ea typeface="+mn-ea"/>
                <a:cs typeface="+mn-cs"/>
              </a:rPr>
              <a:t>Meg tudták mondani, hogy zárolják az adattáblát, vagy az egész adatbázist. Enyém, senki másé. Dolgozok benne, ha végeztem, felszabadítom, és Te is hozzányúlhatsz. Ja, elfelejtettem, majd holnapután felszabadítom. Sok probléma forrása volt a nem megfelelően finom szemcsézettségű zárolás.</a:t>
            </a:r>
          </a:p>
          <a:p>
            <a:r>
              <a:rPr lang="hu-HU" sz="1200" kern="1200" dirty="0">
                <a:solidFill>
                  <a:schemeClr val="tx1"/>
                </a:solidFill>
                <a:effectLst/>
                <a:latin typeface="+mn-lt"/>
                <a:ea typeface="+mn-ea"/>
                <a:cs typeface="+mn-cs"/>
              </a:rPr>
              <a:t>Ráadásul ez nem a rendszer része volt, hanem a programozó vezérelte.</a:t>
            </a:r>
          </a:p>
          <a:p>
            <a:r>
              <a:rPr lang="hu-HU" sz="1200" kern="1200" dirty="0">
                <a:solidFill>
                  <a:schemeClr val="tx1"/>
                </a:solidFill>
                <a:effectLst/>
                <a:latin typeface="+mn-lt"/>
                <a:ea typeface="+mn-ea"/>
                <a:cs typeface="+mn-cs"/>
              </a:rPr>
              <a:t>A megbízhatóság sok kívánnivalót hagyott: a konzisztens adatbázis fogalom, ami még megvolt lokálisan, azt el is felejthetjük. Nem volt eszköz a konkurens hozzáférés kezelésére.</a:t>
            </a:r>
          </a:p>
          <a:p>
            <a:r>
              <a:rPr lang="hu-HU" sz="1200" kern="1200" dirty="0">
                <a:solidFill>
                  <a:schemeClr val="tx1"/>
                </a:solidFill>
                <a:effectLst/>
                <a:latin typeface="+mn-lt"/>
                <a:ea typeface="+mn-ea"/>
                <a:cs typeface="+mn-cs"/>
              </a:rPr>
              <a:t>Próbálkozások, hogy amikor az egyik felhasználó dolgozik vele, akkor lemásolja, a teljes adatbázist magának, abban dolgozott, kinaplózta a különbségeket, amiket ő csinált, és amikor visszatöltötte, csak különbségeket vitte a napló alapján föl. De ezt csak este lehetett, amikor más nem nyúlt az adatbázishoz.</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Megjegyzés:</a:t>
            </a:r>
          </a:p>
          <a:p>
            <a:r>
              <a:rPr lang="hu-HU" sz="1200" kern="1200" dirty="0">
                <a:solidFill>
                  <a:schemeClr val="tx1"/>
                </a:solidFill>
                <a:effectLst/>
                <a:latin typeface="+mn-lt"/>
                <a:ea typeface="+mn-ea"/>
                <a:cs typeface="+mn-cs"/>
              </a:rPr>
              <a:t>MS Access leírás adatbázis megosztására</a:t>
            </a:r>
          </a:p>
          <a:p>
            <a:r>
              <a:rPr lang="hu-HU" sz="1200" u="sng" kern="1200" dirty="0">
                <a:solidFill>
                  <a:schemeClr val="tx1"/>
                </a:solidFill>
                <a:effectLst/>
                <a:latin typeface="+mn-lt"/>
                <a:ea typeface="+mn-ea"/>
                <a:cs typeface="+mn-cs"/>
              </a:rPr>
              <a:t>Adatok megosztása hálózati mappák használatával</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egyszerűbb lehetőség, és rendelkezik a legkisebb követelményekkel, de biztosítja a legkisebb funkciókat is. Ebben az eljárásban az adatbázis fájl egy megosztott hálózati meghajtón tárolódik, és az összes felhasználó közösen osztja meg az adatbázis fájlt. Néhány korlátozás magában foglalja a megbízhatóságot és a rendelkezésre állást, ha több egyidejű felhasználó megváltoztatja az adatokat, mivel az összes adatbázis objektum meg van osztva. Ez a technika csökkentheti a teljesítményt is, mivel az összes adatbázis objektum a hálózaton keresztül kerül elküldésre.</a:t>
            </a:r>
          </a:p>
          <a:p>
            <a:r>
              <a:rPr lang="hu-HU" sz="1200" kern="1200" dirty="0">
                <a:solidFill>
                  <a:schemeClr val="tx1"/>
                </a:solidFill>
                <a:effectLst/>
                <a:latin typeface="+mn-lt"/>
                <a:ea typeface="+mn-ea"/>
                <a:cs typeface="+mn-cs"/>
              </a:rPr>
              <a:t>Ez az opció akkor működik az Ön számára, ha csak néhány ember várhatóan egyszerre használja az adatbázist, és a felhasználóknak nem kell testre szabniuk az adatbázis tervezését.</a:t>
            </a:r>
          </a:p>
          <a:p>
            <a:r>
              <a:rPr lang="hu-HU" sz="1200" kern="1200" dirty="0">
                <a:solidFill>
                  <a:schemeClr val="tx1"/>
                </a:solidFill>
                <a:effectLst/>
                <a:latin typeface="+mn-lt"/>
                <a:ea typeface="+mn-ea"/>
                <a:cs typeface="+mn-cs"/>
              </a:rPr>
              <a:t>Megjegyzés: Ez a módszer kevésbé biztonságos, mint az adatbázis megosztásának más módjai, mivel minden felhasználónak az adatbázis fájl teljes példánya van, ami növeli a jogosulatlan hozzáférés kockázatát.</a:t>
            </a:r>
          </a:p>
          <a:p>
            <a:r>
              <a:rPr lang="hu-HU" sz="1200" kern="1200" dirty="0">
                <a:solidFill>
                  <a:schemeClr val="tx1"/>
                </a:solidFill>
                <a:effectLst/>
                <a:latin typeface="+mn-lt"/>
                <a:ea typeface="+mn-ea"/>
                <a:cs typeface="+mn-cs"/>
              </a:rPr>
              <a:t>    Másolja az adatbázist a megosztott mappába. Miután átmásolta a fájlt, győződjön meg róla, hogy a fájl attribútumok be vannak állítva, hogy engedélyezzék az olvasási / írási hozzáférést az adatbázis fájlhoz. A felhasználóknak olvasási / írási hozzáférést kell biztosítaniuk az adatbázis használatához.</a:t>
            </a:r>
          </a:p>
          <a:p>
            <a:r>
              <a:rPr lang="hu-HU" sz="1200" u="sng" kern="1200" dirty="0">
                <a:solidFill>
                  <a:schemeClr val="tx1"/>
                </a:solidFill>
                <a:effectLst/>
                <a:latin typeface="+mn-lt"/>
                <a:ea typeface="+mn-ea"/>
                <a:cs typeface="+mn-cs"/>
              </a:rPr>
              <a:t>Osztott adatbázis megosztása</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adatbázishoz való megosztásakor átrendezi azt két fájlba - egy adatállományt tartalmazó háttér-adatbázisba, valamint egy olyan front-end adatbázisba, amely tartalmazza az összes többi adatbázis objektumot, például lekérdezéseket, űrlapokat és jelentéseket. Minden felhasználó együttműködik az adatokkal a front-end adatbázis helyi példányának használatával.</a:t>
            </a:r>
          </a:p>
          <a:p>
            <a:r>
              <a:rPr lang="hu-HU" sz="1200" kern="1200" dirty="0">
                <a:solidFill>
                  <a:schemeClr val="tx1"/>
                </a:solidFill>
                <a:effectLst/>
                <a:latin typeface="+mn-lt"/>
                <a:ea typeface="+mn-ea"/>
                <a:cs typeface="+mn-cs"/>
              </a:rPr>
              <a:t>Az adatbázis felosztásának előnyei</a:t>
            </a:r>
            <a:br>
              <a:rPr lang="hu-HU" sz="1200" kern="1200" dirty="0">
                <a:solidFill>
                  <a:schemeClr val="tx1"/>
                </a:solidFill>
                <a:effectLst/>
                <a:latin typeface="+mn-lt"/>
                <a:ea typeface="+mn-ea"/>
                <a:cs typeface="+mn-cs"/>
              </a:rPr>
            </a:br>
            <a:r>
              <a:rPr lang="hu-HU" sz="1200" kern="1200" dirty="0">
                <a:solidFill>
                  <a:schemeClr val="tx1"/>
                </a:solidFill>
                <a:effectLst/>
                <a:latin typeface="+mn-lt"/>
                <a:ea typeface="+mn-ea"/>
                <a:cs typeface="+mn-cs"/>
              </a:rPr>
              <a:t>    Jobb teljesítmény. Csak az adatok oszlanak meg a hálózaton, nem az asztalok, lekérdezések, űrlapok, jelentések, makrók és modulok.</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5</a:t>
            </a:fld>
            <a:endParaRPr lang="hu-HU" dirty="0"/>
          </a:p>
        </p:txBody>
      </p:sp>
    </p:spTree>
    <p:extLst>
      <p:ext uri="{BB962C8B-B14F-4D97-AF65-F5344CB8AC3E}">
        <p14:creationId xmlns:p14="http://schemas.microsoft.com/office/powerpoint/2010/main" val="325285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Magyarországon az Oracle a legelismertebb „adatbázis–kezelő”, Romániában azt mondják, hogy igen, van Oracle, de az IBMDB2 az „adatbázis–kezelő”. Marketing, semmi más. Mivel fizetős (és nem is kicsit).</a:t>
            </a:r>
          </a:p>
          <a:p>
            <a:r>
              <a:rPr lang="hu-HU" sz="1200" kern="1200" dirty="0">
                <a:solidFill>
                  <a:schemeClr val="tx1"/>
                </a:solidFill>
                <a:effectLst/>
                <a:latin typeface="+mn-lt"/>
                <a:ea typeface="+mn-ea"/>
                <a:cs typeface="+mn-cs"/>
              </a:rPr>
              <a:t>.Ide sorolom az IBM DB2-t és a Sybase-t is. A fizetősök közé kell még sorolnom az InterBase-t.</a:t>
            </a:r>
          </a:p>
          <a:p>
            <a:r>
              <a:rPr lang="hu-HU" sz="1200" kern="1200" dirty="0">
                <a:solidFill>
                  <a:schemeClr val="tx1"/>
                </a:solidFill>
                <a:effectLst/>
                <a:latin typeface="+mn-lt"/>
                <a:ea typeface="+mn-ea"/>
                <a:cs typeface="+mn-cs"/>
              </a:rPr>
              <a:t>Tehát amikor Mariska néni kisboltjába írunk egy raktárkezelő programot és azt mondjuk neki, hogy figyelj Mariska néni, sütsz nekem két tálca süteményt, megcsinálom a programodat, de vegyél 15 millióért egy Oracle-t alá. Nem fogja kérni. Nagyon fontos, hogy az SQL szerver kiválasztásakor a feladat méretéhez legjobban illő verziót keressük meg.</a:t>
            </a:r>
          </a:p>
          <a:p>
            <a:r>
              <a:rPr lang="hu-HU" sz="1200" kern="1200" dirty="0">
                <a:solidFill>
                  <a:schemeClr val="tx1"/>
                </a:solidFill>
                <a:effectLst/>
                <a:latin typeface="+mn-lt"/>
                <a:ea typeface="+mn-ea"/>
                <a:cs typeface="+mn-cs"/>
              </a:rPr>
              <a:t>Az SQL szerverek árát jelentősen befolyásolja és emeli a hozzájuk adott kiegészítő szoftver és menedzser felület. Természetesen jelentős és sokszor nélkülözhetetlen a terméktámogatást is kapunk a pénzünkért.</a:t>
            </a:r>
          </a:p>
          <a:p>
            <a:r>
              <a:rPr lang="hu-HU" sz="1200" kern="1200" dirty="0">
                <a:solidFill>
                  <a:schemeClr val="tx1"/>
                </a:solidFill>
                <a:effectLst/>
                <a:latin typeface="+mn-lt"/>
                <a:ea typeface="+mn-ea"/>
                <a:cs typeface="+mn-cs"/>
              </a:rPr>
              <a:t>Tehát ezek fizetősek; a pénzért adnak szolgáltatást, supportot. Hogyha egy éles rendszert csinálunk egy nagy cégnek, akkor ez fontos.</a:t>
            </a:r>
          </a:p>
          <a:p>
            <a:r>
              <a:rPr lang="hu-HU" sz="1200" kern="1200" dirty="0">
                <a:solidFill>
                  <a:schemeClr val="tx1"/>
                </a:solidFill>
                <a:effectLst/>
                <a:latin typeface="+mn-lt"/>
                <a:ea typeface="+mn-ea"/>
                <a:cs typeface="+mn-cs"/>
              </a:rPr>
              <a:t>A Firebird kiválóan alkalmas egy kis, esetleg egy közepes vállalkozás adattárolási és nyilvántartási rendszerek kezelésére.</a:t>
            </a:r>
          </a:p>
          <a:p>
            <a:r>
              <a:rPr lang="hu-HU" sz="1200" kern="1200" dirty="0">
                <a:solidFill>
                  <a:schemeClr val="tx1"/>
                </a:solidFill>
                <a:effectLst/>
                <a:latin typeface="+mn-lt"/>
                <a:ea typeface="+mn-ea"/>
                <a:cs typeface="+mn-cs"/>
              </a:rPr>
              <a:t>Ahol komoly adatreplikáció van, ott már tényleg nem alkalmas. És ezeknek a rendszereknek, pl. a Firebird-nek megvan az az előnye, hogyha írtunk egy rendszert és szeretnénk eladni kis és középvállalkozásoknak, akkor ezek kiszolgálják. Ugyanúgy el tudjuk adni változtatások nélkül lokális rendszerben is, tehát amikor Mariska néni nyit egy virágboltot és mondja, hogy számláznia kell, vagy számlát kell kiállítani esetleg, mondjuk egy héten ötöt, meg bevételezni kell egy héten kétszer, azt is kiválóan kiszolgálja. Nem kell neki 5 processzoros gép gigabájttal, hanem egy sima laptopon elmegy. A Firebird telepítőjének még menedzser - felülete sincsen, tehát hat vagy hét megabájttal megy, a tranzakció-kezelés kiváló benne, tárolt eljárások, triggerek, hatos verziótól már simán megvannak. Gyakorlatilag mindent tud; csak nem monumentálisban, hanem ilyen kicsi vagy közepes vállalkozás szinten.</a:t>
            </a:r>
          </a:p>
          <a:p>
            <a:r>
              <a:rPr lang="hu-HU" sz="1200" kern="1200" dirty="0">
                <a:solidFill>
                  <a:schemeClr val="tx1"/>
                </a:solidFill>
                <a:effectLst/>
                <a:latin typeface="+mn-lt"/>
                <a:ea typeface="+mn-ea"/>
                <a:cs typeface="+mn-cs"/>
              </a:rPr>
              <a:t> </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6</a:t>
            </a:fld>
            <a:endParaRPr lang="hu-HU" dirty="0"/>
          </a:p>
        </p:txBody>
      </p:sp>
    </p:spTree>
    <p:extLst>
      <p:ext uri="{BB962C8B-B14F-4D97-AF65-F5344CB8AC3E}">
        <p14:creationId xmlns:p14="http://schemas.microsoft.com/office/powerpoint/2010/main" val="301968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Onnan fejlődött ki jellemzően, hogy milyen kellemes az, ha egy programot nem kell telepíteni a kliensre, hanem azt mondja a kliens, hogy nekem úgy is van egy böngészőm, beírunk egy webcímet, és akkor majd úgy kommunikálok. A webhelyen meg fog jelenni valamilyen adat. Nyilván azért ez szélsőséges, mert nagyon sok olyan rendszert tudunk mondani, amit nem tud kiszolgálni egy böngésző. Ez komoly rendszereknél biztos, hogy kettő hardver eszköz, kettő szerver. Tehát az nem komoly rendszer, amikor azt mondják, hogy egy </a:t>
            </a:r>
            <a:r>
              <a:rPr lang="hu-HU" sz="1200" kern="1200" dirty="0" err="1">
                <a:solidFill>
                  <a:schemeClr val="tx1"/>
                </a:solidFill>
                <a:effectLst/>
                <a:latin typeface="+mn-lt"/>
                <a:ea typeface="+mn-ea"/>
                <a:cs typeface="+mn-cs"/>
              </a:rPr>
              <a:t>webszervert</a:t>
            </a:r>
            <a:r>
              <a:rPr lang="hu-HU" sz="1200" kern="1200" dirty="0">
                <a:solidFill>
                  <a:schemeClr val="tx1"/>
                </a:solidFill>
                <a:effectLst/>
                <a:latin typeface="+mn-lt"/>
                <a:ea typeface="+mn-ea"/>
                <a:cs typeface="+mn-cs"/>
              </a:rPr>
              <a:t> és egy adatbázis-szervert egy vasra tesznek. Ez nem rendszer adatbiztonság szempontjából. A biztonságos dolgok miatt szoktuk azt mondani, hogy az egyik vas egy adatbázis szerver, amit egy úgynevezett </a:t>
            </a:r>
            <a:r>
              <a:rPr lang="hu-HU" sz="1200" kern="1200" dirty="0" err="1">
                <a:solidFill>
                  <a:schemeClr val="tx1"/>
                </a:solidFill>
                <a:effectLst/>
                <a:latin typeface="+mn-lt"/>
                <a:ea typeface="+mn-ea"/>
                <a:cs typeface="+mn-cs"/>
              </a:rPr>
              <a:t>DMZ-ben</a:t>
            </a:r>
            <a:r>
              <a:rPr lang="hu-HU" sz="1200" kern="1200" dirty="0">
                <a:solidFill>
                  <a:schemeClr val="tx1"/>
                </a:solidFill>
                <a:effectLst/>
                <a:latin typeface="+mn-lt"/>
                <a:ea typeface="+mn-ea"/>
                <a:cs typeface="+mn-cs"/>
              </a:rPr>
              <a:t> helyezünk el (demilitarizált zóna) sok tűzfallal körbebástyázva, bezárva. Egyszerűen arról van szó, hogy ezek az adatok értékek; tehát egy cégnek ezek vesznek el vagy szivárognak ki, akkor óriási károkat okozhatnak.</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7</a:t>
            </a:fld>
            <a:endParaRPr lang="hu-HU"/>
          </a:p>
        </p:txBody>
      </p:sp>
    </p:spTree>
    <p:extLst>
      <p:ext uri="{BB962C8B-B14F-4D97-AF65-F5344CB8AC3E}">
        <p14:creationId xmlns:p14="http://schemas.microsoft.com/office/powerpoint/2010/main" val="93719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mn-lt"/>
                <a:ea typeface="+mn-ea"/>
                <a:cs typeface="+mn-cs"/>
              </a:rPr>
              <a:t>Mi is az a CODASYL bizottság?</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rövidítés a </a:t>
            </a:r>
            <a:r>
              <a:rPr lang="hu-HU" sz="1200" b="1" kern="1200" dirty="0" err="1">
                <a:solidFill>
                  <a:schemeClr val="tx1"/>
                </a:solidFill>
                <a:effectLst/>
                <a:latin typeface="+mn-lt"/>
                <a:ea typeface="+mn-ea"/>
                <a:cs typeface="+mn-cs"/>
              </a:rPr>
              <a:t>Co</a:t>
            </a:r>
            <a:r>
              <a:rPr lang="hu-HU" sz="1200" kern="1200" dirty="0" err="1">
                <a:solidFill>
                  <a:schemeClr val="tx1"/>
                </a:solidFill>
                <a:effectLst/>
                <a:latin typeface="+mn-lt"/>
                <a:ea typeface="+mn-ea"/>
                <a:cs typeface="+mn-cs"/>
              </a:rPr>
              <a:t>nference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Da</a:t>
            </a:r>
            <a:r>
              <a:rPr lang="hu-HU" sz="1200" kern="1200" dirty="0">
                <a:solidFill>
                  <a:schemeClr val="tx1"/>
                </a:solidFill>
                <a:effectLst/>
                <a:latin typeface="+mn-lt"/>
                <a:ea typeface="+mn-ea"/>
                <a:cs typeface="+mn-cs"/>
              </a:rPr>
              <a:t>ta </a:t>
            </a:r>
            <a:r>
              <a:rPr lang="hu-HU" sz="1200" b="1" kern="1200" dirty="0">
                <a:solidFill>
                  <a:schemeClr val="tx1"/>
                </a:solidFill>
                <a:effectLst/>
                <a:latin typeface="+mn-lt"/>
                <a:ea typeface="+mn-ea"/>
                <a:cs typeface="+mn-cs"/>
              </a:rPr>
              <a:t>Sy</a:t>
            </a:r>
            <a:r>
              <a:rPr lang="hu-HU" sz="1200" kern="1200" dirty="0">
                <a:solidFill>
                  <a:schemeClr val="tx1"/>
                </a:solidFill>
                <a:effectLst/>
                <a:latin typeface="+mn-lt"/>
                <a:ea typeface="+mn-ea"/>
                <a:cs typeface="+mn-cs"/>
              </a:rPr>
              <a:t>stems </a:t>
            </a:r>
            <a:r>
              <a:rPr lang="hu-HU" sz="1200" b="1" kern="1200" dirty="0" err="1">
                <a:solidFill>
                  <a:schemeClr val="tx1"/>
                </a:solidFill>
                <a:effectLst/>
                <a:latin typeface="+mn-lt"/>
                <a:ea typeface="+mn-ea"/>
                <a:cs typeface="+mn-cs"/>
              </a:rPr>
              <a:t>L</a:t>
            </a:r>
            <a:r>
              <a:rPr lang="hu-HU" sz="1200" kern="1200" dirty="0" err="1">
                <a:solidFill>
                  <a:schemeClr val="tx1"/>
                </a:solidFill>
                <a:effectLst/>
                <a:latin typeface="+mn-lt"/>
                <a:ea typeface="+mn-ea"/>
                <a:cs typeface="+mn-cs"/>
              </a:rPr>
              <a:t>anguages</a:t>
            </a:r>
            <a:r>
              <a:rPr lang="hu-HU" sz="1200" kern="1200" dirty="0">
                <a:solidFill>
                  <a:schemeClr val="tx1"/>
                </a:solidFill>
                <a:effectLst/>
                <a:latin typeface="+mn-lt"/>
                <a:ea typeface="+mn-ea"/>
                <a:cs typeface="+mn-cs"/>
              </a:rPr>
              <a:t> szavakat takarja. Ez egy amerikai szervezet, amelyet 1957-ben hozott létre az Amerikai Egyesült Államok Védelmi Minisztériuma. Küldetése eredetileg programnyelvek fejlesztése volt. Ez a bizottság volt felelős a COBOL (a második legrégebbi magas szintű programozási nyelv, elsősorban nagygépeken futó üzleti alkalmazások számára alakították ki) kifejlesztéséért. A szervezet ma már nem létezik.</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CODASYL bizottság egyik albizottsága a </a:t>
            </a:r>
            <a:r>
              <a:rPr lang="hu-HU" sz="1200" b="1" kern="1200" dirty="0">
                <a:solidFill>
                  <a:schemeClr val="tx1"/>
                </a:solidFill>
                <a:effectLst/>
                <a:latin typeface="+mn-lt"/>
                <a:ea typeface="+mn-ea"/>
                <a:cs typeface="+mn-cs"/>
              </a:rPr>
              <a:t>DBTG</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D</a:t>
            </a:r>
            <a:r>
              <a:rPr lang="hu-HU" sz="1200" kern="1200" dirty="0">
                <a:solidFill>
                  <a:schemeClr val="tx1"/>
                </a:solidFill>
                <a:effectLst/>
                <a:latin typeface="+mn-lt"/>
                <a:ea typeface="+mn-ea"/>
                <a:cs typeface="+mn-cs"/>
              </a:rPr>
              <a:t>ata </a:t>
            </a:r>
            <a:r>
              <a:rPr lang="hu-HU" sz="1200" b="1" kern="1200" dirty="0">
                <a:solidFill>
                  <a:schemeClr val="tx1"/>
                </a:solidFill>
                <a:effectLst/>
                <a:latin typeface="+mn-lt"/>
                <a:ea typeface="+mn-ea"/>
                <a:cs typeface="+mn-cs"/>
              </a:rPr>
              <a:t>B</a:t>
            </a:r>
            <a:r>
              <a:rPr lang="hu-HU" sz="1200" kern="1200" dirty="0">
                <a:solidFill>
                  <a:schemeClr val="tx1"/>
                </a:solidFill>
                <a:effectLst/>
                <a:latin typeface="+mn-lt"/>
                <a:ea typeface="+mn-ea"/>
                <a:cs typeface="+mn-cs"/>
              </a:rPr>
              <a:t>ase </a:t>
            </a:r>
            <a:r>
              <a:rPr lang="hu-HU" sz="1200" b="1" kern="1200" dirty="0" err="1">
                <a:solidFill>
                  <a:schemeClr val="tx1"/>
                </a:solidFill>
                <a:effectLst/>
                <a:latin typeface="+mn-lt"/>
                <a:ea typeface="+mn-ea"/>
                <a:cs typeface="+mn-cs"/>
              </a:rPr>
              <a:t>T</a:t>
            </a:r>
            <a:r>
              <a:rPr lang="hu-HU" sz="1200" kern="1200" dirty="0" err="1">
                <a:solidFill>
                  <a:schemeClr val="tx1"/>
                </a:solidFill>
                <a:effectLst/>
                <a:latin typeface="+mn-lt"/>
                <a:ea typeface="+mn-ea"/>
                <a:cs typeface="+mn-cs"/>
              </a:rPr>
              <a:t>ask</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G</a:t>
            </a:r>
            <a:r>
              <a:rPr lang="hu-HU" sz="1200" kern="1200" dirty="0">
                <a:solidFill>
                  <a:schemeClr val="tx1"/>
                </a:solidFill>
                <a:effectLst/>
                <a:latin typeface="+mn-lt"/>
                <a:ea typeface="+mn-ea"/>
                <a:cs typeface="+mn-cs"/>
              </a:rPr>
              <a:t>roup) megfogalmazott egy ajánlást az adatbázis-kezelő rendszerekkel szemben (1969).</a:t>
            </a:r>
          </a:p>
          <a:p>
            <a:r>
              <a:rPr lang="hu-HU" sz="1200" kern="1200" dirty="0">
                <a:solidFill>
                  <a:schemeClr val="tx1"/>
                </a:solidFill>
                <a:effectLst/>
                <a:latin typeface="+mn-lt"/>
                <a:ea typeface="+mn-ea"/>
                <a:cs typeface="+mn-cs"/>
              </a:rPr>
              <a:t>Lényegében sok új dolgot nem közöltek, inkább csak összeszedték az üzleti életben és egyéb területeken már megfogalmazódott követelményeket az adatbázisokkal szemben.</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12</a:t>
            </a:fld>
            <a:endParaRPr lang="hu-HU"/>
          </a:p>
        </p:txBody>
      </p:sp>
    </p:spTree>
    <p:extLst>
      <p:ext uri="{BB962C8B-B14F-4D97-AF65-F5344CB8AC3E}">
        <p14:creationId xmlns:p14="http://schemas.microsoft.com/office/powerpoint/2010/main" val="292627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Az egyes lemezeken az adatokat keskeny koncentrikus körök mentén helyezik el. Egy ilyen kört </a:t>
            </a:r>
            <a:r>
              <a:rPr lang="hu-HU" sz="1200" u="sng" kern="1200" dirty="0">
                <a:solidFill>
                  <a:schemeClr val="tx1"/>
                </a:solidFill>
                <a:effectLst/>
                <a:latin typeface="+mn-lt"/>
                <a:ea typeface="+mn-ea"/>
                <a:cs typeface="+mn-cs"/>
              </a:rPr>
              <a:t>sávnak (</a:t>
            </a:r>
            <a:r>
              <a:rPr lang="hu-HU" sz="1200" u="sng" kern="1200" dirty="0" err="1">
                <a:solidFill>
                  <a:schemeClr val="tx1"/>
                </a:solidFill>
                <a:effectLst/>
                <a:latin typeface="+mn-lt"/>
                <a:ea typeface="+mn-ea"/>
                <a:cs typeface="+mn-cs"/>
              </a:rPr>
              <a:t>track</a:t>
            </a:r>
            <a:r>
              <a:rPr lang="hu-HU" sz="1200" u="sng"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nevezünk.</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lemezegység ugyanolyan sugarú sávjai egy-egy </a:t>
            </a:r>
            <a:r>
              <a:rPr lang="hu-HU" sz="1200" u="sng" kern="1200" dirty="0">
                <a:solidFill>
                  <a:schemeClr val="tx1"/>
                </a:solidFill>
                <a:effectLst/>
                <a:latin typeface="+mn-lt"/>
                <a:ea typeface="+mn-ea"/>
                <a:cs typeface="+mn-cs"/>
              </a:rPr>
              <a:t>cilinder</a:t>
            </a:r>
            <a:r>
              <a:rPr lang="hu-HU" sz="1200" kern="1200" dirty="0">
                <a:solidFill>
                  <a:schemeClr val="tx1"/>
                </a:solidFill>
                <a:effectLst/>
                <a:latin typeface="+mn-lt"/>
                <a:ea typeface="+mn-ea"/>
                <a:cs typeface="+mn-cs"/>
              </a:rPr>
              <a:t>t alkotnak.</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Mivel a sávok információtartalma meglehetősen nagy, ezért a sávokat kisebb, azonos hosszúságú egységekre, ún. </a:t>
            </a:r>
            <a:r>
              <a:rPr lang="hu-HU" sz="1200" u="sng" kern="1200" dirty="0">
                <a:solidFill>
                  <a:schemeClr val="tx1"/>
                </a:solidFill>
                <a:effectLst/>
                <a:latin typeface="+mn-lt"/>
                <a:ea typeface="+mn-ea"/>
                <a:cs typeface="+mn-cs"/>
              </a:rPr>
              <a:t>szektorokra vagy blokkokra (</a:t>
            </a:r>
            <a:r>
              <a:rPr lang="hu-HU" sz="1200" u="sng" kern="1200" dirty="0" err="1">
                <a:solidFill>
                  <a:schemeClr val="tx1"/>
                </a:solidFill>
                <a:effectLst/>
                <a:latin typeface="+mn-lt"/>
                <a:ea typeface="+mn-ea"/>
                <a:cs typeface="+mn-cs"/>
              </a:rPr>
              <a:t>sector</a:t>
            </a:r>
            <a:r>
              <a:rPr lang="hu-HU" sz="1200" u="sng" kern="1200" dirty="0">
                <a:solidFill>
                  <a:schemeClr val="tx1"/>
                </a:solidFill>
                <a:effectLst/>
                <a:latin typeface="+mn-lt"/>
                <a:ea typeface="+mn-ea"/>
                <a:cs typeface="+mn-cs"/>
              </a:rPr>
              <a:t>, </a:t>
            </a:r>
            <a:r>
              <a:rPr lang="hu-HU" sz="1200" u="sng" kern="1200" dirty="0" err="1">
                <a:solidFill>
                  <a:schemeClr val="tx1"/>
                </a:solidFill>
                <a:effectLst/>
                <a:latin typeface="+mn-lt"/>
                <a:ea typeface="+mn-ea"/>
                <a:cs typeface="+mn-cs"/>
              </a:rPr>
              <a:t>block</a:t>
            </a:r>
            <a:r>
              <a:rPr lang="hu-HU" sz="1200" u="sng"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osztják. Ezt a felosztást az operációs rendszer végzi el a lemez formázásakor. Egy blokk, amit lapnak(</a:t>
            </a:r>
            <a:r>
              <a:rPr lang="hu-HU" sz="1200" kern="1200" dirty="0" err="1">
                <a:solidFill>
                  <a:schemeClr val="tx1"/>
                </a:solidFill>
                <a:effectLst/>
                <a:latin typeface="+mn-lt"/>
                <a:ea typeface="+mn-ea"/>
                <a:cs typeface="+mn-cs"/>
              </a:rPr>
              <a:t>page</a:t>
            </a:r>
            <a:r>
              <a:rPr lang="hu-HU" sz="1200" kern="1200" dirty="0">
                <a:solidFill>
                  <a:schemeClr val="tx1"/>
                </a:solidFill>
                <a:effectLst/>
                <a:latin typeface="+mn-lt"/>
                <a:ea typeface="+mn-ea"/>
                <a:cs typeface="+mn-cs"/>
              </a:rPr>
              <a:t>) is neveznek, 512-4096 (a 2 </a:t>
            </a:r>
            <a:r>
              <a:rPr lang="hu-HU" sz="1200" kern="1200" dirty="0" err="1">
                <a:solidFill>
                  <a:schemeClr val="tx1"/>
                </a:solidFill>
                <a:effectLst/>
                <a:latin typeface="+mn-lt"/>
                <a:ea typeface="+mn-ea"/>
                <a:cs typeface="+mn-cs"/>
              </a:rPr>
              <a:t>n-dik</a:t>
            </a:r>
            <a:r>
              <a:rPr lang="hu-HU" sz="1200" kern="1200" dirty="0">
                <a:solidFill>
                  <a:schemeClr val="tx1"/>
                </a:solidFill>
                <a:effectLst/>
                <a:latin typeface="+mn-lt"/>
                <a:ea typeface="+mn-ea"/>
                <a:cs typeface="+mn-cs"/>
              </a:rPr>
              <a:t> hatványa, fix hosszú) byte információt hordozhat</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17</a:t>
            </a:fld>
            <a:endParaRPr lang="hu-HU" dirty="0"/>
          </a:p>
        </p:txBody>
      </p:sp>
    </p:spTree>
    <p:extLst>
      <p:ext uri="{BB962C8B-B14F-4D97-AF65-F5344CB8AC3E}">
        <p14:creationId xmlns:p14="http://schemas.microsoft.com/office/powerpoint/2010/main" val="291994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DMA (</a:t>
            </a:r>
            <a:r>
              <a:rPr lang="hu-HU" sz="1200" b="1" u="sng" kern="1200" dirty="0" err="1">
                <a:solidFill>
                  <a:schemeClr val="tx1"/>
                </a:solidFill>
                <a:effectLst/>
                <a:latin typeface="+mn-lt"/>
                <a:ea typeface="+mn-ea"/>
                <a:cs typeface="+mn-cs"/>
              </a:rPr>
              <a:t>Direct</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Memory</a:t>
            </a:r>
            <a:r>
              <a:rPr lang="hu-HU" sz="1200" b="1" u="sng" kern="1200" dirty="0">
                <a:solidFill>
                  <a:schemeClr val="tx1"/>
                </a:solidFill>
                <a:effectLst/>
                <a:latin typeface="+mn-lt"/>
                <a:ea typeface="+mn-ea"/>
                <a:cs typeface="+mn-cs"/>
              </a:rPr>
              <a:t> Access)</a:t>
            </a:r>
            <a:r>
              <a:rPr lang="hu-HU" sz="1200" b="1"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Az operatív memória és az </a:t>
            </a:r>
            <a:r>
              <a:rPr lang="hu-HU" sz="1200" u="sng" kern="1200" dirty="0">
                <a:solidFill>
                  <a:schemeClr val="tx1"/>
                </a:solidFill>
                <a:effectLst/>
                <a:latin typeface="+mn-lt"/>
                <a:ea typeface="+mn-ea"/>
                <a:cs typeface="+mn-cs"/>
                <a:hlinkClick r:id="rId3"/>
              </a:rPr>
              <a:t>eszköz</a:t>
            </a:r>
            <a:r>
              <a:rPr lang="hu-HU" sz="1200" kern="1200" dirty="0">
                <a:solidFill>
                  <a:schemeClr val="tx1"/>
                </a:solidFill>
                <a:effectLst/>
                <a:latin typeface="+mn-lt"/>
                <a:ea typeface="+mn-ea"/>
                <a:cs typeface="+mn-cs"/>
              </a:rPr>
              <a:t>ök közt a </a:t>
            </a:r>
            <a:r>
              <a:rPr lang="hu-HU" sz="1200" u="sng" kern="1200" dirty="0">
                <a:solidFill>
                  <a:schemeClr val="tx1"/>
                </a:solidFill>
                <a:effectLst/>
                <a:latin typeface="+mn-lt"/>
                <a:ea typeface="+mn-ea"/>
                <a:cs typeface="+mn-cs"/>
                <a:hlinkClick r:id="rId4"/>
              </a:rPr>
              <a:t>processzor</a:t>
            </a:r>
            <a:r>
              <a:rPr lang="hu-HU" sz="1200" kern="1200" dirty="0">
                <a:solidFill>
                  <a:schemeClr val="tx1"/>
                </a:solidFill>
                <a:effectLst/>
                <a:latin typeface="+mn-lt"/>
                <a:ea typeface="+mn-ea"/>
                <a:cs typeface="+mn-cs"/>
              </a:rPr>
              <a:t> igénybevétele nélküli közvetlen adatcserét lehetővé tevő technológia.</a:t>
            </a:r>
          </a:p>
          <a:p>
            <a:r>
              <a:rPr lang="hu-HU" sz="1200" kern="1200" dirty="0">
                <a:solidFill>
                  <a:schemeClr val="tx1"/>
                </a:solidFill>
                <a:effectLst/>
                <a:latin typeface="+mn-lt"/>
                <a:ea typeface="+mn-ea"/>
                <a:cs typeface="+mn-cs"/>
              </a:rPr>
              <a:t>Ha nagyobb adatmennyiségeket </a:t>
            </a:r>
            <a:r>
              <a:rPr lang="hu-HU" sz="1200" kern="1200" dirty="0" err="1">
                <a:solidFill>
                  <a:schemeClr val="tx1"/>
                </a:solidFill>
                <a:effectLst/>
                <a:latin typeface="+mn-lt"/>
                <a:ea typeface="+mn-ea"/>
                <a:cs typeface="+mn-cs"/>
              </a:rPr>
              <a:t>kivánunk</a:t>
            </a:r>
            <a:r>
              <a:rPr lang="hu-HU" sz="1200" kern="1200" dirty="0">
                <a:solidFill>
                  <a:schemeClr val="tx1"/>
                </a:solidFill>
                <a:effectLst/>
                <a:latin typeface="+mn-lt"/>
                <a:ea typeface="+mn-ea"/>
                <a:cs typeface="+mn-cs"/>
              </a:rPr>
              <a:t> a memória egyes részei között mozgatni, vagy egy perifériális </a:t>
            </a:r>
            <a:r>
              <a:rPr lang="hu-HU" sz="1200" kern="1200" dirty="0" err="1">
                <a:solidFill>
                  <a:schemeClr val="tx1"/>
                </a:solidFill>
                <a:effectLst/>
                <a:latin typeface="+mn-lt"/>
                <a:ea typeface="+mn-ea"/>
                <a:cs typeface="+mn-cs"/>
              </a:rPr>
              <a:t>eszközrõl</a:t>
            </a:r>
            <a:r>
              <a:rPr lang="hu-HU" sz="1200" kern="1200" dirty="0">
                <a:solidFill>
                  <a:schemeClr val="tx1"/>
                </a:solidFill>
                <a:effectLst/>
                <a:latin typeface="+mn-lt"/>
                <a:ea typeface="+mn-ea"/>
                <a:cs typeface="+mn-cs"/>
              </a:rPr>
              <a:t> a memóriába beolvasni, akkor ehhez igénybe vehetjük a processzor utasításait. A folyamat óhatatlanul lassú lesz, mert mind az olvasási, mind az írási </a:t>
            </a:r>
            <a:r>
              <a:rPr lang="hu-HU" sz="1200" kern="1200" dirty="0" err="1">
                <a:solidFill>
                  <a:schemeClr val="tx1"/>
                </a:solidFill>
                <a:effectLst/>
                <a:latin typeface="+mn-lt"/>
                <a:ea typeface="+mn-ea"/>
                <a:cs typeface="+mn-cs"/>
              </a:rPr>
              <a:t>mûvelet</a:t>
            </a:r>
            <a:r>
              <a:rPr lang="hu-HU" sz="1200" kern="1200" dirty="0">
                <a:solidFill>
                  <a:schemeClr val="tx1"/>
                </a:solidFill>
                <a:effectLst/>
                <a:latin typeface="+mn-lt"/>
                <a:ea typeface="+mn-ea"/>
                <a:cs typeface="+mn-cs"/>
              </a:rPr>
              <a:t> legalább egy-egy buszciklust igényel; nem is említve még címek számolgatásához szükséges </a:t>
            </a:r>
            <a:r>
              <a:rPr lang="hu-HU" sz="1200" kern="1200" dirty="0" err="1">
                <a:solidFill>
                  <a:schemeClr val="tx1"/>
                </a:solidFill>
                <a:effectLst/>
                <a:latin typeface="+mn-lt"/>
                <a:ea typeface="+mn-ea"/>
                <a:cs typeface="+mn-cs"/>
              </a:rPr>
              <a:t>idõket</a:t>
            </a:r>
            <a:r>
              <a:rPr lang="hu-HU" sz="1200" kern="1200" dirty="0">
                <a:solidFill>
                  <a:schemeClr val="tx1"/>
                </a:solidFill>
                <a:effectLst/>
                <a:latin typeface="+mn-lt"/>
                <a:ea typeface="+mn-ea"/>
                <a:cs typeface="+mn-cs"/>
              </a:rPr>
              <a:t>. Ezért már régen feltalálták, hogy e </a:t>
            </a:r>
            <a:r>
              <a:rPr lang="hu-HU" sz="1200" kern="1200" dirty="0" err="1">
                <a:solidFill>
                  <a:schemeClr val="tx1"/>
                </a:solidFill>
                <a:effectLst/>
                <a:latin typeface="+mn-lt"/>
                <a:ea typeface="+mn-ea"/>
                <a:cs typeface="+mn-cs"/>
              </a:rPr>
              <a:t>mûveletek</a:t>
            </a:r>
            <a:r>
              <a:rPr lang="hu-HU" sz="1200" kern="1200" dirty="0">
                <a:solidFill>
                  <a:schemeClr val="tx1"/>
                </a:solidFill>
                <a:effectLst/>
                <a:latin typeface="+mn-lt"/>
                <a:ea typeface="+mn-ea"/>
                <a:cs typeface="+mn-cs"/>
              </a:rPr>
              <a:t> céljaira egy önálló, "cél-processzort" kell használni, amelyik az írási és olvasási címeket automatikusan és igen gyorsan egyesével növeli, és a beolvasott adatot késlekedés nélkül írja a cél-helyre. Természetesen ezen folyamat alatt az "igazi" processzornak hallgatnia kell, nehogy a cím- vagy adatbuszon helyrehozhatatlan keveredés álljon </a:t>
            </a:r>
            <a:r>
              <a:rPr lang="hu-HU" sz="1200" kern="1200" dirty="0" err="1">
                <a:solidFill>
                  <a:schemeClr val="tx1"/>
                </a:solidFill>
                <a:effectLst/>
                <a:latin typeface="+mn-lt"/>
                <a:ea typeface="+mn-ea"/>
                <a:cs typeface="+mn-cs"/>
              </a:rPr>
              <a:t>elõ</a:t>
            </a:r>
            <a:r>
              <a:rPr lang="hu-HU" sz="1200" kern="1200" dirty="0">
                <a:solidFill>
                  <a:schemeClr val="tx1"/>
                </a:solidFill>
                <a:effectLst/>
                <a:latin typeface="+mn-lt"/>
                <a:ea typeface="+mn-ea"/>
                <a:cs typeface="+mn-cs"/>
              </a:rPr>
              <a:t>. Az IBM-PC </a:t>
            </a:r>
            <a:r>
              <a:rPr lang="hu-HU" sz="1200" kern="1200" dirty="0" err="1">
                <a:solidFill>
                  <a:schemeClr val="tx1"/>
                </a:solidFill>
                <a:effectLst/>
                <a:latin typeface="+mn-lt"/>
                <a:ea typeface="+mn-ea"/>
                <a:cs typeface="+mn-cs"/>
              </a:rPr>
              <a:t>-ben</a:t>
            </a:r>
            <a:r>
              <a:rPr lang="hu-HU" sz="1200" kern="1200" dirty="0">
                <a:solidFill>
                  <a:schemeClr val="tx1"/>
                </a:solidFill>
                <a:effectLst/>
                <a:latin typeface="+mn-lt"/>
                <a:ea typeface="+mn-ea"/>
                <a:cs typeface="+mn-cs"/>
              </a:rPr>
              <a:t> is van ilyen ún. DMA </a:t>
            </a:r>
            <a:r>
              <a:rPr lang="hu-HU" sz="1200" kern="1200" dirty="0" err="1">
                <a:solidFill>
                  <a:schemeClr val="tx1"/>
                </a:solidFill>
                <a:effectLst/>
                <a:latin typeface="+mn-lt"/>
                <a:ea typeface="+mn-ea"/>
                <a:cs typeface="+mn-cs"/>
              </a:rPr>
              <a:t>vezérlõ</a:t>
            </a:r>
            <a:r>
              <a:rPr lang="hu-HU" sz="1200" kern="1200" dirty="0">
                <a:solidFill>
                  <a:schemeClr val="tx1"/>
                </a:solidFill>
                <a:effectLst/>
                <a:latin typeface="+mn-lt"/>
                <a:ea typeface="+mn-ea"/>
                <a:cs typeface="+mn-cs"/>
              </a:rPr>
              <a:t>, mely különösen a mérési eredményekként </a:t>
            </a:r>
            <a:r>
              <a:rPr lang="hu-HU" sz="1200" kern="1200" dirty="0" err="1">
                <a:solidFill>
                  <a:schemeClr val="tx1"/>
                </a:solidFill>
                <a:effectLst/>
                <a:latin typeface="+mn-lt"/>
                <a:ea typeface="+mn-ea"/>
                <a:cs typeface="+mn-cs"/>
              </a:rPr>
              <a:t>létrejövõ</a:t>
            </a:r>
            <a:r>
              <a:rPr lang="hu-HU" sz="1200" kern="1200" dirty="0">
                <a:solidFill>
                  <a:schemeClr val="tx1"/>
                </a:solidFill>
                <a:effectLst/>
                <a:latin typeface="+mn-lt"/>
                <a:ea typeface="+mn-ea"/>
                <a:cs typeface="+mn-cs"/>
              </a:rPr>
              <a:t> adattömbök mozgatásában jeleskedik. Ezen </a:t>
            </a:r>
            <a:r>
              <a:rPr lang="hu-HU" sz="1200" kern="1200" dirty="0" err="1">
                <a:solidFill>
                  <a:schemeClr val="tx1"/>
                </a:solidFill>
                <a:effectLst/>
                <a:latin typeface="+mn-lt"/>
                <a:ea typeface="+mn-ea"/>
                <a:cs typeface="+mn-cs"/>
              </a:rPr>
              <a:t>túlmenõen</a:t>
            </a:r>
            <a:r>
              <a:rPr lang="hu-HU" sz="1200" kern="1200" dirty="0">
                <a:solidFill>
                  <a:schemeClr val="tx1"/>
                </a:solidFill>
                <a:effectLst/>
                <a:latin typeface="+mn-lt"/>
                <a:ea typeface="+mn-ea"/>
                <a:cs typeface="+mn-cs"/>
              </a:rPr>
              <a:t> van még egy igen fontos feladata: a DMA </a:t>
            </a:r>
            <a:r>
              <a:rPr lang="hu-HU" sz="1200" kern="1200" dirty="0" err="1">
                <a:solidFill>
                  <a:schemeClr val="tx1"/>
                </a:solidFill>
                <a:effectLst/>
                <a:latin typeface="+mn-lt"/>
                <a:ea typeface="+mn-ea"/>
                <a:cs typeface="+mn-cs"/>
              </a:rPr>
              <a:t>vezérlõ</a:t>
            </a:r>
            <a:r>
              <a:rPr lang="hu-HU" sz="1200" kern="1200" dirty="0">
                <a:solidFill>
                  <a:schemeClr val="tx1"/>
                </a:solidFill>
                <a:effectLst/>
                <a:latin typeface="+mn-lt"/>
                <a:ea typeface="+mn-ea"/>
                <a:cs typeface="+mn-cs"/>
              </a:rPr>
              <a:t> végzi a dinamikus RAM memória felfrissítését. Az </a:t>
            </a:r>
            <a:r>
              <a:rPr lang="hu-HU" sz="1200" kern="1200" dirty="0" err="1">
                <a:solidFill>
                  <a:schemeClr val="tx1"/>
                </a:solidFill>
                <a:effectLst/>
                <a:latin typeface="+mn-lt"/>
                <a:ea typeface="+mn-ea"/>
                <a:cs typeface="+mn-cs"/>
              </a:rPr>
              <a:t>idõzítõ</a:t>
            </a:r>
            <a:r>
              <a:rPr lang="hu-HU" sz="1200" kern="1200" dirty="0">
                <a:solidFill>
                  <a:schemeClr val="tx1"/>
                </a:solidFill>
                <a:effectLst/>
                <a:latin typeface="+mn-lt"/>
                <a:ea typeface="+mn-ea"/>
                <a:cs typeface="+mn-cs"/>
              </a:rPr>
              <a:t> 1. csatornája kb. 15 </a:t>
            </a:r>
            <a:r>
              <a:rPr lang="hu-HU" sz="1200" kern="1200" dirty="0" err="1">
                <a:solidFill>
                  <a:schemeClr val="tx1"/>
                </a:solidFill>
                <a:effectLst/>
                <a:latin typeface="+mn-lt"/>
                <a:ea typeface="+mn-ea"/>
                <a:cs typeface="+mn-cs"/>
              </a:rPr>
              <a:t>microsec.-ként</a:t>
            </a:r>
            <a:r>
              <a:rPr lang="hu-HU" sz="1200" kern="1200" dirty="0">
                <a:solidFill>
                  <a:schemeClr val="tx1"/>
                </a:solidFill>
                <a:effectLst/>
                <a:latin typeface="+mn-lt"/>
                <a:ea typeface="+mn-ea"/>
                <a:cs typeface="+mn-cs"/>
              </a:rPr>
              <a:t> jelzést </a:t>
            </a:r>
            <a:r>
              <a:rPr lang="hu-HU" sz="1200" kern="1200" dirty="0" err="1">
                <a:solidFill>
                  <a:schemeClr val="tx1"/>
                </a:solidFill>
                <a:effectLst/>
                <a:latin typeface="+mn-lt"/>
                <a:ea typeface="+mn-ea"/>
                <a:cs typeface="+mn-cs"/>
              </a:rPr>
              <a:t>kült</a:t>
            </a:r>
            <a:r>
              <a:rPr lang="hu-HU" sz="1200" kern="1200" dirty="0">
                <a:solidFill>
                  <a:schemeClr val="tx1"/>
                </a:solidFill>
                <a:effectLst/>
                <a:latin typeface="+mn-lt"/>
                <a:ea typeface="+mn-ea"/>
                <a:cs typeface="+mn-cs"/>
              </a:rPr>
              <a:t> a DMA </a:t>
            </a:r>
            <a:r>
              <a:rPr lang="hu-HU" sz="1200" kern="1200" dirty="0" err="1">
                <a:solidFill>
                  <a:schemeClr val="tx1"/>
                </a:solidFill>
                <a:effectLst/>
                <a:latin typeface="+mn-lt"/>
                <a:ea typeface="+mn-ea"/>
                <a:cs typeface="+mn-cs"/>
              </a:rPr>
              <a:t>vezérlõnek</a:t>
            </a:r>
            <a:r>
              <a:rPr lang="hu-HU" sz="1200" kern="1200" dirty="0">
                <a:solidFill>
                  <a:schemeClr val="tx1"/>
                </a:solidFill>
                <a:effectLst/>
                <a:latin typeface="+mn-lt"/>
                <a:ea typeface="+mn-ea"/>
                <a:cs typeface="+mn-cs"/>
              </a:rPr>
              <a:t>. Ez ezt továbbítja a DMA RQ (DMA REQEST) vezetéken e processzornak. A processzor ekkor befejezi az elkezdett processzorciklust, majd visszaüzen a DMA </a:t>
            </a:r>
            <a:r>
              <a:rPr lang="hu-HU" sz="1200" kern="1200" dirty="0" err="1">
                <a:solidFill>
                  <a:schemeClr val="tx1"/>
                </a:solidFill>
                <a:effectLst/>
                <a:latin typeface="+mn-lt"/>
                <a:ea typeface="+mn-ea"/>
                <a:cs typeface="+mn-cs"/>
              </a:rPr>
              <a:t>vezérlõnek</a:t>
            </a:r>
            <a:r>
              <a:rPr lang="hu-HU" sz="1200" kern="1200" dirty="0">
                <a:solidFill>
                  <a:schemeClr val="tx1"/>
                </a:solidFill>
                <a:effectLst/>
                <a:latin typeface="+mn-lt"/>
                <a:ea typeface="+mn-ea"/>
                <a:cs typeface="+mn-cs"/>
              </a:rPr>
              <a:t>, hogy az átveheti a buszok vezérlését. A DMA 5 processzorciklus idejéig kezeli a vonalakat. (Érdemes felfigyelni rá: ezen szakasz alatt a processzor számára "nem telik az </a:t>
            </a:r>
            <a:r>
              <a:rPr lang="hu-HU" sz="1200" kern="1200" dirty="0" err="1">
                <a:solidFill>
                  <a:schemeClr val="tx1"/>
                </a:solidFill>
                <a:effectLst/>
                <a:latin typeface="+mn-lt"/>
                <a:ea typeface="+mn-ea"/>
                <a:cs typeface="+mn-cs"/>
              </a:rPr>
              <a:t>idõ</a:t>
            </a:r>
            <a:r>
              <a:rPr lang="hu-HU" sz="1200" kern="1200" dirty="0">
                <a:solidFill>
                  <a:schemeClr val="tx1"/>
                </a:solidFill>
                <a:effectLst/>
                <a:latin typeface="+mn-lt"/>
                <a:ea typeface="+mn-ea"/>
                <a:cs typeface="+mn-cs"/>
              </a:rPr>
              <a:t>"...). A DMA egység által végrehajtott látszólagos adatblokk-mozgások a memória egy-egy részének felfrissítésével járnak. 512 ilyen </a:t>
            </a:r>
            <a:r>
              <a:rPr lang="hu-HU" sz="1200" kern="1200" dirty="0" err="1">
                <a:solidFill>
                  <a:schemeClr val="tx1"/>
                </a:solidFill>
                <a:effectLst/>
                <a:latin typeface="+mn-lt"/>
                <a:ea typeface="+mn-ea"/>
                <a:cs typeface="+mn-cs"/>
              </a:rPr>
              <a:t>felfrissítõ</a:t>
            </a:r>
            <a:r>
              <a:rPr lang="hu-HU" sz="1200" kern="1200" dirty="0">
                <a:solidFill>
                  <a:schemeClr val="tx1"/>
                </a:solidFill>
                <a:effectLst/>
                <a:latin typeface="+mn-lt"/>
                <a:ea typeface="+mn-ea"/>
                <a:cs typeface="+mn-cs"/>
              </a:rPr>
              <a:t> ciklus az egész memóriát "felújítja", a teljes memória tehát mintegy </a:t>
            </a:r>
            <a:r>
              <a:rPr lang="hu-HU" sz="1200" kern="1200" dirty="0" err="1">
                <a:solidFill>
                  <a:schemeClr val="tx1"/>
                </a:solidFill>
                <a:effectLst/>
                <a:latin typeface="+mn-lt"/>
                <a:ea typeface="+mn-ea"/>
                <a:cs typeface="+mn-cs"/>
              </a:rPr>
              <a:t>milisecundumonként</a:t>
            </a:r>
            <a:r>
              <a:rPr lang="hu-HU" sz="1200" kern="1200" dirty="0">
                <a:solidFill>
                  <a:schemeClr val="tx1"/>
                </a:solidFill>
                <a:effectLst/>
                <a:latin typeface="+mn-lt"/>
                <a:ea typeface="+mn-ea"/>
                <a:cs typeface="+mn-cs"/>
              </a:rPr>
              <a:t> felfrissítésre kerül. Ez </a:t>
            </a:r>
            <a:r>
              <a:rPr lang="hu-HU" sz="1200" kern="1200" dirty="0" err="1">
                <a:solidFill>
                  <a:schemeClr val="tx1"/>
                </a:solidFill>
                <a:effectLst/>
                <a:latin typeface="+mn-lt"/>
                <a:ea typeface="+mn-ea"/>
                <a:cs typeface="+mn-cs"/>
              </a:rPr>
              <a:t>bõven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elegendõ</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megbizható</a:t>
            </a:r>
            <a:r>
              <a:rPr lang="hu-HU" sz="1200" kern="1200" dirty="0">
                <a:solidFill>
                  <a:schemeClr val="tx1"/>
                </a:solidFill>
                <a:effectLst/>
                <a:latin typeface="+mn-lt"/>
                <a:ea typeface="+mn-ea"/>
                <a:cs typeface="+mn-cs"/>
              </a:rPr>
              <a:t>, hibamentes </a:t>
            </a:r>
            <a:r>
              <a:rPr lang="hu-HU" sz="1200" kern="1200" dirty="0" err="1">
                <a:solidFill>
                  <a:schemeClr val="tx1"/>
                </a:solidFill>
                <a:effectLst/>
                <a:latin typeface="+mn-lt"/>
                <a:ea typeface="+mn-ea"/>
                <a:cs typeface="+mn-cs"/>
              </a:rPr>
              <a:t>mûködéshez</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014A0E22-FF68-4A0C-9059-96EC7F4EAE33}" type="slidenum">
              <a:rPr lang="hu-HU" smtClean="0"/>
              <a:t>19</a:t>
            </a:fld>
            <a:endParaRPr lang="hu-HU" dirty="0"/>
          </a:p>
        </p:txBody>
      </p:sp>
    </p:spTree>
    <p:extLst>
      <p:ext uri="{BB962C8B-B14F-4D97-AF65-F5344CB8AC3E}">
        <p14:creationId xmlns:p14="http://schemas.microsoft.com/office/powerpoint/2010/main" val="362267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ln/>
        </p:spPr>
        <p:txBody>
          <a:bodyPr/>
          <a:lstStyle/>
          <a:p>
            <a:r>
              <a:rPr lang="en-US" altLang="hu-HU"/>
              <a:t>Oracle Database 10</a:t>
            </a:r>
            <a:r>
              <a:rPr lang="en-US" altLang="hu-HU" i="1"/>
              <a:t>g</a:t>
            </a:r>
            <a:r>
              <a:rPr lang="en-US" altLang="hu-HU"/>
              <a:t>: SQL Fundamentals II  </a:t>
            </a:r>
            <a:r>
              <a:rPr lang="en-US" altLang="hu-HU">
                <a:solidFill>
                  <a:srgbClr val="000000"/>
                </a:solidFill>
              </a:rPr>
              <a:t> D</a:t>
            </a:r>
            <a:r>
              <a:rPr lang="en-US" altLang="hu-HU"/>
              <a:t>-</a:t>
            </a:r>
            <a:fld id="{AABFBBE1-2E5D-4662-99A4-B4792C007F98}" type="slidenum">
              <a:rPr lang="en-US" altLang="hu-HU"/>
              <a:pPr/>
              <a:t>24</a:t>
            </a:fld>
            <a:endParaRPr lang="en-US" altLang="hu-HU" sz="1200"/>
          </a:p>
        </p:txBody>
      </p:sp>
      <p:sp>
        <p:nvSpPr>
          <p:cNvPr id="382980" name="Rectangle 4"/>
          <p:cNvSpPr>
            <a:spLocks noGrp="1" noRot="1" noChangeAspect="1" noChangeArrowheads="1" noTextEdit="1"/>
          </p:cNvSpPr>
          <p:nvPr>
            <p:ph type="sldImg"/>
          </p:nvPr>
        </p:nvSpPr>
        <p:spPr>
          <a:ln/>
        </p:spPr>
      </p:sp>
      <p:sp>
        <p:nvSpPr>
          <p:cNvPr id="382981" name="Rectangle 5"/>
          <p:cNvSpPr>
            <a:spLocks noGrp="1" noChangeArrowheads="1"/>
          </p:cNvSpPr>
          <p:nvPr>
            <p:ph type="body" idx="1"/>
          </p:nvPr>
        </p:nvSpPr>
        <p:spPr/>
        <p:txBody>
          <a:bodyPr/>
          <a:lstStyle/>
          <a:p>
            <a:r>
              <a:rPr lang="en-US" altLang="hu-HU"/>
              <a:t>Segments, Extents, and Blocks</a:t>
            </a:r>
          </a:p>
          <a:p>
            <a:pPr lvl="1"/>
            <a:r>
              <a:rPr lang="en-US" altLang="hu-HU"/>
              <a:t>Database objects such as tables and indexes are stored in tablespaces as segments. Each segment contains one or more extents. An extent consists of contiguous data blocks, which means that each extent can exist only in one data file. Data blocks are the smallest unit of I/O in the database.</a:t>
            </a:r>
          </a:p>
          <a:p>
            <a:pPr lvl="1"/>
            <a:r>
              <a:rPr lang="en-US" altLang="hu-HU"/>
              <a:t>When the database requests a set of data blocks from the OS, the OS maps this to the actual OS block on the storage device. Because of this, you need not be aware of the physical address of any of the data in your database. This also means that a data file can be striped and or mirrored on several disks.</a:t>
            </a:r>
          </a:p>
          <a:p>
            <a:pPr lvl="1"/>
            <a:r>
              <a:rPr lang="en-US" altLang="hu-HU"/>
              <a:t>The size of the data block can be set at database creation time. The default size of 8 K is adequate for most databases. If your database supports a data warehouse application that has large tables and indexes, then a larger block may be beneficial. If your database supports a transactional application where reads and write are very random, then specifying a smaller block size may be beneficial. The maximum block size is dependent on your OS. The minimum block size is 2 K and should rarely (if ever) be used.</a:t>
            </a:r>
          </a:p>
          <a:p>
            <a:pPr lvl="1"/>
            <a:r>
              <a:rPr lang="en-US" altLang="hu-HU"/>
              <a:t>You can have tablespaces with different block sizes. Generally this should be used only to support transportable tablespaces. For details, refer to the </a:t>
            </a:r>
            <a:r>
              <a:rPr lang="en-US" altLang="hu-HU" i="1"/>
              <a:t>Database Administrator’s Guide</a:t>
            </a:r>
            <a:r>
              <a:rPr lang="en-US" altLang="hu-HU"/>
              <a:t>.</a:t>
            </a:r>
          </a:p>
        </p:txBody>
      </p:sp>
    </p:spTree>
    <p:extLst>
      <p:ext uri="{BB962C8B-B14F-4D97-AF65-F5344CB8AC3E}">
        <p14:creationId xmlns:p14="http://schemas.microsoft.com/office/powerpoint/2010/main" val="156794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296466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16243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266107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181805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251124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303648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341713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422290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25927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59745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14C1C9BB-4A31-4C62-B210-C8A0A2AE790C}" type="datetimeFigureOut">
              <a:rPr lang="hu-HU" smtClean="0"/>
              <a:t>2025. 03. 13.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E36653D8-42F4-4D66-9E4F-9E4BFF790AFD}" type="slidenum">
              <a:rPr lang="hu-HU" smtClean="0"/>
              <a:t>‹#›</a:t>
            </a:fld>
            <a:endParaRPr lang="hu-HU" dirty="0"/>
          </a:p>
        </p:txBody>
      </p:sp>
    </p:spTree>
    <p:extLst>
      <p:ext uri="{BB962C8B-B14F-4D97-AF65-F5344CB8AC3E}">
        <p14:creationId xmlns:p14="http://schemas.microsoft.com/office/powerpoint/2010/main" val="89412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C9BB-4A31-4C62-B210-C8A0A2AE790C}" type="datetimeFigureOut">
              <a:rPr lang="hu-HU" smtClean="0"/>
              <a:t>2025. 03. 13.</a:t>
            </a:fld>
            <a:endParaRPr lang="hu-HU" dirty="0"/>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53D8-42F4-4D66-9E4F-9E4BFF790AFD}" type="slidenum">
              <a:rPr lang="hu-HU" smtClean="0"/>
              <a:t>‹#›</a:t>
            </a:fld>
            <a:endParaRPr lang="hu-HU" dirty="0"/>
          </a:p>
        </p:txBody>
      </p:sp>
    </p:spTree>
    <p:extLst>
      <p:ext uri="{BB962C8B-B14F-4D97-AF65-F5344CB8AC3E}">
        <p14:creationId xmlns:p14="http://schemas.microsoft.com/office/powerpoint/2010/main" val="401840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u.wikipedia.org/w/index.php?title=Tranzakci%C3%B3&amp;action=edit&amp;redlink=1" TargetMode="External"/><Relationship Id="rId7" Type="http://schemas.openxmlformats.org/officeDocument/2006/relationships/hyperlink" Target="https://hu.wikipedia.org/w/index.php?title=Tart%C3%B3ss%C3%A1g&amp;action=edit&amp;redlink=1" TargetMode="External"/><Relationship Id="rId2" Type="http://schemas.openxmlformats.org/officeDocument/2006/relationships/hyperlink" Target="https://hu.wikipedia.org/wiki/Adatb%C3%A1zis-kezel%C5%91_rendszer" TargetMode="External"/><Relationship Id="rId1" Type="http://schemas.openxmlformats.org/officeDocument/2006/relationships/slideLayout" Target="../slideLayouts/slideLayout2.xml"/><Relationship Id="rId6" Type="http://schemas.openxmlformats.org/officeDocument/2006/relationships/hyperlink" Target="https://hu.wikipedia.org/w/index.php?title=Izol%C3%A1ci%C3%B3&amp;action=edit&amp;redlink=1" TargetMode="External"/><Relationship Id="rId5" Type="http://schemas.openxmlformats.org/officeDocument/2006/relationships/hyperlink" Target="https://hu.wikipedia.org/w/index.php?title=Konzisztencia&amp;action=edit&amp;redlink=1" TargetMode="External"/><Relationship Id="rId4" Type="http://schemas.openxmlformats.org/officeDocument/2006/relationships/hyperlink" Target="https://hu.wikipedia.org/w/index.php?title=Atomis%C3%A1g&amp;action=edit&amp;redlink=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eeksforgeeks.org/centralized-architecture-in-distributed-syste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eeksforgeeks.org/centralized-architecture-in-distributed-syste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eeksforgeeks.org/what-is-scalability-and-how-to-achieve-it-learn-system-desig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eeksforgeeks.org/what-is-scalability-and-how-to-achieve-it-learn-system-design/" TargetMode="External"/><Relationship Id="rId2" Type="http://schemas.openxmlformats.org/officeDocument/2006/relationships/hyperlink" Target="https://www.geeksforgeeks.org/fault-tolerance-in-distributed-syste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eeksforgeeks.org/fault-tolerance-in-distributed-system/" TargetMode="External"/><Relationship Id="rId2" Type="http://schemas.openxmlformats.org/officeDocument/2006/relationships/hyperlink" Target="https://www.geeksforgeeks.org/what-is-scalability-and-how-to-achieve-it-learn-system-desig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927652" y="2186609"/>
            <a:ext cx="9740348" cy="4242326"/>
          </a:xfrm>
        </p:spPr>
        <p:txBody>
          <a:bodyPr/>
          <a:lstStyle/>
          <a:p>
            <a:pPr algn="l">
              <a:lnSpc>
                <a:spcPct val="100000"/>
              </a:lnSpc>
              <a:spcBef>
                <a:spcPts val="600"/>
              </a:spcBef>
            </a:pPr>
            <a:r>
              <a:rPr lang="hu-HU" sz="2800" dirty="0"/>
              <a:t>Az adatkezelő rendszerek kialakulása</a:t>
            </a:r>
          </a:p>
          <a:p>
            <a:pPr algn="l">
              <a:lnSpc>
                <a:spcPct val="100000"/>
              </a:lnSpc>
              <a:spcBef>
                <a:spcPts val="600"/>
              </a:spcBef>
            </a:pPr>
            <a:r>
              <a:rPr lang="hu-HU" sz="2800" dirty="0" err="1"/>
              <a:t>architekturális</a:t>
            </a:r>
            <a:r>
              <a:rPr lang="hu-HU" sz="2800" dirty="0"/>
              <a:t> szint</a:t>
            </a:r>
          </a:p>
          <a:p>
            <a:pPr algn="l">
              <a:lnSpc>
                <a:spcPct val="100000"/>
              </a:lnSpc>
              <a:spcBef>
                <a:spcPts val="600"/>
              </a:spcBef>
            </a:pPr>
            <a:r>
              <a:rPr lang="hu-HU" sz="2800" dirty="0"/>
              <a:t>adatbázis-kezelő rendszer (</a:t>
            </a:r>
            <a:r>
              <a:rPr lang="hu-HU" sz="2800" dirty="0" err="1"/>
              <a:t>Database</a:t>
            </a:r>
            <a:r>
              <a:rPr lang="hu-HU" sz="2800" dirty="0"/>
              <a:t> Management System, DBMS)</a:t>
            </a:r>
          </a:p>
          <a:p>
            <a:pPr algn="l"/>
            <a:r>
              <a:rPr lang="hu-HU" sz="2800" dirty="0"/>
              <a:t>A </a:t>
            </a:r>
            <a:r>
              <a:rPr lang="hu-HU" sz="2800" dirty="0" err="1"/>
              <a:t>CODASYL-ajánlás</a:t>
            </a:r>
            <a:endParaRPr lang="hu-HU" sz="2800" dirty="0"/>
          </a:p>
          <a:p>
            <a:pPr algn="l"/>
            <a:r>
              <a:rPr lang="hu-HU" sz="2800" dirty="0"/>
              <a:t>Adatbázis-kezelő rendszer </a:t>
            </a:r>
            <a:r>
              <a:rPr lang="hu-HU" sz="2800" dirty="0" err="1"/>
              <a:t>tranzakciófeldolgozó</a:t>
            </a:r>
            <a:r>
              <a:rPr lang="hu-HU" sz="2800" dirty="0"/>
              <a:t> képességeinek alapelemei ACID</a:t>
            </a:r>
          </a:p>
          <a:p>
            <a:pPr algn="l"/>
            <a:r>
              <a:rPr lang="hu-HU" sz="2800" dirty="0"/>
              <a:t>fájlszervezési módszerek</a:t>
            </a:r>
          </a:p>
          <a:p>
            <a:pPr algn="l"/>
            <a:r>
              <a:rPr kumimoji="0" lang="hu-HU" altLang="hu-HU" sz="28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Centraliz</a:t>
            </a:r>
            <a:r>
              <a:rPr kumimoji="0" lang="hu-HU" altLang="hu-HU" sz="2800" b="0" i="0" u="none" strike="noStrike" cap="none" normalizeH="0" baseline="0" dirty="0">
                <a:ln>
                  <a:noFill/>
                </a:ln>
                <a:solidFill>
                  <a:srgbClr val="273239"/>
                </a:solidFill>
                <a:effectLst/>
                <a:latin typeface="Calibri Light" panose="020F0302020204030204" pitchFamily="34" charset="0"/>
                <a:ea typeface="Times New Roman" panose="02020603050405020304" pitchFamily="18" charset="0"/>
                <a:cs typeface="Arial" panose="020B0604020202020204" pitchFamily="34" charset="0"/>
              </a:rPr>
              <a:t>á</a:t>
            </a:r>
            <a:r>
              <a:rPr kumimoji="0" lang="hu-HU" altLang="hu-HU" sz="28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lt </a:t>
            </a:r>
            <a:r>
              <a:rPr kumimoji="0" lang="hu-HU" altLang="hu-HU" sz="2800" b="0" i="0" u="none" strike="noStrike" cap="none" normalizeH="0" baseline="0" dirty="0" err="1">
                <a:ln>
                  <a:noFill/>
                </a:ln>
                <a:solidFill>
                  <a:srgbClr val="273239"/>
                </a:solidFill>
                <a:effectLst/>
                <a:ea typeface="Times New Roman" panose="02020603050405020304" pitchFamily="18" charset="0"/>
                <a:cs typeface="Arial" panose="020B0604020202020204" pitchFamily="34" charset="0"/>
              </a:rPr>
              <a:t>vs</a:t>
            </a:r>
            <a:r>
              <a:rPr kumimoji="0" lang="hu-HU" altLang="hu-HU" sz="28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 decentraliz</a:t>
            </a:r>
            <a:r>
              <a:rPr kumimoji="0" lang="hu-HU" altLang="hu-HU" sz="2800" b="0" i="0" u="none" strike="noStrike" cap="none" normalizeH="0" baseline="0" dirty="0">
                <a:ln>
                  <a:noFill/>
                </a:ln>
                <a:solidFill>
                  <a:srgbClr val="273239"/>
                </a:solidFill>
                <a:effectLst/>
                <a:latin typeface="Calibri Light" panose="020F0302020204030204" pitchFamily="34" charset="0"/>
                <a:ea typeface="Times New Roman" panose="02020603050405020304" pitchFamily="18" charset="0"/>
                <a:cs typeface="Arial" panose="020B0604020202020204" pitchFamily="34" charset="0"/>
              </a:rPr>
              <a:t>á</a:t>
            </a:r>
            <a:r>
              <a:rPr kumimoji="0" lang="hu-HU" altLang="hu-HU" sz="28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lt </a:t>
            </a:r>
            <a:r>
              <a:rPr kumimoji="0" lang="hu-HU" altLang="hu-HU" sz="2800" b="0" i="0" u="none" strike="noStrike" cap="none" normalizeH="0" baseline="0" dirty="0" err="1">
                <a:ln>
                  <a:noFill/>
                </a:ln>
                <a:solidFill>
                  <a:srgbClr val="273239"/>
                </a:solidFill>
                <a:effectLst/>
                <a:ea typeface="Times New Roman" panose="02020603050405020304" pitchFamily="18" charset="0"/>
                <a:cs typeface="Arial" panose="020B0604020202020204" pitchFamily="34" charset="0"/>
              </a:rPr>
              <a:t>vs</a:t>
            </a:r>
            <a:r>
              <a:rPr kumimoji="0" lang="hu-HU" altLang="hu-HU" sz="28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 elosztott rendszerek</a:t>
            </a:r>
            <a:endParaRPr kumimoji="0" lang="hu-HU" altLang="hu-HU" sz="2000" b="0" i="0" u="none" strike="noStrike" cap="none" normalizeH="0" baseline="0" dirty="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endParaRPr lang="hu-HU" sz="2800" dirty="0"/>
          </a:p>
        </p:txBody>
      </p:sp>
      <p:sp>
        <p:nvSpPr>
          <p:cNvPr id="4" name="Cím 1"/>
          <p:cNvSpPr>
            <a:spLocks noGrp="1"/>
          </p:cNvSpPr>
          <p:nvPr>
            <p:ph type="ctrTitle"/>
          </p:nvPr>
        </p:nvSpPr>
        <p:spPr>
          <a:xfrm>
            <a:off x="3949148" y="940905"/>
            <a:ext cx="4320209" cy="1086678"/>
          </a:xfrm>
        </p:spPr>
        <p:txBody>
          <a:bodyPr>
            <a:normAutofit/>
          </a:bodyPr>
          <a:lstStyle/>
          <a:p>
            <a:r>
              <a:rPr lang="hu-HU" dirty="0"/>
              <a:t>Előadás 05</a:t>
            </a:r>
          </a:p>
        </p:txBody>
      </p:sp>
    </p:spTree>
    <p:extLst>
      <p:ext uri="{BB962C8B-B14F-4D97-AF65-F5344CB8AC3E}">
        <p14:creationId xmlns:p14="http://schemas.microsoft.com/office/powerpoint/2010/main" val="143257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495300" y="478302"/>
            <a:ext cx="10858500" cy="5698661"/>
          </a:xfrm>
        </p:spPr>
        <p:txBody>
          <a:bodyPr>
            <a:normAutofit fontScale="92500" lnSpcReduction="20000"/>
          </a:bodyPr>
          <a:lstStyle/>
          <a:p>
            <a:pPr>
              <a:lnSpc>
                <a:spcPct val="100000"/>
              </a:lnSpc>
            </a:pPr>
            <a:r>
              <a:rPr lang="hu-HU" u="sng" dirty="0"/>
              <a:t>Rugalmasság (</a:t>
            </a:r>
            <a:r>
              <a:rPr lang="hu-HU" u="sng" dirty="0" err="1"/>
              <a:t>Flexibility</a:t>
            </a:r>
            <a:r>
              <a:rPr lang="hu-HU" u="sng" dirty="0"/>
              <a:t>):</a:t>
            </a:r>
            <a:r>
              <a:rPr lang="hu-HU" dirty="0"/>
              <a:t> nem fix hosszúságú, bonyolult adatszerkezetek tárolásának képessége</a:t>
            </a:r>
          </a:p>
          <a:p>
            <a:pPr>
              <a:lnSpc>
                <a:spcPct val="100000"/>
              </a:lnSpc>
            </a:pPr>
            <a:r>
              <a:rPr lang="hu-HU" u="sng" dirty="0"/>
              <a:t>Programozhatóság (</a:t>
            </a:r>
            <a:r>
              <a:rPr lang="hu-HU" u="sng" dirty="0" err="1"/>
              <a:t>Programmability</a:t>
            </a:r>
            <a:r>
              <a:rPr lang="hu-HU" u="sng" dirty="0"/>
              <a:t>):</a:t>
            </a:r>
            <a:r>
              <a:rPr lang="hu-HU" dirty="0"/>
              <a:t> az adatszerkezetek és a feldolgozó eljárások egyszerű módosítása</a:t>
            </a:r>
          </a:p>
          <a:p>
            <a:pPr>
              <a:lnSpc>
                <a:spcPct val="100000"/>
              </a:lnSpc>
            </a:pPr>
            <a:r>
              <a:rPr lang="hu-HU" u="sng" dirty="0"/>
              <a:t>Adatfüggetlenség (Data </a:t>
            </a:r>
            <a:r>
              <a:rPr lang="hu-HU" u="sng" dirty="0" err="1"/>
              <a:t>Independence</a:t>
            </a:r>
            <a:r>
              <a:rPr lang="hu-HU" u="sng" dirty="0"/>
              <a:t>):</a:t>
            </a:r>
            <a:r>
              <a:rPr lang="hu-HU" dirty="0"/>
              <a:t> az adatok, és az adatszerkezet hardvertől, szoftvertől való függetlensége </a:t>
            </a:r>
          </a:p>
          <a:p>
            <a:r>
              <a:rPr lang="hu-HU" u="sng" dirty="0" err="1"/>
              <a:t>Metaadatok</a:t>
            </a:r>
            <a:r>
              <a:rPr lang="hu-HU" u="sng" dirty="0"/>
              <a:t> elkülönülése (</a:t>
            </a:r>
            <a:r>
              <a:rPr lang="hu-HU" u="sng" dirty="0" err="1"/>
              <a:t>Separation</a:t>
            </a:r>
            <a:r>
              <a:rPr lang="hu-HU" u="sng" dirty="0"/>
              <a:t> of </a:t>
            </a:r>
            <a:r>
              <a:rPr lang="hu-HU" u="sng" dirty="0" err="1"/>
              <a:t>MetaData</a:t>
            </a:r>
            <a:r>
              <a:rPr lang="hu-HU" u="sng" dirty="0"/>
              <a:t>):</a:t>
            </a:r>
            <a:r>
              <a:rPr lang="hu-HU" dirty="0"/>
              <a:t> </a:t>
            </a:r>
          </a:p>
          <a:p>
            <a:pPr marL="534988"/>
            <a:r>
              <a:rPr lang="hu-HU" dirty="0"/>
              <a:t>Adatok definiálása különüljön el az adatkezeléstől, (ADATKATALÓGUS –</a:t>
            </a:r>
            <a:r>
              <a:rPr lang="hu-HU" dirty="0" err="1"/>
              <a:t>ban</a:t>
            </a:r>
            <a:r>
              <a:rPr lang="hu-HU" dirty="0"/>
              <a:t> történik)</a:t>
            </a:r>
          </a:p>
          <a:p>
            <a:pPr marL="534988"/>
            <a:r>
              <a:rPr lang="hu-HU" dirty="0"/>
              <a:t>Az adatkatalógus maga is az AB része, az adatokkal azonos módon történjen a feldolgozása </a:t>
            </a:r>
          </a:p>
          <a:p>
            <a:pPr marL="534988"/>
            <a:r>
              <a:rPr lang="hu-HU" dirty="0"/>
              <a:t>Az adatdefiníciónak, az adatkezelésnek és az adatbiztonságnak legyen programozási nyelve.</a:t>
            </a:r>
          </a:p>
          <a:p>
            <a:pPr marL="534988"/>
            <a:r>
              <a:rPr lang="hu-HU" dirty="0"/>
              <a:t>Ezen nyelvi eszközök adjanak módot más alkalmazások, programnyelvek számára a hozzáféréshez. (interfész elemek )</a:t>
            </a:r>
          </a:p>
          <a:p>
            <a:pPr marL="0" indent="0">
              <a:buNone/>
            </a:pPr>
            <a:endParaRPr lang="hu-HU" dirty="0"/>
          </a:p>
        </p:txBody>
      </p:sp>
    </p:spTree>
    <p:extLst>
      <p:ext uri="{BB962C8B-B14F-4D97-AF65-F5344CB8AC3E}">
        <p14:creationId xmlns:p14="http://schemas.microsoft.com/office/powerpoint/2010/main" val="218642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33633" y="365760"/>
            <a:ext cx="11434713" cy="6101028"/>
          </a:xfrm>
        </p:spPr>
        <p:txBody>
          <a:bodyPr>
            <a:normAutofit fontScale="85000" lnSpcReduction="20000"/>
          </a:bodyPr>
          <a:lstStyle/>
          <a:p>
            <a:pPr>
              <a:lnSpc>
                <a:spcPct val="100000"/>
              </a:lnSpc>
            </a:pPr>
            <a:r>
              <a:rPr lang="hu-HU" u="sng" dirty="0"/>
              <a:t>Adatintegritás (Data </a:t>
            </a:r>
            <a:r>
              <a:rPr lang="hu-HU" u="sng" dirty="0" err="1"/>
              <a:t>Integrity</a:t>
            </a:r>
            <a:r>
              <a:rPr lang="hu-HU" u="sng" dirty="0"/>
              <a:t>):</a:t>
            </a:r>
            <a:r>
              <a:rPr lang="hu-HU" dirty="0"/>
              <a:t> a tárolt adatoknak folyamatos módosítások közepette is eleget kell tennie bizonyos szabályoknak</a:t>
            </a:r>
          </a:p>
          <a:p>
            <a:pPr marL="717550" indent="0">
              <a:spcBef>
                <a:spcPts val="600"/>
              </a:spcBef>
              <a:buNone/>
            </a:pPr>
            <a:r>
              <a:rPr lang="hu-HU" dirty="0"/>
              <a:t>- a hozzáférésre jogosultak se ronthassák el az adatbázist,</a:t>
            </a:r>
          </a:p>
          <a:p>
            <a:r>
              <a:rPr lang="hu-HU" u="sng" dirty="0"/>
              <a:t>Adatbiztonság (Data </a:t>
            </a:r>
            <a:r>
              <a:rPr lang="hu-HU" u="sng" dirty="0" err="1"/>
              <a:t>Safety</a:t>
            </a:r>
            <a:r>
              <a:rPr lang="hu-HU" u="sng" dirty="0"/>
              <a:t>):</a:t>
            </a:r>
            <a:r>
              <a:rPr lang="hu-HU" dirty="0"/>
              <a:t> adatok védelme a hardver- és szoftverhibák ellen</a:t>
            </a:r>
          </a:p>
          <a:p>
            <a:pPr marL="900113" indent="-182563">
              <a:lnSpc>
                <a:spcPct val="100000"/>
              </a:lnSpc>
              <a:buNone/>
            </a:pPr>
            <a:r>
              <a:rPr lang="hu-HU" dirty="0"/>
              <a:t>- a helyreállíthatóságot, hogy bármilyen hiba esetén az eredeti állapotot vissza lehessen állítani (naplózás,RAID),</a:t>
            </a:r>
          </a:p>
          <a:p>
            <a:pPr>
              <a:lnSpc>
                <a:spcPct val="100000"/>
              </a:lnSpc>
            </a:pPr>
            <a:r>
              <a:rPr lang="hu-HU" u="sng" dirty="0"/>
              <a:t>Adatvédelem (Data </a:t>
            </a:r>
            <a:r>
              <a:rPr lang="hu-HU" u="sng" dirty="0" err="1"/>
              <a:t>Security</a:t>
            </a:r>
            <a:r>
              <a:rPr lang="hu-HU" u="sng" dirty="0"/>
              <a:t>):</a:t>
            </a:r>
            <a:r>
              <a:rPr lang="hu-HU" dirty="0"/>
              <a:t> a hozzáférési jogok kezelése</a:t>
            </a:r>
          </a:p>
          <a:p>
            <a:pPr marL="801688" indent="-84138">
              <a:lnSpc>
                <a:spcPct val="100000"/>
              </a:lnSpc>
              <a:buNone/>
            </a:pPr>
            <a:r>
              <a:rPr lang="hu-HU" dirty="0"/>
              <a:t>- az adatokat csak az arra jogosult felhasználók kezelhessék</a:t>
            </a:r>
          </a:p>
          <a:p>
            <a:pPr marL="717550" indent="0">
              <a:lnSpc>
                <a:spcPct val="100000"/>
              </a:lnSpc>
              <a:spcBef>
                <a:spcPts val="600"/>
              </a:spcBef>
              <a:buNone/>
            </a:pPr>
            <a:r>
              <a:rPr lang="hu-HU" dirty="0"/>
              <a:t>- titkosítás</a:t>
            </a:r>
          </a:p>
          <a:p>
            <a:pPr>
              <a:lnSpc>
                <a:spcPct val="100000"/>
              </a:lnSpc>
            </a:pPr>
            <a:r>
              <a:rPr lang="hu-HU" u="sng" dirty="0"/>
              <a:t>Osztott adathozzáférés (</a:t>
            </a:r>
            <a:r>
              <a:rPr lang="hu-HU" u="sng" dirty="0" err="1"/>
              <a:t>Shared</a:t>
            </a:r>
            <a:r>
              <a:rPr lang="hu-HU" u="sng" dirty="0"/>
              <a:t> Data Access):</a:t>
            </a:r>
            <a:r>
              <a:rPr lang="hu-HU" dirty="0"/>
              <a:t> ugyanazokkal az adatokkal több felhasználó is dolgozhasson egyidejűleg.</a:t>
            </a:r>
          </a:p>
          <a:p>
            <a:pPr marL="900113" indent="-182563">
              <a:spcBef>
                <a:spcPts val="600"/>
              </a:spcBef>
              <a:buNone/>
            </a:pPr>
            <a:r>
              <a:rPr lang="hu-HU" dirty="0"/>
              <a:t>- több felhasználós rendszerekben az egyidejű hozzáférést,</a:t>
            </a:r>
          </a:p>
          <a:p>
            <a:pPr marL="900113" indent="-182563">
              <a:spcBef>
                <a:spcPts val="600"/>
              </a:spcBef>
              <a:buNone/>
            </a:pPr>
            <a:r>
              <a:rPr lang="hu-HU" dirty="0"/>
              <a:t>- osztott adatbázisokban az adatok szétosztását, megtalálását, valamint</a:t>
            </a:r>
          </a:p>
          <a:p>
            <a:pPr marL="900113" indent="-182563">
              <a:spcBef>
                <a:spcPts val="600"/>
              </a:spcBef>
              <a:buNone/>
            </a:pPr>
            <a:r>
              <a:rPr lang="hu-HU" dirty="0"/>
              <a:t>- az adatforgalom optimalizálását.</a:t>
            </a:r>
          </a:p>
          <a:p>
            <a:pPr marL="900113" indent="-182563">
              <a:spcBef>
                <a:spcPts val="600"/>
              </a:spcBef>
              <a:buNone/>
            </a:pPr>
            <a:r>
              <a:rPr lang="hu-HU" dirty="0"/>
              <a:t>- különféle felhasználói igények hatékony kielégítését,</a:t>
            </a:r>
          </a:p>
          <a:p>
            <a:pPr marL="900113" indent="-182563">
              <a:lnSpc>
                <a:spcPct val="100000"/>
              </a:lnSpc>
              <a:spcBef>
                <a:spcPts val="600"/>
              </a:spcBef>
              <a:buNone/>
            </a:pPr>
            <a:r>
              <a:rPr lang="hu-HU" dirty="0"/>
              <a:t>- osztott adatbázisnál az adatok fizikai szétosztását, logikai összevonását és a duplikátumok konzisztenciáját.</a:t>
            </a:r>
          </a:p>
          <a:p>
            <a:pPr marL="0" indent="0">
              <a:buNone/>
            </a:pPr>
            <a:endParaRPr lang="hu-HU" dirty="0"/>
          </a:p>
        </p:txBody>
      </p:sp>
    </p:spTree>
    <p:extLst>
      <p:ext uri="{BB962C8B-B14F-4D97-AF65-F5344CB8AC3E}">
        <p14:creationId xmlns:p14="http://schemas.microsoft.com/office/powerpoint/2010/main" val="401980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76226" y="220717"/>
            <a:ext cx="11610974" cy="6474373"/>
          </a:xfrm>
        </p:spPr>
        <p:txBody>
          <a:bodyPr>
            <a:normAutofit fontScale="77500" lnSpcReduction="20000"/>
          </a:bodyPr>
          <a:lstStyle/>
          <a:p>
            <a:pPr marL="0" indent="0" algn="ctr">
              <a:buNone/>
            </a:pPr>
            <a:r>
              <a:rPr lang="hu-HU" sz="3100" b="1" dirty="0"/>
              <a:t>A </a:t>
            </a:r>
            <a:r>
              <a:rPr lang="hu-HU" sz="3100" b="1" dirty="0" err="1"/>
              <a:t>CODASYL-ajánlás</a:t>
            </a:r>
            <a:endParaRPr lang="hu-HU" sz="3100" dirty="0"/>
          </a:p>
          <a:p>
            <a:pPr marL="0" indent="0">
              <a:buNone/>
            </a:pPr>
            <a:r>
              <a:rPr lang="hu-HU" dirty="0"/>
              <a:t>1969: </a:t>
            </a:r>
            <a:r>
              <a:rPr lang="hu-HU" dirty="0" err="1"/>
              <a:t>Conference</a:t>
            </a:r>
            <a:r>
              <a:rPr lang="hu-HU" dirty="0"/>
              <a:t> </a:t>
            </a:r>
            <a:r>
              <a:rPr lang="hu-HU" dirty="0" err="1"/>
              <a:t>on</a:t>
            </a:r>
            <a:r>
              <a:rPr lang="hu-HU" dirty="0"/>
              <a:t> Data Systems </a:t>
            </a:r>
            <a:r>
              <a:rPr lang="hu-HU" dirty="0" err="1"/>
              <a:t>Languages</a:t>
            </a:r>
            <a:endParaRPr lang="hu-HU" dirty="0"/>
          </a:p>
          <a:p>
            <a:pPr>
              <a:tabLst>
                <a:tab pos="442913" algn="l"/>
              </a:tabLst>
            </a:pPr>
            <a:r>
              <a:rPr lang="hu-HU" dirty="0"/>
              <a:t>1	</a:t>
            </a:r>
            <a:r>
              <a:rPr lang="hu-HU" b="1" dirty="0"/>
              <a:t>összetett logikai adatszerkezetek</a:t>
            </a:r>
          </a:p>
          <a:p>
            <a:pPr>
              <a:tabLst>
                <a:tab pos="442913" algn="l"/>
              </a:tabLst>
            </a:pPr>
            <a:r>
              <a:rPr lang="hu-HU" dirty="0"/>
              <a:t>2	</a:t>
            </a:r>
            <a:r>
              <a:rPr lang="hu-HU" sz="2900" b="1" dirty="0"/>
              <a:t>irányított</a:t>
            </a:r>
            <a:r>
              <a:rPr lang="hu-HU" b="1" dirty="0"/>
              <a:t> redundancia</a:t>
            </a:r>
            <a:r>
              <a:rPr lang="hu-HU" dirty="0"/>
              <a:t>- csak irányított redundancia megengedett </a:t>
            </a:r>
          </a:p>
          <a:p>
            <a:pPr>
              <a:tabLst>
                <a:tab pos="442913" algn="l"/>
              </a:tabLst>
            </a:pPr>
            <a:r>
              <a:rPr lang="hu-HU" dirty="0"/>
              <a:t>3	</a:t>
            </a:r>
            <a:r>
              <a:rPr lang="hu-HU" sz="2900" b="1" dirty="0"/>
              <a:t>jogosultságkezelés</a:t>
            </a:r>
            <a:r>
              <a:rPr lang="hu-HU" sz="2900" dirty="0"/>
              <a:t>-</a:t>
            </a:r>
            <a:r>
              <a:rPr lang="hu-HU" dirty="0"/>
              <a:t> támogassa az adatvédelmet (egyrészt egymás ellen: jogosultságok, másrészt külső hatások ellen: naplózás,</a:t>
            </a:r>
          </a:p>
          <a:p>
            <a:pPr>
              <a:tabLst>
                <a:tab pos="442913" algn="l"/>
              </a:tabLst>
            </a:pPr>
            <a:r>
              <a:rPr lang="hu-HU" dirty="0"/>
              <a:t>4	</a:t>
            </a:r>
            <a:r>
              <a:rPr lang="hu-HU" sz="2900" b="1" dirty="0"/>
              <a:t>konkurens</a:t>
            </a:r>
            <a:r>
              <a:rPr lang="hu-HU" b="1" dirty="0"/>
              <a:t> hozzáférés</a:t>
            </a:r>
            <a:r>
              <a:rPr lang="hu-HU" dirty="0"/>
              <a:t>- támogassa a konkurens hozzáférési lehetőséget</a:t>
            </a:r>
          </a:p>
          <a:p>
            <a:pPr marL="185738" indent="-185738"/>
            <a:r>
              <a:rPr lang="hu-HU" dirty="0"/>
              <a:t>5 </a:t>
            </a:r>
            <a:r>
              <a:rPr lang="hu-HU" sz="2900" b="1" dirty="0"/>
              <a:t>többféle</a:t>
            </a:r>
            <a:r>
              <a:rPr lang="hu-HU" b="1" dirty="0"/>
              <a:t> hozzáférés</a:t>
            </a:r>
            <a:r>
              <a:rPr lang="hu-HU" dirty="0"/>
              <a:t>- Az adatbázis-kezelő rendszernek többféle hozzáférési módot kell támogatnia</a:t>
            </a:r>
          </a:p>
          <a:p>
            <a:pPr>
              <a:lnSpc>
                <a:spcPct val="100000"/>
              </a:lnSpc>
              <a:tabLst>
                <a:tab pos="442913" algn="l"/>
              </a:tabLst>
            </a:pPr>
            <a:r>
              <a:rPr lang="hu-HU" dirty="0"/>
              <a:t>6 </a:t>
            </a:r>
            <a:r>
              <a:rPr lang="hu-HU" b="1" dirty="0"/>
              <a:t>magas szintű nyelvek</a:t>
            </a:r>
            <a:r>
              <a:rPr lang="hu-HU" dirty="0"/>
              <a:t> támogatása- támogasson legalább egy, de inkább több magas szintű programozási nyelvet (ez az ajánlásban pont a</a:t>
            </a:r>
          </a:p>
          <a:p>
            <a:pPr>
              <a:tabLst>
                <a:tab pos="442913" algn="l"/>
              </a:tabLst>
            </a:pPr>
            <a:r>
              <a:rPr lang="hu-HU" dirty="0"/>
              <a:t>7 </a:t>
            </a:r>
            <a:r>
              <a:rPr lang="hu-HU" dirty="0" err="1"/>
              <a:t>almodell</a:t>
            </a:r>
            <a:r>
              <a:rPr lang="hu-HU" dirty="0"/>
              <a:t> szemlélet (</a:t>
            </a:r>
            <a:r>
              <a:rPr lang="hu-HU" b="1" dirty="0"/>
              <a:t>nézetek</a:t>
            </a:r>
            <a:r>
              <a:rPr lang="hu-HU" dirty="0"/>
              <a:t>) - </a:t>
            </a:r>
            <a:r>
              <a:rPr lang="hu-HU" dirty="0" err="1"/>
              <a:t>almodell</a:t>
            </a:r>
            <a:r>
              <a:rPr lang="hu-HU" dirty="0"/>
              <a:t> szemlélet: bizonyos felhasználók csak bizonyos részeket láthatnak az adatbázisból (pl.: a </a:t>
            </a:r>
            <a:r>
              <a:rPr lang="hu-HU" dirty="0" err="1"/>
              <a:t>Neptunban</a:t>
            </a:r>
            <a:r>
              <a:rPr lang="hu-HU" dirty="0"/>
              <a:t> </a:t>
            </a:r>
            <a:r>
              <a:rPr lang="hu-HU" dirty="0" err="1"/>
              <a:t>a</a:t>
            </a:r>
            <a:r>
              <a:rPr lang="hu-HU" dirty="0"/>
              <a:t> hallgatók csak a hallgatóknak szóló információkat).</a:t>
            </a:r>
          </a:p>
          <a:p>
            <a:pPr>
              <a:tabLst>
                <a:tab pos="442913" algn="l"/>
              </a:tabLst>
            </a:pPr>
            <a:r>
              <a:rPr lang="hu-HU" dirty="0"/>
              <a:t>8 emberi hatékonyság- gépi hatékonyság </a:t>
            </a:r>
            <a:r>
              <a:rPr lang="hu-HU" dirty="0">
                <a:sym typeface="Wingdings" panose="05000000000000000000" pitchFamily="2" charset="2"/>
              </a:rPr>
              <a:t></a:t>
            </a:r>
            <a:r>
              <a:rPr lang="hu-HU" dirty="0"/>
              <a:t> emberi hatékonyság</a:t>
            </a:r>
          </a:p>
          <a:p>
            <a:pPr>
              <a:tabLst>
                <a:tab pos="442913" algn="l"/>
              </a:tabLst>
            </a:pPr>
            <a:r>
              <a:rPr lang="hu-HU" dirty="0"/>
              <a:t>9 </a:t>
            </a:r>
            <a:r>
              <a:rPr lang="hu-HU" b="1" dirty="0"/>
              <a:t>program-adat függetlenség</a:t>
            </a:r>
            <a:r>
              <a:rPr lang="hu-HU" dirty="0"/>
              <a:t>- adat-program függetlenség, azon belül is</a:t>
            </a:r>
          </a:p>
          <a:p>
            <a:pPr>
              <a:tabLst>
                <a:tab pos="442913" algn="l"/>
              </a:tabLst>
            </a:pPr>
            <a:r>
              <a:rPr lang="hu-HU" dirty="0"/>
              <a:t>10 </a:t>
            </a:r>
            <a:r>
              <a:rPr lang="hu-HU" b="1" dirty="0"/>
              <a:t>logikai</a:t>
            </a:r>
            <a:r>
              <a:rPr lang="hu-HU" dirty="0"/>
              <a:t>- ne kelljen átírni a programot az adatbázis </a:t>
            </a:r>
            <a:r>
              <a:rPr lang="hu-HU" b="1" dirty="0"/>
              <a:t>szerkezet</a:t>
            </a:r>
            <a:r>
              <a:rPr lang="hu-HU" dirty="0"/>
              <a:t>ének </a:t>
            </a:r>
            <a:r>
              <a:rPr lang="hu-HU" b="1" dirty="0"/>
              <a:t>megváltozásakor</a:t>
            </a:r>
            <a:r>
              <a:rPr lang="hu-HU" dirty="0"/>
              <a:t>.</a:t>
            </a:r>
          </a:p>
          <a:p>
            <a:pPr>
              <a:lnSpc>
                <a:spcPct val="100000"/>
              </a:lnSpc>
              <a:tabLst>
                <a:tab pos="442913" algn="l"/>
              </a:tabLst>
            </a:pPr>
            <a:r>
              <a:rPr lang="hu-HU" dirty="0"/>
              <a:t>11 </a:t>
            </a:r>
            <a:r>
              <a:rPr lang="hu-HU" b="1" dirty="0"/>
              <a:t>fizikai </a:t>
            </a:r>
            <a:r>
              <a:rPr lang="hu-HU" dirty="0"/>
              <a:t>(átlátszóság, transzparencia) - az adatok </a:t>
            </a:r>
            <a:r>
              <a:rPr lang="hu-HU" b="1" dirty="0"/>
              <a:t>tárolási módja </a:t>
            </a:r>
            <a:r>
              <a:rPr lang="hu-HU" dirty="0"/>
              <a:t>legyen </a:t>
            </a:r>
            <a:r>
              <a:rPr lang="hu-HU" b="1" dirty="0"/>
              <a:t>független</a:t>
            </a:r>
            <a:r>
              <a:rPr lang="hu-HU" dirty="0"/>
              <a:t> a felhasználótól. Nem kell azt feltétlenül tudnia az egyszerű mezei felhasználónak, hogy az adatok hol és milyen formában tárolódnak.</a:t>
            </a:r>
          </a:p>
          <a:p>
            <a:pPr marL="0" indent="0">
              <a:buNone/>
            </a:pPr>
            <a:endParaRPr lang="hu-HU" dirty="0"/>
          </a:p>
        </p:txBody>
      </p:sp>
    </p:spTree>
    <p:extLst>
      <p:ext uri="{BB962C8B-B14F-4D97-AF65-F5344CB8AC3E}">
        <p14:creationId xmlns:p14="http://schemas.microsoft.com/office/powerpoint/2010/main" val="174752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01658" y="400050"/>
            <a:ext cx="11519554" cy="5802787"/>
          </a:xfrm>
        </p:spPr>
        <p:txBody>
          <a:bodyPr/>
          <a:lstStyle/>
          <a:p>
            <a:pPr marL="0" indent="0">
              <a:buNone/>
            </a:pPr>
            <a:r>
              <a:rPr lang="hu-HU" dirty="0"/>
              <a:t>Az </a:t>
            </a:r>
            <a:r>
              <a:rPr lang="hu-HU" u="sng" dirty="0"/>
              <a:t>adatbázis-kezelő</a:t>
            </a:r>
            <a:r>
              <a:rPr lang="hu-HU" dirty="0"/>
              <a:t> rendszerek </a:t>
            </a:r>
            <a:r>
              <a:rPr lang="hu-HU" u="sng" dirty="0"/>
              <a:t>hátrányai</a:t>
            </a:r>
            <a:r>
              <a:rPr lang="hu-HU" dirty="0"/>
              <a:t> a hagyományos nyilvántartó rendszerekkel összehasonlítva az alábbiak: </a:t>
            </a:r>
          </a:p>
          <a:p>
            <a:pPr marL="628650" lvl="0"/>
            <a:r>
              <a:rPr lang="hu-HU" dirty="0"/>
              <a:t>az adatkezelés </a:t>
            </a:r>
            <a:r>
              <a:rPr lang="hu-HU" u="sng" dirty="0"/>
              <a:t>speciális szakértelmet kíván</a:t>
            </a:r>
            <a:endParaRPr lang="hu-HU" dirty="0"/>
          </a:p>
          <a:p>
            <a:pPr marL="628650" lvl="0"/>
            <a:r>
              <a:rPr lang="hu-HU" dirty="0"/>
              <a:t>a megbízható rendszerek relatíve </a:t>
            </a:r>
            <a:r>
              <a:rPr lang="hu-HU" u="sng" dirty="0"/>
              <a:t>drágák</a:t>
            </a:r>
            <a:endParaRPr lang="hu-HU" dirty="0"/>
          </a:p>
          <a:p>
            <a:pPr marL="628650" lvl="0"/>
            <a:r>
              <a:rPr lang="hu-HU" dirty="0"/>
              <a:t>a végfelhasználó a hagyományos bizonylatolástól </a:t>
            </a:r>
            <a:r>
              <a:rPr lang="hu-HU" u="sng" dirty="0"/>
              <a:t>eltérő adatkezelés</a:t>
            </a:r>
            <a:r>
              <a:rPr lang="hu-HU" dirty="0"/>
              <a:t>re kényszerül</a:t>
            </a:r>
          </a:p>
          <a:p>
            <a:pPr marL="628650" lvl="0"/>
            <a:r>
              <a:rPr lang="hu-HU" dirty="0"/>
              <a:t>a felhasználó új szervezet kialakítására kényszerül</a:t>
            </a:r>
          </a:p>
          <a:p>
            <a:pPr marL="628650" lvl="0"/>
            <a:r>
              <a:rPr lang="hu-HU" dirty="0"/>
              <a:t>az </a:t>
            </a:r>
            <a:r>
              <a:rPr lang="hu-HU" u="sng" dirty="0"/>
              <a:t>adatokkal való visszaélés veszélye</a:t>
            </a:r>
            <a:r>
              <a:rPr lang="hu-HU" dirty="0"/>
              <a:t> fokozottan jelentkezik</a:t>
            </a:r>
          </a:p>
          <a:p>
            <a:pPr marL="628650" lvl="0">
              <a:lnSpc>
                <a:spcPct val="100000"/>
              </a:lnSpc>
            </a:pPr>
            <a:r>
              <a:rPr lang="hu-HU" dirty="0"/>
              <a:t>az </a:t>
            </a:r>
            <a:r>
              <a:rPr lang="hu-HU" u="sng" dirty="0"/>
              <a:t>adatok könnyen megsérülnek</a:t>
            </a:r>
            <a:r>
              <a:rPr lang="hu-HU" dirty="0"/>
              <a:t>, (megbízható adatkezelési, </a:t>
            </a:r>
            <a:r>
              <a:rPr lang="hu-HU" u="sng" dirty="0"/>
              <a:t>archiválási rendszer</a:t>
            </a:r>
            <a:r>
              <a:rPr lang="hu-HU" dirty="0"/>
              <a:t> szükséges)</a:t>
            </a:r>
          </a:p>
          <a:p>
            <a:pPr marL="0" indent="0">
              <a:buNone/>
            </a:pPr>
            <a:endParaRPr lang="hu-HU" dirty="0"/>
          </a:p>
        </p:txBody>
      </p:sp>
    </p:spTree>
    <p:extLst>
      <p:ext uri="{BB962C8B-B14F-4D97-AF65-F5344CB8AC3E}">
        <p14:creationId xmlns:p14="http://schemas.microsoft.com/office/powerpoint/2010/main" val="83427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58219" y="235670"/>
            <a:ext cx="11547835" cy="6476215"/>
          </a:xfrm>
        </p:spPr>
        <p:txBody>
          <a:bodyPr>
            <a:normAutofit fontScale="77500" lnSpcReduction="20000"/>
          </a:bodyPr>
          <a:lstStyle/>
          <a:p>
            <a:pPr marL="0" indent="0">
              <a:lnSpc>
                <a:spcPct val="120000"/>
              </a:lnSpc>
              <a:spcBef>
                <a:spcPts val="0"/>
              </a:spcBef>
              <a:buNone/>
            </a:pPr>
            <a:r>
              <a:rPr lang="hu-HU" sz="2600" dirty="0"/>
              <a:t>A </a:t>
            </a:r>
            <a:r>
              <a:rPr lang="hu-HU" sz="2600" u="sng" dirty="0"/>
              <a:t>több felhasználós környezet</a:t>
            </a:r>
            <a:r>
              <a:rPr lang="hu-HU" sz="2600" dirty="0"/>
              <a:t>ben az egyes felhasználók által végrehajtott módosítások könnyen inkonzisztens adatbázis tartalmat eredményezhetnének. Ennek elkerülésére az adatbázis-kezelők tranzakciókat használnak.</a:t>
            </a:r>
          </a:p>
          <a:p>
            <a:pPr marL="0" indent="0">
              <a:buNone/>
            </a:pPr>
            <a:r>
              <a:rPr lang="hu-HU" u="sng" dirty="0">
                <a:hlinkClick r:id="rId2" tooltip="Adatbázis-kezelő rendszer"/>
              </a:rPr>
              <a:t>Adatbázis-kezelő rendszer</a:t>
            </a:r>
            <a:r>
              <a:rPr lang="hu-HU" dirty="0"/>
              <a:t> </a:t>
            </a:r>
            <a:r>
              <a:rPr lang="hu-HU" u="sng" dirty="0" err="1">
                <a:hlinkClick r:id="rId3" tooltip="Tranzakció (a lap nem létezik)"/>
              </a:rPr>
              <a:t>tranzakciófeldolgozó</a:t>
            </a:r>
            <a:r>
              <a:rPr lang="hu-HU" dirty="0"/>
              <a:t> képességeinek alapelemei </a:t>
            </a:r>
            <a:r>
              <a:rPr lang="hu-HU" b="1" dirty="0"/>
              <a:t>ACID</a:t>
            </a:r>
            <a:endParaRPr lang="hu-HU" dirty="0"/>
          </a:p>
          <a:p>
            <a:pPr marL="0" indent="0">
              <a:buNone/>
            </a:pPr>
            <a:r>
              <a:rPr lang="hu-HU" b="1" u="sng" dirty="0" err="1"/>
              <a:t>A</a:t>
            </a:r>
            <a:r>
              <a:rPr lang="hu-HU" dirty="0" err="1"/>
              <a:t>tomicity</a:t>
            </a:r>
            <a:r>
              <a:rPr lang="hu-HU" dirty="0"/>
              <a:t> (</a:t>
            </a:r>
            <a:r>
              <a:rPr lang="hu-HU" u="sng" dirty="0" err="1">
                <a:hlinkClick r:id="rId4" tooltip="Atomiság (a lap nem létezik)"/>
              </a:rPr>
              <a:t>atomiság</a:t>
            </a:r>
            <a:r>
              <a:rPr lang="hu-HU" dirty="0"/>
              <a:t>), </a:t>
            </a:r>
          </a:p>
          <a:p>
            <a:pPr marL="365125" indent="0">
              <a:lnSpc>
                <a:spcPct val="100000"/>
              </a:lnSpc>
              <a:spcBef>
                <a:spcPts val="600"/>
              </a:spcBef>
              <a:buNone/>
            </a:pPr>
            <a:r>
              <a:rPr lang="hu-HU" dirty="0"/>
              <a:t>A tranzakcióba bevont DML </a:t>
            </a:r>
            <a:r>
              <a:rPr lang="hu-HU" u="sng" dirty="0"/>
              <a:t>utasításokat egy egységként kell kezelnie </a:t>
            </a:r>
            <a:r>
              <a:rPr lang="hu-HU" dirty="0"/>
              <a:t>az adatbázis-kezelőnek, például, ha a tranzakció végrehajtása valamilyen hardver, szoftver hiba miatt megszakad, akkor az adatbázis-kezelőnek automatikusan vissza kell vonnia az addig végrehajtott műveleteket, hogy a tranzakció kezdése előtti konzisztens állapot álljon elő.</a:t>
            </a:r>
          </a:p>
          <a:p>
            <a:pPr marL="0" indent="0">
              <a:spcBef>
                <a:spcPts val="600"/>
              </a:spcBef>
              <a:buNone/>
            </a:pPr>
            <a:r>
              <a:rPr lang="hu-HU" b="1" u="sng" dirty="0" err="1"/>
              <a:t>C</a:t>
            </a:r>
            <a:r>
              <a:rPr lang="hu-HU" dirty="0" err="1"/>
              <a:t>onsistency</a:t>
            </a:r>
            <a:r>
              <a:rPr lang="hu-HU" dirty="0"/>
              <a:t> (</a:t>
            </a:r>
            <a:r>
              <a:rPr lang="hu-HU" u="sng" dirty="0">
                <a:hlinkClick r:id="rId5" tooltip="Konzisztencia (a lap nem létezik)"/>
              </a:rPr>
              <a:t>konzisztencia</a:t>
            </a:r>
            <a:r>
              <a:rPr lang="hu-HU" dirty="0"/>
              <a:t>)</a:t>
            </a:r>
          </a:p>
          <a:p>
            <a:pPr marL="365125" indent="0">
              <a:spcBef>
                <a:spcPts val="600"/>
              </a:spcBef>
              <a:buNone/>
            </a:pPr>
            <a:r>
              <a:rPr lang="hu-HU" dirty="0"/>
              <a:t>A tranzakció </a:t>
            </a:r>
            <a:r>
              <a:rPr lang="hu-HU" u="sng" dirty="0"/>
              <a:t>befejezése után az adatbázisnak konzisztens állapot</a:t>
            </a:r>
            <a:r>
              <a:rPr lang="hu-HU" dirty="0"/>
              <a:t>ba kell kerülnie</a:t>
            </a:r>
          </a:p>
          <a:p>
            <a:pPr marL="365125" indent="0">
              <a:spcBef>
                <a:spcPts val="600"/>
              </a:spcBef>
              <a:buNone/>
            </a:pPr>
            <a:r>
              <a:rPr lang="hu-HU" u="sng" dirty="0"/>
              <a:t>Megj:</a:t>
            </a:r>
            <a:r>
              <a:rPr lang="hu-HU" dirty="0"/>
              <a:t> Konzisztens = </a:t>
            </a:r>
            <a:r>
              <a:rPr lang="hu-HU" b="1" dirty="0"/>
              <a:t>belső ellentmondásoktól mentes</a:t>
            </a:r>
          </a:p>
          <a:p>
            <a:pPr marL="0" indent="0">
              <a:spcBef>
                <a:spcPts val="600"/>
              </a:spcBef>
              <a:buNone/>
            </a:pPr>
            <a:r>
              <a:rPr lang="hu-HU" b="1" u="sng" dirty="0" err="1"/>
              <a:t>I</a:t>
            </a:r>
            <a:r>
              <a:rPr lang="hu-HU" dirty="0" err="1"/>
              <a:t>solation</a:t>
            </a:r>
            <a:r>
              <a:rPr lang="hu-HU" dirty="0"/>
              <a:t> (</a:t>
            </a:r>
            <a:r>
              <a:rPr lang="hu-HU" u="sng" dirty="0">
                <a:hlinkClick r:id="rId6" tooltip="Izoláció (a lap nem létezik)"/>
              </a:rPr>
              <a:t>izoláció</a:t>
            </a:r>
            <a:r>
              <a:rPr lang="hu-HU" dirty="0"/>
              <a:t>)</a:t>
            </a:r>
          </a:p>
          <a:p>
            <a:pPr marL="365125" indent="0">
              <a:lnSpc>
                <a:spcPct val="100000"/>
              </a:lnSpc>
              <a:spcBef>
                <a:spcPts val="600"/>
              </a:spcBef>
              <a:buNone/>
            </a:pPr>
            <a:r>
              <a:rPr lang="hu-HU" dirty="0"/>
              <a:t>A </a:t>
            </a:r>
            <a:r>
              <a:rPr lang="hu-HU" u="sng" dirty="0"/>
              <a:t>párhuzamosan futó tranzakcióknak egymástól függetlenül kell működniük</a:t>
            </a:r>
            <a:r>
              <a:rPr lang="hu-HU" dirty="0"/>
              <a:t>. Minden felhasználónak úgy kell tűnnie, mintha csak ő használná az adatbázist. Hatékonysági okokból nem lehet a függetlenséget úgy biztosítani, hogy egy időben csak egy tranzakció futhat az adatbázison. Helyette sor illetve tábla zárolásokat alkalmaznak az adatbázis-kezelők.</a:t>
            </a:r>
          </a:p>
          <a:p>
            <a:pPr marL="0" indent="0">
              <a:spcBef>
                <a:spcPts val="600"/>
              </a:spcBef>
              <a:buNone/>
            </a:pPr>
            <a:r>
              <a:rPr lang="hu-HU" b="1" u="sng" dirty="0"/>
              <a:t>D</a:t>
            </a:r>
            <a:r>
              <a:rPr lang="hu-HU" dirty="0"/>
              <a:t>urability (</a:t>
            </a:r>
            <a:r>
              <a:rPr lang="hu-HU" u="sng" dirty="0">
                <a:hlinkClick r:id="rId7" tooltip="Tartósság (a lap nem létezik)"/>
              </a:rPr>
              <a:t>tartósság</a:t>
            </a:r>
            <a:r>
              <a:rPr lang="hu-HU" dirty="0"/>
              <a:t>)</a:t>
            </a:r>
          </a:p>
          <a:p>
            <a:pPr marL="365125" indent="0">
              <a:lnSpc>
                <a:spcPct val="100000"/>
              </a:lnSpc>
              <a:spcBef>
                <a:spcPts val="600"/>
              </a:spcBef>
              <a:buNone/>
            </a:pPr>
            <a:r>
              <a:rPr lang="hu-HU" dirty="0"/>
              <a:t>A lezárt tranzakciók </a:t>
            </a:r>
            <a:r>
              <a:rPr lang="hu-HU" u="sng" dirty="0"/>
              <a:t>eredménye nem veszhet el</a:t>
            </a:r>
            <a:r>
              <a:rPr lang="hu-HU" dirty="0"/>
              <a:t>. Hatékonysági okokból az adatbázis-kezelők nem írják rögtön diszkre a módosított adatokat, hanem memóriában tárolják. Például egy hardver hiba a memória tartalma és így a tranzakció eredményének elvesztésével járhatna. Az ilyen adatvesztéseket az adatbázis-kezelők tranzakció log használatával oldják meg.</a:t>
            </a:r>
          </a:p>
        </p:txBody>
      </p:sp>
    </p:spTree>
    <p:extLst>
      <p:ext uri="{BB962C8B-B14F-4D97-AF65-F5344CB8AC3E}">
        <p14:creationId xmlns:p14="http://schemas.microsoft.com/office/powerpoint/2010/main" val="183539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36098"/>
            <a:ext cx="10515600" cy="5740865"/>
          </a:xfrm>
        </p:spPr>
        <p:txBody>
          <a:bodyPr/>
          <a:lstStyle/>
          <a:p>
            <a:pPr marL="0" indent="0" algn="ctr">
              <a:buNone/>
            </a:pPr>
            <a:r>
              <a:rPr lang="hu-HU" sz="3200" b="1" dirty="0"/>
              <a:t>fájlszervezési módszerek</a:t>
            </a:r>
            <a:endParaRPr lang="hu-HU" sz="3200" dirty="0"/>
          </a:p>
          <a:p>
            <a:pPr marL="0" indent="0">
              <a:buNone/>
            </a:pPr>
            <a:r>
              <a:rPr lang="hu-HU" dirty="0"/>
              <a:t>alapvető műveletek:</a:t>
            </a:r>
          </a:p>
          <a:p>
            <a:r>
              <a:rPr lang="hu-HU" dirty="0"/>
              <a:t>az adatelemek megkeresése,</a:t>
            </a:r>
          </a:p>
          <a:p>
            <a:r>
              <a:rPr lang="hu-HU" dirty="0"/>
              <a:t>lekérdezése;</a:t>
            </a:r>
          </a:p>
          <a:p>
            <a:r>
              <a:rPr lang="hu-HU" dirty="0"/>
              <a:t>adatelemek bővítése,</a:t>
            </a:r>
          </a:p>
          <a:p>
            <a:r>
              <a:rPr lang="hu-HU" dirty="0"/>
              <a:t>módosítása,</a:t>
            </a:r>
          </a:p>
          <a:p>
            <a:r>
              <a:rPr lang="hu-HU" dirty="0"/>
              <a:t>törlése;</a:t>
            </a:r>
          </a:p>
          <a:p>
            <a:r>
              <a:rPr lang="hu-HU" dirty="0"/>
              <a:t>segédinformációk tárolása.</a:t>
            </a:r>
          </a:p>
          <a:p>
            <a:pPr marL="0" indent="0">
              <a:buNone/>
            </a:pPr>
            <a:endParaRPr lang="hu-HU" dirty="0"/>
          </a:p>
        </p:txBody>
      </p:sp>
    </p:spTree>
    <p:extLst>
      <p:ext uri="{BB962C8B-B14F-4D97-AF65-F5344CB8AC3E}">
        <p14:creationId xmlns:p14="http://schemas.microsoft.com/office/powerpoint/2010/main" val="3844561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650" y="1322875"/>
            <a:ext cx="8658225" cy="4434987"/>
          </a:xfrm>
          <a:prstGeom prst="rect">
            <a:avLst/>
          </a:prstGeom>
          <a:noFill/>
          <a:ln>
            <a:noFill/>
          </a:ln>
        </p:spPr>
      </p:pic>
    </p:spTree>
    <p:extLst>
      <p:ext uri="{BB962C8B-B14F-4D97-AF65-F5344CB8AC3E}">
        <p14:creationId xmlns:p14="http://schemas.microsoft.com/office/powerpoint/2010/main" val="200151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http://people.inf.elte.hu/branyi/ora/gyak2/t02/img6.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4429" y="395562"/>
            <a:ext cx="6055272" cy="6246976"/>
          </a:xfrm>
          <a:prstGeom prst="rect">
            <a:avLst/>
          </a:prstGeom>
          <a:noFill/>
          <a:ln>
            <a:noFill/>
          </a:ln>
        </p:spPr>
      </p:pic>
    </p:spTree>
    <p:extLst>
      <p:ext uri="{BB962C8B-B14F-4D97-AF65-F5344CB8AC3E}">
        <p14:creationId xmlns:p14="http://schemas.microsoft.com/office/powerpoint/2010/main" val="309106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0413" y="428625"/>
            <a:ext cx="11424745" cy="6129830"/>
          </a:xfrm>
        </p:spPr>
        <p:txBody>
          <a:bodyPr/>
          <a:lstStyle/>
          <a:p>
            <a:pPr marL="0" indent="0">
              <a:buNone/>
            </a:pPr>
            <a:r>
              <a:rPr lang="hu-HU" dirty="0"/>
              <a:t>A </a:t>
            </a:r>
            <a:r>
              <a:rPr lang="hu-HU" b="1" dirty="0"/>
              <a:t>hagyományos memóriakezelő </a:t>
            </a:r>
            <a:r>
              <a:rPr lang="hu-HU" dirty="0"/>
              <a:t>utasításoknál minden adatnak át kellett haladni a CPU-n.</a:t>
            </a:r>
          </a:p>
          <a:p>
            <a:pPr marL="0" indent="0">
              <a:buNone/>
            </a:pPr>
            <a:r>
              <a:rPr lang="hu-HU" dirty="0"/>
              <a:t>Tehát, ha egy külső egységtől adatot mentünk le (pl. soros vonalon adat érkezik) akkor azt betöltjük a CPU-ba, majd kimentjük a tárterületre. ez a folyamat indokolatlan lépéseket tartalmaz, ezért kifejlődött a közvetlen memória-hozzáférés (</a:t>
            </a:r>
            <a:r>
              <a:rPr lang="hu-HU" dirty="0" err="1"/>
              <a:t>Direct</a:t>
            </a:r>
            <a:r>
              <a:rPr lang="hu-HU" dirty="0"/>
              <a:t> </a:t>
            </a:r>
            <a:r>
              <a:rPr lang="hu-HU" dirty="0" err="1"/>
              <a:t>Memory</a:t>
            </a:r>
            <a:r>
              <a:rPr lang="hu-HU" dirty="0"/>
              <a:t> </a:t>
            </a:r>
            <a:r>
              <a:rPr lang="hu-HU" dirty="0" err="1"/>
              <a:t>Acces</a:t>
            </a:r>
            <a:r>
              <a:rPr lang="hu-HU" dirty="0"/>
              <a:t> – DMA).</a:t>
            </a:r>
          </a:p>
          <a:p>
            <a:pPr marL="0" indent="0">
              <a:buNone/>
            </a:pPr>
            <a:r>
              <a:rPr lang="hu-HU" dirty="0"/>
              <a:t>A DMA lényege, hogy a processzor egy I/O művelet végrehajtásához szükséges információkat átadja a DMA vezérlőnek, mely a processzortól független működésű. Ezután az adatátvitelt már a memória és az I/O eszköz között a DMA vezérlő önállóan irányítja.</a:t>
            </a:r>
          </a:p>
          <a:p>
            <a:pPr marL="0" indent="0">
              <a:buNone/>
            </a:pPr>
            <a:r>
              <a:rPr lang="hu-HU" dirty="0"/>
              <a:t>A processzor így felszabadulhat, más műveleteket végezhet.</a:t>
            </a:r>
          </a:p>
          <a:p>
            <a:pPr marL="0" indent="0">
              <a:buNone/>
            </a:pPr>
            <a:endParaRPr lang="hu-HU" dirty="0"/>
          </a:p>
        </p:txBody>
      </p:sp>
    </p:spTree>
    <p:extLst>
      <p:ext uri="{BB962C8B-B14F-4D97-AF65-F5344CB8AC3E}">
        <p14:creationId xmlns:p14="http://schemas.microsoft.com/office/powerpoint/2010/main" val="210755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14350"/>
            <a:ext cx="10515600" cy="5662613"/>
          </a:xfrm>
        </p:spPr>
        <p:txBody>
          <a:bodyPr>
            <a:normAutofit lnSpcReduction="10000"/>
          </a:bodyPr>
          <a:lstStyle/>
          <a:p>
            <a:pPr marL="0" indent="0">
              <a:buNone/>
            </a:pPr>
            <a:r>
              <a:rPr lang="hu-HU" dirty="0"/>
              <a:t>Az adatelérés folyamata több lépésből áll:</a:t>
            </a:r>
          </a:p>
          <a:p>
            <a:r>
              <a:rPr lang="hu-HU" dirty="0"/>
              <a:t>1. </a:t>
            </a:r>
            <a:r>
              <a:rPr lang="hu-HU" b="1" dirty="0"/>
              <a:t>fejmozgatás</a:t>
            </a:r>
            <a:r>
              <a:rPr lang="hu-HU" dirty="0"/>
              <a:t>: a megfelelő cilinderre állnak a fejek (lassú),</a:t>
            </a:r>
          </a:p>
          <a:p>
            <a:r>
              <a:rPr lang="hu-HU" dirty="0"/>
              <a:t>2. </a:t>
            </a:r>
            <a:r>
              <a:rPr lang="hu-HU" b="1" dirty="0"/>
              <a:t>fejkiválasztás</a:t>
            </a:r>
            <a:r>
              <a:rPr lang="hu-HU" dirty="0"/>
              <a:t>: a keresett lemezfelülethez tartozó fej (gyors),</a:t>
            </a:r>
          </a:p>
          <a:p>
            <a:r>
              <a:rPr lang="hu-HU" dirty="0"/>
              <a:t>3. </a:t>
            </a:r>
            <a:r>
              <a:rPr lang="hu-HU" b="1" dirty="0"/>
              <a:t>forgási idő</a:t>
            </a:r>
            <a:r>
              <a:rPr lang="hu-HU" dirty="0"/>
              <a:t>: a keresett rekord a fejhez kerül (közepes),</a:t>
            </a:r>
          </a:p>
          <a:p>
            <a:r>
              <a:rPr lang="hu-HU" dirty="0"/>
              <a:t>4. </a:t>
            </a:r>
            <a:r>
              <a:rPr lang="hu-HU" b="1" dirty="0"/>
              <a:t>adatátvite</a:t>
            </a:r>
            <a:r>
              <a:rPr lang="hu-HU" dirty="0"/>
              <a:t>l: elektronikus (a leggyorsabb művelet)</a:t>
            </a:r>
          </a:p>
          <a:p>
            <a:pPr marL="0" indent="0">
              <a:buNone/>
            </a:pPr>
            <a:r>
              <a:rPr lang="hu-HU" dirty="0"/>
              <a:t>A leggyakoribb művelet a lekérdezés, célszerű ezért olyan fizikai tárolási struktúrát választani, amely a hatékony lekérdezést segíti.</a:t>
            </a:r>
          </a:p>
          <a:p>
            <a:pPr marL="0" indent="0">
              <a:buNone/>
            </a:pPr>
            <a:r>
              <a:rPr lang="hu-HU" dirty="0"/>
              <a:t>két fontos megállapítás vonható le:</a:t>
            </a:r>
          </a:p>
          <a:p>
            <a:r>
              <a:rPr lang="hu-HU" dirty="0"/>
              <a:t> az egymásután, együtt olvasott adatokat célszerű ugyanazon, vagy szomszédos sávokra elhelyezni,</a:t>
            </a:r>
          </a:p>
          <a:p>
            <a:r>
              <a:rPr lang="hu-HU" dirty="0"/>
              <a:t>egy adatelemnek, más programok véletlenszerű sávpozícióit feltételezve, az optimális elhelyezkedése a középső sávokban található.</a:t>
            </a:r>
          </a:p>
          <a:p>
            <a:pPr marL="0" indent="0">
              <a:buNone/>
            </a:pPr>
            <a:endParaRPr lang="hu-HU" dirty="0"/>
          </a:p>
        </p:txBody>
      </p:sp>
    </p:spTree>
    <p:extLst>
      <p:ext uri="{BB962C8B-B14F-4D97-AF65-F5344CB8AC3E}">
        <p14:creationId xmlns:p14="http://schemas.microsoft.com/office/powerpoint/2010/main" val="252321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87896" y="490330"/>
            <a:ext cx="10429461" cy="5870713"/>
          </a:xfrm>
        </p:spPr>
        <p:txBody>
          <a:bodyPr>
            <a:normAutofit fontScale="85000" lnSpcReduction="20000"/>
          </a:bodyPr>
          <a:lstStyle/>
          <a:p>
            <a:pPr marL="0" indent="0">
              <a:lnSpc>
                <a:spcPct val="120000"/>
              </a:lnSpc>
              <a:spcBef>
                <a:spcPts val="0"/>
              </a:spcBef>
              <a:buNone/>
            </a:pPr>
            <a:r>
              <a:rPr lang="hu-HU" u="sng" dirty="0"/>
              <a:t>Az adatkezelő rendszerek kialakulása</a:t>
            </a:r>
            <a:endParaRPr lang="hu-HU" dirty="0"/>
          </a:p>
          <a:p>
            <a:pPr marL="0" indent="0" defTabSz="715963">
              <a:buNone/>
            </a:pPr>
            <a:r>
              <a:rPr lang="hu-HU" dirty="0"/>
              <a:t>	i.e. az írásbeliség kialakulásával jöttek létre az első „adatbázisok”</a:t>
            </a:r>
            <a:endParaRPr lang="hu-HU" sz="3200" dirty="0"/>
          </a:p>
          <a:p>
            <a:pPr marL="0" lvl="0" indent="0" defTabSz="715963">
              <a:buNone/>
            </a:pPr>
            <a:r>
              <a:rPr lang="hu-HU" dirty="0"/>
              <a:t>	Kézi kartotékrendszer</a:t>
            </a:r>
          </a:p>
          <a:p>
            <a:pPr marL="0" lvl="0" indent="0" defTabSz="715963">
              <a:buNone/>
            </a:pPr>
            <a:r>
              <a:rPr lang="hu-HU" dirty="0"/>
              <a:t>	Lyukkártya-köteges rendszer</a:t>
            </a:r>
          </a:p>
          <a:p>
            <a:pPr marL="0" indent="0" defTabSz="715963">
              <a:buNone/>
            </a:pPr>
            <a:r>
              <a:rPr lang="hu-HU" dirty="0"/>
              <a:t>	Hollerith 1884. szeptember 23-án szabadalma, 1890-es népszámlálás</a:t>
            </a:r>
          </a:p>
          <a:p>
            <a:pPr marL="0" lvl="0" indent="0" defTabSz="715963">
              <a:buNone/>
            </a:pPr>
            <a:r>
              <a:rPr lang="hu-HU" dirty="0"/>
              <a:t>	Elektromechanikus kartotékrendszer (1934)</a:t>
            </a:r>
          </a:p>
          <a:p>
            <a:pPr marL="0" indent="0">
              <a:buNone/>
            </a:pPr>
            <a:endParaRPr lang="hu-HU" dirty="0"/>
          </a:p>
          <a:p>
            <a:pPr marL="0" lvl="0" indent="0" defTabSz="715963">
              <a:buNone/>
            </a:pPr>
            <a:r>
              <a:rPr lang="hu-HU" dirty="0"/>
              <a:t>	Az első szekvenciális fájlok az 1940-es évek végén</a:t>
            </a:r>
          </a:p>
          <a:p>
            <a:pPr marL="0" lvl="0" indent="0" defTabSz="715963">
              <a:buNone/>
            </a:pPr>
            <a:r>
              <a:rPr lang="hu-HU" dirty="0"/>
              <a:t>	Nagy számítógépi operációs rendszerek fájlkezelése (1959)</a:t>
            </a:r>
          </a:p>
          <a:p>
            <a:pPr marL="0" lvl="0" indent="0" defTabSz="715963">
              <a:buNone/>
            </a:pPr>
            <a:r>
              <a:rPr lang="hu-HU" dirty="0"/>
              <a:t>	Adatbázis-kezelők</a:t>
            </a:r>
          </a:p>
          <a:p>
            <a:pPr lvl="2" defTabSz="715963"/>
            <a:r>
              <a:rPr lang="hu-HU" dirty="0"/>
              <a:t>Hierarchikus (1963)</a:t>
            </a:r>
          </a:p>
          <a:p>
            <a:pPr lvl="2" defTabSz="715963"/>
            <a:r>
              <a:rPr lang="hu-HU" dirty="0"/>
              <a:t>Relációs (1970)</a:t>
            </a:r>
          </a:p>
          <a:p>
            <a:pPr lvl="2" defTabSz="715963"/>
            <a:r>
              <a:rPr lang="hu-HU" dirty="0"/>
              <a:t>Objektum-orientált (1985)</a:t>
            </a:r>
          </a:p>
          <a:p>
            <a:pPr marL="0" lvl="0" indent="0" defTabSz="715963">
              <a:buNone/>
            </a:pPr>
            <a:r>
              <a:rPr lang="hu-HU" dirty="0"/>
              <a:t>	Táblázatkezelők (1980)</a:t>
            </a:r>
          </a:p>
          <a:p>
            <a:pPr marL="0" lvl="0" indent="0" defTabSz="715963">
              <a:buNone/>
            </a:pPr>
            <a:r>
              <a:rPr lang="hu-HU" dirty="0"/>
              <a:t>	4GL Objektum-orientált programnyelvek (1990)</a:t>
            </a:r>
          </a:p>
          <a:p>
            <a:pPr marL="0" lvl="0" indent="0" defTabSz="715963">
              <a:buNone/>
            </a:pPr>
            <a:r>
              <a:rPr lang="hu-HU" dirty="0"/>
              <a:t>	On-Line Analytical Processing (OLAP) rendszerek (1997)</a:t>
            </a:r>
          </a:p>
        </p:txBody>
      </p:sp>
    </p:spTree>
    <p:extLst>
      <p:ext uri="{BB962C8B-B14F-4D97-AF65-F5344CB8AC3E}">
        <p14:creationId xmlns:p14="http://schemas.microsoft.com/office/powerpoint/2010/main" val="413188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95299" y="457200"/>
            <a:ext cx="11287125" cy="5719763"/>
          </a:xfrm>
        </p:spPr>
        <p:txBody>
          <a:bodyPr/>
          <a:lstStyle/>
          <a:p>
            <a:pPr marL="0" indent="0">
              <a:buNone/>
            </a:pPr>
            <a:r>
              <a:rPr lang="hu-HU" b="1" i="1" dirty="0"/>
              <a:t>A központi memória és a lemezegység közötti információátvitel egysége a blokk!</a:t>
            </a:r>
            <a:endParaRPr lang="hu-HU" dirty="0"/>
          </a:p>
          <a:p>
            <a:pPr marL="0" indent="0">
              <a:buNone/>
            </a:pPr>
            <a:r>
              <a:rPr lang="hu-HU" b="1" dirty="0"/>
              <a:t>A blokk hardvercíme</a:t>
            </a:r>
            <a:r>
              <a:rPr lang="hu-HU" dirty="0"/>
              <a:t> a </a:t>
            </a:r>
            <a:r>
              <a:rPr lang="hu-HU" u="sng" dirty="0"/>
              <a:t>lemezfelület</a:t>
            </a:r>
            <a:r>
              <a:rPr lang="hu-HU" dirty="0"/>
              <a:t>, a </a:t>
            </a:r>
            <a:r>
              <a:rPr lang="hu-HU" u="sng" dirty="0"/>
              <a:t>sávszám</a:t>
            </a:r>
            <a:r>
              <a:rPr lang="hu-HU" dirty="0"/>
              <a:t> és a </a:t>
            </a:r>
            <a:r>
              <a:rPr lang="hu-HU" u="sng" dirty="0"/>
              <a:t>blokkszám</a:t>
            </a:r>
            <a:r>
              <a:rPr lang="hu-HU" dirty="0"/>
              <a:t> kombinációja.</a:t>
            </a:r>
          </a:p>
          <a:p>
            <a:pPr marL="0" indent="0">
              <a:buNone/>
            </a:pPr>
            <a:r>
              <a:rPr lang="hu-HU" dirty="0"/>
              <a:t>Olvasási művelet során a kívánt blokk egy </a:t>
            </a:r>
            <a:r>
              <a:rPr lang="hu-HU" dirty="0" err="1"/>
              <a:t>pufferba</a:t>
            </a:r>
            <a:r>
              <a:rPr lang="hu-HU" dirty="0"/>
              <a:t> kerül, íráskor pedig a puffer tartalma kerül a blokkba.</a:t>
            </a:r>
          </a:p>
          <a:p>
            <a:pPr marL="0" indent="0">
              <a:buNone/>
            </a:pPr>
            <a:endParaRPr lang="hu-HU" dirty="0"/>
          </a:p>
        </p:txBody>
      </p:sp>
    </p:spTree>
    <p:extLst>
      <p:ext uri="{BB962C8B-B14F-4D97-AF65-F5344CB8AC3E}">
        <p14:creationId xmlns:p14="http://schemas.microsoft.com/office/powerpoint/2010/main" val="174673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14338"/>
            <a:ext cx="10515600" cy="5762625"/>
          </a:xfrm>
        </p:spPr>
        <p:txBody>
          <a:bodyPr>
            <a:normAutofit/>
          </a:bodyPr>
          <a:lstStyle/>
          <a:p>
            <a:r>
              <a:rPr lang="hu-HU" b="1" dirty="0"/>
              <a:t>File-szervezési módok</a:t>
            </a:r>
            <a:endParaRPr lang="hu-HU" dirty="0"/>
          </a:p>
          <a:p>
            <a:pPr marL="0" indent="0" defTabSz="357188">
              <a:buNone/>
            </a:pPr>
            <a:r>
              <a:rPr lang="hu-HU" dirty="0"/>
              <a:t>	• </a:t>
            </a:r>
            <a:r>
              <a:rPr lang="hu-HU" b="1" dirty="0" err="1"/>
              <a:t>heap</a:t>
            </a:r>
            <a:r>
              <a:rPr lang="hu-HU" b="1" dirty="0"/>
              <a:t> - szabad elhelyezés</a:t>
            </a:r>
            <a:endParaRPr lang="hu-HU" dirty="0"/>
          </a:p>
          <a:p>
            <a:pPr marL="0" indent="0" defTabSz="357188">
              <a:buNone/>
            </a:pPr>
            <a:r>
              <a:rPr lang="hu-HU" dirty="0"/>
              <a:t>	• </a:t>
            </a:r>
            <a:r>
              <a:rPr lang="hu-HU" b="1" dirty="0"/>
              <a:t>szekvenciális</a:t>
            </a:r>
            <a:endParaRPr lang="hu-HU" dirty="0"/>
          </a:p>
          <a:p>
            <a:pPr marL="0" indent="0">
              <a:buNone/>
            </a:pPr>
            <a:r>
              <a:rPr lang="hu-HU" dirty="0"/>
              <a:t>	– </a:t>
            </a:r>
            <a:r>
              <a:rPr lang="hu-HU" b="1" dirty="0"/>
              <a:t>fizikai és logikai szekvenciális</a:t>
            </a:r>
            <a:endParaRPr lang="hu-HU" dirty="0"/>
          </a:p>
          <a:p>
            <a:pPr marL="0" indent="0" defTabSz="357188">
              <a:buNone/>
            </a:pPr>
            <a:r>
              <a:rPr lang="hu-HU" dirty="0"/>
              <a:t>	• </a:t>
            </a:r>
            <a:r>
              <a:rPr lang="hu-HU" b="1" dirty="0"/>
              <a:t>indexelt avagy direkt</a:t>
            </a:r>
            <a:endParaRPr lang="hu-HU" dirty="0"/>
          </a:p>
          <a:p>
            <a:pPr marL="0" indent="0">
              <a:buNone/>
            </a:pPr>
            <a:r>
              <a:rPr lang="hu-HU" dirty="0"/>
              <a:t>	– </a:t>
            </a:r>
            <a:r>
              <a:rPr lang="hu-HU" b="1" dirty="0"/>
              <a:t>determinisztikus</a:t>
            </a:r>
            <a:endParaRPr lang="hu-HU" dirty="0"/>
          </a:p>
          <a:p>
            <a:pPr marL="0" indent="0" defTabSz="357188">
              <a:buNone/>
            </a:pPr>
            <a:r>
              <a:rPr lang="hu-HU" dirty="0"/>
              <a:t>	• </a:t>
            </a:r>
            <a:r>
              <a:rPr lang="hu-HU" b="1" dirty="0"/>
              <a:t>egymáshoz rendelés: keresési kulcs - fizikai cím</a:t>
            </a:r>
            <a:endParaRPr lang="hu-HU" dirty="0"/>
          </a:p>
          <a:p>
            <a:pPr marL="0" indent="0" defTabSz="357188">
              <a:buNone/>
            </a:pPr>
            <a:r>
              <a:rPr lang="hu-HU" dirty="0"/>
              <a:t>	• </a:t>
            </a:r>
            <a:r>
              <a:rPr lang="hu-HU" b="1" dirty="0"/>
              <a:t>algoritmussal: keresési kulcsból fizikai cím</a:t>
            </a:r>
            <a:endParaRPr lang="hu-HU" dirty="0"/>
          </a:p>
          <a:p>
            <a:pPr marL="0" indent="0" defTabSz="357188">
              <a:buNone/>
            </a:pPr>
            <a:r>
              <a:rPr lang="hu-HU" dirty="0"/>
              <a:t>	• </a:t>
            </a:r>
            <a:r>
              <a:rPr lang="hu-HU" b="1" dirty="0"/>
              <a:t>indexelt szekvenciális: ISAM, VSAM, C_ISAM,B+ </a:t>
            </a:r>
            <a:r>
              <a:rPr lang="hu-HU" b="1" dirty="0" err="1"/>
              <a:t>tree</a:t>
            </a:r>
            <a:r>
              <a:rPr lang="hu-HU" b="1" dirty="0"/>
              <a:t>, R </a:t>
            </a:r>
            <a:r>
              <a:rPr lang="hu-HU" b="1" dirty="0" err="1"/>
              <a:t>tree</a:t>
            </a:r>
            <a:endParaRPr lang="hu-HU" dirty="0"/>
          </a:p>
          <a:p>
            <a:pPr marL="0" indent="0">
              <a:buNone/>
            </a:pPr>
            <a:r>
              <a:rPr lang="hu-HU" dirty="0"/>
              <a:t>	– </a:t>
            </a:r>
            <a:r>
              <a:rPr lang="hu-HU" b="1" dirty="0"/>
              <a:t>random</a:t>
            </a:r>
            <a:endParaRPr lang="hu-HU" dirty="0"/>
          </a:p>
          <a:p>
            <a:pPr marL="0" indent="0" defTabSz="357188">
              <a:buNone/>
            </a:pPr>
            <a:r>
              <a:rPr lang="hu-HU" dirty="0"/>
              <a:t>	• </a:t>
            </a:r>
            <a:r>
              <a:rPr lang="hu-HU" b="1" dirty="0" err="1"/>
              <a:t>cluster</a:t>
            </a:r>
            <a:r>
              <a:rPr lang="hu-HU" b="1" dirty="0"/>
              <a:t> szervezés (kapcsolat-file-ok)</a:t>
            </a:r>
            <a:endParaRPr lang="hu-HU" dirty="0"/>
          </a:p>
          <a:p>
            <a:pPr marL="0" indent="0">
              <a:buNone/>
            </a:pPr>
            <a:endParaRPr lang="hu-HU" dirty="0"/>
          </a:p>
        </p:txBody>
      </p:sp>
    </p:spTree>
    <p:extLst>
      <p:ext uri="{BB962C8B-B14F-4D97-AF65-F5344CB8AC3E}">
        <p14:creationId xmlns:p14="http://schemas.microsoft.com/office/powerpoint/2010/main" val="4195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Kép 27"/>
          <p:cNvPicPr>
            <a:picLocks noChangeAspect="1"/>
          </p:cNvPicPr>
          <p:nvPr/>
        </p:nvPicPr>
        <p:blipFill>
          <a:blip r:embed="rId2"/>
          <a:stretch>
            <a:fillRect/>
          </a:stretch>
        </p:blipFill>
        <p:spPr>
          <a:xfrm>
            <a:off x="9434627" y="2331611"/>
            <a:ext cx="204683" cy="219075"/>
          </a:xfrm>
          <a:prstGeom prst="rect">
            <a:avLst/>
          </a:prstGeom>
        </p:spPr>
      </p:pic>
      <p:grpSp>
        <p:nvGrpSpPr>
          <p:cNvPr id="4" name="Group 27"/>
          <p:cNvGrpSpPr>
            <a:grpSpLocks/>
          </p:cNvGrpSpPr>
          <p:nvPr/>
        </p:nvGrpSpPr>
        <p:grpSpPr bwMode="auto">
          <a:xfrm>
            <a:off x="1309007" y="1057049"/>
            <a:ext cx="1517650" cy="2836863"/>
            <a:chOff x="720" y="1847"/>
            <a:chExt cx="956" cy="1787"/>
          </a:xfrm>
        </p:grpSpPr>
        <p:pic>
          <p:nvPicPr>
            <p:cNvPr id="5" name="Picture 5" descr="Cube: Box, Dark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20" y="1847"/>
              <a:ext cx="956" cy="15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762" y="3451"/>
              <a:ext cx="81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150" tIns="28575" rIns="57150" bIns="28575">
              <a:spAutoFit/>
            </a:bodyPr>
            <a:lstStyle>
              <a:lvl1pPr algn="l" defTabSz="369888">
                <a:spcBef>
                  <a:spcPct val="0"/>
                </a:spcBef>
                <a:defRPr sz="2400">
                  <a:solidFill>
                    <a:schemeClr val="tx1"/>
                  </a:solidFill>
                  <a:latin typeface="Times New Roman" panose="02020603050405020304" pitchFamily="18" charset="0"/>
                </a:defRPr>
              </a:lvl1pPr>
              <a:lvl2pPr marL="274638" algn="l" defTabSz="369888">
                <a:spcBef>
                  <a:spcPct val="0"/>
                </a:spcBef>
                <a:defRPr sz="2400">
                  <a:solidFill>
                    <a:schemeClr val="tx1"/>
                  </a:solidFill>
                  <a:latin typeface="Times New Roman" panose="02020603050405020304" pitchFamily="18" charset="0"/>
                </a:defRPr>
              </a:lvl2pPr>
              <a:lvl3pPr marL="547688" algn="l" defTabSz="369888">
                <a:spcBef>
                  <a:spcPct val="0"/>
                </a:spcBef>
                <a:defRPr sz="2400">
                  <a:solidFill>
                    <a:schemeClr val="tx1"/>
                  </a:solidFill>
                  <a:latin typeface="Times New Roman" panose="02020603050405020304" pitchFamily="18" charset="0"/>
                </a:defRPr>
              </a:lvl3pPr>
              <a:lvl4pPr marL="820738" algn="l" defTabSz="369888">
                <a:spcBef>
                  <a:spcPct val="0"/>
                </a:spcBef>
                <a:defRPr sz="2400">
                  <a:solidFill>
                    <a:schemeClr val="tx1"/>
                  </a:solidFill>
                  <a:latin typeface="Times New Roman" panose="02020603050405020304" pitchFamily="18" charset="0"/>
                </a:defRPr>
              </a:lvl4pPr>
              <a:lvl5pPr marL="1095375" algn="l" defTabSz="369888">
                <a:spcBef>
                  <a:spcPct val="0"/>
                </a:spcBef>
                <a:defRPr sz="2400">
                  <a:solidFill>
                    <a:schemeClr val="tx1"/>
                  </a:solidFill>
                  <a:latin typeface="Times New Roman" panose="02020603050405020304" pitchFamily="18" charset="0"/>
                </a:defRPr>
              </a:lvl5pPr>
              <a:lvl6pPr marL="1552575" defTabSz="369888" fontAlgn="base">
                <a:spcBef>
                  <a:spcPct val="0"/>
                </a:spcBef>
                <a:spcAft>
                  <a:spcPct val="0"/>
                </a:spcAft>
                <a:defRPr sz="2400">
                  <a:solidFill>
                    <a:schemeClr val="tx1"/>
                  </a:solidFill>
                  <a:latin typeface="Times New Roman" panose="02020603050405020304" pitchFamily="18" charset="0"/>
                </a:defRPr>
              </a:lvl6pPr>
              <a:lvl7pPr marL="2009775" defTabSz="369888" fontAlgn="base">
                <a:spcBef>
                  <a:spcPct val="0"/>
                </a:spcBef>
                <a:spcAft>
                  <a:spcPct val="0"/>
                </a:spcAft>
                <a:defRPr sz="2400">
                  <a:solidFill>
                    <a:schemeClr val="tx1"/>
                  </a:solidFill>
                  <a:latin typeface="Times New Roman" panose="02020603050405020304" pitchFamily="18" charset="0"/>
                </a:defRPr>
              </a:lvl7pPr>
              <a:lvl8pPr marL="2466975" defTabSz="369888" fontAlgn="base">
                <a:spcBef>
                  <a:spcPct val="0"/>
                </a:spcBef>
                <a:spcAft>
                  <a:spcPct val="0"/>
                </a:spcAft>
                <a:defRPr sz="2400">
                  <a:solidFill>
                    <a:schemeClr val="tx1"/>
                  </a:solidFill>
                  <a:latin typeface="Times New Roman" panose="02020603050405020304" pitchFamily="18" charset="0"/>
                </a:defRPr>
              </a:lvl8pPr>
              <a:lvl9pPr marL="2924175" defTabSz="369888"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5000"/>
                </a:lnSpc>
                <a:buClrTx/>
                <a:buFontTx/>
                <a:buNone/>
              </a:pPr>
              <a:r>
                <a:rPr lang="en-US" altLang="hu-HU" sz="1800" dirty="0">
                  <a:latin typeface="Arial" panose="020B0604020202020204" pitchFamily="34" charset="0"/>
                </a:rPr>
                <a:t>S</a:t>
              </a:r>
              <a:r>
                <a:rPr lang="hu-HU" altLang="hu-HU" sz="1800" dirty="0">
                  <a:latin typeface="Arial" panose="020B0604020202020204" pitchFamily="34" charset="0"/>
                </a:rPr>
                <a:t>z</a:t>
              </a:r>
              <a:r>
                <a:rPr lang="en-US" altLang="hu-HU" sz="1800" dirty="0" err="1">
                  <a:latin typeface="Arial" panose="020B0604020202020204" pitchFamily="34" charset="0"/>
                </a:rPr>
                <a:t>egme</a:t>
              </a:r>
              <a:r>
                <a:rPr lang="hu-HU" altLang="hu-HU" sz="1800" dirty="0" err="1">
                  <a:latin typeface="Arial" panose="020B0604020202020204" pitchFamily="34" charset="0"/>
                </a:rPr>
                <a:t>ns</a:t>
              </a:r>
              <a:endParaRPr lang="en-US" altLang="hu-HU" sz="1800" dirty="0">
                <a:latin typeface="Arial" panose="020B0604020202020204" pitchFamily="34" charset="0"/>
              </a:endParaRPr>
            </a:p>
          </p:txBody>
        </p:sp>
      </p:grpSp>
      <p:grpSp>
        <p:nvGrpSpPr>
          <p:cNvPr id="7" name="Group 8"/>
          <p:cNvGrpSpPr>
            <a:grpSpLocks/>
          </p:cNvGrpSpPr>
          <p:nvPr/>
        </p:nvGrpSpPr>
        <p:grpSpPr bwMode="auto">
          <a:xfrm>
            <a:off x="3701564" y="1047296"/>
            <a:ext cx="949478" cy="2421165"/>
            <a:chOff x="2136" y="2001"/>
            <a:chExt cx="592" cy="1455"/>
          </a:xfrm>
        </p:grpSpPr>
        <p:pic>
          <p:nvPicPr>
            <p:cNvPr id="8" name="Picture 9" descr="Cube: Box, 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136" y="2850"/>
              <a:ext cx="592" cy="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be: Box, 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136" y="2001"/>
              <a:ext cx="592" cy="110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11"/>
          <p:cNvSpPr>
            <a:spLocks noChangeArrowheads="1"/>
          </p:cNvSpPr>
          <p:nvPr/>
        </p:nvSpPr>
        <p:spPr bwMode="auto">
          <a:xfrm>
            <a:off x="3701564" y="3603399"/>
            <a:ext cx="1085850" cy="29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150" tIns="28575" rIns="57150" bIns="28575">
            <a:spAutoFit/>
          </a:bodyPr>
          <a:lstStyle>
            <a:lvl1pPr algn="l" defTabSz="369888">
              <a:spcBef>
                <a:spcPct val="0"/>
              </a:spcBef>
              <a:defRPr sz="2400">
                <a:solidFill>
                  <a:schemeClr val="tx1"/>
                </a:solidFill>
                <a:latin typeface="Times New Roman" panose="02020603050405020304" pitchFamily="18" charset="0"/>
              </a:defRPr>
            </a:lvl1pPr>
            <a:lvl2pPr marL="274638" algn="l" defTabSz="369888">
              <a:spcBef>
                <a:spcPct val="0"/>
              </a:spcBef>
              <a:defRPr sz="2400">
                <a:solidFill>
                  <a:schemeClr val="tx1"/>
                </a:solidFill>
                <a:latin typeface="Times New Roman" panose="02020603050405020304" pitchFamily="18" charset="0"/>
              </a:defRPr>
            </a:lvl2pPr>
            <a:lvl3pPr marL="547688" algn="l" defTabSz="369888">
              <a:spcBef>
                <a:spcPct val="0"/>
              </a:spcBef>
              <a:defRPr sz="2400">
                <a:solidFill>
                  <a:schemeClr val="tx1"/>
                </a:solidFill>
                <a:latin typeface="Times New Roman" panose="02020603050405020304" pitchFamily="18" charset="0"/>
              </a:defRPr>
            </a:lvl3pPr>
            <a:lvl4pPr marL="820738" algn="l" defTabSz="369888">
              <a:spcBef>
                <a:spcPct val="0"/>
              </a:spcBef>
              <a:defRPr sz="2400">
                <a:solidFill>
                  <a:schemeClr val="tx1"/>
                </a:solidFill>
                <a:latin typeface="Times New Roman" panose="02020603050405020304" pitchFamily="18" charset="0"/>
              </a:defRPr>
            </a:lvl4pPr>
            <a:lvl5pPr marL="1095375" algn="l" defTabSz="369888">
              <a:spcBef>
                <a:spcPct val="0"/>
              </a:spcBef>
              <a:defRPr sz="2400">
                <a:solidFill>
                  <a:schemeClr val="tx1"/>
                </a:solidFill>
                <a:latin typeface="Times New Roman" panose="02020603050405020304" pitchFamily="18" charset="0"/>
              </a:defRPr>
            </a:lvl5pPr>
            <a:lvl6pPr marL="1552575" defTabSz="369888" fontAlgn="base">
              <a:spcBef>
                <a:spcPct val="0"/>
              </a:spcBef>
              <a:spcAft>
                <a:spcPct val="0"/>
              </a:spcAft>
              <a:defRPr sz="2400">
                <a:solidFill>
                  <a:schemeClr val="tx1"/>
                </a:solidFill>
                <a:latin typeface="Times New Roman" panose="02020603050405020304" pitchFamily="18" charset="0"/>
              </a:defRPr>
            </a:lvl6pPr>
            <a:lvl7pPr marL="2009775" defTabSz="369888" fontAlgn="base">
              <a:spcBef>
                <a:spcPct val="0"/>
              </a:spcBef>
              <a:spcAft>
                <a:spcPct val="0"/>
              </a:spcAft>
              <a:defRPr sz="2400">
                <a:solidFill>
                  <a:schemeClr val="tx1"/>
                </a:solidFill>
                <a:latin typeface="Times New Roman" panose="02020603050405020304" pitchFamily="18" charset="0"/>
              </a:defRPr>
            </a:lvl7pPr>
            <a:lvl8pPr marL="2466975" defTabSz="369888" fontAlgn="base">
              <a:spcBef>
                <a:spcPct val="0"/>
              </a:spcBef>
              <a:spcAft>
                <a:spcPct val="0"/>
              </a:spcAft>
              <a:defRPr sz="2400">
                <a:solidFill>
                  <a:schemeClr val="tx1"/>
                </a:solidFill>
                <a:latin typeface="Times New Roman" panose="02020603050405020304" pitchFamily="18" charset="0"/>
              </a:defRPr>
            </a:lvl8pPr>
            <a:lvl9pPr marL="2924175" defTabSz="369888"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5000"/>
              </a:lnSpc>
              <a:buClrTx/>
              <a:buFontTx/>
              <a:buNone/>
            </a:pPr>
            <a:r>
              <a:rPr lang="en-US" altLang="hu-HU" sz="1800" dirty="0">
                <a:latin typeface="Arial" panose="020B0604020202020204" pitchFamily="34" charset="0"/>
              </a:rPr>
              <a:t>Extents</a:t>
            </a:r>
          </a:p>
        </p:txBody>
      </p:sp>
      <p:grpSp>
        <p:nvGrpSpPr>
          <p:cNvPr id="11" name="Group 28"/>
          <p:cNvGrpSpPr>
            <a:grpSpLocks/>
          </p:cNvGrpSpPr>
          <p:nvPr/>
        </p:nvGrpSpPr>
        <p:grpSpPr bwMode="auto">
          <a:xfrm>
            <a:off x="5525949" y="1714500"/>
            <a:ext cx="650875" cy="1734911"/>
            <a:chOff x="3337" y="2304"/>
            <a:chExt cx="410" cy="1056"/>
          </a:xfrm>
        </p:grpSpPr>
        <p:pic>
          <p:nvPicPr>
            <p:cNvPr id="12" name="Picture 13" descr="Cube: Box, Dark 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7" y="2928"/>
              <a:ext cx="410" cy="4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be: Box, Dark 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7" y="2616"/>
              <a:ext cx="410" cy="4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be: Box, Dark 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7" y="2304"/>
              <a:ext cx="410" cy="43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6"/>
          <p:cNvSpPr>
            <a:spLocks noChangeArrowheads="1"/>
          </p:cNvSpPr>
          <p:nvPr/>
        </p:nvSpPr>
        <p:spPr bwMode="auto">
          <a:xfrm>
            <a:off x="5127384" y="3590586"/>
            <a:ext cx="1582737" cy="52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150" tIns="28575" rIns="57150" bIns="28575">
            <a:spAutoFit/>
          </a:bodyPr>
          <a:lstStyle>
            <a:lvl1pPr algn="l" defTabSz="369888">
              <a:spcBef>
                <a:spcPct val="0"/>
              </a:spcBef>
              <a:defRPr sz="2400">
                <a:solidFill>
                  <a:schemeClr val="tx1"/>
                </a:solidFill>
                <a:latin typeface="Times New Roman" panose="02020603050405020304" pitchFamily="18" charset="0"/>
              </a:defRPr>
            </a:lvl1pPr>
            <a:lvl2pPr marL="274638" algn="l" defTabSz="369888">
              <a:spcBef>
                <a:spcPct val="0"/>
              </a:spcBef>
              <a:defRPr sz="2400">
                <a:solidFill>
                  <a:schemeClr val="tx1"/>
                </a:solidFill>
                <a:latin typeface="Times New Roman" panose="02020603050405020304" pitchFamily="18" charset="0"/>
              </a:defRPr>
            </a:lvl2pPr>
            <a:lvl3pPr marL="547688" algn="l" defTabSz="369888">
              <a:spcBef>
                <a:spcPct val="0"/>
              </a:spcBef>
              <a:defRPr sz="2400">
                <a:solidFill>
                  <a:schemeClr val="tx1"/>
                </a:solidFill>
                <a:latin typeface="Times New Roman" panose="02020603050405020304" pitchFamily="18" charset="0"/>
              </a:defRPr>
            </a:lvl3pPr>
            <a:lvl4pPr marL="820738" algn="l" defTabSz="369888">
              <a:spcBef>
                <a:spcPct val="0"/>
              </a:spcBef>
              <a:defRPr sz="2400">
                <a:solidFill>
                  <a:schemeClr val="tx1"/>
                </a:solidFill>
                <a:latin typeface="Times New Roman" panose="02020603050405020304" pitchFamily="18" charset="0"/>
              </a:defRPr>
            </a:lvl4pPr>
            <a:lvl5pPr marL="1095375" algn="l" defTabSz="369888">
              <a:spcBef>
                <a:spcPct val="0"/>
              </a:spcBef>
              <a:defRPr sz="2400">
                <a:solidFill>
                  <a:schemeClr val="tx1"/>
                </a:solidFill>
                <a:latin typeface="Times New Roman" panose="02020603050405020304" pitchFamily="18" charset="0"/>
              </a:defRPr>
            </a:lvl5pPr>
            <a:lvl6pPr marL="1552575" defTabSz="369888" fontAlgn="base">
              <a:spcBef>
                <a:spcPct val="0"/>
              </a:spcBef>
              <a:spcAft>
                <a:spcPct val="0"/>
              </a:spcAft>
              <a:defRPr sz="2400">
                <a:solidFill>
                  <a:schemeClr val="tx1"/>
                </a:solidFill>
                <a:latin typeface="Times New Roman" panose="02020603050405020304" pitchFamily="18" charset="0"/>
              </a:defRPr>
            </a:lvl6pPr>
            <a:lvl7pPr marL="2009775" defTabSz="369888" fontAlgn="base">
              <a:spcBef>
                <a:spcPct val="0"/>
              </a:spcBef>
              <a:spcAft>
                <a:spcPct val="0"/>
              </a:spcAft>
              <a:defRPr sz="2400">
                <a:solidFill>
                  <a:schemeClr val="tx1"/>
                </a:solidFill>
                <a:latin typeface="Times New Roman" panose="02020603050405020304" pitchFamily="18" charset="0"/>
              </a:defRPr>
            </a:lvl7pPr>
            <a:lvl8pPr marL="2466975" defTabSz="369888" fontAlgn="base">
              <a:spcBef>
                <a:spcPct val="0"/>
              </a:spcBef>
              <a:spcAft>
                <a:spcPct val="0"/>
              </a:spcAft>
              <a:defRPr sz="2400">
                <a:solidFill>
                  <a:schemeClr val="tx1"/>
                </a:solidFill>
                <a:latin typeface="Times New Roman" panose="02020603050405020304" pitchFamily="18" charset="0"/>
              </a:defRPr>
            </a:lvl8pPr>
            <a:lvl9pPr marL="2924175" defTabSz="369888"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5000"/>
              </a:lnSpc>
              <a:buClrTx/>
              <a:buFontTx/>
              <a:buNone/>
            </a:pPr>
            <a:r>
              <a:rPr lang="hu-HU" altLang="hu-HU" sz="1800" dirty="0">
                <a:latin typeface="Arial" panose="020B0604020202020204" pitchFamily="34" charset="0"/>
              </a:rPr>
              <a:t>Adatblokkok</a:t>
            </a:r>
            <a:br>
              <a:rPr lang="hu-HU" altLang="hu-HU" sz="1800" dirty="0">
                <a:latin typeface="Arial" panose="020B0604020202020204" pitchFamily="34" charset="0"/>
              </a:rPr>
            </a:br>
            <a:r>
              <a:rPr lang="hu-HU" altLang="hu-HU" sz="1800" dirty="0">
                <a:latin typeface="Arial" panose="020B0604020202020204" pitchFamily="34" charset="0"/>
              </a:rPr>
              <a:t>DBMS</a:t>
            </a:r>
            <a:endParaRPr lang="en-US" altLang="hu-HU" sz="1800" dirty="0">
              <a:latin typeface="Arial" panose="020B0604020202020204" pitchFamily="34" charset="0"/>
            </a:endParaRPr>
          </a:p>
        </p:txBody>
      </p:sp>
      <p:grpSp>
        <p:nvGrpSpPr>
          <p:cNvPr id="16" name="Group 29"/>
          <p:cNvGrpSpPr>
            <a:grpSpLocks/>
          </p:cNvGrpSpPr>
          <p:nvPr/>
        </p:nvGrpSpPr>
        <p:grpSpPr bwMode="auto">
          <a:xfrm>
            <a:off x="8006671" y="1773011"/>
            <a:ext cx="433387" cy="1485900"/>
            <a:chOff x="4543" y="2304"/>
            <a:chExt cx="273" cy="936"/>
          </a:xfrm>
        </p:grpSpPr>
        <p:pic>
          <p:nvPicPr>
            <p:cNvPr id="17" name="Picture 18" descr="Cube: Box, Gr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543" y="2952"/>
              <a:ext cx="273" cy="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9" descr="Cube: Box, Gr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543" y="2736"/>
              <a:ext cx="273" cy="2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Cube: Box, Gr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543" y="2520"/>
              <a:ext cx="273" cy="2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descr="Cube: Box, Gr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543" y="2304"/>
              <a:ext cx="273"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2"/>
          <p:cNvSpPr>
            <a:spLocks noChangeArrowheads="1"/>
          </p:cNvSpPr>
          <p:nvPr/>
        </p:nvSpPr>
        <p:spPr bwMode="auto">
          <a:xfrm>
            <a:off x="7358972" y="3449412"/>
            <a:ext cx="1600999" cy="52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150" tIns="28575" rIns="57150" bIns="28575">
            <a:spAutoFit/>
          </a:bodyPr>
          <a:lstStyle>
            <a:lvl1pPr algn="l" defTabSz="369888">
              <a:spcBef>
                <a:spcPct val="0"/>
              </a:spcBef>
              <a:defRPr sz="2400">
                <a:solidFill>
                  <a:schemeClr val="tx1"/>
                </a:solidFill>
                <a:latin typeface="Times New Roman" panose="02020603050405020304" pitchFamily="18" charset="0"/>
              </a:defRPr>
            </a:lvl1pPr>
            <a:lvl2pPr marL="274638" algn="l" defTabSz="369888">
              <a:spcBef>
                <a:spcPct val="0"/>
              </a:spcBef>
              <a:defRPr sz="2400">
                <a:solidFill>
                  <a:schemeClr val="tx1"/>
                </a:solidFill>
                <a:latin typeface="Times New Roman" panose="02020603050405020304" pitchFamily="18" charset="0"/>
              </a:defRPr>
            </a:lvl2pPr>
            <a:lvl3pPr marL="547688" algn="l" defTabSz="369888">
              <a:spcBef>
                <a:spcPct val="0"/>
              </a:spcBef>
              <a:defRPr sz="2400">
                <a:solidFill>
                  <a:schemeClr val="tx1"/>
                </a:solidFill>
                <a:latin typeface="Times New Roman" panose="02020603050405020304" pitchFamily="18" charset="0"/>
              </a:defRPr>
            </a:lvl3pPr>
            <a:lvl4pPr marL="820738" algn="l" defTabSz="369888">
              <a:spcBef>
                <a:spcPct val="0"/>
              </a:spcBef>
              <a:defRPr sz="2400">
                <a:solidFill>
                  <a:schemeClr val="tx1"/>
                </a:solidFill>
                <a:latin typeface="Times New Roman" panose="02020603050405020304" pitchFamily="18" charset="0"/>
              </a:defRPr>
            </a:lvl4pPr>
            <a:lvl5pPr marL="1095375" algn="l" defTabSz="369888">
              <a:spcBef>
                <a:spcPct val="0"/>
              </a:spcBef>
              <a:defRPr sz="2400">
                <a:solidFill>
                  <a:schemeClr val="tx1"/>
                </a:solidFill>
                <a:latin typeface="Times New Roman" panose="02020603050405020304" pitchFamily="18" charset="0"/>
              </a:defRPr>
            </a:lvl5pPr>
            <a:lvl6pPr marL="1552575" defTabSz="369888" fontAlgn="base">
              <a:spcBef>
                <a:spcPct val="0"/>
              </a:spcBef>
              <a:spcAft>
                <a:spcPct val="0"/>
              </a:spcAft>
              <a:defRPr sz="2400">
                <a:solidFill>
                  <a:schemeClr val="tx1"/>
                </a:solidFill>
                <a:latin typeface="Times New Roman" panose="02020603050405020304" pitchFamily="18" charset="0"/>
              </a:defRPr>
            </a:lvl6pPr>
            <a:lvl7pPr marL="2009775" defTabSz="369888" fontAlgn="base">
              <a:spcBef>
                <a:spcPct val="0"/>
              </a:spcBef>
              <a:spcAft>
                <a:spcPct val="0"/>
              </a:spcAft>
              <a:defRPr sz="2400">
                <a:solidFill>
                  <a:schemeClr val="tx1"/>
                </a:solidFill>
                <a:latin typeface="Times New Roman" panose="02020603050405020304" pitchFamily="18" charset="0"/>
              </a:defRPr>
            </a:lvl7pPr>
            <a:lvl8pPr marL="2466975" defTabSz="369888" fontAlgn="base">
              <a:spcBef>
                <a:spcPct val="0"/>
              </a:spcBef>
              <a:spcAft>
                <a:spcPct val="0"/>
              </a:spcAft>
              <a:defRPr sz="2400">
                <a:solidFill>
                  <a:schemeClr val="tx1"/>
                </a:solidFill>
                <a:latin typeface="Times New Roman" panose="02020603050405020304" pitchFamily="18" charset="0"/>
              </a:defRPr>
            </a:lvl8pPr>
            <a:lvl9pPr marL="2924175" defTabSz="369888"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85000"/>
              </a:lnSpc>
              <a:buClrTx/>
              <a:buFontTx/>
              <a:buNone/>
            </a:pPr>
            <a:r>
              <a:rPr lang="en-US" altLang="hu-HU" sz="1800" dirty="0">
                <a:latin typeface="Arial" panose="020B0604020202020204" pitchFamily="34" charset="0"/>
              </a:rPr>
              <a:t>OS </a:t>
            </a:r>
            <a:r>
              <a:rPr lang="hu-HU" altLang="hu-HU" sz="1800" dirty="0">
                <a:latin typeface="Arial" panose="020B0604020202020204" pitchFamily="34" charset="0"/>
              </a:rPr>
              <a:t>blokkok</a:t>
            </a:r>
            <a:br>
              <a:rPr lang="hu-HU" altLang="hu-HU" sz="1800" dirty="0">
                <a:latin typeface="Arial" panose="020B0604020202020204" pitchFamily="34" charset="0"/>
              </a:rPr>
            </a:br>
            <a:r>
              <a:rPr lang="hu-HU" altLang="hu-HU" sz="1800" dirty="0" err="1">
                <a:latin typeface="Arial" panose="020B0604020202020204" pitchFamily="34" charset="0"/>
              </a:rPr>
              <a:t>linux,MS,MAC</a:t>
            </a:r>
            <a:endParaRPr lang="en-US" altLang="hu-HU" sz="1800" dirty="0">
              <a:latin typeface="Arial" panose="020B0604020202020204" pitchFamily="34" charset="0"/>
            </a:endParaRPr>
          </a:p>
        </p:txBody>
      </p:sp>
      <p:pic>
        <p:nvPicPr>
          <p:cNvPr id="27" name="Kép 26"/>
          <p:cNvPicPr>
            <a:picLocks noChangeAspect="1"/>
          </p:cNvPicPr>
          <p:nvPr/>
        </p:nvPicPr>
        <p:blipFill>
          <a:blip r:embed="rId2"/>
          <a:stretch>
            <a:fillRect/>
          </a:stretch>
        </p:blipFill>
        <p:spPr>
          <a:xfrm>
            <a:off x="9436127" y="2087336"/>
            <a:ext cx="204683" cy="219075"/>
          </a:xfrm>
          <a:prstGeom prst="rect">
            <a:avLst/>
          </a:prstGeom>
        </p:spPr>
      </p:pic>
      <p:pic>
        <p:nvPicPr>
          <p:cNvPr id="29" name="Kép 28"/>
          <p:cNvPicPr>
            <a:picLocks noChangeAspect="1"/>
          </p:cNvPicPr>
          <p:nvPr/>
        </p:nvPicPr>
        <p:blipFill>
          <a:blip r:embed="rId2"/>
          <a:stretch>
            <a:fillRect/>
          </a:stretch>
        </p:blipFill>
        <p:spPr>
          <a:xfrm>
            <a:off x="9434626" y="2544536"/>
            <a:ext cx="204683" cy="219075"/>
          </a:xfrm>
          <a:prstGeom prst="rect">
            <a:avLst/>
          </a:prstGeom>
        </p:spPr>
      </p:pic>
      <p:pic>
        <p:nvPicPr>
          <p:cNvPr id="30" name="Kép 29"/>
          <p:cNvPicPr>
            <a:picLocks noChangeAspect="1"/>
          </p:cNvPicPr>
          <p:nvPr/>
        </p:nvPicPr>
        <p:blipFill>
          <a:blip r:embed="rId2"/>
          <a:stretch>
            <a:fillRect/>
          </a:stretch>
        </p:blipFill>
        <p:spPr>
          <a:xfrm>
            <a:off x="9441288" y="2796948"/>
            <a:ext cx="204683" cy="219075"/>
          </a:xfrm>
          <a:prstGeom prst="rect">
            <a:avLst/>
          </a:prstGeom>
        </p:spPr>
      </p:pic>
      <p:pic>
        <p:nvPicPr>
          <p:cNvPr id="31" name="Kép 30"/>
          <p:cNvPicPr>
            <a:picLocks noChangeAspect="1"/>
          </p:cNvPicPr>
          <p:nvPr/>
        </p:nvPicPr>
        <p:blipFill>
          <a:blip r:embed="rId2"/>
          <a:stretch>
            <a:fillRect/>
          </a:stretch>
        </p:blipFill>
        <p:spPr>
          <a:xfrm>
            <a:off x="9450697" y="3016023"/>
            <a:ext cx="204683" cy="219075"/>
          </a:xfrm>
          <a:prstGeom prst="rect">
            <a:avLst/>
          </a:prstGeom>
        </p:spPr>
      </p:pic>
      <p:pic>
        <p:nvPicPr>
          <p:cNvPr id="32" name="Kép 31"/>
          <p:cNvPicPr>
            <a:picLocks noChangeAspect="1"/>
          </p:cNvPicPr>
          <p:nvPr/>
        </p:nvPicPr>
        <p:blipFill>
          <a:blip r:embed="rId2"/>
          <a:stretch>
            <a:fillRect/>
          </a:stretch>
        </p:blipFill>
        <p:spPr>
          <a:xfrm>
            <a:off x="9443082" y="1858736"/>
            <a:ext cx="204683" cy="219075"/>
          </a:xfrm>
          <a:prstGeom prst="rect">
            <a:avLst/>
          </a:prstGeom>
        </p:spPr>
      </p:pic>
      <p:sp>
        <p:nvSpPr>
          <p:cNvPr id="34" name="Szövegdoboz 33"/>
          <p:cNvSpPr txBox="1"/>
          <p:nvPr/>
        </p:nvSpPr>
        <p:spPr>
          <a:xfrm>
            <a:off x="9110121" y="3376664"/>
            <a:ext cx="1193208" cy="646331"/>
          </a:xfrm>
          <a:prstGeom prst="rect">
            <a:avLst/>
          </a:prstGeom>
          <a:noFill/>
        </p:spPr>
        <p:txBody>
          <a:bodyPr wrap="square" rtlCol="0">
            <a:spAutoFit/>
          </a:bodyPr>
          <a:lstStyle/>
          <a:p>
            <a:pPr algn="ctr"/>
            <a:r>
              <a:rPr lang="hu-HU" dirty="0"/>
              <a:t>Szektor</a:t>
            </a:r>
            <a:br>
              <a:rPr lang="hu-HU" dirty="0"/>
            </a:br>
            <a:r>
              <a:rPr lang="hu-HU" dirty="0"/>
              <a:t>Hardver</a:t>
            </a:r>
          </a:p>
        </p:txBody>
      </p:sp>
      <p:sp>
        <p:nvSpPr>
          <p:cNvPr id="35" name="Szövegdoboz 34"/>
          <p:cNvSpPr txBox="1"/>
          <p:nvPr/>
        </p:nvSpPr>
        <p:spPr>
          <a:xfrm>
            <a:off x="7805220" y="547688"/>
            <a:ext cx="2040909" cy="461665"/>
          </a:xfrm>
          <a:prstGeom prst="rect">
            <a:avLst/>
          </a:prstGeom>
          <a:noFill/>
        </p:spPr>
        <p:txBody>
          <a:bodyPr wrap="square" rtlCol="0">
            <a:spAutoFit/>
          </a:bodyPr>
          <a:lstStyle/>
          <a:p>
            <a:r>
              <a:rPr lang="hu-HU" sz="2400" dirty="0"/>
              <a:t>Fizikai méretek</a:t>
            </a:r>
          </a:p>
        </p:txBody>
      </p:sp>
      <p:cxnSp>
        <p:nvCxnSpPr>
          <p:cNvPr id="37" name="Egyenes összekötő 36"/>
          <p:cNvCxnSpPr/>
          <p:nvPr/>
        </p:nvCxnSpPr>
        <p:spPr>
          <a:xfrm>
            <a:off x="7135586" y="465364"/>
            <a:ext cx="32657" cy="373924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2491348" y="585491"/>
            <a:ext cx="2159694" cy="461665"/>
          </a:xfrm>
          <a:prstGeom prst="rect">
            <a:avLst/>
          </a:prstGeom>
          <a:noFill/>
        </p:spPr>
        <p:txBody>
          <a:bodyPr wrap="none" rtlCol="0">
            <a:spAutoFit/>
          </a:bodyPr>
          <a:lstStyle/>
          <a:p>
            <a:r>
              <a:rPr lang="hu-HU" sz="2400" dirty="0"/>
              <a:t>Logikai méretek</a:t>
            </a:r>
          </a:p>
        </p:txBody>
      </p:sp>
      <p:pic>
        <p:nvPicPr>
          <p:cNvPr id="39" name="Picture 15" descr="Cube: Box, Dark 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535820" y="1218457"/>
            <a:ext cx="650875" cy="709736"/>
          </a:xfrm>
          <a:prstGeom prst="rect">
            <a:avLst/>
          </a:prstGeom>
          <a:noFill/>
          <a:extLst>
            <a:ext uri="{909E8E84-426E-40DD-AFC4-6F175D3DCCD1}">
              <a14:hiddenFill xmlns:a14="http://schemas.microsoft.com/office/drawing/2010/main">
                <a:solidFill>
                  <a:srgbClr val="FFFFFF"/>
                </a:solidFill>
              </a14:hiddenFill>
            </a:ext>
          </a:extLst>
        </p:spPr>
      </p:pic>
      <p:sp>
        <p:nvSpPr>
          <p:cNvPr id="40" name="Téglalap 39"/>
          <p:cNvSpPr/>
          <p:nvPr/>
        </p:nvSpPr>
        <p:spPr>
          <a:xfrm>
            <a:off x="1309007" y="4729512"/>
            <a:ext cx="10382251" cy="1061829"/>
          </a:xfrm>
          <a:prstGeom prst="rect">
            <a:avLst/>
          </a:prstGeom>
        </p:spPr>
        <p:txBody>
          <a:bodyPr wrap="square">
            <a:spAutoFit/>
          </a:bodyPr>
          <a:lstStyle/>
          <a:p>
            <a:pPr>
              <a:spcBef>
                <a:spcPct val="50000"/>
              </a:spcBef>
              <a:buFont typeface="Arial" panose="020B0604020202020204" pitchFamily="34" charset="0"/>
              <a:buChar char="–"/>
            </a:pPr>
            <a:r>
              <a:rPr lang="hu-HU" altLang="hu-HU" dirty="0">
                <a:latin typeface="Arial" panose="020B0604020202020204" pitchFamily="34" charset="0"/>
              </a:rPr>
              <a:t> Az adatblokk mérete alapértelmezésben 8K (ORACLE).</a:t>
            </a:r>
          </a:p>
          <a:p>
            <a:pPr>
              <a:spcBef>
                <a:spcPct val="50000"/>
              </a:spcBef>
              <a:buFont typeface="Arial" panose="020B0604020202020204" pitchFamily="34" charset="0"/>
              <a:buChar char="–"/>
            </a:pPr>
            <a:r>
              <a:rPr lang="hu-HU" altLang="hu-HU" dirty="0">
                <a:latin typeface="Arial" panose="020B0604020202020204" pitchFamily="34" charset="0"/>
              </a:rPr>
              <a:t> Statikus adatbázis (adattárház) esetén nagyobb méretet érdemes használni,</a:t>
            </a:r>
            <a:br>
              <a:rPr lang="hu-HU" altLang="hu-HU" dirty="0">
                <a:latin typeface="Arial" panose="020B0604020202020204" pitchFamily="34" charset="0"/>
              </a:rPr>
            </a:br>
            <a:r>
              <a:rPr lang="hu-HU" altLang="hu-HU" dirty="0">
                <a:latin typeface="Arial" panose="020B0604020202020204" pitchFamily="34" charset="0"/>
              </a:rPr>
              <a:t>   dinamikus adatbázis (tranzakciós adatbázis) esetén kisebbet.</a:t>
            </a:r>
          </a:p>
        </p:txBody>
      </p:sp>
      <p:sp>
        <p:nvSpPr>
          <p:cNvPr id="41" name="Szövegdoboz 40"/>
          <p:cNvSpPr txBox="1"/>
          <p:nvPr/>
        </p:nvSpPr>
        <p:spPr>
          <a:xfrm>
            <a:off x="5583902" y="124299"/>
            <a:ext cx="1205586" cy="523220"/>
          </a:xfrm>
          <a:prstGeom prst="rect">
            <a:avLst/>
          </a:prstGeom>
          <a:noFill/>
        </p:spPr>
        <p:txBody>
          <a:bodyPr wrap="none" rtlCol="0">
            <a:spAutoFit/>
          </a:bodyPr>
          <a:lstStyle/>
          <a:p>
            <a:r>
              <a:rPr lang="hu-HU" sz="2800" dirty="0"/>
              <a:t>Tárolás</a:t>
            </a:r>
          </a:p>
        </p:txBody>
      </p:sp>
    </p:spTree>
    <p:extLst>
      <p:ext uri="{BB962C8B-B14F-4D97-AF65-F5344CB8AC3E}">
        <p14:creationId xmlns:p14="http://schemas.microsoft.com/office/powerpoint/2010/main" val="273596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stretch>
            <a:fillRect/>
          </a:stretch>
        </p:blipFill>
        <p:spPr>
          <a:xfrm>
            <a:off x="105790" y="281789"/>
            <a:ext cx="7229508" cy="6058721"/>
          </a:xfrm>
          <a:prstGeom prst="rect">
            <a:avLst/>
          </a:prstGeom>
        </p:spPr>
      </p:pic>
      <p:sp>
        <p:nvSpPr>
          <p:cNvPr id="3" name="Rectangle 26"/>
          <p:cNvSpPr txBox="1">
            <a:spLocks noChangeArrowheads="1"/>
          </p:cNvSpPr>
          <p:nvPr/>
        </p:nvSpPr>
        <p:spPr>
          <a:xfrm>
            <a:off x="6812781" y="1171700"/>
            <a:ext cx="5379219" cy="3189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lvl="1" indent="-180975"/>
            <a:r>
              <a:rPr lang="hu-HU" altLang="hu-HU" sz="2000" dirty="0"/>
              <a:t>Egy </a:t>
            </a:r>
            <a:r>
              <a:rPr lang="hu-HU" altLang="hu-HU" sz="2000" dirty="0">
                <a:solidFill>
                  <a:schemeClr val="accent2"/>
                </a:solidFill>
              </a:rPr>
              <a:t>táblatér</a:t>
            </a:r>
            <a:r>
              <a:rPr lang="hu-HU" altLang="hu-HU" sz="2000" dirty="0"/>
              <a:t> több </a:t>
            </a:r>
            <a:r>
              <a:rPr lang="hu-HU" altLang="hu-HU" sz="2000" dirty="0">
                <a:solidFill>
                  <a:schemeClr val="accent2"/>
                </a:solidFill>
              </a:rPr>
              <a:t>szegmensből</a:t>
            </a:r>
            <a:r>
              <a:rPr lang="hu-HU" altLang="hu-HU" sz="2000" dirty="0"/>
              <a:t> is állhat</a:t>
            </a:r>
            <a:r>
              <a:rPr lang="en-US" altLang="hu-HU" sz="2000" dirty="0"/>
              <a:t>.</a:t>
            </a:r>
            <a:endParaRPr lang="hu-HU" altLang="hu-HU" sz="2000" dirty="0"/>
          </a:p>
          <a:p>
            <a:pPr marL="271463" lvl="1" indent="-180975"/>
            <a:r>
              <a:rPr lang="hu-HU" altLang="hu-HU" sz="2000" dirty="0"/>
              <a:t>Az adatbázis objektumokat, táblákat, indexeket a szegmensekben tároljuk.</a:t>
            </a:r>
            <a:endParaRPr lang="en-US" altLang="hu-HU" sz="2000" dirty="0"/>
          </a:p>
          <a:p>
            <a:pPr marL="271463" lvl="1" indent="-180975"/>
            <a:r>
              <a:rPr lang="hu-HU" altLang="hu-HU" sz="2000" dirty="0"/>
              <a:t>A szegmensek </a:t>
            </a:r>
            <a:r>
              <a:rPr lang="hu-HU" altLang="hu-HU" sz="2000" dirty="0">
                <a:solidFill>
                  <a:schemeClr val="accent2"/>
                </a:solidFill>
              </a:rPr>
              <a:t>területekből (</a:t>
            </a:r>
            <a:r>
              <a:rPr lang="hu-HU" altLang="hu-HU" sz="2000" dirty="0" err="1">
                <a:solidFill>
                  <a:schemeClr val="accent2"/>
                </a:solidFill>
              </a:rPr>
              <a:t>extents</a:t>
            </a:r>
            <a:r>
              <a:rPr lang="hu-HU" altLang="hu-HU" sz="2000" dirty="0">
                <a:solidFill>
                  <a:schemeClr val="accent2"/>
                </a:solidFill>
              </a:rPr>
              <a:t>)</a:t>
            </a:r>
            <a:r>
              <a:rPr lang="hu-HU" altLang="hu-HU" sz="2000" dirty="0"/>
              <a:t> állnak</a:t>
            </a:r>
            <a:r>
              <a:rPr lang="en-US" altLang="hu-HU" sz="2000" dirty="0"/>
              <a:t>.</a:t>
            </a:r>
          </a:p>
          <a:p>
            <a:pPr marL="271463" lvl="1" indent="-180975"/>
            <a:r>
              <a:rPr lang="hu-HU" altLang="hu-HU" sz="2000" dirty="0"/>
              <a:t>A területek (e</a:t>
            </a:r>
            <a:r>
              <a:rPr lang="en-US" altLang="hu-HU" sz="2000" dirty="0" err="1"/>
              <a:t>xtents</a:t>
            </a:r>
            <a:r>
              <a:rPr lang="hu-HU" altLang="hu-HU" sz="2000" dirty="0"/>
              <a:t>) folytonos </a:t>
            </a:r>
            <a:r>
              <a:rPr lang="hu-HU" altLang="hu-HU" sz="2000" dirty="0">
                <a:solidFill>
                  <a:schemeClr val="accent2"/>
                </a:solidFill>
              </a:rPr>
              <a:t>adatblokkok</a:t>
            </a:r>
            <a:r>
              <a:rPr lang="en-US" altLang="hu-HU" sz="2000" dirty="0"/>
              <a:t> </a:t>
            </a:r>
            <a:r>
              <a:rPr lang="hu-HU" altLang="hu-HU" sz="2000" dirty="0"/>
              <a:t>halmazai</a:t>
            </a:r>
            <a:r>
              <a:rPr lang="en-US" altLang="hu-HU" sz="2000" dirty="0"/>
              <a:t>.</a:t>
            </a:r>
            <a:endParaRPr lang="hu-HU" altLang="hu-HU" sz="2000" dirty="0"/>
          </a:p>
          <a:p>
            <a:pPr marL="271463" lvl="1" indent="-180975"/>
            <a:r>
              <a:rPr lang="hu-HU" altLang="hu-HU" sz="2000" dirty="0"/>
              <a:t>Az adatblokkok az adatbázis legkisebb írható/olvasható egységei.</a:t>
            </a:r>
            <a:endParaRPr lang="en-US" altLang="hu-HU" sz="2000" dirty="0"/>
          </a:p>
          <a:p>
            <a:pPr marL="271463" lvl="1" indent="-180975"/>
            <a:r>
              <a:rPr lang="hu-HU" altLang="hu-HU" sz="2000" dirty="0"/>
              <a:t>Az adatblokkok operációs </a:t>
            </a:r>
            <a:r>
              <a:rPr lang="hu-HU" altLang="hu-HU" sz="2000" dirty="0" err="1"/>
              <a:t>rendszerbeli</a:t>
            </a:r>
            <a:r>
              <a:rPr lang="hu-HU" altLang="hu-HU" sz="2000" dirty="0"/>
              <a:t> blokkokra képezhetők le.</a:t>
            </a:r>
            <a:endParaRPr lang="en-US" altLang="hu-HU" sz="2000" dirty="0"/>
          </a:p>
        </p:txBody>
      </p:sp>
    </p:spTree>
    <p:extLst>
      <p:ext uri="{BB962C8B-B14F-4D97-AF65-F5344CB8AC3E}">
        <p14:creationId xmlns:p14="http://schemas.microsoft.com/office/powerpoint/2010/main" val="144708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78" name="Rectangle 26"/>
          <p:cNvSpPr>
            <a:spLocks noGrp="1" noChangeArrowheads="1"/>
          </p:cNvSpPr>
          <p:nvPr>
            <p:ph type="body" idx="1"/>
          </p:nvPr>
        </p:nvSpPr>
        <p:spPr>
          <a:xfrm>
            <a:off x="777612" y="875907"/>
            <a:ext cx="10426299" cy="2460625"/>
          </a:xfrm>
        </p:spPr>
        <p:txBody>
          <a:bodyPr/>
          <a:lstStyle/>
          <a:p>
            <a:pPr lvl="1"/>
            <a:r>
              <a:rPr lang="hu-HU" altLang="hu-HU" sz="2000" dirty="0"/>
              <a:t>Egy </a:t>
            </a:r>
            <a:r>
              <a:rPr lang="hu-HU" altLang="hu-HU" sz="2000" dirty="0">
                <a:solidFill>
                  <a:schemeClr val="accent2"/>
                </a:solidFill>
              </a:rPr>
              <a:t>táblatér</a:t>
            </a:r>
            <a:r>
              <a:rPr lang="hu-HU" altLang="hu-HU" sz="2000" dirty="0"/>
              <a:t> több </a:t>
            </a:r>
            <a:r>
              <a:rPr lang="hu-HU" altLang="hu-HU" sz="2000" dirty="0">
                <a:solidFill>
                  <a:schemeClr val="accent2"/>
                </a:solidFill>
              </a:rPr>
              <a:t>szegmensből</a:t>
            </a:r>
            <a:r>
              <a:rPr lang="hu-HU" altLang="hu-HU" sz="2000" dirty="0"/>
              <a:t> is állhat</a:t>
            </a:r>
            <a:r>
              <a:rPr lang="en-US" altLang="hu-HU" sz="2000" dirty="0"/>
              <a:t>.</a:t>
            </a:r>
            <a:endParaRPr lang="hu-HU" altLang="hu-HU" sz="2000" dirty="0"/>
          </a:p>
          <a:p>
            <a:pPr lvl="1"/>
            <a:r>
              <a:rPr lang="hu-HU" altLang="hu-HU" sz="2000" dirty="0"/>
              <a:t>Az adatbázis objektumokat, táblákat, indexeket a szegmensekben tároljuk.</a:t>
            </a:r>
            <a:endParaRPr lang="en-US" altLang="hu-HU" sz="2000" dirty="0"/>
          </a:p>
          <a:p>
            <a:pPr lvl="1"/>
            <a:r>
              <a:rPr lang="hu-HU" altLang="hu-HU" sz="2000" dirty="0"/>
              <a:t>A szegmensek </a:t>
            </a:r>
            <a:r>
              <a:rPr lang="hu-HU" altLang="hu-HU" sz="2000" dirty="0">
                <a:solidFill>
                  <a:schemeClr val="accent2"/>
                </a:solidFill>
              </a:rPr>
              <a:t>területekből (</a:t>
            </a:r>
            <a:r>
              <a:rPr lang="hu-HU" altLang="hu-HU" sz="2000" dirty="0" err="1">
                <a:solidFill>
                  <a:schemeClr val="accent2"/>
                </a:solidFill>
              </a:rPr>
              <a:t>extents</a:t>
            </a:r>
            <a:r>
              <a:rPr lang="hu-HU" altLang="hu-HU" sz="2000" dirty="0">
                <a:solidFill>
                  <a:schemeClr val="accent2"/>
                </a:solidFill>
              </a:rPr>
              <a:t>)</a:t>
            </a:r>
            <a:r>
              <a:rPr lang="hu-HU" altLang="hu-HU" sz="2000" dirty="0"/>
              <a:t> állnak</a:t>
            </a:r>
            <a:r>
              <a:rPr lang="en-US" altLang="hu-HU" sz="2000" dirty="0"/>
              <a:t>.</a:t>
            </a:r>
          </a:p>
          <a:p>
            <a:pPr lvl="1"/>
            <a:r>
              <a:rPr lang="hu-HU" altLang="hu-HU" sz="2000" dirty="0"/>
              <a:t>A területek (e</a:t>
            </a:r>
            <a:r>
              <a:rPr lang="en-US" altLang="hu-HU" sz="2000" dirty="0" err="1"/>
              <a:t>xtents</a:t>
            </a:r>
            <a:r>
              <a:rPr lang="hu-HU" altLang="hu-HU" sz="2000" dirty="0"/>
              <a:t>) folytonos </a:t>
            </a:r>
            <a:r>
              <a:rPr lang="hu-HU" altLang="hu-HU" sz="2000" dirty="0">
                <a:solidFill>
                  <a:schemeClr val="accent2"/>
                </a:solidFill>
              </a:rPr>
              <a:t>adatblokkok</a:t>
            </a:r>
            <a:r>
              <a:rPr lang="en-US" altLang="hu-HU" sz="2000" dirty="0"/>
              <a:t> </a:t>
            </a:r>
            <a:r>
              <a:rPr lang="hu-HU" altLang="hu-HU" sz="2000" dirty="0"/>
              <a:t>halmazai</a:t>
            </a:r>
            <a:r>
              <a:rPr lang="en-US" altLang="hu-HU" sz="2000" dirty="0"/>
              <a:t>.</a:t>
            </a:r>
            <a:endParaRPr lang="hu-HU" altLang="hu-HU" sz="2000" dirty="0"/>
          </a:p>
          <a:p>
            <a:pPr lvl="1"/>
            <a:r>
              <a:rPr lang="hu-HU" altLang="hu-HU" sz="2000" dirty="0"/>
              <a:t>Az adatblokkok az adatbázis legkisebb írható/olvasható egységei.</a:t>
            </a:r>
            <a:endParaRPr lang="en-US" altLang="hu-HU" sz="2000" dirty="0"/>
          </a:p>
          <a:p>
            <a:pPr lvl="1"/>
            <a:r>
              <a:rPr lang="hu-HU" altLang="hu-HU" sz="2000" dirty="0"/>
              <a:t>Az adatblokkok operációs </a:t>
            </a:r>
            <a:r>
              <a:rPr lang="hu-HU" altLang="hu-HU" sz="2000" dirty="0" err="1"/>
              <a:t>rendszerbeli</a:t>
            </a:r>
            <a:r>
              <a:rPr lang="hu-HU" altLang="hu-HU" sz="2000" dirty="0"/>
              <a:t> blokkokra képezhetők le.</a:t>
            </a:r>
            <a:endParaRPr lang="en-US" altLang="hu-HU" sz="2000" dirty="0"/>
          </a:p>
        </p:txBody>
      </p:sp>
    </p:spTree>
    <p:extLst>
      <p:ext uri="{BB962C8B-B14F-4D97-AF65-F5344CB8AC3E}">
        <p14:creationId xmlns:p14="http://schemas.microsoft.com/office/powerpoint/2010/main" val="305836492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1597572" y="163724"/>
            <a:ext cx="8489403" cy="6257276"/>
          </a:xfrm>
          <a:prstGeom prst="rect">
            <a:avLst/>
          </a:prstGeom>
        </p:spPr>
      </p:pic>
    </p:spTree>
    <p:extLst>
      <p:ext uri="{BB962C8B-B14F-4D97-AF65-F5344CB8AC3E}">
        <p14:creationId xmlns:p14="http://schemas.microsoft.com/office/powerpoint/2010/main" val="301825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267" y="287545"/>
            <a:ext cx="8593809" cy="6218762"/>
          </a:xfrm>
          <a:prstGeom prst="rect">
            <a:avLst/>
          </a:prstGeom>
        </p:spPr>
      </p:pic>
    </p:spTree>
    <p:extLst>
      <p:ext uri="{BB962C8B-B14F-4D97-AF65-F5344CB8AC3E}">
        <p14:creationId xmlns:p14="http://schemas.microsoft.com/office/powerpoint/2010/main" val="3461863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23" y="370251"/>
            <a:ext cx="10430188" cy="5771192"/>
          </a:xfrm>
          <a:prstGeom prst="rect">
            <a:avLst/>
          </a:prstGeom>
        </p:spPr>
      </p:pic>
    </p:spTree>
    <p:extLst>
      <p:ext uri="{BB962C8B-B14F-4D97-AF65-F5344CB8AC3E}">
        <p14:creationId xmlns:p14="http://schemas.microsoft.com/office/powerpoint/2010/main" val="239152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8536" y="97971"/>
            <a:ext cx="11865428" cy="5719763"/>
          </a:xfrm>
        </p:spPr>
        <p:txBody>
          <a:bodyPr>
            <a:normAutofit fontScale="92500"/>
          </a:bodyPr>
          <a:lstStyle/>
          <a:p>
            <a:pPr marL="0" indent="0">
              <a:buNone/>
            </a:pPr>
            <a:r>
              <a:rPr lang="hu-HU" b="1" dirty="0"/>
              <a:t>Adatelemek elérése.</a:t>
            </a:r>
            <a:endParaRPr lang="hu-HU" dirty="0"/>
          </a:p>
          <a:p>
            <a:r>
              <a:rPr lang="hu-HU" b="1" dirty="0" err="1"/>
              <a:t>stream</a:t>
            </a:r>
            <a:r>
              <a:rPr lang="hu-HU" b="1" dirty="0"/>
              <a:t> (</a:t>
            </a:r>
            <a:r>
              <a:rPr lang="hu-HU" dirty="0"/>
              <a:t>belső struktúra nélküli)</a:t>
            </a:r>
            <a:r>
              <a:rPr lang="hu-HU" b="1" dirty="0"/>
              <a:t> fájlkezelés </a:t>
            </a:r>
            <a:r>
              <a:rPr lang="hu-HU" dirty="0"/>
              <a:t>adatelemek gyors elérésére nem megfelelő, </a:t>
            </a:r>
          </a:p>
          <a:p>
            <a:pPr marL="357188" indent="0">
              <a:buNone/>
            </a:pPr>
            <a:r>
              <a:rPr lang="hu-HU" dirty="0"/>
              <a:t>Ebben az esetben csak a fájl soros átolvasásával találhatjuk meg a keresett elemet, ami azt jelenti, hogy egy elem meg találásához átlagosan a fájl felét át kell olvasni.</a:t>
            </a:r>
          </a:p>
          <a:p>
            <a:r>
              <a:rPr lang="hu-HU" b="1" dirty="0"/>
              <a:t>rekord jellegű megközelítés </a:t>
            </a:r>
            <a:r>
              <a:rPr lang="hu-HU" dirty="0"/>
              <a:t>esetében is megvalósítható ez a számunkra nem előnyös felépítés, ugyanis a rekordjellegű fájl szerkezeteknek az alábbi típusai ismertek:</a:t>
            </a:r>
          </a:p>
          <a:p>
            <a:pPr marL="714375"/>
            <a:r>
              <a:rPr lang="hu-HU" b="1" dirty="0"/>
              <a:t>soros </a:t>
            </a:r>
            <a:r>
              <a:rPr lang="hu-HU" dirty="0"/>
              <a:t>elérés,</a:t>
            </a:r>
          </a:p>
          <a:p>
            <a:pPr marL="714375"/>
            <a:r>
              <a:rPr lang="hu-HU" b="1" dirty="0"/>
              <a:t>szekvenciális </a:t>
            </a:r>
            <a:r>
              <a:rPr lang="hu-HU" dirty="0"/>
              <a:t>elérés,</a:t>
            </a:r>
          </a:p>
          <a:p>
            <a:pPr marL="714375"/>
            <a:r>
              <a:rPr lang="hu-HU" b="1" dirty="0"/>
              <a:t>indexelt </a:t>
            </a:r>
            <a:r>
              <a:rPr lang="hu-HU" dirty="0"/>
              <a:t>elérés,</a:t>
            </a:r>
          </a:p>
          <a:p>
            <a:pPr marL="714375"/>
            <a:r>
              <a:rPr lang="hu-HU" b="1" dirty="0"/>
              <a:t>random </a:t>
            </a:r>
            <a:r>
              <a:rPr lang="hu-HU" dirty="0"/>
              <a:t>és </a:t>
            </a:r>
          </a:p>
          <a:p>
            <a:pPr marL="714375"/>
            <a:r>
              <a:rPr lang="hu-HU" b="1" dirty="0" err="1"/>
              <a:t>hashing</a:t>
            </a:r>
            <a:r>
              <a:rPr lang="hu-HU" b="1" dirty="0"/>
              <a:t> </a:t>
            </a:r>
            <a:r>
              <a:rPr lang="hu-HU" dirty="0"/>
              <a:t>elérés.</a:t>
            </a:r>
          </a:p>
          <a:p>
            <a:pPr marL="0" indent="0">
              <a:buNone/>
            </a:pPr>
            <a:endParaRPr lang="hu-HU" dirty="0"/>
          </a:p>
        </p:txBody>
      </p:sp>
    </p:spTree>
    <p:extLst>
      <p:ext uri="{BB962C8B-B14F-4D97-AF65-F5344CB8AC3E}">
        <p14:creationId xmlns:p14="http://schemas.microsoft.com/office/powerpoint/2010/main" val="262404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03" y="141740"/>
            <a:ext cx="5521500" cy="4173085"/>
          </a:xfrm>
          <a:prstGeom prst="rect">
            <a:avLst/>
          </a:prstGeom>
          <a:noFill/>
          <a:ln>
            <a:noFill/>
          </a:ln>
        </p:spPr>
      </p:pic>
      <p:pic>
        <p:nvPicPr>
          <p:cNvPr id="5" name="Kép 4"/>
          <p:cNvPicPr/>
          <p:nvPr/>
        </p:nvPicPr>
        <p:blipFill>
          <a:blip r:embed="rId3">
            <a:extLst>
              <a:ext uri="{28A0092B-C50C-407E-A947-70E740481C1C}">
                <a14:useLocalDpi xmlns:a14="http://schemas.microsoft.com/office/drawing/2010/main" val="0"/>
              </a:ext>
            </a:extLst>
          </a:blip>
          <a:srcRect/>
          <a:stretch>
            <a:fillRect/>
          </a:stretch>
        </p:blipFill>
        <p:spPr bwMode="auto">
          <a:xfrm>
            <a:off x="5521500" y="128589"/>
            <a:ext cx="6394275" cy="4186236"/>
          </a:xfrm>
          <a:prstGeom prst="rect">
            <a:avLst/>
          </a:prstGeom>
          <a:noFill/>
          <a:ln>
            <a:noFill/>
          </a:ln>
        </p:spPr>
      </p:pic>
    </p:spTree>
    <p:extLst>
      <p:ext uri="{BB962C8B-B14F-4D97-AF65-F5344CB8AC3E}">
        <p14:creationId xmlns:p14="http://schemas.microsoft.com/office/powerpoint/2010/main" val="171413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buNone/>
            </a:pPr>
            <a:r>
              <a:rPr lang="hu-HU" b="1" dirty="0"/>
              <a:t>Adatbázis fogalma</a:t>
            </a:r>
            <a:endParaRPr lang="hu-HU" sz="1600" dirty="0"/>
          </a:p>
          <a:p>
            <a:pPr marL="0" indent="0" defTabSz="357188">
              <a:buNone/>
            </a:pPr>
            <a:r>
              <a:rPr lang="hu-HU" dirty="0"/>
              <a:t>	adatok valamely célszerűen rendezett, szisztéma szerinti tárolása</a:t>
            </a:r>
          </a:p>
          <a:p>
            <a:pPr marL="0" indent="0" defTabSz="357188">
              <a:buNone/>
            </a:pPr>
            <a:r>
              <a:rPr lang="hu-HU" dirty="0"/>
              <a:t>	Az informatika elterjedése előtt is számos adatbázis létezett pl.</a:t>
            </a:r>
          </a:p>
          <a:p>
            <a:pPr marL="0" indent="0">
              <a:buNone/>
            </a:pPr>
            <a:r>
              <a:rPr lang="hu-HU" dirty="0"/>
              <a:t>	●Vállalati személyzeti nyilvántartás</a:t>
            </a:r>
          </a:p>
          <a:p>
            <a:pPr marL="0" indent="0">
              <a:buNone/>
            </a:pPr>
            <a:r>
              <a:rPr lang="hu-HU" dirty="0"/>
              <a:t>	●Könyvtári kartoték rendszerek</a:t>
            </a:r>
          </a:p>
          <a:p>
            <a:pPr marL="0" indent="0">
              <a:buNone/>
            </a:pPr>
            <a:endParaRPr lang="hu-HU" dirty="0"/>
          </a:p>
        </p:txBody>
      </p:sp>
    </p:spTree>
    <p:extLst>
      <p:ext uri="{BB962C8B-B14F-4D97-AF65-F5344CB8AC3E}">
        <p14:creationId xmlns:p14="http://schemas.microsoft.com/office/powerpoint/2010/main" val="1921432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5071" y="757675"/>
            <a:ext cx="8229600" cy="5544651"/>
          </a:xfrm>
          <a:prstGeom prst="rect">
            <a:avLst/>
          </a:prstGeom>
          <a:noFill/>
          <a:ln>
            <a:noFill/>
          </a:ln>
        </p:spPr>
      </p:pic>
    </p:spTree>
    <p:extLst>
      <p:ext uri="{BB962C8B-B14F-4D97-AF65-F5344CB8AC3E}">
        <p14:creationId xmlns:p14="http://schemas.microsoft.com/office/powerpoint/2010/main" val="22343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74" y="617588"/>
            <a:ext cx="5424414" cy="4052886"/>
          </a:xfrm>
          <a:prstGeom prst="rect">
            <a:avLst/>
          </a:prstGeom>
          <a:noFill/>
          <a:ln>
            <a:noFill/>
          </a:ln>
        </p:spPr>
      </p:pic>
      <p:pic>
        <p:nvPicPr>
          <p:cNvPr id="5" name="Kép 4"/>
          <p:cNvPicPr/>
          <p:nvPr/>
        </p:nvPicPr>
        <p:blipFill>
          <a:blip r:embed="rId3">
            <a:extLst>
              <a:ext uri="{28A0092B-C50C-407E-A947-70E740481C1C}">
                <a14:useLocalDpi xmlns:a14="http://schemas.microsoft.com/office/drawing/2010/main" val="0"/>
              </a:ext>
            </a:extLst>
          </a:blip>
          <a:srcRect/>
          <a:stretch>
            <a:fillRect/>
          </a:stretch>
        </p:blipFill>
        <p:spPr bwMode="auto">
          <a:xfrm>
            <a:off x="6072188" y="617588"/>
            <a:ext cx="5586412" cy="4052886"/>
          </a:xfrm>
          <a:prstGeom prst="rect">
            <a:avLst/>
          </a:prstGeom>
          <a:noFill/>
          <a:ln>
            <a:noFill/>
          </a:ln>
        </p:spPr>
      </p:pic>
    </p:spTree>
    <p:extLst>
      <p:ext uri="{BB962C8B-B14F-4D97-AF65-F5344CB8AC3E}">
        <p14:creationId xmlns:p14="http://schemas.microsoft.com/office/powerpoint/2010/main" val="958474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5"/>
          <p:cNvSpPr>
            <a:spLocks noGrp="1"/>
          </p:cNvSpPr>
          <p:nvPr/>
        </p:nvSpPr>
        <p:spPr bwMode="auto">
          <a:xfrm>
            <a:off x="8500891" y="6105495"/>
            <a:ext cx="1782140" cy="48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hu-HU"/>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57090D89-8F10-4A3E-A273-1FB4FA50B5DD}" type="slidenum">
              <a:rPr lang="hu-HU" altLang="hu-HU"/>
              <a:pPr/>
              <a:t>32</a:t>
            </a:fld>
            <a:endParaRPr lang="hu-HU" altLang="hu-HU"/>
          </a:p>
        </p:txBody>
      </p:sp>
      <p:sp>
        <p:nvSpPr>
          <p:cNvPr id="6" name="Rectangle 3"/>
          <p:cNvSpPr>
            <a:spLocks noGrp="1" noChangeArrowheads="1"/>
          </p:cNvSpPr>
          <p:nvPr/>
        </p:nvSpPr>
        <p:spPr bwMode="auto">
          <a:xfrm>
            <a:off x="409575" y="790575"/>
            <a:ext cx="11439525" cy="567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buFontTx/>
              <a:buChar char="•"/>
            </a:pPr>
            <a:r>
              <a:rPr lang="hu-HU" altLang="hu-HU" dirty="0"/>
              <a:t> </a:t>
            </a:r>
            <a:r>
              <a:rPr lang="hu-HU" altLang="hu-HU" b="1" dirty="0">
                <a:solidFill>
                  <a:schemeClr val="accent2"/>
                </a:solidFill>
              </a:rPr>
              <a:t>Célok:</a:t>
            </a:r>
          </a:p>
          <a:p>
            <a:pPr lvl="1" algn="l">
              <a:lnSpc>
                <a:spcPct val="80000"/>
              </a:lnSpc>
              <a:buFontTx/>
              <a:buChar char="–"/>
            </a:pPr>
            <a:r>
              <a:rPr lang="hu-HU" altLang="hu-HU" dirty="0"/>
              <a:t> </a:t>
            </a:r>
            <a:r>
              <a:rPr lang="hu-HU" altLang="hu-HU" b="1" dirty="0">
                <a:solidFill>
                  <a:srgbClr val="3333FF"/>
                </a:solidFill>
              </a:rPr>
              <a:t>gyors lekérdezés,</a:t>
            </a:r>
          </a:p>
          <a:p>
            <a:pPr lvl="1" algn="l">
              <a:lnSpc>
                <a:spcPct val="80000"/>
              </a:lnSpc>
              <a:buFontTx/>
              <a:buChar char="–"/>
            </a:pPr>
            <a:r>
              <a:rPr lang="hu-HU" altLang="hu-HU" b="1" dirty="0"/>
              <a:t> </a:t>
            </a:r>
            <a:r>
              <a:rPr lang="hu-HU" altLang="hu-HU" b="1" dirty="0">
                <a:solidFill>
                  <a:srgbClr val="FF0000"/>
                </a:solidFill>
              </a:rPr>
              <a:t>gyors adatmódosítás,</a:t>
            </a:r>
          </a:p>
          <a:p>
            <a:pPr lvl="1" algn="l">
              <a:lnSpc>
                <a:spcPct val="80000"/>
              </a:lnSpc>
              <a:buFontTx/>
              <a:buChar char="–"/>
            </a:pPr>
            <a:r>
              <a:rPr lang="hu-HU" altLang="hu-HU" b="1" dirty="0"/>
              <a:t> </a:t>
            </a:r>
            <a:r>
              <a:rPr lang="hu-HU" altLang="hu-HU" b="1" dirty="0">
                <a:solidFill>
                  <a:srgbClr val="00CC00"/>
                </a:solidFill>
              </a:rPr>
              <a:t>minél kisebb tárolási terület.</a:t>
            </a:r>
          </a:p>
          <a:p>
            <a:pPr algn="l">
              <a:lnSpc>
                <a:spcPct val="80000"/>
              </a:lnSpc>
              <a:buFontTx/>
              <a:buChar char="•"/>
            </a:pPr>
            <a:r>
              <a:rPr lang="hu-HU" altLang="hu-HU" dirty="0"/>
              <a:t> Nincs általánosan legjobb </a:t>
            </a:r>
            <a:r>
              <a:rPr lang="hu-HU" altLang="hu-HU" dirty="0" err="1"/>
              <a:t>optimalizáció</a:t>
            </a:r>
            <a:r>
              <a:rPr lang="hu-HU" altLang="hu-HU" dirty="0"/>
              <a:t>. Az egyik cél a másik rovására javítható (például indexek használatával csökken a keresési idő, nő a tárméret, és nő a módosítási idő).</a:t>
            </a:r>
          </a:p>
          <a:p>
            <a:pPr algn="l">
              <a:lnSpc>
                <a:spcPct val="80000"/>
              </a:lnSpc>
              <a:buFontTx/>
              <a:buChar char="•"/>
            </a:pPr>
            <a:r>
              <a:rPr lang="hu-HU" altLang="hu-HU" dirty="0"/>
              <a:t> Az adatbázis-alkalmazások alapján az adatbázis lehet:</a:t>
            </a:r>
          </a:p>
          <a:p>
            <a:pPr lvl="1" algn="l">
              <a:lnSpc>
                <a:spcPct val="80000"/>
              </a:lnSpc>
              <a:buFontTx/>
              <a:buChar char="–"/>
            </a:pPr>
            <a:r>
              <a:rPr lang="hu-HU" altLang="hu-HU" b="1" dirty="0"/>
              <a:t> </a:t>
            </a:r>
            <a:r>
              <a:rPr lang="hu-HU" altLang="hu-HU" b="1" dirty="0">
                <a:solidFill>
                  <a:schemeClr val="accent2"/>
                </a:solidFill>
              </a:rPr>
              <a:t>statikus</a:t>
            </a:r>
            <a:r>
              <a:rPr lang="hu-HU" altLang="hu-HU" b="1" dirty="0"/>
              <a:t> (</a:t>
            </a:r>
            <a:r>
              <a:rPr lang="hu-HU" altLang="hu-HU" dirty="0"/>
              <a:t>ritkán módosul, a lekérdezések gyorsasága a fontosabb),</a:t>
            </a:r>
          </a:p>
          <a:p>
            <a:pPr lvl="1" algn="l">
              <a:lnSpc>
                <a:spcPct val="80000"/>
              </a:lnSpc>
              <a:buFontTx/>
              <a:buChar char="–"/>
            </a:pPr>
            <a:r>
              <a:rPr lang="hu-HU" altLang="hu-HU" dirty="0"/>
              <a:t> </a:t>
            </a:r>
            <a:r>
              <a:rPr lang="hu-HU" altLang="hu-HU" b="1" dirty="0">
                <a:solidFill>
                  <a:schemeClr val="accent2"/>
                </a:solidFill>
              </a:rPr>
              <a:t>dinamikus</a:t>
            </a:r>
            <a:r>
              <a:rPr lang="hu-HU" altLang="hu-HU" dirty="0"/>
              <a:t> (gyakran módosul, ritkán végzünk lekérdezést).</a:t>
            </a:r>
          </a:p>
          <a:p>
            <a:pPr algn="l">
              <a:lnSpc>
                <a:spcPct val="80000"/>
              </a:lnSpc>
              <a:buFontTx/>
              <a:buChar char="•"/>
            </a:pPr>
            <a:r>
              <a:rPr lang="hu-HU" altLang="hu-HU" dirty="0"/>
              <a:t> Hogyan mérjük a költségeket?</a:t>
            </a:r>
          </a:p>
          <a:p>
            <a:pPr algn="l">
              <a:lnSpc>
                <a:spcPct val="80000"/>
              </a:lnSpc>
              <a:buFontTx/>
              <a:buChar char="•"/>
            </a:pPr>
            <a:r>
              <a:rPr lang="hu-HU" altLang="hu-HU" dirty="0"/>
              <a:t> Memória műveletek nagyságrenddel gyorsabbak, mint a háttértárolóról beolvasás, kiírás.</a:t>
            </a:r>
          </a:p>
          <a:p>
            <a:pPr algn="l">
              <a:lnSpc>
                <a:spcPct val="80000"/>
              </a:lnSpc>
              <a:buFontTx/>
              <a:buChar char="•"/>
            </a:pPr>
            <a:r>
              <a:rPr lang="hu-HU" altLang="hu-HU" dirty="0"/>
              <a:t> Az író-olvasó fej nagyobb adategységeket (</a:t>
            </a:r>
            <a:r>
              <a:rPr lang="hu-HU" altLang="hu-HU" b="1" dirty="0">
                <a:solidFill>
                  <a:srgbClr val="FF0000"/>
                </a:solidFill>
              </a:rPr>
              <a:t>blokkokat</a:t>
            </a:r>
            <a:r>
              <a:rPr lang="hu-HU" altLang="hu-HU" dirty="0"/>
              <a:t>) olvas be.</a:t>
            </a:r>
          </a:p>
          <a:p>
            <a:pPr algn="l">
              <a:lnSpc>
                <a:spcPct val="80000"/>
              </a:lnSpc>
              <a:buFontTx/>
              <a:buChar char="•"/>
            </a:pPr>
            <a:r>
              <a:rPr lang="hu-HU" altLang="hu-HU" dirty="0"/>
              <a:t> A blokkméret függhet az operációs rendszertől, hardvertől,  adatbázis-kezelőtől.</a:t>
            </a:r>
          </a:p>
          <a:p>
            <a:pPr algn="l">
              <a:lnSpc>
                <a:spcPct val="80000"/>
              </a:lnSpc>
              <a:buFontTx/>
              <a:buChar char="•"/>
            </a:pPr>
            <a:r>
              <a:rPr lang="hu-HU" altLang="hu-HU" sz="2800" dirty="0"/>
              <a:t> A blokkméretet fixnek tekintjük. Oracle esetén 8K az alapértelmezés.</a:t>
            </a:r>
          </a:p>
          <a:p>
            <a:pPr algn="l">
              <a:lnSpc>
                <a:spcPct val="80000"/>
              </a:lnSpc>
              <a:buFontTx/>
              <a:buChar char="•"/>
            </a:pPr>
            <a:r>
              <a:rPr lang="hu-HU" altLang="hu-HU" sz="2800" dirty="0"/>
              <a:t> </a:t>
            </a:r>
            <a:r>
              <a:rPr lang="hu-HU" altLang="hu-HU" sz="2800" b="1" dirty="0">
                <a:solidFill>
                  <a:schemeClr val="accent2"/>
                </a:solidFill>
              </a:rPr>
              <a:t>Feltételezzük, hogy a beolvasás, kiírás költsége arányos a háttértároló és memória között mozgatott blokkok számával</a:t>
            </a:r>
            <a:r>
              <a:rPr lang="hu-HU" altLang="hu-HU" sz="2800" b="1" dirty="0"/>
              <a:t>.</a:t>
            </a:r>
          </a:p>
        </p:txBody>
      </p:sp>
      <p:sp>
        <p:nvSpPr>
          <p:cNvPr id="8" name="Rectangle 2"/>
          <p:cNvSpPr>
            <a:spLocks noGrp="1" noChangeArrowheads="1"/>
          </p:cNvSpPr>
          <p:nvPr/>
        </p:nvSpPr>
        <p:spPr bwMode="auto">
          <a:xfrm>
            <a:off x="4410074" y="353710"/>
            <a:ext cx="2324101" cy="43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4000" dirty="0"/>
              <a:t>Indexelés</a:t>
            </a:r>
          </a:p>
        </p:txBody>
      </p:sp>
    </p:spTree>
    <p:extLst>
      <p:ext uri="{BB962C8B-B14F-4D97-AF65-F5344CB8AC3E}">
        <p14:creationId xmlns:p14="http://schemas.microsoft.com/office/powerpoint/2010/main" val="172153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688521" y="491218"/>
            <a:ext cx="5720443" cy="4248150"/>
          </a:xfrm>
          <a:prstGeom prst="rect">
            <a:avLst/>
          </a:prstGeom>
        </p:spPr>
      </p:pic>
    </p:spTree>
    <p:extLst>
      <p:ext uri="{BB962C8B-B14F-4D97-AF65-F5344CB8AC3E}">
        <p14:creationId xmlns:p14="http://schemas.microsoft.com/office/powerpoint/2010/main" val="1084932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1098095" y="630011"/>
            <a:ext cx="6113865" cy="4626194"/>
          </a:xfrm>
          <a:prstGeom prst="rect">
            <a:avLst/>
          </a:prstGeom>
        </p:spPr>
      </p:pic>
    </p:spTree>
    <p:extLst>
      <p:ext uri="{BB962C8B-B14F-4D97-AF65-F5344CB8AC3E}">
        <p14:creationId xmlns:p14="http://schemas.microsoft.com/office/powerpoint/2010/main" val="340100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stretch>
            <a:fillRect/>
          </a:stretch>
        </p:blipFill>
        <p:spPr>
          <a:xfrm>
            <a:off x="522515" y="228601"/>
            <a:ext cx="10989128" cy="5393214"/>
          </a:xfrm>
          <a:prstGeom prst="rect">
            <a:avLst/>
          </a:prstGeom>
        </p:spPr>
      </p:pic>
    </p:spTree>
    <p:extLst>
      <p:ext uri="{BB962C8B-B14F-4D97-AF65-F5344CB8AC3E}">
        <p14:creationId xmlns:p14="http://schemas.microsoft.com/office/powerpoint/2010/main" val="196882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stretch>
            <a:fillRect/>
          </a:stretch>
        </p:blipFill>
        <p:spPr>
          <a:xfrm>
            <a:off x="383723" y="179613"/>
            <a:ext cx="10442119" cy="5108665"/>
          </a:xfrm>
          <a:prstGeom prst="rect">
            <a:avLst/>
          </a:prstGeom>
        </p:spPr>
      </p:pic>
    </p:spTree>
    <p:extLst>
      <p:ext uri="{BB962C8B-B14F-4D97-AF65-F5344CB8AC3E}">
        <p14:creationId xmlns:p14="http://schemas.microsoft.com/office/powerpoint/2010/main" val="1899595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06895" y="674981"/>
            <a:ext cx="11529392" cy="37548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hu-HU" altLang="hu-HU" sz="36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Centraliz</a:t>
            </a:r>
            <a:r>
              <a:rPr kumimoji="0" lang="hu-HU" altLang="hu-HU" sz="3600" b="0" i="0" u="none" strike="noStrike" cap="none" normalizeH="0" baseline="0" dirty="0">
                <a:ln>
                  <a:noFill/>
                </a:ln>
                <a:solidFill>
                  <a:srgbClr val="273239"/>
                </a:solidFill>
                <a:effectLst/>
                <a:latin typeface="Calibri Light" panose="020F0302020204030204" pitchFamily="34" charset="0"/>
                <a:ea typeface="Times New Roman" panose="02020603050405020304" pitchFamily="18" charset="0"/>
                <a:cs typeface="Arial" panose="020B0604020202020204" pitchFamily="34" charset="0"/>
              </a:rPr>
              <a:t>á</a:t>
            </a:r>
            <a:r>
              <a:rPr kumimoji="0" lang="hu-HU" altLang="hu-HU" sz="36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lt vs. decentraliz</a:t>
            </a:r>
            <a:r>
              <a:rPr kumimoji="0" lang="hu-HU" altLang="hu-HU" sz="3600" b="0" i="0" u="none" strike="noStrike" cap="none" normalizeH="0" baseline="0" dirty="0">
                <a:ln>
                  <a:noFill/>
                </a:ln>
                <a:solidFill>
                  <a:srgbClr val="273239"/>
                </a:solidFill>
                <a:effectLst/>
                <a:latin typeface="Calibri Light" panose="020F0302020204030204" pitchFamily="34" charset="0"/>
                <a:ea typeface="Times New Roman" panose="02020603050405020304" pitchFamily="18" charset="0"/>
                <a:cs typeface="Arial" panose="020B0604020202020204" pitchFamily="34" charset="0"/>
              </a:rPr>
              <a:t>á</a:t>
            </a:r>
            <a:r>
              <a:rPr kumimoji="0" lang="hu-HU" altLang="hu-HU" sz="3600" b="0" i="0" u="none" strike="noStrike" cap="none" normalizeH="0" baseline="0" dirty="0">
                <a:ln>
                  <a:noFill/>
                </a:ln>
                <a:solidFill>
                  <a:srgbClr val="273239"/>
                </a:solidFill>
                <a:effectLst/>
                <a:ea typeface="Times New Roman" panose="02020603050405020304" pitchFamily="18" charset="0"/>
                <a:cs typeface="Arial" panose="020B0604020202020204" pitchFamily="34" charset="0"/>
              </a:rPr>
              <a:t>lt vs. elosztott rendszerek</a:t>
            </a:r>
            <a:endParaRPr kumimoji="0" lang="hu-HU" altLang="hu-HU" sz="2800" b="0" i="0" u="none" strike="noStrike" cap="none" normalizeH="0" baseline="0" dirty="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rPr>
              <a:t>A rendszerek architektúrájának megértése kulcsfontosságú a hatékony és eredményes megoldások megtervezéséhez. </a:t>
            </a:r>
            <a:r>
              <a:rPr kumimoji="0" lang="hu-HU" altLang="hu-HU" sz="2000" b="0" i="0" u="sng" strike="noStrike" cap="none" normalizeH="0" baseline="0" dirty="0">
                <a:ln>
                  <a:noFill/>
                </a:ln>
                <a:solidFill>
                  <a:srgbClr val="273239"/>
                </a:solidFill>
                <a:effectLst/>
                <a:latin typeface="var(--font-secondary)"/>
                <a:ea typeface="Times New Roman" panose="02020603050405020304" pitchFamily="18" charset="0"/>
                <a:hlinkClick r:id="rId2"/>
              </a:rPr>
              <a:t>A központosított</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rPr>
              <a:t> , decentralizált és elosztott rendszerek mindegyike egyedi előnyöket és kihívásokat kínál.</a:t>
            </a:r>
            <a:endParaRPr kumimoji="0" lang="hu-HU" altLang="hu-HU" sz="20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A k</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zpontos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tott rendszerek egyetlen vez</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rl</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si pontra t</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maszkodnak, ami egyszerűs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get biztos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t, de egyetlen pont meghib</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sod</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t kock</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ztatja.</a:t>
            </a:r>
            <a:endParaRPr kumimoji="0" lang="hu-HU" altLang="hu-HU" sz="20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A decentraliz</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lt rendszerek t</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bb csom</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pont k</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z</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tt osztj</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k el a vez</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rl</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st, jav</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tva a hibatűr</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st </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 a m</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retezhetős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get.</a:t>
            </a:r>
            <a:endParaRPr kumimoji="0" lang="hu-HU" altLang="hu-HU" sz="20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Az elosztott rendszerek tov</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bb osztj</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k az erőforr</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sokat t</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bb helyen, optimaliz</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lva a teljes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tm</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nyt </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 a megb</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zhat</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s</a:t>
            </a:r>
            <a:r>
              <a:rPr kumimoji="0" lang="hu-HU" altLang="hu-HU" sz="2000" b="0" i="0" u="none" strike="noStrike" cap="none" normalizeH="0" baseline="0" dirty="0">
                <a:ln>
                  <a:noFill/>
                </a:ln>
                <a:solidFill>
                  <a:srgbClr val="273239"/>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hu-HU" altLang="hu-HU" sz="2000" b="0" i="0" u="none" strike="noStrike" cap="none" normalizeH="0" baseline="0" dirty="0">
                <a:ln>
                  <a:noFill/>
                </a:ln>
                <a:solidFill>
                  <a:srgbClr val="273239"/>
                </a:solidFill>
                <a:effectLst/>
                <a:latin typeface="var(--font-secondary)"/>
                <a:ea typeface="Times New Roman" panose="02020603050405020304" pitchFamily="18" charset="0"/>
                <a:cs typeface="Times New Roman" panose="02020603050405020304" pitchFamily="18" charset="0"/>
              </a:rPr>
              <a:t>got.</a:t>
            </a:r>
            <a:endParaRPr kumimoji="0" lang="hu-HU" altLang="hu-HU"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pic>
        <p:nvPicPr>
          <p:cNvPr id="1025" name="Kép 55" descr="Központosított vs decentralizált vs elosztott rendszer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852" y="4591878"/>
            <a:ext cx="3870325" cy="1820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27806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1032311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14129" y="134109"/>
            <a:ext cx="11512827" cy="2123658"/>
          </a:xfrm>
          <a:prstGeom prst="rect">
            <a:avLst/>
          </a:prstGeom>
        </p:spPr>
        <p:txBody>
          <a:bodyPr wrap="square">
            <a:spAutoFit/>
          </a:bodyPr>
          <a:lstStyle/>
          <a:p>
            <a:pPr fontAlgn="base">
              <a:spcAft>
                <a:spcPts val="0"/>
              </a:spcAft>
            </a:pPr>
            <a:r>
              <a:rPr lang="hu-HU" sz="2400" b="1" dirty="0">
                <a:solidFill>
                  <a:srgbClr val="273239"/>
                </a:solidFill>
                <a:latin typeface="var(--font-secondary)"/>
                <a:ea typeface="Times New Roman" panose="02020603050405020304" pitchFamily="18" charset="0"/>
              </a:rPr>
              <a:t>Mik azok a központosított rendszerek?</a:t>
            </a:r>
            <a:endParaRPr lang="hu-HU" sz="2400" b="1" dirty="0">
              <a:latin typeface="Times New Roman" panose="02020603050405020304" pitchFamily="18" charset="0"/>
              <a:ea typeface="Times New Roman" panose="02020603050405020304" pitchFamily="18" charset="0"/>
            </a:endParaRPr>
          </a:p>
          <a:p>
            <a:pPr fontAlgn="base">
              <a:spcAft>
                <a:spcPts val="0"/>
              </a:spcAft>
            </a:pPr>
            <a:r>
              <a:rPr lang="hu-HU" u="sng" dirty="0">
                <a:solidFill>
                  <a:srgbClr val="273239"/>
                </a:solidFill>
                <a:latin typeface="var(--font-secondary)"/>
                <a:ea typeface="Times New Roman" panose="02020603050405020304" pitchFamily="18" charset="0"/>
                <a:hlinkClick r:id="rId2"/>
              </a:rPr>
              <a:t>A központosított rendszerek</a:t>
            </a:r>
            <a:r>
              <a:rPr lang="hu-HU" dirty="0">
                <a:solidFill>
                  <a:srgbClr val="273239"/>
                </a:solidFill>
                <a:latin typeface="var(--font-secondary)"/>
                <a:ea typeface="Times New Roman" panose="02020603050405020304" pitchFamily="18" charset="0"/>
              </a:rPr>
              <a:t> egy olyan számítási architektúra, ahol a feldolgozás és adattárolás egésze vagy nagy része egyetlen központi szerveren vagy egymáshoz szorosan kapcsolódó szerverek csoportján történik. Ez a központi szerver kezeli az összes műveletet, erőforrást és adatot, és olyan </a:t>
            </a:r>
            <a:r>
              <a:rPr lang="hu-HU" dirty="0" err="1">
                <a:solidFill>
                  <a:srgbClr val="273239"/>
                </a:solidFill>
                <a:latin typeface="var(--font-secondary)"/>
                <a:ea typeface="Times New Roman" panose="02020603050405020304" pitchFamily="18" charset="0"/>
              </a:rPr>
              <a:t>hubként</a:t>
            </a:r>
            <a:r>
              <a:rPr lang="hu-HU" dirty="0">
                <a:solidFill>
                  <a:srgbClr val="273239"/>
                </a:solidFill>
                <a:latin typeface="var(--font-secondary)"/>
                <a:ea typeface="Times New Roman" panose="02020603050405020304" pitchFamily="18" charset="0"/>
              </a:rPr>
              <a:t> működik, amelyen keresztül az összes ügyfélkérelmet feldolgozzák. A központi szerverhez csatlakozó kliensek vagy csomópontok általában minimális feldolgozási teljesítménnyel rendelkeznek, és a legtöbb számítási feladathoz a szerverre támaszkodnak.</a:t>
            </a:r>
            <a:endParaRPr lang="hu-HU" sz="1600" dirty="0">
              <a:effectLst/>
              <a:latin typeface="Times New Roman" panose="02020603050405020304" pitchFamily="18" charset="0"/>
              <a:ea typeface="Times New Roman" panose="02020603050405020304" pitchFamily="18" charset="0"/>
            </a:endParaRPr>
          </a:p>
        </p:txBody>
      </p:sp>
      <p:pic>
        <p:nvPicPr>
          <p:cNvPr id="5" name="Kép 4"/>
          <p:cNvPicPr/>
          <p:nvPr/>
        </p:nvPicPr>
        <p:blipFill>
          <a:blip r:embed="rId3"/>
          <a:stretch>
            <a:fillRect/>
          </a:stretch>
        </p:blipFill>
        <p:spPr>
          <a:xfrm>
            <a:off x="2296160" y="2257767"/>
            <a:ext cx="8010718" cy="4083398"/>
          </a:xfrm>
          <a:prstGeom prst="rect">
            <a:avLst/>
          </a:prstGeom>
        </p:spPr>
      </p:pic>
    </p:spTree>
    <p:extLst>
      <p:ext uri="{BB962C8B-B14F-4D97-AF65-F5344CB8AC3E}">
        <p14:creationId xmlns:p14="http://schemas.microsoft.com/office/powerpoint/2010/main" val="407183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81000" y="319430"/>
            <a:ext cx="11201400" cy="6031010"/>
          </a:xfrm>
          <a:prstGeom prst="rect">
            <a:avLst/>
          </a:prstGeom>
        </p:spPr>
        <p:txBody>
          <a:bodyPr wrap="square">
            <a:spAutoFit/>
          </a:bodyPr>
          <a:lstStyle/>
          <a:p>
            <a:pPr fontAlgn="base">
              <a:spcAft>
                <a:spcPts val="0"/>
              </a:spcAft>
            </a:pPr>
            <a:r>
              <a:rPr lang="hu-HU" sz="2000" b="1" dirty="0">
                <a:solidFill>
                  <a:srgbClr val="273239"/>
                </a:solidFill>
                <a:latin typeface="var(--font-secondary)"/>
                <a:ea typeface="Times New Roman" panose="02020603050405020304" pitchFamily="18" charset="0"/>
              </a:rPr>
              <a:t>A központosított rendszerek főbb jellemzői</a:t>
            </a:r>
            <a:endParaRPr lang="hu-HU" b="1" dirty="0">
              <a:latin typeface="Times New Roman" panose="02020603050405020304" pitchFamily="18" charset="0"/>
              <a:ea typeface="Times New Roman" panose="02020603050405020304" pitchFamily="18" charset="0"/>
            </a:endParaRPr>
          </a:p>
          <a:p>
            <a:pPr lvl="0" fontAlgn="base">
              <a:lnSpc>
                <a:spcPct val="107000"/>
              </a:lnSpc>
              <a:spcAft>
                <a:spcPts val="0"/>
              </a:spcAft>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1	Egyetlen vezérlési pont</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Minden adatfeldolgozási és kezelési feladatot a központi szerver lát el.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Könnyebb kezelni és karbantartani, mivel az adminisztrációnak egy elsődleges helye van.</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Egyszerűség</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Egyszerűsített architektúra áttekinthető szerkezettel, ahol minden művelet a központi csomóponton keresztül történik.</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központosított jellegnek köszönhetően könnyen telepíthető és kezelhető.</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Hatékonyság</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Az erőforrások hatékony felhasználása központi szerverként optimalizálható a teljesítményre.</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biztonsági intézkedések és frissítések központilag könnyebben végrehajthatók.</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0000FF"/>
                </a:solidFill>
                <a:latin typeface="var(--font-secondary)"/>
                <a:ea typeface="Calibri" panose="020F0502020204030204" pitchFamily="34" charset="0"/>
                <a:cs typeface="Times New Roman" panose="02020603050405020304" pitchFamily="18" charset="0"/>
                <a:hlinkClick r:id="rId2"/>
              </a:rPr>
              <a:t>Méretezhetőségi</a:t>
            </a:r>
            <a:r>
              <a:rPr lang="hu-HU" b="1" dirty="0">
                <a:solidFill>
                  <a:srgbClr val="273239"/>
                </a:solidFill>
                <a:latin typeface="var(--font-secondary)"/>
                <a:ea typeface="Calibri" panose="020F0502020204030204" pitchFamily="34" charset="0"/>
                <a:cs typeface="Times New Roman" panose="02020603050405020304" pitchFamily="18" charset="0"/>
              </a:rPr>
              <a:t> problémák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korlátozott skálázhatóság, mivel a központi szerver szűk keresztmetszetet jelenthet, ha a terhelés jelentősen megnő.</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Több ügyfél hozzáadása megterhelheti a kiszolgáló erőforrásait, ami a teljesítmény romlásához vezethet.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Egyetlen hibapont</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Ha a központi szerver meghibásodik, az egész rendszer működésképtelenné válhat.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magas rendelkezésre állási és redundanciai intézkedések elengedhetetlenek e kockázat csökkentéséhez.</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42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63826"/>
            <a:ext cx="10515600" cy="5713137"/>
          </a:xfrm>
        </p:spPr>
        <p:txBody>
          <a:bodyPr>
            <a:normAutofit fontScale="77500" lnSpcReduction="20000"/>
          </a:bodyPr>
          <a:lstStyle/>
          <a:p>
            <a:pPr marL="0" indent="0" algn="ctr" defTabSz="357188">
              <a:buNone/>
            </a:pPr>
            <a:r>
              <a:rPr lang="hu-HU" sz="4100" b="1" u="sng" dirty="0"/>
              <a:t>architekturális szint</a:t>
            </a:r>
            <a:endParaRPr lang="hu-HU" sz="4100" dirty="0"/>
          </a:p>
          <a:p>
            <a:pPr marL="540000" lvl="1" indent="-185738" defTabSz="357188">
              <a:lnSpc>
                <a:spcPct val="120000"/>
              </a:lnSpc>
              <a:spcBef>
                <a:spcPts val="1200"/>
              </a:spcBef>
            </a:pPr>
            <a:r>
              <a:rPr lang="hu-HU" sz="3100" b="1" dirty="0"/>
              <a:t>lokális adatbázisok</a:t>
            </a:r>
            <a:endParaRPr lang="hu-HU" sz="3100" dirty="0"/>
          </a:p>
          <a:p>
            <a:pPr marL="0" indent="0" defTabSz="357188">
              <a:buNone/>
            </a:pPr>
            <a:r>
              <a:rPr lang="hu-HU" dirty="0"/>
              <a:t>		ezek a „legjobbak”, </a:t>
            </a:r>
          </a:p>
          <a:p>
            <a:pPr marL="1258888" indent="-173038" defTabSz="357188"/>
            <a:r>
              <a:rPr lang="hu-HU" dirty="0"/>
              <a:t>egy gép, </a:t>
            </a:r>
          </a:p>
          <a:p>
            <a:pPr marL="1258888" indent="-173038" defTabSz="357188"/>
            <a:r>
              <a:rPr lang="hu-HU" dirty="0"/>
              <a:t>egy adatbázis, </a:t>
            </a:r>
          </a:p>
          <a:p>
            <a:pPr marL="1258888" indent="-173038" defTabSz="357188"/>
            <a:r>
              <a:rPr lang="hu-HU" dirty="0"/>
              <a:t>egy felhasználó</a:t>
            </a:r>
          </a:p>
          <a:p>
            <a:pPr marL="684000" indent="0" defTabSz="357188">
              <a:lnSpc>
                <a:spcPct val="120000"/>
              </a:lnSpc>
              <a:spcBef>
                <a:spcPts val="0"/>
              </a:spcBef>
              <a:buNone/>
            </a:pPr>
            <a:r>
              <a:rPr lang="hu-HU" dirty="0"/>
              <a:t>1980 körül, DOS alapokon (a DOS eleve nem adott lehetőséget több felhasználóra, több szálon futtatásra). Ilyen adatbázisok voltak a foxbase; dBase 3, 4, 5; clipper, ennek a továbbfejlesztett változata a Paradox 4, 5, 7; aminek stabilabb volt az adattábla–kezelése, de cserébe kaptunk egy sérülékeny indextáblát.</a:t>
            </a:r>
          </a:p>
          <a:p>
            <a:pPr marL="0" indent="0" defTabSz="357188">
              <a:buNone/>
            </a:pPr>
            <a:r>
              <a:rPr lang="hu-HU" dirty="0"/>
              <a:t>		Mindegyikre jellemző volt, hogy </a:t>
            </a:r>
          </a:p>
          <a:p>
            <a:pPr marL="1258888" defTabSz="357188"/>
            <a:r>
              <a:rPr lang="hu-HU" dirty="0"/>
              <a:t>egy adattábla – egy fájl;</a:t>
            </a:r>
          </a:p>
          <a:p>
            <a:pPr marL="1258888" defTabSz="357188"/>
            <a:r>
              <a:rPr lang="hu-HU" dirty="0"/>
              <a:t>egy index –egy fájl;</a:t>
            </a:r>
          </a:p>
          <a:p>
            <a:pPr marL="1258888" defTabSz="357188"/>
            <a:r>
              <a:rPr lang="hu-HU" dirty="0"/>
              <a:t>egy leíró tábla – egy fájl,</a:t>
            </a:r>
          </a:p>
          <a:p>
            <a:pPr marL="1258888" defTabSz="357188"/>
            <a:r>
              <a:rPr lang="hu-HU" dirty="0"/>
              <a:t>check-feltételek egy táblához – egy fájl.</a:t>
            </a:r>
          </a:p>
        </p:txBody>
      </p:sp>
    </p:spTree>
    <p:extLst>
      <p:ext uri="{BB962C8B-B14F-4D97-AF65-F5344CB8AC3E}">
        <p14:creationId xmlns:p14="http://schemas.microsoft.com/office/powerpoint/2010/main" val="604321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28625" y="200025"/>
            <a:ext cx="11525250" cy="5796202"/>
          </a:xfrm>
          <a:prstGeom prst="rect">
            <a:avLst/>
          </a:prstGeom>
        </p:spPr>
        <p:txBody>
          <a:bodyPr wrap="square">
            <a:spAutoFit/>
          </a:bodyPr>
          <a:lstStyle/>
          <a:p>
            <a:pPr fontAlgn="base">
              <a:spcAft>
                <a:spcPts val="0"/>
              </a:spcAft>
            </a:pPr>
            <a:r>
              <a:rPr lang="hu-HU" sz="2400" b="1" dirty="0">
                <a:solidFill>
                  <a:srgbClr val="273239"/>
                </a:solidFill>
                <a:latin typeface="var(--font-secondary)"/>
                <a:ea typeface="Times New Roman" panose="02020603050405020304" pitchFamily="18" charset="0"/>
              </a:rPr>
              <a:t>Központi rendszerhasználati esetek</a:t>
            </a:r>
            <a:endParaRPr lang="hu-HU" sz="2800" b="1" dirty="0">
              <a:latin typeface="Times New Roman" panose="02020603050405020304" pitchFamily="18" charset="0"/>
              <a:ea typeface="Times New Roman" panose="02020603050405020304" pitchFamily="18" charset="0"/>
            </a:endParaRPr>
          </a:p>
          <a:p>
            <a:pPr lvl="0" fontAlgn="base">
              <a:lnSpc>
                <a:spcPct val="107000"/>
              </a:lnSpc>
              <a:spcAft>
                <a:spcPts val="0"/>
              </a:spcAft>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1.	Vállalati erőforrás-tervező (ERP) rendszerek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A központosított ERP-rendszerek egyetlen rendszerben kezelik és integrálják az olyan alapvető üzleti folyamatokat, mint a pénzügy, a HR és az ellátási lánc.</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Egyszerűsített kezelés, konzisztens adatok és központi irányítás az üzleti folyamatok felett.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Ügyfélkapcsolat-kezelő (CRM) rendszerek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A központosított CRM-rendszerek egy helyen tárolják és kezelik az ügyfelek adatait, interakcióit és értékesítési folyamatait.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Továbbfejlesztett ügyféladatok konzisztenciája, egyszerűsített ügyfélszolgálat és központosított jelentéskészítés.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E-mail szerverek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Központosított e-mail szerverek kezelik és tárolják a szervezet e-mail kommunikációját.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Központi e-mail-tárolás, egyszerűsített mentési és biztonsági intézkedések, valamint a felhasználói fiókok egyszerű kezelése.</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Bankrendszerek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A központosított banki rendszerek központi szerveren keresztül kezelik az ügyfélszámlákat, tranzakciókat és pénzügyi szolgáltatásokat.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Fokozott biztonság, központosított tranzakciófeldolgozás és következetes pénzügyi nyilvántartás</a:t>
            </a:r>
            <a:r>
              <a:rPr lang="hu-HU" sz="1250" dirty="0">
                <a:solidFill>
                  <a:srgbClr val="273239"/>
                </a:solidFill>
                <a:latin typeface="var(--font-secondary)"/>
                <a:ea typeface="Calibri" panose="020F0502020204030204" pitchFamily="34" charset="0"/>
                <a:cs typeface="Times New Roman" panose="02020603050405020304" pitchFamily="18" charset="0"/>
              </a:rPr>
              <a:t>.</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813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81000" y="122874"/>
            <a:ext cx="11811000" cy="1846659"/>
          </a:xfrm>
          <a:prstGeom prst="rect">
            <a:avLst/>
          </a:prstGeom>
        </p:spPr>
        <p:txBody>
          <a:bodyPr wrap="square">
            <a:spAutoFit/>
          </a:bodyPr>
          <a:lstStyle/>
          <a:p>
            <a:pPr fontAlgn="base">
              <a:spcAft>
                <a:spcPts val="0"/>
              </a:spcAft>
            </a:pPr>
            <a:r>
              <a:rPr lang="hu-HU" sz="2400" b="1" dirty="0">
                <a:solidFill>
                  <a:srgbClr val="273239"/>
                </a:solidFill>
                <a:latin typeface="var(--font-secondary)"/>
                <a:ea typeface="Times New Roman" panose="02020603050405020304" pitchFamily="18" charset="0"/>
              </a:rPr>
              <a:t>Mik azok a decentralizált rendszerek?</a:t>
            </a:r>
            <a:endParaRPr lang="hu-HU" sz="2400" b="1" dirty="0">
              <a:latin typeface="Times New Roman" panose="02020603050405020304" pitchFamily="18" charset="0"/>
              <a:ea typeface="Times New Roman" panose="02020603050405020304" pitchFamily="18" charset="0"/>
            </a:endParaRPr>
          </a:p>
          <a:p>
            <a:pPr fontAlgn="base">
              <a:spcAft>
                <a:spcPts val="0"/>
              </a:spcAft>
            </a:pPr>
            <a:r>
              <a:rPr lang="hu-HU" dirty="0">
                <a:solidFill>
                  <a:srgbClr val="273239"/>
                </a:solidFill>
                <a:latin typeface="var(--font-secondary)"/>
                <a:ea typeface="Times New Roman" panose="02020603050405020304" pitchFamily="18" charset="0"/>
              </a:rPr>
              <a:t>A decentralizált rendszerek olyan számítási architektúrák, ahol több csomópont, gyakran különböző helyeken elosztva, egyetlen központi jogosultság nélkül osztja meg a vezérlést és a feldolgozási teljesítményt. A decentralizált rendszer minden csomópontja önállóan működik, de együttműködik másokkal a közös célok elérése érdekében. Ez a struktúra javítja a hibatűrést, a méretezhetőséget és a rugalmasságot a központosított rendszerekhez képest.</a:t>
            </a:r>
            <a:endParaRPr lang="hu-HU" sz="1600" dirty="0">
              <a:effectLst/>
              <a:latin typeface="Times New Roman" panose="02020603050405020304" pitchFamily="18" charset="0"/>
              <a:ea typeface="Times New Roman" panose="02020603050405020304" pitchFamily="18" charset="0"/>
            </a:endParaRPr>
          </a:p>
        </p:txBody>
      </p:sp>
      <p:pic>
        <p:nvPicPr>
          <p:cNvPr id="7" name="Kép 6"/>
          <p:cNvPicPr>
            <a:picLocks noChangeAspect="1"/>
          </p:cNvPicPr>
          <p:nvPr/>
        </p:nvPicPr>
        <p:blipFill>
          <a:blip r:embed="rId2"/>
          <a:stretch>
            <a:fillRect/>
          </a:stretch>
        </p:blipFill>
        <p:spPr>
          <a:xfrm>
            <a:off x="2028825" y="1969533"/>
            <a:ext cx="7867650" cy="4741122"/>
          </a:xfrm>
          <a:prstGeom prst="rect">
            <a:avLst/>
          </a:prstGeom>
        </p:spPr>
      </p:pic>
    </p:spTree>
    <p:extLst>
      <p:ext uri="{BB962C8B-B14F-4D97-AF65-F5344CB8AC3E}">
        <p14:creationId xmlns:p14="http://schemas.microsoft.com/office/powerpoint/2010/main" val="3329020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57175" y="333375"/>
            <a:ext cx="11763375" cy="5438284"/>
          </a:xfrm>
          <a:prstGeom prst="rect">
            <a:avLst/>
          </a:prstGeom>
        </p:spPr>
        <p:txBody>
          <a:bodyPr wrap="square">
            <a:spAutoFit/>
          </a:bodyPr>
          <a:lstStyle/>
          <a:p>
            <a:pPr fontAlgn="base">
              <a:spcAft>
                <a:spcPts val="0"/>
              </a:spcAft>
            </a:pPr>
            <a:r>
              <a:rPr lang="hu-HU" sz="2000" b="1" dirty="0">
                <a:solidFill>
                  <a:srgbClr val="273239"/>
                </a:solidFill>
                <a:latin typeface="var(--font-secondary)"/>
                <a:ea typeface="Times New Roman" panose="02020603050405020304" pitchFamily="18" charset="0"/>
              </a:rPr>
              <a:t>A decentralizált rendszerek főbb jellemzői:</a:t>
            </a:r>
            <a:endParaRPr lang="hu-HU" b="1" dirty="0">
              <a:latin typeface="Times New Roman" panose="02020603050405020304" pitchFamily="18" charset="0"/>
              <a:ea typeface="Times New Roman" panose="02020603050405020304" pitchFamily="18" charset="0"/>
            </a:endParaRPr>
          </a:p>
          <a:p>
            <a:pPr lvl="0" fontAlgn="base">
              <a:lnSpc>
                <a:spcPct val="107000"/>
              </a:lnSpc>
              <a:spcAft>
                <a:spcPts val="0"/>
              </a:spcAft>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1.	Elosztott vezérlés</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Nincs egyetlen ellenőrzési vagy hibapont.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Minden csomópont függetlenül működik, hozzájárulva a rendszer általános funkcionalitásához.</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0000FF"/>
                </a:solidFill>
                <a:latin typeface="var(--font-secondary)"/>
                <a:ea typeface="Calibri" panose="020F0502020204030204" pitchFamily="34" charset="0"/>
                <a:cs typeface="Times New Roman" panose="02020603050405020304" pitchFamily="18" charset="0"/>
                <a:hlinkClick r:id="rId2"/>
              </a:rPr>
              <a:t>Hibatűrés</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Ha az egyik csomópont meghibásodik, a rendszer tovább tud működni a többi csomóponttal.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Fokozott ellenálló képesség a kudarcokkal és támadásokkal szemben.</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0000FF"/>
                </a:solidFill>
                <a:latin typeface="var(--font-secondary)"/>
                <a:ea typeface="Calibri" panose="020F0502020204030204" pitchFamily="34" charset="0"/>
                <a:cs typeface="Times New Roman" panose="02020603050405020304" pitchFamily="18" charset="0"/>
                <a:hlinkClick r:id="rId3"/>
              </a:rPr>
              <a:t>Méretezhetőség</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Könnyebb a méretezhetőség, ha több csomópontot ad hozzá a központi pont túlterhelése nélkül.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több csomópont közötti terheléselosztás javítja a teljesítményt és az erőforrás-kihasználást.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Koordináció és kommunikáció</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csomópontoknak kommunikálniuk és koordinálniuk kell a rendszer integritásának és konzisztenciájának fenntartásához.</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Ezt a koordinációt gyakran összetett algoritmusok és protokollok kezelik.</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Autonómia és redundancia</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Mindegyik csomópont önállóan működhet, hozzájárulva a redundanciához és csökkentve az egyes meghibásodási pontokat.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Az adatokat és szolgáltatásokat a megbízhatóság érdekében gyakran több csomóponton </a:t>
            </a:r>
            <a:r>
              <a:rPr lang="hu-HU" dirty="0" err="1">
                <a:solidFill>
                  <a:srgbClr val="273239"/>
                </a:solidFill>
                <a:latin typeface="var(--font-secondary)"/>
                <a:ea typeface="Calibri" panose="020F0502020204030204" pitchFamily="34" charset="0"/>
                <a:cs typeface="Times New Roman" panose="02020603050405020304" pitchFamily="18" charset="0"/>
              </a:rPr>
              <a:t>replikálják</a:t>
            </a:r>
            <a:r>
              <a:rPr lang="hu-HU" dirty="0">
                <a:solidFill>
                  <a:srgbClr val="273239"/>
                </a:solidFill>
                <a:latin typeface="var(--font-secondary)"/>
                <a:ea typeface="Calibri" panose="020F0502020204030204" pitchFamily="34" charset="0"/>
                <a:cs typeface="Times New Roman" panose="02020603050405020304" pitchFamily="18" charset="0"/>
              </a:rPr>
              <a:t>.</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53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42900" y="257175"/>
            <a:ext cx="11630025" cy="5499839"/>
          </a:xfrm>
          <a:prstGeom prst="rect">
            <a:avLst/>
          </a:prstGeom>
        </p:spPr>
        <p:txBody>
          <a:bodyPr wrap="square">
            <a:spAutoFit/>
          </a:bodyPr>
          <a:lstStyle/>
          <a:p>
            <a:pPr fontAlgn="base">
              <a:spcAft>
                <a:spcPts val="0"/>
              </a:spcAft>
            </a:pPr>
            <a:r>
              <a:rPr lang="hu-HU" sz="2400" b="1" dirty="0">
                <a:solidFill>
                  <a:srgbClr val="273239"/>
                </a:solidFill>
                <a:latin typeface="var(--font-secondary)"/>
                <a:ea typeface="Times New Roman" panose="02020603050405020304" pitchFamily="18" charset="0"/>
              </a:rPr>
              <a:t>Decentralizált rendszerhasználati esetek</a:t>
            </a:r>
            <a:endParaRPr lang="hu-HU" sz="2800" b="1" dirty="0">
              <a:latin typeface="Times New Roman" panose="02020603050405020304" pitchFamily="18" charset="0"/>
              <a:ea typeface="Times New Roman" panose="02020603050405020304" pitchFamily="18" charset="0"/>
            </a:endParaRPr>
          </a:p>
          <a:p>
            <a:pPr marL="361950" lvl="0" indent="-361950" fontAlgn="base">
              <a:lnSpc>
                <a:spcPct val="107000"/>
              </a:lnSpc>
              <a:spcAft>
                <a:spcPts val="0"/>
              </a:spcAft>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1.	Blokklánc és </a:t>
            </a:r>
            <a:r>
              <a:rPr lang="hu-HU" b="1" dirty="0" err="1">
                <a:solidFill>
                  <a:srgbClr val="273239"/>
                </a:solidFill>
                <a:latin typeface="var(--font-secondary)"/>
                <a:ea typeface="Calibri" panose="020F0502020204030204" pitchFamily="34" charset="0"/>
                <a:cs typeface="Times New Roman" panose="02020603050405020304" pitchFamily="18" charset="0"/>
              </a:rPr>
              <a:t>kriptovaluták</a:t>
            </a:r>
            <a:r>
              <a:rPr lang="hu-HU" dirty="0">
                <a:solidFill>
                  <a:srgbClr val="273239"/>
                </a:solidFill>
                <a:latin typeface="var(--font-secondary)"/>
                <a:ea typeface="Calibri" panose="020F0502020204030204" pitchFamily="34" charset="0"/>
                <a:cs typeface="Times New Roman" panose="02020603050405020304" pitchFamily="18" charset="0"/>
              </a:rPr>
              <a:t> : Decentralizált főkönyvek, amelyek központi jogosultság nélkül rögzítik a tranzakciókat több csomóponton keresztül.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Fokozott biztonság, átláthatóság, valamint a csalással és cenzúrával szembeni ellenállás.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a:t>
            </a:r>
            <a:r>
              <a:rPr lang="hu-HU" dirty="0" err="1">
                <a:solidFill>
                  <a:srgbClr val="273239"/>
                </a:solidFill>
                <a:latin typeface="var(--font-secondary)"/>
                <a:ea typeface="Calibri" panose="020F0502020204030204" pitchFamily="34" charset="0"/>
                <a:cs typeface="Times New Roman" panose="02020603050405020304" pitchFamily="18" charset="0"/>
              </a:rPr>
              <a:t>Bitcoin</a:t>
            </a:r>
            <a:r>
              <a:rPr lang="hu-HU" dirty="0">
                <a:solidFill>
                  <a:srgbClr val="273239"/>
                </a:solidFill>
                <a:latin typeface="var(--font-secondary)"/>
                <a:ea typeface="Calibri" panose="020F0502020204030204" pitchFamily="34" charset="0"/>
                <a:cs typeface="Times New Roman" panose="02020603050405020304" pitchFamily="18" charset="0"/>
              </a:rPr>
              <a:t>, </a:t>
            </a:r>
            <a:r>
              <a:rPr lang="hu-HU" dirty="0" err="1">
                <a:solidFill>
                  <a:srgbClr val="273239"/>
                </a:solidFill>
                <a:latin typeface="var(--font-secondary)"/>
                <a:ea typeface="Calibri" panose="020F0502020204030204" pitchFamily="34" charset="0"/>
                <a:cs typeface="Times New Roman" panose="02020603050405020304" pitchFamily="18" charset="0"/>
              </a:rPr>
              <a:t>Ethereum</a:t>
            </a:r>
            <a:r>
              <a:rPr lang="hu-HU" dirty="0">
                <a:solidFill>
                  <a:srgbClr val="273239"/>
                </a:solidFill>
                <a:latin typeface="var(--font-secondary)"/>
                <a:ea typeface="Calibri" panose="020F0502020204030204" pitchFamily="34" charset="0"/>
                <a:cs typeface="Times New Roman" panose="02020603050405020304" pitchFamily="18" charset="0"/>
              </a:rPr>
              <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Egyenrangú (P2P) fájlmegosztás</a:t>
            </a:r>
            <a:r>
              <a:rPr lang="hu-HU" dirty="0">
                <a:solidFill>
                  <a:srgbClr val="273239"/>
                </a:solidFill>
                <a:latin typeface="var(--font-secondary)"/>
                <a:ea typeface="Calibri" panose="020F0502020204030204" pitchFamily="34" charset="0"/>
                <a:cs typeface="Times New Roman" panose="02020603050405020304" pitchFamily="18" charset="0"/>
              </a:rPr>
              <a:t> : Hálózatok, ahol a felhasználók közvetlenül osztanak meg fájlokat egymással központi szerver nélkül.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Megnövekedett rugalmasság, csökkentett központi szűk keresztmetszetek és megosztott erőforrás-megosztás.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a:t>
            </a:r>
            <a:r>
              <a:rPr lang="hu-HU" dirty="0" err="1">
                <a:solidFill>
                  <a:srgbClr val="273239"/>
                </a:solidFill>
                <a:latin typeface="var(--font-secondary)"/>
                <a:ea typeface="Calibri" panose="020F0502020204030204" pitchFamily="34" charset="0"/>
                <a:cs typeface="Times New Roman" panose="02020603050405020304" pitchFamily="18" charset="0"/>
              </a:rPr>
              <a:t>BitTorrent</a:t>
            </a:r>
            <a:r>
              <a:rPr lang="hu-HU" dirty="0">
                <a:solidFill>
                  <a:srgbClr val="273239"/>
                </a:solidFill>
                <a:latin typeface="var(--font-secondary)"/>
                <a:ea typeface="Calibri" panose="020F0502020204030204" pitchFamily="34" charset="0"/>
                <a:cs typeface="Times New Roman" panose="02020603050405020304" pitchFamily="18" charset="0"/>
              </a:rPr>
              <a:t>, </a:t>
            </a:r>
            <a:r>
              <a:rPr lang="hu-HU" dirty="0" err="1">
                <a:solidFill>
                  <a:srgbClr val="273239"/>
                </a:solidFill>
                <a:latin typeface="var(--font-secondary)"/>
                <a:ea typeface="Calibri" panose="020F0502020204030204" pitchFamily="34" charset="0"/>
                <a:cs typeface="Times New Roman" panose="02020603050405020304" pitchFamily="18" charset="0"/>
              </a:rPr>
              <a:t>Gnutella</a:t>
            </a:r>
            <a:r>
              <a:rPr lang="hu-HU" dirty="0">
                <a:solidFill>
                  <a:srgbClr val="273239"/>
                </a:solidFill>
                <a:latin typeface="var(--font-secondary)"/>
                <a:ea typeface="Calibri" panose="020F0502020204030204" pitchFamily="34" charset="0"/>
                <a:cs typeface="Times New Roman" panose="02020603050405020304" pitchFamily="18" charset="0"/>
              </a:rPr>
              <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Decentralizált pénzügyi (</a:t>
            </a:r>
            <a:r>
              <a:rPr lang="hu-HU" b="1" dirty="0" err="1">
                <a:solidFill>
                  <a:srgbClr val="273239"/>
                </a:solidFill>
                <a:latin typeface="var(--font-secondary)"/>
                <a:ea typeface="Calibri" panose="020F0502020204030204" pitchFamily="34" charset="0"/>
                <a:cs typeface="Times New Roman" panose="02020603050405020304" pitchFamily="18" charset="0"/>
              </a:rPr>
              <a:t>DeFi</a:t>
            </a:r>
            <a:r>
              <a:rPr lang="hu-HU" b="1" dirty="0">
                <a:solidFill>
                  <a:srgbClr val="273239"/>
                </a:solidFill>
                <a:latin typeface="var(--font-secondary)"/>
                <a:ea typeface="Calibri" panose="020F0502020204030204" pitchFamily="34" charset="0"/>
                <a:cs typeface="Times New Roman" panose="02020603050405020304" pitchFamily="18" charset="0"/>
              </a:rPr>
              <a:t>) platformok</a:t>
            </a:r>
            <a:r>
              <a:rPr lang="hu-HU" dirty="0">
                <a:solidFill>
                  <a:srgbClr val="273239"/>
                </a:solidFill>
                <a:latin typeface="var(--font-secondary)"/>
                <a:ea typeface="Calibri" panose="020F0502020204030204" pitchFamily="34" charset="0"/>
                <a:cs typeface="Times New Roman" panose="02020603050405020304" pitchFamily="18" charset="0"/>
              </a:rPr>
              <a:t> : </a:t>
            </a:r>
            <a:r>
              <a:rPr lang="hu-HU" dirty="0" err="1">
                <a:solidFill>
                  <a:srgbClr val="273239"/>
                </a:solidFill>
                <a:latin typeface="var(--font-secondary)"/>
                <a:ea typeface="Calibri" panose="020F0502020204030204" pitchFamily="34" charset="0"/>
                <a:cs typeface="Times New Roman" panose="02020603050405020304" pitchFamily="18" charset="0"/>
              </a:rPr>
              <a:t>Blockchain</a:t>
            </a:r>
            <a:r>
              <a:rPr lang="hu-HU" dirty="0">
                <a:solidFill>
                  <a:srgbClr val="273239"/>
                </a:solidFill>
                <a:latin typeface="var(--font-secondary)"/>
                <a:ea typeface="Calibri" panose="020F0502020204030204" pitchFamily="34" charset="0"/>
                <a:cs typeface="Times New Roman" panose="02020603050405020304" pitchFamily="18" charset="0"/>
              </a:rPr>
              <a:t> technológiára épülő pénzügyi szolgáltatások, amelyek olyan szolgáltatásokat kínálnak, mint a hitelezés, kölcsönzés és közvetítők nélküli kereskedés.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Jobb hozzáférhetőség, alacsonyabb díjak és nagyobb átláthatóság.</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a:t>
            </a:r>
            <a:r>
              <a:rPr lang="hu-HU" dirty="0" err="1">
                <a:solidFill>
                  <a:srgbClr val="273239"/>
                </a:solidFill>
                <a:latin typeface="var(--font-secondary)"/>
                <a:ea typeface="Calibri" panose="020F0502020204030204" pitchFamily="34" charset="0"/>
                <a:cs typeface="Times New Roman" panose="02020603050405020304" pitchFamily="18" charset="0"/>
              </a:rPr>
              <a:t>Uniswap</a:t>
            </a:r>
            <a:r>
              <a:rPr lang="hu-HU" dirty="0">
                <a:solidFill>
                  <a:srgbClr val="273239"/>
                </a:solidFill>
                <a:latin typeface="var(--font-secondary)"/>
                <a:ea typeface="Calibri" panose="020F0502020204030204" pitchFamily="34" charset="0"/>
                <a:cs typeface="Times New Roman" panose="02020603050405020304" pitchFamily="18" charset="0"/>
              </a:rPr>
              <a:t>, </a:t>
            </a:r>
            <a:r>
              <a:rPr lang="hu-HU" dirty="0" err="1">
                <a:solidFill>
                  <a:srgbClr val="273239"/>
                </a:solidFill>
                <a:latin typeface="var(--font-secondary)"/>
                <a:ea typeface="Calibri" panose="020F0502020204030204" pitchFamily="34" charset="0"/>
                <a:cs typeface="Times New Roman" panose="02020603050405020304" pitchFamily="18" charset="0"/>
              </a:rPr>
              <a:t>Compound</a:t>
            </a:r>
            <a:r>
              <a:rPr lang="hu-HU" dirty="0">
                <a:solidFill>
                  <a:srgbClr val="273239"/>
                </a:solidFill>
                <a:latin typeface="var(--font-secondary)"/>
                <a:ea typeface="Calibri" panose="020F0502020204030204" pitchFamily="34" charset="0"/>
                <a:cs typeface="Times New Roman" panose="02020603050405020304" pitchFamily="18" charset="0"/>
              </a:rPr>
              <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err="1">
                <a:solidFill>
                  <a:srgbClr val="273239"/>
                </a:solidFill>
                <a:latin typeface="var(--font-secondary)"/>
                <a:ea typeface="Calibri" panose="020F0502020204030204" pitchFamily="34" charset="0"/>
                <a:cs typeface="Times New Roman" panose="02020603050405020304" pitchFamily="18" charset="0"/>
              </a:rPr>
              <a:t>Mesh</a:t>
            </a:r>
            <a:r>
              <a:rPr lang="hu-HU" b="1" dirty="0">
                <a:solidFill>
                  <a:srgbClr val="273239"/>
                </a:solidFill>
                <a:latin typeface="var(--font-secondary)"/>
                <a:ea typeface="Calibri" panose="020F0502020204030204" pitchFamily="34" charset="0"/>
                <a:cs typeface="Times New Roman" panose="02020603050405020304" pitchFamily="18" charset="0"/>
              </a:rPr>
              <a:t> </a:t>
            </a:r>
            <a:r>
              <a:rPr lang="hu-HU" b="1" dirty="0" err="1">
                <a:solidFill>
                  <a:srgbClr val="273239"/>
                </a:solidFill>
                <a:latin typeface="var(--font-secondary)"/>
                <a:ea typeface="Calibri" panose="020F0502020204030204" pitchFamily="34" charset="0"/>
                <a:cs typeface="Times New Roman" panose="02020603050405020304" pitchFamily="18" charset="0"/>
              </a:rPr>
              <a:t>Networks</a:t>
            </a:r>
            <a:r>
              <a:rPr lang="hu-HU" dirty="0">
                <a:solidFill>
                  <a:srgbClr val="273239"/>
                </a:solidFill>
                <a:latin typeface="var(--font-secondary)"/>
                <a:ea typeface="Calibri" panose="020F0502020204030204" pitchFamily="34" charset="0"/>
                <a:cs typeface="Times New Roman" panose="02020603050405020304" pitchFamily="18" charset="0"/>
              </a:rPr>
              <a:t> : Hálózatok, ahol minden csomópont adatokat továbbít a hálózat számára, decentralizált megközelítést biztosítva az internetkapcsolathoz.</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Megnövelt hálózati rugalmasság, skálázhatóság és lefedettség a távoli területeken.</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közösségi alapú </a:t>
            </a:r>
            <a:r>
              <a:rPr lang="hu-HU" dirty="0" err="1">
                <a:solidFill>
                  <a:srgbClr val="273239"/>
                </a:solidFill>
                <a:latin typeface="var(--font-secondary)"/>
                <a:ea typeface="Calibri" panose="020F0502020204030204" pitchFamily="34" charset="0"/>
                <a:cs typeface="Times New Roman" panose="02020603050405020304" pitchFamily="18" charset="0"/>
              </a:rPr>
              <a:t>Wi</a:t>
            </a:r>
            <a:r>
              <a:rPr lang="hu-HU" dirty="0">
                <a:solidFill>
                  <a:srgbClr val="273239"/>
                </a:solidFill>
                <a:latin typeface="var(--font-secondary)"/>
                <a:ea typeface="Calibri" panose="020F0502020204030204" pitchFamily="34" charset="0"/>
                <a:cs typeface="Times New Roman" panose="02020603050405020304" pitchFamily="18" charset="0"/>
              </a:rPr>
              <a:t>-Fi hálózatok, katasztrófa utáni helyreállítási hálózatok.</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45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66725" y="85725"/>
            <a:ext cx="11449050" cy="1846659"/>
          </a:xfrm>
          <a:prstGeom prst="rect">
            <a:avLst/>
          </a:prstGeom>
        </p:spPr>
        <p:txBody>
          <a:bodyPr wrap="square">
            <a:spAutoFit/>
          </a:bodyPr>
          <a:lstStyle/>
          <a:p>
            <a:pPr fontAlgn="base">
              <a:spcAft>
                <a:spcPts val="0"/>
              </a:spcAft>
            </a:pPr>
            <a:r>
              <a:rPr lang="hu-HU" sz="2400" b="1" dirty="0">
                <a:solidFill>
                  <a:srgbClr val="273239"/>
                </a:solidFill>
                <a:latin typeface="var(--font-secondary)"/>
                <a:ea typeface="Times New Roman" panose="02020603050405020304" pitchFamily="18" charset="0"/>
              </a:rPr>
              <a:t>Mik azok az elosztott rendszerek?</a:t>
            </a:r>
            <a:endParaRPr lang="hu-HU" sz="2400" b="1" dirty="0">
              <a:latin typeface="Times New Roman" panose="02020603050405020304" pitchFamily="18" charset="0"/>
              <a:ea typeface="Times New Roman" panose="02020603050405020304" pitchFamily="18" charset="0"/>
            </a:endParaRPr>
          </a:p>
          <a:p>
            <a:pPr fontAlgn="base">
              <a:spcAft>
                <a:spcPts val="0"/>
              </a:spcAft>
            </a:pPr>
            <a:r>
              <a:rPr lang="hu-HU" dirty="0">
                <a:solidFill>
                  <a:srgbClr val="273239"/>
                </a:solidFill>
                <a:latin typeface="var(--font-secondary)"/>
                <a:ea typeface="Times New Roman" panose="02020603050405020304" pitchFamily="18" charset="0"/>
              </a:rPr>
              <a:t>Az elosztott rendszerek olyan számítási architektúrák, ahol több független csomópont vagy számítógép dolgozik együtt egy közös cél elérése érdekében. Ezek a csomópontok hálózaton keresztül kommunikálnak és koordinálnak egymással, egyetlen koherens rendszerként jelennek meg a végfelhasználó számára. Az elosztott rendszerek célja a teljesítmény, a megbízhatóság, a méretezhetőség és az erőforrás-megosztás javítása az összekapcsolt eszközök kollektív erejének kihasználásával.</a:t>
            </a:r>
            <a:endParaRPr lang="hu-HU" sz="1600" dirty="0">
              <a:effectLst/>
              <a:latin typeface="Times New Roman" panose="02020603050405020304" pitchFamily="18" charset="0"/>
              <a:ea typeface="Times New Roman" panose="02020603050405020304" pitchFamily="18" charset="0"/>
            </a:endParaRPr>
          </a:p>
        </p:txBody>
      </p:sp>
      <p:pic>
        <p:nvPicPr>
          <p:cNvPr id="5" name="Kép 4"/>
          <p:cNvPicPr/>
          <p:nvPr/>
        </p:nvPicPr>
        <p:blipFill>
          <a:blip r:embed="rId2"/>
          <a:stretch>
            <a:fillRect/>
          </a:stretch>
        </p:blipFill>
        <p:spPr>
          <a:xfrm>
            <a:off x="1353819" y="2115184"/>
            <a:ext cx="9476105" cy="4323715"/>
          </a:xfrm>
          <a:prstGeom prst="rect">
            <a:avLst/>
          </a:prstGeom>
        </p:spPr>
      </p:pic>
    </p:spTree>
    <p:extLst>
      <p:ext uri="{BB962C8B-B14F-4D97-AF65-F5344CB8AC3E}">
        <p14:creationId xmlns:p14="http://schemas.microsoft.com/office/powerpoint/2010/main" val="3974237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33375" y="171450"/>
            <a:ext cx="11639550" cy="6327373"/>
          </a:xfrm>
          <a:prstGeom prst="rect">
            <a:avLst/>
          </a:prstGeom>
        </p:spPr>
        <p:txBody>
          <a:bodyPr wrap="square">
            <a:spAutoFit/>
          </a:bodyPr>
          <a:lstStyle/>
          <a:p>
            <a:pPr fontAlgn="base">
              <a:spcAft>
                <a:spcPts val="0"/>
              </a:spcAft>
            </a:pPr>
            <a:r>
              <a:rPr lang="hu-HU" sz="2000" b="1" dirty="0">
                <a:solidFill>
                  <a:srgbClr val="273239"/>
                </a:solidFill>
                <a:latin typeface="var(--font-secondary)"/>
                <a:ea typeface="Times New Roman" panose="02020603050405020304" pitchFamily="18" charset="0"/>
              </a:rPr>
              <a:t>Az elosztott rendszerek főbb jellemzői</a:t>
            </a:r>
            <a:endParaRPr lang="hu-HU" b="1" dirty="0">
              <a:latin typeface="Times New Roman" panose="02020603050405020304" pitchFamily="18" charset="0"/>
              <a:ea typeface="Times New Roman" panose="02020603050405020304" pitchFamily="18" charset="0"/>
            </a:endParaRPr>
          </a:p>
          <a:p>
            <a:pPr lvl="0" fontAlgn="base">
              <a:lnSpc>
                <a:spcPct val="107000"/>
              </a:lnSpc>
              <a:spcAft>
                <a:spcPts val="0"/>
              </a:spcAft>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1.	Földrajzi megoszlás</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csomópontok különböző fizikai helyeken helyezkednek el.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Hálózaton, például helyi hálózaton (LAN) vagy az interneten keresztül kommunikálnak.</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Erőforrás megosztás</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csomópontok olyan erőforrásokat osztanak meg, mint a feldolgozási teljesítmény, a tárhely és az adatok.</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Ez lehetővé teszi az erőforrások hatékonyabb felhasználását.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Egyidejűség</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Több csomópont működik egyidejűleg, és egyidejűleg hajt végre feladatokat.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Ez a párhuzamosság növeli a rendszer általános teljesítményét és teljesítményét.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0000FF"/>
                </a:solidFill>
                <a:latin typeface="var(--font-secondary)"/>
                <a:ea typeface="Calibri" panose="020F0502020204030204" pitchFamily="34" charset="0"/>
                <a:cs typeface="Times New Roman" panose="02020603050405020304" pitchFamily="18" charset="0"/>
                <a:hlinkClick r:id="rId2"/>
              </a:rPr>
              <a:t>Méretezhetőség</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Könnyen méretezhető több csomópont hozzáadásával a rendszerhez.</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rendszer kapacitása és teljesítménye az erőforrások hozzáadásával javul.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0000FF"/>
                </a:solidFill>
                <a:latin typeface="var(--font-secondary)"/>
                <a:ea typeface="Calibri" panose="020F0502020204030204" pitchFamily="34" charset="0"/>
                <a:cs typeface="Times New Roman" panose="02020603050405020304" pitchFamily="18" charset="0"/>
                <a:hlinkClick r:id="rId3"/>
              </a:rPr>
              <a:t>Hibatűrés</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Úgy tervezték, hogy kecsesen kezelje a hibákat.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redundancia és a replikáció biztosítja, hogy a rendszer akkor is működőképes maradjon, ha egyes csomópontok meghibásodnak.</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Átláthatóság</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Az elosztott rendszer összetettsége rejtve van a felhasználók elől.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dirty="0">
                <a:solidFill>
                  <a:srgbClr val="273239"/>
                </a:solidFill>
                <a:latin typeface="var(--font-secondary)"/>
                <a:ea typeface="Calibri" panose="020F0502020204030204" pitchFamily="34" charset="0"/>
                <a:cs typeface="Times New Roman" panose="02020603050405020304" pitchFamily="18" charset="0"/>
              </a:rPr>
              <a:t>A felhasználók úgy lépnek kapcsolatba a rendszerrel, mintha az egyetlen entitás lenne.</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470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47650" y="228600"/>
            <a:ext cx="11649075" cy="6520759"/>
          </a:xfrm>
          <a:prstGeom prst="rect">
            <a:avLst/>
          </a:prstGeom>
        </p:spPr>
        <p:txBody>
          <a:bodyPr wrap="square">
            <a:spAutoFit/>
          </a:bodyPr>
          <a:lstStyle/>
          <a:p>
            <a:pPr fontAlgn="base">
              <a:spcAft>
                <a:spcPts val="0"/>
              </a:spcAft>
            </a:pPr>
            <a:r>
              <a:rPr lang="hu-HU" sz="2400" b="1" dirty="0">
                <a:solidFill>
                  <a:srgbClr val="273239"/>
                </a:solidFill>
                <a:latin typeface="var(--font-secondary)"/>
                <a:ea typeface="Times New Roman" panose="02020603050405020304" pitchFamily="18" charset="0"/>
              </a:rPr>
              <a:t>Elosztott rendszerhasználati esetek</a:t>
            </a:r>
            <a:endParaRPr lang="hu-HU" sz="2800" b="1" dirty="0">
              <a:latin typeface="Times New Roman" panose="02020603050405020304" pitchFamily="18" charset="0"/>
              <a:ea typeface="Times New Roman" panose="02020603050405020304" pitchFamily="18" charset="0"/>
            </a:endParaRPr>
          </a:p>
          <a:p>
            <a:pPr lvl="0" fontAlgn="base">
              <a:lnSpc>
                <a:spcPct val="107000"/>
              </a:lnSpc>
              <a:spcAft>
                <a:spcPts val="0"/>
              </a:spcAft>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1.	Felhőalapú számítástechnikai platformok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A felhőszolgáltatások méretezhető és rugalmas számítási erőforrásokat biztosítanak az interneten keresztül.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Igény szerinti erőforrás-elosztás, magas rendelkezésre állás és hibatűrés.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Amazon Web </a:t>
            </a:r>
            <a:r>
              <a:rPr lang="hu-HU" dirty="0" err="1">
                <a:solidFill>
                  <a:srgbClr val="273239"/>
                </a:solidFill>
                <a:latin typeface="var(--font-secondary)"/>
                <a:ea typeface="Calibri" panose="020F0502020204030204" pitchFamily="34" charset="0"/>
                <a:cs typeface="Times New Roman" panose="02020603050405020304" pitchFamily="18" charset="0"/>
              </a:rPr>
              <a:t>Services</a:t>
            </a:r>
            <a:r>
              <a:rPr lang="hu-HU" dirty="0">
                <a:solidFill>
                  <a:srgbClr val="273239"/>
                </a:solidFill>
                <a:latin typeface="var(--font-secondary)"/>
                <a:ea typeface="Calibri" panose="020F0502020204030204" pitchFamily="34" charset="0"/>
                <a:cs typeface="Times New Roman" panose="02020603050405020304" pitchFamily="18" charset="0"/>
              </a:rPr>
              <a:t> (AWS), Microsoft </a:t>
            </a:r>
            <a:r>
              <a:rPr lang="hu-HU" dirty="0" err="1">
                <a:solidFill>
                  <a:srgbClr val="273239"/>
                </a:solidFill>
                <a:latin typeface="var(--font-secondary)"/>
                <a:ea typeface="Calibri" panose="020F0502020204030204" pitchFamily="34" charset="0"/>
                <a:cs typeface="Times New Roman" panose="02020603050405020304" pitchFamily="18" charset="0"/>
              </a:rPr>
              <a:t>Azure</a:t>
            </a:r>
            <a:r>
              <a:rPr lang="hu-HU" dirty="0">
                <a:solidFill>
                  <a:srgbClr val="273239"/>
                </a:solidFill>
                <a:latin typeface="var(--font-secondary)"/>
                <a:ea typeface="Calibri" panose="020F0502020204030204" pitchFamily="34" charset="0"/>
                <a:cs typeface="Times New Roman" panose="02020603050405020304" pitchFamily="18" charset="0"/>
              </a:rPr>
              <a:t>, Google </a:t>
            </a:r>
            <a:r>
              <a:rPr lang="hu-HU" dirty="0" err="1">
                <a:solidFill>
                  <a:srgbClr val="273239"/>
                </a:solidFill>
                <a:latin typeface="var(--font-secondary)"/>
                <a:ea typeface="Calibri" panose="020F0502020204030204" pitchFamily="34" charset="0"/>
                <a:cs typeface="Times New Roman" panose="02020603050405020304" pitchFamily="18" charset="0"/>
              </a:rPr>
              <a:t>Cloud</a:t>
            </a:r>
            <a:r>
              <a:rPr lang="hu-HU" dirty="0">
                <a:solidFill>
                  <a:srgbClr val="273239"/>
                </a:solidFill>
                <a:latin typeface="var(--font-secondary)"/>
                <a:ea typeface="Calibri" panose="020F0502020204030204" pitchFamily="34" charset="0"/>
                <a:cs typeface="Times New Roman" panose="02020603050405020304" pitchFamily="18" charset="0"/>
              </a:rPr>
              <a:t> Platform.</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Tartalomszolgáltató hálózatok (CDN-</a:t>
            </a:r>
            <a:r>
              <a:rPr lang="hu-HU" b="1" dirty="0" err="1">
                <a:solidFill>
                  <a:srgbClr val="273239"/>
                </a:solidFill>
                <a:latin typeface="var(--font-secondary)"/>
                <a:ea typeface="Calibri" panose="020F0502020204030204" pitchFamily="34" charset="0"/>
                <a:cs typeface="Times New Roman" panose="02020603050405020304" pitchFamily="18" charset="0"/>
              </a:rPr>
              <a:t>ek</a:t>
            </a:r>
            <a:r>
              <a:rPr lang="hu-HU" b="1" dirty="0">
                <a:solidFill>
                  <a:srgbClr val="273239"/>
                </a:solidFill>
                <a:latin typeface="var(--font-secondary)"/>
                <a:ea typeface="Calibri" panose="020F0502020204030204" pitchFamily="34" charset="0"/>
                <a:cs typeface="Times New Roman" panose="02020603050405020304" pitchFamily="18" charset="0"/>
              </a:rPr>
              <a:t>)</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Elosztott szerverek hálózatai, amelyek a felhasználók földrajzi elhelyezkedése alapján szállítanak webtartalmat.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Csökkentett késleltetés, nagyobb tartalomszállítási sebesség és terheléselosztás.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Akamai, </a:t>
            </a:r>
            <a:r>
              <a:rPr lang="hu-HU" dirty="0" err="1">
                <a:solidFill>
                  <a:srgbClr val="273239"/>
                </a:solidFill>
                <a:latin typeface="var(--font-secondary)"/>
                <a:ea typeface="Calibri" panose="020F0502020204030204" pitchFamily="34" charset="0"/>
                <a:cs typeface="Times New Roman" panose="02020603050405020304" pitchFamily="18" charset="0"/>
              </a:rPr>
              <a:t>Cloudflare</a:t>
            </a:r>
            <a:r>
              <a:rPr lang="hu-HU" dirty="0">
                <a:solidFill>
                  <a:srgbClr val="273239"/>
                </a:solidFill>
                <a:latin typeface="var(--font-secondary)"/>
                <a:ea typeface="Calibri" panose="020F0502020204030204" pitchFamily="34" charset="0"/>
                <a:cs typeface="Times New Roman" panose="02020603050405020304" pitchFamily="18" charset="0"/>
              </a:rPr>
              <a:t>, Amazon </a:t>
            </a:r>
            <a:r>
              <a:rPr lang="hu-HU" dirty="0" err="1">
                <a:solidFill>
                  <a:srgbClr val="273239"/>
                </a:solidFill>
                <a:latin typeface="var(--font-secondary)"/>
                <a:ea typeface="Calibri" panose="020F0502020204030204" pitchFamily="34" charset="0"/>
                <a:cs typeface="Times New Roman" panose="02020603050405020304" pitchFamily="18" charset="0"/>
              </a:rPr>
              <a:t>CloudFront</a:t>
            </a:r>
            <a:r>
              <a:rPr lang="hu-HU" dirty="0">
                <a:solidFill>
                  <a:srgbClr val="273239"/>
                </a:solidFill>
                <a:latin typeface="var(--font-secondary)"/>
                <a:ea typeface="Calibri" panose="020F0502020204030204" pitchFamily="34" charset="0"/>
                <a:cs typeface="Times New Roman" panose="02020603050405020304" pitchFamily="18" charset="0"/>
              </a:rPr>
              <a:t>.</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a:solidFill>
                  <a:srgbClr val="273239"/>
                </a:solidFill>
                <a:latin typeface="var(--font-secondary)"/>
                <a:ea typeface="Calibri" panose="020F0502020204030204" pitchFamily="34" charset="0"/>
                <a:cs typeface="Times New Roman" panose="02020603050405020304" pitchFamily="18" charset="0"/>
              </a:rPr>
              <a:t>Elosztott adatbázisok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Adatbázisok, amelyek több szerveren tárolják az adatokat a teljesítmény és a megbízhatóság javítása érdekében.</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Magas rendelkezésre állás, skálázhatóság és hibatűrés.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Google </a:t>
            </a:r>
            <a:r>
              <a:rPr lang="hu-HU" dirty="0" err="1">
                <a:solidFill>
                  <a:srgbClr val="273239"/>
                </a:solidFill>
                <a:latin typeface="var(--font-secondary)"/>
                <a:ea typeface="Calibri" panose="020F0502020204030204" pitchFamily="34" charset="0"/>
                <a:cs typeface="Times New Roman" panose="02020603050405020304" pitchFamily="18" charset="0"/>
              </a:rPr>
              <a:t>Spanner</a:t>
            </a:r>
            <a:r>
              <a:rPr lang="hu-HU" dirty="0">
                <a:solidFill>
                  <a:srgbClr val="273239"/>
                </a:solidFill>
                <a:latin typeface="var(--font-secondary)"/>
                <a:ea typeface="Calibri" panose="020F0502020204030204" pitchFamily="34" charset="0"/>
                <a:cs typeface="Times New Roman" panose="02020603050405020304" pitchFamily="18" charset="0"/>
              </a:rPr>
              <a:t>, Amazon </a:t>
            </a:r>
            <a:r>
              <a:rPr lang="hu-HU" dirty="0" err="1">
                <a:solidFill>
                  <a:srgbClr val="273239"/>
                </a:solidFill>
                <a:latin typeface="var(--font-secondary)"/>
                <a:ea typeface="Calibri" panose="020F0502020204030204" pitchFamily="34" charset="0"/>
                <a:cs typeface="Times New Roman" panose="02020603050405020304" pitchFamily="18" charset="0"/>
              </a:rPr>
              <a:t>DynamoDB</a:t>
            </a:r>
            <a:r>
              <a:rPr lang="hu-HU" dirty="0">
                <a:solidFill>
                  <a:srgbClr val="273239"/>
                </a:solidFill>
                <a:latin typeface="var(--font-secondary)"/>
                <a:ea typeface="Calibri" panose="020F0502020204030204" pitchFamily="34" charset="0"/>
                <a:cs typeface="Times New Roman" panose="02020603050405020304" pitchFamily="18" charset="0"/>
              </a:rPr>
              <a:t>, </a:t>
            </a:r>
            <a:r>
              <a:rPr lang="hu-HU" dirty="0" err="1">
                <a:solidFill>
                  <a:srgbClr val="273239"/>
                </a:solidFill>
                <a:latin typeface="var(--font-secondary)"/>
                <a:ea typeface="Calibri" panose="020F0502020204030204" pitchFamily="34" charset="0"/>
                <a:cs typeface="Times New Roman" panose="02020603050405020304" pitchFamily="18" charset="0"/>
              </a:rPr>
              <a:t>Apache</a:t>
            </a:r>
            <a:r>
              <a:rPr lang="hu-HU" dirty="0">
                <a:solidFill>
                  <a:srgbClr val="273239"/>
                </a:solidFill>
                <a:latin typeface="var(--font-secondary)"/>
                <a:ea typeface="Calibri" panose="020F0502020204030204" pitchFamily="34" charset="0"/>
                <a:cs typeface="Times New Roman" panose="02020603050405020304" pitchFamily="18" charset="0"/>
              </a:rPr>
              <a:t> Cassandra.</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startAt="2"/>
              <a:tabLst>
                <a:tab pos="457200" algn="l"/>
              </a:tabLst>
            </a:pPr>
            <a:r>
              <a:rPr lang="hu-HU" b="1" dirty="0" err="1">
                <a:solidFill>
                  <a:srgbClr val="273239"/>
                </a:solidFill>
                <a:latin typeface="var(--font-secondary)"/>
                <a:ea typeface="Calibri" panose="020F0502020204030204" pitchFamily="34" charset="0"/>
                <a:cs typeface="Times New Roman" panose="02020603050405020304" pitchFamily="18" charset="0"/>
              </a:rPr>
              <a:t>Mikroszolgáltatási</a:t>
            </a:r>
            <a:r>
              <a:rPr lang="hu-HU" b="1" dirty="0">
                <a:solidFill>
                  <a:srgbClr val="273239"/>
                </a:solidFill>
                <a:latin typeface="var(--font-secondary)"/>
                <a:ea typeface="Calibri" panose="020F0502020204030204" pitchFamily="34" charset="0"/>
                <a:cs typeface="Times New Roman" panose="02020603050405020304" pitchFamily="18" charset="0"/>
              </a:rPr>
              <a:t> architektúrák</a:t>
            </a:r>
            <a:r>
              <a:rPr lang="hu-HU" dirty="0">
                <a:solidFill>
                  <a:srgbClr val="273239"/>
                </a:solidFill>
                <a:latin typeface="var(--font-secondary)"/>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Leírás</a:t>
            </a:r>
            <a:r>
              <a:rPr lang="hu-HU" dirty="0">
                <a:solidFill>
                  <a:srgbClr val="273239"/>
                </a:solidFill>
                <a:latin typeface="var(--font-secondary)"/>
                <a:ea typeface="Calibri" panose="020F0502020204030204" pitchFamily="34" charset="0"/>
                <a:cs typeface="Times New Roman" panose="02020603050405020304" pitchFamily="18" charset="0"/>
              </a:rPr>
              <a:t> : Olyan architektúrák, ahol az alkalmazások lazán összekapcsolt szolgáltatások gyűjteményeként épülnek fel.</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Előnyök</a:t>
            </a:r>
            <a:r>
              <a:rPr lang="hu-HU" dirty="0">
                <a:solidFill>
                  <a:srgbClr val="273239"/>
                </a:solidFill>
                <a:latin typeface="var(--font-secondary)"/>
                <a:ea typeface="Calibri" panose="020F0502020204030204" pitchFamily="34" charset="0"/>
                <a:cs typeface="Times New Roman" panose="02020603050405020304" pitchFamily="18" charset="0"/>
              </a:rPr>
              <a:t> : Jobb skálázhatóság, egyszerűbb karbantartás és hibaelhárítás.</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0"/>
              </a:spcAft>
              <a:buSzPts val="1000"/>
              <a:buFont typeface="Symbol" panose="05050102010706020507" pitchFamily="18" charset="2"/>
              <a:buChar char=""/>
              <a:tabLst>
                <a:tab pos="914400" algn="l"/>
              </a:tabLst>
            </a:pPr>
            <a:r>
              <a:rPr lang="hu-HU" b="1" dirty="0">
                <a:solidFill>
                  <a:srgbClr val="273239"/>
                </a:solidFill>
                <a:latin typeface="var(--font-secondary)"/>
                <a:ea typeface="Calibri" panose="020F0502020204030204" pitchFamily="34" charset="0"/>
                <a:cs typeface="Times New Roman" panose="02020603050405020304" pitchFamily="18" charset="0"/>
              </a:rPr>
              <a:t>Példák</a:t>
            </a:r>
            <a:r>
              <a:rPr lang="hu-HU" dirty="0">
                <a:solidFill>
                  <a:srgbClr val="273239"/>
                </a:solidFill>
                <a:latin typeface="var(--font-secondary)"/>
                <a:ea typeface="Calibri" panose="020F0502020204030204" pitchFamily="34" charset="0"/>
                <a:cs typeface="Times New Roman" panose="02020603050405020304" pitchFamily="18" charset="0"/>
              </a:rPr>
              <a:t> : </a:t>
            </a:r>
            <a:r>
              <a:rPr lang="hu-HU" dirty="0" err="1">
                <a:solidFill>
                  <a:srgbClr val="273239"/>
                </a:solidFill>
                <a:latin typeface="var(--font-secondary)"/>
                <a:ea typeface="Calibri" panose="020F0502020204030204" pitchFamily="34" charset="0"/>
                <a:cs typeface="Times New Roman" panose="02020603050405020304" pitchFamily="18" charset="0"/>
              </a:rPr>
              <a:t>Netflix</a:t>
            </a:r>
            <a:r>
              <a:rPr lang="hu-HU" dirty="0">
                <a:solidFill>
                  <a:srgbClr val="273239"/>
                </a:solidFill>
                <a:latin typeface="var(--font-secondary)"/>
                <a:ea typeface="Calibri" panose="020F0502020204030204" pitchFamily="34" charset="0"/>
                <a:cs typeface="Times New Roman" panose="02020603050405020304" pitchFamily="18" charset="0"/>
              </a:rPr>
              <a:t>, </a:t>
            </a:r>
            <a:r>
              <a:rPr lang="hu-HU" dirty="0" err="1">
                <a:solidFill>
                  <a:srgbClr val="273239"/>
                </a:solidFill>
                <a:latin typeface="var(--font-secondary)"/>
                <a:ea typeface="Calibri" panose="020F0502020204030204" pitchFamily="34" charset="0"/>
                <a:cs typeface="Times New Roman" panose="02020603050405020304" pitchFamily="18" charset="0"/>
              </a:rPr>
              <a:t>Uber</a:t>
            </a:r>
            <a:r>
              <a:rPr lang="hu-HU" dirty="0">
                <a:solidFill>
                  <a:srgbClr val="273239"/>
                </a:solidFill>
                <a:latin typeface="var(--font-secondary)"/>
                <a:ea typeface="Calibri" panose="020F0502020204030204" pitchFamily="34" charset="0"/>
                <a:cs typeface="Times New Roman" panose="02020603050405020304" pitchFamily="18" charset="0"/>
              </a:rPr>
              <a:t>, Amazon.</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480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áblázat 8"/>
          <p:cNvGraphicFramePr>
            <a:graphicFrameLocks noGrp="1"/>
          </p:cNvGraphicFramePr>
          <p:nvPr>
            <p:extLst>
              <p:ext uri="{D42A27DB-BD31-4B8C-83A1-F6EECF244321}">
                <p14:modId xmlns:p14="http://schemas.microsoft.com/office/powerpoint/2010/main" val="413736847"/>
              </p:ext>
            </p:extLst>
          </p:nvPr>
        </p:nvGraphicFramePr>
        <p:xfrm>
          <a:off x="266701" y="681423"/>
          <a:ext cx="11498579" cy="5510546"/>
        </p:xfrm>
        <a:graphic>
          <a:graphicData uri="http://schemas.openxmlformats.org/drawingml/2006/table">
            <a:tbl>
              <a:tblPr firstRow="1" firstCol="1" bandRow="1">
                <a:tableStyleId>{5C22544A-7EE6-4342-B048-85BDC9FD1C3A}</a:tableStyleId>
              </a:tblPr>
              <a:tblGrid>
                <a:gridCol w="1358899">
                  <a:extLst>
                    <a:ext uri="{9D8B030D-6E8A-4147-A177-3AD203B41FA5}">
                      <a16:colId xmlns:a16="http://schemas.microsoft.com/office/drawing/2014/main" val="1975406618"/>
                    </a:ext>
                  </a:extLst>
                </a:gridCol>
                <a:gridCol w="2956560">
                  <a:extLst>
                    <a:ext uri="{9D8B030D-6E8A-4147-A177-3AD203B41FA5}">
                      <a16:colId xmlns:a16="http://schemas.microsoft.com/office/drawing/2014/main" val="4046457330"/>
                    </a:ext>
                  </a:extLst>
                </a:gridCol>
                <a:gridCol w="3533094">
                  <a:extLst>
                    <a:ext uri="{9D8B030D-6E8A-4147-A177-3AD203B41FA5}">
                      <a16:colId xmlns:a16="http://schemas.microsoft.com/office/drawing/2014/main" val="34820896"/>
                    </a:ext>
                  </a:extLst>
                </a:gridCol>
                <a:gridCol w="3650026">
                  <a:extLst>
                    <a:ext uri="{9D8B030D-6E8A-4147-A177-3AD203B41FA5}">
                      <a16:colId xmlns:a16="http://schemas.microsoft.com/office/drawing/2014/main" val="897482982"/>
                    </a:ext>
                  </a:extLst>
                </a:gridCol>
              </a:tblGrid>
              <a:tr h="297875">
                <a:tc>
                  <a:txBody>
                    <a:bodyPr/>
                    <a:lstStyle/>
                    <a:p>
                      <a:pPr fontAlgn="base">
                        <a:spcAft>
                          <a:spcPts val="0"/>
                        </a:spcAft>
                      </a:pPr>
                      <a:r>
                        <a:rPr lang="hu-HU" sz="1600">
                          <a:effectLst/>
                        </a:rPr>
                        <a:t>Vonatkozás</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Központosított rendszerek</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Decentralizált rendszerek</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Elosztott rendszerek</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1247700"/>
                  </a:ext>
                </a:extLst>
              </a:tr>
              <a:tr h="595750">
                <a:tc>
                  <a:txBody>
                    <a:bodyPr/>
                    <a:lstStyle/>
                    <a:p>
                      <a:pPr fontAlgn="base">
                        <a:spcAft>
                          <a:spcPts val="0"/>
                        </a:spcAft>
                      </a:pPr>
                      <a:r>
                        <a:rPr lang="hu-HU" sz="1600">
                          <a:effectLst/>
                        </a:rPr>
                        <a:t>Meghatározás</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dirty="0">
                          <a:effectLst/>
                        </a:rPr>
                        <a:t>Egyetlen központi szerver vezérli és kezeli az összes műveletet.</a:t>
                      </a:r>
                      <a:endParaRPr lang="hu-H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Több csomópont független vezérléssel, központi jogosultság nélkül.</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Több összekapcsolt csomópont egyetlen rendszerként működik együtt.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6594149"/>
                  </a:ext>
                </a:extLst>
              </a:tr>
              <a:tr h="710952">
                <a:tc>
                  <a:txBody>
                    <a:bodyPr/>
                    <a:lstStyle/>
                    <a:p>
                      <a:pPr fontAlgn="base">
                        <a:spcAft>
                          <a:spcPts val="0"/>
                        </a:spcAft>
                      </a:pPr>
                      <a:r>
                        <a:rPr lang="hu-HU" sz="1600">
                          <a:effectLst/>
                        </a:rPr>
                        <a:t>Ellenőrzés</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Központosított vezérlés egyetlen felügyeleti ponttal.</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dirty="0">
                          <a:effectLst/>
                        </a:rPr>
                        <a:t>Elosztott vezérlés, minden csomópont függetlenül működik.</a:t>
                      </a:r>
                      <a:endParaRPr lang="hu-H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Megosztott vezérlés, a csomópontok együttműködnek a közös célok elérése érdekében.</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0715085"/>
                  </a:ext>
                </a:extLst>
              </a:tr>
              <a:tr h="750776">
                <a:tc>
                  <a:txBody>
                    <a:bodyPr/>
                    <a:lstStyle/>
                    <a:p>
                      <a:pPr fontAlgn="base">
                        <a:spcAft>
                          <a:spcPts val="0"/>
                        </a:spcAft>
                      </a:pPr>
                      <a:r>
                        <a:rPr lang="hu-HU" sz="1600">
                          <a:effectLst/>
                        </a:rPr>
                        <a:t>Egyetlen kudarcpont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Nagy kockázat; ha a központi szerver meghibásodik, az egész rendszer meghibásodik.</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Csökkentett kockázat; egy csomópont meghibásodása nem érinti az egész rendszert.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dirty="0">
                          <a:effectLst/>
                        </a:rPr>
                        <a:t>Csökkentett kockázat; hibatűrésre és redundanciára tervezték.</a:t>
                      </a:r>
                      <a:endParaRPr lang="hu-H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0519777"/>
                  </a:ext>
                </a:extLst>
              </a:tr>
              <a:tr h="595750">
                <a:tc>
                  <a:txBody>
                    <a:bodyPr/>
                    <a:lstStyle/>
                    <a:p>
                      <a:pPr fontAlgn="base">
                        <a:spcAft>
                          <a:spcPts val="0"/>
                        </a:spcAft>
                      </a:pPr>
                      <a:r>
                        <a:rPr lang="hu-HU" sz="1600">
                          <a:effectLst/>
                        </a:rPr>
                        <a:t>Skálázhatóság</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Korlátozott skálázhatóság, szűk keresztmetszetté válhat.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Skálázhatóbb, önállóan is hozzáadhat csomópontokat.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Nagyon skálázható, több csomópontot adhat hozzá a terhelés elosztásához.</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8493331"/>
                  </a:ext>
                </a:extLst>
              </a:tr>
              <a:tr h="595750">
                <a:tc>
                  <a:txBody>
                    <a:bodyPr/>
                    <a:lstStyle/>
                    <a:p>
                      <a:pPr fontAlgn="base">
                        <a:spcAft>
                          <a:spcPts val="0"/>
                        </a:spcAft>
                      </a:pPr>
                      <a:r>
                        <a:rPr lang="hu-HU" sz="1600">
                          <a:effectLst/>
                        </a:rPr>
                        <a:t>Erőforrás felhasználás</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A központi szerver erőforrásait erősen kihasználják.</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Az erőforrások több csomópont között vannak elosztva.</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Hatékony erőforrás-megosztás a csomópontok között.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5078485"/>
                  </a:ext>
                </a:extLst>
              </a:tr>
              <a:tr h="751625">
                <a:tc>
                  <a:txBody>
                    <a:bodyPr/>
                    <a:lstStyle/>
                    <a:p>
                      <a:pPr fontAlgn="base">
                        <a:spcAft>
                          <a:spcPts val="0"/>
                        </a:spcAft>
                      </a:pPr>
                      <a:r>
                        <a:rPr lang="hu-HU" sz="1600">
                          <a:effectLst/>
                        </a:rPr>
                        <a:t>Teljesítmény</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dirty="0">
                          <a:effectLst/>
                        </a:rPr>
                        <a:t>Kezdetben magas lehet, de a terhelés növekedésével leromolhat.</a:t>
                      </a:r>
                      <a:endParaRPr lang="hu-H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dirty="0">
                          <a:effectLst/>
                        </a:rPr>
                        <a:t>Általában jó, a teljesítmény több csomóponttal javul.</a:t>
                      </a:r>
                      <a:endParaRPr lang="hu-H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Nagy teljesítmény a párhuzamos feldolgozásnak és az erőforrás-megosztásnak köszönhetően.</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9805634"/>
                  </a:ext>
                </a:extLst>
              </a:tr>
              <a:tr h="595750">
                <a:tc>
                  <a:txBody>
                    <a:bodyPr/>
                    <a:lstStyle/>
                    <a:p>
                      <a:pPr fontAlgn="base">
                        <a:spcAft>
                          <a:spcPts val="0"/>
                        </a:spcAft>
                      </a:pPr>
                      <a:r>
                        <a:rPr lang="hu-HU" sz="1600">
                          <a:effectLst/>
                        </a:rPr>
                        <a:t>Menedzsment</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Könnyebb központilag kezelni.</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Bonyolultabb, több csomópont kezelését igényli.</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Összetett, sok csomópont koordinációját és kezelését igényli.</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532144"/>
                  </a:ext>
                </a:extLst>
              </a:tr>
              <a:tr h="595750">
                <a:tc>
                  <a:txBody>
                    <a:bodyPr/>
                    <a:lstStyle/>
                    <a:p>
                      <a:pPr fontAlgn="base">
                        <a:spcAft>
                          <a:spcPts val="0"/>
                        </a:spcAft>
                      </a:pPr>
                      <a:r>
                        <a:rPr lang="hu-HU" sz="1600">
                          <a:effectLst/>
                        </a:rPr>
                        <a:t>Látencia</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Alacsonyabb késleltetés, mivel a műveleteket központilag kezelik.</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a:effectLst/>
                        </a:rPr>
                        <a:t>Változó lehet, a csomópontok közötti távolságtól függően.</a:t>
                      </a:r>
                      <a:endParaRPr lang="hu-H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spcAft>
                          <a:spcPts val="0"/>
                        </a:spcAft>
                      </a:pPr>
                      <a:r>
                        <a:rPr lang="hu-HU" sz="1600" dirty="0">
                          <a:effectLst/>
                        </a:rPr>
                        <a:t>Potenciálisan magasabb késleltetés a hálózati kommunikáció miatt.</a:t>
                      </a:r>
                      <a:endParaRPr lang="hu-H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4251321"/>
                  </a:ext>
                </a:extLst>
              </a:tr>
            </a:tbl>
          </a:graphicData>
        </a:graphic>
      </p:graphicFrame>
      <p:sp>
        <p:nvSpPr>
          <p:cNvPr id="10" name="Téglalap 9"/>
          <p:cNvSpPr/>
          <p:nvPr/>
        </p:nvSpPr>
        <p:spPr>
          <a:xfrm>
            <a:off x="628650" y="219760"/>
            <a:ext cx="10991850" cy="461665"/>
          </a:xfrm>
          <a:prstGeom prst="rect">
            <a:avLst/>
          </a:prstGeom>
        </p:spPr>
        <p:txBody>
          <a:bodyPr wrap="square">
            <a:spAutoFit/>
          </a:bodyPr>
          <a:lstStyle/>
          <a:p>
            <a:pPr algn="ctr" fontAlgn="base">
              <a:spcAft>
                <a:spcPts val="0"/>
              </a:spcAft>
            </a:pPr>
            <a:r>
              <a:rPr lang="hu-HU" sz="2400" b="1" dirty="0">
                <a:solidFill>
                  <a:srgbClr val="273239"/>
                </a:solidFill>
                <a:latin typeface="var(--font-secondary)"/>
                <a:ea typeface="Times New Roman" panose="02020603050405020304" pitchFamily="18" charset="0"/>
              </a:rPr>
              <a:t>A centralizált, decentralizált és elosztott rendszerek közötti különbségek</a:t>
            </a:r>
            <a:endParaRPr lang="hu-HU"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592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91AC4CF-5B8E-AA72-9B62-5D8F398BB0B1}"/>
              </a:ext>
            </a:extLst>
          </p:cNvPr>
          <p:cNvSpPr>
            <a:spLocks noGrp="1"/>
          </p:cNvSpPr>
          <p:nvPr>
            <p:ph idx="1"/>
          </p:nvPr>
        </p:nvSpPr>
        <p:spPr>
          <a:xfrm>
            <a:off x="91440" y="789304"/>
            <a:ext cx="11856720" cy="5550535"/>
          </a:xfrm>
        </p:spPr>
        <p:txBody>
          <a:bodyPr>
            <a:normAutofit lnSpcReduction="10000"/>
          </a:bodyPr>
          <a:lstStyle/>
          <a:p>
            <a:r>
              <a:rPr lang="hu-HU" sz="4200" b="1" dirty="0"/>
              <a:t>Osztott adatbázisok</a:t>
            </a:r>
          </a:p>
          <a:p>
            <a:r>
              <a:rPr lang="hu-HU" sz="2400" b="1" dirty="0"/>
              <a:t>Ad</a:t>
            </a:r>
            <a:r>
              <a:rPr lang="hu-HU" b="1" dirty="0"/>
              <a:t>atok vízszintes felosztása</a:t>
            </a:r>
          </a:p>
          <a:p>
            <a:pPr marL="538163"/>
            <a:r>
              <a:rPr lang="hu-HU" sz="2400" dirty="0"/>
              <a:t>Egy bank több fiókja, saját ügyfelek</a:t>
            </a:r>
          </a:p>
          <a:p>
            <a:pPr marL="538163"/>
            <a:r>
              <a:rPr lang="hu-HU" sz="2400" dirty="0"/>
              <a:t>Üzlethálózat boltjai, saját eladások</a:t>
            </a:r>
          </a:p>
          <a:p>
            <a:pPr marL="538163"/>
            <a:r>
              <a:rPr lang="hu-HU" sz="2400" dirty="0"/>
              <a:t>Könyvár több fiókkal, saját katalógussal</a:t>
            </a:r>
          </a:p>
          <a:p>
            <a:r>
              <a:rPr lang="hu-HU" b="1" dirty="0"/>
              <a:t>Adatok függőleges felbontása</a:t>
            </a:r>
          </a:p>
          <a:p>
            <a:pPr marL="538163"/>
            <a:r>
              <a:rPr lang="hu-HU" sz="2400" dirty="0"/>
              <a:t>Bankban =⇒ ügyfél adatok helyben, hitelkártya adatok a központban</a:t>
            </a:r>
          </a:p>
          <a:p>
            <a:pPr marL="538163"/>
            <a:r>
              <a:rPr lang="hu-HU" sz="2400" dirty="0"/>
              <a:t>Üzletláncban =⇒ eladások helyben, megrendelések a központban</a:t>
            </a:r>
          </a:p>
          <a:p>
            <a:r>
              <a:rPr lang="hu-HU" b="1" dirty="0"/>
              <a:t>Adatok többszörözése</a:t>
            </a:r>
          </a:p>
          <a:p>
            <a:pPr marL="538163"/>
            <a:r>
              <a:rPr lang="hu-HU" sz="2400" dirty="0"/>
              <a:t>Párhuzamosítás miatt</a:t>
            </a:r>
          </a:p>
          <a:p>
            <a:pPr marL="538163"/>
            <a:r>
              <a:rPr lang="hu-HU" sz="2400" dirty="0"/>
              <a:t>Kommunikáció csökkentése miatt =⇒ gyakran szükséges adatok mindenhol</a:t>
            </a:r>
            <a:br>
              <a:rPr lang="hu-HU" sz="2400" dirty="0"/>
            </a:br>
            <a:r>
              <a:rPr lang="hu-HU" sz="2400" dirty="0"/>
              <a:t>(címjegyzék, telefonkönyv, </a:t>
            </a:r>
            <a:r>
              <a:rPr lang="hu-HU" sz="2400" dirty="0" err="1"/>
              <a:t>chase-elés</a:t>
            </a:r>
            <a:r>
              <a:rPr lang="hu-HU" sz="2400" dirty="0"/>
              <a:t>)</a:t>
            </a:r>
          </a:p>
        </p:txBody>
      </p:sp>
    </p:spTree>
    <p:extLst>
      <p:ext uri="{BB962C8B-B14F-4D97-AF65-F5344CB8AC3E}">
        <p14:creationId xmlns:p14="http://schemas.microsoft.com/office/powerpoint/2010/main" val="1495217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06EB89BF-1E94-176C-DBA9-173ACC5325A1}"/>
              </a:ext>
            </a:extLst>
          </p:cNvPr>
          <p:cNvSpPr txBox="1"/>
          <p:nvPr/>
        </p:nvSpPr>
        <p:spPr>
          <a:xfrm>
            <a:off x="1097280" y="233680"/>
            <a:ext cx="8717280" cy="5755422"/>
          </a:xfrm>
          <a:prstGeom prst="rect">
            <a:avLst/>
          </a:prstGeom>
          <a:noFill/>
        </p:spPr>
        <p:txBody>
          <a:bodyPr wrap="square">
            <a:spAutoFit/>
          </a:bodyPr>
          <a:lstStyle/>
          <a:p>
            <a:pPr>
              <a:buNone/>
            </a:pPr>
            <a:r>
              <a:rPr lang="hu-HU" sz="2800" b="1" dirty="0"/>
              <a:t>Elosztott adatbázisok</a:t>
            </a:r>
          </a:p>
          <a:p>
            <a:pPr>
              <a:buNone/>
            </a:pPr>
            <a:r>
              <a:rPr lang="hu-HU" sz="2000" dirty="0"/>
              <a:t>DDBMS - </a:t>
            </a:r>
            <a:r>
              <a:rPr lang="hu-HU" sz="2000" dirty="0" err="1"/>
              <a:t>distributed</a:t>
            </a:r>
            <a:r>
              <a:rPr lang="hu-HU" sz="2000" dirty="0"/>
              <a:t> </a:t>
            </a:r>
            <a:r>
              <a:rPr lang="hu-HU" sz="2000" dirty="0" err="1"/>
              <a:t>database</a:t>
            </a:r>
            <a:r>
              <a:rPr lang="hu-HU" sz="2000" dirty="0"/>
              <a:t> management </a:t>
            </a:r>
            <a:r>
              <a:rPr lang="hu-HU" sz="2000" dirty="0" err="1"/>
              <a:t>system</a:t>
            </a:r>
            <a:r>
              <a:rPr lang="hu-HU" sz="2000" dirty="0"/>
              <a:t> - elosztott adatbázisrendszer </a:t>
            </a:r>
          </a:p>
          <a:p>
            <a:pPr>
              <a:buNone/>
            </a:pPr>
            <a:r>
              <a:rPr lang="hu-HU" sz="2000" dirty="0"/>
              <a:t>Az adatbázis fizikailag több részre van osztva, de logikailag egységes. </a:t>
            </a:r>
          </a:p>
          <a:p>
            <a:pPr>
              <a:buNone/>
            </a:pPr>
            <a:endParaRPr lang="hu-HU" sz="2000" dirty="0"/>
          </a:p>
          <a:p>
            <a:pPr>
              <a:buNone/>
            </a:pPr>
            <a:r>
              <a:rPr lang="hu-HU" sz="2000" b="1" dirty="0"/>
              <a:t>DDBMS célja</a:t>
            </a:r>
          </a:p>
          <a:p>
            <a:pPr>
              <a:buFont typeface="Arial" panose="020B0604020202020204" pitchFamily="34" charset="0"/>
              <a:buChar char="•"/>
            </a:pPr>
            <a:r>
              <a:rPr lang="hu-HU" sz="2000" dirty="0"/>
              <a:t>gyorsaság</a:t>
            </a:r>
          </a:p>
          <a:p>
            <a:pPr>
              <a:buFont typeface="Arial" panose="020B0604020202020204" pitchFamily="34" charset="0"/>
              <a:buChar char="•"/>
            </a:pPr>
            <a:r>
              <a:rPr lang="hu-HU" sz="2000" dirty="0"/>
              <a:t>megbízhatóság</a:t>
            </a:r>
          </a:p>
          <a:p>
            <a:pPr>
              <a:buFont typeface="Arial" panose="020B0604020202020204" pitchFamily="34" charset="0"/>
              <a:buChar char="•"/>
            </a:pPr>
            <a:r>
              <a:rPr lang="hu-HU" sz="2000" dirty="0"/>
              <a:t>rendelkezésreállás</a:t>
            </a:r>
          </a:p>
          <a:p>
            <a:pPr>
              <a:buFont typeface="Arial" panose="020B0604020202020204" pitchFamily="34" charset="0"/>
              <a:buChar char="•"/>
            </a:pPr>
            <a:r>
              <a:rPr lang="hu-HU" sz="2000" dirty="0"/>
              <a:t>párhuzamosság</a:t>
            </a:r>
          </a:p>
          <a:p>
            <a:pPr>
              <a:buFont typeface="Arial" panose="020B0604020202020204" pitchFamily="34" charset="0"/>
              <a:buChar char="•"/>
            </a:pPr>
            <a:r>
              <a:rPr lang="hu-HU" sz="2000" dirty="0"/>
              <a:t>felhasználó számára láthatatlan legyen</a:t>
            </a:r>
          </a:p>
          <a:p>
            <a:pPr>
              <a:buNone/>
            </a:pPr>
            <a:endParaRPr lang="hu-HU" sz="2000" b="1" dirty="0"/>
          </a:p>
          <a:p>
            <a:pPr>
              <a:buNone/>
            </a:pPr>
            <a:r>
              <a:rPr lang="hu-HU" sz="2000" b="1" dirty="0"/>
              <a:t>Osztályozás</a:t>
            </a:r>
          </a:p>
          <a:p>
            <a:pPr>
              <a:buFont typeface="Arial" panose="020B0604020202020204" pitchFamily="34" charset="0"/>
              <a:buChar char="•"/>
            </a:pPr>
            <a:r>
              <a:rPr lang="hu-HU" sz="2000" dirty="0"/>
              <a:t>Homogén DDBMS - mindenhol azonos szoftver</a:t>
            </a:r>
          </a:p>
          <a:p>
            <a:pPr>
              <a:buFont typeface="Arial" panose="020B0604020202020204" pitchFamily="34" charset="0"/>
              <a:buChar char="•"/>
            </a:pPr>
            <a:r>
              <a:rPr lang="hu-HU" sz="2000" dirty="0"/>
              <a:t>Heterogén DDBMS - más szoftver és más sémák</a:t>
            </a:r>
          </a:p>
          <a:p>
            <a:pPr>
              <a:buFont typeface="Arial" panose="020B0604020202020204" pitchFamily="34" charset="0"/>
              <a:buChar char="•"/>
            </a:pPr>
            <a:endParaRPr lang="hu-HU" sz="2000" dirty="0"/>
          </a:p>
          <a:p>
            <a:pPr>
              <a:buNone/>
            </a:pPr>
            <a:r>
              <a:rPr lang="hu-HU" sz="2000" b="1" dirty="0"/>
              <a:t>Osztott adatbázisok tárolási szokásai</a:t>
            </a:r>
          </a:p>
          <a:p>
            <a:pPr>
              <a:buFont typeface="Arial" panose="020B0604020202020204" pitchFamily="34" charset="0"/>
              <a:buChar char="•"/>
            </a:pPr>
            <a:r>
              <a:rPr lang="hu-HU" sz="2000" dirty="0"/>
              <a:t>replikáció - másolás</a:t>
            </a:r>
          </a:p>
          <a:p>
            <a:pPr>
              <a:buFont typeface="Arial" panose="020B0604020202020204" pitchFamily="34" charset="0"/>
              <a:buChar char="•"/>
            </a:pPr>
            <a:r>
              <a:rPr lang="hu-HU" sz="2000" dirty="0" err="1"/>
              <a:t>particionálás</a:t>
            </a:r>
            <a:r>
              <a:rPr lang="hu-HU" sz="2000" dirty="0"/>
              <a:t> - tagolás</a:t>
            </a:r>
          </a:p>
        </p:txBody>
      </p:sp>
    </p:spTree>
    <p:extLst>
      <p:ext uri="{BB962C8B-B14F-4D97-AF65-F5344CB8AC3E}">
        <p14:creationId xmlns:p14="http://schemas.microsoft.com/office/powerpoint/2010/main" val="106428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908539" y="396749"/>
            <a:ext cx="10515600" cy="5766146"/>
          </a:xfrm>
        </p:spPr>
        <p:txBody>
          <a:bodyPr>
            <a:normAutofit fontScale="92500"/>
          </a:bodyPr>
          <a:lstStyle/>
          <a:p>
            <a:pPr marL="534988" indent="-169863"/>
            <a:r>
              <a:rPr lang="hu-HU" b="1" dirty="0"/>
              <a:t>File – server architektúra</a:t>
            </a:r>
            <a:endParaRPr lang="hu-HU" dirty="0"/>
          </a:p>
          <a:p>
            <a:pPr marL="717550" indent="0" defTabSz="1082675">
              <a:buNone/>
            </a:pPr>
            <a:r>
              <a:rPr lang="hu-HU" dirty="0"/>
              <a:t>Fejlődött a világ, van kábel, összekötjük a gépeket, akármennyit. Kifejlesztették a file – server architektúrát.</a:t>
            </a:r>
          </a:p>
          <a:p>
            <a:pPr marL="717550" indent="0" defTabSz="1082675">
              <a:buNone/>
            </a:pPr>
            <a:r>
              <a:rPr lang="hu-HU" dirty="0"/>
              <a:t>Novell szerver fénykora, Windows szerver.</a:t>
            </a:r>
          </a:p>
          <a:p>
            <a:pPr marL="717550" indent="0" defTabSz="1082675">
              <a:buNone/>
            </a:pPr>
            <a:r>
              <a:rPr lang="hu-HU" dirty="0"/>
              <a:t>„fájl-szerver”, már a nevében benne van, hogy dokumentumokat, fájlokat oszt meg, mint erőforrásokat.</a:t>
            </a:r>
          </a:p>
          <a:p>
            <a:pPr marL="717550" indent="0" defTabSz="1082675">
              <a:buNone/>
            </a:pPr>
            <a:r>
              <a:rPr lang="hu-HU" dirty="0"/>
              <a:t>Az adatbázis file-okat berakták a szerver megosztott mappájába: Ekkor az operációs rendszer biztosítja azt, hogy ki érheti el, ki nem érheti el.</a:t>
            </a:r>
          </a:p>
          <a:p>
            <a:pPr marL="717550" indent="0" defTabSz="1082675">
              <a:buNone/>
            </a:pPr>
            <a:r>
              <a:rPr lang="hu-HU" dirty="0"/>
              <a:t>A userek egyszerre akarták ugyanannak a táblának ugyanazt a rekordját módosítani. Előjött a konkurens hozzáférés problémája.</a:t>
            </a:r>
          </a:p>
          <a:p>
            <a:pPr marL="717550" indent="0">
              <a:buNone/>
            </a:pPr>
            <a:r>
              <a:rPr lang="hu-HU" dirty="0"/>
              <a:t>Meg tudták mondani, hogy zárolják az adattáblát, vagy az egész adatbázist. Enyém, senki másé.</a:t>
            </a:r>
          </a:p>
          <a:p>
            <a:pPr marL="717550" indent="0">
              <a:buNone/>
            </a:pPr>
            <a:r>
              <a:rPr lang="hu-HU" dirty="0"/>
              <a:t>Zárolás nem a rendszer része volt, hanem a programozó vezérelte</a:t>
            </a:r>
          </a:p>
        </p:txBody>
      </p:sp>
    </p:spTree>
    <p:extLst>
      <p:ext uri="{BB962C8B-B14F-4D97-AF65-F5344CB8AC3E}">
        <p14:creationId xmlns:p14="http://schemas.microsoft.com/office/powerpoint/2010/main" val="1536666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C8D0D4B4-8182-73AD-BB95-E5E83FD51B6F}"/>
              </a:ext>
            </a:extLst>
          </p:cNvPr>
          <p:cNvGraphicFramePr>
            <a:graphicFrameLocks noGrp="1"/>
          </p:cNvGraphicFramePr>
          <p:nvPr>
            <p:extLst>
              <p:ext uri="{D42A27DB-BD31-4B8C-83A1-F6EECF244321}">
                <p14:modId xmlns:p14="http://schemas.microsoft.com/office/powerpoint/2010/main" val="2491927159"/>
              </p:ext>
            </p:extLst>
          </p:nvPr>
        </p:nvGraphicFramePr>
        <p:xfrm>
          <a:off x="172720" y="1087120"/>
          <a:ext cx="11816080" cy="4246880"/>
        </p:xfrm>
        <a:graphic>
          <a:graphicData uri="http://schemas.openxmlformats.org/drawingml/2006/table">
            <a:tbl>
              <a:tblPr firstRow="1" bandRow="1">
                <a:tableStyleId>{2D5ABB26-0587-4C30-8999-92F81FD0307C}</a:tableStyleId>
              </a:tblPr>
              <a:tblGrid>
                <a:gridCol w="6563360">
                  <a:extLst>
                    <a:ext uri="{9D8B030D-6E8A-4147-A177-3AD203B41FA5}">
                      <a16:colId xmlns:a16="http://schemas.microsoft.com/office/drawing/2014/main" val="3499064029"/>
                    </a:ext>
                  </a:extLst>
                </a:gridCol>
                <a:gridCol w="5252720">
                  <a:extLst>
                    <a:ext uri="{9D8B030D-6E8A-4147-A177-3AD203B41FA5}">
                      <a16:colId xmlns:a16="http://schemas.microsoft.com/office/drawing/2014/main" val="1673703511"/>
                    </a:ext>
                  </a:extLst>
                </a:gridCol>
              </a:tblGrid>
              <a:tr h="4246880">
                <a:tc>
                  <a:txBody>
                    <a:bodyPr/>
                    <a:lstStyle/>
                    <a:p>
                      <a:pPr>
                        <a:buNone/>
                      </a:pPr>
                      <a:r>
                        <a:rPr lang="hu-HU" sz="2000" b="1" dirty="0">
                          <a:solidFill>
                            <a:schemeClr val="tx1"/>
                          </a:solidFill>
                        </a:rPr>
                        <a:t>Előnyök</a:t>
                      </a:r>
                    </a:p>
                    <a:p>
                      <a:pPr>
                        <a:buFont typeface="Arial" panose="020B0604020202020204" pitchFamily="34" charset="0"/>
                        <a:buChar char="•"/>
                      </a:pPr>
                      <a:r>
                        <a:rPr lang="hu-HU" sz="1800" b="1" dirty="0">
                          <a:solidFill>
                            <a:schemeClr val="tx1"/>
                          </a:solidFill>
                        </a:rPr>
                        <a:t>átláthatóság</a:t>
                      </a:r>
                    </a:p>
                    <a:p>
                      <a:pPr>
                        <a:buFont typeface="Arial" panose="020B0604020202020204" pitchFamily="34" charset="0"/>
                        <a:buChar char="•"/>
                      </a:pPr>
                      <a:r>
                        <a:rPr lang="hu-HU" sz="1800" b="1" dirty="0">
                          <a:solidFill>
                            <a:schemeClr val="tx1"/>
                          </a:solidFill>
                        </a:rPr>
                        <a:t>megbízhatóság</a:t>
                      </a:r>
                    </a:p>
                    <a:p>
                      <a:pPr>
                        <a:buFont typeface="Arial" panose="020B0604020202020204" pitchFamily="34" charset="0"/>
                        <a:buChar char="•"/>
                      </a:pPr>
                      <a:r>
                        <a:rPr lang="hu-HU" sz="1800" b="1" dirty="0">
                          <a:solidFill>
                            <a:schemeClr val="tx1"/>
                          </a:solidFill>
                        </a:rPr>
                        <a:t>rendelkezésreállás</a:t>
                      </a:r>
                    </a:p>
                    <a:p>
                      <a:pPr>
                        <a:buFont typeface="Arial" panose="020B0604020202020204" pitchFamily="34" charset="0"/>
                        <a:buChar char="•"/>
                      </a:pPr>
                      <a:r>
                        <a:rPr lang="hu-HU" sz="1800" b="1" dirty="0">
                          <a:solidFill>
                            <a:schemeClr val="tx1"/>
                          </a:solidFill>
                        </a:rPr>
                        <a:t>egyszerű terjeszkedés</a:t>
                      </a:r>
                    </a:p>
                    <a:p>
                      <a:pPr>
                        <a:buFont typeface="Arial" panose="020B0604020202020204" pitchFamily="34" charset="0"/>
                        <a:buChar char="•"/>
                      </a:pPr>
                      <a:r>
                        <a:rPr lang="hu-HU" sz="1800" b="1" dirty="0">
                          <a:solidFill>
                            <a:schemeClr val="tx1"/>
                          </a:solidFill>
                        </a:rPr>
                        <a:t>különböző szervezeti egységek összekapcsolása</a:t>
                      </a:r>
                    </a:p>
                    <a:p>
                      <a:pPr>
                        <a:buFont typeface="Arial" panose="020B0604020202020204" pitchFamily="34" charset="0"/>
                        <a:buChar char="•"/>
                      </a:pPr>
                      <a:r>
                        <a:rPr lang="hu-HU" sz="1800" b="1" dirty="0">
                          <a:solidFill>
                            <a:schemeClr val="tx1"/>
                          </a:solidFill>
                        </a:rPr>
                        <a:t>helyi autonómia</a:t>
                      </a:r>
                    </a:p>
                    <a:p>
                      <a:pPr>
                        <a:buFont typeface="Arial" panose="020B0604020202020204" pitchFamily="34" charset="0"/>
                        <a:buChar char="•"/>
                      </a:pPr>
                      <a:r>
                        <a:rPr lang="hu-HU" sz="1800" b="1" dirty="0">
                          <a:solidFill>
                            <a:schemeClr val="tx1"/>
                          </a:solidFill>
                        </a:rPr>
                        <a:t>katasztrófa esetén csak részleges sérülés</a:t>
                      </a:r>
                    </a:p>
                    <a:p>
                      <a:pPr>
                        <a:buFont typeface="Arial" panose="020B0604020202020204" pitchFamily="34" charset="0"/>
                        <a:buChar char="•"/>
                      </a:pPr>
                      <a:r>
                        <a:rPr lang="hu-HU" sz="1800" b="1" dirty="0">
                          <a:solidFill>
                            <a:schemeClr val="tx1"/>
                          </a:solidFill>
                        </a:rPr>
                        <a:t>gazdasági - olcsóbb kisebb számítógépekből összerakni, szemben egy nagygéppel</a:t>
                      </a:r>
                    </a:p>
                    <a:p>
                      <a:pPr>
                        <a:buFont typeface="Arial" panose="020B0604020202020204" pitchFamily="34" charset="0"/>
                        <a:buChar char="•"/>
                      </a:pPr>
                      <a:r>
                        <a:rPr lang="hu-HU" sz="1800" b="1" dirty="0">
                          <a:solidFill>
                            <a:schemeClr val="tx1"/>
                          </a:solidFill>
                        </a:rPr>
                        <a:t>modularitás</a:t>
                      </a:r>
                    </a:p>
                    <a:p>
                      <a:pPr>
                        <a:buFont typeface="Arial" panose="020B0604020202020204" pitchFamily="34" charset="0"/>
                        <a:buChar char="•"/>
                      </a:pPr>
                      <a:r>
                        <a:rPr lang="hu-HU" sz="1800" b="1" dirty="0">
                          <a:solidFill>
                            <a:schemeClr val="tx1"/>
                          </a:solidFill>
                        </a:rPr>
                        <a:t>az egyes hardverek függetlenek</a:t>
                      </a:r>
                    </a:p>
                    <a:p>
                      <a:pPr>
                        <a:buFont typeface="Arial" panose="020B0604020202020204" pitchFamily="34" charset="0"/>
                        <a:buChar char="•"/>
                      </a:pPr>
                      <a:r>
                        <a:rPr lang="hu-HU" sz="1800" b="1" dirty="0">
                          <a:solidFill>
                            <a:schemeClr val="tx1"/>
                          </a:solidFill>
                        </a:rPr>
                        <a:t>folyamatos működés, ha részek kiesnek is</a:t>
                      </a:r>
                    </a:p>
                    <a:p>
                      <a:endParaRPr lang="hu-HU" dirty="0">
                        <a:solidFill>
                          <a:schemeClr val="tx1"/>
                        </a:solidFill>
                      </a:endParaRPr>
                    </a:p>
                  </a:txBody>
                  <a:tcPr/>
                </a:tc>
                <a:tc>
                  <a:txBody>
                    <a:bodyPr/>
                    <a:lstStyle/>
                    <a:p>
                      <a:pPr>
                        <a:buNone/>
                      </a:pPr>
                      <a:r>
                        <a:rPr lang="hu-HU" sz="2000" b="1" dirty="0">
                          <a:solidFill>
                            <a:schemeClr val="tx1"/>
                          </a:solidFill>
                        </a:rPr>
                        <a:t>Hátrányok</a:t>
                      </a:r>
                    </a:p>
                    <a:p>
                      <a:pPr>
                        <a:buFont typeface="Arial" panose="020B0604020202020204" pitchFamily="34" charset="0"/>
                        <a:buChar char="•"/>
                      </a:pPr>
                      <a:r>
                        <a:rPr lang="hu-HU" sz="1800" b="1" dirty="0">
                          <a:solidFill>
                            <a:schemeClr val="tx1"/>
                          </a:solidFill>
                        </a:rPr>
                        <a:t>komplexitás</a:t>
                      </a:r>
                    </a:p>
                    <a:p>
                      <a:pPr>
                        <a:buFont typeface="Arial" panose="020B0604020202020204" pitchFamily="34" charset="0"/>
                        <a:buChar char="•"/>
                      </a:pPr>
                      <a:r>
                        <a:rPr lang="hu-HU" sz="1800" b="1" dirty="0">
                          <a:solidFill>
                            <a:schemeClr val="tx1"/>
                          </a:solidFill>
                        </a:rPr>
                        <a:t>többletmunka</a:t>
                      </a:r>
                    </a:p>
                    <a:p>
                      <a:pPr>
                        <a:buFont typeface="Arial" panose="020B0604020202020204" pitchFamily="34" charset="0"/>
                        <a:buChar char="•"/>
                      </a:pPr>
                      <a:r>
                        <a:rPr lang="hu-HU" sz="1800" b="1" dirty="0">
                          <a:solidFill>
                            <a:schemeClr val="tx1"/>
                          </a:solidFill>
                        </a:rPr>
                        <a:t>a hálózaton illetéktelen hozzáférés</a:t>
                      </a:r>
                    </a:p>
                    <a:p>
                      <a:pPr>
                        <a:buFont typeface="Arial" panose="020B0604020202020204" pitchFamily="34" charset="0"/>
                        <a:buChar char="•"/>
                      </a:pPr>
                      <a:r>
                        <a:rPr lang="hu-HU" sz="1800" b="1" dirty="0">
                          <a:solidFill>
                            <a:schemeClr val="tx1"/>
                          </a:solidFill>
                        </a:rPr>
                        <a:t>integritás fenntartása nehéz</a:t>
                      </a:r>
                    </a:p>
                    <a:p>
                      <a:pPr>
                        <a:buFont typeface="Arial" panose="020B0604020202020204" pitchFamily="34" charset="0"/>
                        <a:buChar char="•"/>
                      </a:pPr>
                      <a:r>
                        <a:rPr lang="hu-HU" sz="1800" b="1" dirty="0">
                          <a:solidFill>
                            <a:schemeClr val="tx1"/>
                          </a:solidFill>
                        </a:rPr>
                        <a:t>tapasztalat nélkül nehéz vele dolgozni</a:t>
                      </a:r>
                    </a:p>
                    <a:p>
                      <a:pPr>
                        <a:buFont typeface="Arial" panose="020B0604020202020204" pitchFamily="34" charset="0"/>
                        <a:buChar char="•"/>
                      </a:pPr>
                      <a:r>
                        <a:rPr lang="hu-HU" sz="1800" b="1" dirty="0" err="1">
                          <a:solidFill>
                            <a:schemeClr val="tx1"/>
                          </a:solidFill>
                        </a:rPr>
                        <a:t>ninccsennek</a:t>
                      </a:r>
                      <a:r>
                        <a:rPr lang="hu-HU" sz="1800" b="1" dirty="0">
                          <a:solidFill>
                            <a:schemeClr val="tx1"/>
                          </a:solidFill>
                        </a:rPr>
                        <a:t> szabványok</a:t>
                      </a:r>
                    </a:p>
                    <a:p>
                      <a:pPr>
                        <a:buFont typeface="Arial" panose="020B0604020202020204" pitchFamily="34" charset="0"/>
                        <a:buChar char="•"/>
                      </a:pPr>
                      <a:r>
                        <a:rPr lang="hu-HU" sz="1800" b="1" dirty="0">
                          <a:solidFill>
                            <a:schemeClr val="tx1"/>
                          </a:solidFill>
                        </a:rPr>
                        <a:t>bonyolultabb adatbázis-tervezés</a:t>
                      </a:r>
                    </a:p>
                    <a:p>
                      <a:pPr>
                        <a:buFont typeface="Arial" panose="020B0604020202020204" pitchFamily="34" charset="0"/>
                        <a:buChar char="•"/>
                      </a:pPr>
                      <a:r>
                        <a:rPr lang="hu-HU" sz="1800" b="1" dirty="0">
                          <a:solidFill>
                            <a:schemeClr val="tx1"/>
                          </a:solidFill>
                        </a:rPr>
                        <a:t>újabb szoftver szükséges</a:t>
                      </a:r>
                    </a:p>
                    <a:p>
                      <a:pPr>
                        <a:buFont typeface="Arial" panose="020B0604020202020204" pitchFamily="34" charset="0"/>
                        <a:buChar char="•"/>
                      </a:pPr>
                      <a:r>
                        <a:rPr lang="hu-HU" sz="1800" b="1" dirty="0">
                          <a:solidFill>
                            <a:schemeClr val="tx1"/>
                          </a:solidFill>
                        </a:rPr>
                        <a:t>az operációs rendszer támogatása is szükséges lehet</a:t>
                      </a:r>
                      <a:endParaRPr lang="hu-HU" b="1" dirty="0">
                        <a:solidFill>
                          <a:schemeClr val="tx1"/>
                        </a:solidFill>
                      </a:endParaRPr>
                    </a:p>
                  </a:txBody>
                  <a:tcPr/>
                </a:tc>
                <a:extLst>
                  <a:ext uri="{0D108BD9-81ED-4DB2-BD59-A6C34878D82A}">
                    <a16:rowId xmlns:a16="http://schemas.microsoft.com/office/drawing/2014/main" val="3609558570"/>
                  </a:ext>
                </a:extLst>
              </a:tr>
            </a:tbl>
          </a:graphicData>
        </a:graphic>
      </p:graphicFrame>
      <p:sp>
        <p:nvSpPr>
          <p:cNvPr id="6" name="Szövegdoboz 5">
            <a:extLst>
              <a:ext uri="{FF2B5EF4-FFF2-40B4-BE49-F238E27FC236}">
                <a16:creationId xmlns:a16="http://schemas.microsoft.com/office/drawing/2014/main" id="{580FCB90-78D0-715F-5CBD-C32DA633CF84}"/>
              </a:ext>
            </a:extLst>
          </p:cNvPr>
          <p:cNvSpPr txBox="1"/>
          <p:nvPr/>
        </p:nvSpPr>
        <p:spPr>
          <a:xfrm>
            <a:off x="843280" y="158988"/>
            <a:ext cx="6096000" cy="461665"/>
          </a:xfrm>
          <a:prstGeom prst="rect">
            <a:avLst/>
          </a:prstGeom>
          <a:noFill/>
        </p:spPr>
        <p:txBody>
          <a:bodyPr wrap="square">
            <a:spAutoFit/>
          </a:bodyPr>
          <a:lstStyle/>
          <a:p>
            <a:pPr>
              <a:buNone/>
            </a:pPr>
            <a:r>
              <a:rPr lang="hu-HU" sz="2400" b="1" dirty="0"/>
              <a:t>Előnyök/hátrányok</a:t>
            </a:r>
          </a:p>
        </p:txBody>
      </p:sp>
    </p:spTree>
    <p:extLst>
      <p:ext uri="{BB962C8B-B14F-4D97-AF65-F5344CB8AC3E}">
        <p14:creationId xmlns:p14="http://schemas.microsoft.com/office/powerpoint/2010/main" val="1908744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0DC0950F-B6E7-EE3F-2538-8CC82D713806}"/>
              </a:ext>
            </a:extLst>
          </p:cNvPr>
          <p:cNvGraphicFramePr>
            <a:graphicFrameLocks noGrp="1"/>
          </p:cNvGraphicFramePr>
          <p:nvPr>
            <p:extLst>
              <p:ext uri="{D42A27DB-BD31-4B8C-83A1-F6EECF244321}">
                <p14:modId xmlns:p14="http://schemas.microsoft.com/office/powerpoint/2010/main" val="1862882111"/>
              </p:ext>
            </p:extLst>
          </p:nvPr>
        </p:nvGraphicFramePr>
        <p:xfrm>
          <a:off x="259772" y="249382"/>
          <a:ext cx="11648210" cy="6370105"/>
        </p:xfrm>
        <a:graphic>
          <a:graphicData uri="http://schemas.openxmlformats.org/drawingml/2006/table">
            <a:tbl>
              <a:tblPr firstRow="1" bandRow="1">
                <a:tableStyleId>{5C22544A-7EE6-4342-B048-85BDC9FD1C3A}</a:tableStyleId>
              </a:tblPr>
              <a:tblGrid>
                <a:gridCol w="1406468">
                  <a:extLst>
                    <a:ext uri="{9D8B030D-6E8A-4147-A177-3AD203B41FA5}">
                      <a16:colId xmlns:a16="http://schemas.microsoft.com/office/drawing/2014/main" val="622350268"/>
                    </a:ext>
                  </a:extLst>
                </a:gridCol>
                <a:gridCol w="2640227">
                  <a:extLst>
                    <a:ext uri="{9D8B030D-6E8A-4147-A177-3AD203B41FA5}">
                      <a16:colId xmlns:a16="http://schemas.microsoft.com/office/drawing/2014/main" val="696690855"/>
                    </a:ext>
                  </a:extLst>
                </a:gridCol>
                <a:gridCol w="3903070">
                  <a:extLst>
                    <a:ext uri="{9D8B030D-6E8A-4147-A177-3AD203B41FA5}">
                      <a16:colId xmlns:a16="http://schemas.microsoft.com/office/drawing/2014/main" val="4278945135"/>
                    </a:ext>
                  </a:extLst>
                </a:gridCol>
                <a:gridCol w="3698445">
                  <a:extLst>
                    <a:ext uri="{9D8B030D-6E8A-4147-A177-3AD203B41FA5}">
                      <a16:colId xmlns:a16="http://schemas.microsoft.com/office/drawing/2014/main" val="273994985"/>
                    </a:ext>
                  </a:extLst>
                </a:gridCol>
              </a:tblGrid>
              <a:tr h="344786">
                <a:tc>
                  <a:txBody>
                    <a:bodyPr/>
                    <a:lstStyle/>
                    <a:p>
                      <a:pPr algn="ctr" fontAlgn="ctr"/>
                      <a:r>
                        <a:rPr lang="hu-HU" sz="1800" u="none" strike="noStrike">
                          <a:effectLst/>
                        </a:rPr>
                        <a:t> </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ctr" fontAlgn="ctr"/>
                      <a:r>
                        <a:rPr lang="hu-HU" sz="1800" u="none" strike="noStrike">
                          <a:effectLst/>
                        </a:rPr>
                        <a:t>Központosított</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ctr" fontAlgn="ctr"/>
                      <a:r>
                        <a:rPr lang="hu-HU" sz="1800" u="none" strike="noStrike">
                          <a:effectLst/>
                        </a:rPr>
                        <a:t>Megosztott</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ctr" fontAlgn="ctr"/>
                      <a:r>
                        <a:rPr lang="hu-HU" sz="1800" u="none" strike="noStrike">
                          <a:effectLst/>
                        </a:rPr>
                        <a:t>Decentralizált</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2467411031"/>
                  </a:ext>
                </a:extLst>
              </a:tr>
              <a:tr h="885499">
                <a:tc>
                  <a:txBody>
                    <a:bodyPr/>
                    <a:lstStyle/>
                    <a:p>
                      <a:pPr algn="l" fontAlgn="ctr"/>
                      <a:r>
                        <a:rPr lang="hu-HU" sz="1800" u="none" strike="noStrike" dirty="0">
                          <a:effectLst/>
                        </a:rPr>
                        <a:t>Hálózati/hardver erőforrások</a:t>
                      </a:r>
                      <a:endParaRPr lang="hu-HU" sz="1800" b="0" i="1" u="none" strike="noStrike" dirty="0">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Egyetlen egység karbantartja és irányítja központi helyen</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Elterjedt több adatközpontban és földrajzi területen; hálózati szolgáltató tulajdonában van</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Az erőforrásokat a hálózat tagjai birtokolják és megosztják; nehéz karbantartani, mivel senkinek sem a tulajdona</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1780332741"/>
                  </a:ext>
                </a:extLst>
              </a:tr>
              <a:tr h="615141">
                <a:tc>
                  <a:txBody>
                    <a:bodyPr/>
                    <a:lstStyle/>
                    <a:p>
                      <a:pPr algn="l" fontAlgn="ctr"/>
                      <a:r>
                        <a:rPr lang="hu-HU" sz="1800" u="none" strike="noStrike">
                          <a:effectLst/>
                        </a:rPr>
                        <a:t>A megoldás összetevői</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 központi egység karbantartja és ellenőrzi</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Megoldásszolgáltató által karbantartott és ellenőrzött</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Minden tagnak pontosan ugyanaz a példánya van az elosztott főkönyvből</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3975700691"/>
                  </a:ext>
                </a:extLst>
              </a:tr>
              <a:tr h="615141">
                <a:tc>
                  <a:txBody>
                    <a:bodyPr/>
                    <a:lstStyle/>
                    <a:p>
                      <a:pPr algn="l" fontAlgn="ctr"/>
                      <a:r>
                        <a:rPr lang="hu-HU" sz="1800" u="none" strike="noStrike">
                          <a:effectLst/>
                        </a:rPr>
                        <a:t>Adat</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 központi egység karbantartja és ellenőrzi</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Általában az ügyfél tulajdonában és kezelésében</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Csak csoportkonszenzussal adták hozzá</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3984037345"/>
                  </a:ext>
                </a:extLst>
              </a:tr>
              <a:tr h="885499">
                <a:tc>
                  <a:txBody>
                    <a:bodyPr/>
                    <a:lstStyle/>
                    <a:p>
                      <a:pPr algn="l" fontAlgn="ctr"/>
                      <a:r>
                        <a:rPr lang="hu-HU" sz="1800" u="none" strike="noStrike">
                          <a:effectLst/>
                        </a:rPr>
                        <a:t>Ellenőrzés</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Központi szervezet irányítja</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dirty="0">
                          <a:effectLst/>
                        </a:rPr>
                        <a:t>Jellemzően megosztott felelősség a hálózati szolgáltató, a megoldásszolgáltató és az ügyfél között</a:t>
                      </a:r>
                      <a:endParaRPr lang="hu-HU" sz="1800" b="0" i="0" u="none" strike="noStrike" dirty="0">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Senki nem birtokolja az adatokat, és mindenki birtokolja az adatokat</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4105221379"/>
                  </a:ext>
                </a:extLst>
              </a:tr>
              <a:tr h="615141">
                <a:tc>
                  <a:txBody>
                    <a:bodyPr/>
                    <a:lstStyle/>
                    <a:p>
                      <a:pPr algn="l" fontAlgn="ctr"/>
                      <a:r>
                        <a:rPr lang="hu-HU" sz="1800" u="none" strike="noStrike">
                          <a:effectLst/>
                        </a:rPr>
                        <a:t>Egyetlen kudarcpont</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Igen</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Nem</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Nem</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467482304"/>
                  </a:ext>
                </a:extLst>
              </a:tr>
              <a:tr h="344786">
                <a:tc>
                  <a:txBody>
                    <a:bodyPr/>
                    <a:lstStyle/>
                    <a:p>
                      <a:pPr algn="l" fontAlgn="ctr"/>
                      <a:r>
                        <a:rPr lang="hu-HU" sz="1800" u="none" strike="noStrike">
                          <a:effectLst/>
                        </a:rPr>
                        <a:t>Hibatűrés</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Alacsony</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Magas</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Rendkívül magas</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1453900300"/>
                  </a:ext>
                </a:extLst>
              </a:tr>
              <a:tr h="885499">
                <a:tc>
                  <a:txBody>
                    <a:bodyPr/>
                    <a:lstStyle/>
                    <a:p>
                      <a:pPr algn="l" fontAlgn="ctr"/>
                      <a:r>
                        <a:rPr lang="hu-HU" sz="1800" u="none" strike="noStrike">
                          <a:effectLst/>
                        </a:rPr>
                        <a:t>Biztonság</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 központi egység karbantartja és ellenőrzi</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Jellemzően megosztott felelősség a hálózati szolgáltató, a megoldásszolgáltató és az ügyfél között</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 hálózati tagok számának növekedésével növekszik</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2181343639"/>
                  </a:ext>
                </a:extLst>
              </a:tr>
              <a:tr h="615141">
                <a:tc>
                  <a:txBody>
                    <a:bodyPr/>
                    <a:lstStyle/>
                    <a:p>
                      <a:pPr algn="l" fontAlgn="ctr"/>
                      <a:r>
                        <a:rPr lang="hu-HU" sz="1800" u="none" strike="noStrike">
                          <a:effectLst/>
                        </a:rPr>
                        <a:t>Teljesítmény</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A központi egység karbantartja és ellenőrzi</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Növekszik, ahogy a hálózati/hardver erőforrások skálázódnak és csökkennek</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Csökken a hálózati tagok számának növekedésével</a:t>
                      </a:r>
                      <a:endParaRPr lang="hu-HU" sz="1800" b="0" i="0" u="none" strike="noStrike">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855589062"/>
                  </a:ext>
                </a:extLst>
              </a:tr>
              <a:tr h="344786">
                <a:tc>
                  <a:txBody>
                    <a:bodyPr/>
                    <a:lstStyle/>
                    <a:p>
                      <a:pPr algn="l" fontAlgn="ctr"/>
                      <a:r>
                        <a:rPr lang="hu-HU" sz="1800" u="none" strike="noStrike">
                          <a:effectLst/>
                        </a:rPr>
                        <a:t>Példa</a:t>
                      </a:r>
                      <a:endParaRPr lang="hu-HU" sz="1800" b="0" i="1"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ERP rendszer</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a:effectLst/>
                        </a:rPr>
                        <a:t>Cloud computing</a:t>
                      </a:r>
                      <a:endParaRPr lang="hu-HU" sz="1800" b="0" i="0" u="none" strike="noStrike">
                        <a:solidFill>
                          <a:srgbClr val="333333"/>
                        </a:solidFill>
                        <a:effectLst/>
                        <a:latin typeface="Helvetica" panose="020B0604020202020204" pitchFamily="34" charset="0"/>
                      </a:endParaRPr>
                    </a:p>
                  </a:txBody>
                  <a:tcPr marL="6905" marR="6905" marT="6905" marB="0" anchor="ctr"/>
                </a:tc>
                <a:tc>
                  <a:txBody>
                    <a:bodyPr/>
                    <a:lstStyle/>
                    <a:p>
                      <a:pPr algn="l" fontAlgn="ctr"/>
                      <a:r>
                        <a:rPr lang="hu-HU" sz="1800" u="none" strike="noStrike" dirty="0" err="1">
                          <a:effectLst/>
                        </a:rPr>
                        <a:t>Blockchain</a:t>
                      </a:r>
                      <a:endParaRPr lang="hu-HU" sz="1800" b="0" i="0" u="none" strike="noStrike" dirty="0">
                        <a:solidFill>
                          <a:srgbClr val="333333"/>
                        </a:solidFill>
                        <a:effectLst/>
                        <a:latin typeface="Helvetica" panose="020B0604020202020204" pitchFamily="34" charset="0"/>
                      </a:endParaRPr>
                    </a:p>
                  </a:txBody>
                  <a:tcPr marL="6905" marR="6905" marT="6905" marB="0" anchor="ctr"/>
                </a:tc>
                <a:extLst>
                  <a:ext uri="{0D108BD9-81ED-4DB2-BD59-A6C34878D82A}">
                    <a16:rowId xmlns:a16="http://schemas.microsoft.com/office/drawing/2014/main" val="1888714959"/>
                  </a:ext>
                </a:extLst>
              </a:tr>
            </a:tbl>
          </a:graphicData>
        </a:graphic>
      </p:graphicFrame>
    </p:spTree>
    <p:extLst>
      <p:ext uri="{BB962C8B-B14F-4D97-AF65-F5344CB8AC3E}">
        <p14:creationId xmlns:p14="http://schemas.microsoft.com/office/powerpoint/2010/main" val="6022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50166"/>
            <a:ext cx="10515600" cy="5726797"/>
          </a:xfrm>
        </p:spPr>
        <p:txBody>
          <a:bodyPr>
            <a:normAutofit/>
          </a:bodyPr>
          <a:lstStyle/>
          <a:p>
            <a:pPr marL="365125" indent="0">
              <a:buNone/>
            </a:pPr>
            <a:r>
              <a:rPr lang="hu-HU" b="1" dirty="0"/>
              <a:t>Kliens – szerver architektúra</a:t>
            </a:r>
            <a:endParaRPr lang="hu-HU" dirty="0"/>
          </a:p>
          <a:p>
            <a:pPr marL="717550" indent="0">
              <a:buNone/>
            </a:pPr>
            <a:r>
              <a:rPr lang="hu-HU" dirty="0"/>
              <a:t>A szerver valamilyen szolgáltatást nyújt, a kliens meg ezt használja.</a:t>
            </a:r>
          </a:p>
          <a:p>
            <a:pPr marL="717550" indent="0">
              <a:buNone/>
            </a:pPr>
            <a:r>
              <a:rPr lang="hu-HU" dirty="0"/>
              <a:t>Az a szerver, amelyik az adatbázis szolgáltatást nyújtja és az a kliens, aki az adatbázis szolgáltatást igénybe veszi.</a:t>
            </a:r>
          </a:p>
          <a:p>
            <a:pPr marL="717550" indent="0">
              <a:buNone/>
            </a:pPr>
            <a:r>
              <a:rPr lang="hu-HU" dirty="0"/>
              <a:t>A </a:t>
            </a:r>
            <a:r>
              <a:rPr lang="hu-HU" u="sng" dirty="0"/>
              <a:t>kliens-szerver architektúrában a kliens program közvetlenül az SQL szervert éri el</a:t>
            </a:r>
            <a:r>
              <a:rPr lang="hu-HU" dirty="0"/>
              <a:t>. Az SQL szerver által menedzselt adatbázisban tárolt eljárást hívja meg.</a:t>
            </a:r>
          </a:p>
          <a:p>
            <a:pPr marL="717550" indent="0">
              <a:buNone/>
            </a:pPr>
            <a:r>
              <a:rPr lang="hu-HU" dirty="0"/>
              <a:t>két nagy csoport</a:t>
            </a:r>
          </a:p>
          <a:p>
            <a:pPr marL="984250"/>
            <a:r>
              <a:rPr lang="hu-HU" dirty="0"/>
              <a:t>Fizetős szoftverek:</a:t>
            </a:r>
          </a:p>
          <a:p>
            <a:pPr marL="1082675" indent="0">
              <a:buNone/>
            </a:pPr>
            <a:r>
              <a:rPr lang="hu-HU" dirty="0"/>
              <a:t>Oracle, IBM DB2, Sybase, InterBase</a:t>
            </a:r>
          </a:p>
          <a:p>
            <a:pPr marL="984250"/>
            <a:r>
              <a:rPr lang="hu-HU" dirty="0"/>
              <a:t>Ingyenes szoftverek:</a:t>
            </a:r>
          </a:p>
          <a:p>
            <a:pPr marL="1082675" indent="0">
              <a:buNone/>
            </a:pPr>
            <a:r>
              <a:rPr lang="hu-HU" dirty="0" err="1"/>
              <a:t>PostgreSQL</a:t>
            </a:r>
            <a:r>
              <a:rPr lang="hu-HU" dirty="0"/>
              <a:t>, </a:t>
            </a:r>
            <a:r>
              <a:rPr lang="hu-HU" dirty="0" err="1"/>
              <a:t>MariaDB</a:t>
            </a:r>
            <a:r>
              <a:rPr lang="hu-HU" dirty="0"/>
              <a:t> (volt MySQL), </a:t>
            </a:r>
            <a:r>
              <a:rPr lang="hu-HU" dirty="0" err="1"/>
              <a:t>SQLite</a:t>
            </a:r>
            <a:r>
              <a:rPr lang="hu-HU" dirty="0"/>
              <a:t>, </a:t>
            </a:r>
            <a:r>
              <a:rPr lang="hu-HU" dirty="0" err="1"/>
              <a:t>Firebird</a:t>
            </a:r>
            <a:r>
              <a:rPr lang="hu-HU" dirty="0"/>
              <a:t>.</a:t>
            </a:r>
          </a:p>
        </p:txBody>
      </p:sp>
    </p:spTree>
    <p:extLst>
      <p:ext uri="{BB962C8B-B14F-4D97-AF65-F5344CB8AC3E}">
        <p14:creationId xmlns:p14="http://schemas.microsoft.com/office/powerpoint/2010/main" val="345190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67645" y="329938"/>
            <a:ext cx="10986155" cy="5847025"/>
          </a:xfrm>
        </p:spPr>
        <p:txBody>
          <a:bodyPr/>
          <a:lstStyle/>
          <a:p>
            <a:pPr marL="365125" indent="0">
              <a:buNone/>
            </a:pPr>
            <a:r>
              <a:rPr lang="hu-HU" b="1" dirty="0"/>
              <a:t>Multi-Tier</a:t>
            </a:r>
            <a:endParaRPr lang="hu-HU" dirty="0"/>
          </a:p>
          <a:p>
            <a:pPr marL="717550" indent="0">
              <a:buNone/>
            </a:pPr>
            <a:r>
              <a:rPr lang="hu-HU" dirty="0"/>
              <a:t>Többrétegű architektúra. Egy SQL szerver és vannak a kliens programok. </a:t>
            </a:r>
          </a:p>
          <a:p>
            <a:pPr marL="717550" indent="0">
              <a:buNone/>
            </a:pPr>
            <a:r>
              <a:rPr lang="hu-HU" dirty="0"/>
              <a:t>Egy </a:t>
            </a:r>
            <a:r>
              <a:rPr lang="hu-HU" u="sng" dirty="0"/>
              <a:t>köztes réteg</a:t>
            </a:r>
            <a:r>
              <a:rPr lang="hu-HU" dirty="0"/>
              <a:t>et ezek közé azzal a feltétellel, hogy </a:t>
            </a:r>
            <a:r>
              <a:rPr lang="hu-HU" u="sng" dirty="0"/>
              <a:t>ezt a réteget kereshetik meg a kéréssel a kliensek</a:t>
            </a:r>
            <a:r>
              <a:rPr lang="hu-HU" dirty="0"/>
              <a:t>, és tőle várják a választ.</a:t>
            </a:r>
          </a:p>
          <a:p>
            <a:pPr marL="717550" indent="0">
              <a:buNone/>
            </a:pPr>
            <a:r>
              <a:rPr lang="hu-HU" u="sng" dirty="0"/>
              <a:t>Csak ez a réteg nyúlhat az SQL szerverhez</a:t>
            </a:r>
            <a:r>
              <a:rPr lang="hu-HU" dirty="0"/>
              <a:t>, csak ez a réteg fordulhat az SQL rendszerhez kérdéssel.</a:t>
            </a:r>
          </a:p>
          <a:p>
            <a:pPr marL="717550" indent="0">
              <a:buNone/>
            </a:pPr>
            <a:r>
              <a:rPr lang="hu-HU" dirty="0"/>
              <a:t>Köztes réteget, úgy szokták hívni, hogy </a:t>
            </a:r>
            <a:r>
              <a:rPr lang="hu-HU" u="sng" dirty="0"/>
              <a:t>üzleti logika</a:t>
            </a:r>
            <a:r>
              <a:rPr lang="hu-HU" dirty="0"/>
              <a:t>. Egy eljárás, függvény, metódus gyűjtemény, amit a kliensek hívogathatnak. A </a:t>
            </a:r>
            <a:r>
              <a:rPr lang="hu-HU" u="sng" dirty="0"/>
              <a:t>BL(</a:t>
            </a:r>
            <a:r>
              <a:rPr lang="hu-HU" dirty="0"/>
              <a:t>Business</a:t>
            </a:r>
            <a:r>
              <a:rPr lang="hu-HU" u="sng" dirty="0"/>
              <a:t> </a:t>
            </a:r>
            <a:r>
              <a:rPr lang="hu-HU" u="sng" dirty="0" err="1"/>
              <a:t>Logic</a:t>
            </a:r>
            <a:r>
              <a:rPr lang="hu-HU" u="sng" dirty="0"/>
              <a:t> </a:t>
            </a:r>
            <a:r>
              <a:rPr lang="hu-HU" u="sng" dirty="0" err="1"/>
              <a:t>Layer</a:t>
            </a:r>
            <a:r>
              <a:rPr lang="hu-HU" u="sng" dirty="0"/>
              <a:t>)</a:t>
            </a:r>
            <a:r>
              <a:rPr lang="hu-HU" dirty="0"/>
              <a:t> felel azért, hogy az SQL rendszerrel kommunikáljanak. </a:t>
            </a:r>
            <a:r>
              <a:rPr lang="hu-HU" u="sng" dirty="0"/>
              <a:t>A </a:t>
            </a:r>
            <a:r>
              <a:rPr lang="hu-HU" u="sng" dirty="0" err="1"/>
              <a:t>BL-t</a:t>
            </a:r>
            <a:r>
              <a:rPr lang="hu-HU" u="sng" dirty="0"/>
              <a:t> nem lehet megkerülni.</a:t>
            </a:r>
            <a:endParaRPr lang="hu-HU" dirty="0"/>
          </a:p>
        </p:txBody>
      </p:sp>
    </p:spTree>
    <p:extLst>
      <p:ext uri="{BB962C8B-B14F-4D97-AF65-F5344CB8AC3E}">
        <p14:creationId xmlns:p14="http://schemas.microsoft.com/office/powerpoint/2010/main" val="374255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46755" y="301658"/>
            <a:ext cx="11208470" cy="6033154"/>
          </a:xfrm>
        </p:spPr>
        <p:txBody>
          <a:bodyPr>
            <a:normAutofit fontScale="92500" lnSpcReduction="10000"/>
          </a:bodyPr>
          <a:lstStyle/>
          <a:p>
            <a:pPr marL="0" indent="0" algn="ctr">
              <a:lnSpc>
                <a:spcPct val="110000"/>
              </a:lnSpc>
              <a:spcBef>
                <a:spcPts val="0"/>
              </a:spcBef>
              <a:buNone/>
            </a:pPr>
            <a:r>
              <a:rPr lang="hu-HU" sz="3500" b="1" dirty="0"/>
              <a:t>adatbázis-kezelő rendszer</a:t>
            </a:r>
          </a:p>
          <a:p>
            <a:pPr marL="0" indent="0" algn="ctr">
              <a:lnSpc>
                <a:spcPct val="110000"/>
              </a:lnSpc>
              <a:spcBef>
                <a:spcPts val="600"/>
              </a:spcBef>
              <a:buNone/>
            </a:pPr>
            <a:r>
              <a:rPr lang="hu-HU" sz="3000" dirty="0"/>
              <a:t>(</a:t>
            </a:r>
            <a:r>
              <a:rPr lang="hu-HU" sz="3000" dirty="0" err="1"/>
              <a:t>Database</a:t>
            </a:r>
            <a:r>
              <a:rPr lang="hu-HU" sz="3000" dirty="0"/>
              <a:t> Management System, DBMS)</a:t>
            </a:r>
          </a:p>
          <a:p>
            <a:pPr marL="0" indent="0">
              <a:buNone/>
            </a:pPr>
            <a:r>
              <a:rPr lang="hu-HU" dirty="0"/>
              <a:t>Adatbázis-kezelő rendszernek nevezik az olyan programrendszereket, melynek feladata az adatbázishoz történő hozzáférések biztosítása és az adatbázis belső karbantartási feladatainak ellátása, azaz:</a:t>
            </a:r>
          </a:p>
          <a:p>
            <a:pPr marL="365125" indent="0">
              <a:buNone/>
            </a:pPr>
            <a:r>
              <a:rPr lang="hu-HU" dirty="0"/>
              <a:t>• Adatbázisok létrehozása</a:t>
            </a:r>
          </a:p>
          <a:p>
            <a:pPr marL="365125" indent="0">
              <a:buNone/>
            </a:pPr>
            <a:r>
              <a:rPr lang="hu-HU" dirty="0"/>
              <a:t>• Adatbázisok tartalmának definiálása</a:t>
            </a:r>
          </a:p>
          <a:p>
            <a:pPr marL="365125" indent="0">
              <a:buNone/>
            </a:pPr>
            <a:r>
              <a:rPr lang="hu-HU" dirty="0"/>
              <a:t>• Adatok tárolása</a:t>
            </a:r>
          </a:p>
          <a:p>
            <a:pPr marL="365125" indent="0">
              <a:buNone/>
            </a:pPr>
            <a:r>
              <a:rPr lang="hu-HU" dirty="0"/>
              <a:t>• Adatok lekérdezése</a:t>
            </a:r>
          </a:p>
          <a:p>
            <a:pPr marL="365125" indent="0">
              <a:buNone/>
            </a:pPr>
            <a:r>
              <a:rPr lang="hu-HU" dirty="0"/>
              <a:t>• Adatok védelme</a:t>
            </a:r>
          </a:p>
          <a:p>
            <a:pPr marL="365125" indent="0">
              <a:buNone/>
            </a:pPr>
            <a:r>
              <a:rPr lang="hu-HU" dirty="0"/>
              <a:t>• Adatok titkosítása</a:t>
            </a:r>
          </a:p>
          <a:p>
            <a:pPr marL="365125" indent="0">
              <a:buNone/>
            </a:pPr>
            <a:r>
              <a:rPr lang="hu-HU" dirty="0"/>
              <a:t>• Hozzáférési jogok kezelése</a:t>
            </a:r>
          </a:p>
          <a:p>
            <a:pPr marL="365125" indent="0">
              <a:buNone/>
            </a:pPr>
            <a:r>
              <a:rPr lang="hu-HU" dirty="0"/>
              <a:t>• Fizikai adatszerkezet szervezése</a:t>
            </a:r>
          </a:p>
          <a:p>
            <a:pPr marL="0" indent="0">
              <a:buNone/>
            </a:pPr>
            <a:endParaRPr lang="hu-HU" dirty="0"/>
          </a:p>
        </p:txBody>
      </p:sp>
    </p:spTree>
    <p:extLst>
      <p:ext uri="{BB962C8B-B14F-4D97-AF65-F5344CB8AC3E}">
        <p14:creationId xmlns:p14="http://schemas.microsoft.com/office/powerpoint/2010/main" val="130470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22031"/>
            <a:ext cx="10515600" cy="6035330"/>
          </a:xfrm>
        </p:spPr>
        <p:txBody>
          <a:bodyPr>
            <a:normAutofit fontScale="92500" lnSpcReduction="10000"/>
          </a:bodyPr>
          <a:lstStyle/>
          <a:p>
            <a:pPr marL="0" indent="0" algn="ctr">
              <a:buNone/>
            </a:pPr>
            <a:r>
              <a:rPr lang="hu-HU" sz="3200" b="1" dirty="0"/>
              <a:t>Adatbázis-kezelő (DBMS – </a:t>
            </a:r>
            <a:r>
              <a:rPr lang="hu-HU" sz="3200" b="1" dirty="0" err="1"/>
              <a:t>Database</a:t>
            </a:r>
            <a:r>
              <a:rPr lang="hu-HU" sz="3200" b="1" dirty="0"/>
              <a:t> Management System)</a:t>
            </a:r>
          </a:p>
          <a:p>
            <a:pPr marL="0" indent="0" algn="ctr">
              <a:buNone/>
            </a:pPr>
            <a:r>
              <a:rPr lang="hu-HU" sz="3200" b="1" dirty="0"/>
              <a:t>rendszerrel szembeni elvárásaink</a:t>
            </a:r>
          </a:p>
          <a:p>
            <a:pPr marL="0" indent="0">
              <a:lnSpc>
                <a:spcPct val="120000"/>
              </a:lnSpc>
              <a:buNone/>
            </a:pPr>
            <a:r>
              <a:rPr lang="hu-HU" dirty="0"/>
              <a:t>Az adatbázis-kezelő rendszer több programból álló szoftvertermék, melynek </a:t>
            </a:r>
            <a:r>
              <a:rPr lang="hu-HU" b="1" dirty="0"/>
              <a:t>biztosítania kell:</a:t>
            </a:r>
            <a:endParaRPr lang="hu-HU" dirty="0"/>
          </a:p>
          <a:p>
            <a:r>
              <a:rPr lang="hu-HU" dirty="0"/>
              <a:t>egy megfelelő módon leírt adatfeldolgozás végrehajtását</a:t>
            </a:r>
            <a:br>
              <a:rPr lang="hu-HU" dirty="0"/>
            </a:br>
            <a:r>
              <a:rPr lang="hu-HU" dirty="0"/>
              <a:t>(adatbázis létrehozása, módosítása, törlése),</a:t>
            </a:r>
          </a:p>
          <a:p>
            <a:r>
              <a:rPr lang="hu-HU" dirty="0"/>
              <a:t>az adatbázis következetességét (csak valós adatokat tároljunk),</a:t>
            </a:r>
          </a:p>
          <a:p>
            <a:r>
              <a:rPr lang="hu-HU" dirty="0"/>
              <a:t>az adatok közti komplex kapcsolatok kezelését és ábrázolását,</a:t>
            </a:r>
          </a:p>
          <a:p>
            <a:r>
              <a:rPr lang="hu-HU" dirty="0"/>
              <a:t>az adatbázis valamennyi adatának elérését,</a:t>
            </a:r>
          </a:p>
          <a:p>
            <a:r>
              <a:rPr lang="hu-HU" dirty="0"/>
              <a:t>egyszerű használatot,</a:t>
            </a:r>
          </a:p>
          <a:p>
            <a:r>
              <a:rPr lang="hu-HU" u="sng" dirty="0"/>
              <a:t>Redundancia-mentességet (</a:t>
            </a:r>
            <a:r>
              <a:rPr lang="hu-HU" u="sng" dirty="0" err="1"/>
              <a:t>Non-Redundancy</a:t>
            </a:r>
            <a:r>
              <a:rPr lang="hu-HU" u="sng" dirty="0"/>
              <a:t>)</a:t>
            </a:r>
            <a:r>
              <a:rPr lang="hu-HU" dirty="0"/>
              <a:t> és annak ellenőrzését: az adatok nem ismétlődhetnek, csak egyszer tároljuk el őket, a fajlagos helyfogyasztást minimalizálva</a:t>
            </a:r>
          </a:p>
          <a:p>
            <a:r>
              <a:rPr lang="hu-HU" u="sng" dirty="0"/>
              <a:t>Hatékonyság (</a:t>
            </a:r>
            <a:r>
              <a:rPr lang="hu-HU" u="sng" dirty="0" err="1"/>
              <a:t>Efficiency</a:t>
            </a:r>
            <a:r>
              <a:rPr lang="hu-HU" u="sng" dirty="0"/>
              <a:t>):</a:t>
            </a:r>
            <a:r>
              <a:rPr lang="hu-HU" dirty="0"/>
              <a:t> gyors visszakeresés és adatmódosítás</a:t>
            </a:r>
          </a:p>
        </p:txBody>
      </p:sp>
    </p:spTree>
    <p:extLst>
      <p:ext uri="{BB962C8B-B14F-4D97-AF65-F5344CB8AC3E}">
        <p14:creationId xmlns:p14="http://schemas.microsoft.com/office/powerpoint/2010/main" val="402826096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6161</Words>
  <Application>Microsoft Office PowerPoint</Application>
  <PresentationFormat>Szélesvásznú</PresentationFormat>
  <Paragraphs>523</Paragraphs>
  <Slides>51</Slides>
  <Notes>8</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51</vt:i4>
      </vt:variant>
    </vt:vector>
  </HeadingPairs>
  <TitlesOfParts>
    <vt:vector size="60" baseType="lpstr">
      <vt:lpstr>Arial</vt:lpstr>
      <vt:lpstr>Calibri</vt:lpstr>
      <vt:lpstr>Calibri Light</vt:lpstr>
      <vt:lpstr>Helvetica</vt:lpstr>
      <vt:lpstr>Symbol</vt:lpstr>
      <vt:lpstr>Times New Roman</vt:lpstr>
      <vt:lpstr>var(--font-secondary)</vt:lpstr>
      <vt:lpstr>Wingdings</vt:lpstr>
      <vt:lpstr>Office-téma</vt:lpstr>
      <vt:lpstr>Előadás 05</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Előadás 04</dc:title>
  <dc:creator>branyi</dc:creator>
  <cp:lastModifiedBy>Brányi László</cp:lastModifiedBy>
  <cp:revision>35</cp:revision>
  <cp:lastPrinted>2022-03-09T21:19:28Z</cp:lastPrinted>
  <dcterms:created xsi:type="dcterms:W3CDTF">2018-11-03T06:28:50Z</dcterms:created>
  <dcterms:modified xsi:type="dcterms:W3CDTF">2025-03-13T08:58:19Z</dcterms:modified>
</cp:coreProperties>
</file>