
<file path=[Content_Types].xml><?xml version="1.0" encoding="utf-8"?>
<Types xmlns="http://schemas.openxmlformats.org/package/2006/content-types"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0" r:id="rId8"/>
    <p:sldId id="263" r:id="rId9"/>
    <p:sldId id="264" r:id="rId10"/>
    <p:sldId id="267" r:id="rId11"/>
    <p:sldId id="266" r:id="rId12"/>
    <p:sldId id="268" r:id="rId13"/>
    <p:sldId id="265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86" autoAdjust="0"/>
    <p:restoredTop sz="94660"/>
  </p:normalViewPr>
  <p:slideViewPr>
    <p:cSldViewPr snapToGrid="0">
      <p:cViewPr varScale="1">
        <p:scale>
          <a:sx n="86" d="100"/>
          <a:sy n="86" d="100"/>
        </p:scale>
        <p:origin x="571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BC9CF-B301-4372-B8F3-90F6060CF417}" type="datetimeFigureOut">
              <a:rPr lang="hu-HU" smtClean="0"/>
              <a:t>2020. 04. 21.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ECAD9-B22F-468E-8ED1-97E0A7C1AF3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584593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BC9CF-B301-4372-B8F3-90F6060CF417}" type="datetimeFigureOut">
              <a:rPr lang="hu-HU" smtClean="0"/>
              <a:t>2020. 04. 21.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ECAD9-B22F-468E-8ED1-97E0A7C1AF3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74545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BC9CF-B301-4372-B8F3-90F6060CF417}" type="datetimeFigureOut">
              <a:rPr lang="hu-HU" smtClean="0"/>
              <a:t>2020. 04. 21.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ECAD9-B22F-468E-8ED1-97E0A7C1AF3B}" type="slidenum">
              <a:rPr lang="hu-HU" smtClean="0"/>
              <a:t>‹#›</a:t>
            </a:fld>
            <a:endParaRPr lang="hu-H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818979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BC9CF-B301-4372-B8F3-90F6060CF417}" type="datetimeFigureOut">
              <a:rPr lang="hu-HU" smtClean="0"/>
              <a:t>2020. 04. 21.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ECAD9-B22F-468E-8ED1-97E0A7C1AF3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800149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BC9CF-B301-4372-B8F3-90F6060CF417}" type="datetimeFigureOut">
              <a:rPr lang="hu-HU" smtClean="0"/>
              <a:t>2020. 04. 21.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ECAD9-B22F-468E-8ED1-97E0A7C1AF3B}" type="slidenum">
              <a:rPr lang="hu-HU" smtClean="0"/>
              <a:t>‹#›</a:t>
            </a:fld>
            <a:endParaRPr lang="hu-H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5840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BC9CF-B301-4372-B8F3-90F6060CF417}" type="datetimeFigureOut">
              <a:rPr lang="hu-HU" smtClean="0"/>
              <a:t>2020. 04. 21.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ECAD9-B22F-468E-8ED1-97E0A7C1AF3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243568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BC9CF-B301-4372-B8F3-90F6060CF417}" type="datetimeFigureOut">
              <a:rPr lang="hu-HU" smtClean="0"/>
              <a:t>2020. 04. 21.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ECAD9-B22F-468E-8ED1-97E0A7C1AF3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555886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BC9CF-B301-4372-B8F3-90F6060CF417}" type="datetimeFigureOut">
              <a:rPr lang="hu-HU" smtClean="0"/>
              <a:t>2020. 04. 21.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ECAD9-B22F-468E-8ED1-97E0A7C1AF3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1667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BC9CF-B301-4372-B8F3-90F6060CF417}" type="datetimeFigureOut">
              <a:rPr lang="hu-HU" smtClean="0"/>
              <a:t>2020. 04. 21.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ECAD9-B22F-468E-8ED1-97E0A7C1AF3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59059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BC9CF-B301-4372-B8F3-90F6060CF417}" type="datetimeFigureOut">
              <a:rPr lang="hu-HU" smtClean="0"/>
              <a:t>2020. 04. 21.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ECAD9-B22F-468E-8ED1-97E0A7C1AF3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63210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BC9CF-B301-4372-B8F3-90F6060CF417}" type="datetimeFigureOut">
              <a:rPr lang="hu-HU" smtClean="0"/>
              <a:t>2020. 04. 21.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ECAD9-B22F-468E-8ED1-97E0A7C1AF3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80118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BC9CF-B301-4372-B8F3-90F6060CF417}" type="datetimeFigureOut">
              <a:rPr lang="hu-HU" smtClean="0"/>
              <a:t>2020. 04. 21.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ECAD9-B22F-468E-8ED1-97E0A7C1AF3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24564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BC9CF-B301-4372-B8F3-90F6060CF417}" type="datetimeFigureOut">
              <a:rPr lang="hu-HU" smtClean="0"/>
              <a:t>2020. 04. 21.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ECAD9-B22F-468E-8ED1-97E0A7C1AF3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038804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BC9CF-B301-4372-B8F3-90F6060CF417}" type="datetimeFigureOut">
              <a:rPr lang="hu-HU" smtClean="0"/>
              <a:t>2020. 04. 21.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ECAD9-B22F-468E-8ED1-97E0A7C1AF3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83689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BC9CF-B301-4372-B8F3-90F6060CF417}" type="datetimeFigureOut">
              <a:rPr lang="hu-HU" smtClean="0"/>
              <a:t>2020. 04. 21.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ECAD9-B22F-468E-8ED1-97E0A7C1AF3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90631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BC9CF-B301-4372-B8F3-90F6060CF417}" type="datetimeFigureOut">
              <a:rPr lang="hu-HU" smtClean="0"/>
              <a:t>2020. 04. 21.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ECAD9-B22F-468E-8ED1-97E0A7C1AF3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89642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CBC9CF-B301-4372-B8F3-90F6060CF417}" type="datetimeFigureOut">
              <a:rPr lang="hu-HU" smtClean="0"/>
              <a:t>2020. 04. 21.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98ECAD9-B22F-468E-8ED1-97E0A7C1AF3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17493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11.m4a"/><Relationship Id="rId7" Type="http://schemas.openxmlformats.org/officeDocument/2006/relationships/image" Target="../media/image1.png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3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1.m4a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13.m4a"/><Relationship Id="rId7" Type="http://schemas.openxmlformats.org/officeDocument/2006/relationships/hyperlink" Target="https://www.youtube.com/watch?v=ywWBy6J5gz8" TargetMode="Externa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6" Type="http://schemas.openxmlformats.org/officeDocument/2006/relationships/image" Target="../media/image3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audio" Target="../media/media7.m4a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microsoft.com/office/2007/relationships/media" Target="../media/media7.m4a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3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3.png"/><Relationship Id="rId9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67592D8-1E97-445F-AC3F-084B674194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/>
              <a:t>Quicksort bemutatása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467BEC72-8FEF-4EF8-A4A3-16C0E6F6E6B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/>
              <a:t>Készítette: Reszegi Máté M09BD3</a:t>
            </a:r>
          </a:p>
        </p:txBody>
      </p:sp>
      <p:pic>
        <p:nvPicPr>
          <p:cNvPr id="4" name="1.dia">
            <a:hlinkClick r:id="" action="ppaction://media"/>
            <a:extLst>
              <a:ext uri="{FF2B5EF4-FFF2-40B4-BE49-F238E27FC236}">
                <a16:creationId xmlns:a16="http://schemas.microsoft.com/office/drawing/2014/main" id="{D68A2A52-80DB-4CE7-831E-2EEB3AB7AE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4318" y="463210"/>
            <a:ext cx="487363" cy="487363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BE2AF0BE-D6E5-497F-8F6B-A5F0599A0D06}"/>
              </a:ext>
            </a:extLst>
          </p:cNvPr>
          <p:cNvSpPr txBox="1"/>
          <p:nvPr/>
        </p:nvSpPr>
        <p:spPr>
          <a:xfrm>
            <a:off x="6646415" y="6263985"/>
            <a:ext cx="63031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100" dirty="0"/>
              <a:t>A hanganyagot a jobb felső sarokban található ikon segítségével lehet lejátszani.</a:t>
            </a:r>
          </a:p>
        </p:txBody>
      </p:sp>
    </p:spTree>
    <p:extLst>
      <p:ext uri="{BB962C8B-B14F-4D97-AF65-F5344CB8AC3E}">
        <p14:creationId xmlns:p14="http://schemas.microsoft.com/office/powerpoint/2010/main" val="2873064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E592BD7-1F7B-4A02-B2C1-CCE0BC07D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Stuktogramm</a:t>
            </a:r>
            <a:r>
              <a:rPr lang="hu-HU" dirty="0"/>
              <a:t> és </a:t>
            </a:r>
            <a:r>
              <a:rPr lang="hu-HU" dirty="0" err="1"/>
              <a:t>kódáttakintés</a:t>
            </a:r>
            <a:endParaRPr lang="hu-HU" dirty="0"/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10A3B5D6-CCA0-4775-9015-B3EB7AAB44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82540" y="1409985"/>
            <a:ext cx="3936461" cy="2371863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1563F100-2394-414F-903D-133FF63731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727" y="1690688"/>
            <a:ext cx="5800725" cy="4629150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EF496DB6-021E-4565-94AB-C138190BE1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2540" y="3886263"/>
            <a:ext cx="5372248" cy="2606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9127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C1FD355-BABB-418C-BC19-1077953CE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Előnyök és hátrányok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EFDA0BB2-82A0-489F-BE4C-4685252AB7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u-HU" dirty="0"/>
              <a:t>Előnyök:</a:t>
            </a:r>
          </a:p>
          <a:p>
            <a:pPr lvl="1"/>
            <a:r>
              <a:rPr lang="hu-HU" dirty="0"/>
              <a:t>Népszerű</a:t>
            </a:r>
          </a:p>
          <a:p>
            <a:pPr lvl="1"/>
            <a:r>
              <a:rPr lang="hu-HU" dirty="0"/>
              <a:t>Átlagos esetben gyorsabb, mint a többi algoritmus</a:t>
            </a:r>
          </a:p>
          <a:p>
            <a:pPr lvl="2"/>
            <a:r>
              <a:rPr lang="hu-HU" dirty="0"/>
              <a:t>Rossz esetben: T(n) = T(0) + T(n-1) +</a:t>
            </a:r>
            <a:r>
              <a:rPr lang="el-GR" dirty="0"/>
              <a:t> θ</a:t>
            </a:r>
            <a:r>
              <a:rPr lang="hu-HU" dirty="0"/>
              <a:t>(n)</a:t>
            </a:r>
          </a:p>
          <a:p>
            <a:pPr lvl="2"/>
            <a:r>
              <a:rPr lang="hu-HU" dirty="0"/>
              <a:t>Jó esetben: T(n) = 2T(n/2) +</a:t>
            </a:r>
            <a:r>
              <a:rPr lang="el-GR" dirty="0"/>
              <a:t> θ</a:t>
            </a:r>
            <a:r>
              <a:rPr lang="hu-HU" dirty="0"/>
              <a:t>(n)</a:t>
            </a:r>
          </a:p>
          <a:p>
            <a:pPr lvl="2"/>
            <a:r>
              <a:rPr lang="hu-HU" dirty="0"/>
              <a:t>Átlagos esetben: T(n) = T(n/9) + T(9n/10) +</a:t>
            </a:r>
            <a:r>
              <a:rPr lang="el-GR" dirty="0"/>
              <a:t> θ</a:t>
            </a:r>
            <a:r>
              <a:rPr lang="hu-HU" dirty="0"/>
              <a:t>(n)</a:t>
            </a:r>
          </a:p>
          <a:p>
            <a:pPr lvl="1"/>
            <a:r>
              <a:rPr lang="hu-HU" dirty="0"/>
              <a:t>Helyben rendező algoritmus, (in-</a:t>
            </a:r>
            <a:r>
              <a:rPr lang="hu-HU" dirty="0" err="1"/>
              <a:t>place</a:t>
            </a:r>
            <a:r>
              <a:rPr lang="hu-HU" dirty="0"/>
              <a:t> sorting) így nincs szükség további tárhelyre. (nagyobb cache teljesítmény)</a:t>
            </a:r>
          </a:p>
          <a:p>
            <a:pPr lvl="1"/>
            <a:r>
              <a:rPr lang="hu-HU" dirty="0"/>
              <a:t>Egyszerű implementáció/megvalósítás </a:t>
            </a:r>
          </a:p>
          <a:p>
            <a:r>
              <a:rPr lang="hu-HU" dirty="0"/>
              <a:t>Hátrányok:</a:t>
            </a:r>
          </a:p>
          <a:p>
            <a:pPr lvl="1"/>
            <a:r>
              <a:rPr lang="hu-HU" dirty="0"/>
              <a:t>Instabil, a sebesség meglehetősen csökken rossz </a:t>
            </a:r>
            <a:r>
              <a:rPr lang="hu-HU" dirty="0" err="1"/>
              <a:t>pivot</a:t>
            </a:r>
            <a:r>
              <a:rPr lang="hu-HU" dirty="0"/>
              <a:t> választása esetén.</a:t>
            </a:r>
          </a:p>
          <a:p>
            <a:pPr lvl="1"/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B57B7CCB-1E1B-4B39-A8F5-05BED8B029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0643" y="3514726"/>
            <a:ext cx="1214380" cy="572294"/>
          </a:xfrm>
          <a:prstGeom prst="rect">
            <a:avLst/>
          </a:prstGeom>
        </p:spPr>
      </p:pic>
      <p:pic>
        <p:nvPicPr>
          <p:cNvPr id="5" name="11. dia">
            <a:hlinkClick r:id="" action="ppaction://media"/>
            <a:extLst>
              <a:ext uri="{FF2B5EF4-FFF2-40B4-BE49-F238E27FC236}">
                <a16:creationId xmlns:a16="http://schemas.microsoft.com/office/drawing/2014/main" id="{40747879-9953-4975-AEFA-AF50E2FB23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50395" y="5405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365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0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9A8F50F-F199-4EC6-ABA6-DD4F7F034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Robotverseny</a:t>
            </a:r>
          </a:p>
        </p:txBody>
      </p:sp>
      <p:pic>
        <p:nvPicPr>
          <p:cNvPr id="11" name="Merge Sort vs Quick Sort_Trim_Trim_vagott4">
            <a:hlinkClick r:id="" action="ppaction://media"/>
            <a:extLst>
              <a:ext uri="{FF2B5EF4-FFF2-40B4-BE49-F238E27FC236}">
                <a16:creationId xmlns:a16="http://schemas.microsoft.com/office/drawing/2014/main" id="{13602AF9-B658-449D-A22E-29502976DF9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5588" y="2160588"/>
            <a:ext cx="6900862" cy="3881437"/>
          </a:xfrm>
        </p:spPr>
      </p:pic>
      <p:pic>
        <p:nvPicPr>
          <p:cNvPr id="5" name="12. dia">
            <a:hlinkClick r:id="" action="ppaction://media"/>
            <a:extLst>
              <a:ext uri="{FF2B5EF4-FFF2-40B4-BE49-F238E27FC236}">
                <a16:creationId xmlns:a16="http://schemas.microsoft.com/office/drawing/2014/main" id="{DE94964B-403E-4448-AF0B-3CBA2DE6CE8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10118" y="4373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283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5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166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8A0703B-1532-439C-BB1E-F7A41F5B7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102266" cy="1325563"/>
          </a:xfrm>
        </p:spPr>
        <p:txBody>
          <a:bodyPr>
            <a:normAutofit fontScale="90000"/>
          </a:bodyPr>
          <a:lstStyle/>
          <a:p>
            <a:r>
              <a:rPr lang="hu-HU" dirty="0"/>
              <a:t>Quick-sort </a:t>
            </a:r>
            <a:r>
              <a:rPr lang="hu-HU" dirty="0" err="1"/>
              <a:t>with</a:t>
            </a:r>
            <a:r>
              <a:rPr lang="hu-HU" dirty="0"/>
              <a:t> </a:t>
            </a:r>
            <a:r>
              <a:rPr lang="hu-HU" dirty="0" err="1"/>
              <a:t>Hungarian</a:t>
            </a:r>
            <a:r>
              <a:rPr lang="hu-HU" dirty="0"/>
              <a:t> (Küküllőmenti legényes) </a:t>
            </a:r>
            <a:r>
              <a:rPr lang="hu-HU" dirty="0" err="1"/>
              <a:t>folk</a:t>
            </a:r>
            <a:r>
              <a:rPr lang="hu-HU" dirty="0"/>
              <a:t> </a:t>
            </a:r>
            <a:r>
              <a:rPr lang="hu-HU" dirty="0" err="1"/>
              <a:t>dance</a:t>
            </a:r>
            <a:br>
              <a:rPr lang="hu-HU" dirty="0"/>
            </a:br>
            <a:endParaRPr lang="hu-HU" dirty="0"/>
          </a:p>
        </p:txBody>
      </p:sp>
      <p:pic>
        <p:nvPicPr>
          <p:cNvPr id="4" name="Quick-sort with Hungarian (Küküllőmenti legényes) folk dance">
            <a:hlinkClick r:id="" action="ppaction://media"/>
            <a:extLst>
              <a:ext uri="{FF2B5EF4-FFF2-40B4-BE49-F238E27FC236}">
                <a16:creationId xmlns:a16="http://schemas.microsoft.com/office/drawing/2014/main" id="{DE26BC31-65FD-4993-9B61-6289E8F4948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71675" y="1408113"/>
            <a:ext cx="7735888" cy="4351337"/>
          </a:xfr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77C66BEA-DC98-4EC2-B2E6-B3B81A4F0771}"/>
              </a:ext>
            </a:extLst>
          </p:cNvPr>
          <p:cNvSpPr txBox="1"/>
          <p:nvPr/>
        </p:nvSpPr>
        <p:spPr>
          <a:xfrm>
            <a:off x="3490774" y="6034132"/>
            <a:ext cx="5797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Forrás: </a:t>
            </a:r>
            <a:r>
              <a:rPr lang="hu-HU" dirty="0">
                <a:hlinkClick r:id="rId7"/>
              </a:rPr>
              <a:t>https://www.youtube.com/watch?v=ywWBy6J5gz8</a:t>
            </a:r>
            <a:endParaRPr lang="hu-HU" dirty="0"/>
          </a:p>
        </p:txBody>
      </p:sp>
      <p:pic>
        <p:nvPicPr>
          <p:cNvPr id="3" name="13. dia">
            <a:hlinkClick r:id="" action="ppaction://media"/>
            <a:extLst>
              <a:ext uri="{FF2B5EF4-FFF2-40B4-BE49-F238E27FC236}">
                <a16:creationId xmlns:a16="http://schemas.microsoft.com/office/drawing/2014/main" id="{356A916D-1920-4AC0-87AF-639377A5F8B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53800" y="65438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737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41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0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F95CE60-DB7B-42DE-91C4-74E318240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Bevezetés: a feladat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2A50165-8621-4499-8258-84E53D6294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Szemléltesse a </a:t>
            </a:r>
            <a:r>
              <a:rPr lang="hu-HU" dirty="0" err="1"/>
              <a:t>quicksort</a:t>
            </a:r>
            <a:r>
              <a:rPr lang="hu-HU" dirty="0"/>
              <a:t> működését a tanult módon egy tetszőleges 10 elemű, egész számokat tartalmazó tömbön. A bemeneti tömb legyen véletlenszerű, nem állhat csupa azonos elemből, és nem lehet eleve rendezett.</a:t>
            </a:r>
          </a:p>
        </p:txBody>
      </p:sp>
      <p:pic>
        <p:nvPicPr>
          <p:cNvPr id="4" name="2. dia">
            <a:hlinkClick r:id="" action="ppaction://media"/>
            <a:extLst>
              <a:ext uri="{FF2B5EF4-FFF2-40B4-BE49-F238E27FC236}">
                <a16:creationId xmlns:a16="http://schemas.microsoft.com/office/drawing/2014/main" id="{560FD3C2-A1A2-4FE3-8CAD-83563A18E5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32893" y="43735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419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43FF57C-CC8F-4D40-B747-E8252A00A8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Bevezetés: „oszd meg és uralkodj”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6A16B7F-318C-4C08-B104-90ABCD41F8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Elv: ”oszd meg és uralkodj”</a:t>
            </a:r>
          </a:p>
          <a:p>
            <a:r>
              <a:rPr lang="hu-HU" dirty="0"/>
              <a:t>Egy rekurzión alapuló programozási stratégia, amellyel egy komplex feladatot addig bontunk le részfeladatokra, amíg a részfeladatok megoldása triviális lesz.</a:t>
            </a:r>
          </a:p>
          <a:p>
            <a:endParaRPr lang="hu-HU" dirty="0"/>
          </a:p>
          <a:p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462131F-CB55-4E65-84E1-B01F9536A1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8425" y="4329112"/>
            <a:ext cx="6343650" cy="1114425"/>
          </a:xfrm>
          <a:prstGeom prst="rect">
            <a:avLst/>
          </a:prstGeom>
        </p:spPr>
      </p:pic>
      <p:sp>
        <p:nvSpPr>
          <p:cNvPr id="6" name="Jobb oldali kapcsos zárójel 5">
            <a:extLst>
              <a:ext uri="{FF2B5EF4-FFF2-40B4-BE49-F238E27FC236}">
                <a16:creationId xmlns:a16="http://schemas.microsoft.com/office/drawing/2014/main" id="{E961B57B-284F-420A-951A-ED1E04497CBF}"/>
              </a:ext>
            </a:extLst>
          </p:cNvPr>
          <p:cNvSpPr/>
          <p:nvPr/>
        </p:nvSpPr>
        <p:spPr>
          <a:xfrm rot="5400000">
            <a:off x="4112545" y="4245711"/>
            <a:ext cx="451235" cy="2846889"/>
          </a:xfrm>
          <a:prstGeom prst="rightBrace">
            <a:avLst>
              <a:gd name="adj1" fmla="val 8333"/>
              <a:gd name="adj2" fmla="val 4779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Jobb oldali kapcsos zárójel 6">
            <a:extLst>
              <a:ext uri="{FF2B5EF4-FFF2-40B4-BE49-F238E27FC236}">
                <a16:creationId xmlns:a16="http://schemas.microsoft.com/office/drawing/2014/main" id="{E3E15F3F-41A0-4CB4-BD5C-418957CC483D}"/>
              </a:ext>
            </a:extLst>
          </p:cNvPr>
          <p:cNvSpPr/>
          <p:nvPr/>
        </p:nvSpPr>
        <p:spPr>
          <a:xfrm rot="5400000">
            <a:off x="7146223" y="4245711"/>
            <a:ext cx="451235" cy="2846889"/>
          </a:xfrm>
          <a:prstGeom prst="rightBrace">
            <a:avLst>
              <a:gd name="adj1" fmla="val 8333"/>
              <a:gd name="adj2" fmla="val 4779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4F242FA1-E5DE-4844-B349-CE90CFF0D847}"/>
              </a:ext>
            </a:extLst>
          </p:cNvPr>
          <p:cNvSpPr txBox="1"/>
          <p:nvPr/>
        </p:nvSpPr>
        <p:spPr>
          <a:xfrm>
            <a:off x="3558229" y="3729591"/>
            <a:ext cx="5075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Részfeladat: A tömb felosztása és a részek rendezése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E4DD39CF-EB38-4E00-AC60-C4A29B60AF49}"/>
              </a:ext>
            </a:extLst>
          </p:cNvPr>
          <p:cNvSpPr txBox="1"/>
          <p:nvPr/>
        </p:nvSpPr>
        <p:spPr>
          <a:xfrm>
            <a:off x="4016908" y="6034855"/>
            <a:ext cx="1274183" cy="381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1. rész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D5FEEE6C-A890-48DB-AE37-3EB159F1E589}"/>
              </a:ext>
            </a:extLst>
          </p:cNvPr>
          <p:cNvSpPr txBox="1"/>
          <p:nvPr/>
        </p:nvSpPr>
        <p:spPr>
          <a:xfrm>
            <a:off x="7048262" y="6006328"/>
            <a:ext cx="1274183" cy="381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2. rész</a:t>
            </a:r>
          </a:p>
        </p:txBody>
      </p:sp>
      <p:pic>
        <p:nvPicPr>
          <p:cNvPr id="11" name="3. dia">
            <a:hlinkClick r:id="" action="ppaction://media"/>
            <a:extLst>
              <a:ext uri="{FF2B5EF4-FFF2-40B4-BE49-F238E27FC236}">
                <a16:creationId xmlns:a16="http://schemas.microsoft.com/office/drawing/2014/main" id="{6567606F-776A-4709-B8F0-21D2A886A8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10118" y="3651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434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27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A4F6E49-4F73-4EC5-A7CD-0C0A5790F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Algoritmus lépései tömbre: </a:t>
            </a:r>
            <a:r>
              <a:rPr lang="hu-HU" dirty="0" err="1"/>
              <a:t>Pivot</a:t>
            </a:r>
            <a:r>
              <a:rPr lang="hu-HU" dirty="0"/>
              <a:t> kiválasztása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F23261C-504D-40A3-96A2-442071CFAA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50206" y="1825625"/>
            <a:ext cx="3603594" cy="4351338"/>
          </a:xfrm>
        </p:spPr>
        <p:txBody>
          <a:bodyPr/>
          <a:lstStyle/>
          <a:p>
            <a:r>
              <a:rPr lang="hu-HU" dirty="0" err="1"/>
              <a:t>Pivotként</a:t>
            </a:r>
            <a:r>
              <a:rPr lang="hu-HU" dirty="0"/>
              <a:t> (tengely) megválaszthatjuk random módon az elemet. A példában az utolsó elemet fogjuk választani.</a:t>
            </a:r>
          </a:p>
          <a:p>
            <a:r>
              <a:rPr lang="hu-HU" dirty="0"/>
              <a:t>Időigény:  T(n) = T(k) + T(n-k-1) +</a:t>
            </a:r>
            <a:r>
              <a:rPr lang="el-GR" dirty="0"/>
              <a:t> θ</a:t>
            </a:r>
            <a:r>
              <a:rPr lang="hu-HU" dirty="0"/>
              <a:t>(n)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0209C5C9-46F0-4FC5-B012-9E0798037C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331" y="2573125"/>
            <a:ext cx="7000875" cy="1132417"/>
          </a:xfrm>
          <a:prstGeom prst="rect">
            <a:avLst/>
          </a:prstGeom>
        </p:spPr>
      </p:pic>
      <p:sp>
        <p:nvSpPr>
          <p:cNvPr id="10" name="Szövegdoboz 9">
            <a:extLst>
              <a:ext uri="{FF2B5EF4-FFF2-40B4-BE49-F238E27FC236}">
                <a16:creationId xmlns:a16="http://schemas.microsoft.com/office/drawing/2014/main" id="{853E43C8-22B2-4EC4-813B-3477361E4F44}"/>
              </a:ext>
            </a:extLst>
          </p:cNvPr>
          <p:cNvSpPr txBox="1"/>
          <p:nvPr/>
        </p:nvSpPr>
        <p:spPr>
          <a:xfrm>
            <a:off x="749331" y="2266950"/>
            <a:ext cx="1870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Ábra:</a:t>
            </a:r>
          </a:p>
        </p:txBody>
      </p:sp>
      <p:sp>
        <p:nvSpPr>
          <p:cNvPr id="8" name="AutoShape 4" descr="\theta">
            <a:extLst>
              <a:ext uri="{FF2B5EF4-FFF2-40B4-BE49-F238E27FC236}">
                <a16:creationId xmlns:a16="http://schemas.microsoft.com/office/drawing/2014/main" id="{5823A20B-B652-4D59-8A52-267F4149EBB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57400" y="-115888"/>
            <a:ext cx="104775" cy="180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11" name="4.dia">
            <a:hlinkClick r:id="" action="ppaction://media"/>
            <a:extLst>
              <a:ext uri="{FF2B5EF4-FFF2-40B4-BE49-F238E27FC236}">
                <a16:creationId xmlns:a16="http://schemas.microsoft.com/office/drawing/2014/main" id="{F05BB690-7DE9-4D43-BAC1-B935249333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3372" y="19367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60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63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FADB2AE-2C68-40BA-A64D-51F2349E8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Algoritmus lépései tömbre: </a:t>
            </a:r>
            <a:r>
              <a:rPr lang="hu-HU" dirty="0" err="1"/>
              <a:t>Pivot</a:t>
            </a:r>
            <a:r>
              <a:rPr lang="hu-HU" dirty="0"/>
              <a:t> kiválasztása</a:t>
            </a:r>
          </a:p>
        </p:txBody>
      </p:sp>
      <p:pic>
        <p:nvPicPr>
          <p:cNvPr id="4" name="Tartalom helye 3">
            <a:extLst>
              <a:ext uri="{FF2B5EF4-FFF2-40B4-BE49-F238E27FC236}">
                <a16:creationId xmlns:a16="http://schemas.microsoft.com/office/drawing/2014/main" id="{87A97D10-7955-4DCC-86DD-C4B09CA7B2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52425" y="2472531"/>
            <a:ext cx="7696200" cy="3914775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532BF8EA-FEF9-4B3F-8EFB-17B0D05C6D24}"/>
              </a:ext>
            </a:extLst>
          </p:cNvPr>
          <p:cNvSpPr txBox="1"/>
          <p:nvPr/>
        </p:nvSpPr>
        <p:spPr>
          <a:xfrm>
            <a:off x="352425" y="2076450"/>
            <a:ext cx="2324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Kód:</a:t>
            </a:r>
          </a:p>
        </p:txBody>
      </p:sp>
      <p:cxnSp>
        <p:nvCxnSpPr>
          <p:cNvPr id="7" name="Egyenes összekötő nyíllal 6">
            <a:extLst>
              <a:ext uri="{FF2B5EF4-FFF2-40B4-BE49-F238E27FC236}">
                <a16:creationId xmlns:a16="http://schemas.microsoft.com/office/drawing/2014/main" id="{B83FED69-F66D-478F-B101-DDEA484815B1}"/>
              </a:ext>
            </a:extLst>
          </p:cNvPr>
          <p:cNvCxnSpPr/>
          <p:nvPr/>
        </p:nvCxnSpPr>
        <p:spPr>
          <a:xfrm>
            <a:off x="8191500" y="3095625"/>
            <a:ext cx="1019175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zövegdoboz 7">
            <a:extLst>
              <a:ext uri="{FF2B5EF4-FFF2-40B4-BE49-F238E27FC236}">
                <a16:creationId xmlns:a16="http://schemas.microsoft.com/office/drawing/2014/main" id="{A496326B-6140-4D22-B285-0B59330ADAE8}"/>
              </a:ext>
            </a:extLst>
          </p:cNvPr>
          <p:cNvSpPr txBox="1"/>
          <p:nvPr/>
        </p:nvSpPr>
        <p:spPr>
          <a:xfrm>
            <a:off x="9277165" y="2885243"/>
            <a:ext cx="2317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Pivot</a:t>
            </a:r>
            <a:r>
              <a:rPr lang="hu-HU" dirty="0"/>
              <a:t> kiválasztása</a:t>
            </a:r>
          </a:p>
        </p:txBody>
      </p:sp>
      <p:pic>
        <p:nvPicPr>
          <p:cNvPr id="3" name="5. dia">
            <a:hlinkClick r:id="" action="ppaction://media"/>
            <a:extLst>
              <a:ext uri="{FF2B5EF4-FFF2-40B4-BE49-F238E27FC236}">
                <a16:creationId xmlns:a16="http://schemas.microsoft.com/office/drawing/2014/main" id="{9E5AAE08-5497-48CB-AF2A-7AA6E6F677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06874" y="24753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962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B2C339A-52DA-442A-B742-06C5EA9F7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Algoritmus lépései tömbre: Részekre bontás (</a:t>
            </a:r>
            <a:r>
              <a:rPr lang="hu-HU" dirty="0" err="1"/>
              <a:t>partitioning</a:t>
            </a:r>
            <a:r>
              <a:rPr lang="hu-HU" dirty="0"/>
              <a:t>)</a:t>
            </a:r>
          </a:p>
        </p:txBody>
      </p:sp>
      <p:pic>
        <p:nvPicPr>
          <p:cNvPr id="4" name="Tartalom helye 3">
            <a:extLst>
              <a:ext uri="{FF2B5EF4-FFF2-40B4-BE49-F238E27FC236}">
                <a16:creationId xmlns:a16="http://schemas.microsoft.com/office/drawing/2014/main" id="{94EE9701-BDE2-4FB2-87C7-B6B6A06458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75534" y="3206379"/>
            <a:ext cx="7591425" cy="2419350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B361D914-7CB7-461D-9FF0-34A45C0F3585}"/>
              </a:ext>
            </a:extLst>
          </p:cNvPr>
          <p:cNvSpPr txBox="1"/>
          <p:nvPr/>
        </p:nvSpPr>
        <p:spPr>
          <a:xfrm>
            <a:off x="622408" y="2901230"/>
            <a:ext cx="1425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Ábra: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6A64022F-BEA8-4AC7-9063-61590EFB3DF8}"/>
              </a:ext>
            </a:extLst>
          </p:cNvPr>
          <p:cNvSpPr txBox="1"/>
          <p:nvPr/>
        </p:nvSpPr>
        <p:spPr>
          <a:xfrm>
            <a:off x="8762260" y="3085896"/>
            <a:ext cx="26803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Szétbontjuk a tömböt a </a:t>
            </a:r>
            <a:r>
              <a:rPr lang="hu-HU" dirty="0" err="1"/>
              <a:t>pivotnál</a:t>
            </a:r>
            <a:r>
              <a:rPr lang="hu-HU" dirty="0"/>
              <a:t> kisebb és nagyobb elemeket tartalmazó részekre. </a:t>
            </a:r>
          </a:p>
        </p:txBody>
      </p:sp>
      <p:pic>
        <p:nvPicPr>
          <p:cNvPr id="3" name="6. dia">
            <a:hlinkClick r:id="" action="ppaction://media"/>
            <a:extLst>
              <a:ext uri="{FF2B5EF4-FFF2-40B4-BE49-F238E27FC236}">
                <a16:creationId xmlns:a16="http://schemas.microsoft.com/office/drawing/2014/main" id="{A5D3CE12-4DA8-410B-AE2A-2917D16891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3800" y="34465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723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7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F2FBFAE-A21C-458E-9A91-1D14843FF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Algoritmus lépései tömbre: Részekre bontás (</a:t>
            </a:r>
            <a:r>
              <a:rPr lang="hu-HU" dirty="0" err="1"/>
              <a:t>partitioning</a:t>
            </a:r>
            <a:r>
              <a:rPr lang="hu-HU" dirty="0"/>
              <a:t>)</a:t>
            </a:r>
          </a:p>
        </p:txBody>
      </p:sp>
      <p:pic>
        <p:nvPicPr>
          <p:cNvPr id="7" name="Tartalom helye 3">
            <a:extLst>
              <a:ext uri="{FF2B5EF4-FFF2-40B4-BE49-F238E27FC236}">
                <a16:creationId xmlns:a16="http://schemas.microsoft.com/office/drawing/2014/main" id="{5E4FFFD5-EBC9-4B4F-9071-B90D4BABCB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1975" y="2578100"/>
            <a:ext cx="7696200" cy="3914775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C43429D9-2A07-408B-9B14-92DA7164CEF2}"/>
              </a:ext>
            </a:extLst>
          </p:cNvPr>
          <p:cNvSpPr txBox="1"/>
          <p:nvPr/>
        </p:nvSpPr>
        <p:spPr>
          <a:xfrm>
            <a:off x="561975" y="2209800"/>
            <a:ext cx="24384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Kód:</a:t>
            </a:r>
          </a:p>
        </p:txBody>
      </p:sp>
      <p:sp>
        <p:nvSpPr>
          <p:cNvPr id="9" name="Jobb oldali kapcsos zárójel 8">
            <a:extLst>
              <a:ext uri="{FF2B5EF4-FFF2-40B4-BE49-F238E27FC236}">
                <a16:creationId xmlns:a16="http://schemas.microsoft.com/office/drawing/2014/main" id="{A4FD817B-BA95-4164-BFFA-133EF351C06B}"/>
              </a:ext>
            </a:extLst>
          </p:cNvPr>
          <p:cNvSpPr/>
          <p:nvPr/>
        </p:nvSpPr>
        <p:spPr>
          <a:xfrm>
            <a:off x="8575829" y="3808521"/>
            <a:ext cx="435006" cy="220166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870F8C0F-6CC1-405E-8764-BD4E16DB79DA}"/>
              </a:ext>
            </a:extLst>
          </p:cNvPr>
          <p:cNvSpPr txBox="1"/>
          <p:nvPr/>
        </p:nvSpPr>
        <p:spPr>
          <a:xfrm>
            <a:off x="9258670" y="4724686"/>
            <a:ext cx="2095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partitioning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4237898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4740088-F384-41FD-AA8A-60A17BAC5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861" y="365125"/>
            <a:ext cx="11700769" cy="1325563"/>
          </a:xfrm>
        </p:spPr>
        <p:txBody>
          <a:bodyPr/>
          <a:lstStyle/>
          <a:p>
            <a:r>
              <a:rPr lang="hu-HU" dirty="0"/>
              <a:t>Algoritmus lépései tömbre: rekurzió alkalmazása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0F88422-C1B8-4C07-85A8-00796EA210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63431" y="1009013"/>
            <a:ext cx="4341180" cy="4351338"/>
          </a:xfrm>
        </p:spPr>
        <p:txBody>
          <a:bodyPr>
            <a:normAutofit/>
          </a:bodyPr>
          <a:lstStyle/>
          <a:p>
            <a:r>
              <a:rPr lang="hu-HU" sz="2400" dirty="0"/>
              <a:t>A rekurzió a matematikában, valamint a számítástudományban egy olyan művelet, amely végrehajtásakor a saját maga által definiált műveletet, vagy műveletsort hajtja végre, ezáltal önmagát ismétli.</a:t>
            </a:r>
          </a:p>
        </p:txBody>
      </p:sp>
      <p:cxnSp>
        <p:nvCxnSpPr>
          <p:cNvPr id="6" name="Egyenes összekötő 5">
            <a:extLst>
              <a:ext uri="{FF2B5EF4-FFF2-40B4-BE49-F238E27FC236}">
                <a16:creationId xmlns:a16="http://schemas.microsoft.com/office/drawing/2014/main" id="{46B3ED71-FCD4-4BBF-B28A-737C6467F909}"/>
              </a:ext>
            </a:extLst>
          </p:cNvPr>
          <p:cNvCxnSpPr>
            <a:cxnSpLocks/>
          </p:cNvCxnSpPr>
          <p:nvPr/>
        </p:nvCxnSpPr>
        <p:spPr>
          <a:xfrm flipH="1">
            <a:off x="3710680" y="2642991"/>
            <a:ext cx="1" cy="4464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8">
            <a:extLst>
              <a:ext uri="{FF2B5EF4-FFF2-40B4-BE49-F238E27FC236}">
                <a16:creationId xmlns:a16="http://schemas.microsoft.com/office/drawing/2014/main" id="{0661A0EF-D0D0-4067-B05E-1544B147FE60}"/>
              </a:ext>
            </a:extLst>
          </p:cNvPr>
          <p:cNvCxnSpPr/>
          <p:nvPr/>
        </p:nvCxnSpPr>
        <p:spPr>
          <a:xfrm>
            <a:off x="798990" y="2867487"/>
            <a:ext cx="582375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gyenes összekötő 10">
            <a:extLst>
              <a:ext uri="{FF2B5EF4-FFF2-40B4-BE49-F238E27FC236}">
                <a16:creationId xmlns:a16="http://schemas.microsoft.com/office/drawing/2014/main" id="{992F2980-F54A-474A-ABBC-EF8212AC5326}"/>
              </a:ext>
            </a:extLst>
          </p:cNvPr>
          <p:cNvCxnSpPr>
            <a:cxnSpLocks/>
          </p:cNvCxnSpPr>
          <p:nvPr/>
        </p:nvCxnSpPr>
        <p:spPr>
          <a:xfrm flipH="1">
            <a:off x="807125" y="2864493"/>
            <a:ext cx="2" cy="2697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gyenes összekötő 12">
            <a:extLst>
              <a:ext uri="{FF2B5EF4-FFF2-40B4-BE49-F238E27FC236}">
                <a16:creationId xmlns:a16="http://schemas.microsoft.com/office/drawing/2014/main" id="{EB5955F8-D381-47D0-9A84-95188B20E872}"/>
              </a:ext>
            </a:extLst>
          </p:cNvPr>
          <p:cNvCxnSpPr>
            <a:cxnSpLocks/>
          </p:cNvCxnSpPr>
          <p:nvPr/>
        </p:nvCxnSpPr>
        <p:spPr>
          <a:xfrm flipH="1">
            <a:off x="6622371" y="2881369"/>
            <a:ext cx="2" cy="2697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126D490B-B374-4571-80B5-E2B41310350A}"/>
              </a:ext>
            </a:extLst>
          </p:cNvPr>
          <p:cNvSpPr txBox="1"/>
          <p:nvPr/>
        </p:nvSpPr>
        <p:spPr>
          <a:xfrm>
            <a:off x="3994951" y="3134257"/>
            <a:ext cx="1114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Pivot</a:t>
            </a:r>
            <a:r>
              <a:rPr lang="hu-HU" dirty="0"/>
              <a:t>: 6</a:t>
            </a:r>
          </a:p>
        </p:txBody>
      </p:sp>
      <p:pic>
        <p:nvPicPr>
          <p:cNvPr id="15" name="Kép 14">
            <a:extLst>
              <a:ext uri="{FF2B5EF4-FFF2-40B4-BE49-F238E27FC236}">
                <a16:creationId xmlns:a16="http://schemas.microsoft.com/office/drawing/2014/main" id="{D0F837A6-8A9E-4259-8D61-6E12032FDE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447" y="1488383"/>
            <a:ext cx="7000875" cy="1132417"/>
          </a:xfrm>
          <a:prstGeom prst="rect">
            <a:avLst/>
          </a:prstGeom>
        </p:spPr>
      </p:pic>
      <p:pic>
        <p:nvPicPr>
          <p:cNvPr id="16" name="Kép 15">
            <a:extLst>
              <a:ext uri="{FF2B5EF4-FFF2-40B4-BE49-F238E27FC236}">
                <a16:creationId xmlns:a16="http://schemas.microsoft.com/office/drawing/2014/main" id="{57D6DB14-3156-4456-BC12-9C0C14FBEC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6234" y="3099111"/>
            <a:ext cx="548891" cy="644947"/>
          </a:xfrm>
          <a:prstGeom prst="rect">
            <a:avLst/>
          </a:prstGeom>
        </p:spPr>
      </p:pic>
      <p:pic>
        <p:nvPicPr>
          <p:cNvPr id="17" name="Kép 16">
            <a:extLst>
              <a:ext uri="{FF2B5EF4-FFF2-40B4-BE49-F238E27FC236}">
                <a16:creationId xmlns:a16="http://schemas.microsoft.com/office/drawing/2014/main" id="{C7B4B2DF-6D36-4892-AEF5-7A86435FE1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211" y="3114505"/>
            <a:ext cx="3187170" cy="644948"/>
          </a:xfrm>
          <a:prstGeom prst="rect">
            <a:avLst/>
          </a:prstGeom>
        </p:spPr>
      </p:pic>
      <p:pic>
        <p:nvPicPr>
          <p:cNvPr id="18" name="Kép 17">
            <a:extLst>
              <a:ext uri="{FF2B5EF4-FFF2-40B4-BE49-F238E27FC236}">
                <a16:creationId xmlns:a16="http://schemas.microsoft.com/office/drawing/2014/main" id="{5BD87FFB-71A1-458B-9739-487180AABA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50396" y="3150405"/>
            <a:ext cx="1512732" cy="607475"/>
          </a:xfrm>
          <a:prstGeom prst="rect">
            <a:avLst/>
          </a:prstGeom>
        </p:spPr>
      </p:pic>
      <p:pic>
        <p:nvPicPr>
          <p:cNvPr id="19" name="Kép 18">
            <a:extLst>
              <a:ext uri="{FF2B5EF4-FFF2-40B4-BE49-F238E27FC236}">
                <a16:creationId xmlns:a16="http://schemas.microsoft.com/office/drawing/2014/main" id="{1D4CE456-9505-42E8-8B00-BC0EDF7401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81265" y="4361664"/>
            <a:ext cx="423544" cy="480974"/>
          </a:xfrm>
          <a:prstGeom prst="rect">
            <a:avLst/>
          </a:prstGeom>
        </p:spPr>
      </p:pic>
      <p:cxnSp>
        <p:nvCxnSpPr>
          <p:cNvPr id="21" name="Egyenes összekötő 20">
            <a:extLst>
              <a:ext uri="{FF2B5EF4-FFF2-40B4-BE49-F238E27FC236}">
                <a16:creationId xmlns:a16="http://schemas.microsoft.com/office/drawing/2014/main" id="{57A69F68-825A-43C6-9DEC-2E606C409176}"/>
              </a:ext>
            </a:extLst>
          </p:cNvPr>
          <p:cNvCxnSpPr>
            <a:stCxn id="18" idx="2"/>
          </p:cNvCxnSpPr>
          <p:nvPr/>
        </p:nvCxnSpPr>
        <p:spPr>
          <a:xfrm>
            <a:off x="6606762" y="3757880"/>
            <a:ext cx="0" cy="6037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Szövegdoboz 25">
            <a:extLst>
              <a:ext uri="{FF2B5EF4-FFF2-40B4-BE49-F238E27FC236}">
                <a16:creationId xmlns:a16="http://schemas.microsoft.com/office/drawing/2014/main" id="{20E785E8-8D5A-440D-8C12-27CE12D43EC8}"/>
              </a:ext>
            </a:extLst>
          </p:cNvPr>
          <p:cNvSpPr txBox="1"/>
          <p:nvPr/>
        </p:nvSpPr>
        <p:spPr>
          <a:xfrm>
            <a:off x="6223245" y="4838338"/>
            <a:ext cx="1136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Pivot</a:t>
            </a:r>
            <a:r>
              <a:rPr lang="hu-HU" dirty="0"/>
              <a:t>: 9 </a:t>
            </a:r>
          </a:p>
        </p:txBody>
      </p:sp>
      <p:pic>
        <p:nvPicPr>
          <p:cNvPr id="27" name="Kép 26">
            <a:extLst>
              <a:ext uri="{FF2B5EF4-FFF2-40B4-BE49-F238E27FC236}">
                <a16:creationId xmlns:a16="http://schemas.microsoft.com/office/drawing/2014/main" id="{A9B16A28-E052-442D-9E26-B39AF6089F0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51410" y="4356824"/>
            <a:ext cx="797937" cy="481514"/>
          </a:xfrm>
          <a:prstGeom prst="rect">
            <a:avLst/>
          </a:prstGeom>
        </p:spPr>
      </p:pic>
      <p:cxnSp>
        <p:nvCxnSpPr>
          <p:cNvPr id="31" name="Egyenes összekötő 30">
            <a:extLst>
              <a:ext uri="{FF2B5EF4-FFF2-40B4-BE49-F238E27FC236}">
                <a16:creationId xmlns:a16="http://schemas.microsoft.com/office/drawing/2014/main" id="{E6B5219A-AE97-44EF-805C-26BE6CE40366}"/>
              </a:ext>
            </a:extLst>
          </p:cNvPr>
          <p:cNvCxnSpPr>
            <a:cxnSpLocks/>
          </p:cNvCxnSpPr>
          <p:nvPr/>
        </p:nvCxnSpPr>
        <p:spPr>
          <a:xfrm flipH="1">
            <a:off x="5850379" y="4059772"/>
            <a:ext cx="150920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Egyenes összekötő 33">
            <a:extLst>
              <a:ext uri="{FF2B5EF4-FFF2-40B4-BE49-F238E27FC236}">
                <a16:creationId xmlns:a16="http://schemas.microsoft.com/office/drawing/2014/main" id="{072EA805-EB9C-4F74-BA88-B6762A236B73}"/>
              </a:ext>
            </a:extLst>
          </p:cNvPr>
          <p:cNvCxnSpPr>
            <a:endCxn id="27" idx="0"/>
          </p:cNvCxnSpPr>
          <p:nvPr/>
        </p:nvCxnSpPr>
        <p:spPr>
          <a:xfrm>
            <a:off x="5850378" y="4059772"/>
            <a:ext cx="1" cy="2970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Egyenes összekötő 35">
            <a:extLst>
              <a:ext uri="{FF2B5EF4-FFF2-40B4-BE49-F238E27FC236}">
                <a16:creationId xmlns:a16="http://schemas.microsoft.com/office/drawing/2014/main" id="{6E62D5FF-CD5A-4A37-8247-3FBE3BDEF6E9}"/>
              </a:ext>
            </a:extLst>
          </p:cNvPr>
          <p:cNvCxnSpPr>
            <a:cxnSpLocks/>
          </p:cNvCxnSpPr>
          <p:nvPr/>
        </p:nvCxnSpPr>
        <p:spPr>
          <a:xfrm>
            <a:off x="7359054" y="4072471"/>
            <a:ext cx="2" cy="3072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Kép 40">
            <a:extLst>
              <a:ext uri="{FF2B5EF4-FFF2-40B4-BE49-F238E27FC236}">
                <a16:creationId xmlns:a16="http://schemas.microsoft.com/office/drawing/2014/main" id="{E9AF9CCB-0599-4BBA-B516-F8D02521D6E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55881" y="4340489"/>
            <a:ext cx="423543" cy="497849"/>
          </a:xfrm>
          <a:prstGeom prst="rect">
            <a:avLst/>
          </a:prstGeom>
        </p:spPr>
      </p:pic>
      <p:cxnSp>
        <p:nvCxnSpPr>
          <p:cNvPr id="42" name="Egyenes összekötő 41">
            <a:extLst>
              <a:ext uri="{FF2B5EF4-FFF2-40B4-BE49-F238E27FC236}">
                <a16:creationId xmlns:a16="http://schemas.microsoft.com/office/drawing/2014/main" id="{41F32DBF-FCAC-4ED9-92DD-768236C4DB19}"/>
              </a:ext>
            </a:extLst>
          </p:cNvPr>
          <p:cNvCxnSpPr>
            <a:cxnSpLocks/>
          </p:cNvCxnSpPr>
          <p:nvPr/>
        </p:nvCxnSpPr>
        <p:spPr>
          <a:xfrm>
            <a:off x="1699796" y="3744058"/>
            <a:ext cx="0" cy="4820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Kép 43">
            <a:extLst>
              <a:ext uri="{FF2B5EF4-FFF2-40B4-BE49-F238E27FC236}">
                <a16:creationId xmlns:a16="http://schemas.microsoft.com/office/drawing/2014/main" id="{87BF1C88-F8DD-4A40-BF2C-5F8261D6FF0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24071" y="4247615"/>
            <a:ext cx="426730" cy="484592"/>
          </a:xfrm>
          <a:prstGeom prst="rect">
            <a:avLst/>
          </a:prstGeom>
        </p:spPr>
      </p:pic>
      <p:sp>
        <p:nvSpPr>
          <p:cNvPr id="45" name="Szövegdoboz 44">
            <a:extLst>
              <a:ext uri="{FF2B5EF4-FFF2-40B4-BE49-F238E27FC236}">
                <a16:creationId xmlns:a16="http://schemas.microsoft.com/office/drawing/2014/main" id="{5D1D8FE7-C95E-4D04-8431-9A1FFDCBB090}"/>
              </a:ext>
            </a:extLst>
          </p:cNvPr>
          <p:cNvSpPr txBox="1"/>
          <p:nvPr/>
        </p:nvSpPr>
        <p:spPr>
          <a:xfrm>
            <a:off x="1342634" y="4801227"/>
            <a:ext cx="1136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Pivot</a:t>
            </a:r>
            <a:r>
              <a:rPr lang="hu-HU" dirty="0"/>
              <a:t>: 2 </a:t>
            </a:r>
          </a:p>
        </p:txBody>
      </p:sp>
      <p:pic>
        <p:nvPicPr>
          <p:cNvPr id="46" name="Kép 45">
            <a:extLst>
              <a:ext uri="{FF2B5EF4-FFF2-40B4-BE49-F238E27FC236}">
                <a16:creationId xmlns:a16="http://schemas.microsoft.com/office/drawing/2014/main" id="{F9834610-C476-4DCC-88EB-51DF5A6DDB3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8370" y="4261039"/>
            <a:ext cx="866775" cy="523875"/>
          </a:xfrm>
          <a:prstGeom prst="rect">
            <a:avLst/>
          </a:prstGeom>
        </p:spPr>
      </p:pic>
      <p:cxnSp>
        <p:nvCxnSpPr>
          <p:cNvPr id="48" name="Egyenes összekötő 47">
            <a:extLst>
              <a:ext uri="{FF2B5EF4-FFF2-40B4-BE49-F238E27FC236}">
                <a16:creationId xmlns:a16="http://schemas.microsoft.com/office/drawing/2014/main" id="{B8AC4850-FE44-46C0-97EF-2B4BDE2DBF3C}"/>
              </a:ext>
            </a:extLst>
          </p:cNvPr>
          <p:cNvCxnSpPr>
            <a:cxnSpLocks/>
          </p:cNvCxnSpPr>
          <p:nvPr/>
        </p:nvCxnSpPr>
        <p:spPr>
          <a:xfrm>
            <a:off x="747391" y="4059772"/>
            <a:ext cx="223550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Egyenes összekötő 49">
            <a:extLst>
              <a:ext uri="{FF2B5EF4-FFF2-40B4-BE49-F238E27FC236}">
                <a16:creationId xmlns:a16="http://schemas.microsoft.com/office/drawing/2014/main" id="{0A8D4316-3BE2-4A2C-BD44-F4009617F6D1}"/>
              </a:ext>
            </a:extLst>
          </p:cNvPr>
          <p:cNvCxnSpPr/>
          <p:nvPr/>
        </p:nvCxnSpPr>
        <p:spPr>
          <a:xfrm flipV="1">
            <a:off x="747391" y="4059772"/>
            <a:ext cx="0" cy="1485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Kép 51">
            <a:extLst>
              <a:ext uri="{FF2B5EF4-FFF2-40B4-BE49-F238E27FC236}">
                <a16:creationId xmlns:a16="http://schemas.microsoft.com/office/drawing/2014/main" id="{B1A36FC2-C3CA-4221-8BFC-B93CB4C409B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15519" y="4298409"/>
            <a:ext cx="1195162" cy="464308"/>
          </a:xfrm>
          <a:prstGeom prst="rect">
            <a:avLst/>
          </a:prstGeom>
        </p:spPr>
      </p:pic>
      <p:cxnSp>
        <p:nvCxnSpPr>
          <p:cNvPr id="54" name="Egyenes összekötő 53">
            <a:extLst>
              <a:ext uri="{FF2B5EF4-FFF2-40B4-BE49-F238E27FC236}">
                <a16:creationId xmlns:a16="http://schemas.microsoft.com/office/drawing/2014/main" id="{BFFC214E-485A-4D4C-BCFC-E1CC360170C7}"/>
              </a:ext>
            </a:extLst>
          </p:cNvPr>
          <p:cNvCxnSpPr/>
          <p:nvPr/>
        </p:nvCxnSpPr>
        <p:spPr>
          <a:xfrm>
            <a:off x="2982897" y="4059772"/>
            <a:ext cx="0" cy="2012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Egyenes összekötő 55">
            <a:extLst>
              <a:ext uri="{FF2B5EF4-FFF2-40B4-BE49-F238E27FC236}">
                <a16:creationId xmlns:a16="http://schemas.microsoft.com/office/drawing/2014/main" id="{95B173A3-329E-4322-B98B-B2C0D601CB8F}"/>
              </a:ext>
            </a:extLst>
          </p:cNvPr>
          <p:cNvCxnSpPr>
            <a:stCxn id="27" idx="2"/>
          </p:cNvCxnSpPr>
          <p:nvPr/>
        </p:nvCxnSpPr>
        <p:spPr>
          <a:xfrm flipH="1">
            <a:off x="5850378" y="4838338"/>
            <a:ext cx="1" cy="3693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Egyenes összekötő 60">
            <a:extLst>
              <a:ext uri="{FF2B5EF4-FFF2-40B4-BE49-F238E27FC236}">
                <a16:creationId xmlns:a16="http://schemas.microsoft.com/office/drawing/2014/main" id="{508CB12F-0AF3-4A21-A5D5-49C6CF61E2DC}"/>
              </a:ext>
            </a:extLst>
          </p:cNvPr>
          <p:cNvCxnSpPr/>
          <p:nvPr/>
        </p:nvCxnSpPr>
        <p:spPr>
          <a:xfrm>
            <a:off x="5850378" y="5207670"/>
            <a:ext cx="0" cy="3053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Kép 61">
            <a:extLst>
              <a:ext uri="{FF2B5EF4-FFF2-40B4-BE49-F238E27FC236}">
                <a16:creationId xmlns:a16="http://schemas.microsoft.com/office/drawing/2014/main" id="{918EFA12-3A38-4E1E-BF36-7E934E75807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38196" y="5513033"/>
            <a:ext cx="392520" cy="459332"/>
          </a:xfrm>
          <a:prstGeom prst="rect">
            <a:avLst/>
          </a:prstGeom>
        </p:spPr>
      </p:pic>
      <p:cxnSp>
        <p:nvCxnSpPr>
          <p:cNvPr id="63" name="Egyenes összekötő 62">
            <a:extLst>
              <a:ext uri="{FF2B5EF4-FFF2-40B4-BE49-F238E27FC236}">
                <a16:creationId xmlns:a16="http://schemas.microsoft.com/office/drawing/2014/main" id="{20008422-CFE6-45BC-A241-F71DA6E2709B}"/>
              </a:ext>
            </a:extLst>
          </p:cNvPr>
          <p:cNvCxnSpPr/>
          <p:nvPr/>
        </p:nvCxnSpPr>
        <p:spPr>
          <a:xfrm flipH="1">
            <a:off x="5860209" y="5207670"/>
            <a:ext cx="50602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Egyenes összekötő 63">
            <a:extLst>
              <a:ext uri="{FF2B5EF4-FFF2-40B4-BE49-F238E27FC236}">
                <a16:creationId xmlns:a16="http://schemas.microsoft.com/office/drawing/2014/main" id="{86E7295D-66CF-42C7-8041-A1BDA2B0A652}"/>
              </a:ext>
            </a:extLst>
          </p:cNvPr>
          <p:cNvCxnSpPr/>
          <p:nvPr/>
        </p:nvCxnSpPr>
        <p:spPr>
          <a:xfrm>
            <a:off x="6366230" y="5207670"/>
            <a:ext cx="0" cy="3053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Kép 64">
            <a:extLst>
              <a:ext uri="{FF2B5EF4-FFF2-40B4-BE49-F238E27FC236}">
                <a16:creationId xmlns:a16="http://schemas.microsoft.com/office/drawing/2014/main" id="{F5AFEB12-3667-470D-BE28-5BB1324200C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40828" y="5516715"/>
            <a:ext cx="392518" cy="454964"/>
          </a:xfrm>
          <a:prstGeom prst="rect">
            <a:avLst/>
          </a:prstGeom>
        </p:spPr>
      </p:pic>
      <p:sp>
        <p:nvSpPr>
          <p:cNvPr id="67" name="Szövegdoboz 66">
            <a:extLst>
              <a:ext uri="{FF2B5EF4-FFF2-40B4-BE49-F238E27FC236}">
                <a16:creationId xmlns:a16="http://schemas.microsoft.com/office/drawing/2014/main" id="{8DA5310D-4D1B-4FD6-BFF5-E45726612511}"/>
              </a:ext>
            </a:extLst>
          </p:cNvPr>
          <p:cNvSpPr txBox="1"/>
          <p:nvPr/>
        </p:nvSpPr>
        <p:spPr>
          <a:xfrm>
            <a:off x="5451410" y="5958085"/>
            <a:ext cx="1136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Pivot</a:t>
            </a:r>
            <a:r>
              <a:rPr lang="hu-HU" dirty="0"/>
              <a:t>: 7 </a:t>
            </a:r>
          </a:p>
        </p:txBody>
      </p:sp>
      <p:cxnSp>
        <p:nvCxnSpPr>
          <p:cNvPr id="68" name="Egyenes összekötő 67">
            <a:extLst>
              <a:ext uri="{FF2B5EF4-FFF2-40B4-BE49-F238E27FC236}">
                <a16:creationId xmlns:a16="http://schemas.microsoft.com/office/drawing/2014/main" id="{44CA43B5-C414-415A-9AFA-F9BE47E56F91}"/>
              </a:ext>
            </a:extLst>
          </p:cNvPr>
          <p:cNvCxnSpPr>
            <a:cxnSpLocks/>
          </p:cNvCxnSpPr>
          <p:nvPr/>
        </p:nvCxnSpPr>
        <p:spPr>
          <a:xfrm>
            <a:off x="3113100" y="4762717"/>
            <a:ext cx="0" cy="4820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Kép 68">
            <a:extLst>
              <a:ext uri="{FF2B5EF4-FFF2-40B4-BE49-F238E27FC236}">
                <a16:creationId xmlns:a16="http://schemas.microsoft.com/office/drawing/2014/main" id="{3623E1DD-4F0E-40F4-BA03-035A4140F47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528334" y="5475843"/>
            <a:ext cx="447675" cy="495300"/>
          </a:xfrm>
          <a:prstGeom prst="rect">
            <a:avLst/>
          </a:prstGeom>
        </p:spPr>
      </p:pic>
      <p:pic>
        <p:nvPicPr>
          <p:cNvPr id="70" name="Kép 69">
            <a:extLst>
              <a:ext uri="{FF2B5EF4-FFF2-40B4-BE49-F238E27FC236}">
                <a16:creationId xmlns:a16="http://schemas.microsoft.com/office/drawing/2014/main" id="{F6262D9A-5C9D-4B15-9D25-8230BAF825C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194789" y="5475843"/>
            <a:ext cx="447675" cy="514350"/>
          </a:xfrm>
          <a:prstGeom prst="rect">
            <a:avLst/>
          </a:prstGeom>
        </p:spPr>
      </p:pic>
      <p:pic>
        <p:nvPicPr>
          <p:cNvPr id="71" name="Kép 70">
            <a:extLst>
              <a:ext uri="{FF2B5EF4-FFF2-40B4-BE49-F238E27FC236}">
                <a16:creationId xmlns:a16="http://schemas.microsoft.com/office/drawing/2014/main" id="{93FFD2D4-4C8E-4AA5-A6EE-4B10EE8D084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877120" y="5481666"/>
            <a:ext cx="438150" cy="495300"/>
          </a:xfrm>
          <a:prstGeom prst="rect">
            <a:avLst/>
          </a:prstGeom>
        </p:spPr>
      </p:pic>
      <p:cxnSp>
        <p:nvCxnSpPr>
          <p:cNvPr id="72" name="Egyenes összekötő 71">
            <a:extLst>
              <a:ext uri="{FF2B5EF4-FFF2-40B4-BE49-F238E27FC236}">
                <a16:creationId xmlns:a16="http://schemas.microsoft.com/office/drawing/2014/main" id="{1E1A9CB5-D8F8-4B11-B470-5BC7CFFB7E38}"/>
              </a:ext>
            </a:extLst>
          </p:cNvPr>
          <p:cNvCxnSpPr>
            <a:cxnSpLocks/>
          </p:cNvCxnSpPr>
          <p:nvPr/>
        </p:nvCxnSpPr>
        <p:spPr>
          <a:xfrm>
            <a:off x="2429035" y="5207670"/>
            <a:ext cx="137536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Egyenes összekötő 74">
            <a:extLst>
              <a:ext uri="{FF2B5EF4-FFF2-40B4-BE49-F238E27FC236}">
                <a16:creationId xmlns:a16="http://schemas.microsoft.com/office/drawing/2014/main" id="{5B3D4B52-AECC-42BB-9A2E-16D7C0444B23}"/>
              </a:ext>
            </a:extLst>
          </p:cNvPr>
          <p:cNvCxnSpPr>
            <a:cxnSpLocks/>
          </p:cNvCxnSpPr>
          <p:nvPr/>
        </p:nvCxnSpPr>
        <p:spPr>
          <a:xfrm>
            <a:off x="3113100" y="4913184"/>
            <a:ext cx="0" cy="4820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Egyenes összekötő 75">
            <a:extLst>
              <a:ext uri="{FF2B5EF4-FFF2-40B4-BE49-F238E27FC236}">
                <a16:creationId xmlns:a16="http://schemas.microsoft.com/office/drawing/2014/main" id="{332C2649-A2A5-4521-A420-FD84320715B9}"/>
              </a:ext>
            </a:extLst>
          </p:cNvPr>
          <p:cNvCxnSpPr>
            <a:cxnSpLocks/>
          </p:cNvCxnSpPr>
          <p:nvPr/>
        </p:nvCxnSpPr>
        <p:spPr>
          <a:xfrm flipH="1">
            <a:off x="3804401" y="5207670"/>
            <a:ext cx="1483" cy="1875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Egyenes összekötő 84">
            <a:extLst>
              <a:ext uri="{FF2B5EF4-FFF2-40B4-BE49-F238E27FC236}">
                <a16:creationId xmlns:a16="http://schemas.microsoft.com/office/drawing/2014/main" id="{085B7111-3BD9-4532-B935-8CC75BB299C7}"/>
              </a:ext>
            </a:extLst>
          </p:cNvPr>
          <p:cNvCxnSpPr>
            <a:cxnSpLocks/>
          </p:cNvCxnSpPr>
          <p:nvPr/>
        </p:nvCxnSpPr>
        <p:spPr>
          <a:xfrm>
            <a:off x="2429035" y="5207670"/>
            <a:ext cx="0" cy="2410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Szövegdoboz 86">
            <a:extLst>
              <a:ext uri="{FF2B5EF4-FFF2-40B4-BE49-F238E27FC236}">
                <a16:creationId xmlns:a16="http://schemas.microsoft.com/office/drawing/2014/main" id="{0ED5CED6-30C7-4DF1-B180-D5EEEA7F6965}"/>
              </a:ext>
            </a:extLst>
          </p:cNvPr>
          <p:cNvSpPr txBox="1"/>
          <p:nvPr/>
        </p:nvSpPr>
        <p:spPr>
          <a:xfrm>
            <a:off x="2725211" y="5936650"/>
            <a:ext cx="1136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Pivot</a:t>
            </a:r>
            <a:r>
              <a:rPr lang="hu-HU" dirty="0"/>
              <a:t>: 4 </a:t>
            </a:r>
          </a:p>
        </p:txBody>
      </p:sp>
      <p:cxnSp>
        <p:nvCxnSpPr>
          <p:cNvPr id="89" name="Egyenes összekötő 88">
            <a:extLst>
              <a:ext uri="{FF2B5EF4-FFF2-40B4-BE49-F238E27FC236}">
                <a16:creationId xmlns:a16="http://schemas.microsoft.com/office/drawing/2014/main" id="{98372537-BE88-4648-82AC-57010161B364}"/>
              </a:ext>
            </a:extLst>
          </p:cNvPr>
          <p:cNvCxnSpPr>
            <a:cxnSpLocks/>
          </p:cNvCxnSpPr>
          <p:nvPr/>
        </p:nvCxnSpPr>
        <p:spPr>
          <a:xfrm>
            <a:off x="551757" y="4767576"/>
            <a:ext cx="0" cy="6276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1" name="Kép 90">
            <a:extLst>
              <a:ext uri="{FF2B5EF4-FFF2-40B4-BE49-F238E27FC236}">
                <a16:creationId xmlns:a16="http://schemas.microsoft.com/office/drawing/2014/main" id="{C1CC2011-3EF5-48FD-ACDD-039594CE624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64015" y="5471851"/>
            <a:ext cx="475697" cy="522334"/>
          </a:xfrm>
          <a:prstGeom prst="rect">
            <a:avLst/>
          </a:prstGeom>
        </p:spPr>
      </p:pic>
      <p:cxnSp>
        <p:nvCxnSpPr>
          <p:cNvPr id="92" name="Egyenes összekötő 91">
            <a:extLst>
              <a:ext uri="{FF2B5EF4-FFF2-40B4-BE49-F238E27FC236}">
                <a16:creationId xmlns:a16="http://schemas.microsoft.com/office/drawing/2014/main" id="{ABFB6A9E-2B96-4C6D-95B2-0BB109448C95}"/>
              </a:ext>
            </a:extLst>
          </p:cNvPr>
          <p:cNvCxnSpPr>
            <a:cxnSpLocks/>
          </p:cNvCxnSpPr>
          <p:nvPr/>
        </p:nvCxnSpPr>
        <p:spPr>
          <a:xfrm>
            <a:off x="551757" y="5395237"/>
            <a:ext cx="53131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Egyenes összekötő 93">
            <a:extLst>
              <a:ext uri="{FF2B5EF4-FFF2-40B4-BE49-F238E27FC236}">
                <a16:creationId xmlns:a16="http://schemas.microsoft.com/office/drawing/2014/main" id="{006FD189-B43A-4A89-BD5F-483FC3B6149E}"/>
              </a:ext>
            </a:extLst>
          </p:cNvPr>
          <p:cNvCxnSpPr>
            <a:cxnSpLocks/>
          </p:cNvCxnSpPr>
          <p:nvPr/>
        </p:nvCxnSpPr>
        <p:spPr>
          <a:xfrm>
            <a:off x="1083076" y="5395237"/>
            <a:ext cx="0" cy="905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Szövegdoboz 95">
            <a:extLst>
              <a:ext uri="{FF2B5EF4-FFF2-40B4-BE49-F238E27FC236}">
                <a16:creationId xmlns:a16="http://schemas.microsoft.com/office/drawing/2014/main" id="{8520D248-CFDF-41F1-9062-FFC30FB470DD}"/>
              </a:ext>
            </a:extLst>
          </p:cNvPr>
          <p:cNvSpPr txBox="1"/>
          <p:nvPr/>
        </p:nvSpPr>
        <p:spPr>
          <a:xfrm>
            <a:off x="774464" y="5998474"/>
            <a:ext cx="1136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Pivot</a:t>
            </a:r>
            <a:r>
              <a:rPr lang="hu-HU" dirty="0"/>
              <a:t>: 1 </a:t>
            </a:r>
          </a:p>
        </p:txBody>
      </p:sp>
      <p:pic>
        <p:nvPicPr>
          <p:cNvPr id="97" name="Kép 96">
            <a:extLst>
              <a:ext uri="{FF2B5EF4-FFF2-40B4-BE49-F238E27FC236}">
                <a16:creationId xmlns:a16="http://schemas.microsoft.com/office/drawing/2014/main" id="{0AE3BC9D-51E0-4984-BF52-29E74F005BF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76324" y="5452377"/>
            <a:ext cx="476250" cy="561975"/>
          </a:xfrm>
          <a:prstGeom prst="rect">
            <a:avLst/>
          </a:prstGeom>
        </p:spPr>
      </p:pic>
      <p:cxnSp>
        <p:nvCxnSpPr>
          <p:cNvPr id="98" name="Egyenes összekötő 97">
            <a:extLst>
              <a:ext uri="{FF2B5EF4-FFF2-40B4-BE49-F238E27FC236}">
                <a16:creationId xmlns:a16="http://schemas.microsoft.com/office/drawing/2014/main" id="{46782E49-775B-455C-9C1A-335F1B6A95C5}"/>
              </a:ext>
            </a:extLst>
          </p:cNvPr>
          <p:cNvCxnSpPr>
            <a:cxnSpLocks/>
          </p:cNvCxnSpPr>
          <p:nvPr/>
        </p:nvCxnSpPr>
        <p:spPr>
          <a:xfrm>
            <a:off x="305447" y="5388150"/>
            <a:ext cx="612786" cy="70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Egyenes összekötő 98">
            <a:extLst>
              <a:ext uri="{FF2B5EF4-FFF2-40B4-BE49-F238E27FC236}">
                <a16:creationId xmlns:a16="http://schemas.microsoft.com/office/drawing/2014/main" id="{78AC13EA-AF91-46DA-A4F4-E99EB2D03213}"/>
              </a:ext>
            </a:extLst>
          </p:cNvPr>
          <p:cNvCxnSpPr>
            <a:cxnSpLocks/>
            <a:endCxn id="97" idx="0"/>
          </p:cNvCxnSpPr>
          <p:nvPr/>
        </p:nvCxnSpPr>
        <p:spPr>
          <a:xfrm flipV="1">
            <a:off x="397274" y="5452377"/>
            <a:ext cx="17175" cy="334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Egyenes összekötő 110">
            <a:extLst>
              <a:ext uri="{FF2B5EF4-FFF2-40B4-BE49-F238E27FC236}">
                <a16:creationId xmlns:a16="http://schemas.microsoft.com/office/drawing/2014/main" id="{2C4E96E3-1B76-4556-893D-2AD83175CD22}"/>
              </a:ext>
            </a:extLst>
          </p:cNvPr>
          <p:cNvCxnSpPr>
            <a:cxnSpLocks/>
            <a:stCxn id="97" idx="0"/>
            <a:endCxn id="97" idx="0"/>
          </p:cNvCxnSpPr>
          <p:nvPr/>
        </p:nvCxnSpPr>
        <p:spPr>
          <a:xfrm>
            <a:off x="414449" y="5452377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Egyenes összekötő nyíllal 115">
            <a:extLst>
              <a:ext uri="{FF2B5EF4-FFF2-40B4-BE49-F238E27FC236}">
                <a16:creationId xmlns:a16="http://schemas.microsoft.com/office/drawing/2014/main" id="{6174CEA9-FB39-4D43-89D7-D78BA1C98CE7}"/>
              </a:ext>
            </a:extLst>
          </p:cNvPr>
          <p:cNvCxnSpPr/>
          <p:nvPr/>
        </p:nvCxnSpPr>
        <p:spPr>
          <a:xfrm>
            <a:off x="3861550" y="3744058"/>
            <a:ext cx="754838" cy="1696458"/>
          </a:xfrm>
          <a:prstGeom prst="straightConnector1">
            <a:avLst/>
          </a:prstGeom>
          <a:ln w="9525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17" name="Kép 116">
            <a:extLst>
              <a:ext uri="{FF2B5EF4-FFF2-40B4-BE49-F238E27FC236}">
                <a16:creationId xmlns:a16="http://schemas.microsoft.com/office/drawing/2014/main" id="{65043D24-414D-463F-BFBC-F0AB4EA495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2938" y="5502030"/>
            <a:ext cx="415458" cy="488163"/>
          </a:xfrm>
          <a:prstGeom prst="rect">
            <a:avLst/>
          </a:prstGeom>
        </p:spPr>
      </p:pic>
      <p:cxnSp>
        <p:nvCxnSpPr>
          <p:cNvPr id="118" name="Egyenes összekötő nyíllal 117">
            <a:extLst>
              <a:ext uri="{FF2B5EF4-FFF2-40B4-BE49-F238E27FC236}">
                <a16:creationId xmlns:a16="http://schemas.microsoft.com/office/drawing/2014/main" id="{F8CAD428-ED20-4478-9DD2-E17E92C48D68}"/>
              </a:ext>
            </a:extLst>
          </p:cNvPr>
          <p:cNvCxnSpPr>
            <a:cxnSpLocks/>
          </p:cNvCxnSpPr>
          <p:nvPr/>
        </p:nvCxnSpPr>
        <p:spPr>
          <a:xfrm>
            <a:off x="1758896" y="5154210"/>
            <a:ext cx="53559" cy="286306"/>
          </a:xfrm>
          <a:prstGeom prst="straightConnector1">
            <a:avLst/>
          </a:prstGeom>
          <a:ln w="9525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21" name="Kép 120">
            <a:extLst>
              <a:ext uri="{FF2B5EF4-FFF2-40B4-BE49-F238E27FC236}">
                <a16:creationId xmlns:a16="http://schemas.microsoft.com/office/drawing/2014/main" id="{9E22E037-2722-4AEA-99DF-C1EA8F4191E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69282" y="5490722"/>
            <a:ext cx="426730" cy="484592"/>
          </a:xfrm>
          <a:prstGeom prst="rect">
            <a:avLst/>
          </a:prstGeom>
        </p:spPr>
      </p:pic>
      <p:cxnSp>
        <p:nvCxnSpPr>
          <p:cNvPr id="122" name="Egyenes összekötő nyíllal 121">
            <a:extLst>
              <a:ext uri="{FF2B5EF4-FFF2-40B4-BE49-F238E27FC236}">
                <a16:creationId xmlns:a16="http://schemas.microsoft.com/office/drawing/2014/main" id="{923234D2-4518-4703-BE72-8FA7D191AAA4}"/>
              </a:ext>
            </a:extLst>
          </p:cNvPr>
          <p:cNvCxnSpPr>
            <a:cxnSpLocks/>
          </p:cNvCxnSpPr>
          <p:nvPr/>
        </p:nvCxnSpPr>
        <p:spPr>
          <a:xfrm>
            <a:off x="7000038" y="5127526"/>
            <a:ext cx="225705" cy="312990"/>
          </a:xfrm>
          <a:prstGeom prst="straightConnector1">
            <a:avLst/>
          </a:prstGeom>
          <a:ln w="9525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27" name="Kép 126">
            <a:extLst>
              <a:ext uri="{FF2B5EF4-FFF2-40B4-BE49-F238E27FC236}">
                <a16:creationId xmlns:a16="http://schemas.microsoft.com/office/drawing/2014/main" id="{F47D2AE6-DAA6-455A-916B-2C772E9679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77184" y="5496858"/>
            <a:ext cx="398755" cy="452824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B168E014-6BBB-419E-A260-6C2758C0F54D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426883" y="4782957"/>
            <a:ext cx="2628900" cy="2000250"/>
          </a:xfrm>
          <a:prstGeom prst="rect">
            <a:avLst/>
          </a:prstGeom>
        </p:spPr>
      </p:pic>
      <p:pic>
        <p:nvPicPr>
          <p:cNvPr id="5" name="8. dia">
            <a:hlinkClick r:id="" action="ppaction://media"/>
            <a:extLst>
              <a:ext uri="{FF2B5EF4-FFF2-40B4-BE49-F238E27FC236}">
                <a16:creationId xmlns:a16="http://schemas.microsoft.com/office/drawing/2014/main" id="{79384880-1D48-4B23-A5BA-191E441659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1257751" y="26016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338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2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708FB34-F210-41E1-861D-BAC4A3980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2724150" cy="1325563"/>
          </a:xfrm>
        </p:spPr>
        <p:txBody>
          <a:bodyPr/>
          <a:lstStyle/>
          <a:p>
            <a:r>
              <a:rPr lang="hu-HU" dirty="0"/>
              <a:t>Illusztráció</a:t>
            </a:r>
          </a:p>
        </p:txBody>
      </p:sp>
      <p:pic>
        <p:nvPicPr>
          <p:cNvPr id="4" name="Tartalom helye 3">
            <a:extLst>
              <a:ext uri="{FF2B5EF4-FFF2-40B4-BE49-F238E27FC236}">
                <a16:creationId xmlns:a16="http://schemas.microsoft.com/office/drawing/2014/main" id="{57F66B0B-6DF9-4EAA-9E8F-6C690CBD40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38200" y="1629306"/>
            <a:ext cx="4715524" cy="762753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12842D86-8A69-4208-ABDB-6E9172E4AB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" y="2461711"/>
            <a:ext cx="4804744" cy="762753"/>
          </a:xfrm>
          <a:prstGeom prst="rect">
            <a:avLst/>
          </a:prstGeom>
        </p:spPr>
      </p:pic>
      <p:sp>
        <p:nvSpPr>
          <p:cNvPr id="12" name="Szövegdoboz 11">
            <a:extLst>
              <a:ext uri="{FF2B5EF4-FFF2-40B4-BE49-F238E27FC236}">
                <a16:creationId xmlns:a16="http://schemas.microsoft.com/office/drawing/2014/main" id="{2C797AFD-5311-4424-9099-78791D119BC2}"/>
              </a:ext>
            </a:extLst>
          </p:cNvPr>
          <p:cNvSpPr txBox="1"/>
          <p:nvPr/>
        </p:nvSpPr>
        <p:spPr>
          <a:xfrm>
            <a:off x="5567159" y="1706868"/>
            <a:ext cx="1571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High</a:t>
            </a:r>
            <a:r>
              <a:rPr lang="hu-HU" dirty="0"/>
              <a:t>/</a:t>
            </a:r>
            <a:r>
              <a:rPr lang="hu-HU" dirty="0" err="1"/>
              <a:t>pivot</a:t>
            </a:r>
            <a:endParaRPr lang="hu-HU" dirty="0"/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77EF2286-4F2E-4318-8917-FF5B0BCECBC6}"/>
              </a:ext>
            </a:extLst>
          </p:cNvPr>
          <p:cNvSpPr txBox="1"/>
          <p:nvPr/>
        </p:nvSpPr>
        <p:spPr>
          <a:xfrm>
            <a:off x="5515622" y="2554177"/>
            <a:ext cx="3666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Particionált</a:t>
            </a:r>
            <a:r>
              <a:rPr lang="hu-HU" dirty="0"/>
              <a:t> tömbök a </a:t>
            </a:r>
            <a:r>
              <a:rPr lang="hu-HU" dirty="0" err="1"/>
              <a:t>pivot</a:t>
            </a:r>
            <a:r>
              <a:rPr lang="hu-HU" dirty="0"/>
              <a:t> körül</a:t>
            </a:r>
          </a:p>
        </p:txBody>
      </p:sp>
      <p:pic>
        <p:nvPicPr>
          <p:cNvPr id="14" name="Kép 13">
            <a:extLst>
              <a:ext uri="{FF2B5EF4-FFF2-40B4-BE49-F238E27FC236}">
                <a16:creationId xmlns:a16="http://schemas.microsoft.com/office/drawing/2014/main" id="{3F5769BD-6F62-4DAF-AF02-0EC8F027A7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100" y="3292278"/>
            <a:ext cx="4715522" cy="753710"/>
          </a:xfrm>
          <a:prstGeom prst="rect">
            <a:avLst/>
          </a:prstGeom>
        </p:spPr>
      </p:pic>
      <p:sp>
        <p:nvSpPr>
          <p:cNvPr id="15" name="Szövegdoboz 14">
            <a:extLst>
              <a:ext uri="{FF2B5EF4-FFF2-40B4-BE49-F238E27FC236}">
                <a16:creationId xmlns:a16="http://schemas.microsoft.com/office/drawing/2014/main" id="{26B8F906-AE57-4F61-A350-1BB1F4465292}"/>
              </a:ext>
            </a:extLst>
          </p:cNvPr>
          <p:cNvSpPr txBox="1"/>
          <p:nvPr/>
        </p:nvSpPr>
        <p:spPr>
          <a:xfrm>
            <a:off x="5566744" y="3401486"/>
            <a:ext cx="3018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Függetlenül rendezett tömbök</a:t>
            </a:r>
          </a:p>
        </p:txBody>
      </p:sp>
      <p:pic>
        <p:nvPicPr>
          <p:cNvPr id="16" name="Kép 15">
            <a:extLst>
              <a:ext uri="{FF2B5EF4-FFF2-40B4-BE49-F238E27FC236}">
                <a16:creationId xmlns:a16="http://schemas.microsoft.com/office/drawing/2014/main" id="{8FA8EBCC-911D-4C63-A8AF-EB588CBCEB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201" y="4216352"/>
            <a:ext cx="4677422" cy="781050"/>
          </a:xfrm>
          <a:prstGeom prst="rect">
            <a:avLst/>
          </a:prstGeom>
        </p:spPr>
      </p:pic>
      <p:sp>
        <p:nvSpPr>
          <p:cNvPr id="17" name="Szövegdoboz 16">
            <a:extLst>
              <a:ext uri="{FF2B5EF4-FFF2-40B4-BE49-F238E27FC236}">
                <a16:creationId xmlns:a16="http://schemas.microsoft.com/office/drawing/2014/main" id="{08CB3633-2F28-4B95-AD05-641C6EA6EA32}"/>
              </a:ext>
            </a:extLst>
          </p:cNvPr>
          <p:cNvSpPr txBox="1"/>
          <p:nvPr/>
        </p:nvSpPr>
        <p:spPr>
          <a:xfrm>
            <a:off x="5515622" y="4339299"/>
            <a:ext cx="3018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Függetlenül rendezett tömbök</a:t>
            </a:r>
          </a:p>
        </p:txBody>
      </p:sp>
      <p:pic>
        <p:nvPicPr>
          <p:cNvPr id="18" name="Kép 17">
            <a:extLst>
              <a:ext uri="{FF2B5EF4-FFF2-40B4-BE49-F238E27FC236}">
                <a16:creationId xmlns:a16="http://schemas.microsoft.com/office/drawing/2014/main" id="{E17B44F0-58A3-41F5-BA1C-784C8A5D64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1394" y="5167766"/>
            <a:ext cx="4654228" cy="763143"/>
          </a:xfrm>
          <a:prstGeom prst="rect">
            <a:avLst/>
          </a:prstGeom>
        </p:spPr>
      </p:pic>
      <p:sp>
        <p:nvSpPr>
          <p:cNvPr id="19" name="Szövegdoboz 18">
            <a:extLst>
              <a:ext uri="{FF2B5EF4-FFF2-40B4-BE49-F238E27FC236}">
                <a16:creationId xmlns:a16="http://schemas.microsoft.com/office/drawing/2014/main" id="{C0561B5A-1223-41C0-BBD3-A6EE9C714EA8}"/>
              </a:ext>
            </a:extLst>
          </p:cNvPr>
          <p:cNvSpPr txBox="1"/>
          <p:nvPr/>
        </p:nvSpPr>
        <p:spPr>
          <a:xfrm>
            <a:off x="5553724" y="5285588"/>
            <a:ext cx="3018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Rendezett tömb</a:t>
            </a:r>
          </a:p>
        </p:txBody>
      </p:sp>
      <p:pic>
        <p:nvPicPr>
          <p:cNvPr id="3" name="9. dia">
            <a:hlinkClick r:id="" action="ppaction://media"/>
            <a:extLst>
              <a:ext uri="{FF2B5EF4-FFF2-40B4-BE49-F238E27FC236}">
                <a16:creationId xmlns:a16="http://schemas.microsoft.com/office/drawing/2014/main" id="{86FA8ACC-D662-4745-AD65-6333C406D2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37758" y="31298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232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imenzió">
  <a:themeElements>
    <a:clrScheme name="Dimenzió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Dimenzió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imenzió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3290</TotalTime>
  <Words>322</Words>
  <Application>Microsoft Office PowerPoint</Application>
  <PresentationFormat>Szélesvásznú</PresentationFormat>
  <Paragraphs>53</Paragraphs>
  <Slides>13</Slides>
  <Notes>0</Notes>
  <HiddenSlides>0</HiddenSlides>
  <MMClips>13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13</vt:i4>
      </vt:variant>
    </vt:vector>
  </HeadingPairs>
  <TitlesOfParts>
    <vt:vector size="17" baseType="lpstr">
      <vt:lpstr>Arial</vt:lpstr>
      <vt:lpstr>Trebuchet MS</vt:lpstr>
      <vt:lpstr>Wingdings 3</vt:lpstr>
      <vt:lpstr>Dimenzió</vt:lpstr>
      <vt:lpstr>Quicksort bemutatása</vt:lpstr>
      <vt:lpstr>Bevezetés: a feladat</vt:lpstr>
      <vt:lpstr>Bevezetés: „oszd meg és uralkodj”</vt:lpstr>
      <vt:lpstr>Algoritmus lépései tömbre: Pivot kiválasztása</vt:lpstr>
      <vt:lpstr>Algoritmus lépései tömbre: Pivot kiválasztása</vt:lpstr>
      <vt:lpstr>Algoritmus lépései tömbre: Részekre bontás (partitioning)</vt:lpstr>
      <vt:lpstr>Algoritmus lépései tömbre: Részekre bontás (partitioning)</vt:lpstr>
      <vt:lpstr>Algoritmus lépései tömbre: rekurzió alkalmazása</vt:lpstr>
      <vt:lpstr>Illusztráció</vt:lpstr>
      <vt:lpstr>Stuktogramm és kódáttakintés</vt:lpstr>
      <vt:lpstr>Előnyök és hátrányok</vt:lpstr>
      <vt:lpstr>Robotverseny</vt:lpstr>
      <vt:lpstr>Quick-sort with Hungarian (Küküllőmenti legényes) folk dance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Quicksort bemutatása</dc:title>
  <dc:creator>Máté Reszegi</dc:creator>
  <cp:lastModifiedBy>Máté Reszegi</cp:lastModifiedBy>
  <cp:revision>39</cp:revision>
  <dcterms:created xsi:type="dcterms:W3CDTF">2020-04-18T09:15:07Z</dcterms:created>
  <dcterms:modified xsi:type="dcterms:W3CDTF">2020-04-21T21:39:36Z</dcterms:modified>
</cp:coreProperties>
</file>