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159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609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5796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9492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847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4853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0558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4007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5428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85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252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807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860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598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792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456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470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8A33262-CE08-4EAE-8A01-94211055A519}" type="datetimeFigureOut">
              <a:rPr lang="hu-HU" smtClean="0"/>
              <a:t>2022. 06. 22.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8116893-4BA2-48EB-BDCB-142A0804086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155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E61149-AFA6-8239-9B2B-9AD55EA11E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Edényrendezés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44B07E8-1579-0071-1867-9235BC5A4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Készítette: </a:t>
            </a:r>
            <a:r>
              <a:rPr lang="hu-HU" dirty="0" err="1"/>
              <a:t>Kecső</a:t>
            </a:r>
            <a:r>
              <a:rPr lang="hu-HU" dirty="0"/>
              <a:t> Zsófia (BXTGYM)</a:t>
            </a:r>
          </a:p>
        </p:txBody>
      </p:sp>
    </p:spTree>
    <p:extLst>
      <p:ext uri="{BB962C8B-B14F-4D97-AF65-F5344CB8AC3E}">
        <p14:creationId xmlns:p14="http://schemas.microsoft.com/office/powerpoint/2010/main" val="37116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A521D0-65B8-E344-B05B-C4D990D19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Algoritmus</a:t>
            </a:r>
          </a:p>
        </p:txBody>
      </p:sp>
      <p:pic>
        <p:nvPicPr>
          <p:cNvPr id="5" name="Tartalom helye 4" descr="A képen asztal látható&#10;&#10;Automatikusan generált leírás">
            <a:extLst>
              <a:ext uri="{FF2B5EF4-FFF2-40B4-BE49-F238E27FC236}">
                <a16:creationId xmlns:a16="http://schemas.microsoft.com/office/drawing/2014/main" id="{B92AF05E-4008-55DF-7286-9CCA0AFB14C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804" y="1726385"/>
            <a:ext cx="8672392" cy="5008001"/>
          </a:xfrm>
        </p:spPr>
      </p:pic>
    </p:spTree>
    <p:extLst>
      <p:ext uri="{BB962C8B-B14F-4D97-AF65-F5344CB8AC3E}">
        <p14:creationId xmlns:p14="http://schemas.microsoft.com/office/powerpoint/2010/main" val="2348881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C14130-8FB3-5131-594A-049E64D8A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Lejátszás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57EB2007-64F1-7A14-DA70-EAED2E42D9A6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cap="none" dirty="0"/>
                  <a:t>Mutassuk be 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0,79;0,13;0,16;0,64;0,39;0,20;0,89;0,53;0,71;0,42</m:t>
                          </m:r>
                        </m:e>
                      </m:d>
                    </m:oMath>
                  </m:oMathPara>
                </a14:m>
                <a:endParaRPr lang="hu-HU" cap="none" dirty="0"/>
              </a:p>
              <a:p>
                <a:pPr marL="0" indent="0">
                  <a:buNone/>
                </a:pPr>
                <a:r>
                  <a:rPr lang="hu-HU" cap="none" dirty="0"/>
                  <a:t>listán az edényrendezés algoritmusát [0;1)-</a:t>
                </a:r>
                <a:r>
                  <a:rPr lang="hu-HU" cap="none" dirty="0" err="1"/>
                  <a:t>beli</a:t>
                </a:r>
                <a:r>
                  <a:rPr lang="hu-HU" cap="none" dirty="0"/>
                  <a:t> kulcsokra!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57EB2007-64F1-7A14-DA70-EAED2E42D9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64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286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AE9293-8C9F-5FE7-CEDF-C74AE875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18517"/>
            <a:ext cx="10364451" cy="1596177"/>
          </a:xfrm>
        </p:spPr>
        <p:txBody>
          <a:bodyPr/>
          <a:lstStyle/>
          <a:p>
            <a:r>
              <a:rPr lang="hu-HU" dirty="0"/>
              <a:t>Lejátszás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artalom helye 8">
                <a:extLst>
                  <a:ext uri="{FF2B5EF4-FFF2-40B4-BE49-F238E27FC236}">
                    <a16:creationId xmlns:a16="http://schemas.microsoft.com/office/drawing/2014/main" id="{FED246F8-82C7-D23E-1D93-B8B493E66F7C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767155"/>
                <a:ext cx="10363826" cy="498296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hu-H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hu-HU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0,79;0,13;0,16;0,64;0,39;0,20;0,89;0,53;0,71;0,42</m:t>
                          </m:r>
                        </m:e>
                      </m:d>
                    </m:oMath>
                  </m:oMathPara>
                </a14:m>
                <a:endParaRPr lang="hu-HU" sz="1800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u-HU" sz="1800" dirty="0"/>
                  <a:t>0-</a:t>
                </a:r>
              </a:p>
              <a:p>
                <a:pPr marL="0" indent="0">
                  <a:buNone/>
                </a:pPr>
                <a:r>
                  <a:rPr lang="hu-HU" sz="1800" dirty="0"/>
                  <a:t>1-</a:t>
                </a:r>
              </a:p>
              <a:p>
                <a:pPr marL="0" indent="0">
                  <a:buNone/>
                </a:pPr>
                <a:r>
                  <a:rPr lang="hu-HU" sz="1800" dirty="0"/>
                  <a:t>2-</a:t>
                </a:r>
              </a:p>
              <a:p>
                <a:pPr marL="0" indent="0">
                  <a:buNone/>
                </a:pPr>
                <a:r>
                  <a:rPr lang="hu-HU" sz="1800" dirty="0"/>
                  <a:t>3-</a:t>
                </a:r>
              </a:p>
              <a:p>
                <a:pPr marL="0" indent="0">
                  <a:buNone/>
                </a:pPr>
                <a:r>
                  <a:rPr lang="hu-HU" sz="1800" dirty="0"/>
                  <a:t>4-</a:t>
                </a:r>
              </a:p>
              <a:p>
                <a:pPr marL="0" indent="0">
                  <a:buNone/>
                </a:pPr>
                <a:r>
                  <a:rPr lang="hu-HU" sz="1800" dirty="0"/>
                  <a:t>5-</a:t>
                </a:r>
              </a:p>
              <a:p>
                <a:pPr marL="0" indent="0">
                  <a:buNone/>
                </a:pPr>
                <a:r>
                  <a:rPr lang="hu-HU" sz="1800" dirty="0"/>
                  <a:t>6-</a:t>
                </a:r>
              </a:p>
              <a:p>
                <a:pPr marL="0" indent="0">
                  <a:buNone/>
                </a:pPr>
                <a:r>
                  <a:rPr lang="hu-HU" sz="1800" dirty="0"/>
                  <a:t>7-</a:t>
                </a:r>
              </a:p>
              <a:p>
                <a:pPr marL="0" indent="0">
                  <a:buNone/>
                </a:pPr>
                <a:r>
                  <a:rPr lang="hu-HU" sz="1800" dirty="0"/>
                  <a:t>8-</a:t>
                </a:r>
              </a:p>
              <a:p>
                <a:pPr marL="0" indent="0">
                  <a:buNone/>
                </a:pPr>
                <a:r>
                  <a:rPr lang="hu-HU" sz="1800" dirty="0"/>
                  <a:t>9-</a:t>
                </a:r>
              </a:p>
            </p:txBody>
          </p:sp>
        </mc:Choice>
        <mc:Fallback>
          <p:sp>
            <p:nvSpPr>
              <p:cNvPr id="9" name="Tartalom helye 8">
                <a:extLst>
                  <a:ext uri="{FF2B5EF4-FFF2-40B4-BE49-F238E27FC236}">
                    <a16:creationId xmlns:a16="http://schemas.microsoft.com/office/drawing/2014/main" id="{FED246F8-82C7-D23E-1D93-B8B493E66F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767155"/>
                <a:ext cx="10363826" cy="4982966"/>
              </a:xfrm>
              <a:blipFill>
                <a:blip r:embed="rId2"/>
                <a:stretch>
                  <a:fillRect l="-529" b="-159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0FD7AAB8-90DC-DCCD-6F8E-76C927A028E9}"/>
                  </a:ext>
                </a:extLst>
              </p:cNvPr>
              <p:cNvSpPr txBox="1"/>
              <p:nvPr/>
            </p:nvSpPr>
            <p:spPr>
              <a:xfrm>
                <a:off x="1171254" y="5442735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0,79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0FD7AAB8-90DC-DCCD-6F8E-76C927A02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254" y="5442735"/>
                <a:ext cx="93494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Szövegdoboz 12">
                <a:extLst>
                  <a:ext uri="{FF2B5EF4-FFF2-40B4-BE49-F238E27FC236}">
                    <a16:creationId xmlns:a16="http://schemas.microsoft.com/office/drawing/2014/main" id="{8BDD06F9-9D14-5CBB-2E55-DF9A72377383}"/>
                  </a:ext>
                </a:extLst>
              </p:cNvPr>
              <p:cNvSpPr txBox="1"/>
              <p:nvPr/>
            </p:nvSpPr>
            <p:spPr>
              <a:xfrm>
                <a:off x="1171253" y="2708097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0,13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3" name="Szövegdoboz 12">
                <a:extLst>
                  <a:ext uri="{FF2B5EF4-FFF2-40B4-BE49-F238E27FC236}">
                    <a16:creationId xmlns:a16="http://schemas.microsoft.com/office/drawing/2014/main" id="{8BDD06F9-9D14-5CBB-2E55-DF9A72377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253" y="2708097"/>
                <a:ext cx="93494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4BB2B84E-641B-90E2-67B0-1A91C1AE9059}"/>
                  </a:ext>
                </a:extLst>
              </p:cNvPr>
              <p:cNvSpPr txBox="1"/>
              <p:nvPr/>
            </p:nvSpPr>
            <p:spPr>
              <a:xfrm>
                <a:off x="1272283" y="2708097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0,16;0,13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4" name="Szövegdoboz 13">
                <a:extLst>
                  <a:ext uri="{FF2B5EF4-FFF2-40B4-BE49-F238E27FC236}">
                    <a16:creationId xmlns:a16="http://schemas.microsoft.com/office/drawing/2014/main" id="{4BB2B84E-641B-90E2-67B0-1A91C1AE9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83" y="2708097"/>
                <a:ext cx="934949" cy="369332"/>
              </a:xfrm>
              <a:prstGeom prst="rect">
                <a:avLst/>
              </a:prstGeom>
              <a:blipFill>
                <a:blip r:embed="rId5"/>
                <a:stretch>
                  <a:fillRect r="-3006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4288E2EB-5B63-A623-C245-41D7E836E0C9}"/>
                  </a:ext>
                </a:extLst>
              </p:cNvPr>
              <p:cNvSpPr txBox="1"/>
              <p:nvPr/>
            </p:nvSpPr>
            <p:spPr>
              <a:xfrm>
                <a:off x="1160978" y="4996383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0,64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5" name="Szövegdoboz 14">
                <a:extLst>
                  <a:ext uri="{FF2B5EF4-FFF2-40B4-BE49-F238E27FC236}">
                    <a16:creationId xmlns:a16="http://schemas.microsoft.com/office/drawing/2014/main" id="{4288E2EB-5B63-A623-C245-41D7E836E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978" y="4996383"/>
                <a:ext cx="93494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Szövegdoboz 15">
                <a:extLst>
                  <a:ext uri="{FF2B5EF4-FFF2-40B4-BE49-F238E27FC236}">
                    <a16:creationId xmlns:a16="http://schemas.microsoft.com/office/drawing/2014/main" id="{D7D678D2-3853-C91C-AA46-933B967D74C4}"/>
                  </a:ext>
                </a:extLst>
              </p:cNvPr>
              <p:cNvSpPr txBox="1"/>
              <p:nvPr/>
            </p:nvSpPr>
            <p:spPr>
              <a:xfrm>
                <a:off x="1150703" y="3632207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0,39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6" name="Szövegdoboz 15">
                <a:extLst>
                  <a:ext uri="{FF2B5EF4-FFF2-40B4-BE49-F238E27FC236}">
                    <a16:creationId xmlns:a16="http://schemas.microsoft.com/office/drawing/2014/main" id="{D7D678D2-3853-C91C-AA46-933B967D7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703" y="3632207"/>
                <a:ext cx="93494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E64F54C0-6FAF-5BB2-E46D-B4D4ADDF8609}"/>
                  </a:ext>
                </a:extLst>
              </p:cNvPr>
              <p:cNvSpPr txBox="1"/>
              <p:nvPr/>
            </p:nvSpPr>
            <p:spPr>
              <a:xfrm>
                <a:off x="1150702" y="3154740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0,20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E64F54C0-6FAF-5BB2-E46D-B4D4ADDF86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702" y="3154740"/>
                <a:ext cx="93494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Szövegdoboz 17">
                <a:extLst>
                  <a:ext uri="{FF2B5EF4-FFF2-40B4-BE49-F238E27FC236}">
                    <a16:creationId xmlns:a16="http://schemas.microsoft.com/office/drawing/2014/main" id="{016FDECC-4CA1-9FC5-7164-680333B332E2}"/>
                  </a:ext>
                </a:extLst>
              </p:cNvPr>
              <p:cNvSpPr txBox="1"/>
              <p:nvPr/>
            </p:nvSpPr>
            <p:spPr>
              <a:xfrm>
                <a:off x="1171253" y="5909035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0,89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8" name="Szövegdoboz 17">
                <a:extLst>
                  <a:ext uri="{FF2B5EF4-FFF2-40B4-BE49-F238E27FC236}">
                    <a16:creationId xmlns:a16="http://schemas.microsoft.com/office/drawing/2014/main" id="{016FDECC-4CA1-9FC5-7164-680333B332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253" y="5909035"/>
                <a:ext cx="93494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4B205810-9585-CC44-456D-B7D4685D8A4B}"/>
                  </a:ext>
                </a:extLst>
              </p:cNvPr>
              <p:cNvSpPr txBox="1"/>
              <p:nvPr/>
            </p:nvSpPr>
            <p:spPr>
              <a:xfrm>
                <a:off x="1138712" y="4540057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0,53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19" name="Szövegdoboz 18">
                <a:extLst>
                  <a:ext uri="{FF2B5EF4-FFF2-40B4-BE49-F238E27FC236}">
                    <a16:creationId xmlns:a16="http://schemas.microsoft.com/office/drawing/2014/main" id="{4B205810-9585-CC44-456D-B7D4685D8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12" y="4540057"/>
                <a:ext cx="93494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38C7D976-7B5D-3EB1-8A69-B37FEDB69267}"/>
                  </a:ext>
                </a:extLst>
              </p:cNvPr>
              <p:cNvSpPr txBox="1"/>
              <p:nvPr/>
            </p:nvSpPr>
            <p:spPr>
              <a:xfrm>
                <a:off x="1272282" y="5437281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0,71;0,79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0" name="Szövegdoboz 19">
                <a:extLst>
                  <a:ext uri="{FF2B5EF4-FFF2-40B4-BE49-F238E27FC236}">
                    <a16:creationId xmlns:a16="http://schemas.microsoft.com/office/drawing/2014/main" id="{38C7D976-7B5D-3EB1-8A69-B37FEDB69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282" y="5437281"/>
                <a:ext cx="934949" cy="369332"/>
              </a:xfrm>
              <a:prstGeom prst="rect">
                <a:avLst/>
              </a:prstGeom>
              <a:blipFill>
                <a:blip r:embed="rId11"/>
                <a:stretch>
                  <a:fillRect r="-3006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3E984AAB-340E-1CD7-5A23-3BF8C8CB40A8}"/>
                  </a:ext>
                </a:extLst>
              </p:cNvPr>
              <p:cNvSpPr txBox="1"/>
              <p:nvPr/>
            </p:nvSpPr>
            <p:spPr>
              <a:xfrm>
                <a:off x="1136372" y="4078850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0,42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1" name="Szövegdoboz 20">
                <a:extLst>
                  <a:ext uri="{FF2B5EF4-FFF2-40B4-BE49-F238E27FC236}">
                    <a16:creationId xmlns:a16="http://schemas.microsoft.com/office/drawing/2014/main" id="{3E984AAB-340E-1CD7-5A23-3BF8C8CB4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372" y="4078850"/>
                <a:ext cx="934949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5CA14240-D6D0-982B-0345-1F92FA25E57C}"/>
                  </a:ext>
                </a:extLst>
              </p:cNvPr>
              <p:cNvSpPr txBox="1"/>
              <p:nvPr/>
            </p:nvSpPr>
            <p:spPr>
              <a:xfrm>
                <a:off x="974785" y="2250059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2" name="Szövegdoboz 21">
                <a:extLst>
                  <a:ext uri="{FF2B5EF4-FFF2-40B4-BE49-F238E27FC236}">
                    <a16:creationId xmlns:a16="http://schemas.microsoft.com/office/drawing/2014/main" id="{5CA14240-D6D0-982B-0345-1F92FA25E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785" y="2250059"/>
                <a:ext cx="934949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3BDB0F66-BBA6-2CF0-E415-FB95A2B73B24}"/>
                  </a:ext>
                </a:extLst>
              </p:cNvPr>
              <p:cNvSpPr txBox="1"/>
              <p:nvPr/>
            </p:nvSpPr>
            <p:spPr>
              <a:xfrm>
                <a:off x="963250" y="6357753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3BDB0F66-BBA6-2CF0-E415-FB95A2B73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250" y="6357753"/>
                <a:ext cx="934949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zövegdoboz 28">
            <a:extLst>
              <a:ext uri="{FF2B5EF4-FFF2-40B4-BE49-F238E27FC236}">
                <a16:creationId xmlns:a16="http://schemas.microsoft.com/office/drawing/2014/main" id="{91C8346E-D559-B19C-F851-2E738C4FCFB7}"/>
              </a:ext>
            </a:extLst>
          </p:cNvPr>
          <p:cNvSpPr txBox="1"/>
          <p:nvPr/>
        </p:nvSpPr>
        <p:spPr>
          <a:xfrm>
            <a:off x="7387118" y="2247213"/>
            <a:ext cx="3287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Amelyik listába több kulcs is</a:t>
            </a:r>
          </a:p>
          <a:p>
            <a:r>
              <a:rPr lang="hu-HU" dirty="0"/>
              <a:t>kerül, ott mindig a lista elejére</a:t>
            </a:r>
          </a:p>
          <a:p>
            <a:r>
              <a:rPr lang="hu-HU" dirty="0"/>
              <a:t>szúrjuk be az új elemet, majd lerendezzük a listákat: Mivel L</a:t>
            </a:r>
          </a:p>
          <a:p>
            <a:r>
              <a:rPr lang="hu-HU" dirty="0"/>
              <a:t>S1L, az elejére a legegyszerűbb beszúrni.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6E54C3B1-9B62-ACE6-5C2E-1EE7246DC3DE}"/>
                  </a:ext>
                </a:extLst>
              </p:cNvPr>
              <p:cNvSpPr txBox="1"/>
              <p:nvPr/>
            </p:nvSpPr>
            <p:spPr>
              <a:xfrm>
                <a:off x="3553145" y="2708097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0,13;0,16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1" name="Szövegdoboz 30">
                <a:extLst>
                  <a:ext uri="{FF2B5EF4-FFF2-40B4-BE49-F238E27FC236}">
                    <a16:creationId xmlns:a16="http://schemas.microsoft.com/office/drawing/2014/main" id="{6E54C3B1-9B62-ACE6-5C2E-1EE7246DC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145" y="2708097"/>
                <a:ext cx="934949" cy="369332"/>
              </a:xfrm>
              <a:prstGeom prst="rect">
                <a:avLst/>
              </a:prstGeom>
              <a:blipFill>
                <a:blip r:embed="rId15"/>
                <a:stretch>
                  <a:fillRect r="-712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5B0E0D8E-1905-B4C2-7629-29B28012AE58}"/>
                  </a:ext>
                </a:extLst>
              </p:cNvPr>
              <p:cNvSpPr txBox="1"/>
              <p:nvPr/>
            </p:nvSpPr>
            <p:spPr>
              <a:xfrm>
                <a:off x="3553145" y="5437281"/>
                <a:ext cx="934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⟨"/>
                          <m:endChr m:val="⟩"/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0,71;0,79</m:t>
                          </m:r>
                        </m:e>
                      </m:d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32" name="Szövegdoboz 31">
                <a:extLst>
                  <a:ext uri="{FF2B5EF4-FFF2-40B4-BE49-F238E27FC236}">
                    <a16:creationId xmlns:a16="http://schemas.microsoft.com/office/drawing/2014/main" id="{5B0E0D8E-1905-B4C2-7629-29B28012A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145" y="5437281"/>
                <a:ext cx="934949" cy="369332"/>
              </a:xfrm>
              <a:prstGeom prst="rect">
                <a:avLst/>
              </a:prstGeom>
              <a:blipFill>
                <a:blip r:embed="rId16"/>
                <a:stretch>
                  <a:fillRect r="-7124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2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CA1E94-97E7-9B92-C93B-C70F9DAF1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Lejátszás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458E562D-4824-EA9D-4CC4-E081EA82A31E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cap="none" dirty="0"/>
                  <a:t>A végeredmény így tehát: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hu-HU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42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53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64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71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;0,7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;0,</m:t>
                          </m:r>
                          <m:r>
                            <a:rPr lang="hu-HU" b="0" i="1" cap="none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89</m:t>
                          </m:r>
                        </m:e>
                      </m:d>
                    </m:oMath>
                  </m:oMathPara>
                </a14:m>
                <a:endParaRPr lang="hu-HU" cap="none" dirty="0"/>
              </a:p>
              <a:p>
                <a:pPr marL="0" indent="0">
                  <a:buNone/>
                </a:pPr>
                <a:endParaRPr lang="hu-HU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458E562D-4824-EA9D-4CC4-E081EA82A3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64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37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851DAA-84C1-ED27-3E4B-20A95BF10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Műveletigénye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0A5A368-1CCB-D2E7-49F6-76E08D1BB02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cap="none" dirty="0"/>
              <a:t>Minimális: </a:t>
            </a:r>
            <a:r>
              <a:rPr lang="el-GR" cap="none" dirty="0"/>
              <a:t>Θ(</a:t>
            </a:r>
            <a:r>
              <a:rPr lang="hu-HU" cap="none" dirty="0"/>
              <a:t>n)</a:t>
            </a:r>
          </a:p>
          <a:p>
            <a:r>
              <a:rPr lang="hu-HU" cap="none" dirty="0"/>
              <a:t>Maximális: </a:t>
            </a:r>
            <a:r>
              <a:rPr lang="el-GR" cap="none" dirty="0"/>
              <a:t>Θ(</a:t>
            </a:r>
            <a:r>
              <a:rPr lang="hu-HU" cap="none" dirty="0"/>
              <a:t>n</a:t>
            </a:r>
            <a:r>
              <a:rPr lang="hu-HU" cap="none" baseline="30000" dirty="0"/>
              <a:t>2</a:t>
            </a:r>
            <a:r>
              <a:rPr lang="hu-HU" cap="none" dirty="0"/>
              <a:t>)</a:t>
            </a:r>
          </a:p>
          <a:p>
            <a:r>
              <a:rPr lang="hu-HU" cap="none" dirty="0"/>
              <a:t>Átlagos: </a:t>
            </a:r>
            <a:r>
              <a:rPr lang="el-GR" cap="none" dirty="0"/>
              <a:t>Θ(</a:t>
            </a:r>
            <a:r>
              <a:rPr lang="hu-HU" cap="none" dirty="0"/>
              <a:t>n)</a:t>
            </a:r>
          </a:p>
          <a:p>
            <a:endParaRPr lang="hu-HU" cap="none" dirty="0"/>
          </a:p>
          <a:p>
            <a:r>
              <a:rPr lang="hu-HU" cap="none" dirty="0"/>
              <a:t>A maximális műveletigényt tudjuk aszimptotikusan csökkenteni, ha beszúró rendezés helyett összefésülő rendezést használunk. Ekkor a legrosszabb futási idő </a:t>
            </a:r>
            <a:r>
              <a:rPr lang="el-GR" cap="none" dirty="0"/>
              <a:t>Θ(</a:t>
            </a:r>
            <a:r>
              <a:rPr lang="hu-HU" cap="none" dirty="0"/>
              <a:t>n log n) lesz.</a:t>
            </a:r>
          </a:p>
          <a:p>
            <a:endParaRPr lang="hu-HU" cap="none" dirty="0"/>
          </a:p>
        </p:txBody>
      </p:sp>
    </p:spTree>
    <p:extLst>
      <p:ext uri="{BB962C8B-B14F-4D97-AF65-F5344CB8AC3E}">
        <p14:creationId xmlns:p14="http://schemas.microsoft.com/office/powerpoint/2010/main" val="33668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7D5258-AF48-514F-88F1-4CEFD80AB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STabilitása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97B6CB-2F2A-FB0D-5A64-4A4616268B2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cap="none" dirty="0"/>
              <a:t>Stabilitás: Egy rendezés stabil, ha nem változtatja meg az egyenlő kulcsú elemek egymáshoz viszonyított sorrendjét.</a:t>
            </a:r>
          </a:p>
          <a:p>
            <a:r>
              <a:rPr lang="hu-HU" cap="none" dirty="0"/>
              <a:t>Az eredeti implementációban S1L típusú listákat használva valósítjuk meg a rendezést. Emiatt azonban nem lesz stabil az algoritmus. Ezt könnyedén ki tudjuk küszöbölni, ha S2L listákat használunk, hiszen ott az új elem befűzése a lista végére sokkal hatékonyabb.</a:t>
            </a:r>
            <a:br>
              <a:rPr lang="hu-HU" cap="none" dirty="0"/>
            </a:br>
            <a:r>
              <a:rPr lang="hu-HU" cap="none" dirty="0"/>
              <a:t>Ezek után mivel mindig a segédlisták végére fűzzük be az elemeket, bármilyen stabil rendezés (</a:t>
            </a:r>
            <a:r>
              <a:rPr lang="hu-HU" cap="none" dirty="0" err="1"/>
              <a:t>merge</a:t>
            </a:r>
            <a:r>
              <a:rPr lang="hu-HU" cap="none" dirty="0"/>
              <a:t> sort, </a:t>
            </a:r>
            <a:r>
              <a:rPr lang="hu-HU" cap="none" dirty="0" err="1"/>
              <a:t>insertion</a:t>
            </a:r>
            <a:r>
              <a:rPr lang="hu-HU" cap="none" dirty="0"/>
              <a:t> sort) garantálni fogja a stabil működését ennek a javított edény rendezésnek is.</a:t>
            </a:r>
          </a:p>
          <a:p>
            <a:endParaRPr lang="hu-HU" cap="none" dirty="0"/>
          </a:p>
        </p:txBody>
      </p:sp>
    </p:spTree>
    <p:extLst>
      <p:ext uri="{BB962C8B-B14F-4D97-AF65-F5344CB8AC3E}">
        <p14:creationId xmlns:p14="http://schemas.microsoft.com/office/powerpoint/2010/main" val="2683696780"/>
      </p:ext>
    </p:extLst>
  </p:cSld>
  <p:clrMapOvr>
    <a:masterClrMapping/>
  </p:clrMapOvr>
</p:sld>
</file>

<file path=ppt/theme/theme1.xml><?xml version="1.0" encoding="utf-8"?>
<a:theme xmlns:a="http://schemas.openxmlformats.org/drawingml/2006/main" name="Cseppecske">
  <a:themeElements>
    <a:clrScheme name="Cseppecsk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Cseppecsk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seppecsk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TM04033925[[fn=Cseppecske]]</Template>
  <TotalTime>876</TotalTime>
  <Words>238</Words>
  <Application>Microsoft Office PowerPoint</Application>
  <PresentationFormat>Szélesvásznú</PresentationFormat>
  <Paragraphs>49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Tw Cen MT</vt:lpstr>
      <vt:lpstr>Cseppecske</vt:lpstr>
      <vt:lpstr>Edényrendezés</vt:lpstr>
      <vt:lpstr>Algoritmus</vt:lpstr>
      <vt:lpstr>Lejátszás</vt:lpstr>
      <vt:lpstr>Lejátszás</vt:lpstr>
      <vt:lpstr>Lejátszás</vt:lpstr>
      <vt:lpstr>Műveletigénye</vt:lpstr>
      <vt:lpstr>STabilitása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Edényrendezés</dc:title>
  <dc:creator>zsofia.kecso@gmail.com</dc:creator>
  <cp:lastModifiedBy>zsofia.kecso@gmail.com</cp:lastModifiedBy>
  <cp:revision>3</cp:revision>
  <dcterms:created xsi:type="dcterms:W3CDTF">2022-06-21T22:10:35Z</dcterms:created>
  <dcterms:modified xsi:type="dcterms:W3CDTF">2022-06-22T12:46:41Z</dcterms:modified>
</cp:coreProperties>
</file>