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61" r:id="rId4"/>
    <p:sldId id="262" r:id="rId5"/>
    <p:sldId id="263" r:id="rId6"/>
    <p:sldId id="265" r:id="rId7"/>
    <p:sldId id="290" r:id="rId8"/>
    <p:sldId id="266" r:id="rId9"/>
    <p:sldId id="276" r:id="rId10"/>
    <p:sldId id="269" r:id="rId11"/>
    <p:sldId id="267" r:id="rId12"/>
    <p:sldId id="286" r:id="rId13"/>
    <p:sldId id="292" r:id="rId14"/>
    <p:sldId id="271" r:id="rId15"/>
    <p:sldId id="281" r:id="rId16"/>
    <p:sldId id="287" r:id="rId17"/>
    <p:sldId id="288" r:id="rId18"/>
    <p:sldId id="291" r:id="rId19"/>
    <p:sldId id="258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9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2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A84D6-6C4B-4FB1-8D1D-BC5C96F64032}" type="datetimeFigureOut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0CD2A-B3D6-4BD6-80C5-1A5AD9F60EB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0CD2A-B3D6-4BD6-80C5-1A5AD9F60EB1}" type="slidenum">
              <a:rPr lang="hu-HU" smtClean="0"/>
              <a:pPr/>
              <a:t>17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067751-816C-40F4-8804-E1877BEEB2B4}" type="datetime1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37B387-1CF7-4B83-8EA2-C6EAE5ADCD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CC8BC3-A35B-4E0E-94EE-72387AF0A7D7}" type="datetime1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37B387-1CF7-4B83-8EA2-C6EAE5ADCDF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77E5C-35E5-4C35-85C0-A78BE98ACDC8}" type="datetime1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37B387-1CF7-4B83-8EA2-C6EAE5ADCD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B1E5E-8D00-429D-91E4-BCE5F0E63F1F}" type="datetime1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37B387-1CF7-4B83-8EA2-C6EAE5ADCD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5ED6CD-F482-4911-9479-E9AE83716082}" type="datetime1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244408" y="6407944"/>
            <a:ext cx="720080" cy="365125"/>
          </a:xfrm>
        </p:spPr>
        <p:txBody>
          <a:bodyPr/>
          <a:lstStyle>
            <a:extLst/>
          </a:lstStyle>
          <a:p>
            <a:fld id="{E037B387-1CF7-4B83-8EA2-C6EAE5ADCDF0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DC760-D4CD-4D29-AACF-66498B38A6EB}" type="datetime1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4A86D6-34DF-4C68-AF2B-F62ECEEFFB7F}" type="datetime1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37B387-1CF7-4B83-8EA2-C6EAE5ADCDF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F6B6B-0CFE-4228-B6DC-93BF5240B527}" type="datetime1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37B387-1CF7-4B83-8EA2-C6EAE5ADCDF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766BCB-2984-4082-8C61-A488A5AE351E}" type="datetime1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37B387-1CF7-4B83-8EA2-C6EAE5ADCD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9C09BA-9ABF-4E2D-92A0-C0159DBA7DA2}" type="datetime1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37B387-1CF7-4B83-8EA2-C6EAE5ADCDF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9B4E3D-C19E-4A27-BF29-AA2A1551C275}" type="datetime1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37B387-1CF7-4B83-8EA2-C6EAE5ADCD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C85CA3-BA40-4046-BF03-2169E710BB69}" type="datetime1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37B387-1CF7-4B83-8EA2-C6EAE5ADCDF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D0DC760-D4CD-4D29-AACF-66498B38A6EB}" type="datetime1">
              <a:rPr lang="hu-HU" smtClean="0"/>
              <a:pPr/>
              <a:t>2017.01.25.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037B387-1CF7-4B83-8EA2-C6EAE5ADCDF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index.hu/tudomany/2016/12/06/pisa_felmeres_eredmenyek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hyperlink" Target="http://csunplugged.org/" TargetMode="External"/><Relationship Id="rId5" Type="http://schemas.openxmlformats.org/officeDocument/2006/relationships/hyperlink" Target="https://www.elte.hu/file/ELTE_IFT_helyzet.pdf" TargetMode="External"/><Relationship Id="rId4" Type="http://schemas.openxmlformats.org/officeDocument/2006/relationships/hyperlink" Target="http://ivsz.hu/wp-content/uploads/2016/10/magyarorszag-digitalis-oktatasi-strategiaja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sunplugged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3068960"/>
            <a:ext cx="7772400" cy="1829761"/>
          </a:xfrm>
        </p:spPr>
        <p:txBody>
          <a:bodyPr/>
          <a:lstStyle/>
          <a:p>
            <a:r>
              <a:rPr lang="hu-HU" dirty="0" smtClean="0">
                <a:latin typeface="Algerian" pitchFamily="82" charset="0"/>
              </a:rPr>
              <a:t>CS UNPLUGGED </a:t>
            </a:r>
            <a:br>
              <a:rPr lang="hu-HU" dirty="0" smtClean="0">
                <a:latin typeface="Algerian" pitchFamily="82" charset="0"/>
              </a:rPr>
            </a:br>
            <a:r>
              <a:rPr lang="hu-HU" dirty="0" smtClean="0">
                <a:latin typeface="Algerian" pitchFamily="82" charset="0"/>
              </a:rPr>
              <a:t>a felsőoktatásban</a:t>
            </a:r>
            <a:endParaRPr lang="hu-HU" dirty="0">
              <a:latin typeface="Algerian" pitchFamily="82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5589240"/>
            <a:ext cx="7772400" cy="1055688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solidFill>
                  <a:schemeClr val="bg1"/>
                </a:solidFill>
                <a:latin typeface="Baskerville Old Face" pitchFamily="18" charset="0"/>
              </a:rPr>
              <a:t>Kovácsné Pusztai Kinga</a:t>
            </a:r>
          </a:p>
          <a:p>
            <a:r>
              <a:rPr lang="hu-HU" sz="1900" b="1" dirty="0" err="1" smtClean="0">
                <a:solidFill>
                  <a:schemeClr val="bg1"/>
                </a:solidFill>
              </a:rPr>
              <a:t>kinga</a:t>
            </a:r>
            <a:r>
              <a:rPr lang="hu-HU" sz="1900" b="1" dirty="0" smtClean="0">
                <a:solidFill>
                  <a:schemeClr val="bg1"/>
                </a:solidFill>
              </a:rPr>
              <a:t>@</a:t>
            </a:r>
            <a:r>
              <a:rPr lang="hu-HU" sz="1900" b="1" dirty="0" err="1" smtClean="0">
                <a:solidFill>
                  <a:schemeClr val="bg1"/>
                </a:solidFill>
              </a:rPr>
              <a:t>inf.elte.hu</a:t>
            </a:r>
            <a:endParaRPr lang="hu-HU" sz="1900" b="1" dirty="0">
              <a:solidFill>
                <a:schemeClr val="bg1"/>
              </a:solidFill>
            </a:endParaRPr>
          </a:p>
        </p:txBody>
      </p:sp>
      <p:pic>
        <p:nvPicPr>
          <p:cNvPr id="5" name="Kép 4" descr="6wordle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1560" y="260648"/>
            <a:ext cx="8022332" cy="27931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Digitális </a:t>
            </a:r>
            <a:r>
              <a:rPr lang="hu-HU" b="1" dirty="0">
                <a:solidFill>
                  <a:schemeClr val="accent5">
                    <a:lumMod val="50000"/>
                  </a:schemeClr>
                </a:solidFill>
              </a:rPr>
              <a:t>oktatási </a:t>
            </a: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stratégia</a:t>
            </a:r>
            <a:r>
              <a:rPr lang="hu-HU" b="1" baseline="30000" dirty="0" smtClean="0">
                <a:solidFill>
                  <a:schemeClr val="accent5">
                    <a:lumMod val="50000"/>
                  </a:schemeClr>
                </a:solidFill>
              </a:rPr>
              <a:t>5</a:t>
            </a:r>
            <a:endParaRPr lang="hu-HU" b="1" baseline="30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Ambiciózus tervek</a:t>
            </a:r>
          </a:p>
          <a:p>
            <a:pPr lvl="1"/>
            <a:r>
              <a:rPr lang="hu-HU" dirty="0" smtClean="0"/>
              <a:t>A digitális eszközök mindennapos használatát illetve az új típusú számítógépes gondolkodást és szemléletmódot néhány éven belül be kell vinni a tantermekbe.</a:t>
            </a:r>
          </a:p>
          <a:p>
            <a:r>
              <a:rPr lang="hu-HU" dirty="0" smtClean="0"/>
              <a:t>Cél: minden magyar embernek lehetősége legyen az alapszintű digitális írástudás elsajátítására térítésmentes képzéseken</a:t>
            </a:r>
          </a:p>
          <a:p>
            <a:r>
              <a:rPr lang="hu-HU" dirty="0" smtClean="0"/>
              <a:t>Négy pilléreként:</a:t>
            </a:r>
          </a:p>
          <a:p>
            <a:pPr lvl="1"/>
            <a:r>
              <a:rPr lang="hu-HU" dirty="0" smtClean="0"/>
              <a:t>A köznevelésben: a digitális kompetencia fejlesztés hangsúlyos prioritássá válik</a:t>
            </a:r>
          </a:p>
          <a:p>
            <a:pPr lvl="1"/>
            <a:r>
              <a:rPr lang="hu-HU" dirty="0" smtClean="0"/>
              <a:t>A szakképzésben: az adott szakmák kapcsán beépül a szakmára jellemző, korszerű digitális tudás</a:t>
            </a:r>
          </a:p>
          <a:p>
            <a:pPr lvl="1"/>
            <a:r>
              <a:rPr lang="hu-HU" dirty="0" smtClean="0"/>
              <a:t>A felsőoktatásban: az online tanulói terek előtérbe kerülnek</a:t>
            </a:r>
          </a:p>
          <a:p>
            <a:pPr lvl="1"/>
            <a:r>
              <a:rPr lang="hu-HU" dirty="0" smtClean="0"/>
              <a:t>A felnőttkori tanulásban: megjelenik és széles körben elterjesztésre kerül az e-</a:t>
            </a:r>
            <a:r>
              <a:rPr lang="hu-HU" dirty="0" err="1" smtClean="0"/>
              <a:t>learning</a:t>
            </a: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55600" indent="-246063">
              <a:buFont typeface="+mj-lt"/>
              <a:buAutoNum type="arabicPeriod"/>
            </a:pPr>
            <a:r>
              <a:rPr lang="hu-HU" dirty="0" smtClean="0"/>
              <a:t>Tanárképzésben</a:t>
            </a:r>
          </a:p>
          <a:p>
            <a:pPr marL="850392" lvl="1" indent="-457200">
              <a:buFont typeface="+mj-lt"/>
              <a:buAutoNum type="alphaUcPeriod"/>
            </a:pPr>
            <a:r>
              <a:rPr lang="hu-HU" dirty="0" smtClean="0"/>
              <a:t>Informatika tanár:</a:t>
            </a:r>
          </a:p>
          <a:p>
            <a:pPr lvl="2"/>
            <a:r>
              <a:rPr lang="hu-HU" dirty="0" smtClean="0"/>
              <a:t>Módszertani tantárgyakban</a:t>
            </a:r>
          </a:p>
          <a:p>
            <a:pPr lvl="2"/>
            <a:r>
              <a:rPr lang="hu-HU" dirty="0" err="1" smtClean="0"/>
              <a:t>Hangúlyosan</a:t>
            </a:r>
            <a:endParaRPr lang="hu-HU" dirty="0" smtClean="0"/>
          </a:p>
          <a:p>
            <a:pPr marL="850392" lvl="1" indent="-457200">
              <a:buFont typeface="+mj-lt"/>
              <a:buAutoNum type="alphaUcPeriod"/>
            </a:pPr>
            <a:r>
              <a:rPr lang="hu-HU" dirty="0" smtClean="0"/>
              <a:t>Nem informatika </a:t>
            </a:r>
            <a:r>
              <a:rPr lang="hu-HU" dirty="0" smtClean="0"/>
              <a:t>tanár</a:t>
            </a:r>
            <a:endParaRPr lang="hu-HU" dirty="0" smtClean="0"/>
          </a:p>
          <a:p>
            <a:pPr lvl="2"/>
            <a:r>
              <a:rPr lang="hu-HU" dirty="0" smtClean="0"/>
              <a:t>DOS</a:t>
            </a:r>
          </a:p>
          <a:p>
            <a:pPr lvl="2"/>
            <a:r>
              <a:rPr lang="hu-HU" dirty="0" smtClean="0"/>
              <a:t>Érintőlegesen </a:t>
            </a:r>
            <a:endParaRPr lang="hu-HU" dirty="0" smtClean="0"/>
          </a:p>
          <a:p>
            <a:pPr marL="355600" indent="-246063">
              <a:buFont typeface="+mj-lt"/>
              <a:buAutoNum type="arabicPeriod"/>
            </a:pPr>
            <a:r>
              <a:rPr lang="hu-HU" dirty="0" smtClean="0"/>
              <a:t>Tanítóképzésben</a:t>
            </a:r>
          </a:p>
          <a:p>
            <a:pPr lvl="1"/>
            <a:r>
              <a:rPr lang="hu-HU" dirty="0" smtClean="0"/>
              <a:t>Hangsúlyosan</a:t>
            </a:r>
          </a:p>
          <a:p>
            <a:pPr marL="355600" indent="-246063">
              <a:buFont typeface="+mj-lt"/>
              <a:buAutoNum type="arabicPeriod"/>
            </a:pPr>
            <a:r>
              <a:rPr lang="hu-HU" dirty="0" smtClean="0"/>
              <a:t>PTI szakosoknál</a:t>
            </a:r>
          </a:p>
          <a:p>
            <a:pPr lvl="1"/>
            <a:r>
              <a:rPr lang="hu-HU" dirty="0" smtClean="0"/>
              <a:t>Online segédanyagként </a:t>
            </a:r>
          </a:p>
          <a:p>
            <a:pPr lvl="1"/>
            <a:r>
              <a:rPr lang="hu-HU" dirty="0" smtClean="0"/>
              <a:t>Programozással </a:t>
            </a:r>
            <a:r>
              <a:rPr lang="hu-HU" dirty="0" smtClean="0"/>
              <a:t>kiegészítve</a:t>
            </a:r>
          </a:p>
          <a:p>
            <a:pPr lvl="1"/>
            <a:r>
              <a:rPr lang="hu-HU" dirty="0" err="1" smtClean="0"/>
              <a:t>Speckoll</a:t>
            </a:r>
            <a:r>
              <a:rPr lang="hu-HU" dirty="0" smtClean="0"/>
              <a:t>.</a:t>
            </a:r>
            <a:endParaRPr lang="hu-HU" dirty="0" smtClean="0"/>
          </a:p>
          <a:p>
            <a:pPr marL="355600" indent="-246063">
              <a:buFont typeface="+mj-lt"/>
              <a:buAutoNum type="arabicPeriod"/>
            </a:pPr>
            <a:r>
              <a:rPr lang="hu-HU" dirty="0" smtClean="0"/>
              <a:t>Bármely egyéb felsőoktatási képzésben</a:t>
            </a:r>
          </a:p>
          <a:p>
            <a:pPr lvl="1"/>
            <a:r>
              <a:rPr lang="hu-HU" dirty="0" smtClean="0"/>
              <a:t>Számítógépes gondolkodás </a:t>
            </a:r>
            <a:r>
              <a:rPr lang="hu-HU" dirty="0" err="1" smtClean="0"/>
              <a:t>kurzurson</a:t>
            </a:r>
            <a:endParaRPr lang="hu-HU" dirty="0" smtClean="0"/>
          </a:p>
          <a:p>
            <a:endParaRPr lang="hu-HU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CS </a:t>
            </a:r>
            <a:r>
              <a:rPr lang="hu-HU" dirty="0" err="1" smtClean="0"/>
              <a:t>Unplugged</a:t>
            </a:r>
            <a:r>
              <a:rPr lang="hu-HU" dirty="0" smtClean="0"/>
              <a:t> megjelenése a felsőoktatásban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Melyik számra gondoltál (1-100 között)?</a:t>
            </a:r>
          </a:p>
          <a:p>
            <a:pPr lvl="1"/>
            <a:r>
              <a:rPr lang="hu-HU" dirty="0" smtClean="0"/>
              <a:t>Mondd meg, melyik kártyán szerepel és én megmondom, melyik számra gondoltál.</a:t>
            </a:r>
          </a:p>
          <a:p>
            <a:pPr lvl="2"/>
            <a:r>
              <a:rPr lang="hu-HU" dirty="0" smtClean="0"/>
              <a:t>Kártyák megalkotása programmal (1A, 3)</a:t>
            </a:r>
          </a:p>
          <a:p>
            <a:pPr lvl="2"/>
            <a:r>
              <a:rPr lang="hu-HU" dirty="0" smtClean="0"/>
              <a:t>Játék (1B,  2, 4)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Bináris számok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539552" y="3573016"/>
          <a:ext cx="2520280" cy="144015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3347864" y="3573016"/>
          <a:ext cx="2520280" cy="144015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3347864" y="5229201"/>
          <a:ext cx="2520280" cy="144015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539552" y="5229201"/>
          <a:ext cx="2520280" cy="123442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6084168" y="3130682"/>
          <a:ext cx="2520280" cy="123442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6084168" y="5661248"/>
          <a:ext cx="2520280" cy="102868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áblázat 10"/>
          <p:cNvGraphicFramePr>
            <a:graphicFrameLocks noGrp="1"/>
          </p:cNvGraphicFramePr>
          <p:nvPr/>
        </p:nvGraphicFramePr>
        <p:xfrm>
          <a:off x="6084168" y="4488547"/>
          <a:ext cx="2520280" cy="102868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  <a:gridCol w="315035"/>
              </a:tblGrid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Dia számának hely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92500" lnSpcReduction="20000"/>
          </a:bodyPr>
          <a:lstStyle/>
          <a:p>
            <a:r>
              <a:rPr lang="hu-HU" dirty="0" err="1" smtClean="0"/>
              <a:t>Nim</a:t>
            </a:r>
            <a:r>
              <a:rPr lang="hu-HU" dirty="0" smtClean="0"/>
              <a:t> játék:</a:t>
            </a:r>
          </a:p>
          <a:p>
            <a:pPr lvl="1"/>
            <a:r>
              <a:rPr lang="hu-HU" dirty="0" smtClean="0"/>
              <a:t>Kedvező – veszélyes állapot </a:t>
            </a:r>
          </a:p>
          <a:p>
            <a:pPr lvl="2"/>
            <a:r>
              <a:rPr lang="hu-HU" dirty="0" smtClean="0"/>
              <a:t>Kedvező pl.:1 sor, n1&gt;n2, (2,4,7)</a:t>
            </a:r>
          </a:p>
          <a:p>
            <a:pPr lvl="3"/>
            <a:r>
              <a:rPr lang="hu-HU" dirty="0" smtClean="0"/>
              <a:t>XOR művelettel nem 0 az állás</a:t>
            </a:r>
          </a:p>
          <a:p>
            <a:pPr lvl="2"/>
            <a:r>
              <a:rPr lang="hu-HU" dirty="0" smtClean="0"/>
              <a:t>Veszélyes pl. n1=n2, (7,8,15)</a:t>
            </a:r>
          </a:p>
          <a:p>
            <a:pPr lvl="3"/>
            <a:r>
              <a:rPr lang="hu-HU" dirty="0" smtClean="0"/>
              <a:t>Szimmetrikus helyzet </a:t>
            </a:r>
          </a:p>
          <a:p>
            <a:pPr lvl="1"/>
            <a:r>
              <a:rPr lang="hu-HU" dirty="0" smtClean="0"/>
              <a:t>Pl. 18, 22, 26: mindig lehet nyerni</a:t>
            </a:r>
          </a:p>
          <a:p>
            <a:pPr lvl="1"/>
            <a:r>
              <a:rPr lang="hu-HU" dirty="0" smtClean="0"/>
              <a:t>18=16+2		10010 (byte típusban)</a:t>
            </a:r>
          </a:p>
          <a:p>
            <a:pPr lvl="1"/>
            <a:r>
              <a:rPr lang="hu-HU" dirty="0" smtClean="0"/>
              <a:t>22=16+4+2		10110</a:t>
            </a:r>
          </a:p>
          <a:p>
            <a:pPr lvl="1"/>
            <a:r>
              <a:rPr lang="hu-HU" dirty="0" smtClean="0"/>
              <a:t>26=16+8+2	   XOR	</a:t>
            </a:r>
            <a:r>
              <a:rPr lang="hu-HU" u="sng" dirty="0" smtClean="0"/>
              <a:t>11010</a:t>
            </a:r>
          </a:p>
          <a:p>
            <a:pPr lvl="1">
              <a:buNone/>
            </a:pPr>
            <a:r>
              <a:rPr lang="hu-HU" dirty="0" smtClean="0"/>
              <a:t>	</a:t>
            </a:r>
            <a:r>
              <a:rPr lang="hu-HU" dirty="0" smtClean="0"/>
              <a:t>	</a:t>
            </a:r>
            <a:r>
              <a:rPr lang="hu-HU" dirty="0" smtClean="0"/>
              <a:t>		Állás:	 11110</a:t>
            </a:r>
            <a:r>
              <a:rPr lang="hu-HU" dirty="0" smtClean="0">
                <a:sym typeface="Wingdings" pitchFamily="2" charset="2"/>
              </a:rPr>
              <a:t> 	11010</a:t>
            </a:r>
            <a:endParaRPr lang="hu-HU" dirty="0" smtClean="0"/>
          </a:p>
          <a:p>
            <a:pPr lvl="1">
              <a:buNone/>
            </a:pPr>
            <a:r>
              <a:rPr lang="hu-HU" dirty="0" smtClean="0"/>
              <a:t>						  XOR	</a:t>
            </a:r>
            <a:r>
              <a:rPr lang="hu-HU" u="sng" dirty="0" smtClean="0"/>
              <a:t>11110</a:t>
            </a:r>
          </a:p>
          <a:p>
            <a:pPr lvl="1">
              <a:buNone/>
            </a:pPr>
            <a:r>
              <a:rPr lang="hu-HU" dirty="0" smtClean="0"/>
              <a:t>			ez legyen(26-ból 4 lesz):	00100</a:t>
            </a:r>
          </a:p>
          <a:p>
            <a:pPr lvl="1">
              <a:buNone/>
            </a:pPr>
            <a:r>
              <a:rPr lang="hu-HU" dirty="0" smtClean="0"/>
              <a:t>Konkrét állapok : 1B, 2, 4</a:t>
            </a:r>
          </a:p>
          <a:p>
            <a:pPr lvl="1">
              <a:buNone/>
            </a:pPr>
            <a:r>
              <a:rPr lang="hu-HU" dirty="0" smtClean="0"/>
              <a:t>Általánosítás, programírás: 1A,3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13</a:t>
            </a:fld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Bináris számok</a:t>
            </a:r>
            <a:endParaRPr lang="hu-HU" dirty="0"/>
          </a:p>
        </p:txBody>
      </p:sp>
      <p:pic>
        <p:nvPicPr>
          <p:cNvPr id="5" name="Kép 4"/>
          <p:cNvPicPr/>
          <p:nvPr/>
        </p:nvPicPr>
        <p:blipFill>
          <a:blip r:embed="rId2" cstate="print"/>
          <a:srcRect/>
          <a:stretch/>
        </p:blipFill>
        <p:spPr>
          <a:xfrm>
            <a:off x="6228184" y="1556792"/>
            <a:ext cx="1997571" cy="2016224"/>
          </a:xfrm>
          <a:prstGeom prst="rect">
            <a:avLst/>
          </a:prstGeom>
          <a:ln>
            <a:noFill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85725" cy="1905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85725" cy="1905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85725" cy="190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Barkochba előre (1A, 1B, 4)</a:t>
            </a:r>
          </a:p>
          <a:p>
            <a:pPr lvl="1">
              <a:lnSpc>
                <a:spcPct val="90000"/>
              </a:lnSpc>
            </a:pPr>
            <a:r>
              <a:rPr lang="hu-HU" dirty="0" smtClean="0"/>
              <a:t>Szabály:</a:t>
            </a:r>
          </a:p>
          <a:p>
            <a:pPr lvl="2">
              <a:lnSpc>
                <a:spcPct val="90000"/>
              </a:lnSpc>
            </a:pPr>
            <a:r>
              <a:rPr lang="hu-HU" i="1" dirty="0" smtClean="0"/>
              <a:t>A</a:t>
            </a:r>
            <a:r>
              <a:rPr lang="hu-HU" dirty="0" smtClean="0"/>
              <a:t> gondol egy olimpiai versenyszámra - a </a:t>
            </a:r>
            <a:r>
              <a:rPr lang="hu-HU" i="1" dirty="0" smtClean="0"/>
              <a:t>B</a:t>
            </a:r>
            <a:r>
              <a:rPr lang="hu-HU" dirty="0" smtClean="0"/>
              <a:t> által megadott versenyszámok közül </a:t>
            </a:r>
          </a:p>
          <a:p>
            <a:pPr lvl="2">
              <a:lnSpc>
                <a:spcPct val="90000"/>
              </a:lnSpc>
            </a:pPr>
            <a:r>
              <a:rPr lang="hu-HU" i="1" dirty="0" smtClean="0"/>
              <a:t>B </a:t>
            </a:r>
            <a:r>
              <a:rPr lang="hu-HU" dirty="0" smtClean="0"/>
              <a:t> egyszerre teszi fel az öt kérdést – </a:t>
            </a:r>
            <a:r>
              <a:rPr lang="hu-HU" i="1" dirty="0" smtClean="0"/>
              <a:t>A  </a:t>
            </a:r>
            <a:r>
              <a:rPr lang="hu-HU" dirty="0" smtClean="0"/>
              <a:t>egyszerre válaszol</a:t>
            </a:r>
          </a:p>
          <a:p>
            <a:pPr lvl="2">
              <a:lnSpc>
                <a:spcPct val="90000"/>
              </a:lnSpc>
            </a:pPr>
            <a:r>
              <a:rPr lang="hu-HU" i="1" dirty="0" smtClean="0"/>
              <a:t>B</a:t>
            </a:r>
            <a:r>
              <a:rPr lang="hu-HU" dirty="0" smtClean="0"/>
              <a:t> kitalálja</a:t>
            </a:r>
          </a:p>
          <a:p>
            <a:pPr lvl="1">
              <a:lnSpc>
                <a:spcPct val="90000"/>
              </a:lnSpc>
            </a:pPr>
            <a:r>
              <a:rPr lang="hu-HU" dirty="0" smtClean="0"/>
              <a:t>Adattábla (kérdés, válasz, kód) egy általad választott témakörből</a:t>
            </a:r>
          </a:p>
          <a:p>
            <a:r>
              <a:rPr lang="hu-HU" dirty="0" smtClean="0"/>
              <a:t>Mérlegjáték (2, 1B) – döntési fa (3, 1A)</a:t>
            </a:r>
          </a:p>
          <a:p>
            <a:pPr lvl="1"/>
            <a:r>
              <a:rPr lang="hu-HU" dirty="0" smtClean="0"/>
              <a:t>12 érme közül egy hamis. A hamis érme súlya különbözik a többitől, de nem tudjuk, hogy könnyebb-e náluk vagy nehezebb. Súlyok nélkül, egy kétkarú mérlegen legkevesebb hány méréssel lehet megállapítani, hogy melyik a hamis érme, és könnyebb-e vagy nehezebb, mint a többi.</a:t>
            </a:r>
          </a:p>
          <a:p>
            <a:r>
              <a:rPr lang="hu-HU" dirty="0" smtClean="0"/>
              <a:t>Kitalálós játék (2) – programírás (1A, 3)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5. Információelmélet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14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811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223546">
                <a:tc>
                  <a:txBody>
                    <a:bodyPr/>
                    <a:lstStyle/>
                    <a:p>
                      <a:pPr algn="l" fontAlgn="b"/>
                      <a:endParaRPr lang="hu-HU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0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000" b="0" i="0" u="none" strike="noStrike"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3016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latin typeface="Arial"/>
                        </a:rPr>
                        <a:t>sorszám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>
                          <a:latin typeface="Arial"/>
                        </a:rPr>
                        <a:t>sportág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 dirty="0">
                          <a:latin typeface="Arial"/>
                        </a:rPr>
                        <a:t>2-nél többen játszhatják?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 dirty="0" err="1">
                          <a:latin typeface="Arial"/>
                        </a:rPr>
                        <a:t>vizi</a:t>
                      </a:r>
                      <a:r>
                        <a:rPr lang="hu-HU" sz="1000" b="1" i="0" u="none" strike="noStrike" dirty="0">
                          <a:latin typeface="Arial"/>
                        </a:rPr>
                        <a:t>/jeges? (nem havas)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latin typeface="Arial"/>
                        </a:rPr>
                        <a:t>labdás?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latin typeface="Arial"/>
                        </a:rPr>
                        <a:t>Mo. 1.-4- helye- zést ért-e </a:t>
                      </a:r>
                      <a:r>
                        <a:rPr lang="es-ES" sz="1000" b="1" i="0" u="none" strike="noStrike" dirty="0" smtClean="0">
                          <a:latin typeface="Arial"/>
                        </a:rPr>
                        <a:t>el</a:t>
                      </a:r>
                      <a:r>
                        <a:rPr lang="hu-HU" sz="1000" b="1" i="0" u="none" strike="noStrike" dirty="0" smtClean="0">
                          <a:latin typeface="Arial"/>
                        </a:rPr>
                        <a:t> (2008-ban)</a:t>
                      </a:r>
                      <a:r>
                        <a:rPr lang="es-ES" sz="1000" b="1" i="0" u="none" strike="noStrike" dirty="0" smtClean="0">
                          <a:latin typeface="Arial"/>
                        </a:rPr>
                        <a:t>?</a:t>
                      </a:r>
                      <a:endParaRPr lang="es-ES" sz="1000" b="1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 dirty="0">
                          <a:latin typeface="Arial"/>
                        </a:rPr>
                        <a:t>Stadionban </a:t>
                      </a:r>
                      <a:r>
                        <a:rPr lang="hu-HU" sz="1000" b="1" i="0" u="none" strike="noStrike" dirty="0" err="1">
                          <a:latin typeface="Arial"/>
                        </a:rPr>
                        <a:t>játszák</a:t>
                      </a:r>
                      <a:r>
                        <a:rPr lang="hu-HU" sz="1000" b="1" i="0" u="none" strike="noStrike" dirty="0">
                          <a:latin typeface="Arial"/>
                        </a:rPr>
                        <a:t>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latin typeface="Arial"/>
                        </a:rPr>
                        <a:t>kód</a:t>
                      </a:r>
                    </a:p>
                  </a:txBody>
                  <a:tcPr marL="0" marR="0" marT="0" marB="0" anchor="ctr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szkeleton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bob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szörf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evezés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öttusa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kajak-kenu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ökölvívás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északi összetett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/>
                </a:tc>
              </a:tr>
              <a:tr h="33016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rövidpályás gyorskorcsolya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 gyorskorcsolya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tenisz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kosárlabda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21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curling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23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bírkózás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24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vívás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25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úszás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27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kézilabda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29</a:t>
                      </a:r>
                    </a:p>
                  </a:txBody>
                  <a:tcPr marL="0" marR="0" marT="0" marB="0" anchor="b"/>
                </a:tc>
              </a:tr>
              <a:tr h="2235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latin typeface="Arial"/>
                        </a:rPr>
                        <a:t>vizilabda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0" i="0" u="none" strike="noStrike" dirty="0">
                          <a:latin typeface="Arial"/>
                        </a:rPr>
                        <a:t>31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Barkochba - Példa 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Logaritmikus keresés:</a:t>
            </a:r>
          </a:p>
          <a:p>
            <a:pPr lvl="1"/>
            <a:r>
              <a:rPr lang="hu-HU" dirty="0" smtClean="0"/>
              <a:t>5. információelméletnél említett számkitalálós játék</a:t>
            </a:r>
          </a:p>
          <a:p>
            <a:r>
              <a:rPr lang="hu-HU" dirty="0" smtClean="0"/>
              <a:t>Visszalépéses keresés (</a:t>
            </a:r>
            <a:r>
              <a:rPr lang="hu-HU" dirty="0" err="1" smtClean="0"/>
              <a:t>Backtrack</a:t>
            </a:r>
            <a:r>
              <a:rPr lang="hu-HU" dirty="0" smtClean="0"/>
              <a:t>):</a:t>
            </a:r>
          </a:p>
          <a:p>
            <a:pPr lvl="1"/>
            <a:r>
              <a:rPr lang="hu-HU" dirty="0" smtClean="0"/>
              <a:t>Memória többértelmű párokkal (1A, 1B, 3, 2, 4)</a:t>
            </a:r>
          </a:p>
          <a:p>
            <a:pPr lvl="2"/>
            <a:r>
              <a:rPr lang="hu-HU" dirty="0" smtClean="0"/>
              <a:t>Párkeresős játékok (pl. memória, dominó)</a:t>
            </a:r>
          </a:p>
          <a:p>
            <a:pPr lvl="2"/>
            <a:r>
              <a:rPr lang="hu-HU" dirty="0" smtClean="0"/>
              <a:t>Minden adatnak több jó párja is lehet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6. Keresések</a:t>
            </a:r>
            <a:endParaRPr lang="hu-H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60032" y="4005064"/>
            <a:ext cx="1061961" cy="80387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endParaRPr lang="hu-HU" sz="1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860032" y="5880767"/>
            <a:ext cx="1061961" cy="80387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15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860032" y="4942916"/>
            <a:ext cx="1061961" cy="80387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  <a:endParaRPr lang="hu-HU" sz="1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11477" y="5880767"/>
            <a:ext cx="1061961" cy="80387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u-H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5-tel osztható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11477" y="4942916"/>
            <a:ext cx="1061961" cy="80387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u-H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3-mal osztható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614494" y="4012042"/>
            <a:ext cx="1061961" cy="80387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u-H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2-vel osztható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5970264" y="5545820"/>
            <a:ext cx="1641213" cy="870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5970264" y="4473990"/>
            <a:ext cx="1641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5970264" y="5478831"/>
            <a:ext cx="1641213" cy="870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5970264" y="6416682"/>
            <a:ext cx="1641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V="1">
            <a:off x="5970264" y="4540979"/>
            <a:ext cx="1641213" cy="870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5970264" y="4540979"/>
            <a:ext cx="1641213" cy="870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3024336" y="5336918"/>
            <a:ext cx="1368152" cy="54035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hu-HU" sz="1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Kolozsvár testvérvárosa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295113" y="5336371"/>
            <a:ext cx="1130696" cy="54035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hu-H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Graz</a:t>
            </a: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295113" y="4707484"/>
            <a:ext cx="1130696" cy="53882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hu-H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Pécs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2987824" y="4077072"/>
            <a:ext cx="1368152" cy="54035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hu-HU" sz="1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Mo.-i</a:t>
            </a:r>
            <a:r>
              <a:rPr lang="hu-H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város</a:t>
            </a: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H="1">
            <a:off x="1477221" y="4365104"/>
            <a:ext cx="1510603" cy="264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>
            <a:off x="1477221" y="5066195"/>
            <a:ext cx="1510603" cy="451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V="1">
            <a:off x="1477221" y="5661249"/>
            <a:ext cx="1438595" cy="35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 flipV="1">
            <a:off x="1477221" y="4437112"/>
            <a:ext cx="1510603" cy="5848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1477221" y="4437308"/>
            <a:ext cx="1510603" cy="5038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287016" y="4080126"/>
            <a:ext cx="1130696" cy="54035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hu-H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Budapest</a:t>
            </a: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2987824" y="4710541"/>
            <a:ext cx="1360054" cy="53882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hu-H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Van</a:t>
            </a:r>
            <a:r>
              <a:rPr lang="hu-H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hu-H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folyója</a:t>
            </a:r>
          </a:p>
        </p:txBody>
      </p:sp>
      <p:sp>
        <p:nvSpPr>
          <p:cNvPr id="30" name="Line 22"/>
          <p:cNvSpPr>
            <a:spLocks noChangeShapeType="1"/>
          </p:cNvSpPr>
          <p:nvPr/>
        </p:nvSpPr>
        <p:spPr bwMode="auto">
          <a:xfrm flipV="1">
            <a:off x="1469123" y="5013178"/>
            <a:ext cx="1518700" cy="6864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16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8" grpId="0" animBg="1"/>
      <p:bldP spid="8" grpId="1" animBg="1"/>
      <p:bldP spid="10" grpId="0" animBg="1"/>
      <p:bldP spid="11" grpId="0" animBg="1"/>
      <p:bldP spid="11" grpId="1" animBg="1"/>
      <p:bldP spid="12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6" grpId="0" animBg="1"/>
      <p:bldP spid="18" grpId="0" animBg="1"/>
      <p:bldP spid="18" grpId="1" animBg="1"/>
      <p:bldP spid="20" grpId="0" animBg="1"/>
      <p:bldP spid="20" grpId="1" animBg="1"/>
      <p:bldP spid="22" grpId="0" animBg="1"/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 animBg="1"/>
      <p:bldP spid="30" grpId="0" animBg="1"/>
      <p:bldP spid="3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755984"/>
          </a:xfrm>
        </p:spPr>
        <p:txBody>
          <a:bodyPr>
            <a:normAutofit/>
          </a:bodyPr>
          <a:lstStyle/>
          <a:p>
            <a:r>
              <a:rPr lang="hu-HU" dirty="0" smtClean="0"/>
              <a:t>Rekurzió </a:t>
            </a:r>
          </a:p>
          <a:p>
            <a:pPr lvl="1"/>
            <a:r>
              <a:rPr lang="hu-HU" dirty="0" smtClean="0"/>
              <a:t>Hanoi </a:t>
            </a:r>
            <a:r>
              <a:rPr lang="hu-HU" dirty="0" smtClean="0"/>
              <a:t>tornyai</a:t>
            </a:r>
          </a:p>
          <a:p>
            <a:pPr lvl="2"/>
            <a:r>
              <a:rPr lang="hu-HU" dirty="0" smtClean="0"/>
              <a:t>Rekurzív gondolatmenetet </a:t>
            </a:r>
            <a:br>
              <a:rPr lang="hu-HU" dirty="0" smtClean="0"/>
            </a:br>
            <a:r>
              <a:rPr lang="hu-HU" dirty="0" smtClean="0"/>
              <a:t>végigjátszani</a:t>
            </a:r>
          </a:p>
          <a:p>
            <a:pPr lvl="3"/>
            <a:r>
              <a:rPr lang="hu-HU" dirty="0" smtClean="0"/>
              <a:t>Eszközökkel v. papíron</a:t>
            </a:r>
            <a:endParaRPr lang="hu-HU" dirty="0" smtClean="0"/>
          </a:p>
          <a:p>
            <a:pPr lvl="2" algn="ctr">
              <a:buNone/>
            </a:pPr>
            <a:r>
              <a:rPr lang="hu-HU" dirty="0" smtClean="0"/>
              <a:t>H(3,1,3)</a:t>
            </a:r>
          </a:p>
          <a:p>
            <a:pPr lvl="2" algn="ctr">
              <a:buNone/>
            </a:pPr>
            <a:r>
              <a:rPr lang="hu-HU" dirty="0" smtClean="0"/>
              <a:t>H(3,1,2)		A(1,2)		H(2,3,2)</a:t>
            </a:r>
          </a:p>
          <a:p>
            <a:pPr lvl="2" algn="ctr">
              <a:buNone/>
            </a:pPr>
            <a:r>
              <a:rPr lang="hu-HU" dirty="0" smtClean="0"/>
              <a:t>H(1,</a:t>
            </a:r>
            <a:r>
              <a:rPr lang="hu-HU" dirty="0" err="1" smtClean="0"/>
              <a:t>1</a:t>
            </a:r>
            <a:r>
              <a:rPr lang="hu-HU" dirty="0" smtClean="0"/>
              <a:t>,2)  A(1,3) H(1,2,3)     A(1,2)   H(1,3,1)  A(3,2)  H(1,</a:t>
            </a:r>
            <a:r>
              <a:rPr lang="hu-HU" dirty="0" err="1" smtClean="0"/>
              <a:t>1</a:t>
            </a:r>
            <a:r>
              <a:rPr lang="hu-HU" dirty="0" smtClean="0"/>
              <a:t>,2)</a:t>
            </a:r>
          </a:p>
          <a:p>
            <a:pPr lvl="1">
              <a:buNone/>
            </a:pPr>
            <a:r>
              <a:rPr lang="hu-HU" dirty="0" smtClean="0"/>
              <a:t>	  A(1,2)   A(1,3</a:t>
            </a:r>
            <a:r>
              <a:rPr lang="hu-HU" dirty="0" smtClean="0"/>
              <a:t>) </a:t>
            </a:r>
            <a:r>
              <a:rPr lang="hu-HU" dirty="0" smtClean="0"/>
              <a:t>A(2,3</a:t>
            </a:r>
            <a:r>
              <a:rPr lang="hu-HU" dirty="0" smtClean="0"/>
              <a:t>)   </a:t>
            </a:r>
            <a:r>
              <a:rPr lang="hu-HU" dirty="0" smtClean="0"/>
              <a:t>  A(1,2</a:t>
            </a:r>
            <a:r>
              <a:rPr lang="hu-HU" dirty="0" smtClean="0"/>
              <a:t>)    </a:t>
            </a:r>
            <a:r>
              <a:rPr lang="hu-HU" dirty="0" smtClean="0"/>
              <a:t>A(3,1</a:t>
            </a:r>
            <a:r>
              <a:rPr lang="hu-HU" dirty="0" smtClean="0"/>
              <a:t>) </a:t>
            </a:r>
            <a:r>
              <a:rPr lang="hu-HU" dirty="0" smtClean="0"/>
              <a:t> A(3,2</a:t>
            </a:r>
            <a:r>
              <a:rPr lang="hu-HU" dirty="0" smtClean="0"/>
              <a:t>) </a:t>
            </a:r>
            <a:r>
              <a:rPr lang="hu-HU" dirty="0" smtClean="0"/>
              <a:t>A(1,2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A </a:t>
            </a:r>
            <a:r>
              <a:rPr lang="hu-HU" dirty="0" err="1" smtClean="0"/>
              <a:t>meleda</a:t>
            </a:r>
            <a:r>
              <a:rPr lang="hu-HU" dirty="0" smtClean="0"/>
              <a:t>  (kínai karikák, </a:t>
            </a:r>
            <a:br>
              <a:rPr lang="hu-HU" dirty="0" smtClean="0"/>
            </a:br>
            <a:r>
              <a:rPr lang="hu-HU" dirty="0" err="1" smtClean="0"/>
              <a:t>Cardano</a:t>
            </a:r>
            <a:r>
              <a:rPr lang="hu-HU" dirty="0" smtClean="0"/>
              <a:t> karikái) </a:t>
            </a:r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pPr lvl="2"/>
            <a:endParaRPr lang="hu-HU" dirty="0" smtClean="0"/>
          </a:p>
          <a:p>
            <a:pPr lvl="2"/>
            <a:endParaRPr lang="hu-HU" dirty="0" smtClean="0"/>
          </a:p>
          <a:p>
            <a:pPr lvl="1"/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Rekurzió</a:t>
            </a:r>
            <a:endParaRPr lang="hu-H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835198"/>
            <a:ext cx="2538091" cy="1546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17</a:t>
            </a:fld>
            <a:endParaRPr lang="hu-HU"/>
          </a:p>
        </p:txBody>
      </p:sp>
      <p:pic>
        <p:nvPicPr>
          <p:cNvPr id="9" name="Kép 8"/>
          <p:cNvPicPr/>
          <p:nvPr/>
        </p:nvPicPr>
        <p:blipFill>
          <a:blip r:embed="rId4" cstate="print"/>
          <a:srcRect/>
          <a:stretch/>
        </p:blipFill>
        <p:spPr>
          <a:xfrm>
            <a:off x="5796136" y="1340768"/>
            <a:ext cx="2934831" cy="194421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Lista: gyerekek</a:t>
            </a:r>
          </a:p>
          <a:p>
            <a:r>
              <a:rPr lang="hu-HU" dirty="0" smtClean="0"/>
              <a:t>Pointer elemei:</a:t>
            </a:r>
          </a:p>
          <a:p>
            <a:pPr lvl="1"/>
            <a:r>
              <a:rPr lang="hu-HU" dirty="0" smtClean="0"/>
              <a:t>Egyirányú pointer: gyerek jobb kezével mutat a következőre</a:t>
            </a:r>
          </a:p>
          <a:p>
            <a:pPr lvl="1"/>
            <a:r>
              <a:rPr lang="hu-HU" dirty="0" smtClean="0"/>
              <a:t>Kétirányú pointer: bal kéz: előző, jobb kéz: következő</a:t>
            </a:r>
          </a:p>
          <a:p>
            <a:pPr lvl="1"/>
            <a:r>
              <a:rPr lang="hu-HU" dirty="0" smtClean="0"/>
              <a:t>Fejelem: tanár</a:t>
            </a:r>
          </a:p>
          <a:p>
            <a:pPr lvl="1"/>
            <a:r>
              <a:rPr lang="hu-HU" dirty="0" smtClean="0"/>
              <a:t>NIL: lent a kéz</a:t>
            </a:r>
          </a:p>
          <a:p>
            <a:pPr lvl="1"/>
            <a:r>
              <a:rPr lang="hu-HU" dirty="0" smtClean="0"/>
              <a:t>New: tanuló feláll, </a:t>
            </a:r>
            <a:r>
              <a:rPr lang="hu-HU" dirty="0" err="1" smtClean="0"/>
              <a:t>delete</a:t>
            </a:r>
            <a:r>
              <a:rPr lang="hu-HU" dirty="0" smtClean="0"/>
              <a:t>: tanuló leül</a:t>
            </a:r>
          </a:p>
          <a:p>
            <a:r>
              <a:rPr lang="hu-HU" dirty="0" smtClean="0"/>
              <a:t>Műveletek: </a:t>
            </a:r>
          </a:p>
          <a:p>
            <a:pPr lvl="1"/>
            <a:r>
              <a:rPr lang="hu-HU" dirty="0" smtClean="0"/>
              <a:t>keresés, beszúrás, törlés</a:t>
            </a:r>
          </a:p>
          <a:p>
            <a:r>
              <a:rPr lang="hu-HU" dirty="0" smtClean="0"/>
              <a:t>Alkalmazás.</a:t>
            </a:r>
          </a:p>
          <a:p>
            <a:pPr lvl="1"/>
            <a:r>
              <a:rPr lang="hu-HU" dirty="0" smtClean="0"/>
              <a:t>1A:osztálytermi játék</a:t>
            </a:r>
          </a:p>
          <a:p>
            <a:pPr lvl="1"/>
            <a:r>
              <a:rPr lang="hu-HU" dirty="0" smtClean="0"/>
              <a:t>3:online segédanyag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18</a:t>
            </a:fld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Pointer</a:t>
            </a:r>
            <a:endParaRPr lang="hu-H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550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hu-HU" dirty="0" smtClean="0"/>
              <a:t>Tim Bell, </a:t>
            </a:r>
            <a:r>
              <a:rPr lang="hu-HU" dirty="0" err="1" smtClean="0"/>
              <a:t>Jason</a:t>
            </a:r>
            <a:r>
              <a:rPr lang="hu-HU" dirty="0" smtClean="0"/>
              <a:t> Alexander, Isaac Freeman, </a:t>
            </a:r>
            <a:r>
              <a:rPr lang="hu-HU" dirty="0" err="1" smtClean="0"/>
              <a:t>Mick</a:t>
            </a:r>
            <a:r>
              <a:rPr lang="hu-HU" dirty="0" smtClean="0"/>
              <a:t> </a:t>
            </a:r>
            <a:r>
              <a:rPr lang="hu-HU" dirty="0" err="1" smtClean="0"/>
              <a:t>Grimley</a:t>
            </a:r>
            <a:r>
              <a:rPr lang="hu-HU" dirty="0" smtClean="0"/>
              <a:t>: Computer Science </a:t>
            </a:r>
            <a:r>
              <a:rPr lang="hu-HU" dirty="0" err="1" smtClean="0"/>
              <a:t>Unplugged</a:t>
            </a:r>
            <a:r>
              <a:rPr lang="hu-HU" dirty="0" smtClean="0"/>
              <a:t>: </a:t>
            </a:r>
            <a:r>
              <a:rPr lang="hu-HU" dirty="0" err="1" smtClean="0"/>
              <a:t>school</a:t>
            </a:r>
            <a:r>
              <a:rPr lang="hu-HU" dirty="0" smtClean="0"/>
              <a:t> </a:t>
            </a:r>
            <a:r>
              <a:rPr lang="hu-HU" dirty="0" err="1" smtClean="0"/>
              <a:t>students</a:t>
            </a:r>
            <a:r>
              <a:rPr lang="hu-HU" dirty="0" smtClean="0"/>
              <a:t> </a:t>
            </a:r>
            <a:r>
              <a:rPr lang="hu-HU" dirty="0" err="1" smtClean="0"/>
              <a:t>doing</a:t>
            </a:r>
            <a:r>
              <a:rPr lang="hu-HU" dirty="0" smtClean="0"/>
              <a:t> </a:t>
            </a:r>
            <a:r>
              <a:rPr lang="hu-HU" dirty="0" err="1" smtClean="0"/>
              <a:t>real</a:t>
            </a:r>
            <a:r>
              <a:rPr lang="hu-HU" dirty="0" smtClean="0"/>
              <a:t> </a:t>
            </a:r>
            <a:r>
              <a:rPr lang="hu-HU" dirty="0" err="1" smtClean="0"/>
              <a:t>computing</a:t>
            </a:r>
            <a:r>
              <a:rPr lang="hu-HU" dirty="0" smtClean="0"/>
              <a:t> </a:t>
            </a:r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computers</a:t>
            </a:r>
            <a:endParaRPr lang="hu-HU" dirty="0" smtClean="0"/>
          </a:p>
          <a:p>
            <a:pPr marL="624078" indent="-514350">
              <a:buFont typeface="+mj-lt"/>
              <a:buAutoNum type="arabicPeriod"/>
            </a:pPr>
            <a:r>
              <a:rPr lang="hu-HU" dirty="0" smtClean="0"/>
              <a:t>Janina </a:t>
            </a:r>
            <a:r>
              <a:rPr lang="hu-HU" dirty="0" err="1" smtClean="0"/>
              <a:t>Voigt</a:t>
            </a:r>
            <a:r>
              <a:rPr lang="hu-HU" dirty="0" smtClean="0"/>
              <a:t>, Tim Bell: </a:t>
            </a:r>
            <a:r>
              <a:rPr lang="hu-HU" dirty="0" err="1" smtClean="0"/>
              <a:t>Copetition-style</a:t>
            </a:r>
            <a:r>
              <a:rPr lang="hu-HU" dirty="0" smtClean="0"/>
              <a:t> </a:t>
            </a:r>
            <a:r>
              <a:rPr lang="hu-HU" dirty="0" err="1" smtClean="0"/>
              <a:t>programming</a:t>
            </a:r>
            <a:r>
              <a:rPr lang="hu-HU" dirty="0" smtClean="0"/>
              <a:t> </a:t>
            </a:r>
            <a:r>
              <a:rPr lang="hu-HU" dirty="0" err="1" smtClean="0"/>
              <a:t>problems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Computer Science </a:t>
            </a:r>
            <a:r>
              <a:rPr lang="hu-HU" dirty="0" err="1" smtClean="0"/>
              <a:t>Unplugged</a:t>
            </a:r>
            <a:r>
              <a:rPr lang="hu-HU" dirty="0" smtClean="0"/>
              <a:t> </a:t>
            </a:r>
            <a:r>
              <a:rPr lang="hu-HU" dirty="0" err="1" smtClean="0"/>
              <a:t>activities</a:t>
            </a:r>
            <a:endParaRPr lang="hu-HU" dirty="0" smtClean="0"/>
          </a:p>
          <a:p>
            <a:pPr marL="624078" indent="-514350">
              <a:buFont typeface="+mj-lt"/>
              <a:buAutoNum type="arabicPeriod"/>
            </a:pPr>
            <a:r>
              <a:rPr lang="hu-HU" dirty="0" err="1" smtClean="0"/>
              <a:t>Yvon</a:t>
            </a:r>
            <a:r>
              <a:rPr lang="hu-HU" dirty="0" smtClean="0"/>
              <a:t> </a:t>
            </a:r>
            <a:r>
              <a:rPr lang="hu-HU" dirty="0" err="1" smtClean="0"/>
              <a:t>Feaster</a:t>
            </a:r>
            <a:r>
              <a:rPr lang="hu-HU" dirty="0" smtClean="0"/>
              <a:t>, </a:t>
            </a:r>
            <a:r>
              <a:rPr lang="hu-HU" dirty="0" err="1" smtClean="0"/>
              <a:t>Luke</a:t>
            </a:r>
            <a:r>
              <a:rPr lang="hu-HU" dirty="0" smtClean="0"/>
              <a:t> </a:t>
            </a:r>
            <a:r>
              <a:rPr lang="hu-HU" dirty="0" err="1" smtClean="0"/>
              <a:t>segars</a:t>
            </a:r>
            <a:r>
              <a:rPr lang="hu-HU" dirty="0" smtClean="0"/>
              <a:t>, </a:t>
            </a:r>
            <a:r>
              <a:rPr lang="hu-HU" dirty="0" err="1" smtClean="0"/>
              <a:t>Sally</a:t>
            </a:r>
            <a:r>
              <a:rPr lang="hu-HU" dirty="0" smtClean="0"/>
              <a:t> K. </a:t>
            </a:r>
            <a:r>
              <a:rPr lang="hu-HU" dirty="0" err="1" smtClean="0"/>
              <a:t>Wahba</a:t>
            </a:r>
            <a:r>
              <a:rPr lang="hu-HU" dirty="0" smtClean="0"/>
              <a:t>, </a:t>
            </a:r>
            <a:r>
              <a:rPr lang="hu-HU" dirty="0" err="1" smtClean="0"/>
              <a:t>Jason</a:t>
            </a:r>
            <a:r>
              <a:rPr lang="hu-HU" dirty="0" smtClean="0"/>
              <a:t> O. </a:t>
            </a:r>
            <a:r>
              <a:rPr lang="hu-HU" dirty="0" err="1" smtClean="0"/>
              <a:t>Hallstrom</a:t>
            </a:r>
            <a:r>
              <a:rPr lang="hu-HU" dirty="0" smtClean="0"/>
              <a:t>: </a:t>
            </a:r>
            <a:r>
              <a:rPr lang="hu-HU" dirty="0" err="1" smtClean="0"/>
              <a:t>Teaching</a:t>
            </a:r>
            <a:r>
              <a:rPr lang="hu-HU" dirty="0" smtClean="0"/>
              <a:t> CS </a:t>
            </a:r>
            <a:r>
              <a:rPr lang="hu-HU" dirty="0" err="1" smtClean="0"/>
              <a:t>Unplugged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High</a:t>
            </a:r>
            <a:r>
              <a:rPr lang="hu-HU" dirty="0" smtClean="0"/>
              <a:t> </a:t>
            </a:r>
            <a:r>
              <a:rPr lang="hu-HU" dirty="0" err="1" smtClean="0"/>
              <a:t>School</a:t>
            </a:r>
            <a:r>
              <a:rPr lang="hu-HU" dirty="0" smtClean="0"/>
              <a:t> (</a:t>
            </a:r>
            <a:r>
              <a:rPr lang="hu-HU" dirty="0" err="1" smtClean="0"/>
              <a:t>with</a:t>
            </a:r>
            <a:r>
              <a:rPr lang="hu-HU" dirty="0" smtClean="0"/>
              <a:t> Limited </a:t>
            </a:r>
            <a:r>
              <a:rPr lang="hu-HU" dirty="0" err="1" smtClean="0"/>
              <a:t>Success</a:t>
            </a:r>
            <a:r>
              <a:rPr lang="hu-HU" dirty="0" smtClean="0"/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hu-HU" dirty="0" smtClean="0"/>
              <a:t>Kijöttek a </a:t>
            </a:r>
            <a:r>
              <a:rPr lang="hu-HU" dirty="0" err="1" smtClean="0"/>
              <a:t>PISA-eredmények</a:t>
            </a:r>
            <a:r>
              <a:rPr lang="hu-HU" dirty="0" smtClean="0"/>
              <a:t>: rosszabb, mint valaha (</a:t>
            </a:r>
            <a:r>
              <a:rPr lang="hu-HU" dirty="0" smtClean="0">
                <a:hlinkClick r:id="rId3"/>
              </a:rPr>
              <a:t>http://index.hu/tudomany/2016/12/06/pisa_felmeres_eredmenyek/</a:t>
            </a:r>
            <a:r>
              <a:rPr lang="hu-HU" dirty="0" smtClean="0"/>
              <a:t> )</a:t>
            </a:r>
          </a:p>
          <a:p>
            <a:pPr marL="624078" indent="-514350">
              <a:buFont typeface="+mj-lt"/>
              <a:buAutoNum type="arabicPeriod"/>
            </a:pPr>
            <a:r>
              <a:rPr lang="hu-HU" dirty="0" smtClean="0"/>
              <a:t>Kovácsné Pusztai Kinga: Számítógépes gondolkodás a felsőoktatásban, INFO DIDACT 2016. </a:t>
            </a:r>
          </a:p>
          <a:p>
            <a:pPr marL="624078" indent="-514350">
              <a:buFont typeface="+mj-lt"/>
              <a:buAutoNum type="arabicPeriod"/>
            </a:pPr>
            <a:r>
              <a:rPr lang="hu-HU" dirty="0" smtClean="0"/>
              <a:t>Kovácsné Pusztai Kinga, dr Török Turul: Keretprogramok az oktatásban INFO ÉRA 2007.</a:t>
            </a:r>
          </a:p>
          <a:p>
            <a:pPr marL="624078" indent="-514350">
              <a:buFont typeface="+mj-lt"/>
              <a:buAutoNum type="arabicPeriod"/>
            </a:pPr>
            <a:r>
              <a:rPr lang="hu-HU" dirty="0" smtClean="0"/>
              <a:t>Kovácsné Pusztai Kinga: </a:t>
            </a:r>
            <a:r>
              <a:rPr lang="hu-HU" dirty="0" err="1" smtClean="0"/>
              <a:t>Meminó</a:t>
            </a:r>
            <a:r>
              <a:rPr lang="hu-HU" dirty="0" smtClean="0"/>
              <a:t> 2003.</a:t>
            </a:r>
          </a:p>
          <a:p>
            <a:pPr marL="624078" indent="-514350">
              <a:buFont typeface="+mj-lt"/>
              <a:buAutoNum type="arabicPeriod"/>
            </a:pPr>
            <a:r>
              <a:rPr lang="hu-HU" dirty="0" smtClean="0"/>
              <a:t>Kovácsné Pusztai Kinga, dr. Török Turul : Számítógépes oktatóprogramok használata bármely tanítási órán, </a:t>
            </a:r>
            <a:r>
              <a:rPr lang="hu-HU" dirty="0" err="1" smtClean="0"/>
              <a:t>Info</a:t>
            </a:r>
            <a:r>
              <a:rPr lang="hu-HU" dirty="0" smtClean="0"/>
              <a:t> Savaria 2002. 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2800" dirty="0" smtClean="0"/>
              <a:t>Magyarország Digitális Oktatási Stratégiája, Bp., 2016. 06. 30. (</a:t>
            </a:r>
            <a:r>
              <a:rPr lang="hu-HU" sz="2800" u="sng" dirty="0" smtClean="0">
                <a:hlinkClick r:id="rId4"/>
              </a:rPr>
              <a:t>http://ivsz.hu/wp-content/uploads/2016/10/magyarorszag-digitalis-oktatasi-strategiaja.pdf</a:t>
            </a:r>
            <a:r>
              <a:rPr lang="hu-HU" sz="2800" dirty="0" smtClean="0"/>
              <a:t>) (u. m. : 2016. 10. 30.)</a:t>
            </a:r>
          </a:p>
          <a:p>
            <a:pPr marL="624078" lvl="0" indent="-514350">
              <a:buFont typeface="+mj-lt"/>
              <a:buAutoNum type="arabicPeriod"/>
            </a:pPr>
            <a:r>
              <a:rPr lang="hu-HU" sz="2800" dirty="0" smtClean="0"/>
              <a:t>Vígh Viktor: Rekurzív logikai játékok, 2014</a:t>
            </a:r>
          </a:p>
          <a:p>
            <a:pPr marL="624078" indent="-514350">
              <a:buFont typeface="+mj-lt"/>
              <a:buAutoNum type="arabicPeriod"/>
            </a:pPr>
            <a:r>
              <a:rPr lang="hu-HU" dirty="0" smtClean="0"/>
              <a:t>Az Eötvös Loránd Tudományegyetem Intézményfejlesztési terve Helyzetelemzés 2012 (</a:t>
            </a:r>
            <a:r>
              <a:rPr lang="hu-HU" dirty="0" smtClean="0">
                <a:hlinkClick r:id="rId5"/>
              </a:rPr>
              <a:t>https://www.elte.hu/file/ELTE_IFT_helyzet.pdf</a:t>
            </a:r>
            <a:r>
              <a:rPr lang="hu-HU" dirty="0" smtClean="0"/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hu-HU" sz="2400" dirty="0" smtClean="0">
                <a:hlinkClick r:id="rId6"/>
              </a:rPr>
              <a:t>http://csunplugged.org/</a:t>
            </a:r>
            <a:endParaRPr lang="hu-HU" sz="2400" dirty="0" smtClean="0"/>
          </a:p>
          <a:p>
            <a:pPr marL="624078" indent="-514350">
              <a:buFont typeface="+mj-lt"/>
              <a:buAutoNum type="arabicPeriod"/>
            </a:pPr>
            <a:r>
              <a:rPr lang="hu-HU" sz="2400" dirty="0" smtClean="0"/>
              <a:t>http://info.berzsenyi.hu/logo/elmelet/rekurziv-eljarasok</a:t>
            </a:r>
          </a:p>
          <a:p>
            <a:pPr marL="624078" indent="-514350">
              <a:buFont typeface="+mj-lt"/>
              <a:buAutoNum type="arabicPeriod"/>
            </a:pPr>
            <a:endParaRPr lang="hu-HU" dirty="0" smtClean="0"/>
          </a:p>
          <a:p>
            <a:pPr marL="624078" indent="-514350">
              <a:buFont typeface="+mj-lt"/>
              <a:buAutoNum type="arabicPeriod"/>
            </a:pPr>
            <a:endParaRPr lang="hu-HU" dirty="0" smtClean="0"/>
          </a:p>
          <a:p>
            <a:pPr marL="624078" indent="-514350">
              <a:buFont typeface="+mj-lt"/>
              <a:buAutoNum type="arabicPeriod"/>
            </a:pPr>
            <a:endParaRPr lang="hu-HU" dirty="0" smtClean="0"/>
          </a:p>
          <a:p>
            <a:pPr marL="624078" lvl="0" indent="-514350">
              <a:buFont typeface="+mj-lt"/>
              <a:buAutoNum type="arabicPeriod"/>
            </a:pPr>
            <a:endParaRPr lang="hu-HU" sz="2800" dirty="0" smtClean="0"/>
          </a:p>
          <a:p>
            <a:pPr marL="624078" indent="-514350">
              <a:buFont typeface="+mj-lt"/>
              <a:buAutoNum type="arabicPeriod"/>
            </a:pP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/>
          <a:p>
            <a:fld id="{E037B387-1CF7-4B83-8EA2-C6EAE5ADCDF0}" type="slidenum">
              <a:rPr lang="hu-HU" smtClean="0"/>
              <a:pPr/>
              <a:t>19</a:t>
            </a:fld>
            <a:endParaRPr lang="hu-HU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Irodalom</a:t>
            </a:r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Sok országban a piac növekedése és jövedelmezősége ellenére a PTI képzésre felvettek száma csökken</a:t>
            </a:r>
            <a:r>
              <a:rPr lang="hu-HU" sz="2400" b="1" baseline="30000" dirty="0" smtClean="0">
                <a:solidFill>
                  <a:schemeClr val="accent5">
                    <a:lumMod val="50000"/>
                  </a:schemeClr>
                </a:solidFill>
              </a:rPr>
              <a:t>1,2</a:t>
            </a:r>
            <a:endParaRPr lang="hu-HU" dirty="0" smtClean="0"/>
          </a:p>
          <a:p>
            <a:pPr lvl="1"/>
            <a:r>
              <a:rPr lang="hu-HU" dirty="0" smtClean="0"/>
              <a:t>Külföldön 2000 – 2004: 60% </a:t>
            </a:r>
            <a:r>
              <a:rPr lang="hu-HU" dirty="0" smtClean="0"/>
              <a:t>↘ diákok %-os aránya</a:t>
            </a:r>
            <a:endParaRPr lang="hu-HU" dirty="0" smtClean="0"/>
          </a:p>
          <a:p>
            <a:pPr lvl="1"/>
            <a:r>
              <a:rPr lang="hu-HU" dirty="0" smtClean="0"/>
              <a:t>Ok </a:t>
            </a:r>
            <a:r>
              <a:rPr lang="hu-HU" dirty="0" smtClean="0"/>
              <a:t>lehet: túl nagy tananyag, tanár, megértés hiánya</a:t>
            </a:r>
          </a:p>
          <a:p>
            <a:r>
              <a:rPr lang="hu-HU" dirty="0" smtClean="0"/>
              <a:t>Nők száma kevés és egyre </a:t>
            </a:r>
            <a:r>
              <a:rPr lang="hu-HU" dirty="0" smtClean="0"/>
              <a:t>csökken (80% </a:t>
            </a:r>
            <a:r>
              <a:rPr lang="hu-HU" dirty="0" smtClean="0"/>
              <a:t>↘)</a:t>
            </a:r>
            <a:endParaRPr lang="hu-HU" dirty="0" smtClean="0"/>
          </a:p>
          <a:p>
            <a:pPr lvl="1"/>
            <a:r>
              <a:rPr lang="hu-HU" dirty="0" smtClean="0"/>
              <a:t>Pl. </a:t>
            </a:r>
            <a:r>
              <a:rPr lang="hu-HU" dirty="0" smtClean="0"/>
              <a:t>Új-Zéland</a:t>
            </a:r>
          </a:p>
          <a:p>
            <a:r>
              <a:rPr lang="hu-HU" dirty="0" smtClean="0"/>
              <a:t>Magyarország helyzete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hu-HU" dirty="0" smtClean="0"/>
              <a:t>A ponthatár folyamatosan és jelentősen növekedett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hu-HU" dirty="0" smtClean="0"/>
              <a:t>Nagyfokú lemorzsolódás: (40%)  (csak 10% végez időben)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hu-HU" dirty="0" smtClean="0"/>
              <a:t>Nők helyzete ~</a:t>
            </a:r>
            <a:endParaRPr lang="hu-HU" dirty="0" smtClean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hu-HU" dirty="0" smtClean="0"/>
              <a:t>Itt is </a:t>
            </a:r>
            <a:r>
              <a:rPr lang="hu-HU" dirty="0" smtClean="0"/>
              <a:t>telítetlen a piac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Szükséges </a:t>
            </a:r>
            <a:r>
              <a:rPr lang="hu-HU" dirty="0" smtClean="0"/>
              <a:t>az oktatásban változás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Bevezetés-Helyzetelemzés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pisa-eredmények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132856"/>
            <a:ext cx="8208912" cy="3874244"/>
          </a:xfrm>
        </p:spPr>
      </p:pic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Pisa felmérés eredményei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395536" y="1052736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err="1" smtClean="0"/>
              <a:t>Mo.-n</a:t>
            </a:r>
            <a:r>
              <a:rPr lang="hu-HU" dirty="0" smtClean="0"/>
              <a:t>: PISA felmérés eredményei</a:t>
            </a:r>
            <a:r>
              <a:rPr lang="hu-HU" sz="2800" b="1" baseline="30000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hu-HU" dirty="0" smtClean="0"/>
          </a:p>
          <a:p>
            <a:pPr lvl="1"/>
            <a:r>
              <a:rPr lang="hu-HU" dirty="0" smtClean="0"/>
              <a:t>Rosszabbak, mint valaha</a:t>
            </a:r>
          </a:p>
          <a:p>
            <a:pPr lvl="1"/>
            <a:r>
              <a:rPr lang="hu-HU" dirty="0" smtClean="0"/>
              <a:t>Az utolsó harmadban (35-ből 27., ill. 29. hely)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251520" y="260648"/>
          <a:ext cx="8229600" cy="6409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1080120"/>
                <a:gridCol w="1440160"/>
                <a:gridCol w="1152128"/>
                <a:gridCol w="1591072"/>
                <a:gridCol w="1371600"/>
              </a:tblGrid>
              <a:tr h="187836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Inherit"/>
                        </a:rPr>
                        <a:t>Természettudomány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pont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Matematika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pont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Szövegértés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Inherit"/>
                        </a:rPr>
                        <a:t>pont</a:t>
                      </a:r>
                    </a:p>
                  </a:txBody>
                  <a:tcPr marL="9525" marR="9525" marT="9525" marB="0" anchor="ctr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Új-Zéland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513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Hollandia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512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Japán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516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Írország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503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Írország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504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Ausztrália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500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Észtország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534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Korea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524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Finnország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526</a:t>
                      </a:r>
                    </a:p>
                  </a:txBody>
                  <a:tcPr marL="257175" marR="9525" marT="9525" marB="0" anchor="b"/>
                </a:tc>
              </a:tr>
              <a:tr h="18783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USA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496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Franciaország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493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Inherit"/>
                        </a:rPr>
                        <a:t>Egyesült </a:t>
                      </a:r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latin typeface="Inherit"/>
                        </a:rPr>
                        <a:t>Királyság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Inherit"/>
                      </a:endParaRP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498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Törökország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425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Törökország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420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Törökország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428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Szlovénia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513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Dánia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511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Norvégia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513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Szlovákia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461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USA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470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Görögország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472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Svédország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493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Portugália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492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Svájc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492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Svájc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506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Lengyelország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504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Hollandia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503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Spanyolország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493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Izland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488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Csehország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487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Portugália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501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Svédország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494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Belgium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499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Olaszország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481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Lettország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482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Izland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482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Németország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509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Belgium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507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Lengyelország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506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Norvégia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498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Ausztrália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494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Portugália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498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Mexikó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416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Mexikó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408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Mexikó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423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Magyarország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477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Magyarország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477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Luxemburg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481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Luxemburg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483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Luxemburg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486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Olaszország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485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Lettország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490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Spanyolország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486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Ausztria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485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Lengyelország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501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Új-Zéland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495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Franciaország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499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Korea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516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Kanada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516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Korea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517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Kanada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528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Észtország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520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Észtország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519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Japán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538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Japán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532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Kanada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527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Izrael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467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Izrael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470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Magyarország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472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Izland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473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Szlovákia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475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Izrael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479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Hollandia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509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Németország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506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Szlovénia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505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Görögország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455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Görögország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454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Chile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459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Franciaország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495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Csehország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492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Spanyolország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496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Finnország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531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Svájc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521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Írország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521</a:t>
                      </a:r>
                    </a:p>
                  </a:txBody>
                  <a:tcPr marL="257175" marR="9525" marT="9525" marB="0" anchor="b"/>
                </a:tc>
              </a:tr>
              <a:tr h="18783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Egyesült Királyság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509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Szlovénia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510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Németország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509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Dánia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502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Ausztria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497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Dánia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500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Csehország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493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Olaszország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490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Lettország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488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Chile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447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Chile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423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Szlovákia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453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Belgium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502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Norvégia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502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Svédország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500</a:t>
                      </a:r>
                    </a:p>
                  </a:txBody>
                  <a:tcPr marL="257175" marR="9525" marT="9525" marB="0" anchor="b"/>
                </a:tc>
              </a:tr>
              <a:tr h="13190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Ausztrália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510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Finnország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511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Új-Zéland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509</a:t>
                      </a:r>
                    </a:p>
                  </a:txBody>
                  <a:tcPr marL="257175" marR="9525" marT="9525" marB="0" anchor="b"/>
                </a:tc>
              </a:tr>
              <a:tr h="3555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Ausztria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495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Egyesült Királyság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492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Inherit"/>
                        </a:rPr>
                        <a:t>USA</a:t>
                      </a: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Inherit"/>
                        </a:rPr>
                        <a:t>497 </a:t>
                      </a:r>
                    </a:p>
                  </a:txBody>
                  <a:tcPr marL="257175" marR="9525" marT="9525" marB="0" anchor="b"/>
                </a:tc>
              </a:tr>
            </a:tbl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Canterbury egyetemen szokatlan megközelítés: CS </a:t>
            </a:r>
            <a:r>
              <a:rPr lang="hu-HU" dirty="0" err="1" smtClean="0"/>
              <a:t>Unplugged</a:t>
            </a:r>
            <a:endParaRPr lang="hu-HU" dirty="0" smtClean="0"/>
          </a:p>
          <a:p>
            <a:r>
              <a:rPr lang="hu-HU" dirty="0" smtClean="0"/>
              <a:t>Számítógép használata nélküli tevékenységek</a:t>
            </a:r>
          </a:p>
          <a:p>
            <a:r>
              <a:rPr lang="hu-HU" sz="2800" dirty="0" smtClean="0">
                <a:hlinkClick r:id="rId2"/>
              </a:rPr>
              <a:t>http://csunplugged.org/</a:t>
            </a:r>
            <a:endParaRPr lang="hu-HU" sz="2800" dirty="0" smtClean="0"/>
          </a:p>
          <a:p>
            <a:pPr lvl="1"/>
            <a:r>
              <a:rPr lang="hu-HU" dirty="0" smtClean="0"/>
              <a:t>20 különböző CS témák –osztálytermi helyzetben</a:t>
            </a:r>
          </a:p>
          <a:p>
            <a:pPr lvl="1"/>
            <a:r>
              <a:rPr lang="hu-HU" dirty="0" smtClean="0"/>
              <a:t>15 teljesen számítógép mentes</a:t>
            </a:r>
          </a:p>
          <a:p>
            <a:pPr lvl="1"/>
            <a:r>
              <a:rPr lang="hu-HU" dirty="0" smtClean="0"/>
              <a:t>Több formában: óraterv, videók</a:t>
            </a:r>
          </a:p>
          <a:p>
            <a:pPr lvl="1"/>
            <a:r>
              <a:rPr lang="hu-HU" dirty="0" smtClean="0"/>
              <a:t>Elsősorban a K-12 korosztályt célozza meg</a:t>
            </a:r>
          </a:p>
          <a:p>
            <a:pPr lvl="1"/>
            <a:r>
              <a:rPr lang="hu-HU" dirty="0" smtClean="0"/>
              <a:t>Több nyelvre lefordítva</a:t>
            </a:r>
          </a:p>
          <a:p>
            <a:pPr lvl="1"/>
            <a:r>
              <a:rPr lang="hu-HU" dirty="0" smtClean="0"/>
              <a:t>Nagy érdeklődés – (USA: magániskolák)</a:t>
            </a:r>
          </a:p>
          <a:p>
            <a:pPr lvl="1"/>
            <a:r>
              <a:rPr lang="hu-HU" dirty="0" smtClean="0"/>
              <a:t>Tananyagba bekerül – sikeresen alkalmazzák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pPr lvl="1"/>
            <a:endParaRPr lang="hu-HU" sz="2800" b="1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CS </a:t>
            </a:r>
            <a:r>
              <a:rPr lang="hu-HU" dirty="0" err="1" smtClean="0"/>
              <a:t>Unplugged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általános ismertetése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Számítógép: nem a tanulás tárgy</a:t>
            </a:r>
          </a:p>
          <a:p>
            <a:r>
              <a:rPr lang="hu-HU" dirty="0" smtClean="0"/>
              <a:t>Tudás egy eszköz vagy játék része </a:t>
            </a:r>
          </a:p>
          <a:p>
            <a:r>
              <a:rPr lang="hu-HU" dirty="0" smtClean="0"/>
              <a:t>Egyéb tevékenységeket nem kirekeszti, hanem csak ezt állítja középpontba</a:t>
            </a:r>
          </a:p>
          <a:p>
            <a:r>
              <a:rPr lang="hu-HU" dirty="0" smtClean="0"/>
              <a:t>Mélyebb megértés</a:t>
            </a:r>
          </a:p>
          <a:p>
            <a:r>
              <a:rPr lang="hu-HU" dirty="0" smtClean="0"/>
              <a:t>Aktív részvétel </a:t>
            </a:r>
          </a:p>
          <a:p>
            <a:r>
              <a:rPr lang="hu-HU" dirty="0" smtClean="0"/>
              <a:t>Könnyebb megvalósítás</a:t>
            </a:r>
          </a:p>
          <a:p>
            <a:r>
              <a:rPr lang="hu-HU" dirty="0" smtClean="0"/>
              <a:t>Nő az érdeklődés (lányoknál is)</a:t>
            </a:r>
          </a:p>
          <a:p>
            <a:r>
              <a:rPr lang="hu-HU" dirty="0" smtClean="0"/>
              <a:t>Más tantárgyak tanárait könnyebb bevonni</a:t>
            </a:r>
          </a:p>
          <a:p>
            <a:endParaRPr lang="hu-HU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Unplugged</a:t>
            </a:r>
            <a:r>
              <a:rPr lang="hu-HU" dirty="0" smtClean="0"/>
              <a:t> használata - előnye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Műszaki tapasztaltok előfeltétele nélkül lehet beszélgetni témákról</a:t>
            </a:r>
          </a:p>
          <a:p>
            <a:pPr lvl="1"/>
            <a:r>
              <a:rPr lang="hu-HU" dirty="0" smtClean="0"/>
              <a:t>Kisebb korban</a:t>
            </a:r>
          </a:p>
          <a:p>
            <a:r>
              <a:rPr lang="hu-HU" dirty="0" smtClean="0"/>
              <a:t>Olyan tevékenységeket is kipróbálhatnak a tanulók, amelyeket az igazi világban nem lehet </a:t>
            </a:r>
          </a:p>
          <a:p>
            <a:pPr lvl="1"/>
            <a:r>
              <a:rPr lang="hu-HU" dirty="0" err="1" smtClean="0"/>
              <a:t>Second</a:t>
            </a:r>
            <a:r>
              <a:rPr lang="hu-HU" dirty="0" smtClean="0"/>
              <a:t> life: online, virtuális világban</a:t>
            </a:r>
          </a:p>
          <a:p>
            <a:pPr lvl="1"/>
            <a:r>
              <a:rPr lang="hu-HU" dirty="0" smtClean="0"/>
              <a:t>Pl. kísérletek</a:t>
            </a:r>
          </a:p>
          <a:p>
            <a:r>
              <a:rPr lang="hu-HU" dirty="0" smtClean="0"/>
              <a:t>Olcsóbb (fejlődő országokban fontos)</a:t>
            </a:r>
          </a:p>
          <a:p>
            <a:r>
              <a:rPr lang="hu-HU" dirty="0" smtClean="0"/>
              <a:t>Nem helyhez kötött (pl. szabadtéren is)</a:t>
            </a:r>
          </a:p>
          <a:p>
            <a:r>
              <a:rPr lang="hu-HU" dirty="0" smtClean="0"/>
              <a:t>Megjelenése: verseny, tábor, </a:t>
            </a:r>
            <a:r>
              <a:rPr lang="hu-HU" dirty="0" err="1" smtClean="0"/>
              <a:t>workshop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Unplugged</a:t>
            </a:r>
            <a:r>
              <a:rPr lang="hu-HU" dirty="0" smtClean="0"/>
              <a:t> használata - előnye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7 érdeklődő középiskolás fiú</a:t>
            </a:r>
          </a:p>
          <a:p>
            <a:pPr lvl="1"/>
            <a:r>
              <a:rPr lang="hu-HU" dirty="0" smtClean="0"/>
              <a:t>Statisztikailag nem szignifikáns</a:t>
            </a:r>
          </a:p>
          <a:p>
            <a:r>
              <a:rPr lang="hu-HU" dirty="0" smtClean="0"/>
              <a:t>Mérsékelt Java ismeretek (ciklusok, tömbök)</a:t>
            </a:r>
          </a:p>
          <a:p>
            <a:pPr lvl="1"/>
            <a:r>
              <a:rPr lang="hu-HU" dirty="0" smtClean="0"/>
              <a:t>3 hónap Java tanulás</a:t>
            </a:r>
          </a:p>
          <a:p>
            <a:pPr lvl="1"/>
            <a:r>
              <a:rPr lang="hu-HU" dirty="0" smtClean="0"/>
              <a:t>Ismeretük ~ 2 évet programoztak a középiskolában</a:t>
            </a:r>
          </a:p>
          <a:p>
            <a:pPr lvl="1">
              <a:buFont typeface="Wingdings" pitchFamily="2" charset="2"/>
              <a:buChar char="Ø"/>
            </a:pPr>
            <a:r>
              <a:rPr lang="hu-HU" dirty="0" smtClean="0"/>
              <a:t>Nem normál középiskolás </a:t>
            </a:r>
            <a:r>
              <a:rPr lang="hu-HU" dirty="0" err="1" smtClean="0"/>
              <a:t>prog.-i</a:t>
            </a:r>
            <a:r>
              <a:rPr lang="hu-HU" dirty="0" smtClean="0"/>
              <a:t> szint – felső határ</a:t>
            </a:r>
          </a:p>
          <a:p>
            <a:r>
              <a:rPr lang="hu-HU" dirty="0" smtClean="0"/>
              <a:t>Kísérlet (nem reprezentatív):</a:t>
            </a:r>
          </a:p>
          <a:p>
            <a:pPr lvl="1"/>
            <a:r>
              <a:rPr lang="hu-HU" dirty="0" err="1" smtClean="0"/>
              <a:t>Unplugged</a:t>
            </a:r>
            <a:r>
              <a:rPr lang="hu-HU" dirty="0" smtClean="0"/>
              <a:t> tevékenységek: 4. kártyaforgatós–</a:t>
            </a:r>
            <a:r>
              <a:rPr lang="hu-HU" dirty="0" err="1" smtClean="0"/>
              <a:t>hibaészl</a:t>
            </a:r>
            <a:r>
              <a:rPr lang="hu-HU" dirty="0" smtClean="0"/>
              <a:t>.</a:t>
            </a:r>
          </a:p>
          <a:p>
            <a:pPr lvl="1"/>
            <a:r>
              <a:rPr lang="hu-HU" dirty="0" err="1" smtClean="0"/>
              <a:t>Pre-test</a:t>
            </a:r>
            <a:r>
              <a:rPr lang="hu-HU" dirty="0" smtClean="0"/>
              <a:t>: </a:t>
            </a:r>
          </a:p>
          <a:p>
            <a:pPr lvl="2"/>
            <a:r>
              <a:rPr lang="hu-HU" dirty="0" smtClean="0"/>
              <a:t>6 </a:t>
            </a:r>
            <a:r>
              <a:rPr lang="hu-HU" dirty="0" err="1" smtClean="0"/>
              <a:t>könnyeb</a:t>
            </a:r>
            <a:r>
              <a:rPr lang="hu-HU" dirty="0" smtClean="0"/>
              <a:t> (1 hiba/</a:t>
            </a:r>
            <a:r>
              <a:rPr lang="hu-HU" dirty="0" err="1" smtClean="0"/>
              <a:t>probl</a:t>
            </a:r>
            <a:r>
              <a:rPr lang="hu-HU" dirty="0" smtClean="0"/>
              <a:t>.) 6 nehezebb (0,1,2 hiba/</a:t>
            </a:r>
            <a:r>
              <a:rPr lang="hu-HU" dirty="0" err="1" smtClean="0"/>
              <a:t>probl</a:t>
            </a:r>
            <a:r>
              <a:rPr lang="hu-HU" dirty="0" smtClean="0"/>
              <a:t>.)</a:t>
            </a:r>
          </a:p>
          <a:p>
            <a:pPr lvl="2"/>
            <a:r>
              <a:rPr lang="hu-HU" dirty="0" smtClean="0"/>
              <a:t>kevés idő – gyorsaságot és precizitást is lehet mérni</a:t>
            </a:r>
          </a:p>
          <a:p>
            <a:pPr lvl="1"/>
            <a:r>
              <a:rPr lang="hu-HU" dirty="0" smtClean="0"/>
              <a:t>Programozási problémák: 3 nehézségi szinten</a:t>
            </a:r>
          </a:p>
          <a:p>
            <a:pPr lvl="2"/>
            <a:r>
              <a:rPr lang="hu-HU" dirty="0" smtClean="0"/>
              <a:t>9-10 példa könnyebbtől a nehezebbig</a:t>
            </a:r>
          </a:p>
          <a:p>
            <a:pPr lvl="1"/>
            <a:r>
              <a:rPr lang="hu-HU" dirty="0" smtClean="0"/>
              <a:t>Post-test (és kérdőív): ~</a:t>
            </a:r>
            <a:r>
              <a:rPr lang="hu-HU" dirty="0" err="1" smtClean="0"/>
              <a:t>Pretest</a:t>
            </a:r>
            <a:r>
              <a:rPr lang="hu-HU" dirty="0" smtClean="0"/>
              <a:t> (hatékonyság értékelése)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CS </a:t>
            </a:r>
            <a:r>
              <a:rPr lang="hu-HU" dirty="0" err="1" smtClean="0"/>
              <a:t>Unplugged</a:t>
            </a:r>
            <a:r>
              <a:rPr lang="hu-HU" dirty="0" smtClean="0"/>
              <a:t> és programozás kapcsolata - Kísérlet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CS </a:t>
            </a:r>
            <a:r>
              <a:rPr lang="hu-HU" dirty="0" err="1" smtClean="0"/>
              <a:t>Unplugged</a:t>
            </a:r>
            <a:r>
              <a:rPr lang="hu-HU" dirty="0" smtClean="0"/>
              <a:t> és programozás kapcsolata - Kísérlet kiértékelése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31431" cy="3784906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Eredmény: </a:t>
            </a:r>
          </a:p>
          <a:p>
            <a:pPr lvl="1"/>
            <a:r>
              <a:rPr lang="hu-HU" sz="2200" dirty="0" smtClean="0"/>
              <a:t>Minden diáknak nőtt a teljesítménye (~ 2,6-tal) és sebessége</a:t>
            </a:r>
          </a:p>
          <a:p>
            <a:pPr lvl="1"/>
            <a:r>
              <a:rPr lang="hu-HU" sz="2200" dirty="0" smtClean="0"/>
              <a:t>Kevesebb rossz válasz</a:t>
            </a:r>
          </a:p>
          <a:p>
            <a:pPr lvl="1"/>
            <a:r>
              <a:rPr lang="hu-HU" sz="2200" dirty="0" smtClean="0"/>
              <a:t>Diákoknak tetszett</a:t>
            </a:r>
          </a:p>
          <a:p>
            <a:pPr lvl="1">
              <a:buFont typeface="Wingdings" pitchFamily="2" charset="2"/>
              <a:buChar char="Ø"/>
            </a:pPr>
            <a:r>
              <a:rPr lang="hu-HU" sz="2200" dirty="0" smtClean="0"/>
              <a:t>Programozási </a:t>
            </a:r>
            <a:r>
              <a:rPr lang="hu-HU" sz="2200" dirty="0" err="1" smtClean="0"/>
              <a:t>tevé-kenységek</a:t>
            </a:r>
            <a:r>
              <a:rPr lang="hu-HU" sz="2200" dirty="0" smtClean="0"/>
              <a:t> során jobban megértik a hibatesztelés koncepcióját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56792"/>
            <a:ext cx="404018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artalom helye 5"/>
          <p:cNvSpPr txBox="1">
            <a:spLocks/>
          </p:cNvSpPr>
          <p:nvPr/>
        </p:nvSpPr>
        <p:spPr>
          <a:xfrm>
            <a:off x="395536" y="4941168"/>
            <a:ext cx="8208912" cy="1637507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 vert="horz">
            <a:normAutofit fontScale="925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Érdekességek:</a:t>
            </a: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Aki a legtöbb pontot érte el a 2. tesztben – közepes nehézséget választott</a:t>
            </a: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Akik nehezet választottak</a:t>
            </a:r>
            <a:r>
              <a:rPr kumimoji="0" lang="hu-H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szinte a legrosszabbul teljesítettek az 1. teszten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B387-1CF7-4B83-8EA2-C6EAE5ADCDF0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étatér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étatér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1845</TotalTime>
  <Words>1847</Words>
  <Application>Microsoft Office PowerPoint</Application>
  <PresentationFormat>Diavetítés a képernyőre (4:3 oldalarány)</PresentationFormat>
  <Paragraphs>932</Paragraphs>
  <Slides>19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Sétatér</vt:lpstr>
      <vt:lpstr>CS UNPLUGGED  a felsőoktatásban</vt:lpstr>
      <vt:lpstr>Bevezetés-Helyzetelemzés</vt:lpstr>
      <vt:lpstr>Pisa felmérés eredményei</vt:lpstr>
      <vt:lpstr>4. dia</vt:lpstr>
      <vt:lpstr>CS Unplugged  általános ismertetése</vt:lpstr>
      <vt:lpstr>Unplugged használata - előnye</vt:lpstr>
      <vt:lpstr>Unplugged használata - előnye</vt:lpstr>
      <vt:lpstr>CS Unplugged és programozás kapcsolata - Kísérlet</vt:lpstr>
      <vt:lpstr>CS Unplugged és programozás kapcsolata - Kísérlet kiértékelése</vt:lpstr>
      <vt:lpstr>Digitális oktatási stratégia5</vt:lpstr>
      <vt:lpstr>CS Unplugged megjelenése a felsőoktatásban</vt:lpstr>
      <vt:lpstr>1. Bináris számok</vt:lpstr>
      <vt:lpstr>1. Bináris számok</vt:lpstr>
      <vt:lpstr>5. Információelmélet</vt:lpstr>
      <vt:lpstr>Barkochba - Példa </vt:lpstr>
      <vt:lpstr>6. Keresések</vt:lpstr>
      <vt:lpstr>Rekurzió</vt:lpstr>
      <vt:lpstr>Pointer</vt:lpstr>
      <vt:lpstr>Irodalom</vt:lpstr>
    </vt:vector>
  </TitlesOfParts>
  <Company>Home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UNPLUGGED</dc:title>
  <dc:creator>Kinga</dc:creator>
  <cp:lastModifiedBy>Kinga</cp:lastModifiedBy>
  <cp:revision>138</cp:revision>
  <dcterms:created xsi:type="dcterms:W3CDTF">2016-12-30T21:22:57Z</dcterms:created>
  <dcterms:modified xsi:type="dcterms:W3CDTF">2017-01-25T09:21:29Z</dcterms:modified>
</cp:coreProperties>
</file>