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1" r:id="rId3"/>
    <p:sldId id="301" r:id="rId4"/>
    <p:sldId id="299" r:id="rId5"/>
    <p:sldId id="316" r:id="rId6"/>
    <p:sldId id="315" r:id="rId7"/>
    <p:sldId id="306" r:id="rId8"/>
    <p:sldId id="282" r:id="rId9"/>
    <p:sldId id="283" r:id="rId10"/>
    <p:sldId id="286" r:id="rId11"/>
    <p:sldId id="312" r:id="rId12"/>
    <p:sldId id="313" r:id="rId13"/>
    <p:sldId id="302" r:id="rId14"/>
    <p:sldId id="303" r:id="rId15"/>
    <p:sldId id="304" r:id="rId16"/>
    <p:sldId id="309" r:id="rId17"/>
    <p:sldId id="318" r:id="rId18"/>
    <p:sldId id="307" r:id="rId19"/>
    <p:sldId id="285" r:id="rId20"/>
    <p:sldId id="293" r:id="rId21"/>
    <p:sldId id="314" r:id="rId22"/>
    <p:sldId id="310" r:id="rId23"/>
    <p:sldId id="320" r:id="rId24"/>
    <p:sldId id="294" r:id="rId25"/>
    <p:sldId id="319" r:id="rId26"/>
    <p:sldId id="296" r:id="rId27"/>
    <p:sldId id="297" r:id="rId28"/>
    <p:sldId id="317" r:id="rId29"/>
    <p:sldId id="270" r:id="rId30"/>
    <p:sldId id="298" r:id="rId31"/>
  </p:sldIdLst>
  <p:sldSz cx="9144000" cy="6858000" type="screen4x3"/>
  <p:notesSz cx="6873875" cy="1006316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9167" autoAdjust="0"/>
  </p:normalViewPr>
  <p:slideViewPr>
    <p:cSldViewPr>
      <p:cViewPr>
        <p:scale>
          <a:sx n="80" d="100"/>
          <a:sy n="80" d="100"/>
        </p:scale>
        <p:origin x="-86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312" y="-108"/>
      </p:cViewPr>
      <p:guideLst>
        <p:guide orient="horz" pos="3169"/>
        <p:guide pos="216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fld id="{B1B6793E-09C6-4676-B019-3BAF724D549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54063"/>
            <a:ext cx="5033963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79963"/>
            <a:ext cx="5499100" cy="4529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fld id="{F4B504D9-E5BE-49C8-A84D-DA45283926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3482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49B878-8D24-4F6B-B60E-3DB3202D405E}" type="slidenum">
              <a:rPr lang="hu-HU" altLang="hu-HU" smtClean="0"/>
              <a:pPr/>
              <a:t>1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4036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6B41F8-40DE-4999-A284-C8F6C293DEF8}" type="slidenum">
              <a:rPr lang="hu-HU" altLang="hu-HU" smtClean="0"/>
              <a:pPr/>
              <a:t>10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506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3A88C9-4B1D-4B07-A85A-B95931E47423}" type="slidenum">
              <a:rPr lang="hu-HU" altLang="hu-HU" smtClean="0">
                <a:solidFill>
                  <a:srgbClr val="000000"/>
                </a:solidFill>
              </a:rPr>
              <a:pPr/>
              <a:t>11</a:t>
            </a:fld>
            <a:endParaRPr lang="hu-HU" altLang="hu-H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608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30F9FD-986F-4C15-920A-B2CE6BF25620}" type="slidenum">
              <a:rPr lang="hu-HU" altLang="hu-HU" smtClean="0">
                <a:solidFill>
                  <a:srgbClr val="000000"/>
                </a:solidFill>
              </a:rPr>
              <a:pPr/>
              <a:t>12</a:t>
            </a:fld>
            <a:endParaRPr lang="hu-HU" altLang="hu-H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710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BAA872-5543-4D4D-8F4A-509086ADAC7A}" type="slidenum">
              <a:rPr lang="hu-HU" altLang="hu-HU" smtClean="0"/>
              <a:pPr/>
              <a:t>13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8132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77E22B-BB84-4AB1-9BA1-82CDBE88B7CB}" type="slidenum">
              <a:rPr lang="hu-HU" altLang="hu-HU" smtClean="0"/>
              <a:pPr/>
              <a:t>14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Jegyzetek helye 2"/>
          <p:cNvSpPr>
            <a:spLocks noGrp="1"/>
          </p:cNvSpPr>
          <p:nvPr>
            <p:ph type="body" idx="1"/>
          </p:nvPr>
        </p:nvSpPr>
        <p:spPr>
          <a:xfrm>
            <a:off x="687388" y="4779963"/>
            <a:ext cx="5499100" cy="4859337"/>
          </a:xfrm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9156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DEC4A7-555D-4542-A8BF-56D660F03887}" type="slidenum">
              <a:rPr lang="hu-HU" altLang="hu-HU" smtClean="0"/>
              <a:pPr/>
              <a:t>15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5018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DF9C9C-81B3-4CA4-81EA-545F5528BBA9}" type="slidenum">
              <a:rPr lang="hu-HU" altLang="hu-HU" smtClean="0"/>
              <a:pPr/>
              <a:t>16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5120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CE12A1-D385-431F-9E08-C8CF091FAA5C}" type="slidenum">
              <a:rPr lang="hu-HU" altLang="hu-HU" smtClean="0">
                <a:solidFill>
                  <a:srgbClr val="000000"/>
                </a:solidFill>
              </a:rPr>
              <a:pPr/>
              <a:t>17</a:t>
            </a:fld>
            <a:endParaRPr lang="hu-HU" altLang="hu-H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5222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DC9BD40-61F6-4E70-9A20-EA656AC9B98C}" type="slidenum">
              <a:rPr lang="hu-HU" altLang="hu-HU" smtClean="0"/>
              <a:pPr/>
              <a:t>18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53252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DACE55-043E-452E-A9F3-88F204577170}" type="slidenum">
              <a:rPr lang="hu-HU" altLang="hu-HU" smtClean="0"/>
              <a:pPr/>
              <a:t>19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3584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A277C2-88E8-4F09-B68A-AC4CDC0A2C27}" type="slidenum">
              <a:rPr lang="hu-HU" altLang="hu-HU" smtClean="0"/>
              <a:pPr/>
              <a:t>2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54276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09A0B8-C4EC-4ADE-9BE7-A1C49E22448E}" type="slidenum">
              <a:rPr lang="hu-HU" altLang="hu-HU" smtClean="0"/>
              <a:pPr/>
              <a:t>20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553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5831F5-C748-44DB-91AE-7C7ACA72AF78}" type="slidenum">
              <a:rPr lang="hu-HU" altLang="hu-HU" smtClean="0"/>
              <a:pPr/>
              <a:t>21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5632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8CA78B-74B5-4D71-9819-3C4FE311FA3E}" type="slidenum">
              <a:rPr lang="hu-HU" altLang="hu-HU" smtClean="0"/>
              <a:pPr/>
              <a:t>22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5734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5DA7312-8352-4ED6-ACD3-027B190F5058}" type="slidenum">
              <a:rPr lang="hu-HU" altLang="hu-HU" smtClean="0">
                <a:solidFill>
                  <a:srgbClr val="000000"/>
                </a:solidFill>
              </a:rPr>
              <a:pPr/>
              <a:t>23</a:t>
            </a:fld>
            <a:endParaRPr lang="hu-HU" altLang="hu-H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58372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414C54-B782-499A-BDB3-9E088260BD93}" type="slidenum">
              <a:rPr lang="hu-HU" altLang="hu-HU" smtClean="0"/>
              <a:pPr/>
              <a:t>24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59396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E02C09-6C16-43A3-A991-0DA9D0B87ED8}" type="slidenum">
              <a:rPr lang="hu-HU" altLang="hu-HU" smtClean="0">
                <a:solidFill>
                  <a:srgbClr val="000000"/>
                </a:solidFill>
              </a:rPr>
              <a:pPr/>
              <a:t>25</a:t>
            </a:fld>
            <a:endParaRPr lang="hu-HU" altLang="hu-H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6042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1486DC-236E-4B97-AEF7-88B4E3A7E193}" type="slidenum">
              <a:rPr lang="hu-HU" altLang="hu-HU" smtClean="0"/>
              <a:pPr/>
              <a:t>26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6144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07D02-E3C5-4489-A91D-88A59B160793}" type="slidenum">
              <a:rPr lang="hu-HU" altLang="hu-HU" smtClean="0"/>
              <a:pPr/>
              <a:t>27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6246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566BC8-C29C-42B4-B48C-731557BF2CCE}" type="slidenum">
              <a:rPr lang="hu-HU" altLang="hu-HU" smtClean="0"/>
              <a:pPr/>
              <a:t>29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63492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97B369-DC94-42B3-92DD-87AA1C6C80EF}" type="slidenum">
              <a:rPr lang="hu-HU" altLang="hu-HU" smtClean="0"/>
              <a:pPr/>
              <a:t>30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3686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2331F6-D448-4A90-B7C3-82D233B9D107}" type="slidenum">
              <a:rPr lang="hu-HU" altLang="hu-HU" smtClean="0"/>
              <a:pPr/>
              <a:t>3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  <p:sp>
        <p:nvSpPr>
          <p:cNvPr id="37892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E244B4-32B5-45EA-BDF7-C84C3D341DC2}" type="slidenum">
              <a:rPr lang="hu-HU" altLang="hu-HU" smtClean="0"/>
              <a:pPr/>
              <a:t>4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B7CAF6-E667-4ECA-BCDB-01A9C46E55F3}" type="slidenum">
              <a:rPr lang="hu-HU" altLang="hu-HU" smtClean="0"/>
              <a:pPr/>
              <a:t>5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3994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DE2265C-5C30-482B-968C-3F921B78C028}" type="slidenum">
              <a:rPr lang="hu-HU" altLang="hu-HU" smtClean="0"/>
              <a:pPr/>
              <a:t>6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096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882B2F-AE0B-41EB-AC31-EF62E9357D2E}" type="slidenum">
              <a:rPr lang="hu-HU" altLang="hu-HU" smtClean="0">
                <a:solidFill>
                  <a:srgbClr val="000000"/>
                </a:solidFill>
              </a:rPr>
              <a:pPr/>
              <a:t>7</a:t>
            </a:fld>
            <a:endParaRPr lang="hu-HU" altLang="hu-H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198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1AE4FC-EB61-4F8E-AB07-2003DEDAD6DB}" type="slidenum">
              <a:rPr lang="hu-HU" altLang="hu-HU" smtClean="0"/>
              <a:pPr/>
              <a:t>8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baseline="0" dirty="0" smtClean="0"/>
          </a:p>
        </p:txBody>
      </p:sp>
      <p:sp>
        <p:nvSpPr>
          <p:cNvPr id="43012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E25DF9-60F4-4147-AC8C-36D13EC16362}" type="slidenum">
              <a:rPr lang="hu-HU" altLang="hu-HU" smtClean="0"/>
              <a:pPr/>
              <a:t>9</a:t>
            </a:fld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467 w 2123"/>
                <a:gd name="T1" fmla="*/ 112 h 1696"/>
                <a:gd name="T2" fmla="*/ 443 w 2123"/>
                <a:gd name="T3" fmla="*/ 74 h 1696"/>
                <a:gd name="T4" fmla="*/ 550 w 2123"/>
                <a:gd name="T5" fmla="*/ 43 h 1696"/>
                <a:gd name="T6" fmla="*/ 755 w 2123"/>
                <a:gd name="T7" fmla="*/ 63 h 1696"/>
                <a:gd name="T8" fmla="*/ 988 w 2123"/>
                <a:gd name="T9" fmla="*/ 94 h 1696"/>
                <a:gd name="T10" fmla="*/ 1206 w 2123"/>
                <a:gd name="T11" fmla="*/ 118 h 1696"/>
                <a:gd name="T12" fmla="*/ 1462 w 2123"/>
                <a:gd name="T13" fmla="*/ 147 h 1696"/>
                <a:gd name="T14" fmla="*/ 1531 w 2123"/>
                <a:gd name="T15" fmla="*/ 152 h 1696"/>
                <a:gd name="T16" fmla="*/ 1493 w 2123"/>
                <a:gd name="T17" fmla="*/ 147 h 1696"/>
                <a:gd name="T18" fmla="*/ 1148 w 2123"/>
                <a:gd name="T19" fmla="*/ 107 h 1696"/>
                <a:gd name="T20" fmla="*/ 883 w 2123"/>
                <a:gd name="T21" fmla="*/ 74 h 1696"/>
                <a:gd name="T22" fmla="*/ 591 w 2123"/>
                <a:gd name="T23" fmla="*/ 36 h 1696"/>
                <a:gd name="T24" fmla="*/ 812 w 2123"/>
                <a:gd name="T25" fmla="*/ 34 h 1696"/>
                <a:gd name="T26" fmla="*/ 1044 w 2123"/>
                <a:gd name="T27" fmla="*/ 35 h 1696"/>
                <a:gd name="T28" fmla="*/ 1313 w 2123"/>
                <a:gd name="T29" fmla="*/ 29 h 1696"/>
                <a:gd name="T30" fmla="*/ 1725 w 2123"/>
                <a:gd name="T31" fmla="*/ 22 h 1696"/>
                <a:gd name="T32" fmla="*/ 1686 w 2123"/>
                <a:gd name="T33" fmla="*/ 20 h 1696"/>
                <a:gd name="T34" fmla="*/ 1251 w 2123"/>
                <a:gd name="T35" fmla="*/ 28 h 1696"/>
                <a:gd name="T36" fmla="*/ 983 w 2123"/>
                <a:gd name="T37" fmla="*/ 30 h 1696"/>
                <a:gd name="T38" fmla="*/ 618 w 2123"/>
                <a:gd name="T39" fmla="*/ 28 h 1696"/>
                <a:gd name="T40" fmla="*/ 663 w 2123"/>
                <a:gd name="T41" fmla="*/ 25 h 1696"/>
                <a:gd name="T42" fmla="*/ 928 w 2123"/>
                <a:gd name="T43" fmla="*/ 0 h 1696"/>
                <a:gd name="T44" fmla="*/ 883 w 2123"/>
                <a:gd name="T45" fmla="*/ 9 h 1696"/>
                <a:gd name="T46" fmla="*/ 821 w 2123"/>
                <a:gd name="T47" fmla="*/ 9 h 1696"/>
                <a:gd name="T48" fmla="*/ 695 w 2123"/>
                <a:gd name="T49" fmla="*/ 21 h 1696"/>
                <a:gd name="T50" fmla="*/ 550 w 2123"/>
                <a:gd name="T51" fmla="*/ 30 h 1696"/>
                <a:gd name="T52" fmla="*/ 514 w 2123"/>
                <a:gd name="T53" fmla="*/ 40 h 1696"/>
                <a:gd name="T54" fmla="*/ 257 w 2123"/>
                <a:gd name="T55" fmla="*/ 63 h 1696"/>
                <a:gd name="T56" fmla="*/ 0 w 2123"/>
                <a:gd name="T57" fmla="*/ 78 h 1696"/>
                <a:gd name="T58" fmla="*/ 0 w 2123"/>
                <a:gd name="T59" fmla="*/ 79 h 1696"/>
                <a:gd name="T60" fmla="*/ 0 w 2123"/>
                <a:gd name="T61" fmla="*/ 82 h 1696"/>
                <a:gd name="T62" fmla="*/ 254 w 2123"/>
                <a:gd name="T63" fmla="*/ 68 h 1696"/>
                <a:gd name="T64" fmla="*/ 475 w 2123"/>
                <a:gd name="T65" fmla="*/ 46 h 1696"/>
                <a:gd name="T66" fmla="*/ 419 w 2123"/>
                <a:gd name="T67" fmla="*/ 72 h 1696"/>
                <a:gd name="T68" fmla="*/ 431 w 2123"/>
                <a:gd name="T69" fmla="*/ 106 h 1696"/>
                <a:gd name="T70" fmla="*/ 380 w 2123"/>
                <a:gd name="T71" fmla="*/ 125 h 1696"/>
                <a:gd name="T72" fmla="*/ 269 w 2123"/>
                <a:gd name="T73" fmla="*/ 159 h 1696"/>
                <a:gd name="T74" fmla="*/ 266 w 2123"/>
                <a:gd name="T75" fmla="*/ 183 h 1696"/>
                <a:gd name="T76" fmla="*/ 269 w 2123"/>
                <a:gd name="T77" fmla="*/ 183 h 1696"/>
                <a:gd name="T78" fmla="*/ 278 w 2123"/>
                <a:gd name="T79" fmla="*/ 166 h 1696"/>
                <a:gd name="T80" fmla="*/ 467 w 2123"/>
                <a:gd name="T81" fmla="*/ 112 h 1696"/>
                <a:gd name="T82" fmla="*/ 467 w 2123"/>
                <a:gd name="T83" fmla="*/ 112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63 w 969"/>
                <a:gd name="T1" fmla="*/ 1306 h 1192"/>
                <a:gd name="T2" fmla="*/ 570 w 969"/>
                <a:gd name="T3" fmla="*/ 1312 h 1192"/>
                <a:gd name="T4" fmla="*/ 687 w 969"/>
                <a:gd name="T5" fmla="*/ 1270 h 1192"/>
                <a:gd name="T6" fmla="*/ 961 w 969"/>
                <a:gd name="T7" fmla="*/ 1205 h 1192"/>
                <a:gd name="T8" fmla="*/ 1093 w 969"/>
                <a:gd name="T9" fmla="*/ 1175 h 1192"/>
                <a:gd name="T10" fmla="*/ 889 w 969"/>
                <a:gd name="T11" fmla="*/ 1106 h 1192"/>
                <a:gd name="T12" fmla="*/ 651 w 969"/>
                <a:gd name="T13" fmla="*/ 1052 h 1192"/>
                <a:gd name="T14" fmla="*/ 237 w 969"/>
                <a:gd name="T15" fmla="*/ 1079 h 1192"/>
                <a:gd name="T16" fmla="*/ 339 w 969"/>
                <a:gd name="T17" fmla="*/ 973 h 1192"/>
                <a:gd name="T18" fmla="*/ 576 w 969"/>
                <a:gd name="T19" fmla="*/ 883 h 1192"/>
                <a:gd name="T20" fmla="*/ 814 w 969"/>
                <a:gd name="T21" fmla="*/ 751 h 1192"/>
                <a:gd name="T22" fmla="*/ 820 w 969"/>
                <a:gd name="T23" fmla="*/ 751 h 1192"/>
                <a:gd name="T24" fmla="*/ 832 w 969"/>
                <a:gd name="T25" fmla="*/ 745 h 1192"/>
                <a:gd name="T26" fmla="*/ 881 w 969"/>
                <a:gd name="T27" fmla="*/ 727 h 1192"/>
                <a:gd name="T28" fmla="*/ 913 w 969"/>
                <a:gd name="T29" fmla="*/ 721 h 1192"/>
                <a:gd name="T30" fmla="*/ 929 w 969"/>
                <a:gd name="T31" fmla="*/ 709 h 1192"/>
                <a:gd name="T32" fmla="*/ 937 w 969"/>
                <a:gd name="T33" fmla="*/ 697 h 1192"/>
                <a:gd name="T34" fmla="*/ 929 w 969"/>
                <a:gd name="T35" fmla="*/ 691 h 1192"/>
                <a:gd name="T36" fmla="*/ 921 w 969"/>
                <a:gd name="T37" fmla="*/ 679 h 1192"/>
                <a:gd name="T38" fmla="*/ 921 w 969"/>
                <a:gd name="T39" fmla="*/ 634 h 1192"/>
                <a:gd name="T40" fmla="*/ 937 w 969"/>
                <a:gd name="T41" fmla="*/ 585 h 1192"/>
                <a:gd name="T42" fmla="*/ 953 w 969"/>
                <a:gd name="T43" fmla="*/ 555 h 1192"/>
                <a:gd name="T44" fmla="*/ 977 w 969"/>
                <a:gd name="T45" fmla="*/ 525 h 1192"/>
                <a:gd name="T46" fmla="*/ 993 w 969"/>
                <a:gd name="T47" fmla="*/ 495 h 1192"/>
                <a:gd name="T48" fmla="*/ 1001 w 969"/>
                <a:gd name="T49" fmla="*/ 477 h 1192"/>
                <a:gd name="T50" fmla="*/ 1009 w 969"/>
                <a:gd name="T51" fmla="*/ 471 h 1192"/>
                <a:gd name="T52" fmla="*/ 1009 w 969"/>
                <a:gd name="T53" fmla="*/ 387 h 1192"/>
                <a:gd name="T54" fmla="*/ 1009 w 969"/>
                <a:gd name="T55" fmla="*/ 381 h 1192"/>
                <a:gd name="T56" fmla="*/ 1015 w 969"/>
                <a:gd name="T57" fmla="*/ 375 h 1192"/>
                <a:gd name="T58" fmla="*/ 1033 w 969"/>
                <a:gd name="T59" fmla="*/ 345 h 1192"/>
                <a:gd name="T60" fmla="*/ 1045 w 969"/>
                <a:gd name="T61" fmla="*/ 309 h 1192"/>
                <a:gd name="T62" fmla="*/ 1057 w 969"/>
                <a:gd name="T63" fmla="*/ 279 h 1192"/>
                <a:gd name="T64" fmla="*/ 1063 w 969"/>
                <a:gd name="T65" fmla="*/ 267 h 1192"/>
                <a:gd name="T66" fmla="*/ 1069 w 969"/>
                <a:gd name="T67" fmla="*/ 255 h 1192"/>
                <a:gd name="T68" fmla="*/ 1087 w 969"/>
                <a:gd name="T69" fmla="*/ 173 h 1192"/>
                <a:gd name="T70" fmla="*/ 1108 w 969"/>
                <a:gd name="T71" fmla="*/ 137 h 1192"/>
                <a:gd name="T72" fmla="*/ 1116 w 969"/>
                <a:gd name="T73" fmla="*/ 125 h 1192"/>
                <a:gd name="T74" fmla="*/ 1116 w 969"/>
                <a:gd name="T75" fmla="*/ 119 h 1192"/>
                <a:gd name="T76" fmla="*/ 1138 w 969"/>
                <a:gd name="T77" fmla="*/ 0 h 1192"/>
                <a:gd name="T78" fmla="*/ 1108 w 969"/>
                <a:gd name="T79" fmla="*/ 47 h 1192"/>
                <a:gd name="T80" fmla="*/ 921 w 969"/>
                <a:gd name="T81" fmla="*/ 113 h 1192"/>
                <a:gd name="T82" fmla="*/ 826 w 969"/>
                <a:gd name="T83" fmla="*/ 161 h 1192"/>
                <a:gd name="T84" fmla="*/ 540 w 969"/>
                <a:gd name="T85" fmla="*/ 273 h 1192"/>
                <a:gd name="T86" fmla="*/ 321 w 969"/>
                <a:gd name="T87" fmla="*/ 327 h 1192"/>
                <a:gd name="T88" fmla="*/ 213 w 969"/>
                <a:gd name="T89" fmla="*/ 333 h 1192"/>
                <a:gd name="T90" fmla="*/ 12 w 969"/>
                <a:gd name="T91" fmla="*/ 525 h 1192"/>
                <a:gd name="T92" fmla="*/ 0 w 969"/>
                <a:gd name="T93" fmla="*/ 549 h 1192"/>
                <a:gd name="T94" fmla="*/ 0 w 969"/>
                <a:gd name="T95" fmla="*/ 1306 h 1192"/>
                <a:gd name="T96" fmla="*/ 96 w 969"/>
                <a:gd name="T97" fmla="*/ 1300 h 1192"/>
                <a:gd name="T98" fmla="*/ 363 w 969"/>
                <a:gd name="T99" fmla="*/ 1306 h 1192"/>
                <a:gd name="T100" fmla="*/ 363 w 969"/>
                <a:gd name="T101" fmla="*/ 130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220 w 2176"/>
                <a:gd name="T1" fmla="*/ 847 h 1505"/>
                <a:gd name="T2" fmla="*/ 1402 w 2176"/>
                <a:gd name="T3" fmla="*/ 1345 h 1505"/>
                <a:gd name="T4" fmla="*/ 1123 w 2176"/>
                <a:gd name="T5" fmla="*/ 1282 h 1505"/>
                <a:gd name="T6" fmla="*/ 843 w 2176"/>
                <a:gd name="T7" fmla="*/ 1207 h 1505"/>
                <a:gd name="T8" fmla="*/ 522 w 2176"/>
                <a:gd name="T9" fmla="*/ 1189 h 1505"/>
                <a:gd name="T10" fmla="*/ 0 w 2176"/>
                <a:gd name="T11" fmla="*/ 1159 h 1505"/>
                <a:gd name="T12" fmla="*/ 30 w 2176"/>
                <a:gd name="T13" fmla="*/ 1195 h 1505"/>
                <a:gd name="T14" fmla="*/ 576 w 2176"/>
                <a:gd name="T15" fmla="*/ 1213 h 1505"/>
                <a:gd name="T16" fmla="*/ 913 w 2176"/>
                <a:gd name="T17" fmla="*/ 1273 h 1505"/>
                <a:gd name="T18" fmla="*/ 1330 w 2176"/>
                <a:gd name="T19" fmla="*/ 1421 h 1505"/>
                <a:gd name="T20" fmla="*/ 1265 w 2176"/>
                <a:gd name="T21" fmla="*/ 1439 h 1505"/>
                <a:gd name="T22" fmla="*/ 831 w 2176"/>
                <a:gd name="T23" fmla="*/ 1625 h 1505"/>
                <a:gd name="T24" fmla="*/ 897 w 2176"/>
                <a:gd name="T25" fmla="*/ 1601 h 1505"/>
                <a:gd name="T26" fmla="*/ 1021 w 2176"/>
                <a:gd name="T27" fmla="*/ 1559 h 1505"/>
                <a:gd name="T28" fmla="*/ 1205 w 2176"/>
                <a:gd name="T29" fmla="*/ 1475 h 1505"/>
                <a:gd name="T30" fmla="*/ 1430 w 2176"/>
                <a:gd name="T31" fmla="*/ 1415 h 1505"/>
                <a:gd name="T32" fmla="*/ 1494 w 2176"/>
                <a:gd name="T33" fmla="*/ 1327 h 1505"/>
                <a:gd name="T34" fmla="*/ 1926 w 2176"/>
                <a:gd name="T35" fmla="*/ 1123 h 1505"/>
                <a:gd name="T36" fmla="*/ 2275 w 2176"/>
                <a:gd name="T37" fmla="*/ 1033 h 1505"/>
                <a:gd name="T38" fmla="*/ 2564 w 2176"/>
                <a:gd name="T39" fmla="*/ 901 h 1505"/>
                <a:gd name="T40" fmla="*/ 2310 w 2176"/>
                <a:gd name="T41" fmla="*/ 991 h 1505"/>
                <a:gd name="T42" fmla="*/ 1953 w 2176"/>
                <a:gd name="T43" fmla="*/ 1069 h 1505"/>
                <a:gd name="T44" fmla="*/ 1580 w 2176"/>
                <a:gd name="T45" fmla="*/ 1231 h 1505"/>
                <a:gd name="T46" fmla="*/ 1769 w 2176"/>
                <a:gd name="T47" fmla="*/ 985 h 1505"/>
                <a:gd name="T48" fmla="*/ 1912 w 2176"/>
                <a:gd name="T49" fmla="*/ 585 h 1505"/>
                <a:gd name="T50" fmla="*/ 2049 w 2176"/>
                <a:gd name="T51" fmla="*/ 412 h 1505"/>
                <a:gd name="T52" fmla="*/ 2332 w 2176"/>
                <a:gd name="T53" fmla="*/ 60 h 1505"/>
                <a:gd name="T54" fmla="*/ 2362 w 2176"/>
                <a:gd name="T55" fmla="*/ 0 h 1505"/>
                <a:gd name="T56" fmla="*/ 2324 w 2176"/>
                <a:gd name="T57" fmla="*/ 0 h 1505"/>
                <a:gd name="T58" fmla="*/ 1884 w 2176"/>
                <a:gd name="T59" fmla="*/ 520 h 1505"/>
                <a:gd name="T60" fmla="*/ 1741 w 2176"/>
                <a:gd name="T61" fmla="*/ 967 h 1505"/>
                <a:gd name="T62" fmla="*/ 1480 w 2176"/>
                <a:gd name="T63" fmla="*/ 1255 h 1505"/>
                <a:gd name="T64" fmla="*/ 1330 w 2176"/>
                <a:gd name="T65" fmla="*/ 985 h 1505"/>
                <a:gd name="T66" fmla="*/ 1190 w 2176"/>
                <a:gd name="T67" fmla="*/ 580 h 1505"/>
                <a:gd name="T68" fmla="*/ 1045 w 2176"/>
                <a:gd name="T69" fmla="*/ 222 h 1505"/>
                <a:gd name="T70" fmla="*/ 929 w 2176"/>
                <a:gd name="T71" fmla="*/ 0 h 1505"/>
                <a:gd name="T72" fmla="*/ 881 w 2176"/>
                <a:gd name="T73" fmla="*/ 0 h 1505"/>
                <a:gd name="T74" fmla="*/ 1063 w 2176"/>
                <a:gd name="T75" fmla="*/ 394 h 1505"/>
                <a:gd name="T76" fmla="*/ 1220 w 2176"/>
                <a:gd name="T77" fmla="*/ 847 h 1505"/>
                <a:gd name="T78" fmla="*/ 1220 w 2176"/>
                <a:gd name="T79" fmla="*/ 84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201 w 813"/>
                <a:gd name="T1" fmla="*/ 605 h 804"/>
                <a:gd name="T2" fmla="*/ 369 w 813"/>
                <a:gd name="T3" fmla="*/ 478 h 804"/>
                <a:gd name="T4" fmla="*/ 750 w 813"/>
                <a:gd name="T5" fmla="*/ 256 h 804"/>
                <a:gd name="T6" fmla="*/ 933 w 813"/>
                <a:gd name="T7" fmla="*/ 0 h 804"/>
                <a:gd name="T8" fmla="*/ 795 w 813"/>
                <a:gd name="T9" fmla="*/ 150 h 804"/>
                <a:gd name="T10" fmla="*/ 184 w 813"/>
                <a:gd name="T11" fmla="*/ 544 h 804"/>
                <a:gd name="T12" fmla="*/ 0 w 813"/>
                <a:gd name="T13" fmla="*/ 812 h 804"/>
                <a:gd name="T14" fmla="*/ 0 w 813"/>
                <a:gd name="T15" fmla="*/ 884 h 804"/>
                <a:gd name="T16" fmla="*/ 201 w 813"/>
                <a:gd name="T17" fmla="*/ 605 h 804"/>
                <a:gd name="T18" fmla="*/ 201 w 813"/>
                <a:gd name="T19" fmla="*/ 60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540 w 759"/>
                <a:gd name="T1" fmla="*/ 66 h 107"/>
                <a:gd name="T2" fmla="*/ 879 w 759"/>
                <a:gd name="T3" fmla="*/ 0 h 107"/>
                <a:gd name="T4" fmla="*/ 576 w 759"/>
                <a:gd name="T5" fmla="*/ 36 h 107"/>
                <a:gd name="T6" fmla="*/ 17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540 w 759"/>
                <a:gd name="T15" fmla="*/ 66 h 107"/>
                <a:gd name="T16" fmla="*/ 54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634 w 3169"/>
                <a:gd name="T1" fmla="*/ 279 h 743"/>
                <a:gd name="T2" fmla="*/ 2040 w 3169"/>
                <a:gd name="T3" fmla="*/ 273 h 743"/>
                <a:gd name="T4" fmla="*/ 2461 w 3169"/>
                <a:gd name="T5" fmla="*/ 291 h 743"/>
                <a:gd name="T6" fmla="*/ 2951 w 3169"/>
                <a:gd name="T7" fmla="*/ 273 h 743"/>
                <a:gd name="T8" fmla="*/ 3732 w 3169"/>
                <a:gd name="T9" fmla="*/ 244 h 743"/>
                <a:gd name="T10" fmla="*/ 3670 w 3169"/>
                <a:gd name="T11" fmla="*/ 226 h 743"/>
                <a:gd name="T12" fmla="*/ 2852 w 3169"/>
                <a:gd name="T13" fmla="*/ 261 h 743"/>
                <a:gd name="T14" fmla="*/ 2358 w 3169"/>
                <a:gd name="T15" fmla="*/ 261 h 743"/>
                <a:gd name="T16" fmla="*/ 1718 w 3169"/>
                <a:gd name="T17" fmla="*/ 226 h 743"/>
                <a:gd name="T18" fmla="*/ 1816 w 3169"/>
                <a:gd name="T19" fmla="*/ 168 h 743"/>
                <a:gd name="T20" fmla="*/ 2402 w 3169"/>
                <a:gd name="T21" fmla="*/ 0 h 743"/>
                <a:gd name="T22" fmla="*/ 2307 w 3169"/>
                <a:gd name="T23" fmla="*/ 24 h 743"/>
                <a:gd name="T24" fmla="*/ 2166 w 3169"/>
                <a:gd name="T25" fmla="*/ 66 h 743"/>
                <a:gd name="T26" fmla="*/ 1889 w 3169"/>
                <a:gd name="T27" fmla="*/ 138 h 743"/>
                <a:gd name="T28" fmla="*/ 1578 w 3169"/>
                <a:gd name="T29" fmla="*/ 238 h 743"/>
                <a:gd name="T30" fmla="*/ 1493 w 3169"/>
                <a:gd name="T31" fmla="*/ 291 h 743"/>
                <a:gd name="T32" fmla="*/ 895 w 3169"/>
                <a:gd name="T33" fmla="*/ 453 h 743"/>
                <a:gd name="T34" fmla="*/ 384 w 3169"/>
                <a:gd name="T35" fmla="*/ 543 h 743"/>
                <a:gd name="T36" fmla="*/ 0 w 3169"/>
                <a:gd name="T37" fmla="*/ 697 h 743"/>
                <a:gd name="T38" fmla="*/ 339 w 3169"/>
                <a:gd name="T39" fmla="*/ 600 h 743"/>
                <a:gd name="T40" fmla="*/ 855 w 3169"/>
                <a:gd name="T41" fmla="*/ 489 h 743"/>
                <a:gd name="T42" fmla="*/ 1385 w 3169"/>
                <a:gd name="T43" fmla="*/ 351 h 743"/>
                <a:gd name="T44" fmla="*/ 1152 w 3169"/>
                <a:gd name="T45" fmla="*/ 531 h 743"/>
                <a:gd name="T46" fmla="*/ 1027 w 3169"/>
                <a:gd name="T47" fmla="*/ 823 h 743"/>
                <a:gd name="T48" fmla="*/ 1021 w 3169"/>
                <a:gd name="T49" fmla="*/ 823 h 743"/>
                <a:gd name="T50" fmla="*/ 1093 w 3169"/>
                <a:gd name="T51" fmla="*/ 823 h 743"/>
                <a:gd name="T52" fmla="*/ 1203 w 3169"/>
                <a:gd name="T53" fmla="*/ 537 h 743"/>
                <a:gd name="T54" fmla="*/ 1528 w 3169"/>
                <a:gd name="T55" fmla="*/ 321 h 743"/>
                <a:gd name="T56" fmla="*/ 1802 w 3169"/>
                <a:gd name="T57" fmla="*/ 489 h 743"/>
                <a:gd name="T58" fmla="*/ 2082 w 3169"/>
                <a:gd name="T59" fmla="*/ 757 h 743"/>
                <a:gd name="T60" fmla="*/ 2186 w 3169"/>
                <a:gd name="T61" fmla="*/ 823 h 743"/>
                <a:gd name="T62" fmla="*/ 2259 w 3169"/>
                <a:gd name="T63" fmla="*/ 823 h 743"/>
                <a:gd name="T64" fmla="*/ 1992 w 3169"/>
                <a:gd name="T65" fmla="*/ 576 h 743"/>
                <a:gd name="T66" fmla="*/ 1634 w 3169"/>
                <a:gd name="T67" fmla="*/ 279 h 743"/>
                <a:gd name="T68" fmla="*/ 1634 w 3169"/>
                <a:gd name="T69" fmla="*/ 27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hu-HU" altLang="hu-HU" smtClean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hu-HU" altLang="hu-HU" smtClean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2178 w 2153"/>
                <a:gd name="T1" fmla="*/ 931 h 1930"/>
                <a:gd name="T2" fmla="*/ 2285 w 2153"/>
                <a:gd name="T3" fmla="*/ 1099 h 1930"/>
                <a:gd name="T4" fmla="*/ 2426 w 2153"/>
                <a:gd name="T5" fmla="*/ 1268 h 1930"/>
                <a:gd name="T6" fmla="*/ 2499 w 2153"/>
                <a:gd name="T7" fmla="*/ 1366 h 1930"/>
                <a:gd name="T8" fmla="*/ 2541 w 2153"/>
                <a:gd name="T9" fmla="*/ 1414 h 1930"/>
                <a:gd name="T10" fmla="*/ 2230 w 2153"/>
                <a:gd name="T11" fmla="*/ 1057 h 1930"/>
                <a:gd name="T12" fmla="*/ 2198 w 2153"/>
                <a:gd name="T13" fmla="*/ 1009 h 1930"/>
                <a:gd name="T14" fmla="*/ 2108 w 2153"/>
                <a:gd name="T15" fmla="*/ 1360 h 1930"/>
                <a:gd name="T16" fmla="*/ 2092 w 2153"/>
                <a:gd name="T17" fmla="*/ 1606 h 1930"/>
                <a:gd name="T18" fmla="*/ 2151 w 2153"/>
                <a:gd name="T19" fmla="*/ 2066 h 1930"/>
                <a:gd name="T20" fmla="*/ 2116 w 2153"/>
                <a:gd name="T21" fmla="*/ 2090 h 1930"/>
                <a:gd name="T22" fmla="*/ 2062 w 2153"/>
                <a:gd name="T23" fmla="*/ 1654 h 1930"/>
                <a:gd name="T24" fmla="*/ 2038 w 2153"/>
                <a:gd name="T25" fmla="*/ 1408 h 1930"/>
                <a:gd name="T26" fmla="*/ 2084 w 2153"/>
                <a:gd name="T27" fmla="*/ 1165 h 1930"/>
                <a:gd name="T28" fmla="*/ 2092 w 2153"/>
                <a:gd name="T29" fmla="*/ 955 h 1930"/>
                <a:gd name="T30" fmla="*/ 1498 w 2153"/>
                <a:gd name="T31" fmla="*/ 1087 h 1930"/>
                <a:gd name="T32" fmla="*/ 980 w 2153"/>
                <a:gd name="T33" fmla="*/ 1214 h 1930"/>
                <a:gd name="T34" fmla="*/ 367 w 2153"/>
                <a:gd name="T35" fmla="*/ 1432 h 1930"/>
                <a:gd name="T36" fmla="*/ 18 w 2153"/>
                <a:gd name="T37" fmla="*/ 1540 h 1930"/>
                <a:gd name="T38" fmla="*/ 351 w 2153"/>
                <a:gd name="T39" fmla="*/ 1402 h 1930"/>
                <a:gd name="T40" fmla="*/ 802 w 2153"/>
                <a:gd name="T41" fmla="*/ 1232 h 1930"/>
                <a:gd name="T42" fmla="*/ 1208 w 2153"/>
                <a:gd name="T43" fmla="*/ 1117 h 1930"/>
                <a:gd name="T44" fmla="*/ 1667 w 2153"/>
                <a:gd name="T45" fmla="*/ 1009 h 1930"/>
                <a:gd name="T46" fmla="*/ 1997 w 2153"/>
                <a:gd name="T47" fmla="*/ 895 h 1930"/>
                <a:gd name="T48" fmla="*/ 1576 w 2153"/>
                <a:gd name="T49" fmla="*/ 663 h 1930"/>
                <a:gd name="T50" fmla="*/ 1021 w 2153"/>
                <a:gd name="T51" fmla="*/ 555 h 1930"/>
                <a:gd name="T52" fmla="*/ 267 w 2153"/>
                <a:gd name="T53" fmla="*/ 161 h 1930"/>
                <a:gd name="T54" fmla="*/ 0 w 2153"/>
                <a:gd name="T55" fmla="*/ 83 h 1930"/>
                <a:gd name="T56" fmla="*/ 379 w 2153"/>
                <a:gd name="T57" fmla="*/ 179 h 1930"/>
                <a:gd name="T58" fmla="*/ 832 w 2153"/>
                <a:gd name="T59" fmla="*/ 423 h 1930"/>
                <a:gd name="T60" fmla="*/ 1097 w 2153"/>
                <a:gd name="T61" fmla="*/ 531 h 1930"/>
                <a:gd name="T62" fmla="*/ 1597 w 2153"/>
                <a:gd name="T63" fmla="*/ 633 h 1930"/>
                <a:gd name="T64" fmla="*/ 1949 w 2153"/>
                <a:gd name="T65" fmla="*/ 823 h 1930"/>
                <a:gd name="T66" fmla="*/ 1681 w 2153"/>
                <a:gd name="T67" fmla="*/ 501 h 1930"/>
                <a:gd name="T68" fmla="*/ 1520 w 2153"/>
                <a:gd name="T69" fmla="*/ 191 h 1930"/>
                <a:gd name="T70" fmla="*/ 1361 w 2153"/>
                <a:gd name="T71" fmla="*/ 0 h 1930"/>
                <a:gd name="T72" fmla="*/ 1583 w 2153"/>
                <a:gd name="T73" fmla="*/ 215 h 1930"/>
                <a:gd name="T74" fmla="*/ 1758 w 2153"/>
                <a:gd name="T75" fmla="*/ 525 h 1930"/>
                <a:gd name="T76" fmla="*/ 2062 w 2153"/>
                <a:gd name="T77" fmla="*/ 883 h 1930"/>
                <a:gd name="T78" fmla="*/ 2178 w 2153"/>
                <a:gd name="T79" fmla="*/ 931 h 1930"/>
                <a:gd name="T80" fmla="*/ 2178 w 2153"/>
                <a:gd name="T81" fmla="*/ 93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586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3586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83F464-7565-4412-A127-69849B492220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F9D41-5054-4C3E-A647-D3433489EBD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FE29A-6E37-4184-8261-9BA49B0E761F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92CBA-7101-44D1-8D07-151A3DCD2E6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77773-AF14-425A-947C-9D9B0F374972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15C1-1D23-4C70-B6B4-C30C29BFCA8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Cím és szöveg a tartalom fe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747E6-B400-4E34-8B76-5C69A355347C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C988C-AEF3-4176-9ED6-F8E383CB743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484E1-7AB9-4DDB-AC50-F36F5965EB4B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06242-1FC4-4203-96A6-18C10277D32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Cím és 2 tartalomrész a szöveg fe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5418E-8F90-4B47-8F81-1B1B5A1166E0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94087-5E59-4D4B-AEC2-0D8A4CC9170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4ECFD-1DE9-400B-97C9-2E1B0115EA8F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33121-8933-4003-A7C4-A42CA596B49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7633-E73A-4BF1-A397-3C1E8A83924D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A1637-041D-4258-8CF7-924E22BE094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D39AC-91F1-4431-8C5B-B9B4636741B3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546A-0D09-4DA9-92C7-240214FFA59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C013-A550-4085-944C-059458C84AF2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00087-1791-480F-B1E7-1CE8A56A74C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9960-C604-4456-96F1-DD2211926D90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C261F-DF89-4919-A825-B9984CBCF51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B24A0-874C-43F9-AAED-6C6338CE3027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71222-7174-4982-8C2B-660F69DD05E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CBDC4-63A7-4067-9E2F-89421DBB5D00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76236-C757-44B4-AC83-BC27E1BC395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B1340-EC9D-43FC-A3EB-F92B731A9A63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FBCBB-E3A8-4FE6-A520-AE9E42582FF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467 w 2123"/>
                <a:gd name="T1" fmla="*/ 112 h 1696"/>
                <a:gd name="T2" fmla="*/ 443 w 2123"/>
                <a:gd name="T3" fmla="*/ 74 h 1696"/>
                <a:gd name="T4" fmla="*/ 550 w 2123"/>
                <a:gd name="T5" fmla="*/ 43 h 1696"/>
                <a:gd name="T6" fmla="*/ 755 w 2123"/>
                <a:gd name="T7" fmla="*/ 63 h 1696"/>
                <a:gd name="T8" fmla="*/ 988 w 2123"/>
                <a:gd name="T9" fmla="*/ 94 h 1696"/>
                <a:gd name="T10" fmla="*/ 1206 w 2123"/>
                <a:gd name="T11" fmla="*/ 118 h 1696"/>
                <a:gd name="T12" fmla="*/ 1462 w 2123"/>
                <a:gd name="T13" fmla="*/ 147 h 1696"/>
                <a:gd name="T14" fmla="*/ 1531 w 2123"/>
                <a:gd name="T15" fmla="*/ 152 h 1696"/>
                <a:gd name="T16" fmla="*/ 1493 w 2123"/>
                <a:gd name="T17" fmla="*/ 147 h 1696"/>
                <a:gd name="T18" fmla="*/ 1148 w 2123"/>
                <a:gd name="T19" fmla="*/ 107 h 1696"/>
                <a:gd name="T20" fmla="*/ 883 w 2123"/>
                <a:gd name="T21" fmla="*/ 74 h 1696"/>
                <a:gd name="T22" fmla="*/ 591 w 2123"/>
                <a:gd name="T23" fmla="*/ 36 h 1696"/>
                <a:gd name="T24" fmla="*/ 812 w 2123"/>
                <a:gd name="T25" fmla="*/ 34 h 1696"/>
                <a:gd name="T26" fmla="*/ 1044 w 2123"/>
                <a:gd name="T27" fmla="*/ 35 h 1696"/>
                <a:gd name="T28" fmla="*/ 1313 w 2123"/>
                <a:gd name="T29" fmla="*/ 29 h 1696"/>
                <a:gd name="T30" fmla="*/ 1725 w 2123"/>
                <a:gd name="T31" fmla="*/ 22 h 1696"/>
                <a:gd name="T32" fmla="*/ 1686 w 2123"/>
                <a:gd name="T33" fmla="*/ 20 h 1696"/>
                <a:gd name="T34" fmla="*/ 1251 w 2123"/>
                <a:gd name="T35" fmla="*/ 28 h 1696"/>
                <a:gd name="T36" fmla="*/ 983 w 2123"/>
                <a:gd name="T37" fmla="*/ 30 h 1696"/>
                <a:gd name="T38" fmla="*/ 618 w 2123"/>
                <a:gd name="T39" fmla="*/ 28 h 1696"/>
                <a:gd name="T40" fmla="*/ 663 w 2123"/>
                <a:gd name="T41" fmla="*/ 25 h 1696"/>
                <a:gd name="T42" fmla="*/ 928 w 2123"/>
                <a:gd name="T43" fmla="*/ 0 h 1696"/>
                <a:gd name="T44" fmla="*/ 883 w 2123"/>
                <a:gd name="T45" fmla="*/ 9 h 1696"/>
                <a:gd name="T46" fmla="*/ 821 w 2123"/>
                <a:gd name="T47" fmla="*/ 9 h 1696"/>
                <a:gd name="T48" fmla="*/ 695 w 2123"/>
                <a:gd name="T49" fmla="*/ 21 h 1696"/>
                <a:gd name="T50" fmla="*/ 550 w 2123"/>
                <a:gd name="T51" fmla="*/ 30 h 1696"/>
                <a:gd name="T52" fmla="*/ 514 w 2123"/>
                <a:gd name="T53" fmla="*/ 40 h 1696"/>
                <a:gd name="T54" fmla="*/ 257 w 2123"/>
                <a:gd name="T55" fmla="*/ 63 h 1696"/>
                <a:gd name="T56" fmla="*/ 0 w 2123"/>
                <a:gd name="T57" fmla="*/ 78 h 1696"/>
                <a:gd name="T58" fmla="*/ 0 w 2123"/>
                <a:gd name="T59" fmla="*/ 79 h 1696"/>
                <a:gd name="T60" fmla="*/ 0 w 2123"/>
                <a:gd name="T61" fmla="*/ 82 h 1696"/>
                <a:gd name="T62" fmla="*/ 254 w 2123"/>
                <a:gd name="T63" fmla="*/ 68 h 1696"/>
                <a:gd name="T64" fmla="*/ 475 w 2123"/>
                <a:gd name="T65" fmla="*/ 46 h 1696"/>
                <a:gd name="T66" fmla="*/ 419 w 2123"/>
                <a:gd name="T67" fmla="*/ 72 h 1696"/>
                <a:gd name="T68" fmla="*/ 431 w 2123"/>
                <a:gd name="T69" fmla="*/ 106 h 1696"/>
                <a:gd name="T70" fmla="*/ 380 w 2123"/>
                <a:gd name="T71" fmla="*/ 125 h 1696"/>
                <a:gd name="T72" fmla="*/ 269 w 2123"/>
                <a:gd name="T73" fmla="*/ 159 h 1696"/>
                <a:gd name="T74" fmla="*/ 266 w 2123"/>
                <a:gd name="T75" fmla="*/ 183 h 1696"/>
                <a:gd name="T76" fmla="*/ 269 w 2123"/>
                <a:gd name="T77" fmla="*/ 183 h 1696"/>
                <a:gd name="T78" fmla="*/ 278 w 2123"/>
                <a:gd name="T79" fmla="*/ 166 h 1696"/>
                <a:gd name="T80" fmla="*/ 467 w 2123"/>
                <a:gd name="T81" fmla="*/ 112 h 1696"/>
                <a:gd name="T82" fmla="*/ 467 w 2123"/>
                <a:gd name="T83" fmla="*/ 112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63 w 969"/>
                <a:gd name="T1" fmla="*/ 1306 h 1192"/>
                <a:gd name="T2" fmla="*/ 570 w 969"/>
                <a:gd name="T3" fmla="*/ 1312 h 1192"/>
                <a:gd name="T4" fmla="*/ 687 w 969"/>
                <a:gd name="T5" fmla="*/ 1270 h 1192"/>
                <a:gd name="T6" fmla="*/ 961 w 969"/>
                <a:gd name="T7" fmla="*/ 1205 h 1192"/>
                <a:gd name="T8" fmla="*/ 1093 w 969"/>
                <a:gd name="T9" fmla="*/ 1175 h 1192"/>
                <a:gd name="T10" fmla="*/ 889 w 969"/>
                <a:gd name="T11" fmla="*/ 1106 h 1192"/>
                <a:gd name="T12" fmla="*/ 651 w 969"/>
                <a:gd name="T13" fmla="*/ 1052 h 1192"/>
                <a:gd name="T14" fmla="*/ 237 w 969"/>
                <a:gd name="T15" fmla="*/ 1079 h 1192"/>
                <a:gd name="T16" fmla="*/ 339 w 969"/>
                <a:gd name="T17" fmla="*/ 973 h 1192"/>
                <a:gd name="T18" fmla="*/ 576 w 969"/>
                <a:gd name="T19" fmla="*/ 883 h 1192"/>
                <a:gd name="T20" fmla="*/ 814 w 969"/>
                <a:gd name="T21" fmla="*/ 751 h 1192"/>
                <a:gd name="T22" fmla="*/ 820 w 969"/>
                <a:gd name="T23" fmla="*/ 751 h 1192"/>
                <a:gd name="T24" fmla="*/ 832 w 969"/>
                <a:gd name="T25" fmla="*/ 745 h 1192"/>
                <a:gd name="T26" fmla="*/ 881 w 969"/>
                <a:gd name="T27" fmla="*/ 727 h 1192"/>
                <a:gd name="T28" fmla="*/ 913 w 969"/>
                <a:gd name="T29" fmla="*/ 721 h 1192"/>
                <a:gd name="T30" fmla="*/ 929 w 969"/>
                <a:gd name="T31" fmla="*/ 709 h 1192"/>
                <a:gd name="T32" fmla="*/ 937 w 969"/>
                <a:gd name="T33" fmla="*/ 697 h 1192"/>
                <a:gd name="T34" fmla="*/ 929 w 969"/>
                <a:gd name="T35" fmla="*/ 691 h 1192"/>
                <a:gd name="T36" fmla="*/ 921 w 969"/>
                <a:gd name="T37" fmla="*/ 679 h 1192"/>
                <a:gd name="T38" fmla="*/ 921 w 969"/>
                <a:gd name="T39" fmla="*/ 634 h 1192"/>
                <a:gd name="T40" fmla="*/ 937 w 969"/>
                <a:gd name="T41" fmla="*/ 585 h 1192"/>
                <a:gd name="T42" fmla="*/ 953 w 969"/>
                <a:gd name="T43" fmla="*/ 555 h 1192"/>
                <a:gd name="T44" fmla="*/ 977 w 969"/>
                <a:gd name="T45" fmla="*/ 525 h 1192"/>
                <a:gd name="T46" fmla="*/ 993 w 969"/>
                <a:gd name="T47" fmla="*/ 495 h 1192"/>
                <a:gd name="T48" fmla="*/ 1001 w 969"/>
                <a:gd name="T49" fmla="*/ 477 h 1192"/>
                <a:gd name="T50" fmla="*/ 1009 w 969"/>
                <a:gd name="T51" fmla="*/ 471 h 1192"/>
                <a:gd name="T52" fmla="*/ 1009 w 969"/>
                <a:gd name="T53" fmla="*/ 387 h 1192"/>
                <a:gd name="T54" fmla="*/ 1009 w 969"/>
                <a:gd name="T55" fmla="*/ 381 h 1192"/>
                <a:gd name="T56" fmla="*/ 1015 w 969"/>
                <a:gd name="T57" fmla="*/ 375 h 1192"/>
                <a:gd name="T58" fmla="*/ 1033 w 969"/>
                <a:gd name="T59" fmla="*/ 345 h 1192"/>
                <a:gd name="T60" fmla="*/ 1045 w 969"/>
                <a:gd name="T61" fmla="*/ 309 h 1192"/>
                <a:gd name="T62" fmla="*/ 1057 w 969"/>
                <a:gd name="T63" fmla="*/ 279 h 1192"/>
                <a:gd name="T64" fmla="*/ 1063 w 969"/>
                <a:gd name="T65" fmla="*/ 267 h 1192"/>
                <a:gd name="T66" fmla="*/ 1069 w 969"/>
                <a:gd name="T67" fmla="*/ 255 h 1192"/>
                <a:gd name="T68" fmla="*/ 1087 w 969"/>
                <a:gd name="T69" fmla="*/ 173 h 1192"/>
                <a:gd name="T70" fmla="*/ 1108 w 969"/>
                <a:gd name="T71" fmla="*/ 137 h 1192"/>
                <a:gd name="T72" fmla="*/ 1116 w 969"/>
                <a:gd name="T73" fmla="*/ 125 h 1192"/>
                <a:gd name="T74" fmla="*/ 1116 w 969"/>
                <a:gd name="T75" fmla="*/ 119 h 1192"/>
                <a:gd name="T76" fmla="*/ 1138 w 969"/>
                <a:gd name="T77" fmla="*/ 0 h 1192"/>
                <a:gd name="T78" fmla="*/ 1108 w 969"/>
                <a:gd name="T79" fmla="*/ 47 h 1192"/>
                <a:gd name="T80" fmla="*/ 921 w 969"/>
                <a:gd name="T81" fmla="*/ 113 h 1192"/>
                <a:gd name="T82" fmla="*/ 826 w 969"/>
                <a:gd name="T83" fmla="*/ 161 h 1192"/>
                <a:gd name="T84" fmla="*/ 540 w 969"/>
                <a:gd name="T85" fmla="*/ 273 h 1192"/>
                <a:gd name="T86" fmla="*/ 321 w 969"/>
                <a:gd name="T87" fmla="*/ 327 h 1192"/>
                <a:gd name="T88" fmla="*/ 213 w 969"/>
                <a:gd name="T89" fmla="*/ 333 h 1192"/>
                <a:gd name="T90" fmla="*/ 12 w 969"/>
                <a:gd name="T91" fmla="*/ 525 h 1192"/>
                <a:gd name="T92" fmla="*/ 0 w 969"/>
                <a:gd name="T93" fmla="*/ 549 h 1192"/>
                <a:gd name="T94" fmla="*/ 0 w 969"/>
                <a:gd name="T95" fmla="*/ 1306 h 1192"/>
                <a:gd name="T96" fmla="*/ 96 w 969"/>
                <a:gd name="T97" fmla="*/ 1300 h 1192"/>
                <a:gd name="T98" fmla="*/ 363 w 969"/>
                <a:gd name="T99" fmla="*/ 1306 h 1192"/>
                <a:gd name="T100" fmla="*/ 363 w 969"/>
                <a:gd name="T101" fmla="*/ 130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220 w 2176"/>
                <a:gd name="T1" fmla="*/ 847 h 1505"/>
                <a:gd name="T2" fmla="*/ 1402 w 2176"/>
                <a:gd name="T3" fmla="*/ 1345 h 1505"/>
                <a:gd name="T4" fmla="*/ 1123 w 2176"/>
                <a:gd name="T5" fmla="*/ 1282 h 1505"/>
                <a:gd name="T6" fmla="*/ 843 w 2176"/>
                <a:gd name="T7" fmla="*/ 1207 h 1505"/>
                <a:gd name="T8" fmla="*/ 522 w 2176"/>
                <a:gd name="T9" fmla="*/ 1189 h 1505"/>
                <a:gd name="T10" fmla="*/ 0 w 2176"/>
                <a:gd name="T11" fmla="*/ 1159 h 1505"/>
                <a:gd name="T12" fmla="*/ 30 w 2176"/>
                <a:gd name="T13" fmla="*/ 1195 h 1505"/>
                <a:gd name="T14" fmla="*/ 576 w 2176"/>
                <a:gd name="T15" fmla="*/ 1213 h 1505"/>
                <a:gd name="T16" fmla="*/ 913 w 2176"/>
                <a:gd name="T17" fmla="*/ 1273 h 1505"/>
                <a:gd name="T18" fmla="*/ 1330 w 2176"/>
                <a:gd name="T19" fmla="*/ 1421 h 1505"/>
                <a:gd name="T20" fmla="*/ 1265 w 2176"/>
                <a:gd name="T21" fmla="*/ 1439 h 1505"/>
                <a:gd name="T22" fmla="*/ 831 w 2176"/>
                <a:gd name="T23" fmla="*/ 1625 h 1505"/>
                <a:gd name="T24" fmla="*/ 897 w 2176"/>
                <a:gd name="T25" fmla="*/ 1601 h 1505"/>
                <a:gd name="T26" fmla="*/ 1021 w 2176"/>
                <a:gd name="T27" fmla="*/ 1559 h 1505"/>
                <a:gd name="T28" fmla="*/ 1205 w 2176"/>
                <a:gd name="T29" fmla="*/ 1475 h 1505"/>
                <a:gd name="T30" fmla="*/ 1430 w 2176"/>
                <a:gd name="T31" fmla="*/ 1415 h 1505"/>
                <a:gd name="T32" fmla="*/ 1494 w 2176"/>
                <a:gd name="T33" fmla="*/ 1327 h 1505"/>
                <a:gd name="T34" fmla="*/ 1926 w 2176"/>
                <a:gd name="T35" fmla="*/ 1123 h 1505"/>
                <a:gd name="T36" fmla="*/ 2275 w 2176"/>
                <a:gd name="T37" fmla="*/ 1033 h 1505"/>
                <a:gd name="T38" fmla="*/ 2564 w 2176"/>
                <a:gd name="T39" fmla="*/ 901 h 1505"/>
                <a:gd name="T40" fmla="*/ 2310 w 2176"/>
                <a:gd name="T41" fmla="*/ 991 h 1505"/>
                <a:gd name="T42" fmla="*/ 1953 w 2176"/>
                <a:gd name="T43" fmla="*/ 1069 h 1505"/>
                <a:gd name="T44" fmla="*/ 1580 w 2176"/>
                <a:gd name="T45" fmla="*/ 1231 h 1505"/>
                <a:gd name="T46" fmla="*/ 1769 w 2176"/>
                <a:gd name="T47" fmla="*/ 985 h 1505"/>
                <a:gd name="T48" fmla="*/ 1912 w 2176"/>
                <a:gd name="T49" fmla="*/ 585 h 1505"/>
                <a:gd name="T50" fmla="*/ 2049 w 2176"/>
                <a:gd name="T51" fmla="*/ 412 h 1505"/>
                <a:gd name="T52" fmla="*/ 2332 w 2176"/>
                <a:gd name="T53" fmla="*/ 60 h 1505"/>
                <a:gd name="T54" fmla="*/ 2362 w 2176"/>
                <a:gd name="T55" fmla="*/ 0 h 1505"/>
                <a:gd name="T56" fmla="*/ 2324 w 2176"/>
                <a:gd name="T57" fmla="*/ 0 h 1505"/>
                <a:gd name="T58" fmla="*/ 1884 w 2176"/>
                <a:gd name="T59" fmla="*/ 520 h 1505"/>
                <a:gd name="T60" fmla="*/ 1741 w 2176"/>
                <a:gd name="T61" fmla="*/ 967 h 1505"/>
                <a:gd name="T62" fmla="*/ 1480 w 2176"/>
                <a:gd name="T63" fmla="*/ 1255 h 1505"/>
                <a:gd name="T64" fmla="*/ 1330 w 2176"/>
                <a:gd name="T65" fmla="*/ 985 h 1505"/>
                <a:gd name="T66" fmla="*/ 1190 w 2176"/>
                <a:gd name="T67" fmla="*/ 580 h 1505"/>
                <a:gd name="T68" fmla="*/ 1045 w 2176"/>
                <a:gd name="T69" fmla="*/ 222 h 1505"/>
                <a:gd name="T70" fmla="*/ 929 w 2176"/>
                <a:gd name="T71" fmla="*/ 0 h 1505"/>
                <a:gd name="T72" fmla="*/ 881 w 2176"/>
                <a:gd name="T73" fmla="*/ 0 h 1505"/>
                <a:gd name="T74" fmla="*/ 1063 w 2176"/>
                <a:gd name="T75" fmla="*/ 394 h 1505"/>
                <a:gd name="T76" fmla="*/ 1220 w 2176"/>
                <a:gd name="T77" fmla="*/ 847 h 1505"/>
                <a:gd name="T78" fmla="*/ 1220 w 2176"/>
                <a:gd name="T79" fmla="*/ 84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201 w 813"/>
                <a:gd name="T1" fmla="*/ 605 h 804"/>
                <a:gd name="T2" fmla="*/ 369 w 813"/>
                <a:gd name="T3" fmla="*/ 478 h 804"/>
                <a:gd name="T4" fmla="*/ 750 w 813"/>
                <a:gd name="T5" fmla="*/ 256 h 804"/>
                <a:gd name="T6" fmla="*/ 933 w 813"/>
                <a:gd name="T7" fmla="*/ 0 h 804"/>
                <a:gd name="T8" fmla="*/ 795 w 813"/>
                <a:gd name="T9" fmla="*/ 150 h 804"/>
                <a:gd name="T10" fmla="*/ 184 w 813"/>
                <a:gd name="T11" fmla="*/ 544 h 804"/>
                <a:gd name="T12" fmla="*/ 0 w 813"/>
                <a:gd name="T13" fmla="*/ 812 h 804"/>
                <a:gd name="T14" fmla="*/ 0 w 813"/>
                <a:gd name="T15" fmla="*/ 884 h 804"/>
                <a:gd name="T16" fmla="*/ 201 w 813"/>
                <a:gd name="T17" fmla="*/ 605 h 804"/>
                <a:gd name="T18" fmla="*/ 201 w 813"/>
                <a:gd name="T19" fmla="*/ 60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540 w 759"/>
                <a:gd name="T1" fmla="*/ 66 h 107"/>
                <a:gd name="T2" fmla="*/ 879 w 759"/>
                <a:gd name="T3" fmla="*/ 0 h 107"/>
                <a:gd name="T4" fmla="*/ 576 w 759"/>
                <a:gd name="T5" fmla="*/ 36 h 107"/>
                <a:gd name="T6" fmla="*/ 17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540 w 759"/>
                <a:gd name="T15" fmla="*/ 66 h 107"/>
                <a:gd name="T16" fmla="*/ 54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634 w 3169"/>
                <a:gd name="T1" fmla="*/ 279 h 743"/>
                <a:gd name="T2" fmla="*/ 2040 w 3169"/>
                <a:gd name="T3" fmla="*/ 273 h 743"/>
                <a:gd name="T4" fmla="*/ 2461 w 3169"/>
                <a:gd name="T5" fmla="*/ 291 h 743"/>
                <a:gd name="T6" fmla="*/ 2951 w 3169"/>
                <a:gd name="T7" fmla="*/ 273 h 743"/>
                <a:gd name="T8" fmla="*/ 3732 w 3169"/>
                <a:gd name="T9" fmla="*/ 244 h 743"/>
                <a:gd name="T10" fmla="*/ 3670 w 3169"/>
                <a:gd name="T11" fmla="*/ 226 h 743"/>
                <a:gd name="T12" fmla="*/ 2852 w 3169"/>
                <a:gd name="T13" fmla="*/ 261 h 743"/>
                <a:gd name="T14" fmla="*/ 2358 w 3169"/>
                <a:gd name="T15" fmla="*/ 261 h 743"/>
                <a:gd name="T16" fmla="*/ 1718 w 3169"/>
                <a:gd name="T17" fmla="*/ 226 h 743"/>
                <a:gd name="T18" fmla="*/ 1816 w 3169"/>
                <a:gd name="T19" fmla="*/ 168 h 743"/>
                <a:gd name="T20" fmla="*/ 2402 w 3169"/>
                <a:gd name="T21" fmla="*/ 0 h 743"/>
                <a:gd name="T22" fmla="*/ 2307 w 3169"/>
                <a:gd name="T23" fmla="*/ 24 h 743"/>
                <a:gd name="T24" fmla="*/ 2166 w 3169"/>
                <a:gd name="T25" fmla="*/ 66 h 743"/>
                <a:gd name="T26" fmla="*/ 1889 w 3169"/>
                <a:gd name="T27" fmla="*/ 138 h 743"/>
                <a:gd name="T28" fmla="*/ 1578 w 3169"/>
                <a:gd name="T29" fmla="*/ 238 h 743"/>
                <a:gd name="T30" fmla="*/ 1493 w 3169"/>
                <a:gd name="T31" fmla="*/ 291 h 743"/>
                <a:gd name="T32" fmla="*/ 895 w 3169"/>
                <a:gd name="T33" fmla="*/ 453 h 743"/>
                <a:gd name="T34" fmla="*/ 384 w 3169"/>
                <a:gd name="T35" fmla="*/ 543 h 743"/>
                <a:gd name="T36" fmla="*/ 0 w 3169"/>
                <a:gd name="T37" fmla="*/ 697 h 743"/>
                <a:gd name="T38" fmla="*/ 339 w 3169"/>
                <a:gd name="T39" fmla="*/ 600 h 743"/>
                <a:gd name="T40" fmla="*/ 855 w 3169"/>
                <a:gd name="T41" fmla="*/ 489 h 743"/>
                <a:gd name="T42" fmla="*/ 1385 w 3169"/>
                <a:gd name="T43" fmla="*/ 351 h 743"/>
                <a:gd name="T44" fmla="*/ 1152 w 3169"/>
                <a:gd name="T45" fmla="*/ 531 h 743"/>
                <a:gd name="T46" fmla="*/ 1027 w 3169"/>
                <a:gd name="T47" fmla="*/ 823 h 743"/>
                <a:gd name="T48" fmla="*/ 1021 w 3169"/>
                <a:gd name="T49" fmla="*/ 823 h 743"/>
                <a:gd name="T50" fmla="*/ 1093 w 3169"/>
                <a:gd name="T51" fmla="*/ 823 h 743"/>
                <a:gd name="T52" fmla="*/ 1203 w 3169"/>
                <a:gd name="T53" fmla="*/ 537 h 743"/>
                <a:gd name="T54" fmla="*/ 1528 w 3169"/>
                <a:gd name="T55" fmla="*/ 321 h 743"/>
                <a:gd name="T56" fmla="*/ 1802 w 3169"/>
                <a:gd name="T57" fmla="*/ 489 h 743"/>
                <a:gd name="T58" fmla="*/ 2082 w 3169"/>
                <a:gd name="T59" fmla="*/ 757 h 743"/>
                <a:gd name="T60" fmla="*/ 2186 w 3169"/>
                <a:gd name="T61" fmla="*/ 823 h 743"/>
                <a:gd name="T62" fmla="*/ 2259 w 3169"/>
                <a:gd name="T63" fmla="*/ 823 h 743"/>
                <a:gd name="T64" fmla="*/ 1992 w 3169"/>
                <a:gd name="T65" fmla="*/ 576 h 743"/>
                <a:gd name="T66" fmla="*/ 1634 w 3169"/>
                <a:gd name="T67" fmla="*/ 279 h 743"/>
                <a:gd name="T68" fmla="*/ 1634 w 3169"/>
                <a:gd name="T69" fmla="*/ 27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hu-HU" altLang="hu-HU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hu-HU" altLang="hu-HU" smtClean="0"/>
            </a:p>
          </p:txBody>
        </p:sp>
        <p:sp>
          <p:nvSpPr>
            <p:cNvPr id="3483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3483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3483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483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2178 w 2153"/>
                <a:gd name="T1" fmla="*/ 931 h 1930"/>
                <a:gd name="T2" fmla="*/ 2285 w 2153"/>
                <a:gd name="T3" fmla="*/ 1099 h 1930"/>
                <a:gd name="T4" fmla="*/ 2426 w 2153"/>
                <a:gd name="T5" fmla="*/ 1268 h 1930"/>
                <a:gd name="T6" fmla="*/ 2499 w 2153"/>
                <a:gd name="T7" fmla="*/ 1366 h 1930"/>
                <a:gd name="T8" fmla="*/ 2541 w 2153"/>
                <a:gd name="T9" fmla="*/ 1414 h 1930"/>
                <a:gd name="T10" fmla="*/ 2230 w 2153"/>
                <a:gd name="T11" fmla="*/ 1057 h 1930"/>
                <a:gd name="T12" fmla="*/ 2198 w 2153"/>
                <a:gd name="T13" fmla="*/ 1009 h 1930"/>
                <a:gd name="T14" fmla="*/ 2108 w 2153"/>
                <a:gd name="T15" fmla="*/ 1360 h 1930"/>
                <a:gd name="T16" fmla="*/ 2092 w 2153"/>
                <a:gd name="T17" fmla="*/ 1606 h 1930"/>
                <a:gd name="T18" fmla="*/ 2151 w 2153"/>
                <a:gd name="T19" fmla="*/ 2066 h 1930"/>
                <a:gd name="T20" fmla="*/ 2116 w 2153"/>
                <a:gd name="T21" fmla="*/ 2090 h 1930"/>
                <a:gd name="T22" fmla="*/ 2062 w 2153"/>
                <a:gd name="T23" fmla="*/ 1654 h 1930"/>
                <a:gd name="T24" fmla="*/ 2038 w 2153"/>
                <a:gd name="T25" fmla="*/ 1408 h 1930"/>
                <a:gd name="T26" fmla="*/ 2084 w 2153"/>
                <a:gd name="T27" fmla="*/ 1165 h 1930"/>
                <a:gd name="T28" fmla="*/ 2092 w 2153"/>
                <a:gd name="T29" fmla="*/ 955 h 1930"/>
                <a:gd name="T30" fmla="*/ 1498 w 2153"/>
                <a:gd name="T31" fmla="*/ 1087 h 1930"/>
                <a:gd name="T32" fmla="*/ 980 w 2153"/>
                <a:gd name="T33" fmla="*/ 1214 h 1930"/>
                <a:gd name="T34" fmla="*/ 367 w 2153"/>
                <a:gd name="T35" fmla="*/ 1432 h 1930"/>
                <a:gd name="T36" fmla="*/ 18 w 2153"/>
                <a:gd name="T37" fmla="*/ 1540 h 1930"/>
                <a:gd name="T38" fmla="*/ 351 w 2153"/>
                <a:gd name="T39" fmla="*/ 1402 h 1930"/>
                <a:gd name="T40" fmla="*/ 802 w 2153"/>
                <a:gd name="T41" fmla="*/ 1232 h 1930"/>
                <a:gd name="T42" fmla="*/ 1208 w 2153"/>
                <a:gd name="T43" fmla="*/ 1117 h 1930"/>
                <a:gd name="T44" fmla="*/ 1667 w 2153"/>
                <a:gd name="T45" fmla="*/ 1009 h 1930"/>
                <a:gd name="T46" fmla="*/ 1997 w 2153"/>
                <a:gd name="T47" fmla="*/ 895 h 1930"/>
                <a:gd name="T48" fmla="*/ 1576 w 2153"/>
                <a:gd name="T49" fmla="*/ 663 h 1930"/>
                <a:gd name="T50" fmla="*/ 1021 w 2153"/>
                <a:gd name="T51" fmla="*/ 555 h 1930"/>
                <a:gd name="T52" fmla="*/ 267 w 2153"/>
                <a:gd name="T53" fmla="*/ 161 h 1930"/>
                <a:gd name="T54" fmla="*/ 0 w 2153"/>
                <a:gd name="T55" fmla="*/ 83 h 1930"/>
                <a:gd name="T56" fmla="*/ 379 w 2153"/>
                <a:gd name="T57" fmla="*/ 179 h 1930"/>
                <a:gd name="T58" fmla="*/ 832 w 2153"/>
                <a:gd name="T59" fmla="*/ 423 h 1930"/>
                <a:gd name="T60" fmla="*/ 1097 w 2153"/>
                <a:gd name="T61" fmla="*/ 531 h 1930"/>
                <a:gd name="T62" fmla="*/ 1597 w 2153"/>
                <a:gd name="T63" fmla="*/ 633 h 1930"/>
                <a:gd name="T64" fmla="*/ 1949 w 2153"/>
                <a:gd name="T65" fmla="*/ 823 h 1930"/>
                <a:gd name="T66" fmla="*/ 1681 w 2153"/>
                <a:gd name="T67" fmla="*/ 501 h 1930"/>
                <a:gd name="T68" fmla="*/ 1520 w 2153"/>
                <a:gd name="T69" fmla="*/ 191 h 1930"/>
                <a:gd name="T70" fmla="*/ 1361 w 2153"/>
                <a:gd name="T71" fmla="*/ 0 h 1930"/>
                <a:gd name="T72" fmla="*/ 1583 w 2153"/>
                <a:gd name="T73" fmla="*/ 215 h 1930"/>
                <a:gd name="T74" fmla="*/ 1758 w 2153"/>
                <a:gd name="T75" fmla="*/ 525 h 1930"/>
                <a:gd name="T76" fmla="*/ 2062 w 2153"/>
                <a:gd name="T77" fmla="*/ 883 h 1930"/>
                <a:gd name="T78" fmla="*/ 2178 w 2153"/>
                <a:gd name="T79" fmla="*/ 931 h 1930"/>
                <a:gd name="T80" fmla="*/ 2178 w 2153"/>
                <a:gd name="T81" fmla="*/ 93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483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3483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3483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2919D8A-694E-4F17-80B8-22580A18F5A2}" type="datetime1">
              <a:rPr lang="hu-HU" altLang="hu-HU"/>
              <a:pPr>
                <a:defRPr/>
              </a:pPr>
              <a:t>2015.11.26.</a:t>
            </a:fld>
            <a:endParaRPr lang="hu-HU" altLang="hu-HU"/>
          </a:p>
        </p:txBody>
      </p:sp>
      <p:sp>
        <p:nvSpPr>
          <p:cNvPr id="3484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</a:p>
        </p:txBody>
      </p:sp>
      <p:sp>
        <p:nvSpPr>
          <p:cNvPr id="3484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5D267B-CE78-4F78-B960-782F45F43A2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26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  <p:sldLayoutId id="2147484323" r:id="rId12"/>
    <p:sldLayoutId id="2147484324" r:id="rId13"/>
    <p:sldLayoutId id="2147484325" r:id="rId14"/>
  </p:sldLayoutIdLst>
  <p:transition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ztech.elte.hu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76250"/>
            <a:ext cx="8567738" cy="3600450"/>
          </a:xfrm>
        </p:spPr>
        <p:txBody>
          <a:bodyPr/>
          <a:lstStyle/>
          <a:p>
            <a:pPr eaLnBrk="1" hangingPunct="1">
              <a:defRPr/>
            </a:pPr>
            <a:r>
              <a:rPr lang="hu-HU" b="0" dirty="0" smtClean="0"/>
              <a:t/>
            </a:r>
            <a:br>
              <a:rPr lang="hu-HU" b="0" dirty="0" smtClean="0"/>
            </a:br>
            <a:r>
              <a:rPr lang="hu-HU" b="0" dirty="0" smtClean="0"/>
              <a:t> </a:t>
            </a:r>
            <a:r>
              <a:rPr lang="hu-HU" sz="4800" b="0" dirty="0" err="1" smtClean="0"/>
              <a:t>Computational</a:t>
            </a:r>
            <a:r>
              <a:rPr lang="hu-HU" sz="4800" b="0" dirty="0" smtClean="0"/>
              <a:t> </a:t>
            </a:r>
            <a:r>
              <a:rPr lang="hu-HU" sz="4800" b="0" dirty="0" err="1" smtClean="0"/>
              <a:t>Thinking</a:t>
            </a:r>
            <a:r>
              <a:rPr lang="hu-HU" sz="4800" b="0" dirty="0" smtClean="0"/>
              <a:t> (CT)</a:t>
            </a:r>
            <a:br>
              <a:rPr lang="hu-HU" sz="4800" b="0" dirty="0" smtClean="0"/>
            </a:br>
            <a:r>
              <a:rPr lang="hu-HU" sz="4800" b="0" dirty="0" err="1" smtClean="0"/>
              <a:t>in</a:t>
            </a:r>
            <a:r>
              <a:rPr lang="hu-HU" sz="4800" b="0" dirty="0" smtClean="0"/>
              <a:t> Education</a:t>
            </a:r>
            <a:r>
              <a:rPr lang="hu-HU" sz="4800" b="0" dirty="0"/>
              <a:t/>
            </a:r>
            <a:br>
              <a:rPr lang="hu-HU" sz="4800" b="0" dirty="0"/>
            </a:br>
            <a:r>
              <a:rPr lang="hu-HU" sz="1800" b="0" dirty="0" smtClean="0"/>
              <a:t>.</a:t>
            </a:r>
            <a:r>
              <a:rPr lang="hu-HU" b="0" dirty="0" smtClean="0"/>
              <a:t/>
            </a:r>
            <a:br>
              <a:rPr lang="hu-HU" b="0" dirty="0" smtClean="0"/>
            </a:br>
            <a:r>
              <a:rPr lang="hu-HU" sz="4400" b="0" dirty="0" smtClean="0"/>
              <a:t>Számítógépes Gondolkodás az oktatásban</a:t>
            </a:r>
            <a:r>
              <a:rPr lang="hu-HU" b="0" dirty="0"/>
              <a:t/>
            </a:r>
            <a:br>
              <a:rPr lang="hu-HU" b="0" dirty="0"/>
            </a:br>
            <a:endParaRPr lang="hu-HU" altLang="hu-HU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284788"/>
            <a:ext cx="4589462" cy="1417637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 smtClean="0"/>
              <a:t>Kovácsné Pusztai Kinga</a:t>
            </a:r>
          </a:p>
          <a:p>
            <a:pPr eaLnBrk="1" hangingPunct="1">
              <a:defRPr/>
            </a:pPr>
            <a:r>
              <a:rPr lang="hu-HU" altLang="hu-HU" sz="2800" dirty="0" smtClean="0"/>
              <a:t>ELTE IK</a:t>
            </a:r>
          </a:p>
        </p:txBody>
      </p:sp>
      <p:pic>
        <p:nvPicPr>
          <p:cNvPr id="3076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750" y="3933825"/>
            <a:ext cx="39878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6697663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(CT) </a:t>
            </a:r>
            <a:r>
              <a:rPr lang="hu-HU" altLang="hu-HU" sz="2800" dirty="0" smtClean="0"/>
              <a:t>A kezdetek (4) 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6624638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dirty="0" err="1" smtClean="0"/>
              <a:t>Computational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Thinking</a:t>
            </a:r>
            <a:r>
              <a:rPr lang="hu-HU" altLang="hu-HU" dirty="0" smtClean="0"/>
              <a:t> tartalma</a:t>
            </a:r>
            <a:endParaRPr lang="hu-HU" altLang="hu-HU" sz="2000" dirty="0"/>
          </a:p>
          <a:p>
            <a:pPr lvl="1" eaLnBrk="1" hangingPunct="1">
              <a:defRPr/>
            </a:pPr>
            <a:r>
              <a:rPr lang="hu-HU" sz="2400" dirty="0" smtClean="0"/>
              <a:t>a problémának, </a:t>
            </a:r>
            <a:r>
              <a:rPr lang="hu-HU" sz="2400" dirty="0"/>
              <a:t>valamint </a:t>
            </a:r>
            <a:r>
              <a:rPr lang="hu-HU" sz="2400" dirty="0" smtClean="0"/>
              <a:t>az adott probléma lehetséges megoldásainak </a:t>
            </a:r>
            <a:r>
              <a:rPr lang="hu-HU" sz="2400" dirty="0"/>
              <a:t>megfogalmazását és formalizálását </a:t>
            </a:r>
            <a:r>
              <a:rPr lang="hu-HU" sz="2400" dirty="0" smtClean="0"/>
              <a:t>egyaránt </a:t>
            </a:r>
            <a:r>
              <a:rPr lang="hu-HU" sz="2400" dirty="0"/>
              <a:t>magába foglaló gondolkodási </a:t>
            </a:r>
            <a:r>
              <a:rPr lang="hu-HU" sz="2400" dirty="0" smtClean="0"/>
              <a:t>folyamat</a:t>
            </a:r>
          </a:p>
          <a:p>
            <a:pPr lvl="1" eaLnBrk="1" hangingPunct="1">
              <a:defRPr/>
            </a:pPr>
            <a:r>
              <a:rPr lang="hu-HU" sz="2400" dirty="0"/>
              <a:t>a</a:t>
            </a:r>
            <a:r>
              <a:rPr lang="hu-HU" sz="2400" dirty="0" smtClean="0"/>
              <a:t>bsztrakció és algoritmikus probléma megoldó képesség</a:t>
            </a:r>
          </a:p>
          <a:p>
            <a:pPr lvl="1" eaLnBrk="1" hangingPunct="1">
              <a:defRPr/>
            </a:pPr>
            <a:r>
              <a:rPr lang="hu-HU" sz="2400" dirty="0" smtClean="0"/>
              <a:t>információ </a:t>
            </a:r>
            <a:r>
              <a:rPr lang="hu-HU" sz="2400" dirty="0"/>
              <a:t>feldolgozó ügynök által hatékonyan </a:t>
            </a:r>
            <a:r>
              <a:rPr lang="hu-HU" sz="2400" dirty="0" smtClean="0"/>
              <a:t>végrehajtható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/>
              <a:t>kiegészíti és kombinálja a matematikai és mérnöki gondolkodást</a:t>
            </a:r>
            <a:endParaRPr 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2CCC12A4-5870-449E-9BE4-771A111D4207}" type="slidenum">
              <a:rPr lang="hu-HU" altLang="hu-HU" smtClean="0"/>
              <a:pPr>
                <a:defRPr/>
              </a:pPr>
              <a:t>10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2CD260FA-BB41-4EEF-AA65-06E25D0CEFA4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További jellegzetességek (1)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060575"/>
            <a:ext cx="6408738" cy="45370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problémamegoldó módszertan</a:t>
            </a: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rekurzív gondolkodás</a:t>
            </a:r>
            <a:endParaRPr lang="hu-HU" altLang="hu-HU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nehéz probléma újrafogalmazása, és visszavezetése már ismert megoldásúakra (redukció, beágyazás, transzformáció és szimuláció segítségével)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 probléma alkalmas reprezentációja és/vagy releváns modellezése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analógia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az </a:t>
            </a:r>
            <a:r>
              <a:rPr lang="hu-HU" altLang="hu-HU" sz="2400" dirty="0"/>
              <a:t>emberi viselkedés megértése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pic>
        <p:nvPicPr>
          <p:cNvPr id="13316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2608263"/>
            <a:ext cx="20764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6263" y="3933825"/>
            <a:ext cx="2079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AE0DE9F5-E10A-4720-B9E7-B8B199B97F41}" type="slidenum">
              <a:rPr lang="hu-HU" altLang="hu-HU" smtClean="0"/>
              <a:pPr>
                <a:defRPr/>
              </a:pPr>
              <a:t>11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B8C5B9F6-F855-4398-93B7-CD4119085D84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További jellegzetességek (2)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060575"/>
            <a:ext cx="6408738" cy="43926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párhuzamos </a:t>
            </a:r>
            <a:r>
              <a:rPr lang="hu-HU" altLang="hu-HU" sz="2400" dirty="0"/>
              <a:t>feldolgozás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kód adatként és adat kódként </a:t>
            </a:r>
            <a:r>
              <a:rPr lang="hu-HU" altLang="hu-HU" sz="2400" dirty="0" smtClean="0"/>
              <a:t>értelmezése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invariánsok </a:t>
            </a:r>
            <a:r>
              <a:rPr lang="hu-HU" altLang="hu-HU" sz="2400" dirty="0"/>
              <a:t>használata a rendszer viselkedésének leírására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logikus adatszervezés, adat </a:t>
            </a:r>
            <a:r>
              <a:rPr lang="hu-HU" altLang="hu-HU" sz="2400" dirty="0" smtClean="0"/>
              <a:t>elemzés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hatékonysági </a:t>
            </a:r>
            <a:r>
              <a:rPr lang="hu-HU" altLang="hu-HU" sz="2400" dirty="0" smtClean="0"/>
              <a:t>szempontok</a:t>
            </a:r>
            <a:endParaRPr lang="hu-HU" altLang="hu-HU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végrehajtás </a:t>
            </a:r>
            <a:r>
              <a:rPr lang="hu-HU" altLang="hu-HU" sz="2400" dirty="0" smtClean="0"/>
              <a:t>ütemezés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optimalizálás</a:t>
            </a:r>
            <a:endParaRPr lang="hu-HU" altLang="hu-HU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komplex hibakezelés</a:t>
            </a:r>
            <a:endParaRPr lang="hu-HU" altLang="hu-HU" sz="2400" dirty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2400" dirty="0" smtClean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pic>
        <p:nvPicPr>
          <p:cNvPr id="14340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13" y="3500438"/>
            <a:ext cx="20097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Kép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8925" y="2205038"/>
            <a:ext cx="203676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09C8C89B-347E-4854-A57D-028B7869404C}" type="slidenum">
              <a:rPr lang="hu-HU" altLang="hu-HU" smtClean="0"/>
              <a:pPr>
                <a:defRPr/>
              </a:pPr>
              <a:t>12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B7FDF336-1FC6-4D83-A672-DDA430C3B96E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Kritikai megjegyzések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700213"/>
            <a:ext cx="6778625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dirty="0" smtClean="0"/>
              <a:t>Peter J. </a:t>
            </a:r>
            <a:r>
              <a:rPr lang="hu-HU" altLang="hu-HU" dirty="0" err="1" smtClean="0"/>
              <a:t>Denning</a:t>
            </a:r>
            <a:endParaRPr lang="hu-HU" altLang="hu-HU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200" dirty="0" smtClean="0"/>
              <a:t>Fontos a különböző tudományterületek szakemberei közötti párbeszédhez egy közös nyelv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200" dirty="0" smtClean="0"/>
              <a:t>7 Alapelvet fogalmaz meg: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Kiszámítás (</a:t>
            </a:r>
            <a:r>
              <a:rPr lang="hu-HU" sz="2000" dirty="0" err="1"/>
              <a:t>Computation</a:t>
            </a:r>
            <a:r>
              <a:rPr lang="hu-HU" sz="20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Kommunikáció (</a:t>
            </a:r>
            <a:r>
              <a:rPr lang="hu-HU" sz="2000" dirty="0" err="1"/>
              <a:t>Communication</a:t>
            </a:r>
            <a:r>
              <a:rPr lang="hu-HU" sz="20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Koordináció (</a:t>
            </a:r>
            <a:r>
              <a:rPr lang="hu-HU" sz="2000" dirty="0" err="1"/>
              <a:t>Coordination</a:t>
            </a:r>
            <a:r>
              <a:rPr lang="hu-HU" sz="20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Adattárolás (</a:t>
            </a:r>
            <a:r>
              <a:rPr lang="en-US" sz="2000" dirty="0" smtClean="0"/>
              <a:t>Recollection</a:t>
            </a:r>
            <a:r>
              <a:rPr lang="hu-HU" sz="20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Au</a:t>
            </a:r>
            <a:r>
              <a:rPr lang="hu-HU" sz="2000" dirty="0" err="1" smtClean="0"/>
              <a:t>tomatizálás</a:t>
            </a:r>
            <a:r>
              <a:rPr lang="hu-HU" sz="2000" dirty="0" smtClean="0"/>
              <a:t> (</a:t>
            </a:r>
            <a:r>
              <a:rPr lang="hu-HU" sz="2000" dirty="0" err="1"/>
              <a:t>Automation</a:t>
            </a:r>
            <a:r>
              <a:rPr lang="hu-HU" sz="20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Kiértékelés (</a:t>
            </a:r>
            <a:r>
              <a:rPr lang="hu-HU" sz="2000" dirty="0" err="1"/>
              <a:t>Evaluation</a:t>
            </a:r>
            <a:r>
              <a:rPr lang="hu-HU" sz="20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Tervezés (</a:t>
            </a:r>
            <a:r>
              <a:rPr lang="hu-HU" sz="2000" dirty="0"/>
              <a:t>Design</a:t>
            </a:r>
            <a:r>
              <a:rPr lang="hu-HU" sz="20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200" dirty="0" smtClean="0"/>
              <a:t>Nem „számítógépes gondolkodás”, hanem „számítógépes cselekvés” kell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15364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2276475"/>
            <a:ext cx="14398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Szövegdoboz 3"/>
          <p:cNvSpPr txBox="1">
            <a:spLocks noChangeArrowheads="1"/>
          </p:cNvSpPr>
          <p:nvPr/>
        </p:nvSpPr>
        <p:spPr bwMode="auto">
          <a:xfrm>
            <a:off x="6623050" y="4508500"/>
            <a:ext cx="25209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altLang="hu-HU" sz="1600">
                <a:solidFill>
                  <a:srgbClr val="002060"/>
                </a:solidFill>
              </a:rPr>
              <a:t>Computer science, writer</a:t>
            </a:r>
          </a:p>
          <a:p>
            <a:pPr algn="ctr"/>
            <a:r>
              <a:rPr lang="hu-HU" altLang="hu-HU" sz="1600">
                <a:solidFill>
                  <a:srgbClr val="002060"/>
                </a:solidFill>
              </a:rPr>
              <a:t>Naval Postgraduate School</a:t>
            </a:r>
          </a:p>
        </p:txBody>
      </p:sp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DC0349ED-BD59-447A-95CA-915A37E881BB}" type="slidenum">
              <a:rPr lang="hu-HU" altLang="hu-HU" smtClean="0"/>
              <a:pPr>
                <a:defRPr/>
              </a:pPr>
              <a:t>13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7433ECCB-6D0E-460E-8589-4F90529C8C9E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A konszenzus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060575"/>
            <a:ext cx="7780338" cy="43926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Évtizedes szakmai vita eredménye az új definíció a legfontosabb fogalmi ismérvekről: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16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Absztrakció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err="1" smtClean="0"/>
              <a:t>Dekompozíció</a:t>
            </a:r>
            <a:r>
              <a:rPr lang="hu-HU" altLang="hu-HU" dirty="0" smtClean="0"/>
              <a:t> / Kompozíció</a:t>
            </a:r>
            <a:endParaRPr lang="hu-HU" altLang="hu-HU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err="1" smtClean="0"/>
              <a:t>Generalizáció</a:t>
            </a:r>
            <a:r>
              <a:rPr lang="hu-HU" altLang="hu-HU" dirty="0" smtClean="0"/>
              <a:t> / Specializáció</a:t>
            </a:r>
            <a:endParaRPr lang="hu-HU" altLang="hu-HU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Algoritmikus tervezés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Automatizálás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Kiértékelés és elemzés</a:t>
            </a:r>
            <a:endParaRPr lang="hu-HU" altLang="hu-HU" dirty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400" dirty="0" smtClean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E8E5ABFA-675E-405F-8D23-B40CFF9B20EA}" type="slidenum">
              <a:rPr lang="hu-HU" altLang="hu-HU" smtClean="0"/>
              <a:pPr>
                <a:defRPr/>
              </a:pPr>
              <a:t>14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0206DA2D-A37D-4B5D-B737-FB3E84C27148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/>
              <a:t>A</a:t>
            </a:r>
            <a:r>
              <a:rPr lang="hu-HU" altLang="hu-HU" sz="3600" dirty="0" smtClean="0"/>
              <a:t>lapismérvei (1)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773238"/>
            <a:ext cx="8572500" cy="49688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Absztrakció, </a:t>
            </a:r>
            <a:r>
              <a:rPr lang="hu-HU" altLang="hu-HU" sz="2000" dirty="0" err="1" smtClean="0"/>
              <a:t>Dekompozíció</a:t>
            </a:r>
            <a:r>
              <a:rPr lang="hu-HU" altLang="hu-HU" sz="2000" dirty="0" smtClean="0"/>
              <a:t>, </a:t>
            </a:r>
            <a:r>
              <a:rPr lang="hu-HU" altLang="hu-HU" sz="2000" dirty="0" err="1" smtClean="0"/>
              <a:t>Generalizáció</a:t>
            </a:r>
            <a:r>
              <a:rPr lang="hu-HU" altLang="hu-HU" sz="2000" dirty="0" smtClean="0"/>
              <a:t>, Algoritmikus tervezés</a:t>
            </a:r>
            <a:r>
              <a:rPr lang="hu-HU" altLang="hu-HU" sz="2000" dirty="0"/>
              <a:t> </a:t>
            </a:r>
            <a:r>
              <a:rPr lang="hu-HU" altLang="hu-HU" sz="2000" dirty="0" smtClean="0"/>
              <a:t>(kék)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Automatizálás és szimuláció (zöld)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Kiértékelés és elemzés (lila)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pic>
        <p:nvPicPr>
          <p:cNvPr id="17412" name="Kép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823251" y="2781300"/>
            <a:ext cx="5202222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9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5826000B-8389-4468-9B41-C500A48576D1}" type="slidenum">
              <a:rPr lang="hu-HU" altLang="hu-HU" smtClean="0"/>
              <a:pPr>
                <a:defRPr/>
              </a:pPr>
              <a:t>15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0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FD37E9A5-AE8B-4361-B281-82969846D55A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/>
              <a:t>A</a:t>
            </a:r>
            <a:r>
              <a:rPr lang="hu-HU" altLang="hu-HU" sz="3600" dirty="0" smtClean="0"/>
              <a:t>lapismérvei (2)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060575"/>
            <a:ext cx="8572500" cy="43926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Absztrakció, mint mentális tevékenység folyamata:         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 rendszer megfelelő modellezéséhez szükséges absztrakciós szintek meghatározása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az egyes szintek fogalmainak és azok lényeges jellemzőinek kiválasztása, és formalizálása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 </a:t>
            </a:r>
            <a:r>
              <a:rPr lang="hu-HU" altLang="hu-HU" dirty="0"/>
              <a:t>többrétegű </a:t>
            </a:r>
            <a:r>
              <a:rPr lang="hu-HU" altLang="hu-HU" dirty="0" smtClean="0"/>
              <a:t>absztrakciók </a:t>
            </a:r>
            <a:r>
              <a:rPr lang="hu-HU" altLang="hu-HU" dirty="0"/>
              <a:t>egyidejű </a:t>
            </a:r>
            <a:r>
              <a:rPr lang="hu-HU" altLang="hu-HU" dirty="0" smtClean="0"/>
              <a:t>vizsgálata </a:t>
            </a:r>
            <a:endParaRPr lang="hu-HU" altLang="hu-HU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dirty="0" smtClean="0"/>
              <a:t>a </a:t>
            </a:r>
            <a:r>
              <a:rPr lang="hu-HU" altLang="hu-HU" dirty="0"/>
              <a:t>rétegek közötti kapcsolatok </a:t>
            </a:r>
            <a:r>
              <a:rPr lang="hu-HU" altLang="hu-HU" dirty="0" smtClean="0"/>
              <a:t>meghatározása</a:t>
            </a:r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EDB68520-D131-4441-94F0-09265614FF09}" type="slidenum">
              <a:rPr lang="hu-HU" altLang="hu-HU" smtClean="0"/>
              <a:pPr>
                <a:defRPr/>
              </a:pPr>
              <a:t>16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0892015F-C629-425B-81EF-669A55208979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/>
              <a:t>A</a:t>
            </a:r>
            <a:r>
              <a:rPr lang="hu-HU" altLang="hu-HU" sz="3600" dirty="0" smtClean="0"/>
              <a:t>lapismérvei (3)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060575"/>
            <a:ext cx="8428038" cy="42481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Kompozíció/</a:t>
            </a:r>
            <a:r>
              <a:rPr lang="hu-HU" altLang="hu-HU" sz="2400" dirty="0" err="1" smtClean="0"/>
              <a:t>Dekompozíció</a:t>
            </a:r>
            <a:endParaRPr lang="hu-HU" altLang="hu-HU" sz="24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A </a:t>
            </a:r>
            <a:r>
              <a:rPr lang="hu-HU" sz="2000" dirty="0"/>
              <a:t>komplex feladatot részfeladatokra bontjuk, majd azokat tovább részletezzük, amíg vagy már megoldott vagy könnyen megérthető és megoldható feladatokat nem </a:t>
            </a:r>
            <a:r>
              <a:rPr lang="hu-HU" sz="2000" dirty="0" smtClean="0"/>
              <a:t>kapunk.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A </a:t>
            </a:r>
            <a:r>
              <a:rPr lang="hu-HU" sz="2000" dirty="0"/>
              <a:t>részrendszerek </a:t>
            </a:r>
            <a:r>
              <a:rPr lang="hu-HU" sz="2000" dirty="0" smtClean="0"/>
              <a:t>kompozíciója együttesen </a:t>
            </a:r>
            <a:r>
              <a:rPr lang="hu-HU" sz="2000" dirty="0"/>
              <a:t>a teljes eredeti rendszer működését és tulajdonságait </a:t>
            </a:r>
            <a:r>
              <a:rPr lang="hu-HU" sz="2000" dirty="0" smtClean="0"/>
              <a:t>vissza kell tudja adni.</a:t>
            </a:r>
            <a:endParaRPr lang="hu-HU" altLang="hu-HU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err="1" smtClean="0"/>
              <a:t>Generalizáció</a:t>
            </a:r>
            <a:r>
              <a:rPr lang="hu-HU" altLang="hu-HU" sz="2400" dirty="0" smtClean="0"/>
              <a:t> (öröklődés)</a:t>
            </a:r>
            <a:endParaRPr lang="hu-HU" altLang="hu-HU" sz="24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/>
              <a:t>olyan absztrakciós mechanizmus, amely </a:t>
            </a:r>
            <a:r>
              <a:rPr lang="hu-HU" sz="2000" dirty="0" smtClean="0"/>
              <a:t>entitások (jellemzőikkel leírt valós dolgok) </a:t>
            </a:r>
            <a:r>
              <a:rPr lang="hu-HU" sz="2000" dirty="0"/>
              <a:t>osztályozására használható</a:t>
            </a:r>
            <a:endParaRPr lang="hu-HU" sz="1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az </a:t>
            </a:r>
            <a:r>
              <a:rPr lang="hu-HU" sz="2000" dirty="0"/>
              <a:t>a folyamat, amellyel több </a:t>
            </a:r>
            <a:r>
              <a:rPr lang="hu-HU" sz="2000" dirty="0" smtClean="0"/>
              <a:t>entitás </a:t>
            </a:r>
            <a:r>
              <a:rPr lang="hu-HU" sz="2000" dirty="0"/>
              <a:t>leírásából kiemeljük a közös </a:t>
            </a:r>
            <a:r>
              <a:rPr lang="hu-HU" sz="2000" dirty="0" smtClean="0"/>
              <a:t>jellemzőket egy magasabb szintű entitásba (öröklődési hierarchia)</a:t>
            </a:r>
            <a:endParaRPr lang="hu-HU" sz="2000" dirty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90168E0E-891C-475B-AF43-9EAE33B63795}" type="slidenum">
              <a:rPr lang="hu-HU" altLang="hu-HU" smtClean="0"/>
              <a:pPr>
                <a:defRPr/>
              </a:pPr>
              <a:t>17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B2DBFF6A-CA8A-4FA6-B725-5631DF9501D1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/>
              <a:t>A</a:t>
            </a:r>
            <a:r>
              <a:rPr lang="hu-HU" altLang="hu-HU" sz="3600" dirty="0" smtClean="0"/>
              <a:t>lapismérvei (4)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844675"/>
            <a:ext cx="8716963" cy="46085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Algoritmikus tervezés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sz="2000" dirty="0" smtClean="0"/>
              <a:t>Absztrakt eszközök (pl. folyamatábra, mintafelismerés, stb.) </a:t>
            </a:r>
            <a:r>
              <a:rPr lang="hu-HU" sz="2000" dirty="0"/>
              <a:t>segítségével fogalmazzuk meg a </a:t>
            </a:r>
            <a:r>
              <a:rPr lang="hu-HU" sz="2000" dirty="0" smtClean="0"/>
              <a:t>probléma megoldást. </a:t>
            </a:r>
            <a:br>
              <a:rPr lang="hu-HU" sz="2000" dirty="0" smtClean="0"/>
            </a:br>
            <a:r>
              <a:rPr lang="hu-HU" altLang="hu-HU" sz="2000" dirty="0" smtClean="0"/>
              <a:t>Eredménye: Utasítások és szabályok egyértelműen végrehajtható lépéssorozata, amely a hasonló problémákat is megoldja.</a:t>
            </a:r>
            <a:endParaRPr lang="hu-HU" altLang="hu-HU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Automatizálás, mint mechanizmus: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Az absztrakciós rétegeknek és kapcsolataiknak a „gépesítése</a:t>
            </a:r>
            <a:r>
              <a:rPr lang="hu-HU" altLang="hu-HU" sz="2000" dirty="0"/>
              <a:t>” </a:t>
            </a:r>
            <a:endParaRPr lang="hu-HU" altLang="hu-HU" sz="20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Lehet </a:t>
            </a:r>
            <a:r>
              <a:rPr lang="hu-HU" altLang="hu-HU" sz="2000" dirty="0"/>
              <a:t>ember, vagy számítógép , vagy </a:t>
            </a:r>
            <a:r>
              <a:rPr lang="hu-HU" altLang="hu-HU" sz="2000" dirty="0" smtClean="0"/>
              <a:t>hálózat = (ember+számítógép)</a:t>
            </a:r>
            <a:endParaRPr lang="hu-HU" altLang="hu-HU" sz="20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 Feltételezi a pontos, egzakt formalizálást és modell alkotást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Kiértékelés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hu-HU" altLang="hu-HU" sz="2000" dirty="0"/>
              <a:t>Az az eljárás, amely során meggyőződhetünk arról, hogy a megvalósított megoldás a tervezési követelményeket kielégíti, teljes, hatékony, és segíthet az optimális megoldás megtalálásában is.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2200" dirty="0" smtClean="0"/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2000" dirty="0" smtClean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D5800555-F4F8-4D3C-936C-786247CA1CB9}" type="slidenum">
              <a:rPr lang="hu-HU" altLang="hu-HU" smtClean="0"/>
              <a:pPr>
                <a:defRPr/>
              </a:pPr>
              <a:t>18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F1E60C1A-DFDF-4314-9B57-0BA4235D51B6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Előnyei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8" y="1714500"/>
            <a:ext cx="8118475" cy="42354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/>
              <a:t>több mint technológiai ismeret, </a:t>
            </a:r>
            <a:r>
              <a:rPr lang="hu-HU" altLang="hu-HU" sz="2200" dirty="0" smtClean="0"/>
              <a:t>univerzális gondolkodási képesség</a:t>
            </a:r>
            <a:endParaRPr lang="hu-HU" altLang="hu-HU" sz="22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/>
              <a:t>nem csak informatikusoknak, </a:t>
            </a:r>
            <a:r>
              <a:rPr lang="hu-HU" altLang="hu-HU" sz="2200" dirty="0" smtClean="0"/>
              <a:t>mindenkinek!</a:t>
            </a:r>
            <a:endParaRPr lang="hu-HU" altLang="hu-HU" sz="22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/>
              <a:t>nem szoftver </a:t>
            </a:r>
            <a:r>
              <a:rPr lang="hu-HU" altLang="hu-HU" sz="2200" dirty="0" smtClean="0"/>
              <a:t>felhasználót, </a:t>
            </a:r>
            <a:r>
              <a:rPr lang="hu-HU" altLang="hu-HU" sz="2200" dirty="0"/>
              <a:t>hanem probléma </a:t>
            </a:r>
            <a:r>
              <a:rPr lang="hu-HU" altLang="hu-HU" sz="2200" dirty="0" smtClean="0"/>
              <a:t>megoldót feltételez</a:t>
            </a:r>
            <a:endParaRPr lang="hu-HU" altLang="hu-HU" sz="22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 smtClean="0"/>
              <a:t>ösztönzi </a:t>
            </a:r>
            <a:r>
              <a:rPr lang="hu-HU" altLang="hu-HU" sz="2200" dirty="0"/>
              <a:t>a </a:t>
            </a:r>
            <a:r>
              <a:rPr lang="hu-HU" altLang="hu-HU" sz="2200" dirty="0" smtClean="0"/>
              <a:t>kreativitást, növeli és megerősíti a szellemi képességeket</a:t>
            </a:r>
            <a:endParaRPr lang="hu-HU" altLang="hu-HU" sz="22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/>
              <a:t>fejleszti a probléma megoldó képességet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/>
              <a:t>saját modell építésre és szimulációra biztat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200" dirty="0"/>
              <a:t>meghatározó pedagógiai eszköz </a:t>
            </a:r>
            <a:r>
              <a:rPr lang="hu-HU" altLang="hu-HU" sz="2200" dirty="0" smtClean="0"/>
              <a:t>is, DE: új tanártípust feltételez!</a:t>
            </a:r>
            <a:endParaRPr lang="hu-HU" sz="2200" dirty="0" smtClean="0"/>
          </a:p>
        </p:txBody>
      </p:sp>
      <p:sp>
        <p:nvSpPr>
          <p:cNvPr id="21508" name="Szövegdoboz 1"/>
          <p:cNvSpPr txBox="1">
            <a:spLocks noChangeArrowheads="1"/>
          </p:cNvSpPr>
          <p:nvPr/>
        </p:nvSpPr>
        <p:spPr bwMode="auto">
          <a:xfrm>
            <a:off x="614363" y="5229225"/>
            <a:ext cx="65516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</a:pPr>
            <a:r>
              <a:rPr lang="hu-HU" altLang="hu-HU" sz="2000">
                <a:solidFill>
                  <a:srgbClr val="FFFF00"/>
                </a:solidFill>
              </a:rPr>
              <a:t>Melyik fogalmat/képességet milyen korban és milyen sorrendben érdemes megtanítani/fejleszteni? </a:t>
            </a:r>
          </a:p>
          <a:p>
            <a:pPr lvl="1">
              <a:lnSpc>
                <a:spcPct val="90000"/>
              </a:lnSpc>
            </a:pPr>
            <a:r>
              <a:rPr lang="hu-HU" altLang="hu-HU" sz="2000">
                <a:solidFill>
                  <a:srgbClr val="FFFF00"/>
                </a:solidFill>
              </a:rPr>
              <a:t>A számítógép szerepe mikor mi legyen?!</a:t>
            </a:r>
          </a:p>
        </p:txBody>
      </p:sp>
      <p:sp>
        <p:nvSpPr>
          <p:cNvPr id="8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9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86D09E63-7CC5-431D-9ECF-485A375AA459}" type="slidenum">
              <a:rPr lang="hu-HU" altLang="hu-HU" smtClean="0"/>
              <a:pPr>
                <a:defRPr/>
              </a:pPr>
              <a:t>19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0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7B54C6EC-F0C5-4F02-8148-E2C6195E327E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273925" cy="12954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dirty="0" smtClean="0"/>
              <a:t>Számítógépes gondolkodás (CT) Bemutatkozás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7559675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hu-HU" altLang="hu-HU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hu-HU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36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4100" name="Szövegdoboz 1"/>
          <p:cNvSpPr txBox="1">
            <a:spLocks noChangeArrowheads="1"/>
          </p:cNvSpPr>
          <p:nvPr/>
        </p:nvSpPr>
        <p:spPr bwMode="auto">
          <a:xfrm>
            <a:off x="1258888" y="2420938"/>
            <a:ext cx="70580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 altLang="hu-HU"/>
          </a:p>
          <a:p>
            <a:endParaRPr lang="hu-HU" altLang="hu-HU"/>
          </a:p>
          <a:p>
            <a:r>
              <a:rPr lang="hu-HU" altLang="hu-HU" sz="2400"/>
              <a:t>Kovácsné Pusztai Kinga</a:t>
            </a:r>
          </a:p>
          <a:p>
            <a:r>
              <a:rPr lang="hu-HU" altLang="hu-HU"/>
              <a:t>	 e-mail:kinga@inf.elte.hu    </a:t>
            </a:r>
          </a:p>
          <a:p>
            <a:pPr>
              <a:buFont typeface="Wingdings" pitchFamily="2" charset="2"/>
              <a:buNone/>
            </a:pPr>
            <a:r>
              <a:rPr lang="hu-HU" altLang="hu-HU"/>
              <a:t>	 http://people.inf.elte.hu/kinga  </a:t>
            </a:r>
          </a:p>
          <a:p>
            <a:endParaRPr lang="hu-HU" altLang="hu-HU"/>
          </a:p>
          <a:p>
            <a:endParaRPr lang="hu-HU" altLang="hu-HU"/>
          </a:p>
          <a:p>
            <a:endParaRPr lang="hu-HU" altLang="hu-HU"/>
          </a:p>
          <a:p>
            <a:r>
              <a:rPr lang="hu-HU" altLang="hu-HU"/>
              <a:t>ELTE IK Algoritmusok és Alkalmazásaik Tanszék</a:t>
            </a:r>
          </a:p>
          <a:p>
            <a:r>
              <a:rPr lang="hu-HU" altLang="hu-HU" b="1"/>
              <a:t>Tanszékvezető: </a:t>
            </a:r>
            <a:br>
              <a:rPr lang="hu-HU" altLang="hu-HU" b="1"/>
            </a:br>
            <a:r>
              <a:rPr lang="hu-HU" altLang="hu-HU"/>
              <a:t>Dr. Csuhaj Varjú Erzsébet, tanszékvezető egyetemi tanár</a:t>
            </a:r>
          </a:p>
          <a:p>
            <a:endParaRPr lang="hu-HU" altLang="hu-HU"/>
          </a:p>
          <a:p>
            <a:endParaRPr lang="hu-HU" altLang="hu-HU"/>
          </a:p>
        </p:txBody>
      </p:sp>
      <p:pic>
        <p:nvPicPr>
          <p:cNvPr id="4101" name="Kép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2492375"/>
            <a:ext cx="21145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14904AEA-9FD0-4199-B0BE-5824E8DEF1B5}" type="slidenum">
              <a:rPr lang="hu-HU" altLang="hu-HU" smtClean="0"/>
              <a:pPr>
                <a:defRPr/>
              </a:pPr>
              <a:t>2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87D55DCF-A9C4-4AB3-A68D-5FD62CBD6B83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Kérdőíves felmérés (1)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9750" y="2133600"/>
            <a:ext cx="8064500" cy="2663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endParaRPr lang="hu-HU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Linda </a:t>
            </a:r>
            <a:r>
              <a:rPr lang="hu-HU" sz="2400" dirty="0" err="1" smtClean="0"/>
              <a:t>Mannila</a:t>
            </a:r>
            <a:r>
              <a:rPr lang="hu-HU" sz="2400" dirty="0" smtClean="0"/>
              <a:t> „</a:t>
            </a:r>
            <a:r>
              <a:rPr lang="en-US" sz="2400" dirty="0"/>
              <a:t>Computational Thinking in K-9 Education</a:t>
            </a:r>
            <a:r>
              <a:rPr lang="hu-HU" sz="2400" dirty="0" smtClean="0"/>
              <a:t>” cikkében a </a:t>
            </a:r>
            <a:r>
              <a:rPr lang="hu-HU" sz="2400" kern="0" dirty="0" smtClean="0"/>
              <a:t>K-9 évfolyamon oktató tanárok egy kérdőíves felmérésének eredményeit ismerteti, 2 fő kérdést vizsgált:</a:t>
            </a:r>
          </a:p>
          <a:p>
            <a:pPr eaLnBrk="1" hangingPunct="1">
              <a:lnSpc>
                <a:spcPct val="90000"/>
              </a:lnSpc>
              <a:defRPr/>
            </a:pPr>
            <a:endParaRPr lang="hu-HU" sz="1600" kern="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u-HU" sz="2000" kern="0" dirty="0" smtClean="0"/>
              <a:t>Hogyan ítélik meg a tanárok a CT alapfogalmainak előfordulását és szerepét az oktatási tevékenységükben?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000" kern="0" dirty="0" smtClean="0"/>
              <a:t>Milyen szoftvereszközöket használtak ezeknek a fogalmaknak a tanítása során?</a:t>
            </a:r>
          </a:p>
          <a:p>
            <a:pPr eaLnBrk="1" hangingPunct="1">
              <a:lnSpc>
                <a:spcPct val="90000"/>
              </a:lnSpc>
              <a:defRPr/>
            </a:pPr>
            <a:endParaRPr lang="hu-HU" sz="2400" kern="0" dirty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9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0C283136-B7E5-4D83-A303-8CF1DC971B1F}" type="slidenum">
              <a:rPr lang="hu-HU" altLang="hu-HU" smtClean="0"/>
              <a:pPr>
                <a:defRPr/>
              </a:pPr>
              <a:t>20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0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A87AB33A-B39B-4994-B8FF-962AC7ABB187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Kérdőíves felmérés (2)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5589588"/>
            <a:ext cx="7777163" cy="431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Melyik CT fogalom milyen gyakran jelenik meg a tanórán?</a:t>
            </a:r>
            <a:endParaRPr lang="hu-HU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088" y="2133600"/>
            <a:ext cx="7129462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961 K-9 tanár vett benne részt</a:t>
            </a:r>
            <a:endParaRPr lang="hu-HU" sz="2400" kern="0" dirty="0"/>
          </a:p>
        </p:txBody>
      </p:sp>
      <p:pic>
        <p:nvPicPr>
          <p:cNvPr id="23557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636838"/>
            <a:ext cx="7056437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632194DA-BFD2-42C4-BBBD-E40CEC6C183D}" type="slidenum">
              <a:rPr lang="hu-HU" altLang="hu-HU" smtClean="0"/>
              <a:pPr>
                <a:defRPr/>
              </a:pPr>
              <a:t>21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1D975A60-DB41-4320-89F7-35FB4BCC553E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Kérdőíves felmérés (3)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5157788"/>
            <a:ext cx="7129462" cy="431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Mely eszközöket/szoftvereket használtak már a tanórán?</a:t>
            </a:r>
            <a:endParaRPr lang="hu-HU" sz="2400" dirty="0"/>
          </a:p>
        </p:txBody>
      </p:sp>
      <p:pic>
        <p:nvPicPr>
          <p:cNvPr id="24580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565400"/>
            <a:ext cx="67675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088" y="2133600"/>
            <a:ext cx="7129462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961 K-9 tanár vett benne részt</a:t>
            </a:r>
            <a:endParaRPr lang="hu-HU" sz="2400" kern="0" dirty="0"/>
          </a:p>
        </p:txBody>
      </p:sp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D566733B-CE78-4A12-B441-CA87195DD5D6}" type="slidenum">
              <a:rPr lang="hu-HU" altLang="hu-HU" smtClean="0"/>
              <a:pPr>
                <a:defRPr/>
              </a:pPr>
              <a:t>22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C0171A10-8F3B-4FA6-B716-D174784309C8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Példák mindennapos tevékenységekre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63" y="1989138"/>
            <a:ext cx="7498481" cy="4176712"/>
          </a:xfrm>
        </p:spPr>
        <p:txBody>
          <a:bodyPr/>
          <a:lstStyle/>
          <a:p>
            <a:pPr>
              <a:defRPr/>
            </a:pPr>
            <a:r>
              <a:rPr lang="hu-HU" sz="2000" dirty="0" smtClean="0"/>
              <a:t>Tanulmányi </a:t>
            </a:r>
            <a:r>
              <a:rPr lang="hu-HU" sz="2000" dirty="0"/>
              <a:t>kirándulásra mi legyen a hátizsák tartalma? </a:t>
            </a:r>
            <a:r>
              <a:rPr lang="hu-HU" sz="2000" dirty="0" smtClean="0"/>
              <a:t>              (</a:t>
            </a:r>
            <a:r>
              <a:rPr lang="hu-HU" sz="2000" dirty="0" err="1" smtClean="0"/>
              <a:t>Prefetching</a:t>
            </a:r>
            <a:r>
              <a:rPr lang="hu-HU" sz="2000" dirty="0"/>
              <a:t>, </a:t>
            </a:r>
            <a:r>
              <a:rPr lang="hu-HU" sz="2000" dirty="0" err="1"/>
              <a:t>caching</a:t>
            </a:r>
            <a:r>
              <a:rPr lang="hu-HU" sz="2000" dirty="0"/>
              <a:t>)</a:t>
            </a:r>
          </a:p>
          <a:p>
            <a:pPr>
              <a:defRPr/>
            </a:pPr>
            <a:r>
              <a:rPr lang="hu-HU" sz="2000" dirty="0"/>
              <a:t>Név keresése telefonkönyvben (lineáris és bináris keresés)</a:t>
            </a:r>
            <a:endParaRPr lang="en-US" sz="2000" dirty="0"/>
          </a:p>
          <a:p>
            <a:pPr>
              <a:defRPr/>
            </a:pPr>
            <a:r>
              <a:rPr lang="hu-HU" sz="2000" dirty="0" err="1"/>
              <a:t>Sorbanállás</a:t>
            </a:r>
            <a:r>
              <a:rPr lang="hu-HU" sz="2000" dirty="0"/>
              <a:t> az áruházban (</a:t>
            </a:r>
            <a:r>
              <a:rPr lang="en-US" sz="2000" dirty="0"/>
              <a:t>Performance analysis of task scheduling</a:t>
            </a:r>
            <a:r>
              <a:rPr lang="hu-HU" sz="2000" dirty="0"/>
              <a:t>)</a:t>
            </a:r>
            <a:endParaRPr lang="en-US" sz="2000" dirty="0"/>
          </a:p>
          <a:p>
            <a:pPr>
              <a:defRPr/>
            </a:pPr>
            <a:r>
              <a:rPr lang="hu-HU" sz="2000" dirty="0"/>
              <a:t>A napi angol, gitár órára, foci, úszás edzésre időben elvinni a gyereket (Utazó ügynök peremfeltételekkel)</a:t>
            </a:r>
          </a:p>
          <a:p>
            <a:pPr>
              <a:defRPr/>
            </a:pPr>
            <a:r>
              <a:rPr lang="hu-HU" sz="2000" dirty="0"/>
              <a:t>A padlón szétszórt </a:t>
            </a:r>
            <a:r>
              <a:rPr lang="hu-HU" sz="2000" dirty="0" err="1"/>
              <a:t>Lego</a:t>
            </a:r>
            <a:r>
              <a:rPr lang="hu-HU" sz="2000" dirty="0"/>
              <a:t> elrakása (</a:t>
            </a:r>
            <a:r>
              <a:rPr lang="hu-HU" sz="2000" dirty="0" err="1"/>
              <a:t>hashing</a:t>
            </a:r>
            <a:r>
              <a:rPr lang="hu-HU" sz="2000" dirty="0"/>
              <a:t>, pl. alak vagy szín szerint)</a:t>
            </a:r>
          </a:p>
          <a:p>
            <a:pPr>
              <a:defRPr/>
            </a:pPr>
            <a:r>
              <a:rPr lang="hu-HU" sz="2000" dirty="0"/>
              <a:t>Ebéd a menzán (</a:t>
            </a:r>
            <a:r>
              <a:rPr lang="en-US" sz="2000" dirty="0"/>
              <a:t>Pipelining</a:t>
            </a:r>
            <a:r>
              <a:rPr lang="hu-HU" sz="2000" dirty="0"/>
              <a:t>,</a:t>
            </a:r>
            <a:r>
              <a:rPr lang="en-US" sz="2000" dirty="0"/>
              <a:t> </a:t>
            </a:r>
            <a:r>
              <a:rPr lang="hu-HU" sz="2000" dirty="0"/>
              <a:t>tálca, tányér, saláta, leves, desszert, főétel, stb. összeszedése)</a:t>
            </a:r>
          </a:p>
          <a:p>
            <a:pPr>
              <a:defRPr/>
            </a:pPr>
            <a:r>
              <a:rPr lang="hu-HU" sz="2000" dirty="0"/>
              <a:t>Csempe mintázat </a:t>
            </a:r>
            <a:r>
              <a:rPr lang="hu-HU" sz="2000" dirty="0" smtClean="0"/>
              <a:t>tervezése</a:t>
            </a:r>
          </a:p>
          <a:p>
            <a:pPr>
              <a:defRPr/>
            </a:pPr>
            <a:r>
              <a:rPr lang="hu-HU" sz="2000" dirty="0" smtClean="0"/>
              <a:t>Otthon maradt tornazsák, vissza kell menni érte (</a:t>
            </a:r>
            <a:r>
              <a:rPr lang="hu-HU" sz="2000" dirty="0" err="1" smtClean="0"/>
              <a:t>backtracking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pic>
        <p:nvPicPr>
          <p:cNvPr id="25604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2009775"/>
            <a:ext cx="14192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Kép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638"/>
            <a:ext cx="1395413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Kép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6576" y="4941888"/>
            <a:ext cx="1131888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Kép 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1300" y="4005263"/>
            <a:ext cx="1373188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2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6CC7574E-A6E5-442A-94CB-947F4E5B7EED}" type="slidenum">
              <a:rPr lang="hu-HU" altLang="hu-HU" smtClean="0"/>
              <a:pPr>
                <a:defRPr/>
              </a:pPr>
              <a:t>23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3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5D27CABE-4D7A-4038-BDFA-2167CDB678F1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Oktatási tevékenységek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5157788"/>
            <a:ext cx="7129462" cy="431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088" y="2133600"/>
            <a:ext cx="7129462" cy="3816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/>
              <a:t>CS </a:t>
            </a:r>
            <a:r>
              <a:rPr lang="hu-HU" sz="2400" kern="0" dirty="0" err="1"/>
              <a:t>Unplugged</a:t>
            </a:r>
            <a:r>
              <a:rPr lang="hu-HU" sz="2400" kern="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kern="0" dirty="0"/>
              <a:t>Informatika Mindenkinek játékosan, számítógép nélkül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/>
              <a:t>Oktató játékok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kern="0" dirty="0"/>
              <a:t>Szimulációs és stratégiai játékok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 err="1"/>
              <a:t>Kisérletezés</a:t>
            </a:r>
            <a:r>
              <a:rPr lang="hu-HU" sz="2400" kern="0" dirty="0"/>
              <a:t> (modell és szimuláció)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kern="0" dirty="0"/>
              <a:t>Adatgyűjtés, adatábrázolás, elemzés, kiértékelés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Digitális történetmesélés (</a:t>
            </a:r>
            <a:r>
              <a:rPr lang="hu-HU" sz="2400" kern="0" dirty="0" err="1" smtClean="0"/>
              <a:t>storytelling</a:t>
            </a:r>
            <a:r>
              <a:rPr lang="hu-HU" sz="2400" kern="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Oktató robotok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kern="0" dirty="0" smtClean="0"/>
              <a:t>Számítógéppel vagy anélkül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Interaktív poszter és kártya létrehozás</a:t>
            </a:r>
          </a:p>
        </p:txBody>
      </p:sp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504A7562-D44F-4C7E-861D-FB6CBCCE43F6}" type="slidenum">
              <a:rPr lang="hu-HU" altLang="hu-HU" smtClean="0"/>
              <a:pPr>
                <a:defRPr/>
              </a:pPr>
              <a:t>24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70ABFDB9-DEA1-4234-ACA7-5CC42C96A442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Tantervi kezdeményezések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353425" cy="41767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Nemzeti tantervi követelményeknek megfelelés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Nemzetközi szervezetek ajánlásai, anyagai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CSTA - </a:t>
            </a:r>
            <a:r>
              <a:rPr lang="hu-HU" sz="2000" dirty="0" smtClean="0"/>
              <a:t>Computer </a:t>
            </a:r>
            <a:r>
              <a:rPr lang="hu-HU" sz="2000" dirty="0"/>
              <a:t>Science </a:t>
            </a:r>
            <a:r>
              <a:rPr lang="hu-HU" sz="2000" dirty="0" err="1"/>
              <a:t>Teachers</a:t>
            </a:r>
            <a:r>
              <a:rPr lang="hu-HU" sz="2000" dirty="0"/>
              <a:t> </a:t>
            </a:r>
            <a:r>
              <a:rPr lang="hu-HU" sz="2000" dirty="0" err="1"/>
              <a:t>Association</a:t>
            </a:r>
            <a:r>
              <a:rPr lang="hu-HU" sz="2400" dirty="0"/>
              <a:t> </a:t>
            </a:r>
            <a:r>
              <a:rPr lang="hu-HU" sz="2400" dirty="0" smtClean="0"/>
              <a:t>   </a:t>
            </a:r>
            <a:r>
              <a:rPr lang="hu-HU" sz="1600" dirty="0" smtClean="0"/>
              <a:t>http</a:t>
            </a:r>
            <a:r>
              <a:rPr lang="hu-HU" sz="1600" dirty="0"/>
              <a:t>://www.csta.acm.org</a:t>
            </a:r>
            <a:r>
              <a:rPr lang="hu-HU" sz="1600" dirty="0" smtClean="0"/>
              <a:t>/</a:t>
            </a:r>
            <a:endParaRPr lang="hu-HU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ISTE - </a:t>
            </a:r>
            <a:r>
              <a:rPr lang="en-US" sz="2000" dirty="0" smtClean="0"/>
              <a:t>International </a:t>
            </a:r>
            <a:r>
              <a:rPr lang="en-US" sz="2000" dirty="0"/>
              <a:t>Society for Technology </a:t>
            </a:r>
            <a:r>
              <a:rPr lang="en-US" sz="2000" dirty="0" smtClean="0"/>
              <a:t>in</a:t>
            </a:r>
            <a:r>
              <a:rPr lang="hu-HU" sz="2000" dirty="0" smtClean="0"/>
              <a:t> </a:t>
            </a:r>
            <a:r>
              <a:rPr lang="en-US" sz="2000" dirty="0" smtClean="0"/>
              <a:t>Education</a:t>
            </a:r>
            <a:r>
              <a:rPr lang="hu-HU" sz="2000" dirty="0"/>
              <a:t> </a:t>
            </a:r>
            <a:r>
              <a:rPr lang="hu-HU" sz="1600" dirty="0" smtClean="0"/>
              <a:t>http</a:t>
            </a:r>
            <a:r>
              <a:rPr lang="hu-HU" sz="1600" dirty="0"/>
              <a:t>://www.iste.org</a:t>
            </a:r>
            <a:r>
              <a:rPr lang="hu-HU" sz="1600" dirty="0" smtClean="0"/>
              <a:t>/</a:t>
            </a:r>
            <a:endParaRPr lang="hu-HU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err="1" smtClean="0"/>
              <a:t>Code.org</a:t>
            </a:r>
            <a:r>
              <a:rPr lang="hu-HU" sz="2400" dirty="0" smtClean="0"/>
              <a:t> </a:t>
            </a:r>
            <a:r>
              <a:rPr lang="hu-HU" sz="2400" dirty="0" err="1" smtClean="0"/>
              <a:t>Hour</a:t>
            </a:r>
            <a:r>
              <a:rPr lang="hu-HU" sz="2400" dirty="0" smtClean="0"/>
              <a:t> of </a:t>
            </a:r>
            <a:r>
              <a:rPr lang="hu-HU" sz="2400" dirty="0" err="1" smtClean="0"/>
              <a:t>Code</a:t>
            </a:r>
            <a:r>
              <a:rPr lang="hu-HU" sz="2400" dirty="0"/>
              <a:t> </a:t>
            </a:r>
            <a:r>
              <a:rPr lang="hu-HU" sz="2400" dirty="0" smtClean="0"/>
              <a:t>                                          </a:t>
            </a:r>
            <a:r>
              <a:rPr lang="hu-HU" sz="1600" dirty="0" smtClean="0"/>
              <a:t>https</a:t>
            </a:r>
            <a:r>
              <a:rPr lang="hu-HU" sz="1600" dirty="0"/>
              <a:t>://code.org/</a:t>
            </a:r>
            <a:endParaRPr lang="hu-HU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err="1" smtClean="0"/>
              <a:t>Google</a:t>
            </a:r>
            <a:r>
              <a:rPr lang="hu-HU" sz="2400" dirty="0"/>
              <a:t> </a:t>
            </a:r>
            <a:r>
              <a:rPr lang="hu-HU" sz="2400" dirty="0" err="1"/>
              <a:t>Exploring</a:t>
            </a:r>
            <a:r>
              <a:rPr lang="hu-HU" sz="2400" dirty="0"/>
              <a:t> </a:t>
            </a:r>
            <a:r>
              <a:rPr lang="hu-HU" sz="2400" dirty="0" err="1"/>
              <a:t>Computational</a:t>
            </a:r>
            <a:r>
              <a:rPr lang="hu-HU" sz="2400" dirty="0"/>
              <a:t> </a:t>
            </a:r>
            <a:r>
              <a:rPr lang="hu-HU" sz="2400" dirty="0" err="1" smtClean="0"/>
              <a:t>Thinking</a:t>
            </a:r>
            <a:r>
              <a:rPr lang="hu-HU" sz="2400" dirty="0"/>
              <a:t> </a:t>
            </a:r>
            <a:r>
              <a:rPr lang="hu-HU" sz="1600" dirty="0" smtClean="0"/>
              <a:t>https</a:t>
            </a:r>
            <a:r>
              <a:rPr lang="hu-HU" sz="1600" dirty="0"/>
              <a:t>://www.google.com/edu/resources/programs/exploring-computational-thinking</a:t>
            </a:r>
            <a:r>
              <a:rPr lang="hu-HU" sz="1600" dirty="0" smtClean="0"/>
              <a:t>/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/>
              <a:t>Center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Computational</a:t>
            </a:r>
            <a:r>
              <a:rPr lang="hu-HU" sz="2400" dirty="0"/>
              <a:t> </a:t>
            </a:r>
            <a:r>
              <a:rPr lang="hu-HU" sz="2400" dirty="0" err="1"/>
              <a:t>Thinking</a:t>
            </a:r>
            <a:r>
              <a:rPr lang="hu-HU" sz="2400" dirty="0"/>
              <a:t>, Carnegie </a:t>
            </a:r>
            <a:r>
              <a:rPr lang="hu-HU" sz="2400" dirty="0" err="1" smtClean="0"/>
              <a:t>Mellon</a:t>
            </a:r>
            <a:r>
              <a:rPr lang="hu-HU" sz="2400" dirty="0"/>
              <a:t> </a:t>
            </a:r>
            <a:r>
              <a:rPr lang="hu-HU" sz="1600" dirty="0" smtClean="0"/>
              <a:t>http</a:t>
            </a:r>
            <a:r>
              <a:rPr lang="hu-HU" sz="1600" dirty="0"/>
              <a:t>://www.cs.cmu.edu/~CompThink</a:t>
            </a:r>
            <a:r>
              <a:rPr lang="hu-HU" sz="1600" dirty="0" smtClean="0"/>
              <a:t>/</a:t>
            </a:r>
            <a:endParaRPr lang="hu-HU" sz="160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BB6BAEF0-F0AB-4E9D-9A59-659065CA4138}" type="slidenum">
              <a:rPr lang="hu-HU" altLang="hu-HU" smtClean="0"/>
              <a:pPr>
                <a:defRPr/>
              </a:pPr>
              <a:t>25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5ECC25CD-14F2-4844-8647-FD3694902BFF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altLang="hu-HU" sz="3600" dirty="0" smtClean="0"/>
              <a:t>Fejlődési irányok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5157788"/>
            <a:ext cx="7129462" cy="431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088" y="2133600"/>
            <a:ext cx="6840537" cy="3959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hu-HU" kern="0" dirty="0" smtClean="0"/>
              <a:t>A jövő: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Számítógépes Tanulás </a:t>
            </a:r>
            <a:br>
              <a:rPr lang="hu-HU" sz="2400" kern="0" dirty="0" smtClean="0"/>
            </a:br>
            <a:r>
              <a:rPr lang="hu-HU" sz="2400" kern="0" dirty="0" smtClean="0"/>
              <a:t>(</a:t>
            </a:r>
            <a:r>
              <a:rPr lang="hu-HU" sz="2400" kern="0" dirty="0" err="1" smtClean="0"/>
              <a:t>Computational</a:t>
            </a:r>
            <a:r>
              <a:rPr lang="hu-HU" sz="2400" kern="0" dirty="0" smtClean="0"/>
              <a:t> </a:t>
            </a:r>
            <a:r>
              <a:rPr lang="hu-HU" sz="2400" kern="0" dirty="0" err="1" smtClean="0"/>
              <a:t>Learning</a:t>
            </a:r>
            <a:r>
              <a:rPr lang="hu-HU" sz="2400" kern="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sz="2400" kern="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u-HU" kern="0" dirty="0" smtClean="0"/>
              <a:t>Új tanulásszervezési megoldások, új módszertanok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kern="0" dirty="0" smtClean="0"/>
              <a:t>Tükrözött osztályterem  modell</a:t>
            </a:r>
            <a:br>
              <a:rPr lang="hu-HU" sz="2400" kern="0" dirty="0" smtClean="0"/>
            </a:br>
            <a:r>
              <a:rPr lang="hu-HU" sz="2400" kern="0" dirty="0" smtClean="0"/>
              <a:t> (</a:t>
            </a:r>
            <a:r>
              <a:rPr lang="hu-HU" sz="2400" kern="0" dirty="0" err="1" smtClean="0"/>
              <a:t>Flipped</a:t>
            </a:r>
            <a:r>
              <a:rPr lang="hu-HU" sz="2400" kern="0" dirty="0" smtClean="0"/>
              <a:t> </a:t>
            </a:r>
            <a:r>
              <a:rPr lang="hu-HU" sz="2400" kern="0" dirty="0" err="1" smtClean="0"/>
              <a:t>Classroom</a:t>
            </a:r>
            <a:r>
              <a:rPr lang="hu-HU" sz="2400" kern="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Tükrözött tanulás (</a:t>
            </a:r>
            <a:r>
              <a:rPr lang="hu-HU" sz="2400" dirty="0" err="1" smtClean="0"/>
              <a:t>Flipped</a:t>
            </a:r>
            <a:r>
              <a:rPr lang="hu-HU" sz="2400" dirty="0" smtClean="0"/>
              <a:t> </a:t>
            </a:r>
            <a:r>
              <a:rPr lang="hu-HU" sz="2400" dirty="0" err="1" smtClean="0"/>
              <a:t>Learning</a:t>
            </a:r>
            <a:r>
              <a:rPr lang="hu-HU" sz="2400" dirty="0" smtClean="0"/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sz="1800" dirty="0" smtClean="0"/>
              <a:t>	</a:t>
            </a:r>
            <a:endParaRPr lang="hu-HU" sz="2400" kern="0" dirty="0" smtClean="0"/>
          </a:p>
        </p:txBody>
      </p:sp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638A64A4-5F49-458D-B6C9-1E808B806357}" type="slidenum">
              <a:rPr lang="hu-HU" altLang="hu-HU" smtClean="0"/>
              <a:pPr>
                <a:defRPr/>
              </a:pPr>
              <a:t>26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41FDF256-B901-48E9-9F4C-B153CC14F17B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921625" cy="1584325"/>
          </a:xfrm>
        </p:spPr>
        <p:txBody>
          <a:bodyPr/>
          <a:lstStyle/>
          <a:p>
            <a:pPr lvl="1" eaLnBrk="1" hangingPunct="1">
              <a:defRPr/>
            </a:pPr>
            <a:r>
              <a:rPr lang="hu-HU" altLang="hu-HU" sz="3600" dirty="0" smtClean="0"/>
              <a:t>Számítógépes gondolkodás </a:t>
            </a:r>
            <a:r>
              <a:rPr lang="hu-HU" altLang="hu-HU" sz="3600" dirty="0"/>
              <a:t/>
            </a:r>
            <a:br>
              <a:rPr lang="hu-HU" altLang="hu-HU" sz="3600" dirty="0"/>
            </a:br>
            <a:r>
              <a:rPr lang="hu-HU" sz="3600" dirty="0" smtClean="0"/>
              <a:t>Tükrözött osztályterem  modell (</a:t>
            </a:r>
            <a:r>
              <a:rPr lang="hu-HU" sz="3600" dirty="0" err="1" smtClean="0"/>
              <a:t>Flipped</a:t>
            </a:r>
            <a:r>
              <a:rPr lang="hu-HU" sz="3600" dirty="0" smtClean="0"/>
              <a:t> </a:t>
            </a:r>
            <a:r>
              <a:rPr lang="hu-HU" sz="3600" dirty="0" err="1" smtClean="0"/>
              <a:t>Classroom</a:t>
            </a:r>
            <a:r>
              <a:rPr lang="hu-HU" sz="3600" dirty="0" smtClean="0"/>
              <a:t>)</a:t>
            </a:r>
            <a:br>
              <a:rPr lang="hu-HU" sz="3600" dirty="0" smtClean="0"/>
            </a:br>
            <a:endParaRPr lang="hu-HU" altLang="hu-HU" sz="3600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5157788"/>
            <a:ext cx="7129462" cy="431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088" y="2133600"/>
            <a:ext cx="6840537" cy="3959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defRPr/>
            </a:pPr>
            <a:r>
              <a:rPr lang="hu-HU" sz="2000" dirty="0" smtClean="0"/>
              <a:t>	Ami </a:t>
            </a:r>
            <a:r>
              <a:rPr lang="hu-HU" sz="2000" dirty="0"/>
              <a:t>a hagyományos </a:t>
            </a:r>
            <a:r>
              <a:rPr lang="hu-HU" sz="2000" dirty="0" smtClean="0"/>
              <a:t>oktatásban az osztályteremben 	történik,	az most otthon zajlik, és fordítva, amit eddig 	otthon végeztek a diákok, az most az osztályteremben 	közösségben és interaktívan történik! </a:t>
            </a:r>
            <a:endParaRPr lang="hu-HU" sz="2400" kern="0" dirty="0" smtClean="0"/>
          </a:p>
        </p:txBody>
      </p:sp>
      <p:pic>
        <p:nvPicPr>
          <p:cNvPr id="29701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3860800"/>
            <a:ext cx="591343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0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49ABAE27-F56A-48CC-B868-7A210EB78BE8}" type="slidenum">
              <a:rPr lang="hu-HU" altLang="hu-HU" smtClean="0"/>
              <a:pPr>
                <a:defRPr/>
              </a:pPr>
              <a:t>27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1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B6A38AFB-33E1-48C0-A261-BDCCEFE9AD85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altLang="hu-HU" sz="3600" dirty="0" smtClean="0"/>
              <a:t>Számítógépes gondolkodás </a:t>
            </a:r>
            <a:br>
              <a:rPr lang="hu-HU" altLang="hu-HU" sz="3600" dirty="0" smtClean="0"/>
            </a:br>
            <a:r>
              <a:rPr lang="hu-HU" sz="3600" dirty="0" smtClean="0"/>
              <a:t> Tükrözött tanulás (</a:t>
            </a:r>
            <a:r>
              <a:rPr lang="hu-HU" sz="3600" dirty="0" err="1" smtClean="0"/>
              <a:t>Flipped</a:t>
            </a:r>
            <a:r>
              <a:rPr lang="hu-HU" sz="3600" dirty="0" smtClean="0"/>
              <a:t> </a:t>
            </a:r>
            <a:r>
              <a:rPr lang="hu-HU" sz="3600" dirty="0" err="1" smtClean="0"/>
              <a:t>Learning</a:t>
            </a:r>
            <a:r>
              <a:rPr lang="hu-HU" sz="3600" dirty="0" smtClean="0"/>
              <a:t>) 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defRPr/>
            </a:pPr>
            <a:r>
              <a:rPr lang="hu-HU" sz="2000" dirty="0" smtClean="0"/>
              <a:t>Tanulóközpontú aktív tanulás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hu-HU" sz="2000" dirty="0" smtClean="0"/>
              <a:t>Központja nem a tanár, hanem a tanuló</a:t>
            </a:r>
          </a:p>
          <a:p>
            <a:pPr lvl="1">
              <a:defRPr/>
            </a:pPr>
            <a:r>
              <a:rPr lang="hu-HU" sz="2000" dirty="0" smtClean="0"/>
              <a:t>A tanulók aktívan részt vesznek tudásuk építésében</a:t>
            </a:r>
          </a:p>
          <a:p>
            <a:pPr lvl="1">
              <a:defRPr/>
            </a:pPr>
            <a:r>
              <a:rPr lang="hu-HU" sz="2000" dirty="0" smtClean="0"/>
              <a:t>Tanárok :  </a:t>
            </a:r>
            <a:r>
              <a:rPr lang="hu-HU" sz="1800" dirty="0" smtClean="0"/>
              <a:t>„Kevésbé láthatók”</a:t>
            </a:r>
          </a:p>
          <a:p>
            <a:pPr lvl="2">
              <a:defRPr/>
            </a:pPr>
            <a:r>
              <a:rPr lang="hu-HU" sz="1800" dirty="0" smtClean="0"/>
              <a:t>Meghatározzák mit kell tanítani, ehhez segítséget adnak</a:t>
            </a:r>
          </a:p>
          <a:p>
            <a:pPr lvl="2">
              <a:defRPr/>
            </a:pPr>
            <a:r>
              <a:rPr lang="hu-HU" sz="1800" dirty="0" smtClean="0"/>
              <a:t>Különböző utakat nyújtanak a tanuláshoz</a:t>
            </a:r>
          </a:p>
          <a:p>
            <a:pPr lvl="2">
              <a:defRPr/>
            </a:pPr>
            <a:r>
              <a:rPr lang="hu-HU" sz="1800" dirty="0" smtClean="0"/>
              <a:t>Figyelik, nyomon követik a tanulók tevékenységeit, és szükség esetén kiegészítik azt</a:t>
            </a:r>
          </a:p>
          <a:p>
            <a:pPr>
              <a:defRPr/>
            </a:pPr>
            <a:r>
              <a:rPr lang="hu-HU" sz="2400" dirty="0" smtClean="0"/>
              <a:t>Előnyei</a:t>
            </a:r>
          </a:p>
          <a:p>
            <a:pPr lvl="2">
              <a:defRPr/>
            </a:pPr>
            <a:r>
              <a:rPr lang="hu-HU" sz="1800" dirty="0" smtClean="0"/>
              <a:t>A tanulói passzivitás aktivitássá vált</a:t>
            </a:r>
          </a:p>
          <a:p>
            <a:pPr lvl="2">
              <a:defRPr/>
            </a:pPr>
            <a:r>
              <a:rPr lang="hu-HU" sz="1800" dirty="0" smtClean="0"/>
              <a:t>Épít a tanuló érdeklődésére</a:t>
            </a:r>
          </a:p>
          <a:p>
            <a:pPr lvl="2">
              <a:defRPr/>
            </a:pPr>
            <a:r>
              <a:rPr lang="hu-HU" sz="1800" dirty="0" smtClean="0"/>
              <a:t>Önálló tanulás = életre nevelés</a:t>
            </a:r>
          </a:p>
          <a:p>
            <a:pPr lvl="2">
              <a:defRPr/>
            </a:pPr>
            <a:r>
              <a:rPr lang="hu-HU" sz="1800" dirty="0" smtClean="0"/>
              <a:t>Együtt gondolkodás</a:t>
            </a:r>
          </a:p>
          <a:p>
            <a:pPr lvl="2">
              <a:defRPr/>
            </a:pPr>
            <a:endParaRPr lang="hu-HU" sz="1800" dirty="0" smtClean="0"/>
          </a:p>
          <a:p>
            <a:pPr lvl="2">
              <a:buFont typeface="Wingdings" pitchFamily="2" charset="2"/>
              <a:buNone/>
              <a:defRPr/>
            </a:pPr>
            <a:endParaRPr lang="hu-HU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F4B944B6-3CF5-4D59-B576-7E5F507D007E}" type="slidenum">
              <a:rPr lang="hu-HU" altLang="hu-HU" smtClean="0"/>
              <a:pPr>
                <a:defRPr/>
              </a:pPr>
              <a:t>28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8C61C017-4C45-42AE-BF22-3D12694C8329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hu-HU" altLang="hu-HU" dirty="0" smtClean="0"/>
              <a:t>Irodalom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8850" cy="453072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hu-HU" sz="1800" dirty="0" smtClean="0"/>
              <a:t>S</a:t>
            </a:r>
            <a:r>
              <a:rPr lang="en-US" sz="1800" dirty="0" smtClean="0"/>
              <a:t>. </a:t>
            </a:r>
            <a:r>
              <a:rPr lang="en-US" sz="1800" dirty="0" err="1"/>
              <a:t>Papert</a:t>
            </a:r>
            <a:r>
              <a:rPr lang="en-US" sz="1800" dirty="0"/>
              <a:t>. </a:t>
            </a:r>
            <a:r>
              <a:rPr lang="hu-HU" sz="1800" dirty="0"/>
              <a:t>„</a:t>
            </a:r>
            <a:r>
              <a:rPr lang="en-US" sz="1800" dirty="0"/>
              <a:t>An exploration in the space of</a:t>
            </a:r>
            <a:r>
              <a:rPr lang="hu-HU" sz="1800" dirty="0"/>
              <a:t> </a:t>
            </a:r>
            <a:r>
              <a:rPr lang="en-US" sz="1800" dirty="0"/>
              <a:t>mathematics educations</a:t>
            </a:r>
            <a:r>
              <a:rPr lang="hu-HU" sz="1800" dirty="0"/>
              <a:t>”,</a:t>
            </a:r>
            <a:r>
              <a:rPr lang="en-US" sz="1800" dirty="0"/>
              <a:t> International Journal of</a:t>
            </a:r>
            <a:r>
              <a:rPr lang="hu-HU" sz="1800" dirty="0"/>
              <a:t> </a:t>
            </a:r>
            <a:r>
              <a:rPr lang="en-US" sz="1800" dirty="0"/>
              <a:t>Computers for Mathematical Learning, 1(1):95</a:t>
            </a:r>
            <a:r>
              <a:rPr lang="hu-HU" sz="1800" dirty="0"/>
              <a:t>-</a:t>
            </a:r>
            <a:r>
              <a:rPr lang="en-US" sz="1800" dirty="0"/>
              <a:t>123,</a:t>
            </a:r>
            <a:r>
              <a:rPr lang="hu-HU" sz="1800" dirty="0"/>
              <a:t> 1996</a:t>
            </a:r>
            <a:r>
              <a:rPr lang="en-US" sz="1800" dirty="0" smtClean="0"/>
              <a:t>.</a:t>
            </a:r>
            <a:endParaRPr lang="hu-HU" sz="18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hu-HU" sz="1800" dirty="0"/>
              <a:t>L. </a:t>
            </a:r>
            <a:r>
              <a:rPr lang="hu-HU" sz="1800" dirty="0" err="1"/>
              <a:t>Zsakó</a:t>
            </a:r>
            <a:r>
              <a:rPr lang="hu-HU" sz="1800" dirty="0"/>
              <a:t>, P. Szlávi, „ICT </a:t>
            </a:r>
            <a:r>
              <a:rPr lang="hu-HU" sz="1800" dirty="0" err="1"/>
              <a:t>Competences</a:t>
            </a:r>
            <a:r>
              <a:rPr lang="hu-HU" sz="1800" dirty="0"/>
              <a:t>: </a:t>
            </a:r>
            <a:r>
              <a:rPr lang="hu-HU" sz="1800" dirty="0" err="1"/>
              <a:t>Algorithmic</a:t>
            </a:r>
            <a:r>
              <a:rPr lang="hu-HU" sz="1800" dirty="0"/>
              <a:t> </a:t>
            </a:r>
            <a:r>
              <a:rPr lang="hu-HU" sz="1800" dirty="0" err="1"/>
              <a:t>Thinking</a:t>
            </a:r>
            <a:r>
              <a:rPr lang="hu-HU" sz="1800" dirty="0"/>
              <a:t>”, </a:t>
            </a:r>
            <a:r>
              <a:rPr lang="hu-HU" sz="1800" dirty="0" err="1"/>
              <a:t>Acta</a:t>
            </a:r>
            <a:r>
              <a:rPr lang="hu-HU" sz="1800" dirty="0"/>
              <a:t> </a:t>
            </a:r>
            <a:r>
              <a:rPr lang="hu-HU" sz="1800" dirty="0" err="1"/>
              <a:t>Didactica</a:t>
            </a:r>
            <a:r>
              <a:rPr lang="hu-HU" sz="1800" dirty="0"/>
              <a:t> </a:t>
            </a:r>
            <a:r>
              <a:rPr lang="hu-HU" sz="1800" dirty="0" err="1"/>
              <a:t>Napocensia</a:t>
            </a:r>
            <a:r>
              <a:rPr lang="hu-HU" sz="1800" dirty="0"/>
              <a:t> </a:t>
            </a:r>
            <a:r>
              <a:rPr lang="hu-HU" sz="1800" dirty="0" err="1"/>
              <a:t>Vol</a:t>
            </a:r>
            <a:r>
              <a:rPr lang="hu-HU" sz="1800" dirty="0"/>
              <a:t>. 5., 2012</a:t>
            </a:r>
            <a:endParaRPr lang="hu-HU" altLang="hu-HU" sz="1800" dirty="0" smtClean="0">
              <a:hlinkClick r:id="rId3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1800" dirty="0" smtClean="0"/>
              <a:t>J.M</a:t>
            </a:r>
            <a:r>
              <a:rPr lang="en-US" sz="1800" dirty="0"/>
              <a:t>. Wing, “Computational Thinking,” Communications of the</a:t>
            </a:r>
            <a:r>
              <a:rPr lang="hu-HU" sz="1800" dirty="0"/>
              <a:t> </a:t>
            </a:r>
            <a:r>
              <a:rPr lang="hu-HU" sz="1800" dirty="0" err="1"/>
              <a:t>Association</a:t>
            </a:r>
            <a:r>
              <a:rPr lang="hu-HU" sz="1800" dirty="0"/>
              <a:t> </a:t>
            </a:r>
            <a:r>
              <a:rPr lang="hu-HU" sz="1800" dirty="0" err="1"/>
              <a:t>for</a:t>
            </a:r>
            <a:r>
              <a:rPr lang="hu-HU" sz="1800" dirty="0"/>
              <a:t> </a:t>
            </a:r>
            <a:r>
              <a:rPr lang="hu-HU" sz="1800" dirty="0" err="1"/>
              <a:t>Computing</a:t>
            </a:r>
            <a:r>
              <a:rPr lang="hu-HU" sz="1800" dirty="0"/>
              <a:t> </a:t>
            </a:r>
            <a:r>
              <a:rPr lang="hu-HU" sz="1800" dirty="0" err="1"/>
              <a:t>Machinery</a:t>
            </a:r>
            <a:r>
              <a:rPr lang="en-US" sz="1800" dirty="0"/>
              <a:t> Viewpoint, March 2006, pp. 33-35</a:t>
            </a:r>
            <a:r>
              <a:rPr lang="en-US" sz="1800" dirty="0" smtClean="0"/>
              <a:t>.</a:t>
            </a:r>
            <a:endParaRPr lang="hu-HU" sz="18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hu-HU" sz="1800" dirty="0" smtClean="0"/>
              <a:t>Peter J. </a:t>
            </a:r>
            <a:r>
              <a:rPr lang="hu-HU" sz="1800" dirty="0" err="1" smtClean="0"/>
              <a:t>Denning</a:t>
            </a:r>
            <a:r>
              <a:rPr lang="en-US" sz="1800" dirty="0" smtClean="0"/>
              <a:t>, “</a:t>
            </a:r>
            <a:r>
              <a:rPr lang="hu-HU" sz="1800" dirty="0" err="1" smtClean="0"/>
              <a:t>Beyond</a:t>
            </a:r>
            <a:r>
              <a:rPr lang="hu-HU" sz="1800" dirty="0" smtClean="0"/>
              <a:t> c</a:t>
            </a:r>
            <a:r>
              <a:rPr lang="en-US" sz="1800" dirty="0" err="1" smtClean="0"/>
              <a:t>omputational</a:t>
            </a:r>
            <a:r>
              <a:rPr lang="en-US" sz="1800" dirty="0" smtClean="0"/>
              <a:t> </a:t>
            </a:r>
            <a:r>
              <a:rPr lang="hu-HU" sz="1800" dirty="0" smtClean="0"/>
              <a:t>t</a:t>
            </a:r>
            <a:r>
              <a:rPr lang="en-US" sz="1800" dirty="0" err="1" smtClean="0"/>
              <a:t>hinking</a:t>
            </a:r>
            <a:r>
              <a:rPr lang="en-US" sz="1800" dirty="0"/>
              <a:t>,” Communications of the</a:t>
            </a:r>
            <a:r>
              <a:rPr lang="hu-HU" sz="1800" dirty="0"/>
              <a:t> </a:t>
            </a:r>
            <a:r>
              <a:rPr lang="hu-HU" sz="1800" dirty="0" err="1"/>
              <a:t>Association</a:t>
            </a:r>
            <a:r>
              <a:rPr lang="hu-HU" sz="1800" dirty="0"/>
              <a:t> </a:t>
            </a:r>
            <a:r>
              <a:rPr lang="hu-HU" sz="1800" dirty="0" err="1"/>
              <a:t>for</a:t>
            </a:r>
            <a:r>
              <a:rPr lang="hu-HU" sz="1800" dirty="0"/>
              <a:t> </a:t>
            </a:r>
            <a:r>
              <a:rPr lang="hu-HU" sz="1800" dirty="0" err="1"/>
              <a:t>Computing</a:t>
            </a:r>
            <a:r>
              <a:rPr lang="hu-HU" sz="1800" dirty="0"/>
              <a:t> </a:t>
            </a:r>
            <a:r>
              <a:rPr lang="hu-HU" sz="1800" dirty="0" err="1"/>
              <a:t>Machinery</a:t>
            </a:r>
            <a:r>
              <a:rPr lang="en-US" sz="1800" dirty="0"/>
              <a:t> Viewpoint, </a:t>
            </a:r>
            <a:r>
              <a:rPr lang="hu-HU" sz="1800" dirty="0" err="1" smtClean="0"/>
              <a:t>June</a:t>
            </a:r>
            <a:r>
              <a:rPr lang="en-US" sz="1800" dirty="0" smtClean="0"/>
              <a:t> 200</a:t>
            </a:r>
            <a:r>
              <a:rPr lang="hu-HU" sz="1800" dirty="0" smtClean="0"/>
              <a:t>9</a:t>
            </a:r>
            <a:r>
              <a:rPr lang="en-US" sz="1800" dirty="0" smtClean="0"/>
              <a:t>, </a:t>
            </a:r>
            <a:r>
              <a:rPr lang="en-US" sz="1800" dirty="0"/>
              <a:t>pp. </a:t>
            </a:r>
            <a:r>
              <a:rPr lang="hu-HU" sz="1800" dirty="0" smtClean="0"/>
              <a:t>28</a:t>
            </a:r>
            <a:r>
              <a:rPr lang="en-US" sz="1800" dirty="0" smtClean="0"/>
              <a:t>-3</a:t>
            </a:r>
            <a:r>
              <a:rPr lang="hu-HU" sz="1800" dirty="0" smtClean="0"/>
              <a:t>0</a:t>
            </a:r>
            <a:r>
              <a:rPr lang="en-US" sz="1800" dirty="0" smtClean="0"/>
              <a:t>.</a:t>
            </a:r>
            <a:endParaRPr lang="hu-HU" sz="18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1800" dirty="0"/>
              <a:t>J.M. Wing, “Computational Thinking: What and Why</a:t>
            </a:r>
            <a:r>
              <a:rPr lang="en-US" sz="1800" dirty="0" smtClean="0"/>
              <a:t>?”</a:t>
            </a:r>
            <a:r>
              <a:rPr lang="hu-HU" sz="1800" dirty="0" smtClean="0"/>
              <a:t>,</a:t>
            </a:r>
            <a:r>
              <a:rPr lang="en-US" sz="1800" dirty="0" smtClean="0"/>
              <a:t> </a:t>
            </a:r>
            <a:r>
              <a:rPr lang="hu-HU" sz="1800" dirty="0" smtClean="0"/>
              <a:t>November</a:t>
            </a:r>
            <a:r>
              <a:rPr lang="en-US" sz="1800" dirty="0" smtClean="0"/>
              <a:t> 20</a:t>
            </a:r>
            <a:r>
              <a:rPr lang="hu-HU" sz="1800" dirty="0" smtClean="0"/>
              <a:t>10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1800" dirty="0" smtClean="0"/>
              <a:t>P</a:t>
            </a:r>
            <a:r>
              <a:rPr lang="en-US" sz="1800" dirty="0"/>
              <a:t>. Phillips, </a:t>
            </a:r>
            <a:r>
              <a:rPr lang="hu-HU" sz="1800" dirty="0" smtClean="0"/>
              <a:t>„</a:t>
            </a:r>
            <a:r>
              <a:rPr lang="en-US" sz="1800" dirty="0" smtClean="0"/>
              <a:t>Computational </a:t>
            </a:r>
            <a:r>
              <a:rPr lang="en-US" sz="1800" dirty="0"/>
              <a:t>Thinking: A Problem-Solving Tool for Every </a:t>
            </a:r>
            <a:r>
              <a:rPr lang="en-US" sz="1800" dirty="0" smtClean="0"/>
              <a:t>Classroom</a:t>
            </a:r>
            <a:r>
              <a:rPr lang="hu-HU" sz="1800" dirty="0" smtClean="0"/>
              <a:t>”</a:t>
            </a:r>
            <a:r>
              <a:rPr lang="en-US" sz="1800" dirty="0" smtClean="0"/>
              <a:t>,</a:t>
            </a:r>
            <a:r>
              <a:rPr lang="hu-HU" sz="1800" dirty="0" smtClean="0"/>
              <a:t> </a:t>
            </a:r>
            <a:r>
              <a:rPr lang="en-US" sz="1800" dirty="0" smtClean="0"/>
              <a:t>in </a:t>
            </a:r>
            <a:r>
              <a:rPr lang="en-US" sz="1800" dirty="0"/>
              <a:t>NECC 2007</a:t>
            </a:r>
            <a:r>
              <a:rPr lang="en-US" sz="1800" dirty="0" smtClean="0"/>
              <a:t>.</a:t>
            </a:r>
            <a:endParaRPr lang="hu-HU" sz="18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1800" dirty="0"/>
              <a:t>J.M. Wing, </a:t>
            </a:r>
            <a:r>
              <a:rPr lang="hu-HU" sz="1800" dirty="0"/>
              <a:t>„</a:t>
            </a:r>
            <a:r>
              <a:rPr lang="en-US" sz="1800" dirty="0"/>
              <a:t>Computational Thinking and Thinking About</a:t>
            </a:r>
            <a:r>
              <a:rPr lang="hu-HU" sz="1800" dirty="0"/>
              <a:t> C</a:t>
            </a:r>
            <a:r>
              <a:rPr lang="en-US" sz="1800" dirty="0" err="1"/>
              <a:t>omputing</a:t>
            </a:r>
            <a:r>
              <a:rPr lang="hu-HU" sz="1800" dirty="0"/>
              <a:t>”</a:t>
            </a:r>
            <a:r>
              <a:rPr lang="en-US" sz="1800" dirty="0"/>
              <a:t>,</a:t>
            </a:r>
            <a:r>
              <a:rPr lang="hu-HU" sz="1800" dirty="0"/>
              <a:t> </a:t>
            </a:r>
            <a:r>
              <a:rPr lang="en-US" sz="1800" dirty="0"/>
              <a:t>Philosophical Transactions of the Royal </a:t>
            </a:r>
            <a:r>
              <a:rPr lang="en-US" sz="1800" dirty="0" err="1"/>
              <a:t>Society,vol</a:t>
            </a:r>
            <a:r>
              <a:rPr lang="en-US" sz="1800" dirty="0"/>
              <a:t>. 366,July 2008, pp. 3717-3725.</a:t>
            </a:r>
            <a:endParaRPr lang="hu-HU" sz="1800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1800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hu-HU" sz="1800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hu-HU" sz="2000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hu-HU" altLang="hu-HU" sz="2000" dirty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0A804A65-FBC7-4A9B-BE7D-220829E9B74A}" type="slidenum">
              <a:rPr lang="hu-HU" altLang="hu-HU" smtClean="0"/>
              <a:pPr>
                <a:defRPr/>
              </a:pPr>
              <a:t>29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0DB49930-BF42-4DEF-A5D5-E5BD6F7D9514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273925" cy="12954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dirty="0" smtClean="0"/>
              <a:t>Számítógépes gondolkodás (CT) Miről lesz szó?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7559675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Paradigma váltás szükségessége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A kihívás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CT - Vízió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A kezdetek (1-4)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CT további </a:t>
            </a:r>
            <a:r>
              <a:rPr lang="hu-HU" altLang="hu-HU" sz="2000" dirty="0"/>
              <a:t>jellegzetességei (1-2)</a:t>
            </a:r>
            <a:endParaRPr lang="hu-HU" altLang="hu-HU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Kritikai észrevételek és a mai konszenzus</a:t>
            </a:r>
            <a:endParaRPr lang="hu-HU" altLang="hu-HU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CT alapismérvei (1-4)  és előnyei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Kérdőíves felmérés (1-3)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/>
              <a:t>Mindennapi példák és </a:t>
            </a:r>
            <a:r>
              <a:rPr lang="hu-HU" altLang="hu-HU" sz="2000" dirty="0" smtClean="0"/>
              <a:t>Oktatási tevékenységek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000" dirty="0" smtClean="0"/>
              <a:t>Fejlődési irányok (1-3)</a:t>
            </a:r>
          </a:p>
          <a:p>
            <a:pPr eaLnBrk="1" hangingPunct="1">
              <a:lnSpc>
                <a:spcPct val="90000"/>
              </a:lnSpc>
              <a:defRPr/>
            </a:pPr>
            <a:endParaRPr lang="hu-HU" altLang="hu-HU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hu-HU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36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A0E1B90B-585E-48A9-93F5-8F89A50DF329}" type="slidenum">
              <a:rPr lang="hu-HU" altLang="hu-HU" smtClean="0"/>
              <a:pPr>
                <a:defRPr/>
              </a:pPr>
              <a:t>3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182732EA-4183-4BB4-82EC-F8ED07791F80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hu-HU" altLang="hu-HU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885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hu-HU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18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endParaRPr lang="en-US" sz="18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hu-HU" altLang="hu-HU" sz="3600" dirty="0" smtClean="0"/>
              <a:t>Köszönöm a figyelmet!</a:t>
            </a:r>
            <a:endParaRPr lang="hu-HU" sz="3600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hu-HU" sz="2000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hu-HU" altLang="hu-HU" sz="2000" dirty="0"/>
          </a:p>
        </p:txBody>
      </p:sp>
      <p:sp>
        <p:nvSpPr>
          <p:cNvPr id="10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1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01E80749-4E21-406F-A0D9-24701EBFBF74}" type="slidenum">
              <a:rPr lang="hu-HU" altLang="hu-HU" smtClean="0"/>
              <a:pPr>
                <a:defRPr/>
              </a:pPr>
              <a:t>30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2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6D2355FB-3486-46D0-AFAE-089A980DE4B5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489825" cy="12954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dirty="0" smtClean="0"/>
              <a:t>Számítógépes gondolkodás         szerepe az oktatásban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569325" cy="4608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 21. században tovább folytatódik az IKT (</a:t>
            </a:r>
            <a:r>
              <a:rPr lang="hu-HU" altLang="hu-HU" sz="2400" dirty="0" err="1" smtClean="0"/>
              <a:t>InfoKommunikációs</a:t>
            </a:r>
            <a:r>
              <a:rPr lang="hu-HU" altLang="hu-HU" sz="2400" dirty="0" smtClean="0"/>
              <a:t> Technológiák) rohamos terjedése, ezért az oktatásban: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3000" dirty="0" smtClean="0"/>
              <a:t>Paradigma váltásra van szükség!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Mi indokolja ezt?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dirty="0"/>
              <a:t>A tudásváltás </a:t>
            </a:r>
            <a:r>
              <a:rPr lang="hu-HU" sz="2000" dirty="0" smtClean="0"/>
              <a:t>periódusa (azaz a megtanult ismeretek elévülési ideje) lecsökken</a:t>
            </a:r>
            <a:r>
              <a:rPr lang="hu-HU" sz="2000" dirty="0"/>
              <a:t>, jelenleg </a:t>
            </a:r>
            <a:r>
              <a:rPr lang="hu-HU" sz="2000" dirty="0" smtClean="0"/>
              <a:t>átlagosan 10 év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dirty="0" smtClean="0"/>
              <a:t>Évente harmadával csökken azon munkahelyek </a:t>
            </a:r>
            <a:r>
              <a:rPr lang="hu-HU" sz="2000" dirty="0"/>
              <a:t>száma, amelyekhez nincs </a:t>
            </a:r>
            <a:r>
              <a:rPr lang="hu-HU" sz="2000" dirty="0" smtClean="0"/>
              <a:t>szükség IKT ismeretekre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000" dirty="0" smtClean="0"/>
              <a:t>Exponenciálisan </a:t>
            </a:r>
            <a:r>
              <a:rPr lang="hu-HU" sz="2000" dirty="0"/>
              <a:t>csökken az informatikai tudás nélkül </a:t>
            </a:r>
            <a:r>
              <a:rPr lang="hu-HU" sz="2000" dirty="0" smtClean="0"/>
              <a:t>jó </a:t>
            </a:r>
            <a:r>
              <a:rPr lang="hu-HU" sz="2000" dirty="0"/>
              <a:t>fizetést biztosító munkahelyek </a:t>
            </a:r>
            <a:r>
              <a:rPr lang="hu-HU" sz="2000" dirty="0" smtClean="0"/>
              <a:t>száma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hu-HU" sz="2400" dirty="0" smtClean="0"/>
              <a:t>A hagyományos tanárközpontú és ismeretátadó </a:t>
            </a:r>
            <a:r>
              <a:rPr lang="hu-HU" sz="2400" dirty="0"/>
              <a:t>tanítás nem készít </a:t>
            </a:r>
            <a:r>
              <a:rPr lang="hu-HU" sz="2400" dirty="0" smtClean="0"/>
              <a:t>fel jól erre!</a:t>
            </a:r>
          </a:p>
          <a:p>
            <a:pPr eaLnBrk="1" hangingPunct="1">
              <a:lnSpc>
                <a:spcPct val="90000"/>
              </a:lnSpc>
              <a:defRPr/>
            </a:pPr>
            <a:endParaRPr lang="hu-HU" sz="24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36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164CEF00-8964-4E85-AD0D-42CC2327F5FA}" type="slidenum">
              <a:rPr lang="hu-HU" altLang="hu-HU" smtClean="0"/>
              <a:pPr>
                <a:defRPr/>
              </a:pPr>
              <a:t>4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9463406A-D0D5-4E30-8620-B79B0CA2F19C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489825" cy="12954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dirty="0" smtClean="0"/>
              <a:t>Számítógépes gondolkodás         szerepe az oktatásban – A kihívás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991475" cy="41767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000" dirty="0" smtClean="0"/>
              <a:t>A tudás megszerzésében a tanulás előtérbe kerül a tanítással szemben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Meg kell változzon a tanítás módszertana és folyamata!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dirty="0"/>
              <a:t>Meg kell változzon a tanulás tartalma és folyamata!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dirty="0" smtClean="0"/>
              <a:t>Meg kell változzon a tanár szerepe!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2800" dirty="0" smtClean="0"/>
              <a:t>További kérdések az oktatásban: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Kinek? Mikor? Mit? Hogyan?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1000" dirty="0" smtClean="0"/>
          </a:p>
          <a:p>
            <a:pPr marL="457200" lvl="1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4400" dirty="0" smtClean="0"/>
              <a:t>Sürgős válaszok kellenek!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B201DC56-F612-42FA-B71C-85CCE2543CD2}" type="slidenum">
              <a:rPr lang="hu-HU" altLang="hu-HU" smtClean="0"/>
              <a:pPr>
                <a:defRPr/>
              </a:pPr>
              <a:t>5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AD520182-1C55-4C2E-83CE-DDB058DB2790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489825" cy="12954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dirty="0" smtClean="0"/>
              <a:t>Számítógépes gondolkodás várható szerepe az oktatásban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7559675" cy="35290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hu-HU" altLang="hu-H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dirty="0" smtClean="0"/>
              <a:t>Sokak víziója ma (pl. J. </a:t>
            </a:r>
            <a:r>
              <a:rPr lang="hu-HU" altLang="hu-HU" dirty="0" err="1" smtClean="0"/>
              <a:t>Wing</a:t>
            </a:r>
            <a:r>
              <a:rPr lang="hu-HU" altLang="hu-HU" dirty="0" smtClean="0"/>
              <a:t>):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dirty="0" smtClean="0"/>
              <a:t>„A számítógépes gondolkodás (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thinking</a:t>
            </a:r>
            <a:r>
              <a:rPr lang="hu-HU" dirty="0" smtClean="0"/>
              <a:t>), mint új műveltség a 21.század meghatározó oktatási </a:t>
            </a:r>
            <a:r>
              <a:rPr lang="hu-HU" dirty="0" err="1" smtClean="0"/>
              <a:t>alepelvévé</a:t>
            </a:r>
            <a:r>
              <a:rPr lang="hu-HU" dirty="0" smtClean="0"/>
              <a:t>, és tanulási képességévé válik”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36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sp>
        <p:nvSpPr>
          <p:cNvPr id="10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1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60D1E172-9504-4ED6-BD86-CE64409091A8}" type="slidenum">
              <a:rPr lang="hu-HU" altLang="hu-HU" smtClean="0"/>
              <a:pPr>
                <a:defRPr/>
              </a:pPr>
              <a:t>6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2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B6C0B4D9-8488-449F-9D9D-433F217A7CDA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6697663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(CT) </a:t>
            </a:r>
            <a:r>
              <a:rPr lang="hu-HU" altLang="hu-HU" sz="2800" dirty="0" smtClean="0"/>
              <a:t>A kezdetek (1) 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066088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sz="2800" dirty="0" smtClean="0"/>
              <a:t>Az Algoritmikus Gondolkodás képesség (mint a CT több évtizedes előfutára) egymásra épülő szintjei: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a</a:t>
            </a:r>
            <a:r>
              <a:rPr lang="hu-HU" altLang="hu-HU" sz="2400" dirty="0" smtClean="0"/>
              <a:t> tevékenységsorozat felismerése, megértése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v</a:t>
            </a:r>
            <a:r>
              <a:rPr lang="hu-HU" altLang="hu-HU" sz="2400" dirty="0" smtClean="0"/>
              <a:t>égrehajtási képesség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/>
              <a:t>e</a:t>
            </a:r>
            <a:r>
              <a:rPr lang="hu-HU" altLang="hu-HU" sz="2400" dirty="0" smtClean="0"/>
              <a:t>lemzési képesség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alkotás</a:t>
            </a: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smtClean="0"/>
              <a:t>m</a:t>
            </a:r>
            <a:r>
              <a:rPr lang="hu-HU" altLang="hu-HU" sz="2400" smtClean="0"/>
              <a:t>egvalósítás </a:t>
            </a:r>
            <a:endParaRPr lang="hu-HU" altLang="hu-HU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módosítás</a:t>
            </a:r>
            <a:r>
              <a:rPr lang="hu-HU" altLang="hu-HU" sz="2400" dirty="0" smtClean="0"/>
              <a:t>, átalakítás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komplex algoritmus tervezése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1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hu-HU" sz="1600" dirty="0" smtClean="0"/>
              <a:t>[2] L</a:t>
            </a:r>
            <a:r>
              <a:rPr lang="hu-HU" sz="1600" dirty="0"/>
              <a:t>. </a:t>
            </a:r>
            <a:r>
              <a:rPr lang="hu-HU" sz="1600" dirty="0" err="1"/>
              <a:t>Zsakó</a:t>
            </a:r>
            <a:r>
              <a:rPr lang="hu-HU" sz="1600" dirty="0"/>
              <a:t>, P. Szlávi, „ICT </a:t>
            </a:r>
            <a:r>
              <a:rPr lang="hu-HU" sz="1600" dirty="0" err="1"/>
              <a:t>Competences</a:t>
            </a:r>
            <a:r>
              <a:rPr lang="hu-HU" sz="1600" dirty="0"/>
              <a:t>: </a:t>
            </a:r>
            <a:r>
              <a:rPr lang="hu-HU" sz="1600" dirty="0" err="1"/>
              <a:t>Algorithmic</a:t>
            </a:r>
            <a:r>
              <a:rPr lang="hu-HU" sz="1600" dirty="0"/>
              <a:t> </a:t>
            </a:r>
            <a:r>
              <a:rPr lang="hu-HU" sz="1600" dirty="0" err="1"/>
              <a:t>Thinking</a:t>
            </a:r>
            <a:r>
              <a:rPr lang="hu-HU" sz="1600" dirty="0" smtClean="0"/>
              <a:t>”, 2012</a:t>
            </a:r>
          </a:p>
        </p:txBody>
      </p:sp>
      <p:sp>
        <p:nvSpPr>
          <p:cNvPr id="7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8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778082E2-1854-44C8-A6DE-2918B8EF4DA2}" type="slidenum">
              <a:rPr lang="hu-HU" altLang="hu-HU" smtClean="0"/>
              <a:pPr>
                <a:defRPr/>
              </a:pPr>
              <a:t>7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9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EA859C77-16A0-4565-9356-B792AF254616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676275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(CT) </a:t>
            </a:r>
            <a:r>
              <a:rPr lang="hu-HU" altLang="hu-HU" sz="2800" dirty="0" smtClean="0"/>
              <a:t>A kezdetek (2) 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6842125" cy="4105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dirty="0" err="1" smtClean="0"/>
              <a:t>Seymour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Papert</a:t>
            </a:r>
            <a:r>
              <a:rPr lang="hu-HU" altLang="hu-HU" dirty="0" smtClean="0"/>
              <a:t>, </a:t>
            </a:r>
            <a:r>
              <a:rPr lang="hu-HU" altLang="hu-HU" sz="2400" dirty="0" smtClean="0"/>
              <a:t>a LOGO nyelv atyja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sz="2400" dirty="0" smtClean="0"/>
              <a:t>Alapkérdése: A tanuló vezeti a számítógépet, vagy fordítva?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Digitális írástudás (1993)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Kimutatta a tanulás eredményessége fokozható, ha a számítógéppel támogatott oktatás során a tanuló aktív szerepet kap (nem csak használ, de tervez, épít, változtat)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„</a:t>
            </a:r>
            <a:r>
              <a:rPr lang="hu-HU" altLang="hu-HU" sz="2400" dirty="0" err="1" smtClean="0"/>
              <a:t>Computational</a:t>
            </a:r>
            <a:r>
              <a:rPr lang="hu-HU" altLang="hu-HU" sz="2400" dirty="0" smtClean="0"/>
              <a:t> </a:t>
            </a:r>
            <a:r>
              <a:rPr lang="hu-HU" altLang="hu-HU" sz="2400" dirty="0" err="1" smtClean="0"/>
              <a:t>Thinking</a:t>
            </a:r>
            <a:r>
              <a:rPr lang="hu-HU" altLang="hu-HU" sz="2400" dirty="0" smtClean="0"/>
              <a:t>” első használata 1996 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1800" dirty="0" smtClean="0"/>
              <a:t>„</a:t>
            </a:r>
            <a:r>
              <a:rPr lang="en-US" altLang="hu-HU" sz="1800" dirty="0" smtClean="0"/>
              <a:t>An </a:t>
            </a:r>
            <a:r>
              <a:rPr lang="en-US" altLang="hu-HU" sz="1800" dirty="0"/>
              <a:t>exploration in the Space </a:t>
            </a:r>
            <a:r>
              <a:rPr lang="en-US" altLang="hu-HU" sz="1800" dirty="0" smtClean="0"/>
              <a:t>of</a:t>
            </a:r>
            <a:r>
              <a:rPr lang="hu-HU" altLang="hu-HU" sz="1800" dirty="0" smtClean="0"/>
              <a:t> </a:t>
            </a:r>
            <a:r>
              <a:rPr lang="en-US" altLang="hu-HU" sz="1800" dirty="0" smtClean="0"/>
              <a:t>Mathematics</a:t>
            </a:r>
            <a:r>
              <a:rPr lang="hu-HU" altLang="hu-HU" sz="1800" dirty="0" smtClean="0"/>
              <a:t> </a:t>
            </a:r>
            <a:r>
              <a:rPr lang="en-US" altLang="hu-HU" sz="1800" dirty="0" smtClean="0"/>
              <a:t>Educations</a:t>
            </a:r>
            <a:r>
              <a:rPr lang="hu-HU" altLang="hu-HU" sz="1800" dirty="0" smtClean="0"/>
              <a:t>” cikkben</a:t>
            </a:r>
          </a:p>
        </p:txBody>
      </p:sp>
      <p:pic>
        <p:nvPicPr>
          <p:cNvPr id="10244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2492375"/>
            <a:ext cx="19319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Szövegdoboz 2"/>
          <p:cNvSpPr txBox="1">
            <a:spLocks noChangeArrowheads="1"/>
          </p:cNvSpPr>
          <p:nvPr/>
        </p:nvSpPr>
        <p:spPr bwMode="auto">
          <a:xfrm>
            <a:off x="6804025" y="4460875"/>
            <a:ext cx="21478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altLang="hu-HU" sz="1600">
                <a:solidFill>
                  <a:srgbClr val="002060"/>
                </a:solidFill>
              </a:rPr>
              <a:t>Computer</a:t>
            </a:r>
            <a:r>
              <a:rPr lang="hu-HU" altLang="hu-HU">
                <a:solidFill>
                  <a:srgbClr val="002060"/>
                </a:solidFill>
              </a:rPr>
              <a:t> science MIT</a:t>
            </a:r>
          </a:p>
          <a:p>
            <a:endParaRPr lang="hu-HU" altLang="hu-HU"/>
          </a:p>
        </p:txBody>
      </p:sp>
      <p:sp>
        <p:nvSpPr>
          <p:cNvPr id="15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6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5402750A-0839-4257-B3EF-1FCD5E644CEA}" type="slidenum">
              <a:rPr lang="hu-HU" altLang="hu-HU" smtClean="0"/>
              <a:pPr>
                <a:defRPr/>
              </a:pPr>
              <a:t>8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7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A35471D8-8C6F-4E28-8C3B-EDABD649B71C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6654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dirty="0" smtClean="0"/>
              <a:t>Számítógépes gondolkodás (CT) </a:t>
            </a:r>
            <a:r>
              <a:rPr lang="hu-HU" altLang="hu-HU" sz="2800" dirty="0" smtClean="0"/>
              <a:t>A kezdetek (3) 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6624638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dirty="0" err="1"/>
              <a:t>Jeannette</a:t>
            </a:r>
            <a:r>
              <a:rPr lang="hu-HU" altLang="hu-HU" dirty="0"/>
              <a:t> </a:t>
            </a:r>
            <a:r>
              <a:rPr lang="hu-HU" altLang="hu-HU" dirty="0" err="1" smtClean="0"/>
              <a:t>Wing</a:t>
            </a:r>
            <a:r>
              <a:rPr lang="hu-HU" altLang="hu-HU" dirty="0" smtClean="0"/>
              <a:t>, </a:t>
            </a:r>
            <a:r>
              <a:rPr lang="hu-HU" altLang="hu-HU" sz="2000" dirty="0" smtClean="0"/>
              <a:t>CACM cikk (2006)</a:t>
            </a:r>
            <a:endParaRPr lang="hu-HU" altLang="hu-HU" sz="2000" dirty="0"/>
          </a:p>
          <a:p>
            <a:pPr lvl="1" eaLnBrk="1" hangingPunct="1">
              <a:defRPr/>
            </a:pPr>
            <a:r>
              <a:rPr lang="hu-HU" sz="2400" dirty="0" smtClean="0"/>
              <a:t>Előrejelzése a 21. század közepére:</a:t>
            </a:r>
          </a:p>
          <a:p>
            <a:pPr marL="457200" lvl="1" indent="0" algn="ctr" eaLnBrk="1" hangingPunct="1">
              <a:buFont typeface="Wingdings" pitchFamily="2" charset="2"/>
              <a:buNone/>
              <a:defRPr/>
            </a:pPr>
            <a:r>
              <a:rPr lang="hu-HU" dirty="0" smtClean="0"/>
              <a:t>A „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Thinking</a:t>
            </a:r>
            <a:r>
              <a:rPr lang="hu-HU" dirty="0" smtClean="0"/>
              <a:t>” az írás/olvasás/számolás </a:t>
            </a:r>
            <a:r>
              <a:rPr lang="hu-HU" dirty="0" err="1" smtClean="0"/>
              <a:t>melleti</a:t>
            </a:r>
            <a:r>
              <a:rPr lang="hu-HU" dirty="0" smtClean="0"/>
              <a:t> alapvető emberi képességgé válik!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400" dirty="0" smtClean="0"/>
              <a:t>Grandiózus jövőkép, hogy ezt használja majd: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400" dirty="0" smtClean="0"/>
              <a:t>Kutatásban: minden mérnök, tudós, de a történész, művész is!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altLang="hu-HU" sz="2400" dirty="0" smtClean="0"/>
              <a:t>Oktatásban: általában a K-12 diákok, oktatóik, egyetemi hallgatók, …!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u-HU" altLang="hu-HU" sz="4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hu-HU" sz="3600" dirty="0" smtClean="0"/>
          </a:p>
        </p:txBody>
      </p:sp>
      <p:pic>
        <p:nvPicPr>
          <p:cNvPr id="11268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2520950"/>
            <a:ext cx="207645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Szövegdoboz 2"/>
          <p:cNvSpPr txBox="1">
            <a:spLocks noChangeArrowheads="1"/>
          </p:cNvSpPr>
          <p:nvPr/>
        </p:nvSpPr>
        <p:spPr bwMode="auto">
          <a:xfrm>
            <a:off x="6372225" y="4635500"/>
            <a:ext cx="2771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altLang="hu-HU" sz="1600">
                <a:solidFill>
                  <a:srgbClr val="002060"/>
                </a:solidFill>
              </a:rPr>
              <a:t>Computer</a:t>
            </a:r>
            <a:r>
              <a:rPr lang="hu-HU" altLang="hu-HU">
                <a:solidFill>
                  <a:srgbClr val="002060"/>
                </a:solidFill>
              </a:rPr>
              <a:t> science</a:t>
            </a:r>
          </a:p>
          <a:p>
            <a:r>
              <a:rPr lang="hu-HU" altLang="hu-HU">
                <a:solidFill>
                  <a:srgbClr val="002060"/>
                </a:solidFill>
              </a:rPr>
              <a:t>Carnegie Mellon University</a:t>
            </a:r>
          </a:p>
        </p:txBody>
      </p:sp>
      <p:sp>
        <p:nvSpPr>
          <p:cNvPr id="12" name="Élőláb helye 1"/>
          <p:cNvSpPr>
            <a:spLocks noGrp="1"/>
          </p:cNvSpPr>
          <p:nvPr>
            <p:ph type="ftr" sz="quarter" idx="11"/>
          </p:nvPr>
        </p:nvSpPr>
        <p:spPr>
          <a:xfrm>
            <a:off x="1979613" y="6248400"/>
            <a:ext cx="4968875" cy="457200"/>
          </a:xfrm>
        </p:spPr>
        <p:txBody>
          <a:bodyPr/>
          <a:lstStyle/>
          <a:p>
            <a:pPr>
              <a:defRPr/>
            </a:pPr>
            <a:r>
              <a:rPr lang="hu-HU" altLang="hu-HU"/>
              <a:t>Kovácsné Pusztai Kinga: Számítógépes gondolkodás                  INFO Éra 2015, Zamárdi</a:t>
            </a:r>
            <a:endParaRPr lang="hu-HU" altLang="hu-HU" dirty="0"/>
          </a:p>
        </p:txBody>
      </p:sp>
      <p:sp>
        <p:nvSpPr>
          <p:cNvPr id="1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hu-HU" altLang="hu-HU" dirty="0" smtClean="0"/>
          </a:p>
          <a:p>
            <a:pPr>
              <a:defRPr/>
            </a:pPr>
            <a:fld id="{008BE639-CBD0-4DFD-BEBC-858197100E1B}" type="slidenum">
              <a:rPr lang="hu-HU" altLang="hu-HU" smtClean="0"/>
              <a:pPr>
                <a:defRPr/>
              </a:pPr>
              <a:t>9</a:t>
            </a:fld>
            <a:r>
              <a:rPr lang="hu-HU" altLang="hu-HU" dirty="0" smtClean="0"/>
              <a:t>/30</a:t>
            </a:r>
            <a:endParaRPr lang="hu-HU" altLang="hu-HU" dirty="0"/>
          </a:p>
        </p:txBody>
      </p:sp>
      <p:sp>
        <p:nvSpPr>
          <p:cNvPr id="1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fld id="{FF786D79-0D0A-4115-83A8-1A00142CC3CD}" type="datetime1">
              <a:rPr lang="hu-HU" altLang="hu-HU"/>
              <a:pPr>
                <a:defRPr/>
              </a:pPr>
              <a:t>2015.11.26.</a:t>
            </a:fld>
            <a:endParaRPr lang="hu-HU" alt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harlevél">
  <a:themeElements>
    <a:clrScheme name="Juharlevél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Juharlevé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uharlevél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harlevél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harlevél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2721</TotalTime>
  <Words>1888</Words>
  <Application>Microsoft Office PowerPoint</Application>
  <PresentationFormat>Diavetítés a képernyőre (4:3 oldalarány)</PresentationFormat>
  <Paragraphs>446</Paragraphs>
  <Slides>30</Slides>
  <Notes>29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1" baseType="lpstr">
      <vt:lpstr>Juharlevél</vt:lpstr>
      <vt:lpstr>  Computational Thinking (CT) in Education . Számítógépes Gondolkodás az oktatásban </vt:lpstr>
      <vt:lpstr>Számítógépes gondolkodás (CT) Bemutatkozás</vt:lpstr>
      <vt:lpstr>Számítógépes gondolkodás (CT) Miről lesz szó?</vt:lpstr>
      <vt:lpstr>Számítógépes gondolkodás         szerepe az oktatásban</vt:lpstr>
      <vt:lpstr>Számítógépes gondolkodás         szerepe az oktatásban – A kihívás</vt:lpstr>
      <vt:lpstr>Számítógépes gondolkodás várható szerepe az oktatásban</vt:lpstr>
      <vt:lpstr>Számítógépes gondolkodás (CT) A kezdetek (1) …</vt:lpstr>
      <vt:lpstr>Számítógépes gondolkodás (CT) A kezdetek (2) …</vt:lpstr>
      <vt:lpstr>Számítógépes gondolkodás (CT) A kezdetek (3) …</vt:lpstr>
      <vt:lpstr>Számítógépes gondolkodás (CT) A kezdetek (4) …</vt:lpstr>
      <vt:lpstr>Számítógépes gondolkodás  További jellegzetességek (1)</vt:lpstr>
      <vt:lpstr>Számítógépes gondolkodás  További jellegzetességek (2)</vt:lpstr>
      <vt:lpstr>Számítógépes gondolkodás  Kritikai megjegyzések</vt:lpstr>
      <vt:lpstr>Számítógépes gondolkodás  A konszenzus</vt:lpstr>
      <vt:lpstr>Számítógépes gondolkodás  Alapismérvei (1)</vt:lpstr>
      <vt:lpstr>Számítógépes gondolkodás  Alapismérvei (2)</vt:lpstr>
      <vt:lpstr>Számítógépes gondolkodás  Alapismérvei (3)</vt:lpstr>
      <vt:lpstr>Számítógépes gondolkodás  Alapismérvei (4)</vt:lpstr>
      <vt:lpstr>Számítógépes gondolkodás  Előnyei</vt:lpstr>
      <vt:lpstr>Számítógépes gondolkodás  Kérdőíves felmérés (1)</vt:lpstr>
      <vt:lpstr>Számítógépes gondolkodás  Kérdőíves felmérés (2)</vt:lpstr>
      <vt:lpstr>Számítógépes gondolkodás  Kérdőíves felmérés (3)</vt:lpstr>
      <vt:lpstr>Számítógépes gondolkodás  Példák mindennapos tevékenységekre</vt:lpstr>
      <vt:lpstr>Számítógépes gondolkodás  Oktatási tevékenységek</vt:lpstr>
      <vt:lpstr>Számítógépes gondolkodás  Tantervi kezdeményezések</vt:lpstr>
      <vt:lpstr>Számítógépes gondolkodás  Fejlődési irányok </vt:lpstr>
      <vt:lpstr>Számítógépes gondolkodás  Tükrözött osztályterem  modell (Flipped Classroom) </vt:lpstr>
      <vt:lpstr>Számítógépes gondolkodás   Tükrözött tanulás (Flipped Learning) </vt:lpstr>
      <vt:lpstr>Irodalom</vt:lpstr>
      <vt:lpstr>30. dia</vt:lpstr>
    </vt:vector>
  </TitlesOfParts>
  <Company>Kovács Zolika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Pusztai Kinga</dc:creator>
  <cp:lastModifiedBy>Kinga</cp:lastModifiedBy>
  <cp:revision>193</cp:revision>
  <dcterms:created xsi:type="dcterms:W3CDTF">2007-11-16T15:03:47Z</dcterms:created>
  <dcterms:modified xsi:type="dcterms:W3CDTF">2015-11-26T11:57:21Z</dcterms:modified>
</cp:coreProperties>
</file>