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602966-9660-4713-A613-50626C4325A9}" type="datetimeFigureOut">
              <a:rPr lang="hu-HU"/>
              <a:pPr>
                <a:defRPr/>
              </a:pPr>
              <a:t>2013.01.20.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67951F6-3CD9-488E-A706-177AC28FF94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1741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777988-E073-4B9D-AD0B-372EB8E0FC89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58B310-381D-4C71-B7BB-2A24318F6A3D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Csoportba foglalás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Szabadkézi sokszög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Egyenes összekötő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11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0165753-15A0-488F-AF29-41174458087D}" type="datetime1">
              <a:rPr lang="en-US"/>
              <a:pPr>
                <a:defRPr/>
              </a:pPr>
              <a:t>1/20/2013</a:t>
            </a:fld>
            <a:endParaRPr lang="en-US" sz="1600" dirty="0"/>
          </a:p>
        </p:txBody>
      </p:sp>
      <p:sp>
        <p:nvSpPr>
          <p:cNvPr id="12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hu-HU" dirty="0" smtClean="0"/>
              <a:t>2. </a:t>
            </a:r>
            <a:r>
              <a:rPr lang="hu-HU" dirty="0"/>
              <a:t>előadás</a:t>
            </a:r>
            <a:endParaRPr lang="en-US" dirty="0"/>
          </a:p>
        </p:txBody>
      </p:sp>
      <p:sp>
        <p:nvSpPr>
          <p:cNvPr id="13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6DBDB57-CBF7-4B5B-8F39-40BE62219C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D9465B-0749-4F3E-BF61-0185D6D381BD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5D9739CC-B6DE-43B2-8070-A0E4D6D7E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DBBADD-9BF3-40D5-8182-04AF8F3B85CB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B1796507-3B43-4A55-BE94-24B24D3FB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41047C-D5C5-418B-AD9D-495308175A1E}" type="datetime1">
              <a:rPr lang="en-US"/>
              <a:pPr>
                <a:defRPr/>
              </a:pPr>
              <a:t>1/20/2013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dirty="0"/>
              <a:t>2</a:t>
            </a:r>
            <a:r>
              <a:rPr lang="hu-HU" dirty="0" smtClean="0"/>
              <a:t>. </a:t>
            </a:r>
            <a:r>
              <a:rPr lang="hu-HU" dirty="0"/>
              <a:t>előadás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30B26A4F-5D6B-4945-AC65-D571AB0D54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ávnyíl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ávnyíl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90A974-8084-4671-BD72-78A4A4FB1A4E}" type="datetime1">
              <a:rPr lang="en-US"/>
              <a:pPr>
                <a:defRPr/>
              </a:pPr>
              <a:t>1/20/2013</a:t>
            </a:fld>
            <a:endParaRPr lang="en-US" dirty="0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 dirty="0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C6795961-41D7-40B4-9826-7156392744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20FEF4-0098-43B4-BF68-47124404C899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C1E50064-A0B5-41F0-B16C-9E92AF88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44FDA2-CAC3-484F-A154-4B909F56DAC6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A4D6B6D5-43FE-4587-8349-DEC368D0D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F7E1BE-C6E5-4001-8A81-43DA310CB9FD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CA1095E2-E745-4249-842B-79875D814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2EA383-6C4B-4F26-A1B6-833E7778B4FB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19C223E3-36CC-40B2-BFFD-4E72F2DFD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CD8DA6-7FD4-4B40-9B62-A68E550BF959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1F4806E2-7C13-4C0A-AA6E-C3764EB1B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abadkézi sokszög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zabadkézi sokszög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Derékszögű háromszög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ávnyíl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ávnyíl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1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4EEB9E4-D9B0-454F-95FA-10C24DA275FB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12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/>
          </a:p>
        </p:txBody>
      </p:sp>
      <p:sp>
        <p:nvSpPr>
          <p:cNvPr id="13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D92ABB-5214-4EB4-8F16-83DF68F5A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33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A96901-707C-4579-8DF3-86D1A6C54731}" type="datetime1">
              <a:rPr lang="en-US"/>
              <a:pPr>
                <a:defRPr/>
              </a:pPr>
              <a:t>1/20/2013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hu-HU" dirty="0" smtClean="0"/>
              <a:t>2. előadás</a:t>
            </a:r>
            <a:endParaRPr lang="en-US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C26D812-9D72-40FD-B701-F657F2F357C1}" type="slidenum">
              <a:rPr lang="en-US"/>
              <a:pPr>
                <a:defRPr/>
              </a:pPr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Adatbázisrendszerek elméleti alapjai</a:t>
            </a:r>
            <a:br>
              <a:rPr lang="hu-HU" dirty="0" smtClean="0"/>
            </a:br>
            <a:r>
              <a:rPr lang="hu-HU" dirty="0" smtClean="0"/>
              <a:t>2. előadás</a:t>
            </a:r>
            <a:endParaRPr lang="hu-HU" dirty="0"/>
          </a:p>
        </p:txBody>
      </p:sp>
      <p:sp>
        <p:nvSpPr>
          <p:cNvPr id="13315" name="Alcím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hu-HU" dirty="0" smtClean="0"/>
              <a:t>Relációs kalkulusok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A </a:t>
            </a:r>
            <a:r>
              <a:rPr lang="hu-HU" dirty="0" err="1" smtClean="0"/>
              <a:t>DRC-ben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{x,y | </a:t>
            </a:r>
            <a:r>
              <a:rPr lang="hu-HU" dirty="0" smtClean="0">
                <a:sym typeface="Symbol"/>
              </a:rPr>
              <a:t></a:t>
            </a:r>
            <a:r>
              <a:rPr lang="hu-HU" dirty="0" smtClean="0"/>
              <a:t>p(x,y)} lekérdezés véges relációból végtelen relációt eredményezhet, ha a változók végtelen tartományból vehetik fel az értékeiket. Relációs algebrában véges táblákat lekérdezve véges táblákat kapunk, így a </a:t>
            </a:r>
            <a:r>
              <a:rPr lang="hu-HU" b="1" dirty="0" smtClean="0"/>
              <a:t>relációs algebra valódi része a </a:t>
            </a:r>
            <a:r>
              <a:rPr lang="hu-HU" b="1" dirty="0" err="1" smtClean="0"/>
              <a:t>DRC-nek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DRC és végtelen relációk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Melyek azok a lekérdezések </a:t>
            </a:r>
            <a:r>
              <a:rPr lang="hu-HU" dirty="0" err="1" smtClean="0"/>
              <a:t>DRC-ben</a:t>
            </a:r>
            <a:r>
              <a:rPr lang="hu-HU" dirty="0" smtClean="0"/>
              <a:t>, amelyek nem függenek a változók tartományaitól, melyek azok, amelyek függenek?</a:t>
            </a:r>
          </a:p>
          <a:p>
            <a:pPr lvl="0"/>
            <a:r>
              <a:rPr lang="hu-HU" b="1" dirty="0" smtClean="0"/>
              <a:t>DOM(F)</a:t>
            </a:r>
            <a:r>
              <a:rPr lang="hu-HU" dirty="0" smtClean="0"/>
              <a:t>:={az F-ben szereplő konstansok és az F-ben szereplő predikátumok igazságtábláiban szereplő értékek}</a:t>
            </a:r>
          </a:p>
          <a:p>
            <a:pPr lvl="0"/>
            <a:r>
              <a:rPr lang="hu-HU" dirty="0" smtClean="0"/>
              <a:t>DOM(F) kifejezhető relációs algebrában</a:t>
            </a:r>
          </a:p>
          <a:p>
            <a:pPr lvl="0"/>
            <a:r>
              <a:rPr lang="hu-HU" dirty="0" smtClean="0"/>
              <a:t>Például F(x,y):= p(x,</a:t>
            </a:r>
            <a:r>
              <a:rPr lang="hu-HU" dirty="0" err="1" smtClean="0"/>
              <a:t>x</a:t>
            </a:r>
            <a:r>
              <a:rPr lang="hu-HU" dirty="0" smtClean="0"/>
              <a:t>) </a:t>
            </a:r>
            <a:r>
              <a:rPr lang="hu-HU" dirty="0" smtClean="0">
                <a:sym typeface="Symbol"/>
              </a:rPr>
              <a:t> </a:t>
            </a:r>
            <a:r>
              <a:rPr lang="hu-HU" dirty="0" smtClean="0"/>
              <a:t>p(y,3) esetén</a:t>
            </a:r>
            <a:br>
              <a:rPr lang="hu-HU" dirty="0" smtClean="0"/>
            </a:br>
            <a:r>
              <a:rPr lang="hu-HU" dirty="0" smtClean="0"/>
              <a:t>DOM(F) = </a:t>
            </a:r>
            <a:r>
              <a:rPr lang="hu-HU" dirty="0" smtClean="0">
                <a:sym typeface="Symbol"/>
              </a:rPr>
              <a:t></a:t>
            </a:r>
            <a:r>
              <a:rPr lang="hu-HU" baseline="-25000" dirty="0" smtClean="0"/>
              <a:t>$1</a:t>
            </a:r>
            <a:r>
              <a:rPr lang="hu-HU" dirty="0" smtClean="0"/>
              <a:t> (P)</a:t>
            </a:r>
            <a:r>
              <a:rPr lang="hu-HU" dirty="0" smtClean="0">
                <a:sym typeface="Symbol"/>
              </a:rPr>
              <a:t></a:t>
            </a:r>
            <a:r>
              <a:rPr lang="hu-HU" baseline="-25000" dirty="0" smtClean="0"/>
              <a:t>$2</a:t>
            </a:r>
            <a:r>
              <a:rPr lang="hu-HU" dirty="0" smtClean="0"/>
              <a:t> (P) </a:t>
            </a:r>
            <a:r>
              <a:rPr lang="hu-HU" dirty="0" smtClean="0">
                <a:sym typeface="Symbol"/>
              </a:rPr>
              <a:t> </a:t>
            </a:r>
            <a:r>
              <a:rPr lang="hu-HU" dirty="0" smtClean="0"/>
              <a:t>{3}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Tartományfüggetlenség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b="1" dirty="0" smtClean="0"/>
              <a:t>Tartományfüggőség</a:t>
            </a:r>
            <a:r>
              <a:rPr lang="hu-HU" dirty="0" smtClean="0"/>
              <a:t>et okozhat a </a:t>
            </a:r>
            <a:r>
              <a:rPr lang="hu-HU" b="1" dirty="0" smtClean="0"/>
              <a:t>negáció</a:t>
            </a:r>
            <a:r>
              <a:rPr lang="hu-HU" dirty="0" smtClean="0"/>
              <a:t> és a </a:t>
            </a:r>
            <a:r>
              <a:rPr lang="hu-HU" b="1" dirty="0" smtClean="0"/>
              <a:t>kvantorok</a:t>
            </a:r>
            <a:r>
              <a:rPr lang="hu-HU" dirty="0" smtClean="0"/>
              <a:t> használata, de a </a:t>
            </a:r>
            <a:r>
              <a:rPr lang="hu-HU" b="1" dirty="0" err="1" smtClean="0"/>
              <a:t>diszjunkció</a:t>
            </a:r>
            <a:r>
              <a:rPr lang="hu-HU" dirty="0" smtClean="0"/>
              <a:t> is:</a:t>
            </a:r>
            <a:br>
              <a:rPr lang="hu-HU" dirty="0" smtClean="0"/>
            </a:br>
            <a:r>
              <a:rPr lang="hu-HU" dirty="0" smtClean="0"/>
              <a:t>(ha a változók végtelen tartományból vehetik fel az értéküket, és a</a:t>
            </a:r>
            <a:r>
              <a:rPr lang="hu-HU" dirty="0" smtClean="0">
                <a:sym typeface="Symbol"/>
              </a:rPr>
              <a:t></a:t>
            </a:r>
            <a:r>
              <a:rPr lang="hu-HU" dirty="0" smtClean="0"/>
              <a:t>P, akkor a {x,y|p(x)</a:t>
            </a:r>
            <a:r>
              <a:rPr lang="hu-HU" dirty="0" smtClean="0">
                <a:sym typeface="Symbol"/>
              </a:rPr>
              <a:t></a:t>
            </a:r>
            <a:r>
              <a:rPr lang="hu-HU" dirty="0" smtClean="0"/>
              <a:t>q(y)} lekérdezés eredményében végtelen sok (a,b) pár fog szerepelni, ahol b tetszőleges érték. )</a:t>
            </a:r>
          </a:p>
          <a:p>
            <a:pPr lvl="0"/>
            <a:r>
              <a:rPr lang="hu-HU" dirty="0" smtClean="0"/>
              <a:t>R(F,D) legyen a lekérdezés eredménye, ha a változók az értéküket a D tartományból vehetik fel, és a kvantorokat is a D tartományra vonatkoztatjuk.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Tartományfüggetlenség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F </a:t>
            </a:r>
            <a:r>
              <a:rPr lang="hu-HU" b="1" dirty="0" err="1" smtClean="0"/>
              <a:t>tartományfüggetlen</a:t>
            </a:r>
            <a:r>
              <a:rPr lang="hu-HU" dirty="0" smtClean="0"/>
              <a:t> </a:t>
            </a:r>
            <a:r>
              <a:rPr lang="hu-HU" b="1" dirty="0" smtClean="0"/>
              <a:t>formula</a:t>
            </a:r>
            <a:r>
              <a:rPr lang="hu-HU" dirty="0" smtClean="0"/>
              <a:t>, illetve a neki megfelelő DRC lekérdezés </a:t>
            </a:r>
            <a:r>
              <a:rPr lang="hu-HU" dirty="0" err="1" smtClean="0"/>
              <a:t>tartományfüggetlen</a:t>
            </a:r>
            <a:r>
              <a:rPr lang="hu-HU" dirty="0" smtClean="0"/>
              <a:t>, ha DOM(F) </a:t>
            </a:r>
            <a:r>
              <a:rPr lang="hu-HU" dirty="0" smtClean="0">
                <a:sym typeface="Symbol"/>
              </a:rPr>
              <a:t></a:t>
            </a:r>
            <a:r>
              <a:rPr lang="hu-HU" dirty="0" smtClean="0"/>
              <a:t> D esetén R(F,DOM(F)) = R(F,D).</a:t>
            </a:r>
          </a:p>
          <a:p>
            <a:r>
              <a:rPr lang="hu-HU" dirty="0" smtClean="0"/>
              <a:t>Példák: 3 eset, melyben eldöntendő a tartományfüggőség </a:t>
            </a:r>
            <a:r>
              <a:rPr lang="hu-HU" dirty="0" smtClean="0">
                <a:latin typeface="Arabic Typesetting" pitchFamily="66" charset="-78"/>
                <a:cs typeface="Arabic Typesetting" pitchFamily="66" charset="-78"/>
              </a:rPr>
              <a:t>(jegyzet 5. oldal)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Tartományfüggetlenség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b="1" dirty="0" err="1" smtClean="0"/>
              <a:t>Eldönthetetlenségi</a:t>
            </a:r>
            <a:r>
              <a:rPr lang="hu-HU" b="1" dirty="0" smtClean="0"/>
              <a:t> tétel:</a:t>
            </a:r>
            <a:r>
              <a:rPr lang="hu-HU" dirty="0" smtClean="0"/>
              <a:t> Nincsen olyan algoritmus, amely tetszőleges DRC formuláról el tudja dönteni, hogy </a:t>
            </a:r>
            <a:r>
              <a:rPr lang="hu-HU" dirty="0" err="1" smtClean="0"/>
              <a:t>tartományfüggetlen-e</a:t>
            </a:r>
            <a:r>
              <a:rPr lang="hu-HU" dirty="0" smtClean="0"/>
              <a:t> vagy nem.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Tartományfüggetlenség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800" dirty="0" smtClean="0"/>
              <a:t>Olyan formulaosztályt keresünk, amely</a:t>
            </a:r>
            <a:endParaRPr lang="hu-HU" sz="6600" dirty="0" smtClean="0"/>
          </a:p>
          <a:p>
            <a:pPr lvl="1"/>
            <a:r>
              <a:rPr lang="hu-HU" sz="2400" b="1" dirty="0" err="1" smtClean="0"/>
              <a:t>tartományfüggetlen</a:t>
            </a:r>
            <a:r>
              <a:rPr lang="hu-HU" sz="2400" dirty="0" smtClean="0"/>
              <a:t> formulákból áll,</a:t>
            </a:r>
            <a:endParaRPr lang="hu-HU" sz="6000" dirty="0" smtClean="0"/>
          </a:p>
          <a:p>
            <a:pPr lvl="1"/>
            <a:r>
              <a:rPr lang="hu-HU" sz="2400" b="1" dirty="0" err="1" smtClean="0"/>
              <a:t>algoritmikusan</a:t>
            </a:r>
            <a:r>
              <a:rPr lang="hu-HU" sz="2400" b="1" dirty="0" smtClean="0"/>
              <a:t> eldönthető</a:t>
            </a:r>
            <a:r>
              <a:rPr lang="hu-HU" sz="2400" dirty="0" smtClean="0"/>
              <a:t>, hogy egy formula benne van-e az osztályban vagy nem,</a:t>
            </a:r>
            <a:endParaRPr lang="hu-HU" sz="6000" dirty="0" smtClean="0"/>
          </a:p>
          <a:p>
            <a:pPr lvl="1"/>
            <a:r>
              <a:rPr lang="hu-HU" sz="2400" dirty="0" smtClean="0"/>
              <a:t>a </a:t>
            </a:r>
            <a:r>
              <a:rPr lang="hu-HU" sz="2400" b="1" dirty="0" smtClean="0"/>
              <a:t>relációs algebrai kifejezések felírhatók </a:t>
            </a:r>
            <a:r>
              <a:rPr lang="hu-HU" sz="2400" dirty="0" smtClean="0"/>
              <a:t>az osztályhoz tartozó formulákat használó DRC lekérdezésekkel.</a:t>
            </a:r>
            <a:endParaRPr lang="hu-HU" sz="6400" dirty="0" smtClean="0"/>
          </a:p>
          <a:p>
            <a:pPr lvl="0"/>
            <a:r>
              <a:rPr lang="hu-HU" dirty="0" smtClean="0"/>
              <a:t>Ezek lesznek a </a:t>
            </a:r>
            <a:r>
              <a:rPr lang="hu-HU" b="1" dirty="0" smtClean="0"/>
              <a:t>biztonságos DRC formulák</a:t>
            </a:r>
            <a:r>
              <a:rPr lang="hu-HU" dirty="0" smtClean="0"/>
              <a:t>, illetve biztonságos DRC lekérdezések.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Biztonságos DRC formulák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800" dirty="0" smtClean="0"/>
              <a:t>Olyan formulaosztályt keresünk, amely</a:t>
            </a:r>
            <a:endParaRPr lang="hu-HU" sz="6600" dirty="0" smtClean="0"/>
          </a:p>
          <a:p>
            <a:pPr lvl="1"/>
            <a:r>
              <a:rPr lang="hu-HU" sz="2400" b="1" dirty="0" err="1" smtClean="0"/>
              <a:t>tartományfüggetlen</a:t>
            </a:r>
            <a:r>
              <a:rPr lang="hu-HU" sz="2400" dirty="0" smtClean="0"/>
              <a:t> formulákból áll,</a:t>
            </a:r>
            <a:endParaRPr lang="hu-HU" sz="6000" dirty="0" smtClean="0"/>
          </a:p>
          <a:p>
            <a:pPr lvl="1"/>
            <a:r>
              <a:rPr lang="hu-HU" sz="2400" b="1" dirty="0" err="1" smtClean="0"/>
              <a:t>algoritmikusan</a:t>
            </a:r>
            <a:r>
              <a:rPr lang="hu-HU" sz="2400" b="1" dirty="0" smtClean="0"/>
              <a:t> eldönthető</a:t>
            </a:r>
            <a:r>
              <a:rPr lang="hu-HU" sz="2400" dirty="0" smtClean="0"/>
              <a:t>, hogy egy formula benne van-e az osztályban vagy nem,</a:t>
            </a:r>
            <a:endParaRPr lang="hu-HU" sz="6000" dirty="0" smtClean="0"/>
          </a:p>
          <a:p>
            <a:pPr lvl="1"/>
            <a:r>
              <a:rPr lang="hu-HU" sz="2400" dirty="0" smtClean="0"/>
              <a:t>a </a:t>
            </a:r>
            <a:r>
              <a:rPr lang="hu-HU" sz="2400" b="1" dirty="0" smtClean="0"/>
              <a:t>relációs algebrai kifejezések felírhatók </a:t>
            </a:r>
            <a:r>
              <a:rPr lang="hu-HU" sz="2400" dirty="0" smtClean="0"/>
              <a:t>az osztályhoz tartozó formulákat használó DRC lekérdezésekkel.</a:t>
            </a:r>
            <a:endParaRPr lang="hu-HU" sz="6400" dirty="0" smtClean="0"/>
          </a:p>
          <a:p>
            <a:pPr lvl="0"/>
            <a:r>
              <a:rPr lang="hu-HU" dirty="0" smtClean="0"/>
              <a:t>Ezek lesznek a </a:t>
            </a:r>
            <a:r>
              <a:rPr lang="hu-HU" b="1" dirty="0" smtClean="0"/>
              <a:t>biztonságos DRC formulák</a:t>
            </a:r>
            <a:r>
              <a:rPr lang="hu-HU" dirty="0" smtClean="0"/>
              <a:t>, illetve biztonságos DRC lekérdezések.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Biztonságos DRC formulák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800" dirty="0" smtClean="0"/>
              <a:t>Nem szerepel benne </a:t>
            </a:r>
            <a:r>
              <a:rPr lang="hu-HU" sz="2800" b="1" dirty="0" smtClean="0">
                <a:sym typeface="Symbol"/>
              </a:rPr>
              <a:t></a:t>
            </a:r>
            <a:r>
              <a:rPr lang="hu-HU" sz="2800" dirty="0" smtClean="0"/>
              <a:t> kvantor.</a:t>
            </a:r>
          </a:p>
          <a:p>
            <a:pPr lvl="1"/>
            <a:r>
              <a:rPr lang="hu-HU" dirty="0" smtClean="0"/>
              <a:t>Minden formula logikailag ekvivalens egy olyannal, amelyben már nincs </a:t>
            </a:r>
            <a:r>
              <a:rPr lang="hu-HU" dirty="0" smtClean="0">
                <a:sym typeface="Symbol"/>
              </a:rPr>
              <a:t></a:t>
            </a:r>
            <a:r>
              <a:rPr lang="hu-HU" dirty="0" smtClean="0"/>
              <a:t> kvantor, ugyanis (</a:t>
            </a:r>
            <a:r>
              <a:rPr lang="hu-HU" dirty="0" smtClean="0">
                <a:sym typeface="Symbol"/>
              </a:rPr>
              <a:t></a:t>
            </a:r>
            <a:r>
              <a:rPr lang="hu-HU" dirty="0" smtClean="0"/>
              <a:t>x)(F(x)) </a:t>
            </a:r>
            <a:r>
              <a:rPr lang="hu-HU" dirty="0" smtClean="0">
                <a:sym typeface="Symbol"/>
              </a:rPr>
              <a:t></a:t>
            </a:r>
            <a:r>
              <a:rPr lang="hu-HU" dirty="0" smtClean="0"/>
              <a:t> </a:t>
            </a:r>
            <a:r>
              <a:rPr lang="hu-HU" dirty="0" smtClean="0">
                <a:sym typeface="Symbol"/>
              </a:rPr>
              <a:t></a:t>
            </a:r>
            <a:r>
              <a:rPr lang="hu-HU" dirty="0" smtClean="0"/>
              <a:t>((</a:t>
            </a:r>
            <a:r>
              <a:rPr lang="hu-HU" dirty="0" smtClean="0">
                <a:sym typeface="Symbol"/>
              </a:rPr>
              <a:t></a:t>
            </a:r>
            <a:r>
              <a:rPr lang="hu-HU" dirty="0" err="1" smtClean="0"/>
              <a:t>x</a:t>
            </a:r>
            <a:r>
              <a:rPr lang="hu-HU" dirty="0" smtClean="0"/>
              <a:t>)(</a:t>
            </a:r>
            <a:r>
              <a:rPr lang="hu-HU" dirty="0" smtClean="0">
                <a:sym typeface="Symbol"/>
              </a:rPr>
              <a:t></a:t>
            </a:r>
            <a:r>
              <a:rPr lang="hu-HU" dirty="0" smtClean="0"/>
              <a:t>F(x)). </a:t>
            </a:r>
          </a:p>
          <a:p>
            <a:pPr lvl="0"/>
            <a:r>
              <a:rPr lang="hu-HU" dirty="0" smtClean="0"/>
              <a:t>Ha a formulában F</a:t>
            </a:r>
            <a:r>
              <a:rPr lang="hu-HU" baseline="-25000" dirty="0" smtClean="0"/>
              <a:t>1</a:t>
            </a:r>
            <a:r>
              <a:rPr lang="hu-HU" dirty="0" smtClean="0">
                <a:sym typeface="Symbol"/>
              </a:rPr>
              <a:t></a:t>
            </a:r>
            <a:r>
              <a:rPr lang="hu-HU" dirty="0" smtClean="0"/>
              <a:t>F</a:t>
            </a:r>
            <a:r>
              <a:rPr lang="hu-HU" baseline="-25000" dirty="0" smtClean="0"/>
              <a:t>2</a:t>
            </a:r>
            <a:r>
              <a:rPr lang="hu-HU" dirty="0" smtClean="0"/>
              <a:t> részformula, akkor F</a:t>
            </a:r>
            <a:r>
              <a:rPr lang="hu-HU" baseline="-25000" dirty="0" smtClean="0"/>
              <a:t>1</a:t>
            </a:r>
            <a:r>
              <a:rPr lang="hu-HU" dirty="0" smtClean="0"/>
              <a:t> és F</a:t>
            </a:r>
            <a:r>
              <a:rPr lang="hu-HU" baseline="-25000" dirty="0" smtClean="0"/>
              <a:t>2</a:t>
            </a:r>
            <a:r>
              <a:rPr lang="hu-HU" dirty="0" smtClean="0"/>
              <a:t> szabad változói megegyeznek, F</a:t>
            </a:r>
            <a:r>
              <a:rPr lang="hu-HU" baseline="-25000" dirty="0" smtClean="0"/>
              <a:t>1</a:t>
            </a:r>
            <a:r>
              <a:rPr lang="hu-HU" dirty="0" smtClean="0"/>
              <a:t>(x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k</a:t>
            </a:r>
            <a:r>
              <a:rPr lang="hu-HU" dirty="0" smtClean="0"/>
              <a:t>)</a:t>
            </a:r>
            <a:r>
              <a:rPr lang="hu-HU" dirty="0" smtClean="0">
                <a:sym typeface="Symbol"/>
              </a:rPr>
              <a:t></a:t>
            </a:r>
            <a:r>
              <a:rPr lang="hu-HU" dirty="0" smtClean="0"/>
              <a:t>F</a:t>
            </a:r>
            <a:r>
              <a:rPr lang="hu-HU" baseline="-25000" dirty="0" smtClean="0"/>
              <a:t>2</a:t>
            </a:r>
            <a:r>
              <a:rPr lang="hu-HU" dirty="0" smtClean="0"/>
              <a:t>(x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k</a:t>
            </a:r>
            <a:r>
              <a:rPr lang="hu-HU" dirty="0" smtClean="0"/>
              <a:t>). </a:t>
            </a:r>
          </a:p>
          <a:p>
            <a:pPr lvl="0"/>
            <a:r>
              <a:rPr lang="hu-HU" dirty="0" smtClean="0"/>
              <a:t>A formula F</a:t>
            </a:r>
            <a:r>
              <a:rPr lang="hu-HU" baseline="-25000" dirty="0" smtClean="0"/>
              <a:t>1</a:t>
            </a:r>
            <a:r>
              <a:rPr lang="hu-HU" dirty="0" smtClean="0">
                <a:sym typeface="Symbol"/>
              </a:rPr>
              <a:t></a:t>
            </a:r>
            <a:r>
              <a:rPr lang="hu-HU" dirty="0" smtClean="0"/>
              <a:t>…</a:t>
            </a:r>
            <a:r>
              <a:rPr lang="hu-HU" dirty="0" smtClean="0">
                <a:sym typeface="Symbol"/>
              </a:rPr>
              <a:t></a:t>
            </a:r>
            <a:r>
              <a:rPr lang="hu-HU" dirty="0" err="1" smtClean="0"/>
              <a:t>F</a:t>
            </a:r>
            <a:r>
              <a:rPr lang="hu-HU" baseline="-25000" dirty="0" err="1" smtClean="0"/>
              <a:t>m</a:t>
            </a:r>
            <a:r>
              <a:rPr lang="hu-HU" dirty="0" smtClean="0"/>
              <a:t> (1&lt;=m) alakú maximális </a:t>
            </a:r>
            <a:r>
              <a:rPr lang="hu-HU" dirty="0" err="1" smtClean="0"/>
              <a:t>konjunkciós</a:t>
            </a:r>
            <a:r>
              <a:rPr lang="hu-HU" dirty="0" smtClean="0"/>
              <a:t> láncainak összes szabad változója korlátozott a következő értelemben: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Biztonságos DRC formulák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dirty="0" smtClean="0"/>
              <a:t>Ha F</a:t>
            </a:r>
            <a:r>
              <a:rPr lang="hu-HU" baseline="-25000" dirty="0" smtClean="0"/>
              <a:t>i</a:t>
            </a:r>
            <a:r>
              <a:rPr lang="hu-HU" dirty="0" smtClean="0"/>
              <a:t> nem aritmetikai összehasonlítás, és nem negációval kezdődő formula, akkor F</a:t>
            </a:r>
            <a:r>
              <a:rPr lang="hu-HU" baseline="-25000" dirty="0" smtClean="0"/>
              <a:t>i </a:t>
            </a:r>
            <a:r>
              <a:rPr lang="hu-HU" dirty="0" smtClean="0"/>
              <a:t>összes szabad változója korlátozott.</a:t>
            </a:r>
          </a:p>
          <a:p>
            <a:pPr lvl="1"/>
            <a:r>
              <a:rPr lang="hu-HU" dirty="0" smtClean="0"/>
              <a:t>Ha F</a:t>
            </a:r>
            <a:r>
              <a:rPr lang="hu-HU" baseline="-25000" dirty="0" smtClean="0"/>
              <a:t>i</a:t>
            </a:r>
            <a:r>
              <a:rPr lang="hu-HU" dirty="0" smtClean="0"/>
              <a:t> x=konstans vagy konstans=x alakú, akkor x korlátozott.</a:t>
            </a:r>
          </a:p>
          <a:p>
            <a:pPr lvl="1"/>
            <a:r>
              <a:rPr lang="hu-HU" dirty="0" smtClean="0"/>
              <a:t>Ha F</a:t>
            </a:r>
            <a:r>
              <a:rPr lang="hu-HU" baseline="-25000" dirty="0" smtClean="0"/>
              <a:t>i</a:t>
            </a:r>
            <a:r>
              <a:rPr lang="hu-HU" dirty="0" smtClean="0"/>
              <a:t> x=y vagy y=x alakú, ahol y korlátozott, akkor x is korlátozott.</a:t>
            </a:r>
          </a:p>
          <a:p>
            <a:pPr lvl="0"/>
            <a:r>
              <a:rPr lang="hu-HU" dirty="0" smtClean="0"/>
              <a:t>Negáció csak olyan maximális </a:t>
            </a:r>
            <a:r>
              <a:rPr lang="hu-HU" dirty="0" err="1" smtClean="0"/>
              <a:t>konjunkciós</a:t>
            </a:r>
            <a:r>
              <a:rPr lang="hu-HU" dirty="0" smtClean="0"/>
              <a:t> láncban fordulhat elő, amelyben legalább egy nem negált tag is szerepel: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Biztonságos DRC formulák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1138"/>
            <a:ext cx="8472518" cy="4525962"/>
          </a:xfrm>
        </p:spPr>
        <p:txBody>
          <a:bodyPr/>
          <a:lstStyle/>
          <a:p>
            <a:r>
              <a:rPr lang="hu-HU" b="1" dirty="0" smtClean="0"/>
              <a:t>A biztonságosság algoritmussal ellenőrizhető!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relációs algebra átírásakor kapott formulák biztonságosak</a:t>
            </a:r>
            <a:r>
              <a:rPr lang="hu-HU" dirty="0" smtClean="0"/>
              <a:t>, vagyis a relációs algebra kifejezhető biztonságos </a:t>
            </a:r>
            <a:r>
              <a:rPr lang="hu-HU" dirty="0" err="1" smtClean="0"/>
              <a:t>DRC-ben</a:t>
            </a:r>
            <a:r>
              <a:rPr lang="hu-HU" dirty="0" smtClean="0"/>
              <a:t>.</a:t>
            </a:r>
          </a:p>
          <a:p>
            <a:r>
              <a:rPr lang="hu-HU" dirty="0" smtClean="0"/>
              <a:t>Példa: biztonságosság bemutatása </a:t>
            </a:r>
            <a:r>
              <a:rPr lang="hu-HU" dirty="0" smtClean="0"/>
              <a:t>k × n-es konstanstáblának </a:t>
            </a:r>
            <a:r>
              <a:rPr lang="hu-HU" dirty="0" smtClean="0"/>
              <a:t>megfelelő </a:t>
            </a:r>
            <a:r>
              <a:rPr lang="hu-HU" dirty="0" err="1" smtClean="0"/>
              <a:t>DRC-n</a:t>
            </a:r>
            <a:r>
              <a:rPr lang="hu-HU" dirty="0" smtClean="0"/>
              <a:t> </a:t>
            </a:r>
            <a:r>
              <a:rPr lang="hu-HU" dirty="0" smtClean="0">
                <a:latin typeface="Arabic Typesetting" pitchFamily="66" charset="-78"/>
                <a:cs typeface="Arabic Typesetting" pitchFamily="66" charset="-78"/>
              </a:rPr>
              <a:t>(jegyzet </a:t>
            </a:r>
            <a:r>
              <a:rPr lang="hu-HU" dirty="0" smtClean="0">
                <a:latin typeface="Arabic Typesetting" pitchFamily="66" charset="-78"/>
                <a:cs typeface="Arabic Typesetting" pitchFamily="66" charset="-78"/>
              </a:rPr>
              <a:t>6. </a:t>
            </a:r>
            <a:r>
              <a:rPr lang="hu-HU" dirty="0" smtClean="0">
                <a:latin typeface="Arabic Typesetting" pitchFamily="66" charset="-78"/>
                <a:cs typeface="Arabic Typesetting" pitchFamily="66" charset="-78"/>
              </a:rPr>
              <a:t>oldal</a:t>
            </a:r>
            <a:r>
              <a:rPr lang="hu-HU" dirty="0" smtClean="0"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biztonságos formulák </a:t>
            </a:r>
            <a:r>
              <a:rPr lang="hu-HU" b="1" dirty="0" err="1" smtClean="0"/>
              <a:t>tartományfüggetlenek</a:t>
            </a:r>
            <a:r>
              <a:rPr lang="hu-HU" dirty="0" smtClean="0"/>
              <a:t>. </a:t>
            </a:r>
            <a:r>
              <a:rPr lang="hu-HU" dirty="0" smtClean="0">
                <a:latin typeface="Arabic Typesetting" pitchFamily="66" charset="-78"/>
                <a:cs typeface="Arabic Typesetting" pitchFamily="66" charset="-78"/>
              </a:rPr>
              <a:t>(Bizonyítási elv: A </a:t>
            </a:r>
            <a:r>
              <a:rPr lang="hu-HU" dirty="0" smtClean="0">
                <a:latin typeface="Arabic Typesetting" pitchFamily="66" charset="-78"/>
                <a:cs typeface="Arabic Typesetting" pitchFamily="66" charset="-78"/>
              </a:rPr>
              <a:t>kifejezésfa mélysége szerinti indukcióval látható be</a:t>
            </a:r>
            <a:r>
              <a:rPr lang="hu-HU" dirty="0" smtClean="0">
                <a:latin typeface="Arabic Typesetting" pitchFamily="66" charset="-78"/>
                <a:cs typeface="Arabic Typesetting" pitchFamily="66" charset="-78"/>
              </a:rPr>
              <a:t>.)</a:t>
            </a:r>
            <a:endParaRPr lang="hu-HU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Biztonságos DRC formulák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Tartománykalkulus (DRC)</a:t>
            </a:r>
          </a:p>
          <a:p>
            <a:r>
              <a:rPr lang="hu-HU" dirty="0" smtClean="0"/>
              <a:t>Sorkalkulus (TRC)</a:t>
            </a:r>
          </a:p>
        </p:txBody>
      </p:sp>
      <p:sp>
        <p:nvSpPr>
          <p:cNvPr id="14339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smtClean="0"/>
              <a:t>2. </a:t>
            </a:r>
            <a:r>
              <a:rPr lang="hu-HU" dirty="0"/>
              <a:t>előadás</a:t>
            </a:r>
            <a:endParaRPr lang="en-US" dirty="0"/>
          </a:p>
        </p:txBody>
      </p:sp>
      <p:sp>
        <p:nvSpPr>
          <p:cNvPr id="14340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76944A-B3B2-4DED-99D1-ACBE6602F7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 Relációs kalkulusok</a:t>
            </a: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1138"/>
            <a:ext cx="8472518" cy="4525962"/>
          </a:xfrm>
        </p:spPr>
        <p:txBody>
          <a:bodyPr/>
          <a:lstStyle/>
          <a:p>
            <a:r>
              <a:rPr lang="hu-HU" sz="2800" b="1" dirty="0" smtClean="0"/>
              <a:t>A biztonságos DRC része a relációs algebrának </a:t>
            </a:r>
            <a:r>
              <a:rPr lang="hu-HU" sz="2800" dirty="0" smtClean="0">
                <a:latin typeface="Arabic Typesetting" pitchFamily="66" charset="-78"/>
                <a:cs typeface="Arabic Typesetting" pitchFamily="66" charset="-78"/>
              </a:rPr>
              <a:t>(Bizonyítás: jegyzet 7. oldal)</a:t>
            </a:r>
          </a:p>
          <a:p>
            <a:r>
              <a:rPr lang="hu-HU" sz="2800" b="1" dirty="0" smtClean="0">
                <a:cs typeface="Arabic Typesetting" pitchFamily="66" charset="-78"/>
              </a:rPr>
              <a:t>Példa</a:t>
            </a:r>
            <a:r>
              <a:rPr lang="hu-HU" sz="2800" dirty="0" smtClean="0">
                <a:cs typeface="Arabic Typesetting" pitchFamily="66" charset="-78"/>
              </a:rPr>
              <a:t>: </a:t>
            </a:r>
            <a:r>
              <a:rPr lang="hu-HU" sz="2800" dirty="0" smtClean="0"/>
              <a:t>r(x,y)</a:t>
            </a:r>
            <a:r>
              <a:rPr lang="hu-HU" sz="2800" dirty="0" smtClean="0">
                <a:sym typeface="Symbol"/>
              </a:rPr>
              <a:t></a:t>
            </a:r>
            <a:r>
              <a:rPr lang="hu-HU" sz="2800" dirty="0" smtClean="0"/>
              <a:t>s(y)</a:t>
            </a:r>
            <a:r>
              <a:rPr lang="hu-HU" sz="2800" dirty="0" err="1" smtClean="0"/>
              <a:t>-nek</a:t>
            </a:r>
            <a:r>
              <a:rPr lang="hu-HU" sz="2800" dirty="0" smtClean="0"/>
              <a:t> megfelelő F formulát visszaalakítjuk relációs algebrai kifejezéssé </a:t>
            </a:r>
            <a:r>
              <a:rPr lang="hu-HU" sz="2800" dirty="0" smtClean="0">
                <a:latin typeface="Arabic Typesetting" pitchFamily="66" charset="-78"/>
                <a:cs typeface="Arabic Typesetting" pitchFamily="66" charset="-78"/>
              </a:rPr>
              <a:t>(jegyzet 7. oldal</a:t>
            </a:r>
            <a:r>
              <a:rPr lang="hu-HU" sz="2800" dirty="0" smtClean="0"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r>
              <a:rPr lang="hu-HU" sz="2800" b="1" dirty="0" smtClean="0"/>
              <a:t>A relációs algebra kifejező erő tekintetében </a:t>
            </a:r>
            <a:r>
              <a:rPr lang="hu-HU" sz="2800" b="1" dirty="0" err="1" smtClean="0"/>
              <a:t>ekivalens</a:t>
            </a:r>
            <a:r>
              <a:rPr lang="hu-HU" sz="2800" b="1" dirty="0" smtClean="0"/>
              <a:t> a biztonságos </a:t>
            </a:r>
            <a:r>
              <a:rPr lang="hu-HU" sz="2800" b="1" dirty="0" err="1" smtClean="0"/>
              <a:t>DRC-vel</a:t>
            </a:r>
            <a:endParaRPr lang="hu-HU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hu-HU" sz="24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Biztonságos DRC formulák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1138"/>
            <a:ext cx="8401080" cy="4525962"/>
          </a:xfrm>
        </p:spPr>
        <p:txBody>
          <a:bodyPr/>
          <a:lstStyle/>
          <a:p>
            <a:r>
              <a:rPr lang="hu-HU" dirty="0" err="1" smtClean="0"/>
              <a:t>Tuple</a:t>
            </a:r>
            <a:r>
              <a:rPr lang="hu-HU" dirty="0" smtClean="0"/>
              <a:t> </a:t>
            </a:r>
            <a:r>
              <a:rPr lang="hu-HU" dirty="0" err="1" smtClean="0"/>
              <a:t>Relational</a:t>
            </a:r>
            <a:r>
              <a:rPr lang="hu-HU" dirty="0" smtClean="0"/>
              <a:t> </a:t>
            </a:r>
            <a:r>
              <a:rPr lang="hu-HU" dirty="0" err="1" smtClean="0"/>
              <a:t>Calculus</a:t>
            </a:r>
            <a:endParaRPr lang="hu-HU" dirty="0" smtClean="0"/>
          </a:p>
          <a:p>
            <a:r>
              <a:rPr lang="hu-HU" dirty="0" smtClean="0"/>
              <a:t>A rekord alapú reláció kalkulust röviden "rekordkalkulus"</a:t>
            </a:r>
            <a:r>
              <a:rPr lang="hu-HU" dirty="0" err="1" smtClean="0"/>
              <a:t>-nak</a:t>
            </a:r>
            <a:r>
              <a:rPr lang="hu-HU" dirty="0" smtClean="0"/>
              <a:t> vagy "sorkalkulus"</a:t>
            </a:r>
            <a:r>
              <a:rPr lang="hu-HU" dirty="0" err="1" smtClean="0"/>
              <a:t>-nak</a:t>
            </a:r>
            <a:r>
              <a:rPr lang="hu-HU" dirty="0" smtClean="0"/>
              <a:t> is szoktuk nevezni, </a:t>
            </a:r>
            <a:r>
              <a:rPr lang="hu-HU" dirty="0" err="1" smtClean="0"/>
              <a:t>TRC-vel</a:t>
            </a:r>
            <a:r>
              <a:rPr lang="hu-HU" dirty="0" smtClean="0"/>
              <a:t> jelöljük</a:t>
            </a:r>
            <a:r>
              <a:rPr lang="hu-HU" dirty="0" smtClean="0"/>
              <a:t>.</a:t>
            </a:r>
          </a:p>
          <a:p>
            <a:r>
              <a:rPr lang="hu-HU" dirty="0" smtClean="0"/>
              <a:t>Jelölések:</a:t>
            </a:r>
          </a:p>
          <a:p>
            <a:pPr lvl="1"/>
            <a:r>
              <a:rPr lang="hu-HU" dirty="0" smtClean="0"/>
              <a:t>Sorváltozók</a:t>
            </a:r>
            <a:r>
              <a:rPr lang="hu-HU" dirty="0" smtClean="0"/>
              <a:t>: </a:t>
            </a:r>
            <a:r>
              <a:rPr lang="hu-HU" i="1" dirty="0" smtClean="0"/>
              <a:t>t</a:t>
            </a:r>
            <a:r>
              <a:rPr lang="hu-HU" i="1" baseline="-25000" dirty="0" smtClean="0"/>
              <a:t>1</a:t>
            </a:r>
            <a:r>
              <a:rPr lang="hu-HU" i="1" dirty="0" smtClean="0"/>
              <a:t>,t</a:t>
            </a:r>
            <a:r>
              <a:rPr lang="hu-HU" i="1" baseline="-25000" dirty="0" smtClean="0"/>
              <a:t>2</a:t>
            </a:r>
            <a:r>
              <a:rPr lang="hu-HU" i="1" dirty="0" smtClean="0"/>
              <a:t>,… </a:t>
            </a:r>
            <a:r>
              <a:rPr lang="hu-HU" dirty="0" smtClean="0"/>
              <a:t>(Ha t sorváltozónak n komponense van, akkor t</a:t>
            </a:r>
            <a:r>
              <a:rPr lang="hu-HU" baseline="30000" dirty="0" smtClean="0"/>
              <a:t>(n)</a:t>
            </a:r>
            <a:r>
              <a:rPr lang="hu-HU" dirty="0" smtClean="0"/>
              <a:t> jelölést is használhatjuk.)</a:t>
            </a:r>
          </a:p>
          <a:p>
            <a:pPr lvl="1"/>
            <a:r>
              <a:rPr lang="hu-HU" dirty="0" smtClean="0"/>
              <a:t>konstansok: </a:t>
            </a:r>
            <a:r>
              <a:rPr lang="hu-HU" i="1" dirty="0" smtClean="0"/>
              <a:t>c1,c2</a:t>
            </a:r>
            <a:r>
              <a:rPr lang="hu-HU" i="1" dirty="0" smtClean="0"/>
              <a:t>,…</a:t>
            </a:r>
          </a:p>
          <a:p>
            <a:pPr lvl="1"/>
            <a:r>
              <a:rPr lang="hu-HU" dirty="0" smtClean="0"/>
              <a:t>predikátumszimbólumok: </a:t>
            </a:r>
            <a:r>
              <a:rPr lang="hu-HU" i="1" dirty="0" smtClean="0"/>
              <a:t>p,q,… </a:t>
            </a:r>
          </a:p>
          <a:p>
            <a:pPr lvl="1"/>
            <a:endParaRPr lang="hu-HU" i="1" dirty="0" smtClean="0"/>
          </a:p>
          <a:p>
            <a:pPr lvl="1"/>
            <a:endParaRPr lang="hu-HU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Sorkalkulus (TRC)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1138"/>
            <a:ext cx="8401080" cy="4525962"/>
          </a:xfrm>
        </p:spPr>
        <p:txBody>
          <a:bodyPr/>
          <a:lstStyle/>
          <a:p>
            <a:pPr lvl="1"/>
            <a:r>
              <a:rPr lang="hu-HU" dirty="0" smtClean="0"/>
              <a:t>Formulák:</a:t>
            </a:r>
          </a:p>
          <a:p>
            <a:pPr lvl="2"/>
            <a:r>
              <a:rPr lang="hu-HU" sz="1800" dirty="0" smtClean="0"/>
              <a:t>t(i)</a:t>
            </a:r>
            <a:r>
              <a:rPr lang="hu-HU" sz="1800" dirty="0" err="1" smtClean="0"/>
              <a:t>Θt</a:t>
            </a:r>
            <a:r>
              <a:rPr lang="hu-HU" sz="1800" dirty="0" smtClean="0"/>
              <a:t>'(j), illetve </a:t>
            </a:r>
            <a:r>
              <a:rPr lang="hu-HU" sz="1800" dirty="0" smtClean="0"/>
              <a:t>t(i)</a:t>
            </a:r>
            <a:r>
              <a:rPr lang="hu-HU" sz="1800" dirty="0" err="1" smtClean="0"/>
              <a:t>Θc</a:t>
            </a:r>
            <a:r>
              <a:rPr lang="hu-HU" sz="1800" dirty="0" smtClean="0"/>
              <a:t>, ahol </a:t>
            </a:r>
            <a:r>
              <a:rPr lang="el-GR" sz="1800" dirty="0" smtClean="0"/>
              <a:t>Θ</a:t>
            </a:r>
            <a:r>
              <a:rPr lang="hu-HU" sz="1800" dirty="0" smtClean="0"/>
              <a:t> ∈ </a:t>
            </a:r>
            <a:r>
              <a:rPr lang="hu-HU" sz="1800" dirty="0" smtClean="0"/>
              <a:t>{ =, </a:t>
            </a:r>
            <a:r>
              <a:rPr lang="hu-HU" sz="1800" dirty="0" smtClean="0"/>
              <a:t>≠, </a:t>
            </a:r>
            <a:r>
              <a:rPr lang="hu-HU" sz="1800" dirty="0" smtClean="0"/>
              <a:t>&lt;,&gt;, &lt;=, &gt;= }, és t(i) a sorváltozó </a:t>
            </a:r>
            <a:r>
              <a:rPr lang="hu-HU" sz="1800" dirty="0" err="1" smtClean="0"/>
              <a:t>i-edik</a:t>
            </a:r>
            <a:r>
              <a:rPr lang="hu-HU" sz="1800" dirty="0" smtClean="0"/>
              <a:t> komponense</a:t>
            </a:r>
            <a:r>
              <a:rPr lang="hu-HU" sz="1800" dirty="0" smtClean="0"/>
              <a:t>.</a:t>
            </a:r>
            <a:br>
              <a:rPr lang="hu-HU" sz="1800" dirty="0" smtClean="0"/>
            </a:br>
            <a:r>
              <a:rPr lang="hu-HU" sz="1800" dirty="0" smtClean="0"/>
              <a:t>t és t' sorváltozók a formulában szabad előfordulásúak. </a:t>
            </a:r>
            <a:endParaRPr lang="hu-HU" sz="1800" dirty="0" smtClean="0"/>
          </a:p>
          <a:p>
            <a:pPr lvl="2"/>
            <a:r>
              <a:rPr lang="hu-HU" sz="1800" dirty="0" smtClean="0"/>
              <a:t>p(t), ahol p </a:t>
            </a:r>
            <a:r>
              <a:rPr lang="hu-HU" sz="1800" dirty="0" err="1" smtClean="0"/>
              <a:t>n-dimenziós</a:t>
            </a:r>
            <a:r>
              <a:rPr lang="hu-HU" sz="1800" dirty="0" smtClean="0"/>
              <a:t> predikátumszimbólum, és t </a:t>
            </a:r>
            <a:r>
              <a:rPr lang="hu-HU" sz="1800" dirty="0" err="1" smtClean="0"/>
              <a:t>n-dimenziós</a:t>
            </a:r>
            <a:r>
              <a:rPr lang="hu-HU" sz="1800" dirty="0" smtClean="0"/>
              <a:t> sorváltozó.</a:t>
            </a:r>
            <a:br>
              <a:rPr lang="hu-HU" sz="1800" dirty="0" smtClean="0"/>
            </a:br>
            <a:r>
              <a:rPr lang="hu-HU" sz="1800" dirty="0" smtClean="0"/>
              <a:t>A formulában a t sorváltozó szabad előfordulású.</a:t>
            </a:r>
          </a:p>
          <a:p>
            <a:pPr lvl="2"/>
            <a:r>
              <a:rPr lang="hu-HU" sz="1800" dirty="0" smtClean="0"/>
              <a:t>Ha F</a:t>
            </a:r>
            <a:r>
              <a:rPr lang="hu-HU" sz="1800" baseline="-25000" dirty="0" smtClean="0"/>
              <a:t>1</a:t>
            </a:r>
            <a:r>
              <a:rPr lang="hu-HU" sz="1800" dirty="0" smtClean="0"/>
              <a:t>, F</a:t>
            </a:r>
            <a:r>
              <a:rPr lang="hu-HU" sz="1800" baseline="-25000" dirty="0" smtClean="0"/>
              <a:t>2</a:t>
            </a:r>
            <a:r>
              <a:rPr lang="hu-HU" sz="1800" dirty="0" smtClean="0"/>
              <a:t> formula, akkor F</a:t>
            </a:r>
            <a:r>
              <a:rPr lang="hu-HU" sz="1800" baseline="-25000" dirty="0" smtClean="0"/>
              <a:t>1</a:t>
            </a:r>
            <a:r>
              <a:rPr lang="hu-HU" sz="1800" dirty="0" smtClean="0"/>
              <a:t> </a:t>
            </a:r>
            <a:r>
              <a:rPr lang="hu-HU" sz="1800" dirty="0" smtClean="0"/>
              <a:t>∧ </a:t>
            </a:r>
            <a:r>
              <a:rPr lang="hu-HU" sz="1800" dirty="0" smtClean="0"/>
              <a:t>F</a:t>
            </a:r>
            <a:r>
              <a:rPr lang="hu-HU" sz="1800" baseline="-25000" dirty="0" smtClean="0"/>
              <a:t>2</a:t>
            </a:r>
            <a:r>
              <a:rPr lang="hu-HU" sz="1800" dirty="0" smtClean="0"/>
              <a:t>, F</a:t>
            </a:r>
            <a:r>
              <a:rPr lang="hu-HU" sz="1800" baseline="-25000" dirty="0" smtClean="0"/>
              <a:t>1</a:t>
            </a:r>
            <a:r>
              <a:rPr lang="hu-HU" sz="1800" dirty="0" smtClean="0"/>
              <a:t> </a:t>
            </a:r>
            <a:r>
              <a:rPr lang="hu-HU" sz="1800" dirty="0" smtClean="0"/>
              <a:t>∨ </a:t>
            </a:r>
            <a:r>
              <a:rPr lang="hu-HU" sz="1800" dirty="0" smtClean="0"/>
              <a:t>F</a:t>
            </a:r>
            <a:r>
              <a:rPr lang="hu-HU" sz="1800" baseline="-25000" dirty="0" smtClean="0"/>
              <a:t>2</a:t>
            </a:r>
            <a:r>
              <a:rPr lang="hu-HU" sz="1800" dirty="0" smtClean="0"/>
              <a:t>, </a:t>
            </a:r>
            <a:r>
              <a:rPr lang="hu-HU" sz="1800" b="1" dirty="0" smtClean="0">
                <a:sym typeface="Symbol"/>
              </a:rPr>
              <a:t> </a:t>
            </a:r>
            <a:r>
              <a:rPr lang="hu-HU" sz="1800" dirty="0" smtClean="0"/>
              <a:t>F</a:t>
            </a:r>
            <a:r>
              <a:rPr lang="hu-HU" sz="1800" baseline="-25000" dirty="0" smtClean="0"/>
              <a:t>1 </a:t>
            </a:r>
            <a:r>
              <a:rPr lang="hu-HU" sz="1800" dirty="0" smtClean="0"/>
              <a:t>is formula.</a:t>
            </a:r>
            <a:br>
              <a:rPr lang="hu-HU" sz="1800" dirty="0" smtClean="0"/>
            </a:br>
            <a:r>
              <a:rPr lang="hu-HU" sz="1800" dirty="0" smtClean="0"/>
              <a:t>A sorváltozók előfordulásai nem változnak.</a:t>
            </a:r>
          </a:p>
          <a:p>
            <a:pPr lvl="2"/>
            <a:r>
              <a:rPr lang="hu-HU" sz="1800" dirty="0" smtClean="0"/>
              <a:t>Ha t sorváltozónak van szabad előfordulása F-ben (azaz t az F szabad sorváltozója), akkor </a:t>
            </a:r>
            <a:r>
              <a:rPr lang="hu-HU" sz="1800" dirty="0" smtClean="0"/>
              <a:t>∀t(F(t</a:t>
            </a:r>
            <a:r>
              <a:rPr lang="hu-HU" sz="1800" dirty="0" smtClean="0"/>
              <a:t>)) és </a:t>
            </a:r>
            <a:r>
              <a:rPr lang="hu-HU" sz="1800" dirty="0" smtClean="0"/>
              <a:t>∃t(F(t</a:t>
            </a:r>
            <a:r>
              <a:rPr lang="hu-HU" sz="1800" dirty="0" smtClean="0"/>
              <a:t>)) is formula.</a:t>
            </a:r>
            <a:br>
              <a:rPr lang="hu-HU" sz="1800" dirty="0" smtClean="0"/>
            </a:br>
            <a:r>
              <a:rPr lang="hu-HU" sz="1800" dirty="0" smtClean="0"/>
              <a:t>Az így kapott formulában t minden előfordulása kötött (azaz nem szabad</a:t>
            </a:r>
            <a:r>
              <a:rPr lang="hu-HU" sz="1800" dirty="0" smtClean="0"/>
              <a:t>).</a:t>
            </a:r>
          </a:p>
          <a:p>
            <a:pPr lvl="2"/>
            <a:r>
              <a:rPr lang="hu-HU" sz="1800" dirty="0" smtClean="0"/>
              <a:t>Ezek és csak ezek a formulák.</a:t>
            </a:r>
          </a:p>
          <a:p>
            <a:pPr lvl="2"/>
            <a:endParaRPr lang="hu-HU" sz="1800" dirty="0" smtClean="0"/>
          </a:p>
          <a:p>
            <a:pPr lvl="2"/>
            <a:endParaRPr lang="hu-HU" dirty="0" smtClean="0"/>
          </a:p>
          <a:p>
            <a:pPr lvl="2"/>
            <a:endParaRPr lang="hu-HU" i="1" dirty="0" smtClean="0"/>
          </a:p>
          <a:p>
            <a:pPr lvl="1"/>
            <a:endParaRPr lang="hu-HU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Sorkalkulus (TRC)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1138"/>
            <a:ext cx="8401080" cy="4525962"/>
          </a:xfrm>
        </p:spPr>
        <p:txBody>
          <a:bodyPr/>
          <a:lstStyle/>
          <a:p>
            <a:r>
              <a:rPr lang="hu-HU" dirty="0" smtClean="0"/>
              <a:t>Legyen p </a:t>
            </a:r>
            <a:r>
              <a:rPr lang="hu-HU" dirty="0" err="1" smtClean="0"/>
              <a:t>n-dimenziós</a:t>
            </a:r>
            <a:r>
              <a:rPr lang="hu-HU" dirty="0" smtClean="0"/>
              <a:t> predikátumszimbólum.</a:t>
            </a:r>
          </a:p>
          <a:p>
            <a:r>
              <a:rPr lang="hu-HU" dirty="0" smtClean="0"/>
              <a:t>Legyen P </a:t>
            </a:r>
            <a:r>
              <a:rPr lang="hu-HU" dirty="0" err="1" smtClean="0"/>
              <a:t>n-dimenziós</a:t>
            </a:r>
            <a:r>
              <a:rPr lang="hu-HU" dirty="0" smtClean="0"/>
              <a:t> reláció (igazságtábla).</a:t>
            </a:r>
          </a:p>
          <a:p>
            <a:r>
              <a:rPr lang="hu-HU" dirty="0" smtClean="0"/>
              <a:t>Legyen</a:t>
            </a:r>
            <a:r>
              <a:rPr lang="hu-HU" i="1" dirty="0" smtClean="0"/>
              <a:t> t</a:t>
            </a:r>
            <a:r>
              <a:rPr lang="hu-HU" dirty="0" smtClean="0"/>
              <a:t> </a:t>
            </a:r>
            <a:r>
              <a:rPr lang="hu-HU" dirty="0" err="1" smtClean="0"/>
              <a:t>n-dimenziós</a:t>
            </a:r>
            <a:r>
              <a:rPr lang="hu-HU" dirty="0" smtClean="0"/>
              <a:t> sorváltozó.</a:t>
            </a:r>
          </a:p>
          <a:p>
            <a:pPr lvl="1"/>
            <a:r>
              <a:rPr lang="hu-HU" sz="2000" dirty="0" smtClean="0"/>
              <a:t>p(t) IGAZ </a:t>
            </a:r>
            <a:r>
              <a:rPr lang="hu-HU" sz="2000" dirty="0" smtClean="0"/>
              <a:t>⇔ t</a:t>
            </a:r>
            <a:r>
              <a:rPr lang="hu-HU" sz="2000" i="1" dirty="0" smtClean="0"/>
              <a:t> ∈ </a:t>
            </a:r>
            <a:r>
              <a:rPr lang="hu-HU" sz="2000" dirty="0" smtClean="0"/>
              <a:t>P</a:t>
            </a:r>
          </a:p>
          <a:p>
            <a:pPr lvl="1"/>
            <a:r>
              <a:rPr lang="hu-HU" sz="2000" dirty="0" smtClean="0">
                <a:sym typeface="Symbol"/>
              </a:rPr>
              <a:t></a:t>
            </a:r>
            <a:r>
              <a:rPr lang="hu-HU" sz="2000" dirty="0" smtClean="0"/>
              <a:t>, </a:t>
            </a:r>
            <a:r>
              <a:rPr lang="hu-HU" sz="2000" dirty="0" smtClean="0">
                <a:sym typeface="Symbol"/>
              </a:rPr>
              <a:t></a:t>
            </a:r>
            <a:r>
              <a:rPr lang="hu-HU" sz="2000" dirty="0" smtClean="0"/>
              <a:t>, </a:t>
            </a:r>
            <a:r>
              <a:rPr lang="hu-HU" sz="2000" dirty="0" smtClean="0">
                <a:sym typeface="Symbol"/>
              </a:rPr>
              <a:t></a:t>
            </a:r>
            <a:r>
              <a:rPr lang="hu-HU" sz="2000" dirty="0" smtClean="0"/>
              <a:t>, </a:t>
            </a:r>
            <a:r>
              <a:rPr lang="hu-HU" sz="2000" dirty="0" smtClean="0">
                <a:sym typeface="Symbol"/>
              </a:rPr>
              <a:t></a:t>
            </a:r>
            <a:r>
              <a:rPr lang="hu-HU" sz="2000" dirty="0" smtClean="0"/>
              <a:t>, </a:t>
            </a:r>
            <a:r>
              <a:rPr lang="hu-HU" sz="2000" dirty="0" smtClean="0">
                <a:sym typeface="Symbol"/>
              </a:rPr>
              <a:t></a:t>
            </a:r>
            <a:r>
              <a:rPr lang="hu-HU" sz="2000" dirty="0" smtClean="0"/>
              <a:t>, </a:t>
            </a:r>
            <a:r>
              <a:rPr lang="hu-HU" sz="2000" dirty="0" smtClean="0">
                <a:sym typeface="Symbol"/>
              </a:rPr>
              <a:t></a:t>
            </a:r>
            <a:r>
              <a:rPr lang="hu-HU" sz="2000" dirty="0" smtClean="0"/>
              <a:t> igazságértékét a logikában szokásos értelemben definiáljuk.</a:t>
            </a:r>
          </a:p>
          <a:p>
            <a:pPr lvl="1"/>
            <a:r>
              <a:rPr lang="hu-HU" sz="2000" b="1" dirty="0" smtClean="0"/>
              <a:t>A </a:t>
            </a:r>
            <a:r>
              <a:rPr lang="hu-HU" sz="2000" b="1" dirty="0" smtClean="0"/>
              <a:t>lekérdezés formája </a:t>
            </a:r>
            <a:r>
              <a:rPr lang="hu-HU" sz="2000" b="1" dirty="0" err="1" smtClean="0"/>
              <a:t>TRC-ben</a:t>
            </a:r>
            <a:r>
              <a:rPr lang="hu-HU" sz="2000" dirty="0" smtClean="0"/>
              <a:t>: { t | F(t) }, ahol F megengedett formula, melynek </a:t>
            </a:r>
            <a:r>
              <a:rPr lang="hu-HU" sz="2000" i="1" dirty="0" smtClean="0"/>
              <a:t>t</a:t>
            </a:r>
            <a:r>
              <a:rPr lang="hu-HU" sz="2000" dirty="0" smtClean="0"/>
              <a:t> az </a:t>
            </a:r>
            <a:r>
              <a:rPr lang="hu-HU" sz="2000" b="1" dirty="0" smtClean="0"/>
              <a:t>egyetlen szabad sorváltozója</a:t>
            </a:r>
            <a:r>
              <a:rPr lang="hu-HU" sz="2000" dirty="0" smtClean="0"/>
              <a:t>.</a:t>
            </a:r>
          </a:p>
          <a:p>
            <a:pPr lvl="1"/>
            <a:r>
              <a:rPr lang="hu-HU" sz="2000" dirty="0" smtClean="0"/>
              <a:t>A Q:= {t| F(t)} lekérdezés eredménye az összes olyan</a:t>
            </a:r>
            <a:r>
              <a:rPr lang="hu-HU" sz="2000" i="1" dirty="0" smtClean="0"/>
              <a:t> </a:t>
            </a:r>
            <a:r>
              <a:rPr lang="hu-HU" sz="2000" dirty="0" smtClean="0"/>
              <a:t>t sor, amelyre F(t) IGAZ</a:t>
            </a:r>
            <a:r>
              <a:rPr lang="hu-HU" sz="2000" dirty="0" smtClean="0"/>
              <a:t>.</a:t>
            </a:r>
          </a:p>
          <a:p>
            <a:pPr lvl="1"/>
            <a:r>
              <a:rPr lang="hu-HU" sz="2000" dirty="0" smtClean="0"/>
              <a:t>A Q az F-ben szereplő predikátumokhoz tartozó igazságtáblákból egy relációt állít elő.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2"/>
            <a:endParaRPr lang="hu-HU" i="1" dirty="0" smtClean="0"/>
          </a:p>
          <a:p>
            <a:pPr lvl="1"/>
            <a:endParaRPr lang="hu-HU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TRC szemantikája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relációs algebra is táblákból táblát eredményez. Melyik tud többet?</a:t>
            </a:r>
          </a:p>
          <a:p>
            <a:r>
              <a:rPr lang="hu-HU" dirty="0" smtClean="0"/>
              <a:t>A relációs algebra összes kifejezése leírható </a:t>
            </a:r>
            <a:r>
              <a:rPr lang="hu-HU" dirty="0" err="1" smtClean="0"/>
              <a:t>TRC-ben</a:t>
            </a:r>
            <a:r>
              <a:rPr lang="hu-HU" dirty="0" smtClean="0"/>
              <a:t>: az alapműveleteket elég átírni:</a:t>
            </a:r>
          </a:p>
          <a:p>
            <a:pPr lvl="1"/>
            <a:r>
              <a:rPr lang="hu-HU" b="1" dirty="0" smtClean="0"/>
              <a:t>k × n-es konstanstáblának</a:t>
            </a:r>
            <a:r>
              <a:rPr lang="hu-HU" dirty="0" smtClean="0"/>
              <a:t> megfelelő DRC lekérdezés: {t(n)|((t(1)=c11)</a:t>
            </a:r>
            <a:r>
              <a:rPr lang="hu-HU" dirty="0" smtClean="0">
                <a:latin typeface="Symbol" pitchFamily="18" charset="2"/>
              </a:rPr>
              <a:t>Ù</a:t>
            </a:r>
            <a:r>
              <a:rPr lang="hu-HU" dirty="0" smtClean="0"/>
              <a:t>… </a:t>
            </a:r>
            <a:r>
              <a:rPr lang="hu-HU" dirty="0" smtClean="0">
                <a:latin typeface="Symbol" pitchFamily="18" charset="2"/>
              </a:rPr>
              <a:t>Ù</a:t>
            </a:r>
            <a:r>
              <a:rPr lang="hu-HU" dirty="0" smtClean="0"/>
              <a:t> (t(n)=c</a:t>
            </a:r>
            <a:r>
              <a:rPr lang="hu-HU" baseline="-25000" dirty="0" smtClean="0"/>
              <a:t>1n</a:t>
            </a:r>
            <a:r>
              <a:rPr lang="hu-HU" dirty="0" smtClean="0"/>
              <a:t>)) </a:t>
            </a:r>
            <a:r>
              <a:rPr lang="hu-HU" dirty="0" smtClean="0">
                <a:sym typeface="Symbol"/>
              </a:rPr>
              <a:t></a:t>
            </a:r>
            <a:r>
              <a:rPr lang="hu-HU" dirty="0" smtClean="0"/>
              <a:t>…</a:t>
            </a:r>
            <a:r>
              <a:rPr lang="hu-HU" dirty="0" smtClean="0">
                <a:sym typeface="Symbol"/>
              </a:rPr>
              <a:t> </a:t>
            </a:r>
            <a:r>
              <a:rPr lang="hu-HU" dirty="0" smtClean="0"/>
              <a:t>((t(1)= c</a:t>
            </a:r>
            <a:r>
              <a:rPr lang="hu-HU" baseline="-25000" dirty="0" smtClean="0"/>
              <a:t>k1</a:t>
            </a:r>
            <a:r>
              <a:rPr lang="hu-HU" dirty="0" smtClean="0"/>
              <a:t>)</a:t>
            </a:r>
            <a:r>
              <a:rPr lang="hu-HU" dirty="0" smtClean="0">
                <a:latin typeface="Symbol" pitchFamily="18" charset="2"/>
              </a:rPr>
              <a:t>Ù</a:t>
            </a:r>
            <a:r>
              <a:rPr lang="hu-HU" dirty="0" smtClean="0"/>
              <a:t>… </a:t>
            </a:r>
            <a:r>
              <a:rPr lang="hu-HU" dirty="0" smtClean="0">
                <a:latin typeface="Symbol" pitchFamily="18" charset="2"/>
              </a:rPr>
              <a:t>Ù</a:t>
            </a:r>
            <a:r>
              <a:rPr lang="hu-HU" dirty="0" smtClean="0"/>
              <a:t>(t(n)=</a:t>
            </a:r>
            <a:r>
              <a:rPr lang="hu-HU" dirty="0" err="1" smtClean="0"/>
              <a:t>c</a:t>
            </a:r>
            <a:r>
              <a:rPr lang="hu-HU" baseline="-25000" dirty="0" err="1" smtClean="0"/>
              <a:t>kn</a:t>
            </a:r>
            <a:r>
              <a:rPr lang="hu-HU" dirty="0" smtClean="0"/>
              <a:t>))}</a:t>
            </a:r>
            <a:r>
              <a:rPr lang="hu-HU" dirty="0" smtClean="0"/>
              <a:t>, </a:t>
            </a:r>
            <a:r>
              <a:rPr lang="hu-HU" dirty="0" smtClean="0"/>
              <a:t>ahol a </a:t>
            </a:r>
            <a:r>
              <a:rPr lang="hu-HU" dirty="0" err="1" smtClean="0"/>
              <a:t>c</a:t>
            </a:r>
            <a:r>
              <a:rPr lang="hu-HU" baseline="-25000" dirty="0" err="1" smtClean="0"/>
              <a:t>ij</a:t>
            </a:r>
            <a:r>
              <a:rPr lang="hu-HU" dirty="0" smtClean="0"/>
              <a:t> –k a konstanstábla sorának </a:t>
            </a:r>
            <a:r>
              <a:rPr lang="hu-HU" dirty="0" smtClean="0"/>
              <a:t>elemei</a:t>
            </a:r>
          </a:p>
          <a:p>
            <a:pPr lvl="1"/>
            <a:r>
              <a:rPr lang="hu-HU" dirty="0" smtClean="0"/>
              <a:t>Az r </a:t>
            </a:r>
            <a:r>
              <a:rPr lang="hu-HU" dirty="0" err="1" smtClean="0"/>
              <a:t>n-dimenziós</a:t>
            </a:r>
            <a:r>
              <a:rPr lang="hu-HU" dirty="0" smtClean="0"/>
              <a:t> relációs változónak megfelelő TRC lekérdezés: {t(n)|r(t</a:t>
            </a:r>
            <a:r>
              <a:rPr lang="hu-HU" dirty="0" smtClean="0"/>
              <a:t>)}</a:t>
            </a:r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relációs algebra és a </a:t>
            </a:r>
            <a:r>
              <a:rPr lang="hu-HU" dirty="0" smtClean="0"/>
              <a:t>TRC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sz="2000" dirty="0" smtClean="0"/>
              <a:t>Indukciót alkalmazunk a relációs algebrai kifejezésben szereplő műveletek száma szerint és az utolsó műveletet vizsgáljuk.</a:t>
            </a:r>
          </a:p>
          <a:p>
            <a:pPr lvl="1"/>
            <a:r>
              <a:rPr lang="hu-HU" sz="2000" dirty="0" smtClean="0"/>
              <a:t>A </a:t>
            </a:r>
            <a:r>
              <a:rPr lang="hu-HU" sz="2000" dirty="0" err="1" smtClean="0"/>
              <a:t>DRC-től</a:t>
            </a:r>
            <a:r>
              <a:rPr lang="hu-HU" sz="2000" dirty="0" smtClean="0"/>
              <a:t> eltérően </a:t>
            </a:r>
            <a:r>
              <a:rPr lang="hu-HU" sz="2000" b="1" dirty="0" smtClean="0"/>
              <a:t>most a szorzásnál is használunk kvantort</a:t>
            </a:r>
            <a:r>
              <a:rPr lang="hu-HU" sz="2000" dirty="0" smtClean="0"/>
              <a:t>, nemcsak a vetítésnél.</a:t>
            </a:r>
          </a:p>
          <a:p>
            <a:pPr lvl="1"/>
            <a:r>
              <a:rPr lang="hu-HU" sz="2000" dirty="0" smtClean="0"/>
              <a:t>Ha </a:t>
            </a:r>
            <a:r>
              <a:rPr lang="hu-HU" sz="2000" dirty="0" err="1" smtClean="0"/>
              <a:t>E</a:t>
            </a:r>
            <a:r>
              <a:rPr lang="hu-HU" sz="2000" baseline="-25000" dirty="0" err="1" smtClean="0"/>
              <a:t>i</a:t>
            </a:r>
            <a:r>
              <a:rPr lang="hu-HU" sz="2000" dirty="0" smtClean="0"/>
              <a:t> kifejezésnek </a:t>
            </a:r>
            <a:r>
              <a:rPr lang="hu-HU" sz="2000" dirty="0" err="1" smtClean="0"/>
              <a:t>TRC-ben</a:t>
            </a:r>
            <a:r>
              <a:rPr lang="hu-HU" sz="2000" dirty="0" smtClean="0"/>
              <a:t> F</a:t>
            </a:r>
            <a:r>
              <a:rPr lang="hu-HU" sz="2000" baseline="-25000" dirty="0" smtClean="0"/>
              <a:t>i</a:t>
            </a:r>
            <a:r>
              <a:rPr lang="hu-HU" sz="2000" dirty="0" smtClean="0"/>
              <a:t>(t) formula felel meg, (i=1,2), akkor</a:t>
            </a:r>
            <a:r>
              <a:rPr lang="hu-HU" sz="2000" dirty="0" smtClean="0"/>
              <a:t>:</a:t>
            </a:r>
          </a:p>
          <a:p>
            <a:pPr lvl="2"/>
            <a:r>
              <a:rPr lang="hu-HU" dirty="0" smtClean="0"/>
              <a:t>E</a:t>
            </a:r>
            <a:r>
              <a:rPr lang="hu-HU" baseline="-25000" dirty="0" smtClean="0"/>
              <a:t>1</a:t>
            </a:r>
            <a:r>
              <a:rPr lang="hu-HU" dirty="0" smtClean="0">
                <a:latin typeface="Symbol" pitchFamily="18" charset="2"/>
              </a:rPr>
              <a:t>È</a:t>
            </a:r>
            <a:r>
              <a:rPr lang="hu-HU" dirty="0" smtClean="0"/>
              <a:t>E</a:t>
            </a:r>
            <a:r>
              <a:rPr lang="hu-HU" baseline="-25000" dirty="0" smtClean="0"/>
              <a:t>2</a:t>
            </a:r>
            <a:r>
              <a:rPr lang="hu-HU" dirty="0" smtClean="0"/>
              <a:t> </a:t>
            </a:r>
            <a:r>
              <a:rPr lang="hu-HU" dirty="0" err="1" smtClean="0"/>
              <a:t>-nek</a:t>
            </a:r>
            <a:r>
              <a:rPr lang="hu-HU" dirty="0" smtClean="0"/>
              <a:t> {t|F</a:t>
            </a:r>
            <a:r>
              <a:rPr lang="hu-HU" baseline="-25000" dirty="0" smtClean="0"/>
              <a:t>1</a:t>
            </a:r>
            <a:r>
              <a:rPr lang="hu-HU" dirty="0" smtClean="0"/>
              <a:t>(t)</a:t>
            </a:r>
            <a:r>
              <a:rPr lang="hu-HU" dirty="0" smtClean="0">
                <a:latin typeface="Symbol" pitchFamily="18" charset="2"/>
              </a:rPr>
              <a:t>Ú</a:t>
            </a:r>
            <a:r>
              <a:rPr lang="hu-HU" dirty="0" smtClean="0"/>
              <a:t>F</a:t>
            </a:r>
            <a:r>
              <a:rPr lang="hu-HU" baseline="-25000" dirty="0" smtClean="0"/>
              <a:t>2</a:t>
            </a:r>
            <a:r>
              <a:rPr lang="hu-HU" dirty="0" smtClean="0"/>
              <a:t>(t</a:t>
            </a:r>
            <a:r>
              <a:rPr lang="hu-HU" dirty="0" smtClean="0"/>
              <a:t>)},</a:t>
            </a:r>
          </a:p>
          <a:p>
            <a:pPr lvl="2"/>
            <a:r>
              <a:rPr lang="hu-HU" dirty="0" smtClean="0"/>
              <a:t>E</a:t>
            </a:r>
            <a:r>
              <a:rPr lang="hu-HU" baseline="-25000" dirty="0" smtClean="0"/>
              <a:t>1</a:t>
            </a:r>
            <a:r>
              <a:rPr lang="hu-HU" dirty="0" smtClean="0"/>
              <a:t>–E</a:t>
            </a:r>
            <a:r>
              <a:rPr lang="hu-HU" baseline="-25000" dirty="0" smtClean="0"/>
              <a:t>2</a:t>
            </a:r>
            <a:r>
              <a:rPr lang="hu-HU" dirty="0" smtClean="0"/>
              <a:t> </a:t>
            </a:r>
            <a:r>
              <a:rPr lang="hu-HU" dirty="0" err="1" smtClean="0"/>
              <a:t>-nek</a:t>
            </a:r>
            <a:r>
              <a:rPr lang="hu-HU" dirty="0" smtClean="0"/>
              <a:t> {t|F</a:t>
            </a:r>
            <a:r>
              <a:rPr lang="hu-HU" baseline="-25000" dirty="0" smtClean="0"/>
              <a:t>1</a:t>
            </a:r>
            <a:r>
              <a:rPr lang="hu-HU" dirty="0" smtClean="0"/>
              <a:t>(t</a:t>
            </a:r>
            <a:r>
              <a:rPr lang="hu-HU" dirty="0" smtClean="0">
                <a:latin typeface="Symbol" pitchFamily="18" charset="2"/>
              </a:rPr>
              <a:t>)ÙØ</a:t>
            </a:r>
            <a:r>
              <a:rPr lang="hu-HU" dirty="0" smtClean="0"/>
              <a:t>F</a:t>
            </a:r>
            <a:r>
              <a:rPr lang="hu-HU" baseline="-25000" dirty="0" smtClean="0"/>
              <a:t>2</a:t>
            </a:r>
            <a:r>
              <a:rPr lang="hu-HU" dirty="0" smtClean="0"/>
              <a:t>(t)},</a:t>
            </a:r>
          </a:p>
          <a:p>
            <a:pPr lvl="2"/>
            <a:r>
              <a:rPr lang="hu-HU" dirty="0" smtClean="0">
                <a:latin typeface="Symbol" pitchFamily="18" charset="2"/>
              </a:rPr>
              <a:t>Õ</a:t>
            </a:r>
            <a:r>
              <a:rPr lang="hu-HU" baseline="-25000" dirty="0" smtClean="0"/>
              <a:t>$1</a:t>
            </a:r>
            <a:r>
              <a:rPr lang="hu-HU" dirty="0" smtClean="0"/>
              <a:t>,…,</a:t>
            </a:r>
            <a:r>
              <a:rPr lang="hu-HU" baseline="-25000" dirty="0" err="1" smtClean="0"/>
              <a:t>$k</a:t>
            </a:r>
            <a:r>
              <a:rPr lang="hu-HU" dirty="0" smtClean="0"/>
              <a:t>(E</a:t>
            </a:r>
            <a:r>
              <a:rPr lang="hu-HU" baseline="-25000" dirty="0" smtClean="0"/>
              <a:t>1</a:t>
            </a:r>
            <a:r>
              <a:rPr lang="hu-HU" dirty="0" smtClean="0"/>
              <a:t>)</a:t>
            </a:r>
            <a:r>
              <a:rPr lang="hu-HU" dirty="0" err="1" smtClean="0"/>
              <a:t>-nek</a:t>
            </a:r>
            <a:r>
              <a:rPr lang="hu-HU" dirty="0" smtClean="0"/>
              <a:t> {t(k)|</a:t>
            </a:r>
            <a:r>
              <a:rPr lang="hu-HU" dirty="0" err="1" smtClean="0">
                <a:latin typeface="Symbol" pitchFamily="18" charset="2"/>
              </a:rPr>
              <a:t>$</a:t>
            </a:r>
            <a:r>
              <a:rPr lang="hu-HU" dirty="0" err="1" smtClean="0"/>
              <a:t>u</a:t>
            </a:r>
            <a:r>
              <a:rPr lang="hu-HU" dirty="0" smtClean="0"/>
              <a:t>(n)((F</a:t>
            </a:r>
            <a:r>
              <a:rPr lang="hu-HU" baseline="-25000" dirty="0" smtClean="0"/>
              <a:t>1</a:t>
            </a:r>
            <a:r>
              <a:rPr lang="hu-HU" dirty="0" smtClean="0"/>
              <a:t>(u)</a:t>
            </a:r>
            <a:r>
              <a:rPr lang="hu-HU" dirty="0" err="1" smtClean="0">
                <a:latin typeface="Symbol" pitchFamily="18" charset="2"/>
              </a:rPr>
              <a:t>Ù</a:t>
            </a:r>
            <a:r>
              <a:rPr lang="hu-HU" dirty="0" err="1" smtClean="0"/>
              <a:t>t</a:t>
            </a:r>
            <a:r>
              <a:rPr lang="hu-HU" dirty="0" smtClean="0"/>
              <a:t>(1)=u(1)</a:t>
            </a:r>
            <a:r>
              <a:rPr lang="hu-HU" dirty="0" err="1" smtClean="0">
                <a:latin typeface="Symbol" pitchFamily="18" charset="2"/>
              </a:rPr>
              <a:t>Ù</a:t>
            </a:r>
            <a:r>
              <a:rPr lang="hu-HU" dirty="0" err="1" smtClean="0"/>
              <a:t>...</a:t>
            </a:r>
            <a:r>
              <a:rPr lang="hu-HU" dirty="0" err="1" smtClean="0">
                <a:latin typeface="Symbol" pitchFamily="18" charset="2"/>
              </a:rPr>
              <a:t>Ù</a:t>
            </a:r>
            <a:r>
              <a:rPr lang="hu-HU" dirty="0" err="1" smtClean="0"/>
              <a:t>t</a:t>
            </a:r>
            <a:r>
              <a:rPr lang="hu-HU" dirty="0" smtClean="0"/>
              <a:t>(k)=u(k))}, </a:t>
            </a:r>
          </a:p>
          <a:p>
            <a:pPr lvl="2"/>
            <a:r>
              <a:rPr lang="hu-HU" dirty="0" err="1" smtClean="0">
                <a:latin typeface="Symbol" pitchFamily="18" charset="2"/>
              </a:rPr>
              <a:t>s</a:t>
            </a:r>
            <a:r>
              <a:rPr lang="hu-HU" baseline="-25000" dirty="0" err="1" smtClean="0"/>
              <a:t>$i</a:t>
            </a:r>
            <a:r>
              <a:rPr lang="hu-HU" baseline="-25000" dirty="0" smtClean="0"/>
              <a:t></a:t>
            </a:r>
            <a:r>
              <a:rPr lang="hu-HU" baseline="-25000" dirty="0" err="1" smtClean="0"/>
              <a:t>$j</a:t>
            </a:r>
            <a:r>
              <a:rPr lang="hu-HU" baseline="-25000" dirty="0" smtClean="0"/>
              <a:t> </a:t>
            </a:r>
            <a:r>
              <a:rPr lang="hu-HU" dirty="0" smtClean="0"/>
              <a:t>(E</a:t>
            </a:r>
            <a:r>
              <a:rPr lang="hu-HU" baseline="-25000" dirty="0" smtClean="0"/>
              <a:t>1</a:t>
            </a:r>
            <a:r>
              <a:rPr lang="hu-HU" dirty="0" smtClean="0"/>
              <a:t>)</a:t>
            </a:r>
            <a:r>
              <a:rPr lang="hu-HU" dirty="0" err="1" smtClean="0"/>
              <a:t>-nek</a:t>
            </a:r>
            <a:r>
              <a:rPr lang="hu-HU" dirty="0" smtClean="0"/>
              <a:t> {t|F</a:t>
            </a:r>
            <a:r>
              <a:rPr lang="hu-HU" baseline="-25000" dirty="0" smtClean="0"/>
              <a:t>1</a:t>
            </a:r>
            <a:r>
              <a:rPr lang="hu-HU" dirty="0" smtClean="0"/>
              <a:t>(t)</a:t>
            </a:r>
            <a:r>
              <a:rPr lang="hu-HU" dirty="0" smtClean="0">
                <a:latin typeface="Symbol" pitchFamily="18" charset="2"/>
              </a:rPr>
              <a:t>Ù</a:t>
            </a:r>
            <a:r>
              <a:rPr lang="hu-HU" dirty="0" smtClean="0"/>
              <a:t>(t(i)</a:t>
            </a:r>
            <a:r>
              <a:rPr lang="hu-HU" dirty="0" err="1" smtClean="0">
                <a:latin typeface="Symbol" pitchFamily="18" charset="2"/>
              </a:rPr>
              <a:t>q</a:t>
            </a:r>
            <a:r>
              <a:rPr lang="hu-HU" dirty="0" err="1" smtClean="0"/>
              <a:t>t</a:t>
            </a:r>
            <a:r>
              <a:rPr lang="hu-HU" dirty="0" smtClean="0"/>
              <a:t>(j))},</a:t>
            </a:r>
          </a:p>
          <a:p>
            <a:pPr lvl="2"/>
            <a:r>
              <a:rPr lang="hu-HU" dirty="0" err="1" smtClean="0">
                <a:latin typeface="Symbol" pitchFamily="18" charset="2"/>
              </a:rPr>
              <a:t>s</a:t>
            </a:r>
            <a:r>
              <a:rPr lang="hu-HU" baseline="-25000" dirty="0" err="1" smtClean="0"/>
              <a:t>$i</a:t>
            </a:r>
            <a:r>
              <a:rPr lang="hu-HU" baseline="-25000" dirty="0" smtClean="0"/>
              <a:t> </a:t>
            </a:r>
            <a:r>
              <a:rPr lang="hu-HU" dirty="0" smtClean="0"/>
              <a:t>c (E</a:t>
            </a:r>
            <a:r>
              <a:rPr lang="hu-HU" baseline="-25000" dirty="0" smtClean="0"/>
              <a:t>1</a:t>
            </a:r>
            <a:r>
              <a:rPr lang="hu-HU" dirty="0" smtClean="0"/>
              <a:t>)</a:t>
            </a:r>
            <a:r>
              <a:rPr lang="hu-HU" dirty="0" err="1" smtClean="0"/>
              <a:t>-nek</a:t>
            </a:r>
            <a:r>
              <a:rPr lang="hu-HU" dirty="0" smtClean="0"/>
              <a:t> {t|F</a:t>
            </a:r>
            <a:r>
              <a:rPr lang="hu-HU" baseline="-25000" dirty="0" smtClean="0"/>
              <a:t>1</a:t>
            </a:r>
            <a:r>
              <a:rPr lang="hu-HU" dirty="0" smtClean="0"/>
              <a:t>(t)</a:t>
            </a:r>
            <a:r>
              <a:rPr lang="hu-HU" dirty="0" smtClean="0">
                <a:latin typeface="Symbol" pitchFamily="18" charset="2"/>
              </a:rPr>
              <a:t>Ù</a:t>
            </a:r>
            <a:r>
              <a:rPr lang="hu-HU" dirty="0" smtClean="0"/>
              <a:t>(t(i)</a:t>
            </a:r>
            <a:r>
              <a:rPr lang="hu-HU" dirty="0" err="1" smtClean="0">
                <a:latin typeface="Symbol" pitchFamily="18" charset="2"/>
              </a:rPr>
              <a:t>q</a:t>
            </a:r>
            <a:r>
              <a:rPr lang="hu-HU" dirty="0" err="1" smtClean="0"/>
              <a:t>c</a:t>
            </a:r>
            <a:r>
              <a:rPr lang="hu-HU" dirty="0" smtClean="0"/>
              <a:t>)} felel meg.</a:t>
            </a:r>
          </a:p>
          <a:p>
            <a:pPr lvl="2"/>
            <a:endParaRPr lang="hu-HU" dirty="0" smtClean="0"/>
          </a:p>
          <a:p>
            <a:pPr lvl="2"/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relációs algebra és a </a:t>
            </a:r>
            <a:r>
              <a:rPr lang="hu-HU" dirty="0" smtClean="0"/>
              <a:t>TRC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sz="2000" dirty="0" smtClean="0"/>
              <a:t>Megjegyzés: Minden relációs algebrai kifejezés ekvivalens egy olyannal, amelyben már csak atomi összehasonlítások </a:t>
            </a:r>
            <a:r>
              <a:rPr lang="hu-HU" sz="2000" dirty="0" smtClean="0"/>
              <a:t>szerepelnek</a:t>
            </a:r>
          </a:p>
          <a:p>
            <a:pPr lvl="1"/>
            <a:r>
              <a:rPr lang="hu-HU" dirty="0" smtClean="0"/>
              <a:t>Ha E</a:t>
            </a:r>
            <a:r>
              <a:rPr lang="hu-HU" baseline="-25000" dirty="0" smtClean="0"/>
              <a:t>1</a:t>
            </a:r>
            <a:r>
              <a:rPr lang="hu-HU" dirty="0" smtClean="0"/>
              <a:t>-nek </a:t>
            </a:r>
            <a:r>
              <a:rPr lang="hu-HU" dirty="0" err="1" smtClean="0"/>
              <a:t>TRC-ben</a:t>
            </a:r>
            <a:r>
              <a:rPr lang="hu-HU" dirty="0" smtClean="0"/>
              <a:t> F</a:t>
            </a:r>
            <a:r>
              <a:rPr lang="hu-HU" baseline="-25000" dirty="0" smtClean="0"/>
              <a:t>1</a:t>
            </a:r>
            <a:r>
              <a:rPr lang="hu-HU" dirty="0" smtClean="0"/>
              <a:t>(u(n)), E</a:t>
            </a:r>
            <a:r>
              <a:rPr lang="hu-HU" baseline="-25000" dirty="0" smtClean="0"/>
              <a:t>2</a:t>
            </a:r>
            <a:r>
              <a:rPr lang="hu-HU" dirty="0" smtClean="0"/>
              <a:t>-nek F</a:t>
            </a:r>
            <a:r>
              <a:rPr lang="hu-HU" baseline="-25000" dirty="0" smtClean="0"/>
              <a:t>2</a:t>
            </a:r>
            <a:r>
              <a:rPr lang="hu-HU" dirty="0" smtClean="0"/>
              <a:t>(v(m)) felel meg, akkor E</a:t>
            </a:r>
            <a:r>
              <a:rPr lang="hu-HU" baseline="-25000" dirty="0" smtClean="0"/>
              <a:t>1</a:t>
            </a:r>
            <a:r>
              <a:rPr lang="hu-HU" sz="2100" dirty="0" smtClean="0">
                <a:latin typeface="Symbol" pitchFamily="18" charset="2"/>
              </a:rPr>
              <a:t>´</a:t>
            </a:r>
            <a:r>
              <a:rPr lang="hu-HU" dirty="0" smtClean="0"/>
              <a:t>E</a:t>
            </a:r>
            <a:r>
              <a:rPr lang="hu-HU" baseline="-25000" dirty="0" smtClean="0"/>
              <a:t>2</a:t>
            </a:r>
            <a:r>
              <a:rPr lang="hu-HU" dirty="0" smtClean="0"/>
              <a:t>-nek {t(n+m)|</a:t>
            </a:r>
            <a:r>
              <a:rPr lang="hu-HU" sz="2100" dirty="0" err="1" smtClean="0">
                <a:latin typeface="Symbol" pitchFamily="18" charset="2"/>
              </a:rPr>
              <a:t>$</a:t>
            </a:r>
            <a:r>
              <a:rPr lang="hu-HU" dirty="0" err="1" smtClean="0"/>
              <a:t>u</a:t>
            </a:r>
            <a:r>
              <a:rPr lang="hu-HU" dirty="0" smtClean="0"/>
              <a:t>(n)</a:t>
            </a:r>
            <a:r>
              <a:rPr lang="hu-HU" sz="2100" dirty="0" err="1" smtClean="0">
                <a:latin typeface="Symbol" pitchFamily="18" charset="2"/>
              </a:rPr>
              <a:t>$</a:t>
            </a:r>
            <a:r>
              <a:rPr lang="hu-HU" dirty="0" err="1" smtClean="0"/>
              <a:t>v</a:t>
            </a:r>
            <a:r>
              <a:rPr lang="hu-HU" dirty="0" smtClean="0"/>
              <a:t>(m)(F1(u)</a:t>
            </a:r>
            <a:r>
              <a:rPr lang="hu-HU" sz="2100" dirty="0" smtClean="0">
                <a:latin typeface="Symbol" pitchFamily="18" charset="2"/>
              </a:rPr>
              <a:t>Ù</a:t>
            </a:r>
            <a:r>
              <a:rPr lang="hu-HU" dirty="0" smtClean="0"/>
              <a:t>F2(v)</a:t>
            </a:r>
            <a:r>
              <a:rPr lang="hu-HU" sz="2100" dirty="0" err="1" smtClean="0">
                <a:latin typeface="Symbol" pitchFamily="18" charset="2"/>
              </a:rPr>
              <a:t>Ù</a:t>
            </a:r>
            <a:r>
              <a:rPr lang="hu-HU" dirty="0" err="1" smtClean="0"/>
              <a:t>t</a:t>
            </a:r>
            <a:r>
              <a:rPr lang="hu-HU" dirty="0" smtClean="0"/>
              <a:t>(1)=u(1)</a:t>
            </a:r>
            <a:r>
              <a:rPr lang="hu-HU" sz="2100" dirty="0" err="1" smtClean="0">
                <a:latin typeface="Symbol" pitchFamily="18" charset="2"/>
              </a:rPr>
              <a:t>Ù</a:t>
            </a:r>
            <a:r>
              <a:rPr lang="hu-HU" dirty="0" err="1" smtClean="0"/>
              <a:t>...</a:t>
            </a:r>
            <a:r>
              <a:rPr lang="hu-HU" sz="2100" dirty="0" err="1" smtClean="0">
                <a:latin typeface="Symbol" pitchFamily="18" charset="2"/>
              </a:rPr>
              <a:t>Ù</a:t>
            </a:r>
            <a:r>
              <a:rPr lang="hu-HU" dirty="0" err="1" smtClean="0"/>
              <a:t>t</a:t>
            </a:r>
            <a:r>
              <a:rPr lang="hu-HU" dirty="0" smtClean="0"/>
              <a:t>(n)=u(n)</a:t>
            </a:r>
            <a:r>
              <a:rPr lang="hu-HU" sz="2100" dirty="0" err="1" smtClean="0">
                <a:latin typeface="Symbol" pitchFamily="18" charset="2"/>
              </a:rPr>
              <a:t>Ù</a:t>
            </a:r>
            <a:r>
              <a:rPr lang="hu-HU" dirty="0" err="1" smtClean="0"/>
              <a:t>t</a:t>
            </a:r>
            <a:r>
              <a:rPr lang="hu-HU" dirty="0" smtClean="0"/>
              <a:t>(</a:t>
            </a:r>
            <a:r>
              <a:rPr lang="hu-HU" dirty="0" err="1" smtClean="0"/>
              <a:t>n</a:t>
            </a:r>
            <a:r>
              <a:rPr lang="hu-HU" dirty="0" smtClean="0"/>
              <a:t>+1)=v(1)</a:t>
            </a:r>
            <a:r>
              <a:rPr lang="hu-HU" sz="2100" dirty="0" err="1" smtClean="0">
                <a:latin typeface="Symbol" pitchFamily="18" charset="2"/>
              </a:rPr>
              <a:t>Ù</a:t>
            </a:r>
            <a:r>
              <a:rPr lang="hu-HU" dirty="0" err="1" smtClean="0"/>
              <a:t>...</a:t>
            </a:r>
            <a:r>
              <a:rPr lang="hu-HU" sz="2100" dirty="0" err="1" smtClean="0">
                <a:latin typeface="Symbol" pitchFamily="18" charset="2"/>
              </a:rPr>
              <a:t>Ù</a:t>
            </a:r>
            <a:r>
              <a:rPr lang="hu-HU" dirty="0" err="1" smtClean="0"/>
              <a:t>t</a:t>
            </a:r>
            <a:r>
              <a:rPr lang="hu-HU" dirty="0" smtClean="0"/>
              <a:t>(n+m)=v(m))} felel meg. </a:t>
            </a:r>
            <a:endParaRPr lang="hu-HU" dirty="0" smtClean="0"/>
          </a:p>
          <a:p>
            <a:r>
              <a:rPr lang="hu-HU" sz="2800" b="1" dirty="0" smtClean="0"/>
              <a:t>Példa:</a:t>
            </a:r>
            <a:r>
              <a:rPr lang="hu-HU" sz="6600" b="1" dirty="0" smtClean="0"/>
              <a:t> </a:t>
            </a:r>
            <a:r>
              <a:rPr lang="hu-HU" sz="2800" dirty="0" smtClean="0"/>
              <a:t>r(x,y</a:t>
            </a:r>
            <a:r>
              <a:rPr lang="hu-HU" sz="2800" dirty="0" smtClean="0"/>
              <a:t>)¸s(y) hányadosnak milyen TRC lekérdezés felel meg</a:t>
            </a:r>
            <a:r>
              <a:rPr lang="hu-HU" sz="2800" dirty="0" smtClean="0"/>
              <a:t>? </a:t>
            </a:r>
            <a:r>
              <a:rPr lang="hu-HU" sz="2800" dirty="0" smtClean="0">
                <a:latin typeface="Arabic Typesetting" pitchFamily="66" charset="-78"/>
                <a:cs typeface="Arabic Typesetting" pitchFamily="66" charset="-78"/>
              </a:rPr>
              <a:t>(jegyzet 10. oldal)</a:t>
            </a:r>
            <a:endParaRPr lang="hu-HU" sz="6600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2"/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relációs algebra és a </a:t>
            </a:r>
            <a:r>
              <a:rPr lang="hu-HU" dirty="0" smtClean="0"/>
              <a:t>TRC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400" dirty="0" smtClean="0"/>
              <a:t>A formulák részformulái közül az F</a:t>
            </a:r>
            <a:r>
              <a:rPr lang="hu-HU" sz="2400" baseline="-25000" dirty="0" smtClean="0"/>
              <a:t>1</a:t>
            </a:r>
            <a:r>
              <a:rPr lang="hu-HU" sz="2400" dirty="0" smtClean="0">
                <a:latin typeface="Symbol" pitchFamily="18" charset="2"/>
              </a:rPr>
              <a:t>Ù</a:t>
            </a:r>
            <a:r>
              <a:rPr lang="hu-HU" sz="2400" dirty="0" smtClean="0"/>
              <a:t>… </a:t>
            </a:r>
            <a:r>
              <a:rPr lang="hu-HU" sz="2400" dirty="0" smtClean="0">
                <a:latin typeface="Symbol" pitchFamily="18" charset="2"/>
              </a:rPr>
              <a:t>Ù</a:t>
            </a:r>
            <a:r>
              <a:rPr lang="hu-HU" sz="2400" dirty="0" smtClean="0"/>
              <a:t> </a:t>
            </a:r>
            <a:r>
              <a:rPr lang="hu-HU" sz="2400" dirty="0" err="1" smtClean="0"/>
              <a:t>F</a:t>
            </a:r>
            <a:r>
              <a:rPr lang="hu-HU" sz="2400" baseline="-25000" dirty="0" err="1" smtClean="0"/>
              <a:t>k</a:t>
            </a:r>
            <a:r>
              <a:rPr lang="hu-HU" sz="2400" baseline="-25000" dirty="0" smtClean="0"/>
              <a:t> </a:t>
            </a:r>
            <a:r>
              <a:rPr lang="hu-HU" sz="2400" dirty="0" smtClean="0"/>
              <a:t>típusúakat (valamilyen zárójelezést véve) </a:t>
            </a:r>
            <a:r>
              <a:rPr lang="hu-HU" sz="2400" dirty="0" err="1" smtClean="0"/>
              <a:t>konjunkciós</a:t>
            </a:r>
            <a:r>
              <a:rPr lang="hu-HU" sz="2400" dirty="0" smtClean="0"/>
              <a:t> láncnak hívjuk.</a:t>
            </a:r>
          </a:p>
          <a:p>
            <a:pPr lvl="0"/>
            <a:r>
              <a:rPr lang="hu-HU" sz="2400" dirty="0" smtClean="0"/>
              <a:t>Algoritmussal meghatározhatjuk a maximális </a:t>
            </a:r>
            <a:r>
              <a:rPr lang="hu-HU" sz="2400" dirty="0" err="1" smtClean="0"/>
              <a:t>konjunkciós</a:t>
            </a:r>
            <a:r>
              <a:rPr lang="hu-HU" sz="2400" dirty="0" smtClean="0"/>
              <a:t> láncokat.</a:t>
            </a:r>
          </a:p>
          <a:p>
            <a:pPr lvl="0"/>
            <a:r>
              <a:rPr lang="hu-HU" sz="2400" dirty="0" smtClean="0"/>
              <a:t>A teljes formula is maximális </a:t>
            </a:r>
            <a:r>
              <a:rPr lang="hu-HU" sz="2400" dirty="0" err="1" smtClean="0"/>
              <a:t>konjunkciós</a:t>
            </a:r>
            <a:r>
              <a:rPr lang="hu-HU" sz="2400" dirty="0" smtClean="0"/>
              <a:t> lánc k=1 választással.</a:t>
            </a:r>
          </a:p>
          <a:p>
            <a:pPr lvl="0"/>
            <a:r>
              <a:rPr lang="hu-HU" sz="2400" dirty="0" smtClean="0"/>
              <a:t>Minden részformulának algoritmussal meghatározhatjuk a szabad változóit</a:t>
            </a:r>
            <a:r>
              <a:rPr lang="hu-HU" sz="2400" dirty="0" smtClean="0"/>
              <a:t>.</a:t>
            </a:r>
          </a:p>
          <a:p>
            <a:pPr lvl="0"/>
            <a:r>
              <a:rPr lang="hu-HU" sz="2400" dirty="0" smtClean="0"/>
              <a:t>Példa: hányadosnak megfelelő formula maximális </a:t>
            </a:r>
            <a:r>
              <a:rPr lang="hu-HU" sz="2400" dirty="0" err="1" smtClean="0"/>
              <a:t>konjunkciós</a:t>
            </a:r>
            <a:r>
              <a:rPr lang="hu-HU" sz="2400" dirty="0" smtClean="0"/>
              <a:t> láncai </a:t>
            </a:r>
            <a:r>
              <a:rPr lang="hu-HU" sz="2400" dirty="0" smtClean="0">
                <a:latin typeface="Arabic Typesetting" pitchFamily="66" charset="-78"/>
                <a:cs typeface="Arabic Typesetting" pitchFamily="66" charset="-78"/>
              </a:rPr>
              <a:t>(jegyzet </a:t>
            </a:r>
            <a:r>
              <a:rPr lang="hu-HU" sz="2400" dirty="0" smtClean="0">
                <a:latin typeface="Arabic Typesetting" pitchFamily="66" charset="-78"/>
                <a:cs typeface="Arabic Typesetting" pitchFamily="66" charset="-78"/>
              </a:rPr>
              <a:t>11-12. </a:t>
            </a:r>
            <a:r>
              <a:rPr lang="hu-HU" sz="2400" dirty="0" smtClean="0">
                <a:latin typeface="Arabic Typesetting" pitchFamily="66" charset="-78"/>
                <a:cs typeface="Arabic Typesetting" pitchFamily="66" charset="-78"/>
              </a:rPr>
              <a:t>oldal)</a:t>
            </a:r>
            <a:endParaRPr lang="hu-HU" sz="2400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Maximális </a:t>
            </a:r>
            <a:r>
              <a:rPr lang="hu-HU" dirty="0" err="1" smtClean="0"/>
              <a:t>konjunkciós</a:t>
            </a:r>
            <a:r>
              <a:rPr lang="hu-HU" dirty="0" smtClean="0"/>
              <a:t> láncok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TRC-ben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{t| </a:t>
            </a:r>
            <a:r>
              <a:rPr lang="hu-HU" dirty="0" err="1" smtClean="0">
                <a:latin typeface="Symbol" pitchFamily="18" charset="2"/>
              </a:rPr>
              <a:t>Ø</a:t>
            </a:r>
            <a:r>
              <a:rPr lang="hu-HU" dirty="0" err="1" smtClean="0"/>
              <a:t>p</a:t>
            </a:r>
            <a:r>
              <a:rPr lang="hu-HU" dirty="0" smtClean="0"/>
              <a:t>(</a:t>
            </a:r>
            <a:r>
              <a:rPr lang="hu-HU" dirty="0" err="1" smtClean="0"/>
              <a:t>t</a:t>
            </a:r>
            <a:r>
              <a:rPr lang="hu-HU" dirty="0" smtClean="0"/>
              <a:t>)} lekérdezés véges relációból végtelen relációt eredményezhet, ha a sorváltozók komponensei végtelen tartományból vehetik fel az értékeiket. Relációs algebrában véges táblákat lekérdezve véges táblákat kapunk, így a relációs algebra valódi része a </a:t>
            </a:r>
            <a:r>
              <a:rPr lang="hu-HU" dirty="0" err="1" smtClean="0"/>
              <a:t>TRC-nek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TRC és végtelen relációk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Melyek azok a lekérdezések </a:t>
            </a:r>
            <a:r>
              <a:rPr lang="hu-HU" dirty="0" err="1" smtClean="0"/>
              <a:t>TRC-ben</a:t>
            </a:r>
            <a:r>
              <a:rPr lang="hu-HU" dirty="0" smtClean="0"/>
              <a:t>, amelyek nem függenek a változók tartományaitól, melyek azok, amelyek függenek?</a:t>
            </a:r>
          </a:p>
          <a:p>
            <a:pPr lvl="1"/>
            <a:r>
              <a:rPr lang="hu-HU" b="1" dirty="0" smtClean="0"/>
              <a:t>DOM(F)</a:t>
            </a:r>
            <a:r>
              <a:rPr lang="hu-HU" dirty="0" smtClean="0"/>
              <a:t>:={az F-ben szereplő konstansok és az F-ben szereplő predikátumok igazságtábláiban szereplő értékek}</a:t>
            </a:r>
          </a:p>
          <a:p>
            <a:pPr lvl="1"/>
            <a:r>
              <a:rPr lang="hu-HU" dirty="0" smtClean="0"/>
              <a:t>DOM(F) kifejezhető relációs algebrában, például F(t(2)):= p(t) </a:t>
            </a:r>
            <a:r>
              <a:rPr lang="hu-HU" dirty="0" smtClean="0">
                <a:latin typeface="Symbol" pitchFamily="18" charset="2"/>
              </a:rPr>
              <a:t>Ú</a:t>
            </a:r>
            <a:r>
              <a:rPr lang="hu-HU" dirty="0" smtClean="0"/>
              <a:t> t(2)=3 esetén </a:t>
            </a:r>
            <a:br>
              <a:rPr lang="hu-HU" dirty="0" smtClean="0"/>
            </a:br>
            <a:r>
              <a:rPr lang="hu-HU" dirty="0" smtClean="0"/>
              <a:t>     DOM(F)=</a:t>
            </a:r>
            <a:r>
              <a:rPr lang="hu-HU" dirty="0" smtClean="0">
                <a:latin typeface="Symbol" pitchFamily="18" charset="2"/>
              </a:rPr>
              <a:t>Õ</a:t>
            </a:r>
            <a:r>
              <a:rPr lang="hu-HU" sz="2400" baseline="-25000" dirty="0" smtClean="0"/>
              <a:t>$1</a:t>
            </a:r>
            <a:r>
              <a:rPr lang="hu-HU" dirty="0" smtClean="0"/>
              <a:t> (P)</a:t>
            </a:r>
            <a:r>
              <a:rPr lang="hu-HU" dirty="0" smtClean="0">
                <a:latin typeface="Symbol" pitchFamily="18" charset="2"/>
              </a:rPr>
              <a:t>ÈÕ</a:t>
            </a:r>
            <a:r>
              <a:rPr lang="hu-HU" sz="2400" baseline="-25000" dirty="0" smtClean="0"/>
              <a:t>$2</a:t>
            </a:r>
            <a:r>
              <a:rPr lang="hu-HU" dirty="0" smtClean="0"/>
              <a:t> (P)</a:t>
            </a:r>
            <a:r>
              <a:rPr lang="hu-HU" dirty="0" smtClean="0">
                <a:latin typeface="Symbol" pitchFamily="18" charset="2"/>
              </a:rPr>
              <a:t>È</a:t>
            </a:r>
            <a:r>
              <a:rPr lang="hu-HU" dirty="0" smtClean="0"/>
              <a:t>{3}</a:t>
            </a:r>
          </a:p>
          <a:p>
            <a:pPr lvl="1"/>
            <a:r>
              <a:rPr lang="hu-HU" dirty="0" smtClean="0"/>
              <a:t>Tartományfüggőséget okozhat a negáció és a kvantorok használata, de a </a:t>
            </a:r>
            <a:r>
              <a:rPr lang="hu-HU" dirty="0" err="1" smtClean="0"/>
              <a:t>diszjunkció</a:t>
            </a:r>
            <a:r>
              <a:rPr lang="hu-HU" dirty="0" smtClean="0"/>
              <a:t> is.</a:t>
            </a:r>
          </a:p>
          <a:p>
            <a:pPr lvl="1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Tartományfüggetlenség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+mj-lt"/>
              </a:rPr>
              <a:t>Domain </a:t>
            </a:r>
            <a:r>
              <a:rPr lang="hu-HU" dirty="0" err="1" smtClean="0">
                <a:latin typeface="+mj-lt"/>
              </a:rPr>
              <a:t>Relational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Calculus</a:t>
            </a:r>
            <a:endParaRPr lang="hu-HU" dirty="0" smtClean="0">
              <a:latin typeface="+mj-lt"/>
            </a:endParaRPr>
          </a:p>
          <a:p>
            <a:r>
              <a:rPr lang="hu-HU" dirty="0" smtClean="0">
                <a:latin typeface="+mj-lt"/>
                <a:cs typeface="Arial" pitchFamily="34" charset="0"/>
              </a:rPr>
              <a:t>Jelölések:</a:t>
            </a:r>
          </a:p>
          <a:p>
            <a:pPr lvl="1"/>
            <a:r>
              <a:rPr lang="hu-HU" dirty="0" smtClean="0">
                <a:latin typeface="+mj-lt"/>
                <a:cs typeface="Arial" pitchFamily="34" charset="0"/>
              </a:rPr>
              <a:t>Változók: </a:t>
            </a:r>
            <a:r>
              <a:rPr lang="hu-HU" i="1" dirty="0" smtClean="0">
                <a:latin typeface="+mj-lt"/>
                <a:cs typeface="Arial" pitchFamily="34" charset="0"/>
              </a:rPr>
              <a:t>x</a:t>
            </a:r>
            <a:r>
              <a:rPr lang="hu-HU" i="1" baseline="-25000" dirty="0" smtClean="0">
                <a:latin typeface="+mj-lt"/>
                <a:cs typeface="Arial" pitchFamily="34" charset="0"/>
              </a:rPr>
              <a:t>1</a:t>
            </a:r>
            <a:r>
              <a:rPr lang="hu-HU" i="1" dirty="0" smtClean="0">
                <a:latin typeface="+mj-lt"/>
                <a:cs typeface="Arial" pitchFamily="34" charset="0"/>
              </a:rPr>
              <a:t>, x</a:t>
            </a:r>
            <a:r>
              <a:rPr lang="hu-HU" i="1" baseline="-25000" dirty="0" smtClean="0">
                <a:latin typeface="+mj-lt"/>
                <a:cs typeface="Arial" pitchFamily="34" charset="0"/>
              </a:rPr>
              <a:t>2</a:t>
            </a:r>
            <a:r>
              <a:rPr lang="hu-HU" i="1" dirty="0" smtClean="0">
                <a:latin typeface="+mj-lt"/>
                <a:cs typeface="Arial" pitchFamily="34" charset="0"/>
              </a:rPr>
              <a:t>,…</a:t>
            </a:r>
          </a:p>
          <a:p>
            <a:pPr lvl="1"/>
            <a:r>
              <a:rPr lang="hu-HU" dirty="0" smtClean="0">
                <a:latin typeface="+mj-lt"/>
                <a:cs typeface="Arial" pitchFamily="34" charset="0"/>
              </a:rPr>
              <a:t>Konstansok: </a:t>
            </a:r>
            <a:r>
              <a:rPr lang="hu-HU" i="1" dirty="0" smtClean="0">
                <a:latin typeface="+mj-lt"/>
                <a:cs typeface="Arial" pitchFamily="34" charset="0"/>
              </a:rPr>
              <a:t>c</a:t>
            </a:r>
            <a:r>
              <a:rPr lang="hu-HU" i="1" baseline="-25000" dirty="0" smtClean="0">
                <a:latin typeface="+mj-lt"/>
                <a:cs typeface="Arial" pitchFamily="34" charset="0"/>
              </a:rPr>
              <a:t>1</a:t>
            </a:r>
            <a:r>
              <a:rPr lang="hu-HU" i="1" dirty="0" smtClean="0">
                <a:latin typeface="+mj-lt"/>
                <a:cs typeface="Arial" pitchFamily="34" charset="0"/>
              </a:rPr>
              <a:t>, c</a:t>
            </a:r>
            <a:r>
              <a:rPr lang="hu-HU" i="1" baseline="-25000" dirty="0" smtClean="0">
                <a:latin typeface="+mj-lt"/>
                <a:cs typeface="Arial" pitchFamily="34" charset="0"/>
              </a:rPr>
              <a:t>2</a:t>
            </a:r>
            <a:r>
              <a:rPr lang="hu-HU" i="1" dirty="0" smtClean="0">
                <a:latin typeface="+mj-lt"/>
                <a:cs typeface="Arial" pitchFamily="34" charset="0"/>
              </a:rPr>
              <a:t>,…</a:t>
            </a:r>
          </a:p>
          <a:p>
            <a:pPr lvl="1"/>
            <a:r>
              <a:rPr lang="hu-HU" dirty="0" smtClean="0">
                <a:latin typeface="+mj-lt"/>
                <a:cs typeface="Arial" pitchFamily="34" charset="0"/>
              </a:rPr>
              <a:t>Predikátumszimbólumok: </a:t>
            </a:r>
            <a:r>
              <a:rPr lang="hu-HU" i="1" dirty="0" smtClean="0">
                <a:latin typeface="+mj-lt"/>
                <a:cs typeface="Arial" pitchFamily="34" charset="0"/>
              </a:rPr>
              <a:t>p, q,… </a:t>
            </a:r>
          </a:p>
          <a:p>
            <a:pPr lvl="1"/>
            <a:r>
              <a:rPr lang="hu-HU" dirty="0" smtClean="0">
                <a:latin typeface="+mj-lt"/>
                <a:cs typeface="Arial" pitchFamily="34" charset="0"/>
              </a:rPr>
              <a:t>Termek: </a:t>
            </a:r>
            <a:r>
              <a:rPr lang="hu-HU" i="1" dirty="0" smtClean="0">
                <a:latin typeface="+mj-lt"/>
                <a:cs typeface="Arial" pitchFamily="34" charset="0"/>
              </a:rPr>
              <a:t>t</a:t>
            </a:r>
            <a:r>
              <a:rPr lang="hu-HU" i="1" baseline="-25000" dirty="0" smtClean="0">
                <a:latin typeface="+mj-lt"/>
                <a:cs typeface="Arial" pitchFamily="34" charset="0"/>
              </a:rPr>
              <a:t>1</a:t>
            </a:r>
            <a:r>
              <a:rPr lang="hu-HU" i="1" dirty="0" smtClean="0">
                <a:latin typeface="+mj-lt"/>
                <a:cs typeface="Arial" pitchFamily="34" charset="0"/>
              </a:rPr>
              <a:t>, t</a:t>
            </a:r>
            <a:r>
              <a:rPr lang="hu-HU" i="1" baseline="-25000" dirty="0" smtClean="0">
                <a:latin typeface="+mj-lt"/>
                <a:cs typeface="Arial" pitchFamily="34" charset="0"/>
              </a:rPr>
              <a:t>2</a:t>
            </a:r>
            <a:r>
              <a:rPr lang="hu-HU" i="1" dirty="0" smtClean="0">
                <a:latin typeface="+mj-lt"/>
                <a:cs typeface="Arial" pitchFamily="34" charset="0"/>
              </a:rPr>
              <a:t>, .. </a:t>
            </a:r>
            <a:r>
              <a:rPr lang="hu-HU" dirty="0" smtClean="0">
                <a:latin typeface="+mj-lt"/>
                <a:cs typeface="Arial" pitchFamily="34" charset="0"/>
              </a:rPr>
              <a:t>(ahol t</a:t>
            </a:r>
            <a:r>
              <a:rPr lang="hu-HU" baseline="-25000" dirty="0" smtClean="0">
                <a:latin typeface="+mj-lt"/>
                <a:cs typeface="Arial" pitchFamily="34" charset="0"/>
              </a:rPr>
              <a:t>i</a:t>
            </a:r>
            <a:r>
              <a:rPr lang="hu-HU" dirty="0" smtClean="0">
                <a:latin typeface="+mj-lt"/>
                <a:cs typeface="Arial" pitchFamily="34" charset="0"/>
              </a:rPr>
              <a:t> változó vagy konstans)</a:t>
            </a:r>
          </a:p>
          <a:p>
            <a:pPr lvl="1"/>
            <a:r>
              <a:rPr lang="hu-HU" dirty="0" smtClean="0">
                <a:latin typeface="+mj-lt"/>
                <a:cs typeface="Arial" pitchFamily="34" charset="0"/>
              </a:rPr>
              <a:t>Formulák:</a:t>
            </a:r>
          </a:p>
          <a:p>
            <a:pPr lvl="2"/>
            <a:r>
              <a:rPr lang="hu-HU" b="1" dirty="0" smtClean="0">
                <a:latin typeface="+mj-lt"/>
                <a:cs typeface="Arial" pitchFamily="34" charset="0"/>
              </a:rPr>
              <a:t>x </a:t>
            </a:r>
            <a:r>
              <a:rPr lang="hu-HU" b="1" dirty="0" smtClean="0">
                <a:latin typeface="+mj-lt"/>
                <a:cs typeface="Arial" pitchFamily="34" charset="0"/>
                <a:sym typeface="Symbol"/>
              </a:rPr>
              <a:t> </a:t>
            </a:r>
            <a:r>
              <a:rPr lang="hu-HU" b="1" dirty="0" smtClean="0">
                <a:latin typeface="+mj-lt"/>
                <a:cs typeface="Arial" pitchFamily="34" charset="0"/>
              </a:rPr>
              <a:t>y</a:t>
            </a:r>
            <a:r>
              <a:rPr lang="hu-HU" dirty="0" smtClean="0">
                <a:latin typeface="+mj-lt"/>
                <a:cs typeface="Arial" pitchFamily="34" charset="0"/>
              </a:rPr>
              <a:t>, illetve </a:t>
            </a:r>
            <a:r>
              <a:rPr lang="hu-HU" b="1" dirty="0" smtClean="0">
                <a:latin typeface="+mj-lt"/>
                <a:cs typeface="Arial" pitchFamily="34" charset="0"/>
              </a:rPr>
              <a:t>x </a:t>
            </a:r>
            <a:r>
              <a:rPr lang="hu-HU" b="1" dirty="0" smtClean="0">
                <a:latin typeface="+mj-lt"/>
                <a:cs typeface="Arial" pitchFamily="34" charset="0"/>
                <a:sym typeface="Symbol"/>
              </a:rPr>
              <a:t> </a:t>
            </a:r>
            <a:r>
              <a:rPr lang="hu-HU" b="1" dirty="0" smtClean="0">
                <a:latin typeface="+mj-lt"/>
                <a:cs typeface="Arial" pitchFamily="34" charset="0"/>
              </a:rPr>
              <a:t>c</a:t>
            </a:r>
            <a:r>
              <a:rPr lang="hu-HU" dirty="0" smtClean="0">
                <a:latin typeface="+mj-lt"/>
                <a:cs typeface="Arial" pitchFamily="34" charset="0"/>
              </a:rPr>
              <a:t>, ahol </a:t>
            </a:r>
            <a:r>
              <a:rPr lang="hu-HU" dirty="0" smtClean="0">
                <a:latin typeface="+mj-lt"/>
                <a:cs typeface="Arial" pitchFamily="34" charset="0"/>
                <a:sym typeface="Symbol"/>
              </a:rPr>
              <a:t></a:t>
            </a:r>
            <a:r>
              <a:rPr lang="hu-HU" dirty="0" smtClean="0">
                <a:latin typeface="+mj-lt"/>
                <a:cs typeface="Arial" pitchFamily="34" charset="0"/>
              </a:rPr>
              <a:t> </a:t>
            </a:r>
            <a:r>
              <a:rPr lang="hu-HU" dirty="0" smtClean="0">
                <a:latin typeface="+mj-lt"/>
                <a:cs typeface="Arial" pitchFamily="34" charset="0"/>
                <a:sym typeface="Symbol"/>
              </a:rPr>
              <a:t></a:t>
            </a:r>
            <a:r>
              <a:rPr lang="hu-HU" dirty="0" smtClean="0">
                <a:latin typeface="+mj-lt"/>
                <a:cs typeface="Arial" pitchFamily="34" charset="0"/>
              </a:rPr>
              <a:t> { =, </a:t>
            </a:r>
            <a:r>
              <a:rPr lang="hu-HU" dirty="0" smtClean="0">
                <a:latin typeface="+mj-lt"/>
                <a:cs typeface="Arial" pitchFamily="34" charset="0"/>
                <a:sym typeface="Symbol"/>
              </a:rPr>
              <a:t></a:t>
            </a:r>
            <a:r>
              <a:rPr lang="hu-HU" dirty="0" smtClean="0">
                <a:latin typeface="+mj-lt"/>
                <a:cs typeface="Arial" pitchFamily="34" charset="0"/>
              </a:rPr>
              <a:t>, &lt;,&gt;, &lt;=, &gt;= }, </a:t>
            </a:r>
            <a:r>
              <a:rPr lang="hu-HU" b="1" dirty="0" smtClean="0">
                <a:latin typeface="+mj-lt"/>
                <a:cs typeface="Arial" pitchFamily="34" charset="0"/>
              </a:rPr>
              <a:t>x és y változó</a:t>
            </a:r>
            <a:r>
              <a:rPr lang="hu-HU" dirty="0" smtClean="0">
                <a:latin typeface="+mj-lt"/>
                <a:cs typeface="Arial" pitchFamily="34" charset="0"/>
              </a:rPr>
              <a:t> a formulában </a:t>
            </a:r>
            <a:r>
              <a:rPr lang="hu-HU" b="1" dirty="0" smtClean="0">
                <a:latin typeface="+mj-lt"/>
                <a:cs typeface="Arial" pitchFamily="34" charset="0"/>
              </a:rPr>
              <a:t>szabad előfordulású</a:t>
            </a:r>
            <a:r>
              <a:rPr lang="hu-HU" dirty="0" smtClean="0">
                <a:latin typeface="+mj-lt"/>
                <a:cs typeface="Arial" pitchFamily="34" charset="0"/>
              </a:rPr>
              <a:t>.</a:t>
            </a:r>
          </a:p>
          <a:p>
            <a:pPr lvl="2"/>
            <a:r>
              <a:rPr lang="hu-HU" b="1" dirty="0" smtClean="0">
                <a:latin typeface="+mj-lt"/>
                <a:cs typeface="Arial" pitchFamily="34" charset="0"/>
              </a:rPr>
              <a:t>p(t</a:t>
            </a:r>
            <a:r>
              <a:rPr lang="hu-HU" b="1" baseline="-25000" dirty="0" smtClean="0">
                <a:latin typeface="+mj-lt"/>
                <a:cs typeface="Arial" pitchFamily="34" charset="0"/>
              </a:rPr>
              <a:t>1</a:t>
            </a:r>
            <a:r>
              <a:rPr lang="hu-HU" b="1" dirty="0" smtClean="0">
                <a:latin typeface="+mj-lt"/>
                <a:cs typeface="Arial" pitchFamily="34" charset="0"/>
              </a:rPr>
              <a:t>,…,</a:t>
            </a:r>
            <a:r>
              <a:rPr lang="hu-HU" b="1" dirty="0" err="1" smtClean="0">
                <a:latin typeface="+mj-lt"/>
                <a:cs typeface="Arial" pitchFamily="34" charset="0"/>
              </a:rPr>
              <a:t>t</a:t>
            </a:r>
            <a:r>
              <a:rPr lang="hu-HU" b="1" baseline="-25000" dirty="0" err="1" smtClean="0">
                <a:latin typeface="+mj-lt"/>
                <a:cs typeface="Arial" pitchFamily="34" charset="0"/>
              </a:rPr>
              <a:t>n</a:t>
            </a:r>
            <a:r>
              <a:rPr lang="hu-HU" b="1" dirty="0" smtClean="0">
                <a:latin typeface="+mj-lt"/>
                <a:cs typeface="Arial" pitchFamily="34" charset="0"/>
              </a:rPr>
              <a:t>)</a:t>
            </a:r>
            <a:r>
              <a:rPr lang="hu-HU" dirty="0" smtClean="0">
                <a:latin typeface="+mj-lt"/>
                <a:cs typeface="Arial" pitchFamily="34" charset="0"/>
              </a:rPr>
              <a:t>, ahol p </a:t>
            </a:r>
            <a:r>
              <a:rPr lang="hu-HU" dirty="0" err="1" smtClean="0">
                <a:latin typeface="+mj-lt"/>
                <a:cs typeface="Arial" pitchFamily="34" charset="0"/>
              </a:rPr>
              <a:t>n-dimenziós</a:t>
            </a:r>
            <a:r>
              <a:rPr lang="hu-HU" dirty="0" smtClean="0">
                <a:latin typeface="+mj-lt"/>
                <a:cs typeface="Arial" pitchFamily="34" charset="0"/>
              </a:rPr>
              <a:t> predikátumszimbólum, és </a:t>
            </a:r>
            <a:r>
              <a:rPr lang="hu-HU" dirty="0" err="1" smtClean="0">
                <a:latin typeface="+mj-lt"/>
                <a:cs typeface="Arial" pitchFamily="34" charset="0"/>
              </a:rPr>
              <a:t>t</a:t>
            </a:r>
            <a:r>
              <a:rPr lang="hu-HU" baseline="-25000" dirty="0" err="1" smtClean="0">
                <a:latin typeface="+mj-lt"/>
                <a:cs typeface="Arial" pitchFamily="34" charset="0"/>
              </a:rPr>
              <a:t>i</a:t>
            </a:r>
            <a:r>
              <a:rPr lang="hu-HU" dirty="0" err="1" smtClean="0">
                <a:latin typeface="+mj-lt"/>
                <a:cs typeface="Arial" pitchFamily="34" charset="0"/>
              </a:rPr>
              <a:t>-k</a:t>
            </a:r>
            <a:r>
              <a:rPr lang="hu-HU" dirty="0" smtClean="0">
                <a:latin typeface="+mj-lt"/>
                <a:cs typeface="Arial" pitchFamily="34" charset="0"/>
              </a:rPr>
              <a:t> termek. A formulában szereplő </a:t>
            </a:r>
            <a:r>
              <a:rPr lang="hu-HU" b="1" dirty="0" smtClean="0">
                <a:latin typeface="+mj-lt"/>
                <a:cs typeface="Arial" pitchFamily="34" charset="0"/>
              </a:rPr>
              <a:t>változók szabad előfordulásúak</a:t>
            </a:r>
            <a:r>
              <a:rPr lang="hu-HU" dirty="0" smtClean="0">
                <a:latin typeface="+mj-lt"/>
                <a:cs typeface="Arial" pitchFamily="34" charset="0"/>
              </a:rPr>
              <a:t>.</a:t>
            </a:r>
          </a:p>
        </p:txBody>
      </p:sp>
      <p:sp>
        <p:nvSpPr>
          <p:cNvPr id="15363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smtClean="0"/>
              <a:t>2. </a:t>
            </a:r>
            <a:r>
              <a:rPr lang="hu-HU" dirty="0"/>
              <a:t>előadás</a:t>
            </a:r>
            <a:endParaRPr lang="en-US" dirty="0"/>
          </a:p>
        </p:txBody>
      </p:sp>
      <p:sp>
        <p:nvSpPr>
          <p:cNvPr id="15364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3FA322-8542-44DD-A1A9-611FC99C1CE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Tartománykalkulus (DRC)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dirty="0" smtClean="0"/>
              <a:t>R(F,D) legyen a lekérdezés eredménye, ha a sorváltozók komponensei az értéküket a D tartományból vehetik fel, és a kvantorokat is azokra a sorokra vonatkoztatjuk, amelyek komponensei a D tartománynak elemei.</a:t>
            </a:r>
          </a:p>
          <a:p>
            <a:pPr lvl="0"/>
            <a:r>
              <a:rPr lang="hu-HU" sz="2400" dirty="0" smtClean="0"/>
              <a:t>F </a:t>
            </a:r>
            <a:r>
              <a:rPr lang="hu-HU" sz="2400" b="1" dirty="0" err="1" smtClean="0"/>
              <a:t>tartományfüggetlen</a:t>
            </a:r>
            <a:r>
              <a:rPr lang="hu-HU" sz="2400" b="1" dirty="0" smtClean="0"/>
              <a:t> formula</a:t>
            </a:r>
            <a:r>
              <a:rPr lang="hu-HU" sz="2400" dirty="0" smtClean="0"/>
              <a:t>, illetve a neki megfelelő TRC lekérdezés </a:t>
            </a:r>
            <a:r>
              <a:rPr lang="hu-HU" sz="2400" dirty="0" err="1" smtClean="0"/>
              <a:t>tartományfüggetlen</a:t>
            </a:r>
            <a:r>
              <a:rPr lang="hu-HU" sz="2400" dirty="0" smtClean="0"/>
              <a:t>, ha DOM(F) Í D esetén R(F,DOM(F)) = R(F,D).</a:t>
            </a:r>
          </a:p>
          <a:p>
            <a:pPr lvl="0"/>
            <a:r>
              <a:rPr lang="hu-HU" sz="2400" b="1" dirty="0" err="1" smtClean="0"/>
              <a:t>Eldönthetetlenségi</a:t>
            </a:r>
            <a:r>
              <a:rPr lang="hu-HU" sz="2400" b="1" dirty="0" smtClean="0"/>
              <a:t> tétel:</a:t>
            </a:r>
            <a:r>
              <a:rPr lang="hu-HU" sz="2400" dirty="0" smtClean="0"/>
              <a:t> Nincsen olyan algoritmus, amely tetszőleges TRC formuláról el tudja dönteni, hogy </a:t>
            </a:r>
            <a:r>
              <a:rPr lang="hu-HU" sz="2400" dirty="0" err="1" smtClean="0"/>
              <a:t>tartományfüggetlen-e</a:t>
            </a:r>
            <a:r>
              <a:rPr lang="hu-HU" sz="2400" dirty="0" smtClean="0"/>
              <a:t> vagy nem.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Tartományfüggetlenség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800" dirty="0" smtClean="0"/>
              <a:t>Olyan formulaosztályt keresünk, amely</a:t>
            </a:r>
            <a:endParaRPr lang="hu-HU" sz="6600" dirty="0" smtClean="0"/>
          </a:p>
          <a:p>
            <a:pPr lvl="1"/>
            <a:r>
              <a:rPr lang="hu-HU" sz="2400" b="1" dirty="0" err="1" smtClean="0"/>
              <a:t>tartományfüggetlen</a:t>
            </a:r>
            <a:r>
              <a:rPr lang="hu-HU" sz="2400" u="sng" dirty="0" smtClean="0"/>
              <a:t> </a:t>
            </a:r>
            <a:r>
              <a:rPr lang="hu-HU" sz="2400" dirty="0" smtClean="0"/>
              <a:t>formulákból áll,</a:t>
            </a:r>
            <a:endParaRPr lang="hu-HU" sz="5400" dirty="0" smtClean="0"/>
          </a:p>
          <a:p>
            <a:pPr lvl="1"/>
            <a:r>
              <a:rPr lang="hu-HU" sz="2400" b="1" dirty="0" err="1" smtClean="0"/>
              <a:t>algoritmikusan</a:t>
            </a:r>
            <a:r>
              <a:rPr lang="hu-HU" sz="2400" dirty="0" smtClean="0"/>
              <a:t> </a:t>
            </a:r>
            <a:r>
              <a:rPr lang="hu-HU" sz="2400" b="1" dirty="0" smtClean="0"/>
              <a:t>eldönthető</a:t>
            </a:r>
            <a:r>
              <a:rPr lang="hu-HU" sz="2400" dirty="0" smtClean="0"/>
              <a:t>, hogy egy formula benne van-e az osztályban vagy nem</a:t>
            </a:r>
            <a:endParaRPr lang="hu-HU" sz="5400" dirty="0" smtClean="0"/>
          </a:p>
          <a:p>
            <a:pPr lvl="1"/>
            <a:r>
              <a:rPr lang="hu-HU" sz="2400" dirty="0" smtClean="0"/>
              <a:t>a </a:t>
            </a:r>
            <a:r>
              <a:rPr lang="hu-HU" sz="2400" b="1" dirty="0" smtClean="0"/>
              <a:t>relációs algebrai kifejezések felírhatók </a:t>
            </a:r>
            <a:r>
              <a:rPr lang="hu-HU" sz="2400" dirty="0" smtClean="0"/>
              <a:t>az osztályhoz tartozó formulákat használó TRC lekérdezésekkel.</a:t>
            </a:r>
            <a:endParaRPr lang="hu-HU" sz="5400" dirty="0" smtClean="0"/>
          </a:p>
          <a:p>
            <a:pPr lvl="1"/>
            <a:r>
              <a:rPr lang="hu-HU" sz="2400" dirty="0" smtClean="0"/>
              <a:t>Ezek lesznek a biztonságos TRC formulák, illetve biztonságos TRC lekérdezések.</a:t>
            </a:r>
            <a:endParaRPr lang="hu-HU" sz="5400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Biztonságos </a:t>
            </a:r>
            <a:r>
              <a:rPr lang="hu-HU" dirty="0" smtClean="0"/>
              <a:t>TRC </a:t>
            </a:r>
            <a:r>
              <a:rPr lang="hu-HU" dirty="0" smtClean="0"/>
              <a:t>formulák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800" dirty="0" smtClean="0"/>
              <a:t>Definíció:</a:t>
            </a:r>
          </a:p>
          <a:p>
            <a:pPr lvl="1"/>
            <a:r>
              <a:rPr lang="hu-HU" sz="2400" dirty="0" smtClean="0"/>
              <a:t>Nem szerepel benne </a:t>
            </a:r>
            <a:r>
              <a:rPr lang="hu-HU" sz="2400" dirty="0" smtClean="0">
                <a:latin typeface="Symbol" pitchFamily="18" charset="2"/>
              </a:rPr>
              <a:t>"</a:t>
            </a:r>
            <a:r>
              <a:rPr lang="hu-HU" sz="2400" dirty="0" smtClean="0"/>
              <a:t> </a:t>
            </a:r>
            <a:r>
              <a:rPr lang="hu-HU" sz="2400" dirty="0" smtClean="0"/>
              <a:t>kvantor. (Minden </a:t>
            </a:r>
            <a:r>
              <a:rPr lang="hu-HU" sz="2400" dirty="0" smtClean="0"/>
              <a:t>formula logikailag ekvivalens egy olyannal, amelyben már nincs </a:t>
            </a:r>
            <a:r>
              <a:rPr lang="hu-HU" sz="2400" dirty="0" smtClean="0">
                <a:latin typeface="Symbol" pitchFamily="18" charset="2"/>
              </a:rPr>
              <a:t>"</a:t>
            </a:r>
            <a:r>
              <a:rPr lang="hu-HU" sz="2400" dirty="0" smtClean="0"/>
              <a:t> kvantor, ugyanis (</a:t>
            </a:r>
            <a:r>
              <a:rPr lang="hu-HU" sz="2400" dirty="0" smtClean="0">
                <a:latin typeface="Symbol" pitchFamily="18" charset="2"/>
              </a:rPr>
              <a:t>"</a:t>
            </a:r>
            <a:r>
              <a:rPr lang="hu-HU" sz="2400" dirty="0" smtClean="0"/>
              <a:t>t)(F(t)) </a:t>
            </a:r>
            <a:r>
              <a:rPr lang="hu-HU" sz="2400" dirty="0" smtClean="0">
                <a:latin typeface="Symbol" pitchFamily="18" charset="2"/>
              </a:rPr>
              <a:t>@</a:t>
            </a:r>
            <a:r>
              <a:rPr lang="hu-HU" sz="2400" dirty="0" smtClean="0"/>
              <a:t> </a:t>
            </a:r>
            <a:r>
              <a:rPr lang="hu-HU" sz="2400" dirty="0" smtClean="0">
                <a:latin typeface="Symbol" pitchFamily="18" charset="2"/>
              </a:rPr>
              <a:t>Ø</a:t>
            </a:r>
            <a:r>
              <a:rPr lang="hu-HU" sz="2400" dirty="0" smtClean="0"/>
              <a:t>((</a:t>
            </a:r>
            <a:r>
              <a:rPr lang="hu-HU" sz="2400" dirty="0" err="1" smtClean="0">
                <a:latin typeface="Symbol" pitchFamily="18" charset="2"/>
              </a:rPr>
              <a:t>$</a:t>
            </a:r>
            <a:r>
              <a:rPr lang="hu-HU" sz="2400" dirty="0" err="1" smtClean="0"/>
              <a:t>t</a:t>
            </a:r>
            <a:r>
              <a:rPr lang="hu-HU" sz="2400" dirty="0" smtClean="0"/>
              <a:t>)(</a:t>
            </a:r>
            <a:r>
              <a:rPr lang="hu-HU" sz="2400" dirty="0" smtClean="0">
                <a:latin typeface="Symbol" pitchFamily="18" charset="2"/>
              </a:rPr>
              <a:t>Ø</a:t>
            </a:r>
            <a:r>
              <a:rPr lang="hu-HU" sz="2400" dirty="0" smtClean="0"/>
              <a:t>F(t)). </a:t>
            </a:r>
            <a:r>
              <a:rPr lang="hu-HU" sz="2400" dirty="0" smtClean="0"/>
              <a:t>)</a:t>
            </a:r>
            <a:endParaRPr lang="hu-HU" sz="6200" dirty="0" smtClean="0"/>
          </a:p>
          <a:p>
            <a:pPr lvl="1"/>
            <a:r>
              <a:rPr lang="hu-HU" sz="2400" dirty="0" smtClean="0"/>
              <a:t>Ha a formulában F</a:t>
            </a:r>
            <a:r>
              <a:rPr lang="hu-HU" sz="2400" baseline="-25000" dirty="0" smtClean="0"/>
              <a:t>1</a:t>
            </a:r>
            <a:r>
              <a:rPr lang="hu-HU" sz="2400" dirty="0" smtClean="0">
                <a:latin typeface="Symbol" pitchFamily="18" charset="2"/>
              </a:rPr>
              <a:t>Ú</a:t>
            </a:r>
            <a:r>
              <a:rPr lang="hu-HU" sz="2400" dirty="0" smtClean="0"/>
              <a:t>F</a:t>
            </a:r>
            <a:r>
              <a:rPr lang="hu-HU" sz="2400" baseline="-25000" dirty="0" smtClean="0"/>
              <a:t>2</a:t>
            </a:r>
            <a:r>
              <a:rPr lang="hu-HU" sz="2400" dirty="0" smtClean="0"/>
              <a:t> részformula, akkor F</a:t>
            </a:r>
            <a:r>
              <a:rPr lang="hu-HU" sz="2400" baseline="-25000" dirty="0" smtClean="0"/>
              <a:t>1</a:t>
            </a:r>
            <a:r>
              <a:rPr lang="hu-HU" sz="2400" dirty="0" smtClean="0"/>
              <a:t> és F</a:t>
            </a:r>
            <a:r>
              <a:rPr lang="hu-HU" sz="2400" baseline="-25000" dirty="0" smtClean="0"/>
              <a:t>2</a:t>
            </a:r>
            <a:r>
              <a:rPr lang="hu-HU" sz="2400" dirty="0" smtClean="0"/>
              <a:t> formulának 1 szabad sorváltozója van, és ezek megegyeznek, F</a:t>
            </a:r>
            <a:r>
              <a:rPr lang="hu-HU" sz="2400" baseline="-25000" dirty="0" smtClean="0"/>
              <a:t>1</a:t>
            </a:r>
            <a:r>
              <a:rPr lang="hu-HU" sz="2400" dirty="0" smtClean="0"/>
              <a:t>(t)</a:t>
            </a:r>
            <a:r>
              <a:rPr lang="hu-HU" sz="2400" dirty="0" smtClean="0">
                <a:latin typeface="Symbol" pitchFamily="18" charset="2"/>
              </a:rPr>
              <a:t>Ú</a:t>
            </a:r>
            <a:r>
              <a:rPr lang="hu-HU" sz="2400" dirty="0" smtClean="0"/>
              <a:t>F</a:t>
            </a:r>
            <a:r>
              <a:rPr lang="hu-HU" sz="2400" baseline="-25000" dirty="0" smtClean="0"/>
              <a:t>2</a:t>
            </a:r>
            <a:r>
              <a:rPr lang="hu-HU" sz="2400" dirty="0" smtClean="0"/>
              <a:t>(t). </a:t>
            </a:r>
          </a:p>
          <a:p>
            <a:pPr lvl="1"/>
            <a:r>
              <a:rPr lang="hu-HU" sz="2400" dirty="0" smtClean="0"/>
              <a:t>A formula F</a:t>
            </a:r>
            <a:r>
              <a:rPr lang="hu-HU" sz="2400" baseline="-25000" dirty="0" smtClean="0"/>
              <a:t>1</a:t>
            </a:r>
            <a:r>
              <a:rPr lang="hu-HU" sz="2400" dirty="0" smtClean="0">
                <a:latin typeface="Symbol" pitchFamily="18" charset="2"/>
              </a:rPr>
              <a:t>Ù</a:t>
            </a:r>
            <a:r>
              <a:rPr lang="hu-HU" sz="2400" dirty="0" smtClean="0"/>
              <a:t>…</a:t>
            </a:r>
            <a:r>
              <a:rPr lang="hu-HU" sz="2400" dirty="0" err="1" smtClean="0">
                <a:latin typeface="Symbol" pitchFamily="18" charset="2"/>
              </a:rPr>
              <a:t>Ù</a:t>
            </a:r>
            <a:r>
              <a:rPr lang="hu-HU" sz="2400" dirty="0" err="1" smtClean="0"/>
              <a:t>F</a:t>
            </a:r>
            <a:r>
              <a:rPr lang="hu-HU" sz="2400" baseline="-25000" dirty="0" err="1" smtClean="0"/>
              <a:t>m</a:t>
            </a:r>
            <a:r>
              <a:rPr lang="hu-HU" sz="2400" dirty="0" smtClean="0"/>
              <a:t> (1&lt;=m) alakú maximális </a:t>
            </a:r>
            <a:r>
              <a:rPr lang="hu-HU" sz="2400" dirty="0" err="1" smtClean="0"/>
              <a:t>konjunkciós</a:t>
            </a:r>
            <a:r>
              <a:rPr lang="hu-HU" sz="2400" dirty="0" smtClean="0"/>
              <a:t> láncainak összes szabad sorváltozójának összes komponense korlátozott a következő értelemben:</a:t>
            </a:r>
          </a:p>
          <a:p>
            <a:pPr lvl="1"/>
            <a:endParaRPr lang="hu-HU" sz="2400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Biztonságos </a:t>
            </a:r>
            <a:r>
              <a:rPr lang="hu-HU" dirty="0" smtClean="0"/>
              <a:t>TRC </a:t>
            </a:r>
            <a:r>
              <a:rPr lang="hu-HU" dirty="0" smtClean="0"/>
              <a:t>formulák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hu-HU" sz="2200" dirty="0" smtClean="0"/>
              <a:t>Ha F</a:t>
            </a:r>
            <a:r>
              <a:rPr lang="hu-HU" sz="2200" baseline="-25000" dirty="0" smtClean="0"/>
              <a:t>i</a:t>
            </a:r>
            <a:r>
              <a:rPr lang="hu-HU" sz="2200" dirty="0" smtClean="0"/>
              <a:t> nem aritmetikai összehasonlítás, és nem negációval kezdődő formula, akkor Fi összes szabad sorváltozójának összes komponense korlátozott.</a:t>
            </a:r>
            <a:endParaRPr lang="hu-HU" sz="5800" dirty="0" smtClean="0"/>
          </a:p>
          <a:p>
            <a:pPr lvl="2"/>
            <a:r>
              <a:rPr lang="hu-HU" sz="2200" dirty="0" smtClean="0"/>
              <a:t>Ha F</a:t>
            </a:r>
            <a:r>
              <a:rPr lang="hu-HU" sz="2200" baseline="-25000" dirty="0" smtClean="0"/>
              <a:t>i</a:t>
            </a:r>
            <a:r>
              <a:rPr lang="hu-HU" sz="2200" dirty="0" smtClean="0"/>
              <a:t> t(j)=konstans vagy konstans=t(j) alakú, akkor a t(j) korlátozott.</a:t>
            </a:r>
            <a:endParaRPr lang="hu-HU" sz="5800" dirty="0" smtClean="0"/>
          </a:p>
          <a:p>
            <a:pPr lvl="2"/>
            <a:r>
              <a:rPr lang="hu-HU" sz="2200" dirty="0" smtClean="0"/>
              <a:t>Ha F</a:t>
            </a:r>
            <a:r>
              <a:rPr lang="hu-HU" sz="2200" baseline="-25000" dirty="0" smtClean="0"/>
              <a:t>i</a:t>
            </a:r>
            <a:r>
              <a:rPr lang="hu-HU" sz="2200" dirty="0" smtClean="0"/>
              <a:t> t(j)=t'(k) vagy t'(k)=t(j) alakú, ahol t'(k) korlátozott, akkor t(j) is korlátozott</a:t>
            </a:r>
            <a:r>
              <a:rPr lang="hu-HU" sz="2200" dirty="0" smtClean="0"/>
              <a:t>.</a:t>
            </a:r>
            <a:endParaRPr lang="hu-HU" sz="5800" dirty="0" smtClean="0"/>
          </a:p>
          <a:p>
            <a:pPr lvl="1"/>
            <a:r>
              <a:rPr lang="hu-HU" sz="2400" dirty="0" smtClean="0"/>
              <a:t>Negáció csak olyan maximális </a:t>
            </a:r>
            <a:r>
              <a:rPr lang="hu-HU" sz="2400" dirty="0" err="1" smtClean="0"/>
              <a:t>konjunkciós</a:t>
            </a:r>
            <a:r>
              <a:rPr lang="hu-HU" sz="2400" dirty="0" smtClean="0"/>
              <a:t> láncban fordulhat elő, amelyben legalább egy nem negált tag is </a:t>
            </a:r>
            <a:r>
              <a:rPr lang="hu-HU" sz="2400" dirty="0" smtClean="0"/>
              <a:t>szerepel</a:t>
            </a:r>
            <a:endParaRPr lang="hu-HU" sz="2400" dirty="0" smtClean="0"/>
          </a:p>
          <a:p>
            <a:pPr lvl="1"/>
            <a:endParaRPr lang="hu-HU" sz="2400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Biztonságos </a:t>
            </a:r>
            <a:r>
              <a:rPr lang="hu-HU" dirty="0" smtClean="0"/>
              <a:t>TRC </a:t>
            </a:r>
            <a:r>
              <a:rPr lang="hu-HU" dirty="0" smtClean="0"/>
              <a:t>formulák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A biztonságosság algoritmussal ellenőrizhető!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relációs algebra átírásakor kapott formulák biztonságosak</a:t>
            </a:r>
            <a:r>
              <a:rPr lang="hu-HU" dirty="0" smtClean="0"/>
              <a:t>, vagyis a relációs algebra kifejezhető biztonságos </a:t>
            </a:r>
            <a:r>
              <a:rPr lang="hu-HU" dirty="0" err="1" smtClean="0"/>
              <a:t>TRC-ben</a:t>
            </a:r>
            <a:r>
              <a:rPr lang="hu-HU" dirty="0" smtClean="0"/>
              <a:t>.</a:t>
            </a:r>
          </a:p>
          <a:p>
            <a:r>
              <a:rPr lang="hu-HU" dirty="0" smtClean="0"/>
              <a:t>Példa: </a:t>
            </a:r>
            <a:r>
              <a:rPr lang="hu-HU" sz="2400" dirty="0" smtClean="0"/>
              <a:t>r(x,y)</a:t>
            </a:r>
            <a:r>
              <a:rPr lang="hu-HU" sz="2400" dirty="0" smtClean="0">
                <a:sym typeface="Symbol"/>
              </a:rPr>
              <a:t></a:t>
            </a:r>
            <a:r>
              <a:rPr lang="hu-HU" sz="2400" dirty="0" smtClean="0"/>
              <a:t>s(y)</a:t>
            </a:r>
            <a:r>
              <a:rPr lang="hu-HU" sz="2400" dirty="0" err="1" smtClean="0"/>
              <a:t>-nek</a:t>
            </a:r>
            <a:r>
              <a:rPr lang="hu-HU" sz="2400" dirty="0" smtClean="0"/>
              <a:t> megfelelő F formulát visszaalakítjuk relációs algebrai kifejezéssé </a:t>
            </a:r>
            <a:r>
              <a:rPr lang="hu-HU" sz="2400" dirty="0" smtClean="0">
                <a:latin typeface="Arabic Typesetting" pitchFamily="66" charset="-78"/>
                <a:cs typeface="Arabic Typesetting" pitchFamily="66" charset="-78"/>
              </a:rPr>
              <a:t>(jegyzet </a:t>
            </a:r>
            <a:r>
              <a:rPr lang="hu-HU" sz="2400" dirty="0" smtClean="0">
                <a:latin typeface="Arabic Typesetting" pitchFamily="66" charset="-78"/>
                <a:cs typeface="Arabic Typesetting" pitchFamily="66" charset="-78"/>
              </a:rPr>
              <a:t>13. oldal)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biztonságos formulák </a:t>
            </a:r>
            <a:r>
              <a:rPr lang="hu-HU" b="1" dirty="0" err="1" smtClean="0"/>
              <a:t>tartományfüggetlenek</a:t>
            </a:r>
            <a:r>
              <a:rPr lang="hu-HU" dirty="0" smtClean="0"/>
              <a:t>. </a:t>
            </a:r>
            <a:r>
              <a:rPr lang="hu-HU" dirty="0" smtClean="0">
                <a:latin typeface="Arabic Typesetting" pitchFamily="66" charset="-78"/>
                <a:cs typeface="Arabic Typesetting" pitchFamily="66" charset="-78"/>
              </a:rPr>
              <a:t>(Bizonyítási elv: A kifejezésfa mélysége szerinti indukcióval látható be.)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Biztonságos </a:t>
            </a:r>
            <a:r>
              <a:rPr lang="hu-HU" dirty="0" smtClean="0"/>
              <a:t>TRC </a:t>
            </a:r>
            <a:r>
              <a:rPr lang="hu-HU" dirty="0" smtClean="0"/>
              <a:t>formulák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következő 3 lekérdező nyelv kifejező erő tekintetében megegyeznek:</a:t>
            </a:r>
          </a:p>
          <a:p>
            <a:pPr lvl="1"/>
            <a:r>
              <a:rPr lang="hu-HU" dirty="0" smtClean="0"/>
              <a:t>relációs algebra</a:t>
            </a:r>
          </a:p>
          <a:p>
            <a:pPr lvl="1"/>
            <a:r>
              <a:rPr lang="hu-HU" dirty="0" smtClean="0"/>
              <a:t>biztonságos tartománykalkulus</a:t>
            </a:r>
          </a:p>
          <a:p>
            <a:pPr lvl="1"/>
            <a:r>
              <a:rPr lang="hu-HU" dirty="0" smtClean="0"/>
              <a:t>biztonságos sorkalkulus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>
                <a:latin typeface="Arabic Typesetting" pitchFamily="66" charset="-78"/>
                <a:cs typeface="Arabic Typesetting" pitchFamily="66" charset="-78"/>
              </a:rPr>
              <a:t>(Bizonyítás: jegyzet 14. oldal)</a:t>
            </a:r>
            <a:endParaRPr lang="hu-HU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Ekvivalenciatétel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hu-HU" dirty="0" smtClean="0"/>
              <a:t>Ha F1, F2 formula, akkor </a:t>
            </a:r>
            <a:r>
              <a:rPr lang="hu-HU" b="1" dirty="0" smtClean="0"/>
              <a:t>F</a:t>
            </a:r>
            <a:r>
              <a:rPr lang="hu-HU" b="1" baseline="-25000" dirty="0" smtClean="0"/>
              <a:t>1</a:t>
            </a:r>
            <a:r>
              <a:rPr lang="hu-HU" b="1" dirty="0" smtClean="0"/>
              <a:t> </a:t>
            </a:r>
            <a:r>
              <a:rPr lang="hu-HU" b="1" dirty="0" smtClean="0">
                <a:sym typeface="Symbol"/>
              </a:rPr>
              <a:t></a:t>
            </a:r>
            <a:r>
              <a:rPr lang="hu-HU" b="1" dirty="0" smtClean="0"/>
              <a:t> F</a:t>
            </a:r>
            <a:r>
              <a:rPr lang="hu-HU" b="1" baseline="-25000" dirty="0" smtClean="0"/>
              <a:t>2</a:t>
            </a:r>
            <a:r>
              <a:rPr lang="hu-HU" b="1" dirty="0" smtClean="0"/>
              <a:t>, F</a:t>
            </a:r>
            <a:r>
              <a:rPr lang="hu-HU" b="1" baseline="-25000" dirty="0" smtClean="0"/>
              <a:t>1</a:t>
            </a:r>
            <a:r>
              <a:rPr lang="hu-HU" b="1" dirty="0" smtClean="0"/>
              <a:t> </a:t>
            </a:r>
            <a:r>
              <a:rPr lang="hu-HU" b="1" dirty="0" smtClean="0">
                <a:sym typeface="Symbol"/>
              </a:rPr>
              <a:t></a:t>
            </a:r>
            <a:r>
              <a:rPr lang="hu-HU" b="1" dirty="0" smtClean="0"/>
              <a:t> F</a:t>
            </a:r>
            <a:r>
              <a:rPr lang="hu-HU" b="1" baseline="-25000" dirty="0" smtClean="0"/>
              <a:t>2</a:t>
            </a:r>
            <a:r>
              <a:rPr lang="hu-HU" b="1" dirty="0" smtClean="0"/>
              <a:t>, </a:t>
            </a:r>
            <a:r>
              <a:rPr lang="hu-HU" b="1" dirty="0" smtClean="0">
                <a:sym typeface="Symbol"/>
              </a:rPr>
              <a:t></a:t>
            </a:r>
            <a:r>
              <a:rPr lang="hu-HU" b="1" dirty="0" smtClean="0"/>
              <a:t>F</a:t>
            </a:r>
            <a:r>
              <a:rPr lang="hu-HU" b="1" baseline="-25000" dirty="0" smtClean="0"/>
              <a:t>1</a:t>
            </a:r>
            <a:r>
              <a:rPr lang="hu-HU" dirty="0" smtClean="0"/>
              <a:t> is formula. A változók </a:t>
            </a:r>
            <a:r>
              <a:rPr lang="hu-HU" b="1" dirty="0" smtClean="0"/>
              <a:t>előfordulásai nem változnak</a:t>
            </a:r>
            <a:r>
              <a:rPr lang="hu-HU" dirty="0" smtClean="0"/>
              <a:t>.</a:t>
            </a:r>
          </a:p>
          <a:p>
            <a:pPr lvl="2"/>
            <a:r>
              <a:rPr lang="hu-HU" dirty="0" smtClean="0"/>
              <a:t>Ha x változónak van szabad előfordulása F-ben (azaz x az F szabad változója),  akkor </a:t>
            </a:r>
            <a:r>
              <a:rPr lang="hu-HU" b="1" dirty="0" smtClean="0">
                <a:sym typeface="Symbol"/>
              </a:rPr>
              <a:t></a:t>
            </a:r>
            <a:r>
              <a:rPr lang="hu-HU" b="1" dirty="0" smtClean="0"/>
              <a:t>x(F(x))</a:t>
            </a:r>
            <a:r>
              <a:rPr lang="hu-HU" dirty="0" smtClean="0"/>
              <a:t> és </a:t>
            </a:r>
            <a:r>
              <a:rPr lang="hu-HU" b="1" dirty="0" smtClean="0">
                <a:sym typeface="Symbol"/>
              </a:rPr>
              <a:t></a:t>
            </a:r>
            <a:r>
              <a:rPr lang="hu-HU" b="1" dirty="0" smtClean="0"/>
              <a:t>x(F(x))</a:t>
            </a:r>
            <a:r>
              <a:rPr lang="hu-HU" dirty="0" smtClean="0"/>
              <a:t> is formula. Az így kapott formulában </a:t>
            </a:r>
            <a:r>
              <a:rPr lang="hu-HU" b="1" dirty="0" smtClean="0"/>
              <a:t>x minden előfordulása kötött</a:t>
            </a:r>
            <a:r>
              <a:rPr lang="hu-HU" dirty="0" smtClean="0"/>
              <a:t> (azaz nem szabad).</a:t>
            </a:r>
          </a:p>
          <a:p>
            <a:pPr lvl="2"/>
            <a:r>
              <a:rPr lang="hu-HU" dirty="0" smtClean="0"/>
              <a:t>Ezek és csak ezek a formulák.</a:t>
            </a:r>
          </a:p>
          <a:p>
            <a:pPr lvl="2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Tartománykalkulus (DRC)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1138"/>
            <a:ext cx="8329642" cy="4525962"/>
          </a:xfrm>
        </p:spPr>
        <p:txBody>
          <a:bodyPr/>
          <a:lstStyle/>
          <a:p>
            <a:r>
              <a:rPr lang="hu-HU" dirty="0" smtClean="0"/>
              <a:t>Legyen p </a:t>
            </a:r>
            <a:r>
              <a:rPr lang="hu-HU" dirty="0" err="1" smtClean="0"/>
              <a:t>n-dimenziós</a:t>
            </a:r>
            <a:r>
              <a:rPr lang="hu-HU" dirty="0" smtClean="0"/>
              <a:t> predikátumszimbólum.</a:t>
            </a:r>
          </a:p>
          <a:p>
            <a:r>
              <a:rPr lang="hu-HU" dirty="0" smtClean="0"/>
              <a:t>Legyen P </a:t>
            </a:r>
            <a:r>
              <a:rPr lang="hu-HU" dirty="0" err="1" smtClean="0"/>
              <a:t>n-dimenziós</a:t>
            </a:r>
            <a:r>
              <a:rPr lang="hu-HU" dirty="0" smtClean="0"/>
              <a:t> reláció (igazságtábla).</a:t>
            </a:r>
          </a:p>
          <a:p>
            <a:pPr lvl="1"/>
            <a:r>
              <a:rPr lang="hu-HU" dirty="0" smtClean="0"/>
              <a:t>p(c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c</a:t>
            </a:r>
            <a:r>
              <a:rPr lang="hu-HU" baseline="-25000" dirty="0" err="1" smtClean="0"/>
              <a:t>n</a:t>
            </a:r>
            <a:r>
              <a:rPr lang="hu-HU" dirty="0" smtClean="0"/>
              <a:t>) IGAZ </a:t>
            </a:r>
            <a:r>
              <a:rPr lang="hu-HU" dirty="0" smtClean="0">
                <a:sym typeface="Symbol"/>
              </a:rPr>
              <a:t></a:t>
            </a:r>
            <a:r>
              <a:rPr lang="hu-HU" dirty="0" smtClean="0"/>
              <a:t> (c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c</a:t>
            </a:r>
            <a:r>
              <a:rPr lang="hu-HU" baseline="-25000" dirty="0" err="1" smtClean="0"/>
              <a:t>n</a:t>
            </a:r>
            <a:r>
              <a:rPr lang="hu-HU" dirty="0" smtClean="0"/>
              <a:t>)</a:t>
            </a:r>
            <a:r>
              <a:rPr lang="hu-HU" dirty="0" smtClean="0">
                <a:sym typeface="Symbol"/>
              </a:rPr>
              <a:t></a:t>
            </a:r>
            <a:r>
              <a:rPr lang="hu-HU" dirty="0" smtClean="0"/>
              <a:t>P</a:t>
            </a:r>
          </a:p>
          <a:p>
            <a:pPr lvl="1"/>
            <a:r>
              <a:rPr lang="hu-HU" dirty="0" smtClean="0">
                <a:sym typeface="Symbol"/>
              </a:rPr>
              <a:t></a:t>
            </a:r>
            <a:r>
              <a:rPr lang="hu-HU" dirty="0" smtClean="0"/>
              <a:t>, </a:t>
            </a:r>
            <a:r>
              <a:rPr lang="hu-HU" dirty="0" smtClean="0">
                <a:sym typeface="Symbol"/>
              </a:rPr>
              <a:t></a:t>
            </a:r>
            <a:r>
              <a:rPr lang="hu-HU" dirty="0" smtClean="0"/>
              <a:t>, </a:t>
            </a:r>
            <a:r>
              <a:rPr lang="hu-HU" dirty="0" smtClean="0">
                <a:sym typeface="Symbol"/>
              </a:rPr>
              <a:t></a:t>
            </a:r>
            <a:r>
              <a:rPr lang="hu-HU" dirty="0" smtClean="0"/>
              <a:t>, </a:t>
            </a:r>
            <a:r>
              <a:rPr lang="hu-HU" dirty="0" smtClean="0">
                <a:sym typeface="Symbol"/>
              </a:rPr>
              <a:t></a:t>
            </a:r>
            <a:r>
              <a:rPr lang="hu-HU" dirty="0" smtClean="0"/>
              <a:t>, </a:t>
            </a:r>
            <a:r>
              <a:rPr lang="hu-HU" dirty="0" smtClean="0">
                <a:sym typeface="Symbol"/>
              </a:rPr>
              <a:t></a:t>
            </a:r>
            <a:r>
              <a:rPr lang="hu-HU" dirty="0" smtClean="0"/>
              <a:t>, </a:t>
            </a:r>
            <a:r>
              <a:rPr lang="hu-HU" dirty="0" smtClean="0">
                <a:sym typeface="Symbol"/>
              </a:rPr>
              <a:t></a:t>
            </a:r>
            <a:r>
              <a:rPr lang="hu-HU" dirty="0" smtClean="0"/>
              <a:t> igazságértékét a logikában szokásos értelemben definiáljuk.</a:t>
            </a:r>
          </a:p>
          <a:p>
            <a:pPr lvl="1"/>
            <a:r>
              <a:rPr lang="hu-HU" dirty="0" smtClean="0"/>
              <a:t>A </a:t>
            </a:r>
            <a:r>
              <a:rPr lang="hu-HU" b="1" dirty="0" smtClean="0"/>
              <a:t>lekérdezés formája</a:t>
            </a:r>
            <a:r>
              <a:rPr lang="hu-HU" dirty="0" smtClean="0"/>
              <a:t> </a:t>
            </a:r>
            <a:r>
              <a:rPr lang="hu-HU" dirty="0" err="1" smtClean="0"/>
              <a:t>DRC-ben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b="1" dirty="0" smtClean="0"/>
              <a:t>{x</a:t>
            </a:r>
            <a:r>
              <a:rPr lang="hu-HU" b="1" baseline="-25000" dirty="0" smtClean="0"/>
              <a:t>1</a:t>
            </a:r>
            <a:r>
              <a:rPr lang="hu-HU" b="1" dirty="0" smtClean="0"/>
              <a:t>,…,</a:t>
            </a:r>
            <a:r>
              <a:rPr lang="hu-HU" b="1" dirty="0" err="1" smtClean="0"/>
              <a:t>x</a:t>
            </a:r>
            <a:r>
              <a:rPr lang="hu-HU" b="1" baseline="-25000" dirty="0" err="1" smtClean="0"/>
              <a:t>n</a:t>
            </a:r>
            <a:r>
              <a:rPr lang="hu-HU" b="1" dirty="0" smtClean="0"/>
              <a:t> | F(x</a:t>
            </a:r>
            <a:r>
              <a:rPr lang="hu-HU" b="1" baseline="-25000" dirty="0" smtClean="0"/>
              <a:t>1</a:t>
            </a:r>
            <a:r>
              <a:rPr lang="hu-HU" b="1" dirty="0" smtClean="0"/>
              <a:t>,…,</a:t>
            </a:r>
            <a:r>
              <a:rPr lang="hu-HU" b="1" dirty="0" err="1" smtClean="0"/>
              <a:t>x</a:t>
            </a:r>
            <a:r>
              <a:rPr lang="hu-HU" b="1" baseline="-25000" dirty="0" err="1" smtClean="0"/>
              <a:t>n</a:t>
            </a:r>
            <a:r>
              <a:rPr lang="hu-HU" b="1" dirty="0" smtClean="0"/>
              <a:t>)}</a:t>
            </a:r>
            <a:r>
              <a:rPr lang="hu-HU" dirty="0" smtClean="0"/>
              <a:t> ahol F megengedett formula, melynek 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 az </a:t>
            </a:r>
            <a:r>
              <a:rPr lang="hu-HU" b="1" dirty="0" smtClean="0"/>
              <a:t>összes</a:t>
            </a:r>
            <a:r>
              <a:rPr lang="hu-HU" dirty="0" smtClean="0"/>
              <a:t> szabad változója. </a:t>
            </a:r>
          </a:p>
          <a:p>
            <a:pPr lvl="1"/>
            <a:r>
              <a:rPr lang="hu-HU" dirty="0" smtClean="0"/>
              <a:t>A Q:= {x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 | F(x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)} </a:t>
            </a:r>
            <a:r>
              <a:rPr lang="hu-HU" b="1" dirty="0" smtClean="0"/>
              <a:t>lekérdezés eredménye </a:t>
            </a:r>
            <a:r>
              <a:rPr lang="hu-HU" dirty="0" smtClean="0"/>
              <a:t>az összes (c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c</a:t>
            </a:r>
            <a:r>
              <a:rPr lang="hu-HU" baseline="-25000" dirty="0" err="1" smtClean="0"/>
              <a:t>n</a:t>
            </a:r>
            <a:r>
              <a:rPr lang="hu-HU" dirty="0" smtClean="0"/>
              <a:t>) n-es, amelyre F(c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c</a:t>
            </a:r>
            <a:r>
              <a:rPr lang="hu-HU" baseline="-25000" dirty="0" err="1" smtClean="0"/>
              <a:t>n</a:t>
            </a:r>
            <a:r>
              <a:rPr lang="hu-HU" dirty="0" smtClean="0"/>
              <a:t>) IGAZ.</a:t>
            </a:r>
          </a:p>
          <a:p>
            <a:pPr lvl="1"/>
            <a:r>
              <a:rPr lang="hu-HU" dirty="0" smtClean="0"/>
              <a:t>A Q az F-ben szereplő predikátumokhoz tartozó </a:t>
            </a:r>
            <a:r>
              <a:rPr lang="hu-HU" b="1" dirty="0" smtClean="0"/>
              <a:t>igazságtáblákból egy relációt</a:t>
            </a:r>
            <a:r>
              <a:rPr lang="hu-HU" dirty="0" smtClean="0"/>
              <a:t> állít elő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DRC szemantikája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1138"/>
            <a:ext cx="8401080" cy="4525962"/>
          </a:xfrm>
        </p:spPr>
        <p:txBody>
          <a:bodyPr/>
          <a:lstStyle/>
          <a:p>
            <a:r>
              <a:rPr lang="hu-HU" dirty="0" smtClean="0"/>
              <a:t>A relációs algebra is táblákból táblát eredményez. Melyik tud többet?</a:t>
            </a:r>
          </a:p>
          <a:p>
            <a:r>
              <a:rPr lang="hu-HU" dirty="0" smtClean="0"/>
              <a:t>A relációs algebra összes kifejezése leírható </a:t>
            </a:r>
            <a:r>
              <a:rPr lang="hu-HU" dirty="0" err="1" smtClean="0"/>
              <a:t>DRC-ben</a:t>
            </a:r>
            <a:r>
              <a:rPr lang="hu-HU" dirty="0" smtClean="0"/>
              <a:t>, az alapműveleteket elég átírni.</a:t>
            </a:r>
          </a:p>
          <a:p>
            <a:pPr lvl="1"/>
            <a:r>
              <a:rPr lang="hu-HU" b="1" dirty="0" smtClean="0"/>
              <a:t>k × n-es konstanstáblának</a:t>
            </a:r>
            <a:r>
              <a:rPr lang="hu-HU" dirty="0" smtClean="0"/>
              <a:t> megfelelő DRC lekérdezés: {x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|((</a:t>
            </a:r>
            <a:r>
              <a:rPr lang="hu-HU" dirty="0" err="1" smtClean="0"/>
              <a:t>x</a:t>
            </a:r>
            <a:r>
              <a:rPr lang="hu-HU" baseline="-25000" dirty="0" err="1" smtClean="0"/>
              <a:t>1</a:t>
            </a:r>
            <a:r>
              <a:rPr lang="hu-HU" dirty="0" smtClean="0"/>
              <a:t>= c</a:t>
            </a:r>
            <a:r>
              <a:rPr lang="hu-HU" baseline="-25000" dirty="0" smtClean="0"/>
              <a:t>11</a:t>
            </a:r>
            <a:r>
              <a:rPr lang="hu-HU" dirty="0" smtClean="0"/>
              <a:t>)</a:t>
            </a:r>
            <a:r>
              <a:rPr lang="hu-HU" dirty="0" smtClean="0">
                <a:sym typeface="Symbol"/>
              </a:rPr>
              <a:t></a:t>
            </a:r>
            <a:r>
              <a:rPr lang="hu-HU" dirty="0" smtClean="0"/>
              <a:t>… </a:t>
            </a:r>
            <a:r>
              <a:rPr lang="hu-HU" dirty="0" smtClean="0">
                <a:sym typeface="Symbol"/>
              </a:rPr>
              <a:t></a:t>
            </a:r>
            <a:r>
              <a:rPr lang="hu-HU" dirty="0" smtClean="0"/>
              <a:t>(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=c</a:t>
            </a:r>
            <a:r>
              <a:rPr lang="hu-HU" baseline="-25000" dirty="0" smtClean="0"/>
              <a:t>1n</a:t>
            </a:r>
            <a:r>
              <a:rPr lang="hu-HU" dirty="0" smtClean="0"/>
              <a:t>)) </a:t>
            </a:r>
            <a:r>
              <a:rPr lang="hu-HU" dirty="0" smtClean="0">
                <a:sym typeface="Symbol"/>
              </a:rPr>
              <a:t></a:t>
            </a:r>
            <a:r>
              <a:rPr lang="hu-HU" dirty="0" smtClean="0"/>
              <a:t>…</a:t>
            </a:r>
            <a:r>
              <a:rPr lang="hu-HU" dirty="0" smtClean="0">
                <a:sym typeface="Symbol"/>
              </a:rPr>
              <a:t> </a:t>
            </a:r>
            <a:r>
              <a:rPr lang="hu-HU" dirty="0" smtClean="0"/>
              <a:t>((x</a:t>
            </a:r>
            <a:r>
              <a:rPr lang="hu-HU" baseline="-25000" dirty="0" smtClean="0"/>
              <a:t>1</a:t>
            </a:r>
            <a:r>
              <a:rPr lang="hu-HU" dirty="0" smtClean="0"/>
              <a:t>= c</a:t>
            </a:r>
            <a:r>
              <a:rPr lang="hu-HU" baseline="-25000" dirty="0" smtClean="0"/>
              <a:t>k1</a:t>
            </a:r>
            <a:r>
              <a:rPr lang="hu-HU" dirty="0" smtClean="0"/>
              <a:t>)</a:t>
            </a:r>
            <a:r>
              <a:rPr lang="hu-HU" dirty="0" smtClean="0">
                <a:sym typeface="Symbol"/>
              </a:rPr>
              <a:t></a:t>
            </a:r>
            <a:r>
              <a:rPr lang="hu-HU" dirty="0" smtClean="0"/>
              <a:t>… </a:t>
            </a:r>
            <a:r>
              <a:rPr lang="hu-HU" dirty="0" smtClean="0">
                <a:sym typeface="Symbol"/>
              </a:rPr>
              <a:t></a:t>
            </a:r>
            <a:r>
              <a:rPr lang="hu-HU" dirty="0" smtClean="0"/>
              <a:t>(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=</a:t>
            </a:r>
            <a:r>
              <a:rPr lang="hu-HU" dirty="0" err="1" smtClean="0"/>
              <a:t>c</a:t>
            </a:r>
            <a:r>
              <a:rPr lang="hu-HU" baseline="-25000" dirty="0" err="1" smtClean="0"/>
              <a:t>kn</a:t>
            </a:r>
            <a:r>
              <a:rPr lang="hu-HU" dirty="0" smtClean="0"/>
              <a:t>))}, ahol a </a:t>
            </a:r>
            <a:r>
              <a:rPr lang="hu-HU" dirty="0" err="1" smtClean="0"/>
              <a:t>c</a:t>
            </a:r>
            <a:r>
              <a:rPr lang="hu-HU" baseline="-25000" dirty="0" err="1" smtClean="0"/>
              <a:t>ij</a:t>
            </a:r>
            <a:r>
              <a:rPr lang="hu-HU" dirty="0" smtClean="0"/>
              <a:t> –k a konstanstábla sorának elemei</a:t>
            </a:r>
          </a:p>
          <a:p>
            <a:pPr lvl="1"/>
            <a:r>
              <a:rPr lang="hu-HU" dirty="0" smtClean="0"/>
              <a:t>Az r </a:t>
            </a:r>
            <a:r>
              <a:rPr lang="hu-HU" b="1" dirty="0" err="1" smtClean="0"/>
              <a:t>n-dimenziós</a:t>
            </a:r>
            <a:r>
              <a:rPr lang="hu-HU" b="1" dirty="0" smtClean="0"/>
              <a:t> relációs változónak</a:t>
            </a:r>
            <a:r>
              <a:rPr lang="hu-HU" dirty="0" smtClean="0"/>
              <a:t> megfelelő DRC lekérdezés: {x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|r(x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)}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relációs algebra és a DRC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1138"/>
            <a:ext cx="8401080" cy="4525962"/>
          </a:xfrm>
        </p:spPr>
        <p:txBody>
          <a:bodyPr/>
          <a:lstStyle/>
          <a:p>
            <a:pPr lvl="1"/>
            <a:r>
              <a:rPr lang="hu-HU" b="1" dirty="0" smtClean="0"/>
              <a:t>Indukciót alkalmazunk</a:t>
            </a:r>
            <a:r>
              <a:rPr lang="hu-HU" dirty="0" smtClean="0"/>
              <a:t> a relációs algebrai kifejezésben szereplő műveletek száma szerint és az utolsó műveletet vizsgáljuk.</a:t>
            </a:r>
          </a:p>
          <a:p>
            <a:pPr lvl="1"/>
            <a:r>
              <a:rPr lang="hu-HU" dirty="0" smtClean="0"/>
              <a:t>Ha </a:t>
            </a:r>
            <a:r>
              <a:rPr lang="hu-HU" b="1" dirty="0" err="1" smtClean="0"/>
              <a:t>E</a:t>
            </a:r>
            <a:r>
              <a:rPr lang="hu-HU" b="1" baseline="-25000" dirty="0" err="1" smtClean="0"/>
              <a:t>i</a:t>
            </a:r>
            <a:r>
              <a:rPr lang="hu-HU" b="1" dirty="0" smtClean="0"/>
              <a:t> kifejezésnek</a:t>
            </a:r>
            <a:r>
              <a:rPr lang="hu-HU" dirty="0" smtClean="0"/>
              <a:t> </a:t>
            </a:r>
            <a:r>
              <a:rPr lang="hu-HU" dirty="0" err="1" smtClean="0"/>
              <a:t>DRC-ben</a:t>
            </a:r>
            <a:r>
              <a:rPr lang="hu-HU" dirty="0" smtClean="0"/>
              <a:t> </a:t>
            </a:r>
            <a:r>
              <a:rPr lang="hu-HU" b="1" dirty="0" smtClean="0"/>
              <a:t>F</a:t>
            </a:r>
            <a:r>
              <a:rPr lang="hu-HU" b="1" baseline="-25000" dirty="0" smtClean="0"/>
              <a:t>i</a:t>
            </a:r>
            <a:r>
              <a:rPr lang="hu-HU" b="1" dirty="0" smtClean="0"/>
              <a:t>(x</a:t>
            </a:r>
            <a:r>
              <a:rPr lang="hu-HU" b="1" baseline="-25000" dirty="0" smtClean="0"/>
              <a:t>1</a:t>
            </a:r>
            <a:r>
              <a:rPr lang="hu-HU" b="1" dirty="0" smtClean="0"/>
              <a:t>,…,</a:t>
            </a:r>
            <a:r>
              <a:rPr lang="hu-HU" b="1" dirty="0" err="1" smtClean="0"/>
              <a:t>x</a:t>
            </a:r>
            <a:r>
              <a:rPr lang="hu-HU" b="1" baseline="-25000" dirty="0" err="1" smtClean="0"/>
              <a:t>n</a:t>
            </a:r>
            <a:r>
              <a:rPr lang="hu-HU" b="1" dirty="0" smtClean="0"/>
              <a:t>) formula</a:t>
            </a:r>
            <a:r>
              <a:rPr lang="hu-HU" dirty="0" smtClean="0"/>
              <a:t> felel meg, (i=1,2) akkor:</a:t>
            </a:r>
          </a:p>
          <a:p>
            <a:pPr lvl="2"/>
            <a:r>
              <a:rPr lang="hu-HU" dirty="0" smtClean="0"/>
              <a:t>E</a:t>
            </a:r>
            <a:r>
              <a:rPr lang="hu-HU" baseline="-25000" dirty="0" smtClean="0"/>
              <a:t>1</a:t>
            </a:r>
            <a:r>
              <a:rPr lang="hu-HU" dirty="0" smtClean="0">
                <a:sym typeface="Symbol"/>
              </a:rPr>
              <a:t></a:t>
            </a:r>
            <a:r>
              <a:rPr lang="hu-HU" dirty="0" smtClean="0"/>
              <a:t>E</a:t>
            </a:r>
            <a:r>
              <a:rPr lang="hu-HU" baseline="-25000" dirty="0" smtClean="0"/>
              <a:t>2</a:t>
            </a:r>
            <a:r>
              <a:rPr lang="hu-HU" dirty="0" smtClean="0"/>
              <a:t> </a:t>
            </a:r>
            <a:r>
              <a:rPr lang="hu-HU" dirty="0" err="1" smtClean="0"/>
              <a:t>-nek</a:t>
            </a:r>
            <a:r>
              <a:rPr lang="hu-HU" dirty="0" smtClean="0"/>
              <a:t> {x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|F</a:t>
            </a:r>
            <a:r>
              <a:rPr lang="hu-HU" baseline="-25000" dirty="0" smtClean="0"/>
              <a:t>1</a:t>
            </a:r>
            <a:r>
              <a:rPr lang="hu-HU" dirty="0" smtClean="0"/>
              <a:t>(x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)</a:t>
            </a:r>
            <a:r>
              <a:rPr lang="hu-HU" dirty="0" smtClean="0">
                <a:sym typeface="Symbol"/>
              </a:rPr>
              <a:t></a:t>
            </a:r>
            <a:r>
              <a:rPr lang="hu-HU" dirty="0" smtClean="0"/>
              <a:t>F</a:t>
            </a:r>
            <a:r>
              <a:rPr lang="hu-HU" baseline="-25000" dirty="0" smtClean="0"/>
              <a:t>2</a:t>
            </a:r>
            <a:r>
              <a:rPr lang="hu-HU" dirty="0" smtClean="0"/>
              <a:t>(x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)},</a:t>
            </a:r>
          </a:p>
          <a:p>
            <a:pPr lvl="2"/>
            <a:r>
              <a:rPr lang="hu-HU" dirty="0" smtClean="0"/>
              <a:t>E</a:t>
            </a:r>
            <a:r>
              <a:rPr lang="hu-HU" baseline="-25000" dirty="0" smtClean="0"/>
              <a:t>1</a:t>
            </a:r>
            <a:r>
              <a:rPr lang="hu-HU" dirty="0" smtClean="0"/>
              <a:t>–E</a:t>
            </a:r>
            <a:r>
              <a:rPr lang="hu-HU" baseline="-25000" dirty="0" smtClean="0"/>
              <a:t>2</a:t>
            </a:r>
            <a:r>
              <a:rPr lang="hu-HU" dirty="0" smtClean="0"/>
              <a:t> </a:t>
            </a:r>
            <a:r>
              <a:rPr lang="hu-HU" dirty="0" err="1" smtClean="0"/>
              <a:t>-nek</a:t>
            </a:r>
            <a:r>
              <a:rPr lang="hu-HU" dirty="0" smtClean="0"/>
              <a:t> {x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|F</a:t>
            </a:r>
            <a:r>
              <a:rPr lang="hu-HU" baseline="-25000" dirty="0" smtClean="0"/>
              <a:t>1</a:t>
            </a:r>
            <a:r>
              <a:rPr lang="hu-HU" dirty="0" smtClean="0"/>
              <a:t>(x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) </a:t>
            </a:r>
            <a:r>
              <a:rPr lang="hu-HU" dirty="0" smtClean="0">
                <a:sym typeface="Symbol"/>
              </a:rPr>
              <a:t></a:t>
            </a:r>
            <a:r>
              <a:rPr lang="hu-HU" dirty="0" smtClean="0"/>
              <a:t>F</a:t>
            </a:r>
            <a:r>
              <a:rPr lang="hu-HU" baseline="-25000" dirty="0" smtClean="0"/>
              <a:t>2</a:t>
            </a:r>
            <a:r>
              <a:rPr lang="hu-HU" dirty="0" smtClean="0"/>
              <a:t>(x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)},</a:t>
            </a:r>
          </a:p>
          <a:p>
            <a:pPr lvl="2"/>
            <a:r>
              <a:rPr lang="hu-HU" dirty="0" smtClean="0">
                <a:sym typeface="Symbol"/>
              </a:rPr>
              <a:t></a:t>
            </a:r>
            <a:r>
              <a:rPr lang="hu-HU" baseline="-25000" dirty="0" smtClean="0"/>
              <a:t>$1,…,</a:t>
            </a:r>
            <a:r>
              <a:rPr lang="hu-HU" baseline="-25000" dirty="0" err="1" smtClean="0"/>
              <a:t>$k</a:t>
            </a:r>
            <a:r>
              <a:rPr lang="hu-HU" dirty="0" smtClean="0"/>
              <a:t>(E</a:t>
            </a:r>
            <a:r>
              <a:rPr lang="hu-HU" baseline="-25000" dirty="0" smtClean="0"/>
              <a:t>1</a:t>
            </a:r>
            <a:r>
              <a:rPr lang="hu-HU" dirty="0" smtClean="0"/>
              <a:t>)</a:t>
            </a:r>
            <a:r>
              <a:rPr lang="hu-HU" dirty="0" err="1" smtClean="0"/>
              <a:t>-nek</a:t>
            </a:r>
            <a:r>
              <a:rPr lang="hu-HU" dirty="0" smtClean="0"/>
              <a:t> {x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k</a:t>
            </a:r>
            <a:r>
              <a:rPr lang="hu-HU" dirty="0" smtClean="0"/>
              <a:t>|</a:t>
            </a:r>
            <a:r>
              <a:rPr lang="hu-HU" dirty="0" smtClean="0">
                <a:sym typeface="Symbol"/>
              </a:rPr>
              <a:t></a:t>
            </a:r>
            <a:r>
              <a:rPr lang="hu-HU" dirty="0" smtClean="0"/>
              <a:t>(</a:t>
            </a:r>
            <a:r>
              <a:rPr lang="hu-HU" dirty="0" err="1" smtClean="0"/>
              <a:t>x</a:t>
            </a:r>
            <a:r>
              <a:rPr lang="hu-HU" baseline="-25000" dirty="0" err="1" smtClean="0"/>
              <a:t>k</a:t>
            </a:r>
            <a:r>
              <a:rPr lang="hu-HU" baseline="-25000" dirty="0" smtClean="0"/>
              <a:t>+1</a:t>
            </a:r>
            <a:r>
              <a:rPr lang="hu-HU" dirty="0" smtClean="0"/>
              <a:t>)…</a:t>
            </a:r>
            <a:r>
              <a:rPr lang="hu-HU" dirty="0" smtClean="0">
                <a:sym typeface="Symbol"/>
              </a:rPr>
              <a:t></a:t>
            </a:r>
            <a:r>
              <a:rPr lang="hu-HU" dirty="0" smtClean="0"/>
              <a:t>(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)(F</a:t>
            </a:r>
            <a:r>
              <a:rPr lang="hu-HU" baseline="-25000" dirty="0" smtClean="0"/>
              <a:t>1</a:t>
            </a:r>
            <a:r>
              <a:rPr lang="hu-HU" dirty="0" smtClean="0"/>
              <a:t>(x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))}, </a:t>
            </a:r>
          </a:p>
          <a:p>
            <a:pPr lvl="2"/>
            <a:r>
              <a:rPr lang="hu-HU" dirty="0" smtClean="0">
                <a:sym typeface="Symbol"/>
              </a:rPr>
              <a:t></a:t>
            </a:r>
            <a:r>
              <a:rPr lang="hu-HU" baseline="-25000" dirty="0" err="1" smtClean="0"/>
              <a:t>$i</a:t>
            </a:r>
            <a:r>
              <a:rPr lang="hu-HU" baseline="-25000" dirty="0" smtClean="0">
                <a:sym typeface="Symbol"/>
              </a:rPr>
              <a:t></a:t>
            </a:r>
            <a:r>
              <a:rPr lang="hu-HU" baseline="-25000" dirty="0" err="1" smtClean="0"/>
              <a:t>$j</a:t>
            </a:r>
            <a:r>
              <a:rPr lang="hu-HU" dirty="0" smtClean="0"/>
              <a:t> (E</a:t>
            </a:r>
            <a:r>
              <a:rPr lang="hu-HU" baseline="-25000" dirty="0" smtClean="0"/>
              <a:t>1</a:t>
            </a:r>
            <a:r>
              <a:rPr lang="hu-HU" dirty="0" smtClean="0"/>
              <a:t>)</a:t>
            </a:r>
            <a:r>
              <a:rPr lang="hu-HU" dirty="0" err="1" smtClean="0"/>
              <a:t>-nek</a:t>
            </a:r>
            <a:r>
              <a:rPr lang="hu-HU" dirty="0" smtClean="0"/>
              <a:t> {x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|F</a:t>
            </a:r>
            <a:r>
              <a:rPr lang="hu-HU" baseline="-25000" dirty="0" smtClean="0"/>
              <a:t>1</a:t>
            </a:r>
            <a:r>
              <a:rPr lang="hu-HU" dirty="0" smtClean="0"/>
              <a:t>(x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) </a:t>
            </a:r>
            <a:r>
              <a:rPr lang="hu-HU" dirty="0" smtClean="0">
                <a:sym typeface="Symbol"/>
              </a:rPr>
              <a:t></a:t>
            </a:r>
            <a:r>
              <a:rPr lang="hu-HU" dirty="0" smtClean="0"/>
              <a:t> (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</a:t>
            </a:r>
            <a:r>
              <a:rPr lang="hu-HU" dirty="0" smtClean="0">
                <a:sym typeface="Symbol"/>
              </a:rPr>
              <a:t></a:t>
            </a:r>
            <a:r>
              <a:rPr lang="hu-HU" dirty="0" err="1" smtClean="0"/>
              <a:t>x</a:t>
            </a:r>
            <a:r>
              <a:rPr lang="hu-HU" baseline="-25000" dirty="0" err="1" smtClean="0"/>
              <a:t>j</a:t>
            </a:r>
            <a:r>
              <a:rPr lang="hu-HU" dirty="0" smtClean="0"/>
              <a:t>)},</a:t>
            </a:r>
          </a:p>
          <a:p>
            <a:pPr lvl="2"/>
            <a:r>
              <a:rPr lang="hu-HU" dirty="0" smtClean="0">
                <a:sym typeface="Symbol"/>
              </a:rPr>
              <a:t></a:t>
            </a:r>
            <a:r>
              <a:rPr lang="hu-HU" baseline="-25000" dirty="0" err="1" smtClean="0"/>
              <a:t>$i</a:t>
            </a:r>
            <a:r>
              <a:rPr lang="hu-HU" baseline="-25000" dirty="0" smtClean="0">
                <a:sym typeface="Symbol"/>
              </a:rPr>
              <a:t></a:t>
            </a:r>
            <a:r>
              <a:rPr lang="hu-HU" baseline="-25000" dirty="0" smtClean="0"/>
              <a:t> c</a:t>
            </a:r>
            <a:r>
              <a:rPr lang="hu-HU" dirty="0" smtClean="0"/>
              <a:t> (E</a:t>
            </a:r>
            <a:r>
              <a:rPr lang="hu-HU" baseline="-25000" dirty="0" smtClean="0"/>
              <a:t>1</a:t>
            </a:r>
            <a:r>
              <a:rPr lang="hu-HU" dirty="0" smtClean="0"/>
              <a:t>)</a:t>
            </a:r>
            <a:r>
              <a:rPr lang="hu-HU" dirty="0" err="1" smtClean="0"/>
              <a:t>-nek</a:t>
            </a:r>
            <a:r>
              <a:rPr lang="hu-HU" dirty="0" smtClean="0"/>
              <a:t> {x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|F</a:t>
            </a:r>
            <a:r>
              <a:rPr lang="hu-HU" baseline="-25000" dirty="0" smtClean="0"/>
              <a:t>1</a:t>
            </a:r>
            <a:r>
              <a:rPr lang="hu-HU" dirty="0" smtClean="0"/>
              <a:t>(x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) </a:t>
            </a:r>
            <a:r>
              <a:rPr lang="hu-HU" dirty="0" smtClean="0">
                <a:sym typeface="Symbol"/>
              </a:rPr>
              <a:t></a:t>
            </a:r>
            <a:r>
              <a:rPr lang="hu-HU" dirty="0" smtClean="0"/>
              <a:t> (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</a:t>
            </a:r>
            <a:r>
              <a:rPr lang="hu-HU" dirty="0" smtClean="0">
                <a:sym typeface="Symbol"/>
              </a:rPr>
              <a:t></a:t>
            </a:r>
            <a:r>
              <a:rPr lang="hu-HU" dirty="0" smtClean="0"/>
              <a:t>c)} felel meg.</a:t>
            </a:r>
          </a:p>
          <a:p>
            <a:pPr lvl="1"/>
            <a:r>
              <a:rPr lang="hu-HU" sz="2000" dirty="0" smtClean="0"/>
              <a:t>Megjegyzés: Minden relációs algebrai kifejezés ekvivalens egy olyannal, amelyben már csak atomi összehasonlítások szerepelnek.</a:t>
            </a:r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relációs algebra és a DRC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1138"/>
            <a:ext cx="8401080" cy="4525962"/>
          </a:xfrm>
        </p:spPr>
        <p:txBody>
          <a:bodyPr/>
          <a:lstStyle/>
          <a:p>
            <a:pPr lvl="1"/>
            <a:r>
              <a:rPr lang="hu-HU" dirty="0" smtClean="0"/>
              <a:t>Ha E</a:t>
            </a:r>
            <a:r>
              <a:rPr lang="hu-HU" baseline="-25000" dirty="0" smtClean="0"/>
              <a:t>1</a:t>
            </a:r>
            <a:r>
              <a:rPr lang="hu-HU" dirty="0" smtClean="0"/>
              <a:t>-nek </a:t>
            </a:r>
            <a:r>
              <a:rPr lang="hu-HU" dirty="0" err="1" smtClean="0"/>
              <a:t>DRC-ben</a:t>
            </a:r>
            <a:r>
              <a:rPr lang="hu-HU" dirty="0" smtClean="0"/>
              <a:t> F</a:t>
            </a:r>
            <a:r>
              <a:rPr lang="hu-HU" baseline="-25000" dirty="0" smtClean="0"/>
              <a:t>1</a:t>
            </a:r>
            <a:r>
              <a:rPr lang="hu-HU" dirty="0" smtClean="0"/>
              <a:t>(x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), E</a:t>
            </a:r>
            <a:r>
              <a:rPr lang="hu-HU" baseline="-25000" dirty="0" smtClean="0"/>
              <a:t>2</a:t>
            </a:r>
            <a:r>
              <a:rPr lang="hu-HU" dirty="0" smtClean="0"/>
              <a:t>-nek F</a:t>
            </a:r>
            <a:r>
              <a:rPr lang="hu-HU" baseline="-25000" dirty="0" smtClean="0"/>
              <a:t>2</a:t>
            </a:r>
            <a:r>
              <a:rPr lang="hu-HU" dirty="0" smtClean="0"/>
              <a:t>(y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m</a:t>
            </a:r>
            <a:r>
              <a:rPr lang="hu-HU" dirty="0" smtClean="0"/>
              <a:t>) felel meg, akkor </a:t>
            </a:r>
            <a:r>
              <a:rPr lang="hu-HU" b="1" dirty="0" smtClean="0"/>
              <a:t>E</a:t>
            </a:r>
            <a:r>
              <a:rPr lang="hu-HU" b="1" baseline="-25000" dirty="0" smtClean="0"/>
              <a:t>1</a:t>
            </a:r>
            <a:r>
              <a:rPr lang="hu-HU" b="1" dirty="0" smtClean="0">
                <a:sym typeface="Symbol"/>
              </a:rPr>
              <a:t></a:t>
            </a:r>
            <a:r>
              <a:rPr lang="hu-HU" b="1" dirty="0" smtClean="0"/>
              <a:t>E</a:t>
            </a:r>
            <a:r>
              <a:rPr lang="hu-HU" b="1" baseline="-25000" dirty="0" smtClean="0"/>
              <a:t>2</a:t>
            </a:r>
            <a:r>
              <a:rPr lang="hu-HU" dirty="0" smtClean="0"/>
              <a:t>-nek {x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,y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m</a:t>
            </a:r>
            <a:r>
              <a:rPr lang="hu-HU" dirty="0" smtClean="0"/>
              <a:t>|F</a:t>
            </a:r>
            <a:r>
              <a:rPr lang="hu-HU" baseline="-25000" dirty="0" smtClean="0"/>
              <a:t>1</a:t>
            </a:r>
            <a:r>
              <a:rPr lang="hu-HU" dirty="0" smtClean="0"/>
              <a:t>(x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x</a:t>
            </a:r>
            <a:r>
              <a:rPr lang="hu-HU" baseline="-25000" dirty="0" err="1" smtClean="0"/>
              <a:t>n</a:t>
            </a:r>
            <a:r>
              <a:rPr lang="hu-HU" dirty="0" smtClean="0"/>
              <a:t>)</a:t>
            </a:r>
            <a:r>
              <a:rPr lang="hu-HU" dirty="0" smtClean="0">
                <a:sym typeface="Symbol"/>
              </a:rPr>
              <a:t></a:t>
            </a:r>
            <a:r>
              <a:rPr lang="hu-HU" dirty="0" smtClean="0"/>
              <a:t>F</a:t>
            </a:r>
            <a:r>
              <a:rPr lang="hu-HU" baseline="-25000" dirty="0" smtClean="0"/>
              <a:t>2</a:t>
            </a:r>
            <a:r>
              <a:rPr lang="hu-HU" dirty="0" smtClean="0"/>
              <a:t>(y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m</a:t>
            </a:r>
            <a:r>
              <a:rPr lang="hu-HU" dirty="0" smtClean="0"/>
              <a:t>)} felel meg</a:t>
            </a:r>
          </a:p>
          <a:p>
            <a:pPr lvl="1"/>
            <a:r>
              <a:rPr lang="hu-HU" dirty="0" smtClean="0"/>
              <a:t>Példa: r(x,y)</a:t>
            </a:r>
            <a:r>
              <a:rPr lang="hu-HU" dirty="0" smtClean="0">
                <a:sym typeface="Symbol"/>
              </a:rPr>
              <a:t></a:t>
            </a:r>
            <a:r>
              <a:rPr lang="hu-HU" dirty="0" smtClean="0"/>
              <a:t>s(y) felírása </a:t>
            </a:r>
            <a:r>
              <a:rPr lang="hu-HU" dirty="0" smtClean="0">
                <a:latin typeface="Arabic Typesetting" pitchFamily="66" charset="-78"/>
                <a:cs typeface="Arabic Typesetting" pitchFamily="66" charset="-78"/>
              </a:rPr>
              <a:t>(jegyzet 3. oldal)</a:t>
            </a:r>
          </a:p>
          <a:p>
            <a:pPr lvl="1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relációs algebra és a DRC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1138"/>
            <a:ext cx="8401080" cy="4525962"/>
          </a:xfrm>
        </p:spPr>
        <p:txBody>
          <a:bodyPr/>
          <a:lstStyle/>
          <a:p>
            <a:pPr lvl="0"/>
            <a:r>
              <a:rPr lang="hu-HU" dirty="0" smtClean="0"/>
              <a:t>A formulák részformulái közül az F</a:t>
            </a:r>
            <a:r>
              <a:rPr lang="hu-HU" baseline="-25000" dirty="0" smtClean="0"/>
              <a:t>1</a:t>
            </a:r>
            <a:r>
              <a:rPr lang="hu-HU" dirty="0" smtClean="0">
                <a:sym typeface="Symbol"/>
              </a:rPr>
              <a:t>  </a:t>
            </a:r>
            <a:r>
              <a:rPr lang="hu-HU" dirty="0" smtClean="0"/>
              <a:t>… </a:t>
            </a:r>
            <a:r>
              <a:rPr lang="hu-HU" dirty="0" smtClean="0">
                <a:sym typeface="Symbol"/>
              </a:rPr>
              <a:t></a:t>
            </a:r>
            <a:r>
              <a:rPr lang="hu-HU" dirty="0" smtClean="0"/>
              <a:t> </a:t>
            </a:r>
            <a:r>
              <a:rPr lang="hu-HU" dirty="0" err="1" smtClean="0"/>
              <a:t>F</a:t>
            </a:r>
            <a:r>
              <a:rPr lang="hu-HU" baseline="-25000" dirty="0" err="1" smtClean="0"/>
              <a:t>k</a:t>
            </a:r>
            <a:r>
              <a:rPr lang="hu-HU" baseline="-25000" dirty="0" smtClean="0"/>
              <a:t> </a:t>
            </a:r>
            <a:r>
              <a:rPr lang="hu-HU" dirty="0" smtClean="0"/>
              <a:t>típusúakat (valamilyen zárójelezést véve) </a:t>
            </a:r>
            <a:r>
              <a:rPr lang="hu-HU" b="1" dirty="0" err="1" smtClean="0"/>
              <a:t>konjunkciós</a:t>
            </a:r>
            <a:r>
              <a:rPr lang="hu-HU" b="1" dirty="0" smtClean="0"/>
              <a:t> láncnak </a:t>
            </a:r>
            <a:r>
              <a:rPr lang="hu-HU" dirty="0" smtClean="0"/>
              <a:t>hívjuk.</a:t>
            </a:r>
          </a:p>
          <a:p>
            <a:r>
              <a:rPr lang="hu-HU" dirty="0" smtClean="0"/>
              <a:t>Algoritmussal meghatározhatjuk a maximális </a:t>
            </a:r>
            <a:r>
              <a:rPr lang="hu-HU" dirty="0" err="1" smtClean="0"/>
              <a:t>konjunkciós</a:t>
            </a:r>
            <a:r>
              <a:rPr lang="hu-HU" dirty="0" smtClean="0"/>
              <a:t> láncokat.</a:t>
            </a:r>
          </a:p>
          <a:p>
            <a:r>
              <a:rPr lang="hu-HU" dirty="0" smtClean="0"/>
              <a:t>A teljes formula is maximális </a:t>
            </a:r>
            <a:r>
              <a:rPr lang="hu-HU" dirty="0" err="1" smtClean="0"/>
              <a:t>konjunkciós</a:t>
            </a:r>
            <a:r>
              <a:rPr lang="hu-HU" dirty="0" smtClean="0"/>
              <a:t> lánc k=1 választással.</a:t>
            </a:r>
          </a:p>
          <a:p>
            <a:r>
              <a:rPr lang="hu-HU" sz="2400" dirty="0" smtClean="0"/>
              <a:t>Minden részformulának algoritmussal meghatározhatjuk a szabad változóit.</a:t>
            </a:r>
          </a:p>
          <a:p>
            <a:pPr lvl="0"/>
            <a:r>
              <a:rPr lang="hu-HU" sz="2400" dirty="0" smtClean="0"/>
              <a:t>Példa: hányadosnak megfelelő formula maximális </a:t>
            </a:r>
            <a:r>
              <a:rPr lang="hu-HU" sz="2400" dirty="0" err="1" smtClean="0"/>
              <a:t>konjunkciós</a:t>
            </a:r>
            <a:r>
              <a:rPr lang="hu-HU" sz="2400" dirty="0" smtClean="0"/>
              <a:t> láncai </a:t>
            </a:r>
            <a:r>
              <a:rPr lang="hu-HU" dirty="0" smtClean="0">
                <a:latin typeface="Arabic Typesetting" pitchFamily="66" charset="-78"/>
                <a:cs typeface="Arabic Typesetting" pitchFamily="66" charset="-78"/>
              </a:rPr>
              <a:t>(jegyzet 4. oldal)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Maximális </a:t>
            </a:r>
            <a:r>
              <a:rPr lang="hu-HU" dirty="0" err="1" smtClean="0"/>
              <a:t>konjunkciós</a:t>
            </a:r>
            <a:r>
              <a:rPr lang="hu-HU" dirty="0" smtClean="0"/>
              <a:t> láncok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2. előadás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6A4F-5D6B-4945-AC65-D571AB0D54B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étatér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étatér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étatér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étatér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</TotalTime>
  <Words>2269</Words>
  <Application>Microsoft Office PowerPoint</Application>
  <PresentationFormat>Diavetítés a képernyőre (4:3 oldalarány)</PresentationFormat>
  <Paragraphs>261</Paragraphs>
  <Slides>35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35</vt:i4>
      </vt:variant>
    </vt:vector>
  </HeadingPairs>
  <TitlesOfParts>
    <vt:vector size="36" baseType="lpstr">
      <vt:lpstr>Sétatér</vt:lpstr>
      <vt:lpstr>Adatbázisrendszerek elméleti alapjai 2. előadás</vt:lpstr>
      <vt:lpstr> Relációs kalkulusok</vt:lpstr>
      <vt:lpstr>Tartománykalkulus (DRC)</vt:lpstr>
      <vt:lpstr>Tartománykalkulus (DRC)</vt:lpstr>
      <vt:lpstr>DRC szemantikája</vt:lpstr>
      <vt:lpstr>A relációs algebra és a DRC</vt:lpstr>
      <vt:lpstr>A relációs algebra és a DRC</vt:lpstr>
      <vt:lpstr>A relációs algebra és a DRC</vt:lpstr>
      <vt:lpstr>Maximális konjunkciós láncok</vt:lpstr>
      <vt:lpstr>DRC és végtelen relációk</vt:lpstr>
      <vt:lpstr>Tartományfüggetlenség</vt:lpstr>
      <vt:lpstr>Tartományfüggetlenség</vt:lpstr>
      <vt:lpstr>Tartományfüggetlenség</vt:lpstr>
      <vt:lpstr>Tartományfüggetlenség</vt:lpstr>
      <vt:lpstr>Biztonságos DRC formulák</vt:lpstr>
      <vt:lpstr>Biztonságos DRC formulák</vt:lpstr>
      <vt:lpstr>Biztonságos DRC formulák</vt:lpstr>
      <vt:lpstr>Biztonságos DRC formulák</vt:lpstr>
      <vt:lpstr>Biztonságos DRC formulák</vt:lpstr>
      <vt:lpstr>Biztonságos DRC formulák</vt:lpstr>
      <vt:lpstr>Sorkalkulus (TRC)</vt:lpstr>
      <vt:lpstr>Sorkalkulus (TRC)</vt:lpstr>
      <vt:lpstr>TRC szemantikája</vt:lpstr>
      <vt:lpstr>A relációs algebra és a TRC</vt:lpstr>
      <vt:lpstr>A relációs algebra és a TRC</vt:lpstr>
      <vt:lpstr>A relációs algebra és a TRC</vt:lpstr>
      <vt:lpstr>Maximális konjunkciós láncok</vt:lpstr>
      <vt:lpstr>TRC és végtelen relációk</vt:lpstr>
      <vt:lpstr>Tartományfüggetlenség</vt:lpstr>
      <vt:lpstr>Tartományfüggetlenség</vt:lpstr>
      <vt:lpstr>Biztonságos TRC formulák</vt:lpstr>
      <vt:lpstr>Biztonságos TRC formulák</vt:lpstr>
      <vt:lpstr>Biztonságos TRC formulák</vt:lpstr>
      <vt:lpstr>Biztonságos TRC formulák</vt:lpstr>
      <vt:lpstr>Ekvivalenciatétel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Osztott adatbázisok</dc:title>
  <dc:creator>Kiss Attila</dc:creator>
  <cp:lastModifiedBy>Cyrrian</cp:lastModifiedBy>
  <cp:revision>43</cp:revision>
  <dcterms:created xsi:type="dcterms:W3CDTF">2012-12-05T17:00:24Z</dcterms:created>
  <dcterms:modified xsi:type="dcterms:W3CDTF">2013-01-20T22:54:25Z</dcterms:modified>
</cp:coreProperties>
</file>