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9"/>
  </p:notesMasterIdLst>
  <p:sldIdLst>
    <p:sldId id="256" r:id="rId2"/>
    <p:sldId id="262" r:id="rId3"/>
    <p:sldId id="264" r:id="rId4"/>
    <p:sldId id="265" r:id="rId5"/>
    <p:sldId id="269" r:id="rId6"/>
    <p:sldId id="266" r:id="rId7"/>
    <p:sldId id="267" r:id="rId8"/>
    <p:sldId id="270" r:id="rId9"/>
    <p:sldId id="271" r:id="rId10"/>
    <p:sldId id="268" r:id="rId11"/>
    <p:sldId id="272" r:id="rId12"/>
    <p:sldId id="273" r:id="rId13"/>
    <p:sldId id="274" r:id="rId14"/>
    <p:sldId id="275" r:id="rId15"/>
    <p:sldId id="276" r:id="rId16"/>
    <p:sldId id="257" r:id="rId17"/>
    <p:sldId id="261" r:id="rId18"/>
    <p:sldId id="282" r:id="rId19"/>
    <p:sldId id="278" r:id="rId20"/>
    <p:sldId id="281" r:id="rId21"/>
    <p:sldId id="279" r:id="rId22"/>
    <p:sldId id="277" r:id="rId23"/>
    <p:sldId id="280" r:id="rId24"/>
    <p:sldId id="260" r:id="rId25"/>
    <p:sldId id="258" r:id="rId26"/>
    <p:sldId id="283" r:id="rId27"/>
    <p:sldId id="259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128" autoAdjust="0"/>
  </p:normalViewPr>
  <p:slideViewPr>
    <p:cSldViewPr>
      <p:cViewPr>
        <p:scale>
          <a:sx n="70" d="100"/>
          <a:sy n="70" d="100"/>
        </p:scale>
        <p:origin x="-14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F310-FAE1-4A22-8768-AC4349A2AC8A}" type="datetimeFigureOut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CDD6A-C6DE-4A5F-AC78-30A35C916F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75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DD6A-C6DE-4A5F-AC78-30A35C916F0C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240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DD6A-C6DE-4A5F-AC78-30A35C916F0C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249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7688-5840-48D1-B53B-99BC336F7483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1BBB-08EB-423F-9941-A1975E47D02A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D83D-BC3B-4C7B-9A6C-06482CB2A2E1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69A0-AAD3-47AA-A038-493BBF95102B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6130-676B-4993-AA16-3810699C721E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6FE9-8761-4CC0-8AD5-992EEB90C587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F06-C447-4BB1-B998-41656218159A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74AD-C593-4BD6-941A-8A7927A24491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1B53-31E9-44DE-84A8-7EE022825522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92F-23F3-4AF3-ACB6-B24F102DFD19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A922-6030-4464-9CA5-0F5FD7662DE2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1A9EF-C9AF-4FCB-8F86-81F9CB6CE24E}" type="datetime1">
              <a:rPr lang="hu-HU" smtClean="0"/>
              <a:pPr/>
              <a:t>2013.11.20.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B5B72-2DFF-4631-AA51-F97668BB436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000" dirty="0" smtClean="0"/>
              <a:t>K-mag </a:t>
            </a:r>
            <a:r>
              <a:rPr lang="hu-HU" sz="5000" dirty="0" err="1" smtClean="0"/>
              <a:t>dekompozíció</a:t>
            </a:r>
            <a:r>
              <a:rPr lang="hu-HU" sz="5000" dirty="0" smtClean="0"/>
              <a:t> gráf-adatfolyam alapján</a:t>
            </a:r>
            <a:endParaRPr lang="hu-HU" sz="5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Streaming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k-core</a:t>
            </a:r>
            <a:r>
              <a:rPr lang="hu-HU" dirty="0" smtClean="0"/>
              <a:t> </a:t>
            </a:r>
            <a:r>
              <a:rPr lang="hu-HU" dirty="0" err="1" smtClean="0"/>
              <a:t>Decomposition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Purecore</a:t>
            </a:r>
            <a:r>
              <a:rPr lang="hu-HU" dirty="0" smtClean="0"/>
              <a:t>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Előbbi algoritmus a K értékekre hagyatkozott a részgráf megtalálásához</a:t>
            </a:r>
          </a:p>
          <a:p>
            <a:r>
              <a:rPr lang="hu-HU" dirty="0" smtClean="0"/>
              <a:t>További adatokat is vizsgál, ezzel csökkenti a keresési teret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" name="Kép 4" descr="MC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7611538" cy="628738"/>
          </a:xfrm>
          <a:prstGeom prst="rect">
            <a:avLst/>
          </a:prstGeom>
        </p:spPr>
      </p:pic>
      <p:pic>
        <p:nvPicPr>
          <p:cNvPr id="6" name="Kép 5" descr="Pure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7611538" cy="13146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PureCore</a:t>
            </a:r>
            <a:r>
              <a:rPr lang="hu-HU" dirty="0" smtClean="0"/>
              <a:t> megtalálása</a:t>
            </a:r>
            <a:endParaRPr lang="hu-HU" dirty="0"/>
          </a:p>
        </p:txBody>
      </p:sp>
      <p:pic>
        <p:nvPicPr>
          <p:cNvPr id="5" name="Tartalom helye 4" descr="findPureC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771" y="1935163"/>
            <a:ext cx="6770457" cy="438943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SubCore</a:t>
            </a:r>
            <a:r>
              <a:rPr lang="hu-HU" dirty="0" smtClean="0"/>
              <a:t> – </a:t>
            </a:r>
            <a:r>
              <a:rPr lang="hu-HU" dirty="0" err="1" smtClean="0"/>
              <a:t>PureCore</a:t>
            </a:r>
            <a:r>
              <a:rPr lang="hu-HU" dirty="0" smtClean="0"/>
              <a:t> hasonlóság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PureCore</a:t>
            </a:r>
            <a:r>
              <a:rPr lang="hu-HU" dirty="0" smtClean="0"/>
              <a:t> csökkenti a feltárandó csúcsok számát él beszúráskor. 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SubCore</a:t>
            </a:r>
            <a:r>
              <a:rPr lang="hu-HU" dirty="0" smtClean="0"/>
              <a:t> – </a:t>
            </a:r>
            <a:r>
              <a:rPr lang="hu-HU" dirty="0" err="1" smtClean="0"/>
              <a:t>élbeszúrás</a:t>
            </a:r>
            <a:r>
              <a:rPr lang="hu-HU" dirty="0" smtClean="0"/>
              <a:t> &lt;- </a:t>
            </a:r>
            <a:r>
              <a:rPr lang="hu-HU" dirty="0" err="1" smtClean="0"/>
              <a:t>FindPureCore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Él törlésekor ez a módosítás nem lehetséges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Traversal</a:t>
            </a:r>
            <a:r>
              <a:rPr lang="hu-HU" dirty="0" smtClean="0"/>
              <a:t>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Tovább csökkenti a keresési teret</a:t>
            </a:r>
          </a:p>
          <a:p>
            <a:r>
              <a:rPr lang="hu-HU" dirty="0" smtClean="0"/>
              <a:t>Ennek eléréséhez: MCD értékek hatékonyabb számolása (lassabb </a:t>
            </a:r>
            <a:r>
              <a:rPr lang="hu-HU" dirty="0" err="1" smtClean="0"/>
              <a:t>SubCore-nál</a:t>
            </a:r>
            <a:r>
              <a:rPr lang="hu-HU" dirty="0" smtClean="0"/>
              <a:t> egyes esetekben)</a:t>
            </a:r>
          </a:p>
          <a:p>
            <a:r>
              <a:rPr lang="hu-HU" dirty="0" smtClean="0"/>
              <a:t>MCD értékek tárolása (nincs újraszámolás, csak frissítés) 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spcBef>
                <a:spcPts val="2000"/>
              </a:spcBef>
            </a:pPr>
            <a:r>
              <a:rPr lang="hu-HU" dirty="0" smtClean="0"/>
              <a:t>MCD + PCD = RCD (</a:t>
            </a:r>
            <a:r>
              <a:rPr lang="hu-HU" dirty="0" err="1" smtClean="0"/>
              <a:t>Residential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5" name="Kép 4" descr="PC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7563906" cy="962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Traversal</a:t>
            </a:r>
            <a:r>
              <a:rPr lang="hu-HU" dirty="0" smtClean="0"/>
              <a:t> algoritmus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10" name="Tartalom helye 9" descr="Traversal_Megfigye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437870" cy="2621983"/>
          </a:xfrm>
        </p:spPr>
      </p:pic>
      <p:pic>
        <p:nvPicPr>
          <p:cNvPr id="11" name="Kép 10" descr="Traversal_theor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013176"/>
            <a:ext cx="7485239" cy="7007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Traversal</a:t>
            </a:r>
            <a:r>
              <a:rPr lang="hu-HU" dirty="0" smtClean="0"/>
              <a:t> – gyökér figyelés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Beszúrás/törlés: gyökér csúcs K értékének is változnia kell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Ha K(</a:t>
            </a:r>
            <a:r>
              <a:rPr lang="hu-HU" i="1" dirty="0" smtClean="0"/>
              <a:t>u</a:t>
            </a:r>
            <a:r>
              <a:rPr lang="hu-HU" dirty="0" smtClean="0"/>
              <a:t>)≥PCD(</a:t>
            </a:r>
            <a:r>
              <a:rPr lang="hu-HU" i="1" dirty="0" smtClean="0"/>
              <a:t>u</a:t>
            </a:r>
            <a:r>
              <a:rPr lang="hu-HU" dirty="0" smtClean="0"/>
              <a:t>): nincs további munka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CD értékek számolása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Mélységi bejárás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Összehasonlítás</a:t>
            </a:r>
            <a:endParaRPr lang="hu-HU" dirty="0"/>
          </a:p>
        </p:txBody>
      </p:sp>
      <p:pic>
        <p:nvPicPr>
          <p:cNvPr id="4" name="Tartalom helye 3" descr="Osszehasonlit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20982" cy="478177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16</a:t>
            </a:fld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Implementációs részletek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Lusta kiértékelésű tömbök (</a:t>
            </a:r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arrays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Hash</a:t>
            </a:r>
            <a:r>
              <a:rPr lang="hu-HU" dirty="0" smtClean="0"/>
              <a:t> map (ritka tömbök)</a:t>
            </a:r>
          </a:p>
          <a:p>
            <a:pPr lvl="1"/>
            <a:r>
              <a:rPr lang="hu-HU" dirty="0" smtClean="0"/>
              <a:t>Konstans kereséssel jelentős gyorsulás</a:t>
            </a:r>
          </a:p>
          <a:p>
            <a:pPr lvl="1"/>
            <a:r>
              <a:rPr lang="hu-HU" dirty="0" smtClean="0"/>
              <a:t>Feldolgozandó csúcsok növekedésekor nem hatékony</a:t>
            </a:r>
          </a:p>
          <a:p>
            <a:pPr lvl="1"/>
            <a:r>
              <a:rPr lang="hu-HU" dirty="0" smtClean="0"/>
              <a:t>A legtöbb esetben használatos</a:t>
            </a:r>
          </a:p>
          <a:p>
            <a:r>
              <a:rPr lang="hu-HU" dirty="0" err="1" smtClean="0"/>
              <a:t>Bucket</a:t>
            </a:r>
            <a:r>
              <a:rPr lang="hu-HU" dirty="0" smtClean="0"/>
              <a:t> rendezés</a:t>
            </a:r>
          </a:p>
          <a:p>
            <a:pPr lvl="1"/>
            <a:r>
              <a:rPr lang="hu-HU" dirty="0" err="1" smtClean="0"/>
              <a:t>Subcore</a:t>
            </a:r>
            <a:r>
              <a:rPr lang="hu-HU" dirty="0" smtClean="0"/>
              <a:t>, </a:t>
            </a:r>
            <a:r>
              <a:rPr lang="hu-HU" dirty="0" err="1" smtClean="0"/>
              <a:t>Purecore</a:t>
            </a:r>
            <a:r>
              <a:rPr lang="hu-HU" dirty="0" smtClean="0"/>
              <a:t>: CD értékek rendezése</a:t>
            </a:r>
          </a:p>
          <a:p>
            <a:pPr lvl="1"/>
            <a:r>
              <a:rPr lang="hu-HU" dirty="0" err="1" smtClean="0"/>
              <a:t>Legroszabb</a:t>
            </a:r>
            <a:r>
              <a:rPr lang="hu-HU" dirty="0" smtClean="0"/>
              <a:t> eset:  részgráf legalább akkora, mint maga a gráf</a:t>
            </a:r>
          </a:p>
          <a:p>
            <a:pPr lvl="1"/>
            <a:r>
              <a:rPr lang="hu-HU" dirty="0" smtClean="0"/>
              <a:t>Hatékony rendezés ebben az esetben</a:t>
            </a:r>
          </a:p>
          <a:p>
            <a:pPr lvl="1"/>
            <a:r>
              <a:rPr lang="hu-HU" i="1" dirty="0" smtClean="0"/>
              <a:t>O</a:t>
            </a:r>
            <a:r>
              <a:rPr lang="hu-HU" dirty="0" smtClean="0"/>
              <a:t>(N) rendezés, </a:t>
            </a:r>
            <a:r>
              <a:rPr lang="hu-HU" i="1" dirty="0" smtClean="0"/>
              <a:t>O</a:t>
            </a:r>
            <a:r>
              <a:rPr lang="hu-HU" dirty="0" smtClean="0"/>
              <a:t>(1) elérés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 gráfokon - generált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ER: </a:t>
            </a:r>
            <a:r>
              <a:rPr lang="hu-HU" dirty="0" smtClean="0"/>
              <a:t>Erdős-Rényi </a:t>
            </a:r>
            <a:r>
              <a:rPr lang="hu-HU" dirty="0"/>
              <a:t>modellen alapuló </a:t>
            </a:r>
            <a:r>
              <a:rPr lang="hu-HU" dirty="0" smtClean="0"/>
              <a:t>gráf:</a:t>
            </a:r>
          </a:p>
          <a:p>
            <a:pPr lvl="1"/>
            <a:r>
              <a:rPr lang="hu-HU" dirty="0" smtClean="0"/>
              <a:t>p </a:t>
            </a:r>
            <a:r>
              <a:rPr lang="hu-HU" dirty="0"/>
              <a:t>= </a:t>
            </a:r>
            <a:r>
              <a:rPr lang="hu-HU" dirty="0" smtClean="0"/>
              <a:t>0.1;</a:t>
            </a:r>
          </a:p>
          <a:p>
            <a:pPr lvl="1"/>
            <a:r>
              <a:rPr lang="hu-HU" dirty="0" smtClean="0"/>
              <a:t>|E|/|V| = </a:t>
            </a:r>
            <a:r>
              <a:rPr lang="hu-HU" dirty="0"/>
              <a:t>8</a:t>
            </a:r>
          </a:p>
          <a:p>
            <a:r>
              <a:rPr lang="sv-SE" dirty="0"/>
              <a:t> BA: Barabási-Albert modellen alapuló </a:t>
            </a:r>
            <a:r>
              <a:rPr lang="sv-SE" dirty="0" smtClean="0"/>
              <a:t>gráf</a:t>
            </a:r>
            <a:endParaRPr lang="hu-HU" dirty="0"/>
          </a:p>
          <a:p>
            <a:pPr lvl="1"/>
            <a:r>
              <a:rPr lang="hu-HU" dirty="0" smtClean="0"/>
              <a:t>1 csúcs beszúrás – 11 él</a:t>
            </a:r>
            <a:endParaRPr lang="sv-SE" dirty="0"/>
          </a:p>
          <a:p>
            <a:r>
              <a:rPr lang="hu-HU" dirty="0"/>
              <a:t> RMAT: R-MAT generátor: [</a:t>
            </a:r>
            <a:r>
              <a:rPr lang="hu-HU" dirty="0" smtClean="0"/>
              <a:t>0.45</a:t>
            </a:r>
            <a:r>
              <a:rPr lang="hu-HU" dirty="0"/>
              <a:t>; </a:t>
            </a:r>
            <a:r>
              <a:rPr lang="hu-HU" dirty="0" smtClean="0"/>
              <a:t>0.25</a:t>
            </a:r>
            <a:r>
              <a:rPr lang="hu-HU" dirty="0"/>
              <a:t>; </a:t>
            </a:r>
            <a:r>
              <a:rPr lang="hu-HU" dirty="0" smtClean="0"/>
              <a:t>0.20</a:t>
            </a:r>
            <a:r>
              <a:rPr lang="hu-HU" dirty="0"/>
              <a:t>; </a:t>
            </a:r>
            <a:r>
              <a:rPr lang="hu-HU" dirty="0" smtClean="0"/>
              <a:t>0.10</a:t>
            </a:r>
            <a:r>
              <a:rPr lang="hu-HU" dirty="0"/>
              <a:t>] </a:t>
            </a:r>
            <a:r>
              <a:rPr lang="hu-HU" dirty="0" smtClean="0"/>
              <a:t>valószínűségekkel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5630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 gráfokon - valós</a:t>
            </a:r>
            <a:endParaRPr lang="hu-HU" dirty="0"/>
          </a:p>
        </p:txBody>
      </p:sp>
      <p:pic>
        <p:nvPicPr>
          <p:cNvPr id="5" name="Tartalom helye 4" descr="Real_world_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810" y="2653300"/>
            <a:ext cx="7916380" cy="295316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K-mag </a:t>
            </a:r>
            <a:r>
              <a:rPr lang="hu-HU" dirty="0" err="1" smtClean="0"/>
              <a:t>dekompozíció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Maximális részgráf, amiben minden csúcshoz legalább </a:t>
            </a:r>
            <a:r>
              <a:rPr lang="hu-HU" b="1" dirty="0" smtClean="0"/>
              <a:t>k </a:t>
            </a:r>
            <a:r>
              <a:rPr lang="hu-HU" dirty="0" smtClean="0"/>
              <a:t>részgráfbeli csúcs csatlakozik</a:t>
            </a:r>
          </a:p>
          <a:p>
            <a:r>
              <a:rPr lang="hu-HU" dirty="0" smtClean="0"/>
              <a:t>Gyakori használat nagyméretű hálózatok elemzésében</a:t>
            </a:r>
          </a:p>
          <a:p>
            <a:pPr lvl="1"/>
            <a:r>
              <a:rPr lang="hu-HU" dirty="0" smtClean="0"/>
              <a:t>Közösségek detektálás</a:t>
            </a:r>
          </a:p>
          <a:p>
            <a:pPr lvl="1"/>
            <a:r>
              <a:rPr lang="hu-HU" dirty="0" smtClean="0"/>
              <a:t>Fehérjék viselkedésének becslése</a:t>
            </a:r>
          </a:p>
          <a:p>
            <a:pPr lvl="1">
              <a:spcAft>
                <a:spcPts val="500"/>
              </a:spcAft>
            </a:pPr>
            <a:r>
              <a:rPr lang="hu-HU" dirty="0" smtClean="0"/>
              <a:t>NP problémák</a:t>
            </a:r>
          </a:p>
          <a:p>
            <a:r>
              <a:rPr lang="hu-HU" dirty="0" smtClean="0"/>
              <a:t>Első inkrementális </a:t>
            </a:r>
            <a:r>
              <a:rPr lang="hu-HU" dirty="0" err="1" smtClean="0"/>
              <a:t>k-mag</a:t>
            </a:r>
            <a:r>
              <a:rPr lang="hu-HU" dirty="0" smtClean="0"/>
              <a:t> </a:t>
            </a:r>
            <a:r>
              <a:rPr lang="hu-HU" dirty="0" err="1" smtClean="0"/>
              <a:t>dekompozíció</a:t>
            </a:r>
            <a:r>
              <a:rPr lang="hu-HU" dirty="0" smtClean="0"/>
              <a:t> (</a:t>
            </a:r>
            <a:r>
              <a:rPr lang="hu-HU" dirty="0" err="1" smtClean="0"/>
              <a:t>gráfadatfolyam</a:t>
            </a:r>
            <a:r>
              <a:rPr lang="hu-HU" dirty="0" smtClean="0"/>
              <a:t> alapján)</a:t>
            </a:r>
          </a:p>
          <a:p>
            <a:pPr lvl="1">
              <a:spcAft>
                <a:spcPts val="500"/>
              </a:spcAft>
            </a:pPr>
            <a:r>
              <a:rPr lang="hu-HU" dirty="0" smtClean="0"/>
              <a:t>Él változásra olyan részgráfot keres, aminek a maximális k magját érintheti a változás</a:t>
            </a:r>
          </a:p>
          <a:p>
            <a:r>
              <a:rPr lang="hu-HU" dirty="0" smtClean="0"/>
              <a:t>Időbeli gyorsítás: 16 M csúcsú gráf esetén milliós nagyságrendű gyorsítás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Él beszúrás/törlés - gyorsulás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683" y="1559056"/>
            <a:ext cx="6098633" cy="461267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8180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SubCore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858" y="1628801"/>
            <a:ext cx="6045842" cy="46958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636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Grafikonos összehasonlítás</a:t>
            </a:r>
            <a:endParaRPr lang="hu-HU" dirty="0"/>
          </a:p>
        </p:txBody>
      </p:sp>
      <p:pic>
        <p:nvPicPr>
          <p:cNvPr id="5" name="Tartalom helye 4" descr="Osszehasonlitas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134088" cy="456367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Traversal</a:t>
            </a:r>
            <a:r>
              <a:rPr lang="hu-HU" dirty="0" smtClean="0"/>
              <a:t> – átlagos futási idő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9" y="2420888"/>
            <a:ext cx="7725541" cy="2703374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059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Kapcsolódó munkák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dirty="0" smtClean="0"/>
              <a:t>Több kapcsolódó tanulmány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dirty="0" smtClean="0"/>
              <a:t>Alapok: </a:t>
            </a:r>
            <a:r>
              <a:rPr lang="hu-HU" dirty="0" err="1" smtClean="0"/>
              <a:t>Seidman</a:t>
            </a:r>
            <a:r>
              <a:rPr lang="hu-HU" dirty="0" smtClean="0"/>
              <a:t>, </a:t>
            </a:r>
            <a:r>
              <a:rPr lang="hu-HU" dirty="0" err="1" smtClean="0"/>
              <a:t>Batagelj</a:t>
            </a:r>
            <a:r>
              <a:rPr lang="hu-HU" dirty="0" smtClean="0"/>
              <a:t> tanulmányai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dirty="0" smtClean="0"/>
              <a:t>Irányított, súlyozott hálózatok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dirty="0" smtClean="0"/>
              <a:t>Inkrementális algoritmusról tanulmányok nincsenek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u-HU" dirty="0" smtClean="0"/>
              <a:t>Egyedülálló tanulmány minden tekintetben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Fejlesztési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További információtárolás az egyes csúcsokról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2 </a:t>
            </a:r>
            <a:r>
              <a:rPr lang="hu-HU" dirty="0" err="1" smtClean="0"/>
              <a:t>hop</a:t>
            </a:r>
            <a:r>
              <a:rPr lang="hu-HU" dirty="0" smtClean="0"/>
              <a:t> helyett 3-4 </a:t>
            </a:r>
            <a:r>
              <a:rPr lang="hu-HU" dirty="0" err="1" smtClean="0"/>
              <a:t>hop</a:t>
            </a:r>
            <a:endParaRPr lang="hu-HU" dirty="0" smtClean="0"/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hu-HU" dirty="0" smtClean="0"/>
              <a:t>Élek beszúrása/törlése párhuzamosan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hu-HU" dirty="0" err="1" smtClean="0"/>
              <a:t>Asszimptotikus</a:t>
            </a:r>
            <a:r>
              <a:rPr lang="hu-HU" dirty="0" smtClean="0"/>
              <a:t> korlát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25</a:t>
            </a:fld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Tényleges implementáció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3 algoritmus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C++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Boost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Map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Design nélkül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545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500"/>
              </a:spcBef>
            </a:pPr>
            <a:r>
              <a:rPr lang="hu-HU" dirty="0" smtClean="0"/>
              <a:t>K-mag </a:t>
            </a:r>
            <a:r>
              <a:rPr lang="hu-HU" dirty="0" err="1" smtClean="0"/>
              <a:t>dekompozíció</a:t>
            </a:r>
            <a:endParaRPr lang="hu-HU" dirty="0" smtClean="0"/>
          </a:p>
          <a:p>
            <a:pPr>
              <a:spcBef>
                <a:spcPts val="2500"/>
              </a:spcBef>
            </a:pPr>
            <a:r>
              <a:rPr lang="hu-HU" dirty="0" smtClean="0"/>
              <a:t>Kulcs tulajdonság: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Inkrementális jelleg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Gyors törlés, beszúrás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Teljes gráf bejárás nélkül</a:t>
            </a:r>
          </a:p>
          <a:p>
            <a:pPr>
              <a:spcBef>
                <a:spcPts val="2500"/>
              </a:spcBef>
            </a:pPr>
            <a:r>
              <a:rPr lang="hu-HU" dirty="0" smtClean="0"/>
              <a:t>Futási idő jelentős csökkenése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 és 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Dinamikus gráfok a gyakorlatban</a:t>
            </a:r>
          </a:p>
          <a:p>
            <a:pPr lvl="1"/>
            <a:r>
              <a:rPr lang="hu-HU" dirty="0" smtClean="0"/>
              <a:t>Folyamatosan él mozgatás (törlés, beszúrás)</a:t>
            </a:r>
          </a:p>
          <a:p>
            <a:pPr lvl="1"/>
            <a:r>
              <a:rPr lang="hu-HU" dirty="0" smtClean="0"/>
              <a:t>Szociális hálózatok (felhasználók/kapcsolatok)</a:t>
            </a:r>
          </a:p>
          <a:p>
            <a:pPr lvl="1"/>
            <a:r>
              <a:rPr lang="hu-HU" dirty="0" smtClean="0"/>
              <a:t>Time </a:t>
            </a:r>
            <a:r>
              <a:rPr lang="hu-HU" dirty="0" err="1" smtClean="0"/>
              <a:t>window</a:t>
            </a:r>
            <a:endParaRPr lang="hu-HU" dirty="0" smtClean="0"/>
          </a:p>
          <a:p>
            <a:r>
              <a:rPr lang="hu-HU" dirty="0" smtClean="0"/>
              <a:t>K-mag alkalmazások:</a:t>
            </a:r>
          </a:p>
          <a:p>
            <a:pPr lvl="1"/>
            <a:r>
              <a:rPr lang="hu-HU" dirty="0" smtClean="0"/>
              <a:t>Összefüggő komponensek</a:t>
            </a:r>
          </a:p>
          <a:p>
            <a:pPr lvl="1"/>
            <a:r>
              <a:rPr lang="hu-HU" dirty="0" smtClean="0"/>
              <a:t>Közösség detektálás</a:t>
            </a:r>
          </a:p>
          <a:p>
            <a:r>
              <a:rPr lang="hu-HU" dirty="0" smtClean="0"/>
              <a:t>Kihívások:</a:t>
            </a:r>
          </a:p>
          <a:p>
            <a:pPr lvl="1"/>
            <a:r>
              <a:rPr lang="hu-HU" dirty="0" smtClean="0"/>
              <a:t>Maximális részgráf keresése a megadott feltétellel</a:t>
            </a:r>
          </a:p>
          <a:p>
            <a:pPr lvl="1"/>
            <a:r>
              <a:rPr lang="hu-HU" dirty="0" smtClean="0"/>
              <a:t>Hatékony frissítési algoritmus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Matematikai háttér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G=(V,E) súlyozatlan, irányítatlan gráf</a:t>
            </a:r>
          </a:p>
          <a:p>
            <a:r>
              <a:rPr lang="hu-HU" dirty="0" smtClean="0"/>
              <a:t>H=(V’, E’) G egy részgráfja; δ(H) minimális fokszám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5" name="Kép 4" descr="k_c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8170946" cy="1034167"/>
          </a:xfrm>
          <a:prstGeom prst="rect">
            <a:avLst/>
          </a:prstGeom>
        </p:spPr>
      </p:pic>
      <p:pic>
        <p:nvPicPr>
          <p:cNvPr id="6" name="Kép 5" descr="egyertelmu_reszgr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20556"/>
            <a:ext cx="8441058" cy="6702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Matematikai háttér (2)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Azon részgráf bejárása, ahol a K értékek megegyeznek valamint a gyökérből elérhető. </a:t>
            </a:r>
          </a:p>
          <a:p>
            <a:r>
              <a:rPr lang="hu-HU" dirty="0" smtClean="0"/>
              <a:t>Széles csúcshalmaz bejárása is előfordulhat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" name="Kép 7" descr="4_theor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7962051" cy="1376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Inkrementális algoritmusok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 algoritmus:</a:t>
            </a:r>
          </a:p>
          <a:p>
            <a:pPr marL="880110" lvl="1" indent="-514350">
              <a:buClrTx/>
              <a:buFont typeface="+mj-lt"/>
              <a:buAutoNum type="arabicParenR"/>
            </a:pPr>
            <a:r>
              <a:rPr lang="hu-HU" dirty="0" err="1" smtClean="0"/>
              <a:t>Subcore</a:t>
            </a:r>
            <a:endParaRPr lang="hu-HU" dirty="0" smtClean="0"/>
          </a:p>
          <a:p>
            <a:pPr marL="880110" lvl="1" indent="-514350">
              <a:buClrTx/>
              <a:buFont typeface="+mj-lt"/>
              <a:buAutoNum type="arabicParenR"/>
            </a:pPr>
            <a:r>
              <a:rPr lang="hu-HU" dirty="0" err="1" smtClean="0"/>
              <a:t>Purecore</a:t>
            </a:r>
            <a:endParaRPr lang="hu-HU" dirty="0" smtClean="0"/>
          </a:p>
          <a:p>
            <a:pPr marL="880110" lvl="1" indent="-514350">
              <a:buClrTx/>
              <a:buFont typeface="+mj-lt"/>
              <a:buAutoNum type="arabicParenR"/>
            </a:pPr>
            <a:r>
              <a:rPr lang="hu-HU" dirty="0" err="1" smtClean="0"/>
              <a:t>Traversal</a:t>
            </a:r>
            <a:endParaRPr lang="hu-HU" dirty="0" smtClean="0"/>
          </a:p>
          <a:p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Él beszúrás, törlés esetén frissítést végez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Folyamatos keresési tér csökkentés</a:t>
            </a:r>
          </a:p>
          <a:p>
            <a:pPr marL="514350" indent="-514350">
              <a:buClr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Subcore</a:t>
            </a:r>
            <a:r>
              <a:rPr lang="hu-HU" dirty="0" smtClean="0"/>
              <a:t>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4. tétel alapján frissíti K értékeit él beszúrás vagy törlés esetén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Szélességi bejárás a gyökértől (</a:t>
            </a:r>
            <a:r>
              <a:rPr lang="hu-HU" dirty="0" err="1" smtClean="0"/>
              <a:t>findSubcore</a:t>
            </a:r>
            <a:r>
              <a:rPr lang="hu-HU" dirty="0" smtClean="0"/>
              <a:t>)</a:t>
            </a:r>
          </a:p>
          <a:p>
            <a:r>
              <a:rPr lang="hu-HU" dirty="0" smtClean="0"/>
              <a:t>Él beszúrása/törlése (</a:t>
            </a:r>
            <a:r>
              <a:rPr lang="hu-HU" dirty="0" err="1" smtClean="0"/>
              <a:t>InsertEdge</a:t>
            </a:r>
            <a:r>
              <a:rPr lang="hu-HU" dirty="0" smtClean="0"/>
              <a:t>/</a:t>
            </a:r>
            <a:r>
              <a:rPr lang="hu-HU" dirty="0" err="1" smtClean="0"/>
              <a:t>RemoveEdge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Kép 5" descr="Subcore_s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264103" cy="1066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SubCore</a:t>
            </a:r>
            <a:r>
              <a:rPr lang="hu-HU" dirty="0" smtClean="0"/>
              <a:t> feltárása</a:t>
            </a:r>
            <a:endParaRPr lang="hu-HU" dirty="0"/>
          </a:p>
        </p:txBody>
      </p:sp>
      <p:pic>
        <p:nvPicPr>
          <p:cNvPr id="5" name="Tartalom helye 4" descr="findsubco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3442" y="1953115"/>
            <a:ext cx="7097116" cy="435353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SubCore</a:t>
            </a:r>
            <a:r>
              <a:rPr lang="hu-HU" dirty="0" smtClean="0"/>
              <a:t> – él beszúrás</a:t>
            </a:r>
            <a:endParaRPr lang="hu-HU" dirty="0"/>
          </a:p>
        </p:txBody>
      </p:sp>
      <p:pic>
        <p:nvPicPr>
          <p:cNvPr id="5" name="Tartalom helye 4" descr="SubCore_Inse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313" y="1935163"/>
            <a:ext cx="5699374" cy="438943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B72-2DFF-4631-AA51-F97668BB436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554</Words>
  <Application>Microsoft Office PowerPoint</Application>
  <PresentationFormat>Diavetítés a képernyőre (4:3 oldalarány)</PresentationFormat>
  <Paragraphs>153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Áramlás</vt:lpstr>
      <vt:lpstr>K-mag dekompozíció gráf-adatfolyam alapján</vt:lpstr>
      <vt:lpstr>K-mag dekompozíció </vt:lpstr>
      <vt:lpstr>Motiváció és kihívások</vt:lpstr>
      <vt:lpstr>Matematikai háttér (1)</vt:lpstr>
      <vt:lpstr>Matematikai háttér (2)</vt:lpstr>
      <vt:lpstr>Inkrementális algoritmusok</vt:lpstr>
      <vt:lpstr>Subcore algoritmus</vt:lpstr>
      <vt:lpstr>SubCore feltárása</vt:lpstr>
      <vt:lpstr>SubCore – él beszúrás</vt:lpstr>
      <vt:lpstr>Purecore algoritmus</vt:lpstr>
      <vt:lpstr>PureCore megtalálása</vt:lpstr>
      <vt:lpstr>SubCore – PureCore hasonlóság</vt:lpstr>
      <vt:lpstr>Traversal algoritmus</vt:lpstr>
      <vt:lpstr>Traversal algoritmus</vt:lpstr>
      <vt:lpstr>Traversal – gyökér figyelés</vt:lpstr>
      <vt:lpstr>Összehasonlítás</vt:lpstr>
      <vt:lpstr>Implementációs részletek</vt:lpstr>
      <vt:lpstr>Tesztelés gráfokon - generált</vt:lpstr>
      <vt:lpstr>Tesztelés gráfokon - valós</vt:lpstr>
      <vt:lpstr>Él beszúrás/törlés - gyorsulás</vt:lpstr>
      <vt:lpstr>SubCore speed up</vt:lpstr>
      <vt:lpstr>Grafikonos összehasonlítás</vt:lpstr>
      <vt:lpstr>Traversal – átlagos futási idő</vt:lpstr>
      <vt:lpstr>Kapcsolódó munkák</vt:lpstr>
      <vt:lpstr>Fejlesztési lehetőségek</vt:lpstr>
      <vt:lpstr>Tényleges implementáció </vt:lpstr>
      <vt:lpstr>Konklúzió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algorithm for         k-core decomposition</dc:title>
  <dc:creator>Adam Botos</dc:creator>
  <cp:lastModifiedBy>Adam Botos</cp:lastModifiedBy>
  <cp:revision>49</cp:revision>
  <dcterms:created xsi:type="dcterms:W3CDTF">2013-11-10T19:33:53Z</dcterms:created>
  <dcterms:modified xsi:type="dcterms:W3CDTF">2013-11-20T12:48:24Z</dcterms:modified>
</cp:coreProperties>
</file>