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98" r:id="rId9"/>
    <p:sldId id="264" r:id="rId10"/>
    <p:sldId id="273" r:id="rId11"/>
    <p:sldId id="266" r:id="rId12"/>
    <p:sldId id="274" r:id="rId13"/>
    <p:sldId id="300" r:id="rId14"/>
    <p:sldId id="306" r:id="rId15"/>
    <p:sldId id="285" r:id="rId16"/>
    <p:sldId id="267" r:id="rId17"/>
    <p:sldId id="286" r:id="rId18"/>
    <p:sldId id="287" r:id="rId19"/>
    <p:sldId id="272" r:id="rId20"/>
    <p:sldId id="288" r:id="rId21"/>
    <p:sldId id="268" r:id="rId22"/>
    <p:sldId id="269" r:id="rId23"/>
    <p:sldId id="289" r:id="rId24"/>
    <p:sldId id="270" r:id="rId25"/>
    <p:sldId id="303" r:id="rId26"/>
    <p:sldId id="304" r:id="rId27"/>
    <p:sldId id="302" r:id="rId28"/>
    <p:sldId id="301" r:id="rId29"/>
    <p:sldId id="296" r:id="rId30"/>
    <p:sldId id="271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95" r:id="rId40"/>
    <p:sldId id="307" r:id="rId41"/>
    <p:sldId id="291" r:id="rId42"/>
    <p:sldId id="292" r:id="rId43"/>
    <p:sldId id="293" r:id="rId44"/>
    <p:sldId id="294" r:id="rId45"/>
    <p:sldId id="305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6" d="100"/>
          <a:sy n="106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79A2-D39B-4657-A9A5-21777879AB84}" type="datetimeFigureOut">
              <a:rPr lang="hu-HU" smtClean="0"/>
              <a:pPr/>
              <a:t>2013.11.26.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F01C-5937-47A0-976C-03B361866C6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hu-HU" dirty="0" err="1" smtClean="0"/>
              <a:t>Computing</a:t>
            </a:r>
            <a:r>
              <a:rPr lang="hu-HU" dirty="0" smtClean="0"/>
              <a:t> </a:t>
            </a:r>
            <a:r>
              <a:rPr lang="hu-HU" dirty="0" err="1" smtClean="0"/>
              <a:t>n-Gram</a:t>
            </a:r>
            <a:r>
              <a:rPr lang="hu-HU" dirty="0" smtClean="0"/>
              <a:t> </a:t>
            </a:r>
            <a:r>
              <a:rPr lang="hu-HU" dirty="0" err="1" smtClean="0"/>
              <a:t>Statistics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MapReduce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57150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Klaus Berberich</a:t>
            </a:r>
            <a:r>
              <a:rPr lang="hu-HU" dirty="0" smtClean="0">
                <a:solidFill>
                  <a:schemeClr val="tx1"/>
                </a:solidFill>
              </a:rPr>
              <a:t>,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Srikanta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Bedathur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428728" y="3286124"/>
            <a:ext cx="6572296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EDBT/ICDT 2013 </a:t>
            </a: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Joint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Conference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r>
              <a:rPr lang="hu-HU" dirty="0" smtClean="0"/>
              <a:t>τ = 3 és σ = 3</a:t>
            </a:r>
          </a:p>
          <a:p>
            <a:endParaRPr lang="hu-HU" dirty="0" smtClean="0"/>
          </a:p>
          <a:p>
            <a:r>
              <a:rPr lang="pt-BR" dirty="0" smtClean="0"/>
              <a:t>d1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a x b x x </a:t>
            </a:r>
            <a:r>
              <a:rPr lang="hu-HU" b="1" dirty="0" smtClean="0"/>
              <a:t>&gt;</a:t>
            </a:r>
            <a:endParaRPr lang="pt-BR" b="1" dirty="0" smtClean="0"/>
          </a:p>
          <a:p>
            <a:r>
              <a:rPr lang="pt-BR" dirty="0" smtClean="0"/>
              <a:t>d2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b a x b x </a:t>
            </a:r>
            <a:r>
              <a:rPr lang="hu-HU" b="1" dirty="0" smtClean="0"/>
              <a:t>&gt;</a:t>
            </a:r>
            <a:endParaRPr lang="pt-BR" b="1" dirty="0" smtClean="0"/>
          </a:p>
          <a:p>
            <a:r>
              <a:rPr lang="pt-BR" dirty="0" smtClean="0"/>
              <a:t>d3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x b a x b </a:t>
            </a:r>
            <a:r>
              <a:rPr lang="hu-HU" b="1" dirty="0" smtClean="0"/>
              <a:t>&gt;</a:t>
            </a:r>
          </a:p>
          <a:p>
            <a:endParaRPr lang="hu-HU" b="1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857752" y="1571612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3</a:t>
            </a:r>
            <a:endParaRPr kumimoji="0" lang="hu-H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5</a:t>
            </a:r>
            <a:endParaRPr kumimoji="0" lang="hu-H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x </a:t>
            </a: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3</a:t>
            </a:r>
            <a:endParaRPr kumimoji="0" lang="hu-H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b </a:t>
            </a: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x b </a:t>
            </a:r>
            <a:r>
              <a:rPr kumimoji="0" lang="hu-H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3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Naiv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Map kiválasztja az összes legfeljebb σ hosszúságú </a:t>
            </a:r>
            <a:r>
              <a:rPr lang="hu-HU" dirty="0" err="1" smtClean="0"/>
              <a:t>n-gramot</a:t>
            </a:r>
            <a:endParaRPr lang="hu-HU" dirty="0" smtClean="0"/>
          </a:p>
          <a:p>
            <a:r>
              <a:rPr lang="hu-HU" dirty="0" err="1" smtClean="0"/>
              <a:t>Reduce</a:t>
            </a:r>
            <a:r>
              <a:rPr lang="hu-HU" dirty="0" smtClean="0"/>
              <a:t> elhagyja azokat, amik </a:t>
            </a:r>
            <a:r>
              <a:rPr lang="hu-HU" dirty="0" err="1" smtClean="0"/>
              <a:t>τ-nál</a:t>
            </a:r>
            <a:r>
              <a:rPr lang="hu-HU" dirty="0" smtClean="0"/>
              <a:t> kevesebbszer szerepelnek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Hadoop teszt</a:t>
            </a:r>
          </a:p>
          <a:p>
            <a:r>
              <a:rPr lang="hu-HU" smtClean="0"/>
              <a:t>MongoDB implementáció</a:t>
            </a:r>
          </a:p>
          <a:p>
            <a:pPr lvl="1"/>
            <a:r>
              <a:rPr lang="hu-HU" smtClean="0"/>
              <a:t>Körülményes megvalósítás</a:t>
            </a:r>
          </a:p>
          <a:p>
            <a:pPr lvl="1"/>
            <a:r>
              <a:rPr lang="hu-HU" smtClean="0"/>
              <a:t>Reduce függvény algebrai tulajdonságai</a:t>
            </a:r>
            <a:endParaRPr lang="hu-HU" smtClean="0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hu-HU" sz="4000" dirty="0" smtClean="0"/>
              <a:t>d1 = &lt;</a:t>
            </a:r>
            <a:r>
              <a:rPr lang="hu-HU" sz="4000" dirty="0" err="1" smtClean="0"/>
              <a:t>xabxa</a:t>
            </a:r>
            <a:r>
              <a:rPr lang="hu-HU" sz="4000" smtClean="0"/>
              <a:t>&gt;</a:t>
            </a:r>
            <a:endParaRPr lang="hu-H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hu-HU" sz="4000" dirty="0" smtClean="0"/>
              <a:t>d1 = &lt;</a:t>
            </a:r>
            <a:r>
              <a:rPr lang="hu-HU" sz="4000" dirty="0" err="1" smtClean="0"/>
              <a:t>xabxa</a:t>
            </a:r>
            <a:r>
              <a:rPr lang="hu-HU" sz="4000" dirty="0" smtClean="0"/>
              <a:t>&gt;</a:t>
            </a:r>
          </a:p>
          <a:p>
            <a:pPr>
              <a:buNone/>
            </a:pPr>
            <a:r>
              <a:rPr lang="hu-HU" sz="4000" dirty="0" smtClean="0"/>
              <a:t>&lt;x&gt;	&lt;</a:t>
            </a:r>
            <a:r>
              <a:rPr lang="hu-HU" sz="4000" dirty="0" err="1" smtClean="0"/>
              <a:t>xa</a:t>
            </a:r>
            <a:r>
              <a:rPr lang="hu-HU" sz="4000" dirty="0" smtClean="0"/>
              <a:t>&gt;	&lt;</a:t>
            </a:r>
            <a:r>
              <a:rPr lang="hu-HU" sz="4000" dirty="0" err="1" smtClean="0"/>
              <a:t>xab</a:t>
            </a:r>
            <a:r>
              <a:rPr lang="hu-HU" sz="4000" dirty="0" smtClean="0"/>
              <a:t>&gt;</a:t>
            </a:r>
          </a:p>
          <a:p>
            <a:pPr>
              <a:buNone/>
            </a:pPr>
            <a:r>
              <a:rPr lang="hu-HU" sz="4000" dirty="0" smtClean="0"/>
              <a:t>&lt;a&gt;	&lt;ab&gt;	&lt;</a:t>
            </a:r>
            <a:r>
              <a:rPr lang="hu-HU" sz="4000" dirty="0" err="1" smtClean="0"/>
              <a:t>abx</a:t>
            </a:r>
            <a:r>
              <a:rPr lang="hu-HU" sz="4000" dirty="0" smtClean="0"/>
              <a:t>&gt;</a:t>
            </a:r>
          </a:p>
          <a:p>
            <a:pPr>
              <a:buNone/>
            </a:pPr>
            <a:r>
              <a:rPr lang="hu-HU" sz="4000" dirty="0" smtClean="0"/>
              <a:t>&lt;b&gt;	&lt;</a:t>
            </a:r>
            <a:r>
              <a:rPr lang="hu-HU" sz="4000" dirty="0" err="1" smtClean="0"/>
              <a:t>bx</a:t>
            </a:r>
            <a:r>
              <a:rPr lang="hu-HU" sz="4000" dirty="0" smtClean="0"/>
              <a:t>&gt;	&lt;</a:t>
            </a:r>
            <a:r>
              <a:rPr lang="hu-HU" sz="4000" dirty="0" err="1" smtClean="0"/>
              <a:t>bxa</a:t>
            </a:r>
            <a:r>
              <a:rPr lang="hu-HU" sz="4000" dirty="0" smtClean="0"/>
              <a:t>&gt;</a:t>
            </a:r>
          </a:p>
          <a:p>
            <a:pPr>
              <a:buNone/>
            </a:pPr>
            <a:r>
              <a:rPr lang="hu-HU" sz="4000" dirty="0" smtClean="0"/>
              <a:t>&lt;x&gt;	&lt;</a:t>
            </a:r>
            <a:r>
              <a:rPr lang="hu-HU" sz="4000" dirty="0" err="1" smtClean="0"/>
              <a:t>xa</a:t>
            </a:r>
            <a:r>
              <a:rPr lang="hu-HU" sz="4000" dirty="0" smtClean="0"/>
              <a:t>&gt;</a:t>
            </a:r>
          </a:p>
          <a:p>
            <a:pPr>
              <a:buNone/>
            </a:pPr>
            <a:r>
              <a:rPr lang="hu-HU" sz="4000" dirty="0" smtClean="0"/>
              <a:t>&lt;a&gt;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Ο(|d|</a:t>
            </a:r>
            <a:r>
              <a:rPr lang="hu-HU" baseline="30000" dirty="0" smtClean="0"/>
              <a:t>2</a:t>
            </a:r>
            <a:r>
              <a:rPr lang="hu-HU" dirty="0" smtClean="0"/>
              <a:t>) kulcs-érték pár (σ &gt; |d|)</a:t>
            </a:r>
          </a:p>
          <a:p>
            <a:r>
              <a:rPr lang="hu-HU" dirty="0" smtClean="0"/>
              <a:t>páronként Ο(|d|) hosszú</a:t>
            </a:r>
          </a:p>
          <a:p>
            <a:r>
              <a:rPr lang="hu-HU" dirty="0" smtClean="0"/>
              <a:t>Ο(|d|</a:t>
            </a:r>
            <a:r>
              <a:rPr lang="hu-HU" baseline="30000" dirty="0" smtClean="0"/>
              <a:t>3</a:t>
            </a:r>
            <a:r>
              <a:rPr lang="hu-HU" dirty="0" smtClean="0"/>
              <a:t>) byte transzfer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Apriori </a:t>
            </a:r>
            <a:r>
              <a:rPr lang="hu-HU" dirty="0" err="1" smtClean="0"/>
              <a:t>scan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400" dirty="0" smtClean="0"/>
              <a:t>Ötlet:</a:t>
            </a:r>
          </a:p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r>
              <a:rPr lang="hu-HU" sz="4400" dirty="0" smtClean="0"/>
              <a:t>Részsorozatból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Apriori </a:t>
            </a:r>
            <a:r>
              <a:rPr lang="hu-HU" dirty="0" err="1" smtClean="0"/>
              <a:t>scan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900370"/>
          </a:xfrm>
        </p:spPr>
        <p:txBody>
          <a:bodyPr>
            <a:normAutofit/>
          </a:bodyPr>
          <a:lstStyle/>
          <a:p>
            <a:r>
              <a:rPr lang="hu-HU" dirty="0" smtClean="0"/>
              <a:t>Szöveget többször olvassuk</a:t>
            </a:r>
          </a:p>
          <a:p>
            <a:r>
              <a:rPr lang="hu-HU" dirty="0" smtClean="0"/>
              <a:t>Lista</a:t>
            </a:r>
          </a:p>
          <a:p>
            <a:r>
              <a:rPr lang="hu-HU" dirty="0" smtClean="0"/>
              <a:t>k. olvasás-&gt; legalább </a:t>
            </a:r>
            <a:r>
              <a:rPr lang="hu-HU" dirty="0" err="1" smtClean="0"/>
              <a:t>τ-szor</a:t>
            </a:r>
            <a:r>
              <a:rPr lang="hu-HU" dirty="0" smtClean="0"/>
              <a:t> szerepelt </a:t>
            </a:r>
            <a:r>
              <a:rPr lang="hu-HU" dirty="0" err="1" smtClean="0"/>
              <a:t>k-gramok</a:t>
            </a:r>
            <a:endParaRPr lang="hu-HU" dirty="0" smtClean="0"/>
          </a:p>
          <a:p>
            <a:r>
              <a:rPr lang="hu-HU" dirty="0" smtClean="0"/>
              <a:t>Felhasználjuk előző (k-1) </a:t>
            </a:r>
            <a:r>
              <a:rPr lang="hu-HU" dirty="0" err="1" smtClean="0"/>
              <a:t>gramokat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Apriori </a:t>
            </a:r>
            <a:r>
              <a:rPr lang="hu-HU" dirty="0" err="1" smtClean="0"/>
              <a:t>scan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Mapper: kiszűrés</a:t>
            </a:r>
          </a:p>
          <a:p>
            <a:r>
              <a:rPr lang="hu-HU" dirty="0" err="1" smtClean="0"/>
              <a:t>Reduceren</a:t>
            </a:r>
            <a:r>
              <a:rPr lang="hu-HU" dirty="0" smtClean="0"/>
              <a:t> nem változtatunk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az apriori </a:t>
            </a:r>
            <a:r>
              <a:rPr lang="hu-HU" dirty="0" err="1" smtClean="0"/>
              <a:t>scanre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4810" y="1928802"/>
            <a:ext cx="4471990" cy="4500594"/>
          </a:xfrm>
        </p:spPr>
        <p:txBody>
          <a:bodyPr>
            <a:normAutofit lnSpcReduction="10000"/>
          </a:bodyPr>
          <a:lstStyle/>
          <a:p>
            <a:r>
              <a:rPr lang="hu-HU" sz="4000" dirty="0" smtClean="0"/>
              <a:t>3. olvasásra már csak </a:t>
            </a:r>
            <a:r>
              <a:rPr lang="hu-HU" sz="4000" b="1" dirty="0" smtClean="0"/>
              <a:t>&lt; a x b &gt; </a:t>
            </a:r>
            <a:r>
              <a:rPr lang="hu-HU" sz="4000" dirty="0" smtClean="0"/>
              <a:t>marad</a:t>
            </a:r>
          </a:p>
          <a:p>
            <a:endParaRPr lang="hu-HU" sz="4000" dirty="0" smtClean="0"/>
          </a:p>
          <a:p>
            <a:r>
              <a:rPr lang="hu-HU" sz="4000" dirty="0" err="1" smtClean="0"/>
              <a:t>Pl</a:t>
            </a:r>
            <a:r>
              <a:rPr lang="hu-HU" sz="4000" dirty="0" smtClean="0"/>
              <a:t> </a:t>
            </a:r>
            <a:r>
              <a:rPr lang="hu-HU" sz="4000" b="1" dirty="0" smtClean="0"/>
              <a:t>&lt; b x </a:t>
            </a:r>
            <a:r>
              <a:rPr lang="hu-HU" sz="4000" b="1" dirty="0" err="1" smtClean="0"/>
              <a:t>x</a:t>
            </a:r>
            <a:r>
              <a:rPr lang="hu-HU" sz="4000" b="1" dirty="0" smtClean="0"/>
              <a:t> &gt;</a:t>
            </a:r>
            <a:r>
              <a:rPr lang="hu-HU" sz="4000" dirty="0" smtClean="0"/>
              <a:t> </a:t>
            </a:r>
            <a:r>
              <a:rPr lang="hu-HU" sz="4000" dirty="0" err="1" smtClean="0"/>
              <a:t>-et</a:t>
            </a:r>
            <a:r>
              <a:rPr lang="hu-HU" sz="4000" dirty="0" smtClean="0"/>
              <a:t> elhagyjuk, mert</a:t>
            </a:r>
          </a:p>
          <a:p>
            <a:pPr>
              <a:buNone/>
            </a:pPr>
            <a:r>
              <a:rPr lang="hu-HU" sz="4000" dirty="0" smtClean="0"/>
              <a:t>   </a:t>
            </a:r>
            <a:r>
              <a:rPr lang="hu-HU" sz="4000" b="1" dirty="0" smtClean="0"/>
              <a:t>&lt; x </a:t>
            </a:r>
            <a:r>
              <a:rPr lang="hu-HU" sz="4000" b="1" dirty="0" err="1" smtClean="0"/>
              <a:t>x</a:t>
            </a:r>
            <a:r>
              <a:rPr lang="hu-HU" sz="4000" b="1" dirty="0" smtClean="0"/>
              <a:t> &gt;</a:t>
            </a:r>
            <a:r>
              <a:rPr lang="hu-HU" sz="4000" dirty="0" smtClean="0"/>
              <a:t> túl ritka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28596" y="1714488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τ = 3 és σ = 3</a:t>
            </a:r>
          </a:p>
          <a:p>
            <a:endParaRPr lang="hu-HU" sz="3200" dirty="0" smtClean="0"/>
          </a:p>
          <a:p>
            <a:r>
              <a:rPr lang="pt-BR" sz="3200" dirty="0" smtClean="0"/>
              <a:t>d1 = </a:t>
            </a:r>
            <a:r>
              <a:rPr lang="hu-HU" sz="3200" dirty="0" smtClean="0"/>
              <a:t>&lt;</a:t>
            </a:r>
            <a:r>
              <a:rPr lang="pt-BR" sz="3200" dirty="0" smtClean="0"/>
              <a:t> </a:t>
            </a:r>
            <a:r>
              <a:rPr lang="pt-BR" sz="3200" b="1" dirty="0" smtClean="0"/>
              <a:t>a x b x x </a:t>
            </a:r>
            <a:r>
              <a:rPr lang="hu-HU" sz="3200" b="1" dirty="0" smtClean="0"/>
              <a:t>&gt;</a:t>
            </a:r>
            <a:endParaRPr lang="pt-BR" sz="3200" b="1" dirty="0" smtClean="0"/>
          </a:p>
          <a:p>
            <a:r>
              <a:rPr lang="pt-BR" sz="3200" dirty="0" smtClean="0"/>
              <a:t>d2 = </a:t>
            </a:r>
            <a:r>
              <a:rPr lang="hu-HU" sz="3200" dirty="0" smtClean="0"/>
              <a:t>&lt;</a:t>
            </a:r>
            <a:r>
              <a:rPr lang="pt-BR" sz="3200" dirty="0" smtClean="0"/>
              <a:t> </a:t>
            </a:r>
            <a:r>
              <a:rPr lang="pt-BR" sz="3200" b="1" dirty="0" smtClean="0"/>
              <a:t>b a x b x </a:t>
            </a:r>
            <a:r>
              <a:rPr lang="hu-HU" sz="3200" b="1" dirty="0" smtClean="0"/>
              <a:t>&gt;</a:t>
            </a:r>
            <a:endParaRPr lang="pt-BR" sz="3200" b="1" dirty="0" smtClean="0"/>
          </a:p>
          <a:p>
            <a:r>
              <a:rPr lang="pt-BR" sz="3200" dirty="0" smtClean="0"/>
              <a:t>d3 = </a:t>
            </a:r>
            <a:r>
              <a:rPr lang="hu-HU" sz="3200" dirty="0" smtClean="0"/>
              <a:t>&lt;</a:t>
            </a:r>
            <a:r>
              <a:rPr lang="pt-BR" sz="3200" dirty="0" smtClean="0"/>
              <a:t> </a:t>
            </a:r>
            <a:r>
              <a:rPr lang="pt-BR" sz="3200" b="1" dirty="0" smtClean="0"/>
              <a:t>x b a x b </a:t>
            </a:r>
            <a:r>
              <a:rPr lang="hu-HU" sz="3200" b="1" dirty="0" smtClean="0"/>
              <a:t>&gt;</a:t>
            </a:r>
          </a:p>
          <a:p>
            <a:endParaRPr lang="hu-HU" sz="32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Csóka Győző (cikk feldolgozás) </a:t>
            </a:r>
          </a:p>
          <a:p>
            <a:r>
              <a:rPr lang="hu-HU" dirty="0" smtClean="0"/>
              <a:t>Polgár Ákos (prezentáció) </a:t>
            </a:r>
          </a:p>
          <a:p>
            <a:r>
              <a:rPr lang="hu-HU" dirty="0" err="1" smtClean="0"/>
              <a:t>Zvara</a:t>
            </a:r>
            <a:r>
              <a:rPr lang="hu-HU" dirty="0" smtClean="0"/>
              <a:t> Zoltán (bemutató program) 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legfeljebb σ olvasás</a:t>
            </a:r>
          </a:p>
          <a:p>
            <a:endParaRPr lang="hu-HU" dirty="0" smtClean="0"/>
          </a:p>
          <a:p>
            <a:r>
              <a:rPr lang="hu-HU" dirty="0" smtClean="0"/>
              <a:t>Nem javítottunk a transzfereken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Apriori index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Mapper#1 </a:t>
            </a:r>
            <a:r>
              <a:rPr lang="hu-HU" dirty="0" err="1" smtClean="0"/>
              <a:t>Reducer</a:t>
            </a:r>
            <a:r>
              <a:rPr lang="hu-HU" dirty="0" smtClean="0"/>
              <a:t>#</a:t>
            </a:r>
            <a:r>
              <a:rPr lang="hu-HU" dirty="0" err="1" smtClean="0"/>
              <a:t>1</a:t>
            </a:r>
            <a:endParaRPr lang="hu-HU" dirty="0" smtClean="0"/>
          </a:p>
          <a:p>
            <a:r>
              <a:rPr lang="hu-HU" dirty="0" smtClean="0"/>
              <a:t>Létrehoz egy indexet az összes gyakori, legfeljebb K hosszú </a:t>
            </a:r>
            <a:r>
              <a:rPr lang="hu-HU" dirty="0" err="1" smtClean="0"/>
              <a:t>n-gram</a:t>
            </a:r>
            <a:r>
              <a:rPr lang="hu-HU" dirty="0" smtClean="0"/>
              <a:t> pozíciójához</a:t>
            </a:r>
          </a:p>
          <a:p>
            <a:r>
              <a:rPr lang="hu-HU" dirty="0" smtClean="0"/>
              <a:t>Mapper#2 </a:t>
            </a:r>
            <a:r>
              <a:rPr lang="hu-HU" dirty="0" err="1" smtClean="0"/>
              <a:t>Reducer</a:t>
            </a:r>
            <a:r>
              <a:rPr lang="hu-HU" dirty="0" smtClean="0"/>
              <a:t>#</a:t>
            </a:r>
            <a:r>
              <a:rPr lang="hu-HU" dirty="0" err="1" smtClean="0"/>
              <a:t>2</a:t>
            </a:r>
            <a:endParaRPr lang="hu-HU" dirty="0" smtClean="0"/>
          </a:p>
          <a:p>
            <a:r>
              <a:rPr lang="hu-HU" dirty="0" err="1" smtClean="0"/>
              <a:t>K-gram</a:t>
            </a:r>
            <a:r>
              <a:rPr lang="hu-HU" dirty="0" smtClean="0"/>
              <a:t> meghatározásához (k-1) </a:t>
            </a:r>
            <a:r>
              <a:rPr lang="hu-HU" dirty="0" err="1" smtClean="0"/>
              <a:t>gramok</a:t>
            </a:r>
            <a:r>
              <a:rPr lang="hu-HU" dirty="0" smtClean="0"/>
              <a:t> összefűzése, kulcs-érték párokkal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az apriori indexre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6182" y="1643050"/>
            <a:ext cx="4900618" cy="4857784"/>
          </a:xfrm>
        </p:spPr>
        <p:txBody>
          <a:bodyPr>
            <a:normAutofit/>
          </a:bodyPr>
          <a:lstStyle/>
          <a:p>
            <a:r>
              <a:rPr lang="hu-HU" sz="3800" dirty="0" smtClean="0"/>
              <a:t>&lt;</a:t>
            </a:r>
            <a:r>
              <a:rPr lang="pt-BR" sz="3800" dirty="0" smtClean="0"/>
              <a:t> </a:t>
            </a:r>
            <a:r>
              <a:rPr lang="pt-BR" sz="3800" b="1" dirty="0" smtClean="0"/>
              <a:t>a x </a:t>
            </a:r>
            <a:r>
              <a:rPr lang="hu-HU" sz="3800" b="1" dirty="0" smtClean="0"/>
              <a:t>&gt;</a:t>
            </a:r>
            <a:r>
              <a:rPr lang="pt-BR" sz="3800" b="1" dirty="0" smtClean="0"/>
              <a:t> : </a:t>
            </a:r>
            <a:r>
              <a:rPr lang="hu-HU" sz="3800" b="1" dirty="0" smtClean="0"/>
              <a:t>&lt;</a:t>
            </a:r>
            <a:r>
              <a:rPr lang="pt-BR" sz="3800" b="1" dirty="0" smtClean="0"/>
              <a:t> d1 : [0]; d2 : [1]; d3 : [2] </a:t>
            </a:r>
            <a:r>
              <a:rPr lang="hu-HU" sz="3800" b="1" dirty="0" smtClean="0"/>
              <a:t>&gt;</a:t>
            </a:r>
            <a:endParaRPr lang="pt-BR" sz="3800" b="1" dirty="0" smtClean="0"/>
          </a:p>
          <a:p>
            <a:r>
              <a:rPr lang="hu-HU" sz="3800" dirty="0" smtClean="0"/>
              <a:t>&lt;</a:t>
            </a:r>
            <a:r>
              <a:rPr lang="pt-BR" sz="3800" dirty="0" smtClean="0"/>
              <a:t> </a:t>
            </a:r>
            <a:r>
              <a:rPr lang="pt-BR" sz="3800" b="1" dirty="0" smtClean="0"/>
              <a:t>x b </a:t>
            </a:r>
            <a:r>
              <a:rPr lang="hu-HU" sz="3800" b="1" dirty="0" smtClean="0"/>
              <a:t>&gt;</a:t>
            </a:r>
            <a:r>
              <a:rPr lang="pt-BR" sz="3800" b="1" dirty="0" smtClean="0"/>
              <a:t> : </a:t>
            </a:r>
            <a:r>
              <a:rPr lang="hu-HU" sz="3800" b="1" dirty="0" smtClean="0"/>
              <a:t>&lt;</a:t>
            </a:r>
            <a:r>
              <a:rPr lang="pt-BR" sz="3800" b="1" dirty="0" smtClean="0"/>
              <a:t> d1 : [1]; d2 : [2]; d3 : [0; 3] </a:t>
            </a:r>
            <a:r>
              <a:rPr lang="hu-HU" sz="3800" b="1" dirty="0" smtClean="0"/>
              <a:t>&gt;</a:t>
            </a:r>
          </a:p>
          <a:p>
            <a:endParaRPr lang="hu-HU" sz="3800" b="1" dirty="0" smtClean="0"/>
          </a:p>
          <a:p>
            <a:r>
              <a:rPr lang="hu-HU" sz="3800" dirty="0" smtClean="0"/>
              <a:t>&lt;</a:t>
            </a:r>
            <a:r>
              <a:rPr lang="pt-BR" sz="3800" dirty="0" smtClean="0"/>
              <a:t> </a:t>
            </a:r>
            <a:r>
              <a:rPr lang="pt-BR" sz="3800" b="1" dirty="0" smtClean="0"/>
              <a:t>a x b </a:t>
            </a:r>
            <a:r>
              <a:rPr lang="hu-HU" sz="3800" b="1" dirty="0" smtClean="0"/>
              <a:t>&gt;</a:t>
            </a:r>
            <a:r>
              <a:rPr lang="pt-BR" sz="3800" b="1" dirty="0" smtClean="0"/>
              <a:t> : </a:t>
            </a:r>
            <a:r>
              <a:rPr lang="hu-HU" sz="3800" b="1" dirty="0" smtClean="0"/>
              <a:t>&lt;</a:t>
            </a:r>
            <a:r>
              <a:rPr lang="pt-BR" sz="3800" b="1" dirty="0" smtClean="0"/>
              <a:t> d1 : [0]; d2 : [1]; d3 : [2] </a:t>
            </a:r>
            <a:r>
              <a:rPr lang="hu-HU" sz="3800" b="1" dirty="0" smtClean="0"/>
              <a:t>&gt;</a:t>
            </a:r>
          </a:p>
          <a:p>
            <a:endParaRPr lang="hu-HU" sz="3800" b="1" dirty="0" smtClean="0"/>
          </a:p>
        </p:txBody>
      </p:sp>
      <p:sp>
        <p:nvSpPr>
          <p:cNvPr id="4" name="Téglalap 3"/>
          <p:cNvSpPr/>
          <p:nvPr/>
        </p:nvSpPr>
        <p:spPr>
          <a:xfrm>
            <a:off x="428596" y="2928934"/>
            <a:ext cx="34290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τ = 3 és σ = 3</a:t>
            </a:r>
          </a:p>
          <a:p>
            <a:r>
              <a:rPr lang="hu-HU" sz="4400" b="1" dirty="0" smtClean="0"/>
              <a:t>K = 2 </a:t>
            </a:r>
          </a:p>
          <a:p>
            <a:endParaRPr lang="hu-HU" sz="3200" dirty="0" smtClean="0"/>
          </a:p>
          <a:p>
            <a:r>
              <a:rPr lang="pt-BR" sz="3200" dirty="0" smtClean="0"/>
              <a:t>d1 = </a:t>
            </a:r>
            <a:r>
              <a:rPr lang="hu-HU" sz="3200" dirty="0" smtClean="0"/>
              <a:t>&lt;</a:t>
            </a:r>
            <a:r>
              <a:rPr lang="pt-BR" sz="3200" dirty="0" smtClean="0"/>
              <a:t> </a:t>
            </a:r>
            <a:r>
              <a:rPr lang="pt-BR" sz="3200" b="1" dirty="0" smtClean="0"/>
              <a:t>a x b x x </a:t>
            </a:r>
            <a:r>
              <a:rPr lang="hu-HU" sz="3200" b="1" dirty="0" smtClean="0"/>
              <a:t>&gt;</a:t>
            </a:r>
            <a:endParaRPr lang="pt-BR" sz="3200" b="1" dirty="0" smtClean="0"/>
          </a:p>
          <a:p>
            <a:r>
              <a:rPr lang="pt-BR" sz="3200" dirty="0" smtClean="0"/>
              <a:t>d2 = </a:t>
            </a:r>
            <a:r>
              <a:rPr lang="hu-HU" sz="3200" dirty="0" smtClean="0"/>
              <a:t>&lt;</a:t>
            </a:r>
            <a:r>
              <a:rPr lang="pt-BR" sz="3200" dirty="0" smtClean="0"/>
              <a:t> </a:t>
            </a:r>
            <a:r>
              <a:rPr lang="pt-BR" sz="3200" b="1" dirty="0" smtClean="0"/>
              <a:t>b a x b x </a:t>
            </a:r>
            <a:r>
              <a:rPr lang="hu-HU" sz="3200" b="1" dirty="0" smtClean="0"/>
              <a:t>&gt;</a:t>
            </a:r>
            <a:endParaRPr lang="pt-BR" sz="3200" b="1" dirty="0" smtClean="0"/>
          </a:p>
          <a:p>
            <a:r>
              <a:rPr lang="pt-BR" sz="3200" dirty="0" smtClean="0"/>
              <a:t>d3 = </a:t>
            </a:r>
            <a:r>
              <a:rPr lang="hu-HU" sz="3200" dirty="0" smtClean="0"/>
              <a:t>&lt;</a:t>
            </a:r>
            <a:r>
              <a:rPr lang="pt-BR" sz="3200" dirty="0" smtClean="0"/>
              <a:t> </a:t>
            </a:r>
            <a:r>
              <a:rPr lang="pt-BR" sz="3200" b="1" dirty="0" smtClean="0"/>
              <a:t>x b a x b </a:t>
            </a:r>
            <a:r>
              <a:rPr lang="hu-HU" sz="3200" b="1" dirty="0" smtClean="0"/>
              <a:t>&gt;</a:t>
            </a:r>
          </a:p>
          <a:p>
            <a:endParaRPr lang="hu-HU" sz="32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Bajok:  - a címkelisták száma és mérete</a:t>
            </a:r>
          </a:p>
          <a:p>
            <a:pPr>
              <a:buNone/>
            </a:pPr>
            <a:r>
              <a:rPr lang="hu-HU" dirty="0" smtClean="0"/>
              <a:t>             - listákat </a:t>
            </a:r>
            <a:r>
              <a:rPr lang="hu-HU" dirty="0" err="1" smtClean="0"/>
              <a:t>bufferelni</a:t>
            </a:r>
            <a:r>
              <a:rPr lang="hu-HU" dirty="0" smtClean="0"/>
              <a:t> kell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Nem javítottunk a transzfereken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400" dirty="0" smtClean="0"/>
              <a:t>Ötlet</a:t>
            </a:r>
            <a:endParaRPr lang="hu-HU" dirty="0" smtClean="0"/>
          </a:p>
          <a:p>
            <a:r>
              <a:rPr lang="hu-HU" dirty="0" smtClean="0"/>
              <a:t>Az alábbi 3 </a:t>
            </a:r>
            <a:r>
              <a:rPr lang="hu-HU" dirty="0" err="1" smtClean="0"/>
              <a:t>n-gram</a:t>
            </a:r>
            <a:r>
              <a:rPr lang="hu-HU" dirty="0" smtClean="0"/>
              <a:t> kiválasztása ( &lt; b a x &gt;, &lt; b a &gt;, &lt; b &gt; ) pazarló. Elsőből meghatározható a másik kettő, mint </a:t>
            </a:r>
            <a:r>
              <a:rPr lang="hu-HU" dirty="0" err="1" smtClean="0"/>
              <a:t>prefixek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>Elég kiválasztani a szöveg minden pozíciójához egyetlen kulcs-érték párt a pozíciótól kezdődő </a:t>
            </a:r>
            <a:r>
              <a:rPr lang="hu-HU" dirty="0" err="1" smtClean="0"/>
              <a:t>szuffixet</a:t>
            </a:r>
            <a:r>
              <a:rPr lang="hu-HU" dirty="0" smtClean="0"/>
              <a:t> használva kulcsként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4400" dirty="0" smtClean="0"/>
              <a:t>Probléma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n-gramot</a:t>
            </a:r>
            <a:r>
              <a:rPr lang="hu-HU" dirty="0" smtClean="0"/>
              <a:t> egy még nem látott beérkező </a:t>
            </a:r>
            <a:r>
              <a:rPr lang="hu-HU" dirty="0" err="1" smtClean="0"/>
              <a:t>szuffix</a:t>
            </a:r>
            <a:r>
              <a:rPr lang="hu-HU" dirty="0" smtClean="0"/>
              <a:t> is reprezentálhat, nem tudjuk elég korán kiválasztani az előfordulási gyakoriságával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Sok memória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400" dirty="0" smtClean="0"/>
              <a:t>Ötlet</a:t>
            </a:r>
          </a:p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kulcs-érték párok rendezési sorrendje, amiben a </a:t>
            </a:r>
            <a:r>
              <a:rPr lang="hu-HU" dirty="0" err="1" smtClean="0"/>
              <a:t>reducerek</a:t>
            </a:r>
            <a:r>
              <a:rPr lang="hu-HU" dirty="0" smtClean="0"/>
              <a:t> megkapják őket, befolyásolható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SC\DBSYS elméleti alapok\Mi feladatunk\map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6583363" cy="54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Egy </a:t>
            </a:r>
            <a:r>
              <a:rPr lang="hu-HU" dirty="0" err="1" smtClean="0"/>
              <a:t>reducerhez</a:t>
            </a:r>
            <a:r>
              <a:rPr lang="hu-HU" dirty="0" smtClean="0"/>
              <a:t> az azonos kulcsú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value-k</a:t>
            </a:r>
            <a:r>
              <a:rPr lang="hu-HU" dirty="0" smtClean="0"/>
              <a:t> kerülnek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Partícionálás</a:t>
            </a:r>
            <a:r>
              <a:rPr lang="hu-HU" dirty="0" smtClean="0"/>
              <a:t> kezdőbetűvel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Reducernek</a:t>
            </a:r>
            <a:r>
              <a:rPr lang="hu-HU" dirty="0" smtClean="0"/>
              <a:t> </a:t>
            </a:r>
            <a:r>
              <a:rPr lang="hu-HU" dirty="0" err="1" smtClean="0"/>
              <a:t>sortolva</a:t>
            </a:r>
            <a:r>
              <a:rPr lang="hu-HU" dirty="0" smtClean="0"/>
              <a:t> küld</a:t>
            </a:r>
          </a:p>
          <a:p>
            <a:pPr>
              <a:buNone/>
            </a:pPr>
            <a:r>
              <a:rPr lang="hu-HU" dirty="0" err="1" smtClean="0"/>
              <a:t>Reverse</a:t>
            </a:r>
            <a:r>
              <a:rPr lang="hu-HU" dirty="0" smtClean="0"/>
              <a:t> </a:t>
            </a:r>
            <a:r>
              <a:rPr lang="hu-HU" dirty="0" err="1" smtClean="0"/>
              <a:t>lexiografikusan</a:t>
            </a:r>
            <a:endParaRPr lang="hu-H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r>
              <a:rPr lang="hu-HU" dirty="0" smtClean="0"/>
              <a:t>τ = 3 és σ = 3</a:t>
            </a:r>
          </a:p>
          <a:p>
            <a:endParaRPr lang="hu-HU" dirty="0" smtClean="0"/>
          </a:p>
          <a:p>
            <a:r>
              <a:rPr lang="pt-BR" dirty="0" smtClean="0"/>
              <a:t>d1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a x b x x </a:t>
            </a:r>
            <a:r>
              <a:rPr lang="hu-HU" b="1" dirty="0" smtClean="0"/>
              <a:t>&gt;</a:t>
            </a:r>
            <a:endParaRPr lang="pt-BR" b="1" dirty="0" smtClean="0"/>
          </a:p>
          <a:p>
            <a:r>
              <a:rPr lang="pt-BR" dirty="0" smtClean="0"/>
              <a:t>d2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b a x b x </a:t>
            </a:r>
            <a:r>
              <a:rPr lang="hu-HU" b="1" dirty="0" smtClean="0"/>
              <a:t>&gt;</a:t>
            </a:r>
            <a:endParaRPr lang="pt-BR" b="1" dirty="0" smtClean="0"/>
          </a:p>
          <a:p>
            <a:r>
              <a:rPr lang="pt-BR" dirty="0" smtClean="0"/>
              <a:t>d3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x b a x b </a:t>
            </a:r>
            <a:r>
              <a:rPr lang="hu-HU" b="1" dirty="0" smtClean="0"/>
              <a:t>&gt;</a:t>
            </a:r>
          </a:p>
          <a:p>
            <a:endParaRPr lang="hu-HU" b="1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hu-HU" sz="5500" b="1" i="1" dirty="0" smtClean="0"/>
              <a:t>Bevezetés</a:t>
            </a:r>
            <a:endParaRPr lang="hu-HU" sz="5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643314"/>
            <a:ext cx="10001320" cy="3883021"/>
          </a:xfrm>
          <a:noFill/>
        </p:spPr>
        <p:txBody>
          <a:bodyPr/>
          <a:lstStyle/>
          <a:p>
            <a:r>
              <a:rPr lang="hu-HU" dirty="0" err="1" smtClean="0"/>
              <a:t>n-gramok</a:t>
            </a:r>
            <a:r>
              <a:rPr lang="hu-HU" dirty="0" smtClean="0"/>
              <a:t> előfordulásának gyakorisága</a:t>
            </a:r>
          </a:p>
          <a:p>
            <a:r>
              <a:rPr lang="hu-HU" dirty="0" smtClean="0"/>
              <a:t>elosztott adatfeldolgozási módszerrel végzett </a:t>
            </a:r>
            <a:r>
              <a:rPr lang="hu-HU" dirty="0" err="1" smtClean="0"/>
              <a:t>n-gram</a:t>
            </a:r>
            <a:r>
              <a:rPr lang="hu-HU" dirty="0" smtClean="0"/>
              <a:t> statisztikák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terms</a:t>
            </a:r>
            <a:r>
              <a:rPr lang="hu-HU" dirty="0" smtClean="0"/>
              <a:t>	</a:t>
            </a:r>
            <a:r>
              <a:rPr lang="hu-HU" dirty="0" err="1" smtClean="0"/>
              <a:t>counts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b 0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x 0</a:t>
            </a:r>
          </a:p>
          <a:p>
            <a:pPr>
              <a:buNone/>
            </a:pPr>
            <a:r>
              <a:rPr lang="hu-HU" dirty="0" smtClean="0"/>
              <a:t>	b 0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x 1</a:t>
            </a:r>
          </a:p>
          <a:p>
            <a:pPr>
              <a:buNone/>
            </a:pPr>
            <a:r>
              <a:rPr lang="hu-HU" dirty="0" smtClean="0"/>
              <a:t>	x 0</a:t>
            </a:r>
          </a:p>
          <a:p>
            <a:pPr>
              <a:buNone/>
            </a:pPr>
            <a:r>
              <a:rPr lang="hu-HU" dirty="0" smtClean="0"/>
              <a:t>	b 0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x 1 + </a:t>
            </a:r>
            <a:r>
              <a:rPr lang="hu-HU" dirty="0" err="1" smtClean="0"/>
              <a:t>1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b 0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b 2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a 0</a:t>
            </a:r>
          </a:p>
          <a:p>
            <a:pPr>
              <a:buNone/>
            </a:pPr>
            <a:r>
              <a:rPr lang="hu-HU" dirty="0" smtClean="0"/>
              <a:t>	b 2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x 2</a:t>
            </a:r>
          </a:p>
          <a:p>
            <a:pPr>
              <a:buNone/>
            </a:pPr>
            <a:r>
              <a:rPr lang="hu-HU" dirty="0" smtClean="0"/>
              <a:t>	a 0</a:t>
            </a:r>
          </a:p>
          <a:p>
            <a:pPr>
              <a:buNone/>
            </a:pPr>
            <a:r>
              <a:rPr lang="hu-HU" dirty="0" smtClean="0"/>
              <a:t>	b 2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a 2</a:t>
            </a:r>
          </a:p>
          <a:p>
            <a:pPr>
              <a:buNone/>
            </a:pPr>
            <a:r>
              <a:rPr lang="hu-HU" dirty="0" smtClean="0"/>
              <a:t>	b 2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Suffix-</a:t>
            </a:r>
            <a:r>
              <a:rPr lang="hu-HU" dirty="0" smtClean="0"/>
              <a:t> σ </a:t>
            </a:r>
            <a:r>
              <a:rPr lang="hu-HU" dirty="0" err="1" smtClean="0"/>
              <a:t>stack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b 4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786314" y="1571612"/>
            <a:ext cx="39719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3200" b="1" dirty="0" smtClean="0"/>
              <a:t>b x </a:t>
            </a:r>
            <a:r>
              <a:rPr lang="hu-HU" sz="3200" b="1" dirty="0" err="1" smtClean="0"/>
              <a:t>x</a:t>
            </a:r>
            <a:r>
              <a:rPr lang="hu-HU" sz="3200" b="1" dirty="0" smtClean="0"/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d1 &gt;</a:t>
            </a:r>
            <a:r>
              <a:rPr kumimoji="0" lang="hu-H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 a x 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d2, d3 &gt;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b="1" dirty="0" smtClean="0"/>
              <a:t>&lt;</a:t>
            </a:r>
            <a:r>
              <a:rPr lang="pt-BR" sz="3200" dirty="0" smtClean="0"/>
              <a:t> </a:t>
            </a:r>
            <a:r>
              <a:rPr lang="hu-HU" sz="3200" b="1" dirty="0" smtClean="0"/>
              <a:t>b</a:t>
            </a:r>
            <a:r>
              <a:rPr lang="pt-BR" sz="3200" b="1" dirty="0" smtClean="0"/>
              <a:t> </a:t>
            </a:r>
            <a:r>
              <a:rPr lang="hu-HU" sz="3200" b="1" dirty="0" smtClean="0"/>
              <a:t>&gt;</a:t>
            </a:r>
            <a:r>
              <a:rPr lang="pt-BR" sz="3200" b="1" dirty="0" smtClean="0"/>
              <a:t> : </a:t>
            </a:r>
            <a:r>
              <a:rPr lang="hu-HU" sz="3200" b="1" dirty="0" smtClean="0"/>
              <a:t>&lt; d3 &gt;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hu-HU" sz="3200" dirty="0" smtClean="0"/>
              <a:t>Ο(|d|) kulcs-érték pár (σ &gt; |d|)</a:t>
            </a:r>
          </a:p>
          <a:p>
            <a:pPr lvl="1">
              <a:buNone/>
            </a:pPr>
            <a:r>
              <a:rPr lang="hu-HU" sz="3200" dirty="0" smtClean="0"/>
              <a:t>páronként Ο(|d|) hosszú</a:t>
            </a:r>
          </a:p>
          <a:p>
            <a:pPr lvl="1">
              <a:buNone/>
            </a:pPr>
            <a:r>
              <a:rPr lang="hu-HU" sz="3200" dirty="0" smtClean="0"/>
              <a:t>Ο(|d|</a:t>
            </a:r>
            <a:r>
              <a:rPr lang="hu-HU" sz="3200" baseline="30000" dirty="0" smtClean="0"/>
              <a:t>2</a:t>
            </a:r>
            <a:r>
              <a:rPr lang="hu-HU" sz="3200" dirty="0" smtClean="0"/>
              <a:t>) byte transzfer</a:t>
            </a:r>
          </a:p>
          <a:p>
            <a:pPr lvl="1">
              <a:buNone/>
            </a:pPr>
            <a:r>
              <a:rPr lang="hu-HU" sz="3200" dirty="0" smtClean="0"/>
              <a:t>=&gt; Javítottunk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sz="5500" b="1" dirty="0" smtClean="0"/>
              <a:t>Probléma fontossága</a:t>
            </a:r>
            <a:endParaRPr lang="hu-HU" sz="55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5984" y="1600201"/>
            <a:ext cx="4429156" cy="6143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hu-HU" dirty="0" err="1" smtClean="0"/>
              <a:t>Google</a:t>
            </a:r>
            <a:r>
              <a:rPr lang="hu-HU" dirty="0" smtClean="0"/>
              <a:t> &amp; Microsoft</a:t>
            </a:r>
          </a:p>
          <a:p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285720" y="2786058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legfeljebb 5 szó hosszú </a:t>
            </a:r>
            <a:r>
              <a:rPr lang="hu-HU" sz="3200" dirty="0" err="1" smtClean="0"/>
              <a:t>n-gramok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Hadoop teszt</a:t>
            </a:r>
          </a:p>
          <a:p>
            <a:pPr lvl="1"/>
            <a:r>
              <a:rPr lang="hu-HU" smtClean="0"/>
              <a:t>A szavak hasítva elegánsan (hálózati költségek)</a:t>
            </a:r>
            <a:endParaRPr lang="hu-HU" smtClean="0"/>
          </a:p>
          <a:p>
            <a:r>
              <a:rPr lang="hu-HU" smtClean="0"/>
              <a:t>MongoDB implementáció</a:t>
            </a:r>
          </a:p>
          <a:p>
            <a:pPr lvl="1"/>
            <a:r>
              <a:rPr lang="hu-HU" smtClean="0"/>
              <a:t>Nincs saját rendező a fázisok között</a:t>
            </a:r>
          </a:p>
          <a:p>
            <a:pPr lvl="1"/>
            <a:r>
              <a:rPr lang="hu-HU" smtClean="0"/>
              <a:t>Nincs partícionáló függvény (finalize)</a:t>
            </a:r>
          </a:p>
          <a:p>
            <a:pPr lvl="1"/>
            <a:r>
              <a:rPr lang="hu-HU" smtClean="0"/>
              <a:t>Reducer algebrai tulajdonságai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9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 futás / Byte transzfer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378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2900354" cy="1143000"/>
          </a:xfrm>
        </p:spPr>
        <p:txBody>
          <a:bodyPr/>
          <a:lstStyle/>
          <a:p>
            <a:r>
              <a:rPr lang="hu-HU" dirty="0" smtClean="0"/>
              <a:t>Futási idő</a:t>
            </a:r>
            <a:endParaRPr lang="hu-HU" dirty="0"/>
          </a:p>
        </p:txBody>
      </p:sp>
      <p:pic>
        <p:nvPicPr>
          <p:cNvPr id="6" name="Tartalom helye 5" descr="wallclo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0"/>
            <a:ext cx="3786214" cy="6992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2900354" cy="2143140"/>
          </a:xfrm>
        </p:spPr>
        <p:txBody>
          <a:bodyPr>
            <a:normAutofit/>
          </a:bodyPr>
          <a:lstStyle/>
          <a:p>
            <a:r>
              <a:rPr lang="hu-HU" dirty="0" smtClean="0"/>
              <a:t>Byte transzfer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MSC\DBSYS elméleti alapok\Mi feladatunk\adat transzf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3857652" cy="712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2900354" cy="1928826"/>
          </a:xfrm>
        </p:spPr>
        <p:txBody>
          <a:bodyPr>
            <a:normAutofit/>
          </a:bodyPr>
          <a:lstStyle/>
          <a:p>
            <a:r>
              <a:rPr lang="hu-HU" dirty="0" smtClean="0"/>
              <a:t>Kulcs-érték</a:t>
            </a:r>
            <a:br>
              <a:rPr lang="hu-HU" dirty="0" smtClean="0"/>
            </a:br>
            <a:r>
              <a:rPr lang="hu-HU" dirty="0" smtClean="0"/>
              <a:t>párok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:\MSC\DBSYS elméleti alapok\Mi feladatunk\kulcsert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4000528" cy="704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Hadoop</a:t>
            </a:r>
            <a:r>
              <a:rPr lang="hu-HU" dirty="0" smtClean="0"/>
              <a:t> </a:t>
            </a:r>
            <a:r>
              <a:rPr lang="hu-HU" dirty="0" err="1" smtClean="0"/>
              <a:t>MapReduce</a:t>
            </a:r>
            <a:r>
              <a:rPr lang="hu-HU" dirty="0" smtClean="0"/>
              <a:t> implementációjával több algoritmust is adaptáltak </a:t>
            </a:r>
          </a:p>
          <a:p>
            <a:endParaRPr lang="hu-HU" dirty="0" smtClean="0"/>
          </a:p>
          <a:p>
            <a:r>
              <a:rPr lang="hu-HU" dirty="0" smtClean="0"/>
              <a:t>teljesítmény lényegesen javítható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 err="1" smtClean="0"/>
              <a:t>Szuffix</a:t>
            </a:r>
            <a:endParaRPr lang="pl-PL" dirty="0" smtClean="0"/>
          </a:p>
          <a:p>
            <a:r>
              <a:rPr lang="hu-HU" dirty="0" smtClean="0"/>
              <a:t>r az s részsorozata(r ◊ s)</a:t>
            </a:r>
          </a:p>
          <a:p>
            <a:r>
              <a:rPr lang="hu-HU" dirty="0" err="1" smtClean="0"/>
              <a:t>Pl</a:t>
            </a:r>
            <a:r>
              <a:rPr lang="hu-HU" dirty="0" smtClean="0"/>
              <a:t>: </a:t>
            </a:r>
            <a:r>
              <a:rPr lang="hu-HU" dirty="0" err="1" smtClean="0"/>
              <a:t>ax</a:t>
            </a:r>
            <a:r>
              <a:rPr lang="hu-HU" dirty="0" smtClean="0"/>
              <a:t> ◊ </a:t>
            </a:r>
            <a:r>
              <a:rPr lang="hu-HU" dirty="0" err="1" smtClean="0"/>
              <a:t>caxb</a:t>
            </a:r>
            <a:endParaRPr lang="pl-PL" dirty="0" smtClean="0"/>
          </a:p>
          <a:p>
            <a:r>
              <a:rPr lang="hu-HU" dirty="0" smtClean="0"/>
              <a:t>r s-beli gyakorisága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 adathalmazok feldolgozása párhuzamosan, egy szerverfürtön elosztottan</a:t>
            </a:r>
          </a:p>
          <a:p>
            <a:endParaRPr lang="hu-HU" dirty="0" smtClean="0"/>
          </a:p>
          <a:p>
            <a:r>
              <a:rPr lang="hu-HU" dirty="0" smtClean="0"/>
              <a:t>Mapper</a:t>
            </a:r>
          </a:p>
          <a:p>
            <a:r>
              <a:rPr lang="hu-HU" dirty="0" err="1" smtClean="0"/>
              <a:t>Reducer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Word </a:t>
            </a:r>
            <a:r>
              <a:rPr lang="hu-HU" dirty="0" err="1" smtClean="0"/>
              <a:t>count</a:t>
            </a:r>
            <a:endParaRPr lang="hu-HU" dirty="0"/>
          </a:p>
        </p:txBody>
      </p:sp>
      <p:pic>
        <p:nvPicPr>
          <p:cNvPr id="1026" name="Picture 2" descr="C:\MSC\DBSYS elméleti alapok\Mi feladatunk\WordCou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23198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r>
              <a:rPr lang="hu-HU" dirty="0" smtClean="0"/>
              <a:t>τ = 3 és σ = 3</a:t>
            </a:r>
          </a:p>
          <a:p>
            <a:endParaRPr lang="hu-HU" dirty="0" smtClean="0"/>
          </a:p>
          <a:p>
            <a:r>
              <a:rPr lang="pt-BR" dirty="0" smtClean="0"/>
              <a:t>d1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a x b x x </a:t>
            </a:r>
            <a:r>
              <a:rPr lang="hu-HU" b="1" dirty="0" smtClean="0"/>
              <a:t>&gt;</a:t>
            </a:r>
            <a:endParaRPr lang="pt-BR" b="1" dirty="0" smtClean="0"/>
          </a:p>
          <a:p>
            <a:r>
              <a:rPr lang="pt-BR" dirty="0" smtClean="0"/>
              <a:t>d2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b a x b x </a:t>
            </a:r>
            <a:r>
              <a:rPr lang="hu-HU" b="1" dirty="0" smtClean="0"/>
              <a:t>&gt;</a:t>
            </a:r>
            <a:endParaRPr lang="pt-BR" b="1" dirty="0" smtClean="0"/>
          </a:p>
          <a:p>
            <a:r>
              <a:rPr lang="pt-BR" dirty="0" smtClean="0"/>
              <a:t>d3 = </a:t>
            </a:r>
            <a:r>
              <a:rPr lang="hu-HU" dirty="0" smtClean="0"/>
              <a:t>&lt;</a:t>
            </a:r>
            <a:r>
              <a:rPr lang="pt-BR" dirty="0" smtClean="0"/>
              <a:t> </a:t>
            </a:r>
            <a:r>
              <a:rPr lang="pt-BR" b="1" dirty="0" smtClean="0"/>
              <a:t>x b a x b </a:t>
            </a:r>
            <a:r>
              <a:rPr lang="hu-HU" b="1" dirty="0" smtClean="0"/>
              <a:t>&gt;</a:t>
            </a:r>
          </a:p>
          <a:p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1107</Words>
  <Application>Microsoft Office PowerPoint</Application>
  <PresentationFormat>On-screen Show (4:3)</PresentationFormat>
  <Paragraphs>239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Office-téma</vt:lpstr>
      <vt:lpstr>Computing n-Gram Statistics in MapReduce </vt:lpstr>
      <vt:lpstr>PowerPoint Presentation</vt:lpstr>
      <vt:lpstr>Bevezetés</vt:lpstr>
      <vt:lpstr>Probléma fontossága</vt:lpstr>
      <vt:lpstr>Cél</vt:lpstr>
      <vt:lpstr>Alapfogalmak</vt:lpstr>
      <vt:lpstr>MapReduce</vt:lpstr>
      <vt:lpstr>Word count</vt:lpstr>
      <vt:lpstr>Példa</vt:lpstr>
      <vt:lpstr>Példa</vt:lpstr>
      <vt:lpstr>Naiv algoritmus</vt:lpstr>
      <vt:lpstr>Eredmények</vt:lpstr>
      <vt:lpstr>Példa</vt:lpstr>
      <vt:lpstr>Példa</vt:lpstr>
      <vt:lpstr>Műveletigény</vt:lpstr>
      <vt:lpstr>Apriori scan</vt:lpstr>
      <vt:lpstr>Apriori scan</vt:lpstr>
      <vt:lpstr>Apriori scan</vt:lpstr>
      <vt:lpstr>Példa az apriori scanre</vt:lpstr>
      <vt:lpstr>Műveletigény</vt:lpstr>
      <vt:lpstr>Apriori index</vt:lpstr>
      <vt:lpstr>Példa az apriori indexre</vt:lpstr>
      <vt:lpstr>Műveletigény</vt:lpstr>
      <vt:lpstr>Suffix- σ</vt:lpstr>
      <vt:lpstr>Suffix- σ</vt:lpstr>
      <vt:lpstr>Suffix- σ</vt:lpstr>
      <vt:lpstr>PowerPoint Presentation</vt:lpstr>
      <vt:lpstr>Suffix- σ</vt:lpstr>
      <vt:lpstr>Példa</vt:lpstr>
      <vt:lpstr>Suffix- σ stack</vt:lpstr>
      <vt:lpstr>Suffix- σ stack</vt:lpstr>
      <vt:lpstr>Suffix- σ stack</vt:lpstr>
      <vt:lpstr>Suffix- σ stack</vt:lpstr>
      <vt:lpstr>Suffix- σ stack</vt:lpstr>
      <vt:lpstr>Suffix- σ stack</vt:lpstr>
      <vt:lpstr>Suffix- σ stack</vt:lpstr>
      <vt:lpstr>Suffix- σ stack</vt:lpstr>
      <vt:lpstr>Suffix- σ stack</vt:lpstr>
      <vt:lpstr>Műveletigény</vt:lpstr>
      <vt:lpstr>Eredmények</vt:lpstr>
      <vt:lpstr>Teljes futás / Byte transzfer</vt:lpstr>
      <vt:lpstr>Futási idő</vt:lpstr>
      <vt:lpstr>Byte transzfer</vt:lpstr>
      <vt:lpstr>Kulcs-érték párok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pc</dc:creator>
  <cp:lastModifiedBy>Dyin</cp:lastModifiedBy>
  <cp:revision>167</cp:revision>
  <dcterms:created xsi:type="dcterms:W3CDTF">2013-11-20T21:11:43Z</dcterms:created>
  <dcterms:modified xsi:type="dcterms:W3CDTF">2013-11-26T22:29:05Z</dcterms:modified>
</cp:coreProperties>
</file>